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51"/>
  </p:notesMasterIdLst>
  <p:sldIdLst>
    <p:sldId id="335" r:id="rId2"/>
    <p:sldId id="336" r:id="rId3"/>
    <p:sldId id="337" r:id="rId4"/>
    <p:sldId id="338" r:id="rId5"/>
    <p:sldId id="339" r:id="rId6"/>
    <p:sldId id="340" r:id="rId7"/>
    <p:sldId id="341" r:id="rId8"/>
    <p:sldId id="342" r:id="rId9"/>
    <p:sldId id="343" r:id="rId10"/>
    <p:sldId id="350" r:id="rId11"/>
    <p:sldId id="351" r:id="rId12"/>
    <p:sldId id="344" r:id="rId13"/>
    <p:sldId id="295" r:id="rId14"/>
    <p:sldId id="283" r:id="rId15"/>
    <p:sldId id="284" r:id="rId16"/>
    <p:sldId id="311" r:id="rId17"/>
    <p:sldId id="287" r:id="rId18"/>
    <p:sldId id="312" r:id="rId19"/>
    <p:sldId id="288" r:id="rId20"/>
    <p:sldId id="279" r:id="rId21"/>
    <p:sldId id="313" r:id="rId22"/>
    <p:sldId id="290" r:id="rId23"/>
    <p:sldId id="293" r:id="rId24"/>
    <p:sldId id="314" r:id="rId25"/>
    <p:sldId id="294" r:id="rId26"/>
    <p:sldId id="315" r:id="rId27"/>
    <p:sldId id="316" r:id="rId28"/>
    <p:sldId id="317" r:id="rId29"/>
    <p:sldId id="318" r:id="rId30"/>
    <p:sldId id="319" r:id="rId31"/>
    <p:sldId id="320" r:id="rId32"/>
    <p:sldId id="321" r:id="rId33"/>
    <p:sldId id="323" r:id="rId34"/>
    <p:sldId id="322" r:id="rId35"/>
    <p:sldId id="324" r:id="rId36"/>
    <p:sldId id="325" r:id="rId37"/>
    <p:sldId id="326" r:id="rId38"/>
    <p:sldId id="327" r:id="rId39"/>
    <p:sldId id="328" r:id="rId40"/>
    <p:sldId id="333" r:id="rId41"/>
    <p:sldId id="334" r:id="rId42"/>
    <p:sldId id="330" r:id="rId43"/>
    <p:sldId id="331" r:id="rId44"/>
    <p:sldId id="332" r:id="rId45"/>
    <p:sldId id="347" r:id="rId46"/>
    <p:sldId id="348" r:id="rId47"/>
    <p:sldId id="349" r:id="rId48"/>
    <p:sldId id="353" r:id="rId49"/>
    <p:sldId id="345" r:id="rId5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Franklin Gothic Book" charset="0"/>
        <a:ea typeface="+mn-ea"/>
        <a:cs typeface="Arial" pitchFamily="34" charset="0"/>
      </a:defRPr>
    </a:lvl1pPr>
    <a:lvl2pPr marL="457200" algn="l" rtl="0" fontAlgn="base">
      <a:spcBef>
        <a:spcPct val="0"/>
      </a:spcBef>
      <a:spcAft>
        <a:spcPct val="0"/>
      </a:spcAft>
      <a:defRPr kern="1200">
        <a:solidFill>
          <a:schemeClr val="tx1"/>
        </a:solidFill>
        <a:latin typeface="Franklin Gothic Book" charset="0"/>
        <a:ea typeface="+mn-ea"/>
        <a:cs typeface="Arial" pitchFamily="34" charset="0"/>
      </a:defRPr>
    </a:lvl2pPr>
    <a:lvl3pPr marL="914400" algn="l" rtl="0" fontAlgn="base">
      <a:spcBef>
        <a:spcPct val="0"/>
      </a:spcBef>
      <a:spcAft>
        <a:spcPct val="0"/>
      </a:spcAft>
      <a:defRPr kern="1200">
        <a:solidFill>
          <a:schemeClr val="tx1"/>
        </a:solidFill>
        <a:latin typeface="Franklin Gothic Book" charset="0"/>
        <a:ea typeface="+mn-ea"/>
        <a:cs typeface="Arial" pitchFamily="34" charset="0"/>
      </a:defRPr>
    </a:lvl3pPr>
    <a:lvl4pPr marL="1371600" algn="l" rtl="0" fontAlgn="base">
      <a:spcBef>
        <a:spcPct val="0"/>
      </a:spcBef>
      <a:spcAft>
        <a:spcPct val="0"/>
      </a:spcAft>
      <a:defRPr kern="1200">
        <a:solidFill>
          <a:schemeClr val="tx1"/>
        </a:solidFill>
        <a:latin typeface="Franklin Gothic Book" charset="0"/>
        <a:ea typeface="+mn-ea"/>
        <a:cs typeface="Arial" pitchFamily="34" charset="0"/>
      </a:defRPr>
    </a:lvl4pPr>
    <a:lvl5pPr marL="1828800" algn="l" rtl="0" fontAlgn="base">
      <a:spcBef>
        <a:spcPct val="0"/>
      </a:spcBef>
      <a:spcAft>
        <a:spcPct val="0"/>
      </a:spcAft>
      <a:defRPr kern="1200">
        <a:solidFill>
          <a:schemeClr val="tx1"/>
        </a:solidFill>
        <a:latin typeface="Franklin Gothic Book" charset="0"/>
        <a:ea typeface="+mn-ea"/>
        <a:cs typeface="Arial" pitchFamily="34" charset="0"/>
      </a:defRPr>
    </a:lvl5pPr>
    <a:lvl6pPr marL="2286000" algn="l" defTabSz="914400" rtl="0" eaLnBrk="1" latinLnBrk="0" hangingPunct="1">
      <a:defRPr kern="1200">
        <a:solidFill>
          <a:schemeClr val="tx1"/>
        </a:solidFill>
        <a:latin typeface="Franklin Gothic Book" charset="0"/>
        <a:ea typeface="+mn-ea"/>
        <a:cs typeface="Arial" pitchFamily="34" charset="0"/>
      </a:defRPr>
    </a:lvl6pPr>
    <a:lvl7pPr marL="2743200" algn="l" defTabSz="914400" rtl="0" eaLnBrk="1" latinLnBrk="0" hangingPunct="1">
      <a:defRPr kern="1200">
        <a:solidFill>
          <a:schemeClr val="tx1"/>
        </a:solidFill>
        <a:latin typeface="Franklin Gothic Book" charset="0"/>
        <a:ea typeface="+mn-ea"/>
        <a:cs typeface="Arial" pitchFamily="34" charset="0"/>
      </a:defRPr>
    </a:lvl7pPr>
    <a:lvl8pPr marL="3200400" algn="l" defTabSz="914400" rtl="0" eaLnBrk="1" latinLnBrk="0" hangingPunct="1">
      <a:defRPr kern="1200">
        <a:solidFill>
          <a:schemeClr val="tx1"/>
        </a:solidFill>
        <a:latin typeface="Franklin Gothic Book" charset="0"/>
        <a:ea typeface="+mn-ea"/>
        <a:cs typeface="Arial" pitchFamily="34" charset="0"/>
      </a:defRPr>
    </a:lvl8pPr>
    <a:lvl9pPr marL="3657600" algn="l" defTabSz="914400" rtl="0" eaLnBrk="1" latinLnBrk="0" hangingPunct="1">
      <a:defRPr kern="1200">
        <a:solidFill>
          <a:schemeClr val="tx1"/>
        </a:solidFill>
        <a:latin typeface="Franklin Gothic Book"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FF00"/>
    <a:srgbClr val="FF00FF"/>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18" autoAdjust="0"/>
    <p:restoredTop sz="94660"/>
  </p:normalViewPr>
  <p:slideViewPr>
    <p:cSldViewPr>
      <p:cViewPr varScale="1">
        <p:scale>
          <a:sx n="73" d="100"/>
          <a:sy n="73" d="100"/>
        </p:scale>
        <p:origin x="-1056" y="-6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57.493"/>
    </inkml:context>
    <inkml:brush xml:id="br0">
      <inkml:brushProperty name="width" value="0.07938" units="cm"/>
      <inkml:brushProperty name="height" value="0.07938" units="cm"/>
      <inkml:brushProperty name="fitToCurve" value="1"/>
    </inkml:brush>
  </inkml:definitions>
  <inkml:trace contextRef="#ctx0" brushRef="#br0">656 5479</inkml:trace>
  <inkml:trace contextRef="#ctx0" brushRef="#br0" timeOffset="1025">0 0</inkml:trace>
  <inkml:trace contextRef="#ctx0" brushRef="#br0" timeOffset="2125">16039 2882</inkml:trace>
  <inkml:trace contextRef="#ctx0" brushRef="#br0" timeOffset="4452">14698 428</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29.191"/>
    </inkml:context>
    <inkml:brush xml:id="br0">
      <inkml:brushProperty name="width" value="0.07938" units="cm"/>
      <inkml:brushProperty name="height" value="0.07938" units="cm"/>
      <inkml:brushProperty name="fitToCurve" value="1"/>
    </inkml:brush>
  </inkml:definitions>
  <inkml:trace contextRef="#ctx0" brushRef="#br0">9760 3054</inkml:trace>
  <inkml:trace contextRef="#ctx0" brushRef="#br0" timeOffset="825">15754 1741</inkml:trace>
  <inkml:trace contextRef="#ctx0" brushRef="#br0" timeOffset="1946">0 7535,'29'0</inkml:trace>
  <inkml:trace contextRef="#ctx0" brushRef="#br0" timeOffset="6864">6478 0</inkml:trace>
  <inkml:trace contextRef="#ctx0" brushRef="#br0" timeOffset="12314">14270 2198</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38.095"/>
    </inkml:context>
    <inkml:brush xml:id="br0">
      <inkml:brushProperty name="width" value="0.07938" units="cm"/>
      <inkml:brushProperty name="height" value="0.07938" units="cm"/>
      <inkml:brushProperty name="fitToCurve" value="1"/>
    </inkml:brush>
  </inkml:definitions>
  <inkml:trace contextRef="#ctx0" brushRef="#br0">5908 0</inkml:trace>
  <inkml:trace contextRef="#ctx0" brushRef="#br0" timeOffset="610">2597 1341</inkml:trace>
  <inkml:trace contextRef="#ctx0" brushRef="#br0" timeOffset="1425">5708 10988</inkml:trace>
  <inkml:trace contextRef="#ctx0" brushRef="#br0" timeOffset="2070">0 8676</inkml:trace>
  <inkml:trace contextRef="#ctx0" brushRef="#br0" timeOffset="2590">1513 4281</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47.645"/>
    </inkml:context>
    <inkml:brush xml:id="br0">
      <inkml:brushProperty name="width" value="0.07938" units="cm"/>
      <inkml:brushProperty name="height" value="0.07938" units="cm"/>
      <inkml:brushProperty name="fitToCurve" value="1"/>
    </inkml:brush>
  </inkml:definitions>
  <inkml:trace contextRef="#ctx0" brushRef="#br0">0 2112</inkml:trace>
  <inkml:trace contextRef="#ctx0" brushRef="#br0" timeOffset="940">19978 0</inkml:trace>
</inkml:ink>
</file>

<file path=ppt/ink/ink5.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54.295"/>
    </inkml:context>
    <inkml:brush xml:id="br0">
      <inkml:brushProperty name="width" value="0.07938" units="cm"/>
      <inkml:brushProperty name="height" value="0.07938" units="cm"/>
      <inkml:brushProperty name="fitToCurve" value="1"/>
    </inkml:brush>
  </inkml:definitions>
  <inkml:trace contextRef="#ctx0" brushRef="#br0">57 0,'-29'0,"1"0</inkml:trace>
</inkml:ink>
</file>

<file path=ppt/ink/ink6.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5:54.865"/>
    </inkml:context>
    <inkml:brush xml:id="br0">
      <inkml:brushProperty name="width" value="0.07938" units="cm"/>
      <inkml:brushProperty name="height" value="0.07938" units="cm"/>
      <inkml:brushProperty name="fitToCurve" value="1"/>
    </inkml:brush>
  </inkml:definitions>
  <inkml:trace contextRef="#ctx0" brushRef="#br0">0 0</inkml:trace>
</inkml:ink>
</file>

<file path=ppt/ink/ink7.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6:08.725"/>
    </inkml:context>
    <inkml:brush xml:id="br0">
      <inkml:brushProperty name="width" value="0.07938" units="cm"/>
      <inkml:brushProperty name="height" value="0.07938" units="cm"/>
      <inkml:brushProperty name="fitToCurve" value="1"/>
    </inkml:brush>
  </inkml:definitions>
  <inkml:trace contextRef="#ctx0" brushRef="#br0">2540 3596</inkml:trace>
  <inkml:trace contextRef="#ctx0" brushRef="#br0" timeOffset="13284">1484 3111</inkml:trace>
  <inkml:trace contextRef="#ctx0" brushRef="#br0" timeOffset="13809">1484 3111</inkml:trace>
  <inkml:trace contextRef="#ctx0" brushRef="#br0" timeOffset="14339">0 5708,'0'-28,"114"-29,143-58</inkml:trace>
  <inkml:trace contextRef="#ctx0" brushRef="#br0" timeOffset="15034">20463 115,'28'-29,"-85"-28,0 28</inkml:trace>
  <inkml:trace contextRef="#ctx0" brushRef="#br0" timeOffset="15274">20349 0</inkml:trace>
</inkml:ink>
</file>

<file path=ppt/ink/ink8.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6:36.437"/>
    </inkml:context>
    <inkml:brush xml:id="br0">
      <inkml:brushProperty name="width" value="0.07938" units="cm"/>
      <inkml:brushProperty name="height" value="0.07938" units="cm"/>
      <inkml:brushProperty name="fitToCurve" value="1"/>
    </inkml:brush>
  </inkml:definitions>
  <inkml:trace contextRef="#ctx0" brushRef="#br0">57 0,'-28'0,"-1"0</inkml:trace>
</inkml:ink>
</file>

<file path=ppt/ink/ink9.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6:42.126"/>
    </inkml:context>
    <inkml:brush xml:id="br0">
      <inkml:brushProperty name="width" value="0.07938" units="cm"/>
      <inkml:brushProperty name="height" value="0.07938" units="cm"/>
      <inkml:brushProperty name="fitToCurve" value="1"/>
    </inkml:brush>
  </inkml:definitions>
  <inkml:trace contextRef="#ctx0" brushRef="#br0">1028 8504</inkml:trace>
  <inkml:trace contextRef="#ctx0" brushRef="#br0" timeOffset="1280">0 8190</inkml:trace>
  <inkml:trace contextRef="#ctx0" brushRef="#br0" timeOffset="2185">24801 6449</inkml:trace>
  <inkml:trace contextRef="#ctx0" brushRef="#br0" timeOffset="4615">6307 7648</inkml:trace>
  <inkml:trace contextRef="#ctx0" brushRef="#br0" timeOffset="12107">24259 0</inkml:trace>
</inkml:ink>
</file>

<file path=ppt/ink/ink10.xml><?xml version="1.0" encoding="utf-8"?>
<inkml:ink xmlns:inkml="http://www.w3.org/2003/InkML">
  <inkml:definitions>
    <inkml:context xml:id="ctx0">
      <inkml:inkSource xml:id="inkSrc0">
        <inkml:traceFormat>
          <inkml:channel name="X" type="integer" max="1920" units="cm"/>
          <inkml:channel name="Y" type="integer" max="1080" units="cm"/>
        </inkml:traceFormat>
        <inkml:channelProperties>
          <inkml:channelProperty channel="X" name="resolution" value="55.81395" units="1/cm"/>
          <inkml:channelProperty channel="Y" name="resolution" value="55.6701" units="1/cm"/>
        </inkml:channelProperties>
      </inkml:inkSource>
      <inkml:timestamp xml:id="ts0" timeString="2020-10-27T19:37:06.360"/>
    </inkml:context>
    <inkml:brush xml:id="br0">
      <inkml:brushProperty name="width" value="0.07938" units="cm"/>
      <inkml:brushProperty name="height" value="0.07938" units="cm"/>
      <inkml:brushProperty name="fitToCurve" value="1"/>
    </inkml:brush>
  </inkml:definitions>
  <inkml:trace contextRef="#ctx0" brushRef="#br0">0 0</inkml:trace>
  <inkml:trace contextRef="#ctx0" brushRef="#br0" timeOffset="425">0 0</inkml:trace>
  <inkml:trace contextRef="#ctx0" brushRef="#br0" timeOffset="625">0 0</inkml:trace>
  <inkml:trace contextRef="#ctx0" brushRef="#br0" timeOffset="805">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2C3B73A-8E08-4DBA-B81D-D6A6F186D1F3}" type="datetimeFigureOut">
              <a:rPr lang="pt-BR"/>
              <a:pPr>
                <a:defRPr/>
              </a:pPr>
              <a:t>29/10/2020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6DDB301-42FC-4732-85BC-81A343EA7DA4}" type="slidenum">
              <a:rPr lang="pt-BR"/>
              <a:pPr>
                <a:defRPr/>
              </a:pPr>
              <a:t>‹nº›</a:t>
            </a:fld>
            <a:endParaRPr lang="pt-BR"/>
          </a:p>
        </p:txBody>
      </p:sp>
    </p:spTree>
    <p:extLst>
      <p:ext uri="{BB962C8B-B14F-4D97-AF65-F5344CB8AC3E}">
        <p14:creationId xmlns:p14="http://schemas.microsoft.com/office/powerpoint/2010/main" val="6211330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Freeform 7"/>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pt-BR" smtClean="0"/>
              <a:t>Clique para editar o título mestre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pt-BR" smtClean="0"/>
              <a:t>Clique para editar o estilo do subtítulo mestre</a:t>
            </a:r>
            <a:endParaRPr lang="en-US" dirty="0"/>
          </a:p>
        </p:txBody>
      </p:sp>
      <p:sp>
        <p:nvSpPr>
          <p:cNvPr id="6" name="Date Placeholder 3"/>
          <p:cNvSpPr>
            <a:spLocks noGrp="1"/>
          </p:cNvSpPr>
          <p:nvPr>
            <p:ph type="dt" sz="half" idx="10"/>
          </p:nvPr>
        </p:nvSpPr>
        <p:spPr/>
        <p:txBody>
          <a:bodyPr/>
          <a:lstStyle>
            <a:lvl1pPr>
              <a:defRPr/>
            </a:lvl1pPr>
          </a:lstStyle>
          <a:p>
            <a:pPr>
              <a:defRPr/>
            </a:pPr>
            <a:fld id="{9330C86E-501E-4E31-A384-1416A4137048}" type="datetimeFigureOut">
              <a:rPr lang="pt-BR"/>
              <a:pPr>
                <a:defRPr/>
              </a:pPr>
              <a:t>29/10/2020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3E2A4AD2-DA3E-416D-93D0-47ED166B7474}" type="slidenum">
              <a:rPr lang="pt-BR"/>
              <a:pPr>
                <a:defRPr/>
              </a:pPr>
              <a:t>‹nº›</a:t>
            </a:fld>
            <a:endParaRPr lang="pt-BR"/>
          </a:p>
        </p:txBody>
      </p:sp>
    </p:spTree>
    <p:extLst>
      <p:ext uri="{BB962C8B-B14F-4D97-AF65-F5344CB8AC3E}">
        <p14:creationId xmlns:p14="http://schemas.microsoft.com/office/powerpoint/2010/main" val="156136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557121F-4BB7-4C8B-B1B6-737C9EB6E671}" type="datetimeFigureOut">
              <a:rPr lang="pt-BR"/>
              <a:pPr>
                <a:defRPr/>
              </a:pPr>
              <a:t>29/10/2020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a:ln/>
        </p:spPr>
        <p:txBody>
          <a:bodyPr/>
          <a:lstStyle>
            <a:lvl1pPr>
              <a:defRPr/>
            </a:lvl1pPr>
          </a:lstStyle>
          <a:p>
            <a:pPr>
              <a:defRPr/>
            </a:pPr>
            <a:fld id="{CCA9C2E3-B222-47F4-B385-0C400E50FDA9}" type="slidenum">
              <a:rPr lang="pt-BR"/>
              <a:pPr>
                <a:defRPr/>
              </a:pPr>
              <a:t>‹nº›</a:t>
            </a:fld>
            <a:endParaRPr lang="pt-BR"/>
          </a:p>
        </p:txBody>
      </p:sp>
    </p:spTree>
    <p:extLst>
      <p:ext uri="{BB962C8B-B14F-4D97-AF65-F5344CB8AC3E}">
        <p14:creationId xmlns:p14="http://schemas.microsoft.com/office/powerpoint/2010/main" val="1259204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Freeform 7"/>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lvl="0"/>
            <a:r>
              <a:rPr lang="pt-BR" smtClean="0"/>
              <a:t>Clique para editar o título mestre</a:t>
            </a:r>
            <a:endParaRPr lang="en-US" dirty="0"/>
          </a:p>
        </p:txBody>
      </p:sp>
      <p:sp>
        <p:nvSpPr>
          <p:cNvPr id="3" name="Text Placeholder 2"/>
          <p:cNvSpPr>
            <a:spLocks noGrp="1"/>
          </p:cNvSpPr>
          <p:nvPr>
            <p:ph type="body" idx="1"/>
          </p:nvPr>
        </p:nvSpPr>
        <p:spPr>
          <a:xfrm rot="19140000">
            <a:off x="1216152" y="2468304"/>
            <a:ext cx="6510528" cy="329184"/>
          </a:xfrm>
        </p:spPr>
        <p:txBody>
          <a:bodyPr>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0"/>
          </p:nvPr>
        </p:nvSpPr>
        <p:spPr/>
        <p:txBody>
          <a:bodyPr/>
          <a:lstStyle>
            <a:lvl1pPr>
              <a:defRPr/>
            </a:lvl1pPr>
          </a:lstStyle>
          <a:p>
            <a:pPr>
              <a:defRPr/>
            </a:pPr>
            <a:fld id="{782B0E12-5D0D-49E3-9D93-71F00D860DAD}" type="datetimeFigureOut">
              <a:rPr lang="pt-BR"/>
              <a:pPr>
                <a:defRPr/>
              </a:pPr>
              <a:t>29/10/2020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814289C8-081B-4E0D-9B2A-9DFD7354C26C}" type="slidenum">
              <a:rPr lang="pt-BR"/>
              <a:pPr>
                <a:defRPr/>
              </a:pPr>
              <a:t>‹nº›</a:t>
            </a:fld>
            <a:endParaRPr lang="pt-BR"/>
          </a:p>
        </p:txBody>
      </p:sp>
    </p:spTree>
    <p:extLst>
      <p:ext uri="{BB962C8B-B14F-4D97-AF65-F5344CB8AC3E}">
        <p14:creationId xmlns:p14="http://schemas.microsoft.com/office/powerpoint/2010/main" val="321553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Title 7"/>
          <p:cNvSpPr>
            <a:spLocks noGrp="1"/>
          </p:cNvSpPr>
          <p:nvPr>
            <p:ph type="title"/>
          </p:nvPr>
        </p:nvSpPr>
        <p:spPr/>
        <p:txBody>
          <a:bodyPr/>
          <a:lstStyle/>
          <a:p>
            <a:r>
              <a:rPr lang="pt-BR" smtClean="0"/>
              <a:t>Clique para editar o título mestre</a:t>
            </a:r>
            <a:endParaRPr lang="en-US"/>
          </a:p>
        </p:txBody>
      </p:sp>
      <p:sp>
        <p:nvSpPr>
          <p:cNvPr id="5" name="Date Placeholder 3"/>
          <p:cNvSpPr>
            <a:spLocks noGrp="1"/>
          </p:cNvSpPr>
          <p:nvPr>
            <p:ph type="dt" sz="half" idx="10"/>
          </p:nvPr>
        </p:nvSpPr>
        <p:spPr/>
        <p:txBody>
          <a:bodyPr/>
          <a:lstStyle>
            <a:lvl1pPr>
              <a:defRPr/>
            </a:lvl1pPr>
          </a:lstStyle>
          <a:p>
            <a:pPr>
              <a:defRPr/>
            </a:pPr>
            <a:fld id="{05EB595C-6A1E-48E9-87D5-4923A99B90E8}" type="datetimeFigureOut">
              <a:rPr lang="pt-BR"/>
              <a:pPr>
                <a:defRPr/>
              </a:pPr>
              <a:t>29/10/2020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ln/>
        </p:spPr>
        <p:txBody>
          <a:bodyPr/>
          <a:lstStyle>
            <a:lvl1pPr>
              <a:defRPr/>
            </a:lvl1pPr>
          </a:lstStyle>
          <a:p>
            <a:pPr>
              <a:defRPr/>
            </a:pPr>
            <a:fld id="{A5FE307C-C5D2-49CA-B4B8-2CCF83309CC1}" type="slidenum">
              <a:rPr lang="pt-BR"/>
              <a:pPr>
                <a:defRPr/>
              </a:pPr>
              <a:t>‹nº›</a:t>
            </a:fld>
            <a:endParaRPr lang="pt-BR"/>
          </a:p>
        </p:txBody>
      </p:sp>
    </p:spTree>
    <p:extLst>
      <p:ext uri="{BB962C8B-B14F-4D97-AF65-F5344CB8AC3E}">
        <p14:creationId xmlns:p14="http://schemas.microsoft.com/office/powerpoint/2010/main" val="952596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A8EA36C2-BE4B-478A-8BAD-A3CBF7D48A80}" type="datetimeFigureOut">
              <a:rPr lang="pt-BR"/>
              <a:pPr>
                <a:defRPr/>
              </a:pPr>
              <a:t>29/10/2020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a:ln/>
        </p:spPr>
        <p:txBody>
          <a:bodyPr/>
          <a:lstStyle>
            <a:lvl1pPr>
              <a:defRPr/>
            </a:lvl1pPr>
          </a:lstStyle>
          <a:p>
            <a:pPr>
              <a:defRPr/>
            </a:pPr>
            <a:fld id="{5E32A6C8-665C-48CD-A2A0-4928CBE49368}" type="slidenum">
              <a:rPr lang="pt-BR"/>
              <a:pPr>
                <a:defRPr/>
              </a:pPr>
              <a:t>‹nº›</a:t>
            </a:fld>
            <a:endParaRPr lang="pt-BR"/>
          </a:p>
        </p:txBody>
      </p:sp>
    </p:spTree>
    <p:extLst>
      <p:ext uri="{BB962C8B-B14F-4D97-AF65-F5344CB8AC3E}">
        <p14:creationId xmlns:p14="http://schemas.microsoft.com/office/powerpoint/2010/main" val="593293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F70C35EB-39E5-47AC-8F39-5E5EC7BE5610}" type="datetimeFigureOut">
              <a:rPr lang="pt-BR"/>
              <a:pPr>
                <a:defRPr/>
              </a:pPr>
              <a:t>29/10/2020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a:ln/>
        </p:spPr>
        <p:txBody>
          <a:bodyPr/>
          <a:lstStyle>
            <a:lvl1pPr>
              <a:defRPr/>
            </a:lvl1pPr>
          </a:lstStyle>
          <a:p>
            <a:pPr>
              <a:defRPr/>
            </a:pPr>
            <a:fld id="{1B673061-3456-49ED-8B84-2D05B24D2724}" type="slidenum">
              <a:rPr lang="pt-BR"/>
              <a:pPr>
                <a:defRPr/>
              </a:pPr>
              <a:t>‹nº›</a:t>
            </a:fld>
            <a:endParaRPr lang="pt-BR"/>
          </a:p>
        </p:txBody>
      </p:sp>
    </p:spTree>
    <p:extLst>
      <p:ext uri="{BB962C8B-B14F-4D97-AF65-F5344CB8AC3E}">
        <p14:creationId xmlns:p14="http://schemas.microsoft.com/office/powerpoint/2010/main" val="3957521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AEC3BC0-042F-4D1E-AB2D-54F9AEF5BF2F}" type="datetimeFigureOut">
              <a:rPr lang="pt-BR"/>
              <a:pPr>
                <a:defRPr/>
              </a:pPr>
              <a:t>29/10/2020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a:ln/>
        </p:spPr>
        <p:txBody>
          <a:bodyPr/>
          <a:lstStyle>
            <a:lvl1pPr>
              <a:defRPr/>
            </a:lvl1pPr>
          </a:lstStyle>
          <a:p>
            <a:pPr>
              <a:defRPr/>
            </a:pPr>
            <a:fld id="{9C5536BF-F556-440B-BC92-8B03189B7982}" type="slidenum">
              <a:rPr lang="pt-BR"/>
              <a:pPr>
                <a:defRPr/>
              </a:pPr>
              <a:t>‹nº›</a:t>
            </a:fld>
            <a:endParaRPr lang="pt-BR"/>
          </a:p>
        </p:txBody>
      </p:sp>
    </p:spTree>
    <p:extLst>
      <p:ext uri="{BB962C8B-B14F-4D97-AF65-F5344CB8AC3E}">
        <p14:creationId xmlns:p14="http://schemas.microsoft.com/office/powerpoint/2010/main" val="2121169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17"/>
          <p:cNvSpPr/>
          <p:nvPr/>
        </p:nvSpPr>
        <p:spPr>
          <a:xfrm rot="5400000">
            <a:off x="433388" y="-433388"/>
            <a:ext cx="6858000" cy="7724775"/>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lvl="0"/>
            <a:r>
              <a:rPr lang="pt-BR" smtClean="0"/>
              <a:t>Clique para editar o título mestre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a:lvl1pPr>
          </a:lstStyle>
          <a:p>
            <a:pPr>
              <a:defRPr/>
            </a:pPr>
            <a:fld id="{EF882FD2-F986-4D5B-8EEE-E5EA4AC0E1D2}" type="datetimeFigureOut">
              <a:rPr lang="pt-BR"/>
              <a:pPr>
                <a:defRPr/>
              </a:pPr>
              <a:t>29/10/2020</a:t>
            </a:fld>
            <a:endParaRPr lang="pt-BR"/>
          </a:p>
        </p:txBody>
      </p:sp>
      <p:sp>
        <p:nvSpPr>
          <p:cNvPr id="8" name="Footer Placeholder 5"/>
          <p:cNvSpPr>
            <a:spLocks noGrp="1"/>
          </p:cNvSpPr>
          <p:nvPr>
            <p:ph type="ftr" sz="quarter" idx="11"/>
          </p:nvPr>
        </p:nvSpPr>
        <p:spPr/>
        <p:txBody>
          <a:bodyPr/>
          <a:lstStyle>
            <a:lvl1pPr>
              <a:defRPr>
                <a:solidFill>
                  <a:schemeClr val="tx2"/>
                </a:solidFill>
              </a:defRPr>
            </a:lvl1pPr>
          </a:lstStyle>
          <a:p>
            <a:pPr>
              <a:defRPr/>
            </a:pPr>
            <a:endParaRPr lang="pt-BR"/>
          </a:p>
        </p:txBody>
      </p:sp>
      <p:sp>
        <p:nvSpPr>
          <p:cNvPr id="9" name="Slide Number Placeholder 6"/>
          <p:cNvSpPr>
            <a:spLocks noGrp="1"/>
          </p:cNvSpPr>
          <p:nvPr>
            <p:ph type="sldNum" sz="quarter" idx="12"/>
          </p:nvPr>
        </p:nvSpPr>
        <p:spPr>
          <a:ln>
            <a:solidFill>
              <a:schemeClr val="tx2"/>
            </a:solidFill>
          </a:ln>
        </p:spPr>
        <p:txBody>
          <a:bodyPr/>
          <a:lstStyle>
            <a:lvl1pPr>
              <a:defRPr smtClean="0">
                <a:solidFill>
                  <a:schemeClr val="tx2"/>
                </a:solidFill>
              </a:defRPr>
            </a:lvl1pPr>
          </a:lstStyle>
          <a:p>
            <a:pPr>
              <a:defRPr/>
            </a:pPr>
            <a:fld id="{5CBF32BF-4144-4359-ABCF-D9EB2B313E00}" type="slidenum">
              <a:rPr lang="pt-BR"/>
              <a:pPr>
                <a:defRPr/>
              </a:pPr>
              <a:t>‹nº›</a:t>
            </a:fld>
            <a:endParaRPr lang="pt-BR"/>
          </a:p>
        </p:txBody>
      </p:sp>
    </p:spTree>
    <p:extLst>
      <p:ext uri="{BB962C8B-B14F-4D97-AF65-F5344CB8AC3E}">
        <p14:creationId xmlns:p14="http://schemas.microsoft.com/office/powerpoint/2010/main" val="3887875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rtlCol="0" anchor="ctr">
            <a:normAutofit/>
          </a:bodyPr>
          <a:lstStyle>
            <a:lvl1pPr algn="r">
              <a:defRPr/>
            </a:lvl1pPr>
          </a:lstStyle>
          <a:p>
            <a:pPr lvl="0"/>
            <a:r>
              <a:rPr lang="pt-BR" noProof="0" smtClean="0"/>
              <a:t>Clique no ícone para adicionar uma imagem</a:t>
            </a:r>
            <a:endParaRPr lang="en-US" noProof="0"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5"/>
          </p:nvPr>
        </p:nvSpPr>
        <p:spPr/>
        <p:txBody>
          <a:bodyPr/>
          <a:lstStyle>
            <a:lvl1pPr>
              <a:defRPr/>
            </a:lvl1pPr>
          </a:lstStyle>
          <a:p>
            <a:pPr>
              <a:defRPr/>
            </a:pPr>
            <a:fld id="{115F75BF-7A93-4AC0-9F2B-920DA5332226}" type="datetimeFigureOut">
              <a:rPr lang="pt-BR"/>
              <a:pPr>
                <a:defRPr/>
              </a:pPr>
              <a:t>29/10/2020</a:t>
            </a:fld>
            <a:endParaRPr lang="pt-BR"/>
          </a:p>
        </p:txBody>
      </p:sp>
      <p:sp>
        <p:nvSpPr>
          <p:cNvPr id="8" name="Footer Placeholder 5"/>
          <p:cNvSpPr>
            <a:spLocks noGrp="1"/>
          </p:cNvSpPr>
          <p:nvPr>
            <p:ph type="ftr" sz="quarter" idx="16"/>
          </p:nvPr>
        </p:nvSpPr>
        <p:spPr/>
        <p:txBody>
          <a:bodyPr/>
          <a:lstStyle>
            <a:lvl1pPr>
              <a:defRPr/>
            </a:lvl1pPr>
          </a:lstStyle>
          <a:p>
            <a:pPr>
              <a:defRPr/>
            </a:pPr>
            <a:endParaRPr lang="pt-BR"/>
          </a:p>
        </p:txBody>
      </p:sp>
      <p:sp>
        <p:nvSpPr>
          <p:cNvPr id="9" name="Slide Number Placeholder 6"/>
          <p:cNvSpPr>
            <a:spLocks noGrp="1"/>
          </p:cNvSpPr>
          <p:nvPr>
            <p:ph type="sldNum" sz="quarter" idx="17"/>
          </p:nvPr>
        </p:nvSpPr>
        <p:spPr/>
        <p:txBody>
          <a:bodyPr/>
          <a:lstStyle>
            <a:lvl1pPr>
              <a:defRPr/>
            </a:lvl1pPr>
          </a:lstStyle>
          <a:p>
            <a:pPr>
              <a:defRPr/>
            </a:pPr>
            <a:fld id="{DD8D91AF-A6BC-4845-9C73-EA288CD432A7}" type="slidenum">
              <a:rPr lang="pt-BR"/>
              <a:pPr>
                <a:defRPr/>
              </a:pPr>
              <a:t>‹nº›</a:t>
            </a:fld>
            <a:endParaRPr lang="pt-BR"/>
          </a:p>
        </p:txBody>
      </p:sp>
    </p:spTree>
    <p:extLst>
      <p:ext uri="{BB962C8B-B14F-4D97-AF65-F5344CB8AC3E}">
        <p14:creationId xmlns:p14="http://schemas.microsoft.com/office/powerpoint/2010/main" val="3189231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26521C5D-BEC1-432E-A9C1-BAFB6CC20BB9}" type="datetimeFigureOut">
              <a:rPr lang="pt-BR"/>
              <a:pPr>
                <a:defRPr/>
              </a:pPr>
              <a:t>29/10/2020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a:ln/>
        </p:spPr>
        <p:txBody>
          <a:bodyPr/>
          <a:lstStyle>
            <a:lvl1pPr>
              <a:defRPr/>
            </a:lvl1pPr>
          </a:lstStyle>
          <a:p>
            <a:pPr>
              <a:defRPr/>
            </a:pPr>
            <a:fld id="{6550CD58-2C76-4D4A-A4C2-642E81CFB526}" type="slidenum">
              <a:rPr lang="pt-BR"/>
              <a:pPr>
                <a:defRPr/>
              </a:pPr>
              <a:t>‹nº›</a:t>
            </a:fld>
            <a:endParaRPr lang="pt-BR"/>
          </a:p>
        </p:txBody>
      </p:sp>
    </p:spTree>
    <p:extLst>
      <p:ext uri="{BB962C8B-B14F-4D97-AF65-F5344CB8AC3E}">
        <p14:creationId xmlns:p14="http://schemas.microsoft.com/office/powerpoint/2010/main" val="4198643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EC891538-017A-420E-AE84-731AE76FBD25}" type="datetimeFigureOut">
              <a:rPr lang="pt-BR"/>
              <a:pPr>
                <a:defRPr/>
              </a:pPr>
              <a:t>29/10/2020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a:ln/>
        </p:spPr>
        <p:txBody>
          <a:bodyPr/>
          <a:lstStyle>
            <a:lvl1pPr>
              <a:defRPr/>
            </a:lvl1pPr>
          </a:lstStyle>
          <a:p>
            <a:pPr>
              <a:defRPr/>
            </a:pPr>
            <a:fld id="{F4D72898-C573-4FF3-8F3A-553C77E9ACE3}" type="slidenum">
              <a:rPr lang="pt-BR"/>
              <a:pPr>
                <a:defRPr/>
              </a:pPr>
              <a:t>‹nº›</a:t>
            </a:fld>
            <a:endParaRPr lang="pt-BR"/>
          </a:p>
        </p:txBody>
      </p:sp>
    </p:spTree>
    <p:extLst>
      <p:ext uri="{BB962C8B-B14F-4D97-AF65-F5344CB8AC3E}">
        <p14:creationId xmlns:p14="http://schemas.microsoft.com/office/powerpoint/2010/main" val="1590602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1425"/>
            <a:ext cx="3575050" cy="180657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Freeform 7"/>
          <p:cNvSpPr/>
          <p:nvPr/>
        </p:nvSpPr>
        <p:spPr>
          <a:xfrm>
            <a:off x="-1588" y="5051425"/>
            <a:ext cx="9145588" cy="180657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822325" y="365125"/>
            <a:ext cx="7521575" cy="549275"/>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9" name="Text Placeholder 2"/>
          <p:cNvSpPr>
            <a:spLocks noGrp="1"/>
          </p:cNvSpPr>
          <p:nvPr>
            <p:ph type="body" idx="1"/>
          </p:nvPr>
        </p:nvSpPr>
        <p:spPr bwMode="auto">
          <a:xfrm>
            <a:off x="822325" y="1100138"/>
            <a:ext cx="7521575" cy="357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19140000">
            <a:off x="201613" y="5870575"/>
            <a:ext cx="2176462" cy="201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cs typeface="+mn-cs"/>
              </a:defRPr>
            </a:lvl1pPr>
          </a:lstStyle>
          <a:p>
            <a:pPr>
              <a:defRPr/>
            </a:pPr>
            <a:fld id="{4F9B3FD0-7E30-489B-BB62-FA43D89D555D}" type="datetimeFigureOut">
              <a:rPr lang="pt-BR"/>
              <a:pPr>
                <a:defRPr/>
              </a:pPr>
              <a:t>29/10/2020</a:t>
            </a:fld>
            <a:endParaRPr lang="pt-BR"/>
          </a:p>
        </p:txBody>
      </p:sp>
      <p:sp>
        <p:nvSpPr>
          <p:cNvPr id="5" name="Footer Placeholder 4"/>
          <p:cNvSpPr>
            <a:spLocks noGrp="1"/>
          </p:cNvSpPr>
          <p:nvPr>
            <p:ph type="ftr" sz="quarter" idx="3"/>
          </p:nvPr>
        </p:nvSpPr>
        <p:spPr>
          <a:xfrm>
            <a:off x="3517900" y="6284913"/>
            <a:ext cx="4724400" cy="274637"/>
          </a:xfrm>
          <a:prstGeom prst="rect">
            <a:avLst/>
          </a:prstGeom>
        </p:spPr>
        <p:txBody>
          <a:bodyPr vert="horz" lIns="91440" tIns="45720" rIns="91440" bIns="45720" rtlCol="0" anchor="ctr"/>
          <a:lstStyle>
            <a:lvl1pPr algn="r" fontAlgn="auto">
              <a:spcBef>
                <a:spcPts val="0"/>
              </a:spcBef>
              <a:spcAft>
                <a:spcPts val="0"/>
              </a:spcAft>
              <a:defRPr sz="1000" cap="all" spc="200"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401050" y="6170613"/>
            <a:ext cx="503238" cy="503237"/>
          </a:xfrm>
          <a:prstGeom prst="ellipse">
            <a:avLst/>
          </a:prstGeom>
          <a:ln w="19050">
            <a:solidFill>
              <a:srgbClr val="FFFFFF"/>
            </a:solidFill>
          </a:ln>
        </p:spPr>
        <p:txBody>
          <a:bodyPr vert="horz" lIns="9144" tIns="9144" rIns="9144" bIns="9144" rtlCol="0" anchor="ctr">
            <a:normAutofit/>
          </a:bodyPr>
          <a:lstStyle>
            <a:lvl1pPr algn="ctr" fontAlgn="auto">
              <a:spcBef>
                <a:spcPts val="0"/>
              </a:spcBef>
              <a:spcAft>
                <a:spcPts val="0"/>
              </a:spcAft>
              <a:defRPr sz="1650" smtClean="0">
                <a:solidFill>
                  <a:srgbClr val="FFFFFF"/>
                </a:solidFill>
                <a:latin typeface="+mn-lt"/>
                <a:cs typeface="+mn-cs"/>
              </a:defRPr>
            </a:lvl1pPr>
          </a:lstStyle>
          <a:p>
            <a:pPr>
              <a:defRPr/>
            </a:pPr>
            <a:fld id="{CBB178F4-9975-412F-92C7-09AA6E3ABA0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63" r:id="rId1"/>
    <p:sldLayoutId id="2147483856" r:id="rId2"/>
    <p:sldLayoutId id="2147483864" r:id="rId3"/>
    <p:sldLayoutId id="2147483857" r:id="rId4"/>
    <p:sldLayoutId id="2147483858" r:id="rId5"/>
    <p:sldLayoutId id="2147483859" r:id="rId6"/>
    <p:sldLayoutId id="2147483860" r:id="rId7"/>
    <p:sldLayoutId id="2147483865" r:id="rId8"/>
    <p:sldLayoutId id="2147483866" r:id="rId9"/>
    <p:sldLayoutId id="2147483861" r:id="rId10"/>
    <p:sldLayoutId id="2147483862" r:id="rId11"/>
  </p:sldLayoutIdLst>
  <p:txStyles>
    <p:titleStyle>
      <a:lvl1pPr algn="l" rtl="0" fontAlgn="base">
        <a:spcBef>
          <a:spcPct val="0"/>
        </a:spcBef>
        <a:spcAft>
          <a:spcPct val="0"/>
        </a:spcAft>
        <a:defRPr sz="2800" kern="1200" cap="all">
          <a:solidFill>
            <a:schemeClr val="tx1"/>
          </a:solidFill>
          <a:latin typeface="+mj-lt"/>
          <a:ea typeface="+mj-ea"/>
          <a:cs typeface="+mj-cs"/>
        </a:defRPr>
      </a:lvl1pPr>
      <a:lvl2pPr algn="l" rtl="0" fontAlgn="base">
        <a:spcBef>
          <a:spcPct val="0"/>
        </a:spcBef>
        <a:spcAft>
          <a:spcPct val="0"/>
        </a:spcAft>
        <a:defRPr sz="2800">
          <a:solidFill>
            <a:schemeClr val="tx1"/>
          </a:solidFill>
          <a:latin typeface="Franklin Gothic Medium" pitchFamily="34" charset="0"/>
        </a:defRPr>
      </a:lvl2pPr>
      <a:lvl3pPr algn="l" rtl="0" fontAlgn="base">
        <a:spcBef>
          <a:spcPct val="0"/>
        </a:spcBef>
        <a:spcAft>
          <a:spcPct val="0"/>
        </a:spcAft>
        <a:defRPr sz="2800">
          <a:solidFill>
            <a:schemeClr val="tx1"/>
          </a:solidFill>
          <a:latin typeface="Franklin Gothic Medium" pitchFamily="34" charset="0"/>
        </a:defRPr>
      </a:lvl3pPr>
      <a:lvl4pPr algn="l" rtl="0" fontAlgn="base">
        <a:spcBef>
          <a:spcPct val="0"/>
        </a:spcBef>
        <a:spcAft>
          <a:spcPct val="0"/>
        </a:spcAft>
        <a:defRPr sz="2800">
          <a:solidFill>
            <a:schemeClr val="tx1"/>
          </a:solidFill>
          <a:latin typeface="Franklin Gothic Medium" pitchFamily="34" charset="0"/>
        </a:defRPr>
      </a:lvl4pPr>
      <a:lvl5pPr algn="l" rtl="0" fontAlgn="base">
        <a:spcBef>
          <a:spcPct val="0"/>
        </a:spcBef>
        <a:spcAft>
          <a:spcPct val="0"/>
        </a:spcAft>
        <a:defRPr sz="2800">
          <a:solidFill>
            <a:schemeClr val="tx1"/>
          </a:solidFill>
          <a:latin typeface="Franklin Gothic Medium" pitchFamily="34" charset="0"/>
        </a:defRPr>
      </a:lvl5pPr>
      <a:lvl6pPr marL="457200" algn="l" rtl="0" fontAlgn="base">
        <a:spcBef>
          <a:spcPct val="0"/>
        </a:spcBef>
        <a:spcAft>
          <a:spcPct val="0"/>
        </a:spcAft>
        <a:defRPr sz="2800">
          <a:solidFill>
            <a:schemeClr val="tx1"/>
          </a:solidFill>
          <a:latin typeface="Franklin Gothic Medium" pitchFamily="34" charset="0"/>
        </a:defRPr>
      </a:lvl6pPr>
      <a:lvl7pPr marL="914400" algn="l" rtl="0" fontAlgn="base">
        <a:spcBef>
          <a:spcPct val="0"/>
        </a:spcBef>
        <a:spcAft>
          <a:spcPct val="0"/>
        </a:spcAft>
        <a:defRPr sz="2800">
          <a:solidFill>
            <a:schemeClr val="tx1"/>
          </a:solidFill>
          <a:latin typeface="Franklin Gothic Medium" pitchFamily="34" charset="0"/>
        </a:defRPr>
      </a:lvl7pPr>
      <a:lvl8pPr marL="1371600" algn="l" rtl="0" fontAlgn="base">
        <a:spcBef>
          <a:spcPct val="0"/>
        </a:spcBef>
        <a:spcAft>
          <a:spcPct val="0"/>
        </a:spcAft>
        <a:defRPr sz="2800">
          <a:solidFill>
            <a:schemeClr val="tx1"/>
          </a:solidFill>
          <a:latin typeface="Franklin Gothic Medium" pitchFamily="34" charset="0"/>
        </a:defRPr>
      </a:lvl8pPr>
      <a:lvl9pPr marL="1828800" algn="l" rtl="0" fontAlgn="base">
        <a:spcBef>
          <a:spcPct val="0"/>
        </a:spcBef>
        <a:spcAft>
          <a:spcPct val="0"/>
        </a:spcAft>
        <a:defRPr sz="2800">
          <a:solidFill>
            <a:schemeClr val="tx1"/>
          </a:solidFill>
          <a:latin typeface="Franklin Gothic Medium" pitchFamily="34" charset="0"/>
        </a:defRPr>
      </a:lvl9pPr>
    </p:titleStyle>
    <p:bodyStyle>
      <a:lvl1pPr marL="342900" indent="-342900" algn="l" rtl="0" fontAlgn="base">
        <a:spcBef>
          <a:spcPts val="800"/>
        </a:spcBef>
        <a:spcAft>
          <a:spcPct val="0"/>
        </a:spcAft>
        <a:buFont typeface="Arial" pitchFamily="34" charset="0"/>
        <a:defRPr sz="1600" b="1" kern="1200">
          <a:solidFill>
            <a:schemeClr val="tx1"/>
          </a:solidFill>
          <a:latin typeface="+mn-lt"/>
          <a:ea typeface="+mn-ea"/>
          <a:cs typeface="+mn-cs"/>
        </a:defRPr>
      </a:lvl1pPr>
      <a:lvl2pPr marL="173038" indent="-173038" algn="l" rtl="0" fontAlgn="base">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2pPr>
      <a:lvl3pPr marL="401638" indent="-163513" algn="l" rtl="0" fontAlgn="base">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3pPr>
      <a:lvl4pPr marL="630238" indent="-163513" algn="l" rtl="0" fontAlgn="base">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4pPr>
      <a:lvl5pPr marL="858838" indent="-173038" algn="l" rtl="0" fontAlgn="base">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www.paulomargotto.com.br/" TargetMode="Externa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0790187/"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pubmed.ncbi.nlm.nih.gov/29068791/"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media/image22.emf"/><Relationship Id="rId18" Type="http://schemas.openxmlformats.org/officeDocument/2006/relationships/image" Target="../media/image24.emf"/><Relationship Id="rId3" Type="http://schemas.openxmlformats.org/officeDocument/2006/relationships/image" Target="../media/image17.emf"/><Relationship Id="rId7" Type="http://schemas.openxmlformats.org/officeDocument/2006/relationships/image" Target="../media/image19.emf"/><Relationship Id="rId12" Type="http://schemas.openxmlformats.org/officeDocument/2006/relationships/customXml" Target="../ink/ink7.xml"/><Relationship Id="rId17" Type="http://schemas.openxmlformats.org/officeDocument/2006/relationships/customXml" Target="../ink/ink10.xml"/><Relationship Id="rId2" Type="http://schemas.openxmlformats.org/officeDocument/2006/relationships/customXml" Target="../ink/ink2.xml"/><Relationship Id="rId16"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customXml" Target="../ink/ink4.xml"/><Relationship Id="rId11" Type="http://schemas.openxmlformats.org/officeDocument/2006/relationships/image" Target="../media/image21.emf"/><Relationship Id="rId5" Type="http://schemas.openxmlformats.org/officeDocument/2006/relationships/image" Target="../media/image18.emf"/><Relationship Id="rId15" Type="http://schemas.openxmlformats.org/officeDocument/2006/relationships/customXml" Target="../ink/ink9.xml"/><Relationship Id="rId10" Type="http://schemas.openxmlformats.org/officeDocument/2006/relationships/customXml" Target="../ink/ink6.xml"/><Relationship Id="rId4" Type="http://schemas.openxmlformats.org/officeDocument/2006/relationships/customXml" Target="../ink/ink3.xml"/><Relationship Id="rId9" Type="http://schemas.openxmlformats.org/officeDocument/2006/relationships/image" Target="../media/image20.emf"/><Relationship Id="rId14" Type="http://schemas.openxmlformats.org/officeDocument/2006/relationships/customXml" Target="../ink/ink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paulomargotto.com.br/documentos/18451" TargetMode="Externa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s://pubmed.ncbi.nlm.nih.gov/25144159/" TargetMode="External"/><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3" Type="http://schemas.openxmlformats.org/officeDocument/2006/relationships/hyperlink" Target="https://pubmed.ncbi.nlm.nih.gov/24948351/"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paulomargotto.com.br/documentos/20881"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pubmed.ncbi.nlm.nih.gov/31542771/"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66661" TargetMode="External"/><Relationship Id="rId2" Type="http://schemas.openxmlformats.org/officeDocument/2006/relationships/hyperlink" Target="https://www.ncbi.nlm.nih.gov/pubmed/27866661"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bwMode="auto">
          <a:xfrm>
            <a:off x="971550" y="1700213"/>
            <a:ext cx="7521575" cy="144145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400" cap="none" smtClean="0">
                <a:solidFill>
                  <a:srgbClr val="FF3300"/>
                </a:solidFill>
              </a:rPr>
              <a:t>ENTEROCOLITE NECROSANTE</a:t>
            </a:r>
            <a:br>
              <a:rPr lang="pt-BR" sz="4400" cap="none" smtClean="0">
                <a:solidFill>
                  <a:srgbClr val="FF3300"/>
                </a:solidFill>
              </a:rPr>
            </a:br>
            <a:r>
              <a:rPr lang="pt-BR" sz="4400" cap="none" smtClean="0">
                <a:solidFill>
                  <a:srgbClr val="FF3300"/>
                </a:solidFill>
              </a:rPr>
              <a:t>CASO CLÍNICO</a:t>
            </a:r>
          </a:p>
        </p:txBody>
      </p:sp>
      <p:sp>
        <p:nvSpPr>
          <p:cNvPr id="64515" name="Text Box 3"/>
          <p:cNvSpPr txBox="1">
            <a:spLocks noChangeArrowheads="1"/>
          </p:cNvSpPr>
          <p:nvPr/>
        </p:nvSpPr>
        <p:spPr bwMode="auto">
          <a:xfrm>
            <a:off x="677863" y="3213100"/>
            <a:ext cx="7600950" cy="9159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Apresentação: João Paulo Silva Cezar (UTI Pediátrica do HMIB/SES/DF)</a:t>
            </a:r>
          </a:p>
          <a:p>
            <a:pPr algn="ctr"/>
            <a:r>
              <a:rPr lang="pt-BR"/>
              <a:t>Coordenação: Miza Vidigal</a:t>
            </a:r>
          </a:p>
          <a:p>
            <a:pPr algn="ctr"/>
            <a:r>
              <a:rPr lang="pt-BR"/>
              <a:t>Revisão: Paulo R. Margotto</a:t>
            </a:r>
          </a:p>
        </p:txBody>
      </p:sp>
      <p:sp>
        <p:nvSpPr>
          <p:cNvPr id="64516" name="Text Box 4"/>
          <p:cNvSpPr txBox="1">
            <a:spLocks noChangeArrowheads="1"/>
          </p:cNvSpPr>
          <p:nvPr/>
        </p:nvSpPr>
        <p:spPr bwMode="auto">
          <a:xfrm>
            <a:off x="684213" y="4149725"/>
            <a:ext cx="789305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Residência Medica em Neonatologia do Hospital Materno Infantil de Brasília</a:t>
            </a:r>
          </a:p>
        </p:txBody>
      </p:sp>
      <p:pic>
        <p:nvPicPr>
          <p:cNvPr id="645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41888"/>
            <a:ext cx="2268538" cy="153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1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1975" y="4941888"/>
            <a:ext cx="2232025"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1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90675"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20" name="Text Box 8"/>
          <p:cNvSpPr txBox="1">
            <a:spLocks noChangeArrowheads="1"/>
          </p:cNvSpPr>
          <p:nvPr/>
        </p:nvSpPr>
        <p:spPr bwMode="auto">
          <a:xfrm>
            <a:off x="2916238" y="4941888"/>
            <a:ext cx="3371850" cy="6413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Brasília, 31 de outubro de 2020</a:t>
            </a:r>
          </a:p>
          <a:p>
            <a:pPr algn="ctr"/>
            <a:r>
              <a:rPr lang="pt-BR">
                <a:hlinkClick r:id="rId5"/>
              </a:rPr>
              <a:t>www.paulomargotto.com.br</a:t>
            </a:r>
            <a:r>
              <a:rPr lang="pt-BR"/>
              <a:t> </a:t>
            </a:r>
          </a:p>
        </p:txBody>
      </p:sp>
      <p:sp>
        <p:nvSpPr>
          <p:cNvPr id="64521" name="Text Box 9"/>
          <p:cNvSpPr txBox="1">
            <a:spLocks noChangeArrowheads="1"/>
          </p:cNvSpPr>
          <p:nvPr/>
        </p:nvSpPr>
        <p:spPr bwMode="auto">
          <a:xfrm>
            <a:off x="2408238" y="5897563"/>
            <a:ext cx="4362450" cy="6413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rgbClr val="FF00FF"/>
                </a:solidFill>
              </a:rPr>
              <a:t>Discussão:o papel da Transfusão</a:t>
            </a:r>
          </a:p>
          <a:p>
            <a:pPr algn="ctr"/>
            <a:r>
              <a:rPr lang="pt-BR" b="1">
                <a:solidFill>
                  <a:srgbClr val="FF00FF"/>
                </a:solidFill>
              </a:rPr>
              <a:t>Sanguínea na Enterocolite Necrosante</a:t>
            </a:r>
          </a:p>
        </p:txBody>
      </p:sp>
      <p:pic>
        <p:nvPicPr>
          <p:cNvPr id="64522"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35125" y="0"/>
            <a:ext cx="7508875" cy="161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a:t>22 de Setembro de 2020</a:t>
            </a:r>
          </a:p>
        </p:txBody>
      </p:sp>
      <p:sp>
        <p:nvSpPr>
          <p:cNvPr id="3" name="Espaço Reservado para Conteúdo 2"/>
          <p:cNvSpPr>
            <a:spLocks noGrp="1"/>
          </p:cNvSpPr>
          <p:nvPr>
            <p:ph idx="4294967295"/>
          </p:nvPr>
        </p:nvSpPr>
        <p:spPr>
          <a:xfrm>
            <a:off x="822325" y="1100138"/>
            <a:ext cx="7566025" cy="5568950"/>
          </a:xfrm>
          <a:solidFill>
            <a:schemeClr val="bg1"/>
          </a:solidFill>
        </p:spPr>
        <p:txBody>
          <a:bodyPr/>
          <a:lstStyle/>
          <a:p>
            <a:pPr>
              <a:lnSpc>
                <a:spcPct val="90000"/>
              </a:lnSpc>
              <a:buFont typeface="Arial" pitchFamily="34" charset="0"/>
              <a:buChar char="•"/>
            </a:pPr>
            <a:r>
              <a:rPr lang="pt-BR" sz="2400" b="0" smtClean="0"/>
              <a:t>RN de RDTB</a:t>
            </a:r>
          </a:p>
          <a:p>
            <a:pPr>
              <a:lnSpc>
                <a:spcPct val="90000"/>
              </a:lnSpc>
              <a:buFont typeface="Arial" pitchFamily="34" charset="0"/>
              <a:buChar char="•"/>
            </a:pPr>
            <a:r>
              <a:rPr lang="pt-BR" sz="2400" b="0" smtClean="0"/>
              <a:t>33 anos, A+, PE em gestação anterior, Dengue na gestação atual</a:t>
            </a:r>
          </a:p>
          <a:p>
            <a:pPr>
              <a:lnSpc>
                <a:spcPct val="90000"/>
              </a:lnSpc>
              <a:buFont typeface="Arial" pitchFamily="34" charset="0"/>
              <a:buChar char="•"/>
            </a:pPr>
            <a:r>
              <a:rPr lang="pt-BR" sz="2400" b="0" smtClean="0"/>
              <a:t>G4C2A1, gemelar dicoriônica-diamniótica</a:t>
            </a:r>
          </a:p>
          <a:p>
            <a:pPr>
              <a:lnSpc>
                <a:spcPct val="90000"/>
              </a:lnSpc>
              <a:buFont typeface="Arial" pitchFamily="34" charset="0"/>
              <a:buChar char="•"/>
            </a:pPr>
            <a:r>
              <a:rPr lang="pt-BR" sz="2400" b="0" smtClean="0"/>
              <a:t>32 semanas</a:t>
            </a:r>
          </a:p>
          <a:p>
            <a:pPr>
              <a:lnSpc>
                <a:spcPct val="90000"/>
              </a:lnSpc>
              <a:buFont typeface="Arial" pitchFamily="34" charset="0"/>
              <a:buChar char="•"/>
            </a:pPr>
            <a:r>
              <a:rPr lang="pt-BR" sz="2400" b="0" smtClean="0"/>
              <a:t>7 consultas iniciadas no 1ºtrimestre</a:t>
            </a:r>
          </a:p>
          <a:p>
            <a:pPr>
              <a:lnSpc>
                <a:spcPct val="90000"/>
              </a:lnSpc>
              <a:buFont typeface="Arial" pitchFamily="34" charset="0"/>
              <a:buChar char="•"/>
            </a:pPr>
            <a:r>
              <a:rPr lang="it-IT" sz="2400" b="0" smtClean="0"/>
              <a:t>Sorologias: HIV (-) 1º,2º e 3º tri, Sífilis (-) 1º,2º e 3º tri, Hep B (-) 2 e 3º tri, CMV imune 3º tri, Toxo suscetivel 2º tri</a:t>
            </a:r>
          </a:p>
          <a:p>
            <a:pPr>
              <a:lnSpc>
                <a:spcPct val="90000"/>
              </a:lnSpc>
              <a:buFont typeface="Arial" pitchFamily="34" charset="0"/>
              <a:buChar char="•"/>
            </a:pPr>
            <a:r>
              <a:rPr lang="pt-BR" sz="2400" b="0" smtClean="0"/>
              <a:t>Hep C, Chagas, HTLV sem relato</a:t>
            </a:r>
          </a:p>
          <a:p>
            <a:pPr>
              <a:lnSpc>
                <a:spcPct val="90000"/>
              </a:lnSpc>
              <a:buFont typeface="Arial" pitchFamily="34" charset="0"/>
              <a:buChar char="•"/>
            </a:pPr>
            <a:r>
              <a:rPr lang="pt-BR" sz="2400" b="0" smtClean="0"/>
              <a:t>Imunizações desatualizadas</a:t>
            </a:r>
          </a:p>
          <a:p>
            <a:pPr>
              <a:lnSpc>
                <a:spcPct val="90000"/>
              </a:lnSpc>
              <a:buFont typeface="Arial" pitchFamily="34" charset="0"/>
              <a:buChar char="•"/>
            </a:pPr>
            <a:r>
              <a:rPr lang="pt-BR" sz="2400" b="0" smtClean="0"/>
              <a:t>Corticoide antenatal: 1 dose</a:t>
            </a:r>
          </a:p>
          <a:p>
            <a:pPr>
              <a:lnSpc>
                <a:spcPct val="90000"/>
              </a:lnSpc>
              <a:buFont typeface="Arial" pitchFamily="34" charset="0"/>
              <a:buChar char="•"/>
            </a:pPr>
            <a:r>
              <a:rPr lang="pt-BR" sz="2400" b="0" smtClean="0"/>
              <a:t>Ampicilina periparto</a:t>
            </a:r>
          </a:p>
          <a:p>
            <a:pPr>
              <a:lnSpc>
                <a:spcPct val="90000"/>
              </a:lnSpc>
            </a:pPr>
            <a:endParaRPr lang="pt-BR" sz="2400" b="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a:t>22 de Setembro de 2020</a:t>
            </a:r>
          </a:p>
        </p:txBody>
      </p:sp>
      <p:sp>
        <p:nvSpPr>
          <p:cNvPr id="66563" name="Espaço Reservado para Conteúdo 2"/>
          <p:cNvSpPr>
            <a:spLocks noGrp="1"/>
          </p:cNvSpPr>
          <p:nvPr>
            <p:ph idx="4294967295"/>
          </p:nvPr>
        </p:nvSpPr>
        <p:spPr>
          <a:xfrm>
            <a:off x="822325" y="1100138"/>
            <a:ext cx="7566025" cy="5137150"/>
          </a:xfrm>
          <a:solidFill>
            <a:schemeClr val="bg1"/>
          </a:solidFill>
        </p:spPr>
        <p:txBody>
          <a:bodyPr/>
          <a:lstStyle/>
          <a:p>
            <a:pPr>
              <a:buFont typeface="Arial" pitchFamily="34" charset="0"/>
              <a:buChar char="•"/>
            </a:pPr>
            <a:r>
              <a:rPr lang="pt-BR" sz="2400" b="0" smtClean="0"/>
              <a:t>PC indicado por gemelaridade</a:t>
            </a:r>
          </a:p>
          <a:p>
            <a:pPr>
              <a:buFont typeface="Arial" pitchFamily="34" charset="0"/>
              <a:buChar char="•"/>
            </a:pPr>
            <a:r>
              <a:rPr lang="pt-BR" sz="2400" b="0" smtClean="0"/>
              <a:t>BR: 19h</a:t>
            </a:r>
          </a:p>
          <a:p>
            <a:pPr>
              <a:buFont typeface="Arial" pitchFamily="34" charset="0"/>
              <a:buChar char="•"/>
            </a:pPr>
            <a:r>
              <a:rPr lang="pt-BR" sz="2400" b="0" smtClean="0"/>
              <a:t>Cefálica, circulação de cordão apertada. Boas condições (choro forte e bom tônus). </a:t>
            </a:r>
          </a:p>
          <a:p>
            <a:pPr>
              <a:buFont typeface="Arial" pitchFamily="34" charset="0"/>
              <a:buChar char="•"/>
            </a:pPr>
            <a:r>
              <a:rPr lang="pt-BR" sz="2400" b="0" smtClean="0"/>
              <a:t>Clampeamento precoce </a:t>
            </a:r>
          </a:p>
          <a:p>
            <a:pPr>
              <a:buFont typeface="Arial" pitchFamily="34" charset="0"/>
              <a:buChar char="•"/>
            </a:pPr>
            <a:r>
              <a:rPr lang="pt-BR" sz="2400" b="0" smtClean="0"/>
              <a:t>BA sob fonte de calor radiante, posicionado, secado e removidos campos úmidos. </a:t>
            </a:r>
          </a:p>
          <a:p>
            <a:pPr>
              <a:buFont typeface="Arial" pitchFamily="34" charset="0"/>
              <a:buChar char="•"/>
            </a:pPr>
            <a:r>
              <a:rPr lang="pt-BR" sz="2400" b="0" smtClean="0"/>
              <a:t>APGAR: 7/8</a:t>
            </a:r>
          </a:p>
          <a:p>
            <a:pPr>
              <a:buFont typeface="Arial" pitchFamily="34" charset="0"/>
              <a:buChar char="•"/>
            </a:pPr>
            <a:r>
              <a:rPr lang="pt-BR" sz="2400" b="0" smtClean="0"/>
              <a:t>Peso: 1550g</a:t>
            </a:r>
          </a:p>
          <a:p>
            <a:pPr>
              <a:buFont typeface="Arial" pitchFamily="34" charset="0"/>
              <a:buChar char="•"/>
            </a:pPr>
            <a:r>
              <a:rPr lang="pt-BR" sz="2400" b="0" smtClean="0"/>
              <a:t>Estatura: 41cm</a:t>
            </a:r>
          </a:p>
          <a:p>
            <a:pPr>
              <a:buFont typeface="Arial" pitchFamily="34" charset="0"/>
              <a:buChar char="•"/>
            </a:pPr>
            <a:r>
              <a:rPr lang="pt-BR" sz="2400" b="0" smtClean="0"/>
              <a:t>Perímetro Cefálico: 32cm</a:t>
            </a:r>
          </a:p>
          <a:p>
            <a:endParaRPr lang="pt-B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a:t>22 de Setembro de 2020</a:t>
            </a:r>
          </a:p>
        </p:txBody>
      </p:sp>
      <p:sp>
        <p:nvSpPr>
          <p:cNvPr id="3" name="Espaço Reservado para Conteúdo 2"/>
          <p:cNvSpPr>
            <a:spLocks noGrp="1"/>
          </p:cNvSpPr>
          <p:nvPr>
            <p:ph idx="4294967295"/>
          </p:nvPr>
        </p:nvSpPr>
        <p:spPr>
          <a:xfrm>
            <a:off x="250825" y="836613"/>
            <a:ext cx="8353425" cy="4968875"/>
          </a:xfrm>
          <a:solidFill>
            <a:schemeClr val="bg1"/>
          </a:solidFill>
        </p:spPr>
        <p:txBody>
          <a:bodyPr/>
          <a:lstStyle/>
          <a:p>
            <a:pPr>
              <a:lnSpc>
                <a:spcPct val="80000"/>
              </a:lnSpc>
            </a:pPr>
            <a:r>
              <a:rPr lang="pt-BR" sz="2400" b="0" smtClean="0"/>
              <a:t>HD</a:t>
            </a:r>
          </a:p>
          <a:p>
            <a:pPr>
              <a:lnSpc>
                <a:spcPct val="80000"/>
              </a:lnSpc>
              <a:buFont typeface="Arial" pitchFamily="34" charset="0"/>
              <a:buChar char="•"/>
            </a:pPr>
            <a:r>
              <a:rPr lang="pt-BR" sz="2400" b="0" smtClean="0"/>
              <a:t>RNPT / AIG / MBP</a:t>
            </a:r>
          </a:p>
          <a:p>
            <a:pPr>
              <a:lnSpc>
                <a:spcPct val="80000"/>
              </a:lnSpc>
              <a:buFont typeface="Arial" pitchFamily="34" charset="0"/>
              <a:buChar char="•"/>
            </a:pPr>
            <a:r>
              <a:rPr lang="pt-BR" sz="2400" b="0" smtClean="0"/>
              <a:t>DRP</a:t>
            </a:r>
          </a:p>
          <a:p>
            <a:pPr>
              <a:lnSpc>
                <a:spcPct val="80000"/>
              </a:lnSpc>
              <a:buFont typeface="Arial" pitchFamily="34" charset="0"/>
              <a:buChar char="•"/>
            </a:pPr>
            <a:r>
              <a:rPr lang="pt-BR" sz="2400" b="0" smtClean="0"/>
              <a:t>Risco infeccioso: BR 19h</a:t>
            </a:r>
          </a:p>
          <a:p>
            <a:pPr>
              <a:lnSpc>
                <a:spcPct val="80000"/>
              </a:lnSpc>
            </a:pPr>
            <a:endParaRPr lang="pt-BR" sz="2400" b="0" smtClean="0"/>
          </a:p>
          <a:p>
            <a:pPr>
              <a:lnSpc>
                <a:spcPct val="80000"/>
              </a:lnSpc>
            </a:pPr>
            <a:r>
              <a:rPr lang="pt-BR" sz="2400" b="0" smtClean="0"/>
              <a:t>Conduta&gt;</a:t>
            </a:r>
          </a:p>
          <a:p>
            <a:pPr>
              <a:lnSpc>
                <a:spcPct val="80000"/>
              </a:lnSpc>
              <a:buFont typeface="Arial" pitchFamily="34" charset="0"/>
              <a:buChar char="•"/>
            </a:pPr>
            <a:r>
              <a:rPr lang="pt-BR" sz="2400" b="0" smtClean="0"/>
              <a:t>Dieta zero + SOG</a:t>
            </a:r>
            <a:r>
              <a:rPr lang="pt-BR" sz="1400" b="0" smtClean="0"/>
              <a:t> aberta</a:t>
            </a:r>
          </a:p>
          <a:p>
            <a:pPr>
              <a:lnSpc>
                <a:spcPct val="80000"/>
              </a:lnSpc>
              <a:buFont typeface="Arial" pitchFamily="34" charset="0"/>
              <a:buChar char="•"/>
            </a:pPr>
            <a:r>
              <a:rPr lang="en-US" sz="1400" b="0" smtClean="0"/>
              <a:t>HV TH 80 / TIG 5 / Ca 1</a:t>
            </a:r>
          </a:p>
          <a:p>
            <a:pPr>
              <a:lnSpc>
                <a:spcPct val="80000"/>
              </a:lnSpc>
              <a:buFont typeface="Arial" pitchFamily="34" charset="0"/>
              <a:buChar char="•"/>
            </a:pPr>
            <a:r>
              <a:rPr lang="pt-BR" sz="1400" b="0" smtClean="0"/>
              <a:t>CVU 3,5 + hemocultura + gasometria </a:t>
            </a:r>
          </a:p>
          <a:p>
            <a:pPr>
              <a:lnSpc>
                <a:spcPct val="80000"/>
              </a:lnSpc>
              <a:buFont typeface="Arial" pitchFamily="34" charset="0"/>
              <a:buChar char="•"/>
            </a:pPr>
            <a:r>
              <a:rPr lang="pt-BR" sz="1400" b="0" smtClean="0"/>
              <a:t>CPAP nasal</a:t>
            </a:r>
          </a:p>
          <a:p>
            <a:pPr>
              <a:lnSpc>
                <a:spcPct val="80000"/>
              </a:lnSpc>
              <a:buFont typeface="Arial" pitchFamily="34" charset="0"/>
              <a:buChar char="•"/>
            </a:pPr>
            <a:r>
              <a:rPr lang="pt-BR" sz="1400" b="0" smtClean="0"/>
              <a:t>Rastreio infeccioso </a:t>
            </a:r>
            <a:r>
              <a:rPr lang="pt-BR" sz="1400" b="0" smtClean="0">
                <a:sym typeface="Wingdings" pitchFamily="2" charset="2"/>
              </a:rPr>
              <a:t> Ampicilina + gentamicina</a:t>
            </a:r>
            <a:endParaRPr lang="pt-BR" sz="1400" b="0" smtClean="0"/>
          </a:p>
          <a:p>
            <a:pPr>
              <a:lnSpc>
                <a:spcPct val="80000"/>
              </a:lnSpc>
              <a:buFont typeface="Arial" pitchFamily="34" charset="0"/>
              <a:buChar char="•"/>
            </a:pPr>
            <a:r>
              <a:rPr lang="pt-BR" sz="1400" b="0" smtClean="0"/>
              <a:t>Encaminhado à UTIN</a:t>
            </a:r>
          </a:p>
          <a:p>
            <a:pPr>
              <a:lnSpc>
                <a:spcPct val="80000"/>
              </a:lnSpc>
            </a:pPr>
            <a:endParaRPr lang="pt-BR" sz="1400" b="0" smtClean="0"/>
          </a:p>
          <a:p>
            <a:pPr>
              <a:lnSpc>
                <a:spcPct val="80000"/>
              </a:lnSpc>
            </a:pPr>
            <a:r>
              <a:rPr lang="it-IT" sz="1400" b="0" smtClean="0"/>
              <a:t>pH 7,32 / pCO2 34,1 /pO2 46 / sO2 89,9% / Lac 3 /</a:t>
            </a:r>
            <a:r>
              <a:rPr lang="pt-BR" sz="1400" b="0" smtClean="0"/>
              <a:t>HCO3- 18,2 / BE -7,8</a:t>
            </a:r>
          </a:p>
          <a:p>
            <a:pPr>
              <a:lnSpc>
                <a:spcPct val="80000"/>
              </a:lnSpc>
            </a:pPr>
            <a:endParaRPr lang="pt-BR" sz="14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23 </a:t>
            </a:r>
            <a:r>
              <a:rPr lang="pt-BR" dirty="0"/>
              <a:t>de Setembro de </a:t>
            </a:r>
            <a:r>
              <a:rPr lang="pt-BR" dirty="0" smtClean="0"/>
              <a:t>2020 – 1º Dia de vida</a:t>
            </a:r>
            <a:endParaRPr lang="pt-BR" dirty="0"/>
          </a:p>
        </p:txBody>
      </p:sp>
      <p:sp>
        <p:nvSpPr>
          <p:cNvPr id="68611" name="Espaço Reservado para Conteúdo 2"/>
          <p:cNvSpPr>
            <a:spLocks noGrp="1"/>
          </p:cNvSpPr>
          <p:nvPr>
            <p:ph idx="4294967295"/>
          </p:nvPr>
        </p:nvSpPr>
        <p:spPr>
          <a:xfrm>
            <a:off x="822325" y="1100138"/>
            <a:ext cx="7566025" cy="4705350"/>
          </a:xfrm>
          <a:solidFill>
            <a:schemeClr val="bg1"/>
          </a:solidFill>
        </p:spPr>
        <p:txBody>
          <a:bodyPr/>
          <a:lstStyle/>
          <a:p>
            <a:pPr>
              <a:buFont typeface="Arial" pitchFamily="34" charset="0"/>
              <a:buChar char="•"/>
            </a:pPr>
            <a:r>
              <a:rPr lang="pt-BR" sz="2400" b="0" smtClean="0"/>
              <a:t>Trocado CVU por PICC</a:t>
            </a:r>
          </a:p>
          <a:p>
            <a:pPr>
              <a:buFont typeface="Arial" pitchFamily="34" charset="0"/>
              <a:buChar char="•"/>
            </a:pPr>
            <a:r>
              <a:rPr lang="pt-BR" sz="2400" b="0" smtClean="0"/>
              <a:t>Dieta + NPT</a:t>
            </a:r>
          </a:p>
          <a:p>
            <a:pPr>
              <a:buFont typeface="Arial" pitchFamily="34" charset="0"/>
              <a:buChar char="•"/>
            </a:pPr>
            <a:r>
              <a:rPr lang="pt-BR" sz="2400" b="0" smtClean="0"/>
              <a:t>Mantida antibioticoterapia</a:t>
            </a:r>
          </a:p>
          <a:p>
            <a:pPr>
              <a:buFont typeface="Arial" pitchFamily="34" charset="0"/>
              <a:buChar char="•"/>
            </a:pPr>
            <a:r>
              <a:rPr lang="pt-BR" sz="2400" b="0" smtClean="0"/>
              <a:t>24h de vida </a:t>
            </a:r>
            <a:r>
              <a:rPr lang="pt-BR" sz="2400" b="0" smtClean="0">
                <a:sym typeface="Wingdings" pitchFamily="2" charset="2"/>
              </a:rPr>
              <a:t> </a:t>
            </a:r>
            <a:r>
              <a:rPr lang="pt-BR" sz="2400" b="0" smtClean="0"/>
              <a:t>Hb 13.4; Ht 35.7;Leuco= 16.100 (bast 0/ seg 77/ linf 18/ mono 5 ), plaq 190 mil , PCR 0,7</a:t>
            </a:r>
          </a:p>
          <a:p>
            <a:pPr>
              <a:buFont typeface="Arial" pitchFamily="34" charset="0"/>
              <a:buChar char="•"/>
            </a:pPr>
            <a:r>
              <a:rPr lang="pt-BR" sz="2400" b="0" smtClean="0"/>
              <a:t>Icterícia precoce sem incompatibillidade </a:t>
            </a:r>
            <a:r>
              <a:rPr lang="pt-BR" sz="2400" b="0" smtClean="0">
                <a:sym typeface="Wingdings" pitchFamily="2" charset="2"/>
              </a:rPr>
              <a:t> fototerapia contínua </a:t>
            </a:r>
            <a:r>
              <a:rPr lang="sv-SE" sz="2400" b="0" smtClean="0"/>
              <a:t>BbT= 6.49/ BbI=6.16/ BbD= 0.33 </a:t>
            </a:r>
          </a:p>
          <a:p>
            <a:pPr>
              <a:buFont typeface="Arial" pitchFamily="34" charset="0"/>
              <a:buChar char="•"/>
            </a:pPr>
            <a:r>
              <a:rPr lang="sv-SE" sz="2400" b="0" smtClean="0"/>
              <a:t>CPAP nasal</a:t>
            </a:r>
            <a:endParaRPr lang="pt-BR" sz="2400" b="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24 </a:t>
            </a:r>
            <a:r>
              <a:rPr lang="pt-BR" dirty="0"/>
              <a:t>de Setembro de 2020 – </a:t>
            </a:r>
            <a:r>
              <a:rPr lang="pt-BR" dirty="0" smtClean="0"/>
              <a:t>2º </a:t>
            </a:r>
            <a:r>
              <a:rPr lang="pt-BR" dirty="0"/>
              <a:t>Dia de vida</a:t>
            </a:r>
          </a:p>
        </p:txBody>
      </p:sp>
      <p:sp>
        <p:nvSpPr>
          <p:cNvPr id="69635" name="Espaço Reservado para Conteúdo 2"/>
          <p:cNvSpPr>
            <a:spLocks noGrp="1"/>
          </p:cNvSpPr>
          <p:nvPr>
            <p:ph idx="4294967295"/>
          </p:nvPr>
        </p:nvSpPr>
        <p:spPr>
          <a:xfrm>
            <a:off x="822325" y="1100138"/>
            <a:ext cx="7421563" cy="5137150"/>
          </a:xfrm>
          <a:solidFill>
            <a:schemeClr val="bg1"/>
          </a:solidFill>
        </p:spPr>
        <p:txBody>
          <a:bodyPr/>
          <a:lstStyle/>
          <a:p>
            <a:pPr>
              <a:buFont typeface="Arial" pitchFamily="34" charset="0"/>
              <a:buChar char="•"/>
            </a:pPr>
            <a:r>
              <a:rPr lang="pt-BR" sz="2400" b="0" smtClean="0"/>
              <a:t>CPAP </a:t>
            </a:r>
            <a:r>
              <a:rPr lang="pt-BR" sz="2400" b="0" smtClean="0">
                <a:sym typeface="Wingdings" pitchFamily="2" charset="2"/>
              </a:rPr>
              <a:t> Oxigenoterapia livre na IA</a:t>
            </a:r>
          </a:p>
          <a:p>
            <a:pPr>
              <a:buFont typeface="Arial" pitchFamily="34" charset="0"/>
              <a:buChar char="•"/>
            </a:pPr>
            <a:r>
              <a:rPr lang="pt-BR" sz="2400" b="0" smtClean="0">
                <a:sym typeface="Wingdings" pitchFamily="2" charset="2"/>
              </a:rPr>
              <a:t>Progressão da dieta + ajuste de NPT</a:t>
            </a:r>
          </a:p>
          <a:p>
            <a:pPr>
              <a:buFont typeface="Arial" pitchFamily="34" charset="0"/>
              <a:buChar char="•"/>
            </a:pPr>
            <a:endParaRPr lang="pt-BR" sz="2400" b="0" smtClean="0">
              <a:sym typeface="Wingdings" pitchFamily="2" charset="2"/>
            </a:endParaRPr>
          </a:p>
          <a:p>
            <a:pPr>
              <a:buFont typeface="Arial" pitchFamily="34" charset="0"/>
              <a:buChar char="•"/>
            </a:pPr>
            <a:endParaRPr lang="pt-BR" sz="2400" b="0" smtClean="0">
              <a:sym typeface="Wingdings" pitchFamily="2" charset="2"/>
            </a:endParaRPr>
          </a:p>
          <a:p>
            <a:pPr>
              <a:buFont typeface="Arial" pitchFamily="34" charset="0"/>
              <a:buChar char="•"/>
            </a:pPr>
            <a:endParaRPr lang="pt-BR" sz="2400" b="0" smtClean="0">
              <a:sym typeface="Wingdings" pitchFamily="2" charset="2"/>
            </a:endParaRPr>
          </a:p>
          <a:p>
            <a:pPr>
              <a:buFont typeface="Arial" pitchFamily="34" charset="0"/>
              <a:buChar char="•"/>
            </a:pPr>
            <a:r>
              <a:rPr lang="pt-BR" sz="2400" b="0" smtClean="0"/>
              <a:t>Hb 13,6 / Ht 35,9 / Leuco 12,1 / Neutro 63 / Bast 0 / Linf 29 / Mono 4 / Plaq 182mil / PCR 0,3 e Hemocultura negativa </a:t>
            </a:r>
            <a:r>
              <a:rPr lang="pt-BR" sz="2400" b="0" smtClean="0">
                <a:sym typeface="Wingdings" pitchFamily="2" charset="2"/>
              </a:rPr>
              <a:t> Suspenso ATB</a:t>
            </a:r>
          </a:p>
          <a:p>
            <a:pPr>
              <a:buFont typeface="Arial" pitchFamily="34" charset="0"/>
              <a:buChar char="•"/>
            </a:pPr>
            <a:r>
              <a:rPr lang="pt-BR" sz="2400" b="0" smtClean="0">
                <a:sym typeface="Wingdings" pitchFamily="2" charset="2"/>
              </a:rPr>
              <a:t>Progressão da dieta </a:t>
            </a:r>
          </a:p>
          <a:p>
            <a:pPr>
              <a:buFont typeface="Arial" pitchFamily="34" charset="0"/>
              <a:buChar char="•"/>
            </a:pPr>
            <a:r>
              <a:rPr lang="pt-BR" sz="2400" b="0" smtClean="0">
                <a:sym typeface="Wingdings" pitchFamily="2" charset="2"/>
              </a:rPr>
              <a:t>Suspensão NPT</a:t>
            </a:r>
            <a:endParaRPr lang="pt-BR" sz="2400" b="0" smtClean="0"/>
          </a:p>
        </p:txBody>
      </p:sp>
      <p:sp>
        <p:nvSpPr>
          <p:cNvPr id="4" name="Título 1"/>
          <p:cNvSpPr txBox="1">
            <a:spLocks/>
          </p:cNvSpPr>
          <p:nvPr/>
        </p:nvSpPr>
        <p:spPr>
          <a:xfrm>
            <a:off x="827088" y="2349500"/>
            <a:ext cx="7521575" cy="547688"/>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fontAlgn="auto">
              <a:spcAft>
                <a:spcPts val="0"/>
              </a:spcAft>
              <a:defRPr/>
            </a:pPr>
            <a:r>
              <a:rPr lang="pt-BR" dirty="0" smtClean="0"/>
              <a:t>25 de Setembro de 2020 – 3º Dia de vida</a:t>
            </a: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27 </a:t>
            </a:r>
            <a:r>
              <a:rPr lang="pt-BR" dirty="0"/>
              <a:t>de Setembro de 2020 – </a:t>
            </a:r>
            <a:r>
              <a:rPr lang="pt-BR" dirty="0" smtClean="0"/>
              <a:t>7º </a:t>
            </a:r>
            <a:r>
              <a:rPr lang="pt-BR" dirty="0"/>
              <a:t>Dia de vida</a:t>
            </a:r>
            <a:br>
              <a:rPr lang="pt-BR" dirty="0"/>
            </a:br>
            <a:endParaRPr lang="pt-BR" dirty="0"/>
          </a:p>
        </p:txBody>
      </p:sp>
      <p:sp>
        <p:nvSpPr>
          <p:cNvPr id="3" name="Espaço Reservado para Conteúdo 2"/>
          <p:cNvSpPr>
            <a:spLocks noGrp="1"/>
          </p:cNvSpPr>
          <p:nvPr>
            <p:ph idx="4294967295"/>
          </p:nvPr>
        </p:nvSpPr>
        <p:spPr>
          <a:solidFill>
            <a:schemeClr val="bg1"/>
          </a:solidFill>
        </p:spPr>
        <p:txBody>
          <a:bodyPr/>
          <a:lstStyle/>
          <a:p>
            <a:pPr>
              <a:buFont typeface="Arial" pitchFamily="34" charset="0"/>
              <a:buChar char="•"/>
            </a:pPr>
            <a:r>
              <a:rPr lang="pt-BR" sz="2400" b="0" smtClean="0"/>
              <a:t>Progressão de dieta</a:t>
            </a:r>
          </a:p>
          <a:p>
            <a:pPr>
              <a:buFont typeface="Arial" pitchFamily="34" charset="0"/>
              <a:buChar char="•"/>
            </a:pPr>
            <a:r>
              <a:rPr lang="pt-BR" sz="2400" b="0" smtClean="0"/>
              <a:t>Suspensão de fototerapia</a:t>
            </a:r>
          </a:p>
          <a:p>
            <a:endParaRPr lang="pt-BR" sz="2400" b="0" smtClean="0"/>
          </a:p>
          <a:p>
            <a:endParaRPr lang="pt-BR" sz="2400" b="0" smtClean="0"/>
          </a:p>
          <a:p>
            <a:pPr>
              <a:buFont typeface="Arial" pitchFamily="34" charset="0"/>
              <a:buChar char="•"/>
            </a:pPr>
            <a:r>
              <a:rPr lang="pt-BR" sz="2400" b="0" smtClean="0"/>
              <a:t>Progressão de dieta</a:t>
            </a:r>
          </a:p>
          <a:p>
            <a:pPr>
              <a:buFont typeface="Arial" pitchFamily="34" charset="0"/>
              <a:buChar char="•"/>
            </a:pPr>
            <a:r>
              <a:rPr lang="pt-BR" sz="2400" b="0" smtClean="0"/>
              <a:t>Estímulo de SM</a:t>
            </a:r>
          </a:p>
          <a:p>
            <a:pPr>
              <a:buFont typeface="Arial" pitchFamily="34" charset="0"/>
              <a:buChar char="•"/>
            </a:pPr>
            <a:r>
              <a:rPr lang="pt-BR" sz="2400" b="0" smtClean="0"/>
              <a:t>Retirada da oxigenoterapia livre na IA</a:t>
            </a:r>
          </a:p>
        </p:txBody>
      </p:sp>
      <p:sp>
        <p:nvSpPr>
          <p:cNvPr id="4" name="Título 1"/>
          <p:cNvSpPr txBox="1">
            <a:spLocks/>
          </p:cNvSpPr>
          <p:nvPr/>
        </p:nvSpPr>
        <p:spPr>
          <a:xfrm>
            <a:off x="827088" y="2133600"/>
            <a:ext cx="7521575" cy="547688"/>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fontAlgn="auto">
              <a:spcAft>
                <a:spcPts val="0"/>
              </a:spcAft>
              <a:defRPr/>
            </a:pPr>
            <a:r>
              <a:rPr lang="pt-BR" dirty="0" smtClean="0"/>
              <a:t>30 de Set/2020 – 12 de set/2020</a:t>
            </a:r>
            <a:br>
              <a:rPr lang="pt-BR" dirty="0" smtClean="0"/>
            </a:b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13 </a:t>
            </a:r>
            <a:r>
              <a:rPr lang="pt-BR" dirty="0"/>
              <a:t>de </a:t>
            </a:r>
            <a:r>
              <a:rPr lang="pt-BR" dirty="0" smtClean="0"/>
              <a:t>OUTUBRO </a:t>
            </a:r>
            <a:r>
              <a:rPr lang="pt-BR" dirty="0"/>
              <a:t>de 2020 – </a:t>
            </a:r>
            <a:r>
              <a:rPr lang="pt-BR" dirty="0" smtClean="0"/>
              <a:t>21º </a:t>
            </a:r>
            <a:r>
              <a:rPr lang="pt-BR" dirty="0"/>
              <a:t>Dia de vida</a:t>
            </a:r>
            <a:br>
              <a:rPr lang="pt-BR" dirty="0"/>
            </a:br>
            <a:endParaRPr lang="pt-BR" dirty="0"/>
          </a:p>
        </p:txBody>
      </p:sp>
      <p:sp>
        <p:nvSpPr>
          <p:cNvPr id="3" name="Espaço Reservado para Conteúdo 2"/>
          <p:cNvSpPr>
            <a:spLocks noGrp="1"/>
          </p:cNvSpPr>
          <p:nvPr>
            <p:ph idx="4294967295"/>
          </p:nvPr>
        </p:nvSpPr>
        <p:spPr>
          <a:xfrm>
            <a:off x="822325" y="1100138"/>
            <a:ext cx="7637463" cy="4776787"/>
          </a:xfrm>
          <a:solidFill>
            <a:schemeClr val="bg1"/>
          </a:solidFill>
        </p:spPr>
        <p:txBody>
          <a:bodyPr/>
          <a:lstStyle/>
          <a:p>
            <a:pPr>
              <a:buFont typeface="Arial" pitchFamily="34" charset="0"/>
              <a:buChar char="•"/>
            </a:pPr>
            <a:r>
              <a:rPr lang="pt-BR" sz="2400" b="0" smtClean="0"/>
              <a:t>Coletado rastreio de DMO + </a:t>
            </a:r>
            <a:r>
              <a:rPr lang="pt-BR" sz="2400" b="0" smtClean="0">
                <a:solidFill>
                  <a:srgbClr val="FF3300"/>
                </a:solidFill>
              </a:rPr>
              <a:t>anemia da prematuridade</a:t>
            </a:r>
            <a:r>
              <a:rPr lang="pt-BR" sz="2400" b="0" smtClean="0"/>
              <a:t> </a:t>
            </a:r>
          </a:p>
          <a:p>
            <a:r>
              <a:rPr lang="pt-BR" sz="2400" b="0" smtClean="0">
                <a:solidFill>
                  <a:srgbClr val="FF3300"/>
                </a:solidFill>
              </a:rPr>
              <a:t>Hb 9,5 Ht 23,9%,</a:t>
            </a:r>
            <a:r>
              <a:rPr lang="pt-BR" sz="2400" b="0" smtClean="0"/>
              <a:t> Retículos: sem reagente,  Ca 9,6/ FAL 827/ P 6,3</a:t>
            </a:r>
          </a:p>
          <a:p>
            <a:endParaRPr lang="pt-BR" sz="2400" b="0" smtClean="0"/>
          </a:p>
          <a:p>
            <a:pPr>
              <a:buFont typeface="Arial" pitchFamily="34" charset="0"/>
              <a:buChar char="•"/>
            </a:pPr>
            <a:r>
              <a:rPr lang="pt-BR" sz="2400" b="0" smtClean="0">
                <a:solidFill>
                  <a:srgbClr val="FF3300"/>
                </a:solidFill>
              </a:rPr>
              <a:t>Indicada </a:t>
            </a:r>
            <a:r>
              <a:rPr lang="pt-BR" sz="2400" u="sng" smtClean="0">
                <a:solidFill>
                  <a:srgbClr val="FF3300"/>
                </a:solidFill>
              </a:rPr>
              <a:t>hemotransfusão  de concentrado de hemácias: 15ml/kg</a:t>
            </a:r>
          </a:p>
          <a:p>
            <a:endParaRPr lang="pt-BR" sz="2400" b="0" smtClean="0">
              <a:solidFill>
                <a:srgbClr val="FF3300"/>
              </a:solidFill>
            </a:endParaRPr>
          </a:p>
          <a:p>
            <a:pPr>
              <a:buFont typeface="Arial" pitchFamily="34" charset="0"/>
              <a:buChar char="•"/>
            </a:pPr>
            <a:r>
              <a:rPr lang="pt-BR" sz="2400" b="0" smtClean="0"/>
              <a:t>Eco cerebral  sem anormalidades, Ecocardio sem anormalidades</a:t>
            </a:r>
          </a:p>
        </p:txBody>
      </p:sp>
      <p:sp>
        <p:nvSpPr>
          <p:cNvPr id="71684" name="AutoShape 4"/>
          <p:cNvSpPr>
            <a:spLocks noChangeArrowheads="1"/>
          </p:cNvSpPr>
          <p:nvPr/>
        </p:nvSpPr>
        <p:spPr bwMode="auto">
          <a:xfrm>
            <a:off x="0" y="1484313"/>
            <a:ext cx="900113" cy="792162"/>
          </a:xfrm>
          <a:prstGeom prst="lightningBolt">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Conteúdo 2"/>
          <p:cNvSpPr>
            <a:spLocks noGrp="1"/>
          </p:cNvSpPr>
          <p:nvPr>
            <p:ph idx="4294967295"/>
          </p:nvPr>
        </p:nvSpPr>
        <p:spPr>
          <a:xfrm>
            <a:off x="0" y="765175"/>
            <a:ext cx="8172450" cy="6092825"/>
          </a:xfrm>
          <a:solidFill>
            <a:schemeClr val="bg1"/>
          </a:solidFill>
        </p:spPr>
        <p:txBody>
          <a:bodyPr/>
          <a:lstStyle/>
          <a:p>
            <a:pPr>
              <a:buFont typeface="Arial" pitchFamily="34" charset="0"/>
              <a:buChar char="•"/>
            </a:pPr>
            <a:r>
              <a:rPr lang="pt-BR" sz="2000" dirty="0" smtClean="0">
                <a:solidFill>
                  <a:srgbClr val="FF3300"/>
                </a:solidFill>
              </a:rPr>
              <a:t>Piora clínica </a:t>
            </a:r>
            <a:r>
              <a:rPr lang="pt-BR" sz="2000" dirty="0" smtClean="0">
                <a:solidFill>
                  <a:srgbClr val="FF3300"/>
                </a:solidFill>
                <a:sym typeface="Wingdings" pitchFamily="2" charset="2"/>
              </a:rPr>
              <a:t> D</a:t>
            </a:r>
            <a:r>
              <a:rPr lang="pt-BR" sz="2000" dirty="0" smtClean="0">
                <a:solidFill>
                  <a:srgbClr val="FF3300"/>
                </a:solidFill>
              </a:rPr>
              <a:t>istensão abdominal + </a:t>
            </a:r>
            <a:r>
              <a:rPr lang="pt-BR" sz="2000" dirty="0" err="1" smtClean="0">
                <a:solidFill>
                  <a:srgbClr val="FF3300"/>
                </a:solidFill>
              </a:rPr>
              <a:t>hipoatividade</a:t>
            </a:r>
            <a:r>
              <a:rPr lang="pt-BR" sz="2000" dirty="0" smtClean="0">
                <a:solidFill>
                  <a:srgbClr val="FF3300"/>
                </a:solidFill>
              </a:rPr>
              <a:t> + apneias + má perfusão periférica (tempo de enchimento capilar </a:t>
            </a:r>
            <a:r>
              <a:rPr lang="pt-BR" sz="2000" dirty="0" err="1" smtClean="0">
                <a:solidFill>
                  <a:srgbClr val="FF3300"/>
                </a:solidFill>
              </a:rPr>
              <a:t>lentificado</a:t>
            </a:r>
            <a:r>
              <a:rPr lang="pt-BR" sz="2000" dirty="0" smtClean="0">
                <a:solidFill>
                  <a:srgbClr val="FF3300"/>
                </a:solidFill>
              </a:rPr>
              <a:t>, </a:t>
            </a:r>
            <a:r>
              <a:rPr lang="pt-BR" sz="2000" dirty="0" err="1" smtClean="0">
                <a:solidFill>
                  <a:srgbClr val="FF3300"/>
                </a:solidFill>
              </a:rPr>
              <a:t>rendilhamento</a:t>
            </a:r>
            <a:r>
              <a:rPr lang="pt-BR" sz="2000" dirty="0" smtClean="0">
                <a:solidFill>
                  <a:srgbClr val="FF3300"/>
                </a:solidFill>
              </a:rPr>
              <a:t> cutâneo, palidez</a:t>
            </a:r>
            <a:r>
              <a:rPr lang="pt-BR" sz="2000" dirty="0" smtClean="0"/>
              <a:t>)</a:t>
            </a:r>
          </a:p>
          <a:p>
            <a:pPr>
              <a:buFont typeface="Arial" pitchFamily="34" charset="0"/>
              <a:buChar char="•"/>
            </a:pPr>
            <a:endParaRPr lang="pt-BR" sz="2000" dirty="0" smtClean="0"/>
          </a:p>
          <a:p>
            <a:pPr>
              <a:buFont typeface="Arial" pitchFamily="34" charset="0"/>
              <a:buChar char="•"/>
            </a:pPr>
            <a:r>
              <a:rPr lang="pt-BR" sz="2000" b="0" dirty="0" err="1" smtClean="0"/>
              <a:t>Hb</a:t>
            </a:r>
            <a:r>
              <a:rPr lang="pt-BR" sz="2000" b="0" dirty="0" smtClean="0"/>
              <a:t> 13,7,  </a:t>
            </a:r>
            <a:r>
              <a:rPr lang="pt-BR" sz="2000" b="0" dirty="0" err="1" smtClean="0"/>
              <a:t>Ht</a:t>
            </a:r>
            <a:r>
              <a:rPr lang="pt-BR" sz="2000" b="0" dirty="0" smtClean="0"/>
              <a:t> 33,  </a:t>
            </a:r>
            <a:r>
              <a:rPr lang="pt-BR" sz="2000" b="0" dirty="0" err="1" smtClean="0"/>
              <a:t>Leuco</a:t>
            </a:r>
            <a:r>
              <a:rPr lang="pt-BR" sz="2000" b="0" dirty="0" smtClean="0"/>
              <a:t> 2500 (N1400 N56 S56 E1 M8 L35) , </a:t>
            </a:r>
            <a:r>
              <a:rPr lang="pt-BR" sz="2000" b="0" dirty="0" err="1" smtClean="0"/>
              <a:t>Pqt</a:t>
            </a:r>
            <a:r>
              <a:rPr lang="pt-BR" sz="2000" b="0" dirty="0" smtClean="0"/>
              <a:t> 121 000, PCR 39,7 + LCR normal</a:t>
            </a:r>
          </a:p>
          <a:p>
            <a:pPr>
              <a:buFont typeface="Arial" pitchFamily="34" charset="0"/>
              <a:buChar char="•"/>
            </a:pPr>
            <a:r>
              <a:rPr lang="pt-BR" sz="2000" b="0" dirty="0" smtClean="0"/>
              <a:t>Radiografia de  abdome AP + raios horizontais </a:t>
            </a:r>
            <a:r>
              <a:rPr lang="pt-BR" sz="2000" b="0" dirty="0" smtClean="0">
                <a:sym typeface="Wingdings" pitchFamily="2" charset="2"/>
              </a:rPr>
              <a:t></a:t>
            </a:r>
            <a:r>
              <a:rPr lang="pt-BR" sz="2000" b="0" dirty="0" smtClean="0"/>
              <a:t> </a:t>
            </a:r>
            <a:r>
              <a:rPr lang="pt-BR" sz="2000" dirty="0" err="1" smtClean="0">
                <a:solidFill>
                  <a:srgbClr val="FF3300"/>
                </a:solidFill>
              </a:rPr>
              <a:t>Pneumatoses</a:t>
            </a:r>
            <a:r>
              <a:rPr lang="pt-BR" sz="2000" dirty="0" smtClean="0">
                <a:solidFill>
                  <a:srgbClr val="FF3300"/>
                </a:solidFill>
              </a:rPr>
              <a:t> difusas + distensão global</a:t>
            </a:r>
            <a:r>
              <a:rPr lang="pt-BR" sz="2000" b="0" dirty="0" smtClean="0"/>
              <a:t> de alças </a:t>
            </a:r>
            <a:r>
              <a:rPr lang="pt-BR" sz="2000" b="0" dirty="0" smtClean="0">
                <a:sym typeface="Wingdings" pitchFamily="2" charset="2"/>
              </a:rPr>
              <a:t> Radiografia </a:t>
            </a:r>
            <a:r>
              <a:rPr lang="pt-BR" sz="2000" b="0" dirty="0" smtClean="0">
                <a:sym typeface="Wingdings" pitchFamily="2" charset="2"/>
              </a:rPr>
              <a:t>seriada</a:t>
            </a:r>
          </a:p>
          <a:p>
            <a:pPr>
              <a:buFont typeface="Arial" pitchFamily="34" charset="0"/>
              <a:buChar char="•"/>
            </a:pPr>
            <a:endParaRPr lang="pt-BR" sz="2000" b="0" dirty="0" smtClean="0"/>
          </a:p>
          <a:p>
            <a:pPr>
              <a:buFont typeface="Arial" pitchFamily="34" charset="0"/>
              <a:buChar char="•"/>
            </a:pPr>
            <a:r>
              <a:rPr lang="pt-BR" sz="2000" b="0" dirty="0" smtClean="0"/>
              <a:t>Estímulo retal beira-leito </a:t>
            </a:r>
            <a:r>
              <a:rPr lang="pt-BR" sz="2000" b="0" dirty="0" smtClean="0">
                <a:sym typeface="Wingdings" pitchFamily="2" charset="2"/>
              </a:rPr>
              <a:t> </a:t>
            </a:r>
            <a:r>
              <a:rPr lang="pt-BR" sz="2000" b="0" dirty="0" err="1" smtClean="0">
                <a:solidFill>
                  <a:srgbClr val="FF3300"/>
                </a:solidFill>
                <a:sym typeface="Wingdings" pitchFamily="2" charset="2"/>
              </a:rPr>
              <a:t>enterorragia</a:t>
            </a:r>
            <a:endParaRPr lang="pt-BR" sz="2000" b="0" dirty="0" smtClean="0">
              <a:solidFill>
                <a:srgbClr val="FF3300"/>
              </a:solidFill>
            </a:endParaRPr>
          </a:p>
          <a:p>
            <a:pPr>
              <a:buFont typeface="Arial" pitchFamily="34" charset="0"/>
              <a:buChar char="•"/>
            </a:pPr>
            <a:endParaRPr lang="pt-BR" sz="2000" b="0" dirty="0" smtClean="0">
              <a:solidFill>
                <a:srgbClr val="FF3300"/>
              </a:solidFill>
            </a:endParaRPr>
          </a:p>
          <a:p>
            <a:pPr>
              <a:buFont typeface="Arial" pitchFamily="34" charset="0"/>
              <a:buChar char="•"/>
            </a:pPr>
            <a:r>
              <a:rPr lang="pt-BR" sz="2000" b="0" dirty="0" smtClean="0"/>
              <a:t>Dieta zero + SOG aberta</a:t>
            </a:r>
          </a:p>
          <a:p>
            <a:pPr>
              <a:buFont typeface="Arial" pitchFamily="34" charset="0"/>
              <a:buChar char="•"/>
            </a:pPr>
            <a:r>
              <a:rPr lang="pt-BR" sz="2000" b="0" dirty="0" smtClean="0"/>
              <a:t>Expansão volêmica + </a:t>
            </a:r>
            <a:r>
              <a:rPr lang="pt-BR" sz="2000" b="0" dirty="0" err="1" smtClean="0"/>
              <a:t>dobutamina</a:t>
            </a:r>
            <a:r>
              <a:rPr lang="pt-BR" sz="2000" b="0" dirty="0" smtClean="0"/>
              <a:t> 5mcg/kg/min</a:t>
            </a:r>
          </a:p>
          <a:p>
            <a:pPr>
              <a:buFont typeface="Arial" pitchFamily="34" charset="0"/>
              <a:buChar char="•"/>
            </a:pPr>
            <a:r>
              <a:rPr lang="pt-BR" sz="2000" b="0" dirty="0" smtClean="0"/>
              <a:t>HV manutenção + </a:t>
            </a:r>
            <a:r>
              <a:rPr lang="pt-BR" sz="2000" b="0" dirty="0" err="1" smtClean="0"/>
              <a:t>Vit</a:t>
            </a:r>
            <a:r>
              <a:rPr lang="pt-BR" sz="2000" b="0" dirty="0" smtClean="0"/>
              <a:t> K</a:t>
            </a:r>
          </a:p>
          <a:p>
            <a:pPr>
              <a:buFont typeface="Arial" pitchFamily="34" charset="0"/>
              <a:buChar char="•"/>
            </a:pPr>
            <a:r>
              <a:rPr lang="pt-BR" sz="2000" b="0" dirty="0" err="1" smtClean="0"/>
              <a:t>Piperacilina</a:t>
            </a:r>
            <a:r>
              <a:rPr lang="pt-BR" sz="2000" b="0" dirty="0" smtClean="0"/>
              <a:t> + </a:t>
            </a:r>
            <a:r>
              <a:rPr lang="pt-BR" sz="2000" b="0" dirty="0" err="1" smtClean="0"/>
              <a:t>Tazobactam</a:t>
            </a:r>
            <a:endParaRPr lang="pt-BR" sz="2000" b="0" dirty="0" smtClean="0"/>
          </a:p>
          <a:p>
            <a:pPr>
              <a:buFont typeface="Arial" pitchFamily="34" charset="0"/>
              <a:buChar char="•"/>
            </a:pPr>
            <a:r>
              <a:rPr lang="pt-BR" sz="2000" b="0" dirty="0" smtClean="0"/>
              <a:t>PICC para início de NPT</a:t>
            </a:r>
          </a:p>
          <a:p>
            <a:pPr>
              <a:buFont typeface="Arial" pitchFamily="34" charset="0"/>
              <a:buChar char="•"/>
            </a:pPr>
            <a:endParaRPr lang="pt-BR" sz="2000" b="0" dirty="0" smtClean="0"/>
          </a:p>
        </p:txBody>
      </p:sp>
      <p:sp>
        <p:nvSpPr>
          <p:cNvPr id="4" name="Título 1"/>
          <p:cNvSpPr>
            <a:spLocks noGrp="1"/>
          </p:cNvSpPr>
          <p:nvPr>
            <p:ph type="title" idx="4294967295"/>
          </p:nvPr>
        </p:nvSpPr>
        <p:spPr/>
        <p:txBody>
          <a:bodyPr/>
          <a:lstStyle/>
          <a:p>
            <a:pPr fontAlgn="auto">
              <a:spcAft>
                <a:spcPts val="0"/>
              </a:spcAft>
              <a:defRPr/>
            </a:pPr>
            <a:r>
              <a:rPr lang="pt-BR" dirty="0" smtClean="0"/>
              <a:t>14 </a:t>
            </a:r>
            <a:r>
              <a:rPr lang="pt-BR" dirty="0"/>
              <a:t>de </a:t>
            </a:r>
            <a:r>
              <a:rPr lang="pt-BR" dirty="0" smtClean="0"/>
              <a:t>OUTUBRO </a:t>
            </a:r>
            <a:r>
              <a:rPr lang="pt-BR" dirty="0"/>
              <a:t>de 2020 – </a:t>
            </a:r>
            <a:r>
              <a:rPr lang="pt-BR" dirty="0" smtClean="0"/>
              <a:t>22º </a:t>
            </a:r>
            <a:r>
              <a:rPr lang="pt-BR" dirty="0"/>
              <a:t>Dia de vida</a:t>
            </a:r>
            <a:br>
              <a:rPr lang="pt-BR" dirty="0"/>
            </a:br>
            <a:endParaRPr lang="pt-BR" dirty="0"/>
          </a:p>
        </p:txBody>
      </p:sp>
      <p:sp>
        <p:nvSpPr>
          <p:cNvPr id="6" name="Seta para baixo 5"/>
          <p:cNvSpPr/>
          <p:nvPr/>
        </p:nvSpPr>
        <p:spPr>
          <a:xfrm>
            <a:off x="3801110" y="3628663"/>
            <a:ext cx="288925" cy="30480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727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7188" y="3644900"/>
            <a:ext cx="2436812" cy="321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idx="4294967295"/>
          </p:nvPr>
        </p:nvSpPr>
        <p:spPr bwMode="auto">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2400" cap="none" smtClean="0"/>
              <a:t>14 DE OUTUBRO DE 2020 – 22º DIA DE VIDA</a:t>
            </a:r>
            <a:br>
              <a:rPr lang="pt-BR" sz="2400" cap="none" smtClean="0"/>
            </a:br>
            <a:endParaRPr lang="pt-BR" sz="2400" cap="none" smtClean="0"/>
          </a:p>
        </p:txBody>
      </p:sp>
      <p:sp>
        <p:nvSpPr>
          <p:cNvPr id="80899" name="Rectangle 3"/>
          <p:cNvSpPr>
            <a:spLocks noGrp="1"/>
          </p:cNvSpPr>
          <p:nvPr>
            <p:ph type="body" idx="4294967295"/>
          </p:nvPr>
        </p:nvSpPr>
        <p:spPr>
          <a:xfrm>
            <a:off x="179388" y="1196975"/>
            <a:ext cx="8964612" cy="5661025"/>
          </a:xfrm>
          <a:solidFill>
            <a:schemeClr val="bg1"/>
          </a:solidFill>
        </p:spPr>
        <p:txBody>
          <a:bodyPr/>
          <a:lstStyle/>
          <a:p>
            <a:pPr>
              <a:lnSpc>
                <a:spcPct val="90000"/>
              </a:lnSpc>
            </a:pPr>
            <a:r>
              <a:rPr lang="pt-BR" b="0" smtClean="0"/>
              <a:t>     </a:t>
            </a:r>
            <a:r>
              <a:rPr lang="pt-BR" sz="1800" b="0" smtClean="0"/>
              <a:t>14/10 -  Fomos chamados para avaliar RN com 21 dias de vida, prematuro (IG 32sem).Relato da equipe da neonatologia de que o bebê estava bem, de alta para UCIN, quando hoje apresentou quadros de apneia e apresentou distensão abdominal.Sem relato de vômitos.Foi deixado em dieta zero e passada SOG e aspirado 21ml de resíduo gástrico.Paciente sem cardiopatias (ecocardiograma realizado hoje, sem alterações).No momento encontra-se estável hemodinamicamente, sem drogas vasoativas. Em ventilação espontânea em ar ambiente, sem desconforto respiratório e com boa oximetria de pulso.Diurese espontânea.</a:t>
            </a:r>
          </a:p>
          <a:p>
            <a:pPr>
              <a:lnSpc>
                <a:spcPct val="90000"/>
              </a:lnSpc>
            </a:pPr>
            <a:r>
              <a:rPr lang="pt-BR" sz="1800" b="0" smtClean="0"/>
              <a:t>      </a:t>
            </a:r>
            <a:r>
              <a:rPr lang="pt-BR" sz="1800" smtClean="0">
                <a:solidFill>
                  <a:srgbClr val="0000FF"/>
                </a:solidFill>
              </a:rPr>
              <a:t>Ao exame físico</a:t>
            </a:r>
            <a:r>
              <a:rPr lang="pt-BR" sz="1800" b="0" smtClean="0"/>
              <a:t>: REG, pouco reativa, sonolenta, corada, hidratada.abdome distendido, porém flácido, indolor, sem hiperemia ou massas palpáveis.</a:t>
            </a:r>
          </a:p>
          <a:p>
            <a:pPr>
              <a:lnSpc>
                <a:spcPct val="90000"/>
              </a:lnSpc>
            </a:pPr>
            <a:r>
              <a:rPr lang="pt-BR" sz="1800" b="0" smtClean="0"/>
              <a:t>     </a:t>
            </a:r>
            <a:r>
              <a:rPr lang="pt-BR" sz="1800" smtClean="0">
                <a:solidFill>
                  <a:srgbClr val="0000FF"/>
                </a:solidFill>
              </a:rPr>
              <a:t>Exames:</a:t>
            </a:r>
            <a:r>
              <a:rPr lang="pt-BR" sz="1800" b="0" smtClean="0"/>
              <a:t> Hemograma de ontem : Hb 9.5; leucócitos 11700 (34% seg); plaq 232.000/mm3. </a:t>
            </a:r>
            <a:r>
              <a:rPr lang="pt-BR" sz="1800" smtClean="0">
                <a:solidFill>
                  <a:srgbClr val="FF3300"/>
                </a:solidFill>
              </a:rPr>
              <a:t>Radiografia de abdome de hoje evidenciando pneumatose intestinal e distensão difusa de alças intestinais.Realizamos irrigação via retal a beira leito e houve saída de fezes com sangue</a:t>
            </a:r>
            <a:r>
              <a:rPr lang="pt-BR" sz="1800" b="0" smtClean="0"/>
              <a:t>. </a:t>
            </a:r>
          </a:p>
          <a:p>
            <a:pPr>
              <a:lnSpc>
                <a:spcPct val="90000"/>
              </a:lnSpc>
            </a:pPr>
            <a:r>
              <a:rPr lang="pt-BR" sz="1800" b="0" smtClean="0"/>
              <a:t>      </a:t>
            </a:r>
            <a:r>
              <a:rPr lang="pt-BR" sz="1800" smtClean="0">
                <a:solidFill>
                  <a:srgbClr val="0000FF"/>
                </a:solidFill>
              </a:rPr>
              <a:t>Hipótese diagnóstica</a:t>
            </a:r>
            <a:r>
              <a:rPr lang="pt-BR" sz="1800" b="0" smtClean="0"/>
              <a:t>:  </a:t>
            </a:r>
            <a:r>
              <a:rPr lang="pt-BR" sz="1800" smtClean="0">
                <a:solidFill>
                  <a:srgbClr val="FF3300"/>
                </a:solidFill>
              </a:rPr>
              <a:t>Enterocolite Necrosante.</a:t>
            </a:r>
          </a:p>
          <a:p>
            <a:pPr>
              <a:lnSpc>
                <a:spcPct val="90000"/>
              </a:lnSpc>
            </a:pPr>
            <a:r>
              <a:rPr lang="pt-BR" sz="1800" smtClean="0">
                <a:solidFill>
                  <a:srgbClr val="FF3300"/>
                </a:solidFill>
              </a:rPr>
              <a:t>     </a:t>
            </a:r>
            <a:r>
              <a:rPr lang="pt-BR" sz="1800" smtClean="0">
                <a:solidFill>
                  <a:srgbClr val="0000FF"/>
                </a:solidFill>
              </a:rPr>
              <a:t>Conduta:</a:t>
            </a:r>
            <a:r>
              <a:rPr lang="pt-BR" sz="1800" b="0" smtClean="0"/>
              <a:t> Iniciar medidas para enterocolite necrosante -&gt; dieta zero, SOG aberta, iniciar nutrição parenteral total (NPT), antibitiocoterapia de largo espectro; Realizar punção de PICC para inicio de NPT ; Realizar gasometria e radiografias de abdome seriadas 6/6h;</a:t>
            </a:r>
          </a:p>
        </p:txBody>
      </p:sp>
      <p:sp>
        <p:nvSpPr>
          <p:cNvPr id="80900" name="Text Box 4"/>
          <p:cNvSpPr txBox="1">
            <a:spLocks noChangeArrowheads="1"/>
          </p:cNvSpPr>
          <p:nvPr/>
        </p:nvSpPr>
        <p:spPr bwMode="auto">
          <a:xfrm>
            <a:off x="2124075" y="692150"/>
            <a:ext cx="4210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PARECER DA CIRURGIA PEDIÁRICA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2400" cap="none" smtClean="0"/>
              <a:t>15 DE OUTUBRO DE 2020 – 23º DIA DE VIDA</a:t>
            </a:r>
            <a:br>
              <a:rPr lang="pt-BR" sz="2400" cap="none" smtClean="0"/>
            </a:br>
            <a:r>
              <a:rPr lang="pt-BR" sz="2400" cap="none" smtClean="0"/>
              <a:t>    </a:t>
            </a:r>
            <a:r>
              <a:rPr lang="pt-BR" sz="2400" cap="none" smtClean="0">
                <a:solidFill>
                  <a:srgbClr val="0000FF"/>
                </a:solidFill>
              </a:rPr>
              <a:t>Reavaliação da Cirurgia Pediátrica</a:t>
            </a:r>
            <a:br>
              <a:rPr lang="pt-BR" sz="2400" cap="none" smtClean="0">
                <a:solidFill>
                  <a:srgbClr val="0000FF"/>
                </a:solidFill>
              </a:rPr>
            </a:br>
            <a:endParaRPr lang="pt-BR" sz="2400" cap="none" smtClean="0">
              <a:solidFill>
                <a:srgbClr val="0000FF"/>
              </a:solidFill>
            </a:endParaRPr>
          </a:p>
        </p:txBody>
      </p:sp>
      <p:sp>
        <p:nvSpPr>
          <p:cNvPr id="81923" name="Rectangle 3"/>
          <p:cNvSpPr>
            <a:spLocks noGrp="1"/>
          </p:cNvSpPr>
          <p:nvPr>
            <p:ph type="body" idx="4294967295"/>
          </p:nvPr>
        </p:nvSpPr>
        <p:spPr>
          <a:xfrm>
            <a:off x="250825" y="981075"/>
            <a:ext cx="8502650" cy="5876925"/>
          </a:xfrm>
          <a:solidFill>
            <a:schemeClr val="bg1"/>
          </a:solidFill>
        </p:spPr>
        <p:txBody>
          <a:bodyPr/>
          <a:lstStyle/>
          <a:p>
            <a:r>
              <a:rPr lang="pt-BR" b="0" smtClean="0"/>
              <a:t>      </a:t>
            </a:r>
            <a:r>
              <a:rPr lang="pt-BR" sz="2000" b="0" smtClean="0"/>
              <a:t>Reavalio RN com 22 dias de vida, prematuro (IG 32sem).Paciente com quadro de entererocolite aguda com tratamento clinico iniciado ha menos de 48 horas com ATB + NPT + Dieta zero. </a:t>
            </a:r>
            <a:r>
              <a:rPr lang="pt-BR" sz="2000" b="0" smtClean="0">
                <a:solidFill>
                  <a:srgbClr val="FF3300"/>
                </a:solidFill>
              </a:rPr>
              <a:t>Mantém quadro de distensão abdominal e enterorragia</a:t>
            </a:r>
            <a:r>
              <a:rPr lang="pt-BR" sz="2000" b="0" smtClean="0"/>
              <a:t>.</a:t>
            </a:r>
          </a:p>
          <a:p>
            <a:r>
              <a:rPr lang="pt-BR" sz="2000" b="0" smtClean="0"/>
              <a:t>     </a:t>
            </a:r>
            <a:r>
              <a:rPr lang="pt-BR" sz="2000" smtClean="0">
                <a:solidFill>
                  <a:srgbClr val="0000FF"/>
                </a:solidFill>
              </a:rPr>
              <a:t>Ao exame</a:t>
            </a:r>
            <a:r>
              <a:rPr lang="pt-BR" sz="2000" b="0" smtClean="0"/>
              <a:t> apresenta abdome distendido, depressível, doloroso a palpação difusa, sem sinais de hiperemia de parede abdominal.Ultimo Rx de abdome com distensão difusa de alças intestinais, aspecto de vidro moído em FID (mucosa descamada?), </a:t>
            </a:r>
            <a:r>
              <a:rPr lang="pt-BR" sz="2000" smtClean="0">
                <a:solidFill>
                  <a:srgbClr val="0000FF"/>
                </a:solidFill>
              </a:rPr>
              <a:t>sem sinais de pneumoperitoneo.</a:t>
            </a:r>
          </a:p>
          <a:p>
            <a:r>
              <a:rPr lang="pt-BR" sz="2000" b="0" smtClean="0"/>
              <a:t>     </a:t>
            </a:r>
            <a:r>
              <a:rPr lang="pt-BR" sz="2000" smtClean="0">
                <a:solidFill>
                  <a:srgbClr val="0000FF"/>
                </a:solidFill>
              </a:rPr>
              <a:t>Hipótese diagnóstica</a:t>
            </a:r>
            <a:r>
              <a:rPr lang="pt-BR" sz="2000" b="0" smtClean="0"/>
              <a:t>: </a:t>
            </a:r>
            <a:r>
              <a:rPr lang="pt-BR" sz="2000" smtClean="0">
                <a:solidFill>
                  <a:srgbClr val="FF3300"/>
                </a:solidFill>
              </a:rPr>
              <a:t>Enterocolite Necrosante</a:t>
            </a:r>
            <a:endParaRPr lang="pt-BR" sz="2000" b="0" smtClean="0"/>
          </a:p>
          <a:p>
            <a:r>
              <a:rPr lang="pt-BR" sz="2000" b="0" smtClean="0"/>
              <a:t>     </a:t>
            </a:r>
            <a:r>
              <a:rPr lang="pt-BR" sz="2000" b="0" smtClean="0">
                <a:solidFill>
                  <a:srgbClr val="0000FF"/>
                </a:solidFill>
              </a:rPr>
              <a:t>Conduta</a:t>
            </a:r>
            <a:r>
              <a:rPr lang="pt-BR" sz="2000" b="0" smtClean="0"/>
              <a:t>: Manter medidas clínicas para enterocolite necrosante -&gt; dieta zero, SOG aberta, NPT, antibitiocoterapia de largo espectro; Realizar gasometria e radiografias de abdome seriadas 6/6h- Reavaliação da Cirurgia Pediátrica  programada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15 </a:t>
            </a:r>
            <a:r>
              <a:rPr lang="pt-BR" dirty="0"/>
              <a:t>de OUTUBRO de 2020 – </a:t>
            </a:r>
            <a:r>
              <a:rPr lang="pt-BR" dirty="0" smtClean="0"/>
              <a:t>23º </a:t>
            </a:r>
            <a:r>
              <a:rPr lang="pt-BR" dirty="0"/>
              <a:t>Dia de </a:t>
            </a:r>
            <a:r>
              <a:rPr lang="pt-BR" dirty="0" smtClean="0"/>
              <a:t>vida</a:t>
            </a:r>
            <a:endParaRPr lang="pt-BR" dirty="0"/>
          </a:p>
        </p:txBody>
      </p:sp>
      <p:sp>
        <p:nvSpPr>
          <p:cNvPr id="3" name="Espaço Reservado para Conteúdo 2"/>
          <p:cNvSpPr>
            <a:spLocks noGrp="1"/>
          </p:cNvSpPr>
          <p:nvPr>
            <p:ph idx="4294967295"/>
          </p:nvPr>
        </p:nvSpPr>
        <p:spPr/>
        <p:txBody>
          <a:bodyPr>
            <a:normAutofit fontScale="92500" lnSpcReduction="10000"/>
          </a:bodyPr>
          <a:lstStyle/>
          <a:p>
            <a:pPr>
              <a:lnSpc>
                <a:spcPct val="90000"/>
              </a:lnSpc>
              <a:buFont typeface="Arial" pitchFamily="34" charset="0"/>
              <a:buChar char="•"/>
            </a:pPr>
            <a:r>
              <a:rPr lang="pt-BR" sz="2000" b="0" smtClean="0"/>
              <a:t>Aumentado dobutamina 10mcg/kg/min</a:t>
            </a:r>
          </a:p>
          <a:p>
            <a:pPr>
              <a:lnSpc>
                <a:spcPct val="90000"/>
              </a:lnSpc>
              <a:buFont typeface="Arial" pitchFamily="34" charset="0"/>
              <a:buChar char="•"/>
            </a:pPr>
            <a:endParaRPr lang="pt-BR" sz="2000" b="0" smtClean="0"/>
          </a:p>
          <a:p>
            <a:pPr>
              <a:lnSpc>
                <a:spcPct val="90000"/>
              </a:lnSpc>
              <a:buFont typeface="Arial" pitchFamily="34" charset="0"/>
              <a:buChar char="•"/>
            </a:pPr>
            <a:endParaRPr lang="pt-BR" b="0" smtClean="0"/>
          </a:p>
          <a:p>
            <a:pPr>
              <a:lnSpc>
                <a:spcPct val="90000"/>
              </a:lnSpc>
              <a:buFont typeface="Arial" pitchFamily="34" charset="0"/>
              <a:buChar char="•"/>
            </a:pPr>
            <a:r>
              <a:rPr lang="pt-BR" sz="2000" b="0" smtClean="0"/>
              <a:t>Reduzido gradativamente dobutamina </a:t>
            </a:r>
            <a:r>
              <a:rPr lang="pt-BR" sz="2000" b="0" smtClean="0">
                <a:sym typeface="Wingdings" pitchFamily="2" charset="2"/>
              </a:rPr>
              <a:t> suspenso</a:t>
            </a:r>
          </a:p>
          <a:p>
            <a:pPr>
              <a:lnSpc>
                <a:spcPct val="90000"/>
              </a:lnSpc>
              <a:buFont typeface="Arial" pitchFamily="34" charset="0"/>
              <a:buChar char="•"/>
            </a:pPr>
            <a:r>
              <a:rPr lang="pt-BR" sz="2000" b="0" smtClean="0">
                <a:sym typeface="Wingdings" pitchFamily="2" charset="2"/>
              </a:rPr>
              <a:t>Suspenso oxigenoterapia</a:t>
            </a:r>
          </a:p>
          <a:p>
            <a:pPr>
              <a:lnSpc>
                <a:spcPct val="90000"/>
              </a:lnSpc>
              <a:buFont typeface="Arial" pitchFamily="34" charset="0"/>
              <a:buChar char="•"/>
            </a:pPr>
            <a:r>
              <a:rPr lang="pt-BR" sz="2000" b="0" smtClean="0">
                <a:sym typeface="Wingdings" pitchFamily="2" charset="2"/>
              </a:rPr>
              <a:t>Ajustado NPT + Dieta zero + Piperacilina + tazobactam</a:t>
            </a:r>
          </a:p>
          <a:p>
            <a:pPr>
              <a:lnSpc>
                <a:spcPct val="90000"/>
              </a:lnSpc>
              <a:buFont typeface="Arial" pitchFamily="34" charset="0"/>
              <a:buChar char="•"/>
            </a:pPr>
            <a:endParaRPr lang="pt-BR" sz="2000" b="0" smtClean="0">
              <a:sym typeface="Wingdings" pitchFamily="2" charset="2"/>
            </a:endParaRPr>
          </a:p>
          <a:p>
            <a:pPr>
              <a:lnSpc>
                <a:spcPct val="90000"/>
              </a:lnSpc>
              <a:buFont typeface="Arial" pitchFamily="34" charset="0"/>
              <a:buChar char="•"/>
            </a:pPr>
            <a:endParaRPr lang="pt-BR" b="0" smtClean="0">
              <a:sym typeface="Wingdings" pitchFamily="2" charset="2"/>
            </a:endParaRPr>
          </a:p>
          <a:p>
            <a:pPr>
              <a:lnSpc>
                <a:spcPct val="90000"/>
              </a:lnSpc>
              <a:buFont typeface="Arial" pitchFamily="34" charset="0"/>
              <a:buChar char="•"/>
            </a:pPr>
            <a:r>
              <a:rPr lang="pt-BR" sz="2000" b="0" smtClean="0">
                <a:sym typeface="Wingdings" pitchFamily="2" charset="2"/>
              </a:rPr>
              <a:t>Dieta zero</a:t>
            </a:r>
          </a:p>
          <a:p>
            <a:pPr>
              <a:lnSpc>
                <a:spcPct val="90000"/>
              </a:lnSpc>
              <a:buFont typeface="Arial" pitchFamily="34" charset="0"/>
              <a:buChar char="•"/>
            </a:pPr>
            <a:r>
              <a:rPr lang="pt-BR" sz="2000" b="0" smtClean="0">
                <a:sym typeface="Wingdings" pitchFamily="2" charset="2"/>
              </a:rPr>
              <a:t>Ajuste de NPT</a:t>
            </a:r>
          </a:p>
          <a:p>
            <a:pPr>
              <a:lnSpc>
                <a:spcPct val="90000"/>
              </a:lnSpc>
              <a:buFont typeface="Arial" pitchFamily="34" charset="0"/>
              <a:buChar char="•"/>
            </a:pPr>
            <a:r>
              <a:rPr lang="pt-BR" sz="2000" b="0" smtClean="0">
                <a:sym typeface="Wingdings" pitchFamily="2" charset="2"/>
              </a:rPr>
              <a:t>Piperacilina + tazobactam D7</a:t>
            </a:r>
            <a:endParaRPr lang="pt-BR" sz="2000" b="0" smtClean="0"/>
          </a:p>
          <a:p>
            <a:pPr>
              <a:lnSpc>
                <a:spcPct val="90000"/>
              </a:lnSpc>
              <a:buFont typeface="Arial" pitchFamily="34" charset="0"/>
              <a:buChar char="•"/>
            </a:pPr>
            <a:endParaRPr lang="pt-BR" sz="2000" b="0" smtClean="0"/>
          </a:p>
          <a:p>
            <a:pPr>
              <a:lnSpc>
                <a:spcPct val="90000"/>
              </a:lnSpc>
              <a:buFont typeface="Arial" pitchFamily="34" charset="0"/>
              <a:buChar char="•"/>
            </a:pPr>
            <a:endParaRPr lang="pt-BR" sz="2000" smtClean="0"/>
          </a:p>
          <a:p>
            <a:pPr>
              <a:lnSpc>
                <a:spcPct val="90000"/>
              </a:lnSpc>
              <a:buFont typeface="Arial" pitchFamily="34" charset="0"/>
              <a:buChar char="•"/>
            </a:pPr>
            <a:endParaRPr lang="pt-BR" sz="2000" b="0" smtClean="0"/>
          </a:p>
        </p:txBody>
      </p:sp>
      <p:sp>
        <p:nvSpPr>
          <p:cNvPr id="4" name="Título 1"/>
          <p:cNvSpPr txBox="1">
            <a:spLocks/>
          </p:cNvSpPr>
          <p:nvPr/>
        </p:nvSpPr>
        <p:spPr>
          <a:xfrm>
            <a:off x="900113" y="1484313"/>
            <a:ext cx="7519987" cy="549275"/>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fontAlgn="auto">
              <a:spcAft>
                <a:spcPts val="0"/>
              </a:spcAft>
              <a:defRPr/>
            </a:pPr>
            <a:r>
              <a:rPr lang="pt-BR" dirty="0" smtClean="0"/>
              <a:t>16 de OUTUBRO de 2020 – 24º Dia de vida</a:t>
            </a:r>
            <a:endParaRPr lang="pt-BR" dirty="0"/>
          </a:p>
        </p:txBody>
      </p:sp>
      <p:sp>
        <p:nvSpPr>
          <p:cNvPr id="5" name="Título 1"/>
          <p:cNvSpPr txBox="1">
            <a:spLocks/>
          </p:cNvSpPr>
          <p:nvPr/>
        </p:nvSpPr>
        <p:spPr>
          <a:xfrm>
            <a:off x="755650" y="3213100"/>
            <a:ext cx="7521575" cy="549275"/>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fontAlgn="auto">
              <a:spcAft>
                <a:spcPts val="0"/>
              </a:spcAft>
              <a:defRPr/>
            </a:pPr>
            <a:r>
              <a:rPr lang="pt-BR" dirty="0" smtClean="0"/>
              <a:t>17 </a:t>
            </a:r>
            <a:r>
              <a:rPr lang="pt-BR" dirty="0"/>
              <a:t>de </a:t>
            </a:r>
            <a:r>
              <a:rPr lang="pt-BR" dirty="0" smtClean="0"/>
              <a:t>out/2020 </a:t>
            </a:r>
            <a:r>
              <a:rPr lang="pt-BR" dirty="0"/>
              <a:t>– </a:t>
            </a:r>
            <a:r>
              <a:rPr lang="pt-BR" dirty="0" smtClean="0"/>
              <a:t>21 </a:t>
            </a:r>
            <a:r>
              <a:rPr lang="pt-BR" dirty="0"/>
              <a:t>de </a:t>
            </a:r>
            <a:r>
              <a:rPr lang="pt-BR" dirty="0" smtClean="0"/>
              <a:t>out/2020</a:t>
            </a:r>
            <a:endParaRPr lang="pt-BR" dirty="0"/>
          </a:p>
        </p:txBody>
      </p:sp>
      <p:sp>
        <p:nvSpPr>
          <p:cNvPr id="73734" name="Text Box 6"/>
          <p:cNvSpPr txBox="1">
            <a:spLocks noChangeArrowheads="1"/>
          </p:cNvSpPr>
          <p:nvPr/>
        </p:nvSpPr>
        <p:spPr bwMode="auto">
          <a:xfrm>
            <a:off x="808038" y="5464175"/>
            <a:ext cx="69564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FF00FF"/>
                </a:solidFill>
              </a:rPr>
              <a:t>Recém-nascido segue com melhora do quadro</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4" name="Rectangle 6"/>
          <p:cNvSpPr>
            <a:spLocks noChangeArrowheads="1"/>
          </p:cNvSpPr>
          <p:nvPr/>
        </p:nvSpPr>
        <p:spPr bwMode="auto">
          <a:xfrm>
            <a:off x="0" y="242093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400" b="1">
                <a:hlinkClick r:id="rId2"/>
              </a:rPr>
              <a:t>Risk</a:t>
            </a:r>
            <a:r>
              <a:rPr lang="pt-BR" sz="1400">
                <a:hlinkClick r:id="rId2"/>
              </a:rPr>
              <a:t> of </a:t>
            </a:r>
            <a:r>
              <a:rPr lang="pt-BR" sz="1400" b="1">
                <a:hlinkClick r:id="rId2"/>
              </a:rPr>
              <a:t>Necrotizing</a:t>
            </a:r>
            <a:r>
              <a:rPr lang="pt-BR" sz="1400">
                <a:hlinkClick r:id="rId2"/>
              </a:rPr>
              <a:t> </a:t>
            </a:r>
            <a:r>
              <a:rPr lang="pt-BR" sz="1400" b="1">
                <a:hlinkClick r:id="rId2"/>
              </a:rPr>
              <a:t>Enterocolitis</a:t>
            </a:r>
            <a:r>
              <a:rPr lang="pt-BR" sz="1400">
                <a:hlinkClick r:id="rId2"/>
              </a:rPr>
              <a:t> </a:t>
            </a:r>
            <a:r>
              <a:rPr lang="pt-BR" sz="1400" b="1">
                <a:hlinkClick r:id="rId2"/>
              </a:rPr>
              <a:t>Following</a:t>
            </a:r>
            <a:r>
              <a:rPr lang="pt-BR" sz="1400">
                <a:hlinkClick r:id="rId2"/>
              </a:rPr>
              <a:t> </a:t>
            </a:r>
            <a:r>
              <a:rPr lang="pt-BR" sz="1400" b="1">
                <a:hlinkClick r:id="rId2"/>
              </a:rPr>
              <a:t>Packed</a:t>
            </a:r>
            <a:r>
              <a:rPr lang="pt-BR" sz="1400">
                <a:hlinkClick r:id="rId2"/>
              </a:rPr>
              <a:t> </a:t>
            </a:r>
            <a:r>
              <a:rPr lang="pt-BR" sz="1400" b="1">
                <a:hlinkClick r:id="rId2"/>
              </a:rPr>
              <a:t>Red</a:t>
            </a:r>
            <a:r>
              <a:rPr lang="pt-BR" sz="1400">
                <a:hlinkClick r:id="rId2"/>
              </a:rPr>
              <a:t> </a:t>
            </a:r>
            <a:r>
              <a:rPr lang="pt-BR" sz="1400" b="1">
                <a:hlinkClick r:id="rId2"/>
              </a:rPr>
              <a:t>Blood</a:t>
            </a:r>
            <a:r>
              <a:rPr lang="pt-BR" sz="1400">
                <a:hlinkClick r:id="rId2"/>
              </a:rPr>
              <a:t> Cell Transfusion in Very Low Birth Weight Infants.</a:t>
            </a:r>
            <a:endParaRPr lang="pt-BR" sz="1400"/>
          </a:p>
          <a:p>
            <a:pPr algn="ctr"/>
            <a:r>
              <a:rPr lang="pt-BR" sz="1400"/>
              <a:t>Janjindamai W, Prapruettrong A, Thatrimontrichai A, Dissaneevate S, Maneenil G, Geater A.Indian J Pediatr. 2019 Apr;86(4):347-353. doi: 10.1007/s12098-019-02887-7. Epub 2019 Feb 21.PMID: 30790187. </a:t>
            </a:r>
            <a:r>
              <a:rPr lang="pt-BR" sz="1400">
                <a:solidFill>
                  <a:srgbClr val="FF00FF"/>
                </a:solidFill>
              </a:rPr>
              <a:t>Artigo Livre!</a:t>
            </a:r>
          </a:p>
        </p:txBody>
      </p:sp>
      <p:sp>
        <p:nvSpPr>
          <p:cNvPr id="7175" name="Rectangle 7"/>
          <p:cNvSpPr>
            <a:spLocks noChangeArrowheads="1"/>
          </p:cNvSpPr>
          <p:nvPr/>
        </p:nvSpPr>
        <p:spPr bwMode="auto">
          <a:xfrm>
            <a:off x="0" y="620713"/>
            <a:ext cx="91440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800" b="1" dirty="0">
                <a:solidFill>
                  <a:srgbClr val="0000FF"/>
                </a:solidFill>
              </a:rPr>
              <a:t>Risco de enterocolite necrosante após transfusão de hemácias em bebês de muito baixo peso ao </a:t>
            </a:r>
            <a:r>
              <a:rPr lang="pt-BR" sz="2800" b="1" dirty="0" smtClean="0">
                <a:solidFill>
                  <a:srgbClr val="0000FF"/>
                </a:solidFill>
              </a:rPr>
              <a:t>nascer</a:t>
            </a:r>
            <a:endParaRPr lang="pt-BR" sz="2800" b="1" dirty="0">
              <a:solidFill>
                <a:srgbClr val="0000FF"/>
              </a:solidFill>
            </a:endParaRPr>
          </a:p>
        </p:txBody>
      </p:sp>
      <p:sp>
        <p:nvSpPr>
          <p:cNvPr id="7176" name="Text Box 8"/>
          <p:cNvSpPr txBox="1">
            <a:spLocks noChangeArrowheads="1"/>
          </p:cNvSpPr>
          <p:nvPr/>
        </p:nvSpPr>
        <p:spPr bwMode="auto">
          <a:xfrm>
            <a:off x="1887538" y="3160713"/>
            <a:ext cx="62928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Apresentação: João Paulo (UTI Pediátrica do HMIB/SES/DF</a:t>
            </a:r>
          </a:p>
          <a:p>
            <a:pPr algn="ctr"/>
            <a:r>
              <a:rPr lang="pt-BR"/>
              <a:t>Coordenação: Miza Vidigal</a:t>
            </a:r>
          </a:p>
          <a:p>
            <a:pPr algn="ctr"/>
            <a:r>
              <a:rPr lang="pt-BR"/>
              <a:t>Revisão: Paulo R. Margotto</a:t>
            </a:r>
          </a:p>
        </p:txBody>
      </p:sp>
      <p:sp>
        <p:nvSpPr>
          <p:cNvPr id="7177" name="Text Box 9"/>
          <p:cNvSpPr txBox="1">
            <a:spLocks noChangeArrowheads="1"/>
          </p:cNvSpPr>
          <p:nvPr/>
        </p:nvSpPr>
        <p:spPr bwMode="auto">
          <a:xfrm>
            <a:off x="684213" y="4149725"/>
            <a:ext cx="789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Residência Medica em Neonatologia do Hospital Materno Infantil de Brasília</a:t>
            </a:r>
          </a:p>
        </p:txBody>
      </p:sp>
      <p:sp>
        <p:nvSpPr>
          <p:cNvPr id="7178" name="Text Box 10"/>
          <p:cNvSpPr txBox="1">
            <a:spLocks noChangeArrowheads="1"/>
          </p:cNvSpPr>
          <p:nvPr/>
        </p:nvSpPr>
        <p:spPr bwMode="auto">
          <a:xfrm>
            <a:off x="1258888" y="4652963"/>
            <a:ext cx="6864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www.paulomargotto.com.br</a:t>
            </a:r>
            <a:r>
              <a:rPr lang="pt-BR"/>
              <a:t>    -     Brasília, 29 de outubro de 2020 </a:t>
            </a:r>
          </a:p>
        </p:txBody>
      </p:sp>
      <p:pic>
        <p:nvPicPr>
          <p:cNvPr id="7182"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475" y="5267325"/>
            <a:ext cx="1590675"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950" y="26988"/>
            <a:ext cx="45910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84713"/>
            <a:ext cx="4552950" cy="220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0" name="CaixaDeTexto 7"/>
          <p:cNvSpPr txBox="1">
            <a:spLocks noChangeArrowheads="1"/>
          </p:cNvSpPr>
          <p:nvPr/>
        </p:nvSpPr>
        <p:spPr bwMode="auto">
          <a:xfrm>
            <a:off x="827088" y="1484313"/>
            <a:ext cx="50403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endParaRPr lang="pt-BR" sz="2400"/>
          </a:p>
          <a:p>
            <a:endParaRPr lang="pt-BR"/>
          </a:p>
        </p:txBody>
      </p:sp>
      <p:sp>
        <p:nvSpPr>
          <p:cNvPr id="9221" name="AutoShape 4" descr="Apneia da Prematuridade - Prematuridade.com | Associação ..."/>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9222" name="AutoShape 6" descr="Apneia da Prematuridade - Prematuridade.com | Associação ..."/>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9223" name="AutoShape 8" descr="Apneia da Prematuridade - Prematuridade.com | Associação ..."/>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9224" name="AutoShape 12" descr="Fever in babies: 7 things you might not know | BabyCente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3" name="Título 1"/>
          <p:cNvSpPr txBox="1">
            <a:spLocks/>
          </p:cNvSpPr>
          <p:nvPr/>
        </p:nvSpPr>
        <p:spPr>
          <a:xfrm>
            <a:off x="0" y="936625"/>
            <a:ext cx="9144000" cy="547688"/>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algn="ctr" fontAlgn="auto">
              <a:spcAft>
                <a:spcPts val="0"/>
              </a:spcAft>
              <a:defRPr/>
            </a:pPr>
            <a:endParaRPr lang="pt-BR" dirty="0"/>
          </a:p>
        </p:txBody>
      </p:sp>
      <p:sp>
        <p:nvSpPr>
          <p:cNvPr id="14" name="Título 1"/>
          <p:cNvSpPr txBox="1">
            <a:spLocks/>
          </p:cNvSpPr>
          <p:nvPr/>
        </p:nvSpPr>
        <p:spPr>
          <a:xfrm>
            <a:off x="974725" y="517525"/>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INTRODUÇÃO</a:t>
            </a:r>
          </a:p>
        </p:txBody>
      </p:sp>
      <p:sp>
        <p:nvSpPr>
          <p:cNvPr id="3" name="CaixaDeTexto 2"/>
          <p:cNvSpPr txBox="1">
            <a:spLocks noChangeArrowheads="1"/>
          </p:cNvSpPr>
          <p:nvPr/>
        </p:nvSpPr>
        <p:spPr bwMode="auto">
          <a:xfrm>
            <a:off x="612775" y="1484313"/>
            <a:ext cx="7488238" cy="4386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buFont typeface="Arial" pitchFamily="34" charset="0"/>
              <a:buChar char="•"/>
            </a:pPr>
            <a:r>
              <a:rPr lang="pt-BR" sz="2200"/>
              <a:t>Condição comum e ameaçadora em RN prematuros, especialmente muito baixo peso</a:t>
            </a:r>
          </a:p>
          <a:p>
            <a:endParaRPr lang="pt-BR" sz="2200"/>
          </a:p>
          <a:p>
            <a:pPr>
              <a:buFont typeface="Arial" pitchFamily="34" charset="0"/>
              <a:buChar char="•"/>
            </a:pPr>
            <a:r>
              <a:rPr lang="pt-BR" sz="2200"/>
              <a:t>0,7-1/1000 nascidos vivos</a:t>
            </a:r>
          </a:p>
          <a:p>
            <a:endParaRPr lang="pt-BR" sz="2200"/>
          </a:p>
          <a:p>
            <a:pPr>
              <a:buFont typeface="Arial" pitchFamily="34" charset="0"/>
              <a:buChar char="•"/>
            </a:pPr>
            <a:r>
              <a:rPr lang="pt-BR" sz="2200"/>
              <a:t>Mortalidade 15-30%  </a:t>
            </a:r>
            <a:r>
              <a:rPr lang="pt-BR" sz="2200">
                <a:sym typeface="Wingdings" pitchFamily="2" charset="2"/>
              </a:rPr>
              <a:t></a:t>
            </a:r>
            <a:r>
              <a:rPr lang="pt-BR" sz="2200"/>
              <a:t> 50% se necessidade de abordagem cirúrgica</a:t>
            </a:r>
          </a:p>
          <a:p>
            <a:endParaRPr lang="pt-BR" sz="2200"/>
          </a:p>
          <a:p>
            <a:pPr>
              <a:buFont typeface="Arial" pitchFamily="34" charset="0"/>
              <a:buChar char="•"/>
            </a:pPr>
            <a:r>
              <a:rPr lang="pt-BR" sz="2200"/>
              <a:t>Efeitos à longo prazo</a:t>
            </a:r>
          </a:p>
          <a:p>
            <a:r>
              <a:rPr lang="pt-BR" sz="2200"/>
              <a:t>	-Distúrbio do neurodesenvolvimento</a:t>
            </a:r>
          </a:p>
          <a:p>
            <a:r>
              <a:rPr lang="pt-BR" sz="2200"/>
              <a:t>	-Déficit pondero-estatural</a:t>
            </a:r>
          </a:p>
          <a:p>
            <a:r>
              <a:rPr lang="pt-BR" sz="2200"/>
              <a:t>	-Desnutrição e má absorção</a:t>
            </a:r>
          </a:p>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950" y="26988"/>
            <a:ext cx="45910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84713"/>
            <a:ext cx="4572000" cy="220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4" name="CaixaDeTexto 7"/>
          <p:cNvSpPr txBox="1">
            <a:spLocks noChangeArrowheads="1"/>
          </p:cNvSpPr>
          <p:nvPr/>
        </p:nvSpPr>
        <p:spPr bwMode="auto">
          <a:xfrm>
            <a:off x="827088" y="1484313"/>
            <a:ext cx="50403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endParaRPr lang="pt-BR" sz="2400"/>
          </a:p>
          <a:p>
            <a:endParaRPr lang="pt-BR"/>
          </a:p>
        </p:txBody>
      </p:sp>
      <p:sp>
        <p:nvSpPr>
          <p:cNvPr id="10245" name="AutoShape 4" descr="Apneia da Prematuridade - Prematuridade.com | Associação ..."/>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0246" name="AutoShape 6" descr="Apneia da Prematuridade - Prematuridade.com | Associação ..."/>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0247" name="AutoShape 8" descr="Apneia da Prematuridade - Prematuridade.com | Associação ..."/>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0248" name="AutoShape 12" descr="Fever in babies: 7 things you might not know | BabyCente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3" name="Título 1"/>
          <p:cNvSpPr txBox="1">
            <a:spLocks/>
          </p:cNvSpPr>
          <p:nvPr/>
        </p:nvSpPr>
        <p:spPr>
          <a:xfrm>
            <a:off x="0" y="936625"/>
            <a:ext cx="9144000" cy="547688"/>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algn="ctr" fontAlgn="auto">
              <a:spcAft>
                <a:spcPts val="0"/>
              </a:spcAft>
              <a:defRPr/>
            </a:pPr>
            <a:endParaRPr lang="pt-BR" dirty="0"/>
          </a:p>
        </p:txBody>
      </p:sp>
      <p:sp>
        <p:nvSpPr>
          <p:cNvPr id="14" name="Título 1"/>
          <p:cNvSpPr txBox="1">
            <a:spLocks/>
          </p:cNvSpPr>
          <p:nvPr/>
        </p:nvSpPr>
        <p:spPr>
          <a:xfrm>
            <a:off x="971550"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INTRODUÇÃO</a:t>
            </a:r>
          </a:p>
        </p:txBody>
      </p:sp>
      <p:sp>
        <p:nvSpPr>
          <p:cNvPr id="3" name="CaixaDeTexto 2"/>
          <p:cNvSpPr txBox="1">
            <a:spLocks noChangeArrowheads="1"/>
          </p:cNvSpPr>
          <p:nvPr/>
        </p:nvSpPr>
        <p:spPr bwMode="auto">
          <a:xfrm>
            <a:off x="0" y="765175"/>
            <a:ext cx="9144000" cy="49990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buFont typeface="Arial" pitchFamily="34" charset="0"/>
              <a:buChar char="•"/>
            </a:pPr>
            <a:r>
              <a:rPr lang="pt-BR" sz="2200" b="1">
                <a:solidFill>
                  <a:srgbClr val="FF3300"/>
                </a:solidFill>
              </a:rPr>
              <a:t>Múltiplos Fatores de risco que incluem</a:t>
            </a:r>
            <a:r>
              <a:rPr lang="pt-BR" sz="2200"/>
              <a:t>:</a:t>
            </a:r>
          </a:p>
          <a:p>
            <a:r>
              <a:rPr lang="pt-BR"/>
              <a:t>     -</a:t>
            </a:r>
            <a:r>
              <a:rPr lang="pt-BR" sz="2000" b="1">
                <a:solidFill>
                  <a:srgbClr val="FF00FF"/>
                </a:solidFill>
              </a:rPr>
              <a:t>alimentação durante a transfusão de hemácias e anemia</a:t>
            </a:r>
          </a:p>
          <a:p>
            <a:r>
              <a:rPr lang="pt-BR" sz="2000"/>
              <a:t>           -</a:t>
            </a:r>
            <a:r>
              <a:rPr lang="pt-BR" sz="2000" b="1"/>
              <a:t>mais da metade de bebês de muito baixo peso recebem 1 ou mais transfusões durante a hospitalização. </a:t>
            </a:r>
          </a:p>
          <a:p>
            <a:r>
              <a:rPr lang="pt-BR" sz="2000"/>
              <a:t>               - as transfusões de hemácias estão associadas a um risco aumentado de morte ou ao desenvolvimento de enterocolite necrosante (ECN), retinopatia de prematuridade (ROP) e displasia broncopulmonar (DBP). </a:t>
            </a:r>
          </a:p>
          <a:p>
            <a:r>
              <a:rPr lang="pt-BR" sz="2000"/>
              <a:t>                - metanálise de estudos retrospectivos </a:t>
            </a:r>
            <a:r>
              <a:rPr lang="pt-BR" sz="2000" b="1">
                <a:solidFill>
                  <a:srgbClr val="FF3300"/>
                </a:solidFill>
              </a:rPr>
              <a:t>demonstrou uma associação entre os bebês que receberam TRANSFUSÃO DE HEMÁCIAS E ECN</a:t>
            </a:r>
            <a:r>
              <a:rPr lang="pt-BR" sz="2000"/>
              <a:t>,  com um risco aumentado de ECN no Grupo de transfusão de hemácias (Mohamed A et al) . </a:t>
            </a:r>
          </a:p>
          <a:p>
            <a:r>
              <a:rPr lang="pt-BR" sz="2000"/>
              <a:t>                -  Entretanto, outra metanálise de ensaios randomizados </a:t>
            </a:r>
            <a:r>
              <a:rPr lang="pt-BR" sz="2000">
                <a:solidFill>
                  <a:srgbClr val="0000FF"/>
                </a:solidFill>
              </a:rPr>
              <a:t>não mostraram diferença na incidência de ECN entre bebês que receberam tratamento conservador vs. aqueles no grupo de transfusão liberal de hemácias</a:t>
            </a:r>
            <a:r>
              <a:rPr lang="pt-BR" sz="2000"/>
              <a:t> (Kirpalani H et al).</a:t>
            </a:r>
          </a:p>
        </p:txBody>
      </p:sp>
      <p:sp>
        <p:nvSpPr>
          <p:cNvPr id="10253" name="Rectangle 13"/>
          <p:cNvSpPr>
            <a:spLocks noChangeArrowheads="1"/>
          </p:cNvSpPr>
          <p:nvPr/>
        </p:nvSpPr>
        <p:spPr bwMode="auto">
          <a:xfrm>
            <a:off x="250825" y="5702300"/>
            <a:ext cx="8893175" cy="11557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sz="1400"/>
              <a:t>Mohamed A, Shah PS. Transfusion associated necrotizing enterocolitis: a meta-analysis of observational data. Pediatrics. 2012;129:529–40.</a:t>
            </a:r>
            <a:br>
              <a:rPr lang="pt-BR" sz="1400"/>
            </a:br>
            <a:r>
              <a:rPr lang="pt-BR" sz="1400"/>
              <a:t>Kirpalani H, Zupancic JA. Do transfusions cause necrotizing enterocolitis? The complementary role of randomized trials and observational studies. Semin Perinatol. 2012;36:269–76. </a:t>
            </a:r>
            <a:br>
              <a:rPr lang="pt-BR" sz="1400"/>
            </a:br>
            <a:endParaRPr lang="pt-BR" sz="14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971550" y="908050"/>
            <a:ext cx="7521575"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2400" cap="none" smtClean="0"/>
              <a:t>       </a:t>
            </a:r>
            <a:r>
              <a:rPr lang="pt-BR" sz="3200" cap="none" smtClean="0">
                <a:solidFill>
                  <a:srgbClr val="FF3300"/>
                </a:solidFill>
              </a:rPr>
              <a:t>Transfusão de hemácias x ECN</a:t>
            </a:r>
          </a:p>
        </p:txBody>
      </p:sp>
      <p:sp>
        <p:nvSpPr>
          <p:cNvPr id="37891" name="Rectangle 3"/>
          <p:cNvSpPr>
            <a:spLocks noGrp="1"/>
          </p:cNvSpPr>
          <p:nvPr>
            <p:ph type="body" idx="1"/>
          </p:nvPr>
        </p:nvSpPr>
        <p:spPr>
          <a:xfrm>
            <a:off x="755650" y="1557338"/>
            <a:ext cx="7521575" cy="3579812"/>
          </a:xfrm>
        </p:spPr>
        <p:txBody>
          <a:bodyPr/>
          <a:lstStyle/>
          <a:p>
            <a:pPr algn="ctr"/>
            <a:r>
              <a:rPr lang="pt-BR" sz="2400" smtClean="0">
                <a:solidFill>
                  <a:srgbClr val="0000FF"/>
                </a:solidFill>
              </a:rPr>
              <a:t>Além do que, além do mais, estudos prospectivos recentes não encontraram associação entre Transfusão de hemácias e Enterocolite necrosante [6] e uma revisão sistemática e metanálise mostraram um efeito protetor da transfusão de hemácias  no desenvolvimento subsequente de ECN</a:t>
            </a:r>
          </a:p>
        </p:txBody>
      </p:sp>
      <p:sp>
        <p:nvSpPr>
          <p:cNvPr id="37892" name="Rectangle 4"/>
          <p:cNvSpPr>
            <a:spLocks noChangeArrowheads="1"/>
          </p:cNvSpPr>
          <p:nvPr/>
        </p:nvSpPr>
        <p:spPr bwMode="auto">
          <a:xfrm>
            <a:off x="684213" y="4070350"/>
            <a:ext cx="818991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b="1">
                <a:hlinkClick r:id="rId2"/>
              </a:rPr>
              <a:t>Transfusion</a:t>
            </a:r>
            <a:r>
              <a:rPr lang="pt-BR">
                <a:hlinkClick r:id="rId2"/>
              </a:rPr>
              <a:t>-</a:t>
            </a:r>
            <a:r>
              <a:rPr lang="pt-BR" b="1">
                <a:hlinkClick r:id="rId2"/>
              </a:rPr>
              <a:t>associated</a:t>
            </a:r>
            <a:r>
              <a:rPr lang="pt-BR">
                <a:hlinkClick r:id="rId2"/>
              </a:rPr>
              <a:t> </a:t>
            </a:r>
            <a:r>
              <a:rPr lang="pt-BR" b="1">
                <a:hlinkClick r:id="rId2"/>
              </a:rPr>
              <a:t>necrotizing</a:t>
            </a:r>
            <a:r>
              <a:rPr lang="pt-BR">
                <a:hlinkClick r:id="rId2"/>
              </a:rPr>
              <a:t> enterocolitis re-evaluated: a systematic review and meta-analysis.</a:t>
            </a:r>
            <a:r>
              <a:rPr lang="pt-BR"/>
              <a:t> Rai SE, Sidhu AK, Krishnan RJ.J Perinat Med. 2018 Aug 28;46(6):665-676. doi: </a:t>
            </a:r>
            <a:r>
              <a:rPr lang="pt-BR">
                <a:solidFill>
                  <a:srgbClr val="0000FF"/>
                </a:solidFill>
              </a:rPr>
              <a:t>10.1515/jpm-2017-0048</a:t>
            </a:r>
            <a:r>
              <a:rPr lang="pt-BR"/>
              <a:t>.PMID: 29068791 Review</a:t>
            </a:r>
          </a:p>
        </p:txBody>
      </p:sp>
      <p:sp>
        <p:nvSpPr>
          <p:cNvPr id="14" name="Título 1"/>
          <p:cNvSpPr txBox="1">
            <a:spLocks/>
          </p:cNvSpPr>
          <p:nvPr/>
        </p:nvSpPr>
        <p:spPr>
          <a:xfrm>
            <a:off x="971550"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INTRODUÇÃO</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950" y="0"/>
            <a:ext cx="45910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84713"/>
            <a:ext cx="4552950" cy="220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2" name="CaixaDeTexto 7"/>
          <p:cNvSpPr txBox="1">
            <a:spLocks noChangeArrowheads="1"/>
          </p:cNvSpPr>
          <p:nvPr/>
        </p:nvSpPr>
        <p:spPr bwMode="auto">
          <a:xfrm>
            <a:off x="827088" y="1484313"/>
            <a:ext cx="50403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endParaRPr lang="pt-BR" sz="2400"/>
          </a:p>
          <a:p>
            <a:endParaRPr lang="pt-BR"/>
          </a:p>
        </p:txBody>
      </p:sp>
      <p:sp>
        <p:nvSpPr>
          <p:cNvPr id="12293" name="AutoShape 4" descr="Apneia da Prematuridade - Prematuridade.com | Associação ..."/>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2294" name="AutoShape 6" descr="Apneia da Prematuridade - Prematuridade.com | Associação ..."/>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2295" name="AutoShape 8" descr="Apneia da Prematuridade - Prematuridade.com | Associação ..."/>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2296" name="AutoShape 12" descr="Fever in babies: 7 things you might not know | BabyCente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13" name="Título 1"/>
          <p:cNvSpPr txBox="1">
            <a:spLocks/>
          </p:cNvSpPr>
          <p:nvPr/>
        </p:nvSpPr>
        <p:spPr>
          <a:xfrm>
            <a:off x="0" y="936625"/>
            <a:ext cx="9144000" cy="547688"/>
          </a:xfrm>
          <a:prstGeom prst="rect">
            <a:avLst/>
          </a:prstGeom>
        </p:spPr>
        <p:txBody>
          <a:bodyPr anchor="ct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algn="ctr" fontAlgn="auto">
              <a:spcAft>
                <a:spcPts val="0"/>
              </a:spcAft>
              <a:defRPr/>
            </a:pPr>
            <a:endParaRPr lang="pt-BR" dirty="0"/>
          </a:p>
        </p:txBody>
      </p:sp>
      <p:sp>
        <p:nvSpPr>
          <p:cNvPr id="14" name="Título 1"/>
          <p:cNvSpPr txBox="1">
            <a:spLocks/>
          </p:cNvSpPr>
          <p:nvPr/>
        </p:nvSpPr>
        <p:spPr>
          <a:xfrm>
            <a:off x="974725" y="517525"/>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OBJETIVOS</a:t>
            </a:r>
          </a:p>
        </p:txBody>
      </p:sp>
      <p:sp>
        <p:nvSpPr>
          <p:cNvPr id="12299" name="CaixaDeTexto 14"/>
          <p:cNvSpPr txBox="1">
            <a:spLocks noChangeArrowheads="1"/>
          </p:cNvSpPr>
          <p:nvPr/>
        </p:nvSpPr>
        <p:spPr bwMode="auto">
          <a:xfrm>
            <a:off x="612775" y="1484313"/>
            <a:ext cx="7488238" cy="3013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r>
              <a:rPr lang="pt-BR" sz="2200"/>
              <a:t>1ª </a:t>
            </a:r>
            <a:r>
              <a:rPr lang="pt-BR" sz="2200">
                <a:sym typeface="Wingdings" pitchFamily="2" charset="2"/>
              </a:rPr>
              <a:t> </a:t>
            </a:r>
            <a:r>
              <a:rPr lang="pt-BR" sz="2400"/>
              <a:t>Avaliar associação transfusão de hemácias  e Enterocolite necrosante em 48h “</a:t>
            </a:r>
            <a:r>
              <a:rPr lang="pt-BR" sz="2400" i="1"/>
              <a:t>transfusion-associated necrotizing enterocolitis</a:t>
            </a:r>
            <a:r>
              <a:rPr lang="pt-BR" sz="2400"/>
              <a:t> “ TANEC</a:t>
            </a:r>
          </a:p>
          <a:p>
            <a:endParaRPr lang="pt-BR" sz="2400"/>
          </a:p>
          <a:p>
            <a:r>
              <a:rPr lang="pt-BR" sz="2400"/>
              <a:t>2ª </a:t>
            </a:r>
            <a:r>
              <a:rPr lang="pt-BR" sz="2400">
                <a:sym typeface="Wingdings" pitchFamily="2" charset="2"/>
              </a:rPr>
              <a:t> 	Avaliar fatores de risco para necessidade de hemotransfusão</a:t>
            </a:r>
          </a:p>
          <a:p>
            <a:r>
              <a:rPr lang="pt-BR" sz="2400">
                <a:sym typeface="Wingdings" pitchFamily="2" charset="2"/>
              </a:rPr>
              <a:t>	Avaliar desfechos submetidos à hemotransfusão versos não-submetidos	</a:t>
            </a:r>
            <a:endParaRPr lang="pt-BR" sz="220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0000FF"/>
                </a:solidFill>
              </a:rPr>
              <a:t>MATERIAL E MÉTODOS</a:t>
            </a:r>
          </a:p>
        </p:txBody>
      </p:sp>
      <p:sp>
        <p:nvSpPr>
          <p:cNvPr id="38915" name="Rectangle 3"/>
          <p:cNvSpPr>
            <a:spLocks noGrp="1"/>
          </p:cNvSpPr>
          <p:nvPr>
            <p:ph type="body" idx="1"/>
          </p:nvPr>
        </p:nvSpPr>
        <p:spPr>
          <a:xfrm>
            <a:off x="827088" y="908050"/>
            <a:ext cx="7521575" cy="3579813"/>
          </a:xfrm>
        </p:spPr>
        <p:txBody>
          <a:bodyPr/>
          <a:lstStyle/>
          <a:p>
            <a:r>
              <a:rPr lang="pt-BR" sz="2000" b="0" smtClean="0"/>
              <a:t>-Um estudo de caso-controle aninhado usando dados históricos foi conduzido na Unidade de Terapia Intensiva Neonatal de Songklanagarind Hospital, Tailândia.</a:t>
            </a:r>
          </a:p>
          <a:p>
            <a:r>
              <a:rPr lang="pt-BR" sz="2000" b="0" smtClean="0"/>
              <a:t> -</a:t>
            </a:r>
            <a:r>
              <a:rPr lang="pt-BR" sz="2000" smtClean="0">
                <a:solidFill>
                  <a:srgbClr val="0000FF"/>
                </a:solidFill>
              </a:rPr>
              <a:t>Todos os bebês de muito baixo peso ao nascer-&lt;1500g (MBPN) e &lt;32 semanas</a:t>
            </a:r>
            <a:r>
              <a:rPr lang="pt-BR" sz="2000" b="0" smtClean="0"/>
              <a:t>  nascidos entre novembro de 2009 e julho de 2016 foram inscritos (</a:t>
            </a:r>
            <a:r>
              <a:rPr lang="pt-BR" sz="2000" b="0" smtClean="0">
                <a:solidFill>
                  <a:srgbClr val="0000FF"/>
                </a:solidFill>
              </a:rPr>
              <a:t>465 bebês</a:t>
            </a:r>
            <a:r>
              <a:rPr lang="pt-BR" sz="2000" b="0" smtClean="0"/>
              <a:t>)</a:t>
            </a:r>
          </a:p>
          <a:p>
            <a:r>
              <a:rPr lang="pt-BR" sz="2000" b="0" smtClean="0"/>
              <a:t>-Os bebês foram identificados como transfusão  de hemácias e desenvolvimento de  ECN. </a:t>
            </a:r>
          </a:p>
          <a:p>
            <a:pPr algn="ctr"/>
            <a:r>
              <a:rPr lang="pt-BR" sz="2000" smtClean="0">
                <a:solidFill>
                  <a:srgbClr val="0000FF"/>
                </a:solidFill>
              </a:rPr>
              <a:t>A</a:t>
            </a:r>
            <a:r>
              <a:rPr lang="pt-BR" sz="2000" b="0" smtClean="0">
                <a:solidFill>
                  <a:srgbClr val="0000FF"/>
                </a:solidFill>
              </a:rPr>
              <a:t> </a:t>
            </a:r>
            <a:r>
              <a:rPr lang="pt-BR" sz="2000" smtClean="0">
                <a:solidFill>
                  <a:srgbClr val="0000FF"/>
                </a:solidFill>
              </a:rPr>
              <a:t>regressão logística foi usada para avaliar os fatores de  risco</a:t>
            </a:r>
          </a:p>
          <a:p>
            <a:pPr algn="ctr"/>
            <a:r>
              <a:rPr lang="pt-BR" sz="2000" smtClean="0">
                <a:solidFill>
                  <a:srgbClr val="0000FF"/>
                </a:solidFill>
              </a:rPr>
              <a:t>fatores para transfusão e a associação entre transfusão de hemácias e ECN</a:t>
            </a:r>
          </a:p>
        </p:txBody>
      </p:sp>
      <p:sp>
        <p:nvSpPr>
          <p:cNvPr id="38916" name="Rectangle 4"/>
          <p:cNvSpPr>
            <a:spLocks noChangeArrowheads="1"/>
          </p:cNvSpPr>
          <p:nvPr/>
        </p:nvSpPr>
        <p:spPr bwMode="auto">
          <a:xfrm>
            <a:off x="250825" y="5373688"/>
            <a:ext cx="8461375"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3300"/>
                </a:solidFill>
              </a:rPr>
              <a:t>Exclusão</a:t>
            </a:r>
            <a:r>
              <a:rPr lang="pt-BR"/>
              <a:t> </a:t>
            </a:r>
            <a:r>
              <a:rPr lang="pt-BR">
                <a:sym typeface="Wingdings" pitchFamily="2" charset="2"/>
              </a:rPr>
              <a:t> malformações, cardiopatia cianótica, óbito &lt; 24h, dados insuficientes</a:t>
            </a:r>
          </a:p>
        </p:txBody>
      </p:sp>
      <p:sp>
        <p:nvSpPr>
          <p:cNvPr id="38917" name="Oval 5"/>
          <p:cNvSpPr>
            <a:spLocks noChangeArrowheads="1"/>
          </p:cNvSpPr>
          <p:nvPr/>
        </p:nvSpPr>
        <p:spPr bwMode="auto">
          <a:xfrm>
            <a:off x="539750" y="5872163"/>
            <a:ext cx="8208963" cy="9858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233 bebês RECEBERAM transfusão de hemácias / 211 bebês NÃO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22325" y="1100138"/>
            <a:ext cx="8321675" cy="5568950"/>
          </a:xfrm>
          <a:solidFill>
            <a:schemeClr val="bg1"/>
          </a:solidFill>
        </p:spPr>
        <p:txBody>
          <a:bodyPr/>
          <a:lstStyle/>
          <a:p>
            <a:pPr>
              <a:lnSpc>
                <a:spcPct val="90000"/>
              </a:lnSpc>
              <a:buFont typeface="Arial" pitchFamily="34" charset="0"/>
              <a:buChar char="•"/>
            </a:pPr>
            <a:r>
              <a:rPr lang="pt-BR" sz="2200" b="0" smtClean="0"/>
              <a:t>Todos os casos de ECN  (≥Bell’s II) foram confirmado pela clínica e exames radiológicos</a:t>
            </a:r>
          </a:p>
          <a:p>
            <a:pPr>
              <a:lnSpc>
                <a:spcPct val="90000"/>
              </a:lnSpc>
            </a:pPr>
            <a:endParaRPr lang="pt-BR" sz="2200" b="0" smtClean="0"/>
          </a:p>
          <a:p>
            <a:pPr>
              <a:lnSpc>
                <a:spcPct val="90000"/>
              </a:lnSpc>
              <a:buFont typeface="Arial" pitchFamily="34" charset="0"/>
              <a:buChar char="•"/>
            </a:pPr>
            <a:r>
              <a:rPr lang="pt-BR" sz="2200" b="0" smtClean="0"/>
              <a:t>Hemácias  irradiadas, tipo específico ou O, Rh compatível e desleucocitada (15mL/kg em 3 horas)</a:t>
            </a:r>
          </a:p>
          <a:p>
            <a:pPr>
              <a:lnSpc>
                <a:spcPct val="90000"/>
              </a:lnSpc>
            </a:pPr>
            <a:endParaRPr lang="pt-BR" sz="2200" b="0" smtClean="0"/>
          </a:p>
          <a:p>
            <a:pPr>
              <a:lnSpc>
                <a:spcPct val="90000"/>
              </a:lnSpc>
              <a:buFont typeface="Arial" pitchFamily="34" charset="0"/>
              <a:buChar char="•"/>
            </a:pPr>
            <a:r>
              <a:rPr lang="pt-BR" sz="2200" b="0" smtClean="0"/>
              <a:t>Indicações </a:t>
            </a:r>
            <a:r>
              <a:rPr lang="pt-BR" sz="2200" b="0" smtClean="0">
                <a:sym typeface="Wingdings" pitchFamily="2" charset="2"/>
              </a:rPr>
              <a:t> </a:t>
            </a:r>
            <a:r>
              <a:rPr lang="en-US" sz="2200" b="0" i="1" smtClean="0"/>
              <a:t>The Canadian Pediatrics Society Fetal Newborn Committee</a:t>
            </a:r>
          </a:p>
          <a:p>
            <a:pPr>
              <a:lnSpc>
                <a:spcPct val="90000"/>
              </a:lnSpc>
              <a:buFont typeface="Arial" pitchFamily="34" charset="0"/>
              <a:buChar char="•"/>
            </a:pPr>
            <a:r>
              <a:rPr lang="en-US" sz="2200" b="0" i="1" smtClean="0"/>
              <a:t>Não foi usada a eritropoietina para a anemia da prematuridade</a:t>
            </a:r>
          </a:p>
          <a:p>
            <a:pPr>
              <a:lnSpc>
                <a:spcPct val="90000"/>
              </a:lnSpc>
              <a:buFont typeface="Arial" pitchFamily="34" charset="0"/>
              <a:buChar char="•"/>
            </a:pPr>
            <a:endParaRPr lang="pt-BR" sz="2200" b="0" smtClean="0"/>
          </a:p>
          <a:p>
            <a:pPr algn="ctr">
              <a:lnSpc>
                <a:spcPct val="90000"/>
              </a:lnSpc>
              <a:buFont typeface="Arial" pitchFamily="34" charset="0"/>
              <a:buChar char="•"/>
            </a:pPr>
            <a:r>
              <a:rPr lang="pt-BR" sz="2200" b="0" smtClean="0">
                <a:solidFill>
                  <a:srgbClr val="0000FF"/>
                </a:solidFill>
              </a:rPr>
              <a:t>2014 protocolo interrupção dieta: 1 hora antes, durante e  iniciada a dieta 1 horas após a transfusão (50% do volume original por 12 horas e a seguir avanço até o volume original).</a:t>
            </a:r>
          </a:p>
          <a:p>
            <a:pPr algn="ctr">
              <a:lnSpc>
                <a:spcPct val="90000"/>
              </a:lnSpc>
            </a:pPr>
            <a:endParaRPr lang="pt-BR" sz="1500" smtClean="0">
              <a:solidFill>
                <a:srgbClr val="0000FF"/>
              </a:solidFill>
            </a:endParaRPr>
          </a:p>
        </p:txBody>
      </p:sp>
      <p:sp>
        <p:nvSpPr>
          <p:cNvPr id="4" name="Título 1"/>
          <p:cNvSpPr txBox="1">
            <a:spLocks/>
          </p:cNvSpPr>
          <p:nvPr/>
        </p:nvSpPr>
        <p:spPr>
          <a:xfrm>
            <a:off x="827088" y="333375"/>
            <a:ext cx="7521575" cy="547688"/>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MATERIAIS E MÉTODOS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52963"/>
            <a:ext cx="9144000" cy="220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9" name="Rectangle 9"/>
          <p:cNvSpPr>
            <a:spLocks noChangeArrowheads="1"/>
          </p:cNvSpPr>
          <p:nvPr/>
        </p:nvSpPr>
        <p:spPr bwMode="auto">
          <a:xfrm>
            <a:off x="1116013" y="836613"/>
            <a:ext cx="6769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000"/>
              <a:t>Com base na presença da ECN e no</a:t>
            </a:r>
          </a:p>
          <a:p>
            <a:r>
              <a:rPr lang="pt-BR" sz="2000"/>
              <a:t>início dos sintomas e tempo de transfusão de RBC, os bebês MBP foram divididos em seis grupos (</a:t>
            </a:r>
            <a:r>
              <a:rPr lang="pt-BR" sz="2000">
                <a:solidFill>
                  <a:srgbClr val="0000FF"/>
                </a:solidFill>
              </a:rPr>
              <a:t>Figura1</a:t>
            </a:r>
            <a:r>
              <a:rPr lang="pt-BR" sz="2000"/>
              <a:t>):</a:t>
            </a:r>
          </a:p>
        </p:txBody>
      </p:sp>
      <p:sp>
        <p:nvSpPr>
          <p:cNvPr id="4" name="Título 1"/>
          <p:cNvSpPr txBox="1">
            <a:spLocks/>
          </p:cNvSpPr>
          <p:nvPr/>
        </p:nvSpPr>
        <p:spPr>
          <a:xfrm>
            <a:off x="900113" y="188913"/>
            <a:ext cx="7521575" cy="547687"/>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MATERIAIS E MÉTODOS</a:t>
            </a:r>
          </a:p>
        </p:txBody>
      </p:sp>
      <p:sp>
        <p:nvSpPr>
          <p:cNvPr id="15372" name="Rectangle 12"/>
          <p:cNvSpPr>
            <a:spLocks/>
          </p:cNvSpPr>
          <p:nvPr/>
        </p:nvSpPr>
        <p:spPr bwMode="auto">
          <a:xfrm>
            <a:off x="146050" y="1916113"/>
            <a:ext cx="8997950" cy="4033837"/>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lstStyle/>
          <a:p>
            <a:pPr marL="342900" indent="-342900">
              <a:spcBef>
                <a:spcPts val="800"/>
              </a:spcBef>
              <a:buFont typeface="Arial" pitchFamily="34" charset="0"/>
              <a:buNone/>
            </a:pPr>
            <a:r>
              <a:rPr lang="pt-BR" sz="1600" b="1"/>
              <a:t>1.Bebês  com enterocolite necrosante associada à transfusão (TANEC), definida como ECN que se desenvolveu dentro de 48 h de transfusão de hemácias</a:t>
            </a:r>
          </a:p>
          <a:p>
            <a:pPr marL="342900" indent="-342900">
              <a:spcBef>
                <a:spcPts val="800"/>
              </a:spcBef>
              <a:buFont typeface="Arial" pitchFamily="34" charset="0"/>
              <a:buNone/>
            </a:pPr>
            <a:r>
              <a:rPr lang="pt-BR" sz="1600" b="1"/>
              <a:t>2. Bebês que desenvolveram ECN após 48 h de receber transfusão de hemácias</a:t>
            </a:r>
          </a:p>
          <a:p>
            <a:pPr marL="342900" indent="-342900">
              <a:spcBef>
                <a:spcPts val="800"/>
              </a:spcBef>
              <a:buFont typeface="Arial" pitchFamily="34" charset="0"/>
              <a:buNone/>
            </a:pPr>
            <a:r>
              <a:rPr lang="pt-BR" sz="1600" b="1"/>
              <a:t>estavam no grupo sem ECN não relacionada à transfusão</a:t>
            </a:r>
          </a:p>
          <a:p>
            <a:pPr marL="342900" indent="-342900">
              <a:spcBef>
                <a:spcPts val="800"/>
              </a:spcBef>
              <a:buFont typeface="Arial" pitchFamily="34" charset="0"/>
              <a:buNone/>
            </a:pPr>
            <a:r>
              <a:rPr lang="pt-BR" sz="1600" b="1"/>
              <a:t>3. Os bebês que receberam transfusão de hemácias, mas nunca desenvolveram ECN, estavam no grupo sem ECN por transfusão.</a:t>
            </a:r>
          </a:p>
          <a:p>
            <a:pPr marL="342900" indent="-342900">
              <a:spcBef>
                <a:spcPts val="800"/>
              </a:spcBef>
              <a:buFont typeface="Arial" pitchFamily="34" charset="0"/>
              <a:buNone/>
            </a:pPr>
            <a:r>
              <a:rPr lang="pt-BR" sz="1600" b="1"/>
              <a:t>4. Os bebês que desenvolveram ECN antes da transfusão estavam no grupo de ECN antes da transfusão.</a:t>
            </a:r>
          </a:p>
          <a:p>
            <a:pPr marL="342900" indent="-342900">
              <a:spcBef>
                <a:spcPts val="800"/>
              </a:spcBef>
              <a:buFont typeface="Arial" pitchFamily="34" charset="0"/>
              <a:buNone/>
            </a:pPr>
            <a:r>
              <a:rPr lang="pt-BR" sz="1600" b="1"/>
              <a:t>5. Crianças com ECN que nunca receberam transfusão de hemácias estavam no</a:t>
            </a:r>
          </a:p>
          <a:p>
            <a:pPr marL="342900" indent="-342900">
              <a:spcBef>
                <a:spcPts val="800"/>
              </a:spcBef>
              <a:buFont typeface="Arial" pitchFamily="34" charset="0"/>
              <a:buNone/>
            </a:pPr>
            <a:r>
              <a:rPr lang="pt-BR" sz="1600" b="1"/>
              <a:t>Grupo ECN que nunca transfundiu.</a:t>
            </a:r>
          </a:p>
          <a:p>
            <a:pPr marL="342900" indent="-342900">
              <a:spcBef>
                <a:spcPts val="800"/>
              </a:spcBef>
              <a:buFont typeface="Arial" pitchFamily="34" charset="0"/>
              <a:buNone/>
            </a:pPr>
            <a:r>
              <a:rPr lang="pt-BR" sz="1600" b="1"/>
              <a:t>6. Bebês que nunca receberam transfusão de hemácias e nunca desenvolveram </a:t>
            </a:r>
          </a:p>
          <a:p>
            <a:pPr marL="342900" indent="-342900">
              <a:spcBef>
                <a:spcPts val="800"/>
              </a:spcBef>
              <a:buFont typeface="Arial" pitchFamily="34" charset="0"/>
              <a:buNone/>
            </a:pPr>
            <a:r>
              <a:rPr lang="pt-BR" sz="1600" b="1"/>
              <a:t>ECN estavam no grupo de ECN nunca transfundidos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827088" y="0"/>
            <a:ext cx="7521575" cy="547688"/>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MATERIAIS E MÉTODOS</a:t>
            </a:r>
          </a:p>
        </p:txBody>
      </p:sp>
      <p:pic>
        <p:nvPicPr>
          <p:cNvPr id="3994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549275"/>
            <a:ext cx="7802562" cy="581183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52963"/>
            <a:ext cx="9144000" cy="220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tângulo de cantos arredondados 11"/>
          <p:cNvSpPr/>
          <p:nvPr/>
        </p:nvSpPr>
        <p:spPr>
          <a:xfrm>
            <a:off x="611188" y="474663"/>
            <a:ext cx="7921625" cy="1008062"/>
          </a:xfrm>
          <a:prstGeom prst="round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accent3"/>
              </a:solidFill>
            </a:endParaRPr>
          </a:p>
        </p:txBody>
      </p:sp>
      <p:sp>
        <p:nvSpPr>
          <p:cNvPr id="16388" name="CaixaDeTexto 12"/>
          <p:cNvSpPr txBox="1">
            <a:spLocks noChangeArrowheads="1"/>
          </p:cNvSpPr>
          <p:nvPr/>
        </p:nvSpPr>
        <p:spPr bwMode="auto">
          <a:xfrm>
            <a:off x="593725" y="655638"/>
            <a:ext cx="79200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b="1"/>
              <a:t>LISTA DE PROBLEMAS</a:t>
            </a:r>
          </a:p>
        </p:txBody>
      </p:sp>
      <p:sp>
        <p:nvSpPr>
          <p:cNvPr id="7" name="Retângulo de cantos arredondados 6"/>
          <p:cNvSpPr/>
          <p:nvPr/>
        </p:nvSpPr>
        <p:spPr>
          <a:xfrm>
            <a:off x="611188" y="404813"/>
            <a:ext cx="7920037" cy="1031875"/>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11213" y="703263"/>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RESULTADOS</a:t>
            </a:r>
          </a:p>
        </p:txBody>
      </p:sp>
      <p:pic>
        <p:nvPicPr>
          <p:cNvPr id="163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7938" y="1670050"/>
            <a:ext cx="6553200" cy="507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1938338"/>
            <a:ext cx="6427788" cy="4919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4" name="Rectangle 10"/>
          <p:cNvSpPr>
            <a:spLocks noChangeArrowheads="1"/>
          </p:cNvSpPr>
          <p:nvPr/>
        </p:nvSpPr>
        <p:spPr bwMode="auto">
          <a:xfrm>
            <a:off x="395288" y="1484313"/>
            <a:ext cx="8172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A taxa de transfusão de RBC foi de 52% (233/444). Características dos grupos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52963"/>
            <a:ext cx="9144000" cy="220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tângulo de cantos arredondados 11"/>
          <p:cNvSpPr/>
          <p:nvPr/>
        </p:nvSpPr>
        <p:spPr>
          <a:xfrm>
            <a:off x="611188" y="474663"/>
            <a:ext cx="7921625" cy="1008062"/>
          </a:xfrm>
          <a:prstGeom prst="round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accent3"/>
              </a:solidFill>
            </a:endParaRPr>
          </a:p>
        </p:txBody>
      </p:sp>
      <p:sp>
        <p:nvSpPr>
          <p:cNvPr id="18436" name="CaixaDeTexto 12"/>
          <p:cNvSpPr txBox="1">
            <a:spLocks noChangeArrowheads="1"/>
          </p:cNvSpPr>
          <p:nvPr/>
        </p:nvSpPr>
        <p:spPr bwMode="auto">
          <a:xfrm>
            <a:off x="593725" y="655638"/>
            <a:ext cx="79200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b="1"/>
              <a:t>LISTA DE PROBLEMAS</a:t>
            </a:r>
          </a:p>
        </p:txBody>
      </p:sp>
      <p:sp>
        <p:nvSpPr>
          <p:cNvPr id="7" name="Retângulo de cantos arredondados 6"/>
          <p:cNvSpPr/>
          <p:nvPr/>
        </p:nvSpPr>
        <p:spPr>
          <a:xfrm>
            <a:off x="611188" y="476250"/>
            <a:ext cx="7920037" cy="1031875"/>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11213" y="703263"/>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RESULTADOS</a:t>
            </a:r>
          </a:p>
        </p:txBody>
      </p:sp>
      <p:pic>
        <p:nvPicPr>
          <p:cNvPr id="1843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700213"/>
            <a:ext cx="8042275" cy="290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4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4740275"/>
            <a:ext cx="5834062" cy="211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42" name="Text Box 10"/>
          <p:cNvSpPr txBox="1">
            <a:spLocks noChangeArrowheads="1"/>
          </p:cNvSpPr>
          <p:nvPr/>
        </p:nvSpPr>
        <p:spPr bwMode="auto">
          <a:xfrm>
            <a:off x="2032000" y="4456113"/>
            <a:ext cx="302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Fatores de risco associados</a:t>
            </a:r>
          </a:p>
        </p:txBody>
      </p:sp>
      <p:sp>
        <p:nvSpPr>
          <p:cNvPr id="18443" name="Text Box 11"/>
          <p:cNvSpPr txBox="1">
            <a:spLocks noChangeArrowheads="1"/>
          </p:cNvSpPr>
          <p:nvPr/>
        </p:nvSpPr>
        <p:spPr bwMode="auto">
          <a:xfrm>
            <a:off x="971550" y="1484313"/>
            <a:ext cx="653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Resultados de acordo com a transfusão versos não transfusão</a:t>
            </a:r>
          </a:p>
        </p:txBody>
      </p:sp>
      <p:sp>
        <p:nvSpPr>
          <p:cNvPr id="18444" name="Line 12"/>
          <p:cNvSpPr>
            <a:spLocks noChangeShapeType="1"/>
          </p:cNvSpPr>
          <p:nvPr/>
        </p:nvSpPr>
        <p:spPr bwMode="auto">
          <a:xfrm flipH="1">
            <a:off x="7019925" y="4868863"/>
            <a:ext cx="720725" cy="360362"/>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8445" name="Text Box 13"/>
          <p:cNvSpPr txBox="1">
            <a:spLocks noChangeArrowheads="1"/>
          </p:cNvSpPr>
          <p:nvPr/>
        </p:nvSpPr>
        <p:spPr bwMode="auto">
          <a:xfrm>
            <a:off x="7019925" y="5300663"/>
            <a:ext cx="1936750"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rgbClr val="FF3300"/>
                </a:solidFill>
              </a:rPr>
              <a:t>Preditores</a:t>
            </a:r>
          </a:p>
          <a:p>
            <a:pPr algn="ctr"/>
            <a:r>
              <a:rPr lang="pt-BR" b="1">
                <a:solidFill>
                  <a:srgbClr val="FF3300"/>
                </a:solidFill>
              </a:rPr>
              <a:t>Significantes de</a:t>
            </a:r>
          </a:p>
          <a:p>
            <a:pPr algn="ctr"/>
            <a:r>
              <a:rPr lang="pt-BR" b="1">
                <a:solidFill>
                  <a:srgbClr val="FF3300"/>
                </a:solidFill>
              </a:rPr>
              <a:t>Transfusão</a:t>
            </a:r>
          </a:p>
          <a:p>
            <a:pPr algn="ctr"/>
            <a:r>
              <a:rPr lang="pt-BR" b="1">
                <a:solidFill>
                  <a:srgbClr val="FF3300"/>
                </a:solidFill>
              </a:rPr>
              <a:t>(FATORES DE</a:t>
            </a:r>
          </a:p>
          <a:p>
            <a:pPr algn="ctr"/>
            <a:r>
              <a:rPr lang="pt-BR" b="1">
                <a:solidFill>
                  <a:srgbClr val="FF3300"/>
                </a:solidFill>
              </a:rPr>
              <a:t>CONFUSÃO)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250825" y="1100138"/>
            <a:ext cx="8093075" cy="4776787"/>
          </a:xfrm>
          <a:solidFill>
            <a:schemeClr val="bg1"/>
          </a:solidFill>
        </p:spPr>
        <p:txBody>
          <a:bodyPr/>
          <a:lstStyle/>
          <a:p>
            <a:pPr>
              <a:lnSpc>
                <a:spcPct val="90000"/>
              </a:lnSpc>
            </a:pPr>
            <a:r>
              <a:rPr lang="pt-BR" sz="1400" b="0" smtClean="0"/>
              <a:t>-</a:t>
            </a:r>
            <a:r>
              <a:rPr lang="pt-BR" sz="2400" b="0" smtClean="0">
                <a:solidFill>
                  <a:srgbClr val="FF3300"/>
                </a:solidFill>
              </a:rPr>
              <a:t>Regressão logística condicional, não ajustada para potencial confundidores,</a:t>
            </a:r>
            <a:r>
              <a:rPr lang="pt-BR" sz="2400" b="0" smtClean="0"/>
              <a:t> não indicaram associação significativa entre o desenvolvimento de ECN e transfusão dentro de 2 d; </a:t>
            </a:r>
          </a:p>
          <a:p>
            <a:pPr>
              <a:lnSpc>
                <a:spcPct val="90000"/>
              </a:lnSpc>
            </a:pPr>
            <a:r>
              <a:rPr lang="pt-BR" sz="2400" b="0" smtClean="0"/>
              <a:t>-</a:t>
            </a:r>
            <a:r>
              <a:rPr lang="pt-BR" sz="2400" b="0" smtClean="0">
                <a:solidFill>
                  <a:srgbClr val="FF3300"/>
                </a:solidFill>
              </a:rPr>
              <a:t>Contudo,</a:t>
            </a:r>
            <a:r>
              <a:rPr lang="pt-BR" sz="2400" b="0" smtClean="0"/>
              <a:t> houve evidência de associação com transfusão em qualquer momento </a:t>
            </a:r>
            <a:r>
              <a:rPr lang="pt-BR" sz="2400" b="0" smtClean="0">
                <a:solidFill>
                  <a:srgbClr val="FF3300"/>
                </a:solidFill>
              </a:rPr>
              <a:t>além de 8 d</a:t>
            </a:r>
            <a:r>
              <a:rPr lang="pt-BR" sz="2400" b="0" smtClean="0"/>
              <a:t> (OR = 3,2; IC 95% 1,3, 7,8; p = 0,009), e para qualquer transfusão (OR = 2,4; IC 95% 1,2, 4,7; p = 0,012) em comparação com nenhuma transfusão.</a:t>
            </a:r>
          </a:p>
          <a:p>
            <a:pPr>
              <a:lnSpc>
                <a:spcPct val="90000"/>
              </a:lnSpc>
            </a:pPr>
            <a:r>
              <a:rPr lang="pt-BR" sz="2400" b="0" smtClean="0"/>
              <a:t> </a:t>
            </a:r>
            <a:r>
              <a:rPr lang="pt-BR" sz="2800" b="0" smtClean="0">
                <a:solidFill>
                  <a:srgbClr val="0000FF"/>
                </a:solidFill>
              </a:rPr>
              <a:t>Depois de controlar os fatores de confusão*, não houve evidência de qualquer associação entre ECN e Transfusão de hemácias (Tabela 1)</a:t>
            </a:r>
          </a:p>
        </p:txBody>
      </p:sp>
      <p:sp>
        <p:nvSpPr>
          <p:cNvPr id="7" name="Retângulo de cantos arredondados 6"/>
          <p:cNvSpPr/>
          <p:nvPr/>
        </p:nvSpPr>
        <p:spPr>
          <a:xfrm>
            <a:off x="468313" y="0"/>
            <a:ext cx="7920037" cy="1031875"/>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41990" name="Rectangle 6"/>
          <p:cNvSpPr>
            <a:spLocks noChangeArrowheads="1"/>
          </p:cNvSpPr>
          <p:nvPr/>
        </p:nvSpPr>
        <p:spPr bwMode="auto">
          <a:xfrm>
            <a:off x="2700338" y="404813"/>
            <a:ext cx="3282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600"/>
              <a:t>RESULTADOS</a:t>
            </a:r>
          </a:p>
        </p:txBody>
      </p:sp>
      <p:sp>
        <p:nvSpPr>
          <p:cNvPr id="41991" name="AutoShape 7"/>
          <p:cNvSpPr>
            <a:spLocks noChangeArrowheads="1"/>
          </p:cNvSpPr>
          <p:nvPr/>
        </p:nvSpPr>
        <p:spPr bwMode="auto">
          <a:xfrm>
            <a:off x="0" y="3644900"/>
            <a:ext cx="468313" cy="720725"/>
          </a:xfrm>
          <a:prstGeom prst="lightningBolt">
            <a:avLst/>
          </a:prstGeom>
          <a:solidFill>
            <a:srgbClr val="FF00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41992" name="Text Box 8"/>
          <p:cNvSpPr txBox="1">
            <a:spLocks noChangeArrowheads="1"/>
          </p:cNvSpPr>
          <p:nvPr/>
        </p:nvSpPr>
        <p:spPr bwMode="auto">
          <a:xfrm>
            <a:off x="0" y="6021388"/>
            <a:ext cx="9144000"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rgbClr val="FFFF00"/>
                </a:solidFill>
              </a:rPr>
              <a:t>*</a:t>
            </a:r>
            <a:r>
              <a:rPr lang="pt-BR">
                <a:solidFill>
                  <a:srgbClr val="FF3300"/>
                </a:solidFill>
              </a:rPr>
              <a:t>Idade gestacional, uso de bloqueadores H2, esteróide pré-natal, hipotensão, pneumonia</a:t>
            </a:r>
            <a:r>
              <a:rPr lang="pt-B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52963"/>
            <a:ext cx="9144000" cy="220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tângulo de cantos arredondados 11"/>
          <p:cNvSpPr/>
          <p:nvPr/>
        </p:nvSpPr>
        <p:spPr>
          <a:xfrm>
            <a:off x="611188" y="474663"/>
            <a:ext cx="7921625" cy="1008062"/>
          </a:xfrm>
          <a:prstGeom prst="round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accent3"/>
              </a:solidFill>
            </a:endParaRPr>
          </a:p>
        </p:txBody>
      </p:sp>
      <p:sp>
        <p:nvSpPr>
          <p:cNvPr id="19460" name="CaixaDeTexto 12"/>
          <p:cNvSpPr txBox="1">
            <a:spLocks noChangeArrowheads="1"/>
          </p:cNvSpPr>
          <p:nvPr/>
        </p:nvSpPr>
        <p:spPr bwMode="auto">
          <a:xfrm>
            <a:off x="593725" y="655638"/>
            <a:ext cx="79200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b="1"/>
              <a:t>LISTA DE PROBLEMAS</a:t>
            </a:r>
          </a:p>
        </p:txBody>
      </p:sp>
      <p:sp>
        <p:nvSpPr>
          <p:cNvPr id="7" name="Retângulo de cantos arredondados 6"/>
          <p:cNvSpPr/>
          <p:nvPr/>
        </p:nvSpPr>
        <p:spPr>
          <a:xfrm>
            <a:off x="611188" y="476250"/>
            <a:ext cx="7920037" cy="1031875"/>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27088" y="692150"/>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RESULTADOS</a:t>
            </a:r>
          </a:p>
        </p:txBody>
      </p:sp>
      <p:pic>
        <p:nvPicPr>
          <p:cNvPr id="1946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81300"/>
            <a:ext cx="9144000" cy="346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7" name="Rectangle 11"/>
          <p:cNvSpPr>
            <a:spLocks noChangeArrowheads="1"/>
          </p:cNvSpPr>
          <p:nvPr/>
        </p:nvSpPr>
        <p:spPr bwMode="auto">
          <a:xfrm>
            <a:off x="971550" y="1700213"/>
            <a:ext cx="6791325" cy="9159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t>Odds ratios para enterocolite necrosante em diferentes períodos de tempo após a transfusão de hemácias (regressão logística condicional)</a:t>
            </a:r>
          </a:p>
        </p:txBody>
      </p:sp>
      <p:sp>
        <p:nvSpPr>
          <p:cNvPr id="19469" name="AutoShape 13"/>
          <p:cNvSpPr>
            <a:spLocks noChangeArrowheads="1"/>
          </p:cNvSpPr>
          <p:nvPr/>
        </p:nvSpPr>
        <p:spPr bwMode="auto">
          <a:xfrm>
            <a:off x="6516688" y="2349500"/>
            <a:ext cx="341312" cy="473075"/>
          </a:xfrm>
          <a:prstGeom prst="downArrow">
            <a:avLst>
              <a:gd name="adj1" fmla="val 50000"/>
              <a:gd name="adj2" fmla="val 34651"/>
            </a:avLst>
          </a:prstGeom>
          <a:solidFill>
            <a:srgbClr val="FF00FF"/>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pt-BR"/>
          </a:p>
        </p:txBody>
      </p:sp>
      <p:sp>
        <p:nvSpPr>
          <p:cNvPr id="19470" name="Rectangle 14"/>
          <p:cNvSpPr>
            <a:spLocks noChangeArrowheads="1"/>
          </p:cNvSpPr>
          <p:nvPr/>
        </p:nvSpPr>
        <p:spPr bwMode="auto">
          <a:xfrm>
            <a:off x="250825" y="6169025"/>
            <a:ext cx="8693150" cy="688975"/>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ts val="800"/>
              </a:spcBef>
              <a:buFont typeface="Arial" pitchFamily="34" charset="0"/>
              <a:buNone/>
            </a:pPr>
            <a:r>
              <a:rPr lang="pt-BR" b="1">
                <a:solidFill>
                  <a:srgbClr val="FFFF00"/>
                </a:solidFill>
              </a:rPr>
              <a:t>Depois de controlar os fatores de confusão, não houve evidência de qualquer </a:t>
            </a:r>
          </a:p>
          <a:p>
            <a:pPr algn="ctr">
              <a:lnSpc>
                <a:spcPct val="90000"/>
              </a:lnSpc>
              <a:spcBef>
                <a:spcPts val="800"/>
              </a:spcBef>
              <a:buFont typeface="Arial" pitchFamily="34" charset="0"/>
              <a:buNone/>
            </a:pPr>
            <a:r>
              <a:rPr lang="pt-BR" b="1">
                <a:solidFill>
                  <a:srgbClr val="FFFF00"/>
                </a:solidFill>
              </a:rPr>
              <a:t>associação entre ECN e Transfusão de hemácias</a:t>
            </a:r>
          </a:p>
        </p:txBody>
      </p:sp>
      <p:sp>
        <p:nvSpPr>
          <p:cNvPr id="19471" name="Text Box 15"/>
          <p:cNvSpPr txBox="1">
            <a:spLocks noChangeArrowheads="1"/>
          </p:cNvSpPr>
          <p:nvPr/>
        </p:nvSpPr>
        <p:spPr bwMode="auto">
          <a:xfrm>
            <a:off x="5651500" y="5516563"/>
            <a:ext cx="3021013"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400" b="1">
                <a:solidFill>
                  <a:srgbClr val="0000FF"/>
                </a:solidFill>
              </a:rPr>
              <a:t>Observem que no intervalo de</a:t>
            </a:r>
          </a:p>
          <a:p>
            <a:pPr algn="ctr"/>
            <a:r>
              <a:rPr lang="pt-BR" sz="1400" b="1">
                <a:solidFill>
                  <a:srgbClr val="0000FF"/>
                </a:solidFill>
              </a:rPr>
              <a:t>Confiança não contem a unidade</a:t>
            </a:r>
            <a:r>
              <a:rPr lang="pt-BR"/>
              <a:t>!</a:t>
            </a:r>
          </a:p>
        </p:txBody>
      </p:sp>
      <p:sp>
        <p:nvSpPr>
          <p:cNvPr id="19472" name="AutoShape 16"/>
          <p:cNvSpPr>
            <a:spLocks noChangeArrowheads="1"/>
          </p:cNvSpPr>
          <p:nvPr/>
        </p:nvSpPr>
        <p:spPr bwMode="auto">
          <a:xfrm>
            <a:off x="5508625" y="5373688"/>
            <a:ext cx="576263" cy="215900"/>
          </a:xfrm>
          <a:prstGeom prst="lightningBolt">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p:cNvSpPr txBox="1">
            <a:spLocks noGrp="1"/>
          </p:cNvSpPr>
          <p:nvPr>
            <p:ph type="body" idx="1"/>
          </p:nvPr>
        </p:nvSpPr>
        <p:spPr>
          <a:xfrm>
            <a:off x="107950" y="765175"/>
            <a:ext cx="9036050" cy="5616575"/>
          </a:xfrm>
          <a:solidFill>
            <a:schemeClr val="bg1"/>
          </a:solidFill>
          <a:ln/>
        </p:spPr>
        <p:txBody>
          <a:bodyPr/>
          <a:lstStyle>
            <a:lvl1pPr>
              <a:defRPr sz="1600" b="1">
                <a:solidFill>
                  <a:schemeClr val="tx1"/>
                </a:solidFill>
                <a:latin typeface="Franklin Gothic Book" charset="0"/>
              </a:defRPr>
            </a:lvl1pPr>
            <a:lvl2pPr marL="742950" indent="-742950">
              <a:defRPr sz="1600">
                <a:solidFill>
                  <a:schemeClr val="tx1"/>
                </a:solidFill>
                <a:latin typeface="Franklin Gothic Book" charset="0"/>
              </a:defRPr>
            </a:lvl2pPr>
            <a:lvl3pPr marL="1143000" indent="-904875">
              <a:defRPr sz="1600">
                <a:solidFill>
                  <a:schemeClr val="tx1"/>
                </a:solidFill>
                <a:latin typeface="Franklin Gothic Book" charset="0"/>
              </a:defRPr>
            </a:lvl3pPr>
            <a:lvl4pPr marL="1600200" indent="-1133475">
              <a:defRPr sz="1600">
                <a:solidFill>
                  <a:schemeClr val="tx1"/>
                </a:solidFill>
                <a:latin typeface="Franklin Gothic Book" charset="0"/>
              </a:defRPr>
            </a:lvl4pPr>
            <a:lvl5pPr marL="2057400" indent="-1371600">
              <a:defRPr sz="1600">
                <a:solidFill>
                  <a:schemeClr val="tx1"/>
                </a:solidFill>
                <a:latin typeface="Franklin Gothic Book" charset="0"/>
              </a:defRPr>
            </a:lvl5pPr>
            <a:lvl6pPr marL="2514600" indent="-1371600" fontAlgn="base">
              <a:spcAft>
                <a:spcPct val="0"/>
              </a:spcAft>
              <a:defRPr sz="1600">
                <a:solidFill>
                  <a:schemeClr val="tx1"/>
                </a:solidFill>
                <a:latin typeface="Franklin Gothic Book" charset="0"/>
              </a:defRPr>
            </a:lvl6pPr>
            <a:lvl7pPr marL="2971800" indent="-1371600" fontAlgn="base">
              <a:spcAft>
                <a:spcPct val="0"/>
              </a:spcAft>
              <a:defRPr sz="1600">
                <a:solidFill>
                  <a:schemeClr val="tx1"/>
                </a:solidFill>
                <a:latin typeface="Franklin Gothic Book" charset="0"/>
              </a:defRPr>
            </a:lvl7pPr>
            <a:lvl8pPr marL="3429000" indent="-1371600" fontAlgn="base">
              <a:spcAft>
                <a:spcPct val="0"/>
              </a:spcAft>
              <a:defRPr sz="1600">
                <a:solidFill>
                  <a:schemeClr val="tx1"/>
                </a:solidFill>
                <a:latin typeface="Franklin Gothic Book" charset="0"/>
              </a:defRPr>
            </a:lvl8pPr>
            <a:lvl9pPr marL="3886200" indent="-1371600" fontAlgn="base">
              <a:spcAft>
                <a:spcPct val="0"/>
              </a:spcAft>
              <a:defRPr sz="1600">
                <a:solidFill>
                  <a:schemeClr val="tx1"/>
                </a:solidFill>
                <a:latin typeface="Franklin Gothic Book" charset="0"/>
              </a:defRPr>
            </a:lvl9pPr>
          </a:lstStyle>
          <a:p>
            <a:pPr>
              <a:buFont typeface="Arial" pitchFamily="34" charset="0"/>
              <a:buChar char="•"/>
            </a:pPr>
            <a:r>
              <a:rPr lang="pt-BR" sz="2000" b="0" smtClean="0"/>
              <a:t>Neste estudo, a </a:t>
            </a:r>
            <a:r>
              <a:rPr lang="pt-BR" sz="2000" smtClean="0"/>
              <a:t>incidência de TANEC (</a:t>
            </a:r>
            <a:r>
              <a:rPr lang="pt-BR" b="0" i="1" smtClean="0"/>
              <a:t>transfusion-associated necrotizing enterocolitis</a:t>
            </a:r>
            <a:r>
              <a:rPr lang="pt-BR" b="0" smtClean="0"/>
              <a:t>: enterocolite associada à transfusão)</a:t>
            </a:r>
            <a:r>
              <a:rPr lang="pt-BR" smtClean="0"/>
              <a:t> </a:t>
            </a:r>
            <a:r>
              <a:rPr lang="pt-BR" sz="2000" smtClean="0"/>
              <a:t> foi de 5,2% dos casos de ECN</a:t>
            </a:r>
            <a:r>
              <a:rPr lang="pt-BR" sz="2000" b="0" smtClean="0"/>
              <a:t>, que é menor do que os relatórios anteriores [6, 17–22]. </a:t>
            </a:r>
          </a:p>
          <a:p>
            <a:pPr>
              <a:buFont typeface="Arial" pitchFamily="34" charset="0"/>
              <a:buChar char="•"/>
            </a:pPr>
            <a:r>
              <a:rPr lang="pt-BR" sz="2000" b="0" smtClean="0"/>
              <a:t>De acordo com os fatores de risco conhecidos, a </a:t>
            </a:r>
            <a:r>
              <a:rPr lang="pt-BR" sz="2000" b="0" smtClean="0">
                <a:solidFill>
                  <a:srgbClr val="FF3300"/>
                </a:solidFill>
              </a:rPr>
              <a:t>população de transfusão compreendia mais peso corporal menor, menor idade gestacional e neonatos mais doentes em termos de doença inicial, como aqueles que receberam terapia com bloqueador de histamina tipo 2 e tendo hipotensão e pneumonia, em comparação com bebês não transfundidos . </a:t>
            </a:r>
          </a:p>
          <a:p>
            <a:pPr>
              <a:buFont typeface="Arial" pitchFamily="34" charset="0"/>
              <a:buChar char="•"/>
            </a:pPr>
            <a:r>
              <a:rPr lang="pt-BR" sz="2000" smtClean="0">
                <a:solidFill>
                  <a:srgbClr val="0000FF"/>
                </a:solidFill>
              </a:rPr>
              <a:t>Como esses fatores também podem aumentar o risco de ECN, eles foram controlados</a:t>
            </a:r>
            <a:r>
              <a:rPr lang="pt-BR" sz="2000" b="0" smtClean="0"/>
              <a:t> </a:t>
            </a:r>
            <a:r>
              <a:rPr lang="pt-BR" sz="2000" b="0" smtClean="0">
                <a:solidFill>
                  <a:srgbClr val="0000FF"/>
                </a:solidFill>
              </a:rPr>
              <a:t>na análise de associação entre ECN e transfusão prévia</a:t>
            </a:r>
            <a:r>
              <a:rPr lang="pt-BR" sz="2000" b="0" smtClean="0"/>
              <a:t>:</a:t>
            </a:r>
          </a:p>
          <a:p>
            <a:pPr>
              <a:buFont typeface="Arial" pitchFamily="34" charset="0"/>
              <a:buChar char="•"/>
            </a:pPr>
            <a:endParaRPr lang="pt-BR" sz="2000" b="0" smtClean="0"/>
          </a:p>
          <a:p>
            <a:pPr algn="ctr"/>
            <a:r>
              <a:rPr lang="pt-BR" sz="2400" smtClean="0">
                <a:solidFill>
                  <a:srgbClr val="FF00FF"/>
                </a:solidFill>
              </a:rPr>
              <a:t>Assim  eliminou-se a  evidência de que ECN esteja relacionada à transfusão prévia em 2 dias (TANEC), ou a qualquer momento, nos recém-nascidos de muito baixo peso</a:t>
            </a:r>
          </a:p>
        </p:txBody>
      </p:sp>
      <p:sp>
        <p:nvSpPr>
          <p:cNvPr id="7" name="Retângulo de cantos arredondados 6"/>
          <p:cNvSpPr/>
          <p:nvPr/>
        </p:nvSpPr>
        <p:spPr>
          <a:xfrm>
            <a:off x="684213" y="0"/>
            <a:ext cx="7920037" cy="576263"/>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2" name="Título 1"/>
          <p:cNvSpPr txBox="1">
            <a:spLocks/>
          </p:cNvSpPr>
          <p:nvPr/>
        </p:nvSpPr>
        <p:spPr>
          <a:xfrm>
            <a:off x="900113" y="0"/>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
        <p:nvSpPr>
          <p:cNvPr id="43016" name="AutoShape 8"/>
          <p:cNvSpPr>
            <a:spLocks noChangeArrowheads="1"/>
          </p:cNvSpPr>
          <p:nvPr/>
        </p:nvSpPr>
        <p:spPr bwMode="auto">
          <a:xfrm>
            <a:off x="3924300" y="4149725"/>
            <a:ext cx="446088" cy="719138"/>
          </a:xfrm>
          <a:prstGeom prst="curvedLeftArrow">
            <a:avLst>
              <a:gd name="adj1" fmla="val 32242"/>
              <a:gd name="adj2" fmla="val 64484"/>
              <a:gd name="adj3" fmla="val 33333"/>
            </a:avLst>
          </a:prstGeom>
          <a:solidFill>
            <a:srgbClr val="0080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FF00FF"/>
              </a:solidFill>
            </a:endParaRPr>
          </a:p>
        </p:txBody>
      </p:sp>
      <p:sp>
        <p:nvSpPr>
          <p:cNvPr id="43017" name="AutoShape 9"/>
          <p:cNvSpPr>
            <a:spLocks noChangeArrowheads="1"/>
          </p:cNvSpPr>
          <p:nvPr/>
        </p:nvSpPr>
        <p:spPr bwMode="auto">
          <a:xfrm flipH="1">
            <a:off x="4356100" y="4149725"/>
            <a:ext cx="503238" cy="647700"/>
          </a:xfrm>
          <a:prstGeom prst="curvedLeftArrow">
            <a:avLst>
              <a:gd name="adj1" fmla="val 25741"/>
              <a:gd name="adj2" fmla="val 51483"/>
              <a:gd name="adj3" fmla="val 33333"/>
            </a:avLst>
          </a:prstGeom>
          <a:solidFill>
            <a:srgbClr val="0080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FF00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179388" y="765175"/>
            <a:ext cx="8856662" cy="6092825"/>
          </a:xfrm>
          <a:solidFill>
            <a:schemeClr val="bg1"/>
          </a:solidFill>
        </p:spPr>
        <p:txBody>
          <a:bodyPr/>
          <a:lstStyle/>
          <a:p>
            <a:pPr lvl="1"/>
            <a:r>
              <a:rPr lang="pt-BR" sz="2000" smtClean="0"/>
              <a:t>Esses achados diferem dos resultados de Valieva et al. [23], que relataram que a ECN se desenvolveu em </a:t>
            </a:r>
            <a:r>
              <a:rPr lang="pt-BR" sz="2000" smtClean="0">
                <a:solidFill>
                  <a:srgbClr val="FF3300"/>
                </a:solidFill>
              </a:rPr>
              <a:t>17% dos bebês transfundidos</a:t>
            </a:r>
            <a:r>
              <a:rPr lang="pt-BR" sz="2000" smtClean="0"/>
              <a:t> de extremo baixo peso ao nascer em 7 dias (</a:t>
            </a:r>
            <a:r>
              <a:rPr lang="pt-BR" sz="2000" smtClean="0">
                <a:solidFill>
                  <a:srgbClr val="FF3300"/>
                </a:solidFill>
              </a:rPr>
              <a:t>OR 2,37; IC 95% 0,12, 47,00</a:t>
            </a:r>
            <a:r>
              <a:rPr lang="pt-BR" sz="2000" smtClean="0"/>
              <a:t>), e o estudo de Hay et al. [24] que TANEC ocorreu dentro de 48 h com um </a:t>
            </a:r>
            <a:r>
              <a:rPr lang="pt-BR" sz="2000" smtClean="0">
                <a:solidFill>
                  <a:srgbClr val="FF3300"/>
                </a:solidFill>
              </a:rPr>
              <a:t>OR de 1,13 (IC de 95% 0,99, 1,29)</a:t>
            </a:r>
            <a:r>
              <a:rPr lang="pt-BR" sz="2000" smtClean="0"/>
              <a:t> e que NEC ocorreu em qualquer momento pós-transfusão com uma </a:t>
            </a:r>
            <a:r>
              <a:rPr lang="pt-BR" sz="2000" smtClean="0">
                <a:solidFill>
                  <a:srgbClr val="FF3300"/>
                </a:solidFill>
              </a:rPr>
              <a:t>OR combinada de 1,95 (IC de 95% 1,60, 2,38).</a:t>
            </a:r>
            <a:r>
              <a:rPr lang="pt-BR" sz="2000" smtClean="0"/>
              <a:t> </a:t>
            </a:r>
          </a:p>
          <a:p>
            <a:pPr lvl="1">
              <a:buFont typeface="Wingdings" pitchFamily="2" charset="2"/>
              <a:buNone/>
            </a:pPr>
            <a:endParaRPr lang="pt-BR" sz="2000" smtClean="0"/>
          </a:p>
          <a:p>
            <a:pPr lvl="1"/>
            <a:r>
              <a:rPr lang="pt-BR" sz="2000" smtClean="0"/>
              <a:t>Infelizmente, as características específicas dos lactentes da TANEC no presente estudo não puderam ser identificadas devido ao número muito pequeno (n = 3). </a:t>
            </a:r>
          </a:p>
          <a:p>
            <a:pPr lvl="1"/>
            <a:endParaRPr lang="pt-BR" sz="2000" smtClean="0"/>
          </a:p>
          <a:p>
            <a:pPr lvl="1"/>
            <a:r>
              <a:rPr lang="pt-BR" sz="2000" smtClean="0"/>
              <a:t>Contudo um </a:t>
            </a:r>
            <a:r>
              <a:rPr lang="pt-BR" sz="2000" i="1" smtClean="0">
                <a:solidFill>
                  <a:srgbClr val="0000FF"/>
                </a:solidFill>
              </a:rPr>
              <a:t>recente estudo de metanálise mostrou uma redução nas chances não ajustadas de TANEC em bebês expostos à transfusão de hemácias</a:t>
            </a:r>
            <a:r>
              <a:rPr lang="pt-BR" sz="2000" smtClean="0"/>
              <a:t> [10], e o </a:t>
            </a:r>
            <a:r>
              <a:rPr lang="pt-BR" sz="2000" b="1" smtClean="0">
                <a:solidFill>
                  <a:srgbClr val="0000FF"/>
                </a:solidFill>
              </a:rPr>
              <a:t>estudo de Sharma et al. [25] não encontrou associação entre NEC e transfusão em um período de 48 h ou 7 dias antes do início da NEC.</a:t>
            </a:r>
          </a:p>
          <a:p>
            <a:pPr lvl="1" algn="ctr">
              <a:buFont typeface="Wingdings" pitchFamily="2" charset="2"/>
              <a:buNone/>
            </a:pPr>
            <a:r>
              <a:rPr lang="pt-BR" sz="2000" b="1" smtClean="0"/>
              <a:t> Diferenças nas metodologias dos estudos, populações de pacientes e práticas de transfusão podem explicar os diferentes resultados</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900113" y="188913"/>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0" y="1125538"/>
            <a:ext cx="9144000" cy="4992687"/>
          </a:xfrm>
          <a:solidFill>
            <a:schemeClr val="bg1"/>
          </a:solidFill>
        </p:spPr>
        <p:txBody>
          <a:bodyPr/>
          <a:lstStyle/>
          <a:p>
            <a:pPr>
              <a:buFont typeface="Arial" pitchFamily="34" charset="0"/>
              <a:buChar char="•"/>
            </a:pPr>
            <a:r>
              <a:rPr lang="pt-BR" sz="2000" b="0" smtClean="0"/>
              <a:t>Os achados baixa  idade gestacional, </a:t>
            </a:r>
            <a:r>
              <a:rPr lang="pt-BR" sz="2000" b="0" smtClean="0">
                <a:solidFill>
                  <a:srgbClr val="FF3300"/>
                </a:solidFill>
              </a:rPr>
              <a:t>o uso de bloqueador de histamina tipo 2, uso de corticosteroide antenatal, hipotensão e a pneumonia</a:t>
            </a:r>
            <a:r>
              <a:rPr lang="pt-BR" sz="2000" b="0" smtClean="0"/>
              <a:t> tornam essas crianças mais vulneráveis a receber uma transfusão não é surpreendente. </a:t>
            </a:r>
          </a:p>
          <a:p>
            <a:pPr>
              <a:buFont typeface="Arial" pitchFamily="34" charset="0"/>
              <a:buChar char="•"/>
            </a:pPr>
            <a:endParaRPr lang="pt-BR" sz="2000" b="0" smtClean="0"/>
          </a:p>
          <a:p>
            <a:pPr>
              <a:buFont typeface="Arial" pitchFamily="34" charset="0"/>
              <a:buChar char="•"/>
            </a:pPr>
            <a:r>
              <a:rPr lang="pt-BR" sz="2000" b="0" smtClean="0"/>
              <a:t>Esses achados  concordam com outros relatos [26, 27] que </a:t>
            </a:r>
            <a:r>
              <a:rPr lang="pt-BR" sz="2000" b="0" smtClean="0">
                <a:solidFill>
                  <a:srgbClr val="FF3300"/>
                </a:solidFill>
              </a:rPr>
              <a:t>sugerem indiretamente que os bebês no grupo de transfusão eram mais jovens, menores, mais provável que tenham persistência do canal arterial, que tenham usado terapia com bloqueador de histamina tipo 2 e infecção </a:t>
            </a:r>
            <a:r>
              <a:rPr lang="pt-BR" sz="2000" b="0" smtClean="0">
                <a:solidFill>
                  <a:srgbClr val="0000FF"/>
                </a:solidFill>
              </a:rPr>
              <a:t>em comparação ao grupo sem transfusão. </a:t>
            </a:r>
          </a:p>
          <a:p>
            <a:pPr>
              <a:buFont typeface="Arial" pitchFamily="34" charset="0"/>
              <a:buChar char="•"/>
            </a:pPr>
            <a:endParaRPr lang="pt-BR" sz="2000" b="0" smtClean="0">
              <a:solidFill>
                <a:srgbClr val="0000FF"/>
              </a:solidFill>
            </a:endParaRPr>
          </a:p>
          <a:p>
            <a:pPr>
              <a:buFont typeface="Arial" pitchFamily="34" charset="0"/>
              <a:buChar char="•"/>
            </a:pPr>
            <a:r>
              <a:rPr lang="pt-BR" sz="2000" b="0" smtClean="0"/>
              <a:t>Todos essas condições demonstraram aumentar o risco de ECN, que tem uma etiologia complexa e multifatorial [1]</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900113" y="188913"/>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0" y="1100138"/>
            <a:ext cx="9144000" cy="5065712"/>
          </a:xfrm>
          <a:solidFill>
            <a:schemeClr val="bg1"/>
          </a:solidFill>
        </p:spPr>
        <p:txBody>
          <a:bodyPr/>
          <a:lstStyle/>
          <a:p>
            <a:pPr>
              <a:buFont typeface="Arial" pitchFamily="34" charset="0"/>
              <a:buChar char="•"/>
            </a:pPr>
            <a:r>
              <a:rPr lang="pt-BR" sz="2400" b="0" smtClean="0"/>
              <a:t>A </a:t>
            </a:r>
            <a:r>
              <a:rPr lang="pt-BR" sz="2400" b="0" smtClean="0">
                <a:solidFill>
                  <a:srgbClr val="FF3300"/>
                </a:solidFill>
              </a:rPr>
              <a:t>incidência geral de ECN neste estudo foi de 13%</a:t>
            </a:r>
            <a:r>
              <a:rPr lang="pt-BR" sz="2400" b="0" smtClean="0"/>
              <a:t> de todos os bebês de muito baixo peso. </a:t>
            </a:r>
          </a:p>
          <a:p>
            <a:pPr>
              <a:buFont typeface="Arial" pitchFamily="34" charset="0"/>
              <a:buChar char="•"/>
            </a:pPr>
            <a:r>
              <a:rPr lang="pt-BR" sz="2400" b="0" smtClean="0"/>
              <a:t>Isso é semelhante ao estudo de Demirel et al [28] mas um pouco mais alto do que os relatórios anteriores de </a:t>
            </a:r>
            <a:r>
              <a:rPr lang="pt-BR" sz="2400" b="0" smtClean="0">
                <a:solidFill>
                  <a:srgbClr val="0000FF"/>
                </a:solidFill>
              </a:rPr>
              <a:t>5-10%</a:t>
            </a:r>
            <a:r>
              <a:rPr lang="pt-BR" sz="2400" b="0" smtClean="0"/>
              <a:t> [21,29–31]. </a:t>
            </a:r>
          </a:p>
          <a:p>
            <a:pPr>
              <a:buFont typeface="Arial" pitchFamily="34" charset="0"/>
              <a:buChar char="•"/>
            </a:pPr>
            <a:r>
              <a:rPr lang="pt-BR" sz="2400" b="0" smtClean="0"/>
              <a:t>Isso pode ser devido a </a:t>
            </a:r>
            <a:r>
              <a:rPr lang="pt-BR" sz="2400" b="0" smtClean="0">
                <a:solidFill>
                  <a:srgbClr val="FF3300"/>
                </a:solidFill>
              </a:rPr>
              <a:t>diferenças e ampla variação nos protocolos de alimentação, tipo de alimentação, uso preventivo de prevenção de probióticos estabelecidos em certas Diretrizes de ECN e terapia com bloqueador de histamina tipo 2 entre  e e dentro das instituições. </a:t>
            </a:r>
          </a:p>
          <a:p>
            <a:endParaRPr lang="pt-BR" sz="2400" b="0" smtClean="0">
              <a:solidFill>
                <a:srgbClr val="FF3300"/>
              </a:solidFill>
            </a:endParaRPr>
          </a:p>
        </p:txBody>
      </p:sp>
      <p:sp>
        <p:nvSpPr>
          <p:cNvPr id="10" name="Título 1"/>
          <p:cNvSpPr txBox="1">
            <a:spLocks/>
          </p:cNvSpPr>
          <p:nvPr/>
        </p:nvSpPr>
        <p:spPr>
          <a:xfrm>
            <a:off x="900113" y="188913"/>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2" name="Título 1"/>
          <p:cNvSpPr txBox="1">
            <a:spLocks/>
          </p:cNvSpPr>
          <p:nvPr/>
        </p:nvSpPr>
        <p:spPr>
          <a:xfrm>
            <a:off x="900113"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0" y="981075"/>
            <a:ext cx="9144000" cy="6237288"/>
          </a:xfrm>
          <a:solidFill>
            <a:schemeClr val="bg1"/>
          </a:solidFill>
        </p:spPr>
        <p:txBody>
          <a:bodyPr/>
          <a:lstStyle/>
          <a:p>
            <a:pPr algn="ctr">
              <a:lnSpc>
                <a:spcPct val="90000"/>
              </a:lnSpc>
              <a:buFont typeface="Arial" pitchFamily="34" charset="0"/>
              <a:buChar char="•"/>
            </a:pPr>
            <a:r>
              <a:rPr lang="pt-BR" sz="2000" smtClean="0">
                <a:solidFill>
                  <a:srgbClr val="FF3300"/>
                </a:solidFill>
              </a:rPr>
              <a:t>Especula-se que a política alimentar durante a transfusão de hemácias pode afetar o risco de ECN </a:t>
            </a:r>
          </a:p>
          <a:p>
            <a:pPr>
              <a:lnSpc>
                <a:spcPct val="90000"/>
              </a:lnSpc>
              <a:buFont typeface="Arial" pitchFamily="34" charset="0"/>
              <a:buChar char="•"/>
            </a:pPr>
            <a:r>
              <a:rPr lang="pt-BR" sz="2000" b="0" smtClean="0"/>
              <a:t>O resultados do presente estudo mostram que 2 dos 3 casos de TANEC teve alimentação enteral suspensa durante o tempo de transfusão, sugerindo que a retenção da alimentação enteral perto do momento de uma transfusão pode não impedir a ECN. </a:t>
            </a:r>
          </a:p>
          <a:p>
            <a:pPr>
              <a:lnSpc>
                <a:spcPct val="90000"/>
              </a:lnSpc>
              <a:buFont typeface="Arial" pitchFamily="34" charset="0"/>
              <a:buChar char="•"/>
            </a:pPr>
            <a:r>
              <a:rPr lang="pt-BR" sz="2000" b="0" smtClean="0"/>
              <a:t>Dois estudos publicados recentemente mostraram a falta de qualquer impacto das diretrizes de alimentação padronizadas nos resultados neonatais em bebês prematuros [4, 32]. </a:t>
            </a:r>
          </a:p>
          <a:p>
            <a:pPr algn="ctr">
              <a:lnSpc>
                <a:spcPct val="90000"/>
              </a:lnSpc>
              <a:buFont typeface="Arial" pitchFamily="34" charset="0"/>
              <a:buChar char="•"/>
            </a:pPr>
            <a:r>
              <a:rPr lang="pt-BR" sz="2000" i="1" smtClean="0">
                <a:solidFill>
                  <a:srgbClr val="0000FF"/>
                </a:solidFill>
              </a:rPr>
              <a:t>O presente estudo mostra que a transfusão não é uma causa previsível de TANEC</a:t>
            </a:r>
            <a:r>
              <a:rPr lang="pt-BR" sz="2000" smtClean="0">
                <a:solidFill>
                  <a:srgbClr val="0000FF"/>
                </a:solidFill>
              </a:rPr>
              <a:t>. </a:t>
            </a:r>
          </a:p>
          <a:p>
            <a:pPr>
              <a:lnSpc>
                <a:spcPct val="90000"/>
              </a:lnSpc>
              <a:buFont typeface="Arial" pitchFamily="34" charset="0"/>
              <a:buChar char="•"/>
            </a:pPr>
            <a:r>
              <a:rPr lang="pt-BR" sz="2000" b="0" smtClean="0"/>
              <a:t>Reter a alimentação durante as transfusões tem consequências como a necessidade de acesso intravenoso, fluidos adicionais e a interrupção da nutrição ideal.</a:t>
            </a:r>
          </a:p>
          <a:p>
            <a:pPr>
              <a:lnSpc>
                <a:spcPct val="90000"/>
              </a:lnSpc>
              <a:buFont typeface="Arial" pitchFamily="34" charset="0"/>
              <a:buChar char="•"/>
            </a:pPr>
            <a:r>
              <a:rPr lang="pt-BR" sz="2000" b="0" smtClean="0"/>
              <a:t> A prática de rotina de reter a alimentação enteral antes, durante e após as transfusões de sangue na tentativa de evitar TANEC deve ser reavaliado. </a:t>
            </a:r>
          </a:p>
          <a:p>
            <a:pPr algn="ctr">
              <a:lnSpc>
                <a:spcPct val="90000"/>
              </a:lnSpc>
              <a:buFont typeface="Arial" pitchFamily="34" charset="0"/>
              <a:buChar char="•"/>
            </a:pPr>
            <a:r>
              <a:rPr lang="pt-BR" sz="2000" smtClean="0">
                <a:solidFill>
                  <a:srgbClr val="0000FF"/>
                </a:solidFill>
              </a:rPr>
              <a:t>No entanto,  presente estudo não teve poder  para olhar para esses resultados secundários, os resultados devem ser interpretados com cautela</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900113"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
        <p:nvSpPr>
          <p:cNvPr id="47110" name="AutoShape 6"/>
          <p:cNvSpPr>
            <a:spLocks noChangeArrowheads="1"/>
          </p:cNvSpPr>
          <p:nvPr/>
        </p:nvSpPr>
        <p:spPr bwMode="auto">
          <a:xfrm>
            <a:off x="0" y="5876925"/>
            <a:ext cx="684213" cy="504825"/>
          </a:xfrm>
          <a:prstGeom prst="lightningBolt">
            <a:avLst/>
          </a:prstGeom>
          <a:solidFill>
            <a:srgbClr val="FF00FF"/>
          </a:solidFill>
          <a:ln w="3810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323850" y="1100138"/>
            <a:ext cx="8496300" cy="5424487"/>
          </a:xfrm>
          <a:solidFill>
            <a:schemeClr val="bg1"/>
          </a:solidFill>
        </p:spPr>
        <p:txBody>
          <a:bodyPr/>
          <a:lstStyle/>
          <a:p>
            <a:pPr>
              <a:buFont typeface="Arial" pitchFamily="34" charset="0"/>
              <a:buChar char="•"/>
            </a:pPr>
            <a:r>
              <a:rPr lang="pt-BR" sz="2000" smtClean="0"/>
              <a:t>O </a:t>
            </a:r>
            <a:r>
              <a:rPr lang="pt-BR" sz="2000" b="0" smtClean="0"/>
              <a:t>presente estudo demonstrou </a:t>
            </a:r>
            <a:r>
              <a:rPr lang="pt-BR" sz="2000" b="0" smtClean="0">
                <a:solidFill>
                  <a:srgbClr val="FF3300"/>
                </a:solidFill>
              </a:rPr>
              <a:t>níveis de hemoglobina significativamente mais baixos no início da ECN com transfusão</a:t>
            </a:r>
            <a:r>
              <a:rPr lang="pt-BR" sz="2000" b="0" smtClean="0"/>
              <a:t> anterior em comparação com o grupo ECN nunca transfundido, o que é consistente com outros relatos [6, 33].</a:t>
            </a:r>
          </a:p>
          <a:p>
            <a:pPr>
              <a:buFont typeface="Arial" pitchFamily="34" charset="0"/>
              <a:buChar char="•"/>
            </a:pPr>
            <a:r>
              <a:rPr lang="pt-BR" sz="2000" b="0" smtClean="0"/>
              <a:t> No entanto, ao contrário de alguns relatos, a relação entre o hematócrito e a TANEC não foi evidente [18, 21]. </a:t>
            </a:r>
          </a:p>
          <a:p>
            <a:pPr algn="ctr">
              <a:buFont typeface="Arial" pitchFamily="34" charset="0"/>
              <a:buChar char="•"/>
            </a:pPr>
            <a:r>
              <a:rPr lang="pt-BR" sz="2000" smtClean="0">
                <a:solidFill>
                  <a:srgbClr val="FF3300"/>
                </a:solidFill>
              </a:rPr>
              <a:t>É bem possível que a anemia diminuiu a capacidade de transporte de oxigênio do sangue para um nível que seria menos do que a demanda de tecidos em crescimento</a:t>
            </a:r>
            <a:endParaRPr lang="pt-BR" sz="2000" smtClean="0"/>
          </a:p>
          <a:p>
            <a:pPr algn="ctr">
              <a:buFont typeface="Arial" pitchFamily="34" charset="0"/>
              <a:buChar char="•"/>
            </a:pPr>
            <a:endParaRPr lang="pt-BR" sz="2000" smtClean="0"/>
          </a:p>
          <a:p>
            <a:pPr algn="ctr">
              <a:buFont typeface="Arial" pitchFamily="34" charset="0"/>
              <a:buChar char="•"/>
            </a:pPr>
            <a:endParaRPr lang="pt-BR" sz="2000" smtClean="0"/>
          </a:p>
          <a:p>
            <a:pPr algn="ctr">
              <a:buFont typeface="Arial" pitchFamily="34" charset="0"/>
              <a:buChar char="•"/>
            </a:pPr>
            <a:r>
              <a:rPr lang="pt-BR" sz="2000" smtClean="0">
                <a:solidFill>
                  <a:srgbClr val="FF3300"/>
                </a:solidFill>
              </a:rPr>
              <a:t>Isso resultaria em hipoxemia para o intestino prematuro e induziria apoptose endotelial e mucosa, que é um dos típicos sinais de NEC [34]</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900113"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
        <p:nvSpPr>
          <p:cNvPr id="48134" name="AutoShape 6"/>
          <p:cNvSpPr>
            <a:spLocks noChangeArrowheads="1"/>
          </p:cNvSpPr>
          <p:nvPr/>
        </p:nvSpPr>
        <p:spPr bwMode="auto">
          <a:xfrm>
            <a:off x="4643438" y="4076700"/>
            <a:ext cx="230187" cy="935038"/>
          </a:xfrm>
          <a:prstGeom prst="curvedLeftArrow">
            <a:avLst>
              <a:gd name="adj1" fmla="val 81242"/>
              <a:gd name="adj2" fmla="val 162483"/>
              <a:gd name="adj3" fmla="val 33333"/>
            </a:avLst>
          </a:prstGeom>
          <a:solidFill>
            <a:srgbClr val="0080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FF00FF"/>
              </a:solidFill>
            </a:endParaRPr>
          </a:p>
        </p:txBody>
      </p:sp>
      <mc:AlternateContent xmlns:mc="http://schemas.openxmlformats.org/markup-compatibility/2006" xmlns:p14="http://schemas.microsoft.com/office/powerpoint/2010/main">
        <mc:Choice Requires="p14">
          <p:contentPart p14:bwMode="auto" r:id="rId2">
            <p14:nvContentPartPr>
              <p14:cNvPr id="48138" name="Ink 10"/>
              <p14:cNvContentPartPr>
                <a14:cpLocks xmlns:a14="http://schemas.microsoft.com/office/drawing/2010/main" noRot="1" noChangeAspect="1" noEditPoints="1" noChangeArrowheads="1" noChangeShapeType="1"/>
              </p14:cNvContentPartPr>
              <p14:nvPr/>
            </p14:nvContentPartPr>
            <p14:xfrm>
              <a:off x="4418013" y="1408113"/>
              <a:ext cx="5773737" cy="1971675"/>
            </p14:xfrm>
          </p:contentPart>
        </mc:Choice>
        <mc:Fallback xmlns="">
          <p:pic>
            <p:nvPicPr>
              <p:cNvPr id="48138" name="Ink 10"/>
              <p:cNvPicPr>
                <a:picLocks noRot="1" noChangeAspect="1" noEditPoints="1" noChangeArrowheads="1" noChangeShapeType="1"/>
              </p:cNvPicPr>
              <p:nvPr/>
            </p:nvPicPr>
            <p:blipFill>
              <a:blip r:embed="rId3"/>
              <a:stretch>
                <a:fillRect/>
              </a:stretch>
            </p:blipFill>
            <p:spPr>
              <a:xfrm>
                <a:off x="4403615" y="1393721"/>
                <a:ext cx="5802534" cy="2000459"/>
              </a:xfrm>
              <a:prstGeom prst="rect">
                <a:avLst/>
              </a:prstGeom>
            </p:spPr>
          </p:pic>
        </mc:Fallback>
      </mc:AlternateContent>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a:xfrm>
            <a:off x="0" y="1052513"/>
            <a:ext cx="9144000" cy="5208587"/>
          </a:xfrm>
          <a:solidFill>
            <a:schemeClr val="bg1"/>
          </a:solidFill>
        </p:spPr>
        <p:txBody>
          <a:bodyPr/>
          <a:lstStyle/>
          <a:p>
            <a:pPr algn="ctr"/>
            <a:r>
              <a:rPr lang="pt-BR" sz="2200" smtClean="0">
                <a:solidFill>
                  <a:srgbClr val="FF00FF"/>
                </a:solidFill>
              </a:rPr>
              <a:t>Considerando os benefícios e riscos da transfusão de hemácias, evitar transfusões desnecessárias torna-se o principal o objetivo. </a:t>
            </a:r>
          </a:p>
          <a:p>
            <a:pPr>
              <a:buFont typeface="Arial" pitchFamily="34" charset="0"/>
              <a:buChar char="•"/>
            </a:pPr>
            <a:r>
              <a:rPr lang="pt-BR" sz="2200" b="0" smtClean="0"/>
              <a:t>O uso de hemoglobina restritiva em comparação com limiares  liberais em bebês de muito baixo peso  resulta em uma redução modesta de exposição à transfusão. </a:t>
            </a:r>
          </a:p>
          <a:p>
            <a:pPr>
              <a:buFont typeface="Arial" pitchFamily="34" charset="0"/>
              <a:buChar char="•"/>
            </a:pPr>
            <a:r>
              <a:rPr lang="pt-BR" sz="2200" b="0" smtClean="0"/>
              <a:t>A transfusão de sangue restritiva não parece ter um resultado significativo na morte ou grave morbidades na alta ou no acompanhamento [35]. </a:t>
            </a:r>
          </a:p>
          <a:p>
            <a:pPr>
              <a:buFont typeface="Arial" pitchFamily="34" charset="0"/>
              <a:buChar char="•"/>
            </a:pPr>
            <a:r>
              <a:rPr lang="pt-BR" sz="2200" b="0" smtClean="0"/>
              <a:t>Da mesma forma, </a:t>
            </a:r>
            <a:r>
              <a:rPr lang="pt-BR" sz="2200" b="0" smtClean="0">
                <a:solidFill>
                  <a:srgbClr val="0000FF"/>
                </a:solidFill>
              </a:rPr>
              <a:t>o </a:t>
            </a:r>
            <a:r>
              <a:rPr lang="pt-BR" sz="2200" smtClean="0">
                <a:solidFill>
                  <a:srgbClr val="0000FF"/>
                </a:solidFill>
              </a:rPr>
              <a:t>atraso do clampeamento ou ordenha do cordão</a:t>
            </a:r>
            <a:r>
              <a:rPr lang="pt-BR" sz="2200" b="0" smtClean="0"/>
              <a:t> e obtenção de sangue fetal ao nascimento  </a:t>
            </a:r>
            <a:r>
              <a:rPr lang="pt-BR" sz="2200" smtClean="0">
                <a:solidFill>
                  <a:srgbClr val="0000FF"/>
                </a:solidFill>
              </a:rPr>
              <a:t>reduz o grau de perda iatrogênica de sangue</a:t>
            </a:r>
            <a:r>
              <a:rPr lang="pt-BR" sz="2200" b="0" smtClean="0"/>
              <a:t>.</a:t>
            </a:r>
          </a:p>
          <a:p>
            <a:pPr>
              <a:buFont typeface="Arial" pitchFamily="34" charset="0"/>
              <a:buChar char="•"/>
            </a:pPr>
            <a:r>
              <a:rPr lang="pt-BR" sz="2200" b="0" smtClean="0"/>
              <a:t> Melhorias na prática e a tecnologia pode ajudar a reduzir as transfusões subsequentes</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27088"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mc:AlternateContent xmlns:mc="http://schemas.openxmlformats.org/markup-compatibility/2006" xmlns:p14="http://schemas.microsoft.com/office/powerpoint/2010/main">
        <mc:Choice Requires="p14">
          <p:contentPart p14:bwMode="auto" r:id="rId2">
            <p14:nvContentPartPr>
              <p14:cNvPr id="50183" name="Ink 7"/>
              <p14:cNvContentPartPr>
                <a14:cpLocks xmlns:a14="http://schemas.microsoft.com/office/drawing/2010/main" noRot="1" noChangeAspect="1" noEditPoints="1" noChangeArrowheads="1" noChangeShapeType="1"/>
              </p14:cNvContentPartPr>
              <p14:nvPr/>
            </p14:nvContentPartPr>
            <p14:xfrm>
              <a:off x="514350" y="2382838"/>
              <a:ext cx="5670550" cy="2713037"/>
            </p14:xfrm>
          </p:contentPart>
        </mc:Choice>
        <mc:Fallback xmlns="">
          <p:pic>
            <p:nvPicPr>
              <p:cNvPr id="50183" name="Ink 7"/>
              <p:cNvPicPr>
                <a:picLocks noRot="1" noChangeAspect="1" noEditPoints="1" noChangeArrowheads="1" noChangeShapeType="1"/>
              </p:cNvPicPr>
              <p:nvPr/>
            </p:nvPicPr>
            <p:blipFill>
              <a:blip r:embed="rId3"/>
              <a:stretch>
                <a:fillRect/>
              </a:stretch>
            </p:blipFill>
            <p:spPr>
              <a:xfrm>
                <a:off x="499953" y="2368438"/>
                <a:ext cx="5699344" cy="2741838"/>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0184" name="Ink 8"/>
              <p14:cNvContentPartPr>
                <a14:cpLocks xmlns:a14="http://schemas.microsoft.com/office/drawing/2010/main" noRot="1" noChangeAspect="1" noEditPoints="1" noChangeArrowheads="1" noChangeShapeType="1"/>
              </p14:cNvContentPartPr>
              <p14:nvPr/>
            </p14:nvContentPartPr>
            <p14:xfrm>
              <a:off x="1962150" y="2054225"/>
              <a:ext cx="2127250" cy="3956050"/>
            </p14:xfrm>
          </p:contentPart>
        </mc:Choice>
        <mc:Fallback xmlns="">
          <p:pic>
            <p:nvPicPr>
              <p:cNvPr id="50184" name="Ink 8"/>
              <p:cNvPicPr>
                <a:picLocks noRot="1" noChangeAspect="1" noEditPoints="1" noChangeArrowheads="1" noChangeShapeType="1"/>
              </p:cNvPicPr>
              <p:nvPr/>
            </p:nvPicPr>
            <p:blipFill>
              <a:blip r:embed="rId5"/>
              <a:stretch>
                <a:fillRect/>
              </a:stretch>
            </p:blipFill>
            <p:spPr>
              <a:xfrm>
                <a:off x="1947750" y="2039825"/>
                <a:ext cx="2156050" cy="398485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0185" name="Ink 9"/>
              <p14:cNvContentPartPr>
                <a14:cpLocks xmlns:a14="http://schemas.microsoft.com/office/drawing/2010/main" noRot="1" noChangeAspect="1" noEditPoints="1" noChangeArrowheads="1" noChangeShapeType="1"/>
              </p14:cNvContentPartPr>
              <p14:nvPr/>
            </p14:nvContentPartPr>
            <p14:xfrm>
              <a:off x="3471863" y="728663"/>
              <a:ext cx="7192962" cy="762000"/>
            </p14:xfrm>
          </p:contentPart>
        </mc:Choice>
        <mc:Fallback xmlns="">
          <p:pic>
            <p:nvPicPr>
              <p:cNvPr id="50185" name="Ink 9"/>
              <p:cNvPicPr>
                <a:picLocks noRot="1" noChangeAspect="1" noEditPoints="1" noChangeArrowheads="1" noChangeShapeType="1"/>
              </p:cNvPicPr>
              <p:nvPr/>
            </p:nvPicPr>
            <p:blipFill>
              <a:blip r:embed="rId7"/>
              <a:stretch>
                <a:fillRect/>
              </a:stretch>
            </p:blipFill>
            <p:spPr>
              <a:xfrm>
                <a:off x="3457462" y="714238"/>
                <a:ext cx="7221764" cy="79085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0187" name="Ink 11"/>
              <p14:cNvContentPartPr>
                <a14:cpLocks xmlns:a14="http://schemas.microsoft.com/office/drawing/2010/main" noRot="1" noChangeAspect="1" noEditPoints="1" noChangeArrowheads="1" noChangeShapeType="1"/>
              </p14:cNvContentPartPr>
              <p14:nvPr/>
            </p14:nvContentPartPr>
            <p14:xfrm>
              <a:off x="1704975" y="1757363"/>
              <a:ext cx="22225" cy="1587"/>
            </p14:xfrm>
          </p:contentPart>
        </mc:Choice>
        <mc:Fallback xmlns="">
          <p:pic>
            <p:nvPicPr>
              <p:cNvPr id="50187" name="Ink 11"/>
              <p:cNvPicPr>
                <a:picLocks noRot="1" noChangeAspect="1" noEditPoints="1" noChangeArrowheads="1" noChangeShapeType="1"/>
              </p:cNvPicPr>
              <p:nvPr/>
            </p:nvPicPr>
            <p:blipFill>
              <a:blip r:embed="rId9"/>
              <a:stretch>
                <a:fillRect/>
              </a:stretch>
            </p:blipFill>
            <p:spPr>
              <a:xfrm>
                <a:off x="1689647" y="1693883"/>
                <a:ext cx="52880" cy="128547"/>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0188" name="Ink 12"/>
              <p14:cNvContentPartPr>
                <a14:cpLocks xmlns:a14="http://schemas.microsoft.com/office/drawing/2010/main" noRot="1" noChangeAspect="1" noEditPoints="1" noChangeArrowheads="1" noChangeShapeType="1"/>
              </p14:cNvContentPartPr>
              <p14:nvPr/>
            </p14:nvContentPartPr>
            <p14:xfrm>
              <a:off x="1376363" y="1109663"/>
              <a:ext cx="1587" cy="1587"/>
            </p14:xfrm>
          </p:contentPart>
        </mc:Choice>
        <mc:Fallback xmlns="">
          <p:pic>
            <p:nvPicPr>
              <p:cNvPr id="50188" name="Ink 12"/>
              <p:cNvPicPr>
                <a:picLocks noRot="1" noChangeAspect="1" noEditPoints="1" noChangeArrowheads="1" noChangeShapeType="1"/>
              </p:cNvPicPr>
              <p:nvPr/>
            </p:nvPicPr>
            <p:blipFill>
              <a:blip r:embed="rId11"/>
              <a:stretch>
                <a:fillRect/>
              </a:stretch>
            </p:blipFill>
            <p:spPr>
              <a:xfrm>
                <a:off x="1312883" y="1046183"/>
                <a:ext cx="128547" cy="128547"/>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50190" name="Ink 14"/>
              <p14:cNvContentPartPr>
                <a14:cpLocks xmlns:a14="http://schemas.microsoft.com/office/drawing/2010/main" noRot="1" noChangeAspect="1" noEditPoints="1" noChangeArrowheads="1" noChangeShapeType="1"/>
              </p14:cNvContentPartPr>
              <p14:nvPr/>
            </p14:nvContentPartPr>
            <p14:xfrm>
              <a:off x="2938463" y="3760788"/>
              <a:ext cx="7377112" cy="2054225"/>
            </p14:xfrm>
          </p:contentPart>
        </mc:Choice>
        <mc:Fallback xmlns="">
          <p:pic>
            <p:nvPicPr>
              <p:cNvPr id="50190" name="Ink 14"/>
              <p:cNvPicPr>
                <a:picLocks noRot="1" noChangeAspect="1" noEditPoints="1" noChangeArrowheads="1" noChangeShapeType="1"/>
              </p:cNvPicPr>
              <p:nvPr/>
            </p:nvPicPr>
            <p:blipFill>
              <a:blip r:embed="rId13"/>
              <a:stretch>
                <a:fillRect/>
              </a:stretch>
            </p:blipFill>
            <p:spPr>
              <a:xfrm>
                <a:off x="2924057" y="3746395"/>
                <a:ext cx="7405923" cy="2083011"/>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50192" name="Ink 16"/>
              <p14:cNvContentPartPr>
                <a14:cpLocks xmlns:a14="http://schemas.microsoft.com/office/drawing/2010/main" noRot="1" noChangeAspect="1" noEditPoints="1" noChangeArrowheads="1" noChangeShapeType="1"/>
              </p14:cNvContentPartPr>
              <p14:nvPr/>
            </p14:nvContentPartPr>
            <p14:xfrm>
              <a:off x="4675188" y="2701925"/>
              <a:ext cx="20637" cy="1588"/>
            </p14:xfrm>
          </p:contentPart>
        </mc:Choice>
        <mc:Fallback xmlns="">
          <p:pic>
            <p:nvPicPr>
              <p:cNvPr id="50192" name="Ink 16"/>
              <p:cNvPicPr>
                <a:picLocks noRot="1" noChangeAspect="1" noEditPoints="1" noChangeArrowheads="1" noChangeShapeType="1"/>
              </p:cNvPicPr>
              <p:nvPr/>
            </p:nvPicPr>
            <p:blipFill>
              <a:blip r:embed="rId9"/>
              <a:stretch>
                <a:fillRect/>
              </a:stretch>
            </p:blipFill>
            <p:spPr>
              <a:xfrm>
                <a:off x="4660956" y="2638405"/>
                <a:ext cx="49102" cy="128628"/>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50194" name="Ink 18"/>
              <p14:cNvContentPartPr>
                <a14:cpLocks xmlns:a14="http://schemas.microsoft.com/office/drawing/2010/main" noRot="1" noChangeAspect="1" noEditPoints="1" noChangeArrowheads="1" noChangeShapeType="1"/>
              </p14:cNvContentPartPr>
              <p14:nvPr/>
            </p14:nvContentPartPr>
            <p14:xfrm>
              <a:off x="842963" y="2106613"/>
              <a:ext cx="8928100" cy="3062287"/>
            </p14:xfrm>
          </p:contentPart>
        </mc:Choice>
        <mc:Fallback xmlns="">
          <p:pic>
            <p:nvPicPr>
              <p:cNvPr id="50194" name="Ink 18"/>
              <p:cNvPicPr>
                <a:picLocks noRot="1" noChangeAspect="1" noEditPoints="1" noChangeArrowheads="1" noChangeShapeType="1"/>
              </p:cNvPicPr>
              <p:nvPr/>
            </p:nvPicPr>
            <p:blipFill>
              <a:blip r:embed="rId16"/>
              <a:stretch>
                <a:fillRect/>
              </a:stretch>
            </p:blipFill>
            <p:spPr>
              <a:xfrm>
                <a:off x="828564" y="2092211"/>
                <a:ext cx="8956898" cy="3091092"/>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50196" name="Ink 20"/>
              <p14:cNvContentPartPr>
                <a14:cpLocks xmlns:a14="http://schemas.microsoft.com/office/drawing/2010/main" noRot="1" noChangeAspect="1" noEditPoints="1" noChangeArrowheads="1" noChangeShapeType="1"/>
              </p14:cNvContentPartPr>
              <p14:nvPr/>
            </p14:nvContentPartPr>
            <p14:xfrm>
              <a:off x="4119563" y="2692400"/>
              <a:ext cx="1587" cy="1588"/>
            </p14:xfrm>
          </p:contentPart>
        </mc:Choice>
        <mc:Fallback xmlns="">
          <p:pic>
            <p:nvPicPr>
              <p:cNvPr id="50196" name="Ink 20"/>
              <p:cNvPicPr>
                <a:picLocks noRot="1" noChangeAspect="1" noEditPoints="1" noChangeArrowheads="1" noChangeShapeType="1"/>
              </p:cNvPicPr>
              <p:nvPr/>
            </p:nvPicPr>
            <p:blipFill>
              <a:blip r:embed="rId18"/>
              <a:stretch>
                <a:fillRect/>
              </a:stretch>
            </p:blipFill>
            <p:spPr>
              <a:xfrm>
                <a:off x="4056083" y="2628880"/>
                <a:ext cx="128547" cy="128628"/>
              </a:xfrm>
              <a:prstGeom prst="rect">
                <a:avLst/>
              </a:prstGeom>
            </p:spPr>
          </p:pic>
        </mc:Fallback>
      </mc:AlternateContent>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0" y="1100138"/>
            <a:ext cx="8964613" cy="5208587"/>
          </a:xfrm>
          <a:solidFill>
            <a:schemeClr val="bg1"/>
          </a:solidFill>
        </p:spPr>
        <p:txBody>
          <a:bodyPr/>
          <a:lstStyle/>
          <a:p>
            <a:pPr>
              <a:buFont typeface="Arial" pitchFamily="34" charset="0"/>
              <a:buChar char="•"/>
            </a:pPr>
            <a:r>
              <a:rPr lang="pt-BR" b="0" smtClean="0"/>
              <a:t>Para o conhecimento dos autores, nenhum estudo a nível regional  relatou r uma associação de transfusão de hemácias, a incidência de TANEC e ECN 2 a 8 dias após a transfusão.</a:t>
            </a:r>
          </a:p>
          <a:p>
            <a:pPr>
              <a:buFont typeface="Arial" pitchFamily="34" charset="0"/>
              <a:buChar char="•"/>
            </a:pPr>
            <a:r>
              <a:rPr lang="pt-BR" b="0" smtClean="0"/>
              <a:t> A força desse este estudo de caso-controle aninhado é que todos os bebês de muito baixo peso admitidos em uma única UTIN terciária que desenvolveram ECN foram incluídos como casos e idade e data de nascimento aproximada – correspondentes</a:t>
            </a:r>
          </a:p>
          <a:p>
            <a:pPr>
              <a:buFont typeface="Arial" pitchFamily="34" charset="0"/>
              <a:buChar char="•"/>
            </a:pPr>
            <a:r>
              <a:rPr lang="pt-BR" b="0" smtClean="0"/>
              <a:t> </a:t>
            </a:r>
            <a:r>
              <a:rPr lang="pt-BR" b="0" smtClean="0">
                <a:solidFill>
                  <a:srgbClr val="0000FF"/>
                </a:solidFill>
              </a:rPr>
              <a:t>Os bebês de muito baixo peso que não apresentaram ECN foram considerados controles</a:t>
            </a:r>
            <a:r>
              <a:rPr lang="pt-BR" b="0" smtClean="0"/>
              <a:t>.</a:t>
            </a:r>
          </a:p>
          <a:p>
            <a:pPr>
              <a:buFont typeface="Arial" pitchFamily="34" charset="0"/>
              <a:buChar char="•"/>
            </a:pPr>
            <a:r>
              <a:rPr lang="pt-BR" b="0" smtClean="0"/>
              <a:t>Os resultados deste estudo podem estar menos sujeitos aos vieses dos estudos  anteriores       em que cada bebê foi categorizado apenas como exposto ou não exposto à transfusão de hemácias. </a:t>
            </a:r>
          </a:p>
          <a:p>
            <a:pPr>
              <a:buFont typeface="Arial" pitchFamily="34" charset="0"/>
              <a:buChar char="•"/>
            </a:pPr>
            <a:r>
              <a:rPr lang="pt-BR" smtClean="0">
                <a:solidFill>
                  <a:srgbClr val="0000FF"/>
                </a:solidFill>
              </a:rPr>
              <a:t>Além disso, a presente a análise incluiu o controle apropriado de fatores de confusão.</a:t>
            </a:r>
          </a:p>
          <a:p>
            <a:r>
              <a:rPr lang="pt-BR" smtClean="0">
                <a:solidFill>
                  <a:srgbClr val="0000FF"/>
                </a:solidFill>
              </a:rPr>
              <a:t>                </a:t>
            </a:r>
            <a:r>
              <a:rPr lang="pt-BR" smtClean="0">
                <a:solidFill>
                  <a:srgbClr val="FF3300"/>
                </a:solidFill>
              </a:rPr>
              <a:t>No entanto, algumas limitações devem ser consideradas</a:t>
            </a:r>
            <a:endParaRPr lang="pt-BR" b="0" smtClean="0"/>
          </a:p>
          <a:p>
            <a:pPr>
              <a:buFont typeface="Arial" pitchFamily="34" charset="0"/>
              <a:buChar char="•"/>
            </a:pPr>
            <a:r>
              <a:rPr lang="pt-BR" b="0" smtClean="0"/>
              <a:t>  Confundidores não registrados não puderam ser controlados na análise. </a:t>
            </a:r>
          </a:p>
          <a:p>
            <a:pPr>
              <a:buFont typeface="Arial" pitchFamily="34" charset="0"/>
              <a:buChar char="•"/>
            </a:pPr>
            <a:r>
              <a:rPr lang="pt-BR" b="0" smtClean="0"/>
              <a:t> A coleta de dados completa dependia da exatidão dos registros médicos. </a:t>
            </a:r>
          </a:p>
          <a:p>
            <a:pPr>
              <a:buFont typeface="Arial" pitchFamily="34" charset="0"/>
              <a:buChar char="•"/>
            </a:pPr>
            <a:r>
              <a:rPr lang="pt-BR" b="0" smtClean="0"/>
              <a:t> O pequeno tamanho da amostra não teve poder suficiente para detectar uma associação significativa entre transfusão de hemácias  e TANEC</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27088"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DISCUSSÃO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323850" y="1557338"/>
            <a:ext cx="8820150" cy="4921250"/>
          </a:xfrm>
        </p:spPr>
        <p:txBody>
          <a:bodyPr/>
          <a:lstStyle/>
          <a:p>
            <a:pPr algn="ctr"/>
            <a:r>
              <a:rPr lang="pt-BR" sz="2400" smtClean="0">
                <a:solidFill>
                  <a:srgbClr val="FF00FF"/>
                </a:solidFill>
              </a:rPr>
              <a:t>Nenhuma evidência foi encontrada para uma associação entre a TRANSFUSÃO DE  HEMÁCIAS e TANEC em bebês DE MUITO AIXO PESO e até 8 dias-período</a:t>
            </a:r>
          </a:p>
          <a:p>
            <a:pPr algn="ctr"/>
            <a:r>
              <a:rPr lang="pt-BR" sz="2400" smtClean="0">
                <a:solidFill>
                  <a:srgbClr val="FF00FF"/>
                </a:solidFill>
              </a:rPr>
              <a:t>após a transfusão. </a:t>
            </a:r>
          </a:p>
          <a:p>
            <a:pPr algn="ctr"/>
            <a:r>
              <a:rPr lang="pt-BR" sz="2400" smtClean="0">
                <a:solidFill>
                  <a:srgbClr val="FF00FF"/>
                </a:solidFill>
              </a:rPr>
              <a:t>Mais estudos são necessários antes de endossar</a:t>
            </a:r>
          </a:p>
          <a:p>
            <a:pPr algn="ctr"/>
            <a:r>
              <a:rPr lang="pt-BR" sz="2400" smtClean="0">
                <a:solidFill>
                  <a:srgbClr val="FF00FF"/>
                </a:solidFill>
              </a:rPr>
              <a:t>tais mudanças na prática clínica</a:t>
            </a:r>
          </a:p>
        </p:txBody>
      </p:sp>
      <p:sp>
        <p:nvSpPr>
          <p:cNvPr id="7" name="Retângulo de cantos arredondados 6"/>
          <p:cNvSpPr/>
          <p:nvPr/>
        </p:nvSpPr>
        <p:spPr>
          <a:xfrm>
            <a:off x="684213" y="188913"/>
            <a:ext cx="7920037" cy="576262"/>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2800" b="1" dirty="0">
              <a:solidFill>
                <a:schemeClr val="tx1"/>
              </a:solidFill>
            </a:endParaRPr>
          </a:p>
        </p:txBody>
      </p:sp>
      <p:sp>
        <p:nvSpPr>
          <p:cNvPr id="10" name="Título 1"/>
          <p:cNvSpPr txBox="1">
            <a:spLocks/>
          </p:cNvSpPr>
          <p:nvPr/>
        </p:nvSpPr>
        <p:spPr>
          <a:xfrm>
            <a:off x="827088" y="115888"/>
            <a:ext cx="7521575" cy="549275"/>
          </a:xfrm>
          <a:prstGeom prst="rect">
            <a:avLst/>
          </a:prstGeom>
        </p:spPr>
        <p:txBody>
          <a:bodyPr anchor="ct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3600">
                <a:solidFill>
                  <a:srgbClr val="0000FF"/>
                </a:solidFill>
                <a:latin typeface="Franklin Gothic Medium" pitchFamily="34" charset="0"/>
              </a:rPr>
              <a:t>CONCLUSÃO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9275"/>
            <a:ext cx="8820150" cy="4276725"/>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140200" cy="584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1557338"/>
            <a:ext cx="4500562" cy="2919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59338" cy="632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3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1725" y="2492375"/>
            <a:ext cx="4232275" cy="218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602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3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133600"/>
            <a:ext cx="4572000" cy="208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9" name="Text Box 5"/>
          <p:cNvSpPr txBox="1">
            <a:spLocks noChangeArrowheads="1"/>
          </p:cNvSpPr>
          <p:nvPr/>
        </p:nvSpPr>
        <p:spPr bwMode="auto">
          <a:xfrm>
            <a:off x="195263" y="188913"/>
            <a:ext cx="89487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0000FF"/>
                </a:solidFill>
              </a:rPr>
              <a:t>Nota do Editor da página neonatal </a:t>
            </a:r>
            <a:r>
              <a:rPr lang="pt-BR" sz="2400">
                <a:solidFill>
                  <a:srgbClr val="0000FF"/>
                </a:solidFill>
                <a:hlinkClick r:id="rId2"/>
              </a:rPr>
              <a:t>www.paulomargotto.com.br</a:t>
            </a:r>
            <a:r>
              <a:rPr lang="pt-BR" sz="2400">
                <a:solidFill>
                  <a:srgbClr val="0000FF"/>
                </a:solidFill>
              </a:rPr>
              <a:t>  , </a:t>
            </a:r>
          </a:p>
          <a:p>
            <a:r>
              <a:rPr lang="pt-BR" sz="2400">
                <a:solidFill>
                  <a:srgbClr val="0000FF"/>
                </a:solidFill>
              </a:rPr>
              <a:t>Dr. Paulo R. Margotto. Consultem também ! Aqui e Agora!</a:t>
            </a:r>
          </a:p>
        </p:txBody>
      </p:sp>
      <p:pic>
        <p:nvPicPr>
          <p:cNvPr id="57352" name="Picture 8" descr="Dr.Paulo-At work"/>
          <p:cNvPicPr>
            <a:picLocks noChangeAspect="1" noChangeArrowheads="1"/>
          </p:cNvPicPr>
          <p:nvPr/>
        </p:nvPicPr>
        <p:blipFill>
          <a:blip r:embed="rId3">
            <a:lum bright="12000" contrast="6000"/>
            <a:extLst>
              <a:ext uri="{28A0092B-C50C-407E-A947-70E740481C1C}">
                <a14:useLocalDpi xmlns:a14="http://schemas.microsoft.com/office/drawing/2010/main" val="0"/>
              </a:ext>
            </a:extLst>
          </a:blip>
          <a:srcRect/>
          <a:stretch>
            <a:fillRect/>
          </a:stretch>
        </p:blipFill>
        <p:spPr bwMode="auto">
          <a:xfrm>
            <a:off x="1187450" y="1628775"/>
            <a:ext cx="6480175" cy="3429000"/>
          </a:xfrm>
          <a:prstGeom prst="rect">
            <a:avLst/>
          </a:prstGeom>
          <a:noFill/>
          <a:extLst>
            <a:ext uri="{909E8E84-426E-40DD-AFC4-6F175D3DCCD1}">
              <a14:hiddenFill xmlns:a14="http://schemas.microsoft.com/office/drawing/2010/main">
                <a:solidFill>
                  <a:srgbClr val="FFFFFF"/>
                </a:solidFill>
              </a14:hiddenFill>
            </a:ext>
          </a:extLst>
        </p:spPr>
      </p:pic>
      <p:sp>
        <p:nvSpPr>
          <p:cNvPr id="57353" name="Text Box 9"/>
          <p:cNvSpPr txBox="1">
            <a:spLocks noChangeArrowheads="1"/>
          </p:cNvSpPr>
          <p:nvPr/>
        </p:nvSpPr>
        <p:spPr bwMode="auto">
          <a:xfrm>
            <a:off x="2771775" y="5084763"/>
            <a:ext cx="2549525"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4"/>
              </a:rPr>
              <a:t>pmargotto@gmail.com</a:t>
            </a:r>
            <a:r>
              <a:rPr lang="pt-BR"/>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a:spLocks noChangeArrowheads="1"/>
          </p:cNvSpPr>
          <p:nvPr/>
        </p:nvSpPr>
        <p:spPr bwMode="auto">
          <a:xfrm>
            <a:off x="827088" y="188913"/>
            <a:ext cx="7273925" cy="116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800" b="1">
                <a:solidFill>
                  <a:srgbClr val="0000FF"/>
                </a:solidFill>
                <a:latin typeface="Lato" pitchFamily="34" charset="0"/>
              </a:rPr>
              <a:t>Enterocolite necrosante: como prevenir</a:t>
            </a:r>
          </a:p>
          <a:p>
            <a:pPr algn="ctr" eaLnBrk="0" hangingPunct="0"/>
            <a:r>
              <a:rPr lang="pt-BR" sz="1600">
                <a:solidFill>
                  <a:srgbClr val="424242"/>
                </a:solidFill>
                <a:ea typeface="Source Sans Pro"/>
                <a:cs typeface="Source Sans Pro"/>
              </a:rPr>
              <a:t>Paulo R. Margotto</a:t>
            </a:r>
          </a:p>
          <a:p>
            <a:pPr algn="ctr" eaLnBrk="0" hangingPunct="0"/>
            <a:r>
              <a:rPr lang="pt-BR" sz="1600" b="1">
                <a:solidFill>
                  <a:srgbClr val="424242"/>
                </a:solidFill>
                <a:ea typeface="Source Sans Pro"/>
                <a:cs typeface="Source Sans Pro"/>
              </a:rPr>
              <a:t>1º  Simpósio – Cuidados voltados para o  desenvolvimento do prematuro</a:t>
            </a:r>
            <a:endParaRPr lang="pt-BR" sz="1600">
              <a:solidFill>
                <a:srgbClr val="424242"/>
              </a:solidFill>
              <a:ea typeface="Source Sans Pro"/>
              <a:cs typeface="Source Sans Pro"/>
            </a:endParaRPr>
          </a:p>
          <a:p>
            <a:pPr algn="ctr" eaLnBrk="0" hangingPunct="0"/>
            <a:r>
              <a:rPr lang="pt-BR" sz="1600">
                <a:solidFill>
                  <a:srgbClr val="424242"/>
                </a:solidFill>
                <a:ea typeface="Source Sans Pro"/>
                <a:cs typeface="Source Sans Pro"/>
              </a:rPr>
              <a:t>Divinópolis (MG), 30 de novembro de 2018</a:t>
            </a:r>
            <a:endParaRPr lang="pt-BR" sz="1600">
              <a:solidFill>
                <a:srgbClr val="78909C"/>
              </a:solidFill>
            </a:endParaRPr>
          </a:p>
        </p:txBody>
      </p:sp>
      <p:pic>
        <p:nvPicPr>
          <p:cNvPr id="62469" name="Picture 5" descr="ppt">
            <a:hlinkClick r:id="rId2" tooltip="Enterocol_Necros_Prevecao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333375"/>
            <a:ext cx="601663" cy="601663"/>
          </a:xfrm>
          <a:prstGeom prst="rect">
            <a:avLst/>
          </a:prstGeom>
          <a:noFill/>
          <a:extLst>
            <a:ext uri="{909E8E84-426E-40DD-AFC4-6F175D3DCCD1}">
              <a14:hiddenFill xmlns:a14="http://schemas.microsoft.com/office/drawing/2010/main">
                <a:solidFill>
                  <a:srgbClr val="FFFFFF"/>
                </a:solidFill>
              </a14:hiddenFill>
            </a:ext>
          </a:extLst>
        </p:spPr>
      </p:pic>
      <p:pic>
        <p:nvPicPr>
          <p:cNvPr id="6247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3100" y="1989138"/>
            <a:ext cx="7200900" cy="389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71" name="Rectangle 7"/>
          <p:cNvSpPr>
            <a:spLocks noChangeArrowheads="1"/>
          </p:cNvSpPr>
          <p:nvPr/>
        </p:nvSpPr>
        <p:spPr bwMode="auto">
          <a:xfrm>
            <a:off x="0" y="5876925"/>
            <a:ext cx="914400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5"/>
              </a:rPr>
              <a:t>Packed red blood cell transfusion is not associated with increased risk of necrotizing enterocolitis in premature infants.</a:t>
            </a:r>
            <a:endParaRPr lang="pt-BR"/>
          </a:p>
          <a:p>
            <a:pPr algn="ctr"/>
            <a:r>
              <a:rPr lang="pt-BR"/>
              <a:t>Sharma R, et al. J Perinatol. 2014. PMID: 25144159. </a:t>
            </a:r>
            <a:r>
              <a:rPr lang="pt-BR" b="1">
                <a:solidFill>
                  <a:srgbClr val="FF00FF"/>
                </a:solidFill>
              </a:rPr>
              <a:t>Artigo Livre!</a:t>
            </a:r>
          </a:p>
        </p:txBody>
      </p:sp>
      <p:pic>
        <p:nvPicPr>
          <p:cNvPr id="62473" name="Picture 9" descr="Divinopolis -1 Simpósio – Cuidados voltados pra o desenvolvimento&#10;do prematuro. Café Científico o VIVO! (1/12/2018)&#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1125538"/>
            <a:ext cx="2357438" cy="1379537"/>
          </a:xfrm>
          <a:prstGeom prst="rect">
            <a:avLst/>
          </a:prstGeom>
          <a:noFill/>
          <a:extLst>
            <a:ext uri="{909E8E84-426E-40DD-AFC4-6F175D3DCCD1}">
              <a14:hiddenFill xmlns:a14="http://schemas.microsoft.com/office/drawing/2010/main">
                <a:solidFill>
                  <a:srgbClr val="FFFFFF"/>
                </a:solidFill>
              </a14:hiddenFill>
            </a:ext>
          </a:extLst>
        </p:spPr>
      </p:pic>
      <p:sp>
        <p:nvSpPr>
          <p:cNvPr id="62474" name="AutoShape 10"/>
          <p:cNvSpPr>
            <a:spLocks noChangeArrowheads="1"/>
          </p:cNvSpPr>
          <p:nvPr/>
        </p:nvSpPr>
        <p:spPr bwMode="auto">
          <a:xfrm>
            <a:off x="8712200" y="6308725"/>
            <a:ext cx="431800" cy="549275"/>
          </a:xfrm>
          <a:prstGeom prst="curvedRightArrow">
            <a:avLst>
              <a:gd name="adj1" fmla="val 25441"/>
              <a:gd name="adj2" fmla="val 50882"/>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3375"/>
            <a:ext cx="9144000" cy="4621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3" name="Rectangle 5"/>
          <p:cNvSpPr>
            <a:spLocks noChangeArrowheads="1"/>
          </p:cNvSpPr>
          <p:nvPr/>
        </p:nvSpPr>
        <p:spPr bwMode="auto">
          <a:xfrm>
            <a:off x="0" y="5373688"/>
            <a:ext cx="9144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3"/>
              </a:rPr>
              <a:t>Feeding preterm infants during red blood cell transfusion is associated with a decline in postprandial mesenteric oxygenation.</a:t>
            </a:r>
            <a:endParaRPr lang="pt-BR"/>
          </a:p>
          <a:p>
            <a:pPr algn="ctr"/>
            <a:r>
              <a:rPr lang="pt-BR"/>
              <a:t>Marin T, et al. J Pediatr. 2014. </a:t>
            </a:r>
            <a:r>
              <a:rPr lang="pt-BR">
                <a:solidFill>
                  <a:srgbClr val="0000FF"/>
                </a:solidFill>
              </a:rPr>
              <a:t>PMID: 24948351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0" y="1628775"/>
            <a:ext cx="8964613" cy="5229225"/>
          </a:xfrm>
          <a:solidFill>
            <a:schemeClr val="bg1"/>
          </a:solidFill>
        </p:spPr>
        <p:txBody>
          <a:bodyPr/>
          <a:lstStyle/>
          <a:p>
            <a:pPr>
              <a:lnSpc>
                <a:spcPct val="90000"/>
              </a:lnSpc>
            </a:pPr>
            <a:r>
              <a:rPr lang="pt-BR" smtClean="0"/>
              <a:t>     </a:t>
            </a:r>
            <a:r>
              <a:rPr lang="pt-BR" smtClean="0">
                <a:solidFill>
                  <a:srgbClr val="FF3300"/>
                </a:solidFill>
              </a:rPr>
              <a:t>Papel da transfusão sanguínea</a:t>
            </a:r>
            <a:r>
              <a:rPr lang="pt-BR" b="0" smtClean="0"/>
              <a:t>: </a:t>
            </a:r>
          </a:p>
          <a:p>
            <a:pPr>
              <a:lnSpc>
                <a:spcPct val="90000"/>
              </a:lnSpc>
              <a:buFont typeface="Arial" pitchFamily="34" charset="0"/>
              <a:buChar char="•"/>
            </a:pPr>
            <a:r>
              <a:rPr lang="pt-BR" b="0" smtClean="0"/>
              <a:t>     </a:t>
            </a:r>
            <a:r>
              <a:rPr lang="pt-BR" sz="2000" b="0" smtClean="0"/>
              <a:t>Metanálises recentes concluíram que a aceitação da causalidade entre a transfusão sanguínea e a ECN seria prematura sem o benefício de estudos metodológicos prospectivos e mais cuidadosos que controlariam adequadamente o potencial de confusão. </a:t>
            </a:r>
          </a:p>
          <a:p>
            <a:pPr>
              <a:lnSpc>
                <a:spcPct val="90000"/>
              </a:lnSpc>
              <a:buFont typeface="Arial" pitchFamily="34" charset="0"/>
              <a:buChar char="•"/>
            </a:pPr>
            <a:r>
              <a:rPr lang="pt-BR" sz="2000" b="0" smtClean="0"/>
              <a:t>Amostras patológicas obtidas por laparotomia mostraram padrões de regeneração do tecido intestinal que indicam que a lesão intestinal inicial levou horas ou dias antes do diagnóstico ser feito clinicamente.  </a:t>
            </a:r>
          </a:p>
          <a:p>
            <a:pPr>
              <a:lnSpc>
                <a:spcPct val="90000"/>
              </a:lnSpc>
              <a:buFont typeface="Arial" pitchFamily="34" charset="0"/>
              <a:buChar char="•"/>
            </a:pPr>
            <a:r>
              <a:rPr lang="pt-BR" sz="2000" b="0" smtClean="0">
                <a:solidFill>
                  <a:srgbClr val="0000FF"/>
                </a:solidFill>
              </a:rPr>
              <a:t>A</a:t>
            </a:r>
            <a:r>
              <a:rPr lang="pt-BR" sz="2000" b="0" smtClean="0"/>
              <a:t> </a:t>
            </a:r>
            <a:r>
              <a:rPr lang="pt-BR" sz="2000" b="0" smtClean="0">
                <a:solidFill>
                  <a:srgbClr val="0000FF"/>
                </a:solidFill>
              </a:rPr>
              <a:t>transfusão sanguínea para o agravamento da anemia pode ocorrer antes do diagnóstico clínico da ECN e levar à errônea conclusão de que a transfusão sanguínea  causou a ECN</a:t>
            </a:r>
            <a:r>
              <a:rPr lang="pt-BR" sz="2000" b="0" smtClean="0"/>
              <a:t>. </a:t>
            </a:r>
          </a:p>
          <a:p>
            <a:pPr>
              <a:lnSpc>
                <a:spcPct val="90000"/>
              </a:lnSpc>
              <a:buFont typeface="Arial" pitchFamily="34" charset="0"/>
              <a:buChar char="•"/>
            </a:pPr>
            <a:r>
              <a:rPr lang="pt-BR" sz="2000" b="0" smtClean="0"/>
              <a:t>Pequenos estudos randomizados e controlados que avaliaram as práticas clínicas e resultados das transfusões sanguíneas não encontraram um risco aumentado de ECN relacionada à transfusão sanguínea.</a:t>
            </a:r>
          </a:p>
          <a:p>
            <a:pPr>
              <a:lnSpc>
                <a:spcPct val="90000"/>
              </a:lnSpc>
              <a:buFont typeface="Arial" pitchFamily="34" charset="0"/>
              <a:buChar char="•"/>
            </a:pPr>
            <a:r>
              <a:rPr lang="pt-BR" sz="2000" b="0" smtClean="0"/>
              <a:t> Um desses estudos concluiu que a prática permissiva da transfusão sanguínea  foi neuroprotetora. </a:t>
            </a:r>
          </a:p>
        </p:txBody>
      </p:sp>
      <p:sp>
        <p:nvSpPr>
          <p:cNvPr id="59396" name="Rectangle 4"/>
          <p:cNvSpPr>
            <a:spLocks noChangeArrowheads="1"/>
          </p:cNvSpPr>
          <p:nvPr/>
        </p:nvSpPr>
        <p:spPr bwMode="auto">
          <a:xfrm>
            <a:off x="179388" y="115888"/>
            <a:ext cx="8424862"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00FF"/>
                </a:solidFill>
                <a:latin typeface="Lato" pitchFamily="34" charset="0"/>
              </a:rPr>
              <a:t>Enterocolite Necrosante- 2020</a:t>
            </a:r>
          </a:p>
          <a:p>
            <a:pPr eaLnBrk="0" hangingPunct="0"/>
            <a:endParaRPr lang="pt-BR" b="1" u="sng">
              <a:solidFill>
                <a:srgbClr val="0000FF"/>
              </a:solidFill>
            </a:endParaRPr>
          </a:p>
          <a:p>
            <a:pPr algn="ctr" eaLnBrk="0" hangingPunct="0"/>
            <a:r>
              <a:rPr lang="pt-BR" sz="1600">
                <a:solidFill>
                  <a:srgbClr val="424242"/>
                </a:solidFill>
                <a:ea typeface="Source Sans Pro"/>
                <a:cs typeface="Source Sans Pro"/>
              </a:rPr>
              <a:t>Paulo R. Margotto, Martha Gonçalves Vieira</a:t>
            </a:r>
          </a:p>
          <a:p>
            <a:pPr algn="ctr" eaLnBrk="0" hangingPunct="0"/>
            <a:r>
              <a:rPr lang="pt-BR" sz="1600">
                <a:solidFill>
                  <a:srgbClr val="424242"/>
                </a:solidFill>
                <a:ea typeface="Source Sans Pro"/>
                <a:cs typeface="Source Sans Pro"/>
              </a:rPr>
              <a:t>Capítulo do Livro Assistência ao Recém-Nascido de Risco, Hospital de Ensino Materno Infantil de Brasília, 4a Edição, 2020, em Preparação.</a:t>
            </a:r>
            <a:endParaRPr lang="pt-BR" sz="1600">
              <a:solidFill>
                <a:srgbClr val="78909C"/>
              </a:solidFill>
            </a:endParaRPr>
          </a:p>
        </p:txBody>
      </p:sp>
      <p:pic>
        <p:nvPicPr>
          <p:cNvPr id="59397" name="Picture 5" descr="doc">
            <a:hlinkClick r:id="rId2" tooltip="NOVO-ENTEROCOLITE_NECROSANT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1889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9398" name="AutoShape 6"/>
          <p:cNvSpPr>
            <a:spLocks noChangeArrowheads="1"/>
          </p:cNvSpPr>
          <p:nvPr/>
        </p:nvSpPr>
        <p:spPr bwMode="auto">
          <a:xfrm>
            <a:off x="8459788" y="6308725"/>
            <a:ext cx="431800" cy="549275"/>
          </a:xfrm>
          <a:prstGeom prst="curvedRightArrow">
            <a:avLst>
              <a:gd name="adj1" fmla="val 25441"/>
              <a:gd name="adj2" fmla="val 50882"/>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107950" y="1125538"/>
            <a:ext cx="9036050" cy="5327650"/>
          </a:xfrm>
          <a:solidFill>
            <a:schemeClr val="bg1"/>
          </a:solidFill>
        </p:spPr>
        <p:txBody>
          <a:bodyPr/>
          <a:lstStyle/>
          <a:p>
            <a:pPr>
              <a:buFont typeface="Arial" pitchFamily="34" charset="0"/>
              <a:buChar char="•"/>
            </a:pPr>
            <a:r>
              <a:rPr lang="pt-BR" sz="2000" b="0" smtClean="0"/>
              <a:t>No estudo de transfusão restrita e transfusão mais liberal nos RN&lt;1000g, nesta última foi relatada poucos casos de ECN. </a:t>
            </a:r>
          </a:p>
          <a:p>
            <a:pPr>
              <a:buFont typeface="Arial" pitchFamily="34" charset="0"/>
              <a:buChar char="•"/>
            </a:pPr>
            <a:r>
              <a:rPr lang="pt-BR" sz="2000" b="0" smtClean="0"/>
              <a:t>Severas restrições à transfusão sanguínea, devido à preocupação com a associação entre ECN e transfusão sanguínea pode resultar em outras morbidades imprevistas. </a:t>
            </a:r>
          </a:p>
          <a:p>
            <a:pPr algn="ctr">
              <a:buFont typeface="Arial" pitchFamily="34" charset="0"/>
              <a:buChar char="•"/>
            </a:pPr>
            <a:r>
              <a:rPr lang="pt-BR" sz="2000" b="0" smtClean="0">
                <a:solidFill>
                  <a:srgbClr val="FF00FF"/>
                </a:solidFill>
              </a:rPr>
              <a:t>Em uma análise multivariada, a transfusão sanguínea não esteve associada com a taxa de ECN, mas uma anemia grave continuou a ser um fator de risco independente para ECN, podendo então ser a  anemia e não a transfusão a causa de ECN.  </a:t>
            </a:r>
          </a:p>
          <a:p>
            <a:pPr>
              <a:buFont typeface="Arial" pitchFamily="34" charset="0"/>
              <a:buChar char="•"/>
            </a:pPr>
            <a:r>
              <a:rPr lang="pt-BR" sz="2000" b="0" smtClean="0"/>
              <a:t> No entanto a decisão de transfundir  um bebê prematuro deve ser feita cuidadosamente tendo em consideração o equilíbrio entre riscos e benefícios pertinentes para cada paciente. </a:t>
            </a:r>
          </a:p>
          <a:p>
            <a:pPr algn="ctr"/>
            <a:r>
              <a:rPr lang="pt-BR" sz="2000" b="0" smtClean="0"/>
              <a:t>                             </a:t>
            </a:r>
            <a:r>
              <a:rPr lang="pt-BR" sz="2400" b="0" smtClean="0">
                <a:solidFill>
                  <a:srgbClr val="0000FF"/>
                </a:solidFill>
              </a:rPr>
              <a:t>“A razão da transfusão demanda cuidadosa razão da transfusão”</a:t>
            </a:r>
            <a:r>
              <a:rPr lang="pt-BR" sz="2400" smtClean="0">
                <a:solidFill>
                  <a:srgbClr val="0000FF"/>
                </a:solidFill>
              </a:rPr>
              <a:t> </a:t>
            </a:r>
          </a:p>
          <a:p>
            <a:endParaRPr lang="pt-BR" sz="2400" smtClean="0"/>
          </a:p>
        </p:txBody>
      </p:sp>
      <p:sp>
        <p:nvSpPr>
          <p:cNvPr id="60420" name="AutoShape 4"/>
          <p:cNvSpPr>
            <a:spLocks noChangeArrowheads="1"/>
          </p:cNvSpPr>
          <p:nvPr/>
        </p:nvSpPr>
        <p:spPr bwMode="auto">
          <a:xfrm>
            <a:off x="8532813" y="5805488"/>
            <a:ext cx="431800" cy="549275"/>
          </a:xfrm>
          <a:prstGeom prst="curvedRightArrow">
            <a:avLst>
              <a:gd name="adj1" fmla="val 25441"/>
              <a:gd name="adj2" fmla="val 50882"/>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468313" y="188913"/>
            <a:ext cx="8020050" cy="3841750"/>
          </a:xfrm>
        </p:spPr>
        <p:txBody>
          <a:bodyPr/>
          <a:lstStyle/>
          <a:p>
            <a:pPr algn="ctr"/>
            <a:r>
              <a:rPr lang="pt-BR" sz="2000" b="0" smtClean="0"/>
              <a:t>No estudo de Marin T et al, com dois grupos (&lt;33 semanas) um sendo alimentado durante a transfusão sanguínea e outro, não. A oxigenação tecidual mesentérica  diminui significativamente após 15 horas da transfusão, principalmente nos RN&lt;30 semanas. </a:t>
            </a:r>
            <a:r>
              <a:rPr lang="pt-BR" sz="2000" b="0" smtClean="0">
                <a:solidFill>
                  <a:srgbClr val="FF3300"/>
                </a:solidFill>
              </a:rPr>
              <a:t>Assim, a dieta durante a transfusão sanguínea pode aumentar o risco de isquemia mesentérica e o  desenvolvimento de enterocolite necrosante relacionada à transfusão.</a:t>
            </a:r>
            <a:endParaRPr lang="pt-BR" sz="2000" smtClean="0">
              <a:solidFill>
                <a:srgbClr val="FF3300"/>
              </a:solidFill>
            </a:endParaRPr>
          </a:p>
          <a:p>
            <a:r>
              <a:rPr lang="pt-BR" sz="2000" smtClean="0"/>
              <a:t>Um grande estudo controlado randomizado com retenções de alimentos entéricos (</a:t>
            </a:r>
            <a:r>
              <a:rPr lang="pt-BR" sz="2000" i="1" smtClean="0"/>
              <a:t>Withholding Enteral Feeds Around Transfusion</a:t>
            </a:r>
            <a:r>
              <a:rPr lang="pt-BR" sz="2000" smtClean="0"/>
              <a:t> – WHEAT</a:t>
            </a:r>
            <a:r>
              <a:rPr lang="pt-BR" sz="2000" b="0" smtClean="0"/>
              <a:t>) está atualmente em curso e esperamos  que forneçam provas para responder à questão clinicamente relevante de que alimentar durante uma transfusão de hemácias causa ECN. </a:t>
            </a:r>
          </a:p>
          <a:p>
            <a:pPr algn="ctr"/>
            <a:r>
              <a:rPr lang="pt-BR" sz="2000" smtClean="0">
                <a:solidFill>
                  <a:srgbClr val="0000FF"/>
                </a:solidFill>
              </a:rPr>
              <a:t>Enquanto, suspendemos a dieta durante a transfusão sanguínea nesses bebês.</a:t>
            </a:r>
          </a:p>
        </p:txBody>
      </p:sp>
      <p:sp>
        <p:nvSpPr>
          <p:cNvPr id="61444" name="Rectangle 4"/>
          <p:cNvSpPr>
            <a:spLocks noChangeArrowheads="1"/>
          </p:cNvSpPr>
          <p:nvPr/>
        </p:nvSpPr>
        <p:spPr bwMode="auto">
          <a:xfrm>
            <a:off x="0" y="5030788"/>
            <a:ext cx="9144000" cy="18272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
            </a:r>
            <a:br>
              <a:rPr lang="pt-BR">
                <a:hlinkClick r:id="rId2"/>
              </a:rPr>
            </a:br>
            <a:r>
              <a:rPr lang="pt-BR" sz="1700">
                <a:hlinkClick r:id="rId2"/>
              </a:rPr>
              <a:t>The </a:t>
            </a:r>
            <a:r>
              <a:rPr lang="pt-BR" sz="1700" b="1">
                <a:hlinkClick r:id="rId2"/>
              </a:rPr>
              <a:t>WHEAT</a:t>
            </a:r>
            <a:r>
              <a:rPr lang="pt-BR" sz="1700">
                <a:hlinkClick r:id="rId2"/>
              </a:rPr>
              <a:t> pilot trial-</a:t>
            </a:r>
            <a:r>
              <a:rPr lang="pt-BR" sz="1700" b="1">
                <a:hlinkClick r:id="rId2"/>
              </a:rPr>
              <a:t>WithHolding</a:t>
            </a:r>
            <a:r>
              <a:rPr lang="pt-BR" sz="1700">
                <a:hlinkClick r:id="rId2"/>
              </a:rPr>
              <a:t> </a:t>
            </a:r>
            <a:r>
              <a:rPr lang="pt-BR" sz="1700" b="1">
                <a:hlinkClick r:id="rId2"/>
              </a:rPr>
              <a:t>Enteral</a:t>
            </a:r>
            <a:r>
              <a:rPr lang="pt-BR" sz="1700">
                <a:hlinkClick r:id="rId2"/>
              </a:rPr>
              <a:t> </a:t>
            </a:r>
            <a:r>
              <a:rPr lang="pt-BR" sz="1700" b="1">
                <a:hlinkClick r:id="rId2"/>
              </a:rPr>
              <a:t>feeds</a:t>
            </a:r>
            <a:r>
              <a:rPr lang="pt-BR" sz="1700">
                <a:hlinkClick r:id="rId2"/>
              </a:rPr>
              <a:t> </a:t>
            </a:r>
            <a:r>
              <a:rPr lang="pt-BR" sz="1700" b="1">
                <a:hlinkClick r:id="rId2"/>
              </a:rPr>
              <a:t>Around</a:t>
            </a:r>
            <a:r>
              <a:rPr lang="pt-BR" sz="1700">
                <a:hlinkClick r:id="rId2"/>
              </a:rPr>
              <a:t> packed red cell </a:t>
            </a:r>
            <a:r>
              <a:rPr lang="pt-BR" sz="1700" b="1">
                <a:hlinkClick r:id="rId2"/>
              </a:rPr>
              <a:t>Transfusion</a:t>
            </a:r>
            <a:r>
              <a:rPr lang="pt-BR" sz="1700">
                <a:hlinkClick r:id="rId2"/>
              </a:rPr>
              <a:t> to prevent necrotising enterocolitis in preterm neonates: a multicentre, electronic patient record (EPR), randomised controlled point-of-care pilot trial.</a:t>
            </a:r>
            <a:endParaRPr lang="pt-BR" sz="1700"/>
          </a:p>
          <a:p>
            <a:pPr algn="ctr"/>
            <a:r>
              <a:rPr lang="pt-BR" sz="1700"/>
              <a:t>Gale C, Modi N, Jawad S, Culshaw L, Dorling J, Bowler U, Forster A, King A, McLeish J, Linsell L, Turner MA, Robberts H, Stanbury K, van Staa T, Juszczak E.BMJ Open. 2019 Sep 20;9(9):e033543. doi: 10.1136/bmjopen-2019-033543.PMID: 31542771 </a:t>
            </a:r>
            <a:r>
              <a:rPr lang="pt-BR" sz="1700" b="1">
                <a:solidFill>
                  <a:srgbClr val="0000FF"/>
                </a:solidFill>
              </a:rPr>
              <a:t>Artigo Livre!.</a:t>
            </a:r>
          </a:p>
        </p:txBody>
      </p:sp>
      <p:sp>
        <p:nvSpPr>
          <p:cNvPr id="61445" name="AutoShape 5"/>
          <p:cNvSpPr>
            <a:spLocks noChangeArrowheads="1"/>
          </p:cNvSpPr>
          <p:nvPr/>
        </p:nvSpPr>
        <p:spPr bwMode="auto">
          <a:xfrm>
            <a:off x="8388350" y="3141663"/>
            <a:ext cx="588963" cy="2438400"/>
          </a:xfrm>
          <a:prstGeom prst="curvedLeftArrow">
            <a:avLst>
              <a:gd name="adj1" fmla="val 82803"/>
              <a:gd name="adj2" fmla="val 165606"/>
              <a:gd name="adj3" fmla="val 33333"/>
            </a:avLst>
          </a:prstGeom>
          <a:solidFill>
            <a:srgbClr val="0080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1446" name="AutoShape 6"/>
          <p:cNvSpPr>
            <a:spLocks noChangeArrowheads="1"/>
          </p:cNvSpPr>
          <p:nvPr/>
        </p:nvSpPr>
        <p:spPr bwMode="auto">
          <a:xfrm>
            <a:off x="8712200" y="6381750"/>
            <a:ext cx="431800" cy="476250"/>
          </a:xfrm>
          <a:prstGeom prst="curvedRightArrow">
            <a:avLst>
              <a:gd name="adj1" fmla="val 22059"/>
              <a:gd name="adj2" fmla="val 44118"/>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250825" y="1412875"/>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b" anchorCtr="0" compatLnSpc="1">
            <a:prstTxWarp prst="textNoShape">
              <a:avLst/>
            </a:prstTxWarp>
          </a:bodyPr>
          <a:lstStyle/>
          <a:p>
            <a:pPr algn="ctr"/>
            <a:r>
              <a:rPr lang="pt-BR" sz="2000" b="1" cap="none" smtClean="0">
                <a:solidFill>
                  <a:srgbClr val="0000FF"/>
                </a:solidFill>
              </a:rPr>
              <a:t>             </a:t>
            </a:r>
            <a:r>
              <a:rPr lang="pt-BR" sz="2000" b="1" cap="none" smtClean="0">
                <a:solidFill>
                  <a:srgbClr val="FF00FF"/>
                </a:solidFill>
              </a:rPr>
              <a:t>Inclusão de 14 subconjuntos de enterocolite necrosante</a:t>
            </a:r>
          </a:p>
        </p:txBody>
      </p:sp>
      <p:sp>
        <p:nvSpPr>
          <p:cNvPr id="76803" name="Rectangle 3"/>
          <p:cNvSpPr>
            <a:spLocks noGrp="1"/>
          </p:cNvSpPr>
          <p:nvPr>
            <p:ph type="body" idx="4294967295"/>
          </p:nvPr>
        </p:nvSpPr>
        <p:spPr>
          <a:xfrm>
            <a:off x="611188" y="2533650"/>
            <a:ext cx="7467600" cy="4324350"/>
          </a:xfrm>
          <a:solidFill>
            <a:schemeClr val="bg1"/>
          </a:solidFill>
        </p:spPr>
        <p:txBody>
          <a:bodyPr/>
          <a:lstStyle/>
          <a:p>
            <a:pPr marL="273050" indent="-273050"/>
            <a:r>
              <a:rPr lang="pt-BR" sz="1800" smtClean="0"/>
              <a:t>1) </a:t>
            </a:r>
            <a:r>
              <a:rPr lang="pt-BR" sz="1800" b="0" smtClean="0">
                <a:solidFill>
                  <a:srgbClr val="FF0000"/>
                </a:solidFill>
              </a:rPr>
              <a:t>NEC associado à transfusão</a:t>
            </a:r>
            <a:r>
              <a:rPr lang="pt-BR" sz="1800" smtClean="0">
                <a:solidFill>
                  <a:srgbClr val="FF0000"/>
                </a:solidFill>
              </a:rPr>
              <a:t> </a:t>
            </a:r>
            <a:r>
              <a:rPr lang="pt-BR" sz="1800" b="0" smtClean="0">
                <a:solidFill>
                  <a:srgbClr val="FF0000"/>
                </a:solidFill>
              </a:rPr>
              <a:t>(TANEC</a:t>
            </a:r>
            <a:r>
              <a:rPr lang="pt-BR" sz="1800" smtClean="0">
                <a:solidFill>
                  <a:srgbClr val="FF0000"/>
                </a:solidFill>
              </a:rPr>
              <a:t>)</a:t>
            </a:r>
            <a:r>
              <a:rPr lang="pt-BR" sz="1800" smtClean="0"/>
              <a:t> —ECN que ocorre dentro de 48 horas de uma transfusão de hemácias.</a:t>
            </a:r>
          </a:p>
          <a:p>
            <a:pPr marL="273050" indent="-273050"/>
            <a:r>
              <a:rPr lang="pt-BR" sz="1800" smtClean="0"/>
              <a:t>(2) </a:t>
            </a:r>
            <a:r>
              <a:rPr lang="pt-BR" sz="1800" b="0" smtClean="0">
                <a:solidFill>
                  <a:srgbClr val="FF0000"/>
                </a:solidFill>
              </a:rPr>
              <a:t>NEC associada à alergia ao leite de vaca neonatal</a:t>
            </a:r>
            <a:r>
              <a:rPr lang="pt-BR" sz="1800" smtClean="0"/>
              <a:t> (</a:t>
            </a:r>
            <a:r>
              <a:rPr lang="pt-BR" sz="1800" b="0" smtClean="0">
                <a:solidFill>
                  <a:srgbClr val="FF0000"/>
                </a:solidFill>
              </a:rPr>
              <a:t>MOONEC</a:t>
            </a:r>
            <a:r>
              <a:rPr lang="pt-BR" sz="1800" smtClean="0"/>
              <a:t>) - ECN com três dos seguintes: fezes com sangue, história de intolerância alimentar / refluxo grave, qualquer contagem absoluta de eosinófilos &gt;2000 </a:t>
            </a:r>
            <a:r>
              <a:rPr lang="en-US" sz="1800" smtClean="0"/>
              <a:t>µ/</a:t>
            </a:r>
            <a:r>
              <a:rPr lang="pt-BR" sz="1800" smtClean="0"/>
              <a:t>L, redução dos sintomas dentro de 48 horas após mudar para uma fórmula elementar.</a:t>
            </a:r>
          </a:p>
          <a:p>
            <a:pPr marL="273050" indent="-273050"/>
            <a:r>
              <a:rPr lang="pt-BR" sz="1800" smtClean="0"/>
              <a:t>(3) </a:t>
            </a:r>
            <a:r>
              <a:rPr lang="pt-BR" sz="1800" b="0" smtClean="0">
                <a:solidFill>
                  <a:srgbClr val="FF0000"/>
                </a:solidFill>
              </a:rPr>
              <a:t>NEC associada a um patógeno bacteriano conhecido (BPNEC)</a:t>
            </a:r>
            <a:r>
              <a:rPr lang="pt-BR" sz="1800" smtClean="0"/>
              <a:t> - NEC que tem um único patógeno bacteriano, além da flora bacteriana da pele crescendo a partir do sangue ou do líquido peritoneal.</a:t>
            </a:r>
          </a:p>
          <a:p>
            <a:pPr marL="273050" indent="-273050"/>
            <a:r>
              <a:rPr lang="pt-BR" sz="1800" smtClean="0"/>
              <a:t>(4) </a:t>
            </a:r>
            <a:r>
              <a:rPr lang="pt-BR" sz="1800" b="0" smtClean="0">
                <a:solidFill>
                  <a:srgbClr val="FF0000"/>
                </a:solidFill>
              </a:rPr>
              <a:t>NEC associada a um patógeno viral conhecido (VPNEC</a:t>
            </a:r>
            <a:r>
              <a:rPr lang="pt-BR" sz="1800" smtClean="0"/>
              <a:t>) —NEC que teve um único vírus identificado por cultura ou PCR de sangue ou outros fluidos corporais estéreis.</a:t>
            </a:r>
          </a:p>
          <a:p>
            <a:pPr marL="273050" indent="-273050"/>
            <a:endParaRPr lang="pt-BR" sz="1800" smtClean="0"/>
          </a:p>
        </p:txBody>
      </p:sp>
      <p:sp>
        <p:nvSpPr>
          <p:cNvPr id="76804" name="Text Box 6"/>
          <p:cNvSpPr txBox="1">
            <a:spLocks noChangeArrowheads="1"/>
          </p:cNvSpPr>
          <p:nvPr/>
        </p:nvSpPr>
        <p:spPr bwMode="auto">
          <a:xfrm>
            <a:off x="755650" y="115888"/>
            <a:ext cx="7034213" cy="100647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charset="0"/>
              </a:defRPr>
            </a:lvl1pPr>
            <a:lvl2pPr marL="742950" indent="-285750">
              <a:defRPr>
                <a:solidFill>
                  <a:schemeClr val="tx1"/>
                </a:solidFill>
                <a:latin typeface="Franklin Gothic Book" charset="0"/>
              </a:defRPr>
            </a:lvl2pPr>
            <a:lvl3pPr marL="1143000" indent="-228600">
              <a:defRPr>
                <a:solidFill>
                  <a:schemeClr val="tx1"/>
                </a:solidFill>
                <a:latin typeface="Franklin Gothic Book" charset="0"/>
              </a:defRPr>
            </a:lvl3pPr>
            <a:lvl4pPr marL="1600200" indent="-228600">
              <a:defRPr>
                <a:solidFill>
                  <a:schemeClr val="tx1"/>
                </a:solidFill>
                <a:latin typeface="Franklin Gothic Book" charset="0"/>
              </a:defRPr>
            </a:lvl4pPr>
            <a:lvl5pPr marL="2057400" indent="-228600">
              <a:defRPr>
                <a:solidFill>
                  <a:schemeClr val="tx1"/>
                </a:solidFill>
                <a:latin typeface="Franklin Gothic Book" charset="0"/>
              </a:defRPr>
            </a:lvl5pPr>
            <a:lvl6pPr marL="2514600" indent="-228600" fontAlgn="base">
              <a:spcBef>
                <a:spcPct val="0"/>
              </a:spcBef>
              <a:spcAft>
                <a:spcPct val="0"/>
              </a:spcAft>
              <a:defRPr>
                <a:solidFill>
                  <a:schemeClr val="tx1"/>
                </a:solidFill>
                <a:latin typeface="Franklin Gothic Book" charset="0"/>
              </a:defRPr>
            </a:lvl6pPr>
            <a:lvl7pPr marL="2971800" indent="-228600" fontAlgn="base">
              <a:spcBef>
                <a:spcPct val="0"/>
              </a:spcBef>
              <a:spcAft>
                <a:spcPct val="0"/>
              </a:spcAft>
              <a:defRPr>
                <a:solidFill>
                  <a:schemeClr val="tx1"/>
                </a:solidFill>
                <a:latin typeface="Franklin Gothic Book" charset="0"/>
              </a:defRPr>
            </a:lvl7pPr>
            <a:lvl8pPr marL="3429000" indent="-228600" fontAlgn="base">
              <a:spcBef>
                <a:spcPct val="0"/>
              </a:spcBef>
              <a:spcAft>
                <a:spcPct val="0"/>
              </a:spcAft>
              <a:defRPr>
                <a:solidFill>
                  <a:schemeClr val="tx1"/>
                </a:solidFill>
                <a:latin typeface="Franklin Gothic Book" charset="0"/>
              </a:defRPr>
            </a:lvl8pPr>
            <a:lvl9pPr marL="3886200" indent="-228600" fontAlgn="base">
              <a:spcBef>
                <a:spcPct val="0"/>
              </a:spcBef>
              <a:spcAft>
                <a:spcPct val="0"/>
              </a:spcAft>
              <a:defRPr>
                <a:solidFill>
                  <a:schemeClr val="tx1"/>
                </a:solidFill>
                <a:latin typeface="Franklin Gothic Book" charset="0"/>
              </a:defRPr>
            </a:lvl9pPr>
          </a:lstStyle>
          <a:p>
            <a:pPr algn="ctr"/>
            <a:r>
              <a:rPr lang="pt-BR" sz="2000" b="1">
                <a:solidFill>
                  <a:srgbClr val="0000FF"/>
                </a:solidFill>
                <a:latin typeface="Arial" pitchFamily="34" charset="0"/>
              </a:rPr>
              <a:t>Uma questão crítica para os pesquisadores do NEC: Podemos criar uma definição consensual de NEC que facilite o progresso da pesquisa?</a:t>
            </a:r>
          </a:p>
        </p:txBody>
      </p:sp>
      <p:sp>
        <p:nvSpPr>
          <p:cNvPr id="76805" name="Rectangle 5"/>
          <p:cNvSpPr>
            <a:spLocks noChangeArrowheads="1"/>
          </p:cNvSpPr>
          <p:nvPr/>
        </p:nvSpPr>
        <p:spPr bwMode="auto">
          <a:xfrm>
            <a:off x="250825" y="1125538"/>
            <a:ext cx="8208963"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pt-BR" sz="1600">
                <a:latin typeface="Arial" pitchFamily="34" charset="0"/>
                <a:hlinkClick r:id="rId2"/>
              </a:rPr>
              <a:t>A critical question for NEC researchers: Can we create a consensus definition of NEC that facilitates research progress?</a:t>
            </a:r>
            <a:r>
              <a:rPr lang="pt-BR" sz="1600">
                <a:latin typeface="Arial" pitchFamily="34" charset="0"/>
              </a:rPr>
              <a:t> Gordon PV, Swanson JR, MacQueen BC, Christensen RD.Semin Perinatol. 2017 Feb;41(1):7-14. </a:t>
            </a:r>
            <a:r>
              <a:rPr lang="pt-BR" sz="1600">
                <a:solidFill>
                  <a:srgbClr val="0000FF"/>
                </a:solidFill>
                <a:latin typeface="Arial" pitchFamily="34" charset="0"/>
              </a:rPr>
              <a:t>doi: 10.1053/j.semperi.2016.09.013</a:t>
            </a:r>
            <a:r>
              <a:rPr lang="pt-BR" sz="1600">
                <a:latin typeface="Arial" pitchFamily="34" charset="0"/>
              </a:rPr>
              <a:t>. Epub 2016 Nov 17. Review.PMID: 27866661.</a:t>
            </a:r>
            <a:r>
              <a:rPr lang="pt-BR" sz="1600" u="sng">
                <a:latin typeface="Arial" pitchFamily="34" charset="0"/>
                <a:hlinkClick r:id="rId3"/>
              </a:rPr>
              <a:t>Similar articles</a:t>
            </a:r>
            <a:endParaRPr lang="pt-BR" sz="1600" u="sng">
              <a:latin typeface="Arial" pitchFamily="34" charset="0"/>
            </a:endParaRPr>
          </a:p>
        </p:txBody>
      </p:sp>
      <p:sp>
        <p:nvSpPr>
          <p:cNvPr id="76806" name="AutoShape 6"/>
          <p:cNvSpPr>
            <a:spLocks noChangeArrowheads="1"/>
          </p:cNvSpPr>
          <p:nvPr/>
        </p:nvSpPr>
        <p:spPr bwMode="auto">
          <a:xfrm>
            <a:off x="8712200" y="6308725"/>
            <a:ext cx="431800" cy="549275"/>
          </a:xfrm>
          <a:prstGeom prst="curvedRightArrow">
            <a:avLst>
              <a:gd name="adj1" fmla="val 25441"/>
              <a:gd name="adj2" fmla="val 50882"/>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p:cNvSpPr>
          <p:nvPr>
            <p:ph type="body" idx="4294967295"/>
          </p:nvPr>
        </p:nvSpPr>
        <p:spPr>
          <a:xfrm>
            <a:off x="398463" y="762000"/>
            <a:ext cx="8232775" cy="5943600"/>
          </a:xfrm>
        </p:spPr>
        <p:txBody>
          <a:bodyPr/>
          <a:lstStyle/>
          <a:p>
            <a:pPr marL="273050" indent="-273050">
              <a:lnSpc>
                <a:spcPct val="80000"/>
              </a:lnSpc>
            </a:pPr>
            <a:r>
              <a:rPr lang="pt-BR" smtClean="0"/>
              <a:t>(</a:t>
            </a:r>
            <a:r>
              <a:rPr lang="pt-BR" sz="2000" smtClean="0"/>
              <a:t>5) </a:t>
            </a:r>
            <a:r>
              <a:rPr lang="pt-BR" sz="2000" smtClean="0">
                <a:solidFill>
                  <a:srgbClr val="FF0000"/>
                </a:solidFill>
              </a:rPr>
              <a:t>NEC associada a uma hipoxia grave e / ou isquêmica grave conhecida como  evento (HIENEC</a:t>
            </a:r>
            <a:r>
              <a:rPr lang="pt-BR" sz="2000" smtClean="0"/>
              <a:t>) —NEC dentro de 72 horas após hipóxia grave / evento isquêmico.</a:t>
            </a:r>
          </a:p>
          <a:p>
            <a:pPr marL="273050" indent="-273050">
              <a:lnSpc>
                <a:spcPct val="80000"/>
              </a:lnSpc>
            </a:pPr>
            <a:r>
              <a:rPr lang="pt-BR" sz="2000" smtClean="0"/>
              <a:t>(6) </a:t>
            </a:r>
            <a:r>
              <a:rPr lang="pt-BR" sz="2000" b="0" smtClean="0">
                <a:solidFill>
                  <a:srgbClr val="FF0000"/>
                </a:solidFill>
              </a:rPr>
              <a:t>NEC associado a </a:t>
            </a:r>
            <a:r>
              <a:rPr lang="pt-BR" sz="2000" b="0" i="1" smtClean="0">
                <a:solidFill>
                  <a:srgbClr val="FF0000"/>
                </a:solidFill>
              </a:rPr>
              <a:t>status</a:t>
            </a:r>
            <a:r>
              <a:rPr lang="pt-BR" sz="2000" b="0" smtClean="0">
                <a:solidFill>
                  <a:srgbClr val="FF0000"/>
                </a:solidFill>
              </a:rPr>
              <a:t> negativo recente de cultura</a:t>
            </a:r>
            <a:r>
              <a:rPr lang="pt-BR" sz="2000" smtClean="0"/>
              <a:t> (ROSNEC)—NEC diagnosticada dentro de 72 horas após hemoculturas negativas (e a crianças  não atualmente em antibióticos).</a:t>
            </a:r>
          </a:p>
          <a:p>
            <a:pPr marL="273050" indent="-273050">
              <a:lnSpc>
                <a:spcPct val="80000"/>
              </a:lnSpc>
            </a:pPr>
            <a:r>
              <a:rPr lang="pt-BR" sz="2000" smtClean="0"/>
              <a:t>(7) </a:t>
            </a:r>
            <a:r>
              <a:rPr lang="pt-BR" sz="2000" b="0" smtClean="0">
                <a:solidFill>
                  <a:srgbClr val="FF0000"/>
                </a:solidFill>
              </a:rPr>
              <a:t>ECN associada ao estresse pelo frio (CLDNEC)</a:t>
            </a:r>
            <a:r>
              <a:rPr lang="pt-BR" sz="2000" smtClean="0"/>
              <a:t> - ECN em lactente pesando &lt;2000g que falhou no desmame de uma incubadora nas últimas 72 horas.</a:t>
            </a:r>
          </a:p>
          <a:p>
            <a:pPr marL="273050" indent="-273050">
              <a:lnSpc>
                <a:spcPct val="80000"/>
              </a:lnSpc>
            </a:pPr>
            <a:r>
              <a:rPr lang="pt-BR" sz="2000" smtClean="0"/>
              <a:t>(8) </a:t>
            </a:r>
            <a:r>
              <a:rPr lang="pt-BR" sz="2000" b="0" smtClean="0">
                <a:solidFill>
                  <a:srgbClr val="FF0000"/>
                </a:solidFill>
              </a:rPr>
              <a:t>NEC ocorrendo em irmãos</a:t>
            </a:r>
            <a:r>
              <a:rPr lang="pt-BR" sz="2000" smtClean="0"/>
              <a:t> (2XNEC) —NEC onde dois ou mais  irmãos na mesma família genética adquiriram NEC.</a:t>
            </a:r>
          </a:p>
          <a:p>
            <a:pPr marL="273050" indent="-273050">
              <a:lnSpc>
                <a:spcPct val="80000"/>
              </a:lnSpc>
            </a:pPr>
            <a:r>
              <a:rPr lang="pt-BR" sz="2000" smtClean="0"/>
              <a:t>(9) </a:t>
            </a:r>
            <a:r>
              <a:rPr lang="pt-BR" sz="2000" b="0" smtClean="0">
                <a:solidFill>
                  <a:srgbClr val="FF3300"/>
                </a:solidFill>
              </a:rPr>
              <a:t>NEC após SIP</a:t>
            </a:r>
            <a:r>
              <a:rPr lang="pt-BR" sz="2000" smtClean="0"/>
              <a:t> [Perfuração Intestinal Espontânea) (SIPNEC) - aquisição da NEC após recuperação cirúrgica da SIP.</a:t>
            </a:r>
          </a:p>
          <a:p>
            <a:pPr marL="273050" indent="-273050">
              <a:lnSpc>
                <a:spcPct val="80000"/>
              </a:lnSpc>
            </a:pPr>
            <a:r>
              <a:rPr lang="pt-BR" sz="2000" smtClean="0"/>
              <a:t>(10) </a:t>
            </a:r>
            <a:r>
              <a:rPr lang="pt-BR" sz="2000" b="0" smtClean="0">
                <a:solidFill>
                  <a:srgbClr val="FF0000"/>
                </a:solidFill>
              </a:rPr>
              <a:t>ECN associada à gastrosquise (GASNEC)</a:t>
            </a:r>
            <a:r>
              <a:rPr lang="pt-BR" sz="2000" smtClean="0"/>
              <a:t> - aquisição de ECN em pacientes com gastrosquise (pré ou pós-operatório)</a:t>
            </a:r>
          </a:p>
        </p:txBody>
      </p:sp>
      <p:sp>
        <p:nvSpPr>
          <p:cNvPr id="77827" name="AutoShape 3"/>
          <p:cNvSpPr>
            <a:spLocks noChangeArrowheads="1"/>
          </p:cNvSpPr>
          <p:nvPr/>
        </p:nvSpPr>
        <p:spPr bwMode="auto">
          <a:xfrm>
            <a:off x="8712200" y="6308725"/>
            <a:ext cx="431800" cy="549275"/>
          </a:xfrm>
          <a:prstGeom prst="curvedRightArrow">
            <a:avLst>
              <a:gd name="adj1" fmla="val 25441"/>
              <a:gd name="adj2" fmla="val 50882"/>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4294967295"/>
          </p:nvPr>
        </p:nvSpPr>
        <p:spPr>
          <a:xfrm>
            <a:off x="971550" y="333375"/>
            <a:ext cx="7604125" cy="5334000"/>
          </a:xfrm>
        </p:spPr>
        <p:txBody>
          <a:bodyPr/>
          <a:lstStyle/>
          <a:p>
            <a:pPr marL="273050" indent="-273050"/>
            <a:r>
              <a:rPr lang="pt-BR" smtClean="0"/>
              <a:t>(</a:t>
            </a:r>
            <a:r>
              <a:rPr lang="pt-BR" sz="2000" smtClean="0"/>
              <a:t>11) </a:t>
            </a:r>
            <a:r>
              <a:rPr lang="pt-BR" sz="2000" b="0" smtClean="0">
                <a:solidFill>
                  <a:srgbClr val="FF0000"/>
                </a:solidFill>
              </a:rPr>
              <a:t>NEC associada à cardiopatia congênita crítica (HRTNEC) - ECN associada a uma lesão cardíaca congênita crítica (pré ou pós-operatório).</a:t>
            </a:r>
          </a:p>
          <a:p>
            <a:pPr marL="273050" indent="-273050"/>
            <a:r>
              <a:rPr lang="pt-BR" sz="2000" b="0" smtClean="0">
                <a:solidFill>
                  <a:srgbClr val="FF0000"/>
                </a:solidFill>
              </a:rPr>
              <a:t>(12) NEC associado a uma condição genética conhecida (GENNEC)</a:t>
            </a:r>
            <a:r>
              <a:rPr lang="pt-BR" sz="2000" smtClean="0"/>
              <a:t> - NEC com um polimorfismo conhecido ou condição  genética que predispõe a criança a NEC (não incluem anomalias congênitas complexas).</a:t>
            </a:r>
          </a:p>
          <a:p>
            <a:pPr marL="273050" indent="-273050"/>
            <a:r>
              <a:rPr lang="pt-BR" sz="2000" smtClean="0"/>
              <a:t>(13) </a:t>
            </a:r>
            <a:r>
              <a:rPr lang="pt-BR" sz="2000" b="0" smtClean="0">
                <a:solidFill>
                  <a:srgbClr val="FF0000"/>
                </a:solidFill>
              </a:rPr>
              <a:t>NEC associada a anomalia congênita (CANNEC)</a:t>
            </a:r>
            <a:r>
              <a:rPr lang="pt-BR" sz="2000" smtClean="0"/>
              <a:t> – NEC com uma anomalia complexa que não seja cardiopatia ou gastrosquise.</a:t>
            </a:r>
          </a:p>
          <a:p>
            <a:pPr marL="273050" indent="-273050"/>
            <a:r>
              <a:rPr lang="pt-BR" sz="2000" smtClean="0"/>
              <a:t>(14) </a:t>
            </a:r>
            <a:r>
              <a:rPr lang="pt-BR" sz="2000" b="0" smtClean="0">
                <a:solidFill>
                  <a:srgbClr val="FF0000"/>
                </a:solidFill>
              </a:rPr>
              <a:t>NEC associada a um produto comercial ($ NEC)</a:t>
            </a:r>
            <a:r>
              <a:rPr lang="pt-BR" sz="2000" smtClean="0"/>
              <a:t> – NEC onde uma fórmula ou outro agente comercial ingerido é associado a uma apresentação única ou maior do que a incidência normal.</a:t>
            </a:r>
          </a:p>
        </p:txBody>
      </p:sp>
      <p:pic>
        <p:nvPicPr>
          <p:cNvPr id="788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905375"/>
            <a:ext cx="8031162"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FF00FF"/>
                </a:solidFill>
              </a:rPr>
              <a:t>Portanto...</a:t>
            </a:r>
          </a:p>
        </p:txBody>
      </p:sp>
      <p:sp>
        <p:nvSpPr>
          <p:cNvPr id="84995" name="Rectangle 3"/>
          <p:cNvSpPr>
            <a:spLocks noGrp="1"/>
          </p:cNvSpPr>
          <p:nvPr>
            <p:ph type="body" idx="1"/>
          </p:nvPr>
        </p:nvSpPr>
        <p:spPr>
          <a:xfrm>
            <a:off x="0" y="1125538"/>
            <a:ext cx="8785225" cy="5568950"/>
          </a:xfrm>
          <a:solidFill>
            <a:schemeClr val="bg1"/>
          </a:solidFill>
        </p:spPr>
        <p:txBody>
          <a:bodyPr/>
          <a:lstStyle/>
          <a:p>
            <a:endParaRPr lang="pt-BR" altLang="ja-JP" smtClean="0"/>
          </a:p>
          <a:p>
            <a:r>
              <a:rPr lang="pt-BR" altLang="ja-JP" smtClean="0"/>
              <a:t>     </a:t>
            </a:r>
            <a:r>
              <a:rPr lang="pt-BR" altLang="ja-JP" sz="2000" b="0" smtClean="0"/>
              <a:t>Nesse estudo, 233 bebês RECEBERAM transfusão de hemácias / 211 bebês NÃO. Após controlar os fatores de confusão (idade gestacional, uso de bloqueadores H2, esteróide pré-natal, hipotensão, pneumonia) o presente estudo mostrou evidência de qualquer associação entre ECN e Transfusão de hemácias, eliminando-se a evidência de que ECN esteja relacionada à transfusão prévia em 2 dias (TANEC: enterocolite necrosante associada à transfusão) ou a qualquer momento (menor ou igual há 2 dias e nem maior que 8 dias após a transfusão) nos recém-nascidos de muito baixo peso. Quanto à dieta, suspendemos DURANTE a transfusão (dieta durante a transfusão pode aumentar o risco de isquemia mesentérica e o desenvolvimento de ECN associada á transfusão) enquanto não tenhamos os resultados definitivos do estudo</a:t>
            </a:r>
            <a:r>
              <a:rPr lang="pt-BR" altLang="ja-JP" sz="2000" b="0" i="1" smtClean="0"/>
              <a:t> Withholding Enteral Feeds Around Transfusion</a:t>
            </a:r>
            <a:r>
              <a:rPr lang="pt-BR" altLang="ja-JP" sz="2000" b="0" smtClean="0"/>
              <a:t> – WHEAT, atualmente em curso </a:t>
            </a:r>
            <a:endParaRPr lang="pt-BR" sz="2000" b="0" smtClean="0"/>
          </a:p>
        </p:txBody>
      </p:sp>
      <p:sp>
        <p:nvSpPr>
          <p:cNvPr id="84996" name="Text Box 4"/>
          <p:cNvSpPr txBox="1">
            <a:spLocks noChangeArrowheads="1"/>
          </p:cNvSpPr>
          <p:nvPr/>
        </p:nvSpPr>
        <p:spPr bwMode="auto">
          <a:xfrm>
            <a:off x="7740650" y="6381750"/>
            <a:ext cx="1008063"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800"/>
              <a:t>Paulo R. Margotto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bwMode="auto">
          <a:xfrm>
            <a:off x="900113" y="333375"/>
            <a:ext cx="7521575"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0000FF"/>
                </a:solidFill>
              </a:rPr>
              <a:t>OBRIGADO!</a:t>
            </a:r>
          </a:p>
        </p:txBody>
      </p:sp>
      <p:pic>
        <p:nvPicPr>
          <p:cNvPr id="74756" name="Picture 4"/>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250825" y="981075"/>
            <a:ext cx="8713788"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8" name="Rectangle 6"/>
          <p:cNvSpPr>
            <a:spLocks noChangeArrowheads="1"/>
          </p:cNvSpPr>
          <p:nvPr/>
        </p:nvSpPr>
        <p:spPr bwMode="auto">
          <a:xfrm>
            <a:off x="468313" y="5876925"/>
            <a:ext cx="8375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Drs. João Paulo, Sérgio Veiga, Paulo R. Margotto, Tatiane e Joseleide de Castro</a:t>
            </a:r>
          </a:p>
        </p:txBody>
      </p:sp>
      <p:sp>
        <p:nvSpPr>
          <p:cNvPr id="74759" name="Rectangle 7"/>
          <p:cNvSpPr>
            <a:spLocks noChangeArrowheads="1"/>
          </p:cNvSpPr>
          <p:nvPr/>
        </p:nvSpPr>
        <p:spPr bwMode="auto">
          <a:xfrm>
            <a:off x="7812088" y="5516563"/>
            <a:ext cx="10699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400" b="1">
                <a:solidFill>
                  <a:srgbClr val="FFFF00"/>
                </a:solidFill>
              </a:rPr>
              <a:t>28/10/2020</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Ângulos">
  <a:themeElements>
    <a:clrScheme name="Horizonte">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Â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Â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13736</TotalTime>
  <Words>4166</Words>
  <Application>Microsoft Office PowerPoint</Application>
  <PresentationFormat>Apresentação na tela (4:3)</PresentationFormat>
  <Paragraphs>324</Paragraphs>
  <Slides>49</Slides>
  <Notes>0</Notes>
  <HiddenSlides>0</HiddenSlides>
  <MMClips>0</MMClips>
  <ScaleCrop>false</ScaleCrop>
  <HeadingPairs>
    <vt:vector size="4" baseType="variant">
      <vt:variant>
        <vt:lpstr>Tema</vt:lpstr>
      </vt:variant>
      <vt:variant>
        <vt:i4>1</vt:i4>
      </vt:variant>
      <vt:variant>
        <vt:lpstr>Títulos de slides</vt:lpstr>
      </vt:variant>
      <vt:variant>
        <vt:i4>49</vt:i4>
      </vt:variant>
    </vt:vector>
  </HeadingPairs>
  <TitlesOfParts>
    <vt:vector size="50" baseType="lpstr">
      <vt:lpstr>Ângulos</vt:lpstr>
      <vt:lpstr>ENTEROCOLITE NECROSANTE CASO CLÍNICO</vt:lpstr>
      <vt:lpstr>22 de Setembro de 2020</vt:lpstr>
      <vt:lpstr>22 de Setembro de 2020</vt:lpstr>
      <vt:lpstr>22 de Setembro de 2020</vt:lpstr>
      <vt:lpstr>23 de Setembro de 2020 – 1º Dia de vida</vt:lpstr>
      <vt:lpstr>24 de Setembro de 2020 – 2º Dia de vida</vt:lpstr>
      <vt:lpstr>27 de Setembro de 2020 – 7º Dia de vida </vt:lpstr>
      <vt:lpstr>13 de OUTUBRO de 2020 – 21º Dia de vida </vt:lpstr>
      <vt:lpstr>14 de OUTUBRO de 2020 – 22º Dia de vida </vt:lpstr>
      <vt:lpstr>14 DE OUTUBRO DE 2020 – 22º DIA DE VIDA </vt:lpstr>
      <vt:lpstr>15 DE OUTUBRO DE 2020 – 23º DIA DE VIDA     Reavaliação da Cirurgia Pediátrica </vt:lpstr>
      <vt:lpstr>15 de OUTUBRO de 2020 – 23º Dia de vida</vt:lpstr>
      <vt:lpstr>Apresentação do PowerPoint</vt:lpstr>
      <vt:lpstr>Apresentação do PowerPoint</vt:lpstr>
      <vt:lpstr>Apresentação do PowerPoint</vt:lpstr>
      <vt:lpstr>       Transfusão de hemácias x ECN</vt:lpstr>
      <vt:lpstr>Apresentação do PowerPoint</vt:lpstr>
      <vt:lpstr>MATERIAL E MÉTODOS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Inclusão de 14 subconjuntos de enterocolite necrosante</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Enterocolite necrosante</dc:title>
  <dc:creator>Usuário do Windows</dc:creator>
  <cp:lastModifiedBy>Paulo</cp:lastModifiedBy>
  <cp:revision>195</cp:revision>
  <dcterms:created xsi:type="dcterms:W3CDTF">2020-04-19T18:30:05Z</dcterms:created>
  <dcterms:modified xsi:type="dcterms:W3CDTF">2020-10-29T22:47:54Z</dcterms:modified>
</cp:coreProperties>
</file>