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6" r:id="rId10"/>
    <p:sldId id="267" r:id="rId11"/>
    <p:sldId id="268" r:id="rId12"/>
    <p:sldId id="269" r:id="rId13"/>
    <p:sldId id="264" r:id="rId14"/>
    <p:sldId id="285" r:id="rId15"/>
    <p:sldId id="265" r:id="rId16"/>
    <p:sldId id="270" r:id="rId17"/>
    <p:sldId id="286" r:id="rId18"/>
    <p:sldId id="287" r:id="rId19"/>
    <p:sldId id="288" r:id="rId20"/>
    <p:sldId id="271" r:id="rId21"/>
    <p:sldId id="272" r:id="rId22"/>
    <p:sldId id="273" r:id="rId23"/>
    <p:sldId id="275" r:id="rId24"/>
    <p:sldId id="274" r:id="rId25"/>
    <p:sldId id="276" r:id="rId26"/>
    <p:sldId id="277" r:id="rId27"/>
    <p:sldId id="278" r:id="rId28"/>
    <p:sldId id="279" r:id="rId29"/>
    <p:sldId id="280" r:id="rId30"/>
    <p:sldId id="281" r:id="rId31"/>
    <p:sldId id="282" r:id="rId32"/>
    <p:sldId id="283" r:id="rId33"/>
    <p:sldId id="284" r:id="rId34"/>
    <p:sldId id="316" r:id="rId35"/>
    <p:sldId id="317" r:id="rId36"/>
    <p:sldId id="318" r:id="rId37"/>
    <p:sldId id="292" r:id="rId38"/>
    <p:sldId id="296" r:id="rId39"/>
    <p:sldId id="293" r:id="rId40"/>
    <p:sldId id="297" r:id="rId41"/>
    <p:sldId id="298" r:id="rId42"/>
    <p:sldId id="301" r:id="rId43"/>
    <p:sldId id="302" r:id="rId44"/>
    <p:sldId id="313" r:id="rId45"/>
    <p:sldId id="314" r:id="rId46"/>
    <p:sldId id="315" r:id="rId47"/>
    <p:sldId id="303" r:id="rId48"/>
    <p:sldId id="304" r:id="rId49"/>
    <p:sldId id="305" r:id="rId50"/>
    <p:sldId id="319" r:id="rId51"/>
    <p:sldId id="320" r:id="rId52"/>
    <p:sldId id="321" r:id="rId53"/>
    <p:sldId id="310" r:id="rId54"/>
    <p:sldId id="311" r:id="rId55"/>
    <p:sldId id="323" r:id="rId56"/>
    <p:sldId id="322" r:id="rId57"/>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entury Gothic" pitchFamily="34" charset="0"/>
        <a:ea typeface="+mn-ea"/>
        <a:cs typeface="Arial" charset="0"/>
      </a:defRPr>
    </a:lvl1pPr>
    <a:lvl2pPr marL="457200" algn="l" defTabSz="457200" rtl="0" fontAlgn="base">
      <a:spcBef>
        <a:spcPct val="0"/>
      </a:spcBef>
      <a:spcAft>
        <a:spcPct val="0"/>
      </a:spcAft>
      <a:defRPr kern="1200">
        <a:solidFill>
          <a:schemeClr val="tx1"/>
        </a:solidFill>
        <a:latin typeface="Century Gothic" pitchFamily="34" charset="0"/>
        <a:ea typeface="+mn-ea"/>
        <a:cs typeface="Arial" charset="0"/>
      </a:defRPr>
    </a:lvl2pPr>
    <a:lvl3pPr marL="914400" algn="l" defTabSz="457200" rtl="0" fontAlgn="base">
      <a:spcBef>
        <a:spcPct val="0"/>
      </a:spcBef>
      <a:spcAft>
        <a:spcPct val="0"/>
      </a:spcAft>
      <a:defRPr kern="1200">
        <a:solidFill>
          <a:schemeClr val="tx1"/>
        </a:solidFill>
        <a:latin typeface="Century Gothic" pitchFamily="34" charset="0"/>
        <a:ea typeface="+mn-ea"/>
        <a:cs typeface="Arial" charset="0"/>
      </a:defRPr>
    </a:lvl3pPr>
    <a:lvl4pPr marL="1371600" algn="l" defTabSz="457200" rtl="0" fontAlgn="base">
      <a:spcBef>
        <a:spcPct val="0"/>
      </a:spcBef>
      <a:spcAft>
        <a:spcPct val="0"/>
      </a:spcAft>
      <a:defRPr kern="1200">
        <a:solidFill>
          <a:schemeClr val="tx1"/>
        </a:solidFill>
        <a:latin typeface="Century Gothic" pitchFamily="34" charset="0"/>
        <a:ea typeface="+mn-ea"/>
        <a:cs typeface="Arial" charset="0"/>
      </a:defRPr>
    </a:lvl4pPr>
    <a:lvl5pPr marL="1828800" algn="l" defTabSz="457200" rtl="0" fontAlgn="base">
      <a:spcBef>
        <a:spcPct val="0"/>
      </a:spcBef>
      <a:spcAft>
        <a:spcPct val="0"/>
      </a:spcAft>
      <a:defRPr kern="1200">
        <a:solidFill>
          <a:schemeClr val="tx1"/>
        </a:solidFill>
        <a:latin typeface="Century Gothic" pitchFamily="34" charset="0"/>
        <a:ea typeface="+mn-ea"/>
        <a:cs typeface="Arial" charset="0"/>
      </a:defRPr>
    </a:lvl5pPr>
    <a:lvl6pPr marL="2286000" algn="l" defTabSz="914400" rtl="0" eaLnBrk="1" latinLnBrk="0" hangingPunct="1">
      <a:defRPr kern="1200">
        <a:solidFill>
          <a:schemeClr val="tx1"/>
        </a:solidFill>
        <a:latin typeface="Century Gothic" pitchFamily="34" charset="0"/>
        <a:ea typeface="+mn-ea"/>
        <a:cs typeface="Arial" charset="0"/>
      </a:defRPr>
    </a:lvl6pPr>
    <a:lvl7pPr marL="2743200" algn="l" defTabSz="914400" rtl="0" eaLnBrk="1" latinLnBrk="0" hangingPunct="1">
      <a:defRPr kern="1200">
        <a:solidFill>
          <a:schemeClr val="tx1"/>
        </a:solidFill>
        <a:latin typeface="Century Gothic" pitchFamily="34" charset="0"/>
        <a:ea typeface="+mn-ea"/>
        <a:cs typeface="Arial" charset="0"/>
      </a:defRPr>
    </a:lvl7pPr>
    <a:lvl8pPr marL="3200400" algn="l" defTabSz="914400" rtl="0" eaLnBrk="1" latinLnBrk="0" hangingPunct="1">
      <a:defRPr kern="1200">
        <a:solidFill>
          <a:schemeClr val="tx1"/>
        </a:solidFill>
        <a:latin typeface="Century Gothic" pitchFamily="34" charset="0"/>
        <a:ea typeface="+mn-ea"/>
        <a:cs typeface="Arial" charset="0"/>
      </a:defRPr>
    </a:lvl8pPr>
    <a:lvl9pPr marL="3657600" algn="l" defTabSz="914400" rtl="0" eaLnBrk="1" latinLnBrk="0" hangingPunct="1">
      <a:defRPr kern="1200">
        <a:solidFill>
          <a:schemeClr val="tx1"/>
        </a:solidFill>
        <a:latin typeface="Century Gothic"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FF"/>
    <a:srgbClr val="CC00FF"/>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144" y="-60"/>
      </p:cViewPr>
      <p:guideLst>
        <p:guide orient="horz" pos="2160"/>
        <p:guide pos="3840"/>
      </p:guideLst>
    </p:cSldViewPr>
  </p:slideViewPr>
  <p:notesTextViewPr>
    <p:cViewPr>
      <p:scale>
        <a:sx n="1" d="1"/>
        <a:sy n="1" d="1"/>
      </p:scale>
      <p:origin x="0" y="0"/>
    </p:cViewPr>
  </p:notesTextViewPr>
  <p:sorterViewPr>
    <p:cViewPr>
      <p:scale>
        <a:sx n="66" d="100"/>
        <a:sy n="66" d="100"/>
      </p:scale>
      <p:origin x="0" y="63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7" name="Rectangle 1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bwMode="gray">
          <a:xfrm>
            <a:off x="1154955" y="4777380"/>
            <a:ext cx="8825658"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8" name="Date Placeholder 3"/>
          <p:cNvSpPr>
            <a:spLocks noGrp="1"/>
          </p:cNvSpPr>
          <p:nvPr>
            <p:ph type="dt" sz="half" idx="10"/>
          </p:nvPr>
        </p:nvSpPr>
        <p:spPr bwMode="gray">
          <a:xfrm rot="5400000">
            <a:off x="10158413" y="1792288"/>
            <a:ext cx="990600" cy="304800"/>
          </a:xfrm>
        </p:spPr>
        <p:txBody>
          <a:bodyPr anchor="t"/>
          <a:lstStyle>
            <a:lvl1pPr algn="l">
              <a:defRPr b="0" i="0">
                <a:solidFill>
                  <a:schemeClr val="bg1">
                    <a:alpha val="60000"/>
                  </a:schemeClr>
                </a:solidFill>
              </a:defRPr>
            </a:lvl1pPr>
          </a:lstStyle>
          <a:p>
            <a:pPr>
              <a:defRPr/>
            </a:pPr>
            <a:fld id="{B8C0144E-59FE-4387-A20B-2A89D54A969E}" type="datetimeFigureOut">
              <a:rPr lang="en-US"/>
              <a:pPr>
                <a:defRPr/>
              </a:pPr>
              <a:t>10/30/2020</a:t>
            </a:fld>
            <a:endParaRPr lang="en-US" dirty="0"/>
          </a:p>
        </p:txBody>
      </p:sp>
      <p:sp>
        <p:nvSpPr>
          <p:cNvPr id="9" name="Footer Placeholder 4"/>
          <p:cNvSpPr>
            <a:spLocks noGrp="1"/>
          </p:cNvSpPr>
          <p:nvPr>
            <p:ph type="ftr" sz="quarter" idx="11"/>
          </p:nvPr>
        </p:nvSpPr>
        <p:spPr bwMode="gray">
          <a:xfrm rot="5400000">
            <a:off x="8952706" y="3228182"/>
            <a:ext cx="3859213" cy="304800"/>
          </a:xfrm>
        </p:spPr>
        <p:txBody>
          <a:bodyPr/>
          <a:lstStyle>
            <a:lvl1pPr>
              <a:defRPr b="0" i="0" dirty="0">
                <a:solidFill>
                  <a:schemeClr val="bg1">
                    <a:alpha val="60000"/>
                  </a:schemeClr>
                </a:solidFill>
              </a:defRPr>
            </a:lvl1pPr>
          </a:lstStyle>
          <a:p>
            <a:pPr>
              <a:defRPr/>
            </a:pPr>
            <a:r>
              <a:rPr lang="en-US"/>
              <a:t>
              </a:t>
            </a:r>
          </a:p>
        </p:txBody>
      </p:sp>
      <p:sp>
        <p:nvSpPr>
          <p:cNvPr id="10" name="Slide Number Placeholder 5"/>
          <p:cNvSpPr>
            <a:spLocks noGrp="1"/>
          </p:cNvSpPr>
          <p:nvPr>
            <p:ph type="sldNum" sz="quarter" idx="12"/>
          </p:nvPr>
        </p:nvSpPr>
        <p:spPr/>
        <p:txBody>
          <a:bodyPr/>
          <a:lstStyle>
            <a:lvl1pPr>
              <a:defRPr/>
            </a:lvl1pPr>
          </a:lstStyle>
          <a:p>
            <a:pPr>
              <a:defRPr/>
            </a:pPr>
            <a:fld id="{90AF403B-2FFA-4B5C-BE25-0CCF31E95DAD}" type="slidenum">
              <a:rPr lang="en-US"/>
              <a:pPr>
                <a:defRPr/>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A7E1243-9713-488E-8AF0-148FE3BBB093}" type="datetimeFigureOut">
              <a:rPr lang="en-US"/>
              <a:pPr>
                <a:defRPr/>
              </a:pPr>
              <a:t>10/30/2020</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BA9DF4B0-665F-400D-9F43-9EBF5C6952FE}"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7"/>
          <p:cNvGrpSpPr>
            <a:grpSpLocks/>
          </p:cNvGrpSpPr>
          <p:nvPr/>
        </p:nvGrpSpPr>
        <p:grpSpPr bwMode="auto">
          <a:xfrm>
            <a:off x="0" y="0"/>
            <a:ext cx="12192000" cy="6858000"/>
            <a:chOff x="0" y="0"/>
            <a:chExt cx="12192000" cy="6858000"/>
          </a:xfrm>
        </p:grpSpPr>
        <p:sp>
          <p:nvSpPr>
            <p:cNvPr id="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9"/>
            <p:cNvSpPr/>
            <p:nvPr/>
          </p:nvSpPr>
          <p:spPr bwMode="gray">
            <a:xfrm>
              <a:off x="7289800" y="401638"/>
              <a:ext cx="44783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400000">
              <a:off x="3786188" y="2801938"/>
              <a:ext cx="6054725" cy="1254125"/>
            </a:xfrm>
            <a:custGeom>
              <a:avLst/>
              <a:gdLst>
                <a:gd name="T0" fmla="*/ 0 w 10000"/>
                <a:gd name="T1" fmla="*/ 0 h 8000"/>
                <a:gd name="T2" fmla="*/ 0 w 10000"/>
                <a:gd name="T3" fmla="*/ 2147483647 h 8000"/>
                <a:gd name="T4" fmla="*/ 2147483647 w 10000"/>
                <a:gd name="T5" fmla="*/ 2147483647 h 8000"/>
                <a:gd name="T6" fmla="*/ 2147483647 w 10000"/>
                <a:gd name="T7" fmla="*/ 2147483647 h 8000"/>
                <a:gd name="T8" fmla="*/ 2147483647 w 10000"/>
                <a:gd name="T9" fmla="*/ 2147483647 h 8000"/>
                <a:gd name="T10" fmla="*/ 2147483647 w 10000"/>
                <a:gd name="T11" fmla="*/ 2147483647 h 8000"/>
                <a:gd name="T12" fmla="*/ 2147483647 w 10000"/>
                <a:gd name="T13" fmla="*/ 2147483647 h 8000"/>
                <a:gd name="T14" fmla="*/ 2147483647 w 10000"/>
                <a:gd name="T15" fmla="*/ 2147483647 h 8000"/>
                <a:gd name="T16" fmla="*/ 2147483647 w 10000"/>
                <a:gd name="T17" fmla="*/ 2147483647 h 8000"/>
                <a:gd name="T18" fmla="*/ 2147483647 w 10000"/>
                <a:gd name="T19" fmla="*/ 2147483647 h 8000"/>
                <a:gd name="T20" fmla="*/ 2147483647 w 10000"/>
                <a:gd name="T21" fmla="*/ 2147483647 h 8000"/>
                <a:gd name="T22" fmla="*/ 2147483647 w 10000"/>
                <a:gd name="T23" fmla="*/ 2147483647 h 8000"/>
                <a:gd name="T24" fmla="*/ 2147483647 w 10000"/>
                <a:gd name="T25" fmla="*/ 2147483647 h 8000"/>
                <a:gd name="T26" fmla="*/ 2147483647 w 10000"/>
                <a:gd name="T27" fmla="*/ 2147483647 h 8000"/>
                <a:gd name="T28" fmla="*/ 2147483647 w 10000"/>
                <a:gd name="T29" fmla="*/ 2147483647 h 8000"/>
                <a:gd name="T30" fmla="*/ 2147483647 w 10000"/>
                <a:gd name="T31" fmla="*/ 2147483647 h 8000"/>
                <a:gd name="T32" fmla="*/ 2147483647 w 10000"/>
                <a:gd name="T33" fmla="*/ 2147483647 h 8000"/>
                <a:gd name="T34" fmla="*/ 2147483647 w 10000"/>
                <a:gd name="T35" fmla="*/ 2147483647 h 8000"/>
                <a:gd name="T36" fmla="*/ 2147483647 w 10000"/>
                <a:gd name="T37" fmla="*/ 2147483647 h 8000"/>
                <a:gd name="T38" fmla="*/ 2147483647 w 10000"/>
                <a:gd name="T39" fmla="*/ 2147483647 h 8000"/>
                <a:gd name="T40" fmla="*/ 2147483647 w 10000"/>
                <a:gd name="T41" fmla="*/ 2147483647 h 8000"/>
                <a:gd name="T42" fmla="*/ 2147483647 w 10000"/>
                <a:gd name="T43" fmla="*/ 2147483647 h 8000"/>
                <a:gd name="T44" fmla="*/ 2147483647 w 10000"/>
                <a:gd name="T45" fmla="*/ 2147483647 h 8000"/>
                <a:gd name="T46" fmla="*/ 2147483647 w 10000"/>
                <a:gd name="T47" fmla="*/ 2147483647 h 8000"/>
                <a:gd name="T48" fmla="*/ 2147483647 w 10000"/>
                <a:gd name="T49" fmla="*/ 2147483647 h 8000"/>
                <a:gd name="T50" fmla="*/ 2147483647 w 10000"/>
                <a:gd name="T51" fmla="*/ 2147483647 h 8000"/>
                <a:gd name="T52" fmla="*/ 2147483647 w 10000"/>
                <a:gd name="T53" fmla="*/ 2147483647 h 8000"/>
                <a:gd name="T54" fmla="*/ 2147483647 w 10000"/>
                <a:gd name="T55" fmla="*/ 2147483647 h 8000"/>
                <a:gd name="T56" fmla="*/ 2147483647 w 10000"/>
                <a:gd name="T57" fmla="*/ 2147483647 h 8000"/>
                <a:gd name="T58" fmla="*/ 2147483647 w 10000"/>
                <a:gd name="T59" fmla="*/ 2147483647 h 8000"/>
                <a:gd name="T60" fmla="*/ 2147483647 w 10000"/>
                <a:gd name="T61" fmla="*/ 2147483647 h 8000"/>
                <a:gd name="T62" fmla="*/ 2147483647 w 10000"/>
                <a:gd name="T63" fmla="*/ 2147483647 h 8000"/>
                <a:gd name="T64" fmla="*/ 2147483647 w 10000"/>
                <a:gd name="T65" fmla="*/ 2147483647 h 8000"/>
                <a:gd name="T66" fmla="*/ 2147483647 w 10000"/>
                <a:gd name="T67" fmla="*/ 2147483647 h 8000"/>
                <a:gd name="T68" fmla="*/ 2147483647 w 10000"/>
                <a:gd name="T69" fmla="*/ 2147483647 h 8000"/>
                <a:gd name="T70" fmla="*/ 2147483647 w 10000"/>
                <a:gd name="T71" fmla="*/ 2147483647 h 8000"/>
                <a:gd name="T72" fmla="*/ 2147483647 w 10000"/>
                <a:gd name="T73" fmla="*/ 2147483647 h 8000"/>
                <a:gd name="T74" fmla="*/ 2147483647 w 10000"/>
                <a:gd name="T75" fmla="*/ 2147483647 h 8000"/>
                <a:gd name="T76" fmla="*/ 2147483647 w 10000"/>
                <a:gd name="T77" fmla="*/ 2147483647 h 8000"/>
                <a:gd name="T78" fmla="*/ 2147483647 w 10000"/>
                <a:gd name="T79" fmla="*/ 2147483647 h 8000"/>
                <a:gd name="T80" fmla="*/ 2147483647 w 10000"/>
                <a:gd name="T81" fmla="*/ 2147483647 h 8000"/>
                <a:gd name="T82" fmla="*/ 2147483647 w 10000"/>
                <a:gd name="T83" fmla="*/ 2147483647 h 8000"/>
                <a:gd name="T84" fmla="*/ 2147483647 w 10000"/>
                <a:gd name="T85" fmla="*/ 2147483647 h 8000"/>
                <a:gd name="T86" fmla="*/ 2147483647 w 10000"/>
                <a:gd name="T87" fmla="*/ 2147483647 h 8000"/>
                <a:gd name="T88" fmla="*/ 2147483647 w 10000"/>
                <a:gd name="T89" fmla="*/ 2147483647 h 8000"/>
                <a:gd name="T90" fmla="*/ 2147483647 w 10000"/>
                <a:gd name="T91" fmla="*/ 2147483647 h 8000"/>
                <a:gd name="T92" fmla="*/ 2147483647 w 10000"/>
                <a:gd name="T93" fmla="*/ 2147483647 h 8000"/>
                <a:gd name="T94" fmla="*/ 2147483647 w 10000"/>
                <a:gd name="T95" fmla="*/ 2147483647 h 8000"/>
                <a:gd name="T96" fmla="*/ 2147483647 w 10000"/>
                <a:gd name="T97" fmla="*/ 2147483647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3" name="Freeform 5"/>
            <p:cNvSpPr>
              <a:spLocks/>
            </p:cNvSpPr>
            <p:nvPr/>
          </p:nvSpPr>
          <p:spPr bwMode="gray">
            <a:xfrm rot="-5677511">
              <a:off x="4699000" y="1825625"/>
              <a:ext cx="3298825" cy="441325"/>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4"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677645"/>
            <a:ext cx="4351025" cy="2283824"/>
          </a:xfrm>
        </p:spPr>
        <p:txBody>
          <a:bodyPr/>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8C5E8556-99AE-46BB-8004-7C27DC72CB4C}" type="datetimeFigureOut">
              <a:rPr lang="en-US"/>
              <a:pPr>
                <a:defRPr/>
              </a:pPr>
              <a:t>10/30/2020</a:t>
            </a:fld>
            <a:endParaRPr lang="en-US" dirty="0"/>
          </a:p>
        </p:txBody>
      </p:sp>
      <p:sp>
        <p:nvSpPr>
          <p:cNvPr id="17" name="Footer Placeholder 4"/>
          <p:cNvSpPr>
            <a:spLocks noGrp="1"/>
          </p:cNvSpPr>
          <p:nvPr>
            <p:ph type="ftr" sz="quarter" idx="11"/>
          </p:nvPr>
        </p:nvSpPr>
        <p:spPr/>
        <p:txBody>
          <a:bodyPr/>
          <a:lstStyle>
            <a:lvl1pPr>
              <a:defRPr dirty="0"/>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CFCA5647-6C69-4652-888F-AA975466A5C2}"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0632FFE-881F-4368-9DC3-67E2F91A87F6}" type="datetimeFigureOut">
              <a:rPr lang="en-US"/>
              <a:pPr>
                <a:defRPr/>
              </a:pPr>
              <a:t>10/30/2020</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1BE3D8DE-8247-4843-A855-6587B0B72276}"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AE4A996-AFFC-40CE-BBE0-D310F0DD8170}" type="datetimeFigureOut">
              <a:rPr lang="en-US"/>
              <a:pPr>
                <a:defRPr/>
              </a:pPr>
              <a:t>10/30/2020</a:t>
            </a:fld>
            <a:endParaRPr lang="en-US" dirty="0"/>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78D047B1-6DC4-4A50-B99E-5FD865254648}"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6A233450-96FA-4A3A-AA3A-C4CA31404F56}" type="datetimeFigureOut">
              <a:rPr lang="en-US"/>
              <a:pPr>
                <a:defRPr/>
              </a:pPr>
              <a:t>10/30/2020</a:t>
            </a:fld>
            <a:endParaRPr lang="en-US" dirty="0"/>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EB430D2B-7971-4FB7-8B54-EF9AB2812D93}"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16026A23-230D-46DC-ACD6-25D9478D1755}" type="datetimeFigureOut">
              <a:rPr lang="en-US"/>
              <a:pPr>
                <a:defRPr/>
              </a:pPr>
              <a:t>10/30/2020</a:t>
            </a:fld>
            <a:endParaRPr lang="en-US" dirty="0"/>
          </a:p>
        </p:txBody>
      </p:sp>
      <p:sp>
        <p:nvSpPr>
          <p:cNvPr id="4" name="Footer Placeholder 2"/>
          <p:cNvSpPr>
            <a:spLocks noGrp="1"/>
          </p:cNvSpPr>
          <p:nvPr>
            <p:ph type="ftr" sz="quarter" idx="11"/>
          </p:nvPr>
        </p:nvSpPr>
        <p:spPr/>
        <p:txBody>
          <a:bodyPr/>
          <a:lstStyle>
            <a:lvl1pPr>
              <a:defRPr dirty="0"/>
            </a:lvl1pPr>
          </a:lstStyle>
          <a:p>
            <a:pPr>
              <a:defRPr/>
            </a:pPr>
            <a:r>
              <a:rPr lang="en-US"/>
              <a:t>
              </a:t>
            </a:r>
          </a:p>
        </p:txBody>
      </p:sp>
      <p:sp>
        <p:nvSpPr>
          <p:cNvPr id="5" name="Slide Number Placeholder 3"/>
          <p:cNvSpPr>
            <a:spLocks noGrp="1"/>
          </p:cNvSpPr>
          <p:nvPr>
            <p:ph type="sldNum" sz="quarter" idx="12"/>
          </p:nvPr>
        </p:nvSpPr>
        <p:spPr/>
        <p:txBody>
          <a:bodyPr/>
          <a:lstStyle>
            <a:lvl1pPr>
              <a:defRPr/>
            </a:lvl1pPr>
          </a:lstStyle>
          <a:p>
            <a:pPr>
              <a:defRPr/>
            </a:pPr>
            <a:fld id="{05CAF1E9-BF97-411E-A8B8-EE02099D91D7}"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5713413" y="401638"/>
              <a:ext cx="60547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677511">
              <a:off x="3140869" y="1826419"/>
              <a:ext cx="3298825" cy="439737"/>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4" name="Freeform 5"/>
            <p:cNvSpPr>
              <a:spLocks/>
            </p:cNvSpPr>
            <p:nvPr/>
          </p:nvSpPr>
          <p:spPr bwMode="gray">
            <a:xfrm rot="-5400000">
              <a:off x="2228850" y="2801938"/>
              <a:ext cx="6054725" cy="1254125"/>
            </a:xfrm>
            <a:custGeom>
              <a:avLst/>
              <a:gdLst>
                <a:gd name="T0" fmla="*/ 0 w 10000"/>
                <a:gd name="T1" fmla="*/ 0 h 8000"/>
                <a:gd name="T2" fmla="*/ 0 w 10000"/>
                <a:gd name="T3" fmla="*/ 2147483647 h 8000"/>
                <a:gd name="T4" fmla="*/ 2147483647 w 10000"/>
                <a:gd name="T5" fmla="*/ 2147483647 h 8000"/>
                <a:gd name="T6" fmla="*/ 2147483647 w 10000"/>
                <a:gd name="T7" fmla="*/ 2147483647 h 8000"/>
                <a:gd name="T8" fmla="*/ 2147483647 w 10000"/>
                <a:gd name="T9" fmla="*/ 2147483647 h 8000"/>
                <a:gd name="T10" fmla="*/ 2147483647 w 10000"/>
                <a:gd name="T11" fmla="*/ 2147483647 h 8000"/>
                <a:gd name="T12" fmla="*/ 2147483647 w 10000"/>
                <a:gd name="T13" fmla="*/ 2147483647 h 8000"/>
                <a:gd name="T14" fmla="*/ 2147483647 w 10000"/>
                <a:gd name="T15" fmla="*/ 2147483647 h 8000"/>
                <a:gd name="T16" fmla="*/ 2147483647 w 10000"/>
                <a:gd name="T17" fmla="*/ 2147483647 h 8000"/>
                <a:gd name="T18" fmla="*/ 2147483647 w 10000"/>
                <a:gd name="T19" fmla="*/ 2147483647 h 8000"/>
                <a:gd name="T20" fmla="*/ 2147483647 w 10000"/>
                <a:gd name="T21" fmla="*/ 2147483647 h 8000"/>
                <a:gd name="T22" fmla="*/ 2147483647 w 10000"/>
                <a:gd name="T23" fmla="*/ 2147483647 h 8000"/>
                <a:gd name="T24" fmla="*/ 2147483647 w 10000"/>
                <a:gd name="T25" fmla="*/ 2147483647 h 8000"/>
                <a:gd name="T26" fmla="*/ 2147483647 w 10000"/>
                <a:gd name="T27" fmla="*/ 2147483647 h 8000"/>
                <a:gd name="T28" fmla="*/ 2147483647 w 10000"/>
                <a:gd name="T29" fmla="*/ 2147483647 h 8000"/>
                <a:gd name="T30" fmla="*/ 2147483647 w 10000"/>
                <a:gd name="T31" fmla="*/ 2147483647 h 8000"/>
                <a:gd name="T32" fmla="*/ 2147483647 w 10000"/>
                <a:gd name="T33" fmla="*/ 2147483647 h 8000"/>
                <a:gd name="T34" fmla="*/ 2147483647 w 10000"/>
                <a:gd name="T35" fmla="*/ 2147483647 h 8000"/>
                <a:gd name="T36" fmla="*/ 2147483647 w 10000"/>
                <a:gd name="T37" fmla="*/ 2147483647 h 8000"/>
                <a:gd name="T38" fmla="*/ 2147483647 w 10000"/>
                <a:gd name="T39" fmla="*/ 2147483647 h 8000"/>
                <a:gd name="T40" fmla="*/ 2147483647 w 10000"/>
                <a:gd name="T41" fmla="*/ 2147483647 h 8000"/>
                <a:gd name="T42" fmla="*/ 2147483647 w 10000"/>
                <a:gd name="T43" fmla="*/ 2147483647 h 8000"/>
                <a:gd name="T44" fmla="*/ 2147483647 w 10000"/>
                <a:gd name="T45" fmla="*/ 2147483647 h 8000"/>
                <a:gd name="T46" fmla="*/ 2147483647 w 10000"/>
                <a:gd name="T47" fmla="*/ 2147483647 h 8000"/>
                <a:gd name="T48" fmla="*/ 2147483647 w 10000"/>
                <a:gd name="T49" fmla="*/ 2147483647 h 8000"/>
                <a:gd name="T50" fmla="*/ 2147483647 w 10000"/>
                <a:gd name="T51" fmla="*/ 2147483647 h 8000"/>
                <a:gd name="T52" fmla="*/ 2147483647 w 10000"/>
                <a:gd name="T53" fmla="*/ 2147483647 h 8000"/>
                <a:gd name="T54" fmla="*/ 2147483647 w 10000"/>
                <a:gd name="T55" fmla="*/ 2147483647 h 8000"/>
                <a:gd name="T56" fmla="*/ 2147483647 w 10000"/>
                <a:gd name="T57" fmla="*/ 2147483647 h 8000"/>
                <a:gd name="T58" fmla="*/ 2147483647 w 10000"/>
                <a:gd name="T59" fmla="*/ 2147483647 h 8000"/>
                <a:gd name="T60" fmla="*/ 2147483647 w 10000"/>
                <a:gd name="T61" fmla="*/ 2147483647 h 8000"/>
                <a:gd name="T62" fmla="*/ 2147483647 w 10000"/>
                <a:gd name="T63" fmla="*/ 2147483647 h 8000"/>
                <a:gd name="T64" fmla="*/ 2147483647 w 10000"/>
                <a:gd name="T65" fmla="*/ 2147483647 h 8000"/>
                <a:gd name="T66" fmla="*/ 2147483647 w 10000"/>
                <a:gd name="T67" fmla="*/ 2147483647 h 8000"/>
                <a:gd name="T68" fmla="*/ 2147483647 w 10000"/>
                <a:gd name="T69" fmla="*/ 2147483647 h 8000"/>
                <a:gd name="T70" fmla="*/ 2147483647 w 10000"/>
                <a:gd name="T71" fmla="*/ 2147483647 h 8000"/>
                <a:gd name="T72" fmla="*/ 2147483647 w 10000"/>
                <a:gd name="T73" fmla="*/ 2147483647 h 8000"/>
                <a:gd name="T74" fmla="*/ 2147483647 w 10000"/>
                <a:gd name="T75" fmla="*/ 2147483647 h 8000"/>
                <a:gd name="T76" fmla="*/ 2147483647 w 10000"/>
                <a:gd name="T77" fmla="*/ 2147483647 h 8000"/>
                <a:gd name="T78" fmla="*/ 2147483647 w 10000"/>
                <a:gd name="T79" fmla="*/ 2147483647 h 8000"/>
                <a:gd name="T80" fmla="*/ 2147483647 w 10000"/>
                <a:gd name="T81" fmla="*/ 2147483647 h 8000"/>
                <a:gd name="T82" fmla="*/ 2147483647 w 10000"/>
                <a:gd name="T83" fmla="*/ 2147483647 h 8000"/>
                <a:gd name="T84" fmla="*/ 2147483647 w 10000"/>
                <a:gd name="T85" fmla="*/ 2147483647 h 8000"/>
                <a:gd name="T86" fmla="*/ 2147483647 w 10000"/>
                <a:gd name="T87" fmla="*/ 2147483647 h 8000"/>
                <a:gd name="T88" fmla="*/ 2147483647 w 10000"/>
                <a:gd name="T89" fmla="*/ 2147483647 h 8000"/>
                <a:gd name="T90" fmla="*/ 2147483647 w 10000"/>
                <a:gd name="T91" fmla="*/ 2147483647 h 8000"/>
                <a:gd name="T92" fmla="*/ 2147483647 w 10000"/>
                <a:gd name="T93" fmla="*/ 2147483647 h 8000"/>
                <a:gd name="T94" fmla="*/ 2147483647 w 10000"/>
                <a:gd name="T95" fmla="*/ 2147483647 h 8000"/>
                <a:gd name="T96" fmla="*/ 2147483647 w 10000"/>
                <a:gd name="T97" fmla="*/ 2147483647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5"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E09A98DB-8DFF-401D-8245-B314DBEF4DD0}" type="datetimeFigureOut">
              <a:rPr lang="en-US"/>
              <a:pPr>
                <a:defRPr/>
              </a:pPr>
              <a:t>10/30/2020</a:t>
            </a:fld>
            <a:endParaRPr lang="en-US" dirty="0"/>
          </a:p>
        </p:txBody>
      </p:sp>
      <p:sp>
        <p:nvSpPr>
          <p:cNvPr id="18" name="Footer Placeholder 5"/>
          <p:cNvSpPr>
            <a:spLocks noGrp="1"/>
          </p:cNvSpPr>
          <p:nvPr>
            <p:ph type="ftr" sz="quarter" idx="11"/>
          </p:nvPr>
        </p:nvSpPr>
        <p:spPr/>
        <p:txBody>
          <a:bodyPr/>
          <a:lstStyle>
            <a:lvl1pPr>
              <a:defRPr dirty="0"/>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6627691E-9970-4A57-BEFB-4231BA613E49}" type="slidenum">
              <a:rPr lang="en-US"/>
              <a:pPr>
                <a:defRPr/>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6172200" y="401638"/>
              <a:ext cx="55959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677511">
              <a:off x="4203700" y="1825625"/>
              <a:ext cx="3298825" cy="441325"/>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4" name="Freeform 5"/>
            <p:cNvSpPr>
              <a:spLocks/>
            </p:cNvSpPr>
            <p:nvPr/>
          </p:nvSpPr>
          <p:spPr bwMode="gray">
            <a:xfrm rot="-5400000">
              <a:off x="3294856" y="2801145"/>
              <a:ext cx="6054725" cy="1255712"/>
            </a:xfrm>
            <a:custGeom>
              <a:avLst/>
              <a:gdLst>
                <a:gd name="T0" fmla="*/ 0 w 10000"/>
                <a:gd name="T1" fmla="*/ 0 h 8000"/>
                <a:gd name="T2" fmla="*/ 0 w 10000"/>
                <a:gd name="T3" fmla="*/ 2147483647 h 8000"/>
                <a:gd name="T4" fmla="*/ 2147483647 w 10000"/>
                <a:gd name="T5" fmla="*/ 2147483647 h 8000"/>
                <a:gd name="T6" fmla="*/ 2147483647 w 10000"/>
                <a:gd name="T7" fmla="*/ 2147483647 h 8000"/>
                <a:gd name="T8" fmla="*/ 2147483647 w 10000"/>
                <a:gd name="T9" fmla="*/ 2147483647 h 8000"/>
                <a:gd name="T10" fmla="*/ 2147483647 w 10000"/>
                <a:gd name="T11" fmla="*/ 2147483647 h 8000"/>
                <a:gd name="T12" fmla="*/ 2147483647 w 10000"/>
                <a:gd name="T13" fmla="*/ 2147483647 h 8000"/>
                <a:gd name="T14" fmla="*/ 2147483647 w 10000"/>
                <a:gd name="T15" fmla="*/ 2147483647 h 8000"/>
                <a:gd name="T16" fmla="*/ 2147483647 w 10000"/>
                <a:gd name="T17" fmla="*/ 2147483647 h 8000"/>
                <a:gd name="T18" fmla="*/ 2147483647 w 10000"/>
                <a:gd name="T19" fmla="*/ 2147483647 h 8000"/>
                <a:gd name="T20" fmla="*/ 2147483647 w 10000"/>
                <a:gd name="T21" fmla="*/ 2147483647 h 8000"/>
                <a:gd name="T22" fmla="*/ 2147483647 w 10000"/>
                <a:gd name="T23" fmla="*/ 2147483647 h 8000"/>
                <a:gd name="T24" fmla="*/ 2147483647 w 10000"/>
                <a:gd name="T25" fmla="*/ 2147483647 h 8000"/>
                <a:gd name="T26" fmla="*/ 2147483647 w 10000"/>
                <a:gd name="T27" fmla="*/ 2147483647 h 8000"/>
                <a:gd name="T28" fmla="*/ 2147483647 w 10000"/>
                <a:gd name="T29" fmla="*/ 2147483647 h 8000"/>
                <a:gd name="T30" fmla="*/ 2147483647 w 10000"/>
                <a:gd name="T31" fmla="*/ 2147483647 h 8000"/>
                <a:gd name="T32" fmla="*/ 2147483647 w 10000"/>
                <a:gd name="T33" fmla="*/ 2147483647 h 8000"/>
                <a:gd name="T34" fmla="*/ 2147483647 w 10000"/>
                <a:gd name="T35" fmla="*/ 2147483647 h 8000"/>
                <a:gd name="T36" fmla="*/ 2147483647 w 10000"/>
                <a:gd name="T37" fmla="*/ 2147483647 h 8000"/>
                <a:gd name="T38" fmla="*/ 2147483647 w 10000"/>
                <a:gd name="T39" fmla="*/ 2147483647 h 8000"/>
                <a:gd name="T40" fmla="*/ 2147483647 w 10000"/>
                <a:gd name="T41" fmla="*/ 2147483647 h 8000"/>
                <a:gd name="T42" fmla="*/ 2147483647 w 10000"/>
                <a:gd name="T43" fmla="*/ 2147483647 h 8000"/>
                <a:gd name="T44" fmla="*/ 2147483647 w 10000"/>
                <a:gd name="T45" fmla="*/ 2147483647 h 8000"/>
                <a:gd name="T46" fmla="*/ 2147483647 w 10000"/>
                <a:gd name="T47" fmla="*/ 2147483647 h 8000"/>
                <a:gd name="T48" fmla="*/ 2147483647 w 10000"/>
                <a:gd name="T49" fmla="*/ 2147483647 h 8000"/>
                <a:gd name="T50" fmla="*/ 2147483647 w 10000"/>
                <a:gd name="T51" fmla="*/ 2147483647 h 8000"/>
                <a:gd name="T52" fmla="*/ 2147483647 w 10000"/>
                <a:gd name="T53" fmla="*/ 2147483647 h 8000"/>
                <a:gd name="T54" fmla="*/ 2147483647 w 10000"/>
                <a:gd name="T55" fmla="*/ 2147483647 h 8000"/>
                <a:gd name="T56" fmla="*/ 2147483647 w 10000"/>
                <a:gd name="T57" fmla="*/ 2147483647 h 8000"/>
                <a:gd name="T58" fmla="*/ 2147483647 w 10000"/>
                <a:gd name="T59" fmla="*/ 2147483647 h 8000"/>
                <a:gd name="T60" fmla="*/ 2147483647 w 10000"/>
                <a:gd name="T61" fmla="*/ 2147483647 h 8000"/>
                <a:gd name="T62" fmla="*/ 2147483647 w 10000"/>
                <a:gd name="T63" fmla="*/ 2147483647 h 8000"/>
                <a:gd name="T64" fmla="*/ 2147483647 w 10000"/>
                <a:gd name="T65" fmla="*/ 2147483647 h 8000"/>
                <a:gd name="T66" fmla="*/ 2147483647 w 10000"/>
                <a:gd name="T67" fmla="*/ 2147483647 h 8000"/>
                <a:gd name="T68" fmla="*/ 2147483647 w 10000"/>
                <a:gd name="T69" fmla="*/ 2147483647 h 8000"/>
                <a:gd name="T70" fmla="*/ 2147483647 w 10000"/>
                <a:gd name="T71" fmla="*/ 2147483647 h 8000"/>
                <a:gd name="T72" fmla="*/ 2147483647 w 10000"/>
                <a:gd name="T73" fmla="*/ 2147483647 h 8000"/>
                <a:gd name="T74" fmla="*/ 2147483647 w 10000"/>
                <a:gd name="T75" fmla="*/ 2147483647 h 8000"/>
                <a:gd name="T76" fmla="*/ 2147483647 w 10000"/>
                <a:gd name="T77" fmla="*/ 2147483647 h 8000"/>
                <a:gd name="T78" fmla="*/ 2147483647 w 10000"/>
                <a:gd name="T79" fmla="*/ 2147483647 h 8000"/>
                <a:gd name="T80" fmla="*/ 2147483647 w 10000"/>
                <a:gd name="T81" fmla="*/ 2147483647 h 8000"/>
                <a:gd name="T82" fmla="*/ 2147483647 w 10000"/>
                <a:gd name="T83" fmla="*/ 2147483647 h 8000"/>
                <a:gd name="T84" fmla="*/ 2147483647 w 10000"/>
                <a:gd name="T85" fmla="*/ 2147483647 h 8000"/>
                <a:gd name="T86" fmla="*/ 2147483647 w 10000"/>
                <a:gd name="T87" fmla="*/ 2147483647 h 8000"/>
                <a:gd name="T88" fmla="*/ 2147483647 w 10000"/>
                <a:gd name="T89" fmla="*/ 2147483647 h 8000"/>
                <a:gd name="T90" fmla="*/ 2147483647 w 10000"/>
                <a:gd name="T91" fmla="*/ 2147483647 h 8000"/>
                <a:gd name="T92" fmla="*/ 2147483647 w 10000"/>
                <a:gd name="T93" fmla="*/ 2147483647 h 8000"/>
                <a:gd name="T94" fmla="*/ 2147483647 w 10000"/>
                <a:gd name="T95" fmla="*/ 2147483647 h 8000"/>
                <a:gd name="T96" fmla="*/ 2147483647 w 10000"/>
                <a:gd name="T97" fmla="*/ 2147483647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5"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7" name="Date Placeholder 4"/>
          <p:cNvSpPr>
            <a:spLocks noGrp="1"/>
          </p:cNvSpPr>
          <p:nvPr>
            <p:ph type="dt" sz="half" idx="10"/>
          </p:nvPr>
        </p:nvSpPr>
        <p:spPr/>
        <p:txBody>
          <a:bodyPr/>
          <a:lstStyle>
            <a:lvl1pPr>
              <a:defRPr/>
            </a:lvl1pPr>
          </a:lstStyle>
          <a:p>
            <a:pPr>
              <a:defRPr/>
            </a:pPr>
            <a:fld id="{FA6B60B0-90E1-498F-9F3A-811F657AE9B4}" type="datetimeFigureOut">
              <a:rPr lang="en-US"/>
              <a:pPr>
                <a:defRPr/>
              </a:pPr>
              <a:t>10/30/2020</a:t>
            </a:fld>
            <a:endParaRPr lang="en-US" dirty="0"/>
          </a:p>
        </p:txBody>
      </p:sp>
      <p:sp>
        <p:nvSpPr>
          <p:cNvPr id="18" name="Footer Placeholder 5"/>
          <p:cNvSpPr>
            <a:spLocks noGrp="1"/>
          </p:cNvSpPr>
          <p:nvPr>
            <p:ph type="ftr" sz="quarter" idx="11"/>
          </p:nvPr>
        </p:nvSpPr>
        <p:spPr/>
        <p:txBody>
          <a:bodyPr/>
          <a:lstStyle>
            <a:lvl1pPr>
              <a:defRPr dirty="0"/>
            </a:lvl1pPr>
          </a:lstStyle>
          <a:p>
            <a:pPr>
              <a:defRPr/>
            </a:pPr>
            <a:r>
              <a:rPr lang="en-US"/>
              <a:t>
              </a:t>
            </a:r>
          </a:p>
        </p:txBody>
      </p:sp>
      <p:sp>
        <p:nvSpPr>
          <p:cNvPr id="19" name="Slide Number Placeholder 6"/>
          <p:cNvSpPr>
            <a:spLocks noGrp="1"/>
          </p:cNvSpPr>
          <p:nvPr>
            <p:ph type="sldNum" sz="quarter" idx="12"/>
          </p:nvPr>
        </p:nvSpPr>
        <p:spPr/>
        <p:txBody>
          <a:bodyPr/>
          <a:lstStyle>
            <a:lvl1pPr>
              <a:defRPr/>
            </a:lvl1pPr>
          </a:lstStyle>
          <a:p>
            <a:pPr>
              <a:defRPr/>
            </a:pPr>
            <a:fld id="{03F74A96-4603-4175-BA58-B8E7A233DAAB}"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10371525">
              <a:off x="263525" y="4438650"/>
              <a:ext cx="3300413" cy="439738"/>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3" name="Freeform 5"/>
            <p:cNvSpPr>
              <a:spLocks/>
            </p:cNvSpPr>
            <p:nvPr/>
          </p:nvSpPr>
          <p:spPr bwMode="gray">
            <a:xfrm rot="10800000">
              <a:off x="458788" y="320675"/>
              <a:ext cx="11277600" cy="4533900"/>
            </a:xfrm>
            <a:custGeom>
              <a:avLst/>
              <a:gdLst>
                <a:gd name="T0" fmla="*/ 0 w 7104"/>
                <a:gd name="T1" fmla="*/ 0 h 2856"/>
                <a:gd name="T2" fmla="*/ 0 w 7104"/>
                <a:gd name="T3" fmla="*/ 2147483647 h 2856"/>
                <a:gd name="T4" fmla="*/ 2147483647 w 7104"/>
                <a:gd name="T5" fmla="*/ 2147483647 h 2856"/>
                <a:gd name="T6" fmla="*/ 2147483647 w 7104"/>
                <a:gd name="T7" fmla="*/ 2147483647 h 2856"/>
                <a:gd name="T8" fmla="*/ 2147483647 w 7104"/>
                <a:gd name="T9" fmla="*/ 2147483647 h 2856"/>
                <a:gd name="T10" fmla="*/ 2147483647 w 7104"/>
                <a:gd name="T11" fmla="*/ 2147483647 h 2856"/>
                <a:gd name="T12" fmla="*/ 2147483647 w 7104"/>
                <a:gd name="T13" fmla="*/ 2147483647 h 2856"/>
                <a:gd name="T14" fmla="*/ 2147483647 w 7104"/>
                <a:gd name="T15" fmla="*/ 2147483647 h 2856"/>
                <a:gd name="T16" fmla="*/ 2147483647 w 7104"/>
                <a:gd name="T17" fmla="*/ 2147483647 h 2856"/>
                <a:gd name="T18" fmla="*/ 2147483647 w 7104"/>
                <a:gd name="T19" fmla="*/ 2147483647 h 2856"/>
                <a:gd name="T20" fmla="*/ 2147483647 w 7104"/>
                <a:gd name="T21" fmla="*/ 2147483647 h 2856"/>
                <a:gd name="T22" fmla="*/ 2147483647 w 7104"/>
                <a:gd name="T23" fmla="*/ 2147483647 h 2856"/>
                <a:gd name="T24" fmla="*/ 2147483647 w 7104"/>
                <a:gd name="T25" fmla="*/ 2147483647 h 2856"/>
                <a:gd name="T26" fmla="*/ 2147483647 w 7104"/>
                <a:gd name="T27" fmla="*/ 2147483647 h 2856"/>
                <a:gd name="T28" fmla="*/ 2147483647 w 7104"/>
                <a:gd name="T29" fmla="*/ 2147483647 h 2856"/>
                <a:gd name="T30" fmla="*/ 2147483647 w 7104"/>
                <a:gd name="T31" fmla="*/ 2147483647 h 2856"/>
                <a:gd name="T32" fmla="*/ 2147483647 w 7104"/>
                <a:gd name="T33" fmla="*/ 2147483647 h 2856"/>
                <a:gd name="T34" fmla="*/ 2147483647 w 7104"/>
                <a:gd name="T35" fmla="*/ 2147483647 h 2856"/>
                <a:gd name="T36" fmla="*/ 2147483647 w 7104"/>
                <a:gd name="T37" fmla="*/ 2147483647 h 2856"/>
                <a:gd name="T38" fmla="*/ 2147483647 w 7104"/>
                <a:gd name="T39" fmla="*/ 2147483647 h 2856"/>
                <a:gd name="T40" fmla="*/ 2147483647 w 7104"/>
                <a:gd name="T41" fmla="*/ 2147483647 h 2856"/>
                <a:gd name="T42" fmla="*/ 2147483647 w 7104"/>
                <a:gd name="T43" fmla="*/ 2147483647 h 2856"/>
                <a:gd name="T44" fmla="*/ 2147483647 w 7104"/>
                <a:gd name="T45" fmla="*/ 2147483647 h 2856"/>
                <a:gd name="T46" fmla="*/ 2147483647 w 7104"/>
                <a:gd name="T47" fmla="*/ 2147483647 h 2856"/>
                <a:gd name="T48" fmla="*/ 2147483647 w 7104"/>
                <a:gd name="T49" fmla="*/ 2147483647 h 2856"/>
                <a:gd name="T50" fmla="*/ 2147483647 w 7104"/>
                <a:gd name="T51" fmla="*/ 2147483647 h 2856"/>
                <a:gd name="T52" fmla="*/ 2147483647 w 7104"/>
                <a:gd name="T53" fmla="*/ 2147483647 h 2856"/>
                <a:gd name="T54" fmla="*/ 2147483647 w 7104"/>
                <a:gd name="T55" fmla="*/ 2147483647 h 2856"/>
                <a:gd name="T56" fmla="*/ 2147483647 w 7104"/>
                <a:gd name="T57" fmla="*/ 2147483647 h 2856"/>
                <a:gd name="T58" fmla="*/ 2147483647 w 7104"/>
                <a:gd name="T59" fmla="*/ 2147483647 h 2856"/>
                <a:gd name="T60" fmla="*/ 2147483647 w 7104"/>
                <a:gd name="T61" fmla="*/ 2147483647 h 2856"/>
                <a:gd name="T62" fmla="*/ 2147483647 w 7104"/>
                <a:gd name="T63" fmla="*/ 2147483647 h 2856"/>
                <a:gd name="T64" fmla="*/ 2147483647 w 7104"/>
                <a:gd name="T65" fmla="*/ 2147483647 h 2856"/>
                <a:gd name="T66" fmla="*/ 2147483647 w 7104"/>
                <a:gd name="T67" fmla="*/ 2147483647 h 2856"/>
                <a:gd name="T68" fmla="*/ 2147483647 w 7104"/>
                <a:gd name="T69" fmla="*/ 2147483647 h 2856"/>
                <a:gd name="T70" fmla="*/ 2147483647 w 7104"/>
                <a:gd name="T71" fmla="*/ 2147483647 h 2856"/>
                <a:gd name="T72" fmla="*/ 2147483647 w 7104"/>
                <a:gd name="T73" fmla="*/ 2147483647 h 2856"/>
                <a:gd name="T74" fmla="*/ 2147483647 w 7104"/>
                <a:gd name="T75" fmla="*/ 2147483647 h 2856"/>
                <a:gd name="T76" fmla="*/ 2147483647 w 7104"/>
                <a:gd name="T77" fmla="*/ 2147483647 h 2856"/>
                <a:gd name="T78" fmla="*/ 2147483647 w 7104"/>
                <a:gd name="T79" fmla="*/ 2147483647 h 2856"/>
                <a:gd name="T80" fmla="*/ 2147483647 w 7104"/>
                <a:gd name="T81" fmla="*/ 2147483647 h 2856"/>
                <a:gd name="T82" fmla="*/ 2147483647 w 7104"/>
                <a:gd name="T83" fmla="*/ 2147483647 h 2856"/>
                <a:gd name="T84" fmla="*/ 2147483647 w 7104"/>
                <a:gd name="T85" fmla="*/ 2147483647 h 2856"/>
                <a:gd name="T86" fmla="*/ 2147483647 w 7104"/>
                <a:gd name="T87" fmla="*/ 2147483647 h 2856"/>
                <a:gd name="T88" fmla="*/ 2147483647 w 7104"/>
                <a:gd name="T89" fmla="*/ 2147483647 h 2856"/>
                <a:gd name="T90" fmla="*/ 2147483647 w 7104"/>
                <a:gd name="T91" fmla="*/ 2147483647 h 2856"/>
                <a:gd name="T92" fmla="*/ 2147483647 w 7104"/>
                <a:gd name="T93" fmla="*/ 2147483647 h 2856"/>
                <a:gd name="T94" fmla="*/ 2147483647 w 7104"/>
                <a:gd name="T95" fmla="*/ 2147483647 h 2856"/>
                <a:gd name="T96" fmla="*/ 2147483647 w 7104"/>
                <a:gd name="T97" fmla="*/ 2147483647 h 2856"/>
                <a:gd name="T98" fmla="*/ 0 w 7104"/>
                <a:gd name="T99" fmla="*/ 0 h 2856"/>
                <a:gd name="T100" fmla="*/ 0 w 7104"/>
                <a:gd name="T101" fmla="*/ 0 h 285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4"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4"/>
          <p:cNvSpPr>
            <a:spLocks noGrp="1"/>
          </p:cNvSpPr>
          <p:nvPr>
            <p:ph type="dt" sz="half" idx="10"/>
          </p:nvPr>
        </p:nvSpPr>
        <p:spPr/>
        <p:txBody>
          <a:bodyPr/>
          <a:lstStyle>
            <a:lvl1pPr>
              <a:defRPr/>
            </a:lvl1pPr>
          </a:lstStyle>
          <a:p>
            <a:pPr>
              <a:defRPr/>
            </a:pPr>
            <a:fld id="{6EF6426C-7D9E-4EA4-826F-61A81FBC38A8}" type="datetimeFigureOut">
              <a:rPr lang="en-US"/>
              <a:pPr>
                <a:defRPr/>
              </a:pPr>
              <a:t>10/30/2020</a:t>
            </a:fld>
            <a:endParaRPr lang="en-US" dirty="0"/>
          </a:p>
        </p:txBody>
      </p:sp>
      <p:sp>
        <p:nvSpPr>
          <p:cNvPr id="17" name="Footer Placeholder 5"/>
          <p:cNvSpPr>
            <a:spLocks noGrp="1"/>
          </p:cNvSpPr>
          <p:nvPr>
            <p:ph type="ftr" sz="quarter" idx="11"/>
          </p:nvPr>
        </p:nvSpPr>
        <p:spPr/>
        <p:txBody>
          <a:bodyPr/>
          <a:lstStyle>
            <a:lvl1pPr>
              <a:defRPr dirty="0"/>
            </a:lvl1pPr>
          </a:lstStyle>
          <a:p>
            <a:pPr>
              <a:defRPr/>
            </a:pPr>
            <a:r>
              <a:rPr lang="en-US"/>
              <a:t>
              </a:t>
            </a:r>
          </a:p>
        </p:txBody>
      </p:sp>
      <p:sp>
        <p:nvSpPr>
          <p:cNvPr id="18" name="Slide Number Placeholder 6"/>
          <p:cNvSpPr>
            <a:spLocks noGrp="1"/>
          </p:cNvSpPr>
          <p:nvPr>
            <p:ph type="sldNum" sz="quarter" idx="12"/>
          </p:nvPr>
        </p:nvSpPr>
        <p:spPr/>
        <p:txBody>
          <a:bodyPr/>
          <a:lstStyle>
            <a:lvl1pPr>
              <a:defRPr/>
            </a:lvl1pPr>
          </a:lstStyle>
          <a:p>
            <a:pPr>
              <a:defRPr/>
            </a:pPr>
            <a:fld id="{21B0CE05-F6A0-4E4D-88C2-09D7356FFF92}"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89932">
              <a:off x="8491538" y="2714625"/>
              <a:ext cx="3298825" cy="441325"/>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3" name="Freeform 5"/>
            <p:cNvSpPr>
              <a:spLocks/>
            </p:cNvSpPr>
            <p:nvPr/>
          </p:nvSpPr>
          <p:spPr bwMode="gray">
            <a:xfrm>
              <a:off x="455613" y="2801938"/>
              <a:ext cx="11277600" cy="3602037"/>
            </a:xfrm>
            <a:custGeom>
              <a:avLst/>
              <a:gdLst>
                <a:gd name="T0" fmla="*/ 0 w 10000"/>
                <a:gd name="T1" fmla="*/ 0 h 7946"/>
                <a:gd name="T2" fmla="*/ 0 w 10000"/>
                <a:gd name="T3" fmla="*/ 2147483647 h 7946"/>
                <a:gd name="T4" fmla="*/ 2147483647 w 10000"/>
                <a:gd name="T5" fmla="*/ 2147483647 h 7946"/>
                <a:gd name="T6" fmla="*/ 2147483647 w 10000"/>
                <a:gd name="T7" fmla="*/ 2147483647 h 7946"/>
                <a:gd name="T8" fmla="*/ 2147483647 w 10000"/>
                <a:gd name="T9" fmla="*/ 2147483647 h 7946"/>
                <a:gd name="T10" fmla="*/ 2147483647 w 10000"/>
                <a:gd name="T11" fmla="*/ 2147483647 h 7946"/>
                <a:gd name="T12" fmla="*/ 2147483647 w 10000"/>
                <a:gd name="T13" fmla="*/ 2147483647 h 7946"/>
                <a:gd name="T14" fmla="*/ 2147483647 w 10000"/>
                <a:gd name="T15" fmla="*/ 2147483647 h 7946"/>
                <a:gd name="T16" fmla="*/ 2147483647 w 10000"/>
                <a:gd name="T17" fmla="*/ 2147483647 h 7946"/>
                <a:gd name="T18" fmla="*/ 2147483647 w 10000"/>
                <a:gd name="T19" fmla="*/ 2147483647 h 7946"/>
                <a:gd name="T20" fmla="*/ 2147483647 w 10000"/>
                <a:gd name="T21" fmla="*/ 2147483647 h 7946"/>
                <a:gd name="T22" fmla="*/ 2147483647 w 10000"/>
                <a:gd name="T23" fmla="*/ 2147483647 h 7946"/>
                <a:gd name="T24" fmla="*/ 2147483647 w 10000"/>
                <a:gd name="T25" fmla="*/ 2147483647 h 7946"/>
                <a:gd name="T26" fmla="*/ 2147483647 w 10000"/>
                <a:gd name="T27" fmla="*/ 2147483647 h 7946"/>
                <a:gd name="T28" fmla="*/ 2147483647 w 10000"/>
                <a:gd name="T29" fmla="*/ 2147483647 h 7946"/>
                <a:gd name="T30" fmla="*/ 2147483647 w 10000"/>
                <a:gd name="T31" fmla="*/ 2147483647 h 7946"/>
                <a:gd name="T32" fmla="*/ 2147483647 w 10000"/>
                <a:gd name="T33" fmla="*/ 2147483647 h 7946"/>
                <a:gd name="T34" fmla="*/ 2147483647 w 10000"/>
                <a:gd name="T35" fmla="*/ 2147483647 h 7946"/>
                <a:gd name="T36" fmla="*/ 2147483647 w 10000"/>
                <a:gd name="T37" fmla="*/ 2147483647 h 7946"/>
                <a:gd name="T38" fmla="*/ 2147483647 w 10000"/>
                <a:gd name="T39" fmla="*/ 2147483647 h 7946"/>
                <a:gd name="T40" fmla="*/ 2147483647 w 10000"/>
                <a:gd name="T41" fmla="*/ 2147483647 h 7946"/>
                <a:gd name="T42" fmla="*/ 2147483647 w 10000"/>
                <a:gd name="T43" fmla="*/ 2147483647 h 7946"/>
                <a:gd name="T44" fmla="*/ 2147483647 w 10000"/>
                <a:gd name="T45" fmla="*/ 2147483647 h 7946"/>
                <a:gd name="T46" fmla="*/ 2147483647 w 10000"/>
                <a:gd name="T47" fmla="*/ 2147483647 h 7946"/>
                <a:gd name="T48" fmla="*/ 2147483647 w 10000"/>
                <a:gd name="T49" fmla="*/ 2147483647 h 7946"/>
                <a:gd name="T50" fmla="*/ 2147483647 w 10000"/>
                <a:gd name="T51" fmla="*/ 2147483647 h 7946"/>
                <a:gd name="T52" fmla="*/ 2147483647 w 10000"/>
                <a:gd name="T53" fmla="*/ 2147483647 h 7946"/>
                <a:gd name="T54" fmla="*/ 2147483647 w 10000"/>
                <a:gd name="T55" fmla="*/ 2147483647 h 7946"/>
                <a:gd name="T56" fmla="*/ 2147483647 w 10000"/>
                <a:gd name="T57" fmla="*/ 2147483647 h 7946"/>
                <a:gd name="T58" fmla="*/ 2147483647 w 10000"/>
                <a:gd name="T59" fmla="*/ 2147483647 h 7946"/>
                <a:gd name="T60" fmla="*/ 2147483647 w 10000"/>
                <a:gd name="T61" fmla="*/ 2147483647 h 7946"/>
                <a:gd name="T62" fmla="*/ 2147483647 w 10000"/>
                <a:gd name="T63" fmla="*/ 2147483647 h 7946"/>
                <a:gd name="T64" fmla="*/ 2147483647 w 10000"/>
                <a:gd name="T65" fmla="*/ 2147483647 h 7946"/>
                <a:gd name="T66" fmla="*/ 2147483647 w 10000"/>
                <a:gd name="T67" fmla="*/ 2147483647 h 7946"/>
                <a:gd name="T68" fmla="*/ 2147483647 w 10000"/>
                <a:gd name="T69" fmla="*/ 2147483647 h 7946"/>
                <a:gd name="T70" fmla="*/ 2147483647 w 10000"/>
                <a:gd name="T71" fmla="*/ 2147483647 h 7946"/>
                <a:gd name="T72" fmla="*/ 2147483647 w 10000"/>
                <a:gd name="T73" fmla="*/ 2147483647 h 7946"/>
                <a:gd name="T74" fmla="*/ 2147483647 w 10000"/>
                <a:gd name="T75" fmla="*/ 2147483647 h 7946"/>
                <a:gd name="T76" fmla="*/ 2147483647 w 10000"/>
                <a:gd name="T77" fmla="*/ 2147483647 h 7946"/>
                <a:gd name="T78" fmla="*/ 2147483647 w 10000"/>
                <a:gd name="T79" fmla="*/ 2147483647 h 7946"/>
                <a:gd name="T80" fmla="*/ 2147483647 w 10000"/>
                <a:gd name="T81" fmla="*/ 2147483647 h 7946"/>
                <a:gd name="T82" fmla="*/ 2147483647 w 10000"/>
                <a:gd name="T83" fmla="*/ 2147483647 h 7946"/>
                <a:gd name="T84" fmla="*/ 2147483647 w 10000"/>
                <a:gd name="T85" fmla="*/ 2147483647 h 7946"/>
                <a:gd name="T86" fmla="*/ 2147483647 w 10000"/>
                <a:gd name="T87" fmla="*/ 2147483647 h 7946"/>
                <a:gd name="T88" fmla="*/ 2147483647 w 10000"/>
                <a:gd name="T89" fmla="*/ 2147483647 h 7946"/>
                <a:gd name="T90" fmla="*/ 2147483647 w 10000"/>
                <a:gd name="T91" fmla="*/ 2147483647 h 7946"/>
                <a:gd name="T92" fmla="*/ 2147483647 w 10000"/>
                <a:gd name="T93" fmla="*/ 2147483647 h 7946"/>
                <a:gd name="T94" fmla="*/ 2147483647 w 10000"/>
                <a:gd name="T95" fmla="*/ 2147483647 h 7946"/>
                <a:gd name="T96" fmla="*/ 2147483647 w 10000"/>
                <a:gd name="T97" fmla="*/ 2147483647 h 7946"/>
                <a:gd name="T98" fmla="*/ 0 w 10000"/>
                <a:gd name="T99" fmla="*/ 0 h 7946"/>
                <a:gd name="T100" fmla="*/ 0 w 10000"/>
                <a:gd name="T101" fmla="*/ 0 h 79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4"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48798" y="1063417"/>
            <a:ext cx="8831816" cy="1372986"/>
          </a:xfrm>
        </p:spPr>
        <p:txBody>
          <a:bodyPr/>
          <a:lstStyle>
            <a:lvl1pPr>
              <a:defRPr sz="40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6" name="Date Placeholder 3"/>
          <p:cNvSpPr>
            <a:spLocks noGrp="1"/>
          </p:cNvSpPr>
          <p:nvPr>
            <p:ph type="dt" sz="half" idx="10"/>
          </p:nvPr>
        </p:nvSpPr>
        <p:spPr/>
        <p:txBody>
          <a:bodyPr/>
          <a:lstStyle>
            <a:lvl1pPr>
              <a:defRPr/>
            </a:lvl1pPr>
          </a:lstStyle>
          <a:p>
            <a:pPr>
              <a:defRPr/>
            </a:pPr>
            <a:fld id="{B51BAEC7-6C28-4092-9CEF-740A0537B28A}" type="datetimeFigureOut">
              <a:rPr lang="en-US"/>
              <a:pPr>
                <a:defRPr/>
              </a:pPr>
              <a:t>10/30/2020</a:t>
            </a:fld>
            <a:endParaRPr lang="en-US" dirty="0"/>
          </a:p>
        </p:txBody>
      </p:sp>
      <p:sp>
        <p:nvSpPr>
          <p:cNvPr id="17" name="Footer Placeholder 4"/>
          <p:cNvSpPr>
            <a:spLocks noGrp="1"/>
          </p:cNvSpPr>
          <p:nvPr>
            <p:ph type="ftr" sz="quarter" idx="11"/>
          </p:nvPr>
        </p:nvSpPr>
        <p:spPr/>
        <p:txBody>
          <a:bodyPr/>
          <a:lstStyle>
            <a:lvl1pPr>
              <a:defRPr dirty="0"/>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A0196E74-C38E-46A8-964B-1419D2C4577C}"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2"/>
          <p:cNvGrpSpPr>
            <a:grpSpLocks/>
          </p:cNvGrpSpPr>
          <p:nvPr/>
        </p:nvGrpSpPr>
        <p:grpSpPr bwMode="auto">
          <a:xfrm>
            <a:off x="0" y="0"/>
            <a:ext cx="12192000" cy="6858000"/>
            <a:chOff x="0" y="0"/>
            <a:chExt cx="12192000" cy="6858000"/>
          </a:xfrm>
        </p:grpSpPr>
        <p:sp>
          <p:nvSpPr>
            <p:cNvPr id="6"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89932">
              <a:off x="8491538" y="4184650"/>
              <a:ext cx="3298825" cy="441325"/>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5" name="Freeform 5"/>
            <p:cNvSpPr>
              <a:spLocks/>
            </p:cNvSpPr>
            <p:nvPr/>
          </p:nvSpPr>
          <p:spPr bwMode="gray">
            <a:xfrm>
              <a:off x="455613" y="4241800"/>
              <a:ext cx="11277600" cy="2336800"/>
            </a:xfrm>
            <a:custGeom>
              <a:avLst/>
              <a:gdLst>
                <a:gd name="T0" fmla="*/ 0 w 10000"/>
                <a:gd name="T1" fmla="*/ 0 h 8000"/>
                <a:gd name="T2" fmla="*/ 0 w 10000"/>
                <a:gd name="T3" fmla="*/ 2147483647 h 8000"/>
                <a:gd name="T4" fmla="*/ 2147483647 w 10000"/>
                <a:gd name="T5" fmla="*/ 2147483647 h 8000"/>
                <a:gd name="T6" fmla="*/ 2147483647 w 10000"/>
                <a:gd name="T7" fmla="*/ 2147483647 h 8000"/>
                <a:gd name="T8" fmla="*/ 2147483647 w 10000"/>
                <a:gd name="T9" fmla="*/ 2147483647 h 8000"/>
                <a:gd name="T10" fmla="*/ 2147483647 w 10000"/>
                <a:gd name="T11" fmla="*/ 2147483647 h 8000"/>
                <a:gd name="T12" fmla="*/ 2147483647 w 10000"/>
                <a:gd name="T13" fmla="*/ 2147483647 h 8000"/>
                <a:gd name="T14" fmla="*/ 2147483647 w 10000"/>
                <a:gd name="T15" fmla="*/ 2147483647 h 8000"/>
                <a:gd name="T16" fmla="*/ 2147483647 w 10000"/>
                <a:gd name="T17" fmla="*/ 2147483647 h 8000"/>
                <a:gd name="T18" fmla="*/ 2147483647 w 10000"/>
                <a:gd name="T19" fmla="*/ 2147483647 h 8000"/>
                <a:gd name="T20" fmla="*/ 2147483647 w 10000"/>
                <a:gd name="T21" fmla="*/ 2147483647 h 8000"/>
                <a:gd name="T22" fmla="*/ 2147483647 w 10000"/>
                <a:gd name="T23" fmla="*/ 2147483647 h 8000"/>
                <a:gd name="T24" fmla="*/ 2147483647 w 10000"/>
                <a:gd name="T25" fmla="*/ 2147483647 h 8000"/>
                <a:gd name="T26" fmla="*/ 2147483647 w 10000"/>
                <a:gd name="T27" fmla="*/ 2147483647 h 8000"/>
                <a:gd name="T28" fmla="*/ 2147483647 w 10000"/>
                <a:gd name="T29" fmla="*/ 2147483647 h 8000"/>
                <a:gd name="T30" fmla="*/ 2147483647 w 10000"/>
                <a:gd name="T31" fmla="*/ 2147483647 h 8000"/>
                <a:gd name="T32" fmla="*/ 2147483647 w 10000"/>
                <a:gd name="T33" fmla="*/ 2147483647 h 8000"/>
                <a:gd name="T34" fmla="*/ 2147483647 w 10000"/>
                <a:gd name="T35" fmla="*/ 2147483647 h 8000"/>
                <a:gd name="T36" fmla="*/ 2147483647 w 10000"/>
                <a:gd name="T37" fmla="*/ 2147483647 h 8000"/>
                <a:gd name="T38" fmla="*/ 2147483647 w 10000"/>
                <a:gd name="T39" fmla="*/ 2147483647 h 8000"/>
                <a:gd name="T40" fmla="*/ 2147483647 w 10000"/>
                <a:gd name="T41" fmla="*/ 2147483647 h 8000"/>
                <a:gd name="T42" fmla="*/ 2147483647 w 10000"/>
                <a:gd name="T43" fmla="*/ 2147483647 h 8000"/>
                <a:gd name="T44" fmla="*/ 2147483647 w 10000"/>
                <a:gd name="T45" fmla="*/ 2147483647 h 8000"/>
                <a:gd name="T46" fmla="*/ 2147483647 w 10000"/>
                <a:gd name="T47" fmla="*/ 2147483647 h 8000"/>
                <a:gd name="T48" fmla="*/ 2147483647 w 10000"/>
                <a:gd name="T49" fmla="*/ 2147483647 h 8000"/>
                <a:gd name="T50" fmla="*/ 2147483647 w 10000"/>
                <a:gd name="T51" fmla="*/ 2147483647 h 8000"/>
                <a:gd name="T52" fmla="*/ 2147483647 w 10000"/>
                <a:gd name="T53" fmla="*/ 2147483647 h 8000"/>
                <a:gd name="T54" fmla="*/ 2147483647 w 10000"/>
                <a:gd name="T55" fmla="*/ 2147483647 h 8000"/>
                <a:gd name="T56" fmla="*/ 2147483647 w 10000"/>
                <a:gd name="T57" fmla="*/ 2147483647 h 8000"/>
                <a:gd name="T58" fmla="*/ 2147483647 w 10000"/>
                <a:gd name="T59" fmla="*/ 2147483647 h 8000"/>
                <a:gd name="T60" fmla="*/ 2147483647 w 10000"/>
                <a:gd name="T61" fmla="*/ 2147483647 h 8000"/>
                <a:gd name="T62" fmla="*/ 2147483647 w 10000"/>
                <a:gd name="T63" fmla="*/ 2147483647 h 8000"/>
                <a:gd name="T64" fmla="*/ 2147483647 w 10000"/>
                <a:gd name="T65" fmla="*/ 2147483647 h 8000"/>
                <a:gd name="T66" fmla="*/ 2147483647 w 10000"/>
                <a:gd name="T67" fmla="*/ 2147483647 h 8000"/>
                <a:gd name="T68" fmla="*/ 2147483647 w 10000"/>
                <a:gd name="T69" fmla="*/ 2147483647 h 8000"/>
                <a:gd name="T70" fmla="*/ 2147483647 w 10000"/>
                <a:gd name="T71" fmla="*/ 2147483647 h 8000"/>
                <a:gd name="T72" fmla="*/ 2147483647 w 10000"/>
                <a:gd name="T73" fmla="*/ 2147483647 h 8000"/>
                <a:gd name="T74" fmla="*/ 2147483647 w 10000"/>
                <a:gd name="T75" fmla="*/ 2147483647 h 8000"/>
                <a:gd name="T76" fmla="*/ 2147483647 w 10000"/>
                <a:gd name="T77" fmla="*/ 2147483647 h 8000"/>
                <a:gd name="T78" fmla="*/ 2147483647 w 10000"/>
                <a:gd name="T79" fmla="*/ 2147483647 h 8000"/>
                <a:gd name="T80" fmla="*/ 2147483647 w 10000"/>
                <a:gd name="T81" fmla="*/ 2147483647 h 8000"/>
                <a:gd name="T82" fmla="*/ 2147483647 w 10000"/>
                <a:gd name="T83" fmla="*/ 2147483647 h 8000"/>
                <a:gd name="T84" fmla="*/ 2147483647 w 10000"/>
                <a:gd name="T85" fmla="*/ 2147483647 h 8000"/>
                <a:gd name="T86" fmla="*/ 2147483647 w 10000"/>
                <a:gd name="T87" fmla="*/ 2147483647 h 8000"/>
                <a:gd name="T88" fmla="*/ 2147483647 w 10000"/>
                <a:gd name="T89" fmla="*/ 2147483647 h 8000"/>
                <a:gd name="T90" fmla="*/ 2147483647 w 10000"/>
                <a:gd name="T91" fmla="*/ 2147483647 h 8000"/>
                <a:gd name="T92" fmla="*/ 2147483647 w 10000"/>
                <a:gd name="T93" fmla="*/ 2147483647 h 8000"/>
                <a:gd name="T94" fmla="*/ 2147483647 w 10000"/>
                <a:gd name="T95" fmla="*/ 2147483647 h 8000"/>
                <a:gd name="T96" fmla="*/ 2147483647 w 10000"/>
                <a:gd name="T97" fmla="*/ 2147483647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6"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7" name="TextBox 15"/>
          <p:cNvSpPr txBox="1">
            <a:spLocks noChangeArrowheads="1"/>
          </p:cNvSpPr>
          <p:nvPr/>
        </p:nvSpPr>
        <p:spPr bwMode="gray">
          <a:xfrm>
            <a:off x="881063" y="608013"/>
            <a:ext cx="801687" cy="1568450"/>
          </a:xfrm>
          <a:prstGeom prst="rect">
            <a:avLst/>
          </a:prstGeom>
          <a:noFill/>
          <a:ln>
            <a:noFill/>
          </a:ln>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algn="r">
              <a:defRPr/>
            </a:pPr>
            <a:r>
              <a:rPr lang="en-US" sz="9600" dirty="0" smtClean="0">
                <a:solidFill>
                  <a:srgbClr val="EF53A5"/>
                </a:solidFill>
                <a:latin typeface="Arial" charset="0"/>
              </a:rPr>
              <a:t>“</a:t>
            </a:r>
          </a:p>
        </p:txBody>
      </p:sp>
      <p:sp>
        <p:nvSpPr>
          <p:cNvPr id="18" name="TextBox 12"/>
          <p:cNvSpPr txBox="1">
            <a:spLocks noChangeArrowheads="1"/>
          </p:cNvSpPr>
          <p:nvPr/>
        </p:nvSpPr>
        <p:spPr bwMode="gray">
          <a:xfrm>
            <a:off x="9883775" y="2613025"/>
            <a:ext cx="654050" cy="1570038"/>
          </a:xfrm>
          <a:prstGeom prst="rect">
            <a:avLst/>
          </a:prstGeom>
          <a:noFill/>
          <a:ln>
            <a:noFill/>
          </a:ln>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algn="r">
              <a:defRPr/>
            </a:pPr>
            <a:r>
              <a:rPr lang="en-US" sz="9600" dirty="0" smtClean="0">
                <a:solidFill>
                  <a:srgbClr val="EF53A5"/>
                </a:solidFill>
                <a:latin typeface="Arial" charset="0"/>
              </a:rPr>
              <a:t>”</a:t>
            </a:r>
          </a:p>
        </p:txBody>
      </p:sp>
      <p:sp>
        <p:nvSpPr>
          <p:cNvPr id="19" name="Rectangle 18"/>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2134"/>
            <a:ext cx="8453906" cy="2696632"/>
          </a:xfrm>
        </p:spPr>
        <p:txBody>
          <a:bodyPr/>
          <a:lstStyle>
            <a:lvl1pPr>
              <a:defRPr sz="4000"/>
            </a:lvl1pPr>
          </a:lstStyle>
          <a:p>
            <a:r>
              <a:rPr lang="pt-BR" smtClean="0"/>
              <a:t>Clique para editar o título mestre</a:t>
            </a:r>
            <a:endParaRPr lang="en-US" dirty="0"/>
          </a:p>
        </p:txBody>
      </p:sp>
      <p:sp>
        <p:nvSpPr>
          <p:cNvPr id="14" name="Text Placeholder 3"/>
          <p:cNvSpPr>
            <a:spLocks noGrp="1"/>
          </p:cNvSpPr>
          <p:nvPr>
            <p:ph type="body" sz="half" idx="13"/>
          </p:nvPr>
        </p:nvSpPr>
        <p:spPr bwMode="gray">
          <a:xfrm>
            <a:off x="1945945" y="3678766"/>
            <a:ext cx="7731219" cy="342174"/>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0" name="Date Placeholder 3"/>
          <p:cNvSpPr>
            <a:spLocks noGrp="1"/>
          </p:cNvSpPr>
          <p:nvPr>
            <p:ph type="dt" sz="half" idx="14"/>
          </p:nvPr>
        </p:nvSpPr>
        <p:spPr/>
        <p:txBody>
          <a:bodyPr/>
          <a:lstStyle>
            <a:lvl1pPr>
              <a:defRPr/>
            </a:lvl1pPr>
          </a:lstStyle>
          <a:p>
            <a:pPr>
              <a:defRPr/>
            </a:pPr>
            <a:fld id="{C784664D-63A2-4004-87B2-50E189D6D946}" type="datetimeFigureOut">
              <a:rPr lang="en-US"/>
              <a:pPr>
                <a:defRPr/>
              </a:pPr>
              <a:t>10/30/2020</a:t>
            </a:fld>
            <a:endParaRPr lang="en-US" dirty="0"/>
          </a:p>
        </p:txBody>
      </p:sp>
      <p:sp>
        <p:nvSpPr>
          <p:cNvPr id="21" name="Footer Placeholder 4"/>
          <p:cNvSpPr>
            <a:spLocks noGrp="1"/>
          </p:cNvSpPr>
          <p:nvPr>
            <p:ph type="ftr" sz="quarter" idx="15"/>
          </p:nvPr>
        </p:nvSpPr>
        <p:spPr/>
        <p:txBody>
          <a:bodyPr/>
          <a:lstStyle>
            <a:lvl1pPr>
              <a:defRPr dirty="0"/>
            </a:lvl1pPr>
          </a:lstStyle>
          <a:p>
            <a:pPr>
              <a:defRPr/>
            </a:pPr>
            <a:r>
              <a:rPr lang="en-US"/>
              <a:t>
              </a:t>
            </a:r>
          </a:p>
        </p:txBody>
      </p:sp>
      <p:sp>
        <p:nvSpPr>
          <p:cNvPr id="22" name="Slide Number Placeholder 5"/>
          <p:cNvSpPr>
            <a:spLocks noGrp="1"/>
          </p:cNvSpPr>
          <p:nvPr>
            <p:ph type="sldNum" sz="quarter" idx="16"/>
          </p:nvPr>
        </p:nvSpPr>
        <p:spPr/>
        <p:txBody>
          <a:bodyPr/>
          <a:lstStyle>
            <a:lvl1pPr>
              <a:defRPr/>
            </a:lvl1pPr>
          </a:lstStyle>
          <a:p>
            <a:pPr>
              <a:defRPr/>
            </a:pPr>
            <a:fld id="{58353B45-8051-48A8-9D8E-35C30843C546}" type="slidenum">
              <a:rPr lang="en-US"/>
              <a:pPr>
                <a:defRPr/>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589932">
              <a:off x="8491538" y="4194175"/>
              <a:ext cx="3298825" cy="439738"/>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2" name="Freeform 5"/>
            <p:cNvSpPr>
              <a:spLocks/>
            </p:cNvSpPr>
            <p:nvPr/>
          </p:nvSpPr>
          <p:spPr bwMode="gray">
            <a:xfrm>
              <a:off x="455613" y="4241800"/>
              <a:ext cx="11277600" cy="2336800"/>
            </a:xfrm>
            <a:custGeom>
              <a:avLst/>
              <a:gdLst>
                <a:gd name="T0" fmla="*/ 0 w 10000"/>
                <a:gd name="T1" fmla="*/ 0 h 8000"/>
                <a:gd name="T2" fmla="*/ 0 w 10000"/>
                <a:gd name="T3" fmla="*/ 2147483647 h 8000"/>
                <a:gd name="T4" fmla="*/ 2147483647 w 10000"/>
                <a:gd name="T5" fmla="*/ 2147483647 h 8000"/>
                <a:gd name="T6" fmla="*/ 2147483647 w 10000"/>
                <a:gd name="T7" fmla="*/ 2147483647 h 8000"/>
                <a:gd name="T8" fmla="*/ 2147483647 w 10000"/>
                <a:gd name="T9" fmla="*/ 2147483647 h 8000"/>
                <a:gd name="T10" fmla="*/ 2147483647 w 10000"/>
                <a:gd name="T11" fmla="*/ 2147483647 h 8000"/>
                <a:gd name="T12" fmla="*/ 2147483647 w 10000"/>
                <a:gd name="T13" fmla="*/ 2147483647 h 8000"/>
                <a:gd name="T14" fmla="*/ 2147483647 w 10000"/>
                <a:gd name="T15" fmla="*/ 2147483647 h 8000"/>
                <a:gd name="T16" fmla="*/ 2147483647 w 10000"/>
                <a:gd name="T17" fmla="*/ 2147483647 h 8000"/>
                <a:gd name="T18" fmla="*/ 2147483647 w 10000"/>
                <a:gd name="T19" fmla="*/ 2147483647 h 8000"/>
                <a:gd name="T20" fmla="*/ 2147483647 w 10000"/>
                <a:gd name="T21" fmla="*/ 2147483647 h 8000"/>
                <a:gd name="T22" fmla="*/ 2147483647 w 10000"/>
                <a:gd name="T23" fmla="*/ 2147483647 h 8000"/>
                <a:gd name="T24" fmla="*/ 2147483647 w 10000"/>
                <a:gd name="T25" fmla="*/ 2147483647 h 8000"/>
                <a:gd name="T26" fmla="*/ 2147483647 w 10000"/>
                <a:gd name="T27" fmla="*/ 2147483647 h 8000"/>
                <a:gd name="T28" fmla="*/ 2147483647 w 10000"/>
                <a:gd name="T29" fmla="*/ 2147483647 h 8000"/>
                <a:gd name="T30" fmla="*/ 2147483647 w 10000"/>
                <a:gd name="T31" fmla="*/ 2147483647 h 8000"/>
                <a:gd name="T32" fmla="*/ 2147483647 w 10000"/>
                <a:gd name="T33" fmla="*/ 2147483647 h 8000"/>
                <a:gd name="T34" fmla="*/ 2147483647 w 10000"/>
                <a:gd name="T35" fmla="*/ 2147483647 h 8000"/>
                <a:gd name="T36" fmla="*/ 2147483647 w 10000"/>
                <a:gd name="T37" fmla="*/ 2147483647 h 8000"/>
                <a:gd name="T38" fmla="*/ 2147483647 w 10000"/>
                <a:gd name="T39" fmla="*/ 2147483647 h 8000"/>
                <a:gd name="T40" fmla="*/ 2147483647 w 10000"/>
                <a:gd name="T41" fmla="*/ 2147483647 h 8000"/>
                <a:gd name="T42" fmla="*/ 2147483647 w 10000"/>
                <a:gd name="T43" fmla="*/ 2147483647 h 8000"/>
                <a:gd name="T44" fmla="*/ 2147483647 w 10000"/>
                <a:gd name="T45" fmla="*/ 2147483647 h 8000"/>
                <a:gd name="T46" fmla="*/ 2147483647 w 10000"/>
                <a:gd name="T47" fmla="*/ 2147483647 h 8000"/>
                <a:gd name="T48" fmla="*/ 2147483647 w 10000"/>
                <a:gd name="T49" fmla="*/ 2147483647 h 8000"/>
                <a:gd name="T50" fmla="*/ 2147483647 w 10000"/>
                <a:gd name="T51" fmla="*/ 2147483647 h 8000"/>
                <a:gd name="T52" fmla="*/ 2147483647 w 10000"/>
                <a:gd name="T53" fmla="*/ 2147483647 h 8000"/>
                <a:gd name="T54" fmla="*/ 2147483647 w 10000"/>
                <a:gd name="T55" fmla="*/ 2147483647 h 8000"/>
                <a:gd name="T56" fmla="*/ 2147483647 w 10000"/>
                <a:gd name="T57" fmla="*/ 2147483647 h 8000"/>
                <a:gd name="T58" fmla="*/ 2147483647 w 10000"/>
                <a:gd name="T59" fmla="*/ 2147483647 h 8000"/>
                <a:gd name="T60" fmla="*/ 2147483647 w 10000"/>
                <a:gd name="T61" fmla="*/ 2147483647 h 8000"/>
                <a:gd name="T62" fmla="*/ 2147483647 w 10000"/>
                <a:gd name="T63" fmla="*/ 2147483647 h 8000"/>
                <a:gd name="T64" fmla="*/ 2147483647 w 10000"/>
                <a:gd name="T65" fmla="*/ 2147483647 h 8000"/>
                <a:gd name="T66" fmla="*/ 2147483647 w 10000"/>
                <a:gd name="T67" fmla="*/ 2147483647 h 8000"/>
                <a:gd name="T68" fmla="*/ 2147483647 w 10000"/>
                <a:gd name="T69" fmla="*/ 2147483647 h 8000"/>
                <a:gd name="T70" fmla="*/ 2147483647 w 10000"/>
                <a:gd name="T71" fmla="*/ 2147483647 h 8000"/>
                <a:gd name="T72" fmla="*/ 2147483647 w 10000"/>
                <a:gd name="T73" fmla="*/ 2147483647 h 8000"/>
                <a:gd name="T74" fmla="*/ 2147483647 w 10000"/>
                <a:gd name="T75" fmla="*/ 2147483647 h 8000"/>
                <a:gd name="T76" fmla="*/ 2147483647 w 10000"/>
                <a:gd name="T77" fmla="*/ 2147483647 h 8000"/>
                <a:gd name="T78" fmla="*/ 2147483647 w 10000"/>
                <a:gd name="T79" fmla="*/ 2147483647 h 8000"/>
                <a:gd name="T80" fmla="*/ 2147483647 w 10000"/>
                <a:gd name="T81" fmla="*/ 2147483647 h 8000"/>
                <a:gd name="T82" fmla="*/ 2147483647 w 10000"/>
                <a:gd name="T83" fmla="*/ 2147483647 h 8000"/>
                <a:gd name="T84" fmla="*/ 2147483647 w 10000"/>
                <a:gd name="T85" fmla="*/ 2147483647 h 8000"/>
                <a:gd name="T86" fmla="*/ 2147483647 w 10000"/>
                <a:gd name="T87" fmla="*/ 2147483647 h 8000"/>
                <a:gd name="T88" fmla="*/ 2147483647 w 10000"/>
                <a:gd name="T89" fmla="*/ 2147483647 h 8000"/>
                <a:gd name="T90" fmla="*/ 2147483647 w 10000"/>
                <a:gd name="T91" fmla="*/ 2147483647 h 8000"/>
                <a:gd name="T92" fmla="*/ 2147483647 w 10000"/>
                <a:gd name="T93" fmla="*/ 2147483647 h 8000"/>
                <a:gd name="T94" fmla="*/ 2147483647 w 10000"/>
                <a:gd name="T95" fmla="*/ 2147483647 h 8000"/>
                <a:gd name="T96" fmla="*/ 2147483647 w 10000"/>
                <a:gd name="T97" fmla="*/ 2147483647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3"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5024967"/>
            <a:ext cx="8825659" cy="860400"/>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15" name="Date Placeholder 3"/>
          <p:cNvSpPr>
            <a:spLocks noGrp="1"/>
          </p:cNvSpPr>
          <p:nvPr>
            <p:ph type="dt" sz="half" idx="10"/>
          </p:nvPr>
        </p:nvSpPr>
        <p:spPr/>
        <p:txBody>
          <a:bodyPr/>
          <a:lstStyle>
            <a:lvl1pPr>
              <a:defRPr/>
            </a:lvl1pPr>
          </a:lstStyle>
          <a:p>
            <a:pPr>
              <a:defRPr/>
            </a:pPr>
            <a:fld id="{210836F3-FC9D-4E8F-BD3F-E30CD9209A71}" type="datetimeFigureOut">
              <a:rPr lang="en-US"/>
              <a:pPr>
                <a:defRPr/>
              </a:pPr>
              <a:t>10/30/2020</a:t>
            </a:fld>
            <a:endParaRPr lang="en-US" dirty="0"/>
          </a:p>
        </p:txBody>
      </p:sp>
      <p:sp>
        <p:nvSpPr>
          <p:cNvPr id="16" name="Footer Placeholder 4"/>
          <p:cNvSpPr>
            <a:spLocks noGrp="1"/>
          </p:cNvSpPr>
          <p:nvPr>
            <p:ph type="ftr" sz="quarter" idx="11"/>
          </p:nvPr>
        </p:nvSpPr>
        <p:spPr/>
        <p:txBody>
          <a:bodyPr/>
          <a:lstStyle>
            <a:lvl1pPr>
              <a:defRPr dirty="0"/>
            </a:lvl1pPr>
          </a:lstStyle>
          <a:p>
            <a:pPr>
              <a:defRPr/>
            </a:pPr>
            <a:r>
              <a:rPr lang="en-US"/>
              <a:t>
              </a:t>
            </a:r>
          </a:p>
        </p:txBody>
      </p:sp>
      <p:sp>
        <p:nvSpPr>
          <p:cNvPr id="17" name="Slide Number Placeholder 5"/>
          <p:cNvSpPr>
            <a:spLocks noGrp="1"/>
          </p:cNvSpPr>
          <p:nvPr>
            <p:ph type="sldNum" sz="quarter" idx="12"/>
          </p:nvPr>
        </p:nvSpPr>
        <p:spPr/>
        <p:txBody>
          <a:bodyPr/>
          <a:lstStyle>
            <a:lvl1pPr>
              <a:defRPr/>
            </a:lvl1pPr>
          </a:lstStyle>
          <a:p>
            <a:pPr>
              <a:defRPr/>
            </a:pPr>
            <a:fld id="{3E64E742-C183-4C27-A6BD-EEBA2CA2CE1A}" type="slidenum">
              <a:rPr lang="en-US"/>
              <a:pPr>
                <a:defRPr/>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4403725"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77724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1154953" y="3179764"/>
            <a:ext cx="314187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4512721" y="3179763"/>
            <a:ext cx="314700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888329" y="3179762"/>
            <a:ext cx="3145536"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6"/>
          <p:cNvSpPr>
            <a:spLocks noGrp="1"/>
          </p:cNvSpPr>
          <p:nvPr>
            <p:ph type="dt" sz="half" idx="18"/>
          </p:nvPr>
        </p:nvSpPr>
        <p:spPr/>
        <p:txBody>
          <a:bodyPr/>
          <a:lstStyle>
            <a:lvl1pPr>
              <a:defRPr/>
            </a:lvl1pPr>
          </a:lstStyle>
          <a:p>
            <a:pPr>
              <a:defRPr/>
            </a:pPr>
            <a:fld id="{E2D51EC8-3D2A-4603-85F6-3E2EC8272B17}" type="datetimeFigureOut">
              <a:rPr lang="en-US"/>
              <a:pPr>
                <a:defRPr/>
              </a:pPr>
              <a:t>10/30/2020</a:t>
            </a:fld>
            <a:endParaRPr lang="en-US" dirty="0"/>
          </a:p>
        </p:txBody>
      </p:sp>
      <p:sp>
        <p:nvSpPr>
          <p:cNvPr id="12" name="Footer Placeholder 7"/>
          <p:cNvSpPr>
            <a:spLocks noGrp="1"/>
          </p:cNvSpPr>
          <p:nvPr>
            <p:ph type="ftr" sz="quarter" idx="19"/>
          </p:nvPr>
        </p:nvSpPr>
        <p:spPr/>
        <p:txBody>
          <a:bodyPr/>
          <a:lstStyle>
            <a:lvl1pPr>
              <a:defRPr dirty="0"/>
            </a:lvl1pPr>
          </a:lstStyle>
          <a:p>
            <a:pPr>
              <a:defRPr/>
            </a:pPr>
            <a:r>
              <a:rPr lang="en-US"/>
              <a:t>
              </a:t>
            </a:r>
          </a:p>
        </p:txBody>
      </p:sp>
      <p:sp>
        <p:nvSpPr>
          <p:cNvPr id="13" name="Slide Number Placeholder 8"/>
          <p:cNvSpPr>
            <a:spLocks noGrp="1"/>
          </p:cNvSpPr>
          <p:nvPr>
            <p:ph type="sldNum" sz="quarter" idx="20"/>
          </p:nvPr>
        </p:nvSpPr>
        <p:spPr/>
        <p:txBody>
          <a:bodyPr/>
          <a:lstStyle>
            <a:lvl1pPr>
              <a:defRPr/>
            </a:lvl1pPr>
          </a:lstStyle>
          <a:p>
            <a:pPr>
              <a:defRPr/>
            </a:pPr>
            <a:fld id="{2173A67F-9D9B-4FE4-87EB-4D6DF4D149BF}" type="slidenum">
              <a:rPr lang="en-US"/>
              <a:pPr>
                <a:defRPr/>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42"/>
          <p:cNvCxnSpPr/>
          <p:nvPr/>
        </p:nvCxnSpPr>
        <p:spPr>
          <a:xfrm>
            <a:off x="4405313"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43"/>
          <p:cNvCxnSpPr/>
          <p:nvPr/>
        </p:nvCxnSpPr>
        <p:spPr>
          <a:xfrm>
            <a:off x="77978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2" name="Text Placeholder 3"/>
          <p:cNvSpPr>
            <a:spLocks noGrp="1"/>
          </p:cNvSpPr>
          <p:nvPr>
            <p:ph type="body" sz="half" idx="18"/>
          </p:nvPr>
        </p:nvSpPr>
        <p:spPr>
          <a:xfrm>
            <a:off x="1154954" y="5109106"/>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3" name="Text Placeholder 3"/>
          <p:cNvSpPr>
            <a:spLocks noGrp="1"/>
          </p:cNvSpPr>
          <p:nvPr>
            <p:ph type="body" sz="half" idx="19"/>
          </p:nvPr>
        </p:nvSpPr>
        <p:spPr>
          <a:xfrm>
            <a:off x="4570172" y="5109105"/>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dirty="0" smtClean="0"/>
              <a:t>Clique no ícone para adicionar uma imagem</a:t>
            </a:r>
            <a:endParaRPr lang="en-US" noProof="0" dirty="0"/>
          </a:p>
        </p:txBody>
      </p:sp>
      <p:sp>
        <p:nvSpPr>
          <p:cNvPr id="24" name="Text Placeholder 3"/>
          <p:cNvSpPr>
            <a:spLocks noGrp="1"/>
          </p:cNvSpPr>
          <p:nvPr>
            <p:ph type="body" sz="half" idx="20"/>
          </p:nvPr>
        </p:nvSpPr>
        <p:spPr>
          <a:xfrm>
            <a:off x="7982775" y="5109104"/>
            <a:ext cx="3051096"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6"/>
          <p:cNvSpPr>
            <a:spLocks noGrp="1"/>
          </p:cNvSpPr>
          <p:nvPr>
            <p:ph type="dt" sz="half" idx="23"/>
          </p:nvPr>
        </p:nvSpPr>
        <p:spPr/>
        <p:txBody>
          <a:bodyPr/>
          <a:lstStyle>
            <a:lvl1pPr>
              <a:defRPr/>
            </a:lvl1pPr>
          </a:lstStyle>
          <a:p>
            <a:pPr>
              <a:defRPr/>
            </a:pPr>
            <a:fld id="{F78DB85D-80D6-46CD-A842-CFD175CB0A1D}" type="datetimeFigureOut">
              <a:rPr lang="en-US"/>
              <a:pPr>
                <a:defRPr/>
              </a:pPr>
              <a:t>10/30/2020</a:t>
            </a:fld>
            <a:endParaRPr lang="en-US" dirty="0"/>
          </a:p>
        </p:txBody>
      </p:sp>
      <p:sp>
        <p:nvSpPr>
          <p:cNvPr id="16" name="Footer Placeholder 7"/>
          <p:cNvSpPr>
            <a:spLocks noGrp="1"/>
          </p:cNvSpPr>
          <p:nvPr>
            <p:ph type="ftr" sz="quarter" idx="24"/>
          </p:nvPr>
        </p:nvSpPr>
        <p:spPr>
          <a:xfrm>
            <a:off x="560388" y="6391275"/>
            <a:ext cx="3644900" cy="304800"/>
          </a:xfrm>
        </p:spPr>
        <p:txBody>
          <a:bodyPr/>
          <a:lstStyle>
            <a:lvl1pPr>
              <a:defRPr dirty="0"/>
            </a:lvl1pPr>
          </a:lstStyle>
          <a:p>
            <a:pPr>
              <a:defRPr/>
            </a:pPr>
            <a:r>
              <a:rPr lang="en-US"/>
              <a:t>
              </a:t>
            </a:r>
          </a:p>
        </p:txBody>
      </p:sp>
      <p:sp>
        <p:nvSpPr>
          <p:cNvPr id="17" name="Slide Number Placeholder 8"/>
          <p:cNvSpPr>
            <a:spLocks noGrp="1"/>
          </p:cNvSpPr>
          <p:nvPr>
            <p:ph type="sldNum" sz="quarter" idx="25"/>
          </p:nvPr>
        </p:nvSpPr>
        <p:spPr/>
        <p:txBody>
          <a:bodyPr/>
          <a:lstStyle>
            <a:lvl1pPr>
              <a:defRPr/>
            </a:lvl1pPr>
          </a:lstStyle>
          <a:p>
            <a:pPr>
              <a:defRPr/>
            </a:pPr>
            <a:fld id="{9D091C8D-1D87-4B80-83E1-53C3348785CD}" type="slidenum">
              <a:rPr lang="en-US"/>
              <a:pPr>
                <a:defRPr/>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a:xfrm>
            <a:off x="10694988" y="6391275"/>
            <a:ext cx="990600" cy="304800"/>
          </a:xfrm>
        </p:spPr>
        <p:txBody>
          <a:bodyPr/>
          <a:lstStyle>
            <a:lvl1pPr>
              <a:defRPr/>
            </a:lvl1pPr>
          </a:lstStyle>
          <a:p>
            <a:pPr>
              <a:defRPr/>
            </a:pPr>
            <a:fld id="{5A272530-D39F-4A05-8F72-7E6431240009}" type="datetimeFigureOut">
              <a:rPr lang="en-US"/>
              <a:pPr>
                <a:defRPr/>
              </a:pPr>
              <a:t>10/30/2020</a:t>
            </a:fld>
            <a:endParaRPr lang="en-US" dirty="0"/>
          </a:p>
        </p:txBody>
      </p:sp>
      <p:sp>
        <p:nvSpPr>
          <p:cNvPr id="5" name="Footer Placeholder 4"/>
          <p:cNvSpPr>
            <a:spLocks noGrp="1"/>
          </p:cNvSpPr>
          <p:nvPr>
            <p:ph type="ftr" sz="quarter" idx="11"/>
          </p:nvPr>
        </p:nvSpPr>
        <p:spPr/>
        <p:txBody>
          <a:bodyPr/>
          <a:lstStyle>
            <a:lvl1pPr>
              <a:defRPr dirty="0"/>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E04615D9-7FA6-45C2-8E83-ED831870C238}" type="slidenum">
              <a:rPr lang="en-US"/>
              <a:pPr>
                <a:defRPr/>
              </a:pPr>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bwMode="gray">
            <a:xfrm>
              <a:off x="414338" y="401638"/>
              <a:ext cx="65119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101749">
              <a:off x="6293645" y="4577556"/>
              <a:ext cx="3300412" cy="441325"/>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3" name="Freeform 5"/>
            <p:cNvSpPr>
              <a:spLocks/>
            </p:cNvSpPr>
            <p:nvPr/>
          </p:nvSpPr>
          <p:spPr bwMode="gray">
            <a:xfrm rot="5400000">
              <a:off x="4448175" y="2801938"/>
              <a:ext cx="6054725" cy="1254125"/>
            </a:xfrm>
            <a:custGeom>
              <a:avLst/>
              <a:gdLst>
                <a:gd name="T0" fmla="*/ 0 w 10000"/>
                <a:gd name="T1" fmla="*/ 0 h 8000"/>
                <a:gd name="T2" fmla="*/ 0 w 10000"/>
                <a:gd name="T3" fmla="*/ 2147483647 h 8000"/>
                <a:gd name="T4" fmla="*/ 2147483647 w 10000"/>
                <a:gd name="T5" fmla="*/ 2147483647 h 8000"/>
                <a:gd name="T6" fmla="*/ 2147483647 w 10000"/>
                <a:gd name="T7" fmla="*/ 2147483647 h 8000"/>
                <a:gd name="T8" fmla="*/ 2147483647 w 10000"/>
                <a:gd name="T9" fmla="*/ 2147483647 h 8000"/>
                <a:gd name="T10" fmla="*/ 2147483647 w 10000"/>
                <a:gd name="T11" fmla="*/ 2147483647 h 8000"/>
                <a:gd name="T12" fmla="*/ 2147483647 w 10000"/>
                <a:gd name="T13" fmla="*/ 2147483647 h 8000"/>
                <a:gd name="T14" fmla="*/ 2147483647 w 10000"/>
                <a:gd name="T15" fmla="*/ 2147483647 h 8000"/>
                <a:gd name="T16" fmla="*/ 2147483647 w 10000"/>
                <a:gd name="T17" fmla="*/ 2147483647 h 8000"/>
                <a:gd name="T18" fmla="*/ 2147483647 w 10000"/>
                <a:gd name="T19" fmla="*/ 2147483647 h 8000"/>
                <a:gd name="T20" fmla="*/ 2147483647 w 10000"/>
                <a:gd name="T21" fmla="*/ 2147483647 h 8000"/>
                <a:gd name="T22" fmla="*/ 2147483647 w 10000"/>
                <a:gd name="T23" fmla="*/ 2147483647 h 8000"/>
                <a:gd name="T24" fmla="*/ 2147483647 w 10000"/>
                <a:gd name="T25" fmla="*/ 2147483647 h 8000"/>
                <a:gd name="T26" fmla="*/ 2147483647 w 10000"/>
                <a:gd name="T27" fmla="*/ 2147483647 h 8000"/>
                <a:gd name="T28" fmla="*/ 2147483647 w 10000"/>
                <a:gd name="T29" fmla="*/ 2147483647 h 8000"/>
                <a:gd name="T30" fmla="*/ 2147483647 w 10000"/>
                <a:gd name="T31" fmla="*/ 2147483647 h 8000"/>
                <a:gd name="T32" fmla="*/ 2147483647 w 10000"/>
                <a:gd name="T33" fmla="*/ 2147483647 h 8000"/>
                <a:gd name="T34" fmla="*/ 2147483647 w 10000"/>
                <a:gd name="T35" fmla="*/ 2147483647 h 8000"/>
                <a:gd name="T36" fmla="*/ 2147483647 w 10000"/>
                <a:gd name="T37" fmla="*/ 2147483647 h 8000"/>
                <a:gd name="T38" fmla="*/ 2147483647 w 10000"/>
                <a:gd name="T39" fmla="*/ 2147483647 h 8000"/>
                <a:gd name="T40" fmla="*/ 2147483647 w 10000"/>
                <a:gd name="T41" fmla="*/ 2147483647 h 8000"/>
                <a:gd name="T42" fmla="*/ 2147483647 w 10000"/>
                <a:gd name="T43" fmla="*/ 2147483647 h 8000"/>
                <a:gd name="T44" fmla="*/ 2147483647 w 10000"/>
                <a:gd name="T45" fmla="*/ 2147483647 h 8000"/>
                <a:gd name="T46" fmla="*/ 2147483647 w 10000"/>
                <a:gd name="T47" fmla="*/ 2147483647 h 8000"/>
                <a:gd name="T48" fmla="*/ 2147483647 w 10000"/>
                <a:gd name="T49" fmla="*/ 2147483647 h 8000"/>
                <a:gd name="T50" fmla="*/ 2147483647 w 10000"/>
                <a:gd name="T51" fmla="*/ 2147483647 h 8000"/>
                <a:gd name="T52" fmla="*/ 2147483647 w 10000"/>
                <a:gd name="T53" fmla="*/ 2147483647 h 8000"/>
                <a:gd name="T54" fmla="*/ 2147483647 w 10000"/>
                <a:gd name="T55" fmla="*/ 2147483647 h 8000"/>
                <a:gd name="T56" fmla="*/ 2147483647 w 10000"/>
                <a:gd name="T57" fmla="*/ 2147483647 h 8000"/>
                <a:gd name="T58" fmla="*/ 2147483647 w 10000"/>
                <a:gd name="T59" fmla="*/ 2147483647 h 8000"/>
                <a:gd name="T60" fmla="*/ 2147483647 w 10000"/>
                <a:gd name="T61" fmla="*/ 2147483647 h 8000"/>
                <a:gd name="T62" fmla="*/ 2147483647 w 10000"/>
                <a:gd name="T63" fmla="*/ 2147483647 h 8000"/>
                <a:gd name="T64" fmla="*/ 2147483647 w 10000"/>
                <a:gd name="T65" fmla="*/ 2147483647 h 8000"/>
                <a:gd name="T66" fmla="*/ 2147483647 w 10000"/>
                <a:gd name="T67" fmla="*/ 2147483647 h 8000"/>
                <a:gd name="T68" fmla="*/ 2147483647 w 10000"/>
                <a:gd name="T69" fmla="*/ 2147483647 h 8000"/>
                <a:gd name="T70" fmla="*/ 2147483647 w 10000"/>
                <a:gd name="T71" fmla="*/ 2147483647 h 8000"/>
                <a:gd name="T72" fmla="*/ 2147483647 w 10000"/>
                <a:gd name="T73" fmla="*/ 2147483647 h 8000"/>
                <a:gd name="T74" fmla="*/ 2147483647 w 10000"/>
                <a:gd name="T75" fmla="*/ 2147483647 h 8000"/>
                <a:gd name="T76" fmla="*/ 2147483647 w 10000"/>
                <a:gd name="T77" fmla="*/ 2147483647 h 8000"/>
                <a:gd name="T78" fmla="*/ 2147483647 w 10000"/>
                <a:gd name="T79" fmla="*/ 2147483647 h 8000"/>
                <a:gd name="T80" fmla="*/ 2147483647 w 10000"/>
                <a:gd name="T81" fmla="*/ 2147483647 h 8000"/>
                <a:gd name="T82" fmla="*/ 2147483647 w 10000"/>
                <a:gd name="T83" fmla="*/ 2147483647 h 8000"/>
                <a:gd name="T84" fmla="*/ 2147483647 w 10000"/>
                <a:gd name="T85" fmla="*/ 2147483647 h 8000"/>
                <a:gd name="T86" fmla="*/ 2147483647 w 10000"/>
                <a:gd name="T87" fmla="*/ 2147483647 h 8000"/>
                <a:gd name="T88" fmla="*/ 2147483647 w 10000"/>
                <a:gd name="T89" fmla="*/ 2147483647 h 8000"/>
                <a:gd name="T90" fmla="*/ 2147483647 w 10000"/>
                <a:gd name="T91" fmla="*/ 2147483647 h 8000"/>
                <a:gd name="T92" fmla="*/ 2147483647 w 10000"/>
                <a:gd name="T93" fmla="*/ 2147483647 h 8000"/>
                <a:gd name="T94" fmla="*/ 2147483647 w 10000"/>
                <a:gd name="T95" fmla="*/ 2147483647 h 8000"/>
                <a:gd name="T96" fmla="*/ 2147483647 w 10000"/>
                <a:gd name="T97" fmla="*/ 2147483647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4"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5"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85235" y="1278467"/>
            <a:ext cx="1409965" cy="4748590"/>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6" name="Date Placeholder 3"/>
          <p:cNvSpPr>
            <a:spLocks noGrp="1"/>
          </p:cNvSpPr>
          <p:nvPr>
            <p:ph type="dt" sz="half" idx="10"/>
          </p:nvPr>
        </p:nvSpPr>
        <p:spPr>
          <a:xfrm>
            <a:off x="10653713" y="6391275"/>
            <a:ext cx="992187" cy="304800"/>
          </a:xfrm>
        </p:spPr>
        <p:txBody>
          <a:bodyPr/>
          <a:lstStyle>
            <a:lvl1pPr>
              <a:defRPr/>
            </a:lvl1pPr>
          </a:lstStyle>
          <a:p>
            <a:pPr>
              <a:defRPr/>
            </a:pPr>
            <a:fld id="{449D8C9C-40AE-42B3-BB7D-13B23B794385}" type="datetimeFigureOut">
              <a:rPr lang="en-US"/>
              <a:pPr>
                <a:defRPr/>
              </a:pPr>
              <a:t>10/30/2020</a:t>
            </a:fld>
            <a:endParaRPr lang="en-US" dirty="0"/>
          </a:p>
        </p:txBody>
      </p:sp>
      <p:sp>
        <p:nvSpPr>
          <p:cNvPr id="17" name="Footer Placeholder 4"/>
          <p:cNvSpPr>
            <a:spLocks noGrp="1"/>
          </p:cNvSpPr>
          <p:nvPr>
            <p:ph type="ftr" sz="quarter" idx="11"/>
          </p:nvPr>
        </p:nvSpPr>
        <p:spPr/>
        <p:txBody>
          <a:bodyPr/>
          <a:lstStyle>
            <a:lvl1pPr>
              <a:defRPr dirty="0"/>
            </a:lvl1pPr>
          </a:lstStyle>
          <a:p>
            <a:pPr>
              <a:defRPr/>
            </a:pPr>
            <a:r>
              <a:rPr lang="en-US"/>
              <a:t>
              </a:t>
            </a:r>
          </a:p>
        </p:txBody>
      </p:sp>
      <p:sp>
        <p:nvSpPr>
          <p:cNvPr id="18" name="Slide Number Placeholder 5"/>
          <p:cNvSpPr>
            <a:spLocks noGrp="1"/>
          </p:cNvSpPr>
          <p:nvPr>
            <p:ph type="sldNum" sz="quarter" idx="12"/>
          </p:nvPr>
        </p:nvSpPr>
        <p:spPr/>
        <p:txBody>
          <a:bodyPr/>
          <a:lstStyle>
            <a:lvl1pPr>
              <a:defRPr/>
            </a:lvl1pPr>
          </a:lstStyle>
          <a:p>
            <a:pPr>
              <a:defRPr/>
            </a:pPr>
            <a:fld id="{667C877B-3570-4709-A219-60E8CD1AF2F3}" type="slidenum">
              <a:rPr lang="en-US"/>
              <a:pPr>
                <a:defRPr/>
              </a:pPr>
              <a:t>‹nº›</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onteúdo">
    <p:spTree>
      <p:nvGrpSpPr>
        <p:cNvPr id="1" name=""/>
        <p:cNvGrpSpPr/>
        <p:nvPr/>
      </p:nvGrpSpPr>
      <p:grpSpPr>
        <a:xfrm>
          <a:off x="0" y="0"/>
          <a:ext cx="0" cy="0"/>
          <a:chOff x="0" y="0"/>
          <a:chExt cx="0" cy="0"/>
        </a:xfrm>
      </p:grpSpPr>
      <p:sp>
        <p:nvSpPr>
          <p:cNvPr id="2" name="Espaço Reservado para Conteúdo 1"/>
          <p:cNvSpPr>
            <a:spLocks noGrp="1"/>
          </p:cNvSpPr>
          <p:nvPr>
            <p:ph/>
          </p:nvPr>
        </p:nvSpPr>
        <p:spPr>
          <a:xfrm>
            <a:off x="1155700" y="973138"/>
            <a:ext cx="8761413" cy="504666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3" name="Date Placeholder 3"/>
          <p:cNvSpPr>
            <a:spLocks noGrp="1"/>
          </p:cNvSpPr>
          <p:nvPr>
            <p:ph type="dt" sz="half" idx="10"/>
          </p:nvPr>
        </p:nvSpPr>
        <p:spPr/>
        <p:txBody>
          <a:bodyPr/>
          <a:lstStyle>
            <a:lvl1pPr>
              <a:defRPr/>
            </a:lvl1pPr>
          </a:lstStyle>
          <a:p>
            <a:pPr>
              <a:defRPr/>
            </a:pPr>
            <a:fld id="{403BBCFA-693C-4A0F-B6C7-93326A73C8AF}" type="datetimeFigureOut">
              <a:rPr lang="en-US"/>
              <a:pPr>
                <a:defRPr/>
              </a:pPr>
              <a:t>10/30/2020</a:t>
            </a:fld>
            <a:endParaRPr lang="en-US" dirty="0"/>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839322B9-CC2F-43C0-8C4D-3E63C3082A61}" type="slidenum">
              <a:rPr lang="en-US"/>
              <a:pPr>
                <a:defRPr/>
              </a:pPr>
              <a:t>‹nº›</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8443DC2-A24F-4942-BA0B-EB95BB325F54}" type="datetimeFigureOut">
              <a:rPr lang="en-US"/>
              <a:pPr>
                <a:defRPr/>
              </a:pPr>
              <a:t>10/30/2020</a:t>
            </a:fld>
            <a:endParaRPr lang="en-US" dirty="0"/>
          </a:p>
        </p:txBody>
      </p:sp>
      <p:sp>
        <p:nvSpPr>
          <p:cNvPr id="3" name="Footer Placeholder 4"/>
          <p:cNvSpPr>
            <a:spLocks noGrp="1"/>
          </p:cNvSpPr>
          <p:nvPr>
            <p:ph type="ftr" sz="quarter" idx="11"/>
          </p:nvPr>
        </p:nvSpPr>
        <p:spPr/>
        <p:txBody>
          <a:bodyPr/>
          <a:lstStyle>
            <a:lvl1pPr>
              <a:defRPr/>
            </a:lvl1pPr>
          </a:lstStyle>
          <a:p>
            <a:pPr>
              <a:defRPr/>
            </a:pPr>
            <a:r>
              <a:rPr lang="en-US"/>
              <a:t>
              </a:t>
            </a:r>
          </a:p>
        </p:txBody>
      </p:sp>
      <p:sp>
        <p:nvSpPr>
          <p:cNvPr id="4" name="Slide Number Placeholder 5"/>
          <p:cNvSpPr>
            <a:spLocks noGrp="1"/>
          </p:cNvSpPr>
          <p:nvPr>
            <p:ph type="sldNum" sz="quarter" idx="12"/>
          </p:nvPr>
        </p:nvSpPr>
        <p:spPr/>
        <p:txBody>
          <a:bodyPr/>
          <a:lstStyle>
            <a:lvl1pPr>
              <a:defRPr/>
            </a:lvl1pPr>
          </a:lstStyle>
          <a:p>
            <a:pPr>
              <a:defRPr/>
            </a:pPr>
            <a:fld id="{4A3FF5FF-4FC6-45E2-A42E-5CC42BEDEE34}" type="slidenum">
              <a:rPr lang="en-US"/>
              <a:pPr>
                <a:defRPr/>
              </a:pPr>
              <a:t>‹nº›</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5700" y="973138"/>
            <a:ext cx="8761413" cy="708025"/>
          </a:xfrm>
        </p:spPr>
        <p:txBody>
          <a:bodyPr/>
          <a:lstStyle/>
          <a:p>
            <a:r>
              <a:rPr lang="en-US"/>
              <a:t>Click to edit Master title style</a:t>
            </a:r>
            <a:endParaRPr lang="pt-BR"/>
          </a:p>
        </p:txBody>
      </p:sp>
      <p:sp>
        <p:nvSpPr>
          <p:cNvPr id="3" name="Vertical Text Placeholder 2"/>
          <p:cNvSpPr>
            <a:spLocks noGrp="1"/>
          </p:cNvSpPr>
          <p:nvPr>
            <p:ph type="body" orient="vert" idx="1"/>
          </p:nvPr>
        </p:nvSpPr>
        <p:spPr>
          <a:xfrm>
            <a:off x="1155700" y="2603500"/>
            <a:ext cx="8761413" cy="3416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pt-BR"/>
          </a:p>
        </p:txBody>
      </p:sp>
      <p:sp>
        <p:nvSpPr>
          <p:cNvPr id="4" name="Date Placeholder 3"/>
          <p:cNvSpPr>
            <a:spLocks noGrp="1"/>
          </p:cNvSpPr>
          <p:nvPr>
            <p:ph type="dt" sz="half" idx="10"/>
          </p:nvPr>
        </p:nvSpPr>
        <p:spPr/>
        <p:txBody>
          <a:bodyPr/>
          <a:lstStyle>
            <a:lvl1pPr>
              <a:defRPr/>
            </a:lvl1pPr>
          </a:lstStyle>
          <a:p>
            <a:pPr>
              <a:defRPr/>
            </a:pPr>
            <a:fld id="{2CA1F83A-562B-45F5-B670-D78FBA643BD9}" type="datetimeFigureOut">
              <a:rPr lang="en-US"/>
              <a:pPr>
                <a:defRPr/>
              </a:pPr>
              <a:t>10/30/2020</a:t>
            </a:fld>
            <a:endParaRPr lang="en-US" dirty="0"/>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142E5B7E-0CCF-4514-B6B7-F7C4D76F8235}"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7"/>
          <p:cNvGrpSpPr>
            <a:grpSpLocks/>
          </p:cNvGrpSpPr>
          <p:nvPr/>
        </p:nvGrpSpPr>
        <p:grpSpPr bwMode="auto">
          <a:xfrm>
            <a:off x="0" y="0"/>
            <a:ext cx="12192000" cy="6858000"/>
            <a:chOff x="0" y="0"/>
            <a:chExt cx="12192000" cy="6858000"/>
          </a:xfrm>
        </p:grpSpPr>
        <p:sp>
          <p:nvSpPr>
            <p:cNvPr id="7" name="Rectangle 6"/>
            <p:cNvSpPr/>
            <p:nvPr/>
          </p:nvSpPr>
          <p:spPr>
            <a:xfrm>
              <a:off x="0" y="0"/>
              <a:ext cx="12192000" cy="6858000"/>
            </a:xfrm>
            <a:prstGeom prst="rect">
              <a:avLst/>
            </a:prstGeom>
            <a:blipFill>
              <a:blip r:embed="rId2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p:cNvSpPr>
            <p:nvPr/>
          </p:nvSpPr>
          <p:spPr bwMode="gray">
            <a:xfrm rot="-589932">
              <a:off x="8491538" y="1797050"/>
              <a:ext cx="3298825" cy="441325"/>
            </a:xfrm>
            <a:custGeom>
              <a:avLst/>
              <a:gdLst>
                <a:gd name="T0" fmla="*/ 2147483647 w 10000"/>
                <a:gd name="T1" fmla="*/ 2147483647 h 5291"/>
                <a:gd name="T2" fmla="*/ 2147483647 w 10000"/>
                <a:gd name="T3" fmla="*/ 2147483647 h 5291"/>
                <a:gd name="T4" fmla="*/ 2147483647 w 10000"/>
                <a:gd name="T5" fmla="*/ 0 h 5291"/>
                <a:gd name="T6" fmla="*/ 2147483647 w 10000"/>
                <a:gd name="T7" fmla="*/ 0 h 5291"/>
                <a:gd name="T8" fmla="*/ 2147483647 w 10000"/>
                <a:gd name="T9" fmla="*/ 2147483647 h 5291"/>
                <a:gd name="T10" fmla="*/ 2147483647 w 10000"/>
                <a:gd name="T11" fmla="*/ 2147483647 h 5291"/>
                <a:gd name="T12" fmla="*/ 2147483647 w 10000"/>
                <a:gd name="T13" fmla="*/ 2147483647 h 5291"/>
                <a:gd name="T14" fmla="*/ 2147483647 w 10000"/>
                <a:gd name="T15" fmla="*/ 2147483647 h 5291"/>
                <a:gd name="T16" fmla="*/ 2147483647 w 10000"/>
                <a:gd name="T17" fmla="*/ 2147483647 h 5291"/>
                <a:gd name="T18" fmla="*/ 2147483647 w 10000"/>
                <a:gd name="T19" fmla="*/ 2147483647 h 5291"/>
                <a:gd name="T20" fmla="*/ 2147483647 w 10000"/>
                <a:gd name="T21" fmla="*/ 2147483647 h 5291"/>
                <a:gd name="T22" fmla="*/ 2147483647 w 10000"/>
                <a:gd name="T23" fmla="*/ 2147483647 h 5291"/>
                <a:gd name="T24" fmla="*/ 2147483647 w 10000"/>
                <a:gd name="T25" fmla="*/ 2147483647 h 5291"/>
                <a:gd name="T26" fmla="*/ 2147483647 w 10000"/>
                <a:gd name="T27" fmla="*/ 2147483647 h 5291"/>
                <a:gd name="T28" fmla="*/ 2147483647 w 10000"/>
                <a:gd name="T29" fmla="*/ 2147483647 h 5291"/>
                <a:gd name="T30" fmla="*/ 2147483647 w 10000"/>
                <a:gd name="T31" fmla="*/ 2147483647 h 5291"/>
                <a:gd name="T32" fmla="*/ 2147483647 w 10000"/>
                <a:gd name="T33" fmla="*/ 2147483647 h 5291"/>
                <a:gd name="T34" fmla="*/ 2147483647 w 10000"/>
                <a:gd name="T35" fmla="*/ 2147483647 h 5291"/>
                <a:gd name="T36" fmla="*/ 2147483647 w 10000"/>
                <a:gd name="T37" fmla="*/ 2147483647 h 5291"/>
                <a:gd name="T38" fmla="*/ 2147483647 w 10000"/>
                <a:gd name="T39" fmla="*/ 2147483647 h 5291"/>
                <a:gd name="T40" fmla="*/ 2147483647 w 10000"/>
                <a:gd name="T41" fmla="*/ 2147483647 h 5291"/>
                <a:gd name="T42" fmla="*/ 2147483647 w 10000"/>
                <a:gd name="T43" fmla="*/ 2147483647 h 5291"/>
                <a:gd name="T44" fmla="*/ 2147483647 w 10000"/>
                <a:gd name="T45" fmla="*/ 2147483647 h 5291"/>
                <a:gd name="T46" fmla="*/ 2147483647 w 10000"/>
                <a:gd name="T47" fmla="*/ 2147483647 h 5291"/>
                <a:gd name="T48" fmla="*/ 2147483647 w 10000"/>
                <a:gd name="T49" fmla="*/ 2147483647 h 5291"/>
                <a:gd name="T50" fmla="*/ 2147483647 w 10000"/>
                <a:gd name="T51" fmla="*/ 2147483647 h 5291"/>
                <a:gd name="T52" fmla="*/ 2147483647 w 10000"/>
                <a:gd name="T53" fmla="*/ 2147483647 h 5291"/>
                <a:gd name="T54" fmla="*/ 2147483647 w 10000"/>
                <a:gd name="T55" fmla="*/ 2147483647 h 5291"/>
                <a:gd name="T56" fmla="*/ 2147483647 w 10000"/>
                <a:gd name="T57" fmla="*/ 2147483647 h 5291"/>
                <a:gd name="T58" fmla="*/ 2147483647 w 10000"/>
                <a:gd name="T59" fmla="*/ 2147483647 h 5291"/>
                <a:gd name="T60" fmla="*/ 2147483647 w 10000"/>
                <a:gd name="T61" fmla="*/ 2147483647 h 5291"/>
                <a:gd name="T62" fmla="*/ 2147483647 w 10000"/>
                <a:gd name="T63" fmla="*/ 2147483647 h 5291"/>
                <a:gd name="T64" fmla="*/ 2147483647 w 10000"/>
                <a:gd name="T65" fmla="*/ 2147483647 h 5291"/>
                <a:gd name="T66" fmla="*/ 2147483647 w 10000"/>
                <a:gd name="T67" fmla="*/ 2147483647 h 5291"/>
                <a:gd name="T68" fmla="*/ 0 w 10000"/>
                <a:gd name="T69" fmla="*/ 2147483647 h 5291"/>
                <a:gd name="T70" fmla="*/ 2147483647 w 10000"/>
                <a:gd name="T71" fmla="*/ 2147483647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p:spPr>
          <p:txBody>
            <a:bodyPr/>
            <a:lstStyle/>
            <a:p>
              <a:pPr>
                <a:defRPr/>
              </a:pPr>
              <a:endParaRPr lang="pt-BR" dirty="0">
                <a:cs typeface="Arial" pitchFamily="34" charset="0"/>
              </a:endParaRPr>
            </a:p>
          </p:txBody>
        </p:sp>
        <p:sp>
          <p:nvSpPr>
            <p:cNvPr id="1052" name="Freeform 5"/>
            <p:cNvSpPr>
              <a:spLocks/>
            </p:cNvSpPr>
            <p:nvPr/>
          </p:nvSpPr>
          <p:spPr bwMode="gray">
            <a:xfrm>
              <a:off x="458788" y="1866900"/>
              <a:ext cx="11277600" cy="4533900"/>
            </a:xfrm>
            <a:custGeom>
              <a:avLst/>
              <a:gdLst>
                <a:gd name="T0" fmla="*/ 0 w 7104"/>
                <a:gd name="T1" fmla="*/ 0 h 2856"/>
                <a:gd name="T2" fmla="*/ 0 w 7104"/>
                <a:gd name="T3" fmla="*/ 2147483647 h 2856"/>
                <a:gd name="T4" fmla="*/ 2147483647 w 7104"/>
                <a:gd name="T5" fmla="*/ 2147483647 h 2856"/>
                <a:gd name="T6" fmla="*/ 2147483647 w 7104"/>
                <a:gd name="T7" fmla="*/ 2147483647 h 2856"/>
                <a:gd name="T8" fmla="*/ 2147483647 w 7104"/>
                <a:gd name="T9" fmla="*/ 2147483647 h 2856"/>
                <a:gd name="T10" fmla="*/ 2147483647 w 7104"/>
                <a:gd name="T11" fmla="*/ 2147483647 h 2856"/>
                <a:gd name="T12" fmla="*/ 2147483647 w 7104"/>
                <a:gd name="T13" fmla="*/ 2147483647 h 2856"/>
                <a:gd name="T14" fmla="*/ 2147483647 w 7104"/>
                <a:gd name="T15" fmla="*/ 2147483647 h 2856"/>
                <a:gd name="T16" fmla="*/ 2147483647 w 7104"/>
                <a:gd name="T17" fmla="*/ 2147483647 h 2856"/>
                <a:gd name="T18" fmla="*/ 2147483647 w 7104"/>
                <a:gd name="T19" fmla="*/ 2147483647 h 2856"/>
                <a:gd name="T20" fmla="*/ 2147483647 w 7104"/>
                <a:gd name="T21" fmla="*/ 2147483647 h 2856"/>
                <a:gd name="T22" fmla="*/ 2147483647 w 7104"/>
                <a:gd name="T23" fmla="*/ 2147483647 h 2856"/>
                <a:gd name="T24" fmla="*/ 2147483647 w 7104"/>
                <a:gd name="T25" fmla="*/ 2147483647 h 2856"/>
                <a:gd name="T26" fmla="*/ 2147483647 w 7104"/>
                <a:gd name="T27" fmla="*/ 2147483647 h 2856"/>
                <a:gd name="T28" fmla="*/ 2147483647 w 7104"/>
                <a:gd name="T29" fmla="*/ 2147483647 h 2856"/>
                <a:gd name="T30" fmla="*/ 2147483647 w 7104"/>
                <a:gd name="T31" fmla="*/ 2147483647 h 2856"/>
                <a:gd name="T32" fmla="*/ 2147483647 w 7104"/>
                <a:gd name="T33" fmla="*/ 2147483647 h 2856"/>
                <a:gd name="T34" fmla="*/ 2147483647 w 7104"/>
                <a:gd name="T35" fmla="*/ 2147483647 h 2856"/>
                <a:gd name="T36" fmla="*/ 2147483647 w 7104"/>
                <a:gd name="T37" fmla="*/ 2147483647 h 2856"/>
                <a:gd name="T38" fmla="*/ 2147483647 w 7104"/>
                <a:gd name="T39" fmla="*/ 2147483647 h 2856"/>
                <a:gd name="T40" fmla="*/ 2147483647 w 7104"/>
                <a:gd name="T41" fmla="*/ 2147483647 h 2856"/>
                <a:gd name="T42" fmla="*/ 2147483647 w 7104"/>
                <a:gd name="T43" fmla="*/ 2147483647 h 2856"/>
                <a:gd name="T44" fmla="*/ 2147483647 w 7104"/>
                <a:gd name="T45" fmla="*/ 2147483647 h 2856"/>
                <a:gd name="T46" fmla="*/ 2147483647 w 7104"/>
                <a:gd name="T47" fmla="*/ 2147483647 h 2856"/>
                <a:gd name="T48" fmla="*/ 2147483647 w 7104"/>
                <a:gd name="T49" fmla="*/ 2147483647 h 2856"/>
                <a:gd name="T50" fmla="*/ 2147483647 w 7104"/>
                <a:gd name="T51" fmla="*/ 2147483647 h 2856"/>
                <a:gd name="T52" fmla="*/ 2147483647 w 7104"/>
                <a:gd name="T53" fmla="*/ 2147483647 h 2856"/>
                <a:gd name="T54" fmla="*/ 2147483647 w 7104"/>
                <a:gd name="T55" fmla="*/ 2147483647 h 2856"/>
                <a:gd name="T56" fmla="*/ 2147483647 w 7104"/>
                <a:gd name="T57" fmla="*/ 2147483647 h 2856"/>
                <a:gd name="T58" fmla="*/ 2147483647 w 7104"/>
                <a:gd name="T59" fmla="*/ 2147483647 h 2856"/>
                <a:gd name="T60" fmla="*/ 2147483647 w 7104"/>
                <a:gd name="T61" fmla="*/ 2147483647 h 2856"/>
                <a:gd name="T62" fmla="*/ 2147483647 w 7104"/>
                <a:gd name="T63" fmla="*/ 2147483647 h 2856"/>
                <a:gd name="T64" fmla="*/ 2147483647 w 7104"/>
                <a:gd name="T65" fmla="*/ 2147483647 h 2856"/>
                <a:gd name="T66" fmla="*/ 2147483647 w 7104"/>
                <a:gd name="T67" fmla="*/ 2147483647 h 2856"/>
                <a:gd name="T68" fmla="*/ 2147483647 w 7104"/>
                <a:gd name="T69" fmla="*/ 2147483647 h 2856"/>
                <a:gd name="T70" fmla="*/ 2147483647 w 7104"/>
                <a:gd name="T71" fmla="*/ 2147483647 h 2856"/>
                <a:gd name="T72" fmla="*/ 2147483647 w 7104"/>
                <a:gd name="T73" fmla="*/ 2147483647 h 2856"/>
                <a:gd name="T74" fmla="*/ 2147483647 w 7104"/>
                <a:gd name="T75" fmla="*/ 2147483647 h 2856"/>
                <a:gd name="T76" fmla="*/ 2147483647 w 7104"/>
                <a:gd name="T77" fmla="*/ 2147483647 h 2856"/>
                <a:gd name="T78" fmla="*/ 2147483647 w 7104"/>
                <a:gd name="T79" fmla="*/ 2147483647 h 2856"/>
                <a:gd name="T80" fmla="*/ 2147483647 w 7104"/>
                <a:gd name="T81" fmla="*/ 2147483647 h 2856"/>
                <a:gd name="T82" fmla="*/ 2147483647 w 7104"/>
                <a:gd name="T83" fmla="*/ 2147483647 h 2856"/>
                <a:gd name="T84" fmla="*/ 2147483647 w 7104"/>
                <a:gd name="T85" fmla="*/ 2147483647 h 2856"/>
                <a:gd name="T86" fmla="*/ 2147483647 w 7104"/>
                <a:gd name="T87" fmla="*/ 2147483647 h 2856"/>
                <a:gd name="T88" fmla="*/ 2147483647 w 7104"/>
                <a:gd name="T89" fmla="*/ 2147483647 h 2856"/>
                <a:gd name="T90" fmla="*/ 2147483647 w 7104"/>
                <a:gd name="T91" fmla="*/ 2147483647 h 2856"/>
                <a:gd name="T92" fmla="*/ 2147483647 w 7104"/>
                <a:gd name="T93" fmla="*/ 2147483647 h 2856"/>
                <a:gd name="T94" fmla="*/ 2147483647 w 7104"/>
                <a:gd name="T95" fmla="*/ 2147483647 h 2856"/>
                <a:gd name="T96" fmla="*/ 2147483647 w 7104"/>
                <a:gd name="T97" fmla="*/ 2147483647 h 2856"/>
                <a:gd name="T98" fmla="*/ 0 w 7104"/>
                <a:gd name="T99" fmla="*/ 0 h 2856"/>
                <a:gd name="T100" fmla="*/ 0 w 7104"/>
                <a:gd name="T101" fmla="*/ 0 h 285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p:spPr>
          <p:txBody>
            <a:bodyPr/>
            <a:lstStyle/>
            <a:p>
              <a:pPr>
                <a:defRPr/>
              </a:pPr>
              <a:endParaRPr lang="pt-BR" dirty="0">
                <a:cs typeface="Arial" pitchFamily="34" charset="0"/>
              </a:endParaRPr>
            </a:p>
          </p:txBody>
        </p:sp>
        <p:sp>
          <p:nvSpPr>
            <p:cNvPr id="1053" name="Freeform 5"/>
            <p:cNvSpPr>
              <a:spLocks noEditPoints="1"/>
            </p:cNvSpPr>
            <p:nvPr/>
          </p:nvSpPr>
          <p:spPr bwMode="gray">
            <a:xfrm>
              <a:off x="0" y="1588"/>
              <a:ext cx="12192000" cy="6856412"/>
            </a:xfrm>
            <a:custGeom>
              <a:avLst/>
              <a:gdLst>
                <a:gd name="T0" fmla="*/ 0 w 15356"/>
                <a:gd name="T1" fmla="*/ 0 h 8638"/>
                <a:gd name="T2" fmla="*/ 0 w 15356"/>
                <a:gd name="T3" fmla="*/ 2147483647 h 8638"/>
                <a:gd name="T4" fmla="*/ 2147483647 w 15356"/>
                <a:gd name="T5" fmla="*/ 2147483647 h 8638"/>
                <a:gd name="T6" fmla="*/ 2147483647 w 15356"/>
                <a:gd name="T7" fmla="*/ 0 h 8638"/>
                <a:gd name="T8" fmla="*/ 0 w 15356"/>
                <a:gd name="T9" fmla="*/ 0 h 8638"/>
                <a:gd name="T10" fmla="*/ 2147483647 w 15356"/>
                <a:gd name="T11" fmla="*/ 2147483647 h 8638"/>
                <a:gd name="T12" fmla="*/ 2147483647 w 15356"/>
                <a:gd name="T13" fmla="*/ 2147483647 h 8638"/>
                <a:gd name="T14" fmla="*/ 2147483647 w 15356"/>
                <a:gd name="T15" fmla="*/ 2147483647 h 8638"/>
                <a:gd name="T16" fmla="*/ 2147483647 w 15356"/>
                <a:gd name="T17" fmla="*/ 2147483647 h 8638"/>
                <a:gd name="T18" fmla="*/ 2147483647 w 15356"/>
                <a:gd name="T19" fmla="*/ 2147483647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p:spPr>
          <p:txBody>
            <a:bodyPr/>
            <a:lstStyle/>
            <a:p>
              <a:pPr>
                <a:defRPr/>
              </a:pPr>
              <a:endParaRPr lang="pt-BR" dirty="0">
                <a:cs typeface="Arial" pitchFamily="34" charset="0"/>
              </a:endParaRPr>
            </a:p>
          </p:txBody>
        </p:sp>
      </p:grpSp>
      <p:sp>
        <p:nvSpPr>
          <p:cNvPr id="1027" name="Title Placeholder 1"/>
          <p:cNvSpPr>
            <a:spLocks noGrp="1"/>
          </p:cNvSpPr>
          <p:nvPr>
            <p:ph type="title"/>
          </p:nvPr>
        </p:nvSpPr>
        <p:spPr bwMode="gray">
          <a:xfrm>
            <a:off x="1155700" y="973138"/>
            <a:ext cx="8761413" cy="7080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653713" y="6391275"/>
            <a:ext cx="990600" cy="304800"/>
          </a:xfrm>
          <a:prstGeom prst="rect">
            <a:avLst/>
          </a:prstGeom>
        </p:spPr>
        <p:txBody>
          <a:bodyPr vert="horz" lIns="91440" tIns="45720" rIns="91440" bIns="45720" rtlCol="0" anchor="ctr"/>
          <a:lstStyle>
            <a:lvl1pPr algn="r" fontAlgn="auto">
              <a:spcBef>
                <a:spcPts val="0"/>
              </a:spcBef>
              <a:spcAft>
                <a:spcPts val="0"/>
              </a:spcAft>
              <a:defRPr sz="1000" b="1" i="0">
                <a:solidFill>
                  <a:schemeClr val="accent1"/>
                </a:solidFill>
                <a:latin typeface="+mn-lt"/>
                <a:cs typeface="+mn-cs"/>
              </a:defRPr>
            </a:lvl1pPr>
          </a:lstStyle>
          <a:p>
            <a:pPr>
              <a:defRPr/>
            </a:pPr>
            <a:fld id="{A7003F74-342A-4C04-B830-69A1EA9E5918}" type="datetimeFigureOut">
              <a:rPr lang="en-US"/>
              <a:pPr>
                <a:defRPr/>
              </a:pPr>
              <a:t>10/30/2020</a:t>
            </a:fld>
            <a:endParaRPr lang="en-US" dirty="0"/>
          </a:p>
        </p:txBody>
      </p:sp>
      <p:sp>
        <p:nvSpPr>
          <p:cNvPr id="5" name="Footer Placeholder 4"/>
          <p:cNvSpPr>
            <a:spLocks noGrp="1"/>
          </p:cNvSpPr>
          <p:nvPr>
            <p:ph type="ftr" sz="quarter" idx="3"/>
          </p:nvPr>
        </p:nvSpPr>
        <p:spPr>
          <a:xfrm>
            <a:off x="560388" y="6391275"/>
            <a:ext cx="3860800" cy="304800"/>
          </a:xfrm>
          <a:prstGeom prst="rect">
            <a:avLst/>
          </a:prstGeom>
        </p:spPr>
        <p:txBody>
          <a:bodyPr vert="horz" lIns="91440" tIns="45720" rIns="91440" bIns="45720" rtlCol="0" anchor="ctr"/>
          <a:lstStyle>
            <a:lvl1pPr algn="l" fontAlgn="auto">
              <a:spcBef>
                <a:spcPts val="0"/>
              </a:spcBef>
              <a:spcAft>
                <a:spcPts val="0"/>
              </a:spcAft>
              <a:defRPr sz="1000" b="1" i="0" dirty="0">
                <a:solidFill>
                  <a:schemeClr val="accent1"/>
                </a:solidFill>
                <a:latin typeface="+mn-lt"/>
                <a:cs typeface="+mn-cs"/>
              </a:defRPr>
            </a:lvl1pPr>
          </a:lstStyle>
          <a:p>
            <a:pPr>
              <a:defRPr/>
            </a:pPr>
            <a:r>
              <a:rPr lang="en-US"/>
              <a:t>
              </a:t>
            </a:r>
          </a:p>
        </p:txBody>
      </p:sp>
      <p:sp>
        <p:nvSpPr>
          <p:cNvPr id="21" name="Rectangle 2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a:solidFill>
                  <a:schemeClr val="bg1"/>
                </a:solidFill>
                <a:latin typeface="+mn-lt"/>
                <a:cs typeface="+mn-cs"/>
              </a:defRPr>
            </a:lvl1pPr>
          </a:lstStyle>
          <a:p>
            <a:pPr>
              <a:defRPr/>
            </a:pPr>
            <a:fld id="{85C3E724-EA3C-4680-A0CD-9373EE373D5F}"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669" r:id="rId1"/>
    <p:sldLayoutId id="2147483668" r:id="rId2"/>
    <p:sldLayoutId id="2147483670" r:id="rId3"/>
    <p:sldLayoutId id="2147483667" r:id="rId4"/>
    <p:sldLayoutId id="2147483666" r:id="rId5"/>
    <p:sldLayoutId id="2147483665"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 id="2147483664" r:id="rId18"/>
    <p:sldLayoutId id="2147483663" r:id="rId19"/>
    <p:sldLayoutId id="2147483662" r:id="rId20"/>
  </p:sldLayoutIdLst>
  <p:hf sldNum="0" hdr="0" ftr="0" dt="0"/>
  <p:txStyles>
    <p:titleStyle>
      <a:lvl1pPr algn="l" defTabSz="457200" rtl="0" eaLnBrk="0" fontAlgn="base" hangingPunct="0">
        <a:spcBef>
          <a:spcPct val="0"/>
        </a:spcBef>
        <a:spcAft>
          <a:spcPct val="0"/>
        </a:spcAft>
        <a:defRPr sz="3600" kern="1200">
          <a:solidFill>
            <a:schemeClr val="bg2"/>
          </a:solidFill>
          <a:latin typeface="+mj-lt"/>
          <a:ea typeface="+mj-ea"/>
          <a:cs typeface="+mj-cs"/>
        </a:defRPr>
      </a:lvl1pPr>
      <a:lvl2pPr algn="l" defTabSz="457200" rtl="0" eaLnBrk="0" fontAlgn="base" hangingPunct="0">
        <a:spcBef>
          <a:spcPct val="0"/>
        </a:spcBef>
        <a:spcAft>
          <a:spcPct val="0"/>
        </a:spcAft>
        <a:defRPr sz="3600">
          <a:solidFill>
            <a:schemeClr val="bg2"/>
          </a:solidFill>
          <a:latin typeface="Century Gothic" pitchFamily="34" charset="0"/>
        </a:defRPr>
      </a:lvl2pPr>
      <a:lvl3pPr algn="l" defTabSz="457200" rtl="0" eaLnBrk="0" fontAlgn="base" hangingPunct="0">
        <a:spcBef>
          <a:spcPct val="0"/>
        </a:spcBef>
        <a:spcAft>
          <a:spcPct val="0"/>
        </a:spcAft>
        <a:defRPr sz="3600">
          <a:solidFill>
            <a:schemeClr val="bg2"/>
          </a:solidFill>
          <a:latin typeface="Century Gothic" pitchFamily="34" charset="0"/>
        </a:defRPr>
      </a:lvl3pPr>
      <a:lvl4pPr algn="l" defTabSz="457200" rtl="0" eaLnBrk="0" fontAlgn="base" hangingPunct="0">
        <a:spcBef>
          <a:spcPct val="0"/>
        </a:spcBef>
        <a:spcAft>
          <a:spcPct val="0"/>
        </a:spcAft>
        <a:defRPr sz="3600">
          <a:solidFill>
            <a:schemeClr val="bg2"/>
          </a:solidFill>
          <a:latin typeface="Century Gothic" pitchFamily="34" charset="0"/>
        </a:defRPr>
      </a:lvl4pPr>
      <a:lvl5pPr algn="l" defTabSz="457200" rtl="0" eaLnBrk="0" fontAlgn="base" hangingPunct="0">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2195902/"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paulomargotto.com.br/documentos/2153" TargetMode="External"/><Relationship Id="rId4" Type="http://schemas.openxmlformats.org/officeDocument/2006/relationships/hyperlink" Target="http://paulomargotto.com.br/estatistica-computacional-uso-do-spss-statistical-package-for-the-social-sciences-o-essencial/"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13843" TargetMode="External"/><Relationship Id="rId1" Type="http://schemas.openxmlformats.org/officeDocument/2006/relationships/slideLayout" Target="../slideLayouts/slideLayout19.xml"/><Relationship Id="rId5" Type="http://schemas.openxmlformats.org/officeDocument/2006/relationships/image" Target="../media/image17.png"/><Relationship Id="rId4" Type="http://schemas.openxmlformats.org/officeDocument/2006/relationships/hyperlink" Target="https://pubmed.ncbi.nlm.nih.gov/12394952/"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paulomargotto.com.br/documentos/11562"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pubmed.ncbi.nlm.nih.gov/9971864/"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12202" TargetMode="External"/><Relationship Id="rId1" Type="http://schemas.openxmlformats.org/officeDocument/2006/relationships/slideLayout" Target="../slideLayouts/slideLayout2.xml"/><Relationship Id="rId4" Type="http://schemas.openxmlformats.org/officeDocument/2006/relationships/hyperlink" Target="https://pubmed.ncbi.nlm.nih.gov/17442904/"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pubmed.ncbi.nlm.nih.gov/21489555/"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3770" TargetMode="External"/><Relationship Id="rId1" Type="http://schemas.openxmlformats.org/officeDocument/2006/relationships/slideLayout" Target="../slideLayouts/slideLayout19.xml"/><Relationship Id="rId4" Type="http://schemas.openxmlformats.org/officeDocument/2006/relationships/hyperlink" Target="https://pubmed.ncbi.nlm.nih.gov/25270275/"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2" Type="http://schemas.openxmlformats.org/officeDocument/2006/relationships/hyperlink" Target="https://pubmed.ncbi.nlm.nih.gov/31238357/"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portaldeboaspraticas.iff.fiocruz.br/atencao-recem-nascido/principais-questoes-sobre-anemia-prematuridade/" TargetMode="Externa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paulomargotto.com.br/documentos/17404"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ctrTitle"/>
          </p:nvPr>
        </p:nvSpPr>
        <p:spPr>
          <a:xfrm>
            <a:off x="1249363" y="1671638"/>
            <a:ext cx="8824912" cy="2676525"/>
          </a:xfrm>
        </p:spPr>
        <p:txBody>
          <a:bodyPr/>
          <a:lstStyle/>
          <a:p>
            <a:pPr algn="ctr" eaLnBrk="1" hangingPunct="1"/>
            <a:r>
              <a:rPr lang="pt-BR" sz="2800" b="1" dirty="0" smtClean="0">
                <a:solidFill>
                  <a:srgbClr val="FFFF00"/>
                </a:solidFill>
              </a:rPr>
              <a:t>A gravidade do choque modifica associações entre Transfusão de hemácias nas primeiras 48 horas de sepse  e duração da disfunção orgânica em Crianças sépticas em estado crítico</a:t>
            </a:r>
            <a:r>
              <a:rPr lang="pt-BR" sz="2800" dirty="0" smtClean="0"/>
              <a:t/>
            </a:r>
            <a:br>
              <a:rPr lang="pt-BR" sz="2800" dirty="0" smtClean="0"/>
            </a:br>
            <a:r>
              <a:rPr lang="pt-BR" sz="2800" dirty="0" smtClean="0"/>
              <a:t/>
            </a:r>
            <a:br>
              <a:rPr lang="pt-BR" sz="2800" dirty="0" smtClean="0"/>
            </a:br>
            <a:r>
              <a:rPr lang="pt-BR" dirty="0" smtClean="0"/>
              <a:t/>
            </a:r>
            <a:br>
              <a:rPr lang="pt-BR" dirty="0" smtClean="0"/>
            </a:br>
            <a:endParaRPr lang="pt-BR" dirty="0" smtClean="0"/>
          </a:p>
        </p:txBody>
      </p:sp>
      <p:sp>
        <p:nvSpPr>
          <p:cNvPr id="22530" name="Subtítulo 2"/>
          <p:cNvSpPr>
            <a:spLocks noGrp="1"/>
          </p:cNvSpPr>
          <p:nvPr>
            <p:ph type="subTitle" idx="1"/>
          </p:nvPr>
        </p:nvSpPr>
        <p:spPr>
          <a:xfrm>
            <a:off x="1174524" y="4307548"/>
            <a:ext cx="8824912" cy="862013"/>
          </a:xfrm>
        </p:spPr>
        <p:txBody>
          <a:bodyPr/>
          <a:lstStyle/>
          <a:p>
            <a:pPr algn="ctr" eaLnBrk="1" hangingPunct="1"/>
            <a:r>
              <a:rPr lang="pt-BR" cap="none" dirty="0" smtClean="0">
                <a:solidFill>
                  <a:srgbClr val="EF53A5"/>
                </a:solidFill>
                <a:hlinkClick r:id="rId2"/>
              </a:rPr>
              <a:t>www.paulomargotto.com.br</a:t>
            </a:r>
            <a:endParaRPr lang="pt-BR" cap="none" dirty="0" smtClean="0">
              <a:solidFill>
                <a:srgbClr val="EF53A5"/>
              </a:solidFill>
            </a:endParaRPr>
          </a:p>
          <a:p>
            <a:pPr algn="ctr" eaLnBrk="1" hangingPunct="1"/>
            <a:r>
              <a:rPr lang="pt-BR" cap="none" dirty="0" smtClean="0">
                <a:solidFill>
                  <a:srgbClr val="EF53A5"/>
                </a:solidFill>
              </a:rPr>
              <a:t>Brasília, 31 de outubro de 2020</a:t>
            </a:r>
          </a:p>
        </p:txBody>
      </p:sp>
      <p:sp>
        <p:nvSpPr>
          <p:cNvPr id="22531" name="Rectangle 4"/>
          <p:cNvSpPr>
            <a:spLocks noChangeArrowheads="1"/>
          </p:cNvSpPr>
          <p:nvPr/>
        </p:nvSpPr>
        <p:spPr bwMode="auto">
          <a:xfrm>
            <a:off x="706438" y="2325985"/>
            <a:ext cx="10842625" cy="923330"/>
          </a:xfrm>
          <a:prstGeom prst="rect">
            <a:avLst/>
          </a:prstGeom>
          <a:solidFill>
            <a:srgbClr val="FFFFFF"/>
          </a:solidFill>
          <a:ln w="9525">
            <a:noFill/>
            <a:miter lim="800000"/>
            <a:headEnd/>
            <a:tailEnd/>
          </a:ln>
        </p:spPr>
        <p:txBody>
          <a:bodyPr lIns="0" tIns="0" rIns="0" bIns="0" anchor="ctr">
            <a:spAutoFit/>
          </a:bodyPr>
          <a:lstStyle/>
          <a:p>
            <a:pPr algn="ctr"/>
            <a:r>
              <a:rPr lang="en-US" sz="1500" b="1" dirty="0">
                <a:hlinkClick r:id="rId3"/>
              </a:rPr>
              <a:t>Shock</a:t>
            </a:r>
            <a:r>
              <a:rPr lang="en-US" sz="1500" dirty="0">
                <a:hlinkClick r:id="rId3"/>
              </a:rPr>
              <a:t> </a:t>
            </a:r>
            <a:r>
              <a:rPr lang="en-US" sz="1500" b="1" dirty="0">
                <a:hlinkClick r:id="rId3"/>
              </a:rPr>
              <a:t>Severity</a:t>
            </a:r>
            <a:r>
              <a:rPr lang="en-US" sz="1500" dirty="0">
                <a:hlinkClick r:id="rId3"/>
              </a:rPr>
              <a:t> Modifies Associations Between </a:t>
            </a:r>
            <a:r>
              <a:rPr lang="en-US" sz="1500" b="1" dirty="0">
                <a:hlinkClick r:id="rId3"/>
              </a:rPr>
              <a:t>RBC</a:t>
            </a:r>
            <a:r>
              <a:rPr lang="en-US" sz="1500" dirty="0">
                <a:hlinkClick r:id="rId3"/>
              </a:rPr>
              <a:t> </a:t>
            </a:r>
            <a:r>
              <a:rPr lang="en-US" sz="1500" b="1" dirty="0">
                <a:hlinkClick r:id="rId3"/>
              </a:rPr>
              <a:t>Transfusion</a:t>
            </a:r>
            <a:r>
              <a:rPr lang="en-US" sz="1500" dirty="0">
                <a:hlinkClick r:id="rId3"/>
              </a:rPr>
              <a:t> in the First 48 Hours of Sepsis Onset and the Duration of Organ Dysfunction in Critically Ill Septic </a:t>
            </a:r>
            <a:r>
              <a:rPr lang="en-US" sz="1500" dirty="0" err="1">
                <a:hlinkClick r:id="rId3"/>
              </a:rPr>
              <a:t>Children.</a:t>
            </a:r>
            <a:r>
              <a:rPr lang="en-US" sz="1500" dirty="0" err="1"/>
              <a:t>Srouji</a:t>
            </a:r>
            <a:r>
              <a:rPr lang="en-US" sz="1500" dirty="0"/>
              <a:t> LS, Moore-</a:t>
            </a:r>
            <a:r>
              <a:rPr lang="en-US" sz="1500" dirty="0" err="1"/>
              <a:t>Clingenpeel</a:t>
            </a:r>
            <a:r>
              <a:rPr lang="en-US" sz="1500" dirty="0"/>
              <a:t> M, Hensley J, Steele L, </a:t>
            </a:r>
            <a:r>
              <a:rPr lang="en-US" sz="1500" dirty="0" err="1"/>
              <a:t>Greathouse</a:t>
            </a:r>
            <a:r>
              <a:rPr lang="en-US" sz="1500" dirty="0"/>
              <a:t> K, </a:t>
            </a:r>
            <a:r>
              <a:rPr lang="en-US" sz="1500" dirty="0" err="1"/>
              <a:t>Anglim</a:t>
            </a:r>
            <a:r>
              <a:rPr lang="en-US" sz="1500" dirty="0"/>
              <a:t> L, Hanson-Huber L, </a:t>
            </a:r>
            <a:r>
              <a:rPr lang="en-US" sz="1500" dirty="0" err="1"/>
              <a:t>Nateri</a:t>
            </a:r>
            <a:r>
              <a:rPr lang="en-US" sz="1500" dirty="0"/>
              <a:t> J, </a:t>
            </a:r>
            <a:r>
              <a:rPr lang="en-US" sz="1500" dirty="0" err="1"/>
              <a:t>Nicol</a:t>
            </a:r>
            <a:r>
              <a:rPr lang="en-US" sz="1500" dirty="0"/>
              <a:t> K, Hall MW, </a:t>
            </a:r>
            <a:r>
              <a:rPr lang="en-US" sz="1500" dirty="0" err="1"/>
              <a:t>Ramilo</a:t>
            </a:r>
            <a:r>
              <a:rPr lang="en-US" sz="1500" dirty="0"/>
              <a:t> O, </a:t>
            </a:r>
            <a:r>
              <a:rPr lang="en-US" sz="1500" dirty="0" err="1"/>
              <a:t>Muszynski</a:t>
            </a:r>
            <a:r>
              <a:rPr lang="en-US" sz="1500" dirty="0"/>
              <a:t> </a:t>
            </a:r>
            <a:r>
              <a:rPr lang="en-US" sz="1500" dirty="0" err="1"/>
              <a:t>JA.Pediatr</a:t>
            </a:r>
            <a:r>
              <a:rPr lang="en-US" sz="1500" dirty="0"/>
              <a:t> </a:t>
            </a:r>
            <a:r>
              <a:rPr lang="en-US" sz="1500" dirty="0" err="1"/>
              <a:t>Crit</a:t>
            </a:r>
            <a:r>
              <a:rPr lang="en-US" sz="1500" dirty="0"/>
              <a:t> Care Med. 2020 Aug;21(8):e475-e484. </a:t>
            </a:r>
            <a:r>
              <a:rPr lang="en-US" sz="1500" dirty="0" err="1"/>
              <a:t>doi</a:t>
            </a:r>
            <a:r>
              <a:rPr lang="en-US" sz="1500" dirty="0"/>
              <a:t>: 10.1097/PCC.0000000000002338.PMID: 32195902</a:t>
            </a:r>
          </a:p>
        </p:txBody>
      </p:sp>
      <p:sp>
        <p:nvSpPr>
          <p:cNvPr id="22532" name="Text Box 6"/>
          <p:cNvSpPr txBox="1">
            <a:spLocks noChangeArrowheads="1"/>
          </p:cNvSpPr>
          <p:nvPr/>
        </p:nvSpPr>
        <p:spPr bwMode="auto">
          <a:xfrm>
            <a:off x="2075029" y="3243872"/>
            <a:ext cx="7500771" cy="1200329"/>
          </a:xfrm>
          <a:prstGeom prst="rect">
            <a:avLst/>
          </a:prstGeom>
          <a:noFill/>
          <a:ln w="9525">
            <a:noFill/>
            <a:miter lim="800000"/>
            <a:headEnd/>
            <a:tailEnd/>
          </a:ln>
        </p:spPr>
        <p:txBody>
          <a:bodyPr wrap="none">
            <a:spAutoFit/>
          </a:bodyPr>
          <a:lstStyle/>
          <a:p>
            <a:pPr algn="ctr" defTabSz="914400"/>
            <a:r>
              <a:rPr lang="pt-BR" dirty="0">
                <a:solidFill>
                  <a:schemeClr val="bg1"/>
                </a:solidFill>
              </a:rPr>
              <a:t>Apresentação: Helena de Oliveira de Melo - R3 em UTI Pediátrica</a:t>
            </a:r>
          </a:p>
          <a:p>
            <a:pPr algn="ctr" defTabSz="914400"/>
            <a:r>
              <a:rPr lang="pt-BR" dirty="0">
                <a:solidFill>
                  <a:schemeClr val="bg1"/>
                </a:solidFill>
              </a:rPr>
              <a:t>(HMIB/SES/DF)</a:t>
            </a:r>
          </a:p>
          <a:p>
            <a:pPr algn="ctr" defTabSz="914400"/>
            <a:r>
              <a:rPr lang="pt-BR" dirty="0">
                <a:solidFill>
                  <a:schemeClr val="bg1"/>
                </a:solidFill>
              </a:rPr>
              <a:t>Coordenação: Alexandre Peixoto </a:t>
            </a:r>
            <a:r>
              <a:rPr lang="pt-BR" dirty="0" smtClean="0">
                <a:solidFill>
                  <a:schemeClr val="bg1"/>
                </a:solidFill>
              </a:rPr>
              <a:t>Serafim</a:t>
            </a:r>
          </a:p>
          <a:p>
            <a:pPr algn="ctr" defTabSz="914400"/>
            <a:r>
              <a:rPr lang="pt-BR" dirty="0" smtClean="0">
                <a:solidFill>
                  <a:schemeClr val="bg1"/>
                </a:solidFill>
              </a:rPr>
              <a:t>Revisão: Paulo R. Margotto</a:t>
            </a:r>
            <a:endParaRPr lang="pt-BR" dirty="0">
              <a:solidFill>
                <a:schemeClr val="bg1"/>
              </a:solidFill>
            </a:endParaRPr>
          </a:p>
        </p:txBody>
      </p:sp>
      <p:pic>
        <p:nvPicPr>
          <p:cNvPr id="22533" name="Picture 7"/>
          <p:cNvPicPr>
            <a:picLocks noChangeAspect="1" noChangeArrowheads="1"/>
          </p:cNvPicPr>
          <p:nvPr/>
        </p:nvPicPr>
        <p:blipFill>
          <a:blip r:embed="rId4">
            <a:lum bright="6000" contrast="6000"/>
          </a:blip>
          <a:srcRect/>
          <a:stretch>
            <a:fillRect/>
          </a:stretch>
        </p:blipFill>
        <p:spPr bwMode="auto">
          <a:xfrm>
            <a:off x="2618169" y="5044267"/>
            <a:ext cx="5891975" cy="1269329"/>
          </a:xfrm>
          <a:prstGeom prst="rect">
            <a:avLst/>
          </a:prstGeom>
          <a:noFill/>
          <a:ln w="9525">
            <a:noFill/>
            <a:miter lim="800000"/>
            <a:headEnd/>
            <a:tailEnd/>
          </a:ln>
        </p:spPr>
      </p:pic>
      <p:sp>
        <p:nvSpPr>
          <p:cNvPr id="22534" name="Text Box 8"/>
          <p:cNvSpPr txBox="1">
            <a:spLocks noChangeArrowheads="1"/>
          </p:cNvSpPr>
          <p:nvPr/>
        </p:nvSpPr>
        <p:spPr bwMode="auto">
          <a:xfrm>
            <a:off x="9340850" y="6430963"/>
            <a:ext cx="469900" cy="304800"/>
          </a:xfrm>
          <a:prstGeom prst="rect">
            <a:avLst/>
          </a:prstGeom>
          <a:noFill/>
          <a:ln w="9525">
            <a:noFill/>
            <a:miter lim="800000"/>
            <a:headEnd/>
            <a:tailEnd/>
          </a:ln>
        </p:spPr>
        <p:txBody>
          <a:bodyPr wrap="none">
            <a:spAutoFit/>
          </a:bodyPr>
          <a:lstStyle/>
          <a:p>
            <a:pPr defTabSz="914400"/>
            <a:r>
              <a:rPr lang="pt-BR" sz="1400"/>
              <a:t>S10</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pPr eaLnBrk="1" hangingPunct="1"/>
            <a:r>
              <a:rPr lang="pt-BR" smtClean="0"/>
              <a:t>INTRODUÇÃO</a:t>
            </a:r>
          </a:p>
        </p:txBody>
      </p:sp>
      <p:sp>
        <p:nvSpPr>
          <p:cNvPr id="23554" name="Espaço Reservado para Conteúdo 2"/>
          <p:cNvSpPr>
            <a:spLocks noGrp="1"/>
          </p:cNvSpPr>
          <p:nvPr>
            <p:ph idx="1"/>
          </p:nvPr>
        </p:nvSpPr>
        <p:spPr>
          <a:xfrm>
            <a:off x="1155700" y="2530475"/>
            <a:ext cx="8824913" cy="3676650"/>
          </a:xfrm>
        </p:spPr>
        <p:txBody>
          <a:bodyPr/>
          <a:lstStyle/>
          <a:p>
            <a:pPr eaLnBrk="1" hangingPunct="1"/>
            <a:r>
              <a:rPr lang="pt-BR" sz="2000" smtClean="0">
                <a:solidFill>
                  <a:srgbClr val="FF0000"/>
                </a:solidFill>
              </a:rPr>
              <a:t>Até 30-50%</a:t>
            </a:r>
            <a:r>
              <a:rPr lang="pt-BR" sz="2000" smtClean="0"/>
              <a:t> das crianças gravemente doentes com choque séptico recebem transfusão de hemácias;</a:t>
            </a:r>
          </a:p>
          <a:p>
            <a:pPr eaLnBrk="1" hangingPunct="1"/>
            <a:r>
              <a:rPr lang="pt-BR" sz="2000" smtClean="0"/>
              <a:t>No entanto, poucos dados existem para orientar as decisões de transfusão em crianças sépticas em estado crítico, particularmente durante os primeiros estágios de ressuscitação do choque;</a:t>
            </a:r>
          </a:p>
          <a:p>
            <a:pPr eaLnBrk="1" hangingPunct="1"/>
            <a:r>
              <a:rPr lang="pt-BR" sz="2000" smtClean="0"/>
              <a:t>Consequentemente, devido essa falta de dados de alta qualidade, membros da conferência Transfusion and Anemia foram incapazes de recomendar uma estratégia específica de transfusão de hemácias para crianças com choque agudo ou instável.</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pPr eaLnBrk="1" hangingPunct="1"/>
            <a:r>
              <a:rPr lang="pt-BR" smtClean="0"/>
              <a:t>INTRODUÇÃO</a:t>
            </a:r>
          </a:p>
        </p:txBody>
      </p:sp>
      <p:sp>
        <p:nvSpPr>
          <p:cNvPr id="4" name="Elipse 3"/>
          <p:cNvSpPr/>
          <p:nvPr/>
        </p:nvSpPr>
        <p:spPr>
          <a:xfrm>
            <a:off x="287338" y="2054225"/>
            <a:ext cx="4735512" cy="39941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Identificar estratégias ideais de transfusão de hemácias em crianças com choque séptico é importante porque a transfusão desnecessária de hemácias é provavelmente </a:t>
            </a:r>
            <a:r>
              <a:rPr lang="pt-BR" u="sng" dirty="0"/>
              <a:t>prejudicial</a:t>
            </a:r>
          </a:p>
        </p:txBody>
      </p:sp>
      <p:sp>
        <p:nvSpPr>
          <p:cNvPr id="5" name="Elipse 4"/>
          <p:cNvSpPr/>
          <p:nvPr/>
        </p:nvSpPr>
        <p:spPr>
          <a:xfrm>
            <a:off x="5889625" y="2054225"/>
            <a:ext cx="5248275" cy="4206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Em estudos observacionais de crianças gravemente doentes, a transfusão de hemácias está independentemente associada a </a:t>
            </a:r>
            <a:r>
              <a:rPr lang="pt-BR" u="sng" dirty="0"/>
              <a:t>disfunções orgânicas (DO), modulação imunológica, infecção nosocomial e morte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2633663" y="973138"/>
            <a:ext cx="8761412" cy="708025"/>
          </a:xfrm>
        </p:spPr>
        <p:txBody>
          <a:bodyPr/>
          <a:lstStyle/>
          <a:p>
            <a:pPr eaLnBrk="1" hangingPunct="1"/>
            <a:r>
              <a:rPr lang="pt-BR" smtClean="0"/>
              <a:t>INTRODUÇÃO</a:t>
            </a:r>
          </a:p>
        </p:txBody>
      </p:sp>
      <p:sp>
        <p:nvSpPr>
          <p:cNvPr id="25602" name="Espaço Reservado para Conteúdo 2"/>
          <p:cNvSpPr>
            <a:spLocks noGrp="1"/>
          </p:cNvSpPr>
          <p:nvPr>
            <p:ph idx="1"/>
          </p:nvPr>
        </p:nvSpPr>
        <p:spPr>
          <a:xfrm>
            <a:off x="4021138" y="2479675"/>
            <a:ext cx="8039100" cy="4016375"/>
          </a:xfrm>
        </p:spPr>
        <p:txBody>
          <a:bodyPr/>
          <a:lstStyle/>
          <a:p>
            <a:pPr eaLnBrk="1" hangingPunct="1"/>
            <a:r>
              <a:rPr lang="pt-BR" smtClean="0"/>
              <a:t>Um estudo demonstrou o potencial que hemoderivados possui de contribuir diretamente para os processos fisiopatológicos, incluindo modulação imunológica e vasorregulação prejudicada, que exacerbam a DO;</a:t>
            </a:r>
          </a:p>
          <a:p>
            <a:pPr eaLnBrk="1" hangingPunct="1"/>
            <a:r>
              <a:rPr lang="pt-BR" smtClean="0"/>
              <a:t>Por outro lado, o choque também contribui para a DO;</a:t>
            </a:r>
          </a:p>
          <a:p>
            <a:pPr eaLnBrk="1" hangingPunct="1"/>
            <a:r>
              <a:rPr lang="pt-BR" smtClean="0"/>
              <a:t> Para os pacientes que a transfusão de hemácias atenua efetivamente o choque, pode-se ver benefícios na transfusão;</a:t>
            </a:r>
          </a:p>
          <a:p>
            <a:pPr eaLnBrk="1" hangingPunct="1"/>
            <a:r>
              <a:rPr lang="pt-BR" smtClean="0"/>
              <a:t>Assim, é provável que dentro de populações de crianças com choque séptico, </a:t>
            </a:r>
            <a:r>
              <a:rPr lang="pt-BR" b="1" smtClean="0">
                <a:solidFill>
                  <a:srgbClr val="0000FF"/>
                </a:solidFill>
              </a:rPr>
              <a:t>podem ter alguns pacientes que se beneficiam com a transfusão e outros que são prejudicados</a:t>
            </a:r>
          </a:p>
        </p:txBody>
      </p:sp>
      <p:sp>
        <p:nvSpPr>
          <p:cNvPr id="4" name="Elipse 3"/>
          <p:cNvSpPr/>
          <p:nvPr/>
        </p:nvSpPr>
        <p:spPr>
          <a:xfrm>
            <a:off x="212725" y="1235075"/>
            <a:ext cx="2701925" cy="16906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FFFF"/>
                </a:solidFill>
                <a:cs typeface="Arial" pitchFamily="34" charset="0"/>
              </a:rPr>
              <a:t>Os pacientes transfundidos</a:t>
            </a:r>
          </a:p>
          <a:p>
            <a:pPr algn="ctr">
              <a:defRPr/>
            </a:pPr>
            <a:r>
              <a:rPr lang="pt-BR" dirty="0">
                <a:solidFill>
                  <a:srgbClr val="FFFFFF"/>
                </a:solidFill>
                <a:cs typeface="Arial" pitchFamily="34" charset="0"/>
              </a:rPr>
              <a:t>são os mais graves</a:t>
            </a:r>
          </a:p>
        </p:txBody>
      </p:sp>
      <p:sp>
        <p:nvSpPr>
          <p:cNvPr id="5" name="Elipse 4"/>
          <p:cNvSpPr/>
          <p:nvPr/>
        </p:nvSpPr>
        <p:spPr>
          <a:xfrm>
            <a:off x="212725" y="2794000"/>
            <a:ext cx="3867150" cy="39004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FFFF"/>
                </a:solidFill>
                <a:cs typeface="Arial" pitchFamily="34" charset="0"/>
              </a:rPr>
              <a:t>CHOQUE -&gt; DO</a:t>
            </a:r>
          </a:p>
          <a:p>
            <a:pPr algn="ctr">
              <a:defRPr/>
            </a:pPr>
            <a:endParaRPr lang="pt-BR" dirty="0">
              <a:solidFill>
                <a:srgbClr val="FFFFFF"/>
              </a:solidFill>
              <a:cs typeface="Arial" pitchFamily="34" charset="0"/>
            </a:endParaRPr>
          </a:p>
          <a:p>
            <a:pPr algn="ctr">
              <a:defRPr/>
            </a:pPr>
            <a:r>
              <a:rPr lang="pt-BR" dirty="0">
                <a:solidFill>
                  <a:srgbClr val="FFFFFF"/>
                </a:solidFill>
                <a:cs typeface="Arial" pitchFamily="34" charset="0"/>
              </a:rPr>
              <a:t>Concentrado de </a:t>
            </a:r>
          </a:p>
          <a:p>
            <a:pPr algn="ctr">
              <a:defRPr/>
            </a:pPr>
            <a:r>
              <a:rPr lang="pt-BR" dirty="0">
                <a:solidFill>
                  <a:srgbClr val="FFFFFF"/>
                </a:solidFill>
                <a:cs typeface="Arial" pitchFamily="34" charset="0"/>
              </a:rPr>
              <a:t>Hemácias (CH)-&gt; DO</a:t>
            </a:r>
          </a:p>
          <a:p>
            <a:pPr algn="ctr">
              <a:defRPr/>
            </a:pPr>
            <a:endParaRPr lang="pt-BR" dirty="0">
              <a:solidFill>
                <a:srgbClr val="FFFFFF"/>
              </a:solidFill>
              <a:cs typeface="Arial" pitchFamily="34" charset="0"/>
            </a:endParaRPr>
          </a:p>
          <a:p>
            <a:pPr algn="ctr">
              <a:defRPr/>
            </a:pPr>
            <a:r>
              <a:rPr lang="pt-BR" dirty="0">
                <a:solidFill>
                  <a:srgbClr val="FFFFFF"/>
                </a:solidFill>
                <a:cs typeface="Arial" pitchFamily="34" charset="0"/>
              </a:rPr>
              <a:t>MAS...</a:t>
            </a:r>
          </a:p>
          <a:p>
            <a:pPr algn="ctr">
              <a:defRPr/>
            </a:pPr>
            <a:endParaRPr lang="pt-BR" dirty="0">
              <a:solidFill>
                <a:srgbClr val="FFFFFF"/>
              </a:solidFill>
              <a:cs typeface="Arial" pitchFamily="34" charset="0"/>
            </a:endParaRPr>
          </a:p>
          <a:p>
            <a:pPr algn="ctr">
              <a:defRPr/>
            </a:pPr>
            <a:r>
              <a:rPr lang="pt-BR" dirty="0">
                <a:solidFill>
                  <a:srgbClr val="FFFFFF"/>
                </a:solidFill>
                <a:cs typeface="Arial" pitchFamily="34" charset="0"/>
              </a:rPr>
              <a:t>CH -&gt;  pode reduzir CHOQUE -&gt; reduzir DO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pPr eaLnBrk="1" hangingPunct="1"/>
            <a:r>
              <a:rPr lang="pt-BR" smtClean="0"/>
              <a:t>INTRODUÇÃO</a:t>
            </a:r>
          </a:p>
        </p:txBody>
      </p:sp>
      <p:sp>
        <p:nvSpPr>
          <p:cNvPr id="26626" name="Espaço Reservado para Conteúdo 2"/>
          <p:cNvSpPr>
            <a:spLocks noGrp="1"/>
          </p:cNvSpPr>
          <p:nvPr>
            <p:ph idx="1"/>
          </p:nvPr>
        </p:nvSpPr>
        <p:spPr>
          <a:xfrm>
            <a:off x="1155700" y="2603500"/>
            <a:ext cx="8824913" cy="3416300"/>
          </a:xfrm>
        </p:spPr>
        <p:txBody>
          <a:bodyPr/>
          <a:lstStyle/>
          <a:p>
            <a:pPr eaLnBrk="1" hangingPunct="1"/>
            <a:r>
              <a:rPr lang="pt-BR" smtClean="0"/>
              <a:t>Dados de ensaios clínicos randomizados (RCT) para informar os riscos versus benefícios da transfusão de hemácias em crianças com choque séptico são limitados;</a:t>
            </a:r>
          </a:p>
          <a:p>
            <a:pPr eaLnBrk="1" hangingPunct="1"/>
            <a:r>
              <a:rPr lang="pt-BR" smtClean="0"/>
              <a:t>E nem ensaios clínicos randomizados nem estudos observacionais avaliaram as relações entre transfusão de hemácias precoce e desfechos clínicos, levando em consideração a avaliação de fatores de risco específicos do paciente (que podem modificar essa relação da transfusão e desfechos clínicos: favoráveis e desfavoráveis).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pPr eaLnBrk="1" hangingPunct="1"/>
            <a:r>
              <a:rPr lang="pt-BR" smtClean="0"/>
              <a:t>OBJETIVO</a:t>
            </a:r>
          </a:p>
        </p:txBody>
      </p:sp>
      <p:sp>
        <p:nvSpPr>
          <p:cNvPr id="4" name="Retângulo 3"/>
          <p:cNvSpPr/>
          <p:nvPr/>
        </p:nvSpPr>
        <p:spPr>
          <a:xfrm>
            <a:off x="563563" y="2292350"/>
            <a:ext cx="10734675" cy="21669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BR" dirty="0"/>
              <a:t>Compreender essas relações é essencial para avaliar estratégias de transfusão para melhorar os resultados em pacientes críticos.</a:t>
            </a:r>
          </a:p>
          <a:p>
            <a:pPr fontAlgn="auto">
              <a:spcBef>
                <a:spcPts val="0"/>
              </a:spcBef>
              <a:spcAft>
                <a:spcPts val="0"/>
              </a:spcAft>
              <a:defRPr/>
            </a:pPr>
            <a:endParaRPr lang="pt-BR" dirty="0"/>
          </a:p>
          <a:p>
            <a:pPr fontAlgn="auto">
              <a:spcBef>
                <a:spcPts val="0"/>
              </a:spcBef>
              <a:spcAft>
                <a:spcPts val="0"/>
              </a:spcAft>
              <a:defRPr/>
            </a:pPr>
            <a:r>
              <a:rPr lang="pt-BR" dirty="0"/>
              <a:t>Portanto, foi realizado uma análise secundária de um estudo observacional prospectivo unicêntrico para determinar associações entre:</a:t>
            </a:r>
          </a:p>
        </p:txBody>
      </p:sp>
      <p:sp>
        <p:nvSpPr>
          <p:cNvPr id="5" name="Elipse 4"/>
          <p:cNvSpPr/>
          <p:nvPr/>
        </p:nvSpPr>
        <p:spPr>
          <a:xfrm>
            <a:off x="927100" y="4646613"/>
            <a:ext cx="3006725" cy="2198687"/>
          </a:xfrm>
          <a:prstGeom prst="ellipse">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t>transfusão de hemácias no primeiras 48 horas do início da sepse (transfusão precoce)</a:t>
            </a:r>
          </a:p>
        </p:txBody>
      </p:sp>
      <p:sp>
        <p:nvSpPr>
          <p:cNvPr id="7" name="Elipse 6"/>
          <p:cNvSpPr/>
          <p:nvPr/>
        </p:nvSpPr>
        <p:spPr>
          <a:xfrm>
            <a:off x="4273550" y="4662488"/>
            <a:ext cx="3006725" cy="2197100"/>
          </a:xfrm>
          <a:prstGeom prst="ellipse">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t>duração da DO em crianças com sepse grave / choque séptico</a:t>
            </a:r>
          </a:p>
        </p:txBody>
      </p:sp>
      <p:sp>
        <p:nvSpPr>
          <p:cNvPr id="8" name="Elipse 7"/>
          <p:cNvSpPr/>
          <p:nvPr/>
        </p:nvSpPr>
        <p:spPr>
          <a:xfrm>
            <a:off x="7632700" y="4646613"/>
            <a:ext cx="3006725" cy="2198687"/>
          </a:xfrm>
          <a:prstGeom prst="ellipse">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t>os fatores relacionados ao paciente que podem modificar essas associações.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p:txBody>
          <a:bodyPr/>
          <a:lstStyle/>
          <a:p>
            <a:pPr eaLnBrk="1" hangingPunct="1"/>
            <a:r>
              <a:rPr lang="pt-BR" smtClean="0"/>
              <a:t>MÉTODOS</a:t>
            </a:r>
          </a:p>
        </p:txBody>
      </p:sp>
      <p:sp>
        <p:nvSpPr>
          <p:cNvPr id="28674" name="Espaço Reservado para Conteúdo 2"/>
          <p:cNvSpPr>
            <a:spLocks noGrp="1"/>
          </p:cNvSpPr>
          <p:nvPr>
            <p:ph idx="1"/>
          </p:nvPr>
        </p:nvSpPr>
        <p:spPr>
          <a:xfrm>
            <a:off x="1155700" y="2241550"/>
            <a:ext cx="10093325" cy="4021138"/>
          </a:xfrm>
        </p:spPr>
        <p:txBody>
          <a:bodyPr/>
          <a:lstStyle/>
          <a:p>
            <a:pPr eaLnBrk="1" hangingPunct="1"/>
            <a:r>
              <a:rPr lang="pt-BR" smtClean="0"/>
              <a:t>UTIP do Nationwide Children’s Hospital: UTI médico-cirúrgica de cuidados quaternários de 40 leitos com aproximadamente 3.000 admissões anuais (os pacientes internados em uma UTI cardiotorácica separada não foram incluídos neste estudo);</a:t>
            </a:r>
          </a:p>
          <a:p>
            <a:pPr eaLnBrk="1" hangingPunct="1"/>
            <a:r>
              <a:rPr lang="pt-BR" smtClean="0"/>
              <a:t>Janeiro de 2012 a Abril de 2014;</a:t>
            </a:r>
          </a:p>
          <a:p>
            <a:pPr eaLnBrk="1" hangingPunct="1"/>
            <a:r>
              <a:rPr lang="pt-BR" smtClean="0"/>
              <a:t>Houve a permissão dos responsáveis e dos pacientes, quando apropriada;</a:t>
            </a:r>
          </a:p>
          <a:p>
            <a:pPr eaLnBrk="1" hangingPunct="1"/>
            <a:r>
              <a:rPr lang="pt-BR" b="1" smtClean="0">
                <a:solidFill>
                  <a:srgbClr val="0000FF"/>
                </a:solidFill>
              </a:rPr>
              <a:t>Critérios de inclusão</a:t>
            </a:r>
            <a:r>
              <a:rPr lang="pt-BR" smtClean="0"/>
              <a:t>: crianças com menos de 18 anos que deram entrada na UTIP com sepse grave ou choque séptico e estavam dentro das primeiras 48 horas iniciais da sepse;</a:t>
            </a:r>
          </a:p>
          <a:p>
            <a:pPr eaLnBrk="1" hangingPunct="1"/>
            <a:r>
              <a:rPr lang="pt-BR" b="1" smtClean="0">
                <a:solidFill>
                  <a:srgbClr val="FF0000"/>
                </a:solidFill>
              </a:rPr>
              <a:t>Exclusão</a:t>
            </a:r>
            <a:r>
              <a:rPr lang="pt-BR" smtClean="0"/>
              <a:t>: crianças com limitação de suporte, progressão para morte encefálica, crianças que receberam transfusão de hemácias nas 2 semanas anteriores ao início da sepse, ECMO 9oxienaçao por membrana extracorpórea).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pPr eaLnBrk="1" hangingPunct="1"/>
            <a:r>
              <a:rPr lang="pt-BR" smtClean="0"/>
              <a:t>MÉTODOS</a:t>
            </a:r>
          </a:p>
        </p:txBody>
      </p:sp>
      <p:sp>
        <p:nvSpPr>
          <p:cNvPr id="29698" name="Espaço Reservado para Conteúdo 2"/>
          <p:cNvSpPr>
            <a:spLocks noGrp="1"/>
          </p:cNvSpPr>
          <p:nvPr>
            <p:ph idx="1"/>
          </p:nvPr>
        </p:nvSpPr>
        <p:spPr>
          <a:xfrm>
            <a:off x="1155700" y="2443163"/>
            <a:ext cx="10004425" cy="4065587"/>
          </a:xfrm>
        </p:spPr>
        <p:txBody>
          <a:bodyPr/>
          <a:lstStyle/>
          <a:p>
            <a:pPr eaLnBrk="1" hangingPunct="1"/>
            <a:r>
              <a:rPr lang="pt-BR" sz="1700" smtClean="0"/>
              <a:t>Dados clínicos foram obtidos do prontuário eletrônico;</a:t>
            </a:r>
          </a:p>
          <a:p>
            <a:pPr eaLnBrk="1" hangingPunct="1"/>
            <a:r>
              <a:rPr lang="pt-BR" sz="1700" smtClean="0"/>
              <a:t>Para sepse adquirida na comunidade, o início da sepse foi definido como a data e hora da admissão na emergência. Para sepse nosocomial, o início da sepse foi definido como a data e hora da transferência para a UTIP;</a:t>
            </a:r>
          </a:p>
          <a:p>
            <a:pPr eaLnBrk="1" hangingPunct="1"/>
            <a:r>
              <a:rPr lang="pt-BR" sz="1700" b="1" smtClean="0">
                <a:solidFill>
                  <a:srgbClr val="0000FF"/>
                </a:solidFill>
              </a:rPr>
              <a:t>Transfusão precoce de hemácias</a:t>
            </a:r>
            <a:r>
              <a:rPr lang="pt-BR" sz="1700" smtClean="0"/>
              <a:t> foi definida como transfusão de hemácias </a:t>
            </a:r>
            <a:r>
              <a:rPr lang="pt-BR" sz="1700" b="1" smtClean="0">
                <a:solidFill>
                  <a:srgbClr val="0000FF"/>
                </a:solidFill>
              </a:rPr>
              <a:t>dentro de 48 horas do início da sepse;</a:t>
            </a:r>
          </a:p>
          <a:p>
            <a:pPr eaLnBrk="1" hangingPunct="1"/>
            <a:r>
              <a:rPr lang="pt-BR" sz="1700" b="1" smtClean="0">
                <a:solidFill>
                  <a:srgbClr val="FF0000"/>
                </a:solidFill>
              </a:rPr>
              <a:t>Condições crônicas complexas foram definidas como:</a:t>
            </a:r>
            <a:r>
              <a:rPr lang="pt-BR" sz="1700" b="1" smtClean="0"/>
              <a:t> </a:t>
            </a:r>
          </a:p>
          <a:p>
            <a:pPr lvl="1" eaLnBrk="1" hangingPunct="1"/>
            <a:r>
              <a:rPr lang="pt-BR" sz="1500" smtClean="0"/>
              <a:t>1) Comprometimento imunológico da linha de base: diagnóstico oncológico, reumatológico em terapia imunossupressora crônica, imunodeficiência congênita ou estado pós-transplante. </a:t>
            </a:r>
          </a:p>
          <a:p>
            <a:pPr eaLnBrk="1" hangingPunct="1"/>
            <a:r>
              <a:rPr lang="pt-BR" sz="1700" smtClean="0"/>
              <a:t>Gravidade da doença: quantificado pelo Risco Pediátrico de Mortalidade (PRISM)–III</a:t>
            </a:r>
          </a:p>
          <a:p>
            <a:pPr eaLnBrk="1" hangingPunct="1"/>
            <a:r>
              <a:rPr lang="pt-BR" sz="1700" smtClean="0"/>
              <a:t>A medição da saturação venosa central de oxigênio (Scvo2) e o Lactato foi coletado a critério da equipe.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p:txBody>
          <a:bodyPr/>
          <a:lstStyle/>
          <a:p>
            <a:pPr eaLnBrk="1" hangingPunct="1"/>
            <a:r>
              <a:rPr lang="pt-BR" smtClean="0"/>
              <a:t>MÉTODOS</a:t>
            </a:r>
          </a:p>
        </p:txBody>
      </p:sp>
      <p:sp>
        <p:nvSpPr>
          <p:cNvPr id="30722" name="Espaço Reservado para Conteúdo 2"/>
          <p:cNvSpPr>
            <a:spLocks noGrp="1"/>
          </p:cNvSpPr>
          <p:nvPr>
            <p:ph idx="1"/>
          </p:nvPr>
        </p:nvSpPr>
        <p:spPr>
          <a:xfrm>
            <a:off x="563563" y="2354263"/>
            <a:ext cx="11185525" cy="4322762"/>
          </a:xfrm>
        </p:spPr>
        <p:txBody>
          <a:bodyPr/>
          <a:lstStyle/>
          <a:p>
            <a:pPr eaLnBrk="1" hangingPunct="1"/>
            <a:r>
              <a:rPr lang="pt-BR" b="1" smtClean="0">
                <a:solidFill>
                  <a:srgbClr val="0000FF"/>
                </a:solidFill>
              </a:rPr>
              <a:t>Inotrópico Vasoativo Score</a:t>
            </a:r>
            <a:r>
              <a:rPr lang="pt-BR" smtClean="0"/>
              <a:t> </a:t>
            </a:r>
            <a:r>
              <a:rPr lang="pt-BR" b="1" smtClean="0">
                <a:solidFill>
                  <a:srgbClr val="0000FF"/>
                </a:solidFill>
              </a:rPr>
              <a:t>(VIS)</a:t>
            </a:r>
            <a:r>
              <a:rPr lang="pt-BR" smtClean="0"/>
              <a:t> foi usado para quantificar a intensidade do tratamento de choque. </a:t>
            </a:r>
          </a:p>
          <a:p>
            <a:pPr eaLnBrk="1" hangingPunct="1">
              <a:buFont typeface="Wingdings 3" pitchFamily="18" charset="2"/>
              <a:buNone/>
            </a:pPr>
            <a:r>
              <a:rPr lang="pt-BR" smtClean="0"/>
              <a:t>(Pontuação calculada com base nas doses de infusões de vasopressores e medicamentos inotrópicos e reflete o intensidade do tratamento usado para controlar o choque)</a:t>
            </a:r>
          </a:p>
          <a:p>
            <a:pPr eaLnBrk="1" hangingPunct="1"/>
            <a:r>
              <a:rPr lang="pt-BR" b="1" smtClean="0">
                <a:solidFill>
                  <a:srgbClr val="0000FF"/>
                </a:solidFill>
              </a:rPr>
              <a:t>Índice de choque (SI):</a:t>
            </a:r>
            <a:r>
              <a:rPr lang="pt-BR" smtClean="0"/>
              <a:t> definida como a frequência cardíaca dividida pela pressão arterial sistólica.</a:t>
            </a:r>
          </a:p>
          <a:p>
            <a:pPr eaLnBrk="1" hangingPunct="1">
              <a:buFont typeface="Wingdings 3" pitchFamily="18" charset="2"/>
              <a:buNone/>
            </a:pPr>
            <a:r>
              <a:rPr lang="pt-BR" smtClean="0"/>
              <a:t>      (Quantificar a gravidade do choque)</a:t>
            </a:r>
          </a:p>
          <a:p>
            <a:pPr eaLnBrk="1" hangingPunct="1"/>
            <a:r>
              <a:rPr lang="pt-BR" smtClean="0"/>
              <a:t>Para explicar o potencial de confusão devido à administração de fluidos para tratar o choque que também pode levar à anemia dilucional, o </a:t>
            </a:r>
            <a:r>
              <a:rPr lang="pt-BR" b="1" smtClean="0">
                <a:solidFill>
                  <a:srgbClr val="0000FF"/>
                </a:solidFill>
              </a:rPr>
              <a:t>balanço hídrico cumulativo de 48 horas menos o volume de transfusão de hemácias também foi coletado.</a:t>
            </a:r>
          </a:p>
          <a:p>
            <a:pPr eaLnBrk="1" hangingPunct="1"/>
            <a:endParaRPr lang="pt-BR" b="1" smtClean="0">
              <a:solidFill>
                <a:srgbClr val="0000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pPr eaLnBrk="1" hangingPunct="1"/>
            <a:r>
              <a:rPr lang="pt-BR" smtClean="0"/>
              <a:t>MÉTODOS</a:t>
            </a:r>
          </a:p>
        </p:txBody>
      </p:sp>
      <p:sp>
        <p:nvSpPr>
          <p:cNvPr id="31746" name="Espaço Reservado para Conteúdo 2"/>
          <p:cNvSpPr>
            <a:spLocks noGrp="1"/>
          </p:cNvSpPr>
          <p:nvPr>
            <p:ph idx="1"/>
          </p:nvPr>
        </p:nvSpPr>
        <p:spPr>
          <a:xfrm>
            <a:off x="1155700" y="2603500"/>
            <a:ext cx="8824913" cy="3416300"/>
          </a:xfrm>
        </p:spPr>
        <p:txBody>
          <a:bodyPr/>
          <a:lstStyle/>
          <a:p>
            <a:pPr eaLnBrk="1" hangingPunct="1"/>
            <a:r>
              <a:rPr lang="pt-BR" smtClean="0"/>
              <a:t>As pontuações de DO foram calculadas para cada dia do calendário a partir do dia de início da sepse por 14 dias</a:t>
            </a:r>
          </a:p>
          <a:p>
            <a:pPr eaLnBrk="1" hangingPunct="1"/>
            <a:r>
              <a:rPr lang="pt-BR" smtClean="0">
                <a:solidFill>
                  <a:srgbClr val="0000FF"/>
                </a:solidFill>
              </a:rPr>
              <a:t>Resultados primários</a:t>
            </a:r>
            <a:r>
              <a:rPr lang="pt-BR" smtClean="0"/>
              <a:t>: número de dias com qualquer DO em 14 dias e o número de dias com Síndrome de DO múltiplas (MODS) em 14 dias.</a:t>
            </a:r>
          </a:p>
          <a:p>
            <a:pPr eaLnBrk="1" hangingPunct="1">
              <a:buFont typeface="Wingdings 3" pitchFamily="18" charset="2"/>
              <a:buNone/>
            </a:pPr>
            <a:r>
              <a:rPr lang="pt-BR" smtClean="0"/>
              <a:t>                       MODS foi definido como dois ou mais DOs. </a:t>
            </a:r>
          </a:p>
          <a:p>
            <a:pPr eaLnBrk="1" hangingPunct="1"/>
            <a:r>
              <a:rPr lang="pt-BR" smtClean="0"/>
              <a:t>Para contabilizar os pacientes que morreram no cálculo de dias com DO, qualquer paciente que morreu foi designado </a:t>
            </a:r>
            <a:r>
              <a:rPr lang="pt-BR" b="1" smtClean="0">
                <a:solidFill>
                  <a:srgbClr val="FF0000"/>
                </a:solidFill>
              </a:rPr>
              <a:t>14 dias MODS</a:t>
            </a:r>
            <a:r>
              <a:rPr lang="pt-BR" smtClean="0"/>
              <a:t> (o número máximo de dias com MODS). </a:t>
            </a:r>
          </a:p>
          <a:p>
            <a:pPr eaLnBrk="1" hangingPunct="1"/>
            <a:endParaRPr 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p:txBody>
          <a:bodyPr/>
          <a:lstStyle/>
          <a:p>
            <a:pPr eaLnBrk="1" hangingPunct="1"/>
            <a:r>
              <a:rPr lang="pt-BR" smtClean="0"/>
              <a:t>MÉTODOS</a:t>
            </a:r>
          </a:p>
        </p:txBody>
      </p:sp>
      <p:sp>
        <p:nvSpPr>
          <p:cNvPr id="3" name="Espaço Reservado para Conteúdo 2"/>
          <p:cNvSpPr>
            <a:spLocks noGrp="1"/>
          </p:cNvSpPr>
          <p:nvPr>
            <p:ph idx="1"/>
          </p:nvPr>
        </p:nvSpPr>
        <p:spPr>
          <a:xfrm>
            <a:off x="1155700" y="2455863"/>
            <a:ext cx="9955213" cy="3970337"/>
          </a:xfrm>
        </p:spPr>
        <p:txBody>
          <a:bodyPr rtlCol="0">
            <a:normAutofit fontScale="92500"/>
          </a:bodyPr>
          <a:lstStyle/>
          <a:p>
            <a:pPr eaLnBrk="1" fontAlgn="auto" hangingPunct="1">
              <a:spcAft>
                <a:spcPts val="0"/>
              </a:spcAft>
              <a:buFont typeface="Wingdings 3" charset="2"/>
              <a:buChar char=""/>
              <a:defRPr/>
            </a:pPr>
            <a:r>
              <a:rPr lang="pt-BR" dirty="0" smtClean="0">
                <a:solidFill>
                  <a:schemeClr val="tx1">
                    <a:lumMod val="75000"/>
                    <a:lumOff val="25000"/>
                  </a:schemeClr>
                </a:solidFill>
              </a:rPr>
              <a:t>Todos </a:t>
            </a:r>
            <a:r>
              <a:rPr lang="pt-BR" dirty="0">
                <a:solidFill>
                  <a:schemeClr val="tx1">
                    <a:lumMod val="75000"/>
                    <a:lumOff val="25000"/>
                  </a:schemeClr>
                </a:solidFill>
              </a:rPr>
              <a:t>os indivíduos foram submetidos a amostragem dentro de 48 horas após o início da sepse. </a:t>
            </a:r>
            <a:endParaRPr lang="pt-BR" dirty="0" smtClean="0">
              <a:solidFill>
                <a:schemeClr val="tx1">
                  <a:lumMod val="75000"/>
                  <a:lumOff val="25000"/>
                </a:schemeClr>
              </a:solidFill>
            </a:endParaRPr>
          </a:p>
          <a:p>
            <a:pPr eaLnBrk="1" fontAlgn="auto" hangingPunct="1">
              <a:spcAft>
                <a:spcPts val="0"/>
              </a:spcAft>
              <a:buFont typeface="Wingdings 3" charset="2"/>
              <a:buChar char=""/>
              <a:defRPr/>
            </a:pPr>
            <a:r>
              <a:rPr lang="pt-BR" dirty="0" smtClean="0">
                <a:solidFill>
                  <a:schemeClr val="tx1">
                    <a:lumMod val="75000"/>
                    <a:lumOff val="25000"/>
                  </a:schemeClr>
                </a:solidFill>
              </a:rPr>
              <a:t>As </a:t>
            </a:r>
            <a:r>
              <a:rPr lang="pt-BR" dirty="0">
                <a:solidFill>
                  <a:schemeClr val="tx1">
                    <a:lumMod val="75000"/>
                    <a:lumOff val="25000"/>
                  </a:schemeClr>
                </a:solidFill>
              </a:rPr>
              <a:t>amostras de pré-transfusão estavam disponíveis em 25% dos indivíduos transfundidos com um tempo médio geral desde o primeiro RBC transfusão para amostra de 12 horas (0,8–31 horas). A função </a:t>
            </a:r>
            <a:r>
              <a:rPr lang="pt-BR" dirty="0" smtClean="0">
                <a:solidFill>
                  <a:schemeClr val="tx1">
                    <a:lumMod val="75000"/>
                    <a:lumOff val="25000"/>
                  </a:schemeClr>
                </a:solidFill>
              </a:rPr>
              <a:t>imune </a:t>
            </a:r>
            <a:r>
              <a:rPr lang="pt-BR" dirty="0">
                <a:solidFill>
                  <a:schemeClr val="tx1">
                    <a:lumMod val="75000"/>
                    <a:lumOff val="25000"/>
                  </a:schemeClr>
                </a:solidFill>
              </a:rPr>
              <a:t>inata </a:t>
            </a:r>
            <a:r>
              <a:rPr lang="pt-BR" dirty="0" smtClean="0">
                <a:solidFill>
                  <a:schemeClr val="tx1">
                    <a:lumMod val="75000"/>
                    <a:lumOff val="25000"/>
                  </a:schemeClr>
                </a:solidFill>
              </a:rPr>
              <a:t>foi </a:t>
            </a:r>
            <a:r>
              <a:rPr lang="pt-BR" dirty="0">
                <a:solidFill>
                  <a:schemeClr val="tx1">
                    <a:lumMod val="75000"/>
                    <a:lumOff val="25000"/>
                  </a:schemeClr>
                </a:solidFill>
              </a:rPr>
              <a:t>avaliada pela capacidade de produção do fator de necrose tumoral induzida por lipopolissacarídeo (TNF) -α (resposta do TNF-α) em sangue </a:t>
            </a:r>
            <a:r>
              <a:rPr lang="pt-BR" dirty="0" smtClean="0">
                <a:solidFill>
                  <a:schemeClr val="tx1">
                    <a:lumMod val="75000"/>
                    <a:lumOff val="25000"/>
                  </a:schemeClr>
                </a:solidFill>
              </a:rPr>
              <a:t>total.</a:t>
            </a:r>
          </a:p>
          <a:p>
            <a:pPr eaLnBrk="1" fontAlgn="auto" hangingPunct="1">
              <a:spcAft>
                <a:spcPts val="0"/>
              </a:spcAft>
              <a:buFont typeface="Wingdings 3" charset="2"/>
              <a:buChar char=""/>
              <a:defRPr/>
            </a:pPr>
            <a:r>
              <a:rPr lang="pt-BR" dirty="0" smtClean="0">
                <a:solidFill>
                  <a:schemeClr val="tx1">
                    <a:lumMod val="75000"/>
                    <a:lumOff val="25000"/>
                  </a:schemeClr>
                </a:solidFill>
              </a:rPr>
              <a:t>A resposta </a:t>
            </a:r>
            <a:r>
              <a:rPr lang="pt-BR" dirty="0">
                <a:solidFill>
                  <a:schemeClr val="tx1">
                    <a:lumMod val="75000"/>
                    <a:lumOff val="25000"/>
                  </a:schemeClr>
                </a:solidFill>
              </a:rPr>
              <a:t>de TNF-α baixa é consistente com a imunossupressão inata associada à doença crítica, e a imunoparalisia foi definido como uma resposta do TNF-α inferior a 250 pg / </a:t>
            </a:r>
            <a:r>
              <a:rPr lang="pt-BR" dirty="0" smtClean="0">
                <a:solidFill>
                  <a:schemeClr val="tx1">
                    <a:lumMod val="75000"/>
                    <a:lumOff val="25000"/>
                  </a:schemeClr>
                </a:solidFill>
              </a:rPr>
              <a:t>mL;</a:t>
            </a:r>
          </a:p>
          <a:p>
            <a:pPr eaLnBrk="1" fontAlgn="auto" hangingPunct="1">
              <a:spcAft>
                <a:spcPts val="0"/>
              </a:spcAft>
              <a:buFont typeface="Wingdings 3" charset="2"/>
              <a:buChar char=""/>
              <a:defRPr/>
            </a:pPr>
            <a:r>
              <a:rPr lang="pt-BR" dirty="0" smtClean="0">
                <a:solidFill>
                  <a:schemeClr val="tx1">
                    <a:lumMod val="75000"/>
                    <a:lumOff val="25000"/>
                  </a:schemeClr>
                </a:solidFill>
              </a:rPr>
              <a:t>Para </a:t>
            </a:r>
            <a:r>
              <a:rPr lang="pt-BR" dirty="0">
                <a:solidFill>
                  <a:schemeClr val="tx1">
                    <a:lumMod val="75000"/>
                    <a:lumOff val="25000"/>
                  </a:schemeClr>
                </a:solidFill>
              </a:rPr>
              <a:t>avaliar a inflamação sistêmica, o plasma de amostras de </a:t>
            </a:r>
            <a:r>
              <a:rPr lang="pt-BR" dirty="0" smtClean="0">
                <a:solidFill>
                  <a:schemeClr val="tx1">
                    <a:lumMod val="75000"/>
                    <a:lumOff val="25000"/>
                  </a:schemeClr>
                </a:solidFill>
              </a:rPr>
              <a:t>sangue </a:t>
            </a:r>
            <a:r>
              <a:rPr lang="pt-BR" dirty="0">
                <a:solidFill>
                  <a:schemeClr val="tx1">
                    <a:lumMod val="75000"/>
                    <a:lumOff val="25000"/>
                  </a:schemeClr>
                </a:solidFill>
              </a:rPr>
              <a:t>foi </a:t>
            </a:r>
            <a:r>
              <a:rPr lang="pt-BR" dirty="0" smtClean="0">
                <a:solidFill>
                  <a:schemeClr val="tx1">
                    <a:lumMod val="75000"/>
                    <a:lumOff val="25000"/>
                  </a:schemeClr>
                </a:solidFill>
              </a:rPr>
              <a:t>coletado. Interleucina-6 </a:t>
            </a:r>
            <a:r>
              <a:rPr lang="pt-BR" dirty="0">
                <a:solidFill>
                  <a:schemeClr val="tx1">
                    <a:lumMod val="75000"/>
                    <a:lumOff val="25000"/>
                  </a:schemeClr>
                </a:solidFill>
              </a:rPr>
              <a:t>de plasma não estimulado e TNF-α de estimulação de lipopolissacarídeo </a:t>
            </a:r>
            <a:endParaRPr lang="pt-BR" dirty="0" smtClean="0">
              <a:solidFill>
                <a:schemeClr val="tx1">
                  <a:lumMod val="75000"/>
                  <a:lumOff val="25000"/>
                </a:schemeClr>
              </a:solidFill>
            </a:endParaRPr>
          </a:p>
          <a:p>
            <a:pPr eaLnBrk="1" fontAlgn="auto" hangingPunct="1">
              <a:spcAft>
                <a:spcPts val="0"/>
              </a:spcAft>
              <a:buFont typeface="Wingdings 3" charset="2"/>
              <a:buChar char=""/>
              <a:defRPr/>
            </a:pPr>
            <a:r>
              <a:rPr lang="pt-BR" dirty="0" smtClean="0">
                <a:solidFill>
                  <a:schemeClr val="tx1">
                    <a:lumMod val="75000"/>
                    <a:lumOff val="25000"/>
                  </a:schemeClr>
                </a:solidFill>
              </a:rPr>
              <a:t>As </a:t>
            </a:r>
            <a:r>
              <a:rPr lang="pt-BR" dirty="0">
                <a:solidFill>
                  <a:schemeClr val="tx1">
                    <a:lumMod val="75000"/>
                    <a:lumOff val="25000"/>
                  </a:schemeClr>
                </a:solidFill>
              </a:rPr>
              <a:t>crianças foram submetidas a teste de hemograma </a:t>
            </a:r>
            <a:r>
              <a:rPr lang="pt-BR" dirty="0" smtClean="0">
                <a:solidFill>
                  <a:schemeClr val="tx1">
                    <a:lumMod val="75000"/>
                    <a:lumOff val="25000"/>
                  </a:schemeClr>
                </a:solidFill>
              </a:rPr>
              <a:t>completo</a:t>
            </a:r>
            <a:endParaRPr lang="pt-BR" dirty="0">
              <a:solidFill>
                <a:schemeClr val="tx1">
                  <a:lumMod val="75000"/>
                  <a:lumOff val="25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pPr eaLnBrk="1" hangingPunct="1"/>
            <a:r>
              <a:rPr lang="pt-BR" smtClean="0"/>
              <a:t>MÉTODO</a:t>
            </a:r>
          </a:p>
        </p:txBody>
      </p:sp>
      <p:sp>
        <p:nvSpPr>
          <p:cNvPr id="33794" name="Espaço Reservado para Conteúdo 2"/>
          <p:cNvSpPr>
            <a:spLocks noGrp="1"/>
          </p:cNvSpPr>
          <p:nvPr>
            <p:ph idx="1"/>
          </p:nvPr>
        </p:nvSpPr>
        <p:spPr>
          <a:xfrm>
            <a:off x="350838" y="2292350"/>
            <a:ext cx="11461750" cy="4346575"/>
          </a:xfrm>
        </p:spPr>
        <p:txBody>
          <a:bodyPr/>
          <a:lstStyle/>
          <a:p>
            <a:pPr eaLnBrk="1" hangingPunct="1">
              <a:lnSpc>
                <a:spcPct val="90000"/>
              </a:lnSpc>
            </a:pPr>
            <a:r>
              <a:rPr lang="pt-BR" sz="1700" u="sng" smtClean="0"/>
              <a:t>Análise Estatística </a:t>
            </a:r>
          </a:p>
          <a:p>
            <a:pPr eaLnBrk="1" hangingPunct="1">
              <a:lnSpc>
                <a:spcPct val="90000"/>
              </a:lnSpc>
            </a:pPr>
            <a:r>
              <a:rPr lang="pt-BR" sz="1700" smtClean="0"/>
              <a:t>Foram usados testes qui-quadrado ou exato de Fisher para variáveis ​​categóricas e testes U de Mann-Whitney para variáveis contínuas;</a:t>
            </a:r>
          </a:p>
          <a:p>
            <a:pPr eaLnBrk="1" hangingPunct="1">
              <a:lnSpc>
                <a:spcPct val="90000"/>
              </a:lnSpc>
            </a:pPr>
            <a:r>
              <a:rPr lang="pt-BR" sz="1700" smtClean="0"/>
              <a:t>Modelos de regressão binomial negativa univariada e multivariável foram usados ​​para examinar associações entre transfusão precoce e durações de DO e MODS. </a:t>
            </a:r>
          </a:p>
          <a:p>
            <a:pPr eaLnBrk="1" hangingPunct="1">
              <a:lnSpc>
                <a:spcPct val="90000"/>
              </a:lnSpc>
            </a:pPr>
            <a:r>
              <a:rPr lang="pt-BR" sz="1700" smtClean="0"/>
              <a:t>As seguintes variáveis ​​foram inicialmente consideradas no modelos multivariáveis: transfusão de RBC precoce, idade, presença de condição crônica complexa, comprometimento imunológico básico, Pontuação PRISM-III, VIS, SI, uso de hidrocortisona, balanço hídrico cumulativo de 48 horas (menos o volume de produto de hemácias), menor concentração de hemoglobina registrada em 48 horas após o inicio da sepse, outras transfusões de hemoderivados, resposta ao TNF-α, contagem absoluta de linfócitos e contagem absoluta de monócitos. </a:t>
            </a:r>
          </a:p>
          <a:p>
            <a:pPr eaLnBrk="1" hangingPunct="1">
              <a:lnSpc>
                <a:spcPct val="90000"/>
              </a:lnSpc>
            </a:pPr>
            <a:r>
              <a:rPr lang="pt-BR" sz="1700" smtClean="0"/>
              <a:t>Estas variáveis ​​foram selecionadas com base no julgamento clínico com respeito ao potencial para confundir ou modificar os efeitos da transfusão de RBC. </a:t>
            </a:r>
          </a:p>
          <a:p>
            <a:pPr eaLnBrk="1" hangingPunct="1">
              <a:lnSpc>
                <a:spcPct val="90000"/>
              </a:lnSpc>
            </a:pPr>
            <a:r>
              <a:rPr lang="pt-BR" sz="1700" smtClean="0"/>
              <a:t>Para auxiliar ainda mais a interpretação de quaisquer efeitos de interação significativos, foram realizadas análises multivariadas estratificadas. (VSI e SI).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pPr eaLnBrk="1" hangingPunct="1"/>
            <a:r>
              <a:rPr lang="pt-BR" smtClean="0"/>
              <a:t>RESULTADOS</a:t>
            </a:r>
          </a:p>
        </p:txBody>
      </p:sp>
      <p:sp>
        <p:nvSpPr>
          <p:cNvPr id="34818" name="Espaço Reservado para Conteúdo 2"/>
          <p:cNvSpPr>
            <a:spLocks noGrp="1"/>
          </p:cNvSpPr>
          <p:nvPr>
            <p:ph idx="1"/>
          </p:nvPr>
        </p:nvSpPr>
        <p:spPr>
          <a:xfrm>
            <a:off x="312738" y="2241550"/>
            <a:ext cx="10747375" cy="4246563"/>
          </a:xfrm>
        </p:spPr>
        <p:txBody>
          <a:bodyPr/>
          <a:lstStyle/>
          <a:p>
            <a:pPr eaLnBrk="1" hangingPunct="1">
              <a:lnSpc>
                <a:spcPct val="90000"/>
              </a:lnSpc>
            </a:pPr>
            <a:r>
              <a:rPr lang="pt-BR" sz="1500" b="1" smtClean="0">
                <a:solidFill>
                  <a:srgbClr val="0000FF"/>
                </a:solidFill>
              </a:rPr>
              <a:t>102 sujeitos foram incluídos</a:t>
            </a:r>
            <a:r>
              <a:rPr lang="pt-BR" sz="1500" smtClean="0"/>
              <a:t>; 3 foram excluídos devido ao uso de ECMO dentro de 48 horas do início da sepse; 5 foram excluídos pois receberam transfusão de Hm 2 semanas antes do início da sepse, deixando </a:t>
            </a:r>
            <a:r>
              <a:rPr lang="pt-BR" sz="1500" smtClean="0">
                <a:solidFill>
                  <a:srgbClr val="0000FF"/>
                </a:solidFill>
              </a:rPr>
              <a:t>94 indivíduos para </a:t>
            </a:r>
            <a:r>
              <a:rPr lang="pt-BR" sz="1500" b="1" smtClean="0">
                <a:solidFill>
                  <a:srgbClr val="0000FF"/>
                </a:solidFill>
              </a:rPr>
              <a:t>análise.Na tabela 1, as características dos participantes</a:t>
            </a:r>
          </a:p>
          <a:p>
            <a:pPr eaLnBrk="1" hangingPunct="1">
              <a:lnSpc>
                <a:spcPct val="90000"/>
              </a:lnSpc>
            </a:pPr>
            <a:r>
              <a:rPr lang="pt-BR" sz="1500" b="1" smtClean="0"/>
              <a:t>41 indivíduos (44%) receberam transfusão de hemácias em 48 horas do início da sepse. </a:t>
            </a:r>
          </a:p>
          <a:p>
            <a:pPr eaLnBrk="1" hangingPunct="1">
              <a:lnSpc>
                <a:spcPct val="90000"/>
              </a:lnSpc>
            </a:pPr>
            <a:r>
              <a:rPr lang="pt-BR" sz="1500" smtClean="0"/>
              <a:t>No geral, 42 crianças tinham história de uma condição crônica complexa, a mais comum: diagnósticos neurológicos (atraso no desenvolvimento e / ou distúrbio convulsivo); </a:t>
            </a:r>
          </a:p>
          <a:p>
            <a:pPr eaLnBrk="1" hangingPunct="1">
              <a:lnSpc>
                <a:spcPct val="90000"/>
              </a:lnSpc>
            </a:pPr>
            <a:r>
              <a:rPr lang="pt-BR" sz="1500" smtClean="0"/>
              <a:t>Onze crianças tiveram um diagnóstico consistente com comprometimento imunológico no início do estudo, incluindo doença reumatológica (n = 2), oncológica (n = 4), imunodeficiência congênita (n = 3), e estado pós-transplante de medula  óssea ou órgão sólido (n = 2);</a:t>
            </a:r>
          </a:p>
          <a:p>
            <a:pPr eaLnBrk="1" hangingPunct="1">
              <a:lnSpc>
                <a:spcPct val="90000"/>
              </a:lnSpc>
            </a:pPr>
            <a:r>
              <a:rPr lang="pt-BR" sz="1500" smtClean="0"/>
              <a:t>As comorbidades agudas incluíram as seguintes: pancreatite, miocardite, síndrome de Stevens-Johnson, ingestão tóxica, estado epiléptico (n = 3), obstrução do intestino delgado (n = 2), linfo-histiocitose hemofagocítica e parada cardíaca.</a:t>
            </a:r>
          </a:p>
          <a:p>
            <a:pPr eaLnBrk="1" hangingPunct="1">
              <a:lnSpc>
                <a:spcPct val="90000"/>
              </a:lnSpc>
            </a:pPr>
            <a:r>
              <a:rPr lang="pt-BR" sz="1500" smtClean="0"/>
              <a:t>Para os indivíduos transfundidos precocemente e não transfundidos precocemente, o local mais comum de </a:t>
            </a:r>
            <a:r>
              <a:rPr lang="pt-BR" sz="1500" b="1" smtClean="0">
                <a:solidFill>
                  <a:srgbClr val="FF0000"/>
                </a:solidFill>
              </a:rPr>
              <a:t>infecção foi respiratório</a:t>
            </a:r>
            <a:r>
              <a:rPr lang="pt-BR" sz="1500" smtClean="0"/>
              <a:t>, seguido por sepse com cultura negativa e infecções da corrente sanguínea;</a:t>
            </a:r>
          </a:p>
          <a:p>
            <a:pPr eaLnBrk="1" hangingPunct="1">
              <a:lnSpc>
                <a:spcPct val="90000"/>
              </a:lnSpc>
            </a:pPr>
            <a:r>
              <a:rPr lang="pt-BR" sz="1500" smtClean="0"/>
              <a:t>Para indivíduos com transfusão precoce, os organismos mais comuns detectados foram bactérias Gram-positivas, seguidas por organismos virais, bactérias Gram-negativas e coinfecções virais e bacterianas.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5"/>
          <p:cNvPicPr>
            <a:picLocks noChangeAspect="1" noChangeArrowheads="1"/>
          </p:cNvPicPr>
          <p:nvPr/>
        </p:nvPicPr>
        <p:blipFill>
          <a:blip r:embed="rId2"/>
          <a:srcRect/>
          <a:stretch>
            <a:fillRect/>
          </a:stretch>
        </p:blipFill>
        <p:spPr bwMode="auto">
          <a:xfrm>
            <a:off x="2630488" y="0"/>
            <a:ext cx="5813425" cy="6858000"/>
          </a:xfrm>
          <a:prstGeom prst="rect">
            <a:avLst/>
          </a:prstGeom>
          <a:noFill/>
          <a:ln w="38100">
            <a:solidFill>
              <a:srgbClr val="FF00FF"/>
            </a:solid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pPr eaLnBrk="1" hangingPunct="1"/>
            <a:r>
              <a:rPr lang="pt-BR" smtClean="0"/>
              <a:t>RESULTADOS</a:t>
            </a:r>
          </a:p>
        </p:txBody>
      </p:sp>
      <p:sp>
        <p:nvSpPr>
          <p:cNvPr id="36866" name="Espaço Reservado para Conteúdo 2"/>
          <p:cNvSpPr>
            <a:spLocks noGrp="1"/>
          </p:cNvSpPr>
          <p:nvPr>
            <p:ph idx="1"/>
          </p:nvPr>
        </p:nvSpPr>
        <p:spPr>
          <a:xfrm>
            <a:off x="4859338" y="2424113"/>
            <a:ext cx="6280150" cy="4051300"/>
          </a:xfrm>
        </p:spPr>
        <p:txBody>
          <a:bodyPr/>
          <a:lstStyle/>
          <a:p>
            <a:pPr eaLnBrk="1" hangingPunct="1">
              <a:lnSpc>
                <a:spcPct val="80000"/>
              </a:lnSpc>
            </a:pPr>
            <a:r>
              <a:rPr lang="pt-BR" sz="1500" b="1" smtClean="0">
                <a:solidFill>
                  <a:srgbClr val="FF0000"/>
                </a:solidFill>
              </a:rPr>
              <a:t>O</a:t>
            </a:r>
            <a:r>
              <a:rPr lang="pt-BR" sz="1500" smtClean="0"/>
              <a:t> </a:t>
            </a:r>
            <a:r>
              <a:rPr lang="pt-BR" sz="1500" b="1" smtClean="0">
                <a:solidFill>
                  <a:srgbClr val="FF0000"/>
                </a:solidFill>
              </a:rPr>
              <a:t>tempo médio desde o início da sepse até a primeira transfusão de RBC foi de 9 horas (4–17 horas);</a:t>
            </a:r>
          </a:p>
          <a:p>
            <a:pPr eaLnBrk="1" hangingPunct="1">
              <a:lnSpc>
                <a:spcPct val="80000"/>
              </a:lnSpc>
            </a:pPr>
            <a:r>
              <a:rPr lang="pt-BR" sz="1500" smtClean="0"/>
              <a:t>A hemoglobina pré-transfusão média foi de 8,6 ± 1,8 g / dL;</a:t>
            </a:r>
          </a:p>
          <a:p>
            <a:pPr eaLnBrk="1" hangingPunct="1">
              <a:lnSpc>
                <a:spcPct val="80000"/>
              </a:lnSpc>
            </a:pPr>
            <a:r>
              <a:rPr lang="pt-BR" sz="1500" smtClean="0"/>
              <a:t>Scvo2 pré-transfusão entre os 25 pacientes com um valor obtido foi de 73% (65–80%);</a:t>
            </a:r>
          </a:p>
          <a:p>
            <a:pPr eaLnBrk="1" hangingPunct="1">
              <a:lnSpc>
                <a:spcPct val="80000"/>
              </a:lnSpc>
            </a:pPr>
            <a:r>
              <a:rPr lang="pt-BR" sz="1500" smtClean="0"/>
              <a:t>Lactato pré-transfusão entre os 30 pacientes com um valor obtido foi de 2,1 mmol / L (0,9-3 mmol / L);</a:t>
            </a:r>
          </a:p>
          <a:p>
            <a:pPr eaLnBrk="1" hangingPunct="1">
              <a:lnSpc>
                <a:spcPct val="80000"/>
              </a:lnSpc>
            </a:pPr>
            <a:r>
              <a:rPr lang="pt-BR" sz="1500" smtClean="0"/>
              <a:t>Entre os pacientes transfundidos precocemente, o volume médio de transfusão de hemácias em 48 horas do início da sepse foi de 15mL / kg (10–20mL / kg);</a:t>
            </a:r>
          </a:p>
          <a:p>
            <a:pPr eaLnBrk="1" hangingPunct="1">
              <a:lnSpc>
                <a:spcPct val="80000"/>
              </a:lnSpc>
            </a:pPr>
            <a:r>
              <a:rPr lang="pt-BR" sz="1500" smtClean="0"/>
              <a:t>Entre pacientes "sem" transfusão de hemácias dentro de 48 horas após início da sepse, 9 foram transfundidos mais tarde durante os primeiros 14 dias de permanência na UTI</a:t>
            </a:r>
          </a:p>
          <a:p>
            <a:pPr eaLnBrk="1" hangingPunct="1">
              <a:lnSpc>
                <a:spcPct val="80000"/>
              </a:lnSpc>
              <a:buFont typeface="Wingdings 3" pitchFamily="18" charset="2"/>
              <a:buNone/>
            </a:pPr>
            <a:r>
              <a:rPr lang="pt-BR" sz="1500" smtClean="0"/>
              <a:t>-- (1- ECMO 3,6 dias// 8- o tempo médio para a primeira transfusão foi de 6,8 dias) </a:t>
            </a:r>
          </a:p>
          <a:p>
            <a:pPr eaLnBrk="1" hangingPunct="1">
              <a:lnSpc>
                <a:spcPct val="80000"/>
              </a:lnSpc>
              <a:buFont typeface="Wingdings 3" pitchFamily="18" charset="2"/>
              <a:buNone/>
            </a:pPr>
            <a:r>
              <a:rPr lang="pt-BR" sz="1500" smtClean="0"/>
              <a:t>-- volume de transfusão foi de 10,2mL / kg (8,9–18mL / kg)</a:t>
            </a:r>
          </a:p>
          <a:p>
            <a:pPr eaLnBrk="1" hangingPunct="1">
              <a:lnSpc>
                <a:spcPct val="80000"/>
              </a:lnSpc>
            </a:pPr>
            <a:endParaRPr lang="pt-BR" sz="1500" smtClean="0"/>
          </a:p>
        </p:txBody>
      </p:sp>
      <p:sp>
        <p:nvSpPr>
          <p:cNvPr id="4" name="Retângulo de cantos arredondados 3"/>
          <p:cNvSpPr/>
          <p:nvPr/>
        </p:nvSpPr>
        <p:spPr>
          <a:xfrm>
            <a:off x="1155700" y="2136775"/>
            <a:ext cx="2906713" cy="45513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pt-BR" sz="1600" dirty="0"/>
              <a:t>Pacientes que receberam transfusão </a:t>
            </a:r>
            <a:r>
              <a:rPr lang="pt-BR" sz="1600" b="1" u="sng" dirty="0"/>
              <a:t>precoce tiveram maior gravidade da doença </a:t>
            </a:r>
            <a:r>
              <a:rPr lang="pt-BR" sz="1600" dirty="0"/>
              <a:t>e demonstraram mais</a:t>
            </a:r>
          </a:p>
          <a:p>
            <a:pPr fontAlgn="auto">
              <a:spcBef>
                <a:spcPts val="0"/>
              </a:spcBef>
              <a:spcAft>
                <a:spcPts val="0"/>
              </a:spcAft>
              <a:defRPr/>
            </a:pPr>
            <a:r>
              <a:rPr lang="pt-BR" sz="1600" dirty="0"/>
              <a:t>inflamação sistêmica, evidenciado por maior concentrações de interleucina-6 na circulação e maiores graus de supressão imunológica, evidenciado por respostas de TNF-α mais baixas.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p:txBody>
          <a:bodyPr/>
          <a:lstStyle/>
          <a:p>
            <a:pPr eaLnBrk="1" hangingPunct="1"/>
            <a:r>
              <a:rPr lang="pt-BR" smtClean="0"/>
              <a:t>RESULTADOS</a:t>
            </a:r>
          </a:p>
        </p:txBody>
      </p:sp>
      <p:sp>
        <p:nvSpPr>
          <p:cNvPr id="37890" name="Espaço Reservado para Conteúdo 2"/>
          <p:cNvSpPr>
            <a:spLocks noGrp="1"/>
          </p:cNvSpPr>
          <p:nvPr>
            <p:ph idx="1"/>
          </p:nvPr>
        </p:nvSpPr>
        <p:spPr>
          <a:xfrm>
            <a:off x="1336675" y="2035175"/>
            <a:ext cx="8824913" cy="3416300"/>
          </a:xfrm>
          <a:solidFill>
            <a:schemeClr val="bg1"/>
          </a:solidFill>
        </p:spPr>
        <p:txBody>
          <a:bodyPr/>
          <a:lstStyle/>
          <a:p>
            <a:pPr algn="ctr" eaLnBrk="1" hangingPunct="1">
              <a:lnSpc>
                <a:spcPct val="90000"/>
              </a:lnSpc>
              <a:buFont typeface="Wingdings 3" pitchFamily="18" charset="2"/>
              <a:buNone/>
            </a:pPr>
            <a:r>
              <a:rPr lang="pt-BR" b="1" smtClean="0">
                <a:solidFill>
                  <a:srgbClr val="FF00FF"/>
                </a:solidFill>
              </a:rPr>
              <a:t>Na Análise Univariada</a:t>
            </a:r>
            <a:r>
              <a:rPr lang="pt-BR" b="1" smtClean="0">
                <a:solidFill>
                  <a:srgbClr val="FF0000"/>
                </a:solidFill>
              </a:rPr>
              <a:t>: </a:t>
            </a:r>
          </a:p>
          <a:p>
            <a:pPr algn="ctr" eaLnBrk="1" hangingPunct="1">
              <a:lnSpc>
                <a:spcPct val="90000"/>
              </a:lnSpc>
              <a:buFont typeface="Wingdings 3" pitchFamily="18" charset="2"/>
              <a:buNone/>
            </a:pPr>
            <a:r>
              <a:rPr lang="pt-BR" b="1" smtClean="0">
                <a:solidFill>
                  <a:srgbClr val="FF0000"/>
                </a:solidFill>
              </a:rPr>
              <a:t>O número de dias com qualquer DO foi maior entre os pacientes com transfusão precoce (</a:t>
            </a:r>
            <a:r>
              <a:rPr lang="pt-BR" b="1" smtClean="0">
                <a:solidFill>
                  <a:srgbClr val="0000FF"/>
                </a:solidFill>
              </a:rPr>
              <a:t>Tabela 2 e Figura 1 </a:t>
            </a:r>
            <a:r>
              <a:rPr lang="pt-BR" b="1" smtClean="0">
                <a:solidFill>
                  <a:srgbClr val="FF0000"/>
                </a:solidFill>
              </a:rPr>
              <a:t>)</a:t>
            </a:r>
          </a:p>
          <a:p>
            <a:pPr algn="ctr" eaLnBrk="1" hangingPunct="1">
              <a:lnSpc>
                <a:spcPct val="90000"/>
              </a:lnSpc>
              <a:buFont typeface="Wingdings 3" pitchFamily="18" charset="2"/>
              <a:buNone/>
            </a:pPr>
            <a:endParaRPr lang="pt-BR" b="1" smtClean="0">
              <a:solidFill>
                <a:srgbClr val="FF0000"/>
              </a:solidFill>
            </a:endParaRPr>
          </a:p>
          <a:p>
            <a:pPr algn="ctr" eaLnBrk="1" hangingPunct="1">
              <a:lnSpc>
                <a:spcPct val="90000"/>
              </a:lnSpc>
              <a:buFont typeface="Wingdings 3" pitchFamily="18" charset="2"/>
              <a:buNone/>
            </a:pPr>
            <a:r>
              <a:rPr lang="pt-BR" b="1" smtClean="0">
                <a:solidFill>
                  <a:srgbClr val="FF0000"/>
                </a:solidFill>
              </a:rPr>
              <a:t>O número de dias com MODS também foi maior entre os pacientes que receberam transfusão precoce de hemácias (</a:t>
            </a:r>
            <a:r>
              <a:rPr lang="pt-BR" b="1" smtClean="0">
                <a:solidFill>
                  <a:srgbClr val="0000FF"/>
                </a:solidFill>
              </a:rPr>
              <a:t>Tabela 3 e Figura 1</a:t>
            </a:r>
            <a:r>
              <a:rPr lang="pt-BR" b="1" smtClean="0">
                <a:solidFill>
                  <a:srgbClr val="FF0000"/>
                </a:solidFill>
              </a:rPr>
              <a:t>)</a:t>
            </a:r>
          </a:p>
          <a:p>
            <a:pPr algn="ctr" eaLnBrk="1" hangingPunct="1">
              <a:lnSpc>
                <a:spcPct val="90000"/>
              </a:lnSpc>
              <a:buFont typeface="Wingdings 3" pitchFamily="18" charset="2"/>
              <a:buNone/>
            </a:pPr>
            <a:r>
              <a:rPr lang="pt-BR" b="1" smtClean="0">
                <a:solidFill>
                  <a:srgbClr val="FF00FF"/>
                </a:solidFill>
              </a:rPr>
              <a:t>Na Análise Multivariada (</a:t>
            </a:r>
            <a:r>
              <a:rPr lang="pt-BR" b="1" smtClean="0">
                <a:solidFill>
                  <a:srgbClr val="0000FF"/>
                </a:solidFill>
              </a:rPr>
              <a:t>Tabela 3</a:t>
            </a:r>
            <a:r>
              <a:rPr lang="pt-BR" b="1" smtClean="0">
                <a:solidFill>
                  <a:srgbClr val="FF00FF"/>
                </a:solidFill>
              </a:rPr>
              <a:t>)</a:t>
            </a:r>
          </a:p>
          <a:p>
            <a:pPr eaLnBrk="1" hangingPunct="1">
              <a:lnSpc>
                <a:spcPct val="90000"/>
              </a:lnSpc>
            </a:pPr>
            <a:r>
              <a:rPr lang="pt-BR" smtClean="0"/>
              <a:t>Transfusão de hemácias precoce, idade mais jovem, presença de condição complexa crônica, e maior pontuação PRISM-III foram independentemente associado a maiores dias DO;</a:t>
            </a:r>
          </a:p>
          <a:p>
            <a:pPr eaLnBrk="1" hangingPunct="1">
              <a:lnSpc>
                <a:spcPct val="90000"/>
              </a:lnSpc>
            </a:pPr>
            <a:r>
              <a:rPr lang="pt-BR" b="1" smtClean="0"/>
              <a:t>Ajustando para 6 covariáveis</a:t>
            </a:r>
            <a:r>
              <a:rPr lang="pt-BR" smtClean="0"/>
              <a:t>, incluindo equilíbrio de fluidos cumulativo e hemoglobina mais baixa nas 48 horas seguintes ao início da sepse, </a:t>
            </a:r>
            <a:r>
              <a:rPr lang="pt-BR" b="1" smtClean="0">
                <a:solidFill>
                  <a:srgbClr val="FF0000"/>
                </a:solidFill>
              </a:rPr>
              <a:t>a transfusão precoce de hemácias foi associada a um aumento de 44% nos dias de DO (Risco relativo ajustado: 1.44 [1.04–2.]; </a:t>
            </a:r>
            <a:r>
              <a:rPr lang="pt-BR" b="1" i="1" smtClean="0">
                <a:solidFill>
                  <a:srgbClr val="FF0000"/>
                </a:solidFill>
              </a:rPr>
              <a:t>p </a:t>
            </a:r>
            <a:r>
              <a:rPr lang="pt-BR" b="1" smtClean="0">
                <a:solidFill>
                  <a:srgbClr val="FF0000"/>
                </a:solidFill>
              </a:rPr>
              <a:t>= 0.03</a:t>
            </a:r>
            <a:r>
              <a:rPr lang="pt-BR" b="1" smtClean="0"/>
              <a:t> </a:t>
            </a:r>
            <a:br>
              <a:rPr lang="pt-BR" b="1" smtClean="0"/>
            </a:br>
            <a:r>
              <a:rPr lang="pt-BR" b="1" smtClean="0">
                <a:solidFill>
                  <a:srgbClr val="FF0000"/>
                </a:solidFill>
              </a:rPr>
              <a:t> (</a:t>
            </a:r>
            <a:r>
              <a:rPr lang="pt-BR" b="1" smtClean="0">
                <a:solidFill>
                  <a:srgbClr val="0000FF"/>
                </a:solidFill>
              </a:rPr>
              <a:t>Tabela 4</a:t>
            </a:r>
            <a:r>
              <a:rPr lang="pt-BR" b="1" smtClean="0">
                <a:solidFill>
                  <a:srgbClr val="FF0000"/>
                </a:solidFill>
              </a:rPr>
              <a:t> )</a:t>
            </a:r>
          </a:p>
          <a:p>
            <a:pPr eaLnBrk="1" hangingPunct="1">
              <a:lnSpc>
                <a:spcPct val="90000"/>
              </a:lnSpc>
            </a:pPr>
            <a:endParaRPr lang="pt-BR" b="1" smtClean="0">
              <a:solidFill>
                <a:srgbClr val="FF0000"/>
              </a:solidFill>
            </a:endParaRPr>
          </a:p>
        </p:txBody>
      </p:sp>
      <p:sp>
        <p:nvSpPr>
          <p:cNvPr id="37891" name="AutoShape 5"/>
          <p:cNvSpPr>
            <a:spLocks noChangeArrowheads="1"/>
          </p:cNvSpPr>
          <p:nvPr/>
        </p:nvSpPr>
        <p:spPr bwMode="auto">
          <a:xfrm>
            <a:off x="365125" y="4667250"/>
            <a:ext cx="952500" cy="684213"/>
          </a:xfrm>
          <a:prstGeom prst="lightningBolt">
            <a:avLst/>
          </a:prstGeom>
          <a:solidFill>
            <a:schemeClr val="accent1"/>
          </a:solidFill>
          <a:ln w="57150">
            <a:solidFill>
              <a:srgbClr val="0000FF"/>
            </a:solidFill>
            <a:miter lim="800000"/>
            <a:headEnd/>
            <a:tailEnd/>
          </a:ln>
        </p:spPr>
        <p:txBody>
          <a:bodyPr wrap="none" anchor="ctr"/>
          <a:lstStyle/>
          <a:p>
            <a:endParaRPr lang="pt-B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5"/>
          <p:cNvPicPr>
            <a:picLocks noChangeAspect="1" noChangeArrowheads="1"/>
          </p:cNvPicPr>
          <p:nvPr/>
        </p:nvPicPr>
        <p:blipFill>
          <a:blip r:embed="rId2"/>
          <a:srcRect/>
          <a:stretch>
            <a:fillRect/>
          </a:stretch>
        </p:blipFill>
        <p:spPr bwMode="auto">
          <a:xfrm>
            <a:off x="115888" y="0"/>
            <a:ext cx="3652837" cy="6858000"/>
          </a:xfrm>
          <a:prstGeom prst="rect">
            <a:avLst/>
          </a:prstGeom>
          <a:noFill/>
          <a:ln w="38100">
            <a:solidFill>
              <a:srgbClr val="FF00FF"/>
            </a:solidFill>
            <a:miter lim="800000"/>
            <a:headEnd/>
            <a:tailEnd/>
          </a:ln>
        </p:spPr>
      </p:pic>
      <p:sp>
        <p:nvSpPr>
          <p:cNvPr id="38914" name="Line 6"/>
          <p:cNvSpPr>
            <a:spLocks noChangeShapeType="1"/>
          </p:cNvSpPr>
          <p:nvPr/>
        </p:nvSpPr>
        <p:spPr bwMode="auto">
          <a:xfrm>
            <a:off x="0" y="703263"/>
            <a:ext cx="269875" cy="307975"/>
          </a:xfrm>
          <a:prstGeom prst="line">
            <a:avLst/>
          </a:prstGeom>
          <a:noFill/>
          <a:ln w="76200">
            <a:solidFill>
              <a:srgbClr val="FF00FF"/>
            </a:solidFill>
            <a:round/>
            <a:headEnd/>
            <a:tailEnd type="triangle" w="med" len="med"/>
          </a:ln>
        </p:spPr>
        <p:txBody>
          <a:bodyPr/>
          <a:lstStyle/>
          <a:p>
            <a:endParaRPr lang="pt-BR"/>
          </a:p>
        </p:txBody>
      </p:sp>
      <p:pic>
        <p:nvPicPr>
          <p:cNvPr id="38915" name="Picture 7"/>
          <p:cNvPicPr>
            <a:picLocks noChangeAspect="1" noChangeArrowheads="1"/>
          </p:cNvPicPr>
          <p:nvPr/>
        </p:nvPicPr>
        <p:blipFill>
          <a:blip r:embed="rId3"/>
          <a:srcRect/>
          <a:stretch>
            <a:fillRect/>
          </a:stretch>
        </p:blipFill>
        <p:spPr bwMode="auto">
          <a:xfrm>
            <a:off x="3787775" y="1674813"/>
            <a:ext cx="8288338" cy="3449637"/>
          </a:xfrm>
          <a:prstGeom prst="rect">
            <a:avLst/>
          </a:prstGeom>
          <a:noFill/>
          <a:ln w="38100">
            <a:solidFill>
              <a:srgbClr val="FF00FF"/>
            </a:solidFill>
            <a:miter lim="800000"/>
            <a:headEnd/>
            <a:tailEnd/>
          </a:ln>
        </p:spPr>
      </p:pic>
      <p:sp>
        <p:nvSpPr>
          <p:cNvPr id="38916" name="Text Box 8"/>
          <p:cNvSpPr txBox="1">
            <a:spLocks noChangeArrowheads="1"/>
          </p:cNvSpPr>
          <p:nvPr/>
        </p:nvSpPr>
        <p:spPr bwMode="auto">
          <a:xfrm>
            <a:off x="4259263" y="5486400"/>
            <a:ext cx="4025900" cy="395288"/>
          </a:xfrm>
          <a:prstGeom prst="rect">
            <a:avLst/>
          </a:prstGeom>
          <a:noFill/>
          <a:ln w="28575">
            <a:solidFill>
              <a:srgbClr val="0000FF"/>
            </a:solidFill>
            <a:miter lim="800000"/>
            <a:headEnd/>
            <a:tailEnd/>
          </a:ln>
        </p:spPr>
        <p:txBody>
          <a:bodyPr wrap="none">
            <a:spAutoFit/>
          </a:bodyPr>
          <a:lstStyle/>
          <a:p>
            <a:pPr defTabSz="914400"/>
            <a:r>
              <a:rPr lang="pt-BR"/>
              <a:t>Nota: como Interpretar o Box plots</a:t>
            </a:r>
          </a:p>
        </p:txBody>
      </p:sp>
      <p:sp>
        <p:nvSpPr>
          <p:cNvPr id="38917" name="Rectangle 9"/>
          <p:cNvSpPr>
            <a:spLocks noChangeArrowheads="1"/>
          </p:cNvSpPr>
          <p:nvPr/>
        </p:nvSpPr>
        <p:spPr bwMode="auto">
          <a:xfrm>
            <a:off x="8550275" y="5541963"/>
            <a:ext cx="3311525" cy="1201737"/>
          </a:xfrm>
          <a:prstGeom prst="rect">
            <a:avLst/>
          </a:prstGeom>
          <a:solidFill>
            <a:srgbClr val="FFFFFF"/>
          </a:solidFill>
          <a:ln w="9525">
            <a:noFill/>
            <a:miter lim="800000"/>
            <a:headEnd/>
            <a:tailEnd/>
          </a:ln>
        </p:spPr>
        <p:txBody>
          <a:bodyPr tIns="126960" bIns="25392" anchor="ctr">
            <a:spAutoFit/>
          </a:bodyPr>
          <a:lstStyle/>
          <a:p>
            <a:pPr eaLnBrk="0" hangingPunct="0"/>
            <a:r>
              <a:rPr lang="en-US" sz="1400" b="1">
                <a:solidFill>
                  <a:srgbClr val="072A4D"/>
                </a:solidFill>
                <a:latin typeface="Lato" pitchFamily="34" charset="0"/>
                <a:hlinkClick r:id="rId4"/>
              </a:rPr>
              <a:t>ESTAT</a:t>
            </a:r>
            <a:r>
              <a:rPr lang="en-US" sz="1400" b="1">
                <a:solidFill>
                  <a:srgbClr val="072A4D"/>
                </a:solidFill>
                <a:hlinkClick r:id="rId4"/>
              </a:rPr>
              <a:t>Í</a:t>
            </a:r>
            <a:r>
              <a:rPr lang="en-US" sz="1400" b="1">
                <a:solidFill>
                  <a:srgbClr val="072A4D"/>
                </a:solidFill>
                <a:latin typeface="Lato" pitchFamily="34" charset="0"/>
                <a:hlinkClick r:id="rId4"/>
              </a:rPr>
              <a:t>STICA COMPUTACIONAL </a:t>
            </a:r>
            <a:r>
              <a:rPr lang="en-US" sz="1400" b="1">
                <a:solidFill>
                  <a:srgbClr val="072A4D"/>
                </a:solidFill>
                <a:hlinkClick r:id="rId4"/>
              </a:rPr>
              <a:t>–</a:t>
            </a:r>
            <a:r>
              <a:rPr lang="en-US" sz="1400" b="1">
                <a:solidFill>
                  <a:srgbClr val="072A4D"/>
                </a:solidFill>
                <a:latin typeface="Lato" pitchFamily="34" charset="0"/>
                <a:hlinkClick r:id="rId4"/>
              </a:rPr>
              <a:t> USO DO SPSS (STATISTICAL PACKAGE FOR THE SOCIAL SCIENCES): O ESSENCIAL</a:t>
            </a:r>
            <a:endParaRPr lang="en-US" sz="1400" b="1">
              <a:solidFill>
                <a:srgbClr val="072A4D"/>
              </a:solidFill>
              <a:latin typeface="Lato" pitchFamily="34" charset="0"/>
            </a:endParaRPr>
          </a:p>
          <a:p>
            <a:pPr eaLnBrk="0" hangingPunct="0"/>
            <a:r>
              <a:rPr lang="en-US" sz="1300">
                <a:solidFill>
                  <a:srgbClr val="78909C"/>
                </a:solidFill>
                <a:ea typeface="Source Sans Pro"/>
                <a:cs typeface="Source Sans Pro"/>
              </a:rPr>
              <a:t>  Paulo R. Margotto</a:t>
            </a:r>
          </a:p>
        </p:txBody>
      </p:sp>
      <p:pic>
        <p:nvPicPr>
          <p:cNvPr id="38918" name="Picture 10" descr="doc">
            <a:hlinkClick r:id="rId5" tooltip="SPSS_o_essencial"/>
          </p:cNvPr>
          <p:cNvPicPr>
            <a:picLocks noChangeAspect="1" noChangeArrowheads="1"/>
          </p:cNvPicPr>
          <p:nvPr/>
        </p:nvPicPr>
        <p:blipFill>
          <a:blip r:embed="rId6"/>
          <a:srcRect/>
          <a:stretch>
            <a:fillRect/>
          </a:stretch>
        </p:blipFill>
        <p:spPr bwMode="auto">
          <a:xfrm>
            <a:off x="11058525" y="5848350"/>
            <a:ext cx="457200" cy="457200"/>
          </a:xfrm>
          <a:prstGeom prst="rect">
            <a:avLst/>
          </a:prstGeom>
          <a:noFill/>
          <a:ln w="9525">
            <a:noFill/>
            <a:miter lim="800000"/>
            <a:headEnd/>
            <a:tailEnd/>
          </a:ln>
        </p:spPr>
      </p:pic>
      <p:sp>
        <p:nvSpPr>
          <p:cNvPr id="38919" name="Text Box 11"/>
          <p:cNvSpPr txBox="1">
            <a:spLocks noChangeArrowheads="1"/>
          </p:cNvSpPr>
          <p:nvPr/>
        </p:nvSpPr>
        <p:spPr bwMode="auto">
          <a:xfrm>
            <a:off x="10899775" y="6275388"/>
            <a:ext cx="874713" cy="366712"/>
          </a:xfrm>
          <a:prstGeom prst="rect">
            <a:avLst/>
          </a:prstGeom>
          <a:noFill/>
          <a:ln w="9525">
            <a:noFill/>
            <a:miter lim="800000"/>
            <a:headEnd/>
            <a:tailEnd/>
          </a:ln>
        </p:spPr>
        <p:txBody>
          <a:bodyPr wrap="none">
            <a:spAutoFit/>
          </a:bodyPr>
          <a:lstStyle/>
          <a:p>
            <a:pPr defTabSz="914400"/>
            <a:r>
              <a:rPr lang="pt-BR"/>
              <a:t>Pg.14)</a:t>
            </a:r>
          </a:p>
        </p:txBody>
      </p:sp>
      <p:sp>
        <p:nvSpPr>
          <p:cNvPr id="38920" name="AutoShape 12"/>
          <p:cNvSpPr>
            <a:spLocks noChangeArrowheads="1"/>
          </p:cNvSpPr>
          <p:nvPr/>
        </p:nvSpPr>
        <p:spPr bwMode="auto">
          <a:xfrm flipH="1">
            <a:off x="7953375" y="5900738"/>
            <a:ext cx="382588" cy="647700"/>
          </a:xfrm>
          <a:prstGeom prst="curvedLeftArrow">
            <a:avLst>
              <a:gd name="adj1" fmla="val 33859"/>
              <a:gd name="adj2" fmla="val 67718"/>
              <a:gd name="adj3" fmla="val 33333"/>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5"/>
          <p:cNvPicPr>
            <a:picLocks noChangeAspect="1" noChangeArrowheads="1"/>
          </p:cNvPicPr>
          <p:nvPr/>
        </p:nvPicPr>
        <p:blipFill>
          <a:blip r:embed="rId2"/>
          <a:srcRect/>
          <a:stretch>
            <a:fillRect/>
          </a:stretch>
        </p:blipFill>
        <p:spPr bwMode="auto">
          <a:xfrm>
            <a:off x="149225" y="0"/>
            <a:ext cx="3597275" cy="6718300"/>
          </a:xfrm>
          <a:prstGeom prst="rect">
            <a:avLst/>
          </a:prstGeom>
          <a:noFill/>
          <a:ln w="38100">
            <a:solidFill>
              <a:srgbClr val="FF00FF"/>
            </a:solidFill>
            <a:miter lim="800000"/>
            <a:headEnd/>
            <a:tailEnd/>
          </a:ln>
        </p:spPr>
      </p:pic>
      <p:sp>
        <p:nvSpPr>
          <p:cNvPr id="39938" name="Line 6"/>
          <p:cNvSpPr>
            <a:spLocks noChangeShapeType="1"/>
          </p:cNvSpPr>
          <p:nvPr/>
        </p:nvSpPr>
        <p:spPr bwMode="auto">
          <a:xfrm>
            <a:off x="153988" y="904875"/>
            <a:ext cx="260350" cy="250825"/>
          </a:xfrm>
          <a:prstGeom prst="line">
            <a:avLst/>
          </a:prstGeom>
          <a:noFill/>
          <a:ln w="76200">
            <a:solidFill>
              <a:srgbClr val="FF00FF"/>
            </a:solidFill>
            <a:round/>
            <a:headEnd/>
            <a:tailEnd type="triangle" w="med" len="med"/>
          </a:ln>
        </p:spPr>
        <p:txBody>
          <a:bodyPr/>
          <a:lstStyle/>
          <a:p>
            <a:endParaRPr lang="pt-BR"/>
          </a:p>
        </p:txBody>
      </p:sp>
      <p:pic>
        <p:nvPicPr>
          <p:cNvPr id="39939" name="Picture 7"/>
          <p:cNvPicPr>
            <a:picLocks noChangeAspect="1" noChangeArrowheads="1"/>
          </p:cNvPicPr>
          <p:nvPr/>
        </p:nvPicPr>
        <p:blipFill>
          <a:blip r:embed="rId3"/>
          <a:srcRect/>
          <a:stretch>
            <a:fillRect/>
          </a:stretch>
        </p:blipFill>
        <p:spPr bwMode="auto">
          <a:xfrm>
            <a:off x="3787775" y="1674813"/>
            <a:ext cx="8288338" cy="3449637"/>
          </a:xfrm>
          <a:prstGeom prst="rect">
            <a:avLst/>
          </a:prstGeom>
          <a:noFill/>
          <a:ln w="38100">
            <a:solidFill>
              <a:srgbClr val="FF00FF"/>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5"/>
          <p:cNvPicPr>
            <a:picLocks noChangeAspect="1" noChangeArrowheads="1"/>
          </p:cNvPicPr>
          <p:nvPr/>
        </p:nvPicPr>
        <p:blipFill>
          <a:blip r:embed="rId2"/>
          <a:srcRect/>
          <a:stretch>
            <a:fillRect/>
          </a:stretch>
        </p:blipFill>
        <p:spPr bwMode="auto">
          <a:xfrm>
            <a:off x="3605213" y="0"/>
            <a:ext cx="4867275" cy="6697663"/>
          </a:xfrm>
          <a:prstGeom prst="rect">
            <a:avLst/>
          </a:prstGeom>
          <a:noFill/>
          <a:ln w="38100">
            <a:solidFill>
              <a:srgbClr val="FF00FF"/>
            </a:solidFill>
            <a:miter lim="800000"/>
            <a:headEnd/>
            <a:tailEnd/>
          </a:ln>
        </p:spPr>
      </p:pic>
      <p:sp>
        <p:nvSpPr>
          <p:cNvPr id="40962" name="Line 6"/>
          <p:cNvSpPr>
            <a:spLocks noChangeShapeType="1"/>
          </p:cNvSpPr>
          <p:nvPr/>
        </p:nvSpPr>
        <p:spPr bwMode="auto">
          <a:xfrm>
            <a:off x="3475038" y="992188"/>
            <a:ext cx="596900" cy="346075"/>
          </a:xfrm>
          <a:prstGeom prst="line">
            <a:avLst/>
          </a:prstGeom>
          <a:noFill/>
          <a:ln w="76200">
            <a:solidFill>
              <a:srgbClr val="FF00FF"/>
            </a:solidFill>
            <a:round/>
            <a:headEnd/>
            <a:tailEnd type="triangle" w="med" len="med"/>
          </a:ln>
        </p:spPr>
        <p:txBody>
          <a:bodyPr/>
          <a:lstStyle/>
          <a:p>
            <a:endParaRPr lang="pt-B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p:txBody>
          <a:bodyPr/>
          <a:lstStyle/>
          <a:p>
            <a:pPr eaLnBrk="1" hangingPunct="1"/>
            <a:r>
              <a:rPr lang="pt-BR" smtClean="0"/>
              <a:t>RESULTADOS</a:t>
            </a:r>
          </a:p>
        </p:txBody>
      </p:sp>
      <p:sp>
        <p:nvSpPr>
          <p:cNvPr id="41986" name="Espaço Reservado para Conteúdo 2"/>
          <p:cNvSpPr>
            <a:spLocks noGrp="1"/>
          </p:cNvSpPr>
          <p:nvPr>
            <p:ph idx="1"/>
          </p:nvPr>
        </p:nvSpPr>
        <p:spPr>
          <a:xfrm>
            <a:off x="1030288" y="2062163"/>
            <a:ext cx="10466387" cy="4649787"/>
          </a:xfrm>
          <a:solidFill>
            <a:schemeClr val="bg1"/>
          </a:solidFill>
        </p:spPr>
        <p:txBody>
          <a:bodyPr/>
          <a:lstStyle/>
          <a:p>
            <a:pPr eaLnBrk="1" hangingPunct="1">
              <a:lnSpc>
                <a:spcPct val="80000"/>
              </a:lnSpc>
            </a:pPr>
            <a:r>
              <a:rPr lang="pt-BR" sz="1500" smtClean="0"/>
              <a:t>Em relação aos dias de MODS, a presença de condição crônica complexa e pontuação PRISM-III mais alta foram independentemente associados com dias de MODS maiores;</a:t>
            </a:r>
          </a:p>
          <a:p>
            <a:pPr eaLnBrk="1" hangingPunct="1">
              <a:lnSpc>
                <a:spcPct val="80000"/>
              </a:lnSpc>
            </a:pPr>
            <a:r>
              <a:rPr lang="pt-BR" sz="1500" smtClean="0"/>
              <a:t>Ajustando para covariáveis, a associação entre a transfusão precoce e o número de MODS em dias não foi estatisticamente significativo;</a:t>
            </a:r>
          </a:p>
          <a:p>
            <a:pPr eaLnBrk="1" hangingPunct="1">
              <a:lnSpc>
                <a:spcPct val="80000"/>
              </a:lnSpc>
            </a:pPr>
            <a:r>
              <a:rPr lang="pt-BR" sz="1500" smtClean="0"/>
              <a:t>No entanto, houve interações significativas entre a transfusão precoce e ambos VIS (interação p = 0,04) e SI (interação p = 0,03) </a:t>
            </a:r>
          </a:p>
          <a:p>
            <a:r>
              <a:rPr lang="pt-BR" sz="1500" smtClean="0"/>
              <a:t>Da mesma forma, para dias OD, significante interação foi encontradas para pontuação PRISM-III (gravidade da doença), VIS e SI (gravidade do choque);</a:t>
            </a:r>
          </a:p>
          <a:p>
            <a:pPr eaLnBrk="1" hangingPunct="1">
              <a:lnSpc>
                <a:spcPct val="80000"/>
              </a:lnSpc>
            </a:pPr>
            <a:endParaRPr lang="pt-BR" sz="1500" smtClean="0"/>
          </a:p>
          <a:p>
            <a:pPr eaLnBrk="1" hangingPunct="1">
              <a:lnSpc>
                <a:spcPct val="80000"/>
              </a:lnSpc>
            </a:pPr>
            <a:r>
              <a:rPr lang="pt-BR" sz="1500" smtClean="0"/>
              <a:t>As associações entre transfusão precoce e as durações de MODS e OD são diferentes com base na gravidade da doença e / ou gravidade do choque; </a:t>
            </a:r>
          </a:p>
          <a:p>
            <a:pPr eaLnBrk="1" hangingPunct="1">
              <a:lnSpc>
                <a:spcPct val="80000"/>
              </a:lnSpc>
            </a:pPr>
            <a:r>
              <a:rPr lang="pt-BR" sz="1500" smtClean="0"/>
              <a:t>Especificamente, a transfusão precoce foi associada a maior riscos de dias de MODS e dias DO maiores em comparação com indivíduos sem transfusão precoce, especialmente para pacientes que necessitou de doses mais baixas de agentes vasoativos para tratar o choque e para aqueles com SI mais baixo, </a:t>
            </a:r>
            <a:r>
              <a:rPr lang="pt-BR" sz="1500" b="1" smtClean="0"/>
              <a:t>sugerindo que </a:t>
            </a:r>
            <a:r>
              <a:rPr lang="pt-BR" sz="1500" b="1" smtClean="0">
                <a:solidFill>
                  <a:srgbClr val="FF0000"/>
                </a:solidFill>
              </a:rPr>
              <a:t>a transfusão na configuração de menor gravidade de choque pode estar associada a mais mal do que benefício</a:t>
            </a:r>
            <a:r>
              <a:rPr lang="pt-BR" sz="1500" smtClean="0">
                <a:solidFill>
                  <a:srgbClr val="FF0000"/>
                </a:solidFill>
              </a:rPr>
              <a:t>;</a:t>
            </a:r>
          </a:p>
          <a:p>
            <a:pPr eaLnBrk="1" hangingPunct="1">
              <a:lnSpc>
                <a:spcPct val="80000"/>
              </a:lnSpc>
            </a:pPr>
            <a:r>
              <a:rPr lang="pt-BR" sz="1500" smtClean="0"/>
              <a:t>Os termos de interação para o </a:t>
            </a:r>
            <a:r>
              <a:rPr lang="pt-BR" sz="1500" i="1" smtClean="0"/>
              <a:t>status</a:t>
            </a:r>
            <a:r>
              <a:rPr lang="pt-BR" sz="1500" smtClean="0"/>
              <a:t> inicial de transfusão de hemácias pela menor hemoglobina em 48 horas, balanço hídrico cumulativo em 48 horas, tratamento com hidrocortisona e função imune inata foram não significativo para dias OD ou dias MODS.</a:t>
            </a:r>
          </a:p>
          <a:p>
            <a:pPr eaLnBrk="1" hangingPunct="1">
              <a:lnSpc>
                <a:spcPct val="80000"/>
              </a:lnSpc>
            </a:pPr>
            <a:endParaRPr lang="pt-BR" sz="15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p:txBody>
          <a:bodyPr/>
          <a:lstStyle/>
          <a:p>
            <a:pPr eaLnBrk="1" hangingPunct="1"/>
            <a:r>
              <a:rPr lang="pt-BR" smtClean="0"/>
              <a:t>DISCUSSÃO</a:t>
            </a:r>
          </a:p>
        </p:txBody>
      </p:sp>
      <p:sp>
        <p:nvSpPr>
          <p:cNvPr id="43010" name="Espaço Reservado para Conteúdo 2"/>
          <p:cNvSpPr>
            <a:spLocks noGrp="1"/>
          </p:cNvSpPr>
          <p:nvPr>
            <p:ph idx="1"/>
          </p:nvPr>
        </p:nvSpPr>
        <p:spPr>
          <a:xfrm>
            <a:off x="350838" y="2603500"/>
            <a:ext cx="10802937" cy="3849688"/>
          </a:xfrm>
        </p:spPr>
        <p:txBody>
          <a:bodyPr/>
          <a:lstStyle/>
          <a:p>
            <a:pPr eaLnBrk="1" hangingPunct="1"/>
            <a:r>
              <a:rPr lang="pt-BR" smtClean="0"/>
              <a:t>Nessa coorte de crianças sépticas gravemente doentes, os autores encontraram  </a:t>
            </a:r>
            <a:r>
              <a:rPr lang="pt-BR" smtClean="0">
                <a:solidFill>
                  <a:srgbClr val="FF0000"/>
                </a:solidFill>
              </a:rPr>
              <a:t>associações independentes entre transfusão precoce e maior duração da DO;</a:t>
            </a:r>
          </a:p>
          <a:p>
            <a:pPr eaLnBrk="1" hangingPunct="1"/>
            <a:r>
              <a:rPr lang="pt-BR" smtClean="0"/>
              <a:t>As associações entre a transfusão precoce e as durações de DO única e DO múltipla diferiram, no entanto, com base na gravidade do choque e / ou subjacente gravidade da doença sugerindo que riscos relacionados à transfusão de hemácias pode ser dependente do contexto;</a:t>
            </a:r>
          </a:p>
          <a:p>
            <a:pPr eaLnBrk="1" hangingPunct="1"/>
            <a:r>
              <a:rPr lang="pt-BR" smtClean="0"/>
              <a:t>Sugerem que </a:t>
            </a:r>
            <a:r>
              <a:rPr lang="pt-BR" b="1" smtClean="0">
                <a:solidFill>
                  <a:srgbClr val="0000FF"/>
                </a:solidFill>
              </a:rPr>
              <a:t>a gravidade do choque no momento da transfusão de hemácias modifica os riscos associados à transfusão, foi hipotetizado que os efeitos provavelmente diferem em crianças sépticas transfundidas agudamente em comparação com aquelas transfundidas de forma mais subaguda</a:t>
            </a:r>
            <a:r>
              <a:rPr lang="pt-BR" smtClean="0"/>
              <a:t>. Essas diferenças serão importantes para delinear em estudos maiores para informar janelas de inscrição ideais para futuras transfusões intervencionistas nesta população.</a:t>
            </a:r>
          </a:p>
          <a:p>
            <a:pPr eaLnBrk="1" hangingPunct="1"/>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a:spLocks noGrp="1"/>
          </p:cNvSpPr>
          <p:nvPr>
            <p:ph type="title"/>
          </p:nvPr>
        </p:nvSpPr>
        <p:spPr/>
        <p:txBody>
          <a:bodyPr/>
          <a:lstStyle/>
          <a:p>
            <a:pPr eaLnBrk="1" hangingPunct="1"/>
            <a:r>
              <a:rPr lang="pt-BR" smtClean="0"/>
              <a:t>DISCUSSÃO</a:t>
            </a:r>
          </a:p>
        </p:txBody>
      </p:sp>
      <p:sp>
        <p:nvSpPr>
          <p:cNvPr id="44034" name="Espaço Reservado para Conteúdo 2"/>
          <p:cNvSpPr>
            <a:spLocks noGrp="1"/>
          </p:cNvSpPr>
          <p:nvPr>
            <p:ph idx="1"/>
          </p:nvPr>
        </p:nvSpPr>
        <p:spPr>
          <a:xfrm>
            <a:off x="765175" y="2371725"/>
            <a:ext cx="10101263" cy="4391025"/>
          </a:xfrm>
        </p:spPr>
        <p:txBody>
          <a:bodyPr/>
          <a:lstStyle/>
          <a:p>
            <a:pPr eaLnBrk="1" hangingPunct="1">
              <a:lnSpc>
                <a:spcPct val="80000"/>
              </a:lnSpc>
            </a:pPr>
            <a:r>
              <a:rPr lang="pt-BR" sz="1400" smtClean="0"/>
              <a:t>Vários estudos anteriores documentaram associações entre transfusão de hemácias e resultados adversos em situações críticas em adultos e crianças doentes;</a:t>
            </a:r>
          </a:p>
          <a:p>
            <a:pPr eaLnBrk="1" hangingPunct="1">
              <a:lnSpc>
                <a:spcPct val="80000"/>
              </a:lnSpc>
            </a:pPr>
            <a:r>
              <a:rPr lang="pt-BR" sz="1400" smtClean="0"/>
              <a:t>Neste estudo, resultados corroboraram essas observações. No entanto, poucos dados anteriores descrevem resultados especificamente relacionados à transfusão aguda de hemácias em crianças gravemente doentes com sepse; </a:t>
            </a:r>
          </a:p>
          <a:p>
            <a:pPr eaLnBrk="1" hangingPunct="1">
              <a:lnSpc>
                <a:spcPct val="80000"/>
              </a:lnSpc>
            </a:pPr>
            <a:r>
              <a:rPr lang="pt-BR" sz="1400" smtClean="0"/>
              <a:t>Compreender os riscos relativos e benefícios da transfusão durante a ressuscitação aguda para choque séptico é de vital importância como a transfusão neste cenário representa um paradoxo terapêutico;</a:t>
            </a:r>
          </a:p>
          <a:p>
            <a:pPr eaLnBrk="1" hangingPunct="1">
              <a:lnSpc>
                <a:spcPct val="80000"/>
              </a:lnSpc>
            </a:pPr>
            <a:r>
              <a:rPr lang="pt-BR" sz="1400" smtClean="0"/>
              <a:t>Por um lado, </a:t>
            </a:r>
            <a:r>
              <a:rPr lang="pt-BR" sz="1400" b="1" smtClean="0">
                <a:solidFill>
                  <a:srgbClr val="FF0000"/>
                </a:solidFill>
              </a:rPr>
              <a:t>crianças com choque séptico frequentemente sofrem de inflamação sistêmica exagerada e severa supressão imunológica, neste contexto, os efeitos imunomoduladores potencialmente aditivos da transfusão pode ser particularmente prejudicial</a:t>
            </a:r>
            <a:r>
              <a:rPr lang="pt-BR" sz="1400" b="1" smtClean="0"/>
              <a:t>;</a:t>
            </a:r>
          </a:p>
          <a:p>
            <a:pPr eaLnBrk="1" hangingPunct="1">
              <a:lnSpc>
                <a:spcPct val="80000"/>
              </a:lnSpc>
            </a:pPr>
            <a:r>
              <a:rPr lang="pt-BR" sz="1400" smtClean="0"/>
              <a:t>Por outro lado, </a:t>
            </a:r>
            <a:r>
              <a:rPr lang="pt-BR" sz="1400" smtClean="0">
                <a:solidFill>
                  <a:srgbClr val="0000FF"/>
                </a:solidFill>
              </a:rPr>
              <a:t>se a transfusão de hemácias for eficaz para melhorar o fornecimento de oxigênio e aliviar o choque, então o efeito líquido sobre os resultados clínicos pode ser positivo</a:t>
            </a:r>
            <a:r>
              <a:rPr lang="pt-BR" sz="1400" smtClean="0"/>
              <a:t>;</a:t>
            </a:r>
          </a:p>
          <a:p>
            <a:pPr eaLnBrk="1" hangingPunct="1">
              <a:lnSpc>
                <a:spcPct val="80000"/>
              </a:lnSpc>
            </a:pPr>
            <a:r>
              <a:rPr lang="pt-BR" sz="1400" smtClean="0"/>
              <a:t>Portanto, é provável que os efeitos da transfusão de hemácias nos desfechos clínicos sejam dependentes do contexto e difiram com base nas características individuais do paciente.</a:t>
            </a:r>
          </a:p>
          <a:p>
            <a:pPr eaLnBrk="1" hangingPunct="1">
              <a:lnSpc>
                <a:spcPct val="80000"/>
              </a:lnSpc>
            </a:pPr>
            <a:r>
              <a:rPr lang="pt-BR" sz="1400" smtClean="0"/>
              <a:t>Este estudo está entre os primeiros a avaliar diferenças potenciais em resultados relacionados à transfusão com base em fatores de risco fisiopatológicos subjacentes, como choque e função imunológica. </a:t>
            </a:r>
          </a:p>
          <a:p>
            <a:pPr eaLnBrk="1" hangingPunct="1">
              <a:lnSpc>
                <a:spcPct val="80000"/>
              </a:lnSpc>
            </a:pPr>
            <a:r>
              <a:rPr lang="pt-BR" sz="1400" smtClean="0"/>
              <a:t>Embora o projeto de estudo observacional exclua interpretação, os dados apoiam a hipótese de que as associações entre </a:t>
            </a:r>
            <a:r>
              <a:rPr lang="pt-BR" sz="1400" smtClean="0">
                <a:solidFill>
                  <a:srgbClr val="0000FF"/>
                </a:solidFill>
              </a:rPr>
              <a:t>a transfusão de hemácias e os resultados podem não ser homogêneas em populações de crianças sépticas em estado crítico.</a:t>
            </a:r>
            <a:r>
              <a:rPr lang="pt-BR" sz="1400" smtClean="0"/>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a:xfrm>
            <a:off x="1887538" y="444500"/>
            <a:ext cx="8761412" cy="708025"/>
          </a:xfrm>
        </p:spPr>
        <p:txBody>
          <a:bodyPr/>
          <a:lstStyle/>
          <a:p>
            <a:pPr eaLnBrk="1" hangingPunct="1"/>
            <a:r>
              <a:rPr lang="pt-BR" smtClean="0"/>
              <a:t>DISCUSSÃO</a:t>
            </a:r>
          </a:p>
        </p:txBody>
      </p:sp>
      <p:sp>
        <p:nvSpPr>
          <p:cNvPr id="3" name="Espaço Reservado para Conteúdo 2"/>
          <p:cNvSpPr>
            <a:spLocks noGrp="1"/>
          </p:cNvSpPr>
          <p:nvPr>
            <p:ph idx="1"/>
          </p:nvPr>
        </p:nvSpPr>
        <p:spPr>
          <a:xfrm>
            <a:off x="765175" y="2371725"/>
            <a:ext cx="10101263" cy="4391025"/>
          </a:xfrm>
        </p:spPr>
        <p:txBody>
          <a:bodyPr rtlCol="0">
            <a:normAutofit fontScale="77500" lnSpcReduction="20000"/>
          </a:bodyPr>
          <a:lstStyle/>
          <a:p>
            <a:pPr eaLnBrk="1" fontAlgn="auto" hangingPunct="1">
              <a:spcAft>
                <a:spcPts val="0"/>
              </a:spcAft>
              <a:buFont typeface="Wingdings 3" charset="2"/>
              <a:buChar char=""/>
              <a:defRPr/>
            </a:pPr>
            <a:r>
              <a:rPr lang="pt-BR" dirty="0">
                <a:solidFill>
                  <a:schemeClr val="tx1">
                    <a:lumMod val="75000"/>
                    <a:lumOff val="25000"/>
                  </a:schemeClr>
                </a:solidFill>
              </a:rPr>
              <a:t>Vários estudos anteriores documentaram associações entre transfusão de hemácias e resultados adversos em situações críticas em adultos e crianças </a:t>
            </a:r>
            <a:r>
              <a:rPr lang="pt-BR" dirty="0" smtClean="0">
                <a:solidFill>
                  <a:schemeClr val="tx1">
                    <a:lumMod val="75000"/>
                    <a:lumOff val="25000"/>
                  </a:schemeClr>
                </a:solidFill>
              </a:rPr>
              <a:t>doentes;</a:t>
            </a:r>
          </a:p>
          <a:p>
            <a:pPr eaLnBrk="1" fontAlgn="auto" hangingPunct="1">
              <a:spcAft>
                <a:spcPts val="0"/>
              </a:spcAft>
              <a:buFont typeface="Wingdings 3" charset="2"/>
              <a:buChar char=""/>
              <a:defRPr/>
            </a:pPr>
            <a:r>
              <a:rPr lang="pt-BR" dirty="0" smtClean="0">
                <a:solidFill>
                  <a:schemeClr val="tx1">
                    <a:lumMod val="75000"/>
                    <a:lumOff val="25000"/>
                  </a:schemeClr>
                </a:solidFill>
              </a:rPr>
              <a:t>Neste estudo, resultados corroboraram </a:t>
            </a:r>
            <a:r>
              <a:rPr lang="pt-BR" dirty="0">
                <a:solidFill>
                  <a:schemeClr val="tx1">
                    <a:lumMod val="75000"/>
                    <a:lumOff val="25000"/>
                  </a:schemeClr>
                </a:solidFill>
              </a:rPr>
              <a:t>essas observações. No entanto, poucos dados anteriores descrevem resultados especificamente relacionados à transfusão aguda de hemácias em crianças gravemente doentes com </a:t>
            </a:r>
            <a:r>
              <a:rPr lang="pt-BR" dirty="0" smtClean="0">
                <a:solidFill>
                  <a:schemeClr val="tx1">
                    <a:lumMod val="75000"/>
                    <a:lumOff val="25000"/>
                  </a:schemeClr>
                </a:solidFill>
              </a:rPr>
              <a:t>sepse; </a:t>
            </a:r>
            <a:endParaRPr lang="pt-BR" dirty="0">
              <a:solidFill>
                <a:schemeClr val="tx1">
                  <a:lumMod val="75000"/>
                  <a:lumOff val="25000"/>
                </a:schemeClr>
              </a:solidFill>
            </a:endParaRPr>
          </a:p>
          <a:p>
            <a:pPr eaLnBrk="1" fontAlgn="auto" hangingPunct="1">
              <a:spcAft>
                <a:spcPts val="0"/>
              </a:spcAft>
              <a:buFont typeface="Wingdings 3" charset="2"/>
              <a:buChar char=""/>
              <a:defRPr/>
            </a:pPr>
            <a:r>
              <a:rPr lang="pt-BR" dirty="0">
                <a:solidFill>
                  <a:schemeClr val="tx1">
                    <a:lumMod val="75000"/>
                    <a:lumOff val="25000"/>
                  </a:schemeClr>
                </a:solidFill>
              </a:rPr>
              <a:t>Compreender os riscos relativos e benefícios da transfusão </a:t>
            </a:r>
            <a:r>
              <a:rPr lang="pt-BR" dirty="0" smtClean="0">
                <a:solidFill>
                  <a:schemeClr val="tx1">
                    <a:lumMod val="75000"/>
                    <a:lumOff val="25000"/>
                  </a:schemeClr>
                </a:solidFill>
              </a:rPr>
              <a:t>durante </a:t>
            </a:r>
            <a:r>
              <a:rPr lang="pt-BR" dirty="0">
                <a:solidFill>
                  <a:schemeClr val="tx1">
                    <a:lumMod val="75000"/>
                    <a:lumOff val="25000"/>
                  </a:schemeClr>
                </a:solidFill>
              </a:rPr>
              <a:t>a ressuscitação aguda para choque séptico é de vital importância como transfusão neste cenário representa um paradoxo </a:t>
            </a:r>
            <a:r>
              <a:rPr lang="pt-BR" dirty="0" smtClean="0">
                <a:solidFill>
                  <a:schemeClr val="tx1">
                    <a:lumMod val="75000"/>
                    <a:lumOff val="25000"/>
                  </a:schemeClr>
                </a:solidFill>
              </a:rPr>
              <a:t>terapêutico;</a:t>
            </a:r>
          </a:p>
          <a:p>
            <a:pPr eaLnBrk="1" fontAlgn="auto" hangingPunct="1">
              <a:spcAft>
                <a:spcPts val="0"/>
              </a:spcAft>
              <a:buFont typeface="Wingdings 3" charset="2"/>
              <a:buChar char=""/>
              <a:defRPr/>
            </a:pPr>
            <a:r>
              <a:rPr lang="pt-BR" dirty="0" smtClean="0">
                <a:solidFill>
                  <a:schemeClr val="tx1">
                    <a:lumMod val="75000"/>
                    <a:lumOff val="25000"/>
                  </a:schemeClr>
                </a:solidFill>
              </a:rPr>
              <a:t>Por </a:t>
            </a:r>
            <a:r>
              <a:rPr lang="pt-BR" dirty="0">
                <a:solidFill>
                  <a:schemeClr val="tx1">
                    <a:lumMod val="75000"/>
                    <a:lumOff val="25000"/>
                  </a:schemeClr>
                </a:solidFill>
              </a:rPr>
              <a:t>um lado, crianças com choque séptico </a:t>
            </a:r>
            <a:r>
              <a:rPr lang="pt-BR" dirty="0" smtClean="0">
                <a:solidFill>
                  <a:schemeClr val="tx1">
                    <a:lumMod val="75000"/>
                    <a:lumOff val="25000"/>
                  </a:schemeClr>
                </a:solidFill>
              </a:rPr>
              <a:t>frequentemente </a:t>
            </a:r>
            <a:r>
              <a:rPr lang="pt-BR" dirty="0">
                <a:solidFill>
                  <a:schemeClr val="tx1">
                    <a:lumMod val="75000"/>
                    <a:lumOff val="25000"/>
                  </a:schemeClr>
                </a:solidFill>
              </a:rPr>
              <a:t>sofrem de inflamação sistêmica exagerada e severa supressão </a:t>
            </a:r>
            <a:r>
              <a:rPr lang="pt-BR" dirty="0" smtClean="0">
                <a:solidFill>
                  <a:schemeClr val="tx1">
                    <a:lumMod val="75000"/>
                    <a:lumOff val="25000"/>
                  </a:schemeClr>
                </a:solidFill>
              </a:rPr>
              <a:t>imunológica, neste </a:t>
            </a:r>
            <a:r>
              <a:rPr lang="pt-BR" dirty="0">
                <a:solidFill>
                  <a:schemeClr val="tx1">
                    <a:lumMod val="75000"/>
                    <a:lumOff val="25000"/>
                  </a:schemeClr>
                </a:solidFill>
              </a:rPr>
              <a:t>contexto, os efeitos imunomoduladores potencialmente aditivos </a:t>
            </a:r>
            <a:r>
              <a:rPr lang="pt-BR" dirty="0" smtClean="0">
                <a:solidFill>
                  <a:schemeClr val="tx1">
                    <a:lumMod val="75000"/>
                    <a:lumOff val="25000"/>
                  </a:schemeClr>
                </a:solidFill>
              </a:rPr>
              <a:t>da transfusão </a:t>
            </a:r>
            <a:r>
              <a:rPr lang="pt-BR" dirty="0">
                <a:solidFill>
                  <a:schemeClr val="tx1">
                    <a:lumMod val="75000"/>
                    <a:lumOff val="25000"/>
                  </a:schemeClr>
                </a:solidFill>
              </a:rPr>
              <a:t>pode ser particularmente </a:t>
            </a:r>
            <a:r>
              <a:rPr lang="pt-BR" dirty="0" smtClean="0">
                <a:solidFill>
                  <a:schemeClr val="tx1">
                    <a:lumMod val="75000"/>
                    <a:lumOff val="25000"/>
                  </a:schemeClr>
                </a:solidFill>
              </a:rPr>
              <a:t>prejudicial;</a:t>
            </a:r>
          </a:p>
          <a:p>
            <a:pPr eaLnBrk="1" fontAlgn="auto" hangingPunct="1">
              <a:spcAft>
                <a:spcPts val="0"/>
              </a:spcAft>
              <a:buFont typeface="Wingdings 3" charset="2"/>
              <a:buChar char=""/>
              <a:defRPr/>
            </a:pPr>
            <a:r>
              <a:rPr lang="pt-BR" dirty="0" smtClean="0">
                <a:solidFill>
                  <a:schemeClr val="tx1">
                    <a:lumMod val="75000"/>
                    <a:lumOff val="25000"/>
                  </a:schemeClr>
                </a:solidFill>
              </a:rPr>
              <a:t>Por </a:t>
            </a:r>
            <a:r>
              <a:rPr lang="pt-BR" dirty="0">
                <a:solidFill>
                  <a:schemeClr val="tx1">
                    <a:lumMod val="75000"/>
                    <a:lumOff val="25000"/>
                  </a:schemeClr>
                </a:solidFill>
              </a:rPr>
              <a:t>outro lado, se a transfusão de hemácias for eficaz para melhorar o fornecimento de oxigênio e aliviar o choque, então o efeito líquido sobre os resultados clínicos pode ser </a:t>
            </a:r>
            <a:r>
              <a:rPr lang="pt-BR" dirty="0" smtClean="0">
                <a:solidFill>
                  <a:schemeClr val="tx1">
                    <a:lumMod val="75000"/>
                    <a:lumOff val="25000"/>
                  </a:schemeClr>
                </a:solidFill>
              </a:rPr>
              <a:t>positivo;</a:t>
            </a:r>
          </a:p>
          <a:p>
            <a:pPr eaLnBrk="1" fontAlgn="auto" hangingPunct="1">
              <a:spcAft>
                <a:spcPts val="0"/>
              </a:spcAft>
              <a:buFont typeface="Wingdings 3" charset="2"/>
              <a:buChar char=""/>
              <a:defRPr/>
            </a:pPr>
            <a:r>
              <a:rPr lang="pt-BR" dirty="0" smtClean="0">
                <a:solidFill>
                  <a:schemeClr val="tx1">
                    <a:lumMod val="75000"/>
                    <a:lumOff val="25000"/>
                  </a:schemeClr>
                </a:solidFill>
              </a:rPr>
              <a:t>Portanto</a:t>
            </a:r>
            <a:r>
              <a:rPr lang="pt-BR" dirty="0">
                <a:solidFill>
                  <a:schemeClr val="tx1">
                    <a:lumMod val="75000"/>
                    <a:lumOff val="25000"/>
                  </a:schemeClr>
                </a:solidFill>
              </a:rPr>
              <a:t>, é provável que os efeitos da transfusão de hemácias nos desfechos clínicos sejam dependentes do contexto e difiram com base nas características individuais do paciente</a:t>
            </a:r>
            <a:r>
              <a:rPr lang="pt-BR" dirty="0" smtClean="0">
                <a:solidFill>
                  <a:schemeClr val="tx1">
                    <a:lumMod val="75000"/>
                    <a:lumOff val="25000"/>
                  </a:schemeClr>
                </a:solidFill>
              </a:rPr>
              <a:t>.</a:t>
            </a:r>
          </a:p>
          <a:p>
            <a:pPr eaLnBrk="1" fontAlgn="auto" hangingPunct="1">
              <a:spcAft>
                <a:spcPts val="0"/>
              </a:spcAft>
              <a:buFont typeface="Wingdings 3" charset="2"/>
              <a:buChar char=""/>
              <a:defRPr/>
            </a:pPr>
            <a:r>
              <a:rPr lang="pt-BR" dirty="0" smtClean="0">
                <a:solidFill>
                  <a:schemeClr val="tx1">
                    <a:lumMod val="75000"/>
                    <a:lumOff val="25000"/>
                  </a:schemeClr>
                </a:solidFill>
              </a:rPr>
              <a:t>Este </a:t>
            </a:r>
            <a:r>
              <a:rPr lang="pt-BR" dirty="0">
                <a:solidFill>
                  <a:schemeClr val="tx1">
                    <a:lumMod val="75000"/>
                    <a:lumOff val="25000"/>
                  </a:schemeClr>
                </a:solidFill>
              </a:rPr>
              <a:t>estudo está entre os primeiros a avaliar diferenças potenciais em </a:t>
            </a:r>
            <a:r>
              <a:rPr lang="pt-BR" dirty="0" smtClean="0">
                <a:solidFill>
                  <a:schemeClr val="tx1">
                    <a:lumMod val="75000"/>
                    <a:lumOff val="25000"/>
                  </a:schemeClr>
                </a:solidFill>
              </a:rPr>
              <a:t>resultados </a:t>
            </a:r>
            <a:r>
              <a:rPr lang="pt-BR" dirty="0">
                <a:solidFill>
                  <a:schemeClr val="tx1">
                    <a:lumMod val="75000"/>
                    <a:lumOff val="25000"/>
                  </a:schemeClr>
                </a:solidFill>
              </a:rPr>
              <a:t>relacionados à transfusão com base em fatores de risco fisiopatológicos subjacentes, como choque e função imunológica. </a:t>
            </a:r>
            <a:endParaRPr lang="pt-BR" dirty="0" smtClean="0">
              <a:solidFill>
                <a:schemeClr val="tx1">
                  <a:lumMod val="75000"/>
                  <a:lumOff val="25000"/>
                </a:schemeClr>
              </a:solidFill>
            </a:endParaRPr>
          </a:p>
          <a:p>
            <a:pPr eaLnBrk="1" fontAlgn="auto" hangingPunct="1">
              <a:spcAft>
                <a:spcPts val="0"/>
              </a:spcAft>
              <a:buFont typeface="Wingdings 3" charset="2"/>
              <a:buChar char=""/>
              <a:defRPr/>
            </a:pPr>
            <a:r>
              <a:rPr lang="pt-BR" dirty="0" smtClean="0">
                <a:solidFill>
                  <a:schemeClr val="tx1">
                    <a:lumMod val="75000"/>
                    <a:lumOff val="25000"/>
                  </a:schemeClr>
                </a:solidFill>
              </a:rPr>
              <a:t>Embora o </a:t>
            </a:r>
            <a:r>
              <a:rPr lang="pt-BR" dirty="0">
                <a:solidFill>
                  <a:schemeClr val="tx1">
                    <a:lumMod val="75000"/>
                    <a:lumOff val="25000"/>
                  </a:schemeClr>
                </a:solidFill>
              </a:rPr>
              <a:t>projeto de estudo observacional exclua interpretação, </a:t>
            </a:r>
            <a:r>
              <a:rPr lang="pt-BR" dirty="0" smtClean="0">
                <a:solidFill>
                  <a:schemeClr val="tx1">
                    <a:lumMod val="75000"/>
                    <a:lumOff val="25000"/>
                  </a:schemeClr>
                </a:solidFill>
              </a:rPr>
              <a:t>os </a:t>
            </a:r>
            <a:r>
              <a:rPr lang="pt-BR" dirty="0">
                <a:solidFill>
                  <a:schemeClr val="tx1">
                    <a:lumMod val="75000"/>
                    <a:lumOff val="25000"/>
                  </a:schemeClr>
                </a:solidFill>
              </a:rPr>
              <a:t>dados apoiam a hipótese de que as associações entre a transfusão de hemácias e os resultados podem não ser homogêneas em populações de crianças sépticas em estado crítico. </a:t>
            </a:r>
          </a:p>
        </p:txBody>
      </p:sp>
      <p:sp>
        <p:nvSpPr>
          <p:cNvPr id="4" name="Elipse 3"/>
          <p:cNvSpPr/>
          <p:nvPr/>
        </p:nvSpPr>
        <p:spPr>
          <a:xfrm>
            <a:off x="2071688" y="2193925"/>
            <a:ext cx="7029450" cy="29559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Compreendendo essa potencial heterogeneidade no efeito do tratamento é crucial para projetar ensaios de intervenção subsequentes para determinar estratégias ideais de transfusão de hemácias para crianças doentes com sepse.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p:txBody>
          <a:bodyPr/>
          <a:lstStyle/>
          <a:p>
            <a:pPr eaLnBrk="1" hangingPunct="1"/>
            <a:r>
              <a:rPr lang="pt-BR" smtClean="0"/>
              <a:t>DISCUSSÃO</a:t>
            </a:r>
          </a:p>
        </p:txBody>
      </p:sp>
      <p:sp>
        <p:nvSpPr>
          <p:cNvPr id="46082" name="Espaço Reservado para Conteúdo 2"/>
          <p:cNvSpPr>
            <a:spLocks noGrp="1"/>
          </p:cNvSpPr>
          <p:nvPr>
            <p:ph idx="1"/>
          </p:nvPr>
        </p:nvSpPr>
        <p:spPr>
          <a:xfrm>
            <a:off x="4837113" y="2603500"/>
            <a:ext cx="6656387" cy="3998913"/>
          </a:xfrm>
        </p:spPr>
        <p:txBody>
          <a:bodyPr/>
          <a:lstStyle/>
          <a:p>
            <a:pPr eaLnBrk="1" hangingPunct="1">
              <a:lnSpc>
                <a:spcPct val="80000"/>
              </a:lnSpc>
            </a:pPr>
            <a:r>
              <a:rPr lang="pt-BR" sz="1700" smtClean="0"/>
              <a:t>A eficácia da transfusão de RBC para aumentar a entrega de oxigênio e melhorar os resultados em choque séptico pediátrico permanece obscuro. Em crianças com choque e anemia grave (hemoglobina média &lt;4 g / dL), níveis de lactato melhorou após a transfusão de hemácias, sugerindo que a transfusão de hemácias foi eficaz. </a:t>
            </a:r>
          </a:p>
          <a:p>
            <a:pPr eaLnBrk="1" hangingPunct="1">
              <a:lnSpc>
                <a:spcPct val="80000"/>
              </a:lnSpc>
            </a:pPr>
            <a:r>
              <a:rPr lang="pt-BR" sz="1700" smtClean="0"/>
              <a:t>Em crianças com choque e leve anemia, dois pequenos estudos avaliaram os efeitos da transfusão de hemácias no fornecimento e consumo de oxigênio. Ambos os estudos demonstraram um aumento no fornecimento de oxigênio; no entanto, a melhora no consumo de oxigênio foi observada apenas em crianças com choque hiperdinâmico e baixo consumo basal de oxigênio. </a:t>
            </a:r>
          </a:p>
          <a:p>
            <a:pPr eaLnBrk="1" hangingPunct="1">
              <a:lnSpc>
                <a:spcPct val="80000"/>
              </a:lnSpc>
            </a:pPr>
            <a:r>
              <a:rPr lang="pt-BR" sz="1700" smtClean="0"/>
              <a:t>Juntos, estes estudos apoiam a hipótese de que </a:t>
            </a:r>
            <a:r>
              <a:rPr lang="pt-BR" sz="1700" b="1" smtClean="0">
                <a:solidFill>
                  <a:srgbClr val="0000FF"/>
                </a:solidFill>
              </a:rPr>
              <a:t>a transfusão de hemácias pode ser eficaz para crianças selecionadas com choque. </a:t>
            </a:r>
          </a:p>
          <a:p>
            <a:pPr eaLnBrk="1" hangingPunct="1">
              <a:lnSpc>
                <a:spcPct val="80000"/>
              </a:lnSpc>
            </a:pPr>
            <a:endParaRPr lang="pt-BR" sz="1700" b="1" smtClean="0">
              <a:solidFill>
                <a:srgbClr val="0000FF"/>
              </a:solidFill>
            </a:endParaRPr>
          </a:p>
        </p:txBody>
      </p:sp>
      <p:sp>
        <p:nvSpPr>
          <p:cNvPr id="4" name="Retângulo 3"/>
          <p:cNvSpPr/>
          <p:nvPr/>
        </p:nvSpPr>
        <p:spPr>
          <a:xfrm>
            <a:off x="627063" y="2041525"/>
            <a:ext cx="3636962" cy="45608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buFontTx/>
              <a:buChar char="-"/>
              <a:defRPr/>
            </a:pPr>
            <a:r>
              <a:rPr lang="pt-BR" sz="1600" dirty="0">
                <a:solidFill>
                  <a:srgbClr val="FFFFFF"/>
                </a:solidFill>
                <a:cs typeface="Arial" pitchFamily="34" charset="0"/>
              </a:rPr>
              <a:t>Os resultados sugerem que os </a:t>
            </a:r>
            <a:r>
              <a:rPr lang="pt-BR" sz="1600" b="1" dirty="0">
                <a:solidFill>
                  <a:srgbClr val="FFFFFF"/>
                </a:solidFill>
                <a:cs typeface="Arial" pitchFamily="34" charset="0"/>
              </a:rPr>
              <a:t>danos relacionados à transfusão de hemácias podem ser MAIORES em crianças com choque menos grave</a:t>
            </a:r>
            <a:r>
              <a:rPr lang="pt-BR" sz="1600" dirty="0">
                <a:solidFill>
                  <a:srgbClr val="FFFFFF"/>
                </a:solidFill>
                <a:cs typeface="Arial" pitchFamily="34" charset="0"/>
              </a:rPr>
              <a:t> em comparação com aqueles com choque mais grave. </a:t>
            </a:r>
          </a:p>
          <a:p>
            <a:pPr marL="285750" indent="-285750">
              <a:defRPr/>
            </a:pPr>
            <a:r>
              <a:rPr lang="pt-BR" sz="1600" dirty="0">
                <a:solidFill>
                  <a:srgbClr val="FFFFFF"/>
                </a:solidFill>
                <a:cs typeface="Arial" pitchFamily="34" charset="0"/>
              </a:rPr>
              <a:t> </a:t>
            </a:r>
          </a:p>
          <a:p>
            <a:pPr marL="285750" indent="-285750">
              <a:buFontTx/>
              <a:buChar char="-"/>
              <a:defRPr/>
            </a:pPr>
            <a:r>
              <a:rPr lang="pt-BR" sz="1600" dirty="0">
                <a:solidFill>
                  <a:srgbClr val="FFFFFF"/>
                </a:solidFill>
                <a:cs typeface="Arial" pitchFamily="34" charset="0"/>
              </a:rPr>
              <a:t>É possível que crianças com </a:t>
            </a:r>
            <a:r>
              <a:rPr lang="pt-BR" sz="1600" b="1" dirty="0">
                <a:solidFill>
                  <a:srgbClr val="FFFFFF"/>
                </a:solidFill>
                <a:cs typeface="Arial" pitchFamily="34" charset="0"/>
              </a:rPr>
              <a:t>choque menos grave não obtenham benefícios da transfusão de hemácias </a:t>
            </a:r>
            <a:r>
              <a:rPr lang="pt-BR" sz="1600" dirty="0">
                <a:solidFill>
                  <a:srgbClr val="FFFFFF"/>
                </a:solidFill>
                <a:cs typeface="Arial" pitchFamily="34" charset="0"/>
              </a:rPr>
              <a:t>e possam </a:t>
            </a:r>
            <a:r>
              <a:rPr lang="pt-BR" sz="1600" b="1" u="sng" dirty="0">
                <a:solidFill>
                  <a:srgbClr val="FFFFFF"/>
                </a:solidFill>
                <a:cs typeface="Arial" pitchFamily="34" charset="0"/>
              </a:rPr>
              <a:t>ter apenas danos</a:t>
            </a:r>
            <a:r>
              <a:rPr lang="pt-BR" sz="1600" dirty="0">
                <a:solidFill>
                  <a:srgbClr val="FFFFFF"/>
                </a:solidFill>
                <a:cs typeface="Arial" pitchFamily="34" charset="0"/>
              </a:rPr>
              <a:t>, enquanto a transfusão de hemácias pode ser </a:t>
            </a:r>
            <a:r>
              <a:rPr lang="pt-BR" sz="1600" i="1" u="sng" dirty="0">
                <a:solidFill>
                  <a:srgbClr val="FFFFFF"/>
                </a:solidFill>
                <a:cs typeface="Arial" pitchFamily="34" charset="0"/>
              </a:rPr>
              <a:t>benéfica para alguns pacientes com choque mais severo</a:t>
            </a:r>
            <a:r>
              <a:rPr lang="pt-BR" sz="1600" dirty="0">
                <a:solidFill>
                  <a:srgbClr val="FFFFFF"/>
                </a:solidFill>
                <a:cs typeface="Arial" pitchFamily="34" charset="0"/>
              </a:rPr>
              <a:t>.</a:t>
            </a:r>
          </a:p>
        </p:txBody>
      </p:sp>
      <p:sp>
        <p:nvSpPr>
          <p:cNvPr id="46084" name="AutoShape 6"/>
          <p:cNvSpPr>
            <a:spLocks noChangeArrowheads="1"/>
          </p:cNvSpPr>
          <p:nvPr/>
        </p:nvSpPr>
        <p:spPr bwMode="auto">
          <a:xfrm>
            <a:off x="461963" y="2117725"/>
            <a:ext cx="442912" cy="788988"/>
          </a:xfrm>
          <a:prstGeom prst="lightningBolt">
            <a:avLst/>
          </a:prstGeom>
          <a:solidFill>
            <a:srgbClr val="FFFF00"/>
          </a:solidFill>
          <a:ln w="57150">
            <a:solidFill>
              <a:srgbClr val="0000FF"/>
            </a:solidFill>
            <a:miter lim="800000"/>
            <a:headEnd/>
            <a:tailEnd/>
          </a:ln>
        </p:spPr>
        <p:txBody>
          <a:bodyPr wrap="none" anchor="ctr"/>
          <a:lstStyle/>
          <a:p>
            <a:endParaRPr lang="pt-B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a:xfrm>
            <a:off x="1155700" y="2603500"/>
            <a:ext cx="9083675" cy="3754438"/>
          </a:xfrm>
        </p:spPr>
        <p:txBody>
          <a:bodyPr rtlCol="0">
            <a:normAutofit fontScale="92500"/>
          </a:bodyPr>
          <a:lstStyle/>
          <a:p>
            <a:pPr eaLnBrk="1" fontAlgn="auto" hangingPunct="1">
              <a:spcAft>
                <a:spcPts val="0"/>
              </a:spcAft>
              <a:buFont typeface="Wingdings 3" charset="2"/>
              <a:buChar char=""/>
              <a:defRPr/>
            </a:pPr>
            <a:r>
              <a:rPr lang="pt-BR" dirty="0" smtClean="0">
                <a:solidFill>
                  <a:schemeClr val="tx1">
                    <a:lumMod val="75000"/>
                    <a:lumOff val="25000"/>
                  </a:schemeClr>
                </a:solidFill>
              </a:rPr>
              <a:t>Os </a:t>
            </a:r>
            <a:r>
              <a:rPr lang="pt-BR" dirty="0">
                <a:solidFill>
                  <a:schemeClr val="tx1">
                    <a:lumMod val="75000"/>
                    <a:lumOff val="25000"/>
                  </a:schemeClr>
                </a:solidFill>
              </a:rPr>
              <a:t>efeitos relativos da transfusão de hemácias em comparação com a administração de fluidos ou suporte inotrópico não puderam ser </a:t>
            </a:r>
            <a:r>
              <a:rPr lang="pt-BR" dirty="0" smtClean="0">
                <a:solidFill>
                  <a:schemeClr val="tx1">
                    <a:lumMod val="75000"/>
                    <a:lumOff val="25000"/>
                  </a:schemeClr>
                </a:solidFill>
              </a:rPr>
              <a:t>determinados;</a:t>
            </a:r>
          </a:p>
          <a:p>
            <a:pPr eaLnBrk="1" fontAlgn="auto" hangingPunct="1">
              <a:spcAft>
                <a:spcPts val="0"/>
              </a:spcAft>
              <a:buFont typeface="Wingdings 3" charset="2"/>
              <a:buChar char=""/>
              <a:defRPr/>
            </a:pPr>
            <a:r>
              <a:rPr lang="pt-BR" dirty="0" smtClean="0">
                <a:solidFill>
                  <a:schemeClr val="tx1">
                    <a:lumMod val="75000"/>
                    <a:lumOff val="25000"/>
                  </a:schemeClr>
                </a:solidFill>
              </a:rPr>
              <a:t>O único </a:t>
            </a:r>
            <a:r>
              <a:rPr lang="pt-BR" dirty="0">
                <a:solidFill>
                  <a:schemeClr val="tx1">
                    <a:lumMod val="75000"/>
                    <a:lumOff val="25000"/>
                  </a:schemeClr>
                </a:solidFill>
              </a:rPr>
              <a:t>ensaio multicêntrico randomizado de liberal </a:t>
            </a:r>
            <a:r>
              <a:rPr lang="pt-BR" dirty="0" smtClean="0">
                <a:solidFill>
                  <a:schemeClr val="tx1">
                    <a:lumMod val="75000"/>
                    <a:lumOff val="25000"/>
                  </a:schemeClr>
                </a:solidFill>
              </a:rPr>
              <a:t>versus limites </a:t>
            </a:r>
            <a:r>
              <a:rPr lang="pt-BR" dirty="0">
                <a:solidFill>
                  <a:schemeClr val="tx1">
                    <a:lumMod val="75000"/>
                    <a:lumOff val="25000"/>
                  </a:schemeClr>
                </a:solidFill>
              </a:rPr>
              <a:t>restritivos de transfusão de hemácias em crianças gravemente doentes, não foram observadas diferenças estatisticamente significativas nos resultados entre os grupos de </a:t>
            </a:r>
            <a:r>
              <a:rPr lang="pt-BR" dirty="0" smtClean="0">
                <a:solidFill>
                  <a:schemeClr val="tx1">
                    <a:lumMod val="75000"/>
                    <a:lumOff val="25000"/>
                  </a:schemeClr>
                </a:solidFill>
              </a:rPr>
              <a:t>intervenção;</a:t>
            </a:r>
          </a:p>
          <a:p>
            <a:pPr lvl="1" eaLnBrk="1" fontAlgn="auto" hangingPunct="1">
              <a:spcAft>
                <a:spcPts val="0"/>
              </a:spcAft>
              <a:buFont typeface="Wingdings 3" charset="2"/>
              <a:buChar char=""/>
              <a:defRPr/>
            </a:pPr>
            <a:r>
              <a:rPr lang="pt-BR" dirty="0" smtClean="0">
                <a:solidFill>
                  <a:schemeClr val="tx1">
                    <a:lumMod val="75000"/>
                    <a:lumOff val="25000"/>
                  </a:schemeClr>
                </a:solidFill>
              </a:rPr>
              <a:t>Embora a </a:t>
            </a:r>
            <a:r>
              <a:rPr lang="pt-BR" dirty="0">
                <a:solidFill>
                  <a:schemeClr val="tx1">
                    <a:lumMod val="75000"/>
                    <a:lumOff val="25000"/>
                  </a:schemeClr>
                </a:solidFill>
              </a:rPr>
              <a:t>taxa de mortalidade em crianças randomizadas para transfusão restritiva foi de 10% vs 3% no grupo liberal, </a:t>
            </a:r>
            <a:r>
              <a:rPr lang="pt-BR" dirty="0" smtClean="0">
                <a:solidFill>
                  <a:schemeClr val="tx1">
                    <a:lumMod val="75000"/>
                    <a:lumOff val="25000"/>
                  </a:schemeClr>
                </a:solidFill>
              </a:rPr>
              <a:t>essa </a:t>
            </a:r>
            <a:r>
              <a:rPr lang="pt-BR" dirty="0">
                <a:solidFill>
                  <a:schemeClr val="tx1">
                    <a:lumMod val="75000"/>
                    <a:lumOff val="25000"/>
                  </a:schemeClr>
                </a:solidFill>
              </a:rPr>
              <a:t>diferença não </a:t>
            </a:r>
            <a:r>
              <a:rPr lang="pt-BR" dirty="0" smtClean="0">
                <a:solidFill>
                  <a:schemeClr val="tx1">
                    <a:lumMod val="75000"/>
                    <a:lumOff val="25000"/>
                  </a:schemeClr>
                </a:solidFill>
              </a:rPr>
              <a:t>alcançou significância </a:t>
            </a:r>
            <a:r>
              <a:rPr lang="pt-BR" dirty="0">
                <a:solidFill>
                  <a:schemeClr val="tx1">
                    <a:lumMod val="75000"/>
                    <a:lumOff val="25000"/>
                  </a:schemeClr>
                </a:solidFill>
              </a:rPr>
              <a:t>estatística (p = 0,08</a:t>
            </a:r>
            <a:r>
              <a:rPr lang="pt-BR" dirty="0" smtClean="0">
                <a:solidFill>
                  <a:schemeClr val="tx1">
                    <a:lumMod val="75000"/>
                    <a:lumOff val="25000"/>
                  </a:schemeClr>
                </a:solidFill>
              </a:rPr>
              <a:t>);</a:t>
            </a:r>
          </a:p>
          <a:p>
            <a:pPr lvl="1" eaLnBrk="1" fontAlgn="auto" hangingPunct="1">
              <a:spcAft>
                <a:spcPts val="0"/>
              </a:spcAft>
              <a:buFont typeface="Wingdings 3" charset="2"/>
              <a:buChar char=""/>
              <a:defRPr/>
            </a:pPr>
            <a:r>
              <a:rPr lang="pt-BR" dirty="0" smtClean="0">
                <a:solidFill>
                  <a:schemeClr val="tx1">
                    <a:lumMod val="75000"/>
                    <a:lumOff val="25000"/>
                  </a:schemeClr>
                </a:solidFill>
              </a:rPr>
              <a:t>Esses </a:t>
            </a:r>
            <a:r>
              <a:rPr lang="pt-BR" dirty="0">
                <a:solidFill>
                  <a:schemeClr val="tx1">
                    <a:lumMod val="75000"/>
                    <a:lumOff val="25000"/>
                  </a:schemeClr>
                </a:solidFill>
              </a:rPr>
              <a:t>resultados ainda precisam ser replicados em estudos </a:t>
            </a:r>
            <a:r>
              <a:rPr lang="pt-BR" dirty="0" smtClean="0">
                <a:solidFill>
                  <a:schemeClr val="tx1">
                    <a:lumMod val="75000"/>
                    <a:lumOff val="25000"/>
                  </a:schemeClr>
                </a:solidFill>
              </a:rPr>
              <a:t>maiores;</a:t>
            </a:r>
          </a:p>
          <a:p>
            <a:pPr lvl="1" eaLnBrk="1" fontAlgn="auto" hangingPunct="1">
              <a:spcAft>
                <a:spcPts val="0"/>
              </a:spcAft>
              <a:buFont typeface="Wingdings 3" charset="2"/>
              <a:buChar char=""/>
              <a:defRPr/>
            </a:pPr>
            <a:r>
              <a:rPr lang="pt-BR" dirty="0" smtClean="0">
                <a:solidFill>
                  <a:schemeClr val="tx1">
                    <a:lumMod val="75000"/>
                    <a:lumOff val="25000"/>
                  </a:schemeClr>
                </a:solidFill>
              </a:rPr>
              <a:t>É </a:t>
            </a:r>
            <a:r>
              <a:rPr lang="pt-BR" dirty="0">
                <a:solidFill>
                  <a:schemeClr val="tx1">
                    <a:lumMod val="75000"/>
                    <a:lumOff val="25000"/>
                  </a:schemeClr>
                </a:solidFill>
              </a:rPr>
              <a:t>importante ressaltar que as crianças com instabilidade hemodinâmica foram excluídas do TRIPICU e nenhum estudo avaliou as estratégias de transfusão de hemácias durante o choque séptico pediátrico agudo.</a:t>
            </a:r>
          </a:p>
          <a:p>
            <a:pPr eaLnBrk="1" fontAlgn="auto" hangingPunct="1">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ítulo 1"/>
          <p:cNvSpPr>
            <a:spLocks noGrp="1"/>
          </p:cNvSpPr>
          <p:nvPr>
            <p:ph type="title"/>
          </p:nvPr>
        </p:nvSpPr>
        <p:spPr/>
        <p:txBody>
          <a:bodyPr/>
          <a:lstStyle/>
          <a:p>
            <a:pPr eaLnBrk="1" hangingPunct="1"/>
            <a:r>
              <a:rPr lang="pt-BR" smtClean="0"/>
              <a:t>DISCUSSÃO</a:t>
            </a:r>
          </a:p>
        </p:txBody>
      </p:sp>
      <p:sp>
        <p:nvSpPr>
          <p:cNvPr id="48130" name="Espaço Reservado para Conteúdo 2"/>
          <p:cNvSpPr>
            <a:spLocks noGrp="1"/>
          </p:cNvSpPr>
          <p:nvPr>
            <p:ph idx="1"/>
          </p:nvPr>
        </p:nvSpPr>
        <p:spPr>
          <a:xfrm>
            <a:off x="957263" y="2297113"/>
            <a:ext cx="9023350" cy="3722687"/>
          </a:xfrm>
        </p:spPr>
        <p:txBody>
          <a:bodyPr/>
          <a:lstStyle/>
          <a:p>
            <a:pPr eaLnBrk="1" hangingPunct="1">
              <a:lnSpc>
                <a:spcPct val="90000"/>
              </a:lnSpc>
            </a:pPr>
            <a:r>
              <a:rPr lang="pt-BR" sz="1700" smtClean="0"/>
              <a:t>Os achados deste trabalho sugerem que a hemoglobina do paciente não foi associada de forma </a:t>
            </a:r>
            <a:r>
              <a:rPr lang="pt-BR" sz="1700" i="1" u="sng" smtClean="0"/>
              <a:t>independente</a:t>
            </a:r>
            <a:r>
              <a:rPr lang="pt-BR" sz="1700" smtClean="0"/>
              <a:t> aos resultados clínicos nem aos efeitos modificados da transfusão e apoiam a necessidade de estudos futuros para avaliar estratégias de transfusão com base fisiológica em crianças com choque séptico;</a:t>
            </a:r>
          </a:p>
          <a:p>
            <a:pPr eaLnBrk="1" hangingPunct="1">
              <a:lnSpc>
                <a:spcPct val="90000"/>
              </a:lnSpc>
            </a:pPr>
            <a:r>
              <a:rPr lang="pt-BR" sz="1700" smtClean="0">
                <a:solidFill>
                  <a:srgbClr val="FF0000"/>
                </a:solidFill>
              </a:rPr>
              <a:t>Limitações:</a:t>
            </a:r>
            <a:r>
              <a:rPr lang="pt-BR" sz="1700" smtClean="0"/>
              <a:t> embora seja um dos maiores estudos observacionais até o momento avaliando desfechos relacionados à transfusão de hemácias em crianças com sepse grave / choque séptico, o tamanho de amostra pode ter sido insuficiente para detectar interações estatisticamente significativas entre a transfusão de hemácias e alguns fatores do paciente com relação aos desfechos clínicos;</a:t>
            </a:r>
          </a:p>
          <a:p>
            <a:pPr eaLnBrk="1" hangingPunct="1">
              <a:lnSpc>
                <a:spcPct val="90000"/>
              </a:lnSpc>
            </a:pPr>
            <a:r>
              <a:rPr lang="pt-BR" sz="1700" smtClean="0"/>
              <a:t>A hipótese é que adicionar medidas extras de choque pode identificar melhor os pacientes que se beneficiarão com a transfusão em comparação com aqueles que serão prejudicados -&gt;  importante área para estudo em andamento.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ítulo 1"/>
          <p:cNvSpPr>
            <a:spLocks noGrp="1"/>
          </p:cNvSpPr>
          <p:nvPr>
            <p:ph type="title"/>
          </p:nvPr>
        </p:nvSpPr>
        <p:spPr/>
        <p:txBody>
          <a:bodyPr/>
          <a:lstStyle/>
          <a:p>
            <a:pPr eaLnBrk="1" hangingPunct="1"/>
            <a:r>
              <a:rPr lang="pt-BR" smtClean="0"/>
              <a:t>DISCUSSÃO</a:t>
            </a:r>
          </a:p>
        </p:txBody>
      </p:sp>
      <p:sp>
        <p:nvSpPr>
          <p:cNvPr id="3" name="Espaço Reservado para Conteúdo 2"/>
          <p:cNvSpPr>
            <a:spLocks noGrp="1"/>
          </p:cNvSpPr>
          <p:nvPr>
            <p:ph idx="1"/>
          </p:nvPr>
        </p:nvSpPr>
        <p:spPr>
          <a:xfrm>
            <a:off x="509588" y="2381250"/>
            <a:ext cx="10112375" cy="3976688"/>
          </a:xfrm>
        </p:spPr>
        <p:txBody>
          <a:bodyPr rtlCol="0">
            <a:normAutofit fontScale="70000" lnSpcReduction="20000"/>
          </a:bodyPr>
          <a:lstStyle/>
          <a:p>
            <a:pPr eaLnBrk="1" fontAlgn="auto" hangingPunct="1">
              <a:spcAft>
                <a:spcPts val="0"/>
              </a:spcAft>
              <a:buFont typeface="Wingdings 3" charset="2"/>
              <a:buChar char=""/>
              <a:defRPr/>
            </a:pPr>
            <a:r>
              <a:rPr lang="pt-BR" dirty="0">
                <a:solidFill>
                  <a:schemeClr val="tx1">
                    <a:lumMod val="75000"/>
                    <a:lumOff val="25000"/>
                  </a:schemeClr>
                </a:solidFill>
              </a:rPr>
              <a:t>Com relação às medidas de função imunológica</a:t>
            </a:r>
            <a:r>
              <a:rPr lang="pt-BR" dirty="0" smtClean="0">
                <a:solidFill>
                  <a:schemeClr val="tx1">
                    <a:lumMod val="75000"/>
                    <a:lumOff val="25000"/>
                  </a:schemeClr>
                </a:solidFill>
              </a:rPr>
              <a:t>, dado </a:t>
            </a:r>
            <a:r>
              <a:rPr lang="pt-BR" dirty="0">
                <a:solidFill>
                  <a:schemeClr val="tx1">
                    <a:lumMod val="75000"/>
                    <a:lumOff val="25000"/>
                  </a:schemeClr>
                </a:solidFill>
              </a:rPr>
              <a:t>o curto espaço de tempo entre a apresentação inicial e </a:t>
            </a:r>
            <a:r>
              <a:rPr lang="pt-BR" dirty="0" smtClean="0">
                <a:solidFill>
                  <a:schemeClr val="tx1">
                    <a:lumMod val="75000"/>
                    <a:lumOff val="25000"/>
                  </a:schemeClr>
                </a:solidFill>
              </a:rPr>
              <a:t>a primeira </a:t>
            </a:r>
            <a:r>
              <a:rPr lang="pt-BR" dirty="0">
                <a:solidFill>
                  <a:schemeClr val="tx1">
                    <a:lumMod val="75000"/>
                    <a:lumOff val="25000"/>
                  </a:schemeClr>
                </a:solidFill>
              </a:rPr>
              <a:t>transfusão de hemácias, as amostras de pré-transfusão estavam disponíveis apenas para uma minoria de nossa </a:t>
            </a:r>
            <a:r>
              <a:rPr lang="pt-BR" dirty="0" smtClean="0">
                <a:solidFill>
                  <a:schemeClr val="tx1">
                    <a:lumMod val="75000"/>
                    <a:lumOff val="25000"/>
                  </a:schemeClr>
                </a:solidFill>
              </a:rPr>
              <a:t>coorte;</a:t>
            </a:r>
          </a:p>
          <a:p>
            <a:pPr eaLnBrk="1" fontAlgn="auto" hangingPunct="1">
              <a:spcAft>
                <a:spcPts val="0"/>
              </a:spcAft>
              <a:buFont typeface="Wingdings 3" charset="2"/>
              <a:buChar char=""/>
              <a:defRPr/>
            </a:pPr>
            <a:r>
              <a:rPr lang="pt-BR" dirty="0" smtClean="0">
                <a:solidFill>
                  <a:schemeClr val="tx1">
                    <a:lumMod val="75000"/>
                    <a:lumOff val="25000"/>
                  </a:schemeClr>
                </a:solidFill>
              </a:rPr>
              <a:t>Suspeitamos </a:t>
            </a:r>
            <a:r>
              <a:rPr lang="pt-BR" dirty="0">
                <a:solidFill>
                  <a:schemeClr val="tx1">
                    <a:lumMod val="75000"/>
                    <a:lumOff val="25000"/>
                  </a:schemeClr>
                </a:solidFill>
              </a:rPr>
              <a:t>que isso </a:t>
            </a:r>
            <a:r>
              <a:rPr lang="pt-BR" dirty="0" smtClean="0">
                <a:solidFill>
                  <a:schemeClr val="tx1">
                    <a:lumMod val="75000"/>
                    <a:lumOff val="25000"/>
                  </a:schemeClr>
                </a:solidFill>
              </a:rPr>
              <a:t>possa ter interferido na </a:t>
            </a:r>
            <a:r>
              <a:rPr lang="pt-BR" dirty="0">
                <a:solidFill>
                  <a:schemeClr val="tx1">
                    <a:lumMod val="75000"/>
                    <a:lumOff val="25000"/>
                  </a:schemeClr>
                </a:solidFill>
              </a:rPr>
              <a:t>capacidade de detectar interações entre os </a:t>
            </a:r>
            <a:r>
              <a:rPr lang="pt-BR" dirty="0" smtClean="0">
                <a:solidFill>
                  <a:schemeClr val="tx1">
                    <a:lumMod val="75000"/>
                    <a:lumOff val="25000"/>
                  </a:schemeClr>
                </a:solidFill>
              </a:rPr>
              <a:t>primeiros Transfusão </a:t>
            </a:r>
            <a:r>
              <a:rPr lang="pt-BR" dirty="0">
                <a:solidFill>
                  <a:schemeClr val="tx1">
                    <a:lumMod val="75000"/>
                    <a:lumOff val="25000"/>
                  </a:schemeClr>
                </a:solidFill>
              </a:rPr>
              <a:t>de hemácias e função </a:t>
            </a:r>
            <a:r>
              <a:rPr lang="pt-BR" dirty="0" smtClean="0">
                <a:solidFill>
                  <a:schemeClr val="tx1">
                    <a:lumMod val="75000"/>
                    <a:lumOff val="25000"/>
                  </a:schemeClr>
                </a:solidFill>
              </a:rPr>
              <a:t>imunológica;</a:t>
            </a:r>
          </a:p>
          <a:p>
            <a:pPr eaLnBrk="1" fontAlgn="auto" hangingPunct="1">
              <a:spcAft>
                <a:spcPts val="0"/>
              </a:spcAft>
              <a:buFont typeface="Wingdings 3" charset="2"/>
              <a:buChar char=""/>
              <a:defRPr/>
            </a:pPr>
            <a:r>
              <a:rPr lang="pt-BR" dirty="0" smtClean="0">
                <a:solidFill>
                  <a:schemeClr val="tx1">
                    <a:lumMod val="75000"/>
                    <a:lumOff val="25000"/>
                  </a:schemeClr>
                </a:solidFill>
              </a:rPr>
              <a:t>Estudos </a:t>
            </a:r>
            <a:r>
              <a:rPr lang="pt-BR" dirty="0">
                <a:solidFill>
                  <a:schemeClr val="tx1">
                    <a:lumMod val="75000"/>
                    <a:lumOff val="25000"/>
                  </a:schemeClr>
                </a:solidFill>
              </a:rPr>
              <a:t>futuros </a:t>
            </a:r>
            <a:r>
              <a:rPr lang="pt-BR" dirty="0" smtClean="0">
                <a:solidFill>
                  <a:schemeClr val="tx1">
                    <a:lumMod val="75000"/>
                    <a:lumOff val="25000"/>
                  </a:schemeClr>
                </a:solidFill>
              </a:rPr>
              <a:t>devem incluem </a:t>
            </a:r>
            <a:r>
              <a:rPr lang="pt-BR" dirty="0">
                <a:solidFill>
                  <a:schemeClr val="tx1">
                    <a:lumMod val="75000"/>
                    <a:lumOff val="25000"/>
                  </a:schemeClr>
                </a:solidFill>
              </a:rPr>
              <a:t>estratégias para incorporar amostras de sangue anteriores a </a:t>
            </a:r>
            <a:r>
              <a:rPr lang="pt-BR" dirty="0" smtClean="0">
                <a:solidFill>
                  <a:schemeClr val="tx1">
                    <a:lumMod val="75000"/>
                    <a:lumOff val="25000"/>
                  </a:schemeClr>
                </a:solidFill>
              </a:rPr>
              <a:t>mais e avaliar </a:t>
            </a:r>
            <a:r>
              <a:rPr lang="pt-BR" dirty="0">
                <a:solidFill>
                  <a:schemeClr val="tx1">
                    <a:lumMod val="75000"/>
                    <a:lumOff val="25000"/>
                  </a:schemeClr>
                </a:solidFill>
              </a:rPr>
              <a:t>totalmente as relações entre a função imunológica no </a:t>
            </a:r>
            <a:r>
              <a:rPr lang="pt-BR" dirty="0" smtClean="0">
                <a:solidFill>
                  <a:schemeClr val="tx1">
                    <a:lumMod val="75000"/>
                    <a:lumOff val="25000"/>
                  </a:schemeClr>
                </a:solidFill>
              </a:rPr>
              <a:t>momento de </a:t>
            </a:r>
            <a:r>
              <a:rPr lang="pt-BR" dirty="0">
                <a:solidFill>
                  <a:schemeClr val="tx1">
                    <a:lumMod val="75000"/>
                    <a:lumOff val="25000"/>
                  </a:schemeClr>
                </a:solidFill>
              </a:rPr>
              <a:t>transfusão e resultados </a:t>
            </a:r>
            <a:r>
              <a:rPr lang="pt-BR" dirty="0" smtClean="0">
                <a:solidFill>
                  <a:schemeClr val="tx1">
                    <a:lumMod val="75000"/>
                    <a:lumOff val="25000"/>
                  </a:schemeClr>
                </a:solidFill>
              </a:rPr>
              <a:t>clínicos;</a:t>
            </a:r>
          </a:p>
          <a:p>
            <a:pPr eaLnBrk="1" fontAlgn="auto" hangingPunct="1">
              <a:spcAft>
                <a:spcPts val="0"/>
              </a:spcAft>
              <a:buFont typeface="Wingdings 3" charset="2"/>
              <a:buChar char=""/>
              <a:defRPr/>
            </a:pPr>
            <a:r>
              <a:rPr lang="pt-BR" dirty="0">
                <a:solidFill>
                  <a:schemeClr val="tx1">
                    <a:lumMod val="75000"/>
                    <a:lumOff val="25000"/>
                  </a:schemeClr>
                </a:solidFill>
              </a:rPr>
              <a:t>S</a:t>
            </a:r>
            <a:r>
              <a:rPr lang="pt-BR" dirty="0" smtClean="0">
                <a:solidFill>
                  <a:schemeClr val="tx1">
                    <a:lumMod val="75000"/>
                    <a:lumOff val="25000"/>
                  </a:schemeClr>
                </a:solidFill>
              </a:rPr>
              <a:t>endo este estudo observacional, não é possível a </a:t>
            </a:r>
            <a:r>
              <a:rPr lang="pt-BR" dirty="0">
                <a:solidFill>
                  <a:schemeClr val="tx1">
                    <a:lumMod val="75000"/>
                    <a:lumOff val="25000"/>
                  </a:schemeClr>
                </a:solidFill>
              </a:rPr>
              <a:t>interpretação causal, e embora </a:t>
            </a:r>
            <a:r>
              <a:rPr lang="pt-BR" dirty="0" smtClean="0">
                <a:solidFill>
                  <a:schemeClr val="tx1">
                    <a:lumMod val="75000"/>
                    <a:lumOff val="25000"/>
                  </a:schemeClr>
                </a:solidFill>
              </a:rPr>
              <a:t>tenham empregado análises </a:t>
            </a:r>
            <a:r>
              <a:rPr lang="pt-BR" dirty="0">
                <a:solidFill>
                  <a:schemeClr val="tx1">
                    <a:lumMod val="75000"/>
                    <a:lumOff val="25000"/>
                  </a:schemeClr>
                </a:solidFill>
              </a:rPr>
              <a:t>multivariáveis ​​para contabilizar importantes diferenças de base entre pacientes transfundidos e não transfundidos</a:t>
            </a:r>
            <a:r>
              <a:rPr lang="pt-BR" dirty="0" smtClean="0">
                <a:solidFill>
                  <a:schemeClr val="tx1">
                    <a:lumMod val="75000"/>
                    <a:lumOff val="25000"/>
                  </a:schemeClr>
                </a:solidFill>
              </a:rPr>
              <a:t>, é </a:t>
            </a:r>
            <a:r>
              <a:rPr lang="pt-BR" dirty="0">
                <a:solidFill>
                  <a:schemeClr val="tx1">
                    <a:lumMod val="75000"/>
                    <a:lumOff val="25000"/>
                  </a:schemeClr>
                </a:solidFill>
              </a:rPr>
              <a:t>provável que algum fator de confusão residual </a:t>
            </a:r>
            <a:r>
              <a:rPr lang="pt-BR" dirty="0" smtClean="0">
                <a:solidFill>
                  <a:schemeClr val="tx1">
                    <a:lumMod val="75000"/>
                    <a:lumOff val="25000"/>
                  </a:schemeClr>
                </a:solidFill>
              </a:rPr>
              <a:t>exista;</a:t>
            </a:r>
          </a:p>
          <a:p>
            <a:pPr eaLnBrk="1" fontAlgn="auto" hangingPunct="1">
              <a:spcAft>
                <a:spcPts val="0"/>
              </a:spcAft>
              <a:buFont typeface="Wingdings 3" charset="2"/>
              <a:buChar char=""/>
              <a:defRPr/>
            </a:pPr>
            <a:r>
              <a:rPr lang="pt-BR" dirty="0" smtClean="0">
                <a:solidFill>
                  <a:schemeClr val="tx1">
                    <a:lumMod val="75000"/>
                    <a:lumOff val="25000"/>
                  </a:schemeClr>
                </a:solidFill>
              </a:rPr>
              <a:t>Especificamente</a:t>
            </a:r>
            <a:r>
              <a:rPr lang="pt-BR" dirty="0">
                <a:solidFill>
                  <a:schemeClr val="tx1">
                    <a:lumMod val="75000"/>
                    <a:lumOff val="25000"/>
                  </a:schemeClr>
                </a:solidFill>
              </a:rPr>
              <a:t>, estudos observacionais relacionados </a:t>
            </a:r>
            <a:r>
              <a:rPr lang="pt-BR" dirty="0" smtClean="0">
                <a:solidFill>
                  <a:schemeClr val="tx1">
                    <a:lumMod val="75000"/>
                    <a:lumOff val="25000"/>
                  </a:schemeClr>
                </a:solidFill>
              </a:rPr>
              <a:t>à transfusão de hemoderivados para desfechos clínicos, sofrem do </a:t>
            </a:r>
            <a:r>
              <a:rPr lang="pt-BR" dirty="0">
                <a:solidFill>
                  <a:schemeClr val="tx1">
                    <a:lumMod val="75000"/>
                    <a:lumOff val="25000"/>
                  </a:schemeClr>
                </a:solidFill>
              </a:rPr>
              <a:t>viés de indicação, pelo qual os pacientes mais doentes são transfundidos </a:t>
            </a:r>
            <a:r>
              <a:rPr lang="pt-BR" dirty="0" smtClean="0">
                <a:solidFill>
                  <a:schemeClr val="tx1">
                    <a:lumMod val="75000"/>
                    <a:lumOff val="25000"/>
                  </a:schemeClr>
                </a:solidFill>
              </a:rPr>
              <a:t>e nem </a:t>
            </a:r>
            <a:r>
              <a:rPr lang="pt-BR" dirty="0">
                <a:solidFill>
                  <a:schemeClr val="tx1">
                    <a:lumMod val="75000"/>
                    <a:lumOff val="25000"/>
                  </a:schemeClr>
                </a:solidFill>
              </a:rPr>
              <a:t>todas as informações estão disponíveis para explicar totalmente as </a:t>
            </a:r>
            <a:r>
              <a:rPr lang="pt-BR" dirty="0" smtClean="0">
                <a:solidFill>
                  <a:schemeClr val="tx1">
                    <a:lumMod val="75000"/>
                    <a:lumOff val="25000"/>
                  </a:schemeClr>
                </a:solidFill>
              </a:rPr>
              <a:t>diferenças entre </a:t>
            </a:r>
            <a:r>
              <a:rPr lang="pt-BR" dirty="0">
                <a:solidFill>
                  <a:schemeClr val="tx1">
                    <a:lumMod val="75000"/>
                    <a:lumOff val="25000"/>
                  </a:schemeClr>
                </a:solidFill>
              </a:rPr>
              <a:t>sujeitos transfundidos e não </a:t>
            </a:r>
            <a:r>
              <a:rPr lang="pt-BR" dirty="0" smtClean="0">
                <a:solidFill>
                  <a:schemeClr val="tx1">
                    <a:lumMod val="75000"/>
                    <a:lumOff val="25000"/>
                  </a:schemeClr>
                </a:solidFill>
              </a:rPr>
              <a:t>transfundidos;</a:t>
            </a:r>
          </a:p>
          <a:p>
            <a:pPr eaLnBrk="1" fontAlgn="auto" hangingPunct="1">
              <a:spcAft>
                <a:spcPts val="0"/>
              </a:spcAft>
              <a:buFont typeface="Wingdings 3" charset="2"/>
              <a:buChar char=""/>
              <a:defRPr/>
            </a:pPr>
            <a:r>
              <a:rPr lang="pt-BR" dirty="0" smtClean="0">
                <a:solidFill>
                  <a:schemeClr val="tx1">
                    <a:lumMod val="75000"/>
                    <a:lumOff val="25000"/>
                  </a:schemeClr>
                </a:solidFill>
              </a:rPr>
              <a:t>Sugestão: ensaios de </a:t>
            </a:r>
            <a:r>
              <a:rPr lang="pt-BR" dirty="0">
                <a:solidFill>
                  <a:schemeClr val="tx1">
                    <a:lumMod val="75000"/>
                    <a:lumOff val="25000"/>
                  </a:schemeClr>
                </a:solidFill>
              </a:rPr>
              <a:t>intervenção podem ser necessários para identificar </a:t>
            </a:r>
            <a:r>
              <a:rPr lang="pt-BR" dirty="0" smtClean="0">
                <a:solidFill>
                  <a:schemeClr val="tx1">
                    <a:lumMod val="75000"/>
                    <a:lumOff val="25000"/>
                  </a:schemeClr>
                </a:solidFill>
              </a:rPr>
              <a:t>definitivamente riscos </a:t>
            </a:r>
            <a:r>
              <a:rPr lang="pt-BR" dirty="0">
                <a:solidFill>
                  <a:schemeClr val="tx1">
                    <a:lumMod val="75000"/>
                    <a:lumOff val="25000"/>
                  </a:schemeClr>
                </a:solidFill>
              </a:rPr>
              <a:t>e benefícios da transfusão. </a:t>
            </a:r>
            <a:endParaRPr lang="pt-BR" dirty="0" smtClean="0">
              <a:solidFill>
                <a:schemeClr val="tx1">
                  <a:lumMod val="75000"/>
                  <a:lumOff val="25000"/>
                </a:schemeClr>
              </a:solidFill>
            </a:endParaRPr>
          </a:p>
          <a:p>
            <a:pPr eaLnBrk="1" fontAlgn="auto" hangingPunct="1">
              <a:spcAft>
                <a:spcPts val="0"/>
              </a:spcAft>
              <a:buFont typeface="Wingdings 3" charset="2"/>
              <a:buChar char=""/>
              <a:defRPr/>
            </a:pPr>
            <a:r>
              <a:rPr lang="pt-BR" dirty="0" smtClean="0">
                <a:solidFill>
                  <a:schemeClr val="tx1">
                    <a:lumMod val="75000"/>
                    <a:lumOff val="25000"/>
                  </a:schemeClr>
                </a:solidFill>
              </a:rPr>
              <a:t>Os estudos observacionais</a:t>
            </a:r>
            <a:r>
              <a:rPr lang="pt-BR" dirty="0">
                <a:solidFill>
                  <a:schemeClr val="tx1">
                    <a:lumMod val="75000"/>
                    <a:lumOff val="25000"/>
                  </a:schemeClr>
                </a:solidFill>
              </a:rPr>
              <a:t>, </a:t>
            </a:r>
            <a:r>
              <a:rPr lang="pt-BR" dirty="0" smtClean="0">
                <a:solidFill>
                  <a:schemeClr val="tx1">
                    <a:lumMod val="75000"/>
                    <a:lumOff val="25000"/>
                  </a:schemeClr>
                </a:solidFill>
              </a:rPr>
              <a:t>são importantes para </a:t>
            </a:r>
            <a:r>
              <a:rPr lang="pt-BR" dirty="0">
                <a:solidFill>
                  <a:schemeClr val="tx1">
                    <a:lumMod val="75000"/>
                    <a:lumOff val="25000"/>
                  </a:schemeClr>
                </a:solidFill>
              </a:rPr>
              <a:t>informar os critérios de seleção e esquemas de estratificação para </a:t>
            </a:r>
            <a:r>
              <a:rPr lang="pt-BR" dirty="0" smtClean="0">
                <a:solidFill>
                  <a:schemeClr val="tx1">
                    <a:lumMod val="75000"/>
                    <a:lumOff val="25000"/>
                  </a:schemeClr>
                </a:solidFill>
              </a:rPr>
              <a:t>os  ensaios </a:t>
            </a:r>
            <a:r>
              <a:rPr lang="pt-BR" dirty="0">
                <a:solidFill>
                  <a:schemeClr val="tx1">
                    <a:lumMod val="75000"/>
                    <a:lumOff val="25000"/>
                  </a:schemeClr>
                </a:solidFill>
              </a:rPr>
              <a:t>de intervenção, identificando fatores específicos do paciente </a:t>
            </a:r>
            <a:r>
              <a:rPr lang="pt-BR" dirty="0" smtClean="0">
                <a:solidFill>
                  <a:schemeClr val="tx1">
                    <a:lumMod val="75000"/>
                    <a:lumOff val="25000"/>
                  </a:schemeClr>
                </a:solidFill>
              </a:rPr>
              <a:t>que modificam </a:t>
            </a:r>
            <a:r>
              <a:rPr lang="pt-BR" dirty="0">
                <a:solidFill>
                  <a:schemeClr val="tx1">
                    <a:lumMod val="75000"/>
                    <a:lumOff val="25000"/>
                  </a:schemeClr>
                </a:solidFill>
              </a:rPr>
              <a:t>os resultados relacionados à transfusão.</a:t>
            </a:r>
          </a:p>
          <a:p>
            <a:pPr eaLnBrk="1" fontAlgn="auto" hangingPunct="1">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p:txBody>
          <a:bodyPr/>
          <a:lstStyle/>
          <a:p>
            <a:pPr eaLnBrk="1" hangingPunct="1"/>
            <a:r>
              <a:rPr lang="pt-BR" smtClean="0"/>
              <a:t>CONCLUSÃO</a:t>
            </a:r>
          </a:p>
        </p:txBody>
      </p:sp>
      <p:sp>
        <p:nvSpPr>
          <p:cNvPr id="50178" name="Espaço Reservado para Conteúdo 2"/>
          <p:cNvSpPr>
            <a:spLocks noGrp="1"/>
          </p:cNvSpPr>
          <p:nvPr>
            <p:ph idx="1"/>
          </p:nvPr>
        </p:nvSpPr>
        <p:spPr>
          <a:xfrm>
            <a:off x="1155700" y="2603500"/>
            <a:ext cx="8824913" cy="3416300"/>
          </a:xfrm>
        </p:spPr>
        <p:txBody>
          <a:bodyPr/>
          <a:lstStyle/>
          <a:p>
            <a:pPr eaLnBrk="1" hangingPunct="1"/>
            <a:r>
              <a:rPr lang="pt-BR" b="1" smtClean="0">
                <a:solidFill>
                  <a:srgbClr val="FF0000"/>
                </a:solidFill>
              </a:rPr>
              <a:t>Em conclusão, os resultados contribuem para o crescente corpo de evidências de que a transfusão de hemácias pode ser prejudicial em alguns contextos;</a:t>
            </a:r>
          </a:p>
          <a:p>
            <a:pPr eaLnBrk="1" hangingPunct="1"/>
            <a:r>
              <a:rPr lang="pt-BR" smtClean="0"/>
              <a:t>Os dados destacam ainda mais a </a:t>
            </a:r>
            <a:r>
              <a:rPr lang="pt-BR" b="1" smtClean="0">
                <a:solidFill>
                  <a:srgbClr val="0000FF"/>
                </a:solidFill>
              </a:rPr>
              <a:t>importância de identificar subconjuntos de pacientes que estão em maior risco de doenças relacionadas à transfusão versus aqueles que podem ter benefícios. </a:t>
            </a:r>
          </a:p>
          <a:p>
            <a:pPr eaLnBrk="1" hangingPunct="1"/>
            <a:r>
              <a:rPr lang="pt-BR" smtClean="0"/>
              <a:t>Estudos futuros são necessário para confirmar esses resultados com coortes maiores de forma adequada para dissecar múltiplas interações complexas entre a fisiologia individual do paciente e os resultados clínicos relacionados à transfusão. </a:t>
            </a:r>
          </a:p>
          <a:p>
            <a:pPr eaLnBrk="1" hangingPunct="1">
              <a:buFont typeface="Wingdings 3" pitchFamily="18" charset="2"/>
              <a:buNone/>
            </a:pPr>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p:cNvSpPr>
            <a:spLocks noGrp="1"/>
          </p:cNvSpPr>
          <p:nvPr>
            <p:ph type="title"/>
          </p:nvPr>
        </p:nvSpPr>
        <p:spPr/>
        <p:txBody>
          <a:bodyPr/>
          <a:lstStyle/>
          <a:p>
            <a:pPr algn="ctr" eaLnBrk="1" hangingPunct="1"/>
            <a:r>
              <a:rPr lang="pt-BR" smtClean="0">
                <a:solidFill>
                  <a:srgbClr val="FFFF00"/>
                </a:solidFill>
              </a:rPr>
              <a:t>ABSTRACT</a:t>
            </a:r>
          </a:p>
        </p:txBody>
      </p:sp>
      <p:pic>
        <p:nvPicPr>
          <p:cNvPr id="51202" name="Picture 6"/>
          <p:cNvPicPr>
            <a:picLocks noChangeAspect="1" noChangeArrowheads="1"/>
          </p:cNvPicPr>
          <p:nvPr/>
        </p:nvPicPr>
        <p:blipFill>
          <a:blip r:embed="rId2"/>
          <a:srcRect/>
          <a:stretch>
            <a:fillRect/>
          </a:stretch>
        </p:blipFill>
        <p:spPr bwMode="auto">
          <a:xfrm>
            <a:off x="1878013" y="1646238"/>
            <a:ext cx="7326312" cy="504825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4"/>
          <p:cNvPicPr>
            <a:picLocks noChangeAspect="1" noChangeArrowheads="1"/>
          </p:cNvPicPr>
          <p:nvPr/>
        </p:nvPicPr>
        <p:blipFill>
          <a:blip r:embed="rId2"/>
          <a:srcRect/>
          <a:stretch>
            <a:fillRect/>
          </a:stretch>
        </p:blipFill>
        <p:spPr bwMode="auto">
          <a:xfrm>
            <a:off x="2371725" y="377825"/>
            <a:ext cx="5678488" cy="2503488"/>
          </a:xfrm>
          <a:prstGeom prst="rect">
            <a:avLst/>
          </a:prstGeom>
          <a:noFill/>
          <a:ln w="9525">
            <a:noFill/>
            <a:miter lim="800000"/>
            <a:headEnd/>
            <a:tailEnd/>
          </a:ln>
        </p:spPr>
      </p:pic>
      <p:pic>
        <p:nvPicPr>
          <p:cNvPr id="52226" name="Picture 5"/>
          <p:cNvPicPr>
            <a:picLocks noChangeAspect="1" noChangeArrowheads="1"/>
          </p:cNvPicPr>
          <p:nvPr/>
        </p:nvPicPr>
        <p:blipFill>
          <a:blip r:embed="rId3"/>
          <a:srcRect/>
          <a:stretch>
            <a:fillRect/>
          </a:stretch>
        </p:blipFill>
        <p:spPr bwMode="auto">
          <a:xfrm>
            <a:off x="2295525" y="2738438"/>
            <a:ext cx="5715000" cy="4119562"/>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p:cNvSpPr>
          <p:nvPr>
            <p:ph type="title"/>
          </p:nvPr>
        </p:nvSpPr>
        <p:spPr/>
        <p:txBody>
          <a:bodyPr/>
          <a:lstStyle/>
          <a:p>
            <a:pPr algn="ctr"/>
            <a:r>
              <a:rPr lang="pt-BR" smtClean="0">
                <a:solidFill>
                  <a:srgbClr val="FFFF00"/>
                </a:solidFill>
              </a:rPr>
              <a:t>REFERENCES</a:t>
            </a:r>
          </a:p>
        </p:txBody>
      </p:sp>
      <p:pic>
        <p:nvPicPr>
          <p:cNvPr id="53250" name="Picture 5"/>
          <p:cNvPicPr>
            <a:picLocks noChangeAspect="1" noChangeArrowheads="1"/>
          </p:cNvPicPr>
          <p:nvPr/>
        </p:nvPicPr>
        <p:blipFill>
          <a:blip r:embed="rId2"/>
          <a:srcRect/>
          <a:stretch>
            <a:fillRect/>
          </a:stretch>
        </p:blipFill>
        <p:spPr bwMode="auto">
          <a:xfrm>
            <a:off x="95250" y="471488"/>
            <a:ext cx="3779838" cy="6386512"/>
          </a:xfrm>
          <a:prstGeom prst="rect">
            <a:avLst/>
          </a:prstGeom>
          <a:noFill/>
          <a:ln w="9525">
            <a:noFill/>
            <a:miter lim="800000"/>
            <a:headEnd/>
            <a:tailEnd/>
          </a:ln>
        </p:spPr>
      </p:pic>
      <p:pic>
        <p:nvPicPr>
          <p:cNvPr id="53251" name="Picture 6"/>
          <p:cNvPicPr>
            <a:picLocks noChangeAspect="1" noChangeArrowheads="1"/>
          </p:cNvPicPr>
          <p:nvPr/>
        </p:nvPicPr>
        <p:blipFill>
          <a:blip r:embed="rId3"/>
          <a:srcRect/>
          <a:stretch>
            <a:fillRect/>
          </a:stretch>
        </p:blipFill>
        <p:spPr bwMode="auto">
          <a:xfrm>
            <a:off x="4989513" y="2884488"/>
            <a:ext cx="4941887" cy="19685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4"/>
          <p:cNvPicPr>
            <a:picLocks noChangeAspect="1" noChangeArrowheads="1"/>
          </p:cNvPicPr>
          <p:nvPr/>
        </p:nvPicPr>
        <p:blipFill>
          <a:blip r:embed="rId2"/>
          <a:srcRect/>
          <a:stretch>
            <a:fillRect/>
          </a:stretch>
        </p:blipFill>
        <p:spPr bwMode="auto">
          <a:xfrm>
            <a:off x="1849438" y="0"/>
            <a:ext cx="7724775" cy="6823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p:cNvSpPr>
          <p:nvPr>
            <p:ph type="title"/>
          </p:nvPr>
        </p:nvSpPr>
        <p:spPr>
          <a:xfrm>
            <a:off x="1290638" y="0"/>
            <a:ext cx="8983662" cy="1449388"/>
          </a:xfrm>
          <a:solidFill>
            <a:srgbClr val="FFFF00"/>
          </a:solidFill>
          <a:ln w="57150">
            <a:solidFill>
              <a:srgbClr val="CC00FF"/>
            </a:solidFill>
          </a:ln>
        </p:spPr>
        <p:txBody>
          <a:bodyPr/>
          <a:lstStyle/>
          <a:p>
            <a:pPr algn="ctr"/>
            <a:r>
              <a:rPr lang="pt-BR" sz="3200" b="1" smtClean="0">
                <a:solidFill>
                  <a:srgbClr val="0000FF"/>
                </a:solidFill>
              </a:rPr>
              <a:t>Nota do Editor da página neonatal </a:t>
            </a:r>
            <a:r>
              <a:rPr lang="pt-BR" sz="3200" b="1" smtClean="0">
                <a:solidFill>
                  <a:srgbClr val="0000FF"/>
                </a:solidFill>
                <a:hlinkClick r:id="rId2"/>
              </a:rPr>
              <a:t>www.paulomargotto.com.br</a:t>
            </a:r>
            <a:r>
              <a:rPr lang="pt-BR" sz="3200" b="1" smtClean="0">
                <a:solidFill>
                  <a:srgbClr val="0000FF"/>
                </a:solidFill>
              </a:rPr>
              <a:t>. Consultem também! Aqui e Agora!</a:t>
            </a:r>
          </a:p>
        </p:txBody>
      </p:sp>
      <p:sp>
        <p:nvSpPr>
          <p:cNvPr id="55298" name="Rectangle 6"/>
          <p:cNvSpPr>
            <a:spLocks noChangeArrowheads="1"/>
          </p:cNvSpPr>
          <p:nvPr/>
        </p:nvSpPr>
        <p:spPr bwMode="auto">
          <a:xfrm>
            <a:off x="750888" y="6299200"/>
            <a:ext cx="11176000" cy="304800"/>
          </a:xfrm>
          <a:prstGeom prst="rect">
            <a:avLst/>
          </a:prstGeom>
          <a:noFill/>
          <a:ln w="9525">
            <a:noFill/>
            <a:miter lim="800000"/>
            <a:headEnd/>
            <a:tailEnd/>
          </a:ln>
        </p:spPr>
        <p:txBody>
          <a:bodyPr anchor="ctr">
            <a:spAutoFit/>
          </a:bodyPr>
          <a:lstStyle/>
          <a:p>
            <a:pPr algn="ctr" eaLnBrk="0" hangingPunct="0"/>
            <a:r>
              <a:rPr lang="pt-BR" sz="1400" b="1">
                <a:solidFill>
                  <a:srgbClr val="0000FF"/>
                </a:solidFill>
              </a:rPr>
              <a:t>Drs. Paulo R. Margotto e Alexandre Serafim, III Simpósio Internacional de Reanimação Neonatal, Rio de Janeiro, 28/8/2009</a:t>
            </a:r>
          </a:p>
        </p:txBody>
      </p:sp>
      <p:sp>
        <p:nvSpPr>
          <p:cNvPr id="55299" name="Text Box 7"/>
          <p:cNvSpPr txBox="1">
            <a:spLocks noChangeArrowheads="1"/>
          </p:cNvSpPr>
          <p:nvPr/>
        </p:nvSpPr>
        <p:spPr bwMode="auto">
          <a:xfrm>
            <a:off x="8705850" y="5678488"/>
            <a:ext cx="2786063" cy="366712"/>
          </a:xfrm>
          <a:prstGeom prst="rect">
            <a:avLst/>
          </a:prstGeom>
          <a:solidFill>
            <a:schemeClr val="bg1"/>
          </a:solidFill>
          <a:ln w="9525">
            <a:noFill/>
            <a:miter lim="800000"/>
            <a:headEnd/>
            <a:tailEnd/>
          </a:ln>
        </p:spPr>
        <p:txBody>
          <a:bodyPr>
            <a:spAutoFit/>
          </a:bodyPr>
          <a:lstStyle/>
          <a:p>
            <a:pPr defTabSz="914400"/>
            <a:r>
              <a:rPr lang="pt-BR">
                <a:hlinkClick r:id="rId3"/>
              </a:rPr>
              <a:t>pmargotto@gmail.com</a:t>
            </a:r>
            <a:r>
              <a:rPr lang="pt-BR"/>
              <a:t> </a:t>
            </a:r>
          </a:p>
        </p:txBody>
      </p:sp>
      <p:pic>
        <p:nvPicPr>
          <p:cNvPr id="55300" name="Picture 9"/>
          <p:cNvPicPr>
            <a:picLocks noChangeAspect="1" noChangeArrowheads="1"/>
          </p:cNvPicPr>
          <p:nvPr/>
        </p:nvPicPr>
        <p:blipFill>
          <a:blip r:embed="rId4"/>
          <a:srcRect/>
          <a:stretch>
            <a:fillRect/>
          </a:stretch>
        </p:blipFill>
        <p:spPr bwMode="auto">
          <a:xfrm>
            <a:off x="2647950" y="1638300"/>
            <a:ext cx="6057900" cy="4543425"/>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4"/>
          <p:cNvSpPr>
            <a:spLocks noChangeArrowheads="1"/>
          </p:cNvSpPr>
          <p:nvPr/>
        </p:nvSpPr>
        <p:spPr bwMode="auto">
          <a:xfrm>
            <a:off x="2787650" y="812800"/>
            <a:ext cx="5791200" cy="762000"/>
          </a:xfrm>
          <a:prstGeom prst="rect">
            <a:avLst/>
          </a:prstGeom>
          <a:solidFill>
            <a:srgbClr val="FFFFFF"/>
          </a:solidFill>
          <a:ln w="9525">
            <a:noFill/>
            <a:miter lim="800000"/>
            <a:headEnd/>
            <a:tailEnd/>
          </a:ln>
        </p:spPr>
        <p:txBody>
          <a:bodyPr wrap="none" lIns="0" tIns="126960" rIns="0" bIns="25392" anchor="ctr">
            <a:spAutoFit/>
          </a:bodyPr>
          <a:lstStyle/>
          <a:p>
            <a:pPr eaLnBrk="0" hangingPunct="0"/>
            <a:r>
              <a:rPr lang="en-US" sz="2700" b="1">
                <a:solidFill>
                  <a:srgbClr val="0000FF"/>
                </a:solidFill>
                <a:latin typeface="Lato" pitchFamily="34" charset="0"/>
              </a:rPr>
              <a:t>Transfusão de Sangue e Componentes</a:t>
            </a:r>
          </a:p>
          <a:p>
            <a:pPr eaLnBrk="0" hangingPunct="0"/>
            <a:endParaRPr lang="en-US" sz="1300" u="sng">
              <a:solidFill>
                <a:srgbClr val="78909C"/>
              </a:solidFill>
              <a:ea typeface="Source Sans Pro"/>
              <a:cs typeface="Source Sans Pro"/>
            </a:endParaRPr>
          </a:p>
        </p:txBody>
      </p:sp>
      <p:pic>
        <p:nvPicPr>
          <p:cNvPr id="56322" name="Picture 5" descr="ppt">
            <a:hlinkClick r:id="rId2" tooltip="Hemoderivados-UTI_Ped"/>
          </p:cNvPr>
          <p:cNvPicPr>
            <a:picLocks noChangeAspect="1" noChangeArrowheads="1"/>
          </p:cNvPicPr>
          <p:nvPr/>
        </p:nvPicPr>
        <p:blipFill>
          <a:blip r:embed="rId3"/>
          <a:srcRect/>
          <a:stretch>
            <a:fillRect/>
          </a:stretch>
        </p:blipFill>
        <p:spPr bwMode="auto">
          <a:xfrm>
            <a:off x="8666163" y="804863"/>
            <a:ext cx="457200" cy="457200"/>
          </a:xfrm>
          <a:prstGeom prst="rect">
            <a:avLst/>
          </a:prstGeom>
          <a:noFill/>
          <a:ln w="9525">
            <a:noFill/>
            <a:miter lim="800000"/>
            <a:headEnd/>
            <a:tailEnd/>
          </a:ln>
        </p:spPr>
      </p:pic>
      <p:sp>
        <p:nvSpPr>
          <p:cNvPr id="56323" name="Rectangle 6"/>
          <p:cNvSpPr>
            <a:spLocks noChangeArrowheads="1"/>
          </p:cNvSpPr>
          <p:nvPr/>
        </p:nvSpPr>
        <p:spPr bwMode="auto">
          <a:xfrm>
            <a:off x="2405063" y="1577975"/>
            <a:ext cx="6708775" cy="641350"/>
          </a:xfrm>
          <a:prstGeom prst="rect">
            <a:avLst/>
          </a:prstGeom>
          <a:solidFill>
            <a:srgbClr val="FFFFFF"/>
          </a:solidFill>
          <a:ln w="9525">
            <a:noFill/>
            <a:miter lim="800000"/>
            <a:headEnd/>
            <a:tailEnd/>
          </a:ln>
        </p:spPr>
        <p:txBody>
          <a:bodyPr wrap="none" anchor="ctr">
            <a:spAutoFit/>
          </a:bodyPr>
          <a:lstStyle/>
          <a:p>
            <a:pPr algn="ctr" eaLnBrk="0" hangingPunct="0"/>
            <a:r>
              <a:rPr lang="en-US" i="1"/>
              <a:t>Maria do Carmo de Deus Alves.</a:t>
            </a:r>
            <a:br>
              <a:rPr lang="en-US" i="1"/>
            </a:br>
            <a:r>
              <a:rPr lang="en-US" i="1"/>
              <a:t>Unidade de Cuidados Intensivos Pediatricos – HRAS/SES/DF</a:t>
            </a:r>
            <a:endParaRPr lang="en-US"/>
          </a:p>
        </p:txBody>
      </p:sp>
      <p:sp>
        <p:nvSpPr>
          <p:cNvPr id="56324" name="Rectangle 8"/>
          <p:cNvSpPr>
            <a:spLocks noChangeArrowheads="1"/>
          </p:cNvSpPr>
          <p:nvPr/>
        </p:nvSpPr>
        <p:spPr bwMode="auto">
          <a:xfrm>
            <a:off x="144463" y="2341563"/>
            <a:ext cx="12047537" cy="638175"/>
          </a:xfrm>
          <a:prstGeom prst="rect">
            <a:avLst/>
          </a:prstGeom>
          <a:solidFill>
            <a:srgbClr val="FFFFFF"/>
          </a:solidFill>
          <a:ln w="9525">
            <a:noFill/>
            <a:miter lim="800000"/>
            <a:headEnd/>
            <a:tailEnd/>
          </a:ln>
        </p:spPr>
        <p:txBody>
          <a:bodyPr lIns="0" tIns="0" rIns="0" bIns="0" anchor="ctr">
            <a:spAutoFit/>
          </a:bodyPr>
          <a:lstStyle/>
          <a:p>
            <a:pPr algn="ctr"/>
            <a:r>
              <a:rPr lang="en-US" sz="1400" b="1">
                <a:hlinkClick r:id="rId4"/>
              </a:rPr>
              <a:t>Impact</a:t>
            </a:r>
            <a:r>
              <a:rPr lang="en-US" sz="1400">
                <a:hlinkClick r:id="rId4"/>
              </a:rPr>
              <a:t> of </a:t>
            </a:r>
            <a:r>
              <a:rPr lang="en-US" sz="1400" b="1">
                <a:hlinkClick r:id="rId4"/>
              </a:rPr>
              <a:t>allogenic</a:t>
            </a:r>
            <a:r>
              <a:rPr lang="en-US" sz="1400">
                <a:hlinkClick r:id="rId4"/>
              </a:rPr>
              <a:t> </a:t>
            </a:r>
            <a:r>
              <a:rPr lang="en-US" sz="1400" b="1">
                <a:hlinkClick r:id="rId4"/>
              </a:rPr>
              <a:t>packed</a:t>
            </a:r>
            <a:r>
              <a:rPr lang="en-US" sz="1400">
                <a:hlinkClick r:id="rId4"/>
              </a:rPr>
              <a:t> </a:t>
            </a:r>
            <a:r>
              <a:rPr lang="en-US" sz="1400" b="1">
                <a:hlinkClick r:id="rId4"/>
              </a:rPr>
              <a:t>red</a:t>
            </a:r>
            <a:r>
              <a:rPr lang="en-US" sz="1400">
                <a:hlinkClick r:id="rId4"/>
              </a:rPr>
              <a:t> </a:t>
            </a:r>
            <a:r>
              <a:rPr lang="en-US" sz="1400" b="1">
                <a:hlinkClick r:id="rId4"/>
              </a:rPr>
              <a:t>blood</a:t>
            </a:r>
            <a:r>
              <a:rPr lang="en-US" sz="1400">
                <a:hlinkClick r:id="rId4"/>
              </a:rPr>
              <a:t> </a:t>
            </a:r>
            <a:r>
              <a:rPr lang="en-US" sz="1400" b="1">
                <a:hlinkClick r:id="rId4"/>
              </a:rPr>
              <a:t>cell</a:t>
            </a:r>
            <a:r>
              <a:rPr lang="en-US" sz="1400">
                <a:hlinkClick r:id="rId4"/>
              </a:rPr>
              <a:t> </a:t>
            </a:r>
            <a:r>
              <a:rPr lang="en-US" sz="1400" b="1">
                <a:hlinkClick r:id="rId4"/>
              </a:rPr>
              <a:t>transfusion</a:t>
            </a:r>
            <a:r>
              <a:rPr lang="en-US" sz="1400">
                <a:hlinkClick r:id="rId4"/>
              </a:rPr>
              <a:t> on nosocomial infection rates in the critically ill patient.</a:t>
            </a:r>
            <a:endParaRPr lang="en-US" sz="1400"/>
          </a:p>
          <a:p>
            <a:pPr algn="ctr"/>
            <a:r>
              <a:rPr lang="en-US" sz="1400"/>
              <a:t>Taylor RW, Manganaro L, O'Brien J, Trottier SJ, Parkar N, Veremakis C.Crit Care Med. 2002 Oct;30(10):2249-54. doi: </a:t>
            </a:r>
            <a:r>
              <a:rPr lang="en-US" sz="1400">
                <a:solidFill>
                  <a:srgbClr val="0000FF"/>
                </a:solidFill>
              </a:rPr>
              <a:t>10.1097/00003246-200210000-00012</a:t>
            </a:r>
            <a:r>
              <a:rPr lang="en-US" sz="1400"/>
              <a:t>.PMID: 12394952</a:t>
            </a:r>
          </a:p>
        </p:txBody>
      </p:sp>
      <p:sp>
        <p:nvSpPr>
          <p:cNvPr id="56325" name="Text Box 12"/>
          <p:cNvSpPr txBox="1">
            <a:spLocks noChangeArrowheads="1"/>
          </p:cNvSpPr>
          <p:nvPr/>
        </p:nvSpPr>
        <p:spPr bwMode="auto">
          <a:xfrm>
            <a:off x="1774825" y="3128963"/>
            <a:ext cx="8288338" cy="366712"/>
          </a:xfrm>
          <a:prstGeom prst="rect">
            <a:avLst/>
          </a:prstGeom>
          <a:noFill/>
          <a:ln w="9525">
            <a:noFill/>
            <a:miter lim="800000"/>
            <a:headEnd/>
            <a:tailEnd/>
          </a:ln>
        </p:spPr>
        <p:txBody>
          <a:bodyPr wrap="none">
            <a:spAutoFit/>
          </a:bodyPr>
          <a:lstStyle/>
          <a:p>
            <a:pPr defTabSz="914400"/>
            <a:r>
              <a:rPr lang="pt-BR" b="1">
                <a:solidFill>
                  <a:srgbClr val="FF0000"/>
                </a:solidFill>
              </a:rPr>
              <a:t>MAIOR  Risco de Infecção Nosocomial na UTI com  Transfusão Sanguínea</a:t>
            </a:r>
          </a:p>
        </p:txBody>
      </p:sp>
      <p:pic>
        <p:nvPicPr>
          <p:cNvPr id="56326" name="Picture 13"/>
          <p:cNvPicPr>
            <a:picLocks noChangeAspect="1" noChangeArrowheads="1"/>
          </p:cNvPicPr>
          <p:nvPr/>
        </p:nvPicPr>
        <p:blipFill>
          <a:blip r:embed="rId5"/>
          <a:srcRect/>
          <a:stretch>
            <a:fillRect/>
          </a:stretch>
        </p:blipFill>
        <p:spPr bwMode="auto">
          <a:xfrm>
            <a:off x="3132138" y="3544888"/>
            <a:ext cx="5680075" cy="3111500"/>
          </a:xfrm>
          <a:prstGeom prst="rect">
            <a:avLst/>
          </a:prstGeom>
          <a:noFill/>
          <a:ln w="38100">
            <a:solidFill>
              <a:srgbClr val="FF00FF"/>
            </a:solidFill>
            <a:miter lim="800000"/>
            <a:headEnd/>
            <a:tailEnd/>
          </a:ln>
        </p:spPr>
      </p:pic>
      <p:sp>
        <p:nvSpPr>
          <p:cNvPr id="56327" name="Line 14"/>
          <p:cNvSpPr>
            <a:spLocks noChangeShapeType="1"/>
          </p:cNvSpPr>
          <p:nvPr/>
        </p:nvSpPr>
        <p:spPr bwMode="auto">
          <a:xfrm flipH="1">
            <a:off x="5910263" y="3811588"/>
            <a:ext cx="808037" cy="528637"/>
          </a:xfrm>
          <a:prstGeom prst="line">
            <a:avLst/>
          </a:prstGeom>
          <a:noFill/>
          <a:ln w="76200">
            <a:solidFill>
              <a:srgbClr val="FF0000"/>
            </a:solidFill>
            <a:round/>
            <a:headEnd/>
            <a:tailEnd type="triangle" w="med" len="med"/>
          </a:ln>
        </p:spPr>
        <p:txBody>
          <a:bodyPr/>
          <a:lstStyle/>
          <a:p>
            <a:endParaRPr lang="pt-BR"/>
          </a:p>
        </p:txBody>
      </p:sp>
      <p:sp>
        <p:nvSpPr>
          <p:cNvPr id="56328" name="AutoShape 9"/>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
        <p:nvSpPr>
          <p:cNvPr id="56329" name="Oval 10"/>
          <p:cNvSpPr>
            <a:spLocks noChangeArrowheads="1"/>
          </p:cNvSpPr>
          <p:nvPr/>
        </p:nvSpPr>
        <p:spPr bwMode="auto">
          <a:xfrm>
            <a:off x="0" y="1997075"/>
            <a:ext cx="914400" cy="512763"/>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2002</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ext Box 4"/>
          <p:cNvSpPr txBox="1">
            <a:spLocks noChangeArrowheads="1"/>
          </p:cNvSpPr>
          <p:nvPr/>
        </p:nvSpPr>
        <p:spPr bwMode="auto">
          <a:xfrm>
            <a:off x="1030288" y="838200"/>
            <a:ext cx="9632950" cy="519113"/>
          </a:xfrm>
          <a:prstGeom prst="rect">
            <a:avLst/>
          </a:prstGeom>
          <a:solidFill>
            <a:schemeClr val="bg1"/>
          </a:solidFill>
          <a:ln w="9525">
            <a:noFill/>
            <a:miter lim="800000"/>
            <a:headEnd/>
            <a:tailEnd/>
          </a:ln>
        </p:spPr>
        <p:txBody>
          <a:bodyPr wrap="none">
            <a:spAutoFit/>
          </a:bodyPr>
          <a:lstStyle/>
          <a:p>
            <a:r>
              <a:rPr lang="pt-BR" sz="2800" b="1">
                <a:solidFill>
                  <a:srgbClr val="FF0000"/>
                </a:solidFill>
              </a:rPr>
              <a:t>MAIOR  Mortalidade na UTI com  Transfusão Sanguínea</a:t>
            </a:r>
          </a:p>
        </p:txBody>
      </p:sp>
      <p:pic>
        <p:nvPicPr>
          <p:cNvPr id="57346" name="Picture 5"/>
          <p:cNvPicPr>
            <a:picLocks noChangeAspect="1" noChangeArrowheads="1"/>
          </p:cNvPicPr>
          <p:nvPr/>
        </p:nvPicPr>
        <p:blipFill>
          <a:blip r:embed="rId2"/>
          <a:srcRect/>
          <a:stretch>
            <a:fillRect/>
          </a:stretch>
        </p:blipFill>
        <p:spPr bwMode="auto">
          <a:xfrm>
            <a:off x="3290888" y="1419225"/>
            <a:ext cx="5411787" cy="5438775"/>
          </a:xfrm>
          <a:prstGeom prst="rect">
            <a:avLst/>
          </a:prstGeom>
          <a:noFill/>
          <a:ln w="9525">
            <a:noFill/>
            <a:miter lim="800000"/>
            <a:headEnd/>
            <a:tailEnd/>
          </a:ln>
        </p:spPr>
      </p:pic>
      <p:sp>
        <p:nvSpPr>
          <p:cNvPr id="57347" name="AutoShape 6"/>
          <p:cNvSpPr>
            <a:spLocks noChangeArrowheads="1"/>
          </p:cNvSpPr>
          <p:nvPr/>
        </p:nvSpPr>
        <p:spPr bwMode="auto">
          <a:xfrm>
            <a:off x="4581525" y="1819275"/>
            <a:ext cx="833438" cy="874713"/>
          </a:xfrm>
          <a:prstGeom prst="lightningBolt">
            <a:avLst/>
          </a:prstGeom>
          <a:solidFill>
            <a:srgbClr val="FF0000"/>
          </a:solidFill>
          <a:ln w="9525">
            <a:solidFill>
              <a:srgbClr val="FF0000"/>
            </a:solidFill>
            <a:miter lim="800000"/>
            <a:headEnd/>
            <a:tailEnd/>
          </a:ln>
        </p:spPr>
        <p:txBody>
          <a:bodyPr wrap="none" anchor="ctr"/>
          <a:lstStyle/>
          <a:p>
            <a:endParaRPr lang="pt-BR"/>
          </a:p>
        </p:txBody>
      </p:sp>
      <p:sp>
        <p:nvSpPr>
          <p:cNvPr id="57348" name="AutoShape 5"/>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ext Box 5"/>
          <p:cNvSpPr txBox="1">
            <a:spLocks noChangeArrowheads="1"/>
          </p:cNvSpPr>
          <p:nvPr/>
        </p:nvSpPr>
        <p:spPr bwMode="auto">
          <a:xfrm>
            <a:off x="2940050" y="1084263"/>
            <a:ext cx="5180013" cy="579437"/>
          </a:xfrm>
          <a:prstGeom prst="rect">
            <a:avLst/>
          </a:prstGeom>
          <a:noFill/>
          <a:ln w="9525">
            <a:noFill/>
            <a:miter lim="800000"/>
            <a:headEnd/>
            <a:tailEnd/>
          </a:ln>
        </p:spPr>
        <p:txBody>
          <a:bodyPr wrap="none">
            <a:spAutoFit/>
          </a:bodyPr>
          <a:lstStyle/>
          <a:p>
            <a:pPr defTabSz="914400"/>
            <a:r>
              <a:rPr lang="pt-BR" sz="3200" b="1">
                <a:solidFill>
                  <a:srgbClr val="FF0000"/>
                </a:solidFill>
              </a:rPr>
              <a:t>OS AUTORES CONCLUEM</a:t>
            </a:r>
            <a:r>
              <a:rPr lang="pt-BR" b="1">
                <a:solidFill>
                  <a:srgbClr val="FF0000"/>
                </a:solidFill>
              </a:rPr>
              <a:t>...</a:t>
            </a:r>
          </a:p>
        </p:txBody>
      </p:sp>
      <p:sp>
        <p:nvSpPr>
          <p:cNvPr id="58370" name="Rectangle 6"/>
          <p:cNvSpPr>
            <a:spLocks noChangeArrowheads="1"/>
          </p:cNvSpPr>
          <p:nvPr/>
        </p:nvSpPr>
        <p:spPr bwMode="auto">
          <a:xfrm>
            <a:off x="1622425" y="2889250"/>
            <a:ext cx="9302750" cy="3013075"/>
          </a:xfrm>
          <a:prstGeom prst="rect">
            <a:avLst/>
          </a:prstGeom>
          <a:noFill/>
          <a:ln w="9525">
            <a:noFill/>
            <a:miter lim="800000"/>
            <a:headEnd/>
            <a:tailEnd/>
          </a:ln>
        </p:spPr>
        <p:txBody>
          <a:bodyPr>
            <a:spAutoFit/>
          </a:bodyPr>
          <a:lstStyle/>
          <a:p>
            <a:pPr algn="ctr" defTabSz="914400"/>
            <a:r>
              <a:rPr lang="pt-BR" sz="2400" b="1">
                <a:solidFill>
                  <a:srgbClr val="FF0000"/>
                </a:solidFill>
              </a:rPr>
              <a:t>A transfusão de concentrado de hemácias está associada à infecção nosocomial. Esta associação continua a</a:t>
            </a:r>
          </a:p>
          <a:p>
            <a:pPr algn="ctr" defTabSz="914400"/>
            <a:r>
              <a:rPr lang="pt-BR" sz="2400" b="1">
                <a:solidFill>
                  <a:srgbClr val="FF0000"/>
                </a:solidFill>
              </a:rPr>
              <a:t>existir quando ajustados para probabilidade de sobrevivência e idade. Além disso, as taxas de mortalidade e tempo de Unidade de Terapia Intensiva e permanência hospitalar</a:t>
            </a:r>
          </a:p>
          <a:p>
            <a:pPr algn="ctr" defTabSz="914400"/>
            <a:r>
              <a:rPr lang="pt-BR" sz="2400" b="1">
                <a:solidFill>
                  <a:srgbClr val="FF0000"/>
                </a:solidFill>
              </a:rPr>
              <a:t>são significativamente aumentados em pacientes transfundidos.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4"/>
          <p:cNvSpPr>
            <a:spLocks noChangeArrowheads="1"/>
          </p:cNvSpPr>
          <p:nvPr/>
        </p:nvSpPr>
        <p:spPr bwMode="auto">
          <a:xfrm>
            <a:off x="1833563" y="950913"/>
            <a:ext cx="8101012" cy="1006475"/>
          </a:xfrm>
          <a:prstGeom prst="rect">
            <a:avLst/>
          </a:prstGeom>
          <a:solidFill>
            <a:schemeClr val="bg1"/>
          </a:solidFill>
          <a:ln w="9525">
            <a:noFill/>
            <a:miter lim="800000"/>
            <a:headEnd/>
            <a:tailEnd/>
          </a:ln>
        </p:spPr>
        <p:txBody>
          <a:bodyPr wrap="none" lIns="0" tIns="0" rIns="0" bIns="0" anchor="ctr">
            <a:spAutoFit/>
          </a:bodyPr>
          <a:lstStyle/>
          <a:p>
            <a:pPr algn="ctr" eaLnBrk="0" hangingPunct="0"/>
            <a:r>
              <a:rPr lang="en-US" sz="2700">
                <a:solidFill>
                  <a:srgbClr val="0000FF"/>
                </a:solidFill>
                <a:latin typeface="Lato" pitchFamily="34" charset="0"/>
              </a:rPr>
              <a:t>CHOQUE S</a:t>
            </a:r>
            <a:r>
              <a:rPr lang="en-US" sz="2700">
                <a:solidFill>
                  <a:srgbClr val="0000FF"/>
                </a:solidFill>
              </a:rPr>
              <a:t>É</a:t>
            </a:r>
            <a:r>
              <a:rPr lang="en-US" sz="2700">
                <a:solidFill>
                  <a:srgbClr val="0000FF"/>
                </a:solidFill>
                <a:latin typeface="Lato" pitchFamily="34" charset="0"/>
              </a:rPr>
              <a:t>PTICO</a:t>
            </a:r>
          </a:p>
          <a:p>
            <a:pPr algn="ctr" eaLnBrk="0" hangingPunct="0"/>
            <a:r>
              <a:rPr lang="en-US" sz="1300">
                <a:solidFill>
                  <a:srgbClr val="424242"/>
                </a:solidFill>
                <a:ea typeface="Source Sans Pro"/>
                <a:cs typeface="Source Sans Pro"/>
              </a:rPr>
              <a:t>Eduardo J. Troster.</a:t>
            </a:r>
          </a:p>
          <a:p>
            <a:pPr algn="ctr" eaLnBrk="0" hangingPunct="0"/>
            <a:r>
              <a:rPr lang="en-US" sz="1300">
                <a:solidFill>
                  <a:srgbClr val="424242"/>
                </a:solidFill>
                <a:ea typeface="Source Sans Pro"/>
                <a:cs typeface="Source Sans Pro"/>
              </a:rPr>
              <a:t>Congresso Norte-Nordeste de Medicina Intensiva, 31 de maio a 2 de junho de 2007, João Pessoa, PB.</a:t>
            </a:r>
          </a:p>
          <a:p>
            <a:pPr algn="ctr" eaLnBrk="0" hangingPunct="0"/>
            <a:r>
              <a:rPr lang="en-US" sz="1300">
                <a:solidFill>
                  <a:srgbClr val="424242"/>
                </a:solidFill>
                <a:ea typeface="Source Sans Pro"/>
                <a:cs typeface="Source Sans Pro"/>
              </a:rPr>
              <a:t>Realizado por Paulo R. Margotto</a:t>
            </a:r>
            <a:endParaRPr lang="en-US">
              <a:solidFill>
                <a:srgbClr val="78909C"/>
              </a:solidFill>
            </a:endParaRPr>
          </a:p>
        </p:txBody>
      </p:sp>
      <p:pic>
        <p:nvPicPr>
          <p:cNvPr id="59394" name="Picture 5" descr="doc">
            <a:hlinkClick r:id="rId2" tooltip="Choque_septico"/>
          </p:cNvPr>
          <p:cNvPicPr>
            <a:picLocks noChangeAspect="1" noChangeArrowheads="1"/>
          </p:cNvPicPr>
          <p:nvPr/>
        </p:nvPicPr>
        <p:blipFill>
          <a:blip r:embed="rId3"/>
          <a:srcRect/>
          <a:stretch>
            <a:fillRect/>
          </a:stretch>
        </p:blipFill>
        <p:spPr bwMode="auto">
          <a:xfrm>
            <a:off x="8947150" y="1022350"/>
            <a:ext cx="457200" cy="457200"/>
          </a:xfrm>
          <a:prstGeom prst="rect">
            <a:avLst/>
          </a:prstGeom>
          <a:noFill/>
          <a:ln w="9525">
            <a:noFill/>
            <a:miter lim="800000"/>
            <a:headEnd/>
            <a:tailEnd/>
          </a:ln>
        </p:spPr>
      </p:pic>
      <p:sp>
        <p:nvSpPr>
          <p:cNvPr id="59395" name="Rectangle 6"/>
          <p:cNvSpPr>
            <a:spLocks noGrp="1"/>
          </p:cNvSpPr>
          <p:nvPr>
            <p:ph type="body" idx="1"/>
          </p:nvPr>
        </p:nvSpPr>
        <p:spPr>
          <a:xfrm>
            <a:off x="1263650" y="2603500"/>
            <a:ext cx="9859963" cy="4254500"/>
          </a:xfrm>
        </p:spPr>
        <p:txBody>
          <a:bodyPr/>
          <a:lstStyle/>
          <a:p>
            <a:pPr>
              <a:buFont typeface="Wingdings 3" pitchFamily="18" charset="2"/>
              <a:buNone/>
            </a:pPr>
            <a:r>
              <a:rPr lang="pt-BR" b="1" smtClean="0">
                <a:solidFill>
                  <a:srgbClr val="FF0000"/>
                </a:solidFill>
              </a:rPr>
              <a:t>                 </a:t>
            </a:r>
            <a:r>
              <a:rPr lang="pt-BR" sz="2400" b="1" smtClean="0">
                <a:solidFill>
                  <a:srgbClr val="FF0000"/>
                </a:solidFill>
              </a:rPr>
              <a:t>Quanto à transfusão de concentrado de hemácias</a:t>
            </a:r>
            <a:r>
              <a:rPr lang="pt-BR" sz="2400" smtClean="0"/>
              <a:t>: </a:t>
            </a:r>
          </a:p>
          <a:p>
            <a:r>
              <a:rPr lang="pt-BR" sz="2400" smtClean="0"/>
              <a:t>Áss vezes você transfunde mediante um raciocínio medular (hemoglobina baixa faremos o concentrado de hemácias). </a:t>
            </a:r>
          </a:p>
          <a:p>
            <a:r>
              <a:rPr lang="pt-BR" sz="2400" smtClean="0"/>
              <a:t>Nem sempre a hemoglobina (Hb) reflete a oxigenação. </a:t>
            </a:r>
          </a:p>
          <a:p>
            <a:r>
              <a:rPr lang="pt-BR" sz="2400" smtClean="0"/>
              <a:t>O critério de hemoglobina baixa para administrar sangue, segundo estudo canadense em adultos: abaixo de 6g%, transfundir. Acima de 10g%, não transfundir, a não ser em raras condições, como cardiopatia. </a:t>
            </a:r>
          </a:p>
          <a:p>
            <a:r>
              <a:rPr lang="pt-BR" sz="2400" smtClean="0"/>
              <a:t>A discussão ficou entre </a:t>
            </a:r>
            <a:r>
              <a:rPr lang="pt-BR" sz="2400" smtClean="0">
                <a:solidFill>
                  <a:srgbClr val="FF0000"/>
                </a:solidFill>
              </a:rPr>
              <a:t>6 e 10g%.</a:t>
            </a:r>
            <a:r>
              <a:rPr lang="pt-BR" sz="2400" smtClean="0"/>
              <a:t> </a:t>
            </a:r>
          </a:p>
        </p:txBody>
      </p:sp>
      <p:sp>
        <p:nvSpPr>
          <p:cNvPr id="59396" name="AutoShape 6"/>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
        <p:nvSpPr>
          <p:cNvPr id="59397" name="Oval 7"/>
          <p:cNvSpPr>
            <a:spLocks noChangeArrowheads="1"/>
          </p:cNvSpPr>
          <p:nvPr/>
        </p:nvSpPr>
        <p:spPr bwMode="auto">
          <a:xfrm>
            <a:off x="0" y="1997075"/>
            <a:ext cx="914400" cy="512763"/>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2007</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3"/>
          <p:cNvSpPr>
            <a:spLocks noGrp="1"/>
          </p:cNvSpPr>
          <p:nvPr>
            <p:ph type="body" idx="1"/>
          </p:nvPr>
        </p:nvSpPr>
        <p:spPr>
          <a:xfrm>
            <a:off x="563563" y="679450"/>
            <a:ext cx="11137900" cy="5003800"/>
          </a:xfrm>
          <a:solidFill>
            <a:schemeClr val="bg1"/>
          </a:solidFill>
        </p:spPr>
        <p:txBody>
          <a:bodyPr/>
          <a:lstStyle/>
          <a:p>
            <a:pPr>
              <a:lnSpc>
                <a:spcPct val="80000"/>
              </a:lnSpc>
            </a:pPr>
            <a:r>
              <a:rPr lang="pt-BR" sz="2000" smtClean="0"/>
              <a:t>Estudo multicêntrico, randomizado e controlado publicado em 1999:</a:t>
            </a:r>
          </a:p>
          <a:p>
            <a:pPr>
              <a:lnSpc>
                <a:spcPct val="80000"/>
              </a:lnSpc>
            </a:pPr>
            <a:endParaRPr lang="pt-BR" sz="2000" smtClean="0"/>
          </a:p>
          <a:p>
            <a:pPr algn="ctr">
              <a:lnSpc>
                <a:spcPct val="80000"/>
              </a:lnSpc>
              <a:buFont typeface="Wingdings 3" pitchFamily="18" charset="2"/>
              <a:buNone/>
            </a:pPr>
            <a:r>
              <a:rPr lang="pt-BR" sz="2000" smtClean="0"/>
              <a:t>(</a:t>
            </a:r>
            <a:r>
              <a:rPr lang="pt-BR" sz="2000" smtClean="0">
                <a:hlinkClick r:id="rId2"/>
              </a:rPr>
              <a:t>A </a:t>
            </a:r>
            <a:r>
              <a:rPr lang="pt-BR" sz="2000" b="1" smtClean="0">
                <a:hlinkClick r:id="rId2"/>
              </a:rPr>
              <a:t>multicenter</a:t>
            </a:r>
            <a:r>
              <a:rPr lang="pt-BR" sz="2000" smtClean="0">
                <a:hlinkClick r:id="rId2"/>
              </a:rPr>
              <a:t>, </a:t>
            </a:r>
            <a:r>
              <a:rPr lang="pt-BR" sz="2000" b="1" smtClean="0">
                <a:hlinkClick r:id="rId2"/>
              </a:rPr>
              <a:t>randomized</a:t>
            </a:r>
            <a:r>
              <a:rPr lang="pt-BR" sz="2000" smtClean="0">
                <a:hlinkClick r:id="rId2"/>
              </a:rPr>
              <a:t>, </a:t>
            </a:r>
            <a:r>
              <a:rPr lang="pt-BR" sz="2000" b="1" smtClean="0">
                <a:hlinkClick r:id="rId2"/>
              </a:rPr>
              <a:t>controlled</a:t>
            </a:r>
            <a:r>
              <a:rPr lang="pt-BR" sz="2000" smtClean="0">
                <a:hlinkClick r:id="rId2"/>
              </a:rPr>
              <a:t> </a:t>
            </a:r>
            <a:r>
              <a:rPr lang="pt-BR" sz="2000" b="1" smtClean="0">
                <a:hlinkClick r:id="rId2"/>
              </a:rPr>
              <a:t>clinical</a:t>
            </a:r>
            <a:r>
              <a:rPr lang="pt-BR" sz="2000" smtClean="0">
                <a:hlinkClick r:id="rId2"/>
              </a:rPr>
              <a:t> </a:t>
            </a:r>
            <a:r>
              <a:rPr lang="pt-BR" sz="2000" b="1" smtClean="0">
                <a:hlinkClick r:id="rId2"/>
              </a:rPr>
              <a:t>trial</a:t>
            </a:r>
            <a:r>
              <a:rPr lang="pt-BR" sz="2000" smtClean="0">
                <a:hlinkClick r:id="rId2"/>
              </a:rPr>
              <a:t> of </a:t>
            </a:r>
            <a:r>
              <a:rPr lang="pt-BR" sz="2000" b="1" smtClean="0">
                <a:hlinkClick r:id="rId2"/>
              </a:rPr>
              <a:t>transfusion</a:t>
            </a:r>
            <a:r>
              <a:rPr lang="pt-BR" sz="2000" smtClean="0">
                <a:hlinkClick r:id="rId2"/>
              </a:rPr>
              <a:t> </a:t>
            </a:r>
            <a:r>
              <a:rPr lang="pt-BR" sz="2000" b="1" smtClean="0">
                <a:hlinkClick r:id="rId2"/>
              </a:rPr>
              <a:t>requirements</a:t>
            </a:r>
            <a:r>
              <a:rPr lang="pt-BR" sz="2000" smtClean="0">
                <a:hlinkClick r:id="rId2"/>
              </a:rPr>
              <a:t> in critical care. </a:t>
            </a:r>
            <a:r>
              <a:rPr lang="pt-BR" sz="2000" b="1" smtClean="0">
                <a:hlinkClick r:id="rId2"/>
              </a:rPr>
              <a:t>Transfusion</a:t>
            </a:r>
            <a:r>
              <a:rPr lang="pt-BR" sz="2000" smtClean="0">
                <a:hlinkClick r:id="rId2"/>
              </a:rPr>
              <a:t> </a:t>
            </a:r>
            <a:r>
              <a:rPr lang="pt-BR" sz="2000" b="1" smtClean="0">
                <a:hlinkClick r:id="rId2"/>
              </a:rPr>
              <a:t>Requirements</a:t>
            </a:r>
            <a:r>
              <a:rPr lang="pt-BR" sz="2000" smtClean="0">
                <a:hlinkClick r:id="rId2"/>
              </a:rPr>
              <a:t> in Critical Care Investigators, Canadian Critical Care </a:t>
            </a:r>
            <a:r>
              <a:rPr lang="pt-BR" sz="2000" b="1" smtClean="0">
                <a:hlinkClick r:id="rId2"/>
              </a:rPr>
              <a:t>Trials</a:t>
            </a:r>
            <a:r>
              <a:rPr lang="pt-BR" sz="2000" smtClean="0">
                <a:hlinkClick r:id="rId2"/>
              </a:rPr>
              <a:t> Group.</a:t>
            </a:r>
            <a:r>
              <a:rPr lang="pt-BR" sz="2000" smtClean="0"/>
              <a:t>Hébert PC, Wells G, Blajchman MA, Marshall J, Martin C, Pagliarello G, Tweeddale M, Schweitzer I, Yetisir E.N Engl J Med. 1999 Feb 11;340(6):409-17. doi: 10.1056/NEJM199902113400601.PMID: 9971864 </a:t>
            </a:r>
            <a:r>
              <a:rPr lang="pt-BR" sz="2000" b="1" smtClean="0"/>
              <a:t>Free article.</a:t>
            </a:r>
            <a:r>
              <a:rPr lang="pt-BR" sz="2000" smtClean="0"/>
              <a:t> Clinical Tria). </a:t>
            </a:r>
            <a:r>
              <a:rPr lang="pt-BR" sz="2000" b="1" smtClean="0">
                <a:solidFill>
                  <a:srgbClr val="FF00FF"/>
                </a:solidFill>
              </a:rPr>
              <a:t>Artigo Livre!</a:t>
            </a:r>
          </a:p>
          <a:p>
            <a:pPr>
              <a:lnSpc>
                <a:spcPct val="80000"/>
              </a:lnSpc>
            </a:pPr>
            <a:endParaRPr lang="pt-BR" sz="2000" smtClean="0"/>
          </a:p>
          <a:p>
            <a:pPr>
              <a:lnSpc>
                <a:spcPct val="80000"/>
              </a:lnSpc>
            </a:pPr>
            <a:r>
              <a:rPr lang="pt-BR" sz="2000" smtClean="0"/>
              <a:t> Evidenciou que os dois grupos (liberal: transfundir se &lt;10g% e manter a Hb entre 10-12g% e conservador :</a:t>
            </a:r>
            <a:r>
              <a:rPr lang="pt-BR" sz="2000" b="1" smtClean="0">
                <a:solidFill>
                  <a:srgbClr val="0000FF"/>
                </a:solidFill>
              </a:rPr>
              <a:t>transfundir se Hb &lt;7g% e manter a Hb entre 7-9g%) </a:t>
            </a:r>
            <a:r>
              <a:rPr lang="pt-BR" sz="2000" smtClean="0"/>
              <a:t>não apresentaram diferença na mortalidade entre estes dois grupos, exceto para os pacientes coronariopatas. </a:t>
            </a:r>
          </a:p>
          <a:p>
            <a:pPr>
              <a:lnSpc>
                <a:spcPct val="80000"/>
              </a:lnSpc>
            </a:pPr>
            <a:r>
              <a:rPr lang="pt-BR" sz="2000" b="1" smtClean="0">
                <a:solidFill>
                  <a:srgbClr val="FF0000"/>
                </a:solidFill>
              </a:rPr>
              <a:t>Dar mais sangue dá mais imunossupressão, reações adversas do sangue, não melhora tanto a oxigenação</a:t>
            </a:r>
            <a:r>
              <a:rPr lang="pt-BR" sz="2000" smtClean="0">
                <a:solidFill>
                  <a:srgbClr val="FF0000"/>
                </a:solidFill>
              </a:rPr>
              <a:t>.</a:t>
            </a:r>
          </a:p>
          <a:p>
            <a:pPr>
              <a:lnSpc>
                <a:spcPct val="80000"/>
              </a:lnSpc>
            </a:pPr>
            <a:endParaRPr lang="pt-BR" sz="2000" smtClean="0">
              <a:solidFill>
                <a:srgbClr val="FF0000"/>
              </a:solidFill>
            </a:endParaRPr>
          </a:p>
          <a:p>
            <a:pPr algn="ctr">
              <a:lnSpc>
                <a:spcPct val="80000"/>
              </a:lnSpc>
              <a:buFont typeface="Wingdings 3" pitchFamily="18" charset="2"/>
              <a:buNone/>
            </a:pPr>
            <a:r>
              <a:rPr lang="pt-BR" sz="2000" smtClean="0"/>
              <a:t> </a:t>
            </a:r>
            <a:r>
              <a:rPr lang="pt-BR" sz="2000" smtClean="0">
                <a:solidFill>
                  <a:srgbClr val="FF00FF"/>
                </a:solidFill>
              </a:rPr>
              <a:t>Recado: </a:t>
            </a:r>
            <a:r>
              <a:rPr lang="pt-BR" sz="2000" b="1" smtClean="0">
                <a:solidFill>
                  <a:srgbClr val="FF00FF"/>
                </a:solidFill>
              </a:rPr>
              <a:t>SE TIVER DÚVIDAS NA TRANSFUSÃO NÃO TRANSFUNDA!  Erro em medicina é excesso, falta e usar sempre. Em geral na UTI erramos, pois fazemos mais coisas do que tem que fazer.</a:t>
            </a:r>
          </a:p>
          <a:p>
            <a:pPr algn="ctr">
              <a:lnSpc>
                <a:spcPct val="80000"/>
              </a:lnSpc>
            </a:pPr>
            <a:endParaRPr lang="pt-BR" sz="2000" smtClean="0">
              <a:solidFill>
                <a:srgbClr val="FF00FF"/>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3"/>
          <p:cNvSpPr>
            <a:spLocks noGrp="1"/>
          </p:cNvSpPr>
          <p:nvPr>
            <p:ph type="body" idx="1"/>
          </p:nvPr>
        </p:nvSpPr>
        <p:spPr>
          <a:xfrm>
            <a:off x="1038225" y="3887788"/>
            <a:ext cx="8761413" cy="3416300"/>
          </a:xfrm>
        </p:spPr>
        <p:txBody>
          <a:bodyPr/>
          <a:lstStyle/>
          <a:p>
            <a:r>
              <a:rPr lang="pt-BR" smtClean="0"/>
              <a:t>Neste ensaio de não inferioridade, foram inscrita 637 crianças estáveis em estado crítico que apresentavam concentrações de hemoglobina abaixo de 9,5 g por decilitro em 7 dias após a admissão em uma Unidade de Terapia Intensiva. </a:t>
            </a:r>
          </a:p>
          <a:p>
            <a:r>
              <a:rPr lang="pt-BR" smtClean="0"/>
              <a:t>Foram atribuídos  aleatoriamente 320 pacientes a um limiar de hemoglobina de </a:t>
            </a:r>
            <a:r>
              <a:rPr lang="pt-BR" smtClean="0">
                <a:solidFill>
                  <a:srgbClr val="0000FF"/>
                </a:solidFill>
              </a:rPr>
              <a:t>7 g por decilitro</a:t>
            </a:r>
            <a:r>
              <a:rPr lang="pt-BR" smtClean="0"/>
              <a:t> para transfusão de hemácias (grupo de </a:t>
            </a:r>
            <a:r>
              <a:rPr lang="pt-BR" smtClean="0">
                <a:solidFill>
                  <a:srgbClr val="0000FF"/>
                </a:solidFill>
              </a:rPr>
              <a:t>estratégia restritiva</a:t>
            </a:r>
            <a:r>
              <a:rPr lang="pt-BR" smtClean="0"/>
              <a:t>) e 317 pacientes a um limiar de </a:t>
            </a:r>
            <a:r>
              <a:rPr lang="pt-BR" smtClean="0">
                <a:solidFill>
                  <a:srgbClr val="0000FF"/>
                </a:solidFill>
              </a:rPr>
              <a:t>9,5 g por decilitro</a:t>
            </a:r>
            <a:r>
              <a:rPr lang="pt-BR" smtClean="0"/>
              <a:t> (grupo de </a:t>
            </a:r>
            <a:r>
              <a:rPr lang="pt-BR" smtClean="0">
                <a:solidFill>
                  <a:srgbClr val="0000FF"/>
                </a:solidFill>
              </a:rPr>
              <a:t>estratégia liberal</a:t>
            </a:r>
            <a:r>
              <a:rPr lang="pt-BR" smtClean="0"/>
              <a:t>).</a:t>
            </a:r>
          </a:p>
        </p:txBody>
      </p:sp>
      <p:sp>
        <p:nvSpPr>
          <p:cNvPr id="61442" name="Rectangle 4"/>
          <p:cNvSpPr>
            <a:spLocks noChangeArrowheads="1"/>
          </p:cNvSpPr>
          <p:nvPr/>
        </p:nvSpPr>
        <p:spPr bwMode="auto">
          <a:xfrm>
            <a:off x="592138" y="590550"/>
            <a:ext cx="9561512" cy="1401763"/>
          </a:xfrm>
          <a:prstGeom prst="rect">
            <a:avLst/>
          </a:prstGeom>
          <a:solidFill>
            <a:srgbClr val="FFFFFF"/>
          </a:solidFill>
          <a:ln w="9525">
            <a:noFill/>
            <a:miter lim="800000"/>
            <a:headEnd/>
            <a:tailEnd/>
          </a:ln>
        </p:spPr>
        <p:txBody>
          <a:bodyPr lIns="0" tIns="126960" rIns="0" bIns="25392" anchor="ctr">
            <a:spAutoFit/>
          </a:bodyPr>
          <a:lstStyle/>
          <a:p>
            <a:pPr algn="ctr" eaLnBrk="0" hangingPunct="0"/>
            <a:r>
              <a:rPr lang="en-US" sz="2700" b="1">
                <a:solidFill>
                  <a:srgbClr val="0000FF"/>
                </a:solidFill>
                <a:latin typeface="Lato" pitchFamily="34" charset="0"/>
              </a:rPr>
              <a:t>Estrat</a:t>
            </a:r>
            <a:r>
              <a:rPr lang="en-US" sz="2700" b="1">
                <a:solidFill>
                  <a:srgbClr val="0000FF"/>
                </a:solidFill>
              </a:rPr>
              <a:t>é</a:t>
            </a:r>
            <a:r>
              <a:rPr lang="en-US" sz="2700" b="1">
                <a:solidFill>
                  <a:srgbClr val="0000FF"/>
                </a:solidFill>
                <a:latin typeface="Lato" pitchFamily="34" charset="0"/>
              </a:rPr>
              <a:t>gias de transfusão para pacientes em Unidades de Cuidados Intensivos Pedi</a:t>
            </a:r>
            <a:r>
              <a:rPr lang="en-US" sz="2700" b="1">
                <a:solidFill>
                  <a:srgbClr val="0000FF"/>
                </a:solidFill>
              </a:rPr>
              <a:t>á</a:t>
            </a:r>
            <a:r>
              <a:rPr lang="en-US" sz="2700" b="1">
                <a:solidFill>
                  <a:srgbClr val="0000FF"/>
                </a:solidFill>
                <a:latin typeface="Lato" pitchFamily="34" charset="0"/>
              </a:rPr>
              <a:t>tricas</a:t>
            </a:r>
          </a:p>
          <a:p>
            <a:pPr eaLnBrk="0" hangingPunct="0"/>
            <a:r>
              <a:rPr lang="en-US" sz="1300" u="sng">
                <a:solidFill>
                  <a:srgbClr val="0000FF"/>
                </a:solidFill>
                <a:ea typeface="Source Sans Pro"/>
                <a:cs typeface="Source Sans Pro"/>
                <a:hlinkClick r:id="rId2" tooltip="Transfusão ok"/>
              </a:rPr>
              <a:t>  </a:t>
            </a:r>
            <a:r>
              <a:rPr lang="en-US" sz="2800" u="sng">
                <a:solidFill>
                  <a:srgbClr val="0000FF"/>
                </a:solidFill>
                <a:ea typeface="Source Sans Pro"/>
                <a:cs typeface="Source Sans Pro"/>
              </a:rPr>
              <a:t> </a:t>
            </a:r>
            <a:r>
              <a:rPr lang="en-US" sz="1300" u="sng">
                <a:solidFill>
                  <a:srgbClr val="0000FF"/>
                </a:solidFill>
                <a:ea typeface="Source Sans Pro"/>
                <a:cs typeface="Source Sans Pro"/>
              </a:rPr>
              <a:t>        </a:t>
            </a:r>
          </a:p>
        </p:txBody>
      </p:sp>
      <p:pic>
        <p:nvPicPr>
          <p:cNvPr id="61443" name="Picture 5" descr="ppt">
            <a:hlinkClick r:id="rId2" tooltip="Transfusão ok"/>
          </p:cNvPr>
          <p:cNvPicPr>
            <a:picLocks noChangeAspect="1" noChangeArrowheads="1"/>
          </p:cNvPicPr>
          <p:nvPr/>
        </p:nvPicPr>
        <p:blipFill>
          <a:blip r:embed="rId3"/>
          <a:srcRect/>
          <a:stretch>
            <a:fillRect/>
          </a:stretch>
        </p:blipFill>
        <p:spPr bwMode="auto">
          <a:xfrm>
            <a:off x="9785350" y="766763"/>
            <a:ext cx="457200" cy="457200"/>
          </a:xfrm>
          <a:prstGeom prst="rect">
            <a:avLst/>
          </a:prstGeom>
          <a:noFill/>
          <a:ln w="9525">
            <a:noFill/>
            <a:miter lim="800000"/>
            <a:headEnd/>
            <a:tailEnd/>
          </a:ln>
        </p:spPr>
      </p:pic>
      <p:sp>
        <p:nvSpPr>
          <p:cNvPr id="61444" name="Rectangle 6"/>
          <p:cNvSpPr>
            <a:spLocks noChangeArrowheads="1"/>
          </p:cNvSpPr>
          <p:nvPr/>
        </p:nvSpPr>
        <p:spPr bwMode="auto">
          <a:xfrm>
            <a:off x="0" y="2347913"/>
            <a:ext cx="12192000" cy="1373187"/>
          </a:xfrm>
          <a:prstGeom prst="rect">
            <a:avLst/>
          </a:prstGeom>
          <a:solidFill>
            <a:srgbClr val="FFFFFF"/>
          </a:solidFill>
          <a:ln w="9525">
            <a:noFill/>
            <a:miter lim="800000"/>
            <a:headEnd/>
            <a:tailEnd/>
          </a:ln>
        </p:spPr>
        <p:txBody>
          <a:bodyPr lIns="0" tIns="0" rIns="0" bIns="0" anchor="ctr">
            <a:spAutoFit/>
          </a:bodyPr>
          <a:lstStyle/>
          <a:p>
            <a:pPr algn="ctr"/>
            <a:r>
              <a:rPr lang="en-US" b="1">
                <a:hlinkClick r:id="rId4"/>
              </a:rPr>
              <a:t>Transfusion</a:t>
            </a:r>
            <a:r>
              <a:rPr lang="en-US">
                <a:hlinkClick r:id="rId4"/>
              </a:rPr>
              <a:t> </a:t>
            </a:r>
            <a:r>
              <a:rPr lang="en-US" b="1">
                <a:hlinkClick r:id="rId4"/>
              </a:rPr>
              <a:t>strategies</a:t>
            </a:r>
            <a:r>
              <a:rPr lang="en-US">
                <a:hlinkClick r:id="rId4"/>
              </a:rPr>
              <a:t> for </a:t>
            </a:r>
            <a:r>
              <a:rPr lang="en-US" b="1">
                <a:hlinkClick r:id="rId4"/>
              </a:rPr>
              <a:t>patients</a:t>
            </a:r>
            <a:r>
              <a:rPr lang="en-US">
                <a:hlinkClick r:id="rId4"/>
              </a:rPr>
              <a:t> in </a:t>
            </a:r>
            <a:r>
              <a:rPr lang="en-US" b="1">
                <a:hlinkClick r:id="rId4"/>
              </a:rPr>
              <a:t>pediatric</a:t>
            </a:r>
            <a:r>
              <a:rPr lang="en-US">
                <a:hlinkClick r:id="rId4"/>
              </a:rPr>
              <a:t> </a:t>
            </a:r>
            <a:r>
              <a:rPr lang="en-US" b="1">
                <a:hlinkClick r:id="rId4"/>
              </a:rPr>
              <a:t>intensive</a:t>
            </a:r>
            <a:r>
              <a:rPr lang="en-US">
                <a:hlinkClick r:id="rId4"/>
              </a:rPr>
              <a:t> </a:t>
            </a:r>
            <a:r>
              <a:rPr lang="en-US" b="1">
                <a:hlinkClick r:id="rId4"/>
              </a:rPr>
              <a:t>care</a:t>
            </a:r>
            <a:r>
              <a:rPr lang="en-US">
                <a:hlinkClick r:id="rId4"/>
              </a:rPr>
              <a:t> </a:t>
            </a:r>
            <a:r>
              <a:rPr lang="en-US" b="1">
                <a:hlinkClick r:id="rId4"/>
              </a:rPr>
              <a:t>units</a:t>
            </a:r>
            <a:r>
              <a:rPr lang="en-US">
                <a:hlinkClick r:id="rId4"/>
              </a:rPr>
              <a:t>.</a:t>
            </a:r>
            <a:endParaRPr lang="en-US"/>
          </a:p>
          <a:p>
            <a:pPr algn="ctr"/>
            <a:r>
              <a:rPr lang="en-US"/>
              <a:t>Lacroix J, Hébert PC, Hutchison JS, Hume HA, Tucci M, Ducruet T, Gauvin F, Collet JP, Toledano BJ, Robillard P, Joffe A, Biarent D, Meert K, Peters MJ; TRIPICU Investigators; Canadian Critical Care Trials Group; Pediatric Acute Lung Injury and Sepsis Investigators Network.N Engl J Med. 2007 Apr 19;356(16):1609-19. doi: 10.1056/NEJMoa066240.PMID: 17442904 </a:t>
            </a:r>
            <a:r>
              <a:rPr lang="en-US" b="1"/>
              <a:t>Free article.</a:t>
            </a:r>
            <a:r>
              <a:rPr lang="en-US"/>
              <a:t> Clinical Trial. </a:t>
            </a:r>
            <a:r>
              <a:rPr lang="en-US">
                <a:solidFill>
                  <a:srgbClr val="FF00FF"/>
                </a:solidFill>
              </a:rPr>
              <a:t>Artigo Livre!</a:t>
            </a:r>
          </a:p>
        </p:txBody>
      </p:sp>
      <p:sp>
        <p:nvSpPr>
          <p:cNvPr id="61445" name="AutoShape 7"/>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
        <p:nvSpPr>
          <p:cNvPr id="61446" name="Oval 8"/>
          <p:cNvSpPr>
            <a:spLocks noChangeArrowheads="1"/>
          </p:cNvSpPr>
          <p:nvPr/>
        </p:nvSpPr>
        <p:spPr bwMode="auto">
          <a:xfrm>
            <a:off x="501650" y="1978025"/>
            <a:ext cx="914400" cy="512763"/>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2007</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3"/>
          <p:cNvSpPr>
            <a:spLocks noGrp="1"/>
          </p:cNvSpPr>
          <p:nvPr>
            <p:ph type="body" idx="1"/>
          </p:nvPr>
        </p:nvSpPr>
        <p:spPr>
          <a:xfrm>
            <a:off x="1030288" y="2276475"/>
            <a:ext cx="9850437" cy="4456113"/>
          </a:xfrm>
        </p:spPr>
        <p:txBody>
          <a:bodyPr/>
          <a:lstStyle/>
          <a:p>
            <a:r>
              <a:rPr lang="pt-BR" smtClean="0">
                <a:solidFill>
                  <a:srgbClr val="FF0000"/>
                </a:solidFill>
              </a:rPr>
              <a:t>Síndrome de disfunção múltipla de órgãos</a:t>
            </a:r>
            <a:r>
              <a:rPr lang="pt-BR" smtClean="0"/>
              <a:t> nova ou progressiva (o resultado primário) desenvolvida em 38 pacientes no grupo de estratégia restritiva, em comparação com 39 no grupo de estratégia liberal (</a:t>
            </a:r>
            <a:r>
              <a:rPr lang="pt-BR" smtClean="0">
                <a:solidFill>
                  <a:srgbClr val="0000FF"/>
                </a:solidFill>
              </a:rPr>
              <a:t>12% em ambos os grupos</a:t>
            </a:r>
            <a:r>
              <a:rPr lang="pt-BR" smtClean="0"/>
              <a:t>);</a:t>
            </a:r>
          </a:p>
          <a:p>
            <a:r>
              <a:rPr lang="pt-BR" smtClean="0"/>
              <a:t> Ocorreram </a:t>
            </a:r>
            <a:r>
              <a:rPr lang="pt-BR" smtClean="0">
                <a:solidFill>
                  <a:srgbClr val="FF0000"/>
                </a:solidFill>
              </a:rPr>
              <a:t>14 mortes em cada grupo em 28 dias após a randomização</a:t>
            </a:r>
            <a:r>
              <a:rPr lang="pt-BR" smtClean="0"/>
              <a:t>.</a:t>
            </a:r>
          </a:p>
          <a:p>
            <a:r>
              <a:rPr lang="pt-BR" smtClean="0"/>
              <a:t> Nenhuma diferença significativa foi encontrada em outros resultados, incluindo eventos adversos.</a:t>
            </a:r>
          </a:p>
          <a:p>
            <a:pPr>
              <a:buFont typeface="Wingdings 3" pitchFamily="18" charset="2"/>
              <a:buNone/>
            </a:pPr>
            <a:r>
              <a:rPr lang="pt-BR" smtClean="0"/>
              <a:t>                                                  </a:t>
            </a:r>
            <a:r>
              <a:rPr lang="pt-BR" b="1" smtClean="0">
                <a:solidFill>
                  <a:srgbClr val="FF00FF"/>
                </a:solidFill>
              </a:rPr>
              <a:t>Os autores concluem</a:t>
            </a:r>
          </a:p>
          <a:p>
            <a:pPr algn="ctr"/>
            <a:r>
              <a:rPr lang="pt-BR" b="1" smtClean="0">
                <a:solidFill>
                  <a:srgbClr val="0000FF"/>
                </a:solidFill>
              </a:rPr>
              <a:t>Em crianças estáveis em estado crítico, um limiar de </a:t>
            </a:r>
            <a:r>
              <a:rPr lang="pt-BR" b="1" smtClean="0">
                <a:solidFill>
                  <a:srgbClr val="FF00FF"/>
                </a:solidFill>
              </a:rPr>
              <a:t>hemoglobina de 7 g por decilitro para transfusão de hemácias</a:t>
            </a:r>
            <a:r>
              <a:rPr lang="pt-BR" b="1" smtClean="0">
                <a:solidFill>
                  <a:srgbClr val="0000FF"/>
                </a:solidFill>
              </a:rPr>
              <a:t> pode diminuir as necessidades de transfusão sem aumentar os resultados adversos.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p:cNvSpPr>
          <p:nvPr>
            <p:ph type="body" idx="1"/>
          </p:nvPr>
        </p:nvSpPr>
        <p:spPr>
          <a:xfrm>
            <a:off x="349250" y="2573338"/>
            <a:ext cx="11404600" cy="4052887"/>
          </a:xfrm>
        </p:spPr>
        <p:txBody>
          <a:bodyPr/>
          <a:lstStyle/>
          <a:p>
            <a:r>
              <a:rPr lang="pt-BR" smtClean="0"/>
              <a:t>De </a:t>
            </a:r>
            <a:r>
              <a:rPr lang="pt-BR" b="1" smtClean="0">
                <a:solidFill>
                  <a:srgbClr val="FF0000"/>
                </a:solidFill>
              </a:rPr>
              <a:t>1.077 bebês, 574 (53,3%) receberam pelo menos uma transfusão de hemácias durante a internação. O número médio de transfusões por lactente foi de 3,3 3,4, com 2,1 2,1 nos primeiros</a:t>
            </a:r>
            <a:r>
              <a:rPr lang="pt-BR" smtClean="0"/>
              <a:t> 28 dias de vida. </a:t>
            </a:r>
            <a:r>
              <a:rPr lang="pt-BR" b="1" smtClean="0">
                <a:solidFill>
                  <a:srgbClr val="FF0000"/>
                </a:solidFill>
              </a:rPr>
              <a:t>Óbito intra-hospitalar</a:t>
            </a:r>
            <a:r>
              <a:rPr lang="pt-BR" smtClean="0"/>
              <a:t> ocorreu em 299 neonatos (27,8%), e 60 lactentes (5,6%) morreram após 28 dias de vida. </a:t>
            </a:r>
            <a:r>
              <a:rPr lang="pt-BR" b="1" smtClean="0">
                <a:solidFill>
                  <a:srgbClr val="0000FF"/>
                </a:solidFill>
              </a:rPr>
              <a:t>Após o ajuste para fatores de confusão</a:t>
            </a:r>
            <a:r>
              <a:rPr lang="pt-BR" smtClean="0"/>
              <a:t>, o risco relativo de morte durante a internação hospitalar foi de </a:t>
            </a:r>
            <a:r>
              <a:rPr lang="pt-BR" b="1" smtClean="0">
                <a:solidFill>
                  <a:srgbClr val="FF0000"/>
                </a:solidFill>
              </a:rPr>
              <a:t>1,49 em bebês que receberam pelo menos uma transfusão de hemácias nos primeiros 28 dias de vida</a:t>
            </a:r>
            <a:r>
              <a:rPr lang="pt-BR" smtClean="0"/>
              <a:t>, em comparação com bebês que não receberam transfusão. </a:t>
            </a:r>
          </a:p>
          <a:p>
            <a:r>
              <a:rPr lang="pt-BR" smtClean="0"/>
              <a:t>O </a:t>
            </a:r>
            <a:r>
              <a:rPr lang="pt-BR" b="1" smtClean="0">
                <a:solidFill>
                  <a:srgbClr val="FF0000"/>
                </a:solidFill>
              </a:rPr>
              <a:t>risco de morte após 28 dias de vida foi 1,89 vezes maior em bebês que receberam mais de duas transfusões de hemácias</a:t>
            </a:r>
            <a:r>
              <a:rPr lang="pt-BR" smtClean="0"/>
              <a:t> durante a internação, em comparação com bebês que receberam uma ou duas transfusões.</a:t>
            </a:r>
          </a:p>
        </p:txBody>
      </p:sp>
      <p:sp>
        <p:nvSpPr>
          <p:cNvPr id="63490" name="Rectangle 4"/>
          <p:cNvSpPr>
            <a:spLocks noChangeArrowheads="1"/>
          </p:cNvSpPr>
          <p:nvPr/>
        </p:nvSpPr>
        <p:spPr bwMode="auto">
          <a:xfrm>
            <a:off x="376238" y="1495425"/>
            <a:ext cx="11815762" cy="1125538"/>
          </a:xfrm>
          <a:prstGeom prst="rect">
            <a:avLst/>
          </a:prstGeom>
          <a:solidFill>
            <a:srgbClr val="FFFFFF"/>
          </a:solidFill>
          <a:ln w="9525">
            <a:noFill/>
            <a:miter lim="800000"/>
            <a:headEnd/>
            <a:tailEnd/>
          </a:ln>
        </p:spPr>
        <p:txBody>
          <a:bodyPr lIns="0" tIns="0" rIns="0" bIns="0" anchor="ctr">
            <a:spAutoFit/>
          </a:bodyPr>
          <a:lstStyle/>
          <a:p>
            <a:pPr algn="ctr"/>
            <a:r>
              <a:rPr lang="en-US">
                <a:hlinkClick r:id="rId2"/>
              </a:rPr>
              <a:t/>
            </a:r>
            <a:br>
              <a:rPr lang="en-US">
                <a:hlinkClick r:id="rId2"/>
              </a:rPr>
            </a:br>
            <a:r>
              <a:rPr lang="en-US" sz="1400">
                <a:hlinkClick r:id="rId2"/>
              </a:rPr>
              <a:t>Red blood cell transfusions are independently associated with intra-hospital mortality in very low birth weight preterm infants.</a:t>
            </a:r>
            <a:endParaRPr lang="en-US" sz="1400"/>
          </a:p>
          <a:p>
            <a:pPr algn="ctr"/>
            <a:r>
              <a:rPr lang="en-US" sz="1400"/>
              <a:t>dos Santos AM, Guinsburg R, de Almeida MF, Procianoy RS, Leone CR, Marba ST, Rugolo LM, Fiori HH, Lopes JM, Martinez FE; Brazilian Network on Neonatal Research.J Pediatr. 2011 Sep;159(3):371-376.e1-3. </a:t>
            </a:r>
            <a:r>
              <a:rPr lang="en-US" sz="1400" b="1">
                <a:solidFill>
                  <a:srgbClr val="0000FF"/>
                </a:solidFill>
              </a:rPr>
              <a:t>doi: 10.1016/j.jpeds.2011.02.040</a:t>
            </a:r>
            <a:r>
              <a:rPr lang="en-US" sz="1400"/>
              <a:t>. Epub 2011 Apr 13.PMID: 21489555</a:t>
            </a:r>
          </a:p>
        </p:txBody>
      </p:sp>
      <p:sp>
        <p:nvSpPr>
          <p:cNvPr id="63491" name="Rectangle 5"/>
          <p:cNvSpPr>
            <a:spLocks noChangeArrowheads="1"/>
          </p:cNvSpPr>
          <p:nvPr/>
        </p:nvSpPr>
        <p:spPr bwMode="auto">
          <a:xfrm>
            <a:off x="461963" y="731838"/>
            <a:ext cx="11730037" cy="701675"/>
          </a:xfrm>
          <a:prstGeom prst="rect">
            <a:avLst/>
          </a:prstGeom>
          <a:solidFill>
            <a:schemeClr val="bg1"/>
          </a:solidFill>
          <a:ln w="9525">
            <a:noFill/>
            <a:miter lim="800000"/>
            <a:headEnd/>
            <a:tailEnd/>
          </a:ln>
        </p:spPr>
        <p:txBody>
          <a:bodyPr>
            <a:spAutoFit/>
          </a:bodyPr>
          <a:lstStyle/>
          <a:p>
            <a:pPr algn="ctr" defTabSz="914400"/>
            <a:r>
              <a:rPr lang="pt-BR" sz="2000" b="1">
                <a:solidFill>
                  <a:srgbClr val="0000FF"/>
                </a:solidFill>
              </a:rPr>
              <a:t>As transfusões de hemácias estão independentemente associadas à mortalidade intra-hospitalar em bebês prematuros de muito baixo peso</a:t>
            </a:r>
          </a:p>
        </p:txBody>
      </p:sp>
      <p:sp>
        <p:nvSpPr>
          <p:cNvPr id="63492" name="AutoShape 6"/>
          <p:cNvSpPr>
            <a:spLocks noChangeArrowheads="1"/>
          </p:cNvSpPr>
          <p:nvPr/>
        </p:nvSpPr>
        <p:spPr bwMode="auto">
          <a:xfrm>
            <a:off x="11037888" y="545623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
        <p:nvSpPr>
          <p:cNvPr id="63493" name="Oval 7"/>
          <p:cNvSpPr>
            <a:spLocks noChangeArrowheads="1"/>
          </p:cNvSpPr>
          <p:nvPr/>
        </p:nvSpPr>
        <p:spPr bwMode="auto">
          <a:xfrm>
            <a:off x="222250" y="1198563"/>
            <a:ext cx="914400" cy="512762"/>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2011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9"/>
          <p:cNvPicPr>
            <a:picLocks noChangeAspect="1" noChangeArrowheads="1"/>
          </p:cNvPicPr>
          <p:nvPr/>
        </p:nvPicPr>
        <p:blipFill>
          <a:blip r:embed="rId2"/>
          <a:srcRect/>
          <a:stretch>
            <a:fillRect/>
          </a:stretch>
        </p:blipFill>
        <p:spPr bwMode="auto">
          <a:xfrm>
            <a:off x="446088" y="931863"/>
            <a:ext cx="11253787" cy="4841875"/>
          </a:xfrm>
          <a:prstGeom prst="rect">
            <a:avLst/>
          </a:prstGeom>
          <a:noFill/>
          <a:ln w="9525">
            <a:noFill/>
            <a:miter lim="800000"/>
            <a:headEnd/>
            <a:tailEnd/>
          </a:ln>
        </p:spPr>
      </p:pic>
      <p:sp>
        <p:nvSpPr>
          <p:cNvPr id="64514" name="AutoShape 4"/>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11"/>
          <p:cNvPicPr>
            <a:picLocks noChangeAspect="1" noChangeArrowheads="1"/>
          </p:cNvPicPr>
          <p:nvPr/>
        </p:nvPicPr>
        <p:blipFill>
          <a:blip r:embed="rId2"/>
          <a:srcRect/>
          <a:stretch>
            <a:fillRect/>
          </a:stretch>
        </p:blipFill>
        <p:spPr bwMode="auto">
          <a:xfrm>
            <a:off x="1393825" y="1330325"/>
            <a:ext cx="8670925" cy="4854575"/>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3"/>
          <p:cNvSpPr>
            <a:spLocks noGrp="1"/>
          </p:cNvSpPr>
          <p:nvPr>
            <p:ph type="body" idx="4294967295"/>
          </p:nvPr>
        </p:nvSpPr>
        <p:spPr>
          <a:xfrm>
            <a:off x="1454150" y="4181475"/>
            <a:ext cx="8761413" cy="3416300"/>
          </a:xfrm>
        </p:spPr>
        <p:txBody>
          <a:bodyPr/>
          <a:lstStyle/>
          <a:p>
            <a:r>
              <a:rPr lang="pt-PT" smtClean="0"/>
              <a:t>Aos pacientes inscritos foram dadas unidades individuais de células vermelhas compatíveis, com redução de leucócitos; suspensas em uma solução salina-adenina-glucose manitol quando a concentração de </a:t>
            </a:r>
            <a:r>
              <a:rPr lang="pt-PT" b="1" smtClean="0"/>
              <a:t>hemoglobina no sangue tinha diminuído até o limiar (</a:t>
            </a:r>
            <a:r>
              <a:rPr lang="pt-PT" b="1" smtClean="0">
                <a:solidFill>
                  <a:srgbClr val="0000FF"/>
                </a:solidFill>
              </a:rPr>
              <a:t>≤7 g por decilitro</a:t>
            </a:r>
            <a:r>
              <a:rPr lang="pt-PT" b="1" smtClean="0"/>
              <a:t> [limite inferior] ou </a:t>
            </a:r>
            <a:r>
              <a:rPr lang="pt-PT" b="1" smtClean="0">
                <a:solidFill>
                  <a:srgbClr val="0000FF"/>
                </a:solidFill>
              </a:rPr>
              <a:t>≤9 g por decilitro</a:t>
            </a:r>
            <a:r>
              <a:rPr lang="pt-PT" b="1" smtClean="0"/>
              <a:t> [limite superior]).</a:t>
            </a:r>
            <a:r>
              <a:rPr lang="pt-PT" smtClean="0"/>
              <a:t> </a:t>
            </a:r>
            <a:endParaRPr lang="pt-BR" smtClean="0"/>
          </a:p>
        </p:txBody>
      </p:sp>
      <p:sp>
        <p:nvSpPr>
          <p:cNvPr id="66562" name="Rectangle 4"/>
          <p:cNvSpPr>
            <a:spLocks noChangeArrowheads="1"/>
          </p:cNvSpPr>
          <p:nvPr/>
        </p:nvSpPr>
        <p:spPr bwMode="auto">
          <a:xfrm>
            <a:off x="522288" y="569913"/>
            <a:ext cx="11123612" cy="1401762"/>
          </a:xfrm>
          <a:prstGeom prst="rect">
            <a:avLst/>
          </a:prstGeom>
          <a:solidFill>
            <a:srgbClr val="FFFFFF"/>
          </a:solidFill>
          <a:ln w="9525">
            <a:noFill/>
            <a:miter lim="800000"/>
            <a:headEnd/>
            <a:tailEnd/>
          </a:ln>
        </p:spPr>
        <p:txBody>
          <a:bodyPr lIns="0" tIns="126960" rIns="0" bIns="25392" anchor="ctr">
            <a:spAutoFit/>
          </a:bodyPr>
          <a:lstStyle/>
          <a:p>
            <a:pPr algn="ctr" eaLnBrk="0" hangingPunct="0"/>
            <a:r>
              <a:rPr lang="en-US" sz="2700">
                <a:solidFill>
                  <a:srgbClr val="0000FF"/>
                </a:solidFill>
                <a:latin typeface="Lato" pitchFamily="34" charset="0"/>
              </a:rPr>
              <a:t>Limiar de hemoglobina baixo ou alto para transfusão em pacientes com choque s</a:t>
            </a:r>
            <a:r>
              <a:rPr lang="en-US" sz="2700">
                <a:solidFill>
                  <a:srgbClr val="0000FF"/>
                </a:solidFill>
              </a:rPr>
              <a:t>é</a:t>
            </a:r>
            <a:r>
              <a:rPr lang="en-US" sz="2700">
                <a:solidFill>
                  <a:srgbClr val="0000FF"/>
                </a:solidFill>
                <a:latin typeface="Lato" pitchFamily="34" charset="0"/>
              </a:rPr>
              <a:t>ptico</a:t>
            </a:r>
          </a:p>
          <a:p>
            <a:pPr eaLnBrk="0" hangingPunct="0"/>
            <a:r>
              <a:rPr lang="en-US" sz="1300" u="sng">
                <a:solidFill>
                  <a:srgbClr val="78909C"/>
                </a:solidFill>
                <a:ea typeface="Source Sans Pro"/>
                <a:cs typeface="Source Sans Pro"/>
                <a:hlinkClick r:id="rId2" tooltip="RrTransfus_Choque septico- UTI"/>
              </a:rPr>
              <a:t>  </a:t>
            </a:r>
            <a:r>
              <a:rPr lang="en-US" sz="2800" u="sng">
                <a:solidFill>
                  <a:srgbClr val="78909C"/>
                </a:solidFill>
                <a:ea typeface="Source Sans Pro"/>
                <a:cs typeface="Source Sans Pro"/>
              </a:rPr>
              <a:t> </a:t>
            </a:r>
            <a:r>
              <a:rPr lang="en-US" sz="1300" u="sng">
                <a:solidFill>
                  <a:srgbClr val="78909C"/>
                </a:solidFill>
                <a:ea typeface="Source Sans Pro"/>
                <a:cs typeface="Source Sans Pro"/>
              </a:rPr>
              <a:t>        </a:t>
            </a:r>
          </a:p>
        </p:txBody>
      </p:sp>
      <p:pic>
        <p:nvPicPr>
          <p:cNvPr id="66563" name="Picture 5" descr="ppt">
            <a:hlinkClick r:id="rId2" tooltip="RrTransfus_Choque septico- UTI"/>
          </p:cNvPr>
          <p:cNvPicPr>
            <a:picLocks noChangeAspect="1" noChangeArrowheads="1"/>
          </p:cNvPicPr>
          <p:nvPr/>
        </p:nvPicPr>
        <p:blipFill>
          <a:blip r:embed="rId3"/>
          <a:srcRect/>
          <a:stretch>
            <a:fillRect/>
          </a:stretch>
        </p:blipFill>
        <p:spPr bwMode="auto">
          <a:xfrm>
            <a:off x="9939338" y="1135063"/>
            <a:ext cx="687387" cy="687387"/>
          </a:xfrm>
          <a:prstGeom prst="rect">
            <a:avLst/>
          </a:prstGeom>
          <a:noFill/>
          <a:ln w="9525">
            <a:noFill/>
            <a:miter lim="800000"/>
            <a:headEnd/>
            <a:tailEnd/>
          </a:ln>
        </p:spPr>
      </p:pic>
      <p:sp>
        <p:nvSpPr>
          <p:cNvPr id="66564" name="Rectangle 6"/>
          <p:cNvSpPr>
            <a:spLocks noChangeArrowheads="1"/>
          </p:cNvSpPr>
          <p:nvPr/>
        </p:nvSpPr>
        <p:spPr bwMode="auto">
          <a:xfrm>
            <a:off x="0" y="2301875"/>
            <a:ext cx="12192000" cy="1098550"/>
          </a:xfrm>
          <a:prstGeom prst="rect">
            <a:avLst/>
          </a:prstGeom>
          <a:solidFill>
            <a:srgbClr val="FFFFFF"/>
          </a:solidFill>
          <a:ln w="9525">
            <a:noFill/>
            <a:miter lim="800000"/>
            <a:headEnd/>
            <a:tailEnd/>
          </a:ln>
        </p:spPr>
        <p:txBody>
          <a:bodyPr lIns="0" tIns="0" rIns="0" bIns="0" anchor="ctr">
            <a:spAutoFit/>
          </a:bodyPr>
          <a:lstStyle/>
          <a:p>
            <a:pPr algn="ctr"/>
            <a:r>
              <a:rPr lang="en-US" b="1">
                <a:hlinkClick r:id="rId4"/>
              </a:rPr>
              <a:t>Lower</a:t>
            </a:r>
            <a:r>
              <a:rPr lang="en-US">
                <a:hlinkClick r:id="rId4"/>
              </a:rPr>
              <a:t> </a:t>
            </a:r>
            <a:r>
              <a:rPr lang="en-US" b="1">
                <a:hlinkClick r:id="rId4"/>
              </a:rPr>
              <a:t>versus</a:t>
            </a:r>
            <a:r>
              <a:rPr lang="en-US">
                <a:hlinkClick r:id="rId4"/>
              </a:rPr>
              <a:t> </a:t>
            </a:r>
            <a:r>
              <a:rPr lang="en-US" b="1">
                <a:hlinkClick r:id="rId4"/>
              </a:rPr>
              <a:t>higher</a:t>
            </a:r>
            <a:r>
              <a:rPr lang="en-US">
                <a:hlinkClick r:id="rId4"/>
              </a:rPr>
              <a:t> </a:t>
            </a:r>
            <a:r>
              <a:rPr lang="en-US" b="1">
                <a:hlinkClick r:id="rId4"/>
              </a:rPr>
              <a:t>hemoglobin</a:t>
            </a:r>
            <a:r>
              <a:rPr lang="en-US">
                <a:hlinkClick r:id="rId4"/>
              </a:rPr>
              <a:t> </a:t>
            </a:r>
            <a:r>
              <a:rPr lang="en-US" b="1">
                <a:hlinkClick r:id="rId4"/>
              </a:rPr>
              <a:t>threshold</a:t>
            </a:r>
            <a:r>
              <a:rPr lang="en-US">
                <a:hlinkClick r:id="rId4"/>
              </a:rPr>
              <a:t> for </a:t>
            </a:r>
            <a:r>
              <a:rPr lang="en-US" b="1">
                <a:hlinkClick r:id="rId4"/>
              </a:rPr>
              <a:t>transfusion</a:t>
            </a:r>
            <a:r>
              <a:rPr lang="en-US">
                <a:hlinkClick r:id="rId4"/>
              </a:rPr>
              <a:t> in </a:t>
            </a:r>
            <a:r>
              <a:rPr lang="en-US" b="1">
                <a:hlinkClick r:id="rId4"/>
              </a:rPr>
              <a:t>septic</a:t>
            </a:r>
            <a:r>
              <a:rPr lang="en-US">
                <a:hlinkClick r:id="rId4"/>
              </a:rPr>
              <a:t> </a:t>
            </a:r>
            <a:r>
              <a:rPr lang="en-US" b="1">
                <a:hlinkClick r:id="rId4"/>
              </a:rPr>
              <a:t>shock</a:t>
            </a:r>
            <a:r>
              <a:rPr lang="en-US">
                <a:hlinkClick r:id="rId4"/>
              </a:rPr>
              <a:t>.</a:t>
            </a:r>
            <a:endParaRPr lang="en-US"/>
          </a:p>
          <a:p>
            <a:pPr algn="ctr"/>
            <a:r>
              <a:rPr lang="en-US"/>
              <a:t>Holst LB, Haase N, Wetterslev J, Wernerman J, Guttormsen AB, Karlsson S, Johansson PI et al. TRISS Trial Group; Scandinavian Critical Care Trials Group.N Engl J Med. 2014 Oct 9;371(15):1381-91. doi: 10.1056/NEJMoa1406617. Epub 2014 Oct 1.PMID: 25270275 </a:t>
            </a:r>
            <a:r>
              <a:rPr lang="en-US" b="1"/>
              <a:t>Free article.</a:t>
            </a:r>
            <a:r>
              <a:rPr lang="en-US"/>
              <a:t> Clinical Trial. </a:t>
            </a:r>
            <a:r>
              <a:rPr lang="en-US" b="1">
                <a:solidFill>
                  <a:srgbClr val="FF00FF"/>
                </a:solidFill>
              </a:rPr>
              <a:t>Artigo Livre!</a:t>
            </a:r>
          </a:p>
        </p:txBody>
      </p:sp>
      <p:sp>
        <p:nvSpPr>
          <p:cNvPr id="66565" name="Rectangle 7"/>
          <p:cNvSpPr>
            <a:spLocks noChangeArrowheads="1"/>
          </p:cNvSpPr>
          <p:nvPr/>
        </p:nvSpPr>
        <p:spPr bwMode="auto">
          <a:xfrm>
            <a:off x="2024063" y="3494088"/>
            <a:ext cx="8086725" cy="641350"/>
          </a:xfrm>
          <a:prstGeom prst="rect">
            <a:avLst/>
          </a:prstGeom>
          <a:noFill/>
          <a:ln w="9525">
            <a:noFill/>
            <a:miter lim="800000"/>
            <a:headEnd/>
            <a:tailEnd/>
          </a:ln>
        </p:spPr>
        <p:txBody>
          <a:bodyPr wrap="none" anchor="ctr">
            <a:spAutoFit/>
          </a:bodyPr>
          <a:lstStyle/>
          <a:p>
            <a:pPr algn="ctr"/>
            <a:r>
              <a:rPr lang="pt-BR">
                <a:solidFill>
                  <a:srgbClr val="0000FF"/>
                </a:solidFill>
              </a:rPr>
              <a:t>Artigo Apresentado e Discutido na UTI Pediátrica do HRAS/HMIB/SES/DF</a:t>
            </a:r>
            <a:endParaRPr lang="en-US">
              <a:solidFill>
                <a:srgbClr val="0000FF"/>
              </a:solidFill>
            </a:endParaRPr>
          </a:p>
          <a:p>
            <a:pPr algn="ctr"/>
            <a:r>
              <a:rPr lang="pt-BR">
                <a:solidFill>
                  <a:srgbClr val="0000FF"/>
                </a:solidFill>
              </a:rPr>
              <a:t>Sob a Coordenação do Dr. Alexandre Serafim</a:t>
            </a:r>
          </a:p>
        </p:txBody>
      </p:sp>
      <p:sp>
        <p:nvSpPr>
          <p:cNvPr id="66566" name="AutoShape 7"/>
          <p:cNvSpPr>
            <a:spLocks noChangeArrowheads="1"/>
          </p:cNvSpPr>
          <p:nvPr/>
        </p:nvSpPr>
        <p:spPr bwMode="auto">
          <a:xfrm>
            <a:off x="11037888" y="5456238"/>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
        <p:nvSpPr>
          <p:cNvPr id="66567" name="Oval 8"/>
          <p:cNvSpPr>
            <a:spLocks noChangeArrowheads="1"/>
          </p:cNvSpPr>
          <p:nvPr/>
        </p:nvSpPr>
        <p:spPr bwMode="auto">
          <a:xfrm>
            <a:off x="0" y="1997075"/>
            <a:ext cx="914400" cy="512763"/>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2014</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4294967295"/>
          </p:nvPr>
        </p:nvSpPr>
        <p:spPr>
          <a:xfrm>
            <a:off x="1155700" y="2603500"/>
            <a:ext cx="9964738" cy="3416300"/>
          </a:xfrm>
        </p:spPr>
        <p:txBody>
          <a:bodyPr/>
          <a:lstStyle/>
          <a:p>
            <a:r>
              <a:rPr lang="pt-PT" sz="2000" smtClean="0"/>
              <a:t>Foram obtidos  status vital de 90 dias para 998 pacientes</a:t>
            </a:r>
            <a:br>
              <a:rPr lang="pt-PT" sz="2000" smtClean="0"/>
            </a:br>
            <a:r>
              <a:rPr lang="pt-PT" sz="2000" smtClean="0"/>
              <a:t>(99,3%), incluindo 502 no grupo de limite mais baixo</a:t>
            </a:r>
            <a:br>
              <a:rPr lang="pt-PT" sz="2000" smtClean="0"/>
            </a:br>
            <a:r>
              <a:rPr lang="pt-PT" sz="2000" smtClean="0"/>
              <a:t> e 496 no grupo de maior limiar</a:t>
            </a:r>
          </a:p>
          <a:p>
            <a:r>
              <a:rPr lang="pt-PT" sz="2000" smtClean="0"/>
              <a:t> Durante o período experimental, um total de </a:t>
            </a:r>
            <a:r>
              <a:rPr lang="pt-PT" sz="2000" smtClean="0">
                <a:solidFill>
                  <a:srgbClr val="0000FF"/>
                </a:solidFill>
              </a:rPr>
              <a:t>1.545 </a:t>
            </a:r>
            <a:br>
              <a:rPr lang="pt-PT" sz="2000" smtClean="0">
                <a:solidFill>
                  <a:srgbClr val="0000FF"/>
                </a:solidFill>
              </a:rPr>
            </a:br>
            <a:r>
              <a:rPr lang="pt-PT" sz="2000" smtClean="0">
                <a:solidFill>
                  <a:srgbClr val="0000FF"/>
                </a:solidFill>
              </a:rPr>
              <a:t>transfusões de sangue foram dadas no grupo de limiar inferior e 3.088 transfusões no grupo de limiar mais alto</a:t>
            </a:r>
            <a:r>
              <a:rPr lang="pt-PT" sz="2000" u="sng" smtClean="0"/>
              <a:t> </a:t>
            </a:r>
            <a:r>
              <a:rPr lang="pt-PT" sz="2000" smtClean="0"/>
              <a:t>(P &lt;0,001)</a:t>
            </a:r>
          </a:p>
          <a:p>
            <a:r>
              <a:rPr lang="pt-BR" sz="2000" smtClean="0"/>
              <a:t> </a:t>
            </a:r>
            <a:r>
              <a:rPr lang="pt-PT" sz="2000" smtClean="0">
                <a:solidFill>
                  <a:srgbClr val="FF0000"/>
                </a:solidFill>
              </a:rPr>
              <a:t>Aos 90 dias, quanto à MORTE, após a randomização: </a:t>
            </a:r>
            <a:r>
              <a:rPr lang="pt-PT" sz="2000" smtClean="0"/>
              <a:t>risco relativo, 0,94; intervalo de confiança de 95%, 0,78 a 1,09; </a:t>
            </a:r>
            <a:r>
              <a:rPr lang="pt-PT" sz="2000" smtClean="0">
                <a:solidFill>
                  <a:srgbClr val="0000FF"/>
                </a:solidFill>
              </a:rPr>
              <a:t>P = 0,44</a:t>
            </a:r>
            <a:r>
              <a:rPr lang="pt-BR" sz="2000" smtClean="0"/>
              <a:t> </a:t>
            </a:r>
          </a:p>
          <a:p>
            <a:r>
              <a:rPr lang="pt-BR" sz="2000" smtClean="0">
                <a:solidFill>
                  <a:srgbClr val="FF0000"/>
                </a:solidFill>
              </a:rPr>
              <a:t> </a:t>
            </a:r>
            <a:r>
              <a:rPr lang="pt-PT" sz="2000" smtClean="0"/>
              <a:t>O uso de </a:t>
            </a:r>
            <a:r>
              <a:rPr lang="pt-PT" sz="2000" smtClean="0">
                <a:solidFill>
                  <a:srgbClr val="0000FF"/>
                </a:solidFill>
              </a:rPr>
              <a:t>suporte de vida em dias 5, 14 e 28 foi semelhante nos dois grupos de intervenção</a:t>
            </a:r>
            <a:r>
              <a:rPr lang="pt-BR" sz="2000" smtClean="0">
                <a:solidFill>
                  <a:srgbClr val="0000FF"/>
                </a:solidFill>
              </a:rPr>
              <a:t> </a:t>
            </a:r>
          </a:p>
          <a:p>
            <a:pPr>
              <a:buFont typeface="Wingdings 3" pitchFamily="18" charset="2"/>
              <a:buNone/>
            </a:pPr>
            <a:endParaRPr lang="pt-BR" sz="2000" smtClean="0">
              <a:solidFill>
                <a:srgbClr val="0000FF"/>
              </a:solidFill>
            </a:endParaRPr>
          </a:p>
          <a:p>
            <a:endParaRPr lang="pt-BR" sz="2000" smtClean="0">
              <a:solidFill>
                <a:srgbClr val="0000FF"/>
              </a:solidFill>
            </a:endParaRPr>
          </a:p>
        </p:txBody>
      </p:sp>
      <p:sp>
        <p:nvSpPr>
          <p:cNvPr id="67586" name="AutoShape 3"/>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3"/>
          <p:cNvSpPr>
            <a:spLocks noGrp="1"/>
          </p:cNvSpPr>
          <p:nvPr>
            <p:ph type="body" idx="4294967295"/>
          </p:nvPr>
        </p:nvSpPr>
        <p:spPr>
          <a:xfrm>
            <a:off x="617538" y="2603500"/>
            <a:ext cx="10290175" cy="3416300"/>
          </a:xfrm>
        </p:spPr>
        <p:txBody>
          <a:bodyPr/>
          <a:lstStyle/>
          <a:p>
            <a:pPr>
              <a:lnSpc>
                <a:spcPct val="90000"/>
              </a:lnSpc>
            </a:pPr>
            <a:r>
              <a:rPr lang="pt-PT" sz="2000" smtClean="0"/>
              <a:t>Neste ensaio internacional, multicêntrico, parcialmente cego, randomizado, envolvendo pacientes com choque séptico que estavam na UTI, </a:t>
            </a:r>
            <a:r>
              <a:rPr lang="pt-PT" sz="2000" b="1" smtClean="0">
                <a:solidFill>
                  <a:srgbClr val="0000FF"/>
                </a:solidFill>
              </a:rPr>
              <a:t>não foram observadas diferenças</a:t>
            </a:r>
            <a:r>
              <a:rPr lang="pt-PT" sz="2000" smtClean="0"/>
              <a:t> significativas </a:t>
            </a:r>
            <a:r>
              <a:rPr lang="pt-PT" sz="2000" b="1" smtClean="0"/>
              <a:t>na mortalidade em 90 dias, no número de pacientes com eventos isquêmicos ou com reações adversas graves, na utilização suporte de vida, ou no número de dias vivos fora do hospital entre o grupo de pacientes que foram submetidos a transfusão com limiar de hemoglobina baixo e o grupo daqueles que foram submetidos transfusão com um limiar de hemoglobina superior.</a:t>
            </a:r>
            <a:br>
              <a:rPr lang="pt-PT" sz="2000" b="1" smtClean="0"/>
            </a:br>
            <a:endParaRPr lang="pt-PT" sz="2000" b="1" smtClean="0"/>
          </a:p>
          <a:p>
            <a:pPr algn="ctr">
              <a:lnSpc>
                <a:spcPct val="90000"/>
              </a:lnSpc>
              <a:buFont typeface="Wingdings 3" pitchFamily="18" charset="2"/>
              <a:buNone/>
            </a:pPr>
            <a:r>
              <a:rPr lang="pt-PT" sz="2000" b="1" smtClean="0">
                <a:solidFill>
                  <a:srgbClr val="FF0000"/>
                </a:solidFill>
              </a:rPr>
              <a:t>O intervalo de confiança foi relativamente grande para o valor estimado da </a:t>
            </a:r>
            <a:r>
              <a:rPr lang="pt-PT" sz="2000" b="1" smtClean="0">
                <a:solidFill>
                  <a:srgbClr val="CC00FF"/>
                </a:solidFill>
              </a:rPr>
              <a:t>mortalidade,</a:t>
            </a:r>
            <a:r>
              <a:rPr lang="pt-PT" sz="2000" b="1" smtClean="0">
                <a:solidFill>
                  <a:srgbClr val="FF0000"/>
                </a:solidFill>
              </a:rPr>
              <a:t> por isso não se pode excluir um aumento relativo de 9% ou uma diminuição de 22% na mortalidade dentro de 90 dias no grupo de limiar baixo versus o grupo de limiar alto.</a:t>
            </a:r>
            <a:r>
              <a:rPr lang="pt-PT" sz="2000" smtClean="0">
                <a:solidFill>
                  <a:srgbClr val="FF0000"/>
                </a:solidFill>
              </a:rPr>
              <a:t> </a:t>
            </a:r>
            <a:endParaRPr lang="pt-BR" sz="2000" smtClean="0">
              <a:solidFill>
                <a:srgbClr val="FF000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3"/>
          <p:cNvSpPr>
            <a:spLocks noGrp="1"/>
          </p:cNvSpPr>
          <p:nvPr>
            <p:ph type="body" idx="1"/>
          </p:nvPr>
        </p:nvSpPr>
        <p:spPr>
          <a:xfrm>
            <a:off x="388938" y="1722438"/>
            <a:ext cx="11803062" cy="4976812"/>
          </a:xfrm>
          <a:solidFill>
            <a:schemeClr val="bg1"/>
          </a:solidFill>
        </p:spPr>
        <p:txBody>
          <a:bodyPr/>
          <a:lstStyle/>
          <a:p>
            <a:r>
              <a:rPr lang="pt-BR" sz="2000" smtClean="0"/>
              <a:t>A anemia e a trombocitopenia ocorrem com frequência em neonatos prematuros e a maioria deles requer pelo menos uma transfusão de sangue durante as primeiras semanas de vida. </a:t>
            </a:r>
          </a:p>
          <a:p>
            <a:r>
              <a:rPr lang="pt-BR" sz="2000" smtClean="0"/>
              <a:t>No entanto, </a:t>
            </a:r>
            <a:r>
              <a:rPr lang="pt-BR" sz="2000" smtClean="0">
                <a:solidFill>
                  <a:srgbClr val="FF0000"/>
                </a:solidFill>
              </a:rPr>
              <a:t>não há consenso internacional sobre o manejo ideal da transfusão</a:t>
            </a:r>
            <a:r>
              <a:rPr lang="pt-BR" sz="2000" smtClean="0"/>
              <a:t>, </a:t>
            </a:r>
            <a:r>
              <a:rPr lang="pt-BR" sz="2000" smtClean="0">
                <a:solidFill>
                  <a:srgbClr val="FF0000"/>
                </a:solidFill>
              </a:rPr>
              <a:t>nem para transfusões de hemácias nem de plaquetas</a:t>
            </a:r>
            <a:r>
              <a:rPr lang="pt-BR" sz="2000" smtClean="0"/>
              <a:t>, resultando em grandes variações mundiais nas práticas de transfusão entre Unidades de Terapia Intensiva Neonatal.</a:t>
            </a:r>
          </a:p>
          <a:p>
            <a:r>
              <a:rPr lang="pt-BR" sz="2000" smtClean="0"/>
              <a:t> Na última década, vários estudos realizados em adultos, bebês e neonatos mostraram que as diretrizes restritivas de transfusão são tão seguras quanto as diretrizes liberais. </a:t>
            </a:r>
          </a:p>
          <a:p>
            <a:r>
              <a:rPr lang="pt-BR" sz="2000" smtClean="0"/>
              <a:t>Na verdade, </a:t>
            </a:r>
            <a:r>
              <a:rPr lang="pt-BR" sz="2000" smtClean="0">
                <a:solidFill>
                  <a:srgbClr val="FF0000"/>
                </a:solidFill>
              </a:rPr>
              <a:t>alguns estudos até mostraram que as diretrizes liberais podem estar associadas a um risco aumentado de morbidade e mortalidade</a:t>
            </a:r>
            <a:r>
              <a:rPr lang="pt-BR" sz="2000" smtClean="0"/>
              <a:t>, sugerindo que muitas transfusões podem ter um efeito deletério. </a:t>
            </a:r>
          </a:p>
        </p:txBody>
      </p:sp>
      <p:sp>
        <p:nvSpPr>
          <p:cNvPr id="69634" name="Rectangle 4"/>
          <p:cNvSpPr>
            <a:spLocks noChangeArrowheads="1"/>
          </p:cNvSpPr>
          <p:nvPr/>
        </p:nvSpPr>
        <p:spPr bwMode="auto">
          <a:xfrm>
            <a:off x="219075" y="592138"/>
            <a:ext cx="11972925" cy="823912"/>
          </a:xfrm>
          <a:prstGeom prst="rect">
            <a:avLst/>
          </a:prstGeom>
          <a:solidFill>
            <a:srgbClr val="FFFFFF"/>
          </a:solidFill>
          <a:ln w="9525">
            <a:noFill/>
            <a:miter lim="800000"/>
            <a:headEnd/>
            <a:tailEnd/>
          </a:ln>
        </p:spPr>
        <p:txBody>
          <a:bodyPr lIns="0" tIns="0" rIns="0" bIns="0" anchor="ctr">
            <a:spAutoFit/>
          </a:bodyPr>
          <a:lstStyle/>
          <a:p>
            <a:pPr algn="ctr"/>
            <a:r>
              <a:rPr lang="en-US">
                <a:hlinkClick r:id="rId2"/>
              </a:rPr>
              <a:t>Updates in </a:t>
            </a:r>
            <a:r>
              <a:rPr lang="en-US" b="1">
                <a:hlinkClick r:id="rId2"/>
              </a:rPr>
              <a:t>Red</a:t>
            </a:r>
            <a:r>
              <a:rPr lang="en-US">
                <a:hlinkClick r:id="rId2"/>
              </a:rPr>
              <a:t> </a:t>
            </a:r>
            <a:r>
              <a:rPr lang="en-US" b="1">
                <a:hlinkClick r:id="rId2"/>
              </a:rPr>
              <a:t>Blood</a:t>
            </a:r>
            <a:r>
              <a:rPr lang="en-US">
                <a:hlinkClick r:id="rId2"/>
              </a:rPr>
              <a:t> </a:t>
            </a:r>
            <a:r>
              <a:rPr lang="en-US" b="1">
                <a:hlinkClick r:id="rId2"/>
              </a:rPr>
              <a:t>Cell</a:t>
            </a:r>
            <a:r>
              <a:rPr lang="en-US">
                <a:hlinkClick r:id="rId2"/>
              </a:rPr>
              <a:t> and Platelet </a:t>
            </a:r>
            <a:r>
              <a:rPr lang="en-US" b="1">
                <a:hlinkClick r:id="rId2"/>
              </a:rPr>
              <a:t>Transfusions</a:t>
            </a:r>
            <a:r>
              <a:rPr lang="en-US">
                <a:hlinkClick r:id="rId2"/>
              </a:rPr>
              <a:t> in Preterm Neonates.</a:t>
            </a:r>
            <a:endParaRPr lang="en-US"/>
          </a:p>
          <a:p>
            <a:pPr algn="ctr"/>
            <a:r>
              <a:rPr lang="en-US"/>
              <a:t>Lopriore E.Am J Perinatol. 2019 Jul;36(S 02):S37-S40. </a:t>
            </a:r>
            <a:r>
              <a:rPr lang="en-US">
                <a:solidFill>
                  <a:srgbClr val="0000FF"/>
                </a:solidFill>
              </a:rPr>
              <a:t>doi: 10.1055/s-0039-1691775</a:t>
            </a:r>
            <a:r>
              <a:rPr lang="en-US"/>
              <a:t>. Epub 2019 Jun 25.PMID: 31238357 Review</a:t>
            </a:r>
          </a:p>
        </p:txBody>
      </p:sp>
      <p:sp>
        <p:nvSpPr>
          <p:cNvPr id="69635" name="Rectangle 5"/>
          <p:cNvSpPr>
            <a:spLocks noChangeArrowheads="1"/>
          </p:cNvSpPr>
          <p:nvPr/>
        </p:nvSpPr>
        <p:spPr bwMode="auto">
          <a:xfrm>
            <a:off x="407988" y="147638"/>
            <a:ext cx="11266487" cy="396875"/>
          </a:xfrm>
          <a:prstGeom prst="rect">
            <a:avLst/>
          </a:prstGeom>
          <a:solidFill>
            <a:schemeClr val="bg1"/>
          </a:solidFill>
          <a:ln w="9525">
            <a:noFill/>
            <a:miter lim="800000"/>
            <a:headEnd/>
            <a:tailEnd/>
          </a:ln>
        </p:spPr>
        <p:txBody>
          <a:bodyPr wrap="none">
            <a:spAutoFit/>
          </a:bodyPr>
          <a:lstStyle/>
          <a:p>
            <a:pPr defTabSz="914400"/>
            <a:r>
              <a:rPr lang="pt-BR" sz="2000" b="1">
                <a:solidFill>
                  <a:srgbClr val="0000FF"/>
                </a:solidFill>
              </a:rPr>
              <a:t>Atualizações nas transfusões de glóbulos vermelhos e plaquetas em neonatos prematuros</a:t>
            </a:r>
          </a:p>
        </p:txBody>
      </p:sp>
      <p:sp>
        <p:nvSpPr>
          <p:cNvPr id="69636" name="AutoShape 6"/>
          <p:cNvSpPr>
            <a:spLocks noChangeArrowheads="1"/>
          </p:cNvSpPr>
          <p:nvPr/>
        </p:nvSpPr>
        <p:spPr bwMode="auto">
          <a:xfrm>
            <a:off x="11037888" y="544671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
        <p:nvSpPr>
          <p:cNvPr id="69637" name="Oval 7"/>
          <p:cNvSpPr>
            <a:spLocks noChangeArrowheads="1"/>
          </p:cNvSpPr>
          <p:nvPr/>
        </p:nvSpPr>
        <p:spPr bwMode="auto">
          <a:xfrm>
            <a:off x="0" y="744538"/>
            <a:ext cx="914400" cy="493712"/>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2019</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3"/>
          <p:cNvSpPr>
            <a:spLocks noGrp="1"/>
          </p:cNvSpPr>
          <p:nvPr>
            <p:ph type="body" idx="1"/>
          </p:nvPr>
        </p:nvSpPr>
        <p:spPr>
          <a:xfrm>
            <a:off x="0" y="1409700"/>
            <a:ext cx="11755438" cy="5448300"/>
          </a:xfrm>
          <a:solidFill>
            <a:schemeClr val="bg1"/>
          </a:solidFill>
        </p:spPr>
        <p:txBody>
          <a:bodyPr/>
          <a:lstStyle/>
          <a:p>
            <a:r>
              <a:rPr lang="pt-BR" smtClean="0"/>
              <a:t>Em um estudo randomizado recente em neonatos prematuros com trombocitopenia, o grupo de </a:t>
            </a:r>
            <a:r>
              <a:rPr lang="pt-BR" b="1" smtClean="0">
                <a:solidFill>
                  <a:srgbClr val="FF0000"/>
                </a:solidFill>
              </a:rPr>
              <a:t>transfusão liberal (recebendo mais transfusões de plaquetas) teve uma taxa significativamente maior de morte ou sangramento importante</a:t>
            </a:r>
            <a:r>
              <a:rPr lang="pt-BR" smtClean="0"/>
              <a:t> do que o grupo restritivo (recebendo menos transfusões). </a:t>
            </a:r>
          </a:p>
          <a:p>
            <a:r>
              <a:rPr lang="pt-BR" smtClean="0"/>
              <a:t>Em </a:t>
            </a:r>
            <a:r>
              <a:rPr lang="pt-BR" smtClean="0">
                <a:solidFill>
                  <a:srgbClr val="FF0000"/>
                </a:solidFill>
              </a:rPr>
              <a:t>neonatos prematuros com anemia</a:t>
            </a:r>
            <a:r>
              <a:rPr lang="pt-BR" smtClean="0"/>
              <a:t>, as evidências disponíveis também são limitadas e controversas.</a:t>
            </a:r>
          </a:p>
          <a:p>
            <a:pPr algn="ctr">
              <a:buFont typeface="Wingdings 3" pitchFamily="18" charset="2"/>
              <a:buNone/>
            </a:pPr>
            <a:r>
              <a:rPr lang="pt-BR" smtClean="0"/>
              <a:t> </a:t>
            </a:r>
            <a:r>
              <a:rPr lang="pt-BR" sz="2400" b="1" smtClean="0">
                <a:solidFill>
                  <a:srgbClr val="0000FF"/>
                </a:solidFill>
              </a:rPr>
              <a:t>Dois grandes ensaios clínicos randomizados (ETTNO e TOP) estão atualmente avaliando a segurança e a eficácia das transfusões liberais e restritivas de hemácias.</a:t>
            </a:r>
            <a:r>
              <a:rPr lang="pt-BR" sz="2400" b="1" smtClean="0"/>
              <a:t> </a:t>
            </a:r>
          </a:p>
          <a:p>
            <a:r>
              <a:rPr lang="pt-BR" smtClean="0"/>
              <a:t>Os resultados desses dois grandes estudos, incluindo o resultado do neurodesenvolvimento em longo prazo, são aguardados com ansiedade. </a:t>
            </a:r>
          </a:p>
          <a:p>
            <a:r>
              <a:rPr lang="pt-BR" smtClean="0"/>
              <a:t>Até então, a redução da anemia da prematuridade por meio da implementação de medidas preventivas eficazes, como o </a:t>
            </a:r>
            <a:r>
              <a:rPr lang="pt-BR" b="1" smtClean="0">
                <a:solidFill>
                  <a:srgbClr val="0000FF"/>
                </a:solidFill>
              </a:rPr>
              <a:t>clampeamento tardio do cordão umbilical e a minimização da perda iatrogênica de sangue, continuam sendo de suma importância.</a:t>
            </a:r>
          </a:p>
          <a:p>
            <a:endParaRPr lang="pt-BR" b="1" smtClean="0">
              <a:solidFill>
                <a:srgbClr val="0000FF"/>
              </a:solidFill>
            </a:endParaRPr>
          </a:p>
        </p:txBody>
      </p:sp>
      <p:sp>
        <p:nvSpPr>
          <p:cNvPr id="70658" name="AutoShape 4"/>
          <p:cNvSpPr>
            <a:spLocks noChangeArrowheads="1"/>
          </p:cNvSpPr>
          <p:nvPr/>
        </p:nvSpPr>
        <p:spPr bwMode="auto">
          <a:xfrm>
            <a:off x="11287125" y="564356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4"/>
          <p:cNvSpPr>
            <a:spLocks noChangeArrowheads="1"/>
          </p:cNvSpPr>
          <p:nvPr/>
        </p:nvSpPr>
        <p:spPr bwMode="auto">
          <a:xfrm>
            <a:off x="536575" y="0"/>
            <a:ext cx="11198225" cy="2838450"/>
          </a:xfrm>
          <a:prstGeom prst="rect">
            <a:avLst/>
          </a:prstGeom>
          <a:solidFill>
            <a:schemeClr val="bg1"/>
          </a:solidFill>
          <a:ln w="9525">
            <a:noFill/>
            <a:miter lim="800000"/>
            <a:headEnd/>
            <a:tailEnd/>
          </a:ln>
        </p:spPr>
        <p:txBody>
          <a:bodyPr>
            <a:spAutoFit/>
          </a:bodyPr>
          <a:lstStyle/>
          <a:p>
            <a:pPr defTabSz="914400">
              <a:buFontTx/>
              <a:buChar char="•"/>
            </a:pPr>
            <a:r>
              <a:rPr lang="pt-BR"/>
              <a:t>A principal modalidade de tratamento da anemia neonatal ainda é com base na administração de transfusões de hemácias, mas não há consenso internacional sobre os limiares ideais de hemoglobina para transfusões de hemácias em neonatos prematuros.</a:t>
            </a:r>
          </a:p>
          <a:p>
            <a:pPr defTabSz="914400">
              <a:buFontTx/>
              <a:buChar char="•"/>
            </a:pPr>
            <a:r>
              <a:rPr lang="pt-BR"/>
              <a:t>Os limiares de hemoglobina postulados para transfusões variam</a:t>
            </a:r>
          </a:p>
          <a:p>
            <a:pPr defTabSz="914400"/>
            <a:r>
              <a:rPr lang="pt-BR"/>
              <a:t>muito entre e dentro dos países.</a:t>
            </a:r>
          </a:p>
          <a:p>
            <a:pPr defTabSz="914400"/>
            <a:r>
              <a:rPr lang="pt-BR"/>
              <a:t> </a:t>
            </a:r>
          </a:p>
          <a:p>
            <a:pPr defTabSz="914400"/>
            <a:r>
              <a:rPr lang="pt-BR">
                <a:solidFill>
                  <a:srgbClr val="0000FF"/>
                </a:solidFill>
              </a:rPr>
              <a:t>Além disso, a decisão de transfundir às vezes é feita com base no julgamento clínico julgamento do cuidador, independentemente de Diretrizes nacionais ou locais.</a:t>
            </a:r>
          </a:p>
          <a:p>
            <a:pPr algn="ctr" defTabSz="914400"/>
            <a:r>
              <a:rPr lang="pt-BR" b="1">
                <a:solidFill>
                  <a:srgbClr val="0000FF"/>
                </a:solidFill>
              </a:rPr>
              <a:t>Várias diretrizes nacionais foram publicadas</a:t>
            </a:r>
          </a:p>
          <a:p>
            <a:pPr algn="ctr" defTabSz="914400"/>
            <a:r>
              <a:rPr lang="pt-BR" b="1">
                <a:solidFill>
                  <a:srgbClr val="0000FF"/>
                </a:solidFill>
              </a:rPr>
              <a:t>na década passada e estão resumidos na</a:t>
            </a:r>
            <a:r>
              <a:rPr lang="pt-BR">
                <a:solidFill>
                  <a:srgbClr val="0000FF"/>
                </a:solidFill>
              </a:rPr>
              <a:t> </a:t>
            </a:r>
            <a:r>
              <a:rPr lang="pt-BR">
                <a:solidFill>
                  <a:srgbClr val="FF00FF"/>
                </a:solidFill>
              </a:rPr>
              <a:t>Tabela 1</a:t>
            </a:r>
            <a:r>
              <a:rPr lang="pt-BR">
                <a:solidFill>
                  <a:srgbClr val="0000FF"/>
                </a:solidFill>
              </a:rPr>
              <a:t>.</a:t>
            </a:r>
          </a:p>
        </p:txBody>
      </p:sp>
      <p:pic>
        <p:nvPicPr>
          <p:cNvPr id="71682" name="Picture 5"/>
          <p:cNvPicPr>
            <a:picLocks noChangeAspect="1" noChangeArrowheads="1"/>
          </p:cNvPicPr>
          <p:nvPr/>
        </p:nvPicPr>
        <p:blipFill>
          <a:blip r:embed="rId2"/>
          <a:srcRect/>
          <a:stretch>
            <a:fillRect/>
          </a:stretch>
        </p:blipFill>
        <p:spPr bwMode="auto">
          <a:xfrm>
            <a:off x="946150" y="3173413"/>
            <a:ext cx="9569450" cy="3684587"/>
          </a:xfrm>
          <a:prstGeom prst="rect">
            <a:avLst/>
          </a:prstGeom>
          <a:noFill/>
          <a:ln w="9525">
            <a:noFill/>
            <a:miter lim="800000"/>
            <a:headEnd/>
            <a:tailEnd/>
          </a:ln>
        </p:spPr>
      </p:pic>
      <p:sp>
        <p:nvSpPr>
          <p:cNvPr id="71683" name="Rectangle 6"/>
          <p:cNvSpPr>
            <a:spLocks noChangeArrowheads="1"/>
          </p:cNvSpPr>
          <p:nvPr/>
        </p:nvSpPr>
        <p:spPr bwMode="auto">
          <a:xfrm>
            <a:off x="276225" y="2784475"/>
            <a:ext cx="11915775" cy="366713"/>
          </a:xfrm>
          <a:prstGeom prst="rect">
            <a:avLst/>
          </a:prstGeom>
          <a:noFill/>
          <a:ln w="9525">
            <a:noFill/>
            <a:miter lim="800000"/>
            <a:headEnd/>
            <a:tailEnd/>
          </a:ln>
        </p:spPr>
        <p:txBody>
          <a:bodyPr wrap="none">
            <a:spAutoFit/>
          </a:bodyPr>
          <a:lstStyle/>
          <a:p>
            <a:pPr defTabSz="914400"/>
            <a:r>
              <a:rPr lang="pt-BR">
                <a:solidFill>
                  <a:srgbClr val="FF00FF"/>
                </a:solidFill>
              </a:rPr>
              <a:t>Visão geral das diretrizes internacionais e limites para transfusões de hemácias e transfusões de plaquetas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4"/>
          <p:cNvSpPr>
            <a:spLocks noChangeArrowheads="1"/>
          </p:cNvSpPr>
          <p:nvPr/>
        </p:nvSpPr>
        <p:spPr bwMode="auto">
          <a:xfrm>
            <a:off x="1550988" y="1208088"/>
            <a:ext cx="8123237" cy="641350"/>
          </a:xfrm>
          <a:prstGeom prst="rect">
            <a:avLst/>
          </a:prstGeom>
          <a:solidFill>
            <a:schemeClr val="bg1"/>
          </a:solidFill>
          <a:ln w="9525">
            <a:noFill/>
            <a:miter lim="800000"/>
            <a:headEnd/>
            <a:tailEnd/>
          </a:ln>
        </p:spPr>
        <p:txBody>
          <a:bodyPr>
            <a:spAutoFit/>
          </a:bodyPr>
          <a:lstStyle/>
          <a:p>
            <a:pPr defTabSz="914400"/>
            <a:r>
              <a:rPr lang="pt-BR">
                <a:solidFill>
                  <a:schemeClr val="bg1"/>
                </a:solidFill>
                <a:hlinkClick r:id="rId2"/>
              </a:rPr>
              <a:t>https://portaldeboaspraticas.iff.fiocruz.br/atencao-recem-nascido/principais-questoes-sobre-anemia-prematuridade/</a:t>
            </a:r>
            <a:r>
              <a:rPr lang="pt-BR">
                <a:solidFill>
                  <a:schemeClr val="bg1"/>
                </a:solidFill>
              </a:rPr>
              <a:t> </a:t>
            </a:r>
          </a:p>
        </p:txBody>
      </p:sp>
      <p:sp>
        <p:nvSpPr>
          <p:cNvPr id="72706" name="Text Box 5"/>
          <p:cNvSpPr txBox="1">
            <a:spLocks noChangeArrowheads="1"/>
          </p:cNvSpPr>
          <p:nvPr/>
        </p:nvSpPr>
        <p:spPr bwMode="auto">
          <a:xfrm>
            <a:off x="2508250" y="650875"/>
            <a:ext cx="6553200" cy="579438"/>
          </a:xfrm>
          <a:prstGeom prst="rect">
            <a:avLst/>
          </a:prstGeom>
          <a:noFill/>
          <a:ln w="9525">
            <a:noFill/>
            <a:miter lim="800000"/>
            <a:headEnd/>
            <a:tailEnd/>
          </a:ln>
        </p:spPr>
        <p:txBody>
          <a:bodyPr wrap="none">
            <a:spAutoFit/>
          </a:bodyPr>
          <a:lstStyle/>
          <a:p>
            <a:pPr defTabSz="914400"/>
            <a:r>
              <a:rPr lang="pt-BR" sz="3200" b="1">
                <a:solidFill>
                  <a:srgbClr val="FFFF00"/>
                </a:solidFill>
              </a:rPr>
              <a:t>Portal  de Boas Práticas: Anemia</a:t>
            </a:r>
          </a:p>
        </p:txBody>
      </p:sp>
      <p:sp>
        <p:nvSpPr>
          <p:cNvPr id="72707" name="Rectangle 6"/>
          <p:cNvSpPr>
            <a:spLocks noChangeArrowheads="1"/>
          </p:cNvSpPr>
          <p:nvPr/>
        </p:nvSpPr>
        <p:spPr bwMode="auto">
          <a:xfrm>
            <a:off x="3579813" y="1784350"/>
            <a:ext cx="4227512" cy="641350"/>
          </a:xfrm>
          <a:prstGeom prst="rect">
            <a:avLst/>
          </a:prstGeom>
          <a:solidFill>
            <a:schemeClr val="bg1"/>
          </a:solidFill>
          <a:ln w="9525">
            <a:noFill/>
            <a:miter lim="800000"/>
            <a:headEnd/>
            <a:tailEnd/>
          </a:ln>
        </p:spPr>
        <p:txBody>
          <a:bodyPr wrap="none" anchor="ctr">
            <a:spAutoFit/>
          </a:bodyPr>
          <a:lstStyle/>
          <a:p>
            <a:pPr algn="just"/>
            <a:r>
              <a:rPr lang="en-US"/>
              <a:t> João Henrique Leme</a:t>
            </a:r>
          </a:p>
          <a:p>
            <a:pPr algn="just"/>
            <a:r>
              <a:rPr lang="en-US"/>
              <a:t> </a:t>
            </a:r>
            <a:r>
              <a:rPr lang="pt-BR"/>
              <a:t>Médico neonatologista do IFF/2019 </a:t>
            </a:r>
            <a:endParaRPr lang="en-US"/>
          </a:p>
        </p:txBody>
      </p:sp>
      <p:sp>
        <p:nvSpPr>
          <p:cNvPr id="72708" name="Rectangle 8"/>
          <p:cNvSpPr>
            <a:spLocks noChangeArrowheads="1"/>
          </p:cNvSpPr>
          <p:nvPr/>
        </p:nvSpPr>
        <p:spPr bwMode="auto">
          <a:xfrm>
            <a:off x="0" y="2711450"/>
            <a:ext cx="11912600" cy="3908425"/>
          </a:xfrm>
          <a:prstGeom prst="rect">
            <a:avLst/>
          </a:prstGeom>
          <a:solidFill>
            <a:srgbClr val="FFFFFF"/>
          </a:solidFill>
          <a:ln w="9525">
            <a:noFill/>
            <a:miter lim="800000"/>
            <a:headEnd/>
            <a:tailEnd/>
          </a:ln>
        </p:spPr>
        <p:txBody>
          <a:bodyPr tIns="0" bIns="63480" anchor="ctr">
            <a:spAutoFit/>
          </a:bodyPr>
          <a:lstStyle/>
          <a:p>
            <a:pPr algn="ctr"/>
            <a:r>
              <a:rPr lang="en-US"/>
              <a:t>Tabela de </a:t>
            </a:r>
            <a:r>
              <a:rPr lang="en-US" b="1"/>
              <a:t>Critérios para transfusão com concentrado de hemácias</a:t>
            </a:r>
            <a:r>
              <a:rPr lang="en-US"/>
              <a:t> | Referência: Bell, 2008 / Zakol K et al, 2012:</a:t>
            </a:r>
          </a:p>
          <a:p>
            <a:pPr algn="ctr"/>
            <a:r>
              <a:rPr lang="en-US" b="1">
                <a:solidFill>
                  <a:srgbClr val="FF0000"/>
                </a:solidFill>
              </a:rPr>
              <a:t>Ht &lt; 40% ou Hb &lt; 13g/dL</a:t>
            </a:r>
            <a:endParaRPr lang="en-US">
              <a:solidFill>
                <a:srgbClr val="FF0000"/>
              </a:solidFill>
            </a:endParaRPr>
          </a:p>
          <a:p>
            <a:pPr algn="ctr"/>
            <a:r>
              <a:rPr lang="en-US"/>
              <a:t>Cardiopatia congênita cianótica</a:t>
            </a:r>
          </a:p>
          <a:p>
            <a:pPr algn="ctr"/>
            <a:r>
              <a:rPr lang="en-US"/>
              <a:t>Choque hipovolêmico refratário à expansão volumétrica</a:t>
            </a:r>
          </a:p>
          <a:p>
            <a:pPr algn="ctr"/>
            <a:r>
              <a:rPr lang="en-US"/>
              <a:t>ICC refratária a drogas</a:t>
            </a:r>
          </a:p>
          <a:p>
            <a:pPr algn="ctr"/>
            <a:r>
              <a:rPr lang="en-US" b="1">
                <a:solidFill>
                  <a:srgbClr val="FF0000"/>
                </a:solidFill>
              </a:rPr>
              <a:t>Ht &lt; 35% ou Hb &lt; 12g/dL</a:t>
            </a:r>
            <a:endParaRPr lang="en-US">
              <a:solidFill>
                <a:srgbClr val="FF0000"/>
              </a:solidFill>
            </a:endParaRPr>
          </a:p>
          <a:p>
            <a:pPr algn="ctr"/>
            <a:r>
              <a:rPr lang="en-US"/>
              <a:t>VM com MAP &gt; 8 cm H2O</a:t>
            </a:r>
          </a:p>
          <a:p>
            <a:pPr algn="ctr"/>
            <a:r>
              <a:rPr lang="en-US"/>
              <a:t>ICC ou choque</a:t>
            </a:r>
          </a:p>
          <a:p>
            <a:pPr algn="ctr"/>
            <a:r>
              <a:rPr lang="en-US"/>
              <a:t>Cirurgias de grande porte</a:t>
            </a:r>
          </a:p>
          <a:p>
            <a:pPr algn="ctr"/>
            <a:r>
              <a:rPr lang="en-US" b="1"/>
              <a:t>Ht &lt; 30% ou Hb &lt; 10g/dL</a:t>
            </a:r>
            <a:endParaRPr lang="en-US"/>
          </a:p>
          <a:p>
            <a:pPr algn="ctr"/>
            <a:r>
              <a:rPr lang="en-US"/>
              <a:t>VM com MAP &lt; 8 cm H2O</a:t>
            </a:r>
          </a:p>
          <a:p>
            <a:pPr algn="ctr"/>
            <a:r>
              <a:rPr lang="en-US"/>
              <a:t>CPAP com FiO2 &gt; 0,35</a:t>
            </a:r>
          </a:p>
          <a:p>
            <a:pPr algn="ctr"/>
            <a:r>
              <a:rPr lang="en-US"/>
              <a:t>Cirurgias de pequeno e médio porte</a:t>
            </a:r>
          </a:p>
        </p:txBody>
      </p:sp>
      <p:sp>
        <p:nvSpPr>
          <p:cNvPr id="72709" name="Oval 7"/>
          <p:cNvSpPr>
            <a:spLocks noChangeArrowheads="1"/>
          </p:cNvSpPr>
          <p:nvPr/>
        </p:nvSpPr>
        <p:spPr bwMode="auto">
          <a:xfrm>
            <a:off x="501650" y="1968500"/>
            <a:ext cx="914400" cy="512763"/>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2019</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4"/>
          <p:cNvSpPr>
            <a:spLocks noChangeArrowheads="1"/>
          </p:cNvSpPr>
          <p:nvPr/>
        </p:nvSpPr>
        <p:spPr bwMode="auto">
          <a:xfrm>
            <a:off x="420688" y="530225"/>
            <a:ext cx="11479212" cy="2535238"/>
          </a:xfrm>
          <a:prstGeom prst="rect">
            <a:avLst/>
          </a:prstGeom>
          <a:solidFill>
            <a:srgbClr val="FFFFFF"/>
          </a:solidFill>
          <a:ln w="9525">
            <a:noFill/>
            <a:miter lim="800000"/>
            <a:headEnd/>
            <a:tailEnd/>
          </a:ln>
        </p:spPr>
        <p:txBody>
          <a:bodyPr tIns="0" bIns="63480" anchor="ctr">
            <a:spAutoFit/>
          </a:bodyPr>
          <a:lstStyle/>
          <a:p>
            <a:pPr algn="ctr"/>
            <a:r>
              <a:rPr lang="en-US" b="1">
                <a:solidFill>
                  <a:srgbClr val="FF0000"/>
                </a:solidFill>
              </a:rPr>
              <a:t>Ht &lt; 25% ou Hb &lt; 8 g/dL</a:t>
            </a:r>
            <a:endParaRPr lang="en-US">
              <a:solidFill>
                <a:srgbClr val="FF0000"/>
              </a:solidFill>
            </a:endParaRPr>
          </a:p>
          <a:p>
            <a:pPr algn="ctr"/>
            <a:r>
              <a:rPr lang="en-US"/>
              <a:t>CPAP com FiO2 &lt; 0,35</a:t>
            </a:r>
            <a:br>
              <a:rPr lang="en-US"/>
            </a:br>
            <a:r>
              <a:rPr lang="en-US"/>
              <a:t>&gt; 6 episódios de apneia em 12 horas ou 2 em 24 horas com necessidade ventilação com balão e máscara, sem causa aparente.</a:t>
            </a:r>
          </a:p>
          <a:p>
            <a:pPr algn="ctr"/>
            <a:r>
              <a:rPr lang="en-US"/>
              <a:t>FC &gt; 180 bpm ou FR &gt; 80 irpm por 24 horas sem causa aparente.</a:t>
            </a:r>
          </a:p>
          <a:p>
            <a:pPr algn="ctr"/>
            <a:r>
              <a:rPr lang="en-US"/>
              <a:t>Ganho de peso &lt; 10g/dia por 4 dias, com oferta calórica &gt; 100 kcal/dia.</a:t>
            </a:r>
          </a:p>
          <a:p>
            <a:pPr algn="ctr"/>
            <a:r>
              <a:rPr lang="en-US" b="1">
                <a:solidFill>
                  <a:srgbClr val="FF0000"/>
                </a:solidFill>
              </a:rPr>
              <a:t>Ht &lt; 20% ou Hb &lt; 7g/dL</a:t>
            </a:r>
            <a:endParaRPr lang="en-US">
              <a:solidFill>
                <a:srgbClr val="FF0000"/>
              </a:solidFill>
            </a:endParaRPr>
          </a:p>
          <a:p>
            <a:pPr algn="ctr"/>
            <a:r>
              <a:rPr lang="en-US"/>
              <a:t>Assintomático com reticulócitos &lt; 2%</a:t>
            </a:r>
          </a:p>
          <a:p>
            <a:pPr algn="ctr" eaLnBrk="0" hangingPunct="0"/>
            <a:endParaRPr lang="en-US"/>
          </a:p>
        </p:txBody>
      </p:sp>
      <p:sp>
        <p:nvSpPr>
          <p:cNvPr id="73730" name="Rectangle 5"/>
          <p:cNvSpPr>
            <a:spLocks noChangeArrowheads="1"/>
          </p:cNvSpPr>
          <p:nvPr/>
        </p:nvSpPr>
        <p:spPr bwMode="auto">
          <a:xfrm>
            <a:off x="242888" y="3044825"/>
            <a:ext cx="11566525" cy="3021013"/>
          </a:xfrm>
          <a:prstGeom prst="rect">
            <a:avLst/>
          </a:prstGeom>
          <a:solidFill>
            <a:srgbClr val="FFFFFF"/>
          </a:solidFill>
          <a:ln w="9525">
            <a:noFill/>
            <a:miter lim="800000"/>
            <a:headEnd/>
            <a:tailEnd/>
          </a:ln>
        </p:spPr>
        <p:txBody>
          <a:bodyPr tIns="0" bIns="0" anchor="ctr">
            <a:spAutoFit/>
          </a:bodyPr>
          <a:lstStyle/>
          <a:p>
            <a:pPr algn="ctr"/>
            <a:r>
              <a:rPr lang="en-US" b="1">
                <a:solidFill>
                  <a:srgbClr val="0000FF"/>
                </a:solidFill>
              </a:rPr>
              <a:t>Quando iniciar a reposição de ferro no prematuro e qual a dose?</a:t>
            </a:r>
            <a:endParaRPr lang="en-US">
              <a:solidFill>
                <a:srgbClr val="0000FF"/>
              </a:solidFill>
            </a:endParaRPr>
          </a:p>
          <a:p>
            <a:pPr algn="ctr"/>
            <a:r>
              <a:rPr lang="en-US"/>
              <a:t>Normalmente o ferro é utilizado quando já existe volume parcial de dieta oral, que é algo em torno de 100 ml/kg. A dose vai variar de acordo com o peso de nascimento.</a:t>
            </a:r>
          </a:p>
          <a:p>
            <a:pPr algn="ctr"/>
            <a:r>
              <a:rPr lang="en-US" b="1">
                <a:solidFill>
                  <a:srgbClr val="0000FF"/>
                </a:solidFill>
              </a:rPr>
              <a:t>Recomendações (SBP)</a:t>
            </a:r>
            <a:endParaRPr lang="en-US">
              <a:solidFill>
                <a:srgbClr val="0000FF"/>
              </a:solidFill>
            </a:endParaRPr>
          </a:p>
          <a:p>
            <a:pPr algn="ctr"/>
            <a:r>
              <a:rPr lang="en-US"/>
              <a:t>Profilaxia: 1 mg de Fe elementar/kg/dia, 3-24 meses de idade, independentemente do regime de aleitamento.</a:t>
            </a:r>
          </a:p>
          <a:p>
            <a:pPr algn="ctr"/>
            <a:r>
              <a:rPr lang="en-US"/>
              <a:t>Para os lactentes nascidos pré-termos ou com muito baixo peso ao nascer:</a:t>
            </a:r>
          </a:p>
          <a:p>
            <a:pPr lvl="1" algn="ctr"/>
            <a:r>
              <a:rPr lang="en-US"/>
              <a:t>Maior de 1500 gramas: 2 mg/kg/dia, a partir do 30º dia até os 12 meses de idade.</a:t>
            </a:r>
          </a:p>
          <a:p>
            <a:pPr lvl="1" algn="ctr"/>
            <a:r>
              <a:rPr lang="en-US"/>
              <a:t>Entre 1000 gramas e 1500 gramas: 3 mg/kg/dia até os 12 meses</a:t>
            </a:r>
          </a:p>
          <a:p>
            <a:pPr lvl="1" algn="ctr"/>
            <a:r>
              <a:rPr lang="en-US"/>
              <a:t>Menor de 1000 g: 4 mg/kg/dia.</a:t>
            </a:r>
          </a:p>
          <a:p>
            <a:pPr algn="ctr" eaLnBrk="0" hangingPunct="0"/>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3"/>
          <p:cNvSpPr>
            <a:spLocks noGrp="1"/>
          </p:cNvSpPr>
          <p:nvPr>
            <p:ph type="body" idx="1"/>
          </p:nvPr>
        </p:nvSpPr>
        <p:spPr>
          <a:xfrm>
            <a:off x="1146175" y="542925"/>
            <a:ext cx="9590088" cy="3790950"/>
          </a:xfrm>
          <a:solidFill>
            <a:schemeClr val="bg1"/>
          </a:solidFill>
        </p:spPr>
        <p:txBody>
          <a:bodyPr/>
          <a:lstStyle/>
          <a:p>
            <a:pPr algn="ctr">
              <a:buFont typeface="Wingdings 3" pitchFamily="18" charset="2"/>
              <a:buNone/>
            </a:pPr>
            <a:r>
              <a:rPr lang="pt-BR" sz="2800" b="1" smtClean="0">
                <a:solidFill>
                  <a:srgbClr val="0000FF"/>
                </a:solidFill>
              </a:rPr>
              <a:t>Quando decidimos pela transfusão de hemácias normais, lavadas e irradiadas?</a:t>
            </a:r>
            <a:endParaRPr lang="pt-BR" sz="2800" smtClean="0">
              <a:solidFill>
                <a:srgbClr val="0000FF"/>
              </a:solidFill>
            </a:endParaRPr>
          </a:p>
          <a:p>
            <a:r>
              <a:rPr lang="pt-BR" sz="2000" smtClean="0"/>
              <a:t>As hemácias que utilizamos para menores de 1.200 gramas são com filtro de leucócitos; as hemácias lavadas são indicadas para pacientes que têm a possibilidade de reação alérgica ou quando necessita de um volume muito grande; as hemácias irradiadas somente quando vai fazer transfusão intrauterina, exsanguineotransfusão ou quiser diminuir a possibilidade de reação enxerto versus hospedeiro.</a:t>
            </a:r>
          </a:p>
          <a:p>
            <a:endParaRPr lang="pt-BR" sz="2000" smtClean="0"/>
          </a:p>
          <a:p>
            <a:endParaRPr lang="pt-BR" sz="2000" smtClean="0"/>
          </a:p>
        </p:txBody>
      </p:sp>
      <p:sp>
        <p:nvSpPr>
          <p:cNvPr id="74754" name="Rectangle 4"/>
          <p:cNvSpPr>
            <a:spLocks noChangeArrowheads="1"/>
          </p:cNvSpPr>
          <p:nvPr/>
        </p:nvSpPr>
        <p:spPr bwMode="auto">
          <a:xfrm>
            <a:off x="0" y="3051175"/>
            <a:ext cx="12192000" cy="2592388"/>
          </a:xfrm>
          <a:prstGeom prst="rect">
            <a:avLst/>
          </a:prstGeom>
          <a:solidFill>
            <a:srgbClr val="FFFFFF"/>
          </a:solidFill>
          <a:ln w="9525">
            <a:noFill/>
            <a:miter lim="800000"/>
            <a:headEnd/>
            <a:tailEnd/>
          </a:ln>
        </p:spPr>
        <p:txBody>
          <a:bodyPr anchor="ctr">
            <a:spAutoFit/>
          </a:bodyPr>
          <a:lstStyle/>
          <a:p>
            <a:pPr algn="ctr"/>
            <a:r>
              <a:rPr lang="en-US" sz="2800" b="1">
                <a:solidFill>
                  <a:srgbClr val="0000FF"/>
                </a:solidFill>
              </a:rPr>
              <a:t>Quais os critérios para a transfusão de concentrado de hemácias em prematuros em ar ambiente?</a:t>
            </a:r>
          </a:p>
          <a:p>
            <a:pPr algn="ctr"/>
            <a:endParaRPr lang="en-US" sz="2800">
              <a:solidFill>
                <a:srgbClr val="0000FF"/>
              </a:solidFill>
            </a:endParaRPr>
          </a:p>
          <a:p>
            <a:pPr algn="ctr"/>
            <a:r>
              <a:rPr lang="en-US" sz="2000"/>
              <a:t>Somente se ele estivesse com </a:t>
            </a:r>
            <a:r>
              <a:rPr lang="en-US" sz="2000" b="1">
                <a:solidFill>
                  <a:srgbClr val="FF00FF"/>
                </a:solidFill>
              </a:rPr>
              <a:t>hematócrito inferior a 20% e hemoglobina menor do que 7</a:t>
            </a:r>
            <a:r>
              <a:rPr lang="en-US" sz="2000"/>
              <a:t>. Mesmo assintomático ou com reticulócitos menor que 2%, a gente indicaria; fora isso, se estiver em ar ambiente, com hematócrito acima de 20, não vamos transfundir, vamos avaliar novamente esses exames e observar clinicamente o paciente.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3"/>
          <p:cNvSpPr>
            <a:spLocks noGrp="1"/>
          </p:cNvSpPr>
          <p:nvPr>
            <p:ph type="body" idx="1"/>
          </p:nvPr>
        </p:nvSpPr>
        <p:spPr>
          <a:xfrm>
            <a:off x="1060450" y="2576513"/>
            <a:ext cx="10445750" cy="3752850"/>
          </a:xfrm>
          <a:solidFill>
            <a:schemeClr val="bg1"/>
          </a:solidFill>
        </p:spPr>
        <p:txBody>
          <a:bodyPr/>
          <a:lstStyle/>
          <a:p>
            <a:pPr lvl="4">
              <a:buFont typeface="Wingdings 3" pitchFamily="18" charset="2"/>
              <a:buNone/>
            </a:pPr>
            <a:r>
              <a:rPr lang="pt-BR" sz="2000" b="1" smtClean="0">
                <a:solidFill>
                  <a:srgbClr val="FF00FF"/>
                </a:solidFill>
              </a:rPr>
              <a:t>ANEMIA DO RN  PRÉ-TERMO</a:t>
            </a:r>
          </a:p>
          <a:p>
            <a:pPr lvl="4"/>
            <a:r>
              <a:rPr lang="pt-BR" sz="2400" smtClean="0">
                <a:latin typeface="Times New Roman" pitchFamily="18" charset="0"/>
              </a:rPr>
              <a:t>Nos RN pré-termo a queda da Hb e Htc nas primeiras semanas de vida ocorre mais precocemente (Hb de 7-10 mg% entre a 3ª e 7ª semana de vida).  </a:t>
            </a:r>
          </a:p>
          <a:p>
            <a:pPr lvl="4"/>
            <a:r>
              <a:rPr lang="pt-BR" sz="2400" smtClean="0">
                <a:latin typeface="Times New Roman" pitchFamily="18" charset="0"/>
              </a:rPr>
              <a:t>O nível mínimo de Hb será tanto mais baixo quanto menor tiver sido o peso ao nascer: nos lactentes que nascem com 1000 a 1500g, o nível médio de Hb por volta de 2 meses é 9 g%.  Estas alterações foram chamadas de "Anemia Fisiológica” do Pré-termo, apesar de que algumas crianças possam vir a ter sintomas.</a:t>
            </a:r>
          </a:p>
        </p:txBody>
      </p:sp>
      <p:sp>
        <p:nvSpPr>
          <p:cNvPr id="75778" name="Rectangle 4"/>
          <p:cNvSpPr>
            <a:spLocks noChangeArrowheads="1"/>
          </p:cNvSpPr>
          <p:nvPr/>
        </p:nvSpPr>
        <p:spPr bwMode="auto">
          <a:xfrm>
            <a:off x="1460500" y="914400"/>
            <a:ext cx="9444038" cy="1082675"/>
          </a:xfrm>
          <a:prstGeom prst="rect">
            <a:avLst/>
          </a:prstGeom>
          <a:solidFill>
            <a:schemeClr val="bg1"/>
          </a:solidFill>
          <a:ln w="9525">
            <a:noFill/>
            <a:miter lim="800000"/>
            <a:headEnd/>
            <a:tailEnd/>
          </a:ln>
        </p:spPr>
        <p:txBody>
          <a:bodyPr wrap="none" lIns="0" tIns="0" rIns="0" bIns="0" anchor="ctr">
            <a:spAutoFit/>
          </a:bodyPr>
          <a:lstStyle/>
          <a:p>
            <a:pPr algn="ctr" eaLnBrk="0" hangingPunct="0"/>
            <a:r>
              <a:rPr lang="en-US" sz="2700" b="1">
                <a:solidFill>
                  <a:srgbClr val="0000FF"/>
                </a:solidFill>
                <a:latin typeface="Lato" pitchFamily="34" charset="0"/>
              </a:rPr>
              <a:t>Anemia Neonatal</a:t>
            </a:r>
          </a:p>
          <a:p>
            <a:pPr algn="ctr" eaLnBrk="0" hangingPunct="0"/>
            <a:endParaRPr lang="en-US" u="sng">
              <a:solidFill>
                <a:srgbClr val="78909C"/>
              </a:solidFill>
            </a:endParaRPr>
          </a:p>
          <a:p>
            <a:pPr algn="ctr" eaLnBrk="0" hangingPunct="0"/>
            <a:r>
              <a:rPr lang="en-US" sz="1300">
                <a:solidFill>
                  <a:srgbClr val="424242"/>
                </a:solidFill>
                <a:latin typeface="Source Sans Pro"/>
              </a:rPr>
              <a:t>Paulo R. Margotto, Fabiana M</a:t>
            </a:r>
            <a:r>
              <a:rPr lang="en-US" sz="1300">
                <a:solidFill>
                  <a:srgbClr val="424242"/>
                </a:solidFill>
              </a:rPr>
              <a:t>á</a:t>
            </a:r>
            <a:r>
              <a:rPr lang="en-US" sz="1300">
                <a:solidFill>
                  <a:srgbClr val="424242"/>
                </a:solidFill>
                <a:latin typeface="Source Sans Pro"/>
              </a:rPr>
              <a:t>rcia de A. Morais</a:t>
            </a:r>
          </a:p>
          <a:p>
            <a:pPr algn="ctr" eaLnBrk="0" hangingPunct="0"/>
            <a:r>
              <a:rPr lang="en-US" sz="1300">
                <a:solidFill>
                  <a:srgbClr val="424242"/>
                </a:solidFill>
                <a:latin typeface="Source Sans Pro"/>
              </a:rPr>
              <a:t>Cap</a:t>
            </a:r>
            <a:r>
              <a:rPr lang="en-US" sz="1300">
                <a:solidFill>
                  <a:srgbClr val="424242"/>
                </a:solidFill>
              </a:rPr>
              <a:t>í</a:t>
            </a:r>
            <a:r>
              <a:rPr lang="en-US" sz="1300">
                <a:solidFill>
                  <a:srgbClr val="424242"/>
                </a:solidFill>
                <a:latin typeface="Source Sans Pro"/>
              </a:rPr>
              <a:t>tulo do livro Assistência ao Re </a:t>
            </a:r>
            <a:r>
              <a:rPr lang="en-US" sz="1300">
                <a:solidFill>
                  <a:srgbClr val="424242"/>
                </a:solidFill>
              </a:rPr>
              <a:t>é</a:t>
            </a:r>
            <a:r>
              <a:rPr lang="en-US" sz="1300">
                <a:solidFill>
                  <a:srgbClr val="424242"/>
                </a:solidFill>
                <a:latin typeface="Source Sans Pro"/>
              </a:rPr>
              <a:t>m-Nascdo de Risco, Hospital Materno Infantil de Bras</a:t>
            </a:r>
            <a:r>
              <a:rPr lang="en-US" sz="1300">
                <a:solidFill>
                  <a:srgbClr val="424242"/>
                </a:solidFill>
              </a:rPr>
              <a:t>í</a:t>
            </a:r>
            <a:r>
              <a:rPr lang="en-US" sz="1300">
                <a:solidFill>
                  <a:srgbClr val="424242"/>
                </a:solidFill>
                <a:latin typeface="Source Sans Pro"/>
              </a:rPr>
              <a:t>lia, 4a Edi</a:t>
            </a:r>
            <a:r>
              <a:rPr lang="en-US" sz="1300">
                <a:solidFill>
                  <a:srgbClr val="424242"/>
                </a:solidFill>
              </a:rPr>
              <a:t>ç</a:t>
            </a:r>
            <a:r>
              <a:rPr lang="en-US" sz="1300">
                <a:solidFill>
                  <a:srgbClr val="424242"/>
                </a:solidFill>
                <a:latin typeface="Source Sans Pro"/>
              </a:rPr>
              <a:t>ão, 2020, Em prepara</a:t>
            </a:r>
            <a:r>
              <a:rPr lang="en-US" sz="1300">
                <a:solidFill>
                  <a:srgbClr val="424242"/>
                </a:solidFill>
              </a:rPr>
              <a:t>ç</a:t>
            </a:r>
            <a:r>
              <a:rPr lang="en-US" sz="1300">
                <a:solidFill>
                  <a:srgbClr val="424242"/>
                </a:solidFill>
                <a:latin typeface="Source Sans Pro"/>
              </a:rPr>
              <a:t>ão.</a:t>
            </a:r>
            <a:endParaRPr lang="en-US">
              <a:solidFill>
                <a:srgbClr val="78909C"/>
              </a:solidFill>
            </a:endParaRPr>
          </a:p>
        </p:txBody>
      </p:sp>
      <p:pic>
        <p:nvPicPr>
          <p:cNvPr id="75779" name="Picture 5" descr="doc">
            <a:hlinkClick r:id="rId2" tooltip="NOVO-ANEMIA"/>
          </p:cNvPr>
          <p:cNvPicPr>
            <a:picLocks noChangeAspect="1" noChangeArrowheads="1"/>
          </p:cNvPicPr>
          <p:nvPr/>
        </p:nvPicPr>
        <p:blipFill>
          <a:blip r:embed="rId3"/>
          <a:srcRect/>
          <a:stretch>
            <a:fillRect/>
          </a:stretch>
        </p:blipFill>
        <p:spPr bwMode="auto">
          <a:xfrm>
            <a:off x="8604250" y="966788"/>
            <a:ext cx="457200" cy="457200"/>
          </a:xfrm>
          <a:prstGeom prst="rect">
            <a:avLst/>
          </a:prstGeom>
          <a:noFill/>
          <a:ln w="9525">
            <a:noFill/>
            <a:miter lim="800000"/>
            <a:headEnd/>
            <a:tailEnd/>
          </a:ln>
        </p:spPr>
      </p:pic>
      <p:sp>
        <p:nvSpPr>
          <p:cNvPr id="75780" name="AutoShape 6"/>
          <p:cNvSpPr>
            <a:spLocks noChangeArrowheads="1"/>
          </p:cNvSpPr>
          <p:nvPr/>
        </p:nvSpPr>
        <p:spPr bwMode="auto">
          <a:xfrm>
            <a:off x="11288713" y="5643563"/>
            <a:ext cx="733425" cy="1214437"/>
          </a:xfrm>
          <a:prstGeom prst="curvedRightArrow">
            <a:avLst>
              <a:gd name="adj1" fmla="val 33117"/>
              <a:gd name="adj2" fmla="val 66234"/>
              <a:gd name="adj3" fmla="val 33333"/>
            </a:avLst>
          </a:prstGeom>
          <a:solidFill>
            <a:srgbClr val="FFFF00"/>
          </a:solidFill>
          <a:ln w="9525">
            <a:solidFill>
              <a:schemeClr val="tx1"/>
            </a:solidFill>
            <a:miter lim="800000"/>
            <a:headEnd/>
            <a:tailEnd/>
          </a:ln>
        </p:spPr>
        <p:txBody>
          <a:bodyPr wrap="none" anchor="ctr"/>
          <a:lstStyle/>
          <a:p>
            <a:endParaRPr lang="pt-BR"/>
          </a:p>
        </p:txBody>
      </p:sp>
      <p:sp>
        <p:nvSpPr>
          <p:cNvPr id="75781" name="Oval 7"/>
          <p:cNvSpPr>
            <a:spLocks noChangeArrowheads="1"/>
          </p:cNvSpPr>
          <p:nvPr/>
        </p:nvSpPr>
        <p:spPr bwMode="auto">
          <a:xfrm>
            <a:off x="501650" y="1978025"/>
            <a:ext cx="914400" cy="512763"/>
          </a:xfrm>
          <a:prstGeom prst="ellipse">
            <a:avLst/>
          </a:prstGeom>
          <a:solidFill>
            <a:schemeClr val="accent1"/>
          </a:solidFill>
          <a:ln w="38100">
            <a:solidFill>
              <a:srgbClr val="FF00FF"/>
            </a:solidFill>
            <a:round/>
            <a:headEnd/>
            <a:tailEnd/>
          </a:ln>
        </p:spPr>
        <p:txBody>
          <a:bodyPr wrap="none" anchor="ctr"/>
          <a:lstStyle/>
          <a:p>
            <a:pPr algn="ctr"/>
            <a:r>
              <a:rPr lang="pt-BR" b="1">
                <a:solidFill>
                  <a:srgbClr val="FFFF00"/>
                </a:solidFill>
                <a:latin typeface="Arial" charset="0"/>
              </a:rPr>
              <a:t>2020</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Picture 4"/>
          <p:cNvPicPr>
            <a:picLocks noChangeAspect="1" noChangeArrowheads="1"/>
          </p:cNvPicPr>
          <p:nvPr/>
        </p:nvPicPr>
        <p:blipFill>
          <a:blip r:embed="rId2"/>
          <a:srcRect/>
          <a:stretch>
            <a:fillRect/>
          </a:stretch>
        </p:blipFill>
        <p:spPr bwMode="auto">
          <a:xfrm>
            <a:off x="1774825" y="401638"/>
            <a:ext cx="8583613" cy="5830887"/>
          </a:xfrm>
          <a:prstGeom prst="rect">
            <a:avLst/>
          </a:prstGeom>
          <a:noFill/>
          <a:ln w="9525">
            <a:noFill/>
            <a:miter lim="800000"/>
            <a:headEnd/>
            <a:tailEnd/>
          </a:ln>
        </p:spPr>
      </p:pic>
      <p:sp>
        <p:nvSpPr>
          <p:cNvPr id="76802" name="Rectangle 2"/>
          <p:cNvSpPr>
            <a:spLocks noChangeArrowheads="1"/>
          </p:cNvSpPr>
          <p:nvPr/>
        </p:nvSpPr>
        <p:spPr bwMode="auto">
          <a:xfrm>
            <a:off x="2132013" y="6307138"/>
            <a:ext cx="7235825" cy="366712"/>
          </a:xfrm>
          <a:prstGeom prst="rect">
            <a:avLst/>
          </a:prstGeom>
          <a:noFill/>
          <a:ln w="9525">
            <a:noFill/>
            <a:miter lim="800000"/>
            <a:headEnd/>
            <a:tailEnd/>
          </a:ln>
          <a:effectLst/>
        </p:spPr>
        <p:txBody>
          <a:bodyPr wrap="none" anchor="ctr">
            <a:spAutoFit/>
          </a:bodyPr>
          <a:lstStyle/>
          <a:p>
            <a:r>
              <a:rPr lang="pt-BR" b="1">
                <a:solidFill>
                  <a:srgbClr val="FF00FF"/>
                </a:solidFill>
              </a:rPr>
              <a:t>O risco da transfusão demanda cuidadosa razão da transfusão</a:t>
            </a:r>
            <a:r>
              <a:rPr lang="pt-BR"/>
              <a:t> </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p:nvPr>
        </p:nvSpPr>
        <p:spPr/>
        <p:txBody>
          <a:bodyPr/>
          <a:lstStyle/>
          <a:p>
            <a:r>
              <a:rPr lang="pt-BR" smtClean="0">
                <a:solidFill>
                  <a:srgbClr val="FF00FF"/>
                </a:solidFill>
              </a:rPr>
              <a:t>Portanto...</a:t>
            </a:r>
          </a:p>
        </p:txBody>
      </p:sp>
      <p:sp>
        <p:nvSpPr>
          <p:cNvPr id="92163" name="Rectangle 3"/>
          <p:cNvSpPr>
            <a:spLocks noGrp="1"/>
          </p:cNvSpPr>
          <p:nvPr>
            <p:ph type="body" idx="1"/>
          </p:nvPr>
        </p:nvSpPr>
        <p:spPr>
          <a:xfrm>
            <a:off x="596900" y="1755775"/>
            <a:ext cx="10407650" cy="4927600"/>
          </a:xfrm>
          <a:solidFill>
            <a:schemeClr val="bg1"/>
          </a:solidFill>
        </p:spPr>
        <p:txBody>
          <a:bodyPr/>
          <a:lstStyle/>
          <a:p>
            <a:r>
              <a:rPr lang="pt-BR" altLang="ja-JP" dirty="0" smtClean="0">
                <a:ea typeface="ＭＳ Ｐゴシック" charset="-128"/>
              </a:rPr>
              <a:t>Os  resultados do presente estudo contribuem para o crescente corpo de evidências de que a transfusão de hemácias pode ser prejudicial em alguns contextos; é possível que crianças com choque menos grave não obtenham benefícios da transfusão de hemácias e possam ter apenas danos, enquanto a transfusão de hemácias pode ser benéfica para alguns pacientes com choque mais severo. Nos complementos, alguns estudos até mostraram que as diretrizes liberais podem estar associadas a um risco aumentado de morbidade e mortalidade, sugerindo que muitas transfusões podem ter um efeito deletério. Além disso, a decisão de transfundir às vezes é feita com base no julgamento clínico julgamento do cuidador, independentemente de Diretrizes nacionais ou locais. Na anemia da prematuridade, transfunda somente se ele estivesse com hematócrito inferior a 20% e hemoglobina menor do que 7 (ou um O2 disponível aos tecidos &lt;7 ml de O2/100 ml de sangue nos RN com menos de 32 semanas de gestação. Nos prematuros, o risco de morte após 28 dias de vida foi 1,89 vezes maior em bebês que receberam mais de duas transfusões de hemácias. O risco da transfusão demanda cuidadosa razão </a:t>
            </a:r>
            <a:r>
              <a:rPr lang="pt-BR" altLang="ja-JP" smtClean="0">
                <a:ea typeface="ＭＳ Ｐゴシック" charset="-128"/>
              </a:rPr>
              <a:t>da </a:t>
            </a:r>
            <a:r>
              <a:rPr lang="pt-BR" altLang="ja-JP" smtClean="0">
                <a:ea typeface="ＭＳ Ｐゴシック" charset="-128"/>
              </a:rPr>
              <a:t>transfusão. </a:t>
            </a:r>
            <a:endParaRPr lang="pt-BR" dirty="0" smtClean="0"/>
          </a:p>
        </p:txBody>
      </p:sp>
      <p:sp>
        <p:nvSpPr>
          <p:cNvPr id="92164" name="Text Box 4"/>
          <p:cNvSpPr txBox="1">
            <a:spLocks noChangeArrowheads="1"/>
          </p:cNvSpPr>
          <p:nvPr/>
        </p:nvSpPr>
        <p:spPr bwMode="auto">
          <a:xfrm>
            <a:off x="10793413" y="6454775"/>
            <a:ext cx="1181100" cy="228600"/>
          </a:xfrm>
          <a:prstGeom prst="rect">
            <a:avLst/>
          </a:prstGeom>
          <a:noFill/>
          <a:ln w="9525">
            <a:noFill/>
            <a:miter lim="800000"/>
            <a:headEnd/>
            <a:tailEnd/>
          </a:ln>
          <a:effectLst/>
        </p:spPr>
        <p:txBody>
          <a:bodyPr wrap="none">
            <a:spAutoFit/>
          </a:bodyPr>
          <a:lstStyle/>
          <a:p>
            <a:pPr defTabSz="914400"/>
            <a:r>
              <a:rPr lang="pt-BR" sz="900"/>
              <a:t>Paulo R. Margotto</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p:cNvSpPr>
          <p:nvPr>
            <p:ph type="title"/>
          </p:nvPr>
        </p:nvSpPr>
        <p:spPr/>
        <p:txBody>
          <a:bodyPr/>
          <a:lstStyle/>
          <a:p>
            <a:r>
              <a:rPr lang="pt-BR" smtClean="0">
                <a:solidFill>
                  <a:srgbClr val="FF00FF"/>
                </a:solidFill>
              </a:rPr>
              <a:t>OBRIGAD0!</a:t>
            </a:r>
          </a:p>
        </p:txBody>
      </p:sp>
      <p:pic>
        <p:nvPicPr>
          <p:cNvPr id="77826" name="Picture 6"/>
          <p:cNvPicPr>
            <a:picLocks noChangeAspect="1" noChangeArrowheads="1"/>
          </p:cNvPicPr>
          <p:nvPr/>
        </p:nvPicPr>
        <p:blipFill>
          <a:blip r:embed="rId2"/>
          <a:srcRect/>
          <a:stretch>
            <a:fillRect/>
          </a:stretch>
        </p:blipFill>
        <p:spPr bwMode="auto">
          <a:xfrm>
            <a:off x="8256588" y="1955800"/>
            <a:ext cx="3790950" cy="4343400"/>
          </a:xfrm>
          <a:prstGeom prst="rect">
            <a:avLst/>
          </a:prstGeom>
          <a:noFill/>
          <a:ln w="9525">
            <a:noFill/>
            <a:miter lim="800000"/>
            <a:headEnd/>
            <a:tailEnd/>
          </a:ln>
        </p:spPr>
      </p:pic>
      <p:pic>
        <p:nvPicPr>
          <p:cNvPr id="77827" name="Picture 5"/>
          <p:cNvPicPr>
            <a:picLocks noChangeAspect="1" noChangeArrowheads="1"/>
          </p:cNvPicPr>
          <p:nvPr/>
        </p:nvPicPr>
        <p:blipFill>
          <a:blip r:embed="rId3"/>
          <a:srcRect/>
          <a:stretch>
            <a:fillRect/>
          </a:stretch>
        </p:blipFill>
        <p:spPr bwMode="auto">
          <a:xfrm>
            <a:off x="385763" y="1936750"/>
            <a:ext cx="7732712" cy="4349750"/>
          </a:xfrm>
          <a:prstGeom prst="rect">
            <a:avLst/>
          </a:prstGeom>
          <a:noFill/>
          <a:ln w="9525">
            <a:noFill/>
            <a:miter lim="800000"/>
            <a:headEnd/>
            <a:tailEnd/>
          </a:ln>
        </p:spPr>
      </p:pic>
      <p:sp>
        <p:nvSpPr>
          <p:cNvPr id="77828" name="Text Box 6"/>
          <p:cNvSpPr txBox="1">
            <a:spLocks noChangeArrowheads="1"/>
          </p:cNvSpPr>
          <p:nvPr/>
        </p:nvSpPr>
        <p:spPr bwMode="auto">
          <a:xfrm>
            <a:off x="561975" y="6313488"/>
            <a:ext cx="6927850" cy="366712"/>
          </a:xfrm>
          <a:prstGeom prst="rect">
            <a:avLst/>
          </a:prstGeom>
          <a:noFill/>
          <a:ln w="9525">
            <a:noFill/>
            <a:miter lim="800000"/>
            <a:headEnd/>
            <a:tailEnd/>
          </a:ln>
        </p:spPr>
        <p:txBody>
          <a:bodyPr wrap="none">
            <a:spAutoFit/>
          </a:bodyPr>
          <a:lstStyle/>
          <a:p>
            <a:pPr defTabSz="914400"/>
            <a:r>
              <a:rPr lang="pt-BR">
                <a:solidFill>
                  <a:srgbClr val="0000FF"/>
                </a:solidFill>
              </a:rPr>
              <a:t>Hospital Materno Infantil de Brasília (HMIB/SES/DF:28/10/2020)</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1587</TotalTime>
  <Words>5280</Words>
  <Application>Microsoft Office PowerPoint</Application>
  <PresentationFormat>Personalizar</PresentationFormat>
  <Paragraphs>309</Paragraphs>
  <Slides>56</Slides>
  <Notes>0</Notes>
  <HiddenSlides>0</HiddenSlides>
  <MMClips>0</MMClips>
  <ScaleCrop>false</ScaleCrop>
  <HeadingPairs>
    <vt:vector size="4" baseType="variant">
      <vt:variant>
        <vt:lpstr>Tema</vt:lpstr>
      </vt:variant>
      <vt:variant>
        <vt:i4>1</vt:i4>
      </vt:variant>
      <vt:variant>
        <vt:lpstr>Títulos de slides</vt:lpstr>
      </vt:variant>
      <vt:variant>
        <vt:i4>56</vt:i4>
      </vt:variant>
    </vt:vector>
  </HeadingPairs>
  <TitlesOfParts>
    <vt:vector size="57" baseType="lpstr">
      <vt:lpstr>Íon - Sala da Diretoria</vt:lpstr>
      <vt:lpstr>A gravidade do choque modifica associações entre Transfusão de hemácias nas primeiras 48 horas de sepse  e duração da disfunção orgânica em Crianças sépticas em estado crítico   </vt:lpstr>
      <vt:lpstr>INTRODUÇÃO</vt:lpstr>
      <vt:lpstr>INTRODUÇÃO</vt:lpstr>
      <vt:lpstr>INTRODUÇÃO</vt:lpstr>
      <vt:lpstr>INTRODUÇÃO</vt:lpstr>
      <vt:lpstr>OBJETIVO</vt:lpstr>
      <vt:lpstr>MÉTODOS</vt:lpstr>
      <vt:lpstr>MÉTODOS</vt:lpstr>
      <vt:lpstr>MÉTODOS</vt:lpstr>
      <vt:lpstr>MÉTODOS</vt:lpstr>
      <vt:lpstr>MÉTODOS</vt:lpstr>
      <vt:lpstr>MÉTODO</vt:lpstr>
      <vt:lpstr>RESULTADOS</vt:lpstr>
      <vt:lpstr>Apresentação do PowerPoint</vt:lpstr>
      <vt:lpstr>RESULTADOS</vt:lpstr>
      <vt:lpstr>RESULTADOS</vt:lpstr>
      <vt:lpstr>Apresentação do PowerPoint</vt:lpstr>
      <vt:lpstr>Apresentação do PowerPoint</vt:lpstr>
      <vt:lpstr>Apresentação do PowerPoint</vt:lpstr>
      <vt:lpstr>RESULTADOS</vt:lpstr>
      <vt:lpstr>DISCUSSÃO</vt:lpstr>
      <vt:lpstr>DISCUSSÃO</vt:lpstr>
      <vt:lpstr>DISCUSSÃO</vt:lpstr>
      <vt:lpstr>DISCUSSÃO</vt:lpstr>
      <vt:lpstr>DISCUSSÃO</vt:lpstr>
      <vt:lpstr>DISCUSSÃO</vt:lpstr>
      <vt:lpstr>DISCUSSÃO</vt:lpstr>
      <vt:lpstr>CONCLUSÃO</vt:lpstr>
      <vt:lpstr>ABSTRACT</vt:lpstr>
      <vt:lpstr>Apresentação do PowerPoint</vt:lpstr>
      <vt:lpstr>REFERENCES</vt:lpstr>
      <vt:lpstr>Apresentação do PowerPoint</vt:lpstr>
      <vt:lpstr>Nota do Editor da página neonatal www.paulomargotto.com.br. Consultem também!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OBRIGAD0!</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User</dc:creator>
  <cp:lastModifiedBy>Paulo</cp:lastModifiedBy>
  <cp:revision>44</cp:revision>
  <dcterms:created xsi:type="dcterms:W3CDTF">2020-10-08T01:18:51Z</dcterms:created>
  <dcterms:modified xsi:type="dcterms:W3CDTF">2020-10-30T11:15:08Z</dcterms:modified>
</cp:coreProperties>
</file>