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2"/>
  </p:notesMasterIdLst>
  <p:sldIdLst>
    <p:sldId id="256" r:id="rId2"/>
    <p:sldId id="291" r:id="rId3"/>
    <p:sldId id="262" r:id="rId4"/>
    <p:sldId id="257" r:id="rId5"/>
    <p:sldId id="258" r:id="rId6"/>
    <p:sldId id="264" r:id="rId7"/>
    <p:sldId id="265" r:id="rId8"/>
    <p:sldId id="269" r:id="rId9"/>
    <p:sldId id="270" r:id="rId10"/>
    <p:sldId id="272" r:id="rId11"/>
    <p:sldId id="290" r:id="rId12"/>
    <p:sldId id="286" r:id="rId13"/>
    <p:sldId id="278" r:id="rId14"/>
    <p:sldId id="274" r:id="rId15"/>
    <p:sldId id="280" r:id="rId16"/>
    <p:sldId id="282" r:id="rId17"/>
    <p:sldId id="289" r:id="rId18"/>
    <p:sldId id="283" r:id="rId19"/>
    <p:sldId id="292" r:id="rId20"/>
    <p:sldId id="293" r:id="rId21"/>
    <p:sldId id="294" r:id="rId22"/>
    <p:sldId id="295" r:id="rId23"/>
    <p:sldId id="296" r:id="rId24"/>
    <p:sldId id="343" r:id="rId25"/>
    <p:sldId id="298" r:id="rId26"/>
    <p:sldId id="297" r:id="rId27"/>
    <p:sldId id="344" r:id="rId28"/>
    <p:sldId id="353" r:id="rId29"/>
    <p:sldId id="354" r:id="rId30"/>
    <p:sldId id="355" r:id="rId31"/>
    <p:sldId id="349" r:id="rId32"/>
    <p:sldId id="350" r:id="rId33"/>
    <p:sldId id="351" r:id="rId34"/>
    <p:sldId id="352" r:id="rId35"/>
    <p:sldId id="345" r:id="rId36"/>
    <p:sldId id="346" r:id="rId37"/>
    <p:sldId id="356" r:id="rId38"/>
    <p:sldId id="357" r:id="rId39"/>
    <p:sldId id="358" r:id="rId40"/>
    <p:sldId id="359" r:id="rId41"/>
    <p:sldId id="360" r:id="rId42"/>
    <p:sldId id="361" r:id="rId43"/>
    <p:sldId id="362" r:id="rId44"/>
    <p:sldId id="363" r:id="rId45"/>
    <p:sldId id="327" r:id="rId46"/>
    <p:sldId id="329" r:id="rId47"/>
    <p:sldId id="328" r:id="rId48"/>
    <p:sldId id="326" r:id="rId49"/>
    <p:sldId id="330" r:id="rId50"/>
    <p:sldId id="322" r:id="rId51"/>
    <p:sldId id="331" r:id="rId52"/>
    <p:sldId id="323" r:id="rId53"/>
    <p:sldId id="332" r:id="rId54"/>
    <p:sldId id="321" r:id="rId55"/>
    <p:sldId id="333" r:id="rId56"/>
    <p:sldId id="312" r:id="rId57"/>
    <p:sldId id="336" r:id="rId58"/>
    <p:sldId id="347" r:id="rId59"/>
    <p:sldId id="364" r:id="rId60"/>
    <p:sldId id="287" r:id="rId61"/>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00FF"/>
    <a:srgbClr val="008000"/>
    <a:srgbClr val="CCECFF"/>
    <a:srgbClr val="00CC00"/>
    <a:srgbClr val="FFFF00"/>
    <a:srgbClr val="FF0000"/>
    <a:srgbClr val="143D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818" autoAdjust="0"/>
  </p:normalViewPr>
  <p:slideViewPr>
    <p:cSldViewPr snapToGrid="0" snapToObjects="1">
      <p:cViewPr>
        <p:scale>
          <a:sx n="65" d="100"/>
          <a:sy n="65" d="100"/>
        </p:scale>
        <p:origin x="-600" y="-240"/>
      </p:cViewPr>
      <p:guideLst>
        <p:guide orient="horz" pos="2160"/>
        <p:guide pos="3840"/>
      </p:guideLst>
    </p:cSldViewPr>
  </p:slideViewPr>
  <p:notesTextViewPr>
    <p:cViewPr>
      <p:scale>
        <a:sx n="1" d="1"/>
        <a:sy n="1" d="1"/>
      </p:scale>
      <p:origin x="0" y="0"/>
    </p:cViewPr>
  </p:notesTextViewPr>
  <p:sorterViewPr>
    <p:cViewPr>
      <p:scale>
        <a:sx n="66" d="100"/>
        <a:sy n="66" d="100"/>
      </p:scale>
      <p:origin x="0" y="801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dirty="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3F8266BB-59A7-4002-9818-C2C08450B733}" type="datetimeFigureOut">
              <a:rPr lang="pt-BR"/>
              <a:pPr>
                <a:defRPr/>
              </a:pPr>
              <a:t>30/10/2020</a:t>
            </a:fld>
            <a:endParaRPr lang="pt-BR" dirty="0"/>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os estilos de texto Mestres</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dirty="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6C47E56-8D27-4D1C-BB00-389E77E6F5D3}" type="slidenum">
              <a:rPr lang="pt-BR"/>
              <a:pPr>
                <a:defRPr/>
              </a:pPr>
              <a:t>‹nº›</a:t>
            </a:fld>
            <a:endParaRPr lang="pt-BR" dirty="0"/>
          </a:p>
        </p:txBody>
      </p:sp>
    </p:spTree>
    <p:extLst>
      <p:ext uri="{BB962C8B-B14F-4D97-AF65-F5344CB8AC3E}">
        <p14:creationId xmlns:p14="http://schemas.microsoft.com/office/powerpoint/2010/main" val="2214511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BR" smtClean="0"/>
              <a:t>As convulsões neonatais freqüentemente falham em responder ao tratamento mais comum : fenobarbital e fenitoína. Efeitos colaterais agudos do fenobarbital incluem hipotensão, supressão respiratória, e sedação; exposição crônica a fenobarbital pode causar diminuição habilidade cognitiva. Em estudos animias, fenobarbital causa apoptose neuronal acelerada no cérebro imaturo. O levetiracetam tem boa eficácia e um excelente perfil de segurança. A maioria estudos em animais revelaram que levetiracetam não causa apoptose neuronal ou interrupção de desenvolvimento sináptico; na verdade, pode ter efeitos neuroprotetores.</a:t>
            </a:r>
          </a:p>
          <a:p>
            <a:pPr eaLnBrk="1" hangingPunct="1">
              <a:spcBef>
                <a:spcPct val="0"/>
              </a:spcBef>
            </a:pPr>
            <a:endParaRPr lang="pt-BR" smtClean="0"/>
          </a:p>
        </p:txBody>
      </p:sp>
      <p:sp>
        <p:nvSpPr>
          <p:cNvPr id="1843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976174D-D4B8-4998-9C9C-5FA460418861}" type="slidenum">
              <a:rPr lang="pt-BR">
                <a:cs typeface="Arial" charset="0"/>
              </a:rPr>
              <a:pPr fontAlgn="base">
                <a:spcBef>
                  <a:spcPct val="0"/>
                </a:spcBef>
                <a:spcAft>
                  <a:spcPct val="0"/>
                </a:spcAft>
                <a:defRPr/>
              </a:pPr>
              <a:t>3</a:t>
            </a:fld>
            <a:endParaRPr lang="pt-BR" dirty="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BR" smtClean="0"/>
              <a:t>Depois que o recrutamento foi concluído, como os dados de EEG foram selecionados para extração de dados, ficou evidente que o monitoramento de EEG foi interrompido antes de 48 horas em muitos pacientes por razões clínicas, por exemplo, para permitir a ressonância magnética ou a transferência de pacientes. Após a aprovação do FDA,  a medida de desfecho primário FOI , portanto, MUDADA para cessação da crise em 24 horas, que foi o mesmo período utilizado por Painter et al. O plano de análise estatística foi revisado pelo FDA e finalizado antes do bloqueio e desbloqueio do banco de dados para garantir que nenhum viés foi introduzido por essa mudança. A cessação das crises por 48 horas foi mantida como desfecho secundário. Outros desfechos secundários pré-especificados incluíram a taxa de obtenção e manutenção DO ESTADO LIVRE de convulsão por 1 hora e subanálises da medida de desfecho primário para indivíduos com hipóxico-isquêmico encefalopatia (EHI) que foram submetidos à hipotermia terapêutica. </a:t>
            </a:r>
          </a:p>
          <a:p>
            <a:pPr eaLnBrk="1" hangingPunct="1">
              <a:spcBef>
                <a:spcPct val="0"/>
              </a:spcBef>
            </a:pPr>
            <a:endParaRPr lang="pt-BR" smtClean="0"/>
          </a:p>
          <a:p>
            <a:pPr eaLnBrk="1" hangingPunct="1">
              <a:spcBef>
                <a:spcPct val="0"/>
              </a:spcBef>
            </a:pPr>
            <a:r>
              <a:rPr lang="pt-BR" smtClean="0"/>
              <a:t>Segurança</a:t>
            </a:r>
          </a:p>
          <a:p>
            <a:pPr eaLnBrk="1" hangingPunct="1">
              <a:spcBef>
                <a:spcPct val="0"/>
              </a:spcBef>
            </a:pPr>
            <a:r>
              <a:rPr lang="pt-BR" smtClean="0"/>
              <a:t>Características do paciente, dosagem do medicamento, testes de laboratório de segurança e eventos adversos foram registrados por ensaio clínico coordenadores em cada local e inseridos no banco de dados de Captura Eletrônica de Dados do estudo, hospedado na Universidade da Califórnia, San Diego. Como o estudo foi conduzido em uma população neonatal doente, eram esperadas altas taxas de morbidade, eventos adversos clínicos, valores laboratoriais anormais e mortalidade. Além da notificação de eventos adversos reconhecidos, monitoramento diário sistemático foi realizado para hipotensão, anormalidade da frequência cardíaca, anormalidade respiratória, sedação, irritabilidade, má alimentação, infecção, necessidade de oxigênio, ventilação ou tratamento com vasopressor. Uma contagem completa de células sanguíneas e um painel metabólico abrangente foram medidos antes do tratamento e após 48 horas de tratamento.</a:t>
            </a:r>
          </a:p>
          <a:p>
            <a:pPr eaLnBrk="1" hangingPunct="1">
              <a:spcBef>
                <a:spcPct val="0"/>
              </a:spcBef>
            </a:pPr>
            <a:endParaRPr lang="pt-BR" smtClean="0"/>
          </a:p>
          <a:p>
            <a:pPr eaLnBrk="1" hangingPunct="1">
              <a:spcBef>
                <a:spcPct val="0"/>
              </a:spcBef>
            </a:pPr>
            <a:endParaRPr lang="pt-BR" smtClean="0"/>
          </a:p>
        </p:txBody>
      </p:sp>
      <p:sp>
        <p:nvSpPr>
          <p:cNvPr id="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C8ED66D-C700-4950-A6B5-534A1BA74707}" type="slidenum">
              <a:rPr lang="pt-BR">
                <a:cs typeface="Arial" charset="0"/>
              </a:rPr>
              <a:pPr fontAlgn="base">
                <a:spcBef>
                  <a:spcPct val="0"/>
                </a:spcBef>
                <a:spcAft>
                  <a:spcPct val="0"/>
                </a:spcAft>
                <a:defRPr/>
              </a:pPr>
              <a:t>8</a:t>
            </a:fld>
            <a:endParaRPr lang="pt-BR" dirty="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BR" smtClean="0"/>
              <a:t>Variáveis qualitativas nominais </a:t>
            </a:r>
          </a:p>
          <a:p>
            <a:pPr eaLnBrk="1" hangingPunct="1">
              <a:spcBef>
                <a:spcPct val="0"/>
              </a:spcBef>
            </a:pPr>
            <a:r>
              <a:rPr lang="pt-BR" smtClean="0"/>
              <a:t> TESTE de variáveis categóricas de Fischer é um desdobramento do próprio X².</a:t>
            </a:r>
          </a:p>
          <a:p>
            <a:pPr eaLnBrk="1" hangingPunct="1">
              <a:spcBef>
                <a:spcPct val="0"/>
              </a:spcBef>
            </a:pPr>
            <a:endParaRPr lang="pt-BR" smtClean="0"/>
          </a:p>
          <a:p>
            <a:pPr eaLnBrk="1" hangingPunct="1">
              <a:spcBef>
                <a:spcPct val="0"/>
              </a:spcBef>
            </a:pPr>
            <a:endParaRPr lang="pt-BR" smtClean="0"/>
          </a:p>
        </p:txBody>
      </p:sp>
      <p:sp>
        <p:nvSpPr>
          <p:cNvPr id="2662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1B99ACD-C179-4A76-8B1C-7AFD16DFD15F}" type="slidenum">
              <a:rPr lang="pt-BR">
                <a:cs typeface="Arial" charset="0"/>
              </a:rPr>
              <a:pPr fontAlgn="base">
                <a:spcBef>
                  <a:spcPct val="0"/>
                </a:spcBef>
                <a:spcAft>
                  <a:spcPct val="0"/>
                </a:spcAft>
                <a:defRPr/>
              </a:pPr>
              <a:t>9</a:t>
            </a:fld>
            <a:endParaRPr lang="pt-BR" dirty="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BR" smtClean="0"/>
              <a:t>Registro do paciente, conclusão do estudo e análise</a:t>
            </a:r>
          </a:p>
          <a:p>
            <a:pPr eaLnBrk="1" hangingPunct="1">
              <a:spcBef>
                <a:spcPct val="0"/>
              </a:spcBef>
            </a:pPr>
            <a:endParaRPr lang="pt-BR" smtClean="0"/>
          </a:p>
          <a:p>
            <a:pPr eaLnBrk="1" hangingPunct="1">
              <a:spcBef>
                <a:spcPct val="0"/>
              </a:spcBef>
            </a:pPr>
            <a:r>
              <a:rPr lang="pt-BR" smtClean="0"/>
              <a:t>Entre 21 de março de 2013 e 31 de outubro de 2017, 280 indivíduos consentiram com o estudo e foram submetidos ao monitoramento do cEEG (Fig. 2). 106 indivíduos foram tratados com os medicamentos do estudo para convulsões. 5 pacientes deixaram o estudo antes de atingir o ponto final do estudo. 35 pacientes saíram do estudo após o ponto final do estudo, mas antes de completar 5 dias de manutenção tratamento. 12 pacientes eram excluído da população intenção de tratamento modificado visto que os neurofisiologistas que revisaram o EEG não confirmaram a presença de convulsões. Em 11 pacientes, a medida de desfecho primário não pôde ser obtida; em 5 de 11, os dados do EEG foram completamente perdidos ou ausentes em momentos críticos; em 6 de 11, os dados de eficácia tornaram-se ininterpretáveis ​​(para detalhes, consulte a Fig. 2). Dois pacientes foram excluídos da análise populacional por protocolo devido a desvios de protocolo. 83 pacientes estão incluídos na análise de eficácia (intenção de tratar modificada população). Existem 81 pacientes em a análise por protocolo. Os dados de segurança foram analisados ​​para todos os 106 pacientes tratados. No geral, 57 de 106 pacientes tiveram HIE como a causa subjacente de suas convulsões (54%); 42 pacientes foram submetidos à hipotermia terapêutica. Outras etiologias de convulsão incluíram acidente vascular cerebral (18), hemorragia (17), infecção (6), malformação cerebral (5), epilepsia responsiva a piridoxinero (2), abstinência de drogas (2), defeito no transportador de glicose (1), KCNQ2 (2) e causa desconhecida (12). Os grupos estavam bem equilibrados no início do estudo em dados demográficos, variáveis ​​clínicas e gravidade das crises pré-tratamento (Tabela 1). Etnia, raça, anormalidade na gravidez, situação do parto, tipo de parto e anestesia (não mostrado) foram todos distribuídos uniformemente entre os braços de randomização.</a:t>
            </a:r>
          </a:p>
        </p:txBody>
      </p:sp>
      <p:sp>
        <p:nvSpPr>
          <p:cNvPr id="2867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B12A915-956E-46E2-9789-D4733774B5FC}" type="slidenum">
              <a:rPr lang="pt-BR">
                <a:cs typeface="Arial" charset="0"/>
              </a:rPr>
              <a:pPr fontAlgn="base">
                <a:spcBef>
                  <a:spcPct val="0"/>
                </a:spcBef>
                <a:spcAft>
                  <a:spcPct val="0"/>
                </a:spcAft>
                <a:defRPr/>
              </a:pPr>
              <a:t>10</a:t>
            </a:fld>
            <a:endParaRPr lang="pt-BR" dirty="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81DF9FCA-D999-42B8-A25E-D353DB412098}" type="datetimeFigureOut">
              <a:rPr lang="pt-BR"/>
              <a:pPr>
                <a:defRPr/>
              </a:pPr>
              <a:t>30/10/2020</a:t>
            </a:fld>
            <a:endParaRPr lang="pt-BR" dirty="0"/>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752A5381-AFA3-4DE2-B9AB-2AFABC143CEB}" type="slidenum">
              <a:rPr lang="pt-BR"/>
              <a:pPr>
                <a:defRPr/>
              </a:pPr>
              <a:t>‹nº›</a:t>
            </a:fld>
            <a:endParaRPr lang="pt-BR" dirty="0"/>
          </a:p>
        </p:txBody>
      </p:sp>
    </p:spTree>
    <p:extLst>
      <p:ext uri="{BB962C8B-B14F-4D97-AF65-F5344CB8AC3E}">
        <p14:creationId xmlns:p14="http://schemas.microsoft.com/office/powerpoint/2010/main" val="3732909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extLst>
          </p:cNvPr>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898877CD-0ED5-472C-A75F-72DCFD3AB9B9}" type="datetimeFigureOut">
              <a:rPr lang="pt-BR"/>
              <a:pPr>
                <a:defRPr/>
              </a:pPr>
              <a:t>30/10/2020</a:t>
            </a:fld>
            <a:endParaRPr lang="pt-BR" dirty="0"/>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50741A98-50EB-4189-9580-87790482A09F}" type="slidenum">
              <a:rPr lang="pt-BR"/>
              <a:pPr>
                <a:defRPr/>
              </a:pPr>
              <a:t>‹nº›</a:t>
            </a:fld>
            <a:endParaRPr lang="pt-BR" dirty="0"/>
          </a:p>
        </p:txBody>
      </p:sp>
    </p:spTree>
    <p:extLst>
      <p:ext uri="{BB962C8B-B14F-4D97-AF65-F5344CB8AC3E}">
        <p14:creationId xmlns:p14="http://schemas.microsoft.com/office/powerpoint/2010/main" val="465643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a:extLst>
              <a:ext uri="{FF2B5EF4-FFF2-40B4-BE49-F238E27FC236}"/>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9F632682-6319-4E84-83BA-7DEDD443AC89}" type="datetimeFigureOut">
              <a:rPr lang="pt-BR"/>
              <a:pPr>
                <a:defRPr/>
              </a:pPr>
              <a:t>30/10/2020</a:t>
            </a:fld>
            <a:endParaRPr lang="pt-BR" dirty="0"/>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7C753BB0-7555-49EB-BEA1-A5B28B3AC7D5}" type="slidenum">
              <a:rPr lang="pt-BR"/>
              <a:pPr>
                <a:defRPr/>
              </a:pPr>
              <a:t>‹nº›</a:t>
            </a:fld>
            <a:endParaRPr lang="pt-BR" dirty="0"/>
          </a:p>
        </p:txBody>
      </p:sp>
    </p:spTree>
    <p:extLst>
      <p:ext uri="{BB962C8B-B14F-4D97-AF65-F5344CB8AC3E}">
        <p14:creationId xmlns:p14="http://schemas.microsoft.com/office/powerpoint/2010/main" val="3844772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extLst>
          </p:cNvPr>
          <p:cNvSpPr>
            <a:spLocks noGrp="1"/>
          </p:cNvSpPr>
          <p:nvPr>
            <p:ph sz="half" idx="1"/>
          </p:nvPr>
        </p:nvSpPr>
        <p:spPr>
          <a:xfrm>
            <a:off x="838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extLst>
          </p:cNvPr>
          <p:cNvSpPr>
            <a:spLocks noGrp="1"/>
          </p:cNvSpPr>
          <p:nvPr>
            <p:ph sz="half" idx="2"/>
          </p:nvPr>
        </p:nvSpPr>
        <p:spPr>
          <a:xfrm>
            <a:off x="6172200" y="1825625"/>
            <a:ext cx="51816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a:extLst>
              <a:ext uri="{FF2B5EF4-FFF2-40B4-BE49-F238E27FC236}"/>
            </a:extLst>
          </p:cNvPr>
          <p:cNvSpPr>
            <a:spLocks noGrp="1"/>
          </p:cNvSpPr>
          <p:nvPr>
            <p:ph type="dt" sz="half" idx="10"/>
          </p:nvPr>
        </p:nvSpPr>
        <p:spPr/>
        <p:txBody>
          <a:bodyPr/>
          <a:lstStyle>
            <a:lvl1pPr>
              <a:defRPr/>
            </a:lvl1pPr>
          </a:lstStyle>
          <a:p>
            <a:pPr>
              <a:defRPr/>
            </a:pPr>
            <a:fld id="{314C6FBE-7024-4A11-90F1-522CE9E22DD5}" type="datetimeFigureOut">
              <a:rPr lang="pt-BR"/>
              <a:pPr>
                <a:defRPr/>
              </a:pPr>
              <a:t>30/10/2020</a:t>
            </a:fld>
            <a:endParaRPr lang="pt-BR" dirty="0"/>
          </a:p>
        </p:txBody>
      </p:sp>
      <p:sp>
        <p:nvSpPr>
          <p:cNvPr id="6"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7"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35937FB7-9D42-4F0A-9F2C-688CB2E5AF79}" type="slidenum">
              <a:rPr lang="pt-BR"/>
              <a:pPr>
                <a:defRPr/>
              </a:pPr>
              <a:t>‹nº›</a:t>
            </a:fld>
            <a:endParaRPr lang="pt-BR" dirty="0"/>
          </a:p>
        </p:txBody>
      </p:sp>
    </p:spTree>
    <p:extLst>
      <p:ext uri="{BB962C8B-B14F-4D97-AF65-F5344CB8AC3E}">
        <p14:creationId xmlns:p14="http://schemas.microsoft.com/office/powerpoint/2010/main" val="2985358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a:extLst>
              <a:ext uri="{FF2B5EF4-FFF2-40B4-BE49-F238E27FC236}"/>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a:extLst>
              <a:ext uri="{FF2B5EF4-FFF2-40B4-BE49-F238E27FC236}"/>
            </a:extLst>
          </p:cNvPr>
          <p:cNvSpPr>
            <a:spLocks noGrp="1"/>
          </p:cNvSpPr>
          <p:nvPr>
            <p:ph sz="half" idx="2"/>
          </p:nvPr>
        </p:nvSpPr>
        <p:spPr>
          <a:xfrm>
            <a:off x="839788" y="2505075"/>
            <a:ext cx="5157787"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a:extLst>
              <a:ext uri="{FF2B5EF4-FFF2-40B4-BE49-F238E27FC236}"/>
            </a:extLst>
          </p:cNvPr>
          <p:cNvSpPr>
            <a:spLocks noGrp="1"/>
          </p:cNvSpPr>
          <p:nvPr>
            <p:ph sz="quarter" idx="4"/>
          </p:nvPr>
        </p:nvSpPr>
        <p:spPr>
          <a:xfrm>
            <a:off x="6172200" y="2505075"/>
            <a:ext cx="5183188"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a:extLst>
              <a:ext uri="{FF2B5EF4-FFF2-40B4-BE49-F238E27FC236}"/>
            </a:extLst>
          </p:cNvPr>
          <p:cNvSpPr>
            <a:spLocks noGrp="1"/>
          </p:cNvSpPr>
          <p:nvPr>
            <p:ph type="dt" sz="half" idx="10"/>
          </p:nvPr>
        </p:nvSpPr>
        <p:spPr/>
        <p:txBody>
          <a:bodyPr/>
          <a:lstStyle>
            <a:lvl1pPr>
              <a:defRPr/>
            </a:lvl1pPr>
          </a:lstStyle>
          <a:p>
            <a:pPr>
              <a:defRPr/>
            </a:pPr>
            <a:fld id="{3747B512-DF6D-45EA-B85F-BF0A6A3C1109}" type="datetimeFigureOut">
              <a:rPr lang="pt-BR"/>
              <a:pPr>
                <a:defRPr/>
              </a:pPr>
              <a:t>30/10/2020</a:t>
            </a:fld>
            <a:endParaRPr lang="pt-BR" dirty="0"/>
          </a:p>
        </p:txBody>
      </p:sp>
      <p:sp>
        <p:nvSpPr>
          <p:cNvPr id="8"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9"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976D5BBB-32AE-4FB5-9EB2-B6A893E3CCB3}" type="slidenum">
              <a:rPr lang="pt-BR"/>
              <a:pPr>
                <a:defRPr/>
              </a:pPr>
              <a:t>‹nº›</a:t>
            </a:fld>
            <a:endParaRPr lang="pt-BR" dirty="0"/>
          </a:p>
        </p:txBody>
      </p:sp>
    </p:spTree>
    <p:extLst>
      <p:ext uri="{BB962C8B-B14F-4D97-AF65-F5344CB8AC3E}">
        <p14:creationId xmlns:p14="http://schemas.microsoft.com/office/powerpoint/2010/main" val="3008742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Data 3">
            <a:extLst>
              <a:ext uri="{FF2B5EF4-FFF2-40B4-BE49-F238E27FC236}"/>
            </a:extLst>
          </p:cNvPr>
          <p:cNvSpPr>
            <a:spLocks noGrp="1"/>
          </p:cNvSpPr>
          <p:nvPr>
            <p:ph type="dt" sz="half" idx="10"/>
          </p:nvPr>
        </p:nvSpPr>
        <p:spPr/>
        <p:txBody>
          <a:bodyPr/>
          <a:lstStyle>
            <a:lvl1pPr>
              <a:defRPr/>
            </a:lvl1pPr>
          </a:lstStyle>
          <a:p>
            <a:pPr>
              <a:defRPr/>
            </a:pPr>
            <a:fld id="{772E39A9-F0A6-4CBE-A7E2-67C3960451C4}" type="datetimeFigureOut">
              <a:rPr lang="pt-BR"/>
              <a:pPr>
                <a:defRPr/>
              </a:pPr>
              <a:t>30/10/2020</a:t>
            </a:fld>
            <a:endParaRPr lang="pt-BR" dirty="0"/>
          </a:p>
        </p:txBody>
      </p:sp>
      <p:sp>
        <p:nvSpPr>
          <p:cNvPr id="4"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5"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C15C4D12-1BD8-43B3-B4FB-CD4B50910A4D}" type="slidenum">
              <a:rPr lang="pt-BR"/>
              <a:pPr>
                <a:defRPr/>
              </a:pPr>
              <a:t>‹nº›</a:t>
            </a:fld>
            <a:endParaRPr lang="pt-BR" dirty="0"/>
          </a:p>
        </p:txBody>
      </p:sp>
    </p:spTree>
    <p:extLst>
      <p:ext uri="{BB962C8B-B14F-4D97-AF65-F5344CB8AC3E}">
        <p14:creationId xmlns:p14="http://schemas.microsoft.com/office/powerpoint/2010/main" val="1246316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a:extLst>
              <a:ext uri="{FF2B5EF4-FFF2-40B4-BE49-F238E27FC236}"/>
            </a:extLst>
          </p:cNvPr>
          <p:cNvSpPr>
            <a:spLocks noGrp="1"/>
          </p:cNvSpPr>
          <p:nvPr>
            <p:ph type="dt" sz="half" idx="10"/>
          </p:nvPr>
        </p:nvSpPr>
        <p:spPr/>
        <p:txBody>
          <a:bodyPr/>
          <a:lstStyle>
            <a:lvl1pPr>
              <a:defRPr/>
            </a:lvl1pPr>
          </a:lstStyle>
          <a:p>
            <a:pPr>
              <a:defRPr/>
            </a:pPr>
            <a:fld id="{74E66760-4F69-4966-A4F6-BF80F2B09687}" type="datetimeFigureOut">
              <a:rPr lang="pt-BR"/>
              <a:pPr>
                <a:defRPr/>
              </a:pPr>
              <a:t>30/10/2020</a:t>
            </a:fld>
            <a:endParaRPr lang="pt-BR" dirty="0"/>
          </a:p>
        </p:txBody>
      </p:sp>
      <p:sp>
        <p:nvSpPr>
          <p:cNvPr id="3"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4"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882ACCCA-E7C0-4D75-9827-777C3F6F5C6A}" type="slidenum">
              <a:rPr lang="pt-BR"/>
              <a:pPr>
                <a:defRPr/>
              </a:pPr>
              <a:t>‹nº›</a:t>
            </a:fld>
            <a:endParaRPr lang="pt-BR" dirty="0"/>
          </a:p>
        </p:txBody>
      </p:sp>
    </p:spTree>
    <p:extLst>
      <p:ext uri="{BB962C8B-B14F-4D97-AF65-F5344CB8AC3E}">
        <p14:creationId xmlns:p14="http://schemas.microsoft.com/office/powerpoint/2010/main" val="2240609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a:extLst>
              <a:ext uri="{FF2B5EF4-FFF2-40B4-BE49-F238E27FC236}"/>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3">
            <a:extLst>
              <a:ext uri="{FF2B5EF4-FFF2-40B4-BE49-F238E27FC236}"/>
            </a:extLst>
          </p:cNvPr>
          <p:cNvSpPr>
            <a:spLocks noGrp="1"/>
          </p:cNvSpPr>
          <p:nvPr>
            <p:ph type="dt" sz="half" idx="10"/>
          </p:nvPr>
        </p:nvSpPr>
        <p:spPr/>
        <p:txBody>
          <a:bodyPr/>
          <a:lstStyle>
            <a:lvl1pPr>
              <a:defRPr/>
            </a:lvl1pPr>
          </a:lstStyle>
          <a:p>
            <a:pPr>
              <a:defRPr/>
            </a:pPr>
            <a:fld id="{054A1507-33C6-468C-9287-1C28B2D03416}" type="datetimeFigureOut">
              <a:rPr lang="pt-BR"/>
              <a:pPr>
                <a:defRPr/>
              </a:pPr>
              <a:t>30/10/2020</a:t>
            </a:fld>
            <a:endParaRPr lang="pt-BR" dirty="0"/>
          </a:p>
        </p:txBody>
      </p:sp>
      <p:sp>
        <p:nvSpPr>
          <p:cNvPr id="6"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7"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1AA8CDD0-C625-4A5D-95A3-9181FDE38610}" type="slidenum">
              <a:rPr lang="pt-BR"/>
              <a:pPr>
                <a:defRPr/>
              </a:pPr>
              <a:t>‹nº›</a:t>
            </a:fld>
            <a:endParaRPr lang="pt-BR" dirty="0"/>
          </a:p>
        </p:txBody>
      </p:sp>
    </p:spTree>
    <p:extLst>
      <p:ext uri="{BB962C8B-B14F-4D97-AF65-F5344CB8AC3E}">
        <p14:creationId xmlns:p14="http://schemas.microsoft.com/office/powerpoint/2010/main" val="3376152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a:extLst>
              <a:ext uri="{FF2B5EF4-FFF2-40B4-BE49-F238E27FC236}"/>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dirty="0"/>
          </a:p>
        </p:txBody>
      </p:sp>
      <p:sp>
        <p:nvSpPr>
          <p:cNvPr id="4" name="Espaço Reservado para Texto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Espaço Reservado para Data 3">
            <a:extLst>
              <a:ext uri="{FF2B5EF4-FFF2-40B4-BE49-F238E27FC236}"/>
            </a:extLst>
          </p:cNvPr>
          <p:cNvSpPr>
            <a:spLocks noGrp="1"/>
          </p:cNvSpPr>
          <p:nvPr>
            <p:ph type="dt" sz="half" idx="10"/>
          </p:nvPr>
        </p:nvSpPr>
        <p:spPr/>
        <p:txBody>
          <a:bodyPr/>
          <a:lstStyle>
            <a:lvl1pPr>
              <a:defRPr/>
            </a:lvl1pPr>
          </a:lstStyle>
          <a:p>
            <a:pPr>
              <a:defRPr/>
            </a:pPr>
            <a:fld id="{67A1FA7E-DE72-421C-97EA-C2D8D7FF17E9}" type="datetimeFigureOut">
              <a:rPr lang="pt-BR"/>
              <a:pPr>
                <a:defRPr/>
              </a:pPr>
              <a:t>30/10/2020</a:t>
            </a:fld>
            <a:endParaRPr lang="pt-BR" dirty="0"/>
          </a:p>
        </p:txBody>
      </p:sp>
      <p:sp>
        <p:nvSpPr>
          <p:cNvPr id="6"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7"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B8C6B1D8-C7A1-41A4-A5D2-D5E0B7F88056}" type="slidenum">
              <a:rPr lang="pt-BR"/>
              <a:pPr>
                <a:defRPr/>
              </a:pPr>
              <a:t>‹nº›</a:t>
            </a:fld>
            <a:endParaRPr lang="pt-BR" dirty="0"/>
          </a:p>
        </p:txBody>
      </p:sp>
    </p:spTree>
    <p:extLst>
      <p:ext uri="{BB962C8B-B14F-4D97-AF65-F5344CB8AC3E}">
        <p14:creationId xmlns:p14="http://schemas.microsoft.com/office/powerpoint/2010/main" val="3657974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extLst>
          </p:cNvPr>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7281AE70-ABDF-4CE0-9917-C4A2B73D8825}" type="datetimeFigureOut">
              <a:rPr lang="pt-BR"/>
              <a:pPr>
                <a:defRPr/>
              </a:pPr>
              <a:t>30/10/2020</a:t>
            </a:fld>
            <a:endParaRPr lang="pt-BR" dirty="0"/>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356E12FA-259E-4D02-ABFD-39724EB9384D}" type="slidenum">
              <a:rPr lang="pt-BR"/>
              <a:pPr>
                <a:defRPr/>
              </a:pPr>
              <a:t>‹nº›</a:t>
            </a:fld>
            <a:endParaRPr lang="pt-BR" dirty="0"/>
          </a:p>
        </p:txBody>
      </p:sp>
    </p:spTree>
    <p:extLst>
      <p:ext uri="{BB962C8B-B14F-4D97-AF65-F5344CB8AC3E}">
        <p14:creationId xmlns:p14="http://schemas.microsoft.com/office/powerpoint/2010/main" val="1540342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extLst>
          </p:cNvPr>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extLst>
          </p:cNvPr>
          <p:cNvSpPr>
            <a:spLocks noGrp="1"/>
          </p:cNvSpPr>
          <p:nvPr>
            <p:ph type="dt" sz="half" idx="10"/>
          </p:nvPr>
        </p:nvSpPr>
        <p:spPr/>
        <p:txBody>
          <a:bodyPr/>
          <a:lstStyle>
            <a:lvl1pPr>
              <a:defRPr/>
            </a:lvl1pPr>
          </a:lstStyle>
          <a:p>
            <a:pPr>
              <a:defRPr/>
            </a:pPr>
            <a:fld id="{C90DB9D9-EF2C-4201-853E-461F29AB570C}" type="datetimeFigureOut">
              <a:rPr lang="pt-BR"/>
              <a:pPr>
                <a:defRPr/>
              </a:pPr>
              <a:t>30/10/2020</a:t>
            </a:fld>
            <a:endParaRPr lang="pt-BR" dirty="0"/>
          </a:p>
        </p:txBody>
      </p:sp>
      <p:sp>
        <p:nvSpPr>
          <p:cNvPr id="5" name="Espaço Reservado para Rodapé 4">
            <a:extLst>
              <a:ext uri="{FF2B5EF4-FFF2-40B4-BE49-F238E27FC236}"/>
            </a:extLst>
          </p:cNvPr>
          <p:cNvSpPr>
            <a:spLocks noGrp="1"/>
          </p:cNvSpPr>
          <p:nvPr>
            <p:ph type="ftr" sz="quarter" idx="11"/>
          </p:nvPr>
        </p:nvSpPr>
        <p:spPr/>
        <p:txBody>
          <a:bodyPr/>
          <a:lstStyle>
            <a:lvl1pPr>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12"/>
          </p:nvPr>
        </p:nvSpPr>
        <p:spPr/>
        <p:txBody>
          <a:bodyPr/>
          <a:lstStyle>
            <a:lvl1pPr>
              <a:defRPr/>
            </a:lvl1pPr>
          </a:lstStyle>
          <a:p>
            <a:pPr>
              <a:defRPr/>
            </a:pPr>
            <a:fld id="{25DDBFE9-D753-4FC4-8CBD-177958031FAB}" type="slidenum">
              <a:rPr lang="pt-BR"/>
              <a:pPr>
                <a:defRPr/>
              </a:pPr>
              <a:t>‹nº›</a:t>
            </a:fld>
            <a:endParaRPr lang="pt-BR" dirty="0"/>
          </a:p>
        </p:txBody>
      </p:sp>
    </p:spTree>
    <p:extLst>
      <p:ext uri="{BB962C8B-B14F-4D97-AF65-F5344CB8AC3E}">
        <p14:creationId xmlns:p14="http://schemas.microsoft.com/office/powerpoint/2010/main" val="3140945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C35BACF-988A-4A08-8C42-C12EB1D8BEFA}" type="datetimeFigureOut">
              <a:rPr lang="pt-BR"/>
              <a:pPr>
                <a:defRPr/>
              </a:pPr>
              <a:t>30/10/2020</a:t>
            </a:fld>
            <a:endParaRPr lang="pt-BR" dirty="0"/>
          </a:p>
        </p:txBody>
      </p:sp>
      <p:sp>
        <p:nvSpPr>
          <p:cNvPr id="5" name="Espaço Reservado para Rodapé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pt-BR"/>
          </a:p>
        </p:txBody>
      </p:sp>
      <p:sp>
        <p:nvSpPr>
          <p:cNvPr id="6" name="Espaço Reservado para Número de Slide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BAF8ADD7-5C53-4826-A07D-E0CECBCFF6A2}"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www.paulomargotto.com.br/" TargetMode="External"/><Relationship Id="rId5" Type="http://schemas.openxmlformats.org/officeDocument/2006/relationships/hyperlink" Target="https://pubmed.ncbi.nlm.nih.gov/32385134/"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hyperlink" Target="mailto:pmargoto@gmail.com" TargetMode="External"/><Relationship Id="rId5" Type="http://schemas.openxmlformats.org/officeDocument/2006/relationships/image" Target="../media/image29.jpeg"/><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4944"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pubmed.ncbi.nlm.nih.gov/29636029/"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pubmed.ncbi.nlm.nih.gov/29804480/"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pubmed.ncbi.nlm.nih.gov/30296665/"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19866"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20546" TargetMode="Externa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2" Type="http://schemas.openxmlformats.org/officeDocument/2006/relationships/hyperlink" Target="https://pubmed.ncbi.nlm.nih.gov/31477643/"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pubmed.ncbi.nlm.nih.gov/31337995/"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pubmed.ncbi.nlm.nih.gov/31548579/"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pubmed.ncbi.nlm.nih.gov/31281546/"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ncbi.nlm.nih.gov/pubmed/31005386" TargetMode="External"/><Relationship Id="rId2" Type="http://schemas.openxmlformats.org/officeDocument/2006/relationships/hyperlink" Target="http://paulomargotto.com.br/levetiracetam-versos-fenitoina-como-tratamento-de-segunda-linha-do-status-epilepticus-convulsivo-em-criancas-consept-ensaio-de-rotulo-aberto-multicentrico-randomizado-e-controlado/"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hyperlink" Target="http://paulomargotto.com.br/documentos/19447" TargetMode="External"/><Relationship Id="rId4" Type="http://schemas.openxmlformats.org/officeDocument/2006/relationships/hyperlink" Target="https://www.ncbi.nlm.nih.gov/pubmed?linkname=pubmed_pubmed&amp;from_uid=31005386" TargetMode="External"/></Relationships>
</file>

<file path=ppt/slides/_rels/slide45.xml.rels><?xml version="1.0" encoding="UTF-8" standalone="yes"?>
<Relationships xmlns="http://schemas.openxmlformats.org/package/2006/relationships"><Relationship Id="rId2" Type="http://schemas.openxmlformats.org/officeDocument/2006/relationships/hyperlink" Target="https://pubmed.ncbi.nlm.nih.gov/32540641/"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s://pubmed.ncbi.nlm.nih.gov/30679288/"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s://pubmed.ncbi.nlm.nih.gov/32435300/"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pubmed.ncbi.nlm.nih.gov/32950862/"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pubmed.ncbi.nlm.nih.gov/32162678/"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s://pubmed.ncbi.nlm.nih.gov/31665950/"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20488"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CaixaDeTexto 6"/>
          <p:cNvSpPr txBox="1">
            <a:spLocks noChangeArrowheads="1"/>
          </p:cNvSpPr>
          <p:nvPr/>
        </p:nvSpPr>
        <p:spPr bwMode="auto">
          <a:xfrm>
            <a:off x="390525" y="4795838"/>
            <a:ext cx="10906125"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lnSpc>
                <a:spcPct val="90000"/>
              </a:lnSpc>
              <a:spcAft>
                <a:spcPts val="600"/>
              </a:spcAft>
            </a:pPr>
            <a:r>
              <a:rPr lang="en-US" sz="3600" b="1" dirty="0">
                <a:solidFill>
                  <a:srgbClr val="FF00FF"/>
                </a:solidFill>
                <a:latin typeface="Calibri Light" pitchFamily="34" charset="0"/>
              </a:rPr>
              <a:t>DISCUSSÃO DE ARTIGO</a:t>
            </a:r>
          </a:p>
          <a:p>
            <a:pPr algn="ctr" eaLnBrk="1" hangingPunct="1">
              <a:lnSpc>
                <a:spcPct val="90000"/>
              </a:lnSpc>
              <a:spcAft>
                <a:spcPts val="600"/>
              </a:spcAft>
            </a:pPr>
            <a:r>
              <a:rPr lang="en-US" sz="3600" b="1" dirty="0">
                <a:solidFill>
                  <a:srgbClr val="FF00FF"/>
                </a:solidFill>
                <a:latin typeface="Calibri Light" pitchFamily="34" charset="0"/>
              </a:rPr>
              <a:t>UNIDADE DE TERAPIA INTENSIVA NEONATAL</a:t>
            </a:r>
          </a:p>
        </p:txBody>
      </p:sp>
      <p:pic>
        <p:nvPicPr>
          <p:cNvPr id="2051" name="Picture 10" descr="Diagrama, Logotipo&#10;&#10;Descrição gerada automaticamen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207963"/>
            <a:ext cx="1862138"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Imagem 5" descr="Desenho de personagem de desenho animado&#10;&#10;Descrição gerada automaticamente"/>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65663" y="34925"/>
            <a:ext cx="1892300"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Imagem 4" descr="Logotipo, nome da empresa&#10;&#10;Descrição gerada automaticamente"/>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750" y="4719638"/>
            <a:ext cx="1492250" cy="118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2" name="Straight Connector 33">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1524000" y="5778500"/>
            <a:ext cx="9144000" cy="0"/>
          </a:xfrm>
          <a:prstGeom prst="line">
            <a:avLst/>
          </a:prstGeom>
          <a:ln w="19050">
            <a:solidFill>
              <a:srgbClr val="8D556A"/>
            </a:solidFill>
          </a:ln>
        </p:spPr>
        <p:style>
          <a:lnRef idx="1">
            <a:schemeClr val="accent1"/>
          </a:lnRef>
          <a:fillRef idx="0">
            <a:schemeClr val="accent1"/>
          </a:fillRef>
          <a:effectRef idx="0">
            <a:schemeClr val="accent1"/>
          </a:effectRef>
          <a:fontRef idx="minor">
            <a:schemeClr val="tx1"/>
          </a:fontRef>
        </p:style>
      </p:cxnSp>
      <p:sp>
        <p:nvSpPr>
          <p:cNvPr id="2055" name="CaixaDeTexto 7"/>
          <p:cNvSpPr txBox="1">
            <a:spLocks noChangeArrowheads="1"/>
          </p:cNvSpPr>
          <p:nvPr/>
        </p:nvSpPr>
        <p:spPr bwMode="auto">
          <a:xfrm>
            <a:off x="8020050" y="6018213"/>
            <a:ext cx="4699000"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lnSpc>
                <a:spcPct val="90000"/>
              </a:lnSpc>
              <a:spcAft>
                <a:spcPts val="600"/>
              </a:spcAft>
            </a:pPr>
            <a:r>
              <a:rPr lang="en-US">
                <a:solidFill>
                  <a:srgbClr val="143D78"/>
                </a:solidFill>
                <a:latin typeface="Calibri" pitchFamily="34" charset="0"/>
              </a:rPr>
              <a:t>Apresentadores:</a:t>
            </a:r>
          </a:p>
          <a:p>
            <a:pPr algn="ctr" eaLnBrk="1" hangingPunct="1">
              <a:lnSpc>
                <a:spcPct val="90000"/>
              </a:lnSpc>
              <a:spcAft>
                <a:spcPts val="600"/>
              </a:spcAft>
            </a:pPr>
            <a:r>
              <a:rPr lang="en-US">
                <a:solidFill>
                  <a:srgbClr val="143D78"/>
                </a:solidFill>
                <a:latin typeface="Calibri" pitchFamily="34" charset="0"/>
              </a:rPr>
              <a:t>R2 Anna Carolina |   R2 Felipe Yung</a:t>
            </a:r>
          </a:p>
        </p:txBody>
      </p:sp>
      <p:sp>
        <p:nvSpPr>
          <p:cNvPr id="2056" name="CaixaDeTexto 8"/>
          <p:cNvSpPr txBox="1">
            <a:spLocks noChangeArrowheads="1"/>
          </p:cNvSpPr>
          <p:nvPr/>
        </p:nvSpPr>
        <p:spPr bwMode="auto">
          <a:xfrm>
            <a:off x="1475192" y="6140450"/>
            <a:ext cx="4508500"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Aft>
                <a:spcPts val="600"/>
              </a:spcAft>
            </a:pPr>
            <a:r>
              <a:rPr lang="pt-BR" dirty="0">
                <a:solidFill>
                  <a:srgbClr val="143D78"/>
                </a:solidFill>
                <a:latin typeface="Calibri" pitchFamily="34" charset="0"/>
              </a:rPr>
              <a:t>COORDENADORES:</a:t>
            </a:r>
          </a:p>
          <a:p>
            <a:pPr algn="ctr" eaLnBrk="1" hangingPunct="1">
              <a:spcAft>
                <a:spcPts val="600"/>
              </a:spcAft>
            </a:pPr>
            <a:r>
              <a:rPr lang="pt-BR" dirty="0">
                <a:solidFill>
                  <a:srgbClr val="143D78"/>
                </a:solidFill>
                <a:latin typeface="Calibri" pitchFamily="34" charset="0"/>
              </a:rPr>
              <a:t>Dra. Márcia Pimentel | Dr. Paulo Lobão </a:t>
            </a:r>
          </a:p>
        </p:txBody>
      </p:sp>
      <p:sp>
        <p:nvSpPr>
          <p:cNvPr id="2057" name="Rectangle 9"/>
          <p:cNvSpPr>
            <a:spLocks noChangeArrowheads="1"/>
          </p:cNvSpPr>
          <p:nvPr/>
        </p:nvSpPr>
        <p:spPr bwMode="auto">
          <a:xfrm>
            <a:off x="0" y="3497263"/>
            <a:ext cx="12061825" cy="12223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a:r>
              <a:rPr lang="pt-BR" sz="1600" b="1" dirty="0" err="1">
                <a:hlinkClick r:id="rId5"/>
              </a:rPr>
              <a:t>Levetiracetam</a:t>
            </a:r>
            <a:r>
              <a:rPr lang="pt-BR" sz="1600" dirty="0">
                <a:hlinkClick r:id="rId5"/>
              </a:rPr>
              <a:t> </a:t>
            </a:r>
            <a:r>
              <a:rPr lang="pt-BR" sz="1600" b="1" dirty="0">
                <a:hlinkClick r:id="rId5"/>
              </a:rPr>
              <a:t>Versus</a:t>
            </a:r>
            <a:r>
              <a:rPr lang="pt-BR" sz="1600" dirty="0">
                <a:hlinkClick r:id="rId5"/>
              </a:rPr>
              <a:t> </a:t>
            </a:r>
            <a:r>
              <a:rPr lang="pt-BR" sz="1600" b="1" dirty="0" err="1">
                <a:hlinkClick r:id="rId5"/>
              </a:rPr>
              <a:t>Phenobarbital</a:t>
            </a:r>
            <a:r>
              <a:rPr lang="pt-BR" sz="1600" dirty="0">
                <a:hlinkClick r:id="rId5"/>
              </a:rPr>
              <a:t> for Neonatal </a:t>
            </a:r>
            <a:r>
              <a:rPr lang="pt-BR" sz="1600" dirty="0" err="1">
                <a:hlinkClick r:id="rId5"/>
              </a:rPr>
              <a:t>Seizures</a:t>
            </a:r>
            <a:r>
              <a:rPr lang="pt-BR" sz="1600" dirty="0">
                <a:hlinkClick r:id="rId5"/>
              </a:rPr>
              <a:t>: A </a:t>
            </a:r>
            <a:r>
              <a:rPr lang="pt-BR" sz="1600" dirty="0" err="1">
                <a:hlinkClick r:id="rId5"/>
              </a:rPr>
              <a:t>Randomized</a:t>
            </a:r>
            <a:r>
              <a:rPr lang="pt-BR" sz="1600" dirty="0">
                <a:hlinkClick r:id="rId5"/>
              </a:rPr>
              <a:t> </a:t>
            </a:r>
            <a:r>
              <a:rPr lang="pt-BR" sz="1600" dirty="0" err="1">
                <a:hlinkClick r:id="rId5"/>
              </a:rPr>
              <a:t>Controlled</a:t>
            </a:r>
            <a:r>
              <a:rPr lang="pt-BR" sz="1600" dirty="0">
                <a:hlinkClick r:id="rId5"/>
              </a:rPr>
              <a:t> </a:t>
            </a:r>
            <a:r>
              <a:rPr lang="pt-BR" sz="1600" dirty="0" err="1">
                <a:hlinkClick r:id="rId5"/>
              </a:rPr>
              <a:t>Trial</a:t>
            </a:r>
            <a:r>
              <a:rPr lang="pt-BR" sz="1600" dirty="0">
                <a:hlinkClick r:id="rId5"/>
              </a:rPr>
              <a:t>.</a:t>
            </a:r>
            <a:endParaRPr lang="pt-BR" sz="1600" dirty="0"/>
          </a:p>
          <a:p>
            <a:pPr algn="ctr"/>
            <a:r>
              <a:rPr lang="pt-BR" sz="1600" dirty="0"/>
              <a:t>Sharpe C, </a:t>
            </a:r>
            <a:r>
              <a:rPr lang="pt-BR" sz="1600" dirty="0" err="1"/>
              <a:t>Reiner</a:t>
            </a:r>
            <a:r>
              <a:rPr lang="pt-BR" sz="1600" dirty="0"/>
              <a:t> GE, Davis SL, </a:t>
            </a:r>
            <a:r>
              <a:rPr lang="pt-BR" sz="1600" dirty="0" err="1"/>
              <a:t>Nespeca</a:t>
            </a:r>
            <a:r>
              <a:rPr lang="pt-BR" sz="1600" dirty="0"/>
              <a:t> M, Gold JJ, Rasmussen M, </a:t>
            </a:r>
            <a:r>
              <a:rPr lang="pt-BR" sz="1600" dirty="0" err="1"/>
              <a:t>Kuperman</a:t>
            </a:r>
            <a:r>
              <a:rPr lang="pt-BR" sz="1600" dirty="0"/>
              <a:t> R, </a:t>
            </a:r>
            <a:r>
              <a:rPr lang="pt-BR" sz="1600" dirty="0" err="1"/>
              <a:t>Harbert</a:t>
            </a:r>
            <a:r>
              <a:rPr lang="pt-BR" sz="1600" dirty="0"/>
              <a:t> MJ, </a:t>
            </a:r>
            <a:r>
              <a:rPr lang="pt-BR" sz="1600" dirty="0" err="1"/>
              <a:t>Michelson</a:t>
            </a:r>
            <a:r>
              <a:rPr lang="pt-BR" sz="1600" dirty="0"/>
              <a:t> D, Joe P, Wang S, </a:t>
            </a:r>
            <a:r>
              <a:rPr lang="pt-BR" sz="1600" dirty="0" err="1"/>
              <a:t>Rismanchi</a:t>
            </a:r>
            <a:r>
              <a:rPr lang="pt-BR" sz="1600" dirty="0"/>
              <a:t> N, Le NM, </a:t>
            </a:r>
            <a:r>
              <a:rPr lang="pt-BR" sz="1600" dirty="0" err="1"/>
              <a:t>Mower</a:t>
            </a:r>
            <a:r>
              <a:rPr lang="pt-BR" sz="1600" dirty="0"/>
              <a:t> A, Kim J, </a:t>
            </a:r>
            <a:r>
              <a:rPr lang="pt-BR" sz="1600" dirty="0" err="1"/>
              <a:t>Battin</a:t>
            </a:r>
            <a:r>
              <a:rPr lang="pt-BR" sz="1600" dirty="0"/>
              <a:t> MR, Lane B, </a:t>
            </a:r>
            <a:r>
              <a:rPr lang="pt-BR" sz="1600" dirty="0" err="1"/>
              <a:t>Honold</a:t>
            </a:r>
            <a:r>
              <a:rPr lang="pt-BR" sz="1600" dirty="0"/>
              <a:t> J, </a:t>
            </a:r>
            <a:r>
              <a:rPr lang="pt-BR" sz="1600" dirty="0" err="1"/>
              <a:t>Knodel</a:t>
            </a:r>
            <a:r>
              <a:rPr lang="pt-BR" sz="1600" dirty="0"/>
              <a:t> E, </a:t>
            </a:r>
            <a:r>
              <a:rPr lang="pt-BR" sz="1600" dirty="0" err="1"/>
              <a:t>Arnell</a:t>
            </a:r>
            <a:r>
              <a:rPr lang="pt-BR" sz="1600" dirty="0"/>
              <a:t> K, Bridge R, Lee L, </a:t>
            </a:r>
            <a:r>
              <a:rPr lang="pt-BR" sz="1600" dirty="0" err="1"/>
              <a:t>Ernstrom</a:t>
            </a:r>
            <a:r>
              <a:rPr lang="pt-BR" sz="1600" dirty="0"/>
              <a:t> K, Raman R, Haas RH; NEOLEV2 </a:t>
            </a:r>
            <a:r>
              <a:rPr lang="pt-BR" sz="1600" dirty="0" err="1"/>
              <a:t>INVESTIGATORS.Pediatrics</a:t>
            </a:r>
            <a:r>
              <a:rPr lang="pt-BR" sz="1600" dirty="0"/>
              <a:t>. 2020 Jun;145(6):e20193182. </a:t>
            </a:r>
            <a:r>
              <a:rPr lang="pt-BR" sz="1600" dirty="0" err="1"/>
              <a:t>doi</a:t>
            </a:r>
            <a:r>
              <a:rPr lang="pt-BR" sz="1600" dirty="0"/>
              <a:t>: </a:t>
            </a:r>
            <a:r>
              <a:rPr lang="pt-BR" sz="1600" dirty="0">
                <a:solidFill>
                  <a:srgbClr val="0000FF"/>
                </a:solidFill>
              </a:rPr>
              <a:t>10.1542/peds.2019-3182</a:t>
            </a:r>
            <a:r>
              <a:rPr lang="pt-BR" sz="1600" dirty="0"/>
              <a:t>. </a:t>
            </a:r>
            <a:r>
              <a:rPr lang="pt-BR" sz="1600" dirty="0" err="1"/>
              <a:t>Epub</a:t>
            </a:r>
            <a:r>
              <a:rPr lang="pt-BR" sz="1600" dirty="0"/>
              <a:t> 2020 May 8.PMID: 32385134 </a:t>
            </a:r>
            <a:r>
              <a:rPr lang="pt-BR" sz="1600" dirty="0" err="1"/>
              <a:t>Clinical</a:t>
            </a:r>
            <a:r>
              <a:rPr lang="pt-BR" sz="1600" dirty="0"/>
              <a:t> </a:t>
            </a:r>
            <a:r>
              <a:rPr lang="pt-BR" sz="1600" dirty="0" err="1"/>
              <a:t>Trial</a:t>
            </a:r>
            <a:r>
              <a:rPr lang="pt-BR" sz="1600" dirty="0"/>
              <a:t>.</a:t>
            </a:r>
          </a:p>
        </p:txBody>
      </p:sp>
      <p:sp>
        <p:nvSpPr>
          <p:cNvPr id="2058" name="Rectangle 10"/>
          <p:cNvSpPr>
            <a:spLocks noChangeArrowheads="1"/>
          </p:cNvSpPr>
          <p:nvPr/>
        </p:nvSpPr>
        <p:spPr bwMode="auto">
          <a:xfrm>
            <a:off x="1354138" y="2400300"/>
            <a:ext cx="9313862" cy="10969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pt-BR" sz="2400" b="1" dirty="0" err="1">
                <a:solidFill>
                  <a:srgbClr val="0000FF"/>
                </a:solidFill>
              </a:rPr>
              <a:t>Levetiracetam</a:t>
            </a:r>
            <a:r>
              <a:rPr lang="pt-BR" sz="2400" b="1" dirty="0">
                <a:solidFill>
                  <a:srgbClr val="0000FF"/>
                </a:solidFill>
              </a:rPr>
              <a:t> versus fenobarbital para convulsões neonatais: </a:t>
            </a:r>
          </a:p>
          <a:p>
            <a:pPr algn="ctr"/>
            <a:r>
              <a:rPr lang="pt-BR" sz="2400" b="1" dirty="0">
                <a:solidFill>
                  <a:srgbClr val="0000FF"/>
                </a:solidFill>
              </a:rPr>
              <a:t>um ensaio clínico controlado randomizado</a:t>
            </a:r>
          </a:p>
          <a:p>
            <a:pPr algn="ctr" eaLnBrk="0" hangingPunct="0"/>
            <a:endParaRPr lang="pt-BR" dirty="0">
              <a:latin typeface="Calibri" pitchFamily="34" charset="0"/>
            </a:endParaRPr>
          </a:p>
        </p:txBody>
      </p:sp>
      <p:sp>
        <p:nvSpPr>
          <p:cNvPr id="2059" name="Text Box 11"/>
          <p:cNvSpPr txBox="1">
            <a:spLocks noChangeArrowheads="1"/>
          </p:cNvSpPr>
          <p:nvPr/>
        </p:nvSpPr>
        <p:spPr bwMode="auto">
          <a:xfrm>
            <a:off x="4711700" y="5930900"/>
            <a:ext cx="3308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a:hlinkClick r:id="rId6"/>
              </a:rPr>
              <a:t>www.paulomargotto.com.br</a:t>
            </a:r>
            <a:endParaRPr lang="pt-BR"/>
          </a:p>
          <a:p>
            <a:pPr eaLnBrk="1" hangingPunct="1"/>
            <a:r>
              <a:rPr lang="pt-BR"/>
              <a:t>Brasília,31 de outubro de 2020</a:t>
            </a:r>
          </a:p>
        </p:txBody>
      </p:sp>
      <p:pic>
        <p:nvPicPr>
          <p:cNvPr id="2060" name="Picture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537825" y="4464050"/>
            <a:ext cx="1524000"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p:cNvSpPr>
          <p:nvPr>
            <p:ph type="body" idx="1"/>
          </p:nvPr>
        </p:nvSpPr>
        <p:spPr>
          <a:xfrm>
            <a:off x="838200" y="2673350"/>
            <a:ext cx="10515600" cy="3314700"/>
          </a:xfrm>
          <a:solidFill>
            <a:srgbClr val="CCECFF"/>
          </a:solidFill>
          <a:ln w="57150">
            <a:solidFill>
              <a:srgbClr val="FF00FF"/>
            </a:solidFill>
            <a:miter lim="800000"/>
            <a:headEnd/>
            <a:tailEnd/>
          </a:ln>
        </p:spPr>
        <p:txBody>
          <a:bodyPr/>
          <a:lstStyle/>
          <a:p>
            <a:pPr algn="ctr">
              <a:buFont typeface="Arial" pitchFamily="34" charset="0"/>
              <a:buNone/>
            </a:pPr>
            <a:r>
              <a:rPr lang="pt-BR" b="1" smtClean="0">
                <a:solidFill>
                  <a:srgbClr val="FFFF00"/>
                </a:solidFill>
              </a:rPr>
              <a:t>O QUE SE SABE SOBRE ESTE ASSUNTO: </a:t>
            </a:r>
          </a:p>
          <a:p>
            <a:r>
              <a:rPr lang="pt-BR" smtClean="0"/>
              <a:t>   Em 1999, um ensaio clínico randomizado comparou fenobarbital e fenitoína em neonatos revelou que cada droga teve eficácia de 45%.</a:t>
            </a:r>
          </a:p>
          <a:p>
            <a:r>
              <a:rPr lang="pt-BR" smtClean="0"/>
              <a:t> Esses tratamentos continuam sendo o padrão de atendimento para    convulsões neonatais. </a:t>
            </a:r>
          </a:p>
          <a:p>
            <a:r>
              <a:rPr lang="pt-BR" smtClean="0"/>
              <a:t>O levetiracetam tem um melhor perfil de segurança; no entanto, a eficácia não foi comprovada em neonatos</a:t>
            </a:r>
          </a:p>
        </p:txBody>
      </p:sp>
      <p:pic>
        <p:nvPicPr>
          <p:cNvPr id="307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938" y="169863"/>
            <a:ext cx="8499475" cy="2219325"/>
          </a:xfrm>
          <a:prstGeom prst="rect">
            <a:avLst/>
          </a:prstGeom>
          <a:noFill/>
          <a:ln w="571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a:xfrm>
            <a:off x="838200" y="-449263"/>
            <a:ext cx="10515600" cy="1325563"/>
          </a:xfrm>
        </p:spPr>
        <p:txBody>
          <a:bodyPr/>
          <a:lstStyle/>
          <a:p>
            <a:pPr eaLnBrk="1" hangingPunct="1"/>
            <a:r>
              <a:rPr lang="pt-BR" b="1" smtClean="0">
                <a:solidFill>
                  <a:srgbClr val="FF00FF"/>
                </a:solidFill>
              </a:rPr>
              <a:t>Introdução</a:t>
            </a:r>
            <a:r>
              <a:rPr lang="pt-BR" smtClean="0"/>
              <a:t> </a:t>
            </a:r>
          </a:p>
        </p:txBody>
      </p:sp>
      <p:sp>
        <p:nvSpPr>
          <p:cNvPr id="3" name="Espaço Reservado para Conteúdo 2">
            <a:extLst>
              <a:ext uri="{FF2B5EF4-FFF2-40B4-BE49-F238E27FC236}"/>
            </a:extLst>
          </p:cNvPr>
          <p:cNvSpPr>
            <a:spLocks noGrp="1"/>
          </p:cNvSpPr>
          <p:nvPr>
            <p:ph idx="1"/>
          </p:nvPr>
        </p:nvSpPr>
        <p:spPr>
          <a:xfrm>
            <a:off x="650875" y="598488"/>
            <a:ext cx="11141075" cy="4921250"/>
          </a:xfrm>
        </p:spPr>
        <p:txBody>
          <a:bodyPr>
            <a:normAutofit fontScale="92500" lnSpcReduction="20000"/>
          </a:bodyPr>
          <a:lstStyle/>
          <a:p>
            <a:pPr eaLnBrk="1" hangingPunct="1">
              <a:lnSpc>
                <a:spcPct val="80000"/>
              </a:lnSpc>
              <a:defRPr/>
            </a:pPr>
            <a:r>
              <a:rPr lang="pt-BR" sz="2400" dirty="0" smtClean="0"/>
              <a:t>Convulsão neonatal afeta de 1 a 4 a cada 1000 recém nascidos</a:t>
            </a:r>
            <a:r>
              <a:rPr lang="pt-BR" sz="2400" baseline="30000" dirty="0" smtClean="0"/>
              <a:t>1,2</a:t>
            </a:r>
          </a:p>
          <a:p>
            <a:pPr lvl="1" eaLnBrk="1" hangingPunct="1">
              <a:lnSpc>
                <a:spcPct val="80000"/>
              </a:lnSpc>
              <a:defRPr/>
            </a:pPr>
            <a:r>
              <a:rPr lang="pt-BR" sz="2000" dirty="0" smtClean="0"/>
              <a:t>7 a 25% vão a óbito</a:t>
            </a:r>
          </a:p>
          <a:p>
            <a:pPr lvl="1" eaLnBrk="1" hangingPunct="1">
              <a:lnSpc>
                <a:spcPct val="80000"/>
              </a:lnSpc>
              <a:defRPr/>
            </a:pPr>
            <a:r>
              <a:rPr lang="pt-BR" sz="2000" dirty="0" smtClean="0"/>
              <a:t>40 a 60% dos sobreviventes desenvolvem sequelas:</a:t>
            </a:r>
          </a:p>
          <a:p>
            <a:pPr lvl="1" eaLnBrk="1" hangingPunct="1">
              <a:lnSpc>
                <a:spcPct val="80000"/>
              </a:lnSpc>
              <a:buFont typeface="Wingdings" pitchFamily="2" charset="2"/>
              <a:buChar char="§"/>
              <a:defRPr/>
            </a:pPr>
            <a:r>
              <a:rPr lang="pt-BR" sz="1300" dirty="0" smtClean="0"/>
              <a:t> </a:t>
            </a:r>
            <a:r>
              <a:rPr lang="pt-BR" sz="1700" dirty="0" smtClean="0"/>
              <a:t>paralisia cerebral</a:t>
            </a:r>
          </a:p>
          <a:p>
            <a:pPr lvl="1" eaLnBrk="1" hangingPunct="1">
              <a:lnSpc>
                <a:spcPct val="80000"/>
              </a:lnSpc>
              <a:buFont typeface="Wingdings" pitchFamily="2" charset="2"/>
              <a:buChar char="§"/>
              <a:defRPr/>
            </a:pPr>
            <a:r>
              <a:rPr lang="pt-BR" sz="1700" dirty="0" smtClean="0"/>
              <a:t> atraso global do desenvolvimento</a:t>
            </a:r>
          </a:p>
          <a:p>
            <a:pPr lvl="1" eaLnBrk="1" hangingPunct="1">
              <a:lnSpc>
                <a:spcPct val="80000"/>
              </a:lnSpc>
              <a:buFont typeface="Wingdings" pitchFamily="2" charset="2"/>
              <a:buChar char="§"/>
              <a:defRPr/>
            </a:pPr>
            <a:r>
              <a:rPr lang="pt-BR" sz="1700" dirty="0" smtClean="0"/>
              <a:t> epilepsia</a:t>
            </a:r>
            <a:endParaRPr lang="pt-BR" sz="1700" baseline="30000" dirty="0" smtClean="0"/>
          </a:p>
          <a:p>
            <a:pPr lvl="1" eaLnBrk="1" hangingPunct="1">
              <a:lnSpc>
                <a:spcPct val="80000"/>
              </a:lnSpc>
              <a:buFont typeface="Wingdings" pitchFamily="2" charset="2"/>
              <a:buNone/>
              <a:defRPr/>
            </a:pPr>
            <a:r>
              <a:rPr lang="pt-BR" dirty="0" smtClean="0"/>
              <a:t>Morbimortalidade é atribuída às condições subjacentes, especialmente no cérebro neonatal asfixiado</a:t>
            </a:r>
            <a:r>
              <a:rPr lang="pt-BR" baseline="30000" dirty="0" smtClean="0"/>
              <a:t>3-9</a:t>
            </a:r>
          </a:p>
          <a:p>
            <a:pPr eaLnBrk="1" hangingPunct="1">
              <a:lnSpc>
                <a:spcPct val="80000"/>
              </a:lnSpc>
              <a:defRPr/>
            </a:pPr>
            <a:r>
              <a:rPr lang="pt-BR" sz="2400" dirty="0" smtClean="0">
                <a:solidFill>
                  <a:srgbClr val="0000FF"/>
                </a:solidFill>
              </a:rPr>
              <a:t>Fenobarbital e Fenitoína:</a:t>
            </a:r>
            <a:r>
              <a:rPr lang="pt-BR" sz="2400" baseline="30000" dirty="0" smtClean="0">
                <a:solidFill>
                  <a:srgbClr val="0000FF"/>
                </a:solidFill>
              </a:rPr>
              <a:t>10,13</a:t>
            </a:r>
            <a:r>
              <a:rPr lang="pt-BR" sz="2400" baseline="30000" dirty="0" smtClean="0"/>
              <a:t> </a:t>
            </a:r>
          </a:p>
          <a:p>
            <a:pPr lvl="1" eaLnBrk="1" hangingPunct="1">
              <a:lnSpc>
                <a:spcPct val="80000"/>
              </a:lnSpc>
              <a:defRPr/>
            </a:pPr>
            <a:r>
              <a:rPr lang="pt-BR" sz="2000" dirty="0" smtClean="0"/>
              <a:t>Drogas de primeira escolha;</a:t>
            </a:r>
          </a:p>
          <a:p>
            <a:pPr lvl="1" eaLnBrk="1" hangingPunct="1">
              <a:lnSpc>
                <a:spcPct val="80000"/>
              </a:lnSpc>
              <a:defRPr/>
            </a:pPr>
            <a:r>
              <a:rPr lang="pt-BR" sz="2000" dirty="0" smtClean="0"/>
              <a:t>Frequente falha no tratamento de crises em neonatos</a:t>
            </a:r>
          </a:p>
          <a:p>
            <a:pPr lvl="1">
              <a:defRPr/>
            </a:pPr>
            <a:r>
              <a:rPr lang="pt-BR" dirty="0" smtClean="0"/>
              <a:t>Efeitos colaterais agudos do fenobarbital incluem hipotensão, supressão respiratória e sedação; exposição crônica ao fenobarbital pode causar diminuição da habilidade cognitiva.</a:t>
            </a:r>
            <a:r>
              <a:rPr lang="pt-BR" baseline="30000" dirty="0" smtClean="0"/>
              <a:t>14-17</a:t>
            </a:r>
            <a:r>
              <a:rPr lang="pt-BR" dirty="0" smtClean="0"/>
              <a:t> Estudos em animais o fenobarbital causou apoptose neuronal acelerada no cérebro imaturo.</a:t>
            </a:r>
            <a:r>
              <a:rPr lang="pt-BR" baseline="30000" dirty="0" smtClean="0"/>
              <a:t>18-22</a:t>
            </a:r>
          </a:p>
          <a:p>
            <a:pPr eaLnBrk="1" hangingPunct="1">
              <a:lnSpc>
                <a:spcPct val="80000"/>
              </a:lnSpc>
              <a:defRPr/>
            </a:pPr>
            <a:r>
              <a:rPr lang="pt-BR" sz="2400" dirty="0" smtClean="0">
                <a:solidFill>
                  <a:srgbClr val="0000FF"/>
                </a:solidFill>
              </a:rPr>
              <a:t>Levetiracetam: </a:t>
            </a:r>
          </a:p>
          <a:p>
            <a:pPr lvl="1" eaLnBrk="1" hangingPunct="1">
              <a:lnSpc>
                <a:spcPct val="80000"/>
              </a:lnSpc>
              <a:defRPr/>
            </a:pPr>
            <a:r>
              <a:rPr lang="pt-BR" sz="2000" dirty="0" smtClean="0"/>
              <a:t>Bons resultados e perfil seguro; não causa apoptose neuronal e tem efeitos neuroprotetores</a:t>
            </a:r>
            <a:r>
              <a:rPr lang="pt-BR" sz="2000" baseline="30000" dirty="0" smtClean="0"/>
              <a:t>2-29</a:t>
            </a:r>
          </a:p>
          <a:p>
            <a:pPr lvl="1" eaLnBrk="1" hangingPunct="1">
              <a:lnSpc>
                <a:spcPct val="80000"/>
              </a:lnSpc>
              <a:defRPr/>
            </a:pPr>
            <a:r>
              <a:rPr lang="pt-BR" sz="2000" dirty="0" smtClean="0"/>
              <a:t>A sua farmacocinética em sido estudada em neonatos</a:t>
            </a:r>
            <a:r>
              <a:rPr lang="pt-BR" sz="2000" baseline="30000" dirty="0" smtClean="0"/>
              <a:t>32-34</a:t>
            </a:r>
            <a:endParaRPr lang="pt-BR" sz="2000" dirty="0" smtClean="0"/>
          </a:p>
          <a:p>
            <a:pPr lvl="1" eaLnBrk="1" hangingPunct="1">
              <a:lnSpc>
                <a:spcPct val="80000"/>
              </a:lnSpc>
              <a:defRPr/>
            </a:pPr>
            <a:r>
              <a:rPr lang="pt-BR" sz="2000" dirty="0" smtClean="0"/>
              <a:t>Usado com segunda opção de tratamento (30-84% de eficácia)</a:t>
            </a:r>
            <a:r>
              <a:rPr lang="pt-BR" sz="2000" baseline="30000" dirty="0" smtClean="0"/>
              <a:t>35,36</a:t>
            </a:r>
          </a:p>
          <a:p>
            <a:pPr eaLnBrk="1" hangingPunct="1">
              <a:lnSpc>
                <a:spcPct val="80000"/>
              </a:lnSpc>
              <a:buFont typeface="Arial" pitchFamily="34" charset="0"/>
              <a:buNone/>
              <a:defRPr/>
            </a:pPr>
            <a:endParaRPr lang="pt-BR" sz="26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a:xfrm>
            <a:off x="671513" y="34925"/>
            <a:ext cx="10515600" cy="1325563"/>
          </a:xfrm>
        </p:spPr>
        <p:txBody>
          <a:bodyPr/>
          <a:lstStyle/>
          <a:p>
            <a:pPr eaLnBrk="1" hangingPunct="1"/>
            <a:r>
              <a:rPr lang="pt-BR" smtClean="0">
                <a:solidFill>
                  <a:srgbClr val="00CC00"/>
                </a:solidFill>
              </a:rPr>
              <a:t>                                 </a:t>
            </a:r>
            <a:r>
              <a:rPr lang="pt-BR" b="1" smtClean="0">
                <a:solidFill>
                  <a:srgbClr val="00CC00"/>
                </a:solidFill>
              </a:rPr>
              <a:t>Objetivo</a:t>
            </a:r>
          </a:p>
        </p:txBody>
      </p:sp>
      <p:sp>
        <p:nvSpPr>
          <p:cNvPr id="3" name="Espaço Reservado para Conteúdo 2">
            <a:extLst>
              <a:ext uri="{FF2B5EF4-FFF2-40B4-BE49-F238E27FC236}"/>
            </a:extLst>
          </p:cNvPr>
          <p:cNvSpPr>
            <a:spLocks noGrp="1"/>
          </p:cNvSpPr>
          <p:nvPr>
            <p:ph idx="1"/>
          </p:nvPr>
        </p:nvSpPr>
        <p:spPr>
          <a:xfrm>
            <a:off x="3640138" y="6643688"/>
            <a:ext cx="8732837" cy="214312"/>
          </a:xfrm>
        </p:spPr>
        <p:txBody>
          <a:bodyPr rtlCol="0">
            <a:normAutofit fontScale="92500" lnSpcReduction="10000"/>
          </a:bodyPr>
          <a:lstStyle/>
          <a:p>
            <a:pPr marL="0" indent="0" eaLnBrk="1" fontAlgn="auto" hangingPunct="1">
              <a:spcAft>
                <a:spcPts val="0"/>
              </a:spcAft>
              <a:buFont typeface="Arial" pitchFamily="34" charset="0"/>
              <a:buNone/>
              <a:defRPr/>
            </a:pPr>
            <a:r>
              <a:rPr lang="pt-BR" sz="1050" dirty="0"/>
              <a:t>Sharpe C, Reiner GE, Davis SL, et al. Levetiracetam Versus Phenobarbital for Neonatal Seizures: A Randomized Controlled Trial. Pediatrics. 2020;145(6):e20193182 </a:t>
            </a:r>
          </a:p>
          <a:p>
            <a:pPr eaLnBrk="1" fontAlgn="auto" hangingPunct="1">
              <a:spcAft>
                <a:spcPts val="0"/>
              </a:spcAft>
              <a:defRPr/>
            </a:pPr>
            <a:endParaRPr lang="pt-BR" dirty="0"/>
          </a:p>
        </p:txBody>
      </p:sp>
      <p:sp>
        <p:nvSpPr>
          <p:cNvPr id="5124" name="CaixaDeTexto 3"/>
          <p:cNvSpPr txBox="1">
            <a:spLocks noChangeArrowheads="1"/>
          </p:cNvSpPr>
          <p:nvPr/>
        </p:nvSpPr>
        <p:spPr bwMode="auto">
          <a:xfrm>
            <a:off x="1004888" y="1184275"/>
            <a:ext cx="10182225" cy="2705100"/>
          </a:xfrm>
          <a:prstGeom prst="rect">
            <a:avLst/>
          </a:prstGeom>
          <a:noFill/>
          <a:ln w="57150">
            <a:solidFill>
              <a:srgbClr val="FF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pt-BR" sz="2400">
                <a:solidFill>
                  <a:srgbClr val="0000FF"/>
                </a:solidFill>
                <a:latin typeface="Calibri" pitchFamily="34" charset="0"/>
              </a:rPr>
              <a:t>O estudo NEOLEV2 tem como objetivo avaliar a efetividade e segurança do levetiracetam em neonatos como primeira linha de tratamento comparado ao fenobarbital </a:t>
            </a:r>
            <a:r>
              <a:rPr lang="pt-BR" sz="2400">
                <a:solidFill>
                  <a:srgbClr val="0000FF"/>
                </a:solidFill>
              </a:rPr>
              <a:t>no tratamento de primeira linha nas convulsões  neonatais,  a eficácia adicional de escalonamento da dose ataque de 40 para 60 mg / kg de levetiracetam e o</a:t>
            </a:r>
          </a:p>
          <a:p>
            <a:pPr algn="ctr" eaLnBrk="1" hangingPunct="1"/>
            <a:r>
              <a:rPr lang="pt-BR" sz="2400">
                <a:solidFill>
                  <a:srgbClr val="0000FF"/>
                </a:solidFill>
              </a:rPr>
              <a:t>segurança do levetiracetam em neonatos</a:t>
            </a:r>
          </a:p>
          <a:p>
            <a:pPr algn="ctr" eaLnBrk="1" hangingPunct="1">
              <a:buFont typeface="Arial" pitchFamily="34" charset="0"/>
              <a:buChar char="•"/>
            </a:pPr>
            <a:endParaRPr lang="pt-BR" sz="2400">
              <a:solidFill>
                <a:srgbClr val="0000FF"/>
              </a:solidFill>
              <a:latin typeface="Calibri" pitchFamily="34" charset="0"/>
            </a:endParaRPr>
          </a:p>
        </p:txBody>
      </p:sp>
      <p:sp>
        <p:nvSpPr>
          <p:cNvPr id="5125" name="Rectangle 6"/>
          <p:cNvSpPr>
            <a:spLocks noChangeArrowheads="1"/>
          </p:cNvSpPr>
          <p:nvPr/>
        </p:nvSpPr>
        <p:spPr bwMode="auto">
          <a:xfrm>
            <a:off x="3048000" y="4448175"/>
            <a:ext cx="662781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solidFill>
                  <a:srgbClr val="FF0000"/>
                </a:solidFill>
              </a:rPr>
              <a:t>Dados prévios  vêm de série de casos não controlados, muitas vezes retrospectiva, usando levetiracetam para</a:t>
            </a:r>
          </a:p>
          <a:p>
            <a:pPr algn="ctr"/>
            <a:r>
              <a:rPr lang="pt-BR" b="1">
                <a:solidFill>
                  <a:srgbClr val="FF0000"/>
                </a:solidFill>
              </a:rPr>
              <a:t>tratamento de segunda linha, e sem avaliação cEEG ou</a:t>
            </a:r>
          </a:p>
          <a:p>
            <a:pPr algn="ctr"/>
            <a:r>
              <a:rPr lang="pt-BR" b="1">
                <a:solidFill>
                  <a:srgbClr val="FF0000"/>
                </a:solidFill>
              </a:rPr>
              <a:t>revisão do neurofisiologista. </a:t>
            </a:r>
            <a:r>
              <a:rPr lang="pt-BR" baseline="30000"/>
              <a:t>35,36,42</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a:xfrm>
            <a:off x="936625" y="0"/>
            <a:ext cx="10515600" cy="1325563"/>
          </a:xfrm>
        </p:spPr>
        <p:txBody>
          <a:bodyPr/>
          <a:lstStyle/>
          <a:p>
            <a:pPr eaLnBrk="1" hangingPunct="1"/>
            <a:r>
              <a:rPr lang="pt-BR" b="1" smtClean="0">
                <a:solidFill>
                  <a:srgbClr val="FF00FF"/>
                </a:solidFill>
              </a:rPr>
              <a:t>Métodos</a:t>
            </a:r>
          </a:p>
        </p:txBody>
      </p:sp>
      <p:sp>
        <p:nvSpPr>
          <p:cNvPr id="3" name="Espaço Reservado para Conteúdo 2">
            <a:extLst>
              <a:ext uri="{FF2B5EF4-FFF2-40B4-BE49-F238E27FC236}"/>
            </a:extLst>
          </p:cNvPr>
          <p:cNvSpPr>
            <a:spLocks noGrp="1"/>
          </p:cNvSpPr>
          <p:nvPr>
            <p:ph idx="1"/>
          </p:nvPr>
        </p:nvSpPr>
        <p:spPr>
          <a:xfrm>
            <a:off x="3592513" y="6643688"/>
            <a:ext cx="8731250" cy="214312"/>
          </a:xfrm>
        </p:spPr>
        <p:txBody>
          <a:bodyPr rtlCol="0">
            <a:normAutofit fontScale="92500" lnSpcReduction="10000"/>
          </a:bodyPr>
          <a:lstStyle/>
          <a:p>
            <a:pPr marL="0" indent="0" eaLnBrk="1" fontAlgn="auto" hangingPunct="1">
              <a:spcAft>
                <a:spcPts val="0"/>
              </a:spcAft>
              <a:buFont typeface="Arial" pitchFamily="34" charset="0"/>
              <a:buNone/>
              <a:defRPr/>
            </a:pPr>
            <a:r>
              <a:rPr lang="pt-BR" sz="1050" dirty="0"/>
              <a:t>Sharpe C, Reiner GE, Davis SL, et al. Levetiracetam Versus Phenobarbital for Neonatal Seizures: A Randomized Controlled Trial. Pediatrics. 2020;145(6):e20193182 </a:t>
            </a:r>
          </a:p>
          <a:p>
            <a:pPr eaLnBrk="1" fontAlgn="auto" hangingPunct="1">
              <a:spcAft>
                <a:spcPts val="0"/>
              </a:spcAft>
              <a:defRPr/>
            </a:pPr>
            <a:endParaRPr lang="pt-BR" dirty="0"/>
          </a:p>
        </p:txBody>
      </p:sp>
      <p:sp>
        <p:nvSpPr>
          <p:cNvPr id="6148" name="CaixaDeTexto 4"/>
          <p:cNvSpPr txBox="1">
            <a:spLocks noChangeArrowheads="1"/>
          </p:cNvSpPr>
          <p:nvPr/>
        </p:nvSpPr>
        <p:spPr bwMode="auto">
          <a:xfrm>
            <a:off x="936625" y="1073150"/>
            <a:ext cx="10315575" cy="496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800100" indent="-342900" eaLnBrk="0" hangingPunct="0">
              <a:defRPr>
                <a:solidFill>
                  <a:schemeClr val="tx1"/>
                </a:solidFill>
                <a:latin typeface="Arial" pitchFamily="34" charset="0"/>
                <a:cs typeface="Arial" pitchFamily="34" charset="0"/>
              </a:defRPr>
            </a:lvl2pPr>
            <a:lvl3pPr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r>
              <a:rPr lang="pt-BR" sz="2400">
                <a:latin typeface="Calibri" pitchFamily="34" charset="0"/>
              </a:rPr>
              <a:t>Multicêntrico, randomizado, duplo cego, controlado. Fase IIb </a:t>
            </a:r>
          </a:p>
          <a:p>
            <a:pPr eaLnBrk="1" hangingPunct="1">
              <a:buFont typeface="Arial" pitchFamily="34" charset="0"/>
              <a:buChar char="•"/>
            </a:pPr>
            <a:r>
              <a:rPr lang="pt-BR" sz="2400">
                <a:latin typeface="Calibri" pitchFamily="34" charset="0"/>
              </a:rPr>
              <a:t>Avaliado entre 21/Mar/2013 a 31/Out/2017</a:t>
            </a:r>
          </a:p>
          <a:p>
            <a:pPr eaLnBrk="1" hangingPunct="1">
              <a:buFont typeface="Arial" pitchFamily="34" charset="0"/>
              <a:buChar char="•"/>
            </a:pPr>
            <a:endParaRPr lang="pt-BR" sz="2400">
              <a:latin typeface="Calibri" pitchFamily="34" charset="0"/>
            </a:endParaRPr>
          </a:p>
          <a:p>
            <a:pPr eaLnBrk="1" hangingPunct="1">
              <a:buFont typeface="Arial" pitchFamily="34" charset="0"/>
              <a:buChar char="•"/>
            </a:pPr>
            <a:r>
              <a:rPr lang="pt-BR" sz="2400">
                <a:latin typeface="Calibri" pitchFamily="34" charset="0"/>
              </a:rPr>
              <a:t>Critérios de Inclusão:</a:t>
            </a:r>
          </a:p>
          <a:p>
            <a:pPr lvl="1" eaLnBrk="1" hangingPunct="1">
              <a:buFont typeface="Arial" pitchFamily="34" charset="0"/>
              <a:buChar char="•"/>
            </a:pPr>
            <a:r>
              <a:rPr lang="pt-BR" sz="2000">
                <a:latin typeface="Calibri" pitchFamily="34" charset="0"/>
              </a:rPr>
              <a:t>Risco de desenvolver ou suspeita de crise convulsiva;</a:t>
            </a:r>
          </a:p>
          <a:p>
            <a:pPr lvl="1" eaLnBrk="1" hangingPunct="1">
              <a:buFont typeface="Arial" pitchFamily="34" charset="0"/>
              <a:buChar char="•"/>
            </a:pPr>
            <a:r>
              <a:rPr lang="pt-BR" sz="2000">
                <a:latin typeface="Calibri" pitchFamily="34" charset="0"/>
              </a:rPr>
              <a:t>RN termos com IG pósmenstrual de  36 – 44 semanas, com menos de 2 semanas de vida</a:t>
            </a:r>
          </a:p>
          <a:p>
            <a:pPr lvl="1" eaLnBrk="1" hangingPunct="1">
              <a:buFont typeface="Arial" pitchFamily="34" charset="0"/>
              <a:buChar char="•"/>
            </a:pPr>
            <a:r>
              <a:rPr lang="pt-BR" sz="2000">
                <a:latin typeface="Calibri" pitchFamily="34" charset="0"/>
              </a:rPr>
              <a:t>Peso &gt; 2200g</a:t>
            </a:r>
          </a:p>
          <a:p>
            <a:pPr eaLnBrk="1" hangingPunct="1">
              <a:buFont typeface="Arial" pitchFamily="34" charset="0"/>
              <a:buChar char="•"/>
            </a:pPr>
            <a:endParaRPr lang="pt-BR" sz="2400">
              <a:latin typeface="Calibri" pitchFamily="34" charset="0"/>
            </a:endParaRPr>
          </a:p>
          <a:p>
            <a:pPr eaLnBrk="1" hangingPunct="1">
              <a:buFont typeface="Arial" pitchFamily="34" charset="0"/>
              <a:buChar char="•"/>
            </a:pPr>
            <a:r>
              <a:rPr lang="pt-BR" sz="2400">
                <a:latin typeface="Calibri" pitchFamily="34" charset="0"/>
              </a:rPr>
              <a:t>Critérios de Exclusão:</a:t>
            </a:r>
          </a:p>
          <a:p>
            <a:pPr lvl="1" eaLnBrk="1" hangingPunct="1">
              <a:buFont typeface="Arial" pitchFamily="34" charset="0"/>
              <a:buChar char="•"/>
            </a:pPr>
            <a:r>
              <a:rPr lang="pt-BR" sz="2000">
                <a:latin typeface="Calibri" pitchFamily="34" charset="0"/>
              </a:rPr>
              <a:t>RN que receberam previamente algum anticonvulsivante</a:t>
            </a:r>
          </a:p>
          <a:p>
            <a:pPr lvl="2" eaLnBrk="1" hangingPunct="1"/>
            <a:r>
              <a:rPr lang="pt-BR" sz="1600">
                <a:latin typeface="Calibri" pitchFamily="34" charset="0"/>
              </a:rPr>
              <a:t>(exceto por benzodiazepínicos feitos para sedação &gt; 24h antes do início da avaliação)</a:t>
            </a:r>
          </a:p>
          <a:p>
            <a:pPr lvl="1" eaLnBrk="1" hangingPunct="1">
              <a:buFont typeface="Arial" pitchFamily="34" charset="0"/>
              <a:buChar char="•"/>
            </a:pPr>
            <a:r>
              <a:rPr lang="pt-BR" sz="2000">
                <a:latin typeface="Calibri" pitchFamily="34" charset="0"/>
              </a:rPr>
              <a:t>Creatinina &gt; 1,6mg/dL</a:t>
            </a:r>
          </a:p>
          <a:p>
            <a:pPr lvl="1" eaLnBrk="1" hangingPunct="1">
              <a:buFont typeface="Arial" pitchFamily="34" charset="0"/>
              <a:buChar char="•"/>
            </a:pPr>
            <a:r>
              <a:rPr lang="pt-BR" sz="2000">
                <a:latin typeface="Calibri" pitchFamily="34" charset="0"/>
              </a:rPr>
              <a:t>Alterações metabólicas que possam ser fator causal (hipoglicemia, hipocalcemia)</a:t>
            </a:r>
          </a:p>
          <a:p>
            <a:pPr lvl="1" eaLnBrk="1" hangingPunct="1">
              <a:buFont typeface="Arial" pitchFamily="34" charset="0"/>
              <a:buChar char="•"/>
            </a:pPr>
            <a:r>
              <a:rPr lang="pt-BR" sz="2000">
                <a:latin typeface="Calibri" pitchFamily="34" charset="0"/>
              </a:rPr>
              <a:t>RN em risco iminente de morte</a:t>
            </a:r>
          </a:p>
          <a:p>
            <a:pPr lvl="1" eaLnBrk="1" hangingPunct="1">
              <a:buFont typeface="Arial" pitchFamily="34" charset="0"/>
              <a:buChar char="•"/>
            </a:pPr>
            <a:r>
              <a:rPr lang="pt-BR" sz="2000">
                <a:latin typeface="Calibri" pitchFamily="34" charset="0"/>
              </a:rPr>
              <a:t>RN que iniciaram tratamento para crise antes de monitorização com EEG.</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eaLnBrk="1" hangingPunct="1"/>
            <a:r>
              <a:rPr lang="pt-BR" b="1" smtClean="0">
                <a:solidFill>
                  <a:srgbClr val="FF00FF"/>
                </a:solidFill>
              </a:rPr>
              <a:t>Métodos</a:t>
            </a:r>
          </a:p>
        </p:txBody>
      </p:sp>
      <p:sp>
        <p:nvSpPr>
          <p:cNvPr id="3" name="Espaço Reservado para Conteúdo 2">
            <a:extLst>
              <a:ext uri="{FF2B5EF4-FFF2-40B4-BE49-F238E27FC236}"/>
            </a:extLst>
          </p:cNvPr>
          <p:cNvSpPr>
            <a:spLocks noGrp="1"/>
          </p:cNvSpPr>
          <p:nvPr>
            <p:ph idx="1"/>
          </p:nvPr>
        </p:nvSpPr>
        <p:spPr>
          <a:xfrm>
            <a:off x="3592513" y="6643688"/>
            <a:ext cx="8731250" cy="214312"/>
          </a:xfrm>
        </p:spPr>
        <p:txBody>
          <a:bodyPr rtlCol="0">
            <a:normAutofit fontScale="92500" lnSpcReduction="10000"/>
          </a:bodyPr>
          <a:lstStyle/>
          <a:p>
            <a:pPr marL="0" indent="0" eaLnBrk="1" fontAlgn="auto" hangingPunct="1">
              <a:spcAft>
                <a:spcPts val="0"/>
              </a:spcAft>
              <a:buFont typeface="Arial" pitchFamily="34" charset="0"/>
              <a:buNone/>
              <a:defRPr/>
            </a:pPr>
            <a:r>
              <a:rPr lang="pt-BR" sz="1050" dirty="0"/>
              <a:t>Sharpe C, Reiner GE, Davis SL, et al. Levetiracetam Versus Phenobarbital for Neonatal Seizures: A Randomized Controlled Trial. Pediatrics. 2020;145(6):e20193182 </a:t>
            </a:r>
          </a:p>
          <a:p>
            <a:pPr eaLnBrk="1" fontAlgn="auto" hangingPunct="1">
              <a:spcAft>
                <a:spcPts val="0"/>
              </a:spcAft>
              <a:defRPr/>
            </a:pPr>
            <a:endParaRPr lang="pt-BR" dirty="0"/>
          </a:p>
        </p:txBody>
      </p:sp>
      <p:sp>
        <p:nvSpPr>
          <p:cNvPr id="7172" name="CaixaDeTexto 4"/>
          <p:cNvSpPr txBox="1">
            <a:spLocks noChangeArrowheads="1"/>
          </p:cNvSpPr>
          <p:nvPr/>
        </p:nvSpPr>
        <p:spPr bwMode="auto">
          <a:xfrm>
            <a:off x="936625" y="1582738"/>
            <a:ext cx="10315575" cy="527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800100" indent="-34290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just" eaLnBrk="1" hangingPunct="1">
              <a:buFont typeface="Arial" pitchFamily="34" charset="0"/>
              <a:buChar char="•"/>
            </a:pPr>
            <a:r>
              <a:rPr lang="pt-BR" sz="2400">
                <a:latin typeface="Calibri" pitchFamily="34" charset="0"/>
              </a:rPr>
              <a:t>Monitorização por vídeo EEG (cEEG)</a:t>
            </a:r>
          </a:p>
          <a:p>
            <a:pPr lvl="1" algn="just" eaLnBrk="1" hangingPunct="1">
              <a:buFont typeface="Arial" pitchFamily="34" charset="0"/>
              <a:buChar char="•"/>
            </a:pPr>
            <a:r>
              <a:rPr lang="pt-PT" sz="2000">
                <a:latin typeface="Calibri" pitchFamily="34" charset="0"/>
              </a:rPr>
              <a:t>Apenas convulsões confirmadas pelo cEEG foram tratadas. </a:t>
            </a:r>
          </a:p>
          <a:p>
            <a:pPr lvl="1" algn="just" eaLnBrk="1" hangingPunct="1">
              <a:buFont typeface="Arial" pitchFamily="34" charset="0"/>
              <a:buChar char="•"/>
            </a:pPr>
            <a:r>
              <a:rPr lang="pt-PT" sz="2000">
                <a:latin typeface="Calibri" pitchFamily="34" charset="0"/>
              </a:rPr>
              <a:t>Foi realizado revisão de vídeo para identificar artefatos rítmicos ( por exemplo sucção);</a:t>
            </a:r>
            <a:endParaRPr lang="pt-BR" sz="2000">
              <a:latin typeface="Calibri" pitchFamily="34" charset="0"/>
            </a:endParaRPr>
          </a:p>
          <a:p>
            <a:pPr algn="just" eaLnBrk="1" hangingPunct="1"/>
            <a:endParaRPr lang="pt-BR" sz="2400">
              <a:latin typeface="Calibri" pitchFamily="34" charset="0"/>
            </a:endParaRPr>
          </a:p>
          <a:p>
            <a:pPr algn="just" eaLnBrk="1" hangingPunct="1">
              <a:buFont typeface="Arial" pitchFamily="34" charset="0"/>
              <a:buChar char="•"/>
            </a:pPr>
            <a:r>
              <a:rPr lang="pt-BR" sz="2400">
                <a:latin typeface="Calibri" pitchFamily="34" charset="0"/>
              </a:rPr>
              <a:t>Crises foram consideradas quando:</a:t>
            </a:r>
          </a:p>
          <a:p>
            <a:pPr lvl="1" algn="just" eaLnBrk="1" hangingPunct="1">
              <a:buFont typeface="Arial" pitchFamily="34" charset="0"/>
              <a:buChar char="•"/>
            </a:pPr>
            <a:r>
              <a:rPr lang="pt-PT" sz="2000">
                <a:latin typeface="Calibri" pitchFamily="34" charset="0"/>
              </a:rPr>
              <a:t>Início abrupto da atividade rítmica do EEG com duração de pelo menos 10 segundos,</a:t>
            </a:r>
          </a:p>
          <a:p>
            <a:pPr lvl="1" algn="just" eaLnBrk="1" hangingPunct="1">
              <a:buFont typeface="Arial" pitchFamily="34" charset="0"/>
              <a:buChar char="•"/>
            </a:pPr>
            <a:r>
              <a:rPr lang="pt-PT" sz="2000">
                <a:latin typeface="Calibri" pitchFamily="34" charset="0"/>
              </a:rPr>
              <a:t>Mudança em pelo menos 2 dos seguintes recursos: amplitude, frequência ou distribuição espacial, </a:t>
            </a:r>
          </a:p>
          <a:p>
            <a:pPr lvl="1" algn="just" eaLnBrk="1" hangingPunct="1">
              <a:buFont typeface="Arial" pitchFamily="34" charset="0"/>
              <a:buChar char="•"/>
            </a:pPr>
            <a:endParaRPr lang="pt-PT" sz="2000">
              <a:latin typeface="Calibri" pitchFamily="34" charset="0"/>
            </a:endParaRPr>
          </a:p>
          <a:p>
            <a:pPr algn="just" eaLnBrk="1" hangingPunct="1">
              <a:buFont typeface="Arial" pitchFamily="34" charset="0"/>
              <a:buChar char="•"/>
            </a:pPr>
            <a:r>
              <a:rPr lang="pt-BR" sz="2400">
                <a:latin typeface="Calibri" pitchFamily="34" charset="0"/>
              </a:rPr>
              <a:t>Pacientes randomizados em bloco:</a:t>
            </a:r>
          </a:p>
          <a:p>
            <a:pPr lvl="1" algn="just" eaLnBrk="1" hangingPunct="1">
              <a:buFont typeface="Arial" pitchFamily="34" charset="0"/>
              <a:buChar char="•"/>
            </a:pPr>
            <a:r>
              <a:rPr lang="pt-BR" sz="2000" b="1">
                <a:solidFill>
                  <a:srgbClr val="0000FF"/>
                </a:solidFill>
                <a:latin typeface="Calibri" pitchFamily="34" charset="0"/>
              </a:rPr>
              <a:t>60 recém-nascidos (RNs) grupo tratamento – levetiracetam e 40 RNs grupo controle – fenobarbital</a:t>
            </a:r>
            <a:r>
              <a:rPr lang="pt-BR" sz="2000" b="1">
                <a:latin typeface="Calibri" pitchFamily="34" charset="0"/>
              </a:rPr>
              <a:t>,</a:t>
            </a:r>
          </a:p>
          <a:p>
            <a:pPr lvl="1" algn="just" eaLnBrk="1" hangingPunct="1">
              <a:buFont typeface="Arial" pitchFamily="34" charset="0"/>
              <a:buChar char="•"/>
            </a:pPr>
            <a:r>
              <a:rPr lang="pt-BR" sz="2000">
                <a:latin typeface="Calibri" pitchFamily="34" charset="0"/>
              </a:rPr>
              <a:t>Foi realizado a mesma diluição para as medicações, portanto mesmos volumes mantendo-se assim o estudo duplo cego. </a:t>
            </a:r>
          </a:p>
          <a:p>
            <a:pPr lvl="1" eaLnBrk="1" hangingPunct="1"/>
            <a:endParaRPr lang="pt-PT" sz="2000">
              <a:latin typeface="Calibri" pitchFamily="34" charset="0"/>
            </a:endParaRPr>
          </a:p>
          <a:p>
            <a:pPr lvl="1" eaLnBrk="1" hangingPunct="1">
              <a:buFont typeface="Arial" pitchFamily="34" charset="0"/>
              <a:buChar char="•"/>
            </a:pPr>
            <a:endParaRPr lang="pt-PT" sz="2400">
              <a:latin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549275" y="0"/>
            <a:ext cx="10515600" cy="1325563"/>
          </a:xfrm>
        </p:spPr>
        <p:txBody>
          <a:bodyPr/>
          <a:lstStyle/>
          <a:p>
            <a:pPr algn="ctr" eaLnBrk="1" hangingPunct="1"/>
            <a:r>
              <a:rPr lang="pt-BR" b="1" smtClean="0">
                <a:solidFill>
                  <a:srgbClr val="FF00FF"/>
                </a:solidFill>
              </a:rPr>
              <a:t>Protocolo </a:t>
            </a:r>
            <a:br>
              <a:rPr lang="pt-BR" b="1" smtClean="0">
                <a:solidFill>
                  <a:srgbClr val="FF00FF"/>
                </a:solidFill>
              </a:rPr>
            </a:br>
            <a:r>
              <a:rPr lang="pt-BR" b="1" smtClean="0">
                <a:solidFill>
                  <a:srgbClr val="FF00FF"/>
                </a:solidFill>
              </a:rPr>
              <a:t>de Tratamento</a:t>
            </a:r>
            <a:r>
              <a:rPr lang="pt-BR" smtClean="0">
                <a:solidFill>
                  <a:srgbClr val="143D78"/>
                </a:solidFill>
              </a:rPr>
              <a:t> </a:t>
            </a:r>
          </a:p>
        </p:txBody>
      </p:sp>
      <p:sp>
        <p:nvSpPr>
          <p:cNvPr id="3" name="Espaço Reservado para Conteúdo 2">
            <a:extLst>
              <a:ext uri="{FF2B5EF4-FFF2-40B4-BE49-F238E27FC236}"/>
            </a:extLst>
          </p:cNvPr>
          <p:cNvSpPr>
            <a:spLocks noGrp="1"/>
          </p:cNvSpPr>
          <p:nvPr>
            <p:ph idx="1"/>
          </p:nvPr>
        </p:nvSpPr>
        <p:spPr>
          <a:xfrm>
            <a:off x="3592513" y="6643688"/>
            <a:ext cx="8731250" cy="214312"/>
          </a:xfrm>
        </p:spPr>
        <p:txBody>
          <a:bodyPr rtlCol="0">
            <a:normAutofit fontScale="92500" lnSpcReduction="10000"/>
          </a:bodyPr>
          <a:lstStyle/>
          <a:p>
            <a:pPr marL="0" indent="0" eaLnBrk="1" fontAlgn="auto" hangingPunct="1">
              <a:spcAft>
                <a:spcPts val="0"/>
              </a:spcAft>
              <a:buFont typeface="Arial" pitchFamily="34" charset="0"/>
              <a:buNone/>
              <a:defRPr/>
            </a:pPr>
            <a:r>
              <a:rPr lang="pt-BR" sz="1050" dirty="0"/>
              <a:t>Sharpe C, Reiner GE, Davis SL, et al. Levetiracetam Versus Phenobarbital for Neonatal Seizures: A Randomized Controlled Trial. Pediatrics. 2020;145(6):e20193182 </a:t>
            </a:r>
          </a:p>
          <a:p>
            <a:pPr eaLnBrk="1" fontAlgn="auto" hangingPunct="1">
              <a:spcAft>
                <a:spcPts val="0"/>
              </a:spcAft>
              <a:defRPr/>
            </a:pPr>
            <a:endParaRPr lang="pt-BR" dirty="0"/>
          </a:p>
        </p:txBody>
      </p:sp>
      <p:pic>
        <p:nvPicPr>
          <p:cNvPr id="8196" name="Image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1238" y="1874838"/>
            <a:ext cx="4424362" cy="437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CaixaDeTexto 8"/>
          <p:cNvSpPr txBox="1">
            <a:spLocks noChangeArrowheads="1"/>
          </p:cNvSpPr>
          <p:nvPr/>
        </p:nvSpPr>
        <p:spPr bwMode="auto">
          <a:xfrm>
            <a:off x="293688" y="2087563"/>
            <a:ext cx="4278312" cy="451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200150" indent="-28575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r>
              <a:rPr lang="pt-BR" sz="2000" b="1">
                <a:solidFill>
                  <a:srgbClr val="FF00FF"/>
                </a:solidFill>
                <a:latin typeface="Calibri" pitchFamily="34" charset="0"/>
              </a:rPr>
              <a:t>Dose de manutenção</a:t>
            </a:r>
            <a:r>
              <a:rPr lang="pt-BR" sz="2000">
                <a:latin typeface="Calibri" pitchFamily="34" charset="0"/>
              </a:rPr>
              <a:t>: </a:t>
            </a:r>
          </a:p>
          <a:p>
            <a:pPr lvl="1" eaLnBrk="1" hangingPunct="1">
              <a:buFont typeface="Arial" pitchFamily="34" charset="0"/>
              <a:buChar char="•"/>
            </a:pPr>
            <a:r>
              <a:rPr lang="pt-BR">
                <a:solidFill>
                  <a:srgbClr val="0000FF"/>
                </a:solidFill>
                <a:latin typeface="Calibri" pitchFamily="34" charset="0"/>
              </a:rPr>
              <a:t>Levetiracetam </a:t>
            </a:r>
          </a:p>
          <a:p>
            <a:pPr lvl="2" eaLnBrk="1" hangingPunct="1">
              <a:buFont typeface="Arial" pitchFamily="34" charset="0"/>
              <a:buChar char="•"/>
            </a:pPr>
            <a:r>
              <a:rPr lang="pt-BR">
                <a:solidFill>
                  <a:srgbClr val="0000FF"/>
                </a:solidFill>
                <a:latin typeface="Calibri" pitchFamily="34" charset="0"/>
              </a:rPr>
              <a:t>10mg/kg, IV, 8/8h por 5 dias;</a:t>
            </a:r>
          </a:p>
          <a:p>
            <a:pPr lvl="1" eaLnBrk="1" hangingPunct="1">
              <a:buFont typeface="Arial" pitchFamily="34" charset="0"/>
              <a:buChar char="•"/>
            </a:pPr>
            <a:r>
              <a:rPr lang="pt-BR">
                <a:solidFill>
                  <a:srgbClr val="0000FF"/>
                </a:solidFill>
                <a:latin typeface="Calibri" pitchFamily="34" charset="0"/>
              </a:rPr>
              <a:t>Fenobarbital </a:t>
            </a:r>
          </a:p>
          <a:p>
            <a:pPr lvl="2" eaLnBrk="1" hangingPunct="1">
              <a:buFont typeface="Arial" pitchFamily="34" charset="0"/>
              <a:buChar char="•"/>
            </a:pPr>
            <a:r>
              <a:rPr lang="pt-BR">
                <a:solidFill>
                  <a:srgbClr val="0000FF"/>
                </a:solidFill>
                <a:latin typeface="Calibri" pitchFamily="34" charset="0"/>
              </a:rPr>
              <a:t>1,5mg/kg, IV, 8/8h por 5 dias</a:t>
            </a:r>
            <a:endParaRPr lang="pt-BR" sz="2000">
              <a:solidFill>
                <a:srgbClr val="0000FF"/>
              </a:solidFill>
              <a:latin typeface="Calibri" pitchFamily="34" charset="0"/>
            </a:endParaRPr>
          </a:p>
          <a:p>
            <a:pPr eaLnBrk="1" hangingPunct="1">
              <a:buFont typeface="Arial" pitchFamily="34" charset="0"/>
              <a:buChar char="•"/>
            </a:pPr>
            <a:endParaRPr lang="pt-BR" sz="2000">
              <a:solidFill>
                <a:srgbClr val="0000FF"/>
              </a:solidFill>
              <a:latin typeface="Calibri" pitchFamily="34" charset="0"/>
            </a:endParaRPr>
          </a:p>
          <a:p>
            <a:pPr eaLnBrk="1" hangingPunct="1">
              <a:buFont typeface="Arial" pitchFamily="34" charset="0"/>
              <a:buChar char="•"/>
            </a:pPr>
            <a:r>
              <a:rPr lang="pt-BR" sz="2000">
                <a:latin typeface="Calibri" pitchFamily="34" charset="0"/>
              </a:rPr>
              <a:t>Se falha no tratamento com as duas drogas, paciente era desligado do estudo. </a:t>
            </a:r>
          </a:p>
          <a:p>
            <a:pPr eaLnBrk="1" hangingPunct="1">
              <a:buFont typeface="Arial" pitchFamily="34" charset="0"/>
              <a:buChar char="•"/>
            </a:pPr>
            <a:endParaRPr lang="pt-BR" sz="2000">
              <a:latin typeface="Calibri" pitchFamily="34" charset="0"/>
            </a:endParaRPr>
          </a:p>
          <a:p>
            <a:pPr eaLnBrk="1" hangingPunct="1">
              <a:buFont typeface="Arial" pitchFamily="34" charset="0"/>
              <a:buChar char="•"/>
            </a:pPr>
            <a:r>
              <a:rPr lang="pt-BR" sz="2000">
                <a:latin typeface="Calibri" pitchFamily="34" charset="0"/>
              </a:rPr>
              <a:t>2 neurofisiologistas independentes avaliaram o traçado após tratamento. Se discrepância, nova avaliação por terceiro. </a:t>
            </a:r>
          </a:p>
          <a:p>
            <a:pPr lvl="1" eaLnBrk="1" hangingPunct="1">
              <a:buFont typeface="Arial" pitchFamily="34" charset="0"/>
              <a:buChar char="•"/>
            </a:pPr>
            <a:endParaRPr lang="pt-BR">
              <a:latin typeface="Calibri" pitchFamily="34" charset="0"/>
            </a:endParaRPr>
          </a:p>
        </p:txBody>
      </p:sp>
      <p:pic>
        <p:nvPicPr>
          <p:cNvPr id="819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9375" y="0"/>
            <a:ext cx="3421063" cy="1874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eaLnBrk="1" hangingPunct="1"/>
            <a:r>
              <a:rPr lang="pt-BR" b="1" smtClean="0">
                <a:solidFill>
                  <a:srgbClr val="FF00FF"/>
                </a:solidFill>
              </a:rPr>
              <a:t>Desfechos</a:t>
            </a:r>
          </a:p>
        </p:txBody>
      </p:sp>
      <p:sp>
        <p:nvSpPr>
          <p:cNvPr id="3" name="Espaço Reservado para Conteúdo 2">
            <a:extLst>
              <a:ext uri="{FF2B5EF4-FFF2-40B4-BE49-F238E27FC236}"/>
            </a:extLst>
          </p:cNvPr>
          <p:cNvSpPr>
            <a:spLocks noGrp="1"/>
          </p:cNvSpPr>
          <p:nvPr>
            <p:ph idx="1"/>
          </p:nvPr>
        </p:nvSpPr>
        <p:spPr>
          <a:xfrm>
            <a:off x="3592513" y="6643688"/>
            <a:ext cx="8731250" cy="214312"/>
          </a:xfrm>
        </p:spPr>
        <p:txBody>
          <a:bodyPr rtlCol="0">
            <a:normAutofit fontScale="92500" lnSpcReduction="10000"/>
          </a:bodyPr>
          <a:lstStyle/>
          <a:p>
            <a:pPr marL="0" indent="0" eaLnBrk="1" fontAlgn="auto" hangingPunct="1">
              <a:spcAft>
                <a:spcPts val="0"/>
              </a:spcAft>
              <a:buFont typeface="Arial" pitchFamily="34" charset="0"/>
              <a:buNone/>
              <a:defRPr/>
            </a:pPr>
            <a:r>
              <a:rPr lang="pt-BR" sz="1050" dirty="0"/>
              <a:t>Sharpe C, Reiner GE, Davis SL, et al. Levetiracetam Versus Phenobarbital for Neonatal Seizures: A Randomized Controlled Trial. Pediatrics. 2020;145(6):e20193182 </a:t>
            </a:r>
          </a:p>
          <a:p>
            <a:pPr eaLnBrk="1" fontAlgn="auto" hangingPunct="1">
              <a:spcAft>
                <a:spcPts val="0"/>
              </a:spcAft>
              <a:defRPr/>
            </a:pPr>
            <a:endParaRPr lang="pt-BR" dirty="0"/>
          </a:p>
        </p:txBody>
      </p:sp>
      <p:sp>
        <p:nvSpPr>
          <p:cNvPr id="9220" name="CaixaDeTexto 4"/>
          <p:cNvSpPr txBox="1">
            <a:spLocks noChangeArrowheads="1"/>
          </p:cNvSpPr>
          <p:nvPr/>
        </p:nvSpPr>
        <p:spPr bwMode="auto">
          <a:xfrm>
            <a:off x="838200" y="1690688"/>
            <a:ext cx="10315575" cy="472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800100" indent="-342900" eaLnBrk="0" hangingPunct="0">
              <a:defRPr>
                <a:solidFill>
                  <a:schemeClr val="tx1"/>
                </a:solidFill>
                <a:latin typeface="Arial" pitchFamily="34" charset="0"/>
                <a:cs typeface="Arial" pitchFamily="34" charset="0"/>
              </a:defRPr>
            </a:lvl2pPr>
            <a:lvl3pPr marL="1257300" indent="-3429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lvl="1" eaLnBrk="1" hangingPunct="1">
              <a:buFont typeface="Arial" pitchFamily="34" charset="0"/>
              <a:buChar char="•"/>
            </a:pPr>
            <a:r>
              <a:rPr lang="pt-PT" sz="2400">
                <a:solidFill>
                  <a:srgbClr val="0000FF"/>
                </a:solidFill>
                <a:latin typeface="Calibri" pitchFamily="34" charset="0"/>
              </a:rPr>
              <a:t>O desfecho primário</a:t>
            </a:r>
            <a:r>
              <a:rPr lang="pt-PT" sz="2400">
                <a:latin typeface="Calibri" pitchFamily="34" charset="0"/>
              </a:rPr>
              <a:t>: 24h sem crises convulsivas:</a:t>
            </a:r>
          </a:p>
          <a:p>
            <a:pPr lvl="2" eaLnBrk="1" hangingPunct="1">
              <a:buFont typeface="Arial" pitchFamily="34" charset="0"/>
              <a:buChar char="•"/>
            </a:pPr>
            <a:r>
              <a:rPr lang="pt-PT" sz="2000">
                <a:latin typeface="Calibri" pitchFamily="34" charset="0"/>
              </a:rPr>
              <a:t>Inicialmente seria avaliado por 48h; </a:t>
            </a:r>
            <a:r>
              <a:rPr lang="pt-PT" sz="2000">
                <a:latin typeface="Calibri" pitchFamily="34" charset="0"/>
                <a:sym typeface="Wingdings" pitchFamily="2" charset="2"/>
              </a:rPr>
              <a:t> passando a secundário.</a:t>
            </a:r>
            <a:endParaRPr lang="pt-PT" sz="2000">
              <a:latin typeface="Calibri" pitchFamily="34" charset="0"/>
            </a:endParaRPr>
          </a:p>
          <a:p>
            <a:pPr lvl="2" eaLnBrk="1" hangingPunct="1">
              <a:buFont typeface="Arial" pitchFamily="34" charset="0"/>
              <a:buChar char="•"/>
            </a:pPr>
            <a:endParaRPr lang="pt-PT" sz="2400">
              <a:latin typeface="Calibri" pitchFamily="34" charset="0"/>
            </a:endParaRPr>
          </a:p>
          <a:p>
            <a:pPr lvl="1" eaLnBrk="1" hangingPunct="1">
              <a:buFont typeface="Arial" pitchFamily="34" charset="0"/>
              <a:buChar char="•"/>
            </a:pPr>
            <a:r>
              <a:rPr lang="pt-PT" sz="2400">
                <a:solidFill>
                  <a:srgbClr val="0000FF"/>
                </a:solidFill>
                <a:latin typeface="Calibri" pitchFamily="34" charset="0"/>
              </a:rPr>
              <a:t>População neonatal doente</a:t>
            </a:r>
            <a:r>
              <a:rPr lang="pt-PT" sz="2400">
                <a:latin typeface="Calibri" pitchFamily="34" charset="0"/>
              </a:rPr>
              <a:t>: </a:t>
            </a:r>
          </a:p>
          <a:p>
            <a:pPr lvl="2" eaLnBrk="1" hangingPunct="1">
              <a:buFont typeface="Arial" pitchFamily="34" charset="0"/>
              <a:buChar char="•"/>
            </a:pPr>
            <a:r>
              <a:rPr lang="pt-PT" sz="2000">
                <a:latin typeface="Calibri" pitchFamily="34" charset="0"/>
              </a:rPr>
              <a:t>Maiores taxas de morbimortalidade, efeitos adversos, anormalidades laboratoriais são esperadas;</a:t>
            </a:r>
          </a:p>
          <a:p>
            <a:pPr lvl="2" eaLnBrk="1" hangingPunct="1">
              <a:buFont typeface="Arial" pitchFamily="34" charset="0"/>
              <a:buChar char="•"/>
            </a:pPr>
            <a:endParaRPr lang="pt-PT" sz="2400">
              <a:latin typeface="Calibri" pitchFamily="34" charset="0"/>
            </a:endParaRPr>
          </a:p>
          <a:p>
            <a:pPr lvl="1" eaLnBrk="1" hangingPunct="1">
              <a:buFont typeface="Arial" pitchFamily="34" charset="0"/>
              <a:buChar char="•"/>
            </a:pPr>
            <a:r>
              <a:rPr lang="pt-PT" sz="2400">
                <a:solidFill>
                  <a:srgbClr val="0000FF"/>
                </a:solidFill>
                <a:latin typeface="Calibri" pitchFamily="34" charset="0"/>
              </a:rPr>
              <a:t>Segurança</a:t>
            </a:r>
          </a:p>
          <a:p>
            <a:pPr lvl="2" eaLnBrk="1" hangingPunct="1">
              <a:buFont typeface="Arial" pitchFamily="34" charset="0"/>
              <a:buChar char="•"/>
            </a:pPr>
            <a:r>
              <a:rPr lang="pt-PT" sz="2000">
                <a:latin typeface="Calibri" pitchFamily="34" charset="0"/>
              </a:rPr>
              <a:t>Exames de controle antes do início e 48 horas após o tratamento;</a:t>
            </a:r>
          </a:p>
          <a:p>
            <a:pPr lvl="1" eaLnBrk="1" hangingPunct="1"/>
            <a:endParaRPr lang="pt-PT" sz="2000">
              <a:latin typeface="Calibri" pitchFamily="34" charset="0"/>
            </a:endParaRPr>
          </a:p>
          <a:p>
            <a:pPr lvl="2" eaLnBrk="1" hangingPunct="1">
              <a:buFont typeface="Arial" pitchFamily="34" charset="0"/>
              <a:buChar char="•"/>
            </a:pPr>
            <a:r>
              <a:rPr lang="pt-PT" sz="2000">
                <a:latin typeface="Calibri" pitchFamily="34" charset="0"/>
              </a:rPr>
              <a:t>Monitorização severa de sinais vitais, risco infeccioso, irritabilidade, baixa ingesta, necessidade de oxigenoterapia, ventilação mecânica e DVAs.</a:t>
            </a:r>
          </a:p>
          <a:p>
            <a:pPr lvl="2" eaLnBrk="1" hangingPunct="1"/>
            <a:endParaRPr lang="pt-PT" sz="2000">
              <a:latin typeface="Calibri" pitchFamily="34" charset="0"/>
            </a:endParaRPr>
          </a:p>
          <a:p>
            <a:pPr lvl="1" eaLnBrk="1" hangingPunct="1">
              <a:buFont typeface="Arial" pitchFamily="34" charset="0"/>
              <a:buChar char="•"/>
            </a:pPr>
            <a:endParaRPr lang="pt-PT" sz="2400">
              <a:latin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936625" y="-298450"/>
            <a:ext cx="10515600" cy="1325563"/>
          </a:xfrm>
        </p:spPr>
        <p:txBody>
          <a:bodyPr/>
          <a:lstStyle/>
          <a:p>
            <a:pPr eaLnBrk="1" hangingPunct="1"/>
            <a:r>
              <a:rPr lang="pt-BR" b="1" smtClean="0">
                <a:solidFill>
                  <a:srgbClr val="FF00FF"/>
                </a:solidFill>
              </a:rPr>
              <a:t>Análise Estatística</a:t>
            </a:r>
            <a:r>
              <a:rPr lang="pt-BR" smtClean="0">
                <a:solidFill>
                  <a:srgbClr val="143D78"/>
                </a:solidFill>
              </a:rPr>
              <a:t> </a:t>
            </a:r>
          </a:p>
        </p:txBody>
      </p:sp>
      <p:sp>
        <p:nvSpPr>
          <p:cNvPr id="10243" name="CaixaDeTexto 4"/>
          <p:cNvSpPr txBox="1">
            <a:spLocks noChangeArrowheads="1"/>
          </p:cNvSpPr>
          <p:nvPr/>
        </p:nvSpPr>
        <p:spPr bwMode="auto">
          <a:xfrm>
            <a:off x="292100" y="1027113"/>
            <a:ext cx="11374438" cy="438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itchFamily="34" charset="0"/>
                <a:cs typeface="Arial" pitchFamily="34" charset="0"/>
              </a:defRPr>
            </a:lvl1pPr>
            <a:lvl2pPr marL="800100" indent="-34290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r>
              <a:rPr lang="pt-PT" sz="2400">
                <a:solidFill>
                  <a:srgbClr val="0000FF"/>
                </a:solidFill>
                <a:latin typeface="Calibri" pitchFamily="34" charset="0"/>
              </a:rPr>
              <a:t>Teste de Fisher</a:t>
            </a:r>
            <a:r>
              <a:rPr lang="pt-PT" sz="2400">
                <a:latin typeface="Calibri" pitchFamily="34" charset="0"/>
              </a:rPr>
              <a:t>: variáveis categóricas</a:t>
            </a:r>
          </a:p>
          <a:p>
            <a:pPr lvl="1" eaLnBrk="1" hangingPunct="1">
              <a:buFont typeface="Arial" pitchFamily="34" charset="0"/>
              <a:buChar char="•"/>
            </a:pPr>
            <a:r>
              <a:rPr lang="pt-PT" sz="2400">
                <a:latin typeface="Calibri" pitchFamily="34" charset="0"/>
              </a:rPr>
              <a:t>Desfecho primário: sem convulsão por 24h</a:t>
            </a:r>
          </a:p>
          <a:p>
            <a:pPr lvl="1" eaLnBrk="1" hangingPunct="1">
              <a:buFont typeface="Arial" pitchFamily="34" charset="0"/>
              <a:buChar char="•"/>
            </a:pPr>
            <a:r>
              <a:rPr lang="pt-PT" sz="2400">
                <a:latin typeface="Calibri" pitchFamily="34" charset="0"/>
              </a:rPr>
              <a:t>Desfecho secundário: sem convulsão por1- 48h</a:t>
            </a:r>
          </a:p>
          <a:p>
            <a:pPr eaLnBrk="1" hangingPunct="1">
              <a:buFont typeface="Arial" pitchFamily="34" charset="0"/>
              <a:buChar char="•"/>
            </a:pPr>
            <a:r>
              <a:rPr lang="pt-PT" sz="2400">
                <a:solidFill>
                  <a:srgbClr val="0000FF"/>
                </a:solidFill>
                <a:latin typeface="Calibri" pitchFamily="34" charset="0"/>
              </a:rPr>
              <a:t>Análise de regressão logística multivariável</a:t>
            </a:r>
            <a:r>
              <a:rPr lang="pt-PT" sz="2400">
                <a:latin typeface="Calibri" pitchFamily="34" charset="0"/>
              </a:rPr>
              <a:t> </a:t>
            </a:r>
            <a:r>
              <a:rPr lang="pt-BR" sz="2400"/>
              <a:t>, ajustando para tratamento de hipotermia e etiologia da encefalopatia hipóxico-isquêmica foi realizada como  uma análise secundária.</a:t>
            </a:r>
          </a:p>
          <a:p>
            <a:pPr eaLnBrk="1" hangingPunct="1">
              <a:buFont typeface="Arial" pitchFamily="34" charset="0"/>
              <a:buChar char="•"/>
            </a:pPr>
            <a:r>
              <a:rPr lang="pt-BR" sz="2400">
                <a:solidFill>
                  <a:srgbClr val="0000FF"/>
                </a:solidFill>
              </a:rPr>
              <a:t>Análise de segurança</a:t>
            </a:r>
            <a:endParaRPr lang="pt-PT" sz="2400">
              <a:solidFill>
                <a:srgbClr val="0000FF"/>
              </a:solidFill>
              <a:latin typeface="Calibri" pitchFamily="34" charset="0"/>
            </a:endParaRPr>
          </a:p>
          <a:p>
            <a:pPr lvl="1" eaLnBrk="1" hangingPunct="1">
              <a:buFont typeface="Arial" pitchFamily="34" charset="0"/>
              <a:buChar char="•"/>
            </a:pPr>
            <a:r>
              <a:rPr lang="pt-PT" sz="2400">
                <a:latin typeface="Calibri" pitchFamily="34" charset="0"/>
              </a:rPr>
              <a:t>Comparar taxas de eventos adversos, adversos graves, descontinuação e morte. </a:t>
            </a:r>
          </a:p>
          <a:p>
            <a:pPr lvl="1" eaLnBrk="1" hangingPunct="1">
              <a:buFont typeface="Arial" pitchFamily="34" charset="0"/>
              <a:buChar char="•"/>
            </a:pPr>
            <a:endParaRPr lang="pt-PT" sz="2400">
              <a:latin typeface="Calibri" pitchFamily="34" charset="0"/>
            </a:endParaRPr>
          </a:p>
          <a:p>
            <a:pPr eaLnBrk="1" hangingPunct="1">
              <a:buFont typeface="Arial" pitchFamily="34" charset="0"/>
              <a:buNone/>
            </a:pPr>
            <a:endParaRPr lang="pt-PT" sz="2400">
              <a:latin typeface="Calibri" pitchFamily="34" charset="0"/>
            </a:endParaRPr>
          </a:p>
          <a:p>
            <a:pPr lvl="1" algn="ctr" eaLnBrk="1" hangingPunct="1"/>
            <a:r>
              <a:rPr lang="pt-BR">
                <a:solidFill>
                  <a:srgbClr val="FF00FF"/>
                </a:solidFill>
              </a:rPr>
              <a:t>As análises foram conduzidas usando o software estatístico R (versão 3.4.2; http: //www.r-project. org)</a:t>
            </a:r>
            <a:endParaRPr lang="pt-PT" sz="2400">
              <a:solidFill>
                <a:srgbClr val="FF00FF"/>
              </a:solidFill>
              <a:latin typeface="Calibri" pitchFamily="34" charset="0"/>
            </a:endParaRPr>
          </a:p>
          <a:p>
            <a:pPr algn="ctr" eaLnBrk="1" hangingPunct="1">
              <a:buFont typeface="Arial" pitchFamily="34" charset="0"/>
              <a:buChar char="•"/>
            </a:pPr>
            <a:endParaRPr lang="pt-PT" sz="2400">
              <a:solidFill>
                <a:srgbClr val="FF00FF"/>
              </a:solidFill>
              <a:latin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extLst>
          </p:cNvPr>
          <p:cNvSpPr/>
          <p:nvPr/>
        </p:nvSpPr>
        <p:spPr>
          <a:xfrm>
            <a:off x="1014413" y="1144588"/>
            <a:ext cx="1230312" cy="8810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pic>
        <p:nvPicPr>
          <p:cNvPr id="1126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9713" y="0"/>
            <a:ext cx="6378575" cy="659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Espaço Reservado para Conteúdo 2">
            <a:extLst>
              <a:ext uri="{FF2B5EF4-FFF2-40B4-BE49-F238E27FC236}"/>
            </a:extLst>
          </p:cNvPr>
          <p:cNvSpPr>
            <a:spLocks noGrp="1"/>
          </p:cNvSpPr>
          <p:nvPr>
            <p:ph idx="1"/>
          </p:nvPr>
        </p:nvSpPr>
        <p:spPr>
          <a:xfrm>
            <a:off x="3592513" y="6643688"/>
            <a:ext cx="8731250" cy="214312"/>
          </a:xfrm>
        </p:spPr>
        <p:txBody>
          <a:bodyPr rtlCol="0">
            <a:normAutofit fontScale="92500" lnSpcReduction="10000"/>
          </a:bodyPr>
          <a:lstStyle/>
          <a:p>
            <a:pPr marL="0" indent="0" eaLnBrk="1" fontAlgn="auto" hangingPunct="1">
              <a:spcAft>
                <a:spcPts val="0"/>
              </a:spcAft>
              <a:buFont typeface="Arial" pitchFamily="34" charset="0"/>
              <a:buNone/>
              <a:defRPr/>
            </a:pPr>
            <a:r>
              <a:rPr lang="pt-BR" sz="1050" dirty="0"/>
              <a:t>Sharpe C, Reiner GE, Davis SL, et al. Levetiracetam Versus Phenobarbital for Neonatal Seizures: A Randomized Controlled Trial. Pediatrics. 2020;145(6):e20193182 </a:t>
            </a:r>
          </a:p>
          <a:p>
            <a:pPr eaLnBrk="1" fontAlgn="auto" hangingPunct="1">
              <a:spcAft>
                <a:spcPts val="0"/>
              </a:spcAft>
              <a:defRPr/>
            </a:pPr>
            <a:endParaRPr lang="pt-BR" dirty="0"/>
          </a:p>
        </p:txBody>
      </p:sp>
      <p:sp>
        <p:nvSpPr>
          <p:cNvPr id="5" name="Oval 4">
            <a:extLst>
              <a:ext uri="{FF2B5EF4-FFF2-40B4-BE49-F238E27FC236}"/>
            </a:extLst>
          </p:cNvPr>
          <p:cNvSpPr/>
          <p:nvPr/>
        </p:nvSpPr>
        <p:spPr>
          <a:xfrm>
            <a:off x="2593975" y="1273175"/>
            <a:ext cx="1230313" cy="87947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11270" name="Text Box 8"/>
          <p:cNvSpPr txBox="1">
            <a:spLocks noChangeArrowheads="1"/>
          </p:cNvSpPr>
          <p:nvPr/>
        </p:nvSpPr>
        <p:spPr bwMode="auto">
          <a:xfrm>
            <a:off x="152400" y="61913"/>
            <a:ext cx="1758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b="1">
                <a:solidFill>
                  <a:srgbClr val="FF00FF"/>
                </a:solidFill>
              </a:rPr>
              <a:t>RESULTADOS</a:t>
            </a:r>
          </a:p>
        </p:txBody>
      </p:sp>
      <p:sp>
        <p:nvSpPr>
          <p:cNvPr id="11271" name="Rectangle 9"/>
          <p:cNvSpPr>
            <a:spLocks noChangeArrowheads="1"/>
          </p:cNvSpPr>
          <p:nvPr/>
        </p:nvSpPr>
        <p:spPr bwMode="auto">
          <a:xfrm>
            <a:off x="523875" y="952500"/>
            <a:ext cx="3440113" cy="679450"/>
          </a:xfrm>
          <a:prstGeom prst="rect">
            <a:avLst/>
          </a:prstGeom>
          <a:solidFill>
            <a:schemeClr val="bg1"/>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solidFill>
                  <a:srgbClr val="0000FF"/>
                </a:solidFill>
              </a:rPr>
              <a:t>Inscrição de Pacientes, Estudo</a:t>
            </a:r>
          </a:p>
          <a:p>
            <a:pPr algn="ctr"/>
            <a:r>
              <a:rPr lang="pt-BR">
                <a:solidFill>
                  <a:srgbClr val="0000FF"/>
                </a:solidFill>
              </a:rPr>
              <a:t>Conclusão e Análise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2938" y="109538"/>
            <a:ext cx="11068050" cy="675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Espaço Reservado para Conteúdo 2">
            <a:extLst>
              <a:ext uri="{FF2B5EF4-FFF2-40B4-BE49-F238E27FC236}"/>
            </a:extLst>
          </p:cNvPr>
          <p:cNvSpPr>
            <a:spLocks noGrp="1"/>
          </p:cNvSpPr>
          <p:nvPr>
            <p:ph idx="4294967295"/>
          </p:nvPr>
        </p:nvSpPr>
        <p:spPr>
          <a:xfrm>
            <a:off x="5741988" y="6572250"/>
            <a:ext cx="6581775" cy="285750"/>
          </a:xfrm>
        </p:spPr>
        <p:txBody>
          <a:bodyPr rtlCol="0">
            <a:normAutofit fontScale="85000" lnSpcReduction="20000"/>
          </a:bodyPr>
          <a:lstStyle/>
          <a:p>
            <a:pPr marL="0" indent="0" eaLnBrk="1" fontAlgn="auto" hangingPunct="1">
              <a:spcAft>
                <a:spcPts val="0"/>
              </a:spcAft>
              <a:buFont typeface="Arial" pitchFamily="34" charset="0"/>
              <a:buNone/>
              <a:defRPr/>
            </a:pPr>
            <a:r>
              <a:rPr lang="pt-BR" sz="1050" dirty="0"/>
              <a:t>Sharpe C, Reiner GE, Davis SL, et al. Levetiracetam Versus Phenobarbital for Neonatal Seizures: A Randomized Controlled Trial. Pediatrics. 2020;145(6):e20193182 </a:t>
            </a:r>
          </a:p>
          <a:p>
            <a:pPr eaLnBrk="1" fontAlgn="auto" hangingPunct="1">
              <a:spcAft>
                <a:spcPts val="0"/>
              </a:spcAft>
              <a:defRPr/>
            </a:pPr>
            <a:endParaRPr lang="pt-BR" dirty="0"/>
          </a:p>
        </p:txBody>
      </p:sp>
      <p:sp>
        <p:nvSpPr>
          <p:cNvPr id="12292" name="Rectangle 4"/>
          <p:cNvSpPr>
            <a:spLocks noChangeArrowheads="1"/>
          </p:cNvSpPr>
          <p:nvPr/>
        </p:nvSpPr>
        <p:spPr bwMode="auto">
          <a:xfrm>
            <a:off x="642938" y="0"/>
            <a:ext cx="9255125" cy="371475"/>
          </a:xfrm>
          <a:prstGeom prst="rect">
            <a:avLst/>
          </a:prstGeom>
          <a:solidFill>
            <a:srgbClr val="FFFF00"/>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1600"/>
              <a:t>Características  dos pacientes entre  ambos os braços de tratamento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6"/>
          <p:cNvSpPr txBox="1">
            <a:spLocks noChangeArrowheads="1"/>
          </p:cNvSpPr>
          <p:nvPr/>
        </p:nvSpPr>
        <p:spPr bwMode="auto">
          <a:xfrm>
            <a:off x="3917950" y="6313488"/>
            <a:ext cx="4314825" cy="395287"/>
          </a:xfrm>
          <a:prstGeom prst="rect">
            <a:avLst/>
          </a:prstGeom>
          <a:solidFill>
            <a:schemeClr val="bg1"/>
          </a:solidFill>
          <a:ln w="2857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a:solidFill>
                  <a:srgbClr val="0000FF"/>
                </a:solidFill>
              </a:rPr>
              <a:t>Fluxograma de Resposta ao Tratamento</a:t>
            </a:r>
          </a:p>
        </p:txBody>
      </p:sp>
      <p:sp>
        <p:nvSpPr>
          <p:cNvPr id="13315" name="Text Box 7"/>
          <p:cNvSpPr txBox="1">
            <a:spLocks noChangeArrowheads="1"/>
          </p:cNvSpPr>
          <p:nvPr/>
        </p:nvSpPr>
        <p:spPr bwMode="auto">
          <a:xfrm>
            <a:off x="152400" y="61913"/>
            <a:ext cx="1758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b="1">
                <a:solidFill>
                  <a:srgbClr val="FF00FF"/>
                </a:solidFill>
              </a:rPr>
              <a:t>RESULTADOS</a:t>
            </a:r>
          </a:p>
        </p:txBody>
      </p:sp>
      <p:pic>
        <p:nvPicPr>
          <p:cNvPr id="13316"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3700" y="61913"/>
            <a:ext cx="5976938" cy="625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pPr eaLnBrk="1" hangingPunct="1"/>
            <a:r>
              <a:rPr lang="pt-BR" b="1" smtClean="0">
                <a:solidFill>
                  <a:srgbClr val="FF00FF"/>
                </a:solidFill>
              </a:rPr>
              <a:t>Resultados</a:t>
            </a:r>
          </a:p>
        </p:txBody>
      </p:sp>
      <p:sp>
        <p:nvSpPr>
          <p:cNvPr id="3" name="Espaço Reservado para Conteúdo 2">
            <a:extLst>
              <a:ext uri="{FF2B5EF4-FFF2-40B4-BE49-F238E27FC236}"/>
            </a:extLst>
          </p:cNvPr>
          <p:cNvSpPr>
            <a:spLocks noGrp="1"/>
          </p:cNvSpPr>
          <p:nvPr>
            <p:ph idx="1"/>
          </p:nvPr>
        </p:nvSpPr>
        <p:spPr>
          <a:xfrm>
            <a:off x="838200" y="1825625"/>
            <a:ext cx="10515600" cy="4857750"/>
          </a:xfrm>
        </p:spPr>
        <p:txBody>
          <a:bodyPr>
            <a:normAutofit lnSpcReduction="10000"/>
          </a:bodyPr>
          <a:lstStyle/>
          <a:p>
            <a:pPr marL="285750" indent="-285750" algn="ctr" eaLnBrk="1" hangingPunct="1">
              <a:lnSpc>
                <a:spcPct val="80000"/>
              </a:lnSpc>
              <a:defRPr/>
            </a:pPr>
            <a:r>
              <a:rPr lang="pt-BR" sz="2200" b="1" dirty="0" smtClean="0">
                <a:solidFill>
                  <a:srgbClr val="FF00FF"/>
                </a:solidFill>
              </a:rPr>
              <a:t>SEM crises por 24h</a:t>
            </a:r>
            <a:r>
              <a:rPr lang="pt-BR" sz="2200" dirty="0" smtClean="0"/>
              <a:t>: </a:t>
            </a:r>
            <a:r>
              <a:rPr lang="pt-BR" sz="2200" dirty="0" smtClean="0">
                <a:solidFill>
                  <a:srgbClr val="0000FF"/>
                </a:solidFill>
              </a:rPr>
              <a:t>80% do grupo do fenobarbital</a:t>
            </a:r>
            <a:r>
              <a:rPr lang="pt-BR" sz="2200" dirty="0" smtClean="0">
                <a:solidFill>
                  <a:srgbClr val="C00000"/>
                </a:solidFill>
              </a:rPr>
              <a:t>  X   </a:t>
            </a:r>
            <a:r>
              <a:rPr lang="pt-BR" sz="2200" dirty="0" smtClean="0">
                <a:solidFill>
                  <a:srgbClr val="FF0000"/>
                </a:solidFill>
              </a:rPr>
              <a:t>28% do grupo do levetiracetam   (P &lt; 0,001)</a:t>
            </a:r>
          </a:p>
          <a:p>
            <a:pPr marL="285750" indent="-285750" eaLnBrk="1" hangingPunct="1">
              <a:lnSpc>
                <a:spcPct val="80000"/>
              </a:lnSpc>
              <a:defRPr/>
            </a:pPr>
            <a:endParaRPr lang="pt-BR" sz="2200" dirty="0" smtClean="0">
              <a:solidFill>
                <a:srgbClr val="FF0000"/>
              </a:solidFill>
            </a:endParaRPr>
          </a:p>
          <a:p>
            <a:pPr marL="285750" indent="-285750" eaLnBrk="1" hangingPunct="1">
              <a:lnSpc>
                <a:spcPct val="80000"/>
              </a:lnSpc>
              <a:defRPr/>
            </a:pPr>
            <a:r>
              <a:rPr lang="pt-BR" sz="2200" dirty="0" smtClean="0">
                <a:solidFill>
                  <a:srgbClr val="0000FF"/>
                </a:solidFill>
              </a:rPr>
              <a:t>70% respondeu ao uso de fenobarbital com apenas uma dose de ataque</a:t>
            </a:r>
            <a:r>
              <a:rPr lang="pt-BR" sz="2200" dirty="0" smtClean="0"/>
              <a:t> (20mg/kg) e manutenção.</a:t>
            </a:r>
          </a:p>
          <a:p>
            <a:pPr marL="285750" indent="-285750" eaLnBrk="1" hangingPunct="1">
              <a:lnSpc>
                <a:spcPct val="80000"/>
              </a:lnSpc>
              <a:defRPr/>
            </a:pPr>
            <a:r>
              <a:rPr lang="pt-BR" sz="2200" dirty="0" smtClean="0"/>
              <a:t>42 pacientes mantiveram convulsões com 40 mg/kg de levetiracetam -&gt; +20mg/kg resultou no controle das convulsões por 24 horas em 4 pacientes.</a:t>
            </a:r>
          </a:p>
          <a:p>
            <a:pPr lvl="1" eaLnBrk="1" hangingPunct="1">
              <a:lnSpc>
                <a:spcPct val="80000"/>
              </a:lnSpc>
              <a:defRPr/>
            </a:pPr>
            <a:r>
              <a:rPr lang="pt-BR" sz="1900" dirty="0" smtClean="0">
                <a:solidFill>
                  <a:srgbClr val="FF0000"/>
                </a:solidFill>
              </a:rPr>
              <a:t>7,5% de aumento da eficácia do levetiracetam em 24 horas.</a:t>
            </a:r>
          </a:p>
          <a:p>
            <a:pPr marL="285750" indent="-285750" eaLnBrk="1" hangingPunct="1">
              <a:lnSpc>
                <a:spcPct val="80000"/>
              </a:lnSpc>
              <a:defRPr/>
            </a:pPr>
            <a:endParaRPr lang="pt-BR" sz="2200" dirty="0" smtClean="0">
              <a:solidFill>
                <a:srgbClr val="FF0000"/>
              </a:solidFill>
            </a:endParaRPr>
          </a:p>
          <a:p>
            <a:pPr marL="285750" indent="-285750" algn="ctr" eaLnBrk="1" hangingPunct="1">
              <a:lnSpc>
                <a:spcPct val="80000"/>
              </a:lnSpc>
              <a:buFont typeface="Arial" pitchFamily="34" charset="0"/>
              <a:buNone/>
              <a:defRPr/>
            </a:pPr>
            <a:r>
              <a:rPr lang="pt-BR" sz="2400" b="1" dirty="0" smtClean="0">
                <a:solidFill>
                  <a:srgbClr val="FF00FF"/>
                </a:solidFill>
              </a:rPr>
              <a:t>Fenobarbital MAIS eficaz em relação ao Levetircetam.  </a:t>
            </a:r>
          </a:p>
          <a:p>
            <a:pPr marL="285750" indent="-285750" algn="ctr" eaLnBrk="1" hangingPunct="1">
              <a:lnSpc>
                <a:spcPct val="80000"/>
              </a:lnSpc>
              <a:defRPr/>
            </a:pPr>
            <a:endParaRPr lang="pt-BR" sz="2400" b="1" dirty="0" smtClean="0">
              <a:solidFill>
                <a:srgbClr val="FF00FF"/>
              </a:solidFill>
            </a:endParaRPr>
          </a:p>
          <a:p>
            <a:pPr marL="285750" indent="-285750" eaLnBrk="1" hangingPunct="1">
              <a:lnSpc>
                <a:spcPct val="80000"/>
              </a:lnSpc>
              <a:defRPr/>
            </a:pPr>
            <a:r>
              <a:rPr lang="pt-BR" sz="2200" dirty="0" smtClean="0"/>
              <a:t>Resultados semelhantes foram observados no subgrupo de pacientes tratados com hipotermia para encefalopatia hipóxico-isquêmica. </a:t>
            </a:r>
          </a:p>
          <a:p>
            <a:pPr marL="285750" indent="-285750" eaLnBrk="1" hangingPunct="1">
              <a:lnSpc>
                <a:spcPct val="80000"/>
              </a:lnSpc>
              <a:buFont typeface="Arial" pitchFamily="34" charset="0"/>
              <a:buNone/>
              <a:defRPr/>
            </a:pPr>
            <a:r>
              <a:rPr lang="pt-BR" sz="2200" dirty="0" smtClean="0"/>
              <a:t>                                                                   </a:t>
            </a:r>
            <a:r>
              <a:rPr lang="pt-BR" sz="2200" b="1" dirty="0" smtClean="0">
                <a:solidFill>
                  <a:srgbClr val="0000FF"/>
                </a:solidFill>
              </a:rPr>
              <a:t>Veja Tabela a seguir</a:t>
            </a:r>
          </a:p>
          <a:p>
            <a:pPr marL="285750" indent="-285750" eaLnBrk="1" hangingPunct="1">
              <a:lnSpc>
                <a:spcPct val="80000"/>
              </a:lnSpc>
              <a:defRPr/>
            </a:pPr>
            <a:endParaRPr lang="pt-BR" sz="2600" b="1" dirty="0" smtClean="0">
              <a:solidFill>
                <a:srgbClr val="0000FF"/>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39975"/>
            <a:ext cx="12192000" cy="328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ítulo 1"/>
          <p:cNvSpPr>
            <a:spLocks noGrp="1"/>
          </p:cNvSpPr>
          <p:nvPr>
            <p:ph type="title"/>
          </p:nvPr>
        </p:nvSpPr>
        <p:spPr/>
        <p:txBody>
          <a:bodyPr/>
          <a:lstStyle/>
          <a:p>
            <a:pPr eaLnBrk="1" hangingPunct="1"/>
            <a:r>
              <a:rPr lang="pt-BR" b="1" smtClean="0">
                <a:solidFill>
                  <a:srgbClr val="FF00FF"/>
                </a:solidFill>
              </a:rPr>
              <a:t>Resultados</a:t>
            </a:r>
          </a:p>
        </p:txBody>
      </p:sp>
      <p:sp>
        <p:nvSpPr>
          <p:cNvPr id="7" name="Espaço Reservado para Conteúdo 2">
            <a:extLst>
              <a:ext uri="{FF2B5EF4-FFF2-40B4-BE49-F238E27FC236}"/>
            </a:extLst>
          </p:cNvPr>
          <p:cNvSpPr>
            <a:spLocks noGrp="1"/>
          </p:cNvSpPr>
          <p:nvPr>
            <p:ph idx="1"/>
          </p:nvPr>
        </p:nvSpPr>
        <p:spPr>
          <a:xfrm>
            <a:off x="3592513" y="6643688"/>
            <a:ext cx="8731250" cy="214312"/>
          </a:xfrm>
        </p:spPr>
        <p:txBody>
          <a:bodyPr rtlCol="0">
            <a:normAutofit fontScale="92500" lnSpcReduction="10000"/>
          </a:bodyPr>
          <a:lstStyle/>
          <a:p>
            <a:pPr marL="0" indent="0" eaLnBrk="1" fontAlgn="auto" hangingPunct="1">
              <a:spcAft>
                <a:spcPts val="0"/>
              </a:spcAft>
              <a:buFont typeface="Arial" pitchFamily="34" charset="0"/>
              <a:buNone/>
              <a:defRPr/>
            </a:pPr>
            <a:r>
              <a:rPr lang="pt-BR" sz="1050" dirty="0"/>
              <a:t>Sharpe C, Reiner GE, Davis SL, et al. Levetiracetam Versus Phenobarbital for Neonatal Seizures: A Randomized Controlled Trial. Pediatrics. 2020;145(6):e20193182 </a:t>
            </a:r>
          </a:p>
          <a:p>
            <a:pPr eaLnBrk="1" fontAlgn="auto" hangingPunct="1">
              <a:spcAft>
                <a:spcPts val="0"/>
              </a:spcAft>
              <a:defRPr/>
            </a:pPr>
            <a:endParaRPr lang="pt-BR" dirty="0"/>
          </a:p>
        </p:txBody>
      </p:sp>
      <p:sp>
        <p:nvSpPr>
          <p:cNvPr id="15365" name="Rectangle 7"/>
          <p:cNvSpPr>
            <a:spLocks noChangeArrowheads="1"/>
          </p:cNvSpPr>
          <p:nvPr/>
        </p:nvSpPr>
        <p:spPr bwMode="auto">
          <a:xfrm>
            <a:off x="0" y="2212975"/>
            <a:ext cx="12192000" cy="457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rPr>
              <a:t>Tabela:</a:t>
            </a:r>
            <a:r>
              <a:rPr lang="pt-BR"/>
              <a:t> </a:t>
            </a:r>
            <a:r>
              <a:rPr lang="pt-BR">
                <a:solidFill>
                  <a:srgbClr val="FFFF00"/>
                </a:solidFill>
              </a:rPr>
              <a:t>Medidas de resultados primári0s e secundáros pré-especificadas (população com intenção de tratar modificada)</a:t>
            </a:r>
          </a:p>
          <a:p>
            <a:pPr algn="ctr"/>
            <a:endParaRPr lang="pt-BR">
              <a:solidFill>
                <a:srgbClr val="FFFF00"/>
              </a:solidFill>
            </a:endParaRPr>
          </a:p>
        </p:txBody>
      </p:sp>
      <p:sp>
        <p:nvSpPr>
          <p:cNvPr id="15366" name="Line 8"/>
          <p:cNvSpPr>
            <a:spLocks noChangeShapeType="1"/>
          </p:cNvSpPr>
          <p:nvPr/>
        </p:nvSpPr>
        <p:spPr bwMode="auto">
          <a:xfrm>
            <a:off x="0" y="3717925"/>
            <a:ext cx="352425" cy="201613"/>
          </a:xfrm>
          <a:prstGeom prst="line">
            <a:avLst/>
          </a:prstGeom>
          <a:noFill/>
          <a:ln w="5715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5367" name="Line 10"/>
          <p:cNvSpPr>
            <a:spLocks noChangeShapeType="1"/>
          </p:cNvSpPr>
          <p:nvPr/>
        </p:nvSpPr>
        <p:spPr bwMode="auto">
          <a:xfrm>
            <a:off x="-176213" y="4406900"/>
            <a:ext cx="352426" cy="201613"/>
          </a:xfrm>
          <a:prstGeom prst="line">
            <a:avLst/>
          </a:prstGeom>
          <a:noFill/>
          <a:ln w="5715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5368" name="Line 11"/>
          <p:cNvSpPr>
            <a:spLocks noChangeShapeType="1"/>
          </p:cNvSpPr>
          <p:nvPr/>
        </p:nvSpPr>
        <p:spPr bwMode="auto">
          <a:xfrm>
            <a:off x="0" y="5149850"/>
            <a:ext cx="352425" cy="201613"/>
          </a:xfrm>
          <a:prstGeom prst="line">
            <a:avLst/>
          </a:prstGeom>
          <a:noFill/>
          <a:ln w="5715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5369" name="Line 16"/>
          <p:cNvSpPr>
            <a:spLocks noChangeShapeType="1"/>
          </p:cNvSpPr>
          <p:nvPr/>
        </p:nvSpPr>
        <p:spPr bwMode="auto">
          <a:xfrm>
            <a:off x="11079163" y="3355975"/>
            <a:ext cx="0" cy="361950"/>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838200" y="374650"/>
            <a:ext cx="10515600" cy="1325563"/>
          </a:xfrm>
        </p:spPr>
        <p:txBody>
          <a:bodyPr/>
          <a:lstStyle/>
          <a:p>
            <a:pPr eaLnBrk="1" hangingPunct="1"/>
            <a:r>
              <a:rPr lang="pt-BR" b="1" smtClean="0">
                <a:solidFill>
                  <a:srgbClr val="FF00FF"/>
                </a:solidFill>
              </a:rPr>
              <a:t>Discussão</a:t>
            </a:r>
          </a:p>
        </p:txBody>
      </p:sp>
      <p:sp>
        <p:nvSpPr>
          <p:cNvPr id="3" name="Espaço Reservado para Conteúdo 2">
            <a:extLst>
              <a:ext uri="{FF2B5EF4-FFF2-40B4-BE49-F238E27FC236}"/>
            </a:extLst>
          </p:cNvPr>
          <p:cNvSpPr>
            <a:spLocks noGrp="1"/>
          </p:cNvSpPr>
          <p:nvPr>
            <p:ph idx="1"/>
          </p:nvPr>
        </p:nvSpPr>
        <p:spPr/>
        <p:txBody>
          <a:bodyPr>
            <a:normAutofit/>
          </a:bodyPr>
          <a:lstStyle/>
          <a:p>
            <a:pPr eaLnBrk="1" hangingPunct="1">
              <a:lnSpc>
                <a:spcPct val="50000"/>
              </a:lnSpc>
            </a:pPr>
            <a:r>
              <a:rPr lang="pt-BR" sz="2000" smtClean="0"/>
              <a:t>Há altas taxas de convulsões subclínicas e movimentos anormais sem convulsões eletrográficas observadas em neonatos</a:t>
            </a:r>
          </a:p>
          <a:p>
            <a:pPr lvl="1" algn="ctr" eaLnBrk="1" hangingPunct="1">
              <a:lnSpc>
                <a:spcPct val="50000"/>
              </a:lnSpc>
              <a:buFont typeface="Arial" pitchFamily="34" charset="0"/>
              <a:buNone/>
            </a:pPr>
            <a:r>
              <a:rPr lang="pt-BR" sz="2000" smtClean="0">
                <a:solidFill>
                  <a:srgbClr val="0000FF"/>
                </a:solidFill>
              </a:rPr>
              <a:t>Assim, o monitoramento de cEEG é vital para validar qualquer pesquisa sobre convulsões neonatais </a:t>
            </a:r>
          </a:p>
          <a:p>
            <a:pPr lvl="1" algn="ctr">
              <a:lnSpc>
                <a:spcPct val="70000"/>
              </a:lnSpc>
              <a:buFont typeface="Arial" pitchFamily="34" charset="0"/>
              <a:buNone/>
            </a:pPr>
            <a:r>
              <a:rPr lang="pt-BR" sz="2000" smtClean="0">
                <a:solidFill>
                  <a:srgbClr val="FF00FF"/>
                </a:solidFill>
              </a:rPr>
              <a:t>E reconhecido que a pontualidade no tratamento de convulsões pode dobrar a eficácia dos anticonvulsivantes.</a:t>
            </a:r>
            <a:r>
              <a:rPr lang="pt-BR" sz="2000" baseline="30000" smtClean="0">
                <a:solidFill>
                  <a:srgbClr val="FF00FF"/>
                </a:solidFill>
              </a:rPr>
              <a:t>45</a:t>
            </a:r>
          </a:p>
          <a:p>
            <a:pPr eaLnBrk="1" hangingPunct="1">
              <a:lnSpc>
                <a:spcPct val="50000"/>
              </a:lnSpc>
            </a:pPr>
            <a:r>
              <a:rPr lang="pt-BR" sz="2000" smtClean="0"/>
              <a:t>O monitoramento sistemático de cEEG, otimizaram a identificação precoce de convulsões no NEOLEV2 e pode ter melhorado a eficácia do medicamento</a:t>
            </a:r>
            <a:r>
              <a:rPr lang="pt-BR" sz="2000" baseline="30000" smtClean="0"/>
              <a:t>39</a:t>
            </a:r>
            <a:r>
              <a:rPr lang="pt-BR" sz="2000" smtClean="0"/>
              <a:t> </a:t>
            </a:r>
          </a:p>
          <a:p>
            <a:pPr eaLnBrk="1" hangingPunct="1">
              <a:lnSpc>
                <a:spcPct val="50000"/>
              </a:lnSpc>
            </a:pPr>
            <a:r>
              <a:rPr lang="pt-BR" sz="2000" smtClean="0"/>
              <a:t>Observa-se ainda maior eficácia do fenobarbital do que a relatada por Painter et al</a:t>
            </a:r>
            <a:r>
              <a:rPr lang="pt-BR" sz="2000" baseline="30000" smtClean="0"/>
              <a:t>13</a:t>
            </a:r>
            <a:r>
              <a:rPr lang="pt-BR" sz="2000" smtClean="0"/>
              <a:t>, em que os pacientes receberam em média 35 mg/kg de fenobarbital.</a:t>
            </a:r>
          </a:p>
          <a:p>
            <a:pPr>
              <a:lnSpc>
                <a:spcPct val="70000"/>
              </a:lnSpc>
            </a:pPr>
            <a:r>
              <a:rPr lang="pt-BR" sz="2000" smtClean="0"/>
              <a:t> No estudo de Painter et al</a:t>
            </a:r>
            <a:r>
              <a:rPr lang="pt-BR" sz="2000" baseline="30000" smtClean="0"/>
              <a:t>13</a:t>
            </a:r>
            <a:r>
              <a:rPr lang="pt-BR" sz="2000" smtClean="0"/>
              <a:t>,  os autores recrutaram pacientes com convulsões mais graves e o estudo foi conduzido antes da hipotermia, que reduz as convulsões neonatais e aumenta a resposta ao tratamento </a:t>
            </a:r>
            <a:r>
              <a:rPr lang="pt-BR" sz="2000" baseline="30000" smtClean="0"/>
              <a:t>37,46 </a:t>
            </a:r>
            <a:r>
              <a:rPr lang="pt-BR" sz="2000" smtClean="0"/>
              <a:t>tornando o padrão de tratamento da encefalopatia hipóxico-isquêmica</a:t>
            </a:r>
          </a:p>
          <a:p>
            <a:pPr algn="ctr" eaLnBrk="1" hangingPunct="1">
              <a:lnSpc>
                <a:spcPct val="50000"/>
              </a:lnSpc>
              <a:buFont typeface="Arial" pitchFamily="34" charset="0"/>
              <a:buNone/>
            </a:pPr>
            <a:r>
              <a:rPr lang="pt-BR" sz="2000" b="1" smtClean="0">
                <a:solidFill>
                  <a:srgbClr val="FF0000"/>
                </a:solidFill>
              </a:rPr>
              <a:t>Taxas aumentadas de sedação, supressão respiratória e hipotensão foram demonstradas com fenobarbital, incluindo em pacientes que receberam 20mg/kg (morfina na hipotermia pode exarcebar efeitos colaterais do fenobarbital)</a:t>
            </a:r>
          </a:p>
          <a:p>
            <a:pPr eaLnBrk="1" hangingPunct="1">
              <a:lnSpc>
                <a:spcPct val="50000"/>
              </a:lnSpc>
            </a:pPr>
            <a:endParaRPr lang="pt-BR" sz="2000" b="1" smtClean="0">
              <a:solidFill>
                <a:srgbClr val="FF00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a:xfrm>
            <a:off x="-5067300" y="-1457325"/>
            <a:ext cx="10515600" cy="1325562"/>
          </a:xfrm>
        </p:spPr>
        <p:txBody>
          <a:bodyPr/>
          <a:lstStyle/>
          <a:p>
            <a:pPr eaLnBrk="1" hangingPunct="1"/>
            <a:r>
              <a:rPr lang="pt-BR" smtClean="0">
                <a:solidFill>
                  <a:srgbClr val="FF00FF"/>
                </a:solidFill>
              </a:rPr>
              <a:t>Discussão</a:t>
            </a:r>
            <a:r>
              <a:rPr lang="pt-BR" smtClean="0"/>
              <a:t> </a:t>
            </a:r>
          </a:p>
        </p:txBody>
      </p:sp>
      <p:sp>
        <p:nvSpPr>
          <p:cNvPr id="3" name="Espaço Reservado para Conteúdo 2">
            <a:extLst>
              <a:ext uri="{FF2B5EF4-FFF2-40B4-BE49-F238E27FC236}"/>
            </a:extLst>
          </p:cNvPr>
          <p:cNvSpPr>
            <a:spLocks noGrp="1"/>
          </p:cNvSpPr>
          <p:nvPr>
            <p:ph idx="1"/>
          </p:nvPr>
        </p:nvSpPr>
        <p:spPr/>
        <p:txBody>
          <a:bodyPr>
            <a:normAutofit fontScale="92500" lnSpcReduction="10000"/>
          </a:bodyPr>
          <a:lstStyle/>
          <a:p>
            <a:pPr eaLnBrk="1" hangingPunct="1">
              <a:defRPr/>
            </a:pPr>
            <a:r>
              <a:rPr lang="pt-BR" sz="2200" dirty="0" smtClean="0"/>
              <a:t>Altas doses de levetiracetam (275mg/kg) em crianças pode deixá-las sem convulsões quando a dose padrão falhou (no máximo 60mg/kg)</a:t>
            </a:r>
            <a:r>
              <a:rPr lang="pt-BR" sz="2200" baseline="30000" dirty="0" smtClean="0"/>
              <a:t>47,48</a:t>
            </a:r>
          </a:p>
          <a:p>
            <a:pPr>
              <a:defRPr/>
            </a:pPr>
            <a:r>
              <a:rPr lang="pt-BR" sz="2200" dirty="0" smtClean="0"/>
              <a:t>Se dose maior  de levetiracetam aumentou a eficácia em convulsões neonatais, o excelente o perfil de segurança do levetiracetam deve ser explorado para realizar esse potencial.</a:t>
            </a:r>
          </a:p>
          <a:p>
            <a:pPr>
              <a:defRPr/>
            </a:pPr>
            <a:r>
              <a:rPr lang="pt-BR" sz="2200" dirty="0" smtClean="0"/>
              <a:t>O aumento da eficácia visto com escalonamento de dose modesto em NEOLEV2 é encorajador a este respeito.</a:t>
            </a:r>
            <a:endParaRPr lang="pt-BR" sz="2200" baseline="30000" dirty="0" smtClean="0"/>
          </a:p>
          <a:p>
            <a:pPr eaLnBrk="1" hangingPunct="1">
              <a:defRPr/>
            </a:pPr>
            <a:r>
              <a:rPr lang="pt-BR" sz="2200" dirty="0" smtClean="0"/>
              <a:t>Principal limitação deste estudo é seu ponto final de curto prazo.</a:t>
            </a:r>
          </a:p>
          <a:p>
            <a:pPr eaLnBrk="1" hangingPunct="1">
              <a:defRPr/>
            </a:pPr>
            <a:r>
              <a:rPr lang="pt-BR" sz="2200" dirty="0" smtClean="0"/>
              <a:t>A maior preocupação em convulsões neonatais é o resultado do neurodesenvolvimento em longo prazo. </a:t>
            </a:r>
          </a:p>
          <a:p>
            <a:pPr algn="ctr" eaLnBrk="1" hangingPunct="1">
              <a:defRPr/>
            </a:pPr>
            <a:r>
              <a:rPr lang="pt-BR" sz="2200" dirty="0" smtClean="0">
                <a:solidFill>
                  <a:srgbClr val="0000FF"/>
                </a:solidFill>
              </a:rPr>
              <a:t>Um medicamento que é menos eficaz para interromper as convulsões, mas que leva a um melhor resultado do neurodesenvolvimento por meio de um efeito neuroprotetor ou falta de neurotoxicidade, pode ser a opção de tratamento de primeira linha preferida.</a:t>
            </a:r>
            <a:r>
              <a:rPr lang="pt-BR" sz="2200" dirty="0" smtClean="0"/>
              <a:t> </a:t>
            </a:r>
          </a:p>
          <a:p>
            <a:pPr eaLnBrk="1" hangingPunct="1">
              <a:defRPr/>
            </a:pPr>
            <a:r>
              <a:rPr lang="pt-BR" sz="2200" dirty="0" smtClean="0"/>
              <a:t>Serão necessários estudos muito maiores de convulsões neonatais para estudar esses resultados de longo prazo e orientar as decisões de tratamento definitivamente. </a:t>
            </a:r>
          </a:p>
        </p:txBody>
      </p:sp>
      <p:sp>
        <p:nvSpPr>
          <p:cNvPr id="17412" name="Rectangle 7"/>
          <p:cNvSpPr>
            <a:spLocks noChangeArrowheads="1"/>
          </p:cNvSpPr>
          <p:nvPr/>
        </p:nvSpPr>
        <p:spPr bwMode="auto">
          <a:xfrm>
            <a:off x="1216025" y="150813"/>
            <a:ext cx="298132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4400" b="1">
                <a:solidFill>
                  <a:srgbClr val="FF00FF"/>
                </a:solidFill>
              </a:rPr>
              <a:t>Discussão</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p:nvPr>
        </p:nvSpPr>
        <p:spPr/>
        <p:txBody>
          <a:bodyPr/>
          <a:lstStyle/>
          <a:p>
            <a:r>
              <a:rPr lang="pt-BR" b="1" smtClean="0">
                <a:solidFill>
                  <a:srgbClr val="FF00FF"/>
                </a:solidFill>
              </a:rPr>
              <a:t>Discussão</a:t>
            </a:r>
          </a:p>
        </p:txBody>
      </p:sp>
      <p:sp>
        <p:nvSpPr>
          <p:cNvPr id="18435" name="Rectangle 3"/>
          <p:cNvSpPr>
            <a:spLocks noGrp="1"/>
          </p:cNvSpPr>
          <p:nvPr>
            <p:ph type="body" idx="1"/>
          </p:nvPr>
        </p:nvSpPr>
        <p:spPr/>
        <p:txBody>
          <a:bodyPr/>
          <a:lstStyle/>
          <a:p>
            <a:r>
              <a:rPr lang="pt-BR" sz="2400" smtClean="0"/>
              <a:t>Há uma variabilidade entre avaliadores na interpretaçao do cEEG neonatal </a:t>
            </a:r>
            <a:r>
              <a:rPr lang="pt-BR" sz="2400" baseline="30000" smtClean="0"/>
              <a:t>49-51</a:t>
            </a:r>
            <a:r>
              <a:rPr lang="pt-BR" sz="2400" smtClean="0"/>
              <a:t> </a:t>
            </a:r>
          </a:p>
          <a:p>
            <a:r>
              <a:rPr lang="pt-BR" sz="2400" smtClean="0"/>
              <a:t>Um ponto forte adicional do presente estudo é  a validação do diagnóstico de convulsão e avaliações de eficácia de drogas por </a:t>
            </a:r>
            <a:r>
              <a:rPr lang="pt-BR" sz="2400" smtClean="0">
                <a:solidFill>
                  <a:srgbClr val="0000FF"/>
                </a:solidFill>
              </a:rPr>
              <a:t>2 neurofisiologistas independentes.</a:t>
            </a:r>
          </a:p>
          <a:p>
            <a:r>
              <a:rPr lang="pt-BR" sz="2400" smtClean="0"/>
              <a:t>Porque recrutamos todos os participantes com convulsões, os presentes resultados são generalizáveis a todos os neonatos a termo com convulsões.</a:t>
            </a:r>
          </a:p>
          <a:p>
            <a:r>
              <a:rPr lang="pt-BR" sz="2400" smtClean="0"/>
              <a:t>A subanálise de pacientes com convulsões sintomáticas agudas devido à encefalopatia hipóxico-isquêmica sugere que os resultados desse estudo são generalizáveis para esse importante grupo</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eaLnBrk="1" hangingPunct="1"/>
            <a:r>
              <a:rPr lang="pt-BR" b="1" smtClean="0">
                <a:solidFill>
                  <a:srgbClr val="FF00FF"/>
                </a:solidFill>
              </a:rPr>
              <a:t>Conclusões</a:t>
            </a:r>
            <a:r>
              <a:rPr lang="pt-BR" smtClean="0"/>
              <a:t> </a:t>
            </a:r>
          </a:p>
        </p:txBody>
      </p:sp>
      <p:sp>
        <p:nvSpPr>
          <p:cNvPr id="19459" name="Espaço Reservado para Conteúdo 2"/>
          <p:cNvSpPr>
            <a:spLocks noGrp="1"/>
          </p:cNvSpPr>
          <p:nvPr>
            <p:ph idx="1"/>
          </p:nvPr>
        </p:nvSpPr>
        <p:spPr>
          <a:ln w="57150">
            <a:solidFill>
              <a:srgbClr val="FF00FF"/>
            </a:solidFill>
            <a:miter lim="800000"/>
            <a:headEnd/>
            <a:tailEnd/>
          </a:ln>
        </p:spPr>
        <p:txBody>
          <a:bodyPr/>
          <a:lstStyle/>
          <a:p>
            <a:pPr eaLnBrk="1" hangingPunct="1">
              <a:lnSpc>
                <a:spcPct val="80000"/>
              </a:lnSpc>
            </a:pPr>
            <a:r>
              <a:rPr lang="pt-BR" sz="2400" smtClean="0">
                <a:solidFill>
                  <a:srgbClr val="0000FF"/>
                </a:solidFill>
              </a:rPr>
              <a:t>Este estudo de fase IIb revelou maior eficácia de 20 a 40 mg/kg de fenobarbital do que 40 a 60 mg/kg de levetiracetam. </a:t>
            </a:r>
          </a:p>
          <a:p>
            <a:pPr eaLnBrk="1" hangingPunct="1">
              <a:lnSpc>
                <a:spcPct val="80000"/>
              </a:lnSpc>
            </a:pPr>
            <a:endParaRPr lang="pt-BR" sz="2400" smtClean="0">
              <a:solidFill>
                <a:srgbClr val="0000FF"/>
              </a:solidFill>
            </a:endParaRPr>
          </a:p>
          <a:p>
            <a:pPr eaLnBrk="1" hangingPunct="1">
              <a:lnSpc>
                <a:spcPct val="80000"/>
              </a:lnSpc>
            </a:pPr>
            <a:r>
              <a:rPr lang="pt-BR" sz="2400" smtClean="0">
                <a:solidFill>
                  <a:srgbClr val="0000FF"/>
                </a:solidFill>
              </a:rPr>
              <a:t>Mais eventos adversos ocorreram com fenobarbital. </a:t>
            </a:r>
          </a:p>
          <a:p>
            <a:pPr lvl="1" eaLnBrk="1" hangingPunct="1">
              <a:lnSpc>
                <a:spcPct val="80000"/>
              </a:lnSpc>
            </a:pPr>
            <a:r>
              <a:rPr lang="pt-BR" sz="2000" smtClean="0">
                <a:solidFill>
                  <a:srgbClr val="0000FF"/>
                </a:solidFill>
              </a:rPr>
              <a:t>Supressão respiratória</a:t>
            </a:r>
          </a:p>
          <a:p>
            <a:pPr lvl="1" eaLnBrk="1" hangingPunct="1">
              <a:lnSpc>
                <a:spcPct val="80000"/>
              </a:lnSpc>
            </a:pPr>
            <a:r>
              <a:rPr lang="pt-BR" sz="2000" smtClean="0">
                <a:solidFill>
                  <a:srgbClr val="0000FF"/>
                </a:solidFill>
              </a:rPr>
              <a:t>Hipotensão</a:t>
            </a:r>
          </a:p>
          <a:p>
            <a:pPr lvl="1" eaLnBrk="1" hangingPunct="1">
              <a:lnSpc>
                <a:spcPct val="80000"/>
              </a:lnSpc>
            </a:pPr>
            <a:r>
              <a:rPr lang="pt-BR" sz="2000" smtClean="0">
                <a:solidFill>
                  <a:srgbClr val="0000FF"/>
                </a:solidFill>
              </a:rPr>
              <a:t>Sedação</a:t>
            </a:r>
          </a:p>
          <a:p>
            <a:pPr lvl="1" eaLnBrk="1" hangingPunct="1">
              <a:lnSpc>
                <a:spcPct val="80000"/>
              </a:lnSpc>
            </a:pPr>
            <a:r>
              <a:rPr lang="pt-BR" sz="2000" smtClean="0">
                <a:solidFill>
                  <a:srgbClr val="0000FF"/>
                </a:solidFill>
              </a:rPr>
              <a:t>Exposição crônica: decréscimo de habilidades cognitivas</a:t>
            </a:r>
          </a:p>
          <a:p>
            <a:pPr lvl="1" eaLnBrk="1" hangingPunct="1">
              <a:lnSpc>
                <a:spcPct val="80000"/>
              </a:lnSpc>
            </a:pPr>
            <a:r>
              <a:rPr lang="pt-BR" sz="2000" smtClean="0">
                <a:solidFill>
                  <a:srgbClr val="0000FF"/>
                </a:solidFill>
              </a:rPr>
              <a:t>Em animais, foi visto apoptose neuronal em cérebros imaturos</a:t>
            </a:r>
          </a:p>
          <a:p>
            <a:pPr eaLnBrk="1" hangingPunct="1">
              <a:lnSpc>
                <a:spcPct val="80000"/>
              </a:lnSpc>
            </a:pPr>
            <a:endParaRPr lang="pt-BR" sz="2400" smtClean="0">
              <a:solidFill>
                <a:srgbClr val="0000FF"/>
              </a:solidFill>
            </a:endParaRPr>
          </a:p>
          <a:p>
            <a:pPr eaLnBrk="1" hangingPunct="1">
              <a:lnSpc>
                <a:spcPct val="80000"/>
              </a:lnSpc>
            </a:pPr>
            <a:r>
              <a:rPr lang="pt-BR" sz="2400" smtClean="0">
                <a:solidFill>
                  <a:srgbClr val="0000FF"/>
                </a:solidFill>
              </a:rPr>
              <a:t>Estudos com doses elevadas de levetiracetam e estudos definitivos a longo prazo são necessários.</a:t>
            </a:r>
          </a:p>
          <a:p>
            <a:pPr eaLnBrk="1" hangingPunct="1">
              <a:lnSpc>
                <a:spcPct val="80000"/>
              </a:lnSpc>
            </a:pPr>
            <a:endParaRPr lang="pt-BR" smtClean="0">
              <a:solidFill>
                <a:srgbClr val="0000FF"/>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2575" y="463550"/>
            <a:ext cx="9088438" cy="5935663"/>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8725" y="536575"/>
            <a:ext cx="9736138" cy="6192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ext Box 5"/>
          <p:cNvSpPr txBox="1">
            <a:spLocks noChangeArrowheads="1"/>
          </p:cNvSpPr>
          <p:nvPr/>
        </p:nvSpPr>
        <p:spPr bwMode="auto">
          <a:xfrm>
            <a:off x="542925" y="58738"/>
            <a:ext cx="13525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a:solidFill>
                  <a:srgbClr val="0000FF"/>
                </a:solidFill>
              </a:rPr>
              <a:t>References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563" y="268288"/>
            <a:ext cx="3457575" cy="632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1750" y="268288"/>
            <a:ext cx="3209925" cy="623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1538" y="447675"/>
            <a:ext cx="3295650" cy="605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31763"/>
            <a:ext cx="3248025" cy="6173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0988" y="287338"/>
            <a:ext cx="3124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0988" y="733425"/>
            <a:ext cx="3276600" cy="568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5188" y="277813"/>
            <a:ext cx="3324225" cy="6307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4675" y="250825"/>
            <a:ext cx="3989388" cy="105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4675" y="1055688"/>
            <a:ext cx="3989388" cy="2087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73438" y="3143250"/>
            <a:ext cx="3730625"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73438" y="4929188"/>
            <a:ext cx="3429000" cy="178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1104900" y="3613150"/>
            <a:ext cx="9509125" cy="1778000"/>
          </a:xfrm>
          <a:prstGeom prst="rect">
            <a:avLst/>
          </a:prstGeom>
          <a:solidFill>
            <a:srgbClr val="CCECFF"/>
          </a:solidFill>
          <a:ln w="381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b="1">
                <a:solidFill>
                  <a:srgbClr val="0000FF"/>
                </a:solidFill>
              </a:rPr>
              <a:t>O QUE ESTE ESTUDO ADICIONA</a:t>
            </a:r>
            <a:r>
              <a:rPr lang="pt-BR"/>
              <a:t>: </a:t>
            </a:r>
          </a:p>
          <a:p>
            <a:r>
              <a:rPr lang="pt-BR"/>
              <a:t>Neste estudo realizado na era da hipotermia e com resposta quase em tempo real ao monitoramento contínuo de EEG por vídeo, o fenobarbital foi mais eficaz do que o levetiracetam na cessação  </a:t>
            </a:r>
            <a:r>
              <a:rPr lang="pt-BR">
                <a:solidFill>
                  <a:srgbClr val="0000FF"/>
                </a:solidFill>
              </a:rPr>
              <a:t>das</a:t>
            </a:r>
            <a:r>
              <a:rPr lang="pt-BR"/>
              <a:t> convulsões.  São necessários estudos de determinação de dose e ensaios de fase III com resultados de longo prazo.</a:t>
            </a:r>
          </a:p>
          <a:p>
            <a:endParaRPr lang="pt-BR"/>
          </a:p>
        </p:txBody>
      </p:sp>
      <p:pic>
        <p:nvPicPr>
          <p:cNvPr id="2560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339725"/>
            <a:ext cx="9509125" cy="2303463"/>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idx="4294967295"/>
          </p:nvPr>
        </p:nvSpPr>
        <p:spPr>
          <a:xfrm>
            <a:off x="996950" y="219075"/>
            <a:ext cx="10515600" cy="1325563"/>
          </a:xfrm>
        </p:spPr>
        <p:txBody>
          <a:bodyPr/>
          <a:lstStyle/>
          <a:p>
            <a:pPr algn="ctr" eaLnBrk="1" hangingPunct="1"/>
            <a:r>
              <a:rPr lang="pt-BR" b="1" smtClean="0">
                <a:solidFill>
                  <a:srgbClr val="FF00FF"/>
                </a:solidFill>
              </a:rPr>
              <a:t>Levetiracetam como droga de primeira escolha foi...</a:t>
            </a:r>
          </a:p>
        </p:txBody>
      </p:sp>
      <p:pic>
        <p:nvPicPr>
          <p:cNvPr id="4" name="Imagem 3" descr="Homem sorrindo com óculos de grau&#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8013" y="1847850"/>
            <a:ext cx="3355975"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tângulo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8013" y="4548188"/>
            <a:ext cx="8961437" cy="268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Text Box 5"/>
          <p:cNvSpPr txBox="1">
            <a:spLocks noChangeArrowheads="1"/>
          </p:cNvSpPr>
          <p:nvPr/>
        </p:nvSpPr>
        <p:spPr bwMode="auto">
          <a:xfrm>
            <a:off x="8329613" y="6180138"/>
            <a:ext cx="3295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a:t>Dra. Márcia Pimentel de Casto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6" presetClass="entr" presetSubtype="2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8" presetClass="entr" presetSubtype="12"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trips(downLeft)">
                                      <p:cBhvr>
                                        <p:cTn id="20" dur="500"/>
                                        <p:tgtEl>
                                          <p:spTgt spid="4"/>
                                        </p:tgtEl>
                                      </p:cBhvr>
                                    </p:animEffect>
                                  </p:childTnLst>
                                </p:cTn>
                              </p:par>
                              <p:par>
                                <p:cTn id="21" presetID="18" presetClass="entr" presetSubtype="1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strips(downLeft)">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title"/>
          </p:nvPr>
        </p:nvSpPr>
        <p:spPr/>
        <p:txBody>
          <a:bodyPr/>
          <a:lstStyle/>
          <a:p>
            <a:pPr algn="ctr"/>
            <a:r>
              <a:rPr lang="pt-BR" sz="4000" smtClean="0">
                <a:solidFill>
                  <a:srgbClr val="0000FF"/>
                </a:solidFill>
              </a:rPr>
              <a:t>Nota do Editor da página neonatal </a:t>
            </a:r>
            <a:r>
              <a:rPr lang="pt-BR" sz="4000" smtClean="0">
                <a:solidFill>
                  <a:srgbClr val="0000FF"/>
                </a:solidFill>
                <a:hlinkClick r:id="rId2"/>
              </a:rPr>
              <a:t>www.paulomargotto.com.br</a:t>
            </a:r>
            <a:r>
              <a:rPr lang="pt-BR" sz="4000" smtClean="0">
                <a:solidFill>
                  <a:srgbClr val="0000FF"/>
                </a:solidFill>
              </a:rPr>
              <a:t>, Dr. Paulo R. Margotto. Consultem também! Aqui e Agora! ESTUDANDO JUNTOS</a:t>
            </a:r>
          </a:p>
        </p:txBody>
      </p:sp>
      <p:pic>
        <p:nvPicPr>
          <p:cNvPr id="27651"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81113"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82313" y="365125"/>
            <a:ext cx="1309687"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Picture 7" descr="Drs. Paula Cristina Margotto e Paulo R. Margotto (22/6/20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4513" y="2441575"/>
            <a:ext cx="5308600"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4" name="Text Box 8"/>
          <p:cNvSpPr txBox="1">
            <a:spLocks noChangeArrowheads="1"/>
          </p:cNvSpPr>
          <p:nvPr/>
        </p:nvSpPr>
        <p:spPr bwMode="auto">
          <a:xfrm>
            <a:off x="3182938" y="5791200"/>
            <a:ext cx="4667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a:solidFill>
                  <a:srgbClr val="0000FF"/>
                </a:solidFill>
              </a:rPr>
              <a:t>Paula Cristina Margotto e Paulo R. Margotto</a:t>
            </a:r>
          </a:p>
        </p:txBody>
      </p:sp>
      <p:sp>
        <p:nvSpPr>
          <p:cNvPr id="27655" name="Text Box 9"/>
          <p:cNvSpPr txBox="1">
            <a:spLocks noChangeArrowheads="1"/>
          </p:cNvSpPr>
          <p:nvPr/>
        </p:nvSpPr>
        <p:spPr bwMode="auto">
          <a:xfrm>
            <a:off x="8429625" y="5067300"/>
            <a:ext cx="24860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a:hlinkClick r:id="rId6"/>
              </a:rPr>
              <a:t>pmargoto@gmail.com</a:t>
            </a:r>
            <a:r>
              <a:rPr lang="pt-BR"/>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body" idx="1"/>
          </p:nvPr>
        </p:nvSpPr>
        <p:spPr/>
        <p:txBody>
          <a:bodyPr/>
          <a:lstStyle/>
          <a:p>
            <a:pPr>
              <a:lnSpc>
                <a:spcPct val="80000"/>
              </a:lnSpc>
            </a:pPr>
            <a:r>
              <a:rPr lang="pt-BR" b="1" smtClean="0"/>
              <a:t>Estudo em andamento...</a:t>
            </a:r>
            <a:endParaRPr lang="pt-BR" smtClean="0"/>
          </a:p>
          <a:p>
            <a:pPr>
              <a:lnSpc>
                <a:spcPct val="80000"/>
              </a:lnSpc>
            </a:pPr>
            <a:r>
              <a:rPr lang="pt-BR" smtClean="0"/>
              <a:t>	Richard Haas, da Universidade da Califórnia, San Diego está avaliando a eficácia do </a:t>
            </a:r>
            <a:r>
              <a:rPr lang="pt-BR" b="1" smtClean="0"/>
              <a:t>levetiracetam</a:t>
            </a:r>
            <a:r>
              <a:rPr lang="pt-BR" smtClean="0"/>
              <a:t> nas convulsões neonatais (</a:t>
            </a:r>
            <a:r>
              <a:rPr lang="pt-BR" b="1" smtClean="0"/>
              <a:t>NCT01720667</a:t>
            </a:r>
            <a:r>
              <a:rPr lang="pt-BR" smtClean="0"/>
              <a:t>). O </a:t>
            </a:r>
            <a:r>
              <a:rPr lang="pt-BR" b="1" smtClean="0"/>
              <a:t>objetivo primário</a:t>
            </a:r>
            <a:r>
              <a:rPr lang="pt-BR" smtClean="0"/>
              <a:t> é determinar a </a:t>
            </a:r>
            <a:r>
              <a:rPr lang="pt-BR" b="1" smtClean="0"/>
              <a:t>eficácia desta droga com o do uso de 40-60mg/kg endovenoso no controle de convulsões comparado ao fenobarbital (20-40mg/kg) quando usado  como terapia de primeira linha.</a:t>
            </a:r>
            <a:r>
              <a:rPr lang="pt-BR" smtClean="0"/>
              <a:t> Serão envolvidos 100 recém-nascidos. Resultados secundários a serem avaliados: farmacocinética e segurança; eficácia de altas doses em reduzir surtos das convulsões; viabilidade e monitorização remota do EEG convencional e acurácia do algoritmo na detecção da convulsão.</a:t>
            </a:r>
          </a:p>
        </p:txBody>
      </p:sp>
      <p:sp>
        <p:nvSpPr>
          <p:cNvPr id="28675" name="Rectangle 4"/>
          <p:cNvSpPr>
            <a:spLocks noChangeArrowheads="1"/>
          </p:cNvSpPr>
          <p:nvPr/>
        </p:nvSpPr>
        <p:spPr bwMode="auto">
          <a:xfrm>
            <a:off x="306388" y="346075"/>
            <a:ext cx="11272837" cy="102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r>
              <a:rPr lang="pt-BR" sz="2700" b="1">
                <a:solidFill>
                  <a:srgbClr val="0000FF"/>
                </a:solidFill>
                <a:latin typeface="Lato" pitchFamily="34" charset="0"/>
              </a:rPr>
              <a:t>DIAGN</a:t>
            </a:r>
            <a:r>
              <a:rPr lang="pt-BR" sz="2700" b="1">
                <a:solidFill>
                  <a:srgbClr val="0000FF"/>
                </a:solidFill>
              </a:rPr>
              <a:t>Ó</a:t>
            </a:r>
            <a:r>
              <a:rPr lang="pt-BR" sz="2700" b="1">
                <a:solidFill>
                  <a:srgbClr val="0000FF"/>
                </a:solidFill>
                <a:latin typeface="Lato" pitchFamily="34" charset="0"/>
              </a:rPr>
              <a:t>STICO E MANUSEIO DAS CONVULSÕES NEONATAIS</a:t>
            </a:r>
          </a:p>
          <a:p>
            <a:pPr algn="ctr" eaLnBrk="0" hangingPunct="0"/>
            <a:r>
              <a:rPr lang="pt-BR" sz="800" u="sng">
                <a:solidFill>
                  <a:srgbClr val="78909C"/>
                </a:solidFill>
              </a:rPr>
              <a:t>  </a:t>
            </a:r>
            <a:endParaRPr lang="pt-BR" u="sng">
              <a:solidFill>
                <a:srgbClr val="78909C"/>
              </a:solidFill>
            </a:endParaRPr>
          </a:p>
          <a:p>
            <a:pPr algn="ctr" eaLnBrk="0" hangingPunct="0"/>
            <a:r>
              <a:rPr lang="pt-BR" sz="1600">
                <a:solidFill>
                  <a:srgbClr val="424242"/>
                </a:solidFill>
                <a:ea typeface="Source Sans Pro"/>
                <a:cs typeface="Source Sans Pro"/>
              </a:rPr>
              <a:t>Krisa Van Meurs (Estados Unidos). 23o Congresso Brasileiro de Perinatologia, 14 a 17 de setembro de 2016, Gramado, RS. </a:t>
            </a:r>
          </a:p>
          <a:p>
            <a:pPr algn="ctr" eaLnBrk="0" hangingPunct="0"/>
            <a:r>
              <a:rPr lang="pt-BR" sz="1600">
                <a:solidFill>
                  <a:srgbClr val="424242"/>
                </a:solidFill>
                <a:ea typeface="Source Sans Pro"/>
                <a:cs typeface="Source Sans Pro"/>
              </a:rPr>
              <a:t>Realizado por Paulo R. Margotto</a:t>
            </a:r>
            <a:endParaRPr lang="pt-BR" sz="1600">
              <a:solidFill>
                <a:srgbClr val="78909C"/>
              </a:solidFill>
            </a:endParaRPr>
          </a:p>
        </p:txBody>
      </p:sp>
      <p:pic>
        <p:nvPicPr>
          <p:cNvPr id="28676" name="Picture 5" descr="doc">
            <a:hlinkClick r:id="rId2" tooltip="Convuls_Neon_Diag_Manus_2016"/>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96600" y="3460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Oval 6"/>
          <p:cNvSpPr>
            <a:spLocks noChangeArrowheads="1"/>
          </p:cNvSpPr>
          <p:nvPr/>
        </p:nvSpPr>
        <p:spPr bwMode="auto">
          <a:xfrm>
            <a:off x="381000" y="1312863"/>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2016</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body" idx="1"/>
          </p:nvPr>
        </p:nvSpPr>
        <p:spPr>
          <a:xfrm>
            <a:off x="482600" y="2506663"/>
            <a:ext cx="10515600" cy="4046537"/>
          </a:xfrm>
        </p:spPr>
        <p:txBody>
          <a:bodyPr/>
          <a:lstStyle/>
          <a:p>
            <a:pPr>
              <a:lnSpc>
                <a:spcPct val="80000"/>
              </a:lnSpc>
            </a:pPr>
            <a:r>
              <a:rPr lang="pt-BR" smtClean="0"/>
              <a:t>Foi realizada uma análise retrospectiva de </a:t>
            </a:r>
            <a:r>
              <a:rPr lang="pt-BR" smtClean="0">
                <a:solidFill>
                  <a:srgbClr val="0000FF"/>
                </a:solidFill>
              </a:rPr>
              <a:t>37 bebês prematuros</a:t>
            </a:r>
            <a:r>
              <a:rPr lang="pt-BR" smtClean="0"/>
              <a:t> que foram tratados com levetiracetam  como medicamento anticonvulsivante de primeira linha.</a:t>
            </a:r>
          </a:p>
          <a:p>
            <a:pPr>
              <a:lnSpc>
                <a:spcPct val="80000"/>
              </a:lnSpc>
            </a:pPr>
            <a:r>
              <a:rPr lang="pt-BR" smtClean="0"/>
              <a:t>A idade gestacional média dos 37 bebês prematuros foi de 31,5 ± 1,9 semanas (variação de 26 a 36+ </a:t>
            </a:r>
            <a:r>
              <a:rPr lang="pt-BR" baseline="30000" smtClean="0"/>
              <a:t>6</a:t>
            </a:r>
            <a:r>
              <a:rPr lang="pt-BR" smtClean="0"/>
              <a:t> semanas). </a:t>
            </a:r>
          </a:p>
          <a:p>
            <a:pPr>
              <a:lnSpc>
                <a:spcPct val="80000"/>
              </a:lnSpc>
            </a:pPr>
            <a:r>
              <a:rPr lang="pt-BR" smtClean="0"/>
              <a:t>As doses de ataque de levetiracetam  endovenoso variaram de 40 a 60 mg / kg (média de 56 mg / kg) e a dose de manutenção variou de 20 a 30 mg / kg (média de 23 mg / kg). Nenhum efeito adverso foi observado.</a:t>
            </a:r>
          </a:p>
          <a:p>
            <a:pPr>
              <a:lnSpc>
                <a:spcPct val="80000"/>
              </a:lnSpc>
            </a:pPr>
            <a:r>
              <a:rPr lang="pt-BR" smtClean="0"/>
              <a:t>O fenobarbital  foi usado como segundo anticonvulsivante (20 mg/kg)</a:t>
            </a:r>
          </a:p>
        </p:txBody>
      </p:sp>
      <p:sp>
        <p:nvSpPr>
          <p:cNvPr id="29699" name="Rectangle 3"/>
          <p:cNvSpPr>
            <a:spLocks noChangeArrowheads="1"/>
          </p:cNvSpPr>
          <p:nvPr/>
        </p:nvSpPr>
        <p:spPr bwMode="auto">
          <a:xfrm>
            <a:off x="0" y="1531938"/>
            <a:ext cx="12192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Efficacy of </a:t>
            </a:r>
            <a:r>
              <a:rPr lang="pt-BR" b="1">
                <a:hlinkClick r:id="rId2"/>
              </a:rPr>
              <a:t>levetiracetam</a:t>
            </a:r>
            <a:r>
              <a:rPr lang="pt-BR">
                <a:hlinkClick r:id="rId2"/>
              </a:rPr>
              <a:t> for </a:t>
            </a:r>
            <a:r>
              <a:rPr lang="pt-BR" b="1">
                <a:hlinkClick r:id="rId2"/>
              </a:rPr>
              <a:t>neonatal</a:t>
            </a:r>
            <a:r>
              <a:rPr lang="pt-BR">
                <a:hlinkClick r:id="rId2"/>
              </a:rPr>
              <a:t> </a:t>
            </a:r>
            <a:r>
              <a:rPr lang="pt-BR" b="1">
                <a:hlinkClick r:id="rId2"/>
              </a:rPr>
              <a:t>seizures</a:t>
            </a:r>
            <a:r>
              <a:rPr lang="pt-BR">
                <a:hlinkClick r:id="rId2"/>
              </a:rPr>
              <a:t> in preterm infants.</a:t>
            </a:r>
            <a:endParaRPr lang="pt-BR"/>
          </a:p>
          <a:p>
            <a:pPr algn="ctr"/>
            <a:r>
              <a:rPr lang="pt-BR"/>
              <a:t>Han JY, Moon CJ, Youn YA, Sung IK, Lee IG.BMC Pediatr. 2018 Apr 10;18(1):131. doi: 10.1186/s12887-018-1103-1.PMID: 29636029 </a:t>
            </a:r>
            <a:r>
              <a:rPr lang="pt-BR" b="1"/>
              <a:t>Free PMC article. </a:t>
            </a:r>
            <a:r>
              <a:rPr lang="pt-BR" b="1">
                <a:solidFill>
                  <a:srgbClr val="FF00FF"/>
                </a:solidFill>
              </a:rPr>
              <a:t>Artigo Livre!</a:t>
            </a:r>
          </a:p>
        </p:txBody>
      </p:sp>
      <p:sp>
        <p:nvSpPr>
          <p:cNvPr id="29700" name="Oval 4"/>
          <p:cNvSpPr>
            <a:spLocks noChangeArrowheads="1"/>
          </p:cNvSpPr>
          <p:nvPr/>
        </p:nvSpPr>
        <p:spPr bwMode="auto">
          <a:xfrm>
            <a:off x="257175" y="101758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2018</a:t>
            </a:r>
          </a:p>
        </p:txBody>
      </p:sp>
      <p:sp>
        <p:nvSpPr>
          <p:cNvPr id="29701" name="AutoShape 5"/>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29702" name="Rectangle 6"/>
          <p:cNvSpPr>
            <a:spLocks noChangeArrowheads="1"/>
          </p:cNvSpPr>
          <p:nvPr/>
        </p:nvSpPr>
        <p:spPr bwMode="auto">
          <a:xfrm>
            <a:off x="482600" y="361950"/>
            <a:ext cx="11075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FF00FF"/>
                </a:solidFill>
              </a:rPr>
              <a:t>Eficácia do levetiracetam para convulsões neonatais em bebês prematuros</a:t>
            </a:r>
            <a:endParaRPr lang="pt-B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195513" y="2870200"/>
            <a:ext cx="6554787" cy="31242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3" name="Rectangle 3"/>
          <p:cNvSpPr>
            <a:spLocks noChangeArrowheads="1"/>
          </p:cNvSpPr>
          <p:nvPr/>
        </p:nvSpPr>
        <p:spPr bwMode="auto">
          <a:xfrm>
            <a:off x="304800" y="2124075"/>
            <a:ext cx="117586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0000FF"/>
                </a:solidFill>
              </a:rPr>
              <a:t>Resposta de convulsões neonatais a medicamentos anticonvulsivantes (N = 37</a:t>
            </a:r>
            <a:r>
              <a:rPr lang="pt-BR" sz="2400"/>
              <a:t>)</a:t>
            </a:r>
          </a:p>
        </p:txBody>
      </p:sp>
      <p:sp>
        <p:nvSpPr>
          <p:cNvPr id="30724" name="Rectangle 4"/>
          <p:cNvSpPr>
            <a:spLocks noChangeArrowheads="1"/>
          </p:cNvSpPr>
          <p:nvPr/>
        </p:nvSpPr>
        <p:spPr bwMode="auto">
          <a:xfrm>
            <a:off x="2654300" y="609600"/>
            <a:ext cx="60960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solidFill>
                  <a:srgbClr val="FF00FF"/>
                </a:solidFill>
              </a:rPr>
              <a:t>No geral, as convulsões cessaram em 21 de 37 de</a:t>
            </a:r>
          </a:p>
          <a:p>
            <a:pPr algn="ctr"/>
            <a:r>
              <a:rPr lang="pt-BR" b="1">
                <a:solidFill>
                  <a:srgbClr val="FF00FF"/>
                </a:solidFill>
              </a:rPr>
              <a:t>os neonatos (57%) após receberem levetiracetam, e nenhum outro medicamento anti-convulsivos foi necessário (Figura)</a:t>
            </a:r>
          </a:p>
        </p:txBody>
      </p:sp>
      <p:sp>
        <p:nvSpPr>
          <p:cNvPr id="30725" name="AutoShape 5"/>
          <p:cNvSpPr>
            <a:spLocks noChangeArrowheads="1"/>
          </p:cNvSpPr>
          <p:nvPr/>
        </p:nvSpPr>
        <p:spPr bwMode="auto">
          <a:xfrm>
            <a:off x="11037888" y="543718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p:cNvSpPr>
          <p:nvPr>
            <p:ph type="body" idx="1"/>
          </p:nvPr>
        </p:nvSpPr>
        <p:spPr>
          <a:xfrm>
            <a:off x="342900" y="508000"/>
            <a:ext cx="11391900" cy="5930900"/>
          </a:xfrm>
        </p:spPr>
        <p:txBody>
          <a:bodyPr/>
          <a:lstStyle/>
          <a:p>
            <a:r>
              <a:rPr lang="pt-BR" smtClean="0"/>
              <a:t>Embora este estudo não forneça evidências conclusivas para o uso de levetiracetam em convulsões neonatais, o </a:t>
            </a:r>
            <a:r>
              <a:rPr lang="pt-BR" smtClean="0">
                <a:solidFill>
                  <a:srgbClr val="0000FF"/>
                </a:solidFill>
              </a:rPr>
              <a:t>tratamento com esse anticonvulsivante não resultou em nenhuma reação adversa e foi geralmente bem tolerado. </a:t>
            </a:r>
          </a:p>
          <a:p>
            <a:r>
              <a:rPr lang="pt-BR" smtClean="0"/>
              <a:t>Os dados do presente estudo ajudarão na decisão do uso do levetiracetam </a:t>
            </a:r>
          </a:p>
          <a:p>
            <a:pPr>
              <a:buFont typeface="Arial" pitchFamily="34" charset="0"/>
              <a:buNone/>
            </a:pPr>
            <a:r>
              <a:rPr lang="pt-BR" smtClean="0"/>
              <a:t>   como uma opção de tratamento em bebês prematuros com convulsões neonatais, que podem melhorar o resultado neurológico.</a:t>
            </a:r>
          </a:p>
          <a:p>
            <a:pPr>
              <a:buFont typeface="Arial" pitchFamily="34" charset="0"/>
              <a:buNone/>
            </a:pPr>
            <a:r>
              <a:rPr lang="pt-BR" smtClean="0"/>
              <a:t> </a:t>
            </a:r>
          </a:p>
          <a:p>
            <a:pPr algn="ctr">
              <a:buFont typeface="Arial" pitchFamily="34" charset="0"/>
              <a:buNone/>
            </a:pPr>
            <a:r>
              <a:rPr lang="pt-BR" smtClean="0"/>
              <a:t>Outros estudos de pesquisa prospectivos com controle randomizado e dados maiores sobre o uso de levetiracetam  são necessários para esclarecer a eficácia e segurança</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p:cNvSpPr>
          <p:nvPr>
            <p:ph type="body" idx="1"/>
          </p:nvPr>
        </p:nvSpPr>
        <p:spPr>
          <a:xfrm>
            <a:off x="838200" y="2181225"/>
            <a:ext cx="10515600" cy="4351338"/>
          </a:xfrm>
        </p:spPr>
        <p:txBody>
          <a:bodyPr/>
          <a:lstStyle/>
          <a:p>
            <a:pPr>
              <a:lnSpc>
                <a:spcPct val="80000"/>
              </a:lnSpc>
            </a:pPr>
            <a:r>
              <a:rPr lang="pt-BR" sz="2400" smtClean="0"/>
              <a:t>As características clínicas de 26 bebês prematuros tratados com levetiracetam foram avaliadas retrospectivamente.</a:t>
            </a:r>
          </a:p>
          <a:p>
            <a:pPr>
              <a:lnSpc>
                <a:spcPct val="80000"/>
              </a:lnSpc>
            </a:pPr>
            <a:r>
              <a:rPr lang="pt-BR" sz="2400" smtClean="0"/>
              <a:t> Os resultados foram comparados com os de 44 bebês prematuros da literatura que receberam levetiracetam </a:t>
            </a:r>
          </a:p>
          <a:p>
            <a:pPr>
              <a:lnSpc>
                <a:spcPct val="80000"/>
              </a:lnSpc>
            </a:pPr>
            <a:r>
              <a:rPr lang="pt-BR" sz="2400" smtClean="0"/>
              <a:t>A semana gestacional média dos bebês que receberam levetiracetam foi encontrada como </a:t>
            </a:r>
            <a:r>
              <a:rPr lang="pt-BR" sz="2400" smtClean="0">
                <a:solidFill>
                  <a:srgbClr val="0000FF"/>
                </a:solidFill>
              </a:rPr>
              <a:t>26,7 ± 3,3 semanas</a:t>
            </a:r>
            <a:r>
              <a:rPr lang="pt-BR" sz="2400" smtClean="0"/>
              <a:t>, peso médio ao nascer como </a:t>
            </a:r>
            <a:r>
              <a:rPr lang="pt-BR" sz="2400" smtClean="0">
                <a:solidFill>
                  <a:srgbClr val="0000FF"/>
                </a:solidFill>
              </a:rPr>
              <a:t>938 ± 561 g </a:t>
            </a:r>
            <a:r>
              <a:rPr lang="pt-BR" sz="2400" smtClean="0"/>
              <a:t>e dose média de levetiracetam foi </a:t>
            </a:r>
            <a:r>
              <a:rPr lang="pt-BR" sz="2400" smtClean="0">
                <a:solidFill>
                  <a:srgbClr val="0000FF"/>
                </a:solidFill>
              </a:rPr>
              <a:t>17 ± 9,23 mg / kg.</a:t>
            </a:r>
          </a:p>
          <a:p>
            <a:pPr>
              <a:lnSpc>
                <a:spcPct val="80000"/>
              </a:lnSpc>
            </a:pPr>
            <a:r>
              <a:rPr lang="pt-BR" sz="2400" smtClean="0"/>
              <a:t> </a:t>
            </a:r>
            <a:r>
              <a:rPr lang="pt-BR" sz="2400" smtClean="0">
                <a:solidFill>
                  <a:srgbClr val="0000FF"/>
                </a:solidFill>
              </a:rPr>
              <a:t>A taxa geral de controle das crises com levetiracetam  foi encontrada em 65%,</a:t>
            </a:r>
            <a:r>
              <a:rPr lang="pt-BR" sz="2400" smtClean="0"/>
              <a:t> enquanto o controle das crises foi alcançado em 11,5% quando foi usado como o primeiro medicamento, </a:t>
            </a:r>
            <a:r>
              <a:rPr lang="pt-BR" sz="2400" smtClean="0">
                <a:solidFill>
                  <a:srgbClr val="0000FF"/>
                </a:solidFill>
              </a:rPr>
              <a:t>35% como o segundo medicamento</a:t>
            </a:r>
            <a:r>
              <a:rPr lang="pt-BR" sz="2400" smtClean="0"/>
              <a:t> e 15,3% como o terceiro medicamento. A incidência de sepse e hemorragia intraventricular na etiologia das crises foi de 73% em crianças que receberam LEV. Não houve efeito colateral observado durante o tratamento com LEV. </a:t>
            </a:r>
          </a:p>
        </p:txBody>
      </p:sp>
      <p:sp>
        <p:nvSpPr>
          <p:cNvPr id="32771" name="Rectangle 3"/>
          <p:cNvSpPr>
            <a:spLocks noChangeArrowheads="1"/>
          </p:cNvSpPr>
          <p:nvPr/>
        </p:nvSpPr>
        <p:spPr bwMode="auto">
          <a:xfrm>
            <a:off x="279400" y="1001713"/>
            <a:ext cx="119126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Efficacy of </a:t>
            </a:r>
            <a:r>
              <a:rPr lang="pt-BR" b="1">
                <a:hlinkClick r:id="rId2"/>
              </a:rPr>
              <a:t>levetiracetam</a:t>
            </a:r>
            <a:r>
              <a:rPr lang="pt-BR">
                <a:hlinkClick r:id="rId2"/>
              </a:rPr>
              <a:t> in premature infants: our experience and review of the literature.</a:t>
            </a:r>
            <a:endParaRPr lang="pt-BR"/>
          </a:p>
          <a:p>
            <a:pPr algn="ctr"/>
            <a:r>
              <a:rPr lang="pt-BR"/>
              <a:t>Özalkaya E, Topcuoglu S, Karatepe H, Tüten A, Gokmen T, Karatekin G.J Matern Fetal Neonatal Med. 2019 Dec;32(24):4093-4096. </a:t>
            </a:r>
            <a:r>
              <a:rPr lang="pt-BR">
                <a:solidFill>
                  <a:srgbClr val="0000FF"/>
                </a:solidFill>
              </a:rPr>
              <a:t>doi: 10.1080/14767058.2018.1481946</a:t>
            </a:r>
            <a:r>
              <a:rPr lang="pt-BR"/>
              <a:t>. Epub 2018 Jun 20.PMID: 29804480 Review</a:t>
            </a:r>
          </a:p>
        </p:txBody>
      </p:sp>
      <p:sp>
        <p:nvSpPr>
          <p:cNvPr id="32772" name="Rectangle 4"/>
          <p:cNvSpPr>
            <a:spLocks noChangeArrowheads="1"/>
          </p:cNvSpPr>
          <p:nvPr/>
        </p:nvSpPr>
        <p:spPr bwMode="auto">
          <a:xfrm>
            <a:off x="1146175" y="346075"/>
            <a:ext cx="10969625" cy="6715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pt-BR" sz="2000" b="1">
                <a:solidFill>
                  <a:srgbClr val="FF00FF"/>
                </a:solidFill>
              </a:rPr>
              <a:t>Eficácia do levetiracetam em bebês prematuros: nossa experiência e revisão da literatura</a:t>
            </a:r>
          </a:p>
          <a:p>
            <a:pPr eaLnBrk="0" hangingPunct="0"/>
            <a:endParaRPr lang="pt-BR"/>
          </a:p>
        </p:txBody>
      </p:sp>
      <p:sp>
        <p:nvSpPr>
          <p:cNvPr id="32773" name="Oval 5"/>
          <p:cNvSpPr>
            <a:spLocks noChangeArrowheads="1"/>
          </p:cNvSpPr>
          <p:nvPr/>
        </p:nvSpPr>
        <p:spPr bwMode="auto">
          <a:xfrm>
            <a:off x="209550" y="504825"/>
            <a:ext cx="914400" cy="512763"/>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2018</a:t>
            </a:r>
          </a:p>
        </p:txBody>
      </p:sp>
      <p:sp>
        <p:nvSpPr>
          <p:cNvPr id="32774" name="AutoShape 6"/>
          <p:cNvSpPr>
            <a:spLocks noChangeArrowheads="1"/>
          </p:cNvSpPr>
          <p:nvPr/>
        </p:nvSpPr>
        <p:spPr bwMode="auto">
          <a:xfrm>
            <a:off x="11353800"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p:nvPr>
        </p:nvSpPr>
        <p:spPr>
          <a:xfrm>
            <a:off x="838200" y="-298450"/>
            <a:ext cx="10515600" cy="1325563"/>
          </a:xfrm>
        </p:spPr>
        <p:txBody>
          <a:bodyPr/>
          <a:lstStyle/>
          <a:p>
            <a:r>
              <a:rPr lang="pt-BR" smtClean="0">
                <a:solidFill>
                  <a:srgbClr val="FF00FF"/>
                </a:solidFill>
              </a:rPr>
              <a:t>Os autores concluem...</a:t>
            </a:r>
          </a:p>
        </p:txBody>
      </p:sp>
      <p:sp>
        <p:nvSpPr>
          <p:cNvPr id="33795" name="Rectangle 3"/>
          <p:cNvSpPr>
            <a:spLocks noGrp="1"/>
          </p:cNvSpPr>
          <p:nvPr>
            <p:ph type="body" idx="1"/>
          </p:nvPr>
        </p:nvSpPr>
        <p:spPr>
          <a:xfrm>
            <a:off x="304800" y="1027113"/>
            <a:ext cx="11887200" cy="5602287"/>
          </a:xfrm>
        </p:spPr>
        <p:txBody>
          <a:bodyPr/>
          <a:lstStyle/>
          <a:p>
            <a:pPr algn="ctr">
              <a:lnSpc>
                <a:spcPct val="80000"/>
              </a:lnSpc>
            </a:pPr>
            <a:r>
              <a:rPr lang="pt-BR" sz="3200" b="1" smtClean="0">
                <a:solidFill>
                  <a:srgbClr val="0000FF"/>
                </a:solidFill>
              </a:rPr>
              <a:t>O controle das convulsões foi melhor alcançado com levetiracetam administrado como o segundo antiepiléptico em prematuros</a:t>
            </a:r>
            <a:r>
              <a:rPr lang="pt-BR" smtClean="0">
                <a:solidFill>
                  <a:srgbClr val="0000FF"/>
                </a:solidFill>
              </a:rPr>
              <a:t>.</a:t>
            </a:r>
            <a:r>
              <a:rPr lang="pt-BR" smtClean="0"/>
              <a:t> </a:t>
            </a:r>
          </a:p>
          <a:p>
            <a:pPr>
              <a:lnSpc>
                <a:spcPct val="80000"/>
              </a:lnSpc>
            </a:pPr>
            <a:r>
              <a:rPr lang="pt-BR" smtClean="0">
                <a:solidFill>
                  <a:srgbClr val="FF00FF"/>
                </a:solidFill>
              </a:rPr>
              <a:t>Esse estudo não suporta o uso de levetiracetam como droga de primeira linha no controle das  convulsões neonatais em pré-termos com hemorragia intraventricular.</a:t>
            </a:r>
          </a:p>
          <a:p>
            <a:pPr>
              <a:lnSpc>
                <a:spcPct val="80000"/>
              </a:lnSpc>
            </a:pPr>
            <a:r>
              <a:rPr lang="pt-BR" smtClean="0"/>
              <a:t>Mais estudos com a randomização de levetiracetam e outros antiepilépticos no controle das crises são necessários. </a:t>
            </a:r>
          </a:p>
          <a:p>
            <a:pPr>
              <a:lnSpc>
                <a:spcPct val="80000"/>
              </a:lnSpc>
            </a:pPr>
            <a:r>
              <a:rPr lang="pt-BR" smtClean="0"/>
              <a:t>Embora o fenobarbital desempenhe o papel principal na apoptose neuronal, permanece o antiepiléptico de primeira escolha em Unidades de Terapia intensiva Neonatal. </a:t>
            </a:r>
          </a:p>
          <a:p>
            <a:pPr algn="ctr">
              <a:lnSpc>
                <a:spcPct val="80000"/>
              </a:lnSpc>
            </a:pPr>
            <a:r>
              <a:rPr lang="pt-BR" smtClean="0">
                <a:solidFill>
                  <a:srgbClr val="0000FF"/>
                </a:solidFill>
              </a:rPr>
              <a:t>Mais estudos prospectivos com randomização de fenobarbital e levetiracetam são necessários para medir níveis sanguíneos e avaliar se levetiracetam  pode ser um antiepiléptico de primeira escolha.</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p:txBody>
          <a:bodyPr/>
          <a:lstStyle/>
          <a:p>
            <a:pPr algn="ctr"/>
            <a:r>
              <a:rPr lang="pt-BR" sz="2400" b="1" smtClean="0">
                <a:solidFill>
                  <a:srgbClr val="FF00FF"/>
                </a:solidFill>
              </a:rPr>
              <a:t>Uma comparação de levetiracetam e fenobarbital para o tratamento de convulsões neonatais associadas a encefalopatia hipóxico-isquêmica</a:t>
            </a:r>
            <a:br>
              <a:rPr lang="pt-BR" sz="2400" b="1" smtClean="0">
                <a:solidFill>
                  <a:srgbClr val="FF00FF"/>
                </a:solidFill>
              </a:rPr>
            </a:br>
            <a:endParaRPr lang="pt-BR" sz="2400" b="1" smtClean="0">
              <a:solidFill>
                <a:srgbClr val="FF00FF"/>
              </a:solidFill>
            </a:endParaRPr>
          </a:p>
        </p:txBody>
      </p:sp>
      <p:sp>
        <p:nvSpPr>
          <p:cNvPr id="34819" name="Rectangle 3"/>
          <p:cNvSpPr>
            <a:spLocks noGrp="1"/>
          </p:cNvSpPr>
          <p:nvPr>
            <p:ph type="body" idx="1"/>
          </p:nvPr>
        </p:nvSpPr>
        <p:spPr>
          <a:xfrm>
            <a:off x="1092200" y="2506663"/>
            <a:ext cx="10515600" cy="4351337"/>
          </a:xfrm>
        </p:spPr>
        <p:txBody>
          <a:bodyPr/>
          <a:lstStyle/>
          <a:p>
            <a:r>
              <a:rPr lang="pt-BR" b="1" smtClean="0"/>
              <a:t> </a:t>
            </a:r>
            <a:r>
              <a:rPr lang="pt-BR" sz="2400" smtClean="0"/>
              <a:t>Foram identificadas </a:t>
            </a:r>
            <a:r>
              <a:rPr lang="pt-BR" sz="2400" smtClean="0">
                <a:solidFill>
                  <a:srgbClr val="FF0000"/>
                </a:solidFill>
              </a:rPr>
              <a:t>78 crianças</a:t>
            </a:r>
            <a:r>
              <a:rPr lang="pt-BR" sz="2400" smtClean="0"/>
              <a:t> com HIE. Entre </a:t>
            </a:r>
            <a:r>
              <a:rPr lang="pt-BR" sz="2400" smtClean="0">
                <a:solidFill>
                  <a:srgbClr val="FF0000"/>
                </a:solidFill>
              </a:rPr>
              <a:t>44 (56%)</a:t>
            </a:r>
            <a:r>
              <a:rPr lang="pt-BR" sz="2400" smtClean="0"/>
              <a:t> pacientes que tiveram convulsões confirmadas por vídeo EEG, 34 ficaram sem convulsões durante o monitoramento e os 10 restantes morreram. </a:t>
            </a:r>
          </a:p>
          <a:p>
            <a:r>
              <a:rPr lang="pt-BR" sz="2400" smtClean="0"/>
              <a:t>Em termos clínicos, os pacientes receberam apenas fenobarbital (n = 13), apenas levetiracetam  (n = 18), levetiracetam  seguido por fenobarbital dentro de 24 h após a primeira administração de LEV (n = 2), ou fenobarbital  seguido por levetiracetam  dentro de 24 h (n = 10) após a confirmação das convulsões por vídeo EEG. </a:t>
            </a:r>
          </a:p>
          <a:p>
            <a:r>
              <a:rPr lang="pt-BR" sz="2400" smtClean="0"/>
              <a:t>O </a:t>
            </a:r>
            <a:r>
              <a:rPr lang="pt-BR" sz="2400" b="1" smtClean="0">
                <a:solidFill>
                  <a:srgbClr val="0000FF"/>
                </a:solidFill>
              </a:rPr>
              <a:t>tratamento inicial com levetiracetam , em comparação com fenobarbital, previu um intervalo mais curto para ficar livre das crises em uma análise univariada (Hazard ratio (HR) = 2,58, P = 0,007),</a:t>
            </a:r>
            <a:r>
              <a:rPr lang="pt-BR" sz="2400" smtClean="0"/>
              <a:t> mesmo após o ajuste para a frequência inicial de crises. Vide </a:t>
            </a:r>
            <a:r>
              <a:rPr lang="pt-BR" sz="2400" smtClean="0">
                <a:solidFill>
                  <a:srgbClr val="0000FF"/>
                </a:solidFill>
              </a:rPr>
              <a:t>figura</a:t>
            </a:r>
            <a:r>
              <a:rPr lang="pt-BR" sz="2400" smtClean="0"/>
              <a:t> a seguir.</a:t>
            </a:r>
          </a:p>
          <a:p>
            <a:endParaRPr lang="pt-BR" sz="2400" smtClean="0"/>
          </a:p>
        </p:txBody>
      </p:sp>
      <p:sp>
        <p:nvSpPr>
          <p:cNvPr id="34820" name="Rectangle 4"/>
          <p:cNvSpPr>
            <a:spLocks noChangeArrowheads="1"/>
          </p:cNvSpPr>
          <p:nvPr/>
        </p:nvSpPr>
        <p:spPr bwMode="auto">
          <a:xfrm>
            <a:off x="254000" y="1381125"/>
            <a:ext cx="11938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A comparison of </a:t>
            </a:r>
            <a:r>
              <a:rPr lang="pt-BR" b="1">
                <a:hlinkClick r:id="rId2"/>
              </a:rPr>
              <a:t>levetiracetam</a:t>
            </a:r>
            <a:r>
              <a:rPr lang="pt-BR">
                <a:hlinkClick r:id="rId2"/>
              </a:rPr>
              <a:t> and phenobarbital for the treatment of </a:t>
            </a:r>
            <a:r>
              <a:rPr lang="pt-BR" b="1">
                <a:hlinkClick r:id="rId2"/>
              </a:rPr>
              <a:t>neonatal</a:t>
            </a:r>
            <a:r>
              <a:rPr lang="pt-BR">
                <a:hlinkClick r:id="rId2"/>
              </a:rPr>
              <a:t> </a:t>
            </a:r>
            <a:r>
              <a:rPr lang="pt-BR" b="1">
                <a:hlinkClick r:id="rId2"/>
              </a:rPr>
              <a:t>seizures</a:t>
            </a:r>
            <a:r>
              <a:rPr lang="pt-BR">
                <a:hlinkClick r:id="rId2"/>
              </a:rPr>
              <a:t> associated with hypoxic-ischemic encephalopathy.</a:t>
            </a:r>
            <a:endParaRPr lang="pt-BR"/>
          </a:p>
          <a:p>
            <a:pPr algn="ctr"/>
            <a:r>
              <a:rPr lang="pt-BR"/>
              <a:t>Rao LM, Hussain SA, Zaki T, Cho A, Chanlaw T, Garg M, Sankar R.Epilepsy Behav. 2018 Nov;88:212-217. doi: 10.1016/j.yebeh.2018.09.015. Epub 2018 Oct 5.PMID: 30296665</a:t>
            </a:r>
          </a:p>
        </p:txBody>
      </p:sp>
      <p:sp>
        <p:nvSpPr>
          <p:cNvPr id="34821" name="Oval 5"/>
          <p:cNvSpPr>
            <a:spLocks noChangeArrowheads="1"/>
          </p:cNvSpPr>
          <p:nvPr/>
        </p:nvSpPr>
        <p:spPr bwMode="auto">
          <a:xfrm>
            <a:off x="209550" y="224948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2018</a:t>
            </a:r>
          </a:p>
        </p:txBody>
      </p:sp>
      <p:sp>
        <p:nvSpPr>
          <p:cNvPr id="34822" name="AutoShape 6"/>
          <p:cNvSpPr>
            <a:spLocks noChangeArrowheads="1"/>
          </p:cNvSpPr>
          <p:nvPr/>
        </p:nvSpPr>
        <p:spPr bwMode="auto">
          <a:xfrm>
            <a:off x="11037888" y="543718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500" y="0"/>
            <a:ext cx="10793413" cy="5802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3" name="Rectangle 3"/>
          <p:cNvSpPr>
            <a:spLocks noGrp="1" noChangeArrowheads="1"/>
          </p:cNvSpPr>
          <p:nvPr>
            <p:ph type="body" idx="1"/>
          </p:nvPr>
        </p:nvSpPr>
        <p:spPr>
          <a:xfrm>
            <a:off x="1204913" y="5802313"/>
            <a:ext cx="10515600" cy="164147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pt-BR" sz="1800" b="1" i="1" smtClean="0"/>
              <a:t>Este é um gráfico de Kaplan-Meier ilustrando o tempo para ficar livre das crises em função do tratamento apenas com levetiracetam [LEV] (azul), fenobarbital [PHB] apenas (vermelho), LEV com crossover para PHB (traço azul) ou PHB com </a:t>
            </a:r>
            <a:r>
              <a:rPr lang="pt-BR" sz="1800" b="1" i="1" u="sng" smtClean="0"/>
              <a:t>crossover</a:t>
            </a:r>
            <a:r>
              <a:rPr lang="pt-BR" sz="1800" b="1" i="1" smtClean="0"/>
              <a:t> para LEV (traço vermelho).</a:t>
            </a:r>
            <a:r>
              <a:rPr lang="pt-BR" sz="1800" smtClean="0"/>
              <a:t>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p:cNvSpPr>
          <p:nvPr>
            <p:ph type="body" idx="1"/>
          </p:nvPr>
        </p:nvSpPr>
        <p:spPr>
          <a:xfrm>
            <a:off x="666750" y="2809875"/>
            <a:ext cx="10515600" cy="4351338"/>
          </a:xfrm>
        </p:spPr>
        <p:txBody>
          <a:bodyPr/>
          <a:lstStyle/>
          <a:p>
            <a:pPr>
              <a:buFont typeface="Arial" pitchFamily="34" charset="0"/>
              <a:buNone/>
            </a:pPr>
            <a:r>
              <a:rPr lang="pt-BR" b="1" smtClean="0">
                <a:solidFill>
                  <a:srgbClr val="FF00FF"/>
                </a:solidFill>
              </a:rPr>
              <a:t>Uso do levetiracetam (Keprra</a:t>
            </a:r>
            <a:r>
              <a:rPr lang="pt-BR" b="1" baseline="30000" smtClean="0">
                <a:solidFill>
                  <a:srgbClr val="FF00FF"/>
                </a:solidFill>
              </a:rPr>
              <a:t>R</a:t>
            </a:r>
            <a:r>
              <a:rPr lang="pt-BR" b="1" smtClean="0">
                <a:solidFill>
                  <a:srgbClr val="FF00FF"/>
                </a:solidFill>
              </a:rPr>
              <a:t>) no RN  com epilepsia</a:t>
            </a:r>
            <a:endParaRPr lang="pt-BR" smtClean="0">
              <a:solidFill>
                <a:srgbClr val="FF00FF"/>
              </a:solidFill>
            </a:endParaRPr>
          </a:p>
          <a:p>
            <a:r>
              <a:rPr lang="pt-BR" smtClean="0"/>
              <a:t>Temos usado </a:t>
            </a:r>
            <a:r>
              <a:rPr lang="pt-BR" i="1" smtClean="0"/>
              <a:t>off label</a:t>
            </a:r>
            <a:r>
              <a:rPr lang="pt-BR" smtClean="0"/>
              <a:t> se falhou com fenobarbital e  difenilhidantoína;  se falha com levetiracetam, passamos para o midazolam. Acreditamos que não é tão  útil para as epilepsias genéticas.</a:t>
            </a:r>
          </a:p>
        </p:txBody>
      </p:sp>
      <p:sp>
        <p:nvSpPr>
          <p:cNvPr id="36867" name="Rectangle 4"/>
          <p:cNvSpPr>
            <a:spLocks noChangeArrowheads="1"/>
          </p:cNvSpPr>
          <p:nvPr/>
        </p:nvSpPr>
        <p:spPr bwMode="auto">
          <a:xfrm>
            <a:off x="996950" y="477838"/>
            <a:ext cx="7913688" cy="2103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r>
              <a:rPr lang="pt-BR" sz="2700" b="1">
                <a:solidFill>
                  <a:srgbClr val="0000FF"/>
                </a:solidFill>
                <a:latin typeface="Lato" pitchFamily="34" charset="0"/>
              </a:rPr>
              <a:t>Identifica</a:t>
            </a:r>
            <a:r>
              <a:rPr lang="pt-BR" sz="2700" b="1">
                <a:solidFill>
                  <a:srgbClr val="0000FF"/>
                </a:solidFill>
              </a:rPr>
              <a:t>ç</a:t>
            </a:r>
            <a:r>
              <a:rPr lang="pt-BR" sz="2700" b="1">
                <a:solidFill>
                  <a:srgbClr val="0000FF"/>
                </a:solidFill>
                <a:latin typeface="Lato" pitchFamily="34" charset="0"/>
              </a:rPr>
              <a:t>ão e reconhecimento das convulsões neonatais (Identification and Management of Neonatal Seizures)</a:t>
            </a:r>
          </a:p>
          <a:p>
            <a:pPr eaLnBrk="0" hangingPunct="0"/>
            <a:endParaRPr lang="pt-BR" b="1" u="sng">
              <a:solidFill>
                <a:srgbClr val="0000FF"/>
              </a:solidFill>
            </a:endParaRPr>
          </a:p>
          <a:p>
            <a:pPr algn="ctr" eaLnBrk="0" hangingPunct="0"/>
            <a:r>
              <a:rPr lang="pt-BR" sz="1300">
                <a:solidFill>
                  <a:srgbClr val="424242"/>
                </a:solidFill>
                <a:ea typeface="Source Sans Pro"/>
                <a:cs typeface="Source Sans Pro"/>
              </a:rPr>
              <a:t>Donna M. Ferrieri (EUA).22º Simpósio Internacional de Neonatologia do Santa Joana, São Paulo, 11-14 de setembro de 2019.</a:t>
            </a:r>
          </a:p>
          <a:p>
            <a:pPr algn="ctr" eaLnBrk="0" hangingPunct="0"/>
            <a:r>
              <a:rPr lang="pt-BR" sz="1300">
                <a:solidFill>
                  <a:srgbClr val="424242"/>
                </a:solidFill>
                <a:ea typeface="Source Sans Pro"/>
                <a:cs typeface="Source Sans Pro"/>
              </a:rPr>
              <a:t>Realizado por Paulo R. Margotto.</a:t>
            </a:r>
            <a:endParaRPr lang="pt-BR">
              <a:solidFill>
                <a:srgbClr val="78909C"/>
              </a:solidFill>
            </a:endParaRPr>
          </a:p>
        </p:txBody>
      </p:sp>
      <p:pic>
        <p:nvPicPr>
          <p:cNvPr id="36868" name="Picture 5" descr="doc">
            <a:hlinkClick r:id="rId2" tooltip="Convulsoes_Neonatais_identificando_2019"/>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0638" y="7477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Oval 6"/>
          <p:cNvSpPr>
            <a:spLocks noChangeArrowheads="1"/>
          </p:cNvSpPr>
          <p:nvPr/>
        </p:nvSpPr>
        <p:spPr bwMode="auto">
          <a:xfrm>
            <a:off x="381000" y="1312863"/>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2019</a:t>
            </a:r>
          </a:p>
        </p:txBody>
      </p:sp>
      <p:sp>
        <p:nvSpPr>
          <p:cNvPr id="36870" name="AutoShape 7"/>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p:cNvSpPr>
          <p:nvPr>
            <p:ph type="body" idx="1"/>
          </p:nvPr>
        </p:nvSpPr>
        <p:spPr/>
        <p:txBody>
          <a:bodyPr/>
          <a:lstStyle/>
          <a:p>
            <a:pPr algn="ctr">
              <a:buFont typeface="Arial" pitchFamily="34" charset="0"/>
              <a:buNone/>
            </a:pPr>
            <a:r>
              <a:rPr lang="pt-BR" b="1" smtClean="0">
                <a:solidFill>
                  <a:srgbClr val="008000"/>
                </a:solidFill>
              </a:rPr>
              <a:t>O</a:t>
            </a:r>
            <a:r>
              <a:rPr lang="pt-BR" b="1" smtClean="0"/>
              <a:t> </a:t>
            </a:r>
            <a:r>
              <a:rPr lang="pt-BR" b="1" smtClean="0">
                <a:solidFill>
                  <a:srgbClr val="008000"/>
                </a:solidFill>
              </a:rPr>
              <a:t>fenobarbital continua sendo a base do tratamento para convulsões neonatais: funciona em 80% dos casos</a:t>
            </a:r>
          </a:p>
        </p:txBody>
      </p:sp>
      <p:sp>
        <p:nvSpPr>
          <p:cNvPr id="37891" name="Rectangle 4"/>
          <p:cNvSpPr>
            <a:spLocks noChangeArrowheads="1"/>
          </p:cNvSpPr>
          <p:nvPr/>
        </p:nvSpPr>
        <p:spPr bwMode="auto">
          <a:xfrm>
            <a:off x="1147763" y="344488"/>
            <a:ext cx="10021887" cy="1389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r>
              <a:rPr lang="pt-BR" sz="2700" b="1">
                <a:solidFill>
                  <a:srgbClr val="0000FF"/>
                </a:solidFill>
                <a:latin typeface="Lato" pitchFamily="34" charset="0"/>
              </a:rPr>
              <a:t>CONVULSÕES NEONATAIS: MAIS QUE OS OLHOS PODEM VER</a:t>
            </a:r>
          </a:p>
          <a:p>
            <a:pPr algn="ctr" eaLnBrk="0" hangingPunct="0"/>
            <a:r>
              <a:rPr lang="pt-BR" sz="1600" b="1">
                <a:solidFill>
                  <a:srgbClr val="424242"/>
                </a:solidFill>
                <a:ea typeface="Source Sans Pro"/>
                <a:cs typeface="Source Sans Pro"/>
              </a:rPr>
              <a:t>Courtney Wusthoff (EUA) </a:t>
            </a:r>
            <a:endParaRPr lang="pt-BR" sz="1600">
              <a:solidFill>
                <a:srgbClr val="424242"/>
              </a:solidFill>
              <a:ea typeface="Source Sans Pro"/>
              <a:cs typeface="Source Sans Pro"/>
            </a:endParaRPr>
          </a:p>
          <a:p>
            <a:pPr algn="ctr" eaLnBrk="0" hangingPunct="0"/>
            <a:r>
              <a:rPr lang="pt-BR" sz="1600">
                <a:solidFill>
                  <a:srgbClr val="424242"/>
                </a:solidFill>
                <a:ea typeface="Source Sans Pro"/>
                <a:cs typeface="Source Sans Pro"/>
              </a:rPr>
              <a:t>NEOBRAIN BRASIL 2019. Congresso Internacional-PBSF em Neuroproteção e Neuromonitorização Neonatal, </a:t>
            </a:r>
          </a:p>
          <a:p>
            <a:pPr algn="ctr" eaLnBrk="0" hangingPunct="0"/>
            <a:r>
              <a:rPr lang="pt-BR" sz="1600">
                <a:solidFill>
                  <a:srgbClr val="424242"/>
                </a:solidFill>
                <a:ea typeface="Source Sans Pro"/>
                <a:cs typeface="Source Sans Pro"/>
              </a:rPr>
              <a:t>São Paulo, 8-9 de novembro de 2019</a:t>
            </a:r>
          </a:p>
          <a:p>
            <a:pPr algn="ctr" eaLnBrk="0" hangingPunct="0"/>
            <a:r>
              <a:rPr lang="pt-BR" sz="1600">
                <a:solidFill>
                  <a:srgbClr val="424242"/>
                </a:solidFill>
                <a:ea typeface="Source Sans Pro"/>
                <a:cs typeface="Source Sans Pro"/>
              </a:rPr>
              <a:t>Realizado por Paulo R. Margotto</a:t>
            </a:r>
            <a:endParaRPr lang="pt-BR" sz="1600">
              <a:solidFill>
                <a:srgbClr val="78909C"/>
              </a:solidFill>
            </a:endParaRPr>
          </a:p>
        </p:txBody>
      </p:sp>
      <p:pic>
        <p:nvPicPr>
          <p:cNvPr id="37892" name="Picture 5" descr="doc">
            <a:hlinkClick r:id="rId2" tooltip="Convulsoes_Neonatais-mais que os olhos podem ver"/>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3540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913" y="2713038"/>
            <a:ext cx="6915150" cy="3848100"/>
          </a:xfrm>
          <a:prstGeom prst="rect">
            <a:avLst/>
          </a:prstGeom>
          <a:noFill/>
          <a:ln w="28575">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37894" name="Text Box 8"/>
          <p:cNvSpPr txBox="1">
            <a:spLocks noChangeArrowheads="1"/>
          </p:cNvSpPr>
          <p:nvPr/>
        </p:nvSpPr>
        <p:spPr bwMode="auto">
          <a:xfrm>
            <a:off x="7815263" y="3449638"/>
            <a:ext cx="3995737" cy="2024062"/>
          </a:xfrm>
          <a:prstGeom prst="rect">
            <a:avLst/>
          </a:prstGeom>
          <a:solidFill>
            <a:srgbClr val="CCECFF"/>
          </a:solidFill>
          <a:ln w="9525">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r>
              <a:rPr lang="pt-BR" b="1">
                <a:solidFill>
                  <a:srgbClr val="FF00FF"/>
                </a:solidFill>
              </a:rPr>
              <a:t>A nossa terceira opção é o levetiracetam por ser uma droga com menos efeitos colaterais. Há Centros que usam o midazolam, mas tem mais efeitos colaterais, como sedação e controle difícil de pressão arterial.</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body" idx="1"/>
          </p:nvPr>
        </p:nvSpPr>
        <p:spPr/>
        <p:txBody>
          <a:bodyPr/>
          <a:lstStyle/>
          <a:p>
            <a:pPr>
              <a:buFont typeface="Arial" pitchFamily="34" charset="0"/>
              <a:buNone/>
            </a:pPr>
            <a:r>
              <a:rPr lang="pt-BR" smtClean="0"/>
              <a:t>              </a:t>
            </a:r>
            <a:r>
              <a:rPr lang="pt-BR" smtClean="0">
                <a:solidFill>
                  <a:srgbClr val="FF00FF"/>
                </a:solidFill>
              </a:rPr>
              <a:t>100 neonatos (0-28 dias) com convulsões clínicas.</a:t>
            </a:r>
          </a:p>
          <a:p>
            <a:r>
              <a:rPr lang="pt-BR" smtClean="0"/>
              <a:t> Intervenção: Se as convulsões persistiram mesmo após correção de hipoglicemia e hipocalcemia, os participantes foram randomizados para receber Levetiracetam (20 mg / kg) ou fenobarbital (20 mg / kg) por via intravenosa. </a:t>
            </a:r>
          </a:p>
          <a:p>
            <a:r>
              <a:rPr lang="pt-BR" smtClean="0"/>
              <a:t>A dose da mesma droga foi repetida se as convulsões persistissem (20 mg / kg de Levetiracetam ou 10 mg / kg de Fenobarbital) e mudança para outra droga ocorreu se as convulsões persistiram mesmo após segunda dose da mesma droga</a:t>
            </a:r>
          </a:p>
        </p:txBody>
      </p:sp>
      <p:sp>
        <p:nvSpPr>
          <p:cNvPr id="38915" name="Rectangle 3"/>
          <p:cNvSpPr>
            <a:spLocks noChangeArrowheads="1"/>
          </p:cNvSpPr>
          <p:nvPr/>
        </p:nvSpPr>
        <p:spPr bwMode="auto">
          <a:xfrm>
            <a:off x="241300" y="1001713"/>
            <a:ext cx="119507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Levetiracetam</a:t>
            </a:r>
            <a:r>
              <a:rPr lang="pt-BR">
                <a:hlinkClick r:id="rId2"/>
              </a:rPr>
              <a:t> versus Phenobarbitone in </a:t>
            </a:r>
            <a:r>
              <a:rPr lang="pt-BR" b="1">
                <a:hlinkClick r:id="rId2"/>
              </a:rPr>
              <a:t>Neonatal</a:t>
            </a:r>
            <a:r>
              <a:rPr lang="pt-BR">
                <a:hlinkClick r:id="rId2"/>
              </a:rPr>
              <a:t> </a:t>
            </a:r>
            <a:r>
              <a:rPr lang="pt-BR" b="1">
                <a:hlinkClick r:id="rId2"/>
              </a:rPr>
              <a:t>Seizures</a:t>
            </a:r>
            <a:r>
              <a:rPr lang="pt-BR">
                <a:hlinkClick r:id="rId2"/>
              </a:rPr>
              <a:t> - A Randomized Controlled Trial.</a:t>
            </a:r>
            <a:endParaRPr lang="pt-BR"/>
          </a:p>
          <a:p>
            <a:pPr algn="ctr"/>
            <a:r>
              <a:rPr lang="pt-BR"/>
              <a:t>Gowda VK, Romana A, Shivanna NH, Benakappa N, Benakappa A.Indian Pediatr. 2019 Aug 15;56(8):643-646.PMID: 31477643 </a:t>
            </a:r>
            <a:r>
              <a:rPr lang="pt-BR" b="1"/>
              <a:t>Free article. </a:t>
            </a:r>
            <a:r>
              <a:rPr lang="pt-BR" b="1">
                <a:solidFill>
                  <a:srgbClr val="FF00FF"/>
                </a:solidFill>
              </a:rPr>
              <a:t>Artigo Livre!</a:t>
            </a:r>
          </a:p>
        </p:txBody>
      </p:sp>
      <p:sp>
        <p:nvSpPr>
          <p:cNvPr id="38916" name="Oval 4"/>
          <p:cNvSpPr>
            <a:spLocks noChangeArrowheads="1"/>
          </p:cNvSpPr>
          <p:nvPr/>
        </p:nvSpPr>
        <p:spPr bwMode="auto">
          <a:xfrm>
            <a:off x="209550" y="224948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2019</a:t>
            </a:r>
          </a:p>
        </p:txBody>
      </p:sp>
      <p:sp>
        <p:nvSpPr>
          <p:cNvPr id="38917" name="AutoShape 5"/>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38918" name="Rectangle 6"/>
          <p:cNvSpPr>
            <a:spLocks noChangeArrowheads="1"/>
          </p:cNvSpPr>
          <p:nvPr/>
        </p:nvSpPr>
        <p:spPr bwMode="auto">
          <a:xfrm>
            <a:off x="838200" y="201613"/>
            <a:ext cx="10407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FF00FF"/>
                </a:solidFill>
              </a:rPr>
              <a:t>Levetiracetam versus fenobarbital em convulsões neonatais - um ensaio clínico randomizado</a:t>
            </a:r>
            <a:r>
              <a:rPr lang="pt-BR"/>
              <a: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body" idx="1"/>
          </p:nvPr>
        </p:nvSpPr>
        <p:spPr>
          <a:xfrm>
            <a:off x="990600" y="454025"/>
            <a:ext cx="10515600" cy="4351338"/>
          </a:xfrm>
        </p:spPr>
        <p:txBody>
          <a:bodyPr/>
          <a:lstStyle/>
          <a:p>
            <a:pPr>
              <a:lnSpc>
                <a:spcPct val="80000"/>
              </a:lnSpc>
            </a:pPr>
            <a:r>
              <a:rPr lang="pt-BR" smtClean="0"/>
              <a:t>As convulsões cessaram em 43 (86%) e 31 (62%) neonatos no grupo Levetiracetam e Fenobarbital, respectivamente (</a:t>
            </a:r>
            <a:r>
              <a:rPr lang="pt-BR" b="1" smtClean="0">
                <a:solidFill>
                  <a:srgbClr val="0000FF"/>
                </a:solidFill>
              </a:rPr>
              <a:t>RR 0,37; IC 95% 0,17, 0,80, P &lt;0,01</a:t>
            </a:r>
            <a:r>
              <a:rPr lang="pt-BR" smtClean="0"/>
              <a:t>). </a:t>
            </a:r>
          </a:p>
          <a:p>
            <a:pPr>
              <a:lnSpc>
                <a:spcPct val="80000"/>
              </a:lnSpc>
            </a:pPr>
            <a:r>
              <a:rPr lang="pt-BR" smtClean="0">
                <a:solidFill>
                  <a:srgbClr val="FF0000"/>
                </a:solidFill>
              </a:rPr>
              <a:t>10 neonatos tiveram reações adversas no grupo fenobarbital</a:t>
            </a:r>
            <a:r>
              <a:rPr lang="pt-BR" smtClean="0"/>
              <a:t> (hipotensão em 5, bradicardia em 3 e necessidade de ventilação em 2 neonatos), enquanto nenhum teve qualquer reação adversa no grupo do levetiracetam.</a:t>
            </a:r>
          </a:p>
          <a:p>
            <a:pPr algn="ctr">
              <a:lnSpc>
                <a:spcPct val="80000"/>
              </a:lnSpc>
            </a:pPr>
            <a:r>
              <a:rPr lang="pt-BR" b="1" smtClean="0">
                <a:solidFill>
                  <a:srgbClr val="FF00FF"/>
                </a:solidFill>
              </a:rPr>
              <a:t>Os autores concluem que o levetiracetam atinge melhor controle do que fenobarbital para neonatos com    convulsões quando usado como medicamento antiepiléptico de primeira linha e não está associado areações  medicamentosas adversas. </a:t>
            </a:r>
          </a:p>
        </p:txBody>
      </p:sp>
      <p:sp>
        <p:nvSpPr>
          <p:cNvPr id="39939" name="Rectangle 3"/>
          <p:cNvSpPr>
            <a:spLocks noChangeArrowheads="1"/>
          </p:cNvSpPr>
          <p:nvPr/>
        </p:nvSpPr>
        <p:spPr bwMode="auto">
          <a:xfrm>
            <a:off x="3048000" y="4805363"/>
            <a:ext cx="60960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t>A limitação desse estudo foi que não foi realizado</a:t>
            </a:r>
          </a:p>
          <a:p>
            <a:pPr algn="ctr"/>
            <a:r>
              <a:rPr lang="pt-BR" b="1"/>
              <a:t>monitoramento eletroencefalográfico para documentar a cessação da atividade convulsiva, além de não haver seguimento dos pacientes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body" idx="1"/>
          </p:nvPr>
        </p:nvSpPr>
        <p:spPr>
          <a:xfrm>
            <a:off x="838200" y="2108200"/>
            <a:ext cx="10515600" cy="4351338"/>
          </a:xfrm>
        </p:spPr>
        <p:txBody>
          <a:bodyPr/>
          <a:lstStyle/>
          <a:p>
            <a:r>
              <a:rPr lang="pt-BR" sz="2400" smtClean="0"/>
              <a:t>Foi realizada revisão retrospectiva em um único centro de neonatos em um centro médico terciário que receberam levetiracetam como agente de primeira linha após benzodiazepínicos para controle de convulsões entre 2015 e 2017 foi realizada.</a:t>
            </a:r>
          </a:p>
          <a:p>
            <a:r>
              <a:rPr lang="pt-BR" sz="2400" smtClean="0"/>
              <a:t> A </a:t>
            </a:r>
            <a:r>
              <a:rPr lang="pt-BR" sz="2400" smtClean="0">
                <a:solidFill>
                  <a:srgbClr val="0000FF"/>
                </a:solidFill>
              </a:rPr>
              <a:t>monoterapia com levetiracetam forneceu controle das crises em cerca de 50% dos pacientes revisados</a:t>
            </a:r>
            <a:r>
              <a:rPr lang="pt-BR" sz="2400" smtClean="0"/>
              <a:t>.</a:t>
            </a:r>
          </a:p>
          <a:p>
            <a:r>
              <a:rPr lang="pt-BR" sz="2400" smtClean="0"/>
              <a:t> No geral, o </a:t>
            </a:r>
            <a:r>
              <a:rPr lang="pt-BR" sz="2400" b="1" smtClean="0">
                <a:solidFill>
                  <a:srgbClr val="FF00FF"/>
                </a:solidFill>
              </a:rPr>
              <a:t>controle das convulsões foi observado em 83% da população do estudo que recebeu monoterapia com levetiracetam ou terapia combinada de levetiracetam com fosfenitoína ou fenobarbital como agente de segunda linha.</a:t>
            </a:r>
            <a:r>
              <a:rPr lang="pt-BR" sz="2400" smtClean="0"/>
              <a:t> </a:t>
            </a:r>
          </a:p>
          <a:p>
            <a:r>
              <a:rPr lang="pt-BR" sz="2400" smtClean="0"/>
              <a:t>Mais estudos são necessários para comparar diretamente as terapias históricas com levetiracetam para o controle das crises neonatais. </a:t>
            </a:r>
          </a:p>
        </p:txBody>
      </p:sp>
      <p:sp>
        <p:nvSpPr>
          <p:cNvPr id="40963" name="Rectangle 3"/>
          <p:cNvSpPr>
            <a:spLocks noChangeArrowheads="1"/>
          </p:cNvSpPr>
          <p:nvPr/>
        </p:nvSpPr>
        <p:spPr bwMode="auto">
          <a:xfrm>
            <a:off x="393700" y="1009650"/>
            <a:ext cx="117983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t> </a:t>
            </a:r>
          </a:p>
          <a:p>
            <a:pPr algn="ctr"/>
            <a:r>
              <a:rPr lang="pt-BR">
                <a:hlinkClick r:id="rId2"/>
              </a:rPr>
              <a:t>Effectiveness of </a:t>
            </a:r>
            <a:r>
              <a:rPr lang="pt-BR" b="1">
                <a:hlinkClick r:id="rId2"/>
              </a:rPr>
              <a:t>Levetiracetam</a:t>
            </a:r>
            <a:r>
              <a:rPr lang="pt-BR">
                <a:hlinkClick r:id="rId2"/>
              </a:rPr>
              <a:t> as a First-Line Anticonvulsant for </a:t>
            </a:r>
            <a:r>
              <a:rPr lang="pt-BR" b="1">
                <a:hlinkClick r:id="rId2"/>
              </a:rPr>
              <a:t>Neonatal</a:t>
            </a:r>
            <a:r>
              <a:rPr lang="pt-BR">
                <a:hlinkClick r:id="rId2"/>
              </a:rPr>
              <a:t> </a:t>
            </a:r>
            <a:r>
              <a:rPr lang="pt-BR" b="1">
                <a:hlinkClick r:id="rId2"/>
              </a:rPr>
              <a:t>Seizures</a:t>
            </a:r>
            <a:r>
              <a:rPr lang="pt-BR">
                <a:hlinkClick r:id="rId2"/>
              </a:rPr>
              <a:t>.</a:t>
            </a:r>
            <a:endParaRPr lang="pt-BR"/>
          </a:p>
          <a:p>
            <a:pPr algn="ctr"/>
            <a:r>
              <a:rPr lang="pt-BR"/>
              <a:t>Kreimer AM, Littrell RA, Gibson JB, Leung NR.J Pediatr Pharmacol Ther. 2019 Jul-Aug;24(4):320-326. doi: 10.5863/1551-6776-24.4.320.PMID: 31337995 </a:t>
            </a:r>
            <a:r>
              <a:rPr lang="pt-BR" b="1"/>
              <a:t>Free PMC article. </a:t>
            </a:r>
            <a:r>
              <a:rPr lang="pt-BR" b="1">
                <a:solidFill>
                  <a:srgbClr val="FF00FF"/>
                </a:solidFill>
              </a:rPr>
              <a:t>Artigo Livre!</a:t>
            </a:r>
          </a:p>
        </p:txBody>
      </p:sp>
      <p:sp>
        <p:nvSpPr>
          <p:cNvPr id="40964" name="Rectangle 4"/>
          <p:cNvSpPr>
            <a:spLocks noChangeArrowheads="1"/>
          </p:cNvSpPr>
          <p:nvPr/>
        </p:nvSpPr>
        <p:spPr bwMode="auto">
          <a:xfrm>
            <a:off x="165100" y="474663"/>
            <a:ext cx="11872913" cy="8175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58700" rIns="0" bIns="79350" anchor="ctr">
            <a:spAutoFit/>
          </a:bodyPr>
          <a:lstStyle/>
          <a:p>
            <a:pPr eaLnBrk="0" hangingPunct="0"/>
            <a:r>
              <a:rPr lang="pt-BR" sz="2000" b="1">
                <a:solidFill>
                  <a:srgbClr val="FF00FF"/>
                </a:solidFill>
              </a:rPr>
              <a:t>Eficácia do levetiracetam como um anticonvulsivante de primeira linha para convulsões neonatais</a:t>
            </a:r>
          </a:p>
          <a:p>
            <a:pPr eaLnBrk="0" hangingPunct="0"/>
            <a:endParaRPr lang="pt-BR">
              <a:solidFill>
                <a:srgbClr val="FF00FF"/>
              </a:solidFill>
            </a:endParaRPr>
          </a:p>
        </p:txBody>
      </p:sp>
      <p:sp>
        <p:nvSpPr>
          <p:cNvPr id="40965" name="Oval 5"/>
          <p:cNvSpPr>
            <a:spLocks noChangeArrowheads="1"/>
          </p:cNvSpPr>
          <p:nvPr/>
        </p:nvSpPr>
        <p:spPr bwMode="auto">
          <a:xfrm>
            <a:off x="209550" y="224948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2019</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body" idx="1"/>
          </p:nvPr>
        </p:nvSpPr>
        <p:spPr/>
        <p:txBody>
          <a:bodyPr/>
          <a:lstStyle/>
          <a:p>
            <a:r>
              <a:rPr lang="pt-BR" smtClean="0"/>
              <a:t>Foram revisados ​​prontuários de </a:t>
            </a:r>
            <a:r>
              <a:rPr lang="pt-BR" smtClean="0">
                <a:solidFill>
                  <a:srgbClr val="0000FF"/>
                </a:solidFill>
              </a:rPr>
              <a:t>bebês prematuros extremos (&lt;28 semanas)</a:t>
            </a:r>
            <a:r>
              <a:rPr lang="pt-BR" smtClean="0"/>
              <a:t> com diagnóstico de convulsão neonatal admitidos na UTIN entre 2013 e 2017. </a:t>
            </a:r>
          </a:p>
          <a:p>
            <a:r>
              <a:rPr lang="pt-BR" smtClean="0"/>
              <a:t>As convulsões foram diagnosticadas por vídeo eletroencefalografia contínua. </a:t>
            </a:r>
          </a:p>
          <a:p>
            <a:r>
              <a:rPr lang="pt-BR" b="1" smtClean="0"/>
              <a:t>Todos os bebês iniciaram com levetiracetam  e atingiram a dose de 80 mg / kg / dia.</a:t>
            </a:r>
            <a:r>
              <a:rPr lang="pt-BR" smtClean="0"/>
              <a:t> Outros anticonvulsivante foram adicionados ao leetiracetam se as convulsões continuassem após 2 dias. </a:t>
            </a:r>
          </a:p>
        </p:txBody>
      </p:sp>
      <p:sp>
        <p:nvSpPr>
          <p:cNvPr id="41987" name="Rectangle 3"/>
          <p:cNvSpPr>
            <a:spLocks noChangeArrowheads="1"/>
          </p:cNvSpPr>
          <p:nvPr/>
        </p:nvSpPr>
        <p:spPr bwMode="auto">
          <a:xfrm>
            <a:off x="0" y="738188"/>
            <a:ext cx="12192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
            </a:r>
            <a:br>
              <a:rPr lang="pt-BR">
                <a:hlinkClick r:id="rId2"/>
              </a:rPr>
            </a:br>
            <a:r>
              <a:rPr lang="pt-BR">
                <a:hlinkClick r:id="rId2"/>
              </a:rPr>
              <a:t>Lack of response to treatment with </a:t>
            </a:r>
            <a:r>
              <a:rPr lang="pt-BR" b="1">
                <a:hlinkClick r:id="rId2"/>
              </a:rPr>
              <a:t>levetiracetam</a:t>
            </a:r>
            <a:r>
              <a:rPr lang="pt-BR">
                <a:hlinkClick r:id="rId2"/>
              </a:rPr>
              <a:t> in extreme preterm infants with </a:t>
            </a:r>
            <a:r>
              <a:rPr lang="pt-BR" b="1">
                <a:hlinkClick r:id="rId2"/>
              </a:rPr>
              <a:t>seizures</a:t>
            </a:r>
            <a:r>
              <a:rPr lang="pt-BR">
                <a:hlinkClick r:id="rId2"/>
              </a:rPr>
              <a:t>.</a:t>
            </a:r>
            <a:endParaRPr lang="pt-BR"/>
          </a:p>
          <a:p>
            <a:pPr algn="ctr"/>
            <a:r>
              <a:rPr lang="pt-BR"/>
              <a:t>Kurtom W, Courchia B, Pensirikul A, Sosenko I, Del-Moral T.J Perinatol. 2019 Nov;39(11):1480-1484. doi: 10.1038/s41372-019-0498-3. Epub 2019 Sep 23.PMID: 31548579</a:t>
            </a:r>
          </a:p>
        </p:txBody>
      </p:sp>
      <p:sp>
        <p:nvSpPr>
          <p:cNvPr id="41988" name="Oval 4"/>
          <p:cNvSpPr>
            <a:spLocks noChangeArrowheads="1"/>
          </p:cNvSpPr>
          <p:nvPr/>
        </p:nvSpPr>
        <p:spPr bwMode="auto">
          <a:xfrm>
            <a:off x="209550" y="224948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2019</a:t>
            </a:r>
          </a:p>
        </p:txBody>
      </p:sp>
      <p:sp>
        <p:nvSpPr>
          <p:cNvPr id="41989" name="Rectangle 5"/>
          <p:cNvSpPr>
            <a:spLocks noChangeArrowheads="1"/>
          </p:cNvSpPr>
          <p:nvPr/>
        </p:nvSpPr>
        <p:spPr bwMode="auto">
          <a:xfrm>
            <a:off x="1319213" y="206375"/>
            <a:ext cx="95488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000" b="1">
                <a:solidFill>
                  <a:srgbClr val="FF00FF"/>
                </a:solidFill>
              </a:rPr>
              <a:t>Ausência de resposta ao tratamento com levetiracetam em bebês prematuros</a:t>
            </a:r>
          </a:p>
          <a:p>
            <a:pPr algn="ctr"/>
            <a:r>
              <a:rPr lang="pt-BR" sz="2000" b="1">
                <a:solidFill>
                  <a:srgbClr val="FF00FF"/>
                </a:solidFill>
              </a:rPr>
              <a:t> extremos com convulsões.</a:t>
            </a:r>
          </a:p>
        </p:txBody>
      </p:sp>
      <p:sp>
        <p:nvSpPr>
          <p:cNvPr id="41990" name="AutoShape 6"/>
          <p:cNvSpPr>
            <a:spLocks noChangeArrowheads="1"/>
          </p:cNvSpPr>
          <p:nvPr/>
        </p:nvSpPr>
        <p:spPr bwMode="auto">
          <a:xfrm>
            <a:off x="11037888" y="543718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body" idx="1"/>
          </p:nvPr>
        </p:nvSpPr>
        <p:spPr/>
        <p:txBody>
          <a:bodyPr/>
          <a:lstStyle/>
          <a:p>
            <a:r>
              <a:rPr lang="pt-BR" smtClean="0"/>
              <a:t>Sessenta e um bebês nascidos com &lt;28 semanas de gestação preencheram os critérios de inclusão. </a:t>
            </a:r>
            <a:r>
              <a:rPr lang="pt-BR" smtClean="0">
                <a:solidFill>
                  <a:srgbClr val="FF0000"/>
                </a:solidFill>
              </a:rPr>
              <a:t>Setenta e quatro por cento dos pacientes não responderam à monoterapia com LEV e necessitaram de medicamentos adicionais.</a:t>
            </a:r>
          </a:p>
          <a:p>
            <a:r>
              <a:rPr lang="pt-BR" smtClean="0">
                <a:solidFill>
                  <a:srgbClr val="FF0000"/>
                </a:solidFill>
              </a:rPr>
              <a:t> Nenhum bebê pequeno para a idade gestacional respondeu ao levetiracetam.</a:t>
            </a:r>
          </a:p>
          <a:p>
            <a:pPr algn="ctr">
              <a:buFont typeface="Arial" pitchFamily="34" charset="0"/>
              <a:buNone/>
            </a:pPr>
            <a:r>
              <a:rPr lang="pt-BR" smtClean="0">
                <a:solidFill>
                  <a:srgbClr val="0000FF"/>
                </a:solidFill>
              </a:rPr>
              <a:t>No entanto, ensaios controlados randomizados são necessário para avaliar a eficácia e segurança do levetiracetam nessa    população complexa e vulnerável</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body" idx="1"/>
          </p:nvPr>
        </p:nvSpPr>
        <p:spPr>
          <a:xfrm>
            <a:off x="838200" y="2506663"/>
            <a:ext cx="10515600" cy="4351337"/>
          </a:xfrm>
        </p:spPr>
        <p:txBody>
          <a:bodyPr/>
          <a:lstStyle/>
          <a:p>
            <a:pPr algn="ctr">
              <a:lnSpc>
                <a:spcPct val="80000"/>
              </a:lnSpc>
              <a:buFont typeface="Arial" pitchFamily="34" charset="0"/>
              <a:buNone/>
            </a:pPr>
            <a:r>
              <a:rPr lang="pt-BR" b="1" smtClean="0">
                <a:solidFill>
                  <a:srgbClr val="FF00FF"/>
                </a:solidFill>
              </a:rPr>
              <a:t>O objetivo desse estudo foi comparar o efeito do fenobarbital versos levetiracetam no resultado do neurodesenvolvimento em curto prazo em bebês tratados para convulsões neonatais.</a:t>
            </a:r>
          </a:p>
          <a:p>
            <a:pPr>
              <a:lnSpc>
                <a:spcPct val="80000"/>
              </a:lnSpc>
            </a:pPr>
            <a:r>
              <a:rPr lang="pt-BR" b="1" smtClean="0"/>
              <a:t> </a:t>
            </a:r>
            <a:r>
              <a:rPr lang="pt-BR" smtClean="0"/>
              <a:t>Este estudo prospectivo randomizado e cego foi realizado em neonatos a termo internados na Unidade de Terapia Intensiva Neonatal do Hospital S. Bambino, Hospital Universitário "Policlinico-Vittorio Emanuele", Catania, Itália, de fevereiro de 2016 a fevereiro de 2018. </a:t>
            </a:r>
            <a:r>
              <a:rPr lang="pt-BR" b="1" smtClean="0">
                <a:solidFill>
                  <a:srgbClr val="0000FF"/>
                </a:solidFill>
              </a:rPr>
              <a:t>Trinta neonatos a termo com convulsões foram randomizados para receber fenobarbital ou levetiracetam</a:t>
            </a:r>
            <a:r>
              <a:rPr lang="pt-BR" smtClean="0"/>
              <a:t>; o Exame Neurológico Neonatal de Hammersmith (HNNE) foi usado no início do estudo (T0) e novamente um mês após o tratamento inicial (T1).</a:t>
            </a:r>
          </a:p>
        </p:txBody>
      </p:sp>
      <p:sp>
        <p:nvSpPr>
          <p:cNvPr id="44035" name="Rectangle 3"/>
          <p:cNvSpPr>
            <a:spLocks noChangeArrowheads="1"/>
          </p:cNvSpPr>
          <p:nvPr/>
        </p:nvSpPr>
        <p:spPr bwMode="auto">
          <a:xfrm>
            <a:off x="317500" y="876300"/>
            <a:ext cx="11750675" cy="13731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t> </a:t>
            </a:r>
          </a:p>
          <a:p>
            <a:pPr algn="ctr"/>
            <a:r>
              <a:rPr lang="pt-BR">
                <a:hlinkClick r:id="rId2"/>
              </a:rPr>
              <a:t>Short-Term Neurodevelopmental Outcome in Term </a:t>
            </a:r>
            <a:r>
              <a:rPr lang="pt-BR" b="1">
                <a:hlinkClick r:id="rId2"/>
              </a:rPr>
              <a:t>Neonates</a:t>
            </a:r>
            <a:r>
              <a:rPr lang="pt-BR">
                <a:hlinkClick r:id="rId2"/>
              </a:rPr>
              <a:t> Treated with Phenobarbital versus </a:t>
            </a:r>
            <a:r>
              <a:rPr lang="pt-BR" b="1">
                <a:hlinkClick r:id="rId2"/>
              </a:rPr>
              <a:t>Levetiracetam</a:t>
            </a:r>
            <a:r>
              <a:rPr lang="pt-BR">
                <a:hlinkClick r:id="rId2"/>
              </a:rPr>
              <a:t>: A Single-Center Experience.</a:t>
            </a:r>
            <a:r>
              <a:rPr lang="pt-BR"/>
              <a:t> Falsaperla R, Mauceri L, Pavone P, Barbagallo M, Vitaliti G, Ruggieri M, Pisani F, Corsello G.Behav Neurol. 2019 Jun 2;2019:3683548. doi: 10.1155/2019/3683548. eCollection 2019.PMID: 31281546 </a:t>
            </a:r>
            <a:r>
              <a:rPr lang="pt-BR" b="1"/>
              <a:t>Free PMC article.</a:t>
            </a:r>
            <a:r>
              <a:rPr lang="pt-BR"/>
              <a:t> Clinical Trial. </a:t>
            </a:r>
            <a:r>
              <a:rPr lang="pt-BR">
                <a:solidFill>
                  <a:srgbClr val="FF00FF"/>
                </a:solidFill>
              </a:rPr>
              <a:t>Artigo Integra!</a:t>
            </a:r>
          </a:p>
        </p:txBody>
      </p:sp>
      <p:sp>
        <p:nvSpPr>
          <p:cNvPr id="44036" name="Oval 4"/>
          <p:cNvSpPr>
            <a:spLocks noChangeArrowheads="1"/>
          </p:cNvSpPr>
          <p:nvPr/>
        </p:nvSpPr>
        <p:spPr bwMode="auto">
          <a:xfrm>
            <a:off x="209550" y="224948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2019</a:t>
            </a:r>
          </a:p>
        </p:txBody>
      </p:sp>
      <p:sp>
        <p:nvSpPr>
          <p:cNvPr id="44037" name="Rectangle 5"/>
          <p:cNvSpPr>
            <a:spLocks noChangeArrowheads="1"/>
          </p:cNvSpPr>
          <p:nvPr/>
        </p:nvSpPr>
        <p:spPr bwMode="auto">
          <a:xfrm>
            <a:off x="0" y="274638"/>
            <a:ext cx="120681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2000" b="1">
                <a:solidFill>
                  <a:srgbClr val="FF00FF"/>
                </a:solidFill>
              </a:rPr>
              <a:t>Resultado de neurodesenvolvimento de curto prazo em recém-nascidos a termo tratados com fenobarbital versus levetiracetam: uma experiência em um único Centro</a:t>
            </a:r>
          </a:p>
        </p:txBody>
      </p:sp>
      <p:sp>
        <p:nvSpPr>
          <p:cNvPr id="44038" name="AutoShape 6"/>
          <p:cNvSpPr>
            <a:spLocks noChangeArrowheads="1"/>
          </p:cNvSpPr>
          <p:nvPr/>
        </p:nvSpPr>
        <p:spPr bwMode="auto">
          <a:xfrm>
            <a:off x="11334750" y="543718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body" idx="1"/>
          </p:nvPr>
        </p:nvSpPr>
        <p:spPr/>
        <p:txBody>
          <a:bodyPr/>
          <a:lstStyle/>
          <a:p>
            <a:r>
              <a:rPr lang="pt-BR" sz="2400" smtClean="0"/>
              <a:t>Os autores relatam um </a:t>
            </a:r>
            <a:r>
              <a:rPr lang="pt-BR" sz="2400" smtClean="0">
                <a:solidFill>
                  <a:srgbClr val="0000FF"/>
                </a:solidFill>
              </a:rPr>
              <a:t>escore HNNE significativamente positivo para os resultados de desenvolvimento, especificamente tônus ​​e postura, em neonatos tratados com levetiracetam 1 mês após o tratamento</a:t>
            </a:r>
            <a:r>
              <a:rPr lang="pt-BR" sz="2400" smtClean="0"/>
              <a:t>. </a:t>
            </a:r>
            <a:r>
              <a:rPr lang="pt-BR" sz="2400" smtClean="0">
                <a:solidFill>
                  <a:srgbClr val="FF0000"/>
                </a:solidFill>
              </a:rPr>
              <a:t>Não houve melhora</a:t>
            </a:r>
            <a:r>
              <a:rPr lang="pt-BR" sz="2400" smtClean="0"/>
              <a:t> significativa no escore HNNE em T1 nos neonatos tratados com fenobarbital.</a:t>
            </a:r>
            <a:endParaRPr lang="pt-BR" sz="2400" b="1" smtClean="0"/>
          </a:p>
          <a:p>
            <a:pPr algn="ctr"/>
            <a:r>
              <a:rPr lang="pt-BR" sz="2400" smtClean="0">
                <a:solidFill>
                  <a:srgbClr val="0000FF"/>
                </a:solidFill>
              </a:rPr>
              <a:t>Os autores conclum que este estudo sugere um efeito positivo do levetiracetam no tônus ​​e na postura de recém-nascidos a termo tratados para convulsões neonatais. </a:t>
            </a:r>
          </a:p>
          <a:p>
            <a:r>
              <a:rPr lang="pt-BR" sz="2400" smtClean="0"/>
              <a:t>Se estudos futuros controlados randomizados também mostrarem melhor eficácia do levetiracetam  no tratamento de convulsões neonatais, o levetiracetam pode ser potencialmente considerado o anticonvulsivante de primeira linha nessa faixa etária.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body" idx="1"/>
          </p:nvPr>
        </p:nvSpPr>
        <p:spPr>
          <a:xfrm>
            <a:off x="998538" y="2890838"/>
            <a:ext cx="10218737" cy="3819525"/>
          </a:xfrm>
        </p:spPr>
        <p:txBody>
          <a:bodyPr/>
          <a:lstStyle/>
          <a:p>
            <a:pPr>
              <a:lnSpc>
                <a:spcPct val="80000"/>
              </a:lnSpc>
            </a:pPr>
            <a:r>
              <a:rPr lang="pt-BR" sz="2400" smtClean="0"/>
              <a:t>Esse grande estudo da UTI Pediátrica, envolvendo 233 crianças de 6 meses a 16 anos mostrou que </a:t>
            </a:r>
            <a:r>
              <a:rPr lang="pt-BR" sz="2400" smtClean="0">
                <a:solidFill>
                  <a:srgbClr val="FF0000"/>
                </a:solidFill>
              </a:rPr>
              <a:t>levetiracetam não é superior a fenitoína para tratamento de segunda linha no estado convulsivo epiléptico em crianças;</a:t>
            </a:r>
            <a:r>
              <a:rPr lang="pt-BR" sz="2400" smtClean="0"/>
              <a:t> semelhante grande estudo (286 crianças) realizado no Reino Unido mostrou semelhante resultado, </a:t>
            </a:r>
            <a:r>
              <a:rPr lang="pt-BR" sz="2400" b="1" smtClean="0">
                <a:solidFill>
                  <a:srgbClr val="0000FF"/>
                </a:solidFill>
              </a:rPr>
              <a:t>no entanto os autores sugerem o levetiracetam como uma alternativa apropriada à fenitoína devido ao melhor perfil de segurança do levetiracetam (não induz apoptose neuronal como o fenobarbital e fenitoína</a:t>
            </a:r>
            <a:r>
              <a:rPr lang="pt-BR" sz="2400" smtClean="0"/>
              <a:t>). Nos complementos:nas convulsões neonatais, segundo Ahrens S et al [2019] o  uso de  levetiracetam tem aumentado de 1,4% para 14%, entre 2005 e 2014, sendo considerado o fármaco de segunda linha após fenobarbital; no entanto existe limitada evidência de alto nível  para orientar o tratamento das convulsões neonatais. </a:t>
            </a:r>
          </a:p>
        </p:txBody>
      </p:sp>
      <p:sp>
        <p:nvSpPr>
          <p:cNvPr id="46083" name="Rectangle 3"/>
          <p:cNvSpPr>
            <a:spLocks noChangeArrowheads="1"/>
          </p:cNvSpPr>
          <p:nvPr/>
        </p:nvSpPr>
        <p:spPr bwMode="auto">
          <a:xfrm>
            <a:off x="838200" y="596900"/>
            <a:ext cx="11012488"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eaLnBrk="0" hangingPunct="0"/>
            <a:r>
              <a:rPr lang="pt-BR" sz="2200" b="1">
                <a:solidFill>
                  <a:srgbClr val="0000FF"/>
                </a:solidFill>
                <a:latin typeface="Lato" pitchFamily="34" charset="0"/>
                <a:hlinkClick r:id="rId2"/>
              </a:rPr>
              <a:t>Levetiracetam versos fenito</a:t>
            </a:r>
            <a:r>
              <a:rPr lang="pt-BR" sz="2200" b="1">
                <a:solidFill>
                  <a:srgbClr val="0000FF"/>
                </a:solidFill>
                <a:hlinkClick r:id="rId2"/>
              </a:rPr>
              <a:t>í</a:t>
            </a:r>
            <a:r>
              <a:rPr lang="pt-BR" sz="2200" b="1">
                <a:solidFill>
                  <a:srgbClr val="0000FF"/>
                </a:solidFill>
                <a:latin typeface="Lato" pitchFamily="34" charset="0"/>
                <a:hlinkClick r:id="rId2"/>
              </a:rPr>
              <a:t>na como tratamento de segunda linha do status epilepticus convulsivo em crian</a:t>
            </a:r>
            <a:r>
              <a:rPr lang="pt-BR" sz="2200" b="1">
                <a:solidFill>
                  <a:srgbClr val="0000FF"/>
                </a:solidFill>
                <a:hlinkClick r:id="rId2"/>
              </a:rPr>
              <a:t>ç</a:t>
            </a:r>
            <a:r>
              <a:rPr lang="pt-BR" sz="2200" b="1">
                <a:solidFill>
                  <a:srgbClr val="0000FF"/>
                </a:solidFill>
                <a:latin typeface="Lato" pitchFamily="34" charset="0"/>
                <a:hlinkClick r:id="rId2"/>
              </a:rPr>
              <a:t>as (ConSEPT): ensaio de r</a:t>
            </a:r>
            <a:r>
              <a:rPr lang="pt-BR" sz="2200" b="1">
                <a:solidFill>
                  <a:srgbClr val="0000FF"/>
                </a:solidFill>
                <a:hlinkClick r:id="rId2"/>
              </a:rPr>
              <a:t>ó</a:t>
            </a:r>
            <a:r>
              <a:rPr lang="pt-BR" sz="2200" b="1">
                <a:solidFill>
                  <a:srgbClr val="0000FF"/>
                </a:solidFill>
                <a:latin typeface="Lato" pitchFamily="34" charset="0"/>
                <a:hlinkClick r:id="rId2"/>
              </a:rPr>
              <a:t>tulo aberto, multicêntrico, randomizado e controlado</a:t>
            </a:r>
            <a:endParaRPr lang="pt-BR" sz="2200" b="1">
              <a:solidFill>
                <a:srgbClr val="0000FF"/>
              </a:solidFill>
              <a:latin typeface="Lato" pitchFamily="34" charset="0"/>
            </a:endParaRPr>
          </a:p>
          <a:p>
            <a:pPr algn="ctr" eaLnBrk="0" hangingPunct="0"/>
            <a:endParaRPr lang="pt-BR" sz="900" b="1">
              <a:solidFill>
                <a:srgbClr val="0000FF"/>
              </a:solidFill>
              <a:latin typeface="Lato" pitchFamily="34" charset="0"/>
            </a:endParaRPr>
          </a:p>
          <a:p>
            <a:pPr eaLnBrk="0" hangingPunct="0"/>
            <a:r>
              <a:rPr lang="pt-BR" sz="1300" b="1" u="sng">
                <a:solidFill>
                  <a:srgbClr val="78909C"/>
                </a:solidFill>
                <a:ea typeface="Source Sans Pro"/>
                <a:cs typeface="Source Sans Pro"/>
                <a:hlinkClick r:id="rId3"/>
              </a:rPr>
              <a:t>Levetiracetam</a:t>
            </a:r>
            <a:r>
              <a:rPr lang="pt-BR" sz="1300" u="sng">
                <a:solidFill>
                  <a:srgbClr val="78909C"/>
                </a:solidFill>
                <a:ea typeface="Source Sans Pro"/>
                <a:cs typeface="Source Sans Pro"/>
                <a:hlinkClick r:id="rId3"/>
              </a:rPr>
              <a:t> </a:t>
            </a:r>
            <a:r>
              <a:rPr lang="pt-BR" sz="1300" b="1" u="sng">
                <a:solidFill>
                  <a:srgbClr val="78909C"/>
                </a:solidFill>
                <a:ea typeface="Source Sans Pro"/>
                <a:cs typeface="Source Sans Pro"/>
                <a:hlinkClick r:id="rId3"/>
              </a:rPr>
              <a:t>versus</a:t>
            </a:r>
            <a:r>
              <a:rPr lang="pt-BR" sz="1300" u="sng">
                <a:solidFill>
                  <a:srgbClr val="78909C"/>
                </a:solidFill>
                <a:ea typeface="Source Sans Pro"/>
                <a:cs typeface="Source Sans Pro"/>
                <a:hlinkClick r:id="rId3"/>
              </a:rPr>
              <a:t> </a:t>
            </a:r>
            <a:r>
              <a:rPr lang="pt-BR" sz="1300" b="1" u="sng">
                <a:solidFill>
                  <a:srgbClr val="78909C"/>
                </a:solidFill>
                <a:ea typeface="Source Sans Pro"/>
                <a:cs typeface="Source Sans Pro"/>
                <a:hlinkClick r:id="rId3"/>
              </a:rPr>
              <a:t>phenytoin</a:t>
            </a:r>
            <a:r>
              <a:rPr lang="pt-BR" sz="1300" u="sng">
                <a:solidFill>
                  <a:srgbClr val="78909C"/>
                </a:solidFill>
                <a:ea typeface="Source Sans Pro"/>
                <a:cs typeface="Source Sans Pro"/>
                <a:hlinkClick r:id="rId3"/>
              </a:rPr>
              <a:t> for second-line treatment of convulsive status epilepticus in hildren (ConSEPT): an open-label, multicentre, randomised controlled trial.</a:t>
            </a:r>
            <a:r>
              <a:rPr lang="pt-BR" sz="1300" b="1" u="sng">
                <a:solidFill>
                  <a:srgbClr val="424242"/>
                </a:solidFill>
                <a:ea typeface="Source Sans Pro"/>
                <a:cs typeface="Source Sans Pro"/>
              </a:rPr>
              <a:t>Dalziel SR</a:t>
            </a:r>
            <a:r>
              <a:rPr lang="pt-BR" sz="1300" u="sng">
                <a:solidFill>
                  <a:srgbClr val="424242"/>
                </a:solidFill>
                <a:ea typeface="Source Sans Pro"/>
                <a:cs typeface="Source Sans Pro"/>
              </a:rPr>
              <a:t>, Borland ML, Furyk J, Bonisch M, Neutze J, Donath S, Francis KL, Sharpe C, Harvey AS, Davidson A, Craig S, Phillips N, George S, Rao A, Cheng N, Zhang M, Kochar A, Brabyn C, Oakley E, Babl FE; PREDICT research network.Lancet. 2019 Apr 17. pii: S0140-6736(19)30722-6. doi: 10.1016/S0140-6736(19)30722-6. </a:t>
            </a:r>
            <a:r>
              <a:rPr lang="pt-BR" sz="1300" u="sng">
                <a:solidFill>
                  <a:srgbClr val="78909C"/>
                </a:solidFill>
                <a:ea typeface="Source Sans Pro"/>
                <a:cs typeface="Source Sans Pro"/>
                <a:hlinkClick r:id="rId4"/>
              </a:rPr>
              <a:t>Similar articles</a:t>
            </a:r>
            <a:r>
              <a:rPr lang="pt-BR" sz="1300" u="sng">
                <a:solidFill>
                  <a:srgbClr val="424242"/>
                </a:solidFill>
                <a:ea typeface="Source Sans Pro"/>
                <a:cs typeface="Source Sans Pro"/>
              </a:rPr>
              <a:t>.</a:t>
            </a:r>
            <a:endParaRPr lang="pt-BR" sz="1300">
              <a:solidFill>
                <a:srgbClr val="424242"/>
              </a:solidFill>
              <a:ea typeface="Source Sans Pro"/>
              <a:cs typeface="Source Sans Pro"/>
            </a:endParaRPr>
          </a:p>
          <a:p>
            <a:pPr eaLnBrk="0" hangingPunct="0"/>
            <a:r>
              <a:rPr lang="pt-BR" sz="1300" u="sng">
                <a:solidFill>
                  <a:srgbClr val="424242"/>
                </a:solidFill>
                <a:ea typeface="Source Sans Pro"/>
                <a:cs typeface="Source Sans Pro"/>
              </a:rPr>
              <a:t>Apresentação: Gabriela Rabelo Cunha. Residente Medicina Intensiva Pediátrica- HMIB/SES/DF. Coordenação: Alexandre Peixoto Serafim.</a:t>
            </a:r>
            <a:endParaRPr lang="pt-BR" u="sng">
              <a:solidFill>
                <a:srgbClr val="78909C"/>
              </a:solidFill>
            </a:endParaRPr>
          </a:p>
        </p:txBody>
      </p:sp>
      <p:pic>
        <p:nvPicPr>
          <p:cNvPr id="46084" name="Picture 4" descr="pptx">
            <a:hlinkClick r:id="rId5" tooltip="Levetiracetam_Fenitorina_Status_Epile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88675" y="1038225"/>
            <a:ext cx="6000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Oval 5"/>
          <p:cNvSpPr>
            <a:spLocks noChangeArrowheads="1"/>
          </p:cNvSpPr>
          <p:nvPr/>
        </p:nvSpPr>
        <p:spPr bwMode="auto">
          <a:xfrm>
            <a:off x="209550" y="112553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2019</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p:cNvSpPr>
          <p:nvPr>
            <p:ph type="body" idx="1"/>
          </p:nvPr>
        </p:nvSpPr>
        <p:spPr>
          <a:xfrm>
            <a:off x="838200" y="2506663"/>
            <a:ext cx="10515600" cy="4351337"/>
          </a:xfrm>
        </p:spPr>
        <p:txBody>
          <a:bodyPr/>
          <a:lstStyle/>
          <a:p>
            <a:pPr algn="ctr">
              <a:buFont typeface="Arial" pitchFamily="34" charset="0"/>
              <a:buNone/>
            </a:pPr>
            <a:r>
              <a:rPr lang="pt-BR" b="1" smtClean="0">
                <a:solidFill>
                  <a:srgbClr val="FF00FF"/>
                </a:solidFill>
              </a:rPr>
              <a:t>Tratamento das convulsões neonatais com um medicamento antiepiléptico adequado permanece um problema clínico significativo na medicina.</a:t>
            </a:r>
          </a:p>
          <a:p>
            <a:r>
              <a:rPr lang="pt-BR" smtClean="0"/>
              <a:t> Há poucas diretrizes baseadas em evidências para a avaliação e tratamento de convulsões neonatais. </a:t>
            </a:r>
          </a:p>
          <a:p>
            <a:r>
              <a:rPr lang="pt-BR" smtClean="0"/>
              <a:t>As diretrizes disponíveis indicam que o fenobarbital continua a ser o tratamento de primeira linha para convulsões neonatais. </a:t>
            </a:r>
          </a:p>
          <a:p>
            <a:r>
              <a:rPr lang="pt-BR" smtClean="0"/>
              <a:t>Atualmente, não há consenso em relação aos medicamentos antiepilépticos de segunda linha, como levetiracetam , benzodiazepinico, fosfenitoína ou lidocaína</a:t>
            </a:r>
          </a:p>
        </p:txBody>
      </p:sp>
      <p:sp>
        <p:nvSpPr>
          <p:cNvPr id="47107" name="Rectangle 4"/>
          <p:cNvSpPr>
            <a:spLocks noChangeArrowheads="1"/>
          </p:cNvSpPr>
          <p:nvPr/>
        </p:nvSpPr>
        <p:spPr bwMode="auto">
          <a:xfrm>
            <a:off x="0" y="1408113"/>
            <a:ext cx="12192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Comparison of the neurocognitive outcomes in term infants treated with </a:t>
            </a:r>
            <a:r>
              <a:rPr lang="pt-BR" b="1">
                <a:hlinkClick r:id="rId2"/>
              </a:rPr>
              <a:t>levetiracetam</a:t>
            </a:r>
            <a:r>
              <a:rPr lang="pt-BR">
                <a:hlinkClick r:id="rId2"/>
              </a:rPr>
              <a:t> and phenobarbital monotherapy for </a:t>
            </a:r>
            <a:r>
              <a:rPr lang="pt-BR" b="1">
                <a:hlinkClick r:id="rId2"/>
              </a:rPr>
              <a:t>neonatal</a:t>
            </a:r>
            <a:r>
              <a:rPr lang="pt-BR">
                <a:hlinkClick r:id="rId2"/>
              </a:rPr>
              <a:t> clinical </a:t>
            </a:r>
            <a:r>
              <a:rPr lang="pt-BR" b="1">
                <a:hlinkClick r:id="rId2"/>
              </a:rPr>
              <a:t>seizures</a:t>
            </a:r>
            <a:r>
              <a:rPr lang="pt-BR">
                <a:hlinkClick r:id="rId2"/>
              </a:rPr>
              <a:t>.</a:t>
            </a:r>
            <a:endParaRPr lang="pt-BR"/>
          </a:p>
          <a:p>
            <a:pPr algn="ctr"/>
            <a:r>
              <a:rPr lang="pt-BR"/>
              <a:t>Arican P, Olgac Dundar N, Mete Atasever N, Akkaya Inal M, Gencpinar P, Cavusoglu D, Akbay S, Tekgul H.Seizure. 2020 Aug;80:71-74. doi: 10.1016/j.seizure.2020.06.006. Epub 2020 Jun 5.PMID: 32540641</a:t>
            </a:r>
          </a:p>
        </p:txBody>
      </p:sp>
      <p:sp>
        <p:nvSpPr>
          <p:cNvPr id="47108" name="Oval 5"/>
          <p:cNvSpPr>
            <a:spLocks noChangeArrowheads="1"/>
          </p:cNvSpPr>
          <p:nvPr/>
        </p:nvSpPr>
        <p:spPr bwMode="auto">
          <a:xfrm>
            <a:off x="209550" y="224948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
        <p:nvSpPr>
          <p:cNvPr id="47109" name="Rectangle 6"/>
          <p:cNvSpPr>
            <a:spLocks noChangeArrowheads="1"/>
          </p:cNvSpPr>
          <p:nvPr/>
        </p:nvSpPr>
        <p:spPr bwMode="auto">
          <a:xfrm>
            <a:off x="0" y="374650"/>
            <a:ext cx="12350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b="1">
                <a:solidFill>
                  <a:srgbClr val="FF00FF"/>
                </a:solidFill>
              </a:rPr>
              <a:t>Comparação dos resultados neurocognitivos em bebês a termo tratados com monoterapia com levetiracetam e </a:t>
            </a:r>
          </a:p>
          <a:p>
            <a:pPr algn="ctr"/>
            <a:r>
              <a:rPr lang="pt-BR" b="1">
                <a:solidFill>
                  <a:srgbClr val="FF00FF"/>
                </a:solidFill>
              </a:rPr>
              <a:t>fenobarbital para convulsões clínicas neonatais.</a:t>
            </a:r>
          </a:p>
        </p:txBody>
      </p:sp>
      <p:sp>
        <p:nvSpPr>
          <p:cNvPr id="47110" name="AutoShape 7"/>
          <p:cNvSpPr>
            <a:spLocks noChangeArrowheads="1"/>
          </p:cNvSpPr>
          <p:nvPr/>
        </p:nvSpPr>
        <p:spPr bwMode="auto">
          <a:xfrm>
            <a:off x="11037888" y="543718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1"/>
          </p:nvPr>
        </p:nvSpPr>
        <p:spPr>
          <a:xfrm>
            <a:off x="0" y="517525"/>
            <a:ext cx="12192000" cy="6350000"/>
          </a:xfrm>
        </p:spPr>
        <p:txBody>
          <a:bodyPr/>
          <a:lstStyle/>
          <a:p>
            <a:pPr>
              <a:lnSpc>
                <a:spcPct val="80000"/>
              </a:lnSpc>
            </a:pPr>
            <a:r>
              <a:rPr lang="pt-BR" smtClean="0"/>
              <a:t>Os potenciais efeitos neurotóxicos dos medicamentos antiepilépticos têm sido conhecido há décadas. </a:t>
            </a:r>
          </a:p>
          <a:p>
            <a:pPr>
              <a:lnSpc>
                <a:spcPct val="80000"/>
              </a:lnSpc>
            </a:pPr>
            <a:r>
              <a:rPr lang="pt-BR" smtClean="0"/>
              <a:t>Exposição intrauterina ao fenobarbital e fenitoína é um fator de risco para defeitos de desenvolvimento, microcefalia, retardo mental e déficits de aprendizagem ou escores de QI mais baixos. </a:t>
            </a:r>
          </a:p>
          <a:p>
            <a:pPr>
              <a:lnSpc>
                <a:spcPct val="80000"/>
              </a:lnSpc>
            </a:pPr>
            <a:r>
              <a:rPr lang="pt-BR" smtClean="0"/>
              <a:t>Estudos sobre modelos animais propuseram que o </a:t>
            </a:r>
            <a:r>
              <a:rPr lang="pt-BR" smtClean="0">
                <a:solidFill>
                  <a:srgbClr val="FF0000"/>
                </a:solidFill>
              </a:rPr>
              <a:t>fenobarbital e a fenitoína</a:t>
            </a:r>
            <a:r>
              <a:rPr lang="pt-BR" smtClean="0"/>
              <a:t> parecem ter um efeito de </a:t>
            </a:r>
            <a:r>
              <a:rPr lang="pt-BR" smtClean="0">
                <a:solidFill>
                  <a:srgbClr val="FF0000"/>
                </a:solidFill>
              </a:rPr>
              <a:t>acelerar a apoptose neuronal</a:t>
            </a:r>
            <a:r>
              <a:rPr lang="pt-BR" smtClean="0"/>
              <a:t> quando administrado </a:t>
            </a:r>
            <a:r>
              <a:rPr lang="pt-BR" smtClean="0">
                <a:solidFill>
                  <a:srgbClr val="FF0000"/>
                </a:solidFill>
              </a:rPr>
              <a:t>ao cérebro imaturo</a:t>
            </a:r>
            <a:r>
              <a:rPr lang="pt-BR" smtClean="0"/>
              <a:t>. </a:t>
            </a:r>
          </a:p>
          <a:p>
            <a:pPr>
              <a:lnSpc>
                <a:spcPct val="80000"/>
              </a:lnSpc>
            </a:pPr>
            <a:r>
              <a:rPr lang="pt-BR" smtClean="0"/>
              <a:t>Ao contrário de poucos estudos recentes, modelos animais mostraram que </a:t>
            </a:r>
            <a:r>
              <a:rPr lang="pt-BR" smtClean="0">
                <a:solidFill>
                  <a:srgbClr val="0000FF"/>
                </a:solidFill>
              </a:rPr>
              <a:t>o levetiracetam não leva à apoptose neuronal no cérebro imaturo</a:t>
            </a:r>
            <a:r>
              <a:rPr lang="pt-BR" smtClean="0"/>
              <a:t> e nem interrompe o desenvolvimento sináptico</a:t>
            </a:r>
          </a:p>
          <a:p>
            <a:pPr>
              <a:lnSpc>
                <a:spcPct val="80000"/>
              </a:lnSpc>
            </a:pPr>
            <a:r>
              <a:rPr lang="pt-BR" smtClean="0"/>
              <a:t>Os efeitos cognitivos diferenciais das drogas antiepilépticas têm sido uma preocupação para decisões terapêuticas. </a:t>
            </a:r>
          </a:p>
          <a:p>
            <a:pPr>
              <a:lnSpc>
                <a:spcPct val="80000"/>
              </a:lnSpc>
            </a:pPr>
            <a:r>
              <a:rPr lang="pt-BR" smtClean="0"/>
              <a:t>No entanto, os efeitos das doses terapêuticas desses agentes nos resultados do neurodesenvolvimento em recém-nascidos com convulsões não são conhecidas.</a:t>
            </a:r>
          </a:p>
        </p:txBody>
      </p:sp>
      <p:sp>
        <p:nvSpPr>
          <p:cNvPr id="48131" name="AutoShape 4"/>
          <p:cNvSpPr>
            <a:spLocks noChangeArrowheads="1"/>
          </p:cNvSpPr>
          <p:nvPr/>
        </p:nvSpPr>
        <p:spPr bwMode="auto">
          <a:xfrm>
            <a:off x="11404600" y="44815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1"/>
          </p:nvPr>
        </p:nvSpPr>
        <p:spPr>
          <a:xfrm>
            <a:off x="838200" y="165100"/>
            <a:ext cx="10515600" cy="6011863"/>
          </a:xfrm>
        </p:spPr>
        <p:txBody>
          <a:bodyPr/>
          <a:lstStyle/>
          <a:p>
            <a:pPr>
              <a:lnSpc>
                <a:spcPct val="80000"/>
              </a:lnSpc>
            </a:pPr>
            <a:r>
              <a:rPr lang="pt-BR" smtClean="0"/>
              <a:t>Nesse estudo turco, foram incluído</a:t>
            </a:r>
            <a:r>
              <a:rPr lang="pt-BR" smtClean="0">
                <a:solidFill>
                  <a:srgbClr val="0000FF"/>
                </a:solidFill>
              </a:rPr>
              <a:t> 62</a:t>
            </a:r>
            <a:r>
              <a:rPr lang="pt-BR" smtClean="0"/>
              <a:t> </a:t>
            </a:r>
            <a:r>
              <a:rPr lang="pt-BR" smtClean="0">
                <a:solidFill>
                  <a:srgbClr val="0000FF"/>
                </a:solidFill>
              </a:rPr>
              <a:t>bebês com </a:t>
            </a:r>
            <a:r>
              <a:rPr lang="pt-BR" b="1" smtClean="0">
                <a:solidFill>
                  <a:srgbClr val="0000FF"/>
                </a:solidFill>
              </a:rPr>
              <a:t>convulsões clínicas</a:t>
            </a:r>
            <a:r>
              <a:rPr lang="pt-BR" smtClean="0">
                <a:solidFill>
                  <a:srgbClr val="0000FF"/>
                </a:solidFill>
              </a:rPr>
              <a:t> a termo tratados com monoterapia (fenobarbital [22 RN] ou levetiracetam [40])</a:t>
            </a:r>
            <a:r>
              <a:rPr lang="pt-BR" smtClean="0"/>
              <a:t> como tratamento antiepiléptico de primeira linha para convulsões clínicas neonatais e acompanhados em um ambulatório de neurologia pediátrica. </a:t>
            </a:r>
          </a:p>
          <a:p>
            <a:pPr>
              <a:lnSpc>
                <a:spcPct val="80000"/>
              </a:lnSpc>
            </a:pPr>
            <a:r>
              <a:rPr lang="pt-BR" smtClean="0"/>
              <a:t>Doses: -</a:t>
            </a:r>
            <a:r>
              <a:rPr lang="pt-BR" b="1" smtClean="0"/>
              <a:t>Fenobarbital</a:t>
            </a:r>
            <a:r>
              <a:rPr lang="pt-BR" smtClean="0"/>
              <a:t>:20 mg / kg, e a dosagem foi aumentada de 10 mg / kg até 40 mg / kg no caso de convulsões persistentes.</a:t>
            </a:r>
          </a:p>
          <a:p>
            <a:pPr>
              <a:lnSpc>
                <a:spcPct val="80000"/>
              </a:lnSpc>
              <a:buFont typeface="Arial" pitchFamily="34" charset="0"/>
              <a:buNone/>
            </a:pPr>
            <a:r>
              <a:rPr lang="pt-BR" smtClean="0"/>
              <a:t>                -</a:t>
            </a:r>
            <a:r>
              <a:rPr lang="pt-BR" b="1" smtClean="0"/>
              <a:t>Levetiracetam</a:t>
            </a:r>
            <a:r>
              <a:rPr lang="pt-BR" smtClean="0"/>
              <a:t>:20 mg / kg e a dosagem foi aumentada em 10 mg / kg até 40-60 mg / kg no caso de convulsões persistentes</a:t>
            </a:r>
          </a:p>
          <a:p>
            <a:pPr>
              <a:lnSpc>
                <a:spcPct val="80000"/>
              </a:lnSpc>
            </a:pPr>
            <a:r>
              <a:rPr lang="pt-BR" b="1" smtClean="0">
                <a:solidFill>
                  <a:srgbClr val="FF00FF"/>
                </a:solidFill>
              </a:rPr>
              <a:t>As avaliações dos resultados do neurodesenvolvimento</a:t>
            </a:r>
            <a:r>
              <a:rPr lang="pt-BR" smtClean="0"/>
              <a:t> foram realizadas usando as </a:t>
            </a:r>
            <a:r>
              <a:rPr lang="pt-BR" smtClean="0">
                <a:solidFill>
                  <a:srgbClr val="0000FF"/>
                </a:solidFill>
              </a:rPr>
              <a:t>Escalas Bayley de Desenvolvimento Infantil</a:t>
            </a:r>
            <a:r>
              <a:rPr lang="pt-BR" smtClean="0"/>
              <a:t>, terceira edição (BSID-III), incluindo as subescalas cognitiva, linguagem receptiva, linguagem expressiva, motora fina e motora grossa.</a:t>
            </a:r>
          </a:p>
          <a:p>
            <a:pPr algn="ctr">
              <a:lnSpc>
                <a:spcPct val="80000"/>
              </a:lnSpc>
              <a:buFont typeface="Arial" pitchFamily="34" charset="0"/>
              <a:buNone/>
            </a:pPr>
            <a:r>
              <a:rPr lang="pt-BR" b="1" smtClean="0">
                <a:solidFill>
                  <a:srgbClr val="0000FF"/>
                </a:solidFill>
              </a:rPr>
              <a:t>O tempo médio do período de acompanhamento no ambulatório de neurologia pediátrica foi de 19 ± 7 meses (variação 9–42 meses).</a:t>
            </a:r>
          </a:p>
          <a:p>
            <a:pPr>
              <a:lnSpc>
                <a:spcPct val="80000"/>
              </a:lnSpc>
            </a:pPr>
            <a:endParaRPr lang="pt-BR" b="1" smtClean="0">
              <a:solidFill>
                <a:srgbClr val="0000FF"/>
              </a:solidFill>
            </a:endParaRPr>
          </a:p>
        </p:txBody>
      </p:sp>
      <p:sp>
        <p:nvSpPr>
          <p:cNvPr id="49155" name="AutoShape 4"/>
          <p:cNvSpPr>
            <a:spLocks noChangeArrowheads="1"/>
          </p:cNvSpPr>
          <p:nvPr/>
        </p:nvSpPr>
        <p:spPr bwMode="auto">
          <a:xfrm>
            <a:off x="11037888" y="543718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1"/>
          </p:nvPr>
        </p:nvSpPr>
        <p:spPr>
          <a:xfrm>
            <a:off x="647700" y="215900"/>
            <a:ext cx="10515600" cy="6126163"/>
          </a:xfrm>
        </p:spPr>
        <p:txBody>
          <a:bodyPr/>
          <a:lstStyle/>
          <a:p>
            <a:r>
              <a:rPr lang="pt-BR" sz="3200" smtClean="0"/>
              <a:t>Não houve diferença estatisticamente significativa entre os grupos de monoterapia com fenobarbital e levetiracetam em relação a cada parâmetro de resultado na BSID-III. </a:t>
            </a:r>
          </a:p>
          <a:p>
            <a:r>
              <a:rPr lang="pt-BR" sz="3200" smtClean="0"/>
              <a:t>Também não houve diferença estatisticamente significativa entre os subgrupos de monoterapia PB e LEV, excluindo os bebês com comprometimento do neurodesenvolvimento com uma pontuação da escala BSID-III &lt;7 ou uma pontuação composta &lt;85.</a:t>
            </a:r>
          </a:p>
          <a:p>
            <a:r>
              <a:rPr lang="pt-BR" sz="3200" smtClean="0"/>
              <a:t>Os autores concluem que os presentes achados sugerem que </a:t>
            </a:r>
            <a:r>
              <a:rPr lang="pt-BR" sz="3200" b="1" smtClean="0">
                <a:solidFill>
                  <a:srgbClr val="0000FF"/>
                </a:solidFill>
              </a:rPr>
              <a:t>a terapia com levetiracetam e fenobarbital pode ser igualmente seguro como monoterapia para convulsões clínicas neonatais para avaliação do resultado do neurodesenvolvimento com BSID-III.</a:t>
            </a:r>
          </a:p>
          <a:p>
            <a:endParaRPr lang="pt-BR" sz="3200" b="1" smtClean="0">
              <a:solidFill>
                <a:srgbClr val="0000FF"/>
              </a:solidFill>
            </a:endParaRPr>
          </a:p>
        </p:txBody>
      </p:sp>
      <p:sp>
        <p:nvSpPr>
          <p:cNvPr id="50179" name="AutoShape 4"/>
          <p:cNvSpPr>
            <a:spLocks noChangeArrowheads="1"/>
          </p:cNvSpPr>
          <p:nvPr/>
        </p:nvSpPr>
        <p:spPr bwMode="auto">
          <a:xfrm>
            <a:off x="11037888" y="543718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1"/>
          </p:nvPr>
        </p:nvSpPr>
        <p:spPr>
          <a:xfrm>
            <a:off x="190500" y="317500"/>
            <a:ext cx="11163300" cy="5859463"/>
          </a:xfrm>
        </p:spPr>
        <p:txBody>
          <a:bodyPr/>
          <a:lstStyle/>
          <a:p>
            <a:pPr>
              <a:lnSpc>
                <a:spcPct val="80000"/>
              </a:lnSpc>
            </a:pPr>
            <a:r>
              <a:rPr lang="pt-BR" sz="2400" b="1" smtClean="0">
                <a:solidFill>
                  <a:srgbClr val="0000FF"/>
                </a:solidFill>
              </a:rPr>
              <a:t>Assim a exposição a uma monoterapia com fenobarbital e levetiracetam em bebês nascidos a termo com convulsões clínicas neonatais foi associada a resultados de neurodesenvolvimento semelhantes aos 18-24 meses de idade.</a:t>
            </a:r>
          </a:p>
          <a:p>
            <a:pPr>
              <a:lnSpc>
                <a:spcPct val="80000"/>
              </a:lnSpc>
              <a:buFont typeface="Arial" pitchFamily="34" charset="0"/>
              <a:buNone/>
            </a:pPr>
            <a:r>
              <a:rPr lang="pt-BR" sz="2400" b="1" smtClean="0">
                <a:solidFill>
                  <a:srgbClr val="FF00FF"/>
                </a:solidFill>
              </a:rPr>
              <a:t>                  No presente momento há um estudo francês em andamento</a:t>
            </a:r>
          </a:p>
          <a:p>
            <a:pPr>
              <a:lnSpc>
                <a:spcPct val="80000"/>
              </a:lnSpc>
              <a:buFont typeface="Arial" pitchFamily="34" charset="0"/>
              <a:buNone/>
            </a:pPr>
            <a:r>
              <a:rPr lang="pt-BR" sz="2400" smtClean="0"/>
              <a:t>Ensaio clínico randomizado, cego e controlado de fase 1/2 de levetiracetam  intravenoso versus    Fenobarbital  intravenoso (identificador clínicotrials.gov: NCT01720667).</a:t>
            </a:r>
          </a:p>
          <a:p>
            <a:pPr>
              <a:lnSpc>
                <a:spcPct val="80000"/>
              </a:lnSpc>
            </a:pPr>
            <a:r>
              <a:rPr lang="pt-BR" sz="2400" smtClean="0"/>
              <a:t> Este estudo teve como objetivo investigar a eficácia do levetiracetam  intravenoso na interrupção das convulsões neonatais quando administrado como terapia de primeira linha em comparação como fenobarbital. </a:t>
            </a:r>
          </a:p>
          <a:p>
            <a:pPr>
              <a:lnSpc>
                <a:spcPct val="80000"/>
              </a:lnSpc>
            </a:pPr>
            <a:r>
              <a:rPr lang="pt-BR" sz="2400" smtClean="0"/>
              <a:t>Há também um estudo aberto de fase II para avaliar a eficácia e segurança do levetiracetam como o tratamento de primeira linha de convulsões neonatais na encefalopatia hipóxico-isquêmica</a:t>
            </a:r>
          </a:p>
          <a:p>
            <a:pPr>
              <a:lnSpc>
                <a:spcPct val="80000"/>
              </a:lnSpc>
            </a:pPr>
            <a:endParaRPr lang="pt-BR" sz="2400" smtClean="0"/>
          </a:p>
        </p:txBody>
      </p:sp>
      <p:sp>
        <p:nvSpPr>
          <p:cNvPr id="51203" name="Rectangle 4"/>
          <p:cNvSpPr>
            <a:spLocks noChangeArrowheads="1"/>
          </p:cNvSpPr>
          <p:nvPr/>
        </p:nvSpPr>
        <p:spPr bwMode="auto">
          <a:xfrm>
            <a:off x="0" y="5057775"/>
            <a:ext cx="12192000" cy="13731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
            </a:r>
            <a:br>
              <a:rPr lang="pt-BR" b="1">
                <a:hlinkClick r:id="rId2"/>
              </a:rPr>
            </a:br>
            <a:r>
              <a:rPr lang="pt-BR" b="1">
                <a:hlinkClick r:id="rId2"/>
              </a:rPr>
              <a:t>Levetiracetam</a:t>
            </a:r>
            <a:r>
              <a:rPr lang="pt-BR">
                <a:hlinkClick r:id="rId2"/>
              </a:rPr>
              <a:t> </a:t>
            </a:r>
            <a:r>
              <a:rPr lang="pt-BR" b="1">
                <a:hlinkClick r:id="rId2"/>
              </a:rPr>
              <a:t>optimal</a:t>
            </a:r>
            <a:r>
              <a:rPr lang="pt-BR">
                <a:hlinkClick r:id="rId2"/>
              </a:rPr>
              <a:t> </a:t>
            </a:r>
            <a:r>
              <a:rPr lang="pt-BR" b="1">
                <a:hlinkClick r:id="rId2"/>
              </a:rPr>
              <a:t>dose</a:t>
            </a:r>
            <a:r>
              <a:rPr lang="pt-BR">
                <a:hlinkClick r:id="rId2"/>
              </a:rPr>
              <a:t>-finding as first-line treatment for neonatal seizures occurring in the context of hypoxic-ischaemic encephalopathy (LEVNEONAT-1): study protocol of a phase II trial.</a:t>
            </a:r>
            <a:endParaRPr lang="pt-BR"/>
          </a:p>
          <a:p>
            <a:pPr algn="ctr"/>
            <a:r>
              <a:rPr lang="pt-BR"/>
              <a:t>Favrais G, Ursino M, Mouchel C, Boivin E, Jullien V, Zohar S, Saliba E.BMJ Open. 2019 Jan 24;9(1):e022739. doi: 10.1136/bmjopen-2018-022739.PMID: 30679288 </a:t>
            </a:r>
            <a:r>
              <a:rPr lang="pt-BR" b="1"/>
              <a:t>Free PMC article. </a:t>
            </a:r>
            <a:r>
              <a:rPr lang="pt-BR" b="1">
                <a:solidFill>
                  <a:srgbClr val="FF00FF"/>
                </a:solidFill>
              </a:rPr>
              <a:t>Artigo Livre!</a:t>
            </a:r>
          </a:p>
        </p:txBody>
      </p:sp>
      <p:sp>
        <p:nvSpPr>
          <p:cNvPr id="51204" name="AutoShape 5"/>
          <p:cNvSpPr>
            <a:spLocks noChangeArrowheads="1"/>
          </p:cNvSpPr>
          <p:nvPr/>
        </p:nvSpPr>
        <p:spPr bwMode="auto">
          <a:xfrm>
            <a:off x="190500" y="4762500"/>
            <a:ext cx="596900" cy="609600"/>
          </a:xfrm>
          <a:prstGeom prst="lightningBolt">
            <a:avLst/>
          </a:prstGeom>
          <a:solidFill>
            <a:srgbClr val="0000FF"/>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1"/>
          </p:nvPr>
        </p:nvSpPr>
        <p:spPr>
          <a:xfrm>
            <a:off x="838200" y="2506663"/>
            <a:ext cx="10515600" cy="4351337"/>
          </a:xfrm>
        </p:spPr>
        <p:txBody>
          <a:bodyPr/>
          <a:lstStyle/>
          <a:p>
            <a:pPr>
              <a:lnSpc>
                <a:spcPct val="80000"/>
              </a:lnSpc>
            </a:pPr>
            <a:r>
              <a:rPr lang="pt-BR" sz="2000" smtClean="0"/>
              <a:t>O objetivo deste estudo foi avaliar a eficácia e segurança do levetiracetam para convulsões de neonatos a termo e pré-termo.</a:t>
            </a:r>
          </a:p>
          <a:p>
            <a:pPr>
              <a:lnSpc>
                <a:spcPct val="80000"/>
              </a:lnSpc>
            </a:pPr>
            <a:r>
              <a:rPr lang="pt-BR" sz="2000" smtClean="0"/>
              <a:t> Trinta e seis pacientes (8 a termo e 28 pré-termo) receberam levetiracetam. A dose média de levetiracetam foi 31,67 ± 14,83mg / kg / dia.</a:t>
            </a:r>
          </a:p>
          <a:p>
            <a:pPr>
              <a:lnSpc>
                <a:spcPct val="80000"/>
              </a:lnSpc>
            </a:pPr>
            <a:r>
              <a:rPr lang="pt-BR" sz="2000" smtClean="0"/>
              <a:t>Os bebês receberam primeiro f</a:t>
            </a:r>
            <a:r>
              <a:rPr lang="pt-BR" sz="2000" b="1" smtClean="0"/>
              <a:t>enobarbital </a:t>
            </a:r>
            <a:r>
              <a:rPr lang="pt-BR" sz="2000" smtClean="0"/>
              <a:t>como tratamento de primeira linha e depois levetiracetam como segunda linha. </a:t>
            </a:r>
            <a:r>
              <a:rPr lang="pt-BR" sz="2000" b="1" smtClean="0">
                <a:solidFill>
                  <a:srgbClr val="FF00FF"/>
                </a:solidFill>
              </a:rPr>
              <a:t>Pacientes com convulsões não responsivas ao fenobarbital receberam levetiracetam intravenoso na dose de ataque de 10mg / kg e mantidos na dose de 10mg / kg / dia. Em alguns pacientes, cujas convulsões continuaram após a primeira carga, o levetiracetam foi titulado até 60 mg / kg / dia. </a:t>
            </a:r>
          </a:p>
          <a:p>
            <a:pPr>
              <a:lnSpc>
                <a:spcPct val="80000"/>
              </a:lnSpc>
            </a:pPr>
            <a:r>
              <a:rPr lang="pt-BR" sz="2000" smtClean="0"/>
              <a:t>Os registros do EEG foram obtidos após a primeira convulsão e após o tratamento com levetiracetam </a:t>
            </a:r>
            <a:endParaRPr lang="pt-BR" sz="2000" b="1" smtClean="0">
              <a:solidFill>
                <a:srgbClr val="FF00FF"/>
              </a:solidFill>
            </a:endParaRPr>
          </a:p>
          <a:p>
            <a:pPr>
              <a:lnSpc>
                <a:spcPct val="80000"/>
              </a:lnSpc>
            </a:pPr>
            <a:r>
              <a:rPr lang="pt-BR" sz="2000" smtClean="0"/>
              <a:t> Vinte e cinco pacientes (69,4%) estavam livres de crises com o tratamento com levetiracetam. Os registros de eletroencefalografia melhoraram em 28 (77,8%) dos pacientes após o levetiracetam. Nenhum efeito adverso grave foi observado. </a:t>
            </a:r>
          </a:p>
          <a:p>
            <a:pPr>
              <a:lnSpc>
                <a:spcPct val="80000"/>
              </a:lnSpc>
            </a:pPr>
            <a:endParaRPr lang="pt-BR" sz="2000" smtClean="0"/>
          </a:p>
        </p:txBody>
      </p:sp>
      <p:sp>
        <p:nvSpPr>
          <p:cNvPr id="52227" name="Rectangle 4"/>
          <p:cNvSpPr>
            <a:spLocks noChangeArrowheads="1"/>
          </p:cNvSpPr>
          <p:nvPr/>
        </p:nvSpPr>
        <p:spPr bwMode="auto">
          <a:xfrm>
            <a:off x="266700" y="1412875"/>
            <a:ext cx="11925300"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Intravenous </a:t>
            </a:r>
            <a:r>
              <a:rPr lang="pt-BR" b="1">
                <a:hlinkClick r:id="rId2"/>
              </a:rPr>
              <a:t>Levetiracetam</a:t>
            </a:r>
            <a:r>
              <a:rPr lang="pt-BR">
                <a:hlinkClick r:id="rId2"/>
              </a:rPr>
              <a:t> for Treatment of </a:t>
            </a:r>
            <a:r>
              <a:rPr lang="pt-BR" b="1">
                <a:hlinkClick r:id="rId2"/>
              </a:rPr>
              <a:t>Seizures</a:t>
            </a:r>
            <a:r>
              <a:rPr lang="pt-BR">
                <a:hlinkClick r:id="rId2"/>
              </a:rPr>
              <a:t> in Term and Preterm </a:t>
            </a:r>
            <a:r>
              <a:rPr lang="pt-BR" b="1">
                <a:hlinkClick r:id="rId2"/>
              </a:rPr>
              <a:t>Neonates</a:t>
            </a:r>
            <a:r>
              <a:rPr lang="pt-BR">
                <a:hlinkClick r:id="rId2"/>
              </a:rPr>
              <a:t>.</a:t>
            </a:r>
            <a:endParaRPr lang="pt-BR"/>
          </a:p>
          <a:p>
            <a:pPr algn="ctr"/>
            <a:r>
              <a:rPr lang="pt-BR"/>
              <a:t>Karaoğlu P, Hız S, İşcan B, Polat AI, Ayanoğlu M, Duman N, Yiş' U.J Pediatr Neurosci. 2020 Jan-Mar;15(1):15-20. doi: 10.4103/JPN.JPN_66_19. Epub 2020 Mar 19.PMID: 32435300 </a:t>
            </a:r>
            <a:r>
              <a:rPr lang="pt-BR" b="1"/>
              <a:t>Free PMC article</a:t>
            </a:r>
            <a:r>
              <a:rPr lang="pt-BR" b="1">
                <a:solidFill>
                  <a:srgbClr val="0000FF"/>
                </a:solidFill>
              </a:rPr>
              <a:t>. </a:t>
            </a:r>
            <a:r>
              <a:rPr lang="pt-BR" b="1">
                <a:solidFill>
                  <a:srgbClr val="FF00FF"/>
                </a:solidFill>
              </a:rPr>
              <a:t>Artigo Livre!</a:t>
            </a:r>
            <a:endParaRPr lang="pt-BR" b="1">
              <a:solidFill>
                <a:srgbClr val="0000FF"/>
              </a:solidFill>
            </a:endParaRPr>
          </a:p>
        </p:txBody>
      </p:sp>
      <p:sp>
        <p:nvSpPr>
          <p:cNvPr id="52228" name="Oval 5"/>
          <p:cNvSpPr>
            <a:spLocks noChangeArrowheads="1"/>
          </p:cNvSpPr>
          <p:nvPr/>
        </p:nvSpPr>
        <p:spPr bwMode="auto">
          <a:xfrm>
            <a:off x="0" y="223678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
        <p:nvSpPr>
          <p:cNvPr id="52229" name="Rectangle 6"/>
          <p:cNvSpPr>
            <a:spLocks noChangeArrowheads="1"/>
          </p:cNvSpPr>
          <p:nvPr/>
        </p:nvSpPr>
        <p:spPr bwMode="auto">
          <a:xfrm>
            <a:off x="0" y="366713"/>
            <a:ext cx="12192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000" b="1">
                <a:solidFill>
                  <a:srgbClr val="FF00FF"/>
                </a:solidFill>
              </a:rPr>
              <a:t>Levetiracetam intravenoso para tratamento de convulsões em recém-nascidos a termo e prematuros</a:t>
            </a:r>
            <a:r>
              <a:rPr lang="pt-BR" sz="2000">
                <a:solidFill>
                  <a:srgbClr val="FF00FF"/>
                </a:solidFill>
              </a:rPr>
              <a:t>.</a:t>
            </a:r>
          </a:p>
        </p:txBody>
      </p:sp>
      <p:sp>
        <p:nvSpPr>
          <p:cNvPr id="52230" name="AutoShape 7"/>
          <p:cNvSpPr>
            <a:spLocks noChangeArrowheads="1"/>
          </p:cNvSpPr>
          <p:nvPr/>
        </p:nvSpPr>
        <p:spPr bwMode="auto">
          <a:xfrm>
            <a:off x="11177588" y="4483100"/>
            <a:ext cx="733425" cy="1214438"/>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1"/>
          </p:nvPr>
        </p:nvSpPr>
        <p:spPr/>
        <p:txBody>
          <a:bodyPr/>
          <a:lstStyle/>
          <a:p>
            <a:r>
              <a:rPr lang="pt-BR" sz="2400" smtClean="0"/>
              <a:t> O levetiracetam é um medicamento com mecanismo de ação diferente e tem sido usado em crianças e adultos com boa eficácia e segurança. </a:t>
            </a:r>
          </a:p>
          <a:p>
            <a:r>
              <a:rPr lang="pt-BR" sz="2400" smtClean="0"/>
              <a:t>Acredita-se que ele </a:t>
            </a:r>
            <a:r>
              <a:rPr lang="pt-BR" sz="2400" smtClean="0">
                <a:solidFill>
                  <a:srgbClr val="0000FF"/>
                </a:solidFill>
              </a:rPr>
              <a:t>atue por meio da interação com a proteína 2A da vesícula sináptica, que está implicada no controle da fusão da vesícula sináptica, exocitose e liberação de neurotransmissores.</a:t>
            </a:r>
          </a:p>
          <a:p>
            <a:r>
              <a:rPr lang="pt-BR" sz="2400" smtClean="0">
                <a:solidFill>
                  <a:srgbClr val="0000FF"/>
                </a:solidFill>
              </a:rPr>
              <a:t> </a:t>
            </a:r>
            <a:r>
              <a:rPr lang="pt-BR" sz="2400" b="1" smtClean="0">
                <a:solidFill>
                  <a:srgbClr val="FF00FF"/>
                </a:solidFill>
              </a:rPr>
              <a:t>O levetiracetam é conhecido como neuroprotetor</a:t>
            </a:r>
          </a:p>
          <a:p>
            <a:r>
              <a:rPr lang="pt-BR" sz="2400" smtClean="0"/>
              <a:t> Os autores  do presente estudo concluem  esses dados sugerem que o levetiracetam pode ser um tratamento seguro e eficaz para convulsões neonatais, que </a:t>
            </a:r>
            <a:r>
              <a:rPr lang="pt-BR" sz="2400" smtClean="0">
                <a:solidFill>
                  <a:srgbClr val="FF00FF"/>
                </a:solidFill>
              </a:rPr>
              <a:t>não respondem ao fenobarbital</a:t>
            </a:r>
            <a:r>
              <a:rPr lang="pt-BR" sz="2400" smtClean="0"/>
              <a:t>. Ensaios clínicos randomizados maiores devem ser realizados para avaliar a eficácia e segurança do levetiracetam em neonatos.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p:cNvSpPr>
          <p:nvPr>
            <p:ph type="body" idx="1"/>
          </p:nvPr>
        </p:nvSpPr>
        <p:spPr>
          <a:xfrm>
            <a:off x="838200" y="2506663"/>
            <a:ext cx="10515600" cy="4351337"/>
          </a:xfrm>
        </p:spPr>
        <p:txBody>
          <a:bodyPr/>
          <a:lstStyle/>
          <a:p>
            <a:r>
              <a:rPr lang="pt-BR" smtClean="0"/>
              <a:t>A revisão do prontuário eletrônico revelou um total de </a:t>
            </a:r>
            <a:r>
              <a:rPr lang="pt-BR" smtClean="0">
                <a:solidFill>
                  <a:srgbClr val="FF0000"/>
                </a:solidFill>
              </a:rPr>
              <a:t>15 neonatos com convulsões confirmadas eletrograficamente</a:t>
            </a:r>
            <a:r>
              <a:rPr lang="pt-BR" smtClean="0"/>
              <a:t>, </a:t>
            </a:r>
            <a:r>
              <a:rPr lang="pt-BR" smtClean="0">
                <a:solidFill>
                  <a:srgbClr val="0000FF"/>
                </a:solidFill>
              </a:rPr>
              <a:t>tratados com levetiracetam</a:t>
            </a:r>
            <a:r>
              <a:rPr lang="pt-BR" smtClean="0"/>
              <a:t>, com aumento para altas doses em sete. </a:t>
            </a:r>
          </a:p>
          <a:p>
            <a:r>
              <a:rPr lang="pt-BR" smtClean="0"/>
              <a:t>Como medicamento de primeira linha, a monoterapia com levetiracetam encerrou as convulsões em seis de cada 10 neonatos, dois dos quais tiveram cessação completa das convulsões </a:t>
            </a:r>
            <a:r>
              <a:rPr lang="pt-BR" b="1" smtClean="0">
                <a:solidFill>
                  <a:srgbClr val="FF00FF"/>
                </a:solidFill>
              </a:rPr>
              <a:t>somente após aumento para altas doses de 80 ou 100 mg / kg / dia (com incrementos de 10-20mgkg/dia) sem efeitos colaterais. </a:t>
            </a:r>
            <a:r>
              <a:rPr lang="pt-BR" b="1" smtClean="0">
                <a:solidFill>
                  <a:srgbClr val="0000FF"/>
                </a:solidFill>
              </a:rPr>
              <a:t>Doses padrões: 40-60mgkg/dia</a:t>
            </a:r>
          </a:p>
          <a:p>
            <a:pPr>
              <a:buFont typeface="Arial" pitchFamily="34" charset="0"/>
              <a:buNone/>
            </a:pPr>
            <a:r>
              <a:rPr lang="pt-BR" b="1" smtClean="0">
                <a:solidFill>
                  <a:srgbClr val="FF00FF"/>
                </a:solidFill>
              </a:rPr>
              <a:t> </a:t>
            </a:r>
          </a:p>
        </p:txBody>
      </p:sp>
      <p:sp>
        <p:nvSpPr>
          <p:cNvPr id="54275" name="Rectangle 4"/>
          <p:cNvSpPr>
            <a:spLocks noChangeArrowheads="1"/>
          </p:cNvSpPr>
          <p:nvPr/>
        </p:nvSpPr>
        <p:spPr bwMode="auto">
          <a:xfrm>
            <a:off x="152400" y="1119188"/>
            <a:ext cx="120396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High-Dose </a:t>
            </a:r>
            <a:r>
              <a:rPr lang="pt-BR" b="1">
                <a:hlinkClick r:id="rId2"/>
              </a:rPr>
              <a:t>Levetiracetam</a:t>
            </a:r>
            <a:r>
              <a:rPr lang="pt-BR">
                <a:hlinkClick r:id="rId2"/>
              </a:rPr>
              <a:t> for </a:t>
            </a:r>
            <a:r>
              <a:rPr lang="pt-BR" b="1">
                <a:hlinkClick r:id="rId2"/>
              </a:rPr>
              <a:t>Neonatal</a:t>
            </a:r>
            <a:r>
              <a:rPr lang="pt-BR">
                <a:hlinkClick r:id="rId2"/>
              </a:rPr>
              <a:t> </a:t>
            </a:r>
            <a:r>
              <a:rPr lang="pt-BR" b="1">
                <a:hlinkClick r:id="rId2"/>
              </a:rPr>
              <a:t>Seizures</a:t>
            </a:r>
            <a:r>
              <a:rPr lang="pt-BR">
                <a:hlinkClick r:id="rId2"/>
              </a:rPr>
              <a:t>: A Retrospective Review.</a:t>
            </a:r>
            <a:endParaRPr lang="pt-BR"/>
          </a:p>
          <a:p>
            <a:pPr algn="ctr"/>
            <a:r>
              <a:rPr lang="pt-BR"/>
              <a:t>Hnaini M, Darwich M, Koleilat N, Jaafar F, Hanneyan S, Rahal S, Mikati IE, Shbarou RM, Nabout R, Maalouf FI, Obeid M.Seizure. 2020 Sep 8;82:7-11. doi: 10.1016/j.seizure.2020.08.030. Online ahead of print.PMID: 32950862</a:t>
            </a:r>
          </a:p>
        </p:txBody>
      </p:sp>
      <p:sp>
        <p:nvSpPr>
          <p:cNvPr id="54276" name="Oval 5"/>
          <p:cNvSpPr>
            <a:spLocks noChangeArrowheads="1"/>
          </p:cNvSpPr>
          <p:nvPr/>
        </p:nvSpPr>
        <p:spPr bwMode="auto">
          <a:xfrm>
            <a:off x="152400" y="1992313"/>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
        <p:nvSpPr>
          <p:cNvPr id="54277" name="Rectangle 6"/>
          <p:cNvSpPr>
            <a:spLocks noChangeArrowheads="1"/>
          </p:cNvSpPr>
          <p:nvPr/>
        </p:nvSpPr>
        <p:spPr bwMode="auto">
          <a:xfrm>
            <a:off x="1627188" y="127000"/>
            <a:ext cx="868838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b="1">
                <a:solidFill>
                  <a:srgbClr val="FF00FF"/>
                </a:solidFill>
              </a:rPr>
              <a:t>Levetiracetam em altas doses para convulsões neonatais: </a:t>
            </a:r>
          </a:p>
          <a:p>
            <a:pPr algn="ctr"/>
            <a:r>
              <a:rPr lang="pt-BR" sz="2400" b="1">
                <a:solidFill>
                  <a:srgbClr val="FF00FF"/>
                </a:solidFill>
              </a:rPr>
              <a:t>uma revisão retrospectiva</a:t>
            </a:r>
          </a:p>
        </p:txBody>
      </p:sp>
      <p:sp>
        <p:nvSpPr>
          <p:cNvPr id="54278" name="AutoShape 7"/>
          <p:cNvSpPr>
            <a:spLocks noChangeArrowheads="1"/>
          </p:cNvSpPr>
          <p:nvPr/>
        </p:nvSpPr>
        <p:spPr bwMode="auto">
          <a:xfrm>
            <a:off x="11037888" y="543718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p:txBody>
          <a:bodyPr/>
          <a:lstStyle/>
          <a:p>
            <a:pPr algn="ctr"/>
            <a:r>
              <a:rPr lang="pt-BR" b="1" smtClean="0">
                <a:solidFill>
                  <a:srgbClr val="FF00FF"/>
                </a:solidFill>
              </a:rPr>
              <a:t>Concluem esses autores que:</a:t>
            </a:r>
          </a:p>
        </p:txBody>
      </p:sp>
      <p:sp>
        <p:nvSpPr>
          <p:cNvPr id="55299" name="Rectangle 3"/>
          <p:cNvSpPr>
            <a:spLocks noGrp="1"/>
          </p:cNvSpPr>
          <p:nvPr>
            <p:ph type="body" idx="1"/>
          </p:nvPr>
        </p:nvSpPr>
        <p:spPr/>
        <p:txBody>
          <a:bodyPr/>
          <a:lstStyle/>
          <a:p>
            <a:r>
              <a:rPr lang="pt-BR" smtClean="0"/>
              <a:t>Em neonatos que não respondem às doses padrão de levetiracetam usadas, o aumento para 80-100 mg / kg / dia pode ser considerado.</a:t>
            </a:r>
          </a:p>
          <a:p>
            <a:r>
              <a:rPr lang="pt-BR" smtClean="0"/>
              <a:t> Estudos prospectivos são necessários para confirmar o papel promissor dessa regime de altas doses e para melhor elucidar o papel do levetiracetam nas convulsões neonatais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p:txBody>
          <a:bodyPr/>
          <a:lstStyle/>
          <a:p>
            <a:pPr algn="ctr"/>
            <a:r>
              <a:rPr lang="pt-BR" sz="2400" b="1" smtClean="0">
                <a:solidFill>
                  <a:srgbClr val="FF00FF"/>
                </a:solidFill>
              </a:rPr>
              <a:t>Uma comparação retrospectiva de fenobarbital e levetiracetam para o tratamento de convulsões após cirurgia cardíaca em neonatos</a:t>
            </a:r>
            <a:br>
              <a:rPr lang="pt-BR" sz="2400" b="1" smtClean="0">
                <a:solidFill>
                  <a:srgbClr val="FF00FF"/>
                </a:solidFill>
              </a:rPr>
            </a:br>
            <a:endParaRPr lang="pt-BR" sz="2400" b="1" smtClean="0">
              <a:solidFill>
                <a:srgbClr val="FF00FF"/>
              </a:solidFill>
            </a:endParaRPr>
          </a:p>
        </p:txBody>
      </p:sp>
      <p:sp>
        <p:nvSpPr>
          <p:cNvPr id="56323" name="Rectangle 3"/>
          <p:cNvSpPr>
            <a:spLocks noGrp="1"/>
          </p:cNvSpPr>
          <p:nvPr>
            <p:ph type="body" idx="1"/>
          </p:nvPr>
        </p:nvSpPr>
        <p:spPr>
          <a:xfrm>
            <a:off x="838200" y="2517775"/>
            <a:ext cx="10515600" cy="4351338"/>
          </a:xfrm>
        </p:spPr>
        <p:txBody>
          <a:bodyPr/>
          <a:lstStyle/>
          <a:p>
            <a:pPr>
              <a:lnSpc>
                <a:spcPct val="70000"/>
              </a:lnSpc>
            </a:pPr>
            <a:r>
              <a:rPr lang="pt-BR" sz="2400" smtClean="0"/>
              <a:t>A terapia de primeira linha foi fenobarbital em 31 neonatos e levetiracetam em 22 neonatos. </a:t>
            </a:r>
          </a:p>
          <a:p>
            <a:pPr>
              <a:lnSpc>
                <a:spcPct val="70000"/>
              </a:lnSpc>
            </a:pPr>
            <a:r>
              <a:rPr lang="pt-BR" sz="2400" smtClean="0"/>
              <a:t>As convulsões foram comfirmadas por EEG. Ocorreram em 8,4% (com </a:t>
            </a:r>
            <a:r>
              <a:rPr lang="pt-BR" sz="2400" i="1" smtClean="0"/>
              <a:t>bypass </a:t>
            </a:r>
            <a:r>
              <a:rPr lang="pt-BR" sz="2400" smtClean="0"/>
              <a:t>cardiopulmonar)</a:t>
            </a:r>
          </a:p>
          <a:p>
            <a:pPr>
              <a:lnSpc>
                <a:spcPct val="70000"/>
              </a:lnSpc>
            </a:pPr>
            <a:r>
              <a:rPr lang="pt-BR" sz="2400" smtClean="0"/>
              <a:t>O f</a:t>
            </a:r>
            <a:r>
              <a:rPr lang="pt-BR" sz="2400" smtClean="0">
                <a:solidFill>
                  <a:srgbClr val="FF0000"/>
                </a:solidFill>
              </a:rPr>
              <a:t>enobarbita</a:t>
            </a:r>
            <a:r>
              <a:rPr lang="pt-BR" sz="2400" smtClean="0"/>
              <a:t>l foi associado a </a:t>
            </a:r>
            <a:r>
              <a:rPr lang="pt-BR" sz="2400" smtClean="0">
                <a:solidFill>
                  <a:srgbClr val="FF0000"/>
                </a:solidFill>
              </a:rPr>
              <a:t>mais eventos adversos</a:t>
            </a:r>
            <a:r>
              <a:rPr lang="pt-BR" sz="2400" smtClean="0"/>
              <a:t> ( </a:t>
            </a:r>
            <a:r>
              <a:rPr lang="pt-BR" sz="2400" i="1" smtClean="0"/>
              <a:t>P</a:t>
            </a:r>
            <a:r>
              <a:rPr lang="pt-BR" sz="2400" smtClean="0"/>
              <a:t>  = 0,006). Oito neonatos (14%) apresentaram um evento adverso relacionado ao uso de fenobarbital, incluindo sete com </a:t>
            </a:r>
            <a:r>
              <a:rPr lang="pt-BR" sz="2400" smtClean="0">
                <a:solidFill>
                  <a:srgbClr val="FF0000"/>
                </a:solidFill>
              </a:rPr>
              <a:t>hipotensão e um com depressão respiratória</a:t>
            </a:r>
            <a:r>
              <a:rPr lang="pt-BR" sz="2400" smtClean="0"/>
              <a:t>. </a:t>
            </a:r>
          </a:p>
          <a:p>
            <a:pPr>
              <a:lnSpc>
                <a:spcPct val="70000"/>
              </a:lnSpc>
            </a:pPr>
            <a:r>
              <a:rPr lang="pt-BR" sz="2400" smtClean="0">
                <a:solidFill>
                  <a:srgbClr val="0000FF"/>
                </a:solidFill>
              </a:rPr>
              <a:t>Nenhum evento adverso foi relatado com o uso de levetiracetam</a:t>
            </a:r>
            <a:r>
              <a:rPr lang="pt-BR" sz="2400" smtClean="0"/>
              <a:t>. </a:t>
            </a:r>
          </a:p>
          <a:p>
            <a:pPr>
              <a:lnSpc>
                <a:spcPct val="70000"/>
              </a:lnSpc>
            </a:pPr>
            <a:r>
              <a:rPr lang="pt-BR" sz="2400" smtClean="0"/>
              <a:t>A </a:t>
            </a:r>
            <a:r>
              <a:rPr lang="pt-BR" sz="2400" b="1" smtClean="0"/>
              <a:t>cessação das convulsões eletrográficas foi semelhante em ambos os grupos</a:t>
            </a:r>
            <a:r>
              <a:rPr lang="pt-BR" sz="2400" smtClean="0"/>
              <a:t>, incluindo 18 neonatos (58%) com cessação das convulsões após fenobarbital e 12 neonatos (55%) com cessação das convulsões após levetiracetam ( </a:t>
            </a:r>
            <a:r>
              <a:rPr lang="pt-BR" sz="2400" i="1" smtClean="0"/>
              <a:t>P</a:t>
            </a:r>
            <a:r>
              <a:rPr lang="pt-BR" sz="2400" smtClean="0"/>
              <a:t>  = 1,0). </a:t>
            </a:r>
          </a:p>
          <a:p>
            <a:pPr>
              <a:lnSpc>
                <a:spcPct val="70000"/>
              </a:lnSpc>
            </a:pPr>
            <a:r>
              <a:rPr lang="pt-BR" sz="2400" smtClean="0"/>
              <a:t>As taxas de cessação combinadas de fenobarbital e levetiracetam quando usados ​​como terapia de primeira ou segunda linha foram de 58% e 47%, respectivamente ( </a:t>
            </a:r>
            <a:r>
              <a:rPr lang="pt-BR" sz="2400" i="1" smtClean="0"/>
              <a:t>P</a:t>
            </a:r>
            <a:r>
              <a:rPr lang="pt-BR" sz="2400" smtClean="0"/>
              <a:t>  = 0,47). </a:t>
            </a:r>
          </a:p>
        </p:txBody>
      </p:sp>
      <p:sp>
        <p:nvSpPr>
          <p:cNvPr id="56324" name="Rectangle 4"/>
          <p:cNvSpPr>
            <a:spLocks noChangeArrowheads="1"/>
          </p:cNvSpPr>
          <p:nvPr/>
        </p:nvSpPr>
        <p:spPr bwMode="auto">
          <a:xfrm>
            <a:off x="469900" y="1419225"/>
            <a:ext cx="117221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A retrospective comparison of phenobarbital and </a:t>
            </a:r>
            <a:r>
              <a:rPr lang="pt-BR" b="1">
                <a:hlinkClick r:id="rId2"/>
              </a:rPr>
              <a:t>levetiracetam</a:t>
            </a:r>
            <a:r>
              <a:rPr lang="pt-BR">
                <a:hlinkClick r:id="rId2"/>
              </a:rPr>
              <a:t> for the treatment of </a:t>
            </a:r>
            <a:r>
              <a:rPr lang="pt-BR" b="1">
                <a:hlinkClick r:id="rId2"/>
              </a:rPr>
              <a:t>seizures</a:t>
            </a:r>
            <a:r>
              <a:rPr lang="pt-BR">
                <a:hlinkClick r:id="rId2"/>
              </a:rPr>
              <a:t> following cardiac surgery in </a:t>
            </a:r>
            <a:r>
              <a:rPr lang="pt-BR" b="1">
                <a:hlinkClick r:id="rId2"/>
              </a:rPr>
              <a:t>neonates</a:t>
            </a:r>
            <a:r>
              <a:rPr lang="pt-BR">
                <a:hlinkClick r:id="rId2"/>
              </a:rPr>
              <a:t>.</a:t>
            </a:r>
            <a:endParaRPr lang="pt-BR"/>
          </a:p>
          <a:p>
            <a:pPr algn="ctr"/>
            <a:r>
              <a:rPr lang="pt-BR"/>
              <a:t>Thibault C, Naim MY, Abend NS, Licht DJ, Gaynor JW, Xiao R, Massey SL.Epilepsia. 2020 Apr;61(4):627-635. </a:t>
            </a:r>
            <a:r>
              <a:rPr lang="pt-BR">
                <a:solidFill>
                  <a:srgbClr val="0000FF"/>
                </a:solidFill>
              </a:rPr>
              <a:t>doi: 10.1111/epi.16469</a:t>
            </a:r>
            <a:r>
              <a:rPr lang="pt-BR"/>
              <a:t>. Epub 2020 Mar 12.PMID: 32162678</a:t>
            </a:r>
          </a:p>
        </p:txBody>
      </p:sp>
      <p:sp>
        <p:nvSpPr>
          <p:cNvPr id="56325" name="Oval 5"/>
          <p:cNvSpPr>
            <a:spLocks noChangeArrowheads="1"/>
          </p:cNvSpPr>
          <p:nvPr/>
        </p:nvSpPr>
        <p:spPr bwMode="auto">
          <a:xfrm>
            <a:off x="12700" y="906463"/>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
        <p:nvSpPr>
          <p:cNvPr id="56326" name="AutoShape 6"/>
          <p:cNvSpPr>
            <a:spLocks noChangeArrowheads="1"/>
          </p:cNvSpPr>
          <p:nvPr/>
        </p:nvSpPr>
        <p:spPr bwMode="auto">
          <a:xfrm>
            <a:off x="11404600" y="526573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p:txBody>
          <a:bodyPr/>
          <a:lstStyle/>
          <a:p>
            <a:r>
              <a:rPr lang="pt-BR" b="1" smtClean="0">
                <a:solidFill>
                  <a:srgbClr val="FF00FF"/>
                </a:solidFill>
              </a:rPr>
              <a:t>Os autores concluem</a:t>
            </a:r>
          </a:p>
        </p:txBody>
      </p:sp>
      <p:sp>
        <p:nvSpPr>
          <p:cNvPr id="57347" name="Rectangle 3"/>
          <p:cNvSpPr>
            <a:spLocks noGrp="1"/>
          </p:cNvSpPr>
          <p:nvPr>
            <p:ph type="body" idx="1"/>
          </p:nvPr>
        </p:nvSpPr>
        <p:spPr/>
        <p:txBody>
          <a:bodyPr/>
          <a:lstStyle/>
          <a:p>
            <a:r>
              <a:rPr lang="pt-BR" smtClean="0"/>
              <a:t>O fenobarbital foi associado a mais eventos adversos (14,3%) do que o levetiracetam(0%), e os </a:t>
            </a:r>
            <a:r>
              <a:rPr lang="pt-BR" smtClean="0">
                <a:solidFill>
                  <a:srgbClr val="FF00FF"/>
                </a:solidFill>
              </a:rPr>
              <a:t>dois medicamentos foram igualmente mas incompletamente eficazes no tratamento de convulsões confirmadas eletrograficamente em neonatos após cirurgia cardíaca.</a:t>
            </a:r>
            <a:r>
              <a:rPr lang="pt-BR" smtClean="0"/>
              <a:t> </a:t>
            </a:r>
          </a:p>
          <a:p>
            <a:r>
              <a:rPr lang="pt-BR" smtClean="0"/>
              <a:t>Dado seu perfil de segurança mais aceitável e potencial não inferioridade, </a:t>
            </a:r>
            <a:r>
              <a:rPr lang="pt-BR" smtClean="0">
                <a:solidFill>
                  <a:srgbClr val="0000FF"/>
                </a:solidFill>
              </a:rPr>
              <a:t>o levetiracetam pode ser uma opção razoável para a terapia de primeira linha para o tratamento de convulsões nesta população</a:t>
            </a:r>
            <a:r>
              <a:rPr lang="pt-BR" smtClean="0"/>
              <a:t>. Mais estudos prospectivos são necessários para confirmar esses resultados.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p:cNvSpPr>
          <p:nvPr>
            <p:ph type="body" idx="1"/>
          </p:nvPr>
        </p:nvSpPr>
        <p:spPr>
          <a:xfrm>
            <a:off x="990600" y="2346325"/>
            <a:ext cx="10515600" cy="4351338"/>
          </a:xfrm>
        </p:spPr>
        <p:txBody>
          <a:bodyPr/>
          <a:lstStyle/>
          <a:p>
            <a:pPr>
              <a:lnSpc>
                <a:spcPct val="80000"/>
              </a:lnSpc>
            </a:pPr>
            <a:r>
              <a:rPr lang="pt-BR" sz="2400" smtClean="0"/>
              <a:t>Foram analisados  retrospectivamente 125 casos de convulsão neonatal (</a:t>
            </a:r>
            <a:r>
              <a:rPr lang="pt-BR" sz="2400" smtClean="0">
                <a:solidFill>
                  <a:srgbClr val="0000FF"/>
                </a:solidFill>
              </a:rPr>
              <a:t>fenobarbital 66 casos-via endovenosa, levetiracetam 59 casos-via oral</a:t>
            </a:r>
            <a:r>
              <a:rPr lang="pt-BR" sz="2400" smtClean="0"/>
              <a:t>). </a:t>
            </a:r>
          </a:p>
          <a:p>
            <a:pPr>
              <a:lnSpc>
                <a:spcPct val="80000"/>
              </a:lnSpc>
            </a:pPr>
            <a:r>
              <a:rPr lang="pt-BR" sz="2400" smtClean="0"/>
              <a:t>Não houve diferença significativa entre o grupo de tratamento com fenobarbital e levetiracetam na eficácia de curto prazo (p&gt; 0,05).</a:t>
            </a:r>
          </a:p>
          <a:p>
            <a:pPr>
              <a:lnSpc>
                <a:spcPct val="80000"/>
              </a:lnSpc>
            </a:pPr>
            <a:r>
              <a:rPr lang="pt-BR" sz="2400" smtClean="0"/>
              <a:t> Mas a função de sobrevivência cumulativa sugeriu que o grupo de tratamento com levetiracetam foi melhor do que o fenobarbital (p = 0,026) na avaliação da eficácia a longo prazo. </a:t>
            </a:r>
          </a:p>
          <a:p>
            <a:pPr>
              <a:lnSpc>
                <a:spcPct val="80000"/>
              </a:lnSpc>
            </a:pPr>
            <a:r>
              <a:rPr lang="pt-BR" sz="2400" smtClean="0">
                <a:solidFill>
                  <a:srgbClr val="0000FF"/>
                </a:solidFill>
              </a:rPr>
              <a:t>Avaliações de neurodesenvolvimento em 16 semanas mostraram que o levetiracetam teve um efeito melhor no nível de neurodesenvolvimento</a:t>
            </a:r>
            <a:r>
              <a:rPr lang="pt-BR" sz="2400" smtClean="0"/>
              <a:t> (pontuação de Gesell em resposta) do que o fenobarbital (p = 0,011). </a:t>
            </a:r>
          </a:p>
          <a:p>
            <a:pPr>
              <a:lnSpc>
                <a:spcPct val="80000"/>
              </a:lnSpc>
            </a:pPr>
            <a:r>
              <a:rPr lang="pt-BR" sz="2400" b="1" smtClean="0">
                <a:solidFill>
                  <a:srgbClr val="FF00FF"/>
                </a:solidFill>
              </a:rPr>
              <a:t>Concluem os autores que O levetiracetam mostra boa eficácia, segurança e tolerabilidade para o tratamento de convulsões neonatais de longo prazo.</a:t>
            </a:r>
          </a:p>
        </p:txBody>
      </p:sp>
      <p:sp>
        <p:nvSpPr>
          <p:cNvPr id="58371" name="Rectangle 4"/>
          <p:cNvSpPr>
            <a:spLocks noChangeArrowheads="1"/>
          </p:cNvSpPr>
          <p:nvPr/>
        </p:nvSpPr>
        <p:spPr bwMode="auto">
          <a:xfrm>
            <a:off x="0" y="1001713"/>
            <a:ext cx="12192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hlinkClick r:id="rId2"/>
              </a:rPr>
              <a:t>Efficacy and safety of </a:t>
            </a:r>
            <a:r>
              <a:rPr lang="pt-BR" b="1">
                <a:hlinkClick r:id="rId2"/>
              </a:rPr>
              <a:t>levetiracetam</a:t>
            </a:r>
            <a:r>
              <a:rPr lang="pt-BR">
                <a:hlinkClick r:id="rId2"/>
              </a:rPr>
              <a:t> in the off-label treatment of </a:t>
            </a:r>
            <a:r>
              <a:rPr lang="pt-BR" b="1">
                <a:hlinkClick r:id="rId2"/>
              </a:rPr>
              <a:t>neonatal</a:t>
            </a:r>
            <a:r>
              <a:rPr lang="pt-BR">
                <a:hlinkClick r:id="rId2"/>
              </a:rPr>
              <a:t> </a:t>
            </a:r>
            <a:r>
              <a:rPr lang="pt-BR" b="1">
                <a:hlinkClick r:id="rId2"/>
              </a:rPr>
              <a:t>seizures</a:t>
            </a:r>
            <a:r>
              <a:rPr lang="pt-BR">
                <a:hlinkClick r:id="rId2"/>
              </a:rPr>
              <a:t>.</a:t>
            </a:r>
            <a:endParaRPr lang="pt-BR"/>
          </a:p>
          <a:p>
            <a:pPr algn="ctr"/>
            <a:r>
              <a:rPr lang="pt-BR"/>
              <a:t>Liu BK, Jiang L, Li XJ, Hong SQ, Chen W, Hu Y.Int J Neurosci. 2020 Apr;130(4):336-342. </a:t>
            </a:r>
            <a:r>
              <a:rPr lang="pt-BR">
                <a:solidFill>
                  <a:srgbClr val="0000FF"/>
                </a:solidFill>
              </a:rPr>
              <a:t>doi</a:t>
            </a:r>
            <a:r>
              <a:rPr lang="pt-BR"/>
              <a:t>: 1</a:t>
            </a:r>
            <a:r>
              <a:rPr lang="pt-BR">
                <a:solidFill>
                  <a:srgbClr val="0000FF"/>
                </a:solidFill>
              </a:rPr>
              <a:t>0.1080/00207454.2019.1687469</a:t>
            </a:r>
            <a:r>
              <a:rPr lang="pt-BR"/>
              <a:t>. Epub 2019 Nov 7.PMID: 31665950</a:t>
            </a:r>
          </a:p>
        </p:txBody>
      </p:sp>
      <p:sp>
        <p:nvSpPr>
          <p:cNvPr id="58372" name="Oval 5"/>
          <p:cNvSpPr>
            <a:spLocks noChangeArrowheads="1"/>
          </p:cNvSpPr>
          <p:nvPr/>
        </p:nvSpPr>
        <p:spPr bwMode="auto">
          <a:xfrm>
            <a:off x="209550" y="1833563"/>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
        <p:nvSpPr>
          <p:cNvPr id="58373" name="Rectangle 6"/>
          <p:cNvSpPr>
            <a:spLocks noChangeArrowheads="1"/>
          </p:cNvSpPr>
          <p:nvPr/>
        </p:nvSpPr>
        <p:spPr bwMode="auto">
          <a:xfrm>
            <a:off x="565150" y="225425"/>
            <a:ext cx="106759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000" b="1">
                <a:solidFill>
                  <a:srgbClr val="FF00FF"/>
                </a:solidFill>
              </a:rPr>
              <a:t>Eficácia e segurança do levetiracetam no tratamento </a:t>
            </a:r>
            <a:r>
              <a:rPr lang="pt-BR" sz="2000" b="1" i="1">
                <a:solidFill>
                  <a:srgbClr val="FF00FF"/>
                </a:solidFill>
              </a:rPr>
              <a:t>off-label</a:t>
            </a:r>
            <a:r>
              <a:rPr lang="pt-BR" sz="2000" b="1">
                <a:solidFill>
                  <a:srgbClr val="FF00FF"/>
                </a:solidFill>
              </a:rPr>
              <a:t> de convulsões neonatais</a:t>
            </a:r>
          </a:p>
        </p:txBody>
      </p:sp>
      <p:sp>
        <p:nvSpPr>
          <p:cNvPr id="58374" name="AutoShape 7"/>
          <p:cNvSpPr>
            <a:spLocks noChangeArrowheads="1"/>
          </p:cNvSpPr>
          <p:nvPr/>
        </p:nvSpPr>
        <p:spPr bwMode="auto">
          <a:xfrm>
            <a:off x="11037888" y="543718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1"/>
          </p:nvPr>
        </p:nvSpPr>
        <p:spPr/>
        <p:txBody>
          <a:bodyPr/>
          <a:lstStyle/>
          <a:p>
            <a:r>
              <a:rPr lang="pt-BR" smtClean="0"/>
              <a:t>No entanto, o número de pacientes nesse estudo foi pequeno, e o valor de referência de modelo de previsão é limitado. </a:t>
            </a:r>
          </a:p>
          <a:p>
            <a:r>
              <a:rPr lang="pt-BR" smtClean="0"/>
              <a:t>Um estudo de grande escala, randomizado e controlado por placebo comparando levetiracetam e fenobarbital no tratamento da convulsao confirmada por vídeo EEG é necessário, para avaliar definitivamente o valor competitivo do levetiracetam e do fenobarbital. </a:t>
            </a:r>
          </a:p>
          <a:p>
            <a:pPr algn="ctr"/>
            <a:r>
              <a:rPr lang="pt-BR" b="1" smtClean="0">
                <a:solidFill>
                  <a:srgbClr val="0000FF"/>
                </a:solidFill>
              </a:rPr>
              <a:t>Até então, não está claro qual medicamento antiepiléptico é melhor para o tratamento inicial de convulsões neonatais.</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1"/>
          </p:nvPr>
        </p:nvSpPr>
        <p:spPr>
          <a:xfrm>
            <a:off x="180975" y="1009650"/>
            <a:ext cx="11172825" cy="5848350"/>
          </a:xfrm>
        </p:spPr>
        <p:txBody>
          <a:bodyPr/>
          <a:lstStyle/>
          <a:p>
            <a:pPr algn="ctr">
              <a:lnSpc>
                <a:spcPct val="70000"/>
              </a:lnSpc>
              <a:buFont typeface="Arial" pitchFamily="34" charset="0"/>
              <a:buNone/>
            </a:pPr>
            <a:r>
              <a:rPr lang="pt-BR" sz="1800" b="1" smtClean="0">
                <a:solidFill>
                  <a:srgbClr val="0000FF"/>
                </a:solidFill>
              </a:rPr>
              <a:t>LEVITIRACETAM </a:t>
            </a:r>
          </a:p>
          <a:p>
            <a:pPr>
              <a:lnSpc>
                <a:spcPct val="70000"/>
              </a:lnSpc>
            </a:pPr>
            <a:r>
              <a:rPr lang="pt-BR" sz="1800" smtClean="0"/>
              <a:t> </a:t>
            </a:r>
            <a:r>
              <a:rPr lang="pt-BR" sz="2000" smtClean="0"/>
              <a:t>Pode ser usada como segunda ou terceira medicação e em monoterapia ou associada.</a:t>
            </a:r>
          </a:p>
          <a:p>
            <a:pPr>
              <a:lnSpc>
                <a:spcPct val="70000"/>
              </a:lnSpc>
            </a:pPr>
            <a:r>
              <a:rPr lang="pt-BR" sz="2000" smtClean="0"/>
              <a:t> Os estudos sobre seu uso têm se multiplicado, seu </a:t>
            </a:r>
            <a:r>
              <a:rPr lang="pt-BR" sz="2000" b="1" smtClean="0">
                <a:solidFill>
                  <a:srgbClr val="0000FF"/>
                </a:solidFill>
              </a:rPr>
              <a:t>mecanismo de ação</a:t>
            </a:r>
            <a:r>
              <a:rPr lang="pt-BR" sz="2000" smtClean="0"/>
              <a:t> não está bem conhecido, possivelmente está </a:t>
            </a:r>
            <a:r>
              <a:rPr lang="pt-BR" sz="2000" b="1" smtClean="0">
                <a:solidFill>
                  <a:srgbClr val="0000FF"/>
                </a:solidFill>
              </a:rPr>
              <a:t>ligado as glicoproteínas 2A e SV2A que estabilizam as membranas das vesículas que contem neuromediadores nos botões sinápticos e impedem a sua liberação</a:t>
            </a:r>
            <a:r>
              <a:rPr lang="pt-BR" sz="2000" smtClean="0"/>
              <a:t>.</a:t>
            </a:r>
          </a:p>
          <a:p>
            <a:pPr>
              <a:lnSpc>
                <a:spcPct val="70000"/>
              </a:lnSpc>
            </a:pPr>
            <a:r>
              <a:rPr lang="pt-BR" sz="2000" smtClean="0"/>
              <a:t> Apresenta 95% de biodisponibilidade, não é carreada por proteínas plasmáticas, atinge equilíbrio em 24/48 horas.</a:t>
            </a:r>
          </a:p>
          <a:p>
            <a:pPr>
              <a:lnSpc>
                <a:spcPct val="70000"/>
              </a:lnSpc>
            </a:pPr>
            <a:r>
              <a:rPr lang="pt-BR" sz="2000" smtClean="0"/>
              <a:t> Nos RN relata-se </a:t>
            </a:r>
            <a:r>
              <a:rPr lang="pt-BR" sz="2000" i="1" smtClean="0"/>
              <a:t>clearance</a:t>
            </a:r>
            <a:r>
              <a:rPr lang="pt-BR" sz="2000" smtClean="0"/>
              <a:t> aumentado e a meia vida diminuída, sugerindo-se o uso em 3 doses diárias, 66% da dose não sofre metabolização para ser eliminada e 33% sofre hidrólise enzimática </a:t>
            </a:r>
            <a:r>
              <a:rPr lang="pt-BR" sz="2000" b="1" smtClean="0"/>
              <a:t>sem o envolvimento hepático</a:t>
            </a:r>
            <a:r>
              <a:rPr lang="pt-BR" sz="2000" smtClean="0"/>
              <a:t>. </a:t>
            </a:r>
            <a:r>
              <a:rPr lang="pt-BR" sz="2000" b="1" smtClean="0"/>
              <a:t>Apresenta excreção renal, isto deve ser observado em RN com disfunção neste órgão. </a:t>
            </a:r>
          </a:p>
          <a:p>
            <a:pPr>
              <a:lnSpc>
                <a:spcPct val="70000"/>
              </a:lnSpc>
            </a:pPr>
            <a:r>
              <a:rPr lang="pt-BR" sz="2000" smtClean="0"/>
              <a:t>Não apresenta alterações metabólicas quando utilizada concomitantemente a terapêutica com hipotermia (nas Síndromes Hipóxico Isquêmicas). </a:t>
            </a:r>
          </a:p>
          <a:p>
            <a:pPr>
              <a:lnSpc>
                <a:spcPct val="70000"/>
              </a:lnSpc>
            </a:pPr>
            <a:r>
              <a:rPr lang="pt-BR" sz="2000" b="1" smtClean="0">
                <a:solidFill>
                  <a:srgbClr val="FF0000"/>
                </a:solidFill>
              </a:rPr>
              <a:t>Entre os efeitos adversos relatados estão sedação, apneia e bradicardia</a:t>
            </a:r>
            <a:r>
              <a:rPr lang="pt-BR" sz="2000" smtClean="0"/>
              <a:t>, diminuição da diurese que não foram relatados de forma significativa. Há relato de função neuroprotetora e ação antiapoptótica. </a:t>
            </a:r>
          </a:p>
          <a:p>
            <a:pPr>
              <a:lnSpc>
                <a:spcPct val="70000"/>
              </a:lnSpc>
            </a:pPr>
            <a:r>
              <a:rPr lang="pt-BR" sz="2000" smtClean="0"/>
              <a:t>O uso de levetiracetam no tratamento de convulsões neonatais aumentou dramaticamente na última década, de 1,4 para 14% de 2005 para 2014.</a:t>
            </a:r>
          </a:p>
          <a:p>
            <a:pPr>
              <a:lnSpc>
                <a:spcPct val="70000"/>
              </a:lnSpc>
            </a:pPr>
            <a:r>
              <a:rPr lang="pt-BR" sz="2000" smtClean="0"/>
              <a:t>Eficácia entre 30 e 86% foram relatadas incluindo em recém-nascidos prematuros.</a:t>
            </a:r>
          </a:p>
          <a:p>
            <a:pPr>
              <a:lnSpc>
                <a:spcPct val="70000"/>
              </a:lnSpc>
            </a:pPr>
            <a:r>
              <a:rPr lang="pt-BR" sz="2000" smtClean="0"/>
              <a:t> As </a:t>
            </a:r>
            <a:r>
              <a:rPr lang="pt-BR" sz="2000" b="1" smtClean="0"/>
              <a:t>doses</a:t>
            </a:r>
            <a:r>
              <a:rPr lang="pt-BR" sz="2000" smtClean="0"/>
              <a:t> relatadas para RN estão entre </a:t>
            </a:r>
            <a:r>
              <a:rPr lang="pt-BR" sz="2000" b="1" smtClean="0"/>
              <a:t>10 e 30 mg/kg em bolus e dose de manutenção de 50 mg/kg/dia dividida em duas ou três infusões diárias.</a:t>
            </a:r>
          </a:p>
        </p:txBody>
      </p:sp>
      <p:sp>
        <p:nvSpPr>
          <p:cNvPr id="60419" name="Rectangle 5"/>
          <p:cNvSpPr>
            <a:spLocks noChangeArrowheads="1"/>
          </p:cNvSpPr>
          <p:nvPr/>
        </p:nvSpPr>
        <p:spPr bwMode="auto">
          <a:xfrm>
            <a:off x="581025" y="109538"/>
            <a:ext cx="11168063"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r>
              <a:rPr lang="pt-BR" sz="2700" b="1">
                <a:solidFill>
                  <a:srgbClr val="0000FF"/>
                </a:solidFill>
                <a:latin typeface="Lato" pitchFamily="34" charset="0"/>
              </a:rPr>
              <a:t>CRISES CONVULSIVAS NO PER</a:t>
            </a:r>
            <a:r>
              <a:rPr lang="pt-BR" sz="2700" b="1">
                <a:solidFill>
                  <a:srgbClr val="0000FF"/>
                </a:solidFill>
              </a:rPr>
              <a:t>Í</a:t>
            </a:r>
            <a:r>
              <a:rPr lang="pt-BR" sz="2700" b="1">
                <a:solidFill>
                  <a:srgbClr val="0000FF"/>
                </a:solidFill>
                <a:latin typeface="Lato" pitchFamily="34" charset="0"/>
              </a:rPr>
              <a:t>ODO NEONATAL</a:t>
            </a:r>
          </a:p>
          <a:p>
            <a:pPr algn="ctr" eaLnBrk="0" hangingPunct="0"/>
            <a:r>
              <a:rPr lang="pt-BR" sz="1600">
                <a:solidFill>
                  <a:srgbClr val="424242"/>
                </a:solidFill>
                <a:latin typeface="Source Sans Pro"/>
              </a:rPr>
              <a:t>S</a:t>
            </a:r>
            <a:r>
              <a:rPr lang="pt-BR" sz="1600">
                <a:solidFill>
                  <a:srgbClr val="424242"/>
                </a:solidFill>
              </a:rPr>
              <a:t>é</a:t>
            </a:r>
            <a:r>
              <a:rPr lang="pt-BR" sz="1600">
                <a:solidFill>
                  <a:srgbClr val="424242"/>
                </a:solidFill>
                <a:latin typeface="Source Sans Pro"/>
              </a:rPr>
              <a:t>rgio Henrique Veiga, Paulo R. Margotto, Joseleide G. Castro.</a:t>
            </a:r>
          </a:p>
          <a:p>
            <a:pPr algn="ctr" eaLnBrk="0" hangingPunct="0"/>
            <a:r>
              <a:rPr lang="pt-BR" sz="1600">
                <a:solidFill>
                  <a:srgbClr val="424242"/>
                </a:solidFill>
                <a:latin typeface="Source Sans Pro"/>
              </a:rPr>
              <a:t>Cap</a:t>
            </a:r>
            <a:r>
              <a:rPr lang="pt-BR" sz="1600">
                <a:solidFill>
                  <a:srgbClr val="424242"/>
                </a:solidFill>
              </a:rPr>
              <a:t>í</a:t>
            </a:r>
            <a:r>
              <a:rPr lang="pt-BR" sz="1600">
                <a:solidFill>
                  <a:srgbClr val="424242"/>
                </a:solidFill>
                <a:latin typeface="Source Sans Pro"/>
              </a:rPr>
              <a:t>tulo do livro Assistência ao Rec</a:t>
            </a:r>
            <a:r>
              <a:rPr lang="pt-BR" sz="1600">
                <a:solidFill>
                  <a:srgbClr val="424242"/>
                </a:solidFill>
              </a:rPr>
              <a:t>é</a:t>
            </a:r>
            <a:r>
              <a:rPr lang="pt-BR" sz="1600">
                <a:solidFill>
                  <a:srgbClr val="424242"/>
                </a:solidFill>
                <a:latin typeface="Source Sans Pro"/>
              </a:rPr>
              <a:t>m-Nascido de Risco, Editado por Paulo R. Margotto, 4a Edi</a:t>
            </a:r>
            <a:r>
              <a:rPr lang="pt-BR" sz="1600">
                <a:solidFill>
                  <a:srgbClr val="424242"/>
                </a:solidFill>
              </a:rPr>
              <a:t>ç</a:t>
            </a:r>
            <a:r>
              <a:rPr lang="pt-BR" sz="1600">
                <a:solidFill>
                  <a:srgbClr val="424242"/>
                </a:solidFill>
                <a:latin typeface="Source Sans Pro"/>
              </a:rPr>
              <a:t>ão, 2020, em Prepara</a:t>
            </a:r>
            <a:r>
              <a:rPr lang="pt-BR" sz="1600">
                <a:solidFill>
                  <a:srgbClr val="424242"/>
                </a:solidFill>
              </a:rPr>
              <a:t>ç</a:t>
            </a:r>
            <a:r>
              <a:rPr lang="pt-BR" sz="1600">
                <a:solidFill>
                  <a:srgbClr val="424242"/>
                </a:solidFill>
                <a:latin typeface="Source Sans Pro"/>
              </a:rPr>
              <a:t>ão</a:t>
            </a:r>
            <a:r>
              <a:rPr lang="pt-BR" sz="1600" u="sng">
                <a:solidFill>
                  <a:srgbClr val="424242"/>
                </a:solidFill>
                <a:latin typeface="Source Sans Pro"/>
              </a:rPr>
              <a:t>.</a:t>
            </a:r>
            <a:endParaRPr lang="pt-BR" sz="1600" u="sng">
              <a:solidFill>
                <a:srgbClr val="78909C"/>
              </a:solidFill>
            </a:endParaRPr>
          </a:p>
        </p:txBody>
      </p:sp>
      <p:pic>
        <p:nvPicPr>
          <p:cNvPr id="60420" name="Picture 6" descr="doc">
            <a:hlinkClick r:id="rId2" tooltip="NOVO-CONVULSOE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0150" y="1095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1" name="Oval 7"/>
          <p:cNvSpPr>
            <a:spLocks noChangeArrowheads="1"/>
          </p:cNvSpPr>
          <p:nvPr/>
        </p:nvSpPr>
        <p:spPr bwMode="auto">
          <a:xfrm>
            <a:off x="123825" y="109538"/>
            <a:ext cx="914400" cy="512762"/>
          </a:xfrm>
          <a:prstGeom prst="ellipse">
            <a:avLst/>
          </a:prstGeom>
          <a:solidFill>
            <a:schemeClr val="accent1"/>
          </a:solidFill>
          <a:ln w="381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p:nvPr>
        </p:nvSpPr>
        <p:spPr>
          <a:xfrm>
            <a:off x="838200" y="-298450"/>
            <a:ext cx="10515600" cy="1325563"/>
          </a:xfrm>
        </p:spPr>
        <p:txBody>
          <a:bodyPr/>
          <a:lstStyle/>
          <a:p>
            <a:r>
              <a:rPr lang="pt-BR" smtClean="0"/>
              <a:t>Em resumo...</a:t>
            </a:r>
          </a:p>
        </p:txBody>
      </p:sp>
      <p:sp>
        <p:nvSpPr>
          <p:cNvPr id="78851" name="Rectangle 3"/>
          <p:cNvSpPr>
            <a:spLocks noGrp="1"/>
          </p:cNvSpPr>
          <p:nvPr>
            <p:ph type="body" idx="1"/>
          </p:nvPr>
        </p:nvSpPr>
        <p:spPr>
          <a:xfrm>
            <a:off x="0" y="904875"/>
            <a:ext cx="12071350" cy="5807075"/>
          </a:xfrm>
        </p:spPr>
        <p:txBody>
          <a:bodyPr/>
          <a:lstStyle/>
          <a:p>
            <a:pPr>
              <a:lnSpc>
                <a:spcPct val="80000"/>
              </a:lnSpc>
              <a:buFont typeface="Arial" pitchFamily="34" charset="0"/>
              <a:buNone/>
            </a:pPr>
            <a:r>
              <a:rPr lang="pt-BR" altLang="ja-JP" sz="2000" dirty="0" smtClean="0">
                <a:ea typeface="MS PGothic" pitchFamily="34" charset="-128"/>
              </a:rPr>
              <a:t>    Esse estudo de fase </a:t>
            </a:r>
            <a:r>
              <a:rPr lang="pt-BR" altLang="ja-JP" sz="2000" dirty="0" err="1" smtClean="0">
                <a:ea typeface="MS PGothic" pitchFamily="34" charset="-128"/>
              </a:rPr>
              <a:t>IIb</a:t>
            </a:r>
            <a:r>
              <a:rPr lang="pt-BR" altLang="ja-JP" sz="2000" dirty="0" smtClean="0">
                <a:ea typeface="MS PGothic" pitchFamily="34" charset="-128"/>
              </a:rPr>
              <a:t> (encontrar a dose terapêutica apropriada) mostrou que o fenobarbital em relação ao </a:t>
            </a:r>
            <a:r>
              <a:rPr lang="pt-BR" altLang="ja-JP" sz="2000" dirty="0" err="1" smtClean="0">
                <a:ea typeface="MS PGothic" pitchFamily="34" charset="-128"/>
              </a:rPr>
              <a:t>levetiracetam</a:t>
            </a:r>
            <a:r>
              <a:rPr lang="pt-BR" altLang="ja-JP" sz="2000" dirty="0" smtClean="0">
                <a:ea typeface="MS PGothic" pitchFamily="34" charset="-128"/>
              </a:rPr>
              <a:t> como drogas de primeira linha nas convulsões neonatais (acessadas por EEG por dois </a:t>
            </a:r>
            <a:r>
              <a:rPr lang="pt-BR" altLang="ja-JP" sz="2000" dirty="0" err="1" smtClean="0">
                <a:ea typeface="MS PGothic" pitchFamily="34" charset="-128"/>
              </a:rPr>
              <a:t>neurofisiologistas</a:t>
            </a:r>
            <a:r>
              <a:rPr lang="pt-BR" altLang="ja-JP" sz="2000" dirty="0" smtClean="0">
                <a:ea typeface="MS PGothic" pitchFamily="34" charset="-128"/>
              </a:rPr>
              <a:t> independentes) foi significativamente mais eficaz em deixar os pacientes livres por 24 horas (80% versos 28%) com risco relativo de 0,35 (intervalo de confiança de 0,22-0,56 -P&lt;0,001), inclusive dentro das 48 horas (64% versos 17% - P&lt;0,001). 70% responderam ao uso de fenobarbital com apenas uma dose de ataque (20mg/kg) e manutenção. 42 pacientes mantiveram convulsões com 40 mg/kg de </a:t>
            </a:r>
            <a:r>
              <a:rPr lang="pt-BR" altLang="ja-JP" sz="2000" dirty="0" err="1" smtClean="0">
                <a:ea typeface="MS PGothic" pitchFamily="34" charset="-128"/>
              </a:rPr>
              <a:t>levetiracetam</a:t>
            </a:r>
            <a:r>
              <a:rPr lang="pt-BR" altLang="ja-JP" sz="2000" dirty="0" smtClean="0">
                <a:ea typeface="MS PGothic" pitchFamily="34" charset="-128"/>
              </a:rPr>
              <a:t>  e com 20mg/kg resultou no controle das convulsões por 24 horas em 4 pacientes (7,5% de aumento da eficácia do </a:t>
            </a:r>
            <a:r>
              <a:rPr lang="pt-BR" altLang="ja-JP" sz="2000" dirty="0" err="1" smtClean="0">
                <a:ea typeface="MS PGothic" pitchFamily="34" charset="-128"/>
              </a:rPr>
              <a:t>levetiracetam</a:t>
            </a:r>
            <a:r>
              <a:rPr lang="pt-BR" altLang="ja-JP" sz="2000" dirty="0" smtClean="0">
                <a:ea typeface="MS PGothic" pitchFamily="34" charset="-128"/>
              </a:rPr>
              <a:t> em 24 horas), com resultados semelhantes no subgrupo de pacientes tratados com hipotermia para encefalopatia </a:t>
            </a:r>
            <a:r>
              <a:rPr lang="pt-BR" altLang="ja-JP" sz="2000" dirty="0" err="1" smtClean="0">
                <a:ea typeface="MS PGothic" pitchFamily="34" charset="-128"/>
              </a:rPr>
              <a:t>hipóxico</a:t>
            </a:r>
            <a:r>
              <a:rPr lang="pt-BR" altLang="ja-JP" sz="2000" dirty="0" smtClean="0">
                <a:ea typeface="MS PGothic" pitchFamily="34" charset="-128"/>
              </a:rPr>
              <a:t>-isquêmica (90% versos 35%- P&lt;0,001). No entanto, mais eventos adversos ocorreram com fenobarbital, como supressão respiratória, hipotensão, sedação. A exposição crônica associa-se a decréscimo de habilidades cognitivas e apoptose neuronal em cérebros imaturos foi demonstrada em animais. Altas doses de </a:t>
            </a:r>
            <a:r>
              <a:rPr lang="pt-BR" altLang="ja-JP" sz="2000" dirty="0" err="1" smtClean="0">
                <a:ea typeface="MS PGothic" pitchFamily="34" charset="-128"/>
              </a:rPr>
              <a:t>levetiracetam</a:t>
            </a:r>
            <a:r>
              <a:rPr lang="pt-BR" altLang="ja-JP" sz="2000" dirty="0" smtClean="0">
                <a:ea typeface="MS PGothic" pitchFamily="34" charset="-128"/>
              </a:rPr>
              <a:t> (275mg/kg) em crianças podem deixá-las sem convulsões quando a dose padrão falhou (no máximo 60mg/kg), sugerindo que o aumento da eficácia visto com escalonamento de dose modesto nesse estudo é encorajador a este respeito. Nos complementos, estudo indiano recente mostrou resultados completamente diferentes (80% para o </a:t>
            </a:r>
            <a:r>
              <a:rPr lang="pt-BR" altLang="ja-JP" sz="2000" dirty="0" err="1" smtClean="0">
                <a:ea typeface="MS PGothic" pitchFamily="34" charset="-128"/>
              </a:rPr>
              <a:t>levetiracetam</a:t>
            </a:r>
            <a:r>
              <a:rPr lang="pt-BR" altLang="ja-JP" sz="2000" dirty="0" smtClean="0">
                <a:ea typeface="MS PGothic" pitchFamily="34" charset="-128"/>
              </a:rPr>
              <a:t> e 62% para o fenobarbital, com o diferencial de que nesse estudo não houve documentação EEG da cessação das convulsões e outros estudos, sem diferenças entre eles e outros tem mostrado evidências com o </a:t>
            </a:r>
            <a:r>
              <a:rPr lang="pt-BR" altLang="ja-JP" sz="2000" dirty="0" err="1" smtClean="0">
                <a:ea typeface="MS PGothic" pitchFamily="34" charset="-128"/>
              </a:rPr>
              <a:t>levetiracetam</a:t>
            </a:r>
            <a:r>
              <a:rPr lang="pt-BR" altLang="ja-JP" sz="2000" dirty="0" smtClean="0">
                <a:ea typeface="MS PGothic" pitchFamily="34" charset="-128"/>
              </a:rPr>
              <a:t> como 2ª ou 3ª opção. Outros mostraram que altas doses, como 80-100mg/kg de </a:t>
            </a:r>
            <a:r>
              <a:rPr lang="pt-BR" altLang="ja-JP" sz="2000" dirty="0" err="1" smtClean="0">
                <a:ea typeface="MS PGothic" pitchFamily="34" charset="-128"/>
              </a:rPr>
              <a:t>levetiracetam</a:t>
            </a:r>
            <a:r>
              <a:rPr lang="pt-BR" altLang="ja-JP" sz="2000" dirty="0" smtClean="0">
                <a:ea typeface="MS PGothic" pitchFamily="34" charset="-128"/>
              </a:rPr>
              <a:t> foi eficaz como droga de primeira linha. No </a:t>
            </a:r>
            <a:r>
              <a:rPr lang="pt-BR" altLang="ja-JP" sz="2000" dirty="0" err="1" smtClean="0">
                <a:ea typeface="MS PGothic" pitchFamily="34" charset="-128"/>
              </a:rPr>
              <a:t>neurodesenvolvimento</a:t>
            </a:r>
            <a:r>
              <a:rPr lang="pt-BR" altLang="ja-JP" sz="2000" dirty="0" smtClean="0">
                <a:ea typeface="MS PGothic" pitchFamily="34" charset="-128"/>
              </a:rPr>
              <a:t>, estudos mostraram melhores escores com o </a:t>
            </a:r>
            <a:r>
              <a:rPr lang="pt-BR" altLang="ja-JP" sz="2000" dirty="0" err="1" smtClean="0">
                <a:ea typeface="MS PGothic" pitchFamily="34" charset="-128"/>
              </a:rPr>
              <a:t>levetiracetam</a:t>
            </a:r>
            <a:r>
              <a:rPr lang="pt-BR" altLang="ja-JP" sz="2000" dirty="0" smtClean="0">
                <a:ea typeface="MS PGothic" pitchFamily="34" charset="-128"/>
              </a:rPr>
              <a:t> versos fenobarbital e outros, sem diferenças. Assim, no momento atua, não está claro qual medicamento antiepiléptico é melhor para o tratamento inicial de convulsões neonatais. Mais estudos maiores, são </a:t>
            </a:r>
            <a:r>
              <a:rPr lang="pt-BR" altLang="ja-JP" sz="2000" dirty="0" smtClean="0">
                <a:ea typeface="MS PGothic" pitchFamily="34" charset="-128"/>
              </a:rPr>
              <a:t>necessários. </a:t>
            </a:r>
            <a:endParaRPr lang="pt-BR" sz="2000" dirty="0" smtClean="0"/>
          </a:p>
        </p:txBody>
      </p:sp>
      <p:sp>
        <p:nvSpPr>
          <p:cNvPr id="78852" name="Text Box 4"/>
          <p:cNvSpPr txBox="1">
            <a:spLocks noChangeArrowheads="1"/>
          </p:cNvSpPr>
          <p:nvPr/>
        </p:nvSpPr>
        <p:spPr bwMode="auto">
          <a:xfrm>
            <a:off x="10966450" y="6475413"/>
            <a:ext cx="11049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900"/>
              <a:t>Paulo R. Margotto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30300" y="450850"/>
            <a:ext cx="6197600" cy="578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CaixaDeTexto 4"/>
          <p:cNvSpPr txBox="1">
            <a:spLocks noChangeArrowheads="1"/>
          </p:cNvSpPr>
          <p:nvPr/>
        </p:nvSpPr>
        <p:spPr bwMode="auto">
          <a:xfrm>
            <a:off x="7596188" y="2789238"/>
            <a:ext cx="440055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pt-BR" sz="6600">
                <a:solidFill>
                  <a:srgbClr val="FF00FF"/>
                </a:solidFill>
                <a:latin typeface="Calibri" pitchFamily="34" charset="0"/>
              </a:rPr>
              <a:t>Obrigado!!!</a:t>
            </a:r>
          </a:p>
        </p:txBody>
      </p:sp>
    </p:spTree>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2724</TotalTime>
  <Words>5377</Words>
  <Application>Microsoft Office PowerPoint</Application>
  <PresentationFormat>Personalizar</PresentationFormat>
  <Paragraphs>382</Paragraphs>
  <Slides>60</Slides>
  <Notes>4</Notes>
  <HiddenSlides>0</HiddenSlides>
  <MMClips>0</MMClips>
  <ScaleCrop>false</ScaleCrop>
  <HeadingPairs>
    <vt:vector size="4" baseType="variant">
      <vt:variant>
        <vt:lpstr>Tema</vt:lpstr>
      </vt:variant>
      <vt:variant>
        <vt:i4>1</vt:i4>
      </vt:variant>
      <vt:variant>
        <vt:lpstr>Títulos de slides</vt:lpstr>
      </vt:variant>
      <vt:variant>
        <vt:i4>60</vt:i4>
      </vt:variant>
    </vt:vector>
  </HeadingPairs>
  <TitlesOfParts>
    <vt:vector size="61" baseType="lpstr">
      <vt:lpstr>Tema do Office</vt:lpstr>
      <vt:lpstr>Apresentação do PowerPoint</vt:lpstr>
      <vt:lpstr>Apresentação do PowerPoint</vt:lpstr>
      <vt:lpstr>Introdução </vt:lpstr>
      <vt:lpstr>                                 Objetivo</vt:lpstr>
      <vt:lpstr>Métodos</vt:lpstr>
      <vt:lpstr>Métodos</vt:lpstr>
      <vt:lpstr>Protocolo  de Tratamento </vt:lpstr>
      <vt:lpstr>Desfechos</vt:lpstr>
      <vt:lpstr>Análise Estatística </vt:lpstr>
      <vt:lpstr>Apresentação do PowerPoint</vt:lpstr>
      <vt:lpstr>Apresentação do PowerPoint</vt:lpstr>
      <vt:lpstr>Apresentação do PowerPoint</vt:lpstr>
      <vt:lpstr>Resultados</vt:lpstr>
      <vt:lpstr>Resultados</vt:lpstr>
      <vt:lpstr>Discussão</vt:lpstr>
      <vt:lpstr>Discussão </vt:lpstr>
      <vt:lpstr>Discussão</vt:lpstr>
      <vt:lpstr>Conclusões </vt:lpstr>
      <vt:lpstr>Apresentação do PowerPoint</vt:lpstr>
      <vt:lpstr>Apresentação do PowerPoint</vt:lpstr>
      <vt:lpstr>Apresentação do PowerPoint</vt:lpstr>
      <vt:lpstr>Apresentação do PowerPoint</vt:lpstr>
      <vt:lpstr>Apresentação do PowerPoint</vt:lpstr>
      <vt:lpstr>Apresentação do PowerPoint</vt:lpstr>
      <vt:lpstr>Levetiracetam como droga de primeira escolha foi...</vt:lpstr>
      <vt:lpstr>Nota do Editor da página neonatal www.paulomargotto.com.br, Dr. Paulo R. Margotto. Consultem também! Aqui e Agora! ESTUDANDO JUNTOS</vt:lpstr>
      <vt:lpstr>Apresentação do PowerPoint</vt:lpstr>
      <vt:lpstr>Apresentação do PowerPoint</vt:lpstr>
      <vt:lpstr>Apresentação do PowerPoint</vt:lpstr>
      <vt:lpstr>Apresentação do PowerPoint</vt:lpstr>
      <vt:lpstr>Apresentação do PowerPoint</vt:lpstr>
      <vt:lpstr>Os autores concluem...</vt:lpstr>
      <vt:lpstr>Uma comparação de levetiracetam e fenobarbital para o tratamento de convulsões neonatais associadas a encefalopatia hipóxico-isquêmica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Concluem esses autores que:</vt:lpstr>
      <vt:lpstr>Uma comparação retrospectiva de fenobarbital e levetiracetam para o tratamento de convulsões após cirurgia cardíaca em neonatos </vt:lpstr>
      <vt:lpstr>Os autores concluem</vt:lpstr>
      <vt:lpstr>Apresentação do PowerPoint</vt:lpstr>
      <vt:lpstr>Apresentação do PowerPoint</vt:lpstr>
      <vt:lpstr>Apresentação do PowerPoint</vt:lpstr>
      <vt:lpstr>Em resumo...</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Carol Braga</dc:creator>
  <cp:lastModifiedBy>Paulo</cp:lastModifiedBy>
  <cp:revision>33</cp:revision>
  <dcterms:created xsi:type="dcterms:W3CDTF">2020-09-28T01:12:27Z</dcterms:created>
  <dcterms:modified xsi:type="dcterms:W3CDTF">2020-10-30T23:00:44Z</dcterms:modified>
</cp:coreProperties>
</file>