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9" r:id="rId1"/>
  </p:sldMasterIdLst>
  <p:notesMasterIdLst>
    <p:notesMasterId r:id="rId53"/>
  </p:notesMasterIdLst>
  <p:sldIdLst>
    <p:sldId id="272" r:id="rId2"/>
    <p:sldId id="273" r:id="rId3"/>
    <p:sldId id="274" r:id="rId4"/>
    <p:sldId id="275" r:id="rId5"/>
    <p:sldId id="276" r:id="rId6"/>
    <p:sldId id="277" r:id="rId7"/>
    <p:sldId id="278" r:id="rId8"/>
    <p:sldId id="279" r:id="rId9"/>
    <p:sldId id="280" r:id="rId10"/>
    <p:sldId id="281" r:id="rId11"/>
    <p:sldId id="282" r:id="rId12"/>
    <p:sldId id="257" r:id="rId13"/>
    <p:sldId id="258" r:id="rId14"/>
    <p:sldId id="259" r:id="rId15"/>
    <p:sldId id="260" r:id="rId16"/>
    <p:sldId id="263" r:id="rId17"/>
    <p:sldId id="261" r:id="rId18"/>
    <p:sldId id="264" r:id="rId19"/>
    <p:sldId id="296" r:id="rId20"/>
    <p:sldId id="262" r:id="rId21"/>
    <p:sldId id="265" r:id="rId22"/>
    <p:sldId id="266" r:id="rId23"/>
    <p:sldId id="267" r:id="rId24"/>
    <p:sldId id="268" r:id="rId25"/>
    <p:sldId id="269" r:id="rId26"/>
    <p:sldId id="270" r:id="rId27"/>
    <p:sldId id="271"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9" r:id="rId41"/>
    <p:sldId id="313" r:id="rId42"/>
    <p:sldId id="301" r:id="rId43"/>
    <p:sldId id="314" r:id="rId44"/>
    <p:sldId id="303" r:id="rId45"/>
    <p:sldId id="304" r:id="rId46"/>
    <p:sldId id="305" r:id="rId47"/>
    <p:sldId id="306" r:id="rId48"/>
    <p:sldId id="308" r:id="rId49"/>
    <p:sldId id="309" r:id="rId50"/>
    <p:sldId id="310" r:id="rId51"/>
    <p:sldId id="302" r:id="rId52"/>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Arial" charset="0"/>
        <a:ea typeface="+mn-ea"/>
        <a:cs typeface="Arial" charset="0"/>
      </a:defRPr>
    </a:lvl1pPr>
    <a:lvl2pPr marL="457200" algn="l" defTabSz="457200" rtl="0" fontAlgn="base">
      <a:spcBef>
        <a:spcPct val="0"/>
      </a:spcBef>
      <a:spcAft>
        <a:spcPct val="0"/>
      </a:spcAft>
      <a:defRPr kern="1200">
        <a:solidFill>
          <a:schemeClr val="tx1"/>
        </a:solidFill>
        <a:latin typeface="Arial" charset="0"/>
        <a:ea typeface="+mn-ea"/>
        <a:cs typeface="Arial" charset="0"/>
      </a:defRPr>
    </a:lvl2pPr>
    <a:lvl3pPr marL="914400" algn="l" defTabSz="457200" rtl="0" fontAlgn="base">
      <a:spcBef>
        <a:spcPct val="0"/>
      </a:spcBef>
      <a:spcAft>
        <a:spcPct val="0"/>
      </a:spcAft>
      <a:defRPr kern="1200">
        <a:solidFill>
          <a:schemeClr val="tx1"/>
        </a:solidFill>
        <a:latin typeface="Arial" charset="0"/>
        <a:ea typeface="+mn-ea"/>
        <a:cs typeface="Arial" charset="0"/>
      </a:defRPr>
    </a:lvl3pPr>
    <a:lvl4pPr marL="1371600" algn="l" defTabSz="457200" rtl="0" fontAlgn="base">
      <a:spcBef>
        <a:spcPct val="0"/>
      </a:spcBef>
      <a:spcAft>
        <a:spcPct val="0"/>
      </a:spcAft>
      <a:defRPr kern="1200">
        <a:solidFill>
          <a:schemeClr val="tx1"/>
        </a:solidFill>
        <a:latin typeface="Arial" charset="0"/>
        <a:ea typeface="+mn-ea"/>
        <a:cs typeface="Arial" charset="0"/>
      </a:defRPr>
    </a:lvl4pPr>
    <a:lvl5pPr marL="1828800" algn="l" defTabSz="457200"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a:srgbClr val="000000"/>
    <a:srgbClr val="FF0000"/>
    <a:srgbClr val="FFFF00"/>
    <a:srgbClr val="0000FF"/>
    <a:srgbClr val="00FFFF"/>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7150" autoAdjust="0"/>
  </p:normalViewPr>
  <p:slideViewPr>
    <p:cSldViewPr snapToGrid="0">
      <p:cViewPr varScale="1">
        <p:scale>
          <a:sx n="67" d="100"/>
          <a:sy n="67" d="100"/>
        </p:scale>
        <p:origin x="-568" y="-6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3">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FAE102-B025-4683-91F6-0F432F05E4AA}" type="doc">
      <dgm:prSet loTypeId="urn:microsoft.com/office/officeart/2005/8/layout/process1" loCatId="process" qsTypeId="urn:microsoft.com/office/officeart/2005/8/quickstyle/simple1#1" qsCatId="simple" csTypeId="urn:microsoft.com/office/officeart/2005/8/colors/accent1_2#1" csCatId="accent1" phldr="1"/>
      <dgm:spPr/>
    </dgm:pt>
    <dgm:pt modelId="{51A1E721-8977-4622-A7CB-881C02183E92}">
      <dgm:prSet phldrT="[Texto]"/>
      <dgm:spPr/>
      <dgm:t>
        <a:bodyPr/>
        <a:lstStyle/>
        <a:p>
          <a:r>
            <a:rPr lang="pt-BR" dirty="0"/>
            <a:t>Hipoperfusão</a:t>
          </a:r>
        </a:p>
      </dgm:t>
    </dgm:pt>
    <dgm:pt modelId="{B258AA13-4C05-430E-8E4A-31BA7482FF99}" type="parTrans" cxnId="{9A5D5890-5713-4BB9-AC63-F67A86CDEC27}">
      <dgm:prSet/>
      <dgm:spPr/>
      <dgm:t>
        <a:bodyPr/>
        <a:lstStyle/>
        <a:p>
          <a:endParaRPr lang="pt-BR"/>
        </a:p>
      </dgm:t>
    </dgm:pt>
    <dgm:pt modelId="{7B09891A-725C-4D2B-A90F-66F0C068BE00}" type="sibTrans" cxnId="{9A5D5890-5713-4BB9-AC63-F67A86CDEC27}">
      <dgm:prSet/>
      <dgm:spPr/>
      <dgm:t>
        <a:bodyPr/>
        <a:lstStyle/>
        <a:p>
          <a:endParaRPr lang="pt-BR" dirty="0"/>
        </a:p>
      </dgm:t>
    </dgm:pt>
    <dgm:pt modelId="{7237351B-2918-4A04-935C-40EFB3822339}">
      <dgm:prSet phldrT="[Texto]"/>
      <dgm:spPr/>
      <dgm:t>
        <a:bodyPr/>
        <a:lstStyle/>
        <a:p>
          <a:r>
            <a:rPr lang="pt-BR" dirty="0"/>
            <a:t>Disfunção orgânica</a:t>
          </a:r>
        </a:p>
      </dgm:t>
    </dgm:pt>
    <dgm:pt modelId="{B3C6E1FA-8D42-43EF-8C16-AFB167E15000}" type="parTrans" cxnId="{B747BFE1-AB50-4463-B2CA-54A77C7DB10A}">
      <dgm:prSet/>
      <dgm:spPr/>
      <dgm:t>
        <a:bodyPr/>
        <a:lstStyle/>
        <a:p>
          <a:endParaRPr lang="pt-BR"/>
        </a:p>
      </dgm:t>
    </dgm:pt>
    <dgm:pt modelId="{4FB1BCBF-8D43-4935-9FDF-F8EE4CDE66EB}" type="sibTrans" cxnId="{B747BFE1-AB50-4463-B2CA-54A77C7DB10A}">
      <dgm:prSet/>
      <dgm:spPr/>
      <dgm:t>
        <a:bodyPr/>
        <a:lstStyle/>
        <a:p>
          <a:endParaRPr lang="pt-BR"/>
        </a:p>
      </dgm:t>
    </dgm:pt>
    <dgm:pt modelId="{9B45F7C0-4023-40F4-B0CC-DB51A3D32D81}" type="pres">
      <dgm:prSet presAssocID="{61FAE102-B025-4683-91F6-0F432F05E4AA}" presName="Name0" presStyleCnt="0">
        <dgm:presLayoutVars>
          <dgm:dir/>
          <dgm:resizeHandles val="exact"/>
        </dgm:presLayoutVars>
      </dgm:prSet>
      <dgm:spPr/>
    </dgm:pt>
    <dgm:pt modelId="{DD4195BF-8430-4C02-A6F1-AB962D7BDAD4}" type="pres">
      <dgm:prSet presAssocID="{51A1E721-8977-4622-A7CB-881C02183E92}" presName="node" presStyleLbl="node1" presStyleIdx="0" presStyleCnt="2">
        <dgm:presLayoutVars>
          <dgm:bulletEnabled val="1"/>
        </dgm:presLayoutVars>
      </dgm:prSet>
      <dgm:spPr/>
      <dgm:t>
        <a:bodyPr/>
        <a:lstStyle/>
        <a:p>
          <a:endParaRPr lang="pt-BR"/>
        </a:p>
      </dgm:t>
    </dgm:pt>
    <dgm:pt modelId="{101C03A8-E757-46E6-9915-1B6B12669605}" type="pres">
      <dgm:prSet presAssocID="{7B09891A-725C-4D2B-A90F-66F0C068BE00}" presName="sibTrans" presStyleLbl="sibTrans2D1" presStyleIdx="0" presStyleCnt="1"/>
      <dgm:spPr/>
      <dgm:t>
        <a:bodyPr/>
        <a:lstStyle/>
        <a:p>
          <a:endParaRPr lang="pt-BR"/>
        </a:p>
      </dgm:t>
    </dgm:pt>
    <dgm:pt modelId="{F769FC1C-D9B4-4904-A6BC-B9D16052FBB7}" type="pres">
      <dgm:prSet presAssocID="{7B09891A-725C-4D2B-A90F-66F0C068BE00}" presName="connectorText" presStyleLbl="sibTrans2D1" presStyleIdx="0" presStyleCnt="1"/>
      <dgm:spPr/>
      <dgm:t>
        <a:bodyPr/>
        <a:lstStyle/>
        <a:p>
          <a:endParaRPr lang="pt-BR"/>
        </a:p>
      </dgm:t>
    </dgm:pt>
    <dgm:pt modelId="{A67FCD3A-00A4-41CA-AA4C-6EA5BF4CBAC2}" type="pres">
      <dgm:prSet presAssocID="{7237351B-2918-4A04-935C-40EFB3822339}" presName="node" presStyleLbl="node1" presStyleIdx="1" presStyleCnt="2">
        <dgm:presLayoutVars>
          <dgm:bulletEnabled val="1"/>
        </dgm:presLayoutVars>
      </dgm:prSet>
      <dgm:spPr/>
      <dgm:t>
        <a:bodyPr/>
        <a:lstStyle/>
        <a:p>
          <a:endParaRPr lang="pt-BR"/>
        </a:p>
      </dgm:t>
    </dgm:pt>
  </dgm:ptLst>
  <dgm:cxnLst>
    <dgm:cxn modelId="{9A5D5890-5713-4BB9-AC63-F67A86CDEC27}" srcId="{61FAE102-B025-4683-91F6-0F432F05E4AA}" destId="{51A1E721-8977-4622-A7CB-881C02183E92}" srcOrd="0" destOrd="0" parTransId="{B258AA13-4C05-430E-8E4A-31BA7482FF99}" sibTransId="{7B09891A-725C-4D2B-A90F-66F0C068BE00}"/>
    <dgm:cxn modelId="{B747BFE1-AB50-4463-B2CA-54A77C7DB10A}" srcId="{61FAE102-B025-4683-91F6-0F432F05E4AA}" destId="{7237351B-2918-4A04-935C-40EFB3822339}" srcOrd="1" destOrd="0" parTransId="{B3C6E1FA-8D42-43EF-8C16-AFB167E15000}" sibTransId="{4FB1BCBF-8D43-4935-9FDF-F8EE4CDE66EB}"/>
    <dgm:cxn modelId="{F1D57018-8937-47B4-921B-E3E0DF6F8B3B}" type="presOf" srcId="{7B09891A-725C-4D2B-A90F-66F0C068BE00}" destId="{F769FC1C-D9B4-4904-A6BC-B9D16052FBB7}" srcOrd="1" destOrd="0" presId="urn:microsoft.com/office/officeart/2005/8/layout/process1"/>
    <dgm:cxn modelId="{12AEDCAB-8226-4DDA-9253-AF985D678B34}" type="presOf" srcId="{61FAE102-B025-4683-91F6-0F432F05E4AA}" destId="{9B45F7C0-4023-40F4-B0CC-DB51A3D32D81}" srcOrd="0" destOrd="0" presId="urn:microsoft.com/office/officeart/2005/8/layout/process1"/>
    <dgm:cxn modelId="{BF2B3CB0-B04B-4275-A7BF-56812B664CE0}" type="presOf" srcId="{7B09891A-725C-4D2B-A90F-66F0C068BE00}" destId="{101C03A8-E757-46E6-9915-1B6B12669605}" srcOrd="0" destOrd="0" presId="urn:microsoft.com/office/officeart/2005/8/layout/process1"/>
    <dgm:cxn modelId="{8EDC029D-40CA-434F-B0F7-0F4BD733BBE1}" type="presOf" srcId="{7237351B-2918-4A04-935C-40EFB3822339}" destId="{A67FCD3A-00A4-41CA-AA4C-6EA5BF4CBAC2}" srcOrd="0" destOrd="0" presId="urn:microsoft.com/office/officeart/2005/8/layout/process1"/>
    <dgm:cxn modelId="{D859FAB6-8450-4DA9-B237-970240C40914}" type="presOf" srcId="{51A1E721-8977-4622-A7CB-881C02183E92}" destId="{DD4195BF-8430-4C02-A6F1-AB962D7BDAD4}" srcOrd="0" destOrd="0" presId="urn:microsoft.com/office/officeart/2005/8/layout/process1"/>
    <dgm:cxn modelId="{D9248B80-66C1-49D1-9545-0244918512E9}" type="presParOf" srcId="{9B45F7C0-4023-40F4-B0CC-DB51A3D32D81}" destId="{DD4195BF-8430-4C02-A6F1-AB962D7BDAD4}" srcOrd="0" destOrd="0" presId="urn:microsoft.com/office/officeart/2005/8/layout/process1"/>
    <dgm:cxn modelId="{0CF2AA42-7948-44BF-BFDA-0E369BEBB125}" type="presParOf" srcId="{9B45F7C0-4023-40F4-B0CC-DB51A3D32D81}" destId="{101C03A8-E757-46E6-9915-1B6B12669605}" srcOrd="1" destOrd="0" presId="urn:microsoft.com/office/officeart/2005/8/layout/process1"/>
    <dgm:cxn modelId="{37BBCF7A-77E3-4FB9-9E10-8BDF443B992A}" type="presParOf" srcId="{101C03A8-E757-46E6-9915-1B6B12669605}" destId="{F769FC1C-D9B4-4904-A6BC-B9D16052FBB7}" srcOrd="0" destOrd="0" presId="urn:microsoft.com/office/officeart/2005/8/layout/process1"/>
    <dgm:cxn modelId="{20C818E0-EB54-437B-918D-DE932CDBCB6C}" type="presParOf" srcId="{9B45F7C0-4023-40F4-B0CC-DB51A3D32D81}" destId="{A67FCD3A-00A4-41CA-AA4C-6EA5BF4CBAC2}" srcOrd="2"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2C9CB0F-AF95-4068-A125-18C69CCDF143}" type="doc">
      <dgm:prSet loTypeId="urn:microsoft.com/office/officeart/2005/8/layout/arrow2" loCatId="process" qsTypeId="urn:microsoft.com/office/officeart/2005/8/quickstyle/simple1#2" qsCatId="simple" csTypeId="urn:microsoft.com/office/officeart/2005/8/colors/accent1_2#2" csCatId="accent1" phldr="1"/>
      <dgm:spPr/>
    </dgm:pt>
    <dgm:pt modelId="{157340E0-5CC4-427E-ABE9-98B157946792}">
      <dgm:prSet phldrT="[Texto]"/>
      <dgm:spPr/>
      <dgm:t>
        <a:bodyPr/>
        <a:lstStyle/>
        <a:p>
          <a:r>
            <a:rPr lang="pt-BR" dirty="0"/>
            <a:t>Reposição de fluidos</a:t>
          </a:r>
        </a:p>
      </dgm:t>
    </dgm:pt>
    <dgm:pt modelId="{2112996F-3A19-4B67-BDDA-A93FE105E2FD}" type="parTrans" cxnId="{EC13660C-590A-4E1C-BF5B-F8D493712F1A}">
      <dgm:prSet/>
      <dgm:spPr/>
      <dgm:t>
        <a:bodyPr/>
        <a:lstStyle/>
        <a:p>
          <a:endParaRPr lang="pt-BR"/>
        </a:p>
      </dgm:t>
    </dgm:pt>
    <dgm:pt modelId="{147A4763-DAFE-4279-AF26-C212C0183B52}" type="sibTrans" cxnId="{EC13660C-590A-4E1C-BF5B-F8D493712F1A}">
      <dgm:prSet/>
      <dgm:spPr/>
      <dgm:t>
        <a:bodyPr/>
        <a:lstStyle/>
        <a:p>
          <a:endParaRPr lang="pt-BR"/>
        </a:p>
      </dgm:t>
    </dgm:pt>
    <dgm:pt modelId="{D0E96D79-04F5-4863-8C59-DC64EF3AE322}">
      <dgm:prSet phldrT="[Texto]"/>
      <dgm:spPr/>
      <dgm:t>
        <a:bodyPr/>
        <a:lstStyle/>
        <a:p>
          <a:r>
            <a:rPr lang="pt-BR" b="0" i="0" dirty="0"/>
            <a:t>↑ </a:t>
          </a:r>
          <a:r>
            <a:rPr lang="pt-BR" dirty="0"/>
            <a:t>Débito cardíaco</a:t>
          </a:r>
        </a:p>
      </dgm:t>
    </dgm:pt>
    <dgm:pt modelId="{EA02F7EF-9D25-422F-B19E-5139AEEE35AD}" type="parTrans" cxnId="{418FC93C-98FE-45DE-A35A-6BCD708E3A4A}">
      <dgm:prSet/>
      <dgm:spPr/>
      <dgm:t>
        <a:bodyPr/>
        <a:lstStyle/>
        <a:p>
          <a:endParaRPr lang="pt-BR"/>
        </a:p>
      </dgm:t>
    </dgm:pt>
    <dgm:pt modelId="{7827939D-1360-4FA3-9FF9-076922993F60}" type="sibTrans" cxnId="{418FC93C-98FE-45DE-A35A-6BCD708E3A4A}">
      <dgm:prSet/>
      <dgm:spPr/>
      <dgm:t>
        <a:bodyPr/>
        <a:lstStyle/>
        <a:p>
          <a:endParaRPr lang="pt-BR"/>
        </a:p>
      </dgm:t>
    </dgm:pt>
    <dgm:pt modelId="{BCA7D24B-D86B-4993-8658-B1609C037DAD}" type="pres">
      <dgm:prSet presAssocID="{82C9CB0F-AF95-4068-A125-18C69CCDF143}" presName="arrowDiagram" presStyleCnt="0">
        <dgm:presLayoutVars>
          <dgm:chMax val="5"/>
          <dgm:dir/>
          <dgm:resizeHandles val="exact"/>
        </dgm:presLayoutVars>
      </dgm:prSet>
      <dgm:spPr/>
    </dgm:pt>
    <dgm:pt modelId="{94ED43E0-D15D-4721-AA5D-EBA3797A130E}" type="pres">
      <dgm:prSet presAssocID="{82C9CB0F-AF95-4068-A125-18C69CCDF143}" presName="arrow" presStyleLbl="bgShp" presStyleIdx="0" presStyleCnt="1" custAng="20005472"/>
      <dgm:spPr/>
    </dgm:pt>
    <dgm:pt modelId="{A3A90B8B-EB0D-46E0-88B2-E22DDB26D7CC}" type="pres">
      <dgm:prSet presAssocID="{82C9CB0F-AF95-4068-A125-18C69CCDF143}" presName="arrowDiagram2" presStyleCnt="0"/>
      <dgm:spPr/>
    </dgm:pt>
    <dgm:pt modelId="{4E9B36C5-BEB1-4DA0-A4CC-66F9B12843FE}" type="pres">
      <dgm:prSet presAssocID="{157340E0-5CC4-427E-ABE9-98B157946792}" presName="bullet2a" presStyleLbl="node1" presStyleIdx="0" presStyleCnt="2"/>
      <dgm:spPr/>
    </dgm:pt>
    <dgm:pt modelId="{BD1FD63E-FFBA-4DB5-AEA2-4C11D529FD8A}" type="pres">
      <dgm:prSet presAssocID="{157340E0-5CC4-427E-ABE9-98B157946792}" presName="textBox2a" presStyleLbl="revTx" presStyleIdx="0" presStyleCnt="2">
        <dgm:presLayoutVars>
          <dgm:bulletEnabled val="1"/>
        </dgm:presLayoutVars>
      </dgm:prSet>
      <dgm:spPr/>
      <dgm:t>
        <a:bodyPr/>
        <a:lstStyle/>
        <a:p>
          <a:endParaRPr lang="pt-BR"/>
        </a:p>
      </dgm:t>
    </dgm:pt>
    <dgm:pt modelId="{982E4EFC-D896-4370-8947-35BEA038B007}" type="pres">
      <dgm:prSet presAssocID="{D0E96D79-04F5-4863-8C59-DC64EF3AE322}" presName="bullet2b" presStyleLbl="node1" presStyleIdx="1" presStyleCnt="2"/>
      <dgm:spPr/>
    </dgm:pt>
    <dgm:pt modelId="{E1F765E7-4700-4FB1-BF70-9D88C7277551}" type="pres">
      <dgm:prSet presAssocID="{D0E96D79-04F5-4863-8C59-DC64EF3AE322}" presName="textBox2b" presStyleLbl="revTx" presStyleIdx="1" presStyleCnt="2">
        <dgm:presLayoutVars>
          <dgm:bulletEnabled val="1"/>
        </dgm:presLayoutVars>
      </dgm:prSet>
      <dgm:spPr/>
      <dgm:t>
        <a:bodyPr/>
        <a:lstStyle/>
        <a:p>
          <a:endParaRPr lang="pt-BR"/>
        </a:p>
      </dgm:t>
    </dgm:pt>
  </dgm:ptLst>
  <dgm:cxnLst>
    <dgm:cxn modelId="{EC13660C-590A-4E1C-BF5B-F8D493712F1A}" srcId="{82C9CB0F-AF95-4068-A125-18C69CCDF143}" destId="{157340E0-5CC4-427E-ABE9-98B157946792}" srcOrd="0" destOrd="0" parTransId="{2112996F-3A19-4B67-BDDA-A93FE105E2FD}" sibTransId="{147A4763-DAFE-4279-AF26-C212C0183B52}"/>
    <dgm:cxn modelId="{70FFA9D9-4062-4A29-8F17-A85DED29E323}" type="presOf" srcId="{157340E0-5CC4-427E-ABE9-98B157946792}" destId="{BD1FD63E-FFBA-4DB5-AEA2-4C11D529FD8A}" srcOrd="0" destOrd="0" presId="urn:microsoft.com/office/officeart/2005/8/layout/arrow2"/>
    <dgm:cxn modelId="{418FC93C-98FE-45DE-A35A-6BCD708E3A4A}" srcId="{82C9CB0F-AF95-4068-A125-18C69CCDF143}" destId="{D0E96D79-04F5-4863-8C59-DC64EF3AE322}" srcOrd="1" destOrd="0" parTransId="{EA02F7EF-9D25-422F-B19E-5139AEEE35AD}" sibTransId="{7827939D-1360-4FA3-9FF9-076922993F60}"/>
    <dgm:cxn modelId="{1AFBC7EB-B83C-453A-B244-4C2D649D404B}" type="presOf" srcId="{D0E96D79-04F5-4863-8C59-DC64EF3AE322}" destId="{E1F765E7-4700-4FB1-BF70-9D88C7277551}" srcOrd="0" destOrd="0" presId="urn:microsoft.com/office/officeart/2005/8/layout/arrow2"/>
    <dgm:cxn modelId="{8E713092-FA9E-4FFD-BD72-0DE2FF437ACB}" type="presOf" srcId="{82C9CB0F-AF95-4068-A125-18C69CCDF143}" destId="{BCA7D24B-D86B-4993-8658-B1609C037DAD}" srcOrd="0" destOrd="0" presId="urn:microsoft.com/office/officeart/2005/8/layout/arrow2"/>
    <dgm:cxn modelId="{5946681B-BADB-49FD-82B5-7F7609BC78B7}" type="presParOf" srcId="{BCA7D24B-D86B-4993-8658-B1609C037DAD}" destId="{94ED43E0-D15D-4721-AA5D-EBA3797A130E}" srcOrd="0" destOrd="0" presId="urn:microsoft.com/office/officeart/2005/8/layout/arrow2"/>
    <dgm:cxn modelId="{1EB2FB53-787C-43B0-AB64-3DAD7FAFB9EE}" type="presParOf" srcId="{BCA7D24B-D86B-4993-8658-B1609C037DAD}" destId="{A3A90B8B-EB0D-46E0-88B2-E22DDB26D7CC}" srcOrd="1" destOrd="0" presId="urn:microsoft.com/office/officeart/2005/8/layout/arrow2"/>
    <dgm:cxn modelId="{4AAFEA17-A1F8-49D1-83BE-44378708ADC1}" type="presParOf" srcId="{A3A90B8B-EB0D-46E0-88B2-E22DDB26D7CC}" destId="{4E9B36C5-BEB1-4DA0-A4CC-66F9B12843FE}" srcOrd="0" destOrd="0" presId="urn:microsoft.com/office/officeart/2005/8/layout/arrow2"/>
    <dgm:cxn modelId="{38A74112-3997-4B78-AF5E-6B1541D1F34B}" type="presParOf" srcId="{A3A90B8B-EB0D-46E0-88B2-E22DDB26D7CC}" destId="{BD1FD63E-FFBA-4DB5-AEA2-4C11D529FD8A}" srcOrd="1" destOrd="0" presId="urn:microsoft.com/office/officeart/2005/8/layout/arrow2"/>
    <dgm:cxn modelId="{C5A77F6F-4BD2-4BCA-A901-F062A68A9B1A}" type="presParOf" srcId="{A3A90B8B-EB0D-46E0-88B2-E22DDB26D7CC}" destId="{982E4EFC-D896-4370-8947-35BEA038B007}" srcOrd="2" destOrd="0" presId="urn:microsoft.com/office/officeart/2005/8/layout/arrow2"/>
    <dgm:cxn modelId="{68ECF7D0-84ED-41DF-8F87-0685EDFA97AE}" type="presParOf" srcId="{A3A90B8B-EB0D-46E0-88B2-E22DDB26D7CC}" destId="{E1F765E7-4700-4FB1-BF70-9D88C7277551}" srcOrd="3" destOrd="0" presId="urn:microsoft.com/office/officeart/2005/8/layout/arrow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43BA0AA-3A63-4CD4-90CF-9C151D8EE39F}" type="doc">
      <dgm:prSet loTypeId="urn:microsoft.com/office/officeart/2005/8/layout/hList1" loCatId="list" qsTypeId="urn:microsoft.com/office/officeart/2005/8/quickstyle/simple1#3" qsCatId="simple" csTypeId="urn:microsoft.com/office/officeart/2005/8/colors/accent1_2#3" csCatId="accent1" phldr="1"/>
      <dgm:spPr/>
      <dgm:t>
        <a:bodyPr/>
        <a:lstStyle/>
        <a:p>
          <a:endParaRPr lang="pt-BR"/>
        </a:p>
      </dgm:t>
    </dgm:pt>
    <dgm:pt modelId="{FDF092B9-902B-46DA-98E7-6C6DE82C7227}">
      <dgm:prSet phldrT="[Texto]"/>
      <dgm:spPr/>
      <dgm:t>
        <a:bodyPr/>
        <a:lstStyle/>
        <a:p>
          <a:r>
            <a:rPr lang="pt-BR" dirty="0"/>
            <a:t>Ressuscitação com fluidos (FR) n = 8</a:t>
          </a:r>
        </a:p>
      </dgm:t>
    </dgm:pt>
    <dgm:pt modelId="{E372A710-D9F0-452C-990E-96ED8E0537F2}" type="parTrans" cxnId="{DDF2FD4A-606D-48A2-B9A7-3B102318D608}">
      <dgm:prSet/>
      <dgm:spPr/>
      <dgm:t>
        <a:bodyPr/>
        <a:lstStyle/>
        <a:p>
          <a:endParaRPr lang="pt-BR"/>
        </a:p>
      </dgm:t>
    </dgm:pt>
    <dgm:pt modelId="{B9BAA716-9D29-4757-A42E-86E332387494}" type="sibTrans" cxnId="{DDF2FD4A-606D-48A2-B9A7-3B102318D608}">
      <dgm:prSet/>
      <dgm:spPr/>
      <dgm:t>
        <a:bodyPr/>
        <a:lstStyle/>
        <a:p>
          <a:endParaRPr lang="pt-BR"/>
        </a:p>
      </dgm:t>
    </dgm:pt>
    <dgm:pt modelId="{D8D79D68-9209-418A-AE97-972907C0A823}">
      <dgm:prSet phldrT="[Texto]"/>
      <dgm:spPr/>
      <dgm:t>
        <a:bodyPr/>
        <a:lstStyle/>
        <a:p>
          <a:r>
            <a:rPr lang="pt-BR" dirty="0"/>
            <a:t>Solução salina 40ml/kg ~ 1 hora </a:t>
          </a:r>
        </a:p>
      </dgm:t>
    </dgm:pt>
    <dgm:pt modelId="{95A34DE4-386E-436F-9C6F-D8A40736508C}" type="parTrans" cxnId="{943BE7EA-DFC1-4B29-9455-246C8C8B0C0F}">
      <dgm:prSet/>
      <dgm:spPr/>
      <dgm:t>
        <a:bodyPr/>
        <a:lstStyle/>
        <a:p>
          <a:endParaRPr lang="pt-BR"/>
        </a:p>
      </dgm:t>
    </dgm:pt>
    <dgm:pt modelId="{E7E8DFA5-D163-47CF-8D47-D67D0898FAD1}" type="sibTrans" cxnId="{943BE7EA-DFC1-4B29-9455-246C8C8B0C0F}">
      <dgm:prSet/>
      <dgm:spPr/>
      <dgm:t>
        <a:bodyPr/>
        <a:lstStyle/>
        <a:p>
          <a:endParaRPr lang="pt-BR"/>
        </a:p>
      </dgm:t>
    </dgm:pt>
    <dgm:pt modelId="{FBA31A58-78AA-4918-8DBC-8919FBE9CF93}">
      <dgm:prSet/>
      <dgm:spPr/>
      <dgm:t>
        <a:bodyPr/>
        <a:lstStyle/>
        <a:p>
          <a:r>
            <a:rPr lang="pt-BR" dirty="0"/>
            <a:t>Sem ressuscitação com fluidos (NR) n = 8</a:t>
          </a:r>
        </a:p>
      </dgm:t>
    </dgm:pt>
    <dgm:pt modelId="{63FF190F-20DB-49B4-B8FD-8A92988087BF}" type="parTrans" cxnId="{F8352888-3DA8-4668-BDA4-1885E8FBDB6E}">
      <dgm:prSet/>
      <dgm:spPr/>
      <dgm:t>
        <a:bodyPr/>
        <a:lstStyle/>
        <a:p>
          <a:endParaRPr lang="pt-BR"/>
        </a:p>
      </dgm:t>
    </dgm:pt>
    <dgm:pt modelId="{807EA118-9BEE-46A0-A68B-9C318B8C66D8}" type="sibTrans" cxnId="{F8352888-3DA8-4668-BDA4-1885E8FBDB6E}">
      <dgm:prSet/>
      <dgm:spPr/>
      <dgm:t>
        <a:bodyPr/>
        <a:lstStyle/>
        <a:p>
          <a:endParaRPr lang="pt-BR"/>
        </a:p>
      </dgm:t>
    </dgm:pt>
    <dgm:pt modelId="{9A2A0571-D64F-4D76-8133-6C1489B83D3C}">
      <dgm:prSet/>
      <dgm:spPr/>
      <dgm:t>
        <a:bodyPr/>
        <a:lstStyle/>
        <a:p>
          <a:r>
            <a:rPr lang="pt-BR" dirty="0"/>
            <a:t>Iniciaram suporte vasopressor</a:t>
          </a:r>
        </a:p>
      </dgm:t>
    </dgm:pt>
    <dgm:pt modelId="{99AC2231-6948-43DB-BC40-AF4D50384620}" type="parTrans" cxnId="{E85F6988-E113-4CFB-BC17-98144C2A735C}">
      <dgm:prSet/>
      <dgm:spPr/>
      <dgm:t>
        <a:bodyPr/>
        <a:lstStyle/>
        <a:p>
          <a:endParaRPr lang="pt-BR"/>
        </a:p>
      </dgm:t>
    </dgm:pt>
    <dgm:pt modelId="{106BDEB3-95D2-44FF-BF5C-BC76757A9ABB}" type="sibTrans" cxnId="{E85F6988-E113-4CFB-BC17-98144C2A735C}">
      <dgm:prSet/>
      <dgm:spPr/>
      <dgm:t>
        <a:bodyPr/>
        <a:lstStyle/>
        <a:p>
          <a:endParaRPr lang="pt-BR"/>
        </a:p>
      </dgm:t>
    </dgm:pt>
    <dgm:pt modelId="{090A6A05-9713-487D-9D9C-E0B68DB25B5D}" type="pres">
      <dgm:prSet presAssocID="{E43BA0AA-3A63-4CD4-90CF-9C151D8EE39F}" presName="Name0" presStyleCnt="0">
        <dgm:presLayoutVars>
          <dgm:dir/>
          <dgm:animLvl val="lvl"/>
          <dgm:resizeHandles val="exact"/>
        </dgm:presLayoutVars>
      </dgm:prSet>
      <dgm:spPr/>
      <dgm:t>
        <a:bodyPr/>
        <a:lstStyle/>
        <a:p>
          <a:endParaRPr lang="pt-BR"/>
        </a:p>
      </dgm:t>
    </dgm:pt>
    <dgm:pt modelId="{BC73EA4E-9359-4B70-BF74-9393B9C497A5}" type="pres">
      <dgm:prSet presAssocID="{FDF092B9-902B-46DA-98E7-6C6DE82C7227}" presName="composite" presStyleCnt="0"/>
      <dgm:spPr/>
    </dgm:pt>
    <dgm:pt modelId="{CFA27F8D-8AAF-4609-B3C4-C377C7C6A2C3}" type="pres">
      <dgm:prSet presAssocID="{FDF092B9-902B-46DA-98E7-6C6DE82C7227}" presName="parTx" presStyleLbl="alignNode1" presStyleIdx="0" presStyleCnt="2">
        <dgm:presLayoutVars>
          <dgm:chMax val="0"/>
          <dgm:chPref val="0"/>
          <dgm:bulletEnabled val="1"/>
        </dgm:presLayoutVars>
      </dgm:prSet>
      <dgm:spPr/>
      <dgm:t>
        <a:bodyPr/>
        <a:lstStyle/>
        <a:p>
          <a:endParaRPr lang="pt-BR"/>
        </a:p>
      </dgm:t>
    </dgm:pt>
    <dgm:pt modelId="{5979BED1-784C-4688-848F-12875F653ABE}" type="pres">
      <dgm:prSet presAssocID="{FDF092B9-902B-46DA-98E7-6C6DE82C7227}" presName="desTx" presStyleLbl="alignAccFollowNode1" presStyleIdx="0" presStyleCnt="2">
        <dgm:presLayoutVars>
          <dgm:bulletEnabled val="1"/>
        </dgm:presLayoutVars>
      </dgm:prSet>
      <dgm:spPr/>
      <dgm:t>
        <a:bodyPr/>
        <a:lstStyle/>
        <a:p>
          <a:endParaRPr lang="pt-BR"/>
        </a:p>
      </dgm:t>
    </dgm:pt>
    <dgm:pt modelId="{E7A790FC-26CE-4B3F-81AF-B783626C17E3}" type="pres">
      <dgm:prSet presAssocID="{B9BAA716-9D29-4757-A42E-86E332387494}" presName="space" presStyleCnt="0"/>
      <dgm:spPr/>
    </dgm:pt>
    <dgm:pt modelId="{A76B6FEF-CC58-4360-BFDC-7DFCB691A0BD}" type="pres">
      <dgm:prSet presAssocID="{FBA31A58-78AA-4918-8DBC-8919FBE9CF93}" presName="composite" presStyleCnt="0"/>
      <dgm:spPr/>
    </dgm:pt>
    <dgm:pt modelId="{1126F305-4D20-47C2-AB73-34089B5923EA}" type="pres">
      <dgm:prSet presAssocID="{FBA31A58-78AA-4918-8DBC-8919FBE9CF93}" presName="parTx" presStyleLbl="alignNode1" presStyleIdx="1" presStyleCnt="2">
        <dgm:presLayoutVars>
          <dgm:chMax val="0"/>
          <dgm:chPref val="0"/>
          <dgm:bulletEnabled val="1"/>
        </dgm:presLayoutVars>
      </dgm:prSet>
      <dgm:spPr/>
      <dgm:t>
        <a:bodyPr/>
        <a:lstStyle/>
        <a:p>
          <a:endParaRPr lang="pt-BR"/>
        </a:p>
      </dgm:t>
    </dgm:pt>
    <dgm:pt modelId="{FC32B461-CA93-4D90-A700-58C024D875D5}" type="pres">
      <dgm:prSet presAssocID="{FBA31A58-78AA-4918-8DBC-8919FBE9CF93}" presName="desTx" presStyleLbl="alignAccFollowNode1" presStyleIdx="1" presStyleCnt="2">
        <dgm:presLayoutVars>
          <dgm:bulletEnabled val="1"/>
        </dgm:presLayoutVars>
      </dgm:prSet>
      <dgm:spPr/>
      <dgm:t>
        <a:bodyPr/>
        <a:lstStyle/>
        <a:p>
          <a:endParaRPr lang="pt-BR"/>
        </a:p>
      </dgm:t>
    </dgm:pt>
  </dgm:ptLst>
  <dgm:cxnLst>
    <dgm:cxn modelId="{9EED425A-29B9-42B6-89C4-338F8A413928}" type="presOf" srcId="{FDF092B9-902B-46DA-98E7-6C6DE82C7227}" destId="{CFA27F8D-8AAF-4609-B3C4-C377C7C6A2C3}" srcOrd="0" destOrd="0" presId="urn:microsoft.com/office/officeart/2005/8/layout/hList1"/>
    <dgm:cxn modelId="{943BE7EA-DFC1-4B29-9455-246C8C8B0C0F}" srcId="{FDF092B9-902B-46DA-98E7-6C6DE82C7227}" destId="{D8D79D68-9209-418A-AE97-972907C0A823}" srcOrd="0" destOrd="0" parTransId="{95A34DE4-386E-436F-9C6F-D8A40736508C}" sibTransId="{E7E8DFA5-D163-47CF-8D47-D67D0898FAD1}"/>
    <dgm:cxn modelId="{D979B08C-DAD1-4177-B86A-93956726A21C}" type="presOf" srcId="{E43BA0AA-3A63-4CD4-90CF-9C151D8EE39F}" destId="{090A6A05-9713-487D-9D9C-E0B68DB25B5D}" srcOrd="0" destOrd="0" presId="urn:microsoft.com/office/officeart/2005/8/layout/hList1"/>
    <dgm:cxn modelId="{E85F6988-E113-4CFB-BC17-98144C2A735C}" srcId="{FBA31A58-78AA-4918-8DBC-8919FBE9CF93}" destId="{9A2A0571-D64F-4D76-8133-6C1489B83D3C}" srcOrd="0" destOrd="0" parTransId="{99AC2231-6948-43DB-BC40-AF4D50384620}" sibTransId="{106BDEB3-95D2-44FF-BF5C-BC76757A9ABB}"/>
    <dgm:cxn modelId="{F8352888-3DA8-4668-BDA4-1885E8FBDB6E}" srcId="{E43BA0AA-3A63-4CD4-90CF-9C151D8EE39F}" destId="{FBA31A58-78AA-4918-8DBC-8919FBE9CF93}" srcOrd="1" destOrd="0" parTransId="{63FF190F-20DB-49B4-B8FD-8A92988087BF}" sibTransId="{807EA118-9BEE-46A0-A68B-9C318B8C66D8}"/>
    <dgm:cxn modelId="{186AFD25-6367-40D1-AD47-45B78D002841}" type="presOf" srcId="{D8D79D68-9209-418A-AE97-972907C0A823}" destId="{5979BED1-784C-4688-848F-12875F653ABE}" srcOrd="0" destOrd="0" presId="urn:microsoft.com/office/officeart/2005/8/layout/hList1"/>
    <dgm:cxn modelId="{E455326C-0370-45FE-B990-CE9147775AEB}" type="presOf" srcId="{9A2A0571-D64F-4D76-8133-6C1489B83D3C}" destId="{FC32B461-CA93-4D90-A700-58C024D875D5}" srcOrd="0" destOrd="0" presId="urn:microsoft.com/office/officeart/2005/8/layout/hList1"/>
    <dgm:cxn modelId="{95B1C853-A66C-4E24-A8F7-2EF1848359EF}" type="presOf" srcId="{FBA31A58-78AA-4918-8DBC-8919FBE9CF93}" destId="{1126F305-4D20-47C2-AB73-34089B5923EA}" srcOrd="0" destOrd="0" presId="urn:microsoft.com/office/officeart/2005/8/layout/hList1"/>
    <dgm:cxn modelId="{DDF2FD4A-606D-48A2-B9A7-3B102318D608}" srcId="{E43BA0AA-3A63-4CD4-90CF-9C151D8EE39F}" destId="{FDF092B9-902B-46DA-98E7-6C6DE82C7227}" srcOrd="0" destOrd="0" parTransId="{E372A710-D9F0-452C-990E-96ED8E0537F2}" sibTransId="{B9BAA716-9D29-4757-A42E-86E332387494}"/>
    <dgm:cxn modelId="{1F8A09F3-9748-4D34-BBC6-AA2D17CAAAD1}" type="presParOf" srcId="{090A6A05-9713-487D-9D9C-E0B68DB25B5D}" destId="{BC73EA4E-9359-4B70-BF74-9393B9C497A5}" srcOrd="0" destOrd="0" presId="urn:microsoft.com/office/officeart/2005/8/layout/hList1"/>
    <dgm:cxn modelId="{ED232CEB-9085-45AE-8A15-9D3147434575}" type="presParOf" srcId="{BC73EA4E-9359-4B70-BF74-9393B9C497A5}" destId="{CFA27F8D-8AAF-4609-B3C4-C377C7C6A2C3}" srcOrd="0" destOrd="0" presId="urn:microsoft.com/office/officeart/2005/8/layout/hList1"/>
    <dgm:cxn modelId="{3AD7B33A-76A3-48FB-9003-F184DB831576}" type="presParOf" srcId="{BC73EA4E-9359-4B70-BF74-9393B9C497A5}" destId="{5979BED1-784C-4688-848F-12875F653ABE}" srcOrd="1" destOrd="0" presId="urn:microsoft.com/office/officeart/2005/8/layout/hList1"/>
    <dgm:cxn modelId="{9E1547AB-BEFD-4A74-89D4-678C35A8BCAB}" type="presParOf" srcId="{090A6A05-9713-487D-9D9C-E0B68DB25B5D}" destId="{E7A790FC-26CE-4B3F-81AF-B783626C17E3}" srcOrd="1" destOrd="0" presId="urn:microsoft.com/office/officeart/2005/8/layout/hList1"/>
    <dgm:cxn modelId="{2361B973-FDA2-4173-BD7D-2F8318A686D9}" type="presParOf" srcId="{090A6A05-9713-487D-9D9C-E0B68DB25B5D}" destId="{A76B6FEF-CC58-4360-BFDC-7DFCB691A0BD}" srcOrd="2" destOrd="0" presId="urn:microsoft.com/office/officeart/2005/8/layout/hList1"/>
    <dgm:cxn modelId="{D5F900E8-A1DC-4A23-B88E-30FD1B0431D2}" type="presParOf" srcId="{A76B6FEF-CC58-4360-BFDC-7DFCB691A0BD}" destId="{1126F305-4D20-47C2-AB73-34089B5923EA}" srcOrd="0" destOrd="0" presId="urn:microsoft.com/office/officeart/2005/8/layout/hList1"/>
    <dgm:cxn modelId="{E7684009-FFFF-4940-9155-453AC457D53C}" type="presParOf" srcId="{A76B6FEF-CC58-4360-BFDC-7DFCB691A0BD}" destId="{FC32B461-CA93-4D90-A700-58C024D875D5}"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4195BF-8430-4C02-A6F1-AB962D7BDAD4}">
      <dsp:nvSpPr>
        <dsp:cNvPr id="0" name=""/>
        <dsp:cNvSpPr/>
      </dsp:nvSpPr>
      <dsp:spPr>
        <a:xfrm>
          <a:off x="1158" y="759317"/>
          <a:ext cx="2469599" cy="1481759"/>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pt-BR" sz="2600" kern="1200" dirty="0"/>
            <a:t>Hipoperfusão</a:t>
          </a:r>
        </a:p>
      </dsp:txBody>
      <dsp:txXfrm>
        <a:off x="44557" y="802716"/>
        <a:ext cx="2382801" cy="1394961"/>
      </dsp:txXfrm>
    </dsp:sp>
    <dsp:sp modelId="{101C03A8-E757-46E6-9915-1B6B12669605}">
      <dsp:nvSpPr>
        <dsp:cNvPr id="0" name=""/>
        <dsp:cNvSpPr/>
      </dsp:nvSpPr>
      <dsp:spPr>
        <a:xfrm>
          <a:off x="2717717" y="1193967"/>
          <a:ext cx="523555" cy="61246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33450">
            <a:lnSpc>
              <a:spcPct val="90000"/>
            </a:lnSpc>
            <a:spcBef>
              <a:spcPct val="0"/>
            </a:spcBef>
            <a:spcAft>
              <a:spcPct val="35000"/>
            </a:spcAft>
          </a:pPr>
          <a:endParaRPr lang="pt-BR" sz="2100" kern="1200" dirty="0"/>
        </a:p>
      </dsp:txBody>
      <dsp:txXfrm>
        <a:off x="2717717" y="1316459"/>
        <a:ext cx="366489" cy="367476"/>
      </dsp:txXfrm>
    </dsp:sp>
    <dsp:sp modelId="{A67FCD3A-00A4-41CA-AA4C-6EA5BF4CBAC2}">
      <dsp:nvSpPr>
        <dsp:cNvPr id="0" name=""/>
        <dsp:cNvSpPr/>
      </dsp:nvSpPr>
      <dsp:spPr>
        <a:xfrm>
          <a:off x="3458596" y="759317"/>
          <a:ext cx="2469599" cy="1481759"/>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pt-BR" sz="2600" kern="1200" dirty="0"/>
            <a:t>Disfunção orgânica</a:t>
          </a:r>
        </a:p>
      </dsp:txBody>
      <dsp:txXfrm>
        <a:off x="3501995" y="802716"/>
        <a:ext cx="2382801" cy="139496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ED43E0-D15D-4721-AA5D-EBA3797A130E}">
      <dsp:nvSpPr>
        <dsp:cNvPr id="0" name=""/>
        <dsp:cNvSpPr/>
      </dsp:nvSpPr>
      <dsp:spPr>
        <a:xfrm rot="20005472">
          <a:off x="71437" y="0"/>
          <a:ext cx="2857520" cy="1785950"/>
        </a:xfrm>
        <a:prstGeom prst="swooshArrow">
          <a:avLst>
            <a:gd name="adj1" fmla="val 25000"/>
            <a:gd name="adj2" fmla="val 2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E9B36C5-BEB1-4DA0-A4CC-66F9B12843FE}">
      <dsp:nvSpPr>
        <dsp:cNvPr id="0" name=""/>
        <dsp:cNvSpPr/>
      </dsp:nvSpPr>
      <dsp:spPr>
        <a:xfrm>
          <a:off x="735811" y="973342"/>
          <a:ext cx="100013" cy="100013"/>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D1FD63E-FFBA-4DB5-AEA2-4C11D529FD8A}">
      <dsp:nvSpPr>
        <dsp:cNvPr id="0" name=""/>
        <dsp:cNvSpPr/>
      </dsp:nvSpPr>
      <dsp:spPr>
        <a:xfrm>
          <a:off x="785818" y="1023349"/>
          <a:ext cx="928694" cy="762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2995" tIns="0" rIns="0" bIns="0" numCol="1" spcCol="1270" anchor="t" anchorCtr="0">
          <a:noAutofit/>
        </a:bodyPr>
        <a:lstStyle/>
        <a:p>
          <a:pPr lvl="0" algn="l" defTabSz="577850">
            <a:lnSpc>
              <a:spcPct val="90000"/>
            </a:lnSpc>
            <a:spcBef>
              <a:spcPct val="0"/>
            </a:spcBef>
            <a:spcAft>
              <a:spcPct val="35000"/>
            </a:spcAft>
          </a:pPr>
          <a:r>
            <a:rPr lang="pt-BR" sz="1300" kern="1200" dirty="0"/>
            <a:t>Reposição de fluidos</a:t>
          </a:r>
        </a:p>
      </dsp:txBody>
      <dsp:txXfrm>
        <a:off x="785818" y="1023349"/>
        <a:ext cx="928694" cy="762600"/>
      </dsp:txXfrm>
    </dsp:sp>
    <dsp:sp modelId="{982E4EFC-D896-4370-8947-35BEA038B007}">
      <dsp:nvSpPr>
        <dsp:cNvPr id="0" name=""/>
        <dsp:cNvSpPr/>
      </dsp:nvSpPr>
      <dsp:spPr>
        <a:xfrm>
          <a:off x="1657361" y="517925"/>
          <a:ext cx="171451" cy="171451"/>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1F765E7-4700-4FB1-BF70-9D88C7277551}">
      <dsp:nvSpPr>
        <dsp:cNvPr id="0" name=""/>
        <dsp:cNvSpPr/>
      </dsp:nvSpPr>
      <dsp:spPr>
        <a:xfrm>
          <a:off x="1743087" y="603651"/>
          <a:ext cx="928694" cy="11822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0848" tIns="0" rIns="0" bIns="0" numCol="1" spcCol="1270" anchor="t" anchorCtr="0">
          <a:noAutofit/>
        </a:bodyPr>
        <a:lstStyle/>
        <a:p>
          <a:pPr lvl="0" algn="l" defTabSz="577850">
            <a:lnSpc>
              <a:spcPct val="90000"/>
            </a:lnSpc>
            <a:spcBef>
              <a:spcPct val="0"/>
            </a:spcBef>
            <a:spcAft>
              <a:spcPct val="35000"/>
            </a:spcAft>
          </a:pPr>
          <a:r>
            <a:rPr lang="pt-BR" sz="1300" b="0" i="0" kern="1200" dirty="0"/>
            <a:t>↑ </a:t>
          </a:r>
          <a:r>
            <a:rPr lang="pt-BR" sz="1300" kern="1200" dirty="0"/>
            <a:t>Débito cardíaco</a:t>
          </a:r>
        </a:p>
      </dsp:txBody>
      <dsp:txXfrm>
        <a:off x="1743087" y="603651"/>
        <a:ext cx="928694" cy="118229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A27F8D-8AAF-4609-B3C4-C377C7C6A2C3}">
      <dsp:nvSpPr>
        <dsp:cNvPr id="0" name=""/>
        <dsp:cNvSpPr/>
      </dsp:nvSpPr>
      <dsp:spPr>
        <a:xfrm>
          <a:off x="34" y="19752"/>
          <a:ext cx="3304809" cy="492840"/>
        </a:xfrm>
        <a:prstGeom prst="rect">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52832" rIns="92456" bIns="52832" numCol="1" spcCol="1270" anchor="ctr" anchorCtr="0">
          <a:noAutofit/>
        </a:bodyPr>
        <a:lstStyle/>
        <a:p>
          <a:pPr lvl="0" algn="ctr" defTabSz="577850">
            <a:lnSpc>
              <a:spcPct val="90000"/>
            </a:lnSpc>
            <a:spcBef>
              <a:spcPct val="0"/>
            </a:spcBef>
            <a:spcAft>
              <a:spcPct val="35000"/>
            </a:spcAft>
          </a:pPr>
          <a:r>
            <a:rPr lang="pt-BR" sz="1300" kern="1200" dirty="0"/>
            <a:t>Ressuscitação com fluidos (FR) n = 8</a:t>
          </a:r>
        </a:p>
      </dsp:txBody>
      <dsp:txXfrm>
        <a:off x="34" y="19752"/>
        <a:ext cx="3304809" cy="492840"/>
      </dsp:txXfrm>
    </dsp:sp>
    <dsp:sp modelId="{5979BED1-784C-4688-848F-12875F653ABE}">
      <dsp:nvSpPr>
        <dsp:cNvPr id="0" name=""/>
        <dsp:cNvSpPr/>
      </dsp:nvSpPr>
      <dsp:spPr>
        <a:xfrm>
          <a:off x="34" y="512593"/>
          <a:ext cx="3304809" cy="570960"/>
        </a:xfrm>
        <a:prstGeom prst="rect">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9342" tIns="69342" rIns="92456" bIns="104013" numCol="1" spcCol="1270" anchor="t" anchorCtr="0">
          <a:noAutofit/>
        </a:bodyPr>
        <a:lstStyle/>
        <a:p>
          <a:pPr marL="114300" lvl="1" indent="-114300" algn="l" defTabSz="577850">
            <a:lnSpc>
              <a:spcPct val="90000"/>
            </a:lnSpc>
            <a:spcBef>
              <a:spcPct val="0"/>
            </a:spcBef>
            <a:spcAft>
              <a:spcPct val="15000"/>
            </a:spcAft>
            <a:buChar char="••"/>
          </a:pPr>
          <a:r>
            <a:rPr lang="pt-BR" sz="1300" kern="1200" dirty="0"/>
            <a:t>Solução salina 40ml/kg ~ 1 hora </a:t>
          </a:r>
        </a:p>
      </dsp:txBody>
      <dsp:txXfrm>
        <a:off x="34" y="512593"/>
        <a:ext cx="3304809" cy="570960"/>
      </dsp:txXfrm>
    </dsp:sp>
    <dsp:sp modelId="{1126F305-4D20-47C2-AB73-34089B5923EA}">
      <dsp:nvSpPr>
        <dsp:cNvPr id="0" name=""/>
        <dsp:cNvSpPr/>
      </dsp:nvSpPr>
      <dsp:spPr>
        <a:xfrm>
          <a:off x="3767517" y="19752"/>
          <a:ext cx="3304809" cy="492840"/>
        </a:xfrm>
        <a:prstGeom prst="rect">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52832" rIns="92456" bIns="52832" numCol="1" spcCol="1270" anchor="ctr" anchorCtr="0">
          <a:noAutofit/>
        </a:bodyPr>
        <a:lstStyle/>
        <a:p>
          <a:pPr lvl="0" algn="ctr" defTabSz="577850">
            <a:lnSpc>
              <a:spcPct val="90000"/>
            </a:lnSpc>
            <a:spcBef>
              <a:spcPct val="0"/>
            </a:spcBef>
            <a:spcAft>
              <a:spcPct val="35000"/>
            </a:spcAft>
          </a:pPr>
          <a:r>
            <a:rPr lang="pt-BR" sz="1300" kern="1200" dirty="0"/>
            <a:t>Sem ressuscitação com fluidos (NR) n = 8</a:t>
          </a:r>
        </a:p>
      </dsp:txBody>
      <dsp:txXfrm>
        <a:off x="3767517" y="19752"/>
        <a:ext cx="3304809" cy="492840"/>
      </dsp:txXfrm>
    </dsp:sp>
    <dsp:sp modelId="{FC32B461-CA93-4D90-A700-58C024D875D5}">
      <dsp:nvSpPr>
        <dsp:cNvPr id="0" name=""/>
        <dsp:cNvSpPr/>
      </dsp:nvSpPr>
      <dsp:spPr>
        <a:xfrm>
          <a:off x="3767517" y="512593"/>
          <a:ext cx="3304809" cy="570960"/>
        </a:xfrm>
        <a:prstGeom prst="rect">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9342" tIns="69342" rIns="92456" bIns="104013" numCol="1" spcCol="1270" anchor="t" anchorCtr="0">
          <a:noAutofit/>
        </a:bodyPr>
        <a:lstStyle/>
        <a:p>
          <a:pPr marL="114300" lvl="1" indent="-114300" algn="l" defTabSz="577850">
            <a:lnSpc>
              <a:spcPct val="90000"/>
            </a:lnSpc>
            <a:spcBef>
              <a:spcPct val="0"/>
            </a:spcBef>
            <a:spcAft>
              <a:spcPct val="15000"/>
            </a:spcAft>
            <a:buChar char="••"/>
          </a:pPr>
          <a:r>
            <a:rPr lang="pt-BR" sz="1300" kern="1200" dirty="0"/>
            <a:t>Iniciaram suporte vasopressor</a:t>
          </a:r>
        </a:p>
      </dsp:txBody>
      <dsp:txXfrm>
        <a:off x="3767517" y="512593"/>
        <a:ext cx="3304809" cy="570960"/>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B0806EF6-7307-4E5F-B3B1-B7A9EF1E5737}" type="datetimeFigureOut">
              <a:rPr lang="pt-BR"/>
              <a:pPr>
                <a:defRPr/>
              </a:pPr>
              <a:t>12/11/2020</a:t>
            </a:fld>
            <a:endParaRPr lang="pt-BR" dirty="0"/>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dirty="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smtClean="0"/>
              <a:t>Editar estilos de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0E00B07C-E50A-49D3-A5EF-9C6200E5BDC7}" type="slidenum">
              <a:rPr lang="pt-BR"/>
              <a:pPr>
                <a:defRPr/>
              </a:pPr>
              <a:t>‹nº›</a:t>
            </a:fld>
            <a:endParaRPr lang="pt-BR" dirty="0"/>
          </a:p>
        </p:txBody>
      </p:sp>
    </p:spTree>
    <p:extLst>
      <p:ext uri="{BB962C8B-B14F-4D97-AF65-F5344CB8AC3E}">
        <p14:creationId xmlns:p14="http://schemas.microsoft.com/office/powerpoint/2010/main" val="385463357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Espaço Reservado para Imagem de Slide 1"/>
          <p:cNvSpPr>
            <a:spLocks noGrp="1" noRot="1" noChangeAspect="1"/>
          </p:cNvSpPr>
          <p:nvPr>
            <p:ph type="sldImg"/>
          </p:nvPr>
        </p:nvSpPr>
        <p:spPr bwMode="auto">
          <a:noFill/>
          <a:ln>
            <a:solidFill>
              <a:srgbClr val="000000"/>
            </a:solidFill>
            <a:miter lim="800000"/>
            <a:headEnd/>
            <a:tailEnd/>
          </a:ln>
        </p:spPr>
      </p:sp>
      <p:sp>
        <p:nvSpPr>
          <p:cNvPr id="21506"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21507"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006A870-A7C1-4695-A8D9-1C24073FE085}" type="slidenum">
              <a:rPr lang="pt-BR">
                <a:cs typeface="Arial" charset="0"/>
              </a:rPr>
              <a:pPr fontAlgn="base">
                <a:spcBef>
                  <a:spcPct val="0"/>
                </a:spcBef>
                <a:spcAft>
                  <a:spcPct val="0"/>
                </a:spcAft>
                <a:defRPr/>
              </a:pPr>
              <a:t>1</a:t>
            </a:fld>
            <a:endParaRPr lang="pt-BR" dirty="0">
              <a:cs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Espaço Reservado para Imagem de Slide 1"/>
          <p:cNvSpPr>
            <a:spLocks noGrp="1" noRot="1" noChangeAspect="1"/>
          </p:cNvSpPr>
          <p:nvPr>
            <p:ph type="sldImg"/>
          </p:nvPr>
        </p:nvSpPr>
        <p:spPr bwMode="auto">
          <a:noFill/>
          <a:ln>
            <a:solidFill>
              <a:srgbClr val="000000"/>
            </a:solidFill>
            <a:miter lim="800000"/>
            <a:headEnd/>
            <a:tailEnd/>
          </a:ln>
        </p:spPr>
      </p:sp>
      <p:sp>
        <p:nvSpPr>
          <p:cNvPr id="23554"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24579"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3F0C049-CE08-4CE0-9C21-DAD3ACD032EC}" type="slidenum">
              <a:rPr lang="pt-BR">
                <a:cs typeface="Arial" charset="0"/>
              </a:rPr>
              <a:pPr fontAlgn="base">
                <a:spcBef>
                  <a:spcPct val="0"/>
                </a:spcBef>
                <a:spcAft>
                  <a:spcPct val="0"/>
                </a:spcAft>
                <a:defRPr/>
              </a:pPr>
              <a:t>2</a:t>
            </a:fld>
            <a:endParaRPr lang="pt-BR" dirty="0">
              <a:cs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Espaço Reservado para Imagem de Slide 1"/>
          <p:cNvSpPr>
            <a:spLocks noGrp="1" noRot="1" noChangeAspect="1"/>
          </p:cNvSpPr>
          <p:nvPr>
            <p:ph type="sldImg"/>
          </p:nvPr>
        </p:nvSpPr>
        <p:spPr bwMode="auto">
          <a:noFill/>
          <a:ln>
            <a:solidFill>
              <a:srgbClr val="000000"/>
            </a:solidFill>
            <a:miter lim="800000"/>
            <a:headEnd/>
            <a:tailEnd/>
          </a:ln>
        </p:spPr>
      </p:sp>
      <p:sp>
        <p:nvSpPr>
          <p:cNvPr id="26626"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Andrews, B. , et al. Efeito de um protocolo de ressuscitação precoce na mortalidade intra-hospitalar entre adultos com sepse e hipotensão: um ensaio clínico randomizado. Jama </a:t>
            </a:r>
          </a:p>
          <a:p>
            <a:pPr eaLnBrk="1" hangingPunct="1">
              <a:spcBef>
                <a:spcPct val="0"/>
              </a:spcBef>
            </a:pPr>
            <a:r>
              <a:rPr lang="pt-BR" smtClean="0"/>
              <a:t>Maitland, K. , et al. Mortalidade após bolus de fluido em crianças africanas com infecção grave. New England Journal of Medicine 364 , 2483-2495 (2011).</a:t>
            </a:r>
          </a:p>
        </p:txBody>
      </p:sp>
      <p:sp>
        <p:nvSpPr>
          <p:cNvPr id="27651"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A3E98E6-D02B-461E-BD95-AD56B301FD32}" type="slidenum">
              <a:rPr lang="pt-BR">
                <a:cs typeface="Arial" charset="0"/>
              </a:rPr>
              <a:pPr fontAlgn="base">
                <a:spcBef>
                  <a:spcPct val="0"/>
                </a:spcBef>
                <a:spcAft>
                  <a:spcPct val="0"/>
                </a:spcAft>
                <a:defRPr/>
              </a:pPr>
              <a:t>4</a:t>
            </a:fld>
            <a:endParaRPr lang="pt-BR" dirty="0">
              <a:cs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Espaço Reservado para Imagem de Slide 1"/>
          <p:cNvSpPr>
            <a:spLocks noGrp="1" noRot="1" noChangeAspect="1"/>
          </p:cNvSpPr>
          <p:nvPr>
            <p:ph type="sldImg"/>
          </p:nvPr>
        </p:nvSpPr>
        <p:spPr bwMode="auto">
          <a:noFill/>
          <a:ln>
            <a:solidFill>
              <a:srgbClr val="000000"/>
            </a:solidFill>
            <a:miter lim="800000"/>
            <a:headEnd/>
            <a:tailEnd/>
          </a:ln>
        </p:spPr>
      </p:sp>
      <p:sp>
        <p:nvSpPr>
          <p:cNvPr id="29698"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30723"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C54D11D-C85F-4F10-8828-A4CF18C01B4C}" type="slidenum">
              <a:rPr lang="pt-BR">
                <a:cs typeface="Arial" charset="0"/>
              </a:rPr>
              <a:pPr fontAlgn="base">
                <a:spcBef>
                  <a:spcPct val="0"/>
                </a:spcBef>
                <a:spcAft>
                  <a:spcPct val="0"/>
                </a:spcAft>
                <a:defRPr/>
              </a:pPr>
              <a:t>6</a:t>
            </a:fld>
            <a:endParaRPr lang="pt-BR" dirty="0">
              <a:cs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Espaço Reservado para Imagem de Slide 1"/>
          <p:cNvSpPr>
            <a:spLocks noGrp="1" noRot="1" noChangeAspect="1"/>
          </p:cNvSpPr>
          <p:nvPr>
            <p:ph type="sldImg"/>
          </p:nvPr>
        </p:nvSpPr>
        <p:spPr bwMode="auto">
          <a:noFill/>
          <a:ln>
            <a:solidFill>
              <a:srgbClr val="000000"/>
            </a:solidFill>
            <a:miter lim="800000"/>
            <a:headEnd/>
            <a:tailEnd/>
          </a:ln>
        </p:spPr>
      </p:sp>
      <p:sp>
        <p:nvSpPr>
          <p:cNvPr id="36866"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37891"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19ECF35-CF58-47C4-B7E9-4287677CEDA0}" type="slidenum">
              <a:rPr lang="pt-BR">
                <a:cs typeface="Arial" charset="0"/>
              </a:rPr>
              <a:pPr fontAlgn="base">
                <a:spcBef>
                  <a:spcPct val="0"/>
                </a:spcBef>
                <a:spcAft>
                  <a:spcPct val="0"/>
                </a:spcAft>
                <a:defRPr/>
              </a:pPr>
              <a:t>12</a:t>
            </a:fld>
            <a:endParaRPr lang="pt-BR" dirty="0">
              <a:cs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Espaço Reservado para Imagem de Slide 1"/>
          <p:cNvSpPr>
            <a:spLocks noGrp="1" noRot="1" noChangeAspect="1"/>
          </p:cNvSpPr>
          <p:nvPr>
            <p:ph type="sldImg"/>
          </p:nvPr>
        </p:nvSpPr>
        <p:spPr bwMode="auto">
          <a:noFill/>
          <a:ln>
            <a:solidFill>
              <a:srgbClr val="000000"/>
            </a:solidFill>
            <a:miter lim="800000"/>
            <a:headEnd/>
            <a:tailEnd/>
          </a:ln>
        </p:spPr>
      </p:sp>
      <p:sp>
        <p:nvSpPr>
          <p:cNvPr id="38914"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No início do estudo, as variáveis ​​hemodinâmicas foram semelhantes entre os dois grupos. </a:t>
            </a:r>
          </a:p>
          <a:p>
            <a:pPr eaLnBrk="1" hangingPunct="1">
              <a:spcBef>
                <a:spcPct val="0"/>
              </a:spcBef>
            </a:pPr>
            <a:r>
              <a:rPr lang="pt-BR" b="1" smtClean="0"/>
              <a:t>PA: </a:t>
            </a:r>
            <a:r>
              <a:rPr lang="pt-BR" smtClean="0"/>
              <a:t>A endotoxemia produziu uma redução semelhante na pressão arterial em ambos os grupos, com uma PAM média de 44-49 mm Hg antes da ressuscitação.</a:t>
            </a:r>
          </a:p>
          <a:p>
            <a:pPr eaLnBrk="1" hangingPunct="1">
              <a:spcBef>
                <a:spcPct val="0"/>
              </a:spcBef>
            </a:pPr>
            <a:endParaRPr lang="pt-BR" smtClean="0"/>
          </a:p>
          <a:p>
            <a:pPr eaLnBrk="1" hangingPunct="1">
              <a:spcBef>
                <a:spcPct val="0"/>
              </a:spcBef>
            </a:pPr>
            <a:r>
              <a:rPr lang="pt-BR" b="1" smtClean="0"/>
              <a:t>IC:</a:t>
            </a:r>
            <a:r>
              <a:rPr lang="pt-BR" smtClean="0"/>
              <a:t> A endotoxemia produziu uma diminuição temporária no índice cardíaco 1 hora após a infusão, que se recuperou para níveis normais ou supranormais antes da ressuscitação. A ressuscitação com fluidos produziu um aumento no índice cardíaco, aumentando de uma mediana de 3,42 (intervalo interquartil, 2,52–3,72) para 4,94 (3,91–5,62) ( </a:t>
            </a:r>
            <a:r>
              <a:rPr lang="pt-BR" i="1" smtClean="0"/>
              <a:t>P</a:t>
            </a:r>
            <a:r>
              <a:rPr lang="pt-BR" smtClean="0"/>
              <a:t> = 0,005). </a:t>
            </a:r>
          </a:p>
          <a:p>
            <a:pPr eaLnBrk="1" hangingPunct="1">
              <a:spcBef>
                <a:spcPct val="0"/>
              </a:spcBef>
            </a:pPr>
            <a:endParaRPr lang="pt-BR" smtClean="0"/>
          </a:p>
          <a:p>
            <a:pPr eaLnBrk="1" hangingPunct="1">
              <a:spcBef>
                <a:spcPct val="0"/>
              </a:spcBef>
            </a:pPr>
            <a:r>
              <a:rPr lang="pt-BR" b="1" smtClean="0"/>
              <a:t>RVS: </a:t>
            </a:r>
            <a:r>
              <a:rPr lang="pt-BR" smtClean="0"/>
              <a:t>O índice de resistência vascular sistêmica (SVRI) foi semelhante entre os grupos no início e antes da ressuscitação. A ressuscitação com fluidos resultou em uma diminuição da RVS 1.110 (950–1230) para 714 (630–807) ( </a:t>
            </a:r>
            <a:r>
              <a:rPr lang="pt-BR" i="1" smtClean="0"/>
              <a:t>P</a:t>
            </a:r>
            <a:r>
              <a:rPr lang="pt-BR" smtClean="0"/>
              <a:t> = 0,02) associada a um aumento relativamente grande no débito cardíaco e um aumento modesto concomitante na pressão arterial.</a:t>
            </a:r>
          </a:p>
        </p:txBody>
      </p:sp>
      <p:sp>
        <p:nvSpPr>
          <p:cNvPr id="39939"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22EE7B4-7583-4363-A965-5532754885F9}" type="slidenum">
              <a:rPr lang="pt-BR">
                <a:cs typeface="Arial" charset="0"/>
              </a:rPr>
              <a:pPr fontAlgn="base">
                <a:spcBef>
                  <a:spcPct val="0"/>
                </a:spcBef>
                <a:spcAft>
                  <a:spcPct val="0"/>
                </a:spcAft>
                <a:defRPr/>
              </a:pPr>
              <a:t>13</a:t>
            </a:fld>
            <a:endParaRPr lang="pt-BR" dirty="0">
              <a:cs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Espaço Reservado para Imagem de Slide 1"/>
          <p:cNvSpPr>
            <a:spLocks noGrp="1" noRot="1" noChangeAspect="1"/>
          </p:cNvSpPr>
          <p:nvPr>
            <p:ph type="sldImg"/>
          </p:nvPr>
        </p:nvSpPr>
        <p:spPr bwMode="auto">
          <a:noFill/>
          <a:ln>
            <a:solidFill>
              <a:srgbClr val="000000"/>
            </a:solidFill>
            <a:miter lim="800000"/>
            <a:headEnd/>
            <a:tailEnd/>
          </a:ln>
        </p:spPr>
      </p:sp>
      <p:sp>
        <p:nvSpPr>
          <p:cNvPr id="40962"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O sombreado cinza corresponde ao período de tempo da infusão de endotoxina.</a:t>
            </a:r>
          </a:p>
          <a:p>
            <a:pPr eaLnBrk="1" hangingPunct="1">
              <a:spcBef>
                <a:spcPct val="0"/>
              </a:spcBef>
            </a:pPr>
            <a:r>
              <a:rPr lang="pt-BR" smtClean="0"/>
              <a:t>A- PAM não teve muita diferença entre o grupo fluido x não fluido</a:t>
            </a:r>
          </a:p>
          <a:p>
            <a:pPr eaLnBrk="1" hangingPunct="1">
              <a:spcBef>
                <a:spcPct val="0"/>
              </a:spcBef>
            </a:pPr>
            <a:endParaRPr lang="pt-BR" smtClean="0"/>
          </a:p>
          <a:p>
            <a:pPr eaLnBrk="1" hangingPunct="1">
              <a:spcBef>
                <a:spcPct val="0"/>
              </a:spcBef>
            </a:pPr>
            <a:r>
              <a:rPr lang="pt-BR" smtClean="0"/>
              <a:t>B- Débito Cardiaco: No inicio da ressucitação aumento no grupo do fluido, depois de algumas horas, foram muito parecidos, mas o grupo que não recebeu fluido da a impressão de que houve um aumento do DC mais sustentado.   </a:t>
            </a:r>
          </a:p>
          <a:p>
            <a:pPr eaLnBrk="1" hangingPunct="1">
              <a:spcBef>
                <a:spcPct val="0"/>
              </a:spcBef>
            </a:pPr>
            <a:endParaRPr lang="pt-BR" smtClean="0"/>
          </a:p>
          <a:p>
            <a:pPr eaLnBrk="1" hangingPunct="1">
              <a:spcBef>
                <a:spcPct val="0"/>
              </a:spcBef>
            </a:pPr>
            <a:r>
              <a:rPr lang="pt-BR" smtClean="0"/>
              <a:t>C- RVS no grupo que não recebeu fluido foi maior</a:t>
            </a:r>
          </a:p>
          <a:p>
            <a:pPr eaLnBrk="1" hangingPunct="1">
              <a:spcBef>
                <a:spcPct val="0"/>
              </a:spcBef>
            </a:pPr>
            <a:endParaRPr lang="pt-BR" smtClean="0"/>
          </a:p>
          <a:p>
            <a:pPr eaLnBrk="1" hangingPunct="1">
              <a:spcBef>
                <a:spcPct val="0"/>
              </a:spcBef>
            </a:pPr>
            <a:endParaRPr lang="pt-BR" smtClean="0"/>
          </a:p>
        </p:txBody>
      </p:sp>
      <p:sp>
        <p:nvSpPr>
          <p:cNvPr id="41987"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55B6410-1863-4C5F-B39A-793BA26CC8A1}" type="slidenum">
              <a:rPr lang="pt-BR">
                <a:cs typeface="Arial" charset="0"/>
              </a:rPr>
              <a:pPr fontAlgn="base">
                <a:spcBef>
                  <a:spcPct val="0"/>
                </a:spcBef>
                <a:spcAft>
                  <a:spcPct val="0"/>
                </a:spcAft>
                <a:defRPr/>
              </a:pPr>
              <a:t>14</a:t>
            </a:fld>
            <a:endParaRPr lang="pt-BR" dirty="0">
              <a:cs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Espaço Reservado para Imagem de Slide 1"/>
          <p:cNvSpPr>
            <a:spLocks noGrp="1" noRot="1" noChangeAspect="1"/>
          </p:cNvSpPr>
          <p:nvPr>
            <p:ph type="sldImg"/>
          </p:nvPr>
        </p:nvSpPr>
        <p:spPr bwMode="auto">
          <a:noFill/>
          <a:ln>
            <a:solidFill>
              <a:srgbClr val="000000"/>
            </a:solidFill>
            <a:miter lim="800000"/>
            <a:headEnd/>
            <a:tailEnd/>
          </a:ln>
        </p:spPr>
      </p:sp>
      <p:sp>
        <p:nvSpPr>
          <p:cNvPr id="43010"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D- Mostra a Taxa de infusão de noradrenalina durante o experimento - maior no grupo do fluido (FR).</a:t>
            </a:r>
          </a:p>
          <a:p>
            <a:pPr eaLnBrk="1" hangingPunct="1">
              <a:spcBef>
                <a:spcPct val="0"/>
              </a:spcBef>
            </a:pPr>
            <a:endParaRPr lang="pt-BR" smtClean="0"/>
          </a:p>
          <a:p>
            <a:pPr eaLnBrk="1" hangingPunct="1">
              <a:spcBef>
                <a:spcPct val="0"/>
              </a:spcBef>
            </a:pPr>
            <a:endParaRPr lang="pt-BR" smtClean="0"/>
          </a:p>
        </p:txBody>
      </p:sp>
      <p:sp>
        <p:nvSpPr>
          <p:cNvPr id="44035"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2766F97-AEB2-44EC-9EA3-C91C8F7994AB}" type="slidenum">
              <a:rPr lang="pt-BR">
                <a:cs typeface="Arial" charset="0"/>
              </a:rPr>
              <a:pPr fontAlgn="base">
                <a:spcBef>
                  <a:spcPct val="0"/>
                </a:spcBef>
                <a:spcAft>
                  <a:spcPct val="0"/>
                </a:spcAft>
                <a:defRPr/>
              </a:pPr>
              <a:t>15</a:t>
            </a:fld>
            <a:endParaRPr lang="pt-BR" dirty="0">
              <a:cs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Espaço Reservado para Imagem de Slide 1"/>
          <p:cNvSpPr>
            <a:spLocks noGrp="1" noRot="1" noChangeAspect="1"/>
          </p:cNvSpPr>
          <p:nvPr>
            <p:ph type="sldImg"/>
          </p:nvPr>
        </p:nvSpPr>
        <p:spPr bwMode="auto">
          <a:noFill/>
          <a:ln>
            <a:solidFill>
              <a:srgbClr val="000000"/>
            </a:solidFill>
            <a:miter lim="800000"/>
            <a:headEnd/>
            <a:tailEnd/>
          </a:ln>
        </p:spPr>
      </p:sp>
      <p:sp>
        <p:nvSpPr>
          <p:cNvPr id="45058"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E - Taxas de infusão de vasopressina durante o experimento -  Não houve diferença significativa nas taxas de infusão de vasopressina. Todos os animais necessitaram da dose máxima de vasopressina no final do estudo.</a:t>
            </a:r>
          </a:p>
          <a:p>
            <a:pPr eaLnBrk="1" hangingPunct="1">
              <a:spcBef>
                <a:spcPct val="0"/>
              </a:spcBef>
            </a:pPr>
            <a:endParaRPr lang="pt-BR" smtClean="0"/>
          </a:p>
        </p:txBody>
      </p:sp>
      <p:sp>
        <p:nvSpPr>
          <p:cNvPr id="46083"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FB9D834-B20D-441F-80A4-BBC23A9A506F}" type="slidenum">
              <a:rPr lang="pt-BR">
                <a:cs typeface="Arial" charset="0"/>
              </a:rPr>
              <a:pPr fontAlgn="base">
                <a:spcBef>
                  <a:spcPct val="0"/>
                </a:spcBef>
                <a:spcAft>
                  <a:spcPct val="0"/>
                </a:spcAft>
                <a:defRPr/>
              </a:pPr>
              <a:t>16</a:t>
            </a:fld>
            <a:endParaRPr lang="pt-BR" dirty="0">
              <a:cs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Espaço Reservado para Imagem de Slide 1"/>
          <p:cNvSpPr>
            <a:spLocks noGrp="1" noRot="1" noChangeAspect="1"/>
          </p:cNvSpPr>
          <p:nvPr>
            <p:ph type="sldImg"/>
          </p:nvPr>
        </p:nvSpPr>
        <p:spPr bwMode="auto">
          <a:noFill/>
          <a:ln>
            <a:solidFill>
              <a:srgbClr val="000000"/>
            </a:solidFill>
            <a:miter lim="800000"/>
            <a:headEnd/>
            <a:tailEnd/>
          </a:ln>
        </p:spPr>
      </p:sp>
      <p:sp>
        <p:nvSpPr>
          <p:cNvPr id="47106"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F - Excesso de lactato e no G base excess base ao longo do experimento - O grupo que recebeu  fluido teve um aumento do lactato e mais acidose ao longo das horas. </a:t>
            </a:r>
          </a:p>
        </p:txBody>
      </p:sp>
      <p:sp>
        <p:nvSpPr>
          <p:cNvPr id="48131"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9AAF85C-1A89-41AC-AFAB-0D6B347E35BF}" type="slidenum">
              <a:rPr lang="pt-BR">
                <a:cs typeface="Arial" charset="0"/>
              </a:rPr>
              <a:pPr fontAlgn="base">
                <a:spcBef>
                  <a:spcPct val="0"/>
                </a:spcBef>
                <a:spcAft>
                  <a:spcPct val="0"/>
                </a:spcAft>
                <a:defRPr/>
              </a:pPr>
              <a:t>17</a:t>
            </a:fld>
            <a:endParaRPr lang="pt-BR" dirty="0">
              <a:cs typeface="Arial"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Espaço Reservado para Imagem de Slide 1"/>
          <p:cNvSpPr>
            <a:spLocks noGrp="1" noRot="1" noChangeAspect="1"/>
          </p:cNvSpPr>
          <p:nvPr>
            <p:ph type="sldImg"/>
          </p:nvPr>
        </p:nvSpPr>
        <p:spPr bwMode="auto">
          <a:noFill/>
          <a:ln>
            <a:solidFill>
              <a:srgbClr val="000000"/>
            </a:solidFill>
            <a:miter lim="800000"/>
            <a:headEnd/>
            <a:tailEnd/>
          </a:ln>
        </p:spPr>
      </p:sp>
      <p:sp>
        <p:nvSpPr>
          <p:cNvPr id="51202"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Para as amostras de microdiálise arterial, cerebral, cardíaca e renal, não houve diferenças estatisticamente significativas entre os grupos em qualquer momento. </a:t>
            </a:r>
          </a:p>
          <a:p>
            <a:pPr eaLnBrk="1" hangingPunct="1">
              <a:spcBef>
                <a:spcPct val="0"/>
              </a:spcBef>
            </a:pPr>
            <a:r>
              <a:rPr lang="pt-BR" smtClean="0"/>
              <a:t>As amostras de microdiálise do fígado demonstraram uma diferença estatisticamente significativa após a ressuscitação; no entanto, os grupos tiveram grandes diferenças nas relações L / P basais antes da ressuscitação ( Figura 3E) </a:t>
            </a:r>
          </a:p>
          <a:p>
            <a:pPr eaLnBrk="1" hangingPunct="1">
              <a:spcBef>
                <a:spcPct val="0"/>
              </a:spcBef>
            </a:pPr>
            <a:endParaRPr lang="pt-BR" smtClean="0"/>
          </a:p>
        </p:txBody>
      </p:sp>
      <p:sp>
        <p:nvSpPr>
          <p:cNvPr id="51203"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B3EE48BA-717D-44A9-9CC7-9A2E250BC070}" type="slidenum">
              <a:rPr lang="pt-BR">
                <a:cs typeface="Arial" charset="0"/>
              </a:rPr>
              <a:pPr fontAlgn="base">
                <a:spcBef>
                  <a:spcPct val="0"/>
                </a:spcBef>
                <a:spcAft>
                  <a:spcPct val="0"/>
                </a:spcAft>
                <a:defRPr/>
              </a:pPr>
              <a:t>20</a:t>
            </a:fld>
            <a:endParaRPr lang="pt-BR" dirty="0">
              <a:cs typeface="Arial"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Espaço Reservado para Imagem de Slide 1"/>
          <p:cNvSpPr>
            <a:spLocks noGrp="1" noRot="1" noChangeAspect="1"/>
          </p:cNvSpPr>
          <p:nvPr>
            <p:ph type="sldImg"/>
          </p:nvPr>
        </p:nvSpPr>
        <p:spPr bwMode="auto">
          <a:noFill/>
          <a:ln>
            <a:solidFill>
              <a:srgbClr val="000000"/>
            </a:solidFill>
            <a:miter lim="800000"/>
            <a:headEnd/>
            <a:tailEnd/>
          </a:ln>
        </p:spPr>
      </p:sp>
      <p:sp>
        <p:nvSpPr>
          <p:cNvPr id="53250"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A endotoxemia produziu grandes aumentos em todas as citocinas séricas medidas : Fator de necrose tumoral α (TNF-α), IL-1β, IL-8 e IL-10 exibiram um padrão semelhante de resposta, com níveis de pico no ou próximo ao final da infusão de endotoxina. </a:t>
            </a:r>
          </a:p>
          <a:p>
            <a:pPr eaLnBrk="1" hangingPunct="1">
              <a:spcBef>
                <a:spcPct val="0"/>
              </a:spcBef>
            </a:pPr>
            <a:r>
              <a:rPr lang="pt-BR" smtClean="0"/>
              <a:t>A IL-6 aumentou durante a endotoxemia e permaneceu perto dos valores máximos ao longo do período de monitoramento. </a:t>
            </a:r>
          </a:p>
          <a:p>
            <a:pPr eaLnBrk="1" hangingPunct="1">
              <a:spcBef>
                <a:spcPct val="0"/>
              </a:spcBef>
            </a:pPr>
            <a:endParaRPr lang="pt-BR" smtClean="0"/>
          </a:p>
          <a:p>
            <a:pPr eaLnBrk="1" hangingPunct="1">
              <a:spcBef>
                <a:spcPct val="0"/>
              </a:spcBef>
            </a:pPr>
            <a:r>
              <a:rPr lang="pt-BR" smtClean="0"/>
              <a:t>O padrão de resposta de citocinas entre os grupos foi notavelmente semelhante, sem diferenças significativas em nenhum dos momentos para TNF-α, IL-1β, IL-6 e IL-10. </a:t>
            </a:r>
          </a:p>
          <a:p>
            <a:pPr eaLnBrk="1" hangingPunct="1">
              <a:spcBef>
                <a:spcPct val="0"/>
              </a:spcBef>
            </a:pPr>
            <a:endParaRPr lang="pt-BR" smtClean="0"/>
          </a:p>
        </p:txBody>
      </p:sp>
      <p:sp>
        <p:nvSpPr>
          <p:cNvPr id="53251"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20FACA2-79A6-44CE-B3DB-15E5856E9A05}" type="slidenum">
              <a:rPr lang="pt-BR">
                <a:cs typeface="Arial" charset="0"/>
              </a:rPr>
              <a:pPr fontAlgn="base">
                <a:spcBef>
                  <a:spcPct val="0"/>
                </a:spcBef>
                <a:spcAft>
                  <a:spcPct val="0"/>
                </a:spcAft>
                <a:defRPr/>
              </a:pPr>
              <a:t>21</a:t>
            </a:fld>
            <a:endParaRPr lang="pt-BR" dirty="0">
              <a:cs typeface="Arial"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Espaço Reservado para Imagem de Slide 1"/>
          <p:cNvSpPr>
            <a:spLocks noGrp="1" noRot="1" noChangeAspect="1"/>
          </p:cNvSpPr>
          <p:nvPr>
            <p:ph type="sldImg"/>
          </p:nvPr>
        </p:nvSpPr>
        <p:spPr bwMode="auto">
          <a:noFill/>
          <a:ln>
            <a:solidFill>
              <a:srgbClr val="000000"/>
            </a:solidFill>
            <a:miter lim="800000"/>
            <a:headEnd/>
            <a:tailEnd/>
          </a:ln>
        </p:spPr>
      </p:sp>
      <p:sp>
        <p:nvSpPr>
          <p:cNvPr id="57346"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O BNP aumentou durante a endotoxemia em ambos os grupos.  Não houve diferenças significativas nos valores de BNP entre os grupos em qualquer momento. </a:t>
            </a:r>
          </a:p>
          <a:p>
            <a:pPr eaLnBrk="1" hangingPunct="1">
              <a:spcBef>
                <a:spcPct val="0"/>
              </a:spcBef>
            </a:pPr>
            <a:endParaRPr lang="pt-BR" smtClean="0"/>
          </a:p>
          <a:p>
            <a:pPr eaLnBrk="1" hangingPunct="1">
              <a:spcBef>
                <a:spcPct val="0"/>
              </a:spcBef>
            </a:pPr>
            <a:r>
              <a:rPr lang="pt-BR" smtClean="0"/>
              <a:t> A creatinina sérica não foi significativamente diferente em nenhum momento e aumentou em ambos os grupos ao longo do estudo. </a:t>
            </a:r>
          </a:p>
          <a:p>
            <a:pPr eaLnBrk="1" hangingPunct="1">
              <a:spcBef>
                <a:spcPct val="0"/>
              </a:spcBef>
            </a:pPr>
            <a:endParaRPr lang="pt-BR" smtClean="0"/>
          </a:p>
        </p:txBody>
      </p:sp>
      <p:sp>
        <p:nvSpPr>
          <p:cNvPr id="57347"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E2AEAA8-2871-4A06-B8AC-403C9FBB9499}" type="slidenum">
              <a:rPr lang="pt-BR">
                <a:cs typeface="Arial" charset="0"/>
              </a:rPr>
              <a:pPr fontAlgn="base">
                <a:spcBef>
                  <a:spcPct val="0"/>
                </a:spcBef>
                <a:spcAft>
                  <a:spcPct val="0"/>
                </a:spcAft>
                <a:defRPr/>
              </a:pPr>
              <a:t>24</a:t>
            </a:fld>
            <a:endParaRPr lang="pt-BR" dirty="0">
              <a:cs typeface="Arial"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Espaço Reservado para Imagem de Slide 1"/>
          <p:cNvSpPr>
            <a:spLocks noGrp="1" noRot="1" noChangeAspect="1"/>
          </p:cNvSpPr>
          <p:nvPr>
            <p:ph type="sldImg"/>
          </p:nvPr>
        </p:nvSpPr>
        <p:spPr bwMode="auto">
          <a:noFill/>
          <a:ln>
            <a:solidFill>
              <a:srgbClr val="000000"/>
            </a:solidFill>
            <a:miter lim="800000"/>
            <a:headEnd/>
            <a:tailEnd/>
          </a:ln>
        </p:spPr>
      </p:sp>
      <p:sp>
        <p:nvSpPr>
          <p:cNvPr id="64514"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64515"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A1DCBAA-8682-4DA8-8F6C-C670BF29CC3D}" type="slidenum">
              <a:rPr lang="pt-BR">
                <a:cs typeface="Arial" charset="0"/>
              </a:rPr>
              <a:pPr fontAlgn="base">
                <a:spcBef>
                  <a:spcPct val="0"/>
                </a:spcBef>
                <a:spcAft>
                  <a:spcPct val="0"/>
                </a:spcAft>
                <a:defRPr/>
              </a:pPr>
              <a:t>30</a:t>
            </a:fld>
            <a:endParaRPr lang="pt-BR" dirty="0">
              <a:cs typeface="Arial"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1"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87042"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75779" name="Espaço Reservado para Número de Slide 3"/>
          <p:cNvSpPr txBox="1">
            <a:spLocks noGrp="1"/>
          </p:cNvSpPr>
          <p:nvPr/>
        </p:nvSpPr>
        <p:spPr bwMode="auto">
          <a:xfrm>
            <a:off x="3884613" y="8685213"/>
            <a:ext cx="2971800" cy="458787"/>
          </a:xfrm>
          <a:prstGeom prst="rect">
            <a:avLst/>
          </a:prstGeom>
          <a:noFill/>
          <a:ln>
            <a:miter lim="800000"/>
            <a:headEnd/>
            <a:tailEnd/>
          </a:ln>
        </p:spPr>
        <p:txBody>
          <a:bodyPr anchor="b"/>
          <a:lstStyle/>
          <a:p>
            <a:pPr algn="r">
              <a:defRPr/>
            </a:pPr>
            <a:fld id="{59CB14C6-00C2-4CC9-9F57-A597E99DEED8}" type="slidenum">
              <a:rPr lang="pt-BR" sz="1200">
                <a:latin typeface="+mn-lt"/>
              </a:rPr>
              <a:pPr algn="r">
                <a:defRPr/>
              </a:pPr>
              <a:t>51</a:t>
            </a:fld>
            <a:endParaRPr lang="pt-BR" sz="1200" dirty="0">
              <a:latin typeface="+mn-lt"/>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pt-BR" smtClean="0"/>
              <a:t>Clique para editar o título mestre</a:t>
            </a:r>
            <a:endParaRPr lang="en-US" dirty="0"/>
          </a:p>
        </p:txBody>
      </p:sp>
      <p:sp>
        <p:nvSpPr>
          <p:cNvPr id="3" name="Subtitle 2"/>
          <p:cNvSpPr>
            <a:spLocks noGrp="1"/>
          </p:cNvSpPr>
          <p:nvPr>
            <p:ph type="subTitle" idx="1"/>
          </p:nvPr>
        </p:nvSpPr>
        <p:spPr>
          <a:xfrm>
            <a:off x="1154955" y="4777380"/>
            <a:ext cx="8825658" cy="861420"/>
          </a:xfrm>
        </p:spPr>
        <p:txBody>
          <a:bodyPr/>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4" name="Date Placeholder 3"/>
          <p:cNvSpPr>
            <a:spLocks noGrp="1"/>
          </p:cNvSpPr>
          <p:nvPr>
            <p:ph type="dt" sz="half" idx="10"/>
          </p:nvPr>
        </p:nvSpPr>
        <p:spPr/>
        <p:txBody>
          <a:bodyPr/>
          <a:lstStyle>
            <a:lvl1pPr>
              <a:defRPr/>
            </a:lvl1pPr>
          </a:lstStyle>
          <a:p>
            <a:pPr>
              <a:defRPr/>
            </a:pPr>
            <a:fld id="{DC5695A5-FE44-478A-9A8C-EB1F2E02B12C}" type="datetimeFigureOut">
              <a:rPr lang="pt-BR"/>
              <a:pPr>
                <a:defRPr/>
              </a:pPr>
              <a:t>12/11/2020</a:t>
            </a:fld>
            <a:endParaRPr lang="pt-BR" dirty="0"/>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E7BA9DAF-C076-4393-8584-E11AA96B4E05}" type="slidenum">
              <a:rPr lang="pt-BR"/>
              <a:pPr>
                <a:defRPr/>
              </a:pPr>
              <a:t>‹nº›</a:t>
            </a:fld>
            <a:endParaRPr lang="pt-B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4AA896A3-6BD1-42F0-BEB9-780085D159F8}" type="datetimeFigureOut">
              <a:rPr lang="pt-BR"/>
              <a:pPr>
                <a:defRPr/>
              </a:pPr>
              <a:t>12/11/2020</a:t>
            </a:fld>
            <a:endParaRPr lang="pt-BR" dirty="0"/>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B4308DAF-6341-4F50-8A4C-745F648F5CCF}" type="slidenum">
              <a:rPr lang="pt-BR"/>
              <a:pPr>
                <a:defRPr/>
              </a:pPr>
              <a:t>‹nº›</a:t>
            </a:fld>
            <a:endParaRPr lang="pt-B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1154955" y="4777381"/>
            <a:ext cx="8825658" cy="860400"/>
          </a:xfrm>
        </p:spPr>
        <p:txBody>
          <a:bodyPr/>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Editar estilos de texto Mestre</a:t>
            </a:r>
          </a:p>
        </p:txBody>
      </p:sp>
      <p:sp>
        <p:nvSpPr>
          <p:cNvPr id="4" name="Date Placeholder 3"/>
          <p:cNvSpPr>
            <a:spLocks noGrp="1"/>
          </p:cNvSpPr>
          <p:nvPr>
            <p:ph type="dt" sz="half" idx="10"/>
          </p:nvPr>
        </p:nvSpPr>
        <p:spPr/>
        <p:txBody>
          <a:bodyPr/>
          <a:lstStyle>
            <a:lvl1pPr>
              <a:defRPr/>
            </a:lvl1pPr>
          </a:lstStyle>
          <a:p>
            <a:pPr>
              <a:defRPr/>
            </a:pPr>
            <a:fld id="{58BEFE4C-3896-42B1-9589-EB6D9C4C2E7E}" type="datetimeFigureOut">
              <a:rPr lang="pt-BR"/>
              <a:pPr>
                <a:defRPr/>
              </a:pPr>
              <a:t>12/11/2020</a:t>
            </a:fld>
            <a:endParaRPr lang="pt-BR" dirty="0"/>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EE60D004-26B9-42C7-971F-CCC60E6104DF}" type="slidenum">
              <a:rPr lang="pt-BR"/>
              <a:pPr>
                <a:defRPr/>
              </a:pPr>
              <a:t>‹nº›</a:t>
            </a:fld>
            <a:endParaRPr lang="pt-B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C31974B3-D48A-4794-BAF2-BAD0B0C41FEE}" type="datetimeFigureOut">
              <a:rPr lang="pt-BR"/>
              <a:pPr>
                <a:defRPr/>
              </a:pPr>
              <a:t>12/11/2020</a:t>
            </a:fld>
            <a:endParaRPr lang="pt-BR" dirty="0"/>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3B901D46-F040-4A36-9483-BA6EC39B4478}" type="slidenum">
              <a:rPr lang="pt-BR"/>
              <a:pPr>
                <a:defRPr/>
              </a:pPr>
              <a:t>‹nº›</a:t>
            </a:fld>
            <a:endParaRPr lang="pt-B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EFB0C333-997E-4908-9E56-8A37DCCC8D0E}" type="datetimeFigureOut">
              <a:rPr lang="pt-BR"/>
              <a:pPr>
                <a:defRPr/>
              </a:pPr>
              <a:t>12/11/2020</a:t>
            </a:fld>
            <a:endParaRPr lang="pt-BR" dirty="0"/>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79584C22-3BE5-4D68-8046-A9A442C6C51E}" type="slidenum">
              <a:rPr lang="pt-BR"/>
              <a:pPr>
                <a:defRPr/>
              </a:pPr>
              <a:t>‹nº›</a:t>
            </a:fld>
            <a:endParaRPr lang="pt-B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66460930-2043-4C9F-931E-8A17BD4CBC51}" type="datetimeFigureOut">
              <a:rPr lang="pt-BR"/>
              <a:pPr>
                <a:defRPr/>
              </a:pPr>
              <a:t>12/11/2020</a:t>
            </a:fld>
            <a:endParaRPr lang="pt-BR" dirty="0"/>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80213C8B-A8F3-4AC5-A5AC-0C3024C1A688}" type="slidenum">
              <a:rPr lang="pt-BR"/>
              <a:pPr>
                <a:defRPr/>
              </a:pPr>
              <a:t>‹nº›</a:t>
            </a:fld>
            <a:endParaRPr lang="pt-B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BC3E3069-6A32-40C4-A340-6A63B4EB221B}" type="datetimeFigureOut">
              <a:rPr lang="pt-BR"/>
              <a:pPr>
                <a:defRPr/>
              </a:pPr>
              <a:t>12/11/2020</a:t>
            </a:fld>
            <a:endParaRPr lang="pt-BR" dirty="0"/>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227F78A3-4CC8-4601-AB4A-0C14CE7BCCD7}" type="slidenum">
              <a:rPr lang="pt-BR"/>
              <a:pPr>
                <a:defRPr/>
              </a:pPr>
              <a:t>‹nº›</a:t>
            </a:fld>
            <a:endParaRPr lang="pt-B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pt-BR" smtClean="0"/>
              <a:t>Clique para editar o título mestre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5" name="Date Placeholder 3"/>
          <p:cNvSpPr>
            <a:spLocks noGrp="1"/>
          </p:cNvSpPr>
          <p:nvPr>
            <p:ph type="dt" sz="half" idx="10"/>
          </p:nvPr>
        </p:nvSpPr>
        <p:spPr/>
        <p:txBody>
          <a:bodyPr/>
          <a:lstStyle>
            <a:lvl1pPr>
              <a:defRPr/>
            </a:lvl1pPr>
          </a:lstStyle>
          <a:p>
            <a:pPr>
              <a:defRPr/>
            </a:pPr>
            <a:fld id="{B1DAB433-3978-4DC1-AD0B-0DF4C61D1B7A}" type="datetimeFigureOut">
              <a:rPr lang="pt-BR"/>
              <a:pPr>
                <a:defRPr/>
              </a:pPr>
              <a:t>12/11/2020</a:t>
            </a:fld>
            <a:endParaRPr lang="pt-BR" dirty="0"/>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4B196A3E-B56B-4810-9D00-5FB9BCF62F73}" type="slidenum">
              <a:rPr lang="pt-BR"/>
              <a:pPr>
                <a:defRPr/>
              </a:pPr>
              <a:t>‹nº›</a:t>
            </a:fld>
            <a:endParaRPr lang="pt-B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dirty="0" smtClean="0"/>
              <a:t>Clique no ícone para adicionar uma imagem</a:t>
            </a:r>
            <a:endParaRPr lang="en-US" noProof="0"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5" name="Date Placeholder 3"/>
          <p:cNvSpPr>
            <a:spLocks noGrp="1"/>
          </p:cNvSpPr>
          <p:nvPr>
            <p:ph type="dt" sz="half" idx="10"/>
          </p:nvPr>
        </p:nvSpPr>
        <p:spPr/>
        <p:txBody>
          <a:bodyPr/>
          <a:lstStyle>
            <a:lvl1pPr>
              <a:defRPr/>
            </a:lvl1pPr>
          </a:lstStyle>
          <a:p>
            <a:pPr>
              <a:defRPr/>
            </a:pPr>
            <a:fld id="{64B4A251-6FB2-454B-81D7-5E03F6573044}" type="datetimeFigureOut">
              <a:rPr lang="pt-BR"/>
              <a:pPr>
                <a:defRPr/>
              </a:pPr>
              <a:t>12/11/2020</a:t>
            </a:fld>
            <a:endParaRPr lang="pt-BR" dirty="0"/>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10FA48BE-A546-482D-A861-BFD6522DEFC0}" type="slidenum">
              <a:rPr lang="pt-BR"/>
              <a:pPr>
                <a:defRPr/>
              </a:pPr>
              <a:t>‹nº›</a:t>
            </a:fld>
            <a:endParaRPr lang="pt-B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dirty="0" smtClean="0"/>
              <a:t>Clique no ícone para adicionar uma imagem</a:t>
            </a:r>
            <a:endParaRPr lang="en-US" noProof="0"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5" name="Date Placeholder 3"/>
          <p:cNvSpPr>
            <a:spLocks noGrp="1"/>
          </p:cNvSpPr>
          <p:nvPr>
            <p:ph type="dt" sz="half" idx="10"/>
          </p:nvPr>
        </p:nvSpPr>
        <p:spPr/>
        <p:txBody>
          <a:bodyPr/>
          <a:lstStyle>
            <a:lvl1pPr>
              <a:defRPr/>
            </a:lvl1pPr>
          </a:lstStyle>
          <a:p>
            <a:pPr>
              <a:defRPr/>
            </a:pPr>
            <a:fld id="{A6033F92-A604-4893-AB17-5BF4C4832123}" type="datetimeFigureOut">
              <a:rPr lang="pt-BR"/>
              <a:pPr>
                <a:defRPr/>
              </a:pPr>
              <a:t>12/11/2020</a:t>
            </a:fld>
            <a:endParaRPr lang="pt-BR" dirty="0"/>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39FA23DB-9D18-429D-A0FC-AFB2AE214C01}" type="slidenum">
              <a:rPr lang="pt-BR"/>
              <a:pPr>
                <a:defRPr/>
              </a:pPr>
              <a:t>‹nº›</a:t>
            </a:fld>
            <a:endParaRPr lang="pt-B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pt-BR" smtClean="0"/>
              <a:t>Clique para editar o título mestre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4" name="Date Placeholder 3"/>
          <p:cNvSpPr>
            <a:spLocks noGrp="1"/>
          </p:cNvSpPr>
          <p:nvPr>
            <p:ph type="dt" sz="half" idx="10"/>
          </p:nvPr>
        </p:nvSpPr>
        <p:spPr/>
        <p:txBody>
          <a:bodyPr/>
          <a:lstStyle>
            <a:lvl1pPr>
              <a:defRPr/>
            </a:lvl1pPr>
          </a:lstStyle>
          <a:p>
            <a:pPr>
              <a:defRPr/>
            </a:pPr>
            <a:fld id="{F4CBDA1C-2969-44AB-9325-37B5382832FC}" type="datetimeFigureOut">
              <a:rPr lang="pt-BR"/>
              <a:pPr>
                <a:defRPr/>
              </a:pPr>
              <a:t>12/11/2020</a:t>
            </a:fld>
            <a:endParaRPr lang="pt-BR" dirty="0"/>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0069F089-812E-4EEB-9B92-E93C30103F63}" type="slidenum">
              <a:rPr lang="pt-BR"/>
              <a:pPr>
                <a:defRPr/>
              </a:pPr>
              <a:t>‹nº›</a:t>
            </a:fld>
            <a:endParaRPr lang="pt-BR"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5" name="TextBox 11"/>
          <p:cNvSpPr txBox="1"/>
          <p:nvPr/>
        </p:nvSpPr>
        <p:spPr>
          <a:xfrm>
            <a:off x="898525" y="971550"/>
            <a:ext cx="801688" cy="1970088"/>
          </a:xfrm>
          <a:prstGeom prst="rect">
            <a:avLst/>
          </a:prstGeom>
          <a:noFill/>
        </p:spPr>
        <p:txBody>
          <a:bodyPr>
            <a:spAutoFit/>
          </a:bodyPr>
          <a:lstStyle>
            <a:defPPr>
              <a:defRPr lang="en-US"/>
            </a:defPPr>
            <a:lvl1pPr algn="r">
              <a:defRPr sz="12200" b="0" i="0">
                <a:solidFill>
                  <a:schemeClr val="bg2">
                    <a:lumMod val="40000"/>
                    <a:lumOff val="60000"/>
                  </a:schemeClr>
                </a:solidFill>
                <a:latin typeface="Arial"/>
                <a:ea typeface="+mj-ea"/>
                <a:cs typeface="+mj-cs"/>
              </a:defRPr>
            </a:lvl1pPr>
          </a:lstStyle>
          <a:p>
            <a:pPr fontAlgn="auto">
              <a:spcBef>
                <a:spcPts val="0"/>
              </a:spcBef>
              <a:spcAft>
                <a:spcPts val="0"/>
              </a:spcAft>
              <a:defRPr/>
            </a:pPr>
            <a:r>
              <a:rPr lang="en-US" dirty="0"/>
              <a:t>“</a:t>
            </a:r>
          </a:p>
        </p:txBody>
      </p:sp>
      <p:sp>
        <p:nvSpPr>
          <p:cNvPr id="6" name="TextBox 14"/>
          <p:cNvSpPr txBox="1"/>
          <p:nvPr/>
        </p:nvSpPr>
        <p:spPr>
          <a:xfrm>
            <a:off x="9329738" y="2613025"/>
            <a:ext cx="803275" cy="1970088"/>
          </a:xfrm>
          <a:prstGeom prst="rect">
            <a:avLst/>
          </a:prstGeom>
          <a:noFill/>
        </p:spPr>
        <p:txBody>
          <a:bodyPr>
            <a:spAutoFit/>
          </a:bodyPr>
          <a:lstStyle>
            <a:defPPr>
              <a:defRPr lang="en-US"/>
            </a:defPPr>
            <a:lvl1pPr algn="r">
              <a:defRPr sz="12200" b="0" i="0">
                <a:solidFill>
                  <a:schemeClr val="bg2">
                    <a:lumMod val="40000"/>
                    <a:lumOff val="60000"/>
                  </a:schemeClr>
                </a:solidFill>
                <a:latin typeface="Arial"/>
                <a:ea typeface="+mj-ea"/>
                <a:cs typeface="+mj-cs"/>
              </a:defRPr>
            </a:lvl1pPr>
          </a:lstStyle>
          <a:p>
            <a:pPr fontAlgn="auto">
              <a:spcBef>
                <a:spcPts val="0"/>
              </a:spcBef>
              <a:spcAft>
                <a:spcPts val="0"/>
              </a:spcAft>
              <a:defRPr/>
            </a:pPr>
            <a:r>
              <a:rPr lang="en-US" dirty="0"/>
              <a:t>”</a:t>
            </a:r>
          </a:p>
        </p:txBody>
      </p:sp>
      <p:sp>
        <p:nvSpPr>
          <p:cNvPr id="2" name="Title 1"/>
          <p:cNvSpPr>
            <a:spLocks noGrp="1"/>
          </p:cNvSpPr>
          <p:nvPr>
            <p:ph type="title"/>
          </p:nvPr>
        </p:nvSpPr>
        <p:spPr>
          <a:xfrm>
            <a:off x="1574801" y="1447800"/>
            <a:ext cx="7999315" cy="2323374"/>
          </a:xfrm>
        </p:spPr>
        <p:txBody>
          <a:bodyPr/>
          <a:lstStyle>
            <a:lvl1pPr>
              <a:defRPr sz="4800"/>
            </a:lvl1pPr>
          </a:lstStyle>
          <a:p>
            <a:r>
              <a:rPr lang="pt-BR" smtClean="0"/>
              <a:t>Clique para editar o título mestre</a:t>
            </a:r>
            <a:endParaRPr lang="en-US" dirty="0"/>
          </a:p>
        </p:txBody>
      </p:sp>
      <p:sp>
        <p:nvSpPr>
          <p:cNvPr id="11" name="Text Placeholder 3"/>
          <p:cNvSpPr>
            <a:spLocks noGrp="1"/>
          </p:cNvSpPr>
          <p:nvPr>
            <p:ph type="body" sz="half" idx="14"/>
          </p:nvPr>
        </p:nvSpPr>
        <p:spPr>
          <a:xfrm>
            <a:off x="1930400" y="3771174"/>
            <a:ext cx="7279649" cy="342174"/>
          </a:xfrm>
        </p:spPr>
        <p:txBody>
          <a:bodyPr rtlCol="0">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7" name="Date Placeholder 3"/>
          <p:cNvSpPr>
            <a:spLocks noGrp="1"/>
          </p:cNvSpPr>
          <p:nvPr>
            <p:ph type="dt" sz="half" idx="15"/>
          </p:nvPr>
        </p:nvSpPr>
        <p:spPr/>
        <p:txBody>
          <a:bodyPr/>
          <a:lstStyle>
            <a:lvl1pPr>
              <a:defRPr/>
            </a:lvl1pPr>
          </a:lstStyle>
          <a:p>
            <a:pPr>
              <a:defRPr/>
            </a:pPr>
            <a:fld id="{DCE49EEA-F25C-4638-B503-4127B234B17E}" type="datetimeFigureOut">
              <a:rPr lang="pt-BR"/>
              <a:pPr>
                <a:defRPr/>
              </a:pPr>
              <a:t>12/11/2020</a:t>
            </a:fld>
            <a:endParaRPr lang="pt-BR" dirty="0"/>
          </a:p>
        </p:txBody>
      </p:sp>
      <p:sp>
        <p:nvSpPr>
          <p:cNvPr id="8" name="Footer Placeholder 4"/>
          <p:cNvSpPr>
            <a:spLocks noGrp="1"/>
          </p:cNvSpPr>
          <p:nvPr>
            <p:ph type="ftr" sz="quarter" idx="16"/>
          </p:nvPr>
        </p:nvSpPr>
        <p:spPr/>
        <p:txBody>
          <a:bodyPr/>
          <a:lstStyle>
            <a:lvl1pPr>
              <a:defRPr/>
            </a:lvl1pPr>
          </a:lstStyle>
          <a:p>
            <a:pPr>
              <a:defRPr/>
            </a:pPr>
            <a:endParaRPr lang="pt-BR"/>
          </a:p>
        </p:txBody>
      </p:sp>
      <p:sp>
        <p:nvSpPr>
          <p:cNvPr id="9" name="Slide Number Placeholder 5"/>
          <p:cNvSpPr>
            <a:spLocks noGrp="1"/>
          </p:cNvSpPr>
          <p:nvPr>
            <p:ph type="sldNum" sz="quarter" idx="17"/>
          </p:nvPr>
        </p:nvSpPr>
        <p:spPr/>
        <p:txBody>
          <a:bodyPr/>
          <a:lstStyle>
            <a:lvl1pPr>
              <a:defRPr/>
            </a:lvl1pPr>
          </a:lstStyle>
          <a:p>
            <a:pPr>
              <a:defRPr/>
            </a:pPr>
            <a:fld id="{14AA4256-5E5F-4F2C-B524-163AF9A62BD8}" type="slidenum">
              <a:rPr lang="pt-BR"/>
              <a:pPr>
                <a:defRPr/>
              </a:pPr>
              <a:t>‹nº›</a:t>
            </a:fld>
            <a:endParaRPr lang="pt-BR"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1154954" y="4777381"/>
            <a:ext cx="8825659" cy="860400"/>
          </a:xfrm>
        </p:spPr>
        <p:txBody>
          <a:bodyPr/>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Editar estilos de texto Mestre</a:t>
            </a:r>
          </a:p>
        </p:txBody>
      </p:sp>
      <p:sp>
        <p:nvSpPr>
          <p:cNvPr id="4" name="Date Placeholder 3"/>
          <p:cNvSpPr>
            <a:spLocks noGrp="1"/>
          </p:cNvSpPr>
          <p:nvPr>
            <p:ph type="dt" sz="half" idx="10"/>
          </p:nvPr>
        </p:nvSpPr>
        <p:spPr/>
        <p:txBody>
          <a:bodyPr/>
          <a:lstStyle>
            <a:lvl1pPr>
              <a:defRPr/>
            </a:lvl1pPr>
          </a:lstStyle>
          <a:p>
            <a:pPr>
              <a:defRPr/>
            </a:pPr>
            <a:fld id="{8F924478-44BB-4450-9627-F2E7DAFC6E28}" type="datetimeFigureOut">
              <a:rPr lang="pt-BR"/>
              <a:pPr>
                <a:defRPr/>
              </a:pPr>
              <a:t>12/11/2020</a:t>
            </a:fld>
            <a:endParaRPr lang="pt-BR" dirty="0"/>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336536D1-0646-43BE-A1D4-639943AD4D8A}" type="slidenum">
              <a:rPr lang="pt-BR"/>
              <a:pPr>
                <a:defRPr/>
              </a:pPr>
              <a:t>‹nº›</a:t>
            </a:fld>
            <a:endParaRPr lang="pt-BR"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nas">
    <p:spTree>
      <p:nvGrpSpPr>
        <p:cNvPr id="1" name=""/>
        <p:cNvGrpSpPr/>
        <p:nvPr/>
      </p:nvGrpSpPr>
      <p:grpSpPr>
        <a:xfrm>
          <a:off x="0" y="0"/>
          <a:ext cx="0" cy="0"/>
          <a:chOff x="0" y="0"/>
          <a:chExt cx="0" cy="0"/>
        </a:xfrm>
      </p:grpSpPr>
      <p:cxnSp>
        <p:nvCxnSpPr>
          <p:cNvPr id="9" name="Straight Connector 16"/>
          <p:cNvCxnSpPr/>
          <p:nvPr/>
        </p:nvCxnSpPr>
        <p:spPr>
          <a:xfrm>
            <a:off x="3725863"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17"/>
          <p:cNvCxnSpPr/>
          <p:nvPr/>
        </p:nvCxnSpPr>
        <p:spPr>
          <a:xfrm>
            <a:off x="6962775" y="2133600"/>
            <a:ext cx="0" cy="3967163"/>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4200"/>
            </a:lvl1pPr>
          </a:lstStyle>
          <a:p>
            <a:r>
              <a:rPr lang="pt-BR" smtClean="0"/>
              <a:t>Clique para editar o título mestre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16" name="Text Placeholder 3"/>
          <p:cNvSpPr>
            <a:spLocks noGrp="1"/>
          </p:cNvSpPr>
          <p:nvPr>
            <p:ph type="body" sz="half" idx="15"/>
          </p:nvPr>
        </p:nvSpPr>
        <p:spPr>
          <a:xfrm>
            <a:off x="652463" y="2667000"/>
            <a:ext cx="2927350"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19" name="Text Placeholder 3"/>
          <p:cNvSpPr>
            <a:spLocks noGrp="1"/>
          </p:cNvSpPr>
          <p:nvPr>
            <p:ph type="body" sz="half" idx="16"/>
          </p:nvPr>
        </p:nvSpPr>
        <p:spPr>
          <a:xfrm>
            <a:off x="3873106" y="2667000"/>
            <a:ext cx="2946794"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20" name="Text Placeholder 3"/>
          <p:cNvSpPr>
            <a:spLocks noGrp="1"/>
          </p:cNvSpPr>
          <p:nvPr>
            <p:ph type="body" sz="half" idx="17"/>
          </p:nvPr>
        </p:nvSpPr>
        <p:spPr>
          <a:xfrm>
            <a:off x="7124700" y="2667000"/>
            <a:ext cx="2932113"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11" name="Date Placeholder 3"/>
          <p:cNvSpPr>
            <a:spLocks noGrp="1"/>
          </p:cNvSpPr>
          <p:nvPr>
            <p:ph type="dt" sz="half" idx="18"/>
          </p:nvPr>
        </p:nvSpPr>
        <p:spPr/>
        <p:txBody>
          <a:bodyPr/>
          <a:lstStyle>
            <a:lvl1pPr>
              <a:defRPr/>
            </a:lvl1pPr>
          </a:lstStyle>
          <a:p>
            <a:pPr>
              <a:defRPr/>
            </a:pPr>
            <a:fld id="{94568DDB-FA98-489C-9574-A1EB632B856C}" type="datetimeFigureOut">
              <a:rPr lang="pt-BR"/>
              <a:pPr>
                <a:defRPr/>
              </a:pPr>
              <a:t>12/11/2020</a:t>
            </a:fld>
            <a:endParaRPr lang="pt-BR" dirty="0"/>
          </a:p>
        </p:txBody>
      </p:sp>
      <p:sp>
        <p:nvSpPr>
          <p:cNvPr id="12" name="Footer Placeholder 4"/>
          <p:cNvSpPr>
            <a:spLocks noGrp="1"/>
          </p:cNvSpPr>
          <p:nvPr>
            <p:ph type="ftr" sz="quarter" idx="19"/>
          </p:nvPr>
        </p:nvSpPr>
        <p:spPr/>
        <p:txBody>
          <a:bodyPr/>
          <a:lstStyle>
            <a:lvl1pPr>
              <a:defRPr/>
            </a:lvl1pPr>
          </a:lstStyle>
          <a:p>
            <a:pPr>
              <a:defRPr/>
            </a:pPr>
            <a:endParaRPr lang="pt-BR"/>
          </a:p>
        </p:txBody>
      </p:sp>
      <p:sp>
        <p:nvSpPr>
          <p:cNvPr id="13" name="Slide Number Placeholder 5"/>
          <p:cNvSpPr>
            <a:spLocks noGrp="1"/>
          </p:cNvSpPr>
          <p:nvPr>
            <p:ph type="sldNum" sz="quarter" idx="20"/>
          </p:nvPr>
        </p:nvSpPr>
        <p:spPr/>
        <p:txBody>
          <a:bodyPr/>
          <a:lstStyle>
            <a:lvl1pPr>
              <a:defRPr/>
            </a:lvl1pPr>
          </a:lstStyle>
          <a:p>
            <a:pPr>
              <a:defRPr/>
            </a:pPr>
            <a:fld id="{78FC1810-6B2F-46EF-960D-F66370A01929}" type="slidenum">
              <a:rPr lang="pt-BR"/>
              <a:pPr>
                <a:defRPr/>
              </a:pPr>
              <a:t>‹nº›</a:t>
            </a:fld>
            <a:endParaRPr lang="pt-BR"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unas de Imagem">
    <p:spTree>
      <p:nvGrpSpPr>
        <p:cNvPr id="1" name=""/>
        <p:cNvGrpSpPr/>
        <p:nvPr/>
      </p:nvGrpSpPr>
      <p:grpSpPr>
        <a:xfrm>
          <a:off x="0" y="0"/>
          <a:ext cx="0" cy="0"/>
          <a:chOff x="0" y="0"/>
          <a:chExt cx="0" cy="0"/>
        </a:xfrm>
      </p:grpSpPr>
      <p:cxnSp>
        <p:nvCxnSpPr>
          <p:cNvPr id="12" name="Straight Connector 18"/>
          <p:cNvCxnSpPr/>
          <p:nvPr/>
        </p:nvCxnSpPr>
        <p:spPr>
          <a:xfrm>
            <a:off x="3725863"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9"/>
          <p:cNvCxnSpPr/>
          <p:nvPr/>
        </p:nvCxnSpPr>
        <p:spPr>
          <a:xfrm>
            <a:off x="6962775" y="2133600"/>
            <a:ext cx="0" cy="3967163"/>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4200"/>
            </a:lvl1pPr>
          </a:lstStyle>
          <a:p>
            <a:r>
              <a:rPr lang="pt-BR" smtClean="0"/>
              <a:t>Clique para editar o título mestre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dirty="0" smtClean="0"/>
              <a:t>Clique no ícone para adicionar uma imagem</a:t>
            </a:r>
            <a:endParaRPr lang="en-US" noProof="0" dirty="0"/>
          </a:p>
        </p:txBody>
      </p:sp>
      <p:sp>
        <p:nvSpPr>
          <p:cNvPr id="22" name="Text Placeholder 3"/>
          <p:cNvSpPr>
            <a:spLocks noGrp="1"/>
          </p:cNvSpPr>
          <p:nvPr>
            <p:ph type="body" sz="half" idx="18"/>
          </p:nvPr>
        </p:nvSpPr>
        <p:spPr>
          <a:xfrm>
            <a:off x="652463" y="4827211"/>
            <a:ext cx="2940050"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dirty="0" smtClean="0"/>
              <a:t>Clique no ícone para adicionar uma imagem</a:t>
            </a:r>
            <a:endParaRPr lang="en-US" noProof="0" dirty="0"/>
          </a:p>
        </p:txBody>
      </p:sp>
      <p:sp>
        <p:nvSpPr>
          <p:cNvPr id="23" name="Text Placeholder 3"/>
          <p:cNvSpPr>
            <a:spLocks noGrp="1"/>
          </p:cNvSpPr>
          <p:nvPr>
            <p:ph type="body" sz="half" idx="19"/>
          </p:nvPr>
        </p:nvSpPr>
        <p:spPr>
          <a:xfrm>
            <a:off x="3888022" y="4827210"/>
            <a:ext cx="2934406"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dirty="0" smtClean="0"/>
              <a:t>Clique no ícone para adicionar uma imagem</a:t>
            </a:r>
            <a:endParaRPr lang="en-US" noProof="0" dirty="0"/>
          </a:p>
        </p:txBody>
      </p:sp>
      <p:sp>
        <p:nvSpPr>
          <p:cNvPr id="24" name="Text Placeholder 3"/>
          <p:cNvSpPr>
            <a:spLocks noGrp="1"/>
          </p:cNvSpPr>
          <p:nvPr>
            <p:ph type="body" sz="half" idx="20"/>
          </p:nvPr>
        </p:nvSpPr>
        <p:spPr>
          <a:xfrm>
            <a:off x="7124575" y="4827208"/>
            <a:ext cx="2935997"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15" name="Date Placeholder 3"/>
          <p:cNvSpPr>
            <a:spLocks noGrp="1"/>
          </p:cNvSpPr>
          <p:nvPr>
            <p:ph type="dt" sz="half" idx="23"/>
          </p:nvPr>
        </p:nvSpPr>
        <p:spPr/>
        <p:txBody>
          <a:bodyPr/>
          <a:lstStyle>
            <a:lvl1pPr>
              <a:defRPr/>
            </a:lvl1pPr>
          </a:lstStyle>
          <a:p>
            <a:pPr>
              <a:defRPr/>
            </a:pPr>
            <a:fld id="{04697AD7-9F71-4334-A8C3-AD4E463FC731}" type="datetimeFigureOut">
              <a:rPr lang="pt-BR"/>
              <a:pPr>
                <a:defRPr/>
              </a:pPr>
              <a:t>12/11/2020</a:t>
            </a:fld>
            <a:endParaRPr lang="pt-BR" dirty="0"/>
          </a:p>
        </p:txBody>
      </p:sp>
      <p:sp>
        <p:nvSpPr>
          <p:cNvPr id="16" name="Footer Placeholder 4"/>
          <p:cNvSpPr>
            <a:spLocks noGrp="1"/>
          </p:cNvSpPr>
          <p:nvPr>
            <p:ph type="ftr" sz="quarter" idx="24"/>
          </p:nvPr>
        </p:nvSpPr>
        <p:spPr/>
        <p:txBody>
          <a:bodyPr/>
          <a:lstStyle>
            <a:lvl1pPr>
              <a:defRPr/>
            </a:lvl1pPr>
          </a:lstStyle>
          <a:p>
            <a:pPr>
              <a:defRPr/>
            </a:pPr>
            <a:endParaRPr lang="pt-BR"/>
          </a:p>
        </p:txBody>
      </p:sp>
      <p:sp>
        <p:nvSpPr>
          <p:cNvPr id="17" name="Slide Number Placeholder 5"/>
          <p:cNvSpPr>
            <a:spLocks noGrp="1"/>
          </p:cNvSpPr>
          <p:nvPr>
            <p:ph type="sldNum" sz="quarter" idx="25"/>
          </p:nvPr>
        </p:nvSpPr>
        <p:spPr/>
        <p:txBody>
          <a:bodyPr/>
          <a:lstStyle>
            <a:lvl1pPr>
              <a:defRPr/>
            </a:lvl1pPr>
          </a:lstStyle>
          <a:p>
            <a:pPr>
              <a:defRPr/>
            </a:pPr>
            <a:fld id="{B379A5A3-E52E-41B5-9C20-53E441CDB64D}" type="slidenum">
              <a:rPr lang="pt-BR"/>
              <a:pPr>
                <a:defRPr/>
              </a:pPr>
              <a:t>‹nº›</a:t>
            </a:fld>
            <a:endParaRPr lang="pt-BR"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318F64AB-DAC8-4981-BBB1-7CC4CAC74BDE}" type="datetimeFigureOut">
              <a:rPr lang="pt-BR"/>
              <a:pPr>
                <a:defRPr/>
              </a:pPr>
              <a:t>12/11/2020</a:t>
            </a:fld>
            <a:endParaRPr lang="pt-BR" dirty="0"/>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4E8F4025-388F-435F-B4F5-E3CDA339B9CB}" type="slidenum">
              <a:rPr lang="pt-BR"/>
              <a:pPr>
                <a:defRPr/>
              </a:pPr>
              <a:t>‹nº›</a:t>
            </a:fld>
            <a:endParaRPr lang="pt-BR"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68A2311F-1B7F-48A8-978E-9E8F5406CC3F}" type="datetimeFigureOut">
              <a:rPr lang="pt-BR"/>
              <a:pPr>
                <a:defRPr/>
              </a:pPr>
              <a:t>12/11/2020</a:t>
            </a:fld>
            <a:endParaRPr lang="pt-BR" dirty="0"/>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95EEC223-E133-40A6-B2E5-26A91B062430}" type="slidenum">
              <a:rPr lang="pt-BR"/>
              <a:pPr>
                <a:defRPr/>
              </a:pPr>
              <a:t>‹nº›</a:t>
            </a:fld>
            <a:endParaRPr lang="pt-B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7"/>
          <p:cNvPicPr>
            <a:picLocks noChangeAspect="1"/>
          </p:cNvPicPr>
          <p:nvPr/>
        </p:nvPicPr>
        <p:blipFill>
          <a:blip r:embed="rId19"/>
          <a:srcRect l="3613"/>
          <a:stretch>
            <a:fillRect/>
          </a:stretch>
        </p:blipFill>
        <p:spPr bwMode="auto">
          <a:xfrm>
            <a:off x="0" y="2670175"/>
            <a:ext cx="4037013" cy="4187825"/>
          </a:xfrm>
          <a:prstGeom prst="rect">
            <a:avLst/>
          </a:prstGeom>
          <a:noFill/>
          <a:ln w="9525">
            <a:noFill/>
            <a:miter lim="800000"/>
            <a:headEnd/>
            <a:tailEnd/>
          </a:ln>
        </p:spPr>
      </p:pic>
      <p:pic>
        <p:nvPicPr>
          <p:cNvPr id="1027" name="Picture 6"/>
          <p:cNvPicPr>
            <a:picLocks noChangeAspect="1"/>
          </p:cNvPicPr>
          <p:nvPr/>
        </p:nvPicPr>
        <p:blipFill>
          <a:blip r:embed="rId20"/>
          <a:srcRect l="35640"/>
          <a:stretch>
            <a:fillRect/>
          </a:stretch>
        </p:blipFill>
        <p:spPr bwMode="auto">
          <a:xfrm>
            <a:off x="0" y="2892425"/>
            <a:ext cx="1522413" cy="2365375"/>
          </a:xfrm>
          <a:prstGeom prst="rect">
            <a:avLst/>
          </a:prstGeom>
          <a:noFill/>
          <a:ln w="9525">
            <a:noFill/>
            <a:miter lim="800000"/>
            <a:headEnd/>
            <a:tailEnd/>
          </a:ln>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031" name="Picture 8"/>
          <p:cNvPicPr>
            <a:picLocks noChangeAspect="1"/>
          </p:cNvPicPr>
          <p:nvPr/>
        </p:nvPicPr>
        <p:blipFill>
          <a:blip r:embed="rId21"/>
          <a:srcRect t="28813"/>
          <a:stretch>
            <a:fillRect/>
          </a:stretch>
        </p:blipFill>
        <p:spPr bwMode="auto">
          <a:xfrm>
            <a:off x="7999413" y="0"/>
            <a:ext cx="1603375" cy="1141413"/>
          </a:xfrm>
          <a:prstGeom prst="rect">
            <a:avLst/>
          </a:prstGeom>
          <a:noFill/>
          <a:ln w="9525">
            <a:noFill/>
            <a:miter lim="800000"/>
            <a:headEnd/>
            <a:tailEnd/>
          </a:ln>
        </p:spPr>
      </p:pic>
      <p:pic>
        <p:nvPicPr>
          <p:cNvPr id="1032" name="Picture 9"/>
          <p:cNvPicPr>
            <a:picLocks noChangeAspect="1"/>
          </p:cNvPicPr>
          <p:nvPr/>
        </p:nvPicPr>
        <p:blipFill>
          <a:blip r:embed="rId22"/>
          <a:srcRect b="23320"/>
          <a:stretch>
            <a:fillRect/>
          </a:stretch>
        </p:blipFill>
        <p:spPr bwMode="auto">
          <a:xfrm>
            <a:off x="8605838" y="6096000"/>
            <a:ext cx="993775" cy="762000"/>
          </a:xfrm>
          <a:prstGeom prst="rect">
            <a:avLst/>
          </a:prstGeom>
          <a:noFill/>
          <a:ln w="9525">
            <a:noFill/>
            <a:miter lim="800000"/>
            <a:headEnd/>
            <a:tailEnd/>
          </a:ln>
        </p:spPr>
      </p:pic>
      <p:sp>
        <p:nvSpPr>
          <p:cNvPr id="14" name="Rectangle 13"/>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034" name="Title Placeholder 1"/>
          <p:cNvSpPr>
            <a:spLocks noGrp="1"/>
          </p:cNvSpPr>
          <p:nvPr>
            <p:ph type="title"/>
          </p:nvPr>
        </p:nvSpPr>
        <p:spPr bwMode="auto">
          <a:xfrm>
            <a:off x="646113" y="452438"/>
            <a:ext cx="9404350" cy="14001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título mestre</a:t>
            </a:r>
            <a:endParaRPr lang="en-US" smtClean="0"/>
          </a:p>
        </p:txBody>
      </p:sp>
      <p:sp>
        <p:nvSpPr>
          <p:cNvPr id="1035" name="Text Placeholder 2"/>
          <p:cNvSpPr>
            <a:spLocks noGrp="1"/>
          </p:cNvSpPr>
          <p:nvPr>
            <p:ph type="body" idx="1"/>
          </p:nvPr>
        </p:nvSpPr>
        <p:spPr bwMode="auto">
          <a:xfrm>
            <a:off x="1103313" y="2052638"/>
            <a:ext cx="8947150" cy="41957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rot="5400000">
            <a:off x="10155238" y="1790700"/>
            <a:ext cx="990600" cy="304800"/>
          </a:xfrm>
          <a:prstGeom prst="rect">
            <a:avLst/>
          </a:prstGeom>
        </p:spPr>
        <p:txBody>
          <a:bodyPr vert="horz" lIns="91440" tIns="45720" rIns="91440" bIns="45720" rtlCol="0" anchor="t"/>
          <a:lstStyle>
            <a:lvl1pPr algn="l" fontAlgn="auto">
              <a:spcBef>
                <a:spcPts val="0"/>
              </a:spcBef>
              <a:spcAft>
                <a:spcPts val="0"/>
              </a:spcAft>
              <a:defRPr sz="1100" b="0" i="0">
                <a:solidFill>
                  <a:schemeClr val="tx1">
                    <a:tint val="75000"/>
                    <a:alpha val="60000"/>
                  </a:schemeClr>
                </a:solidFill>
                <a:latin typeface="+mn-lt"/>
                <a:cs typeface="+mn-cs"/>
              </a:defRPr>
            </a:lvl1pPr>
          </a:lstStyle>
          <a:p>
            <a:pPr>
              <a:defRPr/>
            </a:pPr>
            <a:fld id="{A9C9E00B-99FC-4E68-AFA2-8938CDD49C5D}" type="datetimeFigureOut">
              <a:rPr lang="pt-BR"/>
              <a:pPr>
                <a:defRPr/>
              </a:pPr>
              <a:t>12/11/2020</a:t>
            </a:fld>
            <a:endParaRPr lang="pt-BR" dirty="0"/>
          </a:p>
        </p:txBody>
      </p:sp>
      <p:sp>
        <p:nvSpPr>
          <p:cNvPr id="5" name="Footer Placeholder 4"/>
          <p:cNvSpPr>
            <a:spLocks noGrp="1"/>
          </p:cNvSpPr>
          <p:nvPr>
            <p:ph type="ftr" sz="quarter" idx="3"/>
          </p:nvPr>
        </p:nvSpPr>
        <p:spPr>
          <a:xfrm rot="5400000">
            <a:off x="8951118" y="3225007"/>
            <a:ext cx="3859213" cy="304800"/>
          </a:xfrm>
          <a:prstGeom prst="rect">
            <a:avLst/>
          </a:prstGeom>
        </p:spPr>
        <p:txBody>
          <a:bodyPr vert="horz" lIns="91440" tIns="45720" rIns="91440" bIns="45720" rtlCol="0" anchor="b"/>
          <a:lstStyle>
            <a:lvl1pPr algn="l" fontAlgn="auto">
              <a:spcBef>
                <a:spcPts val="0"/>
              </a:spcBef>
              <a:spcAft>
                <a:spcPts val="0"/>
              </a:spcAft>
              <a:defRPr sz="1100" b="0" i="0">
                <a:solidFill>
                  <a:schemeClr val="tx1">
                    <a:tint val="75000"/>
                    <a:alpha val="60000"/>
                  </a:schemeClr>
                </a:solidFill>
                <a:latin typeface="+mn-lt"/>
                <a:cs typeface="+mn-cs"/>
              </a:defRPr>
            </a:lvl1pPr>
          </a:lstStyle>
          <a:p>
            <a:pPr>
              <a:defRPr/>
            </a:pPr>
            <a:endParaRPr lang="pt-BR"/>
          </a:p>
        </p:txBody>
      </p:sp>
      <p:sp>
        <p:nvSpPr>
          <p:cNvPr id="6" name="Slide Number Placeholder 5"/>
          <p:cNvSpPr>
            <a:spLocks noGrp="1"/>
          </p:cNvSpPr>
          <p:nvPr>
            <p:ph type="sldNum" sz="quarter" idx="4"/>
          </p:nvPr>
        </p:nvSpPr>
        <p:spPr bwMode="gray">
          <a:xfrm>
            <a:off x="10352088" y="295275"/>
            <a:ext cx="838200" cy="768350"/>
          </a:xfrm>
          <a:prstGeom prst="rect">
            <a:avLst/>
          </a:prstGeom>
        </p:spPr>
        <p:txBody>
          <a:bodyPr vert="horz" lIns="91440" tIns="45720" rIns="91440" bIns="45720" rtlCol="0" anchor="b"/>
          <a:lstStyle>
            <a:lvl1pPr algn="ctr" fontAlgn="auto">
              <a:spcBef>
                <a:spcPts val="0"/>
              </a:spcBef>
              <a:spcAft>
                <a:spcPts val="0"/>
              </a:spcAft>
              <a:defRPr sz="2800" b="0" i="0">
                <a:solidFill>
                  <a:schemeClr val="tx1">
                    <a:tint val="75000"/>
                  </a:schemeClr>
                </a:solidFill>
                <a:latin typeface="+mn-lt"/>
                <a:cs typeface="+mn-cs"/>
              </a:defRPr>
            </a:lvl1pPr>
          </a:lstStyle>
          <a:p>
            <a:pPr>
              <a:defRPr/>
            </a:pPr>
            <a:fld id="{0D91ADE8-C34B-4FD8-9E7B-68B0FE4B860D}" type="slidenum">
              <a:rPr lang="pt-BR"/>
              <a:pPr>
                <a:defRPr/>
              </a:pPr>
              <a:t>‹nº›</a:t>
            </a:fld>
            <a:endParaRPr lang="pt-BR" dirty="0"/>
          </a:p>
        </p:txBody>
      </p:sp>
    </p:spTree>
  </p:cSld>
  <p:clrMap bg1="dk1" tx1="lt1" bg2="dk2" tx2="lt2" accent1="accent1" accent2="accent2" accent3="accent3" accent4="accent4" accent5="accent5" accent6="accent6" hlink="hlink" folHlink="folHlink"/>
  <p:sldLayoutIdLst>
    <p:sldLayoutId id="2147483846" r:id="rId1"/>
    <p:sldLayoutId id="2147483845" r:id="rId2"/>
    <p:sldLayoutId id="2147483844" r:id="rId3"/>
    <p:sldLayoutId id="2147483843" r:id="rId4"/>
    <p:sldLayoutId id="2147483842" r:id="rId5"/>
    <p:sldLayoutId id="2147483841" r:id="rId6"/>
    <p:sldLayoutId id="2147483840" r:id="rId7"/>
    <p:sldLayoutId id="2147483839" r:id="rId8"/>
    <p:sldLayoutId id="2147483838" r:id="rId9"/>
    <p:sldLayoutId id="2147483837" r:id="rId10"/>
    <p:sldLayoutId id="2147483836" r:id="rId11"/>
    <p:sldLayoutId id="2147483847" r:id="rId12"/>
    <p:sldLayoutId id="2147483835" r:id="rId13"/>
    <p:sldLayoutId id="2147483848" r:id="rId14"/>
    <p:sldLayoutId id="2147483849" r:id="rId15"/>
    <p:sldLayoutId id="2147483834" r:id="rId16"/>
    <p:sldLayoutId id="2147483833" r:id="rId17"/>
  </p:sldLayoutIdLst>
  <p:txStyles>
    <p:titleStyle>
      <a:lvl1pPr algn="l" defTabSz="457200" rtl="0" eaLnBrk="0" fontAlgn="base" hangingPunct="0">
        <a:spcBef>
          <a:spcPct val="0"/>
        </a:spcBef>
        <a:spcAft>
          <a:spcPct val="0"/>
        </a:spcAft>
        <a:defRPr sz="4200" kern="1200">
          <a:solidFill>
            <a:schemeClr val="tx2"/>
          </a:solidFill>
          <a:latin typeface="+mj-lt"/>
          <a:ea typeface="+mj-ea"/>
          <a:cs typeface="+mj-cs"/>
        </a:defRPr>
      </a:lvl1pPr>
      <a:lvl2pPr algn="l" defTabSz="457200" rtl="0" eaLnBrk="0" fontAlgn="base" hangingPunct="0">
        <a:spcBef>
          <a:spcPct val="0"/>
        </a:spcBef>
        <a:spcAft>
          <a:spcPct val="0"/>
        </a:spcAft>
        <a:defRPr sz="4200">
          <a:solidFill>
            <a:schemeClr val="tx2"/>
          </a:solidFill>
          <a:latin typeface="Century Gothic" pitchFamily="34" charset="0"/>
        </a:defRPr>
      </a:lvl2pPr>
      <a:lvl3pPr algn="l" defTabSz="457200" rtl="0" eaLnBrk="0" fontAlgn="base" hangingPunct="0">
        <a:spcBef>
          <a:spcPct val="0"/>
        </a:spcBef>
        <a:spcAft>
          <a:spcPct val="0"/>
        </a:spcAft>
        <a:defRPr sz="4200">
          <a:solidFill>
            <a:schemeClr val="tx2"/>
          </a:solidFill>
          <a:latin typeface="Century Gothic" pitchFamily="34" charset="0"/>
        </a:defRPr>
      </a:lvl3pPr>
      <a:lvl4pPr algn="l" defTabSz="457200" rtl="0" eaLnBrk="0" fontAlgn="base" hangingPunct="0">
        <a:spcBef>
          <a:spcPct val="0"/>
        </a:spcBef>
        <a:spcAft>
          <a:spcPct val="0"/>
        </a:spcAft>
        <a:defRPr sz="4200">
          <a:solidFill>
            <a:schemeClr val="tx2"/>
          </a:solidFill>
          <a:latin typeface="Century Gothic" pitchFamily="34" charset="0"/>
        </a:defRPr>
      </a:lvl4pPr>
      <a:lvl5pPr algn="l" defTabSz="457200" rtl="0" eaLnBrk="0" fontAlgn="base" hangingPunct="0">
        <a:spcBef>
          <a:spcPct val="0"/>
        </a:spcBef>
        <a:spcAft>
          <a:spcPct val="0"/>
        </a:spcAft>
        <a:defRPr sz="4200">
          <a:solidFill>
            <a:schemeClr val="tx2"/>
          </a:solidFill>
          <a:latin typeface="Century Gothic"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rgbClr val="8AD0D6"/>
        </a:buClr>
        <a:buSzPct val="80000"/>
        <a:buFont typeface="Wingdings 3" pitchFamily="18" charset="2"/>
        <a:buChar char=""/>
        <a:defRPr sz="2000" kern="1200">
          <a:solidFill>
            <a:schemeClr val="tx1"/>
          </a:solidFill>
          <a:latin typeface="+mj-lt"/>
          <a:ea typeface="+mj-ea"/>
          <a:cs typeface="+mj-cs"/>
        </a:defRPr>
      </a:lvl1pPr>
      <a:lvl2pPr marL="742950" indent="-285750" algn="l" defTabSz="457200" rtl="0" eaLnBrk="0" fontAlgn="base" hangingPunct="0">
        <a:spcBef>
          <a:spcPts val="1000"/>
        </a:spcBef>
        <a:spcAft>
          <a:spcPct val="0"/>
        </a:spcAft>
        <a:buClr>
          <a:srgbClr val="8AD0D6"/>
        </a:buClr>
        <a:buSzPct val="80000"/>
        <a:buFont typeface="Wingdings 3" pitchFamily="18" charset="2"/>
        <a:buChar char=""/>
        <a:defRPr kern="1200">
          <a:solidFill>
            <a:schemeClr val="tx1"/>
          </a:solidFill>
          <a:latin typeface="+mj-lt"/>
          <a:ea typeface="+mj-ea"/>
          <a:cs typeface="+mj-cs"/>
        </a:defRPr>
      </a:lvl2pPr>
      <a:lvl3pPr marL="1143000" indent="-228600" algn="l" defTabSz="457200" rtl="0" eaLnBrk="0" fontAlgn="base" hangingPunct="0">
        <a:spcBef>
          <a:spcPts val="1000"/>
        </a:spcBef>
        <a:spcAft>
          <a:spcPct val="0"/>
        </a:spcAft>
        <a:buClr>
          <a:srgbClr val="8AD0D6"/>
        </a:buClr>
        <a:buSzPct val="80000"/>
        <a:buFont typeface="Wingdings 3" pitchFamily="18" charset="2"/>
        <a:buChar char=""/>
        <a:defRPr sz="1600" kern="1200">
          <a:solidFill>
            <a:schemeClr val="tx1"/>
          </a:solidFill>
          <a:latin typeface="+mj-lt"/>
          <a:ea typeface="+mj-ea"/>
          <a:cs typeface="+mj-cs"/>
        </a:defRPr>
      </a:lvl3pPr>
      <a:lvl4pPr marL="1600200" indent="-228600" algn="l" defTabSz="457200" rtl="0" eaLnBrk="0" fontAlgn="base" hangingPunct="0">
        <a:spcBef>
          <a:spcPts val="1000"/>
        </a:spcBef>
        <a:spcAft>
          <a:spcPct val="0"/>
        </a:spcAft>
        <a:buClr>
          <a:srgbClr val="8AD0D6"/>
        </a:buClr>
        <a:buSzPct val="80000"/>
        <a:buFont typeface="Wingdings 3" pitchFamily="18" charset="2"/>
        <a:buChar char=""/>
        <a:defRPr sz="1400" kern="1200">
          <a:solidFill>
            <a:schemeClr val="tx1"/>
          </a:solidFill>
          <a:latin typeface="+mj-lt"/>
          <a:ea typeface="+mj-ea"/>
          <a:cs typeface="+mj-cs"/>
        </a:defRPr>
      </a:lvl4pPr>
      <a:lvl5pPr marL="2057400" indent="-228600" algn="l" defTabSz="457200" rtl="0" eaLnBrk="0" fontAlgn="base" hangingPunct="0">
        <a:spcBef>
          <a:spcPts val="1000"/>
        </a:spcBef>
        <a:spcAft>
          <a:spcPct val="0"/>
        </a:spcAft>
        <a:buClr>
          <a:srgbClr val="8AD0D6"/>
        </a:buClr>
        <a:buSzPct val="80000"/>
        <a:buFont typeface="Wingdings 3" pitchFamily="18" charset="2"/>
        <a:buChar char=""/>
        <a:defRPr sz="140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hyperlink" Target="https://pubmed.ncbi.nlm.nih.gov/29882682/"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3.emf"/></Relationships>
</file>

<file path=ppt/slides/_rels/slide25.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hyperlink" Target="http://www.paulomargoto.com.br/" TargetMode="Externa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hyperlink" Target="https://pubmed.ncbi.nlm.nih.gov/32132499/" TargetMode="Externa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ítulo 1"/>
          <p:cNvSpPr>
            <a:spLocks noGrp="1"/>
          </p:cNvSpPr>
          <p:nvPr>
            <p:ph type="ctrTitle"/>
          </p:nvPr>
        </p:nvSpPr>
        <p:spPr>
          <a:xfrm>
            <a:off x="1270000" y="4565650"/>
            <a:ext cx="9921875" cy="3328988"/>
          </a:xfrm>
        </p:spPr>
        <p:txBody>
          <a:bodyPr/>
          <a:lstStyle/>
          <a:p>
            <a:pPr eaLnBrk="1" hangingPunct="1"/>
            <a:r>
              <a:rPr lang="en-US" sz="3200" b="1" smtClean="0"/>
              <a:t/>
            </a:r>
            <a:br>
              <a:rPr lang="en-US" sz="3200" b="1" smtClean="0"/>
            </a:br>
            <a:endParaRPr lang="en-US" sz="2800" i="1" smtClean="0"/>
          </a:p>
        </p:txBody>
      </p:sp>
      <p:sp>
        <p:nvSpPr>
          <p:cNvPr id="20482" name="Subtítulo 2"/>
          <p:cNvSpPr>
            <a:spLocks noGrp="1"/>
          </p:cNvSpPr>
          <p:nvPr>
            <p:ph type="subTitle" idx="1"/>
          </p:nvPr>
        </p:nvSpPr>
        <p:spPr>
          <a:xfrm>
            <a:off x="1573213" y="3984625"/>
            <a:ext cx="8824912" cy="862013"/>
          </a:xfrm>
        </p:spPr>
        <p:txBody>
          <a:bodyPr/>
          <a:lstStyle/>
          <a:p>
            <a:pPr algn="ctr" eaLnBrk="1" hangingPunct="1">
              <a:lnSpc>
                <a:spcPct val="80000"/>
              </a:lnSpc>
            </a:pPr>
            <a:r>
              <a:rPr lang="pt-BR" sz="2400" cap="none" smtClean="0">
                <a:solidFill>
                  <a:srgbClr val="8AD0D6"/>
                </a:solidFill>
              </a:rPr>
              <a:t>Apresentação: Helena Melo, Leomara Amorim, Pollyana Gouveia</a:t>
            </a:r>
          </a:p>
          <a:p>
            <a:pPr algn="ctr" eaLnBrk="1" hangingPunct="1">
              <a:lnSpc>
                <a:spcPct val="80000"/>
              </a:lnSpc>
            </a:pPr>
            <a:r>
              <a:rPr lang="pt-BR" sz="2400" cap="none" smtClean="0">
                <a:solidFill>
                  <a:srgbClr val="8AD0D6"/>
                </a:solidFill>
              </a:rPr>
              <a:t>Coordenação: Alexandre Peixoto Serafim</a:t>
            </a:r>
          </a:p>
          <a:p>
            <a:pPr algn="ctr" eaLnBrk="1" hangingPunct="1">
              <a:lnSpc>
                <a:spcPct val="80000"/>
              </a:lnSpc>
            </a:pPr>
            <a:r>
              <a:rPr lang="pt-BR" sz="2400" cap="none" smtClean="0">
                <a:solidFill>
                  <a:srgbClr val="8AD0D6"/>
                </a:solidFill>
              </a:rPr>
              <a:t>PRM em Medicina  Intensiva Pediátrica do HMIB/SES/DF</a:t>
            </a:r>
          </a:p>
          <a:p>
            <a:pPr algn="ctr" eaLnBrk="1" hangingPunct="1">
              <a:lnSpc>
                <a:spcPct val="80000"/>
              </a:lnSpc>
            </a:pPr>
            <a:r>
              <a:rPr lang="pt-BR" sz="2400" cap="none" smtClean="0">
                <a:solidFill>
                  <a:srgbClr val="8AD0D6"/>
                </a:solidFill>
                <a:hlinkClick r:id="rId3"/>
              </a:rPr>
              <a:t>www.paulomargotto.com.br</a:t>
            </a:r>
            <a:r>
              <a:rPr lang="pt-BR" sz="2400" cap="none" smtClean="0">
                <a:solidFill>
                  <a:srgbClr val="8AD0D6"/>
                </a:solidFill>
              </a:rPr>
              <a:t> </a:t>
            </a:r>
          </a:p>
          <a:p>
            <a:pPr algn="ctr" eaLnBrk="1" hangingPunct="1">
              <a:lnSpc>
                <a:spcPct val="80000"/>
              </a:lnSpc>
            </a:pPr>
            <a:r>
              <a:rPr lang="pt-BR" sz="2400" cap="none" smtClean="0">
                <a:solidFill>
                  <a:srgbClr val="8AD0D6"/>
                </a:solidFill>
              </a:rPr>
              <a:t>Brasília, 14 de novembro de 2020</a:t>
            </a:r>
          </a:p>
          <a:p>
            <a:pPr algn="ctr" eaLnBrk="1" hangingPunct="1">
              <a:lnSpc>
                <a:spcPct val="80000"/>
              </a:lnSpc>
            </a:pPr>
            <a:endParaRPr lang="pt-BR" sz="2400" cap="none" smtClean="0">
              <a:solidFill>
                <a:srgbClr val="8AD0D6"/>
              </a:solidFill>
            </a:endParaRPr>
          </a:p>
        </p:txBody>
      </p:sp>
      <p:sp>
        <p:nvSpPr>
          <p:cNvPr id="20483" name="Rectangle 3"/>
          <p:cNvSpPr>
            <a:spLocks noChangeArrowheads="1"/>
          </p:cNvSpPr>
          <p:nvPr/>
        </p:nvSpPr>
        <p:spPr bwMode="auto">
          <a:xfrm>
            <a:off x="0" y="2590800"/>
            <a:ext cx="12192000" cy="1125538"/>
          </a:xfrm>
          <a:prstGeom prst="rect">
            <a:avLst/>
          </a:prstGeom>
          <a:solidFill>
            <a:srgbClr val="FFFFFF"/>
          </a:solidFill>
          <a:ln w="9525">
            <a:noFill/>
            <a:miter lim="800000"/>
            <a:headEnd/>
            <a:tailEnd/>
          </a:ln>
        </p:spPr>
        <p:txBody>
          <a:bodyPr lIns="0" tIns="0" rIns="0" bIns="0" anchor="ctr">
            <a:spAutoFit/>
          </a:bodyPr>
          <a:lstStyle/>
          <a:p>
            <a:pPr algn="ctr"/>
            <a:r>
              <a:rPr lang="en-US">
                <a:hlinkClick r:id="rId4"/>
              </a:rPr>
              <a:t/>
            </a:r>
            <a:br>
              <a:rPr lang="en-US">
                <a:hlinkClick r:id="rId4"/>
              </a:rPr>
            </a:br>
            <a:r>
              <a:rPr lang="en-US" sz="1400">
                <a:hlinkClick r:id="rId4"/>
              </a:rPr>
              <a:t>Unintended Consequences: </a:t>
            </a:r>
            <a:r>
              <a:rPr lang="en-US" sz="1400" b="1">
                <a:hlinkClick r:id="rId4"/>
              </a:rPr>
              <a:t>Fluid</a:t>
            </a:r>
            <a:r>
              <a:rPr lang="en-US" sz="1400">
                <a:hlinkClick r:id="rId4"/>
              </a:rPr>
              <a:t> </a:t>
            </a:r>
            <a:r>
              <a:rPr lang="en-US" sz="1400" b="1">
                <a:hlinkClick r:id="rId4"/>
              </a:rPr>
              <a:t>Resuscitation</a:t>
            </a:r>
            <a:r>
              <a:rPr lang="en-US" sz="1400">
                <a:hlinkClick r:id="rId4"/>
              </a:rPr>
              <a:t> </a:t>
            </a:r>
            <a:r>
              <a:rPr lang="en-US" sz="1400" b="1">
                <a:hlinkClick r:id="rId4"/>
              </a:rPr>
              <a:t>Worsens</a:t>
            </a:r>
            <a:r>
              <a:rPr lang="en-US" sz="1400">
                <a:hlinkClick r:id="rId4"/>
              </a:rPr>
              <a:t> </a:t>
            </a:r>
            <a:r>
              <a:rPr lang="en-US" sz="1400" b="1">
                <a:hlinkClick r:id="rId4"/>
              </a:rPr>
              <a:t>Shock</a:t>
            </a:r>
            <a:r>
              <a:rPr lang="en-US" sz="1400">
                <a:hlinkClick r:id="rId4"/>
              </a:rPr>
              <a:t> in an Ovine Model of Endotoxemia.</a:t>
            </a:r>
            <a:endParaRPr lang="en-US" sz="1400">
              <a:solidFill>
                <a:schemeClr val="bg1"/>
              </a:solidFill>
            </a:endParaRPr>
          </a:p>
          <a:p>
            <a:pPr algn="ctr"/>
            <a:r>
              <a:rPr lang="en-US" sz="1400"/>
              <a:t>Liam </a:t>
            </a:r>
            <a:r>
              <a:rPr lang="en-US" sz="1400">
                <a:solidFill>
                  <a:schemeClr val="bg1"/>
                </a:solidFill>
              </a:rPr>
              <a:t>Byrne L, Obonyo NG, Diab SD, Dunster KR, Passmore MR, Boon AC, Hoe LS, Pedersen S, Fauzi MH, Pimenta LP, Van Haren F, Anstey CM, Cullen L, Tung JP, Shekar K, Maitland K, Fraser JF.Am J Respir Crit Care Med. 2018 Oct 15;198(8):1043-1054. doi</a:t>
            </a:r>
            <a:r>
              <a:rPr lang="en-US" sz="1400">
                <a:solidFill>
                  <a:schemeClr val="bg2"/>
                </a:solidFill>
              </a:rPr>
              <a:t>: </a:t>
            </a:r>
            <a:r>
              <a:rPr lang="en-US" sz="1400">
                <a:solidFill>
                  <a:schemeClr val="bg1"/>
                </a:solidFill>
              </a:rPr>
              <a:t>10.1164/rccm.201801-0064OC.PMID: 29882682 </a:t>
            </a:r>
            <a:r>
              <a:rPr lang="en-US" sz="1400" b="1">
                <a:solidFill>
                  <a:schemeClr val="bg1"/>
                </a:solidFill>
              </a:rPr>
              <a:t>Free article. </a:t>
            </a:r>
            <a:r>
              <a:rPr lang="en-US" sz="1400" b="1">
                <a:solidFill>
                  <a:srgbClr val="FF00FF"/>
                </a:solidFill>
              </a:rPr>
              <a:t>Artigo Livre!</a:t>
            </a:r>
          </a:p>
        </p:txBody>
      </p:sp>
      <p:sp>
        <p:nvSpPr>
          <p:cNvPr id="20484" name="Rectangle 5"/>
          <p:cNvSpPr>
            <a:spLocks noChangeArrowheads="1"/>
          </p:cNvSpPr>
          <p:nvPr/>
        </p:nvSpPr>
        <p:spPr bwMode="auto">
          <a:xfrm>
            <a:off x="479425" y="1652588"/>
            <a:ext cx="11539538" cy="822325"/>
          </a:xfrm>
          <a:prstGeom prst="rect">
            <a:avLst/>
          </a:prstGeom>
          <a:solidFill>
            <a:srgbClr val="00FFFF"/>
          </a:solidFill>
          <a:ln w="9525">
            <a:noFill/>
            <a:miter lim="800000"/>
            <a:headEnd/>
            <a:tailEnd/>
          </a:ln>
        </p:spPr>
        <p:txBody>
          <a:bodyPr wrap="none">
            <a:spAutoFit/>
          </a:bodyPr>
          <a:lstStyle/>
          <a:p>
            <a:pPr algn="ctr" defTabSz="914400"/>
            <a:r>
              <a:rPr lang="pt-BR" sz="2400" b="1">
                <a:solidFill>
                  <a:srgbClr val="FF3300"/>
                </a:solidFill>
              </a:rPr>
              <a:t>Consequências não intencionais: a ressuscitação com fluidos piora o choque </a:t>
            </a:r>
          </a:p>
          <a:p>
            <a:pPr algn="ctr" defTabSz="914400"/>
            <a:r>
              <a:rPr lang="pt-BR" sz="2400" b="1">
                <a:solidFill>
                  <a:srgbClr val="FF3300"/>
                </a:solidFill>
              </a:rPr>
              <a:t>em um modelo ovino de endotoxemia</a:t>
            </a:r>
          </a:p>
        </p:txBody>
      </p:sp>
      <p:pic>
        <p:nvPicPr>
          <p:cNvPr id="20485" name="Picture 6"/>
          <p:cNvPicPr>
            <a:picLocks noChangeAspect="1" noChangeArrowheads="1"/>
          </p:cNvPicPr>
          <p:nvPr/>
        </p:nvPicPr>
        <p:blipFill>
          <a:blip r:embed="rId5"/>
          <a:srcRect/>
          <a:stretch>
            <a:fillRect/>
          </a:stretch>
        </p:blipFill>
        <p:spPr bwMode="auto">
          <a:xfrm>
            <a:off x="4430713" y="0"/>
            <a:ext cx="3336925" cy="15906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ítulo 1"/>
          <p:cNvSpPr>
            <a:spLocks noGrp="1"/>
          </p:cNvSpPr>
          <p:nvPr>
            <p:ph type="title"/>
          </p:nvPr>
        </p:nvSpPr>
        <p:spPr/>
        <p:txBody>
          <a:bodyPr/>
          <a:lstStyle/>
          <a:p>
            <a:pPr eaLnBrk="1" hangingPunct="1"/>
            <a:r>
              <a:rPr lang="pt-BR" smtClean="0"/>
              <a:t>Introdução</a:t>
            </a:r>
          </a:p>
        </p:txBody>
      </p:sp>
      <p:sp>
        <p:nvSpPr>
          <p:cNvPr id="22530" name="Espaço Reservado para Conteúdo 2"/>
          <p:cNvSpPr>
            <a:spLocks noGrp="1"/>
          </p:cNvSpPr>
          <p:nvPr>
            <p:ph idx="1"/>
          </p:nvPr>
        </p:nvSpPr>
        <p:spPr>
          <a:xfrm>
            <a:off x="874713" y="1684338"/>
            <a:ext cx="8947150" cy="4194175"/>
          </a:xfrm>
        </p:spPr>
        <p:txBody>
          <a:bodyPr/>
          <a:lstStyle/>
          <a:p>
            <a:pPr eaLnBrk="1" hangingPunct="1"/>
            <a:r>
              <a:rPr lang="pt-BR" sz="2400" smtClean="0"/>
              <a:t>Incidência anual de sepse cerca de 19 milhões de casos ;</a:t>
            </a:r>
          </a:p>
          <a:p>
            <a:pPr eaLnBrk="1" hangingPunct="1"/>
            <a:endParaRPr lang="pt-BR" sz="2400" smtClean="0"/>
          </a:p>
          <a:p>
            <a:pPr eaLnBrk="1" hangingPunct="1"/>
            <a:r>
              <a:rPr lang="pt-BR" sz="2400" smtClean="0"/>
              <a:t>Mortalidade com estimativas superiores a 20% no mundo desenvolvido;</a:t>
            </a:r>
          </a:p>
          <a:p>
            <a:pPr eaLnBrk="1" hangingPunct="1"/>
            <a:endParaRPr lang="pt-BR" sz="2400" smtClean="0"/>
          </a:p>
          <a:p>
            <a:pPr eaLnBrk="1" hangingPunct="1"/>
            <a:r>
              <a:rPr lang="pt-BR" sz="2400" smtClean="0"/>
              <a:t>A </a:t>
            </a:r>
            <a:r>
              <a:rPr lang="pt-BR" sz="2400" b="1" smtClean="0">
                <a:solidFill>
                  <a:srgbClr val="FF00FF"/>
                </a:solidFill>
              </a:rPr>
              <a:t>Ressuscitação com Fluidos</a:t>
            </a:r>
            <a:r>
              <a:rPr lang="pt-BR" sz="2400" smtClean="0"/>
              <a:t> (</a:t>
            </a:r>
            <a:r>
              <a:rPr lang="pt-BR" sz="2400" smtClean="0">
                <a:solidFill>
                  <a:srgbClr val="FF00FF"/>
                </a:solidFill>
              </a:rPr>
              <a:t>RF</a:t>
            </a:r>
            <a:r>
              <a:rPr lang="pt-BR" sz="2400" smtClean="0"/>
              <a:t>) é amplamente considerada como uma intervenção essencial para salvar vidas na sepse .</a:t>
            </a:r>
          </a:p>
          <a:p>
            <a:pPr eaLnBrk="1" hangingPunct="1">
              <a:buFont typeface="Wingdings 3" pitchFamily="18" charset="2"/>
              <a:buNone/>
            </a:pPr>
            <a:endParaRPr lang="pt-BR" sz="240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ítulo 1"/>
          <p:cNvSpPr>
            <a:spLocks noGrp="1"/>
          </p:cNvSpPr>
          <p:nvPr>
            <p:ph type="title"/>
          </p:nvPr>
        </p:nvSpPr>
        <p:spPr>
          <a:xfrm>
            <a:off x="176213" y="0"/>
            <a:ext cx="9404350" cy="1400175"/>
          </a:xfrm>
        </p:spPr>
        <p:txBody>
          <a:bodyPr/>
          <a:lstStyle/>
          <a:p>
            <a:pPr eaLnBrk="1" hangingPunct="1"/>
            <a:r>
              <a:rPr lang="pt-BR" smtClean="0"/>
              <a:t>Introdução</a:t>
            </a:r>
          </a:p>
        </p:txBody>
      </p:sp>
      <p:graphicFrame>
        <p:nvGraphicFramePr>
          <p:cNvPr id="4" name="Espaço Reservado para Conteúdo 3"/>
          <p:cNvGraphicFramePr>
            <a:graphicFrameLocks noGrp="1"/>
          </p:cNvGraphicFramePr>
          <p:nvPr>
            <p:ph idx="1"/>
          </p:nvPr>
        </p:nvGraphicFramePr>
        <p:xfrm>
          <a:off x="2749528" y="1987537"/>
          <a:ext cx="5929354" cy="300039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a 4"/>
          <p:cNvGraphicFramePr/>
          <p:nvPr/>
        </p:nvGraphicFramePr>
        <p:xfrm>
          <a:off x="1419196" y="4519616"/>
          <a:ext cx="3000396" cy="178595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24580" name="Rectangle 5"/>
          <p:cNvSpPr>
            <a:spLocks noChangeArrowheads="1"/>
          </p:cNvSpPr>
          <p:nvPr/>
        </p:nvSpPr>
        <p:spPr bwMode="auto">
          <a:xfrm>
            <a:off x="3009900" y="365125"/>
            <a:ext cx="6273800" cy="2101850"/>
          </a:xfrm>
          <a:prstGeom prst="rect">
            <a:avLst/>
          </a:prstGeom>
          <a:noFill/>
          <a:ln w="9525">
            <a:noFill/>
            <a:miter lim="800000"/>
            <a:headEnd/>
            <a:tailEnd/>
          </a:ln>
        </p:spPr>
        <p:txBody>
          <a:bodyPr>
            <a:spAutoFit/>
          </a:bodyPr>
          <a:lstStyle/>
          <a:p>
            <a:pPr algn="ctr" defTabSz="914400"/>
            <a:r>
              <a:rPr lang="pt-BR" sz="2200">
                <a:solidFill>
                  <a:srgbClr val="FF00FF"/>
                </a:solidFill>
              </a:rPr>
              <a:t>Acredita-se que o início da sepse resulte em hipoperfusão patológica do tecido que se não tratada leva à disfunção orgânica progressiva. </a:t>
            </a:r>
          </a:p>
          <a:p>
            <a:pPr algn="ctr" defTabSz="914400"/>
            <a:r>
              <a:rPr lang="pt-BR" sz="2200">
                <a:solidFill>
                  <a:srgbClr val="FF00FF"/>
                </a:solidFill>
              </a:rPr>
              <a:t>Para este fim, FR é empregada para aumentar o débito cardíaco para reverter a hipoperfusão patológica, disfunção orgânica</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ítulo 1"/>
          <p:cNvSpPr>
            <a:spLocks noGrp="1"/>
          </p:cNvSpPr>
          <p:nvPr>
            <p:ph type="title"/>
          </p:nvPr>
        </p:nvSpPr>
        <p:spPr/>
        <p:txBody>
          <a:bodyPr/>
          <a:lstStyle/>
          <a:p>
            <a:pPr eaLnBrk="1" hangingPunct="1"/>
            <a:r>
              <a:rPr lang="pt-BR" smtClean="0"/>
              <a:t>Introdução</a:t>
            </a:r>
          </a:p>
        </p:txBody>
      </p:sp>
      <p:sp>
        <p:nvSpPr>
          <p:cNvPr id="3" name="Espaço Reservado para Conteúdo 2"/>
          <p:cNvSpPr>
            <a:spLocks noGrp="1"/>
          </p:cNvSpPr>
          <p:nvPr>
            <p:ph idx="1"/>
          </p:nvPr>
        </p:nvSpPr>
        <p:spPr>
          <a:xfrm>
            <a:off x="1160463" y="1609725"/>
            <a:ext cx="9050337" cy="4525963"/>
          </a:xfrm>
        </p:spPr>
        <p:txBody>
          <a:bodyPr rtlCol="0">
            <a:normAutofit fontScale="92500" lnSpcReduction="20000"/>
          </a:bodyPr>
          <a:lstStyle/>
          <a:p>
            <a:pPr eaLnBrk="1" fontAlgn="auto" hangingPunct="1">
              <a:spcAft>
                <a:spcPts val="0"/>
              </a:spcAft>
              <a:buClr>
                <a:schemeClr val="bg2">
                  <a:lumMod val="40000"/>
                  <a:lumOff val="60000"/>
                </a:schemeClr>
              </a:buClr>
              <a:buFont typeface="Wingdings 3" charset="2"/>
              <a:buNone/>
              <a:defRPr/>
            </a:pPr>
            <a:r>
              <a:rPr lang="pt-BR" sz="2400" dirty="0"/>
              <a:t>Evidências emergentes que questiona a segurança e a eficácia da RF</a:t>
            </a:r>
            <a:r>
              <a:rPr lang="pt-BR" sz="2400" dirty="0" smtClean="0"/>
              <a:t>:</a:t>
            </a:r>
          </a:p>
          <a:p>
            <a:pPr eaLnBrk="1" fontAlgn="auto" hangingPunct="1">
              <a:spcAft>
                <a:spcPts val="0"/>
              </a:spcAft>
              <a:buClr>
                <a:schemeClr val="bg2">
                  <a:lumMod val="40000"/>
                  <a:lumOff val="60000"/>
                </a:schemeClr>
              </a:buClr>
              <a:buFont typeface="Wingdings 3" charset="2"/>
              <a:buNone/>
              <a:defRPr/>
            </a:pPr>
            <a:endParaRPr lang="pt-BR" sz="2400" dirty="0"/>
          </a:p>
          <a:p>
            <a:pPr eaLnBrk="1" fontAlgn="auto" hangingPunct="1">
              <a:spcAft>
                <a:spcPts val="0"/>
              </a:spcAft>
              <a:buClr>
                <a:schemeClr val="bg2">
                  <a:lumMod val="40000"/>
                  <a:lumOff val="60000"/>
                </a:schemeClr>
              </a:buClr>
              <a:buFont typeface="Wingdings 3" charset="2"/>
              <a:buChar char=""/>
              <a:defRPr/>
            </a:pPr>
            <a:r>
              <a:rPr lang="pt-BR" sz="2400" dirty="0"/>
              <a:t>Fluid Expansion as Supportive Therapy (FEAST) – bolus de fluidos aumentaram significativamente a mortalidade em 48 horas em crianças gravemente </a:t>
            </a:r>
            <a:r>
              <a:rPr lang="pt-BR" sz="2400" dirty="0" smtClean="0"/>
              <a:t>enfermas.</a:t>
            </a:r>
          </a:p>
          <a:p>
            <a:pPr eaLnBrk="1" fontAlgn="auto" hangingPunct="1">
              <a:spcAft>
                <a:spcPts val="0"/>
              </a:spcAft>
              <a:buClr>
                <a:schemeClr val="bg2">
                  <a:lumMod val="40000"/>
                  <a:lumOff val="60000"/>
                </a:schemeClr>
              </a:buClr>
              <a:buFont typeface="Wingdings 3" charset="2"/>
              <a:buChar char=""/>
              <a:defRPr/>
            </a:pPr>
            <a:endParaRPr lang="pt-BR" sz="2400" dirty="0"/>
          </a:p>
          <a:p>
            <a:pPr eaLnBrk="1" fontAlgn="auto" hangingPunct="1">
              <a:spcAft>
                <a:spcPts val="0"/>
              </a:spcAft>
              <a:buClr>
                <a:schemeClr val="bg2">
                  <a:lumMod val="40000"/>
                  <a:lumOff val="60000"/>
                </a:schemeClr>
              </a:buClr>
              <a:buFont typeface="Wingdings 3" charset="2"/>
              <a:buChar char=""/>
              <a:defRPr/>
            </a:pPr>
            <a:r>
              <a:rPr lang="pt-BR" sz="2400" dirty="0"/>
              <a:t>Andrews et al - Aumento da mortalidade nos </a:t>
            </a:r>
            <a:r>
              <a:rPr lang="pt-BR" sz="2400" dirty="0" smtClean="0"/>
              <a:t>pacientes adultos </a:t>
            </a:r>
            <a:r>
              <a:rPr lang="pt-BR" sz="2400" dirty="0"/>
              <a:t>ressuscitados; </a:t>
            </a:r>
            <a:endParaRPr lang="pt-BR" sz="2400" dirty="0" smtClean="0"/>
          </a:p>
          <a:p>
            <a:pPr eaLnBrk="1" fontAlgn="auto" hangingPunct="1">
              <a:spcAft>
                <a:spcPts val="0"/>
              </a:spcAft>
              <a:buClr>
                <a:schemeClr val="bg2">
                  <a:lumMod val="40000"/>
                  <a:lumOff val="60000"/>
                </a:schemeClr>
              </a:buClr>
              <a:buFont typeface="Wingdings 3" charset="2"/>
              <a:buChar char=""/>
              <a:defRPr/>
            </a:pPr>
            <a:endParaRPr lang="pt-BR" sz="2400" dirty="0"/>
          </a:p>
          <a:p>
            <a:pPr eaLnBrk="1" fontAlgn="auto" hangingPunct="1">
              <a:spcAft>
                <a:spcPts val="0"/>
              </a:spcAft>
              <a:buClr>
                <a:schemeClr val="bg2">
                  <a:lumMod val="40000"/>
                  <a:lumOff val="60000"/>
                </a:schemeClr>
              </a:buClr>
              <a:buFont typeface="Wingdings 3" charset="2"/>
              <a:buChar char=""/>
              <a:defRPr/>
            </a:pPr>
            <a:r>
              <a:rPr lang="pt-BR" sz="2400" dirty="0"/>
              <a:t>Análise secundária </a:t>
            </a:r>
            <a:r>
              <a:rPr lang="pt-BR" sz="2400" dirty="0" smtClean="0"/>
              <a:t>do </a:t>
            </a:r>
            <a:r>
              <a:rPr lang="pt-BR" sz="2400" dirty="0"/>
              <a:t>ensaio FEAST </a:t>
            </a:r>
            <a:r>
              <a:rPr lang="pt-BR" sz="2400" dirty="0" smtClean="0"/>
              <a:t>- excesso </a:t>
            </a:r>
            <a:r>
              <a:rPr lang="pt-BR" sz="2400" dirty="0"/>
              <a:t>de mortalidade nos pacientes submetidos a RF foi devido ao retardo do colapso cardiovascular.</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ítulo 1"/>
          <p:cNvSpPr>
            <a:spLocks noGrp="1"/>
          </p:cNvSpPr>
          <p:nvPr>
            <p:ph type="title"/>
          </p:nvPr>
        </p:nvSpPr>
        <p:spPr/>
        <p:txBody>
          <a:bodyPr/>
          <a:lstStyle/>
          <a:p>
            <a:pPr eaLnBrk="1" hangingPunct="1"/>
            <a:r>
              <a:rPr lang="pt-BR" smtClean="0"/>
              <a:t>INTRODUÇÃO</a:t>
            </a:r>
          </a:p>
        </p:txBody>
      </p:sp>
      <p:sp>
        <p:nvSpPr>
          <p:cNvPr id="27650" name="Espaço Reservado para Conteúdo 2"/>
          <p:cNvSpPr>
            <a:spLocks noGrp="1"/>
          </p:cNvSpPr>
          <p:nvPr>
            <p:ph idx="1"/>
          </p:nvPr>
        </p:nvSpPr>
        <p:spPr>
          <a:xfrm>
            <a:off x="1104900" y="1684338"/>
            <a:ext cx="8945563" cy="4194175"/>
          </a:xfrm>
        </p:spPr>
        <p:txBody>
          <a:bodyPr/>
          <a:lstStyle/>
          <a:p>
            <a:pPr eaLnBrk="1" hangingPunct="1"/>
            <a:r>
              <a:rPr lang="pt-BR" sz="2400" smtClean="0">
                <a:solidFill>
                  <a:srgbClr val="FF00FF"/>
                </a:solidFill>
              </a:rPr>
              <a:t>OBJETIVO : Examinar</a:t>
            </a:r>
            <a:r>
              <a:rPr lang="pt-BR" sz="2400" smtClean="0"/>
              <a:t> a eficácia da RF no tratamento do choque séptico em um modelo animal de endotoxemia. </a:t>
            </a:r>
          </a:p>
          <a:p>
            <a:pPr eaLnBrk="1" hangingPunct="1"/>
            <a:endParaRPr lang="pt-BR" sz="2400" smtClean="0"/>
          </a:p>
          <a:p>
            <a:pPr eaLnBrk="1" hangingPunct="1"/>
            <a:r>
              <a:rPr lang="pt-BR" sz="2400" smtClean="0">
                <a:solidFill>
                  <a:srgbClr val="FF00FF"/>
                </a:solidFill>
              </a:rPr>
              <a:t>HIPÓTESE</a:t>
            </a:r>
            <a:r>
              <a:rPr lang="pt-BR" sz="2400" smtClean="0"/>
              <a:t>: A ressuscitação com fluidos não resultaria em melhorias substanciais no choque endotoxêmico e levaria ao aumento da necessidade de suporte cardiovascular após a RF.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ítulo 1"/>
          <p:cNvSpPr>
            <a:spLocks noGrp="1"/>
          </p:cNvSpPr>
          <p:nvPr>
            <p:ph type="title"/>
          </p:nvPr>
        </p:nvSpPr>
        <p:spPr>
          <a:xfrm>
            <a:off x="646113" y="427038"/>
            <a:ext cx="9404350" cy="1400175"/>
          </a:xfrm>
        </p:spPr>
        <p:txBody>
          <a:bodyPr/>
          <a:lstStyle/>
          <a:p>
            <a:pPr eaLnBrk="1" hangingPunct="1"/>
            <a:r>
              <a:rPr lang="pt-BR" smtClean="0"/>
              <a:t>INTRODUÇÃO</a:t>
            </a:r>
          </a:p>
        </p:txBody>
      </p:sp>
      <p:sp>
        <p:nvSpPr>
          <p:cNvPr id="28674" name="Espaço Reservado para Conteúdo 2"/>
          <p:cNvSpPr>
            <a:spLocks noGrp="1"/>
          </p:cNvSpPr>
          <p:nvPr>
            <p:ph idx="1"/>
          </p:nvPr>
        </p:nvSpPr>
        <p:spPr>
          <a:xfrm>
            <a:off x="1103313" y="1458913"/>
            <a:ext cx="9921875" cy="4789487"/>
          </a:xfrm>
        </p:spPr>
        <p:txBody>
          <a:bodyPr/>
          <a:lstStyle/>
          <a:p>
            <a:pPr eaLnBrk="1" hangingPunct="1"/>
            <a:r>
              <a:rPr lang="pt-BR" sz="2200" smtClean="0"/>
              <a:t>Realizada </a:t>
            </a:r>
            <a:r>
              <a:rPr lang="pt-BR" sz="2200" smtClean="0">
                <a:solidFill>
                  <a:srgbClr val="FF00FF"/>
                </a:solidFill>
              </a:rPr>
              <a:t>microdiálise</a:t>
            </a:r>
            <a:r>
              <a:rPr lang="pt-BR" sz="2200" smtClean="0"/>
              <a:t> de tecidos dos órgãos vitais para avaliar a hipoperfusão tecidual . </a:t>
            </a:r>
          </a:p>
          <a:p>
            <a:pPr eaLnBrk="1" hangingPunct="1">
              <a:buFont typeface="Wingdings 3" pitchFamily="18" charset="2"/>
              <a:buNone/>
            </a:pPr>
            <a:endParaRPr lang="pt-BR" sz="2200" smtClean="0"/>
          </a:p>
          <a:p>
            <a:pPr eaLnBrk="1" hangingPunct="1"/>
            <a:r>
              <a:rPr lang="pt-BR" sz="2200" smtClean="0">
                <a:solidFill>
                  <a:srgbClr val="FF00FF"/>
                </a:solidFill>
              </a:rPr>
              <a:t>Dosagem de Citocinas</a:t>
            </a:r>
            <a:r>
              <a:rPr lang="pt-BR" sz="2200" smtClean="0"/>
              <a:t> pró-inflamatórias séricas e bioquímica para avaliar relação entre a ressuscitação com fluidos e o estado inflamatório e o desenvolvimento de falência de órgãos. </a:t>
            </a:r>
          </a:p>
          <a:p>
            <a:pPr eaLnBrk="1" hangingPunct="1">
              <a:buFont typeface="Wingdings 3" pitchFamily="18" charset="2"/>
              <a:buNone/>
            </a:pPr>
            <a:endParaRPr lang="pt-BR" sz="2200" smtClean="0"/>
          </a:p>
          <a:p>
            <a:pPr eaLnBrk="1" hangingPunct="1"/>
            <a:r>
              <a:rPr lang="pt-BR" sz="2200" smtClean="0"/>
              <a:t>Dada a observação de colapso cardiovascular retardado no estudo FEAST, o </a:t>
            </a:r>
            <a:r>
              <a:rPr lang="pt-BR" sz="2200" smtClean="0">
                <a:solidFill>
                  <a:srgbClr val="FF00FF"/>
                </a:solidFill>
              </a:rPr>
              <a:t>peptídeo natriurético atrial plasmático</a:t>
            </a:r>
            <a:r>
              <a:rPr lang="pt-BR" sz="2200" smtClean="0"/>
              <a:t> , o peptídeo natriurético cerebral, a troponina e os produtos do </a:t>
            </a:r>
            <a:r>
              <a:rPr lang="pt-BR" sz="2200" smtClean="0">
                <a:solidFill>
                  <a:srgbClr val="FF00FF"/>
                </a:solidFill>
              </a:rPr>
              <a:t>glicocálice</a:t>
            </a:r>
            <a:r>
              <a:rPr lang="pt-BR" sz="2200" smtClean="0"/>
              <a:t> foram medidos para avaliar o potencial dano cardíaco e endotelial. </a:t>
            </a:r>
          </a:p>
          <a:p>
            <a:pPr eaLnBrk="1" hangingPunct="1"/>
            <a:endParaRPr lang="pt-BR" sz="220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ítulo 1"/>
          <p:cNvSpPr>
            <a:spLocks noGrp="1"/>
          </p:cNvSpPr>
          <p:nvPr>
            <p:ph type="title"/>
          </p:nvPr>
        </p:nvSpPr>
        <p:spPr/>
        <p:txBody>
          <a:bodyPr/>
          <a:lstStyle/>
          <a:p>
            <a:pPr eaLnBrk="1" hangingPunct="1"/>
            <a:r>
              <a:rPr lang="pt-BR" smtClean="0"/>
              <a:t>Materiais e métodos</a:t>
            </a:r>
          </a:p>
        </p:txBody>
      </p:sp>
      <p:sp>
        <p:nvSpPr>
          <p:cNvPr id="30722" name="Espaço Reservado para Conteúdo 2"/>
          <p:cNvSpPr>
            <a:spLocks noGrp="1"/>
          </p:cNvSpPr>
          <p:nvPr>
            <p:ph idx="1"/>
          </p:nvPr>
        </p:nvSpPr>
        <p:spPr/>
        <p:txBody>
          <a:bodyPr/>
          <a:lstStyle/>
          <a:p>
            <a:pPr eaLnBrk="1" hangingPunct="1"/>
            <a:r>
              <a:rPr lang="pt-BR" sz="2200" smtClean="0"/>
              <a:t>Comitê de Ética e Pesquisa Animal da Queensland University of Technology e The University of Queensland</a:t>
            </a:r>
          </a:p>
          <a:p>
            <a:pPr eaLnBrk="1" hangingPunct="1"/>
            <a:endParaRPr lang="pt-BR" sz="220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ítulo 1"/>
          <p:cNvSpPr>
            <a:spLocks noGrp="1"/>
          </p:cNvSpPr>
          <p:nvPr>
            <p:ph type="title"/>
          </p:nvPr>
        </p:nvSpPr>
        <p:spPr/>
        <p:txBody>
          <a:bodyPr/>
          <a:lstStyle/>
          <a:p>
            <a:pPr eaLnBrk="1" hangingPunct="1"/>
            <a:r>
              <a:rPr lang="pt-BR" smtClean="0"/>
              <a:t>Preparação animal</a:t>
            </a:r>
          </a:p>
        </p:txBody>
      </p:sp>
      <p:sp>
        <p:nvSpPr>
          <p:cNvPr id="31746" name="Espaço Reservado para Conteúdo 2"/>
          <p:cNvSpPr>
            <a:spLocks noGrp="1"/>
          </p:cNvSpPr>
          <p:nvPr>
            <p:ph idx="1"/>
          </p:nvPr>
        </p:nvSpPr>
        <p:spPr>
          <a:xfrm>
            <a:off x="931863" y="1668463"/>
            <a:ext cx="9097962" cy="4525962"/>
          </a:xfrm>
        </p:spPr>
        <p:txBody>
          <a:bodyPr/>
          <a:lstStyle/>
          <a:p>
            <a:pPr eaLnBrk="1" hangingPunct="1">
              <a:buFont typeface="Wingdings 3" pitchFamily="18" charset="2"/>
              <a:buNone/>
            </a:pPr>
            <a:r>
              <a:rPr lang="pt-BR" sz="2200" smtClean="0"/>
              <a:t>16 ovelhas Merino (43,5 + 6,2kg) </a:t>
            </a:r>
          </a:p>
          <a:p>
            <a:pPr eaLnBrk="1" hangingPunct="1">
              <a:buFont typeface="Wingdings 3" pitchFamily="18" charset="2"/>
              <a:buNone/>
            </a:pPr>
            <a:endParaRPr lang="pt-BR" sz="2200" smtClean="0"/>
          </a:p>
          <a:p>
            <a:pPr eaLnBrk="1" hangingPunct="1">
              <a:buFont typeface="Wingdings 3" pitchFamily="18" charset="2"/>
              <a:buNone/>
            </a:pPr>
            <a:r>
              <a:rPr lang="pt-BR" sz="2200" smtClean="0"/>
              <a:t>Dispositivos: cateter venoso central , cateter arterial da artéria facial , cateter da artéria pulmonar – monitoramento cardiovascular. Cateteres de microdiálise na artéria femoral, cérebro, coração, fígado e rim esquerdo. </a:t>
            </a:r>
          </a:p>
          <a:p>
            <a:pPr eaLnBrk="1" hangingPunct="1">
              <a:buFont typeface="Wingdings 3" pitchFamily="18" charset="2"/>
              <a:buNone/>
            </a:pPr>
            <a:endParaRPr lang="pt-BR" sz="2200" smtClean="0"/>
          </a:p>
          <a:p>
            <a:pPr eaLnBrk="1" hangingPunct="1">
              <a:buFont typeface="Wingdings 3" pitchFamily="18" charset="2"/>
              <a:buNone/>
            </a:pPr>
            <a:r>
              <a:rPr lang="pt-BR" sz="2200" smtClean="0"/>
              <a:t>Ventilação para manter SaO2&gt; 94% e ETCO2 entre 35-45mmHg.</a:t>
            </a:r>
          </a:p>
          <a:p>
            <a:pPr eaLnBrk="1" hangingPunct="1">
              <a:buFont typeface="Wingdings 3" pitchFamily="18" charset="2"/>
              <a:buNone/>
            </a:pPr>
            <a:endParaRPr lang="pt-BR" sz="2200"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ítulo 1"/>
          <p:cNvSpPr>
            <a:spLocks noGrp="1"/>
          </p:cNvSpPr>
          <p:nvPr>
            <p:ph type="title"/>
          </p:nvPr>
        </p:nvSpPr>
        <p:spPr/>
        <p:txBody>
          <a:bodyPr/>
          <a:lstStyle/>
          <a:p>
            <a:pPr eaLnBrk="1" hangingPunct="1"/>
            <a:r>
              <a:rPr lang="pt-BR" smtClean="0"/>
              <a:t>Protocolo experimental </a:t>
            </a:r>
          </a:p>
        </p:txBody>
      </p:sp>
      <p:sp>
        <p:nvSpPr>
          <p:cNvPr id="32770" name="Espaço Reservado para Conteúdo 2"/>
          <p:cNvSpPr>
            <a:spLocks noGrp="1"/>
          </p:cNvSpPr>
          <p:nvPr>
            <p:ph idx="1"/>
          </p:nvPr>
        </p:nvSpPr>
        <p:spPr>
          <a:xfrm>
            <a:off x="1279525" y="1714500"/>
            <a:ext cx="9455150" cy="4949825"/>
          </a:xfrm>
        </p:spPr>
        <p:txBody>
          <a:bodyPr/>
          <a:lstStyle/>
          <a:p>
            <a:pPr marL="514350" indent="-514350" eaLnBrk="1" hangingPunct="1">
              <a:buFont typeface="Wingdings 3" pitchFamily="18" charset="2"/>
              <a:buNone/>
            </a:pPr>
            <a:endParaRPr lang="pt-BR" smtClean="0"/>
          </a:p>
          <a:p>
            <a:pPr marL="514350" indent="-514350" eaLnBrk="1" hangingPunct="1">
              <a:buFont typeface="Wingdings 3" pitchFamily="18" charset="2"/>
              <a:buNone/>
            </a:pPr>
            <a:endParaRPr lang="pt-BR" smtClean="0"/>
          </a:p>
          <a:p>
            <a:pPr marL="514350" indent="-514350" eaLnBrk="1" hangingPunct="1">
              <a:buFont typeface="Wingdings 3" pitchFamily="18" charset="2"/>
              <a:buNone/>
            </a:pPr>
            <a:endParaRPr lang="pt-BR" smtClean="0"/>
          </a:p>
          <a:p>
            <a:pPr marL="514350" indent="-514350" eaLnBrk="1" hangingPunct="1">
              <a:buFont typeface="Wingdings 3" pitchFamily="18" charset="2"/>
              <a:buNone/>
            </a:pPr>
            <a:r>
              <a:rPr lang="pt-BR" sz="1700" smtClean="0"/>
              <a:t>            Pressão arterial média (PAM) &lt; 60 mmHg antes da ressuscitação.</a:t>
            </a:r>
          </a:p>
          <a:p>
            <a:pPr marL="514350" indent="-514350" eaLnBrk="1" hangingPunct="1">
              <a:buFont typeface="Wingdings 3" pitchFamily="18" charset="2"/>
              <a:buNone/>
            </a:pPr>
            <a:r>
              <a:rPr lang="pt-BR" sz="1700" smtClean="0"/>
              <a:t>- Após a ressuscitação com fluidos realizado noradrenalina 60mcg/ml para manter a PAM entre 60-65 mmHg.  </a:t>
            </a:r>
          </a:p>
          <a:p>
            <a:pPr marL="514350" indent="-514350" eaLnBrk="1" hangingPunct="1">
              <a:buFont typeface="Wingdings 3" pitchFamily="18" charset="2"/>
              <a:buNone/>
            </a:pPr>
            <a:r>
              <a:rPr lang="pt-BR" sz="1700" smtClean="0"/>
              <a:t>-Em ambos os grupos a taxa de noradrenalina inicial foi de 5mcg/min e foi titulada a cada 5 minutos para manter a PAM na faixa-alvo. </a:t>
            </a:r>
          </a:p>
          <a:p>
            <a:pPr marL="514350" indent="-514350" eaLnBrk="1" hangingPunct="1">
              <a:buFont typeface="Wingdings 3" pitchFamily="18" charset="2"/>
              <a:buNone/>
            </a:pPr>
            <a:r>
              <a:rPr lang="pt-BR" sz="1700" smtClean="0"/>
              <a:t>-Se a dose de noradrenalina atingisse 20 mcg/min, associava a vasopressina  (0,8u/hr e aumentou para um máximo de 1,6 u/hr se a hipotensão persistisse. </a:t>
            </a:r>
          </a:p>
          <a:p>
            <a:pPr marL="514350" indent="-514350" eaLnBrk="1" hangingPunct="1">
              <a:buFont typeface="Wingdings 3" pitchFamily="18" charset="2"/>
              <a:buNone/>
            </a:pPr>
            <a:r>
              <a:rPr lang="pt-BR" sz="1700" smtClean="0"/>
              <a:t>- Com mesmo protocolo de administração de drogas vasoativas (DVA) para os dois grupos.</a:t>
            </a:r>
          </a:p>
          <a:p>
            <a:pPr marL="514350" indent="-514350" eaLnBrk="1" hangingPunct="1">
              <a:buFont typeface="Wingdings 3" pitchFamily="18" charset="2"/>
              <a:buNone/>
            </a:pPr>
            <a:r>
              <a:rPr lang="pt-BR" sz="1700" smtClean="0"/>
              <a:t>- Os animais foram monitorados por 12 horas após o final da infusão de endotoxina e receberam um total de 13 horas de suporte hemodinâmico .</a:t>
            </a:r>
          </a:p>
        </p:txBody>
      </p:sp>
      <p:graphicFrame>
        <p:nvGraphicFramePr>
          <p:cNvPr id="4" name="Diagrama 3"/>
          <p:cNvGraphicFramePr/>
          <p:nvPr/>
        </p:nvGraphicFramePr>
        <p:xfrm>
          <a:off x="1812291" y="1301595"/>
          <a:ext cx="7072362" cy="11033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ítulo 1"/>
          <p:cNvSpPr>
            <a:spLocks noGrp="1"/>
          </p:cNvSpPr>
          <p:nvPr>
            <p:ph type="title"/>
          </p:nvPr>
        </p:nvSpPr>
        <p:spPr/>
        <p:txBody>
          <a:bodyPr/>
          <a:lstStyle/>
          <a:p>
            <a:pPr eaLnBrk="1" hangingPunct="1"/>
            <a:r>
              <a:rPr lang="pt-BR" smtClean="0"/>
              <a:t>Análise estatística </a:t>
            </a:r>
          </a:p>
        </p:txBody>
      </p:sp>
      <p:sp>
        <p:nvSpPr>
          <p:cNvPr id="33794" name="Espaço Reservado para Conteúdo 2"/>
          <p:cNvSpPr>
            <a:spLocks noGrp="1"/>
          </p:cNvSpPr>
          <p:nvPr>
            <p:ph idx="1"/>
          </p:nvPr>
        </p:nvSpPr>
        <p:spPr>
          <a:xfrm>
            <a:off x="646113" y="1704975"/>
            <a:ext cx="10572750" cy="4484688"/>
          </a:xfrm>
        </p:spPr>
        <p:txBody>
          <a:bodyPr/>
          <a:lstStyle/>
          <a:p>
            <a:pPr eaLnBrk="1" hangingPunct="1">
              <a:buFont typeface="Wingdings" pitchFamily="2" charset="2"/>
              <a:buChar char="Ø"/>
            </a:pPr>
            <a:r>
              <a:rPr lang="pt-BR" smtClean="0"/>
              <a:t>Os dados são apresentados como média (DP) para variáveis com distribuição normal : PAM, o lactato sérico, o excesso de base e o hialuronano sérico – foram comparados com um teste-T de duas amostras.</a:t>
            </a:r>
          </a:p>
          <a:p>
            <a:pPr eaLnBrk="1" hangingPunct="1">
              <a:buFont typeface="Wingdings" pitchFamily="2" charset="2"/>
              <a:buChar char="Ø"/>
            </a:pPr>
            <a:r>
              <a:rPr lang="pt-BR" smtClean="0"/>
              <a:t>Mediana para variáveis sem distribuição normal : Todas as outras variáveis </a:t>
            </a:r>
          </a:p>
          <a:p>
            <a:pPr eaLnBrk="1" hangingPunct="1">
              <a:buFont typeface="Wingdings" pitchFamily="2" charset="2"/>
              <a:buChar char="Ø"/>
            </a:pPr>
            <a:r>
              <a:rPr lang="pt-BR" smtClean="0"/>
              <a:t>Comparados usando o teste de soma de Wilcoxon .</a:t>
            </a:r>
          </a:p>
          <a:p>
            <a:pPr eaLnBrk="1" hangingPunct="1">
              <a:buFont typeface="Wingdings" pitchFamily="2" charset="2"/>
              <a:buChar char="Ø"/>
            </a:pPr>
            <a:r>
              <a:rPr lang="pt-BR" smtClean="0"/>
              <a:t>P&lt; 0.05 para ser estastisticamente significante.</a:t>
            </a:r>
          </a:p>
          <a:p>
            <a:pPr eaLnBrk="1" hangingPunct="1">
              <a:buFont typeface="Wingdings" pitchFamily="2" charset="2"/>
              <a:buChar char="Ø"/>
            </a:pPr>
            <a:r>
              <a:rPr lang="pt-BR" smtClean="0"/>
              <a:t>Análise de regressão de medidas foi realizada para taxa de infusão de hialuronano, noradrenalina e vasopressina ao longo do tempo para testar as diferenças entre os grupos. </a:t>
            </a:r>
          </a:p>
          <a:p>
            <a:pPr eaLnBrk="1" hangingPunct="1">
              <a:buFont typeface="Wingdings" pitchFamily="2" charset="2"/>
              <a:buChar char="Ø"/>
            </a:pPr>
            <a:r>
              <a:rPr lang="pt-BR" smtClean="0"/>
              <a:t>A confirmação da validade desta metodologia foi avaliada por meio do teste de Hausman.</a:t>
            </a:r>
          </a:p>
          <a:p>
            <a:pPr eaLnBrk="1" hangingPunct="1">
              <a:buFont typeface="Wingdings" pitchFamily="2" charset="2"/>
              <a:buChar char="Ø"/>
            </a:pPr>
            <a:endParaRPr lang="pt-BR"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ítulo 1"/>
          <p:cNvSpPr>
            <a:spLocks noGrp="1"/>
          </p:cNvSpPr>
          <p:nvPr>
            <p:ph type="title"/>
          </p:nvPr>
        </p:nvSpPr>
        <p:spPr/>
        <p:txBody>
          <a:bodyPr/>
          <a:lstStyle/>
          <a:p>
            <a:pPr eaLnBrk="1" hangingPunct="1"/>
            <a:r>
              <a:rPr lang="pt-BR" smtClean="0"/>
              <a:t>Análise estatística </a:t>
            </a:r>
          </a:p>
        </p:txBody>
      </p:sp>
      <p:sp>
        <p:nvSpPr>
          <p:cNvPr id="34818" name="Espaço Reservado para Conteúdo 2"/>
          <p:cNvSpPr>
            <a:spLocks noGrp="1"/>
          </p:cNvSpPr>
          <p:nvPr>
            <p:ph idx="1"/>
          </p:nvPr>
        </p:nvSpPr>
        <p:spPr>
          <a:xfrm>
            <a:off x="773113" y="1423988"/>
            <a:ext cx="9329737" cy="5014912"/>
          </a:xfrm>
        </p:spPr>
        <p:txBody>
          <a:bodyPr/>
          <a:lstStyle/>
          <a:p>
            <a:pPr eaLnBrk="1" hangingPunct="1"/>
            <a:r>
              <a:rPr lang="pt-BR" smtClean="0"/>
              <a:t>As variáveis independentes utilizadas foram o grupo de ressuscitação (FR ou NR) e o tempo em horas e todos os modelos foram testados para interações significativas entre os preditores independentes. 
Os diagnósticos do modelo incluíram o teste dos termos de erro (residuais) para normalidade usando o teste de Shapiro-Wilk e homocedasticidade usando o teste de Breusch-Pagan 
</a:t>
            </a:r>
            <a:r>
              <a:rPr lang="pt-BR" i="1" smtClean="0"/>
              <a:t>Outliers</a:t>
            </a:r>
            <a:r>
              <a:rPr lang="pt-BR" smtClean="0"/>
              <a:t> e pontos de alta alavancagem foram identificados usando alavancagem para gráficos residuais quadrados, enquanto os pontos de influência foram identificados usando o método de distância de Cook. 
As análises estatísticas foram realizadas com o pacote de software estatístico STATA.
 Um animal do grupo FR foi sacrificado 90 minutos antes do final do experimento (acidose metabólica e hipotensão refratária).</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1" name="Picture 2" descr="Resultado da prova escrita e convocação aula teste | ETEC Aristóteles  Ferreira - ETECAF"/>
          <p:cNvPicPr>
            <a:picLocks noChangeAspect="1" noChangeArrowheads="1"/>
          </p:cNvPicPr>
          <p:nvPr/>
        </p:nvPicPr>
        <p:blipFill>
          <a:blip r:embed="rId3"/>
          <a:srcRect/>
          <a:stretch>
            <a:fillRect/>
          </a:stretch>
        </p:blipFill>
        <p:spPr bwMode="auto">
          <a:xfrm>
            <a:off x="1741488" y="849313"/>
            <a:ext cx="7859712" cy="53276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ítulo 1"/>
          <p:cNvSpPr>
            <a:spLocks noGrp="1"/>
          </p:cNvSpPr>
          <p:nvPr>
            <p:ph type="title"/>
          </p:nvPr>
        </p:nvSpPr>
        <p:spPr>
          <a:xfrm>
            <a:off x="420688" y="0"/>
            <a:ext cx="11007725" cy="822325"/>
          </a:xfrm>
        </p:spPr>
        <p:txBody>
          <a:bodyPr/>
          <a:lstStyle/>
          <a:p>
            <a:pPr eaLnBrk="1" hangingPunct="1"/>
            <a:r>
              <a:rPr lang="pt-BR" sz="2200" b="1" smtClean="0"/>
              <a:t>Tabela 1. Variáveis ​​hemodinâmicas sistêmicas na linha de base e ao longo do período experimental em animais reanimados e não reanimados com fluido</a:t>
            </a:r>
            <a:endParaRPr lang="pt-BR" sz="2200" smtClean="0"/>
          </a:p>
        </p:txBody>
      </p:sp>
      <p:pic>
        <p:nvPicPr>
          <p:cNvPr id="37890" name="Imagem 5"/>
          <p:cNvPicPr>
            <a:picLocks noChangeAspect="1"/>
          </p:cNvPicPr>
          <p:nvPr/>
        </p:nvPicPr>
        <p:blipFill>
          <a:blip r:embed="rId3"/>
          <a:srcRect/>
          <a:stretch>
            <a:fillRect/>
          </a:stretch>
        </p:blipFill>
        <p:spPr bwMode="auto">
          <a:xfrm>
            <a:off x="1119188" y="773113"/>
            <a:ext cx="9717087" cy="4795837"/>
          </a:xfrm>
          <a:prstGeom prst="rect">
            <a:avLst/>
          </a:prstGeom>
          <a:noFill/>
          <a:ln w="9525">
            <a:noFill/>
            <a:miter lim="800000"/>
            <a:headEnd/>
            <a:tailEnd/>
          </a:ln>
        </p:spPr>
      </p:pic>
      <p:pic>
        <p:nvPicPr>
          <p:cNvPr id="37891" name="Tinta 3"/>
          <p:cNvPicPr>
            <a:picLocks noChangeAspect="1" noChangeArrowheads="1"/>
          </p:cNvPicPr>
          <p:nvPr/>
        </p:nvPicPr>
        <p:blipFill>
          <a:blip r:embed="rId4"/>
          <a:srcRect/>
          <a:stretch>
            <a:fillRect/>
          </a:stretch>
        </p:blipFill>
        <p:spPr bwMode="auto">
          <a:xfrm>
            <a:off x="2555875" y="2693988"/>
            <a:ext cx="768350" cy="184150"/>
          </a:xfrm>
          <a:prstGeom prst="rect">
            <a:avLst/>
          </a:prstGeom>
          <a:noFill/>
          <a:ln w="9525">
            <a:noFill/>
            <a:miter lim="800000"/>
            <a:headEnd/>
            <a:tailEnd/>
          </a:ln>
        </p:spPr>
      </p:pic>
      <p:pic>
        <p:nvPicPr>
          <p:cNvPr id="37892" name="Tinta 4"/>
          <p:cNvPicPr>
            <a:picLocks noChangeAspect="1" noChangeArrowheads="1"/>
          </p:cNvPicPr>
          <p:nvPr/>
        </p:nvPicPr>
        <p:blipFill>
          <a:blip r:embed="rId5"/>
          <a:srcRect/>
          <a:stretch>
            <a:fillRect/>
          </a:stretch>
        </p:blipFill>
        <p:spPr bwMode="auto">
          <a:xfrm>
            <a:off x="3581400" y="2751138"/>
            <a:ext cx="811213" cy="157162"/>
          </a:xfrm>
          <a:prstGeom prst="rect">
            <a:avLst/>
          </a:prstGeom>
          <a:noFill/>
          <a:ln w="9525">
            <a:noFill/>
            <a:miter lim="800000"/>
            <a:headEnd/>
            <a:tailEnd/>
          </a:ln>
        </p:spPr>
      </p:pic>
      <p:pic>
        <p:nvPicPr>
          <p:cNvPr id="37893" name="Tinta 6"/>
          <p:cNvPicPr>
            <a:picLocks noChangeAspect="1" noChangeArrowheads="1"/>
          </p:cNvPicPr>
          <p:nvPr/>
        </p:nvPicPr>
        <p:blipFill>
          <a:blip r:embed="rId6"/>
          <a:srcRect/>
          <a:stretch>
            <a:fillRect/>
          </a:stretch>
        </p:blipFill>
        <p:spPr bwMode="auto">
          <a:xfrm>
            <a:off x="3595688" y="2679700"/>
            <a:ext cx="739775" cy="155575"/>
          </a:xfrm>
          <a:prstGeom prst="rect">
            <a:avLst/>
          </a:prstGeom>
          <a:noFill/>
          <a:ln w="9525">
            <a:noFill/>
            <a:miter lim="800000"/>
            <a:headEnd/>
            <a:tailEnd/>
          </a:ln>
        </p:spPr>
      </p:pic>
      <p:pic>
        <p:nvPicPr>
          <p:cNvPr id="37894" name="Tinta 7"/>
          <p:cNvPicPr>
            <a:picLocks noChangeAspect="1" noChangeArrowheads="1"/>
          </p:cNvPicPr>
          <p:nvPr/>
        </p:nvPicPr>
        <p:blipFill>
          <a:blip r:embed="rId7"/>
          <a:srcRect/>
          <a:stretch>
            <a:fillRect/>
          </a:stretch>
        </p:blipFill>
        <p:spPr bwMode="auto">
          <a:xfrm>
            <a:off x="2555875" y="2722563"/>
            <a:ext cx="796925" cy="155575"/>
          </a:xfrm>
          <a:prstGeom prst="rect">
            <a:avLst/>
          </a:prstGeom>
          <a:noFill/>
          <a:ln w="9525">
            <a:noFill/>
            <a:miter lim="800000"/>
            <a:headEnd/>
            <a:tailEnd/>
          </a:ln>
        </p:spPr>
      </p:pic>
      <p:sp>
        <p:nvSpPr>
          <p:cNvPr id="37895" name="Rectangle 9"/>
          <p:cNvSpPr>
            <a:spLocks noChangeArrowheads="1"/>
          </p:cNvSpPr>
          <p:nvPr/>
        </p:nvSpPr>
        <p:spPr bwMode="auto">
          <a:xfrm>
            <a:off x="241300" y="5667375"/>
            <a:ext cx="12192000" cy="1190625"/>
          </a:xfrm>
          <a:prstGeom prst="rect">
            <a:avLst/>
          </a:prstGeom>
          <a:noFill/>
          <a:ln w="9525">
            <a:noFill/>
            <a:miter lim="800000"/>
            <a:headEnd/>
            <a:tailEnd/>
          </a:ln>
        </p:spPr>
        <p:txBody>
          <a:bodyPr>
            <a:spAutoFit/>
          </a:bodyPr>
          <a:lstStyle/>
          <a:p>
            <a:pPr algn="ctr" defTabSz="914400"/>
            <a:r>
              <a:rPr lang="pt-BR"/>
              <a:t>No início do estudo, as variáveis ​​hemodinâmicas foram semelhantes entre os dois grupos. </a:t>
            </a:r>
          </a:p>
          <a:p>
            <a:pPr algn="ctr" defTabSz="914400"/>
            <a:r>
              <a:rPr lang="pt-BR" b="1"/>
              <a:t>PA: </a:t>
            </a:r>
            <a:r>
              <a:rPr lang="pt-BR"/>
              <a:t>A endotoxemia produziu uma redução semelhante na pressão arterial em ambos os grupos, com uma PAM média de 44-49 mm Hg antes da ressuscitação.</a:t>
            </a:r>
          </a:p>
          <a:p>
            <a:pPr algn="ctr" defTabSz="914400">
              <a:spcBef>
                <a:spcPct val="50000"/>
              </a:spcBef>
            </a:pPr>
            <a:endParaRPr lang="pt-BR" sz="1200">
              <a:latin typeface="Calibri"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normAutofit fontScale="90000"/>
          </a:bodyPr>
          <a:lstStyle/>
          <a:p>
            <a:pPr eaLnBrk="1" fontAlgn="auto" hangingPunct="1">
              <a:spcAft>
                <a:spcPts val="0"/>
              </a:spcAft>
              <a:defRPr/>
            </a:pPr>
            <a:r>
              <a:rPr lang="pt-BR" sz="2800" dirty="0" smtClean="0"/>
              <a:t>Figura 2: Variáveis ​​hemodinâmicas, vasopressores e ácido / base durante o experimento em ambos animais ressuscitados com fluido (FR) e animais ressuscitados sem fluido (NR)</a:t>
            </a:r>
            <a:endParaRPr lang="pt-BR" sz="2800" dirty="0"/>
          </a:p>
        </p:txBody>
      </p:sp>
      <p:pic>
        <p:nvPicPr>
          <p:cNvPr id="39938" name="Espaço Reservado para Conteúdo 6"/>
          <p:cNvPicPr>
            <a:picLocks noGrp="1" noChangeAspect="1"/>
          </p:cNvPicPr>
          <p:nvPr>
            <p:ph idx="1"/>
          </p:nvPr>
        </p:nvPicPr>
        <p:blipFill>
          <a:blip r:embed="rId3"/>
          <a:srcRect/>
          <a:stretch>
            <a:fillRect/>
          </a:stretch>
        </p:blipFill>
        <p:spPr>
          <a:xfrm>
            <a:off x="646113" y="2566988"/>
            <a:ext cx="11345862" cy="3376612"/>
          </a:xfrm>
        </p:spPr>
      </p:pic>
      <p:sp>
        <p:nvSpPr>
          <p:cNvPr id="39939" name="Rectangle 4"/>
          <p:cNvSpPr>
            <a:spLocks noChangeArrowheads="1"/>
          </p:cNvSpPr>
          <p:nvPr/>
        </p:nvSpPr>
        <p:spPr bwMode="auto">
          <a:xfrm>
            <a:off x="1866900" y="5970588"/>
            <a:ext cx="8661400" cy="641350"/>
          </a:xfrm>
          <a:prstGeom prst="rect">
            <a:avLst/>
          </a:prstGeom>
          <a:noFill/>
          <a:ln w="9525">
            <a:noFill/>
            <a:miter lim="800000"/>
            <a:headEnd/>
            <a:tailEnd/>
          </a:ln>
        </p:spPr>
        <p:txBody>
          <a:bodyPr>
            <a:spAutoFit/>
          </a:bodyPr>
          <a:lstStyle/>
          <a:p>
            <a:pPr defTabSz="914400"/>
            <a:r>
              <a:rPr lang="pt-BR"/>
              <a:t>O sombreado cinza corresponde ao período de tempo da infusão de endotoxina.</a:t>
            </a:r>
          </a:p>
          <a:p>
            <a:pPr defTabSz="914400"/>
            <a:r>
              <a:rPr lang="pt-BR"/>
              <a:t>A- PAM não teve muita diferença entre o grupo fluido x não fluido</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Espaço Reservado para Conteúdo 2"/>
          <p:cNvSpPr>
            <a:spLocks noGrp="1"/>
          </p:cNvSpPr>
          <p:nvPr>
            <p:ph idx="1"/>
          </p:nvPr>
        </p:nvSpPr>
        <p:spPr>
          <a:xfrm>
            <a:off x="246063" y="330200"/>
            <a:ext cx="5838825" cy="6246813"/>
          </a:xfrm>
        </p:spPr>
        <p:txBody>
          <a:bodyPr/>
          <a:lstStyle/>
          <a:p>
            <a:pPr eaLnBrk="1" hangingPunct="1">
              <a:lnSpc>
                <a:spcPct val="80000"/>
              </a:lnSpc>
            </a:pPr>
            <a:r>
              <a:rPr lang="pt-BR" sz="1700" smtClean="0"/>
              <a:t>O uso de vasopressor diferiu significativamente entre os grupos. As necessidades de noradrenalina aumentaram para ambos os grupos ao longo do período de monitoramento, com uma diferença </a:t>
            </a:r>
            <a:r>
              <a:rPr lang="pt-BR" sz="1700" b="1" smtClean="0"/>
              <a:t>estatisticamente significativa entre os grupos em 8 e 12 horas do período de monitoramento. </a:t>
            </a:r>
          </a:p>
          <a:p>
            <a:pPr eaLnBrk="1" hangingPunct="1">
              <a:lnSpc>
                <a:spcPct val="80000"/>
              </a:lnSpc>
            </a:pPr>
            <a:endParaRPr lang="pt-BR" sz="1700" b="1" smtClean="0"/>
          </a:p>
          <a:p>
            <a:pPr eaLnBrk="1" hangingPunct="1">
              <a:lnSpc>
                <a:spcPct val="80000"/>
              </a:lnSpc>
            </a:pPr>
            <a:r>
              <a:rPr lang="pt-BR" sz="1700" smtClean="0"/>
              <a:t>A taxa mediana de noradrenalina </a:t>
            </a:r>
            <a:r>
              <a:rPr lang="pt-BR" sz="1700" b="1" smtClean="0"/>
              <a:t>8 horas após a ressuscitação foi de 140 μg / min</a:t>
            </a:r>
            <a:r>
              <a:rPr lang="pt-BR" sz="1700" smtClean="0"/>
              <a:t> (96,5–172,5) </a:t>
            </a:r>
            <a:r>
              <a:rPr lang="pt-BR" sz="1700" b="1" smtClean="0"/>
              <a:t>no grupo FR e 62 μg / min</a:t>
            </a:r>
            <a:r>
              <a:rPr lang="pt-BR" sz="1700" smtClean="0"/>
              <a:t> (31,0–110,0) </a:t>
            </a:r>
            <a:r>
              <a:rPr lang="pt-BR" sz="1700" b="1" smtClean="0"/>
              <a:t>no grupo NR (</a:t>
            </a:r>
            <a:r>
              <a:rPr lang="pt-BR" sz="1700" b="1" smtClean="0">
                <a:solidFill>
                  <a:srgbClr val="FF0000"/>
                </a:solidFill>
              </a:rPr>
              <a:t>P = 0,03).</a:t>
            </a:r>
          </a:p>
          <a:p>
            <a:pPr eaLnBrk="1" hangingPunct="1">
              <a:lnSpc>
                <a:spcPct val="80000"/>
              </a:lnSpc>
            </a:pPr>
            <a:endParaRPr lang="pt-BR" sz="1700" smtClean="0"/>
          </a:p>
          <a:p>
            <a:pPr eaLnBrk="1" hangingPunct="1">
              <a:lnSpc>
                <a:spcPct val="80000"/>
              </a:lnSpc>
            </a:pPr>
            <a:r>
              <a:rPr lang="pt-BR" sz="1700" smtClean="0"/>
              <a:t> </a:t>
            </a:r>
            <a:r>
              <a:rPr lang="pt-BR" sz="1700" b="1" smtClean="0"/>
              <a:t>No final do período de monitoramento</a:t>
            </a:r>
            <a:r>
              <a:rPr lang="pt-BR" sz="1700" smtClean="0"/>
              <a:t>, a diferença entre os grupos aumentou e foi de </a:t>
            </a:r>
            <a:r>
              <a:rPr lang="pt-BR" sz="1700" b="1" smtClean="0"/>
              <a:t>240,0 μg / min </a:t>
            </a:r>
            <a:r>
              <a:rPr lang="pt-BR" sz="1700" smtClean="0"/>
              <a:t>(104,0, 270,0) </a:t>
            </a:r>
            <a:r>
              <a:rPr lang="pt-BR" sz="1700" b="1" smtClean="0"/>
              <a:t>no grupo FR </a:t>
            </a:r>
            <a:r>
              <a:rPr lang="pt-BR" sz="1700" smtClean="0"/>
              <a:t>em comparação com </a:t>
            </a:r>
            <a:r>
              <a:rPr lang="pt-BR" sz="1700" b="1" smtClean="0"/>
              <a:t>73,0 μg / min </a:t>
            </a:r>
            <a:r>
              <a:rPr lang="pt-BR" sz="1700" smtClean="0"/>
              <a:t>(33,0, 137,5) </a:t>
            </a:r>
            <a:r>
              <a:rPr lang="pt-BR" sz="1700" b="1" smtClean="0"/>
              <a:t>no grupo NR </a:t>
            </a:r>
            <a:r>
              <a:rPr lang="pt-BR" sz="1700" b="1" smtClean="0">
                <a:solidFill>
                  <a:srgbClr val="FF0000"/>
                </a:solidFill>
              </a:rPr>
              <a:t>( P = 0,02).</a:t>
            </a:r>
          </a:p>
          <a:p>
            <a:pPr eaLnBrk="1" hangingPunct="1">
              <a:lnSpc>
                <a:spcPct val="80000"/>
              </a:lnSpc>
              <a:buFont typeface="Wingdings 3" pitchFamily="18" charset="2"/>
              <a:buNone/>
            </a:pPr>
            <a:endParaRPr lang="pt-BR" sz="1700" smtClean="0"/>
          </a:p>
          <a:p>
            <a:pPr eaLnBrk="1" hangingPunct="1">
              <a:lnSpc>
                <a:spcPct val="80000"/>
              </a:lnSpc>
            </a:pPr>
            <a:r>
              <a:rPr lang="pt-BR" sz="1700" smtClean="0"/>
              <a:t>A análise de regressão de medidas repetidas demonstrou que a taxa de aumento foi significativamente maior para o grupo FR do que para o grupo NR (β de 18,74 μg / min / h [ P = 0,001] vs. 6,51 μg / min / h [ P = 0,001] .</a:t>
            </a:r>
          </a:p>
          <a:p>
            <a:pPr eaLnBrk="1" hangingPunct="1">
              <a:lnSpc>
                <a:spcPct val="80000"/>
              </a:lnSpc>
            </a:pPr>
            <a:endParaRPr lang="pt-BR" sz="1700" smtClean="0"/>
          </a:p>
        </p:txBody>
      </p:sp>
      <p:pic>
        <p:nvPicPr>
          <p:cNvPr id="41986" name="Imagem 5"/>
          <p:cNvPicPr>
            <a:picLocks noChangeAspect="1"/>
          </p:cNvPicPr>
          <p:nvPr/>
        </p:nvPicPr>
        <p:blipFill>
          <a:blip r:embed="rId3"/>
          <a:srcRect/>
          <a:stretch>
            <a:fillRect/>
          </a:stretch>
        </p:blipFill>
        <p:spPr bwMode="auto">
          <a:xfrm>
            <a:off x="6338888" y="1298575"/>
            <a:ext cx="5618162" cy="47053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Espaço Reservado para Conteúdo 2"/>
          <p:cNvSpPr>
            <a:spLocks noGrp="1"/>
          </p:cNvSpPr>
          <p:nvPr>
            <p:ph idx="1"/>
          </p:nvPr>
        </p:nvSpPr>
        <p:spPr>
          <a:xfrm>
            <a:off x="7561263" y="1704975"/>
            <a:ext cx="4214812" cy="5153025"/>
          </a:xfrm>
        </p:spPr>
        <p:txBody>
          <a:bodyPr/>
          <a:lstStyle/>
          <a:p>
            <a:pPr eaLnBrk="1" hangingPunct="1"/>
            <a:r>
              <a:rPr lang="pt-BR" smtClean="0"/>
              <a:t>Todos os animais necessitaram de uma dose completa de vasopressina (0,03 U / min), e não houve diferença significativa no uso de vasopressina entre os grupos</a:t>
            </a:r>
          </a:p>
        </p:txBody>
      </p:sp>
      <p:pic>
        <p:nvPicPr>
          <p:cNvPr id="44034" name="Imagem 3"/>
          <p:cNvPicPr>
            <a:picLocks noChangeAspect="1"/>
          </p:cNvPicPr>
          <p:nvPr/>
        </p:nvPicPr>
        <p:blipFill>
          <a:blip r:embed="rId3"/>
          <a:srcRect/>
          <a:stretch>
            <a:fillRect/>
          </a:stretch>
        </p:blipFill>
        <p:spPr bwMode="auto">
          <a:xfrm>
            <a:off x="650875" y="625475"/>
            <a:ext cx="6629400" cy="5054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ítulo 1"/>
          <p:cNvSpPr>
            <a:spLocks noGrp="1"/>
          </p:cNvSpPr>
          <p:nvPr>
            <p:ph type="title"/>
          </p:nvPr>
        </p:nvSpPr>
        <p:spPr>
          <a:xfrm>
            <a:off x="838200" y="365125"/>
            <a:ext cx="10515600" cy="847725"/>
          </a:xfrm>
        </p:spPr>
        <p:txBody>
          <a:bodyPr/>
          <a:lstStyle/>
          <a:p>
            <a:pPr eaLnBrk="1" hangingPunct="1"/>
            <a:r>
              <a:rPr lang="pt-BR" smtClean="0"/>
              <a:t>Bioquímica</a:t>
            </a:r>
          </a:p>
        </p:txBody>
      </p:sp>
      <p:sp>
        <p:nvSpPr>
          <p:cNvPr id="3" name="Espaço Reservado para Conteúdo 2"/>
          <p:cNvSpPr>
            <a:spLocks noGrp="1"/>
          </p:cNvSpPr>
          <p:nvPr>
            <p:ph idx="1"/>
          </p:nvPr>
        </p:nvSpPr>
        <p:spPr>
          <a:xfrm>
            <a:off x="7034213" y="1582738"/>
            <a:ext cx="4676775" cy="4852987"/>
          </a:xfrm>
        </p:spPr>
        <p:txBody>
          <a:bodyPr rtlCol="0">
            <a:normAutofit/>
          </a:bodyPr>
          <a:lstStyle/>
          <a:p>
            <a:pPr eaLnBrk="1" fontAlgn="auto" hangingPunct="1">
              <a:spcAft>
                <a:spcPts val="0"/>
              </a:spcAft>
              <a:buClr>
                <a:schemeClr val="bg2">
                  <a:lumMod val="40000"/>
                  <a:lumOff val="60000"/>
                </a:schemeClr>
              </a:buClr>
              <a:buFont typeface="Wingdings 3" charset="2"/>
              <a:buChar char=""/>
              <a:defRPr/>
            </a:pPr>
            <a:r>
              <a:rPr lang="pt-BR" dirty="0" smtClean="0"/>
              <a:t>O lactato sérico aumentou em ambos os grupos ao longo do estudo. </a:t>
            </a:r>
          </a:p>
          <a:p>
            <a:pPr marL="0" indent="0" eaLnBrk="1" fontAlgn="auto" hangingPunct="1">
              <a:spcAft>
                <a:spcPts val="0"/>
              </a:spcAft>
              <a:buClr>
                <a:schemeClr val="bg2">
                  <a:lumMod val="40000"/>
                  <a:lumOff val="60000"/>
                </a:schemeClr>
              </a:buClr>
              <a:buFont typeface="Wingdings 3" charset="2"/>
              <a:buNone/>
              <a:defRPr/>
            </a:pPr>
            <a:endParaRPr lang="pt-BR" dirty="0" smtClean="0"/>
          </a:p>
          <a:p>
            <a:pPr eaLnBrk="1" fontAlgn="auto" hangingPunct="1">
              <a:spcAft>
                <a:spcPts val="0"/>
              </a:spcAft>
              <a:buClr>
                <a:schemeClr val="bg2">
                  <a:lumMod val="40000"/>
                  <a:lumOff val="60000"/>
                </a:schemeClr>
              </a:buClr>
              <a:buFont typeface="Wingdings 3" charset="2"/>
              <a:buChar char=""/>
              <a:defRPr/>
            </a:pPr>
            <a:r>
              <a:rPr lang="pt-BR" dirty="0" smtClean="0"/>
              <a:t>Embora nenhuma diferença estatisticamente significativa, o lactato médio divergiu ao longo do período de monitoramento, com um lactato médio final de 11,22 (± 7,65) no braço de FR e 5,07 (± 2,02) no grupo de ressuscitação NR ( P = 0,09). </a:t>
            </a:r>
          </a:p>
          <a:p>
            <a:pPr eaLnBrk="1" fontAlgn="auto" hangingPunct="1">
              <a:spcAft>
                <a:spcPts val="0"/>
              </a:spcAft>
              <a:buClr>
                <a:schemeClr val="bg2">
                  <a:lumMod val="40000"/>
                  <a:lumOff val="60000"/>
                </a:schemeClr>
              </a:buClr>
              <a:buFont typeface="Wingdings 3" charset="2"/>
              <a:buChar char=""/>
              <a:defRPr/>
            </a:pPr>
            <a:endParaRPr lang="pt-BR" dirty="0" smtClean="0"/>
          </a:p>
        </p:txBody>
      </p:sp>
      <p:pic>
        <p:nvPicPr>
          <p:cNvPr id="46083" name="Imagem 5"/>
          <p:cNvPicPr>
            <a:picLocks noChangeAspect="1"/>
          </p:cNvPicPr>
          <p:nvPr/>
        </p:nvPicPr>
        <p:blipFill>
          <a:blip r:embed="rId3"/>
          <a:srcRect/>
          <a:stretch>
            <a:fillRect/>
          </a:stretch>
        </p:blipFill>
        <p:spPr bwMode="auto">
          <a:xfrm>
            <a:off x="387350" y="1582738"/>
            <a:ext cx="6207125" cy="47831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Espaço Reservado para Conteúdo 2"/>
          <p:cNvSpPr>
            <a:spLocks noGrp="1"/>
          </p:cNvSpPr>
          <p:nvPr>
            <p:ph idx="1"/>
          </p:nvPr>
        </p:nvSpPr>
        <p:spPr>
          <a:xfrm>
            <a:off x="6453188" y="1825625"/>
            <a:ext cx="4900612" cy="4351338"/>
          </a:xfrm>
        </p:spPr>
        <p:txBody>
          <a:bodyPr/>
          <a:lstStyle/>
          <a:p>
            <a:pPr eaLnBrk="1" hangingPunct="1"/>
            <a:r>
              <a:rPr lang="pt-BR" smtClean="0"/>
              <a:t>O </a:t>
            </a:r>
            <a:r>
              <a:rPr lang="pt-BR" b="1" smtClean="0"/>
              <a:t>excesso de base sérica diminuiu em ambos </a:t>
            </a:r>
            <a:r>
              <a:rPr lang="pt-BR" smtClean="0"/>
              <a:t>os grupos ao longo do estudo e </a:t>
            </a:r>
            <a:r>
              <a:rPr lang="pt-BR" b="1" smtClean="0"/>
              <a:t>foi maior no grupo FR</a:t>
            </a:r>
            <a:r>
              <a:rPr lang="pt-BR" smtClean="0"/>
              <a:t> do que no grupo NR </a:t>
            </a:r>
            <a:r>
              <a:rPr lang="pt-BR" b="1" smtClean="0">
                <a:solidFill>
                  <a:srgbClr val="FF0000"/>
                </a:solidFill>
              </a:rPr>
              <a:t>( P = 0,048). </a:t>
            </a:r>
          </a:p>
          <a:p>
            <a:pPr eaLnBrk="1" hangingPunct="1"/>
            <a:endParaRPr lang="pt-BR" smtClean="0"/>
          </a:p>
          <a:p>
            <a:pPr eaLnBrk="1" hangingPunct="1"/>
            <a:r>
              <a:rPr lang="pt-BR" smtClean="0"/>
              <a:t>Esse </a:t>
            </a:r>
            <a:r>
              <a:rPr lang="pt-BR" b="1" smtClean="0"/>
              <a:t>efeito persistiu durante todo o estudo</a:t>
            </a:r>
            <a:r>
              <a:rPr lang="pt-BR" smtClean="0"/>
              <a:t>, com excesso de base sérica de −12,52 (± 2,82) no grupo de FR e −6,26 (± 4,94) ao final do período de monitoramento </a:t>
            </a:r>
            <a:r>
              <a:rPr lang="pt-BR" b="1" smtClean="0">
                <a:solidFill>
                  <a:srgbClr val="FF0000"/>
                </a:solidFill>
              </a:rPr>
              <a:t>( P = 0,02).</a:t>
            </a:r>
          </a:p>
          <a:p>
            <a:pPr eaLnBrk="1" hangingPunct="1"/>
            <a:endParaRPr lang="pt-BR" smtClean="0"/>
          </a:p>
          <a:p>
            <a:pPr eaLnBrk="1" hangingPunct="1"/>
            <a:endParaRPr lang="pt-BR" smtClean="0"/>
          </a:p>
        </p:txBody>
      </p:sp>
      <p:pic>
        <p:nvPicPr>
          <p:cNvPr id="48130" name="Imagem 3"/>
          <p:cNvPicPr>
            <a:picLocks noChangeAspect="1"/>
          </p:cNvPicPr>
          <p:nvPr/>
        </p:nvPicPr>
        <p:blipFill>
          <a:blip r:embed="rId2"/>
          <a:srcRect/>
          <a:stretch>
            <a:fillRect/>
          </a:stretch>
        </p:blipFill>
        <p:spPr bwMode="auto">
          <a:xfrm>
            <a:off x="481013" y="1427163"/>
            <a:ext cx="5614987" cy="51482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3"/>
          <p:cNvSpPr>
            <a:spLocks noGrp="1"/>
          </p:cNvSpPr>
          <p:nvPr>
            <p:ph type="body" idx="1"/>
          </p:nvPr>
        </p:nvSpPr>
        <p:spPr/>
        <p:txBody>
          <a:bodyPr/>
          <a:lstStyle/>
          <a:p>
            <a:pPr eaLnBrk="1" hangingPunct="1">
              <a:spcBef>
                <a:spcPct val="0"/>
              </a:spcBef>
            </a:pPr>
            <a:r>
              <a:rPr lang="pt-BR" sz="2400" smtClean="0"/>
              <a:t>Para as amostras de microdiálise arterial, cerebral, cardíaca e renal, não houve diferenças estatisticamente significativas entre os grupos em qualquer momento. </a:t>
            </a:r>
          </a:p>
          <a:p>
            <a:pPr eaLnBrk="1" hangingPunct="1">
              <a:spcBef>
                <a:spcPct val="0"/>
              </a:spcBef>
            </a:pPr>
            <a:r>
              <a:rPr lang="pt-BR" sz="2400" smtClean="0"/>
              <a:t>As amostras de microdiálise do fígado demonstraram uma diferença estatisticamente significativa após a ressuscitação; no entanto, os grupos tiveram grandes diferenças nas relações L / P basais antes da ressuscitação ( </a:t>
            </a:r>
            <a:r>
              <a:rPr lang="pt-BR" sz="2400" smtClean="0">
                <a:solidFill>
                  <a:srgbClr val="FF00FF"/>
                </a:solidFill>
              </a:rPr>
              <a:t>Figura 3E</a:t>
            </a:r>
            <a:r>
              <a:rPr lang="pt-BR" sz="2400" smtClean="0"/>
              <a:t>)</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Título 1"/>
          <p:cNvSpPr>
            <a:spLocks noGrp="1"/>
          </p:cNvSpPr>
          <p:nvPr>
            <p:ph type="title"/>
          </p:nvPr>
        </p:nvSpPr>
        <p:spPr>
          <a:xfrm>
            <a:off x="644525" y="136525"/>
            <a:ext cx="10515600" cy="1325563"/>
          </a:xfrm>
        </p:spPr>
        <p:txBody>
          <a:bodyPr/>
          <a:lstStyle/>
          <a:p>
            <a:pPr eaLnBrk="1" hangingPunct="1"/>
            <a:r>
              <a:rPr lang="pt-BR" sz="2000" b="1" smtClean="0">
                <a:solidFill>
                  <a:srgbClr val="0000FF"/>
                </a:solidFill>
              </a:rPr>
              <a:t>Figura 3</a:t>
            </a:r>
            <a:r>
              <a:rPr lang="pt-BR" sz="2000" b="1" smtClean="0"/>
              <a:t>. Razões lactato / piruvato (L / P) de órgão individual para o período após a ressuscitação em animais ressuscitados com fluidos (FR) e não ressuscitados com fluidos (NR).</a:t>
            </a:r>
          </a:p>
        </p:txBody>
      </p:sp>
      <p:pic>
        <p:nvPicPr>
          <p:cNvPr id="50178" name="Imagem 3"/>
          <p:cNvPicPr>
            <a:picLocks noChangeAspect="1"/>
          </p:cNvPicPr>
          <p:nvPr/>
        </p:nvPicPr>
        <p:blipFill>
          <a:blip r:embed="rId3"/>
          <a:srcRect/>
          <a:stretch>
            <a:fillRect/>
          </a:stretch>
        </p:blipFill>
        <p:spPr bwMode="auto">
          <a:xfrm>
            <a:off x="450850" y="1230313"/>
            <a:ext cx="10709275" cy="5434012"/>
          </a:xfrm>
          <a:prstGeom prst="rect">
            <a:avLst/>
          </a:prstGeom>
          <a:noFill/>
          <a:ln w="9525">
            <a:noFill/>
            <a:miter lim="800000"/>
            <a:headEnd/>
            <a:tailEnd/>
          </a:ln>
        </p:spPr>
      </p:pic>
      <p:sp>
        <p:nvSpPr>
          <p:cNvPr id="3" name="Espaço Reservado para Conteúdo 2"/>
          <p:cNvSpPr>
            <a:spLocks noGrp="1"/>
          </p:cNvSpPr>
          <p:nvPr>
            <p:ph idx="1"/>
          </p:nvPr>
        </p:nvSpPr>
        <p:spPr>
          <a:xfrm>
            <a:off x="7572375" y="3722688"/>
            <a:ext cx="3622675" cy="3048000"/>
          </a:xfrm>
        </p:spPr>
        <p:txBody>
          <a:bodyPr rtlCol="0">
            <a:normAutofit fontScale="77500" lnSpcReduction="20000"/>
          </a:bodyPr>
          <a:lstStyle/>
          <a:p>
            <a:pPr eaLnBrk="1" fontAlgn="auto" hangingPunct="1">
              <a:spcAft>
                <a:spcPts val="0"/>
              </a:spcAft>
              <a:buClr>
                <a:schemeClr val="bg2">
                  <a:lumMod val="40000"/>
                  <a:lumOff val="60000"/>
                </a:schemeClr>
              </a:buClr>
              <a:buFont typeface="Wingdings 3" charset="2"/>
              <a:buChar char=""/>
              <a:defRPr/>
            </a:pPr>
            <a:r>
              <a:rPr lang="pt-BR" dirty="0" smtClean="0">
                <a:solidFill>
                  <a:schemeClr val="bg1">
                    <a:lumMod val="95000"/>
                    <a:lumOff val="5000"/>
                  </a:schemeClr>
                </a:solidFill>
              </a:rPr>
              <a:t>Para as amostras de microdiálise arterial, cerebral, cardíaca e renal, não houve diferenças estatisticamente significativas entre os grupos em qualquer momento. </a:t>
            </a:r>
          </a:p>
          <a:p>
            <a:pPr eaLnBrk="1" fontAlgn="auto" hangingPunct="1">
              <a:spcAft>
                <a:spcPts val="0"/>
              </a:spcAft>
              <a:buClr>
                <a:schemeClr val="bg2">
                  <a:lumMod val="40000"/>
                  <a:lumOff val="60000"/>
                </a:schemeClr>
              </a:buClr>
              <a:buFont typeface="Wingdings 3" charset="2"/>
              <a:buChar char=""/>
              <a:defRPr/>
            </a:pPr>
            <a:r>
              <a:rPr lang="pt-BR" dirty="0" smtClean="0">
                <a:solidFill>
                  <a:schemeClr val="bg1">
                    <a:lumMod val="95000"/>
                    <a:lumOff val="5000"/>
                  </a:schemeClr>
                </a:solidFill>
              </a:rPr>
              <a:t>As amostras de microdiálise do fígado demonstraram uma diferença estatisticamente significativa após a ressuscitação; no entanto, os grupos tiveram grandes diferenças nas relações L / P basais antes da ressuscitação.  </a:t>
            </a:r>
          </a:p>
          <a:p>
            <a:pPr eaLnBrk="1" fontAlgn="auto" hangingPunct="1">
              <a:spcAft>
                <a:spcPts val="0"/>
              </a:spcAft>
              <a:buClr>
                <a:schemeClr val="bg2">
                  <a:lumMod val="40000"/>
                  <a:lumOff val="60000"/>
                </a:schemeClr>
              </a:buClr>
              <a:buFont typeface="Wingdings 3" charset="2"/>
              <a:buChar char=""/>
              <a:defRPr/>
            </a:pPr>
            <a:endParaRPr lang="pt-BR" dirty="0">
              <a:solidFill>
                <a:schemeClr val="bg1">
                  <a:lumMod val="95000"/>
                  <a:lumOff val="5000"/>
                </a:schemeClr>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5"/>
            <a:ext cx="10515600" cy="407988"/>
          </a:xfrm>
        </p:spPr>
        <p:txBody>
          <a:bodyPr rtlCol="0">
            <a:normAutofit fontScale="90000"/>
          </a:bodyPr>
          <a:lstStyle/>
          <a:p>
            <a:pPr eaLnBrk="1" fontAlgn="auto" hangingPunct="1">
              <a:spcAft>
                <a:spcPts val="0"/>
              </a:spcAft>
              <a:defRPr/>
            </a:pPr>
            <a:r>
              <a:rPr lang="pt-BR" dirty="0" smtClean="0"/>
              <a:t>Níveis plasmáticos de citocinas inflamatórias </a:t>
            </a:r>
            <a:endParaRPr lang="pt-BR" dirty="0"/>
          </a:p>
        </p:txBody>
      </p:sp>
      <p:pic>
        <p:nvPicPr>
          <p:cNvPr id="52226" name="Espaço Reservado para Conteúdo 7"/>
          <p:cNvPicPr>
            <a:picLocks noGrp="1" noChangeAspect="1"/>
          </p:cNvPicPr>
          <p:nvPr>
            <p:ph idx="1"/>
          </p:nvPr>
        </p:nvPicPr>
        <p:blipFill>
          <a:blip r:embed="rId3"/>
          <a:srcRect/>
          <a:stretch>
            <a:fillRect/>
          </a:stretch>
        </p:blipFill>
        <p:spPr>
          <a:xfrm>
            <a:off x="731838" y="1677988"/>
            <a:ext cx="10461625" cy="3489325"/>
          </a:xfrm>
        </p:spPr>
      </p:pic>
      <p:sp>
        <p:nvSpPr>
          <p:cNvPr id="52227" name="Rectangle 4"/>
          <p:cNvSpPr>
            <a:spLocks noChangeArrowheads="1"/>
          </p:cNvSpPr>
          <p:nvPr/>
        </p:nvSpPr>
        <p:spPr bwMode="auto">
          <a:xfrm>
            <a:off x="0" y="5376863"/>
            <a:ext cx="11752263" cy="1739900"/>
          </a:xfrm>
          <a:prstGeom prst="rect">
            <a:avLst/>
          </a:prstGeom>
          <a:noFill/>
          <a:ln w="9525">
            <a:noFill/>
            <a:miter lim="800000"/>
            <a:headEnd/>
            <a:tailEnd/>
          </a:ln>
        </p:spPr>
        <p:txBody>
          <a:bodyPr>
            <a:spAutoFit/>
          </a:bodyPr>
          <a:lstStyle/>
          <a:p>
            <a:pPr algn="ctr" defTabSz="914400"/>
            <a:r>
              <a:rPr lang="pt-BR"/>
              <a:t>A endotoxemia produziu grandes aumentos em todas as citocinas séricas medidas : Fator de necrose tumoral α (TNF-α), IL-1β, IL-8 e IL-10 exibiram um padrão semelhante de resposta, com níveis de pico no ou próximo ao final da infusão de endotoxina. </a:t>
            </a:r>
          </a:p>
          <a:p>
            <a:pPr algn="ctr" defTabSz="914400"/>
            <a:r>
              <a:rPr lang="pt-BR"/>
              <a:t>A IL-6 aumentou durante a endotoxemia e permaneceu perto dos valores máximos ao longo do período de monitoramento. </a:t>
            </a:r>
          </a:p>
          <a:p>
            <a:pPr defTabSz="914400">
              <a:spcBef>
                <a:spcPct val="50000"/>
              </a:spcBef>
            </a:pPr>
            <a:endParaRPr lang="pt-BR" sz="1200">
              <a:latin typeface="Calibri" pitchFamily="34"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961063" y="288925"/>
            <a:ext cx="5392737" cy="6011863"/>
          </a:xfrm>
        </p:spPr>
        <p:txBody>
          <a:bodyPr rtlCol="0">
            <a:normAutofit fontScale="92500"/>
          </a:bodyPr>
          <a:lstStyle/>
          <a:p>
            <a:pPr eaLnBrk="1" fontAlgn="auto" hangingPunct="1">
              <a:spcAft>
                <a:spcPts val="0"/>
              </a:spcAft>
              <a:buClr>
                <a:schemeClr val="bg2">
                  <a:lumMod val="40000"/>
                  <a:lumOff val="60000"/>
                </a:schemeClr>
              </a:buClr>
              <a:buFont typeface="Wingdings 3" charset="2"/>
              <a:buChar char=""/>
              <a:defRPr/>
            </a:pPr>
            <a:r>
              <a:rPr lang="pt-BR" dirty="0" smtClean="0"/>
              <a:t>A endotoxemia produziu grandes aumentos em todas as citocinas séricas medidas : Fator de necrose tumoral α (TNF-α), IL-1β, IL-8 e IL-10 exibiram um padrão semelhante de resposta, com níveis de pico no ou próximo ao final da infusão de endotoxina. </a:t>
            </a:r>
          </a:p>
          <a:p>
            <a:pPr eaLnBrk="1" fontAlgn="auto" hangingPunct="1">
              <a:spcAft>
                <a:spcPts val="0"/>
              </a:spcAft>
              <a:buClr>
                <a:schemeClr val="bg2">
                  <a:lumMod val="40000"/>
                  <a:lumOff val="60000"/>
                </a:schemeClr>
              </a:buClr>
              <a:buFont typeface="Wingdings 3" charset="2"/>
              <a:buChar char=""/>
              <a:defRPr/>
            </a:pPr>
            <a:endParaRPr lang="pt-BR" dirty="0" smtClean="0"/>
          </a:p>
          <a:p>
            <a:pPr eaLnBrk="1" fontAlgn="auto" hangingPunct="1">
              <a:spcAft>
                <a:spcPts val="0"/>
              </a:spcAft>
              <a:buClr>
                <a:schemeClr val="bg2">
                  <a:lumMod val="40000"/>
                  <a:lumOff val="60000"/>
                </a:schemeClr>
              </a:buClr>
              <a:buFont typeface="Wingdings 3" charset="2"/>
              <a:buChar char=""/>
              <a:defRPr/>
            </a:pPr>
            <a:r>
              <a:rPr lang="pt-BR" dirty="0" smtClean="0"/>
              <a:t>A IL-6 aumentou durante a endotoxemia e permaneceu perto dos valores máximos ao longo do período de monitoramento. </a:t>
            </a:r>
          </a:p>
          <a:p>
            <a:pPr eaLnBrk="1" fontAlgn="auto" hangingPunct="1">
              <a:spcAft>
                <a:spcPts val="0"/>
              </a:spcAft>
              <a:buClr>
                <a:schemeClr val="bg2">
                  <a:lumMod val="40000"/>
                  <a:lumOff val="60000"/>
                </a:schemeClr>
              </a:buClr>
              <a:buFont typeface="Wingdings 3" charset="2"/>
              <a:buChar char=""/>
              <a:defRPr/>
            </a:pPr>
            <a:endParaRPr lang="pt-BR" dirty="0" smtClean="0"/>
          </a:p>
          <a:p>
            <a:pPr eaLnBrk="1" fontAlgn="auto" hangingPunct="1">
              <a:spcAft>
                <a:spcPts val="0"/>
              </a:spcAft>
              <a:buClr>
                <a:schemeClr val="bg2">
                  <a:lumMod val="40000"/>
                  <a:lumOff val="60000"/>
                </a:schemeClr>
              </a:buClr>
              <a:buFont typeface="Wingdings 3" charset="2"/>
              <a:buChar char=""/>
              <a:defRPr/>
            </a:pPr>
            <a:r>
              <a:rPr lang="pt-BR" dirty="0" smtClean="0"/>
              <a:t>O padrão de resposta de citocinas entre os grupos foi notavelmente semelhante, sem diferenças significativas em nenhum dos momentos para TNF-α, IL-1β, IL-6 e IL-10. </a:t>
            </a:r>
          </a:p>
          <a:p>
            <a:pPr eaLnBrk="1" fontAlgn="auto" hangingPunct="1">
              <a:spcAft>
                <a:spcPts val="0"/>
              </a:spcAft>
              <a:buClr>
                <a:schemeClr val="bg2">
                  <a:lumMod val="40000"/>
                  <a:lumOff val="60000"/>
                </a:schemeClr>
              </a:buClr>
              <a:buFont typeface="Wingdings 3" charset="2"/>
              <a:buChar char=""/>
              <a:defRPr/>
            </a:pPr>
            <a:endParaRPr lang="pt-BR" dirty="0"/>
          </a:p>
        </p:txBody>
      </p:sp>
      <p:pic>
        <p:nvPicPr>
          <p:cNvPr id="54274" name="Imagem 4"/>
          <p:cNvPicPr>
            <a:picLocks noChangeAspect="1"/>
          </p:cNvPicPr>
          <p:nvPr/>
        </p:nvPicPr>
        <p:blipFill>
          <a:blip r:embed="rId2"/>
          <a:srcRect/>
          <a:stretch>
            <a:fillRect/>
          </a:stretch>
        </p:blipFill>
        <p:spPr bwMode="auto">
          <a:xfrm>
            <a:off x="211138" y="165100"/>
            <a:ext cx="5749925" cy="64643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7161213" y="1212850"/>
            <a:ext cx="4778375" cy="4840288"/>
          </a:xfrm>
        </p:spPr>
        <p:txBody>
          <a:bodyPr rtlCol="0">
            <a:normAutofit lnSpcReduction="10000"/>
          </a:bodyPr>
          <a:lstStyle/>
          <a:p>
            <a:pPr eaLnBrk="1" fontAlgn="auto" hangingPunct="1">
              <a:spcAft>
                <a:spcPts val="0"/>
              </a:spcAft>
              <a:buClr>
                <a:schemeClr val="bg2">
                  <a:lumMod val="40000"/>
                  <a:lumOff val="60000"/>
                </a:schemeClr>
              </a:buClr>
              <a:buFont typeface="Wingdings 3" charset="2"/>
              <a:buChar char=""/>
              <a:defRPr/>
            </a:pPr>
            <a:endParaRPr lang="pt-BR" dirty="0" smtClean="0"/>
          </a:p>
          <a:p>
            <a:pPr eaLnBrk="1" fontAlgn="auto" hangingPunct="1">
              <a:spcAft>
                <a:spcPts val="0"/>
              </a:spcAft>
              <a:buClr>
                <a:schemeClr val="bg2">
                  <a:lumMod val="40000"/>
                  <a:lumOff val="60000"/>
                </a:schemeClr>
              </a:buClr>
              <a:buFont typeface="Wingdings 3" charset="2"/>
              <a:buChar char=""/>
              <a:defRPr/>
            </a:pPr>
            <a:endParaRPr lang="pt-BR" dirty="0" smtClean="0"/>
          </a:p>
          <a:p>
            <a:pPr eaLnBrk="1" fontAlgn="auto" hangingPunct="1">
              <a:spcAft>
                <a:spcPts val="0"/>
              </a:spcAft>
              <a:buClr>
                <a:schemeClr val="bg2">
                  <a:lumMod val="40000"/>
                  <a:lumOff val="60000"/>
                </a:schemeClr>
              </a:buClr>
              <a:buFont typeface="Wingdings 3" charset="2"/>
              <a:buChar char=""/>
              <a:defRPr/>
            </a:pPr>
            <a:r>
              <a:rPr lang="pt-BR" dirty="0" smtClean="0"/>
              <a:t>Os valores de IL-8 foram semelhantes entre os grupos ao longo do experimento; no entanto,  </a:t>
            </a:r>
            <a:r>
              <a:rPr lang="pt-BR" b="1" dirty="0" smtClean="0"/>
              <a:t>houve um aumento tardio de IL-8 nos animais FR, e os valores finais de IL-8 foram estatisticamente significativamente diferentes </a:t>
            </a:r>
            <a:r>
              <a:rPr lang="pt-BR" dirty="0" smtClean="0"/>
              <a:t>entre os grupos (1.779 pg / ml [759–5.051] no grupo NR em comparação com 5.903 pg / ml [3.519–14.591] no grupo FR</a:t>
            </a:r>
            <a:r>
              <a:rPr lang="pt-BR" b="1" dirty="0" smtClean="0"/>
              <a:t>.</a:t>
            </a:r>
            <a:r>
              <a:rPr lang="pt-BR" b="1" dirty="0" smtClean="0">
                <a:solidFill>
                  <a:srgbClr val="FF0000"/>
                </a:solidFill>
              </a:rPr>
              <a:t> P = 0,04). </a:t>
            </a:r>
            <a:endParaRPr lang="pt-BR" b="1" dirty="0">
              <a:solidFill>
                <a:srgbClr val="FF0000"/>
              </a:solidFill>
            </a:endParaRPr>
          </a:p>
        </p:txBody>
      </p:sp>
      <p:pic>
        <p:nvPicPr>
          <p:cNvPr id="55298" name="Imagem 3"/>
          <p:cNvPicPr>
            <a:picLocks noChangeAspect="1"/>
          </p:cNvPicPr>
          <p:nvPr/>
        </p:nvPicPr>
        <p:blipFill>
          <a:blip r:embed="rId2"/>
          <a:srcRect/>
          <a:stretch>
            <a:fillRect/>
          </a:stretch>
        </p:blipFill>
        <p:spPr bwMode="auto">
          <a:xfrm>
            <a:off x="838200" y="1531938"/>
            <a:ext cx="6323013" cy="42529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Título 1"/>
          <p:cNvSpPr>
            <a:spLocks noGrp="1"/>
          </p:cNvSpPr>
          <p:nvPr>
            <p:ph type="title"/>
          </p:nvPr>
        </p:nvSpPr>
        <p:spPr>
          <a:xfrm>
            <a:off x="785813" y="277813"/>
            <a:ext cx="10515600" cy="425450"/>
          </a:xfrm>
        </p:spPr>
        <p:txBody>
          <a:bodyPr/>
          <a:lstStyle/>
          <a:p>
            <a:pPr eaLnBrk="1" hangingPunct="1"/>
            <a:r>
              <a:rPr lang="pt-BR" sz="3000" b="1" smtClean="0"/>
              <a:t>Biomarcadores cardíacos, endoteliais e renais</a:t>
            </a:r>
          </a:p>
        </p:txBody>
      </p:sp>
      <p:sp>
        <p:nvSpPr>
          <p:cNvPr id="3" name="Espaço Reservado para Conteúdo 2"/>
          <p:cNvSpPr>
            <a:spLocks noGrp="1"/>
          </p:cNvSpPr>
          <p:nvPr>
            <p:ph idx="1"/>
          </p:nvPr>
        </p:nvSpPr>
        <p:spPr>
          <a:xfrm>
            <a:off x="838200" y="5057775"/>
            <a:ext cx="11101388" cy="1323975"/>
          </a:xfrm>
        </p:spPr>
        <p:txBody>
          <a:bodyPr rtlCol="0">
            <a:normAutofit fontScale="77500" lnSpcReduction="20000"/>
          </a:bodyPr>
          <a:lstStyle/>
          <a:p>
            <a:pPr eaLnBrk="1" fontAlgn="auto" hangingPunct="1">
              <a:spcAft>
                <a:spcPts val="0"/>
              </a:spcAft>
              <a:buClr>
                <a:schemeClr val="bg2">
                  <a:lumMod val="40000"/>
                  <a:lumOff val="60000"/>
                </a:schemeClr>
              </a:buClr>
              <a:buFont typeface="Wingdings 3" charset="2"/>
              <a:buChar char=""/>
              <a:defRPr/>
            </a:pPr>
            <a:r>
              <a:rPr lang="pt-BR" dirty="0" smtClean="0"/>
              <a:t>O BNP aumentou durante a endotoxemia em ambos os grupos.  Não houve diferenças significativas nos valores de BNP entre os grupos em qualquer momento. </a:t>
            </a:r>
          </a:p>
          <a:p>
            <a:pPr marL="0" indent="0" eaLnBrk="1" fontAlgn="auto" hangingPunct="1">
              <a:spcAft>
                <a:spcPts val="0"/>
              </a:spcAft>
              <a:buClr>
                <a:schemeClr val="bg2">
                  <a:lumMod val="40000"/>
                  <a:lumOff val="60000"/>
                </a:schemeClr>
              </a:buClr>
              <a:buFont typeface="Wingdings 3" charset="2"/>
              <a:buNone/>
              <a:defRPr/>
            </a:pPr>
            <a:endParaRPr lang="pt-BR" dirty="0" smtClean="0"/>
          </a:p>
          <a:p>
            <a:pPr eaLnBrk="1" fontAlgn="auto" hangingPunct="1">
              <a:spcAft>
                <a:spcPts val="0"/>
              </a:spcAft>
              <a:buClr>
                <a:schemeClr val="bg2">
                  <a:lumMod val="40000"/>
                  <a:lumOff val="60000"/>
                </a:schemeClr>
              </a:buClr>
              <a:buFont typeface="Wingdings 3" charset="2"/>
              <a:buChar char=""/>
              <a:defRPr/>
            </a:pPr>
            <a:r>
              <a:rPr lang="pt-BR" dirty="0" smtClean="0"/>
              <a:t> A creatinina sérica não foi significativamente diferente em nenhum momento e aumentou em ambos os grupos ao longo do estudo. </a:t>
            </a:r>
          </a:p>
          <a:p>
            <a:pPr eaLnBrk="1" fontAlgn="auto" hangingPunct="1">
              <a:spcAft>
                <a:spcPts val="0"/>
              </a:spcAft>
              <a:buClr>
                <a:schemeClr val="bg2">
                  <a:lumMod val="40000"/>
                  <a:lumOff val="60000"/>
                </a:schemeClr>
              </a:buClr>
              <a:buFont typeface="Wingdings 3" charset="2"/>
              <a:buChar char=""/>
              <a:defRPr/>
            </a:pPr>
            <a:endParaRPr lang="pt-BR" dirty="0"/>
          </a:p>
        </p:txBody>
      </p:sp>
      <p:pic>
        <p:nvPicPr>
          <p:cNvPr id="56323" name="Imagem 4"/>
          <p:cNvPicPr>
            <a:picLocks noChangeAspect="1"/>
          </p:cNvPicPr>
          <p:nvPr/>
        </p:nvPicPr>
        <p:blipFill>
          <a:blip r:embed="rId3"/>
          <a:srcRect/>
          <a:stretch>
            <a:fillRect/>
          </a:stretch>
        </p:blipFill>
        <p:spPr bwMode="auto">
          <a:xfrm>
            <a:off x="838200" y="944563"/>
            <a:ext cx="4225925" cy="3914775"/>
          </a:xfrm>
          <a:prstGeom prst="rect">
            <a:avLst/>
          </a:prstGeom>
          <a:noFill/>
          <a:ln w="9525">
            <a:noFill/>
            <a:miter lim="800000"/>
            <a:headEnd/>
            <a:tailEnd/>
          </a:ln>
        </p:spPr>
      </p:pic>
      <p:pic>
        <p:nvPicPr>
          <p:cNvPr id="56324" name="Imagem 5"/>
          <p:cNvPicPr>
            <a:picLocks noChangeAspect="1"/>
          </p:cNvPicPr>
          <p:nvPr/>
        </p:nvPicPr>
        <p:blipFill>
          <a:blip r:embed="rId4"/>
          <a:srcRect/>
          <a:stretch>
            <a:fillRect/>
          </a:stretch>
        </p:blipFill>
        <p:spPr bwMode="auto">
          <a:xfrm>
            <a:off x="5749925" y="1274763"/>
            <a:ext cx="4378325" cy="35417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Espaço Reservado para Conteúdo 2"/>
          <p:cNvSpPr>
            <a:spLocks noGrp="1"/>
          </p:cNvSpPr>
          <p:nvPr>
            <p:ph idx="1"/>
          </p:nvPr>
        </p:nvSpPr>
        <p:spPr>
          <a:xfrm>
            <a:off x="6276975" y="177800"/>
            <a:ext cx="5738813" cy="6364288"/>
          </a:xfrm>
        </p:spPr>
        <p:txBody>
          <a:bodyPr/>
          <a:lstStyle/>
          <a:p>
            <a:pPr eaLnBrk="1" hangingPunct="1"/>
            <a:r>
              <a:rPr lang="pt-BR" smtClean="0"/>
              <a:t> A endotoxemia resultou em um grande aumento no ANP sérico em ambos os grupos.  </a:t>
            </a:r>
          </a:p>
          <a:p>
            <a:pPr eaLnBrk="1" hangingPunct="1"/>
            <a:r>
              <a:rPr lang="pt-BR" b="1" smtClean="0"/>
              <a:t>No grupo NR</a:t>
            </a:r>
            <a:r>
              <a:rPr lang="pt-BR" smtClean="0"/>
              <a:t>, o ANP atingiu o pico em uma mediana de 297 ng / ml (227-331) 3 horas após a infusão de endotoxina e, em seguida, </a:t>
            </a:r>
            <a:r>
              <a:rPr lang="pt-BR" b="1" smtClean="0"/>
              <a:t>diminuiu durante o resto do período experimental. </a:t>
            </a:r>
          </a:p>
          <a:p>
            <a:pPr eaLnBrk="1" hangingPunct="1"/>
            <a:r>
              <a:rPr lang="pt-BR" b="1" smtClean="0"/>
              <a:t>No grupo FR,</a:t>
            </a:r>
            <a:r>
              <a:rPr lang="pt-BR" smtClean="0"/>
              <a:t> o ANP atingiu um valor semelhante após 3 horas (274 ng / ml [142–418]); no entanto, </a:t>
            </a:r>
            <a:r>
              <a:rPr lang="pt-BR" b="1" smtClean="0"/>
              <a:t>aumentou ainda mais após a ressuscitação com fluidos </a:t>
            </a:r>
            <a:r>
              <a:rPr lang="pt-BR" smtClean="0"/>
              <a:t>para 335 ng / ml (256–382). </a:t>
            </a:r>
          </a:p>
          <a:p>
            <a:pPr eaLnBrk="1" hangingPunct="1"/>
            <a:r>
              <a:rPr lang="pt-BR" smtClean="0"/>
              <a:t>Houve uma diferença significativa na mediana do ANP entre os dois grupos após a ressuscitação (335 ng / ml [256–382] no grupo FR vs. 233 ng / ml [144–292] no grupo NR; </a:t>
            </a:r>
            <a:r>
              <a:rPr lang="pt-BR" b="1" smtClean="0">
                <a:solidFill>
                  <a:srgbClr val="FF0000"/>
                </a:solidFill>
              </a:rPr>
              <a:t>P = 0,02). </a:t>
            </a:r>
          </a:p>
        </p:txBody>
      </p:sp>
      <p:pic>
        <p:nvPicPr>
          <p:cNvPr id="58370" name="Imagem 3"/>
          <p:cNvPicPr>
            <a:picLocks noChangeAspect="1"/>
          </p:cNvPicPr>
          <p:nvPr/>
        </p:nvPicPr>
        <p:blipFill>
          <a:blip r:embed="rId2"/>
          <a:srcRect/>
          <a:stretch>
            <a:fillRect/>
          </a:stretch>
        </p:blipFill>
        <p:spPr bwMode="auto">
          <a:xfrm>
            <a:off x="422275" y="555625"/>
            <a:ext cx="5538788" cy="5607050"/>
          </a:xfrm>
          <a:prstGeom prst="rect">
            <a:avLst/>
          </a:prstGeom>
          <a:noFill/>
          <a:ln w="9525">
            <a:noFill/>
            <a:miter lim="800000"/>
            <a:headEnd/>
            <a:tailEnd/>
          </a:ln>
        </p:spPr>
      </p:pic>
      <p:sp>
        <p:nvSpPr>
          <p:cNvPr id="58371" name="Text Box 4"/>
          <p:cNvSpPr txBox="1">
            <a:spLocks noChangeArrowheads="1"/>
          </p:cNvSpPr>
          <p:nvPr/>
        </p:nvSpPr>
        <p:spPr bwMode="auto">
          <a:xfrm>
            <a:off x="6643688" y="6265863"/>
            <a:ext cx="4222750" cy="366712"/>
          </a:xfrm>
          <a:prstGeom prst="rect">
            <a:avLst/>
          </a:prstGeom>
          <a:noFill/>
          <a:ln w="9525">
            <a:noFill/>
            <a:miter lim="800000"/>
            <a:headEnd/>
            <a:tailEnd/>
          </a:ln>
        </p:spPr>
        <p:txBody>
          <a:bodyPr wrap="none">
            <a:spAutoFit/>
          </a:bodyPr>
          <a:lstStyle/>
          <a:p>
            <a:pPr defTabSz="914400"/>
            <a:r>
              <a:rPr lang="pt-BR"/>
              <a:t>ANP: ATRIAL NATRIURETIC PEPTIDE</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Espaço Reservado para Conteúdo 2"/>
          <p:cNvSpPr>
            <a:spLocks noGrp="1"/>
          </p:cNvSpPr>
          <p:nvPr>
            <p:ph idx="1"/>
          </p:nvPr>
        </p:nvSpPr>
        <p:spPr>
          <a:xfrm>
            <a:off x="6840538" y="1212850"/>
            <a:ext cx="5116512" cy="5421313"/>
          </a:xfrm>
        </p:spPr>
        <p:txBody>
          <a:bodyPr/>
          <a:lstStyle/>
          <a:p>
            <a:pPr eaLnBrk="1" hangingPunct="1"/>
            <a:r>
              <a:rPr lang="pt-BR" smtClean="0"/>
              <a:t>O hialuronano aumentou em ambos os grupos durante o estudo. </a:t>
            </a:r>
          </a:p>
          <a:p>
            <a:pPr eaLnBrk="1" hangingPunct="1"/>
            <a:r>
              <a:rPr lang="pt-BR" smtClean="0"/>
              <a:t>A análise transversal de série temporal univariada demonstrou que </a:t>
            </a:r>
            <a:r>
              <a:rPr lang="pt-BR" b="1" smtClean="0"/>
              <a:t>a taxa de aumento foi significativamente maior no grupo FR </a:t>
            </a:r>
            <a:r>
              <a:rPr lang="pt-BR" smtClean="0"/>
              <a:t>do que no grupo NR </a:t>
            </a:r>
            <a:r>
              <a:rPr lang="pt-BR" b="1" smtClean="0">
                <a:solidFill>
                  <a:srgbClr val="FF0000"/>
                </a:solidFill>
              </a:rPr>
              <a:t>( P = 0,02). </a:t>
            </a:r>
          </a:p>
          <a:p>
            <a:pPr eaLnBrk="1" hangingPunct="1"/>
            <a:r>
              <a:rPr lang="pt-BR" smtClean="0"/>
              <a:t>Da mesma forma, a análise de </a:t>
            </a:r>
            <a:r>
              <a:rPr lang="pt-BR" b="1" smtClean="0"/>
              <a:t>regressão multivariada confirmou que o FR foi um preditor de uma taxa elevada de aumento de hialuronano.</a:t>
            </a:r>
          </a:p>
        </p:txBody>
      </p:sp>
      <p:pic>
        <p:nvPicPr>
          <p:cNvPr id="59394" name="Imagem 3"/>
          <p:cNvPicPr>
            <a:picLocks noChangeAspect="1"/>
          </p:cNvPicPr>
          <p:nvPr/>
        </p:nvPicPr>
        <p:blipFill>
          <a:blip r:embed="rId2"/>
          <a:srcRect/>
          <a:stretch>
            <a:fillRect/>
          </a:stretch>
        </p:blipFill>
        <p:spPr bwMode="auto">
          <a:xfrm>
            <a:off x="838200" y="1027113"/>
            <a:ext cx="5486400" cy="47053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Espaço Reservado para Conteúdo 2"/>
          <p:cNvSpPr>
            <a:spLocks noGrp="1"/>
          </p:cNvSpPr>
          <p:nvPr>
            <p:ph idx="1"/>
          </p:nvPr>
        </p:nvSpPr>
        <p:spPr>
          <a:xfrm>
            <a:off x="6681788" y="1898650"/>
            <a:ext cx="4959350" cy="5803900"/>
          </a:xfrm>
        </p:spPr>
        <p:txBody>
          <a:bodyPr/>
          <a:lstStyle/>
          <a:p>
            <a:pPr eaLnBrk="1" hangingPunct="1"/>
            <a:r>
              <a:rPr lang="pt-BR" smtClean="0"/>
              <a:t>Houve uma </a:t>
            </a:r>
            <a:r>
              <a:rPr lang="pt-BR" b="1" smtClean="0"/>
              <a:t>grande diferença na troponina </a:t>
            </a:r>
            <a:r>
              <a:rPr lang="pt-BR" smtClean="0"/>
              <a:t>sérica de alta sensibilidade no final do estudo, com valores medianos de </a:t>
            </a:r>
            <a:r>
              <a:rPr lang="pt-BR" b="1" smtClean="0"/>
              <a:t>8,60 ng </a:t>
            </a:r>
            <a:r>
              <a:rPr lang="pt-BR" smtClean="0"/>
              <a:t>/ ml (5,85-15,50) </a:t>
            </a:r>
            <a:r>
              <a:rPr lang="pt-BR" b="1" smtClean="0"/>
              <a:t>no grupo NR</a:t>
            </a:r>
            <a:r>
              <a:rPr lang="pt-BR" smtClean="0"/>
              <a:t> em comparação com </a:t>
            </a:r>
            <a:r>
              <a:rPr lang="pt-BR" b="1" smtClean="0"/>
              <a:t>52,5 ng / ml </a:t>
            </a:r>
            <a:r>
              <a:rPr lang="pt-BR" smtClean="0"/>
              <a:t>(18-104) </a:t>
            </a:r>
            <a:r>
              <a:rPr lang="pt-BR" b="1" smtClean="0"/>
              <a:t>no grupo FR </a:t>
            </a:r>
            <a:r>
              <a:rPr lang="pt-BR" b="1" smtClean="0">
                <a:solidFill>
                  <a:srgbClr val="FF0000"/>
                </a:solidFill>
              </a:rPr>
              <a:t>( P = 0,03). </a:t>
            </a:r>
          </a:p>
          <a:p>
            <a:pPr eaLnBrk="1" hangingPunct="1"/>
            <a:endParaRPr lang="pt-BR" smtClean="0"/>
          </a:p>
        </p:txBody>
      </p:sp>
      <p:pic>
        <p:nvPicPr>
          <p:cNvPr id="60418" name="Imagem 3"/>
          <p:cNvPicPr>
            <a:picLocks noChangeAspect="1"/>
          </p:cNvPicPr>
          <p:nvPr/>
        </p:nvPicPr>
        <p:blipFill>
          <a:blip r:embed="rId2"/>
          <a:srcRect/>
          <a:stretch>
            <a:fillRect/>
          </a:stretch>
        </p:blipFill>
        <p:spPr bwMode="auto">
          <a:xfrm>
            <a:off x="698500" y="1495425"/>
            <a:ext cx="5397500" cy="46815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Título 1"/>
          <p:cNvSpPr>
            <a:spLocks noGrp="1"/>
          </p:cNvSpPr>
          <p:nvPr>
            <p:ph type="title"/>
          </p:nvPr>
        </p:nvSpPr>
        <p:spPr/>
        <p:txBody>
          <a:bodyPr/>
          <a:lstStyle/>
          <a:p>
            <a:pPr eaLnBrk="1" hangingPunct="1"/>
            <a:r>
              <a:rPr lang="pt-BR" smtClean="0"/>
              <a:t>DISCUSSÃO</a:t>
            </a:r>
          </a:p>
        </p:txBody>
      </p:sp>
      <p:sp>
        <p:nvSpPr>
          <p:cNvPr id="61442" name="Espaço Reservado para Conteúdo 2"/>
          <p:cNvSpPr>
            <a:spLocks noGrp="1"/>
          </p:cNvSpPr>
          <p:nvPr>
            <p:ph idx="1"/>
          </p:nvPr>
        </p:nvSpPr>
        <p:spPr/>
        <p:txBody>
          <a:bodyPr/>
          <a:lstStyle/>
          <a:p>
            <a:pPr eaLnBrk="1" hangingPunct="1"/>
            <a:endParaRPr lang="pt-BR" smtClean="0"/>
          </a:p>
        </p:txBody>
      </p:sp>
      <p:sp>
        <p:nvSpPr>
          <p:cNvPr id="4" name="Retângulo de cantos arredondados 3"/>
          <p:cNvSpPr/>
          <p:nvPr/>
        </p:nvSpPr>
        <p:spPr>
          <a:xfrm>
            <a:off x="638175" y="1298575"/>
            <a:ext cx="5362575" cy="4587875"/>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pt-BR" sz="2200" dirty="0">
                <a:solidFill>
                  <a:schemeClr val="tx1"/>
                </a:solidFill>
              </a:rPr>
              <a:t>Ressuscitação com fluidos:</a:t>
            </a:r>
          </a:p>
          <a:p>
            <a:pPr marL="342900" indent="-342900" fontAlgn="auto">
              <a:spcBef>
                <a:spcPts val="0"/>
              </a:spcBef>
              <a:spcAft>
                <a:spcPts val="0"/>
              </a:spcAft>
              <a:buFontTx/>
              <a:buChar char="-"/>
              <a:defRPr/>
            </a:pPr>
            <a:r>
              <a:rPr lang="pt-BR" sz="2200" dirty="0">
                <a:solidFill>
                  <a:schemeClr val="tx1"/>
                </a:solidFill>
              </a:rPr>
              <a:t>tida como uma intervenção crítica para salvar vidas na sepse;</a:t>
            </a:r>
          </a:p>
          <a:p>
            <a:pPr marL="342900" indent="-342900" fontAlgn="auto">
              <a:spcBef>
                <a:spcPts val="0"/>
              </a:spcBef>
              <a:spcAft>
                <a:spcPts val="0"/>
              </a:spcAft>
              <a:buFontTx/>
              <a:buChar char="-"/>
              <a:defRPr/>
            </a:pPr>
            <a:r>
              <a:rPr lang="pt-BR" sz="2200" dirty="0">
                <a:solidFill>
                  <a:schemeClr val="tx1"/>
                </a:solidFill>
              </a:rPr>
              <a:t>foi fortemente recomendada como a terapia de 1° linha em todas as diretrizes internacionais de sobrevivência à sepse;</a:t>
            </a:r>
          </a:p>
          <a:p>
            <a:pPr fontAlgn="auto">
              <a:spcBef>
                <a:spcPts val="0"/>
              </a:spcBef>
              <a:spcAft>
                <a:spcPts val="0"/>
              </a:spcAft>
              <a:defRPr/>
            </a:pPr>
            <a:r>
              <a:rPr lang="pt-BR" sz="2200" dirty="0">
                <a:solidFill>
                  <a:schemeClr val="tx1"/>
                </a:solidFill>
              </a:rPr>
              <a:t>-   pensa-se que resulta em redução do uso de vasopressores.</a:t>
            </a:r>
          </a:p>
        </p:txBody>
      </p:sp>
      <p:sp>
        <p:nvSpPr>
          <p:cNvPr id="5" name="Retângulo de cantos arredondados 4"/>
          <p:cNvSpPr/>
          <p:nvPr/>
        </p:nvSpPr>
        <p:spPr>
          <a:xfrm>
            <a:off x="6464300" y="1236663"/>
            <a:ext cx="5360988" cy="4587875"/>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algn="ctr">
              <a:buFontTx/>
              <a:buChar char="-"/>
              <a:defRPr/>
            </a:pPr>
            <a:r>
              <a:rPr lang="pt-BR" sz="2200" dirty="0">
                <a:solidFill>
                  <a:schemeClr val="tx1"/>
                </a:solidFill>
                <a:cs typeface="Arial" charset="0"/>
              </a:rPr>
              <a:t>A principal descoberta deste estudo foi que a </a:t>
            </a:r>
            <a:r>
              <a:rPr lang="pt-BR" sz="2200" dirty="0">
                <a:solidFill>
                  <a:srgbClr val="FFFF00"/>
                </a:solidFill>
                <a:cs typeface="Arial" charset="0"/>
              </a:rPr>
              <a:t>RF </a:t>
            </a:r>
            <a:r>
              <a:rPr lang="pt-BR" sz="2200" dirty="0">
                <a:solidFill>
                  <a:schemeClr val="tx1"/>
                </a:solidFill>
                <a:cs typeface="Arial" charset="0"/>
              </a:rPr>
              <a:t>dada para choque produziu </a:t>
            </a:r>
            <a:r>
              <a:rPr lang="pt-BR" sz="2200" b="1" dirty="0">
                <a:solidFill>
                  <a:srgbClr val="FFFF00"/>
                </a:solidFill>
                <a:cs typeface="Arial" charset="0"/>
              </a:rPr>
              <a:t>melhorias na hemodinâmica de curta duração</a:t>
            </a:r>
            <a:r>
              <a:rPr lang="pt-BR" sz="2200" dirty="0">
                <a:solidFill>
                  <a:schemeClr val="tx1"/>
                </a:solidFill>
                <a:cs typeface="Arial" charset="0"/>
              </a:rPr>
              <a:t> e que foram seguidas por uso </a:t>
            </a:r>
            <a:r>
              <a:rPr lang="pt-BR" sz="2200" b="1" dirty="0">
                <a:solidFill>
                  <a:srgbClr val="FFFF00"/>
                </a:solidFill>
                <a:cs typeface="Arial" charset="0"/>
              </a:rPr>
              <a:t>significativamente aumentados de vasopressores nas 12 horas subsequentes</a:t>
            </a:r>
            <a:r>
              <a:rPr lang="pt-BR" sz="2200" dirty="0">
                <a:solidFill>
                  <a:schemeClr val="tx1"/>
                </a:solidFill>
                <a:cs typeface="Arial" charset="0"/>
              </a:rPr>
              <a:t>. </a:t>
            </a:r>
          </a:p>
          <a:p>
            <a:pPr marL="342900" indent="-342900" algn="ctr">
              <a:buFontTx/>
              <a:buChar char="-"/>
              <a:defRPr/>
            </a:pPr>
            <a:r>
              <a:rPr lang="pt-BR" sz="2200" dirty="0">
                <a:solidFill>
                  <a:schemeClr val="tx1"/>
                </a:solidFill>
                <a:cs typeface="Arial" charset="0"/>
              </a:rPr>
              <a:t>Esses resultados desafiam o paradigma atual</a:t>
            </a:r>
          </a:p>
        </p:txBody>
      </p:sp>
      <p:pic>
        <p:nvPicPr>
          <p:cNvPr id="61445" name="Picture 2" descr="Será Verdade? (@FranklinMessia1) | Twitter"/>
          <p:cNvPicPr>
            <a:picLocks noChangeAspect="1" noChangeArrowheads="1"/>
          </p:cNvPicPr>
          <p:nvPr/>
        </p:nvPicPr>
        <p:blipFill>
          <a:blip r:embed="rId2"/>
          <a:srcRect/>
          <a:stretch>
            <a:fillRect/>
          </a:stretch>
        </p:blipFill>
        <p:spPr bwMode="auto">
          <a:xfrm>
            <a:off x="5100638" y="5511800"/>
            <a:ext cx="1265237" cy="12636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Título 1"/>
          <p:cNvSpPr>
            <a:spLocks noGrp="1"/>
          </p:cNvSpPr>
          <p:nvPr>
            <p:ph type="title"/>
          </p:nvPr>
        </p:nvSpPr>
        <p:spPr/>
        <p:txBody>
          <a:bodyPr/>
          <a:lstStyle/>
          <a:p>
            <a:pPr eaLnBrk="1" hangingPunct="1"/>
            <a:r>
              <a:rPr lang="pt-BR" smtClean="0"/>
              <a:t>DISCUSSÃO</a:t>
            </a:r>
          </a:p>
        </p:txBody>
      </p:sp>
      <p:sp>
        <p:nvSpPr>
          <p:cNvPr id="62466" name="Espaço Reservado para Conteúdo 2"/>
          <p:cNvSpPr>
            <a:spLocks noGrp="1"/>
          </p:cNvSpPr>
          <p:nvPr>
            <p:ph idx="1"/>
          </p:nvPr>
        </p:nvSpPr>
        <p:spPr>
          <a:xfrm>
            <a:off x="550863" y="2241550"/>
            <a:ext cx="10802937" cy="4071938"/>
          </a:xfrm>
        </p:spPr>
        <p:txBody>
          <a:bodyPr/>
          <a:lstStyle/>
          <a:p>
            <a:pPr eaLnBrk="1" hangingPunct="1"/>
            <a:r>
              <a:rPr lang="pt-BR" sz="2200" smtClean="0"/>
              <a:t>Este estudo simulou de forma mais fidedigna o choque encontrado mais frequentemente em humanos: </a:t>
            </a:r>
          </a:p>
          <a:p>
            <a:pPr algn="ctr" eaLnBrk="1" hangingPunct="1">
              <a:buFont typeface="Wingdings 3" pitchFamily="18" charset="2"/>
              <a:buNone/>
            </a:pPr>
            <a:r>
              <a:rPr lang="pt-BR" sz="2200" smtClean="0"/>
              <a:t>-- </a:t>
            </a:r>
            <a:r>
              <a:rPr lang="pt-BR" sz="2200" b="1" smtClean="0">
                <a:solidFill>
                  <a:srgbClr val="FFFF00"/>
                </a:solidFill>
              </a:rPr>
              <a:t>O modelo foi desenvolvido para produzir choque hiperdinâmico / distributivo com declínio progressivo do Índice de Resistência Vascular Sistêmica, enquanto mantém o débito cardíaco próximo ao normal no início da ressuscitação;</a:t>
            </a:r>
          </a:p>
          <a:p>
            <a:pPr eaLnBrk="1" hangingPunct="1">
              <a:buFont typeface="Wingdings 3" pitchFamily="18" charset="2"/>
              <a:buNone/>
            </a:pPr>
            <a:r>
              <a:rPr lang="pt-BR" sz="2200" smtClean="0"/>
              <a:t>-- </a:t>
            </a:r>
            <a:r>
              <a:rPr lang="pt-BR" sz="2200" smtClean="0">
                <a:solidFill>
                  <a:srgbClr val="FF00FF"/>
                </a:solidFill>
              </a:rPr>
              <a:t>Estudos anteriores que apoiaram a RF, também em animais, usaram modelos hipodinâmicos</a:t>
            </a:r>
            <a:r>
              <a:rPr lang="pt-BR" sz="2200" smtClean="0"/>
              <a:t> de doença com reduções rápidas e graves no débito cardíaco sendo a causa dominante de hipotensão. </a:t>
            </a:r>
          </a:p>
          <a:p>
            <a:pPr eaLnBrk="1" hangingPunct="1"/>
            <a:endParaRPr lang="pt-BR" sz="2200" smtClean="0"/>
          </a:p>
        </p:txBody>
      </p:sp>
      <p:sp>
        <p:nvSpPr>
          <p:cNvPr id="4" name="Retângulo de cantos arredondados 3"/>
          <p:cNvSpPr/>
          <p:nvPr/>
        </p:nvSpPr>
        <p:spPr>
          <a:xfrm>
            <a:off x="5135563" y="495300"/>
            <a:ext cx="6513512" cy="1065213"/>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400" dirty="0"/>
              <a:t>Por que um resultado tão diferente?</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Espaço Reservado para Conteúdo 2"/>
          <p:cNvSpPr>
            <a:spLocks noGrp="1"/>
          </p:cNvSpPr>
          <p:nvPr>
            <p:ph idx="1"/>
          </p:nvPr>
        </p:nvSpPr>
        <p:spPr>
          <a:xfrm>
            <a:off x="838200" y="650875"/>
            <a:ext cx="10515600" cy="5526088"/>
          </a:xfrm>
        </p:spPr>
        <p:txBody>
          <a:bodyPr/>
          <a:lstStyle/>
          <a:p>
            <a:pPr marL="0" indent="0" eaLnBrk="1" hangingPunct="1">
              <a:buFont typeface="Wingdings 3" pitchFamily="18" charset="2"/>
              <a:buNone/>
            </a:pPr>
            <a:r>
              <a:rPr lang="pt-BR" smtClean="0"/>
              <a:t>Exemplos de estudos anteriores:</a:t>
            </a:r>
          </a:p>
          <a:p>
            <a:pPr marL="0" indent="0" eaLnBrk="1" hangingPunct="1">
              <a:buFont typeface="Wingdings 3" pitchFamily="18" charset="2"/>
              <a:buAutoNum type="arabicParenR"/>
            </a:pPr>
            <a:r>
              <a:rPr lang="pt-BR" smtClean="0"/>
              <a:t>Em um modelo suíno de choque endotoxêmico, Oi et al. demonstraram melhora na mortalidade com RF. No entanto, após a administração de endotoxina em animais não tratados desenvolveu um estado de baixo débito cardíaco profundo e persistente com mortalidade de 77% às 5 horas (fim da experiência). </a:t>
            </a:r>
          </a:p>
          <a:p>
            <a:pPr marL="0" indent="0" eaLnBrk="1" hangingPunct="1">
              <a:buFont typeface="Wingdings 3" pitchFamily="18" charset="2"/>
              <a:buNone/>
            </a:pPr>
            <a:endParaRPr lang="pt-BR" smtClean="0"/>
          </a:p>
          <a:p>
            <a:pPr marL="0" indent="0" eaLnBrk="1" hangingPunct="1">
              <a:buFont typeface="Wingdings 3" pitchFamily="18" charset="2"/>
              <a:buAutoNum type="arabicParenR"/>
            </a:pPr>
            <a:r>
              <a:rPr lang="pt-BR" smtClean="0"/>
              <a:t>Da mesma forma, Bressack et al. foram capazes de mostrar melhores resultados com RF em um modelo suíno de choque séptico, no entanto os animais no estudo também desenvolveram choque cardiogênico grave. </a:t>
            </a:r>
          </a:p>
          <a:p>
            <a:pPr marL="0" indent="0" eaLnBrk="1" hangingPunct="1">
              <a:buFont typeface="Wingdings 3" pitchFamily="18" charset="2"/>
              <a:buAutoNum type="arabicParenR"/>
            </a:pPr>
            <a:endParaRPr lang="pt-BR" smtClean="0"/>
          </a:p>
          <a:p>
            <a:pPr marL="0" indent="0" eaLnBrk="1" hangingPunct="1">
              <a:buFont typeface="Wingdings" pitchFamily="2" charset="2"/>
              <a:buChar char="à"/>
            </a:pPr>
            <a:r>
              <a:rPr lang="pt-BR" b="1" smtClean="0">
                <a:solidFill>
                  <a:srgbClr val="FFFF00"/>
                </a:solidFill>
                <a:sym typeface="Wingdings" pitchFamily="2" charset="2"/>
              </a:rPr>
              <a:t>Esses modelos simularam um choque com rápido desenvolvimento de</a:t>
            </a:r>
            <a:r>
              <a:rPr lang="pt-BR" b="1" smtClean="0">
                <a:solidFill>
                  <a:srgbClr val="FFFF00"/>
                </a:solidFill>
              </a:rPr>
              <a:t> estado de baixo débito cardíaco, o que não é comumente visto na prática clínica, por tanto difícil a extrapolação de seus achados para a área clínica. </a:t>
            </a:r>
          </a:p>
          <a:p>
            <a:pPr marL="0" indent="0" eaLnBrk="1" hangingPunct="1">
              <a:buFont typeface="Wingdings 3" pitchFamily="18" charset="2"/>
              <a:buNone/>
            </a:pPr>
            <a:endParaRPr lang="pt-BR" b="1" smtClean="0">
              <a:solidFill>
                <a:srgbClr val="FFFF00"/>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Espaço Reservado para Conteúdo 2"/>
          <p:cNvSpPr>
            <a:spLocks noGrp="1"/>
          </p:cNvSpPr>
          <p:nvPr>
            <p:ph idx="1"/>
          </p:nvPr>
        </p:nvSpPr>
        <p:spPr>
          <a:xfrm>
            <a:off x="838200" y="614363"/>
            <a:ext cx="10515600" cy="5562600"/>
          </a:xfrm>
        </p:spPr>
        <p:txBody>
          <a:bodyPr/>
          <a:lstStyle/>
          <a:p>
            <a:pPr marL="0" indent="0" algn="ctr" eaLnBrk="1" hangingPunct="1">
              <a:buFont typeface="Wingdings 3" pitchFamily="18" charset="2"/>
              <a:buNone/>
            </a:pPr>
            <a:r>
              <a:rPr lang="pt-BR" sz="2400" u="sng" smtClean="0"/>
              <a:t>O que proporcionou este modelo mais fidedigno?</a:t>
            </a:r>
          </a:p>
          <a:p>
            <a:pPr marL="0" indent="0" algn="ctr" eaLnBrk="1" hangingPunct="1">
              <a:buFont typeface="Wingdings 3" pitchFamily="18" charset="2"/>
              <a:buNone/>
            </a:pPr>
            <a:endParaRPr lang="pt-BR" sz="2200" u="sng" smtClean="0"/>
          </a:p>
          <a:p>
            <a:pPr marL="0" indent="0" algn="ctr" eaLnBrk="1" hangingPunct="1">
              <a:buFont typeface="Wingdings 3" pitchFamily="18" charset="2"/>
              <a:buNone/>
            </a:pPr>
            <a:endParaRPr lang="pt-BR" sz="2200" u="sng" smtClean="0"/>
          </a:p>
          <a:p>
            <a:pPr marL="0" indent="0" eaLnBrk="1" hangingPunct="1">
              <a:buFont typeface="Wingdings 3" pitchFamily="18" charset="2"/>
              <a:buNone/>
            </a:pPr>
            <a:r>
              <a:rPr lang="pt-BR" sz="2200" smtClean="0"/>
              <a:t>A infusão lenta da endotoxina minimizou a disfunção cardíaca que dificultou outros modelos e permitiu que </a:t>
            </a:r>
            <a:r>
              <a:rPr lang="pt-BR" sz="2200" smtClean="0">
                <a:solidFill>
                  <a:srgbClr val="FFFF00"/>
                </a:solidFill>
              </a:rPr>
              <a:t>este modelo gerasse uma resposta hiperdinâmica semelhante a observada na sepse clínica. </a:t>
            </a:r>
          </a:p>
          <a:p>
            <a:pPr marL="0" indent="0" eaLnBrk="1" hangingPunct="1">
              <a:buFont typeface="Wingdings 3" pitchFamily="18" charset="2"/>
              <a:buNone/>
            </a:pPr>
            <a:endParaRPr lang="pt-BR" sz="2200" smtClean="0">
              <a:solidFill>
                <a:srgbClr val="FFFF00"/>
              </a:solidFill>
              <a:sym typeface="Wingdings" pitchFamily="2" charset="2"/>
            </a:endParaRPr>
          </a:p>
          <a:p>
            <a:pPr marL="0" indent="0" eaLnBrk="1" hangingPunct="1">
              <a:buFont typeface="Wingdings" pitchFamily="2" charset="2"/>
              <a:buChar char="à"/>
            </a:pPr>
            <a:r>
              <a:rPr lang="pt-BR" sz="2200" smtClean="0"/>
              <a:t>Acredita-se, portanto, que </a:t>
            </a:r>
            <a:r>
              <a:rPr lang="pt-BR" sz="2200" smtClean="0">
                <a:solidFill>
                  <a:srgbClr val="FFFF00"/>
                </a:solidFill>
              </a:rPr>
              <a:t>este modelo reflete melhor o efeito real da ressuscitação com fluidos no ambiente clínico.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838200" y="588963"/>
            <a:ext cx="10515600" cy="5588000"/>
          </a:xfrm>
        </p:spPr>
        <p:txBody>
          <a:bodyPr rtlCol="0">
            <a:normAutofit/>
          </a:bodyPr>
          <a:lstStyle/>
          <a:p>
            <a:pPr marL="0" indent="0" algn="ctr" eaLnBrk="1" fontAlgn="auto" hangingPunct="1">
              <a:spcAft>
                <a:spcPts val="0"/>
              </a:spcAft>
              <a:buClr>
                <a:schemeClr val="bg2">
                  <a:lumMod val="40000"/>
                  <a:lumOff val="60000"/>
                </a:schemeClr>
              </a:buClr>
              <a:buFont typeface="Wingdings 3" charset="2"/>
              <a:buNone/>
              <a:defRPr/>
            </a:pPr>
            <a:r>
              <a:rPr lang="pt-BR" sz="2400" u="sng" dirty="0" smtClean="0"/>
              <a:t>Outra vantagem do modelo....</a:t>
            </a:r>
          </a:p>
          <a:p>
            <a:pPr eaLnBrk="1" fontAlgn="auto" hangingPunct="1">
              <a:spcAft>
                <a:spcPts val="0"/>
              </a:spcAft>
              <a:buClr>
                <a:schemeClr val="bg2">
                  <a:lumMod val="40000"/>
                  <a:lumOff val="60000"/>
                </a:schemeClr>
              </a:buClr>
              <a:buFont typeface="Wingdings 3" charset="2"/>
              <a:buChar char=""/>
              <a:defRPr/>
            </a:pPr>
            <a:endParaRPr lang="pt-BR" sz="2200" dirty="0"/>
          </a:p>
          <a:p>
            <a:pPr eaLnBrk="1" fontAlgn="auto" hangingPunct="1">
              <a:spcAft>
                <a:spcPts val="0"/>
              </a:spcAft>
              <a:buClr>
                <a:schemeClr val="bg2">
                  <a:lumMod val="40000"/>
                  <a:lumOff val="60000"/>
                </a:schemeClr>
              </a:buClr>
              <a:buFont typeface="Wingdings 3" charset="2"/>
              <a:buChar char=""/>
              <a:defRPr/>
            </a:pPr>
            <a:r>
              <a:rPr lang="pt-BR" sz="2200" dirty="0" smtClean="0"/>
              <a:t>Estudos </a:t>
            </a:r>
            <a:r>
              <a:rPr lang="pt-BR" sz="2200" dirty="0"/>
              <a:t>anteriores </a:t>
            </a:r>
            <a:r>
              <a:rPr lang="pt-BR" sz="2200" dirty="0" smtClean="0"/>
              <a:t>não </a:t>
            </a:r>
            <a:r>
              <a:rPr lang="pt-BR" sz="2200" dirty="0"/>
              <a:t>tiveram uma estratégia alternativa de suporte </a:t>
            </a:r>
            <a:r>
              <a:rPr lang="pt-BR" sz="2200" dirty="0" smtClean="0"/>
              <a:t>hemodinâmico:</a:t>
            </a:r>
          </a:p>
          <a:p>
            <a:pPr marL="0" indent="0" eaLnBrk="1" fontAlgn="auto" hangingPunct="1">
              <a:spcAft>
                <a:spcPts val="0"/>
              </a:spcAft>
              <a:buClr>
                <a:schemeClr val="bg2">
                  <a:lumMod val="40000"/>
                  <a:lumOff val="60000"/>
                </a:schemeClr>
              </a:buClr>
              <a:buFont typeface="Wingdings 3" charset="2"/>
              <a:buNone/>
              <a:defRPr/>
            </a:pPr>
            <a:r>
              <a:rPr lang="pt-BR" sz="2200" dirty="0" smtClean="0"/>
              <a:t>	Ressuscitação </a:t>
            </a:r>
            <a:r>
              <a:rPr lang="pt-BR" sz="2200" dirty="0"/>
              <a:t>com </a:t>
            </a:r>
            <a:r>
              <a:rPr lang="pt-BR" sz="2200" dirty="0" smtClean="0"/>
              <a:t>Fluidos X Choque não Tratado</a:t>
            </a:r>
          </a:p>
          <a:p>
            <a:pPr marL="0" indent="0" eaLnBrk="1" fontAlgn="auto" hangingPunct="1">
              <a:spcAft>
                <a:spcPts val="0"/>
              </a:spcAft>
              <a:buClr>
                <a:schemeClr val="bg2">
                  <a:lumMod val="40000"/>
                  <a:lumOff val="60000"/>
                </a:schemeClr>
              </a:buClr>
              <a:buFont typeface="Wingdings 3" charset="2"/>
              <a:buNone/>
              <a:defRPr/>
            </a:pPr>
            <a:endParaRPr lang="pt-BR" sz="2200" dirty="0"/>
          </a:p>
          <a:p>
            <a:pPr eaLnBrk="1" fontAlgn="auto" hangingPunct="1">
              <a:spcAft>
                <a:spcPts val="0"/>
              </a:spcAft>
              <a:buClr>
                <a:schemeClr val="bg2">
                  <a:lumMod val="40000"/>
                  <a:lumOff val="60000"/>
                </a:schemeClr>
              </a:buClr>
              <a:buFont typeface="Wingdings 3" charset="2"/>
              <a:buChar char=""/>
              <a:defRPr/>
            </a:pPr>
            <a:r>
              <a:rPr lang="pt-BR" sz="2200" dirty="0" smtClean="0"/>
              <a:t>A </a:t>
            </a:r>
            <a:r>
              <a:rPr lang="pt-BR" sz="2200" dirty="0"/>
              <a:t>vantagem deste estudo é que ele compara a </a:t>
            </a:r>
            <a:r>
              <a:rPr lang="pt-BR" sz="2200" dirty="0" smtClean="0"/>
              <a:t>RF X Uma </a:t>
            </a:r>
            <a:r>
              <a:rPr lang="pt-BR" sz="2200" dirty="0"/>
              <a:t>alternativa viável. </a:t>
            </a:r>
            <a:endParaRPr lang="pt-BR" sz="2200" dirty="0" smtClean="0"/>
          </a:p>
          <a:p>
            <a:pPr eaLnBrk="1" fontAlgn="auto" hangingPunct="1">
              <a:spcAft>
                <a:spcPts val="0"/>
              </a:spcAft>
              <a:buClr>
                <a:schemeClr val="bg2">
                  <a:lumMod val="40000"/>
                  <a:lumOff val="60000"/>
                </a:schemeClr>
              </a:buClr>
              <a:buFont typeface="Wingdings 3" charset="2"/>
              <a:buChar char=""/>
              <a:defRPr/>
            </a:pPr>
            <a:endParaRPr lang="pt-BR" sz="2200" dirty="0" smtClean="0"/>
          </a:p>
          <a:p>
            <a:pPr eaLnBrk="1" fontAlgn="auto" hangingPunct="1">
              <a:spcAft>
                <a:spcPts val="0"/>
              </a:spcAft>
              <a:buClr>
                <a:schemeClr val="bg2">
                  <a:lumMod val="40000"/>
                  <a:lumOff val="60000"/>
                </a:schemeClr>
              </a:buClr>
              <a:buFont typeface="Wingdings 3" charset="2"/>
              <a:buChar char=""/>
              <a:defRPr/>
            </a:pPr>
            <a:r>
              <a:rPr lang="pt-BR" sz="2200" dirty="0" smtClean="0"/>
              <a:t>Isso ajuda </a:t>
            </a:r>
            <a:r>
              <a:rPr lang="pt-BR" sz="2200" dirty="0"/>
              <a:t>a informar estudos clínicos de estratégias alternativas para o tratamento do choque séptico.</a:t>
            </a:r>
          </a:p>
          <a:p>
            <a:pPr eaLnBrk="1" fontAlgn="auto" hangingPunct="1">
              <a:spcAft>
                <a:spcPts val="0"/>
              </a:spcAft>
              <a:buClr>
                <a:schemeClr val="bg2">
                  <a:lumMod val="40000"/>
                  <a:lumOff val="60000"/>
                </a:schemeClr>
              </a:buClr>
              <a:buFont typeface="Wingdings 3" charset="2"/>
              <a:buChar char=""/>
              <a:defRPr/>
            </a:pPr>
            <a:endParaRPr lang="pt-BR" sz="22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de cantos arredondados 3"/>
          <p:cNvSpPr/>
          <p:nvPr/>
        </p:nvSpPr>
        <p:spPr>
          <a:xfrm>
            <a:off x="388938" y="550863"/>
            <a:ext cx="6153150" cy="5662612"/>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pt-BR" sz="2200" b="1" dirty="0">
                <a:solidFill>
                  <a:srgbClr val="FFFF00"/>
                </a:solidFill>
                <a:cs typeface="Arial" charset="0"/>
              </a:rPr>
              <a:t>Os animais que tiveram RF:</a:t>
            </a:r>
          </a:p>
          <a:p>
            <a:pPr>
              <a:defRPr/>
            </a:pPr>
            <a:endParaRPr lang="pt-BR" sz="2200" b="1" dirty="0">
              <a:solidFill>
                <a:srgbClr val="FFFF00"/>
              </a:solidFill>
              <a:cs typeface="Arial" charset="0"/>
            </a:endParaRPr>
          </a:p>
          <a:p>
            <a:pPr>
              <a:defRPr/>
            </a:pPr>
            <a:r>
              <a:rPr lang="pt-BR" sz="2200" dirty="0">
                <a:solidFill>
                  <a:schemeClr val="tx1"/>
                </a:solidFill>
                <a:cs typeface="Arial" charset="0"/>
              </a:rPr>
              <a:t>- Aumento no DC imediatamente após o bolus de fluido;</a:t>
            </a:r>
          </a:p>
          <a:p>
            <a:pPr>
              <a:buFontTx/>
              <a:buChar char="-"/>
              <a:defRPr/>
            </a:pPr>
            <a:r>
              <a:rPr lang="pt-BR" sz="2200" dirty="0">
                <a:solidFill>
                  <a:schemeClr val="tx1"/>
                </a:solidFill>
                <a:cs typeface="Arial" charset="0"/>
              </a:rPr>
              <a:t>Enquanto </a:t>
            </a:r>
            <a:r>
              <a:rPr lang="pt-BR" sz="2200" dirty="0">
                <a:solidFill>
                  <a:srgbClr val="FFFF00"/>
                </a:solidFill>
                <a:cs typeface="Arial" charset="0"/>
              </a:rPr>
              <a:t>a PAM melhorou ao longo da hora de ressuscitação, em uma magnitude menor;</a:t>
            </a:r>
          </a:p>
          <a:p>
            <a:pPr>
              <a:buFontTx/>
              <a:buChar char="-"/>
              <a:defRPr/>
            </a:pPr>
            <a:endParaRPr lang="pt-BR" sz="2200" dirty="0">
              <a:solidFill>
                <a:srgbClr val="FFFF00"/>
              </a:solidFill>
              <a:cs typeface="Arial" charset="0"/>
            </a:endParaRPr>
          </a:p>
          <a:p>
            <a:pPr>
              <a:defRPr/>
            </a:pPr>
            <a:r>
              <a:rPr lang="pt-BR" sz="2200" dirty="0">
                <a:solidFill>
                  <a:schemeClr val="tx1"/>
                </a:solidFill>
                <a:cs typeface="Arial" charset="0"/>
              </a:rPr>
              <a:t>-&gt; Devido a uma diminuição concomitante no SVRI (Índice de Resistência vascular sistêmica).</a:t>
            </a:r>
          </a:p>
        </p:txBody>
      </p:sp>
      <p:sp>
        <p:nvSpPr>
          <p:cNvPr id="5" name="Retângulo 4"/>
          <p:cNvSpPr/>
          <p:nvPr/>
        </p:nvSpPr>
        <p:spPr>
          <a:xfrm>
            <a:off x="7256463" y="625475"/>
            <a:ext cx="4318000" cy="5513388"/>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sz="2200" dirty="0">
                <a:solidFill>
                  <a:schemeClr val="tx1"/>
                </a:solidFill>
                <a:cs typeface="Arial" charset="0"/>
              </a:rPr>
              <a:t>Esta observação de vasodilatação induzida pela RF foi relatada clinicamente em vários estudos,</a:t>
            </a:r>
          </a:p>
          <a:p>
            <a:pPr algn="ctr">
              <a:defRPr/>
            </a:pPr>
            <a:endParaRPr lang="pt-BR" sz="2200" dirty="0">
              <a:solidFill>
                <a:schemeClr val="tx1"/>
              </a:solidFill>
              <a:cs typeface="Arial" charset="0"/>
            </a:endParaRPr>
          </a:p>
          <a:p>
            <a:pPr algn="ctr">
              <a:defRPr/>
            </a:pPr>
            <a:endParaRPr lang="pt-BR" sz="2200" dirty="0">
              <a:solidFill>
                <a:schemeClr val="tx1"/>
              </a:solidFill>
              <a:cs typeface="Arial" charset="0"/>
            </a:endParaRPr>
          </a:p>
          <a:p>
            <a:pPr algn="ctr">
              <a:defRPr/>
            </a:pPr>
            <a:r>
              <a:rPr lang="pt-BR" sz="2200" dirty="0">
                <a:solidFill>
                  <a:schemeClr val="tx1"/>
                </a:solidFill>
                <a:cs typeface="Arial" charset="0"/>
              </a:rPr>
              <a:t>Monge Garcia et al e Pierrakos et al, viram que os pacientes que receberam RF, </a:t>
            </a:r>
            <a:r>
              <a:rPr lang="pt-BR" sz="2200" b="1" dirty="0">
                <a:solidFill>
                  <a:srgbClr val="FF0000"/>
                </a:solidFill>
                <a:cs typeface="Arial" charset="0"/>
              </a:rPr>
              <a:t>a maioria aumentou o DC, mas nem todos aumentaram a PAM e tiveram sua RVS reduzida.  </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Espaço Reservado para Conteúdo 2"/>
          <p:cNvSpPr>
            <a:spLocks noGrp="1"/>
          </p:cNvSpPr>
          <p:nvPr>
            <p:ph idx="1"/>
          </p:nvPr>
        </p:nvSpPr>
        <p:spPr>
          <a:xfrm>
            <a:off x="838200" y="614363"/>
            <a:ext cx="10515600" cy="5562600"/>
          </a:xfrm>
        </p:spPr>
        <p:txBody>
          <a:bodyPr/>
          <a:lstStyle/>
          <a:p>
            <a:pPr marL="0" indent="0" eaLnBrk="1" hangingPunct="1">
              <a:buFont typeface="Wingdings 3" pitchFamily="18" charset="2"/>
              <a:buNone/>
            </a:pPr>
            <a:r>
              <a:rPr lang="pt-BR" sz="2200" smtClean="0"/>
              <a:t>O novo achado deste estudo foi as tendências divergentes na necessidade de vasopressor após a ressuscitação:</a:t>
            </a:r>
          </a:p>
          <a:p>
            <a:pPr marL="0" indent="0" eaLnBrk="1" hangingPunct="1">
              <a:buFont typeface="Wingdings 3" pitchFamily="18" charset="2"/>
              <a:buNone/>
            </a:pPr>
            <a:endParaRPr lang="pt-BR" sz="2200" smtClean="0"/>
          </a:p>
          <a:p>
            <a:pPr lvl="1" eaLnBrk="1" hangingPunct="1"/>
            <a:r>
              <a:rPr lang="pt-BR" sz="2000" smtClean="0"/>
              <a:t>Nas primeiras 3-4 horas: foi semelhante o uso de adrenalina nos dois grupos;</a:t>
            </a:r>
          </a:p>
          <a:p>
            <a:pPr lvl="1" eaLnBrk="1" hangingPunct="1"/>
            <a:r>
              <a:rPr lang="pt-BR" sz="2000" b="1" smtClean="0">
                <a:solidFill>
                  <a:srgbClr val="FF00FF"/>
                </a:solidFill>
              </a:rPr>
              <a:t>Após 3-4 horas</a:t>
            </a:r>
            <a:r>
              <a:rPr lang="pt-BR" sz="2000" smtClean="0"/>
              <a:t>, a necessidade de noradrenalina divergiu, estabilizando nos animais SEM RF e </a:t>
            </a:r>
            <a:r>
              <a:rPr lang="pt-BR" sz="2000" b="1" u="sng" smtClean="0"/>
              <a:t>aumentando rapidamente </a:t>
            </a:r>
            <a:r>
              <a:rPr lang="pt-BR" sz="2000" smtClean="0"/>
              <a:t>nos que tiveram RF -&gt; Diferença estatisticamente significativa entre os grupos </a:t>
            </a:r>
          </a:p>
          <a:p>
            <a:pPr lvl="1" eaLnBrk="1" hangingPunct="1"/>
            <a:r>
              <a:rPr lang="pt-BR" sz="2000" smtClean="0"/>
              <a:t>Este resultado tem alguns paralelos com a análise exploratória do aumento da mortalidade observada no estudo FEAST</a:t>
            </a:r>
          </a:p>
          <a:p>
            <a:pPr lvl="1" eaLnBrk="1" hangingPunct="1"/>
            <a:endParaRPr lang="pt-BR" sz="2200" smtClean="0"/>
          </a:p>
        </p:txBody>
      </p:sp>
      <p:sp>
        <p:nvSpPr>
          <p:cNvPr id="4" name="Retângulo de cantos arredondados 3"/>
          <p:cNvSpPr/>
          <p:nvPr/>
        </p:nvSpPr>
        <p:spPr>
          <a:xfrm>
            <a:off x="1123950" y="4510088"/>
            <a:ext cx="9944100" cy="1965325"/>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sz="2400" b="1" dirty="0">
                <a:solidFill>
                  <a:srgbClr val="FFFF00"/>
                </a:solidFill>
                <a:cs typeface="Arial" charset="0"/>
              </a:rPr>
              <a:t>Os resultados do estudo apoiam a hipótese de que a RF produz lesão vascular retardada que manifesta-se como hiporreatividade vascular horas após a administração do bolos inicial.</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Espaço Reservado para Conteúdo 2"/>
          <p:cNvSpPr>
            <a:spLocks noGrp="1"/>
          </p:cNvSpPr>
          <p:nvPr>
            <p:ph idx="1"/>
          </p:nvPr>
        </p:nvSpPr>
        <p:spPr>
          <a:xfrm>
            <a:off x="838200" y="525463"/>
            <a:ext cx="10515600" cy="5651500"/>
          </a:xfrm>
        </p:spPr>
        <p:txBody>
          <a:bodyPr/>
          <a:lstStyle/>
          <a:p>
            <a:pPr marL="0" indent="0" eaLnBrk="1" hangingPunct="1">
              <a:buFont typeface="Wingdings 3" pitchFamily="18" charset="2"/>
              <a:buNone/>
            </a:pPr>
            <a:r>
              <a:rPr lang="pt-BR" sz="2400" smtClean="0"/>
              <a:t>                          </a:t>
            </a:r>
            <a:r>
              <a:rPr lang="pt-BR" sz="2400" smtClean="0">
                <a:solidFill>
                  <a:srgbClr val="FF0000"/>
                </a:solidFill>
              </a:rPr>
              <a:t>A RESSUSCITAÇÃO COM FLÚIDOS</a:t>
            </a:r>
            <a:r>
              <a:rPr lang="pt-BR" sz="2400" smtClean="0"/>
              <a:t> </a:t>
            </a:r>
          </a:p>
          <a:p>
            <a:pPr marL="0" indent="0" eaLnBrk="1" hangingPunct="1">
              <a:buFont typeface="Wingdings 3" pitchFamily="18" charset="2"/>
              <a:buNone/>
            </a:pPr>
            <a:r>
              <a:rPr lang="pt-BR" sz="2400" smtClean="0"/>
              <a:t>- Leva a alterações na sinalização inflamatória e aumento sistêmico da inflamação;</a:t>
            </a:r>
          </a:p>
          <a:p>
            <a:pPr marL="0" indent="0" eaLnBrk="1" hangingPunct="1">
              <a:buFontTx/>
              <a:buChar char="-"/>
            </a:pPr>
            <a:r>
              <a:rPr lang="pt-BR" sz="2400" b="1" smtClean="0">
                <a:solidFill>
                  <a:srgbClr val="FFFF00"/>
                </a:solidFill>
              </a:rPr>
              <a:t>A hipervolemia demonstrou ser um gatilho potente para liberação de glicocálice potencialmente mediada pela liberação de peptídeo natriurético atrial plasmático (PNA)</a:t>
            </a:r>
            <a:r>
              <a:rPr lang="pt-BR" sz="2400" smtClean="0"/>
              <a:t>, nesse estudo, a endotoxemia foi associado a um grande aumento do PNA (mais de 14 vezes em ambos os grupos);</a:t>
            </a:r>
          </a:p>
          <a:p>
            <a:pPr marL="0" indent="0" eaLnBrk="1" hangingPunct="1">
              <a:buFontTx/>
              <a:buChar char="-"/>
            </a:pPr>
            <a:r>
              <a:rPr lang="pt-BR" sz="2400" smtClean="0"/>
              <a:t>O grupo com RF teve um aumento adicional de PNA, enquanto o grupo Não RF já havia começado a declinar. </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Espaço Reservado para Conteúdo 2"/>
          <p:cNvSpPr>
            <a:spLocks noGrp="1"/>
          </p:cNvSpPr>
          <p:nvPr>
            <p:ph idx="1"/>
          </p:nvPr>
        </p:nvSpPr>
        <p:spPr>
          <a:xfrm>
            <a:off x="838200" y="550863"/>
            <a:ext cx="10515600" cy="5626100"/>
          </a:xfrm>
        </p:spPr>
        <p:txBody>
          <a:bodyPr/>
          <a:lstStyle/>
          <a:p>
            <a:pPr eaLnBrk="1" hangingPunct="1"/>
            <a:r>
              <a:rPr lang="pt-BR" sz="2200" smtClean="0"/>
              <a:t>Tendo em vista que a </a:t>
            </a:r>
            <a:r>
              <a:rPr lang="pt-BR" sz="2200" b="1" smtClean="0">
                <a:solidFill>
                  <a:srgbClr val="FF00FF"/>
                </a:solidFill>
              </a:rPr>
              <a:t>RF</a:t>
            </a:r>
            <a:r>
              <a:rPr lang="pt-BR" sz="2200" smtClean="0"/>
              <a:t> melhora a hipoperfusão tecidual, seria de se esperar que isto seria refletido em uma </a:t>
            </a:r>
            <a:r>
              <a:rPr lang="pt-BR" sz="2200" smtClean="0">
                <a:solidFill>
                  <a:srgbClr val="FF00FF"/>
                </a:solidFill>
              </a:rPr>
              <a:t>relação lactato / piruvato</a:t>
            </a:r>
            <a:r>
              <a:rPr lang="pt-BR" sz="2200" smtClean="0"/>
              <a:t> (</a:t>
            </a:r>
            <a:r>
              <a:rPr lang="pt-BR" sz="2200" i="1" smtClean="0"/>
              <a:t>altos níveis= hipoperfusão</a:t>
            </a:r>
            <a:r>
              <a:rPr lang="pt-BR" sz="2200" smtClean="0"/>
              <a:t>), comparativamente </a:t>
            </a:r>
            <a:r>
              <a:rPr lang="pt-BR" sz="2200" b="1" smtClean="0">
                <a:solidFill>
                  <a:srgbClr val="FF00FF"/>
                </a:solidFill>
              </a:rPr>
              <a:t>meno</a:t>
            </a:r>
            <a:r>
              <a:rPr lang="pt-BR" sz="2200" b="1" smtClean="0"/>
              <a:t>r</a:t>
            </a:r>
            <a:r>
              <a:rPr lang="pt-BR" sz="2200" smtClean="0"/>
              <a:t> nos órgãos;</a:t>
            </a:r>
          </a:p>
          <a:p>
            <a:pPr eaLnBrk="1" hangingPunct="1">
              <a:buFont typeface="Wingdings 3" pitchFamily="18" charset="2"/>
              <a:buNone/>
            </a:pPr>
            <a:endParaRPr lang="pt-BR" sz="2200" smtClean="0"/>
          </a:p>
          <a:p>
            <a:pPr eaLnBrk="1" hangingPunct="1"/>
            <a:r>
              <a:rPr lang="pt-BR" sz="2200" smtClean="0"/>
              <a:t>TODAVIA, isto não foi demonstrado na circulação arterial, coração, cérebro ou rim com L / P proporcionalmente semelhantes nos dois grupos;</a:t>
            </a:r>
          </a:p>
          <a:p>
            <a:pPr eaLnBrk="1" hangingPunct="1">
              <a:buFont typeface="Wingdings 3" pitchFamily="18" charset="2"/>
              <a:buNone/>
            </a:pPr>
            <a:endParaRPr lang="pt-BR" sz="2200" smtClean="0"/>
          </a:p>
          <a:p>
            <a:pPr eaLnBrk="1" hangingPunct="1"/>
            <a:r>
              <a:rPr lang="pt-BR" sz="2200" smtClean="0"/>
              <a:t>Os resultados do fígado: relação L/P são quase 3 vezes maior no grupo não RF do que o grupo FR. </a:t>
            </a:r>
          </a:p>
          <a:p>
            <a:pPr eaLnBrk="1" hangingPunct="1">
              <a:buFont typeface="Wingdings 3" pitchFamily="18" charset="2"/>
              <a:buNone/>
            </a:pPr>
            <a:r>
              <a:rPr lang="pt-BR" sz="2200" smtClean="0">
                <a:sym typeface="Wingdings" pitchFamily="2" charset="2"/>
              </a:rPr>
              <a:t> </a:t>
            </a:r>
            <a:r>
              <a:rPr lang="pt-BR" sz="2200" smtClean="0"/>
              <a:t>Os autores não são capazes de explicar os valores de linha de base discordantes dado o tratamento idêntico dos sujeitos experimentais antes da ressuscitação. </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Espaço Reservado para Conteúdo 2"/>
          <p:cNvSpPr>
            <a:spLocks noGrp="1"/>
          </p:cNvSpPr>
          <p:nvPr>
            <p:ph idx="1"/>
          </p:nvPr>
        </p:nvSpPr>
        <p:spPr>
          <a:xfrm>
            <a:off x="838200" y="750888"/>
            <a:ext cx="10515600" cy="5426075"/>
          </a:xfrm>
        </p:spPr>
        <p:txBody>
          <a:bodyPr/>
          <a:lstStyle/>
          <a:p>
            <a:pPr eaLnBrk="1" hangingPunct="1"/>
            <a:r>
              <a:rPr lang="pt-BR" sz="2200" smtClean="0"/>
              <a:t>Neste estudo </a:t>
            </a:r>
            <a:r>
              <a:rPr lang="pt-BR" sz="2200" u="sng" smtClean="0"/>
              <a:t>não houve diferença na creatinina </a:t>
            </a:r>
            <a:r>
              <a:rPr lang="pt-BR" sz="2200" smtClean="0"/>
              <a:t>sérica entre os grupos ao longo do experimento com ambos os grupos desenvolvendo evidências de lesão renal aguda em taxa semelhante;</a:t>
            </a:r>
          </a:p>
          <a:p>
            <a:pPr eaLnBrk="1" hangingPunct="1"/>
            <a:endParaRPr lang="pt-BR" sz="2200" smtClean="0"/>
          </a:p>
          <a:p>
            <a:pPr eaLnBrk="1" hangingPunct="1"/>
            <a:r>
              <a:rPr lang="pt-BR" sz="2200" smtClean="0"/>
              <a:t>Já a </a:t>
            </a:r>
            <a:r>
              <a:rPr lang="pt-BR" sz="2200" b="1" smtClean="0">
                <a:solidFill>
                  <a:srgbClr val="FF00FF"/>
                </a:solidFill>
              </a:rPr>
              <a:t>troponina</a:t>
            </a:r>
            <a:r>
              <a:rPr lang="pt-BR" sz="2200" smtClean="0"/>
              <a:t> sérica foi semelhante entre grupos para a maioria do estudo, no entanto, houve um </a:t>
            </a:r>
            <a:r>
              <a:rPr lang="pt-BR" sz="2200" smtClean="0">
                <a:solidFill>
                  <a:srgbClr val="FF00FF"/>
                </a:solidFill>
              </a:rPr>
              <a:t>aumento dramático tardio visto no grupo ressuscitado com fluido;</a:t>
            </a:r>
          </a:p>
          <a:p>
            <a:pPr eaLnBrk="1" hangingPunct="1"/>
            <a:endParaRPr lang="pt-BR" sz="2200" smtClean="0">
              <a:solidFill>
                <a:srgbClr val="FF00FF"/>
              </a:solidFill>
            </a:endParaRPr>
          </a:p>
          <a:p>
            <a:pPr eaLnBrk="1" hangingPunct="1"/>
            <a:r>
              <a:rPr lang="pt-BR" sz="2200" smtClean="0"/>
              <a:t>Lactato mediano final no grupo FR de 9,1 mmol / L em comparação com 4,9 mmol / L no grupo NR;</a:t>
            </a:r>
          </a:p>
          <a:p>
            <a:pPr eaLnBrk="1" hangingPunct="1"/>
            <a:endParaRPr lang="pt-BR" sz="2200" smtClean="0"/>
          </a:p>
          <a:p>
            <a:pPr eaLnBrk="1" hangingPunct="1"/>
            <a:r>
              <a:rPr lang="pt-BR" sz="2200" smtClean="0"/>
              <a:t>Da mesma forma, a </a:t>
            </a:r>
            <a:r>
              <a:rPr lang="pt-BR" sz="2200" smtClean="0">
                <a:solidFill>
                  <a:srgbClr val="FF00FF"/>
                </a:solidFill>
              </a:rPr>
              <a:t>acidose metabólica foi pior nas ovelhas FR.</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Título 1"/>
          <p:cNvSpPr>
            <a:spLocks noGrp="1"/>
          </p:cNvSpPr>
          <p:nvPr>
            <p:ph type="title"/>
          </p:nvPr>
        </p:nvSpPr>
        <p:spPr/>
        <p:txBody>
          <a:bodyPr/>
          <a:lstStyle/>
          <a:p>
            <a:pPr eaLnBrk="1" hangingPunct="1"/>
            <a:r>
              <a:rPr lang="pt-BR" smtClean="0"/>
              <a:t>LIMITAÇÕES</a:t>
            </a:r>
          </a:p>
        </p:txBody>
      </p:sp>
      <p:sp>
        <p:nvSpPr>
          <p:cNvPr id="72706" name="Espaço Reservado para Conteúdo 2"/>
          <p:cNvSpPr>
            <a:spLocks noGrp="1"/>
          </p:cNvSpPr>
          <p:nvPr>
            <p:ph idx="1"/>
          </p:nvPr>
        </p:nvSpPr>
        <p:spPr/>
        <p:txBody>
          <a:bodyPr/>
          <a:lstStyle/>
          <a:p>
            <a:pPr eaLnBrk="1" hangingPunct="1"/>
            <a:r>
              <a:rPr lang="pt-BR" sz="2200" smtClean="0"/>
              <a:t>Como o julgamento foi investigar os danos vistos no estudo FEAST a mesma dose em bolus de fluido (40mls / kg) foi usada. Isso é, mais do que o recomendado pelas diretrizes de sobrevivência à sepse e os mesmos efeitos podem não ser observados com diferentes volumes ou taxas de administração. </a:t>
            </a:r>
          </a:p>
          <a:p>
            <a:pPr eaLnBrk="1" hangingPunct="1"/>
            <a:endParaRPr lang="pt-BR" sz="2200" smtClean="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Título 1"/>
          <p:cNvSpPr>
            <a:spLocks noGrp="1"/>
          </p:cNvSpPr>
          <p:nvPr>
            <p:ph type="title"/>
          </p:nvPr>
        </p:nvSpPr>
        <p:spPr>
          <a:xfrm>
            <a:off x="2028825" y="519113"/>
            <a:ext cx="9404350" cy="1400175"/>
          </a:xfrm>
        </p:spPr>
        <p:txBody>
          <a:bodyPr/>
          <a:lstStyle/>
          <a:p>
            <a:pPr eaLnBrk="1" hangingPunct="1"/>
            <a:r>
              <a:rPr lang="pt-BR" smtClean="0"/>
              <a:t>CONCLUSÃO</a:t>
            </a:r>
          </a:p>
        </p:txBody>
      </p:sp>
      <p:sp>
        <p:nvSpPr>
          <p:cNvPr id="73730" name="Espaço Reservado para Conteúdo 2"/>
          <p:cNvSpPr>
            <a:spLocks noGrp="1"/>
          </p:cNvSpPr>
          <p:nvPr>
            <p:ph idx="1"/>
          </p:nvPr>
        </p:nvSpPr>
        <p:spPr>
          <a:solidFill>
            <a:srgbClr val="0000FF"/>
          </a:solidFill>
        </p:spPr>
        <p:txBody>
          <a:bodyPr/>
          <a:lstStyle/>
          <a:p>
            <a:pPr algn="ctr" eaLnBrk="1" hangingPunct="1">
              <a:buFont typeface="Wingdings 3" pitchFamily="18" charset="2"/>
              <a:buNone/>
            </a:pPr>
            <a:r>
              <a:rPr lang="pt-BR" sz="2200" b="1" smtClean="0">
                <a:solidFill>
                  <a:srgbClr val="FF0000"/>
                </a:solidFill>
              </a:rPr>
              <a:t>A ressuscitação com fluidos teve um efeito prejudicial na endotoxemia:</a:t>
            </a:r>
          </a:p>
          <a:p>
            <a:pPr eaLnBrk="1" hangingPunct="1"/>
            <a:endParaRPr lang="pt-BR" sz="2200" b="1" smtClean="0">
              <a:solidFill>
                <a:srgbClr val="FF0000"/>
              </a:solidFill>
            </a:endParaRPr>
          </a:p>
          <a:p>
            <a:pPr eaLnBrk="1" hangingPunct="1"/>
            <a:r>
              <a:rPr lang="pt-BR" sz="2200" b="1" smtClean="0">
                <a:solidFill>
                  <a:srgbClr val="FF0000"/>
                </a:solidFill>
              </a:rPr>
              <a:t>Choque com necessidade aumentada de vasopressor nas 12 horas após a ressuscitação;</a:t>
            </a:r>
          </a:p>
          <a:p>
            <a:pPr eaLnBrk="1" hangingPunct="1">
              <a:buFont typeface="Wingdings 3" pitchFamily="18" charset="2"/>
              <a:buNone/>
            </a:pPr>
            <a:endParaRPr lang="pt-BR" sz="2200" b="1" smtClean="0">
              <a:solidFill>
                <a:srgbClr val="FF0000"/>
              </a:solidFill>
            </a:endParaRPr>
          </a:p>
          <a:p>
            <a:pPr eaLnBrk="1" hangingPunct="1"/>
            <a:r>
              <a:rPr lang="pt-BR" sz="2200" b="1" smtClean="0">
                <a:solidFill>
                  <a:srgbClr val="FF0000"/>
                </a:solidFill>
              </a:rPr>
              <a:t>Não foram capazes de demonstrar quaisquer efeitos benéficos da ressuscitação com fluidos em relação ao metabolismo de órgãos individuais ou qualquer um dos marcadores medidos de lesão ou função.</a:t>
            </a:r>
          </a:p>
          <a:p>
            <a:pPr eaLnBrk="1" hangingPunct="1"/>
            <a:endParaRPr lang="pt-BR" sz="2200" b="1" smtClean="0">
              <a:solidFill>
                <a:srgbClr val="FF0000"/>
              </a:solidFil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3" name="Picture 6"/>
          <p:cNvPicPr>
            <a:picLocks noChangeAspect="1" noChangeArrowheads="1"/>
          </p:cNvPicPr>
          <p:nvPr/>
        </p:nvPicPr>
        <p:blipFill>
          <a:blip r:embed="rId2"/>
          <a:srcRect/>
          <a:stretch>
            <a:fillRect/>
          </a:stretch>
        </p:blipFill>
        <p:spPr bwMode="auto">
          <a:xfrm>
            <a:off x="0" y="0"/>
            <a:ext cx="6076950" cy="4559300"/>
          </a:xfrm>
          <a:prstGeom prst="rect">
            <a:avLst/>
          </a:prstGeom>
          <a:noFill/>
          <a:ln w="38100">
            <a:solidFill>
              <a:srgbClr val="FF00FF"/>
            </a:solidFill>
            <a:miter lim="800000"/>
            <a:headEnd/>
            <a:tailEnd/>
          </a:ln>
        </p:spPr>
      </p:pic>
      <p:pic>
        <p:nvPicPr>
          <p:cNvPr id="74754" name="Picture 7"/>
          <p:cNvPicPr>
            <a:picLocks noChangeAspect="1" noChangeArrowheads="1"/>
          </p:cNvPicPr>
          <p:nvPr/>
        </p:nvPicPr>
        <p:blipFill>
          <a:blip r:embed="rId3"/>
          <a:srcRect/>
          <a:stretch>
            <a:fillRect/>
          </a:stretch>
        </p:blipFill>
        <p:spPr bwMode="auto">
          <a:xfrm>
            <a:off x="6091238" y="3948113"/>
            <a:ext cx="6100762" cy="2909887"/>
          </a:xfrm>
          <a:prstGeom prst="rect">
            <a:avLst/>
          </a:prstGeom>
          <a:noFill/>
          <a:ln w="38100">
            <a:solidFill>
              <a:srgbClr val="FF00FF"/>
            </a:solidFill>
            <a:miter lim="800000"/>
            <a:headEnd/>
            <a:tailEnd/>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Rectangle 3"/>
          <p:cNvSpPr>
            <a:spLocks noGrp="1"/>
          </p:cNvSpPr>
          <p:nvPr>
            <p:ph type="body" idx="1"/>
          </p:nvPr>
        </p:nvSpPr>
        <p:spPr>
          <a:xfrm>
            <a:off x="1973263" y="3063875"/>
            <a:ext cx="8947150" cy="3481388"/>
          </a:xfrm>
          <a:solidFill>
            <a:srgbClr val="FFFF00"/>
          </a:solidFill>
        </p:spPr>
        <p:txBody>
          <a:bodyPr/>
          <a:lstStyle/>
          <a:p>
            <a:pPr>
              <a:buFont typeface="Wingdings 3" pitchFamily="18" charset="2"/>
              <a:buNone/>
            </a:pPr>
            <a:r>
              <a:rPr lang="pt-BR" b="1" smtClean="0">
                <a:solidFill>
                  <a:srgbClr val="FF00FF"/>
                </a:solidFill>
              </a:rPr>
              <a:t>                                     </a:t>
            </a:r>
            <a:r>
              <a:rPr lang="pt-BR" sz="2400" b="1" smtClean="0">
                <a:solidFill>
                  <a:srgbClr val="0000FF"/>
                </a:solidFill>
              </a:rPr>
              <a:t>Conclusão</a:t>
            </a:r>
          </a:p>
          <a:p>
            <a:r>
              <a:rPr lang="pt-BR" b="1" smtClean="0">
                <a:solidFill>
                  <a:srgbClr val="FF00FF"/>
                </a:solidFill>
              </a:rPr>
              <a:t>A ressuscitação com fluidos resultou em um aumento paradoxal DO REQUERIMENTO DE VASOPLEGIA</a:t>
            </a:r>
          </a:p>
          <a:p>
            <a:r>
              <a:rPr lang="pt-BR" b="1" smtClean="0">
                <a:solidFill>
                  <a:srgbClr val="FF00FF"/>
                </a:solidFill>
              </a:rPr>
              <a:t>Além disso, não resultou em melhorias em nenhum dos marcadores microcirculatórios ou específicos de órgãos medidos. </a:t>
            </a:r>
          </a:p>
          <a:p>
            <a:r>
              <a:rPr lang="pt-BR" b="1" smtClean="0">
                <a:solidFill>
                  <a:srgbClr val="FF00FF"/>
                </a:solidFill>
              </a:rPr>
              <a:t>O aumento observado da necessidade do   vasopressor pode ter sido devido a dano endotelial / glicocálice secundário ao descarte de glicocálice mediado por PEPTÍDEO NATRIURÉTICO ARTERIAL PLASMÁTICO</a:t>
            </a:r>
          </a:p>
        </p:txBody>
      </p:sp>
      <p:pic>
        <p:nvPicPr>
          <p:cNvPr id="75778" name="Picture 4"/>
          <p:cNvPicPr>
            <a:picLocks noChangeAspect="1" noChangeArrowheads="1"/>
          </p:cNvPicPr>
          <p:nvPr/>
        </p:nvPicPr>
        <p:blipFill>
          <a:blip r:embed="rId2"/>
          <a:srcRect/>
          <a:stretch>
            <a:fillRect/>
          </a:stretch>
        </p:blipFill>
        <p:spPr bwMode="auto">
          <a:xfrm>
            <a:off x="2678113" y="301625"/>
            <a:ext cx="7050087" cy="2324100"/>
          </a:xfrm>
          <a:prstGeom prst="rect">
            <a:avLst/>
          </a:prstGeom>
          <a:noFill/>
          <a:ln w="38100">
            <a:solidFill>
              <a:srgbClr val="FF00FF"/>
            </a:solidFill>
            <a:miter lim="800000"/>
            <a:headEnd/>
            <a:tailEnd/>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Rectangle 2"/>
          <p:cNvSpPr>
            <a:spLocks noGrp="1"/>
          </p:cNvSpPr>
          <p:nvPr>
            <p:ph type="title"/>
          </p:nvPr>
        </p:nvSpPr>
        <p:spPr>
          <a:xfrm>
            <a:off x="1516063" y="263525"/>
            <a:ext cx="9404350" cy="1400175"/>
          </a:xfrm>
        </p:spPr>
        <p:txBody>
          <a:bodyPr/>
          <a:lstStyle/>
          <a:p>
            <a:pPr algn="ctr"/>
            <a:r>
              <a:rPr lang="pt-BR" sz="2400" b="1" smtClean="0">
                <a:solidFill>
                  <a:srgbClr val="FFFF00"/>
                </a:solidFill>
              </a:rPr>
              <a:t>Nota do Editor da página neonatal </a:t>
            </a:r>
            <a:r>
              <a:rPr lang="pt-BR" sz="2400" b="1" smtClean="0">
                <a:solidFill>
                  <a:srgbClr val="FFFF00"/>
                </a:solidFill>
                <a:hlinkClick r:id="rId2"/>
              </a:rPr>
              <a:t>www.paulomargoto.com.br</a:t>
            </a:r>
            <a:r>
              <a:rPr lang="pt-BR" sz="2400" b="1" smtClean="0">
                <a:solidFill>
                  <a:srgbClr val="FFFF00"/>
                </a:solidFill>
              </a:rPr>
              <a:t> , Dr. Paulo R. Margotto. Consultem também! Estudando Juntos!</a:t>
            </a:r>
          </a:p>
        </p:txBody>
      </p:sp>
      <p:sp>
        <p:nvSpPr>
          <p:cNvPr id="76802" name="Rectangle 4"/>
          <p:cNvSpPr>
            <a:spLocks noChangeArrowheads="1"/>
          </p:cNvSpPr>
          <p:nvPr/>
        </p:nvSpPr>
        <p:spPr bwMode="auto">
          <a:xfrm>
            <a:off x="1238250" y="6011863"/>
            <a:ext cx="10585450" cy="366712"/>
          </a:xfrm>
          <a:prstGeom prst="rect">
            <a:avLst/>
          </a:prstGeom>
          <a:noFill/>
          <a:ln w="9525">
            <a:noFill/>
            <a:miter lim="800000"/>
            <a:headEnd/>
            <a:tailEnd/>
          </a:ln>
        </p:spPr>
        <p:txBody>
          <a:bodyPr wrap="none">
            <a:spAutoFit/>
          </a:bodyPr>
          <a:lstStyle/>
          <a:p>
            <a:pPr defTabSz="914400"/>
            <a:r>
              <a:rPr lang="pt-BR">
                <a:solidFill>
                  <a:srgbClr val="00FFFF"/>
                </a:solidFill>
              </a:rPr>
              <a:t>Drs. Roberto,  Paulo R. Margotto, Vera e Juliana-UTI Pediátrica do Hospital Santa Lúcia em 22-9-2020</a:t>
            </a:r>
          </a:p>
        </p:txBody>
      </p:sp>
      <p:sp>
        <p:nvSpPr>
          <p:cNvPr id="76803" name="Text Box 5"/>
          <p:cNvSpPr txBox="1">
            <a:spLocks noChangeArrowheads="1"/>
          </p:cNvSpPr>
          <p:nvPr/>
        </p:nvSpPr>
        <p:spPr bwMode="auto">
          <a:xfrm>
            <a:off x="9799638" y="5441950"/>
            <a:ext cx="2289175" cy="336550"/>
          </a:xfrm>
          <a:prstGeom prst="rect">
            <a:avLst/>
          </a:prstGeom>
          <a:noFill/>
          <a:ln w="9525">
            <a:noFill/>
            <a:miter lim="800000"/>
            <a:headEnd/>
            <a:tailEnd/>
          </a:ln>
        </p:spPr>
        <p:txBody>
          <a:bodyPr wrap="none">
            <a:spAutoFit/>
          </a:bodyPr>
          <a:lstStyle/>
          <a:p>
            <a:pPr defTabSz="914400"/>
            <a:r>
              <a:rPr lang="pt-BR" sz="1600">
                <a:hlinkClick r:id="rId3"/>
              </a:rPr>
              <a:t>pmargotto@gmail.com</a:t>
            </a:r>
            <a:r>
              <a:rPr lang="pt-BR" sz="1600"/>
              <a:t> </a:t>
            </a:r>
          </a:p>
        </p:txBody>
      </p:sp>
      <p:pic>
        <p:nvPicPr>
          <p:cNvPr id="76804" name="Picture 6"/>
          <p:cNvPicPr>
            <a:picLocks noChangeAspect="1" noChangeArrowheads="1"/>
          </p:cNvPicPr>
          <p:nvPr/>
        </p:nvPicPr>
        <p:blipFill>
          <a:blip r:embed="rId4"/>
          <a:srcRect/>
          <a:stretch>
            <a:fillRect/>
          </a:stretch>
        </p:blipFill>
        <p:spPr bwMode="auto">
          <a:xfrm>
            <a:off x="2279650" y="1538288"/>
            <a:ext cx="7570788" cy="4259262"/>
          </a:xfrm>
          <a:prstGeom prst="rect">
            <a:avLst/>
          </a:prstGeom>
          <a:noFill/>
          <a:ln w="9525">
            <a:noFill/>
            <a:miter lim="800000"/>
            <a:headEnd/>
            <a:tailEnd/>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Rectangle 3"/>
          <p:cNvSpPr>
            <a:spLocks noGrp="1"/>
          </p:cNvSpPr>
          <p:nvPr>
            <p:ph type="body" idx="1"/>
          </p:nvPr>
        </p:nvSpPr>
        <p:spPr>
          <a:xfrm>
            <a:off x="1103313" y="2063750"/>
            <a:ext cx="8947150" cy="4195763"/>
          </a:xfrm>
        </p:spPr>
        <p:txBody>
          <a:bodyPr/>
          <a:lstStyle/>
          <a:p>
            <a:pPr algn="ctr"/>
            <a:r>
              <a:rPr lang="pt-BR" sz="3600" b="1" smtClean="0">
                <a:solidFill>
                  <a:srgbClr val="FFFF00"/>
                </a:solidFill>
              </a:rPr>
              <a:t>ENTENDENDO O PAPEL DO GLICOCÁLICE ENDOTELIAL NA SEPSE PEDIÁTRICA</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Rectangle 3"/>
          <p:cNvSpPr>
            <a:spLocks noGrp="1"/>
          </p:cNvSpPr>
          <p:nvPr>
            <p:ph type="body" idx="1"/>
          </p:nvPr>
        </p:nvSpPr>
        <p:spPr>
          <a:xfrm>
            <a:off x="1289050" y="2662238"/>
            <a:ext cx="9629775" cy="3259137"/>
          </a:xfrm>
          <a:solidFill>
            <a:schemeClr val="tx1"/>
          </a:solidFill>
        </p:spPr>
        <p:txBody>
          <a:bodyPr/>
          <a:lstStyle/>
          <a:p>
            <a:pPr algn="ctr">
              <a:buFont typeface="Wingdings 3" pitchFamily="18" charset="2"/>
              <a:buNone/>
            </a:pPr>
            <a:r>
              <a:rPr lang="pt-BR" b="1" smtClean="0">
                <a:solidFill>
                  <a:srgbClr val="0000FF"/>
                </a:solidFill>
              </a:rPr>
              <a:t>Objetivos</a:t>
            </a:r>
            <a:endParaRPr lang="pt-BR" smtClean="0">
              <a:solidFill>
                <a:schemeClr val="bg1"/>
              </a:solidFill>
            </a:endParaRPr>
          </a:p>
          <a:p>
            <a:r>
              <a:rPr lang="pt-BR" smtClean="0">
                <a:solidFill>
                  <a:schemeClr val="bg1"/>
                </a:solidFill>
              </a:rPr>
              <a:t>A sepse é uma causa significativa de morbidade e mortalidade. </a:t>
            </a:r>
          </a:p>
          <a:p>
            <a:r>
              <a:rPr lang="pt-BR" smtClean="0">
                <a:solidFill>
                  <a:schemeClr val="bg1"/>
                </a:solidFill>
              </a:rPr>
              <a:t>Crianças com sepse costumam apresentar alterações na microcirculação e na permeabilidade vascular.</a:t>
            </a:r>
          </a:p>
          <a:p>
            <a:r>
              <a:rPr lang="pt-BR" smtClean="0">
                <a:solidFill>
                  <a:schemeClr val="bg1"/>
                </a:solidFill>
              </a:rPr>
              <a:t> O objetivo desse estudo  é mostrar a evidência atual sobre o papel do glicocálice endotelial como um determinante de vazamento capilar nesses pacientes. </a:t>
            </a:r>
          </a:p>
          <a:p>
            <a:r>
              <a:rPr lang="pt-BR" smtClean="0">
                <a:solidFill>
                  <a:schemeClr val="bg1"/>
                </a:solidFill>
              </a:rPr>
              <a:t>Foram incluídos estudos em crianças, adultos e animais.</a:t>
            </a:r>
          </a:p>
          <a:p>
            <a:endParaRPr lang="pt-BR" smtClean="0">
              <a:solidFill>
                <a:schemeClr val="bg1"/>
              </a:solidFill>
            </a:endParaRPr>
          </a:p>
          <a:p>
            <a:endParaRPr lang="pt-BR" smtClean="0">
              <a:solidFill>
                <a:schemeClr val="bg1"/>
              </a:solidFill>
            </a:endParaRPr>
          </a:p>
        </p:txBody>
      </p:sp>
      <p:sp>
        <p:nvSpPr>
          <p:cNvPr id="78850" name="Rectangle 4"/>
          <p:cNvSpPr>
            <a:spLocks noChangeArrowheads="1"/>
          </p:cNvSpPr>
          <p:nvPr/>
        </p:nvSpPr>
        <p:spPr bwMode="auto">
          <a:xfrm>
            <a:off x="0" y="1065213"/>
            <a:ext cx="11979275" cy="1524000"/>
          </a:xfrm>
          <a:prstGeom prst="rect">
            <a:avLst/>
          </a:prstGeom>
          <a:solidFill>
            <a:srgbClr val="FFFFFF"/>
          </a:solidFill>
          <a:ln w="9525">
            <a:noFill/>
            <a:miter lim="800000"/>
            <a:headEnd/>
            <a:tailEnd/>
          </a:ln>
        </p:spPr>
        <p:txBody>
          <a:bodyPr lIns="0" tIns="0" rIns="0" bIns="0" anchor="ctr">
            <a:spAutoFit/>
          </a:bodyPr>
          <a:lstStyle/>
          <a:p>
            <a:pPr algn="ctr"/>
            <a:r>
              <a:rPr lang="en-US" sz="2000">
                <a:solidFill>
                  <a:srgbClr val="000000"/>
                </a:solidFill>
                <a:hlinkClick r:id="rId2"/>
              </a:rPr>
              <a:t>The Endothelial Glycocalyx: A Fundamental Determinant of Vascular Permeability in Sepsis.</a:t>
            </a:r>
            <a:endParaRPr lang="en-US" sz="2000">
              <a:solidFill>
                <a:srgbClr val="000000"/>
              </a:solidFill>
            </a:endParaRPr>
          </a:p>
          <a:p>
            <a:pPr algn="ctr"/>
            <a:r>
              <a:rPr lang="en-US" sz="2000">
                <a:solidFill>
                  <a:srgbClr val="000000"/>
                </a:solidFill>
              </a:rPr>
              <a:t>Fernández-Sarmiento J, Salazar-Peláez LM, Carcillo JA.Pediatr Crit Care Med. 2020 May;21(5):e291-e300. doi: 10.1097/PCC.0000000000002266.PMID: 32132499</a:t>
            </a:r>
          </a:p>
          <a:p>
            <a:pPr algn="ctr"/>
            <a:r>
              <a:rPr lang="en-US" sz="2000">
                <a:solidFill>
                  <a:srgbClr val="000000"/>
                </a:solidFill>
              </a:rPr>
              <a:t/>
            </a:r>
            <a:br>
              <a:rPr lang="en-US" sz="2000">
                <a:solidFill>
                  <a:srgbClr val="000000"/>
                </a:solidFill>
              </a:rPr>
            </a:br>
            <a:endParaRPr lang="en-US" sz="2000">
              <a:solidFill>
                <a:srgbClr val="000000"/>
              </a:solidFill>
            </a:endParaRPr>
          </a:p>
        </p:txBody>
      </p:sp>
      <p:sp>
        <p:nvSpPr>
          <p:cNvPr id="78851" name="Rectangle 5"/>
          <p:cNvSpPr>
            <a:spLocks noChangeArrowheads="1"/>
          </p:cNvSpPr>
          <p:nvPr/>
        </p:nvSpPr>
        <p:spPr bwMode="auto">
          <a:xfrm>
            <a:off x="942975" y="185738"/>
            <a:ext cx="10947400" cy="822325"/>
          </a:xfrm>
          <a:prstGeom prst="rect">
            <a:avLst/>
          </a:prstGeom>
          <a:noFill/>
          <a:ln w="9525">
            <a:noFill/>
            <a:miter lim="800000"/>
            <a:headEnd/>
            <a:tailEnd/>
          </a:ln>
        </p:spPr>
        <p:txBody>
          <a:bodyPr wrap="none">
            <a:spAutoFit/>
          </a:bodyPr>
          <a:lstStyle/>
          <a:p>
            <a:pPr algn="ctr" defTabSz="914400"/>
            <a:r>
              <a:rPr lang="pt-BR" sz="2400" b="1">
                <a:solidFill>
                  <a:srgbClr val="FF00FF"/>
                </a:solidFill>
              </a:rPr>
              <a:t>O glicocálice endotelial: um determinante fundamental da permeabilidade </a:t>
            </a:r>
          </a:p>
          <a:p>
            <a:pPr algn="ctr" defTabSz="914400"/>
            <a:r>
              <a:rPr lang="pt-BR" sz="2400" b="1">
                <a:solidFill>
                  <a:srgbClr val="FF00FF"/>
                </a:solidFill>
              </a:rPr>
              <a:t>vascular na sepse.</a:t>
            </a:r>
          </a:p>
        </p:txBody>
      </p:sp>
      <p:sp>
        <p:nvSpPr>
          <p:cNvPr id="78852" name="Oval 7"/>
          <p:cNvSpPr>
            <a:spLocks noChangeArrowheads="1"/>
          </p:cNvSpPr>
          <p:nvPr/>
        </p:nvSpPr>
        <p:spPr bwMode="auto">
          <a:xfrm>
            <a:off x="646113" y="1671638"/>
            <a:ext cx="1327150" cy="914400"/>
          </a:xfrm>
          <a:prstGeom prst="ellipse">
            <a:avLst/>
          </a:prstGeom>
          <a:solidFill>
            <a:schemeClr val="accent1"/>
          </a:solidFill>
          <a:ln w="76200">
            <a:solidFill>
              <a:srgbClr val="00FFFF"/>
            </a:solidFill>
            <a:round/>
            <a:headEnd/>
            <a:tailEnd/>
          </a:ln>
        </p:spPr>
        <p:txBody>
          <a:bodyPr wrap="none" anchor="ctr"/>
          <a:lstStyle/>
          <a:p>
            <a:pPr algn="ctr" defTabSz="914400"/>
            <a:r>
              <a:rPr lang="pt-BR">
                <a:solidFill>
                  <a:srgbClr val="FFFF00"/>
                </a:solidFill>
              </a:rPr>
              <a:t>2020</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3"/>
          <p:cNvSpPr>
            <a:spLocks noGrp="1"/>
          </p:cNvSpPr>
          <p:nvPr>
            <p:ph type="body" idx="1"/>
          </p:nvPr>
        </p:nvSpPr>
        <p:spPr>
          <a:xfrm>
            <a:off x="849313" y="1150938"/>
            <a:ext cx="10931525" cy="4551362"/>
          </a:xfrm>
          <a:solidFill>
            <a:schemeClr val="tx1"/>
          </a:solidFill>
        </p:spPr>
        <p:txBody>
          <a:bodyPr/>
          <a:lstStyle/>
          <a:p>
            <a:r>
              <a:rPr lang="pt-BR" sz="2400" smtClean="0">
                <a:solidFill>
                  <a:schemeClr val="bg1"/>
                </a:solidFill>
              </a:rPr>
              <a:t>Um dos componentes fundamentais da estrutura da barreira endotelial é o glicocálice. </a:t>
            </a:r>
          </a:p>
          <a:p>
            <a:r>
              <a:rPr lang="pt-BR" sz="2400" smtClean="0">
                <a:solidFill>
                  <a:schemeClr val="bg1"/>
                </a:solidFill>
              </a:rPr>
              <a:t>É uma camada de espessura variável distribuída por todo o corpo, que preenche uma função muito importante para a vida: a regulação dos vasos sanguíneos, permeabilidade à água e solutos, favorecendo a proteção vascular, modulação e hemostasia. </a:t>
            </a:r>
          </a:p>
          <a:p>
            <a:r>
              <a:rPr lang="pt-BR" sz="2400" smtClean="0">
                <a:solidFill>
                  <a:schemeClr val="bg1"/>
                </a:solidFill>
              </a:rPr>
              <a:t>Nos últimos anos, houve um interesse especial em distúrbios do glicocálice e sua relação com aumento da permeabilidade vascular, especialmente em pacientes com sepse em quem as alterações que ocorrem no glicocálice são desconhecidas quando são submetidos a diferentes estratégias de reanimação de fluido, vasopressores, etc.</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7" name="Rectangle 3"/>
          <p:cNvSpPr>
            <a:spLocks noGrp="1"/>
          </p:cNvSpPr>
          <p:nvPr>
            <p:ph type="body" idx="1"/>
          </p:nvPr>
        </p:nvSpPr>
        <p:spPr>
          <a:xfrm>
            <a:off x="712788" y="971550"/>
            <a:ext cx="10920412" cy="4606925"/>
          </a:xfrm>
          <a:solidFill>
            <a:schemeClr val="tx1"/>
          </a:solidFill>
        </p:spPr>
        <p:txBody>
          <a:bodyPr/>
          <a:lstStyle/>
          <a:p>
            <a:r>
              <a:rPr lang="pt-BR" smtClean="0">
                <a:solidFill>
                  <a:schemeClr val="bg1"/>
                </a:solidFill>
              </a:rPr>
              <a:t>Um dos o órgão que costuma ser afetado por esse envolvimento nas fases iniciais da doença é o </a:t>
            </a:r>
            <a:r>
              <a:rPr lang="pt-BR" b="1" smtClean="0">
                <a:solidFill>
                  <a:srgbClr val="FF00FF"/>
                </a:solidFill>
              </a:rPr>
              <a:t>endotélio vascular</a:t>
            </a:r>
            <a:r>
              <a:rPr lang="pt-BR" smtClean="0">
                <a:solidFill>
                  <a:schemeClr val="bg1"/>
                </a:solidFill>
              </a:rPr>
              <a:t>.</a:t>
            </a:r>
          </a:p>
          <a:p>
            <a:r>
              <a:rPr lang="pt-BR" smtClean="0">
                <a:solidFill>
                  <a:schemeClr val="bg1"/>
                </a:solidFill>
              </a:rPr>
              <a:t> </a:t>
            </a:r>
            <a:r>
              <a:rPr lang="pt-BR" b="1" smtClean="0">
                <a:solidFill>
                  <a:srgbClr val="FF3300"/>
                </a:solidFill>
              </a:rPr>
              <a:t>Lesão no endotélio vascular</a:t>
            </a:r>
            <a:r>
              <a:rPr lang="pt-BR" smtClean="0">
                <a:solidFill>
                  <a:schemeClr val="bg1"/>
                </a:solidFill>
              </a:rPr>
              <a:t> leva ao aumento da permeabilidade vascular, vasodilatação e extravasamento de fluido do espaço intravascular para o intersticial, produzindo um estado de </a:t>
            </a:r>
            <a:r>
              <a:rPr lang="pt-BR" smtClean="0">
                <a:solidFill>
                  <a:srgbClr val="FF3300"/>
                </a:solidFill>
              </a:rPr>
              <a:t>hipovolemia relativa</a:t>
            </a:r>
            <a:r>
              <a:rPr lang="pt-BR" smtClean="0">
                <a:solidFill>
                  <a:schemeClr val="bg1"/>
                </a:solidFill>
              </a:rPr>
              <a:t> que afeta o tecido, a pressão de perfusão e o fornecimento de oxigênio aos tecidos.</a:t>
            </a:r>
          </a:p>
          <a:p>
            <a:r>
              <a:rPr lang="pt-BR" smtClean="0">
                <a:solidFill>
                  <a:schemeClr val="bg1"/>
                </a:solidFill>
              </a:rPr>
              <a:t>A estrutura responsável por ajudar a controlar e evitar a saída desse líquido é o glicocálice endotelial. </a:t>
            </a:r>
          </a:p>
          <a:p>
            <a:r>
              <a:rPr lang="pt-BR" smtClean="0">
                <a:solidFill>
                  <a:schemeClr val="bg1"/>
                </a:solidFill>
              </a:rPr>
              <a:t>Essa camada de proteoglicanos e glicosaminoglicanos, localizada na face intraluminal dos vasos sanguíneos e cobrindo as células endoteliais, desempenha um papel determinante em numerosos processos incluindo inflamação, permeabilidade microvascular e mecanotransdução endotelial (ou seja, detecção e transdução de forças mecânicas</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Rectangle 3"/>
          <p:cNvSpPr>
            <a:spLocks noGrp="1"/>
          </p:cNvSpPr>
          <p:nvPr>
            <p:ph type="body" idx="1"/>
          </p:nvPr>
        </p:nvSpPr>
        <p:spPr>
          <a:xfrm>
            <a:off x="390525" y="303213"/>
            <a:ext cx="10552113" cy="6554787"/>
          </a:xfrm>
          <a:solidFill>
            <a:schemeClr val="tx1"/>
          </a:solidFill>
        </p:spPr>
        <p:txBody>
          <a:bodyPr/>
          <a:lstStyle/>
          <a:p>
            <a:r>
              <a:rPr lang="pt-BR" smtClean="0">
                <a:solidFill>
                  <a:schemeClr val="bg1"/>
                </a:solidFill>
              </a:rPr>
              <a:t>O reconhecimento do papel do glicocálice na fisiopatologia desta doença nos permitirá entendê-la melhor e propor uma abordagem terapêutica para o início da sepse com a microcirculação ao invés da macrocirculação, como é feito atualmente</a:t>
            </a:r>
          </a:p>
          <a:p>
            <a:pPr>
              <a:buFont typeface="Wingdings 3" pitchFamily="18" charset="2"/>
              <a:buNone/>
            </a:pPr>
            <a:r>
              <a:rPr lang="pt-BR" smtClean="0">
                <a:solidFill>
                  <a:srgbClr val="FF00FF"/>
                </a:solidFill>
              </a:rPr>
              <a:t>                                              </a:t>
            </a:r>
            <a:r>
              <a:rPr lang="pt-BR" b="1" smtClean="0">
                <a:solidFill>
                  <a:srgbClr val="FF00FF"/>
                </a:solidFill>
              </a:rPr>
              <a:t>Estrutura do glicocálice</a:t>
            </a:r>
            <a:endParaRPr lang="pt-BR" b="1" smtClean="0">
              <a:solidFill>
                <a:schemeClr val="bg1"/>
              </a:solidFill>
            </a:endParaRPr>
          </a:p>
          <a:p>
            <a:pPr algn="ctr">
              <a:buFont typeface="Wingdings 3" pitchFamily="18" charset="2"/>
              <a:buNone/>
            </a:pPr>
            <a:r>
              <a:rPr lang="pt-BR" smtClean="0">
                <a:solidFill>
                  <a:schemeClr val="bg1"/>
                </a:solidFill>
              </a:rPr>
              <a:t>Barreira protetora, o glicocálice é uma fina camada que cobre o interior dos vasos sanguíneos humanos, desde os capilares até as artérias e veias, formando uma interface entre as células endoteliais e a corrente sanguínea</a:t>
            </a:r>
          </a:p>
          <a:p>
            <a:pPr algn="ctr"/>
            <a:endParaRPr lang="pt-BR" smtClean="0">
              <a:solidFill>
                <a:schemeClr val="bg1"/>
              </a:solidFill>
            </a:endParaRPr>
          </a:p>
        </p:txBody>
      </p:sp>
      <p:pic>
        <p:nvPicPr>
          <p:cNvPr id="81922" name="Picture 4"/>
          <p:cNvPicPr>
            <a:picLocks noChangeAspect="1" noChangeArrowheads="1"/>
          </p:cNvPicPr>
          <p:nvPr/>
        </p:nvPicPr>
        <p:blipFill>
          <a:blip r:embed="rId2"/>
          <a:srcRect/>
          <a:stretch>
            <a:fillRect/>
          </a:stretch>
        </p:blipFill>
        <p:spPr bwMode="auto">
          <a:xfrm>
            <a:off x="1760538" y="3195638"/>
            <a:ext cx="8507412" cy="3409950"/>
          </a:xfrm>
          <a:prstGeom prst="rect">
            <a:avLst/>
          </a:prstGeom>
          <a:noFill/>
          <a:ln w="57150">
            <a:solidFill>
              <a:srgbClr val="FF00FF"/>
            </a:solidFill>
            <a:miter lim="800000"/>
            <a:headEnd/>
            <a:tailEnd/>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5" name="Rectangle 3"/>
          <p:cNvSpPr>
            <a:spLocks noGrp="1"/>
          </p:cNvSpPr>
          <p:nvPr>
            <p:ph type="body" idx="1"/>
          </p:nvPr>
        </p:nvSpPr>
        <p:spPr>
          <a:xfrm>
            <a:off x="155575" y="168275"/>
            <a:ext cx="11122025" cy="6548438"/>
          </a:xfrm>
          <a:solidFill>
            <a:schemeClr val="tx1"/>
          </a:solidFill>
        </p:spPr>
        <p:txBody>
          <a:bodyPr/>
          <a:lstStyle/>
          <a:p>
            <a:pPr>
              <a:lnSpc>
                <a:spcPct val="90000"/>
              </a:lnSpc>
            </a:pPr>
            <a:r>
              <a:rPr lang="pt-BR" smtClean="0">
                <a:solidFill>
                  <a:srgbClr val="000000"/>
                </a:solidFill>
              </a:rPr>
              <a:t>A</a:t>
            </a:r>
            <a:r>
              <a:rPr lang="pt-BR" smtClean="0"/>
              <a:t> </a:t>
            </a:r>
            <a:r>
              <a:rPr lang="pt-BR" smtClean="0">
                <a:solidFill>
                  <a:srgbClr val="000000"/>
                </a:solidFill>
              </a:rPr>
              <a:t>ressuscitação com fluidos desempenha um papel fundamental na preservação e lesão do glicocálice </a:t>
            </a:r>
          </a:p>
          <a:p>
            <a:pPr>
              <a:lnSpc>
                <a:spcPct val="90000"/>
              </a:lnSpc>
            </a:pPr>
            <a:r>
              <a:rPr lang="pt-BR" smtClean="0">
                <a:solidFill>
                  <a:srgbClr val="000000"/>
                </a:solidFill>
              </a:rPr>
              <a:t>A administração de </a:t>
            </a:r>
            <a:r>
              <a:rPr lang="pt-BR" i="1" smtClean="0">
                <a:solidFill>
                  <a:srgbClr val="000000"/>
                </a:solidFill>
              </a:rPr>
              <a:t>bolus</a:t>
            </a:r>
            <a:r>
              <a:rPr lang="pt-BR" smtClean="0">
                <a:solidFill>
                  <a:srgbClr val="000000"/>
                </a:solidFill>
              </a:rPr>
              <a:t> de solução balanceada e não balanceada é a pedra angular do tratamento inicial de pacientes com sepse e faz parte do o pacote de sepse, que provou ter um efeito importante sobre os resultados clínicos em vários estudos.  </a:t>
            </a:r>
          </a:p>
          <a:p>
            <a:pPr algn="ctr">
              <a:lnSpc>
                <a:spcPct val="90000"/>
              </a:lnSpc>
            </a:pPr>
            <a:r>
              <a:rPr lang="pt-BR" b="1" smtClean="0">
                <a:solidFill>
                  <a:srgbClr val="FF3300"/>
                </a:solidFill>
              </a:rPr>
              <a:t>O número, composição e duração da administração desses</a:t>
            </a:r>
            <a:r>
              <a:rPr lang="pt-BR" b="1" i="1" smtClean="0">
                <a:solidFill>
                  <a:srgbClr val="FF3300"/>
                </a:solidFill>
              </a:rPr>
              <a:t> bolus </a:t>
            </a:r>
            <a:r>
              <a:rPr lang="pt-BR" b="1" smtClean="0">
                <a:solidFill>
                  <a:srgbClr val="FF3300"/>
                </a:solidFill>
              </a:rPr>
              <a:t>que consideramos podem ser fatores que influenciam a estabilidade do glicocálice e pode contribuir para sua lesão e ser um importante determinante de maior inflamação</a:t>
            </a:r>
            <a:r>
              <a:rPr lang="pt-BR" smtClean="0"/>
              <a:t>. </a:t>
            </a:r>
          </a:p>
          <a:p>
            <a:pPr>
              <a:lnSpc>
                <a:spcPct val="90000"/>
              </a:lnSpc>
            </a:pPr>
            <a:r>
              <a:rPr lang="pt-BR" smtClean="0">
                <a:solidFill>
                  <a:schemeClr val="bg1"/>
                </a:solidFill>
              </a:rPr>
              <a:t>Este pode ser um das possíveis explicações biológicas para</a:t>
            </a:r>
            <a:r>
              <a:rPr lang="pt-BR" smtClean="0"/>
              <a:t> </a:t>
            </a:r>
            <a:r>
              <a:rPr lang="pt-BR" b="1" smtClean="0">
                <a:solidFill>
                  <a:srgbClr val="FF3300"/>
                </a:solidFill>
              </a:rPr>
              <a:t>porque os cristalóides gastam menos tempo no espaço intravascular, recuperando temporariamente pressão de perfusão tecidual, mas com efeitos clínicos limitados e transitórios</a:t>
            </a:r>
            <a:r>
              <a:rPr lang="pt-BR" smtClean="0"/>
              <a:t> </a:t>
            </a:r>
            <a:r>
              <a:rPr lang="pt-BR" smtClean="0">
                <a:solidFill>
                  <a:srgbClr val="000000"/>
                </a:solidFill>
              </a:rPr>
              <a:t>como recentemente demonstrado Long et al). </a:t>
            </a:r>
          </a:p>
          <a:p>
            <a:pPr>
              <a:lnSpc>
                <a:spcPct val="90000"/>
              </a:lnSpc>
            </a:pPr>
            <a:r>
              <a:rPr lang="pt-BR" smtClean="0">
                <a:solidFill>
                  <a:srgbClr val="000000"/>
                </a:solidFill>
              </a:rPr>
              <a:t>Esses autores encontraram que após a terapia com </a:t>
            </a:r>
            <a:r>
              <a:rPr lang="pt-BR" i="1" smtClean="0">
                <a:solidFill>
                  <a:srgbClr val="000000"/>
                </a:solidFill>
              </a:rPr>
              <a:t>bolus</a:t>
            </a:r>
            <a:r>
              <a:rPr lang="pt-BR" smtClean="0">
                <a:solidFill>
                  <a:srgbClr val="000000"/>
                </a:solidFill>
              </a:rPr>
              <a:t> de fluidos em crianças com sepse, o índice cardíaco melhorou 18% em 5 minutos, mas após 60 minutos, diminuiu 6% em relação à linha de base, sugerindo que</a:t>
            </a:r>
            <a:r>
              <a:rPr lang="pt-BR" smtClean="0"/>
              <a:t> </a:t>
            </a:r>
            <a:r>
              <a:rPr lang="pt-BR" b="1" smtClean="0">
                <a:solidFill>
                  <a:srgbClr val="FF3300"/>
                </a:solidFill>
              </a:rPr>
              <a:t>seu efeito foi transitório</a:t>
            </a:r>
            <a:r>
              <a:rPr lang="pt-BR" smtClean="0"/>
              <a:t> </a:t>
            </a:r>
            <a:r>
              <a:rPr lang="pt-BR" smtClean="0">
                <a:solidFill>
                  <a:schemeClr val="bg1"/>
                </a:solidFill>
              </a:rPr>
              <a:t>e passou rapidamente para o espaço intersticial.</a:t>
            </a:r>
          </a:p>
          <a:p>
            <a:pPr algn="ctr">
              <a:lnSpc>
                <a:spcPct val="90000"/>
              </a:lnSpc>
            </a:pPr>
            <a:r>
              <a:rPr lang="pt-BR" b="1" smtClean="0">
                <a:solidFill>
                  <a:srgbClr val="FF00FF"/>
                </a:solidFill>
              </a:rPr>
              <a:t>Estudos são necessários para avaliar o efeito da ressuscitação com fluidos em crianças com sepse no glicocálice endotelial e as consequências clínicas que podem estar associadas</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Rectangle 3"/>
          <p:cNvSpPr>
            <a:spLocks noGrp="1"/>
          </p:cNvSpPr>
          <p:nvPr>
            <p:ph type="body" idx="1"/>
          </p:nvPr>
        </p:nvSpPr>
        <p:spPr>
          <a:xfrm>
            <a:off x="0" y="146050"/>
            <a:ext cx="11544300" cy="6711950"/>
          </a:xfrm>
          <a:solidFill>
            <a:schemeClr val="tx1"/>
          </a:solidFill>
        </p:spPr>
        <p:txBody>
          <a:bodyPr/>
          <a:lstStyle/>
          <a:p>
            <a:pPr>
              <a:buFont typeface="Wingdings 3" pitchFamily="18" charset="2"/>
              <a:buNone/>
            </a:pPr>
            <a:r>
              <a:rPr lang="pt-PT" smtClean="0"/>
              <a:t>                                        </a:t>
            </a:r>
            <a:r>
              <a:rPr lang="pt-PT" b="1" smtClean="0">
                <a:solidFill>
                  <a:srgbClr val="FF00FF"/>
                </a:solidFill>
              </a:rPr>
              <a:t>DIREÇÕES FUTURAS</a:t>
            </a:r>
            <a:r>
              <a:rPr lang="pt-PT" smtClean="0"/>
              <a:t/>
            </a:r>
            <a:br>
              <a:rPr lang="pt-PT" smtClean="0"/>
            </a:br>
            <a:endParaRPr lang="pt-PT" smtClean="0"/>
          </a:p>
          <a:p>
            <a:pPr algn="ctr">
              <a:buFont typeface="Wingdings 3" pitchFamily="18" charset="2"/>
              <a:buNone/>
            </a:pPr>
            <a:r>
              <a:rPr lang="pt-PT" sz="2200" smtClean="0">
                <a:solidFill>
                  <a:srgbClr val="0000FF"/>
                </a:solidFill>
              </a:rPr>
              <a:t>O glicocálice endotelial é uma parte estrutural fundamental do endotélio e é responsável por manter o fluxo e dinâmica em perfeito equilíbrio dentro do espaço intravasculr.</a:t>
            </a:r>
          </a:p>
          <a:p>
            <a:r>
              <a:rPr lang="pt-PT" sz="2200" smtClean="0">
                <a:solidFill>
                  <a:srgbClr val="000000"/>
                </a:solidFill>
              </a:rPr>
              <a:t>É afetado por inflamação aguda e crônica, hiperglicemia e, principalmente em pacientes sépticos, é responsável pela síndrome de vazamento capilar. </a:t>
            </a:r>
          </a:p>
          <a:p>
            <a:r>
              <a:rPr lang="pt-PT" sz="2200" smtClean="0">
                <a:solidFill>
                  <a:srgbClr val="000000"/>
                </a:solidFill>
              </a:rPr>
              <a:t>Um diagnóstico rápido usando biomarcadores  como o syndecan permitiria o desenvolvimento de estratégias destinadas a controlar a chamada </a:t>
            </a:r>
            <a:r>
              <a:rPr lang="pt-PT" sz="2200" b="1" smtClean="0">
                <a:solidFill>
                  <a:srgbClr val="FF3300"/>
                </a:solidFill>
              </a:rPr>
              <a:t>síndrome de insuficiência endotelial</a:t>
            </a:r>
            <a:r>
              <a:rPr lang="pt-PT" sz="2200" smtClean="0">
                <a:solidFill>
                  <a:srgbClr val="000000"/>
                </a:solidFill>
              </a:rPr>
              <a:t>, onde a lesão e o envolvimento do glicocálice desempenham um papel fundamental em seu espectro clínico e gravidade. </a:t>
            </a:r>
          </a:p>
          <a:p>
            <a:r>
              <a:rPr lang="pt-PT" sz="2200" smtClean="0">
                <a:solidFill>
                  <a:srgbClr val="000000"/>
                </a:solidFill>
              </a:rPr>
              <a:t>Estudos são necessários em pacientes com sepse grave e choque séptico para</a:t>
            </a:r>
            <a:br>
              <a:rPr lang="pt-PT" sz="2200" smtClean="0">
                <a:solidFill>
                  <a:srgbClr val="000000"/>
                </a:solidFill>
              </a:rPr>
            </a:br>
            <a:r>
              <a:rPr lang="pt-PT" sz="2200" smtClean="0">
                <a:solidFill>
                  <a:srgbClr val="000000"/>
                </a:solidFill>
              </a:rPr>
              <a:t>determinar quais medicamentos têm efeito direto sobre a recuperação e a regeneração do  glicocálice, bem como o efeito de </a:t>
            </a:r>
            <a:r>
              <a:rPr lang="pt-PT" sz="2200" i="1" smtClean="0">
                <a:solidFill>
                  <a:srgbClr val="000000"/>
                </a:solidFill>
              </a:rPr>
              <a:t>bolus</a:t>
            </a:r>
            <a:r>
              <a:rPr lang="pt-PT" sz="2200" smtClean="0">
                <a:solidFill>
                  <a:srgbClr val="000000"/>
                </a:solidFill>
              </a:rPr>
              <a:t> de soluções equilibrada e não equilibrada e a integridade endotelial e sua relação aos resultados clínicos</a:t>
            </a:r>
          </a:p>
          <a:p>
            <a:endParaRPr lang="pt-PT" sz="2200" smtClean="0">
              <a:solidFill>
                <a:srgbClr val="000000"/>
              </a:solidFil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Rectangle 3"/>
          <p:cNvSpPr>
            <a:spLocks noGrp="1"/>
          </p:cNvSpPr>
          <p:nvPr>
            <p:ph type="body" idx="1"/>
          </p:nvPr>
        </p:nvSpPr>
        <p:spPr>
          <a:xfrm>
            <a:off x="1103313" y="1239838"/>
            <a:ext cx="8947150" cy="5008562"/>
          </a:xfrm>
          <a:solidFill>
            <a:srgbClr val="FFFF00"/>
          </a:solidFill>
        </p:spPr>
        <p:txBody>
          <a:bodyPr/>
          <a:lstStyle/>
          <a:p>
            <a:pPr algn="ctr"/>
            <a:r>
              <a:rPr lang="pt-BR" sz="3200" b="1" smtClean="0">
                <a:solidFill>
                  <a:srgbClr val="FF00FF"/>
                </a:solidFill>
              </a:rPr>
              <a:t>Conclusões</a:t>
            </a:r>
          </a:p>
          <a:p>
            <a:r>
              <a:rPr lang="pt-BR" smtClean="0"/>
              <a:t> </a:t>
            </a:r>
            <a:r>
              <a:rPr lang="pt-BR" b="1" smtClean="0">
                <a:solidFill>
                  <a:srgbClr val="0000FF"/>
                </a:solidFill>
              </a:rPr>
              <a:t>O </a:t>
            </a:r>
            <a:r>
              <a:rPr lang="pt-BR" sz="2400" b="1" smtClean="0">
                <a:solidFill>
                  <a:srgbClr val="0000FF"/>
                </a:solidFill>
              </a:rPr>
              <a:t>glicocálice endotelial é um componente fundamental do endotélio e um importante determinante da mecanotransdução e permeabilidade vascular em pacientes com sepse. </a:t>
            </a:r>
          </a:p>
          <a:p>
            <a:r>
              <a:rPr lang="pt-BR" sz="2400" b="1" smtClean="0">
                <a:solidFill>
                  <a:srgbClr val="0000FF"/>
                </a:solidFill>
              </a:rPr>
              <a:t>São necessários estudos para avaliar o papel dos diferentes tipos de soluções usadas em </a:t>
            </a:r>
            <a:r>
              <a:rPr lang="pt-BR" sz="2400" b="1" i="1" smtClean="0">
                <a:solidFill>
                  <a:srgbClr val="0000FF"/>
                </a:solidFill>
              </a:rPr>
              <a:t>bolus</a:t>
            </a:r>
            <a:r>
              <a:rPr lang="pt-BR" sz="2400" b="1" smtClean="0">
                <a:solidFill>
                  <a:srgbClr val="0000FF"/>
                </a:solidFill>
              </a:rPr>
              <a:t> de fluido, suporte vasoativo e outras intervenções descritas na sepse pediátrica na microcirculação, particularmente na integridade endotelial e no glicocálice</a:t>
            </a:r>
          </a:p>
          <a:p>
            <a:endParaRPr lang="pt-BR" sz="2400" b="1" smtClean="0">
              <a:solidFill>
                <a:srgbClr val="0000FF"/>
              </a:solidFill>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Título 1"/>
          <p:cNvSpPr>
            <a:spLocks noGrp="1"/>
          </p:cNvSpPr>
          <p:nvPr>
            <p:ph type="title" idx="4294967295"/>
          </p:nvPr>
        </p:nvSpPr>
        <p:spPr/>
        <p:txBody>
          <a:bodyPr/>
          <a:lstStyle/>
          <a:p>
            <a:pPr eaLnBrk="1" hangingPunct="1"/>
            <a:r>
              <a:rPr lang="pt-BR" smtClean="0">
                <a:solidFill>
                  <a:srgbClr val="FF00FF"/>
                </a:solidFill>
              </a:rPr>
              <a:t>Obrigada! </a:t>
            </a:r>
          </a:p>
        </p:txBody>
      </p:sp>
      <p:pic>
        <p:nvPicPr>
          <p:cNvPr id="86018" name="Espaço Reservado para Conteúdo 5"/>
          <p:cNvPicPr>
            <a:picLocks noGrp="1" noChangeAspect="1"/>
          </p:cNvPicPr>
          <p:nvPr>
            <p:ph idx="4294967295"/>
          </p:nvPr>
        </p:nvPicPr>
        <p:blipFill>
          <a:blip r:embed="rId3"/>
          <a:srcRect/>
          <a:stretch>
            <a:fillRect/>
          </a:stretch>
        </p:blipFill>
        <p:spPr>
          <a:xfrm>
            <a:off x="1558925" y="1285875"/>
            <a:ext cx="7720013" cy="4872038"/>
          </a:xfrm>
        </p:spPr>
      </p:pic>
      <p:sp>
        <p:nvSpPr>
          <p:cNvPr id="86019" name="AutoShape 4" descr="blob:https://web.whatsapp.com/bcd41398-3f68-4787-a885-f3e65c4a3a58"/>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pt-BR">
              <a:latin typeface="Century Gothic" pitchFamily="34" charset="0"/>
            </a:endParaRPr>
          </a:p>
        </p:txBody>
      </p:sp>
      <p:sp>
        <p:nvSpPr>
          <p:cNvPr id="86020" name="Text Box 5"/>
          <p:cNvSpPr txBox="1">
            <a:spLocks noChangeArrowheads="1"/>
          </p:cNvSpPr>
          <p:nvPr/>
        </p:nvSpPr>
        <p:spPr bwMode="auto">
          <a:xfrm>
            <a:off x="2327275" y="6288088"/>
            <a:ext cx="5886450" cy="366712"/>
          </a:xfrm>
          <a:prstGeom prst="rect">
            <a:avLst/>
          </a:prstGeom>
          <a:noFill/>
          <a:ln w="9525">
            <a:noFill/>
            <a:miter lim="800000"/>
            <a:headEnd/>
            <a:tailEnd/>
          </a:ln>
        </p:spPr>
        <p:txBody>
          <a:bodyPr wrap="none">
            <a:spAutoFit/>
          </a:bodyPr>
          <a:lstStyle/>
          <a:p>
            <a:pPr defTabSz="914400"/>
            <a:r>
              <a:rPr lang="pt-BR">
                <a:solidFill>
                  <a:srgbClr val="FFFF00"/>
                </a:solidFill>
              </a:rPr>
              <a:t>RESIDENTES DA UTI PEDIÁTRICA DO HMIB/SES/DF </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Íon">
  <a:themeElements>
    <a:clrScheme name="Í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Íon">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Í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xmlns="" name="Ion" id="{B8441ADB-2E43-4AF7-B97A-BD870242C6A8}" vid="{292E63A9-BB86-4E3D-B92A-7223C6510D2E}"/>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1047</TotalTime>
  <Words>4116</Words>
  <Application>Microsoft Office PowerPoint</Application>
  <PresentationFormat>Personalizar</PresentationFormat>
  <Paragraphs>281</Paragraphs>
  <Slides>51</Slides>
  <Notes>15</Notes>
  <HiddenSlides>0</HiddenSlides>
  <MMClips>0</MMClips>
  <ScaleCrop>false</ScaleCrop>
  <HeadingPairs>
    <vt:vector size="4" baseType="variant">
      <vt:variant>
        <vt:lpstr>Tema</vt:lpstr>
      </vt:variant>
      <vt:variant>
        <vt:i4>1</vt:i4>
      </vt:variant>
      <vt:variant>
        <vt:lpstr>Títulos de slides</vt:lpstr>
      </vt:variant>
      <vt:variant>
        <vt:i4>51</vt:i4>
      </vt:variant>
    </vt:vector>
  </HeadingPairs>
  <TitlesOfParts>
    <vt:vector size="52" baseType="lpstr">
      <vt:lpstr>Íon</vt:lpstr>
      <vt:lpstr> </vt:lpstr>
      <vt:lpstr>Introdução</vt:lpstr>
      <vt:lpstr>Introdução</vt:lpstr>
      <vt:lpstr>Introdução</vt:lpstr>
      <vt:lpstr>INTRODUÇÃO</vt:lpstr>
      <vt:lpstr>INTRODUÇÃO</vt:lpstr>
      <vt:lpstr>Materiais e métodos</vt:lpstr>
      <vt:lpstr>Preparação animal</vt:lpstr>
      <vt:lpstr>Protocolo experimental </vt:lpstr>
      <vt:lpstr>Análise estatística </vt:lpstr>
      <vt:lpstr>Análise estatística </vt:lpstr>
      <vt:lpstr>Apresentação do PowerPoint</vt:lpstr>
      <vt:lpstr>Tabela 1. Variáveis ​​hemodinâmicas sistêmicas na linha de base e ao longo do período experimental em animais reanimados e não reanimados com fluido</vt:lpstr>
      <vt:lpstr>Figura 2: Variáveis ​​hemodinâmicas, vasopressores e ácido / base durante o experimento em ambos animais ressuscitados com fluido (FR) e animais ressuscitados sem fluido (NR)</vt:lpstr>
      <vt:lpstr>Apresentação do PowerPoint</vt:lpstr>
      <vt:lpstr>Apresentação do PowerPoint</vt:lpstr>
      <vt:lpstr>Bioquímica</vt:lpstr>
      <vt:lpstr>Apresentação do PowerPoint</vt:lpstr>
      <vt:lpstr>Apresentação do PowerPoint</vt:lpstr>
      <vt:lpstr>Figura 3. Razões lactato / piruvato (L / P) de órgão individual para o período após a ressuscitação em animais ressuscitados com fluidos (FR) e não ressuscitados com fluidos (NR).</vt:lpstr>
      <vt:lpstr>Níveis plasmáticos de citocinas inflamatórias </vt:lpstr>
      <vt:lpstr>Apresentação do PowerPoint</vt:lpstr>
      <vt:lpstr>Apresentação do PowerPoint</vt:lpstr>
      <vt:lpstr>Biomarcadores cardíacos, endoteliais e renais</vt:lpstr>
      <vt:lpstr>Apresentação do PowerPoint</vt:lpstr>
      <vt:lpstr>Apresentação do PowerPoint</vt:lpstr>
      <vt:lpstr>Apresentação do PowerPoint</vt:lpstr>
      <vt:lpstr>DISCUSSÃO</vt:lpstr>
      <vt:lpstr>DISCUSSÃO</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LIMITAÇÕES</vt:lpstr>
      <vt:lpstr>CONCLUSÃO</vt:lpstr>
      <vt:lpstr>Apresentação do PowerPoint</vt:lpstr>
      <vt:lpstr>Apresentação do PowerPoint</vt:lpstr>
      <vt:lpstr>Nota do Editor da página neonatal www.paulomargoto.com.br , Dr. Paulo R. Margotto. Consultem também! Estudando Juntos!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Obrigada!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Leomara Amorim</dc:creator>
  <cp:lastModifiedBy>Paulo</cp:lastModifiedBy>
  <cp:revision>45</cp:revision>
  <dcterms:created xsi:type="dcterms:W3CDTF">2020-10-28T23:12:27Z</dcterms:created>
  <dcterms:modified xsi:type="dcterms:W3CDTF">2020-11-13T02:11:32Z</dcterms:modified>
</cp:coreProperties>
</file>