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9" r:id="rId4"/>
    <p:sldId id="260" r:id="rId5"/>
    <p:sldId id="262" r:id="rId6"/>
    <p:sldId id="263" r:id="rId7"/>
    <p:sldId id="264" r:id="rId8"/>
    <p:sldId id="266" r:id="rId9"/>
    <p:sldId id="267" r:id="rId10"/>
    <p:sldId id="268" r:id="rId11"/>
    <p:sldId id="269" r:id="rId12"/>
    <p:sldId id="270" r:id="rId13"/>
    <p:sldId id="265" r:id="rId14"/>
    <p:sldId id="271" r:id="rId15"/>
    <p:sldId id="272" r:id="rId16"/>
    <p:sldId id="273" r:id="rId17"/>
    <p:sldId id="279" r:id="rId18"/>
    <p:sldId id="280" r:id="rId19"/>
    <p:sldId id="275" r:id="rId20"/>
    <p:sldId id="277" r:id="rId21"/>
    <p:sldId id="286" r:id="rId22"/>
    <p:sldId id="287" r:id="rId23"/>
    <p:sldId id="302" r:id="rId24"/>
    <p:sldId id="303" r:id="rId25"/>
    <p:sldId id="276" r:id="rId26"/>
    <p:sldId id="281" r:id="rId27"/>
    <p:sldId id="282" r:id="rId28"/>
    <p:sldId id="283" r:id="rId29"/>
    <p:sldId id="284" r:id="rId30"/>
    <p:sldId id="278" r:id="rId31"/>
    <p:sldId id="288" r:id="rId32"/>
    <p:sldId id="289" r:id="rId33"/>
    <p:sldId id="292" r:id="rId34"/>
    <p:sldId id="290" r:id="rId35"/>
    <p:sldId id="291" r:id="rId36"/>
    <p:sldId id="293" r:id="rId37"/>
    <p:sldId id="294" r:id="rId38"/>
    <p:sldId id="295" r:id="rId39"/>
    <p:sldId id="296" r:id="rId40"/>
    <p:sldId id="297" r:id="rId41"/>
    <p:sldId id="299" r:id="rId42"/>
    <p:sldId id="300" r:id="rId43"/>
    <p:sldId id="301" r:id="rId44"/>
    <p:sldId id="304" r:id="rId45"/>
    <p:sldId id="298" r:id="rId46"/>
  </p:sldIdLst>
  <p:sldSz cx="12192000" cy="6858000"/>
  <p:notesSz cx="6858000" cy="9144000"/>
  <p:defaultTextStyle>
    <a:defPPr>
      <a:defRPr lang="en-US"/>
    </a:defPPr>
    <a:lvl1pPr algn="l" defTabSz="457200" rtl="0" fontAlgn="base">
      <a:spcBef>
        <a:spcPct val="0"/>
      </a:spcBef>
      <a:spcAft>
        <a:spcPct val="0"/>
      </a:spcAft>
      <a:defRPr sz="1600" kern="1200">
        <a:solidFill>
          <a:schemeClr val="tx1"/>
        </a:solidFill>
        <a:latin typeface="Century Gothic" pitchFamily="34" charset="0"/>
        <a:ea typeface="+mn-ea"/>
        <a:cs typeface="Arial" pitchFamily="34" charset="0"/>
      </a:defRPr>
    </a:lvl1pPr>
    <a:lvl2pPr marL="457200" algn="l" defTabSz="457200" rtl="0" fontAlgn="base">
      <a:spcBef>
        <a:spcPct val="0"/>
      </a:spcBef>
      <a:spcAft>
        <a:spcPct val="0"/>
      </a:spcAft>
      <a:defRPr sz="1600" kern="1200">
        <a:solidFill>
          <a:schemeClr val="tx1"/>
        </a:solidFill>
        <a:latin typeface="Century Gothic" pitchFamily="34" charset="0"/>
        <a:ea typeface="+mn-ea"/>
        <a:cs typeface="Arial" pitchFamily="34" charset="0"/>
      </a:defRPr>
    </a:lvl2pPr>
    <a:lvl3pPr marL="914400" algn="l" defTabSz="457200" rtl="0" fontAlgn="base">
      <a:spcBef>
        <a:spcPct val="0"/>
      </a:spcBef>
      <a:spcAft>
        <a:spcPct val="0"/>
      </a:spcAft>
      <a:defRPr sz="1600" kern="1200">
        <a:solidFill>
          <a:schemeClr val="tx1"/>
        </a:solidFill>
        <a:latin typeface="Century Gothic" pitchFamily="34" charset="0"/>
        <a:ea typeface="+mn-ea"/>
        <a:cs typeface="Arial" pitchFamily="34" charset="0"/>
      </a:defRPr>
    </a:lvl3pPr>
    <a:lvl4pPr marL="1371600" algn="l" defTabSz="457200" rtl="0" fontAlgn="base">
      <a:spcBef>
        <a:spcPct val="0"/>
      </a:spcBef>
      <a:spcAft>
        <a:spcPct val="0"/>
      </a:spcAft>
      <a:defRPr sz="1600" kern="1200">
        <a:solidFill>
          <a:schemeClr val="tx1"/>
        </a:solidFill>
        <a:latin typeface="Century Gothic" pitchFamily="34" charset="0"/>
        <a:ea typeface="+mn-ea"/>
        <a:cs typeface="Arial" pitchFamily="34" charset="0"/>
      </a:defRPr>
    </a:lvl4pPr>
    <a:lvl5pPr marL="1828800" algn="l" defTabSz="457200" rtl="0" fontAlgn="base">
      <a:spcBef>
        <a:spcPct val="0"/>
      </a:spcBef>
      <a:spcAft>
        <a:spcPct val="0"/>
      </a:spcAft>
      <a:defRPr sz="1600" kern="1200">
        <a:solidFill>
          <a:schemeClr val="tx1"/>
        </a:solidFill>
        <a:latin typeface="Century Gothic" pitchFamily="34" charset="0"/>
        <a:ea typeface="+mn-ea"/>
        <a:cs typeface="Arial" pitchFamily="34" charset="0"/>
      </a:defRPr>
    </a:lvl5pPr>
    <a:lvl6pPr marL="2286000" algn="l" defTabSz="914400" rtl="0" eaLnBrk="1" latinLnBrk="0" hangingPunct="1">
      <a:defRPr sz="1600" kern="1200">
        <a:solidFill>
          <a:schemeClr val="tx1"/>
        </a:solidFill>
        <a:latin typeface="Century Gothic" pitchFamily="34" charset="0"/>
        <a:ea typeface="+mn-ea"/>
        <a:cs typeface="Arial" pitchFamily="34" charset="0"/>
      </a:defRPr>
    </a:lvl6pPr>
    <a:lvl7pPr marL="2743200" algn="l" defTabSz="914400" rtl="0" eaLnBrk="1" latinLnBrk="0" hangingPunct="1">
      <a:defRPr sz="1600" kern="1200">
        <a:solidFill>
          <a:schemeClr val="tx1"/>
        </a:solidFill>
        <a:latin typeface="Century Gothic" pitchFamily="34" charset="0"/>
        <a:ea typeface="+mn-ea"/>
        <a:cs typeface="Arial" pitchFamily="34" charset="0"/>
      </a:defRPr>
    </a:lvl7pPr>
    <a:lvl8pPr marL="3200400" algn="l" defTabSz="914400" rtl="0" eaLnBrk="1" latinLnBrk="0" hangingPunct="1">
      <a:defRPr sz="1600" kern="1200">
        <a:solidFill>
          <a:schemeClr val="tx1"/>
        </a:solidFill>
        <a:latin typeface="Century Gothic" pitchFamily="34" charset="0"/>
        <a:ea typeface="+mn-ea"/>
        <a:cs typeface="Arial" pitchFamily="34" charset="0"/>
      </a:defRPr>
    </a:lvl8pPr>
    <a:lvl9pPr marL="3657600" algn="l" defTabSz="914400" rtl="0" eaLnBrk="1" latinLnBrk="0" hangingPunct="1">
      <a:defRPr sz="1600" kern="1200">
        <a:solidFill>
          <a:schemeClr val="tx1"/>
        </a:solidFill>
        <a:latin typeface="Century Gothic"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00"/>
    <a:srgbClr val="FFFF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p:scale>
          <a:sx n="50" d="100"/>
          <a:sy n="50" d="100"/>
        </p:scale>
        <p:origin x="-1208"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A3BFEC7E-A557-4F1C-8877-85348187C245}" type="datetimeFigureOut">
              <a:rPr lang="en-US"/>
              <a:pPr>
                <a:defRPr/>
              </a:pPr>
              <a:t>11/13/2020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156ED74-311B-432C-8758-593C5E87980C}" type="slidenum">
              <a:rPr lang="en-US"/>
              <a:pPr>
                <a:defRPr/>
              </a:pPr>
              <a:t>‹nº›</a:t>
            </a:fld>
            <a:endParaRPr lang="en-US"/>
          </a:p>
        </p:txBody>
      </p:sp>
    </p:spTree>
    <p:extLst>
      <p:ext uri="{BB962C8B-B14F-4D97-AF65-F5344CB8AC3E}">
        <p14:creationId xmlns:p14="http://schemas.microsoft.com/office/powerpoint/2010/main" val="1309657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2B3C554-2CC3-401A-8607-34C02E25D6CE}" type="datetimeFigureOut">
              <a:rPr lang="en-US"/>
              <a:pPr>
                <a:defRPr/>
              </a:pPr>
              <a:t>11/13/2020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9101D97-44AD-4CDE-B1AD-83BEF211B986}" type="slidenum">
              <a:rPr lang="en-US"/>
              <a:pPr>
                <a:defRPr/>
              </a:pPr>
              <a:t>‹nº›</a:t>
            </a:fld>
            <a:endParaRPr lang="en-US"/>
          </a:p>
        </p:txBody>
      </p:sp>
    </p:spTree>
    <p:extLst>
      <p:ext uri="{BB962C8B-B14F-4D97-AF65-F5344CB8AC3E}">
        <p14:creationId xmlns:p14="http://schemas.microsoft.com/office/powerpoint/2010/main" val="4236883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76437DBB-74B2-462C-9FAD-DE40AE7AB572}" type="datetimeFigureOut">
              <a:rPr lang="en-US"/>
              <a:pPr>
                <a:defRPr/>
              </a:pPr>
              <a:t>11/13/2020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1C5A53D-431A-44B3-A10F-2A72AE293754}" type="slidenum">
              <a:rPr lang="en-US"/>
              <a:pPr>
                <a:defRPr/>
              </a:pPr>
              <a:t>‹nº›</a:t>
            </a:fld>
            <a:endParaRPr lang="en-US"/>
          </a:p>
        </p:txBody>
      </p:sp>
    </p:spTree>
    <p:extLst>
      <p:ext uri="{BB962C8B-B14F-4D97-AF65-F5344CB8AC3E}">
        <p14:creationId xmlns:p14="http://schemas.microsoft.com/office/powerpoint/2010/main" val="3338142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01A4285-3FBB-416B-B471-BFAF47F4EB0B}" type="datetimeFigureOut">
              <a:rPr lang="en-US"/>
              <a:pPr>
                <a:defRPr/>
              </a:pPr>
              <a:t>11/13/2020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A8E2047-FDEE-403C-A0D3-BFF2245FF485}" type="slidenum">
              <a:rPr lang="en-US"/>
              <a:pPr>
                <a:defRPr/>
              </a:pPr>
              <a:t>‹nº›</a:t>
            </a:fld>
            <a:endParaRPr lang="en-US"/>
          </a:p>
        </p:txBody>
      </p:sp>
    </p:spTree>
    <p:extLst>
      <p:ext uri="{BB962C8B-B14F-4D97-AF65-F5344CB8AC3E}">
        <p14:creationId xmlns:p14="http://schemas.microsoft.com/office/powerpoint/2010/main" val="35481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715650C8-A725-4F9C-8939-C9AC31528452}" type="datetimeFigureOut">
              <a:rPr lang="en-US"/>
              <a:pPr>
                <a:defRPr/>
              </a:pPr>
              <a:t>11/13/2020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1648834-7DC3-42F3-AD4B-A908E30A005B}" type="slidenum">
              <a:rPr lang="en-US"/>
              <a:pPr>
                <a:defRPr/>
              </a:pPr>
              <a:t>‹nº›</a:t>
            </a:fld>
            <a:endParaRPr lang="en-US"/>
          </a:p>
        </p:txBody>
      </p:sp>
    </p:spTree>
    <p:extLst>
      <p:ext uri="{BB962C8B-B14F-4D97-AF65-F5344CB8AC3E}">
        <p14:creationId xmlns:p14="http://schemas.microsoft.com/office/powerpoint/2010/main" val="587977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81728A27-93CF-4F3E-877E-A436868FD866}" type="datetimeFigureOut">
              <a:rPr lang="en-US"/>
              <a:pPr>
                <a:defRPr/>
              </a:pPr>
              <a:t>11/13/2020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1F36666-9EBF-48F9-A05D-5B51277B2E0C}" type="slidenum">
              <a:rPr lang="en-US"/>
              <a:pPr>
                <a:defRPr/>
              </a:pPr>
              <a:t>‹nº›</a:t>
            </a:fld>
            <a:endParaRPr lang="en-US"/>
          </a:p>
        </p:txBody>
      </p:sp>
    </p:spTree>
    <p:extLst>
      <p:ext uri="{BB962C8B-B14F-4D97-AF65-F5344CB8AC3E}">
        <p14:creationId xmlns:p14="http://schemas.microsoft.com/office/powerpoint/2010/main" val="1617240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E645D5D-217D-450C-A573-3582CE257B21}" type="datetimeFigureOut">
              <a:rPr lang="en-US"/>
              <a:pPr>
                <a:defRPr/>
              </a:pPr>
              <a:t>11/13/2020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823C3CB-A7FA-4047-8A60-F4BF772687BC}" type="slidenum">
              <a:rPr lang="en-US"/>
              <a:pPr>
                <a:defRPr/>
              </a:pPr>
              <a:t>‹nº›</a:t>
            </a:fld>
            <a:endParaRPr lang="en-US"/>
          </a:p>
        </p:txBody>
      </p:sp>
    </p:spTree>
    <p:extLst>
      <p:ext uri="{BB962C8B-B14F-4D97-AF65-F5344CB8AC3E}">
        <p14:creationId xmlns:p14="http://schemas.microsoft.com/office/powerpoint/2010/main" val="3437378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pt-BR"/>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77B4E6BE-670B-45FC-98A9-2A317A134573}" type="datetimeFigureOut">
              <a:rPr lang="en-US"/>
              <a:pPr>
                <a:defRPr/>
              </a:pPr>
              <a:t>11/13/2020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4B7A83B-542F-4FFC-80BF-648B06FF42A0}" type="slidenum">
              <a:rPr lang="en-US"/>
              <a:pPr>
                <a:defRPr/>
              </a:pPr>
              <a:t>‹nº›</a:t>
            </a:fld>
            <a:endParaRPr lang="en-US"/>
          </a:p>
        </p:txBody>
      </p:sp>
    </p:spTree>
    <p:extLst>
      <p:ext uri="{BB962C8B-B14F-4D97-AF65-F5344CB8AC3E}">
        <p14:creationId xmlns:p14="http://schemas.microsoft.com/office/powerpoint/2010/main" val="882215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BDDD48EB-FF07-482D-9AC7-6A6328DADB9C}" type="datetimeFigureOut">
              <a:rPr lang="en-US"/>
              <a:pPr>
                <a:defRPr/>
              </a:pPr>
              <a:t>11/13/2020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8E2A386-57D6-4665-BCC0-4DA08503035F}" type="slidenum">
              <a:rPr lang="en-US"/>
              <a:pPr>
                <a:defRPr/>
              </a:pPr>
              <a:t>‹nº›</a:t>
            </a:fld>
            <a:endParaRPr lang="en-US"/>
          </a:p>
        </p:txBody>
      </p:sp>
    </p:spTree>
    <p:extLst>
      <p:ext uri="{BB962C8B-B14F-4D97-AF65-F5344CB8AC3E}">
        <p14:creationId xmlns:p14="http://schemas.microsoft.com/office/powerpoint/2010/main" val="3839688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0045CD4E-FE24-4981-AFE7-00F747F4FCAB}" type="datetimeFigureOut">
              <a:rPr lang="en-US"/>
              <a:pPr>
                <a:defRPr/>
              </a:pPr>
              <a:t>11/13/2020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169F254-DCB6-4335-9718-A4221FDB4DD7}" type="slidenum">
              <a:rPr lang="en-US"/>
              <a:pPr>
                <a:defRPr/>
              </a:pPr>
              <a:t>‹nº›</a:t>
            </a:fld>
            <a:endParaRPr lang="en-US"/>
          </a:p>
        </p:txBody>
      </p:sp>
    </p:spTree>
    <p:extLst>
      <p:ext uri="{BB962C8B-B14F-4D97-AF65-F5344CB8AC3E}">
        <p14:creationId xmlns:p14="http://schemas.microsoft.com/office/powerpoint/2010/main" val="3319756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82562BCA-5D60-4ACD-B24B-7F47F0C78A34}" type="datetimeFigureOut">
              <a:rPr lang="en-US"/>
              <a:pPr>
                <a:defRPr/>
              </a:pPr>
              <a:t>11/13/2020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78C1B08-364F-40AB-9355-18A6204F2110}" type="slidenum">
              <a:rPr lang="en-US"/>
              <a:pPr>
                <a:defRPr/>
              </a:pPr>
              <a:t>‹nº›</a:t>
            </a:fld>
            <a:endParaRPr lang="en-US"/>
          </a:p>
        </p:txBody>
      </p:sp>
    </p:spTree>
    <p:extLst>
      <p:ext uri="{BB962C8B-B14F-4D97-AF65-F5344CB8AC3E}">
        <p14:creationId xmlns:p14="http://schemas.microsoft.com/office/powerpoint/2010/main" val="4111283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8"/>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accent1"/>
                </a:solidFill>
                <a:latin typeface="Arial"/>
                <a:ea typeface="+mj-ea"/>
                <a:cs typeface="+mj-cs"/>
              </a:defRPr>
            </a:lvl1pPr>
          </a:lstStyle>
          <a:p>
            <a:pPr fontAlgn="auto">
              <a:spcBef>
                <a:spcPts val="0"/>
              </a:spcBef>
              <a:spcAft>
                <a:spcPts val="0"/>
              </a:spcAft>
              <a:defRPr/>
            </a:pPr>
            <a:r>
              <a:rPr lang="en-US" dirty="0"/>
              <a:t>“</a:t>
            </a:r>
          </a:p>
        </p:txBody>
      </p:sp>
      <p:sp>
        <p:nvSpPr>
          <p:cNvPr id="6" name="TextBox 12"/>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accent1"/>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a:t>Clique para editar o título mestre</a:t>
            </a:r>
            <a:endParaRPr lang="en-US" dirty="0"/>
          </a:p>
        </p:txBody>
      </p:sp>
      <p:sp>
        <p:nvSpPr>
          <p:cNvPr id="14" name="Text Placeholder 3"/>
          <p:cNvSpPr>
            <a:spLocks noGrp="1"/>
          </p:cNvSpPr>
          <p:nvPr>
            <p:ph type="body" sz="half" idx="13"/>
          </p:nvPr>
        </p:nvSpPr>
        <p:spPr>
          <a:xfrm>
            <a:off x="1930400" y="3771174"/>
            <a:ext cx="7279649" cy="342174"/>
          </a:xfrm>
        </p:spPr>
        <p:txBody>
          <a:bodyPr>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7" name="Date Placeholder 3"/>
          <p:cNvSpPr>
            <a:spLocks noGrp="1"/>
          </p:cNvSpPr>
          <p:nvPr>
            <p:ph type="dt" sz="half" idx="14"/>
          </p:nvPr>
        </p:nvSpPr>
        <p:spPr/>
        <p:txBody>
          <a:bodyPr/>
          <a:lstStyle>
            <a:lvl1pPr>
              <a:defRPr/>
            </a:lvl1pPr>
          </a:lstStyle>
          <a:p>
            <a:pPr>
              <a:defRPr/>
            </a:pPr>
            <a:fld id="{C2048E19-F126-450F-81CA-E5DEF472ADAD}" type="datetimeFigureOut">
              <a:rPr lang="en-US"/>
              <a:pPr>
                <a:defRPr/>
              </a:pPr>
              <a:t>11/13/2020</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E2B13802-6806-4178-81D4-910B01FC4A2D}" type="slidenum">
              <a:rPr lang="en-US"/>
              <a:pPr>
                <a:defRPr/>
              </a:pPr>
              <a:t>‹nº›</a:t>
            </a:fld>
            <a:endParaRPr lang="en-US"/>
          </a:p>
        </p:txBody>
      </p:sp>
    </p:spTree>
    <p:extLst>
      <p:ext uri="{BB962C8B-B14F-4D97-AF65-F5344CB8AC3E}">
        <p14:creationId xmlns:p14="http://schemas.microsoft.com/office/powerpoint/2010/main" val="551652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2210E6E8-7CE2-4F29-85EA-D1266DF7C3F1}" type="datetimeFigureOut">
              <a:rPr lang="en-US"/>
              <a:pPr>
                <a:defRPr/>
              </a:pPr>
              <a:t>11/13/2020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51157CF-6832-4A6B-944F-8DB39F85CB14}" type="slidenum">
              <a:rPr lang="en-US"/>
              <a:pPr>
                <a:defRPr/>
              </a:pPr>
              <a:t>‹nº›</a:t>
            </a:fld>
            <a:endParaRPr lang="en-US"/>
          </a:p>
        </p:txBody>
      </p:sp>
    </p:spTree>
    <p:extLst>
      <p:ext uri="{BB962C8B-B14F-4D97-AF65-F5344CB8AC3E}">
        <p14:creationId xmlns:p14="http://schemas.microsoft.com/office/powerpoint/2010/main" val="5180317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11" name="Date Placeholder 3"/>
          <p:cNvSpPr>
            <a:spLocks noGrp="1"/>
          </p:cNvSpPr>
          <p:nvPr>
            <p:ph type="dt" sz="half" idx="18"/>
          </p:nvPr>
        </p:nvSpPr>
        <p:spPr/>
        <p:txBody>
          <a:bodyPr/>
          <a:lstStyle>
            <a:lvl1pPr>
              <a:defRPr/>
            </a:lvl1pPr>
          </a:lstStyle>
          <a:p>
            <a:pPr>
              <a:defRPr/>
            </a:pPr>
            <a:fld id="{FBB68015-0DF3-4D5F-A66E-712687E436A0}" type="datetimeFigureOut">
              <a:rPr lang="en-US"/>
              <a:pPr>
                <a:defRPr/>
              </a:pPr>
              <a:t>11/13/2020</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4DC88B5A-65F8-4A14-B316-D8C4FB4632A2}" type="slidenum">
              <a:rPr lang="en-US"/>
              <a:pPr>
                <a:defRPr/>
              </a:pPr>
              <a:t>‹nº›</a:t>
            </a:fld>
            <a:endParaRPr lang="en-US"/>
          </a:p>
        </p:txBody>
      </p:sp>
    </p:spTree>
    <p:extLst>
      <p:ext uri="{BB962C8B-B14F-4D97-AF65-F5344CB8AC3E}">
        <p14:creationId xmlns:p14="http://schemas.microsoft.com/office/powerpoint/2010/main" val="13905720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6"/>
          <p:cNvCxnSpPr/>
          <p:nvPr/>
        </p:nvCxnSpPr>
        <p:spPr>
          <a:xfrm>
            <a:off x="3725863"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7"/>
          <p:cNvCxnSpPr/>
          <p:nvPr/>
        </p:nvCxnSpPr>
        <p:spPr>
          <a:xfrm>
            <a:off x="6962775" y="2133600"/>
            <a:ext cx="0" cy="3967163"/>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15" name="Date Placeholder 3"/>
          <p:cNvSpPr>
            <a:spLocks noGrp="1"/>
          </p:cNvSpPr>
          <p:nvPr>
            <p:ph type="dt" sz="half" idx="23"/>
          </p:nvPr>
        </p:nvSpPr>
        <p:spPr/>
        <p:txBody>
          <a:bodyPr/>
          <a:lstStyle>
            <a:lvl1pPr>
              <a:defRPr/>
            </a:lvl1pPr>
          </a:lstStyle>
          <a:p>
            <a:pPr>
              <a:defRPr/>
            </a:pPr>
            <a:fld id="{D6D4E25C-5BE9-4EA3-96A4-1A8B9D30A99E}" type="datetimeFigureOut">
              <a:rPr lang="en-US"/>
              <a:pPr>
                <a:defRPr/>
              </a:pPr>
              <a:t>11/13/2020</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4C94E2B2-BDA1-4727-B732-203C5C434933}" type="slidenum">
              <a:rPr lang="en-US"/>
              <a:pPr>
                <a:defRPr/>
              </a:pPr>
              <a:t>‹nº›</a:t>
            </a:fld>
            <a:endParaRPr lang="en-US"/>
          </a:p>
        </p:txBody>
      </p:sp>
    </p:spTree>
    <p:extLst>
      <p:ext uri="{BB962C8B-B14F-4D97-AF65-F5344CB8AC3E}">
        <p14:creationId xmlns:p14="http://schemas.microsoft.com/office/powerpoint/2010/main" val="37295880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736BBEC-5ACC-493B-BCD9-35F3542832C1}" type="datetimeFigureOut">
              <a:rPr lang="en-US"/>
              <a:pPr>
                <a:defRPr/>
              </a:pPr>
              <a:t>11/13/2020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A5B85C2-0CC2-4716-BED0-90C9AFE18469}" type="slidenum">
              <a:rPr lang="en-US"/>
              <a:pPr>
                <a:defRPr/>
              </a:pPr>
              <a:t>‹nº›</a:t>
            </a:fld>
            <a:endParaRPr lang="en-US"/>
          </a:p>
        </p:txBody>
      </p:sp>
    </p:spTree>
    <p:extLst>
      <p:ext uri="{BB962C8B-B14F-4D97-AF65-F5344CB8AC3E}">
        <p14:creationId xmlns:p14="http://schemas.microsoft.com/office/powerpoint/2010/main" val="2677844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D367657-4972-4E1B-9AAD-A54FE3FC4CE5}" type="datetimeFigureOut">
              <a:rPr lang="en-US"/>
              <a:pPr>
                <a:defRPr/>
              </a:pPr>
              <a:t>11/13/2020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AA6365B-AB19-40CF-96AA-7E9C27030C4A}" type="slidenum">
              <a:rPr lang="en-US"/>
              <a:pPr>
                <a:defRPr/>
              </a:pPr>
              <a:t>‹nº›</a:t>
            </a:fld>
            <a:endParaRPr lang="en-US"/>
          </a:p>
        </p:txBody>
      </p:sp>
    </p:spTree>
    <p:extLst>
      <p:ext uri="{BB962C8B-B14F-4D97-AF65-F5344CB8AC3E}">
        <p14:creationId xmlns:p14="http://schemas.microsoft.com/office/powerpoint/2010/main" val="3090460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extLst>
              <a:ext uri="{28A0092B-C50C-407E-A947-70E740481C1C}">
                <a14:useLocalDpi xmlns:a14="http://schemas.microsoft.com/office/drawing/2010/main" val="0"/>
              </a:ext>
            </a:extLst>
          </a:blip>
          <a:srcRect l="3613"/>
          <a:stretch>
            <a:fillRect/>
          </a:stretch>
        </p:blipFill>
        <p:spPr bwMode="auto">
          <a:xfrm>
            <a:off x="0" y="2670175"/>
            <a:ext cx="4037013"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6"/>
          <p:cNvPicPr>
            <a:picLocks noChangeAspect="1"/>
          </p:cNvPicPr>
          <p:nvPr/>
        </p:nvPicPr>
        <p:blipFill>
          <a:blip r:embed="rId20">
            <a:extLst>
              <a:ext uri="{28A0092B-C50C-407E-A947-70E740481C1C}">
                <a14:useLocalDpi xmlns:a14="http://schemas.microsoft.com/office/drawing/2010/main" val="0"/>
              </a:ext>
            </a:extLst>
          </a:blip>
          <a:srcRect l="35640"/>
          <a:stretch>
            <a:fillRect/>
          </a:stretch>
        </p:blipFill>
        <p:spPr bwMode="auto">
          <a:xfrm>
            <a:off x="0" y="2892425"/>
            <a:ext cx="1522413"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extLst>
              <a:ext uri="{28A0092B-C50C-407E-A947-70E740481C1C}">
                <a14:useLocalDpi xmlns:a14="http://schemas.microsoft.com/office/drawing/2010/main" val="0"/>
              </a:ext>
            </a:extLst>
          </a:blip>
          <a:srcRect t="28813"/>
          <a:stretch>
            <a:fillRect/>
          </a:stretch>
        </p:blipFill>
        <p:spPr bwMode="auto">
          <a:xfrm>
            <a:off x="7999413" y="0"/>
            <a:ext cx="1603375"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p:cNvPicPr>
            <a:picLocks noChangeAspect="1"/>
          </p:cNvPicPr>
          <p:nvPr/>
        </p:nvPicPr>
        <p:blipFill>
          <a:blip r:embed="rId22">
            <a:extLst>
              <a:ext uri="{28A0092B-C50C-407E-A947-70E740481C1C}">
                <a14:useLocalDpi xmlns:a14="http://schemas.microsoft.com/office/drawing/2010/main" val="0"/>
              </a:ext>
            </a:extLst>
          </a:blip>
          <a:srcRect b="23320"/>
          <a:stretch>
            <a:fillRect/>
          </a:stretch>
        </p:blipFill>
        <p:spPr bwMode="auto">
          <a:xfrm>
            <a:off x="8609013" y="6096000"/>
            <a:ext cx="9937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dirty="0">
                <a:solidFill>
                  <a:schemeClr val="tx1">
                    <a:tint val="75000"/>
                    <a:alpha val="60000"/>
                  </a:schemeClr>
                </a:solidFill>
                <a:latin typeface="+mn-lt"/>
                <a:cs typeface="+mn-cs"/>
              </a:defRPr>
            </a:lvl1pPr>
          </a:lstStyle>
          <a:p>
            <a:pPr>
              <a:defRPr/>
            </a:pPr>
            <a:fld id="{B425C965-73B6-4C31-B51E-389FA659248F}" type="datetimeFigureOut">
              <a:rPr lang="en-US"/>
              <a:pPr>
                <a:defRPr/>
              </a:pPr>
              <a:t>11/13/2020</a:t>
            </a:fld>
            <a:endParaRPr lang="en-US"/>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dirty="0">
                <a:solidFill>
                  <a:schemeClr val="tx1">
                    <a:tint val="75000"/>
                    <a:alpha val="6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dirty="0">
                <a:solidFill>
                  <a:schemeClr val="tx1">
                    <a:tint val="75000"/>
                  </a:schemeClr>
                </a:solidFill>
                <a:latin typeface="+mn-lt"/>
                <a:cs typeface="+mn-cs"/>
              </a:defRPr>
            </a:lvl1pPr>
          </a:lstStyle>
          <a:p>
            <a:pPr>
              <a:defRPr/>
            </a:pPr>
            <a:fld id="{F4CA5439-2192-4441-BF34-E785AEBA2FED}"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687" r:id="rId1"/>
    <p:sldLayoutId id="2147483686" r:id="rId2"/>
    <p:sldLayoutId id="2147483685" r:id="rId3"/>
    <p:sldLayoutId id="2147483684" r:id="rId4"/>
    <p:sldLayoutId id="2147483683" r:id="rId5"/>
    <p:sldLayoutId id="2147483682" r:id="rId6"/>
    <p:sldLayoutId id="2147483681" r:id="rId7"/>
    <p:sldLayoutId id="2147483680" r:id="rId8"/>
    <p:sldLayoutId id="2147483679" r:id="rId9"/>
    <p:sldLayoutId id="2147483678" r:id="rId10"/>
    <p:sldLayoutId id="2147483677" r:id="rId11"/>
    <p:sldLayoutId id="2147483688" r:id="rId12"/>
    <p:sldLayoutId id="2147483676" r:id="rId13"/>
    <p:sldLayoutId id="2147483689" r:id="rId14"/>
    <p:sldLayoutId id="2147483690" r:id="rId15"/>
    <p:sldLayoutId id="2147483675" r:id="rId16"/>
    <p:sldLayoutId id="2147483674" r:id="rId17"/>
  </p:sldLayoutIdLst>
  <p:hf sldNum="0" hdr="0" ftr="0" dt="0"/>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chemeClr val="accent1"/>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40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18185091/"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pubmed.ncbi.nlm.nih.gov/29402455/"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18164"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pubmed.ncbi.nlm.nih.gov/32307246/"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pubmed.ncbi.nlm.nih.gov/32332478/" TargetMode="External"/><Relationship Id="rId2" Type="http://schemas.openxmlformats.org/officeDocument/2006/relationships/image" Target="data:image/svg+xml;base64,PHN2ZyB3aWR0aD0iMzJweCIgaGVpZ2h0PSIzMnB4IiB2ZXJzaW9uPSIxLjEiIHZpZXdCb3g9IjAgMCAzMiAzMiIgeG1sbnM9Imh0dHA6Ly93d3cudzMub3JnLzIwMDAvc3ZnIj4KPHBhdGggY2xhc3M9InN0MCIgZD0iTTE2LDBDNy4yLDAsMCw3LjIsMCwxNnM3LjIsMTYsMTYsMTZzMTYtNy4yLDE2LTE2UzI0LjksMCwxNiwweiBNMjEuNCw4LjdoLTIuMWMtMC44LDAtMS4zLDAuMi0xLjYsMC41CgljLTAuMiwwLjMtMC4zLDAuNy0wLjMsMS40djIuN0gyMWwtMC41LDMuOWgtMy4xVjI3aC00di05LjhIMTB2LTMuOWgzLjN2LTMuMWMwLTEuNiwwLjUtMi45LDEuNC0zLjhTMTYuOCw1LDE4LjQsNQoJYzEuMiwwLDIuMiwwLjEsMywwLjJDMjEuNCw1LjIsMjEuNCw4LjcsMjEuNCw4Ljd6IiBzdHlsZT0iZmlsbDojM0M1QjlBOyIgLz4KPC9zdmc+Cg=="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pubmed.ncbi.nlm.nih.gov/32418818/"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585913" y="4718050"/>
            <a:ext cx="10012362" cy="2139950"/>
          </a:xfrm>
          <a:solidFill>
            <a:schemeClr val="tx1"/>
          </a:solidFill>
        </p:spPr>
        <p:txBody>
          <a:bodyPr/>
          <a:lstStyle/>
          <a:p>
            <a:pPr algn="ctr">
              <a:lnSpc>
                <a:spcPct val="80000"/>
              </a:lnSpc>
            </a:pPr>
            <a:r>
              <a:rPr lang="pt-BR" sz="2400" cap="none" smtClean="0">
                <a:solidFill>
                  <a:schemeClr val="bg1"/>
                </a:solidFill>
              </a:rPr>
              <a:t>Apresentação: Antônio Coelho – R4 Neonatologia/HMIB/SES/DF</a:t>
            </a:r>
          </a:p>
          <a:p>
            <a:pPr algn="ctr">
              <a:lnSpc>
                <a:spcPct val="80000"/>
              </a:lnSpc>
            </a:pPr>
            <a:r>
              <a:rPr lang="pt-BR" sz="2400" cap="none" smtClean="0">
                <a:solidFill>
                  <a:schemeClr val="bg1"/>
                </a:solidFill>
              </a:rPr>
              <a:t>Coordenação: Nathália Bardal</a:t>
            </a:r>
          </a:p>
          <a:p>
            <a:pPr algn="ctr">
              <a:lnSpc>
                <a:spcPct val="80000"/>
              </a:lnSpc>
            </a:pPr>
            <a:r>
              <a:rPr lang="pt-BR" sz="2400" cap="none" smtClean="0">
                <a:solidFill>
                  <a:schemeClr val="bg1"/>
                </a:solidFill>
              </a:rPr>
              <a:t>Revisão: Paulo R. Margotto</a:t>
            </a:r>
          </a:p>
          <a:p>
            <a:pPr algn="ctr">
              <a:lnSpc>
                <a:spcPct val="80000"/>
              </a:lnSpc>
            </a:pPr>
            <a:r>
              <a:rPr lang="pt-BR" sz="2400" cap="none" smtClean="0">
                <a:solidFill>
                  <a:schemeClr val="bg1"/>
                </a:solidFill>
                <a:hlinkClick r:id="rId2"/>
              </a:rPr>
              <a:t>www.paulomargotto.com.br</a:t>
            </a:r>
            <a:endParaRPr lang="pt-BR" sz="2400" cap="none" smtClean="0">
              <a:solidFill>
                <a:schemeClr val="bg1"/>
              </a:solidFill>
            </a:endParaRPr>
          </a:p>
          <a:p>
            <a:pPr algn="ctr">
              <a:lnSpc>
                <a:spcPct val="80000"/>
              </a:lnSpc>
            </a:pPr>
            <a:r>
              <a:rPr lang="pt-BR" sz="2400" cap="none" smtClean="0">
                <a:solidFill>
                  <a:schemeClr val="bg1"/>
                </a:solidFill>
              </a:rPr>
              <a:t>Brasília, 14 de novembro de 2020</a:t>
            </a:r>
          </a:p>
          <a:p>
            <a:pPr algn="ctr">
              <a:lnSpc>
                <a:spcPct val="80000"/>
              </a:lnSpc>
            </a:pPr>
            <a:endParaRPr lang="pt-BR" sz="1400" cap="none" smtClean="0">
              <a:solidFill>
                <a:schemeClr val="bg1"/>
              </a:solidFill>
            </a:endParaRPr>
          </a:p>
        </p:txBody>
      </p:sp>
      <p:sp>
        <p:nvSpPr>
          <p:cNvPr id="5124" name="Rectangle 4"/>
          <p:cNvSpPr>
            <a:spLocks noChangeArrowheads="1"/>
          </p:cNvSpPr>
          <p:nvPr/>
        </p:nvSpPr>
        <p:spPr bwMode="auto">
          <a:xfrm>
            <a:off x="0" y="3509963"/>
            <a:ext cx="12192000" cy="1108075"/>
          </a:xfrm>
          <a:prstGeom prst="rect">
            <a:avLst/>
          </a:prstGeom>
          <a:solidFill>
            <a:srgbClr val="FFFFFF"/>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1800">
                <a:hlinkClick r:id="rId3"/>
              </a:rPr>
              <a:t>Use of </a:t>
            </a:r>
            <a:r>
              <a:rPr lang="en-US" sz="1800" b="1">
                <a:hlinkClick r:id="rId3"/>
              </a:rPr>
              <a:t>Lactobacillus</a:t>
            </a:r>
            <a:r>
              <a:rPr lang="en-US" sz="1800">
                <a:hlinkClick r:id="rId3"/>
              </a:rPr>
              <a:t> </a:t>
            </a:r>
            <a:r>
              <a:rPr lang="en-US" sz="1800" b="1">
                <a:hlinkClick r:id="rId3"/>
              </a:rPr>
              <a:t>casei</a:t>
            </a:r>
            <a:r>
              <a:rPr lang="en-US" sz="1800">
                <a:hlinkClick r:id="rId3"/>
              </a:rPr>
              <a:t> </a:t>
            </a:r>
            <a:r>
              <a:rPr lang="en-US" sz="1800" b="1">
                <a:hlinkClick r:id="rId3"/>
              </a:rPr>
              <a:t>subspecies</a:t>
            </a:r>
            <a:r>
              <a:rPr lang="en-US" sz="1800">
                <a:hlinkClick r:id="rId3"/>
              </a:rPr>
              <a:t> Rhamnosus GG and gastrointestinal colonization by Candida species in preterm neonates.</a:t>
            </a:r>
            <a:endParaRPr lang="en-US" sz="1800"/>
          </a:p>
          <a:p>
            <a:pPr algn="ctr"/>
            <a:r>
              <a:rPr lang="en-US" sz="1800">
                <a:solidFill>
                  <a:schemeClr val="bg1"/>
                </a:solidFill>
              </a:rPr>
              <a:t>Manzoni P.J Pediatr Gastroenterol Nutr. 2007 Dec;45 Suppl 3:S190-4. doi: 1</a:t>
            </a:r>
            <a:r>
              <a:rPr lang="en-US" sz="1800">
                <a:solidFill>
                  <a:srgbClr val="FF00FF"/>
                </a:solidFill>
              </a:rPr>
              <a:t>0.1097/01.mpg.0000302971.06115</a:t>
            </a:r>
            <a:r>
              <a:rPr lang="en-US" sz="1800">
                <a:solidFill>
                  <a:schemeClr val="bg1"/>
                </a:solidFill>
              </a:rPr>
              <a:t>.15.PMID: 18185091 Review.</a:t>
            </a:r>
          </a:p>
        </p:txBody>
      </p:sp>
      <p:sp>
        <p:nvSpPr>
          <p:cNvPr id="5126" name="Rectangle 6"/>
          <p:cNvSpPr>
            <a:spLocks noChangeArrowheads="1"/>
          </p:cNvSpPr>
          <p:nvPr/>
        </p:nvSpPr>
        <p:spPr bwMode="auto">
          <a:xfrm>
            <a:off x="471488" y="1978025"/>
            <a:ext cx="11004550" cy="1373188"/>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2800" b="1">
                <a:solidFill>
                  <a:srgbClr val="FF00FF"/>
                </a:solidFill>
              </a:rPr>
              <a:t>Uso de Lactobacillus casei Subespécie Rhamnosus GG e</a:t>
            </a:r>
          </a:p>
          <a:p>
            <a:pPr algn="ctr" defTabSz="914400"/>
            <a:r>
              <a:rPr lang="pt-BR" sz="2800" b="1">
                <a:solidFill>
                  <a:srgbClr val="FF00FF"/>
                </a:solidFill>
              </a:rPr>
              <a:t>Colonização gastrointestinal por espécies de Candida em</a:t>
            </a:r>
          </a:p>
          <a:p>
            <a:pPr algn="ctr" defTabSz="914400"/>
            <a:r>
              <a:rPr lang="pt-BR" sz="2800" b="1">
                <a:solidFill>
                  <a:srgbClr val="FF00FF"/>
                </a:solidFill>
              </a:rPr>
              <a:t>Recém-nascidos prematuros</a:t>
            </a:r>
          </a:p>
        </p:txBody>
      </p:sp>
      <p:pic>
        <p:nvPicPr>
          <p:cNvPr id="5127" name="Picture 7"/>
          <p:cNvPicPr>
            <a:picLocks noChangeAspect="1" noChangeArrowheads="1"/>
          </p:cNvPicPr>
          <p:nvPr/>
        </p:nvPicPr>
        <p:blipFill>
          <a:blip r:embed="rId4">
            <a:lum bright="12000" contrast="24000"/>
            <a:extLst>
              <a:ext uri="{28A0092B-C50C-407E-A947-70E740481C1C}">
                <a14:useLocalDpi xmlns:a14="http://schemas.microsoft.com/office/drawing/2010/main" val="0"/>
              </a:ext>
            </a:extLst>
          </a:blip>
          <a:srcRect/>
          <a:stretch>
            <a:fillRect/>
          </a:stretch>
        </p:blipFill>
        <p:spPr bwMode="auto">
          <a:xfrm>
            <a:off x="1346200" y="222250"/>
            <a:ext cx="9144000" cy="1739900"/>
          </a:xfrm>
          <a:prstGeom prst="rect">
            <a:avLst/>
          </a:prstGeom>
          <a:noFill/>
          <a:extLst>
            <a:ext uri="{909E8E84-426E-40DD-AFC4-6F175D3DCCD1}">
              <a14:hiddenFill xmlns:a14="http://schemas.microsoft.com/office/drawing/2010/main">
                <a:solidFill>
                  <a:srgbClr val="FFFFFF"/>
                </a:solidFill>
              </a14:hiddenFill>
            </a:ext>
          </a:extLst>
        </p:spPr>
      </p:pic>
      <p:sp>
        <p:nvSpPr>
          <p:cNvPr id="5128" name="Rectangle 8"/>
          <p:cNvSpPr>
            <a:spLocks noChangeArrowheads="1"/>
          </p:cNvSpPr>
          <p:nvPr/>
        </p:nvSpPr>
        <p:spPr bwMode="auto">
          <a:xfrm>
            <a:off x="0" y="5543550"/>
            <a:ext cx="3848100" cy="13144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b="1">
                <a:solidFill>
                  <a:srgbClr val="FF00FF"/>
                </a:solidFill>
              </a:rPr>
              <a:t>Uso e segurança de probióticos na Unidade de Terapia Intensiva Neonatal: </a:t>
            </a:r>
          </a:p>
          <a:p>
            <a:pPr algn="ctr" defTabSz="914400"/>
            <a:r>
              <a:rPr lang="pt-BR" b="1">
                <a:solidFill>
                  <a:srgbClr val="FF00FF"/>
                </a:solidFill>
              </a:rPr>
              <a:t>um estudo de coorte compatível</a:t>
            </a:r>
          </a:p>
          <a:p>
            <a:pPr algn="ctr" defTabSz="914400"/>
            <a:r>
              <a:rPr lang="pt-BR" b="1">
                <a:solidFill>
                  <a:srgbClr val="FF00FF"/>
                </a:solidFill>
              </a:rPr>
              <a:t>(2020)</a:t>
            </a:r>
          </a:p>
        </p:txBody>
      </p:sp>
      <p:sp>
        <p:nvSpPr>
          <p:cNvPr id="5129" name="Text Box 9"/>
          <p:cNvSpPr txBox="1">
            <a:spLocks noChangeArrowheads="1"/>
          </p:cNvSpPr>
          <p:nvPr/>
        </p:nvSpPr>
        <p:spPr bwMode="auto">
          <a:xfrm>
            <a:off x="0" y="5176838"/>
            <a:ext cx="1600200" cy="33655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b="1">
                <a:solidFill>
                  <a:srgbClr val="0000FF"/>
                </a:solidFill>
              </a:rPr>
              <a:t>Veja também!</a:t>
            </a:r>
          </a:p>
        </p:txBody>
      </p:sp>
      <p:sp>
        <p:nvSpPr>
          <p:cNvPr id="5130" name="Line 10"/>
          <p:cNvSpPr>
            <a:spLocks noChangeShapeType="1"/>
          </p:cNvSpPr>
          <p:nvPr/>
        </p:nvSpPr>
        <p:spPr bwMode="auto">
          <a:xfrm>
            <a:off x="1549400" y="5118100"/>
            <a:ext cx="406400" cy="304800"/>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595313" y="0"/>
            <a:ext cx="9404350" cy="1400175"/>
          </a:xfrm>
        </p:spPr>
        <p:txBody>
          <a:bodyPr/>
          <a:lstStyle/>
          <a:p>
            <a:pPr algn="ctr"/>
            <a:r>
              <a:rPr lang="pt-BR" i="1" smtClean="0"/>
              <a:t>Candida</a:t>
            </a:r>
            <a:r>
              <a:rPr lang="pt-BR" smtClean="0"/>
              <a:t> - Relato de morbidade em pré-termos</a:t>
            </a:r>
          </a:p>
        </p:txBody>
      </p:sp>
      <p:sp>
        <p:nvSpPr>
          <p:cNvPr id="7171" name="Espaço Reservado para Conteúdo 2"/>
          <p:cNvSpPr>
            <a:spLocks noGrp="1"/>
          </p:cNvSpPr>
          <p:nvPr>
            <p:ph idx="1"/>
          </p:nvPr>
        </p:nvSpPr>
        <p:spPr>
          <a:xfrm>
            <a:off x="633413" y="1468438"/>
            <a:ext cx="9925050" cy="5389562"/>
          </a:xfrm>
          <a:solidFill>
            <a:schemeClr val="bg1"/>
          </a:solidFill>
        </p:spPr>
        <p:txBody>
          <a:bodyPr/>
          <a:lstStyle/>
          <a:p>
            <a:pPr>
              <a:lnSpc>
                <a:spcPct val="150000"/>
              </a:lnSpc>
            </a:pPr>
            <a:r>
              <a:rPr lang="pt-BR" sz="1800" smtClean="0"/>
              <a:t>Fungos (particularmente espécies de </a:t>
            </a:r>
            <a:r>
              <a:rPr lang="pt-BR" sz="1800" i="1" smtClean="0"/>
              <a:t>Candida</a:t>
            </a:r>
            <a:r>
              <a:rPr lang="pt-BR" sz="1800" smtClean="0"/>
              <a:t>) tornaram-se importantes agentes causadores de infecções em recém-nascidos prematuros.</a:t>
            </a:r>
          </a:p>
          <a:p>
            <a:pPr>
              <a:lnSpc>
                <a:spcPct val="150000"/>
              </a:lnSpc>
            </a:pPr>
            <a:r>
              <a:rPr lang="pt-BR" sz="1800" smtClean="0"/>
              <a:t>As várias espécies de </a:t>
            </a:r>
            <a:r>
              <a:rPr lang="pt-BR" sz="1800" i="1" smtClean="0"/>
              <a:t>Candida</a:t>
            </a:r>
            <a:r>
              <a:rPr lang="pt-BR" sz="1800" smtClean="0"/>
              <a:t> são agora a terceira causa mais frequente de sepse de início tardio em recém-nascidos prematuros de muito baixo peso (MBPN) (peso ao nascer &lt; 1500 g) em unidades de terapia intensiva neonatal (UTIN).</a:t>
            </a:r>
          </a:p>
          <a:p>
            <a:pPr>
              <a:lnSpc>
                <a:spcPct val="150000"/>
              </a:lnSpc>
            </a:pPr>
            <a:r>
              <a:rPr lang="pt-BR" sz="1800" smtClean="0"/>
              <a:t>A incidência estimada de infecção fúngica sistêmica (IFS) está entre 1,6% e 9% e atinge 15% em recém-nascidos de extremo baixo peso .</a:t>
            </a:r>
          </a:p>
          <a:p>
            <a:pPr>
              <a:lnSpc>
                <a:spcPct val="150000"/>
              </a:lnSpc>
            </a:pPr>
            <a:r>
              <a:rPr lang="pt-BR" sz="1800" smtClean="0"/>
              <a:t>As infecções fúngicas sistêmicas neonatais estão associadas a alta gravidade, morbidade substancial e comprometimento do neurodesenvolvimento.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646113" y="346075"/>
            <a:ext cx="9404350" cy="1401763"/>
          </a:xfrm>
        </p:spPr>
        <p:txBody>
          <a:bodyPr/>
          <a:lstStyle/>
          <a:p>
            <a:pPr algn="ctr"/>
            <a:r>
              <a:rPr lang="pt-BR" sz="2800" smtClean="0"/>
              <a:t>COLONIZAÇÃO DE CÂNDIDA E RESERVATÓRIO INTESTINAL EM NEONATOS PRÉ-TERMOS</a:t>
            </a:r>
          </a:p>
        </p:txBody>
      </p:sp>
      <p:sp>
        <p:nvSpPr>
          <p:cNvPr id="3" name="Espaço Reservado para Conteúdo 2"/>
          <p:cNvSpPr>
            <a:spLocks noGrp="1"/>
          </p:cNvSpPr>
          <p:nvPr>
            <p:ph idx="1"/>
          </p:nvPr>
        </p:nvSpPr>
        <p:spPr>
          <a:xfrm>
            <a:off x="709613" y="1290638"/>
            <a:ext cx="9525000" cy="5567362"/>
          </a:xfrm>
          <a:solidFill>
            <a:schemeClr val="bg1"/>
          </a:solidFill>
        </p:spPr>
        <p:txBody>
          <a:bodyPr/>
          <a:lstStyle/>
          <a:p>
            <a:pPr>
              <a:lnSpc>
                <a:spcPct val="150000"/>
              </a:lnSpc>
            </a:pPr>
            <a:r>
              <a:rPr lang="pt-BR" sz="1800" smtClean="0"/>
              <a:t>Colonização por Cândida, detectada em todos os locais que podem ser monitorados com culturas seriadas, é a condição mais frequentemente associada ao desenvolvimento de infecção fúngica sistêmica.</a:t>
            </a:r>
          </a:p>
          <a:p>
            <a:pPr>
              <a:lnSpc>
                <a:spcPct val="150000"/>
              </a:lnSpc>
            </a:pPr>
            <a:r>
              <a:rPr lang="pt-BR" sz="1800" smtClean="0"/>
              <a:t>Estima-se que aproximadamente 60% dos neonatos MBPN sejam colonizados durante o primeiro mês em uma UTIN, com 85% deles adquirindo colonização horizontal.</a:t>
            </a:r>
          </a:p>
          <a:p>
            <a:pPr>
              <a:lnSpc>
                <a:spcPct val="150000"/>
              </a:lnSpc>
            </a:pPr>
            <a:r>
              <a:rPr lang="pt-BR" sz="1800" smtClean="0"/>
              <a:t>Muitos dos neonatos colonizados acabam infectados. Baley et al (8) calcularam que, entre 100 neonatos MBPN, 33% foram colonizados e 7 deles evoluíram para infecção fúngica sistêmica.</a:t>
            </a:r>
          </a:p>
          <a:p>
            <a:pPr>
              <a:lnSpc>
                <a:spcPct val="150000"/>
              </a:lnSpc>
            </a:pPr>
            <a:r>
              <a:rPr lang="pt-BR" sz="1800" smtClean="0"/>
              <a:t>O exame do </a:t>
            </a:r>
            <a:r>
              <a:rPr lang="pt-BR" sz="1800" b="1" smtClean="0">
                <a:solidFill>
                  <a:srgbClr val="FFFF00"/>
                </a:solidFill>
              </a:rPr>
              <a:t>trato digestivo</a:t>
            </a:r>
            <a:r>
              <a:rPr lang="pt-BR" sz="1800" smtClean="0"/>
              <a:t> (culturas de esfregaços faríngeos, aspirado gástrico, fezes e esfregaços retais) mostra ser este o local de colonização com maior predição para disseminação subsequente.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31800" y="152400"/>
            <a:ext cx="9859963" cy="6705600"/>
          </a:xfrm>
          <a:solidFill>
            <a:schemeClr val="bg1"/>
          </a:solidFill>
        </p:spPr>
        <p:txBody>
          <a:bodyPr/>
          <a:lstStyle/>
          <a:p>
            <a:pPr>
              <a:lnSpc>
                <a:spcPct val="140000"/>
              </a:lnSpc>
            </a:pPr>
            <a:r>
              <a:rPr lang="pt-BR" sz="1900" smtClean="0"/>
              <a:t>Recém-nascidos prematuros em cuidados intensivos estão em alto risco de doenças intestinais com proliferação de uma microflora patogênica (incluindo fungos). </a:t>
            </a:r>
          </a:p>
          <a:p>
            <a:pPr>
              <a:lnSpc>
                <a:spcPct val="140000"/>
              </a:lnSpc>
            </a:pPr>
            <a:r>
              <a:rPr lang="pt-BR" sz="1900" smtClean="0"/>
              <a:t>No prematuro, os métodos utilizados na UTIN, como tratamento com antibióticos, nutrição parenteral total  podem retardar ou prejudicar o processo de colonização intestinal.</a:t>
            </a:r>
          </a:p>
          <a:p>
            <a:pPr>
              <a:lnSpc>
                <a:spcPct val="140000"/>
              </a:lnSpc>
            </a:pPr>
            <a:r>
              <a:rPr lang="pt-BR" sz="1900" smtClean="0"/>
              <a:t>Neonatos prematuros são, portanto, mais lentos para adquirir microorganismos comensais, como bifidobactérias, e são mais suscetíveis à colonização patogênica.</a:t>
            </a:r>
          </a:p>
          <a:p>
            <a:pPr>
              <a:lnSpc>
                <a:spcPct val="140000"/>
              </a:lnSpc>
            </a:pPr>
            <a:r>
              <a:rPr lang="pt-BR" sz="1900" smtClean="0"/>
              <a:t>Além disso, a alimentação oral nem sempre pode ser iniciada e mantida. Sabe-se também que o intestino do prematuro apresenta pouca motilidade e predisposição ao supercrescimento bacteriano.</a:t>
            </a:r>
          </a:p>
          <a:p>
            <a:pPr>
              <a:lnSpc>
                <a:spcPct val="140000"/>
              </a:lnSpc>
            </a:pPr>
            <a:r>
              <a:rPr lang="pt-BR" sz="1900" smtClean="0"/>
              <a:t>O trato digestivo é, portanto, considerado o reservatório e local mais importante para a colonização por todos os tipos de patógenos e subsequente sepse.</a:t>
            </a:r>
          </a:p>
          <a:p>
            <a:pPr>
              <a:lnSpc>
                <a:spcPct val="140000"/>
              </a:lnSpc>
            </a:pPr>
            <a:endParaRPr lang="pt-BR" sz="19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ESTRATÉGIAS PROFILÁTICAS ATUAIS</a:t>
            </a:r>
          </a:p>
        </p:txBody>
      </p:sp>
      <p:sp>
        <p:nvSpPr>
          <p:cNvPr id="10243" name="Espaço Reservado para Conteúdo 2"/>
          <p:cNvSpPr>
            <a:spLocks noGrp="1"/>
          </p:cNvSpPr>
          <p:nvPr>
            <p:ph idx="1"/>
          </p:nvPr>
        </p:nvSpPr>
        <p:spPr>
          <a:xfrm>
            <a:off x="531813" y="1214438"/>
            <a:ext cx="10255250" cy="5478462"/>
          </a:xfrm>
          <a:solidFill>
            <a:schemeClr val="bg1"/>
          </a:solidFill>
        </p:spPr>
        <p:txBody>
          <a:bodyPr/>
          <a:lstStyle/>
          <a:p>
            <a:pPr>
              <a:lnSpc>
                <a:spcPct val="150000"/>
              </a:lnSpc>
            </a:pPr>
            <a:r>
              <a:rPr lang="pt-BR" smtClean="0"/>
              <a:t>Pesquisas têm se concentrado em desenvolver uma estratégia profilática ideal para reduzir as taxas de colonização fúngica e, assim, reduzir a incidência de infecção fúngica sistêmica.</a:t>
            </a:r>
          </a:p>
          <a:p>
            <a:pPr>
              <a:lnSpc>
                <a:spcPct val="150000"/>
              </a:lnSpc>
            </a:pPr>
            <a:r>
              <a:rPr lang="pt-BR" smtClean="0"/>
              <a:t>Drogas antifúngicas sistêmicas, principalmente o fluconazol, foram testadas com resultados promissores. </a:t>
            </a:r>
          </a:p>
          <a:p>
            <a:pPr>
              <a:lnSpc>
                <a:spcPct val="150000"/>
              </a:lnSpc>
            </a:pPr>
            <a:r>
              <a:rPr lang="pt-BR" smtClean="0"/>
              <a:t>Em todos os estudos de fluconazol, constatou-se que diminui consistentemente as taxas de incidência de colonização de espécies Cândida em neonatos prematuros em UTIN.</a:t>
            </a:r>
          </a:p>
          <a:p>
            <a:pPr>
              <a:lnSpc>
                <a:spcPct val="150000"/>
              </a:lnSpc>
            </a:pPr>
            <a:r>
              <a:rPr lang="pt-BR" smtClean="0"/>
              <a:t>No entanto, ainda não está claro o que deve ser feito, como e para quais grupos de neonatos prematuros deve ser utilizado.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ESTRATÉGIAS PROFILÁTICAS ATUAIS</a:t>
            </a:r>
          </a:p>
        </p:txBody>
      </p:sp>
      <p:sp>
        <p:nvSpPr>
          <p:cNvPr id="11267" name="Espaço Reservado para Conteúdo 2"/>
          <p:cNvSpPr>
            <a:spLocks noGrp="1"/>
          </p:cNvSpPr>
          <p:nvPr>
            <p:ph idx="1"/>
          </p:nvPr>
        </p:nvSpPr>
        <p:spPr>
          <a:xfrm>
            <a:off x="698500" y="1217613"/>
            <a:ext cx="9986963" cy="5640387"/>
          </a:xfrm>
          <a:solidFill>
            <a:schemeClr val="bg1"/>
          </a:solidFill>
        </p:spPr>
        <p:txBody>
          <a:bodyPr/>
          <a:lstStyle/>
          <a:p>
            <a:pPr>
              <a:lnSpc>
                <a:spcPct val="150000"/>
              </a:lnSpc>
            </a:pPr>
            <a:r>
              <a:rPr lang="pt-BR" sz="1900" smtClean="0"/>
              <a:t>Alguns pesquisadores acreditam que o aparecimento de reações adversas ao Fluconazol e a seleção de cepas resistentes aos medicamentos são assuntos que ainda precisam ser esclarecidos.</a:t>
            </a:r>
          </a:p>
          <a:p>
            <a:pPr>
              <a:lnSpc>
                <a:spcPct val="150000"/>
              </a:lnSpc>
            </a:pPr>
            <a:r>
              <a:rPr lang="pt-BR" sz="1900" smtClean="0"/>
              <a:t>A relação custo: benefício da profilaxia com Fluconazol e o tipo de população em risco para a qual ele poderia ser melhor usado são outras questões duvidosas, junto com os melhores parâmetros de resultado para avaliação de sua eficácia.</a:t>
            </a:r>
          </a:p>
          <a:p>
            <a:pPr>
              <a:lnSpc>
                <a:spcPct val="150000"/>
              </a:lnSpc>
            </a:pPr>
            <a:r>
              <a:rPr lang="pt-BR" sz="1900" smtClean="0"/>
              <a:t>Por todos esses motivos, o uso de antifúngicos ainda levanta dúvidas e ainda não foi estabelecido como o padrão de cuidado.</a:t>
            </a:r>
          </a:p>
          <a:p>
            <a:pPr>
              <a:lnSpc>
                <a:spcPct val="150000"/>
              </a:lnSpc>
            </a:pPr>
            <a:r>
              <a:rPr lang="pt-BR" sz="1900" smtClean="0"/>
              <a:t>Os probióticos podem fornecer uma abordagem inovadora e menos invasiva porque modificam a flora intestinal ao colonizar o trato gastrointestinal.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mtClean="0"/>
              <a:t>O PROBIÓTICO PODE FUNCIONAR? </a:t>
            </a:r>
          </a:p>
        </p:txBody>
      </p:sp>
      <p:sp>
        <p:nvSpPr>
          <p:cNvPr id="12291" name="Espaço Reservado para Conteúdo 2"/>
          <p:cNvSpPr>
            <a:spLocks noGrp="1"/>
          </p:cNvSpPr>
          <p:nvPr>
            <p:ph idx="1"/>
          </p:nvPr>
        </p:nvSpPr>
        <p:spPr>
          <a:xfrm>
            <a:off x="379413" y="1201738"/>
            <a:ext cx="10344150" cy="5503862"/>
          </a:xfrm>
          <a:solidFill>
            <a:schemeClr val="bg1"/>
          </a:solidFill>
        </p:spPr>
        <p:txBody>
          <a:bodyPr/>
          <a:lstStyle/>
          <a:p>
            <a:pPr algn="just">
              <a:lnSpc>
                <a:spcPct val="150000"/>
              </a:lnSpc>
            </a:pPr>
            <a:r>
              <a:rPr lang="pt-BR" smtClean="0"/>
              <a:t>O pano de fundo para a eficácia dos probióticos em neonatos prematuros vem da observação de que bebês prematuros têm menos episódios de sepse de início tardio, enterocolite necrosante, diarreia e infecção do trato urinário, e eles precisam de menos terapia antibiótica quando alimentados com o leite de suas próprias mães em comparação com bebês semelhantes que recebem fórmula.</a:t>
            </a:r>
          </a:p>
          <a:p>
            <a:pPr algn="just">
              <a:lnSpc>
                <a:spcPct val="150000"/>
              </a:lnSpc>
            </a:pPr>
            <a:r>
              <a:rPr lang="pt-BR" smtClean="0"/>
              <a:t>A amamentação, de fato, permite um contato próximo entre a mãe e seu filho, e o leite materno tem biofatores que ajudam a estabelecer bifidobactérias e lactobacilos (a chamada '' flora bífida '') como bactérias intestinais predominantes.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smtClean="0"/>
              <a:t>O PROBIÓTICO PODE FUNCIONAR? </a:t>
            </a:r>
          </a:p>
        </p:txBody>
      </p:sp>
      <p:sp>
        <p:nvSpPr>
          <p:cNvPr id="13315" name="Espaço Reservado para Conteúdo 2"/>
          <p:cNvSpPr>
            <a:spLocks noGrp="1"/>
          </p:cNvSpPr>
          <p:nvPr>
            <p:ph idx="1"/>
          </p:nvPr>
        </p:nvSpPr>
        <p:spPr>
          <a:xfrm>
            <a:off x="544513" y="1265238"/>
            <a:ext cx="10140950" cy="5592762"/>
          </a:xfrm>
          <a:solidFill>
            <a:schemeClr val="bg1"/>
          </a:solidFill>
        </p:spPr>
        <p:txBody>
          <a:bodyPr/>
          <a:lstStyle/>
          <a:p>
            <a:pPr>
              <a:lnSpc>
                <a:spcPct val="150000"/>
              </a:lnSpc>
            </a:pPr>
            <a:r>
              <a:rPr lang="pt-BR" smtClean="0"/>
              <a:t>O nascimento de um prematuro extremo interrompe a alimentação precoce com o leite materno, que ocorre quando o recém-nascido está saudável e a termo. Bebês prematuros não podem ter contato materno próximo, não podem deixar o hospital logo após o nascimento, muitas vezes estão sujeitos a amamentação retardada e, portanto, adquirem flora intestinal da UTIN.</a:t>
            </a:r>
          </a:p>
          <a:p>
            <a:pPr>
              <a:lnSpc>
                <a:spcPct val="150000"/>
              </a:lnSpc>
            </a:pPr>
            <a:r>
              <a:rPr lang="pt-BR" smtClean="0"/>
              <a:t>Em alguns estudos, os probióticos demonstraram ser eficazes na redução do crescimento excessivo de patógenos no intestino de neonatos prematuros e na redução da incidência de enterocolite necrosante e sepse bacteriana.</a:t>
            </a:r>
          </a:p>
          <a:p>
            <a:pPr>
              <a:lnSpc>
                <a:spcPct val="150000"/>
              </a:lnSpc>
            </a:pPr>
            <a:r>
              <a:rPr lang="pt-BR" smtClean="0"/>
              <a:t>À luz dessas descobertas, podemos hipotetizar quaisquer relações entre os probióticos e espécie de </a:t>
            </a:r>
            <a:r>
              <a:rPr lang="pt-BR" i="1" smtClean="0"/>
              <a:t>Candida</a:t>
            </a:r>
            <a:r>
              <a:rPr lang="pt-BR" smtClean="0"/>
              <a:t> no recém-nascido pré-termo na UTIN?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t>O PROBIÓTICO PODE FUNCIONAR? </a:t>
            </a:r>
          </a:p>
        </p:txBody>
      </p:sp>
      <p:sp>
        <p:nvSpPr>
          <p:cNvPr id="14339" name="Espaço Reservado para Conteúdo 2"/>
          <p:cNvSpPr>
            <a:spLocks noGrp="1"/>
          </p:cNvSpPr>
          <p:nvPr>
            <p:ph idx="1"/>
          </p:nvPr>
        </p:nvSpPr>
        <p:spPr>
          <a:xfrm>
            <a:off x="795338" y="1370013"/>
            <a:ext cx="9712325" cy="5487987"/>
          </a:xfrm>
          <a:solidFill>
            <a:schemeClr val="bg1"/>
          </a:solidFill>
        </p:spPr>
        <p:txBody>
          <a:bodyPr/>
          <a:lstStyle/>
          <a:p>
            <a:pPr>
              <a:lnSpc>
                <a:spcPct val="150000"/>
              </a:lnSpc>
            </a:pPr>
            <a:r>
              <a:rPr lang="pt-BR" smtClean="0"/>
              <a:t>Estudos em ratos mostraram que os probióticos podem interferir com fungos no reservatório entérico. </a:t>
            </a:r>
            <a:r>
              <a:rPr lang="pt-BR" i="1" smtClean="0"/>
              <a:t>Lactobacillus casei subsp Rhamnosus GG</a:t>
            </a:r>
            <a:r>
              <a:rPr lang="pt-BR" smtClean="0"/>
              <a:t> ( LGG) reduz a colonização entérica e infecção fúngica sistêmica.</a:t>
            </a:r>
          </a:p>
          <a:p>
            <a:pPr>
              <a:lnSpc>
                <a:spcPct val="150000"/>
              </a:lnSpc>
            </a:pPr>
            <a:r>
              <a:rPr lang="pt-BR" smtClean="0"/>
              <a:t>Vários mecanismos podem ser responsáveis por essa proteção. Nos estudos mencionados, o LGG atua em vários níveis simultaneamente para reduzir ambos: colonização de espécies por </a:t>
            </a:r>
            <a:r>
              <a:rPr lang="pt-BR" i="1" smtClean="0"/>
              <a:t>Candida</a:t>
            </a:r>
            <a:r>
              <a:rPr lang="pt-BR" smtClean="0"/>
              <a:t> e infecção sistêmica.</a:t>
            </a:r>
          </a:p>
          <a:p>
            <a:pPr>
              <a:lnSpc>
                <a:spcPct val="150000"/>
              </a:lnSpc>
            </a:pPr>
            <a:r>
              <a:rPr lang="pt-BR" smtClean="0"/>
              <a:t>Além disso, em humanos, é possível que a colonização por flora benigna, como LGG, possa oferecer proteção contra a proliferação de fungos no trato gastrointestinal.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smtClean="0"/>
              <a:t>Estudo piloto</a:t>
            </a:r>
          </a:p>
        </p:txBody>
      </p:sp>
      <p:sp>
        <p:nvSpPr>
          <p:cNvPr id="15363" name="Espaço Reservado para Conteúdo 2"/>
          <p:cNvSpPr>
            <a:spLocks noGrp="1"/>
          </p:cNvSpPr>
          <p:nvPr>
            <p:ph idx="1"/>
          </p:nvPr>
        </p:nvSpPr>
        <p:spPr>
          <a:xfrm>
            <a:off x="620713" y="1176338"/>
            <a:ext cx="10115550" cy="5681662"/>
          </a:xfrm>
          <a:solidFill>
            <a:schemeClr val="bg1"/>
          </a:solidFill>
        </p:spPr>
        <p:txBody>
          <a:bodyPr/>
          <a:lstStyle/>
          <a:p>
            <a:pPr>
              <a:lnSpc>
                <a:spcPct val="150000"/>
              </a:lnSpc>
            </a:pPr>
            <a:r>
              <a:rPr lang="pt-BR" smtClean="0"/>
              <a:t>A primeira evidência de um efeito positivo dos probióticos na prevenção da colonização entérica por fungos em neonatos humanos vem de um ensaio clínico prospectivo, randomizado e duplo-cego realizado em 2006 na Itália .</a:t>
            </a:r>
          </a:p>
          <a:p>
            <a:pPr>
              <a:lnSpc>
                <a:spcPct val="150000"/>
              </a:lnSpc>
            </a:pPr>
            <a:r>
              <a:rPr lang="pt-BR" smtClean="0"/>
              <a:t>Neste estudo, 80 bebês prematuros com baixo peso corporal foram aleatoriamente designados durante os primeiros 3 dias de vida para receber LGG em uma dosagem de 6 10 9 unidades formadoras de colônia com leite humano (grupo LGG, n ¼ 39) ou leite humano sozinho (grupo de controle, n ¼ 41) por 6 semanas ou até a alta, se antes de 6 semanas. </a:t>
            </a:r>
          </a:p>
          <a:p>
            <a:pPr>
              <a:lnSpc>
                <a:spcPct val="150000"/>
              </a:lnSpc>
            </a:pPr>
            <a:r>
              <a:rPr lang="pt-BR" smtClean="0"/>
              <a:t>Todos os recém-nascidos tinham mais de 3 dias e começaram a alimentação oral com leite humano (de suas próprias mães ou de doadores) antes da randomização.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Estudo piloto</a:t>
            </a:r>
          </a:p>
        </p:txBody>
      </p:sp>
      <p:sp>
        <p:nvSpPr>
          <p:cNvPr id="16387" name="Espaço Reservado para Conteúdo 2"/>
          <p:cNvSpPr>
            <a:spLocks noGrp="1"/>
          </p:cNvSpPr>
          <p:nvPr>
            <p:ph idx="1"/>
          </p:nvPr>
        </p:nvSpPr>
        <p:spPr>
          <a:xfrm>
            <a:off x="481013" y="1201738"/>
            <a:ext cx="10013950" cy="5427662"/>
          </a:xfrm>
          <a:solidFill>
            <a:schemeClr val="bg1"/>
          </a:solidFill>
        </p:spPr>
        <p:txBody>
          <a:bodyPr/>
          <a:lstStyle/>
          <a:p>
            <a:pPr algn="just">
              <a:lnSpc>
                <a:spcPct val="150000"/>
              </a:lnSpc>
            </a:pPr>
            <a:r>
              <a:rPr lang="pt-BR" smtClean="0"/>
              <a:t>Nenhum tinha colonização fúngica de base no momento da inscrição, e eles não estavam sendo submetidos a qualquer outra forma de profilaxia antifúngica. A colonização fúngica entérica foi monitorada por vigilância (orofaringe, fezes, aspirado gástrico e culturas retais) realizada semanalmente.</a:t>
            </a:r>
          </a:p>
          <a:p>
            <a:pPr algn="just">
              <a:lnSpc>
                <a:spcPct val="150000"/>
              </a:lnSpc>
            </a:pPr>
            <a:r>
              <a:rPr lang="pt-BR" smtClean="0"/>
              <a:t>Os resultados mostraram que o número total de culturas positivas, o número médio de fungos isolados obtidos de cada paciente e o número médio de isolados fúngicos obtidos de cada paciente colonizado foram significativamente menores no grupo LGG.</a:t>
            </a:r>
          </a:p>
          <a:p>
            <a:pPr algn="just">
              <a:lnSpc>
                <a:spcPct val="150000"/>
              </a:lnSpc>
            </a:pPr>
            <a:r>
              <a:rPr lang="pt-BR" smtClean="0"/>
              <a:t>A taxa geral de colonização gastrointestinal foi de 23,1% nas crianças que receberam LGG e 48,8% naquelas com placebo.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Estudo piloto</a:t>
            </a:r>
          </a:p>
        </p:txBody>
      </p:sp>
      <p:sp>
        <p:nvSpPr>
          <p:cNvPr id="17411" name="Espaço Reservado para Conteúdo 2"/>
          <p:cNvSpPr>
            <a:spLocks noGrp="1"/>
          </p:cNvSpPr>
          <p:nvPr>
            <p:ph idx="1"/>
          </p:nvPr>
        </p:nvSpPr>
        <p:spPr>
          <a:xfrm>
            <a:off x="569913" y="1214438"/>
            <a:ext cx="10166350" cy="5643562"/>
          </a:xfrm>
          <a:solidFill>
            <a:schemeClr val="bg1"/>
          </a:solidFill>
        </p:spPr>
        <p:txBody>
          <a:bodyPr/>
          <a:lstStyle/>
          <a:p>
            <a:pPr algn="just">
              <a:lnSpc>
                <a:spcPct val="150000"/>
              </a:lnSpc>
            </a:pPr>
            <a:r>
              <a:rPr lang="pt-BR" smtClean="0"/>
              <a:t>Agrupando a análise para faixa de peso, a redução da colonização gastrointestinal geral foi significativa em neonatos com peso ao nascer de 1.001 a 1.500 g </a:t>
            </a:r>
            <a:r>
              <a:rPr lang="pt-BR" b="1" smtClean="0">
                <a:solidFill>
                  <a:srgbClr val="FF0000"/>
                </a:solidFill>
              </a:rPr>
              <a:t>mas não em neonatos com peso ao nascer abaixo de 1000 g. </a:t>
            </a:r>
          </a:p>
          <a:p>
            <a:pPr algn="just">
              <a:lnSpc>
                <a:spcPct val="150000"/>
              </a:lnSpc>
            </a:pPr>
            <a:r>
              <a:rPr lang="pt-BR" smtClean="0"/>
              <a:t>Em nenhum caso o LGG foi isolado de hemoculturas ou outras amostras. Da mesma forma, LGG nunca foi o agente causal suspeito de sepse não documentado microbiologicamente em nenhum neonato estudado. Nenhum efeito adverso ocorreu.</a:t>
            </a:r>
          </a:p>
          <a:p>
            <a:pPr algn="ctr">
              <a:lnSpc>
                <a:spcPct val="150000"/>
              </a:lnSpc>
            </a:pPr>
            <a:r>
              <a:rPr lang="pt-BR" smtClean="0"/>
              <a:t>A </a:t>
            </a:r>
            <a:r>
              <a:rPr lang="pt-BR" b="1" smtClean="0">
                <a:solidFill>
                  <a:srgbClr val="FF0000"/>
                </a:solidFill>
              </a:rPr>
              <a:t>incidência de IFS antes da alta foi ligeiramente, mas não significativamente, menor no grupo LGG assim como a incidência de enterocolite necrosante cirúrgica.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Espaço Reservado para Conteúdo 2"/>
          <p:cNvSpPr>
            <a:spLocks noGrp="1"/>
          </p:cNvSpPr>
          <p:nvPr>
            <p:ph idx="1"/>
          </p:nvPr>
        </p:nvSpPr>
        <p:spPr>
          <a:xfrm>
            <a:off x="239713" y="325438"/>
            <a:ext cx="9810750" cy="5922962"/>
          </a:xfrm>
          <a:solidFill>
            <a:schemeClr val="bg1"/>
          </a:solidFill>
        </p:spPr>
        <p:txBody>
          <a:bodyPr/>
          <a:lstStyle/>
          <a:p>
            <a:pPr>
              <a:lnSpc>
                <a:spcPct val="150000"/>
              </a:lnSpc>
            </a:pPr>
            <a:r>
              <a:rPr lang="pt-BR" smtClean="0"/>
              <a:t>A redução de 2 vezes na colonização intestinal por fungos em neonatos MBP que receberam LGG neste estudo está de acordo com a maioria dos estudos realizados em bebês prematuros que receberam um medicamento antifúngico profilático, permitindo assim aos autores considerar a suplementação de LGG como uma promissora estratégia minimamente invasiva profilática em tais ambientes.</a:t>
            </a:r>
          </a:p>
          <a:p>
            <a:pPr>
              <a:lnSpc>
                <a:spcPct val="150000"/>
              </a:lnSpc>
            </a:pPr>
            <a:r>
              <a:rPr lang="pt-BR" smtClean="0"/>
              <a:t>Neste estudo, os bebês com peso de 1.001 a 1.500 g se beneficiaram mais com o uso de probióticos </a:t>
            </a:r>
            <a:r>
              <a:rPr lang="pt-BR" b="1" smtClean="0">
                <a:solidFill>
                  <a:srgbClr val="FF0000"/>
                </a:solidFill>
              </a:rPr>
              <a:t>do que aqueles com peso inferior a 1.000 g</a:t>
            </a:r>
            <a:r>
              <a:rPr lang="pt-BR" smtClean="0"/>
              <a:t>.</a:t>
            </a:r>
          </a:p>
          <a:p>
            <a:pPr>
              <a:lnSpc>
                <a:spcPct val="150000"/>
              </a:lnSpc>
            </a:pPr>
            <a:r>
              <a:rPr lang="pt-BR" smtClean="0"/>
              <a:t>Sugerimos que combinações de drogas e probióticos podem ser benéficas em todos os neonatos MBP, com maior dependência de probióticos nos neonatos maiores e vice-versa nos menores.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O futuro</a:t>
            </a:r>
          </a:p>
        </p:txBody>
      </p:sp>
      <p:sp>
        <p:nvSpPr>
          <p:cNvPr id="19459" name="Espaço Reservado para Conteúdo 2"/>
          <p:cNvSpPr>
            <a:spLocks noGrp="1"/>
          </p:cNvSpPr>
          <p:nvPr>
            <p:ph idx="1"/>
          </p:nvPr>
        </p:nvSpPr>
        <p:spPr>
          <a:xfrm>
            <a:off x="595313" y="1163638"/>
            <a:ext cx="10445750" cy="5694362"/>
          </a:xfrm>
          <a:solidFill>
            <a:schemeClr val="bg1"/>
          </a:solidFill>
        </p:spPr>
        <p:txBody>
          <a:bodyPr/>
          <a:lstStyle/>
          <a:p>
            <a:pPr>
              <a:lnSpc>
                <a:spcPct val="150000"/>
              </a:lnSpc>
            </a:pPr>
            <a:r>
              <a:rPr lang="pt-BR" sz="2200" smtClean="0"/>
              <a:t>Resta agora ser determinado, em uma população suficientemente grande, se a diminuição na colonização fúngica gastrointestinal produzida por LGG também resulta em uma redução correspondente de IFS, como pode ser esperado.</a:t>
            </a:r>
          </a:p>
          <a:p>
            <a:pPr>
              <a:lnSpc>
                <a:spcPct val="150000"/>
              </a:lnSpc>
            </a:pPr>
            <a:r>
              <a:rPr lang="pt-BR" sz="2200" smtClean="0"/>
              <a:t>O estudo piloto de Manzoni et al (54) foi desenhado e desenvolvido para testar o efeito do LGG na colonização, não na IFS.</a:t>
            </a:r>
          </a:p>
          <a:p>
            <a:pPr>
              <a:lnSpc>
                <a:spcPct val="150000"/>
              </a:lnSpc>
            </a:pPr>
            <a:r>
              <a:rPr lang="pt-BR" sz="2200" smtClean="0"/>
              <a:t>Em conclusão, embora os resultados sobre a colonização sejam encorajadores, </a:t>
            </a:r>
            <a:r>
              <a:rPr lang="pt-BR" sz="2200" b="1" smtClean="0">
                <a:solidFill>
                  <a:srgbClr val="FFFF00"/>
                </a:solidFill>
              </a:rPr>
              <a:t>a hipótese de que LGG ou outros probióticos podem ser eficazes na prevenção de IFS deve ser testada em estudos.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658813" y="173038"/>
            <a:ext cx="9404350" cy="1400175"/>
          </a:xfrm>
        </p:spPr>
        <p:txBody>
          <a:bodyPr/>
          <a:lstStyle/>
          <a:p>
            <a:r>
              <a:rPr lang="pt-BR" smtClean="0"/>
              <a:t>O futuro</a:t>
            </a:r>
          </a:p>
        </p:txBody>
      </p:sp>
      <p:sp>
        <p:nvSpPr>
          <p:cNvPr id="3" name="Espaço Reservado para Conteúdo 2"/>
          <p:cNvSpPr>
            <a:spLocks noGrp="1"/>
          </p:cNvSpPr>
          <p:nvPr>
            <p:ph idx="1"/>
          </p:nvPr>
        </p:nvSpPr>
        <p:spPr>
          <a:xfrm>
            <a:off x="595313" y="909638"/>
            <a:ext cx="10407650" cy="5795962"/>
          </a:xfrm>
          <a:solidFill>
            <a:schemeClr val="bg1"/>
          </a:solidFill>
        </p:spPr>
        <p:txBody>
          <a:bodyPr/>
          <a:lstStyle/>
          <a:p>
            <a:pPr>
              <a:lnSpc>
                <a:spcPct val="140000"/>
              </a:lnSpc>
            </a:pPr>
            <a:r>
              <a:rPr lang="pt-BR" smtClean="0"/>
              <a:t>Esses estudos devem ser não apenas alimentados adequadamente (algumas centenas de neonatos RNMBP randomizados são necessários), mas também determinação da dose, para resolver a questão de se o impacto do LGG na doença invasiva pode depender de alterações na dose administrada.</a:t>
            </a:r>
          </a:p>
          <a:p>
            <a:pPr>
              <a:lnSpc>
                <a:spcPct val="140000"/>
              </a:lnSpc>
            </a:pPr>
            <a:r>
              <a:rPr lang="pt-BR" smtClean="0"/>
              <a:t>A lactoferrina (LF) é uma proteína da ampla gama de componentes biologicamente ativos do leite humano.</a:t>
            </a:r>
          </a:p>
          <a:p>
            <a:pPr>
              <a:lnSpc>
                <a:spcPct val="140000"/>
              </a:lnSpc>
            </a:pPr>
            <a:r>
              <a:rPr lang="pt-BR" smtClean="0"/>
              <a:t>Dados recentes de uma pesquisa básica sugerem que a combinação de LGG e LF pode aumentar as defesas de um intestino imaturo.</a:t>
            </a:r>
          </a:p>
          <a:p>
            <a:pPr>
              <a:lnSpc>
                <a:spcPct val="140000"/>
              </a:lnSpc>
            </a:pPr>
            <a:r>
              <a:rPr lang="pt-BR" smtClean="0"/>
              <a:t>Sherman et al (55), de fato, mostraram que LGG mais LF administrado por via oral limitou o crescimento intestinal de </a:t>
            </a:r>
            <a:r>
              <a:rPr lang="pt-BR" i="1" smtClean="0"/>
              <a:t>Escherichia coli</a:t>
            </a:r>
            <a:r>
              <a:rPr lang="pt-BR" smtClean="0"/>
              <a:t> em ratos recém-nascidos de forma mais eficaz do que o LGG sozinho e sem aumentar o número de colônias de LGG.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O futuro</a:t>
            </a:r>
          </a:p>
        </p:txBody>
      </p:sp>
      <p:sp>
        <p:nvSpPr>
          <p:cNvPr id="21507" name="Espaço Reservado para Conteúdo 2"/>
          <p:cNvSpPr>
            <a:spLocks noGrp="1"/>
          </p:cNvSpPr>
          <p:nvPr>
            <p:ph idx="1"/>
          </p:nvPr>
        </p:nvSpPr>
        <p:spPr>
          <a:xfrm>
            <a:off x="557213" y="1239838"/>
            <a:ext cx="10318750" cy="5618162"/>
          </a:xfrm>
          <a:solidFill>
            <a:schemeClr val="bg1"/>
          </a:solidFill>
        </p:spPr>
        <p:txBody>
          <a:bodyPr/>
          <a:lstStyle/>
          <a:p>
            <a:pPr>
              <a:lnSpc>
                <a:spcPct val="150000"/>
              </a:lnSpc>
            </a:pPr>
            <a:r>
              <a:rPr lang="pt-BR" smtClean="0"/>
              <a:t>A administração de LF tem sido proposta como uma forma de reduzir a incidência de enterocolite necrosante e sepse com origem intestinal.</a:t>
            </a:r>
          </a:p>
          <a:p>
            <a:pPr>
              <a:lnSpc>
                <a:spcPct val="150000"/>
              </a:lnSpc>
            </a:pPr>
            <a:r>
              <a:rPr lang="pt-BR" smtClean="0"/>
              <a:t>Com base nesses dados, a Força-Tarefa de Infecções Fúngicas Neonatais do Grupo de Estudo de Infecções Neonatais Colaborativo (afiliado à Sociedade Italiana de Neonatologia) projetou um estudo cego, multicêntrico, internacional, randomizado para testar a eficácia de uma profilaxia antifúngica com LGG mais LF (Dicoflor 60 º LF100; Dicofarm, Roma, Itália) em neonatos MBP na UTIN.</a:t>
            </a:r>
          </a:p>
          <a:p>
            <a:pPr>
              <a:lnSpc>
                <a:spcPct val="150000"/>
              </a:lnSpc>
            </a:pPr>
            <a:r>
              <a:rPr lang="pt-BR" smtClean="0"/>
              <a:t>Esse estudo ainda não foi publicado, mas o desfecho primário deste estudo será não apenas a incidência de colonização fúngica intestinal, mas também a incidência de IFS, de sepse bacteriana e de enterocolite necrosante.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1600200"/>
            <a:ext cx="11898312" cy="449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713" y="0"/>
            <a:ext cx="3278187" cy="668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7088" y="0"/>
            <a:ext cx="665638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title"/>
          </p:nvPr>
        </p:nvSpPr>
        <p:spPr>
          <a:xfrm>
            <a:off x="1128713" y="0"/>
            <a:ext cx="9404350" cy="1400175"/>
          </a:xfrm>
        </p:spPr>
        <p:txBody>
          <a:bodyPr/>
          <a:lstStyle/>
          <a:p>
            <a:pPr algn="ctr"/>
            <a:r>
              <a:rPr lang="pt-BR" sz="3200" b="1" smtClean="0">
                <a:solidFill>
                  <a:srgbClr val="FFFF00"/>
                </a:solidFill>
              </a:rPr>
              <a:t>Nota do Editor da página neonatal paulomargotto.com.br   , Dr. Paulo R. Margotto. Consultem também! Aqui e Agora!</a:t>
            </a:r>
          </a:p>
        </p:txBody>
      </p:sp>
      <p:sp>
        <p:nvSpPr>
          <p:cNvPr id="23556" name="Rectangle 4"/>
          <p:cNvSpPr>
            <a:spLocks noChangeArrowheads="1"/>
          </p:cNvSpPr>
          <p:nvPr/>
        </p:nvSpPr>
        <p:spPr bwMode="auto">
          <a:xfrm>
            <a:off x="481013" y="1519238"/>
            <a:ext cx="10220325" cy="822325"/>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b="1">
                <a:solidFill>
                  <a:srgbClr val="FF00FF"/>
                </a:solidFill>
              </a:rPr>
              <a:t>A segurança é um grande problema ao se considerar a prescrição </a:t>
            </a:r>
          </a:p>
          <a:p>
            <a:pPr algn="ctr"/>
            <a:r>
              <a:rPr lang="en-US" sz="2400" b="1">
                <a:solidFill>
                  <a:srgbClr val="FF00FF"/>
                </a:solidFill>
              </a:rPr>
              <a:t>de probióticos para bebês prematuros</a:t>
            </a:r>
            <a:r>
              <a:rPr lang="en-US"/>
              <a:t> </a:t>
            </a:r>
          </a:p>
        </p:txBody>
      </p:sp>
      <p:sp>
        <p:nvSpPr>
          <p:cNvPr id="23559" name="Rectangle 7"/>
          <p:cNvSpPr>
            <a:spLocks noChangeArrowheads="1"/>
          </p:cNvSpPr>
          <p:nvPr/>
        </p:nvSpPr>
        <p:spPr bwMode="auto">
          <a:xfrm>
            <a:off x="8547100" y="1968500"/>
            <a:ext cx="18827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en-US">
                <a:solidFill>
                  <a:schemeClr val="bg1"/>
                </a:solidFill>
              </a:rPr>
              <a:t>Chiang MC, 2020</a:t>
            </a:r>
            <a:endParaRPr lang="pt-BR">
              <a:solidFill>
                <a:schemeClr val="bg1"/>
              </a:solidFill>
            </a:endParaRPr>
          </a:p>
        </p:txBody>
      </p:sp>
      <p:pic>
        <p:nvPicPr>
          <p:cNvPr id="23560" name="Picture 8" descr="Fortalez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500" y="2393950"/>
            <a:ext cx="5419725" cy="372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Rectangle 9"/>
          <p:cNvSpPr>
            <a:spLocks noChangeArrowheads="1"/>
          </p:cNvSpPr>
          <p:nvPr/>
        </p:nvSpPr>
        <p:spPr bwMode="auto">
          <a:xfrm>
            <a:off x="106363" y="6399213"/>
            <a:ext cx="1132363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b="1">
                <a:solidFill>
                  <a:srgbClr val="FFFF00"/>
                </a:solidFill>
              </a:rPr>
              <a:t>Fortaleza, 31 de julho de 2014 (Enterocolite necrosante e probióticos.É hora de mudar?)(Sociedade Cearense de</a:t>
            </a:r>
          </a:p>
          <a:p>
            <a:pPr algn="ctr"/>
            <a:r>
              <a:rPr lang="pt-BR" b="1">
                <a:solidFill>
                  <a:srgbClr val="FFFF00"/>
                </a:solidFill>
              </a:rPr>
              <a:t> Pediatria)</a:t>
            </a:r>
          </a:p>
        </p:txBody>
      </p:sp>
      <p:sp>
        <p:nvSpPr>
          <p:cNvPr id="23562" name="Text Box 10"/>
          <p:cNvSpPr txBox="1">
            <a:spLocks noChangeArrowheads="1"/>
          </p:cNvSpPr>
          <p:nvPr/>
        </p:nvSpPr>
        <p:spPr bwMode="auto">
          <a:xfrm>
            <a:off x="8467725" y="5405438"/>
            <a:ext cx="25431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a:hlinkClick r:id="rId3"/>
              </a:rPr>
              <a:t>pmargotto@gmail.com</a:t>
            </a:r>
            <a:r>
              <a:rPr lang="pt-B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p:cNvSpPr>
            <a:spLocks noChangeArrowheads="1"/>
          </p:cNvSpPr>
          <p:nvPr/>
        </p:nvSpPr>
        <p:spPr bwMode="auto">
          <a:xfrm>
            <a:off x="228600" y="1231900"/>
            <a:ext cx="12192000" cy="977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a:solidFill>
                  <a:schemeClr val="bg1"/>
                </a:solidFill>
                <a:hlinkClick r:id="rId2"/>
              </a:rPr>
              <a:t>Routine Supplementation of </a:t>
            </a:r>
            <a:r>
              <a:rPr lang="en-US" b="1">
                <a:solidFill>
                  <a:schemeClr val="bg1"/>
                </a:solidFill>
                <a:hlinkClick r:id="rId2"/>
              </a:rPr>
              <a:t>Lactobacillus</a:t>
            </a:r>
            <a:r>
              <a:rPr lang="en-US">
                <a:solidFill>
                  <a:schemeClr val="bg1"/>
                </a:solidFill>
                <a:hlinkClick r:id="rId2"/>
              </a:rPr>
              <a:t> </a:t>
            </a:r>
            <a:r>
              <a:rPr lang="en-US" b="1">
                <a:solidFill>
                  <a:schemeClr val="bg1"/>
                </a:solidFill>
                <a:hlinkClick r:id="rId2"/>
              </a:rPr>
              <a:t>rhamnosus</a:t>
            </a:r>
            <a:r>
              <a:rPr lang="en-US">
                <a:solidFill>
                  <a:schemeClr val="bg1"/>
                </a:solidFill>
                <a:hlinkClick r:id="rId2"/>
              </a:rPr>
              <a:t> </a:t>
            </a:r>
            <a:r>
              <a:rPr lang="en-US" b="1">
                <a:solidFill>
                  <a:schemeClr val="bg1"/>
                </a:solidFill>
                <a:hlinkClick r:id="rId2"/>
              </a:rPr>
              <a:t>GG</a:t>
            </a:r>
            <a:r>
              <a:rPr lang="en-US">
                <a:solidFill>
                  <a:schemeClr val="bg1"/>
                </a:solidFill>
                <a:hlinkClick r:id="rId2"/>
              </a:rPr>
              <a:t> and Risk of </a:t>
            </a:r>
            <a:r>
              <a:rPr lang="en-US" b="1">
                <a:solidFill>
                  <a:schemeClr val="bg1"/>
                </a:solidFill>
                <a:hlinkClick r:id="rId2"/>
              </a:rPr>
              <a:t>Necrotizing</a:t>
            </a:r>
            <a:r>
              <a:rPr lang="en-US">
                <a:solidFill>
                  <a:schemeClr val="bg1"/>
                </a:solidFill>
                <a:hlinkClick r:id="rId2"/>
              </a:rPr>
              <a:t> </a:t>
            </a:r>
            <a:r>
              <a:rPr lang="en-US" b="1">
                <a:solidFill>
                  <a:schemeClr val="bg1"/>
                </a:solidFill>
                <a:hlinkClick r:id="rId2"/>
              </a:rPr>
              <a:t>Enterocolitis</a:t>
            </a:r>
            <a:r>
              <a:rPr lang="en-US">
                <a:solidFill>
                  <a:schemeClr val="bg1"/>
                </a:solidFill>
                <a:hlinkClick r:id="rId2"/>
              </a:rPr>
              <a:t> in Very Low Birth Weight Infants.</a:t>
            </a:r>
            <a:endParaRPr lang="en-US">
              <a:solidFill>
                <a:schemeClr val="bg1"/>
              </a:solidFill>
            </a:endParaRPr>
          </a:p>
          <a:p>
            <a:pPr algn="ctr"/>
            <a:r>
              <a:rPr lang="en-US">
                <a:solidFill>
                  <a:schemeClr val="bg1"/>
                </a:solidFill>
              </a:rPr>
              <a:t>Kane AF, Bhatia AD, Denning PW, Shane AL, Patel RM.J Pediatr. 2018 Apr;195:73-79.e2. doi: 10.1016/j.jpeds.2017.11.055.PMID: 29402455 </a:t>
            </a:r>
            <a:r>
              <a:rPr lang="en-US" b="1">
                <a:solidFill>
                  <a:schemeClr val="bg1"/>
                </a:solidFill>
              </a:rPr>
              <a:t>Free PMC article. </a:t>
            </a:r>
            <a:r>
              <a:rPr lang="en-US" b="1">
                <a:solidFill>
                  <a:srgbClr val="FF00FF"/>
                </a:solidFill>
              </a:rPr>
              <a:t>Artigo Livre!</a:t>
            </a:r>
          </a:p>
        </p:txBody>
      </p:sp>
      <p:sp>
        <p:nvSpPr>
          <p:cNvPr id="25608" name="Rectangle 8"/>
          <p:cNvSpPr>
            <a:spLocks noChangeArrowheads="1"/>
          </p:cNvSpPr>
          <p:nvPr/>
        </p:nvSpPr>
        <p:spPr bwMode="auto">
          <a:xfrm>
            <a:off x="638175" y="0"/>
            <a:ext cx="10415588" cy="118745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914400"/>
            <a:r>
              <a:rPr lang="pt-BR" sz="2400">
                <a:solidFill>
                  <a:srgbClr val="FF00FF"/>
                </a:solidFill>
              </a:rPr>
              <a:t>Suplementação de rotina de Lactobacillus rhamnosus GG e risco de </a:t>
            </a:r>
          </a:p>
          <a:p>
            <a:pPr algn="ctr" defTabSz="914400"/>
            <a:r>
              <a:rPr lang="pt-BR" sz="2400">
                <a:solidFill>
                  <a:srgbClr val="FF00FF"/>
                </a:solidFill>
              </a:rPr>
              <a:t>enterocolite necrosante </a:t>
            </a:r>
          </a:p>
          <a:p>
            <a:pPr algn="ctr" defTabSz="914400"/>
            <a:r>
              <a:rPr lang="pt-BR" sz="2400">
                <a:solidFill>
                  <a:srgbClr val="FF00FF"/>
                </a:solidFill>
              </a:rPr>
              <a:t>em pacientes com muito baixo peso ao nascer</a:t>
            </a:r>
          </a:p>
        </p:txBody>
      </p:sp>
      <p:sp>
        <p:nvSpPr>
          <p:cNvPr id="25613" name="Rectangle 13"/>
          <p:cNvSpPr>
            <a:spLocks noGrp="1"/>
          </p:cNvSpPr>
          <p:nvPr>
            <p:ph type="body" idx="1"/>
          </p:nvPr>
        </p:nvSpPr>
        <p:spPr>
          <a:xfrm>
            <a:off x="1192213" y="2509838"/>
            <a:ext cx="8947150" cy="4195762"/>
          </a:xfrm>
          <a:solidFill>
            <a:schemeClr val="bg1"/>
          </a:solidFill>
          <a:ln/>
        </p:spPr>
        <p:txBody>
          <a:bodyPr/>
          <a:lstStyle/>
          <a:p>
            <a:pPr>
              <a:lnSpc>
                <a:spcPct val="90000"/>
              </a:lnSpc>
            </a:pPr>
            <a:r>
              <a:rPr lang="pt-BR" sz="1600" smtClean="0"/>
              <a:t>Avaliar se a suplementação de rotina de </a:t>
            </a:r>
            <a:r>
              <a:rPr lang="pt-BR" sz="1600" i="1" smtClean="0"/>
              <a:t>Lactobacillus rhamnosus</a:t>
            </a:r>
            <a:r>
              <a:rPr lang="pt-BR" sz="1600" smtClean="0"/>
              <a:t> GG ATCC 53103 (LGG) está associada a uma diminuição do risco de enterocolite necrosane (NEC) em bebês de muito baixo peso ao nascer (MBPN).</a:t>
            </a:r>
          </a:p>
          <a:p>
            <a:pPr>
              <a:lnSpc>
                <a:spcPct val="90000"/>
              </a:lnSpc>
            </a:pPr>
            <a:r>
              <a:rPr lang="pt-BR" sz="1600" smtClean="0"/>
              <a:t> Os autores avaliaram  640 RNMBP com idade gestacional mediana de 28,7 semanas (IQR 26,3–30,6); 78 (12%) desenvolveram NEC. A mediana de idade na primeira dose de LGG foi de 6 dias (IQR 3–10) e a duração da suplementação foi de 32 dias (IQR 18–45). </a:t>
            </a:r>
          </a:p>
          <a:p>
            <a:pPr algn="ctr">
              <a:lnSpc>
                <a:spcPct val="90000"/>
              </a:lnSpc>
            </a:pPr>
            <a:r>
              <a:rPr lang="pt-BR" sz="1600" b="1" smtClean="0">
                <a:solidFill>
                  <a:srgbClr val="FF0000"/>
                </a:solidFill>
              </a:rPr>
              <a:t>A incidência de NEC na época antes da implementação do LGG foi de 10,2% em comparação com 16,8% após a implementação. </a:t>
            </a:r>
          </a:p>
          <a:p>
            <a:pPr algn="ctr">
              <a:lnSpc>
                <a:spcPct val="90000"/>
              </a:lnSpc>
            </a:pPr>
            <a:r>
              <a:rPr lang="pt-BR" sz="1600" b="1" smtClean="0">
                <a:solidFill>
                  <a:srgbClr val="FF0000"/>
                </a:solidFill>
              </a:rPr>
              <a:t>Na análise multivariada, a suplementação de LGG foi associada a um maior risco de NEC (odds ratio ajustada 2,10, IC 95% 1,25-3,54, </a:t>
            </a:r>
            <a:r>
              <a:rPr lang="pt-BR" sz="1600" b="1" i="1" smtClean="0">
                <a:solidFill>
                  <a:srgbClr val="FF0000"/>
                </a:solidFill>
              </a:rPr>
              <a:t>P</a:t>
            </a:r>
            <a:r>
              <a:rPr lang="pt-BR" sz="1600" b="1" smtClean="0">
                <a:solidFill>
                  <a:srgbClr val="FF0000"/>
                </a:solidFill>
              </a:rPr>
              <a:t> = 0,005). </a:t>
            </a:r>
          </a:p>
          <a:p>
            <a:pPr>
              <a:lnSpc>
                <a:spcPct val="90000"/>
              </a:lnSpc>
            </a:pPr>
            <a:r>
              <a:rPr lang="pt-BR" sz="1600" smtClean="0"/>
              <a:t>O autores não encontraram  nenhuma variação de causa especial no NEC após a implementação da suplementação com LGG. </a:t>
            </a:r>
          </a:p>
          <a:p>
            <a:pPr>
              <a:lnSpc>
                <a:spcPct val="90000"/>
              </a:lnSpc>
            </a:pPr>
            <a:r>
              <a:rPr lang="pt-BR" sz="1600" smtClean="0"/>
              <a:t>Não houve episódios de sepse por </a:t>
            </a:r>
            <a:r>
              <a:rPr lang="pt-BR" sz="1600" i="1" smtClean="0"/>
              <a:t>Lactobacillus</a:t>
            </a:r>
            <a:r>
              <a:rPr lang="pt-BR" sz="1600" smtClean="0"/>
              <a:t> durante 5558 dias infantis de suplementação com LGG. </a:t>
            </a:r>
          </a:p>
        </p:txBody>
      </p:sp>
      <p:sp>
        <p:nvSpPr>
          <p:cNvPr id="25614" name="Oval 14"/>
          <p:cNvSpPr>
            <a:spLocks noChangeArrowheads="1"/>
          </p:cNvSpPr>
          <p:nvPr/>
        </p:nvSpPr>
        <p:spPr bwMode="auto">
          <a:xfrm>
            <a:off x="0" y="1511300"/>
            <a:ext cx="914400" cy="914400"/>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b="1">
                <a:solidFill>
                  <a:srgbClr val="0000FF"/>
                </a:solidFill>
              </a:rPr>
              <a:t>2017</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1"/>
          </p:nvPr>
        </p:nvSpPr>
        <p:spPr>
          <a:xfrm>
            <a:off x="0" y="896938"/>
            <a:ext cx="11283950" cy="6494462"/>
          </a:xfrm>
          <a:solidFill>
            <a:schemeClr val="bg1"/>
          </a:solidFill>
        </p:spPr>
        <p:txBody>
          <a:bodyPr/>
          <a:lstStyle/>
          <a:p>
            <a:r>
              <a:rPr lang="pt-BR" sz="2400" smtClean="0"/>
              <a:t>Em uma pesquisa por telefone em unidades de terapia intensiva neonatal (UTIN) nos Estados Unidos, </a:t>
            </a:r>
            <a:r>
              <a:rPr lang="pt-BR" sz="2400" b="1" smtClean="0">
                <a:solidFill>
                  <a:srgbClr val="FF00FF"/>
                </a:solidFill>
              </a:rPr>
              <a:t>14% das UTINs relataram suplementar probióticos em bebês MBP</a:t>
            </a:r>
            <a:r>
              <a:rPr lang="pt-BR" sz="2400" smtClean="0"/>
              <a:t>, </a:t>
            </a:r>
            <a:r>
              <a:rPr lang="pt-BR" sz="2400" smtClean="0">
                <a:solidFill>
                  <a:srgbClr val="FF00FF"/>
                </a:solidFill>
              </a:rPr>
              <a:t>dos quais </a:t>
            </a:r>
            <a:r>
              <a:rPr lang="pt-BR" sz="2400" i="1" smtClean="0">
                <a:solidFill>
                  <a:srgbClr val="FF00FF"/>
                </a:solidFill>
              </a:rPr>
              <a:t>Lactobacillus rhamnosus</a:t>
            </a:r>
            <a:r>
              <a:rPr lang="pt-BR" sz="2400" smtClean="0">
                <a:solidFill>
                  <a:srgbClr val="FF00FF"/>
                </a:solidFill>
              </a:rPr>
              <a:t> GG (LGG) na forma de Culturelle foi o produto mais comumente usado</a:t>
            </a:r>
            <a:r>
              <a:rPr lang="pt-BR" sz="2400" smtClean="0"/>
              <a:t> . </a:t>
            </a:r>
          </a:p>
          <a:p>
            <a:pPr algn="ctr"/>
            <a:r>
              <a:rPr lang="pt-BR" sz="2400" b="1" smtClean="0">
                <a:solidFill>
                  <a:srgbClr val="0000FF"/>
                </a:solidFill>
              </a:rPr>
              <a:t>No entanto, faltam ensaios clínicos randomizados que demonstrem a eficácia desse produto probiótico na redução do risco de NEC. Além disso, há incerteza quanto à dose apropriada e ao momento ideal de administração de probióticos.</a:t>
            </a:r>
          </a:p>
          <a:p>
            <a:r>
              <a:rPr lang="pt-BR" sz="2400" smtClean="0"/>
              <a:t> Como este é um estudo observacional, esse resultados suportam apenas uma associação e não causalidade. </a:t>
            </a:r>
          </a:p>
          <a:p>
            <a:r>
              <a:rPr lang="pt-BR" sz="2400" smtClean="0"/>
              <a:t>O presente estudo tem  vários pontos fortes. Medimos uma série de potenciais fatores de confusão, o que nos permitiu controlar as diferenças nas características dos pacientes que poderiam ter confundido a relação entre a suplementação de LGG e a NEC </a:t>
            </a:r>
          </a:p>
          <a:p>
            <a:endParaRPr lang="pt-BR" sz="24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p:txBody>
          <a:bodyPr/>
          <a:lstStyle/>
          <a:p>
            <a:pPr algn="ctr"/>
            <a:r>
              <a:rPr lang="pt-BR" b="1" smtClean="0">
                <a:solidFill>
                  <a:srgbClr val="FFFF00"/>
                </a:solidFill>
              </a:rPr>
              <a:t>CONCLUSÃO</a:t>
            </a:r>
          </a:p>
        </p:txBody>
      </p:sp>
      <p:sp>
        <p:nvSpPr>
          <p:cNvPr id="36867" name="Rectangle 3"/>
          <p:cNvSpPr>
            <a:spLocks noGrp="1"/>
          </p:cNvSpPr>
          <p:nvPr>
            <p:ph type="body" idx="1"/>
          </p:nvPr>
        </p:nvSpPr>
        <p:spPr>
          <a:xfrm>
            <a:off x="684213" y="1671638"/>
            <a:ext cx="10750550" cy="4640262"/>
          </a:xfrm>
          <a:solidFill>
            <a:schemeClr val="bg1"/>
          </a:solidFill>
        </p:spPr>
        <p:txBody>
          <a:bodyPr/>
          <a:lstStyle/>
          <a:p>
            <a:r>
              <a:rPr lang="pt-BR" sz="2400" smtClean="0"/>
              <a:t>Em conclusão, a suplementação de rotina com LGG em uma dose de 2,5 a 5 × 10 9 UFC / d iniciada em uma idade média de 6 dias </a:t>
            </a:r>
            <a:r>
              <a:rPr lang="pt-BR" sz="2400" smtClean="0">
                <a:solidFill>
                  <a:srgbClr val="FF0000"/>
                </a:solidFill>
              </a:rPr>
              <a:t>não foi associada a um menor risco de NEC</a:t>
            </a:r>
            <a:r>
              <a:rPr lang="pt-BR" sz="2400" smtClean="0"/>
              <a:t> nessa coorte de Centro único de bebês MBPN. </a:t>
            </a:r>
          </a:p>
          <a:p>
            <a:r>
              <a:rPr lang="pt-BR" sz="2400" smtClean="0"/>
              <a:t>Dado que esses resultados estão em contraste com os resultados de metaanálises agrupadas, </a:t>
            </a:r>
            <a:r>
              <a:rPr lang="pt-BR" sz="2400" b="1" smtClean="0">
                <a:solidFill>
                  <a:srgbClr val="FFFF00"/>
                </a:solidFill>
              </a:rPr>
              <a:t>esses resultados destacam a necessidade de estudos adicionais para avaliar cepas e produtos probióticos individuais, com foco na qualidade do produto, tempo de iniciação, bem como avaliar qualquer interação com a alimentação com leite humano e  uso de antibióticos para entender melhor os efeitos do tratamento com probióticos na NEC.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1103313" y="2052638"/>
            <a:ext cx="9912350" cy="4805362"/>
          </a:xfrm>
        </p:spPr>
        <p:txBody>
          <a:bodyPr/>
          <a:lstStyle/>
          <a:p>
            <a:pPr>
              <a:lnSpc>
                <a:spcPct val="90000"/>
              </a:lnSpc>
            </a:pPr>
            <a:r>
              <a:rPr lang="pt-BR" smtClean="0"/>
              <a:t>Não temos usado probióticos nos recém-nascidos pré-termos de risco para enterocolite necrosante, tal como a expressiva maioria dos Centros Neonatais do Brasil, apesar dos resultados favoráveis das metanálises.</a:t>
            </a:r>
          </a:p>
          <a:p>
            <a:pPr>
              <a:lnSpc>
                <a:spcPct val="90000"/>
              </a:lnSpc>
            </a:pPr>
            <a:r>
              <a:rPr lang="pt-BR" smtClean="0"/>
              <a:t>Acreditamos que seria inoportuna comparar o uso de probióticos a estratégias solidamente estabelecidas como o  uso de surfactante e corticosteróides antenatais,como  proposto pelo australiano Tarnow-Mordi W em recente Editorial publicado online no </a:t>
            </a:r>
            <a:r>
              <a:rPr lang="pt-BR" i="1" smtClean="0"/>
              <a:t>Journal of Pediatrics (2014).</a:t>
            </a:r>
            <a:endParaRPr lang="pt-BR" smtClean="0"/>
          </a:p>
          <a:p>
            <a:pPr>
              <a:lnSpc>
                <a:spcPct val="90000"/>
              </a:lnSpc>
            </a:pPr>
            <a:r>
              <a:rPr lang="pt-BR" smtClean="0"/>
              <a:t>Ainda há incertezas não totalmente resolvidas, como:clareza nas preparações dos probióticos, diversas espécies com diferentes efeitos, dosagem, vivos ou atenuados, falta de regulação federal dos probióticos como aditivos alimentares ou droga, número insuficiente  de recém-nascidos&lt;1000g para a avaliação (maior risco de enterocolite necrosante), menor taxa de uso de leite humano nos estudos   e o desconhecimento de efeitos a longo prazo da alteração da microbiota intestinal.</a:t>
            </a:r>
          </a:p>
        </p:txBody>
      </p:sp>
      <p:sp>
        <p:nvSpPr>
          <p:cNvPr id="53252" name="Rectangle 4"/>
          <p:cNvSpPr>
            <a:spLocks noChangeArrowheads="1"/>
          </p:cNvSpPr>
          <p:nvPr/>
        </p:nvSpPr>
        <p:spPr bwMode="auto">
          <a:xfrm>
            <a:off x="781050" y="157163"/>
            <a:ext cx="11410950" cy="178276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r>
              <a:rPr lang="en-US" sz="2800" b="1">
                <a:solidFill>
                  <a:srgbClr val="FF00FF"/>
                </a:solidFill>
                <a:latin typeface="Lato" pitchFamily="34" charset="0"/>
              </a:rPr>
              <a:t>Probi</a:t>
            </a:r>
            <a:r>
              <a:rPr lang="en-US" sz="2800" b="1">
                <a:solidFill>
                  <a:srgbClr val="FF00FF"/>
                </a:solidFill>
                <a:latin typeface="Century Gothic"/>
              </a:rPr>
              <a:t>ó</a:t>
            </a:r>
            <a:r>
              <a:rPr lang="en-US" sz="2800" b="1">
                <a:solidFill>
                  <a:srgbClr val="FF00FF"/>
                </a:solidFill>
                <a:latin typeface="Lato" pitchFamily="34" charset="0"/>
              </a:rPr>
              <a:t>ticos: existe espa</a:t>
            </a:r>
            <a:r>
              <a:rPr lang="en-US" sz="2800" b="1">
                <a:solidFill>
                  <a:srgbClr val="FF00FF"/>
                </a:solidFill>
                <a:latin typeface="Century Gothic"/>
              </a:rPr>
              <a:t>ç</a:t>
            </a:r>
            <a:r>
              <a:rPr lang="en-US" sz="2800" b="1">
                <a:solidFill>
                  <a:srgbClr val="FF00FF"/>
                </a:solidFill>
                <a:latin typeface="Lato" pitchFamily="34" charset="0"/>
              </a:rPr>
              <a:t>o para eles na UTI Neonatal?</a:t>
            </a:r>
          </a:p>
          <a:p>
            <a:pPr eaLnBrk="0" hangingPunct="0"/>
            <a:endParaRPr lang="en-US" sz="900" b="1">
              <a:solidFill>
                <a:srgbClr val="989898"/>
              </a:solidFill>
              <a:latin typeface="Lato" pitchFamily="34" charset="0"/>
            </a:endParaRPr>
          </a:p>
          <a:p>
            <a:pPr algn="ctr" eaLnBrk="0" hangingPunct="0"/>
            <a:r>
              <a:rPr lang="en-US" sz="2000" b="1">
                <a:solidFill>
                  <a:srgbClr val="424242"/>
                </a:solidFill>
                <a:ea typeface="Source Sans Pro"/>
                <a:cs typeface="Source Sans Pro"/>
              </a:rPr>
              <a:t>Paulo R. Margotto</a:t>
            </a:r>
          </a:p>
          <a:p>
            <a:pPr algn="ctr" eaLnBrk="0" hangingPunct="0"/>
            <a:r>
              <a:rPr lang="en-US" sz="2000" b="1">
                <a:solidFill>
                  <a:schemeClr val="bg1"/>
                </a:solidFill>
                <a:ea typeface="Source Sans Pro"/>
                <a:cs typeface="Source Sans Pro"/>
              </a:rPr>
              <a:t>1o Simpósio Internacional de Neonatologia do Distrito Federal. 10 Simpósio Internacional de Neonatologia do </a:t>
            </a:r>
          </a:p>
          <a:p>
            <a:pPr algn="ctr" eaLnBrk="0" hangingPunct="0"/>
            <a:r>
              <a:rPr lang="en-US" sz="2000" b="1">
                <a:solidFill>
                  <a:schemeClr val="bg1"/>
                </a:solidFill>
                <a:ea typeface="Source Sans Pro"/>
                <a:cs typeface="Source Sans Pro"/>
              </a:rPr>
              <a:t>HMIB “Dr. Paulo R. Margotto” 25 a 27 de outubro de 2018</a:t>
            </a:r>
            <a:endParaRPr lang="en-US" sz="2000" b="1">
              <a:solidFill>
                <a:schemeClr val="bg1"/>
              </a:solidFill>
            </a:endParaRPr>
          </a:p>
        </p:txBody>
      </p:sp>
      <p:pic>
        <p:nvPicPr>
          <p:cNvPr id="53253" name="Picture 5" descr="pdf">
            <a:hlinkClick r:id="rId2" tooltip="Microbiota_Intest_Probiot_EC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8225" y="3000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3254" name="Oval 6"/>
          <p:cNvSpPr>
            <a:spLocks noChangeArrowheads="1"/>
          </p:cNvSpPr>
          <p:nvPr/>
        </p:nvSpPr>
        <p:spPr bwMode="auto">
          <a:xfrm>
            <a:off x="0" y="1511300"/>
            <a:ext cx="914400" cy="914400"/>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2018</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569913" y="858838"/>
            <a:ext cx="10877550" cy="5389562"/>
          </a:xfrm>
          <a:solidFill>
            <a:schemeClr val="bg1"/>
          </a:solidFill>
        </p:spPr>
        <p:txBody>
          <a:bodyPr/>
          <a:lstStyle/>
          <a:p>
            <a:r>
              <a:rPr lang="pt-BR" sz="2800" smtClean="0">
                <a:solidFill>
                  <a:srgbClr val="FF00FF"/>
                </a:solidFill>
              </a:rPr>
              <a:t>Usamos precocemente na nossa Unidade colostro e leite da própria mãe  o mais precoce possível para estes recém-nascidos de risco, (iniciando nas primeiras 24 se possível) evidência sólida de que estamos promovendo  o crescimento das bifidobactérias (inibe o crescimento de coliformes e outros organismos potencialmente  patogênicos).</a:t>
            </a:r>
            <a:endParaRPr lang="pt-BR" sz="2800" b="1" smtClean="0">
              <a:solidFill>
                <a:srgbClr val="FF00FF"/>
              </a:solidFill>
            </a:endParaRPr>
          </a:p>
          <a:p>
            <a:r>
              <a:rPr lang="pt-BR" sz="2800" b="1" smtClean="0"/>
              <a:t>A</a:t>
            </a:r>
            <a:r>
              <a:rPr lang="pt-BR" sz="2800" smtClean="0"/>
              <a:t> </a:t>
            </a:r>
            <a:r>
              <a:rPr lang="pt-BR" sz="2800" b="1" smtClean="0"/>
              <a:t>administração de probióticos nesses pacientes pode influenciar a longo prazo do padrão bacteriano.</a:t>
            </a:r>
          </a:p>
          <a:p>
            <a:endParaRPr lang="pt-BR" sz="28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p:cNvSpPr>
          <p:nvPr>
            <p:ph type="body" idx="1"/>
          </p:nvPr>
        </p:nvSpPr>
        <p:spPr>
          <a:xfrm>
            <a:off x="995363" y="2792413"/>
            <a:ext cx="9345612" cy="3659187"/>
          </a:xfrm>
          <a:solidFill>
            <a:schemeClr val="bg1"/>
          </a:solidFill>
        </p:spPr>
        <p:txBody>
          <a:bodyPr/>
          <a:lstStyle/>
          <a:p>
            <a:r>
              <a:rPr lang="pt-BR" sz="2400" smtClean="0"/>
              <a:t>Os autores relatam  uma criança pré-termo do sexo feminino que recebeu </a:t>
            </a:r>
            <a:r>
              <a:rPr lang="pt-BR" sz="2400" i="1" smtClean="0"/>
              <a:t>Lactobacillus rhamnosus</a:t>
            </a:r>
            <a:r>
              <a:rPr lang="pt-BR" sz="2400" smtClean="0"/>
              <a:t> GG oral, </a:t>
            </a:r>
            <a:r>
              <a:rPr lang="pt-BR" sz="2400" b="1" smtClean="0">
                <a:solidFill>
                  <a:srgbClr val="FF0000"/>
                </a:solidFill>
              </a:rPr>
              <a:t>mas desenvolveu sepse 12 dias após o tratamento</a:t>
            </a:r>
            <a:r>
              <a:rPr lang="pt-BR" sz="2400" smtClean="0"/>
              <a:t>. As culturas de sangue e a ponta do cateter produziram </a:t>
            </a:r>
            <a:r>
              <a:rPr lang="pt-BR" sz="2400" i="1" smtClean="0"/>
              <a:t>L. rhamnosus</a:t>
            </a:r>
            <a:r>
              <a:rPr lang="pt-BR" sz="2400" smtClean="0"/>
              <a:t> . O sequenciamento de última geração foi realizado para analisar isolados de sangue, fezes, cateter e cápsulas do produto. Também determinamos as capacidades desses isolados para formar biofilmes. Foi realizada uma revisão da literatura. </a:t>
            </a:r>
          </a:p>
        </p:txBody>
      </p:sp>
      <p:sp>
        <p:nvSpPr>
          <p:cNvPr id="24580" name="Rectangle 4"/>
          <p:cNvSpPr>
            <a:spLocks noChangeArrowheads="1"/>
          </p:cNvSpPr>
          <p:nvPr/>
        </p:nvSpPr>
        <p:spPr bwMode="auto">
          <a:xfrm>
            <a:off x="431800" y="1327150"/>
            <a:ext cx="10614025" cy="12223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hlinkClick r:id="rId2"/>
              </a:rPr>
              <a:t>Lactobacillus</a:t>
            </a:r>
            <a:r>
              <a:rPr lang="en-US">
                <a:hlinkClick r:id="rId2"/>
              </a:rPr>
              <a:t> </a:t>
            </a:r>
            <a:r>
              <a:rPr lang="en-US" b="1">
                <a:hlinkClick r:id="rId2"/>
              </a:rPr>
              <a:t>rhamnosus</a:t>
            </a:r>
            <a:r>
              <a:rPr lang="en-US">
                <a:hlinkClick r:id="rId2"/>
              </a:rPr>
              <a:t> sepsis associated with </a:t>
            </a:r>
            <a:r>
              <a:rPr lang="en-US" b="1">
                <a:hlinkClick r:id="rId2"/>
              </a:rPr>
              <a:t>probiotic</a:t>
            </a:r>
            <a:r>
              <a:rPr lang="en-US">
                <a:hlinkClick r:id="rId2"/>
              </a:rPr>
              <a:t> therapy in an extremely preterm infant: Pathogenesis and a review for clinicians.</a:t>
            </a:r>
            <a:endParaRPr lang="en-US"/>
          </a:p>
          <a:p>
            <a:pPr algn="ctr"/>
            <a:r>
              <a:rPr lang="en-US">
                <a:solidFill>
                  <a:schemeClr val="bg1"/>
                </a:solidFill>
              </a:rPr>
              <a:t>Chiang MC, Chen CL, Feng Y, Chen CC, Lien R, Chiu CH.J Microbiol Immunol Infect. 2020 Apr 3:S1684-1182(20)30089-X. doi: 10.1016/j.jmii.2020.03.029. Online ahead of print.PMID: 32307246 </a:t>
            </a:r>
            <a:r>
              <a:rPr lang="en-US" b="1">
                <a:solidFill>
                  <a:schemeClr val="bg1"/>
                </a:solidFill>
              </a:rPr>
              <a:t>Free article. </a:t>
            </a:r>
            <a:r>
              <a:rPr lang="en-US" b="1">
                <a:solidFill>
                  <a:srgbClr val="FF00FF"/>
                </a:solidFill>
              </a:rPr>
              <a:t>Artigo Livre</a:t>
            </a:r>
          </a:p>
        </p:txBody>
      </p:sp>
      <p:sp>
        <p:nvSpPr>
          <p:cNvPr id="24581" name="Rectangle 5"/>
          <p:cNvSpPr>
            <a:spLocks noChangeArrowheads="1"/>
          </p:cNvSpPr>
          <p:nvPr/>
        </p:nvSpPr>
        <p:spPr bwMode="auto">
          <a:xfrm>
            <a:off x="0" y="417513"/>
            <a:ext cx="11825288" cy="822325"/>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2400" b="1">
                <a:solidFill>
                  <a:srgbClr val="FF00FF"/>
                </a:solidFill>
              </a:rPr>
              <a:t>Sepse por Lactobacillus rhamnosus associada à terapia probiótica </a:t>
            </a:r>
          </a:p>
          <a:p>
            <a:pPr defTabSz="914400"/>
            <a:r>
              <a:rPr lang="pt-BR" sz="2400" b="1">
                <a:solidFill>
                  <a:srgbClr val="FF00FF"/>
                </a:solidFill>
              </a:rPr>
              <a:t>em um bebê prematuro extremo: Patogênese e uma revisão para os médicos</a:t>
            </a:r>
            <a:r>
              <a:rPr lang="pt-BR" sz="2400"/>
              <a:t>.</a:t>
            </a:r>
          </a:p>
        </p:txBody>
      </p:sp>
      <p:sp>
        <p:nvSpPr>
          <p:cNvPr id="24587" name="Oval 11"/>
          <p:cNvSpPr>
            <a:spLocks noChangeArrowheads="1"/>
          </p:cNvSpPr>
          <p:nvPr/>
        </p:nvSpPr>
        <p:spPr bwMode="auto">
          <a:xfrm>
            <a:off x="0" y="2438400"/>
            <a:ext cx="914400" cy="914400"/>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2020</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p:cNvSpPr>
          <p:nvPr>
            <p:ph type="body" idx="1"/>
          </p:nvPr>
        </p:nvSpPr>
        <p:spPr>
          <a:xfrm>
            <a:off x="371475" y="476250"/>
            <a:ext cx="10872788" cy="6234113"/>
          </a:xfrm>
          <a:solidFill>
            <a:schemeClr val="bg1"/>
          </a:solidFill>
        </p:spPr>
        <p:txBody>
          <a:bodyPr/>
          <a:lstStyle/>
          <a:p>
            <a:pPr algn="ctr"/>
            <a:r>
              <a:rPr lang="pt-BR" sz="2400" smtClean="0">
                <a:solidFill>
                  <a:srgbClr val="FF00FF"/>
                </a:solidFill>
              </a:rPr>
              <a:t>Resultados</a:t>
            </a:r>
          </a:p>
          <a:p>
            <a:r>
              <a:rPr lang="pt-BR" sz="2400" smtClean="0"/>
              <a:t>A paciente foi tratada com ampicilina e piperacilina / tazobactam, e posteriormente se recuperou sem complicações. A análise das sequências do genoma indicou que todos os isolados pertenciam ao clone de </a:t>
            </a:r>
            <a:r>
              <a:rPr lang="pt-BR" sz="2400" b="1" i="1" smtClean="0">
                <a:solidFill>
                  <a:srgbClr val="FF0000"/>
                </a:solidFill>
              </a:rPr>
              <a:t>L. rhamnosus</a:t>
            </a:r>
            <a:r>
              <a:rPr lang="pt-BR" sz="2400" b="1" smtClean="0">
                <a:solidFill>
                  <a:srgbClr val="FF0000"/>
                </a:solidFill>
              </a:rPr>
              <a:t> GG</a:t>
            </a:r>
            <a:r>
              <a:rPr lang="pt-BR" sz="2400" b="1" smtClean="0"/>
              <a:t> (ATCC 53103), sugerindo que </a:t>
            </a:r>
            <a:r>
              <a:rPr lang="pt-BR" sz="2400" b="1" smtClean="0">
                <a:solidFill>
                  <a:srgbClr val="FF0000"/>
                </a:solidFill>
              </a:rPr>
              <a:t>a sepse foi uma infecção relacionada ao cateter causada pelo probiótico oral. </a:t>
            </a:r>
            <a:r>
              <a:rPr lang="pt-BR" sz="2400" b="1" i="1" smtClean="0">
                <a:solidFill>
                  <a:srgbClr val="FF0000"/>
                </a:solidFill>
              </a:rPr>
              <a:t>L. rhamnosus</a:t>
            </a:r>
            <a:r>
              <a:rPr lang="pt-BR" sz="2400" b="1" smtClean="0">
                <a:solidFill>
                  <a:srgbClr val="FF0000"/>
                </a:solidFill>
              </a:rPr>
              <a:t> GG</a:t>
            </a:r>
            <a:r>
              <a:rPr lang="pt-BR" sz="2400" smtClean="0"/>
              <a:t> (ATCC 53103) </a:t>
            </a:r>
            <a:r>
              <a:rPr lang="pt-BR" sz="2400" b="1" smtClean="0">
                <a:solidFill>
                  <a:srgbClr val="FF0000"/>
                </a:solidFill>
              </a:rPr>
              <a:t>e a cepa probiótica testada formaram biofilmes</a:t>
            </a:r>
            <a:r>
              <a:rPr lang="pt-BR" sz="2400" smtClean="0"/>
              <a:t> em todas as condições de crescimento.</a:t>
            </a:r>
          </a:p>
          <a:p>
            <a:r>
              <a:rPr lang="pt-BR" sz="2400" smtClean="0"/>
              <a:t> Os isolados do sangue e da ponta do cateter também formaram biofilmes, mas o isolado de fezes não. A capacidade de formação de biofilme intrínseca em </a:t>
            </a:r>
            <a:r>
              <a:rPr lang="pt-BR" sz="2400" i="1" smtClean="0"/>
              <a:t>L. rhamnosus</a:t>
            </a:r>
            <a:r>
              <a:rPr lang="pt-BR" sz="2400" smtClean="0"/>
              <a:t> GG dependeu de fatores ambientais e do tipo de meio de cultura. </a:t>
            </a:r>
          </a:p>
          <a:p>
            <a:r>
              <a:rPr lang="pt-BR" sz="2400" smtClean="0">
                <a:solidFill>
                  <a:srgbClr val="FF0000"/>
                </a:solidFill>
              </a:rPr>
              <a:t>Revisão da literatura sobre </a:t>
            </a:r>
            <a:r>
              <a:rPr lang="pt-BR" sz="2400" i="1" smtClean="0">
                <a:solidFill>
                  <a:srgbClr val="FF0000"/>
                </a:solidFill>
              </a:rPr>
              <a:t>L. rhamnosus: </a:t>
            </a:r>
            <a:r>
              <a:rPr lang="pt-BR" sz="2400" smtClean="0"/>
              <a:t>A sepse por GG em bebês prematuros e jovens revelou que </a:t>
            </a:r>
            <a:r>
              <a:rPr lang="pt-BR" sz="2400" smtClean="0">
                <a:solidFill>
                  <a:srgbClr val="FF0000"/>
                </a:solidFill>
              </a:rPr>
              <a:t>quase 60% dos pacientes tinham suspeita ou confirmação de cateter infectado</a:t>
            </a:r>
            <a:r>
              <a:rPr lang="pt-BR" sz="2400" smtClean="0"/>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p:cNvSpPr>
          <p:nvPr>
            <p:ph type="body" idx="1"/>
          </p:nvPr>
        </p:nvSpPr>
        <p:spPr>
          <a:xfrm>
            <a:off x="285750" y="493713"/>
            <a:ext cx="10217150" cy="6083300"/>
          </a:xfrm>
          <a:solidFill>
            <a:schemeClr val="bg1"/>
          </a:solidFill>
        </p:spPr>
        <p:txBody>
          <a:bodyPr/>
          <a:lstStyle/>
          <a:p>
            <a:r>
              <a:rPr lang="pt-BR" sz="2400" smtClean="0"/>
              <a:t>Cada vez mais evidências apóiam o uso de probióticos para a prevenção de </a:t>
            </a:r>
          </a:p>
          <a:p>
            <a:r>
              <a:rPr lang="pt-BR" sz="2400" smtClean="0"/>
              <a:t>NEC em bebês prematuros. No entanto, a Food and Drug Administration dos Estados Unidos ainda não aprovou esse tratamento para bebês prematuros, principalmente por questões de segurança.</a:t>
            </a:r>
          </a:p>
          <a:p>
            <a:r>
              <a:rPr lang="pt-BR" sz="2400" smtClean="0"/>
              <a:t> Para pacientes que tomam suplementos orais que desenvolveram infecção da corrente sanguínea por </a:t>
            </a:r>
            <a:r>
              <a:rPr lang="pt-BR" sz="2400" i="1" smtClean="0"/>
              <a:t>L. rhamnosus</a:t>
            </a:r>
            <a:r>
              <a:rPr lang="pt-BR" sz="2400" smtClean="0"/>
              <a:t> GG, a porta de entrada mais possível após a administração enteral é a translocação do intestino para a corrente sanguínea. </a:t>
            </a:r>
          </a:p>
          <a:p>
            <a:pPr algn="ctr"/>
            <a:r>
              <a:rPr lang="pt-BR" sz="2400" smtClean="0">
                <a:solidFill>
                  <a:srgbClr val="FF0000"/>
                </a:solidFill>
              </a:rPr>
              <a:t>Para esse caso os autores propõem que a formação de biofilme no cateter venoso centra l está provavelmente associada à bacteremia persistente devido a </a:t>
            </a:r>
            <a:r>
              <a:rPr lang="pt-BR" sz="2400" i="1" smtClean="0">
                <a:solidFill>
                  <a:srgbClr val="FF0000"/>
                </a:solidFill>
              </a:rPr>
              <a:t>L. rhamnosus</a:t>
            </a:r>
            <a:r>
              <a:rPr lang="pt-BR" sz="2400" smtClean="0">
                <a:solidFill>
                  <a:srgbClr val="FF0000"/>
                </a:solidFill>
              </a:rPr>
              <a:t> GG em nosso paciente. </a:t>
            </a:r>
          </a:p>
          <a:p>
            <a:endParaRPr lang="pt-BR" sz="2400" smtClean="0">
              <a:solidFill>
                <a:srgbClr val="FF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p:cNvSpPr>
          <p:nvPr>
            <p:ph type="body" idx="1"/>
          </p:nvPr>
        </p:nvSpPr>
        <p:spPr>
          <a:xfrm>
            <a:off x="214313" y="363538"/>
            <a:ext cx="10623550" cy="6138862"/>
          </a:xfrm>
          <a:solidFill>
            <a:schemeClr val="bg1"/>
          </a:solidFill>
        </p:spPr>
        <p:txBody>
          <a:bodyPr/>
          <a:lstStyle/>
          <a:p>
            <a:r>
              <a:rPr lang="pt-BR" smtClean="0"/>
              <a:t>Bebês extremamente prematuros enfrentam um risco aumentado de translocação bacteriana através do epitélio do intestino devido ao seu estado imaturo. Uma vez que </a:t>
            </a:r>
            <a:r>
              <a:rPr lang="pt-BR" i="1" smtClean="0"/>
              <a:t>L. rhamnosus</a:t>
            </a:r>
            <a:r>
              <a:rPr lang="pt-BR" smtClean="0"/>
              <a:t> GG entra na corrente sanguínea, a administração de glicose (nutrição parenteral) de um PICC pode fornecer nutrição para o biofilme. Acreditamos que este seja o mecanismo mais plausível para infecção da corrente sanguínea por </a:t>
            </a:r>
            <a:r>
              <a:rPr lang="pt-BR" i="1" smtClean="0"/>
              <a:t>L. rhamnosus</a:t>
            </a:r>
            <a:r>
              <a:rPr lang="pt-BR" smtClean="0"/>
              <a:t> relacionada ao cateter em bebês prematuros</a:t>
            </a:r>
          </a:p>
          <a:p>
            <a:r>
              <a:rPr lang="pt-BR" smtClean="0"/>
              <a:t> </a:t>
            </a:r>
          </a:p>
        </p:txBody>
      </p:sp>
      <p:pic>
        <p:nvPicPr>
          <p:cNvPr id="31750" name="Picture 6" descr="1-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2350" y="2895600"/>
            <a:ext cx="6291263" cy="33496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p:cNvSpPr>
          <p:nvPr>
            <p:ph type="body" idx="1"/>
          </p:nvPr>
        </p:nvSpPr>
        <p:spPr>
          <a:xfrm>
            <a:off x="531813" y="1506538"/>
            <a:ext cx="10471150" cy="4348162"/>
          </a:xfrm>
          <a:solidFill>
            <a:schemeClr val="bg1"/>
          </a:solidFill>
        </p:spPr>
        <p:txBody>
          <a:bodyPr/>
          <a:lstStyle/>
          <a:p>
            <a:pPr>
              <a:lnSpc>
                <a:spcPct val="90000"/>
              </a:lnSpc>
            </a:pPr>
            <a:r>
              <a:rPr lang="pt-BR" sz="2800" smtClean="0"/>
              <a:t>Quase 60% dos bebês com bacteremia por </a:t>
            </a:r>
            <a:r>
              <a:rPr lang="pt-BR" sz="2800" i="1" smtClean="0"/>
              <a:t>L. rhamnosus</a:t>
            </a:r>
            <a:r>
              <a:rPr lang="pt-BR" sz="2800" smtClean="0"/>
              <a:t> GG tinham uma suspeita ou confirmação de cateter infectado. </a:t>
            </a:r>
          </a:p>
          <a:p>
            <a:pPr>
              <a:lnSpc>
                <a:spcPct val="90000"/>
              </a:lnSpc>
            </a:pPr>
            <a:r>
              <a:rPr lang="pt-BR" sz="2800" smtClean="0"/>
              <a:t>A capacidade de </a:t>
            </a:r>
            <a:r>
              <a:rPr lang="pt-BR" sz="2800" i="1" smtClean="0"/>
              <a:t>L. rhamnosus</a:t>
            </a:r>
            <a:r>
              <a:rPr lang="pt-BR" sz="2800" smtClean="0"/>
              <a:t> GG de formar biofilmes, especialmente na presença de infusão de glicose, torna os pacientes críticos que receberam probióticos orais mais vulneráveis ​​à sepse por </a:t>
            </a:r>
            <a:r>
              <a:rPr lang="pt-BR" sz="2800" i="1" smtClean="0"/>
              <a:t>L. rhamnosus</a:t>
            </a:r>
            <a:r>
              <a:rPr lang="pt-BR" sz="2800" smtClean="0"/>
              <a:t> GG. </a:t>
            </a:r>
          </a:p>
          <a:p>
            <a:pPr algn="ctr">
              <a:lnSpc>
                <a:spcPct val="90000"/>
              </a:lnSpc>
            </a:pPr>
            <a:r>
              <a:rPr lang="pt-BR" sz="2800" smtClean="0">
                <a:solidFill>
                  <a:srgbClr val="FF0000"/>
                </a:solidFill>
              </a:rPr>
              <a:t>Deve-se ter cuidado ao prescrever probióticos para prevenir a enterocolite necrosante em bebês prematuros. </a:t>
            </a:r>
          </a:p>
        </p:txBody>
      </p:sp>
      <p:sp>
        <p:nvSpPr>
          <p:cNvPr id="33797" name="Text Box 5"/>
          <p:cNvSpPr txBox="1">
            <a:spLocks noChangeArrowheads="1"/>
          </p:cNvSpPr>
          <p:nvPr/>
        </p:nvSpPr>
        <p:spPr bwMode="auto">
          <a:xfrm>
            <a:off x="3629025" y="203200"/>
            <a:ext cx="33972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sz="4000" b="1">
                <a:solidFill>
                  <a:srgbClr val="FFFF00"/>
                </a:solidFill>
              </a:rPr>
              <a:t>CONCLUSÃO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sp>
        <p:nvSpPr>
          <p:cNvPr id="26628" name="Rectangle 4"/>
          <p:cNvSpPr>
            <a:spLocks noChangeArrowheads="1"/>
          </p:cNvSpPr>
          <p:nvPr/>
        </p:nvSpPr>
        <p:spPr bwMode="auto">
          <a:xfrm>
            <a:off x="4394200" y="3271838"/>
            <a:ext cx="2397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t> </a:t>
            </a:r>
          </a:p>
        </p:txBody>
      </p:sp>
      <p:sp>
        <p:nvSpPr>
          <p:cNvPr id="26632" name="Rectangle 8"/>
          <p:cNvSpPr>
            <a:spLocks noChangeArrowheads="1"/>
          </p:cNvSpPr>
          <p:nvPr/>
        </p:nvSpPr>
        <p:spPr bwMode="auto">
          <a:xfrm>
            <a:off x="0" y="3019425"/>
            <a:ext cx="12192000" cy="2076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sz="1200">
              <a:solidFill>
                <a:srgbClr val="000000"/>
              </a:solidFill>
              <a:ea typeface="BlinkMacSystemFont"/>
              <a:cs typeface="BlinkMacSystemFont"/>
            </a:endParaRPr>
          </a:p>
          <a:p>
            <a:pPr eaLnBrk="0" hangingPunct="0">
              <a:buFontTx/>
              <a:buChar char="•"/>
            </a:pPr>
            <a:r>
              <a:rPr lang="en-US" sz="1200">
                <a:solidFill>
                  <a:srgbClr val="212121"/>
                </a:solidFill>
                <a:ea typeface="BlinkMacSystemFont"/>
                <a:cs typeface="BlinkMacSystemFont"/>
              </a:rPr>
              <a:t> </a:t>
            </a:r>
            <a:endParaRPr lang="en-US" sz="800"/>
          </a:p>
          <a:p>
            <a:pPr algn="ctr" eaLnBrk="0" hangingPunct="0"/>
            <a:r>
              <a:rPr lang="en-US" b="1">
                <a:solidFill>
                  <a:srgbClr val="4C2C92"/>
                </a:solidFill>
                <a:ea typeface="BlinkMacSystemFont"/>
                <a:cs typeface="BlinkMacSystemFont"/>
                <a:hlinkClick r:id="rId3"/>
              </a:rPr>
              <a:t>Probiotics</a:t>
            </a:r>
            <a:r>
              <a:rPr lang="en-US">
                <a:solidFill>
                  <a:srgbClr val="4C2C92"/>
                </a:solidFill>
                <a:ea typeface="BlinkMacSystemFont"/>
                <a:cs typeface="BlinkMacSystemFont"/>
                <a:hlinkClick r:id="rId3"/>
              </a:rPr>
              <a:t> and Preterm Infants: A Position Paper by the European Society for Paediatric Gastroenterology Hepatology and Nutrition Committee on Nutrition and the European Society for Paediatric Gastroenterology Hepatology and Nutrition Working Group for </a:t>
            </a:r>
            <a:r>
              <a:rPr lang="en-US" b="1">
                <a:solidFill>
                  <a:srgbClr val="4C2C92"/>
                </a:solidFill>
                <a:ea typeface="BlinkMacSystemFont"/>
                <a:cs typeface="BlinkMacSystemFont"/>
                <a:hlinkClick r:id="rId3"/>
              </a:rPr>
              <a:t>Probiotics</a:t>
            </a:r>
            <a:r>
              <a:rPr lang="en-US">
                <a:solidFill>
                  <a:srgbClr val="4C2C92"/>
                </a:solidFill>
                <a:ea typeface="BlinkMacSystemFont"/>
                <a:cs typeface="BlinkMacSystemFont"/>
                <a:hlinkClick r:id="rId3"/>
              </a:rPr>
              <a:t> and Prebiotics.</a:t>
            </a:r>
            <a:endParaRPr lang="en-US">
              <a:solidFill>
                <a:srgbClr val="212121"/>
              </a:solidFill>
              <a:ea typeface="BlinkMacSystemFont"/>
              <a:cs typeface="BlinkMacSystemFont"/>
            </a:endParaRPr>
          </a:p>
          <a:p>
            <a:pPr algn="ctr" eaLnBrk="0" hangingPunct="0"/>
            <a:r>
              <a:rPr lang="en-US">
                <a:solidFill>
                  <a:srgbClr val="212121"/>
                </a:solidFill>
                <a:ea typeface="BlinkMacSystemFont"/>
                <a:cs typeface="BlinkMacSystemFont"/>
              </a:rPr>
              <a:t>van den Akker CHP, van Goudoever JB, Shamir R, Domellöf M, Embleton ND, Hojsak I, Lapillonne A, Mihatsch WA, Berni Canani R, Bronsky J, Campoy C, Fewtrell MS, Fidler Mis N, Guarino A, Hulst JM, Indrio F, Kolaček S, Orel R, Vandenplas Y, Weizman Z, Szajewska H.</a:t>
            </a:r>
            <a:r>
              <a:rPr lang="en-US">
                <a:solidFill>
                  <a:srgbClr val="4D8055"/>
                </a:solidFill>
                <a:ea typeface="BlinkMacSystemFont"/>
                <a:cs typeface="BlinkMacSystemFont"/>
              </a:rPr>
              <a:t>J Pediatr Gastroenterol Nutr. 2020 May;70(5):664-680. doi: 10.1097/MPG.0000000000002655.PMID: 32332478</a:t>
            </a:r>
            <a:endParaRPr lang="en-US"/>
          </a:p>
        </p:txBody>
      </p:sp>
      <p:sp>
        <p:nvSpPr>
          <p:cNvPr id="26634" name="Rectangle 10"/>
          <p:cNvSpPr>
            <a:spLocks noChangeArrowheads="1"/>
          </p:cNvSpPr>
          <p:nvPr/>
        </p:nvSpPr>
        <p:spPr bwMode="auto">
          <a:xfrm>
            <a:off x="393700" y="449263"/>
            <a:ext cx="11798300" cy="191770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2400" b="1">
                <a:solidFill>
                  <a:srgbClr val="FF00FF"/>
                </a:solidFill>
              </a:rPr>
              <a:t>Probióticos e bebês prematuros: um documento de posição da</a:t>
            </a:r>
          </a:p>
          <a:p>
            <a:pPr algn="ctr" defTabSz="914400"/>
            <a:r>
              <a:rPr lang="pt-BR" sz="2400" b="1">
                <a:solidFill>
                  <a:srgbClr val="FF00FF"/>
                </a:solidFill>
              </a:rPr>
              <a:t>Sociedade Europeia de Hepatologia de Gastroenterologia Pediátrica</a:t>
            </a:r>
          </a:p>
          <a:p>
            <a:pPr algn="ctr" defTabSz="914400"/>
            <a:r>
              <a:rPr lang="pt-BR" sz="2400" b="1">
                <a:solidFill>
                  <a:srgbClr val="FF00FF"/>
                </a:solidFill>
              </a:rPr>
              <a:t>e Nutrição Comitê de Nutrição e da Europa</a:t>
            </a:r>
          </a:p>
          <a:p>
            <a:pPr algn="ctr" defTabSz="914400"/>
            <a:r>
              <a:rPr lang="pt-BR" sz="2400" b="1">
                <a:solidFill>
                  <a:srgbClr val="FF00FF"/>
                </a:solidFill>
              </a:rPr>
              <a:t>Society for Pediatric Gastroenterology Hepatology and</a:t>
            </a:r>
          </a:p>
          <a:p>
            <a:pPr algn="ctr" defTabSz="914400"/>
            <a:r>
              <a:rPr lang="pt-BR" sz="2400" b="1">
                <a:solidFill>
                  <a:srgbClr val="FF00FF"/>
                </a:solidFill>
              </a:rPr>
              <a:t>Grupo de Trabalho de Nutrição para Probióticos e Prebióticos</a:t>
            </a:r>
          </a:p>
        </p:txBody>
      </p:sp>
      <p:sp>
        <p:nvSpPr>
          <p:cNvPr id="26635" name="Oval 11"/>
          <p:cNvSpPr>
            <a:spLocks noChangeArrowheads="1"/>
          </p:cNvSpPr>
          <p:nvPr/>
        </p:nvSpPr>
        <p:spPr bwMode="auto">
          <a:xfrm>
            <a:off x="0" y="1511300"/>
            <a:ext cx="914400" cy="914400"/>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2020</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p:cNvSpPr>
          <p:nvPr>
            <p:ph type="body" idx="1"/>
          </p:nvPr>
        </p:nvSpPr>
        <p:spPr>
          <a:xfrm>
            <a:off x="239713" y="465138"/>
            <a:ext cx="11690350" cy="6392862"/>
          </a:xfrm>
          <a:solidFill>
            <a:schemeClr val="bg1"/>
          </a:solidFill>
        </p:spPr>
        <p:txBody>
          <a:bodyPr/>
          <a:lstStyle/>
          <a:p>
            <a:r>
              <a:rPr lang="pt-BR" sz="2400" smtClean="0"/>
              <a:t>Mais de 10.000 bebês prematuros participaram de ensaios clínicos randomizados com probióticos em todo o mundo, sugerindo que os probióticos em geral podem reduzir as taxas de enterocolite necrosante (NEC), sepse e mortalidade. Respostas a questões clínicas relevantes sobre qual cepa usar, em que dosagem e por quanto tempo o suplemento não estão, entretanto, disponíveis. </a:t>
            </a:r>
          </a:p>
          <a:p>
            <a:r>
              <a:rPr lang="pt-BR" sz="2400" smtClean="0"/>
              <a:t>Por outro lado, um crescente vários produtos comerciais contendo probióticos estão disponíveis, </a:t>
            </a:r>
            <a:r>
              <a:rPr lang="pt-BR" sz="2400" smtClean="0">
                <a:solidFill>
                  <a:srgbClr val="FF0000"/>
                </a:solidFill>
              </a:rPr>
              <a:t>às vezes de qualidade abaixo do ideal</a:t>
            </a:r>
            <a:r>
              <a:rPr lang="pt-BR" sz="2400" smtClean="0"/>
              <a:t>. </a:t>
            </a:r>
          </a:p>
          <a:p>
            <a:r>
              <a:rPr lang="pt-BR" sz="2400" smtClean="0"/>
              <a:t>Além disso, um grande número de Unidades em todo o mundo está oferecendo rotineiramente a suplementação de probióticos como o padrão de tratamento, </a:t>
            </a:r>
            <a:r>
              <a:rPr lang="pt-BR" sz="2400" b="1" smtClean="0">
                <a:solidFill>
                  <a:srgbClr val="FF0000"/>
                </a:solidFill>
              </a:rPr>
              <a:t>apesar da falta de evidências sólidas</a:t>
            </a:r>
            <a:r>
              <a:rPr lang="pt-BR" sz="2400" smtClean="0"/>
              <a:t>. </a:t>
            </a:r>
          </a:p>
          <a:p>
            <a:r>
              <a:rPr lang="pt-BR" sz="2400" smtClean="0"/>
              <a:t>A recente metanálise  desses autores identificou cepas probióticas com maior eficácia em relação a resultados clínicos relevantes para os neonatosprematuros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p:cNvSpPr>
          <p:nvPr>
            <p:ph type="body" idx="1"/>
          </p:nvPr>
        </p:nvSpPr>
        <p:spPr>
          <a:xfrm>
            <a:off x="201613" y="617538"/>
            <a:ext cx="10864850" cy="6507162"/>
          </a:xfrm>
          <a:solidFill>
            <a:schemeClr val="bg1"/>
          </a:solidFill>
        </p:spPr>
        <p:txBody>
          <a:bodyPr/>
          <a:lstStyle/>
          <a:p>
            <a:r>
              <a:rPr lang="pt-BR" sz="2400" smtClean="0"/>
              <a:t>A eficácia na redução da mortalidade e morbidade foi encontrada para apenas uma minoria das cepas ou combinações estudadas.</a:t>
            </a:r>
          </a:p>
          <a:p>
            <a:pPr algn="ctr"/>
            <a:r>
              <a:rPr lang="pt-BR" sz="2400" smtClean="0"/>
              <a:t> </a:t>
            </a:r>
            <a:r>
              <a:rPr lang="pt-BR" sz="2400" b="1" smtClean="0">
                <a:solidFill>
                  <a:srgbClr val="0000FF"/>
                </a:solidFill>
              </a:rPr>
              <a:t>No presente documento de posição, fornecemos  conselhos sobre quais cepas específicas podem ser usadas e quais cepas não devem ser usadas.</a:t>
            </a:r>
          </a:p>
          <a:p>
            <a:r>
              <a:rPr lang="pt-BR" sz="2400" smtClean="0"/>
              <a:t> Além disso, os autores pretendem abordar  questões de segurança da suplementação de probióticos para bebês prematuros, que têm capacidades imunológicas reduzidas e cateteres de demora ocasionais.</a:t>
            </a:r>
          </a:p>
          <a:p>
            <a:r>
              <a:rPr lang="pt-BR" sz="2400" smtClean="0"/>
              <a:t> Por exemplo, </a:t>
            </a:r>
            <a:r>
              <a:rPr lang="pt-BR" sz="2400" b="1" smtClean="0">
                <a:solidFill>
                  <a:srgbClr val="0000FF"/>
                </a:solidFill>
              </a:rPr>
              <a:t>garantia de qualidade do produto probiótico é essencial, as cepas probióticas devem ser desprovidas de genes de resistência a antibióticos transferíveis e os microbiologistas locais devem ser capazes  detectar rotineiramente a sepse probiótica.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p:txBody>
          <a:bodyPr/>
          <a:lstStyle/>
          <a:p>
            <a:pPr algn="ctr"/>
            <a:r>
              <a:rPr lang="pt-BR" b="1" smtClean="0">
                <a:solidFill>
                  <a:srgbClr val="FFFF00"/>
                </a:solidFill>
              </a:rPr>
              <a:t>O painel recomenda COM BAIXA CERTEZA DE EVIDÊNCIA 	</a:t>
            </a:r>
          </a:p>
        </p:txBody>
      </p:sp>
      <p:sp>
        <p:nvSpPr>
          <p:cNvPr id="43011" name="Rectangle 3"/>
          <p:cNvSpPr>
            <a:spLocks noGrp="1"/>
          </p:cNvSpPr>
          <p:nvPr>
            <p:ph type="body" idx="1"/>
          </p:nvPr>
        </p:nvSpPr>
        <p:spPr>
          <a:xfrm>
            <a:off x="1014413" y="2154238"/>
            <a:ext cx="9759950" cy="3967162"/>
          </a:xfrm>
          <a:solidFill>
            <a:schemeClr val="bg1"/>
          </a:solidFill>
          <a:ln>
            <a:solidFill>
              <a:schemeClr val="bg1"/>
            </a:solidFill>
            <a:miter lim="800000"/>
            <a:headEnd/>
            <a:tailEnd/>
          </a:ln>
        </p:spPr>
        <p:txBody>
          <a:bodyPr/>
          <a:lstStyle/>
          <a:p>
            <a:r>
              <a:rPr lang="pt-BR" sz="2400" smtClean="0"/>
              <a:t>Contanto que todas as questões de segurança sejam remetidas, há atualmente, uma recomendação condicional (</a:t>
            </a:r>
            <a:r>
              <a:rPr lang="pt-BR" sz="2400" smtClean="0">
                <a:solidFill>
                  <a:srgbClr val="FF0000"/>
                </a:solidFill>
              </a:rPr>
              <a:t>com baixa certeza de evidência</a:t>
            </a:r>
            <a:r>
              <a:rPr lang="pt-BR" sz="2400" smtClean="0"/>
              <a:t>) para fornecer </a:t>
            </a:r>
            <a:r>
              <a:rPr lang="pt-BR" sz="2400" smtClean="0">
                <a:solidFill>
                  <a:srgbClr val="0000FF"/>
                </a:solidFill>
              </a:rPr>
              <a:t>Lactobacillus rhamnosus</a:t>
            </a:r>
            <a:r>
              <a:rPr lang="pt-BR" sz="2400" smtClean="0"/>
              <a:t> </a:t>
            </a:r>
            <a:r>
              <a:rPr lang="pt-BR" sz="2400" smtClean="0">
                <a:solidFill>
                  <a:srgbClr val="0000FF"/>
                </a:solidFill>
              </a:rPr>
              <a:t>GG ATCC53103</a:t>
            </a:r>
            <a:r>
              <a:rPr lang="pt-BR" sz="2400" smtClean="0"/>
              <a:t> ou a </a:t>
            </a:r>
            <a:r>
              <a:rPr lang="pt-BR" sz="2400" smtClean="0">
                <a:solidFill>
                  <a:srgbClr val="0000FF"/>
                </a:solidFill>
              </a:rPr>
              <a:t>combinação de BifidobacteriuminfantisBb-, BifidobacteriumlactisBb-12 e Streptococcus thermophilus TH-4</a:t>
            </a:r>
            <a:r>
              <a:rPr lang="pt-BR" sz="2400" smtClean="0"/>
              <a:t> para reduzir as taxas de NEC</a:t>
            </a:r>
          </a:p>
          <a:p>
            <a:endParaRPr lang="pt-BR" sz="24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1"/>
          </p:nvPr>
        </p:nvSpPr>
        <p:spPr>
          <a:xfrm>
            <a:off x="239713" y="1531938"/>
            <a:ext cx="11195050" cy="4221162"/>
          </a:xfrm>
          <a:solidFill>
            <a:schemeClr val="bg1"/>
          </a:solidFill>
        </p:spPr>
        <p:txBody>
          <a:bodyPr/>
          <a:lstStyle/>
          <a:p>
            <a:r>
              <a:rPr lang="pt-BR" sz="2800" smtClean="0"/>
              <a:t>O painel conclui que nenhuma recomendação pode ser feita em qualquer direção em relação ao uso de </a:t>
            </a:r>
            <a:r>
              <a:rPr lang="pt-BR" sz="2800" smtClean="0">
                <a:solidFill>
                  <a:srgbClr val="FF0000"/>
                </a:solidFill>
              </a:rPr>
              <a:t>L. reuteri</a:t>
            </a:r>
            <a:r>
              <a:rPr lang="pt-BR" sz="2800" smtClean="0"/>
              <a:t> DSM 17938 em bebês prematuros para reduzir o risco de mortalidade, estágio NEC 2 ou 3, ou sepse (certeza muito baixa de evidências). </a:t>
            </a:r>
          </a:p>
          <a:p>
            <a:r>
              <a:rPr lang="pt-BR" sz="2800" smtClean="0"/>
              <a:t>Além disso, </a:t>
            </a:r>
            <a:r>
              <a:rPr lang="pt-BR" sz="2800" smtClean="0">
                <a:solidFill>
                  <a:srgbClr val="FF0000"/>
                </a:solidFill>
              </a:rPr>
              <a:t>L reuteri</a:t>
            </a:r>
            <a:r>
              <a:rPr lang="pt-BR" sz="2800" smtClean="0"/>
              <a:t> DSM 17938 é um cepa parcialmente produtora de </a:t>
            </a:r>
            <a:r>
              <a:rPr lang="pt-BR" sz="2800" smtClean="0">
                <a:solidFill>
                  <a:srgbClr val="FF0000"/>
                </a:solidFill>
              </a:rPr>
              <a:t>D-lactato</a:t>
            </a:r>
            <a:r>
              <a:rPr lang="pt-BR" sz="2800" smtClean="0"/>
              <a:t> para a qual há dados de segurança insuficientes disponíveis em bebês prematuros.</a:t>
            </a:r>
          </a:p>
          <a:p>
            <a:endParaRPr lang="pt-BR" sz="2800" smtClean="0"/>
          </a:p>
        </p:txBody>
      </p:sp>
      <p:sp>
        <p:nvSpPr>
          <p:cNvPr id="39940" name="Text Box 4"/>
          <p:cNvSpPr txBox="1">
            <a:spLocks noChangeArrowheads="1"/>
          </p:cNvSpPr>
          <p:nvPr/>
        </p:nvSpPr>
        <p:spPr bwMode="auto">
          <a:xfrm>
            <a:off x="1266825" y="493713"/>
            <a:ext cx="8682038" cy="588962"/>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sz="3200" b="1">
                <a:solidFill>
                  <a:srgbClr val="FF0000"/>
                </a:solidFill>
              </a:rPr>
              <a:t>O painel contra-indica L. reuteri DSM 17938</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4"/>
          <p:cNvSpPr txBox="1">
            <a:spLocks noChangeArrowheads="1"/>
          </p:cNvSpPr>
          <p:nvPr>
            <p:ph type="title"/>
          </p:nvPr>
        </p:nvSpPr>
        <p:spPr>
          <a:xfrm>
            <a:off x="1116013" y="173038"/>
            <a:ext cx="9455150" cy="1565275"/>
          </a:xfrm>
          <a:solidFill>
            <a:schemeClr val="tx1"/>
          </a:solidFill>
          <a:ln>
            <a:solidFill>
              <a:schemeClr val="tx1"/>
            </a:solidFill>
            <a:miter lim="800000"/>
            <a:headEnd/>
            <a:tailEnd/>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pt-BR" sz="3200" b="1" smtClean="0">
                <a:solidFill>
                  <a:srgbClr val="FF0000"/>
                </a:solidFill>
              </a:rPr>
              <a:t>O painel contra-indica combinação de B. bifidum NCD 1453 com L. cidophilus NCDO 1748</a:t>
            </a:r>
          </a:p>
        </p:txBody>
      </p:sp>
      <p:sp>
        <p:nvSpPr>
          <p:cNvPr id="40966" name="Rectangle 6"/>
          <p:cNvSpPr>
            <a:spLocks noGrp="1"/>
          </p:cNvSpPr>
          <p:nvPr>
            <p:ph type="body" idx="1"/>
          </p:nvPr>
        </p:nvSpPr>
        <p:spPr>
          <a:xfrm>
            <a:off x="1116013" y="2078038"/>
            <a:ext cx="10242550" cy="4576762"/>
          </a:xfrm>
          <a:solidFill>
            <a:schemeClr val="bg1"/>
          </a:solidFill>
          <a:ln/>
        </p:spPr>
        <p:txBody>
          <a:bodyPr/>
          <a:lstStyle/>
          <a:p>
            <a:r>
              <a:rPr lang="pt-BR" sz="2400" smtClean="0"/>
              <a:t>O painel conclui que nenhuma recomendação pode ser feitaA em qualquer direção em relação ao uso da combinação de </a:t>
            </a:r>
            <a:r>
              <a:rPr lang="pt-BR" sz="2400" smtClean="0">
                <a:solidFill>
                  <a:srgbClr val="FF0000"/>
                </a:solidFill>
              </a:rPr>
              <a:t>B bifidum NCDO 1453</a:t>
            </a:r>
            <a:r>
              <a:rPr lang="pt-BR" sz="2400" smtClean="0"/>
              <a:t> (atualmente reclassificado como </a:t>
            </a:r>
            <a:r>
              <a:rPr lang="pt-BR" sz="2400" smtClean="0">
                <a:solidFill>
                  <a:srgbClr val="FF0000"/>
                </a:solidFill>
              </a:rPr>
              <a:t>B. longum</a:t>
            </a:r>
            <a:r>
              <a:rPr lang="pt-BR" sz="2400" smtClean="0"/>
              <a:t>) com </a:t>
            </a:r>
            <a:r>
              <a:rPr lang="pt-BR" sz="2400" smtClean="0">
                <a:solidFill>
                  <a:srgbClr val="FF0000"/>
                </a:solidFill>
              </a:rPr>
              <a:t>L. acidophilus NCDO 1748</a:t>
            </a:r>
            <a:r>
              <a:rPr lang="pt-BR" sz="2400" smtClean="0"/>
              <a:t> (ATCC 4356, LA37 ou NCIMB 30316) em bebês prematuros para reduzir o risco de mortalidade, estágio NEC 2 ou 3 ou sepse (certeza de evidência muito baixa a moderada).</a:t>
            </a:r>
          </a:p>
          <a:p>
            <a:r>
              <a:rPr lang="pt-BR" sz="2400" smtClean="0"/>
              <a:t> Além disso, </a:t>
            </a:r>
            <a:r>
              <a:rPr lang="pt-BR" sz="2400" smtClean="0">
                <a:solidFill>
                  <a:srgbClr val="FF0000"/>
                </a:solidFill>
              </a:rPr>
              <a:t>L. acidophilus NCDO 1748</a:t>
            </a:r>
            <a:r>
              <a:rPr lang="pt-BR" sz="2400" smtClean="0"/>
              <a:t> (ATCC 4356, LA37, ou NCIMB 30316) é uma cepa parcialmente produtora de </a:t>
            </a:r>
            <a:r>
              <a:rPr lang="pt-BR" sz="2400" smtClean="0">
                <a:solidFill>
                  <a:srgbClr val="FF0000"/>
                </a:solidFill>
              </a:rPr>
              <a:t>D-lactato</a:t>
            </a:r>
            <a:r>
              <a:rPr lang="pt-BR" sz="2400" smtClean="0"/>
              <a:t> para os quais não há dados de segurança suficientes disponíveis em Prematuros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a:solidFill>
            <a:schemeClr val="tx1"/>
          </a:solidFill>
        </p:spPr>
        <p:txBody>
          <a:bodyPr/>
          <a:lstStyle/>
          <a:p>
            <a:pPr algn="ctr"/>
            <a:r>
              <a:rPr lang="pt-BR" b="1" smtClean="0">
                <a:solidFill>
                  <a:srgbClr val="FF0000"/>
                </a:solidFill>
              </a:rPr>
              <a:t>O PAINEL CONTRA-INDICA B breve BBG-001</a:t>
            </a:r>
          </a:p>
        </p:txBody>
      </p:sp>
      <p:sp>
        <p:nvSpPr>
          <p:cNvPr id="44035" name="Rectangle 3"/>
          <p:cNvSpPr>
            <a:spLocks noGrp="1"/>
          </p:cNvSpPr>
          <p:nvPr>
            <p:ph type="body" idx="1"/>
          </p:nvPr>
        </p:nvSpPr>
        <p:spPr>
          <a:xfrm>
            <a:off x="811213" y="3348038"/>
            <a:ext cx="10013950" cy="1731962"/>
          </a:xfrm>
          <a:solidFill>
            <a:schemeClr val="bg1"/>
          </a:solidFill>
        </p:spPr>
        <p:txBody>
          <a:bodyPr/>
          <a:lstStyle/>
          <a:p>
            <a:pPr>
              <a:lnSpc>
                <a:spcPct val="90000"/>
              </a:lnSpc>
            </a:pPr>
            <a:r>
              <a:rPr lang="pt-BR" sz="2800" smtClean="0"/>
              <a:t>O painel recomenda condicionalmente </a:t>
            </a:r>
            <a:r>
              <a:rPr lang="pt-BR" sz="2800" smtClean="0">
                <a:solidFill>
                  <a:srgbClr val="FF0000"/>
                </a:solidFill>
              </a:rPr>
              <a:t>não usar B breve BBG-001</a:t>
            </a:r>
            <a:r>
              <a:rPr lang="pt-BR" sz="2800" smtClean="0"/>
              <a:t> para reduzir o risco de mortalidade, estágio NEC 2 ou 3, ou sepse (evidência de evidência baixa a moderada)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a:solidFill>
            <a:schemeClr val="tx1"/>
          </a:solidFill>
        </p:spPr>
        <p:txBody>
          <a:bodyPr/>
          <a:lstStyle/>
          <a:p>
            <a:pPr algn="ctr"/>
            <a:r>
              <a:rPr lang="pt-BR" b="1" smtClean="0">
                <a:solidFill>
                  <a:srgbClr val="FF0000"/>
                </a:solidFill>
              </a:rPr>
              <a:t>O painel contra-indica o uso de S. boulardii</a:t>
            </a:r>
          </a:p>
        </p:txBody>
      </p:sp>
      <p:sp>
        <p:nvSpPr>
          <p:cNvPr id="45059" name="Rectangle 3"/>
          <p:cNvSpPr>
            <a:spLocks noGrp="1"/>
          </p:cNvSpPr>
          <p:nvPr>
            <p:ph type="body" idx="1"/>
          </p:nvPr>
        </p:nvSpPr>
        <p:spPr>
          <a:xfrm>
            <a:off x="442913" y="2052638"/>
            <a:ext cx="11271250" cy="4462462"/>
          </a:xfrm>
        </p:spPr>
        <p:txBody>
          <a:bodyPr/>
          <a:lstStyle/>
          <a:p>
            <a:r>
              <a:rPr lang="pt-BR" sz="2800" smtClean="0"/>
              <a:t>O painel não recomenda o uso rotineiro de </a:t>
            </a:r>
            <a:r>
              <a:rPr lang="pt-BR" sz="2800" b="1" smtClean="0">
                <a:solidFill>
                  <a:srgbClr val="FF0000"/>
                </a:solidFill>
              </a:rPr>
              <a:t>S. boulardii</a:t>
            </a:r>
            <a:r>
              <a:rPr lang="pt-BR" sz="2800" smtClean="0"/>
              <a:t> por razões de segurança (de acordo com a posição da Agência Europeia de Medicamentos que contra-indica o uso de </a:t>
            </a:r>
            <a:r>
              <a:rPr lang="pt-BR" sz="2800" b="1" smtClean="0">
                <a:solidFill>
                  <a:srgbClr val="FF0000"/>
                </a:solidFill>
              </a:rPr>
              <a:t>S. boulardii</a:t>
            </a:r>
            <a:r>
              <a:rPr lang="pt-BR" sz="2800" smtClean="0"/>
              <a:t> em pacientes com cateter em veia central em pacientes gravemente enfermos ou em pacientes imunocomprometidos </a:t>
            </a:r>
            <a:r>
              <a:rPr lang="pt-BR" sz="3200" b="1" smtClean="0">
                <a:solidFill>
                  <a:srgbClr val="FF0000"/>
                </a:solidFill>
              </a:rPr>
              <a:t>devido ao risco de fungemia</a:t>
            </a:r>
            <a:r>
              <a:rPr lang="pt-BR" sz="2800" smtClean="0"/>
              <a:t>), bem como falta de evidência de eficácia (certeza muito baixa a baixa de evidência)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455613" y="1011238"/>
            <a:ext cx="10534650" cy="5135562"/>
          </a:xfrm>
          <a:solidFill>
            <a:schemeClr val="bg1"/>
          </a:solidFill>
          <a:ln>
            <a:solidFill>
              <a:schemeClr val="bg1"/>
            </a:solidFill>
            <a:miter lim="800000"/>
            <a:headEnd/>
            <a:tailEnd/>
          </a:ln>
        </p:spPr>
        <p:txBody>
          <a:bodyPr/>
          <a:lstStyle/>
          <a:p>
            <a:r>
              <a:rPr lang="pt-BR" sz="3600" b="1" smtClean="0">
                <a:solidFill>
                  <a:srgbClr val="FFFF00"/>
                </a:solidFill>
              </a:rPr>
              <a:t>O painel recomenda condicionalmente que, ao considerar o uso de probióticos, uma cepa (ou combinação de cepas) com eficácia comprovada e estabelecida, o perfil de segurança deve ser selecionado, </a:t>
            </a:r>
            <a:r>
              <a:rPr lang="pt-BR" sz="3600" b="1" smtClean="0">
                <a:solidFill>
                  <a:srgbClr val="FF0000"/>
                </a:solidFill>
              </a:rPr>
              <a:t>em vez de enfocar na administração de várias cepas de diferentes gêneros (muito pouca certeza de evidência)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a:xfrm>
            <a:off x="1103313" y="2052638"/>
            <a:ext cx="9785350" cy="4805362"/>
          </a:xfrm>
          <a:solidFill>
            <a:schemeClr val="bg1"/>
          </a:solidFill>
        </p:spPr>
        <p:txBody>
          <a:bodyPr/>
          <a:lstStyle/>
          <a:p>
            <a:r>
              <a:rPr lang="pt-BR" sz="2200" smtClean="0"/>
              <a:t>Os autores realizam  um estudo de coorte multicêntrico de bebês de </a:t>
            </a:r>
            <a:r>
              <a:rPr lang="pt-BR" sz="2200" smtClean="0">
                <a:solidFill>
                  <a:srgbClr val="FF00FF"/>
                </a:solidFill>
              </a:rPr>
              <a:t>23 a 29 semanas de idade gestacional</a:t>
            </a:r>
            <a:r>
              <a:rPr lang="pt-BR" sz="2200" smtClean="0"/>
              <a:t> admitidos em 289 unidades de terapia intensiva neonatal de 1997 a 2016. </a:t>
            </a:r>
          </a:p>
          <a:p>
            <a:r>
              <a:rPr lang="pt-BR" sz="2200" smtClean="0"/>
              <a:t>Foram avaliados  o tipo de probióticos administrado e a prevalência de exposição aos probióticos ao longo do tempo e por local. </a:t>
            </a:r>
          </a:p>
          <a:p>
            <a:r>
              <a:rPr lang="pt-BR" sz="2200" smtClean="0"/>
              <a:t>Foram comparados s bebês expostos a probióticos por vários fatores a bebês não expostos que receberam alimentação enteral no mesmo dia pós-natal. </a:t>
            </a:r>
          </a:p>
          <a:p>
            <a:r>
              <a:rPr lang="pt-BR" sz="2200" smtClean="0"/>
              <a:t>Foi realizada  regressão logística condicional para avaliar a associação entre a exposição a probióticos e resultados adversos, incluindo enterocolite necrosante (NEC), infecções da corrente sanguínea, meningite e morte.</a:t>
            </a:r>
          </a:p>
        </p:txBody>
      </p:sp>
      <p:sp>
        <p:nvSpPr>
          <p:cNvPr id="47108" name="Rectangle 4"/>
          <p:cNvSpPr>
            <a:spLocks noChangeArrowheads="1"/>
          </p:cNvSpPr>
          <p:nvPr/>
        </p:nvSpPr>
        <p:spPr bwMode="auto">
          <a:xfrm>
            <a:off x="0" y="1068388"/>
            <a:ext cx="12192000" cy="7334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solidFill>
                  <a:schemeClr val="bg1"/>
                </a:solidFill>
                <a:hlinkClick r:id="rId2"/>
              </a:rPr>
              <a:t>Probiotic</a:t>
            </a:r>
            <a:r>
              <a:rPr lang="en-US">
                <a:solidFill>
                  <a:schemeClr val="bg1"/>
                </a:solidFill>
                <a:hlinkClick r:id="rId2"/>
              </a:rPr>
              <a:t> Use and Safety in the </a:t>
            </a:r>
            <a:r>
              <a:rPr lang="en-US" b="1">
                <a:solidFill>
                  <a:schemeClr val="bg1"/>
                </a:solidFill>
                <a:hlinkClick r:id="rId2"/>
              </a:rPr>
              <a:t>Neonatal</a:t>
            </a:r>
            <a:r>
              <a:rPr lang="en-US">
                <a:solidFill>
                  <a:schemeClr val="bg1"/>
                </a:solidFill>
                <a:hlinkClick r:id="rId2"/>
              </a:rPr>
              <a:t> Intensive Care Unit: A Matched Cohort Study.</a:t>
            </a:r>
            <a:endParaRPr lang="en-US">
              <a:solidFill>
                <a:schemeClr val="bg1"/>
              </a:solidFill>
            </a:endParaRPr>
          </a:p>
          <a:p>
            <a:pPr algn="ctr"/>
            <a:r>
              <a:rPr lang="en-US">
                <a:solidFill>
                  <a:schemeClr val="bg1"/>
                </a:solidFill>
              </a:rPr>
              <a:t>Gray KD, Messina JA, Cortina C, Owens T, Fowler M, Foster M, Gbadegesin S, Clark RH, Benjamin DK Jr, Zimmerman KO, Greenberg RG.J Pediatr. 2020 Jul;222:59-64.e1. doi: 10.1016/j.jpeds.2020.03.051. Epub 2020 May 14.PMID: 32418818</a:t>
            </a:r>
          </a:p>
        </p:txBody>
      </p:sp>
      <p:sp>
        <p:nvSpPr>
          <p:cNvPr id="47109" name="Rectangle 5"/>
          <p:cNvSpPr>
            <a:spLocks noChangeArrowheads="1"/>
          </p:cNvSpPr>
          <p:nvPr/>
        </p:nvSpPr>
        <p:spPr bwMode="auto">
          <a:xfrm>
            <a:off x="136525" y="176213"/>
            <a:ext cx="1138713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914400"/>
            <a:r>
              <a:rPr lang="pt-BR" sz="2400" b="1">
                <a:solidFill>
                  <a:srgbClr val="FF00FF"/>
                </a:solidFill>
              </a:rPr>
              <a:t>Uso e segurança de probióticos na Unidade de Terapia Intensiva Neonatal: </a:t>
            </a:r>
          </a:p>
          <a:p>
            <a:pPr algn="ctr" defTabSz="914400"/>
            <a:r>
              <a:rPr lang="pt-BR" sz="2400" b="1">
                <a:solidFill>
                  <a:srgbClr val="FF00FF"/>
                </a:solidFill>
              </a:rPr>
              <a:t>um estudo de coorte compatível</a:t>
            </a:r>
          </a:p>
        </p:txBody>
      </p:sp>
      <p:sp>
        <p:nvSpPr>
          <p:cNvPr id="47110" name="Oval 6"/>
          <p:cNvSpPr>
            <a:spLocks noChangeArrowheads="1"/>
          </p:cNvSpPr>
          <p:nvPr/>
        </p:nvSpPr>
        <p:spPr bwMode="auto">
          <a:xfrm>
            <a:off x="0" y="1905000"/>
            <a:ext cx="914400" cy="914400"/>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FF"/>
                </a:solidFill>
              </a:rPr>
              <a:t>2020</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a:xfrm>
            <a:off x="0" y="808038"/>
            <a:ext cx="11409363" cy="6049962"/>
          </a:xfrm>
          <a:solidFill>
            <a:schemeClr val="bg1"/>
          </a:solidFill>
        </p:spPr>
        <p:txBody>
          <a:bodyPr/>
          <a:lstStyle/>
          <a:p>
            <a:r>
              <a:rPr lang="pt-BR" sz="2400" smtClean="0"/>
              <a:t>De 78.076 crianças, 3626 (4,6%) receberam probióticos. </a:t>
            </a:r>
          </a:p>
          <a:p>
            <a:r>
              <a:rPr lang="pt-BR" sz="2400" smtClean="0"/>
              <a:t>O uso de probióticos aumentou durante o período de estudo e variou entre as Unidades de Terapia Intensiva Neonatal. </a:t>
            </a:r>
          </a:p>
          <a:p>
            <a:r>
              <a:rPr lang="pt-BR" sz="2400" smtClean="0"/>
              <a:t>Foram comparados  2.178 bebês expostos a probióticos a 33.807 sem exposição.</a:t>
            </a:r>
          </a:p>
          <a:p>
            <a:pPr algn="ctr">
              <a:buFont typeface="Wingdings 3" pitchFamily="18" charset="2"/>
              <a:buNone/>
            </a:pPr>
            <a:r>
              <a:rPr lang="pt-BR" sz="2400" b="1" smtClean="0">
                <a:solidFill>
                  <a:srgbClr val="FF00FF"/>
                </a:solidFill>
              </a:rPr>
              <a:t>A administração de probióticos foi associada a :</a:t>
            </a:r>
          </a:p>
          <a:p>
            <a:pPr>
              <a:buFont typeface="Wingdings 3" pitchFamily="18" charset="2"/>
              <a:buNone/>
            </a:pPr>
            <a:r>
              <a:rPr lang="pt-BR" sz="2400" smtClean="0"/>
              <a:t>    - </a:t>
            </a:r>
            <a:r>
              <a:rPr lang="pt-BR" sz="2400" b="1" smtClean="0">
                <a:solidFill>
                  <a:srgbClr val="0000FF"/>
                </a:solidFill>
              </a:rPr>
              <a:t>diminuição na NEC (OR 0,62, IC 95% 0,48-0,80) e morte (OR 0,52, IC 95% 0,39-0,70)</a:t>
            </a:r>
            <a:r>
              <a:rPr lang="pt-BR" sz="2400" smtClean="0"/>
              <a:t>,mas sem redução de NEC cirúrgica (OR 0.81, 95% CI</a:t>
            </a:r>
            <a:br>
              <a:rPr lang="pt-BR" sz="2400" smtClean="0"/>
            </a:br>
            <a:r>
              <a:rPr lang="pt-BR" sz="2400" smtClean="0"/>
              <a:t>0.54-1.22; P = .32 </a:t>
            </a:r>
            <a:br>
              <a:rPr lang="pt-BR" sz="2400" smtClean="0"/>
            </a:br>
            <a:endParaRPr lang="pt-BR" sz="2400" smtClean="0"/>
          </a:p>
          <a:p>
            <a:pPr>
              <a:buFont typeface="Wingdings 3" pitchFamily="18" charset="2"/>
              <a:buNone/>
            </a:pPr>
            <a:r>
              <a:rPr lang="pt-BR" sz="2400" smtClean="0"/>
              <a:t>    -</a:t>
            </a:r>
            <a:r>
              <a:rPr lang="pt-BR" sz="2800" b="1" smtClean="0">
                <a:solidFill>
                  <a:srgbClr val="FF0000"/>
                </a:solidFill>
              </a:rPr>
              <a:t>um aumento na infecção por Candida (OR 2,23, IC 95% 1,29-3,85</a:t>
            </a:r>
            <a:r>
              <a:rPr lang="pt-BR" sz="2400" smtClean="0"/>
              <a:t>) , mas nenhum aumento na infecção da corrente sanguínea (OR 0,86, IC 95% 0,70-1,05) ou meningite (OR 1,18, IC 95% 0,40-3,46).</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1"/>
          </p:nvPr>
        </p:nvSpPr>
        <p:spPr>
          <a:xfrm>
            <a:off x="214313" y="338138"/>
            <a:ext cx="10928350" cy="6519862"/>
          </a:xfrm>
          <a:solidFill>
            <a:schemeClr val="bg1"/>
          </a:solidFill>
        </p:spPr>
        <p:txBody>
          <a:bodyPr/>
          <a:lstStyle/>
          <a:p>
            <a:r>
              <a:rPr lang="pt-BR" sz="1800" smtClean="0">
                <a:solidFill>
                  <a:srgbClr val="FF0000"/>
                </a:solidFill>
              </a:rPr>
              <a:t>Um achado inesperado nesse estudo foi o risco aumentado para infecções por Candida entre crianças expostas a probióticos, o que é contraditório com estudos anteriores. </a:t>
            </a:r>
          </a:p>
          <a:p>
            <a:r>
              <a:rPr lang="pt-BR" sz="1800" smtClean="0"/>
              <a:t>Estudos anteriores relataram que os probióticosreduziram a  colonização de espécies de </a:t>
            </a:r>
            <a:r>
              <a:rPr lang="pt-BR" sz="1800" i="1" smtClean="0"/>
              <a:t>Candida </a:t>
            </a:r>
            <a:r>
              <a:rPr lang="pt-BR" sz="1800" smtClean="0"/>
              <a:t>em bebês nascidos pré-termo.</a:t>
            </a:r>
          </a:p>
          <a:p>
            <a:r>
              <a:rPr lang="pt-BR" sz="1800" smtClean="0"/>
              <a:t> Em 2017, uma revisão sistemática de 7 ensaios clínicos randomizados, incluindo 1.371 bebês nascidos prematuros, mostrou que a exposição aos probióticos reduziu a incidência de colonização por Candida. As crianças foram expostas para produtos de </a:t>
            </a:r>
            <a:r>
              <a:rPr lang="pt-BR" sz="1800" i="1" smtClean="0"/>
              <a:t>Bifidobacterium</a:t>
            </a:r>
            <a:r>
              <a:rPr lang="pt-BR" sz="1800" smtClean="0"/>
              <a:t> e Lactobacillus. Esses autores optaram por excluir um estudo com uma alta incidência basal de sepse fúngica </a:t>
            </a:r>
          </a:p>
          <a:p>
            <a:r>
              <a:rPr lang="pt-BR" sz="1800" smtClean="0"/>
              <a:t>A diferença ABSOLUTA  RELATADA NO PRESENTE ESTUDO FOI  é inferior a 1% e exigirá relatórios de confirmação. </a:t>
            </a:r>
          </a:p>
          <a:p>
            <a:r>
              <a:rPr lang="pt-BR" sz="1800" smtClean="0"/>
              <a:t>Essa confirmação será um desafio, dado a baixa incidência de infecção por </a:t>
            </a:r>
            <a:r>
              <a:rPr lang="pt-BR" sz="1800" i="1" smtClean="0"/>
              <a:t>Candida</a:t>
            </a:r>
            <a:r>
              <a:rPr lang="pt-BR" sz="1800" smtClean="0"/>
              <a:t>, que vm diminuindo ao longo do tempo na UTIN.</a:t>
            </a:r>
          </a:p>
          <a:p>
            <a:r>
              <a:rPr lang="pt-BR" sz="1800" smtClean="0"/>
              <a:t> Embora os resultados desse estudo foram estatisticamente significativos, a questão que permanece é se os achados são clinicamente significativos.</a:t>
            </a:r>
          </a:p>
          <a:p>
            <a:r>
              <a:rPr lang="pt-BR" sz="1800" smtClean="0"/>
              <a:t>Esse estudo  não considerou outros aspectos do cuidado que contribuem para o risco de infecção por </a:t>
            </a:r>
            <a:r>
              <a:rPr lang="pt-BR" sz="1800" i="1" smtClean="0"/>
              <a:t>Candida</a:t>
            </a:r>
            <a:r>
              <a:rPr lang="pt-BR" sz="1800" smtClean="0"/>
              <a:t>, como práticas de higiene das mãos na Unidade, , tempo de exposição a antibióticos, tempo para alimentação completa, velocidades de crescimento ou tempo de permanência</a:t>
            </a:r>
          </a:p>
          <a:p>
            <a:r>
              <a:rPr lang="pt-BR" sz="1800" smtClean="0"/>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a:xfrm>
            <a:off x="239713" y="706438"/>
            <a:ext cx="10953750" cy="5986462"/>
          </a:xfrm>
          <a:solidFill>
            <a:schemeClr val="bg1"/>
          </a:solidFill>
        </p:spPr>
        <p:txBody>
          <a:bodyPr/>
          <a:lstStyle/>
          <a:p>
            <a:pPr>
              <a:buFont typeface="Wingdings 3" pitchFamily="18" charset="2"/>
              <a:buNone/>
            </a:pPr>
            <a:r>
              <a:rPr lang="pt-BR" b="1" smtClean="0">
                <a:solidFill>
                  <a:srgbClr val="0000FF"/>
                </a:solidFill>
              </a:rPr>
              <a:t>                                                                 </a:t>
            </a:r>
            <a:r>
              <a:rPr lang="pt-BR" sz="2400" b="1" smtClean="0">
                <a:solidFill>
                  <a:srgbClr val="FF00FF"/>
                </a:solidFill>
              </a:rPr>
              <a:t>Pontos Fortes</a:t>
            </a:r>
          </a:p>
          <a:p>
            <a:r>
              <a:rPr lang="pt-BR" sz="2400" b="1" smtClean="0">
                <a:solidFill>
                  <a:srgbClr val="0000FF"/>
                </a:solidFill>
              </a:rPr>
              <a:t>Os pontos fortes de nosso estudo incluem o relato de uso de probióticos ao longo do tempo e um</a:t>
            </a:r>
            <a:r>
              <a:rPr lang="pt-BR" sz="2400" b="1" i="1" smtClean="0">
                <a:solidFill>
                  <a:srgbClr val="0000FF"/>
                </a:solidFill>
              </a:rPr>
              <a:t> design</a:t>
            </a:r>
            <a:r>
              <a:rPr lang="pt-BR" sz="2400" b="1" smtClean="0">
                <a:solidFill>
                  <a:srgbClr val="0000FF"/>
                </a:solidFill>
              </a:rPr>
              <a:t> de coorte correspondente que nos permitiu minimizar o viés de seleção</a:t>
            </a:r>
          </a:p>
          <a:p>
            <a:pPr algn="ctr">
              <a:buFont typeface="Wingdings 3" pitchFamily="18" charset="2"/>
              <a:buNone/>
            </a:pPr>
            <a:r>
              <a:rPr lang="pt-BR" sz="2400" b="1" smtClean="0">
                <a:solidFill>
                  <a:srgbClr val="FF0000"/>
                </a:solidFill>
              </a:rPr>
              <a:t>Limitações</a:t>
            </a:r>
          </a:p>
          <a:p>
            <a:r>
              <a:rPr lang="pt-BR" sz="2400" b="1" smtClean="0"/>
              <a:t>Similar a muitos estudos anteriores, houve grande variação nos produtos probióticos e organismos, bem como uma falta de informação sobre a dosagem, o que tornava incerto qual produto, organismo ou dose pode ser mais eficaz.</a:t>
            </a:r>
          </a:p>
          <a:p>
            <a:r>
              <a:rPr lang="pt-BR" sz="2400" b="1" smtClean="0"/>
              <a:t>Esse estudo incluiu um pequeno número de bebês &lt;24 semanas ou 750 g expostos a probióticos, que podem indicam cautela por parte dos provedores em grupos de idades mais jovens, devido a evidências conflitantes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pPr algn="ctr"/>
            <a:r>
              <a:rPr lang="pt-BR" b="1" smtClean="0">
                <a:solidFill>
                  <a:srgbClr val="FFFF00"/>
                </a:solidFill>
              </a:rPr>
              <a:t>CONCLUSÃO</a:t>
            </a:r>
          </a:p>
        </p:txBody>
      </p:sp>
      <p:sp>
        <p:nvSpPr>
          <p:cNvPr id="52227" name="Rectangle 3"/>
          <p:cNvSpPr>
            <a:spLocks noGrp="1"/>
          </p:cNvSpPr>
          <p:nvPr>
            <p:ph type="body" idx="1"/>
          </p:nvPr>
        </p:nvSpPr>
        <p:spPr>
          <a:xfrm>
            <a:off x="1103313" y="2052638"/>
            <a:ext cx="10445750" cy="4195762"/>
          </a:xfrm>
          <a:solidFill>
            <a:schemeClr val="bg1"/>
          </a:solidFill>
          <a:ln>
            <a:solidFill>
              <a:schemeClr val="bg1"/>
            </a:solidFill>
            <a:miter lim="800000"/>
            <a:headEnd/>
            <a:tailEnd/>
          </a:ln>
        </p:spPr>
        <p:txBody>
          <a:bodyPr/>
          <a:lstStyle/>
          <a:p>
            <a:r>
              <a:rPr lang="pt-BR" sz="2400" b="1" smtClean="0"/>
              <a:t>O presente estudo se baseia em estudos anteriores apoiando a segurança e eficácia dos probióticos.</a:t>
            </a:r>
          </a:p>
          <a:p>
            <a:r>
              <a:rPr lang="pt-BR" sz="2400" b="1" smtClean="0"/>
              <a:t>Estudos futuros em bebês devem avaliar a dosagem de cepas específicas e mecanismo de ação para determinar quais o tratamento produz a maior segurança e eficácia. </a:t>
            </a:r>
          </a:p>
          <a:p>
            <a:r>
              <a:rPr lang="pt-BR" sz="2400" b="1" smtClean="0"/>
              <a:t>Estes dados poderiam informar maiores ensaios de comparação de cepas unicas de probiótico em bebês nascidos prematuros para identificar quais cepas e as doses estão mais associadas a taxas mais baixas de NEC e infecção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a:xfrm>
            <a:off x="1052513" y="0"/>
            <a:ext cx="9404350" cy="1400175"/>
          </a:xfrm>
        </p:spPr>
        <p:txBody>
          <a:bodyPr/>
          <a:lstStyle/>
          <a:p>
            <a:r>
              <a:rPr lang="pt-BR" smtClean="0"/>
              <a:t>                     </a:t>
            </a:r>
            <a:r>
              <a:rPr lang="pt-BR" smtClean="0">
                <a:solidFill>
                  <a:srgbClr val="FF00FF"/>
                </a:solidFill>
              </a:rPr>
              <a:t>Portanto...</a:t>
            </a:r>
          </a:p>
        </p:txBody>
      </p:sp>
      <p:sp>
        <p:nvSpPr>
          <p:cNvPr id="55299" name="Rectangle 3"/>
          <p:cNvSpPr>
            <a:spLocks noGrp="1"/>
          </p:cNvSpPr>
          <p:nvPr>
            <p:ph type="body" idx="1"/>
          </p:nvPr>
        </p:nvSpPr>
        <p:spPr>
          <a:xfrm>
            <a:off x="366713" y="1227138"/>
            <a:ext cx="11410950" cy="5478462"/>
          </a:xfrm>
        </p:spPr>
        <p:txBody>
          <a:bodyPr/>
          <a:lstStyle/>
          <a:p>
            <a:r>
              <a:rPr lang="pt-BR" altLang="ja-JP" sz="2800" smtClean="0">
                <a:ea typeface="MS PGothic" pitchFamily="34" charset="-128"/>
              </a:rPr>
              <a:t>Essa publicação de 2007 levanta a hipótese de que LGG ou outros probióticos podem ser eficazes na prevenção de infecção fúngica sistêmica devendo ser testada em estudos. No entanto, estudo recente (2020) sobre o Uso e segurança de probióticos na Unidade de Terapia Intensiva Neonatal, um achado inesperado (RN entre 23-29 semanas de idade gestacional) foi o risco aumentado para infecções por Candida entre crianças expostas a probióticos, o que é contraditório com estudos anteriores. Segundo Chan et al (2020), a segurança é um grande problema ao se considerar a prescrição de probióticos para bebês prematuros. </a:t>
            </a:r>
            <a:endParaRPr lang="pt-BR" sz="2800" smtClean="0"/>
          </a:p>
        </p:txBody>
      </p:sp>
      <p:sp>
        <p:nvSpPr>
          <p:cNvPr id="55300" name="Text Box 4"/>
          <p:cNvSpPr txBox="1">
            <a:spLocks noChangeArrowheads="1"/>
          </p:cNvSpPr>
          <p:nvPr/>
        </p:nvSpPr>
        <p:spPr bwMode="auto">
          <a:xfrm>
            <a:off x="10233025" y="6357938"/>
            <a:ext cx="19589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a:t>Paulo R. Margotto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a:xfrm>
            <a:off x="404813" y="0"/>
            <a:ext cx="9404350" cy="1400175"/>
          </a:xfrm>
        </p:spPr>
        <p:txBody>
          <a:bodyPr/>
          <a:lstStyle/>
          <a:p>
            <a:r>
              <a:rPr lang="pt-BR" smtClean="0">
                <a:solidFill>
                  <a:srgbClr val="FFFF00"/>
                </a:solidFill>
              </a:rPr>
              <a:t>OBRIGADO!</a:t>
            </a:r>
          </a:p>
        </p:txBody>
      </p:sp>
      <p:sp>
        <p:nvSpPr>
          <p:cNvPr id="49157" name="Text Box 5"/>
          <p:cNvSpPr txBox="1">
            <a:spLocks noChangeArrowheads="1"/>
          </p:cNvSpPr>
          <p:nvPr/>
        </p:nvSpPr>
        <p:spPr bwMode="auto">
          <a:xfrm>
            <a:off x="3209925" y="6181725"/>
            <a:ext cx="71167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algn="ctr" defTabSz="914400"/>
            <a:r>
              <a:rPr lang="pt-BR" sz="2000">
                <a:solidFill>
                  <a:srgbClr val="FFFF00"/>
                </a:solidFill>
              </a:rPr>
              <a:t>Drs. Nathalia Bardal, Antônio Coelho, Paulo  R. Margotto</a:t>
            </a:r>
          </a:p>
          <a:p>
            <a:pPr algn="ctr" defTabSz="914400"/>
            <a:r>
              <a:rPr lang="pt-BR" sz="2000">
                <a:solidFill>
                  <a:srgbClr val="FFFF00"/>
                </a:solidFill>
              </a:rPr>
              <a:t>(11/11/2020)</a:t>
            </a:r>
          </a:p>
        </p:txBody>
      </p:sp>
      <p:pic>
        <p:nvPicPr>
          <p:cNvPr id="49158" name="Picture 6"/>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1530350" y="711200"/>
            <a:ext cx="9017000" cy="5073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9" name="Text Box 7"/>
          <p:cNvSpPr txBox="1">
            <a:spLocks noChangeArrowheads="1"/>
          </p:cNvSpPr>
          <p:nvPr/>
        </p:nvSpPr>
        <p:spPr bwMode="auto">
          <a:xfrm>
            <a:off x="9648825" y="6521450"/>
            <a:ext cx="25431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a:hlinkClick r:id="rId3"/>
              </a:rPr>
              <a:t>pmargotto@gmail.com</a:t>
            </a:r>
            <a:r>
              <a:rPr lang="pt-BR"/>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2124</TotalTime>
  <Words>3656</Words>
  <Application>Microsoft Office PowerPoint</Application>
  <PresentationFormat>Personalizar</PresentationFormat>
  <Paragraphs>206</Paragraphs>
  <Slides>45</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45</vt:i4>
      </vt:variant>
    </vt:vector>
  </HeadingPairs>
  <TitlesOfParts>
    <vt:vector size="54" baseType="lpstr">
      <vt:lpstr>Century Gothic</vt:lpstr>
      <vt:lpstr>Arial</vt:lpstr>
      <vt:lpstr>Wingdings 3</vt:lpstr>
      <vt:lpstr>Calibri</vt:lpstr>
      <vt:lpstr>Lato</vt:lpstr>
      <vt:lpstr>Source Sans Pro</vt:lpstr>
      <vt:lpstr>BlinkMacSystemFont</vt:lpstr>
      <vt:lpstr>MS PGothic</vt:lpstr>
      <vt:lpstr>Íon</vt:lpstr>
      <vt:lpstr>Apresentação do PowerPoint</vt:lpstr>
      <vt:lpstr>Candida - Relato de morbidade em pré-termos</vt:lpstr>
      <vt:lpstr>COLONIZAÇÃO DE CÂNDIDA E RESERVATÓRIO INTESTINAL EM NEONATOS PRÉ-TERMOS</vt:lpstr>
      <vt:lpstr>Apresentação do PowerPoint</vt:lpstr>
      <vt:lpstr>ESTRATÉGIAS PROFILÁTICAS ATUAIS</vt:lpstr>
      <vt:lpstr>ESTRATÉGIAS PROFILÁTICAS ATUAIS</vt:lpstr>
      <vt:lpstr>O PROBIÓTICO PODE FUNCIONAR? </vt:lpstr>
      <vt:lpstr>O PROBIÓTICO PODE FUNCIONAR? </vt:lpstr>
      <vt:lpstr>O PROBIÓTICO PODE FUNCIONAR? </vt:lpstr>
      <vt:lpstr>Estudo piloto</vt:lpstr>
      <vt:lpstr>Estudo piloto</vt:lpstr>
      <vt:lpstr>Estudo piloto</vt:lpstr>
      <vt:lpstr>Apresentação do PowerPoint</vt:lpstr>
      <vt:lpstr>O futuro</vt:lpstr>
      <vt:lpstr>O futuro</vt:lpstr>
      <vt:lpstr>O futuro</vt:lpstr>
      <vt:lpstr>Apresentação do PowerPoint</vt:lpstr>
      <vt:lpstr>Apresentação do PowerPoint</vt:lpstr>
      <vt:lpstr>Nota do Editor da página neonatal paulomargotto.com.br   , Dr. Paulo R. Margotto. Consultem também! Aqui e Agora!</vt:lpstr>
      <vt:lpstr>Apresentação do PowerPoint</vt:lpstr>
      <vt:lpstr>Apresentação do PowerPoint</vt:lpstr>
      <vt:lpstr>CONCLUSÃO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 painel recomenda COM BAIXA CERTEZA DE EVIDÊNCIA  </vt:lpstr>
      <vt:lpstr>Apresentação do PowerPoint</vt:lpstr>
      <vt:lpstr>O painel contra-indica combinação de B. bifidum NCD 1453 com L. cidophilus NCDO 1748</vt:lpstr>
      <vt:lpstr>O PAINEL CONTRA-INDICA B breve BBG-001</vt:lpstr>
      <vt:lpstr>O painel contra-indica o uso de S. boulardii</vt:lpstr>
      <vt:lpstr>Apresentação do PowerPoint</vt:lpstr>
      <vt:lpstr>Apresentação do PowerPoint</vt:lpstr>
      <vt:lpstr>Apresentação do PowerPoint</vt:lpstr>
      <vt:lpstr>Apresentação do PowerPoint</vt:lpstr>
      <vt:lpstr>Apresentação do PowerPoint</vt:lpstr>
      <vt:lpstr>CONCLUSÃO</vt:lpstr>
      <vt:lpstr>                     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Infecções Fúngicas</dc:title>
  <dc:creator>Igor Harley</dc:creator>
  <cp:lastModifiedBy>Paulo</cp:lastModifiedBy>
  <cp:revision>36</cp:revision>
  <dcterms:created xsi:type="dcterms:W3CDTF">2020-10-13T21:28:31Z</dcterms:created>
  <dcterms:modified xsi:type="dcterms:W3CDTF">2020-11-13T11:24:36Z</dcterms:modified>
</cp:coreProperties>
</file>