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4" r:id="rId29"/>
    <p:sldId id="285" r:id="rId30"/>
    <p:sldId id="286" r:id="rId31"/>
    <p:sldId id="287" r:id="rId32"/>
    <p:sldId id="288" r:id="rId33"/>
    <p:sldId id="289" r:id="rId34"/>
    <p:sldId id="290" r:id="rId35"/>
    <p:sldId id="291" r:id="rId36"/>
    <p:sldId id="292" r:id="rId37"/>
    <p:sldId id="294" r:id="rId38"/>
    <p:sldId id="295" r:id="rId39"/>
    <p:sldId id="296" r:id="rId40"/>
    <p:sldId id="297" r:id="rId41"/>
    <p:sldId id="298" r:id="rId42"/>
    <p:sldId id="299" r:id="rId43"/>
    <p:sldId id="300" r:id="rId44"/>
    <p:sldId id="301" r:id="rId45"/>
    <p:sldId id="293" r:id="rId46"/>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édio 2 - Ênfas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Estilo Médio 4 - Ênfas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Estilo Médio 4 - Ênfase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69CF1AB2-1976-4502-BF36-3FF5EA218861}" styleName="Estilo Médio 4 - Ênfas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Estilo Médio 3 - Ênfase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16D9F66E-5EB9-4882-86FB-DCBF35E3C3E4}" styleName="Estilo Médio 4 - Ênfase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6372" autoAdjust="0"/>
  </p:normalViewPr>
  <p:slideViewPr>
    <p:cSldViewPr snapToGrid="0">
      <p:cViewPr>
        <p:scale>
          <a:sx n="62" d="100"/>
          <a:sy n="62" d="100"/>
        </p:scale>
        <p:origin x="-1332" y="-200"/>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a:t>Clique para editar o título mestre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BE05540B-11D9-4A2F-950A-D303D7A70D38}" type="datetimeFigureOut">
              <a:rPr lang="pt-BR"/>
              <a:pPr>
                <a:defRPr/>
              </a:pPr>
              <a:t>24/11/2020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38CC5334-3730-4D29-8DA3-4B36194A1F96}" type="slidenum">
              <a:rPr lang="pt-BR"/>
              <a:pPr>
                <a:defRPr/>
              </a:pPr>
              <a:t>‹nº›</a:t>
            </a:fld>
            <a:endParaRPr lang="pt-BR"/>
          </a:p>
        </p:txBody>
      </p:sp>
    </p:spTree>
    <p:extLst>
      <p:ext uri="{BB962C8B-B14F-4D97-AF65-F5344CB8AC3E}">
        <p14:creationId xmlns:p14="http://schemas.microsoft.com/office/powerpoint/2010/main" val="3689904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47A2497-6EE5-4C28-B814-0E5A9977743A}" type="datetimeFigureOut">
              <a:rPr lang="pt-BR"/>
              <a:pPr>
                <a:defRPr/>
              </a:pPr>
              <a:t>24/11/2020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98A1991-CEB7-45E9-BB9D-129B99F90F5A}" type="slidenum">
              <a:rPr lang="pt-BR"/>
              <a:pPr>
                <a:defRPr/>
              </a:pPr>
              <a:t>‹nº›</a:t>
            </a:fld>
            <a:endParaRPr lang="pt-BR"/>
          </a:p>
        </p:txBody>
      </p:sp>
    </p:spTree>
    <p:extLst>
      <p:ext uri="{BB962C8B-B14F-4D97-AF65-F5344CB8AC3E}">
        <p14:creationId xmlns:p14="http://schemas.microsoft.com/office/powerpoint/2010/main" val="3414941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7" name="Date Placeholder 3"/>
          <p:cNvSpPr>
            <a:spLocks noGrp="1"/>
          </p:cNvSpPr>
          <p:nvPr>
            <p:ph type="dt" sz="half" idx="10"/>
          </p:nvPr>
        </p:nvSpPr>
        <p:spPr/>
        <p:txBody>
          <a:bodyPr/>
          <a:lstStyle>
            <a:lvl1pPr>
              <a:defRPr/>
            </a:lvl1pPr>
          </a:lstStyle>
          <a:p>
            <a:pPr>
              <a:defRPr/>
            </a:pPr>
            <a:fld id="{176B4A5A-2ED2-45ED-A23E-D2F3D64AFC2D}" type="datetimeFigureOut">
              <a:rPr lang="pt-BR"/>
              <a:pPr>
                <a:defRPr/>
              </a:pPr>
              <a:t>24/11/2020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4901409A-C300-423D-87D2-9768CEB31303}" type="slidenum">
              <a:rPr lang="pt-BR"/>
              <a:pPr>
                <a:defRPr/>
              </a:pPr>
              <a:t>‹nº›</a:t>
            </a:fld>
            <a:endParaRPr lang="pt-BR"/>
          </a:p>
        </p:txBody>
      </p:sp>
    </p:spTree>
    <p:extLst>
      <p:ext uri="{BB962C8B-B14F-4D97-AF65-F5344CB8AC3E}">
        <p14:creationId xmlns:p14="http://schemas.microsoft.com/office/powerpoint/2010/main" val="3525243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BC50689-4130-474A-9CD9-9A772B2054EC}" type="datetimeFigureOut">
              <a:rPr lang="pt-BR"/>
              <a:pPr>
                <a:defRPr/>
              </a:pPr>
              <a:t>24/11/2020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25F153F-AB61-4AD0-BEC9-BA1DAE09D8F4}" type="slidenum">
              <a:rPr lang="pt-BR"/>
              <a:pPr>
                <a:defRPr/>
              </a:pPr>
              <a:t>‹nº›</a:t>
            </a:fld>
            <a:endParaRPr lang="pt-BR"/>
          </a:p>
        </p:txBody>
      </p:sp>
    </p:spTree>
    <p:extLst>
      <p:ext uri="{BB962C8B-B14F-4D97-AF65-F5344CB8AC3E}">
        <p14:creationId xmlns:p14="http://schemas.microsoft.com/office/powerpoint/2010/main" val="709885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1097280" y="2582334"/>
            <a:ext cx="4937760" cy="337820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6217920" y="2582334"/>
            <a:ext cx="4937760" cy="337820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94825CB6-7C1F-4806-BBE4-1CF901A02B46}" type="datetimeFigureOut">
              <a:rPr lang="pt-BR"/>
              <a:pPr>
                <a:defRPr/>
              </a:pPr>
              <a:t>24/11/2020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52192CCA-B57C-478A-A52E-D9348BB5A936}" type="slidenum">
              <a:rPr lang="pt-BR"/>
              <a:pPr>
                <a:defRPr/>
              </a:pPr>
              <a:t>‹nº›</a:t>
            </a:fld>
            <a:endParaRPr lang="pt-BR"/>
          </a:p>
        </p:txBody>
      </p:sp>
    </p:spTree>
    <p:extLst>
      <p:ext uri="{BB962C8B-B14F-4D97-AF65-F5344CB8AC3E}">
        <p14:creationId xmlns:p14="http://schemas.microsoft.com/office/powerpoint/2010/main" val="4023298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C781356E-EC1A-4FE7-AE45-E17CE55F9318}" type="datetimeFigureOut">
              <a:rPr lang="pt-BR"/>
              <a:pPr>
                <a:defRPr/>
              </a:pPr>
              <a:t>24/11/2020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44771F46-1815-4BB9-A7B1-515ABF9B1D91}" type="slidenum">
              <a:rPr lang="pt-BR"/>
              <a:pPr>
                <a:defRPr/>
              </a:pPr>
              <a:t>‹nº›</a:t>
            </a:fld>
            <a:endParaRPr lang="pt-BR"/>
          </a:p>
        </p:txBody>
      </p:sp>
    </p:spTree>
    <p:extLst>
      <p:ext uri="{BB962C8B-B14F-4D97-AF65-F5344CB8AC3E}">
        <p14:creationId xmlns:p14="http://schemas.microsoft.com/office/powerpoint/2010/main" val="13877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4EC80BA5-FF88-49F2-8CD7-EC79294AE4D9}" type="datetimeFigureOut">
              <a:rPr lang="pt-BR"/>
              <a:pPr>
                <a:defRPr/>
              </a:pPr>
              <a:t>24/11/2020</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274EEE92-2B45-4CF6-B8C3-21A0FD9E43E9}" type="slidenum">
              <a:rPr lang="pt-BR"/>
              <a:pPr>
                <a:defRPr/>
              </a:pPr>
              <a:t>‹nº›</a:t>
            </a:fld>
            <a:endParaRPr lang="pt-BR"/>
          </a:p>
        </p:txBody>
      </p:sp>
    </p:spTree>
    <p:extLst>
      <p:ext uri="{BB962C8B-B14F-4D97-AF65-F5344CB8AC3E}">
        <p14:creationId xmlns:p14="http://schemas.microsoft.com/office/powerpoint/2010/main" val="112838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7" name="Date Placeholder 4"/>
          <p:cNvSpPr>
            <a:spLocks noGrp="1"/>
          </p:cNvSpPr>
          <p:nvPr>
            <p:ph type="dt" sz="half" idx="10"/>
          </p:nvPr>
        </p:nvSpPr>
        <p:spPr>
          <a:xfrm>
            <a:off x="465138" y="6459538"/>
            <a:ext cx="2619375" cy="365125"/>
          </a:xfrm>
        </p:spPr>
        <p:txBody>
          <a:bodyPr/>
          <a:lstStyle>
            <a:lvl1pPr algn="l">
              <a:defRPr smtClean="0"/>
            </a:lvl1pPr>
          </a:lstStyle>
          <a:p>
            <a:pPr>
              <a:defRPr/>
            </a:pPr>
            <a:fld id="{5350312D-3B79-4ACC-AAF0-C0E0014F200F}" type="datetimeFigureOut">
              <a:rPr lang="pt-BR"/>
              <a:pPr>
                <a:defRPr/>
              </a:pPr>
              <a:t>24/11/2020</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smtClean="0">
                <a:solidFill>
                  <a:schemeClr val="tx2"/>
                </a:solidFill>
              </a:defRPr>
            </a:lvl1pPr>
          </a:lstStyle>
          <a:p>
            <a:pPr>
              <a:defRPr/>
            </a:pPr>
            <a:fld id="{54730B97-18DC-461D-A8CF-85DCFC4CC02E}" type="slidenum">
              <a:rPr lang="pt-BR"/>
              <a:pPr>
                <a:defRPr/>
              </a:pPr>
              <a:t>‹nº›</a:t>
            </a:fld>
            <a:endParaRPr lang="pt-BR"/>
          </a:p>
        </p:txBody>
      </p:sp>
    </p:spTree>
    <p:extLst>
      <p:ext uri="{BB962C8B-B14F-4D97-AF65-F5344CB8AC3E}">
        <p14:creationId xmlns:p14="http://schemas.microsoft.com/office/powerpoint/2010/main" val="919732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chemeClr val="tx1"/>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6" name="Date Placeholder 4"/>
          <p:cNvSpPr>
            <a:spLocks noGrp="1"/>
          </p:cNvSpPr>
          <p:nvPr>
            <p:ph type="dt" sz="half" idx="10"/>
          </p:nvPr>
        </p:nvSpPr>
        <p:spPr/>
        <p:txBody>
          <a:bodyPr/>
          <a:lstStyle>
            <a:lvl1pPr>
              <a:defRPr smtClean="0">
                <a:solidFill>
                  <a:schemeClr val="tx2"/>
                </a:solidFill>
              </a:defRPr>
            </a:lvl1pPr>
          </a:lstStyle>
          <a:p>
            <a:pPr>
              <a:defRPr/>
            </a:pPr>
            <a:fld id="{F894CF24-7A70-408E-9F43-B56CCFBCB1B0}" type="datetimeFigureOut">
              <a:rPr lang="pt-BR"/>
              <a:pPr>
                <a:defRPr/>
              </a:pPr>
              <a:t>24/11/2020</a:t>
            </a:fld>
            <a:endParaRPr lang="pt-BR"/>
          </a:p>
        </p:txBody>
      </p:sp>
      <p:sp>
        <p:nvSpPr>
          <p:cNvPr id="7" name="Footer Placeholder 5"/>
          <p:cNvSpPr>
            <a:spLocks noGrp="1"/>
          </p:cNvSpPr>
          <p:nvPr>
            <p:ph type="ftr" sz="quarter" idx="11"/>
          </p:nvPr>
        </p:nvSpPr>
        <p:spPr/>
        <p:txBody>
          <a:bodyPr/>
          <a:lstStyle>
            <a:lvl1pPr>
              <a:defRPr>
                <a:solidFill>
                  <a:schemeClr val="tx2"/>
                </a:solidFill>
              </a:defRPr>
            </a:lvl1pPr>
          </a:lstStyle>
          <a:p>
            <a:pPr>
              <a:defRPr/>
            </a:pPr>
            <a:endParaRPr lang="pt-BR"/>
          </a:p>
        </p:txBody>
      </p:sp>
      <p:sp>
        <p:nvSpPr>
          <p:cNvPr id="8" name="Slide Number Placeholder 6"/>
          <p:cNvSpPr>
            <a:spLocks noGrp="1"/>
          </p:cNvSpPr>
          <p:nvPr>
            <p:ph type="sldNum" sz="quarter" idx="12"/>
          </p:nvPr>
        </p:nvSpPr>
        <p:spPr/>
        <p:txBody>
          <a:bodyPr/>
          <a:lstStyle>
            <a:lvl1pPr>
              <a:defRPr smtClean="0">
                <a:solidFill>
                  <a:schemeClr val="tx2"/>
                </a:solidFill>
              </a:defRPr>
            </a:lvl1pPr>
          </a:lstStyle>
          <a:p>
            <a:pPr>
              <a:defRPr/>
            </a:pPr>
            <a:fld id="{EED84FA7-62A6-46A8-A4D6-4EC0E5E30E2A}" type="slidenum">
              <a:rPr lang="pt-BR"/>
              <a:pPr>
                <a:defRPr/>
              </a:pPr>
              <a:t>‹nº›</a:t>
            </a:fld>
            <a:endParaRPr lang="pt-BR"/>
          </a:p>
        </p:txBody>
      </p:sp>
    </p:spTree>
    <p:extLst>
      <p:ext uri="{BB962C8B-B14F-4D97-AF65-F5344CB8AC3E}">
        <p14:creationId xmlns:p14="http://schemas.microsoft.com/office/powerpoint/2010/main" val="2548940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EBE235F-805F-4C46-AE31-E00104C8321A}" type="datetimeFigureOut">
              <a:rPr lang="pt-BR"/>
              <a:pPr>
                <a:defRPr/>
              </a:pPr>
              <a:t>24/11/2020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96EDFB7-3055-4AFD-854B-D053222040DB}" type="slidenum">
              <a:rPr lang="pt-BR"/>
              <a:pPr>
                <a:defRPr/>
              </a:pPr>
              <a:t>‹nº›</a:t>
            </a:fld>
            <a:endParaRPr lang="pt-BR"/>
          </a:p>
        </p:txBody>
      </p:sp>
    </p:spTree>
    <p:extLst>
      <p:ext uri="{BB962C8B-B14F-4D97-AF65-F5344CB8AC3E}">
        <p14:creationId xmlns:p14="http://schemas.microsoft.com/office/powerpoint/2010/main" val="3006096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499CC377-4CEB-4C3C-9925-F7740E4DD7AF}" type="datetimeFigureOut">
              <a:rPr lang="pt-BR"/>
              <a:pPr>
                <a:defRPr/>
              </a:pPr>
              <a:t>24/11/2020</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DFE6347A-48EC-44E3-AB0C-46807D08B58C}" type="slidenum">
              <a:rPr lang="pt-BR"/>
              <a:pPr>
                <a:defRPr/>
              </a:pPr>
              <a:t>‹nº›</a:t>
            </a:fld>
            <a:endParaRPr lang="pt-BR"/>
          </a:p>
        </p:txBody>
      </p:sp>
    </p:spTree>
    <p:extLst>
      <p:ext uri="{BB962C8B-B14F-4D97-AF65-F5344CB8AC3E}">
        <p14:creationId xmlns:p14="http://schemas.microsoft.com/office/powerpoint/2010/main" val="3395953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0"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smtClean="0">
                <a:solidFill>
                  <a:srgbClr val="FFFFFF"/>
                </a:solidFill>
                <a:latin typeface="+mn-lt"/>
                <a:cs typeface="+mn-cs"/>
              </a:defRPr>
            </a:lvl1pPr>
          </a:lstStyle>
          <a:p>
            <a:pPr>
              <a:defRPr/>
            </a:pPr>
            <a:fld id="{017F0DE9-9083-42C9-B1E8-9598152BFFDF}" type="datetimeFigureOut">
              <a:rPr lang="pt-BR"/>
              <a:pPr>
                <a:defRPr/>
              </a:pPr>
              <a:t>24/11/2020</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smtClean="0">
                <a:solidFill>
                  <a:srgbClr val="FFFFFF"/>
                </a:solidFill>
                <a:latin typeface="+mn-lt"/>
                <a:cs typeface="+mn-cs"/>
              </a:defRPr>
            </a:lvl1pPr>
          </a:lstStyle>
          <a:p>
            <a:pPr>
              <a:defRPr/>
            </a:pPr>
            <a:fld id="{26386623-E877-480C-9E65-0DC173537B8C}" type="slidenum">
              <a:rPr lang="pt-BR"/>
              <a:pPr>
                <a:defRPr/>
              </a:pPr>
              <a:t>‹nº›</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dk1" tx1="lt1" bg2="dk2" tx2="lt2" accent1="accent1" accent2="accent2" accent3="accent3" accent4="accent4" accent5="accent5" accent6="accent6" hlink="hlink" folHlink="folHlink"/>
  <p:sldLayoutIdLst>
    <p:sldLayoutId id="2147483695" r:id="rId1"/>
    <p:sldLayoutId id="2147483694" r:id="rId2"/>
    <p:sldLayoutId id="2147483696" r:id="rId3"/>
    <p:sldLayoutId id="2147483693" r:id="rId4"/>
    <p:sldLayoutId id="2147483692" r:id="rId5"/>
    <p:sldLayoutId id="2147483691" r:id="rId6"/>
    <p:sldLayoutId id="2147483697" r:id="rId7"/>
    <p:sldLayoutId id="2147483698" r:id="rId8"/>
    <p:sldLayoutId id="2147483699" r:id="rId9"/>
    <p:sldLayoutId id="2147483690" r:id="rId10"/>
    <p:sldLayoutId id="2147483700" r:id="rId11"/>
  </p:sldLayoutIdLst>
  <p:txStyles>
    <p:titleStyle>
      <a:lvl1pPr algn="l" rtl="0" fontAlgn="base">
        <a:lnSpc>
          <a:spcPct val="85000"/>
        </a:lnSpc>
        <a:spcBef>
          <a:spcPct val="0"/>
        </a:spcBef>
        <a:spcAft>
          <a:spcPct val="0"/>
        </a:spcAft>
        <a:defRPr sz="4800" kern="1200" spc="-50">
          <a:solidFill>
            <a:srgbClr val="FFFFFF"/>
          </a:solidFill>
          <a:latin typeface="+mj-lt"/>
          <a:ea typeface="+mj-ea"/>
          <a:cs typeface="+mj-cs"/>
        </a:defRPr>
      </a:lvl1pPr>
      <a:lvl2pPr algn="l" rtl="0" fontAlgn="base">
        <a:lnSpc>
          <a:spcPct val="85000"/>
        </a:lnSpc>
        <a:spcBef>
          <a:spcPct val="0"/>
        </a:spcBef>
        <a:spcAft>
          <a:spcPct val="0"/>
        </a:spcAft>
        <a:defRPr sz="4800">
          <a:solidFill>
            <a:srgbClr val="FFFFFF"/>
          </a:solidFill>
          <a:latin typeface="Calibri Light" pitchFamily="34" charset="0"/>
        </a:defRPr>
      </a:lvl2pPr>
      <a:lvl3pPr algn="l" rtl="0" fontAlgn="base">
        <a:lnSpc>
          <a:spcPct val="85000"/>
        </a:lnSpc>
        <a:spcBef>
          <a:spcPct val="0"/>
        </a:spcBef>
        <a:spcAft>
          <a:spcPct val="0"/>
        </a:spcAft>
        <a:defRPr sz="4800">
          <a:solidFill>
            <a:srgbClr val="FFFFFF"/>
          </a:solidFill>
          <a:latin typeface="Calibri Light" pitchFamily="34" charset="0"/>
        </a:defRPr>
      </a:lvl3pPr>
      <a:lvl4pPr algn="l" rtl="0" fontAlgn="base">
        <a:lnSpc>
          <a:spcPct val="85000"/>
        </a:lnSpc>
        <a:spcBef>
          <a:spcPct val="0"/>
        </a:spcBef>
        <a:spcAft>
          <a:spcPct val="0"/>
        </a:spcAft>
        <a:defRPr sz="4800">
          <a:solidFill>
            <a:srgbClr val="FFFFFF"/>
          </a:solidFill>
          <a:latin typeface="Calibri Light" pitchFamily="34" charset="0"/>
        </a:defRPr>
      </a:lvl4pPr>
      <a:lvl5pPr algn="l" rtl="0" fontAlgn="base">
        <a:lnSpc>
          <a:spcPct val="85000"/>
        </a:lnSpc>
        <a:spcBef>
          <a:spcPct val="0"/>
        </a:spcBef>
        <a:spcAft>
          <a:spcPct val="0"/>
        </a:spcAft>
        <a:defRPr sz="4800">
          <a:solidFill>
            <a:srgbClr val="FFFFFF"/>
          </a:solidFill>
          <a:latin typeface="Calibri Light" pitchFamily="34" charset="0"/>
        </a:defRPr>
      </a:lvl5pPr>
      <a:lvl6pPr marL="457200" algn="l" rtl="0" fontAlgn="base">
        <a:lnSpc>
          <a:spcPct val="85000"/>
        </a:lnSpc>
        <a:spcBef>
          <a:spcPct val="0"/>
        </a:spcBef>
        <a:spcAft>
          <a:spcPct val="0"/>
        </a:spcAft>
        <a:defRPr sz="4800">
          <a:solidFill>
            <a:srgbClr val="FFFFFF"/>
          </a:solidFill>
          <a:latin typeface="Calibri Light" pitchFamily="34" charset="0"/>
        </a:defRPr>
      </a:lvl6pPr>
      <a:lvl7pPr marL="914400" algn="l" rtl="0" fontAlgn="base">
        <a:lnSpc>
          <a:spcPct val="85000"/>
        </a:lnSpc>
        <a:spcBef>
          <a:spcPct val="0"/>
        </a:spcBef>
        <a:spcAft>
          <a:spcPct val="0"/>
        </a:spcAft>
        <a:defRPr sz="4800">
          <a:solidFill>
            <a:srgbClr val="FFFFFF"/>
          </a:solidFill>
          <a:latin typeface="Calibri Light" pitchFamily="34" charset="0"/>
        </a:defRPr>
      </a:lvl7pPr>
      <a:lvl8pPr marL="1371600" algn="l" rtl="0" fontAlgn="base">
        <a:lnSpc>
          <a:spcPct val="85000"/>
        </a:lnSpc>
        <a:spcBef>
          <a:spcPct val="0"/>
        </a:spcBef>
        <a:spcAft>
          <a:spcPct val="0"/>
        </a:spcAft>
        <a:defRPr sz="4800">
          <a:solidFill>
            <a:srgbClr val="FFFFFF"/>
          </a:solidFill>
          <a:latin typeface="Calibri Light" pitchFamily="34" charset="0"/>
        </a:defRPr>
      </a:lvl8pPr>
      <a:lvl9pPr marL="1828800" algn="l" rtl="0" fontAlgn="base">
        <a:lnSpc>
          <a:spcPct val="85000"/>
        </a:lnSpc>
        <a:spcBef>
          <a:spcPct val="0"/>
        </a:spcBef>
        <a:spcAft>
          <a:spcPct val="0"/>
        </a:spcAft>
        <a:defRPr sz="4800">
          <a:solidFill>
            <a:srgbClr val="FFFFFF"/>
          </a:solidFill>
          <a:latin typeface="Calibri Light" pitchFamily="34" charset="0"/>
        </a:defRPr>
      </a:lvl9pPr>
    </p:titleStyle>
    <p:bodyStyle>
      <a:lvl1pPr marL="90488" indent="-90488" algn="l" rtl="0" fontAlgn="base">
        <a:lnSpc>
          <a:spcPct val="90000"/>
        </a:lnSpc>
        <a:spcBef>
          <a:spcPts val="1200"/>
        </a:spcBef>
        <a:spcAft>
          <a:spcPts val="200"/>
        </a:spcAft>
        <a:buClr>
          <a:srgbClr val="B5AE53"/>
        </a:buClr>
        <a:buSzPct val="100000"/>
        <a:buFont typeface="Calibri" pitchFamily="34" charset="0"/>
        <a:buChar char=" "/>
        <a:defRPr sz="2000" kern="1200">
          <a:solidFill>
            <a:srgbClr val="FFFFFF"/>
          </a:solidFill>
          <a:latin typeface="+mn-lt"/>
          <a:ea typeface="+mn-ea"/>
          <a:cs typeface="+mn-cs"/>
        </a:defRPr>
      </a:lvl1pPr>
      <a:lvl2pPr marL="382588" indent="-182563" algn="l" rtl="0" fontAlgn="base">
        <a:lnSpc>
          <a:spcPct val="90000"/>
        </a:lnSpc>
        <a:spcBef>
          <a:spcPts val="200"/>
        </a:spcBef>
        <a:spcAft>
          <a:spcPts val="400"/>
        </a:spcAft>
        <a:buClr>
          <a:srgbClr val="B5AE53"/>
        </a:buClr>
        <a:buFont typeface="Calibri" pitchFamily="34" charset="0"/>
        <a:buChar char="◦"/>
        <a:defRPr kern="1200">
          <a:solidFill>
            <a:srgbClr val="FFFFFF"/>
          </a:solidFill>
          <a:latin typeface="+mn-lt"/>
          <a:ea typeface="+mn-ea"/>
          <a:cs typeface="+mn-cs"/>
        </a:defRPr>
      </a:lvl2pPr>
      <a:lvl3pPr marL="566738" indent="-182563" algn="l" rtl="0" fontAlgn="base">
        <a:lnSpc>
          <a:spcPct val="90000"/>
        </a:lnSpc>
        <a:spcBef>
          <a:spcPts val="200"/>
        </a:spcBef>
        <a:spcAft>
          <a:spcPts val="400"/>
        </a:spcAft>
        <a:buClr>
          <a:srgbClr val="B5AE53"/>
        </a:buClr>
        <a:buFont typeface="Calibri" pitchFamily="34" charset="0"/>
        <a:buChar char="◦"/>
        <a:defRPr sz="1400" kern="1200">
          <a:solidFill>
            <a:srgbClr val="FFFFFF"/>
          </a:solidFill>
          <a:latin typeface="+mn-lt"/>
          <a:ea typeface="+mn-ea"/>
          <a:cs typeface="+mn-cs"/>
        </a:defRPr>
      </a:lvl3pPr>
      <a:lvl4pPr marL="749300" indent="-182563" algn="l" rtl="0" fontAlgn="base">
        <a:lnSpc>
          <a:spcPct val="90000"/>
        </a:lnSpc>
        <a:spcBef>
          <a:spcPts val="200"/>
        </a:spcBef>
        <a:spcAft>
          <a:spcPts val="400"/>
        </a:spcAft>
        <a:buClr>
          <a:srgbClr val="B5AE53"/>
        </a:buClr>
        <a:buFont typeface="Calibri" pitchFamily="34" charset="0"/>
        <a:buChar char="◦"/>
        <a:defRPr sz="1400" kern="1200">
          <a:solidFill>
            <a:srgbClr val="FFFFFF"/>
          </a:solidFill>
          <a:latin typeface="+mn-lt"/>
          <a:ea typeface="+mn-ea"/>
          <a:cs typeface="+mn-cs"/>
        </a:defRPr>
      </a:lvl4pPr>
      <a:lvl5pPr marL="931863" indent="-182563" algn="l" rtl="0" fontAlgn="base">
        <a:lnSpc>
          <a:spcPct val="90000"/>
        </a:lnSpc>
        <a:spcBef>
          <a:spcPts val="200"/>
        </a:spcBef>
        <a:spcAft>
          <a:spcPts val="400"/>
        </a:spcAft>
        <a:buClr>
          <a:srgbClr val="B5AE53"/>
        </a:buClr>
        <a:buFont typeface="Calibri" pitchFamily="34" charset="0"/>
        <a:buChar char="◦"/>
        <a:defRPr sz="1400" kern="1200">
          <a:solidFill>
            <a:srgbClr val="FFFFFF"/>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esidenciapediatrica.com.br/detalhes/367/avaliacao%20e%20tratamento%20da%20dor%20no%20periodo%20neonatal"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 TargetMode="External"/><Relationship Id="rId1" Type="http://schemas.openxmlformats.org/officeDocument/2006/relationships/slideLayout" Target="../slideLayouts/slideLayout7.xml"/><Relationship Id="rId4" Type="http://schemas.openxmlformats.org/officeDocument/2006/relationships/hyperlink" Target="mailto:pmargotto@gmail.com"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9793"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9287"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9869"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158875" y="-390525"/>
            <a:ext cx="10058400" cy="3565525"/>
          </a:xfrm>
        </p:spPr>
        <p:txBody>
          <a:bodyPr wrap="square" numCol="1" anchorCtr="0" compatLnSpc="1">
            <a:prstTxWarp prst="textNoShape">
              <a:avLst/>
            </a:prstTxWarp>
          </a:bodyPr>
          <a:lstStyle/>
          <a:p>
            <a:pPr algn="ctr"/>
            <a:r>
              <a:rPr lang="pt-BR" sz="5400" b="1" smtClean="0">
                <a:solidFill>
                  <a:srgbClr val="FF00FF"/>
                </a:solidFill>
              </a:rPr>
              <a:t>Avaliação e tratamento da dor no período neonatal</a:t>
            </a:r>
            <a:r>
              <a:rPr lang="pt-BR" sz="7200" smtClean="0">
                <a:solidFill>
                  <a:srgbClr val="FFFFFF"/>
                </a:solidFill>
              </a:rPr>
              <a:t/>
            </a:r>
            <a:br>
              <a:rPr lang="pt-BR" sz="7200" smtClean="0">
                <a:solidFill>
                  <a:srgbClr val="FFFFFF"/>
                </a:solidFill>
              </a:rPr>
            </a:br>
            <a:endParaRPr lang="pt-BR" sz="7200" smtClean="0">
              <a:solidFill>
                <a:srgbClr val="FFFFFF"/>
              </a:solidFill>
            </a:endParaRPr>
          </a:p>
        </p:txBody>
      </p:sp>
      <p:sp>
        <p:nvSpPr>
          <p:cNvPr id="3" name="Subtítulo 2"/>
          <p:cNvSpPr>
            <a:spLocks noGrp="1"/>
          </p:cNvSpPr>
          <p:nvPr>
            <p:ph type="subTitle" idx="1"/>
          </p:nvPr>
        </p:nvSpPr>
        <p:spPr>
          <a:xfrm>
            <a:off x="1028700" y="5114925"/>
            <a:ext cx="10058400" cy="1143000"/>
          </a:xfrm>
        </p:spPr>
        <p:txBody>
          <a:bodyPr>
            <a:normAutofit fontScale="92500"/>
          </a:bodyPr>
          <a:lstStyle/>
          <a:p>
            <a:pPr algn="ctr">
              <a:lnSpc>
                <a:spcPct val="70000"/>
              </a:lnSpc>
            </a:pPr>
            <a:r>
              <a:rPr lang="pt-BR" sz="2000" cap="none" dirty="0" smtClean="0"/>
              <a:t>Apresentação: Larissa A. Dutra da  </a:t>
            </a:r>
            <a:r>
              <a:rPr lang="pt-BR" sz="2000" cap="none" smtClean="0"/>
              <a:t>Silveira </a:t>
            </a:r>
            <a:r>
              <a:rPr lang="pt-BR" sz="2000" cap="none" smtClean="0"/>
              <a:t>(R3 </a:t>
            </a:r>
            <a:r>
              <a:rPr lang="pt-BR" sz="2000" cap="none" dirty="0" smtClean="0"/>
              <a:t>em Neonatologia do HMIB/SES/DF)</a:t>
            </a:r>
          </a:p>
          <a:p>
            <a:pPr algn="ctr">
              <a:lnSpc>
                <a:spcPct val="70000"/>
              </a:lnSpc>
            </a:pPr>
            <a:r>
              <a:rPr lang="pt-BR" sz="2000" cap="none" dirty="0" smtClean="0"/>
              <a:t>Coordenação: </a:t>
            </a:r>
            <a:r>
              <a:rPr lang="pt-BR" sz="2000" cap="none" dirty="0" err="1" smtClean="0"/>
              <a:t>Miza</a:t>
            </a:r>
            <a:r>
              <a:rPr lang="pt-BR" sz="2000" cap="none" dirty="0" smtClean="0"/>
              <a:t> Vidigal</a:t>
            </a:r>
          </a:p>
          <a:p>
            <a:pPr algn="ctr">
              <a:lnSpc>
                <a:spcPct val="70000"/>
              </a:lnSpc>
            </a:pPr>
            <a:r>
              <a:rPr lang="pt-BR" sz="2000" cap="none" dirty="0" smtClean="0">
                <a:hlinkClick r:id="rId2"/>
              </a:rPr>
              <a:t>www.paulomargotto.com.br</a:t>
            </a:r>
            <a:r>
              <a:rPr lang="pt-BR" sz="2000" cap="none" dirty="0" smtClean="0"/>
              <a:t>   - Brasília, 23 de novembro de 2020</a:t>
            </a:r>
          </a:p>
        </p:txBody>
      </p:sp>
      <p:sp>
        <p:nvSpPr>
          <p:cNvPr id="8196" name="Rectangle 4"/>
          <p:cNvSpPr>
            <a:spLocks noChangeArrowheads="1"/>
          </p:cNvSpPr>
          <p:nvPr/>
        </p:nvSpPr>
        <p:spPr bwMode="auto">
          <a:xfrm>
            <a:off x="0" y="2465388"/>
            <a:ext cx="12192000" cy="1060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38088" anchor="ctr">
            <a:spAutoFit/>
          </a:bodyPr>
          <a:lstStyle/>
          <a:p>
            <a:pPr algn="ctr"/>
            <a:r>
              <a:rPr lang="pt-BR" u="sng">
                <a:hlinkClick r:id="rId3"/>
              </a:rPr>
              <a:t/>
            </a:r>
            <a:br>
              <a:rPr lang="pt-BR" u="sng">
                <a:hlinkClick r:id="rId3"/>
              </a:rPr>
            </a:br>
            <a:endParaRPr lang="pt-BR" u="sng">
              <a:hlinkClick r:id="rId3"/>
            </a:endParaRPr>
          </a:p>
          <a:p>
            <a:pPr algn="ctr"/>
            <a:r>
              <a:rPr lang="pt-BR" u="sng">
                <a:hlinkClick r:id="rId3"/>
              </a:rPr>
              <a:t>Avaliação e tratamento da dor no ... - Residência Pediátrica</a:t>
            </a:r>
          </a:p>
          <a:p>
            <a:pPr eaLnBrk="0" hangingPunct="0"/>
            <a:endParaRPr lang="pt-BR"/>
          </a:p>
        </p:txBody>
      </p:sp>
      <p:sp>
        <p:nvSpPr>
          <p:cNvPr id="8197" name="Rectangle 5"/>
          <p:cNvSpPr>
            <a:spLocks noChangeArrowheads="1"/>
          </p:cNvSpPr>
          <p:nvPr/>
        </p:nvSpPr>
        <p:spPr bwMode="auto">
          <a:xfrm>
            <a:off x="0" y="3711575"/>
            <a:ext cx="12192000" cy="650875"/>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t>Balda RCX, Guinsburg R. Avaliação e tratamento da dor no período neonatal. Resid Pediatr. 2019;9(1):43-52 DOI: 10.25060/residpediatr-2019.v9n1-13 </a:t>
            </a:r>
          </a:p>
        </p:txBody>
      </p:sp>
      <p:pic>
        <p:nvPicPr>
          <p:cNvPr id="8199" name="Picture 2" descr="História da Neonatologia no Hospital Materno Infantil de Brasíl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19088"/>
            <a:ext cx="1598613" cy="159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Introdução</a:t>
            </a:r>
          </a:p>
        </p:txBody>
      </p:sp>
      <p:graphicFrame>
        <p:nvGraphicFramePr>
          <p:cNvPr id="6" name="Espaço Reservado para Conteúdo 5"/>
          <p:cNvGraphicFramePr>
            <a:graphicFrameLocks noGrp="1"/>
          </p:cNvGraphicFramePr>
          <p:nvPr>
            <p:ph idx="1"/>
          </p:nvPr>
        </p:nvGraphicFramePr>
        <p:xfrm>
          <a:off x="981075" y="2241550"/>
          <a:ext cx="10274300" cy="3541713"/>
        </p:xfrm>
        <a:graphic>
          <a:graphicData uri="http://schemas.openxmlformats.org/drawingml/2006/table">
            <a:tbl>
              <a:tblPr firstRow="1" bandRow="1">
                <a:tableStyleId>{0505E3EF-67EA-436B-97B2-0124C06EBD24}</a:tableStyleId>
              </a:tblPr>
              <a:tblGrid>
                <a:gridCol w="10274300">
                  <a:extLst>
                    <a:ext uri="{9D8B030D-6E8A-4147-A177-3AD203B41FA5}"/>
                  </a:extLst>
                </a:gridCol>
              </a:tblGrid>
              <a:tr h="521913">
                <a:tc>
                  <a:txBody>
                    <a:bodyPr/>
                    <a:lstStyle/>
                    <a:p>
                      <a:r>
                        <a:rPr lang="pt-BR" sz="1800" b="0" i="0" u="none" strike="noStrike" kern="1200" dirty="0">
                          <a:solidFill>
                            <a:schemeClr val="dk1"/>
                          </a:solidFill>
                          <a:effectLst/>
                          <a:latin typeface="+mn-lt"/>
                          <a:ea typeface="+mn-ea"/>
                          <a:cs typeface="+mn-cs"/>
                        </a:rPr>
                        <a:t>Os RN, mesmo prematuros, estão aptos do ponto de vista neurobiológico a sentir dor;</a:t>
                      </a:r>
                      <a:endParaRPr lang="pt-BR" sz="1800" dirty="0"/>
                    </a:p>
                  </a:txBody>
                  <a:tcPr marL="91436" marR="91436"/>
                </a:tc>
                <a:extLst>
                  <a:ext uri="{0D108BD9-81ED-4DB2-BD59-A6C34878D82A}"/>
                </a:extLst>
              </a:tr>
              <a:tr h="5476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800" b="0" i="0" u="none" strike="noStrike" kern="1200" dirty="0">
                          <a:solidFill>
                            <a:schemeClr val="dk1"/>
                          </a:solidFill>
                          <a:effectLst/>
                          <a:latin typeface="+mn-lt"/>
                          <a:ea typeface="+mn-ea"/>
                          <a:cs typeface="+mn-cs"/>
                        </a:rPr>
                        <a:t>Os recém-nascidos expostos à dor intensa ou prolongada apresentam aumento da morbidade;</a:t>
                      </a:r>
                    </a:p>
                  </a:txBody>
                  <a:tcPr marL="91436" marR="91436"/>
                </a:tc>
                <a:extLst>
                  <a:ext uri="{0D108BD9-81ED-4DB2-BD59-A6C34878D82A}"/>
                </a:extLst>
              </a:tr>
              <a:tr h="5552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800" b="0" i="0" u="none" strike="noStrike" kern="1200" dirty="0">
                          <a:solidFill>
                            <a:schemeClr val="dk1"/>
                          </a:solidFill>
                          <a:effectLst/>
                          <a:latin typeface="+mn-lt"/>
                          <a:ea typeface="+mn-ea"/>
                          <a:cs typeface="+mn-cs"/>
                        </a:rPr>
                        <a:t>A falta de resposta comportamental ao estímulo doloroso não significa ausência de dor; </a:t>
                      </a:r>
                    </a:p>
                  </a:txBody>
                  <a:tcPr marL="91436" marR="91436"/>
                </a:tc>
                <a:extLst>
                  <a:ext uri="{0D108BD9-81ED-4DB2-BD59-A6C34878D82A}"/>
                </a:extLst>
              </a:tr>
              <a:tr h="958425">
                <a:tc>
                  <a:txBody>
                    <a:bodyPr/>
                    <a:lstStyle/>
                    <a:p>
                      <a:r>
                        <a:rPr lang="pt-BR" sz="1800" b="0" i="0" u="none" strike="noStrike" kern="1200" dirty="0">
                          <a:solidFill>
                            <a:schemeClr val="dk1"/>
                          </a:solidFill>
                          <a:effectLst/>
                          <a:latin typeface="+mn-lt"/>
                          <a:ea typeface="+mn-ea"/>
                          <a:cs typeface="+mn-cs"/>
                        </a:rPr>
                        <a:t>Para avaliar e reduzir a dor do neonato deve-se utilizar instrumentos validados, de maneira consistente, durante todo o período de analgesia</a:t>
                      </a:r>
                      <a:endParaRPr lang="pt-BR" sz="1800" dirty="0"/>
                    </a:p>
                  </a:txBody>
                  <a:tcPr marL="91436" marR="91436"/>
                </a:tc>
                <a:extLst>
                  <a:ext uri="{0D108BD9-81ED-4DB2-BD59-A6C34878D82A}"/>
                </a:extLst>
              </a:tr>
              <a:tr h="958425">
                <a:tc>
                  <a:txBody>
                    <a:bodyPr/>
                    <a:lstStyle/>
                    <a:p>
                      <a:r>
                        <a:rPr lang="pt-BR" sz="1800" b="0" i="0" u="none" strike="noStrike" kern="1200" dirty="0">
                          <a:solidFill>
                            <a:schemeClr val="dk1"/>
                          </a:solidFill>
                          <a:effectLst/>
                          <a:latin typeface="+mn-lt"/>
                          <a:ea typeface="+mn-ea"/>
                          <a:cs typeface="+mn-cs"/>
                        </a:rPr>
                        <a:t>Um dos maiores obstáculos ao tratamento da dor no período neonatal é a dificuldade de avaliação da dor nesta população</a:t>
                      </a:r>
                      <a:endParaRPr lang="pt-BR" sz="1800" dirty="0"/>
                    </a:p>
                  </a:txBody>
                  <a:tcPr marL="91436" marR="91436"/>
                </a:tc>
                <a:extLst>
                  <a:ext uri="{0D108BD9-81ED-4DB2-BD59-A6C34878D82A}"/>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Introdução</a:t>
            </a:r>
          </a:p>
        </p:txBody>
      </p:sp>
      <p:sp>
        <p:nvSpPr>
          <p:cNvPr id="11267" name="Espaço Reservado para Conteúdo 2"/>
          <p:cNvSpPr>
            <a:spLocks noGrp="1"/>
          </p:cNvSpPr>
          <p:nvPr>
            <p:ph idx="1"/>
          </p:nvPr>
        </p:nvSpPr>
        <p:spPr/>
        <p:txBody>
          <a:bodyPr/>
          <a:lstStyle/>
          <a:p>
            <a:pPr>
              <a:buFont typeface="Arial" pitchFamily="34" charset="0"/>
              <a:buChar char="•"/>
            </a:pPr>
            <a:r>
              <a:rPr lang="pt-BR" smtClean="0"/>
              <a:t> Reconhecer, avaliar e tratar a dor são aspectos importantes no dia a dia de uma UTIN;</a:t>
            </a:r>
          </a:p>
          <a:p>
            <a:pPr>
              <a:buFont typeface="Arial" pitchFamily="34" charset="0"/>
              <a:buChar char="•"/>
            </a:pPr>
            <a:r>
              <a:rPr lang="pt-BR" smtClean="0"/>
              <a:t> O emprego de medidas para o alívio da dor frente aos procedimentos potencialmente dolorosos ainda ocorre de maneira heterogênea e, por vezes, até escassa nas UTIN;</a:t>
            </a:r>
          </a:p>
          <a:p>
            <a:pPr>
              <a:buFont typeface="Arial" pitchFamily="34" charset="0"/>
              <a:buChar char="•"/>
            </a:pPr>
            <a:r>
              <a:rPr lang="pt-BR" smtClean="0"/>
              <a:t> Europa: estudo multicêntrico com 18 países, 243 unidades neonatais e 6.680 neonatos, constatou que o uso de analgesia variou de 0% a 100%. </a:t>
            </a:r>
          </a:p>
          <a:p>
            <a:pPr>
              <a:buFont typeface="Arial" pitchFamily="34" charset="0"/>
              <a:buChar char="•"/>
            </a:pPr>
            <a:r>
              <a:rPr lang="pt-BR" smtClean="0"/>
              <a:t> Brasil: estudo multicêntrico realizado em 4 unidades neonatais nos anos de 2001, 2006 e 2011, observou um aumento no emprego de analgésicos para procedimentos dolorosos no decorrer dos anos do estudo.</a:t>
            </a:r>
          </a:p>
          <a:p>
            <a:r>
              <a:rPr lang="pt-BR" smtClean="0"/>
              <a:t/>
            </a:r>
            <a:br>
              <a:rPr lang="pt-BR" smtClean="0"/>
            </a:br>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Introdução</a:t>
            </a:r>
          </a:p>
        </p:txBody>
      </p:sp>
      <p:sp>
        <p:nvSpPr>
          <p:cNvPr id="12291" name="Espaço Reservado para Conteúdo 2"/>
          <p:cNvSpPr>
            <a:spLocks noGrp="1"/>
          </p:cNvSpPr>
          <p:nvPr>
            <p:ph idx="1"/>
          </p:nvPr>
        </p:nvSpPr>
        <p:spPr/>
        <p:txBody>
          <a:bodyPr/>
          <a:lstStyle/>
          <a:p>
            <a:pPr>
              <a:buFont typeface="Arial" pitchFamily="34" charset="0"/>
              <a:buChar char="•"/>
            </a:pPr>
            <a:r>
              <a:rPr lang="pt-BR" smtClean="0"/>
              <a:t> 2011: a frequência de administração das medidas analgésicas permaneceu muito baixa</a:t>
            </a:r>
          </a:p>
          <a:p>
            <a:pPr lvl="1"/>
            <a:r>
              <a:rPr lang="pt-BR" smtClean="0"/>
              <a:t>36% para punção lombar; 30% para intubação; 48% para ventilação mecânica e 89% nos primeiros três dias de pós-operatório</a:t>
            </a:r>
          </a:p>
          <a:p>
            <a:pPr>
              <a:buFont typeface="Arial" pitchFamily="34" charset="0"/>
              <a:buChar char="•"/>
            </a:pPr>
            <a:r>
              <a:rPr lang="pt-BR" smtClean="0"/>
              <a:t> Subtratamento da dor no período neonatal: lapso entre o conhecimento científico e a conduta na prática clínica, além da dificuldade de avaliar a dor no lactente.</a:t>
            </a:r>
          </a:p>
          <a:p>
            <a:pPr>
              <a:buFont typeface="Arial" pitchFamily="34" charset="0"/>
              <a:buChar char="•"/>
            </a:pPr>
            <a:r>
              <a:rPr lang="pt-BR" smtClean="0"/>
              <a:t> A avaliação da dor nessa população não é tarefa fácil, pois a natureza subjetiva da experiência dolorosa e a existência de poucos instrumentos confiáveis, válidos e com aplicabilidade clínica para mensurar a presença e a intensidade da dor, são barreiras difíceis de transpor.</a:t>
            </a:r>
          </a:p>
          <a:p>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Introdução</a:t>
            </a:r>
          </a:p>
        </p:txBody>
      </p:sp>
      <p:sp>
        <p:nvSpPr>
          <p:cNvPr id="13315" name="Espaço Reservado para Conteúdo 2"/>
          <p:cNvSpPr>
            <a:spLocks noGrp="1"/>
          </p:cNvSpPr>
          <p:nvPr>
            <p:ph idx="1"/>
          </p:nvPr>
        </p:nvSpPr>
        <p:spPr/>
        <p:txBody>
          <a:bodyPr/>
          <a:lstStyle/>
          <a:p>
            <a:pPr>
              <a:buFont typeface="Arial" pitchFamily="34" charset="0"/>
              <a:buChar char="•"/>
            </a:pPr>
            <a:r>
              <a:rPr lang="pt-BR" smtClean="0"/>
              <a:t> Literatura: descritas mais de 40 escalas para avaliar a dor no período neonatal, e ainda não existe um instrumento padrão-ouro. </a:t>
            </a:r>
          </a:p>
          <a:p>
            <a:pPr>
              <a:buFont typeface="Arial" pitchFamily="34" charset="0"/>
              <a:buChar char="•"/>
            </a:pPr>
            <a:r>
              <a:rPr lang="pt-BR" smtClean="0"/>
              <a:t> Diante da diversidade de escalas existentes, vários autores sugerem que as unidades neonatais definam um roteiro prático para a avaliação da dor no período neonatal, mantendo um treinamento prático e frequente da equipe multidisciplinar neonatal. </a:t>
            </a:r>
          </a:p>
          <a:p>
            <a:pPr>
              <a:buFont typeface="Arial" pitchFamily="34" charset="0"/>
              <a:buChar char="•"/>
            </a:pPr>
            <a:r>
              <a:rPr lang="pt-BR" smtClean="0"/>
              <a:t> O artigo a seguir, é uma sugestão desse roteiro a ser executado à beira do leito.</a:t>
            </a:r>
          </a:p>
          <a:p>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INTRODUÇÃO</a:t>
            </a:r>
          </a:p>
        </p:txBody>
      </p:sp>
      <p:sp>
        <p:nvSpPr>
          <p:cNvPr id="3" name="Espaço Reservado para Conteúdo 2"/>
          <p:cNvSpPr>
            <a:spLocks noGrp="1"/>
          </p:cNvSpPr>
          <p:nvPr>
            <p:ph idx="1"/>
          </p:nvPr>
        </p:nvSpPr>
        <p:spPr/>
        <p:txBody>
          <a:bodyPr rtlCol="0">
            <a:normAutofit/>
          </a:bodyPr>
          <a:lstStyle/>
          <a:p>
            <a:pPr marL="91440" indent="-91440" fontAlgn="auto">
              <a:buClr>
                <a:schemeClr val="accent3"/>
              </a:buClr>
              <a:defRPr/>
            </a:pPr>
            <a:r>
              <a:rPr lang="pt-BR" b="1" dirty="0">
                <a:solidFill>
                  <a:schemeClr val="tx2"/>
                </a:solidFill>
              </a:rPr>
              <a:t>EQUIPE DE ENFERMAGEM:  </a:t>
            </a:r>
          </a:p>
          <a:p>
            <a:pPr marL="0" indent="0" fontAlgn="auto">
              <a:buClr>
                <a:schemeClr val="accent3"/>
              </a:buClr>
              <a:buFont typeface="Calibri" pitchFamily="34" charset="0"/>
              <a:buNone/>
              <a:defRPr/>
            </a:pPr>
            <a:endParaRPr lang="pt-BR" b="1" dirty="0">
              <a:solidFill>
                <a:schemeClr val="tx1">
                  <a:lumMod val="75000"/>
                  <a:lumOff val="25000"/>
                </a:schemeClr>
              </a:solidFill>
            </a:endParaRPr>
          </a:p>
          <a:p>
            <a:pPr marL="0" indent="0" fontAlgn="auto">
              <a:buClr>
                <a:schemeClr val="accent3"/>
              </a:buClr>
              <a:buFont typeface="Calibri" pitchFamily="34" charset="0"/>
              <a:buNone/>
              <a:defRPr/>
            </a:pPr>
            <a:r>
              <a:rPr lang="pt-BR" b="1" dirty="0">
                <a:solidFill>
                  <a:schemeClr val="tx1">
                    <a:lumMod val="75000"/>
                    <a:lumOff val="25000"/>
                  </a:schemeClr>
                </a:solidFill>
              </a:rPr>
              <a:t>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graphicFrame>
        <p:nvGraphicFramePr>
          <p:cNvPr id="4" name="Tabela 3"/>
          <p:cNvGraphicFramePr>
            <a:graphicFrameLocks noGrp="1"/>
          </p:cNvGraphicFramePr>
          <p:nvPr/>
        </p:nvGraphicFramePr>
        <p:xfrm>
          <a:off x="1233488" y="2509838"/>
          <a:ext cx="9921875" cy="1463675"/>
        </p:xfrm>
        <a:graphic>
          <a:graphicData uri="http://schemas.openxmlformats.org/drawingml/2006/table">
            <a:tbl>
              <a:tblPr firstRow="1" bandRow="1">
                <a:tableStyleId>{C4B1156A-380E-4F78-BDF5-A606A8083BF9}</a:tableStyleId>
              </a:tblPr>
              <a:tblGrid>
                <a:gridCol w="9921875">
                  <a:extLst>
                    <a:ext uri="{9D8B030D-6E8A-4147-A177-3AD203B41FA5}"/>
                  </a:extLst>
                </a:gridCol>
              </a:tblGrid>
              <a:tr h="14636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800" dirty="0"/>
                        <a:t>Aplicar a escala de avaliação da dor, agitação e sedação neonatal - Neonatal </a:t>
                      </a:r>
                      <a:r>
                        <a:rPr lang="pt-BR" sz="1800" dirty="0" err="1"/>
                        <a:t>Pain</a:t>
                      </a:r>
                      <a:r>
                        <a:rPr lang="pt-BR" sz="1800" dirty="0"/>
                        <a:t>, </a:t>
                      </a:r>
                      <a:r>
                        <a:rPr lang="pt-BR" sz="1800" dirty="0" err="1"/>
                        <a:t>Agitation</a:t>
                      </a:r>
                      <a:r>
                        <a:rPr lang="pt-BR" sz="1800" dirty="0"/>
                        <a:t> </a:t>
                      </a:r>
                      <a:r>
                        <a:rPr lang="pt-BR" sz="1800" dirty="0" err="1"/>
                        <a:t>and</a:t>
                      </a:r>
                      <a:r>
                        <a:rPr lang="pt-BR" sz="1800" dirty="0"/>
                        <a:t> </a:t>
                      </a:r>
                      <a:r>
                        <a:rPr lang="pt-BR" sz="1800" dirty="0" err="1"/>
                        <a:t>Sedation</a:t>
                      </a:r>
                      <a:r>
                        <a:rPr lang="pt-BR" sz="1800" dirty="0"/>
                        <a:t> </a:t>
                      </a:r>
                      <a:r>
                        <a:rPr lang="pt-BR" sz="1800" dirty="0" err="1"/>
                        <a:t>Scale</a:t>
                      </a:r>
                      <a:r>
                        <a:rPr lang="pt-BR" sz="1800" dirty="0"/>
                        <a:t> (N-PASS) de maneira simultânea à monitorização dos sinais vitais, ou seja, a cada 1 a 3 horas, de acordo com a gravidade do paciente. Pontuações &gt; 3 devem alertar para a necessidade de introdução ou adequação da dose de analgésicos.</a:t>
                      </a:r>
                    </a:p>
                    <a:p>
                      <a:endParaRPr lang="pt-BR" sz="1800" dirty="0"/>
                    </a:p>
                  </a:txBody>
                  <a:tcPr marL="91437" marR="91437" marT="45740" marB="45740"/>
                </a:tc>
                <a:extLst>
                  <a:ext uri="{0D108BD9-81ED-4DB2-BD59-A6C34878D82A}"/>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Espaço Reservado para Conteúdo 4"/>
          <p:cNvPicPr>
            <a:picLocks noGrp="1" noChangeAspect="1"/>
          </p:cNvPicPr>
          <p:nvPr>
            <p:ph idx="1"/>
          </p:nvPr>
        </p:nvPicPr>
        <p:blipFill>
          <a:blip r:embed="rId2">
            <a:extLst>
              <a:ext uri="{28A0092B-C50C-407E-A947-70E740481C1C}">
                <a14:useLocalDpi xmlns:a14="http://schemas.microsoft.com/office/drawing/2010/main" val="0"/>
              </a:ext>
            </a:extLst>
          </a:blip>
          <a:srcRect l="7645" r="8083"/>
          <a:stretch>
            <a:fillRect/>
          </a:stretch>
        </p:blipFill>
        <p:spPr>
          <a:xfrm>
            <a:off x="1108075" y="465138"/>
            <a:ext cx="10237788" cy="5614987"/>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Espaço Reservado para Conteúdo 5"/>
          <p:cNvGraphicFramePr>
            <a:graphicFrameLocks noGrp="1"/>
          </p:cNvGraphicFramePr>
          <p:nvPr>
            <p:ph idx="1"/>
          </p:nvPr>
        </p:nvGraphicFramePr>
        <p:xfrm>
          <a:off x="1200150" y="1908175"/>
          <a:ext cx="9850438" cy="4237038"/>
        </p:xfrm>
        <a:graphic>
          <a:graphicData uri="http://schemas.openxmlformats.org/drawingml/2006/table">
            <a:tbl>
              <a:tblPr firstRow="1" bandRow="1">
                <a:tableStyleId>{0505E3EF-67EA-436B-97B2-0124C06EBD24}</a:tableStyleId>
              </a:tblPr>
              <a:tblGrid>
                <a:gridCol w="4803188">
                  <a:extLst>
                    <a:ext uri="{9D8B030D-6E8A-4147-A177-3AD203B41FA5}"/>
                  </a:extLst>
                </a:gridCol>
                <a:gridCol w="5047250">
                  <a:extLst>
                    <a:ext uri="{9D8B030D-6E8A-4147-A177-3AD203B41FA5}"/>
                  </a:extLst>
                </a:gridCol>
              </a:tblGrid>
              <a:tr h="365787">
                <a:tc>
                  <a:txBody>
                    <a:bodyPr/>
                    <a:lstStyle/>
                    <a:p>
                      <a:pPr algn="ctr"/>
                      <a:r>
                        <a:rPr lang="pt-BR" sz="1800" b="1" i="0" u="none" strike="noStrike" kern="1200" dirty="0">
                          <a:solidFill>
                            <a:schemeClr val="dk1"/>
                          </a:solidFill>
                          <a:effectLst/>
                          <a:latin typeface="+mn-lt"/>
                          <a:ea typeface="+mn-ea"/>
                          <a:cs typeface="+mn-cs"/>
                        </a:rPr>
                        <a:t>Avaliação da sedação</a:t>
                      </a:r>
                      <a:endParaRPr lang="pt-BR" sz="1800" b="1" dirty="0"/>
                    </a:p>
                  </a:txBody>
                  <a:tcPr marL="91446" marR="91446" marT="45723" marB="45723"/>
                </a:tc>
                <a:tc>
                  <a:txBody>
                    <a:bodyPr/>
                    <a:lstStyle/>
                    <a:p>
                      <a:endParaRPr lang="pt-BR" sz="1800"/>
                    </a:p>
                  </a:txBody>
                  <a:tcPr marL="91446" marR="91446" marT="45723" marB="45723"/>
                </a:tc>
                <a:extLst>
                  <a:ext uri="{0D108BD9-81ED-4DB2-BD59-A6C34878D82A}"/>
                </a:extLst>
              </a:tr>
              <a:tr h="1798455">
                <a:tc>
                  <a:txBody>
                    <a:bodyPr/>
                    <a:lstStyle/>
                    <a:p>
                      <a:pPr rtl="0"/>
                      <a:r>
                        <a:rPr lang="pt-BR" sz="1600" b="0" i="0" u="none" strike="noStrike" kern="1200" dirty="0">
                          <a:solidFill>
                            <a:schemeClr val="dk1"/>
                          </a:solidFill>
                          <a:effectLst/>
                          <a:latin typeface="+mn-lt"/>
                          <a:ea typeface="+mn-ea"/>
                          <a:cs typeface="+mn-cs"/>
                        </a:rPr>
                        <a:t>A pontuação “zero” é dada ao RN que não</a:t>
                      </a:r>
                      <a:endParaRPr lang="pt-BR" sz="1600" b="0" dirty="0">
                        <a:effectLst/>
                      </a:endParaRPr>
                    </a:p>
                    <a:p>
                      <a:pPr rtl="0"/>
                      <a:r>
                        <a:rPr lang="pt-BR" sz="1600" b="0" i="0" u="none" strike="noStrike" kern="1200" dirty="0">
                          <a:solidFill>
                            <a:schemeClr val="dk1"/>
                          </a:solidFill>
                          <a:effectLst/>
                          <a:latin typeface="+mn-lt"/>
                          <a:ea typeface="+mn-ea"/>
                          <a:cs typeface="+mn-cs"/>
                        </a:rPr>
                        <a:t>apresenta sinais de sedação e que esteja reativo.</a:t>
                      </a:r>
                      <a:endParaRPr lang="pt-BR" sz="1600" b="0" dirty="0">
                        <a:effectLst/>
                      </a:endParaRPr>
                    </a:p>
                    <a:p>
                      <a:endParaRPr lang="pt-BR" sz="1600" dirty="0"/>
                    </a:p>
                  </a:txBody>
                  <a:tcPr marL="91446" marR="91446" marT="45723" marB="45723"/>
                </a:tc>
                <a:tc>
                  <a:txBody>
                    <a:bodyPr/>
                    <a:lstStyle/>
                    <a:p>
                      <a:pPr rtl="0"/>
                      <a:r>
                        <a:rPr lang="pt-BR" sz="1600" b="0" i="0" u="none" strike="noStrike" kern="1200" dirty="0">
                          <a:solidFill>
                            <a:schemeClr val="dk1"/>
                          </a:solidFill>
                          <a:effectLst/>
                          <a:latin typeface="+mn-lt"/>
                          <a:ea typeface="+mn-ea"/>
                          <a:cs typeface="+mn-cs"/>
                        </a:rPr>
                        <a:t>A pontuação negativa sem administração de </a:t>
                      </a:r>
                      <a:r>
                        <a:rPr lang="pt-BR" sz="1600" b="0" i="0" u="none" strike="noStrike" kern="1200" dirty="0" err="1">
                          <a:solidFill>
                            <a:schemeClr val="dk1"/>
                          </a:solidFill>
                          <a:effectLst/>
                          <a:latin typeface="+mn-lt"/>
                          <a:ea typeface="+mn-ea"/>
                          <a:cs typeface="+mn-cs"/>
                        </a:rPr>
                        <a:t>opioides</a:t>
                      </a:r>
                      <a:r>
                        <a:rPr lang="pt-BR" sz="1600" b="0" i="0" u="none" strike="noStrike" kern="1200" dirty="0">
                          <a:solidFill>
                            <a:schemeClr val="dk1"/>
                          </a:solidFill>
                          <a:effectLst/>
                          <a:latin typeface="+mn-lt"/>
                          <a:ea typeface="+mn-ea"/>
                          <a:cs typeface="+mn-cs"/>
                        </a:rPr>
                        <a:t>/sedativos pode indicar:</a:t>
                      </a:r>
                      <a:endParaRPr lang="pt-BR" sz="1600" b="0" dirty="0">
                        <a:effectLst/>
                      </a:endParaRPr>
                    </a:p>
                    <a:p>
                      <a:pPr rtl="0"/>
                      <a:r>
                        <a:rPr lang="pt-BR" sz="1600" b="0" i="0" u="none" strike="noStrike" kern="1200" dirty="0">
                          <a:solidFill>
                            <a:schemeClr val="dk1"/>
                          </a:solidFill>
                          <a:effectLst/>
                          <a:latin typeface="+mn-lt"/>
                          <a:ea typeface="+mn-ea"/>
                          <a:cs typeface="+mn-cs"/>
                        </a:rPr>
                        <a:t>-Resposta prolongada ou persistente à dor/</a:t>
                      </a:r>
                      <a:endParaRPr lang="pt-BR" sz="1600" b="0" dirty="0">
                        <a:effectLst/>
                      </a:endParaRPr>
                    </a:p>
                    <a:p>
                      <a:pPr rtl="0"/>
                      <a:r>
                        <a:rPr lang="pt-BR" sz="1600" b="0" i="0" u="none" strike="noStrike" kern="1200" dirty="0">
                          <a:solidFill>
                            <a:schemeClr val="dk1"/>
                          </a:solidFill>
                          <a:effectLst/>
                          <a:latin typeface="+mn-lt"/>
                          <a:ea typeface="+mn-ea"/>
                          <a:cs typeface="+mn-cs"/>
                        </a:rPr>
                        <a:t>estresse do recém-nascido prematuro;</a:t>
                      </a:r>
                      <a:endParaRPr lang="pt-BR" sz="1600" b="0" dirty="0">
                        <a:effectLst/>
                      </a:endParaRPr>
                    </a:p>
                    <a:p>
                      <a:pPr rtl="0"/>
                      <a:r>
                        <a:rPr lang="pt-BR" sz="1600" b="0" i="0" u="none" strike="noStrike" kern="1200" dirty="0">
                          <a:solidFill>
                            <a:schemeClr val="dk1"/>
                          </a:solidFill>
                          <a:effectLst/>
                          <a:latin typeface="+mn-lt"/>
                          <a:ea typeface="+mn-ea"/>
                          <a:cs typeface="+mn-cs"/>
                        </a:rPr>
                        <a:t>-Depressão neurológica, sepse ou outras</a:t>
                      </a:r>
                      <a:endParaRPr lang="pt-BR" sz="1600" b="0" dirty="0">
                        <a:effectLst/>
                      </a:endParaRPr>
                    </a:p>
                    <a:p>
                      <a:pPr rtl="0"/>
                      <a:r>
                        <a:rPr lang="pt-BR" sz="1600" b="0" i="0" u="none" strike="noStrike" kern="1200" dirty="0">
                          <a:solidFill>
                            <a:schemeClr val="dk1"/>
                          </a:solidFill>
                          <a:effectLst/>
                          <a:latin typeface="+mn-lt"/>
                          <a:ea typeface="+mn-ea"/>
                          <a:cs typeface="+mn-cs"/>
                        </a:rPr>
                        <a:t>patologias.</a:t>
                      </a:r>
                      <a:endParaRPr lang="pt-BR" sz="1600" b="0" dirty="0">
                        <a:effectLst/>
                      </a:endParaRPr>
                    </a:p>
                    <a:p>
                      <a:endParaRPr lang="pt-BR" sz="1600" dirty="0"/>
                    </a:p>
                  </a:txBody>
                  <a:tcPr marL="91446" marR="91446" marT="45723" marB="45723"/>
                </a:tc>
                <a:extLst>
                  <a:ext uri="{0D108BD9-81ED-4DB2-BD59-A6C34878D82A}"/>
                </a:extLst>
              </a:tr>
              <a:tr h="2072796">
                <a:tc>
                  <a:txBody>
                    <a:bodyPr/>
                    <a:lstStyle/>
                    <a:p>
                      <a:pPr rtl="0"/>
                      <a:r>
                        <a:rPr lang="pt-BR" sz="1600" b="0" i="0" u="none" strike="noStrike" kern="1200" dirty="0">
                          <a:solidFill>
                            <a:schemeClr val="dk1"/>
                          </a:solidFill>
                          <a:effectLst/>
                          <a:latin typeface="+mn-lt"/>
                          <a:ea typeface="+mn-ea"/>
                          <a:cs typeface="+mn-cs"/>
                        </a:rPr>
                        <a:t>Níveis de sedação desejados variam de acordo</a:t>
                      </a:r>
                      <a:endParaRPr lang="pt-BR" sz="1600" b="0" dirty="0">
                        <a:effectLst/>
                      </a:endParaRPr>
                    </a:p>
                    <a:p>
                      <a:pPr rtl="0"/>
                      <a:r>
                        <a:rPr lang="pt-BR" sz="1600" b="0" i="0" u="none" strike="noStrike" kern="1200" dirty="0">
                          <a:solidFill>
                            <a:schemeClr val="dk1"/>
                          </a:solidFill>
                          <a:effectLst/>
                          <a:latin typeface="+mn-lt"/>
                          <a:ea typeface="+mn-ea"/>
                          <a:cs typeface="+mn-cs"/>
                        </a:rPr>
                        <a:t>com a situação:</a:t>
                      </a:r>
                      <a:endParaRPr lang="pt-BR" sz="1600" b="0" dirty="0">
                        <a:effectLst/>
                      </a:endParaRPr>
                    </a:p>
                    <a:p>
                      <a:pPr rtl="0"/>
                      <a:r>
                        <a:rPr lang="pt-BR" sz="1600" b="0" i="0" u="none" strike="noStrike" kern="1200" dirty="0">
                          <a:solidFill>
                            <a:schemeClr val="dk1"/>
                          </a:solidFill>
                          <a:effectLst/>
                          <a:latin typeface="+mn-lt"/>
                          <a:ea typeface="+mn-ea"/>
                          <a:cs typeface="+mn-cs"/>
                        </a:rPr>
                        <a:t>- “Sedação profunda” escore de -10 a -5;</a:t>
                      </a:r>
                      <a:endParaRPr lang="pt-BR" sz="1600" b="0" dirty="0">
                        <a:effectLst/>
                      </a:endParaRPr>
                    </a:p>
                    <a:p>
                      <a:pPr rtl="0"/>
                      <a:r>
                        <a:rPr lang="pt-BR" sz="1600" b="0" i="0" u="none" strike="noStrike" kern="1200" dirty="0">
                          <a:solidFill>
                            <a:schemeClr val="dk1"/>
                          </a:solidFill>
                          <a:effectLst/>
                          <a:latin typeface="+mn-lt"/>
                          <a:ea typeface="+mn-ea"/>
                          <a:cs typeface="+mn-cs"/>
                        </a:rPr>
                        <a:t>- “Sedação leve” escore de -5 a -2;</a:t>
                      </a:r>
                      <a:endParaRPr lang="pt-BR" sz="1600" b="0" dirty="0">
                        <a:effectLst/>
                      </a:endParaRPr>
                    </a:p>
                    <a:p>
                      <a:pPr rtl="0"/>
                      <a:r>
                        <a:rPr lang="pt-BR" sz="1600" b="0" i="0" u="none" strike="noStrike" kern="1200" dirty="0">
                          <a:solidFill>
                            <a:schemeClr val="dk1"/>
                          </a:solidFill>
                          <a:effectLst/>
                          <a:latin typeface="+mn-lt"/>
                          <a:ea typeface="+mn-ea"/>
                          <a:cs typeface="+mn-cs"/>
                        </a:rPr>
                        <a:t>- Sedação profunda não é recomendada, a</a:t>
                      </a:r>
                      <a:endParaRPr lang="pt-BR" sz="1600" b="0" dirty="0">
                        <a:effectLst/>
                      </a:endParaRPr>
                    </a:p>
                    <a:p>
                      <a:pPr rtl="0"/>
                      <a:r>
                        <a:rPr lang="pt-BR" sz="1600" b="0" i="0" u="none" strike="noStrike" kern="1200" dirty="0">
                          <a:solidFill>
                            <a:schemeClr val="dk1"/>
                          </a:solidFill>
                          <a:effectLst/>
                          <a:latin typeface="+mn-lt"/>
                          <a:ea typeface="+mn-ea"/>
                          <a:cs typeface="+mn-cs"/>
                        </a:rPr>
                        <a:t>menos que o neonato esteja em ventilação mecânica,</a:t>
                      </a:r>
                      <a:r>
                        <a:rPr lang="pt-BR" sz="1600" b="0" i="0" u="none" strike="noStrike" kern="1200" baseline="0" dirty="0">
                          <a:solidFill>
                            <a:schemeClr val="dk1"/>
                          </a:solidFill>
                          <a:effectLst/>
                          <a:latin typeface="+mn-lt"/>
                          <a:ea typeface="+mn-ea"/>
                          <a:cs typeface="+mn-cs"/>
                        </a:rPr>
                        <a:t> </a:t>
                      </a:r>
                      <a:r>
                        <a:rPr lang="pt-BR" sz="1600" b="0" i="0" u="none" strike="noStrike" kern="1200" dirty="0">
                          <a:solidFill>
                            <a:schemeClr val="dk1"/>
                          </a:solidFill>
                          <a:effectLst/>
                          <a:latin typeface="+mn-lt"/>
                          <a:ea typeface="+mn-ea"/>
                          <a:cs typeface="+mn-cs"/>
                        </a:rPr>
                        <a:t>devido ao alto potencial de </a:t>
                      </a:r>
                      <a:r>
                        <a:rPr lang="pt-BR" sz="1600" b="0" i="0" u="none" strike="noStrike" kern="1200" dirty="0" err="1">
                          <a:solidFill>
                            <a:schemeClr val="dk1"/>
                          </a:solidFill>
                          <a:effectLst/>
                          <a:latin typeface="+mn-lt"/>
                          <a:ea typeface="+mn-ea"/>
                          <a:cs typeface="+mn-cs"/>
                        </a:rPr>
                        <a:t>hipoventilação</a:t>
                      </a:r>
                      <a:r>
                        <a:rPr lang="pt-BR" sz="1600" b="0" i="0" u="none" strike="noStrike" kern="1200" dirty="0">
                          <a:solidFill>
                            <a:schemeClr val="dk1"/>
                          </a:solidFill>
                          <a:effectLst/>
                          <a:latin typeface="+mn-lt"/>
                          <a:ea typeface="+mn-ea"/>
                          <a:cs typeface="+mn-cs"/>
                        </a:rPr>
                        <a:t> e apneia.</a:t>
                      </a:r>
                      <a:endParaRPr lang="pt-BR" sz="1600" b="0" dirty="0">
                        <a:effectLst/>
                      </a:endParaRPr>
                    </a:p>
                    <a:p>
                      <a:pPr rtl="0"/>
                      <a:endParaRPr lang="pt-BR" sz="1800" dirty="0"/>
                    </a:p>
                  </a:txBody>
                  <a:tcPr marL="91446" marR="91446" marT="45723" marB="45723"/>
                </a:tc>
                <a:tc>
                  <a:txBody>
                    <a:bodyPr/>
                    <a:lstStyle/>
                    <a:p>
                      <a:endParaRPr lang="pt-BR" sz="1800" dirty="0"/>
                    </a:p>
                  </a:txBody>
                  <a:tcPr marL="91446" marR="91446" marT="45723" marB="45723"/>
                </a:tc>
                <a:extLst>
                  <a:ext uri="{0D108BD9-81ED-4DB2-BD59-A6C34878D82A}"/>
                </a:extLst>
              </a:tr>
            </a:tbl>
          </a:graphicData>
        </a:graphic>
      </p:graphicFrame>
      <p:sp>
        <p:nvSpPr>
          <p:cNvPr id="4" name="Título 3"/>
          <p:cNvSpPr>
            <a:spLocks noGrp="1"/>
          </p:cNvSpPr>
          <p:nvPr>
            <p:ph type="title"/>
          </p:nvPr>
        </p:nvSpPr>
        <p:spPr/>
        <p:txBody>
          <a:bodyPr>
            <a:noAutofit/>
          </a:bodyPr>
          <a:lstStyle/>
          <a:p>
            <a:pPr fontAlgn="auto">
              <a:spcAft>
                <a:spcPts val="0"/>
              </a:spcAft>
              <a:defRPr/>
            </a:pPr>
            <a:r>
              <a:rPr lang="pt-BR" sz="4400" dirty="0">
                <a:solidFill>
                  <a:schemeClr val="tx1">
                    <a:lumMod val="75000"/>
                    <a:lumOff val="25000"/>
                  </a:schemeClr>
                </a:solidFill>
              </a:rPr>
              <a:t>Definições operacionais para aplicação da N-PASS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4294967295"/>
          </p:nvPr>
        </p:nvGraphicFramePr>
        <p:xfrm>
          <a:off x="3011488" y="569913"/>
          <a:ext cx="5553075" cy="5630862"/>
        </p:xfrm>
        <a:graphic>
          <a:graphicData uri="http://schemas.openxmlformats.org/drawingml/2006/table">
            <a:tbl>
              <a:tblPr firstRow="1" bandRow="1">
                <a:tableStyleId>{0505E3EF-67EA-436B-97B2-0124C06EBD24}</a:tableStyleId>
              </a:tblPr>
              <a:tblGrid>
                <a:gridCol w="5553075">
                  <a:extLst>
                    <a:ext uri="{9D8B030D-6E8A-4147-A177-3AD203B41FA5}"/>
                  </a:extLst>
                </a:gridCol>
              </a:tblGrid>
              <a:tr h="635036">
                <a:tc>
                  <a:txBody>
                    <a:bodyPr/>
                    <a:lstStyle/>
                    <a:p>
                      <a:pPr algn="ctr"/>
                      <a:r>
                        <a:rPr lang="pt-BR" sz="1800" b="1" i="0" u="none" strike="noStrike" kern="1200" dirty="0">
                          <a:solidFill>
                            <a:schemeClr val="dk1"/>
                          </a:solidFill>
                          <a:effectLst/>
                          <a:latin typeface="+mn-lt"/>
                          <a:ea typeface="+mn-ea"/>
                          <a:cs typeface="+mn-cs"/>
                        </a:rPr>
                        <a:t>Avaliação da dor/agitação</a:t>
                      </a:r>
                      <a:endParaRPr lang="pt-BR" sz="1800" b="1" dirty="0"/>
                    </a:p>
                  </a:txBody>
                  <a:tcPr marL="91435" marR="91435" marT="45730" marB="45730"/>
                </a:tc>
                <a:extLst>
                  <a:ext uri="{0D108BD9-81ED-4DB2-BD59-A6C34878D82A}"/>
                </a:extLst>
              </a:tr>
              <a:tr h="1188984">
                <a:tc>
                  <a:txBody>
                    <a:bodyPr/>
                    <a:lstStyle/>
                    <a:p>
                      <a:pPr rtl="0"/>
                      <a:r>
                        <a:rPr lang="pt-BR" sz="1800" b="0" i="0" u="none" strike="noStrike" kern="1200" dirty="0">
                          <a:solidFill>
                            <a:schemeClr val="dk1"/>
                          </a:solidFill>
                          <a:effectLst/>
                          <a:latin typeface="+mn-lt"/>
                          <a:ea typeface="+mn-ea"/>
                          <a:cs typeface="+mn-cs"/>
                        </a:rPr>
                        <a:t> </a:t>
                      </a:r>
                    </a:p>
                    <a:p>
                      <a:pPr rtl="0"/>
                      <a:r>
                        <a:rPr lang="pt-BR" sz="1800" b="0" i="0" u="none" strike="noStrike" kern="1200" dirty="0">
                          <a:solidFill>
                            <a:schemeClr val="dk1"/>
                          </a:solidFill>
                          <a:effectLst/>
                          <a:latin typeface="+mn-lt"/>
                          <a:ea typeface="+mn-ea"/>
                          <a:cs typeface="+mn-cs"/>
                        </a:rPr>
                        <a:t>A dor deve ser incluída na avaliação dos sinais vitais.</a:t>
                      </a:r>
                      <a:endParaRPr lang="pt-BR" sz="1800" b="0" dirty="0">
                        <a:effectLst/>
                      </a:endParaRPr>
                    </a:p>
                    <a:p>
                      <a:pPr rtl="0"/>
                      <a:r>
                        <a:rPr lang="pt-BR" sz="1800" b="0" i="0" u="none" strike="noStrike" kern="1200" dirty="0">
                          <a:solidFill>
                            <a:schemeClr val="dk1"/>
                          </a:solidFill>
                          <a:effectLst/>
                          <a:latin typeface="+mn-lt"/>
                          <a:ea typeface="+mn-ea"/>
                          <a:cs typeface="+mn-cs"/>
                        </a:rPr>
                        <a:t> </a:t>
                      </a:r>
                      <a:r>
                        <a:rPr lang="pt-BR" sz="1800" dirty="0"/>
                        <a:t/>
                      </a:r>
                      <a:br>
                        <a:rPr lang="pt-BR" sz="1800" dirty="0"/>
                      </a:br>
                      <a:endParaRPr lang="pt-BR" sz="1800" dirty="0"/>
                    </a:p>
                  </a:txBody>
                  <a:tcPr marL="91435" marR="91435" marT="45730" marB="45730"/>
                </a:tc>
                <a:extLst>
                  <a:ext uri="{0D108BD9-81ED-4DB2-BD59-A6C34878D82A}"/>
                </a:extLst>
              </a:tr>
              <a:tr h="3806843">
                <a:tc>
                  <a:txBody>
                    <a:bodyPr/>
                    <a:lstStyle/>
                    <a:p>
                      <a:pPr rtl="0"/>
                      <a:r>
                        <a:rPr lang="pt-BR" sz="1800" b="0" i="0" u="none" strike="noStrike" kern="1200" dirty="0">
                          <a:solidFill>
                            <a:schemeClr val="dk1"/>
                          </a:solidFill>
                          <a:effectLst/>
                          <a:latin typeface="+mn-lt"/>
                          <a:ea typeface="+mn-ea"/>
                          <a:cs typeface="+mn-cs"/>
                        </a:rPr>
                        <a:t>A dor é pontuada de 0 a +2 para cada critério</a:t>
                      </a:r>
                      <a:endParaRPr lang="pt-BR" sz="1800" b="0" dirty="0">
                        <a:effectLst/>
                      </a:endParaRPr>
                    </a:p>
                    <a:p>
                      <a:pPr rtl="0"/>
                      <a:r>
                        <a:rPr lang="pt-BR" sz="1800" b="0" i="0" u="none" strike="noStrike" kern="1200" dirty="0">
                          <a:solidFill>
                            <a:schemeClr val="dk1"/>
                          </a:solidFill>
                          <a:effectLst/>
                          <a:latin typeface="+mn-lt"/>
                          <a:ea typeface="+mn-ea"/>
                          <a:cs typeface="+mn-cs"/>
                        </a:rPr>
                        <a:t>comportamental e fisiológico e então somado:</a:t>
                      </a:r>
                      <a:endParaRPr lang="pt-BR" sz="1800" b="0" dirty="0">
                        <a:effectLst/>
                      </a:endParaRPr>
                    </a:p>
                    <a:p>
                      <a:pPr rtl="0"/>
                      <a:r>
                        <a:rPr lang="pt-BR" sz="1800" b="0" i="0" u="none" strike="noStrike" kern="1200" dirty="0">
                          <a:solidFill>
                            <a:schemeClr val="dk1"/>
                          </a:solidFill>
                          <a:effectLst/>
                          <a:latin typeface="+mn-lt"/>
                          <a:ea typeface="+mn-ea"/>
                          <a:cs typeface="+mn-cs"/>
                        </a:rPr>
                        <a:t>-Pontos são adicionados à avaliação da dor</a:t>
                      </a:r>
                      <a:endParaRPr lang="pt-BR" sz="1800" b="0" dirty="0">
                        <a:effectLst/>
                      </a:endParaRPr>
                    </a:p>
                    <a:p>
                      <a:pPr rtl="0"/>
                      <a:r>
                        <a:rPr lang="pt-BR" sz="1800" b="0" i="0" u="none" strike="noStrike" kern="1200" dirty="0">
                          <a:solidFill>
                            <a:schemeClr val="dk1"/>
                          </a:solidFill>
                          <a:effectLst/>
                          <a:latin typeface="+mn-lt"/>
                          <a:ea typeface="+mn-ea"/>
                          <a:cs typeface="+mn-cs"/>
                        </a:rPr>
                        <a:t>no recém-nascido prematuro com base na idade</a:t>
                      </a:r>
                      <a:endParaRPr lang="pt-BR" sz="1800" b="0" dirty="0">
                        <a:effectLst/>
                      </a:endParaRPr>
                    </a:p>
                    <a:p>
                      <a:pPr rtl="0"/>
                      <a:r>
                        <a:rPr lang="pt-BR" sz="1800" b="0" i="0" u="none" strike="noStrike" kern="1200" dirty="0">
                          <a:solidFill>
                            <a:schemeClr val="dk1"/>
                          </a:solidFill>
                          <a:effectLst/>
                          <a:latin typeface="+mn-lt"/>
                          <a:ea typeface="+mn-ea"/>
                          <a:cs typeface="+mn-cs"/>
                        </a:rPr>
                        <a:t>gestacional para compensar a capacidade limitada</a:t>
                      </a:r>
                      <a:endParaRPr lang="pt-BR" sz="1800" b="0" dirty="0">
                        <a:effectLst/>
                      </a:endParaRPr>
                    </a:p>
                    <a:p>
                      <a:pPr rtl="0"/>
                      <a:r>
                        <a:rPr lang="pt-BR" sz="1800" b="0" i="0" u="none" strike="noStrike" kern="1200" dirty="0">
                          <a:solidFill>
                            <a:schemeClr val="dk1"/>
                          </a:solidFill>
                          <a:effectLst/>
                          <a:latin typeface="+mn-lt"/>
                          <a:ea typeface="+mn-ea"/>
                          <a:cs typeface="+mn-cs"/>
                        </a:rPr>
                        <a:t>de expressão comportamental da dor neste grupo;</a:t>
                      </a:r>
                      <a:endParaRPr lang="pt-BR" sz="1800" b="0" dirty="0">
                        <a:effectLst/>
                      </a:endParaRPr>
                    </a:p>
                    <a:p>
                      <a:pPr rtl="0"/>
                      <a:r>
                        <a:rPr lang="pt-BR" sz="1800" b="0" i="0" u="none" strike="noStrike" kern="1200" dirty="0">
                          <a:solidFill>
                            <a:schemeClr val="dk1"/>
                          </a:solidFill>
                          <a:effectLst/>
                          <a:latin typeface="+mn-lt"/>
                          <a:ea typeface="+mn-ea"/>
                          <a:cs typeface="+mn-cs"/>
                        </a:rPr>
                        <a:t>-A pontuação total é documentada com</a:t>
                      </a:r>
                      <a:endParaRPr lang="pt-BR" sz="1800" b="0" dirty="0">
                        <a:effectLst/>
                      </a:endParaRPr>
                    </a:p>
                    <a:p>
                      <a:pPr rtl="0"/>
                      <a:r>
                        <a:rPr lang="pt-BR" sz="1800" b="0" i="0" u="none" strike="noStrike" kern="1200" dirty="0">
                          <a:solidFill>
                            <a:schemeClr val="dk1"/>
                          </a:solidFill>
                          <a:effectLst/>
                          <a:latin typeface="+mn-lt"/>
                          <a:ea typeface="+mn-ea"/>
                          <a:cs typeface="+mn-cs"/>
                        </a:rPr>
                        <a:t>números positivos (0 a +10);</a:t>
                      </a:r>
                    </a:p>
                    <a:p>
                      <a:pPr rtl="0"/>
                      <a:r>
                        <a:rPr lang="pt-BR" sz="1800" b="0" i="0" u="none" strike="noStrike" kern="1200" dirty="0">
                          <a:solidFill>
                            <a:schemeClr val="dk1"/>
                          </a:solidFill>
                          <a:effectLst/>
                          <a:latin typeface="+mn-lt"/>
                          <a:ea typeface="+mn-ea"/>
                          <a:cs typeface="+mn-cs"/>
                        </a:rPr>
                        <a:t>-Tratamento/intervenções são sugeridas diante de pontuações &gt; 3 ou diante de intervenções e/ou estímulos sabidamente dolorosos</a:t>
                      </a:r>
                      <a:endParaRPr lang="pt-BR" sz="1800" b="0" dirty="0">
                        <a:effectLst/>
                      </a:endParaRPr>
                    </a:p>
                  </a:txBody>
                  <a:tcPr marL="91435" marR="91435" marT="45730" marB="45730"/>
                </a:tc>
                <a:extLst>
                  <a:ext uri="{0D108BD9-81ED-4DB2-BD59-A6C34878D82A}"/>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3"/>
          <p:cNvSpPr>
            <a:spLocks noGrp="1"/>
          </p:cNvSpPr>
          <p:nvPr>
            <p:ph idx="4294967295"/>
          </p:nvPr>
        </p:nvSpPr>
        <p:spPr>
          <a:xfrm>
            <a:off x="574675" y="584200"/>
            <a:ext cx="10256838" cy="5365750"/>
          </a:xfrm>
        </p:spPr>
        <p:txBody>
          <a:bodyPr/>
          <a:lstStyle/>
          <a:p>
            <a:r>
              <a:rPr lang="pt-BR" smtClean="0"/>
              <a:t> O objetivo do tratamento/intervenção da dor é manter pontuação ≤ 3;</a:t>
            </a:r>
          </a:p>
          <a:p>
            <a:r>
              <a:rPr lang="pt-BR" smtClean="0"/>
              <a:t>• Indicações mais frequentes para avaliação da dor:</a:t>
            </a:r>
          </a:p>
          <a:p>
            <a:endParaRPr lang="pt-BR" smtClean="0"/>
          </a:p>
          <a:p>
            <a:r>
              <a:rPr lang="pt-BR" smtClean="0"/>
              <a:t/>
            </a:r>
            <a:br>
              <a:rPr lang="pt-BR" smtClean="0"/>
            </a:br>
            <a:endParaRPr lang="pt-BR" smtClean="0"/>
          </a:p>
          <a:p>
            <a:r>
              <a:rPr lang="pt-BR" smtClean="0"/>
              <a:t/>
            </a:r>
            <a:br>
              <a:rPr lang="pt-BR" smtClean="0"/>
            </a:br>
            <a:endParaRPr lang="pt-BR" smtClean="0"/>
          </a:p>
        </p:txBody>
      </p:sp>
      <p:graphicFrame>
        <p:nvGraphicFramePr>
          <p:cNvPr id="9" name="Tabela 8"/>
          <p:cNvGraphicFramePr>
            <a:graphicFrameLocks noGrp="1"/>
          </p:cNvGraphicFramePr>
          <p:nvPr/>
        </p:nvGraphicFramePr>
        <p:xfrm>
          <a:off x="765175" y="1550988"/>
          <a:ext cx="9447213" cy="4206875"/>
        </p:xfrm>
        <a:graphic>
          <a:graphicData uri="http://schemas.openxmlformats.org/drawingml/2006/table">
            <a:tbl>
              <a:tblPr firstRow="1" bandRow="1">
                <a:tableStyleId>{69CF1AB2-1976-4502-BF36-3FF5EA218861}</a:tableStyleId>
              </a:tblPr>
              <a:tblGrid>
                <a:gridCol w="9447213">
                  <a:extLst>
                    <a:ext uri="{9D8B030D-6E8A-4147-A177-3AD203B41FA5}"/>
                  </a:extLst>
                </a:gridCol>
              </a:tblGrid>
              <a:tr h="4206875">
                <a:tc>
                  <a:txBody>
                    <a:bodyPr/>
                    <a:lstStyle/>
                    <a:p>
                      <a:pPr marL="342900" indent="-342900">
                        <a:buAutoNum type="alphaUcParenR"/>
                      </a:pPr>
                      <a:r>
                        <a:rPr lang="pt-BR" sz="1800" dirty="0">
                          <a:solidFill>
                            <a:schemeClr val="accent5">
                              <a:lumMod val="75000"/>
                            </a:schemeClr>
                          </a:solidFill>
                        </a:rPr>
                        <a:t>Irritabilidade/choro:</a:t>
                      </a:r>
                    </a:p>
                    <a:p>
                      <a:pPr marL="0" indent="0">
                        <a:buNone/>
                      </a:pPr>
                      <a:endParaRPr lang="pt-BR" sz="1800" dirty="0">
                        <a:solidFill>
                          <a:schemeClr val="accent5">
                            <a:lumMod val="75000"/>
                          </a:schemeClr>
                        </a:solidFill>
                      </a:endParaRPr>
                    </a:p>
                    <a:p>
                      <a:r>
                        <a:rPr lang="pt-BR" sz="1800" dirty="0"/>
                        <a:t>-2: Não responde ao estímulo doloroso: não chora</a:t>
                      </a:r>
                      <a:r>
                        <a:rPr lang="pt-BR" sz="1800" baseline="0" dirty="0"/>
                        <a:t> </a:t>
                      </a:r>
                      <a:r>
                        <a:rPr lang="pt-BR" sz="1800" dirty="0"/>
                        <a:t>com a picada da agulha ou não reage à aspiração</a:t>
                      </a:r>
                      <a:r>
                        <a:rPr lang="pt-BR" sz="1800" baseline="0" dirty="0"/>
                        <a:t> </a:t>
                      </a:r>
                      <a:r>
                        <a:rPr lang="pt-BR" sz="1800" dirty="0"/>
                        <a:t>das vias aéreas superiores, da cânula endotraqueal</a:t>
                      </a:r>
                      <a:r>
                        <a:rPr lang="pt-BR" sz="1800" baseline="0" dirty="0"/>
                        <a:t> </a:t>
                      </a:r>
                      <a:r>
                        <a:rPr lang="pt-BR" sz="1800" dirty="0"/>
                        <a:t>ou não responde aos cuidados gerais prestados;</a:t>
                      </a:r>
                    </a:p>
                    <a:p>
                      <a:r>
                        <a:rPr lang="pt-BR" sz="1800" dirty="0"/>
                        <a:t/>
                      </a:r>
                      <a:br>
                        <a:rPr lang="pt-BR" sz="1800" dirty="0"/>
                      </a:br>
                      <a:r>
                        <a:rPr lang="pt-BR" sz="1800" dirty="0"/>
                        <a:t>-1: Gemidos, suspiros ou choro (audível ou silencioso) com estímulos dolorosos;</a:t>
                      </a:r>
                    </a:p>
                    <a:p>
                      <a:r>
                        <a:rPr lang="pt-BR" sz="1800" dirty="0"/>
                        <a:t/>
                      </a:r>
                      <a:br>
                        <a:rPr lang="pt-BR" sz="1800" dirty="0"/>
                      </a:br>
                      <a:r>
                        <a:rPr lang="pt-BR" sz="1800" dirty="0"/>
                        <a:t>0: Ausência de sinais de sedação ou de dor/agitação;</a:t>
                      </a:r>
                    </a:p>
                    <a:p>
                      <a:r>
                        <a:rPr lang="pt-BR" sz="1800" dirty="0"/>
                        <a:t/>
                      </a:r>
                      <a:br>
                        <a:rPr lang="pt-BR" sz="1800" dirty="0"/>
                      </a:br>
                      <a:r>
                        <a:rPr lang="pt-BR" sz="1800" dirty="0"/>
                        <a:t>+1: Criança irritada ou chorando de forma intermitente, e que permite ser consolada;</a:t>
                      </a:r>
                    </a:p>
                    <a:p>
                      <a:r>
                        <a:rPr lang="pt-BR" sz="1800" dirty="0"/>
                        <a:t/>
                      </a:r>
                      <a:br>
                        <a:rPr lang="pt-BR" sz="1800" dirty="0"/>
                      </a:br>
                      <a:r>
                        <a:rPr lang="pt-BR" sz="1800" dirty="0"/>
                        <a:t>+2: Qualquer um dos seguintes critérios: choro</a:t>
                      </a:r>
                      <a:r>
                        <a:rPr lang="pt-BR" sz="1800" baseline="0" dirty="0"/>
                        <a:t> </a:t>
                      </a:r>
                      <a:r>
                        <a:rPr lang="pt-BR" sz="1800" dirty="0"/>
                        <a:t>alto ou silencioso contínuo ou inconsolável ou, se</a:t>
                      </a:r>
                      <a:r>
                        <a:rPr lang="pt-BR" sz="1800" baseline="0" dirty="0"/>
                        <a:t> </a:t>
                      </a:r>
                      <a:r>
                        <a:rPr lang="pt-BR" sz="1800" dirty="0"/>
                        <a:t>intubado, choro silencioso contínuo.</a:t>
                      </a:r>
                    </a:p>
                    <a:p>
                      <a:endParaRPr lang="pt-BR" sz="1800" dirty="0"/>
                    </a:p>
                  </a:txBody>
                  <a:tcPr marL="91437" marR="91437" marT="45727" marB="45727"/>
                </a:tc>
                <a:extLst>
                  <a:ext uri="{0D108BD9-81ED-4DB2-BD59-A6C34878D82A}"/>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nvGraphicFramePr>
        <p:xfrm>
          <a:off x="1317625" y="517525"/>
          <a:ext cx="9429750" cy="5230813"/>
        </p:xfrm>
        <a:graphic>
          <a:graphicData uri="http://schemas.openxmlformats.org/drawingml/2006/table">
            <a:tbl>
              <a:tblPr firstRow="1" bandRow="1">
                <a:tableStyleId>{69CF1AB2-1976-4502-BF36-3FF5EA218861}</a:tableStyleId>
              </a:tblPr>
              <a:tblGrid>
                <a:gridCol w="9429750">
                  <a:extLst>
                    <a:ext uri="{9D8B030D-6E8A-4147-A177-3AD203B41FA5}"/>
                  </a:extLst>
                </a:gridCol>
              </a:tblGrid>
              <a:tr h="5230813">
                <a:tc>
                  <a:txBody>
                    <a:bodyPr/>
                    <a:lstStyle/>
                    <a:p>
                      <a:pPr rtl="0"/>
                      <a:r>
                        <a:rPr lang="pt-BR" sz="1800" b="1" i="0" u="none" strike="noStrike" kern="1200" dirty="0">
                          <a:solidFill>
                            <a:schemeClr val="accent5">
                              <a:lumMod val="75000"/>
                            </a:schemeClr>
                          </a:solidFill>
                          <a:effectLst/>
                          <a:latin typeface="+mn-lt"/>
                          <a:ea typeface="+mn-ea"/>
                          <a:cs typeface="+mn-cs"/>
                        </a:rPr>
                        <a:t>B) Estado comportamental:</a:t>
                      </a:r>
                    </a:p>
                    <a:p>
                      <a:pPr rtl="0"/>
                      <a:endParaRPr lang="pt-BR" sz="1800" b="1" dirty="0">
                        <a:solidFill>
                          <a:schemeClr val="accent5">
                            <a:lumMod val="75000"/>
                          </a:schemeClr>
                        </a:solidFill>
                        <a:effectLst/>
                      </a:endParaRPr>
                    </a:p>
                    <a:p>
                      <a:pPr rtl="0"/>
                      <a:r>
                        <a:rPr lang="pt-BR" sz="1800" b="0" i="0" u="none" strike="noStrike" kern="1200" dirty="0">
                          <a:solidFill>
                            <a:schemeClr val="dk1"/>
                          </a:solidFill>
                          <a:effectLst/>
                          <a:latin typeface="+mn-lt"/>
                          <a:ea typeface="+mn-ea"/>
                          <a:cs typeface="+mn-cs"/>
                        </a:rPr>
                        <a:t>-</a:t>
                      </a:r>
                      <a:r>
                        <a:rPr lang="pt-BR" sz="1800" b="1" i="0" u="none" strike="noStrike" kern="1200" dirty="0">
                          <a:solidFill>
                            <a:schemeClr val="dk1"/>
                          </a:solidFill>
                          <a:effectLst/>
                          <a:latin typeface="+mn-lt"/>
                          <a:ea typeface="+mn-ea"/>
                          <a:cs typeface="+mn-cs"/>
                        </a:rPr>
                        <a:t>2: Não desperta ou não reage a qualquer estímulo,</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com olhos continuamente abertos ou fechados e</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ausência de movimentos espontâneos;</a:t>
                      </a:r>
                    </a:p>
                    <a:p>
                      <a:pPr rtl="0"/>
                      <a:endParaRPr lang="pt-BR" sz="1800" b="1" dirty="0">
                        <a:effectLst/>
                      </a:endParaRPr>
                    </a:p>
                    <a:p>
                      <a:pPr rtl="0"/>
                      <a:r>
                        <a:rPr lang="pt-BR" sz="1800" b="1" i="0" u="none" strike="noStrike" kern="1200" dirty="0">
                          <a:solidFill>
                            <a:schemeClr val="dk1"/>
                          </a:solidFill>
                          <a:effectLst/>
                          <a:latin typeface="+mn-lt"/>
                          <a:ea typeface="+mn-ea"/>
                          <a:cs typeface="+mn-cs"/>
                        </a:rPr>
                        <a:t>-1: Mínimos movimentos espontâneos, breves</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e/ou mínimos a qualquer estímulo, ou seja, abre</a:t>
                      </a:r>
                      <a:endParaRPr lang="pt-BR" sz="1800" b="1" dirty="0">
                        <a:effectLst/>
                      </a:endParaRPr>
                    </a:p>
                    <a:p>
                      <a:pPr rtl="0"/>
                      <a:r>
                        <a:rPr lang="pt-BR" sz="1800" b="1" i="0" u="none" strike="noStrike" kern="1200" dirty="0">
                          <a:solidFill>
                            <a:schemeClr val="dk1"/>
                          </a:solidFill>
                          <a:effectLst/>
                          <a:latin typeface="+mn-lt"/>
                          <a:ea typeface="+mn-ea"/>
                          <a:cs typeface="+mn-cs"/>
                        </a:rPr>
                        <a:t>brevemente os olhos ou reage quando aspirado,</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ou apresenta reflexo de retirada ao estímulo</a:t>
                      </a:r>
                      <a:endParaRPr lang="pt-BR" sz="1800" b="1" dirty="0">
                        <a:effectLst/>
                      </a:endParaRPr>
                    </a:p>
                    <a:p>
                      <a:pPr rtl="0"/>
                      <a:r>
                        <a:rPr lang="pt-BR" sz="1800" b="1" i="0" u="none" strike="noStrike" kern="1200" dirty="0">
                          <a:solidFill>
                            <a:schemeClr val="dk1"/>
                          </a:solidFill>
                          <a:effectLst/>
                          <a:latin typeface="+mn-lt"/>
                          <a:ea typeface="+mn-ea"/>
                          <a:cs typeface="+mn-cs"/>
                        </a:rPr>
                        <a:t>doloroso;</a:t>
                      </a:r>
                    </a:p>
                    <a:p>
                      <a:pPr rtl="0"/>
                      <a:endParaRPr lang="pt-BR" sz="1800" b="1" dirty="0">
                        <a:effectLst/>
                      </a:endParaRPr>
                    </a:p>
                    <a:p>
                      <a:pPr rtl="0"/>
                      <a:r>
                        <a:rPr lang="pt-BR" sz="1800" b="1" i="0" u="none" strike="noStrike" kern="1200" dirty="0">
                          <a:solidFill>
                            <a:schemeClr val="dk1"/>
                          </a:solidFill>
                          <a:effectLst/>
                          <a:latin typeface="+mn-lt"/>
                          <a:ea typeface="+mn-ea"/>
                          <a:cs typeface="+mn-cs"/>
                        </a:rPr>
                        <a:t>0: Ausência de sinais de sedação ou de dor/</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agitação;</a:t>
                      </a:r>
                      <a:endParaRPr lang="pt-BR" sz="1800" b="1" dirty="0">
                        <a:effectLst/>
                      </a:endParaRPr>
                    </a:p>
                    <a:p>
                      <a:pPr rtl="0"/>
                      <a:r>
                        <a:rPr lang="pt-BR" sz="1800" b="1" dirty="0">
                          <a:effectLst/>
                        </a:rPr>
                        <a:t/>
                      </a:r>
                      <a:br>
                        <a:rPr lang="pt-BR" sz="1800" b="1" dirty="0">
                          <a:effectLst/>
                        </a:rPr>
                      </a:br>
                      <a:r>
                        <a:rPr lang="pt-BR" sz="1800" b="1" i="0" u="none" strike="noStrike" kern="1200" dirty="0">
                          <a:solidFill>
                            <a:schemeClr val="dk1"/>
                          </a:solidFill>
                          <a:effectLst/>
                          <a:latin typeface="+mn-lt"/>
                          <a:ea typeface="+mn-ea"/>
                          <a:cs typeface="+mn-cs"/>
                        </a:rPr>
                        <a:t>+1: Qualquer um dos seguintes elementos: inquieto e se contorce ou desperta com frequência e/ou</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facilmente com estímulos mínimos ou ausentes;</a:t>
                      </a:r>
                    </a:p>
                    <a:p>
                      <a:pPr rtl="0"/>
                      <a:endParaRPr lang="pt-BR" sz="1800" b="1" dirty="0">
                        <a:effectLst/>
                      </a:endParaRPr>
                    </a:p>
                    <a:p>
                      <a:pPr rtl="0"/>
                      <a:r>
                        <a:rPr lang="pt-BR" sz="1800" b="1" i="0" u="none" strike="noStrike" kern="1200" dirty="0">
                          <a:solidFill>
                            <a:schemeClr val="dk1"/>
                          </a:solidFill>
                          <a:effectLst/>
                          <a:latin typeface="+mn-lt"/>
                          <a:ea typeface="+mn-ea"/>
                          <a:cs typeface="+mn-cs"/>
                        </a:rPr>
                        <a:t>+2: Qualquer um dos seguintes elementos: chuta,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faz hiperextensão de trocos e membros, está constantemente acordado ou não apresenta nenhum</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movimento ou excitação mínima após estímulo</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(não está sedado, não possui idade gestacional</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inapropriada ou situação clínica que justifique).</a:t>
                      </a:r>
                      <a:endParaRPr lang="pt-BR" sz="1800" b="1" dirty="0">
                        <a:effectLst/>
                      </a:endParaRPr>
                    </a:p>
                  </a:txBody>
                  <a:tcPr marL="91447" marR="91447" marT="45728" marB="45728"/>
                </a:tc>
                <a:extLst>
                  <a:ext uri="{0D108BD9-81ED-4DB2-BD59-A6C34878D82A}"/>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nvGraphicFramePr>
        <p:xfrm>
          <a:off x="261938" y="422275"/>
          <a:ext cx="6530975" cy="5670550"/>
        </p:xfrm>
        <a:graphic>
          <a:graphicData uri="http://schemas.openxmlformats.org/drawingml/2006/table">
            <a:tbl>
              <a:tblPr firstRow="1" bandRow="1">
                <a:tableStyleId>{69CF1AB2-1976-4502-BF36-3FF5EA218861}</a:tableStyleId>
              </a:tblPr>
              <a:tblGrid>
                <a:gridCol w="6530975">
                  <a:extLst>
                    <a:ext uri="{9D8B030D-6E8A-4147-A177-3AD203B41FA5}"/>
                  </a:extLst>
                </a:gridCol>
              </a:tblGrid>
              <a:tr h="5670550">
                <a:tc>
                  <a:txBody>
                    <a:bodyPr/>
                    <a:lstStyle/>
                    <a:p>
                      <a:pPr algn="just" rtl="0"/>
                      <a:r>
                        <a:rPr lang="pt-BR" sz="1800" b="1" i="0" u="none" strike="noStrike" kern="1200" dirty="0">
                          <a:solidFill>
                            <a:schemeClr val="accent5">
                              <a:lumMod val="75000"/>
                            </a:schemeClr>
                          </a:solidFill>
                          <a:effectLst/>
                          <a:latin typeface="+mn-lt"/>
                          <a:ea typeface="+mn-ea"/>
                          <a:cs typeface="+mn-cs"/>
                        </a:rPr>
                        <a:t>C) Expressão facial </a:t>
                      </a:r>
                    </a:p>
                    <a:p>
                      <a:pPr algn="just" rtl="0"/>
                      <a:r>
                        <a:rPr lang="pt-BR" sz="1800" b="1" i="0" u="none" strike="noStrike" kern="1200" dirty="0">
                          <a:solidFill>
                            <a:schemeClr val="dk1"/>
                          </a:solidFill>
                          <a:effectLst/>
                          <a:latin typeface="+mn-lt"/>
                          <a:ea typeface="+mn-ea"/>
                          <a:cs typeface="+mn-cs"/>
                        </a:rPr>
                        <a:t>-2: Qualquer um dos seguintes elementos: boca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relaxada, babando ou ausência de expressão facial,</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em repouso ou com estímulos;</a:t>
                      </a:r>
                    </a:p>
                    <a:p>
                      <a:pPr algn="just" rtl="0"/>
                      <a:endParaRPr lang="pt-BR" sz="1800" b="1" dirty="0">
                        <a:effectLst/>
                      </a:endParaRPr>
                    </a:p>
                    <a:p>
                      <a:pPr algn="just" rtl="0"/>
                      <a:r>
                        <a:rPr lang="pt-BR" sz="1800" b="1" i="0" u="none" strike="noStrike" kern="1200" dirty="0">
                          <a:solidFill>
                            <a:schemeClr val="dk1"/>
                          </a:solidFill>
                          <a:effectLst/>
                          <a:latin typeface="+mn-lt"/>
                          <a:ea typeface="+mn-ea"/>
                          <a:cs typeface="+mn-cs"/>
                        </a:rPr>
                        <a:t>-1: Expressão facial mínima com estímulo;</a:t>
                      </a:r>
                    </a:p>
                    <a:p>
                      <a:pPr algn="just" rtl="0"/>
                      <a:endParaRPr lang="pt-BR" sz="1800" b="1" dirty="0">
                        <a:effectLst/>
                      </a:endParaRPr>
                    </a:p>
                    <a:p>
                      <a:pPr algn="just" rtl="0"/>
                      <a:r>
                        <a:rPr lang="pt-BR" sz="1800" b="1" i="0" u="none" strike="noStrike" kern="1200" dirty="0">
                          <a:solidFill>
                            <a:schemeClr val="dk1"/>
                          </a:solidFill>
                          <a:effectLst/>
                          <a:latin typeface="+mn-lt"/>
                          <a:ea typeface="+mn-ea"/>
                          <a:cs typeface="+mn-cs"/>
                        </a:rPr>
                        <a:t>0: Ausência de sinais de sedação ou de dor/agitação;</a:t>
                      </a:r>
                    </a:p>
                    <a:p>
                      <a:pPr algn="just" rtl="0"/>
                      <a:endParaRPr lang="pt-BR" sz="1800" b="1" dirty="0">
                        <a:effectLst/>
                      </a:endParaRPr>
                    </a:p>
                    <a:p>
                      <a:pPr algn="just" rtl="0"/>
                      <a:r>
                        <a:rPr lang="pt-BR" sz="1800" b="1" i="0" u="none" strike="noStrike" kern="1200" dirty="0">
                          <a:solidFill>
                            <a:schemeClr val="dk1"/>
                          </a:solidFill>
                          <a:effectLst/>
                          <a:latin typeface="+mn-lt"/>
                          <a:ea typeface="+mn-ea"/>
                          <a:cs typeface="+mn-cs"/>
                        </a:rPr>
                        <a:t>+1: Qualquer expressão facial observada de forma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intermitente: olhar se as sobrancelhas estão arqueadas e unidas, se a fronte está saliente, se os olhos</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estão espremidos, se as narinas estão abauladas</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e ampliadas, se as bochechas estão levantadas e/</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ou se o sulco </a:t>
                      </a:r>
                      <a:r>
                        <a:rPr lang="pt-BR" sz="1800" b="1" i="0" u="none" strike="noStrike" kern="1200" dirty="0" err="1">
                          <a:solidFill>
                            <a:schemeClr val="dk1"/>
                          </a:solidFill>
                          <a:effectLst/>
                          <a:latin typeface="+mn-lt"/>
                          <a:ea typeface="+mn-ea"/>
                          <a:cs typeface="+mn-cs"/>
                        </a:rPr>
                        <a:t>nasolabial</a:t>
                      </a:r>
                      <a:r>
                        <a:rPr lang="pt-BR" sz="1800" b="1" i="0" u="none" strike="noStrike" kern="1200" dirty="0">
                          <a:solidFill>
                            <a:schemeClr val="dk1"/>
                          </a:solidFill>
                          <a:effectLst/>
                          <a:latin typeface="+mn-lt"/>
                          <a:ea typeface="+mn-ea"/>
                          <a:cs typeface="+mn-cs"/>
                        </a:rPr>
                        <a:t> está aprofundado;</a:t>
                      </a:r>
                    </a:p>
                    <a:p>
                      <a:pPr algn="just" rtl="0"/>
                      <a:endParaRPr lang="pt-BR" sz="1800" b="1" dirty="0">
                        <a:effectLst/>
                      </a:endParaRPr>
                    </a:p>
                    <a:p>
                      <a:pPr algn="just" rtl="0"/>
                      <a:r>
                        <a:rPr lang="pt-BR" sz="1800" b="1" i="0" u="none" strike="noStrike" kern="1200" dirty="0">
                          <a:solidFill>
                            <a:schemeClr val="dk1"/>
                          </a:solidFill>
                          <a:effectLst/>
                          <a:latin typeface="+mn-lt"/>
                          <a:ea typeface="+mn-ea"/>
                          <a:cs typeface="+mn-cs"/>
                        </a:rPr>
                        <a:t>+2: Qualquer expressão facial observada de forma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contínua: olhar se as sobrancelhas estão arqueadas e unidas, se a fronte está saliente, se os olhos</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estão espremidos, se as narinas estão abaulada</a:t>
                      </a:r>
                      <a:r>
                        <a:rPr lang="pt-BR" sz="1800" b="1" i="0" u="none" strike="noStrike" kern="1200" baseline="0" dirty="0">
                          <a:solidFill>
                            <a:schemeClr val="dk1"/>
                          </a:solidFill>
                          <a:effectLst/>
                          <a:latin typeface="+mn-lt"/>
                          <a:ea typeface="+mn-ea"/>
                          <a:cs typeface="+mn-cs"/>
                        </a:rPr>
                        <a:t>s </a:t>
                      </a:r>
                      <a:r>
                        <a:rPr lang="pt-BR" sz="1800" b="1" i="0" u="none" strike="noStrike" kern="1200" dirty="0">
                          <a:solidFill>
                            <a:schemeClr val="dk1"/>
                          </a:solidFill>
                          <a:effectLst/>
                          <a:latin typeface="+mn-lt"/>
                          <a:ea typeface="+mn-ea"/>
                          <a:cs typeface="+mn-cs"/>
                        </a:rPr>
                        <a:t>e ampliadas, se as bochechas estão levantadas e/</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ou se o sulco </a:t>
                      </a:r>
                      <a:r>
                        <a:rPr lang="pt-BR" sz="1800" b="1" i="0" u="none" strike="noStrike" kern="1200" dirty="0" err="1">
                          <a:solidFill>
                            <a:schemeClr val="dk1"/>
                          </a:solidFill>
                          <a:effectLst/>
                          <a:latin typeface="+mn-lt"/>
                          <a:ea typeface="+mn-ea"/>
                          <a:cs typeface="+mn-cs"/>
                        </a:rPr>
                        <a:t>nasolabial</a:t>
                      </a:r>
                      <a:r>
                        <a:rPr lang="pt-BR" sz="1800" b="1" i="0" u="none" strike="noStrike" kern="1200" dirty="0">
                          <a:solidFill>
                            <a:schemeClr val="dk1"/>
                          </a:solidFill>
                          <a:effectLst/>
                          <a:latin typeface="+mn-lt"/>
                          <a:ea typeface="+mn-ea"/>
                          <a:cs typeface="+mn-cs"/>
                        </a:rPr>
                        <a:t> está aprofundado.</a:t>
                      </a:r>
                      <a:endParaRPr lang="pt-BR" sz="1800" b="1" dirty="0"/>
                    </a:p>
                  </a:txBody>
                  <a:tcPr marL="91452" marR="91452" marT="45730" marB="45730"/>
                </a:tc>
                <a:extLst>
                  <a:ext uri="{0D108BD9-81ED-4DB2-BD59-A6C34878D82A}"/>
                </a:extLst>
              </a:tr>
            </a:tbl>
          </a:graphicData>
        </a:graphic>
      </p:graphicFrame>
      <p:pic>
        <p:nvPicPr>
          <p:cNvPr id="20488" name="Imagem 2"/>
          <p:cNvPicPr>
            <a:picLocks noChangeAspect="1"/>
          </p:cNvPicPr>
          <p:nvPr/>
        </p:nvPicPr>
        <p:blipFill>
          <a:blip r:embed="rId2">
            <a:extLst>
              <a:ext uri="{28A0092B-C50C-407E-A947-70E740481C1C}">
                <a14:useLocalDpi xmlns:a14="http://schemas.microsoft.com/office/drawing/2010/main" val="0"/>
              </a:ext>
            </a:extLst>
          </a:blip>
          <a:srcRect l="49352" t="7777" r="7437" b="2280"/>
          <a:stretch>
            <a:fillRect/>
          </a:stretch>
        </p:blipFill>
        <p:spPr bwMode="auto">
          <a:xfrm>
            <a:off x="7185025" y="1092200"/>
            <a:ext cx="4346575" cy="417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nvGraphicFramePr>
        <p:xfrm>
          <a:off x="1473200" y="766763"/>
          <a:ext cx="8526463" cy="4886325"/>
        </p:xfrm>
        <a:graphic>
          <a:graphicData uri="http://schemas.openxmlformats.org/drawingml/2006/table">
            <a:tbl>
              <a:tblPr firstRow="1" bandRow="1">
                <a:tableStyleId>{69CF1AB2-1976-4502-BF36-3FF5EA218861}</a:tableStyleId>
              </a:tblPr>
              <a:tblGrid>
                <a:gridCol w="8526463">
                  <a:extLst>
                    <a:ext uri="{9D8B030D-6E8A-4147-A177-3AD203B41FA5}"/>
                  </a:extLst>
                </a:gridCol>
              </a:tblGrid>
              <a:tr h="4886325">
                <a:tc>
                  <a:txBody>
                    <a:bodyPr/>
                    <a:lstStyle/>
                    <a:p>
                      <a:pPr rtl="0"/>
                      <a:r>
                        <a:rPr lang="pt-BR" sz="1800" b="1" i="0" u="none" strike="noStrike" kern="1200" dirty="0">
                          <a:solidFill>
                            <a:schemeClr val="accent5">
                              <a:lumMod val="75000"/>
                            </a:schemeClr>
                          </a:solidFill>
                          <a:effectLst/>
                          <a:latin typeface="+mn-lt"/>
                          <a:ea typeface="+mn-ea"/>
                          <a:cs typeface="+mn-cs"/>
                        </a:rPr>
                        <a:t>D) Tônus dos membros:</a:t>
                      </a:r>
                    </a:p>
                    <a:p>
                      <a:pPr rtl="0"/>
                      <a:endParaRPr lang="pt-BR" sz="1800" b="1" dirty="0">
                        <a:solidFill>
                          <a:schemeClr val="accent5">
                            <a:lumMod val="75000"/>
                          </a:schemeClr>
                        </a:solidFill>
                        <a:effectLst/>
                      </a:endParaRPr>
                    </a:p>
                    <a:p>
                      <a:pPr rtl="0"/>
                      <a:r>
                        <a:rPr lang="pt-BR" sz="1800" b="1" i="0" u="none" strike="noStrike" kern="1200" dirty="0">
                          <a:solidFill>
                            <a:schemeClr val="dk1"/>
                          </a:solidFill>
                          <a:effectLst/>
                          <a:latin typeface="+mn-lt"/>
                          <a:ea typeface="+mn-ea"/>
                          <a:cs typeface="+mn-cs"/>
                        </a:rPr>
                        <a:t>-2: Qualquer um dos seguintes critérios: ausência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da preensão palmar ou plantar e/ou flacidez;</a:t>
                      </a:r>
                    </a:p>
                    <a:p>
                      <a:pPr rtl="0"/>
                      <a:endParaRPr lang="pt-BR" sz="1800" b="1" dirty="0">
                        <a:effectLst/>
                      </a:endParaRPr>
                    </a:p>
                    <a:p>
                      <a:pPr rtl="0"/>
                      <a:r>
                        <a:rPr lang="pt-BR" sz="1800" b="1" i="0" u="none" strike="noStrike" kern="1200" dirty="0">
                          <a:solidFill>
                            <a:schemeClr val="dk1"/>
                          </a:solidFill>
                          <a:effectLst/>
                          <a:latin typeface="+mn-lt"/>
                          <a:ea typeface="+mn-ea"/>
                          <a:cs typeface="+mn-cs"/>
                        </a:rPr>
                        <a:t>-1: Qualquer um dos seguintes critérios: preensão</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palmar ou plantar fraca e/ou tônus diminuído;</a:t>
                      </a:r>
                    </a:p>
                    <a:p>
                      <a:pPr rtl="0"/>
                      <a:endParaRPr lang="pt-BR" sz="1800" b="1" dirty="0">
                        <a:effectLst/>
                      </a:endParaRPr>
                    </a:p>
                    <a:p>
                      <a:pPr rtl="0"/>
                      <a:r>
                        <a:rPr lang="pt-BR" sz="1800" b="1" i="0" u="none" strike="noStrike" kern="1200" dirty="0">
                          <a:solidFill>
                            <a:schemeClr val="dk1"/>
                          </a:solidFill>
                          <a:effectLst/>
                          <a:latin typeface="+mn-lt"/>
                          <a:ea typeface="+mn-ea"/>
                          <a:cs typeface="+mn-cs"/>
                        </a:rPr>
                        <a:t>0: Ausência de sinais de sedação ou de dor/agitação;</a:t>
                      </a:r>
                      <a:endParaRPr lang="pt-BR" sz="1800" b="1" dirty="0">
                        <a:effectLst/>
                      </a:endParaRPr>
                    </a:p>
                    <a:p>
                      <a:pPr rtl="0"/>
                      <a:r>
                        <a:rPr lang="pt-BR" sz="1800" b="1" dirty="0">
                          <a:effectLst/>
                        </a:rPr>
                        <a:t/>
                      </a:r>
                      <a:br>
                        <a:rPr lang="pt-BR" sz="1800" b="1" dirty="0">
                          <a:effectLst/>
                        </a:rPr>
                      </a:br>
                      <a:r>
                        <a:rPr lang="pt-BR" sz="1800" b="1" i="0" u="none" strike="noStrike" kern="1200" dirty="0">
                          <a:solidFill>
                            <a:schemeClr val="dk1"/>
                          </a:solidFill>
                          <a:effectLst/>
                          <a:latin typeface="+mn-lt"/>
                          <a:ea typeface="+mn-ea"/>
                          <a:cs typeface="+mn-cs"/>
                        </a:rPr>
                        <a:t>+1: Mãos cerradas ou espalmadas de forma intermitente (&lt; 30 s de duração) e o corpo não está</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tenso;</a:t>
                      </a:r>
                    </a:p>
                    <a:p>
                      <a:pPr rtl="0"/>
                      <a:endParaRPr lang="pt-BR" sz="1800" b="1" dirty="0">
                        <a:effectLst/>
                      </a:endParaRPr>
                    </a:p>
                    <a:p>
                      <a:pPr rtl="0"/>
                      <a:r>
                        <a:rPr lang="pt-BR" sz="1800" b="1" i="0" u="none" strike="noStrike" kern="1200" dirty="0">
                          <a:solidFill>
                            <a:schemeClr val="dk1"/>
                          </a:solidFill>
                          <a:effectLst/>
                          <a:latin typeface="+mn-lt"/>
                          <a:ea typeface="+mn-ea"/>
                          <a:cs typeface="+mn-cs"/>
                        </a:rPr>
                        <a:t>+2: Qualquer um dos seguintes critérios: mãos</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cerradas ou espalmadas de forma intermitente</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(&gt; 30 s de duração) ou corpo está tenso/rígido.</a:t>
                      </a:r>
                      <a:endParaRPr lang="pt-BR" sz="1800" b="1" dirty="0">
                        <a:effectLst/>
                      </a:endParaRPr>
                    </a:p>
                    <a:p>
                      <a:r>
                        <a:rPr lang="pt-BR" sz="1800" b="1" dirty="0">
                          <a:effectLst/>
                        </a:rPr>
                        <a:t/>
                      </a:r>
                      <a:br>
                        <a:rPr lang="pt-BR" sz="1800" b="1" dirty="0">
                          <a:effectLst/>
                        </a:rPr>
                      </a:br>
                      <a:endParaRPr lang="pt-BR" sz="1800" b="1" dirty="0"/>
                    </a:p>
                  </a:txBody>
                  <a:tcPr marL="91454" marR="91454" marT="45728" marB="45728"/>
                </a:tc>
                <a:extLst>
                  <a:ext uri="{0D108BD9-81ED-4DB2-BD59-A6C34878D82A}"/>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nvGraphicFramePr>
        <p:xfrm>
          <a:off x="1901825" y="779463"/>
          <a:ext cx="8128000" cy="5303837"/>
        </p:xfrm>
        <a:graphic>
          <a:graphicData uri="http://schemas.openxmlformats.org/drawingml/2006/table">
            <a:tbl>
              <a:tblPr firstRow="1" bandRow="1">
                <a:tableStyleId>{69CF1AB2-1976-4502-BF36-3FF5EA218861}</a:tableStyleId>
              </a:tblPr>
              <a:tblGrid>
                <a:gridCol w="8128000">
                  <a:extLst>
                    <a:ext uri="{9D8B030D-6E8A-4147-A177-3AD203B41FA5}"/>
                  </a:extLst>
                </a:gridCol>
              </a:tblGrid>
              <a:tr h="5303837">
                <a:tc>
                  <a:txBody>
                    <a:bodyPr/>
                    <a:lstStyle/>
                    <a:p>
                      <a:pPr rtl="0"/>
                      <a:r>
                        <a:rPr lang="pt-BR" sz="1800" b="1" i="0" u="none" strike="noStrike" kern="1200" dirty="0">
                          <a:solidFill>
                            <a:schemeClr val="accent5">
                              <a:lumMod val="75000"/>
                            </a:schemeClr>
                          </a:solidFill>
                          <a:effectLst/>
                          <a:latin typeface="+mn-lt"/>
                          <a:ea typeface="+mn-ea"/>
                          <a:cs typeface="+mn-cs"/>
                        </a:rPr>
                        <a:t>E) Sinais vitais: FC, PA, FR e Saturação O2</a:t>
                      </a:r>
                    </a:p>
                    <a:p>
                      <a:pPr rtl="0"/>
                      <a:endParaRPr lang="pt-BR" sz="1800" b="1" dirty="0">
                        <a:solidFill>
                          <a:schemeClr val="accent5">
                            <a:lumMod val="75000"/>
                          </a:schemeClr>
                        </a:solidFill>
                        <a:effectLst/>
                      </a:endParaRPr>
                    </a:p>
                    <a:p>
                      <a:pPr rtl="0"/>
                      <a:r>
                        <a:rPr lang="pt-BR" sz="1800" b="1" i="0" u="none" strike="noStrike" kern="1200" dirty="0">
                          <a:solidFill>
                            <a:schemeClr val="dk1"/>
                          </a:solidFill>
                          <a:effectLst/>
                          <a:latin typeface="+mn-lt"/>
                          <a:ea typeface="+mn-ea"/>
                          <a:cs typeface="+mn-cs"/>
                        </a:rPr>
                        <a:t>-2: Qualquer um dos seguintes critérios: ausência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de variação dos sinais vitais com estímulo ou </a:t>
                      </a:r>
                      <a:r>
                        <a:rPr lang="pt-BR" sz="1800" b="1" i="0" u="none" strike="noStrike" kern="1200" dirty="0" err="1">
                          <a:solidFill>
                            <a:schemeClr val="dk1"/>
                          </a:solidFill>
                          <a:effectLst/>
                          <a:latin typeface="+mn-lt"/>
                          <a:ea typeface="+mn-ea"/>
                          <a:cs typeface="+mn-cs"/>
                        </a:rPr>
                        <a:t>hipoventilação</a:t>
                      </a:r>
                      <a:r>
                        <a:rPr lang="pt-BR" sz="1800" b="1" i="0" u="none" strike="noStrike" kern="1200" dirty="0">
                          <a:solidFill>
                            <a:schemeClr val="dk1"/>
                          </a:solidFill>
                          <a:effectLst/>
                          <a:latin typeface="+mn-lt"/>
                          <a:ea typeface="+mn-ea"/>
                          <a:cs typeface="+mn-cs"/>
                        </a:rPr>
                        <a:t> ou apneia ou neonato em ventilação – ausência de respiração espontânea;</a:t>
                      </a:r>
                      <a:endParaRPr lang="pt-BR" sz="1800" b="1" dirty="0">
                        <a:effectLst/>
                      </a:endParaRPr>
                    </a:p>
                    <a:p>
                      <a:pPr rtl="0"/>
                      <a:r>
                        <a:rPr lang="pt-BR" sz="1800" b="1" dirty="0">
                          <a:effectLst/>
                        </a:rPr>
                        <a:t/>
                      </a:r>
                      <a:br>
                        <a:rPr lang="pt-BR" sz="1800" b="1" dirty="0">
                          <a:effectLst/>
                        </a:rPr>
                      </a:br>
                      <a:r>
                        <a:rPr lang="pt-BR" sz="1800" b="1" i="0" u="none" strike="noStrike" kern="1200" dirty="0">
                          <a:solidFill>
                            <a:schemeClr val="dk1"/>
                          </a:solidFill>
                          <a:effectLst/>
                          <a:latin typeface="+mn-lt"/>
                          <a:ea typeface="+mn-ea"/>
                          <a:cs typeface="+mn-cs"/>
                        </a:rPr>
                        <a:t>-1: Sinais vitais com pouca variabilidade com estímulo – menos de 10% do valor inicial;</a:t>
                      </a:r>
                      <a:endParaRPr lang="pt-BR" sz="1800" b="1" dirty="0">
                        <a:effectLst/>
                      </a:endParaRPr>
                    </a:p>
                    <a:p>
                      <a:pPr rtl="0"/>
                      <a:r>
                        <a:rPr lang="pt-BR" sz="1800" b="1" dirty="0">
                          <a:effectLst/>
                        </a:rPr>
                        <a:t/>
                      </a:r>
                      <a:br>
                        <a:rPr lang="pt-BR" sz="1800" b="1" dirty="0">
                          <a:effectLst/>
                        </a:rPr>
                      </a:br>
                      <a:r>
                        <a:rPr lang="pt-BR" sz="1800" b="1" i="0" u="none" strike="noStrike" kern="1200" dirty="0">
                          <a:solidFill>
                            <a:schemeClr val="dk1"/>
                          </a:solidFill>
                          <a:effectLst/>
                          <a:latin typeface="+mn-lt"/>
                          <a:ea typeface="+mn-ea"/>
                          <a:cs typeface="+mn-cs"/>
                        </a:rPr>
                        <a:t>0: Ausência de sinais de sedação ou de dor/agitação;</a:t>
                      </a:r>
                    </a:p>
                    <a:p>
                      <a:pPr rtl="0"/>
                      <a:endParaRPr lang="pt-BR" sz="1800" b="1" dirty="0">
                        <a:effectLst/>
                      </a:endParaRPr>
                    </a:p>
                    <a:p>
                      <a:pPr rtl="0"/>
                      <a:r>
                        <a:rPr lang="pt-BR" sz="1800" b="1" i="0" u="none" strike="noStrike" kern="1200" dirty="0">
                          <a:solidFill>
                            <a:schemeClr val="dk1"/>
                          </a:solidFill>
                          <a:effectLst/>
                          <a:latin typeface="+mn-lt"/>
                          <a:ea typeface="+mn-ea"/>
                          <a:cs typeface="+mn-cs"/>
                        </a:rPr>
                        <a:t>+1: Qualquer um dos seguintes critérios: FC, FR e/ou PA 10-20% acima dos valores iniciais ou, durante procedimentos de cuidados ou com estímulo,</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queda da saturação mínima a moderada (SatO2</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76-85%) e recuperação rápida (&lt; 2 minutos);</a:t>
                      </a:r>
                    </a:p>
                    <a:p>
                      <a:pPr rtl="0"/>
                      <a:endParaRPr lang="pt-BR" sz="1800" b="1" dirty="0">
                        <a:effectLst/>
                      </a:endParaRPr>
                    </a:p>
                    <a:p>
                      <a:pPr rtl="0"/>
                      <a:r>
                        <a:rPr lang="pt-BR" sz="1800" b="1" i="0" u="none" strike="noStrike" kern="1200" dirty="0">
                          <a:solidFill>
                            <a:schemeClr val="dk1"/>
                          </a:solidFill>
                          <a:effectLst/>
                          <a:latin typeface="+mn-lt"/>
                          <a:ea typeface="+mn-ea"/>
                          <a:cs typeface="+mn-cs"/>
                        </a:rPr>
                        <a:t>+2: Qualquer um dos seguintes critérios: FC, FR e/ou PA &gt; 20% acima dos valores iniciais ou, durante</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procedimentos de cuidados ou com estímulo, ocorre</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queda importante da saturação de O2</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(SatO2</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&lt; 75%) e recuperação lenta (&gt; 2 minutos) ou ventilação</a:t>
                      </a:r>
                      <a:r>
                        <a:rPr lang="pt-BR" sz="1800" b="1" i="0" u="none" strike="noStrike" kern="1200" baseline="0" dirty="0">
                          <a:solidFill>
                            <a:schemeClr val="dk1"/>
                          </a:solidFill>
                          <a:effectLst/>
                          <a:latin typeface="+mn-lt"/>
                          <a:ea typeface="+mn-ea"/>
                          <a:cs typeface="+mn-cs"/>
                        </a:rPr>
                        <a:t> </a:t>
                      </a:r>
                      <a:r>
                        <a:rPr lang="pt-BR" sz="1800" b="1" i="0" u="none" strike="noStrike" kern="1200" dirty="0" err="1">
                          <a:solidFill>
                            <a:schemeClr val="dk1"/>
                          </a:solidFill>
                          <a:effectLst/>
                          <a:latin typeface="+mn-lt"/>
                          <a:ea typeface="+mn-ea"/>
                          <a:cs typeface="+mn-cs"/>
                        </a:rPr>
                        <a:t>assincrônica</a:t>
                      </a:r>
                      <a:r>
                        <a:rPr lang="pt-BR" sz="1800" b="1" i="0" u="none" strike="noStrike" kern="1200" dirty="0">
                          <a:solidFill>
                            <a:schemeClr val="dk1"/>
                          </a:solidFill>
                          <a:effectLst/>
                          <a:latin typeface="+mn-lt"/>
                          <a:ea typeface="+mn-ea"/>
                          <a:cs typeface="+mn-cs"/>
                        </a:rPr>
                        <a:t>, com “briga” com o ventilador.</a:t>
                      </a:r>
                      <a:endParaRPr lang="pt-BR" sz="1800" b="1" dirty="0"/>
                    </a:p>
                  </a:txBody>
                  <a:tcPr marT="45723" marB="45723"/>
                </a:tc>
                <a:extLst>
                  <a:ext uri="{0D108BD9-81ED-4DB2-BD59-A6C34878D82A}"/>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aixaDeTexto 1"/>
          <p:cNvSpPr txBox="1">
            <a:spLocks noChangeArrowheads="1"/>
          </p:cNvSpPr>
          <p:nvPr/>
        </p:nvSpPr>
        <p:spPr bwMode="auto">
          <a:xfrm>
            <a:off x="307975" y="1460500"/>
            <a:ext cx="1735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b="1"/>
              <a:t>EQUIPE MÉDICA</a:t>
            </a:r>
          </a:p>
        </p:txBody>
      </p:sp>
      <p:graphicFrame>
        <p:nvGraphicFramePr>
          <p:cNvPr id="3" name="Tabela 2"/>
          <p:cNvGraphicFramePr>
            <a:graphicFrameLocks noGrp="1"/>
          </p:cNvGraphicFramePr>
          <p:nvPr/>
        </p:nvGraphicFramePr>
        <p:xfrm>
          <a:off x="1568450" y="2097088"/>
          <a:ext cx="8128000" cy="2835275"/>
        </p:xfrm>
        <a:graphic>
          <a:graphicData uri="http://schemas.openxmlformats.org/drawingml/2006/table">
            <a:tbl>
              <a:tblPr firstRow="1" bandRow="1">
                <a:tableStyleId>{69CF1AB2-1976-4502-BF36-3FF5EA218861}</a:tableStyleId>
              </a:tblPr>
              <a:tblGrid>
                <a:gridCol w="8128000">
                  <a:extLst>
                    <a:ext uri="{9D8B030D-6E8A-4147-A177-3AD203B41FA5}"/>
                  </a:extLst>
                </a:gridCol>
              </a:tblGrid>
              <a:tr h="2835275">
                <a:tc>
                  <a:txBody>
                    <a:bodyPr/>
                    <a:lstStyle/>
                    <a:p>
                      <a:pPr rtl="0"/>
                      <a:r>
                        <a:rPr lang="pt-BR" sz="1800" b="1" i="0" u="none" strike="noStrike" kern="1200" dirty="0">
                          <a:solidFill>
                            <a:schemeClr val="dk1"/>
                          </a:solidFill>
                          <a:effectLst/>
                          <a:latin typeface="+mn-lt"/>
                          <a:ea typeface="+mn-ea"/>
                          <a:cs typeface="+mn-cs"/>
                        </a:rPr>
                        <a:t>Considerar a aplicação da escala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N-PASS nas seguintes situações: </a:t>
                      </a:r>
                    </a:p>
                    <a:p>
                      <a:pPr rtl="0"/>
                      <a:endParaRPr lang="pt-BR" sz="1800" b="1" i="0" u="none" strike="noStrike" kern="1200" dirty="0">
                        <a:solidFill>
                          <a:schemeClr val="dk1"/>
                        </a:solidFill>
                        <a:effectLst/>
                        <a:latin typeface="+mn-lt"/>
                        <a:ea typeface="+mn-ea"/>
                        <a:cs typeface="+mn-cs"/>
                      </a:endParaRPr>
                    </a:p>
                    <a:p>
                      <a:pPr marL="285750" indent="-285750" rtl="0">
                        <a:buFont typeface="Arial" panose="020B0604020202020204" pitchFamily="34" charset="0"/>
                        <a:buChar char="•"/>
                      </a:pPr>
                      <a:r>
                        <a:rPr lang="pt-BR" sz="1800" b="1" i="0" u="none" strike="noStrike" kern="1200" dirty="0">
                          <a:solidFill>
                            <a:schemeClr val="dk1"/>
                          </a:solidFill>
                          <a:effectLst/>
                          <a:latin typeface="+mn-lt"/>
                          <a:ea typeface="+mn-ea"/>
                          <a:cs typeface="+mn-cs"/>
                        </a:rPr>
                        <a:t>Pontuação da</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N-PASS superior a 3, segundo avaliação da equipe de enfermagem;</a:t>
                      </a:r>
                    </a:p>
                    <a:p>
                      <a:pPr marL="285750" indent="-285750" rtl="0">
                        <a:buFont typeface="Arial" panose="020B0604020202020204" pitchFamily="34" charset="0"/>
                        <a:buChar char="•"/>
                      </a:pPr>
                      <a:endParaRPr lang="pt-BR" sz="1800" b="1" i="0" u="none" strike="noStrike" kern="1200" dirty="0">
                        <a:solidFill>
                          <a:schemeClr val="dk1"/>
                        </a:solidFill>
                        <a:effectLst/>
                        <a:latin typeface="+mn-lt"/>
                        <a:ea typeface="+mn-ea"/>
                        <a:cs typeface="+mn-cs"/>
                      </a:endParaRPr>
                    </a:p>
                    <a:p>
                      <a:pPr marL="285750" indent="-285750" rtl="0">
                        <a:buFont typeface="Arial" panose="020B0604020202020204" pitchFamily="34" charset="0"/>
                        <a:buChar char="•"/>
                      </a:pPr>
                      <a:r>
                        <a:rPr lang="pt-BR" sz="1800" b="1" i="0" u="none" strike="noStrike" kern="1200" dirty="0">
                          <a:solidFill>
                            <a:schemeClr val="dk1"/>
                          </a:solidFill>
                          <a:effectLst/>
                          <a:latin typeface="+mn-lt"/>
                          <a:ea typeface="+mn-ea"/>
                          <a:cs typeface="+mn-cs"/>
                        </a:rPr>
                        <a:t>Recém-nascidos submetidos à cirurgia de qualquer</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porte, à drenagem torácica, à intubação traqueal e ventilação</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mecânica, à flebotomia e/ou inserção de cateter percutâneo;</a:t>
                      </a:r>
                    </a:p>
                    <a:p>
                      <a:pPr marL="285750" indent="-285750" rtl="0">
                        <a:buFont typeface="Arial" panose="020B0604020202020204" pitchFamily="34" charset="0"/>
                        <a:buChar char="•"/>
                      </a:pPr>
                      <a:endParaRPr lang="pt-BR" sz="1800" b="1" i="0" u="none" strike="noStrike" kern="1200" dirty="0">
                        <a:solidFill>
                          <a:schemeClr val="dk1"/>
                        </a:solidFill>
                        <a:effectLst/>
                        <a:latin typeface="+mn-lt"/>
                        <a:ea typeface="+mn-ea"/>
                        <a:cs typeface="+mn-cs"/>
                      </a:endParaRPr>
                    </a:p>
                    <a:p>
                      <a:pPr marL="285750" indent="-285750" rtl="0">
                        <a:buFont typeface="Arial" panose="020B0604020202020204" pitchFamily="34" charset="0"/>
                        <a:buChar char="•"/>
                      </a:pPr>
                      <a:r>
                        <a:rPr lang="pt-BR" sz="1800" b="1" i="0" u="none" strike="noStrike" kern="1200" dirty="0">
                          <a:solidFill>
                            <a:schemeClr val="dk1"/>
                          </a:solidFill>
                          <a:effectLst/>
                          <a:latin typeface="+mn-lt"/>
                          <a:ea typeface="+mn-ea"/>
                          <a:cs typeface="+mn-cs"/>
                        </a:rPr>
                        <a:t>Presença de fraturas ósseas; pacientes com </a:t>
                      </a:r>
                      <a:r>
                        <a:rPr lang="pt-BR" sz="1800" b="1" i="0" u="none" strike="noStrike" kern="1200" dirty="0" err="1">
                          <a:solidFill>
                            <a:schemeClr val="dk1"/>
                          </a:solidFill>
                          <a:effectLst/>
                          <a:latin typeface="+mn-lt"/>
                          <a:ea typeface="+mn-ea"/>
                          <a:cs typeface="+mn-cs"/>
                        </a:rPr>
                        <a:t>enterocolite</a:t>
                      </a:r>
                      <a:r>
                        <a:rPr lang="pt-BR" sz="1800" b="1" i="0" u="none" strike="noStrike" kern="1200" dirty="0">
                          <a:solidFill>
                            <a:schemeClr val="dk1"/>
                          </a:solidFill>
                          <a:effectLst/>
                          <a:latin typeface="+mn-lt"/>
                          <a:ea typeface="+mn-ea"/>
                          <a:cs typeface="+mn-cs"/>
                        </a:rPr>
                        <a:t> </a:t>
                      </a:r>
                      <a:r>
                        <a:rPr lang="pt-BR" sz="1800" b="1" i="0" u="none" strike="noStrike" kern="1200" dirty="0" err="1">
                          <a:solidFill>
                            <a:schemeClr val="dk1"/>
                          </a:solidFill>
                          <a:effectLst/>
                          <a:latin typeface="+mn-lt"/>
                          <a:ea typeface="+mn-ea"/>
                          <a:cs typeface="+mn-cs"/>
                        </a:rPr>
                        <a:t>necrosante</a:t>
                      </a:r>
                      <a:r>
                        <a:rPr lang="pt-BR" sz="1800" b="1" i="0" u="none" strike="noStrike" kern="1200" dirty="0">
                          <a:solidFill>
                            <a:schemeClr val="dk1"/>
                          </a:solidFill>
                          <a:effectLst/>
                          <a:latin typeface="+mn-lt"/>
                          <a:ea typeface="+mn-ea"/>
                          <a:cs typeface="+mn-cs"/>
                        </a:rPr>
                        <a:t> e em todo neonato &lt; 1.000 g. </a:t>
                      </a:r>
                      <a:endParaRPr lang="pt-BR" sz="1800" b="1" dirty="0"/>
                    </a:p>
                  </a:txBody>
                  <a:tcPr marT="45730" marB="45730"/>
                </a:tc>
                <a:extLst>
                  <a:ext uri="{0D108BD9-81ED-4DB2-BD59-A6C34878D82A}"/>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m 1"/>
          <p:cNvPicPr>
            <a:picLocks noChangeAspect="1"/>
          </p:cNvPicPr>
          <p:nvPr/>
        </p:nvPicPr>
        <p:blipFill>
          <a:blip r:embed="rId2">
            <a:extLst>
              <a:ext uri="{28A0092B-C50C-407E-A947-70E740481C1C}">
                <a14:useLocalDpi xmlns:a14="http://schemas.microsoft.com/office/drawing/2010/main" val="0"/>
              </a:ext>
            </a:extLst>
          </a:blip>
          <a:srcRect l="2834" t="4710" r="7320" b="28854"/>
          <a:stretch>
            <a:fillRect/>
          </a:stretch>
        </p:blipFill>
        <p:spPr bwMode="auto">
          <a:xfrm>
            <a:off x="866775" y="1733550"/>
            <a:ext cx="10253663"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Prevenção da dor no recém- nascido</a:t>
            </a:r>
          </a:p>
        </p:txBody>
      </p:sp>
      <p:sp>
        <p:nvSpPr>
          <p:cNvPr id="25603" name="CaixaDeTexto 2"/>
          <p:cNvSpPr txBox="1">
            <a:spLocks noChangeArrowheads="1"/>
          </p:cNvSpPr>
          <p:nvPr/>
        </p:nvSpPr>
        <p:spPr bwMode="auto">
          <a:xfrm>
            <a:off x="534988" y="2043113"/>
            <a:ext cx="10710862"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a:t>É imperativo que as unidades neonatais se organizem para minimizar a dor de seus pacientes:</a:t>
            </a:r>
          </a:p>
          <a:p>
            <a:endParaRPr lang="pt-BR"/>
          </a:p>
          <a:p>
            <a:r>
              <a:rPr lang="pt-BR"/>
              <a:t>• Redução da incidência de luz sobre o RN, com a utilização de um anteparo na incubadora;</a:t>
            </a:r>
          </a:p>
          <a:p>
            <a:r>
              <a:rPr lang="pt-BR"/>
              <a:t>• Diminuição do nível de ruídos nas unidades de terapia intensiva;</a:t>
            </a:r>
            <a:br>
              <a:rPr lang="pt-BR"/>
            </a:br>
            <a:r>
              <a:rPr lang="pt-BR"/>
              <a:t>• Intervenção mínima, ou seja, realização dos procedimentos potencialmente dolorosos ou desconfortáveis de maneira conjunta, permitindo períodos de descanso ao paciente;</a:t>
            </a:r>
          </a:p>
          <a:p>
            <a:r>
              <a:rPr lang="pt-BR"/>
              <a:t>• As coletas de sangue devem ser agrupadas e o uso de cateteres centrais estimulado;</a:t>
            </a:r>
          </a:p>
          <a:p>
            <a:r>
              <a:rPr lang="pt-BR"/>
              <a:t>• Utilizar pequena quantidade de esparadrapo e/ ou outras fitas adesivas, quando da fixação dos</a:t>
            </a:r>
          </a:p>
          <a:p>
            <a:r>
              <a:rPr lang="pt-BR"/>
              <a:t>acessos venosos, arteriais, cânulas traqueais e drenos torácicos, entre outros;</a:t>
            </a:r>
          </a:p>
          <a:p>
            <a:r>
              <a:rPr lang="pt-BR"/>
              <a:t>• Os procedimentos devem ser realizados de preferência pelo médico e/ou enfermeiro mais habilitado da unidade, ou sob sua supervisão direta;</a:t>
            </a:r>
            <a:br>
              <a:rPr lang="pt-BR"/>
            </a:br>
            <a:r>
              <a:rPr lang="pt-BR"/>
              <a:t>• Priorizar o contato do paciente com os pais para estimular o bem-estar do recém-nascido.</a:t>
            </a:r>
          </a:p>
          <a:p>
            <a:r>
              <a:rPr lang="pt-BR"/>
              <a:t/>
            </a:r>
            <a:br>
              <a:rPr lang="pt-BR"/>
            </a:br>
            <a:endParaRPr lang="pt-B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331788" y="1095375"/>
            <a:ext cx="11056937" cy="4248150"/>
          </a:xfrm>
          <a:prstGeom prst="rect">
            <a:avLst/>
          </a:prstGeom>
        </p:spPr>
        <p:txBody>
          <a:bodyPr>
            <a:spAutoFit/>
          </a:bodyPr>
          <a:lstStyle/>
          <a:p>
            <a:pPr fontAlgn="auto">
              <a:spcBef>
                <a:spcPts val="0"/>
              </a:spcBef>
              <a:spcAft>
                <a:spcPts val="0"/>
              </a:spcAft>
              <a:defRPr/>
            </a:pPr>
            <a:r>
              <a:rPr lang="pt-BR" b="1" dirty="0">
                <a:solidFill>
                  <a:schemeClr val="tx1">
                    <a:lumMod val="95000"/>
                  </a:schemeClr>
                </a:solidFill>
                <a:latin typeface="Open Sans"/>
                <a:cs typeface="+mn-cs"/>
              </a:rPr>
              <a:t>Principais indicações de analgesia no período neonatal:</a:t>
            </a:r>
          </a:p>
          <a:p>
            <a:pPr algn="just" fontAlgn="auto">
              <a:spcBef>
                <a:spcPts val="0"/>
              </a:spcBef>
              <a:spcAft>
                <a:spcPts val="0"/>
              </a:spcAft>
              <a:defRPr/>
            </a:pPr>
            <a:endParaRPr lang="pt-BR" dirty="0">
              <a:solidFill>
                <a:schemeClr val="tx1">
                  <a:lumMod val="95000"/>
                </a:schemeClr>
              </a:solidFill>
              <a:latin typeface="Open Sans"/>
              <a:cs typeface="+mn-cs"/>
            </a:endParaRPr>
          </a:p>
          <a:p>
            <a:pPr algn="just" fontAlgn="auto">
              <a:spcBef>
                <a:spcPts val="0"/>
              </a:spcBef>
              <a:spcAft>
                <a:spcPts val="0"/>
              </a:spcAft>
              <a:defRPr/>
            </a:pPr>
            <a:r>
              <a:rPr lang="pt-BR" dirty="0">
                <a:solidFill>
                  <a:schemeClr val="tx1">
                    <a:lumMod val="95000"/>
                  </a:schemeClr>
                </a:solidFill>
                <a:latin typeface="Open Sans"/>
                <a:cs typeface="+mn-cs"/>
              </a:rPr>
              <a:t>• Pacientes com </a:t>
            </a:r>
            <a:r>
              <a:rPr lang="pt-BR" dirty="0" err="1">
                <a:solidFill>
                  <a:schemeClr val="tx1">
                    <a:lumMod val="95000"/>
                  </a:schemeClr>
                </a:solidFill>
                <a:latin typeface="Open Sans"/>
                <a:cs typeface="+mn-cs"/>
              </a:rPr>
              <a:t>enterocolite</a:t>
            </a:r>
            <a:r>
              <a:rPr lang="pt-BR" dirty="0">
                <a:solidFill>
                  <a:schemeClr val="tx1">
                    <a:lumMod val="95000"/>
                  </a:schemeClr>
                </a:solidFill>
                <a:latin typeface="Open Sans"/>
                <a:cs typeface="+mn-cs"/>
              </a:rPr>
              <a:t> </a:t>
            </a:r>
            <a:r>
              <a:rPr lang="pt-BR" dirty="0" err="1">
                <a:solidFill>
                  <a:schemeClr val="tx1">
                    <a:lumMod val="95000"/>
                  </a:schemeClr>
                </a:solidFill>
                <a:latin typeface="Open Sans"/>
                <a:cs typeface="+mn-cs"/>
              </a:rPr>
              <a:t>necrosante</a:t>
            </a:r>
            <a:r>
              <a:rPr lang="pt-BR" dirty="0">
                <a:solidFill>
                  <a:schemeClr val="tx1">
                    <a:lumMod val="95000"/>
                  </a:schemeClr>
                </a:solidFill>
                <a:latin typeface="Open Sans"/>
                <a:cs typeface="+mn-cs"/>
              </a:rPr>
              <a:t>;</a:t>
            </a: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 Recém-nascidos portadores de </a:t>
            </a:r>
            <a:r>
              <a:rPr lang="pt-BR" dirty="0" err="1">
                <a:solidFill>
                  <a:schemeClr val="tx1">
                    <a:lumMod val="95000"/>
                  </a:schemeClr>
                </a:solidFill>
                <a:latin typeface="Open Sans"/>
                <a:cs typeface="+mn-cs"/>
              </a:rPr>
              <a:t>tocotraumatismos</a:t>
            </a:r>
            <a:r>
              <a:rPr lang="pt-BR" dirty="0">
                <a:solidFill>
                  <a:schemeClr val="tx1">
                    <a:lumMod val="95000"/>
                  </a:schemeClr>
                </a:solidFill>
                <a:latin typeface="Open Sans"/>
                <a:cs typeface="+mn-cs"/>
              </a:rPr>
              <a:t>,</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como fraturas ou lacerações;</a:t>
            </a: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 Procedimentos dolorosos como drenagem torácica, intubação traqueal eletiva, inserção de cateteres, punção </a:t>
            </a:r>
            <a:r>
              <a:rPr lang="pt-BR" dirty="0" err="1">
                <a:solidFill>
                  <a:schemeClr val="tx1">
                    <a:lumMod val="95000"/>
                  </a:schemeClr>
                </a:solidFill>
                <a:latin typeface="Open Sans"/>
                <a:cs typeface="+mn-cs"/>
              </a:rPr>
              <a:t>liquórica</a:t>
            </a:r>
            <a:r>
              <a:rPr lang="pt-BR" dirty="0">
                <a:solidFill>
                  <a:schemeClr val="tx1">
                    <a:lumMod val="95000"/>
                  </a:schemeClr>
                </a:solidFill>
                <a:latin typeface="Open Sans"/>
                <a:cs typeface="+mn-cs"/>
              </a:rPr>
              <a:t>, múltiplas punções </a:t>
            </a:r>
            <a:r>
              <a:rPr lang="pt-BR" dirty="0" err="1">
                <a:solidFill>
                  <a:schemeClr val="tx1">
                    <a:lumMod val="95000"/>
                  </a:schemeClr>
                </a:solidFill>
                <a:latin typeface="Open Sans"/>
                <a:cs typeface="+mn-cs"/>
              </a:rPr>
              <a:t>arteriais,venosas</a:t>
            </a:r>
            <a:r>
              <a:rPr lang="pt-BR" dirty="0">
                <a:solidFill>
                  <a:schemeClr val="tx1">
                    <a:lumMod val="95000"/>
                  </a:schemeClr>
                </a:solidFill>
                <a:latin typeface="Open Sans"/>
                <a:cs typeface="+mn-cs"/>
              </a:rPr>
              <a:t> e/ou capilares;</a:t>
            </a: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 Procedimentos cirúrgicos de qualquer porte;</a:t>
            </a: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 Pacientes intubados, em ventilação mecânica;</a:t>
            </a: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 Qualquer neonato gravemente enfermo que possa</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necessitar de múltiplos procedimentos dolorosos.</a:t>
            </a:r>
          </a:p>
          <a:p>
            <a:pPr algn="just" fontAlgn="auto">
              <a:spcBef>
                <a:spcPts val="0"/>
              </a:spcBef>
              <a:spcAft>
                <a:spcPts val="0"/>
              </a:spcAft>
              <a:defRPr/>
            </a:pPr>
            <a:endParaRPr lang="pt-BR" dirty="0">
              <a:solidFill>
                <a:schemeClr val="tx1">
                  <a:lumMod val="95000"/>
                </a:schemeClr>
              </a:solidFill>
              <a:latin typeface="Open Sans"/>
              <a:cs typeface="+mn-cs"/>
            </a:endParaRPr>
          </a:p>
          <a:p>
            <a:pPr algn="just" fontAlgn="auto">
              <a:spcBef>
                <a:spcPts val="0"/>
              </a:spcBef>
              <a:spcAft>
                <a:spcPts val="0"/>
              </a:spcAft>
              <a:defRPr/>
            </a:pPr>
            <a:r>
              <a:rPr lang="pt-BR" dirty="0">
                <a:solidFill>
                  <a:schemeClr val="tx1">
                    <a:lumMod val="95000"/>
                  </a:schemeClr>
                </a:solidFill>
                <a:latin typeface="Open Sans"/>
                <a:cs typeface="+mn-cs"/>
              </a:rPr>
              <a:t>        Deve-se lembrar, entretanto, que não existem indicações absolutas para o emprego de analgésicos no recém-nascido.</a:t>
            </a: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        A decisão a respeito do alívio da dor deve ser sempre individualizada.</a:t>
            </a:r>
            <a:endParaRPr lang="pt-BR" dirty="0">
              <a:solidFill>
                <a:schemeClr val="tx1">
                  <a:lumMod val="95000"/>
                </a:schemeClr>
              </a:solidFill>
              <a:latin typeface="+mn-lt"/>
              <a:cs typeface="+mn-cs"/>
            </a:endParaRPr>
          </a:p>
          <a:p>
            <a:pPr fontAlgn="auto">
              <a:spcBef>
                <a:spcPts val="0"/>
              </a:spcBef>
              <a:spcAft>
                <a:spcPts val="0"/>
              </a:spcAft>
              <a:defRPr/>
            </a:pPr>
            <a:r>
              <a:rPr lang="pt-BR" dirty="0">
                <a:latin typeface="+mn-lt"/>
                <a:cs typeface="+mn-cs"/>
              </a:rPr>
              <a:t/>
            </a:r>
            <a:br>
              <a:rPr lang="pt-BR" dirty="0">
                <a:latin typeface="+mn-lt"/>
                <a:cs typeface="+mn-cs"/>
              </a:rPr>
            </a:br>
            <a:endParaRPr lang="pt-BR" dirty="0">
              <a:latin typeface="+mn-lt"/>
              <a:cs typeface="+mn-cs"/>
            </a:endParaRPr>
          </a:p>
        </p:txBody>
      </p:sp>
      <p:sp>
        <p:nvSpPr>
          <p:cNvPr id="4" name="Estrela de 5 pontas 3"/>
          <p:cNvSpPr/>
          <p:nvPr/>
        </p:nvSpPr>
        <p:spPr>
          <a:xfrm>
            <a:off x="474663" y="3848100"/>
            <a:ext cx="333375" cy="23653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Estrela de 5 pontas 4"/>
          <p:cNvSpPr/>
          <p:nvPr/>
        </p:nvSpPr>
        <p:spPr>
          <a:xfrm>
            <a:off x="474663" y="4476750"/>
            <a:ext cx="333375" cy="238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a:solidFill>
                  <a:schemeClr val="tx1">
                    <a:lumMod val="75000"/>
                    <a:lumOff val="25000"/>
                  </a:schemeClr>
                </a:solidFill>
              </a:rPr>
              <a:t>Tratamento não farmacológico da dor</a:t>
            </a:r>
            <a:endParaRPr lang="pt-BR" dirty="0">
              <a:solidFill>
                <a:schemeClr val="tx1">
                  <a:lumMod val="75000"/>
                  <a:lumOff val="25000"/>
                </a:schemeClr>
              </a:solidFill>
            </a:endParaRPr>
          </a:p>
        </p:txBody>
      </p:sp>
      <p:sp>
        <p:nvSpPr>
          <p:cNvPr id="3" name="Retângulo 2"/>
          <p:cNvSpPr/>
          <p:nvPr/>
        </p:nvSpPr>
        <p:spPr>
          <a:xfrm>
            <a:off x="808038" y="1900238"/>
            <a:ext cx="5948362" cy="4246562"/>
          </a:xfrm>
          <a:prstGeom prst="rect">
            <a:avLst/>
          </a:prstGeom>
        </p:spPr>
        <p:txBody>
          <a:bodyPr>
            <a:spAutoFit/>
          </a:bodyPr>
          <a:lstStyle/>
          <a:p>
            <a:pPr algn="just" fontAlgn="auto">
              <a:spcBef>
                <a:spcPts val="0"/>
              </a:spcBef>
              <a:spcAft>
                <a:spcPts val="0"/>
              </a:spcAft>
              <a:defRPr/>
            </a:pPr>
            <a:r>
              <a:rPr lang="pt-BR" dirty="0">
                <a:solidFill>
                  <a:schemeClr val="tx1">
                    <a:lumMod val="95000"/>
                  </a:schemeClr>
                </a:solidFill>
                <a:latin typeface="Open Sans"/>
                <a:cs typeface="+mn-cs"/>
              </a:rPr>
              <a:t>CONTATO PELE A PELE: pode-se preconizar o uso desse</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recurso em neonatos saudáveis, que necessitam de um procedimento doloroso isolado, como punção capilar ou venosa,</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ou injeção intramuscular. Recomenda-se o contato pele a pele</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no mínimo 2 minutos antes da realização do procedimento. O</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seu emprego como medida analgésica em neonatos com peso</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ao nascer &lt; 1.000 g tem eficácia desconhecida.</a:t>
            </a:r>
          </a:p>
          <a:p>
            <a:pPr algn="just" fontAlgn="auto">
              <a:spcBef>
                <a:spcPts val="0"/>
              </a:spcBef>
              <a:spcAft>
                <a:spcPts val="0"/>
              </a:spcAft>
              <a:defRPr/>
            </a:pP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SUCÇÃO NÃO NUTRITIVA: a analgesia promovida pela</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sucção não nutritiva ocorre apenas durante os movimentos</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ritmados de sucção; contudo, não se conhece a sua eficácia</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analgésica em RN criticamente doentes, extremamente imaturos e submetidos a múltiplos e repetidos estímulos dolorosos.</a:t>
            </a:r>
            <a:endParaRPr lang="pt-BR" dirty="0">
              <a:latin typeface="+mn-lt"/>
              <a:cs typeface="+mn-cs"/>
            </a:endParaRPr>
          </a:p>
        </p:txBody>
      </p:sp>
      <p:pic>
        <p:nvPicPr>
          <p:cNvPr id="27652" name="Imagem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3338" y="-3419475"/>
            <a:ext cx="1800225"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Imagem 7"/>
          <p:cNvPicPr>
            <a:picLocks noChangeAspect="1"/>
          </p:cNvPicPr>
          <p:nvPr/>
        </p:nvPicPr>
        <p:blipFill>
          <a:blip r:embed="rId3" cstate="print">
            <a:extLst>
              <a:ext uri="{28A0092B-C50C-407E-A947-70E740481C1C}">
                <a14:useLocalDpi xmlns:a14="http://schemas.microsoft.com/office/drawing/2010/main" val="0"/>
              </a:ext>
            </a:extLst>
          </a:blip>
          <a:srcRect l="18007"/>
          <a:stretch>
            <a:fillRect/>
          </a:stretch>
        </p:blipFill>
        <p:spPr bwMode="auto">
          <a:xfrm>
            <a:off x="7196138" y="2032000"/>
            <a:ext cx="2779712" cy="233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Image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812213" y="4024313"/>
            <a:ext cx="30003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Tratamento não farmacológico da dor</a:t>
            </a:r>
          </a:p>
        </p:txBody>
      </p:sp>
      <p:sp>
        <p:nvSpPr>
          <p:cNvPr id="3" name="Retângulo 2"/>
          <p:cNvSpPr/>
          <p:nvPr/>
        </p:nvSpPr>
        <p:spPr>
          <a:xfrm>
            <a:off x="704850" y="2098675"/>
            <a:ext cx="10842625" cy="3416300"/>
          </a:xfrm>
          <a:prstGeom prst="rect">
            <a:avLst/>
          </a:prstGeom>
        </p:spPr>
        <p:txBody>
          <a:bodyPr>
            <a:spAutoFit/>
          </a:bodyPr>
          <a:lstStyle/>
          <a:p>
            <a:pPr algn="just" fontAlgn="auto">
              <a:spcBef>
                <a:spcPts val="0"/>
              </a:spcBef>
              <a:spcAft>
                <a:spcPts val="0"/>
              </a:spcAft>
              <a:defRPr/>
            </a:pPr>
            <a:r>
              <a:rPr lang="pt-BR" dirty="0">
                <a:solidFill>
                  <a:schemeClr val="tx1">
                    <a:lumMod val="95000"/>
                  </a:schemeClr>
                </a:solidFill>
                <a:latin typeface="Open Sans"/>
                <a:cs typeface="+mn-cs"/>
              </a:rPr>
              <a:t>SOLUÇÕES ADOCICADAS: durante exames dolorosos, as soluções adocicadas diminuem o tempo de</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choro, atenuam a mímica facial de dor e reduzem a resposta</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fisiológica à dor, comparadas à água destilada e à própria</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sucção não nutritiva. A mais efetiva parece ser a água adicionada de sacarose, seguida pela solução glicosada. Assim, é possível recomendar o</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emprego clínico da solução glicosada a 25% ou a 30% para o</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RN a termo (2,0 </a:t>
            </a:r>
            <a:r>
              <a:rPr lang="pt-BR" dirty="0" err="1">
                <a:solidFill>
                  <a:schemeClr val="tx1">
                    <a:lumMod val="95000"/>
                  </a:schemeClr>
                </a:solidFill>
                <a:latin typeface="Open Sans"/>
                <a:cs typeface="+mn-cs"/>
              </a:rPr>
              <a:t>mL</a:t>
            </a:r>
            <a:r>
              <a:rPr lang="pt-BR" dirty="0">
                <a:solidFill>
                  <a:schemeClr val="tx1">
                    <a:lumMod val="95000"/>
                  </a:schemeClr>
                </a:solidFill>
                <a:latin typeface="Open Sans"/>
                <a:cs typeface="+mn-cs"/>
              </a:rPr>
              <a:t>) e para o prematuro (0,5 </a:t>
            </a:r>
            <a:r>
              <a:rPr lang="pt-BR" dirty="0" err="1">
                <a:solidFill>
                  <a:schemeClr val="tx1">
                    <a:lumMod val="95000"/>
                  </a:schemeClr>
                </a:solidFill>
                <a:latin typeface="Open Sans"/>
                <a:cs typeface="+mn-cs"/>
              </a:rPr>
              <a:t>mL</a:t>
            </a:r>
            <a:r>
              <a:rPr lang="pt-BR" dirty="0">
                <a:solidFill>
                  <a:schemeClr val="tx1">
                    <a:lumMod val="95000"/>
                  </a:schemeClr>
                </a:solidFill>
                <a:latin typeface="Open Sans"/>
                <a:cs typeface="+mn-cs"/>
              </a:rPr>
              <a:t>), administrada cerca de 2 minutos antes de</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pequenos procedimentos. Deve-se lembrar, entretanto, que o emprego da solução</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adocicada só reduz em 20% os escores de dor. Assim, outros</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métodos de analgesia devem ser utilizados em conjunto como,</a:t>
            </a:r>
            <a:r>
              <a:rPr lang="pt-BR" dirty="0">
                <a:solidFill>
                  <a:schemeClr val="tx1">
                    <a:lumMod val="95000"/>
                  </a:schemeClr>
                </a:solidFill>
                <a:latin typeface="+mn-lt"/>
                <a:cs typeface="+mn-cs"/>
              </a:rPr>
              <a:t> </a:t>
            </a:r>
            <a:r>
              <a:rPr lang="pt-BR" dirty="0">
                <a:solidFill>
                  <a:schemeClr val="tx1">
                    <a:lumMod val="95000"/>
                  </a:schemeClr>
                </a:solidFill>
                <a:latin typeface="Open Sans"/>
                <a:cs typeface="+mn-cs"/>
              </a:rPr>
              <a:t>por exemplo, a sucção não nutritiva ou o contato pele a pele.</a:t>
            </a: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Open Sans"/>
                <a:cs typeface="+mn-cs"/>
              </a:rPr>
              <a:t>Estas soluções podem ser aplicadas nos RN de extremo baixo peso que já recebem dieta enteral (qualquer volume).</a:t>
            </a:r>
            <a:endParaRPr lang="pt-BR" dirty="0">
              <a:solidFill>
                <a:schemeClr val="tx1">
                  <a:lumMod val="95000"/>
                </a:schemeClr>
              </a:solidFill>
              <a:latin typeface="+mn-lt"/>
              <a:cs typeface="+mn-cs"/>
            </a:endParaRPr>
          </a:p>
          <a:p>
            <a:pPr fontAlgn="auto">
              <a:spcBef>
                <a:spcPts val="0"/>
              </a:spcBef>
              <a:spcAft>
                <a:spcPts val="0"/>
              </a:spcAft>
              <a:defRPr/>
            </a:pPr>
            <a:r>
              <a:rPr lang="pt-BR" dirty="0">
                <a:latin typeface="+mn-lt"/>
                <a:cs typeface="+mn-cs"/>
              </a:rPr>
              <a:t/>
            </a:r>
            <a:br>
              <a:rPr lang="pt-BR" dirty="0">
                <a:latin typeface="+mn-lt"/>
                <a:cs typeface="+mn-cs"/>
              </a:rPr>
            </a:br>
            <a:endParaRPr lang="pt-BR" dirty="0">
              <a:latin typeface="+mn-lt"/>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Tratamento farmacológico da dor </a:t>
            </a:r>
          </a:p>
        </p:txBody>
      </p:sp>
      <p:sp>
        <p:nvSpPr>
          <p:cNvPr id="3" name="Retângulo 2"/>
          <p:cNvSpPr/>
          <p:nvPr/>
        </p:nvSpPr>
        <p:spPr>
          <a:xfrm>
            <a:off x="1377950" y="1847850"/>
            <a:ext cx="9896475" cy="4248150"/>
          </a:xfrm>
          <a:prstGeom prst="rect">
            <a:avLst/>
          </a:prstGeom>
        </p:spPr>
        <p:txBody>
          <a:bodyPr>
            <a:spAutoFit/>
          </a:bodyPr>
          <a:lstStyle/>
          <a:p>
            <a:pPr fontAlgn="auto">
              <a:spcBef>
                <a:spcPts val="0"/>
              </a:spcBef>
              <a:spcAft>
                <a:spcPts val="0"/>
              </a:spcAft>
              <a:defRPr/>
            </a:pPr>
            <a:r>
              <a:rPr lang="pt-BR" b="1" dirty="0">
                <a:solidFill>
                  <a:schemeClr val="accent5">
                    <a:lumMod val="75000"/>
                  </a:schemeClr>
                </a:solidFill>
                <a:latin typeface="+mn-lt"/>
                <a:cs typeface="+mn-cs"/>
              </a:rPr>
              <a:t>ANALGÉSICOS NÃO OPIOIDES</a:t>
            </a:r>
          </a:p>
          <a:p>
            <a:pPr marL="285750" indent="-285750" fontAlgn="auto">
              <a:spcBef>
                <a:spcPts val="0"/>
              </a:spcBef>
              <a:spcAft>
                <a:spcPts val="0"/>
              </a:spcAft>
              <a:buFont typeface="Arial" panose="020B0604020202020204" pitchFamily="34" charset="0"/>
              <a:buChar char="•"/>
              <a:defRPr/>
            </a:pPr>
            <a:r>
              <a:rPr lang="pt-BR" dirty="0">
                <a:latin typeface="+mn-lt"/>
                <a:cs typeface="+mn-cs"/>
              </a:rPr>
              <a:t>Os </a:t>
            </a:r>
            <a:r>
              <a:rPr lang="pt-BR" dirty="0" err="1">
                <a:latin typeface="+mn-lt"/>
                <a:cs typeface="+mn-cs"/>
              </a:rPr>
              <a:t>AINEs</a:t>
            </a:r>
            <a:r>
              <a:rPr lang="pt-BR" dirty="0">
                <a:latin typeface="+mn-lt"/>
                <a:cs typeface="+mn-cs"/>
              </a:rPr>
              <a:t> são os principais medicamentos desse grupo e atuam por meio da inibição das prostaglandinas e do </a:t>
            </a:r>
            <a:r>
              <a:rPr lang="pt-BR" dirty="0" err="1">
                <a:latin typeface="+mn-lt"/>
                <a:cs typeface="+mn-cs"/>
              </a:rPr>
              <a:t>tromboxano</a:t>
            </a:r>
            <a:r>
              <a:rPr lang="pt-BR" dirty="0">
                <a:latin typeface="+mn-lt"/>
                <a:cs typeface="+mn-cs"/>
              </a:rPr>
              <a:t>, liberados durante a agressão tecidual, e indicados em processos dolorosos leves ou moderados e/ou quando a dor está associada a um processo inflamatório especialmente em situações nas quais a depressão respiratória desencadeada pelos </a:t>
            </a:r>
            <a:r>
              <a:rPr lang="pt-BR" dirty="0" err="1">
                <a:latin typeface="+mn-lt"/>
                <a:cs typeface="+mn-cs"/>
              </a:rPr>
              <a:t>opioides</a:t>
            </a:r>
            <a:r>
              <a:rPr lang="pt-BR" dirty="0">
                <a:latin typeface="+mn-lt"/>
                <a:cs typeface="+mn-cs"/>
              </a:rPr>
              <a:t> é preocupante e indesejável.</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Paracetamol: único permitido no período neonatal </a:t>
            </a:r>
          </a:p>
          <a:p>
            <a:pPr marL="742950" lvl="1" indent="-285750" fontAlgn="auto">
              <a:spcBef>
                <a:spcPts val="0"/>
              </a:spcBef>
              <a:spcAft>
                <a:spcPts val="0"/>
              </a:spcAft>
              <a:buFont typeface="Arial" panose="020B0604020202020204" pitchFamily="34" charset="0"/>
              <a:buChar char="•"/>
              <a:defRPr/>
            </a:pPr>
            <a:r>
              <a:rPr lang="pt-BR" dirty="0">
                <a:latin typeface="+mn-lt"/>
                <a:cs typeface="+mn-cs"/>
              </a:rPr>
              <a:t>Dose: 10-15 mg/kg dose 6x6h no RNT e 10mg/kg/dose 8-12h no RNPT</a:t>
            </a:r>
          </a:p>
          <a:p>
            <a:pPr marL="742950" lvl="1" indent="-285750" fontAlgn="auto">
              <a:spcBef>
                <a:spcPts val="0"/>
              </a:spcBef>
              <a:spcAft>
                <a:spcPts val="0"/>
              </a:spcAft>
              <a:buFont typeface="Arial" panose="020B0604020202020204" pitchFamily="34" charset="0"/>
              <a:buChar char="•"/>
              <a:defRPr/>
            </a:pPr>
            <a:r>
              <a:rPr lang="pt-BR" dirty="0">
                <a:latin typeface="+mn-lt"/>
                <a:cs typeface="+mn-cs"/>
              </a:rPr>
              <a:t>Indometacina e o </a:t>
            </a:r>
            <a:r>
              <a:rPr lang="pt-BR" dirty="0" err="1">
                <a:latin typeface="+mn-lt"/>
                <a:cs typeface="+mn-cs"/>
              </a:rPr>
              <a:t>ibuprofeno</a:t>
            </a:r>
            <a:r>
              <a:rPr lang="pt-BR" dirty="0">
                <a:latin typeface="+mn-lt"/>
                <a:cs typeface="+mn-cs"/>
              </a:rPr>
              <a:t>: largamente utilizados para a indução farmacológica do fechamento do canal arterial em recém-nascidos prematuros. Não liberados</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A dipirona não deve ser utilizada no período neonatal, uma vez que inexistem estudos farmacológicos e clínicos a respeito desse medicamento em crianças com idade inferior a 6 anos.</a:t>
            </a:r>
          </a:p>
          <a:p>
            <a:pPr fontAlgn="auto">
              <a:spcBef>
                <a:spcPts val="0"/>
              </a:spcBef>
              <a:spcAft>
                <a:spcPts val="0"/>
              </a:spcAft>
              <a:defRPr/>
            </a:pPr>
            <a:endParaRPr lang="pt-BR" dirty="0">
              <a:latin typeface="+mn-lt"/>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847725" y="673100"/>
            <a:ext cx="10058400" cy="1200150"/>
          </a:xfrm>
          <a:prstGeom prst="rect">
            <a:avLst/>
          </a:prstGeom>
        </p:spPr>
        <p:txBody>
          <a:bodyPr>
            <a:spAutoFit/>
          </a:bodyPr>
          <a:lstStyle/>
          <a:p>
            <a:pPr fontAlgn="auto">
              <a:spcBef>
                <a:spcPts val="0"/>
              </a:spcBef>
              <a:spcAft>
                <a:spcPts val="0"/>
              </a:spcAft>
              <a:defRPr/>
            </a:pPr>
            <a:r>
              <a:rPr lang="pt-BR" b="1" dirty="0">
                <a:solidFill>
                  <a:schemeClr val="accent5">
                    <a:lumMod val="75000"/>
                  </a:schemeClr>
                </a:solidFill>
                <a:latin typeface="+mn-lt"/>
                <a:cs typeface="+mn-cs"/>
              </a:rPr>
              <a:t>ANALGÉSICOS OPIOIDES</a:t>
            </a:r>
          </a:p>
          <a:p>
            <a:pPr fontAlgn="auto">
              <a:spcBef>
                <a:spcPts val="0"/>
              </a:spcBef>
              <a:spcAft>
                <a:spcPts val="0"/>
              </a:spcAft>
              <a:defRPr/>
            </a:pPr>
            <a:r>
              <a:rPr lang="pt-BR" dirty="0">
                <a:latin typeface="+mn-lt"/>
                <a:cs typeface="+mn-cs"/>
              </a:rPr>
              <a:t>Grupo mais importante para o tratamento da dor de recém-nascidos criticamente doentes.</a:t>
            </a: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p:txBody>
      </p:sp>
      <p:graphicFrame>
        <p:nvGraphicFramePr>
          <p:cNvPr id="6" name="Tabela 5"/>
          <p:cNvGraphicFramePr>
            <a:graphicFrameLocks noGrp="1"/>
          </p:cNvGraphicFramePr>
          <p:nvPr/>
        </p:nvGraphicFramePr>
        <p:xfrm>
          <a:off x="1011238" y="2590800"/>
          <a:ext cx="9201150" cy="3382963"/>
        </p:xfrm>
        <a:graphic>
          <a:graphicData uri="http://schemas.openxmlformats.org/drawingml/2006/table">
            <a:tbl>
              <a:tblPr firstRow="1" bandRow="1">
                <a:tableStyleId>{69CF1AB2-1976-4502-BF36-3FF5EA218861}</a:tableStyleId>
              </a:tblPr>
              <a:tblGrid>
                <a:gridCol w="9201150">
                  <a:extLst>
                    <a:ext uri="{9D8B030D-6E8A-4147-A177-3AD203B41FA5}"/>
                  </a:extLst>
                </a:gridCol>
              </a:tblGrid>
              <a:tr h="3382963">
                <a:tc>
                  <a:txBody>
                    <a:bodyPr/>
                    <a:lstStyle/>
                    <a:p>
                      <a:r>
                        <a:rPr lang="pt-BR" sz="1800" dirty="0">
                          <a:solidFill>
                            <a:srgbClr val="92D050"/>
                          </a:solidFill>
                        </a:rPr>
                        <a:t>EA: </a:t>
                      </a:r>
                      <a:r>
                        <a:rPr lang="pt-BR" sz="1800" dirty="0"/>
                        <a:t>depressão respiratória, graus variáveis de sedação, íleo, retenção urinária, náuseas, vômitos, tolerância e dependência física. </a:t>
                      </a:r>
                    </a:p>
                    <a:p>
                      <a:endParaRPr lang="pt-BR" sz="1800" dirty="0"/>
                    </a:p>
                    <a:p>
                      <a:pPr rtl="0"/>
                      <a:r>
                        <a:rPr lang="pt-BR" sz="1800" dirty="0"/>
                        <a:t>Além desses efeitos colaterais, estudos recentes indicaram pior prognóstico neurológico (aumento da frequência de hemorragia </a:t>
                      </a:r>
                      <a:r>
                        <a:rPr lang="pt-BR" sz="1800" dirty="0" err="1"/>
                        <a:t>peri-intraventicular</a:t>
                      </a:r>
                      <a:r>
                        <a:rPr lang="pt-BR" sz="1800" dirty="0"/>
                        <a:t>, </a:t>
                      </a:r>
                      <a:r>
                        <a:rPr lang="pt-BR" sz="1800" dirty="0" err="1"/>
                        <a:t>leucomalácia</a:t>
                      </a:r>
                      <a:r>
                        <a:rPr lang="pt-BR" sz="1800" dirty="0"/>
                        <a:t> </a:t>
                      </a:r>
                      <a:r>
                        <a:rPr lang="pt-BR" sz="1800" dirty="0" err="1"/>
                        <a:t>periventricular</a:t>
                      </a:r>
                      <a:r>
                        <a:rPr lang="pt-BR" sz="1800" dirty="0"/>
                        <a:t> e/ou óbito) em recém-nascidos prematuros de extremo baixo peso, em ventilação mecânica e que receberam morfina desde as primeiras horas de vida até cerca de 14 dias.</a:t>
                      </a:r>
                      <a:r>
                        <a:rPr lang="pt-BR" sz="1800" b="1" dirty="0"/>
                        <a:t> </a:t>
                      </a:r>
                      <a:r>
                        <a:rPr lang="pt-BR" sz="1800" b="1" i="0" u="none" strike="noStrike" kern="1200" dirty="0">
                          <a:solidFill>
                            <a:schemeClr val="dk1"/>
                          </a:solidFill>
                          <a:effectLst/>
                          <a:latin typeface="+mn-lt"/>
                          <a:ea typeface="+mn-ea"/>
                          <a:cs typeface="+mn-cs"/>
                        </a:rPr>
                        <a:t>Tais estudos mostram associação deste desfecho</a:t>
                      </a:r>
                      <a:r>
                        <a:rPr lang="pt-BR" sz="1800" b="1" i="0" u="none" strike="noStrike" kern="1200" baseline="0" dirty="0">
                          <a:solidFill>
                            <a:schemeClr val="dk1"/>
                          </a:solidFill>
                          <a:effectLst/>
                          <a:latin typeface="+mn-lt"/>
                          <a:ea typeface="+mn-ea"/>
                          <a:cs typeface="+mn-cs"/>
                        </a:rPr>
                        <a:t> </a:t>
                      </a:r>
                      <a:r>
                        <a:rPr lang="pt-BR" sz="1800" b="1" i="0" u="none" strike="noStrike" kern="1200" dirty="0">
                          <a:solidFill>
                            <a:schemeClr val="dk1"/>
                          </a:solidFill>
                          <a:effectLst/>
                          <a:latin typeface="+mn-lt"/>
                          <a:ea typeface="+mn-ea"/>
                          <a:cs typeface="+mn-cs"/>
                        </a:rPr>
                        <a:t>ruim com a presença de hipotensão prévia à infusão do</a:t>
                      </a:r>
                      <a:r>
                        <a:rPr lang="pt-BR" sz="1800" b="1" i="0" u="none" strike="noStrike" kern="1200" baseline="0" dirty="0">
                          <a:solidFill>
                            <a:schemeClr val="dk1"/>
                          </a:solidFill>
                          <a:effectLst/>
                          <a:latin typeface="+mn-lt"/>
                          <a:ea typeface="+mn-ea"/>
                          <a:cs typeface="+mn-cs"/>
                        </a:rPr>
                        <a:t> </a:t>
                      </a:r>
                      <a:r>
                        <a:rPr lang="pt-BR" sz="1800" b="1" i="0" u="none" strike="noStrike" kern="1200" dirty="0" err="1">
                          <a:solidFill>
                            <a:schemeClr val="dk1"/>
                          </a:solidFill>
                          <a:effectLst/>
                          <a:latin typeface="+mn-lt"/>
                          <a:ea typeface="+mn-ea"/>
                          <a:cs typeface="+mn-cs"/>
                        </a:rPr>
                        <a:t>opioide</a:t>
                      </a:r>
                      <a:r>
                        <a:rPr lang="pt-BR" sz="1800" b="1" i="0" u="none" strike="noStrike" kern="1200" dirty="0">
                          <a:solidFill>
                            <a:schemeClr val="dk1"/>
                          </a:solidFill>
                          <a:effectLst/>
                          <a:latin typeface="+mn-lt"/>
                          <a:ea typeface="+mn-ea"/>
                          <a:cs typeface="+mn-cs"/>
                        </a:rPr>
                        <a:t>.</a:t>
                      </a:r>
                      <a:endParaRPr lang="pt-BR" sz="1800" b="1" dirty="0">
                        <a:effectLst/>
                      </a:endParaRPr>
                    </a:p>
                    <a:p>
                      <a:endParaRPr lang="pt-BR" sz="1800" b="1" i="0" u="none" strike="noStrike" kern="1200" dirty="0">
                        <a:solidFill>
                          <a:schemeClr val="dk1"/>
                        </a:solidFill>
                        <a:effectLst/>
                        <a:latin typeface="+mn-lt"/>
                        <a:ea typeface="+mn-ea"/>
                        <a:cs typeface="+mn-cs"/>
                      </a:endParaRPr>
                    </a:p>
                    <a:p>
                      <a:r>
                        <a:rPr lang="pt-BR" sz="1800" b="1" i="0" u="none" strike="noStrike" kern="1200" dirty="0">
                          <a:solidFill>
                            <a:schemeClr val="dk1"/>
                          </a:solidFill>
                          <a:effectLst/>
                          <a:latin typeface="+mn-lt"/>
                          <a:ea typeface="+mn-ea"/>
                          <a:cs typeface="+mn-cs"/>
                        </a:rPr>
                        <a:t>        RNPT</a:t>
                      </a:r>
                      <a:r>
                        <a:rPr lang="pt-BR" sz="1800" b="1" i="0" u="none" strike="noStrike" kern="1200" baseline="0" dirty="0">
                          <a:solidFill>
                            <a:schemeClr val="dk1"/>
                          </a:solidFill>
                          <a:effectLst/>
                          <a:latin typeface="+mn-lt"/>
                          <a:ea typeface="+mn-ea"/>
                          <a:cs typeface="+mn-cs"/>
                        </a:rPr>
                        <a:t> &lt; 1000g </a:t>
                      </a:r>
                      <a:r>
                        <a:rPr lang="pt-BR" sz="1800" b="1" i="0" u="none" strike="noStrike" kern="1200" dirty="0">
                          <a:solidFill>
                            <a:schemeClr val="dk1"/>
                          </a:solidFill>
                          <a:effectLst/>
                          <a:latin typeface="+mn-lt"/>
                          <a:ea typeface="+mn-ea"/>
                          <a:cs typeface="+mn-cs"/>
                        </a:rPr>
                        <a:t>só iniciar sua administração se os pacientes estiverem normotensos.</a:t>
                      </a:r>
                      <a:endParaRPr lang="pt-BR" sz="1800" b="1" dirty="0">
                        <a:effectLst/>
                      </a:endParaRPr>
                    </a:p>
                    <a:p>
                      <a:r>
                        <a:rPr lang="pt-BR" sz="1800" dirty="0"/>
                        <a:t/>
                      </a:r>
                      <a:br>
                        <a:rPr lang="pt-BR" sz="1800" dirty="0"/>
                      </a:br>
                      <a:endParaRPr lang="pt-BR" sz="1800" dirty="0"/>
                    </a:p>
                  </a:txBody>
                  <a:tcPr marL="91431" marR="91431" marT="45716" marB="45716"/>
                </a:tc>
                <a:extLst>
                  <a:ext uri="{0D108BD9-81ED-4DB2-BD59-A6C34878D82A}"/>
                </a:extLst>
              </a:tr>
            </a:tbl>
          </a:graphicData>
        </a:graphic>
      </p:graphicFrame>
      <p:graphicFrame>
        <p:nvGraphicFramePr>
          <p:cNvPr id="7" name="Tabela 6"/>
          <p:cNvGraphicFramePr>
            <a:graphicFrameLocks noGrp="1"/>
          </p:cNvGraphicFramePr>
          <p:nvPr/>
        </p:nvGraphicFramePr>
        <p:xfrm>
          <a:off x="984250" y="1693863"/>
          <a:ext cx="9275763" cy="647700"/>
        </p:xfrm>
        <a:graphic>
          <a:graphicData uri="http://schemas.openxmlformats.org/drawingml/2006/table">
            <a:tbl>
              <a:tblPr firstRow="1" bandRow="1">
                <a:tableStyleId>{69CF1AB2-1976-4502-BF36-3FF5EA218861}</a:tableStyleId>
              </a:tblPr>
              <a:tblGrid>
                <a:gridCol w="9275763">
                  <a:extLst>
                    <a:ext uri="{9D8B030D-6E8A-4147-A177-3AD203B41FA5}"/>
                  </a:extLst>
                </a:gridCol>
              </a:tblGrid>
              <a:tr h="647700">
                <a:tc>
                  <a:txBody>
                    <a:bodyPr/>
                    <a:lstStyle/>
                    <a:p>
                      <a:r>
                        <a:rPr lang="pt-BR" sz="1800" dirty="0">
                          <a:solidFill>
                            <a:srgbClr val="92D050"/>
                          </a:solidFill>
                        </a:rPr>
                        <a:t>AÇÃO: </a:t>
                      </a:r>
                      <a:r>
                        <a:rPr lang="pt-BR" sz="1800" dirty="0"/>
                        <a:t>inibem a </a:t>
                      </a:r>
                      <a:r>
                        <a:rPr lang="pt-BR" sz="1800" dirty="0" err="1"/>
                        <a:t>aferência</a:t>
                      </a:r>
                      <a:r>
                        <a:rPr lang="pt-BR" sz="1800" dirty="0"/>
                        <a:t> da dor na medula espinhal e, simultaneamente, ativam as vias corticais descendentes inibitórias da dor, levando, assim, à analgesia</a:t>
                      </a:r>
                    </a:p>
                  </a:txBody>
                  <a:tcPr marL="91445" marR="91445" marT="45688" marB="45688"/>
                </a:tc>
                <a:extLst>
                  <a:ext uri="{0D108BD9-81ED-4DB2-BD59-A6C34878D82A}"/>
                </a:extLst>
              </a:tr>
            </a:tbl>
          </a:graphicData>
        </a:graphic>
      </p:graphicFrame>
      <p:sp>
        <p:nvSpPr>
          <p:cNvPr id="8" name="Colchete duplo 7"/>
          <p:cNvSpPr/>
          <p:nvPr/>
        </p:nvSpPr>
        <p:spPr>
          <a:xfrm>
            <a:off x="1317625" y="5083175"/>
            <a:ext cx="8123238" cy="320675"/>
          </a:xfrm>
          <a:prstGeom prst="bracketPair">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ln w="76200">
                <a:solidFill>
                  <a:schemeClr val="tx1"/>
                </a:solidFill>
              </a:ln>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92113" y="750888"/>
            <a:ext cx="8751887" cy="4802187"/>
          </a:xfrm>
          <a:prstGeom prst="rect">
            <a:avLst/>
          </a:prstGeom>
        </p:spPr>
        <p:txBody>
          <a:bodyPr>
            <a:spAutoFit/>
          </a:bodyPr>
          <a:lstStyle/>
          <a:p>
            <a:pPr marL="285750" indent="-285750" fontAlgn="auto">
              <a:spcBef>
                <a:spcPts val="0"/>
              </a:spcBef>
              <a:spcAft>
                <a:spcPts val="0"/>
              </a:spcAft>
              <a:buFont typeface="Arial" panose="020B0604020202020204" pitchFamily="34" charset="0"/>
              <a:buChar char="•"/>
              <a:defRPr/>
            </a:pPr>
            <a:r>
              <a:rPr lang="pt-BR" dirty="0" err="1">
                <a:latin typeface="+mn-lt"/>
                <a:cs typeface="+mn-cs"/>
              </a:rPr>
              <a:t>Opioides</a:t>
            </a:r>
            <a:r>
              <a:rPr lang="pt-BR" dirty="0">
                <a:latin typeface="+mn-lt"/>
                <a:cs typeface="+mn-cs"/>
              </a:rPr>
              <a:t> mais utilizados no período neonatal:  morfina, o </a:t>
            </a:r>
            <a:r>
              <a:rPr lang="pt-BR" dirty="0" err="1">
                <a:latin typeface="+mn-lt"/>
                <a:cs typeface="+mn-cs"/>
              </a:rPr>
              <a:t>citrato</a:t>
            </a:r>
            <a:r>
              <a:rPr lang="pt-BR" dirty="0">
                <a:latin typeface="+mn-lt"/>
                <a:cs typeface="+mn-cs"/>
              </a:rPr>
              <a:t> de </a:t>
            </a:r>
            <a:r>
              <a:rPr lang="pt-BR" dirty="0" err="1">
                <a:latin typeface="+mn-lt"/>
                <a:cs typeface="+mn-cs"/>
              </a:rPr>
              <a:t>fentanil</a:t>
            </a:r>
            <a:r>
              <a:rPr lang="pt-BR" dirty="0">
                <a:latin typeface="+mn-lt"/>
                <a:cs typeface="+mn-cs"/>
              </a:rPr>
              <a:t> e o </a:t>
            </a:r>
            <a:r>
              <a:rPr lang="pt-BR" dirty="0" err="1">
                <a:latin typeface="+mn-lt"/>
                <a:cs typeface="+mn-cs"/>
              </a:rPr>
              <a:t>tramadol</a:t>
            </a: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p:txBody>
      </p:sp>
      <p:pic>
        <p:nvPicPr>
          <p:cNvPr id="31747" name="Imagem 2"/>
          <p:cNvPicPr>
            <a:picLocks noChangeAspect="1"/>
          </p:cNvPicPr>
          <p:nvPr/>
        </p:nvPicPr>
        <p:blipFill>
          <a:blip r:embed="rId2">
            <a:extLst>
              <a:ext uri="{28A0092B-C50C-407E-A947-70E740481C1C}">
                <a14:useLocalDpi xmlns:a14="http://schemas.microsoft.com/office/drawing/2010/main" val="0"/>
              </a:ext>
            </a:extLst>
          </a:blip>
          <a:srcRect l="6966" t="10843" r="6847" b="16589"/>
          <a:stretch>
            <a:fillRect/>
          </a:stretch>
        </p:blipFill>
        <p:spPr bwMode="auto">
          <a:xfrm>
            <a:off x="1020763" y="1743075"/>
            <a:ext cx="8669337"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558800" y="731838"/>
            <a:ext cx="10485438" cy="4246562"/>
          </a:xfrm>
          <a:prstGeom prst="rect">
            <a:avLst/>
          </a:prstGeom>
        </p:spPr>
        <p:txBody>
          <a:bodyPr>
            <a:spAutoFit/>
          </a:bodyPr>
          <a:lstStyle/>
          <a:p>
            <a:pPr algn="just" fontAlgn="auto">
              <a:spcBef>
                <a:spcPts val="0"/>
              </a:spcBef>
              <a:spcAft>
                <a:spcPts val="0"/>
              </a:spcAft>
              <a:defRPr/>
            </a:pPr>
            <a:r>
              <a:rPr lang="pt-BR" b="1" dirty="0">
                <a:solidFill>
                  <a:srgbClr val="92D050"/>
                </a:solidFill>
                <a:latin typeface="+mn-lt"/>
                <a:cs typeface="+mn-cs"/>
              </a:rPr>
              <a:t>MORFINA</a:t>
            </a:r>
          </a:p>
          <a:p>
            <a:pPr algn="just" fontAlgn="auto">
              <a:spcBef>
                <a:spcPts val="0"/>
              </a:spcBef>
              <a:spcAft>
                <a:spcPts val="0"/>
              </a:spcAft>
              <a:defRPr/>
            </a:pPr>
            <a:r>
              <a:rPr lang="pt-BR" dirty="0">
                <a:solidFill>
                  <a:schemeClr val="tx1">
                    <a:lumMod val="95000"/>
                  </a:schemeClr>
                </a:solidFill>
                <a:latin typeface="+mn-lt"/>
                <a:cs typeface="+mn-cs"/>
              </a:rPr>
              <a:t>EA morfina: liberação histamínica, que leva ao broncoespasmo, especialmente em neonatos portadores de doença pulmonar crônica e a supressão do tônus adrenérgico, sendo estes os responsáveis pelo aparecimento de hipotensão arterial, mais prevalente em pacientes hipovolêmicos. </a:t>
            </a:r>
          </a:p>
          <a:p>
            <a:pPr algn="just" fontAlgn="auto">
              <a:spcBef>
                <a:spcPts val="0"/>
              </a:spcBef>
              <a:spcAft>
                <a:spcPts val="0"/>
              </a:spcAft>
              <a:defRPr/>
            </a:pPr>
            <a:endParaRPr lang="pt-BR" dirty="0">
              <a:solidFill>
                <a:schemeClr val="tx1">
                  <a:lumMod val="95000"/>
                </a:schemeClr>
              </a:solidFill>
              <a:latin typeface="+mn-lt"/>
              <a:cs typeface="+mn-cs"/>
            </a:endParaRPr>
          </a:p>
          <a:p>
            <a:pPr algn="just" fontAlgn="auto">
              <a:spcBef>
                <a:spcPts val="0"/>
              </a:spcBef>
              <a:spcAft>
                <a:spcPts val="0"/>
              </a:spcAft>
              <a:defRPr/>
            </a:pPr>
            <a:r>
              <a:rPr lang="pt-BR" dirty="0">
                <a:solidFill>
                  <a:schemeClr val="tx1">
                    <a:lumMod val="95000"/>
                  </a:schemeClr>
                </a:solidFill>
                <a:latin typeface="+mn-lt"/>
                <a:cs typeface="+mn-cs"/>
              </a:rPr>
              <a:t>Além disso, também se observam depressão respiratória, íleo intestinal, náuseas, vômitos e retenção urinária, comuns a todos os </a:t>
            </a:r>
            <a:r>
              <a:rPr lang="pt-BR" dirty="0" err="1">
                <a:solidFill>
                  <a:schemeClr val="tx1">
                    <a:lumMod val="95000"/>
                  </a:schemeClr>
                </a:solidFill>
                <a:latin typeface="+mn-lt"/>
                <a:cs typeface="+mn-cs"/>
              </a:rPr>
              <a:t>opioides</a:t>
            </a:r>
            <a:r>
              <a:rPr lang="pt-BR" dirty="0">
                <a:solidFill>
                  <a:schemeClr val="tx1">
                    <a:lumMod val="95000"/>
                  </a:schemeClr>
                </a:solidFill>
                <a:latin typeface="+mn-lt"/>
                <a:cs typeface="+mn-cs"/>
              </a:rPr>
              <a:t>. A tolerância e a síndrome de abstinência podem aparecer dependendo do tempo de utilização do fármaco e da estratégia empregada para a sua suspensão.</a:t>
            </a:r>
          </a:p>
          <a:p>
            <a:pPr algn="just"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A </a:t>
            </a:r>
            <a:r>
              <a:rPr lang="pt-BR" dirty="0" err="1">
                <a:latin typeface="+mn-lt"/>
                <a:cs typeface="+mn-cs"/>
              </a:rPr>
              <a:t>naloxona</a:t>
            </a:r>
            <a:r>
              <a:rPr lang="pt-BR" dirty="0">
                <a:latin typeface="+mn-lt"/>
                <a:cs typeface="+mn-cs"/>
              </a:rPr>
              <a:t> é um antagonista efetivo da morfina,</a:t>
            </a:r>
          </a:p>
          <a:p>
            <a:pPr marL="742950" lvl="1" indent="-285750" fontAlgn="auto">
              <a:spcBef>
                <a:spcPts val="0"/>
              </a:spcBef>
              <a:spcAft>
                <a:spcPts val="0"/>
              </a:spcAft>
              <a:buFont typeface="Arial" panose="020B0604020202020204" pitchFamily="34" charset="0"/>
              <a:buChar char="•"/>
              <a:defRPr/>
            </a:pPr>
            <a:r>
              <a:rPr lang="pt-BR" dirty="0">
                <a:latin typeface="+mn-lt"/>
                <a:cs typeface="+mn-cs"/>
              </a:rPr>
              <a:t>Dose: 0,01 mg/kg, para reverter a depressão respiratória e a analgesia. </a:t>
            </a:r>
          </a:p>
          <a:p>
            <a:pPr marL="742950" lvl="1" indent="-285750" fontAlgn="auto">
              <a:spcBef>
                <a:spcPts val="0"/>
              </a:spcBef>
              <a:spcAft>
                <a:spcPts val="0"/>
              </a:spcAft>
              <a:buFont typeface="Arial" panose="020B0604020202020204" pitchFamily="34" charset="0"/>
              <a:buChar char="•"/>
              <a:defRPr/>
            </a:pPr>
            <a:r>
              <a:rPr lang="pt-BR" dirty="0">
                <a:latin typeface="+mn-lt"/>
                <a:cs typeface="+mn-cs"/>
              </a:rPr>
              <a:t>Lembrar que a </a:t>
            </a:r>
            <a:r>
              <a:rPr lang="pt-BR" dirty="0" err="1">
                <a:latin typeface="+mn-lt"/>
                <a:cs typeface="+mn-cs"/>
              </a:rPr>
              <a:t>naloxona</a:t>
            </a:r>
            <a:r>
              <a:rPr lang="pt-BR" dirty="0">
                <a:latin typeface="+mn-lt"/>
                <a:cs typeface="+mn-cs"/>
              </a:rPr>
              <a:t> é contraindicada nos pacientes que estão recebendo morfina há mais de 5 dias, pois leva ao aparecimento de síndrome de abstinência.</a:t>
            </a:r>
          </a:p>
          <a:p>
            <a:pPr fontAlgn="auto">
              <a:spcBef>
                <a:spcPts val="0"/>
              </a:spcBef>
              <a:spcAft>
                <a:spcPts val="0"/>
              </a:spcAft>
              <a:defRPr/>
            </a:pPr>
            <a:r>
              <a:rPr lang="pt-BR" dirty="0">
                <a:latin typeface="+mn-lt"/>
                <a:cs typeface="+mn-cs"/>
              </a:rPr>
              <a:t/>
            </a:r>
            <a:br>
              <a:rPr lang="pt-BR" dirty="0">
                <a:latin typeface="+mn-lt"/>
                <a:cs typeface="+mn-cs"/>
              </a:rPr>
            </a:br>
            <a:endParaRPr lang="pt-BR" dirty="0">
              <a:latin typeface="+mn-lt"/>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1211263" y="890588"/>
            <a:ext cx="10164762" cy="5354637"/>
          </a:xfrm>
          <a:prstGeom prst="rect">
            <a:avLst/>
          </a:prstGeom>
        </p:spPr>
        <p:txBody>
          <a:bodyPr>
            <a:spAutoFit/>
          </a:bodyPr>
          <a:lstStyle/>
          <a:p>
            <a:pPr fontAlgn="auto">
              <a:spcBef>
                <a:spcPts val="0"/>
              </a:spcBef>
              <a:spcAft>
                <a:spcPts val="0"/>
              </a:spcAft>
              <a:defRPr/>
            </a:pPr>
            <a:r>
              <a:rPr lang="pt-BR" b="1" dirty="0">
                <a:solidFill>
                  <a:srgbClr val="92D050"/>
                </a:solidFill>
                <a:latin typeface="+mn-lt"/>
                <a:cs typeface="+mn-cs"/>
              </a:rPr>
              <a:t> FENTANIL </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Aparecimento rápido do fenômeno de tolerância, sendo necessárias doses crescentes do fármaco para obter-se o nível analgésico desejado. </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Poucos efeitos adversos cardiovasculares, verificando-se ocasionalmente discreta bradicardia e, por isso, tem sido o </a:t>
            </a:r>
            <a:r>
              <a:rPr lang="pt-BR" dirty="0" err="1">
                <a:latin typeface="+mn-lt"/>
                <a:cs typeface="+mn-cs"/>
              </a:rPr>
              <a:t>opioide</a:t>
            </a:r>
            <a:r>
              <a:rPr lang="pt-BR" dirty="0">
                <a:latin typeface="+mn-lt"/>
                <a:cs typeface="+mn-cs"/>
              </a:rPr>
              <a:t> de escolha nas unidades neonatais, em nosso meio, para o manejo da dor de recém-nascidos criticamente doentes.</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Vale lembrar que a injeção rápida de doses elevadas do medicamento pode levar à rigidez muscular, em especial na região da caixa torácica. </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Outros efeitos colaterais, comuns a todos os </a:t>
            </a:r>
            <a:r>
              <a:rPr lang="pt-BR" dirty="0" err="1">
                <a:latin typeface="+mn-lt"/>
                <a:cs typeface="+mn-cs"/>
              </a:rPr>
              <a:t>opioides</a:t>
            </a:r>
            <a:r>
              <a:rPr lang="pt-BR" dirty="0">
                <a:latin typeface="+mn-lt"/>
                <a:cs typeface="+mn-cs"/>
              </a:rPr>
              <a:t>, podem ser observados, como depressão respiratória, íleo intestinal, náuseas, vômitos e retenção urinária. </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Antagonista: </a:t>
            </a:r>
            <a:r>
              <a:rPr lang="pt-BR" dirty="0" err="1">
                <a:latin typeface="+mn-lt"/>
                <a:cs typeface="+mn-cs"/>
              </a:rPr>
              <a:t>naloxone</a:t>
            </a:r>
            <a:endParaRPr lang="pt-BR" dirty="0">
              <a:latin typeface="+mn-lt"/>
              <a:cs typeface="+mn-cs"/>
            </a:endParaRPr>
          </a:p>
          <a:p>
            <a:pPr marL="742950" lvl="1" indent="-285750" fontAlgn="auto">
              <a:spcBef>
                <a:spcPts val="0"/>
              </a:spcBef>
              <a:spcAft>
                <a:spcPts val="0"/>
              </a:spcAft>
              <a:buFont typeface="Arial" panose="020B0604020202020204" pitchFamily="34" charset="0"/>
              <a:buChar char="•"/>
              <a:defRPr/>
            </a:pPr>
            <a:r>
              <a:rPr lang="pt-BR" dirty="0">
                <a:latin typeface="+mn-lt"/>
                <a:cs typeface="+mn-cs"/>
              </a:rPr>
              <a:t>Diante de um quadro de rigidez torácica, indica-se o uso de 0,01 mg/kg de </a:t>
            </a:r>
            <a:r>
              <a:rPr lang="pt-BR" dirty="0" err="1">
                <a:latin typeface="+mn-lt"/>
                <a:cs typeface="+mn-cs"/>
              </a:rPr>
              <a:t>naloxona</a:t>
            </a:r>
            <a:r>
              <a:rPr lang="pt-BR" dirty="0">
                <a:latin typeface="+mn-lt"/>
                <a:cs typeface="+mn-cs"/>
              </a:rPr>
              <a:t> + curare.</a:t>
            </a:r>
          </a:p>
          <a:p>
            <a:pPr fontAlgn="auto">
              <a:spcBef>
                <a:spcPts val="0"/>
              </a:spcBef>
              <a:spcAft>
                <a:spcPts val="0"/>
              </a:spcAft>
              <a:defRPr/>
            </a:pPr>
            <a:r>
              <a:rPr lang="pt-BR" dirty="0">
                <a:latin typeface="+mn-lt"/>
                <a:cs typeface="+mn-cs"/>
              </a:rPr>
              <a:t/>
            </a:r>
            <a:br>
              <a:rPr lang="pt-BR" dirty="0">
                <a:latin typeface="+mn-lt"/>
                <a:cs typeface="+mn-cs"/>
              </a:rPr>
            </a:br>
            <a:endParaRPr lang="pt-BR" dirty="0">
              <a:latin typeface="+mn-lt"/>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497013" y="336550"/>
            <a:ext cx="9594850" cy="4246563"/>
          </a:xfrm>
          <a:prstGeom prst="rect">
            <a:avLst/>
          </a:prstGeom>
        </p:spPr>
        <p:txBody>
          <a:bodyPr>
            <a:spAutoFit/>
          </a:bodyPr>
          <a:lstStyle/>
          <a:p>
            <a:pPr fontAlgn="auto">
              <a:spcBef>
                <a:spcPts val="0"/>
              </a:spcBef>
              <a:spcAft>
                <a:spcPts val="0"/>
              </a:spcAft>
              <a:defRPr/>
            </a:pPr>
            <a:r>
              <a:rPr lang="pt-BR" b="1" dirty="0">
                <a:solidFill>
                  <a:srgbClr val="92D050"/>
                </a:solidFill>
                <a:latin typeface="+mn-lt"/>
                <a:cs typeface="+mn-cs"/>
              </a:rPr>
              <a:t>TRAMADOL</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Cerca 1/10 </a:t>
            </a:r>
            <a:r>
              <a:rPr lang="pt-BR" dirty="0" err="1">
                <a:latin typeface="+mn-lt"/>
                <a:cs typeface="+mn-cs"/>
              </a:rPr>
              <a:t>portência</a:t>
            </a:r>
            <a:r>
              <a:rPr lang="pt-BR" dirty="0">
                <a:latin typeface="+mn-lt"/>
                <a:cs typeface="+mn-cs"/>
              </a:rPr>
              <a:t> da morfina</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Em adultos - menos obstipação intestinal e depressão respiratória do que a morfina e o </a:t>
            </a:r>
            <a:r>
              <a:rPr lang="pt-BR" dirty="0" err="1">
                <a:latin typeface="+mn-lt"/>
                <a:cs typeface="+mn-cs"/>
              </a:rPr>
              <a:t>fentanil</a:t>
            </a: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Estudos no período neonatal, no entanto, demonstram que tais vantagens do </a:t>
            </a:r>
            <a:r>
              <a:rPr lang="pt-BR" dirty="0" err="1">
                <a:latin typeface="+mn-lt"/>
                <a:cs typeface="+mn-cs"/>
              </a:rPr>
              <a:t>tramadol</a:t>
            </a:r>
            <a:r>
              <a:rPr lang="pt-BR" dirty="0">
                <a:latin typeface="+mn-lt"/>
                <a:cs typeface="+mn-cs"/>
              </a:rPr>
              <a:t> não ocorrem no período neonatal, uma vez que a liberação de vias adrenérgicas responsáveis pela atenuação desses efeitos no adulto é imatura no recém- -nascido, mesmo a termo. O aparecimento de tolerância e de dependência física parece ocorrer de maneira similar ao dos </a:t>
            </a:r>
            <a:r>
              <a:rPr lang="pt-BR" dirty="0" err="1">
                <a:latin typeface="+mn-lt"/>
                <a:cs typeface="+mn-cs"/>
              </a:rPr>
              <a:t>opioides</a:t>
            </a:r>
            <a:r>
              <a:rPr lang="pt-BR" dirty="0">
                <a:latin typeface="+mn-lt"/>
                <a:cs typeface="+mn-cs"/>
              </a:rPr>
              <a:t> clássicos quando se administra o </a:t>
            </a:r>
            <a:r>
              <a:rPr lang="pt-BR" dirty="0" err="1">
                <a:latin typeface="+mn-lt"/>
                <a:cs typeface="+mn-cs"/>
              </a:rPr>
              <a:t>tramadol</a:t>
            </a:r>
            <a:r>
              <a:rPr lang="pt-BR" dirty="0">
                <a:latin typeface="+mn-lt"/>
                <a:cs typeface="+mn-cs"/>
              </a:rPr>
              <a:t> por períodos prolongados no período neonatal. </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Uso do </a:t>
            </a:r>
            <a:r>
              <a:rPr lang="pt-BR" dirty="0" err="1">
                <a:latin typeface="+mn-lt"/>
                <a:cs typeface="+mn-cs"/>
              </a:rPr>
              <a:t>tramadol</a:t>
            </a:r>
            <a:r>
              <a:rPr lang="pt-BR" dirty="0">
                <a:latin typeface="+mn-lt"/>
                <a:cs typeface="+mn-cs"/>
              </a:rPr>
              <a:t> deve ser excepcional, em pacientes específicos com indicação discutida individualmente.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076325" y="469900"/>
            <a:ext cx="10015538" cy="5078413"/>
          </a:xfrm>
          <a:prstGeom prst="rect">
            <a:avLst/>
          </a:prstGeom>
        </p:spPr>
        <p:txBody>
          <a:bodyPr>
            <a:spAutoFit/>
          </a:bodyPr>
          <a:lstStyle/>
          <a:p>
            <a:pPr fontAlgn="auto">
              <a:spcBef>
                <a:spcPts val="0"/>
              </a:spcBef>
              <a:spcAft>
                <a:spcPts val="0"/>
              </a:spcAft>
              <a:defRPr/>
            </a:pPr>
            <a:r>
              <a:rPr lang="pt-BR" b="1" dirty="0">
                <a:solidFill>
                  <a:srgbClr val="92D050"/>
                </a:solidFill>
                <a:latin typeface="+mn-lt"/>
                <a:cs typeface="+mn-cs"/>
              </a:rPr>
              <a:t>METADONA </a:t>
            </a:r>
          </a:p>
          <a:p>
            <a:pPr fontAlgn="auto">
              <a:spcBef>
                <a:spcPts val="0"/>
              </a:spcBef>
              <a:spcAft>
                <a:spcPts val="0"/>
              </a:spcAft>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Principal indicação: consiste no tratamento da síndrome de abstinência aos </a:t>
            </a:r>
            <a:r>
              <a:rPr lang="pt-BR" dirty="0" err="1">
                <a:latin typeface="+mn-lt"/>
                <a:cs typeface="+mn-cs"/>
              </a:rPr>
              <a:t>opioides</a:t>
            </a:r>
            <a:r>
              <a:rPr lang="pt-BR" dirty="0">
                <a:latin typeface="+mn-lt"/>
                <a:cs typeface="+mn-cs"/>
              </a:rPr>
              <a:t>, que pode aparecer em recém-nascidos de mães usuárias de </a:t>
            </a:r>
            <a:r>
              <a:rPr lang="pt-BR" dirty="0" err="1">
                <a:latin typeface="+mn-lt"/>
                <a:cs typeface="+mn-cs"/>
              </a:rPr>
              <a:t>opioides</a:t>
            </a:r>
            <a:r>
              <a:rPr lang="pt-BR" dirty="0">
                <a:latin typeface="+mn-lt"/>
                <a:cs typeface="+mn-cs"/>
              </a:rPr>
              <a:t> e, também, devido ao uso prolongado da morfina, </a:t>
            </a:r>
            <a:r>
              <a:rPr lang="pt-BR" dirty="0" err="1">
                <a:latin typeface="+mn-lt"/>
                <a:cs typeface="+mn-cs"/>
              </a:rPr>
              <a:t>fentanil</a:t>
            </a:r>
            <a:r>
              <a:rPr lang="pt-BR" dirty="0">
                <a:latin typeface="+mn-lt"/>
                <a:cs typeface="+mn-cs"/>
              </a:rPr>
              <a:t> e/ou de seus análogos, na analgesia de recém-nascidos criticamente doentes. </a:t>
            </a:r>
          </a:p>
          <a:p>
            <a:pPr marL="285750" indent="-285750" fontAlgn="auto">
              <a:spcBef>
                <a:spcPts val="0"/>
              </a:spcBef>
              <a:spcAft>
                <a:spcPts val="0"/>
              </a:spcAft>
              <a:buFont typeface="Arial" panose="020B0604020202020204" pitchFamily="34" charset="0"/>
              <a:buChar char="•"/>
              <a:defRPr/>
            </a:pPr>
            <a:r>
              <a:rPr lang="pt-BR" dirty="0">
                <a:latin typeface="+mn-lt"/>
                <a:cs typeface="+mn-cs"/>
              </a:rPr>
              <a:t>Nesse caso, respeitar a equivalência das medicações (0,001 mg/kg/dia de </a:t>
            </a:r>
            <a:r>
              <a:rPr lang="pt-BR" dirty="0" err="1">
                <a:latin typeface="+mn-lt"/>
                <a:cs typeface="+mn-cs"/>
              </a:rPr>
              <a:t>fentanil</a:t>
            </a:r>
            <a:r>
              <a:rPr lang="pt-BR" dirty="0">
                <a:latin typeface="+mn-lt"/>
                <a:cs typeface="+mn-cs"/>
              </a:rPr>
              <a:t> endovenoso = 0,1 mg/kg/dia de </a:t>
            </a:r>
            <a:r>
              <a:rPr lang="pt-BR" dirty="0" err="1">
                <a:latin typeface="+mn-lt"/>
                <a:cs typeface="+mn-cs"/>
              </a:rPr>
              <a:t>metadona</a:t>
            </a:r>
            <a:r>
              <a:rPr lang="pt-BR" dirty="0">
                <a:latin typeface="+mn-lt"/>
                <a:cs typeface="+mn-cs"/>
              </a:rPr>
              <a:t>). </a:t>
            </a:r>
          </a:p>
          <a:p>
            <a:pPr marL="742950" lvl="1" indent="-285750" fontAlgn="auto">
              <a:spcBef>
                <a:spcPts val="0"/>
              </a:spcBef>
              <a:spcAft>
                <a:spcPts val="0"/>
              </a:spcAft>
              <a:buFont typeface="Arial" panose="020B0604020202020204" pitchFamily="34" charset="0"/>
              <a:buChar char="•"/>
              <a:defRPr/>
            </a:pPr>
            <a:r>
              <a:rPr lang="pt-BR" dirty="0">
                <a:latin typeface="+mn-lt"/>
                <a:cs typeface="+mn-cs"/>
              </a:rPr>
              <a:t>Na transformação inicial do </a:t>
            </a:r>
            <a:r>
              <a:rPr lang="pt-BR" dirty="0" err="1">
                <a:latin typeface="+mn-lt"/>
                <a:cs typeface="+mn-cs"/>
              </a:rPr>
              <a:t>fentanil</a:t>
            </a:r>
            <a:r>
              <a:rPr lang="pt-BR" dirty="0">
                <a:latin typeface="+mn-lt"/>
                <a:cs typeface="+mn-cs"/>
              </a:rPr>
              <a:t> para a </a:t>
            </a:r>
            <a:r>
              <a:rPr lang="pt-BR" dirty="0" err="1">
                <a:latin typeface="+mn-lt"/>
                <a:cs typeface="+mn-cs"/>
              </a:rPr>
              <a:t>metadona</a:t>
            </a:r>
            <a:r>
              <a:rPr lang="pt-BR" dirty="0">
                <a:latin typeface="+mn-lt"/>
                <a:cs typeface="+mn-cs"/>
              </a:rPr>
              <a:t>, calcular a dose equivalente e prescrever 50% da dose calculada, dividida em 1 (24/24 horas) ou 2 (12/12 horas) tomadas por via oral.</a:t>
            </a:r>
          </a:p>
          <a:p>
            <a:pPr marL="742950" lvl="1"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Diminuir gradativamente as doses da </a:t>
            </a:r>
            <a:r>
              <a:rPr lang="pt-BR" dirty="0" err="1">
                <a:latin typeface="+mn-lt"/>
                <a:cs typeface="+mn-cs"/>
              </a:rPr>
              <a:t>metadona</a:t>
            </a:r>
            <a:r>
              <a:rPr lang="pt-BR" dirty="0">
                <a:latin typeface="+mn-lt"/>
                <a:cs typeface="+mn-cs"/>
              </a:rPr>
              <a:t> oral (20% da dose inicial a cada 3 dias) até retirá-la. Vale lembrar que, por atuação seletiva em receptores </a:t>
            </a:r>
            <a:r>
              <a:rPr lang="pt-BR" dirty="0" err="1">
                <a:latin typeface="+mn-lt"/>
                <a:cs typeface="+mn-cs"/>
              </a:rPr>
              <a:t>opioides</a:t>
            </a:r>
            <a:r>
              <a:rPr lang="pt-BR" dirty="0">
                <a:latin typeface="+mn-lt"/>
                <a:cs typeface="+mn-cs"/>
              </a:rPr>
              <a:t>, o efeito sedativo da </a:t>
            </a:r>
            <a:r>
              <a:rPr lang="pt-BR" dirty="0" err="1">
                <a:latin typeface="+mn-lt"/>
                <a:cs typeface="+mn-cs"/>
              </a:rPr>
              <a:t>metadona</a:t>
            </a:r>
            <a:r>
              <a:rPr lang="pt-BR" dirty="0">
                <a:latin typeface="+mn-lt"/>
                <a:cs typeface="+mn-cs"/>
              </a:rPr>
              <a:t> é aumentado em relação ao da morfina e do </a:t>
            </a:r>
            <a:r>
              <a:rPr lang="pt-BR" dirty="0" err="1">
                <a:latin typeface="+mn-lt"/>
                <a:cs typeface="+mn-cs"/>
              </a:rPr>
              <a:t>fentanil</a:t>
            </a:r>
            <a:r>
              <a:rPr lang="pt-BR" dirty="0">
                <a:latin typeface="+mn-lt"/>
                <a:cs typeface="+mn-cs"/>
              </a:rPr>
              <a:t>. Dessa forma, é preciso cuidado na avaliação do quadro geral do paciente, especialmente estado de consciência, reatividade e sono, quando é feita mudança dos </a:t>
            </a:r>
            <a:r>
              <a:rPr lang="pt-BR" dirty="0" err="1">
                <a:latin typeface="+mn-lt"/>
                <a:cs typeface="+mn-cs"/>
              </a:rPr>
              <a:t>opioides</a:t>
            </a:r>
            <a:r>
              <a:rPr lang="pt-BR" dirty="0">
                <a:latin typeface="+mn-lt"/>
                <a:cs typeface="+mn-cs"/>
              </a:rPr>
              <a:t> tradicionais para a </a:t>
            </a:r>
            <a:r>
              <a:rPr lang="pt-BR" dirty="0" err="1">
                <a:latin typeface="+mn-lt"/>
                <a:cs typeface="+mn-cs"/>
              </a:rPr>
              <a:t>metadona</a:t>
            </a:r>
            <a:r>
              <a:rPr lang="pt-BR" dirty="0">
                <a:latin typeface="+mn-lt"/>
                <a:cs typeface="+mn-cs"/>
              </a:rPr>
              <a:t>. Doses excessivas de </a:t>
            </a:r>
            <a:r>
              <a:rPr lang="pt-BR" dirty="0" err="1">
                <a:latin typeface="+mn-lt"/>
                <a:cs typeface="+mn-cs"/>
              </a:rPr>
              <a:t>metadona</a:t>
            </a:r>
            <a:r>
              <a:rPr lang="pt-BR" dirty="0">
                <a:latin typeface="+mn-lt"/>
                <a:cs typeface="+mn-cs"/>
              </a:rPr>
              <a:t> também estão associadas à depressão respiratória e à obstipação intestinal.</a:t>
            </a:r>
          </a:p>
          <a:p>
            <a:pPr fontAlgn="auto">
              <a:spcBef>
                <a:spcPts val="0"/>
              </a:spcBef>
              <a:spcAft>
                <a:spcPts val="0"/>
              </a:spcAft>
              <a:defRPr/>
            </a:pPr>
            <a:endParaRPr lang="pt-BR" dirty="0">
              <a:latin typeface="+mn-lt"/>
              <a:cs typeface="+mn-cs"/>
            </a:endParaRPr>
          </a:p>
          <a:p>
            <a:pPr fontAlgn="auto">
              <a:spcBef>
                <a:spcPts val="0"/>
              </a:spcBef>
              <a:spcAft>
                <a:spcPts val="0"/>
              </a:spcAft>
              <a:defRPr/>
            </a:pPr>
            <a:endParaRPr lang="pt-BR" dirty="0">
              <a:latin typeface="+mn-lt"/>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Anestésicos tópicos </a:t>
            </a:r>
          </a:p>
        </p:txBody>
      </p:sp>
      <p:sp>
        <p:nvSpPr>
          <p:cNvPr id="36867" name="Retângulo 2"/>
          <p:cNvSpPr>
            <a:spLocks noChangeArrowheads="1"/>
          </p:cNvSpPr>
          <p:nvPr/>
        </p:nvSpPr>
        <p:spPr bwMode="auto">
          <a:xfrm>
            <a:off x="1096963" y="1971675"/>
            <a:ext cx="10463212"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t-BR"/>
              <a:t>Lidocaína: recomenda-se a infiltração local de lidocaína em neonatos submetidos à punção liquórica, à inserção de cateteres, à drenagem torácica e, eventualmente, à punção arterial. </a:t>
            </a:r>
          </a:p>
          <a:p>
            <a:r>
              <a:rPr lang="pt-BR"/>
              <a:t>A lidocaína a 0,5% sem adrenalina deve ser infiltrada na dose de 5 mg/kg (1 mL/kg). Se tal concentração não estiver disponível na unidade, a droga deve ser diluída em soro fisiológico a 0,9%. É interessante lembrar que a mistura da lidocaína com o bicarbonato de sódio (10 mL de lidocaína e  mL de bicarbonato de sódio a 8,4%) aumenta o pH da solução acelerando o início da ação anestésica e eliminando a dor da infiltração. O anestésico tópico deve ser administrado por via subcutânea, após assepsia adequada, sendo o início da ação quase que imediato e a duração do efeito entre 30 e 60 minutos após a infiltração. A injeção endovenosa inadvertida da lidocaína, ou o uso de doses excessivas da droga podem ocasionar o aparecimento de letargia, convulsões, depressão miocárdica e disritmias cardíacas. Diante de tais manifestações clínicas, deve-se manter a permeabilidade das vias aéreas e a volemia, além de tratar as convulsões com fenobarbital sódico endovenoso.</a:t>
            </a:r>
          </a:p>
          <a:p>
            <a:endParaRPr lang="pt-B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Anestésicos gerais</a:t>
            </a:r>
          </a:p>
        </p:txBody>
      </p:sp>
      <p:sp>
        <p:nvSpPr>
          <p:cNvPr id="3" name="Retângulo 2"/>
          <p:cNvSpPr/>
          <p:nvPr/>
        </p:nvSpPr>
        <p:spPr>
          <a:xfrm>
            <a:off x="1096963" y="2025650"/>
            <a:ext cx="10015537" cy="2308225"/>
          </a:xfrm>
          <a:prstGeom prst="rect">
            <a:avLst/>
          </a:prstGeom>
        </p:spPr>
        <p:txBody>
          <a:bodyPr>
            <a:spAutoFit/>
          </a:bodyPr>
          <a:lstStyle/>
          <a:p>
            <a:pPr marL="285750" indent="-285750" fontAlgn="auto">
              <a:spcBef>
                <a:spcPts val="0"/>
              </a:spcBef>
              <a:spcAft>
                <a:spcPts val="0"/>
              </a:spcAft>
              <a:buFont typeface="Arial" panose="020B0604020202020204" pitchFamily="34" charset="0"/>
              <a:buChar char="•"/>
              <a:defRPr/>
            </a:pPr>
            <a:r>
              <a:rPr lang="pt-BR" dirty="0">
                <a:latin typeface="+mn-lt"/>
                <a:cs typeface="+mn-cs"/>
              </a:rPr>
              <a:t>O uso de anestésicos está, em geral, limitado ao </a:t>
            </a:r>
            <a:r>
              <a:rPr lang="pt-BR" dirty="0" err="1">
                <a:latin typeface="+mn-lt"/>
                <a:cs typeface="+mn-cs"/>
              </a:rPr>
              <a:t>intraoperatório</a:t>
            </a:r>
            <a:r>
              <a:rPr lang="pt-BR" dirty="0">
                <a:latin typeface="+mn-lt"/>
                <a:cs typeface="+mn-cs"/>
              </a:rPr>
              <a:t> de pacientes portadores de patologias cirúrgicas</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u="sng" dirty="0" err="1">
                <a:latin typeface="+mn-lt"/>
                <a:cs typeface="+mn-cs"/>
              </a:rPr>
              <a:t>Cetamina</a:t>
            </a:r>
            <a:r>
              <a:rPr lang="pt-BR" dirty="0">
                <a:latin typeface="+mn-lt"/>
                <a:cs typeface="+mn-cs"/>
              </a:rPr>
              <a:t>: produz analgesia intensa e amnésia. É indicada para a analgesia durante procedimentos dolorosos </a:t>
            </a:r>
          </a:p>
          <a:p>
            <a:pPr marL="742950" lvl="1" indent="-285750" fontAlgn="auto">
              <a:spcBef>
                <a:spcPts val="0"/>
              </a:spcBef>
              <a:spcAft>
                <a:spcPts val="0"/>
              </a:spcAft>
              <a:buFont typeface="Arial" panose="020B0604020202020204" pitchFamily="34" charset="0"/>
              <a:buChar char="•"/>
              <a:defRPr/>
            </a:pPr>
            <a:r>
              <a:rPr lang="pt-BR" dirty="0">
                <a:latin typeface="+mn-lt"/>
                <a:cs typeface="+mn-cs"/>
              </a:rPr>
              <a:t>A infusão da </a:t>
            </a:r>
            <a:r>
              <a:rPr lang="pt-BR" dirty="0" err="1">
                <a:latin typeface="+mn-lt"/>
                <a:cs typeface="+mn-cs"/>
              </a:rPr>
              <a:t>cetamina</a:t>
            </a:r>
            <a:r>
              <a:rPr lang="pt-BR" dirty="0">
                <a:latin typeface="+mn-lt"/>
                <a:cs typeface="+mn-cs"/>
              </a:rPr>
              <a:t> deve ser acompanhada da administração de </a:t>
            </a:r>
            <a:r>
              <a:rPr lang="pt-BR" dirty="0" err="1">
                <a:latin typeface="+mn-lt"/>
                <a:cs typeface="+mn-cs"/>
              </a:rPr>
              <a:t>midazolam</a:t>
            </a:r>
            <a:r>
              <a:rPr lang="pt-BR" dirty="0">
                <a:latin typeface="+mn-lt"/>
                <a:cs typeface="+mn-cs"/>
              </a:rPr>
              <a:t> e atropina</a:t>
            </a:r>
          </a:p>
          <a:p>
            <a:pPr fontAlgn="auto">
              <a:spcBef>
                <a:spcPts val="0"/>
              </a:spcBef>
              <a:spcAft>
                <a:spcPts val="0"/>
              </a:spcAft>
              <a:defRPr/>
            </a:pPr>
            <a:r>
              <a:rPr lang="pt-BR" dirty="0">
                <a:latin typeface="+mn-lt"/>
                <a:cs typeface="+mn-cs"/>
              </a:rPr>
              <a:t/>
            </a:r>
            <a:br>
              <a:rPr lang="pt-BR" dirty="0">
                <a:latin typeface="+mn-lt"/>
                <a:cs typeface="+mn-cs"/>
              </a:rPr>
            </a:br>
            <a:endParaRPr lang="pt-BR" dirty="0">
              <a:latin typeface="+mn-lt"/>
              <a:cs typeface="+mn-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solidFill>
                  <a:schemeClr val="tx1">
                    <a:lumMod val="75000"/>
                    <a:lumOff val="25000"/>
                  </a:schemeClr>
                </a:solidFill>
              </a:rPr>
              <a:t>Sedação no recém-nascido</a:t>
            </a:r>
          </a:p>
        </p:txBody>
      </p:sp>
      <p:sp>
        <p:nvSpPr>
          <p:cNvPr id="38915" name="Retângulo 2"/>
          <p:cNvSpPr>
            <a:spLocks noChangeArrowheads="1"/>
          </p:cNvSpPr>
          <p:nvPr/>
        </p:nvSpPr>
        <p:spPr bwMode="auto">
          <a:xfrm>
            <a:off x="736600" y="2078038"/>
            <a:ext cx="10747375"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buFont typeface="Arial" pitchFamily="34" charset="0"/>
              <a:buChar char="•"/>
            </a:pPr>
            <a:r>
              <a:rPr lang="pt-BR"/>
              <a:t>Os sedativos são agentes farmacológicos que diminuem a atividade, a ansiedade e a agitação do paciente, podendo levar à amnésia de eventos dolorosos ou não dolorosos, mas não reduzem a dor. Tais medicamentos são empregados para reduzir o nível de consciência e acalmar o paciente, diminuir a sua movimentação espontânea e induzir o sono.</a:t>
            </a:r>
          </a:p>
          <a:p>
            <a:pPr marL="285750" indent="-285750">
              <a:buFont typeface="Arial" pitchFamily="34" charset="0"/>
              <a:buChar char="•"/>
            </a:pPr>
            <a:endParaRPr lang="pt-BR"/>
          </a:p>
          <a:p>
            <a:pPr marL="285750" indent="-285750">
              <a:buFont typeface="Arial" pitchFamily="34" charset="0"/>
              <a:buChar char="•"/>
            </a:pPr>
            <a:r>
              <a:rPr lang="pt-BR"/>
              <a:t>A indicação dos sedativos se restringe a procedimentos diagnósticos que necessitem de algum grau de imobilidade do paciente, como tomografia computadorizada e ressonância magnética, entre outros. Afora esse grupo de indicações, a administração de sedativos no período neonatal deve ser desencorajada, especialmente nos recém-nascidos de extremo baixo peso e, também, quando aplicada de maneira contínua e por períodos prolongados. Isso porque os sedativos não pro movem analgesia e o prognóstico de recém-nascidos que recebem sedativos de forma prolongada é desconhecido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700088" y="665163"/>
            <a:ext cx="10487025" cy="3692525"/>
          </a:xfrm>
          <a:prstGeom prst="rect">
            <a:avLst/>
          </a:prstGeom>
        </p:spPr>
        <p:txBody>
          <a:bodyPr>
            <a:spAutoFit/>
          </a:bodyPr>
          <a:lstStyle/>
          <a:p>
            <a:pPr fontAlgn="auto">
              <a:spcBef>
                <a:spcPts val="0"/>
              </a:spcBef>
              <a:spcAft>
                <a:spcPts val="0"/>
              </a:spcAft>
              <a:defRPr/>
            </a:pPr>
            <a:r>
              <a:rPr lang="pt-BR" b="1" dirty="0">
                <a:solidFill>
                  <a:srgbClr val="92D050"/>
                </a:solidFill>
                <a:latin typeface="+mn-lt"/>
                <a:cs typeface="+mn-cs"/>
              </a:rPr>
              <a:t>BENZODIAZEPÍNICOS</a:t>
            </a:r>
          </a:p>
          <a:p>
            <a:pPr fontAlgn="auto">
              <a:spcBef>
                <a:spcPts val="0"/>
              </a:spcBef>
              <a:spcAft>
                <a:spcPts val="0"/>
              </a:spcAft>
              <a:defRPr/>
            </a:pPr>
            <a:endParaRPr lang="pt-BR" b="1" dirty="0">
              <a:solidFill>
                <a:srgbClr val="92D050"/>
              </a:solidFill>
              <a:latin typeface="+mn-lt"/>
              <a:cs typeface="+mn-cs"/>
            </a:endParaRPr>
          </a:p>
          <a:p>
            <a:pPr fontAlgn="auto">
              <a:spcBef>
                <a:spcPts val="0"/>
              </a:spcBef>
              <a:spcAft>
                <a:spcPts val="0"/>
              </a:spcAft>
              <a:defRPr/>
            </a:pPr>
            <a:endParaRPr lang="pt-BR" b="1" dirty="0">
              <a:solidFill>
                <a:srgbClr val="92D050"/>
              </a:solidFill>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Depressão respiratória, hipotensão e coma. </a:t>
            </a:r>
          </a:p>
          <a:p>
            <a:pPr marL="285750" indent="-285750" fontAlgn="auto">
              <a:spcBef>
                <a:spcPts val="0"/>
              </a:spcBef>
              <a:spcAft>
                <a:spcPts val="0"/>
              </a:spcAft>
              <a:buFont typeface="Arial" panose="020B0604020202020204" pitchFamily="34" charset="0"/>
              <a:buChar char="•"/>
              <a:defRPr/>
            </a:pPr>
            <a:r>
              <a:rPr lang="pt-BR" dirty="0" err="1">
                <a:latin typeface="+mn-lt"/>
                <a:cs typeface="+mn-cs"/>
              </a:rPr>
              <a:t>Flumazenil</a:t>
            </a:r>
            <a:r>
              <a:rPr lang="pt-BR" dirty="0">
                <a:latin typeface="+mn-lt"/>
                <a:cs typeface="+mn-cs"/>
              </a:rPr>
              <a:t>-</a:t>
            </a:r>
            <a:r>
              <a:rPr lang="pt-BR">
                <a:latin typeface="+mn-lt"/>
                <a:cs typeface="+mn-cs"/>
              </a:rPr>
              <a:t> </a:t>
            </a:r>
            <a:r>
              <a:rPr lang="pt-BR" dirty="0">
                <a:latin typeface="+mn-lt"/>
                <a:cs typeface="+mn-cs"/>
              </a:rPr>
              <a:t>Antagonista puro dos benzodiazepínicos, dose inicial 0,01 mg/kg, podendo ser repetida a cada 2 minutos, até a dose total de 1 mg (10 </a:t>
            </a:r>
            <a:r>
              <a:rPr lang="pt-BR" dirty="0" err="1">
                <a:latin typeface="+mn-lt"/>
                <a:cs typeface="+mn-cs"/>
              </a:rPr>
              <a:t>mL</a:t>
            </a:r>
            <a:r>
              <a:rPr lang="pt-BR" dirty="0">
                <a:latin typeface="+mn-lt"/>
                <a:cs typeface="+mn-cs"/>
              </a:rPr>
              <a:t>). </a:t>
            </a:r>
          </a:p>
          <a:p>
            <a:pPr marL="285750" indent="-285750" fontAlgn="auto">
              <a:spcBef>
                <a:spcPts val="0"/>
              </a:spcBef>
              <a:spcAft>
                <a:spcPts val="0"/>
              </a:spcAft>
              <a:buFont typeface="Arial" panose="020B0604020202020204" pitchFamily="34" charset="0"/>
              <a:buChar char="•"/>
              <a:defRPr/>
            </a:pPr>
            <a:r>
              <a:rPr lang="pt-BR" dirty="0">
                <a:latin typeface="+mn-lt"/>
                <a:cs typeface="+mn-cs"/>
              </a:rPr>
              <a:t>Em geral, há reversão dos efeitos indesejados em 1-3 minutos e a duração do efeito do </a:t>
            </a:r>
            <a:r>
              <a:rPr lang="pt-BR" dirty="0" err="1">
                <a:latin typeface="+mn-lt"/>
                <a:cs typeface="+mn-cs"/>
              </a:rPr>
              <a:t>flumazenil</a:t>
            </a:r>
            <a:r>
              <a:rPr lang="pt-BR" dirty="0">
                <a:latin typeface="+mn-lt"/>
                <a:cs typeface="+mn-cs"/>
              </a:rPr>
              <a:t> é de 45-60 minutos. </a:t>
            </a:r>
          </a:p>
          <a:p>
            <a:pPr marL="285750" indent="-285750" fontAlgn="auto">
              <a:spcBef>
                <a:spcPts val="0"/>
              </a:spcBef>
              <a:spcAft>
                <a:spcPts val="0"/>
              </a:spcAft>
              <a:buFont typeface="Arial" panose="020B0604020202020204" pitchFamily="34" charset="0"/>
              <a:buChar char="•"/>
              <a:defRPr/>
            </a:pPr>
            <a:r>
              <a:rPr lang="pt-BR" dirty="0">
                <a:latin typeface="+mn-lt"/>
                <a:cs typeface="+mn-cs"/>
              </a:rPr>
              <a:t>Como a duração do efeito do antagonista é inferior à do diazepínico, o paciente deve ser sempre observado por no mínimo 2 horas. Lembrar que o uso do antagonista pode desencadear convulsões em recém-nascidos que recebem diazepínicos para controle de convulsões.</a:t>
            </a:r>
          </a:p>
          <a:p>
            <a:pPr fontAlgn="auto">
              <a:spcBef>
                <a:spcPts val="0"/>
              </a:spcBef>
              <a:spcAft>
                <a:spcPts val="0"/>
              </a:spcAft>
              <a:defRPr/>
            </a:pPr>
            <a:r>
              <a:rPr lang="pt-BR" dirty="0">
                <a:latin typeface="+mn-lt"/>
                <a:cs typeface="+mn-cs"/>
              </a:rPr>
              <a:t/>
            </a:r>
            <a:br>
              <a:rPr lang="pt-BR" dirty="0">
                <a:latin typeface="+mn-lt"/>
                <a:cs typeface="+mn-cs"/>
              </a:rPr>
            </a:br>
            <a:endParaRPr lang="pt-BR" dirty="0">
              <a:latin typeface="+mn-lt"/>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569913" y="617538"/>
            <a:ext cx="10593387" cy="5078412"/>
          </a:xfrm>
          <a:prstGeom prst="rect">
            <a:avLst/>
          </a:prstGeom>
        </p:spPr>
        <p:txBody>
          <a:bodyPr>
            <a:spAutoFit/>
          </a:bodyPr>
          <a:lstStyle/>
          <a:p>
            <a:pPr fontAlgn="auto">
              <a:spcBef>
                <a:spcPts val="0"/>
              </a:spcBef>
              <a:spcAft>
                <a:spcPts val="0"/>
              </a:spcAft>
              <a:defRPr/>
            </a:pPr>
            <a:r>
              <a:rPr lang="pt-BR" b="1" dirty="0" err="1">
                <a:solidFill>
                  <a:srgbClr val="92D050"/>
                </a:solidFill>
                <a:latin typeface="+mn-lt"/>
                <a:cs typeface="+mn-cs"/>
              </a:rPr>
              <a:t>Dexmedetomidina</a:t>
            </a:r>
            <a:r>
              <a:rPr lang="pt-BR" b="1" dirty="0">
                <a:solidFill>
                  <a:srgbClr val="92D050"/>
                </a:solidFill>
                <a:latin typeface="+mn-lt"/>
                <a:cs typeface="+mn-cs"/>
              </a:rPr>
              <a:t> (</a:t>
            </a:r>
            <a:r>
              <a:rPr lang="pt-BR" b="1" dirty="0" err="1">
                <a:solidFill>
                  <a:srgbClr val="92D050"/>
                </a:solidFill>
                <a:latin typeface="+mn-lt"/>
                <a:cs typeface="+mn-cs"/>
              </a:rPr>
              <a:t>Precedex</a:t>
            </a:r>
            <a:r>
              <a:rPr lang="pt-BR" b="1" dirty="0">
                <a:solidFill>
                  <a:srgbClr val="92D050"/>
                </a:solidFill>
                <a:latin typeface="+mn-lt"/>
                <a:cs typeface="+mn-cs"/>
              </a:rPr>
              <a:t>®)</a:t>
            </a:r>
          </a:p>
          <a:p>
            <a:pPr fontAlgn="auto">
              <a:spcBef>
                <a:spcPts val="0"/>
              </a:spcBef>
              <a:spcAft>
                <a:spcPts val="0"/>
              </a:spcAft>
              <a:defRPr/>
            </a:pPr>
            <a:endParaRPr lang="pt-BR" b="1" dirty="0">
              <a:solidFill>
                <a:srgbClr val="92D050"/>
              </a:solidFill>
              <a:latin typeface="+mn-lt"/>
              <a:cs typeface="+mn-cs"/>
            </a:endParaRPr>
          </a:p>
          <a:p>
            <a:pPr marL="285750" indent="-285750" fontAlgn="auto">
              <a:spcBef>
                <a:spcPts val="0"/>
              </a:spcBef>
              <a:spcAft>
                <a:spcPts val="0"/>
              </a:spcAft>
              <a:buFont typeface="Arial" panose="020B0604020202020204" pitchFamily="34" charset="0"/>
              <a:buChar char="•"/>
              <a:defRPr/>
            </a:pPr>
            <a:r>
              <a:rPr lang="pt-BR" dirty="0">
                <a:solidFill>
                  <a:schemeClr val="tx1">
                    <a:lumMod val="95000"/>
                  </a:schemeClr>
                </a:solidFill>
                <a:latin typeface="+mn-lt"/>
                <a:cs typeface="+mn-cs"/>
              </a:rPr>
              <a:t>P</a:t>
            </a:r>
            <a:r>
              <a:rPr lang="pt-BR" dirty="0">
                <a:latin typeface="+mn-lt"/>
                <a:cs typeface="+mn-cs"/>
              </a:rPr>
              <a:t>otente agonista lipofílico α2 adrenérgico seletivo que fornece efeitos sedativos, ansiolíticos, simpatolíticos e analgésicos. </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Necessita de metabolização hepática e seus metabólitos são eliminados na urina. Apesar da </a:t>
            </a:r>
            <a:r>
              <a:rPr lang="pt-BR" dirty="0" err="1">
                <a:latin typeface="+mn-lt"/>
                <a:cs typeface="+mn-cs"/>
              </a:rPr>
              <a:t>dexmedetomidina</a:t>
            </a:r>
            <a:r>
              <a:rPr lang="pt-BR" dirty="0">
                <a:latin typeface="+mn-lt"/>
                <a:cs typeface="+mn-cs"/>
              </a:rPr>
              <a:t> poder ser administrada como sedativo ou analgésico de maneira isolada, a sua maior utilização deve ser indicada em associação com outros analgésicos/sedativos, devido à sua ação poupadora de doses adicionais de </a:t>
            </a:r>
            <a:r>
              <a:rPr lang="pt-BR" dirty="0" err="1">
                <a:latin typeface="+mn-lt"/>
                <a:cs typeface="+mn-cs"/>
              </a:rPr>
              <a:t>opioides</a:t>
            </a:r>
            <a:r>
              <a:rPr lang="pt-BR" dirty="0">
                <a:latin typeface="+mn-lt"/>
                <a:cs typeface="+mn-cs"/>
              </a:rPr>
              <a:t> e benzodiazepínicos. </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Quando da sua administração, os principais efeitos colaterais são bradicardia e hipotensão. Estudos em crianças maiores e lactentes sugerem que o fármaco tem um perfil interessante para o pós-operatório de recém-nascidos, pois inibe a resposta endócrino-metabólica de estresse, tem propriedades cardioprotetoras, além de facilitar a </a:t>
            </a:r>
            <a:r>
              <a:rPr lang="pt-BR" dirty="0" err="1">
                <a:latin typeface="+mn-lt"/>
                <a:cs typeface="+mn-cs"/>
              </a:rPr>
              <a:t>extubação</a:t>
            </a:r>
            <a:r>
              <a:rPr lang="pt-BR" dirty="0">
                <a:latin typeface="+mn-lt"/>
                <a:cs typeface="+mn-cs"/>
              </a:rPr>
              <a:t>, e há indicações de atividade </a:t>
            </a:r>
            <a:r>
              <a:rPr lang="pt-BR" dirty="0" err="1">
                <a:latin typeface="+mn-lt"/>
                <a:cs typeface="+mn-cs"/>
              </a:rPr>
              <a:t>neuroprotetora</a:t>
            </a:r>
            <a:r>
              <a:rPr lang="pt-BR" dirty="0">
                <a:latin typeface="+mn-lt"/>
                <a:cs typeface="+mn-cs"/>
              </a:rPr>
              <a:t>.</a:t>
            </a:r>
          </a:p>
          <a:p>
            <a:pPr marL="285750" indent="-285750" fontAlgn="auto">
              <a:spcBef>
                <a:spcPts val="0"/>
              </a:spcBef>
              <a:spcAft>
                <a:spcPts val="0"/>
              </a:spcAft>
              <a:buFont typeface="Arial" panose="020B0604020202020204" pitchFamily="34" charset="0"/>
              <a:buChar char="•"/>
              <a:defRPr/>
            </a:pPr>
            <a:endParaRPr lang="pt-BR" dirty="0">
              <a:latin typeface="+mn-lt"/>
              <a:cs typeface="+mn-cs"/>
            </a:endParaRPr>
          </a:p>
          <a:p>
            <a:pPr marL="285750" indent="-285750" fontAlgn="auto">
              <a:spcBef>
                <a:spcPts val="0"/>
              </a:spcBef>
              <a:spcAft>
                <a:spcPts val="0"/>
              </a:spcAft>
              <a:buFont typeface="Arial" panose="020B0604020202020204" pitchFamily="34" charset="0"/>
              <a:buChar char="•"/>
              <a:defRPr/>
            </a:pPr>
            <a:r>
              <a:rPr lang="pt-BR" dirty="0">
                <a:latin typeface="+mn-lt"/>
                <a:cs typeface="+mn-cs"/>
              </a:rPr>
              <a:t>Dose: Se houver decisão pelo uso da medicação, fazer infusão contínua, sem dose de ataque, iniciando com 0,2 </a:t>
            </a:r>
            <a:r>
              <a:rPr lang="pt-BR" dirty="0" err="1">
                <a:latin typeface="+mn-lt"/>
                <a:cs typeface="+mn-cs"/>
              </a:rPr>
              <a:t>mcg</a:t>
            </a:r>
            <a:r>
              <a:rPr lang="pt-BR" dirty="0">
                <a:latin typeface="+mn-lt"/>
                <a:cs typeface="+mn-cs"/>
              </a:rPr>
              <a:t>/kg/ hora, podendo a dose ser escalonada até 0,7-1,0 </a:t>
            </a:r>
            <a:r>
              <a:rPr lang="pt-BR" dirty="0" err="1">
                <a:latin typeface="+mn-lt"/>
                <a:cs typeface="+mn-cs"/>
              </a:rPr>
              <a:t>mcg</a:t>
            </a:r>
            <a:r>
              <a:rPr lang="pt-BR" dirty="0">
                <a:latin typeface="+mn-lt"/>
                <a:cs typeface="+mn-cs"/>
              </a:rPr>
              <a:t>/kg/hora</a:t>
            </a:r>
          </a:p>
          <a:p>
            <a:pPr fontAlgn="auto">
              <a:spcBef>
                <a:spcPts val="0"/>
              </a:spcBef>
              <a:spcAft>
                <a:spcPts val="0"/>
              </a:spcAft>
              <a:defRPr/>
            </a:pPr>
            <a:endParaRPr lang="pt-BR" dirty="0">
              <a:latin typeface="+mn-lt"/>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4400" smtClean="0"/>
              <a:t>Nota do Editor da página neonatal </a:t>
            </a:r>
            <a:r>
              <a:rPr lang="pt-BR" sz="4400" smtClean="0">
                <a:hlinkClick r:id="rId2"/>
              </a:rPr>
              <a:t>www.paulomargotto.com.br</a:t>
            </a:r>
            <a:r>
              <a:rPr lang="pt-BR" sz="4400" smtClean="0"/>
              <a:t> . Consultem também! Aqui e  Agora! </a:t>
            </a:r>
          </a:p>
        </p:txBody>
      </p:sp>
      <p:pic>
        <p:nvPicPr>
          <p:cNvPr id="41988" name="Picture 4" descr="UTI_Neo_Santa_luc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4000" y="1828800"/>
            <a:ext cx="6092825"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Rectangle 5"/>
          <p:cNvSpPr>
            <a:spLocks noChangeArrowheads="1"/>
          </p:cNvSpPr>
          <p:nvPr/>
        </p:nvSpPr>
        <p:spPr bwMode="auto">
          <a:xfrm>
            <a:off x="207963" y="5421313"/>
            <a:ext cx="112998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ja-JP" b="1">
                <a:solidFill>
                  <a:srgbClr val="FFFF00"/>
                </a:solidFill>
              </a:rPr>
              <a:t>Jantar de Confraternização do do Grupo de Neonatologia do Hospital Santa Lúcia (E-D: Drs. Sandra Lins, Marta Rocha,</a:t>
            </a:r>
          </a:p>
          <a:p>
            <a:pPr algn="ctr"/>
            <a:r>
              <a:rPr lang="pt-BR" altLang="ja-JP" b="1">
                <a:solidFill>
                  <a:srgbClr val="FFFF00"/>
                </a:solidFill>
              </a:rPr>
              <a:t> Paulo R. Margotto, Adriana, Maria Luiza, Cristina, Virgínia e Lívia)</a:t>
            </a:r>
          </a:p>
        </p:txBody>
      </p:sp>
      <p:sp>
        <p:nvSpPr>
          <p:cNvPr id="41990" name="Text Box 6"/>
          <p:cNvSpPr txBox="1">
            <a:spLocks noChangeArrowheads="1"/>
          </p:cNvSpPr>
          <p:nvPr/>
        </p:nvSpPr>
        <p:spPr bwMode="auto">
          <a:xfrm>
            <a:off x="8928100" y="4784725"/>
            <a:ext cx="24495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4"/>
              </a:rPr>
              <a:t>pmargotto@gmail.com</a:t>
            </a:r>
            <a:r>
              <a:rPr lang="pt-B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4294967295"/>
          </p:nvPr>
        </p:nvSpPr>
        <p:spPr>
          <a:xfrm>
            <a:off x="1435100" y="1928813"/>
            <a:ext cx="10058400" cy="4022725"/>
          </a:xfrm>
        </p:spPr>
        <p:txBody>
          <a:bodyPr/>
          <a:lstStyle/>
          <a:p>
            <a:r>
              <a:rPr lang="pt-BR" smtClean="0"/>
              <a:t>Nos últimos 5-10 anos descobrimos que os recém-nascidos (RN) prematuros são mais susceptíveis à dor que os RN a termo. Os prematuros têm limiares mais baixos para o reflexo de retirada do membro (reflexo flexor vaso-cutâneo) que tem uma porção aferente medida pelas fibras C, fibras que mediam estímulos neurológicos. Também há uma maturação retardada das fibras inibitórias descendentes (a porção excitatória deste sistema se desenvolve cedo, não havendo inibição descendente que se desenvolve mais tarde). Há 3 estudos evidenciando que </a:t>
            </a:r>
            <a:r>
              <a:rPr lang="pt-BR" b="1" smtClean="0"/>
              <a:t>os bebês têm um limiar mais alta de dor nas extremidades superiores em comparação com as extremidades inferiores</a:t>
            </a:r>
            <a:r>
              <a:rPr lang="pt-BR" smtClean="0"/>
              <a:t>, porque as fibras inibitórias descendentes alcançaram a porção cervical da coluna dorsal e ainda tem que crescer para a porção lombar. Assim, existem diferentes níveis de dor (</a:t>
            </a:r>
            <a:r>
              <a:rPr lang="pt-BR" b="1" smtClean="0"/>
              <a:t>muito mais dor será produzida nas extremidades inferiores que nos braços e mãos</a:t>
            </a:r>
            <a:r>
              <a:rPr lang="pt-BR" smtClean="0"/>
              <a:t>). </a:t>
            </a:r>
          </a:p>
        </p:txBody>
      </p:sp>
      <p:sp>
        <p:nvSpPr>
          <p:cNvPr id="43012" name="Rectangle 4"/>
          <p:cNvSpPr>
            <a:spLocks noChangeArrowheads="1"/>
          </p:cNvSpPr>
          <p:nvPr/>
        </p:nvSpPr>
        <p:spPr bwMode="auto">
          <a:xfrm>
            <a:off x="1871663" y="498475"/>
            <a:ext cx="10056812" cy="132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FFFF00"/>
                </a:solidFill>
                <a:latin typeface="Lato" pitchFamily="34" charset="0"/>
              </a:rPr>
              <a:t>Dor Neonatal </a:t>
            </a:r>
            <a:r>
              <a:rPr lang="pt-BR" sz="2700" b="1">
                <a:solidFill>
                  <a:srgbClr val="FFFF00"/>
                </a:solidFill>
                <a:latin typeface="Calibri"/>
              </a:rPr>
              <a:t>–</a:t>
            </a:r>
            <a:r>
              <a:rPr lang="pt-BR" sz="2700" b="1">
                <a:solidFill>
                  <a:srgbClr val="FFFF00"/>
                </a:solidFill>
                <a:latin typeface="Lato" pitchFamily="34" charset="0"/>
              </a:rPr>
              <a:t> 2020</a:t>
            </a:r>
          </a:p>
          <a:p>
            <a:pPr algn="ctr" eaLnBrk="0" hangingPunct="0"/>
            <a:r>
              <a:rPr lang="pt-BR" sz="2000">
                <a:ea typeface="Source Sans Pro"/>
                <a:cs typeface="Source Sans Pro"/>
              </a:rPr>
              <a:t>Autores: Paulo R. Margotto, Ludmylla Beleza</a:t>
            </a:r>
          </a:p>
          <a:p>
            <a:pPr algn="ctr" eaLnBrk="0" hangingPunct="0"/>
            <a:r>
              <a:rPr lang="pt-BR" sz="2000">
                <a:ea typeface="Source Sans Pro"/>
                <a:cs typeface="Source Sans Pro"/>
              </a:rPr>
              <a:t>Capítulo do Livro </a:t>
            </a:r>
            <a:r>
              <a:rPr lang="pt-BR" sz="2000" b="1">
                <a:ea typeface="Source Sans Pro"/>
                <a:cs typeface="Source Sans Pro"/>
              </a:rPr>
              <a:t>Assistência ao Recém-Nascido de Risco</a:t>
            </a:r>
            <a:r>
              <a:rPr lang="pt-BR" sz="2000">
                <a:ea typeface="Source Sans Pro"/>
                <a:cs typeface="Source Sans Pro"/>
              </a:rPr>
              <a:t>, Hospital de Ensino Materno Infantil de </a:t>
            </a:r>
          </a:p>
          <a:p>
            <a:pPr algn="ctr" eaLnBrk="0" hangingPunct="0"/>
            <a:r>
              <a:rPr lang="pt-BR" sz="2000">
                <a:ea typeface="Source Sans Pro"/>
                <a:cs typeface="Source Sans Pro"/>
              </a:rPr>
              <a:t>Brasília, 4a Edição, 2020 (em preparação)</a:t>
            </a:r>
            <a:endParaRPr lang="pt-BR" sz="2000"/>
          </a:p>
        </p:txBody>
      </p:sp>
      <p:pic>
        <p:nvPicPr>
          <p:cNvPr id="43013" name="Picture 5" descr="doc">
            <a:hlinkClick r:id="rId2" tooltip="NOVO_DOR_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2513" y="5842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3014" name="AutoShape 6"/>
          <p:cNvSpPr>
            <a:spLocks noChangeArrowheads="1"/>
          </p:cNvSpPr>
          <p:nvPr/>
        </p:nvSpPr>
        <p:spPr bwMode="auto">
          <a:xfrm>
            <a:off x="10983913" y="571341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4294967295"/>
          </p:nvPr>
        </p:nvSpPr>
        <p:spPr>
          <a:xfrm>
            <a:off x="1230313" y="1662113"/>
            <a:ext cx="10058400" cy="4022725"/>
          </a:xfrm>
        </p:spPr>
        <p:txBody>
          <a:bodyPr/>
          <a:lstStyle/>
          <a:p>
            <a:r>
              <a:rPr lang="pt-BR" sz="2400" smtClean="0"/>
              <a:t>Uma das causas freqüentemente colocada para justificar que o RN (prematuro e a termo) não tem percepção da dor é a falta de mielinização. É importante lembrar que mesmo no adulto, 75% dos impulsos noceptivos são carreados através de fibras periféricas não mielinizadas. Dados neuroanatômicos recentes mostram que a mielinização está presente nas vias tálamo-corticais a partir da 22a – 23a semana de idade gestacional, estando completamente mielinizado na 37a semana de gestação (com 30 semanas, as vias noceptivas até o tálamo já estão completamente mielinizadas) e já tem conexão tanto com o sistema límbico como com o sistema cortical.Assim, o RN, incluindo o RN pré-termo extremo  possui substrato neurológico para a nocicepção, ou seja, o RN está apto a integrar e responder ao estímulo doloroso. </a:t>
            </a:r>
          </a:p>
        </p:txBody>
      </p:sp>
      <p:sp>
        <p:nvSpPr>
          <p:cNvPr id="44036" name="AutoShape 4"/>
          <p:cNvSpPr>
            <a:spLocks noChangeArrowheads="1"/>
          </p:cNvSpPr>
          <p:nvPr/>
        </p:nvSpPr>
        <p:spPr bwMode="auto">
          <a:xfrm>
            <a:off x="10983913" y="571341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b="1" smtClean="0">
                <a:solidFill>
                  <a:srgbClr val="FFFF00"/>
                </a:solidFill>
              </a:rPr>
              <a:t>Por quê colhemos sangue na mãozinha ao invés do calcanhar?</a:t>
            </a:r>
          </a:p>
        </p:txBody>
      </p:sp>
      <p:sp>
        <p:nvSpPr>
          <p:cNvPr id="45059" name="Rectangle 3"/>
          <p:cNvSpPr>
            <a:spLocks noGrp="1"/>
          </p:cNvSpPr>
          <p:nvPr>
            <p:ph type="body" idx="4294967295"/>
          </p:nvPr>
        </p:nvSpPr>
        <p:spPr/>
        <p:txBody>
          <a:bodyPr/>
          <a:lstStyle/>
          <a:p>
            <a:r>
              <a:rPr lang="pt-BR" smtClean="0"/>
              <a:t> Nos últimos 5-10 anos descobriu-se que os RN prematuros são mais susceptíveis à dor que os RN a termo. Os prematuros têm limiares mais baixos para o reflexo de retirada do membro (reflexo flexor vaso-cutâneo), que tem uma porção aferente medida pelas fibras C, sendo estas responsáveis por mediar os estímulos neurológicos. Também possuem uma maturação retardada das fibras inibitórias descendentes (a porção excitatória deste sistema desenvolve-se cedo, não havendo inibição descendente, que se desenvolve mais tarde). Há 3 estudos evidenciando que os bebês têm um limiar mais alto de dor nas extremidades superiores em comparação com as extremidades inferiores, já que as fibras inibitórias descendentes alcançaram apenas a porção cervical da coluna dorsal, tendo ainda que crescer para a porção lombar. Dessa forma, existem diferentes níveis de dor de acordo com a porção do corpo em que é aplicada (muito mais dor será produzida nas extremidades inferiores que nos braços e mãos).  A venopunção no dorso das mãos é muito menos dolorosa do que  a coleta no calcanhar, além de que a primeira é um procedimento rápido e se obtém  mais freqüentemente sucesso com apenas uma punção.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4294967295"/>
          </p:nvPr>
        </p:nvSpPr>
        <p:spPr/>
        <p:txBody>
          <a:bodyPr/>
          <a:lstStyle/>
          <a:p>
            <a:pPr>
              <a:lnSpc>
                <a:spcPct val="70000"/>
              </a:lnSpc>
            </a:pPr>
            <a:r>
              <a:rPr lang="pt-BR" sz="1800" b="1" smtClean="0">
                <a:solidFill>
                  <a:srgbClr val="FF00FF"/>
                </a:solidFill>
              </a:rPr>
              <a:t>               DEVEMOS USAR DE ROTINA ANALGÉSICOS NOS RECÉM-NASCIDO VENTILADOS?</a:t>
            </a:r>
            <a:endParaRPr lang="pt-BR" sz="1800" smtClean="0">
              <a:solidFill>
                <a:srgbClr val="FF00FF"/>
              </a:solidFill>
            </a:endParaRPr>
          </a:p>
          <a:p>
            <a:pPr>
              <a:lnSpc>
                <a:spcPct val="70000"/>
              </a:lnSpc>
            </a:pPr>
            <a:r>
              <a:rPr lang="pt-BR" sz="1800" smtClean="0"/>
              <a:t>Segundo Hall  e cl  para algumas terapias como drogas anticanceres, o benefício a longo prazo do tratamento é superior aos efeitos adversos. É este o caso para a analgesia em todo recém-nascido ventilado? A análise de importantes resultados de morte e evidências ultrassonográficas de lesão cerebral não mostrou melhora na morbimortalidade ou morbidade com o uso de opióide. Metanálise realizada por Bellú e cl (Cochrane) não demonstrou diferença entre os grupos com uso e não uso de morfina quanto a displasia broncopulmonar, enterocolite necrosante ou duração de internação hospitalar. Os recém-nascidos mais prematuros  que receberam morfina demoraram significativamente mais tempo para atingirem a nutrição enteral plena em relação aos controles. Inclusive dados de longo follow-up (5-6 anos) não mostrou diferença significante no neurodesenvolvimento entre as crianças que receberam e as que não receberam morfina. No entanto, de Graaf e cl mostraram evidência de efeitos negativos da morfina na função cognitiva nas crianças aos 5 anos de idade que receberam morfina na ventilação mecânica no período neonatal. Portanto, os </a:t>
            </a:r>
            <a:r>
              <a:rPr lang="pt-BR" sz="1800" b="1" smtClean="0"/>
              <a:t>opióides nos RN em ventilação mecânica devem ser usados seletivamente, quando indicado pelo julgamento clínico e pelas avaliações dos indicadores de dor</a:t>
            </a:r>
            <a:r>
              <a:rPr lang="pt-BR" sz="1800" smtClean="0"/>
              <a:t> e somente após a estabilização do paciente, apesar da ventilação mecânica constituir uma intervenção dolorosa e desconfortante. A terapia com narcóticos para os RN ventilados só pode ser considerada provada e eticamente mandatória somente se o seu valor estiver estabelecido em um ou mais ensaios randomizados e cegos com número suficiente de RN para avaliar todos os benefícios potenciais e efeitos adversos.</a:t>
            </a:r>
          </a:p>
        </p:txBody>
      </p:sp>
      <p:sp>
        <p:nvSpPr>
          <p:cNvPr id="47108" name="Rectangle 4"/>
          <p:cNvSpPr>
            <a:spLocks noChangeArrowheads="1"/>
          </p:cNvSpPr>
          <p:nvPr/>
        </p:nvSpPr>
        <p:spPr bwMode="auto">
          <a:xfrm>
            <a:off x="598488" y="373063"/>
            <a:ext cx="114395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FFFF00"/>
                </a:solidFill>
                <a:latin typeface="Lato" pitchFamily="34" charset="0"/>
              </a:rPr>
              <a:t>Analgesia e seda</a:t>
            </a:r>
            <a:r>
              <a:rPr lang="pt-BR" sz="2700" b="1">
                <a:solidFill>
                  <a:srgbClr val="FFFF00"/>
                </a:solidFill>
                <a:latin typeface="Calibri"/>
              </a:rPr>
              <a:t>ç</a:t>
            </a:r>
            <a:r>
              <a:rPr lang="pt-BR" sz="2700" b="1">
                <a:solidFill>
                  <a:srgbClr val="FFFF00"/>
                </a:solidFill>
                <a:latin typeface="Lato" pitchFamily="34" charset="0"/>
              </a:rPr>
              <a:t>ão no rec</a:t>
            </a:r>
            <a:r>
              <a:rPr lang="pt-BR" sz="2700" b="1">
                <a:solidFill>
                  <a:srgbClr val="FFFF00"/>
                </a:solidFill>
                <a:latin typeface="Calibri"/>
              </a:rPr>
              <a:t>é</a:t>
            </a:r>
            <a:r>
              <a:rPr lang="pt-BR" sz="2700" b="1">
                <a:solidFill>
                  <a:srgbClr val="FFFF00"/>
                </a:solidFill>
                <a:latin typeface="Lato" pitchFamily="34" charset="0"/>
              </a:rPr>
              <a:t>m-nascido em ventila</a:t>
            </a:r>
            <a:r>
              <a:rPr lang="pt-BR" sz="2700" b="1">
                <a:solidFill>
                  <a:srgbClr val="FFFF00"/>
                </a:solidFill>
                <a:latin typeface="Calibri"/>
              </a:rPr>
              <a:t>ç</a:t>
            </a:r>
            <a:r>
              <a:rPr lang="pt-BR" sz="2700" b="1">
                <a:solidFill>
                  <a:srgbClr val="FFFF00"/>
                </a:solidFill>
                <a:latin typeface="Lato" pitchFamily="34" charset="0"/>
              </a:rPr>
              <a:t>ão mecânica/sequência r</a:t>
            </a:r>
            <a:r>
              <a:rPr lang="pt-BR" sz="2700" b="1">
                <a:solidFill>
                  <a:srgbClr val="FFFF00"/>
                </a:solidFill>
                <a:latin typeface="Calibri"/>
              </a:rPr>
              <a:t>á</a:t>
            </a:r>
            <a:r>
              <a:rPr lang="pt-BR" sz="2700" b="1">
                <a:solidFill>
                  <a:srgbClr val="FFFF00"/>
                </a:solidFill>
                <a:latin typeface="Lato" pitchFamily="34" charset="0"/>
              </a:rPr>
              <a:t>pida de intuba</a:t>
            </a:r>
            <a:r>
              <a:rPr lang="pt-BR" sz="2700" b="1">
                <a:solidFill>
                  <a:srgbClr val="FFFF00"/>
                </a:solidFill>
                <a:latin typeface="Calibri"/>
              </a:rPr>
              <a:t>ç</a:t>
            </a:r>
            <a:r>
              <a:rPr lang="pt-BR" sz="2700" b="1">
                <a:solidFill>
                  <a:srgbClr val="FFFF00"/>
                </a:solidFill>
                <a:latin typeface="Lato" pitchFamily="34" charset="0"/>
              </a:rPr>
              <a:t>ão</a:t>
            </a:r>
          </a:p>
          <a:p>
            <a:pPr algn="ctr" eaLnBrk="0" hangingPunct="0"/>
            <a:r>
              <a:rPr lang="pt-BR" sz="1600">
                <a:ea typeface="Source Sans Pro"/>
                <a:cs typeface="Source Sans Pro"/>
              </a:rPr>
              <a:t>Paulo R. Margotto, Martha David Rocha Moura</a:t>
            </a:r>
          </a:p>
          <a:p>
            <a:pPr algn="ctr" eaLnBrk="0" hangingPunct="0"/>
            <a:r>
              <a:rPr lang="pt-BR" sz="1600">
                <a:ea typeface="Source Sans Pro"/>
                <a:cs typeface="Source Sans Pro"/>
              </a:rPr>
              <a:t>Capítulo do Livro Assistência ao Recém-Nascido de Risco, 4a Edição, 2020, em preparação</a:t>
            </a:r>
            <a:endParaRPr lang="pt-BR" sz="1600"/>
          </a:p>
        </p:txBody>
      </p:sp>
      <p:pic>
        <p:nvPicPr>
          <p:cNvPr id="47109" name="Picture 5" descr="doc">
            <a:hlinkClick r:id="rId2" tooltip="NOVO -ANALGESIA-SEDAÇÃO-RN-VEN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12425" y="8286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7110" name="AutoShape 6"/>
          <p:cNvSpPr>
            <a:spLocks noChangeArrowheads="1"/>
          </p:cNvSpPr>
          <p:nvPr/>
        </p:nvSpPr>
        <p:spPr bwMode="auto">
          <a:xfrm>
            <a:off x="10983913" y="571341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idx="4294967295"/>
          </p:nvPr>
        </p:nvSpPr>
        <p:spPr bwMode="auto">
          <a:xfrm>
            <a:off x="2133600" y="471488"/>
            <a:ext cx="10058400" cy="14493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5400" smtClean="0">
                <a:solidFill>
                  <a:srgbClr val="FF00FF"/>
                </a:solidFill>
              </a:rPr>
              <a:t>DEXMEDETOMIDINA</a:t>
            </a:r>
            <a:br>
              <a:rPr lang="pt-BR" sz="5400" smtClean="0">
                <a:solidFill>
                  <a:srgbClr val="FF00FF"/>
                </a:solidFill>
              </a:rPr>
            </a:br>
            <a:endParaRPr lang="pt-BR" sz="5400" smtClean="0">
              <a:solidFill>
                <a:srgbClr val="FF00FF"/>
              </a:solidFill>
            </a:endParaRPr>
          </a:p>
        </p:txBody>
      </p:sp>
      <p:sp>
        <p:nvSpPr>
          <p:cNvPr id="48131" name="Rectangle 3"/>
          <p:cNvSpPr>
            <a:spLocks noGrp="1"/>
          </p:cNvSpPr>
          <p:nvPr>
            <p:ph type="body" idx="4294967295"/>
          </p:nvPr>
        </p:nvSpPr>
        <p:spPr>
          <a:xfrm>
            <a:off x="768350" y="1260475"/>
            <a:ext cx="10387013" cy="4608513"/>
          </a:xfrm>
        </p:spPr>
        <p:txBody>
          <a:bodyPr/>
          <a:lstStyle/>
          <a:p>
            <a:pPr>
              <a:lnSpc>
                <a:spcPct val="80000"/>
              </a:lnSpc>
            </a:pPr>
            <a:r>
              <a:rPr lang="pt-BR" smtClean="0"/>
              <a:t>	A dexmedetomidina é um potente fármaco agonista alfa2-adrenérgico, que pode ser empregado como coadjuvante em Anestesiologia. Possui importante ação sedativa e ansiolítica devido a afinidade por alfa-2 centrais no </a:t>
            </a:r>
            <a:r>
              <a:rPr lang="pt-BR" i="1" smtClean="0"/>
              <a:t>locus ceruleos</a:t>
            </a:r>
            <a:r>
              <a:rPr lang="pt-BR" smtClean="0"/>
              <a:t>  e seus efeitos analgésicos são decorrentes da sua atividade  no corno dorsal da medula espinhal. O seu uso como medicação pré-anestésica, durante a anestesia, ou no período pós-operatório, promove boa estabilidade hemodinâmica.</a:t>
            </a:r>
          </a:p>
          <a:p>
            <a:pPr>
              <a:lnSpc>
                <a:spcPct val="80000"/>
              </a:lnSpc>
            </a:pPr>
            <a:r>
              <a:rPr lang="pt-BR" smtClean="0"/>
              <a:t>	Providenciar a adequada sedação e analgesia para pacientes neonatais, com a menor quantidade de drogas e menos  efeitos colaterais é um importante componente nas Unidades de Terapia Intensiva. Os atuais regimes de drogas utilizadas para atingir esses objetivos geralmente consistem em combinações de benzodiazepínicos e opióides. Entretanto, essas drogas tem sido significativamente associadas com efeitos colaterais, incluindo tolerância, dependência física, agitação paradoxal, crises de abstinência, sedação inconsistente  e depressão respiratória. Além disso, estudos recentes demonstraram que benzodiazepínicos e opióides podem causar apoptose neuronal e anormalidade no desenvolvimento dos neurônios em animais recém-nascidos. Em alguns estudos não clínicos preliminares (em animais), a dexmedetomidina demonstrou  propriedades potencialmente neuroprotetoras, incluindo a prevenção de apoptose neuronal  induzida por outros agentes.</a:t>
            </a:r>
          </a:p>
        </p:txBody>
      </p:sp>
      <p:sp>
        <p:nvSpPr>
          <p:cNvPr id="48132" name="AutoShape 4"/>
          <p:cNvSpPr>
            <a:spLocks noChangeArrowheads="1"/>
          </p:cNvSpPr>
          <p:nvPr/>
        </p:nvSpPr>
        <p:spPr bwMode="auto">
          <a:xfrm>
            <a:off x="10983913" y="571341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4294967295"/>
          </p:nvPr>
        </p:nvSpPr>
        <p:spPr>
          <a:xfrm>
            <a:off x="592138" y="1023938"/>
            <a:ext cx="11075987" cy="5480050"/>
          </a:xfrm>
        </p:spPr>
        <p:txBody>
          <a:bodyPr/>
          <a:lstStyle/>
          <a:p>
            <a:r>
              <a:rPr lang="pt-BR" sz="2400" smtClean="0"/>
              <a:t>Estudo </a:t>
            </a:r>
            <a:r>
              <a:rPr lang="pt-BR" sz="2400" i="1" smtClean="0"/>
              <a:t>open-label (</a:t>
            </a:r>
            <a:r>
              <a:rPr lang="pt-BR" sz="2400" smtClean="0"/>
              <a:t>rótulo aberto</a:t>
            </a:r>
            <a:r>
              <a:rPr lang="pt-BR" sz="2400" i="1" smtClean="0"/>
              <a:t>) </a:t>
            </a:r>
            <a:r>
              <a:rPr lang="pt-BR" sz="2400" smtClean="0"/>
              <a:t>fase II / III foi realizado em prematuros e recém-nascidos a termo (≥28 semanas a ≤44 semanas de gestação). RN&lt;1000g foram excluídos.</a:t>
            </a:r>
            <a:r>
              <a:rPr lang="pt-BR" altLang="ko-KR" sz="2400" smtClean="0">
                <a:ea typeface="굴림" charset="-127"/>
              </a:rPr>
              <a:t> O estudo mostrou que a dexmedetomidina foi efetiva para a sedação nos recém-nascidos a termo e pré-termos, sendo bem tolerada e sem efeitos adversos, com ressalva que estes necessitam de menores doses em relação às crianças maiores, principalmente os pré-termos (menor </a:t>
            </a:r>
            <a:r>
              <a:rPr lang="pt-BR" altLang="ko-KR" sz="2400" i="1" smtClean="0">
                <a:ea typeface="굴림" charset="-127"/>
              </a:rPr>
              <a:t>clearance</a:t>
            </a:r>
            <a:r>
              <a:rPr lang="pt-BR" altLang="ko-KR" sz="2400" smtClean="0">
                <a:ea typeface="굴림" charset="-127"/>
              </a:rPr>
              <a:t> da droga, além de maior vida-média). Com base neste estudo e em outros, a dose inicial para RN poderia estar entre 0,1-0,2ug/kg com manutenção de 0,2-0,3µg/kg/h (sempre menores doses para os pré-termos). No entanto, são necessários mais estudos, antes de fazer parte do tratamento rotineiro,  incluindo os RN&lt;1000g, principalmente os de seguimentos para que se evitem conhecidos erros do passado. </a:t>
            </a:r>
            <a:endParaRPr lang="pt-BR" sz="2400" smtClean="0"/>
          </a:p>
        </p:txBody>
      </p:sp>
      <p:sp>
        <p:nvSpPr>
          <p:cNvPr id="49156" name="AutoShape 4"/>
          <p:cNvSpPr>
            <a:spLocks noChangeArrowheads="1"/>
          </p:cNvSpPr>
          <p:nvPr/>
        </p:nvSpPr>
        <p:spPr bwMode="auto">
          <a:xfrm>
            <a:off x="10983913" y="571341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4294967295"/>
          </p:nvPr>
        </p:nvSpPr>
        <p:spPr>
          <a:xfrm>
            <a:off x="479425" y="552450"/>
            <a:ext cx="11199813" cy="5511800"/>
          </a:xfrm>
        </p:spPr>
        <p:txBody>
          <a:bodyPr/>
          <a:lstStyle/>
          <a:p>
            <a:r>
              <a:rPr lang="pt-BR" smtClean="0"/>
              <a:t>Estudo farmacológico mais recente de Su F et al, em crianças e neonatos em cirurgia cardíaca aberta mostrou que  os recém-nascidos exigem uma redução de aproximadamente 30% a 40% da dose baseada no peso (microgramas por quilograma) para atingir concentrações de plasma similares no estado de equilíbrio quando comparado com crianças, com a maior redução necessária nas 2 primeiras semanas de vidas.  Como descrito aqui sugere uma redução na dose de dexmedetomidina no período neonatal devido a redução do clearance da droga. Dose contínua com base no peso  continua a ser adequado com a consideração adicional de ajuste da dose com base na idade no período neonatal imediato, bem como o tempo total do </a:t>
            </a:r>
            <a:r>
              <a:rPr lang="pt-BR" i="1" smtClean="0"/>
              <a:t>bypass </a:t>
            </a:r>
            <a:r>
              <a:rPr lang="pt-BR" smtClean="0"/>
              <a:t>e a presença de um shunt intracardíaco da direita para a esquerda. Em geral, as infusões contínuas de até 0,3 µg/kg/h em recém-nascidos e 0,75 µg/kg/ h em lactentes foram bem toleradas após cirurgia aberta de coração.  Doses elevadas (0,6µ/kg/h) podem levar a quadros convulsivos.</a:t>
            </a:r>
          </a:p>
          <a:p>
            <a:r>
              <a:rPr lang="pt-BR" smtClean="0"/>
              <a:t>	Estudos em crianças mostrou que a duração do uso e a dose acumulada foram os fatores de risco mais importantes para a ocorrência de abstinência (taquicardia, hipertensão, tremor e agitação).  Um uso acima de 96 horas é aconselhável fazer uma transição para a clonidina)</a:t>
            </a:r>
          </a:p>
          <a:p>
            <a:pPr algn="ctr"/>
            <a:r>
              <a:rPr lang="pt-BR" smtClean="0"/>
              <a:t>	</a:t>
            </a:r>
            <a:r>
              <a:rPr lang="pt-BR" smtClean="0">
                <a:solidFill>
                  <a:srgbClr val="FFFF00"/>
                </a:solidFill>
              </a:rPr>
              <a:t>Na nossa Unidade Neonatal temos usado o PrecedexR em situações que necessitam de altas doses de midazolam (já é do nosso conhecimento dos graves problemas neurotóxicos do midazolam nos prematuros!!!) na dose de 0,3 µ /kg/hora (1 ampola-2 ml-200 µg: diluir 2 ml em 48 ml de soro fisiológico e fazer 0,3ml/hora) em situações específica, como a necessidade de altas doses de midazolam na sedação. Os dados são insuficientes para os prematuros abaixo de 1000g</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4294967295"/>
          </p:nvPr>
        </p:nvSpPr>
        <p:spPr>
          <a:xfrm>
            <a:off x="1096963" y="1846263"/>
            <a:ext cx="10458450" cy="4413250"/>
          </a:xfrm>
        </p:spPr>
        <p:txBody>
          <a:bodyPr/>
          <a:lstStyle/>
          <a:p>
            <a:r>
              <a:rPr lang="pt-BR" sz="2200" smtClean="0"/>
              <a:t>A literatura apresenta várias abordagens para prevenir sintomas de abstinência de opiáceos. O uso de um protocolo padronizado de desmame de opioides reduziu as taxas de abstinência em comparação com os planos de desmame não padronizados (a ocorrência de abstinência à retirada dos opioides na pediatria varia de 0 a 100%, com literatura mais recente citando 45 a 86% na UTI Pediátrica). O objetivo dessa abordagem é a padronização do desmame do opioide (fentanil) e benzodiazepínico (midazolam) na prevenção mais segura dos sintomas de abstinência, além de abordarmos a Síndrome de Abstinência Neonatal de mães usuárias de crack, com enfoque também na intoxicação por metadona. No processo do desmame do opioide, tolerância e sintomas de abstinência são efeitos potencialmente prejudiciais que estão relacionados com a dose total e duração da infusão de fentanil. A síndrome de abstinência pela retirada do opioide ocorre devido ao uso inadequado da dose de metadona e que uma dose de metadona corretamente calculada a partir da taxa de infusão de fentanil antes de sua descontinuação, significaria diminuir a incidência da síndrome de abstinência aos opioides </a:t>
            </a:r>
          </a:p>
        </p:txBody>
      </p:sp>
      <p:sp>
        <p:nvSpPr>
          <p:cNvPr id="51204" name="Rectangle 4"/>
          <p:cNvSpPr>
            <a:spLocks noChangeArrowheads="1"/>
          </p:cNvSpPr>
          <p:nvPr/>
        </p:nvSpPr>
        <p:spPr bwMode="auto">
          <a:xfrm>
            <a:off x="482600" y="461963"/>
            <a:ext cx="11060113"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FFFF00"/>
                </a:solidFill>
                <a:latin typeface="Lato" pitchFamily="34" charset="0"/>
              </a:rPr>
              <a:t>Como Fazer a Retirada de Opioide/Midazolam no Rec</a:t>
            </a:r>
            <a:r>
              <a:rPr lang="pt-BR" sz="2700" b="1">
                <a:solidFill>
                  <a:srgbClr val="FFFF00"/>
                </a:solidFill>
                <a:latin typeface="Calibri"/>
              </a:rPr>
              <a:t>é</a:t>
            </a:r>
            <a:r>
              <a:rPr lang="pt-BR" sz="2700" b="1">
                <a:solidFill>
                  <a:srgbClr val="FFFF00"/>
                </a:solidFill>
                <a:latin typeface="Lato" pitchFamily="34" charset="0"/>
              </a:rPr>
              <a:t>m-Nascido na UTI; S</a:t>
            </a:r>
            <a:r>
              <a:rPr lang="pt-BR" sz="2700" b="1">
                <a:solidFill>
                  <a:srgbClr val="FFFF00"/>
                </a:solidFill>
                <a:latin typeface="Calibri"/>
              </a:rPr>
              <a:t>í</a:t>
            </a:r>
            <a:r>
              <a:rPr lang="pt-BR" sz="2700" b="1">
                <a:solidFill>
                  <a:srgbClr val="FFFF00"/>
                </a:solidFill>
                <a:latin typeface="Lato" pitchFamily="34" charset="0"/>
              </a:rPr>
              <a:t>ndrome de Abstinência Neonatal</a:t>
            </a:r>
          </a:p>
          <a:p>
            <a:pPr algn="ctr" eaLnBrk="0" hangingPunct="0"/>
            <a:r>
              <a:rPr lang="pt-BR" sz="2400">
                <a:ea typeface="Source Sans Pro"/>
                <a:cs typeface="Source Sans Pro"/>
              </a:rPr>
              <a:t>Paulo R. Margotto.</a:t>
            </a:r>
            <a:endParaRPr lang="pt-BR" sz="2400"/>
          </a:p>
        </p:txBody>
      </p:sp>
      <p:pic>
        <p:nvPicPr>
          <p:cNvPr id="51205" name="Picture 5" descr="doc">
            <a:hlinkClick r:id="rId2" tooltip="Retirada_opioide_Midazolan_Sind_Abstin_201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0788" y="6508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1206" name="AutoShape 6"/>
          <p:cNvSpPr>
            <a:spLocks noChangeArrowheads="1"/>
          </p:cNvSpPr>
          <p:nvPr/>
        </p:nvSpPr>
        <p:spPr bwMode="auto">
          <a:xfrm>
            <a:off x="11323638" y="579596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4294967295"/>
          </p:nvPr>
        </p:nvSpPr>
        <p:spPr>
          <a:xfrm>
            <a:off x="665163" y="695325"/>
            <a:ext cx="11271250" cy="5791200"/>
          </a:xfrm>
        </p:spPr>
        <p:txBody>
          <a:bodyPr/>
          <a:lstStyle/>
          <a:p>
            <a:r>
              <a:rPr lang="pt-BR" sz="2400" smtClean="0"/>
              <a:t>Nesse desmame, diferentes estratégias tem sido utilizadas, assim como a dose de equivalência entre fentanil e metadona tem variado entre os autores, associada à falta de evidências robustas sobre o tema. Para os recém-nascidos (RN) usando o fentanil ≥ 7 dias, Siddappa R et al tem sugerido a dose de metadona equipotente de 2,5 vezes a dose diária total de fentanil. A análise da Curva ROC mostrou que 80% dessa dose sugerida de metadona foi eficaz em minimizar os sintomas de abstinência (odds ratio para abstinência &lt;80% da dose prevista de metadona foi 21!). Devido aos efeitos adversos neurológicos do </a:t>
            </a:r>
            <a:r>
              <a:rPr lang="pt-BR" sz="2400" b="1" i="1" smtClean="0"/>
              <a:t>Midazolam</a:t>
            </a:r>
            <a:r>
              <a:rPr lang="pt-BR" sz="2400" smtClean="0"/>
              <a:t> nos prematuros (deficiente nível de consciência, movimentos discinéticos, mioclonia e atividade epileptiforme, déficits neurológicos) além de hipotensão arterial, não temos usado esse sedativo em prematuros, de forma especial nos prematuros extremos. Há menos informação na literatura e experiência quanto ao desmame dos benzodiazepínicos, além de diferentes estratégias. Como com os opioides, equivalentes de ação mais longa são disponíveis para os benzodiazepínicos e barbitúricos com agentes como lorazepam e fenobarbital. Tobias dividiu por 12 para equivaler ao lorazepam a ser administrado de 6/6 horas. </a:t>
            </a:r>
          </a:p>
        </p:txBody>
      </p:sp>
      <p:sp>
        <p:nvSpPr>
          <p:cNvPr id="52228" name="AutoShape 4"/>
          <p:cNvSpPr>
            <a:spLocks noChangeArrowheads="1"/>
          </p:cNvSpPr>
          <p:nvPr/>
        </p:nvSpPr>
        <p:spPr bwMode="auto">
          <a:xfrm>
            <a:off x="10983913" y="571341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4294967295"/>
          </p:nvPr>
        </p:nvSpPr>
        <p:spPr>
          <a:xfrm>
            <a:off x="212725" y="458788"/>
            <a:ext cx="11374438" cy="5657850"/>
          </a:xfrm>
        </p:spPr>
        <p:txBody>
          <a:bodyPr/>
          <a:lstStyle/>
          <a:p>
            <a:r>
              <a:rPr lang="pt-BR" sz="2400" smtClean="0"/>
              <a:t>Tanto para a dose equivalente de metadona para o fentanil como a dose de lorazepam para o midazolam, juntamente com a Dra. Marta David Rocha de Moura, criamos duas planilhas para facilitar os cálculos, minimizando erros. Quanto a Síndrome de Abstinência Neonatal pelo uso materno de drogas ilícitas (crack, heroína, morfina), a decisão da abordagem farmacológica após a avaliação clínica usando a Escala de Avaliação de Lipsitz, a literatura sugere o uso de metadona. Devemos estar atento à intoxicação pela metadona na UTI Neonatal que além da depressão respiratória, depressão do estado mental, disforia, prurido e hipotensão, o RN pode também apresentar Síndrome de Rigidez Torácica, tal como pode ocorrer com o uso de fentanil. Para essa condição temos a naloxona (ou naloxone), antagonista potente e competitivo do receptor μ-opioide, deslocando os opioides dos receptores cerebrais e restaurando a respiração e a consciência. Atua rapidamente para reverter à depressão respiratória mediada centralmente como resultado da sobredosagem de opioides (geralmente leve de 2-5 minutos para fazer efeito). Nessa situação e principalmente se convulsão, o fenobarbital pode atuar como indutor enzimático (a metadona é metabolizada para um metabólito inato principalmente pela enzima do citocromo </a:t>
            </a:r>
            <a:r>
              <a:rPr lang="pt-BR" sz="2400" b="1" smtClean="0"/>
              <a:t>P450 (CYP), </a:t>
            </a:r>
            <a:r>
              <a:rPr lang="pt-BR" sz="2400" smtClean="0"/>
              <a:t>principalmente </a:t>
            </a:r>
            <a:r>
              <a:rPr lang="pt-BR" sz="2400" b="1" smtClean="0"/>
              <a:t>CYP3A4, </a:t>
            </a:r>
            <a:r>
              <a:rPr lang="pt-BR" sz="2400" smtClean="0"/>
              <a:t>que por sua vez é ativada pelo </a:t>
            </a:r>
            <a:r>
              <a:rPr lang="pt-BR" sz="2400" b="1" smtClean="0"/>
              <a:t>fenobarbital).</a:t>
            </a:r>
            <a:r>
              <a:rPr lang="pt-BR" sz="2400" smtClean="0"/>
              <a:t> </a:t>
            </a:r>
          </a:p>
        </p:txBody>
      </p:sp>
      <p:sp>
        <p:nvSpPr>
          <p:cNvPr id="53252" name="AutoShape 4"/>
          <p:cNvSpPr>
            <a:spLocks noChangeArrowheads="1"/>
          </p:cNvSpPr>
          <p:nvPr/>
        </p:nvSpPr>
        <p:spPr bwMode="auto">
          <a:xfrm>
            <a:off x="10983913" y="5713413"/>
            <a:ext cx="534987" cy="320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4294967295"/>
          </p:nvPr>
        </p:nvSpPr>
        <p:spPr>
          <a:xfrm>
            <a:off x="417513" y="1219200"/>
            <a:ext cx="11456987" cy="5883275"/>
          </a:xfrm>
        </p:spPr>
        <p:txBody>
          <a:bodyPr/>
          <a:lstStyle/>
          <a:p>
            <a:r>
              <a:rPr lang="pt-BR" sz="2800" smtClean="0"/>
              <a:t>Frisamos também que para evitar a superdosagem de metadona, a Equipe de cuidados deveria implementar a testemunha obrigatória de diluição de medicação (por exemplo, um segundo membro para verificar os cálculos de diluição). Finalmente, frisamos que a implementação de um protocolo padronizado de desmame de opioides e benzodiazepínicos (os mais usados, fentanil e midazolam) beneficiaria os pacientes, reduzindo adequadamente a exposição à opioides e / ou benzodiazepínicos e prevenindo a abstinência, além de evitar a exposição prolongada e desnecessária a esses medicamentos.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solidFill>
                  <a:srgbClr val="FF00FF"/>
                </a:solidFill>
              </a:rPr>
              <a:t>OBRIGADO!</a:t>
            </a:r>
          </a:p>
        </p:txBody>
      </p:sp>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9788" y="155575"/>
            <a:ext cx="57277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08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2663" y="2085975"/>
            <a:ext cx="3290887" cy="3290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6" name="Text Box 6"/>
          <p:cNvSpPr txBox="1">
            <a:spLocks noChangeArrowheads="1"/>
          </p:cNvSpPr>
          <p:nvPr/>
        </p:nvSpPr>
        <p:spPr bwMode="auto">
          <a:xfrm>
            <a:off x="10460038" y="5626100"/>
            <a:ext cx="927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FF00"/>
                </a:solidFill>
              </a:rPr>
              <a:t>Brasília!</a:t>
            </a:r>
          </a:p>
        </p:txBody>
      </p:sp>
    </p:spTree>
  </p:cSld>
  <p:clrMapOvr>
    <a:masterClrMapping/>
  </p:clrMapOvr>
</p:sld>
</file>

<file path=ppt/theme/theme1.xml><?xml version="1.0" encoding="utf-8"?>
<a:theme xmlns:a="http://schemas.openxmlformats.org/drawingml/2006/main" name="Retrospectiva">
  <a:themeElements>
    <a:clrScheme name="Retrospectiva">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E3DA18C2-75F1-4980-A5F0-165F6F71DE6D}"/>
    </a:ext>
  </a:extLst>
</a:theme>
</file>

<file path=docProps/app.xml><?xml version="1.0" encoding="utf-8"?>
<Properties xmlns="http://schemas.openxmlformats.org/officeDocument/2006/extended-properties" xmlns:vt="http://schemas.openxmlformats.org/officeDocument/2006/docPropsVTypes">
  <Template>Retrospect</Template>
  <TotalTime>544</TotalTime>
  <Words>4419</Words>
  <Application>Microsoft Office PowerPoint</Application>
  <PresentationFormat>Personalizar</PresentationFormat>
  <Paragraphs>286</Paragraphs>
  <Slides>45</Slides>
  <Notes>0</Notes>
  <HiddenSlides>0</HiddenSlides>
  <MMClips>0</MMClips>
  <ScaleCrop>false</ScaleCrop>
  <HeadingPairs>
    <vt:vector size="4" baseType="variant">
      <vt:variant>
        <vt:lpstr>Tema</vt:lpstr>
      </vt:variant>
      <vt:variant>
        <vt:i4>1</vt:i4>
      </vt:variant>
      <vt:variant>
        <vt:lpstr>Títulos de slides</vt:lpstr>
      </vt:variant>
      <vt:variant>
        <vt:i4>45</vt:i4>
      </vt:variant>
    </vt:vector>
  </HeadingPairs>
  <TitlesOfParts>
    <vt:vector size="46" baseType="lpstr">
      <vt:lpstr>Retrospectiva</vt:lpstr>
      <vt:lpstr>Avaliação e tratamento da dor no período neonatal </vt:lpstr>
      <vt:lpstr>Introdução</vt:lpstr>
      <vt:lpstr>Introdução</vt:lpstr>
      <vt:lpstr>Introdução</vt:lpstr>
      <vt:lpstr>Introdução</vt:lpstr>
      <vt:lpstr>INTRODUÇÃO</vt:lpstr>
      <vt:lpstr>Apresentação do PowerPoint</vt:lpstr>
      <vt:lpstr>Definições operacionais para aplicação da N-PASS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Prevenção da dor no recém- nascido</vt:lpstr>
      <vt:lpstr>Apresentação do PowerPoint</vt:lpstr>
      <vt:lpstr>Tratamento não farmacológico da dor</vt:lpstr>
      <vt:lpstr>Tratamento não farmacológico da dor</vt:lpstr>
      <vt:lpstr>Tratamento farmacológico da dor </vt:lpstr>
      <vt:lpstr>Apresentação do PowerPoint</vt:lpstr>
      <vt:lpstr>Apresentação do PowerPoint</vt:lpstr>
      <vt:lpstr>Apresentação do PowerPoint</vt:lpstr>
      <vt:lpstr>Apresentação do PowerPoint</vt:lpstr>
      <vt:lpstr>Apresentação do PowerPoint</vt:lpstr>
      <vt:lpstr>Apresentação do PowerPoint</vt:lpstr>
      <vt:lpstr>Anestésicos tópicos </vt:lpstr>
      <vt:lpstr>Anestésicos gerais</vt:lpstr>
      <vt:lpstr>Sedação no recém-nascido</vt:lpstr>
      <vt:lpstr>Apresentação do PowerPoint</vt:lpstr>
      <vt:lpstr>Apresentação do PowerPoint</vt:lpstr>
      <vt:lpstr>Nota do Editor da página neonatal www.paulomargotto.com.br . Consultem também! Aqui e  Agora! </vt:lpstr>
      <vt:lpstr>Apresentação do PowerPoint</vt:lpstr>
      <vt:lpstr>Apresentação do PowerPoint</vt:lpstr>
      <vt:lpstr>Por quê colhemos sangue na mãozinha ao invés do calcanhar?</vt:lpstr>
      <vt:lpstr>Apresentação do PowerPoint</vt:lpstr>
      <vt:lpstr>DEXMEDETOMIDINA </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Avaliação e tratamento da dor no período neonatal</dc:title>
  <dc:creator>Ana Maria Silveira R Pedreira</dc:creator>
  <cp:lastModifiedBy>Paulo</cp:lastModifiedBy>
  <cp:revision>33</cp:revision>
  <dcterms:created xsi:type="dcterms:W3CDTF">2020-11-08T11:16:15Z</dcterms:created>
  <dcterms:modified xsi:type="dcterms:W3CDTF">2020-11-24T15:55:06Z</dcterms:modified>
</cp:coreProperties>
</file>