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85" r:id="rId5"/>
    <p:sldId id="259" r:id="rId6"/>
    <p:sldId id="260" r:id="rId7"/>
    <p:sldId id="261" r:id="rId8"/>
    <p:sldId id="262" r:id="rId9"/>
    <p:sldId id="263" r:id="rId10"/>
    <p:sldId id="264" r:id="rId11"/>
    <p:sldId id="265" r:id="rId12"/>
    <p:sldId id="287" r:id="rId13"/>
    <p:sldId id="266" r:id="rId14"/>
    <p:sldId id="267" r:id="rId15"/>
    <p:sldId id="268" r:id="rId16"/>
    <p:sldId id="275" r:id="rId17"/>
    <p:sldId id="270" r:id="rId18"/>
    <p:sldId id="276" r:id="rId19"/>
    <p:sldId id="271" r:id="rId20"/>
    <p:sldId id="277" r:id="rId21"/>
    <p:sldId id="278" r:id="rId22"/>
    <p:sldId id="279" r:id="rId23"/>
    <p:sldId id="280" r:id="rId24"/>
    <p:sldId id="281" r:id="rId25"/>
    <p:sldId id="282" r:id="rId26"/>
    <p:sldId id="283" r:id="rId27"/>
    <p:sldId id="284"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 id="286" r:id="rId44"/>
    <p:sldId id="303" r:id="rId45"/>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entury Gothic"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Century Gothic"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Century Gothic"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Century Gothic"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Century Gothic" pitchFamily="34" charset="0"/>
        <a:ea typeface="+mn-ea"/>
        <a:cs typeface="Arial" pitchFamily="34" charset="0"/>
      </a:defRPr>
    </a:lvl5pPr>
    <a:lvl6pPr marL="2286000" algn="l" defTabSz="914400" rtl="0" eaLnBrk="1" latinLnBrk="0" hangingPunct="1">
      <a:defRPr kern="1200">
        <a:solidFill>
          <a:schemeClr val="tx1"/>
        </a:solidFill>
        <a:latin typeface="Century Gothic" pitchFamily="34" charset="0"/>
        <a:ea typeface="+mn-ea"/>
        <a:cs typeface="Arial" pitchFamily="34" charset="0"/>
      </a:defRPr>
    </a:lvl6pPr>
    <a:lvl7pPr marL="2743200" algn="l" defTabSz="914400" rtl="0" eaLnBrk="1" latinLnBrk="0" hangingPunct="1">
      <a:defRPr kern="1200">
        <a:solidFill>
          <a:schemeClr val="tx1"/>
        </a:solidFill>
        <a:latin typeface="Century Gothic" pitchFamily="34" charset="0"/>
        <a:ea typeface="+mn-ea"/>
        <a:cs typeface="Arial" pitchFamily="34" charset="0"/>
      </a:defRPr>
    </a:lvl7pPr>
    <a:lvl8pPr marL="3200400" algn="l" defTabSz="914400" rtl="0" eaLnBrk="1" latinLnBrk="0" hangingPunct="1">
      <a:defRPr kern="1200">
        <a:solidFill>
          <a:schemeClr val="tx1"/>
        </a:solidFill>
        <a:latin typeface="Century Gothic" pitchFamily="34" charset="0"/>
        <a:ea typeface="+mn-ea"/>
        <a:cs typeface="Arial" pitchFamily="34" charset="0"/>
      </a:defRPr>
    </a:lvl8pPr>
    <a:lvl9pPr marL="3657600" algn="l" defTabSz="914400" rtl="0" eaLnBrk="1" latinLnBrk="0" hangingPunct="1">
      <a:defRPr kern="1200">
        <a:solidFill>
          <a:schemeClr val="tx1"/>
        </a:solidFill>
        <a:latin typeface="Century Gothic"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46" d="100"/>
          <a:sy n="46" d="100"/>
        </p:scale>
        <p:origin x="-488" y="-6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4" name="Freeform 6"/>
          <p:cNvSpPr>
            <a:spLocks/>
          </p:cNvSpPr>
          <p:nvPr/>
        </p:nvSpPr>
        <p:spPr bwMode="auto">
          <a:xfrm>
            <a:off x="0" y="4324350"/>
            <a:ext cx="1744663" cy="777875"/>
          </a:xfrm>
          <a:custGeom>
            <a:avLst/>
            <a:gdLst>
              <a:gd name="T0" fmla="*/ 287 w 372"/>
              <a:gd name="T1" fmla="*/ 166 h 166"/>
              <a:gd name="T2" fmla="*/ 293 w 372"/>
              <a:gd name="T3" fmla="*/ 164 h 166"/>
              <a:gd name="T4" fmla="*/ 294 w 372"/>
              <a:gd name="T5" fmla="*/ 163 h 166"/>
              <a:gd name="T6" fmla="*/ 370 w 372"/>
              <a:gd name="T7" fmla="*/ 87 h 166"/>
              <a:gd name="T8" fmla="*/ 370 w 372"/>
              <a:gd name="T9" fmla="*/ 78 h 166"/>
              <a:gd name="T10" fmla="*/ 294 w 372"/>
              <a:gd name="T11" fmla="*/ 3 h 166"/>
              <a:gd name="T12" fmla="*/ 293 w 372"/>
              <a:gd name="T13" fmla="*/ 2 h 166"/>
              <a:gd name="T14" fmla="*/ 287 w 372"/>
              <a:gd name="T15" fmla="*/ 0 h 166"/>
              <a:gd name="T16" fmla="*/ 0 w 372"/>
              <a:gd name="T17" fmla="*/ 0 h 166"/>
              <a:gd name="T18" fmla="*/ 0 w 372"/>
              <a:gd name="T19" fmla="*/ 166 h 166"/>
              <a:gd name="T20" fmla="*/ 287 w 372"/>
              <a:gd name="T21" fmla="*/ 166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pt-BR"/>
              <a:t>Clique para editar o título Mestre</a:t>
            </a:r>
            <a:endParaRPr lang="en-US" dirty="0"/>
          </a:p>
        </p:txBody>
      </p:sp>
      <p:sp>
        <p:nvSpPr>
          <p:cNvPr id="3" name="Subtitle 2"/>
          <p:cNvSpPr>
            <a:spLocks noGrp="1"/>
          </p:cNvSpPr>
          <p:nvPr>
            <p:ph type="subTitle" idx="1"/>
          </p:nvPr>
        </p:nvSpPr>
        <p:spPr>
          <a:xfrm>
            <a:off x="2589213" y="4777379"/>
            <a:ext cx="8915399" cy="1126283"/>
          </a:xfrm>
        </p:spPr>
        <p:txBody>
          <a:bodyPr/>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endParaRPr lang="en-US" dirty="0"/>
          </a:p>
        </p:txBody>
      </p:sp>
      <p:sp>
        <p:nvSpPr>
          <p:cNvPr id="5" name="Date Placeholder 3"/>
          <p:cNvSpPr>
            <a:spLocks noGrp="1"/>
          </p:cNvSpPr>
          <p:nvPr>
            <p:ph type="dt" sz="half" idx="10"/>
          </p:nvPr>
        </p:nvSpPr>
        <p:spPr/>
        <p:txBody>
          <a:bodyPr/>
          <a:lstStyle>
            <a:lvl1pPr>
              <a:defRPr/>
            </a:lvl1pPr>
          </a:lstStyle>
          <a:p>
            <a:pPr>
              <a:defRPr/>
            </a:pPr>
            <a:fld id="{200C90C4-504D-4421-BFB5-1F704C9B212F}" type="datetimeFigureOut">
              <a:rPr lang="pt-BR"/>
              <a:pPr>
                <a:defRPr/>
              </a:pPr>
              <a:t>26/11/2020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4529138"/>
            <a:ext cx="779462" cy="365125"/>
          </a:xfrm>
        </p:spPr>
        <p:txBody>
          <a:bodyPr/>
          <a:lstStyle>
            <a:lvl1pPr>
              <a:defRPr/>
            </a:lvl1pPr>
          </a:lstStyle>
          <a:p>
            <a:pPr>
              <a:defRPr/>
            </a:pPr>
            <a:fld id="{E839DD75-C8BA-4CE9-97CF-B949DBA4C883}" type="slidenum">
              <a:rPr lang="pt-BR"/>
              <a:pPr>
                <a:defRPr/>
              </a:pPr>
              <a:t>‹nº›</a:t>
            </a:fld>
            <a:endParaRPr lang="pt-BR"/>
          </a:p>
        </p:txBody>
      </p:sp>
    </p:spTree>
    <p:extLst>
      <p:ext uri="{BB962C8B-B14F-4D97-AF65-F5344CB8AC3E}">
        <p14:creationId xmlns:p14="http://schemas.microsoft.com/office/powerpoint/2010/main" val="3798626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92925" y="624110"/>
            <a:ext cx="8911687" cy="1280890"/>
          </a:xfrm>
        </p:spPr>
        <p:txBody>
          <a:bodyPr/>
          <a:lstStyle/>
          <a:p>
            <a:r>
              <a:rPr lang="pt-BR"/>
              <a:t>Clique para editar o título Mestre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FCC7E2F9-B7C5-46C3-AFD8-F38D5A69FBBD}" type="datetimeFigureOut">
              <a:rPr lang="pt-BR"/>
              <a:pPr>
                <a:defRPr/>
              </a:pPr>
              <a:t>26/11/2020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C00B3339-6131-4C13-BEF7-A3474FAF3699}" type="slidenum">
              <a:rPr lang="pt-BR"/>
              <a:pPr>
                <a:defRPr/>
              </a:pPr>
              <a:t>‹nº›</a:t>
            </a:fld>
            <a:endParaRPr lang="pt-BR"/>
          </a:p>
        </p:txBody>
      </p:sp>
    </p:spTree>
    <p:extLst>
      <p:ext uri="{BB962C8B-B14F-4D97-AF65-F5344CB8AC3E}">
        <p14:creationId xmlns:p14="http://schemas.microsoft.com/office/powerpoint/2010/main" val="19159538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4" name="Freeform 11"/>
          <p:cNvSpPr>
            <a:spLocks/>
          </p:cNvSpPr>
          <p:nvPr/>
        </p:nvSpPr>
        <p:spPr bwMode="auto">
          <a:xfrm flipV="1">
            <a:off x="-4763" y="31781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pt-BR"/>
              <a:t>Clique para editar o título Mestre</a:t>
            </a:r>
            <a:endParaRPr lang="en-US" dirty="0"/>
          </a:p>
        </p:txBody>
      </p:sp>
      <p:sp>
        <p:nvSpPr>
          <p:cNvPr id="3" name="Text Placeholder 2"/>
          <p:cNvSpPr>
            <a:spLocks noGrp="1"/>
          </p:cNvSpPr>
          <p:nvPr>
            <p:ph type="body" idx="1"/>
          </p:nvPr>
        </p:nvSpPr>
        <p:spPr>
          <a:xfrm>
            <a:off x="2589212" y="3530129"/>
            <a:ext cx="8915399" cy="860400"/>
          </a:xfrm>
        </p:spPr>
        <p:txBody>
          <a:bodyPr/>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7CD1A0A8-CFB8-45AA-B1BF-AE47F2BEEFAB}" type="datetimeFigureOut">
              <a:rPr lang="pt-BR"/>
              <a:pPr>
                <a:defRPr/>
              </a:pPr>
              <a:t>26/11/2020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044EDE5E-2E42-4D0E-832D-EC7F3D777597}" type="slidenum">
              <a:rPr lang="pt-BR"/>
              <a:pPr>
                <a:defRPr/>
              </a:pPr>
              <a:t>‹nº›</a:t>
            </a:fld>
            <a:endParaRPr lang="pt-BR"/>
          </a:p>
        </p:txBody>
      </p:sp>
    </p:spTree>
    <p:extLst>
      <p:ext uri="{BB962C8B-B14F-4D97-AF65-F5344CB8AC3E}">
        <p14:creationId xmlns:p14="http://schemas.microsoft.com/office/powerpoint/2010/main" val="6059154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5"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8" name="Title 7"/>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4"/>
          <p:cNvSpPr>
            <a:spLocks noGrp="1"/>
          </p:cNvSpPr>
          <p:nvPr>
            <p:ph type="dt" sz="half" idx="10"/>
          </p:nvPr>
        </p:nvSpPr>
        <p:spPr/>
        <p:txBody>
          <a:bodyPr/>
          <a:lstStyle>
            <a:lvl1pPr>
              <a:defRPr/>
            </a:lvl1pPr>
          </a:lstStyle>
          <a:p>
            <a:pPr>
              <a:defRPr/>
            </a:pPr>
            <a:fld id="{135B712D-AA07-4216-A06B-EE2FA076D031}" type="datetimeFigureOut">
              <a:rPr lang="pt-BR"/>
              <a:pPr>
                <a:defRPr/>
              </a:pPr>
              <a:t>26/11/2020</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2C23A85A-D11D-4C82-9152-C9FBD9BE530A}" type="slidenum">
              <a:rPr lang="pt-BR"/>
              <a:pPr>
                <a:defRPr/>
              </a:pPr>
              <a:t>‹nº›</a:t>
            </a:fld>
            <a:endParaRPr lang="pt-BR"/>
          </a:p>
        </p:txBody>
      </p:sp>
    </p:spTree>
    <p:extLst>
      <p:ext uri="{BB962C8B-B14F-4D97-AF65-F5344CB8AC3E}">
        <p14:creationId xmlns:p14="http://schemas.microsoft.com/office/powerpoint/2010/main" val="4014357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7"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 name="Title 9"/>
          <p:cNvSpPr>
            <a:spLocks noGrp="1"/>
          </p:cNvSpPr>
          <p:nvPr>
            <p:ph type="title"/>
          </p:nvPr>
        </p:nvSpPr>
        <p:spPr/>
        <p:txBody>
          <a:bodyPr/>
          <a:lstStyle/>
          <a:p>
            <a:r>
              <a:rPr lang="pt-BR"/>
              <a:t>Clique para editar o título Mestre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8" name="Date Placeholder 6"/>
          <p:cNvSpPr>
            <a:spLocks noGrp="1"/>
          </p:cNvSpPr>
          <p:nvPr>
            <p:ph type="dt" sz="half" idx="10"/>
          </p:nvPr>
        </p:nvSpPr>
        <p:spPr/>
        <p:txBody>
          <a:bodyPr/>
          <a:lstStyle>
            <a:lvl1pPr>
              <a:defRPr/>
            </a:lvl1pPr>
          </a:lstStyle>
          <a:p>
            <a:pPr>
              <a:defRPr/>
            </a:pPr>
            <a:fld id="{8B51250F-0F5B-4117-AA5D-69D39087DDD0}" type="datetimeFigureOut">
              <a:rPr lang="pt-BR"/>
              <a:pPr>
                <a:defRPr/>
              </a:pPr>
              <a:t>26/11/2020</a:t>
            </a:fld>
            <a:endParaRPr lang="pt-BR"/>
          </a:p>
        </p:txBody>
      </p:sp>
      <p:sp>
        <p:nvSpPr>
          <p:cNvPr id="9" name="Footer Placeholder 7"/>
          <p:cNvSpPr>
            <a:spLocks noGrp="1"/>
          </p:cNvSpPr>
          <p:nvPr>
            <p:ph type="ftr" sz="quarter" idx="11"/>
          </p:nvPr>
        </p:nvSpPr>
        <p:spPr/>
        <p:txBody>
          <a:bodyPr/>
          <a:lstStyle>
            <a:lvl1pPr>
              <a:defRPr/>
            </a:lvl1pPr>
          </a:lstStyle>
          <a:p>
            <a:pPr>
              <a:defRPr/>
            </a:pPr>
            <a:endParaRPr lang="pt-BR"/>
          </a:p>
        </p:txBody>
      </p:sp>
      <p:sp>
        <p:nvSpPr>
          <p:cNvPr id="11" name="Slide Number Placeholder 5"/>
          <p:cNvSpPr>
            <a:spLocks noGrp="1"/>
          </p:cNvSpPr>
          <p:nvPr>
            <p:ph type="sldNum" sz="quarter" idx="12"/>
          </p:nvPr>
        </p:nvSpPr>
        <p:spPr/>
        <p:txBody>
          <a:bodyPr/>
          <a:lstStyle>
            <a:lvl1pPr>
              <a:defRPr/>
            </a:lvl1pPr>
          </a:lstStyle>
          <a:p>
            <a:pPr>
              <a:defRPr/>
            </a:pPr>
            <a:fld id="{E0C177FF-755C-4B93-9372-472F66033AD7}" type="slidenum">
              <a:rPr lang="pt-BR"/>
              <a:pPr>
                <a:defRPr/>
              </a:pPr>
              <a:t>‹nº›</a:t>
            </a:fld>
            <a:endParaRPr lang="pt-BR"/>
          </a:p>
        </p:txBody>
      </p:sp>
    </p:spTree>
    <p:extLst>
      <p:ext uri="{BB962C8B-B14F-4D97-AF65-F5344CB8AC3E}">
        <p14:creationId xmlns:p14="http://schemas.microsoft.com/office/powerpoint/2010/main" val="1173689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p:txBody>
          <a:bodyPr/>
          <a:lstStyle/>
          <a:p>
            <a:r>
              <a:rPr lang="pt-BR"/>
              <a:t>Clique para editar o título Mestre</a:t>
            </a:r>
            <a:endParaRPr lang="en-US" dirty="0"/>
          </a:p>
        </p:txBody>
      </p:sp>
      <p:sp>
        <p:nvSpPr>
          <p:cNvPr id="4" name="Date Placeholder 2"/>
          <p:cNvSpPr>
            <a:spLocks noGrp="1"/>
          </p:cNvSpPr>
          <p:nvPr>
            <p:ph type="dt" sz="half" idx="10"/>
          </p:nvPr>
        </p:nvSpPr>
        <p:spPr/>
        <p:txBody>
          <a:bodyPr/>
          <a:lstStyle>
            <a:lvl1pPr>
              <a:defRPr/>
            </a:lvl1pPr>
          </a:lstStyle>
          <a:p>
            <a:pPr>
              <a:defRPr/>
            </a:pPr>
            <a:fld id="{962B1E4B-678A-4127-900B-DC1D85E22A21}" type="datetimeFigureOut">
              <a:rPr lang="pt-BR"/>
              <a:pPr>
                <a:defRPr/>
              </a:pPr>
              <a:t>26/11/2020</a:t>
            </a:fld>
            <a:endParaRPr lang="pt-BR"/>
          </a:p>
        </p:txBody>
      </p:sp>
      <p:sp>
        <p:nvSpPr>
          <p:cNvPr id="5" name="Footer Placeholder 3"/>
          <p:cNvSpPr>
            <a:spLocks noGrp="1"/>
          </p:cNvSpPr>
          <p:nvPr>
            <p:ph type="ftr" sz="quarter" idx="11"/>
          </p:nvPr>
        </p:nvSpPr>
        <p:spPr/>
        <p:txBody>
          <a:bodyPr/>
          <a:lstStyle>
            <a:lvl1pPr>
              <a:defRPr/>
            </a:lvl1pPr>
          </a:lstStyle>
          <a:p>
            <a:pPr>
              <a:defRPr/>
            </a:pPr>
            <a:endParaRPr lang="pt-BR"/>
          </a:p>
        </p:txBody>
      </p:sp>
      <p:sp>
        <p:nvSpPr>
          <p:cNvPr id="6" name="Slide Number Placeholder 4"/>
          <p:cNvSpPr>
            <a:spLocks noGrp="1"/>
          </p:cNvSpPr>
          <p:nvPr>
            <p:ph type="sldNum" sz="quarter" idx="12"/>
          </p:nvPr>
        </p:nvSpPr>
        <p:spPr/>
        <p:txBody>
          <a:bodyPr/>
          <a:lstStyle>
            <a:lvl1pPr>
              <a:defRPr/>
            </a:lvl1pPr>
          </a:lstStyle>
          <a:p>
            <a:pPr>
              <a:defRPr/>
            </a:pPr>
            <a:fld id="{F8548C13-4D71-4EF5-97E5-DAC2821108E7}" type="slidenum">
              <a:rPr lang="pt-BR"/>
              <a:pPr>
                <a:defRPr/>
              </a:pPr>
              <a:t>‹nº›</a:t>
            </a:fld>
            <a:endParaRPr lang="pt-BR"/>
          </a:p>
        </p:txBody>
      </p:sp>
    </p:spTree>
    <p:extLst>
      <p:ext uri="{BB962C8B-B14F-4D97-AF65-F5344CB8AC3E}">
        <p14:creationId xmlns:p14="http://schemas.microsoft.com/office/powerpoint/2010/main" val="5314663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3" name="Date Placeholder 1"/>
          <p:cNvSpPr>
            <a:spLocks noGrp="1"/>
          </p:cNvSpPr>
          <p:nvPr>
            <p:ph type="dt" sz="half" idx="10"/>
          </p:nvPr>
        </p:nvSpPr>
        <p:spPr/>
        <p:txBody>
          <a:bodyPr/>
          <a:lstStyle>
            <a:lvl1pPr>
              <a:defRPr/>
            </a:lvl1pPr>
          </a:lstStyle>
          <a:p>
            <a:pPr>
              <a:defRPr/>
            </a:pPr>
            <a:fld id="{0C04D291-8C23-4033-96AD-D5535D116761}" type="datetimeFigureOut">
              <a:rPr lang="pt-BR"/>
              <a:pPr>
                <a:defRPr/>
              </a:pPr>
              <a:t>26/11/2020</a:t>
            </a:fld>
            <a:endParaRPr lang="pt-BR"/>
          </a:p>
        </p:txBody>
      </p:sp>
      <p:sp>
        <p:nvSpPr>
          <p:cNvPr id="4" name="Footer Placeholder 2"/>
          <p:cNvSpPr>
            <a:spLocks noGrp="1"/>
          </p:cNvSpPr>
          <p:nvPr>
            <p:ph type="ftr" sz="quarter" idx="11"/>
          </p:nvPr>
        </p:nvSpPr>
        <p:spPr/>
        <p:txBody>
          <a:bodyPr/>
          <a:lstStyle>
            <a:lvl1pPr>
              <a:defRPr/>
            </a:lvl1pPr>
          </a:lstStyle>
          <a:p>
            <a:pPr>
              <a:defRPr/>
            </a:pPr>
            <a:endParaRPr lang="pt-BR"/>
          </a:p>
        </p:txBody>
      </p:sp>
      <p:sp>
        <p:nvSpPr>
          <p:cNvPr id="5" name="Slide Number Placeholder 3"/>
          <p:cNvSpPr>
            <a:spLocks noGrp="1"/>
          </p:cNvSpPr>
          <p:nvPr>
            <p:ph type="sldNum" sz="quarter" idx="12"/>
          </p:nvPr>
        </p:nvSpPr>
        <p:spPr/>
        <p:txBody>
          <a:bodyPr/>
          <a:lstStyle>
            <a:lvl1pPr>
              <a:defRPr/>
            </a:lvl1pPr>
          </a:lstStyle>
          <a:p>
            <a:pPr>
              <a:defRPr/>
            </a:pPr>
            <a:fld id="{E3CDDC6A-4F23-4A3D-8C10-30188C08771E}" type="slidenum">
              <a:rPr lang="pt-BR"/>
              <a:pPr>
                <a:defRPr/>
              </a:pPr>
              <a:t>‹nº›</a:t>
            </a:fld>
            <a:endParaRPr lang="pt-BR"/>
          </a:p>
        </p:txBody>
      </p:sp>
    </p:spTree>
    <p:extLst>
      <p:ext uri="{BB962C8B-B14F-4D97-AF65-F5344CB8AC3E}">
        <p14:creationId xmlns:p14="http://schemas.microsoft.com/office/powerpoint/2010/main" val="1946156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5"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2" y="446088"/>
            <a:ext cx="3505199" cy="976312"/>
          </a:xfrm>
        </p:spPr>
        <p:txBody>
          <a:bodyPr anchor="b"/>
          <a:lstStyle>
            <a:lvl1pPr algn="l">
              <a:defRPr sz="2000" b="0"/>
            </a:lvl1pPr>
          </a:lstStyle>
          <a:p>
            <a:r>
              <a:rPr lang="pt-BR"/>
              <a:t>Clique para editar o título Mestre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6" name="Date Placeholder 4"/>
          <p:cNvSpPr>
            <a:spLocks noGrp="1"/>
          </p:cNvSpPr>
          <p:nvPr>
            <p:ph type="dt" sz="half" idx="10"/>
          </p:nvPr>
        </p:nvSpPr>
        <p:spPr/>
        <p:txBody>
          <a:bodyPr/>
          <a:lstStyle>
            <a:lvl1pPr>
              <a:defRPr/>
            </a:lvl1pPr>
          </a:lstStyle>
          <a:p>
            <a:pPr>
              <a:defRPr/>
            </a:pPr>
            <a:fld id="{24AA7583-AA0F-41DF-82C1-E03E64AEB351}" type="datetimeFigureOut">
              <a:rPr lang="pt-BR"/>
              <a:pPr>
                <a:defRPr/>
              </a:pPr>
              <a:t>26/11/2020</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p:txBody>
          <a:bodyPr/>
          <a:lstStyle>
            <a:lvl1pPr>
              <a:defRPr/>
            </a:lvl1pPr>
          </a:lstStyle>
          <a:p>
            <a:pPr>
              <a:defRPr/>
            </a:pPr>
            <a:fld id="{726281C5-E36D-4FC5-81FF-4F72A740CB0C}" type="slidenum">
              <a:rPr lang="pt-BR"/>
              <a:pPr>
                <a:defRPr/>
              </a:pPr>
              <a:t>‹nº›</a:t>
            </a:fld>
            <a:endParaRPr lang="pt-BR"/>
          </a:p>
        </p:txBody>
      </p:sp>
    </p:spTree>
    <p:extLst>
      <p:ext uri="{BB962C8B-B14F-4D97-AF65-F5344CB8AC3E}">
        <p14:creationId xmlns:p14="http://schemas.microsoft.com/office/powerpoint/2010/main" val="167637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2589212" y="634965"/>
            <a:ext cx="8915400" cy="3854970"/>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6" name="Date Placeholder 4"/>
          <p:cNvSpPr>
            <a:spLocks noGrp="1"/>
          </p:cNvSpPr>
          <p:nvPr>
            <p:ph type="dt" sz="half" idx="10"/>
          </p:nvPr>
        </p:nvSpPr>
        <p:spPr/>
        <p:txBody>
          <a:bodyPr/>
          <a:lstStyle>
            <a:lvl1pPr>
              <a:defRPr/>
            </a:lvl1pPr>
          </a:lstStyle>
          <a:p>
            <a:pPr>
              <a:defRPr/>
            </a:pPr>
            <a:fld id="{5BA49B08-B82E-4971-A8EF-5DE2EA760769}" type="datetimeFigureOut">
              <a:rPr lang="pt-BR"/>
              <a:pPr>
                <a:defRPr/>
              </a:pPr>
              <a:t>26/11/2020</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0A90444B-FF77-4A93-A65D-185E3E5BD1AE}" type="slidenum">
              <a:rPr lang="pt-BR"/>
              <a:pPr>
                <a:defRPr/>
              </a:pPr>
              <a:t>‹nº›</a:t>
            </a:fld>
            <a:endParaRPr lang="pt-BR"/>
          </a:p>
        </p:txBody>
      </p:sp>
    </p:spTree>
    <p:extLst>
      <p:ext uri="{BB962C8B-B14F-4D97-AF65-F5344CB8AC3E}">
        <p14:creationId xmlns:p14="http://schemas.microsoft.com/office/powerpoint/2010/main" val="3538866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sp>
        <p:nvSpPr>
          <p:cNvPr id="4" name="Freeform 11"/>
          <p:cNvSpPr>
            <a:spLocks/>
          </p:cNvSpPr>
          <p:nvPr/>
        </p:nvSpPr>
        <p:spPr bwMode="auto">
          <a:xfrm flipV="1">
            <a:off x="-4763" y="31781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pt-BR"/>
              <a:t>Clique para editar o título Mestre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5" name="Date Placeholder 3"/>
          <p:cNvSpPr>
            <a:spLocks noGrp="1"/>
          </p:cNvSpPr>
          <p:nvPr>
            <p:ph type="dt" sz="half" idx="10"/>
          </p:nvPr>
        </p:nvSpPr>
        <p:spPr/>
        <p:txBody>
          <a:bodyPr/>
          <a:lstStyle>
            <a:lvl1pPr>
              <a:defRPr/>
            </a:lvl1pPr>
          </a:lstStyle>
          <a:p>
            <a:pPr>
              <a:defRPr/>
            </a:pPr>
            <a:fld id="{FB89EF31-1888-45AE-AFA5-2CCAD5DF0915}" type="datetimeFigureOut">
              <a:rPr lang="pt-BR"/>
              <a:pPr>
                <a:defRPr/>
              </a:pPr>
              <a:t>26/11/2020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a:xfrm>
            <a:off x="531813" y="3244850"/>
            <a:ext cx="779462" cy="365125"/>
          </a:xfrm>
        </p:spPr>
        <p:txBody>
          <a:bodyPr/>
          <a:lstStyle>
            <a:lvl1pPr>
              <a:defRPr/>
            </a:lvl1pPr>
          </a:lstStyle>
          <a:p>
            <a:pPr>
              <a:defRPr/>
            </a:pPr>
            <a:fld id="{4D67B7AD-BE48-4566-AD2A-B03B4E4A0142}" type="slidenum">
              <a:rPr lang="pt-BR"/>
              <a:pPr>
                <a:defRPr/>
              </a:pPr>
              <a:t>‹nº›</a:t>
            </a:fld>
            <a:endParaRPr lang="pt-BR"/>
          </a:p>
        </p:txBody>
      </p:sp>
    </p:spTree>
    <p:extLst>
      <p:ext uri="{BB962C8B-B14F-4D97-AF65-F5344CB8AC3E}">
        <p14:creationId xmlns:p14="http://schemas.microsoft.com/office/powerpoint/2010/main" val="18008497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sp>
        <p:nvSpPr>
          <p:cNvPr id="5" name="Freeform 11"/>
          <p:cNvSpPr>
            <a:spLocks/>
          </p:cNvSpPr>
          <p:nvPr/>
        </p:nvSpPr>
        <p:spPr bwMode="auto">
          <a:xfrm flipV="1">
            <a:off x="-4763" y="31781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6" name="TextBox 13"/>
          <p:cNvSpPr txBox="1">
            <a:spLocks noChangeArrowheads="1"/>
          </p:cNvSpPr>
          <p:nvPr/>
        </p:nvSpPr>
        <p:spPr bwMode="auto">
          <a:xfrm>
            <a:off x="2466975" y="647700"/>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r>
              <a:rPr lang="en-US" sz="8000">
                <a:solidFill>
                  <a:schemeClr val="accent1"/>
                </a:solidFill>
                <a:latin typeface="Arial" pitchFamily="34" charset="0"/>
              </a:rPr>
              <a:t>“</a:t>
            </a:r>
          </a:p>
        </p:txBody>
      </p:sp>
      <p:sp>
        <p:nvSpPr>
          <p:cNvPr id="7" name="TextBox 14"/>
          <p:cNvSpPr txBox="1">
            <a:spLocks noChangeArrowheads="1"/>
          </p:cNvSpPr>
          <p:nvPr/>
        </p:nvSpPr>
        <p:spPr bwMode="auto">
          <a:xfrm>
            <a:off x="11114088" y="290512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r>
              <a:rPr lang="en-US" sz="8000">
                <a:solidFill>
                  <a:schemeClr val="accent1"/>
                </a:solidFill>
                <a:latin typeface="Arial" pitchFamily="34" charset="0"/>
              </a:rPr>
              <a:t>”</a:t>
            </a:r>
          </a:p>
        </p:txBody>
      </p:sp>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a:t>Clique para editar o título Mestre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os estilos de texto Mestres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8" name="Date Placeholder 3"/>
          <p:cNvSpPr>
            <a:spLocks noGrp="1"/>
          </p:cNvSpPr>
          <p:nvPr>
            <p:ph type="dt" sz="half" idx="14"/>
          </p:nvPr>
        </p:nvSpPr>
        <p:spPr/>
        <p:txBody>
          <a:bodyPr/>
          <a:lstStyle>
            <a:lvl1pPr>
              <a:defRPr/>
            </a:lvl1pPr>
          </a:lstStyle>
          <a:p>
            <a:pPr>
              <a:defRPr/>
            </a:pPr>
            <a:fld id="{5AC2C1A7-182F-4672-8AA1-12079542F2C1}" type="datetimeFigureOut">
              <a:rPr lang="pt-BR"/>
              <a:pPr>
                <a:defRPr/>
              </a:pPr>
              <a:t>26/11/2020</a:t>
            </a:fld>
            <a:endParaRPr lang="pt-BR"/>
          </a:p>
        </p:txBody>
      </p:sp>
      <p:sp>
        <p:nvSpPr>
          <p:cNvPr id="9" name="Footer Placeholder 4"/>
          <p:cNvSpPr>
            <a:spLocks noGrp="1"/>
          </p:cNvSpPr>
          <p:nvPr>
            <p:ph type="ftr" sz="quarter" idx="15"/>
          </p:nvPr>
        </p:nvSpPr>
        <p:spPr/>
        <p:txBody>
          <a:bodyPr/>
          <a:lstStyle>
            <a:lvl1pPr>
              <a:defRPr/>
            </a:lvl1pPr>
          </a:lstStyle>
          <a:p>
            <a:pPr>
              <a:defRPr/>
            </a:pPr>
            <a:endParaRPr lang="pt-BR"/>
          </a:p>
        </p:txBody>
      </p:sp>
      <p:sp>
        <p:nvSpPr>
          <p:cNvPr id="10" name="Slide Number Placeholder 5"/>
          <p:cNvSpPr>
            <a:spLocks noGrp="1"/>
          </p:cNvSpPr>
          <p:nvPr>
            <p:ph type="sldNum" sz="quarter" idx="16"/>
          </p:nvPr>
        </p:nvSpPr>
        <p:spPr>
          <a:xfrm>
            <a:off x="531813" y="3244850"/>
            <a:ext cx="779462" cy="365125"/>
          </a:xfrm>
        </p:spPr>
        <p:txBody>
          <a:bodyPr/>
          <a:lstStyle>
            <a:lvl1pPr>
              <a:defRPr/>
            </a:lvl1pPr>
          </a:lstStyle>
          <a:p>
            <a:pPr>
              <a:defRPr/>
            </a:pPr>
            <a:fld id="{678A3BFD-E825-439A-ABD5-A5907B80BD46}" type="slidenum">
              <a:rPr lang="pt-BR"/>
              <a:pPr>
                <a:defRPr/>
              </a:pPr>
              <a:t>‹nº›</a:t>
            </a:fld>
            <a:endParaRPr lang="pt-BR"/>
          </a:p>
        </p:txBody>
      </p:sp>
    </p:spTree>
    <p:extLst>
      <p:ext uri="{BB962C8B-B14F-4D97-AF65-F5344CB8AC3E}">
        <p14:creationId xmlns:p14="http://schemas.microsoft.com/office/powerpoint/2010/main" val="29933717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pt-BR"/>
              <a:t>Clique para editar o título Mestre</a:t>
            </a:r>
            <a:endParaRPr lang="en-US" dirty="0"/>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Clique para editar os estilos de texto Mestres</a:t>
            </a:r>
          </a:p>
        </p:txBody>
      </p:sp>
      <p:sp>
        <p:nvSpPr>
          <p:cNvPr id="6" name="Date Placeholder 4"/>
          <p:cNvSpPr>
            <a:spLocks noGrp="1"/>
          </p:cNvSpPr>
          <p:nvPr>
            <p:ph type="dt" sz="half" idx="10"/>
          </p:nvPr>
        </p:nvSpPr>
        <p:spPr/>
        <p:txBody>
          <a:bodyPr/>
          <a:lstStyle>
            <a:lvl1pPr>
              <a:defRPr/>
            </a:lvl1pPr>
          </a:lstStyle>
          <a:p>
            <a:pPr>
              <a:defRPr/>
            </a:pPr>
            <a:fld id="{77E2D9B4-51EC-4997-8149-7D5EE9821B82}" type="datetimeFigureOut">
              <a:rPr lang="pt-BR"/>
              <a:pPr>
                <a:defRPr/>
              </a:pPr>
              <a:t>26/11/2020</a:t>
            </a:fld>
            <a:endParaRPr lang="pt-BR"/>
          </a:p>
        </p:txBody>
      </p:sp>
      <p:sp>
        <p:nvSpPr>
          <p:cNvPr id="7" name="Footer Placeholder 5"/>
          <p:cNvSpPr>
            <a:spLocks noGrp="1"/>
          </p:cNvSpPr>
          <p:nvPr>
            <p:ph type="ftr" sz="quarter" idx="11"/>
          </p:nvPr>
        </p:nvSpPr>
        <p:spPr/>
        <p:txBody>
          <a:bodyPr/>
          <a:lstStyle>
            <a:lvl1pPr>
              <a:defRPr/>
            </a:lvl1pPr>
          </a:lstStyle>
          <a:p>
            <a:pPr>
              <a:defRPr/>
            </a:pPr>
            <a:endParaRPr lang="pt-BR"/>
          </a:p>
        </p:txBody>
      </p:sp>
      <p:sp>
        <p:nvSpPr>
          <p:cNvPr id="8" name="Slide Number Placeholder 6"/>
          <p:cNvSpPr>
            <a:spLocks noGrp="1"/>
          </p:cNvSpPr>
          <p:nvPr>
            <p:ph type="sldNum" sz="quarter" idx="12"/>
          </p:nvPr>
        </p:nvSpPr>
        <p:spPr>
          <a:xfrm>
            <a:off x="531813" y="4983163"/>
            <a:ext cx="779462" cy="365125"/>
          </a:xfrm>
        </p:spPr>
        <p:txBody>
          <a:bodyPr/>
          <a:lstStyle>
            <a:lvl1pPr>
              <a:defRPr/>
            </a:lvl1pPr>
          </a:lstStyle>
          <a:p>
            <a:pPr>
              <a:defRPr/>
            </a:pPr>
            <a:fld id="{C8005D8F-DD7A-43BB-A3D9-25E0D20739E6}" type="slidenum">
              <a:rPr lang="pt-BR"/>
              <a:pPr>
                <a:defRPr/>
              </a:pPr>
              <a:t>‹nº›</a:t>
            </a:fld>
            <a:endParaRPr lang="pt-BR"/>
          </a:p>
        </p:txBody>
      </p:sp>
    </p:spTree>
    <p:extLst>
      <p:ext uri="{BB962C8B-B14F-4D97-AF65-F5344CB8AC3E}">
        <p14:creationId xmlns:p14="http://schemas.microsoft.com/office/powerpoint/2010/main" val="8196114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o Cartão de Nome">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6" name="TextBox 16"/>
          <p:cNvSpPr txBox="1">
            <a:spLocks noChangeArrowheads="1"/>
          </p:cNvSpPr>
          <p:nvPr/>
        </p:nvSpPr>
        <p:spPr bwMode="auto">
          <a:xfrm>
            <a:off x="2466975" y="647700"/>
            <a:ext cx="6096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r>
              <a:rPr lang="en-US" sz="8000">
                <a:solidFill>
                  <a:schemeClr val="accent1"/>
                </a:solidFill>
                <a:latin typeface="Arial" pitchFamily="34" charset="0"/>
              </a:rPr>
              <a:t>“</a:t>
            </a:r>
          </a:p>
        </p:txBody>
      </p:sp>
      <p:sp>
        <p:nvSpPr>
          <p:cNvPr id="7" name="TextBox 17"/>
          <p:cNvSpPr txBox="1">
            <a:spLocks noChangeArrowheads="1"/>
          </p:cNvSpPr>
          <p:nvPr/>
        </p:nvSpPr>
        <p:spPr bwMode="auto">
          <a:xfrm>
            <a:off x="11114088" y="2905125"/>
            <a:ext cx="609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entury Gothic" pitchFamily="34" charset="0"/>
              </a:defRPr>
            </a:lvl1pPr>
            <a:lvl2pPr marL="742950" indent="-285750">
              <a:defRPr>
                <a:solidFill>
                  <a:schemeClr val="tx1"/>
                </a:solidFill>
                <a:latin typeface="Century Gothic" pitchFamily="34" charset="0"/>
              </a:defRPr>
            </a:lvl2pPr>
            <a:lvl3pPr marL="1143000" indent="-228600">
              <a:defRPr>
                <a:solidFill>
                  <a:schemeClr val="tx1"/>
                </a:solidFill>
                <a:latin typeface="Century Gothic" pitchFamily="34" charset="0"/>
              </a:defRPr>
            </a:lvl3pPr>
            <a:lvl4pPr marL="1600200" indent="-228600">
              <a:defRPr>
                <a:solidFill>
                  <a:schemeClr val="tx1"/>
                </a:solidFill>
                <a:latin typeface="Century Gothic" pitchFamily="34" charset="0"/>
              </a:defRPr>
            </a:lvl4pPr>
            <a:lvl5pPr marL="2057400" indent="-228600">
              <a:defRPr>
                <a:solidFill>
                  <a:schemeClr val="tx1"/>
                </a:solidFill>
                <a:latin typeface="Century Gothic" pitchFamily="34" charset="0"/>
              </a:defRPr>
            </a:lvl5pPr>
            <a:lvl6pPr marL="2514600" indent="-228600" defTabSz="457200" fontAlgn="base">
              <a:spcBef>
                <a:spcPct val="0"/>
              </a:spcBef>
              <a:spcAft>
                <a:spcPct val="0"/>
              </a:spcAft>
              <a:defRPr>
                <a:solidFill>
                  <a:schemeClr val="tx1"/>
                </a:solidFill>
                <a:latin typeface="Century Gothic" pitchFamily="34" charset="0"/>
              </a:defRPr>
            </a:lvl6pPr>
            <a:lvl7pPr marL="2971800" indent="-228600" defTabSz="457200" fontAlgn="base">
              <a:spcBef>
                <a:spcPct val="0"/>
              </a:spcBef>
              <a:spcAft>
                <a:spcPct val="0"/>
              </a:spcAft>
              <a:defRPr>
                <a:solidFill>
                  <a:schemeClr val="tx1"/>
                </a:solidFill>
                <a:latin typeface="Century Gothic" pitchFamily="34" charset="0"/>
              </a:defRPr>
            </a:lvl7pPr>
            <a:lvl8pPr marL="3429000" indent="-228600" defTabSz="457200" fontAlgn="base">
              <a:spcBef>
                <a:spcPct val="0"/>
              </a:spcBef>
              <a:spcAft>
                <a:spcPct val="0"/>
              </a:spcAft>
              <a:defRPr>
                <a:solidFill>
                  <a:schemeClr val="tx1"/>
                </a:solidFill>
                <a:latin typeface="Century Gothic" pitchFamily="34" charset="0"/>
              </a:defRPr>
            </a:lvl8pPr>
            <a:lvl9pPr marL="3886200" indent="-228600" defTabSz="457200" fontAlgn="base">
              <a:spcBef>
                <a:spcPct val="0"/>
              </a:spcBef>
              <a:spcAft>
                <a:spcPct val="0"/>
              </a:spcAft>
              <a:defRPr>
                <a:solidFill>
                  <a:schemeClr val="tx1"/>
                </a:solidFill>
                <a:latin typeface="Century Gothic" pitchFamily="34" charset="0"/>
              </a:defRPr>
            </a:lvl9pPr>
          </a:lstStyle>
          <a:p>
            <a:r>
              <a:rPr lang="en-US" sz="8000">
                <a:solidFill>
                  <a:schemeClr val="accent1"/>
                </a:solidFill>
                <a:latin typeface="Arial" pitchFamily="34" charset="0"/>
              </a:rPr>
              <a:t>”</a:t>
            </a:r>
          </a:p>
        </p:txBody>
      </p:sp>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pt-BR"/>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os estilos de texto Mestres</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Clique para editar os estilos de texto Mestres</a:t>
            </a:r>
          </a:p>
        </p:txBody>
      </p:sp>
      <p:sp>
        <p:nvSpPr>
          <p:cNvPr id="8" name="Date Placeholder 4"/>
          <p:cNvSpPr>
            <a:spLocks noGrp="1"/>
          </p:cNvSpPr>
          <p:nvPr>
            <p:ph type="dt" sz="half" idx="14"/>
          </p:nvPr>
        </p:nvSpPr>
        <p:spPr/>
        <p:txBody>
          <a:bodyPr/>
          <a:lstStyle>
            <a:lvl1pPr>
              <a:defRPr/>
            </a:lvl1pPr>
          </a:lstStyle>
          <a:p>
            <a:pPr>
              <a:defRPr/>
            </a:pPr>
            <a:fld id="{B5F8C341-1AAA-4FE8-97EA-E9E93D321A4B}" type="datetimeFigureOut">
              <a:rPr lang="pt-BR"/>
              <a:pPr>
                <a:defRPr/>
              </a:pPr>
              <a:t>26/11/2020</a:t>
            </a:fld>
            <a:endParaRPr lang="pt-BR"/>
          </a:p>
        </p:txBody>
      </p:sp>
      <p:sp>
        <p:nvSpPr>
          <p:cNvPr id="9" name="Footer Placeholder 5"/>
          <p:cNvSpPr>
            <a:spLocks noGrp="1"/>
          </p:cNvSpPr>
          <p:nvPr>
            <p:ph type="ftr" sz="quarter" idx="15"/>
          </p:nvPr>
        </p:nvSpPr>
        <p:spPr/>
        <p:txBody>
          <a:bodyPr/>
          <a:lstStyle>
            <a:lvl1pPr>
              <a:defRPr/>
            </a:lvl1pPr>
          </a:lstStyle>
          <a:p>
            <a:pPr>
              <a:defRPr/>
            </a:pPr>
            <a:endParaRPr lang="pt-BR"/>
          </a:p>
        </p:txBody>
      </p:sp>
      <p:sp>
        <p:nvSpPr>
          <p:cNvPr id="10" name="Slide Number Placeholder 6"/>
          <p:cNvSpPr>
            <a:spLocks noGrp="1"/>
          </p:cNvSpPr>
          <p:nvPr>
            <p:ph type="sldNum" sz="quarter" idx="16"/>
          </p:nvPr>
        </p:nvSpPr>
        <p:spPr>
          <a:xfrm>
            <a:off x="531813" y="4983163"/>
            <a:ext cx="779462" cy="365125"/>
          </a:xfrm>
        </p:spPr>
        <p:txBody>
          <a:bodyPr/>
          <a:lstStyle>
            <a:lvl1pPr>
              <a:defRPr/>
            </a:lvl1pPr>
          </a:lstStyle>
          <a:p>
            <a:pPr>
              <a:defRPr/>
            </a:pPr>
            <a:fld id="{D0E15361-2112-4133-8774-F379497F2B0D}" type="slidenum">
              <a:rPr lang="pt-BR"/>
              <a:pPr>
                <a:defRPr/>
              </a:pPr>
              <a:t>‹nº›</a:t>
            </a:fld>
            <a:endParaRPr lang="pt-BR"/>
          </a:p>
        </p:txBody>
      </p:sp>
    </p:spTree>
    <p:extLst>
      <p:ext uri="{BB962C8B-B14F-4D97-AF65-F5344CB8AC3E}">
        <p14:creationId xmlns:p14="http://schemas.microsoft.com/office/powerpoint/2010/main" val="3791744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iro ou Falso">
    <p:spTree>
      <p:nvGrpSpPr>
        <p:cNvPr id="1" name=""/>
        <p:cNvGrpSpPr/>
        <p:nvPr/>
      </p:nvGrpSpPr>
      <p:grpSpPr>
        <a:xfrm>
          <a:off x="0" y="0"/>
          <a:ext cx="0" cy="0"/>
          <a:chOff x="0" y="0"/>
          <a:chExt cx="0" cy="0"/>
        </a:xfrm>
      </p:grpSpPr>
      <p:sp>
        <p:nvSpPr>
          <p:cNvPr id="5" name="Freeform 11"/>
          <p:cNvSpPr>
            <a:spLocks/>
          </p:cNvSpPr>
          <p:nvPr/>
        </p:nvSpPr>
        <p:spPr bwMode="auto">
          <a:xfrm flipV="1">
            <a:off x="-4763" y="491172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pt-BR"/>
              <a:t>Clique para editar o título Mestre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pt-BR"/>
              <a:t>Clique para editar os estilos de texto Mestres</a:t>
            </a:r>
          </a:p>
        </p:txBody>
      </p:sp>
      <p:sp>
        <p:nvSpPr>
          <p:cNvPr id="4" name="Text Placeholder 3"/>
          <p:cNvSpPr>
            <a:spLocks noGrp="1"/>
          </p:cNvSpPr>
          <p:nvPr>
            <p:ph type="body" sz="half" idx="2"/>
          </p:nvPr>
        </p:nvSpPr>
        <p:spPr>
          <a:xfrm>
            <a:off x="2589213" y="5181600"/>
            <a:ext cx="8915400" cy="729622"/>
          </a:xfrm>
        </p:spPr>
        <p:txBody>
          <a:bodyPr rtlCol="0">
            <a:normAutofit/>
          </a:bodyPr>
          <a:lstStyle>
            <a:lvl1pPr>
              <a:buNone/>
              <a:defRPr lang="en-US">
                <a:solidFill>
                  <a:schemeClr val="tx1">
                    <a:lumMod val="65000"/>
                    <a:lumOff val="35000"/>
                  </a:schemeClr>
                </a:solidFill>
              </a:defRPr>
            </a:lvl1pPr>
          </a:lstStyle>
          <a:p>
            <a:pPr lvl="0"/>
            <a:r>
              <a:rPr lang="pt-BR"/>
              <a:t>Clique para editar os estilos de texto Mestres</a:t>
            </a:r>
          </a:p>
        </p:txBody>
      </p:sp>
      <p:sp>
        <p:nvSpPr>
          <p:cNvPr id="6" name="Date Placeholder 4"/>
          <p:cNvSpPr>
            <a:spLocks noGrp="1"/>
          </p:cNvSpPr>
          <p:nvPr>
            <p:ph type="dt" sz="half" idx="14"/>
          </p:nvPr>
        </p:nvSpPr>
        <p:spPr/>
        <p:txBody>
          <a:bodyPr/>
          <a:lstStyle>
            <a:lvl1pPr>
              <a:defRPr/>
            </a:lvl1pPr>
          </a:lstStyle>
          <a:p>
            <a:pPr>
              <a:defRPr/>
            </a:pPr>
            <a:fld id="{AF47BD2C-AA6C-447D-A518-56FC3D0929D6}" type="datetimeFigureOut">
              <a:rPr lang="pt-BR"/>
              <a:pPr>
                <a:defRPr/>
              </a:pPr>
              <a:t>26/11/2020</a:t>
            </a:fld>
            <a:endParaRPr lang="pt-BR"/>
          </a:p>
        </p:txBody>
      </p:sp>
      <p:sp>
        <p:nvSpPr>
          <p:cNvPr id="7" name="Footer Placeholder 5"/>
          <p:cNvSpPr>
            <a:spLocks noGrp="1"/>
          </p:cNvSpPr>
          <p:nvPr>
            <p:ph type="ftr" sz="quarter" idx="15"/>
          </p:nvPr>
        </p:nvSpPr>
        <p:spPr/>
        <p:txBody>
          <a:bodyPr/>
          <a:lstStyle>
            <a:lvl1pPr>
              <a:defRPr/>
            </a:lvl1pPr>
          </a:lstStyle>
          <a:p>
            <a:pPr>
              <a:defRPr/>
            </a:pPr>
            <a:endParaRPr lang="pt-BR"/>
          </a:p>
        </p:txBody>
      </p:sp>
      <p:sp>
        <p:nvSpPr>
          <p:cNvPr id="8" name="Slide Number Placeholder 6"/>
          <p:cNvSpPr>
            <a:spLocks noGrp="1"/>
          </p:cNvSpPr>
          <p:nvPr>
            <p:ph type="sldNum" sz="quarter" idx="16"/>
          </p:nvPr>
        </p:nvSpPr>
        <p:spPr>
          <a:xfrm>
            <a:off x="531813" y="4983163"/>
            <a:ext cx="779462" cy="365125"/>
          </a:xfrm>
        </p:spPr>
        <p:txBody>
          <a:bodyPr/>
          <a:lstStyle>
            <a:lvl1pPr>
              <a:defRPr/>
            </a:lvl1pPr>
          </a:lstStyle>
          <a:p>
            <a:pPr>
              <a:defRPr/>
            </a:pPr>
            <a:fld id="{F69C5705-7A7F-494F-B651-62158EEFFDED}" type="slidenum">
              <a:rPr lang="pt-BR"/>
              <a:pPr>
                <a:defRPr/>
              </a:pPr>
              <a:t>‹nº›</a:t>
            </a:fld>
            <a:endParaRPr lang="pt-BR"/>
          </a:p>
        </p:txBody>
      </p:sp>
    </p:spTree>
    <p:extLst>
      <p:ext uri="{BB962C8B-B14F-4D97-AF65-F5344CB8AC3E}">
        <p14:creationId xmlns:p14="http://schemas.microsoft.com/office/powerpoint/2010/main" val="13134406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B3D54918-2325-4727-AE00-B150C6A50105}" type="datetimeFigureOut">
              <a:rPr lang="pt-BR"/>
              <a:pPr>
                <a:defRPr/>
              </a:pPr>
              <a:t>26/11/2020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0CCACCCB-9701-44DE-859A-D82A5C453DAC}" type="slidenum">
              <a:rPr lang="pt-BR"/>
              <a:pPr>
                <a:defRPr/>
              </a:pPr>
              <a:t>‹nº›</a:t>
            </a:fld>
            <a:endParaRPr lang="pt-BR"/>
          </a:p>
        </p:txBody>
      </p:sp>
    </p:spTree>
    <p:extLst>
      <p:ext uri="{BB962C8B-B14F-4D97-AF65-F5344CB8AC3E}">
        <p14:creationId xmlns:p14="http://schemas.microsoft.com/office/powerpoint/2010/main" val="31770497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exto e Título Vertical">
    <p:spTree>
      <p:nvGrpSpPr>
        <p:cNvPr id="1" name=""/>
        <p:cNvGrpSpPr/>
        <p:nvPr/>
      </p:nvGrpSpPr>
      <p:grpSpPr>
        <a:xfrm>
          <a:off x="0" y="0"/>
          <a:ext cx="0" cy="0"/>
          <a:chOff x="0" y="0"/>
          <a:chExt cx="0" cy="0"/>
        </a:xfrm>
      </p:grpSpPr>
      <p:sp>
        <p:nvSpPr>
          <p:cNvPr id="4" name="Freeform 11"/>
          <p:cNvSpPr>
            <a:spLocks/>
          </p:cNvSpPr>
          <p:nvPr/>
        </p:nvSpPr>
        <p:spPr bwMode="auto">
          <a:xfrm flipV="1">
            <a:off x="-4763" y="714375"/>
            <a:ext cx="1589088" cy="508000"/>
          </a:xfrm>
          <a:custGeom>
            <a:avLst/>
            <a:gdLst>
              <a:gd name="T0" fmla="*/ 9248 w 9248"/>
              <a:gd name="T1" fmla="*/ 4701 h 10000"/>
              <a:gd name="T2" fmla="*/ 7915 w 9248"/>
              <a:gd name="T3" fmla="*/ 188 h 10000"/>
              <a:gd name="T4" fmla="*/ 7886 w 9248"/>
              <a:gd name="T5" fmla="*/ 94 h 10000"/>
              <a:gd name="T6" fmla="*/ 7803 w 9248"/>
              <a:gd name="T7" fmla="*/ 0 h 10000"/>
              <a:gd name="T8" fmla="*/ 7275 w 9248"/>
              <a:gd name="T9" fmla="*/ 0 h 10000"/>
              <a:gd name="T10" fmla="*/ 0 w 9248"/>
              <a:gd name="T11" fmla="*/ 70 h 10000"/>
              <a:gd name="T12" fmla="*/ 25 w 9248"/>
              <a:gd name="T13" fmla="*/ 10000 h 10000"/>
              <a:gd name="T14" fmla="*/ 7275 w 9248"/>
              <a:gd name="T15" fmla="*/ 9966 h 10000"/>
              <a:gd name="T16" fmla="*/ 7803 w 9248"/>
              <a:gd name="T17" fmla="*/ 9966 h 10000"/>
              <a:gd name="T18" fmla="*/ 7886 w 9248"/>
              <a:gd name="T19" fmla="*/ 9872 h 10000"/>
              <a:gd name="T20" fmla="*/ 7915 w 9248"/>
              <a:gd name="T21" fmla="*/ 9778 h 10000"/>
              <a:gd name="T22" fmla="*/ 9248 w 9248"/>
              <a:gd name="T23" fmla="*/ 5265 h 10000"/>
              <a:gd name="T24" fmla="*/ 9248 w 9248"/>
              <a:gd name="T25" fmla="*/ 4701 h 100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2" name="Vertical Title 1"/>
          <p:cNvSpPr>
            <a:spLocks noGrp="1"/>
          </p:cNvSpPr>
          <p:nvPr>
            <p:ph type="title" orient="vert"/>
          </p:nvPr>
        </p:nvSpPr>
        <p:spPr>
          <a:xfrm>
            <a:off x="9294812" y="627405"/>
            <a:ext cx="2207601" cy="5283817"/>
          </a:xfrm>
        </p:spPr>
        <p:txBody>
          <a:bodyPr vert="eaVert" anchor="ctr"/>
          <a:lstStyle/>
          <a:p>
            <a:r>
              <a:rPr lang="pt-BR"/>
              <a:t>Clique para editar o título Mestre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63CAA99C-22A1-41DA-9E89-24A66F7283E7}" type="datetimeFigureOut">
              <a:rPr lang="pt-BR"/>
              <a:pPr>
                <a:defRPr/>
              </a:pPr>
              <a:t>26/11/2020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A35FDB85-7708-406C-8C79-A484972D2CC9}" type="slidenum">
              <a:rPr lang="pt-BR"/>
              <a:pPr>
                <a:defRPr/>
              </a:pPr>
              <a:t>‹nº›</a:t>
            </a:fld>
            <a:endParaRPr lang="pt-BR"/>
          </a:p>
        </p:txBody>
      </p:sp>
    </p:spTree>
    <p:extLst>
      <p:ext uri="{BB962C8B-B14F-4D97-AF65-F5344CB8AC3E}">
        <p14:creationId xmlns:p14="http://schemas.microsoft.com/office/powerpoint/2010/main" val="2116458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026" name="Group 22"/>
          <p:cNvGrpSpPr>
            <a:grpSpLocks/>
          </p:cNvGrpSpPr>
          <p:nvPr/>
        </p:nvGrpSpPr>
        <p:grpSpPr bwMode="auto">
          <a:xfrm>
            <a:off x="0" y="228600"/>
            <a:ext cx="2851150" cy="6638925"/>
            <a:chOff x="2487613" y="285750"/>
            <a:chExt cx="2428875" cy="5654676"/>
          </a:xfrm>
        </p:grpSpPr>
        <p:sp>
          <p:nvSpPr>
            <p:cNvPr id="1046" name="Freeform 11"/>
            <p:cNvSpPr>
              <a:spLocks/>
            </p:cNvSpPr>
            <p:nvPr/>
          </p:nvSpPr>
          <p:spPr bwMode="auto">
            <a:xfrm>
              <a:off x="2487613" y="2284413"/>
              <a:ext cx="85725" cy="533400"/>
            </a:xfrm>
            <a:custGeom>
              <a:avLst/>
              <a:gdLst>
                <a:gd name="T0" fmla="*/ 22 w 22"/>
                <a:gd name="T1" fmla="*/ 136 h 136"/>
                <a:gd name="T2" fmla="*/ 17 w 22"/>
                <a:gd name="T3" fmla="*/ 80 h 136"/>
                <a:gd name="T4" fmla="*/ 0 w 22"/>
                <a:gd name="T5" fmla="*/ 0 h 136"/>
                <a:gd name="T6" fmla="*/ 0 w 22"/>
                <a:gd name="T7" fmla="*/ 35 h 136"/>
                <a:gd name="T8" fmla="*/ 20 w 22"/>
                <a:gd name="T9" fmla="*/ 124 h 136"/>
                <a:gd name="T10" fmla="*/ 22 w 22"/>
                <a:gd name="T11" fmla="*/ 136 h 136"/>
              </a:gdLst>
              <a:ahLst/>
              <a:cxnLst>
                <a:cxn ang="0">
                  <a:pos x="T0" y="T1"/>
                </a:cxn>
                <a:cxn ang="0">
                  <a:pos x="T2" y="T3"/>
                </a:cxn>
                <a:cxn ang="0">
                  <a:pos x="T4" y="T5"/>
                </a:cxn>
                <a:cxn ang="0">
                  <a:pos x="T6" y="T7"/>
                </a:cxn>
                <a:cxn ang="0">
                  <a:pos x="T8" y="T9"/>
                </a:cxn>
                <a:cxn ang="0">
                  <a:pos x="T10" y="T11"/>
                </a:cxn>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7" name="Freeform 12"/>
            <p:cNvSpPr>
              <a:spLocks/>
            </p:cNvSpPr>
            <p:nvPr/>
          </p:nvSpPr>
          <p:spPr bwMode="auto">
            <a:xfrm>
              <a:off x="2597151" y="2779713"/>
              <a:ext cx="550863" cy="1978025"/>
            </a:xfrm>
            <a:custGeom>
              <a:avLst/>
              <a:gdLst>
                <a:gd name="T0" fmla="*/ 86 w 140"/>
                <a:gd name="T1" fmla="*/ 350 h 504"/>
                <a:gd name="T2" fmla="*/ 139 w 140"/>
                <a:gd name="T3" fmla="*/ 504 h 504"/>
                <a:gd name="T4" fmla="*/ 140 w 140"/>
                <a:gd name="T5" fmla="*/ 478 h 504"/>
                <a:gd name="T6" fmla="*/ 95 w 140"/>
                <a:gd name="T7" fmla="*/ 347 h 504"/>
                <a:gd name="T8" fmla="*/ 0 w 140"/>
                <a:gd name="T9" fmla="*/ 0 h 504"/>
                <a:gd name="T10" fmla="*/ 6 w 140"/>
                <a:gd name="T11" fmla="*/ 61 h 504"/>
                <a:gd name="T12" fmla="*/ 86 w 140"/>
                <a:gd name="T13" fmla="*/ 350 h 504"/>
              </a:gdLst>
              <a:ahLst/>
              <a:cxnLst>
                <a:cxn ang="0">
                  <a:pos x="T0" y="T1"/>
                </a:cxn>
                <a:cxn ang="0">
                  <a:pos x="T2" y="T3"/>
                </a:cxn>
                <a:cxn ang="0">
                  <a:pos x="T4" y="T5"/>
                </a:cxn>
                <a:cxn ang="0">
                  <a:pos x="T6" y="T7"/>
                </a:cxn>
                <a:cxn ang="0">
                  <a:pos x="T8" y="T9"/>
                </a:cxn>
                <a:cxn ang="0">
                  <a:pos x="T10" y="T11"/>
                </a:cxn>
                <a:cxn ang="0">
                  <a:pos x="T12" y="T13"/>
                </a:cxn>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8" name="Freeform 13"/>
            <p:cNvSpPr>
              <a:spLocks/>
            </p:cNvSpPr>
            <p:nvPr/>
          </p:nvSpPr>
          <p:spPr bwMode="auto">
            <a:xfrm>
              <a:off x="3175001" y="4730750"/>
              <a:ext cx="519113" cy="1209675"/>
            </a:xfrm>
            <a:custGeom>
              <a:avLst/>
              <a:gdLst>
                <a:gd name="T0" fmla="*/ 8 w 132"/>
                <a:gd name="T1" fmla="*/ 22 h 308"/>
                <a:gd name="T2" fmla="*/ 0 w 132"/>
                <a:gd name="T3" fmla="*/ 0 h 308"/>
                <a:gd name="T4" fmla="*/ 0 w 132"/>
                <a:gd name="T5" fmla="*/ 29 h 308"/>
                <a:gd name="T6" fmla="*/ 68 w 132"/>
                <a:gd name="T7" fmla="*/ 194 h 308"/>
                <a:gd name="T8" fmla="*/ 123 w 132"/>
                <a:gd name="T9" fmla="*/ 308 h 308"/>
                <a:gd name="T10" fmla="*/ 132 w 132"/>
                <a:gd name="T11" fmla="*/ 308 h 308"/>
                <a:gd name="T12" fmla="*/ 77 w 132"/>
                <a:gd name="T13" fmla="*/ 190 h 308"/>
                <a:gd name="T14" fmla="*/ 8 w 132"/>
                <a:gd name="T15" fmla="*/ 22 h 3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9" name="Freeform 14"/>
            <p:cNvSpPr>
              <a:spLocks/>
            </p:cNvSpPr>
            <p:nvPr/>
          </p:nvSpPr>
          <p:spPr bwMode="auto">
            <a:xfrm>
              <a:off x="3305176" y="5630863"/>
              <a:ext cx="146050" cy="309563"/>
            </a:xfrm>
            <a:custGeom>
              <a:avLst/>
              <a:gdLst>
                <a:gd name="T0" fmla="*/ 28 w 37"/>
                <a:gd name="T1" fmla="*/ 79 h 79"/>
                <a:gd name="T2" fmla="*/ 37 w 37"/>
                <a:gd name="T3" fmla="*/ 79 h 79"/>
                <a:gd name="T4" fmla="*/ 0 w 37"/>
                <a:gd name="T5" fmla="*/ 0 h 79"/>
                <a:gd name="T6" fmla="*/ 28 w 37"/>
                <a:gd name="T7" fmla="*/ 79 h 79"/>
              </a:gdLst>
              <a:ahLst/>
              <a:cxnLst>
                <a:cxn ang="0">
                  <a:pos x="T0" y="T1"/>
                </a:cxn>
                <a:cxn ang="0">
                  <a:pos x="T2" y="T3"/>
                </a:cxn>
                <a:cxn ang="0">
                  <a:pos x="T4" y="T5"/>
                </a:cxn>
                <a:cxn ang="0">
                  <a:pos x="T6" y="T7"/>
                </a:cxn>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0" name="Freeform 15"/>
            <p:cNvSpPr>
              <a:spLocks/>
            </p:cNvSpPr>
            <p:nvPr/>
          </p:nvSpPr>
          <p:spPr bwMode="auto">
            <a:xfrm>
              <a:off x="2573338" y="2817813"/>
              <a:ext cx="700088" cy="2835275"/>
            </a:xfrm>
            <a:custGeom>
              <a:avLst/>
              <a:gdLst>
                <a:gd name="T0" fmla="*/ 162 w 178"/>
                <a:gd name="T1" fmla="*/ 660 h 722"/>
                <a:gd name="T2" fmla="*/ 116 w 178"/>
                <a:gd name="T3" fmla="*/ 534 h 722"/>
                <a:gd name="T4" fmla="*/ 40 w 178"/>
                <a:gd name="T5" fmla="*/ 236 h 722"/>
                <a:gd name="T6" fmla="*/ 12 w 178"/>
                <a:gd name="T7" fmla="*/ 51 h 722"/>
                <a:gd name="T8" fmla="*/ 0 w 178"/>
                <a:gd name="T9" fmla="*/ 0 h 722"/>
                <a:gd name="T10" fmla="*/ 33 w 178"/>
                <a:gd name="T11" fmla="*/ 237 h 722"/>
                <a:gd name="T12" fmla="*/ 107 w 178"/>
                <a:gd name="T13" fmla="*/ 537 h 722"/>
                <a:gd name="T14" fmla="*/ 160 w 178"/>
                <a:gd name="T15" fmla="*/ 681 h 722"/>
                <a:gd name="T16" fmla="*/ 178 w 178"/>
                <a:gd name="T17" fmla="*/ 722 h 722"/>
                <a:gd name="T18" fmla="*/ 174 w 178"/>
                <a:gd name="T19" fmla="*/ 708 h 722"/>
                <a:gd name="T20" fmla="*/ 162 w 178"/>
                <a:gd name="T21" fmla="*/ 660 h 7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1" name="Freeform 16"/>
            <p:cNvSpPr>
              <a:spLocks/>
            </p:cNvSpPr>
            <p:nvPr/>
          </p:nvSpPr>
          <p:spPr bwMode="auto">
            <a:xfrm>
              <a:off x="2506663" y="285750"/>
              <a:ext cx="90488" cy="2493963"/>
            </a:xfrm>
            <a:custGeom>
              <a:avLst/>
              <a:gdLst>
                <a:gd name="T0" fmla="*/ 11 w 23"/>
                <a:gd name="T1" fmla="*/ 577 h 635"/>
                <a:gd name="T2" fmla="*/ 12 w 23"/>
                <a:gd name="T3" fmla="*/ 589 h 635"/>
                <a:gd name="T4" fmla="*/ 22 w 23"/>
                <a:gd name="T5" fmla="*/ 632 h 635"/>
                <a:gd name="T6" fmla="*/ 23 w 23"/>
                <a:gd name="T7" fmla="*/ 635 h 635"/>
                <a:gd name="T8" fmla="*/ 17 w 23"/>
                <a:gd name="T9" fmla="*/ 576 h 635"/>
                <a:gd name="T10" fmla="*/ 5 w 23"/>
                <a:gd name="T11" fmla="*/ 269 h 635"/>
                <a:gd name="T12" fmla="*/ 15 w 23"/>
                <a:gd name="T13" fmla="*/ 0 h 635"/>
                <a:gd name="T14" fmla="*/ 12 w 23"/>
                <a:gd name="T15" fmla="*/ 0 h 635"/>
                <a:gd name="T16" fmla="*/ 1 w 23"/>
                <a:gd name="T17" fmla="*/ 269 h 635"/>
                <a:gd name="T18" fmla="*/ 11 w 23"/>
                <a:gd name="T19" fmla="*/ 577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2" name="Freeform 17"/>
            <p:cNvSpPr>
              <a:spLocks/>
            </p:cNvSpPr>
            <p:nvPr/>
          </p:nvSpPr>
          <p:spPr bwMode="auto">
            <a:xfrm>
              <a:off x="2554288" y="2598738"/>
              <a:ext cx="66675" cy="420688"/>
            </a:xfrm>
            <a:custGeom>
              <a:avLst/>
              <a:gdLst>
                <a:gd name="T0" fmla="*/ 0 w 17"/>
                <a:gd name="T1" fmla="*/ 0 h 107"/>
                <a:gd name="T2" fmla="*/ 5 w 17"/>
                <a:gd name="T3" fmla="*/ 56 h 107"/>
                <a:gd name="T4" fmla="*/ 17 w 17"/>
                <a:gd name="T5" fmla="*/ 107 h 107"/>
                <a:gd name="T6" fmla="*/ 11 w 17"/>
                <a:gd name="T7" fmla="*/ 46 h 107"/>
                <a:gd name="T8" fmla="*/ 10 w 17"/>
                <a:gd name="T9" fmla="*/ 43 h 107"/>
                <a:gd name="T10" fmla="*/ 0 w 17"/>
                <a:gd name="T11" fmla="*/ 0 h 107"/>
              </a:gdLst>
              <a:ahLst/>
              <a:cxnLst>
                <a:cxn ang="0">
                  <a:pos x="T0" y="T1"/>
                </a:cxn>
                <a:cxn ang="0">
                  <a:pos x="T2" y="T3"/>
                </a:cxn>
                <a:cxn ang="0">
                  <a:pos x="T4" y="T5"/>
                </a:cxn>
                <a:cxn ang="0">
                  <a:pos x="T6" y="T7"/>
                </a:cxn>
                <a:cxn ang="0">
                  <a:pos x="T8" y="T9"/>
                </a:cxn>
                <a:cxn ang="0">
                  <a:pos x="T10" y="T11"/>
                </a:cxn>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3" name="Freeform 18"/>
            <p:cNvSpPr>
              <a:spLocks/>
            </p:cNvSpPr>
            <p:nvPr/>
          </p:nvSpPr>
          <p:spPr bwMode="auto">
            <a:xfrm>
              <a:off x="3143251" y="4757738"/>
              <a:ext cx="161925" cy="873125"/>
            </a:xfrm>
            <a:custGeom>
              <a:avLst/>
              <a:gdLst>
                <a:gd name="T0" fmla="*/ 0 w 41"/>
                <a:gd name="T1" fmla="*/ 0 h 222"/>
                <a:gd name="T2" fmla="*/ 5 w 41"/>
                <a:gd name="T3" fmla="*/ 93 h 222"/>
                <a:gd name="T4" fmla="*/ 17 w 41"/>
                <a:gd name="T5" fmla="*/ 166 h 222"/>
                <a:gd name="T6" fmla="*/ 24 w 41"/>
                <a:gd name="T7" fmla="*/ 184 h 222"/>
                <a:gd name="T8" fmla="*/ 41 w 41"/>
                <a:gd name="T9" fmla="*/ 222 h 222"/>
                <a:gd name="T10" fmla="*/ 38 w 41"/>
                <a:gd name="T11" fmla="*/ 212 h 222"/>
                <a:gd name="T12" fmla="*/ 13 w 41"/>
                <a:gd name="T13" fmla="*/ 92 h 222"/>
                <a:gd name="T14" fmla="*/ 8 w 41"/>
                <a:gd name="T15" fmla="*/ 22 h 222"/>
                <a:gd name="T16" fmla="*/ 7 w 41"/>
                <a:gd name="T17" fmla="*/ 18 h 222"/>
                <a:gd name="T18" fmla="*/ 0 w 41"/>
                <a:gd name="T19" fmla="*/ 0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4" name="Freeform 19"/>
            <p:cNvSpPr>
              <a:spLocks/>
            </p:cNvSpPr>
            <p:nvPr/>
          </p:nvSpPr>
          <p:spPr bwMode="auto">
            <a:xfrm>
              <a:off x="3148013" y="1282700"/>
              <a:ext cx="1768475" cy="3448050"/>
            </a:xfrm>
            <a:custGeom>
              <a:avLst/>
              <a:gdLst>
                <a:gd name="T0" fmla="*/ 7 w 450"/>
                <a:gd name="T1" fmla="*/ 854 h 878"/>
                <a:gd name="T2" fmla="*/ 50 w 450"/>
                <a:gd name="T3" fmla="*/ 613 h 878"/>
                <a:gd name="T4" fmla="*/ 149 w 450"/>
                <a:gd name="T5" fmla="*/ 388 h 878"/>
                <a:gd name="T6" fmla="*/ 285 w 450"/>
                <a:gd name="T7" fmla="*/ 183 h 878"/>
                <a:gd name="T8" fmla="*/ 364 w 450"/>
                <a:gd name="T9" fmla="*/ 89 h 878"/>
                <a:gd name="T10" fmla="*/ 406 w 450"/>
                <a:gd name="T11" fmla="*/ 44 h 878"/>
                <a:gd name="T12" fmla="*/ 450 w 450"/>
                <a:gd name="T13" fmla="*/ 1 h 878"/>
                <a:gd name="T14" fmla="*/ 450 w 450"/>
                <a:gd name="T15" fmla="*/ 0 h 878"/>
                <a:gd name="T16" fmla="*/ 405 w 450"/>
                <a:gd name="T17" fmla="*/ 43 h 878"/>
                <a:gd name="T18" fmla="*/ 363 w 450"/>
                <a:gd name="T19" fmla="*/ 88 h 878"/>
                <a:gd name="T20" fmla="*/ 283 w 450"/>
                <a:gd name="T21" fmla="*/ 181 h 878"/>
                <a:gd name="T22" fmla="*/ 145 w 450"/>
                <a:gd name="T23" fmla="*/ 386 h 878"/>
                <a:gd name="T24" fmla="*/ 45 w 450"/>
                <a:gd name="T25" fmla="*/ 611 h 878"/>
                <a:gd name="T26" fmla="*/ 0 w 450"/>
                <a:gd name="T27" fmla="*/ 854 h 878"/>
                <a:gd name="T28" fmla="*/ 0 w 450"/>
                <a:gd name="T29" fmla="*/ 859 h 878"/>
                <a:gd name="T30" fmla="*/ 7 w 450"/>
                <a:gd name="T31" fmla="*/ 878 h 878"/>
                <a:gd name="T32" fmla="*/ 7 w 450"/>
                <a:gd name="T33" fmla="*/ 854 h 8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5" name="Freeform 20"/>
            <p:cNvSpPr>
              <a:spLocks/>
            </p:cNvSpPr>
            <p:nvPr/>
          </p:nvSpPr>
          <p:spPr bwMode="auto">
            <a:xfrm>
              <a:off x="3273426" y="5653088"/>
              <a:ext cx="138113" cy="287338"/>
            </a:xfrm>
            <a:custGeom>
              <a:avLst/>
              <a:gdLst>
                <a:gd name="T0" fmla="*/ 0 w 35"/>
                <a:gd name="T1" fmla="*/ 0 h 73"/>
                <a:gd name="T2" fmla="*/ 26 w 35"/>
                <a:gd name="T3" fmla="*/ 73 h 73"/>
                <a:gd name="T4" fmla="*/ 35 w 35"/>
                <a:gd name="T5" fmla="*/ 73 h 73"/>
                <a:gd name="T6" fmla="*/ 0 w 35"/>
                <a:gd name="T7" fmla="*/ 0 h 73"/>
              </a:gdLst>
              <a:ahLst/>
              <a:cxnLst>
                <a:cxn ang="0">
                  <a:pos x="T0" y="T1"/>
                </a:cxn>
                <a:cxn ang="0">
                  <a:pos x="T2" y="T3"/>
                </a:cxn>
                <a:cxn ang="0">
                  <a:pos x="T4" y="T5"/>
                </a:cxn>
                <a:cxn ang="0">
                  <a:pos x="T6" y="T7"/>
                </a:cxn>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6" name="Freeform 21"/>
            <p:cNvSpPr>
              <a:spLocks/>
            </p:cNvSpPr>
            <p:nvPr/>
          </p:nvSpPr>
          <p:spPr bwMode="auto">
            <a:xfrm>
              <a:off x="3143251" y="4656138"/>
              <a:ext cx="31750" cy="188913"/>
            </a:xfrm>
            <a:custGeom>
              <a:avLst/>
              <a:gdLst>
                <a:gd name="T0" fmla="*/ 7 w 8"/>
                <a:gd name="T1" fmla="*/ 44 h 48"/>
                <a:gd name="T2" fmla="*/ 8 w 8"/>
                <a:gd name="T3" fmla="*/ 48 h 48"/>
                <a:gd name="T4" fmla="*/ 8 w 8"/>
                <a:gd name="T5" fmla="*/ 19 h 48"/>
                <a:gd name="T6" fmla="*/ 1 w 8"/>
                <a:gd name="T7" fmla="*/ 0 h 48"/>
                <a:gd name="T8" fmla="*/ 0 w 8"/>
                <a:gd name="T9" fmla="*/ 26 h 48"/>
                <a:gd name="T10" fmla="*/ 7 w 8"/>
                <a:gd name="T11" fmla="*/ 44 h 48"/>
              </a:gdLst>
              <a:ahLst/>
              <a:cxnLst>
                <a:cxn ang="0">
                  <a:pos x="T0" y="T1"/>
                </a:cxn>
                <a:cxn ang="0">
                  <a:pos x="T2" y="T3"/>
                </a:cxn>
                <a:cxn ang="0">
                  <a:pos x="T4" y="T5"/>
                </a:cxn>
                <a:cxn ang="0">
                  <a:pos x="T6" y="T7"/>
                </a:cxn>
                <a:cxn ang="0">
                  <a:pos x="T8" y="T9"/>
                </a:cxn>
                <a:cxn ang="0">
                  <a:pos x="T10" y="T11"/>
                </a:cxn>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57" name="Freeform 22"/>
            <p:cNvSpPr>
              <a:spLocks/>
            </p:cNvSpPr>
            <p:nvPr/>
          </p:nvSpPr>
          <p:spPr bwMode="auto">
            <a:xfrm>
              <a:off x="3211513" y="5410200"/>
              <a:ext cx="203200" cy="530225"/>
            </a:xfrm>
            <a:custGeom>
              <a:avLst/>
              <a:gdLst>
                <a:gd name="T0" fmla="*/ 7 w 52"/>
                <a:gd name="T1" fmla="*/ 18 h 135"/>
                <a:gd name="T2" fmla="*/ 0 w 52"/>
                <a:gd name="T3" fmla="*/ 0 h 135"/>
                <a:gd name="T4" fmla="*/ 12 w 52"/>
                <a:gd name="T5" fmla="*/ 48 h 135"/>
                <a:gd name="T6" fmla="*/ 16 w 52"/>
                <a:gd name="T7" fmla="*/ 62 h 135"/>
                <a:gd name="T8" fmla="*/ 51 w 52"/>
                <a:gd name="T9" fmla="*/ 135 h 135"/>
                <a:gd name="T10" fmla="*/ 52 w 52"/>
                <a:gd name="T11" fmla="*/ 135 h 135"/>
                <a:gd name="T12" fmla="*/ 24 w 52"/>
                <a:gd name="T13" fmla="*/ 56 h 135"/>
                <a:gd name="T14" fmla="*/ 7 w 52"/>
                <a:gd name="T15" fmla="*/ 18 h 1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grpSp>
        <p:nvGrpSpPr>
          <p:cNvPr id="1027" name="Group 9"/>
          <p:cNvGrpSpPr>
            <a:grpSpLocks/>
          </p:cNvGrpSpPr>
          <p:nvPr/>
        </p:nvGrpSpPr>
        <p:grpSpPr bwMode="auto">
          <a:xfrm>
            <a:off x="26988" y="0"/>
            <a:ext cx="2357437" cy="6853238"/>
            <a:chOff x="6627813" y="194833"/>
            <a:chExt cx="1952625" cy="5678918"/>
          </a:xfrm>
        </p:grpSpPr>
        <p:sp>
          <p:nvSpPr>
            <p:cNvPr id="1034" name="Freeform 27"/>
            <p:cNvSpPr>
              <a:spLocks/>
            </p:cNvSpPr>
            <p:nvPr/>
          </p:nvSpPr>
          <p:spPr bwMode="auto">
            <a:xfrm>
              <a:off x="6627813" y="194833"/>
              <a:ext cx="409575" cy="3646488"/>
            </a:xfrm>
            <a:custGeom>
              <a:avLst/>
              <a:gdLst>
                <a:gd name="T0" fmla="*/ 7 w 103"/>
                <a:gd name="T1" fmla="*/ 210 h 920"/>
                <a:gd name="T2" fmla="*/ 26 w 103"/>
                <a:gd name="T3" fmla="*/ 445 h 920"/>
                <a:gd name="T4" fmla="*/ 57 w 103"/>
                <a:gd name="T5" fmla="*/ 679 h 920"/>
                <a:gd name="T6" fmla="*/ 101 w 103"/>
                <a:gd name="T7" fmla="*/ 911 h 920"/>
                <a:gd name="T8" fmla="*/ 103 w 103"/>
                <a:gd name="T9" fmla="*/ 920 h 920"/>
                <a:gd name="T10" fmla="*/ 99 w 103"/>
                <a:gd name="T11" fmla="*/ 874 h 920"/>
                <a:gd name="T12" fmla="*/ 99 w 103"/>
                <a:gd name="T13" fmla="*/ 866 h 920"/>
                <a:gd name="T14" fmla="*/ 63 w 103"/>
                <a:gd name="T15" fmla="*/ 678 h 920"/>
                <a:gd name="T16" fmla="*/ 30 w 103"/>
                <a:gd name="T17" fmla="*/ 444 h 920"/>
                <a:gd name="T18" fmla="*/ 9 w 103"/>
                <a:gd name="T19" fmla="*/ 209 h 920"/>
                <a:gd name="T20" fmla="*/ 3 w 103"/>
                <a:gd name="T21" fmla="*/ 92 h 920"/>
                <a:gd name="T22" fmla="*/ 1 w 103"/>
                <a:gd name="T23" fmla="*/ 0 h 920"/>
                <a:gd name="T24" fmla="*/ 0 w 103"/>
                <a:gd name="T25" fmla="*/ 0 h 920"/>
                <a:gd name="T26" fmla="*/ 1 w 103"/>
                <a:gd name="T27" fmla="*/ 92 h 920"/>
                <a:gd name="T28" fmla="*/ 7 w 103"/>
                <a:gd name="T29" fmla="*/ 210 h 9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35" name="Freeform 28"/>
            <p:cNvSpPr>
              <a:spLocks/>
            </p:cNvSpPr>
            <p:nvPr/>
          </p:nvSpPr>
          <p:spPr bwMode="auto">
            <a:xfrm>
              <a:off x="7061201" y="3771900"/>
              <a:ext cx="350838" cy="1309688"/>
            </a:xfrm>
            <a:custGeom>
              <a:avLst/>
              <a:gdLst>
                <a:gd name="T0" fmla="*/ 53 w 88"/>
                <a:gd name="T1" fmla="*/ 229 h 330"/>
                <a:gd name="T2" fmla="*/ 88 w 88"/>
                <a:gd name="T3" fmla="*/ 330 h 330"/>
                <a:gd name="T4" fmla="*/ 88 w 88"/>
                <a:gd name="T5" fmla="*/ 308 h 330"/>
                <a:gd name="T6" fmla="*/ 88 w 88"/>
                <a:gd name="T7" fmla="*/ 304 h 330"/>
                <a:gd name="T8" fmla="*/ 62 w 88"/>
                <a:gd name="T9" fmla="*/ 226 h 330"/>
                <a:gd name="T10" fmla="*/ 0 w 88"/>
                <a:gd name="T11" fmla="*/ 0 h 330"/>
                <a:gd name="T12" fmla="*/ 7 w 88"/>
                <a:gd name="T13" fmla="*/ 63 h 330"/>
                <a:gd name="T14" fmla="*/ 53 w 88"/>
                <a:gd name="T15" fmla="*/ 229 h 3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36" name="Freeform 29"/>
            <p:cNvSpPr>
              <a:spLocks/>
            </p:cNvSpPr>
            <p:nvPr/>
          </p:nvSpPr>
          <p:spPr bwMode="auto">
            <a:xfrm>
              <a:off x="7439026" y="5053013"/>
              <a:ext cx="357188" cy="820738"/>
            </a:xfrm>
            <a:custGeom>
              <a:avLst/>
              <a:gdLst>
                <a:gd name="T0" fmla="*/ 6 w 90"/>
                <a:gd name="T1" fmla="*/ 15 h 207"/>
                <a:gd name="T2" fmla="*/ 0 w 90"/>
                <a:gd name="T3" fmla="*/ 0 h 207"/>
                <a:gd name="T4" fmla="*/ 1 w 90"/>
                <a:gd name="T5" fmla="*/ 29 h 207"/>
                <a:gd name="T6" fmla="*/ 42 w 90"/>
                <a:gd name="T7" fmla="*/ 127 h 207"/>
                <a:gd name="T8" fmla="*/ 80 w 90"/>
                <a:gd name="T9" fmla="*/ 207 h 207"/>
                <a:gd name="T10" fmla="*/ 90 w 90"/>
                <a:gd name="T11" fmla="*/ 207 h 207"/>
                <a:gd name="T12" fmla="*/ 50 w 90"/>
                <a:gd name="T13" fmla="*/ 123 h 207"/>
                <a:gd name="T14" fmla="*/ 6 w 90"/>
                <a:gd name="T15" fmla="*/ 15 h 20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37" name="Freeform 30"/>
            <p:cNvSpPr>
              <a:spLocks/>
            </p:cNvSpPr>
            <p:nvPr/>
          </p:nvSpPr>
          <p:spPr bwMode="auto">
            <a:xfrm>
              <a:off x="7037388" y="3811588"/>
              <a:ext cx="457200" cy="1852613"/>
            </a:xfrm>
            <a:custGeom>
              <a:avLst/>
              <a:gdLst>
                <a:gd name="T0" fmla="*/ 101 w 115"/>
                <a:gd name="T1" fmla="*/ 409 h 467"/>
                <a:gd name="T2" fmla="*/ 78 w 115"/>
                <a:gd name="T3" fmla="*/ 344 h 467"/>
                <a:gd name="T4" fmla="*/ 29 w 115"/>
                <a:gd name="T5" fmla="*/ 151 h 467"/>
                <a:gd name="T6" fmla="*/ 13 w 115"/>
                <a:gd name="T7" fmla="*/ 53 h 467"/>
                <a:gd name="T8" fmla="*/ 0 w 115"/>
                <a:gd name="T9" fmla="*/ 0 h 467"/>
                <a:gd name="T10" fmla="*/ 21 w 115"/>
                <a:gd name="T11" fmla="*/ 152 h 467"/>
                <a:gd name="T12" fmla="*/ 69 w 115"/>
                <a:gd name="T13" fmla="*/ 347 h 467"/>
                <a:gd name="T14" fmla="*/ 103 w 115"/>
                <a:gd name="T15" fmla="*/ 441 h 467"/>
                <a:gd name="T16" fmla="*/ 115 w 115"/>
                <a:gd name="T17" fmla="*/ 467 h 467"/>
                <a:gd name="T18" fmla="*/ 112 w 115"/>
                <a:gd name="T19" fmla="*/ 458 h 467"/>
                <a:gd name="T20" fmla="*/ 101 w 115"/>
                <a:gd name="T21" fmla="*/ 409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38" name="Freeform 31"/>
            <p:cNvSpPr>
              <a:spLocks/>
            </p:cNvSpPr>
            <p:nvPr/>
          </p:nvSpPr>
          <p:spPr bwMode="auto">
            <a:xfrm>
              <a:off x="6992938" y="1263650"/>
              <a:ext cx="144463" cy="2508250"/>
            </a:xfrm>
            <a:custGeom>
              <a:avLst/>
              <a:gdLst>
                <a:gd name="T0" fmla="*/ 17 w 36"/>
                <a:gd name="T1" fmla="*/ 633 h 633"/>
                <a:gd name="T2" fmla="*/ 13 w 36"/>
                <a:gd name="T3" fmla="*/ 597 h 633"/>
                <a:gd name="T4" fmla="*/ 5 w 36"/>
                <a:gd name="T5" fmla="*/ 398 h 633"/>
                <a:gd name="T6" fmla="*/ 13 w 36"/>
                <a:gd name="T7" fmla="*/ 198 h 633"/>
                <a:gd name="T8" fmla="*/ 22 w 36"/>
                <a:gd name="T9" fmla="*/ 99 h 633"/>
                <a:gd name="T10" fmla="*/ 36 w 36"/>
                <a:gd name="T11" fmla="*/ 0 h 633"/>
                <a:gd name="T12" fmla="*/ 35 w 36"/>
                <a:gd name="T13" fmla="*/ 0 h 633"/>
                <a:gd name="T14" fmla="*/ 20 w 36"/>
                <a:gd name="T15" fmla="*/ 99 h 633"/>
                <a:gd name="T16" fmla="*/ 10 w 36"/>
                <a:gd name="T17" fmla="*/ 198 h 633"/>
                <a:gd name="T18" fmla="*/ 1 w 36"/>
                <a:gd name="T19" fmla="*/ 398 h 633"/>
                <a:gd name="T20" fmla="*/ 7 w 36"/>
                <a:gd name="T21" fmla="*/ 589 h 633"/>
                <a:gd name="T22" fmla="*/ 16 w 36"/>
                <a:gd name="T23" fmla="*/ 632 h 633"/>
                <a:gd name="T24" fmla="*/ 17 w 36"/>
                <a:gd name="T25"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39" name="Freeform 32"/>
            <p:cNvSpPr>
              <a:spLocks/>
            </p:cNvSpPr>
            <p:nvPr/>
          </p:nvSpPr>
          <p:spPr bwMode="auto">
            <a:xfrm>
              <a:off x="7526338" y="5640388"/>
              <a:ext cx="111125" cy="233363"/>
            </a:xfrm>
            <a:custGeom>
              <a:avLst/>
              <a:gdLst>
                <a:gd name="T0" fmla="*/ 22 w 28"/>
                <a:gd name="T1" fmla="*/ 59 h 59"/>
                <a:gd name="T2" fmla="*/ 28 w 28"/>
                <a:gd name="T3" fmla="*/ 59 h 59"/>
                <a:gd name="T4" fmla="*/ 0 w 28"/>
                <a:gd name="T5" fmla="*/ 0 h 59"/>
                <a:gd name="T6" fmla="*/ 22 w 28"/>
                <a:gd name="T7" fmla="*/ 59 h 59"/>
              </a:gdLst>
              <a:ahLst/>
              <a:cxnLst>
                <a:cxn ang="0">
                  <a:pos x="T0" y="T1"/>
                </a:cxn>
                <a:cxn ang="0">
                  <a:pos x="T2" y="T3"/>
                </a:cxn>
                <a:cxn ang="0">
                  <a:pos x="T4" y="T5"/>
                </a:cxn>
                <a:cxn ang="0">
                  <a:pos x="T6" y="T7"/>
                </a:cxn>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0" name="Freeform 33"/>
            <p:cNvSpPr>
              <a:spLocks/>
            </p:cNvSpPr>
            <p:nvPr/>
          </p:nvSpPr>
          <p:spPr bwMode="auto">
            <a:xfrm>
              <a:off x="7021513" y="3598863"/>
              <a:ext cx="68263" cy="423863"/>
            </a:xfrm>
            <a:custGeom>
              <a:avLst/>
              <a:gdLst>
                <a:gd name="T0" fmla="*/ 4 w 17"/>
                <a:gd name="T1" fmla="*/ 54 h 107"/>
                <a:gd name="T2" fmla="*/ 17 w 17"/>
                <a:gd name="T3" fmla="*/ 107 h 107"/>
                <a:gd name="T4" fmla="*/ 10 w 17"/>
                <a:gd name="T5" fmla="*/ 44 h 107"/>
                <a:gd name="T6" fmla="*/ 9 w 17"/>
                <a:gd name="T7" fmla="*/ 43 h 107"/>
                <a:gd name="T8" fmla="*/ 0 w 17"/>
                <a:gd name="T9" fmla="*/ 0 h 107"/>
                <a:gd name="T10" fmla="*/ 0 w 17"/>
                <a:gd name="T11" fmla="*/ 8 h 107"/>
                <a:gd name="T12" fmla="*/ 4 w 17"/>
                <a:gd name="T13" fmla="*/ 54 h 107"/>
              </a:gdLst>
              <a:ahLst/>
              <a:cxnLst>
                <a:cxn ang="0">
                  <a:pos x="T0" y="T1"/>
                </a:cxn>
                <a:cxn ang="0">
                  <a:pos x="T2" y="T3"/>
                </a:cxn>
                <a:cxn ang="0">
                  <a:pos x="T4" y="T5"/>
                </a:cxn>
                <a:cxn ang="0">
                  <a:pos x="T6" y="T7"/>
                </a:cxn>
                <a:cxn ang="0">
                  <a:pos x="T8" y="T9"/>
                </a:cxn>
                <a:cxn ang="0">
                  <a:pos x="T10" y="T11"/>
                </a:cxn>
                <a:cxn ang="0">
                  <a:pos x="T12" y="T13"/>
                </a:cxn>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1" name="Freeform 34"/>
            <p:cNvSpPr>
              <a:spLocks/>
            </p:cNvSpPr>
            <p:nvPr/>
          </p:nvSpPr>
          <p:spPr bwMode="auto">
            <a:xfrm>
              <a:off x="7412038" y="2801938"/>
              <a:ext cx="1168400" cy="2251075"/>
            </a:xfrm>
            <a:custGeom>
              <a:avLst/>
              <a:gdLst>
                <a:gd name="T0" fmla="*/ 8 w 294"/>
                <a:gd name="T1" fmla="*/ 553 h 568"/>
                <a:gd name="T2" fmla="*/ 35 w 294"/>
                <a:gd name="T3" fmla="*/ 397 h 568"/>
                <a:gd name="T4" fmla="*/ 99 w 294"/>
                <a:gd name="T5" fmla="*/ 252 h 568"/>
                <a:gd name="T6" fmla="*/ 187 w 294"/>
                <a:gd name="T7" fmla="*/ 119 h 568"/>
                <a:gd name="T8" fmla="*/ 238 w 294"/>
                <a:gd name="T9" fmla="*/ 58 h 568"/>
                <a:gd name="T10" fmla="*/ 265 w 294"/>
                <a:gd name="T11" fmla="*/ 28 h 568"/>
                <a:gd name="T12" fmla="*/ 294 w 294"/>
                <a:gd name="T13" fmla="*/ 0 h 568"/>
                <a:gd name="T14" fmla="*/ 293 w 294"/>
                <a:gd name="T15" fmla="*/ 0 h 568"/>
                <a:gd name="T16" fmla="*/ 264 w 294"/>
                <a:gd name="T17" fmla="*/ 27 h 568"/>
                <a:gd name="T18" fmla="*/ 237 w 294"/>
                <a:gd name="T19" fmla="*/ 56 h 568"/>
                <a:gd name="T20" fmla="*/ 185 w 294"/>
                <a:gd name="T21" fmla="*/ 117 h 568"/>
                <a:gd name="T22" fmla="*/ 95 w 294"/>
                <a:gd name="T23" fmla="*/ 249 h 568"/>
                <a:gd name="T24" fmla="*/ 30 w 294"/>
                <a:gd name="T25" fmla="*/ 396 h 568"/>
                <a:gd name="T26" fmla="*/ 0 w 294"/>
                <a:gd name="T27" fmla="*/ 549 h 568"/>
                <a:gd name="T28" fmla="*/ 7 w 294"/>
                <a:gd name="T29" fmla="*/ 568 h 568"/>
                <a:gd name="T30" fmla="*/ 8 w 294"/>
                <a:gd name="T31" fmla="*/ 553 h 5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2" name="Freeform 35"/>
            <p:cNvSpPr>
              <a:spLocks/>
            </p:cNvSpPr>
            <p:nvPr/>
          </p:nvSpPr>
          <p:spPr bwMode="auto">
            <a:xfrm>
              <a:off x="7494588" y="5664200"/>
              <a:ext cx="100013" cy="209550"/>
            </a:xfrm>
            <a:custGeom>
              <a:avLst/>
              <a:gdLst>
                <a:gd name="T0" fmla="*/ 0 w 25"/>
                <a:gd name="T1" fmla="*/ 0 h 53"/>
                <a:gd name="T2" fmla="*/ 19 w 25"/>
                <a:gd name="T3" fmla="*/ 53 h 53"/>
                <a:gd name="T4" fmla="*/ 25 w 25"/>
                <a:gd name="T5" fmla="*/ 53 h 53"/>
                <a:gd name="T6" fmla="*/ 0 w 25"/>
                <a:gd name="T7" fmla="*/ 0 h 53"/>
              </a:gdLst>
              <a:ahLst/>
              <a:cxnLst>
                <a:cxn ang="0">
                  <a:pos x="T0" y="T1"/>
                </a:cxn>
                <a:cxn ang="0">
                  <a:pos x="T2" y="T3"/>
                </a:cxn>
                <a:cxn ang="0">
                  <a:pos x="T4" y="T5"/>
                </a:cxn>
                <a:cxn ang="0">
                  <a:pos x="T6" y="T7"/>
                </a:cxn>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3" name="Freeform 36"/>
            <p:cNvSpPr>
              <a:spLocks/>
            </p:cNvSpPr>
            <p:nvPr/>
          </p:nvSpPr>
          <p:spPr bwMode="auto">
            <a:xfrm>
              <a:off x="7412038" y="5081588"/>
              <a:ext cx="114300" cy="558800"/>
            </a:xfrm>
            <a:custGeom>
              <a:avLst/>
              <a:gdLst>
                <a:gd name="T0" fmla="*/ 0 w 29"/>
                <a:gd name="T1" fmla="*/ 0 h 141"/>
                <a:gd name="T2" fmla="*/ 7 w 29"/>
                <a:gd name="T3" fmla="*/ 89 h 141"/>
                <a:gd name="T4" fmla="*/ 18 w 29"/>
                <a:gd name="T5" fmla="*/ 117 h 141"/>
                <a:gd name="T6" fmla="*/ 29 w 29"/>
                <a:gd name="T7" fmla="*/ 141 h 141"/>
                <a:gd name="T8" fmla="*/ 27 w 29"/>
                <a:gd name="T9" fmla="*/ 135 h 141"/>
                <a:gd name="T10" fmla="*/ 8 w 29"/>
                <a:gd name="T11" fmla="*/ 22 h 141"/>
                <a:gd name="T12" fmla="*/ 4 w 29"/>
                <a:gd name="T13" fmla="*/ 11 h 141"/>
                <a:gd name="T14" fmla="*/ 0 w 29"/>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4" name="Freeform 37"/>
            <p:cNvSpPr>
              <a:spLocks/>
            </p:cNvSpPr>
            <p:nvPr/>
          </p:nvSpPr>
          <p:spPr bwMode="auto">
            <a:xfrm>
              <a:off x="7412038" y="4978400"/>
              <a:ext cx="31750" cy="188913"/>
            </a:xfrm>
            <a:custGeom>
              <a:avLst/>
              <a:gdLst>
                <a:gd name="T0" fmla="*/ 0 w 8"/>
                <a:gd name="T1" fmla="*/ 26 h 48"/>
                <a:gd name="T2" fmla="*/ 4 w 8"/>
                <a:gd name="T3" fmla="*/ 37 h 48"/>
                <a:gd name="T4" fmla="*/ 8 w 8"/>
                <a:gd name="T5" fmla="*/ 48 h 48"/>
                <a:gd name="T6" fmla="*/ 7 w 8"/>
                <a:gd name="T7" fmla="*/ 19 h 48"/>
                <a:gd name="T8" fmla="*/ 0 w 8"/>
                <a:gd name="T9" fmla="*/ 0 h 48"/>
                <a:gd name="T10" fmla="*/ 0 w 8"/>
                <a:gd name="T11" fmla="*/ 4 h 48"/>
                <a:gd name="T12" fmla="*/ 0 w 8"/>
                <a:gd name="T13" fmla="*/ 26 h 48"/>
              </a:gdLst>
              <a:ahLst/>
              <a:cxnLst>
                <a:cxn ang="0">
                  <a:pos x="T0" y="T1"/>
                </a:cxn>
                <a:cxn ang="0">
                  <a:pos x="T2" y="T3"/>
                </a:cxn>
                <a:cxn ang="0">
                  <a:pos x="T4" y="T5"/>
                </a:cxn>
                <a:cxn ang="0">
                  <a:pos x="T6" y="T7"/>
                </a:cxn>
                <a:cxn ang="0">
                  <a:pos x="T8" y="T9"/>
                </a:cxn>
                <a:cxn ang="0">
                  <a:pos x="T10" y="T11"/>
                </a:cxn>
                <a:cxn ang="0">
                  <a:pos x="T12" y="T13"/>
                </a:cxn>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sp>
          <p:nvSpPr>
            <p:cNvPr id="1045" name="Freeform 38"/>
            <p:cNvSpPr>
              <a:spLocks/>
            </p:cNvSpPr>
            <p:nvPr/>
          </p:nvSpPr>
          <p:spPr bwMode="auto">
            <a:xfrm>
              <a:off x="7439026" y="5434013"/>
              <a:ext cx="174625" cy="439738"/>
            </a:xfrm>
            <a:custGeom>
              <a:avLst/>
              <a:gdLst>
                <a:gd name="T0" fmla="*/ 11 w 44"/>
                <a:gd name="T1" fmla="*/ 28 h 111"/>
                <a:gd name="T2" fmla="*/ 0 w 44"/>
                <a:gd name="T3" fmla="*/ 0 h 111"/>
                <a:gd name="T4" fmla="*/ 11 w 44"/>
                <a:gd name="T5" fmla="*/ 49 h 111"/>
                <a:gd name="T6" fmla="*/ 14 w 44"/>
                <a:gd name="T7" fmla="*/ 58 h 111"/>
                <a:gd name="T8" fmla="*/ 39 w 44"/>
                <a:gd name="T9" fmla="*/ 111 h 111"/>
                <a:gd name="T10" fmla="*/ 44 w 44"/>
                <a:gd name="T11" fmla="*/ 111 h 111"/>
                <a:gd name="T12" fmla="*/ 22 w 44"/>
                <a:gd name="T13" fmla="*/ 52 h 111"/>
                <a:gd name="T14" fmla="*/ 11 w 44"/>
                <a:gd name="T15" fmla="*/ 28 h 1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pt-BR"/>
            </a:p>
          </p:txBody>
        </p:sp>
      </p:grpSp>
      <p:sp>
        <p:nvSpPr>
          <p:cNvPr id="7" name="Rectangle 6"/>
          <p:cNvSpPr/>
          <p:nvPr/>
        </p:nvSpPr>
        <p:spPr>
          <a:xfrm>
            <a:off x="0" y="0"/>
            <a:ext cx="182563"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1029" name="Title Placeholder 1"/>
          <p:cNvSpPr>
            <a:spLocks noGrp="1"/>
          </p:cNvSpPr>
          <p:nvPr>
            <p:ph type="title"/>
          </p:nvPr>
        </p:nvSpPr>
        <p:spPr bwMode="auto">
          <a:xfrm>
            <a:off x="2592388" y="623888"/>
            <a:ext cx="8912225" cy="1281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 título Mestre</a:t>
            </a:r>
            <a:endParaRPr lang="en-US" smtClean="0"/>
          </a:p>
        </p:txBody>
      </p:sp>
      <p:sp>
        <p:nvSpPr>
          <p:cNvPr id="1030" name="Text Placeholder 2"/>
          <p:cNvSpPr>
            <a:spLocks noGrp="1"/>
          </p:cNvSpPr>
          <p:nvPr>
            <p:ph type="body" idx="1"/>
          </p:nvPr>
        </p:nvSpPr>
        <p:spPr bwMode="auto">
          <a:xfrm>
            <a:off x="2589213" y="2133600"/>
            <a:ext cx="89154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361613" y="6130925"/>
            <a:ext cx="1146175" cy="369888"/>
          </a:xfrm>
          <a:prstGeom prst="rect">
            <a:avLst/>
          </a:prstGeom>
        </p:spPr>
        <p:txBody>
          <a:bodyPr vert="horz" lIns="91440" tIns="45720" rIns="91440" bIns="45720" rtlCol="0" anchor="ctr"/>
          <a:lstStyle>
            <a:lvl1pPr algn="r" fontAlgn="auto">
              <a:spcBef>
                <a:spcPts val="0"/>
              </a:spcBef>
              <a:spcAft>
                <a:spcPts val="0"/>
              </a:spcAft>
              <a:defRPr sz="900" smtClean="0">
                <a:solidFill>
                  <a:schemeClr val="tx1">
                    <a:tint val="75000"/>
                  </a:schemeClr>
                </a:solidFill>
                <a:latin typeface="+mn-lt"/>
                <a:cs typeface="+mn-cs"/>
              </a:defRPr>
            </a:lvl1pPr>
          </a:lstStyle>
          <a:p>
            <a:pPr>
              <a:defRPr/>
            </a:pPr>
            <a:fld id="{E305CF6E-4284-4423-B637-08BBDEAFCC67}" type="datetimeFigureOut">
              <a:rPr lang="pt-BR"/>
              <a:pPr>
                <a:defRPr/>
              </a:pPr>
              <a:t>26/11/2020</a:t>
            </a:fld>
            <a:endParaRPr lang="pt-BR"/>
          </a:p>
        </p:txBody>
      </p:sp>
      <p:sp>
        <p:nvSpPr>
          <p:cNvPr id="5" name="Footer Placeholder 4"/>
          <p:cNvSpPr>
            <a:spLocks noGrp="1"/>
          </p:cNvSpPr>
          <p:nvPr>
            <p:ph type="ftr" sz="quarter" idx="3"/>
          </p:nvPr>
        </p:nvSpPr>
        <p:spPr>
          <a:xfrm>
            <a:off x="2589213" y="6135688"/>
            <a:ext cx="7620000" cy="365125"/>
          </a:xfrm>
          <a:prstGeom prst="rect">
            <a:avLst/>
          </a:prstGeom>
        </p:spPr>
        <p:txBody>
          <a:bodyPr vert="horz" lIns="91440" tIns="45720" rIns="91440" bIns="45720" rtlCol="0" anchor="ctr"/>
          <a:lstStyle>
            <a:lvl1pPr algn="l" fontAlgn="auto">
              <a:spcBef>
                <a:spcPts val="0"/>
              </a:spcBef>
              <a:spcAft>
                <a:spcPts val="0"/>
              </a:spcAft>
              <a:defRPr sz="900">
                <a:solidFill>
                  <a:schemeClr val="tx1">
                    <a:tint val="75000"/>
                  </a:schemeClr>
                </a:solidFill>
                <a:latin typeface="+mn-lt"/>
                <a:cs typeface="+mn-cs"/>
              </a:defRPr>
            </a:lvl1pPr>
          </a:lstStyle>
          <a:p>
            <a:pPr>
              <a:defRPr/>
            </a:pPr>
            <a:endParaRPr lang="pt-BR"/>
          </a:p>
        </p:txBody>
      </p:sp>
      <p:sp>
        <p:nvSpPr>
          <p:cNvPr id="6" name="Slide Number Placeholder 5"/>
          <p:cNvSpPr>
            <a:spLocks noGrp="1"/>
          </p:cNvSpPr>
          <p:nvPr>
            <p:ph type="sldNum" sz="quarter" idx="4"/>
          </p:nvPr>
        </p:nvSpPr>
        <p:spPr bwMode="gray">
          <a:xfrm>
            <a:off x="531813" y="787400"/>
            <a:ext cx="779462" cy="365125"/>
          </a:xfrm>
          <a:prstGeom prst="rect">
            <a:avLst/>
          </a:prstGeom>
        </p:spPr>
        <p:txBody>
          <a:bodyPr vert="horz" lIns="91440" tIns="45720" rIns="91440" bIns="45720" rtlCol="0" anchor="ctr"/>
          <a:lstStyle>
            <a:lvl1pPr algn="r" fontAlgn="auto">
              <a:spcBef>
                <a:spcPts val="0"/>
              </a:spcBef>
              <a:spcAft>
                <a:spcPts val="0"/>
              </a:spcAft>
              <a:defRPr sz="2000" smtClean="0">
                <a:solidFill>
                  <a:srgbClr val="FEFFFF"/>
                </a:solidFill>
                <a:latin typeface="+mn-lt"/>
                <a:cs typeface="+mn-cs"/>
              </a:defRPr>
            </a:lvl1pPr>
          </a:lstStyle>
          <a:p>
            <a:pPr>
              <a:defRPr/>
            </a:pPr>
            <a:fld id="{ECBF3CBF-ABD9-443C-BA4F-0AC06B1A7150}"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 id="2147483723" r:id="rId14"/>
    <p:sldLayoutId id="2147483724" r:id="rId15"/>
    <p:sldLayoutId id="2147483725" r:id="rId16"/>
  </p:sldLayoutIdLst>
  <p:txStyles>
    <p:titleStyle>
      <a:lvl1pPr algn="l" defTabSz="457200" rtl="0" fontAlgn="base">
        <a:spcBef>
          <a:spcPct val="0"/>
        </a:spcBef>
        <a:spcAft>
          <a:spcPct val="0"/>
        </a:spcAft>
        <a:defRPr sz="3600" kern="1200">
          <a:solidFill>
            <a:srgbClr val="262626"/>
          </a:solidFill>
          <a:latin typeface="+mj-lt"/>
          <a:ea typeface="+mj-ea"/>
          <a:cs typeface="+mj-cs"/>
        </a:defRPr>
      </a:lvl1pPr>
      <a:lvl2pPr algn="l" defTabSz="457200" rtl="0" fontAlgn="base">
        <a:spcBef>
          <a:spcPct val="0"/>
        </a:spcBef>
        <a:spcAft>
          <a:spcPct val="0"/>
        </a:spcAft>
        <a:defRPr sz="3600">
          <a:solidFill>
            <a:srgbClr val="262626"/>
          </a:solidFill>
          <a:latin typeface="Century Gothic" pitchFamily="34" charset="0"/>
        </a:defRPr>
      </a:lvl2pPr>
      <a:lvl3pPr algn="l" defTabSz="457200" rtl="0" fontAlgn="base">
        <a:spcBef>
          <a:spcPct val="0"/>
        </a:spcBef>
        <a:spcAft>
          <a:spcPct val="0"/>
        </a:spcAft>
        <a:defRPr sz="3600">
          <a:solidFill>
            <a:srgbClr val="262626"/>
          </a:solidFill>
          <a:latin typeface="Century Gothic" pitchFamily="34" charset="0"/>
        </a:defRPr>
      </a:lvl3pPr>
      <a:lvl4pPr algn="l" defTabSz="457200" rtl="0" fontAlgn="base">
        <a:spcBef>
          <a:spcPct val="0"/>
        </a:spcBef>
        <a:spcAft>
          <a:spcPct val="0"/>
        </a:spcAft>
        <a:defRPr sz="3600">
          <a:solidFill>
            <a:srgbClr val="262626"/>
          </a:solidFill>
          <a:latin typeface="Century Gothic" pitchFamily="34" charset="0"/>
        </a:defRPr>
      </a:lvl4pPr>
      <a:lvl5pPr algn="l" defTabSz="457200" rtl="0" fontAlgn="base">
        <a:spcBef>
          <a:spcPct val="0"/>
        </a:spcBef>
        <a:spcAft>
          <a:spcPct val="0"/>
        </a:spcAft>
        <a:defRPr sz="3600">
          <a:solidFill>
            <a:srgbClr val="262626"/>
          </a:solidFill>
          <a:latin typeface="Century Gothic"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fontAlgn="base">
        <a:spcBef>
          <a:spcPts val="1000"/>
        </a:spcBef>
        <a:spcAft>
          <a:spcPct val="0"/>
        </a:spcAft>
        <a:buClr>
          <a:schemeClr val="accent1"/>
        </a:buClr>
        <a:buFont typeface="Wingdings 3" pitchFamily="18" charset="2"/>
        <a:buChar char=""/>
        <a:defRPr kern="1200">
          <a:solidFill>
            <a:srgbClr val="404040"/>
          </a:solidFill>
          <a:latin typeface="+mn-lt"/>
          <a:ea typeface="+mn-ea"/>
          <a:cs typeface="+mn-cs"/>
        </a:defRPr>
      </a:lvl1pPr>
      <a:lvl2pPr marL="742950" indent="-285750" algn="l" defTabSz="457200" rtl="0" fontAlgn="base">
        <a:spcBef>
          <a:spcPts val="1000"/>
        </a:spcBef>
        <a:spcAft>
          <a:spcPct val="0"/>
        </a:spcAft>
        <a:buClr>
          <a:schemeClr val="accent1"/>
        </a:buClr>
        <a:buFont typeface="Wingdings 3" pitchFamily="18" charset="2"/>
        <a:buChar char=""/>
        <a:defRPr sz="1600" kern="1200">
          <a:solidFill>
            <a:srgbClr val="404040"/>
          </a:solidFill>
          <a:latin typeface="+mn-lt"/>
          <a:ea typeface="+mn-ea"/>
          <a:cs typeface="+mn-cs"/>
        </a:defRPr>
      </a:lvl2pPr>
      <a:lvl3pPr marL="1143000" indent="-228600" algn="l" defTabSz="457200" rtl="0" fontAlgn="base">
        <a:spcBef>
          <a:spcPts val="1000"/>
        </a:spcBef>
        <a:spcAft>
          <a:spcPct val="0"/>
        </a:spcAft>
        <a:buClr>
          <a:schemeClr val="accent1"/>
        </a:buClr>
        <a:buFont typeface="Wingdings 3" pitchFamily="18" charset="2"/>
        <a:buChar char=""/>
        <a:defRPr sz="1400" kern="1200">
          <a:solidFill>
            <a:srgbClr val="404040"/>
          </a:solidFill>
          <a:latin typeface="+mn-lt"/>
          <a:ea typeface="+mn-ea"/>
          <a:cs typeface="+mn-cs"/>
        </a:defRPr>
      </a:lvl3pPr>
      <a:lvl4pPr marL="1600200" indent="-228600" algn="l" defTabSz="457200" rtl="0" fontAlgn="base">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4pPr>
      <a:lvl5pPr marL="2057400" indent="-228600" algn="l" defTabSz="457200" rtl="0" fontAlgn="base">
        <a:spcBef>
          <a:spcPts val="1000"/>
        </a:spcBef>
        <a:spcAft>
          <a:spcPct val="0"/>
        </a:spcAft>
        <a:buClr>
          <a:schemeClr val="accent1"/>
        </a:buClr>
        <a:buFont typeface="Wingdings 3"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hyperlink" Target="https://pubmed.ncbi.nlm.nih.gov/31995403/"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hyperlink" Target="https://pubmed.ncbi.nlm.nih.gov/32176520/"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paulomargotto.com.br/documentos/20113"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a:extLst>
              <a:ext uri="{FF2B5EF4-FFF2-40B4-BE49-F238E27FC236}"/>
            </a:extLst>
          </p:cNvPr>
          <p:cNvSpPr>
            <a:spLocks noGrp="1"/>
          </p:cNvSpPr>
          <p:nvPr>
            <p:ph type="subTitle" idx="1"/>
          </p:nvPr>
        </p:nvSpPr>
        <p:spPr>
          <a:xfrm>
            <a:off x="2147888" y="4724400"/>
            <a:ext cx="8915400" cy="1127125"/>
          </a:xfrm>
        </p:spPr>
        <p:txBody>
          <a:bodyPr>
            <a:normAutofit/>
          </a:bodyPr>
          <a:lstStyle/>
          <a:p>
            <a:pPr algn="ctr">
              <a:lnSpc>
                <a:spcPct val="80000"/>
              </a:lnSpc>
            </a:pPr>
            <a:r>
              <a:rPr lang="pt-BR" sz="2000" smtClean="0">
                <a:solidFill>
                  <a:schemeClr val="tx1"/>
                </a:solidFill>
                <a:latin typeface="Gill Sans MT"/>
              </a:rPr>
              <a:t>Apresentação:Thalita Ferreira – MR3 Neonatologia HMIB/SES/DF</a:t>
            </a:r>
            <a:r>
              <a:rPr lang="en-US" sz="2000" smtClean="0">
                <a:solidFill>
                  <a:schemeClr val="tx1"/>
                </a:solidFill>
                <a:latin typeface="Gill Sans MT"/>
              </a:rPr>
              <a:t>​</a:t>
            </a:r>
            <a:endParaRPr lang="en-US" sz="2000" smtClean="0">
              <a:solidFill>
                <a:schemeClr val="tx1"/>
              </a:solidFill>
              <a:latin typeface="Segoe UI" pitchFamily="34" charset="0"/>
            </a:endParaRPr>
          </a:p>
          <a:p>
            <a:pPr algn="ctr">
              <a:lnSpc>
                <a:spcPct val="80000"/>
              </a:lnSpc>
            </a:pPr>
            <a:r>
              <a:rPr lang="pt-BR" sz="2000" smtClean="0">
                <a:solidFill>
                  <a:schemeClr val="tx1"/>
                </a:solidFill>
                <a:latin typeface="Gill Sans MT"/>
              </a:rPr>
              <a:t>Coordenação: Carlos A. Zaconeta</a:t>
            </a:r>
          </a:p>
          <a:p>
            <a:pPr algn="ctr">
              <a:lnSpc>
                <a:spcPct val="80000"/>
              </a:lnSpc>
            </a:pPr>
            <a:r>
              <a:rPr lang="pt-BR" sz="2000" smtClean="0">
                <a:solidFill>
                  <a:schemeClr val="tx1"/>
                </a:solidFill>
                <a:latin typeface="Gill Sans MT"/>
              </a:rPr>
              <a:t>Revisão e Complementação:Paulo R Margotto</a:t>
            </a:r>
          </a:p>
          <a:p>
            <a:pPr algn="ctr">
              <a:lnSpc>
                <a:spcPct val="80000"/>
              </a:lnSpc>
            </a:pPr>
            <a:r>
              <a:rPr lang="en-US" sz="2000" smtClean="0">
                <a:solidFill>
                  <a:schemeClr val="tx1"/>
                </a:solidFill>
                <a:latin typeface="Segoe UI" pitchFamily="34" charset="0"/>
                <a:hlinkClick r:id="rId2"/>
              </a:rPr>
              <a:t>www.paulomargotto.com.br</a:t>
            </a:r>
            <a:endParaRPr lang="en-US" sz="2000" smtClean="0">
              <a:solidFill>
                <a:schemeClr val="tx1"/>
              </a:solidFill>
              <a:latin typeface="Segoe UI" pitchFamily="34" charset="0"/>
            </a:endParaRPr>
          </a:p>
          <a:p>
            <a:pPr algn="ctr">
              <a:lnSpc>
                <a:spcPct val="80000"/>
              </a:lnSpc>
            </a:pPr>
            <a:r>
              <a:rPr lang="en-US" sz="2000" smtClean="0">
                <a:solidFill>
                  <a:schemeClr val="tx1"/>
                </a:solidFill>
                <a:latin typeface="Segoe UI" pitchFamily="34" charset="0"/>
              </a:rPr>
              <a:t>Brasília, 28 de novembro de 2020</a:t>
            </a:r>
          </a:p>
          <a:p>
            <a:pPr>
              <a:lnSpc>
                <a:spcPct val="80000"/>
              </a:lnSpc>
            </a:pPr>
            <a:endParaRPr lang="pt-BR" sz="2000" smtClean="0">
              <a:solidFill>
                <a:srgbClr val="595959"/>
              </a:solidFill>
            </a:endParaRPr>
          </a:p>
        </p:txBody>
      </p:sp>
      <p:pic>
        <p:nvPicPr>
          <p:cNvPr id="18436" name="Picture 2" descr="História da Neonatologia no Hospital Materno Infantil de Brasíli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925" y="457200"/>
            <a:ext cx="214312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8" name="Rectangle 6"/>
          <p:cNvSpPr>
            <a:spLocks noChangeArrowheads="1"/>
          </p:cNvSpPr>
          <p:nvPr/>
        </p:nvSpPr>
        <p:spPr bwMode="auto">
          <a:xfrm>
            <a:off x="2881313" y="2443163"/>
            <a:ext cx="6554787"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sz="2400" b="1">
                <a:solidFill>
                  <a:srgbClr val="FF00FF"/>
                </a:solidFill>
              </a:rPr>
              <a:t>Caracterização do fenótipo da doença em bebês muito prematuros com displasia broncopulmonar grave</a:t>
            </a:r>
          </a:p>
        </p:txBody>
      </p:sp>
      <p:sp>
        <p:nvSpPr>
          <p:cNvPr id="18439" name="Rectangle 7"/>
          <p:cNvSpPr>
            <a:spLocks noChangeArrowheads="1"/>
          </p:cNvSpPr>
          <p:nvPr/>
        </p:nvSpPr>
        <p:spPr bwMode="auto">
          <a:xfrm>
            <a:off x="0" y="4013200"/>
            <a:ext cx="12192000" cy="742950"/>
          </a:xfrm>
          <a:prstGeom prst="rect">
            <a:avLst/>
          </a:prstGeom>
          <a:solidFill>
            <a:srgbClr val="FFFFFF"/>
          </a:solidFill>
          <a:ln w="9525">
            <a:solidFill>
              <a:srgbClr val="FF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1600" b="1">
                <a:hlinkClick r:id="rId4"/>
              </a:rPr>
              <a:t>Characterization</a:t>
            </a:r>
            <a:r>
              <a:rPr lang="en-US" sz="1600">
                <a:hlinkClick r:id="rId4"/>
              </a:rPr>
              <a:t> of </a:t>
            </a:r>
            <a:r>
              <a:rPr lang="en-US" sz="1600" b="1">
                <a:hlinkClick r:id="rId4"/>
              </a:rPr>
              <a:t>Disease</a:t>
            </a:r>
            <a:r>
              <a:rPr lang="en-US" sz="1600">
                <a:hlinkClick r:id="rId4"/>
              </a:rPr>
              <a:t> </a:t>
            </a:r>
            <a:r>
              <a:rPr lang="en-US" sz="1600" b="1">
                <a:hlinkClick r:id="rId4"/>
              </a:rPr>
              <a:t>Phenotype</a:t>
            </a:r>
            <a:r>
              <a:rPr lang="en-US" sz="1600">
                <a:hlinkClick r:id="rId4"/>
              </a:rPr>
              <a:t> in Very </a:t>
            </a:r>
            <a:r>
              <a:rPr lang="en-US" sz="1600" b="1">
                <a:hlinkClick r:id="rId4"/>
              </a:rPr>
              <a:t>Preterm</a:t>
            </a:r>
            <a:r>
              <a:rPr lang="en-US" sz="1600">
                <a:hlinkClick r:id="rId4"/>
              </a:rPr>
              <a:t> </a:t>
            </a:r>
            <a:r>
              <a:rPr lang="en-US" sz="1600" b="1">
                <a:hlinkClick r:id="rId4"/>
              </a:rPr>
              <a:t>Infants</a:t>
            </a:r>
            <a:r>
              <a:rPr lang="en-US" sz="1600">
                <a:hlinkClick r:id="rId4"/>
              </a:rPr>
              <a:t> with Severe Bronchopulmonary Dysplasia.</a:t>
            </a:r>
            <a:endParaRPr lang="en-US" sz="1600"/>
          </a:p>
          <a:p>
            <a:pPr algn="ctr"/>
            <a:r>
              <a:rPr lang="en-US" sz="1600"/>
              <a:t>Wu KY, Jensen EA, White AM, Wang Y, Biko DM, Nilan K, Fraga MV, Mercer-Rosa L, Zhang H, Kirpalani H.Am J Respir Crit Care Med. 2020 Jun 1;201(11):1398-1406. </a:t>
            </a:r>
            <a:r>
              <a:rPr lang="en-US" sz="1600">
                <a:solidFill>
                  <a:srgbClr val="FF00FF"/>
                </a:solidFill>
              </a:rPr>
              <a:t>doi</a:t>
            </a:r>
            <a:r>
              <a:rPr lang="en-US" sz="1600"/>
              <a:t>: </a:t>
            </a:r>
            <a:r>
              <a:rPr lang="en-US" sz="1600" b="1">
                <a:solidFill>
                  <a:srgbClr val="0000FF"/>
                </a:solidFill>
              </a:rPr>
              <a:t>10.1164/rccm.201907-1342OC</a:t>
            </a:r>
            <a:r>
              <a:rPr lang="en-US" sz="1600"/>
              <a:t>. PMID: 31995403</a:t>
            </a:r>
          </a:p>
        </p:txBody>
      </p:sp>
      <p:pic>
        <p:nvPicPr>
          <p:cNvPr id="18440"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89213" y="900113"/>
            <a:ext cx="8816975" cy="1363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ítulo 1"/>
          <p:cNvSpPr>
            <a:spLocks noGrp="1"/>
          </p:cNvSpPr>
          <p:nvPr>
            <p:ph type="title"/>
          </p:nvPr>
        </p:nvSpPr>
        <p:spPr>
          <a:xfrm>
            <a:off x="1974850" y="528638"/>
            <a:ext cx="8912225" cy="1281112"/>
          </a:xfrm>
        </p:spPr>
        <p:txBody>
          <a:bodyPr/>
          <a:lstStyle/>
          <a:p>
            <a:r>
              <a:rPr lang="pt-BR" smtClean="0"/>
              <a:t>Introdução</a:t>
            </a:r>
          </a:p>
        </p:txBody>
      </p:sp>
      <p:sp>
        <p:nvSpPr>
          <p:cNvPr id="19459" name="Espaço Reservado para Conteúdo 2"/>
          <p:cNvSpPr>
            <a:spLocks noGrp="1"/>
          </p:cNvSpPr>
          <p:nvPr>
            <p:ph idx="1"/>
          </p:nvPr>
        </p:nvSpPr>
        <p:spPr>
          <a:xfrm>
            <a:off x="1663700" y="1809750"/>
            <a:ext cx="6756400" cy="3778250"/>
          </a:xfrm>
        </p:spPr>
        <p:txBody>
          <a:bodyPr/>
          <a:lstStyle/>
          <a:p>
            <a:pPr>
              <a:buFont typeface="Wingdings" pitchFamily="2" charset="2"/>
              <a:buChar char="Ø"/>
            </a:pPr>
            <a:r>
              <a:rPr lang="pt-BR" smtClean="0">
                <a:solidFill>
                  <a:srgbClr val="000000"/>
                </a:solidFill>
                <a:latin typeface="Gill Sans MT"/>
              </a:rPr>
              <a:t>Displasia Broncopulmonar (DBP): Complicação mais comum da prematuridade (1) </a:t>
            </a:r>
            <a:r>
              <a:rPr lang="en-US" smtClean="0">
                <a:solidFill>
                  <a:srgbClr val="000000"/>
                </a:solidFill>
                <a:latin typeface="Gill Sans MT"/>
              </a:rPr>
              <a:t>​</a:t>
            </a:r>
            <a:endParaRPr lang="en-US" smtClean="0">
              <a:solidFill>
                <a:srgbClr val="000000"/>
              </a:solidFill>
              <a:latin typeface="Arial" pitchFamily="34" charset="0"/>
            </a:endParaRPr>
          </a:p>
          <a:p>
            <a:pPr>
              <a:buFont typeface="Wingdings" pitchFamily="2" charset="2"/>
              <a:buChar char="Ø"/>
            </a:pPr>
            <a:r>
              <a:rPr lang="pt-BR" smtClean="0">
                <a:solidFill>
                  <a:srgbClr val="000000"/>
                </a:solidFill>
                <a:latin typeface="Gill Sans MT"/>
              </a:rPr>
              <a:t>40% dos Prematuros extremos desenvolvem DBP</a:t>
            </a:r>
            <a:r>
              <a:rPr lang="en-US" smtClean="0">
                <a:solidFill>
                  <a:srgbClr val="000000"/>
                </a:solidFill>
                <a:latin typeface="Gill Sans MT"/>
              </a:rPr>
              <a:t>​(2)</a:t>
            </a:r>
            <a:endParaRPr lang="pt-BR" smtClean="0">
              <a:solidFill>
                <a:srgbClr val="000000"/>
              </a:solidFill>
              <a:latin typeface="Arial" pitchFamily="34" charset="0"/>
            </a:endParaRPr>
          </a:p>
          <a:p>
            <a:pPr>
              <a:buFont typeface="Wingdings" pitchFamily="2" charset="2"/>
              <a:buChar char="Ø"/>
            </a:pPr>
            <a:r>
              <a:rPr lang="pt-BR" smtClean="0">
                <a:solidFill>
                  <a:srgbClr val="000000"/>
                </a:solidFill>
                <a:latin typeface="Gill Sans MT"/>
              </a:rPr>
              <a:t>Classificação: Leve, Moderada ou Grave</a:t>
            </a:r>
            <a:r>
              <a:rPr lang="en-US" smtClean="0">
                <a:solidFill>
                  <a:srgbClr val="000000"/>
                </a:solidFill>
                <a:latin typeface="Gill Sans MT"/>
              </a:rPr>
              <a:t>​ (3)</a:t>
            </a:r>
            <a:endParaRPr lang="en-US" smtClean="0">
              <a:solidFill>
                <a:srgbClr val="000000"/>
              </a:solidFill>
              <a:latin typeface="Arial" pitchFamily="34" charset="0"/>
            </a:endParaRPr>
          </a:p>
          <a:p>
            <a:pPr lvl="1">
              <a:buFont typeface="Wingdings" pitchFamily="2" charset="2"/>
              <a:buChar char="Ø"/>
            </a:pPr>
            <a:r>
              <a:rPr lang="pt-BR" smtClean="0">
                <a:solidFill>
                  <a:srgbClr val="000000"/>
                </a:solidFill>
                <a:latin typeface="Gill Sans MT"/>
              </a:rPr>
              <a:t>Quantidade de Oxigênio Suplementar </a:t>
            </a:r>
            <a:r>
              <a:rPr lang="en-US" smtClean="0">
                <a:solidFill>
                  <a:srgbClr val="000000"/>
                </a:solidFill>
                <a:latin typeface="Gill Sans MT"/>
              </a:rPr>
              <a:t>​</a:t>
            </a:r>
            <a:endParaRPr lang="en-US" smtClean="0">
              <a:solidFill>
                <a:srgbClr val="000000"/>
              </a:solidFill>
              <a:latin typeface="Arial" pitchFamily="34" charset="0"/>
            </a:endParaRPr>
          </a:p>
          <a:p>
            <a:pPr lvl="1">
              <a:buFont typeface="Wingdings" pitchFamily="2" charset="2"/>
              <a:buChar char="Ø"/>
            </a:pPr>
            <a:r>
              <a:rPr lang="pt-BR" smtClean="0">
                <a:solidFill>
                  <a:srgbClr val="000000"/>
                </a:solidFill>
                <a:latin typeface="Gill Sans MT"/>
              </a:rPr>
              <a:t>Suporte Ventilatório após as 36 semanas de idade pós-menstrual</a:t>
            </a:r>
            <a:r>
              <a:rPr lang="en-US" smtClean="0">
                <a:solidFill>
                  <a:srgbClr val="000000"/>
                </a:solidFill>
                <a:latin typeface="Gill Sans MT"/>
              </a:rPr>
              <a:t>​</a:t>
            </a:r>
            <a:endParaRPr lang="pt-BR" smtClean="0">
              <a:solidFill>
                <a:srgbClr val="000000"/>
              </a:solidFill>
              <a:latin typeface="Arial" pitchFamily="34" charset="0"/>
            </a:endParaRPr>
          </a:p>
          <a:p>
            <a:pPr>
              <a:buFont typeface="Wingdings" pitchFamily="2" charset="2"/>
              <a:buChar char="Ø"/>
            </a:pPr>
            <a:r>
              <a:rPr lang="pt-BR" smtClean="0">
                <a:solidFill>
                  <a:srgbClr val="000000"/>
                </a:solidFill>
                <a:latin typeface="Gill Sans MT"/>
              </a:rPr>
              <a:t>Estratificação adequada porém pouca informação quanto à fisiopatologia</a:t>
            </a:r>
            <a:endParaRPr lang="en-US" smtClean="0">
              <a:solidFill>
                <a:srgbClr val="000000"/>
              </a:solidFill>
              <a:latin typeface="Arial" pitchFamily="34" charset="0"/>
            </a:endParaRPr>
          </a:p>
          <a:p>
            <a:endParaRPr lang="pt-BR" smtClean="0"/>
          </a:p>
          <a:p>
            <a:endParaRPr lang="pt-BR" smtClean="0"/>
          </a:p>
        </p:txBody>
      </p:sp>
      <p:pic>
        <p:nvPicPr>
          <p:cNvPr id="19460" name="Picture 2" descr="Displasia broncopulmon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6438" y="1917700"/>
            <a:ext cx="3865562" cy="303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ítulo 1"/>
          <p:cNvSpPr>
            <a:spLocks noGrp="1"/>
          </p:cNvSpPr>
          <p:nvPr>
            <p:ph type="title"/>
          </p:nvPr>
        </p:nvSpPr>
        <p:spPr/>
        <p:txBody>
          <a:bodyPr/>
          <a:lstStyle/>
          <a:p>
            <a:r>
              <a:rPr lang="pt-BR" smtClean="0"/>
              <a:t>Introdução</a:t>
            </a:r>
          </a:p>
        </p:txBody>
      </p:sp>
      <p:sp>
        <p:nvSpPr>
          <p:cNvPr id="20483" name="Espaço Reservado para Conteúdo 2"/>
          <p:cNvSpPr>
            <a:spLocks noGrp="1"/>
          </p:cNvSpPr>
          <p:nvPr>
            <p:ph sz="half" idx="1"/>
          </p:nvPr>
        </p:nvSpPr>
        <p:spPr>
          <a:xfrm>
            <a:off x="2589213" y="2133600"/>
            <a:ext cx="4313237" cy="3778250"/>
          </a:xfrm>
        </p:spPr>
        <p:txBody>
          <a:bodyPr/>
          <a:lstStyle/>
          <a:p>
            <a:pPr>
              <a:buFont typeface="Wingdings" pitchFamily="2" charset="2"/>
              <a:buChar char="Ø"/>
            </a:pPr>
            <a:r>
              <a:rPr lang="pt-BR" smtClean="0">
                <a:solidFill>
                  <a:srgbClr val="000000"/>
                </a:solidFill>
                <a:latin typeface="Gill Sans MT"/>
              </a:rPr>
              <a:t>Parada do desenvolvimento do pulmão prematuro, insultos intra-uterinos e pós-natal e o reparo anormal contribuem para a fisiopatologia da DBP (4)</a:t>
            </a:r>
            <a:endParaRPr lang="en-US" smtClean="0">
              <a:solidFill>
                <a:srgbClr val="000000"/>
              </a:solidFill>
              <a:latin typeface="Arial" pitchFamily="34" charset="0"/>
            </a:endParaRPr>
          </a:p>
          <a:p>
            <a:pPr>
              <a:buFont typeface="Wingdings" pitchFamily="2" charset="2"/>
              <a:buChar char="Ø"/>
            </a:pPr>
            <a:r>
              <a:rPr lang="pt-BR" smtClean="0">
                <a:solidFill>
                  <a:srgbClr val="000000"/>
                </a:solidFill>
                <a:latin typeface="Gill Sans MT"/>
              </a:rPr>
              <a:t>Afeta: vias aéreas, espaços alveolares e parênquima pulmonar, e a vasculatura pulmonar​ (5)</a:t>
            </a:r>
            <a:endParaRPr lang="pt-BR" smtClean="0">
              <a:solidFill>
                <a:srgbClr val="000000"/>
              </a:solidFill>
              <a:latin typeface="Arial" pitchFamily="34" charset="0"/>
            </a:endParaRPr>
          </a:p>
          <a:p>
            <a:endParaRPr lang="pt-BR" smtClean="0"/>
          </a:p>
        </p:txBody>
      </p:sp>
      <p:pic>
        <p:nvPicPr>
          <p:cNvPr id="20484" name="Picture 2" descr="Qué es la displasia broncopulmonar? - YouTube"/>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7191375" y="2216150"/>
            <a:ext cx="4313238" cy="2425700"/>
          </a:xfr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ítulo 1"/>
          <p:cNvSpPr>
            <a:spLocks noGrp="1"/>
          </p:cNvSpPr>
          <p:nvPr>
            <p:ph type="title"/>
          </p:nvPr>
        </p:nvSpPr>
        <p:spPr>
          <a:xfrm>
            <a:off x="2592388" y="623888"/>
            <a:ext cx="8912225" cy="1281112"/>
          </a:xfrm>
        </p:spPr>
        <p:txBody>
          <a:bodyPr/>
          <a:lstStyle/>
          <a:p>
            <a:r>
              <a:rPr lang="pt-BR" smtClean="0"/>
              <a:t>Introdução</a:t>
            </a:r>
          </a:p>
        </p:txBody>
      </p:sp>
      <p:sp>
        <p:nvSpPr>
          <p:cNvPr id="21507" name="Espaço Reservado para Conteúdo 2"/>
          <p:cNvSpPr>
            <a:spLocks noGrp="1"/>
          </p:cNvSpPr>
          <p:nvPr>
            <p:ph idx="1"/>
          </p:nvPr>
        </p:nvSpPr>
        <p:spPr>
          <a:xfrm>
            <a:off x="2589213" y="2133600"/>
            <a:ext cx="8915400" cy="3778250"/>
          </a:xfrm>
        </p:spPr>
        <p:txBody>
          <a:bodyPr/>
          <a:lstStyle/>
          <a:p>
            <a:pPr>
              <a:buFont typeface="Wingdings" pitchFamily="2" charset="2"/>
              <a:buChar char="Ø"/>
            </a:pPr>
            <a:r>
              <a:rPr lang="pt-BR" smtClean="0">
                <a:solidFill>
                  <a:srgbClr val="000000"/>
                </a:solidFill>
                <a:latin typeface="Gill Sans MT"/>
              </a:rPr>
              <a:t>Pressão Positiva – deforma as vias aéreas imaturas </a:t>
            </a:r>
            <a:r>
              <a:rPr lang="pt-BR" smtClean="0">
                <a:solidFill>
                  <a:srgbClr val="000000"/>
                </a:solidFill>
                <a:latin typeface="Gill Sans MT"/>
                <a:sym typeface="Wingdings" pitchFamily="2" charset="2"/>
              </a:rPr>
              <a:t></a:t>
            </a:r>
            <a:r>
              <a:rPr lang="pt-BR" smtClean="0">
                <a:solidFill>
                  <a:srgbClr val="000000"/>
                </a:solidFill>
                <a:latin typeface="Gill Sans MT"/>
              </a:rPr>
              <a:t>  Traqueomalácia, bronqueomalácia (6-9)​</a:t>
            </a:r>
            <a:endParaRPr lang="pt-BR" smtClean="0">
              <a:solidFill>
                <a:srgbClr val="000000"/>
              </a:solidFill>
              <a:latin typeface="Arial" pitchFamily="34" charset="0"/>
            </a:endParaRPr>
          </a:p>
          <a:p>
            <a:pPr>
              <a:buFont typeface="Wingdings" pitchFamily="2" charset="2"/>
              <a:buChar char="Ø"/>
            </a:pPr>
            <a:r>
              <a:rPr lang="pt-BR" smtClean="0">
                <a:solidFill>
                  <a:srgbClr val="000000"/>
                </a:solidFill>
                <a:latin typeface="Gill Sans MT"/>
                <a:sym typeface="Wingdings" pitchFamily="2" charset="2"/>
              </a:rPr>
              <a:t>C</a:t>
            </a:r>
            <a:r>
              <a:rPr lang="pt-BR" smtClean="0">
                <a:solidFill>
                  <a:srgbClr val="000000"/>
                </a:solidFill>
                <a:latin typeface="Gill Sans MT"/>
              </a:rPr>
              <a:t>rescimento pulmonar Interrompido, Prejuizo na alveolarização​</a:t>
            </a:r>
            <a:r>
              <a:rPr lang="pt-BR" smtClean="0">
                <a:solidFill>
                  <a:srgbClr val="000000"/>
                </a:solidFill>
                <a:latin typeface="Arial" pitchFamily="34" charset="0"/>
              </a:rPr>
              <a:t> </a:t>
            </a:r>
            <a:r>
              <a:rPr lang="pt-BR" smtClean="0">
                <a:solidFill>
                  <a:srgbClr val="000000"/>
                </a:solidFill>
                <a:latin typeface="Gill Sans MT"/>
                <a:sym typeface="Wingdings" pitchFamily="2" charset="2"/>
              </a:rPr>
              <a:t> </a:t>
            </a:r>
            <a:r>
              <a:rPr lang="pt-BR" smtClean="0">
                <a:solidFill>
                  <a:srgbClr val="000000"/>
                </a:solidFill>
                <a:latin typeface="Gill Sans MT"/>
              </a:rPr>
              <a:t>Doença Pulmonar Parenquimatosa (5,10,11) </a:t>
            </a:r>
            <a:r>
              <a:rPr lang="pt-BR" smtClean="0">
                <a:solidFill>
                  <a:srgbClr val="000000"/>
                </a:solidFill>
                <a:latin typeface="Gill Sans MT"/>
                <a:sym typeface="Wingdings" pitchFamily="2" charset="2"/>
              </a:rPr>
              <a:t> </a:t>
            </a:r>
          </a:p>
          <a:p>
            <a:pPr>
              <a:buFont typeface="Wingdings" pitchFamily="2" charset="2"/>
              <a:buChar char="Ø"/>
            </a:pPr>
            <a:r>
              <a:rPr lang="pt-BR" smtClean="0">
                <a:solidFill>
                  <a:srgbClr val="000000"/>
                </a:solidFill>
                <a:latin typeface="Gill Sans MT"/>
              </a:rPr>
              <a:t>Remodelação anormal da microvasculatura </a:t>
            </a:r>
            <a:r>
              <a:rPr lang="pt-BR" smtClean="0">
                <a:solidFill>
                  <a:srgbClr val="000000"/>
                </a:solidFill>
                <a:latin typeface="Gill Sans MT"/>
                <a:sym typeface="Wingdings" pitchFamily="2" charset="2"/>
              </a:rPr>
              <a:t></a:t>
            </a:r>
            <a:r>
              <a:rPr lang="pt-BR" smtClean="0">
                <a:solidFill>
                  <a:srgbClr val="000000"/>
                </a:solidFill>
                <a:latin typeface="Gill Sans MT"/>
              </a:rPr>
              <a:t> hiperóxia, hipoxemia, circulação excessiva pulmonar, inflamação (3,12-14)</a:t>
            </a:r>
            <a:r>
              <a:rPr lang="pt-BR" smtClean="0">
                <a:solidFill>
                  <a:srgbClr val="000000"/>
                </a:solidFill>
                <a:latin typeface="Gill Sans MT"/>
                <a:sym typeface="Wingdings" pitchFamily="2" charset="2"/>
              </a:rPr>
              <a:t></a:t>
            </a:r>
            <a:r>
              <a:rPr lang="pt-BR" smtClean="0">
                <a:solidFill>
                  <a:srgbClr val="000000"/>
                </a:solidFill>
                <a:latin typeface="Gill Sans MT"/>
              </a:rPr>
              <a:t> doença vascula pulmonar tipicamente </a:t>
            </a:r>
            <a:r>
              <a:rPr lang="pt-BR" b="1" smtClean="0">
                <a:solidFill>
                  <a:srgbClr val="FF3300"/>
                </a:solidFill>
                <a:latin typeface="Gill Sans MT"/>
              </a:rPr>
              <a:t>HIPERTENSÃO PULMONAR</a:t>
            </a:r>
          </a:p>
          <a:p>
            <a:pPr algn="ctr">
              <a:buFont typeface="Wingdings" pitchFamily="2" charset="2"/>
              <a:buChar char="Ø"/>
            </a:pPr>
            <a:r>
              <a:rPr lang="pt-BR" b="1" smtClean="0"/>
              <a:t/>
            </a:r>
            <a:br>
              <a:rPr lang="pt-BR" b="1" smtClean="0"/>
            </a:br>
            <a:r>
              <a:rPr lang="pt-BR" b="1" smtClean="0"/>
              <a:t> </a:t>
            </a:r>
            <a:r>
              <a:rPr lang="pt-BR" smtClean="0"/>
              <a:t>Esses processos patológicos individuais estão bem descritos e há um interesse crescente na possível associação entre esses fenótipos de doença na DBP (15-19) </a:t>
            </a:r>
            <a:endParaRPr lang="en-US" smtClean="0">
              <a:solidFill>
                <a:srgbClr val="FF3300"/>
              </a:solidFill>
              <a:latin typeface="Arial" pitchFamily="34" charset="0"/>
            </a:endParaRPr>
          </a:p>
          <a:p>
            <a:pPr algn="ctr"/>
            <a:endParaRPr lang="pt-BR"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ítulo 1"/>
          <p:cNvSpPr>
            <a:spLocks noGrp="1"/>
          </p:cNvSpPr>
          <p:nvPr>
            <p:ph type="title"/>
          </p:nvPr>
        </p:nvSpPr>
        <p:spPr>
          <a:xfrm>
            <a:off x="2592388" y="623888"/>
            <a:ext cx="8912225" cy="1281112"/>
          </a:xfrm>
        </p:spPr>
        <p:txBody>
          <a:bodyPr/>
          <a:lstStyle/>
          <a:p>
            <a:pPr algn="ctr"/>
            <a:r>
              <a:rPr lang="pt-BR" smtClean="0">
                <a:solidFill>
                  <a:srgbClr val="0000FF"/>
                </a:solidFill>
              </a:rPr>
              <a:t>Objetivos</a:t>
            </a:r>
          </a:p>
        </p:txBody>
      </p:sp>
      <p:sp>
        <p:nvSpPr>
          <p:cNvPr id="22531" name="Espaço Reservado para Conteúdo 2"/>
          <p:cNvSpPr>
            <a:spLocks noGrp="1"/>
          </p:cNvSpPr>
          <p:nvPr>
            <p:ph idx="1"/>
          </p:nvPr>
        </p:nvSpPr>
        <p:spPr>
          <a:xfrm>
            <a:off x="2589213" y="2133600"/>
            <a:ext cx="8915400" cy="3778250"/>
          </a:xfrm>
        </p:spPr>
        <p:txBody>
          <a:bodyPr/>
          <a:lstStyle/>
          <a:p>
            <a:pPr>
              <a:buFont typeface="Wingdings" pitchFamily="2" charset="2"/>
              <a:buChar char="Ø"/>
            </a:pPr>
            <a:r>
              <a:rPr lang="pt-BR" smtClean="0">
                <a:solidFill>
                  <a:srgbClr val="000000"/>
                </a:solidFill>
                <a:latin typeface="Gill Sans MT"/>
              </a:rPr>
              <a:t>Avaliar se Prematuros extremos, com DBP grave, poderiam ser categorizados em subgrupos fenotípicos com base na presença ou ausência de:  Doença pulmonar parenquimatosa, Hipertensão Pulmonar (HP), Doenças das grandes Vias Aéreas​</a:t>
            </a:r>
            <a:endParaRPr lang="pt-BR" smtClean="0">
              <a:solidFill>
                <a:srgbClr val="000000"/>
              </a:solidFill>
              <a:latin typeface="Arial" pitchFamily="34" charset="0"/>
            </a:endParaRPr>
          </a:p>
          <a:p>
            <a:pPr>
              <a:buFont typeface="Wingdings" pitchFamily="2" charset="2"/>
              <a:buChar char="Ø"/>
            </a:pPr>
            <a:r>
              <a:rPr lang="pt-BR" smtClean="0">
                <a:solidFill>
                  <a:srgbClr val="000000"/>
                </a:solidFill>
                <a:latin typeface="Gill Sans MT"/>
              </a:rPr>
              <a:t>Secundário: Buscar associação dessa caracterização com desfechos clínicos e prognóstico</a:t>
            </a:r>
          </a:p>
          <a:p>
            <a:pPr algn="ctr">
              <a:buFont typeface="Wingdings" pitchFamily="2" charset="2"/>
              <a:buNone/>
            </a:pPr>
            <a:r>
              <a:rPr lang="pt-BR" smtClean="0"/>
              <a:t/>
            </a:r>
            <a:br>
              <a:rPr lang="pt-BR" smtClean="0"/>
            </a:br>
            <a:r>
              <a:rPr lang="pt-BR" smtClean="0"/>
              <a:t>Alguns dos resultados deste estudo foram relatados anteriormente na forma de ABSTRACTS (20)</a:t>
            </a:r>
            <a:endParaRPr lang="en-US" smtClean="0">
              <a:solidFill>
                <a:srgbClr val="000000"/>
              </a:solidFill>
              <a:latin typeface="Arial" pitchFamily="34" charset="0"/>
            </a:endParaRPr>
          </a:p>
          <a:p>
            <a:endParaRPr lang="pt-BR"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2592388" y="623888"/>
            <a:ext cx="8912225" cy="1281112"/>
          </a:xfrm>
        </p:spPr>
        <p:txBody>
          <a:bodyPr/>
          <a:lstStyle/>
          <a:p>
            <a:r>
              <a:rPr lang="pt-BR" smtClean="0"/>
              <a:t>Metodologia</a:t>
            </a:r>
          </a:p>
        </p:txBody>
      </p:sp>
      <p:sp>
        <p:nvSpPr>
          <p:cNvPr id="23555" name="Espaço Reservado para Conteúdo 2"/>
          <p:cNvSpPr>
            <a:spLocks noGrp="1"/>
          </p:cNvSpPr>
          <p:nvPr>
            <p:ph idx="1"/>
          </p:nvPr>
        </p:nvSpPr>
        <p:spPr>
          <a:xfrm>
            <a:off x="2589213" y="2133600"/>
            <a:ext cx="8915400" cy="3778250"/>
          </a:xfrm>
        </p:spPr>
        <p:txBody>
          <a:bodyPr/>
          <a:lstStyle/>
          <a:p>
            <a:pPr>
              <a:buFont typeface="Wingdings" pitchFamily="2" charset="2"/>
              <a:buChar char="Ø"/>
            </a:pPr>
            <a:r>
              <a:rPr lang="pt-BR" smtClean="0">
                <a:solidFill>
                  <a:srgbClr val="000000"/>
                </a:solidFill>
                <a:latin typeface="Gill Sans MT"/>
              </a:rPr>
              <a:t>Estudo retrospectivo, realizado em um único Centro terciário, com pacientes internados na Unidade de cuidados Intensivos Neonatais entre os anos de 2011 a 2015</a:t>
            </a:r>
            <a:endParaRPr lang="en-US" smtClean="0">
              <a:solidFill>
                <a:srgbClr val="000000"/>
              </a:solidFill>
              <a:latin typeface="Arial" pitchFamily="34" charset="0"/>
            </a:endParaRPr>
          </a:p>
          <a:p>
            <a:pPr>
              <a:buFont typeface="Wingdings" pitchFamily="2" charset="2"/>
              <a:buChar char="Ø"/>
            </a:pPr>
            <a:r>
              <a:rPr lang="pt-BR" smtClean="0">
                <a:solidFill>
                  <a:srgbClr val="000000"/>
                </a:solidFill>
                <a:latin typeface="Gill Sans MT"/>
              </a:rPr>
              <a:t>Foram excluídos aqueles RNs com anomalias congênitas ou síndromes genéticas</a:t>
            </a:r>
            <a:r>
              <a:rPr lang="en-US" smtClean="0">
                <a:solidFill>
                  <a:srgbClr val="000000"/>
                </a:solidFill>
                <a:latin typeface="Gill Sans MT"/>
              </a:rPr>
              <a:t>​</a:t>
            </a:r>
            <a:endParaRPr lang="en-US" smtClean="0">
              <a:solidFill>
                <a:srgbClr val="000000"/>
              </a:solidFill>
              <a:latin typeface="Arial" pitchFamily="34" charset="0"/>
            </a:endParaRPr>
          </a:p>
          <a:p>
            <a:pPr>
              <a:buFont typeface="Wingdings" pitchFamily="2" charset="2"/>
              <a:buChar char="Ø"/>
            </a:pPr>
            <a:r>
              <a:rPr lang="pt-BR" smtClean="0">
                <a:solidFill>
                  <a:srgbClr val="000000"/>
                </a:solidFill>
                <a:latin typeface="Gill Sans MT"/>
              </a:rPr>
              <a:t>Selecionados </a:t>
            </a:r>
            <a:r>
              <a:rPr lang="pt-BR" b="1" smtClean="0">
                <a:solidFill>
                  <a:srgbClr val="000000"/>
                </a:solidFill>
                <a:latin typeface="Gill Sans MT"/>
              </a:rPr>
              <a:t>RNs nascidos com &lt;32semanas de idade gestacional</a:t>
            </a:r>
            <a:r>
              <a:rPr lang="pt-BR" smtClean="0">
                <a:solidFill>
                  <a:srgbClr val="000000"/>
                </a:solidFill>
                <a:latin typeface="Gill Sans MT"/>
              </a:rPr>
              <a:t> ao nascimento </a:t>
            </a:r>
            <a:r>
              <a:rPr lang="en-US" smtClean="0">
                <a:solidFill>
                  <a:srgbClr val="000000"/>
                </a:solidFill>
                <a:latin typeface="Gill Sans MT"/>
              </a:rPr>
              <a:t>​</a:t>
            </a:r>
            <a:endParaRPr lang="en-US" smtClean="0">
              <a:solidFill>
                <a:srgbClr val="000000"/>
              </a:solidFill>
              <a:latin typeface="Arial" pitchFamily="34" charset="0"/>
            </a:endParaRPr>
          </a:p>
          <a:p>
            <a:pPr>
              <a:buFont typeface="Wingdings" pitchFamily="2" charset="2"/>
              <a:buChar char="Ø"/>
            </a:pPr>
            <a:r>
              <a:rPr lang="pt-BR" smtClean="0">
                <a:solidFill>
                  <a:srgbClr val="FF3300"/>
                </a:solidFill>
                <a:latin typeface="Gill Sans MT"/>
              </a:rPr>
              <a:t>Critérios de DBP grave</a:t>
            </a:r>
            <a:r>
              <a:rPr lang="pt-BR" smtClean="0">
                <a:solidFill>
                  <a:srgbClr val="000000"/>
                </a:solidFill>
                <a:latin typeface="Gill Sans MT"/>
              </a:rPr>
              <a:t>: uso de O2 suplementar por pelo menos 28 dias e tratamento com FIO2 ≥30% ou ventilação com pressão positiva na 36ª semana de Idade Gestacional pós-menstrual (3)</a:t>
            </a:r>
            <a:endParaRPr lang="en-US" smtClean="0">
              <a:solidFill>
                <a:srgbClr val="000000"/>
              </a:solidFill>
              <a:latin typeface="Arial" pitchFamily="34" charset="0"/>
            </a:endParaRPr>
          </a:p>
          <a:p>
            <a:pPr>
              <a:buFont typeface="Wingdings" pitchFamily="2" charset="2"/>
              <a:buChar char="Ø"/>
            </a:pPr>
            <a:r>
              <a:rPr lang="pt-BR" smtClean="0">
                <a:solidFill>
                  <a:srgbClr val="000000"/>
                </a:solidFill>
                <a:latin typeface="Gill Sans MT"/>
              </a:rPr>
              <a:t>Submetidos a </a:t>
            </a:r>
            <a:r>
              <a:rPr lang="pt-BR" b="1" smtClean="0">
                <a:solidFill>
                  <a:srgbClr val="000000"/>
                </a:solidFill>
                <a:latin typeface="Gill Sans MT"/>
              </a:rPr>
              <a:t>Tomografia de tórax com angiografia e ecocardiograma</a:t>
            </a:r>
            <a:r>
              <a:rPr lang="pt-BR" smtClean="0">
                <a:solidFill>
                  <a:srgbClr val="000000"/>
                </a:solidFill>
                <a:latin typeface="Gill Sans MT"/>
              </a:rPr>
              <a:t> entre a </a:t>
            </a:r>
            <a:r>
              <a:rPr lang="pt-BR" b="1" smtClean="0">
                <a:solidFill>
                  <a:srgbClr val="000000"/>
                </a:solidFill>
                <a:latin typeface="Gill Sans MT"/>
              </a:rPr>
              <a:t>40ª e 50ª semana de idade gestacional pós-mensrual</a:t>
            </a:r>
            <a:endParaRPr lang="pt-BR" b="1" smtClean="0">
              <a:solidFill>
                <a:srgbClr val="000000"/>
              </a:solidFill>
              <a:latin typeface="Arial" pitchFamily="34" charset="0"/>
            </a:endParaRPr>
          </a:p>
          <a:p>
            <a:endParaRPr lang="pt-BR"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2592388" y="623888"/>
            <a:ext cx="8912225" cy="1281112"/>
          </a:xfrm>
        </p:spPr>
        <p:txBody>
          <a:bodyPr/>
          <a:lstStyle/>
          <a:p>
            <a:r>
              <a:rPr lang="pt-BR" smtClean="0"/>
              <a:t>Metodologia</a:t>
            </a:r>
          </a:p>
        </p:txBody>
      </p:sp>
      <p:sp>
        <p:nvSpPr>
          <p:cNvPr id="24579" name="Espaço Reservado para Conteúdo 2"/>
          <p:cNvSpPr>
            <a:spLocks noGrp="1"/>
          </p:cNvSpPr>
          <p:nvPr>
            <p:ph idx="1"/>
          </p:nvPr>
        </p:nvSpPr>
        <p:spPr>
          <a:xfrm>
            <a:off x="2589213" y="2133600"/>
            <a:ext cx="8915400" cy="3778250"/>
          </a:xfrm>
        </p:spPr>
        <p:txBody>
          <a:bodyPr/>
          <a:lstStyle/>
          <a:p>
            <a:pPr>
              <a:buFont typeface="Wingdings" pitchFamily="2" charset="2"/>
              <a:buChar char="Ø"/>
            </a:pPr>
            <a:r>
              <a:rPr lang="pt-BR" smtClean="0">
                <a:solidFill>
                  <a:srgbClr val="000000"/>
                </a:solidFill>
                <a:latin typeface="Gill Sans MT"/>
              </a:rPr>
              <a:t>Dados foram capturados por um banco de dados mantido pelo Programa de Doença Pulmonar Crônica Infantil</a:t>
            </a:r>
            <a:r>
              <a:rPr lang="en-US" smtClean="0">
                <a:solidFill>
                  <a:srgbClr val="000000"/>
                </a:solidFill>
                <a:latin typeface="Gill Sans MT"/>
              </a:rPr>
              <a:t>​</a:t>
            </a:r>
            <a:endParaRPr lang="en-US" smtClean="0">
              <a:solidFill>
                <a:srgbClr val="000000"/>
              </a:solidFill>
              <a:latin typeface="Arial" pitchFamily="34" charset="0"/>
            </a:endParaRPr>
          </a:p>
          <a:p>
            <a:pPr>
              <a:buFont typeface="Wingdings" pitchFamily="2" charset="2"/>
              <a:buChar char="Ø"/>
            </a:pPr>
            <a:r>
              <a:rPr lang="pt-BR" smtClean="0">
                <a:solidFill>
                  <a:srgbClr val="000000"/>
                </a:solidFill>
                <a:latin typeface="Gill Sans MT"/>
              </a:rPr>
              <a:t>Aprovado pelo Comitê de Revisão Institucional do Hospital Infantil da Filadélfia</a:t>
            </a:r>
            <a:endParaRPr lang="en-US" smtClean="0">
              <a:solidFill>
                <a:srgbClr val="000000"/>
              </a:solidFill>
              <a:latin typeface="Arial" pitchFamily="34" charset="0"/>
            </a:endParaRPr>
          </a:p>
          <a:p>
            <a:endParaRPr lang="pt-BR"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2592388" y="623888"/>
            <a:ext cx="8912225" cy="1281112"/>
          </a:xfrm>
        </p:spPr>
        <p:txBody>
          <a:bodyPr/>
          <a:lstStyle/>
          <a:p>
            <a:r>
              <a:rPr lang="pt-BR" smtClean="0"/>
              <a:t>Metodologia</a:t>
            </a:r>
          </a:p>
        </p:txBody>
      </p:sp>
      <p:sp>
        <p:nvSpPr>
          <p:cNvPr id="25603" name="Espaço Reservado para Conteúdo 2"/>
          <p:cNvSpPr>
            <a:spLocks noGrp="1"/>
          </p:cNvSpPr>
          <p:nvPr>
            <p:ph idx="1"/>
          </p:nvPr>
        </p:nvSpPr>
        <p:spPr>
          <a:xfrm>
            <a:off x="2589213" y="2133600"/>
            <a:ext cx="8915400" cy="3778250"/>
          </a:xfrm>
        </p:spPr>
        <p:txBody>
          <a:bodyPr/>
          <a:lstStyle/>
          <a:p>
            <a:r>
              <a:rPr lang="pt-BR" smtClean="0">
                <a:solidFill>
                  <a:srgbClr val="000000"/>
                </a:solidFill>
                <a:latin typeface="Gill Sans MT"/>
              </a:rPr>
              <a:t> </a:t>
            </a:r>
            <a:r>
              <a:rPr lang="pt-BR" b="1" smtClean="0">
                <a:solidFill>
                  <a:srgbClr val="0000FF"/>
                </a:solidFill>
                <a:latin typeface="Gill Sans MT"/>
              </a:rPr>
              <a:t>Classificação da severidade da Doença Pulmonar Parenquimatosa</a:t>
            </a:r>
            <a:r>
              <a:rPr lang="pt-BR" smtClean="0">
                <a:solidFill>
                  <a:srgbClr val="000000"/>
                </a:solidFill>
                <a:latin typeface="Gill Sans MT"/>
              </a:rPr>
              <a:t>​</a:t>
            </a:r>
            <a:endParaRPr lang="pt-BR" smtClean="0">
              <a:solidFill>
                <a:srgbClr val="000000"/>
              </a:solidFill>
              <a:latin typeface="Segoe UI" pitchFamily="34" charset="0"/>
            </a:endParaRPr>
          </a:p>
          <a:p>
            <a:pPr>
              <a:buFont typeface="Arial" pitchFamily="34" charset="0"/>
              <a:buChar char="•"/>
            </a:pPr>
            <a:r>
              <a:rPr lang="pt-BR" smtClean="0">
                <a:solidFill>
                  <a:srgbClr val="000000"/>
                </a:solidFill>
                <a:latin typeface="Gill Sans MT"/>
              </a:rPr>
              <a:t>Classificada através da Tomografia computadorizada de tórax com angiografia (CTA) usando o Método Ochiai​ (21)</a:t>
            </a:r>
            <a:endParaRPr lang="pt-BR" smtClean="0">
              <a:solidFill>
                <a:srgbClr val="000000"/>
              </a:solidFill>
              <a:latin typeface="Arial" pitchFamily="34" charset="0"/>
            </a:endParaRPr>
          </a:p>
          <a:p>
            <a:pPr>
              <a:buFont typeface="Arial" pitchFamily="34" charset="0"/>
              <a:buChar char="•"/>
            </a:pPr>
            <a:r>
              <a:rPr lang="pt-BR" smtClean="0">
                <a:solidFill>
                  <a:srgbClr val="000000"/>
                </a:solidFill>
                <a:latin typeface="Gill Sans MT"/>
              </a:rPr>
              <a:t>Ochiai: Sistema de Escore por TC para avaliação da doença pulmonar em lactentes prematuros</a:t>
            </a:r>
            <a:r>
              <a:rPr lang="en-US" smtClean="0">
                <a:solidFill>
                  <a:srgbClr val="000000"/>
                </a:solidFill>
                <a:latin typeface="Gill Sans MT"/>
              </a:rPr>
              <a:t>​</a:t>
            </a:r>
            <a:endParaRPr lang="en-US" smtClean="0">
              <a:solidFill>
                <a:srgbClr val="000000"/>
              </a:solidFill>
              <a:latin typeface="Arial" pitchFamily="34" charset="0"/>
            </a:endParaRPr>
          </a:p>
          <a:p>
            <a:pPr>
              <a:buFont typeface="Arial" pitchFamily="34" charset="0"/>
              <a:buChar char="•"/>
            </a:pPr>
            <a:r>
              <a:rPr lang="pt-BR" smtClean="0">
                <a:solidFill>
                  <a:srgbClr val="000000"/>
                </a:solidFill>
                <a:latin typeface="Gill Sans MT"/>
              </a:rPr>
              <a:t>Avaliação das imagens da CTA por dois radiologistas pediátricos de forma independente, com dados dos pacientes sendo ocultados​</a:t>
            </a:r>
            <a:endParaRPr lang="pt-BR" smtClean="0">
              <a:solidFill>
                <a:srgbClr val="000000"/>
              </a:solidFill>
              <a:latin typeface="Arial" pitchFamily="34" charset="0"/>
            </a:endParaRPr>
          </a:p>
          <a:p>
            <a:pPr>
              <a:buFont typeface="Arial" pitchFamily="34" charset="0"/>
              <a:buChar char="•"/>
            </a:pPr>
            <a:r>
              <a:rPr lang="pt-BR" smtClean="0">
                <a:solidFill>
                  <a:srgbClr val="000000"/>
                </a:solidFill>
                <a:latin typeface="Gill Sans MT"/>
              </a:rPr>
              <a:t>Resultados discrepantes foram resolvidos por consenso</a:t>
            </a:r>
            <a:endParaRPr lang="pt-BR" smtClean="0">
              <a:solidFill>
                <a:srgbClr val="000000"/>
              </a:solidFill>
              <a:latin typeface="Arial" pitchFamily="34" charset="0"/>
            </a:endParaRPr>
          </a:p>
          <a:p>
            <a:endParaRPr lang="pt-BR"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ítulo 1"/>
          <p:cNvSpPr>
            <a:spLocks noGrp="1"/>
          </p:cNvSpPr>
          <p:nvPr>
            <p:ph type="title"/>
          </p:nvPr>
        </p:nvSpPr>
        <p:spPr>
          <a:xfrm>
            <a:off x="2589213" y="446088"/>
            <a:ext cx="3505200" cy="976312"/>
          </a:xfrm>
        </p:spPr>
        <p:txBody>
          <a:bodyPr/>
          <a:lstStyle/>
          <a:p>
            <a:r>
              <a:rPr lang="pt-BR" sz="3200" smtClean="0"/>
              <a:t>Metodologia</a:t>
            </a:r>
          </a:p>
        </p:txBody>
      </p:sp>
      <p:sp>
        <p:nvSpPr>
          <p:cNvPr id="3" name="Espaço Reservado para Conteúdo 2">
            <a:extLst>
              <a:ext uri="{FF2B5EF4-FFF2-40B4-BE49-F238E27FC236}"/>
            </a:extLst>
          </p:cNvPr>
          <p:cNvSpPr>
            <a:spLocks noGrp="1"/>
          </p:cNvSpPr>
          <p:nvPr>
            <p:ph idx="1"/>
          </p:nvPr>
        </p:nvSpPr>
        <p:spPr>
          <a:xfrm>
            <a:off x="5865813" y="609600"/>
            <a:ext cx="5627687" cy="5087938"/>
          </a:xfrm>
        </p:spPr>
        <p:txBody>
          <a:bodyPr rtlCol="0"/>
          <a:lstStyle/>
          <a:p>
            <a:pPr>
              <a:spcAft>
                <a:spcPts val="0"/>
              </a:spcAft>
              <a:buFont typeface="Wingdings" panose="05000000000000000000" pitchFamily="2" charset="2"/>
              <a:buChar char="Ø"/>
              <a:defRPr/>
            </a:pPr>
            <a:r>
              <a:rPr lang="pt-BR" dirty="0">
                <a:solidFill>
                  <a:srgbClr val="000000"/>
                </a:solidFill>
                <a:latin typeface="Gill Sans MT" panose="020B0502020104020203" pitchFamily="34" charset="0"/>
              </a:rPr>
              <a:t>Presença e gravidade de acordo com características radiográficas pulmonares: </a:t>
            </a:r>
          </a:p>
          <a:p>
            <a:pPr marL="0" indent="0">
              <a:spcAft>
                <a:spcPts val="0"/>
              </a:spcAft>
              <a:buFont typeface="Wingdings 3" charset="2"/>
              <a:buNone/>
              <a:defRPr/>
            </a:pPr>
            <a:r>
              <a:rPr lang="pt-BR" dirty="0">
                <a:solidFill>
                  <a:srgbClr val="000000"/>
                </a:solidFill>
                <a:latin typeface="Gill Sans MT" panose="020B0502020104020203" pitchFamily="34" charset="0"/>
              </a:rPr>
              <a:t>	</a:t>
            </a:r>
            <a:r>
              <a:rPr lang="pt-BR" dirty="0" err="1">
                <a:solidFill>
                  <a:srgbClr val="000000"/>
                </a:solidFill>
                <a:latin typeface="Gill Sans MT" panose="020B0502020104020203" pitchFamily="34" charset="0"/>
              </a:rPr>
              <a:t>hiperexpansão</a:t>
            </a:r>
            <a:r>
              <a:rPr lang="pt-BR" dirty="0">
                <a:solidFill>
                  <a:srgbClr val="000000"/>
                </a:solidFill>
                <a:latin typeface="Gill Sans MT" panose="020B0502020104020203" pitchFamily="34" charset="0"/>
              </a:rPr>
              <a:t>, padrão de mosaico, abaulamento 	intercostal, ar/cistos/bolhas, tamanho do cisto, 	opacidades </a:t>
            </a:r>
            <a:r>
              <a:rPr lang="pt-BR" dirty="0" err="1">
                <a:solidFill>
                  <a:srgbClr val="000000"/>
                </a:solidFill>
                <a:latin typeface="Gill Sans MT" panose="020B0502020104020203" pitchFamily="34" charset="0"/>
              </a:rPr>
              <a:t>subpleurais</a:t>
            </a:r>
            <a:r>
              <a:rPr lang="pt-BR" dirty="0">
                <a:solidFill>
                  <a:srgbClr val="000000"/>
                </a:solidFill>
                <a:latin typeface="Gill Sans MT" panose="020B0502020104020203" pitchFamily="34" charset="0"/>
              </a:rPr>
              <a:t> triangulares, distorção e 	espessamento de feixe </a:t>
            </a:r>
            <a:r>
              <a:rPr lang="pt-BR" dirty="0" err="1">
                <a:solidFill>
                  <a:srgbClr val="000000"/>
                </a:solidFill>
                <a:latin typeface="Gill Sans MT" panose="020B0502020104020203" pitchFamily="34" charset="0"/>
              </a:rPr>
              <a:t>broncovascular</a:t>
            </a:r>
            <a:r>
              <a:rPr lang="pt-BR" dirty="0">
                <a:solidFill>
                  <a:srgbClr val="000000"/>
                </a:solidFill>
                <a:latin typeface="Gill Sans MT" panose="020B0502020104020203" pitchFamily="34" charset="0"/>
              </a:rPr>
              <a:t>, consolidação e 	interpretação subjetiva da doença pulmonar grave 	(máximo 18 pontos)</a:t>
            </a:r>
            <a:r>
              <a:rPr lang="en-US" dirty="0">
                <a:solidFill>
                  <a:srgbClr val="000000"/>
                </a:solidFill>
                <a:latin typeface="Gill Sans MT" panose="020B0502020104020203" pitchFamily="34" charset="0"/>
              </a:rPr>
              <a:t>​</a:t>
            </a:r>
            <a:endParaRPr lang="en-US" dirty="0">
              <a:solidFill>
                <a:srgbClr val="000000"/>
              </a:solidFill>
              <a:latin typeface="Arial" panose="020B0604020202020204" pitchFamily="34" charset="0"/>
            </a:endParaRPr>
          </a:p>
          <a:p>
            <a:pPr>
              <a:spcAft>
                <a:spcPts val="0"/>
              </a:spcAft>
              <a:buFont typeface="Wingdings" panose="05000000000000000000" pitchFamily="2" charset="2"/>
              <a:buChar char="Ø"/>
              <a:defRPr/>
            </a:pPr>
            <a:r>
              <a:rPr lang="pt-BR" dirty="0">
                <a:solidFill>
                  <a:srgbClr val="000000"/>
                </a:solidFill>
                <a:latin typeface="Gill Sans MT" panose="020B0502020104020203" pitchFamily="34" charset="0"/>
              </a:rPr>
              <a:t>Nesse estudo foi definido </a:t>
            </a:r>
            <a:r>
              <a:rPr lang="pt-BR" dirty="0" err="1">
                <a:solidFill>
                  <a:srgbClr val="000000"/>
                </a:solidFill>
                <a:latin typeface="Gill Sans MT" panose="020B0502020104020203" pitchFamily="34" charset="0"/>
              </a:rPr>
              <a:t>Ochiai</a:t>
            </a:r>
            <a:r>
              <a:rPr lang="pt-BR" dirty="0">
                <a:solidFill>
                  <a:srgbClr val="000000"/>
                </a:solidFill>
                <a:latin typeface="Gill Sans MT" panose="020B0502020104020203" pitchFamily="34" charset="0"/>
              </a:rPr>
              <a:t> ≥8</a:t>
            </a:r>
            <a:endParaRPr lang="en-US" dirty="0">
              <a:solidFill>
                <a:srgbClr val="000000"/>
              </a:solidFill>
              <a:latin typeface="Arial" panose="020B0604020202020204" pitchFamily="34" charset="0"/>
            </a:endParaRPr>
          </a:p>
          <a:p>
            <a:pPr fontAlgn="auto">
              <a:spcAft>
                <a:spcPts val="0"/>
              </a:spcAft>
              <a:buFont typeface="Wingdings 3" charset="2"/>
              <a:buChar char=""/>
              <a:defRPr/>
            </a:pPr>
            <a:endParaRPr lang="pt-BR" dirty="0">
              <a:solidFill>
                <a:schemeClr val="tx1">
                  <a:lumMod val="75000"/>
                  <a:lumOff val="25000"/>
                </a:schemeClr>
              </a:solidFill>
            </a:endParaRPr>
          </a:p>
        </p:txBody>
      </p:sp>
      <p:pic>
        <p:nvPicPr>
          <p:cNvPr id="26628" name="Picture 2" descr="Displasia Broncopulmon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5138" y="1817688"/>
            <a:ext cx="3505200" cy="267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ítulo 1"/>
          <p:cNvSpPr>
            <a:spLocks noGrp="1"/>
          </p:cNvSpPr>
          <p:nvPr>
            <p:ph type="title"/>
          </p:nvPr>
        </p:nvSpPr>
        <p:spPr>
          <a:xfrm>
            <a:off x="2592388" y="623888"/>
            <a:ext cx="8912225" cy="1281112"/>
          </a:xfrm>
        </p:spPr>
        <p:txBody>
          <a:bodyPr/>
          <a:lstStyle/>
          <a:p>
            <a:r>
              <a:rPr lang="pt-BR" smtClean="0"/>
              <a:t>Metodologia</a:t>
            </a:r>
          </a:p>
        </p:txBody>
      </p:sp>
      <p:sp>
        <p:nvSpPr>
          <p:cNvPr id="27651" name="Espaço Reservado para Conteúdo 2"/>
          <p:cNvSpPr>
            <a:spLocks noGrp="1"/>
          </p:cNvSpPr>
          <p:nvPr>
            <p:ph idx="1"/>
          </p:nvPr>
        </p:nvSpPr>
        <p:spPr>
          <a:xfrm>
            <a:off x="2589213" y="2133600"/>
            <a:ext cx="9377362" cy="3778250"/>
          </a:xfrm>
        </p:spPr>
        <p:txBody>
          <a:bodyPr/>
          <a:lstStyle/>
          <a:p>
            <a:r>
              <a:rPr lang="pt-BR" b="1" smtClean="0">
                <a:solidFill>
                  <a:srgbClr val="0000FF"/>
                </a:solidFill>
                <a:latin typeface="Gill Sans MT"/>
              </a:rPr>
              <a:t>Classificação da Hipertensão Pulmonar</a:t>
            </a:r>
            <a:r>
              <a:rPr lang="en-US" smtClean="0">
                <a:solidFill>
                  <a:srgbClr val="000000"/>
                </a:solidFill>
                <a:latin typeface="Gill Sans MT"/>
              </a:rPr>
              <a:t>​</a:t>
            </a:r>
            <a:endParaRPr lang="en-US" smtClean="0">
              <a:solidFill>
                <a:srgbClr val="000000"/>
              </a:solidFill>
              <a:latin typeface="Segoe UI" pitchFamily="34" charset="0"/>
            </a:endParaRPr>
          </a:p>
          <a:p>
            <a:pPr>
              <a:buFont typeface="Arial" pitchFamily="34" charset="0"/>
              <a:buChar char="•"/>
            </a:pPr>
            <a:r>
              <a:rPr lang="pt-BR" smtClean="0">
                <a:solidFill>
                  <a:srgbClr val="000000"/>
                </a:solidFill>
                <a:latin typeface="Gill Sans MT"/>
              </a:rPr>
              <a:t>Revisão de Ecocardiograma</a:t>
            </a:r>
            <a:r>
              <a:rPr lang="en-US" smtClean="0">
                <a:solidFill>
                  <a:srgbClr val="000000"/>
                </a:solidFill>
                <a:latin typeface="Gill Sans MT"/>
              </a:rPr>
              <a:t>​</a:t>
            </a:r>
            <a:endParaRPr lang="en-US" smtClean="0">
              <a:solidFill>
                <a:srgbClr val="000000"/>
              </a:solidFill>
              <a:latin typeface="Arial" pitchFamily="34" charset="0"/>
            </a:endParaRPr>
          </a:p>
          <a:p>
            <a:pPr>
              <a:buFont typeface="Arial" pitchFamily="34" charset="0"/>
              <a:buChar char="•"/>
            </a:pPr>
            <a:r>
              <a:rPr lang="pt-BR" smtClean="0">
                <a:solidFill>
                  <a:srgbClr val="000000"/>
                </a:solidFill>
                <a:latin typeface="Gill Sans MT"/>
              </a:rPr>
              <a:t>Único Cardiologista pediátrico</a:t>
            </a:r>
            <a:r>
              <a:rPr lang="en-US" smtClean="0">
                <a:solidFill>
                  <a:srgbClr val="000000"/>
                </a:solidFill>
                <a:latin typeface="Gill Sans MT"/>
              </a:rPr>
              <a:t>​</a:t>
            </a:r>
            <a:endParaRPr lang="en-US" smtClean="0">
              <a:solidFill>
                <a:srgbClr val="000000"/>
              </a:solidFill>
              <a:latin typeface="Arial" pitchFamily="34" charset="0"/>
            </a:endParaRPr>
          </a:p>
          <a:p>
            <a:pPr>
              <a:buFont typeface="Arial" pitchFamily="34" charset="0"/>
              <a:buChar char="•"/>
            </a:pPr>
            <a:r>
              <a:rPr lang="pt-BR" smtClean="0">
                <a:solidFill>
                  <a:srgbClr val="000000"/>
                </a:solidFill>
                <a:latin typeface="Gill Sans MT"/>
              </a:rPr>
              <a:t>Hipertensão pulmonar foi definida pela presença de um ou mais dos seguintes critérios:</a:t>
            </a:r>
            <a:r>
              <a:rPr lang="en-US" smtClean="0">
                <a:solidFill>
                  <a:srgbClr val="000000"/>
                </a:solidFill>
                <a:latin typeface="Gill Sans MT"/>
              </a:rPr>
              <a:t>​</a:t>
            </a:r>
            <a:endParaRPr lang="en-US" smtClean="0">
              <a:solidFill>
                <a:srgbClr val="000000"/>
              </a:solidFill>
              <a:latin typeface="Arial" pitchFamily="34" charset="0"/>
            </a:endParaRPr>
          </a:p>
          <a:p>
            <a:pPr lvl="1">
              <a:buFont typeface="Arial" pitchFamily="34" charset="0"/>
              <a:buChar char="•"/>
            </a:pPr>
            <a:r>
              <a:rPr lang="pt-BR" smtClean="0">
                <a:solidFill>
                  <a:srgbClr val="000000"/>
                </a:solidFill>
                <a:latin typeface="Gill Sans MT"/>
              </a:rPr>
              <a:t>Pressão arterial sistólica  na artéria Pulmonar ≥40mmHg, regurgitamento da tricúspide (22) </a:t>
            </a:r>
            <a:r>
              <a:rPr lang="en-US" smtClean="0">
                <a:solidFill>
                  <a:srgbClr val="000000"/>
                </a:solidFill>
                <a:latin typeface="Gill Sans MT"/>
              </a:rPr>
              <a:t>​</a:t>
            </a:r>
            <a:endParaRPr lang="en-US" smtClean="0">
              <a:solidFill>
                <a:srgbClr val="000000"/>
              </a:solidFill>
              <a:latin typeface="Arial" pitchFamily="34" charset="0"/>
            </a:endParaRPr>
          </a:p>
          <a:p>
            <a:pPr lvl="1">
              <a:buFont typeface="Arial" pitchFamily="34" charset="0"/>
              <a:buChar char="•"/>
            </a:pPr>
            <a:r>
              <a:rPr lang="pt-BR" smtClean="0">
                <a:solidFill>
                  <a:srgbClr val="000000"/>
                </a:solidFill>
                <a:latin typeface="Gill Sans MT"/>
              </a:rPr>
              <a:t>Shunt bidirecional ou Direita para Esquerda através de um Canal Arterial Patente)</a:t>
            </a:r>
            <a:r>
              <a:rPr lang="en-US" smtClean="0">
                <a:solidFill>
                  <a:srgbClr val="000000"/>
                </a:solidFill>
                <a:latin typeface="Gill Sans MT"/>
              </a:rPr>
              <a:t>​</a:t>
            </a:r>
            <a:endParaRPr lang="en-US" smtClean="0">
              <a:solidFill>
                <a:srgbClr val="000000"/>
              </a:solidFill>
              <a:latin typeface="Arial" pitchFamily="34" charset="0"/>
            </a:endParaRPr>
          </a:p>
          <a:p>
            <a:pPr lvl="1">
              <a:buFont typeface="Arial" pitchFamily="34" charset="0"/>
              <a:buChar char="•"/>
            </a:pPr>
            <a:r>
              <a:rPr lang="pt-BR" smtClean="0">
                <a:solidFill>
                  <a:srgbClr val="000000"/>
                </a:solidFill>
                <a:latin typeface="Gill Sans MT"/>
              </a:rPr>
              <a:t>Septo interventricular achatado ou Arqueado (23-25)</a:t>
            </a:r>
            <a:endParaRPr lang="pt-BR" smtClean="0">
              <a:solidFill>
                <a:srgbClr val="000000"/>
              </a:solidFill>
              <a:latin typeface="Arial" pitchFamily="34" charset="0"/>
            </a:endParaRPr>
          </a:p>
          <a:p>
            <a:endParaRPr lang="pt-BR"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ítulo 1"/>
          <p:cNvSpPr>
            <a:spLocks noGrp="1"/>
          </p:cNvSpPr>
          <p:nvPr>
            <p:ph type="title"/>
          </p:nvPr>
        </p:nvSpPr>
        <p:spPr>
          <a:xfrm>
            <a:off x="2592388" y="623888"/>
            <a:ext cx="8912225" cy="1281112"/>
          </a:xfrm>
        </p:spPr>
        <p:txBody>
          <a:bodyPr/>
          <a:lstStyle/>
          <a:p>
            <a:r>
              <a:rPr lang="pt-BR" smtClean="0"/>
              <a:t>Metodologia</a:t>
            </a:r>
          </a:p>
        </p:txBody>
      </p:sp>
      <p:sp>
        <p:nvSpPr>
          <p:cNvPr id="28675" name="Espaço Reservado para Conteúdo 2"/>
          <p:cNvSpPr>
            <a:spLocks noGrp="1"/>
          </p:cNvSpPr>
          <p:nvPr>
            <p:ph idx="1"/>
          </p:nvPr>
        </p:nvSpPr>
        <p:spPr>
          <a:xfrm>
            <a:off x="2589213" y="2133600"/>
            <a:ext cx="8915400" cy="3778250"/>
          </a:xfrm>
        </p:spPr>
        <p:txBody>
          <a:bodyPr/>
          <a:lstStyle/>
          <a:p>
            <a:r>
              <a:rPr lang="pt-BR" b="1" smtClean="0">
                <a:solidFill>
                  <a:srgbClr val="0000FF"/>
                </a:solidFill>
                <a:latin typeface="Gill Sans MT"/>
              </a:rPr>
              <a:t>Classificação da Doença das Grandes Vias Aéreas</a:t>
            </a:r>
            <a:r>
              <a:rPr lang="en-US" b="1" smtClean="0">
                <a:solidFill>
                  <a:srgbClr val="0000FF"/>
                </a:solidFill>
                <a:latin typeface="Gill Sans MT"/>
              </a:rPr>
              <a:t>​</a:t>
            </a:r>
            <a:endParaRPr lang="en-US" b="1" smtClean="0">
              <a:solidFill>
                <a:srgbClr val="0000FF"/>
              </a:solidFill>
              <a:latin typeface="Segoe UI" pitchFamily="34" charset="0"/>
            </a:endParaRPr>
          </a:p>
          <a:p>
            <a:pPr>
              <a:buFont typeface="Arial" pitchFamily="34" charset="0"/>
              <a:buChar char="•"/>
            </a:pPr>
            <a:r>
              <a:rPr lang="pt-BR" smtClean="0">
                <a:solidFill>
                  <a:srgbClr val="000000"/>
                </a:solidFill>
                <a:latin typeface="Gill Sans MT"/>
              </a:rPr>
              <a:t>Definida como Broncomalácia ou Traqueomalácia​</a:t>
            </a:r>
            <a:endParaRPr lang="pt-BR" smtClean="0">
              <a:solidFill>
                <a:srgbClr val="000000"/>
              </a:solidFill>
              <a:latin typeface="Arial" pitchFamily="34" charset="0"/>
            </a:endParaRPr>
          </a:p>
          <a:p>
            <a:pPr>
              <a:buFont typeface="Arial" pitchFamily="34" charset="0"/>
              <a:buChar char="•"/>
            </a:pPr>
            <a:r>
              <a:rPr lang="pt-BR" smtClean="0">
                <a:solidFill>
                  <a:srgbClr val="000000"/>
                </a:solidFill>
                <a:latin typeface="Gill Sans MT"/>
              </a:rPr>
              <a:t>Revisão de Broncoscopias e Traqueoscopias</a:t>
            </a:r>
            <a:r>
              <a:rPr lang="en-US" smtClean="0">
                <a:solidFill>
                  <a:srgbClr val="000000"/>
                </a:solidFill>
                <a:latin typeface="Gill Sans MT"/>
              </a:rPr>
              <a:t>​</a:t>
            </a:r>
            <a:endParaRPr lang="en-US" smtClean="0">
              <a:solidFill>
                <a:srgbClr val="000000"/>
              </a:solidFill>
              <a:latin typeface="Arial" pitchFamily="34" charset="0"/>
            </a:endParaRPr>
          </a:p>
          <a:p>
            <a:pPr>
              <a:buFont typeface="Arial" pitchFamily="34" charset="0"/>
              <a:buChar char="•"/>
            </a:pPr>
            <a:r>
              <a:rPr lang="pt-BR" smtClean="0">
                <a:solidFill>
                  <a:srgbClr val="000000"/>
                </a:solidFill>
                <a:latin typeface="Gill Sans MT"/>
              </a:rPr>
              <a:t>Revisão das CTAs quanto a evidência de malácia -  Redução ≥50% da área da traquéia ou brônquios principais​</a:t>
            </a:r>
            <a:endParaRPr lang="pt-BR" smtClean="0">
              <a:solidFill>
                <a:srgbClr val="000000"/>
              </a:solidFill>
              <a:latin typeface="Arial" pitchFamily="34" charset="0"/>
            </a:endParaRPr>
          </a:p>
          <a:p>
            <a:pPr>
              <a:buFont typeface="Arial" pitchFamily="34" charset="0"/>
              <a:buChar char="•"/>
            </a:pPr>
            <a:r>
              <a:rPr lang="pt-BR" smtClean="0">
                <a:solidFill>
                  <a:srgbClr val="000000"/>
                </a:solidFill>
                <a:latin typeface="Gill Sans MT"/>
              </a:rPr>
              <a:t>Os Prematuros que não foram submetidos a broncoscopia ou traqueoscopia  e sem evidencia de colapso na CTA, foram admtidos como não havendo doença das Grandes Vias Aéreas</a:t>
            </a:r>
            <a:endParaRPr lang="pt-BR" smtClean="0">
              <a:solidFill>
                <a:srgbClr val="000000"/>
              </a:solidFill>
              <a:latin typeface="Arial" pitchFamily="34" charset="0"/>
            </a:endParaRPr>
          </a:p>
          <a:p>
            <a:endParaRPr lang="pt-BR"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p:cNvSpPr>
          <p:nvPr>
            <p:ph type="title" idx="4294967295"/>
          </p:nvPr>
        </p:nvSpPr>
        <p:spPr/>
        <p:txBody>
          <a:bodyPr/>
          <a:lstStyle/>
          <a:p>
            <a:r>
              <a:rPr lang="pt-BR" smtClean="0"/>
              <a:t>Metodologia</a:t>
            </a:r>
          </a:p>
        </p:txBody>
      </p:sp>
      <p:sp>
        <p:nvSpPr>
          <p:cNvPr id="46083" name="Rectangle 3"/>
          <p:cNvSpPr>
            <a:spLocks noGrp="1"/>
          </p:cNvSpPr>
          <p:nvPr>
            <p:ph type="body" idx="4294967295"/>
          </p:nvPr>
        </p:nvSpPr>
        <p:spPr>
          <a:xfrm>
            <a:off x="1792288" y="2133600"/>
            <a:ext cx="9712325" cy="4421188"/>
          </a:xfrm>
        </p:spPr>
        <p:txBody>
          <a:bodyPr/>
          <a:lstStyle/>
          <a:p>
            <a:pPr>
              <a:buFont typeface="Wingdings 3" pitchFamily="18" charset="2"/>
              <a:buNone/>
            </a:pPr>
            <a:r>
              <a:rPr lang="pt-BR" b="1" smtClean="0">
                <a:solidFill>
                  <a:srgbClr val="0000FF"/>
                </a:solidFill>
              </a:rPr>
              <a:t>                                             Resultados Clínicos</a:t>
            </a:r>
          </a:p>
          <a:p>
            <a:r>
              <a:rPr lang="pt-BR" smtClean="0"/>
              <a:t>Foram avaliadas  a associação entre os subgrupos fenotípicos observados e um resultado primário do estudo composto de morte antes da alta da UTIN, traqueostomia ou o uso de um vasodilatador pulmonar sistêmico na alta. </a:t>
            </a:r>
          </a:p>
          <a:p>
            <a:r>
              <a:rPr lang="pt-BR" smtClean="0"/>
              <a:t>Os componentes individuais do resultado primário e o uso de oxigenoterapia domiciliar, terapia diurética e medicamentos pulmonares inalados foram avaliados como desfechos secundários. </a:t>
            </a:r>
          </a:p>
          <a:p>
            <a:r>
              <a:rPr lang="pt-BR" smtClean="0"/>
              <a:t>Os desfechos de não mortalidade foram escolhidos porque estão bem estabelecidas medidas clínicas de gravidade da doença na DBP que estão fortemente associadas a resultados adversos na infância, estresse emocional, financeiro e psicológico significativo nas famílias e utilização substancial de recursos e custo para o sistema de saúde (26,27)</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a:xfrm>
            <a:off x="2611438" y="623888"/>
            <a:ext cx="8912225" cy="1281112"/>
          </a:xfrm>
        </p:spPr>
        <p:txBody>
          <a:bodyPr/>
          <a:lstStyle/>
          <a:p>
            <a:r>
              <a:rPr lang="pt-BR" smtClean="0"/>
              <a:t>Metodoologia</a:t>
            </a:r>
          </a:p>
        </p:txBody>
      </p:sp>
      <p:sp>
        <p:nvSpPr>
          <p:cNvPr id="29699" name="Espaço Reservado para Conteúdo 2"/>
          <p:cNvSpPr>
            <a:spLocks noGrp="1"/>
          </p:cNvSpPr>
          <p:nvPr>
            <p:ph idx="1"/>
          </p:nvPr>
        </p:nvSpPr>
        <p:spPr>
          <a:xfrm>
            <a:off x="2589213" y="2124075"/>
            <a:ext cx="8915400" cy="3778250"/>
          </a:xfrm>
        </p:spPr>
        <p:txBody>
          <a:bodyPr/>
          <a:lstStyle/>
          <a:p>
            <a:r>
              <a:rPr lang="pt-BR" smtClean="0"/>
              <a:t>Dados demográficos e clínicos : estastística padrão</a:t>
            </a:r>
          </a:p>
          <a:p>
            <a:r>
              <a:rPr lang="pt-BR" smtClean="0"/>
              <a:t>Foram calculadas a frequência e taxas de co-ocorrência individual de cada subgrupo de fenótipo da DBP</a:t>
            </a:r>
          </a:p>
          <a:p>
            <a:r>
              <a:rPr lang="pt-BR" smtClean="0"/>
              <a:t>Acordos entre os avaliadores foi quantificado usando estatística kappa</a:t>
            </a:r>
          </a:p>
          <a:p>
            <a:r>
              <a:rPr lang="pt-BR" smtClean="0"/>
              <a:t>A revisão de ecorcardiograma foi limitada a 10 estudos após identificar concordância total entre os cardiologistas</a:t>
            </a:r>
          </a:p>
          <a:p>
            <a:r>
              <a:rPr lang="pt-BR" smtClean="0"/>
              <a:t>O teste estatístico foi realizado usando STATA/SE 15.1</a:t>
            </a:r>
          </a:p>
        </p:txBody>
      </p:sp>
      <p:sp>
        <p:nvSpPr>
          <p:cNvPr id="29702" name="Text Box 6"/>
          <p:cNvSpPr txBox="1">
            <a:spLocks noChangeArrowheads="1"/>
          </p:cNvSpPr>
          <p:nvPr/>
        </p:nvSpPr>
        <p:spPr bwMode="auto">
          <a:xfrm>
            <a:off x="4752975" y="1435100"/>
            <a:ext cx="27701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sz="2400" b="1">
                <a:solidFill>
                  <a:srgbClr val="0000FF"/>
                </a:solidFill>
              </a:rPr>
              <a:t>Análise de dados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ítulo 1"/>
          <p:cNvSpPr>
            <a:spLocks noGrp="1"/>
          </p:cNvSpPr>
          <p:nvPr>
            <p:ph type="title"/>
          </p:nvPr>
        </p:nvSpPr>
        <p:spPr>
          <a:xfrm>
            <a:off x="2592388" y="623888"/>
            <a:ext cx="8912225" cy="1281112"/>
          </a:xfrm>
        </p:spPr>
        <p:txBody>
          <a:bodyPr/>
          <a:lstStyle/>
          <a:p>
            <a:r>
              <a:rPr lang="pt-BR" smtClean="0"/>
              <a:t>Resultados</a:t>
            </a:r>
          </a:p>
        </p:txBody>
      </p:sp>
      <p:sp>
        <p:nvSpPr>
          <p:cNvPr id="30723" name="Espaço Reservado para Conteúdo 2"/>
          <p:cNvSpPr>
            <a:spLocks noGrp="1"/>
          </p:cNvSpPr>
          <p:nvPr>
            <p:ph idx="1"/>
          </p:nvPr>
        </p:nvSpPr>
        <p:spPr>
          <a:xfrm>
            <a:off x="2589213" y="2133600"/>
            <a:ext cx="8915400" cy="3778250"/>
          </a:xfrm>
        </p:spPr>
        <p:txBody>
          <a:bodyPr/>
          <a:lstStyle/>
          <a:p>
            <a:r>
              <a:rPr lang="pt-BR" smtClean="0">
                <a:solidFill>
                  <a:srgbClr val="0000FF"/>
                </a:solidFill>
              </a:rPr>
              <a:t>204 bebês com DBP grave e apenas 76 (37%) atenderam a todos os critérios</a:t>
            </a:r>
          </a:p>
          <a:p>
            <a:r>
              <a:rPr lang="pt-BR" smtClean="0"/>
              <a:t>A confiabilidade para diagnosticar presença ou ausência de doença parenquimatosa foi alta (kappa = 0,75)</a:t>
            </a:r>
            <a:r>
              <a:rPr lang="pt-BR" baseline="30000" smtClean="0"/>
              <a:t>28</a:t>
            </a:r>
          </a:p>
          <a:p>
            <a:r>
              <a:rPr lang="pt-BR" smtClean="0"/>
              <a:t>Todas as diferenças entre os dois radiologistas foram resolvidas por consenso</a:t>
            </a:r>
          </a:p>
          <a:p>
            <a:r>
              <a:rPr lang="pt-BR" smtClean="0"/>
              <a:t>Houve total concordância entre os dois cardiologistas para diagnóstico de Hipertensão Pulmonar</a:t>
            </a:r>
          </a:p>
          <a:p>
            <a:r>
              <a:rPr lang="pt-BR" smtClean="0"/>
              <a:t>50 bebês incluídos no estudo foram submetidos a traqueoscopia ou broncoscopia com IGc médio de 54 ±15,2 semanas </a:t>
            </a:r>
          </a:p>
          <a:p>
            <a:endParaRPr lang="pt-BR"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ítulo 1"/>
          <p:cNvSpPr>
            <a:spLocks noGrp="1"/>
          </p:cNvSpPr>
          <p:nvPr>
            <p:ph type="title"/>
          </p:nvPr>
        </p:nvSpPr>
        <p:spPr>
          <a:xfrm>
            <a:off x="2592388" y="623888"/>
            <a:ext cx="8912225" cy="1281112"/>
          </a:xfrm>
        </p:spPr>
        <p:txBody>
          <a:bodyPr/>
          <a:lstStyle/>
          <a:p>
            <a:r>
              <a:rPr lang="pt-BR" smtClean="0"/>
              <a:t>Resultado</a:t>
            </a:r>
          </a:p>
        </p:txBody>
      </p:sp>
      <p:sp>
        <p:nvSpPr>
          <p:cNvPr id="31747" name="Espaço Reservado para Conteúdo 2"/>
          <p:cNvSpPr>
            <a:spLocks noGrp="1"/>
          </p:cNvSpPr>
          <p:nvPr>
            <p:ph idx="1"/>
          </p:nvPr>
        </p:nvSpPr>
        <p:spPr>
          <a:xfrm>
            <a:off x="2589213" y="2133600"/>
            <a:ext cx="8915400" cy="3778250"/>
          </a:xfrm>
        </p:spPr>
        <p:txBody>
          <a:bodyPr/>
          <a:lstStyle/>
          <a:p>
            <a:pPr>
              <a:buFont typeface="Wingdings 3" pitchFamily="18" charset="2"/>
              <a:buNone/>
            </a:pPr>
            <a:r>
              <a:rPr lang="pt-BR" smtClean="0">
                <a:solidFill>
                  <a:srgbClr val="0000FF"/>
                </a:solidFill>
              </a:rPr>
              <a:t>       </a:t>
            </a:r>
            <a:r>
              <a:rPr lang="pt-BR" b="1" smtClean="0">
                <a:solidFill>
                  <a:srgbClr val="0000FF"/>
                </a:solidFill>
              </a:rPr>
              <a:t>Distribuição de subgrupos de fenótipo da Displasia broncopulmonar</a:t>
            </a:r>
          </a:p>
          <a:p>
            <a:r>
              <a:rPr lang="pt-BR" smtClean="0"/>
              <a:t>96% dos bebês incluídos no estudo poderiam ser classificados em um ou mais dos fenótipos </a:t>
            </a:r>
          </a:p>
          <a:p>
            <a:r>
              <a:rPr lang="pt-BR" smtClean="0"/>
              <a:t>Os 3 bebês não classificados tiveram pontuação Ochiai abaixo de 8 e nenhuma evidencia aparente de hipertensão pulmonar ou doença de grandes vias aéreas.</a:t>
            </a:r>
          </a:p>
          <a:p>
            <a:pPr lvl="1"/>
            <a:r>
              <a:rPr lang="pt-BR" smtClean="0"/>
              <a:t>1 foi Diagnosticado com estenose subglótica e recebeu alta com traquestomia</a:t>
            </a:r>
          </a:p>
          <a:p>
            <a:pPr lvl="1"/>
            <a:r>
              <a:rPr lang="pt-BR" smtClean="0"/>
              <a:t>2  receberam cânula nasal de  baixo fluxo, sendo um tratado com terapia domiciliar de sildenafil e outro com diagnóstico posterior de hipertensão pulmonar</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ítulo 1"/>
          <p:cNvSpPr>
            <a:spLocks noGrp="1"/>
          </p:cNvSpPr>
          <p:nvPr>
            <p:ph type="title"/>
          </p:nvPr>
        </p:nvSpPr>
        <p:spPr>
          <a:xfrm>
            <a:off x="2589213" y="446088"/>
            <a:ext cx="3505200" cy="976312"/>
          </a:xfrm>
        </p:spPr>
        <p:txBody>
          <a:bodyPr/>
          <a:lstStyle/>
          <a:p>
            <a:r>
              <a:rPr lang="pt-BR" sz="3600" smtClean="0"/>
              <a:t>Resultados</a:t>
            </a:r>
          </a:p>
        </p:txBody>
      </p:sp>
      <p:pic>
        <p:nvPicPr>
          <p:cNvPr id="32771" name="Espaço Reservado para Conteúdo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5094288" y="1401763"/>
            <a:ext cx="6219825" cy="4252912"/>
          </a:xfrm>
        </p:spPr>
      </p:pic>
      <p:sp>
        <p:nvSpPr>
          <p:cNvPr id="4" name="Espaço Reservado para Texto 3">
            <a:extLst>
              <a:ext uri="{FF2B5EF4-FFF2-40B4-BE49-F238E27FC236}"/>
            </a:extLst>
          </p:cNvPr>
          <p:cNvSpPr>
            <a:spLocks noGrp="1"/>
          </p:cNvSpPr>
          <p:nvPr>
            <p:ph type="body" sz="half" idx="2"/>
          </p:nvPr>
        </p:nvSpPr>
        <p:spPr>
          <a:xfrm>
            <a:off x="1558925" y="1506538"/>
            <a:ext cx="3505200" cy="4262437"/>
          </a:xfrm>
        </p:spPr>
        <p:txBody>
          <a:bodyPr>
            <a:normAutofit/>
          </a:bodyPr>
          <a:lstStyle/>
          <a:p>
            <a:pPr marL="285750" indent="-285750">
              <a:buFont typeface="Arial" pitchFamily="34" charset="0"/>
              <a:buChar char="•"/>
            </a:pPr>
            <a:r>
              <a:rPr lang="pt-BR" sz="1600" b="1" smtClean="0">
                <a:solidFill>
                  <a:srgbClr val="0000FF"/>
                </a:solidFill>
              </a:rPr>
              <a:t>73 bebês classificados</a:t>
            </a:r>
          </a:p>
          <a:p>
            <a:pPr marL="742950" lvl="1" indent="-285750">
              <a:buFont typeface="Arial" pitchFamily="34" charset="0"/>
              <a:buChar char="•"/>
            </a:pPr>
            <a:r>
              <a:rPr lang="pt-BR" sz="1600" smtClean="0"/>
              <a:t>78% Doença do parênquima pulmonar moderado a grave</a:t>
            </a:r>
          </a:p>
          <a:p>
            <a:pPr marL="742950" lvl="1" indent="-285750">
              <a:buFont typeface="Arial" pitchFamily="34" charset="0"/>
              <a:buChar char="•"/>
            </a:pPr>
            <a:r>
              <a:rPr lang="pt-BR" sz="1600" smtClean="0"/>
              <a:t>66% Hipertensão pulmonar</a:t>
            </a:r>
          </a:p>
          <a:p>
            <a:pPr marL="742950" lvl="1" indent="-285750">
              <a:buFont typeface="Arial" pitchFamily="34" charset="0"/>
              <a:buChar char="•"/>
            </a:pPr>
            <a:r>
              <a:rPr lang="pt-BR" sz="1600" smtClean="0"/>
              <a:t>60% Doença das grandes vias aéreas</a:t>
            </a:r>
          </a:p>
          <a:p>
            <a:pPr marL="285750" indent="-285750" algn="ctr">
              <a:buFont typeface="Arial" pitchFamily="34" charset="0"/>
              <a:buChar char="•"/>
            </a:pPr>
            <a:r>
              <a:rPr lang="pt-BR" sz="1600" b="1" smtClean="0">
                <a:solidFill>
                  <a:srgbClr val="FF3300"/>
                </a:solidFill>
              </a:rPr>
              <a:t>A presença de todos os três componentes foi o fenótipo mais comum (32%)</a:t>
            </a:r>
          </a:p>
          <a:p>
            <a:pPr marL="285750" indent="-285750"/>
            <a:endParaRPr lang="pt-BR" b="1" smtClean="0">
              <a:solidFill>
                <a:srgbClr val="FF3300"/>
              </a:solidFill>
            </a:endParaRPr>
          </a:p>
        </p:txBody>
      </p:sp>
      <p:sp>
        <p:nvSpPr>
          <p:cNvPr id="5" name="Elipse 4">
            <a:extLst>
              <a:ext uri="{FF2B5EF4-FFF2-40B4-BE49-F238E27FC236}"/>
            </a:extLst>
          </p:cNvPr>
          <p:cNvSpPr/>
          <p:nvPr/>
        </p:nvSpPr>
        <p:spPr>
          <a:xfrm>
            <a:off x="6732588" y="1422400"/>
            <a:ext cx="2944812" cy="2365375"/>
          </a:xfrm>
          <a:prstGeom prst="ellipse">
            <a:avLst/>
          </a:prstGeom>
          <a:noFill/>
          <a:ln w="7620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 name="Elipse 2">
            <a:extLst>
              <a:ext uri="{FF2B5EF4-FFF2-40B4-BE49-F238E27FC236}"/>
            </a:extLst>
          </p:cNvPr>
          <p:cNvSpPr/>
          <p:nvPr/>
        </p:nvSpPr>
        <p:spPr>
          <a:xfrm>
            <a:off x="5741988" y="2401888"/>
            <a:ext cx="2944812" cy="2365375"/>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Elipse 8">
            <a:extLst>
              <a:ext uri="{FF2B5EF4-FFF2-40B4-BE49-F238E27FC236}"/>
            </a:extLst>
          </p:cNvPr>
          <p:cNvSpPr/>
          <p:nvPr/>
        </p:nvSpPr>
        <p:spPr>
          <a:xfrm>
            <a:off x="7643813" y="2401888"/>
            <a:ext cx="2944812" cy="2430462"/>
          </a:xfrm>
          <a:prstGeom prst="ellipse">
            <a:avLst/>
          </a:prstGeom>
          <a:noFill/>
          <a:ln w="76200">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7" name="Triângulo isósceles 6">
            <a:extLst>
              <a:ext uri="{FF2B5EF4-FFF2-40B4-BE49-F238E27FC236}"/>
            </a:extLst>
          </p:cNvPr>
          <p:cNvSpPr/>
          <p:nvPr/>
        </p:nvSpPr>
        <p:spPr>
          <a:xfrm>
            <a:off x="7640638" y="2767013"/>
            <a:ext cx="1128712" cy="962025"/>
          </a:xfrm>
          <a:prstGeom prst="triangl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10" name="Conector reto 9">
            <a:extLst>
              <a:ext uri="{FF2B5EF4-FFF2-40B4-BE49-F238E27FC236}"/>
            </a:extLst>
          </p:cNvPr>
          <p:cNvCxnSpPr/>
          <p:nvPr/>
        </p:nvCxnSpPr>
        <p:spPr>
          <a:xfrm>
            <a:off x="9269413" y="3979863"/>
            <a:ext cx="485775"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cxnSp>
        <p:nvCxnSpPr>
          <p:cNvPr id="12" name="Conector reto 11">
            <a:extLst>
              <a:ext uri="{FF2B5EF4-FFF2-40B4-BE49-F238E27FC236}"/>
            </a:extLst>
          </p:cNvPr>
          <p:cNvCxnSpPr/>
          <p:nvPr/>
        </p:nvCxnSpPr>
        <p:spPr>
          <a:xfrm>
            <a:off x="7904163" y="4275138"/>
            <a:ext cx="595312" cy="0"/>
          </a:xfrm>
          <a:prstGeom prst="line">
            <a:avLst/>
          </a:prstGeom>
          <a:ln w="38100">
            <a:solidFill>
              <a:srgbClr val="FFFF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3" grpId="0" animBg="1"/>
      <p:bldP spid="9"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ítulo 4"/>
          <p:cNvSpPr>
            <a:spLocks noGrp="1"/>
          </p:cNvSpPr>
          <p:nvPr>
            <p:ph type="title"/>
          </p:nvPr>
        </p:nvSpPr>
        <p:spPr>
          <a:xfrm>
            <a:off x="2589213" y="446088"/>
            <a:ext cx="3505200" cy="976312"/>
          </a:xfrm>
        </p:spPr>
        <p:txBody>
          <a:bodyPr/>
          <a:lstStyle/>
          <a:p>
            <a:r>
              <a:rPr lang="pt-BR" sz="3200" smtClean="0"/>
              <a:t>Resultado</a:t>
            </a:r>
          </a:p>
        </p:txBody>
      </p:sp>
      <p:pic>
        <p:nvPicPr>
          <p:cNvPr id="33795" name="Espaço Reservado para Conteúdo 8"/>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640263" y="1408113"/>
            <a:ext cx="6864350" cy="4624387"/>
          </a:xfrm>
        </p:spPr>
      </p:pic>
      <p:sp>
        <p:nvSpPr>
          <p:cNvPr id="7" name="Espaço Reservado para Texto 6">
            <a:extLst>
              <a:ext uri="{FF2B5EF4-FFF2-40B4-BE49-F238E27FC236}"/>
            </a:extLst>
          </p:cNvPr>
          <p:cNvSpPr>
            <a:spLocks noGrp="1"/>
          </p:cNvSpPr>
          <p:nvPr>
            <p:ph type="body" sz="half" idx="2"/>
          </p:nvPr>
        </p:nvSpPr>
        <p:spPr>
          <a:xfrm>
            <a:off x="1090613" y="1560513"/>
            <a:ext cx="3505200" cy="4262437"/>
          </a:xfrm>
        </p:spPr>
        <p:txBody>
          <a:bodyPr>
            <a:normAutofit/>
          </a:bodyPr>
          <a:lstStyle/>
          <a:p>
            <a:pPr marL="285750" indent="-285750" algn="ctr">
              <a:buFont typeface="Arial" pitchFamily="34" charset="0"/>
              <a:buNone/>
            </a:pPr>
            <a:r>
              <a:rPr lang="pt-BR" sz="1800" b="1" smtClean="0">
                <a:solidFill>
                  <a:srgbClr val="0000FF"/>
                </a:solidFill>
              </a:rPr>
              <a:t>Associação entre fenótipo da DBP e os resultados clínicos</a:t>
            </a:r>
          </a:p>
          <a:p>
            <a:pPr marL="285750" indent="-285750">
              <a:buFont typeface="Arial" pitchFamily="34" charset="0"/>
              <a:buChar char="•"/>
            </a:pPr>
            <a:r>
              <a:rPr lang="pt-BR" sz="1800" b="1" smtClean="0">
                <a:solidFill>
                  <a:srgbClr val="FF3300"/>
                </a:solidFill>
              </a:rPr>
              <a:t>Presença de HP ou Doença de Grandes Vias Aéreas</a:t>
            </a:r>
            <a:r>
              <a:rPr lang="pt-BR" sz="1800" smtClean="0"/>
              <a:t> foi associado a um risco aumentado de morte antes da alta de UTIN, traqueostomia ou uso domiciliar de vasodilatador</a:t>
            </a:r>
          </a:p>
          <a:p>
            <a:pPr marL="285750" indent="-285750"/>
            <a:endParaRPr lang="pt-BR" sz="1800"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ítulo 4"/>
          <p:cNvSpPr>
            <a:spLocks noGrp="1"/>
          </p:cNvSpPr>
          <p:nvPr>
            <p:ph type="title"/>
          </p:nvPr>
        </p:nvSpPr>
        <p:spPr>
          <a:xfrm>
            <a:off x="2589213" y="446088"/>
            <a:ext cx="3505200" cy="976312"/>
          </a:xfrm>
        </p:spPr>
        <p:txBody>
          <a:bodyPr/>
          <a:lstStyle/>
          <a:p>
            <a:r>
              <a:rPr lang="pt-BR" sz="3200" smtClean="0"/>
              <a:t>Resultado</a:t>
            </a:r>
          </a:p>
        </p:txBody>
      </p:sp>
      <p:pic>
        <p:nvPicPr>
          <p:cNvPr id="34819" name="Espaço Reservado para Conteúdo 8"/>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6323013" y="1408113"/>
            <a:ext cx="5181600" cy="3490912"/>
          </a:xfrm>
        </p:spPr>
      </p:pic>
      <p:sp>
        <p:nvSpPr>
          <p:cNvPr id="7" name="Espaço Reservado para Texto 6">
            <a:extLst>
              <a:ext uri="{FF2B5EF4-FFF2-40B4-BE49-F238E27FC236}"/>
            </a:extLst>
          </p:cNvPr>
          <p:cNvSpPr>
            <a:spLocks noGrp="1"/>
          </p:cNvSpPr>
          <p:nvPr>
            <p:ph type="body" sz="half" idx="2"/>
          </p:nvPr>
        </p:nvSpPr>
        <p:spPr>
          <a:xfrm>
            <a:off x="2589213" y="1598613"/>
            <a:ext cx="3505200" cy="4262437"/>
          </a:xfrm>
        </p:spPr>
        <p:txBody>
          <a:bodyPr rtlCol="0">
            <a:normAutofit/>
          </a:bodyPr>
          <a:lstStyle/>
          <a:p>
            <a:pPr marL="285750" indent="-285750" fontAlgn="auto">
              <a:spcAft>
                <a:spcPts val="0"/>
              </a:spcAft>
              <a:buFont typeface="Arial" panose="020B0604020202020204" pitchFamily="34" charset="0"/>
              <a:buChar char="•"/>
              <a:defRPr/>
            </a:pPr>
            <a:r>
              <a:rPr lang="pt-BR" dirty="0">
                <a:solidFill>
                  <a:schemeClr val="tx1">
                    <a:lumMod val="75000"/>
                    <a:lumOff val="25000"/>
                  </a:schemeClr>
                </a:solidFill>
              </a:rPr>
              <a:t>Associação entre fenótipo da DBP e os resultados clínicos</a:t>
            </a:r>
          </a:p>
          <a:p>
            <a:pPr marL="285750" indent="-285750" fontAlgn="auto">
              <a:spcAft>
                <a:spcPts val="0"/>
              </a:spcAft>
              <a:buFont typeface="Arial" panose="020B0604020202020204" pitchFamily="34" charset="0"/>
              <a:buChar char="•"/>
              <a:defRPr/>
            </a:pPr>
            <a:r>
              <a:rPr lang="pt-BR" dirty="0">
                <a:solidFill>
                  <a:schemeClr val="tx1">
                    <a:lumMod val="75000"/>
                    <a:lumOff val="25000"/>
                  </a:schemeClr>
                </a:solidFill>
              </a:rPr>
              <a:t>Presença de HP ou Doença de Grandes Vias Aéreas foi associado a um risco aumentado de morte antes da alta de UTIN, traqueostomia ou uso domiciliar de vasodilatador</a:t>
            </a:r>
          </a:p>
          <a:p>
            <a:pPr fontAlgn="auto">
              <a:spcAft>
                <a:spcPts val="0"/>
              </a:spcAft>
              <a:buFont typeface="Wingdings 3" charset="2"/>
              <a:buNone/>
              <a:defRPr/>
            </a:pPr>
            <a:endParaRPr lang="pt-BR" dirty="0">
              <a:solidFill>
                <a:schemeClr val="tx1">
                  <a:lumMod val="75000"/>
                  <a:lumOff val="25000"/>
                </a:schemeClr>
              </a:solidFill>
            </a:endParaRPr>
          </a:p>
        </p:txBody>
      </p:sp>
      <p:pic>
        <p:nvPicPr>
          <p:cNvPr id="34821" name="Imagem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01763" y="446088"/>
            <a:ext cx="9202737" cy="620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Elipse 2">
            <a:extLst>
              <a:ext uri="{FF2B5EF4-FFF2-40B4-BE49-F238E27FC236}"/>
            </a:extLst>
          </p:cNvPr>
          <p:cNvSpPr/>
          <p:nvPr/>
        </p:nvSpPr>
        <p:spPr>
          <a:xfrm>
            <a:off x="8201025" y="2608263"/>
            <a:ext cx="758825" cy="34448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0" name="Elipse 9">
            <a:extLst>
              <a:ext uri="{FF2B5EF4-FFF2-40B4-BE49-F238E27FC236}"/>
            </a:extLst>
          </p:cNvPr>
          <p:cNvSpPr/>
          <p:nvPr/>
        </p:nvSpPr>
        <p:spPr>
          <a:xfrm>
            <a:off x="5795963" y="2608263"/>
            <a:ext cx="760412" cy="34448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Elipse 10">
            <a:extLst>
              <a:ext uri="{FF2B5EF4-FFF2-40B4-BE49-F238E27FC236}"/>
            </a:extLst>
          </p:cNvPr>
          <p:cNvSpPr/>
          <p:nvPr/>
        </p:nvSpPr>
        <p:spPr>
          <a:xfrm>
            <a:off x="5748338" y="5449888"/>
            <a:ext cx="760412" cy="36353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Elipse 11">
            <a:extLst>
              <a:ext uri="{FF2B5EF4-FFF2-40B4-BE49-F238E27FC236}"/>
            </a:extLst>
          </p:cNvPr>
          <p:cNvSpPr/>
          <p:nvPr/>
        </p:nvSpPr>
        <p:spPr>
          <a:xfrm>
            <a:off x="8201025" y="4725988"/>
            <a:ext cx="758825" cy="34448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Elipse 12">
            <a:extLst>
              <a:ext uri="{FF2B5EF4-FFF2-40B4-BE49-F238E27FC236}"/>
            </a:extLst>
          </p:cNvPr>
          <p:cNvSpPr/>
          <p:nvPr/>
        </p:nvSpPr>
        <p:spPr>
          <a:xfrm>
            <a:off x="5795963" y="4024313"/>
            <a:ext cx="712787" cy="344487"/>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4" name="Elipse 13">
            <a:extLst>
              <a:ext uri="{FF2B5EF4-FFF2-40B4-BE49-F238E27FC236}"/>
            </a:extLst>
          </p:cNvPr>
          <p:cNvSpPr/>
          <p:nvPr/>
        </p:nvSpPr>
        <p:spPr>
          <a:xfrm>
            <a:off x="6607175" y="4000500"/>
            <a:ext cx="496888" cy="392113"/>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1" grpId="0" animBg="1"/>
      <p:bldP spid="12" grpId="0" animBg="1"/>
      <p:bldP spid="13" grpId="0" animBg="1"/>
      <p:bldP spid="1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ítulo 1"/>
          <p:cNvSpPr>
            <a:spLocks noGrp="1"/>
          </p:cNvSpPr>
          <p:nvPr>
            <p:ph type="title"/>
          </p:nvPr>
        </p:nvSpPr>
        <p:spPr>
          <a:xfrm>
            <a:off x="2589213" y="446088"/>
            <a:ext cx="3505200" cy="976312"/>
          </a:xfrm>
        </p:spPr>
        <p:txBody>
          <a:bodyPr/>
          <a:lstStyle/>
          <a:p>
            <a:r>
              <a:rPr lang="pt-BR" sz="3200" smtClean="0"/>
              <a:t>Resultados</a:t>
            </a:r>
          </a:p>
        </p:txBody>
      </p:sp>
      <p:pic>
        <p:nvPicPr>
          <p:cNvPr id="35843" name="Espaço Reservado para Conteúdo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5773738" y="393700"/>
            <a:ext cx="5826125" cy="6070600"/>
          </a:xfrm>
        </p:spPr>
      </p:pic>
      <p:sp>
        <p:nvSpPr>
          <p:cNvPr id="35844" name="Espaço Reservado para Texto 3"/>
          <p:cNvSpPr>
            <a:spLocks noGrp="1"/>
          </p:cNvSpPr>
          <p:nvPr>
            <p:ph type="body" sz="half" idx="2"/>
          </p:nvPr>
        </p:nvSpPr>
        <p:spPr>
          <a:xfrm>
            <a:off x="2589213" y="1598613"/>
            <a:ext cx="3505200" cy="4262437"/>
          </a:xfrm>
        </p:spPr>
        <p:txBody>
          <a:bodyPr/>
          <a:lstStyle/>
          <a:p>
            <a:r>
              <a:rPr lang="pt-BR" sz="2000" smtClean="0"/>
              <a:t>Comparando dos desfechos com a presença de um ou mais dos componentes</a:t>
            </a:r>
          </a:p>
          <a:p>
            <a:r>
              <a:rPr lang="pt-BR" smtClean="0"/>
              <a:t>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ítulo 1"/>
          <p:cNvSpPr>
            <a:spLocks noGrp="1"/>
          </p:cNvSpPr>
          <p:nvPr>
            <p:ph type="title"/>
          </p:nvPr>
        </p:nvSpPr>
        <p:spPr>
          <a:xfrm>
            <a:off x="2589213" y="446088"/>
            <a:ext cx="3505200" cy="976312"/>
          </a:xfrm>
        </p:spPr>
        <p:txBody>
          <a:bodyPr/>
          <a:lstStyle/>
          <a:p>
            <a:endParaRPr lang="pt-BR" smtClean="0"/>
          </a:p>
        </p:txBody>
      </p:sp>
      <p:sp>
        <p:nvSpPr>
          <p:cNvPr id="36868" name="Espaço Reservado para Texto 3"/>
          <p:cNvSpPr>
            <a:spLocks noGrp="1"/>
          </p:cNvSpPr>
          <p:nvPr>
            <p:ph type="body" sz="half" idx="2"/>
          </p:nvPr>
        </p:nvSpPr>
        <p:spPr>
          <a:xfrm>
            <a:off x="2589213" y="1598613"/>
            <a:ext cx="3505200" cy="4262437"/>
          </a:xfrm>
        </p:spPr>
        <p:txBody>
          <a:bodyPr/>
          <a:lstStyle/>
          <a:p>
            <a:endParaRPr lang="pt-BR" smtClean="0"/>
          </a:p>
          <a:p>
            <a:endParaRPr lang="pt-BR" smtClean="0"/>
          </a:p>
        </p:txBody>
      </p:sp>
      <p:pic>
        <p:nvPicPr>
          <p:cNvPr id="36869" name="Espaço Reservado para Conteúdo 5"/>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863725" y="222250"/>
            <a:ext cx="8216900" cy="6413500"/>
          </a:xfrm>
        </p:spPr>
      </p:pic>
      <p:sp>
        <p:nvSpPr>
          <p:cNvPr id="6" name="Elipse 5">
            <a:extLst>
              <a:ext uri="{FF2B5EF4-FFF2-40B4-BE49-F238E27FC236}"/>
            </a:extLst>
          </p:cNvPr>
          <p:cNvSpPr/>
          <p:nvPr/>
        </p:nvSpPr>
        <p:spPr>
          <a:xfrm>
            <a:off x="8170863" y="2316163"/>
            <a:ext cx="522287" cy="39211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Elipse 8">
            <a:extLst>
              <a:ext uri="{FF2B5EF4-FFF2-40B4-BE49-F238E27FC236}"/>
            </a:extLst>
          </p:cNvPr>
          <p:cNvSpPr/>
          <p:nvPr/>
        </p:nvSpPr>
        <p:spPr>
          <a:xfrm>
            <a:off x="4213225" y="2316163"/>
            <a:ext cx="522288" cy="39211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0" name="Elipse 9">
            <a:extLst>
              <a:ext uri="{FF2B5EF4-FFF2-40B4-BE49-F238E27FC236}"/>
            </a:extLst>
          </p:cNvPr>
          <p:cNvSpPr/>
          <p:nvPr/>
        </p:nvSpPr>
        <p:spPr>
          <a:xfrm>
            <a:off x="8167688" y="5068888"/>
            <a:ext cx="522287" cy="39211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Elipse 10">
            <a:extLst>
              <a:ext uri="{FF2B5EF4-FFF2-40B4-BE49-F238E27FC236}"/>
            </a:extLst>
          </p:cNvPr>
          <p:cNvSpPr/>
          <p:nvPr/>
        </p:nvSpPr>
        <p:spPr>
          <a:xfrm>
            <a:off x="8118475" y="5856288"/>
            <a:ext cx="522288" cy="392112"/>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ítulo 4"/>
          <p:cNvSpPr>
            <a:spLocks noGrp="1"/>
          </p:cNvSpPr>
          <p:nvPr>
            <p:ph type="title"/>
          </p:nvPr>
        </p:nvSpPr>
        <p:spPr>
          <a:xfrm>
            <a:off x="2747963" y="0"/>
            <a:ext cx="8912225" cy="1281113"/>
          </a:xfrm>
        </p:spPr>
        <p:txBody>
          <a:bodyPr/>
          <a:lstStyle/>
          <a:p>
            <a:r>
              <a:rPr lang="pt-BR" smtClean="0"/>
              <a:t>Discussão</a:t>
            </a:r>
          </a:p>
        </p:txBody>
      </p:sp>
      <p:sp>
        <p:nvSpPr>
          <p:cNvPr id="37891" name="Espaço Reservado para Conteúdo 5"/>
          <p:cNvSpPr>
            <a:spLocks noGrp="1"/>
          </p:cNvSpPr>
          <p:nvPr>
            <p:ph idx="1"/>
          </p:nvPr>
        </p:nvSpPr>
        <p:spPr>
          <a:xfrm>
            <a:off x="2160588" y="860425"/>
            <a:ext cx="8915400" cy="3778250"/>
          </a:xfrm>
        </p:spPr>
        <p:txBody>
          <a:bodyPr/>
          <a:lstStyle/>
          <a:p>
            <a:r>
              <a:rPr lang="pt-BR" smtClean="0"/>
              <a:t>Caracterização da gravidade da DBP de acordo com o nível de suporte respiratório administrado a bebês muito prematuros com 36 semanas de idade gestacional pós-menstrual fornece importante informação prognóstica. </a:t>
            </a:r>
          </a:p>
          <a:p>
            <a:r>
              <a:rPr lang="pt-BR" smtClean="0"/>
              <a:t>A presença de todos os três componentes da doença foi o “fenótipo” mais comum</a:t>
            </a:r>
          </a:p>
          <a:p>
            <a:r>
              <a:rPr lang="pt-BR" b="1" smtClean="0">
                <a:solidFill>
                  <a:srgbClr val="FF3300"/>
                </a:solidFill>
              </a:rPr>
              <a:t>Diagnóstico de hipertensão pulmonar (HP)</a:t>
            </a:r>
            <a:r>
              <a:rPr lang="pt-BR" smtClean="0">
                <a:solidFill>
                  <a:schemeClr val="tx1"/>
                </a:solidFill>
              </a:rPr>
              <a:t>:</a:t>
            </a:r>
            <a:r>
              <a:rPr lang="pt-BR" smtClean="0"/>
              <a:t> Associado ao aumento do risco de mortalidade hospitalar e prescrição de terapia vasodilatadora pulmonar domiciliar</a:t>
            </a:r>
          </a:p>
          <a:p>
            <a:r>
              <a:rPr lang="pt-BR" smtClean="0"/>
              <a:t>Diagnóstico de doença das grandes vias aéreas: Taxas mais altas de traqueostomia</a:t>
            </a:r>
          </a:p>
          <a:p>
            <a:r>
              <a:rPr lang="pt-BR" smtClean="0"/>
              <a:t>Em comparação com bebês com apenas um componente de doença identificado, aqueles com </a:t>
            </a:r>
            <a:r>
              <a:rPr lang="pt-BR" b="1" smtClean="0">
                <a:solidFill>
                  <a:srgbClr val="FF3300"/>
                </a:solidFill>
              </a:rPr>
              <a:t>dois e três</a:t>
            </a:r>
            <a:r>
              <a:rPr lang="pt-BR" smtClean="0"/>
              <a:t> componentes de doença experimentaram um aumento gradual nas chances do resultado primário do estudo de morte antes da alta da UTIN, traqueostomia ou terapia vasodilatadora pulmonar domiciliar</a:t>
            </a:r>
          </a:p>
          <a:p>
            <a:r>
              <a:rPr lang="pt-BR" smtClean="0"/>
              <a:t>Estudos anteriores caracterizaram vários componentes da doença fisiopatológica  na DBP e sugeriu a presença de fenótipos distintos (31,32)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ítulo 1"/>
          <p:cNvSpPr>
            <a:spLocks noGrp="1"/>
          </p:cNvSpPr>
          <p:nvPr>
            <p:ph type="title"/>
          </p:nvPr>
        </p:nvSpPr>
        <p:spPr>
          <a:xfrm>
            <a:off x="2592388" y="623888"/>
            <a:ext cx="8912225" cy="1281112"/>
          </a:xfrm>
        </p:spPr>
        <p:txBody>
          <a:bodyPr/>
          <a:lstStyle/>
          <a:p>
            <a:r>
              <a:rPr lang="pt-BR" smtClean="0"/>
              <a:t>Discussão</a:t>
            </a:r>
          </a:p>
        </p:txBody>
      </p:sp>
      <p:sp>
        <p:nvSpPr>
          <p:cNvPr id="38915" name="Espaço Reservado para Conteúdo 2"/>
          <p:cNvSpPr>
            <a:spLocks noGrp="1"/>
          </p:cNvSpPr>
          <p:nvPr>
            <p:ph idx="1"/>
          </p:nvPr>
        </p:nvSpPr>
        <p:spPr>
          <a:xfrm>
            <a:off x="2025650" y="1500188"/>
            <a:ext cx="9412288" cy="3778250"/>
          </a:xfrm>
        </p:spPr>
        <p:txBody>
          <a:bodyPr/>
          <a:lstStyle/>
          <a:p>
            <a:r>
              <a:rPr lang="pt-BR" b="1" smtClean="0">
                <a:solidFill>
                  <a:srgbClr val="FF3300"/>
                </a:solidFill>
              </a:rPr>
              <a:t>Hipertensão Pulmonar entre prematuros com DBP Grave ocorre em </a:t>
            </a:r>
            <a:r>
              <a:rPr lang="pt-BR" b="1" smtClean="0">
                <a:solidFill>
                  <a:srgbClr val="FF3300"/>
                </a:solidFill>
                <a:sym typeface="Wingdings" pitchFamily="2" charset="2"/>
              </a:rPr>
              <a:t>15-53% </a:t>
            </a:r>
            <a:r>
              <a:rPr lang="pt-BR" smtClean="0">
                <a:solidFill>
                  <a:schemeClr val="tx1"/>
                </a:solidFill>
                <a:sym typeface="Wingdings" pitchFamily="2" charset="2"/>
              </a:rPr>
              <a:t>(</a:t>
            </a:r>
            <a:r>
              <a:rPr lang="pt-BR" smtClean="0">
                <a:sym typeface="Wingdings" pitchFamily="2" charset="2"/>
              </a:rPr>
              <a:t>17, 33-37)</a:t>
            </a:r>
            <a:r>
              <a:rPr lang="pt-BR" b="1" smtClean="0">
                <a:sym typeface="Wingdings" pitchFamily="2" charset="2"/>
              </a:rPr>
              <a:t> </a:t>
            </a:r>
            <a:br>
              <a:rPr lang="pt-BR" b="1" smtClean="0">
                <a:sym typeface="Wingdings" pitchFamily="2" charset="2"/>
              </a:rPr>
            </a:br>
            <a:endParaRPr lang="pt-BR" b="1" smtClean="0">
              <a:solidFill>
                <a:srgbClr val="FF3300"/>
              </a:solidFill>
            </a:endParaRPr>
          </a:p>
          <a:p>
            <a:r>
              <a:rPr lang="pt-BR" smtClean="0"/>
              <a:t>Traqueomalácia entre os RN com DBO submetidos a broncoscopia </a:t>
            </a:r>
            <a:r>
              <a:rPr lang="pt-BR" smtClean="0">
                <a:sym typeface="Wingdings" pitchFamily="2" charset="2"/>
              </a:rPr>
              <a:t> 10-46% (9, 38-40 )</a:t>
            </a:r>
            <a:br>
              <a:rPr lang="pt-BR" smtClean="0">
                <a:sym typeface="Wingdings" pitchFamily="2" charset="2"/>
              </a:rPr>
            </a:br>
            <a:endParaRPr lang="pt-BR" smtClean="0">
              <a:sym typeface="Wingdings" pitchFamily="2" charset="2"/>
            </a:endParaRPr>
          </a:p>
          <a:p>
            <a:r>
              <a:rPr lang="pt-BR" smtClean="0">
                <a:sym typeface="Wingdings" pitchFamily="2" charset="2"/>
              </a:rPr>
              <a:t>Embora a Doença pulmonar parenquimatosa  seja  Incidência incerta na </a:t>
            </a:r>
          </a:p>
          <a:p>
            <a:pPr>
              <a:buFont typeface="Wingdings 3" pitchFamily="18" charset="2"/>
              <a:buNone/>
            </a:pPr>
            <a:r>
              <a:rPr lang="pt-BR" smtClean="0">
                <a:sym typeface="Wingdings" pitchFamily="2" charset="2"/>
              </a:rPr>
              <a:t>      DBP, </a:t>
            </a:r>
            <a:r>
              <a:rPr lang="pt-BR" b="1" smtClean="0">
                <a:solidFill>
                  <a:srgbClr val="FF3300"/>
                </a:solidFill>
                <a:sym typeface="Wingdings" pitchFamily="2" charset="2"/>
              </a:rPr>
              <a:t>mais de 85%</a:t>
            </a:r>
            <a:r>
              <a:rPr lang="pt-BR" smtClean="0">
                <a:sym typeface="Wingdings" pitchFamily="2" charset="2"/>
              </a:rPr>
              <a:t> demonstram anormalidades estruturais do pulmão na TC (41)</a:t>
            </a:r>
          </a:p>
          <a:p>
            <a:r>
              <a:rPr lang="pt-BR" smtClean="0">
                <a:sym typeface="Wingdings" pitchFamily="2" charset="2"/>
              </a:rPr>
              <a:t>Além disso, maior gravidade da DBP se correlaciona com maior frequência e gravidade das anormalidades radiográficas (42) </a:t>
            </a:r>
          </a:p>
          <a:p>
            <a:r>
              <a:rPr lang="pt-BR" smtClean="0">
                <a:sym typeface="Wingdings" pitchFamily="2" charset="2"/>
              </a:rPr>
              <a:t>Aproximadamente ¾ foram diagnosticados com pelo menos dois componentes da doença</a:t>
            </a:r>
          </a:p>
          <a:p>
            <a:r>
              <a:rPr lang="pt-BR" smtClean="0">
                <a:sym typeface="Wingdings" pitchFamily="2" charset="2"/>
              </a:rPr>
              <a:t>A presença de uma fisiopatologia única predominantes em prematuros com DBP grave pode ser verdadeira para uma minoria</a:t>
            </a:r>
          </a:p>
          <a:p>
            <a:endParaRPr lang="pt-BR" smtClean="0">
              <a:sym typeface="Wingdings" pitchFamily="2" charset="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ítulo 1"/>
          <p:cNvSpPr>
            <a:spLocks noGrp="1"/>
          </p:cNvSpPr>
          <p:nvPr>
            <p:ph type="title"/>
          </p:nvPr>
        </p:nvSpPr>
        <p:spPr>
          <a:xfrm>
            <a:off x="2592388" y="623888"/>
            <a:ext cx="8912225" cy="1281112"/>
          </a:xfrm>
        </p:spPr>
        <p:txBody>
          <a:bodyPr/>
          <a:lstStyle/>
          <a:p>
            <a:r>
              <a:rPr lang="pt-BR" smtClean="0">
                <a:solidFill>
                  <a:schemeClr val="tx1"/>
                </a:solidFill>
              </a:rPr>
              <a:t>Discussão</a:t>
            </a:r>
          </a:p>
        </p:txBody>
      </p:sp>
      <p:sp>
        <p:nvSpPr>
          <p:cNvPr id="39939" name="Espaço Reservado para Conteúdo 2"/>
          <p:cNvSpPr>
            <a:spLocks noGrp="1"/>
          </p:cNvSpPr>
          <p:nvPr>
            <p:ph idx="1"/>
          </p:nvPr>
        </p:nvSpPr>
        <p:spPr>
          <a:xfrm>
            <a:off x="2157413" y="1525588"/>
            <a:ext cx="9501187" cy="4800600"/>
          </a:xfrm>
        </p:spPr>
        <p:txBody>
          <a:bodyPr/>
          <a:lstStyle/>
          <a:p>
            <a:r>
              <a:rPr lang="pt-BR" smtClean="0"/>
              <a:t>Crianças com traqueobroncomalácia sofreram traqueostomia em quase 3 vezes a taxa daqueles sem doença conhecida das grandes vias aéreas.</a:t>
            </a:r>
          </a:p>
          <a:p>
            <a:r>
              <a:rPr lang="pt-BR" smtClean="0"/>
              <a:t> Não surpreendentemente, a HP foi associada a uma taxa 4 vezes maior de uso de vasodilatador pulmonar </a:t>
            </a:r>
            <a:r>
              <a:rPr lang="pt-BR" sz="1600" smtClean="0"/>
              <a:t>a </a:t>
            </a:r>
            <a:r>
              <a:rPr lang="pt-BR" smtClean="0"/>
              <a:t>alta hospitalar.</a:t>
            </a:r>
          </a:p>
          <a:p>
            <a:pPr algn="ctr">
              <a:buFont typeface="Wingdings 3" pitchFamily="18" charset="2"/>
              <a:buNone/>
            </a:pPr>
            <a:r>
              <a:rPr lang="pt-BR" b="1" smtClean="0">
                <a:solidFill>
                  <a:srgbClr val="FF3300"/>
                </a:solidFill>
              </a:rPr>
              <a:t>HP também foi o único componente individual da doença associado ao aumento taxas de mortalidade hospitalar</a:t>
            </a:r>
          </a:p>
          <a:p>
            <a:r>
              <a:rPr lang="pt-BR" smtClean="0"/>
              <a:t>Outros estudos também apresentaram a HP como único componente individual associado ao aumento da taxa de mortalidade (34, 36, 37) </a:t>
            </a:r>
            <a:br>
              <a:rPr lang="pt-BR" smtClean="0"/>
            </a:br>
            <a:endParaRPr lang="pt-BR" smtClean="0"/>
          </a:p>
          <a:p>
            <a:r>
              <a:rPr lang="pt-BR" smtClean="0"/>
              <a:t>Khemani et al (24): declínio na sobrevivência daqueles diagnosticados com HP:</a:t>
            </a:r>
          </a:p>
          <a:p>
            <a:pPr lvl="1"/>
            <a:r>
              <a:rPr lang="pt-BR" smtClean="0"/>
              <a:t>6 meses após – 64% estavam vivos</a:t>
            </a:r>
          </a:p>
          <a:p>
            <a:pPr lvl="1"/>
            <a:r>
              <a:rPr lang="pt-BR" smtClean="0"/>
              <a:t>3 anos após – 52%</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ítulo 1"/>
          <p:cNvSpPr>
            <a:spLocks noGrp="1"/>
          </p:cNvSpPr>
          <p:nvPr>
            <p:ph type="title"/>
          </p:nvPr>
        </p:nvSpPr>
        <p:spPr>
          <a:xfrm>
            <a:off x="2592388" y="623888"/>
            <a:ext cx="8912225" cy="1281112"/>
          </a:xfrm>
        </p:spPr>
        <p:txBody>
          <a:bodyPr/>
          <a:lstStyle/>
          <a:p>
            <a:r>
              <a:rPr lang="pt-BR" smtClean="0"/>
              <a:t>Discussão</a:t>
            </a:r>
          </a:p>
        </p:txBody>
      </p:sp>
      <p:sp>
        <p:nvSpPr>
          <p:cNvPr id="40963" name="Espaço Reservado para Conteúdo 2"/>
          <p:cNvSpPr>
            <a:spLocks noGrp="1"/>
          </p:cNvSpPr>
          <p:nvPr>
            <p:ph idx="1"/>
          </p:nvPr>
        </p:nvSpPr>
        <p:spPr>
          <a:xfrm>
            <a:off x="1731963" y="1411288"/>
            <a:ext cx="9580562" cy="3778250"/>
          </a:xfrm>
        </p:spPr>
        <p:txBody>
          <a:bodyPr/>
          <a:lstStyle/>
          <a:p>
            <a:r>
              <a:rPr lang="pt-BR" b="1" smtClean="0">
                <a:solidFill>
                  <a:srgbClr val="0000FF"/>
                </a:solidFill>
              </a:rPr>
              <a:t>Doença Parenquimatosa não foi associado ao aumento no risco de desfecho primário,</a:t>
            </a:r>
            <a:r>
              <a:rPr lang="pt-BR" smtClean="0"/>
              <a:t> apesar d ser  a mais comum das 3 anormalidades pulmonares.</a:t>
            </a:r>
          </a:p>
          <a:p>
            <a:r>
              <a:rPr lang="pt-BR" smtClean="0"/>
              <a:t>Lesão do parênquima é mais passível de remodelagem e recuperação do que as lesões vasculares e malácia de grandes vias aéreas? Maior número de bebês devem ser incluídos para avaliar essa hipótese, </a:t>
            </a:r>
            <a:r>
              <a:rPr lang="pt-BR" b="1" smtClean="0">
                <a:solidFill>
                  <a:srgbClr val="0000FF"/>
                </a:solidFill>
              </a:rPr>
              <a:t>assim como a inclusão da ressonância magnética na avaliação da lesão pulmonar parenquimatosa </a:t>
            </a:r>
            <a:r>
              <a:rPr lang="pt-BR" smtClean="0">
                <a:solidFill>
                  <a:schemeClr val="tx1"/>
                </a:solidFill>
              </a:rPr>
              <a:t>(19).</a:t>
            </a:r>
            <a:r>
              <a:rPr lang="pt-BR" smtClean="0"/>
              <a:t> </a:t>
            </a:r>
          </a:p>
          <a:p>
            <a:r>
              <a:rPr lang="pt-BR" smtClean="0"/>
              <a:t> </a:t>
            </a:r>
            <a:r>
              <a:rPr lang="pt-BR" b="1" smtClean="0">
                <a:solidFill>
                  <a:srgbClr val="FF3300"/>
                </a:solidFill>
              </a:rPr>
              <a:t>O aumento da contagem de componentes da doença foi associado a um aumento no risco do resultado primário composto</a:t>
            </a:r>
            <a:r>
              <a:rPr lang="pt-BR" smtClean="0">
                <a:solidFill>
                  <a:srgbClr val="FF3300"/>
                </a:solidFill>
              </a:rPr>
              <a:t>:</a:t>
            </a:r>
          </a:p>
          <a:p>
            <a:pPr>
              <a:buFont typeface="Wingdings 3" pitchFamily="18" charset="2"/>
              <a:buNone/>
            </a:pPr>
            <a:r>
              <a:rPr lang="pt-BR" smtClean="0"/>
              <a:t>          aumento incremental no risco para o resultado primário:</a:t>
            </a:r>
          </a:p>
          <a:p>
            <a:pPr>
              <a:buFont typeface="Wingdings 3" pitchFamily="18" charset="2"/>
              <a:buNone/>
            </a:pPr>
            <a:r>
              <a:rPr lang="pt-BR" smtClean="0"/>
              <a:t>              - 2 versus 1: odds ratio [OR] 4,9, 95% intervalo de confiança [IC] 1,4-    17,2; </a:t>
            </a:r>
          </a:p>
          <a:p>
            <a:pPr>
              <a:buFont typeface="Wingdings 3" pitchFamily="18" charset="2"/>
              <a:buNone/>
            </a:pPr>
            <a:r>
              <a:rPr lang="pt-BR" smtClean="0"/>
              <a:t>               -3 versus 1: OR 12,8, IC 95% 2,4-70,0).</a:t>
            </a:r>
          </a:p>
          <a:p>
            <a:pPr>
              <a:buFont typeface="Wingdings 3" pitchFamily="18" charset="2"/>
              <a:buNone/>
            </a:pPr>
            <a:endParaRPr lang="pt-BR" smtClean="0"/>
          </a:p>
          <a:p>
            <a:r>
              <a:rPr lang="pt-BR" smtClean="0"/>
              <a:t>Três bebês não puderam ser classificados em nenhum dos subgrupos fenotípicos avaliados.  Um bebê foi diagnosticado com HP em um ecocardiograma subsequente e tratado com sildenafil na alta  hospital. Esse achado ressalta que </a:t>
            </a:r>
            <a:r>
              <a:rPr lang="pt-BR" smtClean="0">
                <a:solidFill>
                  <a:srgbClr val="FF3300"/>
                </a:solidFill>
              </a:rPr>
              <a:t>a HP pode evoluir como um diagnóstico tardio em bebês com DBP</a:t>
            </a:r>
            <a:r>
              <a:rPr lang="pt-BR" smtClean="0"/>
              <a:t> (43).</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ítulo 1"/>
          <p:cNvSpPr>
            <a:spLocks noGrp="1"/>
          </p:cNvSpPr>
          <p:nvPr>
            <p:ph type="title"/>
          </p:nvPr>
        </p:nvSpPr>
        <p:spPr>
          <a:xfrm>
            <a:off x="2592388" y="623888"/>
            <a:ext cx="8912225" cy="1281112"/>
          </a:xfrm>
        </p:spPr>
        <p:txBody>
          <a:bodyPr/>
          <a:lstStyle/>
          <a:p>
            <a:r>
              <a:rPr lang="pt-BR" smtClean="0"/>
              <a:t>Discussão</a:t>
            </a:r>
          </a:p>
        </p:txBody>
      </p:sp>
      <p:sp>
        <p:nvSpPr>
          <p:cNvPr id="41987" name="Espaço Reservado para Conteúdo 2"/>
          <p:cNvSpPr>
            <a:spLocks noGrp="1"/>
          </p:cNvSpPr>
          <p:nvPr>
            <p:ph idx="1"/>
          </p:nvPr>
        </p:nvSpPr>
        <p:spPr>
          <a:xfrm>
            <a:off x="2290763" y="1536700"/>
            <a:ext cx="8915400" cy="3778250"/>
          </a:xfrm>
        </p:spPr>
        <p:txBody>
          <a:bodyPr/>
          <a:lstStyle/>
          <a:p>
            <a:r>
              <a:rPr lang="pt-BR" b="1" smtClean="0">
                <a:solidFill>
                  <a:srgbClr val="FF3300"/>
                </a:solidFill>
              </a:rPr>
              <a:t>Principal Limitação do estudo</a:t>
            </a:r>
            <a:r>
              <a:rPr lang="pt-BR" smtClean="0"/>
              <a:t> foi o desenho retrospectivo – confiança nos testes diagnósticos e exclusão dos bebês que não foram submetidos aos exames ou o fizeram fora da faixa de idade gestacional corrigida.</a:t>
            </a:r>
          </a:p>
          <a:p>
            <a:r>
              <a:rPr lang="pt-BR" smtClean="0"/>
              <a:t> Estudo realizado em Centro terciário e não em Maternidade, torna o estudo menos “generalizado”</a:t>
            </a:r>
          </a:p>
          <a:p>
            <a:r>
              <a:rPr lang="pt-BR" smtClean="0"/>
              <a:t>Por último, dados de outros procedimentos  diagnósticos , como testes de função pulmonar, análises microbiológicas, avaliações de aspiração pulmonar, medição da inflamação pulmonar e ressonância magnética (MRI) </a:t>
            </a:r>
            <a:r>
              <a:rPr lang="pt-BR" b="1" smtClean="0">
                <a:solidFill>
                  <a:srgbClr val="FF3300"/>
                </a:solidFill>
              </a:rPr>
              <a:t>não estavam disponíveis</a:t>
            </a:r>
            <a:r>
              <a:rPr lang="pt-BR" smtClean="0"/>
              <a:t>, mas podem permitir mais fenotipagem da doença e correlação com desfechos clínicos(19, 44-48).</a:t>
            </a:r>
          </a:p>
          <a:p>
            <a:r>
              <a:rPr lang="pt-BR" smtClean="0"/>
              <a:t> A avaliação do parênquima pulmonar por </a:t>
            </a:r>
            <a:r>
              <a:rPr lang="pt-BR" smtClean="0">
                <a:solidFill>
                  <a:srgbClr val="0000FF"/>
                </a:solidFill>
              </a:rPr>
              <a:t>ressonância magnética</a:t>
            </a:r>
            <a:r>
              <a:rPr lang="pt-BR" smtClean="0"/>
              <a:t> em particular é uma técnica emergente que é vantajosa devido à falta de radiação ionizante e que mostrou </a:t>
            </a:r>
            <a:r>
              <a:rPr lang="pt-BR" smtClean="0">
                <a:solidFill>
                  <a:srgbClr val="0000FF"/>
                </a:solidFill>
              </a:rPr>
              <a:t>correlacionar com a gravidade da doença DBP e resultados clínicos de curto prazo</a:t>
            </a:r>
            <a:r>
              <a:rPr lang="pt-BR" smtClean="0"/>
              <a:t> (19, 48)</a:t>
            </a:r>
          </a:p>
          <a:p>
            <a:endParaRPr lang="pt-BR" smtClean="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ítulo 1"/>
          <p:cNvSpPr>
            <a:spLocks noGrp="1"/>
          </p:cNvSpPr>
          <p:nvPr>
            <p:ph type="title"/>
          </p:nvPr>
        </p:nvSpPr>
        <p:spPr>
          <a:xfrm>
            <a:off x="2592388" y="623888"/>
            <a:ext cx="8912225" cy="1281112"/>
          </a:xfrm>
        </p:spPr>
        <p:txBody>
          <a:bodyPr/>
          <a:lstStyle/>
          <a:p>
            <a:r>
              <a:rPr lang="pt-BR" smtClean="0"/>
              <a:t>Discussão</a:t>
            </a:r>
          </a:p>
        </p:txBody>
      </p:sp>
      <p:sp>
        <p:nvSpPr>
          <p:cNvPr id="3" name="Espaço Reservado para Conteúdo 2">
            <a:extLst>
              <a:ext uri="{FF2B5EF4-FFF2-40B4-BE49-F238E27FC236}"/>
            </a:extLst>
          </p:cNvPr>
          <p:cNvSpPr>
            <a:spLocks noGrp="1"/>
          </p:cNvSpPr>
          <p:nvPr>
            <p:ph idx="1"/>
          </p:nvPr>
        </p:nvSpPr>
        <p:spPr>
          <a:xfrm>
            <a:off x="2589213" y="2133600"/>
            <a:ext cx="8915400" cy="3778250"/>
          </a:xfrm>
        </p:spPr>
        <p:txBody>
          <a:bodyPr>
            <a:normAutofit/>
          </a:bodyPr>
          <a:lstStyle/>
          <a:p>
            <a:r>
              <a:rPr lang="pt-BR" smtClean="0"/>
              <a:t>Diagnóstico da malácia das vias aéreas dependeu de revisão de prontuário</a:t>
            </a:r>
          </a:p>
          <a:p>
            <a:r>
              <a:rPr lang="pt-BR" smtClean="0"/>
              <a:t>29 pacientes foram considerados como não tendo doença das grandes vias aéreas</a:t>
            </a:r>
          </a:p>
          <a:p>
            <a:pPr lvl="1"/>
            <a:r>
              <a:rPr lang="pt-BR" smtClean="0"/>
              <a:t>9 não possuíam o exame diagnóstico</a:t>
            </a:r>
          </a:p>
          <a:p>
            <a:pPr lvl="1">
              <a:buFont typeface="Wingdings 3" pitchFamily="18" charset="2"/>
              <a:buNone/>
            </a:pPr>
            <a:endParaRPr lang="pt-BR" smtClean="0"/>
          </a:p>
          <a:p>
            <a:r>
              <a:rPr lang="pt-BR" smtClean="0"/>
              <a:t>Necessidade de estudos multicêntricos com amostras maiores e testes diagnósticos prospectivos para maior compreensão</a:t>
            </a:r>
          </a:p>
          <a:p>
            <a:endParaRPr lang="pt-BR" smtClean="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ítulo 1"/>
          <p:cNvSpPr>
            <a:spLocks noGrp="1"/>
          </p:cNvSpPr>
          <p:nvPr>
            <p:ph type="title"/>
          </p:nvPr>
        </p:nvSpPr>
        <p:spPr>
          <a:xfrm>
            <a:off x="2592388" y="623888"/>
            <a:ext cx="8912225" cy="1281112"/>
          </a:xfrm>
        </p:spPr>
        <p:txBody>
          <a:bodyPr/>
          <a:lstStyle/>
          <a:p>
            <a:r>
              <a:rPr lang="pt-BR" smtClean="0"/>
              <a:t>Conclusão</a:t>
            </a:r>
          </a:p>
        </p:txBody>
      </p:sp>
      <p:sp>
        <p:nvSpPr>
          <p:cNvPr id="44035" name="Espaço Reservado para Conteúdo 2"/>
          <p:cNvSpPr>
            <a:spLocks noGrp="1"/>
          </p:cNvSpPr>
          <p:nvPr>
            <p:ph idx="1"/>
          </p:nvPr>
        </p:nvSpPr>
        <p:spPr>
          <a:xfrm>
            <a:off x="2589213" y="2133600"/>
            <a:ext cx="8915400" cy="3778250"/>
          </a:xfrm>
        </p:spPr>
        <p:txBody>
          <a:bodyPr/>
          <a:lstStyle/>
          <a:p>
            <a:r>
              <a:rPr lang="pt-BR" smtClean="0"/>
              <a:t>Bebês com DBP grave apresentam variabilidade na predominância fisiopatológica clínica.</a:t>
            </a:r>
          </a:p>
          <a:p>
            <a:r>
              <a:rPr lang="pt-BR" smtClean="0"/>
              <a:t>Os resultados do presente estudo  indicam que bebês muito prematuros com DBP grave podem ser classificados em subgrupos fenotípicos com base na presença de doença  parenquimatosa, vascular e de grandes vias aéreas.</a:t>
            </a:r>
          </a:p>
          <a:p>
            <a:r>
              <a:rPr lang="pt-BR" smtClean="0"/>
              <a:t>O fenótipo mais comum observado foi a co-ocorrência de todos os três componentes da doença</a:t>
            </a:r>
          </a:p>
          <a:p>
            <a:r>
              <a:rPr lang="pt-BR" smtClean="0"/>
              <a:t>Tanto o numero total quanto o tipo de doença foi associado a diferenças importantes na utilização de recursos e de morbidade</a:t>
            </a:r>
          </a:p>
          <a:p>
            <a:r>
              <a:rPr lang="pt-BR" smtClean="0"/>
              <a:t>Juntos, esses resultados indicam sobreposição frequente entre patologias de doenças e sugerem que diferentes fenótipos carregam implicações prognósticas distintas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p:cNvSpPr>
          <p:nvPr>
            <p:ph type="body" idx="4294967295"/>
          </p:nvPr>
        </p:nvSpPr>
        <p:spPr>
          <a:xfrm>
            <a:off x="430213" y="811213"/>
            <a:ext cx="11501437" cy="5811837"/>
          </a:xfrm>
          <a:solidFill>
            <a:schemeClr val="bg1"/>
          </a:solidFill>
        </p:spPr>
        <p:txBody>
          <a:bodyPr/>
          <a:lstStyle/>
          <a:p>
            <a:pPr>
              <a:lnSpc>
                <a:spcPct val="90000"/>
              </a:lnSpc>
            </a:pPr>
            <a:r>
              <a:rPr lang="pt-BR" b="1" smtClean="0"/>
              <a:t>Rationale</a:t>
            </a:r>
            <a:r>
              <a:rPr lang="pt-BR" smtClean="0"/>
              <a:t>: Bronchopulmonary dysplasia (BPD) is a heterogenous condition with poorly characterized disease subgroups.</a:t>
            </a:r>
            <a:r>
              <a:rPr lang="pt-BR" b="1" smtClean="0"/>
              <a:t>Objectives</a:t>
            </a:r>
            <a:r>
              <a:rPr lang="pt-BR" smtClean="0"/>
              <a:t>: To define the frequency of three disease components: moderate-severe parenchymal disease, pulmonary hypertension (PH), or large airway disease, in a referral cohort of preterm infants with severe BPD. The association between each component and a primary composite outcome of death before hospital discharge, tracheostomy, or home pulmonary vasodilator therapy was assessed.</a:t>
            </a:r>
            <a:r>
              <a:rPr lang="pt-BR" b="1" smtClean="0"/>
              <a:t>Methods</a:t>
            </a:r>
            <a:r>
              <a:rPr lang="pt-BR" smtClean="0"/>
              <a:t>: This was a retrospective, single-center cohort study of infants born at &lt;32 weeks' gestation with severe BPD who underwent both chest computed tomography with angiography (CTA) and echocardiography between 40 and 50 weeks postmenstrual age between 2011 and 2015. Moderate-severe parenchymal lung disease was defined as an Ochiai score ≥8 on CTA. PH was diagnosed by echocardiogram using standard criteria. Large airway disease was defined as tracheomalacia or bronchomalacia on bronchoscopy and/or tracheoscopy or CTA.</a:t>
            </a:r>
            <a:r>
              <a:rPr lang="pt-BR" b="1" smtClean="0"/>
              <a:t>Measurements and Main Results</a:t>
            </a:r>
            <a:r>
              <a:rPr lang="pt-BR" smtClean="0"/>
              <a:t>: Of 76 evaluated infants, 73 (96%) were classifiable into phenotypic subgroups: 57 with moderate-severe parenchymal disease, 48 with PH, and 44 with large airway disease. The presence of all three disease components was most common (</a:t>
            </a:r>
            <a:r>
              <a:rPr lang="pt-BR" i="1" smtClean="0"/>
              <a:t>n</a:t>
            </a:r>
            <a:r>
              <a:rPr lang="pt-BR" smtClean="0"/>
              <a:t> = 23). Individually, PH and large airway disease, but not moderate-severe parenchymal disease, were associated with increased risk for the primary study outcome. Having more disease components was associated with an incremental increase in the risk for the primary outcome (2 vs. 1: odds ratio, 4.9; 95% confidence interval, 1.4-17.2 and 3 vs. 1: odds ratio, 12.8; 95% confidence interval, 2.4-70.0).</a:t>
            </a:r>
            <a:r>
              <a:rPr lang="pt-BR" b="1" smtClean="0"/>
              <a:t>Conclusions</a:t>
            </a:r>
            <a:r>
              <a:rPr lang="pt-BR" smtClean="0"/>
              <a:t>: Infants with severe BPD are variable in their predominant pathophysiology. Disease phenotyping may enable better risk stratification and targeted therapeutic intervention </a:t>
            </a:r>
          </a:p>
        </p:txBody>
      </p:sp>
      <p:sp>
        <p:nvSpPr>
          <p:cNvPr id="47108" name="Text Box 4"/>
          <p:cNvSpPr txBox="1">
            <a:spLocks noChangeArrowheads="1"/>
          </p:cNvSpPr>
          <p:nvPr/>
        </p:nvSpPr>
        <p:spPr bwMode="auto">
          <a:xfrm>
            <a:off x="5073650" y="119063"/>
            <a:ext cx="12779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b="1">
                <a:solidFill>
                  <a:srgbClr val="0000FF"/>
                </a:solidFill>
              </a:rPr>
              <a:t>ABSTRACT</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p:cNvSpPr>
          <p:nvPr>
            <p:ph type="body" idx="4294967295"/>
          </p:nvPr>
        </p:nvSpPr>
        <p:spPr>
          <a:xfrm>
            <a:off x="935038" y="442913"/>
            <a:ext cx="10987087" cy="6005512"/>
          </a:xfrm>
          <a:solidFill>
            <a:schemeClr val="bg1"/>
          </a:solidFill>
        </p:spPr>
        <p:txBody>
          <a:bodyPr/>
          <a:lstStyle/>
          <a:p>
            <a:pPr>
              <a:lnSpc>
                <a:spcPct val="80000"/>
              </a:lnSpc>
              <a:buFont typeface="Wingdings 3" pitchFamily="18" charset="2"/>
              <a:buNone/>
            </a:pPr>
            <a:r>
              <a:rPr lang="pt-BR" sz="1200" b="1" smtClean="0"/>
              <a:t>                                                                                             </a:t>
            </a:r>
            <a:r>
              <a:rPr lang="pt-BR" b="1" smtClean="0">
                <a:solidFill>
                  <a:srgbClr val="0000FF"/>
                </a:solidFill>
              </a:rPr>
              <a:t>REFERENCES</a:t>
            </a:r>
            <a:br>
              <a:rPr lang="pt-BR" b="1" smtClean="0">
                <a:solidFill>
                  <a:srgbClr val="0000FF"/>
                </a:solidFill>
              </a:rPr>
            </a:br>
            <a:endParaRPr lang="pt-BR" b="1" smtClean="0">
              <a:solidFill>
                <a:srgbClr val="0000FF"/>
              </a:solidFill>
            </a:endParaRPr>
          </a:p>
          <a:p>
            <a:pPr>
              <a:lnSpc>
                <a:spcPct val="80000"/>
              </a:lnSpc>
              <a:buFont typeface="Wingdings 3" pitchFamily="18" charset="2"/>
              <a:buNone/>
            </a:pPr>
            <a:r>
              <a:rPr lang="pt-BR" sz="1400" smtClean="0"/>
              <a:t>       1. Maitre NL, Ballard RA, Ellenberg JH, Davis SD, Greenberg JM, Hamvas A, Pryhuber GS.</a:t>
            </a:r>
            <a:br>
              <a:rPr lang="pt-BR" sz="1400" smtClean="0"/>
            </a:br>
            <a:r>
              <a:rPr lang="pt-BR" sz="1400" smtClean="0"/>
              <a:t>Respiratory consequences of prematurity: evolution of a diagnosis and development</a:t>
            </a:r>
            <a:br>
              <a:rPr lang="pt-BR" sz="1400" smtClean="0"/>
            </a:br>
            <a:r>
              <a:rPr lang="pt-BR" sz="1400" smtClean="0"/>
              <a:t>of a comprehensive approach. </a:t>
            </a:r>
            <a:r>
              <a:rPr lang="pt-BR" sz="1400" i="1" smtClean="0"/>
              <a:t>J Perinatol </a:t>
            </a:r>
            <a:r>
              <a:rPr lang="pt-BR" sz="1400" smtClean="0"/>
              <a:t>2015; 35: 313-321.</a:t>
            </a:r>
            <a:br>
              <a:rPr lang="pt-BR" sz="1400" smtClean="0"/>
            </a:br>
            <a:r>
              <a:rPr lang="pt-BR" sz="1400" smtClean="0"/>
              <a:t>2. Stoll BJ, Hansen NI, Bell EF, Walsh MC, Carlo WA, Shankaran S, Laptook AR, Sánchez PJ,</a:t>
            </a:r>
            <a:br>
              <a:rPr lang="pt-BR" sz="1400" smtClean="0"/>
            </a:br>
            <a:r>
              <a:rPr lang="pt-BR" sz="1400" smtClean="0"/>
              <a:t>Van Meurs KP, Wyckoff M, Das A, Hale EC, Ball MB, Newman NS, Schibler K,</a:t>
            </a:r>
            <a:br>
              <a:rPr lang="pt-BR" sz="1400" smtClean="0"/>
            </a:br>
            <a:r>
              <a:rPr lang="pt-BR" sz="1400" smtClean="0"/>
              <a:t>Poindexter BB, Kennedy KA, Cotten CM, Watterberg KL, D'Angio CT, DeMauro SB,</a:t>
            </a:r>
            <a:br>
              <a:rPr lang="pt-BR" sz="1400" smtClean="0"/>
            </a:br>
            <a:r>
              <a:rPr lang="pt-BR" sz="1400" smtClean="0"/>
              <a:t>Truog WE, Devaskar U, Higgins RD, Eunice Kennedy Shriver National Institute of</a:t>
            </a:r>
            <a:br>
              <a:rPr lang="pt-BR" sz="1400" smtClean="0"/>
            </a:br>
            <a:r>
              <a:rPr lang="pt-BR" sz="1400" smtClean="0"/>
              <a:t>Child Health and Human Development Neonatal Research Network. Trends in care</a:t>
            </a:r>
            <a:br>
              <a:rPr lang="pt-BR" sz="1400" smtClean="0"/>
            </a:br>
            <a:r>
              <a:rPr lang="pt-BR" sz="1400" smtClean="0"/>
              <a:t>practices, morbidity, and mortality of extremely preterm neonates, 1993-2012.</a:t>
            </a:r>
            <a:br>
              <a:rPr lang="pt-BR" sz="1400" smtClean="0"/>
            </a:br>
            <a:r>
              <a:rPr lang="pt-BR" sz="1400" i="1" smtClean="0"/>
              <a:t>JAMA </a:t>
            </a:r>
            <a:r>
              <a:rPr lang="pt-BR" sz="1400" smtClean="0"/>
              <a:t>2015; 314: 1039-1051.</a:t>
            </a:r>
            <a:br>
              <a:rPr lang="pt-BR" sz="1400" smtClean="0"/>
            </a:br>
            <a:r>
              <a:rPr lang="pt-BR" sz="1400" smtClean="0"/>
              <a:t>3. Jobe AH, Bancalari E. Bronchopulmonary dysplasia. </a:t>
            </a:r>
            <a:r>
              <a:rPr lang="pt-BR" sz="1400" i="1" smtClean="0"/>
              <a:t>Am J Respir Crit Care Med </a:t>
            </a:r>
            <a:r>
              <a:rPr lang="pt-BR" sz="1400" smtClean="0"/>
              <a:t>2001; 163:</a:t>
            </a:r>
            <a:br>
              <a:rPr lang="pt-BR" sz="1400" smtClean="0"/>
            </a:br>
            <a:r>
              <a:rPr lang="pt-BR" sz="1400" smtClean="0"/>
              <a:t>1723-1729.</a:t>
            </a:r>
            <a:br>
              <a:rPr lang="pt-BR" sz="1400" smtClean="0"/>
            </a:br>
            <a:r>
              <a:rPr lang="pt-BR" sz="1400" smtClean="0"/>
              <a:t>4. Jobe AH. Mechanisms of lung injury and bronchopulmonary dysplasia. </a:t>
            </a:r>
            <a:r>
              <a:rPr lang="pt-BR" sz="1400" i="1" smtClean="0"/>
              <a:t>Am J Perinatol</a:t>
            </a:r>
            <a:br>
              <a:rPr lang="pt-BR" sz="1400" i="1" smtClean="0"/>
            </a:br>
            <a:r>
              <a:rPr lang="pt-BR" sz="1400" smtClean="0"/>
              <a:t>2016; 33: 1076-1078.</a:t>
            </a:r>
            <a:br>
              <a:rPr lang="pt-BR" sz="1400" smtClean="0"/>
            </a:br>
            <a:r>
              <a:rPr lang="pt-BR" sz="1400" smtClean="0"/>
              <a:t>5. Baraldi E, Filippone M. Chronic lung disease after premature birth. </a:t>
            </a:r>
            <a:r>
              <a:rPr lang="pt-BR" sz="1400" i="1" smtClean="0"/>
              <a:t>N Engl J Med </a:t>
            </a:r>
            <a:r>
              <a:rPr lang="pt-BR" sz="1400" smtClean="0"/>
              <a:t>2007;</a:t>
            </a:r>
            <a:br>
              <a:rPr lang="pt-BR" sz="1400" smtClean="0"/>
            </a:br>
            <a:r>
              <a:rPr lang="pt-BR" sz="1400" smtClean="0"/>
              <a:t>357: 1946-1955.</a:t>
            </a:r>
            <a:br>
              <a:rPr lang="pt-BR" sz="1400" smtClean="0"/>
            </a:br>
            <a:r>
              <a:rPr lang="pt-BR" sz="1400" smtClean="0"/>
              <a:t>6. Amin RS, Rutter MJ. Airway Disease and Management in Bronchopulmonary Dysplasia.</a:t>
            </a:r>
            <a:br>
              <a:rPr lang="pt-BR" sz="1400" smtClean="0"/>
            </a:br>
            <a:r>
              <a:rPr lang="pt-BR" sz="1400" i="1" smtClean="0"/>
              <a:t>Clin Perinatol </a:t>
            </a:r>
            <a:r>
              <a:rPr lang="pt-BR" sz="1400" smtClean="0"/>
              <a:t>2015; 42: 857-870.</a:t>
            </a:r>
            <a:br>
              <a:rPr lang="pt-BR" sz="1400" smtClean="0"/>
            </a:br>
            <a:r>
              <a:rPr lang="pt-BR" sz="1400" smtClean="0"/>
              <a:t>Page 19 of 41 AJRCCM Articles in Press. Published on 29-January-2020 as 10.1164/rccm.201907-1342OC</a:t>
            </a:r>
            <a:br>
              <a:rPr lang="pt-BR" sz="1400" smtClean="0"/>
            </a:br>
            <a:r>
              <a:rPr lang="pt-BR" sz="1400" smtClean="0"/>
              <a:t>Copyright © 2020 by the American Thoracic Society</a:t>
            </a:r>
            <a:br>
              <a:rPr lang="pt-BR" sz="1400" smtClean="0"/>
            </a:br>
            <a:r>
              <a:rPr lang="pt-BR" sz="1400" smtClean="0"/>
              <a:t>7. Penn RB, Wolfson MR, Shaffer TH. Effect of ventilation on mechanical properties and</a:t>
            </a:r>
            <a:br>
              <a:rPr lang="pt-BR" sz="1400" smtClean="0"/>
            </a:br>
            <a:r>
              <a:rPr lang="pt-BR" sz="1400" smtClean="0"/>
              <a:t>pressure-flow relationships of immature airways. </a:t>
            </a:r>
            <a:r>
              <a:rPr lang="pt-BR" sz="1400" i="1" smtClean="0"/>
              <a:t>Pediatric research </a:t>
            </a:r>
            <a:r>
              <a:rPr lang="pt-BR" sz="1400" smtClean="0"/>
              <a:t>1988; 23: 519-</a:t>
            </a:r>
            <a:br>
              <a:rPr lang="pt-BR" sz="1400" smtClean="0"/>
            </a:br>
            <a:r>
              <a:rPr lang="pt-BR" sz="1400" smtClean="0"/>
              <a:t>524.</a:t>
            </a:r>
            <a:br>
              <a:rPr lang="pt-BR" sz="1400" smtClean="0"/>
            </a:br>
            <a:r>
              <a:rPr lang="pt-BR" sz="1400" smtClean="0"/>
              <a:t>8. Bhutani VK, Rubenstein D, Shaffer TH. Pressure-induced deformation in immature</a:t>
            </a:r>
            <a:br>
              <a:rPr lang="pt-BR" sz="1400" smtClean="0"/>
            </a:br>
            <a:r>
              <a:rPr lang="pt-BR" sz="1400" smtClean="0"/>
              <a:t>airways. </a:t>
            </a:r>
            <a:r>
              <a:rPr lang="pt-BR" sz="1400" i="1" smtClean="0"/>
              <a:t>Pediatric research </a:t>
            </a:r>
            <a:r>
              <a:rPr lang="pt-BR" sz="1400" smtClean="0"/>
              <a:t>1981; 15: 829-832.</a:t>
            </a:r>
            <a:br>
              <a:rPr lang="pt-BR" sz="1400" smtClean="0"/>
            </a:br>
            <a:r>
              <a:rPr lang="pt-BR" sz="1400" smtClean="0"/>
              <a:t>9. McCubbin M, Frey EE, Wagener JS, Tribby R, Smith WL. Large airway collapse in</a:t>
            </a:r>
            <a:br>
              <a:rPr lang="pt-BR" sz="1400" smtClean="0"/>
            </a:br>
            <a:r>
              <a:rPr lang="pt-BR" sz="1400" smtClean="0"/>
              <a:t>bronchopulmonary dysplasia. </a:t>
            </a:r>
            <a:r>
              <a:rPr lang="pt-BR" sz="1400" i="1" smtClean="0"/>
              <a:t>J Pediatr </a:t>
            </a:r>
            <a:r>
              <a:rPr lang="pt-BR" sz="1400" smtClean="0"/>
              <a:t>1989; 114: 304-307.</a:t>
            </a:r>
            <a:br>
              <a:rPr lang="pt-BR" sz="1400" smtClean="0"/>
            </a:br>
            <a:r>
              <a:rPr lang="pt-BR" sz="1400" smtClean="0"/>
              <a:t>10. Coalson JJ. Pathology of bronchopulmonary dysplasia. </a:t>
            </a:r>
            <a:r>
              <a:rPr lang="pt-BR" sz="1400" i="1" smtClean="0"/>
              <a:t>Semin Perinatol </a:t>
            </a:r>
            <a:r>
              <a:rPr lang="pt-BR" sz="1400" smtClean="0"/>
              <a:t>2006; 30: 179-</a:t>
            </a:r>
            <a:br>
              <a:rPr lang="pt-BR" sz="1400" smtClean="0"/>
            </a:br>
            <a:r>
              <a:rPr lang="pt-BR" sz="1400" smtClean="0"/>
              <a:t>184. </a:t>
            </a:r>
            <a:br>
              <a:rPr lang="pt-BR" sz="1400" smtClean="0"/>
            </a:br>
            <a:endParaRPr lang="pt-BR" sz="140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Rectangle 3"/>
          <p:cNvSpPr>
            <a:spLocks noGrp="1"/>
          </p:cNvSpPr>
          <p:nvPr>
            <p:ph type="body" idx="4294967295"/>
          </p:nvPr>
        </p:nvSpPr>
        <p:spPr>
          <a:xfrm>
            <a:off x="557213" y="119063"/>
            <a:ext cx="11404600" cy="6435725"/>
          </a:xfrm>
          <a:solidFill>
            <a:schemeClr val="bg1"/>
          </a:solidFill>
        </p:spPr>
        <p:txBody>
          <a:bodyPr/>
          <a:lstStyle/>
          <a:p>
            <a:pPr>
              <a:lnSpc>
                <a:spcPct val="80000"/>
              </a:lnSpc>
            </a:pPr>
            <a:r>
              <a:rPr lang="pt-BR" sz="1600" smtClean="0"/>
              <a:t>11. Husain AN, Siddiqui NH, Stocker JT. Pathology of arrested acinar development in</a:t>
            </a:r>
            <a:br>
              <a:rPr lang="pt-BR" sz="1600" smtClean="0"/>
            </a:br>
            <a:r>
              <a:rPr lang="pt-BR" sz="1600" smtClean="0"/>
              <a:t>postsurfactant bronchopulmonary dysplasia. </a:t>
            </a:r>
            <a:r>
              <a:rPr lang="pt-BR" sz="1600" i="1" smtClean="0"/>
              <a:t>Hum Pathol </a:t>
            </a:r>
            <a:r>
              <a:rPr lang="pt-BR" sz="1600" smtClean="0"/>
              <a:t>1998; 29: 710-717.</a:t>
            </a:r>
            <a:br>
              <a:rPr lang="pt-BR" sz="1600" smtClean="0"/>
            </a:br>
            <a:r>
              <a:rPr lang="pt-BR" sz="1600" smtClean="0"/>
              <a:t>12. Stenmark KR, Abman SH. Lung vascular development: implications for the pathogenesis</a:t>
            </a:r>
            <a:br>
              <a:rPr lang="pt-BR" sz="1600" smtClean="0"/>
            </a:br>
            <a:r>
              <a:rPr lang="pt-BR" sz="1600" smtClean="0"/>
              <a:t>of bronchopulmonary dysplasia. </a:t>
            </a:r>
            <a:r>
              <a:rPr lang="pt-BR" sz="1600" i="1" smtClean="0"/>
              <a:t>Annu Rev Physiol </a:t>
            </a:r>
            <a:r>
              <a:rPr lang="pt-BR" sz="1600" smtClean="0"/>
              <a:t>2005; 67: 623-661.</a:t>
            </a:r>
            <a:br>
              <a:rPr lang="pt-BR" sz="1600" smtClean="0"/>
            </a:br>
            <a:r>
              <a:rPr lang="pt-BR" sz="1600" smtClean="0"/>
              <a:t>13. Mourani PM, Ivy DD, Gao D, Abman SH. Pulmonary vascular effects of inhaled nitric</a:t>
            </a:r>
            <a:br>
              <a:rPr lang="pt-BR" sz="1600" smtClean="0"/>
            </a:br>
            <a:r>
              <a:rPr lang="pt-BR" sz="1600" smtClean="0"/>
              <a:t>oxide and oxygen tension in bronchopulmonary dysplasia. </a:t>
            </a:r>
            <a:r>
              <a:rPr lang="pt-BR" sz="1600" i="1" smtClean="0"/>
              <a:t>Am J Respir Crit Care Med</a:t>
            </a:r>
            <a:br>
              <a:rPr lang="pt-BR" sz="1600" i="1" smtClean="0"/>
            </a:br>
            <a:r>
              <a:rPr lang="pt-BR" sz="1600" smtClean="0"/>
              <a:t>2004; 170: 1006-1013.</a:t>
            </a:r>
            <a:br>
              <a:rPr lang="pt-BR" sz="1600" smtClean="0"/>
            </a:br>
            <a:r>
              <a:rPr lang="pt-BR" sz="1600" smtClean="0"/>
              <a:t>14. Critser PJ, Higano NS, Tkach JA, Olson ES, Spielberg DR, Kingma PS, Fleck RJ, Lang SM,</a:t>
            </a:r>
            <a:br>
              <a:rPr lang="pt-BR" sz="1600" smtClean="0"/>
            </a:br>
            <a:r>
              <a:rPr lang="pt-BR" sz="1600" smtClean="0"/>
              <a:t>Moore RA, Taylor MD, Woods JC. Cardiac MRI Evaluation of Neonatal</a:t>
            </a:r>
            <a:br>
              <a:rPr lang="pt-BR" sz="1600" smtClean="0"/>
            </a:br>
            <a:r>
              <a:rPr lang="pt-BR" sz="1600" smtClean="0"/>
              <a:t>Bronchopulmonary Dysplasia Associated Pulmonary Hypertension. </a:t>
            </a:r>
            <a:r>
              <a:rPr lang="pt-BR" sz="1600" i="1" smtClean="0"/>
              <a:t>Am J Respir Crit</a:t>
            </a:r>
            <a:br>
              <a:rPr lang="pt-BR" sz="1600" i="1" smtClean="0"/>
            </a:br>
            <a:r>
              <a:rPr lang="pt-BR" sz="1600" i="1" smtClean="0"/>
              <a:t>Care Med </a:t>
            </a:r>
            <a:r>
              <a:rPr lang="pt-BR" sz="1600" smtClean="0"/>
              <a:t>2019.</a:t>
            </a:r>
            <a:br>
              <a:rPr lang="pt-BR" sz="1600" smtClean="0"/>
            </a:br>
            <a:r>
              <a:rPr lang="pt-BR" sz="1600" smtClean="0"/>
              <a:t>AJRCCM Articles in Press. Published on 29-January-2020 as 10.1164/rccm.201907-1342OC Page 20 of 41</a:t>
            </a:r>
            <a:br>
              <a:rPr lang="pt-BR" sz="1600" smtClean="0"/>
            </a:br>
            <a:r>
              <a:rPr lang="pt-BR" sz="1600" smtClean="0"/>
              <a:t>Copyright © 2020 by the American Thoracic Society</a:t>
            </a:r>
            <a:br>
              <a:rPr lang="pt-BR" sz="1600" smtClean="0"/>
            </a:br>
            <a:r>
              <a:rPr lang="pt-BR" sz="1600" smtClean="0"/>
              <a:t>15. Hysinger EB, Friedman NL, Padula MA, Shinohara RT, Zhang H, Panitch HB, Kawut SM.</a:t>
            </a:r>
            <a:br>
              <a:rPr lang="pt-BR" sz="1600" smtClean="0"/>
            </a:br>
            <a:r>
              <a:rPr lang="pt-BR" sz="1600" smtClean="0"/>
              <a:t>Tracheobronchomalacia Is Associated with Increased Morbidity in</a:t>
            </a:r>
            <a:br>
              <a:rPr lang="pt-BR" sz="1600" smtClean="0"/>
            </a:br>
            <a:r>
              <a:rPr lang="pt-BR" sz="1600" smtClean="0"/>
              <a:t>Bronchopulmonary Dysplasia. </a:t>
            </a:r>
            <a:r>
              <a:rPr lang="pt-BR" sz="1600" i="1" smtClean="0"/>
              <a:t>Annals of the American Thoracic Society </a:t>
            </a:r>
            <a:r>
              <a:rPr lang="pt-BR" sz="1600" smtClean="0"/>
              <a:t>2017; 14.</a:t>
            </a:r>
            <a:br>
              <a:rPr lang="pt-BR" sz="1600" smtClean="0"/>
            </a:br>
            <a:r>
              <a:rPr lang="pt-BR" sz="1600" smtClean="0"/>
              <a:t>16. Ibrahim J, Bhandari V. The definition of bronchopulmonary dysplasia: an evolving</a:t>
            </a:r>
            <a:br>
              <a:rPr lang="pt-BR" sz="1600" smtClean="0"/>
            </a:br>
            <a:r>
              <a:rPr lang="pt-BR" sz="1600" smtClean="0"/>
              <a:t>dilemma. </a:t>
            </a:r>
            <a:r>
              <a:rPr lang="pt-BR" sz="1600" i="1" smtClean="0"/>
              <a:t>Pediatric research </a:t>
            </a:r>
            <a:r>
              <a:rPr lang="pt-BR" sz="1600" smtClean="0"/>
              <a:t>2018; 84: 586-588.</a:t>
            </a:r>
            <a:br>
              <a:rPr lang="pt-BR" sz="1600" smtClean="0"/>
            </a:br>
            <a:r>
              <a:rPr lang="pt-BR" sz="1600" smtClean="0"/>
              <a:t>17. Lagatta JM, Hysinger EB, Zaniletti I, Wymore EM, Vyas-Read S, Yallapragada S, Nelin LD,</a:t>
            </a:r>
            <a:br>
              <a:rPr lang="pt-BR" sz="1600" smtClean="0"/>
            </a:br>
            <a:r>
              <a:rPr lang="pt-BR" sz="1600" smtClean="0"/>
              <a:t>Truog WE, Padula MA, Porta NFM, Savani RC, Potoka KP, Kawut SM, DiGeronimo R,</a:t>
            </a:r>
            <a:br>
              <a:rPr lang="pt-BR" sz="1600" smtClean="0"/>
            </a:br>
            <a:r>
              <a:rPr lang="pt-BR" sz="1600" smtClean="0"/>
              <a:t>Natarajan G, Zhang H, Grover TR, Engle WA, Murthy K, Children's Hospital Neonatal</a:t>
            </a:r>
            <a:br>
              <a:rPr lang="pt-BR" sz="1600" smtClean="0"/>
            </a:br>
            <a:r>
              <a:rPr lang="pt-BR" sz="1600" smtClean="0"/>
              <a:t>Consortium Severe BPDFG. The Impact of Pulmonary Hypertension in Preterm</a:t>
            </a:r>
            <a:br>
              <a:rPr lang="pt-BR" sz="1600" smtClean="0"/>
            </a:br>
            <a:r>
              <a:rPr lang="pt-BR" sz="1600" smtClean="0"/>
              <a:t>Infants with Severe Bronchopulmonary Dysplasia through 1 Year. </a:t>
            </a:r>
            <a:r>
              <a:rPr lang="pt-BR" sz="1600" i="1" smtClean="0"/>
              <a:t>J Pediatr </a:t>
            </a:r>
            <a:r>
              <a:rPr lang="pt-BR" sz="1600" smtClean="0"/>
              <a:t>2018.</a:t>
            </a:r>
            <a:br>
              <a:rPr lang="pt-BR" sz="1600" smtClean="0"/>
            </a:br>
            <a:r>
              <a:rPr lang="pt-BR" sz="1600" smtClean="0"/>
              <a:t>18. Logan JW, Lynch SK, Curtiss J, Shepherd EG. Clinical phenotypes and management</a:t>
            </a:r>
            <a:br>
              <a:rPr lang="pt-BR" sz="1600" smtClean="0"/>
            </a:br>
            <a:r>
              <a:rPr lang="pt-BR" sz="1600" smtClean="0"/>
              <a:t>concepts for severe, established bronchopulmonary dysplasia. </a:t>
            </a:r>
            <a:r>
              <a:rPr lang="pt-BR" sz="1600" i="1" smtClean="0"/>
              <a:t>Paediatric respiratory</a:t>
            </a:r>
            <a:br>
              <a:rPr lang="pt-BR" sz="1600" i="1" smtClean="0"/>
            </a:br>
            <a:r>
              <a:rPr lang="pt-BR" sz="1600" i="1" smtClean="0"/>
              <a:t>reviews </a:t>
            </a:r>
            <a:r>
              <a:rPr lang="pt-BR" sz="1600" smtClean="0"/>
              <a:t>2019; 31: 58-63.</a:t>
            </a:r>
            <a:br>
              <a:rPr lang="pt-BR" sz="1600" smtClean="0"/>
            </a:br>
            <a:r>
              <a:rPr lang="pt-BR" sz="1600" smtClean="0"/>
              <a:t>19. Higano NS, Spielberg DR, Fleck RJ, Schapiro AH, Walkup LL, Hahn AD, Tkach JA, Kingma</a:t>
            </a:r>
            <a:br>
              <a:rPr lang="pt-BR" sz="1600" smtClean="0"/>
            </a:br>
            <a:r>
              <a:rPr lang="pt-BR" sz="1600" smtClean="0"/>
              <a:t>PS, Merhar SL, Fain SB, Woods JC. Neonatal Pulmonary Magnetic Resonance Imaging</a:t>
            </a:r>
            <a:br>
              <a:rPr lang="pt-BR" sz="1600" smtClean="0"/>
            </a:br>
            <a:r>
              <a:rPr lang="pt-BR" sz="1600" smtClean="0"/>
              <a:t>of Bronchopulmonary Dysplasia Predicts Short-Term Clinical Outcomes. </a:t>
            </a:r>
            <a:r>
              <a:rPr lang="pt-BR" sz="1600" i="1" smtClean="0"/>
              <a:t>Am J Respir</a:t>
            </a:r>
            <a:br>
              <a:rPr lang="pt-BR" sz="1600" i="1" smtClean="0"/>
            </a:br>
            <a:r>
              <a:rPr lang="pt-BR" sz="1600" i="1" smtClean="0"/>
              <a:t>Crit Care Med </a:t>
            </a:r>
            <a:r>
              <a:rPr lang="pt-BR" sz="1600" smtClean="0"/>
              <a:t>2018; 198: 1302-1311.</a:t>
            </a:r>
            <a:br>
              <a:rPr lang="pt-BR" sz="1600" smtClean="0"/>
            </a:br>
            <a:r>
              <a:rPr lang="pt-BR" sz="1600" smtClean="0"/>
              <a:t>20. 20. Wu K, Jensen E, White A, Wang Y, Biko D, Zhang H, Fraga M, Mercer-Rosa L, Kirpalani K.</a:t>
            </a:r>
            <a:br>
              <a:rPr lang="pt-BR" sz="1600" smtClean="0"/>
            </a:br>
            <a:r>
              <a:rPr lang="pt-BR" sz="1600" smtClean="0"/>
              <a:t>Phenotypes of Severe Bronchopulmonary Dysplasia. Pediatric Academic Societies</a:t>
            </a:r>
            <a:br>
              <a:rPr lang="pt-BR" sz="1600" smtClean="0"/>
            </a:br>
            <a:r>
              <a:rPr lang="pt-BR" sz="1600" smtClean="0"/>
              <a:t>Meeting; 2018 May 5-8; Toronto, ON, Canada. Abstract no. 2901.847 </a:t>
            </a:r>
            <a:br>
              <a:rPr lang="pt-BR" sz="1600" smtClean="0"/>
            </a:br>
            <a:r>
              <a:rPr lang="pt-BR" sz="1600" smtClean="0"/>
              <a:t/>
            </a:r>
            <a:br>
              <a:rPr lang="pt-BR" sz="1600" smtClean="0"/>
            </a:br>
            <a:endParaRPr lang="pt-BR" sz="1600" smtClean="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p:cNvSpPr>
          <p:nvPr>
            <p:ph type="body" idx="4294967295"/>
          </p:nvPr>
        </p:nvSpPr>
        <p:spPr>
          <a:xfrm>
            <a:off x="546100" y="149225"/>
            <a:ext cx="11347450" cy="6570663"/>
          </a:xfrm>
          <a:solidFill>
            <a:schemeClr val="bg1"/>
          </a:solidFill>
        </p:spPr>
        <p:txBody>
          <a:bodyPr/>
          <a:lstStyle/>
          <a:p>
            <a:pPr>
              <a:lnSpc>
                <a:spcPct val="80000"/>
              </a:lnSpc>
            </a:pPr>
            <a:r>
              <a:rPr lang="pt-BR" sz="1400" smtClean="0"/>
              <a:t>21. Ochiai M, Hikino S, Yabuuchi H, Nakayama H, Sato K, Ohga S, Hara T. A new scoring</a:t>
            </a:r>
            <a:br>
              <a:rPr lang="pt-BR" sz="1400" smtClean="0"/>
            </a:br>
            <a:r>
              <a:rPr lang="pt-BR" sz="1400" smtClean="0"/>
              <a:t>system for computed tomography of the chest for assessing the clinical status of</a:t>
            </a:r>
            <a:br>
              <a:rPr lang="pt-BR" sz="1400" smtClean="0"/>
            </a:br>
            <a:r>
              <a:rPr lang="pt-BR" sz="1400" smtClean="0"/>
              <a:t>bronchopulmonary dysplasia. </a:t>
            </a:r>
            <a:r>
              <a:rPr lang="pt-BR" sz="1400" i="1" smtClean="0"/>
              <a:t>J Pediatr </a:t>
            </a:r>
            <a:r>
              <a:rPr lang="pt-BR" sz="1400" smtClean="0"/>
              <a:t>2008; 152: 90-95, 95.e91-93.</a:t>
            </a:r>
            <a:br>
              <a:rPr lang="pt-BR" sz="1400" smtClean="0"/>
            </a:br>
            <a:r>
              <a:rPr lang="pt-BR" sz="1400" smtClean="0"/>
              <a:t>22. Parasuraman S, Walker S, Loudon BL, Gollop ND, Wilson AM, Lowery C, Frenneaux MP.</a:t>
            </a:r>
            <a:br>
              <a:rPr lang="pt-BR" sz="1400" smtClean="0"/>
            </a:br>
            <a:r>
              <a:rPr lang="pt-BR" sz="1400" smtClean="0"/>
              <a:t>Assessment of pulmonary artery pressure by echocardiography-A comprehensive</a:t>
            </a:r>
            <a:br>
              <a:rPr lang="pt-BR" sz="1400" smtClean="0"/>
            </a:br>
            <a:r>
              <a:rPr lang="pt-BR" sz="1400" smtClean="0"/>
              <a:t>review. </a:t>
            </a:r>
            <a:r>
              <a:rPr lang="pt-BR" sz="1400" i="1" smtClean="0"/>
              <a:t>International journal of cardiology Heart &amp; vasculature </a:t>
            </a:r>
            <a:r>
              <a:rPr lang="pt-BR" sz="1400" smtClean="0"/>
              <a:t>2016; 12: 45-51.</a:t>
            </a:r>
            <a:br>
              <a:rPr lang="pt-BR" sz="1400" smtClean="0"/>
            </a:br>
            <a:r>
              <a:rPr lang="pt-BR" sz="1400" smtClean="0"/>
              <a:t>23. Abman SH, Hansmann G, Archer SL, Ivy DD, Adatia I, Chung WK, Hanna BD, Rosenzweig</a:t>
            </a:r>
            <a:br>
              <a:rPr lang="pt-BR" sz="1400" smtClean="0"/>
            </a:br>
            <a:r>
              <a:rPr lang="pt-BR" sz="1400" smtClean="0"/>
              <a:t>EB, Raj JU, Cornfield D, Stenmark KR, Steinhorn R, Thebaud B, Fineman JR, Kuehne T,</a:t>
            </a:r>
            <a:br>
              <a:rPr lang="pt-BR" sz="1400" smtClean="0"/>
            </a:br>
            <a:r>
              <a:rPr lang="pt-BR" sz="1400" smtClean="0"/>
              <a:t>Feinstein JA, Friedberg MK, Earing M, Barst RJ, Keller RL, Kinsella JP, Mullen M,</a:t>
            </a:r>
            <a:br>
              <a:rPr lang="pt-BR" sz="1400" smtClean="0"/>
            </a:br>
            <a:r>
              <a:rPr lang="pt-BR" sz="1400" smtClean="0"/>
              <a:t>Deterding R, Kulik T, Mallory G, Humpl T, Wessel DL, American Heart Association</a:t>
            </a:r>
            <a:br>
              <a:rPr lang="pt-BR" sz="1400" smtClean="0"/>
            </a:br>
            <a:r>
              <a:rPr lang="pt-BR" sz="1400" smtClean="0"/>
              <a:t>Council on Cardiopulmonary CCP, Resuscitation, Council on Clinical C, Council on</a:t>
            </a:r>
            <a:br>
              <a:rPr lang="pt-BR" sz="1400" smtClean="0"/>
            </a:br>
            <a:r>
              <a:rPr lang="pt-BR" sz="1400" smtClean="0"/>
              <a:t>Cardiovascular Disease in the Y, Council on Cardiovascular R, Intervention, Council</a:t>
            </a:r>
            <a:br>
              <a:rPr lang="pt-BR" sz="1400" smtClean="0"/>
            </a:br>
            <a:r>
              <a:rPr lang="pt-BR" sz="1400" smtClean="0"/>
              <a:t>on Cardiovascular S, Anesthesia, the American Thoracic S. Pediatric Pulmonary</a:t>
            </a:r>
            <a:br>
              <a:rPr lang="pt-BR" sz="1400" smtClean="0"/>
            </a:br>
            <a:r>
              <a:rPr lang="pt-BR" sz="1400" smtClean="0"/>
              <a:t>Hypertension: Guidelines From the American Heart Association and American</a:t>
            </a:r>
            <a:br>
              <a:rPr lang="pt-BR" sz="1400" smtClean="0"/>
            </a:br>
            <a:r>
              <a:rPr lang="pt-BR" sz="1400" smtClean="0"/>
              <a:t>Thoracic Society. </a:t>
            </a:r>
            <a:r>
              <a:rPr lang="pt-BR" sz="1400" i="1" smtClean="0"/>
              <a:t>Circulation </a:t>
            </a:r>
            <a:r>
              <a:rPr lang="pt-BR" sz="1400" smtClean="0"/>
              <a:t>2015; 132: 2037-2099.</a:t>
            </a:r>
            <a:br>
              <a:rPr lang="pt-BR" sz="1400" smtClean="0"/>
            </a:br>
            <a:r>
              <a:rPr lang="pt-BR" sz="1400" smtClean="0"/>
              <a:t>24. Khemani E, McElhinney DB, Rhein L, Andrade O, Lacro RV, Thomas KC, Mullen MP.</a:t>
            </a:r>
            <a:br>
              <a:rPr lang="pt-BR" sz="1400" smtClean="0"/>
            </a:br>
            <a:r>
              <a:rPr lang="pt-BR" sz="1400" smtClean="0"/>
              <a:t>Pulmonary artery hypertension in formerly premature infants with</a:t>
            </a:r>
            <a:br>
              <a:rPr lang="pt-BR" sz="1400" smtClean="0"/>
            </a:br>
            <a:r>
              <a:rPr lang="pt-BR" sz="1400" smtClean="0"/>
              <a:t>bronchopulmonary dysplasia: clinical features and outcomes in the surfactant era.</a:t>
            </a:r>
            <a:br>
              <a:rPr lang="pt-BR" sz="1400" smtClean="0"/>
            </a:br>
            <a:r>
              <a:rPr lang="pt-BR" sz="1400" i="1" smtClean="0"/>
              <a:t>Pediatrics </a:t>
            </a:r>
            <a:r>
              <a:rPr lang="pt-BR" sz="1400" smtClean="0"/>
              <a:t>2007; 120: 1260-1269.</a:t>
            </a:r>
            <a:br>
              <a:rPr lang="pt-BR" sz="1400" smtClean="0"/>
            </a:br>
            <a:r>
              <a:rPr lang="pt-BR" sz="1400" smtClean="0"/>
              <a:t>25. Mourani PM, Abman SH. Pulmonary vascular disease in bronchopulmonary dysplasia:</a:t>
            </a:r>
            <a:br>
              <a:rPr lang="pt-BR" sz="1400" smtClean="0"/>
            </a:br>
            <a:r>
              <a:rPr lang="pt-BR" sz="1400" smtClean="0"/>
              <a:t>pulmonary hypertension and beyond. </a:t>
            </a:r>
            <a:r>
              <a:rPr lang="pt-BR" sz="1400" i="1" smtClean="0"/>
              <a:t>Curr Opin Pediatr </a:t>
            </a:r>
            <a:r>
              <a:rPr lang="pt-BR" sz="1400" smtClean="0"/>
              <a:t>2013; 25: 329-337</a:t>
            </a:r>
          </a:p>
          <a:p>
            <a:pPr>
              <a:lnSpc>
                <a:spcPct val="80000"/>
              </a:lnSpc>
              <a:buFont typeface="Wingdings 3" pitchFamily="18" charset="2"/>
              <a:buNone/>
            </a:pPr>
            <a:r>
              <a:rPr lang="pt-BR" sz="1400" smtClean="0"/>
              <a:t>       26. DeMauro SB, Wei JL, Lin RJ. Perspectives on neonatal and infant tracheostomy. </a:t>
            </a:r>
            <a:r>
              <a:rPr lang="pt-BR" sz="1400" i="1" smtClean="0"/>
              <a:t>Semin</a:t>
            </a:r>
            <a:br>
              <a:rPr lang="pt-BR" sz="1400" i="1" smtClean="0"/>
            </a:br>
            <a:r>
              <a:rPr lang="pt-BR" sz="1400" i="1" smtClean="0"/>
              <a:t>Fetal Neonatal Med </a:t>
            </a:r>
            <a:r>
              <a:rPr lang="pt-BR" sz="1400" smtClean="0"/>
              <a:t>2016; 21: 285-291.</a:t>
            </a:r>
            <a:br>
              <a:rPr lang="pt-BR" sz="1400" smtClean="0"/>
            </a:br>
            <a:r>
              <a:rPr lang="pt-BR" sz="1400" smtClean="0"/>
              <a:t>27. Alvarez-Fuente M, Arruza L, Muro M, Zozaya C, Avila A, Lopez-Ortego P, GonzalezArmengod C, Torrent A, Gavilan JL, Del Cerro MJ. The economic impact of</a:t>
            </a:r>
            <a:br>
              <a:rPr lang="pt-BR" sz="1400" smtClean="0"/>
            </a:br>
            <a:r>
              <a:rPr lang="pt-BR" sz="1400" smtClean="0"/>
              <a:t>prematurity and bronchopulmonary dysplasia. </a:t>
            </a:r>
            <a:r>
              <a:rPr lang="pt-BR" sz="1400" i="1" smtClean="0"/>
              <a:t>European journal of pediatrics </a:t>
            </a:r>
            <a:r>
              <a:rPr lang="pt-BR" sz="1400" smtClean="0"/>
              <a:t>2017;</a:t>
            </a:r>
            <a:br>
              <a:rPr lang="pt-BR" sz="1400" smtClean="0"/>
            </a:br>
            <a:r>
              <a:rPr lang="pt-BR" sz="1400" smtClean="0"/>
              <a:t>176: 1587-1593.</a:t>
            </a:r>
            <a:br>
              <a:rPr lang="pt-BR" sz="1400" smtClean="0"/>
            </a:br>
            <a:r>
              <a:rPr lang="pt-BR" sz="1400" smtClean="0"/>
              <a:t>28. Landis JR, Koch GG. The measurement of observer agreement for categorical data.</a:t>
            </a:r>
            <a:br>
              <a:rPr lang="pt-BR" sz="1400" smtClean="0"/>
            </a:br>
            <a:r>
              <a:rPr lang="pt-BR" sz="1400" i="1" smtClean="0"/>
              <a:t>Biometrics </a:t>
            </a:r>
            <a:r>
              <a:rPr lang="pt-BR" sz="1400" smtClean="0"/>
              <a:t>1977; 33: 159-174.</a:t>
            </a:r>
            <a:br>
              <a:rPr lang="pt-BR" sz="1400" smtClean="0"/>
            </a:br>
            <a:r>
              <a:rPr lang="pt-BR" sz="1400" smtClean="0"/>
              <a:t>29. Jensen EA, Dysart K, Gantz MG, McDonald S, Bamat NA, Keszler M, Kirpalani H, Laughon</a:t>
            </a:r>
            <a:br>
              <a:rPr lang="pt-BR" sz="1400" smtClean="0"/>
            </a:br>
            <a:r>
              <a:rPr lang="pt-BR" sz="1400" smtClean="0"/>
              <a:t>MM, Poindexter BB, Duncan AF, Yoder BA, Eichenwald EC, DeMauro SB. The</a:t>
            </a:r>
            <a:br>
              <a:rPr lang="pt-BR" sz="1400" smtClean="0"/>
            </a:br>
            <a:r>
              <a:rPr lang="pt-BR" sz="1400" smtClean="0"/>
              <a:t>Diagnosis of Bronchopulmonary Dysplasia in Very Preterm Infants. An Evidencebased Approach. </a:t>
            </a:r>
            <a:r>
              <a:rPr lang="pt-BR" sz="1400" i="1" smtClean="0"/>
              <a:t>Am J Respir Crit Care Med </a:t>
            </a:r>
            <a:r>
              <a:rPr lang="pt-BR" sz="1400" smtClean="0"/>
              <a:t>2019; 200: 751-759.</a:t>
            </a:r>
            <a:br>
              <a:rPr lang="pt-BR" sz="1400" smtClean="0"/>
            </a:br>
            <a:r>
              <a:rPr lang="pt-BR" sz="1400" smtClean="0"/>
              <a:t>30. Ehrenkranz RA, Walsh MC, Vohr BR, Jobe AH, Wright LL, Fanaroff AA, Wrage LA, Poole</a:t>
            </a:r>
            <a:br>
              <a:rPr lang="pt-BR" sz="1400" smtClean="0"/>
            </a:br>
            <a:r>
              <a:rPr lang="pt-BR" sz="1400" smtClean="0"/>
              <a:t>K. Validation of the National Institutes of Health consensus definition of</a:t>
            </a:r>
            <a:br>
              <a:rPr lang="pt-BR" sz="1400" smtClean="0"/>
            </a:br>
            <a:r>
              <a:rPr lang="pt-BR" sz="1400" smtClean="0"/>
              <a:t>bronchopulmonary dysplasia. </a:t>
            </a:r>
            <a:r>
              <a:rPr lang="pt-BR" sz="1400" i="1" smtClean="0"/>
              <a:t>Pediatrics </a:t>
            </a:r>
            <a:r>
              <a:rPr lang="pt-BR" sz="1400" smtClean="0"/>
              <a:t>2005; 116: 1353-1360 </a:t>
            </a:r>
            <a:br>
              <a:rPr lang="pt-BR" sz="1400" smtClean="0"/>
            </a:br>
            <a:endParaRPr lang="pt-BR" sz="1400" smtClean="0"/>
          </a:p>
          <a:p>
            <a:pPr>
              <a:lnSpc>
                <a:spcPct val="80000"/>
              </a:lnSpc>
              <a:buFont typeface="Wingdings 3" pitchFamily="18" charset="2"/>
              <a:buNone/>
            </a:pPr>
            <a:endParaRPr lang="pt-BR" sz="1400" smtClean="0"/>
          </a:p>
          <a:p>
            <a:pPr>
              <a:lnSpc>
                <a:spcPct val="80000"/>
              </a:lnSpc>
            </a:pPr>
            <a:endParaRPr lang="pt-BR" sz="1400" smtClean="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p:cNvSpPr>
          <p:nvPr>
            <p:ph type="body" idx="4294967295"/>
          </p:nvPr>
        </p:nvSpPr>
        <p:spPr>
          <a:xfrm>
            <a:off x="323850" y="179388"/>
            <a:ext cx="11657013" cy="6434137"/>
          </a:xfrm>
          <a:solidFill>
            <a:schemeClr val="bg1"/>
          </a:solidFill>
        </p:spPr>
        <p:txBody>
          <a:bodyPr/>
          <a:lstStyle/>
          <a:p>
            <a:pPr>
              <a:lnSpc>
                <a:spcPct val="90000"/>
              </a:lnSpc>
              <a:buFont typeface="Wingdings 3" pitchFamily="18" charset="2"/>
              <a:buNone/>
            </a:pPr>
            <a:r>
              <a:rPr lang="pt-BR" smtClean="0"/>
              <a:t>     31. Collaco JM, McGrath-Morrow SA. Respiratory Phenotypes for Preterm Infants, Children,</a:t>
            </a:r>
            <a:br>
              <a:rPr lang="pt-BR" smtClean="0"/>
            </a:br>
            <a:r>
              <a:rPr lang="pt-BR" smtClean="0"/>
              <a:t>and Adults: Bronchopulmonary Dysplasia and More. </a:t>
            </a:r>
            <a:r>
              <a:rPr lang="pt-BR" i="1" smtClean="0"/>
              <a:t>Annals of the American</a:t>
            </a:r>
            <a:br>
              <a:rPr lang="pt-BR" i="1" smtClean="0"/>
            </a:br>
            <a:r>
              <a:rPr lang="pt-BR" i="1" smtClean="0"/>
              <a:t>Thoracic Society </a:t>
            </a:r>
            <a:r>
              <a:rPr lang="pt-BR" smtClean="0"/>
              <a:t>2018; 15: 530-538.</a:t>
            </a:r>
            <a:br>
              <a:rPr lang="pt-BR" smtClean="0"/>
            </a:br>
            <a:r>
              <a:rPr lang="pt-BR" smtClean="0"/>
              <a:t>32. Day CL, Ryan RM. Bronchopulmonary dysplasia: new becomes old again! </a:t>
            </a:r>
            <a:r>
              <a:rPr lang="pt-BR" i="1" smtClean="0"/>
              <a:t>Pediatric</a:t>
            </a:r>
            <a:br>
              <a:rPr lang="pt-BR" i="1" smtClean="0"/>
            </a:br>
            <a:r>
              <a:rPr lang="pt-BR" i="1" smtClean="0"/>
              <a:t>research </a:t>
            </a:r>
            <a:r>
              <a:rPr lang="pt-BR" smtClean="0"/>
              <a:t>2017; 81: 210-213 </a:t>
            </a:r>
          </a:p>
          <a:p>
            <a:pPr>
              <a:lnSpc>
                <a:spcPct val="90000"/>
              </a:lnSpc>
              <a:buFont typeface="Wingdings 3" pitchFamily="18" charset="2"/>
              <a:buNone/>
            </a:pPr>
            <a:r>
              <a:rPr lang="pt-BR" smtClean="0"/>
              <a:t>     33. Kim DH, Kim HS, Choi CW, Kim EK, Kim BI, Choi JH. Risk factors for pulmonary artery</a:t>
            </a:r>
            <a:br>
              <a:rPr lang="pt-BR" smtClean="0"/>
            </a:br>
            <a:r>
              <a:rPr lang="pt-BR" smtClean="0"/>
              <a:t>hypertension in preterm infants with moderate or severe bronchopulmonary</a:t>
            </a:r>
            <a:br>
              <a:rPr lang="pt-BR" smtClean="0"/>
            </a:br>
            <a:r>
              <a:rPr lang="pt-BR" smtClean="0"/>
              <a:t>dysplasia. </a:t>
            </a:r>
            <a:r>
              <a:rPr lang="pt-BR" i="1" smtClean="0"/>
              <a:t>Neonatology </a:t>
            </a:r>
            <a:r>
              <a:rPr lang="pt-BR" smtClean="0"/>
              <a:t>2012; 101: 40-46.</a:t>
            </a:r>
            <a:br>
              <a:rPr lang="pt-BR" smtClean="0"/>
            </a:br>
            <a:r>
              <a:rPr lang="pt-BR" smtClean="0"/>
              <a:t>34. Bhat R, Salas AA, Foster C, Carlo WA, Ambalavanan N. Prospective analysis of</a:t>
            </a:r>
            <a:br>
              <a:rPr lang="pt-BR" smtClean="0"/>
            </a:br>
            <a:r>
              <a:rPr lang="pt-BR" smtClean="0"/>
              <a:t>pulmonary hypertension in extremely low birth weight infants. </a:t>
            </a:r>
            <a:r>
              <a:rPr lang="pt-BR" i="1" smtClean="0"/>
              <a:t>Pediatrics </a:t>
            </a:r>
            <a:r>
              <a:rPr lang="pt-BR" smtClean="0"/>
              <a:t>2012;</a:t>
            </a:r>
            <a:br>
              <a:rPr lang="pt-BR" smtClean="0"/>
            </a:br>
            <a:r>
              <a:rPr lang="pt-BR" smtClean="0"/>
              <a:t>129: e682-689.</a:t>
            </a:r>
            <a:br>
              <a:rPr lang="pt-BR" smtClean="0"/>
            </a:br>
            <a:r>
              <a:rPr lang="pt-BR" smtClean="0"/>
              <a:t>35. Mirza H, Ziegler J, Ford S, Padbury J, Tucker R, Laptook A. Pulmonary hypertension in</a:t>
            </a:r>
            <a:br>
              <a:rPr lang="pt-BR" smtClean="0"/>
            </a:br>
            <a:r>
              <a:rPr lang="pt-BR" smtClean="0"/>
              <a:t>preterm infants: prevalence and association with bronchopulmonary dysplasia. </a:t>
            </a:r>
            <a:r>
              <a:rPr lang="pt-BR" i="1" smtClean="0"/>
              <a:t>J</a:t>
            </a:r>
            <a:br>
              <a:rPr lang="pt-BR" i="1" smtClean="0"/>
            </a:br>
            <a:r>
              <a:rPr lang="pt-BR" i="1" smtClean="0"/>
              <a:t>Pediatr </a:t>
            </a:r>
            <a:r>
              <a:rPr lang="pt-BR" smtClean="0"/>
              <a:t>2014; 165: 909-914 e901.</a:t>
            </a:r>
            <a:br>
              <a:rPr lang="pt-BR" smtClean="0"/>
            </a:br>
            <a:r>
              <a:rPr lang="pt-BR" smtClean="0"/>
              <a:t>36. Mourani PM, Sontag MK, Younoszai A, Miller JI, Kinsella JP, Baker CD, Poindexter BB,</a:t>
            </a:r>
            <a:br>
              <a:rPr lang="pt-BR" smtClean="0"/>
            </a:br>
            <a:r>
              <a:rPr lang="pt-BR" smtClean="0"/>
              <a:t>Ingram DA, Abman SH. Early pulmonary vascular disease in preterm infants at risk</a:t>
            </a:r>
            <a:br>
              <a:rPr lang="pt-BR" smtClean="0"/>
            </a:br>
            <a:r>
              <a:rPr lang="pt-BR" smtClean="0"/>
              <a:t>for bronchopulmonary dysplasia. </a:t>
            </a:r>
            <a:r>
              <a:rPr lang="pt-BR" i="1" smtClean="0"/>
              <a:t>Am J Respir Crit Care Med </a:t>
            </a:r>
            <a:r>
              <a:rPr lang="pt-BR" smtClean="0"/>
              <a:t>2015; 191: 87-95.</a:t>
            </a:r>
            <a:br>
              <a:rPr lang="pt-BR" smtClean="0"/>
            </a:br>
            <a:r>
              <a:rPr lang="pt-BR" smtClean="0"/>
              <a:t>37. Weismann CG, Asnes JD, Bazzy-Asaad A, Tolomeo C, Ehrenkranz RA, Bizzarro MJ.</a:t>
            </a:r>
            <a:br>
              <a:rPr lang="pt-BR" smtClean="0"/>
            </a:br>
            <a:r>
              <a:rPr lang="pt-BR" smtClean="0"/>
              <a:t>Pulmonary hypertension in preterm infants: results of a prospective screening</a:t>
            </a:r>
            <a:br>
              <a:rPr lang="pt-BR" smtClean="0"/>
            </a:br>
            <a:r>
              <a:rPr lang="pt-BR" smtClean="0"/>
              <a:t>program. </a:t>
            </a:r>
            <a:r>
              <a:rPr lang="pt-BR" i="1" smtClean="0"/>
              <a:t>J Perinatol </a:t>
            </a:r>
            <a:r>
              <a:rPr lang="pt-BR" smtClean="0"/>
              <a:t>2017; 37: 572-577.</a:t>
            </a:r>
            <a:br>
              <a:rPr lang="pt-BR" smtClean="0"/>
            </a:br>
            <a:r>
              <a:rPr lang="pt-BR" smtClean="0"/>
              <a:t>38. Downing GJ KH. Evaluation of airway complications in high-risk preterm infants:</a:t>
            </a:r>
            <a:br>
              <a:rPr lang="pt-BR" smtClean="0"/>
            </a:br>
            <a:r>
              <a:rPr lang="pt-BR" smtClean="0"/>
              <a:t>application of flexible fiberoptic airway endoscopy. </a:t>
            </a:r>
            <a:r>
              <a:rPr lang="pt-BR" i="1" smtClean="0"/>
              <a:t>Pediatrics </a:t>
            </a:r>
            <a:r>
              <a:rPr lang="pt-BR" smtClean="0"/>
              <a:t>1995; 95: 567-572.</a:t>
            </a:r>
            <a:br>
              <a:rPr lang="pt-BR" smtClean="0"/>
            </a:br>
            <a:r>
              <a:rPr lang="pt-BR" smtClean="0"/>
              <a:t>39. Miller RW, Woo P, Kellman RK, Slagle TS. Tracheobronchial abnormalities in infants</a:t>
            </a:r>
            <a:br>
              <a:rPr lang="pt-BR" smtClean="0"/>
            </a:br>
            <a:r>
              <a:rPr lang="pt-BR" smtClean="0"/>
              <a:t>with bronchopulmonary dysplasia. </a:t>
            </a:r>
            <a:r>
              <a:rPr lang="pt-BR" i="1" smtClean="0"/>
              <a:t>J Pediatr </a:t>
            </a:r>
            <a:r>
              <a:rPr lang="pt-BR" smtClean="0"/>
              <a:t>1987; 111: 779-782 </a:t>
            </a:r>
            <a:br>
              <a:rPr lang="pt-BR" smtClean="0"/>
            </a:br>
            <a:endParaRPr lang="pt-BR"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4294967295"/>
          </p:nvPr>
        </p:nvSpPr>
        <p:spPr>
          <a:xfrm>
            <a:off x="303213" y="546100"/>
            <a:ext cx="11531600" cy="5651500"/>
          </a:xfrm>
          <a:solidFill>
            <a:schemeClr val="bg1"/>
          </a:solidFill>
        </p:spPr>
        <p:txBody>
          <a:bodyPr/>
          <a:lstStyle/>
          <a:p>
            <a:pPr>
              <a:lnSpc>
                <a:spcPct val="80000"/>
              </a:lnSpc>
              <a:buFont typeface="Wingdings 3" pitchFamily="18" charset="2"/>
              <a:buNone/>
            </a:pPr>
            <a:r>
              <a:rPr lang="pt-BR" sz="1400" smtClean="0"/>
              <a:t>40. Cohn RC, Kercsmar C, Dearborn D. Safety and efficacy of flexible endoscopy in children</a:t>
            </a:r>
            <a:br>
              <a:rPr lang="pt-BR" sz="1400" smtClean="0"/>
            </a:br>
            <a:r>
              <a:rPr lang="pt-BR" sz="1400" smtClean="0"/>
              <a:t>with bronchopulmonary dysplasia. </a:t>
            </a:r>
            <a:r>
              <a:rPr lang="pt-BR" sz="1400" i="1" smtClean="0"/>
              <a:t>Am J Dis Child </a:t>
            </a:r>
            <a:r>
              <a:rPr lang="pt-BR" sz="1400" smtClean="0"/>
              <a:t>1988; 142: 1225-1228.</a:t>
            </a:r>
            <a:br>
              <a:rPr lang="pt-BR" sz="1400" smtClean="0"/>
            </a:br>
            <a:r>
              <a:rPr lang="pt-BR" sz="1400" smtClean="0"/>
              <a:t>41. Semple T, Akhtar MR, Owens CM. Imaging bronchopulmonary dysplasia-a</a:t>
            </a:r>
            <a:br>
              <a:rPr lang="pt-BR" sz="1400" smtClean="0"/>
            </a:br>
            <a:r>
              <a:rPr lang="pt-BR" sz="1400" smtClean="0"/>
              <a:t>multimodality update. </a:t>
            </a:r>
            <a:r>
              <a:rPr lang="pt-BR" sz="1400" i="1" smtClean="0"/>
              <a:t>Front Med (Lausanne) </a:t>
            </a:r>
            <a:r>
              <a:rPr lang="pt-BR" sz="1400" smtClean="0"/>
              <a:t>2017; 4: 88.</a:t>
            </a:r>
            <a:br>
              <a:rPr lang="pt-BR" sz="1400" smtClean="0"/>
            </a:br>
            <a:r>
              <a:rPr lang="pt-BR" sz="1400" smtClean="0"/>
              <a:t>42. van Mastrigt E, Logie K, Ciet P, Reiss IK, Duijts L, Pijnenburg MW, Tiddens HA. Lung CT</a:t>
            </a:r>
            <a:br>
              <a:rPr lang="pt-BR" sz="1400" smtClean="0"/>
            </a:br>
            <a:r>
              <a:rPr lang="pt-BR" sz="1400" smtClean="0"/>
              <a:t>imaging in patients with bronchopulmonary dysplasia: A systematic review.</a:t>
            </a:r>
            <a:br>
              <a:rPr lang="pt-BR" sz="1400" smtClean="0"/>
            </a:br>
            <a:r>
              <a:rPr lang="pt-BR" sz="1400" i="1" smtClean="0"/>
              <a:t>Pediatric pulmonology </a:t>
            </a:r>
            <a:r>
              <a:rPr lang="pt-BR" sz="1400" smtClean="0"/>
              <a:t>2016; 51: 975-986.</a:t>
            </a:r>
            <a:br>
              <a:rPr lang="pt-BR" sz="1400" smtClean="0"/>
            </a:br>
            <a:r>
              <a:rPr lang="pt-BR" sz="1400" smtClean="0"/>
              <a:t>43. Behere S, Alapati D, McCulloch MA. Screening Echocardiography and Brain Natriuretic</a:t>
            </a:r>
            <a:br>
              <a:rPr lang="pt-BR" sz="1400" smtClean="0"/>
            </a:br>
            <a:r>
              <a:rPr lang="pt-BR" sz="1400" smtClean="0"/>
              <a:t>Peptide Levels Predict Late Pulmonary Hypertension in Infants with</a:t>
            </a:r>
            <a:br>
              <a:rPr lang="pt-BR" sz="1400" smtClean="0"/>
            </a:br>
            <a:r>
              <a:rPr lang="pt-BR" sz="1400" smtClean="0"/>
              <a:t>Bronchopulmonary Dysplasia. </a:t>
            </a:r>
            <a:r>
              <a:rPr lang="pt-BR" sz="1400" i="1" smtClean="0"/>
              <a:t>Pediatric Cardiology </a:t>
            </a:r>
            <a:r>
              <a:rPr lang="pt-BR" sz="1400" smtClean="0"/>
              <a:t>2019.</a:t>
            </a:r>
            <a:br>
              <a:rPr lang="pt-BR" sz="1400" smtClean="0"/>
            </a:br>
            <a:r>
              <a:rPr lang="pt-BR" sz="1400" smtClean="0"/>
              <a:t>44. Shepherd EG, Clouse BJ, Hasenstab KA, Sitaram S, Malleske DT, Nelin LD, Jadcherla SR.</a:t>
            </a:r>
            <a:br>
              <a:rPr lang="pt-BR" sz="1400" smtClean="0"/>
            </a:br>
            <a:r>
              <a:rPr lang="pt-BR" sz="1400" smtClean="0"/>
              <a:t>Infant Pulmonary Function Testing and Phenotypes in Severe Bronchopulmonary</a:t>
            </a:r>
            <a:br>
              <a:rPr lang="pt-BR" sz="1400" smtClean="0"/>
            </a:br>
            <a:r>
              <a:rPr lang="pt-BR" sz="1400" smtClean="0"/>
              <a:t>Dysplasia. </a:t>
            </a:r>
            <a:r>
              <a:rPr lang="pt-BR" sz="1400" i="1" smtClean="0"/>
              <a:t>Pediatrics </a:t>
            </a:r>
            <a:r>
              <a:rPr lang="pt-BR" sz="1400" smtClean="0"/>
              <a:t>2018; 141.</a:t>
            </a:r>
            <a:br>
              <a:rPr lang="pt-BR" sz="1400" smtClean="0"/>
            </a:br>
            <a:r>
              <a:rPr lang="pt-BR" sz="1400" smtClean="0"/>
              <a:t>45. Tramper J, Zhang H, Foglia EE, Dysart KC, Padula MA, Sullivan KV, Jensen EA. The</a:t>
            </a:r>
            <a:br>
              <a:rPr lang="pt-BR" sz="1400" smtClean="0"/>
            </a:br>
            <a:r>
              <a:rPr lang="pt-BR" sz="1400" smtClean="0"/>
              <a:t>association between positive tracheal aspirate cultures and adverse pulmonary</a:t>
            </a:r>
            <a:br>
              <a:rPr lang="pt-BR" sz="1400" smtClean="0"/>
            </a:br>
            <a:r>
              <a:rPr lang="pt-BR" sz="1400" smtClean="0"/>
              <a:t>outcomes in preterm infants with severe bronchopulmonary dysplasia. </a:t>
            </a:r>
            <a:r>
              <a:rPr lang="pt-BR" sz="1400" i="1" smtClean="0"/>
              <a:t>Am J</a:t>
            </a:r>
            <a:br>
              <a:rPr lang="pt-BR" sz="1400" i="1" smtClean="0"/>
            </a:br>
            <a:r>
              <a:rPr lang="pt-BR" sz="1400" i="1" smtClean="0"/>
              <a:t>Perinatol </a:t>
            </a:r>
            <a:r>
              <a:rPr lang="pt-BR" sz="1400" smtClean="0"/>
              <a:t>2017; 34: 96-104.</a:t>
            </a:r>
            <a:br>
              <a:rPr lang="pt-BR" sz="1400" smtClean="0"/>
            </a:br>
            <a:r>
              <a:rPr lang="pt-BR" sz="1400" smtClean="0"/>
              <a:t>46. Farhath S, He Z, Nakhla T, Saslow J, Soundar S, Camacho J, Stahl G, Shaffer S, Mehta DI,</a:t>
            </a:r>
            <a:br>
              <a:rPr lang="pt-BR" sz="1400" smtClean="0"/>
            </a:br>
            <a:r>
              <a:rPr lang="pt-BR" sz="1400" smtClean="0"/>
              <a:t>Aghai ZH. Pepsin, a marker of gastric contents, is increased in tracheal aspirates from preterm infants who develop bronchopulmonary dysplasia. </a:t>
            </a:r>
            <a:r>
              <a:rPr lang="pt-BR" sz="1400" i="1" smtClean="0"/>
              <a:t>Pediatrics </a:t>
            </a:r>
            <a:r>
              <a:rPr lang="pt-BR" sz="1400" smtClean="0"/>
              <a:t>2008;</a:t>
            </a:r>
            <a:br>
              <a:rPr lang="pt-BR" sz="1400" smtClean="0"/>
            </a:br>
            <a:r>
              <a:rPr lang="pt-BR" sz="1400" smtClean="0"/>
              <a:t>121: e253-e259</a:t>
            </a:r>
          </a:p>
          <a:p>
            <a:pPr>
              <a:lnSpc>
                <a:spcPct val="80000"/>
              </a:lnSpc>
              <a:buFont typeface="Wingdings 3" pitchFamily="18" charset="2"/>
              <a:buNone/>
            </a:pPr>
            <a:r>
              <a:rPr lang="pt-BR" sz="1400" smtClean="0"/>
              <a:t>      47. Speer CP. Chorioamnionitis, postnatal factors and proinflammatory response in the</a:t>
            </a:r>
            <a:br>
              <a:rPr lang="pt-BR" sz="1400" smtClean="0"/>
            </a:br>
            <a:r>
              <a:rPr lang="pt-BR" sz="1400" smtClean="0"/>
              <a:t>pathogenetic sequence of bronchopulmonary dysplasia. </a:t>
            </a:r>
            <a:r>
              <a:rPr lang="pt-BR" sz="1400" i="1" smtClean="0"/>
              <a:t>Neonatology </a:t>
            </a:r>
            <a:r>
              <a:rPr lang="pt-BR" sz="1400" smtClean="0"/>
              <a:t>2009; 95: 353-</a:t>
            </a:r>
            <a:br>
              <a:rPr lang="pt-BR" sz="1400" smtClean="0"/>
            </a:br>
            <a:r>
              <a:rPr lang="pt-BR" sz="1400" smtClean="0"/>
              <a:t>361.</a:t>
            </a:r>
            <a:br>
              <a:rPr lang="pt-BR" sz="1400" smtClean="0"/>
            </a:br>
            <a:r>
              <a:rPr lang="pt-BR" sz="1400" smtClean="0"/>
              <a:t>48. Yoder LM, Higano NS, Schapiro AH, Fleck RJ, Hysinger EB, Bates AJ, Kingma PS, Merhar</a:t>
            </a:r>
            <a:br>
              <a:rPr lang="pt-BR" sz="1400" smtClean="0"/>
            </a:br>
            <a:r>
              <a:rPr lang="pt-BR" sz="1400" smtClean="0"/>
              <a:t>SL, Fain SB, Woods JC. Elevated lung volumes in neonates with bronchopulmonary</a:t>
            </a:r>
            <a:br>
              <a:rPr lang="pt-BR" sz="1400" smtClean="0"/>
            </a:br>
            <a:r>
              <a:rPr lang="pt-BR" sz="1400" smtClean="0"/>
              <a:t>dysplasia measured via MRI. </a:t>
            </a:r>
            <a:r>
              <a:rPr lang="pt-BR" sz="1400" i="1" smtClean="0"/>
              <a:t>Pediatric pulmonology </a:t>
            </a:r>
            <a:r>
              <a:rPr lang="pt-BR" sz="1400" smtClean="0"/>
              <a:t>2019; 54: 1311-1318 </a:t>
            </a:r>
            <a:br>
              <a:rPr lang="pt-BR" sz="1400" smtClean="0"/>
            </a:br>
            <a:endParaRPr lang="pt-BR" sz="1400" smtClean="0"/>
          </a:p>
          <a:p>
            <a:pPr>
              <a:lnSpc>
                <a:spcPct val="80000"/>
              </a:lnSpc>
              <a:buFont typeface="Wingdings 3" pitchFamily="18" charset="2"/>
              <a:buNone/>
            </a:pPr>
            <a:r>
              <a:rPr lang="pt-BR" sz="1400" smtClean="0"/>
              <a:t>     </a:t>
            </a:r>
            <a:br>
              <a:rPr lang="pt-BR" sz="1400" smtClean="0"/>
            </a:br>
            <a:r>
              <a:rPr lang="pt-BR" sz="1400" smtClean="0"/>
              <a:t> </a:t>
            </a:r>
            <a:br>
              <a:rPr lang="pt-BR" sz="1400" smtClean="0"/>
            </a:br>
            <a:endParaRPr lang="pt-BR" sz="1400"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p:cNvSpPr>
          <p:nvPr>
            <p:ph type="title" idx="4294967295"/>
          </p:nvPr>
        </p:nvSpPr>
        <p:spPr>
          <a:xfrm>
            <a:off x="1979613" y="401638"/>
            <a:ext cx="8912225" cy="1281112"/>
          </a:xfrm>
        </p:spPr>
        <p:txBody>
          <a:bodyPr/>
          <a:lstStyle/>
          <a:p>
            <a:pPr algn="ctr"/>
            <a:r>
              <a:rPr lang="pt-BR" sz="3200" smtClean="0">
                <a:solidFill>
                  <a:srgbClr val="0000FF"/>
                </a:solidFill>
              </a:rPr>
              <a:t>Nota do Editor da página neonatal </a:t>
            </a:r>
            <a:r>
              <a:rPr lang="pt-BR" sz="3200" smtClean="0">
                <a:solidFill>
                  <a:srgbClr val="0000FF"/>
                </a:solidFill>
                <a:hlinkClick r:id="rId2"/>
              </a:rPr>
              <a:t>www.paulomargotto.com.br</a:t>
            </a:r>
            <a:r>
              <a:rPr lang="pt-BR" sz="3200" smtClean="0">
                <a:solidFill>
                  <a:srgbClr val="0000FF"/>
                </a:solidFill>
              </a:rPr>
              <a:t>  , Dr. Paulo R. Margotto. Consultem também! Aqui e Agora!</a:t>
            </a:r>
          </a:p>
        </p:txBody>
      </p:sp>
      <p:pic>
        <p:nvPicPr>
          <p:cNvPr id="53252" name="Picture 4" descr="Dias_Re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0488" y="2554288"/>
            <a:ext cx="4848225" cy="3167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3" name="Rectangle 5"/>
          <p:cNvSpPr>
            <a:spLocks noChangeArrowheads="1"/>
          </p:cNvSpPr>
          <p:nvPr/>
        </p:nvSpPr>
        <p:spPr bwMode="auto">
          <a:xfrm>
            <a:off x="2617788" y="5908675"/>
            <a:ext cx="8421687"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pt-BR" sz="1600" b="1">
                <a:solidFill>
                  <a:srgbClr val="0000FF"/>
                </a:solidFill>
              </a:rPr>
              <a:t>6o Simpósio Internacional de Reanimação (Belo Horizonte, 14-16 de abril de 2016); </a:t>
            </a:r>
          </a:p>
          <a:p>
            <a:pPr algn="ctr"/>
            <a:r>
              <a:rPr lang="pt-BR" sz="1600" b="1">
                <a:solidFill>
                  <a:srgbClr val="0000FF"/>
                </a:solidFill>
              </a:rPr>
              <a:t>Drs. Dias Rego e Paulo R. Margotto</a:t>
            </a:r>
            <a:endParaRPr lang="pt-BR" sz="1600">
              <a:solidFill>
                <a:srgbClr val="0000FF"/>
              </a:solidFill>
            </a:endParaRPr>
          </a:p>
          <a:p>
            <a:pPr algn="ctr" eaLnBrk="0" hangingPunct="0"/>
            <a:endParaRPr lang="pt-BR" sz="1600">
              <a:solidFill>
                <a:srgbClr val="0000FF"/>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4294967295"/>
          </p:nvPr>
        </p:nvSpPr>
        <p:spPr>
          <a:xfrm>
            <a:off x="877888" y="2133600"/>
            <a:ext cx="10607675" cy="4465638"/>
          </a:xfrm>
          <a:solidFill>
            <a:schemeClr val="bg1"/>
          </a:solidFill>
        </p:spPr>
        <p:txBody>
          <a:bodyPr/>
          <a:lstStyle/>
          <a:p>
            <a:r>
              <a:rPr lang="pt-BR" smtClean="0"/>
              <a:t>A complicação mais comum do parto prematuro é a displasia broncopulmonar (DBP),  amplamente conhecida como doença pulmonar crônica da prematuridade. Esta doença foi descrita há mais de 50 anos em bebês prematuros moderados (~ 34 semanas de gestação).</a:t>
            </a:r>
          </a:p>
          <a:p>
            <a:r>
              <a:rPr lang="pt-BR" smtClean="0"/>
              <a:t> No momento, as terapias mais avançadas foram oxigênio suplementar e novas técnicas de ventilação mecânica utilizadas para tratar a síndrome do desconforto respiratório (RDS) - para as quais a taxa de mortalidade foi maior que 50%. </a:t>
            </a:r>
          </a:p>
          <a:p>
            <a:r>
              <a:rPr lang="pt-BR" smtClean="0"/>
              <a:t>Desde o relato inicial de Northway et al em 1967, extensos esforços por pesquisadores básicos e translacionais mudaram dramaticamente o panorama da DBP. </a:t>
            </a:r>
          </a:p>
          <a:p>
            <a:r>
              <a:rPr lang="pt-BR" smtClean="0"/>
              <a:t>Hoje, como estamos entrando na sexta década desde a descrição inicial da DBP, mais de 90% dos bebês prematuros sobrevivem ao curso na UTIN com o uso de corticosteroides antenatais, melhor assistência na Sala de Parto, técnicas respiratórias não invasivas, surfactante e técnicas de ventilação mecânica mais   mais sofisticadas.</a:t>
            </a:r>
          </a:p>
        </p:txBody>
      </p:sp>
      <p:sp>
        <p:nvSpPr>
          <p:cNvPr id="54276" name="Rectangle 4"/>
          <p:cNvSpPr>
            <a:spLocks noChangeArrowheads="1"/>
          </p:cNvSpPr>
          <p:nvPr/>
        </p:nvSpPr>
        <p:spPr bwMode="auto">
          <a:xfrm>
            <a:off x="379413" y="1052513"/>
            <a:ext cx="11812587" cy="82391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a:hlinkClick r:id="rId2"/>
              </a:rPr>
              <a:t>Disease Phenotyping of Infants with Severe Bronchopulmonary Dysplasia.</a:t>
            </a:r>
            <a:endParaRPr lang="en-US"/>
          </a:p>
          <a:p>
            <a:pPr algn="ctr"/>
            <a:r>
              <a:rPr lang="en-US"/>
              <a:t>Mandell E, Hysinger EB, McGrath-Morrow SA.Am J Respir Crit Care Med. 2020 Jun 1;201(11):1327-1329. doi: 10.1164/rccm.202002-0305ED.PMID: 32176520 </a:t>
            </a:r>
            <a:r>
              <a:rPr lang="en-US" b="1"/>
              <a:t>Free PMC article. </a:t>
            </a:r>
            <a:r>
              <a:rPr lang="en-US" b="1">
                <a:solidFill>
                  <a:srgbClr val="FF00FF"/>
                </a:solidFill>
              </a:rPr>
              <a:t>Artigo Livre!</a:t>
            </a:r>
            <a:r>
              <a:rPr lang="en-US">
                <a:solidFill>
                  <a:srgbClr val="FF00FF"/>
                </a:solidFill>
              </a:rPr>
              <a:t> </a:t>
            </a:r>
          </a:p>
        </p:txBody>
      </p:sp>
      <p:sp>
        <p:nvSpPr>
          <p:cNvPr id="54277" name="Text Box 5"/>
          <p:cNvSpPr txBox="1">
            <a:spLocks noChangeArrowheads="1"/>
          </p:cNvSpPr>
          <p:nvPr/>
        </p:nvSpPr>
        <p:spPr bwMode="auto">
          <a:xfrm>
            <a:off x="3065463" y="361950"/>
            <a:ext cx="49561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sz="2400" b="1">
                <a:solidFill>
                  <a:srgbClr val="0000FF"/>
                </a:solidFill>
              </a:rPr>
              <a:t>COMENTÁRIO de Mandell E et al</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4294967295"/>
          </p:nvPr>
        </p:nvSpPr>
        <p:spPr>
          <a:xfrm>
            <a:off x="546100" y="762000"/>
            <a:ext cx="11337925" cy="5842000"/>
          </a:xfrm>
          <a:solidFill>
            <a:schemeClr val="bg1"/>
          </a:solidFill>
        </p:spPr>
        <p:txBody>
          <a:bodyPr/>
          <a:lstStyle/>
          <a:p>
            <a:r>
              <a:rPr lang="pt-BR" smtClean="0"/>
              <a:t>Embora a taxa de DBP não tenha mudado dramaticamente, os bebês que desenvolvem DBP mudou.</a:t>
            </a:r>
          </a:p>
          <a:p>
            <a:r>
              <a:rPr lang="pt-BR" smtClean="0"/>
              <a:t>Hoje, os bebês com maior risco para o desenvolvimento de DBP são os nascidos entre </a:t>
            </a:r>
            <a:r>
              <a:rPr lang="pt-BR" b="1" smtClean="0">
                <a:solidFill>
                  <a:srgbClr val="FF3300"/>
                </a:solidFill>
              </a:rPr>
              <a:t>22-28 semanas de gestação</a:t>
            </a:r>
            <a:r>
              <a:rPr lang="pt-BR" smtClean="0"/>
              <a:t> e aqueles nascidos com </a:t>
            </a:r>
            <a:r>
              <a:rPr lang="pt-BR" b="1" smtClean="0">
                <a:solidFill>
                  <a:srgbClr val="FF3300"/>
                </a:solidFill>
              </a:rPr>
              <a:t>peso extremamente baixo (&lt;1000gm</a:t>
            </a:r>
            <a:r>
              <a:rPr lang="pt-BR" smtClean="0"/>
              <a:t>).</a:t>
            </a:r>
          </a:p>
          <a:p>
            <a:r>
              <a:rPr lang="pt-BR" smtClean="0"/>
              <a:t>Há um crescente reconhecimento de que </a:t>
            </a:r>
            <a:r>
              <a:rPr lang="pt-BR" smtClean="0">
                <a:solidFill>
                  <a:srgbClr val="FF3300"/>
                </a:solidFill>
              </a:rPr>
              <a:t>bebês prematuros extremos que não têm diagnóstico de DBP às 36 semanas são  ainda de risco aumentado de morbidades respiratórias e função pulmonar anormal durante o final da infância e início da idade adulta. </a:t>
            </a:r>
          </a:p>
          <a:p>
            <a:r>
              <a:rPr lang="pt-BR" smtClean="0"/>
              <a:t>Este conceito foi destacado na coorte PROP, para a qual </a:t>
            </a:r>
            <a:r>
              <a:rPr lang="pt-BR" b="1" smtClean="0"/>
              <a:t>cerca de 50% de bebês com doença respiratória persistente em 1 ano de vida não tinham ou tinham DBP leve em 36 semanas de idade pós-menstrual. </a:t>
            </a:r>
          </a:p>
          <a:p>
            <a:r>
              <a:rPr lang="pt-BR" smtClean="0"/>
              <a:t>Isso levou a uma infinidade de relatos nos últimos anos ,tentando melhorar a definição de DBP.</a:t>
            </a:r>
          </a:p>
          <a:p>
            <a:endParaRPr lang="pt-BR" smtClean="0"/>
          </a:p>
          <a:p>
            <a:pPr algn="ctr">
              <a:buFont typeface="Wingdings 3" pitchFamily="18" charset="2"/>
              <a:buNone/>
            </a:pPr>
            <a:r>
              <a:rPr lang="pt-BR" b="1" smtClean="0">
                <a:solidFill>
                  <a:srgbClr val="FF00FF"/>
                </a:solidFill>
              </a:rPr>
              <a:t>Assim, para melhor prever os resultados e identificar as crianças com maior risco resultados adversos, há uma necessidade de identificar fatores pré-natais e mecanismos pós-natais que direcionam as vias aéreas e crescimento e reparo pulmonar distal</a:t>
            </a:r>
            <a:r>
              <a:rPr lang="pt-BR" b="1" smtClean="0">
                <a:solidFill>
                  <a:srgbClr val="0000FF"/>
                </a:solidFill>
              </a:rPr>
              <a:t> após nascimento prematuro</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4294967295"/>
          </p:nvPr>
        </p:nvSpPr>
        <p:spPr>
          <a:xfrm>
            <a:off x="314325" y="177800"/>
            <a:ext cx="11725275" cy="6680200"/>
          </a:xfrm>
          <a:solidFill>
            <a:schemeClr val="bg1"/>
          </a:solidFill>
        </p:spPr>
        <p:txBody>
          <a:bodyPr/>
          <a:lstStyle/>
          <a:p>
            <a:r>
              <a:rPr lang="pt-BR" smtClean="0"/>
              <a:t>Mais de 30 anos após a definição de DBP por   Shennan et al e mesmo desde a publicação do relato do workshop do </a:t>
            </a:r>
            <a:r>
              <a:rPr lang="pt-BR" i="1" smtClean="0">
                <a:solidFill>
                  <a:srgbClr val="FF00FF"/>
                </a:solidFill>
              </a:rPr>
              <a:t>National Heart, Lung e Blood Institute</a:t>
            </a:r>
            <a:r>
              <a:rPr lang="pt-BR" smtClean="0">
                <a:solidFill>
                  <a:srgbClr val="FF00FF"/>
                </a:solidFill>
              </a:rPr>
              <a:t> (NHLBI)</a:t>
            </a:r>
            <a:r>
              <a:rPr lang="pt-BR" smtClean="0"/>
              <a:t> de 2001, A definição de DBP tornou-se mais desafiadora à medida que mais bebês imaturos estão sobrevivendo ao período neonatal. </a:t>
            </a:r>
          </a:p>
          <a:p>
            <a:r>
              <a:rPr lang="pt-BR" smtClean="0"/>
              <a:t>Até mais recentemente, a DBP era definida apenas por necessidades de oxigênio; no entanto, o aumento do uso de cânula nasal de alto fluxo e a pressão positiva nas vias aéreas tornou essas definições insuficientes. </a:t>
            </a:r>
          </a:p>
          <a:p>
            <a:r>
              <a:rPr lang="pt-BR" smtClean="0"/>
              <a:t>Na coorte PROP, 359 bebês (47%) com de 29 semanas foram tratados com cânula de alto fluxo nasal com 36 semanas de idade gestacional pós-menstrual, incluindo 95 bebês (12%) em fluxo com ar ambiente (9).</a:t>
            </a:r>
          </a:p>
          <a:p>
            <a:r>
              <a:rPr lang="pt-BR" smtClean="0"/>
              <a:t> A revisão do NHLBI 2018, que estabeleceu o grau 3 de DBP para bebês que recebem pressão positiva ou cânula nasal&gt; 3 L / min, além de oxigênio tentou abordar o uso dessas novas modalidades de suporte respiratório  e estudos recentes demonstraram que esse esquema de classificação é útil para predizer morbidade em longo prazo.</a:t>
            </a:r>
          </a:p>
          <a:p>
            <a:r>
              <a:rPr lang="pt-BR" smtClean="0"/>
              <a:t>Apesar das implicações prognósticas da definição existente para a  DBP, todas as definições atuais dependem na definição de uma doença com base no nível de suporte respiratório e não fornecem informações sobre a fisiopatologia cardiopulmonar subjacente. </a:t>
            </a:r>
          </a:p>
          <a:p>
            <a:pPr algn="ctr">
              <a:buFont typeface="Wingdings 3" pitchFamily="18" charset="2"/>
              <a:buNone/>
            </a:pPr>
            <a:r>
              <a:rPr lang="pt-BR" b="1" smtClean="0">
                <a:solidFill>
                  <a:srgbClr val="0000FF"/>
                </a:solidFill>
              </a:rPr>
              <a:t>Estratificando bebês com DBP grave em subgrupos com base em seu fenótipo de doença predominante é provavelmente o próximo passo na melhoria do atendimento para os bebês gravemente afetados com DBP</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4294967295"/>
          </p:nvPr>
        </p:nvSpPr>
        <p:spPr>
          <a:xfrm>
            <a:off x="177800" y="644525"/>
            <a:ext cx="11744325" cy="5654675"/>
          </a:xfrm>
          <a:solidFill>
            <a:schemeClr val="bg1"/>
          </a:solidFill>
        </p:spPr>
        <p:txBody>
          <a:bodyPr/>
          <a:lstStyle/>
          <a:p>
            <a:r>
              <a:rPr lang="pt-BR" smtClean="0"/>
              <a:t>Lesão perinatal e pós-natal em um pulmão prematuro pode afetar qualquer número, não todos, dos três compartimentos pulmonares principais, incluindo </a:t>
            </a:r>
            <a:r>
              <a:rPr lang="pt-BR" b="1" smtClean="0">
                <a:solidFill>
                  <a:srgbClr val="FF3300"/>
                </a:solidFill>
              </a:rPr>
              <a:t>vias aéreas, alvéolos e parênquima pulmonar adjacente, e a vasculatura pulmonar. </a:t>
            </a:r>
          </a:p>
          <a:p>
            <a:pPr>
              <a:buFont typeface="Wingdings 3" pitchFamily="18" charset="2"/>
              <a:buNone/>
            </a:pPr>
            <a:r>
              <a:rPr lang="pt-BR" smtClean="0"/>
              <a:t>          -As manifestações clínicas da doença das vias aéreas na DBP podem assumir a forma de broncomalácia ou traqueomalácia, ou aumento da reatividade das vias aéreas. </a:t>
            </a:r>
          </a:p>
          <a:p>
            <a:pPr>
              <a:buFont typeface="Wingdings 3" pitchFamily="18" charset="2"/>
              <a:buNone/>
            </a:pPr>
            <a:r>
              <a:rPr lang="pt-BR" smtClean="0"/>
              <a:t>          -Ruptura distal do crescimento pulmonar com alveolarização prejudicada pode levar à diminuição da área de superfície para troca gasosa, resultando em hipercarbia, hipoxemia e necessidade de oxigênio suplementar e / ou apoio de pressão positiva</a:t>
            </a:r>
          </a:p>
          <a:p>
            <a:pPr>
              <a:buFont typeface="Wingdings 3" pitchFamily="18" charset="2"/>
              <a:buNone/>
            </a:pPr>
            <a:r>
              <a:rPr lang="pt-BR" smtClean="0"/>
              <a:t>         -Crescimento diminuído ou anormal da microvasculatura pulmonar, resultando em doença vascular, mais comumente se manifesta como </a:t>
            </a:r>
            <a:r>
              <a:rPr lang="pt-BR" b="1" smtClean="0">
                <a:solidFill>
                  <a:srgbClr val="FF3300"/>
                </a:solidFill>
              </a:rPr>
              <a:t>hipertensão pulmonar</a:t>
            </a:r>
            <a:r>
              <a:rPr lang="pt-BR" smtClean="0"/>
              <a:t> em algumas crianças com DBP</a:t>
            </a:r>
          </a:p>
          <a:p>
            <a:r>
              <a:rPr lang="pt-BR" smtClean="0"/>
              <a:t>A complexa fisiopatologia da DBP pode levar a um fenótipo pulmonar significativo variável entre bebês com DBP grave e pode ser influenciada por exposições no período pré-natal e pós-natal</a:t>
            </a:r>
          </a:p>
          <a:p>
            <a:pPr algn="ctr"/>
            <a:r>
              <a:rPr lang="pt-BR" b="1" smtClean="0">
                <a:solidFill>
                  <a:srgbClr val="0000FF"/>
                </a:solidFill>
              </a:rPr>
              <a:t>A fenotipagem fisiológica de bebês com DBP pode discernir as contribuições relativas do pulmão,</a:t>
            </a:r>
          </a:p>
          <a:p>
            <a:pPr algn="ctr">
              <a:buFont typeface="Wingdings 3" pitchFamily="18" charset="2"/>
              <a:buNone/>
            </a:pPr>
            <a:r>
              <a:rPr lang="pt-BR" b="1" smtClean="0">
                <a:solidFill>
                  <a:srgbClr val="0000FF"/>
                </a:solidFill>
              </a:rPr>
              <a:t>      vias aéreas e vasculatura para ajudar a informar melhor a prevenção, o tratamento e o resultado a do prognóstico alongo prazo</a:t>
            </a:r>
          </a:p>
          <a:p>
            <a:pPr algn="ctr"/>
            <a:endParaRPr lang="pt-BR" b="1" smtClean="0">
              <a:solidFill>
                <a:srgbClr val="0000FF"/>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4294967295"/>
          </p:nvPr>
        </p:nvSpPr>
        <p:spPr>
          <a:xfrm>
            <a:off x="303213" y="188913"/>
            <a:ext cx="11620500" cy="6396037"/>
          </a:xfrm>
          <a:solidFill>
            <a:schemeClr val="bg1"/>
          </a:solidFill>
        </p:spPr>
        <p:txBody>
          <a:bodyPr/>
          <a:lstStyle/>
          <a:p>
            <a:r>
              <a:rPr lang="pt-BR" smtClean="0"/>
              <a:t>Aqui, Wu e colegas apresentam um trabalho novo e estimulante que ajuda a definir a frequência de três componentes críticos da doença na DBP. </a:t>
            </a:r>
          </a:p>
          <a:p>
            <a:r>
              <a:rPr lang="pt-BR" smtClean="0"/>
              <a:t>Em uma coorte de referência de bebês prematuros com DBP grave, os autores neste estudo usaram frequência de </a:t>
            </a:r>
            <a:r>
              <a:rPr lang="pt-BR" b="1" smtClean="0">
                <a:solidFill>
                  <a:srgbClr val="FF3300"/>
                </a:solidFill>
              </a:rPr>
              <a:t>doença pulmonar parenquimatosa</a:t>
            </a:r>
            <a:r>
              <a:rPr lang="pt-BR" smtClean="0"/>
              <a:t>, </a:t>
            </a:r>
            <a:r>
              <a:rPr lang="pt-BR" b="1" smtClean="0">
                <a:solidFill>
                  <a:srgbClr val="FF3300"/>
                </a:solidFill>
              </a:rPr>
              <a:t>hipertensão pulmonar</a:t>
            </a:r>
            <a:r>
              <a:rPr lang="pt-BR" smtClean="0"/>
              <a:t> e </a:t>
            </a:r>
            <a:r>
              <a:rPr lang="pt-BR" b="1" smtClean="0">
                <a:solidFill>
                  <a:srgbClr val="FF3300"/>
                </a:solidFill>
              </a:rPr>
              <a:t>doença das grandes vias aéreas</a:t>
            </a:r>
            <a:r>
              <a:rPr lang="pt-BR" smtClean="0"/>
              <a:t> para prever resultados. </a:t>
            </a:r>
          </a:p>
          <a:p>
            <a:r>
              <a:rPr lang="pt-BR" smtClean="0"/>
              <a:t>Embora tenha havido esforços por parte deste grupo e outros investigadores para identificar componentes individuais de doenças fisiopatológicas na DBP, a fim de prever resultados e mortalidade, este relato atual sugere que </a:t>
            </a:r>
            <a:r>
              <a:rPr lang="pt-BR" b="1" smtClean="0"/>
              <a:t>os </a:t>
            </a:r>
            <a:r>
              <a:rPr lang="pt-BR" b="1" smtClean="0">
                <a:solidFill>
                  <a:srgbClr val="0000FF"/>
                </a:solidFill>
              </a:rPr>
              <a:t>componentes da doença isoladamente pode não transmitir totalmente o fardo da DBP severa.</a:t>
            </a:r>
          </a:p>
          <a:p>
            <a:r>
              <a:rPr lang="pt-BR" smtClean="0"/>
              <a:t>Seu foco era entender o potencial de interações de três componentes clínicos predominantes da DBP e descobriram que </a:t>
            </a:r>
            <a:r>
              <a:rPr lang="pt-BR" b="1" smtClean="0"/>
              <a:t>menos de um terço dos bebês em sua coorte apresentaram apenas um componente fisiopatológico predominante.</a:t>
            </a:r>
          </a:p>
          <a:p>
            <a:r>
              <a:rPr lang="pt-BR" b="1" smtClean="0">
                <a:solidFill>
                  <a:srgbClr val="FF3300"/>
                </a:solidFill>
              </a:rPr>
              <a:t>Quase três quartos das crianças foram diagnosticadas com pelo menos dois ou mais componentes da doença, </a:t>
            </a:r>
            <a:r>
              <a:rPr lang="pt-BR" smtClean="0"/>
              <a:t>sugerindo que </a:t>
            </a:r>
            <a:r>
              <a:rPr lang="pt-BR" b="1" smtClean="0">
                <a:solidFill>
                  <a:srgbClr val="0000FF"/>
                </a:solidFill>
              </a:rPr>
              <a:t>a presença de uma fisiopatologia única e predominante em bebês com DBP grave pode ser verdade apenas para uma minoria de pacientes</a:t>
            </a:r>
            <a:r>
              <a:rPr lang="pt-BR" smtClean="0"/>
              <a:t>. </a:t>
            </a:r>
          </a:p>
          <a:p>
            <a:r>
              <a:rPr lang="pt-BR" smtClean="0"/>
              <a:t>Dos 73 bebês classificados, 78% tiveram moderada-grave doença pulmonar parenquimatosa, 66% tinham hipertensão pulmonar e 60% tinham doença das grandes vias aéreas. </a:t>
            </a:r>
          </a:p>
          <a:p>
            <a:pPr algn="ctr">
              <a:buFont typeface="Wingdings 3" pitchFamily="18" charset="2"/>
              <a:buNone/>
            </a:pPr>
            <a:r>
              <a:rPr lang="pt-BR" smtClean="0">
                <a:solidFill>
                  <a:srgbClr val="FF00FF"/>
                </a:solidFill>
              </a:rPr>
              <a:t>Presença de todos os três componentes da doença foi o fenótipo mais comum observado em 32% dos bebês com DBP grave.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4294967295"/>
          </p:nvPr>
        </p:nvSpPr>
        <p:spPr>
          <a:xfrm>
            <a:off x="312738" y="293688"/>
            <a:ext cx="11658600" cy="6378575"/>
          </a:xfrm>
          <a:solidFill>
            <a:schemeClr val="bg1"/>
          </a:solidFill>
        </p:spPr>
        <p:txBody>
          <a:bodyPr/>
          <a:lstStyle/>
          <a:p>
            <a:r>
              <a:rPr lang="pt-BR" smtClean="0"/>
              <a:t>Este grupo relata que a taxa de seu desfecho primário de morte antes da alta da UTIN, traqueostomia, ou o uso de vasodilatador pulmonar sistêmico na alta, aumentou com maior contagens de componentes da doença. </a:t>
            </a:r>
          </a:p>
          <a:p>
            <a:r>
              <a:rPr lang="pt-BR" smtClean="0"/>
              <a:t>Especificamente, </a:t>
            </a:r>
            <a:r>
              <a:rPr lang="pt-BR" b="1" smtClean="0"/>
              <a:t>91% dos bebês com todos os três componentes da doença desenvolveu o desfecho primário composto em comparação com 45% dos bebês com apenas um componente da  doença</a:t>
            </a:r>
          </a:p>
          <a:p>
            <a:r>
              <a:rPr lang="pt-BR" b="1" smtClean="0">
                <a:solidFill>
                  <a:srgbClr val="FF3300"/>
                </a:solidFill>
              </a:rPr>
              <a:t>Nesta coorte, a hipertensão pulmonar foi o principal preditor de mortalidade</a:t>
            </a:r>
            <a:r>
              <a:rPr lang="pt-BR" smtClean="0"/>
              <a:t>, e a traqueomalácia foi mais associada à eventual colocação de um tubo de traqueostomia.</a:t>
            </a:r>
          </a:p>
          <a:p>
            <a:r>
              <a:rPr lang="pt-BR" smtClean="0"/>
              <a:t>Surpreendentemente, </a:t>
            </a:r>
            <a:r>
              <a:rPr lang="pt-BR" b="1" smtClean="0"/>
              <a:t>a gravidade da doença pulmonar parenquimatosa</a:t>
            </a:r>
            <a:r>
              <a:rPr lang="pt-BR" smtClean="0"/>
              <a:t> </a:t>
            </a:r>
            <a:r>
              <a:rPr lang="pt-BR" b="1" smtClean="0"/>
              <a:t>não foi independentemente correlacionada com quaisquer resultados avaliados.</a:t>
            </a:r>
          </a:p>
          <a:p>
            <a:pPr algn="ctr">
              <a:buFont typeface="Wingdings 3" pitchFamily="18" charset="2"/>
              <a:buNone/>
            </a:pPr>
            <a:r>
              <a:rPr lang="pt-BR" smtClean="0"/>
              <a:t> </a:t>
            </a:r>
            <a:r>
              <a:rPr lang="pt-BR" b="1" smtClean="0">
                <a:solidFill>
                  <a:srgbClr val="0000FF"/>
                </a:solidFill>
              </a:rPr>
              <a:t>Esses resultados destacam a importância potencial da fenotipagem da DBP para prever resultados e monitorar a resposta às terapias.</a:t>
            </a:r>
          </a:p>
          <a:p>
            <a:r>
              <a:rPr lang="pt-BR" smtClean="0"/>
              <a:t>Avanços nos cuidados com ADBP nas próximas décadas dependem da melhor compreensão e uso da fenotipagem da doença em bebês com DBP para permitir uma melhor  estratificação de risco e intervenções terapêuticas direcionadas. </a:t>
            </a:r>
          </a:p>
          <a:p>
            <a:r>
              <a:rPr lang="pt-BR" smtClean="0"/>
              <a:t>Fenotipagem aprimorada da DBP com melhores medições objetivas e biomarcadores de pulmão, vias aéreas e lesão vascular pulmonar, juntamente com a a incorporação de fatores de risco pré-natais ajudará a refinar melhor a abordagem para definir a gravidade da doença DBP para cuidados clínicos e pesquisa.</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9" name="Rectangle 3"/>
          <p:cNvSpPr>
            <a:spLocks noGrp="1"/>
          </p:cNvSpPr>
          <p:nvPr>
            <p:ph type="body" idx="4294967295"/>
          </p:nvPr>
        </p:nvSpPr>
        <p:spPr>
          <a:xfrm>
            <a:off x="409575" y="1784350"/>
            <a:ext cx="11649075" cy="5073650"/>
          </a:xfrm>
          <a:solidFill>
            <a:schemeClr val="bg1"/>
          </a:solidFill>
        </p:spPr>
        <p:txBody>
          <a:bodyPr/>
          <a:lstStyle/>
          <a:p>
            <a:r>
              <a:rPr lang="pt-BR" smtClean="0"/>
              <a:t>A </a:t>
            </a:r>
            <a:r>
              <a:rPr lang="pt-BR" b="1" smtClean="0">
                <a:solidFill>
                  <a:srgbClr val="FF3300"/>
                </a:solidFill>
              </a:rPr>
              <a:t>hipertensão pulmonar (HP)</a:t>
            </a:r>
            <a:r>
              <a:rPr lang="pt-BR" smtClean="0"/>
              <a:t> na DBP é uma</a:t>
            </a:r>
            <a:r>
              <a:rPr lang="pt-BR" b="1" smtClean="0"/>
              <a:t> </a:t>
            </a:r>
            <a:r>
              <a:rPr lang="pt-BR" altLang="ja-JP" smtClean="0">
                <a:ea typeface="MS PGothic" pitchFamily="34" charset="-128"/>
              </a:rPr>
              <a:t>desrregulação do leito vascular pulmonar e/ou falha do ventrículo direito(VD). A incidência em sido relatada em 28%  dos pacientes com displasia broncopulmonar as 36 semanas de idade pós-menstrual e com mortalidade de 38% nos casos severos.</a:t>
            </a:r>
          </a:p>
          <a:p>
            <a:r>
              <a:rPr lang="pt-BR" altLang="ja-JP" smtClean="0">
                <a:ea typeface="MS PGothic" pitchFamily="34" charset="-128"/>
              </a:rPr>
              <a:t>A exata etiologia é pouco conhecida. Recentes evidências tanto em humanos como em animais, mostram que a restrição do crescimento intrauterino aumenta o risco desta condição. Lesão precoce ao desenvolvimento pulmonar piora a alveolarização e a angiogênese e evidências indicam que o prematuro extremo produz um atraso no desenvolvimento dos vasos pulmonares. A exposição a altas concentrações de oxigênio leva a remodelação e parada do desenvolvimento de pequenos vasos pulmonares, produzindo disfunção vascular e hipertensão pulmonar. Com o tempo, esta hipertensão pulmonar leva a hipoxemia que induz mais remodelamento vascular e eventualmente leva a hipertrofia do ventrículo direito. Nos casos mais severos, a hipertrofia ventricular direita progride para insuficiência ventricular direita, </a:t>
            </a:r>
            <a:r>
              <a:rPr lang="pt-BR" altLang="ja-JP" i="1" smtClean="0">
                <a:ea typeface="MS PGothic" pitchFamily="34" charset="-128"/>
              </a:rPr>
              <a:t>cor pulmonale</a:t>
            </a:r>
            <a:r>
              <a:rPr lang="pt-BR" altLang="ja-JP" smtClean="0">
                <a:ea typeface="MS PGothic" pitchFamily="34" charset="-128"/>
              </a:rPr>
              <a:t> e morte. </a:t>
            </a:r>
            <a:endParaRPr lang="pt-PT" altLang="ja-JP" smtClean="0">
              <a:ea typeface="MS PGothic" pitchFamily="34" charset="-128"/>
            </a:endParaRPr>
          </a:p>
          <a:p>
            <a:r>
              <a:rPr lang="pt-PT" altLang="ja-JP" smtClean="0">
                <a:ea typeface="MS PGothic" pitchFamily="34" charset="-128"/>
              </a:rPr>
              <a:t>Mirza H et al relataram que </a:t>
            </a:r>
            <a:r>
              <a:rPr lang="pt-BR" altLang="ja-JP" smtClean="0">
                <a:ea typeface="MS PGothic" pitchFamily="34" charset="-128"/>
              </a:rPr>
              <a:t>a hipertensão pulmonar precoce (entre 10-14 dias de vida) foi associada com moderada/severa  displasia broncopulmonar (BPD) ou morte na 36° semana pós-menstrual.</a:t>
            </a:r>
          </a:p>
        </p:txBody>
      </p:sp>
      <p:sp>
        <p:nvSpPr>
          <p:cNvPr id="60420" name="Rectangle 4"/>
          <p:cNvSpPr>
            <a:spLocks noChangeArrowheads="1"/>
          </p:cNvSpPr>
          <p:nvPr/>
        </p:nvSpPr>
        <p:spPr bwMode="auto">
          <a:xfrm>
            <a:off x="703263" y="569913"/>
            <a:ext cx="10688637"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spAutoFit/>
          </a:bodyPr>
          <a:lstStyle/>
          <a:p>
            <a:pPr algn="ctr"/>
            <a:r>
              <a:rPr lang="en-US" sz="2700" b="1">
                <a:solidFill>
                  <a:srgbClr val="0000FF"/>
                </a:solidFill>
                <a:latin typeface="Lato" pitchFamily="34" charset="0"/>
              </a:rPr>
              <a:t>Displasia broncopulmonar</a:t>
            </a:r>
          </a:p>
          <a:p>
            <a:pPr algn="ctr" eaLnBrk="0" hangingPunct="0"/>
            <a:endParaRPr lang="en-US" u="sng">
              <a:solidFill>
                <a:srgbClr val="0000FF"/>
              </a:solidFill>
            </a:endParaRPr>
          </a:p>
          <a:p>
            <a:pPr algn="ctr" eaLnBrk="0" hangingPunct="0"/>
            <a:r>
              <a:rPr lang="en-US" sz="2000">
                <a:solidFill>
                  <a:srgbClr val="424242"/>
                </a:solidFill>
                <a:latin typeface="Times New Roman" pitchFamily="18" charset="0"/>
                <a:ea typeface="Source Sans Pro"/>
                <a:cs typeface="Source Sans Pro"/>
              </a:rPr>
              <a:t>Paulo R. Margotto. Capitulo do livro Assistência ao Recém-Nascido de Risco, 4a Edição, 2021, no prelo.</a:t>
            </a:r>
            <a:endParaRPr lang="en-US" sz="2000">
              <a:solidFill>
                <a:srgbClr val="78909C"/>
              </a:solidFill>
              <a:latin typeface="Times New Roman" pitchFamily="18" charset="0"/>
            </a:endParaRPr>
          </a:p>
        </p:txBody>
      </p:sp>
      <p:pic>
        <p:nvPicPr>
          <p:cNvPr id="60421" name="Picture 5" descr="doc">
            <a:hlinkClick r:id="rId2" tooltip="NOVO-DISPLASIA_BRONCOPULMONAR"/>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18500" y="488950"/>
            <a:ext cx="622300" cy="6223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3" name="Rectangle 3"/>
          <p:cNvSpPr>
            <a:spLocks noGrp="1"/>
          </p:cNvSpPr>
          <p:nvPr>
            <p:ph type="body" idx="4294967295"/>
          </p:nvPr>
        </p:nvSpPr>
        <p:spPr>
          <a:xfrm>
            <a:off x="1149350" y="1277938"/>
            <a:ext cx="10355263" cy="5208587"/>
          </a:xfrm>
          <a:solidFill>
            <a:schemeClr val="bg1"/>
          </a:solidFill>
        </p:spPr>
        <p:txBody>
          <a:bodyPr/>
          <a:lstStyle/>
          <a:p>
            <a:r>
              <a:rPr lang="pt-BR" altLang="ja-JP" sz="2400" smtClean="0">
                <a:ea typeface="MS PGothic" pitchFamily="34" charset="-128"/>
              </a:rPr>
              <a:t>Entre os fatores de risco se destacam o </a:t>
            </a:r>
            <a:r>
              <a:rPr lang="pt-BR" altLang="ja-JP" sz="2400" b="1" smtClean="0">
                <a:ea typeface="MS PGothic" pitchFamily="34" charset="-128"/>
              </a:rPr>
              <a:t>sexo masculino, menores idades gestacionais  e peso ao nascer, além de pequeno para a idade gestacional, FiO2&gt;30% aos 10 dias de vida</a:t>
            </a:r>
            <a:r>
              <a:rPr lang="pt-BR" altLang="ja-JP" sz="2400" smtClean="0">
                <a:ea typeface="MS PGothic" pitchFamily="34" charset="-128"/>
              </a:rPr>
              <a:t>. </a:t>
            </a:r>
          </a:p>
          <a:p>
            <a:r>
              <a:rPr lang="pt-BR" altLang="ja-JP" sz="2400" smtClean="0">
                <a:ea typeface="MS PGothic" pitchFamily="34" charset="-128"/>
              </a:rPr>
              <a:t>A </a:t>
            </a:r>
            <a:r>
              <a:rPr lang="pt-BR" altLang="ja-JP" sz="2400" smtClean="0">
                <a:solidFill>
                  <a:srgbClr val="0000FF"/>
                </a:solidFill>
                <a:ea typeface="MS PGothic" pitchFamily="34" charset="-128"/>
              </a:rPr>
              <a:t>ausência de HP aos 7 dias de vida associou-se a um risco muito baixo de HP tardia associada à DBP</a:t>
            </a:r>
            <a:r>
              <a:rPr lang="pt-BR" altLang="ja-JP" sz="2400" smtClean="0">
                <a:ea typeface="MS PGothic" pitchFamily="34" charset="-128"/>
              </a:rPr>
              <a:t>. Essa é a razão pela qual se especula a </a:t>
            </a:r>
            <a:r>
              <a:rPr lang="pt-BR" altLang="ja-JP" sz="2400" b="1" smtClean="0">
                <a:solidFill>
                  <a:srgbClr val="FF00FF"/>
                </a:solidFill>
                <a:ea typeface="MS PGothic" pitchFamily="34" charset="-128"/>
              </a:rPr>
              <a:t>realização de ecocadiogramas precoces em prematuros de alto risco para DBP e HP tardia para futuros estudos preventivos e terapêuticos</a:t>
            </a:r>
            <a:r>
              <a:rPr lang="pt-BR" altLang="ja-JP" sz="2400" smtClean="0">
                <a:solidFill>
                  <a:srgbClr val="FF00FF"/>
                </a:solidFill>
                <a:ea typeface="MS PGothic" pitchFamily="34" charset="-128"/>
              </a:rPr>
              <a:t>.</a:t>
            </a:r>
            <a:r>
              <a:rPr lang="pt-BR" altLang="ja-JP" sz="2400" smtClean="0">
                <a:ea typeface="MS PGothic" pitchFamily="34" charset="-128"/>
              </a:rPr>
              <a:t> </a:t>
            </a:r>
          </a:p>
          <a:p>
            <a:r>
              <a:rPr lang="pt-BR" altLang="ja-JP" sz="2400" b="1" smtClean="0">
                <a:solidFill>
                  <a:srgbClr val="FF3300"/>
                </a:solidFill>
                <a:ea typeface="MS PGothic" pitchFamily="34" charset="-128"/>
              </a:rPr>
              <a:t>Maiores valores do CRIB</a:t>
            </a:r>
            <a:r>
              <a:rPr lang="pt-BR" altLang="ja-JP" sz="2400" smtClean="0">
                <a:ea typeface="MS PGothic" pitchFamily="34" charset="-128"/>
              </a:rPr>
              <a:t> (Índice de Risco Clínico para Bebês) associaram-se significativamente com a maior ocorrência de  DBP-HP e níveis de saturação entre 90-95% versos 88-92%, com menor incidência de DBP-HP na 36ª semana de idade  gestacional pós-menstrual.</a:t>
            </a:r>
            <a:endParaRPr lang="pt-BR" sz="2400" smtClean="0"/>
          </a:p>
          <a:p>
            <a:endParaRPr lang="pt-BR" sz="2400"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ítulo 1"/>
          <p:cNvSpPr>
            <a:spLocks noGrp="1"/>
          </p:cNvSpPr>
          <p:nvPr>
            <p:ph type="title"/>
          </p:nvPr>
        </p:nvSpPr>
        <p:spPr>
          <a:xfrm>
            <a:off x="2592388" y="623888"/>
            <a:ext cx="8912225" cy="1281112"/>
          </a:xfrm>
        </p:spPr>
        <p:txBody>
          <a:bodyPr/>
          <a:lstStyle/>
          <a:p>
            <a:r>
              <a:rPr lang="pt-BR" smtClean="0"/>
              <a:t>OBRIGADA!</a:t>
            </a:r>
          </a:p>
        </p:txBody>
      </p:sp>
      <p:pic>
        <p:nvPicPr>
          <p:cNvPr id="45059" name="Picture 2" descr="Tops Tips for Toilet Training Children with Down Syndrom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2592388" y="2725738"/>
            <a:ext cx="7429500" cy="2381250"/>
          </a:xfr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p:cNvSpPr>
          <p:nvPr>
            <p:ph type="title" idx="4294967295"/>
          </p:nvPr>
        </p:nvSpPr>
        <p:spPr/>
        <p:txBody>
          <a:bodyPr/>
          <a:lstStyle/>
          <a:p>
            <a:r>
              <a:rPr lang="pt-BR" smtClean="0">
                <a:solidFill>
                  <a:srgbClr val="0000FF"/>
                </a:solidFill>
              </a:rPr>
              <a:t>OBRIGADO!</a:t>
            </a:r>
          </a:p>
        </p:txBody>
      </p:sp>
      <p:pic>
        <p:nvPicPr>
          <p:cNvPr id="62471"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2925" y="1319213"/>
            <a:ext cx="8116888" cy="4914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2472" name="Text Box 8"/>
          <p:cNvSpPr txBox="1">
            <a:spLocks noChangeArrowheads="1"/>
          </p:cNvSpPr>
          <p:nvPr/>
        </p:nvSpPr>
        <p:spPr bwMode="auto">
          <a:xfrm>
            <a:off x="2476500" y="6267450"/>
            <a:ext cx="65516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entury Gothic" pitchFamily="34" charset="0"/>
              </a:defRPr>
            </a:lvl1pPr>
            <a:lvl2pPr>
              <a:defRPr>
                <a:solidFill>
                  <a:schemeClr val="tx1"/>
                </a:solidFill>
                <a:latin typeface="Century Gothic" pitchFamily="34" charset="0"/>
              </a:defRPr>
            </a:lvl2pPr>
            <a:lvl3pPr>
              <a:defRPr>
                <a:solidFill>
                  <a:schemeClr val="tx1"/>
                </a:solidFill>
                <a:latin typeface="Century Gothic" pitchFamily="34" charset="0"/>
              </a:defRPr>
            </a:lvl3pPr>
            <a:lvl4pPr>
              <a:defRPr>
                <a:solidFill>
                  <a:schemeClr val="tx1"/>
                </a:solidFill>
                <a:latin typeface="Century Gothic" pitchFamily="34" charset="0"/>
              </a:defRPr>
            </a:lvl4pPr>
            <a:lvl5pPr>
              <a:defRPr>
                <a:solidFill>
                  <a:schemeClr val="tx1"/>
                </a:solidFill>
                <a:latin typeface="Century Gothic" pitchFamily="34" charset="0"/>
              </a:defRPr>
            </a:lvl5pPr>
            <a:lvl6pPr fontAlgn="base">
              <a:spcBef>
                <a:spcPct val="0"/>
              </a:spcBef>
              <a:spcAft>
                <a:spcPct val="0"/>
              </a:spcAft>
              <a:defRPr>
                <a:solidFill>
                  <a:schemeClr val="tx1"/>
                </a:solidFill>
                <a:latin typeface="Century Gothic" pitchFamily="34" charset="0"/>
              </a:defRPr>
            </a:lvl6pPr>
            <a:lvl7pPr fontAlgn="base">
              <a:spcBef>
                <a:spcPct val="0"/>
              </a:spcBef>
              <a:spcAft>
                <a:spcPct val="0"/>
              </a:spcAft>
              <a:defRPr>
                <a:solidFill>
                  <a:schemeClr val="tx1"/>
                </a:solidFill>
                <a:latin typeface="Century Gothic" pitchFamily="34" charset="0"/>
              </a:defRPr>
            </a:lvl7pPr>
            <a:lvl8pPr fontAlgn="base">
              <a:spcBef>
                <a:spcPct val="0"/>
              </a:spcBef>
              <a:spcAft>
                <a:spcPct val="0"/>
              </a:spcAft>
              <a:defRPr>
                <a:solidFill>
                  <a:schemeClr val="tx1"/>
                </a:solidFill>
                <a:latin typeface="Century Gothic" pitchFamily="34" charset="0"/>
              </a:defRPr>
            </a:lvl8pPr>
            <a:lvl9pPr fontAlgn="base">
              <a:spcBef>
                <a:spcPct val="0"/>
              </a:spcBef>
              <a:spcAft>
                <a:spcPct val="0"/>
              </a:spcAft>
              <a:defRPr>
                <a:solidFill>
                  <a:schemeClr val="tx1"/>
                </a:solidFill>
                <a:latin typeface="Century Gothic" pitchFamily="34" charset="0"/>
              </a:defRPr>
            </a:lvl9pPr>
          </a:lstStyle>
          <a:p>
            <a:pPr defTabSz="914400"/>
            <a:r>
              <a:rPr lang="pt-BR">
                <a:solidFill>
                  <a:srgbClr val="0000FF"/>
                </a:solidFill>
              </a:rPr>
              <a:t>Residentes da Unidade de Neonatologia do HMIB/SES/DF</a:t>
            </a:r>
          </a:p>
        </p:txBody>
      </p:sp>
    </p:spTree>
  </p:cSld>
  <p:clrMapOvr>
    <a:masterClrMapping/>
  </p:clrMapOvr>
</p:sld>
</file>

<file path=ppt/theme/theme1.xml><?xml version="1.0" encoding="utf-8"?>
<a:theme xmlns:a="http://schemas.openxmlformats.org/drawingml/2006/main" name="Cacho">
  <a:themeElements>
    <a:clrScheme name="Cacho">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Cacho">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acho">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896</TotalTime>
  <Words>3356</Words>
  <Application>Microsoft Office PowerPoint</Application>
  <PresentationFormat>Personalizar</PresentationFormat>
  <Paragraphs>216</Paragraphs>
  <Slides>44</Slides>
  <Notes>0</Notes>
  <HiddenSlides>0</HiddenSlides>
  <MMClips>0</MMClips>
  <ScaleCrop>false</ScaleCrop>
  <HeadingPairs>
    <vt:vector size="6" baseType="variant">
      <vt:variant>
        <vt:lpstr>Fontes usadas</vt:lpstr>
      </vt:variant>
      <vt:variant>
        <vt:i4>11</vt:i4>
      </vt:variant>
      <vt:variant>
        <vt:lpstr>Tema</vt:lpstr>
      </vt:variant>
      <vt:variant>
        <vt:i4>1</vt:i4>
      </vt:variant>
      <vt:variant>
        <vt:lpstr>Títulos de slides</vt:lpstr>
      </vt:variant>
      <vt:variant>
        <vt:i4>44</vt:i4>
      </vt:variant>
    </vt:vector>
  </HeadingPairs>
  <TitlesOfParts>
    <vt:vector size="56" baseType="lpstr">
      <vt:lpstr>Century Gothic</vt:lpstr>
      <vt:lpstr>Arial</vt:lpstr>
      <vt:lpstr>Wingdings 3</vt:lpstr>
      <vt:lpstr>Calibri</vt:lpstr>
      <vt:lpstr>Gill Sans MT</vt:lpstr>
      <vt:lpstr>Segoe UI</vt:lpstr>
      <vt:lpstr>Wingdings</vt:lpstr>
      <vt:lpstr>MS PGothic</vt:lpstr>
      <vt:lpstr>Lato</vt:lpstr>
      <vt:lpstr>Times New Roman</vt:lpstr>
      <vt:lpstr>Source Sans Pro</vt:lpstr>
      <vt:lpstr>Cacho</vt:lpstr>
      <vt:lpstr>Apresentação do PowerPoint</vt:lpstr>
      <vt:lpstr>Introdução</vt:lpstr>
      <vt:lpstr>Introdução</vt:lpstr>
      <vt:lpstr>Introdução</vt:lpstr>
      <vt:lpstr>Objetivos</vt:lpstr>
      <vt:lpstr>Metodologia</vt:lpstr>
      <vt:lpstr>Metodologia</vt:lpstr>
      <vt:lpstr>Metodologia</vt:lpstr>
      <vt:lpstr>Metodologia</vt:lpstr>
      <vt:lpstr>Metodologia</vt:lpstr>
      <vt:lpstr>Metodologia</vt:lpstr>
      <vt:lpstr>Metodologia</vt:lpstr>
      <vt:lpstr>Metodoologia</vt:lpstr>
      <vt:lpstr>Resultados</vt:lpstr>
      <vt:lpstr>Resultado</vt:lpstr>
      <vt:lpstr>Resultados</vt:lpstr>
      <vt:lpstr>Resultado</vt:lpstr>
      <vt:lpstr>Resultado</vt:lpstr>
      <vt:lpstr>Resultados</vt:lpstr>
      <vt:lpstr>Apresentação do PowerPoint</vt:lpstr>
      <vt:lpstr>Discussão</vt:lpstr>
      <vt:lpstr>Discussão</vt:lpstr>
      <vt:lpstr>Discussão</vt:lpstr>
      <vt:lpstr>Discussão</vt:lpstr>
      <vt:lpstr>Discussão</vt:lpstr>
      <vt:lpstr>Discussão</vt:lpstr>
      <vt:lpstr>Conclusão</vt:lpstr>
      <vt:lpstr>Apresentação do PowerPoint</vt:lpstr>
      <vt:lpstr>Apresentação do PowerPoint</vt:lpstr>
      <vt:lpstr>Apresentação do PowerPoint</vt:lpstr>
      <vt:lpstr>Apresentação do PowerPoint</vt:lpstr>
      <vt:lpstr>Apresentação do PowerPoint</vt:lpstr>
      <vt:lpstr>Apresentação do PowerPoint</vt:lpstr>
      <vt:lpstr>Nota do Editor da página neonatal www.paulomargotto.com.br  , Dr. Paulo R. Margotto. Consultem também! Aqui e Agora!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OBRIGADA!</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of Disease Phenotype in Very Preterm Infants with Severe Bronchopulmonary Dysplasia</dc:title>
  <dc:creator>Ana Paula Alves</dc:creator>
  <cp:lastModifiedBy>Paulo</cp:lastModifiedBy>
  <cp:revision>38</cp:revision>
  <dcterms:created xsi:type="dcterms:W3CDTF">2020-10-28T20:38:10Z</dcterms:created>
  <dcterms:modified xsi:type="dcterms:W3CDTF">2020-11-27T01:52:16Z</dcterms:modified>
</cp:coreProperties>
</file>