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45"/>
  </p:notesMasterIdLst>
  <p:handoutMasterIdLst>
    <p:handoutMasterId r:id="rId46"/>
  </p:handoutMasterIdLst>
  <p:sldIdLst>
    <p:sldId id="265" r:id="rId2"/>
    <p:sldId id="310" r:id="rId3"/>
    <p:sldId id="311" r:id="rId4"/>
    <p:sldId id="320" r:id="rId5"/>
    <p:sldId id="321" r:id="rId6"/>
    <p:sldId id="322" r:id="rId7"/>
    <p:sldId id="323" r:id="rId8"/>
    <p:sldId id="325" r:id="rId9"/>
    <p:sldId id="326" r:id="rId10"/>
    <p:sldId id="327" r:id="rId11"/>
    <p:sldId id="328" r:id="rId12"/>
    <p:sldId id="329" r:id="rId13"/>
    <p:sldId id="330" r:id="rId14"/>
    <p:sldId id="332" r:id="rId15"/>
    <p:sldId id="333" r:id="rId16"/>
    <p:sldId id="334" r:id="rId17"/>
    <p:sldId id="335" r:id="rId18"/>
    <p:sldId id="336" r:id="rId19"/>
    <p:sldId id="337" r:id="rId20"/>
    <p:sldId id="338" r:id="rId21"/>
    <p:sldId id="339" r:id="rId22"/>
    <p:sldId id="340" r:id="rId23"/>
    <p:sldId id="314" r:id="rId24"/>
    <p:sldId id="315" r:id="rId25"/>
    <p:sldId id="341" r:id="rId26"/>
    <p:sldId id="342" r:id="rId27"/>
    <p:sldId id="343" r:id="rId28"/>
    <p:sldId id="344" r:id="rId29"/>
    <p:sldId id="345" r:id="rId30"/>
    <p:sldId id="346" r:id="rId31"/>
    <p:sldId id="316" r:id="rId32"/>
    <p:sldId id="347" r:id="rId33"/>
    <p:sldId id="348" r:id="rId34"/>
    <p:sldId id="349" r:id="rId35"/>
    <p:sldId id="350" r:id="rId36"/>
    <p:sldId id="351" r:id="rId37"/>
    <p:sldId id="353" r:id="rId38"/>
    <p:sldId id="354" r:id="rId39"/>
    <p:sldId id="355" r:id="rId40"/>
    <p:sldId id="356" r:id="rId41"/>
    <p:sldId id="357" r:id="rId42"/>
    <p:sldId id="319" r:id="rId43"/>
    <p:sldId id="358" r:id="rId44"/>
  </p:sldIdLst>
  <p:sldSz cx="12188825" cy="6858000"/>
  <p:notesSz cx="6858000" cy="9144000"/>
  <p:custDataLst>
    <p:tags r:id="rId47"/>
  </p:custDataLst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rbe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rbe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rbe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rbe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29" autoAdjust="0"/>
  </p:normalViewPr>
  <p:slideViewPr>
    <p:cSldViewPr>
      <p:cViewPr>
        <p:scale>
          <a:sx n="65" d="100"/>
          <a:sy n="65" d="100"/>
        </p:scale>
        <p:origin x="-624" y="-332"/>
      </p:cViewPr>
      <p:guideLst>
        <p:guide orient="horz" pos="2160"/>
        <p:guide pos="3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90" d="100"/>
          <a:sy n="90" d="100"/>
        </p:scale>
        <p:origin x="377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gs" Target="tags/tag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FA1A45B-9AFC-4EE9-B1F3-2285B619E756}" type="datetime1">
              <a:rPr lang="pt-BR"/>
              <a:pPr>
                <a:defRPr/>
              </a:pPr>
              <a:t>27/11/2020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FACA956-F9F4-4FA2-B46B-CC8A38C776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889086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8816FEC-DE28-4892-8EE0-95383EB20103}" type="datetime1">
              <a:rPr lang="pt-BR"/>
              <a:pPr>
                <a:defRPr/>
              </a:pPr>
              <a:t>27/11/2020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dirty="0"/>
              <a:t>Clique para editar o texto Mestre</a:t>
            </a:r>
          </a:p>
          <a:p>
            <a:pPr lvl="1"/>
            <a:r>
              <a:rPr lang="pt-BR" noProof="0" dirty="0"/>
              <a:t>Segundo nível</a:t>
            </a:r>
          </a:p>
          <a:p>
            <a:pPr lvl="2"/>
            <a:r>
              <a:rPr lang="pt-BR" noProof="0" dirty="0"/>
              <a:t>Terceiro nível</a:t>
            </a:r>
          </a:p>
          <a:p>
            <a:pPr lvl="3"/>
            <a:r>
              <a:rPr lang="pt-BR" noProof="0" dirty="0"/>
              <a:t>Quarto nível</a:t>
            </a:r>
          </a:p>
          <a:p>
            <a:pPr lvl="4"/>
            <a:r>
              <a:rPr lang="pt-BR" noProof="0" dirty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E609776-017C-4EA1-842C-D712C2BE80E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206161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065214" y="1828800"/>
            <a:ext cx="8229600" cy="2895600"/>
          </a:xfrm>
        </p:spPr>
        <p:txBody>
          <a:bodyPr/>
          <a:lstStyle>
            <a:lvl1pPr algn="l" rtl="0">
              <a:lnSpc>
                <a:spcPct val="80000"/>
              </a:lnSpc>
              <a:defRPr sz="6600">
                <a:solidFill>
                  <a:schemeClr val="tx1"/>
                </a:solidFill>
              </a:defRPr>
            </a:lvl1pPr>
          </a:lstStyle>
          <a:p>
            <a:r>
              <a:rPr lang="pt-BR" noProof="0" smtClean="0"/>
              <a:t>Clique para editar o título mestre</a:t>
            </a:r>
            <a:endParaRPr lang="pt-BR" noProof="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65213" y="4800600"/>
            <a:ext cx="8229600" cy="12192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noProof="0" smtClean="0"/>
              <a:t>Clique para editar o estilo do subtítulo Mestre</a:t>
            </a:r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4748767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rtl="0">
              <a:defRPr/>
            </a:lvl1pPr>
          </a:lstStyle>
          <a:p>
            <a:r>
              <a:rPr lang="pt-BR" noProof="0" smtClean="0"/>
              <a:t>Clique para editar o título mestre</a:t>
            </a:r>
            <a:endParaRPr lang="pt-BR" noProof="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 algn="l" rtl="0">
              <a:defRPr/>
            </a:lvl5pPr>
            <a:lvl6pPr algn="l" rtl="0">
              <a:defRPr/>
            </a:lvl6pPr>
          </a:lstStyle>
          <a:p>
            <a:pPr lvl="0"/>
            <a:r>
              <a:rPr lang="pt-BR" noProof="0" smtClean="0"/>
              <a:t>Editar estilos de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4C85F-D736-44F8-8CC9-D4AE133B6B64}" type="datetime1">
              <a:rPr lang="pt-BR"/>
              <a:pPr>
                <a:defRPr/>
              </a:pPr>
              <a:t>27/11/2020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F21F2-6AEF-4926-9BE1-6C4CD317815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79902306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59614" y="2514600"/>
            <a:ext cx="8692399" cy="2819400"/>
          </a:xfrm>
        </p:spPr>
        <p:txBody>
          <a:bodyPr/>
          <a:lstStyle>
            <a:lvl1pPr algn="l" rtl="0">
              <a:lnSpc>
                <a:spcPct val="80000"/>
              </a:lnSpc>
              <a:defRPr sz="4800" b="0" cap="none" baseline="0"/>
            </a:lvl1pPr>
          </a:lstStyle>
          <a:p>
            <a:r>
              <a:rPr lang="pt-BR" noProof="0" smtClean="0"/>
              <a:t>Clique para editar o título mestre</a:t>
            </a:r>
            <a:endParaRPr lang="pt-BR" noProof="0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65213" y="5410200"/>
            <a:ext cx="8687333" cy="609601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noProof="0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D31BB5E-7512-4C7C-A5F4-33FE750A8FD6}" type="datetime1">
              <a:rPr lang="pt-BR"/>
              <a:pPr>
                <a:defRPr/>
              </a:pPr>
              <a:t>27/11/2020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DCA0D-CFD2-4088-961C-91EE23B0F2E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7961975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is Conteúd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rtl="0">
              <a:defRPr/>
            </a:lvl1pPr>
          </a:lstStyle>
          <a:p>
            <a:r>
              <a:rPr lang="pt-BR" noProof="0" smtClean="0"/>
              <a:t>Clique para editar o título mestre</a:t>
            </a:r>
            <a:endParaRPr lang="pt-BR" noProof="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504781" y="1905001"/>
            <a:ext cx="4419599" cy="41148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/>
            <a:r>
              <a:rPr lang="pt-BR" noProof="0" smtClean="0"/>
              <a:t>Editar estilos de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29183" y="1905001"/>
            <a:ext cx="4419600" cy="41148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/>
            <a:r>
              <a:rPr lang="pt-BR" noProof="0" smtClean="0"/>
              <a:t>Editar estilos de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 dirty="0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B43A73C-CCA1-403C-A06B-E558CDDD18BA}" type="datetime1">
              <a:rPr lang="pt-BR"/>
              <a:pPr>
                <a:defRPr/>
              </a:pPr>
              <a:t>27/11/2020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D010A-A37F-46DB-9CC4-F5AD6C5E552A}" type="slidenum">
              <a:rPr lang="pt-BR"/>
              <a:pPr>
                <a:defRPr/>
              </a:pPr>
              <a:t>‹nº›</a:t>
            </a:fld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85821112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 rtl="0">
              <a:defRPr/>
            </a:lvl1pPr>
          </a:lstStyle>
          <a:p>
            <a:r>
              <a:rPr lang="pt-BR" noProof="0" smtClean="0"/>
              <a:t>Clique para editar o título mestre</a:t>
            </a:r>
            <a:endParaRPr lang="pt-BR" noProof="0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522411" y="1905000"/>
            <a:ext cx="4416552" cy="762000"/>
          </a:xfrm>
        </p:spPr>
        <p:txBody>
          <a:bodyPr rtlCol="0" anchor="ctr">
            <a:noAutofit/>
          </a:bodyPr>
          <a:lstStyle>
            <a:lvl1pPr marL="0" indent="0" algn="l" rtl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/>
            <a:r>
              <a:rPr lang="pt-BR" noProof="0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522411" y="2743201"/>
            <a:ext cx="4416552" cy="32766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/>
            <a:r>
              <a:rPr lang="pt-BR" noProof="0" smtClean="0"/>
              <a:t>Editar estilos de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 dirty="0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249861" y="1905000"/>
            <a:ext cx="4416552" cy="762000"/>
          </a:xfrm>
        </p:spPr>
        <p:txBody>
          <a:bodyPr rtlCol="0" anchor="ctr">
            <a:noAutofit/>
          </a:bodyPr>
          <a:lstStyle>
            <a:lvl1pPr marL="0" indent="0" algn="l" rtl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/>
            <a:r>
              <a:rPr lang="pt-BR" noProof="0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249861" y="2743201"/>
            <a:ext cx="4416552" cy="32766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/>
            <a:r>
              <a:rPr lang="pt-BR" noProof="0" smtClean="0"/>
              <a:t>Editar estilos de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 dirty="0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66F1C-E4A3-4853-9D57-5315E4061240}" type="datetime1">
              <a:rPr lang="pt-BR"/>
              <a:pPr>
                <a:defRPr/>
              </a:pPr>
              <a:t>27/11/2020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23274-18D5-468C-AC6E-4B5AB3A1315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76294530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rtl="0">
              <a:defRPr/>
            </a:lvl1pPr>
          </a:lstStyle>
          <a:p>
            <a:r>
              <a:rPr lang="pt-BR" noProof="0" smtClean="0"/>
              <a:t>Clique para editar o título mestre</a:t>
            </a:r>
            <a:endParaRPr lang="pt-BR" noProof="0" dirty="0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FA3A2-E035-4AF1-B731-564BC4C97486}" type="datetime1">
              <a:rPr lang="pt-BR"/>
              <a:pPr>
                <a:defRPr/>
              </a:pPr>
              <a:t>27/11/2020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5D0CE7-D712-4165-A36C-7073F455B4F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98114337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7D6EB00-0F6B-48C6-846D-A1E30C1043AD}" type="datetime1">
              <a:rPr lang="pt-BR"/>
              <a:pPr>
                <a:defRPr/>
              </a:pPr>
              <a:t>27/11/2020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BDFE1-4475-4F9B-80B1-58E6E19B34A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29774165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>
            <a:noAutofit/>
          </a:bodyPr>
          <a:lstStyle>
            <a:lvl1pPr algn="l" rtl="0">
              <a:lnSpc>
                <a:spcPct val="90000"/>
              </a:lnSpc>
              <a:defRPr sz="3600" b="0" baseline="0">
                <a:solidFill>
                  <a:schemeClr val="tx1"/>
                </a:solidFill>
              </a:defRPr>
            </a:lvl1pPr>
          </a:lstStyle>
          <a:p>
            <a:r>
              <a:rPr lang="pt-BR" noProof="0" smtClean="0"/>
              <a:t>Clique para editar o título mestre</a:t>
            </a:r>
            <a:endParaRPr lang="pt-BR" noProof="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951414" y="685800"/>
            <a:ext cx="6400800" cy="53340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/>
            <a:r>
              <a:rPr lang="pt-BR" noProof="0" smtClean="0"/>
              <a:t>Editar estilos de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 rtlCol="0">
            <a:normAutofit/>
          </a:bodyPr>
          <a:lstStyle>
            <a:lvl1pPr marL="0" indent="0" algn="l" rtl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/>
            <a:r>
              <a:rPr lang="pt-BR" noProof="0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5099A1D-6567-4045-8812-C7F0C386BF9A}" type="datetime1">
              <a:rPr lang="pt-BR"/>
              <a:pPr>
                <a:defRPr/>
              </a:pPr>
              <a:t>27/11/2020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1895C-412D-432B-AAFC-00D35D46D4A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59975128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4951414" y="685800"/>
            <a:ext cx="6400799" cy="5334000"/>
          </a:xfrm>
          <a:solidFill>
            <a:schemeClr val="bg2"/>
          </a:solidFill>
          <a:ln w="76200">
            <a:solidFill>
              <a:schemeClr val="tx1"/>
            </a:solidFill>
            <a:miter lim="800000"/>
          </a:ln>
        </p:spPr>
        <p:txBody>
          <a:bodyPr rtlCol="0">
            <a:normAutofit/>
          </a:bodyPr>
          <a:lstStyle>
            <a:lvl1pPr marL="0" indent="0" algn="ctr" rtl="0">
              <a:buNone/>
              <a:defRPr sz="24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/>
          <a:lstStyle>
            <a:lvl1pPr algn="l" rtl="0">
              <a:lnSpc>
                <a:spcPct val="90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r>
              <a:rPr lang="pt-BR" noProof="0" smtClean="0"/>
              <a:t>Clique para editar o título mestre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 rtlCol="0">
            <a:normAutofit/>
          </a:bodyPr>
          <a:lstStyle>
            <a:lvl1pPr marL="0" indent="0" algn="l" rtl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/>
            <a:r>
              <a:rPr lang="pt-BR" noProof="0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7C3A3BA-645B-4BFE-BCED-C4F7F3B6CCEB}" type="datetime1">
              <a:rPr lang="pt-BR"/>
              <a:pPr>
                <a:defRPr/>
              </a:pPr>
              <a:t>27/11/2020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AAE07-EFAE-45EB-9FD1-A9CAB6705D3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66831472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rtl="0">
              <a:defRPr/>
            </a:lvl1pPr>
          </a:lstStyle>
          <a:p>
            <a:r>
              <a:rPr lang="pt-BR" noProof="0" smtClean="0"/>
              <a:t>Clique para editar o título mestre</a:t>
            </a:r>
            <a:endParaRPr lang="pt-BR" noProof="0" dirty="0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/>
            <a:r>
              <a:rPr lang="pt-BR" noProof="0" smtClean="0"/>
              <a:t>Editar estilos de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AC49E-1560-4656-A78C-5CB514FBBB37}" type="datetime1">
              <a:rPr lang="pt-BR"/>
              <a:pPr>
                <a:defRPr/>
              </a:pPr>
              <a:t>27/11/2020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1B773F-0B25-483F-9F79-4F8CDD40018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71111561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2412" y="381001"/>
            <a:ext cx="1524001" cy="5638800"/>
          </a:xfrm>
        </p:spPr>
        <p:txBody>
          <a:bodyPr vert="eaVert"/>
          <a:lstStyle>
            <a:lvl1pPr rtl="0">
              <a:defRPr/>
            </a:lvl1pPr>
          </a:lstStyle>
          <a:p>
            <a:r>
              <a:rPr lang="pt-BR" noProof="0" smtClean="0"/>
              <a:t>Clique para editar o título mestre</a:t>
            </a:r>
            <a:endParaRPr lang="pt-BR" noProof="0" dirty="0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522412" y="381001"/>
            <a:ext cx="7391399" cy="5638800"/>
          </a:xfrm>
        </p:spPr>
        <p:txBody>
          <a:bodyPr vert="eaVert" rtlCol="0"/>
          <a:lstStyle/>
          <a:p>
            <a:pPr lvl="0"/>
            <a:r>
              <a:rPr lang="pt-BR" noProof="0" smtClean="0"/>
              <a:t>Editar estilos de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36D76-5D67-4396-B12F-CC4AB37FFC55}" type="datetime1">
              <a:rPr lang="pt-BR"/>
              <a:pPr>
                <a:defRPr/>
              </a:pPr>
              <a:t>27/11/2020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4DC04-1BD7-45D7-BE79-E0E9179AA8B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26268747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1440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 noProof="0" dirty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1522413" y="1905000"/>
            <a:ext cx="9134475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226425" y="6400800"/>
            <a:ext cx="1449388" cy="2762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DE5C68A-8367-4508-A01D-9C622A252A8E}" type="datetime1">
              <a:rPr lang="pt-BR"/>
              <a:pPr>
                <a:defRPr/>
              </a:pPr>
              <a:t>27/11/2020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1522413" y="6400800"/>
            <a:ext cx="6553200" cy="2762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0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9828213" y="6400800"/>
            <a:ext cx="838200" cy="2762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C04B617-5B68-4837-ABDB-DDFDE8F5459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66" r:id="rId2"/>
    <p:sldLayoutId id="2147483672" r:id="rId3"/>
    <p:sldLayoutId id="2147483673" r:id="rId4"/>
    <p:sldLayoutId id="2147483667" r:id="rId5"/>
    <p:sldLayoutId id="2147483668" r:id="rId6"/>
    <p:sldLayoutId id="2147483674" r:id="rId7"/>
    <p:sldLayoutId id="2147483675" r:id="rId8"/>
    <p:sldLayoutId id="2147483676" r:id="rId9"/>
    <p:sldLayoutId id="2147483669" r:id="rId10"/>
    <p:sldLayoutId id="2147483670" r:id="rId11"/>
  </p:sldLayoutIdLst>
  <p:transition spd="med">
    <p:fade/>
  </p:transition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600" kern="1200" spc="1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orbel" pitchFamily="34" charset="0"/>
        </a:defRPr>
      </a:lvl9pPr>
    </p:titleStyle>
    <p:bodyStyle>
      <a:lvl1pPr marL="223838" indent="-223838" algn="l" rtl="0" fontAlgn="base">
        <a:lnSpc>
          <a:spcPct val="90000"/>
        </a:lnSpc>
        <a:spcBef>
          <a:spcPts val="1800"/>
        </a:spcBef>
        <a:spcAft>
          <a:spcPct val="0"/>
        </a:spcAft>
        <a:buClr>
          <a:schemeClr val="accent1"/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63550" indent="-231775" algn="l" rtl="0" fontAlgn="base">
        <a:lnSpc>
          <a:spcPct val="90000"/>
        </a:lnSpc>
        <a:spcBef>
          <a:spcPts val="1200"/>
        </a:spcBef>
        <a:spcAft>
          <a:spcPct val="0"/>
        </a:spcAft>
        <a:buClr>
          <a:schemeClr val="accent1"/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82625" indent="-219075" algn="l" rtl="0" fontAlgn="base">
        <a:lnSpc>
          <a:spcPct val="90000"/>
        </a:lnSpc>
        <a:spcBef>
          <a:spcPts val="600"/>
        </a:spcBef>
        <a:spcAft>
          <a:spcPct val="0"/>
        </a:spcAft>
        <a:buClr>
          <a:schemeClr val="accent1"/>
        </a:buClr>
        <a:buSzPct val="100000"/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857250" indent="-174625" algn="l" rtl="0" fontAlgn="base">
        <a:lnSpc>
          <a:spcPct val="90000"/>
        </a:lnSpc>
        <a:spcBef>
          <a:spcPts val="600"/>
        </a:spcBef>
        <a:spcAft>
          <a:spcPct val="0"/>
        </a:spcAft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30288" indent="-173038" algn="l" rtl="0" fontAlgn="base">
        <a:lnSpc>
          <a:spcPct val="90000"/>
        </a:lnSpc>
        <a:spcBef>
          <a:spcPts val="600"/>
        </a:spcBef>
        <a:spcAft>
          <a:spcPct val="0"/>
        </a:spcAft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38074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5544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://paulomargotto.com.br/documentos/20115" TargetMode="Externa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paulomargotto.com.br/documentos/20088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ctrTitle"/>
          </p:nvPr>
        </p:nvSpPr>
        <p:spPr>
          <a:xfrm>
            <a:off x="2422525" y="1125538"/>
            <a:ext cx="8229600" cy="2895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6000" dirty="0" smtClean="0"/>
              <a:t>Hipertensão Pulmonar Persistente (HPP</a:t>
            </a:r>
            <a:r>
              <a:rPr lang="pt-BR" sz="6000" dirty="0" smtClean="0"/>
              <a:t>) do </a:t>
            </a:r>
            <a:r>
              <a:rPr lang="pt-BR" sz="6000" dirty="0" err="1" smtClean="0"/>
              <a:t>Recém-Nasido</a:t>
            </a:r>
            <a:endParaRPr lang="en-US" sz="6000" dirty="0" smtClean="0"/>
          </a:p>
        </p:txBody>
      </p:sp>
      <p:sp>
        <p:nvSpPr>
          <p:cNvPr id="4" name="Subtítulo 3"/>
          <p:cNvSpPr>
            <a:spLocks noGrp="1"/>
          </p:cNvSpPr>
          <p:nvPr>
            <p:ph type="subTitle" idx="1"/>
          </p:nvPr>
        </p:nvSpPr>
        <p:spPr>
          <a:xfrm>
            <a:off x="1701800" y="5013325"/>
            <a:ext cx="8229600" cy="1219200"/>
          </a:xfrm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pt-BR" sz="1800" cap="none" dirty="0" smtClean="0"/>
              <a:t>Apresentação: Antônio Batista de Freitas Neto</a:t>
            </a:r>
          </a:p>
          <a:p>
            <a:pPr algn="ctr">
              <a:spcBef>
                <a:spcPct val="0"/>
              </a:spcBef>
            </a:pPr>
            <a:r>
              <a:rPr lang="pt-BR" sz="1800" cap="none" dirty="0" smtClean="0"/>
              <a:t>R3 Medicina Intensiva Pediátrica – HMIB/SES/DF</a:t>
            </a:r>
          </a:p>
          <a:p>
            <a:pPr algn="ctr">
              <a:spcBef>
                <a:spcPct val="0"/>
              </a:spcBef>
            </a:pPr>
            <a:r>
              <a:rPr lang="pt-BR" sz="1800" cap="none" dirty="0" smtClean="0"/>
              <a:t>Coordenação: Carlos Alberto Zaconeta</a:t>
            </a:r>
          </a:p>
          <a:p>
            <a:pPr algn="ctr">
              <a:spcBef>
                <a:spcPct val="0"/>
              </a:spcBef>
            </a:pPr>
            <a:r>
              <a:rPr lang="pt-BR" sz="1800" cap="none" dirty="0" smtClean="0">
                <a:hlinkClick r:id="rId2"/>
              </a:rPr>
              <a:t>www.paulomargotto.com.br</a:t>
            </a:r>
            <a:r>
              <a:rPr lang="pt-BR" sz="1800" cap="none" dirty="0" smtClean="0"/>
              <a:t>  - Brasília, 24 de novembro de 2020</a:t>
            </a:r>
            <a:endParaRPr lang="it-IT" sz="1800" cap="none" dirty="0" smtClean="0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" y="692150"/>
            <a:ext cx="2146300" cy="214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319" y="378703"/>
            <a:ext cx="8815388" cy="135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1341438" y="4005263"/>
            <a:ext cx="8137525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b="1" dirty="0">
                <a:solidFill>
                  <a:srgbClr val="FFFF00"/>
                </a:solidFill>
              </a:rPr>
              <a:t>Hipertensão pulmonar persistente no recém-nascido</a:t>
            </a:r>
          </a:p>
          <a:p>
            <a:pPr algn="ctr"/>
            <a:r>
              <a:rPr lang="pt-BR" dirty="0"/>
              <a:t>Paulo R. Margotto. Capítulo do livro Assistência ao Recém-nascido de Risco, 4a Edição, </a:t>
            </a:r>
            <a:r>
              <a:rPr lang="pt-BR" dirty="0" smtClean="0"/>
              <a:t>2021, </a:t>
            </a:r>
            <a:r>
              <a:rPr lang="pt-BR" dirty="0"/>
              <a:t>no prelo</a:t>
            </a:r>
          </a:p>
        </p:txBody>
      </p:sp>
      <p:pic>
        <p:nvPicPr>
          <p:cNvPr id="8201" name="Picture 9" descr="doc">
            <a:hlinkClick r:id="rId5" tooltip="NOVO-HIPERTENSÃO PULMONAR PERSISTENTE_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0038" y="422116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Hipertensão pulmonar</a:t>
            </a:r>
            <a:endParaRPr lang="en-US" dirty="0"/>
          </a:p>
        </p:txBody>
      </p:sp>
      <p:sp>
        <p:nvSpPr>
          <p:cNvPr id="9219" name="Espaço Reservado para Conteúdo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Ausência da diminuição fisiológica da pressão de artéria pulmonar no nascimento + prolongada exposição do VD a uma alta pós carga.</a:t>
            </a:r>
          </a:p>
          <a:p>
            <a:r>
              <a:rPr lang="pt-BR" dirty="0" smtClean="0"/>
              <a:t>Manutenção do SHUNT D-E. </a:t>
            </a:r>
          </a:p>
          <a:p>
            <a:r>
              <a:rPr lang="pt-BR" dirty="0" smtClean="0"/>
              <a:t>Hipoxemia refratária a oxigenioterapia</a:t>
            </a:r>
          </a:p>
          <a:p>
            <a:r>
              <a:rPr lang="en-US" dirty="0" smtClean="0"/>
              <a:t>Grande maioria das causas de  alta RVP (desrregulação)</a:t>
            </a:r>
          </a:p>
          <a:p>
            <a:r>
              <a:rPr lang="en-US" dirty="0" smtClean="0"/>
              <a:t>1-500,1500 nascidos vivos – 1 a 4% nas UTINs como DX MAIN.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Circulação Fetal</a:t>
            </a:r>
            <a:endParaRPr lang="pt-BR" dirty="0"/>
          </a:p>
        </p:txBody>
      </p:sp>
      <p:pic>
        <p:nvPicPr>
          <p:cNvPr id="7" name="Videoshop_2020-11-16_19-26-22">
            <a:hlinkClick r:id="" action="ppaction://media"/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55563"/>
            <a:ext cx="12287250" cy="6910388"/>
          </a:xfr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031038" y="333375"/>
            <a:ext cx="4140200" cy="1371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dirty="0" smtClean="0"/>
              <a:t>O ventrículo direito</a:t>
            </a:r>
            <a:br>
              <a:rPr lang="pt-BR" dirty="0" smtClean="0"/>
            </a:br>
            <a:r>
              <a:rPr lang="pt-BR" dirty="0" smtClean="0"/>
              <a:t>              (VD)</a:t>
            </a:r>
            <a:endParaRPr lang="en-US" dirty="0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504950" y="1905000"/>
            <a:ext cx="4733925" cy="4114800"/>
          </a:xfrm>
        </p:spPr>
        <p:txBody>
          <a:bodyPr/>
          <a:lstStyle/>
          <a:p>
            <a:r>
              <a:rPr lang="pt-BR" dirty="0" smtClean="0"/>
              <a:t>No feto </a:t>
            </a:r>
            <a:r>
              <a:rPr lang="pt-BR" b="1" dirty="0" smtClean="0"/>
              <a:t>60-80 </a:t>
            </a:r>
            <a:r>
              <a:rPr lang="pt-BR" dirty="0" smtClean="0"/>
              <a:t>mmHg</a:t>
            </a:r>
          </a:p>
          <a:p>
            <a:r>
              <a:rPr lang="pt-BR" dirty="0" smtClean="0"/>
              <a:t>Cai para </a:t>
            </a:r>
            <a:r>
              <a:rPr lang="pt-BR" b="1" dirty="0" smtClean="0"/>
              <a:t>18-20</a:t>
            </a:r>
            <a:r>
              <a:rPr lang="pt-BR" dirty="0" smtClean="0"/>
              <a:t> no primeiro dia de vida</a:t>
            </a:r>
          </a:p>
          <a:p>
            <a:r>
              <a:rPr lang="pt-BR" dirty="0" smtClean="0"/>
              <a:t>Continua caindo por um período</a:t>
            </a:r>
          </a:p>
          <a:p>
            <a:r>
              <a:rPr lang="pt-BR" dirty="0" smtClean="0"/>
              <a:t>No RN com HPP 70-80mmHg</a:t>
            </a:r>
          </a:p>
          <a:p>
            <a:r>
              <a:rPr lang="pt-BR" dirty="0" smtClean="0"/>
              <a:t>SUPERIOR A SISTEMICA (50-55)</a:t>
            </a:r>
            <a:endParaRPr lang="en-US" dirty="0" smtClean="0"/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1801813" y="333375"/>
            <a:ext cx="4932362" cy="1371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spc="1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 pressão na pulmonar</a:t>
            </a:r>
            <a:endParaRPr lang="en-US" dirty="0"/>
          </a:p>
        </p:txBody>
      </p:sp>
      <p:sp>
        <p:nvSpPr>
          <p:cNvPr id="5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15138" y="1773238"/>
            <a:ext cx="4733925" cy="4114800"/>
          </a:xfrm>
        </p:spPr>
        <p:txBody>
          <a:bodyPr/>
          <a:lstStyle/>
          <a:p>
            <a:r>
              <a:rPr lang="pt-BR" dirty="0" smtClean="0"/>
              <a:t>ESSENCIAL NA TRANSIÇÃO!</a:t>
            </a:r>
          </a:p>
          <a:p>
            <a:r>
              <a:rPr lang="pt-BR" dirty="0" smtClean="0"/>
              <a:t>Capacidade de MANTER ou AUMENTAR o desempenho em casos de HPP</a:t>
            </a:r>
          </a:p>
          <a:p>
            <a:r>
              <a:rPr lang="pt-BR" dirty="0" smtClean="0"/>
              <a:t>Sempre considerar o seu desempenho para definir terapêutica</a:t>
            </a:r>
            <a:endParaRPr lang="en-US" dirty="0" smtClean="0"/>
          </a:p>
        </p:txBody>
      </p:sp>
      <p:cxnSp>
        <p:nvCxnSpPr>
          <p:cNvPr id="7" name="Conector reto 6"/>
          <p:cNvCxnSpPr/>
          <p:nvPr/>
        </p:nvCxnSpPr>
        <p:spPr>
          <a:xfrm>
            <a:off x="6734175" y="549275"/>
            <a:ext cx="0" cy="57594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Fisiopatologia </a:t>
            </a:r>
            <a:endParaRPr lang="en-US" dirty="0"/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Alterações na estrutura vascular</a:t>
            </a:r>
          </a:p>
          <a:p>
            <a:r>
              <a:rPr lang="en-US" dirty="0" smtClean="0"/>
              <a:t>Redução do leito vascular pulmonar</a:t>
            </a:r>
          </a:p>
          <a:p>
            <a:r>
              <a:rPr lang="en-US" dirty="0" smtClean="0"/>
              <a:t>TONUS VASCULAR AUMENTADO</a:t>
            </a:r>
          </a:p>
          <a:p>
            <a:endParaRPr lang="en-US" dirty="0" smtClean="0"/>
          </a:p>
          <a:p>
            <a:r>
              <a:rPr lang="en-US" dirty="0" smtClean="0"/>
              <a:t>Anatomopatológico:</a:t>
            </a:r>
          </a:p>
        </p:txBody>
      </p:sp>
      <p:pic>
        <p:nvPicPr>
          <p:cNvPr id="5" name="Imagem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8013" y="1719263"/>
            <a:ext cx="4897437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Classificação Geggel e Reid </a:t>
            </a:r>
            <a:endParaRPr lang="en-US" dirty="0"/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Má-adaptação: </a:t>
            </a:r>
            <a:endParaRPr lang="pt-BR" b="1" dirty="0" smtClean="0"/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Vasoconstricção </a:t>
            </a:r>
            <a:r>
              <a:rPr lang="pt-BR" dirty="0"/>
              <a:t>pulmonar com desenvolvimento estrutural e anatômico normais, sendo causada por substâncias mediadoras que alteram a vasoreatividade pulmonar. </a:t>
            </a:r>
            <a:endParaRPr lang="pt-BR" dirty="0" smtClean="0"/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Reversível 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Stress </a:t>
            </a:r>
            <a:r>
              <a:rPr lang="pt-BR" dirty="0"/>
              <a:t>perinatal agudo: hipoxia, sepse, aspiração de mecônio, acidose</a:t>
            </a:r>
            <a:r>
              <a:rPr lang="pt-BR" dirty="0" smtClean="0"/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!!! A </a:t>
            </a:r>
            <a:r>
              <a:rPr lang="pt-BR" dirty="0"/>
              <a:t>infecção pelo </a:t>
            </a:r>
            <a:r>
              <a:rPr lang="pt-BR" i="1" dirty="0"/>
              <a:t>Streptococcus</a:t>
            </a:r>
            <a:r>
              <a:rPr lang="pt-BR" dirty="0"/>
              <a:t> do grupo B </a:t>
            </a:r>
            <a:r>
              <a:rPr lang="pt-BR" dirty="0" smtClean="0"/>
              <a:t>!!! Aumento do  </a:t>
            </a:r>
            <a:r>
              <a:rPr lang="pt-BR" dirty="0"/>
              <a:t>tromboxane e </a:t>
            </a:r>
            <a:r>
              <a:rPr lang="pt-BR" dirty="0" smtClean="0"/>
              <a:t>leucotrieno (vasoconstritores) 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O problema </a:t>
            </a:r>
            <a:r>
              <a:rPr lang="pt-BR" dirty="0"/>
              <a:t>não é o excesso de contração e sim a inabilidade para relaxar.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Classificação Geggel e Reid </a:t>
            </a:r>
            <a:endParaRPr lang="en-US" dirty="0"/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Remodelação da vasculatura pulmonar (excessiva muscularização): </a:t>
            </a:r>
            <a:endParaRPr lang="pt-BR" b="1" dirty="0" smtClean="0"/>
          </a:p>
          <a:p>
            <a:pPr fontAlgn="auto">
              <a:spcAft>
                <a:spcPts val="0"/>
              </a:spcAft>
              <a:defRPr/>
            </a:pPr>
            <a:r>
              <a:rPr lang="pt-BR" i="1" dirty="0" smtClean="0"/>
              <a:t>Stress</a:t>
            </a:r>
            <a:r>
              <a:rPr lang="pt-BR" dirty="0" smtClean="0"/>
              <a:t> </a:t>
            </a:r>
            <a:r>
              <a:rPr lang="pt-BR" dirty="0"/>
              <a:t>intra-uterino crônico e hipóxia;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Fechamento intra-útero do canal arterial (pelo uso de salicilatos pela mãe);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Idiopático.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b="1" dirty="0"/>
              <a:t>Artérias em número diminuindo: Esta condição é observada nas síndromes dos pulmões hipoplásicos: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Hérnia diafragmática;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Hipoplasia pulmonar primária (S. de Potter);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Displasia alvéolo capilar (DAC</a:t>
            </a:r>
            <a:r>
              <a:rPr lang="pt-BR" dirty="0" smtClean="0"/>
              <a:t>)</a:t>
            </a:r>
            <a:endParaRPr lang="pt-B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Classificação Geggel e Reid </a:t>
            </a:r>
            <a:endParaRPr lang="en-US" dirty="0"/>
          </a:p>
        </p:txBody>
      </p:sp>
      <p:sp>
        <p:nvSpPr>
          <p:cNvPr id="15363" name="Espaço Reservado para Conteúdo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b="1" dirty="0" smtClean="0"/>
              <a:t>Obstrução do fluxo: </a:t>
            </a:r>
          </a:p>
          <a:p>
            <a:r>
              <a:rPr lang="pt-BR" dirty="0" smtClean="0"/>
              <a:t>Policitemia (aumento da viscosidade sangüínea);</a:t>
            </a:r>
          </a:p>
          <a:p>
            <a:r>
              <a:rPr lang="pt-BR" dirty="0" smtClean="0"/>
              <a:t>Hipertensão venosa pulmonar;</a:t>
            </a:r>
          </a:p>
          <a:p>
            <a:r>
              <a:rPr lang="pt-BR" dirty="0" smtClean="0"/>
              <a:t>Estenose da veia pulmonar;</a:t>
            </a:r>
          </a:p>
          <a:p>
            <a:r>
              <a:rPr lang="pt-BR" dirty="0" smtClean="0"/>
              <a:t>Retorno anômalo total;</a:t>
            </a:r>
          </a:p>
          <a:p>
            <a:r>
              <a:rPr lang="pt-BR" dirty="0" smtClean="0"/>
              <a:t>Estenose mitral congênita;</a:t>
            </a:r>
          </a:p>
          <a:p>
            <a:r>
              <a:rPr lang="pt-BR" dirty="0" smtClean="0"/>
              <a:t>Coarctação da aorta;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Classificação Geggel e Reid </a:t>
            </a:r>
            <a:endParaRPr lang="en-US" dirty="0"/>
          </a:p>
        </p:txBody>
      </p:sp>
      <p:sp>
        <p:nvSpPr>
          <p:cNvPr id="16387" name="Espaço Reservado para Conteúdo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b="1" dirty="0" smtClean="0"/>
              <a:t>Obstrução do fluxo: </a:t>
            </a:r>
          </a:p>
          <a:p>
            <a:r>
              <a:rPr lang="pt-BR" dirty="0" smtClean="0"/>
              <a:t>Policitemia (aumento da viscosidade sanguínea);</a:t>
            </a:r>
          </a:p>
          <a:p>
            <a:r>
              <a:rPr lang="pt-BR" dirty="0" smtClean="0"/>
              <a:t>Hipertensão venosa pulmonar;</a:t>
            </a:r>
          </a:p>
          <a:p>
            <a:r>
              <a:rPr lang="pt-BR" dirty="0" smtClean="0"/>
              <a:t>Estenose da veia pulmonar;</a:t>
            </a:r>
          </a:p>
          <a:p>
            <a:r>
              <a:rPr lang="pt-BR" dirty="0" smtClean="0"/>
              <a:t>Retorno anômalo total;</a:t>
            </a:r>
          </a:p>
          <a:p>
            <a:r>
              <a:rPr lang="pt-BR" dirty="0" smtClean="0"/>
              <a:t>Estenose mitral congênita;</a:t>
            </a:r>
          </a:p>
          <a:p>
            <a:r>
              <a:rPr lang="pt-BR" dirty="0" smtClean="0"/>
              <a:t>Coarctação da aorta;</a:t>
            </a:r>
          </a:p>
        </p:txBody>
      </p:sp>
      <p:pic>
        <p:nvPicPr>
          <p:cNvPr id="2" name="Videoshop_2020-11-16_20-45-44">
            <a:hlinkClick r:id="" action="ppaction://media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1713" y="3214688"/>
            <a:ext cx="5256212" cy="295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Classificação Belik</a:t>
            </a:r>
            <a:endParaRPr lang="en-US" dirty="0"/>
          </a:p>
        </p:txBody>
      </p:sp>
      <p:sp>
        <p:nvSpPr>
          <p:cNvPr id="17411" name="Espaço Reservado para Conteúdo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b="1" dirty="0" smtClean="0"/>
              <a:t>Vasoconstricção</a:t>
            </a:r>
            <a:r>
              <a:rPr lang="pt-BR" dirty="0" smtClean="0"/>
              <a:t>:</a:t>
            </a:r>
          </a:p>
          <a:p>
            <a:r>
              <a:rPr lang="pt-BR" dirty="0" smtClean="0"/>
              <a:t>A mais simples e o nome fala por si só. </a:t>
            </a:r>
          </a:p>
          <a:p>
            <a:r>
              <a:rPr lang="pt-BR" dirty="0" smtClean="0"/>
              <a:t>Responde a vasodilatadores pulmonares.</a:t>
            </a:r>
          </a:p>
          <a:p>
            <a:r>
              <a:rPr lang="pt-BR" dirty="0" smtClean="0"/>
              <a:t>1/3 dos casos de HP.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Classificação Belik</a:t>
            </a:r>
            <a:endParaRPr lang="en-US" dirty="0"/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b="1" dirty="0" smtClean="0"/>
              <a:t>Remodelação vascular</a:t>
            </a:r>
            <a:r>
              <a:rPr lang="pt-BR" dirty="0" smtClean="0"/>
              <a:t>: </a:t>
            </a:r>
          </a:p>
          <a:p>
            <a:r>
              <a:rPr lang="pt-BR" dirty="0" smtClean="0"/>
              <a:t>As artérias tem musculatura em redução quando se aproximam do nível de alvéolo. </a:t>
            </a:r>
          </a:p>
          <a:p>
            <a:r>
              <a:rPr lang="pt-BR" dirty="0" smtClean="0"/>
              <a:t>No caso da HP há migração ou proliferação de músculo a nível de capilares e de vasos muito próximos do alvéolo -&gt; vasoconstricção. </a:t>
            </a:r>
          </a:p>
          <a:p>
            <a:r>
              <a:rPr lang="pt-BR" dirty="0" smtClean="0"/>
              <a:t>Porque não responde a vasodilatador????</a:t>
            </a:r>
          </a:p>
          <a:p>
            <a:r>
              <a:rPr lang="pt-BR" dirty="0" smtClean="0"/>
              <a:t>Deposição ENORME de colágeno e elastina, obstruindo o lúmen do vaso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Classificação Belik</a:t>
            </a:r>
            <a:endParaRPr lang="en-US" dirty="0"/>
          </a:p>
        </p:txBody>
      </p:sp>
      <p:sp>
        <p:nvSpPr>
          <p:cNvPr id="19459" name="Espaço Reservado para Conteúdo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b="1" dirty="0" smtClean="0"/>
              <a:t>Diminuição da vasculatura pulmonar</a:t>
            </a:r>
            <a:r>
              <a:rPr lang="pt-BR" dirty="0" smtClean="0"/>
              <a:t>: </a:t>
            </a:r>
          </a:p>
          <a:p>
            <a:r>
              <a:rPr lang="pt-BR" dirty="0" smtClean="0"/>
              <a:t>Crescimento da vasculatura -&gt; angiogênese </a:t>
            </a:r>
          </a:p>
          <a:p>
            <a:r>
              <a:rPr lang="pt-BR" dirty="0" smtClean="0"/>
              <a:t>Diminuição do alvéolo (displasia broncopulmonar) e TAMBEM da vasculatura pulmonar aumentando a resistência pela diminuição da trama.</a:t>
            </a:r>
          </a:p>
          <a:p>
            <a:r>
              <a:rPr lang="pt-BR" dirty="0" smtClean="0"/>
              <a:t>Não responde a vasodilatadores!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QUADRO CLÍNICO</a:t>
            </a:r>
            <a:endParaRPr lang="en-US" dirty="0"/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Cianose - causada </a:t>
            </a:r>
            <a:r>
              <a:rPr lang="pt-BR" dirty="0"/>
              <a:t>pelo shunt </a:t>
            </a:r>
            <a:r>
              <a:rPr lang="pt-BR" dirty="0" smtClean="0"/>
              <a:t>D-E </a:t>
            </a:r>
            <a:r>
              <a:rPr lang="pt-BR" dirty="0"/>
              <a:t>extrapulmonar (canal arterial patente e/ou forame ovale). </a:t>
            </a:r>
            <a:endParaRPr lang="pt-BR" dirty="0" smtClean="0"/>
          </a:p>
          <a:p>
            <a:pPr fontAlgn="auto">
              <a:spcAft>
                <a:spcPts val="0"/>
              </a:spcAft>
              <a:defRPr/>
            </a:pPr>
            <a:endParaRPr lang="pt-BR" dirty="0" smtClean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Pode-se observar sopro em decorrência da insuficiência tricúspide</a:t>
            </a:r>
            <a:r>
              <a:rPr lang="pt-BR" dirty="0" smtClean="0"/>
              <a:t>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Dificuldade respiratória </a:t>
            </a:r>
            <a:r>
              <a:rPr lang="pt-BR" dirty="0"/>
              <a:t>desproporcional ao quadro hipoxêmico. 	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DIAGNOSTICO</a:t>
            </a:r>
            <a:endParaRPr lang="en-US" dirty="0"/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Rx </a:t>
            </a:r>
            <a:r>
              <a:rPr lang="pt-BR" dirty="0"/>
              <a:t>de tórax: não se observam anormalidades características. Nos casos </a:t>
            </a:r>
            <a:r>
              <a:rPr lang="pt-BR" dirty="0" smtClean="0"/>
              <a:t>graves: hipofluxo </a:t>
            </a:r>
            <a:r>
              <a:rPr lang="pt-BR" dirty="0"/>
              <a:t>pulmonar, secundário a </a:t>
            </a:r>
            <a:r>
              <a:rPr lang="pt-BR" dirty="0" smtClean="0"/>
              <a:t>vasoconstricção pulmonar</a:t>
            </a:r>
            <a:r>
              <a:rPr lang="pt-BR" dirty="0"/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Ecocardiograma - </a:t>
            </a:r>
            <a:r>
              <a:rPr lang="pt-BR" dirty="0"/>
              <a:t>P</a:t>
            </a:r>
            <a:r>
              <a:rPr lang="pt-BR" dirty="0" smtClean="0"/>
              <a:t>adrão </a:t>
            </a:r>
            <a:r>
              <a:rPr lang="pt-BR" dirty="0"/>
              <a:t>ouro no diagnóstico. </a:t>
            </a:r>
            <a:r>
              <a:rPr lang="pt-BR" dirty="0" smtClean="0"/>
              <a:t>Visualização </a:t>
            </a:r>
            <a:r>
              <a:rPr lang="pt-BR" dirty="0"/>
              <a:t>direta do </a:t>
            </a:r>
            <a:r>
              <a:rPr lang="pt-BR" dirty="0" smtClean="0"/>
              <a:t>shunt e magnitude </a:t>
            </a:r>
            <a:r>
              <a:rPr lang="pt-BR" dirty="0"/>
              <a:t>da </a:t>
            </a:r>
            <a:r>
              <a:rPr lang="pt-BR" dirty="0" smtClean="0"/>
              <a:t>hipertensão / </a:t>
            </a:r>
            <a:r>
              <a:rPr lang="pt-BR" dirty="0"/>
              <a:t>função ventricular..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Gradiente </a:t>
            </a:r>
            <a:r>
              <a:rPr lang="pt-BR" dirty="0"/>
              <a:t>pré e pós-ductal: </a:t>
            </a:r>
            <a:r>
              <a:rPr lang="pt-BR" dirty="0" smtClean="0"/>
              <a:t>Não </a:t>
            </a:r>
            <a:r>
              <a:rPr lang="pt-BR" dirty="0"/>
              <a:t>muito útil para o diagnóstico, mas útil para analisar a resposta à intervenção.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Gasometria: diferença de PaO</a:t>
            </a:r>
            <a:r>
              <a:rPr lang="pt-BR" baseline="-25000" dirty="0"/>
              <a:t>2</a:t>
            </a:r>
            <a:r>
              <a:rPr lang="pt-BR" dirty="0"/>
              <a:t> </a:t>
            </a:r>
            <a:r>
              <a:rPr lang="pt-BR" dirty="0">
                <a:sym typeface="Symbol" panose="05050102010706020507" pitchFamily="18" charset="2"/>
              </a:rPr>
              <a:t></a:t>
            </a:r>
            <a:r>
              <a:rPr lang="pt-BR" dirty="0"/>
              <a:t> 20mmHg entre a pré-ductal (membro superior direito) e pós-ductal (cateter arterial, membro inferior) </a:t>
            </a:r>
            <a:r>
              <a:rPr lang="pt-BR" dirty="0" smtClean="0"/>
              <a:t>Sugere </a:t>
            </a:r>
            <a:r>
              <a:rPr lang="pt-BR" dirty="0"/>
              <a:t>shunt </a:t>
            </a:r>
            <a:r>
              <a:rPr lang="pt-BR" dirty="0" smtClean="0"/>
              <a:t>D-E </a:t>
            </a:r>
            <a:r>
              <a:rPr lang="pt-BR" dirty="0"/>
              <a:t>pelo </a:t>
            </a:r>
            <a:r>
              <a:rPr lang="pt-BR" dirty="0" smtClean="0"/>
              <a:t>canal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 </a:t>
            </a:r>
            <a:r>
              <a:rPr lang="pt-BR" dirty="0"/>
              <a:t>ausência de diferença não exclui HPP, pois o shunt </a:t>
            </a:r>
            <a:r>
              <a:rPr lang="pt-BR" dirty="0" smtClean="0"/>
              <a:t>pode </a:t>
            </a:r>
            <a:r>
              <a:rPr lang="pt-BR" dirty="0"/>
              <a:t>ocorrer apenas através do </a:t>
            </a:r>
            <a:r>
              <a:rPr lang="pt-BR" dirty="0" smtClean="0"/>
              <a:t>FO. </a:t>
            </a:r>
            <a:r>
              <a:rPr lang="pt-BR" dirty="0"/>
              <a:t>Através da oximetria de pulso na mão direita e no pé: útil quando o shunt é predominantemente pelo canal arterial.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Hiperventilação/Hiperoxemia</a:t>
            </a:r>
            <a:r>
              <a:rPr lang="pt-BR" dirty="0"/>
              <a:t>: </a:t>
            </a:r>
            <a:r>
              <a:rPr lang="pt-BR" dirty="0" smtClean="0"/>
              <a:t>Não é mais usado. </a:t>
            </a:r>
            <a:r>
              <a:rPr lang="pt-BR" dirty="0"/>
              <a:t>	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 GERAL</a:t>
            </a:r>
            <a:endParaRPr lang="en-US" dirty="0"/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OBJETIVOS: Manter </a:t>
            </a:r>
            <a:r>
              <a:rPr lang="pt-BR" dirty="0"/>
              <a:t>a </a:t>
            </a:r>
            <a:r>
              <a:rPr lang="pt-BR" dirty="0" smtClean="0"/>
              <a:t>PA em </a:t>
            </a:r>
            <a:r>
              <a:rPr lang="pt-BR" dirty="0"/>
              <a:t>níveis adequados, diminuir a resistência vascular pulmonar, garantir </a:t>
            </a:r>
            <a:r>
              <a:rPr lang="pt-BR" dirty="0" smtClean="0"/>
              <a:t>oxigenação.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b="1" dirty="0" smtClean="0"/>
              <a:t>Cuidados </a:t>
            </a:r>
            <a:r>
              <a:rPr lang="pt-BR" b="1" dirty="0"/>
              <a:t>básicos</a:t>
            </a:r>
            <a:r>
              <a:rPr lang="pt-BR" dirty="0"/>
              <a:t> </a:t>
            </a:r>
            <a:r>
              <a:rPr lang="pt-BR" dirty="0" smtClean="0"/>
              <a:t>– Manuseio consciente, corrigir DHE, Policitemia, Acidose . </a:t>
            </a:r>
            <a:r>
              <a:rPr lang="pt-BR" dirty="0"/>
              <a:t>Cateterizar vasos umbilicais. </a:t>
            </a:r>
            <a:r>
              <a:rPr lang="pt-BR" dirty="0" smtClean="0"/>
              <a:t>Menos luz e estímulo. 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b="1" dirty="0" smtClean="0"/>
              <a:t>Assistência </a:t>
            </a:r>
            <a:r>
              <a:rPr lang="pt-BR" b="1" dirty="0"/>
              <a:t>Respiratória</a:t>
            </a:r>
            <a:r>
              <a:rPr lang="pt-BR" dirty="0"/>
              <a:t> </a:t>
            </a:r>
            <a:r>
              <a:rPr lang="pt-BR" dirty="0" smtClean="0"/>
              <a:t>- Manter PaO</a:t>
            </a:r>
            <a:r>
              <a:rPr lang="pt-BR" baseline="-25000" dirty="0" smtClean="0"/>
              <a:t>2</a:t>
            </a:r>
            <a:r>
              <a:rPr lang="pt-BR" dirty="0" smtClean="0"/>
              <a:t> </a:t>
            </a:r>
            <a:r>
              <a:rPr lang="pt-BR" dirty="0"/>
              <a:t>entre 50-80mmHg, </a:t>
            </a:r>
            <a:r>
              <a:rPr lang="pt-BR" dirty="0" smtClean="0"/>
              <a:t>PaCO</a:t>
            </a:r>
            <a:r>
              <a:rPr lang="pt-BR" baseline="-25000" dirty="0" smtClean="0"/>
              <a:t>2</a:t>
            </a:r>
            <a:r>
              <a:rPr lang="pt-BR" dirty="0" smtClean="0"/>
              <a:t> </a:t>
            </a:r>
            <a:r>
              <a:rPr lang="pt-BR" dirty="0"/>
              <a:t>entre 40-60mmHg </a:t>
            </a:r>
            <a:r>
              <a:rPr lang="pt-BR" dirty="0" smtClean="0"/>
              <a:t>e </a:t>
            </a:r>
            <a:r>
              <a:rPr lang="pt-BR" dirty="0"/>
              <a:t>pH </a:t>
            </a:r>
            <a:r>
              <a:rPr lang="pt-BR" dirty="0">
                <a:sym typeface="Symbol" panose="05050102010706020507" pitchFamily="18" charset="2"/>
              </a:rPr>
              <a:t></a:t>
            </a:r>
            <a:r>
              <a:rPr lang="pt-BR" dirty="0"/>
              <a:t> 7,25. </a:t>
            </a:r>
            <a:endParaRPr lang="pt-BR" dirty="0" smtClean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PaO</a:t>
            </a:r>
            <a:r>
              <a:rPr lang="pt-BR" baseline="-25000" dirty="0"/>
              <a:t>2</a:t>
            </a:r>
            <a:r>
              <a:rPr lang="pt-BR" dirty="0"/>
              <a:t> </a:t>
            </a:r>
            <a:r>
              <a:rPr lang="pt-BR" dirty="0">
                <a:sym typeface="Symbol" panose="05050102010706020507" pitchFamily="18" charset="2"/>
              </a:rPr>
              <a:t></a:t>
            </a:r>
            <a:r>
              <a:rPr lang="pt-BR" dirty="0"/>
              <a:t> 50 </a:t>
            </a:r>
            <a:r>
              <a:rPr lang="pt-BR" dirty="0" smtClean="0"/>
              <a:t>: PIM: 20 PEEP: 2 FR: 4 I/E: 1: 2.  Mudar apenas um por vez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Diminuição cuidadosa de parâmetros: FiO</a:t>
            </a:r>
            <a:r>
              <a:rPr lang="pt-BR" baseline="-25000" dirty="0" smtClean="0"/>
              <a:t>2</a:t>
            </a:r>
            <a:r>
              <a:rPr lang="pt-BR" dirty="0" smtClean="0"/>
              <a:t> </a:t>
            </a:r>
            <a:r>
              <a:rPr lang="pt-BR" dirty="0"/>
              <a:t>de 1% a cada </a:t>
            </a:r>
            <a:r>
              <a:rPr lang="pt-BR" dirty="0" smtClean="0"/>
              <a:t>vez quanso quando </a:t>
            </a:r>
            <a:r>
              <a:rPr lang="pt-BR" dirty="0"/>
              <a:t>paO</a:t>
            </a:r>
            <a:r>
              <a:rPr lang="pt-BR" baseline="-25000" dirty="0"/>
              <a:t>2</a:t>
            </a:r>
            <a:r>
              <a:rPr lang="pt-BR" dirty="0"/>
              <a:t> </a:t>
            </a:r>
            <a:r>
              <a:rPr lang="pt-BR" dirty="0" smtClean="0"/>
              <a:t> </a:t>
            </a:r>
            <a:r>
              <a:rPr lang="pt-BR" dirty="0">
                <a:sym typeface="Symbol" panose="05050102010706020507" pitchFamily="18" charset="2"/>
              </a:rPr>
              <a:t></a:t>
            </a:r>
            <a:r>
              <a:rPr lang="pt-BR" dirty="0"/>
              <a:t> </a:t>
            </a:r>
            <a:r>
              <a:rPr lang="pt-BR" dirty="0" smtClean="0"/>
              <a:t>100.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 </a:t>
            </a:r>
            <a:r>
              <a:rPr lang="pt-BR" dirty="0"/>
              <a:t>Ao atingir FiO</a:t>
            </a:r>
            <a:r>
              <a:rPr lang="pt-BR" baseline="-25000" dirty="0"/>
              <a:t>2</a:t>
            </a:r>
            <a:r>
              <a:rPr lang="pt-BR" dirty="0"/>
              <a:t> de 70% iniciar a diminuição das PIM e FR lentamente.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 ESPECIFICO</a:t>
            </a:r>
            <a:endParaRPr lang="en-US" dirty="0"/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b="1" dirty="0" smtClean="0"/>
              <a:t>CONCEITO: Tratar resistência vascular pulmonar e garantir um VD adequado pra vencer essa resistência, diminuindo o shunt. </a:t>
            </a:r>
          </a:p>
          <a:p>
            <a:r>
              <a:rPr lang="pt-BR" dirty="0" smtClean="0"/>
              <a:t>Relaxamento mm lisa dos vasos pulmonares: </a:t>
            </a:r>
          </a:p>
          <a:p>
            <a:r>
              <a:rPr lang="pt-BR" dirty="0" smtClean="0"/>
              <a:t>Prostaglandina: Estimula o AMP cíclico (cAMP) – PROSTIN</a:t>
            </a:r>
          </a:p>
          <a:p>
            <a:r>
              <a:rPr lang="pt-BR" dirty="0" smtClean="0"/>
              <a:t>O cAMP é inativado pela fosfodiesterase 3 – MILRINONA</a:t>
            </a:r>
          </a:p>
          <a:p>
            <a:r>
              <a:rPr lang="pt-BR" dirty="0" smtClean="0"/>
              <a:t>NO: Estimula o GMP cíclico (cGMP) – OXIDO NITRICO</a:t>
            </a:r>
          </a:p>
          <a:p>
            <a:r>
              <a:rPr lang="pt-BR" dirty="0" smtClean="0"/>
              <a:t>O cGMP é inativado pela fosfodiesterase 5 – SILDENAFIL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 ESPECIFICO</a:t>
            </a:r>
            <a:endParaRPr lang="en-US" dirty="0"/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70000"/>
              </a:lnSpc>
            </a:pPr>
            <a:r>
              <a:rPr lang="pt-BR" sz="2200" b="1" dirty="0" smtClean="0"/>
              <a:t>MILRINONA</a:t>
            </a:r>
            <a:r>
              <a:rPr lang="pt-BR" sz="2200" dirty="0" smtClean="0"/>
              <a:t>: Melhora da oxigenação nos RN com HIPERTENSÃO PULMONAR (HP) não responsiva ao iNO. </a:t>
            </a:r>
          </a:p>
          <a:p>
            <a:pPr>
              <a:lnSpc>
                <a:spcPct val="70000"/>
              </a:lnSpc>
            </a:pPr>
            <a:r>
              <a:rPr lang="pt-BR" sz="2200" b="1" dirty="0" smtClean="0"/>
              <a:t>Dose: 0.33 µg/kg/minuto com máximo de  0,99 µg/kg/minuto</a:t>
            </a:r>
            <a:r>
              <a:rPr lang="pt-BR" sz="2200" dirty="0" smtClean="0"/>
              <a:t>.</a:t>
            </a:r>
          </a:p>
          <a:p>
            <a:pPr>
              <a:lnSpc>
                <a:spcPct val="70000"/>
              </a:lnSpc>
            </a:pPr>
            <a:r>
              <a:rPr lang="pt-BR" sz="2200" dirty="0" smtClean="0"/>
              <a:t> A milrinona atua no VD (efeito inotrópico) e a função diastólica (efeito lusitrópico), vasodilatador pulmonar. Também atua no VE melhorando o débito cardíaco – Estabiliza PA.</a:t>
            </a:r>
          </a:p>
          <a:p>
            <a:pPr>
              <a:lnSpc>
                <a:spcPct val="70000"/>
              </a:lnSpc>
            </a:pPr>
            <a:r>
              <a:rPr lang="pt-BR" sz="2200" dirty="0" smtClean="0"/>
              <a:t>Melhora na eficácia da oxigenação e desempenho miocárdico. Por </a:t>
            </a:r>
            <a:r>
              <a:rPr lang="pt-PT" sz="2200" dirty="0" smtClean="0"/>
              <a:t>inodilatar bem é ideal para RN refratários ao NO ou com performance sistólica ventricular direita sofrível.</a:t>
            </a:r>
            <a:endParaRPr lang="pt-BR" sz="2200" dirty="0" smtClean="0"/>
          </a:p>
          <a:p>
            <a:pPr>
              <a:lnSpc>
                <a:spcPct val="70000"/>
              </a:lnSpc>
            </a:pPr>
            <a:r>
              <a:rPr lang="pt-PT" sz="2200" dirty="0" smtClean="0"/>
              <a:t>Complicações:  Hipotensão arterial (principalmente nas primeiras 72 horas) e Trombocitopenia (devido a presença de fosfodiesterase 3 também nas plaquetas). </a:t>
            </a:r>
            <a:endParaRPr lang="pt-BR" sz="2200" dirty="0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 ESPECIFICO</a:t>
            </a:r>
            <a:endParaRPr lang="en-US" dirty="0"/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/>
              <a:t>PROSTIN</a:t>
            </a:r>
            <a:r>
              <a:rPr lang="pt-BR" dirty="0"/>
              <a:t>: </a:t>
            </a:r>
            <a:r>
              <a:rPr lang="pt-BR" dirty="0" smtClean="0"/>
              <a:t>Usada em HP </a:t>
            </a:r>
            <a:r>
              <a:rPr lang="pt-BR" dirty="0"/>
              <a:t>refratária associada com disfunção </a:t>
            </a:r>
            <a:r>
              <a:rPr lang="pt-BR" dirty="0" smtClean="0"/>
              <a:t>de VD 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O canal aberto protege o VD da pós carga excessiva. Principalmente em crises de HP.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A prostaglandina E-1 pode levar a hipotensão sistêmica, sendo prontamente revertida com a sua suspensão, devido a sua curta vida média</a:t>
            </a:r>
            <a:r>
              <a:rPr lang="pt-BR" dirty="0" smtClean="0"/>
              <a:t>.</a:t>
            </a: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Dose:  </a:t>
            </a:r>
            <a:r>
              <a:rPr lang="pt-BR" dirty="0">
                <a:sym typeface="Symbol" panose="05050102010706020507" pitchFamily="18" charset="2"/>
              </a:rPr>
              <a:t></a:t>
            </a:r>
            <a:r>
              <a:rPr lang="pt-BR" dirty="0"/>
              <a:t> 0,05 até 0,1mcg/kg/min; dose máxima: 0,4mcg/kg/min. </a:t>
            </a:r>
            <a:endParaRPr lang="pt-BR" dirty="0" smtClean="0"/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Efeitos colaterais: Apneia  </a:t>
            </a:r>
            <a:r>
              <a:rPr lang="pt-BR" dirty="0"/>
              <a:t>(12%)  febre (14%)  rubor (15%). </a:t>
            </a:r>
            <a:r>
              <a:rPr lang="pt-BR" dirty="0" smtClean="0"/>
              <a:t>Taquicardia </a:t>
            </a:r>
            <a:r>
              <a:rPr lang="pt-BR" dirty="0"/>
              <a:t>ou bradicardia, hipotensão arterial e parada cardíaca. </a:t>
            </a:r>
            <a:endParaRPr lang="pt-BR" dirty="0" smtClean="0"/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Monitorizar </a:t>
            </a:r>
            <a:r>
              <a:rPr lang="pt-BR" dirty="0"/>
              <a:t>acidose </a:t>
            </a:r>
            <a:r>
              <a:rPr lang="pt-BR" dirty="0" smtClean="0"/>
              <a:t>metabólica.</a:t>
            </a:r>
            <a:endParaRPr lang="pt-B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 ESPECIFICO</a:t>
            </a:r>
            <a:endParaRPr lang="en-US" dirty="0"/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b="1" dirty="0" smtClean="0"/>
              <a:t>SILDENAFIL:  Va</a:t>
            </a:r>
            <a:r>
              <a:rPr lang="pt-BR" dirty="0" smtClean="0"/>
              <a:t>sodilatador pulmonar e inotrópico. </a:t>
            </a:r>
          </a:p>
          <a:p>
            <a:r>
              <a:rPr lang="pt-BR" dirty="0" smtClean="0"/>
              <a:t>Tem atividade aumentada no VD hipertrofiado, mas não no VD e VE normais</a:t>
            </a:r>
          </a:p>
          <a:p>
            <a:r>
              <a:rPr lang="pt-BR" dirty="0" smtClean="0"/>
              <a:t>Bloqueia o fosfodiesterase 5,  aumenta o GMP cíclico (GMPc) e este inibe a fosfodiesterase 3 (PDE3), aumentando o AMP cíclico -&gt; Inotropismo</a:t>
            </a:r>
          </a:p>
          <a:p>
            <a:r>
              <a:rPr lang="pt-BR" dirty="0" smtClean="0"/>
              <a:t>Tem efeito no AMP cíclico semelhante a milrinona.</a:t>
            </a:r>
          </a:p>
          <a:p>
            <a:r>
              <a:rPr lang="pt-BR" dirty="0" smtClean="0"/>
              <a:t>Melhora da perfusão coronariana.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 ESPECIFICO</a:t>
            </a:r>
            <a:endParaRPr lang="en-US" dirty="0"/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70000"/>
              </a:lnSpc>
            </a:pPr>
            <a:r>
              <a:rPr lang="pt-BR" sz="2200" b="1" dirty="0" smtClean="0"/>
              <a:t>Vasopressina: Melhora </a:t>
            </a:r>
            <a:r>
              <a:rPr lang="pt-BR" sz="2200" dirty="0" smtClean="0"/>
              <a:t>perfusão coronariana, aumenta a resistência vascular sistêmica (não a pulmonar). </a:t>
            </a:r>
          </a:p>
          <a:p>
            <a:pPr>
              <a:lnSpc>
                <a:spcPct val="70000"/>
              </a:lnSpc>
            </a:pPr>
            <a:r>
              <a:rPr lang="pt-BR" sz="2200" dirty="0" smtClean="0"/>
              <a:t>O receptor da vasopressina que controla a RVP não está presente no pulmão do RN, o que ocorre no adulto.</a:t>
            </a:r>
          </a:p>
          <a:p>
            <a:pPr>
              <a:lnSpc>
                <a:spcPct val="70000"/>
              </a:lnSpc>
            </a:pPr>
            <a:r>
              <a:rPr lang="pt-BR" sz="2200" dirty="0" smtClean="0"/>
              <a:t>RN em uso de milrinona com boa pressão arterial (PA) pode-se  associar a vasopressina com melhora da perfusão coronariana e contração do VD melhorando a RVP </a:t>
            </a:r>
          </a:p>
          <a:p>
            <a:pPr>
              <a:lnSpc>
                <a:spcPct val="70000"/>
              </a:lnSpc>
            </a:pPr>
            <a:r>
              <a:rPr lang="pt-BR" sz="2200" dirty="0" smtClean="0"/>
              <a:t>Dose: 0,0002±0,0002U/kg/min por 49 horas</a:t>
            </a:r>
          </a:p>
          <a:p>
            <a:pPr>
              <a:lnSpc>
                <a:spcPct val="70000"/>
              </a:lnSpc>
            </a:pPr>
            <a:r>
              <a:rPr lang="pt-BR" sz="2200" b="1" dirty="0" smtClean="0"/>
              <a:t>Norepinefrina</a:t>
            </a:r>
            <a:r>
              <a:rPr lang="pt-BR" sz="2200" dirty="0" smtClean="0"/>
              <a:t> - Alfa 2</a:t>
            </a:r>
          </a:p>
          <a:p>
            <a:pPr>
              <a:lnSpc>
                <a:spcPct val="70000"/>
              </a:lnSpc>
            </a:pPr>
            <a:r>
              <a:rPr lang="pt-BR" sz="2200" dirty="0" smtClean="0"/>
              <a:t>Melhora PAM (pressão arterial média), DC (débito cardíaco) e SatO2O, diminui RVP - Dose de 0,2 - </a:t>
            </a:r>
            <a:r>
              <a:rPr lang="pt-BR" sz="2200" b="1" dirty="0" smtClean="0"/>
              <a:t>0,5 µg/Kg/min </a:t>
            </a:r>
          </a:p>
          <a:p>
            <a:pPr>
              <a:lnSpc>
                <a:spcPct val="70000"/>
              </a:lnSpc>
            </a:pPr>
            <a:r>
              <a:rPr lang="pt-BR" sz="2200" b="1" dirty="0" smtClean="0"/>
              <a:t>Diminui relação pressão pulmonar/pressão sistêmicaPPULM E </a:t>
            </a:r>
            <a:r>
              <a:rPr lang="pt-BR" sz="2200" dirty="0" smtClean="0"/>
              <a:t>melhorando da </a:t>
            </a:r>
            <a:r>
              <a:rPr lang="pt-BR" sz="2200" i="1" dirty="0" smtClean="0"/>
              <a:t>performance</a:t>
            </a:r>
            <a:r>
              <a:rPr lang="pt-BR" sz="2200" dirty="0" smtClean="0"/>
              <a:t> cardíaca.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 ESPECIFICO</a:t>
            </a:r>
            <a:endParaRPr lang="en-US" dirty="0"/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70000"/>
              </a:lnSpc>
            </a:pPr>
            <a:r>
              <a:rPr lang="pt-BR" sz="2200" b="1" dirty="0" smtClean="0"/>
              <a:t>Expansão volumétrica</a:t>
            </a:r>
            <a:endParaRPr lang="pt-BR" sz="2200" dirty="0" smtClean="0"/>
          </a:p>
          <a:p>
            <a:pPr>
              <a:lnSpc>
                <a:spcPct val="70000"/>
              </a:lnSpc>
            </a:pPr>
            <a:r>
              <a:rPr lang="pt-BR" sz="2200" dirty="0" smtClean="0"/>
              <a:t>CONTRA INDICADO salvo paciente seco.</a:t>
            </a:r>
          </a:p>
          <a:p>
            <a:pPr>
              <a:lnSpc>
                <a:spcPct val="70000"/>
              </a:lnSpc>
            </a:pPr>
            <a:r>
              <a:rPr lang="pt-BR" sz="2200" dirty="0" smtClean="0"/>
              <a:t>Átrio direito pressionado, - fluidos resultam em maior da pressão de AD e exacerbação do shunt DE </a:t>
            </a:r>
          </a:p>
          <a:p>
            <a:pPr>
              <a:lnSpc>
                <a:spcPct val="70000"/>
              </a:lnSpc>
            </a:pPr>
            <a:r>
              <a:rPr lang="pt-BR" sz="2200" b="1" dirty="0" smtClean="0"/>
              <a:t>Surfactante Pulmonar</a:t>
            </a:r>
            <a:endParaRPr lang="pt-BR" sz="2200" dirty="0" smtClean="0"/>
          </a:p>
          <a:p>
            <a:pPr>
              <a:lnSpc>
                <a:spcPct val="70000"/>
              </a:lnSpc>
            </a:pPr>
            <a:r>
              <a:rPr lang="pt-BR" sz="2200" dirty="0" smtClean="0"/>
              <a:t> Contribui para diminuir complacência pulmonar e a atelectasia em alguns pacientes com HPP</a:t>
            </a:r>
          </a:p>
          <a:p>
            <a:pPr>
              <a:lnSpc>
                <a:spcPct val="70000"/>
              </a:lnSpc>
            </a:pPr>
            <a:r>
              <a:rPr lang="pt-BR" sz="2200" dirty="0" smtClean="0"/>
              <a:t>Os aspirados de RNs com DMH (doença da membrana hialina) e HP foram semelhantes.</a:t>
            </a:r>
          </a:p>
          <a:p>
            <a:pPr>
              <a:lnSpc>
                <a:spcPct val="70000"/>
              </a:lnSpc>
            </a:pPr>
            <a:r>
              <a:rPr lang="pt-BR" sz="2200" dirty="0" smtClean="0"/>
              <a:t>HPP pode estar associada a deficiência e inativação de surfactante como na SAM (síndrome de aspiração meconial).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Óxido Nítrico</a:t>
            </a:r>
            <a:endParaRPr lang="en-US" dirty="0"/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Base fisiológica:</a:t>
            </a:r>
          </a:p>
          <a:p>
            <a:r>
              <a:rPr lang="pt-BR" dirty="0" smtClean="0"/>
              <a:t>Gás produzido no endotélio vascular através da conversão da arginina para citrulina por uma enzima chamada NO-sintetase. </a:t>
            </a:r>
          </a:p>
          <a:p>
            <a:r>
              <a:rPr lang="pt-BR" dirty="0" smtClean="0"/>
              <a:t>Se difunde pela musculatura lisa do endotélio vascular aumentando o nível intra-celular de GMP (guanidina mono-fosfato) e promovendo a dilatação da musculatura endotelial. </a:t>
            </a:r>
          </a:p>
          <a:p>
            <a:r>
              <a:rPr lang="pt-BR" dirty="0" smtClean="0"/>
              <a:t>Uma vez na corrente sanguínea se combina com a hemoglobina, formando a metahemoglobina sendo assim inativado.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58863" y="2514600"/>
            <a:ext cx="10075862" cy="28194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/>
              <a:t>Protocolo do Uso do iNO na Unidade de Neonatologia do </a:t>
            </a:r>
            <a:r>
              <a:rPr lang="pt-BR" b="1" dirty="0" smtClean="0"/>
              <a:t>HMIB/SES/DF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65213" y="5410200"/>
            <a:ext cx="8686800" cy="6096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pt-BR" b="1" cap="none" dirty="0" smtClean="0"/>
              <a:t>                                PAULO R. MARGOTTO, DIOGO PEDROSO)</a:t>
            </a:r>
            <a:endParaRPr lang="pt-BR" cap="none" dirty="0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/>
              <a:t>Uso </a:t>
            </a:r>
            <a:r>
              <a:rPr lang="pt-BR" b="1" dirty="0"/>
              <a:t>do iNO na </a:t>
            </a:r>
            <a:r>
              <a:rPr lang="pt-BR" b="1" dirty="0" smtClean="0"/>
              <a:t>UTIN HMIB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425" cy="762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Terapia adjuvante para RN com ig &gt;34s considerar: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522413" y="2743200"/>
            <a:ext cx="4416425" cy="3276600"/>
          </a:xfrm>
        </p:spPr>
        <p:txBody>
          <a:bodyPr>
            <a:normAutofit fontScale="70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Otimização </a:t>
            </a:r>
            <a:r>
              <a:rPr lang="pt-BR" dirty="0" smtClean="0"/>
              <a:t>da ventilação dependendo do status pulmonar e da resposta:</a:t>
            </a:r>
            <a:endParaRPr lang="pt-BR" sz="1600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* Alvos de Saturação de O</a:t>
            </a:r>
            <a:r>
              <a:rPr lang="pt-BR" baseline="-25000" dirty="0"/>
              <a:t>2</a:t>
            </a:r>
            <a:r>
              <a:rPr lang="pt-BR" dirty="0"/>
              <a:t> entre 90-95%, PaO</a:t>
            </a:r>
            <a:r>
              <a:rPr lang="pt-BR" baseline="-25000" dirty="0"/>
              <a:t>2</a:t>
            </a:r>
            <a:r>
              <a:rPr lang="pt-BR" dirty="0"/>
              <a:t> entre 50-80mmHg e  PaCO</a:t>
            </a:r>
            <a:r>
              <a:rPr lang="pt-BR" baseline="-25000" dirty="0"/>
              <a:t>2</a:t>
            </a:r>
            <a:r>
              <a:rPr lang="pt-BR" dirty="0"/>
              <a:t> entre 50-55mmHg;</a:t>
            </a:r>
            <a:endParaRPr lang="pt-BR" sz="1600" dirty="0"/>
          </a:p>
          <a:p>
            <a:pPr lvl="1" fontAlgn="auto">
              <a:spcAft>
                <a:spcPts val="0"/>
              </a:spcAft>
              <a:defRPr/>
            </a:pPr>
            <a:r>
              <a:rPr lang="pt-BR" i="1" dirty="0"/>
              <a:t>sem doença parenquimatosa</a:t>
            </a:r>
            <a:r>
              <a:rPr lang="pt-BR" dirty="0"/>
              <a:t> (hipoxemia devido ao shunt D-E): usar menores </a:t>
            </a:r>
            <a:r>
              <a:rPr lang="pt-BR" dirty="0" smtClean="0"/>
              <a:t>PI </a:t>
            </a:r>
            <a:r>
              <a:rPr lang="pt-BR" dirty="0"/>
              <a:t>e </a:t>
            </a:r>
            <a:r>
              <a:rPr lang="pt-BR" dirty="0" smtClean="0"/>
              <a:t>Tins .</a:t>
            </a:r>
            <a:endParaRPr lang="pt-BR" sz="1400" dirty="0"/>
          </a:p>
          <a:p>
            <a:pPr lvl="1" fontAlgn="auto">
              <a:spcAft>
                <a:spcPts val="0"/>
              </a:spcAft>
              <a:defRPr/>
            </a:pPr>
            <a:r>
              <a:rPr lang="pt-BR" i="1" dirty="0"/>
              <a:t>com doença parenquimatosa</a:t>
            </a:r>
            <a:r>
              <a:rPr lang="pt-BR" dirty="0"/>
              <a:t>: usar PEEP mais </a:t>
            </a:r>
            <a:r>
              <a:rPr lang="pt-BR" dirty="0" smtClean="0"/>
              <a:t>elevada, (manobra </a:t>
            </a:r>
            <a:r>
              <a:rPr lang="pt-BR" dirty="0"/>
              <a:t>de recrutamento alveolar: </a:t>
            </a:r>
            <a:r>
              <a:rPr lang="pt-BR" dirty="0" smtClean="0"/>
              <a:t>subir  </a:t>
            </a:r>
            <a:r>
              <a:rPr lang="pt-BR" dirty="0"/>
              <a:t>PEEP para 7-8 cmH</a:t>
            </a:r>
            <a:r>
              <a:rPr lang="pt-BR" baseline="-25000" dirty="0"/>
              <a:t>2</a:t>
            </a:r>
            <a:r>
              <a:rPr lang="pt-BR" dirty="0"/>
              <a:t>O </a:t>
            </a:r>
            <a:r>
              <a:rPr lang="pt-BR" dirty="0" smtClean="0"/>
              <a:t> se </a:t>
            </a:r>
            <a:r>
              <a:rPr lang="pt-BR" dirty="0"/>
              <a:t>melhora da oxigenação, recuar para 5-6 </a:t>
            </a:r>
            <a:r>
              <a:rPr lang="pt-BR" dirty="0" smtClean="0"/>
              <a:t>cmH</a:t>
            </a:r>
            <a:r>
              <a:rPr lang="pt-BR" baseline="-25000" dirty="0" smtClean="0"/>
              <a:t>2</a:t>
            </a:r>
            <a:r>
              <a:rPr lang="pt-BR" dirty="0" smtClean="0"/>
              <a:t>O</a:t>
            </a:r>
            <a:r>
              <a:rPr lang="pt-BR" dirty="0"/>
              <a:t>.</a:t>
            </a:r>
            <a:endParaRPr lang="pt-BR" dirty="0" smtClean="0"/>
          </a:p>
          <a:p>
            <a:pPr lvl="1" fontAlgn="auto">
              <a:spcAft>
                <a:spcPts val="0"/>
              </a:spcAft>
              <a:defRPr/>
            </a:pPr>
            <a:r>
              <a:rPr lang="pt-BR" dirty="0" smtClean="0"/>
              <a:t>iNO </a:t>
            </a:r>
            <a:r>
              <a:rPr lang="pt-BR" dirty="0"/>
              <a:t>atua preferencialmente nos vasos sanguíneos que perfundem os alvéolos mais bem ventilados. </a:t>
            </a:r>
            <a:endParaRPr lang="pt-BR" sz="1400" dirty="0"/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31749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249988" y="2743200"/>
            <a:ext cx="4416425" cy="3276600"/>
          </a:xfrm>
        </p:spPr>
        <p:txBody>
          <a:bodyPr/>
          <a:lstStyle/>
          <a:p>
            <a:r>
              <a:rPr lang="pt-BR" sz="1700" dirty="0" smtClean="0"/>
              <a:t>Correção da acidose;</a:t>
            </a:r>
          </a:p>
          <a:p>
            <a:r>
              <a:rPr lang="pt-BR" sz="1700" dirty="0" smtClean="0"/>
              <a:t>Manter hematócrito &gt; 40%;</a:t>
            </a:r>
          </a:p>
          <a:p>
            <a:r>
              <a:rPr lang="pt-BR" sz="1700" dirty="0" smtClean="0"/>
              <a:t>Sedoanalgesia: fentanil, midazolam se necessário; </a:t>
            </a:r>
          </a:p>
          <a:p>
            <a:r>
              <a:rPr lang="pt-BR" sz="1700" dirty="0" smtClean="0"/>
              <a:t>Suporte inotrópico (manter a pressão arterial média entre 45 - 55 mmHg); </a:t>
            </a:r>
          </a:p>
        </p:txBody>
      </p:sp>
      <p:sp>
        <p:nvSpPr>
          <p:cNvPr id="7" name="Espaço Reservado para Texto 6"/>
          <p:cNvSpPr>
            <a:spLocks noGrp="1"/>
          </p:cNvSpPr>
          <p:nvPr>
            <p:ph type="body" sz="quarter" idx="3"/>
          </p:nvPr>
        </p:nvSpPr>
        <p:spPr>
          <a:xfrm>
            <a:off x="6249988" y="1905000"/>
            <a:ext cx="4416425" cy="762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/>
              <a:t>Uso </a:t>
            </a:r>
            <a:r>
              <a:rPr lang="pt-BR" b="1" dirty="0"/>
              <a:t>do iNO na </a:t>
            </a:r>
            <a:r>
              <a:rPr lang="pt-BR" b="1" dirty="0" smtClean="0"/>
              <a:t>UTIN HMIB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425" cy="762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Avaliar a gravidade do paciente - Calcular:</a:t>
            </a:r>
            <a:endParaRPr lang="pt-BR" sz="1400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522413" y="2743200"/>
            <a:ext cx="4416425" cy="3276600"/>
          </a:xfrm>
        </p:spPr>
        <p:txBody>
          <a:bodyPr/>
          <a:lstStyle/>
          <a:p>
            <a:pPr lvl="1" fontAlgn="auto">
              <a:spcAft>
                <a:spcPts val="0"/>
              </a:spcAft>
              <a:defRPr/>
            </a:pPr>
            <a:r>
              <a:rPr lang="pt-BR" sz="3200" i="1" dirty="0" smtClean="0"/>
              <a:t>Gradiente </a:t>
            </a:r>
            <a:r>
              <a:rPr lang="pt-BR" sz="3200" i="1" dirty="0"/>
              <a:t>Alvéolo-arterial de O</a:t>
            </a:r>
            <a:r>
              <a:rPr lang="pt-BR" sz="3200" baseline="-25000" dirty="0"/>
              <a:t>2</a:t>
            </a:r>
            <a:r>
              <a:rPr lang="pt-BR" sz="3200" dirty="0"/>
              <a:t>: </a:t>
            </a:r>
            <a:endParaRPr lang="pt-BR" sz="3200" dirty="0" smtClean="0"/>
          </a:p>
          <a:p>
            <a:pPr marL="231775" lvl="1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200" dirty="0" smtClean="0"/>
              <a:t>P(A </a:t>
            </a:r>
            <a:r>
              <a:rPr lang="pt-BR" sz="3200" dirty="0"/>
              <a:t>- a)O</a:t>
            </a:r>
            <a:r>
              <a:rPr lang="pt-BR" sz="3200" baseline="-25000" dirty="0"/>
              <a:t>2</a:t>
            </a:r>
            <a:endParaRPr lang="pt-BR" sz="3200" dirty="0"/>
          </a:p>
          <a:p>
            <a:pPr fontAlgn="auto">
              <a:spcAft>
                <a:spcPts val="0"/>
              </a:spcAft>
              <a:defRPr/>
            </a:pPr>
            <a:r>
              <a:rPr lang="pt-BR" sz="1800" dirty="0"/>
              <a:t>P (A - a)O</a:t>
            </a:r>
            <a:r>
              <a:rPr lang="pt-BR" sz="1800" baseline="-25000" dirty="0"/>
              <a:t>2</a:t>
            </a:r>
            <a:r>
              <a:rPr lang="pt-BR" sz="1800" dirty="0"/>
              <a:t> = [(FiO</a:t>
            </a:r>
            <a:r>
              <a:rPr lang="pt-BR" sz="1800" baseline="-25000" dirty="0"/>
              <a:t>2</a:t>
            </a:r>
            <a:r>
              <a:rPr lang="pt-BR" sz="1800" dirty="0"/>
              <a:t> X 6,35)-(PaCO2 X 1,25)] - PaO</a:t>
            </a:r>
            <a:r>
              <a:rPr lang="pt-BR" sz="1800" baseline="-25000" dirty="0"/>
              <a:t>2</a:t>
            </a:r>
            <a:r>
              <a:rPr lang="pt-BR" sz="1800" dirty="0"/>
              <a:t> 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1800" dirty="0"/>
              <a:t>&gt; 600 mmHg: alta mortalidade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32773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249988" y="2743200"/>
            <a:ext cx="4416425" cy="3276600"/>
          </a:xfrm>
        </p:spPr>
        <p:txBody>
          <a:bodyPr/>
          <a:lstStyle/>
          <a:p>
            <a:pPr lvl="1"/>
            <a:r>
              <a:rPr lang="pt-BR" sz="2800" i="1" dirty="0" smtClean="0"/>
              <a:t>Relação artério/Alveolar</a:t>
            </a:r>
            <a:r>
              <a:rPr lang="pt-BR" sz="2800" dirty="0" smtClean="0"/>
              <a:t> (PaO</a:t>
            </a:r>
            <a:r>
              <a:rPr lang="pt-BR" sz="2800" baseline="-25000" dirty="0" smtClean="0"/>
              <a:t>2</a:t>
            </a:r>
            <a:r>
              <a:rPr lang="pt-BR" sz="2800" dirty="0" smtClean="0"/>
              <a:t>/PAO</a:t>
            </a:r>
            <a:r>
              <a:rPr lang="pt-BR" sz="2800" baseline="-25000" dirty="0" smtClean="0"/>
              <a:t>2</a:t>
            </a:r>
            <a:r>
              <a:rPr lang="pt-BR" sz="2800" dirty="0" smtClean="0"/>
              <a:t>): a/A</a:t>
            </a:r>
          </a:p>
          <a:p>
            <a:r>
              <a:rPr lang="pt-BR" sz="2000" dirty="0" smtClean="0"/>
              <a:t>&lt; 0,15: alta mortalidade</a:t>
            </a:r>
          </a:p>
          <a:p>
            <a:pPr lvl="1"/>
            <a:r>
              <a:rPr lang="pt-BR" sz="3200" i="1" dirty="0" smtClean="0"/>
              <a:t>Índice de Oxigenação</a:t>
            </a:r>
            <a:r>
              <a:rPr lang="pt-BR" sz="3200" dirty="0" smtClean="0"/>
              <a:t>: MAP X FiO</a:t>
            </a:r>
            <a:r>
              <a:rPr lang="pt-BR" sz="3200" baseline="-25000" dirty="0" smtClean="0"/>
              <a:t>2</a:t>
            </a:r>
            <a:r>
              <a:rPr lang="pt-BR" sz="3200" dirty="0" smtClean="0"/>
              <a:t>% / PaO</a:t>
            </a:r>
            <a:r>
              <a:rPr lang="pt-BR" sz="3200" baseline="-25000" dirty="0" smtClean="0"/>
              <a:t>2</a:t>
            </a:r>
            <a:endParaRPr lang="pt-BR" sz="3200" dirty="0" smtClean="0"/>
          </a:p>
          <a:p>
            <a:r>
              <a:rPr lang="pt-BR" dirty="0" smtClean="0"/>
              <a:t> ≥25: alta mortalidade </a:t>
            </a:r>
            <a:endParaRPr lang="pt-BR" sz="1600" dirty="0" smtClean="0"/>
          </a:p>
          <a:p>
            <a:endParaRPr lang="pt-BR" sz="1700" dirty="0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Óxido Nítrico – Pacientes eleitos</a:t>
            </a:r>
            <a:endParaRPr lang="en-US" dirty="0"/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IG </a:t>
            </a:r>
            <a:r>
              <a:rPr lang="pt-BR" dirty="0"/>
              <a:t>≥ 34 semanas com insuficiência respiratória hipoxêmica que </a:t>
            </a:r>
            <a:r>
              <a:rPr lang="pt-BR" dirty="0" smtClean="0"/>
              <a:t>requer VM</a:t>
            </a: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Evidência clínica de hipertensão pulmonar: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   -RN com labilidade dos níveis de oxigenação (mais de dois episódios de queda da SatO</a:t>
            </a:r>
            <a:r>
              <a:rPr lang="pt-BR" baseline="-25000" dirty="0"/>
              <a:t>2</a:t>
            </a:r>
            <a:r>
              <a:rPr lang="pt-BR" dirty="0"/>
              <a:t> abaixo de 85%, em um  período de 12 h)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   -Gradiente de PaO</a:t>
            </a:r>
            <a:r>
              <a:rPr lang="pt-BR" baseline="-25000" dirty="0"/>
              <a:t>2</a:t>
            </a:r>
            <a:r>
              <a:rPr lang="pt-BR" dirty="0"/>
              <a:t> pré e pós- ductal superior a 20 mmHg </a:t>
            </a:r>
            <a:r>
              <a:rPr lang="pt-BR" dirty="0" smtClean="0"/>
              <a:t>OU 5%, desde </a:t>
            </a:r>
            <a:r>
              <a:rPr lang="pt-BR" dirty="0"/>
              <a:t>que a SatO2 esteja entre 70 - 95% .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  -</a:t>
            </a:r>
            <a:r>
              <a:rPr lang="pt-BR" dirty="0" smtClean="0"/>
              <a:t>Eco </a:t>
            </a:r>
            <a:r>
              <a:rPr lang="pt-BR" dirty="0"/>
              <a:t>evidenciando shunt </a:t>
            </a:r>
            <a:r>
              <a:rPr lang="pt-BR" dirty="0" smtClean="0"/>
              <a:t>D-E </a:t>
            </a:r>
            <a:r>
              <a:rPr lang="pt-BR" dirty="0"/>
              <a:t>e medida da pressão da artéria pulmonar </a:t>
            </a:r>
            <a:r>
              <a:rPr lang="pt-BR" dirty="0" smtClean="0"/>
              <a:t>com </a:t>
            </a:r>
            <a:r>
              <a:rPr lang="pt-BR" dirty="0"/>
              <a:t>níveis suprassistêmicos.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b="1" dirty="0"/>
              <a:t> </a:t>
            </a:r>
            <a:r>
              <a:rPr lang="pt-BR" dirty="0" smtClean="0"/>
              <a:t>Índice </a:t>
            </a:r>
            <a:r>
              <a:rPr lang="pt-BR" dirty="0"/>
              <a:t>de Oxigenação (IO) ≥20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Óxido Nítrico – CONTRA INDICAÇÕES</a:t>
            </a:r>
            <a:endParaRPr lang="en-US" dirty="0"/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>
          <a:xfrm>
            <a:off x="1522413" y="2205038"/>
            <a:ext cx="9134475" cy="3814762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Cardiopatia </a:t>
            </a:r>
            <a:r>
              <a:rPr lang="pt-BR" dirty="0"/>
              <a:t>dependente de shunt </a:t>
            </a:r>
            <a:r>
              <a:rPr lang="pt-BR" dirty="0" smtClean="0"/>
              <a:t>direita-esquerda </a:t>
            </a:r>
            <a:r>
              <a:rPr lang="pt-BR" dirty="0"/>
              <a:t>no ducto </a:t>
            </a:r>
            <a:r>
              <a:rPr lang="pt-BR" dirty="0" smtClean="0"/>
              <a:t>arterioso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Disfunção </a:t>
            </a:r>
            <a:r>
              <a:rPr lang="pt-BR" dirty="0"/>
              <a:t>ventricular esquerda </a:t>
            </a:r>
            <a:r>
              <a:rPr lang="pt-BR" dirty="0" smtClean="0"/>
              <a:t>grave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Anomalia </a:t>
            </a:r>
            <a:r>
              <a:rPr lang="pt-BR" dirty="0"/>
              <a:t>cromossômica congênita de mau </a:t>
            </a:r>
            <a:r>
              <a:rPr lang="pt-BR" dirty="0" smtClean="0"/>
              <a:t>prognóstico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Coagulopatia </a:t>
            </a:r>
            <a:r>
              <a:rPr lang="pt-BR" dirty="0"/>
              <a:t>intratável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Óxido Nítrico </a:t>
            </a:r>
            <a:endParaRPr lang="en-US" dirty="0"/>
          </a:p>
        </p:txBody>
      </p:sp>
      <p:pic>
        <p:nvPicPr>
          <p:cNvPr id="2" name="Espaço Reservado para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38875" y="549275"/>
            <a:ext cx="3548063" cy="5561013"/>
          </a:xfr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Óxido Nítrico </a:t>
            </a:r>
            <a:endParaRPr lang="en-US" dirty="0"/>
          </a:p>
        </p:txBody>
      </p:sp>
      <p:pic>
        <p:nvPicPr>
          <p:cNvPr id="2" name="Espaço Reservado para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06625" y="0"/>
            <a:ext cx="7148513" cy="11202988"/>
          </a:xfr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Óxido Nítrico </a:t>
            </a:r>
            <a:endParaRPr lang="en-US" dirty="0"/>
          </a:p>
        </p:txBody>
      </p:sp>
      <p:pic>
        <p:nvPicPr>
          <p:cNvPr id="37891" name="Espaço Reservado para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33600" y="-4360863"/>
            <a:ext cx="7150100" cy="11204576"/>
          </a:xfr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251" name="Imagem 25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0" y="115888"/>
            <a:ext cx="4046538" cy="1868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Imagem 25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0" y="-4564063"/>
            <a:ext cx="4046538" cy="18681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Imagem 25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825" y="-11620500"/>
            <a:ext cx="4048125" cy="1868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Óxido Nítrico – Menores de 34s</a:t>
            </a:r>
            <a:endParaRPr lang="en-US" dirty="0"/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>
          <a:xfrm>
            <a:off x="1522413" y="2205038"/>
            <a:ext cx="9134475" cy="3814762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pt-BR" sz="2200" dirty="0" smtClean="0"/>
              <a:t>O </a:t>
            </a:r>
            <a:r>
              <a:rPr lang="pt-BR" sz="2200" i="1" dirty="0" smtClean="0"/>
              <a:t>iNO Consensus Statement</a:t>
            </a:r>
            <a:r>
              <a:rPr lang="pt-BR" sz="2200" dirty="0" smtClean="0"/>
              <a:t>, de 2011 e o </a:t>
            </a:r>
            <a:r>
              <a:rPr lang="pt-BR" sz="2200" i="1" dirty="0" smtClean="0"/>
              <a:t>2014 report from American Academy of Pediatrics </a:t>
            </a:r>
            <a:r>
              <a:rPr lang="pt-BR" sz="2200" b="1" i="1" dirty="0" smtClean="0"/>
              <a:t>NÃO </a:t>
            </a:r>
            <a:r>
              <a:rPr lang="pt-BR" sz="2200" i="1" dirty="0" smtClean="0"/>
              <a:t>recomendam</a:t>
            </a:r>
          </a:p>
          <a:p>
            <a:pPr>
              <a:lnSpc>
                <a:spcPct val="80000"/>
              </a:lnSpc>
            </a:pPr>
            <a:r>
              <a:rPr lang="pt-BR" sz="2200" dirty="0" smtClean="0"/>
              <a:t>Prevalece o instinto dos intensivistas neonatais para tentar normalizar a fisiologia quando confrontados com um bebê hipóxico ventilado</a:t>
            </a:r>
          </a:p>
          <a:p>
            <a:pPr>
              <a:lnSpc>
                <a:spcPct val="80000"/>
              </a:lnSpc>
            </a:pPr>
            <a:r>
              <a:rPr lang="pt-BR" sz="2200" dirty="0" smtClean="0"/>
              <a:t>A capacidade de resposta ao iNO aumenta com a IG.Sendo os mais responsíveis aqueles com  IG &gt; 29 semanas ou &gt;1000g</a:t>
            </a:r>
          </a:p>
          <a:p>
            <a:pPr>
              <a:lnSpc>
                <a:spcPct val="80000"/>
              </a:lnSpc>
            </a:pPr>
            <a:r>
              <a:rPr lang="pt-BR" sz="2200" dirty="0" smtClean="0"/>
              <a:t> Usado em RN prematuros extremos com ≤10 ppm e avaliação a cada 8 horas da ecocadiografia por um neonatologista. Não há evidências suficientes.</a:t>
            </a:r>
          </a:p>
          <a:p>
            <a:pPr>
              <a:lnSpc>
                <a:spcPct val="80000"/>
              </a:lnSpc>
            </a:pPr>
            <a:r>
              <a:rPr lang="pt-BR" sz="2200" dirty="0" smtClean="0"/>
              <a:t>O uso do iNO no prematuro deve ser feito com muito critério, devido ao risco de sangramento e da possibilidade de hemorragia intraventricular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ítulo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EM SUMA</a:t>
            </a:r>
            <a:endParaRPr lang="en-US" dirty="0"/>
          </a:p>
        </p:txBody>
      </p:sp>
      <p:pic>
        <p:nvPicPr>
          <p:cNvPr id="43012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525" y="1066800"/>
            <a:ext cx="6688138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t-BR" sz="3200" dirty="0" smtClean="0"/>
              <a:t>Nota do Editor da página neonatal  </a:t>
            </a:r>
            <a:r>
              <a:rPr lang="pt-BR" sz="3200" dirty="0" smtClean="0">
                <a:hlinkClick r:id="rId2"/>
              </a:rPr>
              <a:t>www.paulomargotto.com.br</a:t>
            </a:r>
            <a:r>
              <a:rPr lang="pt-BR" sz="3200" dirty="0" smtClean="0"/>
              <a:t>  Dr. Paulo R. Margotto.</a:t>
            </a:r>
            <a:br>
              <a:rPr lang="pt-BR" sz="3200" dirty="0" smtClean="0"/>
            </a:br>
            <a:r>
              <a:rPr lang="pt-BR" sz="3200" dirty="0" smtClean="0">
                <a:solidFill>
                  <a:srgbClr val="FF00FF"/>
                </a:solidFill>
              </a:rPr>
              <a:t>EM RESUMO...</a:t>
            </a:r>
          </a:p>
        </p:txBody>
      </p:sp>
      <p:sp>
        <p:nvSpPr>
          <p:cNvPr id="47110" name="Rectangle 6"/>
          <p:cNvSpPr>
            <a:spLocks noGrp="1"/>
          </p:cNvSpPr>
          <p:nvPr>
            <p:ph type="body" idx="1"/>
          </p:nvPr>
        </p:nvSpPr>
        <p:spPr>
          <a:xfrm>
            <a:off x="693738" y="1889125"/>
            <a:ext cx="10034587" cy="4968875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b="1" dirty="0" smtClean="0"/>
              <a:t>A hipertensão pulmonar (HP) se caracteriza quando o ventrículo direito (VD) não consegue superar a alta resistência vascular pulmonar (RVP): o canal arterial (shunt D-E) de certa forma protege e alivia o VD</a:t>
            </a:r>
            <a:r>
              <a:rPr lang="pt-BR" dirty="0" smtClean="0"/>
              <a:t>. Em situações de alta RVP: o VD não consegue bombear o sangue e ocorre shunt D-E pelo forame oval, detectado pela ecocardiografia (não detectado pela diferença de saturação pré e pós-ductal).</a:t>
            </a:r>
            <a:endParaRPr lang="pt-BR" b="1" dirty="0" smtClean="0"/>
          </a:p>
          <a:p>
            <a:pPr>
              <a:lnSpc>
                <a:spcPct val="80000"/>
              </a:lnSpc>
            </a:pPr>
            <a:r>
              <a:rPr lang="pt-BR" b="1" dirty="0" smtClean="0"/>
              <a:t>A HP ocorre devido à inabilidade do VD de bombear sangue contra esta alta resistência pulmonar levando ao shunt através do forame oval e do canal arterial, o que caracteriza a síndrome.</a:t>
            </a:r>
            <a:endParaRPr lang="pt-BR" dirty="0" smtClean="0"/>
          </a:p>
          <a:p>
            <a:pPr>
              <a:lnSpc>
                <a:spcPct val="80000"/>
              </a:lnSpc>
            </a:pPr>
            <a:r>
              <a:rPr lang="pt-BR" dirty="0" smtClean="0"/>
              <a:t>O entendimento deste conceito é muito importante, pois não somente a elevação da resistência vascular pulmonar, mas também a habilidade do ventrículo direito em vencer essa resistência, são fatores determinantes na hipertensão pulmonar neonatal. Nestas condições, terapias voltadas ao aumento da contratilidade do ventrículo direito levam à melhora da oxigenação (diminuição do shunt).</a:t>
            </a:r>
          </a:p>
        </p:txBody>
      </p:sp>
      <p:sp>
        <p:nvSpPr>
          <p:cNvPr id="47111" name="AutoShape 7"/>
          <p:cNvSpPr>
            <a:spLocks noChangeArrowheads="1"/>
          </p:cNvSpPr>
          <p:nvPr/>
        </p:nvSpPr>
        <p:spPr bwMode="auto">
          <a:xfrm>
            <a:off x="10774363" y="5949950"/>
            <a:ext cx="431800" cy="692150"/>
          </a:xfrm>
          <a:prstGeom prst="curvedRightArrow">
            <a:avLst>
              <a:gd name="adj1" fmla="val 32059"/>
              <a:gd name="adj2" fmla="val 64118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dirty="0"/>
          </a:p>
        </p:txBody>
      </p:sp>
    </p:spTree>
  </p:cSld>
  <p:clrMapOvr>
    <a:masterClrMapping/>
  </p:clrMapOvr>
  <p:transition spd="med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3"/>
          <p:cNvSpPr>
            <a:spLocks noGrp="1"/>
          </p:cNvSpPr>
          <p:nvPr>
            <p:ph type="body" idx="1"/>
          </p:nvPr>
        </p:nvSpPr>
        <p:spPr>
          <a:xfrm>
            <a:off x="406400" y="908050"/>
            <a:ext cx="10512425" cy="5616575"/>
          </a:xfrm>
        </p:spPr>
        <p:txBody>
          <a:bodyPr/>
          <a:lstStyle/>
          <a:p>
            <a:r>
              <a:rPr lang="pt-BR" b="1" dirty="0" smtClean="0"/>
              <a:t>O agente ideal para o tratamento da hipertensão pulmonar persistente (HPP) deveria primariamente reduzir a resistência vascular pulmonar e a pós-carga ventricular direita, minimizando o shunt extrapulmonar e intrapulmonar, além de melhorar o débito cardíaco e a perfusão aos órgãos vitais, sem aumentar a demanda de oxigênio ao miocárdio.</a:t>
            </a:r>
            <a:r>
              <a:rPr lang="pt-BR" dirty="0" smtClean="0"/>
              <a:t> O iNO é o agente de escolha devido aos seus efeitos seletivos na vasculatura pulmonar. No entanto, mais que 30%-40% dos RN não respondem ao iNO, necessitando de tratamento alternativo.</a:t>
            </a:r>
          </a:p>
          <a:p>
            <a:r>
              <a:rPr lang="pt-BR" dirty="0" smtClean="0"/>
              <a:t>Tradicionalmente, </a:t>
            </a:r>
            <a:r>
              <a:rPr lang="pt-BR" b="1" dirty="0" smtClean="0"/>
              <a:t>os médicos são relutantes em tratar HPP com agentes redutores da pós-carga devido à preocupação com a hipotensão sistêmica e o desejo de manter a pressão arterial (PA) acima da pressão arterial normal, na tentativa de reverter o shunt ductal.</a:t>
            </a:r>
          </a:p>
          <a:p>
            <a:r>
              <a:rPr lang="pt-BR" b="1" dirty="0" smtClean="0"/>
              <a:t>Esta abordagem não focaliza o distúrbio fisiológico primário do leito vascular pulmonar levando ao aumento da pós-carga ventricular direita, o que pode resultar em prejuízo por várias razões.</a:t>
            </a:r>
          </a:p>
        </p:txBody>
      </p:sp>
      <p:sp>
        <p:nvSpPr>
          <p:cNvPr id="49156" name="AutoShape 4"/>
          <p:cNvSpPr>
            <a:spLocks noChangeArrowheads="1"/>
          </p:cNvSpPr>
          <p:nvPr/>
        </p:nvSpPr>
        <p:spPr bwMode="auto">
          <a:xfrm>
            <a:off x="11134725" y="5949950"/>
            <a:ext cx="431800" cy="692150"/>
          </a:xfrm>
          <a:prstGeom prst="curvedRightArrow">
            <a:avLst>
              <a:gd name="adj1" fmla="val 32059"/>
              <a:gd name="adj2" fmla="val 64118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dirty="0"/>
          </a:p>
        </p:txBody>
      </p:sp>
    </p:spTree>
  </p:cSld>
  <p:clrMapOvr>
    <a:masterClrMapping/>
  </p:clrMapOvr>
  <p:transition spd="med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Grp="1"/>
          </p:cNvSpPr>
          <p:nvPr>
            <p:ph type="body" idx="1"/>
          </p:nvPr>
        </p:nvSpPr>
        <p:spPr>
          <a:xfrm>
            <a:off x="406400" y="1412875"/>
            <a:ext cx="10656888" cy="5905500"/>
          </a:xfrm>
        </p:spPr>
        <p:txBody>
          <a:bodyPr/>
          <a:lstStyle/>
          <a:p>
            <a:r>
              <a:rPr lang="pt-BR" dirty="0" smtClean="0"/>
              <a:t>A hipertensão pulmonar pode ser tão severa que a tentativa de excedê-la pode exigir altas doses de vasopressores. Agentes usados para este fim, como dopamina e epinefrina causam tanto vasoconstricção sistêmica como pulmonar, podendo assim exacerbar a hipertensão pulmonar. Segundo, estes agentes induzem a taquicardia e alteram o equilíbrio do metabolismo celular, em particular do miocárdio, aumentando a demanda de O2 com risco potencial aumentado de apoptose e necrose das células do miocárdio. Finalmente, em alguns pacientes, o ductus pode não estar patente.</a:t>
            </a:r>
          </a:p>
          <a:p>
            <a:pPr algn="ctr"/>
            <a:r>
              <a:rPr lang="pt-BR" b="1" dirty="0" smtClean="0">
                <a:solidFill>
                  <a:srgbClr val="FF00FF"/>
                </a:solidFill>
              </a:rPr>
              <a:t>Torna-se importante, portanto, o conhecimento da hemodinâmica cardiopulmonar, quanto ao uso de milrinona e sildenafil, consideradas excelentes drogas inotrópicas.</a:t>
            </a:r>
          </a:p>
        </p:txBody>
      </p:sp>
    </p:spTree>
  </p:cSld>
  <p:clrMapOvr>
    <a:masterClrMapping/>
  </p:clrMapOvr>
  <p:transition spd="med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Grp="1"/>
          </p:cNvSpPr>
          <p:nvPr>
            <p:ph type="body" idx="1"/>
          </p:nvPr>
        </p:nvSpPr>
        <p:spPr>
          <a:xfrm>
            <a:off x="981075" y="2205038"/>
            <a:ext cx="9567863" cy="4652962"/>
          </a:xfrm>
        </p:spPr>
        <p:txBody>
          <a:bodyPr/>
          <a:lstStyle/>
          <a:p>
            <a:r>
              <a:rPr lang="pt-BR" sz="2000" dirty="0" smtClean="0"/>
              <a:t>Inicia dizendo que prefere os termos hipertensão pulmonar (HP) aguda e crônica, por refletir mais o que temos à mão. A HIPERTENSÃO PULMONAR AGUDA (que conhecemos mais como Hipertensão pulmonar persistente do recém-nascido) constitui uma falha de adaptação neonatal com uma elevação persistente da resistência vascular pulmonar e essa doença pode estar associada à insuficiência ventricular direita, ou com shunt de transição. Frequentemente buscamos as conseqüências e não focamos no ponto fundamental, que é a alta resistência pulmonar, aumentando a pós-carga do ventrículo direito (VD). A conduta na HP aguda gira em torno da pós-carga ventricular direita, devido à elevada resistência vascular pulmonar (RVP). Ainda ouço as pessoas falarem que o recém-nascido (RN) não tem HP porque não há diferença de oxigenação pré- e pós-ductal. Provavelmente os mais comprometidos com a HP frequentemente são aqueles que </a:t>
            </a:r>
            <a:r>
              <a:rPr lang="pt-BR" sz="2000" b="1" dirty="0" smtClean="0"/>
              <a:t>NÃO</a:t>
            </a:r>
            <a:r>
              <a:rPr lang="pt-BR" sz="2000" dirty="0" smtClean="0"/>
              <a:t> tem diferenças de saturação de O2 pré- e pós-ductal. Há uma vulnerabilidade do VD à pós-carga: se você se focar somente no aumento da pressão arterial (PA), usando fármaco errado, o aumento da RVP agrava o desempenho do VD, além de que o aumento da frequência cardíaca (FC) a um determinado ponto agrava a perfusão miocárdica. Não podemos nos distrair com fisiologia. </a:t>
            </a:r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838200" y="1042988"/>
            <a:ext cx="10318750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pt-BR" sz="2700" b="1" dirty="0">
                <a:solidFill>
                  <a:srgbClr val="FFFF00"/>
                </a:solidFill>
                <a:latin typeface="Lato" pitchFamily="34" charset="0"/>
              </a:rPr>
              <a:t>ARMADILHAS NO TRATAMENTO DA HIPERTENSÃO PULMONAR</a:t>
            </a:r>
          </a:p>
          <a:p>
            <a:pPr algn="ctr" eaLnBrk="0" hangingPunct="0"/>
            <a:r>
              <a:rPr lang="pt-BR" sz="700" u="sng" dirty="0">
                <a:solidFill>
                  <a:srgbClr val="FFFF00"/>
                </a:solidFill>
                <a:hlinkClick r:id="rId2" tooltip="Armadilhas na Hipertens_Pulmonar RN_2019"/>
              </a:rPr>
              <a:t>  </a:t>
            </a:r>
            <a:endParaRPr lang="pt-BR" u="sng" dirty="0">
              <a:solidFill>
                <a:srgbClr val="FFFF00"/>
              </a:solidFill>
            </a:endParaRPr>
          </a:p>
          <a:p>
            <a:pPr algn="ctr" eaLnBrk="0" hangingPunct="0"/>
            <a:r>
              <a:rPr lang="pt-BR" sz="1400" u="sng" dirty="0">
                <a:ea typeface="Source Sans Pro"/>
                <a:cs typeface="Source Sans Pro"/>
              </a:rPr>
              <a:t>Patrick McNamara (Canadá-EUA).</a:t>
            </a:r>
          </a:p>
          <a:p>
            <a:pPr algn="ctr" eaLnBrk="0" hangingPunct="0"/>
            <a:r>
              <a:rPr lang="pt-BR" sz="1400" u="sng" dirty="0">
                <a:ea typeface="Source Sans Pro"/>
                <a:cs typeface="Source Sans Pro"/>
              </a:rPr>
              <a:t>22º Simpósio Internacional de Neonatologia do Santa Joana, São Paulo, 11-14 de setembro de 2019. Realizado por Paulo R. Margotto</a:t>
            </a:r>
            <a:endParaRPr lang="pt-BR" sz="1400" u="sng" dirty="0"/>
          </a:p>
        </p:txBody>
      </p:sp>
      <p:pic>
        <p:nvPicPr>
          <p:cNvPr id="51205" name="Picture 5" descr="doc">
            <a:hlinkClick r:id="rId2" tooltip="Armadilhas na Hipertens_Pulmonar RN_2019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0263" y="148431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/>
          </p:cNvSpPr>
          <p:nvPr>
            <p:ph type="body" idx="1"/>
          </p:nvPr>
        </p:nvSpPr>
        <p:spPr>
          <a:xfrm>
            <a:off x="117475" y="981075"/>
            <a:ext cx="11566525" cy="6553200"/>
          </a:xfrm>
        </p:spPr>
        <p:txBody>
          <a:bodyPr/>
          <a:lstStyle/>
          <a:p>
            <a:r>
              <a:rPr lang="pt-BR" b="1" dirty="0" smtClean="0"/>
              <a:t>Quando você tem um compromisso com a oxigenação não é só como o pulmão é recrutado. O desempenho do VD é muito importante no determinante do fluxo sanguíneo. Não podemos esquecer-nos disso</a:t>
            </a:r>
            <a:r>
              <a:rPr lang="pt-BR" dirty="0" smtClean="0"/>
              <a:t>. Do ponto de vista fisiológico temos que lembrar que é importante que você pense em duas coisas na sua conduta na HP aguda: PaO2 e o débito cardíaco (DC): melhorar a função do VD e se necessário abrir shunt (prostaglandina E-1) para ter fluxo sanguíneo sistêmico, esmo ás custas de uma menor Saturação de O2. Portanto, trata a HP aguda não é aumentar a PA para reverter shunt. Lembre-se que o shunt é nosso amigo!</a:t>
            </a:r>
            <a:r>
              <a:rPr lang="pt-BR" b="1" dirty="0" smtClean="0"/>
              <a:t> . A conduta na HP é reduzir a resistência vascular pulmonar e otimizar o fluxo sanguíneo e manter uma PA normal. Se você alcançar uma boa função VD e reduzir a resistência vascular pulmonar você vai aumentar a pré-carga para o coração esquerdo e vai melhorar o DC e vai melhora Pressão Sistólica pré-ductal</a:t>
            </a:r>
            <a:r>
              <a:rPr lang="pt-BR" dirty="0" smtClean="0"/>
              <a:t>.  Administrar medicamentos para reduzir a pressão do lado direito é muito mais lógico do que usar medicamentos que vão aumenta a pressão sistêmica, devido ao efeito negativo na resistência vascular pulmonar.</a:t>
            </a:r>
            <a:r>
              <a:rPr lang="pt-BR" b="1" dirty="0" smtClean="0"/>
              <a:t> </a:t>
            </a:r>
            <a:r>
              <a:rPr lang="pt-BR" dirty="0" smtClean="0"/>
              <a:t> </a:t>
            </a:r>
          </a:p>
        </p:txBody>
      </p:sp>
      <p:sp>
        <p:nvSpPr>
          <p:cNvPr id="52228" name="AutoShape 4"/>
          <p:cNvSpPr>
            <a:spLocks noChangeArrowheads="1"/>
          </p:cNvSpPr>
          <p:nvPr/>
        </p:nvSpPr>
        <p:spPr bwMode="auto">
          <a:xfrm>
            <a:off x="11063288" y="5949950"/>
            <a:ext cx="431800" cy="692150"/>
          </a:xfrm>
          <a:prstGeom prst="curvedRightArrow">
            <a:avLst>
              <a:gd name="adj1" fmla="val 32059"/>
              <a:gd name="adj2" fmla="val 64118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dirty="0"/>
          </a:p>
        </p:txBody>
      </p:sp>
    </p:spTree>
  </p:cSld>
  <p:clrMapOvr>
    <a:masterClrMapping/>
  </p:clrMapOvr>
  <p:transition spd="med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/>
          </p:cNvSpPr>
          <p:nvPr>
            <p:ph type="body" idx="1"/>
          </p:nvPr>
        </p:nvSpPr>
        <p:spPr>
          <a:xfrm>
            <a:off x="0" y="692150"/>
            <a:ext cx="11160125" cy="6599238"/>
          </a:xfrm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pt-BR" b="1" dirty="0" smtClean="0"/>
              <a:t>Na presença de uma PA normal, sem asfixia</a:t>
            </a:r>
            <a:r>
              <a:rPr lang="pt-BR" dirty="0" smtClean="0"/>
              <a:t>, a </a:t>
            </a:r>
            <a:r>
              <a:rPr lang="pt-BR" b="1" dirty="0" smtClean="0"/>
              <a:t>milrinona</a:t>
            </a:r>
            <a:r>
              <a:rPr lang="pt-BR" dirty="0" smtClean="0"/>
              <a:t> pode ser eficaz devido a sua capacidade de aumentar a função do VD e também, agir como vasodilatador pulmonar reduzindo a resistência vascular pulmonar. Se HP aguda refratária: milrinona pelas razões exposta (não use em asfixia!), prostaglandina E-1 e se hipotensão arterial VASOPRESSINA (para melhorar a resistência vascular sistêmica sem aumentar a resistência vascular pulmonar). Portanto </a:t>
            </a:r>
            <a:r>
              <a:rPr lang="pt-BR" b="1" dirty="0" smtClean="0"/>
              <a:t>MILRINONA + VASOPRESSINA</a:t>
            </a:r>
            <a:r>
              <a:rPr lang="pt-BR" dirty="0" smtClean="0"/>
              <a:t> é uma terapia mais eficaz na nossa experiência. A HIPERTENSÃO PULMONAR CRÔNICA e uma desrregulação do leito vascular pulmonar e/ou falha do VD. A incidência em sido relatada em 28% dos pacientes com displasia broncopulmonar (DBP) as 36 semanas de idade pós-menstrual e com taxas de mortalidade de 38% nos casos graves de DBP. É uma doença nos últimos 5-10 anos. Não há consenso, as práticas são caóticas. </a:t>
            </a:r>
            <a:r>
              <a:rPr lang="pt-BR" b="1" dirty="0" smtClean="0"/>
              <a:t>Em termos dos critérios de diagnóstico, os mais comuns para a avaliação da HP crônica são o achatamento do septo e uma avaliação visual do VD e regurgitação tricúspide, exame realizado as 36 semanas de idade gestacional pós-concepção.</a:t>
            </a:r>
            <a:r>
              <a:rPr lang="pt-BR" dirty="0" smtClean="0"/>
              <a:t> Alguns pacientes tem uma hipertensão pulmonar mediada a fluxo, talvez seja a persistência do canal arterial, ou algum defeito atrial ou malformações. E por último, a HP crônica pode ser devido a outro problema, como estenose da veia pulmonar ou uma cardiopatia congênita. </a:t>
            </a:r>
            <a:r>
              <a:rPr lang="pt-BR" b="1" dirty="0" smtClean="0">
                <a:solidFill>
                  <a:srgbClr val="FF00FF"/>
                </a:solidFill>
              </a:rPr>
              <a:t>Torna-se necessário que o Neonatologista faça faz a ecocardiografia funcional, pois assim estamos avaliando o nosso paciente e as informações que estamos obtendo são confiáveis à luz da melhor ciência possível. </a:t>
            </a:r>
          </a:p>
        </p:txBody>
      </p:sp>
    </p:spTree>
  </p:cSld>
  <p:clrMapOvr>
    <a:masterClrMapping/>
  </p:clrMapOvr>
  <p:transition spd="med"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376238" y="2005013"/>
            <a:ext cx="4956175" cy="3744912"/>
          </a:xfrm>
        </p:spPr>
        <p:txBody>
          <a:bodyPr>
            <a:normAutofit fontScale="9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400" dirty="0"/>
              <a:t>Você trata uma doença, você ganha, você perde. 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400" dirty="0"/>
              <a:t>Você maneja um choque, você ganha ou você perde.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400" dirty="0"/>
              <a:t>Você faz um procedimento, você ganha ou você perde.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400" dirty="0"/>
              <a:t>Você conduz uma parada, você ganha ou você perde.</a:t>
            </a:r>
          </a:p>
          <a:p>
            <a:pPr fontAlgn="auto">
              <a:spcAft>
                <a:spcPts val="0"/>
              </a:spcAft>
              <a:defRPr/>
            </a:pPr>
            <a:endParaRPr lang="pt-BR" sz="2400" dirty="0"/>
          </a:p>
          <a:p>
            <a:pPr fontAlgn="auto">
              <a:spcAft>
                <a:spcPts val="0"/>
              </a:spcAft>
              <a:defRPr/>
            </a:pPr>
            <a:r>
              <a:rPr lang="pt-BR" sz="2400" dirty="0"/>
              <a:t>Mas se você trata uma pessoa, eu garanto, você vai ganhar, não importa qual seja o resultado.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44036" name="Espaço Reservado para Conteúdo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588" y="1781175"/>
            <a:ext cx="6081712" cy="4054475"/>
          </a:xfrm>
          <a:prstGeom prst="rect">
            <a:avLst/>
          </a:prstGeom>
          <a:solidFill>
            <a:schemeClr val="bg2"/>
          </a:solidFill>
          <a:ln w="762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125538" y="0"/>
            <a:ext cx="9144000" cy="1371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dirty="0" smtClean="0">
                <a:solidFill>
                  <a:srgbClr val="0000FF"/>
                </a:solidFill>
              </a:rPr>
              <a:t>OBRIGADO!</a:t>
            </a:r>
          </a:p>
        </p:txBody>
      </p:sp>
      <p:pic>
        <p:nvPicPr>
          <p:cNvPr id="542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7700" y="1484313"/>
            <a:ext cx="7816850" cy="439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3214688" y="5949950"/>
            <a:ext cx="55070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dirty="0">
                <a:solidFill>
                  <a:schemeClr val="accent1"/>
                </a:solidFill>
              </a:rPr>
              <a:t>Drs. </a:t>
            </a:r>
            <a:r>
              <a:rPr lang="pt-BR" dirty="0" smtClean="0">
                <a:solidFill>
                  <a:schemeClr val="accent1"/>
                </a:solidFill>
              </a:rPr>
              <a:t>Antônio </a:t>
            </a:r>
            <a:r>
              <a:rPr lang="pt-BR" dirty="0">
                <a:solidFill>
                  <a:schemeClr val="accent1"/>
                </a:solidFill>
              </a:rPr>
              <a:t>Batista de Freitas Neto e Paulo R. Margotto</a:t>
            </a:r>
          </a:p>
        </p:txBody>
      </p:sp>
    </p:spTree>
  </p:cSld>
  <p:clrMapOvr>
    <a:masterClrMapping/>
  </p:clrMapOvr>
  <p:transition spd="med">
    <p:fad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Túnel Azul Digital 16X9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TF02895261" id="{9D3A0BA5-9BA3-4FF2-8DE9-02F032876D36}" vid="{5A33D4DE-F3FB-447A-BC59-822AF5AB6DE9}"/>
    </a:ext>
  </a:extLst>
</a:theme>
</file>

<file path=ppt/theme/theme2.xml><?xml version="1.0" encoding="utf-8"?>
<a:theme xmlns:a="http://schemas.openxmlformats.org/drawingml/2006/main" name="Tema do Office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profissional com túnel azul digital (widescreen)</Template>
  <TotalTime>0</TotalTime>
  <Words>2510</Words>
  <Application>Microsoft Office PowerPoint</Application>
  <PresentationFormat>Personalizar</PresentationFormat>
  <Paragraphs>217</Paragraphs>
  <Slides>43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43</vt:i4>
      </vt:variant>
    </vt:vector>
  </HeadingPairs>
  <TitlesOfParts>
    <vt:vector size="44" baseType="lpstr">
      <vt:lpstr>Túnel Azul Digital 16X9</vt:lpstr>
      <vt:lpstr>Hipertensão Pulmonar Persistente (HPP) do Recém-Nasido</vt:lpstr>
      <vt:lpstr>Hipertensão pulmonar</vt:lpstr>
      <vt:lpstr>Circulação Fetal</vt:lpstr>
      <vt:lpstr>O ventrículo direito               (VD)</vt:lpstr>
      <vt:lpstr>Fisiopatologia </vt:lpstr>
      <vt:lpstr>Classificação Geggel e Reid </vt:lpstr>
      <vt:lpstr>Classificação Geggel e Reid </vt:lpstr>
      <vt:lpstr>Classificação Geggel e Reid </vt:lpstr>
      <vt:lpstr>Classificação Geggel e Reid </vt:lpstr>
      <vt:lpstr>Classificação Belik</vt:lpstr>
      <vt:lpstr>Classificação Belik</vt:lpstr>
      <vt:lpstr>Classificação Belik</vt:lpstr>
      <vt:lpstr>QUADRO CLÍNICO</vt:lpstr>
      <vt:lpstr>DIAGNOSTICO</vt:lpstr>
      <vt:lpstr>TRATAMENTO GERAL</vt:lpstr>
      <vt:lpstr>TRATAMENTO ESPECIFICO</vt:lpstr>
      <vt:lpstr>TRATAMENTO ESPECIFICO</vt:lpstr>
      <vt:lpstr>TRATAMENTO ESPECIFICO</vt:lpstr>
      <vt:lpstr>TRATAMENTO ESPECIFICO</vt:lpstr>
      <vt:lpstr>TRATAMENTO ESPECIFICO</vt:lpstr>
      <vt:lpstr>TRATAMENTO ESPECIFICO</vt:lpstr>
      <vt:lpstr>Óxido Nítrico</vt:lpstr>
      <vt:lpstr>Protocolo do Uso do iNO na Unidade de Neonatologia do HMIB/SES/DF</vt:lpstr>
      <vt:lpstr>Uso do iNO na UTIN HMIB</vt:lpstr>
      <vt:lpstr>Uso do iNO na UTIN HMIB</vt:lpstr>
      <vt:lpstr>Óxido Nítrico – Pacientes eleitos</vt:lpstr>
      <vt:lpstr>Óxido Nítrico – CONTRA INDICAÇÕES</vt:lpstr>
      <vt:lpstr>Óxido Nítrico </vt:lpstr>
      <vt:lpstr>Óxido Nítrico </vt:lpstr>
      <vt:lpstr>Óxido Nítrico </vt:lpstr>
      <vt:lpstr>Apresentação do PowerPoint</vt:lpstr>
      <vt:lpstr>Apresentação do PowerPoint</vt:lpstr>
      <vt:lpstr>Apresentação do PowerPoint</vt:lpstr>
      <vt:lpstr>Óxido Nítrico – Menores de 34s</vt:lpstr>
      <vt:lpstr>EM SUMA</vt:lpstr>
      <vt:lpstr>Nota do Editor da página neonatal  www.paulomargotto.com.br  Dr. Paulo R. Margotto. EM RESUMO...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OBRIGADO!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Hipertensão Pulmonar Persistente (HPP)</dc:title>
  <dc:creator/>
  <cp:lastModifiedBy/>
  <cp:revision>3</cp:revision>
  <dcterms:created xsi:type="dcterms:W3CDTF">2020-11-16T21:28:19Z</dcterms:created>
  <dcterms:modified xsi:type="dcterms:W3CDTF">2020-11-27T11:06:32Z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  <property fmtid="{D5CDD505-2E9C-101B-9397-08002B2CF9AE}" pid="8" name="DirectSourceMarket">
    <vt:lpwstr/>
  </property>
  <property fmtid="{D5CDD505-2E9C-101B-9397-08002B2CF9AE}" pid="9" name="ApprovalStatus">
    <vt:lpwstr>InProgress</vt:lpwstr>
  </property>
  <property fmtid="{D5CDD505-2E9C-101B-9397-08002B2CF9AE}" pid="10" name="MarketSpecific">
    <vt:lpwstr>0</vt:lpwstr>
  </property>
  <property fmtid="{D5CDD505-2E9C-101B-9397-08002B2CF9AE}" pid="11" name="LocComments">
    <vt:lpwstr/>
  </property>
  <property fmtid="{D5CDD505-2E9C-101B-9397-08002B2CF9AE}" pid="12" name="ThumbnailAssetId">
    <vt:lpwstr/>
  </property>
  <property fmtid="{D5CDD505-2E9C-101B-9397-08002B2CF9AE}" pid="13" name="PrimaryImageGen">
    <vt:lpwstr>1</vt:lpwstr>
  </property>
  <property fmtid="{D5CDD505-2E9C-101B-9397-08002B2CF9AE}" pid="14" name="LegacyData">
    <vt:lpwstr/>
  </property>
  <property fmtid="{D5CDD505-2E9C-101B-9397-08002B2CF9AE}" pid="15" name="LocRecommendedHandoff">
    <vt:lpwstr/>
  </property>
  <property fmtid="{D5CDD505-2E9C-101B-9397-08002B2CF9AE}" pid="16" name="BusinessGroup">
    <vt:lpwstr/>
  </property>
  <property fmtid="{D5CDD505-2E9C-101B-9397-08002B2CF9AE}" pid="17" name="BlockPublish">
    <vt:lpwstr>0</vt:lpwstr>
  </property>
  <property fmtid="{D5CDD505-2E9C-101B-9397-08002B2CF9AE}" pid="18" name="TPFriendlyName">
    <vt:lpwstr/>
  </property>
  <property fmtid="{D5CDD505-2E9C-101B-9397-08002B2CF9AE}" pid="19" name="NumericId">
    <vt:lpwstr/>
  </property>
  <property fmtid="{D5CDD505-2E9C-101B-9397-08002B2CF9AE}" pid="20" name="APEditor">
    <vt:lpwstr/>
  </property>
  <property fmtid="{D5CDD505-2E9C-101B-9397-08002B2CF9AE}" pid="21" name="SourceTitle">
    <vt:lpwstr/>
  </property>
  <property fmtid="{D5CDD505-2E9C-101B-9397-08002B2CF9AE}" pid="22" name="OpenTemplate">
    <vt:lpwstr>1</vt:lpwstr>
  </property>
  <property fmtid="{D5CDD505-2E9C-101B-9397-08002B2CF9AE}" pid="23" name="UALocComments">
    <vt:lpwstr/>
  </property>
  <property fmtid="{D5CDD505-2E9C-101B-9397-08002B2CF9AE}" pid="24" name="ParentAssetId">
    <vt:lpwstr/>
  </property>
  <property fmtid="{D5CDD505-2E9C-101B-9397-08002B2CF9AE}" pid="25" name="IntlLangReviewDate">
    <vt:lpwstr/>
  </property>
  <property fmtid="{D5CDD505-2E9C-101B-9397-08002B2CF9AE}" pid="26" name="FeatureTagsTaxHTField0">
    <vt:lpwstr/>
  </property>
  <property fmtid="{D5CDD505-2E9C-101B-9397-08002B2CF9AE}" pid="27" name="PublishStatusLookup">
    <vt:lpwstr>1564227;#</vt:lpwstr>
  </property>
  <property fmtid="{D5CDD505-2E9C-101B-9397-08002B2CF9AE}" pid="28" name="Providers">
    <vt:lpwstr/>
  </property>
  <property fmtid="{D5CDD505-2E9C-101B-9397-08002B2CF9AE}" pid="29" name="MachineTranslated">
    <vt:lpwstr>0</vt:lpwstr>
  </property>
  <property fmtid="{D5CDD505-2E9C-101B-9397-08002B2CF9AE}" pid="30" name="OriginalSourceMarket">
    <vt:lpwstr/>
  </property>
  <property fmtid="{D5CDD505-2E9C-101B-9397-08002B2CF9AE}" pid="31" name="APDescription">
    <vt:lpwstr>Take your audience through a digital tunnel where they'll  burst through to the other side and see the information you want to present. Show them lists, charts, tables, SmartArt,  and pictures using a variety of layouts in widescreen (16X9) format. This d</vt:lpwstr>
  </property>
  <property fmtid="{D5CDD505-2E9C-101B-9397-08002B2CF9AE}" pid="32" name="ClipArtFilename">
    <vt:lpwstr/>
  </property>
  <property fmtid="{D5CDD505-2E9C-101B-9397-08002B2CF9AE}" pid="33" name="ContentItem">
    <vt:lpwstr/>
  </property>
  <property fmtid="{D5CDD505-2E9C-101B-9397-08002B2CF9AE}" pid="34" name="TPInstallLocation">
    <vt:lpwstr/>
  </property>
  <property fmtid="{D5CDD505-2E9C-101B-9397-08002B2CF9AE}" pid="35" name="PublishTargets">
    <vt:lpwstr>OfficeOnlineVNext</vt:lpwstr>
  </property>
  <property fmtid="{D5CDD505-2E9C-101B-9397-08002B2CF9AE}" pid="36" name="TimesCloned">
    <vt:lpwstr/>
  </property>
  <property fmtid="{D5CDD505-2E9C-101B-9397-08002B2CF9AE}" pid="37" name="Provider">
    <vt:lpwstr/>
  </property>
  <property fmtid="{D5CDD505-2E9C-101B-9397-08002B2CF9AE}" pid="38" name="AcquiredFrom">
    <vt:lpwstr>Internal MS</vt:lpwstr>
  </property>
  <property fmtid="{D5CDD505-2E9C-101B-9397-08002B2CF9AE}" pid="39" name="FriendlyTitle">
    <vt:lpwstr/>
  </property>
  <property fmtid="{D5CDD505-2E9C-101B-9397-08002B2CF9AE}" pid="40" name="LastHandOff">
    <vt:lpwstr/>
  </property>
  <property fmtid="{D5CDD505-2E9C-101B-9397-08002B2CF9AE}" pid="41" name="TPClientViewer">
    <vt:lpwstr/>
  </property>
  <property fmtid="{D5CDD505-2E9C-101B-9397-08002B2CF9AE}" pid="42" name="UACurrentWords">
    <vt:lpwstr/>
  </property>
  <property fmtid="{D5CDD505-2E9C-101B-9397-08002B2CF9AE}" pid="43" name="ArtSampleDocs">
    <vt:lpwstr/>
  </property>
  <property fmtid="{D5CDD505-2E9C-101B-9397-08002B2CF9AE}" pid="44" name="UALocRecommendation">
    <vt:lpwstr>Localize</vt:lpwstr>
  </property>
  <property fmtid="{D5CDD505-2E9C-101B-9397-08002B2CF9AE}" pid="45" name="Manager">
    <vt:lpwstr/>
  </property>
  <property fmtid="{D5CDD505-2E9C-101B-9397-08002B2CF9AE}" pid="46" name="ShowIn">
    <vt:lpwstr>Show everywhere</vt:lpwstr>
  </property>
  <property fmtid="{D5CDD505-2E9C-101B-9397-08002B2CF9AE}" pid="47" name="UANotes">
    <vt:lpwstr/>
  </property>
  <property fmtid="{D5CDD505-2E9C-101B-9397-08002B2CF9AE}" pid="48" name="TemplateStatus">
    <vt:lpwstr>Complete</vt:lpwstr>
  </property>
  <property fmtid="{D5CDD505-2E9C-101B-9397-08002B2CF9AE}" pid="49" name="InternalTagsTaxHTField0">
    <vt:lpwstr/>
  </property>
  <property fmtid="{D5CDD505-2E9C-101B-9397-08002B2CF9AE}" pid="50" name="CSXHash">
    <vt:lpwstr/>
  </property>
  <property fmtid="{D5CDD505-2E9C-101B-9397-08002B2CF9AE}" pid="51" name="Downloads">
    <vt:lpwstr>0</vt:lpwstr>
  </property>
  <property fmtid="{D5CDD505-2E9C-101B-9397-08002B2CF9AE}" pid="52" name="VoteCount">
    <vt:lpwstr/>
  </property>
  <property fmtid="{D5CDD505-2E9C-101B-9397-08002B2CF9AE}" pid="53" name="OOCacheId">
    <vt:lpwstr/>
  </property>
  <property fmtid="{D5CDD505-2E9C-101B-9397-08002B2CF9AE}" pid="54" name="IsDeleted">
    <vt:lpwstr>0</vt:lpwstr>
  </property>
  <property fmtid="{D5CDD505-2E9C-101B-9397-08002B2CF9AE}" pid="55" name="DSATActionTaken">
    <vt:lpwstr/>
  </property>
  <property fmtid="{D5CDD505-2E9C-101B-9397-08002B2CF9AE}" pid="56" name="CSXSubmissionMarket">
    <vt:lpwstr/>
  </property>
  <property fmtid="{D5CDD505-2E9C-101B-9397-08002B2CF9AE}" pid="57" name="TPExecutable">
    <vt:lpwstr/>
  </property>
  <property fmtid="{D5CDD505-2E9C-101B-9397-08002B2CF9AE}" pid="58" name="SubmitterId">
    <vt:lpwstr/>
  </property>
  <property fmtid="{D5CDD505-2E9C-101B-9397-08002B2CF9AE}" pid="59" name="EditorialTags">
    <vt:lpwstr/>
  </property>
  <property fmtid="{D5CDD505-2E9C-101B-9397-08002B2CF9AE}" pid="60" name="ApprovalLog">
    <vt:lpwstr/>
  </property>
  <property fmtid="{D5CDD505-2E9C-101B-9397-08002B2CF9AE}" pid="61" name="AssetType">
    <vt:lpwstr>TP</vt:lpwstr>
  </property>
  <property fmtid="{D5CDD505-2E9C-101B-9397-08002B2CF9AE}" pid="62" name="BugNumber">
    <vt:lpwstr/>
  </property>
  <property fmtid="{D5CDD505-2E9C-101B-9397-08002B2CF9AE}" pid="63" name="CSXSubmissionDate">
    <vt:lpwstr/>
  </property>
  <property fmtid="{D5CDD505-2E9C-101B-9397-08002B2CF9AE}" pid="64" name="CSXUpdate">
    <vt:lpwstr>0</vt:lpwstr>
  </property>
  <property fmtid="{D5CDD505-2E9C-101B-9397-08002B2CF9AE}" pid="65" name="Milestone">
    <vt:lpwstr/>
  </property>
  <property fmtid="{D5CDD505-2E9C-101B-9397-08002B2CF9AE}" pid="66" name="RecommendationsModifier">
    <vt:lpwstr/>
  </property>
  <property fmtid="{D5CDD505-2E9C-101B-9397-08002B2CF9AE}" pid="67" name="OriginAsset">
    <vt:lpwstr/>
  </property>
  <property fmtid="{D5CDD505-2E9C-101B-9397-08002B2CF9AE}" pid="68" name="TPComponent">
    <vt:lpwstr/>
  </property>
  <property fmtid="{D5CDD505-2E9C-101B-9397-08002B2CF9AE}" pid="69" name="AssetId">
    <vt:lpwstr>TP102895246</vt:lpwstr>
  </property>
  <property fmtid="{D5CDD505-2E9C-101B-9397-08002B2CF9AE}" pid="70" name="IntlLocPriority">
    <vt:lpwstr/>
  </property>
  <property fmtid="{D5CDD505-2E9C-101B-9397-08002B2CF9AE}" pid="71" name="PolicheckWords">
    <vt:lpwstr/>
  </property>
  <property fmtid="{D5CDD505-2E9C-101B-9397-08002B2CF9AE}" pid="72" name="TPLaunchHelpLink">
    <vt:lpwstr/>
  </property>
  <property fmtid="{D5CDD505-2E9C-101B-9397-08002B2CF9AE}" pid="73" name="TPApplication">
    <vt:lpwstr/>
  </property>
  <property fmtid="{D5CDD505-2E9C-101B-9397-08002B2CF9AE}" pid="74" name="CrawlForDependencies">
    <vt:lpwstr>0</vt:lpwstr>
  </property>
  <property fmtid="{D5CDD505-2E9C-101B-9397-08002B2CF9AE}" pid="75" name="HandoffToMSDN">
    <vt:lpwstr/>
  </property>
  <property fmtid="{D5CDD505-2E9C-101B-9397-08002B2CF9AE}" pid="76" name="PlannedPubDate">
    <vt:lpwstr/>
  </property>
  <property fmtid="{D5CDD505-2E9C-101B-9397-08002B2CF9AE}" pid="77" name="IntlLangReviewer">
    <vt:lpwstr/>
  </property>
  <property fmtid="{D5CDD505-2E9C-101B-9397-08002B2CF9AE}" pid="78" name="TrustLevel">
    <vt:lpwstr>1 Microsoft Managed Content</vt:lpwstr>
  </property>
  <property fmtid="{D5CDD505-2E9C-101B-9397-08002B2CF9AE}" pid="79" name="LocLastLocAttemptVersionLookup">
    <vt:lpwstr>835483</vt:lpwstr>
  </property>
  <property fmtid="{D5CDD505-2E9C-101B-9397-08002B2CF9AE}" pid="80" name="IsSearchable">
    <vt:lpwstr>1</vt:lpwstr>
  </property>
  <property fmtid="{D5CDD505-2E9C-101B-9397-08002B2CF9AE}" pid="81" name="TemplateTemplateType">
    <vt:lpwstr>PowerPoint Presentation Template</vt:lpwstr>
  </property>
  <property fmtid="{D5CDD505-2E9C-101B-9397-08002B2CF9AE}" pid="82" name="CampaignTagsTaxHTField0">
    <vt:lpwstr/>
  </property>
  <property fmtid="{D5CDD505-2E9C-101B-9397-08002B2CF9AE}" pid="83" name="TPNamespace">
    <vt:lpwstr/>
  </property>
  <property fmtid="{D5CDD505-2E9C-101B-9397-08002B2CF9AE}" pid="84" name="TaxCatchAll">
    <vt:lpwstr/>
  </property>
  <property fmtid="{D5CDD505-2E9C-101B-9397-08002B2CF9AE}" pid="85" name="Markets">
    <vt:lpwstr/>
  </property>
  <property fmtid="{D5CDD505-2E9C-101B-9397-08002B2CF9AE}" pid="86" name="UAProjectedTotalWords">
    <vt:lpwstr/>
  </property>
  <property fmtid="{D5CDD505-2E9C-101B-9397-08002B2CF9AE}" pid="87" name="IntlLangReview">
    <vt:lpwstr>0</vt:lpwstr>
  </property>
  <property fmtid="{D5CDD505-2E9C-101B-9397-08002B2CF9AE}" pid="88" name="OutputCachingOn">
    <vt:lpwstr>0</vt:lpwstr>
  </property>
  <property fmtid="{D5CDD505-2E9C-101B-9397-08002B2CF9AE}" pid="89" name="AverageRating">
    <vt:lpwstr/>
  </property>
  <property fmtid="{D5CDD505-2E9C-101B-9397-08002B2CF9AE}" pid="90" name="APAuthor">
    <vt:lpwstr>2567;#REDMOND\v-vaddu</vt:lpwstr>
  </property>
  <property fmtid="{D5CDD505-2E9C-101B-9397-08002B2CF9AE}" pid="91" name="LocManualTestRequired">
    <vt:lpwstr>0</vt:lpwstr>
  </property>
  <property fmtid="{D5CDD505-2E9C-101B-9397-08002B2CF9AE}" pid="92" name="TPCommandLine">
    <vt:lpwstr/>
  </property>
  <property fmtid="{D5CDD505-2E9C-101B-9397-08002B2CF9AE}" pid="93" name="TPAppVersion">
    <vt:lpwstr/>
  </property>
  <property fmtid="{D5CDD505-2E9C-101B-9397-08002B2CF9AE}" pid="94" name="EditorialStatus">
    <vt:lpwstr>Complete</vt:lpwstr>
  </property>
  <property fmtid="{D5CDD505-2E9C-101B-9397-08002B2CF9AE}" pid="95" name="LastModifiedDateTime">
    <vt:lpwstr/>
  </property>
  <property fmtid="{D5CDD505-2E9C-101B-9397-08002B2CF9AE}" pid="96" name="ScenarioTagsTaxHTField0">
    <vt:lpwstr/>
  </property>
  <property fmtid="{D5CDD505-2E9C-101B-9397-08002B2CF9AE}" pid="97" name="OriginalRelease">
    <vt:lpwstr>15</vt:lpwstr>
  </property>
  <property fmtid="{D5CDD505-2E9C-101B-9397-08002B2CF9AE}" pid="98" name="TPLaunchHelpLinkType">
    <vt:lpwstr>Template</vt:lpwstr>
  </property>
  <property fmtid="{D5CDD505-2E9C-101B-9397-08002B2CF9AE}" pid="99" name="LocalizationTagsTaxHTField0">
    <vt:lpwstr/>
  </property>
  <property fmtid="{D5CDD505-2E9C-101B-9397-08002B2CF9AE}" pid="100" name="LocMarketGroupTiers2">
    <vt:lpwstr/>
  </property>
</Properties>
</file>