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8" r:id="rId3"/>
    <p:sldId id="264" r:id="rId4"/>
    <p:sldId id="265" r:id="rId5"/>
    <p:sldId id="267" r:id="rId6"/>
    <p:sldId id="266" r:id="rId7"/>
    <p:sldId id="259" r:id="rId8"/>
    <p:sldId id="269" r:id="rId9"/>
    <p:sldId id="260" r:id="rId10"/>
    <p:sldId id="270" r:id="rId11"/>
    <p:sldId id="261" r:id="rId12"/>
    <p:sldId id="286" r:id="rId13"/>
    <p:sldId id="283" r:id="rId14"/>
    <p:sldId id="285" r:id="rId15"/>
    <p:sldId id="284" r:id="rId16"/>
    <p:sldId id="287" r:id="rId17"/>
    <p:sldId id="296" r:id="rId18"/>
    <p:sldId id="272" r:id="rId19"/>
    <p:sldId id="288" r:id="rId20"/>
    <p:sldId id="291" r:id="rId21"/>
    <p:sldId id="290" r:id="rId22"/>
    <p:sldId id="292" r:id="rId23"/>
    <p:sldId id="293" r:id="rId24"/>
    <p:sldId id="294" r:id="rId25"/>
    <p:sldId id="295" r:id="rId26"/>
    <p:sldId id="273" r:id="rId27"/>
    <p:sldId id="279" r:id="rId28"/>
    <p:sldId id="280" r:id="rId29"/>
    <p:sldId id="281" r:id="rId30"/>
    <p:sldId id="297" r:id="rId31"/>
    <p:sldId id="298" r:id="rId32"/>
    <p:sldId id="299" r:id="rId33"/>
    <p:sldId id="300" r:id="rId34"/>
    <p:sldId id="313" r:id="rId35"/>
    <p:sldId id="314" r:id="rId36"/>
    <p:sldId id="301" r:id="rId37"/>
    <p:sldId id="311" r:id="rId38"/>
    <p:sldId id="312" r:id="rId39"/>
    <p:sldId id="303" r:id="rId40"/>
    <p:sldId id="306" r:id="rId41"/>
    <p:sldId id="307" r:id="rId42"/>
    <p:sldId id="316" r:id="rId43"/>
    <p:sldId id="317" r:id="rId44"/>
    <p:sldId id="318" r:id="rId45"/>
    <p:sldId id="319" r:id="rId46"/>
    <p:sldId id="320" r:id="rId47"/>
    <p:sldId id="308" r:id="rId48"/>
    <p:sldId id="309" r:id="rId49"/>
    <p:sldId id="310" r:id="rId50"/>
    <p:sldId id="321" r:id="rId51"/>
    <p:sldId id="282" r:id="rId5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Garamond" pitchFamily="18" charset="0"/>
        <a:ea typeface="+mn-ea"/>
        <a:cs typeface="Arial" charset="0"/>
      </a:defRPr>
    </a:lvl1pPr>
    <a:lvl2pPr marL="457200" algn="l" defTabSz="457200" rtl="0" fontAlgn="base">
      <a:spcBef>
        <a:spcPct val="0"/>
      </a:spcBef>
      <a:spcAft>
        <a:spcPct val="0"/>
      </a:spcAft>
      <a:defRPr kern="1200">
        <a:solidFill>
          <a:schemeClr val="tx1"/>
        </a:solidFill>
        <a:latin typeface="Garamond" pitchFamily="18" charset="0"/>
        <a:ea typeface="+mn-ea"/>
        <a:cs typeface="Arial" charset="0"/>
      </a:defRPr>
    </a:lvl2pPr>
    <a:lvl3pPr marL="914400" algn="l" defTabSz="457200" rtl="0" fontAlgn="base">
      <a:spcBef>
        <a:spcPct val="0"/>
      </a:spcBef>
      <a:spcAft>
        <a:spcPct val="0"/>
      </a:spcAft>
      <a:defRPr kern="1200">
        <a:solidFill>
          <a:schemeClr val="tx1"/>
        </a:solidFill>
        <a:latin typeface="Garamond" pitchFamily="18" charset="0"/>
        <a:ea typeface="+mn-ea"/>
        <a:cs typeface="Arial" charset="0"/>
      </a:defRPr>
    </a:lvl3pPr>
    <a:lvl4pPr marL="1371600" algn="l" defTabSz="457200" rtl="0" fontAlgn="base">
      <a:spcBef>
        <a:spcPct val="0"/>
      </a:spcBef>
      <a:spcAft>
        <a:spcPct val="0"/>
      </a:spcAft>
      <a:defRPr kern="1200">
        <a:solidFill>
          <a:schemeClr val="tx1"/>
        </a:solidFill>
        <a:latin typeface="Garamond" pitchFamily="18" charset="0"/>
        <a:ea typeface="+mn-ea"/>
        <a:cs typeface="Arial" charset="0"/>
      </a:defRPr>
    </a:lvl4pPr>
    <a:lvl5pPr marL="1828800" algn="l" defTabSz="457200" rtl="0" fontAlgn="base">
      <a:spcBef>
        <a:spcPct val="0"/>
      </a:spcBef>
      <a:spcAft>
        <a:spcPct val="0"/>
      </a:spcAft>
      <a:defRPr kern="1200">
        <a:solidFill>
          <a:schemeClr val="tx1"/>
        </a:solidFill>
        <a:latin typeface="Garamond" pitchFamily="18" charset="0"/>
        <a:ea typeface="+mn-ea"/>
        <a:cs typeface="Arial" charset="0"/>
      </a:defRPr>
    </a:lvl5pPr>
    <a:lvl6pPr marL="2286000" algn="l" defTabSz="914400" rtl="0" eaLnBrk="1" latinLnBrk="0" hangingPunct="1">
      <a:defRPr kern="1200">
        <a:solidFill>
          <a:schemeClr val="tx1"/>
        </a:solidFill>
        <a:latin typeface="Garamond" pitchFamily="18" charset="0"/>
        <a:ea typeface="+mn-ea"/>
        <a:cs typeface="Arial" charset="0"/>
      </a:defRPr>
    </a:lvl6pPr>
    <a:lvl7pPr marL="2743200" algn="l" defTabSz="914400" rtl="0" eaLnBrk="1" latinLnBrk="0" hangingPunct="1">
      <a:defRPr kern="1200">
        <a:solidFill>
          <a:schemeClr val="tx1"/>
        </a:solidFill>
        <a:latin typeface="Garamond" pitchFamily="18" charset="0"/>
        <a:ea typeface="+mn-ea"/>
        <a:cs typeface="Arial" charset="0"/>
      </a:defRPr>
    </a:lvl7pPr>
    <a:lvl8pPr marL="3200400" algn="l" defTabSz="914400" rtl="0" eaLnBrk="1" latinLnBrk="0" hangingPunct="1">
      <a:defRPr kern="1200">
        <a:solidFill>
          <a:schemeClr val="tx1"/>
        </a:solidFill>
        <a:latin typeface="Garamond" pitchFamily="18" charset="0"/>
        <a:ea typeface="+mn-ea"/>
        <a:cs typeface="Arial" charset="0"/>
      </a:defRPr>
    </a:lvl8pPr>
    <a:lvl9pPr marL="3657600" algn="l" defTabSz="914400" rtl="0" eaLnBrk="1" latinLnBrk="0" hangingPunct="1">
      <a:defRPr kern="1200">
        <a:solidFill>
          <a:schemeClr val="tx1"/>
        </a:solidFill>
        <a:latin typeface="Garamond"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0000"/>
    <a:srgbClr val="00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56" autoAdjust="0"/>
  </p:normalViewPr>
  <p:slideViewPr>
    <p:cSldViewPr snapToGrid="0">
      <p:cViewPr>
        <p:scale>
          <a:sx n="66" d="100"/>
          <a:sy n="66" d="100"/>
        </p:scale>
        <p:origin x="-520" y="-4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17463" y="0"/>
            <a:ext cx="12231688" cy="6856413"/>
            <a:chOff x="-16934" y="0"/>
            <a:chExt cx="12231160" cy="6856214"/>
          </a:xfrm>
        </p:grpSpPr>
        <p:pic>
          <p:nvPicPr>
            <p:cNvPr id="5" name="Picture 15" descr="HD-PanelTitleR1.png"/>
            <p:cNvPicPr>
              <a:picLocks noChangeAspect="1"/>
            </p:cNvPicPr>
            <p:nvPr/>
          </p:nvPicPr>
          <p:blipFill>
            <a:blip r:embed="rId2"/>
            <a:srcRect/>
            <a:stretch>
              <a:fillRect/>
            </a:stretch>
          </p:blipFill>
          <p:spPr bwMode="auto">
            <a:xfrm>
              <a:off x="0" y="0"/>
              <a:ext cx="12188825" cy="6856214"/>
            </a:xfrm>
            <a:prstGeom prst="rect">
              <a:avLst/>
            </a:prstGeom>
            <a:noFill/>
            <a:ln w="9525">
              <a:noFill/>
              <a:miter lim="800000"/>
              <a:headEnd/>
              <a:tailEnd/>
            </a:ln>
          </p:spPr>
        </p:pic>
        <p:grpSp>
          <p:nvGrpSpPr>
            <p:cNvPr id="6" name="Rectangle 25"/>
            <p:cNvGrpSpPr>
              <a:grpSpLocks/>
            </p:cNvGrpSpPr>
            <p:nvPr/>
          </p:nvGrpSpPr>
          <p:grpSpPr bwMode="auto">
            <a:xfrm>
              <a:off x="2323004" y="1536147"/>
              <a:ext cx="7558714" cy="3852560"/>
              <a:chOff x="2322576" y="1536192"/>
              <a:chExt cx="7559040" cy="3852672"/>
            </a:xfrm>
          </p:grpSpPr>
          <p:pic>
            <p:nvPicPr>
              <p:cNvPr id="9" name="Rectangle 25"/>
              <p:cNvPicPr>
                <a:picLocks noChangeArrowheads="1"/>
              </p:cNvPicPr>
              <p:nvPr/>
            </p:nvPicPr>
            <p:blipFill>
              <a:blip r:embed="rId3"/>
              <a:srcRect/>
              <a:stretch>
                <a:fillRect/>
              </a:stretch>
            </p:blipFill>
            <p:spPr bwMode="auto">
              <a:xfrm>
                <a:off x="2322576" y="1536192"/>
                <a:ext cx="7559040" cy="3852672"/>
              </a:xfrm>
              <a:prstGeom prst="rect">
                <a:avLst/>
              </a:prstGeom>
              <a:noFill/>
              <a:ln w="9525">
                <a:noFill/>
                <a:miter lim="800000"/>
                <a:headEnd/>
                <a:tailEnd/>
              </a:ln>
            </p:spPr>
          </p:pic>
          <p:sp>
            <p:nvSpPr>
              <p:cNvPr id="10" name="Text Box 11"/>
              <p:cNvSpPr txBox="1">
                <a:spLocks noChangeArrowheads="1"/>
              </p:cNvSpPr>
              <p:nvPr/>
            </p:nvSpPr>
            <p:spPr bwMode="auto">
              <a:xfrm>
                <a:off x="2327275" y="1541463"/>
                <a:ext cx="7545388" cy="3835400"/>
              </a:xfrm>
              <a:prstGeom prst="rect">
                <a:avLst/>
              </a:prstGeom>
              <a:noFill/>
              <a:ln>
                <a:noFill/>
              </a:ln>
              <a:extLst>
                <a:ext uri="{909E8E84-426E-40DD-AFC4-6F175D3DCCD1}"/>
                <a:ext uri="{91240B29-F687-4F45-9708-019B960494DF}"/>
              </a:extLst>
            </p:spPr>
            <p:txBody>
              <a:bodyPr/>
              <a:lstStyle/>
              <a:p>
                <a:pPr>
                  <a:defRPr/>
                </a:pPr>
                <a:endParaRPr lang="pt-BR">
                  <a:cs typeface="Arial" pitchFamily="34" charset="0"/>
                </a:endParaRPr>
              </a:p>
            </p:txBody>
          </p:sp>
        </p:grpSp>
        <p:pic>
          <p:nvPicPr>
            <p:cNvPr id="7" name="Picture 16" descr="HDRibbonTitle-UniformTrim.png"/>
            <p:cNvPicPr>
              <a:picLocks noChangeAspect="1"/>
            </p:cNvPicPr>
            <p:nvPr/>
          </p:nvPicPr>
          <p:blipFill>
            <a:blip r:embed="rId4"/>
            <a:srcRect/>
            <a:stretch>
              <a:fillRect/>
            </a:stretch>
          </p:blipFill>
          <p:spPr bwMode="auto">
            <a:xfrm>
              <a:off x="-16934" y="3147609"/>
              <a:ext cx="2478024" cy="612648"/>
            </a:xfrm>
            <a:prstGeom prst="rect">
              <a:avLst/>
            </a:prstGeom>
            <a:noFill/>
            <a:ln w="9525">
              <a:noFill/>
              <a:miter lim="800000"/>
              <a:headEnd/>
              <a:tailEnd/>
            </a:ln>
          </p:spPr>
        </p:pic>
        <p:pic>
          <p:nvPicPr>
            <p:cNvPr id="8" name="Picture 19" descr="HDRibbonTitle-UniformTrim.png"/>
            <p:cNvPicPr>
              <a:picLocks noChangeAspect="1"/>
            </p:cNvPicPr>
            <p:nvPr/>
          </p:nvPicPr>
          <p:blipFill>
            <a:blip r:embed="rId4"/>
            <a:srcRect/>
            <a:stretch>
              <a:fillRect/>
            </a:stretch>
          </p:blipFill>
          <p:spPr bwMode="auto">
            <a:xfrm>
              <a:off x="9736202" y="3147609"/>
              <a:ext cx="2478024" cy="612648"/>
            </a:xfrm>
            <a:prstGeom prst="rect">
              <a:avLst/>
            </a:prstGeom>
            <a:noFill/>
            <a:ln w="9525">
              <a:noFill/>
              <a:miter lim="800000"/>
              <a:headEnd/>
              <a:tailEnd/>
            </a:ln>
          </p:spPr>
        </p:pic>
      </p:grpSp>
      <p:cxnSp>
        <p:nvCxnSpPr>
          <p:cNvPr id="11" name="Straight Connector 14"/>
          <p:cNvCxnSpPr/>
          <p:nvPr/>
        </p:nvCxnSpPr>
        <p:spPr>
          <a:xfrm>
            <a:off x="2692400" y="3522663"/>
            <a:ext cx="681513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pt-BR"/>
              <a:t>Clique para editar o título Mestre</a:t>
            </a:r>
            <a:endParaRPr lang="en-US" dirty="0"/>
          </a:p>
        </p:txBody>
      </p:sp>
      <p:sp>
        <p:nvSpPr>
          <p:cNvPr id="3" name="Subtitle 2"/>
          <p:cNvSpPr>
            <a:spLocks noGrp="1"/>
          </p:cNvSpPr>
          <p:nvPr>
            <p:ph type="subTitle" idx="1"/>
          </p:nvPr>
        </p:nvSpPr>
        <p:spPr>
          <a:xfrm>
            <a:off x="2692398" y="3657597"/>
            <a:ext cx="6815669" cy="1320802"/>
          </a:xfrm>
        </p:spPr>
        <p:txBody>
          <a:bodyPr>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12" name="Date Placeholder 3"/>
          <p:cNvSpPr>
            <a:spLocks noGrp="1"/>
          </p:cNvSpPr>
          <p:nvPr>
            <p:ph type="dt" sz="half" idx="10"/>
          </p:nvPr>
        </p:nvSpPr>
        <p:spPr>
          <a:xfrm>
            <a:off x="7983538" y="5037138"/>
            <a:ext cx="896937" cy="279400"/>
          </a:xfrm>
        </p:spPr>
        <p:txBody>
          <a:bodyPr/>
          <a:lstStyle>
            <a:lvl1pPr>
              <a:defRPr/>
            </a:lvl1pPr>
          </a:lstStyle>
          <a:p>
            <a:pPr>
              <a:defRPr/>
            </a:pPr>
            <a:fld id="{FA42C25F-2692-4733-AF2C-56F624E07405}" type="datetimeFigureOut">
              <a:rPr lang="pt-BR"/>
              <a:pPr>
                <a:defRPr/>
              </a:pPr>
              <a:t>11/12/2020</a:t>
            </a:fld>
            <a:endParaRPr lang="pt-BR"/>
          </a:p>
        </p:txBody>
      </p:sp>
      <p:sp>
        <p:nvSpPr>
          <p:cNvPr id="13" name="Footer Placeholder 4"/>
          <p:cNvSpPr>
            <a:spLocks noGrp="1"/>
          </p:cNvSpPr>
          <p:nvPr>
            <p:ph type="ftr" sz="quarter" idx="11"/>
          </p:nvPr>
        </p:nvSpPr>
        <p:spPr>
          <a:xfrm>
            <a:off x="2692400" y="5037138"/>
            <a:ext cx="5214938" cy="279400"/>
          </a:xfrm>
        </p:spPr>
        <p:txBody>
          <a:bodyPr/>
          <a:lstStyle>
            <a:lvl1pPr>
              <a:defRPr/>
            </a:lvl1pPr>
          </a:lstStyle>
          <a:p>
            <a:pPr>
              <a:defRPr/>
            </a:pPr>
            <a:endParaRPr lang="pt-BR"/>
          </a:p>
        </p:txBody>
      </p:sp>
      <p:sp>
        <p:nvSpPr>
          <p:cNvPr id="14" name="Slide Number Placeholder 5"/>
          <p:cNvSpPr>
            <a:spLocks noGrp="1"/>
          </p:cNvSpPr>
          <p:nvPr>
            <p:ph type="sldNum" sz="quarter" idx="12"/>
          </p:nvPr>
        </p:nvSpPr>
        <p:spPr>
          <a:xfrm>
            <a:off x="8956675" y="5037138"/>
            <a:ext cx="550863" cy="279400"/>
          </a:xfrm>
        </p:spPr>
        <p:txBody>
          <a:bodyPr/>
          <a:lstStyle>
            <a:lvl1pPr>
              <a:defRPr/>
            </a:lvl1pPr>
          </a:lstStyle>
          <a:p>
            <a:pPr>
              <a:defRPr/>
            </a:pPr>
            <a:fld id="{401D4548-4B68-4501-B18F-DD6AFFDC6D74}"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CE07D86-8693-420D-A1CA-07EA0BEB08E3}"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AB30CAF-2992-4B74-AC70-E7D4BEB8F4E1}"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85A4A9E3-DF53-4895-AE36-F8077BCA6704}"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3A56941-D157-4241-A4CA-C1BE474807E3}"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180670" y="3243262"/>
            <a:ext cx="4718304" cy="2632605"/>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EF65D6F2-8C75-483F-87F0-D96DC8366BDF}" type="datetimeFigureOut">
              <a:rPr lang="pt-BR"/>
              <a:pPr>
                <a:defRPr/>
              </a:pPr>
              <a:t>11/12/2020</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0" name="Slide Number Placeholder 8"/>
          <p:cNvSpPr>
            <a:spLocks noGrp="1"/>
          </p:cNvSpPr>
          <p:nvPr>
            <p:ph type="sldNum" sz="quarter" idx="12"/>
          </p:nvPr>
        </p:nvSpPr>
        <p:spPr/>
        <p:txBody>
          <a:bodyPr/>
          <a:lstStyle>
            <a:lvl1pPr>
              <a:defRPr/>
            </a:lvl1pPr>
          </a:lstStyle>
          <a:p>
            <a:pPr>
              <a:defRPr/>
            </a:pPr>
            <a:fld id="{153C7A88-2400-40B7-8B81-A2CAD32C1F21}"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175B72F3-5C83-407D-8D1C-F148207720D3}" type="datetimeFigureOut">
              <a:rPr lang="pt-BR"/>
              <a:pPr>
                <a:defRPr/>
              </a:pPr>
              <a:t>11/12/2020</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18900020-22C8-435C-B3CF-41FB6F94EC4B}"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0DB686E-F6D6-4F0C-8CAF-B1C4C1046AF8}" type="datetimeFigureOut">
              <a:rPr lang="pt-BR"/>
              <a:pPr>
                <a:defRPr/>
              </a:pPr>
              <a:t>11/12/2020</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25CF565F-B734-4DF0-912B-0DFC715AB381}"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lvl1pPr>
          </a:lstStyle>
          <a:p>
            <a:pPr>
              <a:defRPr/>
            </a:pPr>
            <a:fld id="{89295A67-8B72-43AF-AC39-EC6DA327411B}" type="datetimeFigureOut">
              <a:rPr lang="pt-BR"/>
              <a:pPr>
                <a:defRPr/>
              </a:pPr>
              <a:t>11/12/2020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5F567E19-55E6-4304-8B30-A1754F1BED03}"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0E614A41-2BBA-4EA5-88AA-DF2932E1C706}"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325FC8E-5DC9-4733-B126-B020385E6648}"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BAD544D1-CFB9-46F5-9A39-DE124E0E872B}"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D5C05964-4339-4F1B-8DD9-6C3D7E18D607}" type="slidenum">
              <a:rPr lang="pt-BR"/>
              <a:pPr>
                <a:defRPr/>
              </a:pPr>
              <a:t>‹#›</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691CDDF3-FA45-4902-967D-32F087AF91C4}"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A6B9D33-0D6C-4589-BA63-01BA71A32586}" type="slidenum">
              <a:rPr lang="pt-BR"/>
              <a:pPr>
                <a:defRPr/>
              </a:pPr>
              <a:t>‹#›</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862013" y="879475"/>
            <a:ext cx="609600" cy="585788"/>
          </a:xfrm>
          <a:prstGeom prst="rect">
            <a:avLst/>
          </a:prstGeom>
          <a:noFill/>
          <a:ln>
            <a:noFill/>
          </a:ln>
          <a:extLst>
            <a:ext uri="{909E8E84-426E-40DD-AFC4-6F175D3DCCD1}"/>
            <a:ext uri="{91240B29-F687-4F45-9708-019B960494DF}"/>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pPr>
              <a:defRPr/>
            </a:pPr>
            <a:r>
              <a:rPr lang="en-US" sz="8000" smtClean="0">
                <a:cs typeface="Arial" pitchFamily="34" charset="0"/>
              </a:rPr>
              <a:t>“</a:t>
            </a:r>
          </a:p>
        </p:txBody>
      </p:sp>
      <p:sp>
        <p:nvSpPr>
          <p:cNvPr id="6" name="TextBox 14"/>
          <p:cNvSpPr txBox="1">
            <a:spLocks noChangeArrowheads="1"/>
          </p:cNvSpPr>
          <p:nvPr/>
        </p:nvSpPr>
        <p:spPr bwMode="auto">
          <a:xfrm>
            <a:off x="10599738" y="2827338"/>
            <a:ext cx="609600" cy="585787"/>
          </a:xfrm>
          <a:prstGeom prst="rect">
            <a:avLst/>
          </a:prstGeom>
          <a:noFill/>
          <a:ln>
            <a:noFill/>
          </a:ln>
          <a:extLst>
            <a:ext uri="{909E8E84-426E-40DD-AFC4-6F175D3DCCD1}"/>
            <a:ext uri="{91240B29-F687-4F45-9708-019B960494DF}"/>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pPr algn="r">
              <a:defRPr/>
            </a:pPr>
            <a:r>
              <a:rPr lang="en-US" sz="8000" smtClean="0">
                <a:cs typeface="Arial" pitchFamily="34" charset="0"/>
              </a:rPr>
              <a:t>”</a:t>
            </a:r>
          </a:p>
        </p:txBody>
      </p:sp>
      <p:cxnSp>
        <p:nvCxnSpPr>
          <p:cNvPr id="7" name="Straight Connector 18"/>
          <p:cNvCxnSpPr/>
          <p:nvPr/>
        </p:nvCxnSpPr>
        <p:spPr>
          <a:xfrm>
            <a:off x="1395413" y="41402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8" name="Date Placeholder 3"/>
          <p:cNvSpPr>
            <a:spLocks noGrp="1"/>
          </p:cNvSpPr>
          <p:nvPr>
            <p:ph type="dt" sz="half" idx="14"/>
          </p:nvPr>
        </p:nvSpPr>
        <p:spPr/>
        <p:txBody>
          <a:bodyPr/>
          <a:lstStyle>
            <a:lvl1pPr>
              <a:defRPr/>
            </a:lvl1pPr>
          </a:lstStyle>
          <a:p>
            <a:pPr>
              <a:defRPr/>
            </a:pPr>
            <a:fld id="{2C02B92B-7019-4115-94EB-D3A27D494F3C}" type="datetimeFigureOut">
              <a:rPr lang="pt-BR"/>
              <a:pPr>
                <a:defRPr/>
              </a:pPr>
              <a:t>11/12/2020</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1" name="Slide Number Placeholder 5"/>
          <p:cNvSpPr>
            <a:spLocks noGrp="1"/>
          </p:cNvSpPr>
          <p:nvPr>
            <p:ph type="sldNum" sz="quarter" idx="16"/>
          </p:nvPr>
        </p:nvSpPr>
        <p:spPr/>
        <p:txBody>
          <a:bodyPr/>
          <a:lstStyle>
            <a:lvl1pPr>
              <a:defRPr/>
            </a:lvl1pPr>
          </a:lstStyle>
          <a:p>
            <a:pPr>
              <a:defRPr/>
            </a:pPr>
            <a:fld id="{667029F8-A051-47E3-B4A9-36AF9295A917}" type="slidenum">
              <a:rPr lang="pt-BR"/>
              <a:pPr>
                <a:defRPr/>
              </a:pPr>
              <a:t>‹#›</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lvl1pPr>
              <a:defRPr/>
            </a:lvl1pPr>
          </a:lstStyle>
          <a:p>
            <a:pPr>
              <a:defRPr/>
            </a:pPr>
            <a:fld id="{1860422B-54D3-4000-9E90-CBA236386BDB}" type="datetimeFigureOut">
              <a:rPr lang="pt-BR"/>
              <a:pPr>
                <a:defRPr/>
              </a:pPr>
              <a:t>11/12/2020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04CCE06-63C9-43D8-8EE4-DAB2086E65A3}" type="slidenum">
              <a:rPr lang="pt-BR"/>
              <a:pPr>
                <a:defRPr/>
              </a:pPr>
              <a:t>‹#›</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862013" y="879475"/>
            <a:ext cx="609600" cy="585788"/>
          </a:xfrm>
          <a:prstGeom prst="rect">
            <a:avLst/>
          </a:prstGeom>
          <a:noFill/>
          <a:ln>
            <a:noFill/>
          </a:ln>
          <a:extLst>
            <a:ext uri="{909E8E84-426E-40DD-AFC4-6F175D3DCCD1}"/>
            <a:ext uri="{91240B29-F687-4F45-9708-019B960494DF}"/>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pPr>
              <a:defRPr/>
            </a:pPr>
            <a:r>
              <a:rPr lang="en-US" sz="8000" smtClean="0">
                <a:cs typeface="Arial" pitchFamily="34" charset="0"/>
              </a:rPr>
              <a:t>“</a:t>
            </a:r>
          </a:p>
        </p:txBody>
      </p:sp>
      <p:sp>
        <p:nvSpPr>
          <p:cNvPr id="6" name="TextBox 12"/>
          <p:cNvSpPr txBox="1">
            <a:spLocks noChangeArrowheads="1"/>
          </p:cNvSpPr>
          <p:nvPr/>
        </p:nvSpPr>
        <p:spPr bwMode="auto">
          <a:xfrm>
            <a:off x="10599738" y="2598738"/>
            <a:ext cx="609600" cy="585787"/>
          </a:xfrm>
          <a:prstGeom prst="rect">
            <a:avLst/>
          </a:prstGeom>
          <a:noFill/>
          <a:ln>
            <a:noFill/>
          </a:ln>
          <a:extLst>
            <a:ext uri="{909E8E84-426E-40DD-AFC4-6F175D3DCCD1}"/>
            <a:ext uri="{91240B29-F687-4F45-9708-019B960494DF}"/>
          </a:extLst>
        </p:spPr>
        <p:txBody>
          <a:bodyPr anchor="ctr"/>
          <a:lstStyle>
            <a:lvl1pPr>
              <a:defRPr>
                <a:solidFill>
                  <a:schemeClr val="tx1"/>
                </a:solidFill>
                <a:latin typeface="Garamond" pitchFamily="18" charset="0"/>
              </a:defRPr>
            </a:lvl1pPr>
            <a:lvl2pPr marL="742950" indent="-285750">
              <a:defRPr>
                <a:solidFill>
                  <a:schemeClr val="tx1"/>
                </a:solidFill>
                <a:latin typeface="Garamond" pitchFamily="18" charset="0"/>
              </a:defRPr>
            </a:lvl2pPr>
            <a:lvl3pPr marL="1143000" indent="-228600">
              <a:defRPr>
                <a:solidFill>
                  <a:schemeClr val="tx1"/>
                </a:solidFill>
                <a:latin typeface="Garamond" pitchFamily="18" charset="0"/>
              </a:defRPr>
            </a:lvl3pPr>
            <a:lvl4pPr marL="1600200" indent="-228600">
              <a:defRPr>
                <a:solidFill>
                  <a:schemeClr val="tx1"/>
                </a:solidFill>
                <a:latin typeface="Garamond" pitchFamily="18" charset="0"/>
              </a:defRPr>
            </a:lvl4pPr>
            <a:lvl5pPr marL="2057400" indent="-228600">
              <a:defRPr>
                <a:solidFill>
                  <a:schemeClr val="tx1"/>
                </a:solidFill>
                <a:latin typeface="Garamond" pitchFamily="18" charset="0"/>
              </a:defRPr>
            </a:lvl5pPr>
            <a:lvl6pPr marL="2514600" indent="-228600" defTabSz="457200" fontAlgn="base">
              <a:spcBef>
                <a:spcPct val="0"/>
              </a:spcBef>
              <a:spcAft>
                <a:spcPct val="0"/>
              </a:spcAft>
              <a:defRPr>
                <a:solidFill>
                  <a:schemeClr val="tx1"/>
                </a:solidFill>
                <a:latin typeface="Garamond" pitchFamily="18" charset="0"/>
              </a:defRPr>
            </a:lvl6pPr>
            <a:lvl7pPr marL="2971800" indent="-228600" defTabSz="457200" fontAlgn="base">
              <a:spcBef>
                <a:spcPct val="0"/>
              </a:spcBef>
              <a:spcAft>
                <a:spcPct val="0"/>
              </a:spcAft>
              <a:defRPr>
                <a:solidFill>
                  <a:schemeClr val="tx1"/>
                </a:solidFill>
                <a:latin typeface="Garamond" pitchFamily="18" charset="0"/>
              </a:defRPr>
            </a:lvl7pPr>
            <a:lvl8pPr marL="3429000" indent="-228600" defTabSz="457200" fontAlgn="base">
              <a:spcBef>
                <a:spcPct val="0"/>
              </a:spcBef>
              <a:spcAft>
                <a:spcPct val="0"/>
              </a:spcAft>
              <a:defRPr>
                <a:solidFill>
                  <a:schemeClr val="tx1"/>
                </a:solidFill>
                <a:latin typeface="Garamond" pitchFamily="18" charset="0"/>
              </a:defRPr>
            </a:lvl8pPr>
            <a:lvl9pPr marL="3886200" indent="-228600" defTabSz="457200" fontAlgn="base">
              <a:spcBef>
                <a:spcPct val="0"/>
              </a:spcBef>
              <a:spcAft>
                <a:spcPct val="0"/>
              </a:spcAft>
              <a:defRPr>
                <a:solidFill>
                  <a:schemeClr val="tx1"/>
                </a:solidFill>
                <a:latin typeface="Garamond" pitchFamily="18" charset="0"/>
              </a:defRPr>
            </a:lvl9pPr>
          </a:lstStyle>
          <a:p>
            <a:pPr algn="r">
              <a:defRPr/>
            </a:pPr>
            <a:r>
              <a:rPr lang="en-US" sz="8000" smtClean="0">
                <a:cs typeface="Arial" pitchFamily="34" charset="0"/>
              </a:rPr>
              <a:t>”</a:t>
            </a:r>
          </a:p>
        </p:txBody>
      </p:sp>
      <p:cxnSp>
        <p:nvCxnSpPr>
          <p:cNvPr id="7" name="Straight Connector 25"/>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a:t>Clique para editar o título Mestre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8" name="Date Placeholder 3"/>
          <p:cNvSpPr>
            <a:spLocks noGrp="1"/>
          </p:cNvSpPr>
          <p:nvPr>
            <p:ph type="dt" sz="half" idx="14"/>
          </p:nvPr>
        </p:nvSpPr>
        <p:spPr/>
        <p:txBody>
          <a:bodyPr/>
          <a:lstStyle>
            <a:lvl1pPr>
              <a:defRPr/>
            </a:lvl1pPr>
          </a:lstStyle>
          <a:p>
            <a:pPr>
              <a:defRPr/>
            </a:pPr>
            <a:fld id="{8B5EFC61-1952-456F-A86B-573E172771EB}" type="datetimeFigureOut">
              <a:rPr lang="pt-BR"/>
              <a:pPr>
                <a:defRPr/>
              </a:pPr>
              <a:t>11/12/2020</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p:txBody>
          <a:bodyPr/>
          <a:lstStyle>
            <a:lvl1pPr>
              <a:defRPr/>
            </a:lvl1pPr>
          </a:lstStyle>
          <a:p>
            <a:pPr>
              <a:defRPr/>
            </a:pPr>
            <a:fld id="{47AEF514-207B-4486-8E14-DF3AA98A0F47}" type="slidenum">
              <a:rPr lang="pt-BR"/>
              <a:pPr>
                <a:defRPr/>
              </a:pPr>
              <a:t>‹#›</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a:t>Clique para editar o título Mestre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6" name="Date Placeholder 3"/>
          <p:cNvSpPr>
            <a:spLocks noGrp="1"/>
          </p:cNvSpPr>
          <p:nvPr>
            <p:ph type="dt" sz="half" idx="14"/>
          </p:nvPr>
        </p:nvSpPr>
        <p:spPr/>
        <p:txBody>
          <a:bodyPr/>
          <a:lstStyle>
            <a:lvl1pPr>
              <a:defRPr/>
            </a:lvl1pPr>
          </a:lstStyle>
          <a:p>
            <a:pPr>
              <a:defRPr/>
            </a:pPr>
            <a:fld id="{EC631212-713A-40DA-9DBA-94A69DE646B4}" type="datetimeFigureOut">
              <a:rPr lang="pt-BR"/>
              <a:pPr>
                <a:defRPr/>
              </a:pPr>
              <a:t>11/12/2020</a:t>
            </a:fld>
            <a:endParaRPr lang="pt-BR"/>
          </a:p>
        </p:txBody>
      </p:sp>
      <p:sp>
        <p:nvSpPr>
          <p:cNvPr id="7" name="Footer Placeholder 4"/>
          <p:cNvSpPr>
            <a:spLocks noGrp="1"/>
          </p:cNvSpPr>
          <p:nvPr>
            <p:ph type="ftr" sz="quarter" idx="15"/>
          </p:nvPr>
        </p:nvSpPr>
        <p:spPr/>
        <p:txBody>
          <a:bodyPr/>
          <a:lstStyle>
            <a:lvl1pPr>
              <a:defRPr/>
            </a:lvl1pPr>
          </a:lstStyle>
          <a:p>
            <a:pPr>
              <a:defRPr/>
            </a:pPr>
            <a:endParaRPr lang="pt-BR"/>
          </a:p>
        </p:txBody>
      </p:sp>
      <p:sp>
        <p:nvSpPr>
          <p:cNvPr id="8" name="Slide Number Placeholder 5"/>
          <p:cNvSpPr>
            <a:spLocks noGrp="1"/>
          </p:cNvSpPr>
          <p:nvPr>
            <p:ph type="sldNum" sz="quarter" idx="16"/>
          </p:nvPr>
        </p:nvSpPr>
        <p:spPr/>
        <p:txBody>
          <a:bodyPr/>
          <a:lstStyle>
            <a:lvl1pPr>
              <a:defRPr/>
            </a:lvl1pPr>
          </a:lstStyle>
          <a:p>
            <a:pPr>
              <a:defRPr/>
            </a:pPr>
            <a:fld id="{F3C023A9-4DB2-40A3-A32A-8B6F56B53E6E}" type="slidenum">
              <a:rPr lang="pt-BR"/>
              <a:pPr>
                <a:defRPr/>
              </a:pPr>
              <a:t>‹#›</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5CF1612-0CD5-41DB-AEAF-3D7B3DA7DF22}"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CF67E42-0F09-4889-A9B3-955B2CBE8F0A}" type="slidenum">
              <a:rPr lang="pt-BR"/>
              <a:pPr>
                <a:defRPr/>
              </a:pPr>
              <a:t>‹#›</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3DD0AFF-D311-4BCA-8432-B97BDC50C9FF}" type="datetimeFigureOut">
              <a:rPr lang="pt-BR"/>
              <a:pPr>
                <a:defRPr/>
              </a:pPr>
              <a:t>11/12/2020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8C51507-1843-41C5-95ED-A41165F0E3B5}"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15875" y="0"/>
            <a:ext cx="12230100" cy="6856413"/>
            <a:chOff x="-15736" y="0"/>
            <a:chExt cx="12229962" cy="6856214"/>
          </a:xfrm>
        </p:grpSpPr>
        <p:pic>
          <p:nvPicPr>
            <p:cNvPr id="1032" name="Picture 7" descr="HD-PanelContent.png"/>
            <p:cNvPicPr>
              <a:picLocks noChangeAspect="1"/>
            </p:cNvPicPr>
            <p:nvPr/>
          </p:nvPicPr>
          <p:blipFill>
            <a:blip r:embed="rId18"/>
            <a:srcRect/>
            <a:stretch>
              <a:fillRect/>
            </a:stretch>
          </p:blipFill>
          <p:spPr bwMode="auto">
            <a:xfrm>
              <a:off x="0" y="0"/>
              <a:ext cx="12188825" cy="6856214"/>
            </a:xfrm>
            <a:prstGeom prst="rect">
              <a:avLst/>
            </a:prstGeom>
            <a:noFill/>
            <a:ln w="9525">
              <a:noFill/>
              <a:miter lim="800000"/>
              <a:headEnd/>
              <a:tailEnd/>
            </a:ln>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36" name="Picture 9" descr="HDRibbonContent-UniformTrim.png"/>
            <p:cNvPicPr>
              <a:picLocks noChangeAspect="1"/>
            </p:cNvPicPr>
            <p:nvPr/>
          </p:nvPicPr>
          <p:blipFill>
            <a:blip r:embed="rId19"/>
            <a:srcRect/>
            <a:stretch>
              <a:fillRect/>
            </a:stretch>
          </p:blipFill>
          <p:spPr bwMode="auto">
            <a:xfrm>
              <a:off x="-15736" y="3153832"/>
              <a:ext cx="777240" cy="606425"/>
            </a:xfrm>
            <a:prstGeom prst="rect">
              <a:avLst/>
            </a:prstGeom>
            <a:noFill/>
            <a:ln w="9525">
              <a:noFill/>
              <a:miter lim="800000"/>
              <a:headEnd/>
              <a:tailEnd/>
            </a:ln>
          </p:spPr>
        </p:pic>
        <p:pic>
          <p:nvPicPr>
            <p:cNvPr id="1037" name="Picture 10" descr="HDRibbonContent-UniformTrim.png"/>
            <p:cNvPicPr>
              <a:picLocks noChangeAspect="1"/>
            </p:cNvPicPr>
            <p:nvPr/>
          </p:nvPicPr>
          <p:blipFill>
            <a:blip r:embed="rId19"/>
            <a:srcRect/>
            <a:stretch>
              <a:fillRect/>
            </a:stretch>
          </p:blipFill>
          <p:spPr bwMode="auto">
            <a:xfrm>
              <a:off x="11436986" y="3153832"/>
              <a:ext cx="777240" cy="606425"/>
            </a:xfrm>
            <a:prstGeom prst="rect">
              <a:avLst/>
            </a:prstGeom>
            <a:noFill/>
            <a:ln w="9525">
              <a:noFill/>
              <a:miter lim="800000"/>
              <a:headEnd/>
              <a:tailEnd/>
            </a:ln>
          </p:spPr>
        </p:pic>
      </p:grpSp>
      <p:sp>
        <p:nvSpPr>
          <p:cNvPr id="1027" name="Title Placeholder 1"/>
          <p:cNvSpPr>
            <a:spLocks noGrp="1"/>
          </p:cNvSpPr>
          <p:nvPr>
            <p:ph type="title"/>
          </p:nvPr>
        </p:nvSpPr>
        <p:spPr bwMode="auto">
          <a:xfrm>
            <a:off x="1295400" y="982663"/>
            <a:ext cx="9601200" cy="13033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295400" y="2557463"/>
            <a:ext cx="9601200" cy="3317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fontAlgn="auto">
              <a:spcBef>
                <a:spcPts val="0"/>
              </a:spcBef>
              <a:spcAft>
                <a:spcPts val="0"/>
              </a:spcAft>
              <a:defRPr sz="1000" b="0" i="0">
                <a:solidFill>
                  <a:schemeClr val="tx1"/>
                </a:solidFill>
                <a:effectLst/>
                <a:latin typeface="+mn-lt"/>
                <a:cs typeface="+mn-cs"/>
              </a:defRPr>
            </a:lvl1pPr>
          </a:lstStyle>
          <a:p>
            <a:pPr>
              <a:defRPr/>
            </a:pPr>
            <a:fld id="{8624051B-1B87-4D2C-B690-C96FE033AAF9}" type="datetimeFigureOut">
              <a:rPr lang="pt-BR"/>
              <a:pPr>
                <a:defRPr/>
              </a:pPr>
              <a:t>11/12/2020</a:t>
            </a:fld>
            <a:endParaRPr lang="pt-BR"/>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fontAlgn="auto">
              <a:spcBef>
                <a:spcPts val="0"/>
              </a:spcBef>
              <a:spcAft>
                <a:spcPts val="0"/>
              </a:spcAft>
              <a:defRPr sz="1000" b="0" i="0">
                <a:solidFill>
                  <a:schemeClr val="tx1"/>
                </a:solidFill>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lIns="91440" tIns="45720" rIns="91440" bIns="45720" rtlCol="0" anchor="ctr"/>
          <a:lstStyle>
            <a:lvl1pPr algn="r" fontAlgn="auto">
              <a:spcBef>
                <a:spcPts val="0"/>
              </a:spcBef>
              <a:spcAft>
                <a:spcPts val="0"/>
              </a:spcAft>
              <a:defRPr sz="1000" b="0" i="0">
                <a:solidFill>
                  <a:schemeClr val="tx1"/>
                </a:solidFill>
                <a:effectLst/>
                <a:latin typeface="+mn-lt"/>
                <a:cs typeface="+mn-cs"/>
              </a:defRPr>
            </a:lvl1pPr>
          </a:lstStyle>
          <a:p>
            <a:pPr>
              <a:defRPr/>
            </a:pPr>
            <a:fld id="{C05D1497-A49F-4A3B-9811-6F8A11A0F093}" type="slidenum">
              <a:rPr lang="pt-BR"/>
              <a:pPr>
                <a:defRPr/>
              </a:pPr>
              <a:t>‹#›</a:t>
            </a:fld>
            <a:endParaRPr lang="pt-B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0" r:id="rId6"/>
    <p:sldLayoutId id="2147483736" r:id="rId7"/>
    <p:sldLayoutId id="2147483729" r:id="rId8"/>
    <p:sldLayoutId id="2147483728" r:id="rId9"/>
    <p:sldLayoutId id="2147483737" r:id="rId10"/>
    <p:sldLayoutId id="2147483738" r:id="rId11"/>
    <p:sldLayoutId id="2147483727" r:id="rId12"/>
    <p:sldLayoutId id="2147483739" r:id="rId13"/>
    <p:sldLayoutId id="2147483740" r:id="rId14"/>
    <p:sldLayoutId id="2147483741" r:id="rId15"/>
    <p:sldLayoutId id="2147483742" r:id="rId16"/>
  </p:sldLayoutIdLst>
  <p:txStyles>
    <p:titleStyle>
      <a:lvl1pPr algn="ctr" defTabSz="457200" rtl="0" eaLnBrk="0" fontAlgn="base" hangingPunct="0">
        <a:spcBef>
          <a:spcPct val="0"/>
        </a:spcBef>
        <a:spcAft>
          <a:spcPct val="0"/>
        </a:spcAft>
        <a:defRPr sz="4400" kern="1200">
          <a:ln w="3175" cmpd="sng">
            <a:noFill/>
          </a:ln>
          <a:solidFill>
            <a:srgbClr val="262626"/>
          </a:solidFill>
          <a:latin typeface="+mj-lt"/>
          <a:ea typeface="+mj-ea"/>
          <a:cs typeface="+mj-cs"/>
        </a:defRPr>
      </a:lvl1pPr>
      <a:lvl2pPr algn="ctr" defTabSz="457200" rtl="0" eaLnBrk="0" fontAlgn="base" hangingPunct="0">
        <a:spcBef>
          <a:spcPct val="0"/>
        </a:spcBef>
        <a:spcAft>
          <a:spcPct val="0"/>
        </a:spcAft>
        <a:defRPr sz="4400">
          <a:solidFill>
            <a:srgbClr val="262626"/>
          </a:solidFill>
          <a:latin typeface="Garamond" pitchFamily="18" charset="0"/>
        </a:defRPr>
      </a:lvl2pPr>
      <a:lvl3pPr algn="ctr" defTabSz="457200" rtl="0" eaLnBrk="0" fontAlgn="base" hangingPunct="0">
        <a:spcBef>
          <a:spcPct val="0"/>
        </a:spcBef>
        <a:spcAft>
          <a:spcPct val="0"/>
        </a:spcAft>
        <a:defRPr sz="4400">
          <a:solidFill>
            <a:srgbClr val="262626"/>
          </a:solidFill>
          <a:latin typeface="Garamond" pitchFamily="18" charset="0"/>
        </a:defRPr>
      </a:lvl3pPr>
      <a:lvl4pPr algn="ctr" defTabSz="457200" rtl="0" eaLnBrk="0" fontAlgn="base" hangingPunct="0">
        <a:spcBef>
          <a:spcPct val="0"/>
        </a:spcBef>
        <a:spcAft>
          <a:spcPct val="0"/>
        </a:spcAft>
        <a:defRPr sz="4400">
          <a:solidFill>
            <a:srgbClr val="262626"/>
          </a:solidFill>
          <a:latin typeface="Garamond" pitchFamily="18" charset="0"/>
        </a:defRPr>
      </a:lvl4pPr>
      <a:lvl5pPr algn="ctr" defTabSz="457200" rtl="0" eaLnBrk="0" fontAlgn="base" hangingPunct="0">
        <a:spcBef>
          <a:spcPct val="0"/>
        </a:spcBef>
        <a:spcAft>
          <a:spcPct val="0"/>
        </a:spcAft>
        <a:defRPr sz="4400">
          <a:solidFill>
            <a:srgbClr val="262626"/>
          </a:solidFill>
          <a:latin typeface="Garamond"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0" fontAlgn="base" hangingPunct="0">
        <a:spcBef>
          <a:spcPct val="20000"/>
        </a:spcBef>
        <a:spcAft>
          <a:spcPts val="600"/>
        </a:spcAft>
        <a:buClr>
          <a:schemeClr val="accent1"/>
        </a:buClr>
        <a:buSzPct val="115000"/>
        <a:buFont typeface="Arial" charset="0"/>
        <a:buChar char="•"/>
        <a:defRPr sz="2400" kern="1200">
          <a:solidFill>
            <a:srgbClr val="262626"/>
          </a:solidFill>
          <a:latin typeface="+mn-lt"/>
          <a:ea typeface="+mn-ea"/>
          <a:cs typeface="+mn-cs"/>
        </a:defRPr>
      </a:lvl1pPr>
      <a:lvl2pPr marL="742950" indent="-285750" algn="l" defTabSz="457200" rtl="0" eaLnBrk="0" fontAlgn="base" hangingPunct="0">
        <a:spcBef>
          <a:spcPct val="20000"/>
        </a:spcBef>
        <a:spcAft>
          <a:spcPts val="600"/>
        </a:spcAft>
        <a:buClr>
          <a:schemeClr val="accent1"/>
        </a:buClr>
        <a:buSzPct val="115000"/>
        <a:buFont typeface="Arial" charset="0"/>
        <a:buChar char="•"/>
        <a:defRPr sz="2000" kern="1200">
          <a:solidFill>
            <a:srgbClr val="262626"/>
          </a:solidFill>
          <a:latin typeface="+mn-lt"/>
          <a:ea typeface="+mn-ea"/>
          <a:cs typeface="+mn-cs"/>
        </a:defRPr>
      </a:lvl2pPr>
      <a:lvl3pPr marL="1200150" indent="-285750" algn="l" defTabSz="457200" rtl="0" eaLnBrk="0" fontAlgn="base" hangingPunct="0">
        <a:spcBef>
          <a:spcPct val="20000"/>
        </a:spcBef>
        <a:spcAft>
          <a:spcPts val="600"/>
        </a:spcAft>
        <a:buClr>
          <a:schemeClr val="accent1"/>
        </a:buClr>
        <a:buSzPct val="115000"/>
        <a:buFont typeface="Arial" charset="0"/>
        <a:buChar char="•"/>
        <a:defRPr kern="1200">
          <a:solidFill>
            <a:srgbClr val="262626"/>
          </a:solidFill>
          <a:latin typeface="+mn-lt"/>
          <a:ea typeface="+mn-ea"/>
          <a:cs typeface="+mn-cs"/>
        </a:defRPr>
      </a:lvl3pPr>
      <a:lvl4pPr marL="1543050" indent="-171450" algn="l" defTabSz="457200" rtl="0" eaLnBrk="0" fontAlgn="base" hangingPunct="0">
        <a:spcBef>
          <a:spcPct val="20000"/>
        </a:spcBef>
        <a:spcAft>
          <a:spcPts val="600"/>
        </a:spcAft>
        <a:buClr>
          <a:schemeClr val="accent1"/>
        </a:buClr>
        <a:buSzPct val="115000"/>
        <a:buFont typeface="Arial" charset="0"/>
        <a:buChar char="•"/>
        <a:defRPr sz="1600" kern="1200">
          <a:solidFill>
            <a:srgbClr val="262626"/>
          </a:solidFill>
          <a:latin typeface="+mn-lt"/>
          <a:ea typeface="+mn-ea"/>
          <a:cs typeface="+mn-cs"/>
        </a:defRPr>
      </a:lvl4pPr>
      <a:lvl5pPr marL="2000250" indent="-171450" algn="l" defTabSz="457200" rtl="0" eaLnBrk="0" fontAlgn="base" hangingPunct="0">
        <a:spcBef>
          <a:spcPct val="20000"/>
        </a:spcBef>
        <a:spcAft>
          <a:spcPts val="600"/>
        </a:spcAft>
        <a:buClr>
          <a:schemeClr val="accent1"/>
        </a:buClr>
        <a:buSzPct val="115000"/>
        <a:buFont typeface="Arial"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7109090/" TargetMode="External"/><Relationship Id="rId7" Type="http://schemas.openxmlformats.org/officeDocument/2006/relationships/image" Target="../media/image1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paulomargotto.com.br/documentos/3677" TargetMode="External"/><Relationship Id="rId2" Type="http://schemas.openxmlformats.org/officeDocument/2006/relationships/hyperlink" Target="http://paulomargotto.com.br/hemorragia-intracraniana-devido-a-sangramento-por-deficiencia-tardia-da-vitamina-k-na-provincia-de-hanoi-vietam/" TargetMode="External"/><Relationship Id="rId1" Type="http://schemas.openxmlformats.org/officeDocument/2006/relationships/slideLayout" Target="../slideLayouts/slideLayout2.xml"/><Relationship Id="rId5" Type="http://schemas.openxmlformats.org/officeDocument/2006/relationships/hyperlink" Target="https://pubmed.ncbi.nlm.nih.gov/15499152/" TargetMode="External"/><Relationship Id="rId4" Type="http://schemas.openxmlformats.org/officeDocument/2006/relationships/image" Target="../media/image2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26556811" TargetMode="External"/><Relationship Id="rId2" Type="http://schemas.openxmlformats.org/officeDocument/2006/relationships/hyperlink" Target="https://www.ncbi.nlm.nih.gov/pubmed/26556811"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hyperlink" Target="http://paulomargotto.com.br/documentos/18325" TargetMode="External"/></Relationships>
</file>

<file path=ppt/slides/_rels/slide37.xml.rels><?xml version="1.0" encoding="UTF-8" standalone="yes"?>
<Relationships xmlns="http://schemas.openxmlformats.org/package/2006/relationships"><Relationship Id="rId2" Type="http://schemas.openxmlformats.org/officeDocument/2006/relationships/hyperlink" Target="https://pubmed.ncbi.nlm.nih.gov/32187975/"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pubmed.ncbi.nlm.nih.gov/33064995/"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pubmed.ncbi.nlm.nih.gov/32019806/"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pubmed.ncbi.nlm.nih.gov/32204810/"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hyperlink" Target="https://pubmed.ncbi.nlm.nih.gov/24842255/"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aulomargotto.com.br/documentos/20178" TargetMode="Externa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ctrTitle"/>
          </p:nvPr>
        </p:nvSpPr>
        <p:spPr>
          <a:xfrm>
            <a:off x="2608263" y="1482725"/>
            <a:ext cx="6815137" cy="1514475"/>
          </a:xfrm>
        </p:spPr>
        <p:txBody>
          <a:bodyPr/>
          <a:lstStyle/>
          <a:p>
            <a:pPr eaLnBrk="1" hangingPunct="1"/>
            <a:r>
              <a:rPr lang="pt-BR" altLang="pt-BR" sz="2800" b="1" smtClean="0">
                <a:ln>
                  <a:noFill/>
                </a:ln>
                <a:solidFill>
                  <a:schemeClr val="hlink"/>
                </a:solidFill>
              </a:rPr>
              <a:t/>
            </a:r>
            <a:br>
              <a:rPr lang="pt-BR" altLang="pt-BR" sz="2800" b="1" smtClean="0">
                <a:ln>
                  <a:noFill/>
                </a:ln>
                <a:solidFill>
                  <a:schemeClr val="hlink"/>
                </a:solidFill>
              </a:rPr>
            </a:br>
            <a:r>
              <a:rPr lang="pt-BR" altLang="pt-BR" sz="2000" b="1" smtClean="0">
                <a:ln>
                  <a:noFill/>
                </a:ln>
                <a:solidFill>
                  <a:srgbClr val="0000FF"/>
                </a:solidFill>
              </a:rPr>
              <a:t>Profilaxia com Vitamina K para a prevenção do sangramento pela deficiência da Vitamina K: revisão sistemática</a:t>
            </a:r>
            <a:endParaRPr lang="pt-BR" sz="2000" smtClean="0">
              <a:ln>
                <a:noFill/>
              </a:ln>
              <a:solidFill>
                <a:srgbClr val="0000FF"/>
              </a:solidFill>
            </a:endParaRPr>
          </a:p>
        </p:txBody>
      </p:sp>
      <p:sp>
        <p:nvSpPr>
          <p:cNvPr id="18434" name="Subtítulo 2"/>
          <p:cNvSpPr>
            <a:spLocks noGrp="1"/>
          </p:cNvSpPr>
          <p:nvPr>
            <p:ph type="subTitle" idx="1"/>
          </p:nvPr>
        </p:nvSpPr>
        <p:spPr>
          <a:xfrm>
            <a:off x="2606675" y="4081463"/>
            <a:ext cx="6815138" cy="1320800"/>
          </a:xfrm>
        </p:spPr>
        <p:txBody>
          <a:bodyPr/>
          <a:lstStyle/>
          <a:p>
            <a:pPr eaLnBrk="1" hangingPunct="1"/>
            <a:r>
              <a:rPr lang="pt-BR" sz="1600" smtClean="0"/>
              <a:t>Apresentação:Thalita Ferreira Araújo MR3 de Neonatologia HMIB/SES/DF</a:t>
            </a:r>
          </a:p>
          <a:p>
            <a:pPr eaLnBrk="1" hangingPunct="1"/>
            <a:r>
              <a:rPr lang="pt-BR" sz="1600" smtClean="0"/>
              <a:t>Coordenação: Nathalia Bardal/ Revisão e complementação: Paulo R. Margotto      </a:t>
            </a:r>
            <a:r>
              <a:rPr lang="pt-BR" sz="1600" smtClean="0">
                <a:hlinkClick r:id="rId2"/>
              </a:rPr>
              <a:t>www.paulomargotto.com.br</a:t>
            </a:r>
            <a:endParaRPr lang="pt-BR" sz="1600" smtClean="0"/>
          </a:p>
          <a:p>
            <a:pPr eaLnBrk="1" hangingPunct="1"/>
            <a:r>
              <a:rPr lang="pt-BR" sz="1600" smtClean="0"/>
              <a:t>      Brasília, 12 de dezembro de 2020 </a:t>
            </a:r>
          </a:p>
        </p:txBody>
      </p:sp>
      <p:sp>
        <p:nvSpPr>
          <p:cNvPr id="18435" name="Rectangle 4"/>
          <p:cNvSpPr>
            <a:spLocks noChangeArrowheads="1"/>
          </p:cNvSpPr>
          <p:nvPr/>
        </p:nvSpPr>
        <p:spPr bwMode="auto">
          <a:xfrm>
            <a:off x="2362200" y="2941638"/>
            <a:ext cx="7526338" cy="974725"/>
          </a:xfrm>
          <a:prstGeom prst="rect">
            <a:avLst/>
          </a:prstGeom>
          <a:solidFill>
            <a:srgbClr val="FFFFFF"/>
          </a:solidFill>
          <a:ln w="9525">
            <a:noFill/>
            <a:miter lim="800000"/>
            <a:headEnd/>
            <a:tailEnd/>
          </a:ln>
        </p:spPr>
        <p:txBody>
          <a:bodyPr lIns="0" tIns="0" rIns="0" bIns="0" anchor="ctr">
            <a:spAutoFit/>
          </a:bodyPr>
          <a:lstStyle/>
          <a:p>
            <a:pPr algn="ctr"/>
            <a:r>
              <a:rPr lang="en-US" b="1">
                <a:hlinkClick r:id="rId3"/>
              </a:rPr>
              <a:t>Vitamin</a:t>
            </a:r>
            <a:r>
              <a:rPr lang="en-US">
                <a:hlinkClick r:id="rId3"/>
              </a:rPr>
              <a:t> </a:t>
            </a:r>
            <a:r>
              <a:rPr lang="en-US" b="1">
                <a:hlinkClick r:id="rId3"/>
              </a:rPr>
              <a:t>K</a:t>
            </a:r>
            <a:r>
              <a:rPr lang="en-US">
                <a:hlinkClick r:id="rId3"/>
              </a:rPr>
              <a:t> </a:t>
            </a:r>
            <a:r>
              <a:rPr lang="en-US" b="1">
                <a:hlinkClick r:id="rId3"/>
              </a:rPr>
              <a:t>prophylaxis</a:t>
            </a:r>
            <a:r>
              <a:rPr lang="en-US">
                <a:hlinkClick r:id="rId3"/>
              </a:rPr>
              <a:t> for </a:t>
            </a:r>
            <a:r>
              <a:rPr lang="en-US" b="1">
                <a:hlinkClick r:id="rId3"/>
              </a:rPr>
              <a:t>prevention</a:t>
            </a:r>
            <a:r>
              <a:rPr lang="en-US">
                <a:hlinkClick r:id="rId3"/>
              </a:rPr>
              <a:t> of </a:t>
            </a:r>
            <a:r>
              <a:rPr lang="en-US" b="1">
                <a:hlinkClick r:id="rId3"/>
              </a:rPr>
              <a:t>vitamin</a:t>
            </a:r>
            <a:r>
              <a:rPr lang="en-US">
                <a:hlinkClick r:id="rId3"/>
              </a:rPr>
              <a:t> </a:t>
            </a:r>
            <a:r>
              <a:rPr lang="en-US" b="1">
                <a:hlinkClick r:id="rId3"/>
              </a:rPr>
              <a:t>K</a:t>
            </a:r>
            <a:r>
              <a:rPr lang="en-US">
                <a:hlinkClick r:id="rId3"/>
              </a:rPr>
              <a:t> deficiency bleeding: a systematic review.</a:t>
            </a:r>
            <a:endParaRPr lang="en-US"/>
          </a:p>
          <a:p>
            <a:pPr algn="ctr"/>
            <a:r>
              <a:rPr lang="en-US" sz="1400" b="1"/>
              <a:t>Sankar MJ</a:t>
            </a:r>
            <a:r>
              <a:rPr lang="en-US" sz="1400"/>
              <a:t>, Chandrasekaran A, Kumar P, Thukral A, Agarwal R, Paul VK.J Perinatol. 2016 May;36 Suppl 1(Suppl 1):S29-35. doi: 10.1038/jp.2016.30.PMID: 27109090 </a:t>
            </a:r>
            <a:r>
              <a:rPr lang="en-US" sz="1400" b="1"/>
              <a:t>Free PMC article.</a:t>
            </a:r>
            <a:r>
              <a:rPr lang="en-US" sz="1400"/>
              <a:t> Review.</a:t>
            </a:r>
            <a:r>
              <a:rPr lang="en-US" sz="1400">
                <a:solidFill>
                  <a:srgbClr val="FF00FF"/>
                </a:solidFill>
              </a:rPr>
              <a:t> </a:t>
            </a:r>
            <a:r>
              <a:rPr lang="en-US" sz="1400" b="1">
                <a:solidFill>
                  <a:srgbClr val="FF00FF"/>
                </a:solidFill>
              </a:rPr>
              <a:t>Artigo Livre!</a:t>
            </a:r>
          </a:p>
        </p:txBody>
      </p:sp>
      <p:pic>
        <p:nvPicPr>
          <p:cNvPr id="18436" name="Picture 6"/>
          <p:cNvPicPr>
            <a:picLocks noChangeAspect="1" noChangeArrowheads="1"/>
          </p:cNvPicPr>
          <p:nvPr/>
        </p:nvPicPr>
        <p:blipFill>
          <a:blip r:embed="rId4">
            <a:lum bright="12000" contrast="6000"/>
          </a:blip>
          <a:srcRect/>
          <a:stretch>
            <a:fillRect/>
          </a:stretch>
        </p:blipFill>
        <p:spPr bwMode="auto">
          <a:xfrm>
            <a:off x="3706813" y="0"/>
            <a:ext cx="4402137" cy="2157413"/>
          </a:xfrm>
          <a:prstGeom prst="rect">
            <a:avLst/>
          </a:prstGeom>
          <a:noFill/>
          <a:ln w="9525">
            <a:noFill/>
            <a:miter lim="800000"/>
            <a:headEnd/>
            <a:tailEnd/>
          </a:ln>
        </p:spPr>
      </p:pic>
      <p:pic>
        <p:nvPicPr>
          <p:cNvPr id="18437" name="Picture 7"/>
          <p:cNvPicPr>
            <a:picLocks noChangeAspect="1" noChangeArrowheads="1"/>
          </p:cNvPicPr>
          <p:nvPr/>
        </p:nvPicPr>
        <p:blipFill>
          <a:blip r:embed="rId5"/>
          <a:srcRect/>
          <a:stretch>
            <a:fillRect/>
          </a:stretch>
        </p:blipFill>
        <p:spPr bwMode="auto">
          <a:xfrm>
            <a:off x="9904413" y="2344738"/>
            <a:ext cx="2287587" cy="1298575"/>
          </a:xfrm>
          <a:prstGeom prst="rect">
            <a:avLst/>
          </a:prstGeom>
          <a:noFill/>
          <a:ln w="9525">
            <a:noFill/>
            <a:miter lim="800000"/>
            <a:headEnd/>
            <a:tailEnd/>
          </a:ln>
        </p:spPr>
      </p:pic>
      <p:pic>
        <p:nvPicPr>
          <p:cNvPr id="18438" name="Picture 8"/>
          <p:cNvPicPr>
            <a:picLocks noChangeAspect="1" noChangeArrowheads="1"/>
          </p:cNvPicPr>
          <p:nvPr/>
        </p:nvPicPr>
        <p:blipFill>
          <a:blip r:embed="rId6"/>
          <a:srcRect/>
          <a:stretch>
            <a:fillRect/>
          </a:stretch>
        </p:blipFill>
        <p:spPr bwMode="auto">
          <a:xfrm>
            <a:off x="168275" y="2598738"/>
            <a:ext cx="2039938" cy="2039937"/>
          </a:xfrm>
          <a:prstGeom prst="rect">
            <a:avLst/>
          </a:prstGeom>
          <a:noFill/>
          <a:ln w="9525">
            <a:noFill/>
            <a:miter lim="800000"/>
            <a:headEnd/>
            <a:tailEnd/>
          </a:ln>
        </p:spPr>
      </p:pic>
      <p:pic>
        <p:nvPicPr>
          <p:cNvPr id="18439" name="Picture 10"/>
          <p:cNvPicPr>
            <a:picLocks noChangeAspect="1" noChangeArrowheads="1"/>
          </p:cNvPicPr>
          <p:nvPr/>
        </p:nvPicPr>
        <p:blipFill>
          <a:blip r:embed="rId7"/>
          <a:srcRect/>
          <a:stretch>
            <a:fillRect/>
          </a:stretch>
        </p:blipFill>
        <p:spPr bwMode="auto">
          <a:xfrm>
            <a:off x="4864100" y="5470525"/>
            <a:ext cx="2352675" cy="1387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pPr eaLnBrk="1" hangingPunct="1"/>
            <a:r>
              <a:rPr lang="pt-BR" smtClean="0">
                <a:ln>
                  <a:noFill/>
                </a:ln>
              </a:rPr>
              <a:t>Introdução</a:t>
            </a:r>
          </a:p>
        </p:txBody>
      </p:sp>
      <p:sp>
        <p:nvSpPr>
          <p:cNvPr id="19458" name="Espaço Reservado para Conteúdo 2"/>
          <p:cNvSpPr>
            <a:spLocks noGrp="1"/>
          </p:cNvSpPr>
          <p:nvPr>
            <p:ph idx="1"/>
          </p:nvPr>
        </p:nvSpPr>
        <p:spPr/>
        <p:txBody>
          <a:bodyPr/>
          <a:lstStyle/>
          <a:p>
            <a:pPr eaLnBrk="1" hangingPunct="1"/>
            <a:r>
              <a:rPr lang="pt-BR" smtClean="0"/>
              <a:t>Vitamina K </a:t>
            </a:r>
          </a:p>
          <a:p>
            <a:pPr lvl="1" eaLnBrk="1" hangingPunct="1"/>
            <a:r>
              <a:rPr lang="pt-BR" smtClean="0"/>
              <a:t>É essencial na formação do ácido gama Carboxiglutâmico (GLA), aminoácido presente nos fatores de coagulação (II, VII, IX e X)</a:t>
            </a:r>
          </a:p>
          <a:p>
            <a:pPr lvl="1" eaLnBrk="1" hangingPunct="1"/>
            <a:r>
              <a:rPr lang="pt-BR" smtClean="0"/>
              <a:t>A  sua deficiência leva atividade inadequada destes fatores resultando em sangramento</a:t>
            </a:r>
          </a:p>
          <a:p>
            <a:pPr eaLnBrk="1" hangingPunct="1"/>
            <a:r>
              <a:rPr lang="pt-BR" smtClean="0"/>
              <a:t>Estoque reduzidos no RN</a:t>
            </a:r>
          </a:p>
          <a:p>
            <a:pPr lvl="1" eaLnBrk="1" hangingPunct="1"/>
            <a:r>
              <a:rPr lang="pt-BR" smtClean="0"/>
              <a:t>Insuficiente transferência placentária</a:t>
            </a:r>
          </a:p>
          <a:p>
            <a:pPr lvl="1" eaLnBrk="1" hangingPunct="1"/>
            <a:r>
              <a:rPr lang="pt-BR" smtClean="0"/>
              <a:t>Baixo Teor no leite materno</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pPr eaLnBrk="1" hangingPunct="1"/>
            <a:r>
              <a:rPr lang="pt-BR" smtClean="0">
                <a:ln>
                  <a:noFill/>
                </a:ln>
              </a:rPr>
              <a:t>Introdução</a:t>
            </a:r>
          </a:p>
        </p:txBody>
      </p:sp>
      <p:sp>
        <p:nvSpPr>
          <p:cNvPr id="20482" name="Espaço Reservado para Conteúdo 2"/>
          <p:cNvSpPr>
            <a:spLocks noGrp="1"/>
          </p:cNvSpPr>
          <p:nvPr>
            <p:ph idx="1"/>
          </p:nvPr>
        </p:nvSpPr>
        <p:spPr/>
        <p:txBody>
          <a:bodyPr/>
          <a:lstStyle/>
          <a:p>
            <a:pPr eaLnBrk="1" hangingPunct="1"/>
            <a:r>
              <a:rPr lang="pt-BR" smtClean="0"/>
              <a:t>Sangramento por deficiência de Vitamina K (VKDB):</a:t>
            </a:r>
          </a:p>
          <a:p>
            <a:pPr eaLnBrk="1" hangingPunct="1">
              <a:buFont typeface="Wingdings" pitchFamily="2" charset="2"/>
              <a:buChar char="ü"/>
            </a:pPr>
            <a:r>
              <a:rPr lang="pt-BR" smtClean="0"/>
              <a:t>	Precoce: até 24h de vida	</a:t>
            </a:r>
          </a:p>
          <a:p>
            <a:pPr eaLnBrk="1" hangingPunct="1">
              <a:buFont typeface="Wingdings" pitchFamily="2" charset="2"/>
              <a:buChar char="ü"/>
            </a:pPr>
            <a:r>
              <a:rPr lang="pt-BR" smtClean="0"/>
              <a:t>	Clássica: 2° ao 7° dia de nascido</a:t>
            </a:r>
          </a:p>
          <a:p>
            <a:pPr eaLnBrk="1" hangingPunct="1">
              <a:buFont typeface="Wingdings" pitchFamily="2" charset="2"/>
              <a:buChar char="ü"/>
            </a:pPr>
            <a:r>
              <a:rPr lang="pt-BR" smtClean="0"/>
              <a:t>	Tardia: 2 a 12 semanas de vida</a:t>
            </a:r>
          </a:p>
          <a:p>
            <a:pPr eaLnBrk="1" hangingPunct="1"/>
            <a:endParaRPr 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pPr eaLnBrk="1" hangingPunct="1"/>
            <a:r>
              <a:rPr lang="pt-BR" smtClean="0">
                <a:ln>
                  <a:noFill/>
                </a:ln>
              </a:rPr>
              <a:t>Introdução</a:t>
            </a:r>
          </a:p>
        </p:txBody>
      </p:sp>
      <p:sp>
        <p:nvSpPr>
          <p:cNvPr id="21506" name="Espaço Reservado para Conteúdo 2"/>
          <p:cNvSpPr>
            <a:spLocks noGrp="1"/>
          </p:cNvSpPr>
          <p:nvPr>
            <p:ph idx="1"/>
          </p:nvPr>
        </p:nvSpPr>
        <p:spPr/>
        <p:txBody>
          <a:bodyPr/>
          <a:lstStyle/>
          <a:p>
            <a:pPr eaLnBrk="1" hangingPunct="1">
              <a:lnSpc>
                <a:spcPct val="90000"/>
              </a:lnSpc>
              <a:buFont typeface="Wingdings" pitchFamily="2" charset="2"/>
              <a:buChar char="ü"/>
            </a:pPr>
            <a:r>
              <a:rPr lang="pt-BR" sz="2200" smtClean="0"/>
              <a:t>	</a:t>
            </a:r>
            <a:r>
              <a:rPr lang="pt-BR" sz="2200" b="1" smtClean="0">
                <a:solidFill>
                  <a:srgbClr val="0000FF"/>
                </a:solidFill>
              </a:rPr>
              <a:t>Precoce</a:t>
            </a:r>
            <a:r>
              <a:rPr lang="pt-BR" sz="2200" smtClean="0"/>
              <a:t>: até 24h de vida	</a:t>
            </a:r>
          </a:p>
          <a:p>
            <a:pPr lvl="1" eaLnBrk="1" hangingPunct="1">
              <a:lnSpc>
                <a:spcPct val="90000"/>
              </a:lnSpc>
              <a:buFont typeface="Wingdings" pitchFamily="2" charset="2"/>
              <a:buChar char="ü"/>
            </a:pPr>
            <a:r>
              <a:rPr lang="pt-BR" sz="1500" smtClean="0"/>
              <a:t>Etiologia: Uso de medicamentos que inibem atividade da Vitamina K (anticonvulsivantes)</a:t>
            </a:r>
          </a:p>
          <a:p>
            <a:pPr lvl="1" eaLnBrk="1" hangingPunct="1">
              <a:lnSpc>
                <a:spcPct val="90000"/>
              </a:lnSpc>
              <a:buFont typeface="Wingdings" pitchFamily="2" charset="2"/>
              <a:buChar char="ü"/>
            </a:pPr>
            <a:r>
              <a:rPr lang="pt-BR" sz="1500" smtClean="0"/>
              <a:t>Manifestação: Sangramento no trato gastrintestinal e Intracraniana</a:t>
            </a:r>
          </a:p>
          <a:p>
            <a:pPr eaLnBrk="1" hangingPunct="1">
              <a:lnSpc>
                <a:spcPct val="90000"/>
              </a:lnSpc>
              <a:buFont typeface="Wingdings" pitchFamily="2" charset="2"/>
              <a:buChar char="ü"/>
            </a:pPr>
            <a:r>
              <a:rPr lang="pt-BR" sz="1900" smtClean="0"/>
              <a:t>	</a:t>
            </a:r>
            <a:r>
              <a:rPr lang="pt-BR" sz="2200" b="1" smtClean="0">
                <a:solidFill>
                  <a:srgbClr val="0000FF"/>
                </a:solidFill>
              </a:rPr>
              <a:t>Clássica</a:t>
            </a:r>
            <a:r>
              <a:rPr lang="pt-BR" sz="2200" smtClean="0"/>
              <a:t>: 2° ao 7° dia de nascido</a:t>
            </a:r>
          </a:p>
          <a:p>
            <a:pPr lvl="1" eaLnBrk="1" hangingPunct="1">
              <a:lnSpc>
                <a:spcPct val="90000"/>
              </a:lnSpc>
              <a:buFont typeface="Wingdings" pitchFamily="2" charset="2"/>
              <a:buChar char="ü"/>
            </a:pPr>
            <a:r>
              <a:rPr lang="pt-BR" sz="1500" smtClean="0"/>
              <a:t>Etiologia: Baixa Ingesta (Aleitamento Materno)</a:t>
            </a:r>
          </a:p>
          <a:p>
            <a:pPr lvl="1" eaLnBrk="1" hangingPunct="1">
              <a:lnSpc>
                <a:spcPct val="90000"/>
              </a:lnSpc>
              <a:buFont typeface="Wingdings" pitchFamily="2" charset="2"/>
              <a:buChar char="ü"/>
            </a:pPr>
            <a:r>
              <a:rPr lang="pt-BR" sz="1500" smtClean="0"/>
              <a:t>Manifestação: Sangramento TGI, coto umbilical</a:t>
            </a:r>
          </a:p>
          <a:p>
            <a:pPr eaLnBrk="1" hangingPunct="1">
              <a:lnSpc>
                <a:spcPct val="90000"/>
              </a:lnSpc>
              <a:buFont typeface="Wingdings" pitchFamily="2" charset="2"/>
              <a:buChar char="ü"/>
            </a:pPr>
            <a:r>
              <a:rPr lang="pt-BR" sz="2200" smtClean="0"/>
              <a:t>	</a:t>
            </a:r>
            <a:r>
              <a:rPr lang="pt-BR" sz="2200" b="1" smtClean="0">
                <a:solidFill>
                  <a:srgbClr val="FF0000"/>
                </a:solidFill>
              </a:rPr>
              <a:t>Tardia</a:t>
            </a:r>
            <a:r>
              <a:rPr lang="pt-BR" sz="2200" smtClean="0"/>
              <a:t>: </a:t>
            </a:r>
            <a:r>
              <a:rPr lang="pt-BR" sz="2200" b="1" i="1" smtClean="0">
                <a:solidFill>
                  <a:srgbClr val="FF0000"/>
                </a:solidFill>
              </a:rPr>
              <a:t>2 a 12 semanas de vida</a:t>
            </a:r>
          </a:p>
          <a:p>
            <a:pPr lvl="1" eaLnBrk="1" hangingPunct="1">
              <a:lnSpc>
                <a:spcPct val="90000"/>
              </a:lnSpc>
              <a:buFont typeface="Wingdings" pitchFamily="2" charset="2"/>
              <a:buChar char="ü"/>
            </a:pPr>
            <a:r>
              <a:rPr lang="pt-BR" sz="1500" smtClean="0"/>
              <a:t>Etiologia: Má absorção – Doença Hepática, baixa ingesta...</a:t>
            </a:r>
          </a:p>
          <a:p>
            <a:pPr lvl="1" eaLnBrk="1" hangingPunct="1">
              <a:lnSpc>
                <a:spcPct val="90000"/>
              </a:lnSpc>
              <a:buFont typeface="Wingdings" pitchFamily="2" charset="2"/>
              <a:buChar char="ü"/>
            </a:pPr>
            <a:r>
              <a:rPr lang="pt-BR" sz="1500" smtClean="0"/>
              <a:t>Manifestação: 30-60% Sangramento intracraniano</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1209675" y="923925"/>
            <a:ext cx="9601200" cy="1303338"/>
          </a:xfrm>
        </p:spPr>
        <p:txBody>
          <a:bodyPr/>
          <a:lstStyle/>
          <a:p>
            <a:pPr eaLnBrk="1" hangingPunct="1"/>
            <a:r>
              <a:rPr lang="pt-BR" smtClean="0">
                <a:ln>
                  <a:noFill/>
                </a:ln>
              </a:rPr>
              <a:t>Introdução</a:t>
            </a:r>
          </a:p>
        </p:txBody>
      </p:sp>
      <p:sp>
        <p:nvSpPr>
          <p:cNvPr id="22530" name="Espaço Reservado para Conteúdo 2"/>
          <p:cNvSpPr>
            <a:spLocks noGrp="1"/>
          </p:cNvSpPr>
          <p:nvPr>
            <p:ph idx="1"/>
          </p:nvPr>
        </p:nvSpPr>
        <p:spPr/>
        <p:txBody>
          <a:bodyPr/>
          <a:lstStyle/>
          <a:p>
            <a:pPr eaLnBrk="1" hangingPunct="1"/>
            <a:r>
              <a:rPr lang="pt-BR" smtClean="0"/>
              <a:t>Estratégia Preventiva</a:t>
            </a:r>
          </a:p>
          <a:p>
            <a:pPr eaLnBrk="1" hangingPunct="1"/>
            <a:r>
              <a:rPr lang="pt-BR" smtClean="0"/>
              <a:t>The Lancet: 1940 – Redução na morte por hemorragia (5 vezes), com a administração de 1mg de </a:t>
            </a:r>
            <a:r>
              <a:rPr lang="pt-BR" b="1" smtClean="0">
                <a:solidFill>
                  <a:srgbClr val="FF0000"/>
                </a:solidFill>
              </a:rPr>
              <a:t>Vitamina K3</a:t>
            </a:r>
            <a:r>
              <a:rPr lang="pt-BR" smtClean="0"/>
              <a:t> (</a:t>
            </a:r>
            <a:r>
              <a:rPr lang="pt-BR" u="sng" smtClean="0"/>
              <a:t>menadione</a:t>
            </a:r>
            <a:r>
              <a:rPr lang="pt-BR" smtClean="0"/>
              <a:t>)</a:t>
            </a:r>
          </a:p>
          <a:p>
            <a:pPr lvl="1" eaLnBrk="1" hangingPunct="1"/>
            <a:r>
              <a:rPr lang="pt-BR" b="1" smtClean="0">
                <a:solidFill>
                  <a:srgbClr val="FF0000"/>
                </a:solidFill>
              </a:rPr>
              <a:t>Risco de Hemólise e Kernicterus</a:t>
            </a:r>
          </a:p>
          <a:p>
            <a:pPr eaLnBrk="1" hangingPunct="1"/>
            <a:r>
              <a:rPr lang="pt-BR" smtClean="0"/>
              <a:t>Vitamina K1 Lipossolúvel (</a:t>
            </a:r>
            <a:r>
              <a:rPr lang="pt-BR" i="1" smtClean="0"/>
              <a:t>phylloquionone</a:t>
            </a:r>
            <a:r>
              <a:rPr lang="pt-BR" smtClean="0"/>
              <a:t>) substituiu a Vitamina K3 como uso profilático</a:t>
            </a:r>
            <a:br>
              <a:rPr lang="pt-BR" smtClean="0"/>
            </a:br>
            <a:endParaRPr lang="pt-BR" smtClean="0"/>
          </a:p>
        </p:txBody>
      </p:sp>
      <p:sp>
        <p:nvSpPr>
          <p:cNvPr id="4" name="Seta: para Cima 3">
            <a:extLst>
              <a:ext uri="{FF2B5EF4-FFF2-40B4-BE49-F238E27FC236}"/>
            </a:extLst>
          </p:cNvPr>
          <p:cNvSpPr/>
          <p:nvPr/>
        </p:nvSpPr>
        <p:spPr>
          <a:xfrm>
            <a:off x="1960563" y="3871913"/>
            <a:ext cx="141287" cy="34448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pPr eaLnBrk="1" hangingPunct="1"/>
            <a:r>
              <a:rPr lang="pt-BR" smtClean="0">
                <a:ln>
                  <a:noFill/>
                </a:ln>
              </a:rPr>
              <a:t>Introdução</a:t>
            </a:r>
          </a:p>
        </p:txBody>
      </p:sp>
      <p:sp>
        <p:nvSpPr>
          <p:cNvPr id="3" name="Espaço Reservado para Conteúdo 2">
            <a:extLst>
              <a:ext uri="{FF2B5EF4-FFF2-40B4-BE49-F238E27FC236}"/>
            </a:extLst>
          </p:cNvPr>
          <p:cNvSpPr>
            <a:spLocks noGrp="1"/>
          </p:cNvSpPr>
          <p:nvPr>
            <p:ph idx="1"/>
          </p:nvPr>
        </p:nvSpPr>
        <p:spPr/>
        <p:txBody>
          <a:bodyPr>
            <a:normAutofit fontScale="92500" lnSpcReduction="10000"/>
          </a:bodyPr>
          <a:lstStyle/>
          <a:p>
            <a:pPr eaLnBrk="1" hangingPunct="1">
              <a:buFont typeface="Arial" pitchFamily="34" charset="0"/>
              <a:buChar char="•"/>
              <a:defRPr/>
            </a:pPr>
            <a:r>
              <a:rPr lang="pt-BR" smtClean="0"/>
              <a:t>Efeitos colaterais:</a:t>
            </a:r>
          </a:p>
          <a:p>
            <a:pPr lvl="1" eaLnBrk="1" hangingPunct="1">
              <a:buFont typeface="Arial" pitchFamily="34" charset="0"/>
              <a:buChar char="•"/>
              <a:defRPr/>
            </a:pPr>
            <a:r>
              <a:rPr lang="pt-BR" smtClean="0"/>
              <a:t>A dose de 1 mg é  ~1000 vezes maior que a necessidade diária</a:t>
            </a:r>
          </a:p>
          <a:p>
            <a:pPr lvl="1" eaLnBrk="1" hangingPunct="1">
              <a:buFont typeface="Arial" pitchFamily="34" charset="0"/>
              <a:buChar char="•"/>
              <a:defRPr/>
            </a:pPr>
            <a:r>
              <a:rPr lang="pt-BR" smtClean="0"/>
              <a:t>Estudos experimentais mostraram atividades mutagênicas nessas concentrações elevadas</a:t>
            </a:r>
          </a:p>
          <a:p>
            <a:pPr lvl="1" eaLnBrk="1" hangingPunct="1">
              <a:buFont typeface="Arial" pitchFamily="34" charset="0"/>
              <a:buChar char="•"/>
              <a:defRPr/>
            </a:pPr>
            <a:r>
              <a:rPr lang="pt-BR" sz="1800" smtClean="0">
                <a:solidFill>
                  <a:srgbClr val="231F20"/>
                </a:solidFill>
                <a:latin typeface="ArialUnicodeMS"/>
              </a:rPr>
              <a:t>Aplicação intramuscular (IM) pode causar trauma local, lesão de vasos e nervos,</a:t>
            </a:r>
          </a:p>
          <a:p>
            <a:pPr lvl="1" eaLnBrk="1" hangingPunct="1">
              <a:buFont typeface="Arial" pitchFamily="34" charset="0"/>
              <a:buNone/>
              <a:defRPr/>
            </a:pPr>
            <a:r>
              <a:rPr lang="pt-BR" sz="1800" smtClean="0">
                <a:solidFill>
                  <a:srgbClr val="231F20"/>
                </a:solidFill>
                <a:latin typeface="ArialUnicodeMS"/>
              </a:rPr>
              <a:t>abscessos e hematoma muscular</a:t>
            </a:r>
            <a:endParaRPr lang="pt-BR" smtClean="0"/>
          </a:p>
          <a:p>
            <a:pPr eaLnBrk="1" hangingPunct="1">
              <a:buFont typeface="Arial" pitchFamily="34" charset="0"/>
              <a:buChar char="•"/>
              <a:defRPr/>
            </a:pPr>
            <a:r>
              <a:rPr lang="pt-BR" smtClean="0"/>
              <a:t>Alguns países não adotaram estratégia nacional e somente Profilaxia Seletiva: RN alto risco</a:t>
            </a:r>
          </a:p>
          <a:p>
            <a:pPr algn="ctr" eaLnBrk="1" hangingPunct="1">
              <a:buFont typeface="Arial" pitchFamily="34" charset="0"/>
              <a:buNone/>
              <a:defRPr/>
            </a:pPr>
            <a:r>
              <a:rPr lang="pt-BR" b="1" smtClean="0">
                <a:solidFill>
                  <a:srgbClr val="FF0000"/>
                </a:solidFill>
              </a:rPr>
              <a:t>Em 2010, a Organização Mundial da Saúde recomendou  profilaxia de rotina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pPr eaLnBrk="1" hangingPunct="1"/>
            <a:r>
              <a:rPr lang="pt-BR" smtClean="0">
                <a:ln>
                  <a:noFill/>
                </a:ln>
                <a:solidFill>
                  <a:srgbClr val="FF0000"/>
                </a:solidFill>
              </a:rPr>
              <a:t>Objetivos</a:t>
            </a:r>
          </a:p>
        </p:txBody>
      </p:sp>
      <p:sp>
        <p:nvSpPr>
          <p:cNvPr id="24578" name="Espaço Reservado para Conteúdo 2"/>
          <p:cNvSpPr>
            <a:spLocks noGrp="1"/>
          </p:cNvSpPr>
          <p:nvPr>
            <p:ph idx="1"/>
          </p:nvPr>
        </p:nvSpPr>
        <p:spPr>
          <a:xfrm>
            <a:off x="1295400" y="2557463"/>
            <a:ext cx="9601200" cy="1835150"/>
          </a:xfrm>
          <a:ln w="76200">
            <a:solidFill>
              <a:srgbClr val="008000"/>
            </a:solidFill>
          </a:ln>
        </p:spPr>
        <p:txBody>
          <a:bodyPr/>
          <a:lstStyle/>
          <a:p>
            <a:pPr eaLnBrk="1" hangingPunct="1"/>
            <a:r>
              <a:rPr lang="pt-BR" b="1" smtClean="0">
                <a:solidFill>
                  <a:srgbClr val="0000FF"/>
                </a:solidFill>
              </a:rPr>
              <a:t>1º Estimar a taxa de Hemorragia Tardia nas crianças que não receberam dose profilática ao nascimento</a:t>
            </a:r>
          </a:p>
          <a:p>
            <a:pPr eaLnBrk="1" hangingPunct="1"/>
            <a:r>
              <a:rPr lang="pt-BR" b="1" smtClean="0">
                <a:solidFill>
                  <a:srgbClr val="0000FF"/>
                </a:solidFill>
              </a:rPr>
              <a:t>2º Efeitos da profilaxia na incidência de Hemorragia Clássica e Tardia nos neonatos e crianças até um ano de idade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pPr eaLnBrk="1" hangingPunct="1"/>
            <a:r>
              <a:rPr lang="pt-BR" smtClean="0">
                <a:ln>
                  <a:noFill/>
                </a:ln>
              </a:rPr>
              <a:t>Metodologia</a:t>
            </a:r>
          </a:p>
        </p:txBody>
      </p:sp>
      <p:sp>
        <p:nvSpPr>
          <p:cNvPr id="3" name="Espaço Reservado para Conteúdo 2">
            <a:extLst>
              <a:ext uri="{FF2B5EF4-FFF2-40B4-BE49-F238E27FC236}"/>
            </a:extLst>
          </p:cNvPr>
          <p:cNvSpPr>
            <a:spLocks noGrp="1"/>
          </p:cNvSpPr>
          <p:nvPr>
            <p:ph idx="1"/>
          </p:nvPr>
        </p:nvSpPr>
        <p:spPr/>
        <p:txBody>
          <a:bodyPr rtlCol="0">
            <a:normAutofit fontScale="92500" lnSpcReduction="10000"/>
          </a:bodyPr>
          <a:lstStyle/>
          <a:p>
            <a:pPr eaLnBrk="1" fontAlgn="auto" hangingPunct="1">
              <a:buFont typeface="Arial"/>
              <a:buChar char="•"/>
              <a:defRPr/>
            </a:pPr>
            <a:r>
              <a:rPr lang="pt-BR" dirty="0">
                <a:solidFill>
                  <a:schemeClr val="tx1">
                    <a:lumMod val="85000"/>
                    <a:lumOff val="15000"/>
                  </a:schemeClr>
                </a:solidFill>
              </a:rPr>
              <a:t>Para o primeiro objetivo foram incluídos estudos de coorte prospectivos e retrospectivos, bem como estudos transversais</a:t>
            </a:r>
          </a:p>
          <a:p>
            <a:pPr eaLnBrk="1" fontAlgn="auto" hangingPunct="1">
              <a:buFont typeface="Arial"/>
              <a:buChar char="•"/>
              <a:defRPr/>
            </a:pPr>
            <a:r>
              <a:rPr lang="pt-BR" dirty="0">
                <a:solidFill>
                  <a:schemeClr val="tx1">
                    <a:lumMod val="85000"/>
                    <a:lumOff val="15000"/>
                  </a:schemeClr>
                </a:solidFill>
              </a:rPr>
              <a:t>Para o segundo objetivo foram incluídos ensaios clínicos randomizados e estudos de vigilância ecológica/Nacional</a:t>
            </a:r>
          </a:p>
          <a:p>
            <a:pPr eaLnBrk="1" fontAlgn="auto" hangingPunct="1">
              <a:buFont typeface="Arial"/>
              <a:buChar char="•"/>
              <a:defRPr/>
            </a:pPr>
            <a:r>
              <a:rPr lang="pt-BR" dirty="0">
                <a:solidFill>
                  <a:schemeClr val="tx1">
                    <a:lumMod val="85000"/>
                    <a:lumOff val="15000"/>
                  </a:schemeClr>
                </a:solidFill>
              </a:rPr>
              <a:t>Participantes: neonatos e crianças até um ano de idade</a:t>
            </a:r>
          </a:p>
          <a:p>
            <a:pPr eaLnBrk="1" fontAlgn="auto" hangingPunct="1">
              <a:buFont typeface="Arial"/>
              <a:buChar char="•"/>
              <a:defRPr/>
            </a:pPr>
            <a:r>
              <a:rPr lang="pt-BR" dirty="0">
                <a:solidFill>
                  <a:schemeClr val="tx1">
                    <a:lumMod val="85000"/>
                    <a:lumOff val="15000"/>
                  </a:schemeClr>
                </a:solidFill>
              </a:rPr>
              <a:t>Profilaxia com Vitamina K nas primeiras 24h de vida, independente da via de administração ou preparação (K1,K2,K3)</a:t>
            </a:r>
          </a:p>
          <a:p>
            <a:pPr eaLnBrk="1" fontAlgn="auto" hangingPunct="1">
              <a:buFont typeface="Arial"/>
              <a:buChar char="•"/>
              <a:defRPr/>
            </a:pPr>
            <a:r>
              <a:rPr lang="pt-BR" dirty="0">
                <a:solidFill>
                  <a:schemeClr val="tx1">
                    <a:lumMod val="85000"/>
                    <a:lumOff val="15000"/>
                  </a:schemeClr>
                </a:solidFill>
              </a:rPr>
              <a:t>Controle: Placebo ou sem profilaxia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pPr eaLnBrk="1" hangingPunct="1"/>
            <a:r>
              <a:rPr lang="pt-BR" smtClean="0">
                <a:ln>
                  <a:noFill/>
                </a:ln>
              </a:rPr>
              <a:t>Metodologia</a:t>
            </a:r>
          </a:p>
        </p:txBody>
      </p:sp>
      <p:sp>
        <p:nvSpPr>
          <p:cNvPr id="26626" name="Espaço Reservado para Conteúdo 2"/>
          <p:cNvSpPr>
            <a:spLocks noGrp="1"/>
          </p:cNvSpPr>
          <p:nvPr>
            <p:ph idx="1"/>
          </p:nvPr>
        </p:nvSpPr>
        <p:spPr/>
        <p:txBody>
          <a:bodyPr/>
          <a:lstStyle/>
          <a:p>
            <a:pPr eaLnBrk="1" hangingPunct="1"/>
            <a:r>
              <a:rPr lang="pt-BR" smtClean="0">
                <a:solidFill>
                  <a:srgbClr val="231F20"/>
                </a:solidFill>
              </a:rPr>
              <a:t>Desfechos de interesse: incidência de Sangramento por Deficiencia de Vitamina K (VKDB) clássico e tardio no período neonatal e na infância</a:t>
            </a:r>
          </a:p>
          <a:p>
            <a:pPr eaLnBrk="1" hangingPunct="1"/>
            <a:r>
              <a:rPr lang="pt-BR" smtClean="0">
                <a:solidFill>
                  <a:srgbClr val="231F20"/>
                </a:solidFill>
              </a:rPr>
              <a:t>VKDB: qualquer sangramento devido atividade inadequada de fatores de coagulação dependentes de Vitamina K (TAP prolongado, fibrinogênio normal, plaquetas normal), e corrigível pela reposição de Vit.K</a:t>
            </a:r>
          </a:p>
          <a:p>
            <a:pPr eaLnBrk="1" hangingPunct="1"/>
            <a:r>
              <a:rPr lang="pt-BR" smtClean="0">
                <a:solidFill>
                  <a:srgbClr val="231F20"/>
                </a:solidFill>
              </a:rPr>
              <a:t>Clássico: 2-7 dias de vida</a:t>
            </a:r>
          </a:p>
          <a:p>
            <a:pPr eaLnBrk="1" hangingPunct="1"/>
            <a:r>
              <a:rPr lang="pt-BR" b="1" smtClean="0">
                <a:solidFill>
                  <a:srgbClr val="FF0000"/>
                </a:solidFill>
              </a:rPr>
              <a:t>Tardio: após a primeira semana até 1 ano de idade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pPr eaLnBrk="1" hangingPunct="1"/>
            <a:r>
              <a:rPr lang="pt-BR" smtClean="0">
                <a:ln>
                  <a:noFill/>
                </a:ln>
              </a:rPr>
              <a:t>Metodologia</a:t>
            </a:r>
          </a:p>
        </p:txBody>
      </p:sp>
      <p:sp>
        <p:nvSpPr>
          <p:cNvPr id="27650" name="Espaço Reservado para Conteúdo 2"/>
          <p:cNvSpPr>
            <a:spLocks noGrp="1"/>
          </p:cNvSpPr>
          <p:nvPr>
            <p:ph idx="1"/>
          </p:nvPr>
        </p:nvSpPr>
        <p:spPr/>
        <p:txBody>
          <a:bodyPr/>
          <a:lstStyle/>
          <a:p>
            <a:pPr eaLnBrk="1" hangingPunct="1"/>
            <a:r>
              <a:rPr lang="pt-BR" smtClean="0">
                <a:solidFill>
                  <a:srgbClr val="231F20"/>
                </a:solidFill>
              </a:rPr>
              <a:t>Pesquisa realizada no Medline, Cochrane CENTRAL, IndMed, entre outras bases de dados</a:t>
            </a:r>
          </a:p>
          <a:p>
            <a:pPr eaLnBrk="1" hangingPunct="1"/>
            <a:r>
              <a:rPr lang="pt-BR" smtClean="0">
                <a:solidFill>
                  <a:srgbClr val="231F20"/>
                </a:solidFill>
              </a:rPr>
              <a:t>Autores da revisão avaliaram independentemente a qualidade metodológica dos estudos selecionados.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p:txBody>
          <a:bodyPr/>
          <a:lstStyle/>
          <a:p>
            <a:pPr eaLnBrk="1" hangingPunct="1"/>
            <a:r>
              <a:rPr lang="pt-BR" smtClean="0">
                <a:ln>
                  <a:noFill/>
                </a:ln>
              </a:rPr>
              <a:t>Resultados</a:t>
            </a:r>
          </a:p>
        </p:txBody>
      </p:sp>
      <p:sp>
        <p:nvSpPr>
          <p:cNvPr id="28674" name="Espaço Reservado para Conteúdo 2"/>
          <p:cNvSpPr>
            <a:spLocks noGrp="1"/>
          </p:cNvSpPr>
          <p:nvPr>
            <p:ph idx="1"/>
          </p:nvPr>
        </p:nvSpPr>
        <p:spPr/>
        <p:txBody>
          <a:bodyPr/>
          <a:lstStyle/>
          <a:p>
            <a:pPr eaLnBrk="1" hangingPunct="1"/>
            <a:r>
              <a:rPr lang="pt-BR" smtClean="0">
                <a:solidFill>
                  <a:srgbClr val="231F20"/>
                </a:solidFill>
              </a:rPr>
              <a:t>883 citações </a:t>
            </a:r>
            <a:r>
              <a:rPr lang="pt-BR" smtClean="0">
                <a:solidFill>
                  <a:srgbClr val="231F20"/>
                </a:solidFill>
                <a:sym typeface="Wingdings" pitchFamily="2" charset="2"/>
              </a:rPr>
              <a:t> 722 excluídos após triagem de titulo/resumo Dos 161 estudos, somente </a:t>
            </a:r>
            <a:r>
              <a:rPr lang="pt-BR" b="1" smtClean="0">
                <a:solidFill>
                  <a:srgbClr val="0000FF"/>
                </a:solidFill>
                <a:sym typeface="Wingdings" pitchFamily="2" charset="2"/>
              </a:rPr>
              <a:t>15</a:t>
            </a:r>
            <a:r>
              <a:rPr lang="pt-BR" smtClean="0">
                <a:solidFill>
                  <a:srgbClr val="231F20"/>
                </a:solidFill>
                <a:sym typeface="Wingdings" pitchFamily="2" charset="2"/>
              </a:rPr>
              <a:t> foram considerados </a:t>
            </a:r>
            <a:r>
              <a:rPr lang="pt-BR" b="1" smtClean="0">
                <a:solidFill>
                  <a:srgbClr val="0000FF"/>
                </a:solidFill>
                <a:sym typeface="Wingdings" pitchFamily="2" charset="2"/>
              </a:rPr>
              <a:t>elegíveis</a:t>
            </a:r>
            <a:r>
              <a:rPr lang="pt-BR" smtClean="0">
                <a:solidFill>
                  <a:srgbClr val="231F20"/>
                </a:solidFill>
                <a:sym typeface="Wingdings" pitchFamily="2" charset="2"/>
              </a:rPr>
              <a:t> (exclusos – relatos de caso, texto completo não recuperado, publicações duplicata...)</a:t>
            </a:r>
            <a:r>
              <a:rPr lang="pt-BR" smtClean="0">
                <a:solidFill>
                  <a:srgbClr val="0000FF"/>
                </a:solidFill>
                <a:sym typeface="Wingdings" pitchFamily="2" charset="2"/>
              </a:rPr>
              <a:t>Figura 1.</a:t>
            </a:r>
          </a:p>
          <a:p>
            <a:pPr eaLnBrk="1" hangingPunct="1"/>
            <a:r>
              <a:rPr lang="pt-BR" smtClean="0"/>
              <a:t>A </a:t>
            </a:r>
            <a:r>
              <a:rPr lang="pt-BR" smtClean="0">
                <a:solidFill>
                  <a:srgbClr val="0000FF"/>
                </a:solidFill>
              </a:rPr>
              <a:t>Tabela 1</a:t>
            </a:r>
            <a:r>
              <a:rPr lang="pt-BR" smtClean="0"/>
              <a:t> lista os estudos que forneceram dados sobre a incidência de VKDB em bebês que não receberam profilaxia com vitamina K no nascimento.</a:t>
            </a:r>
            <a:endParaRPr lang="pt-BR" smtClean="0">
              <a:solidFill>
                <a:srgbClr val="0000FF"/>
              </a:solidFill>
            </a:endParaRPr>
          </a:p>
          <a:p>
            <a:pPr eaLnBrk="1" hangingPunct="1"/>
            <a:endParaRPr lang="pt-BR" smtClean="0">
              <a:solidFill>
                <a:srgbClr val="0000FF"/>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4"/>
          <p:cNvPicPr>
            <a:picLocks noChangeAspect="1" noChangeArrowheads="1"/>
          </p:cNvPicPr>
          <p:nvPr/>
        </p:nvPicPr>
        <p:blipFill>
          <a:blip r:embed="rId2"/>
          <a:srcRect/>
          <a:stretch>
            <a:fillRect/>
          </a:stretch>
        </p:blipFill>
        <p:spPr bwMode="auto">
          <a:xfrm>
            <a:off x="2155825" y="728663"/>
            <a:ext cx="6319838" cy="5526087"/>
          </a:xfrm>
          <a:prstGeom prst="rect">
            <a:avLst/>
          </a:prstGeom>
          <a:noFill/>
          <a:ln w="28575">
            <a:solidFill>
              <a:srgbClr val="FF00FF"/>
            </a:solid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ext Box 4"/>
          <p:cNvSpPr txBox="1">
            <a:spLocks noChangeArrowheads="1"/>
          </p:cNvSpPr>
          <p:nvPr/>
        </p:nvSpPr>
        <p:spPr bwMode="auto">
          <a:xfrm>
            <a:off x="2719388" y="3365500"/>
            <a:ext cx="914400" cy="366713"/>
          </a:xfrm>
          <a:prstGeom prst="rect">
            <a:avLst/>
          </a:prstGeom>
          <a:noFill/>
          <a:ln w="9525">
            <a:noFill/>
            <a:miter lim="800000"/>
            <a:headEnd/>
            <a:tailEnd/>
          </a:ln>
        </p:spPr>
        <p:txBody>
          <a:bodyPr wrap="none">
            <a:spAutoFit/>
          </a:bodyPr>
          <a:lstStyle/>
          <a:p>
            <a:pPr defTabSz="914400"/>
            <a:r>
              <a:rPr lang="pt-BR"/>
              <a:t>Figura 1</a:t>
            </a:r>
          </a:p>
        </p:txBody>
      </p:sp>
      <p:pic>
        <p:nvPicPr>
          <p:cNvPr id="30722" name="Picture 5"/>
          <p:cNvPicPr>
            <a:picLocks noChangeAspect="1" noChangeArrowheads="1"/>
          </p:cNvPicPr>
          <p:nvPr/>
        </p:nvPicPr>
        <p:blipFill>
          <a:blip r:embed="rId2"/>
          <a:srcRect/>
          <a:stretch>
            <a:fillRect/>
          </a:stretch>
        </p:blipFill>
        <p:spPr bwMode="auto">
          <a:xfrm>
            <a:off x="966788" y="1420813"/>
            <a:ext cx="10488612" cy="3617912"/>
          </a:xfrm>
          <a:prstGeom prst="rect">
            <a:avLst/>
          </a:prstGeom>
          <a:noFill/>
          <a:ln w="28575">
            <a:solidFill>
              <a:srgbClr val="FF00FF"/>
            </a:solid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3"/>
          <p:cNvSpPr>
            <a:spLocks noGrp="1"/>
          </p:cNvSpPr>
          <p:nvPr>
            <p:ph type="body" idx="4294967295"/>
          </p:nvPr>
        </p:nvSpPr>
        <p:spPr/>
        <p:txBody>
          <a:bodyPr/>
          <a:lstStyle/>
          <a:p>
            <a:pPr eaLnBrk="1" hangingPunct="1"/>
            <a:r>
              <a:rPr lang="pt-BR" smtClean="0"/>
              <a:t>A </a:t>
            </a:r>
            <a:r>
              <a:rPr lang="pt-BR" smtClean="0">
                <a:solidFill>
                  <a:srgbClr val="0000FF"/>
                </a:solidFill>
              </a:rPr>
              <a:t>Tabela 2</a:t>
            </a:r>
            <a:r>
              <a:rPr lang="pt-BR" smtClean="0"/>
              <a:t> resume a carga estimada de VKDB tardia em diferentes configurações</a:t>
            </a:r>
          </a:p>
          <a:p>
            <a:pPr algn="ctr" eaLnBrk="1" hangingPunct="1">
              <a:buFont typeface="Arial" charset="0"/>
              <a:buNone/>
            </a:pPr>
            <a:r>
              <a:rPr lang="pt-BR" b="1" smtClean="0">
                <a:solidFill>
                  <a:srgbClr val="FF0000"/>
                </a:solidFill>
              </a:rPr>
              <a:t>A carga do intervalo interquartil mediano na a ausência de qualquer profilaxia é de 35 (10,5 a 80) por 100.000 nascidos vivos;</a:t>
            </a:r>
          </a:p>
          <a:p>
            <a:pPr algn="ctr" eaLnBrk="1" hangingPunct="1">
              <a:buFont typeface="Arial" charset="0"/>
              <a:buNone/>
            </a:pPr>
            <a:r>
              <a:rPr lang="pt-BR" b="1" smtClean="0">
                <a:solidFill>
                  <a:srgbClr val="FF0000"/>
                </a:solidFill>
              </a:rPr>
              <a:t>A carga média em países de baixa renda e países de alta renda é de 80 (72 a 80) e 8,8 (5,8 a 17,8) por 100.000 nascidos vivos, respectivamente.</a:t>
            </a:r>
          </a:p>
        </p:txBody>
      </p:sp>
      <p:sp>
        <p:nvSpPr>
          <p:cNvPr id="31746" name="Rectangle 4"/>
          <p:cNvSpPr>
            <a:spLocks noChangeArrowheads="1"/>
          </p:cNvSpPr>
          <p:nvPr/>
        </p:nvSpPr>
        <p:spPr bwMode="auto">
          <a:xfrm>
            <a:off x="1241425" y="1117600"/>
            <a:ext cx="9121775" cy="1187450"/>
          </a:xfrm>
          <a:prstGeom prst="rect">
            <a:avLst/>
          </a:prstGeom>
          <a:noFill/>
          <a:ln w="9525">
            <a:noFill/>
            <a:miter lim="800000"/>
            <a:headEnd/>
            <a:tailEnd/>
          </a:ln>
        </p:spPr>
        <p:txBody>
          <a:bodyPr wrap="none" anchor="ctr">
            <a:spAutoFit/>
          </a:bodyPr>
          <a:lstStyle/>
          <a:p>
            <a:pPr algn="ctr"/>
            <a:r>
              <a:rPr lang="pt-BR" sz="2400" b="1">
                <a:solidFill>
                  <a:srgbClr val="FF0000"/>
                </a:solidFill>
              </a:rPr>
              <a:t>Carga de VKDB tardia em populações que não receberam vitamina K</a:t>
            </a:r>
          </a:p>
          <a:p>
            <a:pPr algn="ctr"/>
            <a:r>
              <a:rPr lang="pt-BR" sz="2400" b="1">
                <a:solidFill>
                  <a:srgbClr val="FF0000"/>
                </a:solidFill>
              </a:rPr>
              <a:t>profilaxia</a:t>
            </a:r>
            <a:r>
              <a:rPr lang="en-US" sz="2400" b="1">
                <a:solidFill>
                  <a:srgbClr val="FF0000"/>
                </a:solidFill>
              </a:rPr>
              <a:t/>
            </a:r>
            <a:br>
              <a:rPr lang="en-US" sz="2400" b="1">
                <a:solidFill>
                  <a:srgbClr val="FF0000"/>
                </a:solidFill>
              </a:rPr>
            </a:br>
            <a:endParaRPr lang="en-US" sz="2400" b="1">
              <a:solidFill>
                <a:srgbClr val="FF00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5"/>
          <p:cNvPicPr>
            <a:picLocks noChangeAspect="1" noChangeArrowheads="1"/>
          </p:cNvPicPr>
          <p:nvPr/>
        </p:nvPicPr>
        <p:blipFill>
          <a:blip r:embed="rId2"/>
          <a:srcRect/>
          <a:stretch>
            <a:fillRect/>
          </a:stretch>
        </p:blipFill>
        <p:spPr bwMode="auto">
          <a:xfrm>
            <a:off x="1666875" y="1743075"/>
            <a:ext cx="7921625" cy="3617913"/>
          </a:xfrm>
          <a:prstGeom prst="rect">
            <a:avLst/>
          </a:prstGeom>
          <a:noFill/>
          <a:ln w="38100">
            <a:solidFill>
              <a:srgbClr val="FF00FF"/>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p:cNvSpPr>
          <p:nvPr>
            <p:ph type="title" idx="4294967295"/>
          </p:nvPr>
        </p:nvSpPr>
        <p:spPr/>
        <p:txBody>
          <a:bodyPr/>
          <a:lstStyle/>
          <a:p>
            <a:pPr eaLnBrk="1" hangingPunct="1"/>
            <a:r>
              <a:rPr lang="pt-BR" sz="3200" b="1" smtClean="0">
                <a:ln>
                  <a:noFill/>
                </a:ln>
                <a:solidFill>
                  <a:srgbClr val="0000FF"/>
                </a:solidFill>
              </a:rPr>
              <a:t>Efeito da profilaxia com vitamina K no VKDB clássico</a:t>
            </a:r>
          </a:p>
        </p:txBody>
      </p:sp>
      <p:sp>
        <p:nvSpPr>
          <p:cNvPr id="33794" name="Rectangle 3"/>
          <p:cNvSpPr>
            <a:spLocks noGrp="1"/>
          </p:cNvSpPr>
          <p:nvPr>
            <p:ph type="body" idx="4294967295"/>
          </p:nvPr>
        </p:nvSpPr>
        <p:spPr/>
        <p:txBody>
          <a:bodyPr/>
          <a:lstStyle/>
          <a:p>
            <a:pPr eaLnBrk="1" hangingPunct="1">
              <a:lnSpc>
                <a:spcPct val="90000"/>
              </a:lnSpc>
            </a:pPr>
            <a:r>
              <a:rPr lang="pt-BR" sz="2000" b="1" smtClean="0"/>
              <a:t>Sutherland et al. Usaram  dois diferentes regimes de dosagem de vitamina K3 (100 mcg e 5 mg) e foram comparados com placebo. </a:t>
            </a:r>
          </a:p>
          <a:p>
            <a:pPr eaLnBrk="1" hangingPunct="1">
              <a:lnSpc>
                <a:spcPct val="90000"/>
              </a:lnSpc>
            </a:pPr>
            <a:r>
              <a:rPr lang="pt-BR" sz="2000" b="1" smtClean="0"/>
              <a:t>Recém-nascidos estudados  eram amamentados ou alimentados com fórmula e foram acompanhados para a ocorrência de sangramento até a alta do hospital (geralmente no quarto ou quinto dia de vida). </a:t>
            </a:r>
          </a:p>
          <a:p>
            <a:pPr eaLnBrk="1" hangingPunct="1">
              <a:lnSpc>
                <a:spcPct val="90000"/>
              </a:lnSpc>
            </a:pPr>
            <a:r>
              <a:rPr lang="pt-BR" sz="2000" b="1" smtClean="0">
                <a:solidFill>
                  <a:srgbClr val="FF00FF"/>
                </a:solidFill>
              </a:rPr>
              <a:t>Houve uma redução significativa na incidência de qualquer sangramento (RR 0,73; IC 95% 0,56 a 0,96), bem como moderado a grave sangramento (RR 0,19; 0,08 a 0,46; NNT 74, 47 a 177) após profilaxia com a vitamina K.</a:t>
            </a:r>
          </a:p>
          <a:p>
            <a:pPr eaLnBrk="1" hangingPunct="1">
              <a:lnSpc>
                <a:spcPct val="90000"/>
              </a:lnSpc>
              <a:buFont typeface="Arial" charset="0"/>
              <a:buNone/>
            </a:pPr>
            <a:r>
              <a:rPr lang="pt-BR" sz="2000" smtClean="0"/>
              <a:t>                                                        (</a:t>
            </a:r>
            <a:r>
              <a:rPr lang="pt-BR" sz="2000" smtClean="0">
                <a:solidFill>
                  <a:srgbClr val="0000FF"/>
                </a:solidFill>
              </a:rPr>
              <a:t>Tabela 3</a:t>
            </a:r>
            <a:r>
              <a:rPr lang="pt-BR" sz="2000" smtClean="0"/>
              <a:t>).</a:t>
            </a:r>
          </a:p>
          <a:p>
            <a:pPr eaLnBrk="1" hangingPunct="1">
              <a:lnSpc>
                <a:spcPct val="90000"/>
              </a:lnSpc>
            </a:pPr>
            <a:endParaRPr lang="pt-BR" sz="2000" smtClean="0"/>
          </a:p>
        </p:txBody>
      </p:sp>
      <p:sp>
        <p:nvSpPr>
          <p:cNvPr id="33795" name="Título 1"/>
          <p:cNvSpPr>
            <a:spLocks/>
          </p:cNvSpPr>
          <p:nvPr/>
        </p:nvSpPr>
        <p:spPr bwMode="auto">
          <a:xfrm>
            <a:off x="1203325" y="304800"/>
            <a:ext cx="9601200" cy="1303338"/>
          </a:xfrm>
          <a:prstGeom prst="rect">
            <a:avLst/>
          </a:prstGeom>
          <a:noFill/>
          <a:ln w="9525">
            <a:noFill/>
            <a:miter lim="800000"/>
            <a:headEnd/>
            <a:tailEnd/>
          </a:ln>
        </p:spPr>
        <p:txBody>
          <a:bodyPr anchor="ctr"/>
          <a:lstStyle/>
          <a:p>
            <a:pPr algn="ctr"/>
            <a:r>
              <a:rPr lang="pt-BR" sz="4400">
                <a:solidFill>
                  <a:srgbClr val="262626"/>
                </a:solidFill>
              </a:rPr>
              <a:t>Resultado</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
          <p:cNvSpPr>
            <a:spLocks noGrp="1"/>
          </p:cNvSpPr>
          <p:nvPr>
            <p:ph type="body" idx="4294967295"/>
          </p:nvPr>
        </p:nvSpPr>
        <p:spPr/>
        <p:txBody>
          <a:bodyPr/>
          <a:lstStyle/>
          <a:p>
            <a:pPr eaLnBrk="1" hangingPunct="1"/>
            <a:r>
              <a:rPr lang="pt-BR" smtClean="0"/>
              <a:t>No estudo de Vietti et al. Vitamina K1 (5 mg IM) foi administrado a recém-nascidos do sexo masculino nascidos em crianças de dias pares  durante um período experimental de 3 meses. </a:t>
            </a:r>
          </a:p>
          <a:p>
            <a:pPr eaLnBrk="1" hangingPunct="1"/>
            <a:r>
              <a:rPr lang="pt-BR" smtClean="0"/>
              <a:t>Houve uma </a:t>
            </a:r>
            <a:r>
              <a:rPr lang="pt-BR" smtClean="0">
                <a:solidFill>
                  <a:srgbClr val="0000FF"/>
                </a:solidFill>
              </a:rPr>
              <a:t>significativa redução na incidência de sangramento secundário após a circuncisão em neonatos que receberam profilaxia com vitamina K</a:t>
            </a:r>
            <a:r>
              <a:rPr lang="pt-BR" smtClean="0"/>
              <a:t> (Risco Relativo de  0,18, IC a 95% 0,08 a 0,42; NNT: 9, 6 a 15).</a:t>
            </a:r>
          </a:p>
        </p:txBody>
      </p:sp>
      <p:sp>
        <p:nvSpPr>
          <p:cNvPr id="34818" name="Título 1"/>
          <p:cNvSpPr>
            <a:spLocks/>
          </p:cNvSpPr>
          <p:nvPr/>
        </p:nvSpPr>
        <p:spPr bwMode="auto">
          <a:xfrm>
            <a:off x="1195388" y="271463"/>
            <a:ext cx="9601200" cy="1303337"/>
          </a:xfrm>
          <a:prstGeom prst="rect">
            <a:avLst/>
          </a:prstGeom>
          <a:noFill/>
          <a:ln w="9525">
            <a:noFill/>
            <a:miter lim="800000"/>
            <a:headEnd/>
            <a:tailEnd/>
          </a:ln>
        </p:spPr>
        <p:txBody>
          <a:bodyPr anchor="ctr"/>
          <a:lstStyle/>
          <a:p>
            <a:pPr algn="ctr"/>
            <a:r>
              <a:rPr lang="pt-BR" sz="4400">
                <a:solidFill>
                  <a:srgbClr val="262626"/>
                </a:solidFill>
              </a:rPr>
              <a:t>Resultado</a:t>
            </a:r>
          </a:p>
        </p:txBody>
      </p:sp>
      <p:sp>
        <p:nvSpPr>
          <p:cNvPr id="34819" name="Rectangle 5"/>
          <p:cNvSpPr>
            <a:spLocks noGrp="1"/>
          </p:cNvSpPr>
          <p:nvPr>
            <p:ph type="title" idx="4294967295"/>
          </p:nvPr>
        </p:nvSpPr>
        <p:spPr/>
        <p:txBody>
          <a:bodyPr/>
          <a:lstStyle/>
          <a:p>
            <a:pPr eaLnBrk="1" hangingPunct="1"/>
            <a:r>
              <a:rPr lang="pt-BR" sz="3200" b="1" smtClean="0">
                <a:ln>
                  <a:noFill/>
                </a:ln>
                <a:solidFill>
                  <a:srgbClr val="0000FF"/>
                </a:solidFill>
              </a:rPr>
              <a:t>Efeito da profilaxia com vitamina K no VKDB clássico</a:t>
            </a:r>
          </a:p>
        </p:txBody>
      </p:sp>
      <p:sp>
        <p:nvSpPr>
          <p:cNvPr id="34820" name="Text Box 7"/>
          <p:cNvSpPr txBox="1">
            <a:spLocks noChangeArrowheads="1"/>
          </p:cNvSpPr>
          <p:nvPr/>
        </p:nvSpPr>
        <p:spPr bwMode="auto">
          <a:xfrm>
            <a:off x="5183188" y="5260975"/>
            <a:ext cx="941387" cy="366713"/>
          </a:xfrm>
          <a:prstGeom prst="rect">
            <a:avLst/>
          </a:prstGeom>
          <a:noFill/>
          <a:ln w="9525">
            <a:noFill/>
            <a:miter lim="800000"/>
            <a:headEnd/>
            <a:tailEnd/>
          </a:ln>
        </p:spPr>
        <p:txBody>
          <a:bodyPr wrap="none">
            <a:spAutoFit/>
          </a:bodyPr>
          <a:lstStyle/>
          <a:p>
            <a:pPr defTabSz="914400"/>
            <a:r>
              <a:rPr lang="pt-BR">
                <a:solidFill>
                  <a:srgbClr val="0000FF"/>
                </a:solidFill>
              </a:rPr>
              <a:t>Tabela 3</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a:xfrm>
            <a:off x="1293813" y="1389063"/>
            <a:ext cx="3717925" cy="1371600"/>
          </a:xfrm>
        </p:spPr>
        <p:txBody>
          <a:bodyPr/>
          <a:lstStyle/>
          <a:p>
            <a:pPr eaLnBrk="1" hangingPunct="1"/>
            <a:r>
              <a:rPr lang="pt-BR" sz="4400" smtClean="0">
                <a:ln>
                  <a:noFill/>
                </a:ln>
              </a:rPr>
              <a:t>Resultados</a:t>
            </a:r>
          </a:p>
        </p:txBody>
      </p:sp>
      <p:sp>
        <p:nvSpPr>
          <p:cNvPr id="35842" name="Espaço Reservado para Texto 3"/>
          <p:cNvSpPr>
            <a:spLocks noGrp="1"/>
          </p:cNvSpPr>
          <p:nvPr>
            <p:ph type="body" sz="half" idx="2"/>
          </p:nvPr>
        </p:nvSpPr>
        <p:spPr>
          <a:xfrm>
            <a:off x="957263" y="3030538"/>
            <a:ext cx="4573587" cy="2438400"/>
          </a:xfrm>
        </p:spPr>
        <p:txBody>
          <a:bodyPr/>
          <a:lstStyle/>
          <a:p>
            <a:pPr marL="342900" indent="-342900" eaLnBrk="1" hangingPunct="1">
              <a:buFont typeface="Arial" charset="0"/>
              <a:buChar char="•"/>
            </a:pPr>
            <a:r>
              <a:rPr lang="pt-BR" sz="2400" smtClean="0">
                <a:solidFill>
                  <a:srgbClr val="231F20"/>
                </a:solidFill>
              </a:rPr>
              <a:t>Efeitos da Profilaxia da Vit. K na VKDB clássica</a:t>
            </a:r>
          </a:p>
          <a:p>
            <a:pPr marL="342900" indent="-342900" eaLnBrk="1" hangingPunct="1">
              <a:buFont typeface="Arial" charset="0"/>
              <a:buChar char="•"/>
            </a:pPr>
            <a:r>
              <a:rPr lang="pt-BR" sz="2400" smtClean="0">
                <a:solidFill>
                  <a:srgbClr val="231F20"/>
                </a:solidFill>
              </a:rPr>
              <a:t>Apenas dois estudos randomizados atingiram os critérios definidos</a:t>
            </a:r>
            <a:endParaRPr lang="pt-BR" smtClean="0"/>
          </a:p>
        </p:txBody>
      </p:sp>
      <p:pic>
        <p:nvPicPr>
          <p:cNvPr id="35843" name="Espaço Reservado para Conteúdo 6"/>
          <p:cNvPicPr>
            <a:picLocks noGrp="1" noChangeAspect="1"/>
          </p:cNvPicPr>
          <p:nvPr>
            <p:ph idx="1"/>
          </p:nvPr>
        </p:nvPicPr>
        <p:blipFill>
          <a:blip r:embed="rId2"/>
          <a:srcRect/>
          <a:stretch>
            <a:fillRect/>
          </a:stretch>
        </p:blipFill>
        <p:spPr>
          <a:xfrm>
            <a:off x="5418138" y="2495550"/>
            <a:ext cx="5470525" cy="1866900"/>
          </a:xfrm>
        </p:spPr>
      </p:pic>
      <p:pic>
        <p:nvPicPr>
          <p:cNvPr id="9" name="Imagem 8"/>
          <p:cNvPicPr>
            <a:picLocks noChangeAspect="1"/>
          </p:cNvPicPr>
          <p:nvPr/>
        </p:nvPicPr>
        <p:blipFill>
          <a:blip r:embed="rId2"/>
          <a:srcRect/>
          <a:stretch>
            <a:fillRect/>
          </a:stretch>
        </p:blipFill>
        <p:spPr bwMode="auto">
          <a:xfrm>
            <a:off x="601663" y="922338"/>
            <a:ext cx="10974387" cy="4540250"/>
          </a:xfrm>
          <a:prstGeom prst="rect">
            <a:avLst/>
          </a:prstGeom>
          <a:noFill/>
          <a:ln w="38100">
            <a:solidFill>
              <a:srgbClr val="FF00FF"/>
            </a:solidFill>
            <a:miter lim="800000"/>
            <a:headEnd/>
            <a:tailEnd/>
          </a:ln>
        </p:spPr>
      </p:pic>
      <p:sp>
        <p:nvSpPr>
          <p:cNvPr id="35845" name="AutoShape 16"/>
          <p:cNvSpPr>
            <a:spLocks/>
          </p:cNvSpPr>
          <p:nvPr/>
        </p:nvSpPr>
        <p:spPr bwMode="auto">
          <a:xfrm flipH="1">
            <a:off x="8856663" y="2225675"/>
            <a:ext cx="246062" cy="1770063"/>
          </a:xfrm>
          <a:prstGeom prst="rightBrace">
            <a:avLst>
              <a:gd name="adj1" fmla="val 59946"/>
              <a:gd name="adj2" fmla="val 50000"/>
            </a:avLst>
          </a:prstGeom>
          <a:noFill/>
          <a:ln w="57150">
            <a:solidFill>
              <a:srgbClr val="FF00FF"/>
            </a:solidFill>
            <a:round/>
            <a:headEnd/>
            <a:tailEnd/>
          </a:ln>
        </p:spPr>
        <p:txBody>
          <a:bodyPr wrap="none" anchor="ctr"/>
          <a:lstStyle/>
          <a:p>
            <a:endParaRPr lang="pt-BR"/>
          </a:p>
        </p:txBody>
      </p:sp>
      <p:sp>
        <p:nvSpPr>
          <p:cNvPr id="35846" name="AutoShape 17"/>
          <p:cNvSpPr>
            <a:spLocks noChangeArrowheads="1"/>
          </p:cNvSpPr>
          <p:nvPr/>
        </p:nvSpPr>
        <p:spPr bwMode="auto">
          <a:xfrm>
            <a:off x="8323263" y="1668463"/>
            <a:ext cx="600075" cy="558800"/>
          </a:xfrm>
          <a:prstGeom prst="lightningBolt">
            <a:avLst/>
          </a:prstGeom>
          <a:solidFill>
            <a:schemeClr val="accent1"/>
          </a:solidFill>
          <a:ln w="38100">
            <a:solidFill>
              <a:srgbClr val="0000FF"/>
            </a:solidFill>
            <a:miter lim="800000"/>
            <a:headEnd/>
            <a:tailEnd/>
          </a:ln>
        </p:spPr>
        <p:txBody>
          <a:bodyPr wrap="none" anchor="ctr"/>
          <a:lstStyle/>
          <a:p>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p:cNvSpPr>
          <p:nvPr>
            <p:ph type="title" idx="4294967295"/>
          </p:nvPr>
        </p:nvSpPr>
        <p:spPr/>
        <p:txBody>
          <a:bodyPr/>
          <a:lstStyle/>
          <a:p>
            <a:pPr eaLnBrk="1" hangingPunct="1"/>
            <a:r>
              <a:rPr lang="pt-BR" sz="3200" b="1" smtClean="0">
                <a:ln>
                  <a:noFill/>
                </a:ln>
                <a:solidFill>
                  <a:srgbClr val="0000FF"/>
                </a:solidFill>
              </a:rPr>
              <a:t>Efeito da profilaxia com vitamina K no VKDB tardio</a:t>
            </a:r>
          </a:p>
        </p:txBody>
      </p:sp>
      <p:sp>
        <p:nvSpPr>
          <p:cNvPr id="36866" name="Rectangle 3"/>
          <p:cNvSpPr>
            <a:spLocks noGrp="1"/>
          </p:cNvSpPr>
          <p:nvPr>
            <p:ph type="body" idx="4294967295"/>
          </p:nvPr>
        </p:nvSpPr>
        <p:spPr>
          <a:xfrm>
            <a:off x="1295400" y="2998788"/>
            <a:ext cx="9601200" cy="3317875"/>
          </a:xfrm>
        </p:spPr>
        <p:txBody>
          <a:bodyPr/>
          <a:lstStyle/>
          <a:p>
            <a:pPr eaLnBrk="1" hangingPunct="1"/>
            <a:r>
              <a:rPr lang="pt-BR" smtClean="0"/>
              <a:t>Os autores usaram dados de pesquisas nacionais conduzido em quatro países para estimar o efeito (</a:t>
            </a:r>
            <a:r>
              <a:rPr lang="pt-BR" smtClean="0">
                <a:solidFill>
                  <a:srgbClr val="0000FF"/>
                </a:solidFill>
              </a:rPr>
              <a:t>Tabela 4</a:t>
            </a:r>
            <a:r>
              <a:rPr lang="pt-BR" smtClean="0"/>
              <a:t>) da profilaxia de vitamina K.</a:t>
            </a:r>
          </a:p>
          <a:p>
            <a:pPr algn="ctr" eaLnBrk="1" hangingPunct="1">
              <a:buFont typeface="Arial" charset="0"/>
              <a:buNone/>
            </a:pPr>
            <a:r>
              <a:rPr lang="pt-BR" b="1" smtClean="0">
                <a:solidFill>
                  <a:srgbClr val="FF00FF"/>
                </a:solidFill>
              </a:rPr>
              <a:t>A incidência de VKDB diminuiu quase quatro vezes de 10,5 por 100.000 nascidos vivos na primeira pesquisa para 2,8 (IC de 95% 2,0 a 3,8) por 100.000 em 1988 (terceira pesquisa), e mais para 1,9 (1,2 a 3,0) por 100.000 nascidos vivos pela quinta pesquisa</a:t>
            </a:r>
          </a:p>
        </p:txBody>
      </p:sp>
      <p:sp>
        <p:nvSpPr>
          <p:cNvPr id="36867" name="Rectangle 4"/>
          <p:cNvSpPr>
            <a:spLocks/>
          </p:cNvSpPr>
          <p:nvPr/>
        </p:nvSpPr>
        <p:spPr bwMode="auto">
          <a:xfrm>
            <a:off x="1295400" y="2998788"/>
            <a:ext cx="9601200" cy="3317875"/>
          </a:xfrm>
          <a:prstGeom prst="rect">
            <a:avLst/>
          </a:prstGeom>
          <a:noFill/>
          <a:ln w="9525">
            <a:noFill/>
            <a:miter lim="800000"/>
            <a:headEnd/>
            <a:tailEnd/>
          </a:ln>
        </p:spPr>
        <p:txBody>
          <a:bodyPr/>
          <a:lstStyle/>
          <a:p>
            <a:pPr marL="285750" indent="-285750">
              <a:spcBef>
                <a:spcPct val="20000"/>
              </a:spcBef>
              <a:spcAft>
                <a:spcPts val="600"/>
              </a:spcAft>
              <a:buClr>
                <a:schemeClr val="accent1"/>
              </a:buClr>
              <a:buSzPct val="115000"/>
              <a:buFont typeface="Arial" charset="0"/>
              <a:buChar char="•"/>
            </a:pPr>
            <a:r>
              <a:rPr lang="pt-BR" sz="2400">
                <a:solidFill>
                  <a:srgbClr val="262626"/>
                </a:solidFill>
              </a:rPr>
              <a:t>Os autores usaram dados de pesquisas nacionais conduzido em quatro países para estimar o efeito (</a:t>
            </a:r>
            <a:r>
              <a:rPr lang="pt-BR" sz="2400">
                <a:solidFill>
                  <a:srgbClr val="0000FF"/>
                </a:solidFill>
              </a:rPr>
              <a:t>Tabela 4</a:t>
            </a:r>
            <a:r>
              <a:rPr lang="pt-BR" sz="2400">
                <a:solidFill>
                  <a:srgbClr val="262626"/>
                </a:solidFill>
              </a:rPr>
              <a:t>) da profilaxia de vitamina K.</a:t>
            </a:r>
          </a:p>
          <a:p>
            <a:pPr marL="285750" indent="-285750" algn="ctr">
              <a:spcBef>
                <a:spcPct val="20000"/>
              </a:spcBef>
              <a:spcAft>
                <a:spcPts val="600"/>
              </a:spcAft>
              <a:buClr>
                <a:schemeClr val="accent1"/>
              </a:buClr>
              <a:buSzPct val="115000"/>
              <a:buFont typeface="Arial" charset="0"/>
              <a:buNone/>
            </a:pPr>
            <a:r>
              <a:rPr lang="pt-BR" sz="2400" b="1">
                <a:solidFill>
                  <a:srgbClr val="FF00FF"/>
                </a:solidFill>
              </a:rPr>
              <a:t>A incidência de VKDB diminuiu quase quatro vezes de 10,5 por 100.000 nascidos vivos na primeira pesquisa para 2,8 (IC de 95% 2,0 a 3,8) por 100.000 em 1988 (terceira pesquisa), e mais para 1,9 (1,2 a 3,0) por 100.000 nascidos vivos pela quinta pesquisa</a:t>
            </a:r>
          </a:p>
        </p:txBody>
      </p:sp>
      <p:sp>
        <p:nvSpPr>
          <p:cNvPr id="36868" name="Rectangle 5"/>
          <p:cNvSpPr>
            <a:spLocks/>
          </p:cNvSpPr>
          <p:nvPr/>
        </p:nvSpPr>
        <p:spPr bwMode="auto">
          <a:xfrm>
            <a:off x="1295400" y="2998788"/>
            <a:ext cx="9601200" cy="3317875"/>
          </a:xfrm>
          <a:prstGeom prst="rect">
            <a:avLst/>
          </a:prstGeom>
          <a:noFill/>
          <a:ln w="9525">
            <a:noFill/>
            <a:miter lim="800000"/>
            <a:headEnd/>
            <a:tailEnd/>
          </a:ln>
        </p:spPr>
        <p:txBody>
          <a:bodyPr/>
          <a:lstStyle/>
          <a:p>
            <a:pPr marL="285750" indent="-285750">
              <a:spcBef>
                <a:spcPct val="20000"/>
              </a:spcBef>
              <a:spcAft>
                <a:spcPts val="600"/>
              </a:spcAft>
              <a:buClr>
                <a:schemeClr val="accent1"/>
              </a:buClr>
              <a:buSzPct val="115000"/>
              <a:buFont typeface="Arial" charset="0"/>
              <a:buChar char="•"/>
            </a:pPr>
            <a:r>
              <a:rPr lang="pt-BR" sz="2400">
                <a:solidFill>
                  <a:srgbClr val="262626"/>
                </a:solidFill>
              </a:rPr>
              <a:t>Os autores usaram dados de pesquisas nacionais conduzido em quatro países para estimar o efeito (</a:t>
            </a:r>
            <a:r>
              <a:rPr lang="pt-BR" sz="2400">
                <a:solidFill>
                  <a:srgbClr val="0000FF"/>
                </a:solidFill>
              </a:rPr>
              <a:t>Tabela 4</a:t>
            </a:r>
            <a:r>
              <a:rPr lang="pt-BR" sz="2400">
                <a:solidFill>
                  <a:srgbClr val="262626"/>
                </a:solidFill>
              </a:rPr>
              <a:t>) da profilaxia de vitamina K.</a:t>
            </a:r>
          </a:p>
          <a:p>
            <a:pPr marL="285750" indent="-285750" algn="ctr">
              <a:spcBef>
                <a:spcPct val="20000"/>
              </a:spcBef>
              <a:spcAft>
                <a:spcPts val="600"/>
              </a:spcAft>
              <a:buClr>
                <a:schemeClr val="accent1"/>
              </a:buClr>
              <a:buSzPct val="115000"/>
              <a:buFont typeface="Arial" charset="0"/>
              <a:buNone/>
            </a:pPr>
            <a:r>
              <a:rPr lang="pt-BR" sz="2400" b="1">
                <a:solidFill>
                  <a:srgbClr val="FF00FF"/>
                </a:solidFill>
              </a:rPr>
              <a:t>A incidência de VKDB diminuiu quase quatro vezes de 10,5 por 100.000 nascidos vivos na primeira pesquisa para 2,8 (IC de 95% 2,0 a 3,8) por 100.000 em 1988 (terceira pesquisa), e mais para 1,9 (1,2 a 3,0) por 100.000 nascidos vivos pela quinta pesquisa</a:t>
            </a:r>
          </a:p>
        </p:txBody>
      </p:sp>
      <p:sp>
        <p:nvSpPr>
          <p:cNvPr id="36869" name="Text Box 7"/>
          <p:cNvSpPr txBox="1">
            <a:spLocks noChangeArrowheads="1"/>
          </p:cNvSpPr>
          <p:nvPr/>
        </p:nvSpPr>
        <p:spPr bwMode="auto">
          <a:xfrm>
            <a:off x="5233988" y="2079625"/>
            <a:ext cx="969962" cy="396875"/>
          </a:xfrm>
          <a:prstGeom prst="rect">
            <a:avLst/>
          </a:prstGeom>
          <a:noFill/>
          <a:ln w="9525">
            <a:noFill/>
            <a:miter lim="800000"/>
            <a:headEnd/>
            <a:tailEnd/>
          </a:ln>
        </p:spPr>
        <p:txBody>
          <a:bodyPr wrap="none">
            <a:spAutoFit/>
          </a:bodyPr>
          <a:lstStyle/>
          <a:p>
            <a:pPr defTabSz="914400"/>
            <a:r>
              <a:rPr lang="pt-BR" sz="2000" b="1">
                <a:solidFill>
                  <a:srgbClr val="008000"/>
                </a:solidFill>
              </a:rPr>
              <a:t>JAPÃO</a:t>
            </a:r>
          </a:p>
        </p:txBody>
      </p:sp>
      <p:sp>
        <p:nvSpPr>
          <p:cNvPr id="36870" name="Título 1"/>
          <p:cNvSpPr>
            <a:spLocks/>
          </p:cNvSpPr>
          <p:nvPr/>
        </p:nvSpPr>
        <p:spPr bwMode="auto">
          <a:xfrm>
            <a:off x="1135063" y="295275"/>
            <a:ext cx="9601200" cy="1303338"/>
          </a:xfrm>
          <a:prstGeom prst="rect">
            <a:avLst/>
          </a:prstGeom>
          <a:noFill/>
          <a:ln w="9525">
            <a:noFill/>
            <a:miter lim="800000"/>
            <a:headEnd/>
            <a:tailEnd/>
          </a:ln>
        </p:spPr>
        <p:txBody>
          <a:bodyPr anchor="ctr"/>
          <a:lstStyle/>
          <a:p>
            <a:pPr algn="ctr"/>
            <a:r>
              <a:rPr lang="pt-BR" sz="4400">
                <a:solidFill>
                  <a:srgbClr val="262626"/>
                </a:solidFill>
              </a:rPr>
              <a:t>Resultado</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3"/>
          <p:cNvSpPr>
            <a:spLocks noGrp="1"/>
          </p:cNvSpPr>
          <p:nvPr>
            <p:ph type="body" idx="4294967295"/>
          </p:nvPr>
        </p:nvSpPr>
        <p:spPr>
          <a:xfrm>
            <a:off x="1252538" y="2938463"/>
            <a:ext cx="9601200" cy="3317875"/>
          </a:xfrm>
        </p:spPr>
        <p:txBody>
          <a:bodyPr/>
          <a:lstStyle/>
          <a:p>
            <a:pPr eaLnBrk="1" hangingPunct="1">
              <a:lnSpc>
                <a:spcPct val="90000"/>
              </a:lnSpc>
            </a:pPr>
            <a:r>
              <a:rPr lang="pt-BR" sz="1800" smtClean="0"/>
              <a:t>Em um estudo de McNinch e Tripp, casos de VKDB foram registrados ao longo de 2 anos a partir de 1988 a 1990 por meio do sistema de boletins da Unidade de Vigilância Pediátrica Britânica.</a:t>
            </a:r>
          </a:p>
          <a:p>
            <a:pPr eaLnBrk="1" hangingPunct="1">
              <a:lnSpc>
                <a:spcPct val="90000"/>
              </a:lnSpc>
            </a:pPr>
            <a:r>
              <a:rPr lang="pt-BR" sz="1800" smtClean="0">
                <a:solidFill>
                  <a:srgbClr val="FF0000"/>
                </a:solidFill>
              </a:rPr>
              <a:t>Dos 27 bebês com VKDB, 20 não receberam qualquer profilaxia</a:t>
            </a:r>
            <a:r>
              <a:rPr lang="pt-BR" sz="1800" smtClean="0"/>
              <a:t>, enquanto os outros sete receberam profilaxia oral</a:t>
            </a:r>
          </a:p>
          <a:p>
            <a:pPr eaLnBrk="1" hangingPunct="1">
              <a:lnSpc>
                <a:spcPct val="90000"/>
              </a:lnSpc>
            </a:pPr>
            <a:r>
              <a:rPr lang="pt-BR" sz="1800" smtClean="0">
                <a:solidFill>
                  <a:srgbClr val="FF0000"/>
                </a:solidFill>
              </a:rPr>
              <a:t>Dez crianças desenvolveram sangramento intracraniano</a:t>
            </a:r>
            <a:r>
              <a:rPr lang="pt-BR" sz="1800" smtClean="0"/>
              <a:t>. </a:t>
            </a:r>
          </a:p>
          <a:p>
            <a:pPr eaLnBrk="1" hangingPunct="1">
              <a:lnSpc>
                <a:spcPct val="90000"/>
              </a:lnSpc>
            </a:pPr>
            <a:r>
              <a:rPr lang="pt-BR" sz="1800" smtClean="0">
                <a:solidFill>
                  <a:srgbClr val="0000FF"/>
                </a:solidFill>
              </a:rPr>
              <a:t>Nenhum os bebês que receberam profilaxia IM desenvolveram VKDB. </a:t>
            </a:r>
          </a:p>
          <a:p>
            <a:pPr eaLnBrk="1" hangingPunct="1">
              <a:lnSpc>
                <a:spcPct val="90000"/>
              </a:lnSpc>
            </a:pPr>
            <a:r>
              <a:rPr lang="pt-BR" sz="1800" smtClean="0"/>
              <a:t>O  risco relativo (RR) de VKDB tardio em bebês que receberam profilaxia IM com vitamina K como em comparação com aqueles que não receberam profilaxia foi de 0,01 (IC 95% 0,001 a 0,21); o RR correspondente em bebês recebendo a profilaxia oral foi de 0,35 (0,13 a 0,93).</a:t>
            </a:r>
          </a:p>
        </p:txBody>
      </p:sp>
      <p:sp>
        <p:nvSpPr>
          <p:cNvPr id="37890" name="Título 1"/>
          <p:cNvSpPr>
            <a:spLocks/>
          </p:cNvSpPr>
          <p:nvPr/>
        </p:nvSpPr>
        <p:spPr bwMode="auto">
          <a:xfrm>
            <a:off x="1304925" y="669925"/>
            <a:ext cx="9601200" cy="1303338"/>
          </a:xfrm>
          <a:prstGeom prst="rect">
            <a:avLst/>
          </a:prstGeom>
          <a:noFill/>
          <a:ln w="9525">
            <a:noFill/>
            <a:miter lim="800000"/>
            <a:headEnd/>
            <a:tailEnd/>
          </a:ln>
        </p:spPr>
        <p:txBody>
          <a:bodyPr anchor="ctr"/>
          <a:lstStyle/>
          <a:p>
            <a:pPr algn="ctr"/>
            <a:r>
              <a:rPr lang="pt-BR" sz="4400">
                <a:solidFill>
                  <a:srgbClr val="262626"/>
                </a:solidFill>
              </a:rPr>
              <a:t>Resultado</a:t>
            </a:r>
          </a:p>
        </p:txBody>
      </p:sp>
      <p:sp>
        <p:nvSpPr>
          <p:cNvPr id="37891" name="Text Box 5"/>
          <p:cNvSpPr txBox="1">
            <a:spLocks noChangeArrowheads="1"/>
          </p:cNvSpPr>
          <p:nvPr/>
        </p:nvSpPr>
        <p:spPr bwMode="auto">
          <a:xfrm>
            <a:off x="5233988" y="2079625"/>
            <a:ext cx="1889125" cy="396875"/>
          </a:xfrm>
          <a:prstGeom prst="rect">
            <a:avLst/>
          </a:prstGeom>
          <a:noFill/>
          <a:ln w="9525">
            <a:noFill/>
            <a:miter lim="800000"/>
            <a:headEnd/>
            <a:tailEnd/>
          </a:ln>
        </p:spPr>
        <p:txBody>
          <a:bodyPr wrap="none">
            <a:spAutoFit/>
          </a:bodyPr>
          <a:lstStyle/>
          <a:p>
            <a:r>
              <a:rPr lang="pt-BR" sz="2000" b="1">
                <a:solidFill>
                  <a:srgbClr val="008000"/>
                </a:solidFill>
              </a:rPr>
              <a:t>INGLATERRA</a:t>
            </a:r>
          </a:p>
        </p:txBody>
      </p:sp>
      <p:sp>
        <p:nvSpPr>
          <p:cNvPr id="37892" name="Text Box 6"/>
          <p:cNvSpPr txBox="1">
            <a:spLocks noChangeArrowheads="1"/>
          </p:cNvSpPr>
          <p:nvPr/>
        </p:nvSpPr>
        <p:spPr bwMode="auto">
          <a:xfrm>
            <a:off x="5775325" y="5802313"/>
            <a:ext cx="1223963" cy="366712"/>
          </a:xfrm>
          <a:prstGeom prst="rect">
            <a:avLst/>
          </a:prstGeom>
          <a:noFill/>
          <a:ln w="9525">
            <a:noFill/>
            <a:miter lim="800000"/>
            <a:headEnd/>
            <a:tailEnd/>
          </a:ln>
        </p:spPr>
        <p:txBody>
          <a:bodyPr wrap="none">
            <a:spAutoFit/>
          </a:bodyPr>
          <a:lstStyle/>
          <a:p>
            <a:r>
              <a:rPr lang="pt-BR">
                <a:solidFill>
                  <a:srgbClr val="0000FF"/>
                </a:solidFill>
              </a:rPr>
              <a:t>TABELA 4</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idx="4294967295"/>
          </p:nvPr>
        </p:nvSpPr>
        <p:spPr>
          <a:xfrm>
            <a:off x="1295400" y="974725"/>
            <a:ext cx="9601200" cy="1303338"/>
          </a:xfrm>
        </p:spPr>
        <p:txBody>
          <a:bodyPr/>
          <a:lstStyle/>
          <a:p>
            <a:pPr eaLnBrk="1" hangingPunct="1"/>
            <a:r>
              <a:rPr lang="pt-BR" smtClean="0">
                <a:ln>
                  <a:noFill/>
                </a:ln>
              </a:rPr>
              <a:t>Resultado</a:t>
            </a:r>
          </a:p>
        </p:txBody>
      </p:sp>
      <p:sp>
        <p:nvSpPr>
          <p:cNvPr id="38914" name="Espaço Reservado para Conteúdo 2"/>
          <p:cNvSpPr>
            <a:spLocks noGrp="1"/>
          </p:cNvSpPr>
          <p:nvPr>
            <p:ph sz="half" idx="4294967295"/>
          </p:nvPr>
        </p:nvSpPr>
        <p:spPr>
          <a:xfrm>
            <a:off x="882650" y="1960563"/>
            <a:ext cx="9652000" cy="4046537"/>
          </a:xfrm>
          <a:solidFill>
            <a:schemeClr val="bg1"/>
          </a:solidFill>
        </p:spPr>
        <p:txBody>
          <a:bodyPr/>
          <a:lstStyle/>
          <a:p>
            <a:pPr eaLnBrk="1" hangingPunct="1"/>
            <a:r>
              <a:rPr lang="pt-BR" smtClean="0"/>
              <a:t>Efeito da profilaxia com Vit. K no sangramento Tardio</a:t>
            </a:r>
          </a:p>
          <a:p>
            <a:pPr lvl="1" eaLnBrk="1" hangingPunct="1"/>
            <a:r>
              <a:rPr lang="pt-BR" smtClean="0"/>
              <a:t>Von Kries: </a:t>
            </a:r>
            <a:r>
              <a:rPr lang="pt-BR" b="1" smtClean="0">
                <a:solidFill>
                  <a:srgbClr val="008000"/>
                </a:solidFill>
              </a:rPr>
              <a:t>Estudo Nacional na Alemanha Ocidental</a:t>
            </a:r>
            <a:r>
              <a:rPr lang="pt-BR" smtClean="0"/>
              <a:t> (1988-1989)</a:t>
            </a:r>
          </a:p>
          <a:p>
            <a:pPr lvl="1" eaLnBrk="1" hangingPunct="1"/>
            <a:r>
              <a:rPr lang="pt-BR" smtClean="0"/>
              <a:t>56% - 1mg IM/SC; 19% 1-2mg ORAL; 19% Nenhuma</a:t>
            </a:r>
          </a:p>
          <a:p>
            <a:pPr lvl="1" eaLnBrk="1" hangingPunct="1"/>
            <a:r>
              <a:rPr lang="pt-BR" smtClean="0"/>
              <a:t>13 Casos de VKDB: 10 caso sem profilaxia, 1 caso com uso parenteral e 2 casos com uso oral), </a:t>
            </a:r>
          </a:p>
          <a:p>
            <a:pPr lvl="1" eaLnBrk="1" hangingPunct="1"/>
            <a:r>
              <a:rPr lang="pt-BR" smtClean="0"/>
              <a:t> Com o uso da Vitamina K intramuscular:  97% e com o uso oral,     80%</a:t>
            </a:r>
          </a:p>
        </p:txBody>
      </p:sp>
      <p:sp>
        <p:nvSpPr>
          <p:cNvPr id="4" name="Seta: para Baixo 3">
            <a:extLst>
              <a:ext uri="{FF2B5EF4-FFF2-40B4-BE49-F238E27FC236}"/>
            </a:extLst>
          </p:cNvPr>
          <p:cNvSpPr/>
          <p:nvPr/>
        </p:nvSpPr>
        <p:spPr>
          <a:xfrm flipH="1">
            <a:off x="5853113" y="4167188"/>
            <a:ext cx="93662" cy="2524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Seta: para Baixo 7">
            <a:extLst>
              <a:ext uri="{FF2B5EF4-FFF2-40B4-BE49-F238E27FC236}"/>
            </a:extLst>
          </p:cNvPr>
          <p:cNvSpPr/>
          <p:nvPr/>
        </p:nvSpPr>
        <p:spPr>
          <a:xfrm flipH="1">
            <a:off x="8299450" y="4149725"/>
            <a:ext cx="93663" cy="2524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8917" name="Text Box 7"/>
          <p:cNvSpPr txBox="1">
            <a:spLocks noChangeArrowheads="1"/>
          </p:cNvSpPr>
          <p:nvPr/>
        </p:nvSpPr>
        <p:spPr bwMode="auto">
          <a:xfrm>
            <a:off x="4157663" y="4618038"/>
            <a:ext cx="1223962" cy="366712"/>
          </a:xfrm>
          <a:prstGeom prst="rect">
            <a:avLst/>
          </a:prstGeom>
          <a:noFill/>
          <a:ln w="9525">
            <a:noFill/>
            <a:miter lim="800000"/>
            <a:headEnd/>
            <a:tailEnd/>
          </a:ln>
        </p:spPr>
        <p:txBody>
          <a:bodyPr wrap="none">
            <a:spAutoFit/>
          </a:bodyPr>
          <a:lstStyle/>
          <a:p>
            <a:pPr defTabSz="914400"/>
            <a:r>
              <a:rPr lang="pt-BR">
                <a:solidFill>
                  <a:srgbClr val="0000FF"/>
                </a:solidFill>
              </a:rPr>
              <a:t>TABELA 4</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3"/>
          <p:cNvSpPr>
            <a:spLocks noGrp="1"/>
          </p:cNvSpPr>
          <p:nvPr>
            <p:ph type="body" idx="4294967295"/>
          </p:nvPr>
        </p:nvSpPr>
        <p:spPr>
          <a:xfrm>
            <a:off x="1049338" y="2439988"/>
            <a:ext cx="9601200" cy="3317875"/>
          </a:xfrm>
          <a:solidFill>
            <a:schemeClr val="bg1"/>
          </a:solidFill>
        </p:spPr>
        <p:txBody>
          <a:bodyPr/>
          <a:lstStyle/>
          <a:p>
            <a:pPr eaLnBrk="1" hangingPunct="1">
              <a:lnSpc>
                <a:spcPct val="80000"/>
              </a:lnSpc>
            </a:pPr>
            <a:r>
              <a:rPr lang="pt-BR" sz="1800" smtClean="0"/>
              <a:t>No estudo de vigilância da Tailândia relatado por Chuansumrit et al., dois períodos de tempo foram estudados - 1981 a 1984, quando nenhuma profilaxia foi usadA rotineiramente e entre 1988 e 1995, quando a maioria recém-nascidos foi suplementada (2 mg por via oral para normais e 0,5 para 1 mg IM para neonatos doentes).</a:t>
            </a:r>
          </a:p>
          <a:p>
            <a:pPr eaLnBrk="1" hangingPunct="1">
              <a:lnSpc>
                <a:spcPct val="80000"/>
              </a:lnSpc>
            </a:pPr>
            <a:r>
              <a:rPr lang="pt-BR" sz="1800" b="1" smtClean="0">
                <a:solidFill>
                  <a:srgbClr val="FF0000"/>
                </a:solidFill>
              </a:rPr>
              <a:t>VKDB (total n = 830) foi relatado principalmente em bebês amamentados exclusivamente (92%) que não receberam profilaxia com vitamina K ao nascimento (90%).</a:t>
            </a:r>
            <a:r>
              <a:rPr lang="pt-BR" sz="1800" smtClean="0"/>
              <a:t> </a:t>
            </a:r>
          </a:p>
          <a:p>
            <a:pPr eaLnBrk="1" hangingPunct="1">
              <a:lnSpc>
                <a:spcPct val="80000"/>
              </a:lnSpc>
            </a:pPr>
            <a:r>
              <a:rPr lang="pt-BR" sz="1800" smtClean="0"/>
              <a:t>A incidência de VKDB diminuiu significativamente de </a:t>
            </a:r>
            <a:r>
              <a:rPr lang="pt-BR" sz="1800" b="1" smtClean="0">
                <a:solidFill>
                  <a:srgbClr val="FF0000"/>
                </a:solidFill>
              </a:rPr>
              <a:t>72 por 100.000</a:t>
            </a:r>
            <a:r>
              <a:rPr lang="pt-BR" sz="1800" b="1" smtClean="0"/>
              <a:t> </a:t>
            </a:r>
            <a:r>
              <a:rPr lang="pt-BR" sz="1800" b="1" smtClean="0">
                <a:solidFill>
                  <a:srgbClr val="FF0000"/>
                </a:solidFill>
              </a:rPr>
              <a:t>nascidos vivos</a:t>
            </a:r>
            <a:r>
              <a:rPr lang="pt-BR" sz="1800" smtClean="0"/>
              <a:t> no período de tempo anterior para </a:t>
            </a:r>
            <a:r>
              <a:rPr lang="pt-BR" sz="1800" b="1" smtClean="0">
                <a:solidFill>
                  <a:srgbClr val="0000FF"/>
                </a:solidFill>
              </a:rPr>
              <a:t>4,2 a 7,8 por 100.000 nascidos vivos </a:t>
            </a:r>
            <a:r>
              <a:rPr lang="pt-BR" sz="1800" smtClean="0"/>
              <a:t>no período posterior.</a:t>
            </a:r>
          </a:p>
          <a:p>
            <a:pPr algn="ctr" eaLnBrk="1" hangingPunct="1">
              <a:lnSpc>
                <a:spcPct val="80000"/>
              </a:lnSpc>
            </a:pPr>
            <a:r>
              <a:rPr lang="pt-BR" sz="1800" smtClean="0"/>
              <a:t> </a:t>
            </a:r>
            <a:r>
              <a:rPr lang="pt-BR" sz="1800" b="1" smtClean="0">
                <a:solidFill>
                  <a:srgbClr val="FF0000"/>
                </a:solidFill>
              </a:rPr>
              <a:t>A incidência de hemorragia intracraniana foi alta (82%), assim como a taxa de letalidade (24%)</a:t>
            </a:r>
          </a:p>
          <a:p>
            <a:pPr algn="ctr" eaLnBrk="1" hangingPunct="1">
              <a:lnSpc>
                <a:spcPct val="80000"/>
              </a:lnSpc>
            </a:pPr>
            <a:r>
              <a:rPr lang="pt-BR" sz="1800" smtClean="0">
                <a:solidFill>
                  <a:srgbClr val="0000FF"/>
                </a:solidFill>
              </a:rPr>
              <a:t>TABELA 4</a:t>
            </a:r>
          </a:p>
        </p:txBody>
      </p:sp>
      <p:sp>
        <p:nvSpPr>
          <p:cNvPr id="39938" name="Título 1"/>
          <p:cNvSpPr>
            <a:spLocks/>
          </p:cNvSpPr>
          <p:nvPr/>
        </p:nvSpPr>
        <p:spPr bwMode="auto">
          <a:xfrm>
            <a:off x="1287463" y="425450"/>
            <a:ext cx="9601200" cy="1303338"/>
          </a:xfrm>
          <a:prstGeom prst="rect">
            <a:avLst/>
          </a:prstGeom>
          <a:noFill/>
          <a:ln w="9525">
            <a:noFill/>
            <a:miter lim="800000"/>
            <a:headEnd/>
            <a:tailEnd/>
          </a:ln>
        </p:spPr>
        <p:txBody>
          <a:bodyPr anchor="ctr"/>
          <a:lstStyle/>
          <a:p>
            <a:pPr algn="ctr"/>
            <a:r>
              <a:rPr lang="pt-BR" sz="4400">
                <a:solidFill>
                  <a:srgbClr val="262626"/>
                </a:solidFill>
              </a:rPr>
              <a:t>Resultado</a:t>
            </a:r>
          </a:p>
        </p:txBody>
      </p:sp>
      <p:sp>
        <p:nvSpPr>
          <p:cNvPr id="39939" name="Text Box 5"/>
          <p:cNvSpPr txBox="1">
            <a:spLocks noChangeArrowheads="1"/>
          </p:cNvSpPr>
          <p:nvPr/>
        </p:nvSpPr>
        <p:spPr bwMode="auto">
          <a:xfrm>
            <a:off x="4919663" y="1511300"/>
            <a:ext cx="1492250" cy="366713"/>
          </a:xfrm>
          <a:prstGeom prst="rect">
            <a:avLst/>
          </a:prstGeom>
          <a:noFill/>
          <a:ln w="9525">
            <a:noFill/>
            <a:miter lim="800000"/>
            <a:headEnd/>
            <a:tailEnd/>
          </a:ln>
        </p:spPr>
        <p:txBody>
          <a:bodyPr wrap="none">
            <a:spAutoFit/>
          </a:bodyPr>
          <a:lstStyle/>
          <a:p>
            <a:pPr defTabSz="914400"/>
            <a:r>
              <a:rPr lang="pt-BR" b="1">
                <a:solidFill>
                  <a:srgbClr val="008000"/>
                </a:solidFill>
              </a:rPr>
              <a:t>TAILÂNDIA</a:t>
            </a:r>
          </a:p>
        </p:txBody>
      </p:sp>
      <p:sp>
        <p:nvSpPr>
          <p:cNvPr id="39940" name="AutoShape 6"/>
          <p:cNvSpPr>
            <a:spLocks noChangeArrowheads="1"/>
          </p:cNvSpPr>
          <p:nvPr/>
        </p:nvSpPr>
        <p:spPr bwMode="auto">
          <a:xfrm>
            <a:off x="828675" y="4191000"/>
            <a:ext cx="617538" cy="482600"/>
          </a:xfrm>
          <a:prstGeom prst="lightningBolt">
            <a:avLst/>
          </a:prstGeom>
          <a:solidFill>
            <a:srgbClr val="FF0000"/>
          </a:solidFill>
          <a:ln w="9525">
            <a:solidFill>
              <a:schemeClr val="tx1"/>
            </a:solidFill>
            <a:miter lim="800000"/>
            <a:headEnd/>
            <a:tailEnd/>
          </a:ln>
        </p:spPr>
        <p:txBody>
          <a:bodyPr wrap="none" anchor="ctr"/>
          <a:lstStyle/>
          <a:p>
            <a:pPr algn="ctr" defTabSz="914400"/>
            <a:endParaRPr lang="pt-BR">
              <a:solidFill>
                <a:srgbClr val="FF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4"/>
          <p:cNvPicPr>
            <a:picLocks noChangeAspect="1" noChangeArrowheads="1"/>
          </p:cNvPicPr>
          <p:nvPr/>
        </p:nvPicPr>
        <p:blipFill>
          <a:blip r:embed="rId2"/>
          <a:srcRect/>
          <a:stretch>
            <a:fillRect/>
          </a:stretch>
        </p:blipFill>
        <p:spPr bwMode="auto">
          <a:xfrm>
            <a:off x="842963" y="1254125"/>
            <a:ext cx="10612437" cy="4481513"/>
          </a:xfrm>
          <a:prstGeom prst="rect">
            <a:avLst/>
          </a:prstGeom>
          <a:noFill/>
          <a:ln w="28575">
            <a:solidFill>
              <a:srgbClr val="FF00FF"/>
            </a:solid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5"/>
          <p:cNvSpPr>
            <a:spLocks noGrp="1"/>
          </p:cNvSpPr>
          <p:nvPr>
            <p:ph type="body" idx="4294967295"/>
          </p:nvPr>
        </p:nvSpPr>
        <p:spPr>
          <a:xfrm>
            <a:off x="1041400" y="1965325"/>
            <a:ext cx="9601200" cy="3317875"/>
          </a:xfrm>
          <a:solidFill>
            <a:schemeClr val="bg1"/>
          </a:solidFill>
        </p:spPr>
        <p:txBody>
          <a:bodyPr/>
          <a:lstStyle/>
          <a:p>
            <a:pPr eaLnBrk="1" hangingPunct="1"/>
            <a:r>
              <a:rPr lang="en-US" smtClean="0"/>
              <a:t>Análise de 2 estudos da Alemanha e do Reino Unido </a:t>
            </a:r>
            <a:r>
              <a:rPr lang="en-US" b="1" smtClean="0">
                <a:solidFill>
                  <a:srgbClr val="0000FF"/>
                </a:solidFill>
              </a:rPr>
              <a:t>mostrou redução significante da VKDB tardia seguindo a administração  profilática de Vitamina K</a:t>
            </a:r>
            <a:r>
              <a:rPr lang="en-US" smtClean="0"/>
              <a:t> (</a:t>
            </a:r>
            <a:r>
              <a:rPr lang="en-US" smtClean="0">
                <a:solidFill>
                  <a:srgbClr val="0000FF"/>
                </a:solidFill>
              </a:rPr>
              <a:t>Figura 2</a:t>
            </a:r>
            <a:r>
              <a:rPr lang="en-US" smtClean="0"/>
              <a:t>)</a:t>
            </a:r>
            <a:endParaRPr lang="pt-BR" smtClean="0"/>
          </a:p>
        </p:txBody>
      </p:sp>
      <p:sp>
        <p:nvSpPr>
          <p:cNvPr id="41986" name="Título 1"/>
          <p:cNvSpPr>
            <a:spLocks/>
          </p:cNvSpPr>
          <p:nvPr/>
        </p:nvSpPr>
        <p:spPr bwMode="auto">
          <a:xfrm>
            <a:off x="1287463" y="425450"/>
            <a:ext cx="9601200" cy="1303338"/>
          </a:xfrm>
          <a:prstGeom prst="rect">
            <a:avLst/>
          </a:prstGeom>
          <a:noFill/>
          <a:ln w="9525">
            <a:noFill/>
            <a:miter lim="800000"/>
            <a:headEnd/>
            <a:tailEnd/>
          </a:ln>
        </p:spPr>
        <p:txBody>
          <a:bodyPr anchor="ctr"/>
          <a:lstStyle/>
          <a:p>
            <a:pPr algn="ctr"/>
            <a:r>
              <a:rPr lang="pt-BR" sz="4400">
                <a:solidFill>
                  <a:srgbClr val="262626"/>
                </a:solidFill>
              </a:rPr>
              <a:t>Resultado</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4"/>
          <p:cNvPicPr>
            <a:picLocks noChangeAspect="1" noChangeArrowheads="1"/>
          </p:cNvPicPr>
          <p:nvPr/>
        </p:nvPicPr>
        <p:blipFill>
          <a:blip r:embed="rId2"/>
          <a:srcRect/>
          <a:stretch>
            <a:fillRect/>
          </a:stretch>
        </p:blipFill>
        <p:spPr bwMode="auto">
          <a:xfrm>
            <a:off x="796925" y="1271588"/>
            <a:ext cx="10279063" cy="4103687"/>
          </a:xfrm>
          <a:prstGeom prst="rect">
            <a:avLst/>
          </a:prstGeom>
          <a:noFill/>
          <a:ln w="28575">
            <a:solidFill>
              <a:srgbClr val="FF00FF"/>
            </a:solidFill>
            <a:miter lim="800000"/>
            <a:headEnd/>
            <a:tailEnd/>
          </a:ln>
        </p:spPr>
      </p:pic>
      <p:sp>
        <p:nvSpPr>
          <p:cNvPr id="43010" name="AutoShape 5"/>
          <p:cNvSpPr>
            <a:spLocks noChangeArrowheads="1"/>
          </p:cNvSpPr>
          <p:nvPr/>
        </p:nvSpPr>
        <p:spPr bwMode="auto">
          <a:xfrm>
            <a:off x="7432675" y="2438400"/>
            <a:ext cx="822325" cy="838200"/>
          </a:xfrm>
          <a:prstGeom prst="lightningBolt">
            <a:avLst/>
          </a:prstGeom>
          <a:solidFill>
            <a:srgbClr val="0000FF"/>
          </a:solidFill>
          <a:ln w="57150">
            <a:solidFill>
              <a:srgbClr val="FF00FF"/>
            </a:solidFill>
            <a:miter lim="800000"/>
            <a:headEnd/>
            <a:tailEnd/>
          </a:ln>
        </p:spPr>
        <p:txBody>
          <a:bodyPr wrap="none" anchor="ctr"/>
          <a:lstStyle/>
          <a:p>
            <a:endParaRPr lang="pt-BR"/>
          </a:p>
        </p:txBody>
      </p:sp>
      <p:sp>
        <p:nvSpPr>
          <p:cNvPr id="43011" name="AutoShape 6"/>
          <p:cNvSpPr>
            <a:spLocks noChangeArrowheads="1"/>
          </p:cNvSpPr>
          <p:nvPr/>
        </p:nvSpPr>
        <p:spPr bwMode="auto">
          <a:xfrm flipV="1">
            <a:off x="4452938" y="3470275"/>
            <a:ext cx="503237" cy="296863"/>
          </a:xfrm>
          <a:prstGeom prst="lightningBolt">
            <a:avLst/>
          </a:prstGeom>
          <a:solidFill>
            <a:srgbClr val="0000FF"/>
          </a:solidFill>
          <a:ln w="3810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p:txBody>
          <a:bodyPr/>
          <a:lstStyle/>
          <a:p>
            <a:pPr eaLnBrk="1" hangingPunct="1"/>
            <a:r>
              <a:rPr lang="pt-BR" smtClean="0">
                <a:ln>
                  <a:noFill/>
                </a:ln>
              </a:rPr>
              <a:t>Discussão</a:t>
            </a:r>
          </a:p>
        </p:txBody>
      </p:sp>
      <p:sp>
        <p:nvSpPr>
          <p:cNvPr id="44034" name="Espaço Reservado para Conteúdo 2"/>
          <p:cNvSpPr>
            <a:spLocks noGrp="1"/>
          </p:cNvSpPr>
          <p:nvPr>
            <p:ph idx="1"/>
          </p:nvPr>
        </p:nvSpPr>
        <p:spPr/>
        <p:txBody>
          <a:bodyPr/>
          <a:lstStyle/>
          <a:p>
            <a:pPr eaLnBrk="1" hangingPunct="1"/>
            <a:r>
              <a:rPr lang="pt-BR" smtClean="0"/>
              <a:t>Altas taxas de VKDB tardio quando não realizado profilaxia. Particularmente em países de média e baixa renda.</a:t>
            </a:r>
          </a:p>
          <a:p>
            <a:pPr eaLnBrk="1" hangingPunct="1"/>
            <a:r>
              <a:rPr lang="pt-BR" smtClean="0"/>
              <a:t>Implicação importante para formulação de políticas de saúde</a:t>
            </a:r>
          </a:p>
          <a:p>
            <a:pPr eaLnBrk="1" hangingPunct="1"/>
            <a:r>
              <a:rPr lang="pt-BR" smtClean="0"/>
              <a:t>Variou amplamente entre países de média/baixa e alta renda</a:t>
            </a:r>
          </a:p>
          <a:p>
            <a:pPr lvl="1" eaLnBrk="1" hangingPunct="1"/>
            <a:r>
              <a:rPr lang="pt-BR" smtClean="0"/>
              <a:t>80 vs 8,8/100mil nascidos vivos, sem profilaxia</a:t>
            </a:r>
          </a:p>
          <a:p>
            <a:pPr lvl="1" eaLnBrk="1" hangingPunct="1"/>
            <a:r>
              <a:rPr lang="pt-BR" smtClean="0"/>
              <a:t>6 vs 0,76/100mil nascidos vivos, com profilaxia</a:t>
            </a:r>
          </a:p>
          <a:p>
            <a:pPr lvl="1" eaLnBrk="1" hangingPunct="1"/>
            <a:r>
              <a:rPr lang="pt-BR" smtClean="0"/>
              <a:t>Etnia, sazonalidade, latitude, taxas de AME</a:t>
            </a:r>
          </a:p>
        </p:txBody>
      </p:sp>
      <p:pic>
        <p:nvPicPr>
          <p:cNvPr id="44035" name="Espaço Reservado para Conteúdo 11"/>
          <p:cNvPicPr>
            <a:picLocks noChangeAspect="1"/>
          </p:cNvPicPr>
          <p:nvPr/>
        </p:nvPicPr>
        <p:blipFill>
          <a:blip r:embed="rId2"/>
          <a:srcRect/>
          <a:stretch>
            <a:fillRect/>
          </a:stretch>
        </p:blipFill>
        <p:spPr bwMode="auto">
          <a:xfrm>
            <a:off x="7235825" y="4294188"/>
            <a:ext cx="4360863" cy="20526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p:txBody>
          <a:bodyPr/>
          <a:lstStyle/>
          <a:p>
            <a:pPr eaLnBrk="1" hangingPunct="1"/>
            <a:r>
              <a:rPr lang="pt-BR" smtClean="0">
                <a:ln>
                  <a:noFill/>
                </a:ln>
              </a:rPr>
              <a:t>Discussão</a:t>
            </a:r>
          </a:p>
        </p:txBody>
      </p:sp>
      <p:sp>
        <p:nvSpPr>
          <p:cNvPr id="45058" name="Espaço Reservado para Conteúdo 2"/>
          <p:cNvSpPr>
            <a:spLocks noGrp="1"/>
          </p:cNvSpPr>
          <p:nvPr>
            <p:ph idx="1"/>
          </p:nvPr>
        </p:nvSpPr>
        <p:spPr/>
        <p:txBody>
          <a:bodyPr/>
          <a:lstStyle/>
          <a:p>
            <a:pPr eaLnBrk="1" hangingPunct="1">
              <a:lnSpc>
                <a:spcPct val="90000"/>
              </a:lnSpc>
            </a:pPr>
            <a:r>
              <a:rPr lang="pt-BR" smtClean="0">
                <a:solidFill>
                  <a:srgbClr val="231F20"/>
                </a:solidFill>
              </a:rPr>
              <a:t>A fácil disponibilidade do medicamento, facilidade de administração, baixo custo, e aparente falta de efeitos adversos importantes nos inclina a favor de uma profilaxia universal ao nascimento</a:t>
            </a:r>
          </a:p>
          <a:p>
            <a:pPr eaLnBrk="1" hangingPunct="1">
              <a:lnSpc>
                <a:spcPct val="90000"/>
              </a:lnSpc>
            </a:pPr>
            <a:r>
              <a:rPr lang="pt-BR" smtClean="0">
                <a:solidFill>
                  <a:srgbClr val="231F20"/>
                </a:solidFill>
              </a:rPr>
              <a:t>A profilaxia IM seria mais econômica em locais de alta incidência (&gt;72/100mil nascidos vivos)</a:t>
            </a:r>
          </a:p>
          <a:p>
            <a:pPr eaLnBrk="1" hangingPunct="1">
              <a:lnSpc>
                <a:spcPct val="90000"/>
              </a:lnSpc>
            </a:pPr>
            <a:r>
              <a:rPr lang="pt-BR" smtClean="0">
                <a:solidFill>
                  <a:srgbClr val="231F20"/>
                </a:solidFill>
              </a:rPr>
              <a:t>Entre as vias de administração a </a:t>
            </a:r>
            <a:r>
              <a:rPr lang="pt-BR" b="1" smtClean="0">
                <a:solidFill>
                  <a:srgbClr val="0000FF"/>
                </a:solidFill>
              </a:rPr>
              <a:t>Via IM foi considerada mais benéfica</a:t>
            </a:r>
            <a:r>
              <a:rPr lang="pt-BR" smtClean="0">
                <a:solidFill>
                  <a:srgbClr val="231F20"/>
                </a:solidFill>
              </a:rPr>
              <a:t> que a Via Oral.</a:t>
            </a:r>
          </a:p>
          <a:p>
            <a:pPr eaLnBrk="1" hangingPunct="1">
              <a:lnSpc>
                <a:spcPct val="90000"/>
              </a:lnSpc>
            </a:pPr>
            <a:r>
              <a:rPr lang="pt-BR" smtClean="0">
                <a:solidFill>
                  <a:srgbClr val="231F20"/>
                </a:solidFill>
              </a:rPr>
              <a:t>Desvantagem da Vit K Oral: má absorção e menor duração do efeito</a:t>
            </a:r>
          </a:p>
          <a:p>
            <a:pPr eaLnBrk="1" hangingPunct="1">
              <a:lnSpc>
                <a:spcPct val="90000"/>
              </a:lnSpc>
              <a:buFont typeface="Arial" charset="0"/>
              <a:buNone/>
            </a:pPr>
            <a:endParaRPr lang="pt-BR" sz="1800" smtClean="0">
              <a:solidFill>
                <a:srgbClr val="231F20"/>
              </a:solidFill>
            </a:endParaRPr>
          </a:p>
          <a:p>
            <a:pPr eaLnBrk="1" hangingPunct="1">
              <a:lnSpc>
                <a:spcPct val="90000"/>
              </a:lnSpc>
            </a:pPr>
            <a:endParaRPr lang="pt-BR" sz="1800" smtClean="0">
              <a:solidFill>
                <a:srgbClr val="231F20"/>
              </a:solidFill>
            </a:endParaRPr>
          </a:p>
          <a:p>
            <a:pPr eaLnBrk="1" hangingPunct="1">
              <a:lnSpc>
                <a:spcPct val="90000"/>
              </a:lnSpc>
            </a:pPr>
            <a:endParaRPr lang="pt-BR" sz="1800" smtClean="0">
              <a:solidFill>
                <a:srgbClr val="231F20"/>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pPr eaLnBrk="1" hangingPunct="1"/>
            <a:r>
              <a:rPr lang="pt-BR" smtClean="0">
                <a:ln>
                  <a:noFill/>
                </a:ln>
              </a:rPr>
              <a:t>Discussão</a:t>
            </a:r>
          </a:p>
        </p:txBody>
      </p:sp>
      <p:sp>
        <p:nvSpPr>
          <p:cNvPr id="46082" name="Espaço Reservado para Conteúdo 2"/>
          <p:cNvSpPr>
            <a:spLocks noGrp="1"/>
          </p:cNvSpPr>
          <p:nvPr>
            <p:ph idx="1"/>
          </p:nvPr>
        </p:nvSpPr>
        <p:spPr/>
        <p:txBody>
          <a:bodyPr/>
          <a:lstStyle/>
          <a:p>
            <a:pPr eaLnBrk="1" hangingPunct="1"/>
            <a:r>
              <a:rPr lang="pt-BR" smtClean="0">
                <a:solidFill>
                  <a:srgbClr val="231F20"/>
                </a:solidFill>
              </a:rPr>
              <a:t>Não teve diferença entre as doses orais múltiplas e a via IM</a:t>
            </a:r>
          </a:p>
          <a:p>
            <a:pPr eaLnBrk="1" hangingPunct="1"/>
            <a:r>
              <a:rPr lang="pt-BR" smtClean="0">
                <a:solidFill>
                  <a:srgbClr val="231F20"/>
                </a:solidFill>
              </a:rPr>
              <a:t>Doses orais múltiplas são mais baratas e não apresentam o risco teórico de multigênicidade</a:t>
            </a:r>
          </a:p>
          <a:p>
            <a:pPr eaLnBrk="1" hangingPunct="1"/>
            <a:endParaRPr lang="pt-BR"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pPr eaLnBrk="1" hangingPunct="1"/>
            <a:r>
              <a:rPr lang="pt-BR" smtClean="0">
                <a:ln>
                  <a:noFill/>
                </a:ln>
              </a:rPr>
              <a:t>Conclusão</a:t>
            </a:r>
          </a:p>
        </p:txBody>
      </p:sp>
      <p:sp>
        <p:nvSpPr>
          <p:cNvPr id="47106" name="Espaço Reservado para Conteúdo 2"/>
          <p:cNvSpPr>
            <a:spLocks noGrp="1"/>
          </p:cNvSpPr>
          <p:nvPr>
            <p:ph idx="1"/>
          </p:nvPr>
        </p:nvSpPr>
        <p:spPr/>
        <p:txBody>
          <a:bodyPr/>
          <a:lstStyle/>
          <a:p>
            <a:pPr eaLnBrk="1" hangingPunct="1"/>
            <a:r>
              <a:rPr lang="pt-BR" sz="2200" smtClean="0">
                <a:solidFill>
                  <a:srgbClr val="231F20"/>
                </a:solidFill>
              </a:rPr>
              <a:t>Embora não tenha estudos entre a profilaxia IM com Vit. K e risco de câncer infantil, a possibilidade teórica de mutagênicidade não pode ser excluída</a:t>
            </a:r>
          </a:p>
          <a:p>
            <a:pPr eaLnBrk="1" hangingPunct="1"/>
            <a:r>
              <a:rPr lang="pt-BR" sz="2200" smtClean="0"/>
              <a:t>A evidência de sangramento tardio está presente em apenas estudos de vigilância. Podendo a mesma estar subestimada – baixa taxa de respostas nas pesquisas</a:t>
            </a:r>
          </a:p>
          <a:p>
            <a:pPr eaLnBrk="1" hangingPunct="1"/>
            <a:r>
              <a:rPr lang="pt-BR" sz="2200" smtClean="0"/>
              <a:t>Embora essa evidencia seja de baixa qualidade, </a:t>
            </a:r>
            <a:r>
              <a:rPr lang="pt-BR" sz="2200" i="1" smtClean="0">
                <a:solidFill>
                  <a:srgbClr val="0000FF"/>
                </a:solidFill>
              </a:rPr>
              <a:t>o alto risco de morbimortalidade leva a aconselhar o uso profilático IM</a:t>
            </a:r>
          </a:p>
          <a:p>
            <a:pPr eaLnBrk="1" hangingPunct="1"/>
            <a:r>
              <a:rPr lang="pt-BR" sz="2200" smtClean="0"/>
              <a:t>Existe a necessidade de estudos futuros comparando eficácia e segurança de múltiplas doses orais e dose ideal para prematuros</a:t>
            </a:r>
          </a:p>
          <a:p>
            <a:pPr eaLnBrk="1" hangingPunct="1"/>
            <a:endParaRPr lang="pt-BR" sz="220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p:cNvSpPr>
          <p:nvPr>
            <p:ph type="title" idx="4294967295"/>
          </p:nvPr>
        </p:nvSpPr>
        <p:spPr/>
        <p:txBody>
          <a:bodyPr/>
          <a:lstStyle/>
          <a:p>
            <a:pPr eaLnBrk="1" hangingPunct="1"/>
            <a:r>
              <a:rPr lang="pt-BR" smtClean="0">
                <a:ln>
                  <a:noFill/>
                </a:ln>
              </a:rPr>
              <a:t>Abstract</a:t>
            </a:r>
          </a:p>
        </p:txBody>
      </p:sp>
      <p:pic>
        <p:nvPicPr>
          <p:cNvPr id="48130" name="Picture 4"/>
          <p:cNvPicPr>
            <a:picLocks noChangeAspect="1" noChangeArrowheads="1"/>
          </p:cNvPicPr>
          <p:nvPr>
            <p:ph type="body" idx="4294967295"/>
          </p:nvPr>
        </p:nvPicPr>
        <p:blipFill>
          <a:blip r:embed="rId2"/>
          <a:srcRect/>
          <a:stretch>
            <a:fillRect/>
          </a:stretch>
        </p:blipFill>
        <p:spPr>
          <a:xfrm>
            <a:off x="1563688" y="2465388"/>
            <a:ext cx="8824912" cy="3409950"/>
          </a:xfr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idx="4294967295"/>
          </p:nvPr>
        </p:nvSpPr>
        <p:spPr>
          <a:xfrm>
            <a:off x="-2987675" y="180975"/>
            <a:ext cx="9601200" cy="1303338"/>
          </a:xfrm>
        </p:spPr>
        <p:txBody>
          <a:bodyPr/>
          <a:lstStyle/>
          <a:p>
            <a:pPr eaLnBrk="1" hangingPunct="1"/>
            <a:r>
              <a:rPr lang="pt-BR" smtClean="0">
                <a:ln>
                  <a:noFill/>
                </a:ln>
              </a:rPr>
              <a:t>References</a:t>
            </a:r>
          </a:p>
        </p:txBody>
      </p:sp>
      <p:pic>
        <p:nvPicPr>
          <p:cNvPr id="49154" name="Picture 4"/>
          <p:cNvPicPr>
            <a:picLocks noChangeAspect="1" noChangeArrowheads="1"/>
          </p:cNvPicPr>
          <p:nvPr>
            <p:ph type="body" idx="4294967295"/>
          </p:nvPr>
        </p:nvPicPr>
        <p:blipFill>
          <a:blip r:embed="rId2"/>
          <a:srcRect/>
          <a:stretch>
            <a:fillRect/>
          </a:stretch>
        </p:blipFill>
        <p:spPr>
          <a:xfrm>
            <a:off x="3436938" y="661988"/>
            <a:ext cx="5303837" cy="793750"/>
          </a:xfrm>
        </p:spPr>
      </p:pic>
      <p:pic>
        <p:nvPicPr>
          <p:cNvPr id="49155" name="Picture 5"/>
          <p:cNvPicPr>
            <a:picLocks noChangeAspect="1" noChangeArrowheads="1"/>
          </p:cNvPicPr>
          <p:nvPr/>
        </p:nvPicPr>
        <p:blipFill>
          <a:blip r:embed="rId3"/>
          <a:srcRect/>
          <a:stretch>
            <a:fillRect/>
          </a:stretch>
        </p:blipFill>
        <p:spPr bwMode="auto">
          <a:xfrm>
            <a:off x="3446463" y="1293813"/>
            <a:ext cx="5260975" cy="4821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4"/>
          <p:cNvPicPr>
            <a:picLocks noChangeAspect="1" noChangeArrowheads="1"/>
          </p:cNvPicPr>
          <p:nvPr/>
        </p:nvPicPr>
        <p:blipFill>
          <a:blip r:embed="rId2"/>
          <a:srcRect/>
          <a:stretch>
            <a:fillRect/>
          </a:stretch>
        </p:blipFill>
        <p:spPr bwMode="auto">
          <a:xfrm>
            <a:off x="627063" y="868363"/>
            <a:ext cx="5129212" cy="4964112"/>
          </a:xfrm>
          <a:prstGeom prst="rect">
            <a:avLst/>
          </a:prstGeom>
          <a:noFill/>
          <a:ln w="9525">
            <a:noFill/>
            <a:miter lim="800000"/>
            <a:headEnd/>
            <a:tailEnd/>
          </a:ln>
        </p:spPr>
      </p:pic>
      <p:pic>
        <p:nvPicPr>
          <p:cNvPr id="50178" name="Picture 6"/>
          <p:cNvPicPr>
            <a:picLocks noChangeAspect="1" noChangeArrowheads="1"/>
          </p:cNvPicPr>
          <p:nvPr/>
        </p:nvPicPr>
        <p:blipFill>
          <a:blip r:embed="rId3"/>
          <a:srcRect/>
          <a:stretch>
            <a:fillRect/>
          </a:stretch>
        </p:blipFill>
        <p:spPr bwMode="auto">
          <a:xfrm>
            <a:off x="5826125" y="2419350"/>
            <a:ext cx="5075238" cy="19192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p:cNvSpPr>
          <p:nvPr>
            <p:ph type="title" idx="4294967295"/>
          </p:nvPr>
        </p:nvSpPr>
        <p:spPr>
          <a:xfrm>
            <a:off x="1257300" y="684213"/>
            <a:ext cx="9601200" cy="1303337"/>
          </a:xfrm>
        </p:spPr>
        <p:txBody>
          <a:bodyPr/>
          <a:lstStyle/>
          <a:p>
            <a:pPr eaLnBrk="1" hangingPunct="1"/>
            <a:r>
              <a:rPr lang="pt-BR" sz="3200" smtClean="0">
                <a:ln>
                  <a:noFill/>
                </a:ln>
                <a:solidFill>
                  <a:srgbClr val="FF00FF"/>
                </a:solidFill>
              </a:rPr>
              <a:t>Nota do Editor da página neonatal </a:t>
            </a:r>
            <a:r>
              <a:rPr lang="pt-BR" sz="3200" smtClean="0">
                <a:ln>
                  <a:noFill/>
                </a:ln>
                <a:solidFill>
                  <a:srgbClr val="FF00FF"/>
                </a:solidFill>
                <a:hlinkClick r:id="rId2"/>
              </a:rPr>
              <a:t>www.paulomargotto.com.br</a:t>
            </a:r>
            <a:r>
              <a:rPr lang="pt-BR" sz="3200" smtClean="0">
                <a:ln>
                  <a:noFill/>
                </a:ln>
                <a:solidFill>
                  <a:srgbClr val="FF00FF"/>
                </a:solidFill>
              </a:rPr>
              <a:t>   Paulo R. Margotto. Consultem também! Estudando Juntos!</a:t>
            </a:r>
          </a:p>
        </p:txBody>
      </p:sp>
      <p:sp>
        <p:nvSpPr>
          <p:cNvPr id="51202" name="Rectangle 3"/>
          <p:cNvSpPr>
            <a:spLocks noGrp="1"/>
          </p:cNvSpPr>
          <p:nvPr>
            <p:ph type="body" idx="4294967295"/>
          </p:nvPr>
        </p:nvSpPr>
        <p:spPr>
          <a:xfrm>
            <a:off x="1392238" y="1970088"/>
            <a:ext cx="9601200" cy="3317875"/>
          </a:xfrm>
        </p:spPr>
        <p:txBody>
          <a:bodyPr/>
          <a:lstStyle/>
          <a:p>
            <a:pPr eaLnBrk="1" hangingPunct="1"/>
            <a:r>
              <a:rPr lang="pt-BR" b="1" smtClean="0">
                <a:solidFill>
                  <a:srgbClr val="0000FF"/>
                </a:solidFill>
              </a:rPr>
              <a:t>A importância da realização da Profilaxia da Vitamina K IM ao nascer</a:t>
            </a:r>
          </a:p>
        </p:txBody>
      </p:sp>
      <p:pic>
        <p:nvPicPr>
          <p:cNvPr id="51203" name="Picture 5" descr="Residentes-1979-"/>
          <p:cNvPicPr>
            <a:picLocks noChangeAspect="1" noChangeArrowheads="1"/>
          </p:cNvPicPr>
          <p:nvPr/>
        </p:nvPicPr>
        <p:blipFill>
          <a:blip r:embed="rId3"/>
          <a:srcRect/>
          <a:stretch>
            <a:fillRect/>
          </a:stretch>
        </p:blipFill>
        <p:spPr bwMode="auto">
          <a:xfrm>
            <a:off x="3409950" y="2401888"/>
            <a:ext cx="4732338" cy="3470275"/>
          </a:xfrm>
          <a:prstGeom prst="rect">
            <a:avLst/>
          </a:prstGeom>
          <a:noFill/>
          <a:ln w="9525">
            <a:noFill/>
            <a:miter lim="800000"/>
            <a:headEnd/>
            <a:tailEnd/>
          </a:ln>
        </p:spPr>
      </p:pic>
      <p:sp>
        <p:nvSpPr>
          <p:cNvPr id="51204" name="Rectangle 6"/>
          <p:cNvSpPr>
            <a:spLocks noChangeArrowheads="1"/>
          </p:cNvSpPr>
          <p:nvPr/>
        </p:nvSpPr>
        <p:spPr bwMode="auto">
          <a:xfrm>
            <a:off x="1206500" y="5873750"/>
            <a:ext cx="9598025" cy="366713"/>
          </a:xfrm>
          <a:prstGeom prst="rect">
            <a:avLst/>
          </a:prstGeom>
          <a:solidFill>
            <a:schemeClr val="bg1"/>
          </a:solidFill>
          <a:ln w="9525">
            <a:noFill/>
            <a:miter lim="800000"/>
            <a:headEnd/>
            <a:tailEnd/>
          </a:ln>
        </p:spPr>
        <p:txBody>
          <a:bodyPr wrap="none" anchor="ctr">
            <a:spAutoFit/>
          </a:bodyPr>
          <a:lstStyle/>
          <a:p>
            <a:pPr eaLnBrk="0" hangingPunct="0"/>
            <a:r>
              <a:rPr lang="pt-BR" altLang="ja-JP" b="1">
                <a:solidFill>
                  <a:srgbClr val="008000"/>
                </a:solidFill>
                <a:ea typeface="MS PGothic" pitchFamily="34" charset="-128"/>
              </a:rPr>
              <a:t>Médicos Residentes (Pediatria/Obstetrícia) do HRAS (hoje HMIB)/SES/DF-Dezembro de 1979</a:t>
            </a:r>
          </a:p>
        </p:txBody>
      </p:sp>
      <p:sp>
        <p:nvSpPr>
          <p:cNvPr id="51205" name="Line 7"/>
          <p:cNvSpPr>
            <a:spLocks noChangeShapeType="1"/>
          </p:cNvSpPr>
          <p:nvPr/>
        </p:nvSpPr>
        <p:spPr bwMode="auto">
          <a:xfrm flipH="1">
            <a:off x="7874000" y="3984625"/>
            <a:ext cx="625475" cy="452438"/>
          </a:xfrm>
          <a:prstGeom prst="line">
            <a:avLst/>
          </a:prstGeom>
          <a:noFill/>
          <a:ln w="38100">
            <a:solidFill>
              <a:srgbClr val="0000FF"/>
            </a:solidFill>
            <a:round/>
            <a:headEnd/>
            <a:tailEnd type="triangle" w="med" len="med"/>
          </a:ln>
        </p:spPr>
        <p:txBody>
          <a:bodyPr/>
          <a:lstStyle/>
          <a:p>
            <a:endParaRPr lang="pt-BR"/>
          </a:p>
        </p:txBody>
      </p:sp>
      <p:sp>
        <p:nvSpPr>
          <p:cNvPr id="51206" name="Text Box 8"/>
          <p:cNvSpPr txBox="1">
            <a:spLocks noChangeArrowheads="1"/>
          </p:cNvSpPr>
          <p:nvPr/>
        </p:nvSpPr>
        <p:spPr bwMode="auto">
          <a:xfrm>
            <a:off x="8502650" y="3822700"/>
            <a:ext cx="2293938" cy="641350"/>
          </a:xfrm>
          <a:prstGeom prst="rect">
            <a:avLst/>
          </a:prstGeom>
          <a:noFill/>
          <a:ln w="9525">
            <a:noFill/>
            <a:miter lim="800000"/>
            <a:headEnd/>
            <a:tailEnd/>
          </a:ln>
        </p:spPr>
        <p:txBody>
          <a:bodyPr wrap="none">
            <a:spAutoFit/>
          </a:bodyPr>
          <a:lstStyle/>
          <a:p>
            <a:pPr defTabSz="914400"/>
            <a:r>
              <a:rPr lang="pt-BR"/>
              <a:t>Dr. Paulo R. Margotto</a:t>
            </a:r>
          </a:p>
          <a:p>
            <a:pPr defTabSz="914400"/>
            <a:r>
              <a:rPr lang="pt-BR">
                <a:hlinkClick r:id="rId4"/>
              </a:rPr>
              <a:t>pmargotto@gmail.com</a:t>
            </a:r>
            <a:r>
              <a:rPr lang="pt-BR"/>
              <a:t> </a:t>
            </a:r>
          </a:p>
        </p:txBody>
      </p:sp>
      <p:sp>
        <p:nvSpPr>
          <p:cNvPr id="51207" name="Text Box 9"/>
          <p:cNvSpPr txBox="1">
            <a:spLocks noChangeArrowheads="1"/>
          </p:cNvSpPr>
          <p:nvPr/>
        </p:nvSpPr>
        <p:spPr bwMode="auto">
          <a:xfrm>
            <a:off x="9118600" y="4737100"/>
            <a:ext cx="1314450" cy="366713"/>
          </a:xfrm>
          <a:prstGeom prst="rect">
            <a:avLst/>
          </a:prstGeom>
          <a:noFill/>
          <a:ln w="9525">
            <a:noFill/>
            <a:miter lim="800000"/>
            <a:headEnd/>
            <a:tailEnd/>
          </a:ln>
        </p:spPr>
        <p:txBody>
          <a:bodyPr wrap="none">
            <a:spAutoFit/>
          </a:bodyPr>
          <a:lstStyle/>
          <a:p>
            <a:pPr defTabSz="914400"/>
            <a:r>
              <a:rPr lang="pt-BR" b="1">
                <a:solidFill>
                  <a:srgbClr val="0000FF"/>
                </a:solidFill>
              </a:rPr>
              <a:t>Há 41 anos!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p:cNvSpPr>
          <p:nvPr>
            <p:ph type="body" idx="4294967295"/>
          </p:nvPr>
        </p:nvSpPr>
        <p:spPr>
          <a:xfrm>
            <a:off x="1074738" y="2606675"/>
            <a:ext cx="10134600" cy="3317875"/>
          </a:xfrm>
        </p:spPr>
        <p:txBody>
          <a:bodyPr/>
          <a:lstStyle/>
          <a:p>
            <a:pPr eaLnBrk="1" hangingPunct="1">
              <a:lnSpc>
                <a:spcPct val="90000"/>
              </a:lnSpc>
              <a:buFont typeface="Arial" charset="0"/>
              <a:buNone/>
            </a:pPr>
            <a:r>
              <a:rPr lang="pt-BR" smtClean="0"/>
              <a:t>        Apresentação: Marinã Ramthum do Amaral. Coordenação:Albaneide Formiga</a:t>
            </a:r>
          </a:p>
          <a:p>
            <a:pPr eaLnBrk="1" hangingPunct="1">
              <a:lnSpc>
                <a:spcPct val="90000"/>
              </a:lnSpc>
            </a:pPr>
            <a:r>
              <a:rPr lang="pt-BR" smtClean="0"/>
              <a:t>A Hemorragia intracraniana idiopática foi mais comum em crianças da </a:t>
            </a:r>
            <a:r>
              <a:rPr lang="pt-BR" smtClean="0">
                <a:solidFill>
                  <a:srgbClr val="FF0000"/>
                </a:solidFill>
              </a:rPr>
              <a:t>zona rural</a:t>
            </a:r>
            <a:r>
              <a:rPr lang="pt-BR" smtClean="0"/>
              <a:t> (RR = 1,7; IC95% = 1,3-2,3),  Mais comum em </a:t>
            </a:r>
            <a:r>
              <a:rPr lang="pt-BR" smtClean="0">
                <a:solidFill>
                  <a:srgbClr val="FF0000"/>
                </a:solidFill>
              </a:rPr>
              <a:t>meninos</a:t>
            </a:r>
            <a:r>
              <a:rPr lang="pt-BR" smtClean="0"/>
              <a:t> (RR = 3,3; IC95% = 2,5-4,6) E mais comum em </a:t>
            </a:r>
            <a:r>
              <a:rPr lang="pt-BR" smtClean="0">
                <a:solidFill>
                  <a:srgbClr val="FF0000"/>
                </a:solidFill>
              </a:rPr>
              <a:t>RN de baixo peso</a:t>
            </a:r>
            <a:r>
              <a:rPr lang="pt-BR" smtClean="0"/>
              <a:t> (RR = 2,1; IC95% = 1,3-3,2).</a:t>
            </a:r>
          </a:p>
          <a:p>
            <a:pPr algn="ctr" eaLnBrk="1" hangingPunct="1">
              <a:lnSpc>
                <a:spcPct val="90000"/>
              </a:lnSpc>
              <a:buFont typeface="Arial" charset="0"/>
              <a:buNone/>
            </a:pPr>
            <a:r>
              <a:rPr lang="pt-BR" b="1" smtClean="0">
                <a:solidFill>
                  <a:srgbClr val="FF0000"/>
                </a:solidFill>
              </a:rPr>
              <a:t>A hemorragia intracraniana por deficiência de vitamina K é um problema de saúde pública</a:t>
            </a:r>
            <a:r>
              <a:rPr lang="pt-BR" smtClean="0"/>
              <a:t>.</a:t>
            </a:r>
          </a:p>
          <a:p>
            <a:pPr eaLnBrk="1" hangingPunct="1">
              <a:lnSpc>
                <a:spcPct val="90000"/>
              </a:lnSpc>
            </a:pPr>
            <a:r>
              <a:rPr lang="pt-BR" smtClean="0"/>
              <a:t>Sua importância pode estar subestimada no Vietnã e em outros países em desenvolvimento.</a:t>
            </a:r>
          </a:p>
        </p:txBody>
      </p:sp>
      <p:sp>
        <p:nvSpPr>
          <p:cNvPr id="52226" name="Rectangle 3"/>
          <p:cNvSpPr>
            <a:spLocks noChangeArrowheads="1"/>
          </p:cNvSpPr>
          <p:nvPr/>
        </p:nvSpPr>
        <p:spPr bwMode="auto">
          <a:xfrm>
            <a:off x="704850" y="911225"/>
            <a:ext cx="10594975" cy="1020763"/>
          </a:xfrm>
          <a:prstGeom prst="rect">
            <a:avLst/>
          </a:prstGeom>
          <a:solidFill>
            <a:srgbClr val="FFFFFF"/>
          </a:solidFill>
          <a:ln w="9525">
            <a:noFill/>
            <a:miter lim="800000"/>
            <a:headEnd/>
            <a:tailEnd/>
          </a:ln>
        </p:spPr>
        <p:txBody>
          <a:bodyPr tIns="126960" bIns="25392" anchor="ctr">
            <a:spAutoFit/>
          </a:bodyPr>
          <a:lstStyle/>
          <a:p>
            <a:pPr algn="ctr"/>
            <a:r>
              <a:rPr lang="en-US" sz="2200" b="1">
                <a:solidFill>
                  <a:srgbClr val="0000FF"/>
                </a:solidFill>
                <a:latin typeface="Lato" pitchFamily="34" charset="0"/>
                <a:hlinkClick r:id="rId2"/>
              </a:rPr>
              <a:t>Hemorragia intracraniana devido a sangramento por deficiência tardia da Vitamina K na Prov</a:t>
            </a:r>
            <a:r>
              <a:rPr lang="en-US" sz="2200" b="1">
                <a:solidFill>
                  <a:srgbClr val="0000FF"/>
                </a:solidFill>
                <a:hlinkClick r:id="rId2"/>
              </a:rPr>
              <a:t>í</a:t>
            </a:r>
            <a:r>
              <a:rPr lang="en-US" sz="2200" b="1">
                <a:solidFill>
                  <a:srgbClr val="0000FF"/>
                </a:solidFill>
                <a:latin typeface="Lato" pitchFamily="34" charset="0"/>
                <a:hlinkClick r:id="rId2"/>
              </a:rPr>
              <a:t>ncia de Hanoi, Vietam</a:t>
            </a:r>
            <a:endParaRPr lang="en-US" sz="2200" b="1">
              <a:solidFill>
                <a:srgbClr val="0000FF"/>
              </a:solidFill>
              <a:latin typeface="Lato" pitchFamily="34" charset="0"/>
            </a:endParaRPr>
          </a:p>
          <a:p>
            <a:pPr algn="ctr" eaLnBrk="0" hangingPunct="0"/>
            <a:endParaRPr lang="en-US" sz="1300" u="sng">
              <a:solidFill>
                <a:srgbClr val="0000FF"/>
              </a:solidFill>
              <a:ea typeface="Source Sans Pro"/>
              <a:cs typeface="Source Sans Pro"/>
            </a:endParaRPr>
          </a:p>
        </p:txBody>
      </p:sp>
      <p:pic>
        <p:nvPicPr>
          <p:cNvPr id="52227" name="Picture 4" descr="ppt">
            <a:hlinkClick r:id="rId3" tooltip="Deficiencia_VitK_hemorragia-IC"/>
          </p:cNvPr>
          <p:cNvPicPr>
            <a:picLocks noChangeAspect="1" noChangeArrowheads="1"/>
          </p:cNvPicPr>
          <p:nvPr/>
        </p:nvPicPr>
        <p:blipFill>
          <a:blip r:embed="rId4"/>
          <a:srcRect/>
          <a:stretch>
            <a:fillRect/>
          </a:stretch>
        </p:blipFill>
        <p:spPr bwMode="auto">
          <a:xfrm>
            <a:off x="8147050" y="1357313"/>
            <a:ext cx="457200" cy="457200"/>
          </a:xfrm>
          <a:prstGeom prst="rect">
            <a:avLst/>
          </a:prstGeom>
          <a:noFill/>
          <a:ln w="9525">
            <a:noFill/>
            <a:miter lim="800000"/>
            <a:headEnd/>
            <a:tailEnd/>
          </a:ln>
        </p:spPr>
      </p:pic>
      <p:sp>
        <p:nvSpPr>
          <p:cNvPr id="52228" name="Rectangle 5"/>
          <p:cNvSpPr>
            <a:spLocks noChangeArrowheads="1"/>
          </p:cNvSpPr>
          <p:nvPr/>
        </p:nvSpPr>
        <p:spPr bwMode="auto">
          <a:xfrm>
            <a:off x="863600" y="1808163"/>
            <a:ext cx="10709275" cy="733425"/>
          </a:xfrm>
          <a:prstGeom prst="rect">
            <a:avLst/>
          </a:prstGeom>
          <a:solidFill>
            <a:srgbClr val="FFFFFF"/>
          </a:solidFill>
          <a:ln w="9525">
            <a:noFill/>
            <a:miter lim="800000"/>
            <a:headEnd/>
            <a:tailEnd/>
          </a:ln>
        </p:spPr>
        <p:txBody>
          <a:bodyPr lIns="0" tIns="0" rIns="0" bIns="0" anchor="ctr">
            <a:spAutoFit/>
          </a:bodyPr>
          <a:lstStyle/>
          <a:p>
            <a:pPr algn="ctr"/>
            <a:r>
              <a:rPr lang="en-US" sz="1600">
                <a:hlinkClick r:id="rId5"/>
              </a:rPr>
              <a:t>Intracranial </a:t>
            </a:r>
            <a:r>
              <a:rPr lang="en-US" sz="1600" b="1">
                <a:hlinkClick r:id="rId5"/>
              </a:rPr>
              <a:t>haemorrhage</a:t>
            </a:r>
            <a:r>
              <a:rPr lang="en-US" sz="1600">
                <a:hlinkClick r:id="rId5"/>
              </a:rPr>
              <a:t> due to </a:t>
            </a:r>
            <a:r>
              <a:rPr lang="en-US" sz="1600" b="1">
                <a:hlinkClick r:id="rId5"/>
              </a:rPr>
              <a:t>late</a:t>
            </a:r>
            <a:r>
              <a:rPr lang="en-US" sz="1600">
                <a:hlinkClick r:id="rId5"/>
              </a:rPr>
              <a:t> </a:t>
            </a:r>
            <a:r>
              <a:rPr lang="en-US" sz="1600" b="1">
                <a:hlinkClick r:id="rId5"/>
              </a:rPr>
              <a:t>onset</a:t>
            </a:r>
            <a:r>
              <a:rPr lang="en-US" sz="1600">
                <a:hlinkClick r:id="rId5"/>
              </a:rPr>
              <a:t> </a:t>
            </a:r>
            <a:r>
              <a:rPr lang="en-US" sz="1600" b="1">
                <a:hlinkClick r:id="rId5"/>
              </a:rPr>
              <a:t>vitamin</a:t>
            </a:r>
            <a:r>
              <a:rPr lang="en-US" sz="1600">
                <a:hlinkClick r:id="rId5"/>
              </a:rPr>
              <a:t> </a:t>
            </a:r>
            <a:r>
              <a:rPr lang="en-US" sz="1600" b="1">
                <a:hlinkClick r:id="rId5"/>
              </a:rPr>
              <a:t>K</a:t>
            </a:r>
            <a:r>
              <a:rPr lang="en-US" sz="1600">
                <a:hlinkClick r:id="rId5"/>
              </a:rPr>
              <a:t> </a:t>
            </a:r>
            <a:r>
              <a:rPr lang="en-US" sz="1600" b="1">
                <a:hlinkClick r:id="rId5"/>
              </a:rPr>
              <a:t>deficiency</a:t>
            </a:r>
            <a:r>
              <a:rPr lang="en-US" sz="1600">
                <a:hlinkClick r:id="rId5"/>
              </a:rPr>
              <a:t> </a:t>
            </a:r>
            <a:r>
              <a:rPr lang="en-US" sz="1600" b="1">
                <a:hlinkClick r:id="rId5"/>
              </a:rPr>
              <a:t>bleeding</a:t>
            </a:r>
            <a:r>
              <a:rPr lang="en-US" sz="1600">
                <a:hlinkClick r:id="rId5"/>
              </a:rPr>
              <a:t> in Hanoi province, Vietnam.</a:t>
            </a:r>
            <a:endParaRPr lang="en-US" sz="1600"/>
          </a:p>
          <a:p>
            <a:pPr algn="ctr"/>
            <a:r>
              <a:rPr lang="en-US" sz="1600"/>
              <a:t>Danielsson N, Hoa DP, Thang NV, Vos T, Loughnan PM.Arch Dis Child Fetal Neonatal Ed. 2004 Nov;89(6):F546-50. doi: 10.1136/adc.2003.047837.PMID: 15499152 </a:t>
            </a:r>
            <a:r>
              <a:rPr lang="en-US" sz="1600" b="1"/>
              <a:t>Free PMC article</a:t>
            </a:r>
          </a:p>
        </p:txBody>
      </p:sp>
      <p:sp>
        <p:nvSpPr>
          <p:cNvPr id="52229" name="Oval 6"/>
          <p:cNvSpPr>
            <a:spLocks noChangeArrowheads="1"/>
          </p:cNvSpPr>
          <p:nvPr/>
        </p:nvSpPr>
        <p:spPr bwMode="auto">
          <a:xfrm>
            <a:off x="668338" y="1389063"/>
            <a:ext cx="914400" cy="508000"/>
          </a:xfrm>
          <a:prstGeom prst="ellipse">
            <a:avLst/>
          </a:prstGeom>
          <a:solidFill>
            <a:schemeClr val="accent1"/>
          </a:solidFill>
          <a:ln w="57150">
            <a:solidFill>
              <a:schemeClr val="tx1"/>
            </a:solidFill>
            <a:round/>
            <a:headEnd/>
            <a:tailEnd/>
          </a:ln>
        </p:spPr>
        <p:txBody>
          <a:bodyPr wrap="none" anchor="ctr"/>
          <a:lstStyle/>
          <a:p>
            <a:pPr algn="ctr" defTabSz="914400"/>
            <a:r>
              <a:rPr lang="pt-BR" b="1">
                <a:solidFill>
                  <a:srgbClr val="FF0000"/>
                </a:solidFill>
              </a:rPr>
              <a:t>2004</a:t>
            </a:r>
          </a:p>
        </p:txBody>
      </p:sp>
      <p:sp>
        <p:nvSpPr>
          <p:cNvPr id="52230" name="AutoShape 8"/>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3"/>
          <p:cNvSpPr>
            <a:spLocks noGrp="1"/>
          </p:cNvSpPr>
          <p:nvPr>
            <p:ph type="body" idx="4294967295"/>
          </p:nvPr>
        </p:nvSpPr>
        <p:spPr>
          <a:xfrm>
            <a:off x="1295400" y="1008063"/>
            <a:ext cx="9601200" cy="4867275"/>
          </a:xfrm>
          <a:solidFill>
            <a:schemeClr val="bg1"/>
          </a:solidFill>
        </p:spPr>
        <p:txBody>
          <a:bodyPr/>
          <a:lstStyle/>
          <a:p>
            <a:pPr eaLnBrk="1" hangingPunct="1">
              <a:lnSpc>
                <a:spcPct val="90000"/>
              </a:lnSpc>
            </a:pPr>
            <a:r>
              <a:rPr lang="pt-BR" sz="2000" b="1" smtClean="0">
                <a:solidFill>
                  <a:srgbClr val="FF0000"/>
                </a:solidFill>
              </a:rPr>
              <a:t>A maioria apresentou início súbito de convulsões</a:t>
            </a:r>
            <a:r>
              <a:rPr lang="pt-BR" sz="2000" smtClean="0">
                <a:solidFill>
                  <a:srgbClr val="FF0000"/>
                </a:solidFill>
              </a:rPr>
              <a:t>.</a:t>
            </a:r>
          </a:p>
          <a:p>
            <a:pPr eaLnBrk="1" hangingPunct="1">
              <a:lnSpc>
                <a:spcPct val="90000"/>
              </a:lnSpc>
            </a:pPr>
            <a:r>
              <a:rPr lang="pt-BR" sz="2000" smtClean="0"/>
              <a:t>Outros sintomas:</a:t>
            </a:r>
          </a:p>
          <a:p>
            <a:pPr lvl="1" eaLnBrk="1" hangingPunct="1">
              <a:lnSpc>
                <a:spcPct val="90000"/>
              </a:lnSpc>
            </a:pPr>
            <a:r>
              <a:rPr lang="pt-BR" sz="1800" smtClean="0"/>
              <a:t>Letargia (89%)</a:t>
            </a:r>
          </a:p>
          <a:p>
            <a:pPr lvl="1" eaLnBrk="1" hangingPunct="1">
              <a:lnSpc>
                <a:spcPct val="90000"/>
              </a:lnSpc>
            </a:pPr>
            <a:r>
              <a:rPr lang="pt-BR" sz="1800" smtClean="0"/>
              <a:t>Coma (10%)</a:t>
            </a:r>
          </a:p>
          <a:p>
            <a:pPr lvl="1" eaLnBrk="1" hangingPunct="1">
              <a:lnSpc>
                <a:spcPct val="90000"/>
              </a:lnSpc>
            </a:pPr>
            <a:r>
              <a:rPr lang="pt-BR" sz="1800" smtClean="0"/>
              <a:t>Fontanela abaulada (92%)</a:t>
            </a:r>
          </a:p>
          <a:p>
            <a:pPr lvl="1" eaLnBrk="1" hangingPunct="1">
              <a:lnSpc>
                <a:spcPct val="90000"/>
              </a:lnSpc>
            </a:pPr>
            <a:r>
              <a:rPr lang="pt-BR" sz="1800" smtClean="0"/>
              <a:t>Palidez (97%)</a:t>
            </a:r>
          </a:p>
          <a:p>
            <a:pPr lvl="1" eaLnBrk="1" hangingPunct="1">
              <a:lnSpc>
                <a:spcPct val="90000"/>
              </a:lnSpc>
            </a:pPr>
            <a:r>
              <a:rPr lang="pt-BR" sz="1800" smtClean="0"/>
              <a:t>Equimoses extensas (11%)</a:t>
            </a:r>
          </a:p>
          <a:p>
            <a:pPr lvl="1" eaLnBrk="1" hangingPunct="1">
              <a:lnSpc>
                <a:spcPct val="90000"/>
              </a:lnSpc>
            </a:pPr>
            <a:r>
              <a:rPr lang="pt-BR" sz="1800" smtClean="0"/>
              <a:t>Sangramentos em outros sítios (9%</a:t>
            </a:r>
            <a:r>
              <a:rPr lang="pt-BR" smtClean="0"/>
              <a:t> </a:t>
            </a:r>
          </a:p>
          <a:p>
            <a:pPr eaLnBrk="1" hangingPunct="1">
              <a:lnSpc>
                <a:spcPct val="90000"/>
              </a:lnSpc>
            </a:pPr>
            <a:r>
              <a:rPr lang="pt-BR" sz="2000" smtClean="0">
                <a:solidFill>
                  <a:srgbClr val="FF0000"/>
                </a:solidFill>
              </a:rPr>
              <a:t>Houve 21 mortes (9%).</a:t>
            </a:r>
          </a:p>
          <a:p>
            <a:pPr eaLnBrk="1" hangingPunct="1">
              <a:lnSpc>
                <a:spcPct val="90000"/>
              </a:lnSpc>
            </a:pPr>
            <a:r>
              <a:rPr lang="pt-BR" sz="2000" smtClean="0"/>
              <a:t>Entre os sobreviventes, 110 tinham relato no prontuário de seu estado neurológico na alta. Destes </a:t>
            </a:r>
            <a:r>
              <a:rPr lang="pt-BR" sz="2000" b="1" smtClean="0">
                <a:solidFill>
                  <a:srgbClr val="FF0000"/>
                </a:solidFill>
              </a:rPr>
              <a:t>42% apresentavam anormalidades neurológicas, incluindo convulsões contínuas, hemiparesia e hidrocefalia</a:t>
            </a:r>
            <a:r>
              <a:rPr lang="pt-BR" sz="2000" smtClean="0">
                <a:solidFill>
                  <a:srgbClr val="FF0000"/>
                </a:solidFill>
              </a:rPr>
              <a:t> </a:t>
            </a:r>
          </a:p>
          <a:p>
            <a:pPr lvl="1" eaLnBrk="1" hangingPunct="1">
              <a:lnSpc>
                <a:spcPct val="90000"/>
              </a:lnSpc>
            </a:pPr>
            <a:endParaRPr lang="pt-BR" smtClean="0">
              <a:solidFill>
                <a:srgbClr val="FF0000"/>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3"/>
          <p:cNvSpPr>
            <a:spLocks noGrp="1"/>
          </p:cNvSpPr>
          <p:nvPr>
            <p:ph type="body" idx="4294967295"/>
          </p:nvPr>
        </p:nvSpPr>
        <p:spPr>
          <a:xfrm>
            <a:off x="1085850" y="2135188"/>
            <a:ext cx="9710738" cy="3724275"/>
          </a:xfrm>
          <a:solidFill>
            <a:schemeClr val="bg1"/>
          </a:solidFill>
        </p:spPr>
        <p:txBody>
          <a:bodyPr/>
          <a:lstStyle/>
          <a:p>
            <a:pPr eaLnBrk="1" hangingPunct="1">
              <a:lnSpc>
                <a:spcPct val="80000"/>
              </a:lnSpc>
            </a:pPr>
            <a:r>
              <a:rPr lang="pt-BR" sz="1800" smtClean="0"/>
              <a:t>Os autores trazem 2 casos </a:t>
            </a:r>
            <a:r>
              <a:rPr lang="pt-BR" sz="1800" smtClean="0">
                <a:solidFill>
                  <a:srgbClr val="FF0000"/>
                </a:solidFill>
              </a:rPr>
              <a:t>cujos pais recusaram a fazer Vitamina K ao nascimento</a:t>
            </a:r>
            <a:r>
              <a:rPr lang="pt-BR" sz="1800" smtClean="0"/>
              <a:t> e que com 5 semanas e outro aos 39 dias a forma tardia da Doença Hemorrágica pela Deficiência da Vitamina K. Ambos os pais recusaram o uso da Vitamina K ao nascer. Ambas as crianças apresentaram </a:t>
            </a:r>
            <a:r>
              <a:rPr lang="pt-BR" sz="1800" b="1" smtClean="0">
                <a:solidFill>
                  <a:srgbClr val="FF0000"/>
                </a:solidFill>
              </a:rPr>
              <a:t>hematoma subdural com desvio da linha média, necessitando de descompressão cirúrgica de emergência.</a:t>
            </a:r>
            <a:r>
              <a:rPr lang="pt-BR" sz="1800" smtClean="0"/>
              <a:t> A síntese da vitamina K em RN é diminuída devido à imatura microbiota intestinal que ainda tem que ser colonizada por bactérias que sintetizam Vitamina K (a flora intestinal nos alimentados com leite humano, assim como com o leite de soja,  é baixa em bactérias produtoras de Vitamina K). Apenas 75% das parteiras questionadas em uma pesquisa na Nova Zelândia sentiram que a profilaxia da vitamina K em recém-nascidos é necessária, comparada para 94% dos pediatras e 100% dos obstetras questionados. Por causa das conseqüências devastadoras de até mesmo um bebê sofrendo de atraso devido a  doença hemorrágica por  deficiência da Vit K, é preciso aumentar a conscientização para o crescente número de pais que recusam a profilaxia oral com vitamina K.  Nos</a:t>
            </a:r>
            <a:r>
              <a:rPr lang="pt-BR" sz="1800" i="1" smtClean="0"/>
              <a:t> links</a:t>
            </a:r>
            <a:r>
              <a:rPr lang="pt-BR" sz="1800" smtClean="0"/>
              <a:t> trouxemos controvérsias, como o uso de dose maior de Vitamina K (2-3mg IM) ao nascer nos recém-nascidos (RN) de mães epiléticas (devido aos anticonvulsivantes) que adotamos na nossa Unidade devido a graves sangramentos precoces nesses RN observados por nós e o uso oral da Vitamina K (metanálise recente mostrou que o risco de doença hemorrágica tardia pela deficiência e Vitamina K é 25 vezes maior nesses bebês!). E mais: a administração de Vitamina K no pré-natal NÃO previne a ocorrência de hemorragia intraventricular  no pré-termo </a:t>
            </a:r>
          </a:p>
        </p:txBody>
      </p:sp>
      <p:sp>
        <p:nvSpPr>
          <p:cNvPr id="54274" name="Rectangle 4"/>
          <p:cNvSpPr>
            <a:spLocks noChangeArrowheads="1"/>
          </p:cNvSpPr>
          <p:nvPr/>
        </p:nvSpPr>
        <p:spPr bwMode="auto">
          <a:xfrm>
            <a:off x="1743075" y="690563"/>
            <a:ext cx="8832850" cy="1325562"/>
          </a:xfrm>
          <a:prstGeom prst="rect">
            <a:avLst/>
          </a:prstGeom>
          <a:noFill/>
          <a:ln w="9525">
            <a:noFill/>
            <a:miter lim="800000"/>
            <a:headEnd/>
            <a:tailEnd/>
          </a:ln>
        </p:spPr>
        <p:txBody>
          <a:bodyPr lIns="0" tIns="0" rIns="0" bIns="0" anchor="ctr">
            <a:spAutoFit/>
          </a:bodyPr>
          <a:lstStyle/>
          <a:p>
            <a:r>
              <a:rPr lang="en-US" sz="2400" b="1">
                <a:solidFill>
                  <a:srgbClr val="0000FF"/>
                </a:solidFill>
                <a:latin typeface="Lato" pitchFamily="34" charset="0"/>
              </a:rPr>
              <a:t>DEFICIÊNCIA TARDIA DE VITAMINA K EM MENORES DE 2 ANOS DE IDADE </a:t>
            </a:r>
            <a:r>
              <a:rPr lang="en-US" sz="2400" b="1">
                <a:solidFill>
                  <a:srgbClr val="0000FF"/>
                </a:solidFill>
              </a:rPr>
              <a:t>–</a:t>
            </a:r>
            <a:r>
              <a:rPr lang="en-US" sz="2400" b="1">
                <a:solidFill>
                  <a:srgbClr val="0000FF"/>
                </a:solidFill>
                <a:latin typeface="Lato" pitchFamily="34" charset="0"/>
              </a:rPr>
              <a:t> Renascimento de uma doen</a:t>
            </a:r>
            <a:r>
              <a:rPr lang="en-US" sz="2400" b="1">
                <a:solidFill>
                  <a:srgbClr val="0000FF"/>
                </a:solidFill>
              </a:rPr>
              <a:t>ç</a:t>
            </a:r>
            <a:r>
              <a:rPr lang="en-US" sz="2400" b="1">
                <a:solidFill>
                  <a:srgbClr val="0000FF"/>
                </a:solidFill>
                <a:latin typeface="Lato" pitchFamily="34" charset="0"/>
              </a:rPr>
              <a:t>a evit</a:t>
            </a:r>
            <a:r>
              <a:rPr lang="en-US" sz="2400" b="1">
                <a:solidFill>
                  <a:srgbClr val="0000FF"/>
                </a:solidFill>
              </a:rPr>
              <a:t>á</a:t>
            </a:r>
            <a:r>
              <a:rPr lang="en-US" sz="2400" b="1">
                <a:solidFill>
                  <a:srgbClr val="0000FF"/>
                </a:solidFill>
                <a:latin typeface="Lato" pitchFamily="34" charset="0"/>
              </a:rPr>
              <a:t>vel</a:t>
            </a:r>
          </a:p>
          <a:p>
            <a:pPr eaLnBrk="0" hangingPunct="0"/>
            <a:r>
              <a:rPr lang="en-US" sz="1300" b="1" u="sng">
                <a:solidFill>
                  <a:srgbClr val="78909C"/>
                </a:solidFill>
                <a:ea typeface="Source Sans Pro"/>
                <a:cs typeface="Source Sans Pro"/>
                <a:hlinkClick r:id="rId2"/>
              </a:rPr>
              <a:t>Late</a:t>
            </a:r>
            <a:r>
              <a:rPr lang="en-US" sz="1300" u="sng">
                <a:solidFill>
                  <a:srgbClr val="78909C"/>
                </a:solidFill>
                <a:ea typeface="Source Sans Pro"/>
                <a:cs typeface="Source Sans Pro"/>
                <a:hlinkClick r:id="rId2"/>
              </a:rPr>
              <a:t> Vitamin K Deficient Bleeding in 2 Young Infants–Renaissance of a Preventable Disease.</a:t>
            </a:r>
            <a:r>
              <a:rPr lang="en-US" sz="1300">
                <a:solidFill>
                  <a:srgbClr val="424242"/>
                </a:solidFill>
                <a:ea typeface="Source Sans Pro"/>
                <a:cs typeface="Source Sans Pro"/>
              </a:rPr>
              <a:t>Siauw C, Wirbelauer J, Schweitzer T, Speer CP.Z Geburtshilfe Neonatol. 2015 Oct;219(5):238-42. doi: 10.1055/s-0035-1555873. Epub 2015 Nov 10.PMID: 26556811.</a:t>
            </a:r>
            <a:r>
              <a:rPr lang="en-US" sz="1300" u="sng">
                <a:solidFill>
                  <a:srgbClr val="78909C"/>
                </a:solidFill>
                <a:ea typeface="Source Sans Pro"/>
                <a:cs typeface="Source Sans Pro"/>
                <a:hlinkClick r:id="rId3"/>
              </a:rPr>
              <a:t>Similar articles.</a:t>
            </a:r>
            <a:r>
              <a:rPr lang="en-US" sz="1300" u="sng">
                <a:solidFill>
                  <a:srgbClr val="424242"/>
                </a:solidFill>
                <a:ea typeface="Source Sans Pro"/>
                <a:cs typeface="Source Sans Pro"/>
              </a:rPr>
              <a:t>Apresentação: Marcos Vinícius. Coordenação: Marta David Rocha Moura.</a:t>
            </a:r>
            <a:endParaRPr lang="en-US" u="sng">
              <a:solidFill>
                <a:srgbClr val="78909C"/>
              </a:solidFill>
            </a:endParaRPr>
          </a:p>
        </p:txBody>
      </p:sp>
      <p:pic>
        <p:nvPicPr>
          <p:cNvPr id="54275" name="Picture 5" descr="ppt">
            <a:hlinkClick r:id="rId4" tooltip="Doenca_hemorrag_Tardia_evitavel"/>
          </p:cNvPr>
          <p:cNvPicPr>
            <a:picLocks noChangeAspect="1" noChangeArrowheads="1"/>
          </p:cNvPicPr>
          <p:nvPr/>
        </p:nvPicPr>
        <p:blipFill>
          <a:blip r:embed="rId5"/>
          <a:srcRect/>
          <a:stretch>
            <a:fillRect/>
          </a:stretch>
        </p:blipFill>
        <p:spPr bwMode="auto">
          <a:xfrm>
            <a:off x="10193338" y="757238"/>
            <a:ext cx="457200" cy="457200"/>
          </a:xfrm>
          <a:prstGeom prst="rect">
            <a:avLst/>
          </a:prstGeom>
          <a:noFill/>
          <a:ln w="9525">
            <a:noFill/>
            <a:miter lim="800000"/>
            <a:headEnd/>
            <a:tailEnd/>
          </a:ln>
        </p:spPr>
      </p:pic>
      <p:sp>
        <p:nvSpPr>
          <p:cNvPr id="54276" name="Oval 6"/>
          <p:cNvSpPr>
            <a:spLocks noChangeArrowheads="1"/>
          </p:cNvSpPr>
          <p:nvPr/>
        </p:nvSpPr>
        <p:spPr bwMode="auto">
          <a:xfrm>
            <a:off x="668338" y="1389063"/>
            <a:ext cx="914400" cy="508000"/>
          </a:xfrm>
          <a:prstGeom prst="ellipse">
            <a:avLst/>
          </a:prstGeom>
          <a:solidFill>
            <a:schemeClr val="accent1"/>
          </a:solidFill>
          <a:ln w="57150">
            <a:solidFill>
              <a:schemeClr val="tx1"/>
            </a:solidFill>
            <a:round/>
            <a:headEnd/>
            <a:tailEnd/>
          </a:ln>
        </p:spPr>
        <p:txBody>
          <a:bodyPr wrap="none" anchor="ctr"/>
          <a:lstStyle/>
          <a:p>
            <a:pPr algn="ctr"/>
            <a:r>
              <a:rPr lang="pt-BR" b="1">
                <a:solidFill>
                  <a:srgbClr val="FF0000"/>
                </a:solidFill>
              </a:rPr>
              <a:t>2015</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3"/>
          <p:cNvSpPr>
            <a:spLocks noGrp="1"/>
          </p:cNvSpPr>
          <p:nvPr>
            <p:ph type="body" idx="4294967295"/>
          </p:nvPr>
        </p:nvSpPr>
        <p:spPr>
          <a:xfrm>
            <a:off x="1295400" y="2557463"/>
            <a:ext cx="9601200" cy="4300537"/>
          </a:xfrm>
        </p:spPr>
        <p:txBody>
          <a:bodyPr/>
          <a:lstStyle/>
          <a:p>
            <a:pPr eaLnBrk="1" hangingPunct="1">
              <a:lnSpc>
                <a:spcPct val="80000"/>
              </a:lnSpc>
            </a:pPr>
            <a:r>
              <a:rPr lang="pt-BR" sz="1500" smtClean="0"/>
              <a:t>A vitamina K é essencial para a síntese de poucos fatores de coagulação. Os bebês podem desenvolver facilmente deficiência de vitamina K devido à baixa transferência placentária, baixo teor de vitamina K no leite materno e má absorção intestinal devido à flora intestinal imatura e má absorção. </a:t>
            </a:r>
          </a:p>
          <a:p>
            <a:pPr eaLnBrk="1" hangingPunct="1">
              <a:lnSpc>
                <a:spcPct val="80000"/>
              </a:lnSpc>
            </a:pPr>
            <a:r>
              <a:rPr lang="pt-BR" sz="1500" smtClean="0"/>
              <a:t>O sangramento por deficiência de vitamina K (VKDB) na infância é classificado de acordo com o tempo de apresentação: precoce (dentro de 24 horas), clássico (dentro de 1 semana após o nascimento) e tardio (entre 2 semanas e 6 meses de idade). </a:t>
            </a:r>
          </a:p>
          <a:p>
            <a:pPr eaLnBrk="1" hangingPunct="1">
              <a:lnSpc>
                <a:spcPct val="80000"/>
              </a:lnSpc>
            </a:pPr>
            <a:r>
              <a:rPr lang="pt-BR" sz="1500" b="1" smtClean="0">
                <a:solidFill>
                  <a:srgbClr val="FF0000"/>
                </a:solidFill>
              </a:rPr>
              <a:t>VKDB na infância, particularmente VKDB de início tardio, pode ser fatal</a:t>
            </a:r>
            <a:r>
              <a:rPr lang="pt-BR" sz="1500" smtClean="0"/>
              <a:t>. </a:t>
            </a:r>
          </a:p>
          <a:p>
            <a:pPr eaLnBrk="1" hangingPunct="1">
              <a:lnSpc>
                <a:spcPct val="80000"/>
              </a:lnSpc>
            </a:pPr>
            <a:r>
              <a:rPr lang="pt-BR" sz="1500" b="1" smtClean="0">
                <a:solidFill>
                  <a:srgbClr val="FF00FF"/>
                </a:solidFill>
              </a:rPr>
              <a:t>Portanto, todos os bebês, incluindo recém-nascidos, devem receber profilaxia com vitamina K</a:t>
            </a:r>
            <a:r>
              <a:rPr lang="pt-BR" sz="1500" smtClean="0"/>
              <a:t>. </a:t>
            </a:r>
          </a:p>
          <a:p>
            <a:pPr eaLnBrk="1" hangingPunct="1">
              <a:lnSpc>
                <a:spcPct val="80000"/>
              </a:lnSpc>
            </a:pPr>
            <a:r>
              <a:rPr lang="pt-BR" sz="1500" smtClean="0"/>
              <a:t>A amamentação exclusiva e a colestase estão intimamente associadas a essa deficiência e resultam em VKDB de início tardio. </a:t>
            </a:r>
          </a:p>
          <a:p>
            <a:pPr eaLnBrk="1" hangingPunct="1">
              <a:lnSpc>
                <a:spcPct val="80000"/>
              </a:lnSpc>
            </a:pPr>
            <a:r>
              <a:rPr lang="pt-BR" sz="1500" b="1" smtClean="0">
                <a:solidFill>
                  <a:srgbClr val="FF00FF"/>
                </a:solidFill>
              </a:rPr>
              <a:t>As injeções profiláticas intramusculares reduzem a incidência de VKDB de início precoce, clássico e de início tardio</a:t>
            </a:r>
            <a:r>
              <a:rPr lang="pt-BR" sz="1500" smtClean="0"/>
              <a:t>. No entanto, a estratégia de profilaxia recentemente se inclinou para a administração oral porque é mais fácil, segura e mais barata de administrar do que a injeção intramuscular. Vários estudos epidemiológicos demonstraram que a administração oral de vitamina K é eficaz na prevenção de VKDB na infância; entretanto, o sucesso da profilaxia oral depende do regime do protocolo e da adesão dos pais. São necessários mais estudos e vigilância nacional para revelar o regime de profilaxia ideal em bebês nascidos a termo e prematuros.</a:t>
            </a:r>
          </a:p>
        </p:txBody>
      </p:sp>
      <p:sp>
        <p:nvSpPr>
          <p:cNvPr id="55298" name="Rectangle 4"/>
          <p:cNvSpPr>
            <a:spLocks noChangeArrowheads="1"/>
          </p:cNvSpPr>
          <p:nvPr/>
        </p:nvSpPr>
        <p:spPr bwMode="auto">
          <a:xfrm>
            <a:off x="533400" y="1493838"/>
            <a:ext cx="11006138" cy="823912"/>
          </a:xfrm>
          <a:prstGeom prst="rect">
            <a:avLst/>
          </a:prstGeom>
          <a:solidFill>
            <a:srgbClr val="FFFFFF"/>
          </a:solidFill>
          <a:ln w="9525">
            <a:noFill/>
            <a:miter lim="800000"/>
            <a:headEnd/>
            <a:tailEnd/>
          </a:ln>
        </p:spPr>
        <p:txBody>
          <a:bodyPr lIns="0" tIns="0" rIns="0" bIns="0" anchor="ctr">
            <a:spAutoFit/>
          </a:bodyPr>
          <a:lstStyle/>
          <a:p>
            <a:pPr algn="ctr"/>
            <a:r>
              <a:rPr lang="en-US" b="1">
                <a:hlinkClick r:id="rId2"/>
              </a:rPr>
              <a:t>Vitamin</a:t>
            </a:r>
            <a:r>
              <a:rPr lang="en-US">
                <a:hlinkClick r:id="rId2"/>
              </a:rPr>
              <a:t> </a:t>
            </a:r>
            <a:r>
              <a:rPr lang="en-US" b="1">
                <a:hlinkClick r:id="rId2"/>
              </a:rPr>
              <a:t>K</a:t>
            </a:r>
            <a:r>
              <a:rPr lang="en-US">
                <a:hlinkClick r:id="rId2"/>
              </a:rPr>
              <a:t> </a:t>
            </a:r>
            <a:r>
              <a:rPr lang="en-US" b="1">
                <a:hlinkClick r:id="rId2"/>
              </a:rPr>
              <a:t>Deficiency</a:t>
            </a:r>
            <a:r>
              <a:rPr lang="en-US">
                <a:hlinkClick r:id="rId2"/>
              </a:rPr>
              <a:t> </a:t>
            </a:r>
            <a:r>
              <a:rPr lang="en-US" b="1">
                <a:hlinkClick r:id="rId2"/>
              </a:rPr>
              <a:t>Bleeding</a:t>
            </a:r>
            <a:r>
              <a:rPr lang="en-US">
                <a:hlinkClick r:id="rId2"/>
              </a:rPr>
              <a:t> in Infancy.</a:t>
            </a:r>
            <a:endParaRPr lang="en-US"/>
          </a:p>
          <a:p>
            <a:pPr algn="ctr"/>
            <a:r>
              <a:rPr lang="en-US"/>
              <a:t>Araki S, Shirahata A.Nutrients. 2020 Mar 16;12(3):780. doi: 10.3390/nu12030780.PMID: 32187975 </a:t>
            </a:r>
            <a:r>
              <a:rPr lang="en-US" b="1"/>
              <a:t>Free PMC article.</a:t>
            </a:r>
            <a:r>
              <a:rPr lang="en-US"/>
              <a:t> Review. </a:t>
            </a:r>
            <a:r>
              <a:rPr lang="en-US" b="1">
                <a:solidFill>
                  <a:srgbClr val="FF00FF"/>
                </a:solidFill>
              </a:rPr>
              <a:t>Artigo Livre!</a:t>
            </a:r>
          </a:p>
        </p:txBody>
      </p:sp>
      <p:sp>
        <p:nvSpPr>
          <p:cNvPr id="55299" name="Rectangle 5"/>
          <p:cNvSpPr>
            <a:spLocks noChangeArrowheads="1"/>
          </p:cNvSpPr>
          <p:nvPr/>
        </p:nvSpPr>
        <p:spPr bwMode="auto">
          <a:xfrm>
            <a:off x="2193925" y="733425"/>
            <a:ext cx="8470900" cy="519113"/>
          </a:xfrm>
          <a:prstGeom prst="rect">
            <a:avLst/>
          </a:prstGeom>
          <a:noFill/>
          <a:ln w="9525">
            <a:noFill/>
            <a:miter lim="800000"/>
            <a:headEnd/>
            <a:tailEnd/>
          </a:ln>
        </p:spPr>
        <p:txBody>
          <a:bodyPr>
            <a:spAutoFit/>
          </a:bodyPr>
          <a:lstStyle/>
          <a:p>
            <a:pPr defTabSz="914400"/>
            <a:r>
              <a:rPr lang="pt-BR" sz="2800" b="1">
                <a:solidFill>
                  <a:srgbClr val="FF0000"/>
                </a:solidFill>
              </a:rPr>
              <a:t>Sangramento por deficiência de vitamina K na infância</a:t>
            </a:r>
          </a:p>
        </p:txBody>
      </p:sp>
      <p:sp>
        <p:nvSpPr>
          <p:cNvPr id="55300" name="Oval 6"/>
          <p:cNvSpPr>
            <a:spLocks noChangeArrowheads="1"/>
          </p:cNvSpPr>
          <p:nvPr/>
        </p:nvSpPr>
        <p:spPr bwMode="auto">
          <a:xfrm>
            <a:off x="836613" y="931863"/>
            <a:ext cx="914400" cy="508000"/>
          </a:xfrm>
          <a:prstGeom prst="ellipse">
            <a:avLst/>
          </a:prstGeom>
          <a:solidFill>
            <a:schemeClr val="accent1"/>
          </a:solidFill>
          <a:ln w="57150">
            <a:solidFill>
              <a:schemeClr val="tx1"/>
            </a:solidFill>
            <a:round/>
            <a:headEnd/>
            <a:tailEnd/>
          </a:ln>
        </p:spPr>
        <p:txBody>
          <a:bodyPr wrap="none" anchor="ctr"/>
          <a:lstStyle/>
          <a:p>
            <a:pPr algn="ctr"/>
            <a:r>
              <a:rPr lang="pt-BR" b="1">
                <a:solidFill>
                  <a:srgbClr val="FF0000"/>
                </a:solidFill>
              </a:rPr>
              <a:t>2020</a:t>
            </a:r>
          </a:p>
        </p:txBody>
      </p:sp>
      <p:sp>
        <p:nvSpPr>
          <p:cNvPr id="55301" name="AutoShape 7"/>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3"/>
          <p:cNvSpPr>
            <a:spLocks noGrp="1"/>
          </p:cNvSpPr>
          <p:nvPr>
            <p:ph type="body" idx="4294967295"/>
          </p:nvPr>
        </p:nvSpPr>
        <p:spPr>
          <a:xfrm>
            <a:off x="871538" y="1203325"/>
            <a:ext cx="9601200" cy="4452938"/>
          </a:xfrm>
          <a:solidFill>
            <a:schemeClr val="bg1"/>
          </a:solidFill>
        </p:spPr>
        <p:txBody>
          <a:bodyPr/>
          <a:lstStyle/>
          <a:p>
            <a:pPr eaLnBrk="1" hangingPunct="1"/>
            <a:r>
              <a:rPr lang="pt-BR" b="1" smtClean="0">
                <a:solidFill>
                  <a:srgbClr val="FF0000"/>
                </a:solidFill>
              </a:rPr>
              <a:t>No entanto, a estratégia de profilaxia recentemente se inclinou para a administração oral porque é mais fácil, segura e mais barata de administrar do que a injeção intramuscular.</a:t>
            </a:r>
            <a:r>
              <a:rPr lang="pt-BR" smtClean="0"/>
              <a:t> </a:t>
            </a:r>
          </a:p>
          <a:p>
            <a:pPr eaLnBrk="1" hangingPunct="1"/>
            <a:r>
              <a:rPr lang="pt-BR" smtClean="0"/>
              <a:t>Vários estudos epidemiológicos demonstraram que </a:t>
            </a:r>
            <a:r>
              <a:rPr lang="pt-BR" b="1" smtClean="0">
                <a:solidFill>
                  <a:srgbClr val="FF0000"/>
                </a:solidFill>
              </a:rPr>
              <a:t>a administração oral de vitamina K é eficaz na prevenção de VKDB na infância</a:t>
            </a:r>
            <a:r>
              <a:rPr lang="pt-BR" smtClean="0"/>
              <a:t>; entretanto, </a:t>
            </a:r>
            <a:r>
              <a:rPr lang="pt-BR" smtClean="0">
                <a:solidFill>
                  <a:srgbClr val="0000FF"/>
                </a:solidFill>
              </a:rPr>
              <a:t>o sucesso da profilaxia oral depende do regime do protocolo e da adesão dos pais</a:t>
            </a:r>
            <a:r>
              <a:rPr lang="pt-BR" smtClean="0"/>
              <a:t>. </a:t>
            </a:r>
          </a:p>
          <a:p>
            <a:pPr eaLnBrk="1" hangingPunct="1"/>
            <a:r>
              <a:rPr lang="pt-BR" smtClean="0"/>
              <a:t>São necessários mais estudos e vigilância nacional para revelar o regime de profilaxia ideal em bebês nascidos a termo e prematuros.</a:t>
            </a:r>
          </a:p>
          <a:p>
            <a:pPr eaLnBrk="1" hangingPunct="1"/>
            <a:endParaRPr lang="pt-BR"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p:cNvSpPr>
          <p:nvPr>
            <p:ph type="title" idx="4294967295"/>
          </p:nvPr>
        </p:nvSpPr>
        <p:spPr>
          <a:xfrm>
            <a:off x="1557338" y="627063"/>
            <a:ext cx="9601200" cy="1303337"/>
          </a:xfrm>
        </p:spPr>
        <p:txBody>
          <a:bodyPr/>
          <a:lstStyle/>
          <a:p>
            <a:pPr eaLnBrk="1" hangingPunct="1"/>
            <a:r>
              <a:rPr lang="pt-BR" sz="2800" b="1" smtClean="0">
                <a:ln>
                  <a:noFill/>
                </a:ln>
                <a:solidFill>
                  <a:srgbClr val="FF0000"/>
                </a:solidFill>
              </a:rPr>
              <a:t>Sangramento tardio por deficiência de vitamina K em bebês: estudo prospectivo de cinco anos.</a:t>
            </a:r>
          </a:p>
        </p:txBody>
      </p:sp>
      <p:sp>
        <p:nvSpPr>
          <p:cNvPr id="57346" name="Rectangle 3"/>
          <p:cNvSpPr>
            <a:spLocks noGrp="1"/>
          </p:cNvSpPr>
          <p:nvPr>
            <p:ph type="body" idx="4294967295"/>
          </p:nvPr>
        </p:nvSpPr>
        <p:spPr/>
        <p:txBody>
          <a:bodyPr/>
          <a:lstStyle/>
          <a:p>
            <a:pPr eaLnBrk="1" hangingPunct="1"/>
            <a:r>
              <a:rPr lang="pt-BR" sz="1400" b="1" smtClean="0">
                <a:hlinkClick r:id="rId2"/>
              </a:rPr>
              <a:t>Late</a:t>
            </a:r>
            <a:r>
              <a:rPr lang="pt-BR" sz="1400" smtClean="0">
                <a:hlinkClick r:id="rId2"/>
              </a:rPr>
              <a:t> </a:t>
            </a:r>
            <a:r>
              <a:rPr lang="pt-BR" sz="1400" b="1" smtClean="0">
                <a:hlinkClick r:id="rId2"/>
              </a:rPr>
              <a:t>vitamin</a:t>
            </a:r>
            <a:r>
              <a:rPr lang="pt-BR" sz="1400" smtClean="0">
                <a:hlinkClick r:id="rId2"/>
              </a:rPr>
              <a:t> </a:t>
            </a:r>
            <a:r>
              <a:rPr lang="pt-BR" sz="1400" b="1" smtClean="0">
                <a:hlinkClick r:id="rId2"/>
              </a:rPr>
              <a:t>K</a:t>
            </a:r>
            <a:r>
              <a:rPr lang="pt-BR" sz="1400" smtClean="0">
                <a:hlinkClick r:id="rId2"/>
              </a:rPr>
              <a:t> </a:t>
            </a:r>
            <a:r>
              <a:rPr lang="pt-BR" sz="1400" b="1" smtClean="0">
                <a:hlinkClick r:id="rId2"/>
              </a:rPr>
              <a:t>deficiency</a:t>
            </a:r>
            <a:r>
              <a:rPr lang="pt-BR" sz="1400" smtClean="0">
                <a:hlinkClick r:id="rId2"/>
              </a:rPr>
              <a:t> </a:t>
            </a:r>
            <a:r>
              <a:rPr lang="pt-BR" sz="1400" b="1" smtClean="0">
                <a:hlinkClick r:id="rId2"/>
              </a:rPr>
              <a:t>bleeding</a:t>
            </a:r>
            <a:r>
              <a:rPr lang="pt-BR" sz="1400" smtClean="0">
                <a:hlinkClick r:id="rId2"/>
              </a:rPr>
              <a:t> in infants: Five-year prospective study.</a:t>
            </a:r>
            <a:r>
              <a:rPr lang="pt-BR" sz="1400" smtClean="0"/>
              <a:t>Al-Zuhairy SH.J Pediatr (Rio J). 2020 Oct 13:S0021-7557(20)30212-6. doi: 10.1016/j.jped.2020.09.003. Online ahead of print.PMID: 33064995 </a:t>
            </a:r>
            <a:r>
              <a:rPr lang="pt-BR" sz="1400" b="1" smtClean="0"/>
              <a:t>Free article. </a:t>
            </a:r>
            <a:r>
              <a:rPr lang="pt-BR" sz="1400" b="1" smtClean="0">
                <a:solidFill>
                  <a:srgbClr val="FF00FF"/>
                </a:solidFill>
              </a:rPr>
              <a:t>Artigo Livre!</a:t>
            </a:r>
          </a:p>
          <a:p>
            <a:pPr eaLnBrk="1" hangingPunct="1"/>
            <a:r>
              <a:rPr lang="pt-BR" sz="2000" b="1" smtClean="0"/>
              <a:t>São apresentamos 47 bebês com VKDB tardia confirmada sem história de administração de vitamina K ao nascimento. </a:t>
            </a:r>
          </a:p>
          <a:p>
            <a:pPr eaLnBrk="1" hangingPunct="1"/>
            <a:r>
              <a:rPr lang="pt-BR" sz="2000" b="1" smtClean="0"/>
              <a:t>Esta pequena amostra de pacientes foi observada durante um período de estudo de 5 anos por causa da raridade do VKDB tardia</a:t>
            </a:r>
          </a:p>
          <a:p>
            <a:pPr eaLnBrk="1" hangingPunct="1"/>
            <a:r>
              <a:rPr lang="pt-BR" sz="2000" b="1" smtClean="0"/>
              <a:t>VKDB tardia é caracterizado por sangramento em bebês entre o 8º dia e 6 meses de vida, e tem pico incidência entre a 3ª e 8ª semanas de vida</a:t>
            </a:r>
          </a:p>
          <a:p>
            <a:pPr eaLnBrk="1" hangingPunct="1"/>
            <a:endParaRPr lang="pt-BR" sz="2000" b="1" smtClean="0"/>
          </a:p>
        </p:txBody>
      </p:sp>
      <p:pic>
        <p:nvPicPr>
          <p:cNvPr id="57347" name="Picture 4"/>
          <p:cNvPicPr>
            <a:picLocks noChangeAspect="1" noChangeArrowheads="1"/>
          </p:cNvPicPr>
          <p:nvPr/>
        </p:nvPicPr>
        <p:blipFill>
          <a:blip r:embed="rId3"/>
          <a:srcRect/>
          <a:stretch>
            <a:fillRect/>
          </a:stretch>
        </p:blipFill>
        <p:spPr bwMode="auto">
          <a:xfrm>
            <a:off x="666750" y="1233488"/>
            <a:ext cx="2800350" cy="1276350"/>
          </a:xfrm>
          <a:prstGeom prst="rect">
            <a:avLst/>
          </a:prstGeom>
          <a:noFill/>
          <a:ln w="9525">
            <a:noFill/>
            <a:miter lim="800000"/>
            <a:headEnd/>
            <a:tailEnd/>
          </a:ln>
        </p:spPr>
      </p:pic>
      <p:sp>
        <p:nvSpPr>
          <p:cNvPr id="57348" name="Oval 5"/>
          <p:cNvSpPr>
            <a:spLocks noChangeArrowheads="1"/>
          </p:cNvSpPr>
          <p:nvPr/>
        </p:nvSpPr>
        <p:spPr bwMode="auto">
          <a:xfrm>
            <a:off x="736600" y="685800"/>
            <a:ext cx="914400" cy="508000"/>
          </a:xfrm>
          <a:prstGeom prst="ellipse">
            <a:avLst/>
          </a:prstGeom>
          <a:solidFill>
            <a:schemeClr val="accent1"/>
          </a:solidFill>
          <a:ln w="57150">
            <a:solidFill>
              <a:schemeClr val="tx1"/>
            </a:solidFill>
            <a:round/>
            <a:headEnd/>
            <a:tailEnd/>
          </a:ln>
        </p:spPr>
        <p:txBody>
          <a:bodyPr wrap="none" anchor="ctr"/>
          <a:lstStyle/>
          <a:p>
            <a:pPr algn="ctr"/>
            <a:r>
              <a:rPr lang="pt-BR" b="1">
                <a:solidFill>
                  <a:srgbClr val="FF0000"/>
                </a:solidFill>
              </a:rPr>
              <a:t>2020</a:t>
            </a:r>
          </a:p>
        </p:txBody>
      </p:sp>
      <p:sp>
        <p:nvSpPr>
          <p:cNvPr id="57349" name="AutoShape 7"/>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p:cNvSpPr>
          <p:nvPr>
            <p:ph type="body" idx="4294967295"/>
          </p:nvPr>
        </p:nvSpPr>
        <p:spPr>
          <a:xfrm>
            <a:off x="1057275" y="744538"/>
            <a:ext cx="9601200" cy="4714875"/>
          </a:xfrm>
          <a:solidFill>
            <a:schemeClr val="bg1"/>
          </a:solidFill>
        </p:spPr>
        <p:txBody>
          <a:bodyPr/>
          <a:lstStyle/>
          <a:p>
            <a:pPr eaLnBrk="1" hangingPunct="1"/>
            <a:r>
              <a:rPr lang="pt-BR" smtClean="0">
                <a:solidFill>
                  <a:srgbClr val="FF0000"/>
                </a:solidFill>
              </a:rPr>
              <a:t>VKDB tardia ocorre mais em meninos (</a:t>
            </a:r>
            <a:r>
              <a:rPr lang="pt-BR" smtClean="0"/>
              <a:t>Embora esta notável discrepância de gênero ainda não esteja esclarecida, os resultados de um estudo relatado anteriormente sugeriram que bebês do sexo masculino podem exigir mais fitomenadiona na dieta do que mulheres com o mesmo peso corporal)</a:t>
            </a:r>
          </a:p>
          <a:p>
            <a:pPr eaLnBrk="1" hangingPunct="1"/>
            <a:r>
              <a:rPr lang="pt-BR" smtClean="0">
                <a:solidFill>
                  <a:srgbClr val="FF0000"/>
                </a:solidFill>
              </a:rPr>
              <a:t>Bebês amamentados</a:t>
            </a:r>
            <a:r>
              <a:rPr lang="pt-BR" smtClean="0"/>
              <a:t> estão em risco devido às baixas concentrações de vitamina K no leite humano.</a:t>
            </a:r>
          </a:p>
          <a:p>
            <a:pPr algn="ctr" eaLnBrk="1" hangingPunct="1"/>
            <a:r>
              <a:rPr lang="pt-BR" sz="2800" b="1" smtClean="0">
                <a:solidFill>
                  <a:srgbClr val="FF0000"/>
                </a:solidFill>
              </a:rPr>
              <a:t>Uma característica importante da VKDB tardia é uma incidência muito maior de hemorragia intracraniana (30-88%) em pacientes, com hemorragia intracraniana grave levando à alta morbidade e mortalidade subsequente.</a:t>
            </a:r>
          </a:p>
          <a:p>
            <a:pPr eaLnBrk="1" hangingPunct="1"/>
            <a:endParaRPr lang="pt-BR" sz="2800" b="1" smtClean="0">
              <a:solidFill>
                <a:srgbClr val="FF0000"/>
              </a:solidFill>
            </a:endParaRPr>
          </a:p>
        </p:txBody>
      </p:sp>
      <p:sp>
        <p:nvSpPr>
          <p:cNvPr id="58370" name="AutoShape 4"/>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3"/>
          <p:cNvSpPr>
            <a:spLocks noGrp="1"/>
          </p:cNvSpPr>
          <p:nvPr>
            <p:ph type="body" idx="4294967295"/>
          </p:nvPr>
        </p:nvSpPr>
        <p:spPr>
          <a:xfrm>
            <a:off x="873125" y="889000"/>
            <a:ext cx="9601200" cy="4410075"/>
          </a:xfrm>
          <a:solidFill>
            <a:schemeClr val="bg1"/>
          </a:solidFill>
        </p:spPr>
        <p:txBody>
          <a:bodyPr/>
          <a:lstStyle/>
          <a:p>
            <a:pPr eaLnBrk="1" hangingPunct="1"/>
            <a:r>
              <a:rPr lang="pt-BR" smtClean="0"/>
              <a:t>Em conclusão, a VKDB tardia ainda é um importante causa de morbidade e mortalidade em países em desenvolvimento incluindo o Iraque, onde a profilaxia com vitamina K não é rotineiramente praticada. </a:t>
            </a:r>
          </a:p>
          <a:p>
            <a:pPr eaLnBrk="1" hangingPunct="1"/>
            <a:r>
              <a:rPr lang="pt-BR" smtClean="0"/>
              <a:t>O presente estudo destaca a importância do diagnóstico imediato desta condição clínica pela realização de história adequada, , exame clínico e investigações relevantes.</a:t>
            </a:r>
          </a:p>
          <a:p>
            <a:pPr algn="ctr" eaLnBrk="1" hangingPunct="1"/>
            <a:r>
              <a:rPr lang="pt-BR" sz="2800" b="1" smtClean="0">
                <a:solidFill>
                  <a:srgbClr val="FF00FF"/>
                </a:solidFill>
              </a:rPr>
              <a:t>A profilaxia com vitamina K deve ser oferecida a todos os recém-nascidos que são amamentados exclusivamente.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p:cNvSpPr>
          <p:nvPr>
            <p:ph type="body" idx="4294967295"/>
          </p:nvPr>
        </p:nvSpPr>
        <p:spPr/>
        <p:txBody>
          <a:bodyPr/>
          <a:lstStyle/>
          <a:p>
            <a:r>
              <a:rPr lang="pt-BR" sz="2000" smtClean="0"/>
              <a:t>Em 2019, a Academia Americana de Pediatria tornou a administração de vitamina K intramuscular no nascimento uma prioridade de saúde pública, em parte em resposta a relatos de recusa de vitamina K intramuscular por pais de recém-nascidos que levaram ao sangramento por deficiência de vitamina K (VKDB). </a:t>
            </a:r>
          </a:p>
          <a:p>
            <a:r>
              <a:rPr lang="pt-BR" sz="2000" smtClean="0"/>
              <a:t>Os autores revisaram  a literatura sobre a frequência, razões relatadas e fatores associados à recusa de vitamina K intramuscular, incidência de VKDB em recém-nascidos que não receberam vitamina K por via intramuscular e uso de vitamina K oral para prevenir VKDB. </a:t>
            </a:r>
          </a:p>
          <a:p>
            <a:pPr algn="ctr"/>
            <a:r>
              <a:rPr lang="pt-BR" sz="2000" b="1" smtClean="0">
                <a:solidFill>
                  <a:srgbClr val="FF0000"/>
                </a:solidFill>
              </a:rPr>
              <a:t>Sem profilaxia, as estimativas da incidência por 100.000 nascimentos de VKDB variam de 250 a 1700 para VKDB precoce e de 10,5 a 80 para VKDB tardio. </a:t>
            </a:r>
          </a:p>
        </p:txBody>
      </p:sp>
      <p:sp>
        <p:nvSpPr>
          <p:cNvPr id="60418" name="Rectangle 4"/>
          <p:cNvSpPr>
            <a:spLocks noChangeArrowheads="1"/>
          </p:cNvSpPr>
          <p:nvPr/>
        </p:nvSpPr>
        <p:spPr bwMode="auto">
          <a:xfrm>
            <a:off x="1001713" y="1535113"/>
            <a:ext cx="10558462" cy="823912"/>
          </a:xfrm>
          <a:prstGeom prst="rect">
            <a:avLst/>
          </a:prstGeom>
          <a:solidFill>
            <a:srgbClr val="FFFFFF"/>
          </a:solidFill>
          <a:ln w="9525">
            <a:noFill/>
            <a:miter lim="800000"/>
            <a:headEnd/>
            <a:tailEnd/>
          </a:ln>
        </p:spPr>
        <p:txBody>
          <a:bodyPr lIns="0" tIns="0" rIns="0" bIns="0" anchor="ctr">
            <a:spAutoFit/>
          </a:bodyPr>
          <a:lstStyle/>
          <a:p>
            <a:pPr algn="ctr"/>
            <a:r>
              <a:rPr lang="en-US">
                <a:hlinkClick r:id="rId2"/>
              </a:rPr>
              <a:t>Refusal of Intramuscular </a:t>
            </a:r>
            <a:r>
              <a:rPr lang="en-US" b="1">
                <a:hlinkClick r:id="rId2"/>
              </a:rPr>
              <a:t>Vitamin</a:t>
            </a:r>
            <a:r>
              <a:rPr lang="en-US">
                <a:hlinkClick r:id="rId2"/>
              </a:rPr>
              <a:t> </a:t>
            </a:r>
            <a:r>
              <a:rPr lang="en-US" b="1">
                <a:hlinkClick r:id="rId2"/>
              </a:rPr>
              <a:t>K</a:t>
            </a:r>
            <a:r>
              <a:rPr lang="en-US">
                <a:hlinkClick r:id="rId2"/>
              </a:rPr>
              <a:t> by Parents of Newborns: A Review.</a:t>
            </a:r>
            <a:endParaRPr lang="en-US"/>
          </a:p>
          <a:p>
            <a:pPr algn="ctr"/>
            <a:r>
              <a:rPr lang="en-US"/>
              <a:t>Loyal J, Shapiro ED.Hosp Pediatr. 2020 Mar;10(3):286-294. </a:t>
            </a:r>
            <a:r>
              <a:rPr lang="en-US">
                <a:solidFill>
                  <a:srgbClr val="0000FF"/>
                </a:solidFill>
              </a:rPr>
              <a:t>doi: 10.1542/hpeds.2019-0228</a:t>
            </a:r>
            <a:r>
              <a:rPr lang="en-US"/>
              <a:t>. Epub 2020 Feb 4.PMID: 32019806 Review.</a:t>
            </a:r>
          </a:p>
        </p:txBody>
      </p:sp>
      <p:sp>
        <p:nvSpPr>
          <p:cNvPr id="60419" name="Text Box 5"/>
          <p:cNvSpPr txBox="1">
            <a:spLocks noChangeArrowheads="1"/>
          </p:cNvSpPr>
          <p:nvPr/>
        </p:nvSpPr>
        <p:spPr bwMode="auto">
          <a:xfrm>
            <a:off x="1774825" y="777875"/>
            <a:ext cx="7978775" cy="822325"/>
          </a:xfrm>
          <a:prstGeom prst="rect">
            <a:avLst/>
          </a:prstGeom>
          <a:noFill/>
          <a:ln w="9525">
            <a:noFill/>
            <a:miter lim="800000"/>
            <a:headEnd/>
            <a:tailEnd/>
          </a:ln>
        </p:spPr>
        <p:txBody>
          <a:bodyPr wrap="none">
            <a:spAutoFit/>
          </a:bodyPr>
          <a:lstStyle/>
          <a:p>
            <a:pPr algn="ctr" defTabSz="914400"/>
            <a:r>
              <a:rPr lang="pt-BR" sz="2400" b="1">
                <a:solidFill>
                  <a:srgbClr val="FF0000"/>
                </a:solidFill>
              </a:rPr>
              <a:t>Recusa dos pais para o uso intramuscular da Vitamina K aos</a:t>
            </a:r>
          </a:p>
          <a:p>
            <a:pPr algn="ctr" defTabSz="914400"/>
            <a:r>
              <a:rPr lang="pt-BR" sz="2400" b="1">
                <a:solidFill>
                  <a:srgbClr val="FF0000"/>
                </a:solidFill>
              </a:rPr>
              <a:t> recém-nascidos: uma Revisão</a:t>
            </a:r>
          </a:p>
        </p:txBody>
      </p:sp>
      <p:sp>
        <p:nvSpPr>
          <p:cNvPr id="60420" name="Oval 6"/>
          <p:cNvSpPr>
            <a:spLocks noChangeArrowheads="1"/>
          </p:cNvSpPr>
          <p:nvPr/>
        </p:nvSpPr>
        <p:spPr bwMode="auto">
          <a:xfrm>
            <a:off x="784225" y="1003300"/>
            <a:ext cx="914400" cy="508000"/>
          </a:xfrm>
          <a:prstGeom prst="ellipse">
            <a:avLst/>
          </a:prstGeom>
          <a:solidFill>
            <a:schemeClr val="accent1"/>
          </a:solidFill>
          <a:ln w="57150">
            <a:solidFill>
              <a:schemeClr val="tx1"/>
            </a:solidFill>
            <a:round/>
            <a:headEnd/>
            <a:tailEnd/>
          </a:ln>
        </p:spPr>
        <p:txBody>
          <a:bodyPr wrap="none" anchor="ctr"/>
          <a:lstStyle/>
          <a:p>
            <a:pPr algn="ctr"/>
            <a:r>
              <a:rPr lang="pt-BR" b="1">
                <a:solidFill>
                  <a:srgbClr val="FF0000"/>
                </a:solidFill>
              </a:rPr>
              <a:t>2020</a:t>
            </a:r>
          </a:p>
        </p:txBody>
      </p:sp>
      <p:sp>
        <p:nvSpPr>
          <p:cNvPr id="60421" name="AutoShape 7"/>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p:cNvSpPr>
          <p:nvPr>
            <p:ph type="body" idx="4294967295"/>
          </p:nvPr>
        </p:nvSpPr>
        <p:spPr>
          <a:xfrm>
            <a:off x="1006475" y="920750"/>
            <a:ext cx="10169525" cy="5262563"/>
          </a:xfrm>
          <a:solidFill>
            <a:schemeClr val="bg1"/>
          </a:solidFill>
        </p:spPr>
        <p:txBody>
          <a:bodyPr/>
          <a:lstStyle/>
          <a:p>
            <a:r>
              <a:rPr lang="pt-BR" sz="2000" smtClean="0"/>
              <a:t>A frequência de recusa de vitamina K intramuscular pelos pais variou de 0% a 3,2% nos hospitais dos EUA, até 14,5% em partos domiciliares e até 31,0% em centros de parto. </a:t>
            </a:r>
          </a:p>
          <a:p>
            <a:r>
              <a:rPr lang="pt-BR" sz="2000" smtClean="0"/>
              <a:t>As razões relatadas para a recusa foram preocupações com os danos causados ​​pela injeção, um desejo de ser natural e uma crença em métodos alternativos de profilaxia. </a:t>
            </a:r>
          </a:p>
          <a:p>
            <a:r>
              <a:rPr lang="pt-BR" sz="2000" smtClean="0"/>
              <a:t>Os pais que recusaram vitamina K intramuscular eram mais propensos a recusar imunizações. </a:t>
            </a:r>
          </a:p>
          <a:p>
            <a:r>
              <a:rPr lang="pt-BR" sz="2000" smtClean="0"/>
              <a:t>Muitos regimes diferentes foram usados ​​para a vitamina K administrada por </a:t>
            </a:r>
            <a:r>
              <a:rPr lang="pt-BR" sz="2000" smtClean="0">
                <a:solidFill>
                  <a:srgbClr val="FF0000"/>
                </a:solidFill>
              </a:rPr>
              <a:t>via oral</a:t>
            </a:r>
            <a:r>
              <a:rPr lang="pt-BR" sz="2000" smtClean="0"/>
              <a:t>; não está claro qual é o melhor, mas todos são </a:t>
            </a:r>
            <a:r>
              <a:rPr lang="pt-BR" sz="2000" smtClean="0">
                <a:solidFill>
                  <a:srgbClr val="FF0000"/>
                </a:solidFill>
              </a:rPr>
              <a:t>menos eficazes do que a vitamina K intramuscular</a:t>
            </a:r>
            <a:r>
              <a:rPr lang="pt-BR" sz="2000" smtClean="0"/>
              <a:t>. </a:t>
            </a:r>
          </a:p>
          <a:p>
            <a:r>
              <a:rPr lang="pt-BR" sz="2000" b="1" smtClean="0">
                <a:solidFill>
                  <a:srgbClr val="FF0000"/>
                </a:solidFill>
              </a:rPr>
              <a:t>VKDB</a:t>
            </a:r>
            <a:r>
              <a:rPr lang="pt-BR" sz="2000" smtClean="0"/>
              <a:t> é raro, mas </a:t>
            </a:r>
            <a:r>
              <a:rPr lang="pt-BR" sz="2000" b="1" smtClean="0">
                <a:solidFill>
                  <a:srgbClr val="FF0000"/>
                </a:solidFill>
              </a:rPr>
              <a:t>pode resultar em sequelas neurológicas ou morte</a:t>
            </a:r>
            <a:r>
              <a:rPr lang="pt-BR" sz="2000" smtClean="0"/>
              <a:t>. </a:t>
            </a:r>
          </a:p>
          <a:p>
            <a:r>
              <a:rPr lang="pt-BR" sz="2000" smtClean="0"/>
              <a:t>Além da vigilância contínua da frequência de recusa de vitamina K intramuscular e VKDB, um foco renovado na educação e colaboração com os pais é necessário para lidar com esta grande ameaça à saúde pública.</a:t>
            </a:r>
          </a:p>
          <a:p>
            <a:endParaRPr lang="pt-BR" sz="2000" smtClean="0"/>
          </a:p>
        </p:txBody>
      </p:sp>
      <p:sp>
        <p:nvSpPr>
          <p:cNvPr id="61442" name="AutoShape 4"/>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3"/>
          <p:cNvSpPr>
            <a:spLocks noGrp="1"/>
          </p:cNvSpPr>
          <p:nvPr>
            <p:ph type="body" idx="4294967295"/>
          </p:nvPr>
        </p:nvSpPr>
        <p:spPr>
          <a:xfrm>
            <a:off x="842963" y="1411288"/>
            <a:ext cx="10053637" cy="4887912"/>
          </a:xfrm>
          <a:solidFill>
            <a:schemeClr val="bg1"/>
          </a:solidFill>
        </p:spPr>
        <p:txBody>
          <a:bodyPr/>
          <a:lstStyle/>
          <a:p>
            <a:pPr algn="ctr">
              <a:buFont typeface="Arial" charset="0"/>
              <a:buNone/>
            </a:pPr>
            <a:r>
              <a:rPr lang="pt-BR" sz="2000" b="1" smtClean="0">
                <a:solidFill>
                  <a:srgbClr val="FF0000"/>
                </a:solidFill>
              </a:rPr>
              <a:t>Recusa do uso da  vitamina K intramuscular por pais de recém-nascidos tem sérias implicações para a saúde das crianças. </a:t>
            </a:r>
          </a:p>
          <a:p>
            <a:r>
              <a:rPr lang="pt-BR" sz="2000" smtClean="0"/>
              <a:t>Nessa revisão, a frequência da recusa do uso intramuscular  de vitamina K pelos pais foi maior em partos fora do hospital em comparação com partos dentro do hospital, e a recusa de vitamina K foi associado à recusa de outro preventivo práticas, incluindo </a:t>
            </a:r>
            <a:r>
              <a:rPr lang="pt-BR" sz="2000" b="1" smtClean="0"/>
              <a:t>imunizações.</a:t>
            </a:r>
          </a:p>
          <a:p>
            <a:r>
              <a:rPr lang="pt-BR" sz="2000" smtClean="0"/>
              <a:t> Há sim uma compreensão sobre por que os pais se recusam vitamina K intramuscular, e há oportunidades de usar essas informações para informar os esforços educacionais do público.</a:t>
            </a:r>
          </a:p>
          <a:p>
            <a:r>
              <a:rPr lang="pt-BR" sz="2000" smtClean="0"/>
              <a:t> Mais informações sobre a associação de vitamina K com partos fora do hospital é necessário para entender melhor a lacuna e melhorar muito a colaboração com </a:t>
            </a:r>
            <a:r>
              <a:rPr lang="pt-BR" sz="2000" b="1" smtClean="0"/>
              <a:t>colegas parteiras</a:t>
            </a:r>
            <a:r>
              <a:rPr lang="pt-BR" sz="2000" smtClean="0"/>
              <a:t>.</a:t>
            </a:r>
          </a:p>
          <a:p>
            <a:r>
              <a:rPr lang="pt-BR" sz="2000" smtClean="0"/>
              <a:t> Mais informações são necessário sobre o uso de vitamina K oral para prevenir VKDB nos Estados Unidos e há uma necessidade de vigilância sistemática dos resultados de recém-nascidos que não recebem vitamina K intramuscular para monitorar esta ameaça emergente à saúde de recém-nascidos</a:t>
            </a:r>
          </a:p>
        </p:txBody>
      </p:sp>
      <p:sp>
        <p:nvSpPr>
          <p:cNvPr id="62466" name="Text Box 4"/>
          <p:cNvSpPr txBox="1">
            <a:spLocks noChangeArrowheads="1"/>
          </p:cNvSpPr>
          <p:nvPr/>
        </p:nvSpPr>
        <p:spPr bwMode="auto">
          <a:xfrm>
            <a:off x="4306888" y="720725"/>
            <a:ext cx="1663700" cy="457200"/>
          </a:xfrm>
          <a:prstGeom prst="rect">
            <a:avLst/>
          </a:prstGeom>
          <a:noFill/>
          <a:ln w="9525">
            <a:noFill/>
            <a:miter lim="800000"/>
            <a:headEnd/>
            <a:tailEnd/>
          </a:ln>
        </p:spPr>
        <p:txBody>
          <a:bodyPr wrap="none">
            <a:spAutoFit/>
          </a:bodyPr>
          <a:lstStyle/>
          <a:p>
            <a:pPr defTabSz="914400"/>
            <a:r>
              <a:rPr lang="pt-BR" sz="2400" b="1">
                <a:solidFill>
                  <a:srgbClr val="FF00FF"/>
                </a:solidFill>
              </a:rPr>
              <a:t>Conclusões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p:cNvSpPr>
          <p:nvPr>
            <p:ph type="body" idx="4294967295"/>
          </p:nvPr>
        </p:nvSpPr>
        <p:spPr>
          <a:xfrm>
            <a:off x="928688" y="2489200"/>
            <a:ext cx="9601200" cy="3786188"/>
          </a:xfrm>
        </p:spPr>
        <p:txBody>
          <a:bodyPr/>
          <a:lstStyle/>
          <a:p>
            <a:pPr algn="ctr">
              <a:lnSpc>
                <a:spcPct val="80000"/>
              </a:lnSpc>
            </a:pPr>
            <a:r>
              <a:rPr lang="pt-BR" sz="1600" b="1" smtClean="0">
                <a:solidFill>
                  <a:srgbClr val="FF0000"/>
                </a:solidFill>
              </a:rPr>
              <a:t>Há cinquenta anos, Nammacher descreveu 4 bebês com HEMORRAGIA INTRACRANINA OU GASTRINTESTINAL começando na idade de  5 a 8 semanas. </a:t>
            </a:r>
          </a:p>
          <a:p>
            <a:pPr>
              <a:lnSpc>
                <a:spcPct val="80000"/>
              </a:lnSpc>
            </a:pPr>
            <a:r>
              <a:rPr lang="pt-BR" sz="1600" smtClean="0">
                <a:solidFill>
                  <a:srgbClr val="FF0000"/>
                </a:solidFill>
              </a:rPr>
              <a:t>Nenhum recebeu vitamina K ao nascer</a:t>
            </a:r>
            <a:r>
              <a:rPr lang="pt-BR" sz="1600" smtClean="0"/>
              <a:t>, e todos tiveram anormalidade laboratoriais  que se corrigiram rapidamente com a sua  administração.</a:t>
            </a:r>
          </a:p>
          <a:p>
            <a:pPr>
              <a:lnSpc>
                <a:spcPct val="80000"/>
              </a:lnSpc>
            </a:pPr>
            <a:r>
              <a:rPr lang="pt-BR" sz="1600" smtClean="0"/>
              <a:t> Os autores concluem que os bebês podem sangrar após o período neonatal e ter um perfil de coagulação semelhante ao observado na doença hemorrágica do recém-nascido, um diagnóstico que se acredita estar limitado aos primeiros dias de vida. </a:t>
            </a:r>
          </a:p>
          <a:p>
            <a:pPr>
              <a:lnSpc>
                <a:spcPct val="80000"/>
              </a:lnSpc>
            </a:pPr>
            <a:r>
              <a:rPr lang="pt-BR" sz="1600" smtClean="0"/>
              <a:t>Embora a Academia Americana de Pediatria publicou uma recomendação para fornecer vitamina K para recém-nascidos em 1961, nenhuma menção é feita se a injeção foi oferecida ou teria sido benéfica. </a:t>
            </a:r>
          </a:p>
          <a:p>
            <a:pPr>
              <a:lnSpc>
                <a:spcPct val="80000"/>
              </a:lnSpc>
            </a:pPr>
            <a:r>
              <a:rPr lang="pt-BR" sz="1600" smtClean="0"/>
              <a:t>Hoje, é bem conhecido que a transferência placentária de vitamina K em humanos é limitada e os bebês correm risco de sangramento ao longo dos primeiros meses de vida. </a:t>
            </a:r>
          </a:p>
          <a:p>
            <a:pPr>
              <a:lnSpc>
                <a:spcPct val="80000"/>
              </a:lnSpc>
            </a:pPr>
            <a:r>
              <a:rPr lang="pt-BR" sz="1600" smtClean="0"/>
              <a:t>A doença hemorrágica do recém-nascido foi renomeada como sangramento devido a deficiência  em vitamina K s (VKDB) e abrange períodos de tempo iniciais, clássicos e tardios. </a:t>
            </a:r>
          </a:p>
          <a:p>
            <a:pPr>
              <a:lnSpc>
                <a:spcPct val="80000"/>
              </a:lnSpc>
            </a:pPr>
            <a:r>
              <a:rPr lang="pt-BR" sz="1600" b="1" smtClean="0">
                <a:solidFill>
                  <a:srgbClr val="FF00FF"/>
                </a:solidFill>
              </a:rPr>
              <a:t>Uma única injeção de vitamina K no nascimento é o padrão de cuidados e reduz substancialmente a incidência de todas as formas da doença mortal, incluindo início tardio em 81 vezes</a:t>
            </a:r>
            <a:r>
              <a:rPr lang="pt-BR" sz="1600" smtClean="0"/>
              <a:t>. </a:t>
            </a:r>
          </a:p>
          <a:p>
            <a:pPr>
              <a:lnSpc>
                <a:spcPct val="80000"/>
              </a:lnSpc>
            </a:pPr>
            <a:endParaRPr lang="pt-BR" sz="1600" smtClean="0"/>
          </a:p>
        </p:txBody>
      </p:sp>
      <p:sp>
        <p:nvSpPr>
          <p:cNvPr id="63490" name="Rectangle 4"/>
          <p:cNvSpPr>
            <a:spLocks noChangeArrowheads="1"/>
          </p:cNvSpPr>
          <p:nvPr/>
        </p:nvSpPr>
        <p:spPr bwMode="auto">
          <a:xfrm>
            <a:off x="711200" y="1849438"/>
            <a:ext cx="10848975" cy="425450"/>
          </a:xfrm>
          <a:prstGeom prst="rect">
            <a:avLst/>
          </a:prstGeom>
          <a:solidFill>
            <a:srgbClr val="FFFFFF"/>
          </a:solidFill>
          <a:ln w="9525">
            <a:noFill/>
            <a:miter lim="800000"/>
            <a:headEnd/>
            <a:tailEnd/>
          </a:ln>
        </p:spPr>
        <p:txBody>
          <a:bodyPr lIns="0" tIns="0" rIns="0" bIns="0" anchor="ctr">
            <a:spAutoFit/>
          </a:bodyPr>
          <a:lstStyle/>
          <a:p>
            <a:pPr algn="ctr"/>
            <a:r>
              <a:rPr lang="en-US" sz="1400" b="1">
                <a:hlinkClick r:id="rId2"/>
              </a:rPr>
              <a:t>50</a:t>
            </a:r>
            <a:r>
              <a:rPr lang="en-US" sz="1400">
                <a:hlinkClick r:id="rId2"/>
              </a:rPr>
              <a:t> </a:t>
            </a:r>
            <a:r>
              <a:rPr lang="en-US" sz="1400" b="1">
                <a:hlinkClick r:id="rId2"/>
              </a:rPr>
              <a:t>Years</a:t>
            </a:r>
            <a:r>
              <a:rPr lang="en-US" sz="1400">
                <a:hlinkClick r:id="rId2"/>
              </a:rPr>
              <a:t> </a:t>
            </a:r>
            <a:r>
              <a:rPr lang="en-US" sz="1400" b="1">
                <a:hlinkClick r:id="rId2"/>
              </a:rPr>
              <a:t>Ago</a:t>
            </a:r>
            <a:r>
              <a:rPr lang="en-US" sz="1400">
                <a:hlinkClick r:id="rId2"/>
              </a:rPr>
              <a:t> in TheJournalofPediatrics: </a:t>
            </a:r>
            <a:r>
              <a:rPr lang="en-US" sz="1400" b="1">
                <a:hlinkClick r:id="rId2"/>
              </a:rPr>
              <a:t>50</a:t>
            </a:r>
            <a:r>
              <a:rPr lang="en-US" sz="1400">
                <a:hlinkClick r:id="rId2"/>
              </a:rPr>
              <a:t> </a:t>
            </a:r>
            <a:r>
              <a:rPr lang="en-US" sz="1400" b="1">
                <a:hlinkClick r:id="rId2"/>
              </a:rPr>
              <a:t>Years</a:t>
            </a:r>
            <a:r>
              <a:rPr lang="en-US" sz="1400">
                <a:hlinkClick r:id="rId2"/>
              </a:rPr>
              <a:t> </a:t>
            </a:r>
            <a:r>
              <a:rPr lang="en-US" sz="1400" b="1">
                <a:hlinkClick r:id="rId2"/>
              </a:rPr>
              <a:t>Later</a:t>
            </a:r>
            <a:r>
              <a:rPr lang="en-US" sz="1400">
                <a:hlinkClick r:id="rId2"/>
              </a:rPr>
              <a:t>, The Promise of Prophylaxis, the Perils of Parental Refusal.</a:t>
            </a:r>
            <a:endParaRPr lang="en-US" sz="1400"/>
          </a:p>
          <a:p>
            <a:pPr algn="ctr"/>
            <a:r>
              <a:rPr lang="en-US" sz="1400"/>
              <a:t>Shah MD.</a:t>
            </a:r>
            <a:r>
              <a:rPr lang="en-US" sz="1400" b="1"/>
              <a:t>J Pediatr</a:t>
            </a:r>
            <a:r>
              <a:rPr lang="en-US" sz="1400"/>
              <a:t>. 2020 Apr;219:97. </a:t>
            </a:r>
            <a:r>
              <a:rPr lang="en-US" sz="1400">
                <a:solidFill>
                  <a:srgbClr val="0000FF"/>
                </a:solidFill>
              </a:rPr>
              <a:t>doi: 10.1016/j.jpeds.2019.10.044.</a:t>
            </a:r>
            <a:r>
              <a:rPr lang="en-US" sz="1400"/>
              <a:t>PMID: 32204810 No abstract available.</a:t>
            </a:r>
          </a:p>
        </p:txBody>
      </p:sp>
      <p:sp>
        <p:nvSpPr>
          <p:cNvPr id="63491" name="Rectangle 5"/>
          <p:cNvSpPr>
            <a:spLocks noChangeArrowheads="1"/>
          </p:cNvSpPr>
          <p:nvPr/>
        </p:nvSpPr>
        <p:spPr bwMode="auto">
          <a:xfrm>
            <a:off x="717550" y="849313"/>
            <a:ext cx="10871200" cy="822325"/>
          </a:xfrm>
          <a:prstGeom prst="rect">
            <a:avLst/>
          </a:prstGeom>
          <a:noFill/>
          <a:ln w="9525">
            <a:noFill/>
            <a:miter lim="800000"/>
            <a:headEnd/>
            <a:tailEnd/>
          </a:ln>
        </p:spPr>
        <p:txBody>
          <a:bodyPr>
            <a:spAutoFit/>
          </a:bodyPr>
          <a:lstStyle/>
          <a:p>
            <a:pPr algn="ctr" defTabSz="914400"/>
            <a:r>
              <a:rPr lang="pt-BR" sz="2400" b="1">
                <a:solidFill>
                  <a:srgbClr val="FF0000"/>
                </a:solidFill>
              </a:rPr>
              <a:t>50 anos atrás em The Journal of Pediatrics: 50 anos depois, a promessa de profilaxia,os perigos da recusa dos pais</a:t>
            </a:r>
          </a:p>
        </p:txBody>
      </p:sp>
      <p:sp>
        <p:nvSpPr>
          <p:cNvPr id="63492" name="Oval 6"/>
          <p:cNvSpPr>
            <a:spLocks noChangeArrowheads="1"/>
          </p:cNvSpPr>
          <p:nvPr/>
        </p:nvSpPr>
        <p:spPr bwMode="auto">
          <a:xfrm>
            <a:off x="668338" y="1389063"/>
            <a:ext cx="914400" cy="508000"/>
          </a:xfrm>
          <a:prstGeom prst="ellipse">
            <a:avLst/>
          </a:prstGeom>
          <a:solidFill>
            <a:schemeClr val="accent1"/>
          </a:solidFill>
          <a:ln w="57150">
            <a:solidFill>
              <a:schemeClr val="tx1"/>
            </a:solidFill>
            <a:round/>
            <a:headEnd/>
            <a:tailEnd/>
          </a:ln>
        </p:spPr>
        <p:txBody>
          <a:bodyPr wrap="none" anchor="ctr"/>
          <a:lstStyle/>
          <a:p>
            <a:pPr algn="ctr"/>
            <a:r>
              <a:rPr lang="pt-BR" b="1">
                <a:solidFill>
                  <a:srgbClr val="FF0000"/>
                </a:solidFill>
              </a:rPr>
              <a:t>2020</a:t>
            </a:r>
          </a:p>
        </p:txBody>
      </p:sp>
      <p:sp>
        <p:nvSpPr>
          <p:cNvPr id="63493" name="AutoShape 7"/>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3"/>
          <p:cNvSpPr>
            <a:spLocks noGrp="1"/>
          </p:cNvSpPr>
          <p:nvPr>
            <p:ph type="body" idx="4294967295"/>
          </p:nvPr>
        </p:nvSpPr>
        <p:spPr>
          <a:xfrm>
            <a:off x="1295400" y="1046163"/>
            <a:ext cx="9601200" cy="4829175"/>
          </a:xfrm>
          <a:solidFill>
            <a:schemeClr val="bg1"/>
          </a:solidFill>
        </p:spPr>
        <p:txBody>
          <a:bodyPr/>
          <a:lstStyle/>
          <a:p>
            <a:r>
              <a:rPr lang="pt-BR" sz="2000" smtClean="0"/>
              <a:t>Embora mais de 50 anos tenham se passado, os surtos locais de VKDB continuam. </a:t>
            </a:r>
          </a:p>
          <a:p>
            <a:r>
              <a:rPr lang="pt-BR" sz="2000" smtClean="0"/>
              <a:t>Existem relatos recentes de </a:t>
            </a:r>
            <a:r>
              <a:rPr lang="pt-BR" sz="2000" b="1" smtClean="0">
                <a:solidFill>
                  <a:srgbClr val="FF0000"/>
                </a:solidFill>
              </a:rPr>
              <a:t>pais que recusam</a:t>
            </a:r>
            <a:r>
              <a:rPr lang="pt-BR" sz="2000" smtClean="0"/>
              <a:t>  a profilaxia com vitamina K devido a preocupações não comprovadas pela literatura médica. </a:t>
            </a:r>
          </a:p>
          <a:p>
            <a:r>
              <a:rPr lang="pt-BR" sz="2000" smtClean="0"/>
              <a:t>De uma forma surpreendentemente semelhante relatório, </a:t>
            </a:r>
            <a:r>
              <a:rPr lang="pt-BR" sz="2000" smtClean="0">
                <a:solidFill>
                  <a:srgbClr val="0000FF"/>
                </a:solidFill>
              </a:rPr>
              <a:t>Schulte et al</a:t>
            </a:r>
            <a:r>
              <a:rPr lang="pt-BR" sz="2000" smtClean="0"/>
              <a:t> (vide referênci abaixo) descreve 7 crianças com estudos de coagulação anormais , 5 dos quais tiveram hemorragia intracraniana ou gastrointestinal.</a:t>
            </a:r>
          </a:p>
          <a:p>
            <a:r>
              <a:rPr lang="pt-BR" sz="2000" smtClean="0"/>
              <a:t> Semelhante a bebês de 50 anos atrás, </a:t>
            </a:r>
            <a:r>
              <a:rPr lang="pt-BR" sz="2000" b="1" smtClean="0">
                <a:solidFill>
                  <a:srgbClr val="FF0000"/>
                </a:solidFill>
              </a:rPr>
              <a:t>nenhum recebeu vitamina K ao nascer</a:t>
            </a:r>
            <a:r>
              <a:rPr lang="pt-BR" sz="2000" smtClean="0"/>
              <a:t>. No entanto, nos casos recentes, o injeção foi oferecida, mas retida pelos pais. </a:t>
            </a:r>
          </a:p>
          <a:p>
            <a:r>
              <a:rPr lang="pt-BR" sz="2000" b="1" smtClean="0">
                <a:solidFill>
                  <a:srgbClr val="0000FF"/>
                </a:solidFill>
              </a:rPr>
              <a:t>A educação integral deve começar no período pré-natal</a:t>
            </a:r>
            <a:r>
              <a:rPr lang="pt-BR" sz="2000" smtClean="0"/>
              <a:t>, pois o o período pós-parto imediato é um momento desafiador para discutir preocupações pela primeira vez. </a:t>
            </a:r>
          </a:p>
          <a:p>
            <a:r>
              <a:rPr lang="pt-BR" sz="2000" smtClean="0"/>
              <a:t>Uma injeção profilática apenas 1 vez  de vitamina K é recomendada há mais de 50 anos, mas só tem o potencial de prevenir VKDB se for realmente fornecido. </a:t>
            </a:r>
          </a:p>
        </p:txBody>
      </p:sp>
      <p:sp>
        <p:nvSpPr>
          <p:cNvPr id="64514" name="Rectangle 4"/>
          <p:cNvSpPr>
            <a:spLocks noChangeArrowheads="1"/>
          </p:cNvSpPr>
          <p:nvPr/>
        </p:nvSpPr>
        <p:spPr bwMode="auto">
          <a:xfrm>
            <a:off x="615950" y="5746750"/>
            <a:ext cx="10882313" cy="365125"/>
          </a:xfrm>
          <a:prstGeom prst="rect">
            <a:avLst/>
          </a:prstGeom>
          <a:solidFill>
            <a:srgbClr val="FFFFFF"/>
          </a:solidFill>
          <a:ln w="9525">
            <a:noFill/>
            <a:miter lim="800000"/>
            <a:headEnd/>
            <a:tailEnd/>
          </a:ln>
        </p:spPr>
        <p:txBody>
          <a:bodyPr lIns="0" tIns="0" rIns="0" bIns="0" anchor="ctr">
            <a:spAutoFit/>
          </a:bodyPr>
          <a:lstStyle/>
          <a:p>
            <a:pPr algn="ctr"/>
            <a:r>
              <a:rPr lang="en-US" sz="1200" b="1">
                <a:hlinkClick r:id="rId2"/>
              </a:rPr>
              <a:t>Rise</a:t>
            </a:r>
            <a:r>
              <a:rPr lang="en-US" sz="1200">
                <a:hlinkClick r:id="rId2"/>
              </a:rPr>
              <a:t> in </a:t>
            </a:r>
            <a:r>
              <a:rPr lang="en-US" sz="1200" b="1">
                <a:hlinkClick r:id="rId2"/>
              </a:rPr>
              <a:t>late</a:t>
            </a:r>
            <a:r>
              <a:rPr lang="en-US" sz="1200">
                <a:hlinkClick r:id="rId2"/>
              </a:rPr>
              <a:t> </a:t>
            </a:r>
            <a:r>
              <a:rPr lang="en-US" sz="1200" b="1">
                <a:hlinkClick r:id="rId2"/>
              </a:rPr>
              <a:t>onset</a:t>
            </a:r>
            <a:r>
              <a:rPr lang="en-US" sz="1200">
                <a:hlinkClick r:id="rId2"/>
              </a:rPr>
              <a:t> </a:t>
            </a:r>
            <a:r>
              <a:rPr lang="en-US" sz="1200" b="1">
                <a:hlinkClick r:id="rId2"/>
              </a:rPr>
              <a:t>vitamin</a:t>
            </a:r>
            <a:r>
              <a:rPr lang="en-US" sz="1200">
                <a:hlinkClick r:id="rId2"/>
              </a:rPr>
              <a:t> </a:t>
            </a:r>
            <a:r>
              <a:rPr lang="en-US" sz="1200" b="1">
                <a:hlinkClick r:id="rId2"/>
              </a:rPr>
              <a:t>K</a:t>
            </a:r>
            <a:r>
              <a:rPr lang="en-US" sz="1200">
                <a:hlinkClick r:id="rId2"/>
              </a:rPr>
              <a:t> </a:t>
            </a:r>
            <a:r>
              <a:rPr lang="en-US" sz="1200" b="1">
                <a:hlinkClick r:id="rId2"/>
              </a:rPr>
              <a:t>deficiency</a:t>
            </a:r>
            <a:r>
              <a:rPr lang="en-US" sz="1200">
                <a:hlinkClick r:id="rId2"/>
              </a:rPr>
              <a:t> </a:t>
            </a:r>
            <a:r>
              <a:rPr lang="en-US" sz="1200" b="1">
                <a:hlinkClick r:id="rId2"/>
              </a:rPr>
              <a:t>bleeding</a:t>
            </a:r>
            <a:r>
              <a:rPr lang="en-US" sz="1200">
                <a:hlinkClick r:id="rId2"/>
              </a:rPr>
              <a:t> in </a:t>
            </a:r>
            <a:r>
              <a:rPr lang="en-US" sz="1200" b="1">
                <a:hlinkClick r:id="rId2"/>
              </a:rPr>
              <a:t>young</a:t>
            </a:r>
            <a:r>
              <a:rPr lang="en-US" sz="1200">
                <a:hlinkClick r:id="rId2"/>
              </a:rPr>
              <a:t> </a:t>
            </a:r>
            <a:r>
              <a:rPr lang="en-US" sz="1200" b="1">
                <a:hlinkClick r:id="rId2"/>
              </a:rPr>
              <a:t>infants</a:t>
            </a:r>
            <a:r>
              <a:rPr lang="en-US" sz="1200">
                <a:hlinkClick r:id="rId2"/>
              </a:rPr>
              <a:t> because of omission or refusal of prophylaxis at birth.</a:t>
            </a:r>
            <a:r>
              <a:rPr lang="en-US" sz="1200"/>
              <a:t>Schulte R, Jordan LC, Morad A, Naftel RP, Wellons JC 3rd, Sidonio R.Pediatr Neurol. 2014 Jun;50(6):564-8. </a:t>
            </a:r>
            <a:r>
              <a:rPr lang="en-US" sz="1200">
                <a:solidFill>
                  <a:srgbClr val="0000FF"/>
                </a:solidFill>
              </a:rPr>
              <a:t>doi: 10.1016/j.pediatrneurol.2014.02.013</a:t>
            </a:r>
            <a:r>
              <a:rPr lang="en-US" sz="1200"/>
              <a:t>. Epub 2014 Feb 28.PMID: 24842255</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3"/>
          <p:cNvSpPr>
            <a:spLocks noGrp="1"/>
          </p:cNvSpPr>
          <p:nvPr>
            <p:ph type="body" idx="4294967295"/>
          </p:nvPr>
        </p:nvSpPr>
        <p:spPr>
          <a:xfrm>
            <a:off x="1150938" y="2074863"/>
            <a:ext cx="10152062" cy="4148137"/>
          </a:xfrm>
        </p:spPr>
        <p:txBody>
          <a:bodyPr/>
          <a:lstStyle/>
          <a:p>
            <a:pPr eaLnBrk="1" hangingPunct="1">
              <a:lnSpc>
                <a:spcPct val="80000"/>
              </a:lnSpc>
              <a:buFont typeface="Arial" charset="0"/>
              <a:buNone/>
            </a:pPr>
            <a:r>
              <a:rPr lang="pt-BR" sz="1800" smtClean="0"/>
              <a:t>                          </a:t>
            </a:r>
            <a:r>
              <a:rPr lang="pt-BR" sz="1800" b="1" smtClean="0">
                <a:solidFill>
                  <a:srgbClr val="FF00FF"/>
                </a:solidFill>
              </a:rPr>
              <a:t>CLÍNICA</a:t>
            </a:r>
          </a:p>
          <a:p>
            <a:pPr eaLnBrk="1" hangingPunct="1">
              <a:lnSpc>
                <a:spcPct val="80000"/>
              </a:lnSpc>
            </a:pPr>
            <a:r>
              <a:rPr lang="pt-BR" sz="1800" smtClean="0"/>
              <a:t>	</a:t>
            </a:r>
            <a:r>
              <a:rPr lang="pt-BR" sz="2000" smtClean="0"/>
              <a:t>O sangramento pode ocorrer no lº dia de vida (associado com o uso materno de anticonvusivantes, tuberculostáticos  e anticoagulantes), mas é mais freqüente ocorrer no 2º - 3º dia de vida: trato gastrointestinal (2/3 dos casos), cordão umbilical (1/4 dos casos), local da circuncisão, local da retirada de sangue fetal para a realização de pH, equimoses generalizadas (1/3 dos casos), exsudação sanguínea prolongada de punção venosa.</a:t>
            </a:r>
          </a:p>
          <a:p>
            <a:pPr eaLnBrk="1" hangingPunct="1">
              <a:lnSpc>
                <a:spcPct val="80000"/>
              </a:lnSpc>
            </a:pPr>
            <a:r>
              <a:rPr lang="pt-BR" sz="2000" smtClean="0"/>
              <a:t>	</a:t>
            </a:r>
            <a:r>
              <a:rPr lang="pt-BR" sz="2000" b="1" smtClean="0">
                <a:solidFill>
                  <a:srgbClr val="FF0000"/>
                </a:solidFill>
              </a:rPr>
              <a:t>Nas crianças que não recebem Vit. K1 ao nascimento</a:t>
            </a:r>
            <a:r>
              <a:rPr lang="pt-BR" sz="2000" smtClean="0"/>
              <a:t> </a:t>
            </a:r>
            <a:r>
              <a:rPr lang="pt-BR" sz="2000" b="1" smtClean="0">
                <a:solidFill>
                  <a:schemeClr val="tx1"/>
                </a:solidFill>
              </a:rPr>
              <a:t>e alimentadas exclusivamente no seio</a:t>
            </a:r>
            <a:r>
              <a:rPr lang="pt-BR" sz="2000" smtClean="0"/>
              <a:t> (leite materno 1-2mg/l de Vit K1; o leite de vaca conte 6mg/l de Vit K1) têm sido descrito sangramento entre a </a:t>
            </a:r>
            <a:r>
              <a:rPr lang="pt-BR" sz="2000" smtClean="0">
                <a:solidFill>
                  <a:srgbClr val="FF0000"/>
                </a:solidFill>
              </a:rPr>
              <a:t>2a e 12a semana de vida</a:t>
            </a:r>
            <a:r>
              <a:rPr lang="pt-BR" sz="2000" smtClean="0"/>
              <a:t> (forma tardia), caracterizando-se esta forma pela complicação mais freqüente e grave que é a </a:t>
            </a:r>
            <a:r>
              <a:rPr lang="pt-BR" sz="2000" b="1" smtClean="0">
                <a:solidFill>
                  <a:srgbClr val="FF0000"/>
                </a:solidFill>
              </a:rPr>
              <a:t>hemorragia intracraniana</a:t>
            </a:r>
            <a:r>
              <a:rPr lang="pt-BR" sz="2000" smtClean="0"/>
              <a:t> (</a:t>
            </a:r>
            <a:r>
              <a:rPr lang="pt-BR" sz="2000" b="1" smtClean="0">
                <a:solidFill>
                  <a:srgbClr val="FF0000"/>
                </a:solidFill>
              </a:rPr>
              <a:t>mais de 60% dos casos</a:t>
            </a:r>
            <a:r>
              <a:rPr lang="pt-BR" sz="2000" smtClean="0"/>
              <a:t>) com graves seqüelas neurológicas. </a:t>
            </a:r>
          </a:p>
          <a:p>
            <a:pPr eaLnBrk="1" hangingPunct="1">
              <a:lnSpc>
                <a:spcPct val="80000"/>
              </a:lnSpc>
            </a:pPr>
            <a:r>
              <a:rPr lang="pt-BR" sz="2000" smtClean="0"/>
              <a:t>No estudo de  Danielsson N e cl, a  maioria das crianças  apresentou </a:t>
            </a:r>
            <a:r>
              <a:rPr lang="pt-BR" sz="2000" b="1" smtClean="0">
                <a:solidFill>
                  <a:srgbClr val="FF0000"/>
                </a:solidFill>
              </a:rPr>
              <a:t>início súbito de convulsões</a:t>
            </a:r>
            <a:r>
              <a:rPr lang="pt-BR" sz="2000" smtClean="0"/>
              <a:t>, sendo os seguintes os outros sintomas: letargia (89%), palidez 997%), fontanela abaulada (92%), equimoses extensas (11%) e coma (10%). A mortalidade foi de 9%.</a:t>
            </a:r>
          </a:p>
        </p:txBody>
      </p:sp>
      <p:sp>
        <p:nvSpPr>
          <p:cNvPr id="65538" name="Rectangle 4"/>
          <p:cNvSpPr>
            <a:spLocks noChangeArrowheads="1"/>
          </p:cNvSpPr>
          <p:nvPr/>
        </p:nvSpPr>
        <p:spPr bwMode="auto">
          <a:xfrm>
            <a:off x="2746375" y="1106488"/>
            <a:ext cx="6699250" cy="1036637"/>
          </a:xfrm>
          <a:prstGeom prst="rect">
            <a:avLst/>
          </a:prstGeom>
          <a:noFill/>
          <a:ln w="9525">
            <a:noFill/>
            <a:miter lim="800000"/>
            <a:headEnd/>
            <a:tailEnd/>
          </a:ln>
        </p:spPr>
        <p:txBody>
          <a:bodyPr wrap="none" lIns="0" tIns="0" rIns="0" bIns="0" anchor="ctr">
            <a:spAutoFit/>
          </a:bodyPr>
          <a:lstStyle/>
          <a:p>
            <a:pPr algn="ctr"/>
            <a:r>
              <a:rPr lang="en-US" sz="2700" b="1">
                <a:solidFill>
                  <a:srgbClr val="0000FF"/>
                </a:solidFill>
                <a:latin typeface="Lato" pitchFamily="34" charset="0"/>
              </a:rPr>
              <a:t>DIST</a:t>
            </a:r>
            <a:r>
              <a:rPr lang="en-US" sz="2700" b="1">
                <a:solidFill>
                  <a:srgbClr val="0000FF"/>
                </a:solidFill>
              </a:rPr>
              <a:t>Ú</a:t>
            </a:r>
            <a:r>
              <a:rPr lang="en-US" sz="2700" b="1">
                <a:solidFill>
                  <a:srgbClr val="0000FF"/>
                </a:solidFill>
                <a:latin typeface="Lato" pitchFamily="34" charset="0"/>
              </a:rPr>
              <a:t>RBIOS HEMORR</a:t>
            </a:r>
            <a:r>
              <a:rPr lang="en-US" sz="2700" b="1">
                <a:solidFill>
                  <a:srgbClr val="0000FF"/>
                </a:solidFill>
              </a:rPr>
              <a:t>Á</a:t>
            </a:r>
            <a:r>
              <a:rPr lang="en-US" sz="2700" b="1">
                <a:solidFill>
                  <a:srgbClr val="0000FF"/>
                </a:solidFill>
                <a:latin typeface="Lato" pitchFamily="34" charset="0"/>
              </a:rPr>
              <a:t>GICOS-2020</a:t>
            </a:r>
          </a:p>
          <a:p>
            <a:pPr algn="ctr" eaLnBrk="0" hangingPunct="0"/>
            <a:endParaRPr lang="en-US" sz="900" b="1">
              <a:solidFill>
                <a:srgbClr val="989898"/>
              </a:solidFill>
              <a:latin typeface="Lato" pitchFamily="34" charset="0"/>
            </a:endParaRPr>
          </a:p>
          <a:p>
            <a:pPr algn="ctr" eaLnBrk="0" hangingPunct="0"/>
            <a:r>
              <a:rPr lang="en-US" sz="1600">
                <a:solidFill>
                  <a:srgbClr val="424242"/>
                </a:solidFill>
                <a:ea typeface="Source Sans Pro"/>
                <a:cs typeface="Source Sans Pro"/>
              </a:rPr>
              <a:t>Paulo R. Margotto</a:t>
            </a:r>
          </a:p>
          <a:p>
            <a:pPr algn="ctr" eaLnBrk="0" hangingPunct="0"/>
            <a:r>
              <a:rPr lang="en-US" sz="1600" u="sng">
                <a:solidFill>
                  <a:srgbClr val="424242"/>
                </a:solidFill>
                <a:ea typeface="Source Sans Pro"/>
                <a:cs typeface="Source Sans Pro"/>
              </a:rPr>
              <a:t>Capítulo do Livro Assistência ao Recém-Nascido de Risco, 4a Edição, 2020, no Prelo</a:t>
            </a:r>
            <a:endParaRPr lang="en-US" sz="1600" u="sng">
              <a:solidFill>
                <a:srgbClr val="78909C"/>
              </a:solidFill>
            </a:endParaRPr>
          </a:p>
        </p:txBody>
      </p:sp>
      <p:pic>
        <p:nvPicPr>
          <p:cNvPr id="65539" name="Picture 5" descr="doc">
            <a:hlinkClick r:id="rId2" tooltip="NOVO-DISTURBIOS_HEMORRAGICOS"/>
          </p:cNvPr>
          <p:cNvPicPr>
            <a:picLocks noChangeAspect="1" noChangeArrowheads="1"/>
          </p:cNvPicPr>
          <p:nvPr/>
        </p:nvPicPr>
        <p:blipFill>
          <a:blip r:embed="rId3"/>
          <a:srcRect/>
          <a:stretch>
            <a:fillRect/>
          </a:stretch>
        </p:blipFill>
        <p:spPr bwMode="auto">
          <a:xfrm>
            <a:off x="9752013" y="1173163"/>
            <a:ext cx="457200" cy="457200"/>
          </a:xfrm>
          <a:prstGeom prst="rect">
            <a:avLst/>
          </a:prstGeom>
          <a:noFill/>
          <a:ln w="9525">
            <a:noFill/>
            <a:miter lim="800000"/>
            <a:headEnd/>
            <a:tailEnd/>
          </a:ln>
        </p:spPr>
      </p:pic>
      <p:sp>
        <p:nvSpPr>
          <p:cNvPr id="65540" name="Oval 6"/>
          <p:cNvSpPr>
            <a:spLocks noChangeArrowheads="1"/>
          </p:cNvSpPr>
          <p:nvPr/>
        </p:nvSpPr>
        <p:spPr bwMode="auto">
          <a:xfrm>
            <a:off x="2727325" y="638175"/>
            <a:ext cx="914400" cy="508000"/>
          </a:xfrm>
          <a:prstGeom prst="ellipse">
            <a:avLst/>
          </a:prstGeom>
          <a:solidFill>
            <a:schemeClr val="accent1"/>
          </a:solidFill>
          <a:ln w="57150">
            <a:solidFill>
              <a:schemeClr val="tx1"/>
            </a:solidFill>
            <a:round/>
            <a:headEnd/>
            <a:tailEnd/>
          </a:ln>
        </p:spPr>
        <p:txBody>
          <a:bodyPr wrap="none" anchor="ctr"/>
          <a:lstStyle/>
          <a:p>
            <a:pPr algn="ctr"/>
            <a:r>
              <a:rPr lang="pt-BR" b="1">
                <a:solidFill>
                  <a:srgbClr val="FF0000"/>
                </a:solidFill>
              </a:rPr>
              <a:t>2020</a:t>
            </a:r>
          </a:p>
        </p:txBody>
      </p:sp>
      <p:sp>
        <p:nvSpPr>
          <p:cNvPr id="65541" name="AutoShape 7"/>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pic>
        <p:nvPicPr>
          <p:cNvPr id="65542" name="Picture 8"/>
          <p:cNvPicPr>
            <a:picLocks noChangeAspect="1" noChangeArrowheads="1"/>
          </p:cNvPicPr>
          <p:nvPr/>
        </p:nvPicPr>
        <p:blipFill>
          <a:blip r:embed="rId4"/>
          <a:srcRect/>
          <a:stretch>
            <a:fillRect/>
          </a:stretch>
        </p:blipFill>
        <p:spPr bwMode="auto">
          <a:xfrm>
            <a:off x="609600" y="463550"/>
            <a:ext cx="1446213" cy="1885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3"/>
          <p:cNvSpPr>
            <a:spLocks noGrp="1"/>
          </p:cNvSpPr>
          <p:nvPr>
            <p:ph type="body" idx="4294967295"/>
          </p:nvPr>
        </p:nvSpPr>
        <p:spPr>
          <a:xfrm>
            <a:off x="1211263" y="1600200"/>
            <a:ext cx="9736137" cy="4587875"/>
          </a:xfrm>
          <a:solidFill>
            <a:schemeClr val="bg1"/>
          </a:solidFill>
        </p:spPr>
        <p:txBody>
          <a:bodyPr/>
          <a:lstStyle/>
          <a:p>
            <a:pPr eaLnBrk="1" hangingPunct="1">
              <a:lnSpc>
                <a:spcPct val="90000"/>
              </a:lnSpc>
            </a:pPr>
            <a:r>
              <a:rPr lang="pt-BR" sz="2000" b="1" smtClean="0">
                <a:solidFill>
                  <a:srgbClr val="FF0000"/>
                </a:solidFill>
              </a:rPr>
              <a:t>Ocorre duas vezes mais no sexo masculino</a:t>
            </a:r>
            <a:r>
              <a:rPr lang="pt-BR" sz="2000" b="1" smtClean="0"/>
              <a:t>.</a:t>
            </a:r>
            <a:r>
              <a:rPr lang="pt-BR" sz="2000" smtClean="0"/>
              <a:t> </a:t>
            </a:r>
          </a:p>
          <a:p>
            <a:pPr eaLnBrk="1" hangingPunct="1">
              <a:lnSpc>
                <a:spcPct val="90000"/>
              </a:lnSpc>
            </a:pPr>
            <a:r>
              <a:rPr lang="pt-BR" sz="2000" smtClean="0"/>
              <a:t>No estudo de Pooni e cl, a </a:t>
            </a:r>
            <a:r>
              <a:rPr lang="pt-BR" sz="2000" b="1" smtClean="0">
                <a:solidFill>
                  <a:srgbClr val="FF0000"/>
                </a:solidFill>
              </a:rPr>
              <a:t>hemorragia intracraniana</a:t>
            </a:r>
            <a:r>
              <a:rPr lang="pt-BR" sz="2000" smtClean="0"/>
              <a:t> ocorreu em </a:t>
            </a:r>
            <a:r>
              <a:rPr lang="pt-BR" sz="2000" b="1" smtClean="0">
                <a:solidFill>
                  <a:srgbClr val="FF0000"/>
                </a:solidFill>
              </a:rPr>
              <a:t>71% dos casos</a:t>
            </a:r>
            <a:r>
              <a:rPr lang="pt-BR" sz="2000" smtClean="0"/>
              <a:t> (a hemorragia subdural foi o tipo mais comum, seguido pela hemorragia subaracnóide; 75% dos casos tinham hemorragia em múltiplos. </a:t>
            </a:r>
          </a:p>
          <a:p>
            <a:pPr eaLnBrk="1" hangingPunct="1">
              <a:lnSpc>
                <a:spcPct val="90000"/>
              </a:lnSpc>
            </a:pPr>
            <a:r>
              <a:rPr lang="pt-BR" sz="2000" smtClean="0"/>
              <a:t>No estudo de D´Souza e Rao, a ocorrência de hemorragia intracraniana foi de </a:t>
            </a:r>
            <a:r>
              <a:rPr lang="pt-BR" sz="2000" b="1" smtClean="0">
                <a:solidFill>
                  <a:srgbClr val="FF0000"/>
                </a:solidFill>
              </a:rPr>
              <a:t>93%,</a:t>
            </a:r>
            <a:r>
              <a:rPr lang="pt-BR" sz="2000" smtClean="0"/>
              <a:t> sendo que 57% morreram da doença e 36% ficaram com sequela neurológica. </a:t>
            </a:r>
          </a:p>
          <a:p>
            <a:pPr eaLnBrk="1" hangingPunct="1">
              <a:lnSpc>
                <a:spcPct val="90000"/>
              </a:lnSpc>
            </a:pPr>
            <a:r>
              <a:rPr lang="pt-BR" sz="2000" smtClean="0"/>
              <a:t>Cerca de 90% dos casos tem sido relatados na literatura ocorrerem nos </a:t>
            </a:r>
            <a:r>
              <a:rPr lang="pt-BR" sz="2000" b="1" smtClean="0">
                <a:solidFill>
                  <a:schemeClr val="tx1"/>
                </a:solidFill>
              </a:rPr>
              <a:t>lactentes amamentados ao seio</a:t>
            </a:r>
            <a:r>
              <a:rPr lang="pt-BR" sz="2000" smtClean="0"/>
              <a:t>. </a:t>
            </a:r>
          </a:p>
          <a:p>
            <a:pPr eaLnBrk="1" hangingPunct="1">
              <a:lnSpc>
                <a:spcPct val="90000"/>
              </a:lnSpc>
            </a:pPr>
            <a:r>
              <a:rPr lang="pt-BR" sz="2000" smtClean="0"/>
              <a:t>A profilaxia com uma única dose oral do preparado parenteral parece ser incapaz de evitar a forma tardia da doença hemorrágica, principalmente nos lactentes amamentado ao seio (com um mês de vida o RN apresenta uma significante deficiência bioquímica da Vit. K), sendo preconizado esquema de duas doses orais (ao nascer e no 4º dia de vida) de um preparado novo de vitamina K1 oral, que é o Kanakion MM (nesta formula a vitamina K1 é preparada com um ácido biliar – o ácido glicocólico – é um fosfolipídio). </a:t>
            </a:r>
          </a:p>
        </p:txBody>
      </p:sp>
      <p:sp>
        <p:nvSpPr>
          <p:cNvPr id="66562" name="AutoShape 4"/>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a:xfrm>
            <a:off x="1295400" y="871538"/>
            <a:ext cx="9601200" cy="5003800"/>
          </a:xfrm>
        </p:spPr>
        <p:txBody>
          <a:bodyPr/>
          <a:lstStyle/>
          <a:p>
            <a:pPr eaLnBrk="1" hangingPunct="1">
              <a:lnSpc>
                <a:spcPct val="80000"/>
              </a:lnSpc>
            </a:pPr>
            <a:r>
              <a:rPr lang="pt-BR" sz="2200" b="1" smtClean="0"/>
              <a:t>A Academia  Americana de Pediatria recomenda 1mg IM e continuar o seio materno</a:t>
            </a:r>
            <a:r>
              <a:rPr lang="pt-BR" sz="2200" smtClean="0"/>
              <a:t>. </a:t>
            </a:r>
          </a:p>
          <a:p>
            <a:pPr eaLnBrk="1" hangingPunct="1">
              <a:lnSpc>
                <a:spcPct val="80000"/>
              </a:lnSpc>
            </a:pPr>
            <a:r>
              <a:rPr lang="pt-BR" sz="2200" smtClean="0"/>
              <a:t>O uso da forma intramuscular da vitamina K gerou controvérsias após a publicação de Golding e cl, relacionando maior incidência de </a:t>
            </a:r>
            <a:r>
              <a:rPr lang="pt-BR" sz="2200" b="1" smtClean="0">
                <a:solidFill>
                  <a:srgbClr val="FF0000"/>
                </a:solidFill>
              </a:rPr>
              <a:t>câncer na infância</a:t>
            </a:r>
            <a:r>
              <a:rPr lang="pt-BR" sz="2200" smtClean="0"/>
              <a:t> (leucemia linfocítica aguda: OR= 1.97, IC: 1.3 to 3.0) em crianças que havia recebido a vitamina por via parenteral após o nascimento. </a:t>
            </a:r>
          </a:p>
          <a:p>
            <a:pPr eaLnBrk="1" hangingPunct="1">
              <a:lnSpc>
                <a:spcPct val="80000"/>
              </a:lnSpc>
            </a:pPr>
            <a:r>
              <a:rPr lang="pt-BR" sz="2200" smtClean="0"/>
              <a:t>Publicações posteriores, como a de Klebanoff MA et al,  entretanto, não confirmaram essa associação, recomendando manter a via intramuscular para a prevenção das formas clássica e tardia da doença hemorrágica do recém-nascido.</a:t>
            </a:r>
          </a:p>
          <a:p>
            <a:pPr eaLnBrk="1" hangingPunct="1">
              <a:lnSpc>
                <a:spcPct val="80000"/>
              </a:lnSpc>
            </a:pPr>
            <a:r>
              <a:rPr lang="pt-BR" sz="2200" smtClean="0"/>
              <a:t> Há relatos de RN prematuros que receberam Vit K1 endovenoso ao nascer e que apresentaram doença hemorrágica tardia (</a:t>
            </a:r>
            <a:r>
              <a:rPr lang="pt-BR" sz="2200" b="1" smtClean="0">
                <a:solidFill>
                  <a:srgbClr val="0000FF"/>
                </a:solidFill>
              </a:rPr>
              <a:t>a via IM confere maior duração do efeito do que a vida endovenosa</a:t>
            </a:r>
            <a:r>
              <a:rPr lang="pt-BR" sz="2200" smtClean="0"/>
              <a:t>) </a:t>
            </a:r>
            <a:r>
              <a:rPr lang="pt-BR" sz="2200" b="1" smtClean="0">
                <a:solidFill>
                  <a:srgbClr val="0000FF"/>
                </a:solidFill>
              </a:rPr>
              <a:t>A via endovenosa é menos efetiva que a via IM na prevenção da doença hemorrágica tardia.</a:t>
            </a:r>
            <a:r>
              <a:rPr lang="pt-BR" sz="2200" smtClean="0"/>
              <a:t> </a:t>
            </a:r>
          </a:p>
          <a:p>
            <a:pPr eaLnBrk="1" hangingPunct="1">
              <a:lnSpc>
                <a:spcPct val="80000"/>
              </a:lnSpc>
            </a:pPr>
            <a:r>
              <a:rPr lang="pt-BR" sz="2200" smtClean="0"/>
              <a:t>Outra forma de evitar a doença hemorrágica do RN consiste em aumentar a ingestão da Vit. K1 em lactentes amamentados exclusivamente ao seio, por suplementos maternos de 5mg/dia por   12 semanas. </a:t>
            </a:r>
          </a:p>
          <a:p>
            <a:pPr eaLnBrk="1" hangingPunct="1">
              <a:lnSpc>
                <a:spcPct val="80000"/>
              </a:lnSpc>
            </a:pPr>
            <a:r>
              <a:rPr lang="pt-BR" sz="2200" b="1" smtClean="0">
                <a:solidFill>
                  <a:srgbClr val="FF0000"/>
                </a:solidFill>
              </a:rPr>
              <a:t>                                        </a:t>
            </a:r>
          </a:p>
        </p:txBody>
      </p:sp>
      <p:sp>
        <p:nvSpPr>
          <p:cNvPr id="67586" name="AutoShape 4"/>
          <p:cNvSpPr>
            <a:spLocks noChangeArrowheads="1"/>
          </p:cNvSpPr>
          <p:nvPr/>
        </p:nvSpPr>
        <p:spPr bwMode="auto">
          <a:xfrm>
            <a:off x="11090275" y="5610225"/>
            <a:ext cx="427038" cy="331788"/>
          </a:xfrm>
          <a:custGeom>
            <a:avLst/>
            <a:gdLst>
              <a:gd name="T0" fmla="*/ 6331985 w 21600"/>
              <a:gd name="T1" fmla="*/ 0 h 21600"/>
              <a:gd name="T2" fmla="*/ 0 w 21600"/>
              <a:gd name="T3" fmla="*/ 2548224 h 21600"/>
              <a:gd name="T4" fmla="*/ 6331985 w 21600"/>
              <a:gd name="T5" fmla="*/ 5096448 h 21600"/>
              <a:gd name="T6" fmla="*/ 8442659 w 21600"/>
              <a:gd name="T7" fmla="*/ 2548224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p:cNvSpPr>
          <p:nvPr>
            <p:ph type="title" idx="4294967295"/>
          </p:nvPr>
        </p:nvSpPr>
        <p:spPr/>
        <p:txBody>
          <a:bodyPr/>
          <a:lstStyle/>
          <a:p>
            <a:r>
              <a:rPr lang="pt-BR" smtClean="0">
                <a:ln>
                  <a:noFill/>
                </a:ln>
              </a:rPr>
              <a:t>Portanto...</a:t>
            </a:r>
          </a:p>
        </p:txBody>
      </p:sp>
      <p:sp>
        <p:nvSpPr>
          <p:cNvPr id="68610" name="Rectangle 3"/>
          <p:cNvSpPr>
            <a:spLocks noGrp="1"/>
          </p:cNvSpPr>
          <p:nvPr>
            <p:ph type="body" idx="4294967295"/>
          </p:nvPr>
        </p:nvSpPr>
        <p:spPr/>
        <p:txBody>
          <a:bodyPr/>
          <a:lstStyle/>
          <a:p>
            <a:r>
              <a:rPr lang="pt-BR" altLang="ja-JP" smtClean="0">
                <a:ea typeface="MS PGothic" pitchFamily="34" charset="-128"/>
              </a:rPr>
              <a:t>Evidenciada alta taxa de doença hemorrágica tardia (3ª a 8ª semana de vida, principalmente nos meninos que pode ocasionar sequela ou  morte)  com forte componente na hemorragia intracraniana - ocorre entre 30-88%!) quando não usada Vitamina K ao nascer, sendo a via intramuscular  mais benéfica em relação a via oral.</a:t>
            </a:r>
            <a:r>
              <a:rPr lang="pt-BR" altLang="ja-JP" b="1" smtClean="0">
                <a:ea typeface="MS PGothic" pitchFamily="34" charset="-128"/>
              </a:rPr>
              <a:t> </a:t>
            </a:r>
            <a:r>
              <a:rPr lang="pt-BR" altLang="ja-JP" smtClean="0">
                <a:ea typeface="MS PGothic" pitchFamily="34" charset="-128"/>
              </a:rPr>
              <a:t>A hemorragia intracraniana por deficiência de vitamina K é um problema de saúde pública. Para evitar a recusa dos pais em fazer a Vitamina K ao nascer: a educação integral deve começar no período pré-natal. </a:t>
            </a:r>
            <a:endParaRPr lang="pt-BR"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ítulo 1"/>
          <p:cNvSpPr>
            <a:spLocks noGrp="1"/>
          </p:cNvSpPr>
          <p:nvPr>
            <p:ph type="title"/>
          </p:nvPr>
        </p:nvSpPr>
        <p:spPr/>
        <p:txBody>
          <a:bodyPr/>
          <a:lstStyle/>
          <a:p>
            <a:pPr eaLnBrk="1" hangingPunct="1"/>
            <a:r>
              <a:rPr lang="pt-BR" smtClean="0">
                <a:ln>
                  <a:noFill/>
                </a:ln>
                <a:solidFill>
                  <a:srgbClr val="FF00FF"/>
                </a:solidFill>
              </a:rPr>
              <a:t>OBRIGADO!</a:t>
            </a:r>
          </a:p>
        </p:txBody>
      </p:sp>
      <p:pic>
        <p:nvPicPr>
          <p:cNvPr id="69634" name="Espaço Reservado para Conteúdo 4"/>
          <p:cNvPicPr>
            <a:picLocks noGrp="1" noChangeAspect="1"/>
          </p:cNvPicPr>
          <p:nvPr>
            <p:ph idx="1"/>
          </p:nvPr>
        </p:nvPicPr>
        <p:blipFill>
          <a:blip r:embed="rId2"/>
          <a:srcRect/>
          <a:stretch>
            <a:fillRect/>
          </a:stretch>
        </p:blipFill>
        <p:spPr>
          <a:xfrm>
            <a:off x="3989388" y="2538413"/>
            <a:ext cx="4213225" cy="3317875"/>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ânico">
  <a:themeElements>
    <a:clrScheme name="Orgâ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ânico">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â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1185</TotalTime>
  <Words>4285</Words>
  <Application>Microsoft Office PowerPoint</Application>
  <PresentationFormat>Custom</PresentationFormat>
  <Paragraphs>251</Paragraphs>
  <Slides>51</Slides>
  <Notes>0</Notes>
  <HiddenSlides>0</HiddenSlides>
  <MMClips>0</MMClips>
  <ScaleCrop>false</ScaleCrop>
  <HeadingPairs>
    <vt:vector size="6" baseType="variant">
      <vt:variant>
        <vt:lpstr>Fontes usadas</vt:lpstr>
      </vt:variant>
      <vt:variant>
        <vt:i4>8</vt:i4>
      </vt:variant>
      <vt:variant>
        <vt:lpstr>Modelo de design</vt:lpstr>
      </vt:variant>
      <vt:variant>
        <vt:i4>13</vt:i4>
      </vt:variant>
      <vt:variant>
        <vt:lpstr>Títulos de slides</vt:lpstr>
      </vt:variant>
      <vt:variant>
        <vt:i4>51</vt:i4>
      </vt:variant>
    </vt:vector>
  </HeadingPairs>
  <TitlesOfParts>
    <vt:vector size="72" baseType="lpstr">
      <vt:lpstr>Garamond</vt:lpstr>
      <vt:lpstr>Arial</vt:lpstr>
      <vt:lpstr>Calibri</vt:lpstr>
      <vt:lpstr>Wingdings</vt:lpstr>
      <vt:lpstr>ArialUnicodeMS</vt:lpstr>
      <vt:lpstr>MS PGothic</vt:lpstr>
      <vt:lpstr>Lato</vt:lpstr>
      <vt:lpstr>Source Sans Pro</vt:lpstr>
      <vt:lpstr>Orgânico</vt:lpstr>
      <vt:lpstr>Orgânico</vt:lpstr>
      <vt:lpstr>Orgânico</vt:lpstr>
      <vt:lpstr>Orgânico</vt:lpstr>
      <vt:lpstr>Orgânico</vt:lpstr>
      <vt:lpstr>Orgânico</vt:lpstr>
      <vt:lpstr>Orgânico</vt:lpstr>
      <vt:lpstr>Orgânico</vt:lpstr>
      <vt:lpstr>Orgânico</vt:lpstr>
      <vt:lpstr>Orgânico</vt:lpstr>
      <vt:lpstr>Orgânico</vt:lpstr>
      <vt:lpstr>Orgânico</vt:lpstr>
      <vt:lpstr>Orgânico</vt:lpstr>
      <vt:lpstr> Profilaxia com Vitamina K para a prevenção do sangramento pela deficiência da Vitamina K: revisão sistemática</vt:lpstr>
      <vt:lpstr>Introdução</vt:lpstr>
      <vt:lpstr>Introdução</vt:lpstr>
      <vt:lpstr>Introdução</vt:lpstr>
      <vt:lpstr>Introdução</vt:lpstr>
      <vt:lpstr>Introdução</vt:lpstr>
      <vt:lpstr>Objetivos</vt:lpstr>
      <vt:lpstr>Metodologia</vt:lpstr>
      <vt:lpstr>Metodologia</vt:lpstr>
      <vt:lpstr>Metodologia</vt:lpstr>
      <vt:lpstr>Resultados</vt:lpstr>
      <vt:lpstr>Slide 12</vt:lpstr>
      <vt:lpstr>Slide 13</vt:lpstr>
      <vt:lpstr>Slide 14</vt:lpstr>
      <vt:lpstr>Slide 15</vt:lpstr>
      <vt:lpstr>Efeito da profilaxia com vitamina K no VKDB clássico</vt:lpstr>
      <vt:lpstr>Efeito da profilaxia com vitamina K no VKDB clássico</vt:lpstr>
      <vt:lpstr>Resultados</vt:lpstr>
      <vt:lpstr>Efeito da profilaxia com vitamina K no VKDB tardio</vt:lpstr>
      <vt:lpstr>Slide 20</vt:lpstr>
      <vt:lpstr>Resultado</vt:lpstr>
      <vt:lpstr>Slide 22</vt:lpstr>
      <vt:lpstr>Slide 23</vt:lpstr>
      <vt:lpstr>Slide 24</vt:lpstr>
      <vt:lpstr>Slide 25</vt:lpstr>
      <vt:lpstr>Discussão</vt:lpstr>
      <vt:lpstr>Discussão</vt:lpstr>
      <vt:lpstr>Discussão</vt:lpstr>
      <vt:lpstr>Conclusão</vt:lpstr>
      <vt:lpstr>Abstract</vt:lpstr>
      <vt:lpstr>References</vt:lpstr>
      <vt:lpstr>Slide 32</vt:lpstr>
      <vt:lpstr>Nota do Editor da página neonatal www.paulomargotto.com.br   Paulo R. Margotto. Consultem também! Estudando Juntos!</vt:lpstr>
      <vt:lpstr>Slide 34</vt:lpstr>
      <vt:lpstr>Slide 35</vt:lpstr>
      <vt:lpstr>Slide 36</vt:lpstr>
      <vt:lpstr>Slide 37</vt:lpstr>
      <vt:lpstr>Slide 38</vt:lpstr>
      <vt:lpstr>Sangramento tardio por deficiência de vitamina K em bebês: estudo prospectivo de cinco anos.</vt:lpstr>
      <vt:lpstr>Slide 40</vt:lpstr>
      <vt:lpstr>Slide 41</vt:lpstr>
      <vt:lpstr>Slide 42</vt:lpstr>
      <vt:lpstr>Slide 43</vt:lpstr>
      <vt:lpstr>Slide 44</vt:lpstr>
      <vt:lpstr>Slide 45</vt:lpstr>
      <vt:lpstr>Slide 46</vt:lpstr>
      <vt:lpstr>Slide 47</vt:lpstr>
      <vt:lpstr>Slide 48</vt:lpstr>
      <vt:lpstr>Slide 49</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Thalita</dc:creator>
  <cp:lastModifiedBy>Paulo</cp:lastModifiedBy>
  <cp:revision>44</cp:revision>
  <dcterms:created xsi:type="dcterms:W3CDTF">2020-11-26T23:31:15Z</dcterms:created>
  <dcterms:modified xsi:type="dcterms:W3CDTF">2020-12-11T11:03:14Z</dcterms:modified>
</cp:coreProperties>
</file>