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Nunito" panose="020B060402020202020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2" d="100"/>
          <a:sy n="82" d="100"/>
        </p:scale>
        <p:origin x="1056" y="2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0E01FF-B41D-453F-BDC7-7F0A07C2165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B9DE225-86A3-411E-8CBA-C500C04E513F}">
      <dgm:prSet phldrT="[Texto]"/>
      <dgm:spPr/>
      <dgm:t>
        <a:bodyPr/>
        <a:lstStyle/>
        <a:p>
          <a:pPr algn="ctr"/>
          <a:r>
            <a:rPr lang="pt-BR" b="1" dirty="0" smtClean="0">
              <a:solidFill>
                <a:schemeClr val="tx1"/>
              </a:solidFill>
            </a:rPr>
            <a:t>Desafio na Medicina Perinatal  </a:t>
          </a:r>
          <a:endParaRPr lang="pt-BR" b="1" dirty="0" smtClean="0">
            <a:solidFill>
              <a:schemeClr val="tx1"/>
            </a:solidFill>
            <a:sym typeface="Wingdings" panose="05000000000000000000" pitchFamily="2" charset="2"/>
          </a:endParaRPr>
        </a:p>
        <a:p>
          <a:pPr algn="ctr"/>
          <a:r>
            <a:rPr lang="pt-BR" dirty="0" smtClean="0">
              <a:solidFill>
                <a:schemeClr val="tx1"/>
              </a:solidFill>
              <a:sym typeface="Wingdings" panose="05000000000000000000" pitchFamily="2" charset="2"/>
            </a:rPr>
            <a:t>D</a:t>
          </a:r>
          <a:r>
            <a:rPr lang="pt-BR" dirty="0" smtClean="0">
              <a:solidFill>
                <a:schemeClr val="tx1"/>
              </a:solidFill>
            </a:rPr>
            <a:t>efinir o nível de maturidade abaixo do qual a sobrevivência e/ou aceitável </a:t>
          </a:r>
          <a:r>
            <a:rPr lang="pt-BR" dirty="0" err="1" smtClean="0">
              <a:solidFill>
                <a:schemeClr val="tx1"/>
              </a:solidFill>
            </a:rPr>
            <a:t>neurodesenvolvimento</a:t>
          </a:r>
          <a:r>
            <a:rPr lang="pt-BR" dirty="0" smtClean="0">
              <a:solidFill>
                <a:schemeClr val="tx1"/>
              </a:solidFill>
            </a:rPr>
            <a:t> são extremamente improvável</a:t>
          </a:r>
          <a:endParaRPr lang="pt-BR" dirty="0">
            <a:solidFill>
              <a:schemeClr val="tx1"/>
            </a:solidFill>
          </a:endParaRPr>
        </a:p>
      </dgm:t>
    </dgm:pt>
    <dgm:pt modelId="{5BB527F9-DED5-4DD3-A84B-106300477737}" type="parTrans" cxnId="{95CA442B-D0D6-4714-AB17-3933C753424D}">
      <dgm:prSet/>
      <dgm:spPr/>
      <dgm:t>
        <a:bodyPr/>
        <a:lstStyle/>
        <a:p>
          <a:endParaRPr lang="pt-BR"/>
        </a:p>
      </dgm:t>
    </dgm:pt>
    <dgm:pt modelId="{227DB5EB-1FF4-4E51-A739-BD7CC2A0D25A}" type="sibTrans" cxnId="{95CA442B-D0D6-4714-AB17-3933C753424D}">
      <dgm:prSet/>
      <dgm:spPr/>
      <dgm:t>
        <a:bodyPr/>
        <a:lstStyle/>
        <a:p>
          <a:endParaRPr lang="pt-BR"/>
        </a:p>
      </dgm:t>
    </dgm:pt>
    <dgm:pt modelId="{2E08A167-3EB1-4C89-8D6E-F14ADFDA089C}" type="pres">
      <dgm:prSet presAssocID="{3D0E01FF-B41D-453F-BDC7-7F0A07C2165A}" presName="diagram" presStyleCnt="0">
        <dgm:presLayoutVars>
          <dgm:dir/>
          <dgm:resizeHandles val="exact"/>
        </dgm:presLayoutVars>
      </dgm:prSet>
      <dgm:spPr/>
    </dgm:pt>
    <dgm:pt modelId="{4B4F301E-006C-4349-98C4-FFA5EBD9FAA2}" type="pres">
      <dgm:prSet presAssocID="{9B9DE225-86A3-411E-8CBA-C500C04E513F}" presName="node" presStyleLbl="node1" presStyleIdx="0" presStyleCnt="1" custScaleX="79155" custScaleY="50815" custLinFactNeighborX="14777" custLinFactNeighborY="-98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5CA442B-D0D6-4714-AB17-3933C753424D}" srcId="{3D0E01FF-B41D-453F-BDC7-7F0A07C2165A}" destId="{9B9DE225-86A3-411E-8CBA-C500C04E513F}" srcOrd="0" destOrd="0" parTransId="{5BB527F9-DED5-4DD3-A84B-106300477737}" sibTransId="{227DB5EB-1FF4-4E51-A739-BD7CC2A0D25A}"/>
    <dgm:cxn modelId="{16C58055-72B4-4017-B219-D46F4B6F4E1F}" type="presOf" srcId="{9B9DE225-86A3-411E-8CBA-C500C04E513F}" destId="{4B4F301E-006C-4349-98C4-FFA5EBD9FAA2}" srcOrd="0" destOrd="0" presId="urn:microsoft.com/office/officeart/2005/8/layout/default"/>
    <dgm:cxn modelId="{817E11AD-1F83-4E82-9FD8-1B77EC851CC7}" type="presOf" srcId="{3D0E01FF-B41D-453F-BDC7-7F0A07C2165A}" destId="{2E08A167-3EB1-4C89-8D6E-F14ADFDA089C}" srcOrd="0" destOrd="0" presId="urn:microsoft.com/office/officeart/2005/8/layout/default"/>
    <dgm:cxn modelId="{18C6DD62-C29A-47A2-835D-3AAEDB3FD12C}" type="presParOf" srcId="{2E08A167-3EB1-4C89-8D6E-F14ADFDA089C}" destId="{4B4F301E-006C-4349-98C4-FFA5EBD9FAA2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9C8362-1D17-4775-9891-81A491786925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68FA7724-5DAE-464F-9472-81A883A02ACC}">
      <dgm:prSet phldrT="[Texto]"/>
      <dgm:spPr/>
      <dgm:t>
        <a:bodyPr/>
        <a:lstStyle/>
        <a:p>
          <a:r>
            <a:rPr lang="pt-BR" dirty="0" smtClean="0">
              <a:solidFill>
                <a:schemeClr val="tx1"/>
              </a:solidFill>
            </a:rPr>
            <a:t>Medidas de conforto</a:t>
          </a:r>
          <a:endParaRPr lang="pt-BR" dirty="0">
            <a:solidFill>
              <a:schemeClr val="tx1"/>
            </a:solidFill>
          </a:endParaRPr>
        </a:p>
      </dgm:t>
    </dgm:pt>
    <dgm:pt modelId="{30AA8BC5-CFA7-4C31-8FCF-10338EFAA621}" type="parTrans" cxnId="{03542BC2-6643-4DE5-9A7E-C6D4FE6BE5B4}">
      <dgm:prSet/>
      <dgm:spPr/>
      <dgm:t>
        <a:bodyPr/>
        <a:lstStyle/>
        <a:p>
          <a:endParaRPr lang="pt-BR"/>
        </a:p>
      </dgm:t>
    </dgm:pt>
    <dgm:pt modelId="{7CB07D85-11E7-4F1D-A818-D4117C791D1A}" type="sibTrans" cxnId="{03542BC2-6643-4DE5-9A7E-C6D4FE6BE5B4}">
      <dgm:prSet/>
      <dgm:spPr/>
      <dgm:t>
        <a:bodyPr/>
        <a:lstStyle/>
        <a:p>
          <a:endParaRPr lang="pt-BR"/>
        </a:p>
      </dgm:t>
    </dgm:pt>
    <dgm:pt modelId="{25BE89C7-4680-4422-9270-5345EEB24470}">
      <dgm:prSet phldrT="[Texto]"/>
      <dgm:spPr/>
      <dgm:t>
        <a:bodyPr/>
        <a:lstStyle/>
        <a:p>
          <a:r>
            <a:rPr lang="pt-BR" dirty="0" smtClean="0"/>
            <a:t>No lugar de paciente terminal, doente sem possibilidade de cura, mas nunca sem possibilidade de cuidados</a:t>
          </a:r>
          <a:endParaRPr lang="pt-BR" dirty="0"/>
        </a:p>
      </dgm:t>
    </dgm:pt>
    <dgm:pt modelId="{AC309815-1242-4E38-8F82-842A0CA8F80A}" type="parTrans" cxnId="{3EFAD864-121C-4554-87D2-7D8506B996C8}">
      <dgm:prSet/>
      <dgm:spPr/>
      <dgm:t>
        <a:bodyPr/>
        <a:lstStyle/>
        <a:p>
          <a:endParaRPr lang="pt-BR"/>
        </a:p>
      </dgm:t>
    </dgm:pt>
    <dgm:pt modelId="{BF241E3A-C8E5-4A99-9F8F-2A12B5EF8134}" type="sibTrans" cxnId="{3EFAD864-121C-4554-87D2-7D8506B996C8}">
      <dgm:prSet/>
      <dgm:spPr/>
      <dgm:t>
        <a:bodyPr/>
        <a:lstStyle/>
        <a:p>
          <a:endParaRPr lang="pt-BR"/>
        </a:p>
      </dgm:t>
    </dgm:pt>
    <dgm:pt modelId="{2C25DB59-CDDC-410F-9C08-80F63B9F5647}">
      <dgm:prSet phldrT="[Texto]"/>
      <dgm:spPr/>
      <dgm:t>
        <a:bodyPr/>
        <a:lstStyle/>
        <a:p>
          <a:r>
            <a:rPr lang="pt-BR" dirty="0" smtClean="0"/>
            <a:t>Alimentação, calor, analgesia</a:t>
          </a:r>
          <a:endParaRPr lang="pt-BR" dirty="0"/>
        </a:p>
      </dgm:t>
    </dgm:pt>
    <dgm:pt modelId="{9FB285C4-9E10-47EB-B671-3F00F87913BB}" type="parTrans" cxnId="{3966FBF2-DF53-4DFF-99A3-E554A7DA3561}">
      <dgm:prSet/>
      <dgm:spPr/>
      <dgm:t>
        <a:bodyPr/>
        <a:lstStyle/>
        <a:p>
          <a:endParaRPr lang="pt-BR"/>
        </a:p>
      </dgm:t>
    </dgm:pt>
    <dgm:pt modelId="{1DD56D68-680C-446C-BDDD-23FC4C509A37}" type="sibTrans" cxnId="{3966FBF2-DF53-4DFF-99A3-E554A7DA3561}">
      <dgm:prSet/>
      <dgm:spPr/>
      <dgm:t>
        <a:bodyPr/>
        <a:lstStyle/>
        <a:p>
          <a:endParaRPr lang="pt-BR"/>
        </a:p>
      </dgm:t>
    </dgm:pt>
    <dgm:pt modelId="{B26DC693-9FD1-4049-98AF-7BD1DA4B2480}" type="pres">
      <dgm:prSet presAssocID="{129C8362-1D17-4775-9891-81A49178692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8A7DF25-14DA-4D8E-873C-6B8E61826D05}" type="pres">
      <dgm:prSet presAssocID="{68FA7724-5DAE-464F-9472-81A883A02ACC}" presName="root" presStyleCnt="0"/>
      <dgm:spPr/>
    </dgm:pt>
    <dgm:pt modelId="{CB32EDC0-2E60-4EA2-8F61-A25EE5B64961}" type="pres">
      <dgm:prSet presAssocID="{68FA7724-5DAE-464F-9472-81A883A02ACC}" presName="rootComposite" presStyleCnt="0"/>
      <dgm:spPr/>
    </dgm:pt>
    <dgm:pt modelId="{056D97A0-1073-4C78-BFD9-FD01C8042661}" type="pres">
      <dgm:prSet presAssocID="{68FA7724-5DAE-464F-9472-81A883A02ACC}" presName="rootText" presStyleLbl="node1" presStyleIdx="0" presStyleCnt="1" custLinFactNeighborX="1422"/>
      <dgm:spPr/>
    </dgm:pt>
    <dgm:pt modelId="{1EB1A55A-AC56-4808-8994-5EF7B50A05D2}" type="pres">
      <dgm:prSet presAssocID="{68FA7724-5DAE-464F-9472-81A883A02ACC}" presName="rootConnector" presStyleLbl="node1" presStyleIdx="0" presStyleCnt="1"/>
      <dgm:spPr/>
    </dgm:pt>
    <dgm:pt modelId="{7751E48E-DBF6-44D1-9B4B-BE908D3B1194}" type="pres">
      <dgm:prSet presAssocID="{68FA7724-5DAE-464F-9472-81A883A02ACC}" presName="childShape" presStyleCnt="0"/>
      <dgm:spPr/>
    </dgm:pt>
    <dgm:pt modelId="{C24A47B4-D9F2-4B82-92DF-64B5F968871C}" type="pres">
      <dgm:prSet presAssocID="{AC309815-1242-4E38-8F82-842A0CA8F80A}" presName="Name13" presStyleLbl="parChTrans1D2" presStyleIdx="0" presStyleCnt="2"/>
      <dgm:spPr/>
    </dgm:pt>
    <dgm:pt modelId="{F74D892A-EE90-4FE4-B62B-7BE8745D5B73}" type="pres">
      <dgm:prSet presAssocID="{25BE89C7-4680-4422-9270-5345EEB24470}" presName="childText" presStyleLbl="bgAcc1" presStyleIdx="0" presStyleCnt="2" custScaleX="1159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5C34753-2946-48DD-B5A7-7703319A139A}" type="pres">
      <dgm:prSet presAssocID="{9FB285C4-9E10-47EB-B671-3F00F87913BB}" presName="Name13" presStyleLbl="parChTrans1D2" presStyleIdx="1" presStyleCnt="2"/>
      <dgm:spPr/>
    </dgm:pt>
    <dgm:pt modelId="{7E733E1E-B977-4247-8C5D-E009BCA5098E}" type="pres">
      <dgm:prSet presAssocID="{2C25DB59-CDDC-410F-9C08-80F63B9F5647}" presName="childText" presStyleLbl="bgAcc1" presStyleIdx="1" presStyleCnt="2" custScaleX="118278">
        <dgm:presLayoutVars>
          <dgm:bulletEnabled val="1"/>
        </dgm:presLayoutVars>
      </dgm:prSet>
      <dgm:spPr/>
    </dgm:pt>
  </dgm:ptLst>
  <dgm:cxnLst>
    <dgm:cxn modelId="{03542BC2-6643-4DE5-9A7E-C6D4FE6BE5B4}" srcId="{129C8362-1D17-4775-9891-81A491786925}" destId="{68FA7724-5DAE-464F-9472-81A883A02ACC}" srcOrd="0" destOrd="0" parTransId="{30AA8BC5-CFA7-4C31-8FCF-10338EFAA621}" sibTransId="{7CB07D85-11E7-4F1D-A818-D4117C791D1A}"/>
    <dgm:cxn modelId="{7FF36C36-7AF2-4A60-BD73-949C0E269AAD}" type="presOf" srcId="{129C8362-1D17-4775-9891-81A491786925}" destId="{B26DC693-9FD1-4049-98AF-7BD1DA4B2480}" srcOrd="0" destOrd="0" presId="urn:microsoft.com/office/officeart/2005/8/layout/hierarchy3"/>
    <dgm:cxn modelId="{E1B7163F-00CF-4DE6-B529-7FB0D8867393}" type="presOf" srcId="{AC309815-1242-4E38-8F82-842A0CA8F80A}" destId="{C24A47B4-D9F2-4B82-92DF-64B5F968871C}" srcOrd="0" destOrd="0" presId="urn:microsoft.com/office/officeart/2005/8/layout/hierarchy3"/>
    <dgm:cxn modelId="{376245E9-3480-4762-AE5D-0DA8B7F21BA3}" type="presOf" srcId="{25BE89C7-4680-4422-9270-5345EEB24470}" destId="{F74D892A-EE90-4FE4-B62B-7BE8745D5B73}" srcOrd="0" destOrd="0" presId="urn:microsoft.com/office/officeart/2005/8/layout/hierarchy3"/>
    <dgm:cxn modelId="{3966FBF2-DF53-4DFF-99A3-E554A7DA3561}" srcId="{68FA7724-5DAE-464F-9472-81A883A02ACC}" destId="{2C25DB59-CDDC-410F-9C08-80F63B9F5647}" srcOrd="1" destOrd="0" parTransId="{9FB285C4-9E10-47EB-B671-3F00F87913BB}" sibTransId="{1DD56D68-680C-446C-BDDD-23FC4C509A37}"/>
    <dgm:cxn modelId="{1FEB3F4B-0381-486F-B55D-0B033539E906}" type="presOf" srcId="{9FB285C4-9E10-47EB-B671-3F00F87913BB}" destId="{35C34753-2946-48DD-B5A7-7703319A139A}" srcOrd="0" destOrd="0" presId="urn:microsoft.com/office/officeart/2005/8/layout/hierarchy3"/>
    <dgm:cxn modelId="{6432FEDC-401A-4644-870E-6D16210B9A7D}" type="presOf" srcId="{2C25DB59-CDDC-410F-9C08-80F63B9F5647}" destId="{7E733E1E-B977-4247-8C5D-E009BCA5098E}" srcOrd="0" destOrd="0" presId="urn:microsoft.com/office/officeart/2005/8/layout/hierarchy3"/>
    <dgm:cxn modelId="{7E35286A-7E2B-4A46-97FA-0DF96A25B8E2}" type="presOf" srcId="{68FA7724-5DAE-464F-9472-81A883A02ACC}" destId="{1EB1A55A-AC56-4808-8994-5EF7B50A05D2}" srcOrd="1" destOrd="0" presId="urn:microsoft.com/office/officeart/2005/8/layout/hierarchy3"/>
    <dgm:cxn modelId="{3EFAD864-121C-4554-87D2-7D8506B996C8}" srcId="{68FA7724-5DAE-464F-9472-81A883A02ACC}" destId="{25BE89C7-4680-4422-9270-5345EEB24470}" srcOrd="0" destOrd="0" parTransId="{AC309815-1242-4E38-8F82-842A0CA8F80A}" sibTransId="{BF241E3A-C8E5-4A99-9F8F-2A12B5EF8134}"/>
    <dgm:cxn modelId="{C84698BC-ED11-42C5-B240-7A29267999F9}" type="presOf" srcId="{68FA7724-5DAE-464F-9472-81A883A02ACC}" destId="{056D97A0-1073-4C78-BFD9-FD01C8042661}" srcOrd="0" destOrd="0" presId="urn:microsoft.com/office/officeart/2005/8/layout/hierarchy3"/>
    <dgm:cxn modelId="{0ECAC04A-9F39-4367-8419-A8132A39BB23}" type="presParOf" srcId="{B26DC693-9FD1-4049-98AF-7BD1DA4B2480}" destId="{E8A7DF25-14DA-4D8E-873C-6B8E61826D05}" srcOrd="0" destOrd="0" presId="urn:microsoft.com/office/officeart/2005/8/layout/hierarchy3"/>
    <dgm:cxn modelId="{17F72CF8-5873-462D-890F-71655B6473E4}" type="presParOf" srcId="{E8A7DF25-14DA-4D8E-873C-6B8E61826D05}" destId="{CB32EDC0-2E60-4EA2-8F61-A25EE5B64961}" srcOrd="0" destOrd="0" presId="urn:microsoft.com/office/officeart/2005/8/layout/hierarchy3"/>
    <dgm:cxn modelId="{F843A6D7-AA13-4540-8A7B-956483A56A8E}" type="presParOf" srcId="{CB32EDC0-2E60-4EA2-8F61-A25EE5B64961}" destId="{056D97A0-1073-4C78-BFD9-FD01C8042661}" srcOrd="0" destOrd="0" presId="urn:microsoft.com/office/officeart/2005/8/layout/hierarchy3"/>
    <dgm:cxn modelId="{A55BEE12-628F-4BAB-B494-673C27C74A07}" type="presParOf" srcId="{CB32EDC0-2E60-4EA2-8F61-A25EE5B64961}" destId="{1EB1A55A-AC56-4808-8994-5EF7B50A05D2}" srcOrd="1" destOrd="0" presId="urn:microsoft.com/office/officeart/2005/8/layout/hierarchy3"/>
    <dgm:cxn modelId="{0755C728-B550-484F-ABBA-6F275A532672}" type="presParOf" srcId="{E8A7DF25-14DA-4D8E-873C-6B8E61826D05}" destId="{7751E48E-DBF6-44D1-9B4B-BE908D3B1194}" srcOrd="1" destOrd="0" presId="urn:microsoft.com/office/officeart/2005/8/layout/hierarchy3"/>
    <dgm:cxn modelId="{9FBAAECD-27BC-464F-9850-B206D316417F}" type="presParOf" srcId="{7751E48E-DBF6-44D1-9B4B-BE908D3B1194}" destId="{C24A47B4-D9F2-4B82-92DF-64B5F968871C}" srcOrd="0" destOrd="0" presId="urn:microsoft.com/office/officeart/2005/8/layout/hierarchy3"/>
    <dgm:cxn modelId="{5C774260-DD29-47EB-B92F-BAFAA18EC9EB}" type="presParOf" srcId="{7751E48E-DBF6-44D1-9B4B-BE908D3B1194}" destId="{F74D892A-EE90-4FE4-B62B-7BE8745D5B73}" srcOrd="1" destOrd="0" presId="urn:microsoft.com/office/officeart/2005/8/layout/hierarchy3"/>
    <dgm:cxn modelId="{7F04790E-44C7-44C2-BCD1-CE3DCCBE9AE7}" type="presParOf" srcId="{7751E48E-DBF6-44D1-9B4B-BE908D3B1194}" destId="{35C34753-2946-48DD-B5A7-7703319A139A}" srcOrd="2" destOrd="0" presId="urn:microsoft.com/office/officeart/2005/8/layout/hierarchy3"/>
    <dgm:cxn modelId="{6E492453-F15B-4E62-9BC3-9440BA3853B2}" type="presParOf" srcId="{7751E48E-DBF6-44D1-9B4B-BE908D3B1194}" destId="{7E733E1E-B977-4247-8C5D-E009BCA5098E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4F301E-006C-4349-98C4-FFA5EBD9FAA2}">
      <dsp:nvSpPr>
        <dsp:cNvPr id="0" name=""/>
        <dsp:cNvSpPr/>
      </dsp:nvSpPr>
      <dsp:spPr>
        <a:xfrm>
          <a:off x="1101387" y="206590"/>
          <a:ext cx="4182311" cy="16109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 smtClean="0">
              <a:solidFill>
                <a:schemeClr val="tx1"/>
              </a:solidFill>
            </a:rPr>
            <a:t>Desafio na Medicina Perinatal  </a:t>
          </a:r>
          <a:endParaRPr lang="pt-BR" sz="1900" b="1" kern="1200" dirty="0" smtClean="0">
            <a:solidFill>
              <a:schemeClr val="tx1"/>
            </a:solidFill>
            <a:sym typeface="Wingdings" panose="05000000000000000000" pitchFamily="2" charset="2"/>
          </a:endParaRP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kern="1200" dirty="0" smtClean="0">
              <a:solidFill>
                <a:schemeClr val="tx1"/>
              </a:solidFill>
              <a:sym typeface="Wingdings" panose="05000000000000000000" pitchFamily="2" charset="2"/>
            </a:rPr>
            <a:t>D</a:t>
          </a:r>
          <a:r>
            <a:rPr lang="pt-BR" sz="1900" kern="1200" dirty="0" smtClean="0">
              <a:solidFill>
                <a:schemeClr val="tx1"/>
              </a:solidFill>
            </a:rPr>
            <a:t>efinir o nível de maturidade abaixo do qual a sobrevivência e/ou aceitável </a:t>
          </a:r>
          <a:r>
            <a:rPr lang="pt-BR" sz="1900" kern="1200" dirty="0" err="1" smtClean="0">
              <a:solidFill>
                <a:schemeClr val="tx1"/>
              </a:solidFill>
            </a:rPr>
            <a:t>neurodesenvolvimento</a:t>
          </a:r>
          <a:r>
            <a:rPr lang="pt-BR" sz="1900" kern="1200" dirty="0" smtClean="0">
              <a:solidFill>
                <a:schemeClr val="tx1"/>
              </a:solidFill>
            </a:rPr>
            <a:t> são extremamente improvável</a:t>
          </a:r>
          <a:endParaRPr lang="pt-BR" sz="1900" kern="1200" dirty="0">
            <a:solidFill>
              <a:schemeClr val="tx1"/>
            </a:solidFill>
          </a:endParaRPr>
        </a:p>
      </dsp:txBody>
      <dsp:txXfrm>
        <a:off x="1101387" y="206590"/>
        <a:ext cx="4182311" cy="16109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D97A0-1073-4C78-BFD9-FD01C8042661}">
      <dsp:nvSpPr>
        <dsp:cNvPr id="0" name=""/>
        <dsp:cNvSpPr/>
      </dsp:nvSpPr>
      <dsp:spPr>
        <a:xfrm>
          <a:off x="2044072" y="529"/>
          <a:ext cx="2477988" cy="123899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500" kern="1200" dirty="0" smtClean="0">
              <a:solidFill>
                <a:schemeClr val="tx1"/>
              </a:solidFill>
            </a:rPr>
            <a:t>Medidas de conforto</a:t>
          </a:r>
          <a:endParaRPr lang="pt-BR" sz="3500" kern="1200" dirty="0">
            <a:solidFill>
              <a:schemeClr val="tx1"/>
            </a:solidFill>
          </a:endParaRPr>
        </a:p>
      </dsp:txBody>
      <dsp:txXfrm>
        <a:off x="2080361" y="36818"/>
        <a:ext cx="2405410" cy="1166416"/>
      </dsp:txXfrm>
    </dsp:sp>
    <dsp:sp modelId="{C24A47B4-D9F2-4B82-92DF-64B5F968871C}">
      <dsp:nvSpPr>
        <dsp:cNvPr id="0" name=""/>
        <dsp:cNvSpPr/>
      </dsp:nvSpPr>
      <dsp:spPr>
        <a:xfrm>
          <a:off x="2291871" y="1239523"/>
          <a:ext cx="212561" cy="9292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245"/>
              </a:lnTo>
              <a:lnTo>
                <a:pt x="212561" y="92924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4D892A-EE90-4FE4-B62B-7BE8745D5B73}">
      <dsp:nvSpPr>
        <dsp:cNvPr id="0" name=""/>
        <dsp:cNvSpPr/>
      </dsp:nvSpPr>
      <dsp:spPr>
        <a:xfrm>
          <a:off x="2504432" y="1549271"/>
          <a:ext cx="2297788" cy="12389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No lugar de paciente terminal, doente sem possibilidade de cura, mas nunca sem possibilidade de cuidados</a:t>
          </a:r>
          <a:endParaRPr lang="pt-BR" sz="1400" kern="1200" dirty="0"/>
        </a:p>
      </dsp:txBody>
      <dsp:txXfrm>
        <a:off x="2540721" y="1585560"/>
        <a:ext cx="2225210" cy="1166416"/>
      </dsp:txXfrm>
    </dsp:sp>
    <dsp:sp modelId="{35C34753-2946-48DD-B5A7-7703319A139A}">
      <dsp:nvSpPr>
        <dsp:cNvPr id="0" name=""/>
        <dsp:cNvSpPr/>
      </dsp:nvSpPr>
      <dsp:spPr>
        <a:xfrm>
          <a:off x="2291871" y="1239523"/>
          <a:ext cx="212561" cy="2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7988"/>
              </a:lnTo>
              <a:lnTo>
                <a:pt x="212561" y="24779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733E1E-B977-4247-8C5D-E009BCA5098E}">
      <dsp:nvSpPr>
        <dsp:cNvPr id="0" name=""/>
        <dsp:cNvSpPr/>
      </dsp:nvSpPr>
      <dsp:spPr>
        <a:xfrm>
          <a:off x="2504432" y="3098014"/>
          <a:ext cx="2344731" cy="12389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Alimentação, calor, analgesia</a:t>
          </a:r>
          <a:endParaRPr lang="pt-BR" sz="1400" kern="1200" dirty="0"/>
        </a:p>
      </dsp:txBody>
      <dsp:txXfrm>
        <a:off x="2540721" y="3134303"/>
        <a:ext cx="2272153" cy="11664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405310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45681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9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1858703" y="1884529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b="1" dirty="0"/>
              <a:t>Limite de viabilidade</a:t>
            </a:r>
            <a:endParaRPr b="1" dirty="0"/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1858703" y="3394325"/>
            <a:ext cx="5361300" cy="10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dirty="0"/>
              <a:t>Residente: </a:t>
            </a:r>
            <a:r>
              <a:rPr lang="pt-BR" sz="1400" dirty="0" err="1"/>
              <a:t>Jamille</a:t>
            </a:r>
            <a:r>
              <a:rPr lang="pt-BR" sz="1400" dirty="0"/>
              <a:t> Coutinho Alves</a:t>
            </a:r>
            <a:endParaRPr sz="14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dirty="0"/>
              <a:t>Preceptor: </a:t>
            </a:r>
            <a:r>
              <a:rPr lang="pt-BR" sz="1400" dirty="0" err="1"/>
              <a:t>Dra</a:t>
            </a:r>
            <a:r>
              <a:rPr lang="pt-BR" sz="1400" dirty="0"/>
              <a:t> Marta David Rocha de Moura</a:t>
            </a:r>
            <a:endParaRPr sz="14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dirty="0"/>
              <a:t>Brasília/DF, 05 de novembro de 2020 </a:t>
            </a:r>
            <a:endParaRPr sz="14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304" y="613441"/>
            <a:ext cx="1209392" cy="1209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819150" y="863029"/>
            <a:ext cx="7505700" cy="3575696"/>
          </a:xfrm>
        </p:spPr>
        <p:txBody>
          <a:bodyPr/>
          <a:lstStyle/>
          <a:p>
            <a:pPr algn="just"/>
            <a:r>
              <a:rPr lang="pt-BR" sz="1600" dirty="0"/>
              <a:t>A idade gestacional em que pelo menos metade das crianças sobrevive diminuiu de </a:t>
            </a:r>
            <a:r>
              <a:rPr lang="pt-BR" sz="1600" b="1" dirty="0">
                <a:solidFill>
                  <a:srgbClr val="C00000"/>
                </a:solidFill>
              </a:rPr>
              <a:t>30 a 31 semanas </a:t>
            </a:r>
            <a:r>
              <a:rPr lang="pt-BR" sz="1600" dirty="0"/>
              <a:t>nos anos 60 para </a:t>
            </a:r>
            <a:r>
              <a:rPr lang="pt-BR" sz="1600" b="1" dirty="0">
                <a:solidFill>
                  <a:srgbClr val="0070C0"/>
                </a:solidFill>
              </a:rPr>
              <a:t>23 a 24 semanas</a:t>
            </a:r>
            <a:r>
              <a:rPr lang="pt-BR" sz="1600" dirty="0"/>
              <a:t>, durante esta </a:t>
            </a:r>
            <a:r>
              <a:rPr lang="pt-BR" sz="1600" dirty="0" smtClean="0"/>
              <a:t>década</a:t>
            </a:r>
          </a:p>
          <a:p>
            <a:pPr algn="just"/>
            <a:endParaRPr lang="pt-BR" sz="1600" dirty="0"/>
          </a:p>
          <a:p>
            <a:pPr algn="just"/>
            <a:r>
              <a:rPr lang="pt-BR" sz="1600" dirty="0" smtClean="0"/>
              <a:t>Melhora na assistência pré-natal e no período neonatal</a:t>
            </a:r>
            <a:endParaRPr lang="pt-BR" sz="1600" dirty="0"/>
          </a:p>
        </p:txBody>
      </p:sp>
      <p:graphicFrame>
        <p:nvGraphicFramePr>
          <p:cNvPr id="5" name="Diagrama 4"/>
          <p:cNvGraphicFramePr/>
          <p:nvPr/>
        </p:nvGraphicFramePr>
        <p:xfrm>
          <a:off x="2640458" y="2465798"/>
          <a:ext cx="5283699" cy="2086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1"/>
          <a:stretch/>
        </p:blipFill>
        <p:spPr>
          <a:xfrm>
            <a:off x="1972638" y="2750646"/>
            <a:ext cx="823216" cy="7045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64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819150" y="863029"/>
            <a:ext cx="7505700" cy="3575696"/>
          </a:xfrm>
        </p:spPr>
        <p:txBody>
          <a:bodyPr/>
          <a:lstStyle/>
          <a:p>
            <a:pPr algn="just"/>
            <a:r>
              <a:rPr lang="pt-BR" sz="1600" dirty="0" smtClean="0"/>
              <a:t>Cada serviço deve adotar seu limite de viabilidade</a:t>
            </a:r>
            <a:endParaRPr lang="pt-BR" sz="16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l="29502" t="36372" r="28721" b="8702"/>
          <a:stretch/>
        </p:blipFill>
        <p:spPr>
          <a:xfrm>
            <a:off x="2232025" y="1353941"/>
            <a:ext cx="4679950" cy="3459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54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1686657" y="1085768"/>
            <a:ext cx="5464419" cy="1587094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pPr marL="146050" indent="0" algn="just">
              <a:buNone/>
            </a:pPr>
            <a:r>
              <a:rPr lang="pt-BR" sz="1600" dirty="0" smtClean="0"/>
              <a:t>A </a:t>
            </a:r>
            <a:r>
              <a:rPr lang="pt-BR" sz="1600" dirty="0"/>
              <a:t>Rede Brasileira de Pesquisas </a:t>
            </a:r>
            <a:r>
              <a:rPr lang="pt-BR" sz="1600" dirty="0" smtClean="0"/>
              <a:t>Neonatais,  </a:t>
            </a:r>
            <a:r>
              <a:rPr lang="pt-BR" sz="1600" dirty="0"/>
              <a:t>entre 2008-2012, envolvendo 6628 crianças, 16 unidades universitárias brasileiras de nível terciário mostrou que a sobrevivência nos RN com idade gestacional  &lt;24 semanas foi em média de </a:t>
            </a:r>
            <a:r>
              <a:rPr lang="pt-BR" sz="1600" b="1" dirty="0">
                <a:solidFill>
                  <a:srgbClr val="C00000"/>
                </a:solidFill>
              </a:rPr>
              <a:t>5,9%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485" y="3272204"/>
            <a:ext cx="2611315" cy="1088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136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29188" t="31190" r="27835" b="20253"/>
          <a:stretch/>
        </p:blipFill>
        <p:spPr>
          <a:xfrm>
            <a:off x="1547447" y="726830"/>
            <a:ext cx="6164018" cy="3915508"/>
          </a:xfrm>
          <a:prstGeom prst="rect">
            <a:avLst/>
          </a:prstGeom>
        </p:spPr>
      </p:pic>
      <p:sp>
        <p:nvSpPr>
          <p:cNvPr id="5" name="Texto explicativo retangular com cantos arredondados 4"/>
          <p:cNvSpPr/>
          <p:nvPr/>
        </p:nvSpPr>
        <p:spPr>
          <a:xfrm>
            <a:off x="293077" y="3833446"/>
            <a:ext cx="1113692" cy="550985"/>
          </a:xfrm>
          <a:prstGeom prst="wedgeRoundRectCallout">
            <a:avLst>
              <a:gd name="adj1" fmla="val 92851"/>
              <a:gd name="adj2" fmla="val 32713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310661" y="3955049"/>
            <a:ext cx="10785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Ou ≥ 600g </a:t>
            </a:r>
          </a:p>
        </p:txBody>
      </p:sp>
      <p:sp>
        <p:nvSpPr>
          <p:cNvPr id="8" name="Texto explicativo retangular com cantos arredondados 7"/>
          <p:cNvSpPr/>
          <p:nvPr/>
        </p:nvSpPr>
        <p:spPr>
          <a:xfrm>
            <a:off x="275493" y="2946167"/>
            <a:ext cx="1113692" cy="550985"/>
          </a:xfrm>
          <a:prstGeom prst="wedgeRoundRectCallout">
            <a:avLst>
              <a:gd name="adj1" fmla="val 92851"/>
              <a:gd name="adj2" fmla="val 32713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328245" y="3067770"/>
            <a:ext cx="10785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500 a 599g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67384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sz="3600" dirty="0" smtClean="0"/>
              <a:t>Zona cinzenta</a:t>
            </a:r>
            <a:endParaRPr lang="pt-BR" sz="36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pt-BR" sz="1600" dirty="0"/>
              <a:t>Nesta faixa, a sobrevivência e os resultados a longo prazo são em geral muito pobres para o grupo, mas muito difícil de prever e, possivelmente aceitável para um paciente </a:t>
            </a:r>
            <a:r>
              <a:rPr lang="pt-BR" sz="1600" dirty="0" smtClean="0"/>
              <a:t>individual</a:t>
            </a:r>
          </a:p>
          <a:p>
            <a:pPr algn="just"/>
            <a:endParaRPr lang="pt-BR" sz="1600" dirty="0"/>
          </a:p>
          <a:p>
            <a:pPr algn="just"/>
            <a:r>
              <a:rPr lang="pt-BR" sz="1600" dirty="0"/>
              <a:t>Para os pacientes que estão na zona cinzenta, é recomendada uma análise </a:t>
            </a:r>
            <a:r>
              <a:rPr lang="pt-BR" sz="1600" b="1" dirty="0">
                <a:solidFill>
                  <a:srgbClr val="C00000"/>
                </a:solidFill>
              </a:rPr>
              <a:t>cuidadosa</a:t>
            </a:r>
            <a:r>
              <a:rPr lang="pt-BR" sz="1600" dirty="0"/>
              <a:t> de certos fatores adicionais e constante reavaliação do efeito do tratamento na Sala de Parto e depois na UTI Neonatal</a:t>
            </a:r>
          </a:p>
        </p:txBody>
      </p:sp>
    </p:spTree>
    <p:extLst>
      <p:ext uri="{BB962C8B-B14F-4D97-AF65-F5344CB8AC3E}">
        <p14:creationId xmlns:p14="http://schemas.microsoft.com/office/powerpoint/2010/main" val="105870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42596" y="583954"/>
            <a:ext cx="7505700" cy="3999767"/>
          </a:xfrm>
          <a:ln>
            <a:solidFill>
              <a:srgbClr val="C00000"/>
            </a:solidFill>
          </a:ln>
        </p:spPr>
        <p:txBody>
          <a:bodyPr/>
          <a:lstStyle/>
          <a:p>
            <a:pPr algn="just"/>
            <a:r>
              <a:rPr lang="pt-BR" sz="1600" dirty="0" smtClean="0"/>
              <a:t>Avaliação </a:t>
            </a:r>
            <a:r>
              <a:rPr lang="pt-BR" sz="1600" dirty="0"/>
              <a:t>correta </a:t>
            </a:r>
            <a:r>
              <a:rPr lang="pt-BR" sz="1600" dirty="0" smtClean="0"/>
              <a:t>da </a:t>
            </a:r>
            <a:r>
              <a:rPr lang="pt-BR" sz="1600" dirty="0"/>
              <a:t>idade </a:t>
            </a:r>
            <a:r>
              <a:rPr lang="pt-BR" sz="1600" dirty="0" smtClean="0"/>
              <a:t>gestacional</a:t>
            </a:r>
            <a:endParaRPr lang="pt-BR" sz="1600" dirty="0"/>
          </a:p>
          <a:p>
            <a:pPr algn="just"/>
            <a:r>
              <a:rPr lang="pt-BR" sz="1600" dirty="0" smtClean="0"/>
              <a:t>Avaliação </a:t>
            </a:r>
            <a:r>
              <a:rPr lang="pt-BR" sz="1600" dirty="0"/>
              <a:t>da  condição do paciente no momento do nascimento (reanimação bem sucedida): tem significativo impacto na sobrevivência e morbidade</a:t>
            </a:r>
          </a:p>
          <a:p>
            <a:pPr algn="just"/>
            <a:r>
              <a:rPr lang="pt-BR" sz="1600" dirty="0" smtClean="0"/>
              <a:t>Considerar </a:t>
            </a:r>
            <a:r>
              <a:rPr lang="pt-BR" sz="1600" dirty="0"/>
              <a:t>fatores de </a:t>
            </a:r>
            <a:r>
              <a:rPr lang="pt-BR" sz="1600" dirty="0" smtClean="0"/>
              <a:t>proteção:</a:t>
            </a:r>
          </a:p>
          <a:p>
            <a:pPr lvl="1" algn="just"/>
            <a:r>
              <a:rPr lang="pt-BR" sz="1400" dirty="0" smtClean="0"/>
              <a:t>Restrição </a:t>
            </a:r>
            <a:r>
              <a:rPr lang="pt-BR" sz="1400" dirty="0"/>
              <a:t>do crescimento intrauterino </a:t>
            </a:r>
            <a:endParaRPr lang="pt-BR" sz="1400" dirty="0" smtClean="0"/>
          </a:p>
          <a:p>
            <a:pPr lvl="1" algn="just"/>
            <a:r>
              <a:rPr lang="pt-BR" sz="1400" dirty="0" smtClean="0"/>
              <a:t>Cesariana</a:t>
            </a:r>
            <a:r>
              <a:rPr lang="pt-BR" sz="1400" dirty="0"/>
              <a:t>: sofrimento fetal, consentimento dos </a:t>
            </a:r>
            <a:r>
              <a:rPr lang="pt-BR" sz="1400" dirty="0" smtClean="0"/>
              <a:t>pais</a:t>
            </a:r>
          </a:p>
          <a:p>
            <a:pPr lvl="1" algn="just"/>
            <a:r>
              <a:rPr lang="pt-BR" sz="1400" dirty="0"/>
              <a:t>P</a:t>
            </a:r>
            <a:r>
              <a:rPr lang="pt-BR" sz="1400" dirty="0" smtClean="0"/>
              <a:t>eso </a:t>
            </a:r>
            <a:r>
              <a:rPr lang="pt-BR" sz="1400" dirty="0"/>
              <a:t>ao </a:t>
            </a:r>
            <a:r>
              <a:rPr lang="pt-BR" sz="1400" dirty="0" smtClean="0"/>
              <a:t>nascer</a:t>
            </a:r>
          </a:p>
          <a:p>
            <a:pPr lvl="1" algn="just"/>
            <a:r>
              <a:rPr lang="pt-BR" sz="1400" dirty="0" smtClean="0"/>
              <a:t>Sexo </a:t>
            </a:r>
            <a:r>
              <a:rPr lang="pt-BR" sz="1400" dirty="0"/>
              <a:t>feminino: menor mortalidade (3-4 dias mais maduras em relação ao sexo </a:t>
            </a:r>
            <a:r>
              <a:rPr lang="pt-BR" sz="1400" dirty="0" smtClean="0"/>
              <a:t>masculino)</a:t>
            </a:r>
          </a:p>
          <a:p>
            <a:pPr lvl="1" algn="just"/>
            <a:r>
              <a:rPr lang="pt-BR" sz="1400" dirty="0"/>
              <a:t>U</a:t>
            </a:r>
            <a:r>
              <a:rPr lang="pt-BR" sz="1400" dirty="0" smtClean="0"/>
              <a:t>so </a:t>
            </a:r>
            <a:r>
              <a:rPr lang="pt-BR" sz="1400" dirty="0"/>
              <a:t>de </a:t>
            </a:r>
            <a:r>
              <a:rPr lang="pt-BR" sz="1400" dirty="0" smtClean="0"/>
              <a:t>esteroide </a:t>
            </a:r>
            <a:r>
              <a:rPr lang="pt-BR" sz="1400" dirty="0"/>
              <a:t>pré-natal: melhora a mortalidade e lesões cerebrais</a:t>
            </a:r>
          </a:p>
          <a:p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134920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9150" y="1125414"/>
            <a:ext cx="5276850" cy="1418493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Contemplar todos os riscos e benefícios com a família</a:t>
            </a:r>
            <a:endParaRPr lang="pt-BR" b="1" dirty="0">
              <a:solidFill>
                <a:schemeClr val="tx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476" y="3073987"/>
            <a:ext cx="2379785" cy="1352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2401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50" y="647700"/>
            <a:ext cx="7581900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41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26664" t="34555" r="23691" b="11919"/>
          <a:stretch/>
        </p:blipFill>
        <p:spPr>
          <a:xfrm>
            <a:off x="1406769" y="656492"/>
            <a:ext cx="6459415" cy="39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5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19150" y="937846"/>
            <a:ext cx="7505700" cy="3500879"/>
          </a:xfrm>
        </p:spPr>
        <p:txBody>
          <a:bodyPr/>
          <a:lstStyle/>
          <a:p>
            <a:pPr algn="just"/>
            <a:r>
              <a:rPr lang="pt-BR" sz="1600" dirty="0"/>
              <a:t>Havendo incerteza sobre a idade gestacional do recém-nascido </a:t>
            </a:r>
            <a:r>
              <a:rPr lang="pt-BR" sz="1600" dirty="0" smtClean="0"/>
              <a:t>e/ou </a:t>
            </a:r>
            <a:r>
              <a:rPr lang="pt-BR" sz="1600" dirty="0"/>
              <a:t>há um conflito não resolvido entre os médicos e pais, a provisão de cuidados clínicos devem continuar; a condição da criança será reavaliada durante as etapas </a:t>
            </a:r>
            <a:r>
              <a:rPr lang="pt-BR" sz="1600" dirty="0" smtClean="0"/>
              <a:t>subsequentes </a:t>
            </a:r>
            <a:r>
              <a:rPr lang="pt-BR" sz="1600" dirty="0"/>
              <a:t>do </a:t>
            </a:r>
            <a:r>
              <a:rPr lang="pt-BR" sz="1600" dirty="0" smtClean="0"/>
              <a:t>manuseio</a:t>
            </a:r>
          </a:p>
          <a:p>
            <a:pPr algn="just"/>
            <a:endParaRPr lang="pt-BR" sz="1600" dirty="0"/>
          </a:p>
          <a:p>
            <a:pPr algn="just"/>
            <a:r>
              <a:rPr lang="pt-BR" sz="1600" dirty="0"/>
              <a:t>A interrupção dos cuidados é uma condição prevista (pode ser suspenso se o tratamento for considerado </a:t>
            </a:r>
            <a:r>
              <a:rPr lang="pt-BR" sz="1600" dirty="0" err="1"/>
              <a:t>inefetivo</a:t>
            </a:r>
            <a:r>
              <a:rPr lang="pt-BR" sz="1600" dirty="0"/>
              <a:t> ou fútil), sendo tão ético não iniciá-los como descontinuar em algum momento. Deve ser evitar o </a:t>
            </a:r>
            <a:r>
              <a:rPr lang="pt-BR" sz="1600" dirty="0" smtClean="0"/>
              <a:t>reinício </a:t>
            </a:r>
            <a:r>
              <a:rPr lang="pt-BR" sz="1600" dirty="0"/>
              <a:t>dos cuidados, uma vez </a:t>
            </a:r>
            <a:r>
              <a:rPr lang="pt-BR" sz="1600" dirty="0" smtClean="0"/>
              <a:t>interrompidos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193728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559430320"/>
              </p:ext>
            </p:extLst>
          </p:nvPr>
        </p:nvGraphicFramePr>
        <p:xfrm>
          <a:off x="1705121" y="410308"/>
          <a:ext cx="6858000" cy="4337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31" y="1910455"/>
            <a:ext cx="2261381" cy="15105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2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 explicativo em forma de nuvem 3"/>
          <p:cNvSpPr/>
          <p:nvPr/>
        </p:nvSpPr>
        <p:spPr>
          <a:xfrm>
            <a:off x="2039814" y="562708"/>
            <a:ext cx="6189785" cy="2661137"/>
          </a:xfrm>
          <a:prstGeom prst="cloudCallout">
            <a:avLst>
              <a:gd name="adj1" fmla="val -32053"/>
              <a:gd name="adj2" fmla="val 63422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2567355" y="1118717"/>
            <a:ext cx="494713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A impossibilidade </a:t>
            </a:r>
            <a:r>
              <a:rPr lang="pt-BR" b="1" dirty="0">
                <a:solidFill>
                  <a:schemeClr val="tx1"/>
                </a:solidFill>
              </a:rPr>
              <a:t>de quantificar o sofrimento do prematuro inviável, bem como </a:t>
            </a:r>
            <a:r>
              <a:rPr lang="pt-BR" b="1" dirty="0" smtClean="0">
                <a:solidFill>
                  <a:schemeClr val="tx1"/>
                </a:solidFill>
              </a:rPr>
              <a:t>a dificuldade </a:t>
            </a:r>
            <a:r>
              <a:rPr lang="pt-BR" b="1" dirty="0">
                <a:solidFill>
                  <a:schemeClr val="tx1"/>
                </a:solidFill>
              </a:rPr>
              <a:t>em tratá-lo, não faz com que ele deixe de existir. Neste contexto, </a:t>
            </a:r>
            <a:r>
              <a:rPr lang="pt-BR" b="1" dirty="0" smtClean="0">
                <a:solidFill>
                  <a:schemeClr val="tx1"/>
                </a:solidFill>
              </a:rPr>
              <a:t>a percepção </a:t>
            </a:r>
            <a:r>
              <a:rPr lang="pt-BR" b="1" dirty="0">
                <a:solidFill>
                  <a:schemeClr val="tx1"/>
                </a:solidFill>
              </a:rPr>
              <a:t>dos pais sobre quais cuidados reduziriam o sofrimento do seu bebê </a:t>
            </a:r>
            <a:r>
              <a:rPr lang="pt-BR" b="1" dirty="0" smtClean="0">
                <a:solidFill>
                  <a:schemeClr val="tx1"/>
                </a:solidFill>
              </a:rPr>
              <a:t>deve ser </a:t>
            </a:r>
            <a:r>
              <a:rPr lang="pt-BR" b="1" dirty="0">
                <a:solidFill>
                  <a:schemeClr val="tx1"/>
                </a:solidFill>
              </a:rPr>
              <a:t>sempre levada em </a:t>
            </a:r>
            <a:r>
              <a:rPr lang="pt-BR" b="1" dirty="0" smtClean="0">
                <a:solidFill>
                  <a:schemeClr val="tx1"/>
                </a:solidFill>
              </a:rPr>
              <a:t>consideração</a:t>
            </a:r>
            <a:endParaRPr lang="pt-BR" b="1" dirty="0">
              <a:solidFill>
                <a:schemeClr val="tx1"/>
              </a:solidFill>
            </a:endParaRPr>
          </a:p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445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908" y="316522"/>
            <a:ext cx="8475784" cy="4478216"/>
          </a:xfrm>
        </p:spPr>
        <p:txBody>
          <a:bodyPr/>
          <a:lstStyle/>
          <a:p>
            <a:pPr marL="146050" indent="0" algn="ctr">
              <a:buNone/>
            </a:pPr>
            <a:r>
              <a:rPr lang="pt-BR" b="1" u="sng" dirty="0"/>
              <a:t>Defeitos estruturais  incompatíveis com a vida: segundo  Goldsmith JP et al, 1996, citado por </a:t>
            </a:r>
            <a:r>
              <a:rPr lang="pt-BR" b="1" u="sng" dirty="0" err="1"/>
              <a:t>Marba</a:t>
            </a:r>
            <a:r>
              <a:rPr lang="pt-BR" b="1" u="sng" dirty="0"/>
              <a:t> ST et </a:t>
            </a:r>
            <a:r>
              <a:rPr lang="pt-BR" b="1" u="sng" dirty="0" smtClean="0"/>
              <a:t>al</a:t>
            </a:r>
          </a:p>
          <a:p>
            <a:pPr marL="146050" indent="0" algn="ctr">
              <a:buNone/>
            </a:pPr>
            <a:endParaRPr lang="pt-BR" b="1" u="sng" dirty="0"/>
          </a:p>
          <a:p>
            <a:r>
              <a:rPr lang="pt-BR" dirty="0" err="1" smtClean="0"/>
              <a:t>Hidranencefalia</a:t>
            </a:r>
            <a:endParaRPr lang="pt-BR" dirty="0"/>
          </a:p>
          <a:p>
            <a:r>
              <a:rPr lang="pt-BR" dirty="0" smtClean="0"/>
              <a:t>Anencefalia-</a:t>
            </a:r>
            <a:r>
              <a:rPr lang="pt-BR" dirty="0" err="1" smtClean="0"/>
              <a:t>holoprosencefalia</a:t>
            </a:r>
            <a:endParaRPr lang="pt-BR" dirty="0"/>
          </a:p>
          <a:p>
            <a:r>
              <a:rPr lang="pt-BR" dirty="0" err="1" smtClean="0"/>
              <a:t>Trissomia</a:t>
            </a:r>
            <a:r>
              <a:rPr lang="pt-BR" dirty="0" smtClean="0"/>
              <a:t> </a:t>
            </a:r>
            <a:r>
              <a:rPr lang="pt-BR" dirty="0"/>
              <a:t>do cromossomo 18</a:t>
            </a:r>
          </a:p>
          <a:p>
            <a:r>
              <a:rPr lang="pt-BR" dirty="0" err="1" smtClean="0"/>
              <a:t>Trissomia</a:t>
            </a:r>
            <a:r>
              <a:rPr lang="pt-BR" dirty="0" smtClean="0"/>
              <a:t> </a:t>
            </a:r>
            <a:r>
              <a:rPr lang="pt-BR" dirty="0"/>
              <a:t>do cromossomo 13</a:t>
            </a:r>
          </a:p>
          <a:p>
            <a:r>
              <a:rPr lang="pt-BR" dirty="0" err="1" smtClean="0"/>
              <a:t>Triploidia</a:t>
            </a:r>
            <a:endParaRPr lang="pt-BR" dirty="0"/>
          </a:p>
          <a:p>
            <a:r>
              <a:rPr lang="pt-BR" dirty="0" smtClean="0"/>
              <a:t>Agenesia </a:t>
            </a:r>
            <a:r>
              <a:rPr lang="pt-BR" dirty="0"/>
              <a:t>renal bilateral</a:t>
            </a:r>
          </a:p>
          <a:p>
            <a:r>
              <a:rPr lang="pt-BR" dirty="0" err="1" smtClean="0"/>
              <a:t>Sirenomelia</a:t>
            </a:r>
            <a:endParaRPr lang="pt-BR" dirty="0"/>
          </a:p>
          <a:p>
            <a:r>
              <a:rPr lang="pt-BR" dirty="0" smtClean="0"/>
              <a:t>Síndromes </a:t>
            </a:r>
            <a:r>
              <a:rPr lang="pt-BR" dirty="0"/>
              <a:t>de nanismo - membros curtos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pt-BR" dirty="0" err="1" smtClean="0"/>
              <a:t>Acondrogênese</a:t>
            </a:r>
            <a:r>
              <a:rPr lang="pt-BR" dirty="0" smtClean="0"/>
              <a:t> </a:t>
            </a:r>
            <a:r>
              <a:rPr lang="pt-BR" dirty="0"/>
              <a:t>tipo 1a </a:t>
            </a:r>
            <a:r>
              <a:rPr lang="pt-BR" dirty="0" smtClean="0"/>
              <a:t>e 1b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pt-BR" dirty="0" err="1"/>
              <a:t>A</a:t>
            </a:r>
            <a:r>
              <a:rPr lang="pt-BR" dirty="0" err="1" smtClean="0"/>
              <a:t>condrogênese</a:t>
            </a:r>
            <a:r>
              <a:rPr lang="pt-BR" dirty="0" smtClean="0"/>
              <a:t> -</a:t>
            </a:r>
            <a:r>
              <a:rPr lang="pt-BR" dirty="0" err="1" smtClean="0"/>
              <a:t>hipocondrogênese</a:t>
            </a:r>
            <a:r>
              <a:rPr lang="pt-BR" dirty="0" smtClean="0"/>
              <a:t> tipo II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pt-BR" dirty="0" err="1" smtClean="0"/>
              <a:t>Fibrocondrogênese</a:t>
            </a:r>
            <a:endParaRPr lang="pt-BR" dirty="0" smtClean="0"/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pt-BR" dirty="0" err="1" smtClean="0"/>
              <a:t>Atelosteogênese</a:t>
            </a:r>
            <a:endParaRPr lang="pt-BR" dirty="0" smtClean="0"/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pt-BR" dirty="0"/>
              <a:t>S</a:t>
            </a:r>
            <a:r>
              <a:rPr lang="pt-BR" dirty="0" smtClean="0"/>
              <a:t>índrome </a:t>
            </a:r>
            <a:r>
              <a:rPr lang="pt-BR" dirty="0"/>
              <a:t>de </a:t>
            </a:r>
            <a:r>
              <a:rPr lang="pt-BR" dirty="0" err="1"/>
              <a:t>polidacctilia</a:t>
            </a:r>
            <a:r>
              <a:rPr lang="pt-BR" dirty="0"/>
              <a:t> com costela curta, tipo </a:t>
            </a:r>
            <a:r>
              <a:rPr lang="pt-BR" dirty="0" err="1"/>
              <a:t>Saldino</a:t>
            </a:r>
            <a:r>
              <a:rPr lang="pt-BR" dirty="0"/>
              <a:t> </a:t>
            </a:r>
            <a:r>
              <a:rPr lang="pt-BR" dirty="0" err="1" smtClean="0"/>
              <a:t>Nooan</a:t>
            </a:r>
            <a:endParaRPr lang="pt-BR" dirty="0" smtClean="0"/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pt-BR" dirty="0"/>
              <a:t>D</a:t>
            </a:r>
            <a:r>
              <a:rPr lang="pt-BR" dirty="0" smtClean="0"/>
              <a:t>isplasia </a:t>
            </a:r>
            <a:r>
              <a:rPr lang="pt-BR" dirty="0" err="1" smtClean="0"/>
              <a:t>tanatofórica</a:t>
            </a:r>
            <a:endParaRPr lang="pt-BR" dirty="0"/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pt-BR" dirty="0" err="1" smtClean="0"/>
              <a:t>Osteogêmese</a:t>
            </a:r>
            <a:r>
              <a:rPr lang="pt-BR" dirty="0" smtClean="0"/>
              <a:t> imperfeita tipo II</a:t>
            </a:r>
          </a:p>
          <a:p>
            <a:r>
              <a:rPr lang="pt-BR" dirty="0" smtClean="0"/>
              <a:t>Síndrome complexas</a:t>
            </a:r>
          </a:p>
          <a:p>
            <a:pPr lvl="1">
              <a:spcBef>
                <a:spcPts val="0"/>
              </a:spcBef>
            </a:pPr>
            <a:r>
              <a:rPr lang="pt-BR" dirty="0"/>
              <a:t>S</a:t>
            </a:r>
            <a:r>
              <a:rPr lang="pt-BR" dirty="0" smtClean="0"/>
              <a:t>índrome </a:t>
            </a:r>
            <a:r>
              <a:rPr lang="pt-BR" dirty="0"/>
              <a:t>do </a:t>
            </a:r>
            <a:r>
              <a:rPr lang="pt-BR" dirty="0" err="1"/>
              <a:t>pterigin</a:t>
            </a:r>
            <a:r>
              <a:rPr lang="pt-BR" dirty="0"/>
              <a:t> múltiplo </a:t>
            </a:r>
            <a:r>
              <a:rPr lang="pt-BR" dirty="0" smtClean="0"/>
              <a:t>letal</a:t>
            </a:r>
          </a:p>
          <a:p>
            <a:pPr lvl="1">
              <a:spcBef>
                <a:spcPts val="0"/>
              </a:spcBef>
            </a:pPr>
            <a:r>
              <a:rPr lang="pt-BR" dirty="0"/>
              <a:t>S</a:t>
            </a:r>
            <a:r>
              <a:rPr lang="pt-BR" dirty="0" smtClean="0"/>
              <a:t>índrome </a:t>
            </a:r>
            <a:r>
              <a:rPr lang="pt-BR" dirty="0"/>
              <a:t>de </a:t>
            </a:r>
            <a:r>
              <a:rPr lang="pt-BR" dirty="0" err="1" smtClean="0"/>
              <a:t>Neu-Laxova</a:t>
            </a:r>
            <a:endParaRPr lang="pt-BR" dirty="0"/>
          </a:p>
          <a:p>
            <a:pPr lvl="1">
              <a:spcBef>
                <a:spcPts val="0"/>
              </a:spcBef>
            </a:pPr>
            <a:r>
              <a:rPr lang="pt-BR" dirty="0" smtClean="0"/>
              <a:t>Síndrome de </a:t>
            </a:r>
            <a:r>
              <a:rPr lang="pt-BR" dirty="0" err="1" smtClean="0"/>
              <a:t>Mechel</a:t>
            </a:r>
            <a:r>
              <a:rPr lang="pt-BR" dirty="0" smtClean="0"/>
              <a:t>- </a:t>
            </a:r>
            <a:r>
              <a:rPr lang="pt-BR" dirty="0" err="1" smtClean="0"/>
              <a:t>Gruber</a:t>
            </a: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532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30448" t="10837" r="29998" b="73938"/>
          <a:stretch/>
        </p:blipFill>
        <p:spPr>
          <a:xfrm>
            <a:off x="1887414" y="527538"/>
            <a:ext cx="5146431" cy="111369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/>
          <a:srcRect l="5670" t="57632" r="9545" b="26502"/>
          <a:stretch/>
        </p:blipFill>
        <p:spPr>
          <a:xfrm>
            <a:off x="269631" y="1922585"/>
            <a:ext cx="8628185" cy="90774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86153" y="3111687"/>
            <a:ext cx="79951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 smtClean="0"/>
              <a:t>“O </a:t>
            </a:r>
            <a:r>
              <a:rPr lang="pt-BR" dirty="0"/>
              <a:t>compromisso com o cuidado centrado na família começa antes do nascimento do bebê, por meio da parceria com o Programa de Medicina </a:t>
            </a:r>
            <a:r>
              <a:rPr lang="pt-BR" dirty="0" smtClean="0"/>
              <a:t>Materno-Fetal </a:t>
            </a:r>
            <a:r>
              <a:rPr lang="pt-BR" dirty="0"/>
              <a:t>no Ambulatório de Assistência Perinatal multiprofissional, oferecendo atendimento especializado às mães gestantes de fetos com malformações congênitas </a:t>
            </a:r>
            <a:r>
              <a:rPr lang="pt-BR" dirty="0" smtClean="0"/>
              <a:t>conhecidas”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656492" y="4347149"/>
            <a:ext cx="7924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“Rede </a:t>
            </a:r>
            <a:r>
              <a:rPr lang="pt-BR" dirty="0"/>
              <a:t>de Pesquisa Neonatal patrocinada pelo </a:t>
            </a:r>
            <a:r>
              <a:rPr lang="pt-BR" dirty="0" err="1"/>
              <a:t>National</a:t>
            </a:r>
            <a:r>
              <a:rPr lang="pt-BR" dirty="0"/>
              <a:t> </a:t>
            </a:r>
            <a:r>
              <a:rPr lang="pt-BR" dirty="0" err="1"/>
              <a:t>Institutes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Health (NIH</a:t>
            </a:r>
            <a:r>
              <a:rPr lang="pt-BR" dirty="0" smtClean="0"/>
              <a:t>)”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694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86" y="1172306"/>
            <a:ext cx="2754590" cy="269337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126" y="679938"/>
            <a:ext cx="3994237" cy="391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585</Words>
  <Application>Microsoft Office PowerPoint</Application>
  <PresentationFormat>Apresentação na tela (16:9)</PresentationFormat>
  <Paragraphs>57</Paragraphs>
  <Slides>16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Nunito</vt:lpstr>
      <vt:lpstr>Calibri</vt:lpstr>
      <vt:lpstr>Wingdings</vt:lpstr>
      <vt:lpstr>Arial</vt:lpstr>
      <vt:lpstr>Shift</vt:lpstr>
      <vt:lpstr>Limite de viabilidade</vt:lpstr>
      <vt:lpstr>Apresentação do PowerPoint</vt:lpstr>
      <vt:lpstr>Apresentação do PowerPoint</vt:lpstr>
      <vt:lpstr>Apresentação do PowerPoint</vt:lpstr>
      <vt:lpstr>Apresentação do PowerPoint</vt:lpstr>
      <vt:lpstr>Zona cinzenta</vt:lpstr>
      <vt:lpstr>Apresentação do PowerPoint</vt:lpstr>
      <vt:lpstr>Contemplar todos os riscos e benefícios com a família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Limite de viabilidade</dc:title>
  <cp:lastModifiedBy>Conta da Microsoft</cp:lastModifiedBy>
  <cp:revision>18</cp:revision>
  <dcterms:modified xsi:type="dcterms:W3CDTF">2020-11-04T03:02:47Z</dcterms:modified>
</cp:coreProperties>
</file>