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319" r:id="rId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99"/>
    <a:srgbClr val="0000FF"/>
    <a:srgbClr val="FFFF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5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F2661-120B-45E8-B12B-A67C089586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87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5EA33-EFC0-451E-84E6-8C45890635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32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C0FA6-6E53-48DA-82BF-86D3BFF1D3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777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ED3EF-7C14-40B4-925D-545599F4E1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4955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F3A2A-D7C5-476E-92E5-0C2055FC81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11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B93CE-EDDE-47A1-AADB-938AFC52A7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807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33F16-5567-4732-8279-B5814CC697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50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D5B7D-2F22-4534-959E-81FAE6B853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667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A9392-D010-4A75-8D5B-4E34F86F78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625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D7104-86C5-4623-9710-A8EE377FA8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58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638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033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34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35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36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37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639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639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040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41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42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43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639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045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640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047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640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  <p:sp>
          <p:nvSpPr>
            <p:cNvPr id="1049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50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640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>
                <a:cs typeface="Arial" charset="0"/>
              </a:endParaRPr>
            </a:p>
          </p:txBody>
        </p:sp>
      </p:grpSp>
      <p:sp>
        <p:nvSpPr>
          <p:cNvPr id="1640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640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641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41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fld id="{36D1D8FE-8A2B-48A1-BD66-5F639582B4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641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6"/>
          <p:cNvSpPr>
            <a:spLocks noChangeArrowheads="1"/>
          </p:cNvSpPr>
          <p:nvPr/>
        </p:nvSpPr>
        <p:spPr bwMode="auto">
          <a:xfrm>
            <a:off x="0" y="0"/>
            <a:ext cx="9144000" cy="315595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FELIZ 2021!</a:t>
            </a:r>
          </a:p>
          <a:p>
            <a:pPr algn="ctr"/>
            <a:r>
              <a:rPr lang="pt-BR"/>
              <a:t>ANO 2020, o ano que resiste em acabar, deixando feridas em nossas mentes pelas</a:t>
            </a:r>
          </a:p>
          <a:p>
            <a:pPr algn="ctr"/>
            <a:r>
              <a:rPr lang="pt-BR"/>
              <a:t> perdas de mais de 190 mil  brasileiros, mas em permeio ao negacionismo e </a:t>
            </a:r>
          </a:p>
          <a:p>
            <a:pPr algn="ctr"/>
            <a:r>
              <a:rPr lang="pt-BR"/>
              <a:t>ignorância (“nada custa mais caro do que a ignorância!”) a Ciência, em um dos </a:t>
            </a:r>
          </a:p>
          <a:p>
            <a:pPr algn="ctr"/>
            <a:r>
              <a:rPr lang="pt-BR"/>
              <a:t>maiores recordes da história da humanidade (apenas 9 meses!) trouxe a todos nós</a:t>
            </a:r>
          </a:p>
          <a:p>
            <a:pPr algn="ctr"/>
            <a:r>
              <a:rPr lang="pt-BR"/>
              <a:t> ESPERANÇA de que podemos SIM enfrentar inimigos invisíveis! </a:t>
            </a:r>
          </a:p>
          <a:p>
            <a:pPr algn="ctr"/>
            <a:r>
              <a:rPr lang="pt-BR"/>
              <a:t>VIVA A CIÊNCIA! </a:t>
            </a:r>
          </a:p>
          <a:p>
            <a:pPr algn="ctr"/>
            <a:endParaRPr lang="pt-BR" b="1">
              <a:solidFill>
                <a:srgbClr val="0000FF"/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133600"/>
            <a:ext cx="147637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3213100"/>
            <a:ext cx="9144000" cy="35147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600">
                <a:solidFill>
                  <a:srgbClr val="0000FF"/>
                </a:solidFill>
              </a:rPr>
              <a:t>Na Perinatologia, através de vários  Artigos e </a:t>
            </a:r>
            <a:r>
              <a:rPr lang="pt-BR" sz="1600" i="1">
                <a:solidFill>
                  <a:srgbClr val="0000FF"/>
                </a:solidFill>
              </a:rPr>
              <a:t>Lives, </a:t>
            </a:r>
            <a:r>
              <a:rPr lang="pt-BR" sz="1600">
                <a:solidFill>
                  <a:srgbClr val="0000FF"/>
                </a:solidFill>
              </a:rPr>
              <a:t>inclusive  aqui resumidos comprovou-se a não transmissão vertical do SARS-CoV-2e aprendemos a nos defender dessa infecção  mortal na presença de  tempestade de citocinas, culminando em lesão de múltiplos órgãos e morte.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Em meio a essa mais grave pandemia da nossa geração jamais desistimos de buscar a informação correta compartilhando-a, além da conclusão da 4ª Edição do Livro Assistência ao Recém-Nascido de Risco e 2ª Edição de Neurossonografia Neonatal.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Mensagem que nos chegou de um colega transbordou-nos de Energia para que estejamos juntos em 2021:” Dr Paulo querido , mestre eterno feliz natal e um 2021 cheio de realizações,Vc é mesmo um presente de Natal para todos que nós... Vivenciar dias de luta, desafios, resistência e realizações sempre será mais fácil ao seu lado... Sua generosidade e busca incessante  pelo bem-estar do outro, seja quem for, de onde venha, pensando igual ou diferente, é uma marca tão sólida quanto sua competência profissional, que nos inspira e beneficia”.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Super emocionado, o meu Muito Obrigado e que tenhamos um ANO IMUNIZANTE! e que Deus, o Ser maior,  nos inspire e nos guie na caminhada de 2021!</a:t>
            </a:r>
          </a:p>
        </p:txBody>
      </p:sp>
      <p:pic>
        <p:nvPicPr>
          <p:cNvPr id="9223" name="Picture 7" descr="Foz-7-4-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704975" cy="95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6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398713"/>
            <a:ext cx="23050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0"/>
            <a:ext cx="75565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tina de seda">
  <a:themeElements>
    <a:clrScheme name="Cortina de sed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ortina de sed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rtina de sed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ina de sed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tina de sed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Requintado</Template>
  <TotalTime>1432</TotalTime>
  <Words>293</Words>
  <Application>Microsoft Office PowerPoint</Application>
  <PresentationFormat>Apresentação na tela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Tahoma</vt:lpstr>
      <vt:lpstr>Arial</vt:lpstr>
      <vt:lpstr>Wingdings</vt:lpstr>
      <vt:lpstr>Calibri</vt:lpstr>
      <vt:lpstr>Cortina de seda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Curso de Infecção Neonatal</dc:title>
  <dc:creator>Paulo</dc:creator>
  <cp:lastModifiedBy>Paulo</cp:lastModifiedBy>
  <cp:revision>46</cp:revision>
  <dcterms:created xsi:type="dcterms:W3CDTF">2014-04-10T18:25:50Z</dcterms:created>
  <dcterms:modified xsi:type="dcterms:W3CDTF">2020-12-28T20:37:05Z</dcterms:modified>
</cp:coreProperties>
</file>