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1"/>
  </p:sldMasterIdLst>
  <p:sldIdLst>
    <p:sldId id="256" r:id="rId2"/>
    <p:sldId id="257" r:id="rId3"/>
    <p:sldId id="29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94" r:id="rId37"/>
    <p:sldId id="314" r:id="rId38"/>
    <p:sldId id="293" r:id="rId39"/>
    <p:sldId id="295" r:id="rId40"/>
    <p:sldId id="296" r:id="rId41"/>
    <p:sldId id="289" r:id="rId42"/>
    <p:sldId id="297" r:id="rId43"/>
    <p:sldId id="298" r:id="rId44"/>
    <p:sldId id="301" r:id="rId45"/>
    <p:sldId id="302" r:id="rId46"/>
    <p:sldId id="303" r:id="rId47"/>
    <p:sldId id="304" r:id="rId48"/>
    <p:sldId id="299" r:id="rId49"/>
    <p:sldId id="305" r:id="rId50"/>
    <p:sldId id="312" r:id="rId51"/>
    <p:sldId id="306" r:id="rId52"/>
    <p:sldId id="307" r:id="rId53"/>
    <p:sldId id="309" r:id="rId54"/>
    <p:sldId id="311" r:id="rId55"/>
    <p:sldId id="313" r:id="rId56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00FF"/>
    <a:srgbClr val="FFFF00"/>
    <a:srgbClr val="CCECFF"/>
    <a:srgbClr val="0099CC"/>
    <a:srgbClr val="6699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-248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17463" y="0"/>
            <a:ext cx="12231688" cy="6856413"/>
            <a:chOff x="-16934" y="0"/>
            <a:chExt cx="12231160" cy="6856214"/>
          </a:xfrm>
        </p:grpSpPr>
        <p:pic>
          <p:nvPicPr>
            <p:cNvPr id="5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" name="Rectangle 25"/>
            <p:cNvGrpSpPr>
              <a:grpSpLocks/>
            </p:cNvGrpSpPr>
            <p:nvPr/>
          </p:nvGrpSpPr>
          <p:grpSpPr bwMode="auto">
            <a:xfrm>
              <a:off x="2323004" y="1536147"/>
              <a:ext cx="7558714" cy="3852560"/>
              <a:chOff x="2322576" y="1536192"/>
              <a:chExt cx="7559040" cy="3852672"/>
            </a:xfrm>
          </p:grpSpPr>
          <p:pic>
            <p:nvPicPr>
              <p:cNvPr id="9" name="Rectangle 25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22576" y="1536192"/>
                <a:ext cx="7559040" cy="385267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Text Box 11"/>
              <p:cNvSpPr txBox="1">
                <a:spLocks noChangeArrowheads="1"/>
              </p:cNvSpPr>
              <p:nvPr/>
            </p:nvSpPr>
            <p:spPr bwMode="auto">
              <a:xfrm>
                <a:off x="2327904" y="1540976"/>
                <a:ext cx="7544128" cy="38355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 dirty="0"/>
              </a:p>
            </p:txBody>
          </p:sp>
        </p:grpSp>
        <p:pic>
          <p:nvPicPr>
            <p:cNvPr id="7" name="Picture 16" descr="HDRibbonTitle-UniformTrim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934" y="3147609"/>
              <a:ext cx="2478024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9" descr="HDRibbonTitle-UniformTrim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6202" y="3147609"/>
              <a:ext cx="2478024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1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EB14-A53E-498A-835F-967770FC5259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6DAB8-64C1-4575-88A6-9FBBD6FECD2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398742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07AB8-FFA4-44A4-AE00-67226982DF9F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203E7-925C-4930-9021-CE76CA24BAF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127973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4416F-DDC7-46BD-8EE0-7BE91E391D3A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ABB28-8297-4206-B997-4A0599D5724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504999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9805D-E614-4A06-B515-E4A283CA491D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9CB8E-CFD6-4EA0-9E56-C642229C7D5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509486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B68D2-1112-41C2-A9A4-F568886F16D8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73CD6-E8F1-44DA-BF57-492AA9A3D68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02703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6B4AC-D61F-470C-831B-A5B4DE34B0A5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D857A-B015-4EF8-A0CB-1D6C2C92E13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75734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90616-9CB1-4E2C-A051-B659E3235288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49C9-3903-45EE-844D-A3C1439D103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343957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9FDB2-63A0-4CA9-B175-E59991D1C5C3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E4351-3D6B-49B8-88CE-94038C50427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11987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DC251-750A-475F-92F4-2B06BCE95935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667E2-E257-4462-8BB1-3D93BC6068C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11148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02141-2E6B-44B4-8AF9-2FA457534994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3F627-43C1-4947-9FA8-82E5F23D2AC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679869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484BF-A54C-4842-8D35-BBCDB37398A2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783ED-7978-499E-A4B9-A11FBF67F4A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632314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>
              <a:defRPr/>
            </a:pPr>
            <a:r>
              <a:rPr lang="en-US" sz="8000" dirty="0" smtClean="0">
                <a:cs typeface="Arial" charset="0"/>
              </a:rPr>
              <a:t>“</a:t>
            </a: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r">
              <a:defRPr/>
            </a:pPr>
            <a:r>
              <a:rPr lang="en-US" sz="8000" dirty="0" smtClean="0">
                <a:cs typeface="Arial" charset="0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74A5F-52EE-40EA-8940-3CE3901B6A87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B36B4-88D0-4CC2-8E5D-07049A2D1E2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473575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3C8F1-0D74-455C-BE07-E51B71484DAD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B7DB8-167C-42FA-8B94-13E5993349D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298156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>
              <a:defRPr/>
            </a:pPr>
            <a:r>
              <a:rPr lang="en-US" sz="8000" dirty="0" smtClean="0">
                <a:cs typeface="Arial" charset="0"/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r">
              <a:defRPr/>
            </a:pPr>
            <a:r>
              <a:rPr lang="en-US" sz="8000" dirty="0" smtClean="0">
                <a:cs typeface="Arial" charset="0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1E159-B521-4E87-93AB-DEF6BF38F017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CBDF3-F915-4310-8877-8975CF7DEB7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719337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7ED5D-C804-4AED-B76A-79CE9BE991FF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22787-2706-424F-A3E1-29B4F4884AA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293483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D3550-D0CE-4E1C-8415-908E3FD6FA16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63FE8-3F74-41DF-9F68-3BBDB4B9C3B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297435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D8DA5-E07E-46A9-8B19-897346C2E8A5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02C0E-AD66-4E6B-AECF-65BE730B3F1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342412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5400" y="982663"/>
            <a:ext cx="9601200" cy="130333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31787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8677275" y="5969000"/>
            <a:ext cx="1600200" cy="2794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7FD3478-33B9-400D-BD5A-FBC1ACB3A7A4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295400" y="5969000"/>
            <a:ext cx="7305675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0353675" y="5969000"/>
            <a:ext cx="542925" cy="2794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218D8E4-4958-474A-AE7E-9A161D0002E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579524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-15875" y="0"/>
            <a:ext cx="12230100" cy="6856413"/>
            <a:chOff x="-15736" y="0"/>
            <a:chExt cx="12229962" cy="6856214"/>
          </a:xfrm>
        </p:grpSpPr>
        <p:pic>
          <p:nvPicPr>
            <p:cNvPr id="1032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736" y="3153832"/>
              <a:ext cx="77724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36986" y="3153832"/>
              <a:ext cx="77724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4D6E2E83-7D1A-44D4-8962-6FC46B6429AD}" type="datetimeFigureOut">
              <a:rPr lang="en-US"/>
              <a:pPr>
                <a:defRPr/>
              </a:pPr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EE86D440-657B-4971-8D1C-171E94A4B3B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33" r:id="rId7"/>
    <p:sldLayoutId id="2147483741" r:id="rId8"/>
    <p:sldLayoutId id="2147483732" r:id="rId9"/>
    <p:sldLayoutId id="2147483731" r:id="rId10"/>
    <p:sldLayoutId id="2147483742" r:id="rId11"/>
    <p:sldLayoutId id="2147483743" r:id="rId12"/>
    <p:sldLayoutId id="2147483730" r:id="rId13"/>
    <p:sldLayoutId id="2147483744" r:id="rId14"/>
    <p:sldLayoutId id="2147483745" r:id="rId15"/>
    <p:sldLayoutId id="2147483746" r:id="rId16"/>
    <p:sldLayoutId id="2147483747" r:id="rId17"/>
    <p:sldLayoutId id="2147483734" r:id="rId18"/>
  </p:sldLayoutIdLst>
  <p:transition spd="slow">
    <p:push dir="u"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2358069/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paulomargotto.com.br/documentos/13424" TargetMode="External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paulomargotto.com.br/documentos/9823" TargetMode="External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 bwMode="auto">
          <a:xfrm>
            <a:off x="2117725" y="3852863"/>
            <a:ext cx="7834313" cy="28606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>
              <a:spcAft>
                <a:spcPts val="1000"/>
              </a:spcAft>
              <a:buClr>
                <a:schemeClr val="tx1"/>
              </a:buClr>
              <a:buSzPct val="100000"/>
              <a:buFont typeface="Arial" pitchFamily="34" charset="0"/>
              <a:buNone/>
            </a:pPr>
            <a:r>
              <a:rPr lang="pt-BR" sz="2800" dirty="0"/>
              <a:t>Apresentação: </a:t>
            </a:r>
            <a:r>
              <a:rPr lang="pt-BR" sz="2800" dirty="0" smtClean="0"/>
              <a:t>Antônio </a:t>
            </a:r>
            <a:r>
              <a:rPr lang="pt-BR" sz="2800" dirty="0"/>
              <a:t>Batista de Freitas Neto</a:t>
            </a:r>
          </a:p>
          <a:p>
            <a:pPr algn="ctr" eaLnBrk="1" hangingPunct="1">
              <a:spcAft>
                <a:spcPts val="1000"/>
              </a:spcAft>
              <a:buClr>
                <a:schemeClr val="tx1"/>
              </a:buClr>
              <a:buSzPct val="100000"/>
              <a:buFont typeface="Arial" pitchFamily="34" charset="0"/>
              <a:buNone/>
            </a:pPr>
            <a:r>
              <a:rPr lang="pt-BR" sz="2800" dirty="0"/>
              <a:t>RIII – Medicina Intensiva Pediátrica HMIB</a:t>
            </a:r>
          </a:p>
          <a:p>
            <a:pPr algn="ctr" eaLnBrk="1" hangingPunct="1">
              <a:spcAft>
                <a:spcPts val="1000"/>
              </a:spcAft>
              <a:buClr>
                <a:schemeClr val="tx1"/>
              </a:buClr>
              <a:buSzPct val="100000"/>
              <a:buFont typeface="Arial" pitchFamily="34" charset="0"/>
              <a:buNone/>
            </a:pPr>
            <a:r>
              <a:rPr lang="pt-BR" sz="2800" dirty="0"/>
              <a:t>Coordenação: Alexandre Serafim</a:t>
            </a:r>
          </a:p>
          <a:p>
            <a:pPr algn="ctr" eaLnBrk="1" hangingPunct="1">
              <a:spcAft>
                <a:spcPts val="1000"/>
              </a:spcAft>
              <a:buClr>
                <a:schemeClr val="tx1"/>
              </a:buClr>
              <a:buSzPct val="100000"/>
              <a:buFont typeface="Arial" pitchFamily="34" charset="0"/>
              <a:buNone/>
            </a:pPr>
            <a:r>
              <a:rPr lang="pt-BR" sz="2800" dirty="0">
                <a:hlinkClick r:id="rId2"/>
              </a:rPr>
              <a:t>www.paulomargotto.com.br</a:t>
            </a:r>
            <a:endParaRPr lang="pt-BR" sz="2800" dirty="0"/>
          </a:p>
          <a:p>
            <a:pPr algn="ctr" eaLnBrk="1" hangingPunct="1">
              <a:spcAft>
                <a:spcPts val="1000"/>
              </a:spcAft>
              <a:buClr>
                <a:schemeClr val="tx1"/>
              </a:buClr>
              <a:buSzPct val="100000"/>
              <a:buFont typeface="Arial" pitchFamily="34" charset="0"/>
              <a:buNone/>
            </a:pPr>
            <a:r>
              <a:rPr lang="pt-BR" sz="2800" dirty="0" smtClean="0"/>
              <a:t>Brasília, </a:t>
            </a:r>
            <a:r>
              <a:rPr lang="pt-BR" sz="2800" dirty="0" smtClean="0"/>
              <a:t>9 </a:t>
            </a:r>
            <a:r>
              <a:rPr lang="pt-BR" sz="2800" dirty="0"/>
              <a:t>de janeiro de 2021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168525" y="2470150"/>
            <a:ext cx="7732713" cy="13731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 dirty="0">
                <a:hlinkClick r:id="rId3"/>
              </a:rPr>
              <a:t/>
            </a:r>
            <a:br>
              <a:rPr lang="en-US" b="1" dirty="0">
                <a:hlinkClick r:id="rId3"/>
              </a:rPr>
            </a:br>
            <a:r>
              <a:rPr lang="en-US" b="1" dirty="0">
                <a:hlinkClick r:id="rId3"/>
              </a:rPr>
              <a:t>Infectious</a:t>
            </a:r>
            <a:r>
              <a:rPr lang="en-US" dirty="0">
                <a:hlinkClick r:id="rId3"/>
              </a:rPr>
              <a:t> and </a:t>
            </a:r>
            <a:r>
              <a:rPr lang="en-US" b="1" dirty="0">
                <a:hlinkClick r:id="rId3"/>
              </a:rPr>
              <a:t>Autoimmune</a:t>
            </a:r>
            <a:r>
              <a:rPr lang="en-US" dirty="0">
                <a:hlinkClick r:id="rId3"/>
              </a:rPr>
              <a:t> </a:t>
            </a:r>
            <a:r>
              <a:rPr lang="en-US" b="1" dirty="0">
                <a:hlinkClick r:id="rId3"/>
              </a:rPr>
              <a:t>Causes</a:t>
            </a:r>
            <a:r>
              <a:rPr lang="en-US" dirty="0">
                <a:hlinkClick r:id="rId3"/>
              </a:rPr>
              <a:t> of </a:t>
            </a:r>
            <a:r>
              <a:rPr lang="en-US" b="1" dirty="0">
                <a:hlinkClick r:id="rId3"/>
              </a:rPr>
              <a:t>Encephalitis</a:t>
            </a:r>
            <a:r>
              <a:rPr lang="en-US" dirty="0">
                <a:hlinkClick r:id="rId3"/>
              </a:rPr>
              <a:t> in </a:t>
            </a:r>
            <a:r>
              <a:rPr lang="en-US" b="1" dirty="0">
                <a:hlinkClick r:id="rId3"/>
              </a:rPr>
              <a:t>Children</a:t>
            </a:r>
            <a:r>
              <a:rPr lang="en-US" dirty="0">
                <a:hlinkClick r:id="rId3"/>
              </a:rPr>
              <a:t>.</a:t>
            </a:r>
            <a:endParaRPr lang="en-US" dirty="0"/>
          </a:p>
          <a:p>
            <a:pPr algn="ctr"/>
            <a:r>
              <a:rPr lang="en-US" dirty="0"/>
              <a:t>Erickson TA, Muscal E, Munoz FM, Lotze T, Hasbun R, Brown E, Murray KO.Pediatrics. 2020 Jun;145(6):e20192543. doi: 10.1542/peds.2019-2543. Epub 2020 May 1.PMID: 32358069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314325" y="1409700"/>
            <a:ext cx="11504613" cy="1200329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/>
            <a:r>
              <a:rPr lang="pt-BR" sz="3600" b="1" dirty="0">
                <a:solidFill>
                  <a:srgbClr val="FF0000"/>
                </a:solidFill>
              </a:rPr>
              <a:t>Causas infecciosas e autoimunes de encefalite em crianças</a:t>
            </a:r>
          </a:p>
        </p:txBody>
      </p:sp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4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838" y="0"/>
            <a:ext cx="8208962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pt-BR" dirty="0" smtClean="0"/>
              <a:t>Existem 100 etiologias diferentes que pode levar à encefalite (EN) em crianças</a:t>
            </a:r>
          </a:p>
          <a:p>
            <a:pPr eaLnBrk="1" hangingPunct="1">
              <a:lnSpc>
                <a:spcPct val="90000"/>
              </a:lnSpc>
            </a:pPr>
            <a:r>
              <a:rPr lang="pt-BR" dirty="0" smtClean="0"/>
              <a:t>Maioria (50% - 70%) carecem de uma etiologia identificada. </a:t>
            </a:r>
          </a:p>
          <a:p>
            <a:pPr eaLnBrk="1" hangingPunct="1">
              <a:lnSpc>
                <a:spcPct val="90000"/>
              </a:lnSpc>
            </a:pPr>
            <a:r>
              <a:rPr lang="pt-BR" dirty="0" smtClean="0"/>
              <a:t>Morbidade, mortalidade e sequelas substanciais.</a:t>
            </a:r>
          </a:p>
          <a:p>
            <a:pPr eaLnBrk="1" hangingPunct="1">
              <a:lnSpc>
                <a:spcPct val="90000"/>
              </a:lnSpc>
            </a:pPr>
            <a:r>
              <a:rPr lang="pt-BR" dirty="0" smtClean="0"/>
              <a:t>Devido etiologia infecciosa frequente, existe variação geográfica nas causas.</a:t>
            </a:r>
          </a:p>
          <a:p>
            <a:pPr eaLnBrk="1" hangingPunct="1">
              <a:lnSpc>
                <a:spcPct val="90000"/>
              </a:lnSpc>
            </a:pPr>
            <a:r>
              <a:rPr lang="pt-BR" dirty="0" smtClean="0"/>
              <a:t>Encefalites autoimunes e inflamatórias– Entidades novas que pedem novos estudos</a:t>
            </a:r>
          </a:p>
          <a:p>
            <a:pPr eaLnBrk="1" hangingPunct="1">
              <a:lnSpc>
                <a:spcPct val="90000"/>
              </a:lnSpc>
            </a:pPr>
            <a:r>
              <a:rPr lang="pt-BR" dirty="0" smtClean="0"/>
              <a:t>Tratáveis se diagnosticadas no início do curso da doença.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63" y="915988"/>
            <a:ext cx="6230937" cy="2305050"/>
          </a:xfrm>
          <a:prstGeom prst="rect">
            <a:avLst/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3157538" y="3659188"/>
            <a:ext cx="6096000" cy="1493837"/>
          </a:xfrm>
          <a:prstGeom prst="rect">
            <a:avLst/>
          </a:prstGeom>
          <a:solidFill>
            <a:srgbClr val="CCECFF"/>
          </a:solidFill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914400"/>
            <a:r>
              <a:rPr lang="pt-BR" b="1" dirty="0">
                <a:solidFill>
                  <a:srgbClr val="0000FF"/>
                </a:solidFill>
              </a:rPr>
              <a:t>       O QUE SE SABE SOBRE ESTE ASSUNTO</a:t>
            </a:r>
            <a:r>
              <a:rPr lang="pt-BR" dirty="0"/>
              <a:t> </a:t>
            </a:r>
          </a:p>
          <a:p>
            <a:pPr defTabSz="914400"/>
            <a:r>
              <a:rPr lang="pt-BR" dirty="0"/>
              <a:t>Encefalites pediátricas são frequentemente graves e carecem de uma etiologia. Vírus recém-reconhecidos e causas autoimunes são consideradas importantes, mas não foram realizado grandes estudos recentes para avaliar seus exatos papéis nas crianças</a:t>
            </a:r>
          </a:p>
        </p:txBody>
      </p:sp>
    </p:spTree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INTRODUÇÃO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dirty="0" smtClean="0"/>
          </a:p>
          <a:p>
            <a:pPr eaLnBrk="1" hangingPunct="1"/>
            <a:endParaRPr lang="pt-BR" dirty="0" smtClean="0"/>
          </a:p>
          <a:p>
            <a:pPr eaLnBrk="1" hangingPunct="1"/>
            <a:r>
              <a:rPr lang="pt-BR" dirty="0" smtClean="0"/>
              <a:t>Para entender a prevalência de etiologias infecciosas e não infecciosas de encefalite em pediatria, foi conduzida uma análise de todos os casos pediátricos em um grande sistema de hospital pediátrico em Houston, Texas.</a:t>
            </a:r>
          </a:p>
          <a:p>
            <a:pPr eaLnBrk="1" hangingPunct="1"/>
            <a:endParaRPr lang="pt-BR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Revisão retrospectiva dos prontuários de todos os pacientes com um CID associado a </a:t>
            </a:r>
            <a:r>
              <a:rPr lang="pt-BR" i="1" dirty="0" smtClean="0"/>
              <a:t>encefalite</a:t>
            </a:r>
            <a:r>
              <a:rPr lang="pt-BR" dirty="0" smtClean="0"/>
              <a:t> ou </a:t>
            </a:r>
            <a:r>
              <a:rPr lang="pt-BR" i="1" dirty="0" smtClean="0"/>
              <a:t>meningoencefalite</a:t>
            </a:r>
            <a:r>
              <a:rPr lang="pt-BR" dirty="0" smtClean="0"/>
              <a:t> internados no Texas Children's Hospital (TCH) de 1º de janeiro de 2010 a 31 de dezembro de 2017 </a:t>
            </a:r>
          </a:p>
          <a:p>
            <a:pPr eaLnBrk="1" hangingPunct="1"/>
            <a:r>
              <a:rPr lang="pt-BR" dirty="0" smtClean="0"/>
              <a:t>Hospital com área geográfica de captação extensa (lugares rurais e urbanos).</a:t>
            </a:r>
          </a:p>
          <a:p>
            <a:pPr eaLnBrk="1" hangingPunct="1"/>
            <a:r>
              <a:rPr lang="pt-BR" dirty="0" smtClean="0"/>
              <a:t> Os pacientes foram revisados ​​e classificados como encefalite se atendessem à definição de 2013 do </a:t>
            </a:r>
            <a:r>
              <a:rPr lang="pt-BR" i="1" dirty="0" smtClean="0"/>
              <a:t>International Encephalitis Consortium.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Para atender à definição de encefalite, os pacientes precisavam ter estado mental alterado documentado com duração de pelo menos 24 horas sem outra causa explicável. Além disso, MAIS 2 dos seguintes: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Febre 38 ° C com 3 dias da apresentação,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Novas convulsões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Novos achados neurológicos focais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Leucócitos no líquor céfalorraquidinao (LCR) de pelo menos 5/mm3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Anormalidade nova em neuroimagem de início consistente com a encefalite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dirty="0" smtClean="0"/>
              <a:t>Anormalidade no EEG não associada a outra causa.</a:t>
            </a:r>
          </a:p>
        </p:txBody>
      </p:sp>
      <p:sp>
        <p:nvSpPr>
          <p:cNvPr id="4" name="Retângulo 3"/>
          <p:cNvSpPr/>
          <p:nvPr/>
        </p:nvSpPr>
        <p:spPr>
          <a:xfrm>
            <a:off x="1295400" y="3382963"/>
            <a:ext cx="8632825" cy="239077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 os pacientes 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não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tinham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uma etiologia infecciosa identificada, então seus prontuários foram examinados e revisados ​​por 2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autores que aplicavam critérios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para encefalite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autoimune: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atender aos critérios de encefalite autoimune, os pacientes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precisavam: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Evidências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alterações estado mental ou déficits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neuropsiquiátricos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Pelo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menos uma anormalidade objetiva do sistema nervoso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central: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normalidade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neurológica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focal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Convulsões 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leocitose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do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LCR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Achado de neuroimagem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sugestivo de encefalite.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295400" y="3513138"/>
            <a:ext cx="7613650" cy="22479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Critérios de exclusão: </a:t>
            </a:r>
          </a:p>
          <a:p>
            <a:pPr eaLnBrk="1" hangingPunct="1"/>
            <a:r>
              <a:rPr lang="pt-BR" dirty="0" smtClean="0"/>
              <a:t>Pacientes com &lt; 90 dias ou &gt; 18 anos de idade no momento da admissão</a:t>
            </a:r>
          </a:p>
          <a:p>
            <a:pPr eaLnBrk="1" hangingPunct="1"/>
            <a:r>
              <a:rPr lang="pt-BR" dirty="0" smtClean="0"/>
              <a:t>Apenas pacientes incidentes foram incluídos (retiveram pacientes externos com registros claros no hospital de origem) </a:t>
            </a:r>
          </a:p>
          <a:p>
            <a:pPr eaLnBrk="1" hangingPunct="1"/>
            <a:r>
              <a:rPr lang="pt-BR" dirty="0" smtClean="0"/>
              <a:t>Pacientes transferidos com testes diagnósticos ou tempo de internação obscuros foram excluídos do estudo.</a:t>
            </a:r>
            <a:endParaRPr lang="pt-BR" i="1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22531" name="CaixaDeTexto 4"/>
          <p:cNvSpPr txBox="1">
            <a:spLocks noChangeArrowheads="1"/>
          </p:cNvSpPr>
          <p:nvPr/>
        </p:nvSpPr>
        <p:spPr bwMode="auto">
          <a:xfrm>
            <a:off x="3235325" y="2887663"/>
            <a:ext cx="5721350" cy="25844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5400" dirty="0">
                <a:solidFill>
                  <a:srgbClr val="0070C0"/>
                </a:solidFill>
              </a:rPr>
              <a:t>409</a:t>
            </a:r>
            <a:r>
              <a:rPr lang="pt-BR" sz="5400" dirty="0"/>
              <a:t> PACIENTES COM CID COMPATIVEL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23555" name="CaixaDeTexto 4"/>
          <p:cNvSpPr txBox="1">
            <a:spLocks noChangeArrowheads="1"/>
          </p:cNvSpPr>
          <p:nvPr/>
        </p:nvSpPr>
        <p:spPr bwMode="auto">
          <a:xfrm>
            <a:off x="3235325" y="2887663"/>
            <a:ext cx="5721350" cy="25844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5400" dirty="0">
                <a:solidFill>
                  <a:srgbClr val="FF0000"/>
                </a:solidFill>
              </a:rPr>
              <a:t>32</a:t>
            </a:r>
            <a:r>
              <a:rPr lang="pt-BR" sz="5400" dirty="0"/>
              <a:t> PACIENTES COM DADOS INCOMPLETOS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24579" name="CaixaDeTexto 4"/>
          <p:cNvSpPr txBox="1">
            <a:spLocks noChangeArrowheads="1"/>
          </p:cNvSpPr>
          <p:nvPr/>
        </p:nvSpPr>
        <p:spPr bwMode="auto">
          <a:xfrm>
            <a:off x="3235325" y="2887663"/>
            <a:ext cx="5721350" cy="25844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5400" dirty="0">
                <a:solidFill>
                  <a:srgbClr val="0070C0"/>
                </a:solidFill>
              </a:rPr>
              <a:t>377</a:t>
            </a:r>
            <a:r>
              <a:rPr lang="pt-BR" sz="5400" dirty="0"/>
              <a:t> PACIENTES COM DADOS COMPLETOS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25603" name="CaixaDeTexto 4"/>
          <p:cNvSpPr txBox="1">
            <a:spLocks noChangeArrowheads="1"/>
          </p:cNvSpPr>
          <p:nvPr/>
        </p:nvSpPr>
        <p:spPr bwMode="auto">
          <a:xfrm>
            <a:off x="3235325" y="2887663"/>
            <a:ext cx="5721350" cy="26352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5400" dirty="0">
                <a:solidFill>
                  <a:srgbClr val="FF0000"/>
                </a:solidFill>
              </a:rPr>
              <a:t>42</a:t>
            </a:r>
            <a:r>
              <a:rPr lang="pt-BR" sz="5400" dirty="0"/>
              <a:t> PACIENTES COM ADMISSAO PRÉVIA POR EN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26627" name="CaixaDeTexto 4"/>
          <p:cNvSpPr txBox="1">
            <a:spLocks noChangeArrowheads="1"/>
          </p:cNvSpPr>
          <p:nvPr/>
        </p:nvSpPr>
        <p:spPr bwMode="auto">
          <a:xfrm>
            <a:off x="3235325" y="2887663"/>
            <a:ext cx="5889625" cy="26352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5400" dirty="0">
                <a:solidFill>
                  <a:srgbClr val="0070C0"/>
                </a:solidFill>
              </a:rPr>
              <a:t>333</a:t>
            </a:r>
            <a:r>
              <a:rPr lang="pt-BR" sz="5400" dirty="0"/>
              <a:t> PACIENTES INCIDINDO COM ENCEFALITE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27651" name="CaixaDeTexto 4"/>
          <p:cNvSpPr txBox="1">
            <a:spLocks noChangeArrowheads="1"/>
          </p:cNvSpPr>
          <p:nvPr/>
        </p:nvSpPr>
        <p:spPr bwMode="auto">
          <a:xfrm>
            <a:off x="3235325" y="2887663"/>
            <a:ext cx="5721350" cy="25844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5400" dirty="0">
                <a:solidFill>
                  <a:srgbClr val="FF0000"/>
                </a:solidFill>
              </a:rPr>
              <a:t>102</a:t>
            </a:r>
            <a:r>
              <a:rPr lang="pt-BR" sz="5400" dirty="0"/>
              <a:t> PACIENTES SEM CRITERIO DE INCLUSÃO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28675" name="CaixaDeTexto 4"/>
          <p:cNvSpPr txBox="1">
            <a:spLocks noChangeArrowheads="1"/>
          </p:cNvSpPr>
          <p:nvPr/>
        </p:nvSpPr>
        <p:spPr bwMode="auto">
          <a:xfrm>
            <a:off x="3235325" y="2887663"/>
            <a:ext cx="5721350" cy="25844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5400" dirty="0">
                <a:solidFill>
                  <a:srgbClr val="0070C0"/>
                </a:solidFill>
              </a:rPr>
              <a:t>231</a:t>
            </a:r>
            <a:r>
              <a:rPr lang="pt-BR" sz="5400" dirty="0"/>
              <a:t> PACIENTES ELEGIVEIS COM OS CRITERIOS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29699" name="CaixaDeTexto 4"/>
          <p:cNvSpPr txBox="1">
            <a:spLocks noChangeArrowheads="1"/>
          </p:cNvSpPr>
          <p:nvPr/>
        </p:nvSpPr>
        <p:spPr bwMode="auto">
          <a:xfrm>
            <a:off x="3235325" y="2887663"/>
            <a:ext cx="5721350" cy="25844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5400" dirty="0">
                <a:solidFill>
                  <a:srgbClr val="FF0000"/>
                </a:solidFill>
              </a:rPr>
              <a:t>98</a:t>
            </a:r>
            <a:r>
              <a:rPr lang="pt-BR" sz="5400" dirty="0"/>
              <a:t> PACIENTES SEM ETIOLOGIA CLARA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30723" name="CaixaDeTexto 4"/>
          <p:cNvSpPr txBox="1">
            <a:spLocks noChangeArrowheads="1"/>
          </p:cNvSpPr>
          <p:nvPr/>
        </p:nvSpPr>
        <p:spPr bwMode="auto">
          <a:xfrm>
            <a:off x="3235325" y="2887663"/>
            <a:ext cx="5881688" cy="263525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5400" dirty="0">
                <a:solidFill>
                  <a:srgbClr val="0070C0"/>
                </a:solidFill>
              </a:rPr>
              <a:t>133</a:t>
            </a:r>
            <a:r>
              <a:rPr lang="pt-BR" sz="5400" dirty="0"/>
              <a:t> PACIENTES </a:t>
            </a:r>
            <a:r>
              <a:rPr lang="pt-BR" sz="5400" dirty="0" smtClean="0"/>
              <a:t>COM </a:t>
            </a:r>
            <a:r>
              <a:rPr lang="pt-BR" sz="5400" dirty="0"/>
              <a:t>ETIOLOGIA ELUCIDADA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>
          <a:xfrm>
            <a:off x="1388533" y="423863"/>
            <a:ext cx="9601200" cy="1303337"/>
          </a:xfrm>
        </p:spPr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31747" name="CaixaDeTexto 4"/>
          <p:cNvSpPr txBox="1">
            <a:spLocks noChangeArrowheads="1"/>
          </p:cNvSpPr>
          <p:nvPr/>
        </p:nvSpPr>
        <p:spPr bwMode="auto">
          <a:xfrm>
            <a:off x="896938" y="1312071"/>
            <a:ext cx="3416300" cy="181610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3600" dirty="0">
                <a:solidFill>
                  <a:srgbClr val="FF0000"/>
                </a:solidFill>
              </a:rPr>
              <a:t>60</a:t>
            </a:r>
          </a:p>
          <a:p>
            <a:pPr algn="ctr" eaLnBrk="1" hangingPunct="1"/>
            <a:r>
              <a:rPr lang="pt-BR" sz="3600" dirty="0"/>
              <a:t>ENCEFALITE AUTOIMUNE</a:t>
            </a:r>
          </a:p>
        </p:txBody>
      </p:sp>
      <p:sp>
        <p:nvSpPr>
          <p:cNvPr id="31748" name="CaixaDeTexto 3"/>
          <p:cNvSpPr txBox="1">
            <a:spLocks noChangeArrowheads="1"/>
          </p:cNvSpPr>
          <p:nvPr/>
        </p:nvSpPr>
        <p:spPr bwMode="auto">
          <a:xfrm>
            <a:off x="2115079" y="3351213"/>
            <a:ext cx="3433762" cy="181610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3600" dirty="0">
                <a:solidFill>
                  <a:srgbClr val="FF0000"/>
                </a:solidFill>
              </a:rPr>
              <a:t>19</a:t>
            </a:r>
          </a:p>
          <a:p>
            <a:pPr algn="ctr" eaLnBrk="1" hangingPunct="1"/>
            <a:r>
              <a:rPr lang="pt-BR" sz="3600" dirty="0"/>
              <a:t>ENCEFALITE BACTERIANA</a:t>
            </a:r>
          </a:p>
        </p:txBody>
      </p:sp>
      <p:sp>
        <p:nvSpPr>
          <p:cNvPr id="31749" name="CaixaDeTexto 5"/>
          <p:cNvSpPr txBox="1">
            <a:spLocks noChangeArrowheads="1"/>
          </p:cNvSpPr>
          <p:nvPr/>
        </p:nvSpPr>
        <p:spPr bwMode="auto">
          <a:xfrm>
            <a:off x="6581775" y="1400441"/>
            <a:ext cx="3060700" cy="1754188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3600" dirty="0">
                <a:solidFill>
                  <a:srgbClr val="FF0000"/>
                </a:solidFill>
              </a:rPr>
              <a:t>51</a:t>
            </a:r>
          </a:p>
          <a:p>
            <a:pPr algn="ctr" eaLnBrk="1" hangingPunct="1"/>
            <a:r>
              <a:rPr lang="pt-BR" sz="3600" dirty="0"/>
              <a:t>ENCEFALITE VIRAL</a:t>
            </a:r>
          </a:p>
        </p:txBody>
      </p:sp>
      <p:sp>
        <p:nvSpPr>
          <p:cNvPr id="31750" name="CaixaDeTexto 6"/>
          <p:cNvSpPr txBox="1">
            <a:spLocks noChangeArrowheads="1"/>
          </p:cNvSpPr>
          <p:nvPr/>
        </p:nvSpPr>
        <p:spPr bwMode="auto">
          <a:xfrm>
            <a:off x="6333067" y="3351213"/>
            <a:ext cx="4419599" cy="1754326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sz="3600" dirty="0">
                <a:solidFill>
                  <a:srgbClr val="FF0000"/>
                </a:solidFill>
              </a:rPr>
              <a:t>3</a:t>
            </a:r>
          </a:p>
          <a:p>
            <a:pPr algn="ctr" eaLnBrk="1" hangingPunct="1"/>
            <a:r>
              <a:rPr lang="pt-BR" sz="3600" dirty="0"/>
              <a:t>ENCEFALITE </a:t>
            </a:r>
            <a:r>
              <a:rPr lang="pt-BR" sz="3600" dirty="0" smtClean="0"/>
              <a:t>FUNGO*/AMEBA**</a:t>
            </a:r>
            <a:endParaRPr lang="pt-BR" sz="3600" dirty="0"/>
          </a:p>
        </p:txBody>
      </p:sp>
      <p:sp>
        <p:nvSpPr>
          <p:cNvPr id="2" name="CaixaDeTexto 1"/>
          <p:cNvSpPr txBox="1"/>
          <p:nvPr/>
        </p:nvSpPr>
        <p:spPr>
          <a:xfrm>
            <a:off x="3462867" y="5664200"/>
            <a:ext cx="61969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**1 caso por </a:t>
            </a:r>
            <a:r>
              <a:rPr lang="pt-BR" i="1" dirty="0"/>
              <a:t>Candida </a:t>
            </a:r>
            <a:r>
              <a:rPr lang="pt-BR" i="1" dirty="0" smtClean="0"/>
              <a:t>lusitaniae  </a:t>
            </a:r>
            <a:r>
              <a:rPr lang="pt-BR" dirty="0" smtClean="0"/>
              <a:t>e 1 caso por </a:t>
            </a:r>
            <a:r>
              <a:rPr lang="pt-BR" i="1" dirty="0"/>
              <a:t>Cryptococcus neoformans </a:t>
            </a:r>
            <a:endParaRPr lang="pt-BR" i="1" dirty="0" smtClean="0"/>
          </a:p>
          <a:p>
            <a:r>
              <a:rPr lang="pt-BR" i="1" dirty="0" smtClean="0"/>
              <a:t>** </a:t>
            </a:r>
            <a:r>
              <a:rPr lang="pt-BR" dirty="0" smtClean="0"/>
              <a:t>1 caso  por meningoencefalite amebiana</a:t>
            </a:r>
            <a:r>
              <a:rPr lang="pt-BR" i="1" dirty="0" smtClean="0"/>
              <a:t>: </a:t>
            </a:r>
            <a:r>
              <a:rPr lang="pt-BR" i="1" dirty="0"/>
              <a:t>Naegleria fowleri 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  </a:t>
            </a:r>
            <a:br>
              <a:rPr lang="pt-BR" dirty="0"/>
            </a:br>
            <a:r>
              <a:rPr lang="pt-BR" dirty="0"/>
              <a:t>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pt-BR" sz="2200" dirty="0" smtClean="0"/>
              <a:t>Causa da encefalite analisada sob a luz de fatores demográficos, comprometimento imunológico, exames gerais e LCR. </a:t>
            </a:r>
          </a:p>
          <a:p>
            <a:pPr eaLnBrk="1" hangingPunct="1"/>
            <a:r>
              <a:rPr lang="pt-BR" sz="2200" dirty="0" smtClean="0"/>
              <a:t>Criada variável para a estação de admissão </a:t>
            </a:r>
          </a:p>
          <a:p>
            <a:pPr eaLnBrk="1" hangingPunct="1"/>
            <a:r>
              <a:rPr lang="pt-BR" sz="2200" dirty="0" smtClean="0"/>
              <a:t>Pacientes foram classificados como:</a:t>
            </a:r>
          </a:p>
          <a:p>
            <a:pPr eaLnBrk="1" hangingPunct="1"/>
            <a:r>
              <a:rPr lang="pt-BR" sz="2200" b="1" dirty="0" smtClean="0"/>
              <a:t>Infecciosos</a:t>
            </a:r>
            <a:r>
              <a:rPr lang="pt-BR" sz="2200" dirty="0" smtClean="0"/>
              <a:t>: (virais, bacterianos, outro - parasita ou fungo)</a:t>
            </a:r>
          </a:p>
          <a:p>
            <a:pPr eaLnBrk="1" hangingPunct="1"/>
            <a:r>
              <a:rPr lang="pt-BR" sz="2200" b="1" dirty="0" smtClean="0"/>
              <a:t>Não infecciosos</a:t>
            </a:r>
            <a:r>
              <a:rPr lang="pt-BR" sz="2200" dirty="0" smtClean="0"/>
              <a:t>: autoimunes e imunomediados ou desconhecido. </a:t>
            </a:r>
          </a:p>
          <a:p>
            <a:pPr eaLnBrk="1" hangingPunct="1"/>
            <a:r>
              <a:rPr lang="pt-BR" sz="2200" dirty="0" smtClean="0"/>
              <a:t>As doenças virais identificadas com: PCR no líquor ou sangue, sorologia IgM IgG </a:t>
            </a:r>
            <a:endParaRPr lang="pt-BR" sz="2200" i="1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1295400" y="990600"/>
            <a:ext cx="9601200" cy="1303338"/>
          </a:xfrm>
        </p:spPr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As doenças arbovirais foram diagnosticadas por meio de um painel viral (Nilo Ocidental (WNV), Encefalite de St Louis, Encefalite da Califórnia, Encefalite equina oriental (EEEV) e ocidental (WEEV).</a:t>
            </a:r>
          </a:p>
          <a:p>
            <a:pPr eaLnBrk="1" hangingPunct="1"/>
            <a:r>
              <a:rPr lang="pt-BR" dirty="0" smtClean="0"/>
              <a:t>Encefalite virais de respiratórios (influenza A e B, parainfluenza, metapneumovírus, adenovírus e VSR) foram identificados por meio de PCR de lavagem nasal</a:t>
            </a:r>
          </a:p>
          <a:p>
            <a:pPr eaLnBrk="1" hangingPunct="1"/>
            <a:r>
              <a:rPr lang="pt-BR" dirty="0" smtClean="0"/>
              <a:t>Causas </a:t>
            </a:r>
            <a:r>
              <a:rPr lang="pt-BR" b="1" dirty="0" smtClean="0"/>
              <a:t>bacterianas</a:t>
            </a:r>
            <a:r>
              <a:rPr lang="pt-BR" dirty="0" smtClean="0"/>
              <a:t>: Cultura ou sorologias (</a:t>
            </a:r>
            <a:r>
              <a:rPr lang="pt-BR" i="1" dirty="0" smtClean="0"/>
              <a:t>Bartonella, Ehrlichia e Rickettsia).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MÉTODOS </a:t>
            </a: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Causas autoimunes se teste de anticorpos no LCR estivesse presente em uma faixa anormal na ausência de qualquer outra causa identificada de encefalite.</a:t>
            </a:r>
            <a:endParaRPr lang="pt-BR" i="1" dirty="0" smtClean="0"/>
          </a:p>
          <a:p>
            <a:pPr eaLnBrk="1" hangingPunct="1"/>
            <a:r>
              <a:rPr lang="pt-BR" dirty="0" smtClean="0"/>
              <a:t>A encefalopatia de Hashimoto e encefalomielite disseminada aguda (ADEM) foram incluídos se atendessem às diretrizes dos coautores.</a:t>
            </a:r>
          </a:p>
          <a:p>
            <a:pPr eaLnBrk="1" hangingPunct="1"/>
            <a:r>
              <a:rPr lang="pt-BR" dirty="0" smtClean="0"/>
              <a:t>O tempo para o diagnóstico foi calculado ADMISSAO – RESULTADOS.</a:t>
            </a:r>
            <a:endParaRPr lang="pt-BR" i="1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RESULTADOS 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0925" y="822325"/>
            <a:ext cx="10090150" cy="5078413"/>
          </a:xfrm>
        </p:spPr>
      </p:pic>
      <p:sp>
        <p:nvSpPr>
          <p:cNvPr id="5" name="Retângulo 4"/>
          <p:cNvSpPr/>
          <p:nvPr/>
        </p:nvSpPr>
        <p:spPr>
          <a:xfrm>
            <a:off x="3552825" y="1201738"/>
            <a:ext cx="1319213" cy="3000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10064750" y="1201738"/>
            <a:ext cx="685800" cy="5222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3552825" y="2203450"/>
            <a:ext cx="1319213" cy="2413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8486775" y="2216150"/>
            <a:ext cx="1319213" cy="30003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3587750" y="2527300"/>
            <a:ext cx="1319213" cy="128746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3587750" y="4376738"/>
            <a:ext cx="1284288" cy="2873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3540125" y="4721225"/>
            <a:ext cx="1366838" cy="10604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RESULTADOS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534988"/>
            <a:ext cx="11364913" cy="558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609600" y="2847975"/>
            <a:ext cx="2800350" cy="32734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609600" y="1633538"/>
            <a:ext cx="2800350" cy="12144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PCR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para HSV-1 e HSV-2 foi comum (90%).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Maioria negativos (apenas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11 (HSV-1 = 10, HSV-2 = 1) positivos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(5,6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%).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70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%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LCR -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bactéria tiveram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um painel arboviral solicitado.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Tendência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testes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para WNV no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verão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(76% vs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62%)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Dos sem causa,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quase metade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(43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%) não foi testada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para anti-NMDAR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 no entanto,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27% de quem fez deu positivo. 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frequência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 testagem do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anti-NMDAR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aumentou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ao longo do estudo, de 29%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2010 para 76% em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2017 ajudando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reduzir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etiologia desconhecida de 52% no ano de 2010 a 2011 para 36% em 2016 a 2017.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RESULTADOS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501650"/>
            <a:ext cx="11363325" cy="558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6500813" y="3294063"/>
            <a:ext cx="1284287" cy="2984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6500813" y="1874838"/>
            <a:ext cx="1481137" cy="2936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6318250" y="4597400"/>
            <a:ext cx="1479550" cy="9937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8123238" y="1789113"/>
            <a:ext cx="1479550" cy="42989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9585325" y="1789113"/>
            <a:ext cx="760413" cy="42989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8" grpId="0" animBg="1"/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RESULTADOS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1306513"/>
            <a:ext cx="8743950" cy="415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724025" y="1646238"/>
            <a:ext cx="6310313" cy="12414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RESULTADOS 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0925" y="822325"/>
            <a:ext cx="10090150" cy="5078413"/>
          </a:xfrm>
        </p:spPr>
      </p:pic>
      <p:sp>
        <p:nvSpPr>
          <p:cNvPr id="5" name="Retângulo 4"/>
          <p:cNvSpPr/>
          <p:nvPr/>
        </p:nvSpPr>
        <p:spPr>
          <a:xfrm>
            <a:off x="3735388" y="1985963"/>
            <a:ext cx="5905500" cy="4587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3462338" y="4137025"/>
            <a:ext cx="6178550" cy="11017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DISCUSSÃO</a:t>
            </a:r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As infecções foram as causas mais frequentemente de encefalite, dando ênfase a importância dos agentes zoonóticos e transmitidos por vetores como etiologias de encefalite. </a:t>
            </a:r>
          </a:p>
          <a:p>
            <a:pPr eaLnBrk="1" hangingPunct="1"/>
            <a:r>
              <a:rPr lang="pt-BR" dirty="0" smtClean="0"/>
              <a:t>Aumento dos diagnósticos do vírus do Nilo ocidental</a:t>
            </a:r>
          </a:p>
          <a:p>
            <a:pPr eaLnBrk="1" hangingPunct="1"/>
            <a:r>
              <a:rPr lang="pt-BR" dirty="0" smtClean="0"/>
              <a:t>É provável que os arbovírus possam ser uma causa sub-representada de encefalite e que devam estar no topo da lista de diagnósticos diferenciais em certas regiões do país e em determinadas estações.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DISCUSSÃO</a:t>
            </a:r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i="1" dirty="0" smtClean="0"/>
              <a:t>B. henselae</a:t>
            </a:r>
            <a:r>
              <a:rPr lang="pt-BR" dirty="0" smtClean="0"/>
              <a:t> (3%) representou a quinta causa mais comum de encefalite. </a:t>
            </a:r>
          </a:p>
          <a:p>
            <a:pPr eaLnBrk="1" hangingPunct="1"/>
            <a:r>
              <a:rPr lang="pt-BR" dirty="0" smtClean="0"/>
              <a:t>2 pacientes também tinham anticorpos contra riquetsioses da febre maculosa. Convencionalmente, essas infecções bacterianas (junto com </a:t>
            </a:r>
            <a:r>
              <a:rPr lang="pt-BR" i="1" dirty="0" smtClean="0"/>
              <a:t>Bartonella</a:t>
            </a:r>
            <a:r>
              <a:rPr lang="pt-BR" dirty="0" smtClean="0"/>
              <a:t> e </a:t>
            </a:r>
            <a:r>
              <a:rPr lang="pt-BR" i="1" dirty="0" smtClean="0"/>
              <a:t>Ehrlichia</a:t>
            </a:r>
            <a:r>
              <a:rPr lang="pt-BR" dirty="0" smtClean="0"/>
              <a:t>) seriam consideradas prováveis ​​na ausência de um segundo teste de fase de convalescença</a:t>
            </a:r>
          </a:p>
          <a:p>
            <a:pPr eaLnBrk="1" hangingPunct="1"/>
            <a:r>
              <a:rPr lang="pt-BR" dirty="0" smtClean="0"/>
              <a:t>Um paciente com vírus da coriomeningite linfocítica também foi observado (é normalmente considerado em hospedeiros imunocomprometidos.)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pt-BR" sz="2200" dirty="0" smtClean="0"/>
              <a:t>Entre as autoimunes: a </a:t>
            </a:r>
            <a:r>
              <a:rPr lang="pt-BR" i="1" dirty="0" smtClean="0"/>
              <a:t>anti–N-methyl-D-aspartate receptor</a:t>
            </a:r>
            <a:r>
              <a:rPr lang="pt-BR" dirty="0" smtClean="0"/>
              <a:t> </a:t>
            </a:r>
            <a:br>
              <a:rPr lang="pt-BR" dirty="0" smtClean="0"/>
            </a:br>
            <a:r>
              <a:rPr lang="pt-BR" dirty="0" smtClean="0"/>
              <a:t>(anti - </a:t>
            </a:r>
            <a:r>
              <a:rPr lang="pt-BR" sz="2200" dirty="0" smtClean="0"/>
              <a:t>NMDAR) foi a causa mais frequente. </a:t>
            </a:r>
          </a:p>
          <a:p>
            <a:pPr eaLnBrk="1" hangingPunct="1">
              <a:lnSpc>
                <a:spcPct val="80000"/>
              </a:lnSpc>
            </a:pPr>
            <a:r>
              <a:rPr lang="pt-BR" sz="2200" dirty="0" smtClean="0"/>
              <a:t>No Projeto de Encefalite da Califórnia, 4% dos pacientes de 30 anos com encefalite testaram positivo para anticorpos anti-NMDAR (neste estudo 13%) </a:t>
            </a:r>
          </a:p>
          <a:p>
            <a:pPr eaLnBrk="1" hangingPunct="1">
              <a:lnSpc>
                <a:spcPct val="80000"/>
              </a:lnSpc>
            </a:pPr>
            <a:r>
              <a:rPr lang="pt-BR" sz="2200" dirty="0" smtClean="0"/>
              <a:t>A frequência das outras causas (48%) foi inesperada. </a:t>
            </a:r>
          </a:p>
          <a:p>
            <a:pPr eaLnBrk="1" hangingPunct="1">
              <a:lnSpc>
                <a:spcPct val="80000"/>
              </a:lnSpc>
            </a:pPr>
            <a:r>
              <a:rPr lang="pt-BR" sz="2200" dirty="0" smtClean="0"/>
              <a:t>Depois da encefalite anti-NMDAR, </a:t>
            </a:r>
            <a:r>
              <a:rPr lang="pt-BR" i="1" dirty="0" smtClean="0"/>
              <a:t>acute disseminated encephalomyelitis</a:t>
            </a:r>
            <a:r>
              <a:rPr lang="pt-BR" dirty="0" smtClean="0"/>
              <a:t> </a:t>
            </a:r>
            <a:br>
              <a:rPr lang="pt-BR" dirty="0" smtClean="0"/>
            </a:br>
            <a:r>
              <a:rPr lang="pt-BR" dirty="0" smtClean="0"/>
              <a:t>(</a:t>
            </a:r>
            <a:r>
              <a:rPr lang="pt-BR" sz="2200" dirty="0" smtClean="0"/>
              <a:t>ADEM) e encefalite de Hashimoto foram as mais comuns. </a:t>
            </a:r>
          </a:p>
          <a:p>
            <a:pPr eaLnBrk="1" hangingPunct="1">
              <a:lnSpc>
                <a:spcPct val="80000"/>
              </a:lnSpc>
            </a:pPr>
            <a:r>
              <a:rPr lang="pt-BR" sz="2200" dirty="0" smtClean="0"/>
              <a:t>Existem terapias eficazes para doenças autoimunes, deve-se sempre considerar o anti-VGKC, anti-GAD e anti-CV2 / GRMP5 ao tentar diagnosticar a causa subjacente da encefalite. 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DISCUSSÃO</a:t>
            </a: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Houve tendências na temporalidade. As causas zoonóticas foram de importância substancial nos meses de verão e quase insignificantes nos meses de inverno</a:t>
            </a:r>
          </a:p>
          <a:p>
            <a:pPr eaLnBrk="1" hangingPunct="1"/>
            <a:r>
              <a:rPr lang="pt-BR" dirty="0" smtClean="0"/>
              <a:t>Esperava-se alguma sazonalidade no antiNMDAR e enterovirose devido estudos anteriores, mas não aconteceu. </a:t>
            </a:r>
          </a:p>
          <a:p>
            <a:pPr eaLnBrk="1" hangingPunct="1"/>
            <a:r>
              <a:rPr lang="pt-BR" dirty="0" smtClean="0"/>
              <a:t>É possível que o clima quase tropical de Houston tenha ajudado em questões sazonais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DISCUSSÃO</a:t>
            </a:r>
          </a:p>
        </p:txBody>
      </p:sp>
      <p:sp>
        <p:nvSpPr>
          <p:cNvPr id="460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Limitações no estudos incluem: </a:t>
            </a:r>
          </a:p>
          <a:p>
            <a:pPr eaLnBrk="1" hangingPunct="1"/>
            <a:r>
              <a:rPr lang="pt-BR" dirty="0" smtClean="0"/>
              <a:t>Prontuários retrospectivos (erros e omissões) </a:t>
            </a:r>
          </a:p>
          <a:p>
            <a:pPr eaLnBrk="1" hangingPunct="1"/>
            <a:r>
              <a:rPr lang="pt-BR" dirty="0" smtClean="0"/>
              <a:t>Localização geográfica (no entanto, muitas das causas identificadas no estudo não mostraram variar significativamente com a geografia.)</a:t>
            </a:r>
          </a:p>
          <a:p>
            <a:pPr eaLnBrk="1" hangingPunct="1"/>
            <a:r>
              <a:rPr lang="pt-BR" dirty="0" smtClean="0"/>
              <a:t>Separar adequadamente os casos de meningite e encefalite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Pontos fortes do estudo: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Grande e diversa população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pacientes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pediátricos 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Houston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tem um clima subtropical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(diferente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outras áreas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estudos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semelhantes)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Dados contemporâneos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o que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 permite analisar anti-NMDAR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verdadeiramente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reconhecida em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2007.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Esforços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multidisciplinares no hospital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eaLnBrk="1" fontAlgn="auto" hangingPunct="1">
              <a:buFont typeface="Arial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stratégia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aplicar a definição de caso de consenso mais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agressivamente, excluindo pacientes que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não atenderam aos critérios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validados.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>
          <a:xfrm>
            <a:off x="1295400" y="990600"/>
            <a:ext cx="9601200" cy="1303338"/>
          </a:xfrm>
        </p:spPr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CONCLUSÃO</a:t>
            </a:r>
          </a:p>
        </p:txBody>
      </p:sp>
      <p:sp>
        <p:nvSpPr>
          <p:cNvPr id="481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Este estudo representa uma investigação contemporânea sobre encefalite entre uma grande população de crianças.</a:t>
            </a:r>
          </a:p>
          <a:p>
            <a:pPr eaLnBrk="1" hangingPunct="1"/>
            <a:r>
              <a:rPr lang="pt-BR" dirty="0" smtClean="0"/>
              <a:t>Maior conscientização e testes mais frequentes para encefalite anti-NMDAR, WNV e </a:t>
            </a:r>
            <a:r>
              <a:rPr lang="pt-BR" i="1" dirty="0" smtClean="0"/>
              <a:t>Bartonella</a:t>
            </a:r>
            <a:r>
              <a:rPr lang="pt-BR" dirty="0" smtClean="0"/>
              <a:t> provavelmente resultariam em causas mais identificadas de encefalite pediátrica..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dirty="0" smtClean="0"/>
              <a:t>Instituições pediátricas e médicos devem considerar etiologias mediadas imunológicas de encefalite em crianças assim como  crianças com disfunção neurológica presente à atenção médica. </a:t>
            </a:r>
          </a:p>
          <a:p>
            <a:r>
              <a:rPr lang="pt-BR" dirty="0" smtClean="0"/>
              <a:t>Essas condições podes ser tratadas de forma mais eficaz se identificadas no início de seu curso e os resultados seriam melhorados.</a:t>
            </a:r>
          </a:p>
          <a:p>
            <a:r>
              <a:rPr lang="pt-BR" dirty="0" smtClean="0"/>
              <a:t>Mais pesquisas usando meios de inovação são necessários para promover a descoberta de novas etiologias.</a:t>
            </a:r>
          </a:p>
        </p:txBody>
      </p:sp>
      <p:sp>
        <p:nvSpPr>
          <p:cNvPr id="67588" name="Título 1"/>
          <p:cNvSpPr>
            <a:spLocks/>
          </p:cNvSpPr>
          <p:nvPr/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pt-BR" sz="4400" dirty="0">
                <a:solidFill>
                  <a:srgbClr val="262626"/>
                </a:solidFill>
              </a:rPr>
              <a:t>CONCLUSÃO</a:t>
            </a:r>
          </a:p>
        </p:txBody>
      </p:sp>
    </p:spTree>
  </p:cSld>
  <p:clrMapOvr>
    <a:masterClrMapping/>
  </p:clrMapOvr>
  <p:transition spd="slow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13" y="665163"/>
            <a:ext cx="8918575" cy="5540375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95866" y="1024466"/>
            <a:ext cx="10092267" cy="5121805"/>
          </a:xfrm>
          <a:solidFill>
            <a:schemeClr val="bg1"/>
          </a:solidFill>
        </p:spPr>
        <p:txBody>
          <a:bodyPr/>
          <a:lstStyle/>
          <a:p>
            <a:r>
              <a:rPr lang="pt-BR" sz="1600" dirty="0"/>
              <a:t>JUSTIFICATIVA E OBJETIVOS: A encefalite pode resultar em morbimortalidade neurológica em </a:t>
            </a:r>
            <a:r>
              <a:rPr lang="pt-BR" sz="1600" dirty="0" smtClean="0"/>
              <a:t>crianças</a:t>
            </a:r>
            <a:r>
              <a:rPr lang="pt-BR" sz="1600" dirty="0"/>
              <a:t>. As causas infecciosas e não infecciosas recentemente reconhecidas de encefalite </a:t>
            </a:r>
            <a:r>
              <a:rPr lang="pt-BR" sz="1600" dirty="0" smtClean="0"/>
              <a:t>tornaram-se cada </a:t>
            </a:r>
            <a:r>
              <a:rPr lang="pt-BR" sz="1600" dirty="0"/>
              <a:t>vez mais importante na última década.</a:t>
            </a:r>
          </a:p>
          <a:p>
            <a:r>
              <a:rPr lang="pt-BR" sz="1600" dirty="0"/>
              <a:t>MÉTODOS: Revisamos retrospectivamente os registros médicos de pacientes pediátricos em </a:t>
            </a:r>
            <a:r>
              <a:rPr lang="pt-BR" sz="1600" dirty="0" smtClean="0"/>
              <a:t>Houston diagnosticados </a:t>
            </a:r>
            <a:r>
              <a:rPr lang="pt-BR" sz="1600" dirty="0"/>
              <a:t>com encefalite em uma área de captação urbana e rural entre 2010 </a:t>
            </a:r>
            <a:r>
              <a:rPr lang="pt-BR" sz="1600" dirty="0" smtClean="0"/>
              <a:t>e 2017</a:t>
            </a:r>
            <a:r>
              <a:rPr lang="pt-BR" sz="1600" dirty="0"/>
              <a:t>. Conduzimos uma investigação para compreender a etiologia, as características clínicas </a:t>
            </a:r>
            <a:r>
              <a:rPr lang="pt-BR" sz="1600" dirty="0" smtClean="0"/>
              <a:t>e práticas </a:t>
            </a:r>
            <a:r>
              <a:rPr lang="pt-BR" sz="1600" dirty="0"/>
              <a:t>de teste diagnóstico nesta população.</a:t>
            </a:r>
          </a:p>
          <a:p>
            <a:r>
              <a:rPr lang="pt-BR" sz="1600" dirty="0"/>
              <a:t>RESULTADOS: Foram avaliados 231 pacientes que se enquadraram na definição de caso de encefalite, entre os </a:t>
            </a:r>
            <a:r>
              <a:rPr lang="pt-BR" sz="1600" dirty="0" smtClean="0"/>
              <a:t>quais 42</a:t>
            </a:r>
            <a:r>
              <a:rPr lang="pt-BR" sz="1600" dirty="0"/>
              <a:t>% não tinham etiologia reconhecida. Entre aqueles com uma etiologia identificada, </a:t>
            </a:r>
            <a:r>
              <a:rPr lang="pt-BR" sz="1600" dirty="0" smtClean="0"/>
              <a:t>a </a:t>
            </a:r>
            <a:r>
              <a:rPr lang="pt-BR" sz="1600" dirty="0"/>
              <a:t>mais </a:t>
            </a:r>
            <a:r>
              <a:rPr lang="pt-BR" sz="1600" dirty="0" smtClean="0"/>
              <a:t>comum foi  infecciosa </a:t>
            </a:r>
            <a:r>
              <a:rPr lang="pt-BR" sz="1600" dirty="0"/>
              <a:t>(73; 31%), incluindo virais (n = 51; 22%), sendo o mais frequente </a:t>
            </a:r>
            <a:r>
              <a:rPr lang="pt-BR" sz="1600" dirty="0" smtClean="0"/>
              <a:t>West Vírus </a:t>
            </a:r>
            <a:r>
              <a:rPr lang="pt-BR" sz="1600" dirty="0"/>
              <a:t>do Nilo (WNV; n = 12) e bacteriano (n = 19; 8%), sendo o mais frequente </a:t>
            </a:r>
            <a:r>
              <a:rPr lang="pt-BR" sz="1600" i="1" dirty="0" smtClean="0"/>
              <a:t>Bartonella henselae</a:t>
            </a:r>
            <a:r>
              <a:rPr lang="pt-BR" sz="1600" dirty="0" smtClean="0"/>
              <a:t> </a:t>
            </a:r>
            <a:r>
              <a:rPr lang="pt-BR" sz="1600" dirty="0"/>
              <a:t>(n = 7). Entre os casos de encefalite autoimune (n = 60; 26%), </a:t>
            </a:r>
            <a:r>
              <a:rPr lang="pt-BR" sz="1600" dirty="0" smtClean="0"/>
              <a:t>a </a:t>
            </a:r>
            <a:r>
              <a:rPr lang="pt-BR" sz="1600" dirty="0"/>
              <a:t>mais </a:t>
            </a:r>
            <a:r>
              <a:rPr lang="pt-BR" sz="1600" dirty="0" smtClean="0"/>
              <a:t>frequente a </a:t>
            </a:r>
            <a:r>
              <a:rPr lang="pt-BR" sz="1600" dirty="0"/>
              <a:t>causa foi encefalite anti-receptor N-metil-D-aspartato (NMDAR) (n = 31). </a:t>
            </a:r>
            <a:r>
              <a:rPr lang="pt-BR" sz="1600" dirty="0" smtClean="0"/>
              <a:t>As causas autoimune foram </a:t>
            </a:r>
            <a:r>
              <a:rPr lang="pt-BR" sz="1600" dirty="0"/>
              <a:t>vistas mais comumente em pacientes do sexo feminino (P, 0,01). </a:t>
            </a:r>
            <a:r>
              <a:rPr lang="pt-BR" sz="1600" dirty="0" smtClean="0"/>
              <a:t>Testes </a:t>
            </a:r>
            <a:r>
              <a:rPr lang="pt-BR" sz="1600" dirty="0"/>
              <a:t>de </a:t>
            </a:r>
            <a:r>
              <a:rPr lang="pt-BR" sz="1600" dirty="0" smtClean="0"/>
              <a:t>Herpes simplex vírus </a:t>
            </a:r>
            <a:r>
              <a:rPr lang="pt-BR" sz="1600" dirty="0"/>
              <a:t>e enterovírus eram quase universais; </a:t>
            </a:r>
            <a:r>
              <a:rPr lang="pt-BR" sz="1600" dirty="0" smtClean="0"/>
              <a:t>testes </a:t>
            </a:r>
            <a:r>
              <a:rPr lang="pt-BR" sz="1600" dirty="0"/>
              <a:t>para encefalite anti-NMDAR, WNV </a:t>
            </a:r>
            <a:r>
              <a:rPr lang="pt-BR" sz="1600" dirty="0" smtClean="0"/>
              <a:t>e </a:t>
            </a:r>
            <a:r>
              <a:rPr lang="pt-BR" sz="1600" i="1" dirty="0" smtClean="0"/>
              <a:t>Bartonella </a:t>
            </a:r>
            <a:r>
              <a:rPr lang="pt-BR" sz="1600" dirty="0"/>
              <a:t>era menos comum.</a:t>
            </a:r>
          </a:p>
          <a:p>
            <a:r>
              <a:rPr lang="pt-BR" sz="1600" dirty="0"/>
              <a:t>CONCLUSÕES: </a:t>
            </a:r>
            <a:r>
              <a:rPr lang="pt-BR" sz="1600" b="1" dirty="0">
                <a:solidFill>
                  <a:srgbClr val="FF0000"/>
                </a:solidFill>
              </a:rPr>
              <a:t>WNV foi a causa infecciosa mais comum de encefalite </a:t>
            </a:r>
            <a:r>
              <a:rPr lang="pt-BR" sz="1600" b="1" dirty="0" smtClean="0">
                <a:solidFill>
                  <a:srgbClr val="FF0000"/>
                </a:solidFill>
              </a:rPr>
              <a:t>na nossa população pediátrica </a:t>
            </a:r>
            <a:r>
              <a:rPr lang="pt-BR" sz="1600" dirty="0" smtClean="0"/>
              <a:t>apesar </a:t>
            </a:r>
            <a:r>
              <a:rPr lang="pt-BR" sz="1600" dirty="0"/>
              <a:t>da menor frequência de teste para WNV do que o vírus do herpes simplex ou enterovírus</a:t>
            </a:r>
            <a:r>
              <a:rPr lang="pt-BR" sz="1600" dirty="0" smtClean="0"/>
              <a:t>. O </a:t>
            </a:r>
            <a:r>
              <a:rPr lang="pt-BR" sz="1600" dirty="0"/>
              <a:t>aumento dos testes para encefalite anti-NMDAR resultou na identificação frequente de casos</a:t>
            </a:r>
            <a:r>
              <a:rPr lang="pt-BR" sz="1600" dirty="0" smtClean="0"/>
              <a:t>. Aumento </a:t>
            </a:r>
            <a:r>
              <a:rPr lang="pt-BR" sz="1600" dirty="0"/>
              <a:t>da conscientização e testes para WNV e </a:t>
            </a:r>
            <a:r>
              <a:rPr lang="pt-BR" sz="1600" i="1" dirty="0"/>
              <a:t>Bartonella</a:t>
            </a:r>
            <a:r>
              <a:rPr lang="pt-BR" sz="1600" dirty="0"/>
              <a:t> provavelmente resultariam em </a:t>
            </a:r>
            <a:r>
              <a:rPr lang="pt-BR" sz="1600" dirty="0" smtClean="0"/>
              <a:t>mais causas </a:t>
            </a:r>
            <a:r>
              <a:rPr lang="pt-BR" sz="1600" dirty="0"/>
              <a:t>identificadas de encefalite pediátrica. O diagnóstico etiológico </a:t>
            </a:r>
            <a:r>
              <a:rPr lang="pt-BR" sz="1600" dirty="0" smtClean="0"/>
              <a:t>precoce </a:t>
            </a:r>
            <a:r>
              <a:rPr lang="pt-BR" sz="1600" dirty="0"/>
              <a:t>de encefalites </a:t>
            </a:r>
            <a:r>
              <a:rPr lang="pt-BR" sz="1600" dirty="0" smtClean="0"/>
              <a:t>pode levar </a:t>
            </a:r>
            <a:r>
              <a:rPr lang="pt-BR" sz="1600" dirty="0"/>
              <a:t>a melhorar os resultados </a:t>
            </a:r>
            <a:r>
              <a:rPr lang="pt-BR" sz="1400" dirty="0"/>
              <a:t>clínicos</a:t>
            </a:r>
            <a:r>
              <a:rPr lang="pt-BR" sz="1400" dirty="0" smtClean="0"/>
              <a:t>.</a:t>
            </a:r>
            <a:endParaRPr lang="pt-BR" sz="1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4656667" y="670467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FF"/>
                </a:solidFill>
              </a:rPr>
              <a:t>RESUMO</a:t>
            </a:r>
            <a:endParaRPr lang="pt-BR" b="1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927151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1049338"/>
            <a:ext cx="6030912" cy="203835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3175000" y="3440113"/>
            <a:ext cx="6096000" cy="1768475"/>
          </a:xfrm>
          <a:prstGeom prst="rect">
            <a:avLst/>
          </a:prstGeom>
          <a:solidFill>
            <a:srgbClr val="CCECFF"/>
          </a:solidFill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/>
            <a:r>
              <a:rPr lang="pt-BR" b="1" dirty="0">
                <a:solidFill>
                  <a:srgbClr val="0000FF"/>
                </a:solidFill>
              </a:rPr>
              <a:t>O QUE ESTE ESTUDO ADICIONA</a:t>
            </a:r>
            <a:endParaRPr lang="pt-BR" dirty="0"/>
          </a:p>
          <a:p>
            <a:pPr defTabSz="914400"/>
            <a:r>
              <a:rPr lang="pt-BR" dirty="0"/>
              <a:t>Encontramos mais encefalites causadas pelo vírus do Nilo Ocidental, </a:t>
            </a:r>
            <a:r>
              <a:rPr lang="pt-BR" i="1" dirty="0"/>
              <a:t>Bartonella </a:t>
            </a:r>
            <a:r>
              <a:rPr lang="pt-BR" dirty="0"/>
              <a:t>e doenças autoimunes, apesar dessas condições sendo testadas com menos frequência. Testando para estas condições irão melhorar nossa compreensão da etiologia</a:t>
            </a:r>
          </a:p>
          <a:p>
            <a:pPr defTabSz="914400"/>
            <a:r>
              <a:rPr lang="pt-BR" dirty="0"/>
              <a:t>e patogênese e pode melhorar os resultados do paciente</a:t>
            </a:r>
          </a:p>
        </p:txBody>
      </p:sp>
    </p:spTree>
  </p:cSld>
  <p:clrMapOvr>
    <a:masterClrMapping/>
  </p:clrMapOvr>
  <p:transition spd="slow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622300"/>
            <a:ext cx="6184900" cy="558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1685925" y="1355725"/>
            <a:ext cx="16891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dirty="0">
                <a:solidFill>
                  <a:srgbClr val="0000FF"/>
                </a:solidFill>
              </a:rPr>
              <a:t>REFERENCES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ransition spd="slow">
    <p:push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765175"/>
            <a:ext cx="9945687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2"/>
          <p:cNvSpPr>
            <a:spLocks noGrp="1"/>
          </p:cNvSpPr>
          <p:nvPr>
            <p:ph type="title"/>
          </p:nvPr>
        </p:nvSpPr>
        <p:spPr>
          <a:xfrm>
            <a:off x="2098675" y="5065713"/>
            <a:ext cx="4114800" cy="684212"/>
          </a:xfrm>
        </p:spPr>
        <p:txBody>
          <a:bodyPr/>
          <a:lstStyle/>
          <a:p>
            <a:pPr eaLnBrk="1" hangingPunct="1"/>
            <a:r>
              <a:rPr lang="pt-BR" dirty="0" smtClean="0">
                <a:ln>
                  <a:noFill/>
                </a:ln>
              </a:rPr>
              <a:t>FIM!</a:t>
            </a:r>
          </a:p>
        </p:txBody>
      </p:sp>
      <p:sp>
        <p:nvSpPr>
          <p:cNvPr id="49155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019175" y="2005013"/>
            <a:ext cx="4314825" cy="3744912"/>
          </a:xfrm>
        </p:spPr>
        <p:txBody>
          <a:bodyPr/>
          <a:lstStyle/>
          <a:p>
            <a:pPr eaLnBrk="1" hangingPunct="1"/>
            <a:r>
              <a:rPr lang="pt-BR" sz="2400" dirty="0" smtClean="0"/>
              <a:t>Se você trata uma doença, você ganha, você perde. </a:t>
            </a:r>
          </a:p>
          <a:p>
            <a:pPr eaLnBrk="1" hangingPunct="1"/>
            <a:endParaRPr lang="pt-BR" sz="2400" dirty="0" smtClean="0"/>
          </a:p>
          <a:p>
            <a:pPr eaLnBrk="1" hangingPunct="1"/>
            <a:r>
              <a:rPr lang="pt-BR" sz="2400" dirty="0" smtClean="0"/>
              <a:t>Mas se você trata uma pessoa, eu garanto, você vai ganhar, não importa qual seja o resultado.</a:t>
            </a:r>
          </a:p>
          <a:p>
            <a:pPr eaLnBrk="1" hangingPunct="1"/>
            <a:endParaRPr lang="pt-BR" dirty="0" smtClean="0"/>
          </a:p>
        </p:txBody>
      </p:sp>
      <p:pic>
        <p:nvPicPr>
          <p:cNvPr id="49156" name="Espaço Reservado para Conteú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175" y="1781175"/>
            <a:ext cx="6081713" cy="4054475"/>
          </a:xfrm>
          <a:prstGeom prst="rect">
            <a:avLst/>
          </a:prstGeom>
          <a:solidFill>
            <a:schemeClr val="bg2"/>
          </a:solidFill>
          <a:ln w="762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 dirty="0" smtClean="0">
                <a:ln>
                  <a:noFill/>
                </a:ln>
              </a:rPr>
              <a:t>Nota do Editor da página neonatal </a:t>
            </a:r>
            <a:r>
              <a:rPr lang="pt-BR" sz="4000" dirty="0" smtClean="0">
                <a:ln>
                  <a:noFill/>
                </a:ln>
                <a:hlinkClick r:id="rId2"/>
              </a:rPr>
              <a:t>www.paulomargotto.com.br</a:t>
            </a:r>
            <a:r>
              <a:rPr lang="pt-BR" sz="4000" dirty="0" smtClean="0">
                <a:ln>
                  <a:noFill/>
                </a:ln>
              </a:rPr>
              <a:t> Dr. Paulo  R. Margotto. Consultem também! Aqui e Agora! 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1912938" y="5553075"/>
            <a:ext cx="75930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defTabSz="914400" eaLnBrk="1" hangingPunct="1"/>
            <a:r>
              <a:rPr lang="pt-BR" dirty="0">
                <a:solidFill>
                  <a:srgbClr val="0000FF"/>
                </a:solidFill>
              </a:rPr>
              <a:t>Drs. Vera, Paulo R. Margotto e Gislaine (UI NEONATAL do Hospital Santa Lúcia</a:t>
            </a:r>
          </a:p>
          <a:p>
            <a:pPr defTabSz="914400" eaLnBrk="1" hangingPunct="1"/>
            <a:r>
              <a:rPr lang="pt-BR" dirty="0">
                <a:solidFill>
                  <a:srgbClr val="0000FF"/>
                </a:solidFill>
              </a:rPr>
              <a:t>                               </a:t>
            </a:r>
            <a:r>
              <a:rPr lang="pt-BR" dirty="0">
                <a:solidFill>
                  <a:srgbClr val="FF00FF"/>
                </a:solidFill>
              </a:rPr>
              <a:t>Iniciando o ano de 2021 com os pés direito e esquerdo!</a:t>
            </a: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8067675" y="4730750"/>
            <a:ext cx="23510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defTabSz="914400" eaLnBrk="1" hangingPunct="1"/>
            <a:r>
              <a:rPr lang="pt-BR" dirty="0">
                <a:hlinkClick r:id="rId3"/>
              </a:rPr>
              <a:t>pmargotto@gmail.com</a:t>
            </a:r>
            <a:r>
              <a:rPr lang="pt-BR" dirty="0"/>
              <a:t>  </a:t>
            </a: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7640638" y="5205413"/>
            <a:ext cx="8572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defTabSz="914400" eaLnBrk="1" hangingPunct="1"/>
            <a:r>
              <a:rPr lang="pt-BR" sz="1400" b="1" dirty="0"/>
              <a:t>4/1/2001</a:t>
            </a:r>
          </a:p>
        </p:txBody>
      </p:sp>
      <p:pic>
        <p:nvPicPr>
          <p:cNvPr id="7476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2533650"/>
            <a:ext cx="3379788" cy="285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/>
          </p:cNvSpPr>
          <p:nvPr>
            <p:ph type="body" idx="1"/>
          </p:nvPr>
        </p:nvSpPr>
        <p:spPr>
          <a:xfrm>
            <a:off x="1312863" y="3395663"/>
            <a:ext cx="9601200" cy="3317875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b="1" dirty="0" smtClean="0">
                <a:solidFill>
                  <a:srgbClr val="FF00FF"/>
                </a:solidFill>
              </a:rPr>
              <a:t>SUSPEITA DE ENCEFALITE NA EMERGÊNCIA: O QUE FAZER?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2009775" y="1576388"/>
            <a:ext cx="6345238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0" hangingPunct="0"/>
            <a:r>
              <a:rPr lang="en-US" sz="2700" b="1" dirty="0">
                <a:solidFill>
                  <a:srgbClr val="0000FF"/>
                </a:solidFill>
                <a:latin typeface="Lato" pitchFamily="34" charset="0"/>
              </a:rPr>
              <a:t>Encefalites Virais </a:t>
            </a:r>
            <a:r>
              <a:rPr lang="en-US" sz="2700" b="1" dirty="0">
                <a:solidFill>
                  <a:srgbClr val="0000FF"/>
                </a:solidFill>
                <a:latin typeface="Garamond"/>
              </a:rPr>
              <a:t>–</a:t>
            </a:r>
            <a:r>
              <a:rPr lang="en-US" sz="2700" b="1" dirty="0">
                <a:solidFill>
                  <a:srgbClr val="0000FF"/>
                </a:solidFill>
                <a:latin typeface="Lato" pitchFamily="34" charset="0"/>
              </a:rPr>
              <a:t> ADEM</a:t>
            </a:r>
          </a:p>
          <a:p>
            <a:pPr algn="ctr" eaLnBrk="0" hangingPunct="0"/>
            <a:r>
              <a:rPr lang="en-US" dirty="0">
                <a:solidFill>
                  <a:srgbClr val="424242"/>
                </a:solidFill>
                <a:ea typeface="Source Sans Pro"/>
                <a:cs typeface="Source Sans Pro"/>
              </a:rPr>
              <a:t>Isabel Cristina Leal Firmino – R2 Pediatria.</a:t>
            </a:r>
            <a:br>
              <a:rPr lang="en-US" dirty="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en-US" dirty="0">
                <a:solidFill>
                  <a:srgbClr val="424242"/>
                </a:solidFill>
                <a:ea typeface="Source Sans Pro"/>
                <a:cs typeface="Source Sans Pro"/>
              </a:rPr>
              <a:t>Orientador: Dr. Bruno Vaz.</a:t>
            </a:r>
            <a:br>
              <a:rPr lang="en-US" dirty="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en-US" dirty="0">
                <a:solidFill>
                  <a:srgbClr val="424242"/>
                </a:solidFill>
                <a:ea typeface="Source Sans Pro"/>
                <a:cs typeface="Source Sans Pro"/>
              </a:rPr>
              <a:t>Hospital Regional da Asa Sul/SES/DF</a:t>
            </a:r>
            <a:endParaRPr lang="en-US" dirty="0">
              <a:solidFill>
                <a:srgbClr val="78909C"/>
              </a:solidFill>
            </a:endParaRPr>
          </a:p>
        </p:txBody>
      </p:sp>
      <p:pic>
        <p:nvPicPr>
          <p:cNvPr id="75781" name="Picture 5" descr="ppt">
            <a:hlinkClick r:id="rId2" tooltip="Encefalites_Virai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188" y="1538288"/>
            <a:ext cx="635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82" name="Oval 6"/>
          <p:cNvSpPr>
            <a:spLocks noChangeArrowheads="1"/>
          </p:cNvSpPr>
          <p:nvPr/>
        </p:nvSpPr>
        <p:spPr bwMode="auto">
          <a:xfrm>
            <a:off x="1293813" y="1803400"/>
            <a:ext cx="914400" cy="644525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r>
              <a:rPr lang="pt-BR" b="1" dirty="0">
                <a:solidFill>
                  <a:srgbClr val="FFFF00"/>
                </a:solidFill>
              </a:rPr>
              <a:t>2010</a:t>
            </a: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/>
          </a:bodyPr>
          <a:lstStyle/>
          <a:p>
            <a:pPr eaLnBrk="1" hangingPunct="1"/>
            <a:r>
              <a:rPr lang="pt-BR" dirty="0" smtClean="0">
                <a:ln>
                  <a:noFill/>
                </a:ln>
                <a:solidFill>
                  <a:srgbClr val="FF00FF"/>
                </a:solidFill>
              </a:rPr>
              <a:t>SUSPEITA CLÍNICA DE ENCEFALITE</a:t>
            </a:r>
          </a:p>
        </p:txBody>
      </p:sp>
      <p:sp>
        <p:nvSpPr>
          <p:cNvPr id="78851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pPr marL="273050" indent="-273050" defTabSz="914400" eaLnBrk="1" hangingPunct="1"/>
            <a:r>
              <a:rPr lang="pt-BR" dirty="0" smtClean="0"/>
              <a:t>Encefalite viral aguda ou pós-infecciosa usualmente apresenta cefaléia e alteração do nível de consciência</a:t>
            </a:r>
          </a:p>
          <a:p>
            <a:pPr marL="273050" indent="-273050" defTabSz="914400" eaLnBrk="1" hangingPunct="1"/>
            <a:r>
              <a:rPr lang="pt-BR" dirty="0" smtClean="0"/>
              <a:t>Avaliar história de rash cutâneo, febre, diarréia, infecção respiratória e informações epidemiológicas</a:t>
            </a:r>
          </a:p>
          <a:p>
            <a:pPr marL="273050" indent="-273050" defTabSz="914400" eaLnBrk="1" hangingPunct="1"/>
            <a:r>
              <a:rPr lang="pt-BR" dirty="0" smtClean="0"/>
              <a:t>Afastar outras doenças como infecção fúngica e bacteriana, tumores, doenças vasculares e metabólicas</a:t>
            </a:r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/>
          </a:bodyPr>
          <a:lstStyle/>
          <a:p>
            <a:pPr eaLnBrk="1" hangingPunct="1"/>
            <a:r>
              <a:rPr lang="pt-BR" dirty="0" smtClean="0">
                <a:ln>
                  <a:noFill/>
                </a:ln>
                <a:solidFill>
                  <a:srgbClr val="FF00FF"/>
                </a:solidFill>
              </a:rPr>
              <a:t>SUSPEITA CLÍNICA DE ENCEFALITE</a:t>
            </a:r>
          </a:p>
        </p:txBody>
      </p:sp>
      <p:sp>
        <p:nvSpPr>
          <p:cNvPr id="79875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pPr marL="273050" indent="-273050" defTabSz="914400" eaLnBrk="1" hangingPunct="1"/>
            <a:r>
              <a:rPr lang="pt-BR" dirty="0" smtClean="0"/>
              <a:t>Solicitar:</a:t>
            </a:r>
          </a:p>
          <a:p>
            <a:pPr marL="639763" lvl="1" indent="-273050" defTabSz="914400" eaLnBrk="1" hangingPunct="1"/>
            <a:r>
              <a:rPr lang="pt-BR" dirty="0" smtClean="0"/>
              <a:t>Hemograma completo</a:t>
            </a:r>
          </a:p>
          <a:p>
            <a:pPr marL="639763" lvl="1" indent="-273050" defTabSz="914400" eaLnBrk="1" hangingPunct="1"/>
            <a:r>
              <a:rPr lang="pt-BR" dirty="0" smtClean="0"/>
              <a:t>Eletrólitos</a:t>
            </a:r>
          </a:p>
          <a:p>
            <a:pPr marL="639763" lvl="1" indent="-273050" defTabSz="914400" eaLnBrk="1" hangingPunct="1"/>
            <a:r>
              <a:rPr lang="pt-BR" dirty="0" smtClean="0"/>
              <a:t>Uréia e creatinina</a:t>
            </a:r>
          </a:p>
          <a:p>
            <a:pPr marL="639763" lvl="1" indent="-273050" defTabSz="914400" eaLnBrk="1" hangingPunct="1"/>
            <a:r>
              <a:rPr lang="pt-BR" dirty="0" smtClean="0"/>
              <a:t>Hemocultura</a:t>
            </a:r>
          </a:p>
          <a:p>
            <a:pPr marL="639763" lvl="1" indent="-273050" defTabSz="914400" eaLnBrk="1" hangingPunct="1"/>
            <a:r>
              <a:rPr lang="pt-BR" dirty="0" smtClean="0"/>
              <a:t>Sorologias de acordo com a suspeita clínica</a:t>
            </a:r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/>
          </a:bodyPr>
          <a:lstStyle/>
          <a:p>
            <a:pPr eaLnBrk="1" hangingPunct="1"/>
            <a:endParaRPr lang="pt-BR" dirty="0" smtClean="0">
              <a:ln>
                <a:noFill/>
              </a:ln>
            </a:endParaRPr>
          </a:p>
        </p:txBody>
      </p:sp>
      <p:pic>
        <p:nvPicPr>
          <p:cNvPr id="80899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7750" y="714375"/>
            <a:ext cx="9434513" cy="5500688"/>
          </a:xfrm>
        </p:spPr>
      </p:pic>
      <p:sp>
        <p:nvSpPr>
          <p:cNvPr id="80900" name="CaixaDeTexto 5"/>
          <p:cNvSpPr txBox="1">
            <a:spLocks noChangeArrowheads="1"/>
          </p:cNvSpPr>
          <p:nvPr/>
        </p:nvSpPr>
        <p:spPr bwMode="auto">
          <a:xfrm>
            <a:off x="1143000" y="6143625"/>
            <a:ext cx="9239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algn="ctr" defTabSz="914400" eaLnBrk="1" hangingPunct="1"/>
            <a:r>
              <a:rPr lang="pt-BR" sz="1400" dirty="0">
                <a:latin typeface="Century Schoolbook" pitchFamily="18" charset="0"/>
              </a:rPr>
              <a:t>Fonte: Acute Viral Encephalitis in Brazil; BJID 2009</a:t>
            </a: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/>
          </a:bodyPr>
          <a:lstStyle/>
          <a:p>
            <a:pPr eaLnBrk="1" hangingPunct="1"/>
            <a:r>
              <a:rPr lang="pt-BR" dirty="0" smtClean="0">
                <a:ln>
                  <a:noFill/>
                </a:ln>
                <a:solidFill>
                  <a:srgbClr val="FF00FF"/>
                </a:solidFill>
              </a:rPr>
              <a:t>SUSPEITA CLÍNICA DE ENCEFALITE</a:t>
            </a:r>
          </a:p>
        </p:txBody>
      </p:sp>
      <p:sp>
        <p:nvSpPr>
          <p:cNvPr id="81923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pPr marL="273050" indent="-273050" defTabSz="914400" eaLnBrk="1" hangingPunct="1"/>
            <a:r>
              <a:rPr lang="pt-BR" dirty="0" smtClean="0"/>
              <a:t>Feito exames laboratorias, segue-se com exames de imagem</a:t>
            </a:r>
          </a:p>
          <a:p>
            <a:pPr marL="273050" indent="-273050" defTabSz="914400" eaLnBrk="1" hangingPunct="1">
              <a:buFont typeface="Arial" pitchFamily="34" charset="0"/>
              <a:buNone/>
            </a:pPr>
            <a:endParaRPr lang="pt-BR" dirty="0" smtClean="0"/>
          </a:p>
          <a:p>
            <a:pPr marL="273050" indent="-273050" defTabSz="914400" eaLnBrk="1" hangingPunct="1"/>
            <a:r>
              <a:rPr lang="pt-BR" dirty="0" smtClean="0"/>
              <a:t>TC e RNM mostram imagens não específicas na maioria dos casos, porém, quando associadas aos exames laboratoriais e dados clínicos, pode-se estabelecer o diagnóstico</a:t>
            </a:r>
          </a:p>
          <a:p>
            <a:pPr marL="273050" indent="-273050" defTabSz="914400" eaLnBrk="1" hangingPunct="1">
              <a:buFont typeface="Arial" pitchFamily="34" charset="0"/>
              <a:buNone/>
            </a:pPr>
            <a:endParaRPr lang="pt-BR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/>
          </p:cNvSpPr>
          <p:nvPr>
            <p:ph type="body" idx="1"/>
          </p:nvPr>
        </p:nvSpPr>
        <p:spPr>
          <a:xfrm>
            <a:off x="1179513" y="3173413"/>
            <a:ext cx="9601200" cy="3317875"/>
          </a:xfrm>
        </p:spPr>
        <p:txBody>
          <a:bodyPr/>
          <a:lstStyle/>
          <a:p>
            <a:r>
              <a:rPr lang="pt-PT" dirty="0" smtClean="0"/>
              <a:t>Encefalite Anti NMDAR:</a:t>
            </a:r>
          </a:p>
          <a:p>
            <a:pPr lvl="1"/>
            <a:r>
              <a:rPr lang="pt-PT" dirty="0" smtClean="0"/>
              <a:t>Mediado por anticorpos contra a subunidade NR1 do receptor NMDA</a:t>
            </a:r>
          </a:p>
          <a:p>
            <a:pPr lvl="1"/>
            <a:r>
              <a:rPr lang="pt-PT" dirty="0" smtClean="0"/>
              <a:t>Características clínicas bem definidas</a:t>
            </a:r>
          </a:p>
          <a:p>
            <a:pPr lvl="1"/>
            <a:r>
              <a:rPr lang="pt-PT" dirty="0" smtClean="0"/>
              <a:t> Primeiro caso descrito no Brasil foi diagnosticado em 2010 </a:t>
            </a:r>
          </a:p>
          <a:p>
            <a:endParaRPr lang="pt-BR" dirty="0" smtClean="0"/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630238" y="1016000"/>
            <a:ext cx="9736137" cy="183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0" hangingPunct="0"/>
            <a:r>
              <a:rPr lang="en-US" sz="2700" b="1" dirty="0">
                <a:solidFill>
                  <a:srgbClr val="0000FF"/>
                </a:solidFill>
                <a:latin typeface="Lato" pitchFamily="34" charset="0"/>
              </a:rPr>
              <a:t>Encefalite antirreceptor NMDA em pediatria: Desafio diagn</a:t>
            </a:r>
            <a:r>
              <a:rPr lang="en-US" sz="2700" b="1" dirty="0">
                <a:solidFill>
                  <a:srgbClr val="0000FF"/>
                </a:solidFill>
                <a:latin typeface="Garamond"/>
              </a:rPr>
              <a:t>ó</a:t>
            </a:r>
            <a:r>
              <a:rPr lang="en-US" sz="2700" b="1" dirty="0">
                <a:solidFill>
                  <a:srgbClr val="0000FF"/>
                </a:solidFill>
                <a:latin typeface="Lato" pitchFamily="34" charset="0"/>
              </a:rPr>
              <a:t>stico e terapêutico</a:t>
            </a:r>
          </a:p>
          <a:p>
            <a:pPr eaLnBrk="0" hangingPunct="0"/>
            <a:endParaRPr lang="en-US" u="sng" dirty="0">
              <a:solidFill>
                <a:srgbClr val="78909C"/>
              </a:solidFill>
            </a:endParaRPr>
          </a:p>
          <a:p>
            <a:pPr algn="ctr" eaLnBrk="0" hangingPunct="0"/>
            <a:r>
              <a:rPr lang="en-US" sz="1600" dirty="0">
                <a:solidFill>
                  <a:srgbClr val="424242"/>
                </a:solidFill>
                <a:ea typeface="Source Sans Pro"/>
                <a:cs typeface="Source Sans Pro"/>
              </a:rPr>
              <a:t>Bárbara Rios Vellasco de Amorim. </a:t>
            </a:r>
            <a:br>
              <a:rPr lang="en-US" sz="1600" dirty="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en-US" sz="1600" dirty="0">
                <a:solidFill>
                  <a:srgbClr val="424242"/>
                </a:solidFill>
                <a:ea typeface="Source Sans Pro"/>
                <a:cs typeface="Source Sans Pro"/>
              </a:rPr>
              <a:t>Orientador: Dr. Alexandre Serafim. </a:t>
            </a:r>
            <a:br>
              <a:rPr lang="en-US" sz="1600" dirty="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en-US" sz="1600" dirty="0">
                <a:solidFill>
                  <a:srgbClr val="424242"/>
                </a:solidFill>
                <a:ea typeface="Source Sans Pro"/>
                <a:cs typeface="Source Sans Pro"/>
              </a:rPr>
              <a:t>Artigo de Monografia para conclusão da Residência Médica em Pediatria do Hospital Materno Infantil de Brasília (HMIB)</a:t>
            </a:r>
            <a:endParaRPr lang="en-US" sz="1600" dirty="0">
              <a:solidFill>
                <a:srgbClr val="78909C"/>
              </a:solidFill>
            </a:endParaRPr>
          </a:p>
        </p:txBody>
      </p:sp>
      <p:pic>
        <p:nvPicPr>
          <p:cNvPr id="76805" name="Picture 5" descr="pptx">
            <a:hlinkClick r:id="rId2" tooltip="Encef_anti_recep_NMD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088" y="12636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06" name="Oval 6"/>
          <p:cNvSpPr>
            <a:spLocks noChangeArrowheads="1"/>
          </p:cNvSpPr>
          <p:nvPr/>
        </p:nvSpPr>
        <p:spPr bwMode="auto">
          <a:xfrm>
            <a:off x="1293813" y="1803400"/>
            <a:ext cx="914400" cy="644525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 dirty="0">
                <a:solidFill>
                  <a:srgbClr val="FFFF00"/>
                </a:solidFill>
              </a:rPr>
              <a:t>2013</a:t>
            </a:r>
          </a:p>
        </p:txBody>
      </p:sp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É apresentado um caso de um </a:t>
            </a:r>
            <a:r>
              <a:rPr lang="pt-PT" dirty="0" smtClean="0"/>
              <a:t>paciente do gênero feminino, </a:t>
            </a:r>
            <a:r>
              <a:rPr lang="pt-BR" dirty="0" smtClean="0"/>
              <a:t>9 anos, previamente hígida, queixa de cefaleia occipital </a:t>
            </a:r>
            <a:r>
              <a:rPr lang="pt-BR" dirty="0" smtClean="0">
                <a:sym typeface="Wingdings" pitchFamily="2" charset="2"/>
              </a:rPr>
              <a:t></a:t>
            </a:r>
            <a:r>
              <a:rPr lang="pt-BR" dirty="0" smtClean="0"/>
              <a:t> alteração do comportamento</a:t>
            </a:r>
          </a:p>
          <a:p>
            <a:pPr>
              <a:buFont typeface="Arial" pitchFamily="34" charset="0"/>
              <a:buNone/>
            </a:pPr>
            <a:endParaRPr lang="pt-BR" sz="900" dirty="0" smtClean="0">
              <a:solidFill>
                <a:srgbClr val="FF0000"/>
              </a:solidFill>
            </a:endParaRPr>
          </a:p>
          <a:p>
            <a:r>
              <a:rPr lang="pt-BR" dirty="0" smtClean="0"/>
              <a:t>Dias depois: vômito </a:t>
            </a:r>
            <a:r>
              <a:rPr lang="pt-BR" dirty="0" smtClean="0">
                <a:sym typeface="Wingdings" pitchFamily="2" charset="2"/>
              </a:rPr>
              <a:t> </a:t>
            </a:r>
            <a:r>
              <a:rPr lang="pt-BR" dirty="0" smtClean="0"/>
              <a:t>convulsão tônico-clônica generalizada </a:t>
            </a:r>
          </a:p>
          <a:p>
            <a:pPr>
              <a:buFont typeface="Arial" pitchFamily="34" charset="0"/>
              <a:buNone/>
            </a:pPr>
            <a:endParaRPr lang="pt-BR" dirty="0" smtClean="0"/>
          </a:p>
          <a:p>
            <a:r>
              <a:rPr lang="pt-BR" dirty="0" smtClean="0"/>
              <a:t>Internada: bom estado geral + agressividade </a:t>
            </a:r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/>
          </p:cNvSpPr>
          <p:nvPr>
            <p:ph type="body" idx="1"/>
          </p:nvPr>
        </p:nvSpPr>
        <p:spPr>
          <a:xfrm>
            <a:off x="890588" y="979488"/>
            <a:ext cx="10006012" cy="4895850"/>
          </a:xfrm>
        </p:spPr>
        <p:txBody>
          <a:bodyPr/>
          <a:lstStyle/>
          <a:p>
            <a:r>
              <a:rPr lang="pt-PT" sz="2800" dirty="0" smtClean="0"/>
              <a:t>Investigação para: Lupus, doenças virais, bacterianas e fúngicas </a:t>
            </a:r>
            <a:r>
              <a:rPr lang="pt-PT" sz="2800" dirty="0" smtClean="0">
                <a:sym typeface="Wingdings" pitchFamily="2" charset="2"/>
              </a:rPr>
              <a:t></a:t>
            </a:r>
            <a:r>
              <a:rPr lang="pt-PT" sz="2800" dirty="0" smtClean="0"/>
              <a:t> negativas </a:t>
            </a:r>
          </a:p>
          <a:p>
            <a:pPr>
              <a:buFont typeface="Arial" pitchFamily="34" charset="0"/>
              <a:buNone/>
            </a:pPr>
            <a:endParaRPr lang="pt-PT" sz="2800" dirty="0" smtClean="0"/>
          </a:p>
          <a:p>
            <a:r>
              <a:rPr lang="pt-BR" sz="2800" dirty="0" smtClean="0"/>
              <a:t>EEG: Lentificação do ritmo de base</a:t>
            </a:r>
          </a:p>
          <a:p>
            <a:pPr>
              <a:buFont typeface="Arial" pitchFamily="34" charset="0"/>
              <a:buNone/>
            </a:pPr>
            <a:endParaRPr lang="pt-BR" sz="2800" dirty="0" smtClean="0"/>
          </a:p>
          <a:p>
            <a:r>
              <a:rPr lang="pt-BR" sz="2800" dirty="0" smtClean="0"/>
              <a:t>RNM de crânio com contraste: realce leptomeníngeo, aumento do sinal FLAIR nos sulcos e lesão do hemisfério cerebelar esquerdo</a:t>
            </a:r>
          </a:p>
          <a:p>
            <a:endParaRPr lang="pt-BR" sz="2800" dirty="0" smtClean="0"/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/>
          </p:cNvSpPr>
          <p:nvPr>
            <p:ph type="body" idx="1"/>
          </p:nvPr>
        </p:nvSpPr>
        <p:spPr>
          <a:xfrm>
            <a:off x="708025" y="1046163"/>
            <a:ext cx="10515600" cy="5175250"/>
          </a:xfrm>
        </p:spPr>
        <p:txBody>
          <a:bodyPr/>
          <a:lstStyle/>
          <a:p>
            <a:pPr algn="ctr"/>
            <a:r>
              <a:rPr lang="pt-BR" b="1" dirty="0" smtClean="0">
                <a:solidFill>
                  <a:srgbClr val="FF0000"/>
                </a:solidFill>
              </a:rPr>
              <a:t>Realizado exame para detecção de anticorpo anti NMDAR no líquor, em dois laboratórios (Barcelona e Estados Unidos): ambos </a:t>
            </a:r>
            <a:r>
              <a:rPr lang="pt-BR" b="1" u="sng" dirty="0" smtClean="0">
                <a:solidFill>
                  <a:srgbClr val="FF0000"/>
                </a:solidFill>
              </a:rPr>
              <a:t>positivos</a:t>
            </a:r>
          </a:p>
          <a:p>
            <a:pPr>
              <a:buFont typeface="Arial" pitchFamily="34" charset="0"/>
              <a:buNone/>
            </a:pPr>
            <a:endParaRPr lang="pt-BR" dirty="0" smtClean="0"/>
          </a:p>
          <a:p>
            <a:r>
              <a:rPr lang="pt-BR" dirty="0" smtClean="0"/>
              <a:t>Pesquisa de tumores ovarianos – negativa</a:t>
            </a:r>
          </a:p>
          <a:p>
            <a:pPr>
              <a:buFont typeface="Arial" pitchFamily="34" charset="0"/>
              <a:buNone/>
            </a:pPr>
            <a:endParaRPr lang="pt-BR" dirty="0" smtClean="0"/>
          </a:p>
          <a:p>
            <a:r>
              <a:rPr lang="pt-BR" dirty="0" smtClean="0"/>
              <a:t>Realizada terapia imunossupressora: 5 dias de Imunoglobulina, 5 dias de pulso com Metilprednisolona, Ciclofosfamida (3 ciclos) e Rituximabe (2 doses) </a:t>
            </a:r>
          </a:p>
          <a:p>
            <a:endParaRPr lang="pt-BR" dirty="0" smtClean="0"/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/>
          </p:cNvSpPr>
          <p:nvPr>
            <p:ph type="body" idx="1"/>
          </p:nvPr>
        </p:nvSpPr>
        <p:spPr>
          <a:xfrm>
            <a:off x="679450" y="842963"/>
            <a:ext cx="10217150" cy="50228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dirty="0" smtClean="0"/>
              <a:t>Admitida em UTI: 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Ar ambiente, não responsiva, movimentos estereotipados de mãos e boca, hipersecreção, dificuldade de deglutição </a:t>
            </a:r>
          </a:p>
          <a:p>
            <a:pPr lvl="1">
              <a:lnSpc>
                <a:spcPct val="80000"/>
              </a:lnSpc>
              <a:buFont typeface="Arial" pitchFamily="34" charset="0"/>
              <a:buNone/>
            </a:pPr>
            <a:endParaRPr lang="pt-BR" sz="1700" dirty="0" smtClean="0"/>
          </a:p>
          <a:p>
            <a:pPr>
              <a:lnSpc>
                <a:spcPct val="80000"/>
              </a:lnSpc>
            </a:pPr>
            <a:r>
              <a:rPr lang="pt-BR" sz="2000" dirty="0" smtClean="0"/>
              <a:t>Evoluiu com: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crises convulsivas </a:t>
            </a:r>
            <a:r>
              <a:rPr lang="pt-BR" sz="1700" dirty="0" smtClean="0">
                <a:solidFill>
                  <a:srgbClr val="7F7F7F"/>
                </a:solidFill>
              </a:rPr>
              <a:t>de difícil controle</a:t>
            </a:r>
          </a:p>
          <a:p>
            <a:pPr lvl="1">
              <a:lnSpc>
                <a:spcPct val="80000"/>
              </a:lnSpc>
            </a:pPr>
            <a:r>
              <a:rPr lang="pt-PT" sz="1700" smtClean="0"/>
              <a:t>discinesias oro-línguo-faciais</a:t>
            </a:r>
          </a:p>
          <a:p>
            <a:pPr lvl="1">
              <a:lnSpc>
                <a:spcPct val="80000"/>
              </a:lnSpc>
            </a:pPr>
            <a:r>
              <a:rPr lang="pt-PT" sz="1700" smtClean="0"/>
              <a:t>secreção bucal espumosa</a:t>
            </a:r>
          </a:p>
          <a:p>
            <a:pPr lvl="1">
              <a:lnSpc>
                <a:spcPct val="80000"/>
              </a:lnSpc>
            </a:pPr>
            <a:r>
              <a:rPr lang="pt-PT" sz="1700" smtClean="0"/>
              <a:t>movimentos coreoatetoicos</a:t>
            </a:r>
            <a:endParaRPr lang="pt-PT" sz="1700" smtClean="0">
              <a:solidFill>
                <a:srgbClr val="FF0000"/>
              </a:solidFill>
            </a:endParaRPr>
          </a:p>
          <a:p>
            <a:pPr lvl="1">
              <a:lnSpc>
                <a:spcPct val="80000"/>
              </a:lnSpc>
            </a:pPr>
            <a:r>
              <a:rPr lang="pt-PT" sz="1700" smtClean="0"/>
              <a:t>movimentos elaborados de braços e pernas</a:t>
            </a:r>
          </a:p>
          <a:p>
            <a:pPr lvl="1">
              <a:lnSpc>
                <a:spcPct val="80000"/>
              </a:lnSpc>
            </a:pPr>
            <a:r>
              <a:rPr lang="pt-PT" sz="1700" smtClean="0"/>
              <a:t>crises oculogiras</a:t>
            </a:r>
          </a:p>
          <a:p>
            <a:pPr lvl="1">
              <a:lnSpc>
                <a:spcPct val="80000"/>
              </a:lnSpc>
            </a:pPr>
            <a:r>
              <a:rPr lang="pt-PT" sz="1700" smtClean="0"/>
              <a:t>distonia</a:t>
            </a:r>
          </a:p>
          <a:p>
            <a:pPr lvl="1">
              <a:lnSpc>
                <a:spcPct val="80000"/>
              </a:lnSpc>
            </a:pPr>
            <a:r>
              <a:rPr lang="pt-PT" sz="1700" smtClean="0"/>
              <a:t>rigidez</a:t>
            </a:r>
          </a:p>
          <a:p>
            <a:pPr lvl="1">
              <a:lnSpc>
                <a:spcPct val="80000"/>
              </a:lnSpc>
            </a:pPr>
            <a:r>
              <a:rPr lang="pt-PT" sz="1700" smtClean="0"/>
              <a:t>taquicardia persistente</a:t>
            </a:r>
          </a:p>
          <a:p>
            <a:pPr lvl="1">
              <a:lnSpc>
                <a:spcPct val="80000"/>
              </a:lnSpc>
            </a:pPr>
            <a:r>
              <a:rPr lang="pt-PT" sz="1700" smtClean="0"/>
              <a:t>gritos e sons incompreensíveis</a:t>
            </a:r>
            <a:endParaRPr lang="pt-BR" sz="1700" dirty="0" smtClean="0"/>
          </a:p>
          <a:p>
            <a:pPr>
              <a:lnSpc>
                <a:spcPct val="80000"/>
              </a:lnSpc>
            </a:pPr>
            <a:endParaRPr lang="pt-BR" sz="2000" dirty="0" smtClean="0"/>
          </a:p>
          <a:p>
            <a:endParaRPr lang="pt-BR" dirty="0" smtClean="0"/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/>
          <p:cNvSpPr>
            <a:spLocks noGrp="1"/>
          </p:cNvSpPr>
          <p:nvPr>
            <p:ph type="body" idx="1"/>
          </p:nvPr>
        </p:nvSpPr>
        <p:spPr>
          <a:xfrm>
            <a:off x="1266825" y="1238250"/>
            <a:ext cx="9601200" cy="33178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b="1" dirty="0" smtClean="0">
                <a:solidFill>
                  <a:srgbClr val="0000FF"/>
                </a:solidFill>
              </a:rPr>
              <a:t>Alta da UTI para a enfermaria após dois meses de internação</a:t>
            </a:r>
            <a:r>
              <a:rPr lang="pt-BR" dirty="0" smtClean="0"/>
              <a:t>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dirty="0" smtClean="0"/>
          </a:p>
          <a:p>
            <a:pPr lvl="1">
              <a:lnSpc>
                <a:spcPct val="80000"/>
              </a:lnSpc>
            </a:pPr>
            <a:r>
              <a:rPr lang="pt-BR" sz="2400" dirty="0" smtClean="0">
                <a:solidFill>
                  <a:srgbClr val="7F7F7F"/>
                </a:solidFill>
              </a:rPr>
              <a:t>liberação da ventilação mecânica</a:t>
            </a:r>
          </a:p>
          <a:p>
            <a:pPr lvl="1">
              <a:lnSpc>
                <a:spcPct val="80000"/>
              </a:lnSpc>
            </a:pPr>
            <a:r>
              <a:rPr lang="pt-BR" sz="2400" dirty="0" smtClean="0"/>
              <a:t>melhora lenta do quadro clínico</a:t>
            </a:r>
          </a:p>
          <a:p>
            <a:pPr lvl="1">
              <a:lnSpc>
                <a:spcPct val="80000"/>
              </a:lnSpc>
            </a:pPr>
            <a:r>
              <a:rPr lang="pt-BR" sz="2400" dirty="0" smtClean="0"/>
              <a:t>contatando em alguns momentos</a:t>
            </a:r>
          </a:p>
          <a:p>
            <a:pPr lvl="1">
              <a:lnSpc>
                <a:spcPct val="80000"/>
              </a:lnSpc>
            </a:pPr>
            <a:r>
              <a:rPr lang="pt-BR" sz="2400" dirty="0" smtClean="0"/>
              <a:t>retorno da diurese e evacuação espontâneas</a:t>
            </a:r>
          </a:p>
          <a:p>
            <a:pPr lvl="1">
              <a:lnSpc>
                <a:spcPct val="80000"/>
              </a:lnSpc>
            </a:pPr>
            <a:r>
              <a:rPr lang="pt-BR" sz="2400" dirty="0" smtClean="0"/>
              <a:t>melhora da taquicardia</a:t>
            </a:r>
          </a:p>
          <a:p>
            <a:pPr lvl="1">
              <a:lnSpc>
                <a:spcPct val="80000"/>
              </a:lnSpc>
            </a:pPr>
            <a:r>
              <a:rPr lang="pt-BR" sz="2400" dirty="0" smtClean="0"/>
              <a:t>menor frequência de crises de agitação</a:t>
            </a:r>
          </a:p>
          <a:p>
            <a:pPr lvl="1">
              <a:lnSpc>
                <a:spcPct val="80000"/>
              </a:lnSpc>
            </a:pPr>
            <a:r>
              <a:rPr lang="pt-BR" sz="2400" dirty="0" smtClean="0"/>
              <a:t>diminuição dos movimentos involuntários</a:t>
            </a:r>
          </a:p>
          <a:p>
            <a:pPr>
              <a:lnSpc>
                <a:spcPct val="80000"/>
              </a:lnSpc>
            </a:pPr>
            <a:endParaRPr lang="pt-BR" dirty="0" smtClean="0"/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10705571" y="5167843"/>
            <a:ext cx="473075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</p:cSld>
  <p:clrMapOvr>
    <a:masterClrMapping/>
  </p:clrMapOvr>
  <p:transition spd="slow">
    <p:push dir="u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352550" y="998538"/>
            <a:ext cx="9601200" cy="3317875"/>
          </a:xfrm>
        </p:spPr>
        <p:txBody>
          <a:bodyPr/>
          <a:lstStyle/>
          <a:p>
            <a:pPr marL="273050" indent="-273050" defTabSz="914400"/>
            <a:r>
              <a:rPr lang="pt-PT" sz="2800" smtClean="0">
                <a:solidFill>
                  <a:srgbClr val="FF00FF"/>
                </a:solidFill>
              </a:rPr>
              <a:t>Deve ser suspeitada:</a:t>
            </a:r>
          </a:p>
          <a:p>
            <a:pPr marL="520700" lvl="1" indent="-228600" defTabSz="914400"/>
            <a:r>
              <a:rPr lang="pt-PT" smtClean="0"/>
              <a:t>Rápida mudança de comportamento</a:t>
            </a:r>
          </a:p>
          <a:p>
            <a:pPr marL="520700" lvl="1" indent="-228600" defTabSz="914400"/>
            <a:r>
              <a:rPr lang="pt-PT" smtClean="0"/>
              <a:t>Movimentos anormais</a:t>
            </a:r>
          </a:p>
          <a:p>
            <a:pPr marL="520700" lvl="1" indent="-228600" defTabSz="914400"/>
            <a:r>
              <a:rPr lang="pt-PT" smtClean="0"/>
              <a:t>Convulsões</a:t>
            </a:r>
          </a:p>
          <a:p>
            <a:pPr marL="520700" lvl="1" indent="-228600" defTabSz="914400"/>
            <a:r>
              <a:rPr lang="pt-PT" smtClean="0"/>
              <a:t>Sinais​​ de instabilidade autonômica </a:t>
            </a:r>
          </a:p>
          <a:p>
            <a:pPr marL="520700" lvl="1" indent="-228600" defTabSz="914400"/>
            <a:r>
              <a:rPr lang="pt-PT" smtClean="0"/>
              <a:t>Hipoventilação</a:t>
            </a:r>
          </a:p>
          <a:p>
            <a:pPr marL="520700" lvl="1" indent="-228600" defTabSz="914400">
              <a:buFont typeface="Arial" pitchFamily="34" charset="0"/>
              <a:buNone/>
            </a:pPr>
            <a:endParaRPr lang="pt-PT" sz="1500" smtClean="0">
              <a:solidFill>
                <a:srgbClr val="FF0000"/>
              </a:solidFill>
            </a:endParaRPr>
          </a:p>
          <a:p>
            <a:pPr marL="520700" lvl="1" indent="-228600" defTabSz="914400">
              <a:buFont typeface="Arial" pitchFamily="34" charset="0"/>
              <a:buNone/>
            </a:pPr>
            <a:r>
              <a:rPr lang="pt-PT" sz="150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Retângulo de cantos arredondados 5"/>
          <p:cNvSpPr/>
          <p:nvPr/>
        </p:nvSpPr>
        <p:spPr>
          <a:xfrm>
            <a:off x="1587500" y="4508500"/>
            <a:ext cx="9023350" cy="14398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/>
              <a:t>Tem sido diagnosticado com frequência crescente na população pediátrica!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/>
          </p:cNvSpPr>
          <p:nvPr>
            <p:ph type="title"/>
          </p:nvPr>
        </p:nvSpPr>
        <p:spPr>
          <a:xfrm>
            <a:off x="1354138" y="684213"/>
            <a:ext cx="9601200" cy="1303337"/>
          </a:xfrm>
        </p:spPr>
        <p:txBody>
          <a:bodyPr/>
          <a:lstStyle/>
          <a:p>
            <a:r>
              <a:rPr lang="pt-BR" b="1" dirty="0" smtClean="0">
                <a:ln>
                  <a:noFill/>
                </a:ln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911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50" y="1690688"/>
            <a:ext cx="3686175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4465638" y="5970588"/>
            <a:ext cx="30099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pt-BR" dirty="0" smtClean="0"/>
              <a:t>Antônio </a:t>
            </a:r>
            <a:r>
              <a:rPr lang="pt-BR" dirty="0"/>
              <a:t>Batista de Freitas Neto</a:t>
            </a:r>
          </a:p>
        </p:txBody>
      </p:sp>
    </p:spTree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ânico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635</TotalTime>
  <Words>2204</Words>
  <Application>Microsoft Office PowerPoint</Application>
  <PresentationFormat>Personalizar</PresentationFormat>
  <Paragraphs>234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55</vt:i4>
      </vt:variant>
    </vt:vector>
  </HeadingPairs>
  <TitlesOfParts>
    <vt:vector size="56" baseType="lpstr">
      <vt:lpstr>Orgânico</vt:lpstr>
      <vt:lpstr>Apresentação do PowerPoint</vt:lpstr>
      <vt:lpstr>INTRODUÇÃO</vt:lpstr>
      <vt:lpstr>Apresentação do PowerPoint</vt:lpstr>
      <vt:lpstr>INTRODUÇÃO</vt:lpstr>
      <vt:lpstr>MÉTODOS </vt:lpstr>
      <vt:lpstr>MÉTODOS</vt:lpstr>
      <vt:lpstr>MÉTODOS</vt:lpstr>
      <vt:lpstr>MÉTODOS </vt:lpstr>
      <vt:lpstr>MÉTODOS </vt:lpstr>
      <vt:lpstr>MÉTODOS </vt:lpstr>
      <vt:lpstr>MÉTODOS </vt:lpstr>
      <vt:lpstr>MÉTODOS </vt:lpstr>
      <vt:lpstr>MÉTODOS </vt:lpstr>
      <vt:lpstr>MÉTODOS </vt:lpstr>
      <vt:lpstr>MÉTODOS </vt:lpstr>
      <vt:lpstr>MÉTODOS </vt:lpstr>
      <vt:lpstr>MÉTODOS </vt:lpstr>
      <vt:lpstr>MÉTODOS </vt:lpstr>
      <vt:lpstr>MÉTODOS </vt:lpstr>
      <vt:lpstr>MÉTODOS </vt:lpstr>
      <vt:lpstr>MÉTODOS </vt:lpstr>
      <vt:lpstr>RESULTADOS </vt:lpstr>
      <vt:lpstr>RESULTADOS </vt:lpstr>
      <vt:lpstr>RESULTADOS</vt:lpstr>
      <vt:lpstr>RESULTADOS </vt:lpstr>
      <vt:lpstr>RESULTADOS</vt:lpstr>
      <vt:lpstr>RESULTADOS 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FIM!</vt:lpstr>
      <vt:lpstr>Nota do Editor da página neonatal www.paulomargotto.com.br Dr. Paulo  R. Margotto. Consultem também! Aqui e Agora! </vt:lpstr>
      <vt:lpstr>Apresentação do PowerPoint</vt:lpstr>
      <vt:lpstr>SUSPEITA CLÍNICA DE ENCEFALITE</vt:lpstr>
      <vt:lpstr>SUSPEITA CLÍNICA DE ENCEFALITE</vt:lpstr>
      <vt:lpstr>Apresentação do PowerPoint</vt:lpstr>
      <vt:lpstr>SUSPEITA CLÍNICA DE ENCEFALITE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Infectious and Autoimmune Causes of Encephalitis in Children</dc:title>
  <dc:creator>Freitas</dc:creator>
  <cp:lastModifiedBy>Paulo</cp:lastModifiedBy>
  <cp:revision>42</cp:revision>
  <dcterms:created xsi:type="dcterms:W3CDTF">2020-12-06T13:35:43Z</dcterms:created>
  <dcterms:modified xsi:type="dcterms:W3CDTF">2021-01-09T13:18:30Z</dcterms:modified>
</cp:coreProperties>
</file>