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77" r:id="rId2"/>
    <p:sldId id="259" r:id="rId3"/>
    <p:sldId id="261" r:id="rId4"/>
    <p:sldId id="260" r:id="rId5"/>
    <p:sldId id="262" r:id="rId6"/>
    <p:sldId id="263" r:id="rId7"/>
    <p:sldId id="264" r:id="rId8"/>
    <p:sldId id="265" r:id="rId9"/>
    <p:sldId id="266" r:id="rId10"/>
    <p:sldId id="278" r:id="rId11"/>
    <p:sldId id="279" r:id="rId12"/>
    <p:sldId id="267" r:id="rId13"/>
    <p:sldId id="280" r:id="rId14"/>
    <p:sldId id="281" r:id="rId15"/>
    <p:sldId id="282" r:id="rId16"/>
    <p:sldId id="283" r:id="rId17"/>
    <p:sldId id="284" r:id="rId18"/>
    <p:sldId id="285" r:id="rId19"/>
    <p:sldId id="293" r:id="rId20"/>
    <p:sldId id="288" r:id="rId21"/>
    <p:sldId id="289" r:id="rId22"/>
    <p:sldId id="290" r:id="rId23"/>
    <p:sldId id="291" r:id="rId24"/>
    <p:sldId id="292" r:id="rId25"/>
    <p:sldId id="268" r:id="rId26"/>
    <p:sldId id="294" r:id="rId27"/>
    <p:sldId id="295" r:id="rId28"/>
    <p:sldId id="296" r:id="rId29"/>
    <p:sldId id="297" r:id="rId30"/>
    <p:sldId id="298" r:id="rId31"/>
    <p:sldId id="299" r:id="rId32"/>
    <p:sldId id="300" r:id="rId33"/>
    <p:sldId id="301" r:id="rId34"/>
    <p:sldId id="302" r:id="rId35"/>
    <p:sldId id="303" r:id="rId36"/>
    <p:sldId id="304" r:id="rId37"/>
    <p:sldId id="306" r:id="rId38"/>
    <p:sldId id="307" r:id="rId39"/>
    <p:sldId id="309" r:id="rId40"/>
    <p:sldId id="310" r:id="rId41"/>
    <p:sldId id="305" r:id="rId42"/>
    <p:sldId id="311" r:id="rId43"/>
    <p:sldId id="312" r:id="rId44"/>
    <p:sldId id="313" r:id="rId45"/>
    <p:sldId id="314" r:id="rId46"/>
    <p:sldId id="315" r:id="rId47"/>
    <p:sldId id="316" r:id="rId48"/>
    <p:sldId id="317" r:id="rId49"/>
    <p:sldId id="320" r:id="rId50"/>
    <p:sldId id="318" r:id="rId51"/>
    <p:sldId id="319" r:id="rId52"/>
    <p:sldId id="321" r:id="rId53"/>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00"/>
    <a:srgbClr val="008000"/>
    <a:srgbClr val="FF00FF"/>
    <a:srgbClr val="BF8983"/>
    <a:srgbClr val="D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324" y="-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92264659-CB68-4D42-969F-F43713948003}" type="datetimeFigureOut">
              <a:rPr lang="pt-BR"/>
              <a:pPr>
                <a:defRPr/>
              </a:pPr>
              <a:t>18/01/2021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ADAEF8E9-B09F-4556-958C-442294D385DF}"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CB5549B-C475-42D1-9DA0-7B5E3070F33A}" type="datetimeFigureOut">
              <a:rPr lang="pt-BR"/>
              <a:pPr>
                <a:defRPr/>
              </a:pPr>
              <a:t>18/01/2021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A7EE748-BDEC-4D35-B4E8-578209B4E557}"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7898A030-CCF2-4E92-948C-139207E47CEA}" type="datetimeFigureOut">
              <a:rPr lang="pt-BR"/>
              <a:pPr>
                <a:defRPr/>
              </a:pPr>
              <a:t>18/01/2021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42509A5-2C41-4E45-8BF7-B1E682A147A6}"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94575416-8D8A-4104-AE89-3BAA2B705C9F}" type="datetimeFigureOut">
              <a:rPr lang="pt-BR"/>
              <a:pPr>
                <a:defRPr/>
              </a:pPr>
              <a:t>18/01/2021</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4C86E834-B99F-4230-9A79-FA2BD665AEE4}"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80E8B508-367A-4973-8275-56EF2F1FD717}" type="datetimeFigureOut">
              <a:rPr lang="pt-BR"/>
              <a:pPr>
                <a:defRPr/>
              </a:pPr>
              <a:t>18/01/2021</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7ED2FD59-7D97-424E-A2DF-1D6CB0DFDCBE}"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F8ED3046-7153-487D-B491-7293EA7C0D58}" type="datetimeFigureOut">
              <a:rPr lang="pt-BR"/>
              <a:pPr>
                <a:defRPr/>
              </a:pPr>
              <a:t>18/01/2021</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22A6D4BE-1127-483A-B8E8-C6F57833EF30}"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4ADC60D7-57E1-46DE-B105-C0CBDDC2FCE5}" type="datetimeFigureOut">
              <a:rPr lang="pt-BR"/>
              <a:pPr>
                <a:defRPr/>
              </a:pPr>
              <a:t>18/01/2021</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1FE36A2B-AA21-4AA0-8002-8AC143B88D57}"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AB868FD7-3E4C-418C-882E-BFB86C14D701}" type="datetimeFigureOut">
              <a:rPr lang="pt-BR"/>
              <a:pPr>
                <a:defRPr/>
              </a:pPr>
              <a:t>18/01/2021</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F7ACF6E1-2E3B-4770-B2E1-D71B8F3DFF92}"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E88B706A-BBCF-46DE-9910-5762653B129B}" type="datetimeFigureOut">
              <a:rPr lang="pt-BR"/>
              <a:pPr>
                <a:defRPr/>
              </a:pPr>
              <a:t>18/01/2021</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8ED2BC75-EB57-4EDA-91CE-E1C4564833A7}"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9B10B2E0-C543-4AD4-ABD0-23A1F8435340}" type="datetimeFigureOut">
              <a:rPr lang="pt-BR"/>
              <a:pPr>
                <a:defRPr/>
              </a:pPr>
              <a:t>18/01/2021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78273EE-556B-4C2A-8019-70EEF2A73893}"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EABA3461-9BC7-4932-A756-667585CA0CAB}" type="datetimeFigureOut">
              <a:rPr lang="pt-BR"/>
              <a:pPr>
                <a:defRPr/>
              </a:pPr>
              <a:t>18/01/2021</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06775D3-0110-4F33-8F0D-D6E3B02CC537}"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E2FF8596-4173-4961-8652-680C129D70D8}" type="datetimeFigureOut">
              <a:rPr lang="pt-BR"/>
              <a:pPr>
                <a:defRPr/>
              </a:pPr>
              <a:t>18/01/2021</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6DEC629-2EF0-460B-89AF-FD970E0C0B1C}"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www.paulomargotto.com.br/" TargetMode="External"/><Relationship Id="rId7" Type="http://schemas.openxmlformats.org/officeDocument/2006/relationships/image" Target="../media/image4.jpeg"/><Relationship Id="rId2" Type="http://schemas.openxmlformats.org/officeDocument/2006/relationships/hyperlink" Target="https://pubmed.ncbi.nlm.nih.gov/32442446/" TargetMode="Externa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4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paulomargotto.com.br/documentos/17607"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arquivosmedicos.fcmsantacasasp.edu.br/index.php/AMSCSP/article/download/520/737" TargetMode="External"/><Relationship Id="rId2" Type="http://schemas.openxmlformats.org/officeDocument/2006/relationships/hyperlink" Target="https://doi.org/10.26432/1809-3019.2019.64.2.088" TargetMode="Externa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hyperlink" Target="http://paulomargotto.com.br/documentos/20205" TargetMode="External"/></Relationships>
</file>

<file path=ppt/slides/_rels/slide46.xml.rels><?xml version="1.0" encoding="UTF-8" standalone="yes"?>
<Relationships xmlns="http://schemas.openxmlformats.org/package/2006/relationships"><Relationship Id="rId2" Type="http://schemas.openxmlformats.org/officeDocument/2006/relationships/hyperlink" Target="https://pubmed.ncbi.nlm.nih.gov/32152192/"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4"/>
          <p:cNvSpPr>
            <a:spLocks noChangeArrowheads="1"/>
          </p:cNvSpPr>
          <p:nvPr/>
        </p:nvSpPr>
        <p:spPr bwMode="auto">
          <a:xfrm>
            <a:off x="0" y="2492375"/>
            <a:ext cx="9144000" cy="977900"/>
          </a:xfrm>
          <a:prstGeom prst="rect">
            <a:avLst/>
          </a:prstGeom>
          <a:solidFill>
            <a:srgbClr val="FFFFFF"/>
          </a:solidFill>
          <a:ln w="9525">
            <a:noFill/>
            <a:miter lim="800000"/>
            <a:headEnd/>
            <a:tailEnd/>
          </a:ln>
        </p:spPr>
        <p:txBody>
          <a:bodyPr lIns="0" tIns="0" rIns="0" bIns="0" anchor="ctr">
            <a:spAutoFit/>
          </a:bodyPr>
          <a:lstStyle/>
          <a:p>
            <a:pPr algn="ctr"/>
            <a:r>
              <a:rPr lang="pt-BR" sz="1600">
                <a:hlinkClick r:id="rId2"/>
              </a:rPr>
              <a:t>A </a:t>
            </a:r>
            <a:r>
              <a:rPr lang="pt-BR" sz="1600" b="1">
                <a:hlinkClick r:id="rId2"/>
              </a:rPr>
              <a:t>Comparison</a:t>
            </a:r>
            <a:r>
              <a:rPr lang="pt-BR" sz="1600">
                <a:hlinkClick r:id="rId2"/>
              </a:rPr>
              <a:t> of </a:t>
            </a:r>
            <a:r>
              <a:rPr lang="pt-BR" sz="1600" b="1">
                <a:hlinkClick r:id="rId2"/>
              </a:rPr>
              <a:t>Strategies</a:t>
            </a:r>
            <a:r>
              <a:rPr lang="pt-BR" sz="1600">
                <a:hlinkClick r:id="rId2"/>
              </a:rPr>
              <a:t> for </a:t>
            </a:r>
            <a:r>
              <a:rPr lang="pt-BR" sz="1600" b="1">
                <a:hlinkClick r:id="rId2"/>
              </a:rPr>
              <a:t>Managing</a:t>
            </a:r>
            <a:r>
              <a:rPr lang="pt-BR" sz="1600">
                <a:hlinkClick r:id="rId2"/>
              </a:rPr>
              <a:t> the </a:t>
            </a:r>
            <a:r>
              <a:rPr lang="pt-BR" sz="1600" b="1">
                <a:hlinkClick r:id="rId2"/>
              </a:rPr>
              <a:t>Umbilical</a:t>
            </a:r>
            <a:r>
              <a:rPr lang="pt-BR" sz="1600">
                <a:hlinkClick r:id="rId2"/>
              </a:rPr>
              <a:t> </a:t>
            </a:r>
            <a:r>
              <a:rPr lang="pt-BR" sz="1600" b="1">
                <a:hlinkClick r:id="rId2"/>
              </a:rPr>
              <a:t>Cord</a:t>
            </a:r>
            <a:r>
              <a:rPr lang="pt-BR" sz="1600">
                <a:hlinkClick r:id="rId2"/>
              </a:rPr>
              <a:t> at Birth in Preterm Infants.</a:t>
            </a:r>
            <a:r>
              <a:rPr lang="pt-BR" sz="1600"/>
              <a:t>El-Naggar W, Afifi J, Dorling J, Bodani J, Cieslak Z, Canning R, Ye XY, Crane J, Lee SK, Shah PS; Canadian Neonatal Network and the Canadian Preterm Birth Network Investigators.J Pediatr. 2020 Oct;225:58-64.e4. doi: </a:t>
            </a:r>
            <a:r>
              <a:rPr lang="pt-BR" sz="1600" b="1">
                <a:solidFill>
                  <a:srgbClr val="008000"/>
                </a:solidFill>
              </a:rPr>
              <a:t>10.1016/j.jpeds.2020.05.018</a:t>
            </a:r>
            <a:r>
              <a:rPr lang="pt-BR" sz="1600"/>
              <a:t>. Epub 2020 May 20.PMID: 32442446</a:t>
            </a:r>
          </a:p>
        </p:txBody>
      </p:sp>
      <p:sp>
        <p:nvSpPr>
          <p:cNvPr id="13314" name="Rectangle 5"/>
          <p:cNvSpPr>
            <a:spLocks noChangeArrowheads="1"/>
          </p:cNvSpPr>
          <p:nvPr/>
        </p:nvSpPr>
        <p:spPr bwMode="auto">
          <a:xfrm>
            <a:off x="0" y="1628775"/>
            <a:ext cx="9144000" cy="822325"/>
          </a:xfrm>
          <a:prstGeom prst="rect">
            <a:avLst/>
          </a:prstGeom>
          <a:noFill/>
          <a:ln w="9525">
            <a:noFill/>
            <a:miter lim="800000"/>
            <a:headEnd/>
            <a:tailEnd/>
          </a:ln>
        </p:spPr>
        <p:txBody>
          <a:bodyPr>
            <a:spAutoFit/>
          </a:bodyPr>
          <a:lstStyle/>
          <a:p>
            <a:pPr algn="ctr"/>
            <a:r>
              <a:rPr lang="pt-BR" sz="2400" b="1">
                <a:solidFill>
                  <a:srgbClr val="FF00FF"/>
                </a:solidFill>
              </a:rPr>
              <a:t>Uma comparação de estratégias de manejo do cordão umbilical no nascimento em bebês prematuros</a:t>
            </a:r>
            <a:r>
              <a:rPr lang="pt-BR"/>
              <a:t>.</a:t>
            </a:r>
          </a:p>
        </p:txBody>
      </p:sp>
      <p:sp>
        <p:nvSpPr>
          <p:cNvPr id="13315" name="Rectangle 6"/>
          <p:cNvSpPr>
            <a:spLocks noChangeArrowheads="1"/>
          </p:cNvSpPr>
          <p:nvPr/>
        </p:nvSpPr>
        <p:spPr bwMode="auto">
          <a:xfrm>
            <a:off x="1042988" y="3716338"/>
            <a:ext cx="6842125" cy="1465262"/>
          </a:xfrm>
          <a:prstGeom prst="rect">
            <a:avLst/>
          </a:prstGeom>
          <a:noFill/>
          <a:ln w="9525">
            <a:noFill/>
            <a:miter lim="800000"/>
            <a:headEnd/>
            <a:tailEnd/>
          </a:ln>
        </p:spPr>
        <p:txBody>
          <a:bodyPr>
            <a:spAutoFit/>
          </a:bodyPr>
          <a:lstStyle/>
          <a:p>
            <a:pPr algn="ctr"/>
            <a:r>
              <a:rPr lang="pt-BR">
                <a:solidFill>
                  <a:schemeClr val="tx2"/>
                </a:solidFill>
              </a:rPr>
              <a:t>Apresentação:R3 em UTI Pediátrica : João Paulo S. Cezar</a:t>
            </a:r>
          </a:p>
          <a:p>
            <a:pPr algn="ctr"/>
            <a:r>
              <a:rPr lang="pt-BR">
                <a:solidFill>
                  <a:schemeClr val="tx2"/>
                </a:solidFill>
              </a:rPr>
              <a:t>Coordenação: Miza Vidigal</a:t>
            </a:r>
          </a:p>
          <a:p>
            <a:pPr algn="ctr"/>
            <a:r>
              <a:rPr lang="pt-BR">
                <a:solidFill>
                  <a:schemeClr val="tx2"/>
                </a:solidFill>
              </a:rPr>
              <a:t>Revisão e Complementação: Paulo R. Margotto</a:t>
            </a:r>
          </a:p>
          <a:p>
            <a:pPr algn="ctr"/>
            <a:r>
              <a:rPr lang="pt-BR">
                <a:solidFill>
                  <a:schemeClr val="tx2"/>
                </a:solidFill>
                <a:hlinkClick r:id="rId3"/>
              </a:rPr>
              <a:t>www.paulomargotto.com.br</a:t>
            </a:r>
            <a:endParaRPr lang="pt-BR">
              <a:solidFill>
                <a:schemeClr val="tx2"/>
              </a:solidFill>
            </a:endParaRPr>
          </a:p>
          <a:p>
            <a:pPr algn="ctr"/>
            <a:r>
              <a:rPr lang="pt-BR">
                <a:solidFill>
                  <a:schemeClr val="tx2"/>
                </a:solidFill>
              </a:rPr>
              <a:t>     </a:t>
            </a:r>
            <a:r>
              <a:rPr lang="pt-BR" b="1">
                <a:solidFill>
                  <a:schemeClr val="hlink"/>
                </a:solidFill>
              </a:rPr>
              <a:t>Brasília, 14 de novembro de 2020 </a:t>
            </a:r>
          </a:p>
        </p:txBody>
      </p:sp>
      <p:pic>
        <p:nvPicPr>
          <p:cNvPr id="1026" name="Picture 2" descr="Pin on BestEverBaby"/>
          <p:cNvPicPr>
            <a:picLocks noChangeAspect="1" noChangeArrowheads="1"/>
          </p:cNvPicPr>
          <p:nvPr/>
        </p:nvPicPr>
        <p:blipFill>
          <a:blip r:embed="rId4">
            <a:extLst/>
          </a:blip>
          <a:srcRect/>
          <a:stretch>
            <a:fillRect/>
          </a:stretch>
        </p:blipFill>
        <p:spPr bwMode="auto">
          <a:xfrm>
            <a:off x="5014" y="4496951"/>
            <a:ext cx="3049578" cy="2357801"/>
          </a:xfrm>
          <a:prstGeom prst="rect">
            <a:avLst/>
          </a:prstGeom>
          <a:effectLst>
            <a:outerShdw blurRad="50800" dist="50800" dir="5400000" sx="1000" sy="1000" algn="ctr" rotWithShape="0">
              <a:schemeClr val="bg1"/>
            </a:outerShdw>
            <a:softEdge rad="317500"/>
          </a:effectLst>
        </p:spPr>
      </p:pic>
      <p:pic>
        <p:nvPicPr>
          <p:cNvPr id="1028" name="Picture 4" descr="Pin on Hospital pictures!!"/>
          <p:cNvPicPr>
            <a:picLocks noChangeAspect="1" noChangeArrowheads="1"/>
          </p:cNvPicPr>
          <p:nvPr/>
        </p:nvPicPr>
        <p:blipFill>
          <a:blip r:embed="rId5">
            <a:extLst/>
          </a:blip>
          <a:srcRect/>
          <a:stretch>
            <a:fillRect/>
          </a:stretch>
        </p:blipFill>
        <p:spPr bwMode="auto">
          <a:xfrm>
            <a:off x="6089903" y="4523819"/>
            <a:ext cx="3049577" cy="2330738"/>
          </a:xfrm>
          <a:prstGeom prst="rect">
            <a:avLst/>
          </a:prstGeom>
          <a:noFill/>
          <a:effectLst>
            <a:softEdge rad="317500"/>
          </a:effectLst>
          <a:extLst/>
        </p:spPr>
      </p:pic>
      <p:pic>
        <p:nvPicPr>
          <p:cNvPr id="2052" name="Picture 4" descr="Keeping Baby Healthy: Umbilical cord care"/>
          <p:cNvPicPr>
            <a:picLocks noChangeAspect="1" noChangeArrowheads="1"/>
          </p:cNvPicPr>
          <p:nvPr/>
        </p:nvPicPr>
        <p:blipFill>
          <a:blip r:embed="rId6">
            <a:extLst/>
          </a:blip>
          <a:srcRect/>
          <a:stretch>
            <a:fillRect/>
          </a:stretch>
        </p:blipFill>
        <p:spPr bwMode="auto">
          <a:xfrm>
            <a:off x="3060558" y="5118375"/>
            <a:ext cx="3020511" cy="1734775"/>
          </a:xfrm>
          <a:prstGeom prst="rect">
            <a:avLst/>
          </a:prstGeom>
          <a:noFill/>
          <a:effectLst>
            <a:softEdge rad="317500"/>
          </a:effectLst>
          <a:extLst/>
        </p:spPr>
      </p:pic>
      <p:sp>
        <p:nvSpPr>
          <p:cNvPr id="13319" name="Oval 10"/>
          <p:cNvSpPr>
            <a:spLocks noChangeArrowheads="1"/>
          </p:cNvSpPr>
          <p:nvPr/>
        </p:nvSpPr>
        <p:spPr bwMode="auto">
          <a:xfrm>
            <a:off x="0" y="1268413"/>
            <a:ext cx="2376488" cy="360362"/>
          </a:xfrm>
          <a:prstGeom prst="ellipse">
            <a:avLst/>
          </a:prstGeom>
          <a:solidFill>
            <a:schemeClr val="accent1"/>
          </a:solidFill>
          <a:ln w="57150">
            <a:solidFill>
              <a:srgbClr val="008000"/>
            </a:solidFill>
            <a:round/>
            <a:headEnd/>
            <a:tailEnd/>
          </a:ln>
        </p:spPr>
        <p:txBody>
          <a:bodyPr wrap="none" anchor="ctr"/>
          <a:lstStyle/>
          <a:p>
            <a:pPr algn="ctr"/>
            <a:r>
              <a:rPr lang="pt-BR">
                <a:solidFill>
                  <a:srgbClr val="FFFF00"/>
                </a:solidFill>
              </a:rPr>
              <a:t>2020-OUTUBRO!</a:t>
            </a:r>
          </a:p>
        </p:txBody>
      </p:sp>
      <p:pic>
        <p:nvPicPr>
          <p:cNvPr id="13321" name="Picture 6"/>
          <p:cNvPicPr>
            <a:picLocks noChangeAspect="1" noChangeArrowheads="1"/>
          </p:cNvPicPr>
          <p:nvPr/>
        </p:nvPicPr>
        <p:blipFill>
          <a:blip r:embed="rId7">
            <a:lum bright="18000" contrast="12000"/>
          </a:blip>
          <a:srcRect/>
          <a:stretch>
            <a:fillRect/>
          </a:stretch>
        </p:blipFill>
        <p:spPr bwMode="auto">
          <a:xfrm>
            <a:off x="2124075" y="0"/>
            <a:ext cx="3884613" cy="1631950"/>
          </a:xfrm>
          <a:prstGeom prst="rect">
            <a:avLst/>
          </a:prstGeom>
          <a:noFill/>
          <a:ln w="9525">
            <a:noFill/>
            <a:miter lim="800000"/>
            <a:headEnd/>
            <a:tailEnd/>
          </a:ln>
        </p:spPr>
      </p:pic>
      <p:pic>
        <p:nvPicPr>
          <p:cNvPr id="13322" name="Picture 2"/>
          <p:cNvPicPr>
            <a:picLocks noChangeAspect="1" noChangeArrowheads="1"/>
          </p:cNvPicPr>
          <p:nvPr/>
        </p:nvPicPr>
        <p:blipFill>
          <a:blip r:embed="rId8"/>
          <a:srcRect/>
          <a:stretch>
            <a:fillRect/>
          </a:stretch>
        </p:blipFill>
        <p:spPr bwMode="auto">
          <a:xfrm>
            <a:off x="5580063" y="0"/>
            <a:ext cx="3563937" cy="16287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Espaço Reservado para Conteúdo 2"/>
          <p:cNvSpPr>
            <a:spLocks noGrp="1"/>
          </p:cNvSpPr>
          <p:nvPr>
            <p:ph idx="1"/>
          </p:nvPr>
        </p:nvSpPr>
        <p:spPr>
          <a:xfrm>
            <a:off x="457200" y="1600200"/>
            <a:ext cx="8435975" cy="892175"/>
          </a:xfrm>
        </p:spPr>
        <p:txBody>
          <a:bodyPr/>
          <a:lstStyle/>
          <a:p>
            <a:pPr marL="0" indent="0" algn="ctr" eaLnBrk="1" hangingPunct="1">
              <a:buFont typeface="Arial" charset="0"/>
              <a:buNone/>
            </a:pPr>
            <a:r>
              <a:rPr lang="pt-BR" sz="2800" smtClean="0"/>
              <a:t>Mudança de conduta  </a:t>
            </a:r>
            <a:r>
              <a:rPr lang="pt-BR" sz="2800" smtClean="0">
                <a:cs typeface="Arial" charset="0"/>
              </a:rPr>
              <a:t>no Manuseio do Cordão Umbilical</a:t>
            </a:r>
            <a:endParaRPr lang="pt-BR" sz="2800" smtClean="0"/>
          </a:p>
          <a:p>
            <a:pPr marL="0" indent="0" eaLnBrk="1" hangingPunct="1">
              <a:buFont typeface="Arial" charset="0"/>
              <a:buNone/>
            </a:pPr>
            <a:endParaRPr lang="pt-BR" sz="2800" smtClean="0"/>
          </a:p>
          <a:p>
            <a:pPr marL="0" indent="0" eaLnBrk="1" hangingPunct="1">
              <a:buFont typeface="Arial" charset="0"/>
              <a:buNone/>
            </a:pPr>
            <a:endParaRPr lang="pt-BR" smtClean="0"/>
          </a:p>
        </p:txBody>
      </p:sp>
      <p:sp>
        <p:nvSpPr>
          <p:cNvPr id="14338" name="Título 3"/>
          <p:cNvSpPr>
            <a:spLocks noGrp="1"/>
          </p:cNvSpPr>
          <p:nvPr>
            <p:ph type="title"/>
          </p:nvPr>
        </p:nvSpPr>
        <p:spPr>
          <a:xfrm>
            <a:off x="395288" y="333375"/>
            <a:ext cx="8229600" cy="1143000"/>
          </a:xfrm>
        </p:spPr>
        <p:txBody>
          <a:bodyPr/>
          <a:lstStyle/>
          <a:p>
            <a:pPr eaLnBrk="1" hangingPunct="1"/>
            <a:r>
              <a:rPr lang="pt-BR" sz="3000" smtClean="0"/>
              <a:t>Clampeamento de cordão umbilical em prematuros</a:t>
            </a:r>
          </a:p>
        </p:txBody>
      </p:sp>
      <p:cxnSp>
        <p:nvCxnSpPr>
          <p:cNvPr id="6" name="Conector de seta reta 5"/>
          <p:cNvCxnSpPr/>
          <p:nvPr/>
        </p:nvCxnSpPr>
        <p:spPr>
          <a:xfrm>
            <a:off x="539750" y="2205038"/>
            <a:ext cx="7920038" cy="0"/>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14340" name="CaixaDeTexto 9"/>
          <p:cNvSpPr txBox="1">
            <a:spLocks noChangeArrowheads="1"/>
          </p:cNvSpPr>
          <p:nvPr/>
        </p:nvSpPr>
        <p:spPr bwMode="auto">
          <a:xfrm>
            <a:off x="539750" y="2492375"/>
            <a:ext cx="2952750" cy="954088"/>
          </a:xfrm>
          <a:prstGeom prst="rect">
            <a:avLst/>
          </a:prstGeom>
          <a:noFill/>
          <a:ln w="9525">
            <a:noFill/>
            <a:miter lim="800000"/>
            <a:headEnd/>
            <a:tailEnd/>
          </a:ln>
        </p:spPr>
        <p:txBody>
          <a:bodyPr>
            <a:spAutoFit/>
          </a:bodyPr>
          <a:lstStyle/>
          <a:p>
            <a:pPr algn="ctr"/>
            <a:r>
              <a:rPr lang="pt-BR" sz="2800" b="1">
                <a:latin typeface="Calibri" pitchFamily="34" charset="0"/>
              </a:rPr>
              <a:t>Clampeamento imediato</a:t>
            </a:r>
          </a:p>
        </p:txBody>
      </p:sp>
      <p:sp>
        <p:nvSpPr>
          <p:cNvPr id="14341" name="CaixaDeTexto 10"/>
          <p:cNvSpPr txBox="1">
            <a:spLocks noChangeArrowheads="1"/>
          </p:cNvSpPr>
          <p:nvPr/>
        </p:nvSpPr>
        <p:spPr bwMode="auto">
          <a:xfrm>
            <a:off x="5492750" y="2489200"/>
            <a:ext cx="2951163" cy="954088"/>
          </a:xfrm>
          <a:prstGeom prst="rect">
            <a:avLst/>
          </a:prstGeom>
          <a:noFill/>
          <a:ln w="9525">
            <a:noFill/>
            <a:miter lim="800000"/>
            <a:headEnd/>
            <a:tailEnd/>
          </a:ln>
        </p:spPr>
        <p:txBody>
          <a:bodyPr>
            <a:spAutoFit/>
          </a:bodyPr>
          <a:lstStyle/>
          <a:p>
            <a:pPr algn="ctr"/>
            <a:r>
              <a:rPr lang="pt-BR" sz="2800" b="1">
                <a:latin typeface="Calibri" pitchFamily="34" charset="0"/>
              </a:rPr>
              <a:t>Clampeamento tardio</a:t>
            </a:r>
          </a:p>
        </p:txBody>
      </p:sp>
      <p:cxnSp>
        <p:nvCxnSpPr>
          <p:cNvPr id="12" name="Conector de seta reta 11"/>
          <p:cNvCxnSpPr/>
          <p:nvPr/>
        </p:nvCxnSpPr>
        <p:spPr>
          <a:xfrm>
            <a:off x="2014538" y="3486150"/>
            <a:ext cx="0" cy="485775"/>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15" name="Conector de seta reta 14"/>
          <p:cNvCxnSpPr/>
          <p:nvPr/>
        </p:nvCxnSpPr>
        <p:spPr>
          <a:xfrm>
            <a:off x="6969125" y="3492500"/>
            <a:ext cx="0" cy="485775"/>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14344" name="CaixaDeTexto 15"/>
          <p:cNvSpPr txBox="1">
            <a:spLocks noChangeArrowheads="1"/>
          </p:cNvSpPr>
          <p:nvPr/>
        </p:nvSpPr>
        <p:spPr bwMode="auto">
          <a:xfrm>
            <a:off x="319088" y="3971925"/>
            <a:ext cx="4181475" cy="2492375"/>
          </a:xfrm>
          <a:prstGeom prst="rect">
            <a:avLst/>
          </a:prstGeom>
          <a:noFill/>
          <a:ln w="9525">
            <a:noFill/>
            <a:miter lim="800000"/>
            <a:headEnd/>
            <a:tailEnd/>
          </a:ln>
        </p:spPr>
        <p:txBody>
          <a:bodyPr>
            <a:spAutoFit/>
          </a:bodyPr>
          <a:lstStyle/>
          <a:p>
            <a:r>
              <a:rPr lang="pt-BR" sz="2600">
                <a:latin typeface="Calibri" pitchFamily="34" charset="0"/>
              </a:rPr>
              <a:t>- Benefícios da transfusão placentária </a:t>
            </a:r>
            <a:r>
              <a:rPr lang="pt-BR" sz="2600" b="1">
                <a:solidFill>
                  <a:schemeClr val="accent2"/>
                </a:solidFill>
                <a:latin typeface="Calibri" pitchFamily="34" charset="0"/>
              </a:rPr>
              <a:t>ausentes</a:t>
            </a:r>
          </a:p>
          <a:p>
            <a:r>
              <a:rPr lang="pt-BR" sz="2600">
                <a:latin typeface="Calibri" pitchFamily="34" charset="0"/>
              </a:rPr>
              <a:t>- Necessidade de </a:t>
            </a:r>
            <a:r>
              <a:rPr lang="pt-BR" sz="2600" b="1">
                <a:solidFill>
                  <a:schemeClr val="accent2"/>
                </a:solidFill>
                <a:latin typeface="Calibri" pitchFamily="34" charset="0"/>
              </a:rPr>
              <a:t>reanimação</a:t>
            </a:r>
            <a:r>
              <a:rPr lang="pt-BR" sz="2600">
                <a:latin typeface="Calibri" pitchFamily="34" charset="0"/>
              </a:rPr>
              <a:t> neonatal</a:t>
            </a:r>
          </a:p>
          <a:p>
            <a:r>
              <a:rPr lang="pt-BR" sz="2600">
                <a:latin typeface="Calibri" pitchFamily="34" charset="0"/>
              </a:rPr>
              <a:t>- Manejo </a:t>
            </a:r>
            <a:r>
              <a:rPr lang="pt-BR" sz="2600" b="1">
                <a:solidFill>
                  <a:schemeClr val="accent2"/>
                </a:solidFill>
                <a:latin typeface="Calibri" pitchFamily="34" charset="0"/>
              </a:rPr>
              <a:t>ativo</a:t>
            </a:r>
            <a:r>
              <a:rPr lang="pt-BR" sz="2600">
                <a:latin typeface="Calibri" pitchFamily="34" charset="0"/>
              </a:rPr>
              <a:t> do trabalho de parto</a:t>
            </a:r>
          </a:p>
        </p:txBody>
      </p:sp>
      <p:sp>
        <p:nvSpPr>
          <p:cNvPr id="14345" name="CaixaDeTexto 16"/>
          <p:cNvSpPr txBox="1">
            <a:spLocks noChangeArrowheads="1"/>
          </p:cNvSpPr>
          <p:nvPr/>
        </p:nvSpPr>
        <p:spPr bwMode="auto">
          <a:xfrm>
            <a:off x="4722813" y="4035425"/>
            <a:ext cx="4179887" cy="2493963"/>
          </a:xfrm>
          <a:prstGeom prst="rect">
            <a:avLst/>
          </a:prstGeom>
          <a:noFill/>
          <a:ln w="9525">
            <a:noFill/>
            <a:miter lim="800000"/>
            <a:headEnd/>
            <a:tailEnd/>
          </a:ln>
        </p:spPr>
        <p:txBody>
          <a:bodyPr>
            <a:spAutoFit/>
          </a:bodyPr>
          <a:lstStyle/>
          <a:p>
            <a:r>
              <a:rPr lang="pt-BR" sz="2600">
                <a:latin typeface="Calibri" pitchFamily="34" charset="0"/>
              </a:rPr>
              <a:t>- </a:t>
            </a:r>
            <a:r>
              <a:rPr lang="pt-BR" sz="2600">
                <a:solidFill>
                  <a:schemeClr val="accent2"/>
                </a:solidFill>
                <a:latin typeface="Calibri" pitchFamily="34" charset="0"/>
              </a:rPr>
              <a:t>30-60</a:t>
            </a:r>
            <a:r>
              <a:rPr lang="pt-BR" sz="2600">
                <a:latin typeface="Calibri" pitchFamily="34" charset="0"/>
              </a:rPr>
              <a:t>s</a:t>
            </a:r>
          </a:p>
          <a:p>
            <a:r>
              <a:rPr lang="pt-BR" sz="2600">
                <a:latin typeface="Calibri" pitchFamily="34" charset="0"/>
              </a:rPr>
              <a:t>- ↓ </a:t>
            </a:r>
            <a:r>
              <a:rPr lang="pt-BR" sz="2600" b="1">
                <a:solidFill>
                  <a:schemeClr val="accent2"/>
                </a:solidFill>
                <a:latin typeface="Calibri" pitchFamily="34" charset="0"/>
              </a:rPr>
              <a:t>Mortalidade</a:t>
            </a:r>
          </a:p>
          <a:p>
            <a:r>
              <a:rPr lang="pt-BR" sz="2600">
                <a:latin typeface="Calibri" pitchFamily="34" charset="0"/>
              </a:rPr>
              <a:t>- ↓ </a:t>
            </a:r>
            <a:r>
              <a:rPr lang="pt-BR" sz="2600" b="1">
                <a:solidFill>
                  <a:schemeClr val="accent2"/>
                </a:solidFill>
                <a:latin typeface="Calibri" pitchFamily="34" charset="0"/>
              </a:rPr>
              <a:t>Hemotransfusão</a:t>
            </a:r>
          </a:p>
          <a:p>
            <a:r>
              <a:rPr lang="pt-BR" sz="2600">
                <a:latin typeface="Calibri" pitchFamily="34" charset="0"/>
              </a:rPr>
              <a:t>- </a:t>
            </a:r>
            <a:r>
              <a:rPr lang="pt-BR" sz="2600">
                <a:solidFill>
                  <a:schemeClr val="accent2"/>
                </a:solidFill>
                <a:latin typeface="Calibri" pitchFamily="34" charset="0"/>
              </a:rPr>
              <a:t>Contra</a:t>
            </a:r>
            <a:r>
              <a:rPr lang="pt-BR" sz="2600">
                <a:latin typeface="Calibri" pitchFamily="34" charset="0"/>
              </a:rPr>
              <a:t>indicações </a:t>
            </a:r>
            <a:r>
              <a:rPr lang="pt-BR" sz="2600">
                <a:latin typeface="Calibri" pitchFamily="34" charset="0"/>
                <a:sym typeface="Wingdings" pitchFamily="2" charset="2"/>
              </a:rPr>
              <a:t></a:t>
            </a:r>
            <a:r>
              <a:rPr lang="pt-BR" sz="2600">
                <a:latin typeface="Calibri" pitchFamily="34" charset="0"/>
              </a:rPr>
              <a:t> circulação fetal e má vitalidade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Espaço Reservado para Conteúdo 2"/>
          <p:cNvSpPr>
            <a:spLocks noGrp="1"/>
          </p:cNvSpPr>
          <p:nvPr>
            <p:ph idx="1"/>
          </p:nvPr>
        </p:nvSpPr>
        <p:spPr>
          <a:xfrm>
            <a:off x="457200" y="1600200"/>
            <a:ext cx="8507413" cy="892175"/>
          </a:xfrm>
        </p:spPr>
        <p:txBody>
          <a:bodyPr/>
          <a:lstStyle/>
          <a:p>
            <a:pPr marL="0" indent="0" eaLnBrk="1" hangingPunct="1">
              <a:spcBef>
                <a:spcPct val="0"/>
              </a:spcBef>
              <a:buFontTx/>
              <a:buNone/>
            </a:pPr>
            <a:r>
              <a:rPr lang="pt-BR" sz="2800" smtClean="0"/>
              <a:t>Mudança de conduta  </a:t>
            </a:r>
            <a:r>
              <a:rPr lang="pt-BR" sz="2800" smtClean="0">
                <a:cs typeface="Arial" charset="0"/>
              </a:rPr>
              <a:t>no Manuseio do Cordão Umbilical</a:t>
            </a:r>
            <a:endParaRPr lang="pt-BR" sz="2800" smtClean="0"/>
          </a:p>
          <a:p>
            <a:pPr marL="0" indent="0" eaLnBrk="1" hangingPunct="1">
              <a:buFont typeface="Arial" charset="0"/>
              <a:buNone/>
            </a:pPr>
            <a:endParaRPr lang="pt-BR" smtClean="0"/>
          </a:p>
        </p:txBody>
      </p:sp>
      <p:sp>
        <p:nvSpPr>
          <p:cNvPr id="15362" name="Título 3"/>
          <p:cNvSpPr>
            <a:spLocks noGrp="1"/>
          </p:cNvSpPr>
          <p:nvPr>
            <p:ph type="title"/>
          </p:nvPr>
        </p:nvSpPr>
        <p:spPr>
          <a:xfrm>
            <a:off x="395288" y="333375"/>
            <a:ext cx="8229600" cy="1143000"/>
          </a:xfrm>
        </p:spPr>
        <p:txBody>
          <a:bodyPr/>
          <a:lstStyle/>
          <a:p>
            <a:pPr eaLnBrk="1" hangingPunct="1"/>
            <a:r>
              <a:rPr lang="pt-BR" sz="3000" smtClean="0"/>
              <a:t>Clampeamento de cordão umbilical em prematuros</a:t>
            </a:r>
          </a:p>
        </p:txBody>
      </p:sp>
      <p:cxnSp>
        <p:nvCxnSpPr>
          <p:cNvPr id="6" name="Conector de seta reta 5"/>
          <p:cNvCxnSpPr/>
          <p:nvPr/>
        </p:nvCxnSpPr>
        <p:spPr>
          <a:xfrm>
            <a:off x="539750" y="2205038"/>
            <a:ext cx="7920038" cy="0"/>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15364" name="CaixaDeTexto 9"/>
          <p:cNvSpPr txBox="1">
            <a:spLocks noChangeArrowheads="1"/>
          </p:cNvSpPr>
          <p:nvPr/>
        </p:nvSpPr>
        <p:spPr bwMode="auto">
          <a:xfrm>
            <a:off x="2817813" y="2487613"/>
            <a:ext cx="2952750" cy="954087"/>
          </a:xfrm>
          <a:prstGeom prst="rect">
            <a:avLst/>
          </a:prstGeom>
          <a:noFill/>
          <a:ln w="9525">
            <a:noFill/>
            <a:miter lim="800000"/>
            <a:headEnd/>
            <a:tailEnd/>
          </a:ln>
        </p:spPr>
        <p:txBody>
          <a:bodyPr>
            <a:spAutoFit/>
          </a:bodyPr>
          <a:lstStyle/>
          <a:p>
            <a:pPr algn="ctr"/>
            <a:r>
              <a:rPr lang="pt-BR" sz="2800" b="1">
                <a:latin typeface="Calibri" pitchFamily="34" charset="0"/>
              </a:rPr>
              <a:t>Ordenha do cordão</a:t>
            </a:r>
          </a:p>
        </p:txBody>
      </p:sp>
      <p:cxnSp>
        <p:nvCxnSpPr>
          <p:cNvPr id="12" name="Conector de seta reta 11"/>
          <p:cNvCxnSpPr/>
          <p:nvPr/>
        </p:nvCxnSpPr>
        <p:spPr>
          <a:xfrm>
            <a:off x="4284663" y="3543300"/>
            <a:ext cx="0" cy="485775"/>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15366" name="CaixaDeTexto 15"/>
          <p:cNvSpPr txBox="1">
            <a:spLocks noChangeArrowheads="1"/>
          </p:cNvSpPr>
          <p:nvPr/>
        </p:nvSpPr>
        <p:spPr bwMode="auto">
          <a:xfrm>
            <a:off x="1476375" y="4149725"/>
            <a:ext cx="5654675" cy="1282700"/>
          </a:xfrm>
          <a:prstGeom prst="rect">
            <a:avLst/>
          </a:prstGeom>
          <a:noFill/>
          <a:ln w="9525">
            <a:noFill/>
            <a:miter lim="800000"/>
            <a:headEnd/>
            <a:tailEnd/>
          </a:ln>
        </p:spPr>
        <p:txBody>
          <a:bodyPr>
            <a:spAutoFit/>
          </a:bodyPr>
          <a:lstStyle/>
          <a:p>
            <a:r>
              <a:rPr lang="pt-BR" sz="2600">
                <a:latin typeface="Calibri" pitchFamily="34" charset="0"/>
              </a:rPr>
              <a:t>- </a:t>
            </a:r>
            <a:r>
              <a:rPr lang="pt-BR" sz="2600" b="1">
                <a:solidFill>
                  <a:schemeClr val="accent2"/>
                </a:solidFill>
                <a:latin typeface="Calibri" pitchFamily="34" charset="0"/>
              </a:rPr>
              <a:t>Alternativa</a:t>
            </a:r>
            <a:r>
              <a:rPr lang="pt-BR" sz="2600">
                <a:latin typeface="Calibri" pitchFamily="34" charset="0"/>
              </a:rPr>
              <a:t> de transfusão placentária</a:t>
            </a:r>
          </a:p>
          <a:p>
            <a:r>
              <a:rPr lang="pt-BR" sz="2600">
                <a:latin typeface="Calibri" pitchFamily="34" charset="0"/>
              </a:rPr>
              <a:t>- No entanto: maior risco de </a:t>
            </a:r>
            <a:r>
              <a:rPr lang="pt-BR" sz="2600">
                <a:solidFill>
                  <a:srgbClr val="FF0000"/>
                </a:solidFill>
                <a:latin typeface="Calibri" pitchFamily="34" charset="0"/>
              </a:rPr>
              <a:t>Hemorragia intraventricular!</a:t>
            </a:r>
            <a:endParaRPr lang="pt-BR" sz="2600" b="1">
              <a:solidFill>
                <a:schemeClr val="accent2"/>
              </a:solidFill>
              <a:latin typeface="Calibri"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1"/>
          <p:cNvSpPr txBox="1">
            <a:spLocks/>
          </p:cNvSpPr>
          <p:nvPr/>
        </p:nvSpPr>
        <p:spPr bwMode="auto">
          <a:xfrm>
            <a:off x="609600" y="333375"/>
            <a:ext cx="8229600" cy="1143000"/>
          </a:xfrm>
          <a:prstGeom prst="rect">
            <a:avLst/>
          </a:prstGeom>
          <a:noFill/>
          <a:ln w="9525">
            <a:noFill/>
            <a:miter lim="800000"/>
            <a:headEnd/>
            <a:tailEnd/>
          </a:ln>
        </p:spPr>
        <p:txBody>
          <a:bodyPr anchor="ctr"/>
          <a:lstStyle/>
          <a:p>
            <a:pPr algn="ctr"/>
            <a:r>
              <a:rPr lang="pt-BR" sz="4400">
                <a:latin typeface="Calibri" pitchFamily="34" charset="0"/>
              </a:rPr>
              <a:t>OBJETIVOS</a:t>
            </a:r>
          </a:p>
        </p:txBody>
      </p:sp>
      <p:pic>
        <p:nvPicPr>
          <p:cNvPr id="10242" name="Picture 2" descr="Your Birth Plan: Tips for Writing &amp; a Free Printable – Little Earthling  Photography"/>
          <p:cNvPicPr>
            <a:picLocks noChangeAspect="1" noChangeArrowheads="1"/>
          </p:cNvPicPr>
          <p:nvPr/>
        </p:nvPicPr>
        <p:blipFill>
          <a:blip r:embed="rId2">
            <a:extLst/>
          </a:blip>
          <a:srcRect/>
          <a:stretch>
            <a:fillRect/>
          </a:stretch>
        </p:blipFill>
        <p:spPr bwMode="auto">
          <a:xfrm>
            <a:off x="2089437" y="2132856"/>
            <a:ext cx="5269925" cy="3515040"/>
          </a:xfrm>
          <a:prstGeom prst="rect">
            <a:avLst/>
          </a:prstGeom>
          <a:noFill/>
          <a:effectLst>
            <a:softEdge rad="317500"/>
          </a:effectLs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95288" y="0"/>
            <a:ext cx="4105275" cy="6858000"/>
          </a:xfrm>
        </p:spPr>
        <p:txBody>
          <a:bodyPr rtlCol="0">
            <a:normAutofit/>
          </a:bodyPr>
          <a:lstStyle/>
          <a:p>
            <a:pPr marL="0" indent="0" eaLnBrk="1" fontAlgn="auto" hangingPunct="1">
              <a:spcAft>
                <a:spcPts val="0"/>
              </a:spcAft>
              <a:buFont typeface="Arial" pitchFamily="34" charset="0"/>
              <a:buNone/>
              <a:defRPr/>
            </a:pPr>
            <a:endParaRPr lang="pt-BR" dirty="0" smtClean="0"/>
          </a:p>
          <a:p>
            <a:pPr marL="0" indent="0" eaLnBrk="1" fontAlgn="auto" hangingPunct="1">
              <a:spcAft>
                <a:spcPts val="0"/>
              </a:spcAft>
              <a:buFont typeface="Arial" pitchFamily="34" charset="0"/>
              <a:buNone/>
              <a:defRPr/>
            </a:pPr>
            <a:endParaRPr lang="pt-BR" dirty="0"/>
          </a:p>
          <a:p>
            <a:pPr marL="0" indent="0" eaLnBrk="1" fontAlgn="auto" hangingPunct="1">
              <a:spcAft>
                <a:spcPts val="0"/>
              </a:spcAft>
              <a:buFont typeface="Arial" pitchFamily="34" charset="0"/>
              <a:buNone/>
              <a:defRPr/>
            </a:pPr>
            <a:endParaRPr lang="pt-BR" dirty="0" smtClean="0"/>
          </a:p>
          <a:p>
            <a:pPr marL="0" indent="0" eaLnBrk="1" fontAlgn="auto" hangingPunct="1">
              <a:spcAft>
                <a:spcPts val="0"/>
              </a:spcAft>
              <a:buFont typeface="Arial" pitchFamily="34" charset="0"/>
              <a:buNone/>
              <a:defRPr/>
            </a:pPr>
            <a:endParaRPr lang="pt-BR" dirty="0" smtClean="0"/>
          </a:p>
          <a:p>
            <a:pPr marL="0" indent="0" eaLnBrk="1" fontAlgn="auto" hangingPunct="1">
              <a:spcAft>
                <a:spcPts val="0"/>
              </a:spcAft>
              <a:buFont typeface="Arial" pitchFamily="34" charset="0"/>
              <a:buNone/>
              <a:defRPr/>
            </a:pPr>
            <a:r>
              <a:rPr lang="pt-BR" dirty="0" smtClean="0"/>
              <a:t>Analisar </a:t>
            </a:r>
            <a:r>
              <a:rPr lang="pt-BR" dirty="0"/>
              <a:t>associação </a:t>
            </a:r>
            <a:r>
              <a:rPr lang="pt-BR" dirty="0" smtClean="0"/>
              <a:t>entre    diferentes </a:t>
            </a:r>
            <a:r>
              <a:rPr lang="pt-BR" dirty="0"/>
              <a:t>estratégias de </a:t>
            </a:r>
            <a:r>
              <a:rPr lang="pt-BR" dirty="0" smtClean="0"/>
              <a:t>clampeamento </a:t>
            </a:r>
            <a:r>
              <a:rPr lang="pt-BR" dirty="0"/>
              <a:t>em prematuros</a:t>
            </a:r>
          </a:p>
          <a:p>
            <a:pPr eaLnBrk="1" fontAlgn="auto" hangingPunct="1">
              <a:spcAft>
                <a:spcPts val="0"/>
              </a:spcAft>
              <a:buFont typeface="Arial" pitchFamily="34" charset="0"/>
              <a:buChar char="•"/>
              <a:defRPr/>
            </a:pPr>
            <a:endParaRPr lang="pt-BR" dirty="0"/>
          </a:p>
        </p:txBody>
      </p:sp>
      <p:sp>
        <p:nvSpPr>
          <p:cNvPr id="6" name="Chave esquerda 5"/>
          <p:cNvSpPr/>
          <p:nvPr/>
        </p:nvSpPr>
        <p:spPr>
          <a:xfrm>
            <a:off x="3492500" y="1773238"/>
            <a:ext cx="1295400" cy="3816350"/>
          </a:xfrm>
          <a:prstGeom prst="leftBrace">
            <a:avLst/>
          </a:prstGeom>
          <a:noFill/>
          <a:ln w="57150">
            <a:solidFill>
              <a:schemeClr val="accent2"/>
            </a:solidFill>
          </a:ln>
        </p:spPr>
        <p:style>
          <a:lnRef idx="1">
            <a:schemeClr val="accent1"/>
          </a:lnRef>
          <a:fillRef idx="0">
            <a:schemeClr val="accent1"/>
          </a:fillRef>
          <a:effectRef idx="0">
            <a:schemeClr val="accent1"/>
          </a:effectRef>
          <a:fontRef idx="minor">
            <a:schemeClr val="tx1"/>
          </a:fontRef>
        </p:style>
        <p:txBody>
          <a:bodyPr anchor="ctr"/>
          <a:lstStyle/>
          <a:p>
            <a:pPr lvl="1" algn="ctr" fontAlgn="auto">
              <a:spcBef>
                <a:spcPts val="0"/>
              </a:spcBef>
              <a:spcAft>
                <a:spcPts val="0"/>
              </a:spcAft>
              <a:defRPr/>
            </a:pPr>
            <a:endParaRPr lang="pt-BR" dirty="0"/>
          </a:p>
        </p:txBody>
      </p:sp>
      <p:sp>
        <p:nvSpPr>
          <p:cNvPr id="7" name="Espaço Reservado para Conteúdo 2"/>
          <p:cNvSpPr txBox="1">
            <a:spLocks/>
          </p:cNvSpPr>
          <p:nvPr/>
        </p:nvSpPr>
        <p:spPr>
          <a:xfrm>
            <a:off x="4500563" y="0"/>
            <a:ext cx="4103687" cy="685800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spcAft>
                <a:spcPts val="0"/>
              </a:spcAft>
              <a:buFont typeface="Arial" pitchFamily="34" charset="0"/>
              <a:buNone/>
              <a:defRPr/>
            </a:pPr>
            <a:endParaRPr lang="pt-BR" dirty="0" smtClean="0"/>
          </a:p>
          <a:p>
            <a:pPr marL="0" indent="0" fontAlgn="auto">
              <a:spcAft>
                <a:spcPts val="0"/>
              </a:spcAft>
              <a:buFont typeface="Arial" pitchFamily="34" charset="0"/>
              <a:buNone/>
              <a:defRPr/>
            </a:pPr>
            <a:endParaRPr lang="pt-BR" dirty="0" smtClean="0"/>
          </a:p>
          <a:p>
            <a:pPr marL="0" indent="0" fontAlgn="auto">
              <a:spcAft>
                <a:spcPts val="0"/>
              </a:spcAft>
              <a:buFont typeface="Arial" pitchFamily="34" charset="0"/>
              <a:buNone/>
              <a:defRPr/>
            </a:pPr>
            <a:endParaRPr lang="pt-BR" dirty="0" smtClean="0"/>
          </a:p>
          <a:p>
            <a:pPr marL="0" indent="0" fontAlgn="auto">
              <a:spcAft>
                <a:spcPts val="0"/>
              </a:spcAft>
              <a:buFont typeface="Arial" pitchFamily="34" charset="0"/>
              <a:buNone/>
              <a:defRPr/>
            </a:pPr>
            <a:endParaRPr lang="pt-BR" dirty="0" smtClean="0"/>
          </a:p>
          <a:p>
            <a:pPr fontAlgn="auto">
              <a:spcAft>
                <a:spcPts val="0"/>
              </a:spcAft>
              <a:defRPr/>
            </a:pPr>
            <a:r>
              <a:rPr lang="pt-BR" dirty="0"/>
              <a:t>Mortalidade</a:t>
            </a:r>
          </a:p>
          <a:p>
            <a:pPr fontAlgn="auto">
              <a:spcAft>
                <a:spcPts val="0"/>
              </a:spcAft>
              <a:defRPr/>
            </a:pPr>
            <a:r>
              <a:rPr lang="pt-BR" dirty="0"/>
              <a:t>Morbidades</a:t>
            </a:r>
          </a:p>
          <a:p>
            <a:pPr fontAlgn="auto">
              <a:spcAft>
                <a:spcPts val="0"/>
              </a:spcAft>
              <a:defRPr/>
            </a:pPr>
            <a:r>
              <a:rPr lang="pt-BR" dirty="0"/>
              <a:t>Necessidade de </a:t>
            </a:r>
            <a:r>
              <a:rPr lang="pt-BR" dirty="0" err="1"/>
              <a:t>hemotransfusão</a:t>
            </a:r>
            <a:endParaRPr lang="pt-BR" dirty="0"/>
          </a:p>
          <a:p>
            <a:pPr fontAlgn="auto">
              <a:spcAft>
                <a:spcPts val="0"/>
              </a:spcAft>
              <a:defRPr/>
            </a:pPr>
            <a:r>
              <a:rPr lang="pt-BR" dirty="0"/>
              <a:t>Hiperbilirrubinemia</a:t>
            </a:r>
          </a:p>
          <a:p>
            <a:pPr marL="0" indent="0" fontAlgn="auto">
              <a:spcAft>
                <a:spcPts val="0"/>
              </a:spcAft>
              <a:buFont typeface="Arial" pitchFamily="34" charset="0"/>
              <a:buNone/>
              <a:defRPr/>
            </a:pPr>
            <a:endParaRPr lang="pt-B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p:txBody>
          <a:bodyPr/>
          <a:lstStyle/>
          <a:p>
            <a:pPr eaLnBrk="1" hangingPunct="1"/>
            <a:r>
              <a:rPr lang="pt-BR" smtClean="0"/>
              <a:t>METODOLOGIA</a:t>
            </a:r>
          </a:p>
        </p:txBody>
      </p:sp>
      <p:pic>
        <p:nvPicPr>
          <p:cNvPr id="14338" name="Picture 2" descr="Cutting umbilical cord after a few minutes is good for baby's health | The  New Times | Rwanda"/>
          <p:cNvPicPr>
            <a:picLocks noChangeAspect="1" noChangeArrowheads="1"/>
          </p:cNvPicPr>
          <p:nvPr/>
        </p:nvPicPr>
        <p:blipFill>
          <a:blip r:embed="rId2">
            <a:extLst/>
          </a:blip>
          <a:srcRect/>
          <a:stretch>
            <a:fillRect/>
          </a:stretch>
        </p:blipFill>
        <p:spPr bwMode="auto">
          <a:xfrm>
            <a:off x="1420594" y="1916832"/>
            <a:ext cx="5982461" cy="3364707"/>
          </a:xfrm>
          <a:prstGeom prst="rect">
            <a:avLst/>
          </a:prstGeom>
          <a:noFill/>
          <a:effectLst>
            <a:softEdge rad="317500"/>
          </a:effectLs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Espaço Reservado para Conteúdo 2"/>
          <p:cNvSpPr>
            <a:spLocks noGrp="1"/>
          </p:cNvSpPr>
          <p:nvPr>
            <p:ph idx="1"/>
          </p:nvPr>
        </p:nvSpPr>
        <p:spPr>
          <a:xfrm>
            <a:off x="457200" y="476250"/>
            <a:ext cx="8229600" cy="5649913"/>
          </a:xfrm>
        </p:spPr>
        <p:txBody>
          <a:bodyPr/>
          <a:lstStyle/>
          <a:p>
            <a:pPr eaLnBrk="1" hangingPunct="1"/>
            <a:r>
              <a:rPr lang="pt-BR" sz="2600" smtClean="0"/>
              <a:t>Coorte retrospectiva multicêntrica</a:t>
            </a:r>
          </a:p>
          <a:p>
            <a:pPr eaLnBrk="1" hangingPunct="1">
              <a:buFont typeface="Arial" charset="0"/>
              <a:buNone/>
            </a:pPr>
            <a:endParaRPr lang="pt-BR" sz="2600" smtClean="0"/>
          </a:p>
          <a:p>
            <a:pPr eaLnBrk="1" hangingPunct="1"/>
            <a:r>
              <a:rPr lang="pt-BR" sz="2600" smtClean="0"/>
              <a:t>Neonatos &lt; 33 semanas admitidos em 30 UTIn participantes da Rede Canadense de Neonatologia (CNN)</a:t>
            </a:r>
          </a:p>
          <a:p>
            <a:pPr eaLnBrk="1" hangingPunct="1">
              <a:buFont typeface="Arial" charset="0"/>
              <a:buNone/>
            </a:pPr>
            <a:endParaRPr lang="pt-BR" sz="2600" smtClean="0"/>
          </a:p>
          <a:p>
            <a:pPr eaLnBrk="1" hangingPunct="1"/>
            <a:r>
              <a:rPr lang="pt-BR" sz="2600" smtClean="0"/>
              <a:t>Jan/2015 - Dez/17</a:t>
            </a:r>
          </a:p>
          <a:p>
            <a:pPr eaLnBrk="1" hangingPunct="1"/>
            <a:endParaRPr lang="pt-BR" sz="2600" smtClean="0"/>
          </a:p>
          <a:p>
            <a:pPr eaLnBrk="1" hangingPunct="1"/>
            <a:r>
              <a:rPr lang="pt-BR" sz="2600" b="1" smtClean="0">
                <a:solidFill>
                  <a:srgbClr val="D00000"/>
                </a:solidFill>
              </a:rPr>
              <a:t>ECC: Clampeamento do cordão Precoce</a:t>
            </a:r>
            <a:r>
              <a:rPr lang="pt-BR" sz="2600" smtClean="0"/>
              <a:t> (&lt; 30s), </a:t>
            </a:r>
            <a:r>
              <a:rPr lang="pt-BR" sz="2600" b="1" smtClean="0">
                <a:solidFill>
                  <a:srgbClr val="D00000"/>
                </a:solidFill>
              </a:rPr>
              <a:t>DCC:</a:t>
            </a:r>
            <a:r>
              <a:rPr lang="pt-BR" sz="2600" smtClean="0"/>
              <a:t> </a:t>
            </a:r>
            <a:r>
              <a:rPr lang="pt-BR" sz="2600" b="1" smtClean="0">
                <a:solidFill>
                  <a:srgbClr val="D00000"/>
                </a:solidFill>
              </a:rPr>
              <a:t>Clampeamento tardio do cordão Tardio</a:t>
            </a:r>
            <a:r>
              <a:rPr lang="pt-BR" sz="2600" smtClean="0"/>
              <a:t> (</a:t>
            </a:r>
            <a:r>
              <a:rPr lang="pt-BR" sz="2800" smtClean="0"/>
              <a:t>≥ </a:t>
            </a:r>
            <a:r>
              <a:rPr lang="pt-BR" sz="2600" smtClean="0"/>
              <a:t>30s) e </a:t>
            </a:r>
            <a:r>
              <a:rPr lang="pt-BR" sz="2600" b="1" smtClean="0">
                <a:solidFill>
                  <a:srgbClr val="D00000"/>
                </a:solidFill>
              </a:rPr>
              <a:t>UCM</a:t>
            </a:r>
            <a:r>
              <a:rPr lang="pt-BR" sz="2600" smtClean="0"/>
              <a:t>: </a:t>
            </a:r>
            <a:r>
              <a:rPr lang="pt-BR" sz="2600" b="1" smtClean="0">
                <a:solidFill>
                  <a:srgbClr val="D00000"/>
                </a:solidFill>
              </a:rPr>
              <a:t>Ordenha do cordão</a:t>
            </a:r>
            <a:r>
              <a:rPr lang="pt-BR" sz="2600" smtClean="0"/>
              <a:t> (3-5x)</a:t>
            </a:r>
          </a:p>
          <a:p>
            <a:pPr eaLnBrk="1" hangingPunct="1"/>
            <a:endParaRPr lang="pt-BR" sz="2600" smtClean="0"/>
          </a:p>
          <a:p>
            <a:pPr eaLnBrk="1" hangingPunct="1"/>
            <a:r>
              <a:rPr lang="pt-BR" sz="2600" smtClean="0"/>
              <a:t>Excluídos aqueles em cuidados paliativos, malformações congênitas graves, dados imprecisos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307975" y="260350"/>
            <a:ext cx="1657350" cy="792163"/>
          </a:xfrm>
          <a:prstGeom prst="round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rgbClr val="C00000"/>
              </a:solidFill>
            </a:endParaRPr>
          </a:p>
        </p:txBody>
      </p:sp>
      <p:sp>
        <p:nvSpPr>
          <p:cNvPr id="5" name="Retângulo de cantos arredondados 4"/>
          <p:cNvSpPr/>
          <p:nvPr/>
        </p:nvSpPr>
        <p:spPr>
          <a:xfrm>
            <a:off x="2268538" y="260350"/>
            <a:ext cx="1655762" cy="792163"/>
          </a:xfrm>
          <a:prstGeom prst="round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rgbClr val="C00000"/>
              </a:solidFill>
            </a:endParaRPr>
          </a:p>
        </p:txBody>
      </p:sp>
      <p:sp>
        <p:nvSpPr>
          <p:cNvPr id="6" name="Retângulo de cantos arredondados 5"/>
          <p:cNvSpPr/>
          <p:nvPr/>
        </p:nvSpPr>
        <p:spPr>
          <a:xfrm>
            <a:off x="4211638" y="260350"/>
            <a:ext cx="1655762" cy="792163"/>
          </a:xfrm>
          <a:prstGeom prst="round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rgbClr val="C00000"/>
              </a:solidFill>
            </a:endParaRPr>
          </a:p>
        </p:txBody>
      </p:sp>
      <p:sp>
        <p:nvSpPr>
          <p:cNvPr id="7" name="Retângulo de cantos arredondados 6"/>
          <p:cNvSpPr/>
          <p:nvPr/>
        </p:nvSpPr>
        <p:spPr>
          <a:xfrm>
            <a:off x="6156325" y="279400"/>
            <a:ext cx="2592388" cy="792163"/>
          </a:xfrm>
          <a:prstGeom prst="round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rgbClr val="C00000"/>
              </a:solidFill>
            </a:endParaRPr>
          </a:p>
        </p:txBody>
      </p:sp>
      <p:sp>
        <p:nvSpPr>
          <p:cNvPr id="20485" name="CaixaDeTexto 8"/>
          <p:cNvSpPr txBox="1">
            <a:spLocks noChangeArrowheads="1"/>
          </p:cNvSpPr>
          <p:nvPr/>
        </p:nvSpPr>
        <p:spPr bwMode="auto">
          <a:xfrm>
            <a:off x="307975" y="352425"/>
            <a:ext cx="1657350" cy="646113"/>
          </a:xfrm>
          <a:prstGeom prst="rect">
            <a:avLst/>
          </a:prstGeom>
          <a:noFill/>
          <a:ln w="9525">
            <a:noFill/>
            <a:miter lim="800000"/>
            <a:headEnd/>
            <a:tailEnd/>
          </a:ln>
        </p:spPr>
        <p:txBody>
          <a:bodyPr>
            <a:spAutoFit/>
          </a:bodyPr>
          <a:lstStyle/>
          <a:p>
            <a:pPr algn="ctr"/>
            <a:r>
              <a:rPr lang="pt-BR" b="1">
                <a:latin typeface="Calibri" pitchFamily="34" charset="0"/>
              </a:rPr>
              <a:t>Idade gestacional</a:t>
            </a:r>
          </a:p>
        </p:txBody>
      </p:sp>
      <p:sp>
        <p:nvSpPr>
          <p:cNvPr id="20486" name="CaixaDeTexto 9"/>
          <p:cNvSpPr txBox="1">
            <a:spLocks noChangeArrowheads="1"/>
          </p:cNvSpPr>
          <p:nvPr/>
        </p:nvSpPr>
        <p:spPr bwMode="auto">
          <a:xfrm>
            <a:off x="2260600" y="455613"/>
            <a:ext cx="1657350" cy="368300"/>
          </a:xfrm>
          <a:prstGeom prst="rect">
            <a:avLst/>
          </a:prstGeom>
          <a:noFill/>
          <a:ln w="9525">
            <a:noFill/>
            <a:miter lim="800000"/>
            <a:headEnd/>
            <a:tailEnd/>
          </a:ln>
        </p:spPr>
        <p:txBody>
          <a:bodyPr>
            <a:spAutoFit/>
          </a:bodyPr>
          <a:lstStyle/>
          <a:p>
            <a:pPr algn="ctr"/>
            <a:r>
              <a:rPr lang="pt-BR" b="1">
                <a:latin typeface="Calibri" pitchFamily="34" charset="0"/>
              </a:rPr>
              <a:t>Maternos</a:t>
            </a:r>
          </a:p>
        </p:txBody>
      </p:sp>
      <p:sp>
        <p:nvSpPr>
          <p:cNvPr id="20487" name="CaixaDeTexto 10"/>
          <p:cNvSpPr txBox="1">
            <a:spLocks noChangeArrowheads="1"/>
          </p:cNvSpPr>
          <p:nvPr/>
        </p:nvSpPr>
        <p:spPr bwMode="auto">
          <a:xfrm>
            <a:off x="4235450" y="455613"/>
            <a:ext cx="1655763" cy="368300"/>
          </a:xfrm>
          <a:prstGeom prst="rect">
            <a:avLst/>
          </a:prstGeom>
          <a:noFill/>
          <a:ln w="9525">
            <a:noFill/>
            <a:miter lim="800000"/>
            <a:headEnd/>
            <a:tailEnd/>
          </a:ln>
        </p:spPr>
        <p:txBody>
          <a:bodyPr>
            <a:spAutoFit/>
          </a:bodyPr>
          <a:lstStyle/>
          <a:p>
            <a:pPr algn="ctr"/>
            <a:r>
              <a:rPr lang="pt-BR" b="1">
                <a:latin typeface="Calibri" pitchFamily="34" charset="0"/>
              </a:rPr>
              <a:t>Perinatal</a:t>
            </a:r>
          </a:p>
        </p:txBody>
      </p:sp>
      <p:sp>
        <p:nvSpPr>
          <p:cNvPr id="20488" name="CaixaDeTexto 11"/>
          <p:cNvSpPr txBox="1">
            <a:spLocks noChangeArrowheads="1"/>
          </p:cNvSpPr>
          <p:nvPr/>
        </p:nvSpPr>
        <p:spPr bwMode="auto">
          <a:xfrm>
            <a:off x="6156325" y="471488"/>
            <a:ext cx="2592388" cy="369887"/>
          </a:xfrm>
          <a:prstGeom prst="rect">
            <a:avLst/>
          </a:prstGeom>
          <a:noFill/>
          <a:ln w="9525">
            <a:noFill/>
            <a:miter lim="800000"/>
            <a:headEnd/>
            <a:tailEnd/>
          </a:ln>
        </p:spPr>
        <p:txBody>
          <a:bodyPr>
            <a:spAutoFit/>
          </a:bodyPr>
          <a:lstStyle/>
          <a:p>
            <a:pPr algn="ctr"/>
            <a:r>
              <a:rPr lang="pt-BR" b="1">
                <a:latin typeface="Calibri" pitchFamily="34" charset="0"/>
              </a:rPr>
              <a:t>Desfechos</a:t>
            </a:r>
          </a:p>
        </p:txBody>
      </p:sp>
      <p:cxnSp>
        <p:nvCxnSpPr>
          <p:cNvPr id="13" name="Conector de seta reta 12"/>
          <p:cNvCxnSpPr/>
          <p:nvPr/>
        </p:nvCxnSpPr>
        <p:spPr>
          <a:xfrm>
            <a:off x="1125538" y="1196975"/>
            <a:ext cx="0" cy="485775"/>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14" name="Conector de seta reta 13"/>
          <p:cNvCxnSpPr/>
          <p:nvPr/>
        </p:nvCxnSpPr>
        <p:spPr>
          <a:xfrm>
            <a:off x="3089275" y="1196975"/>
            <a:ext cx="0" cy="485775"/>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15" name="Conector de seta reta 14"/>
          <p:cNvCxnSpPr/>
          <p:nvPr/>
        </p:nvCxnSpPr>
        <p:spPr>
          <a:xfrm>
            <a:off x="5067300" y="1196975"/>
            <a:ext cx="0" cy="485775"/>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16" name="Conector de seta reta 15"/>
          <p:cNvCxnSpPr/>
          <p:nvPr/>
        </p:nvCxnSpPr>
        <p:spPr>
          <a:xfrm>
            <a:off x="7456488" y="1103313"/>
            <a:ext cx="0" cy="485775"/>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20493" name="CaixaDeTexto 16"/>
          <p:cNvSpPr txBox="1">
            <a:spLocks noChangeArrowheads="1"/>
          </p:cNvSpPr>
          <p:nvPr/>
        </p:nvSpPr>
        <p:spPr bwMode="auto">
          <a:xfrm>
            <a:off x="336550" y="1890713"/>
            <a:ext cx="1657350" cy="1200150"/>
          </a:xfrm>
          <a:prstGeom prst="rect">
            <a:avLst/>
          </a:prstGeom>
          <a:noFill/>
          <a:ln w="9525">
            <a:noFill/>
            <a:miter lim="800000"/>
            <a:headEnd/>
            <a:tailEnd/>
          </a:ln>
        </p:spPr>
        <p:txBody>
          <a:bodyPr>
            <a:spAutoFit/>
          </a:bodyPr>
          <a:lstStyle/>
          <a:p>
            <a:pPr marL="285750" indent="-285750">
              <a:buFont typeface="Arial" charset="0"/>
              <a:buChar char="•"/>
            </a:pPr>
            <a:r>
              <a:rPr lang="pt-BR">
                <a:latin typeface="Calibri" pitchFamily="34" charset="0"/>
              </a:rPr>
              <a:t>Dados obstétricos</a:t>
            </a:r>
          </a:p>
          <a:p>
            <a:pPr marL="285750" indent="-285750">
              <a:buFont typeface="Arial" charset="0"/>
              <a:buChar char="•"/>
            </a:pPr>
            <a:r>
              <a:rPr lang="pt-BR">
                <a:latin typeface="Calibri" pitchFamily="34" charset="0"/>
              </a:rPr>
              <a:t>USG pré natal</a:t>
            </a:r>
          </a:p>
        </p:txBody>
      </p:sp>
      <p:sp>
        <p:nvSpPr>
          <p:cNvPr id="20494" name="CaixaDeTexto 17"/>
          <p:cNvSpPr txBox="1">
            <a:spLocks noChangeArrowheads="1"/>
          </p:cNvSpPr>
          <p:nvPr/>
        </p:nvSpPr>
        <p:spPr bwMode="auto">
          <a:xfrm>
            <a:off x="2268538" y="1916113"/>
            <a:ext cx="1655762" cy="647700"/>
          </a:xfrm>
          <a:prstGeom prst="rect">
            <a:avLst/>
          </a:prstGeom>
          <a:noFill/>
          <a:ln w="9525">
            <a:noFill/>
            <a:miter lim="800000"/>
            <a:headEnd/>
            <a:tailEnd/>
          </a:ln>
        </p:spPr>
        <p:txBody>
          <a:bodyPr>
            <a:spAutoFit/>
          </a:bodyPr>
          <a:lstStyle/>
          <a:p>
            <a:pPr marL="285750" indent="-285750">
              <a:buFont typeface="Arial" charset="0"/>
              <a:buChar char="•"/>
            </a:pPr>
            <a:r>
              <a:rPr lang="pt-BR">
                <a:latin typeface="Calibri" pitchFamily="34" charset="0"/>
              </a:rPr>
              <a:t>DMG</a:t>
            </a:r>
          </a:p>
          <a:p>
            <a:pPr marL="285750" indent="-285750">
              <a:buFont typeface="Arial" charset="0"/>
              <a:buChar char="•"/>
            </a:pPr>
            <a:r>
              <a:rPr lang="pt-BR">
                <a:latin typeface="Calibri" pitchFamily="34" charset="0"/>
              </a:rPr>
              <a:t>DHEG</a:t>
            </a:r>
          </a:p>
        </p:txBody>
      </p:sp>
      <p:sp>
        <p:nvSpPr>
          <p:cNvPr id="20495" name="CaixaDeTexto 18"/>
          <p:cNvSpPr txBox="1">
            <a:spLocks noChangeArrowheads="1"/>
          </p:cNvSpPr>
          <p:nvPr/>
        </p:nvSpPr>
        <p:spPr bwMode="auto">
          <a:xfrm>
            <a:off x="4067175" y="1930400"/>
            <a:ext cx="1944688" cy="2289175"/>
          </a:xfrm>
          <a:prstGeom prst="rect">
            <a:avLst/>
          </a:prstGeom>
          <a:noFill/>
          <a:ln w="9525">
            <a:noFill/>
            <a:miter lim="800000"/>
            <a:headEnd/>
            <a:tailEnd/>
          </a:ln>
        </p:spPr>
        <p:txBody>
          <a:bodyPr>
            <a:spAutoFit/>
          </a:bodyPr>
          <a:lstStyle/>
          <a:p>
            <a:pPr marL="285750" indent="-285750">
              <a:buFont typeface="Arial" charset="0"/>
              <a:buChar char="•"/>
            </a:pPr>
            <a:r>
              <a:rPr lang="pt-BR">
                <a:latin typeface="Calibri" pitchFamily="34" charset="0"/>
              </a:rPr>
              <a:t>Uso de corticosteroide antenatal</a:t>
            </a:r>
          </a:p>
          <a:p>
            <a:pPr marL="285750" indent="-285750">
              <a:buFont typeface="Arial" charset="0"/>
              <a:buChar char="•"/>
            </a:pPr>
            <a:r>
              <a:rPr lang="pt-BR">
                <a:latin typeface="Calibri" pitchFamily="34" charset="0"/>
              </a:rPr>
              <a:t>Sulfato de Mg</a:t>
            </a:r>
          </a:p>
          <a:p>
            <a:pPr marL="285750" indent="-285750">
              <a:buFont typeface="Arial" charset="0"/>
              <a:buChar char="•"/>
            </a:pPr>
            <a:r>
              <a:rPr lang="pt-BR">
                <a:latin typeface="Calibri" pitchFamily="34" charset="0"/>
              </a:rPr>
              <a:t>Gemelaridade</a:t>
            </a:r>
          </a:p>
          <a:p>
            <a:pPr marL="285750" indent="-285750">
              <a:buFont typeface="Arial" charset="0"/>
              <a:buChar char="•"/>
            </a:pPr>
            <a:r>
              <a:rPr lang="pt-BR">
                <a:latin typeface="Calibri" pitchFamily="34" charset="0"/>
              </a:rPr>
              <a:t>RPM*</a:t>
            </a:r>
          </a:p>
          <a:p>
            <a:pPr marL="285750" indent="-285750">
              <a:buFont typeface="Arial" charset="0"/>
              <a:buChar char="•"/>
            </a:pPr>
            <a:r>
              <a:rPr lang="pt-BR">
                <a:latin typeface="Calibri" pitchFamily="34" charset="0"/>
              </a:rPr>
              <a:t>Sexo</a:t>
            </a:r>
          </a:p>
          <a:p>
            <a:pPr marL="285750" indent="-285750">
              <a:buFont typeface="Arial" charset="0"/>
              <a:buChar char="•"/>
            </a:pPr>
            <a:r>
              <a:rPr lang="pt-BR" i="1">
                <a:latin typeface="Calibri" pitchFamily="34" charset="0"/>
              </a:rPr>
              <a:t>inborn/outborn</a:t>
            </a:r>
          </a:p>
        </p:txBody>
      </p:sp>
      <p:sp>
        <p:nvSpPr>
          <p:cNvPr id="20496" name="CaixaDeTexto 19"/>
          <p:cNvSpPr txBox="1">
            <a:spLocks noChangeArrowheads="1"/>
          </p:cNvSpPr>
          <p:nvPr/>
        </p:nvSpPr>
        <p:spPr bwMode="auto">
          <a:xfrm>
            <a:off x="6156325" y="1565275"/>
            <a:ext cx="2987675" cy="5310188"/>
          </a:xfrm>
          <a:prstGeom prst="rect">
            <a:avLst/>
          </a:prstGeom>
          <a:noFill/>
          <a:ln w="9525">
            <a:noFill/>
            <a:miter lim="800000"/>
            <a:headEnd/>
            <a:tailEnd/>
          </a:ln>
        </p:spPr>
        <p:txBody>
          <a:bodyPr>
            <a:spAutoFit/>
          </a:bodyPr>
          <a:lstStyle/>
          <a:p>
            <a:pPr marL="285750" indent="-285750">
              <a:buFont typeface="Arial" charset="0"/>
              <a:buChar char="•"/>
            </a:pPr>
            <a:r>
              <a:rPr lang="pt-BR">
                <a:latin typeface="Calibri" pitchFamily="34" charset="0"/>
              </a:rPr>
              <a:t>Peso de nascimento</a:t>
            </a:r>
          </a:p>
          <a:p>
            <a:pPr marL="285750" indent="-285750">
              <a:buFont typeface="Arial" charset="0"/>
              <a:buChar char="•"/>
            </a:pPr>
            <a:r>
              <a:rPr lang="pt-BR">
                <a:latin typeface="Calibri" pitchFamily="34" charset="0"/>
              </a:rPr>
              <a:t>Apgar</a:t>
            </a:r>
          </a:p>
          <a:p>
            <a:pPr marL="285750" indent="-285750">
              <a:buFont typeface="Arial" charset="0"/>
              <a:buChar char="•"/>
            </a:pPr>
            <a:r>
              <a:rPr lang="pt-BR">
                <a:latin typeface="Calibri" pitchFamily="34" charset="0"/>
              </a:rPr>
              <a:t>IOT</a:t>
            </a:r>
          </a:p>
          <a:p>
            <a:pPr marL="285750" indent="-285750">
              <a:buFont typeface="Arial" charset="0"/>
              <a:buChar char="•"/>
            </a:pPr>
            <a:r>
              <a:rPr lang="pt-BR">
                <a:latin typeface="Calibri" pitchFamily="34" charset="0"/>
              </a:rPr>
              <a:t>Uso de surfactante</a:t>
            </a:r>
          </a:p>
          <a:p>
            <a:pPr marL="285750" indent="-285750">
              <a:buFont typeface="Arial" charset="0"/>
              <a:buChar char="•"/>
            </a:pPr>
            <a:r>
              <a:rPr lang="pt-BR">
                <a:latin typeface="Calibri" pitchFamily="34" charset="0"/>
              </a:rPr>
              <a:t>Temperatura à admissão</a:t>
            </a:r>
          </a:p>
          <a:p>
            <a:pPr marL="285750" indent="-285750">
              <a:buFont typeface="Arial" charset="0"/>
              <a:buChar char="•"/>
            </a:pPr>
            <a:r>
              <a:rPr lang="pt-BR">
                <a:latin typeface="Calibri" pitchFamily="34" charset="0"/>
              </a:rPr>
              <a:t>Uso de inotrópicos até 48h</a:t>
            </a:r>
          </a:p>
          <a:p>
            <a:pPr marL="285750" indent="-285750">
              <a:buFont typeface="Arial" charset="0"/>
              <a:buChar char="•"/>
            </a:pPr>
            <a:r>
              <a:rPr lang="pt-BR">
                <a:latin typeface="Calibri" pitchFamily="34" charset="0"/>
              </a:rPr>
              <a:t> Hiperbilirrubinemia</a:t>
            </a:r>
          </a:p>
          <a:p>
            <a:pPr marL="285750" indent="-285750">
              <a:buFont typeface="Arial" charset="0"/>
              <a:buChar char="•"/>
            </a:pPr>
            <a:r>
              <a:rPr lang="pt-BR">
                <a:latin typeface="Calibri" pitchFamily="34" charset="0"/>
              </a:rPr>
              <a:t>Necessidade de hemotransfusão</a:t>
            </a:r>
          </a:p>
          <a:p>
            <a:pPr marL="285750" indent="-285750">
              <a:buFont typeface="Arial" charset="0"/>
              <a:buChar char="•"/>
            </a:pPr>
            <a:r>
              <a:rPr lang="pt-BR">
                <a:latin typeface="Calibri" pitchFamily="34" charset="0"/>
              </a:rPr>
              <a:t>HIV (grave se ≥3)</a:t>
            </a:r>
          </a:p>
          <a:p>
            <a:pPr marL="285750" indent="-285750">
              <a:buFont typeface="Arial" charset="0"/>
              <a:buChar char="•"/>
            </a:pPr>
            <a:r>
              <a:rPr lang="pt-BR">
                <a:latin typeface="Calibri" pitchFamily="34" charset="0"/>
              </a:rPr>
              <a:t>DBP (oxigenoterapia ≥36 IGPmenstrua)</a:t>
            </a:r>
          </a:p>
          <a:p>
            <a:pPr marL="285750" indent="-285750">
              <a:buFont typeface="Arial" charset="0"/>
              <a:buChar char="•"/>
            </a:pPr>
            <a:r>
              <a:rPr lang="pt-BR">
                <a:latin typeface="Calibri" pitchFamily="34" charset="0"/>
              </a:rPr>
              <a:t>ROP (≥ estágio 3)</a:t>
            </a:r>
          </a:p>
          <a:p>
            <a:pPr marL="285750" indent="-285750">
              <a:buFont typeface="Arial" charset="0"/>
              <a:buChar char="•"/>
            </a:pPr>
            <a:r>
              <a:rPr lang="pt-BR">
                <a:latin typeface="Calibri" pitchFamily="34" charset="0"/>
              </a:rPr>
              <a:t>PCA</a:t>
            </a:r>
          </a:p>
          <a:p>
            <a:pPr marL="285750" indent="-285750">
              <a:buFont typeface="Arial" charset="0"/>
              <a:buChar char="•"/>
            </a:pPr>
            <a:r>
              <a:rPr lang="pt-BR">
                <a:latin typeface="Calibri" pitchFamily="34" charset="0"/>
              </a:rPr>
              <a:t>Sepse precoce e tardia</a:t>
            </a:r>
          </a:p>
          <a:p>
            <a:pPr marL="285750" indent="-285750">
              <a:buFont typeface="Arial" charset="0"/>
              <a:buChar char="•"/>
            </a:pPr>
            <a:r>
              <a:rPr lang="pt-BR">
                <a:latin typeface="Calibri" pitchFamily="34" charset="0"/>
              </a:rPr>
              <a:t>Enterocolite necrosante (Bell ≥ 2)</a:t>
            </a:r>
          </a:p>
          <a:p>
            <a:pPr marL="285750" indent="-285750">
              <a:buFont typeface="Arial" charset="0"/>
              <a:buChar char="•"/>
            </a:pPr>
            <a:r>
              <a:rPr lang="pt-BR">
                <a:latin typeface="Calibri" pitchFamily="34" charset="0"/>
              </a:rPr>
              <a:t>Mortalidade</a:t>
            </a:r>
          </a:p>
          <a:p>
            <a:pPr marL="285750" indent="-285750">
              <a:buFont typeface="Arial" charset="0"/>
              <a:buChar char="•"/>
            </a:pPr>
            <a:r>
              <a:rPr lang="pt-BR">
                <a:latin typeface="Calibri" pitchFamily="34" charset="0"/>
              </a:rPr>
              <a:t>SNAP</a:t>
            </a:r>
          </a:p>
        </p:txBody>
      </p:sp>
      <p:pic>
        <p:nvPicPr>
          <p:cNvPr id="3074" name="Picture 2"/>
          <p:cNvPicPr>
            <a:picLocks noChangeAspect="1" noChangeArrowheads="1"/>
          </p:cNvPicPr>
          <p:nvPr/>
        </p:nvPicPr>
        <p:blipFill>
          <a:blip r:embed="rId2"/>
          <a:srcRect/>
          <a:stretch>
            <a:fillRect/>
          </a:stretch>
        </p:blipFill>
        <p:spPr bwMode="auto">
          <a:xfrm>
            <a:off x="725488" y="3644900"/>
            <a:ext cx="2046287" cy="2514600"/>
          </a:xfrm>
          <a:prstGeom prst="rect">
            <a:avLst/>
          </a:prstGeom>
          <a:noFill/>
          <a:ln w="9525">
            <a:noFill/>
            <a:miter lim="800000"/>
            <a:headEnd/>
            <a:tailEnd/>
          </a:ln>
        </p:spPr>
      </p:pic>
      <p:sp>
        <p:nvSpPr>
          <p:cNvPr id="20498" name="Text Box 19"/>
          <p:cNvSpPr txBox="1">
            <a:spLocks noChangeArrowheads="1"/>
          </p:cNvSpPr>
          <p:nvPr/>
        </p:nvSpPr>
        <p:spPr bwMode="auto">
          <a:xfrm>
            <a:off x="3255963" y="4600575"/>
            <a:ext cx="2546350" cy="641350"/>
          </a:xfrm>
          <a:prstGeom prst="rect">
            <a:avLst/>
          </a:prstGeom>
          <a:noFill/>
          <a:ln w="9525">
            <a:noFill/>
            <a:miter lim="800000"/>
            <a:headEnd/>
            <a:tailEnd/>
          </a:ln>
        </p:spPr>
        <p:txBody>
          <a:bodyPr wrap="none">
            <a:spAutoFit/>
          </a:bodyPr>
          <a:lstStyle/>
          <a:p>
            <a:r>
              <a:rPr lang="pt-BR"/>
              <a:t>*Rotura prolongada de </a:t>
            </a:r>
          </a:p>
          <a:p>
            <a:r>
              <a:rPr lang="pt-BR"/>
              <a:t>membranas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p:txBody>
          <a:bodyPr/>
          <a:lstStyle/>
          <a:p>
            <a:pPr eaLnBrk="1" hangingPunct="1"/>
            <a:r>
              <a:rPr lang="pt-BR" smtClean="0"/>
              <a:t>RESULTADOS</a:t>
            </a:r>
          </a:p>
        </p:txBody>
      </p:sp>
      <p:pic>
        <p:nvPicPr>
          <p:cNvPr id="21506" name="Picture 2" descr="line nice baby with umbilical cord vector illustration Illustration ,  #affiliate, #baby, #umbilical, #line, #nice, #ill… | Vector illustration,  Illustration, Vector"/>
          <p:cNvPicPr>
            <a:picLocks noChangeAspect="1" noChangeArrowheads="1"/>
          </p:cNvPicPr>
          <p:nvPr/>
        </p:nvPicPr>
        <p:blipFill>
          <a:blip r:embed="rId2"/>
          <a:srcRect/>
          <a:stretch>
            <a:fillRect/>
          </a:stretch>
        </p:blipFill>
        <p:spPr bwMode="auto">
          <a:xfrm>
            <a:off x="2246313" y="1557338"/>
            <a:ext cx="4392612" cy="43926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3"/>
          <p:cNvSpPr>
            <a:spLocks noGrp="1"/>
          </p:cNvSpPr>
          <p:nvPr>
            <p:ph type="body" idx="1"/>
          </p:nvPr>
        </p:nvSpPr>
        <p:spPr/>
        <p:txBody>
          <a:bodyPr/>
          <a:lstStyle/>
          <a:p>
            <a:r>
              <a:rPr lang="pt-BR" sz="2800" smtClean="0"/>
              <a:t>De 12749 pacientes admitidos na CNN durante o período de estudo de 3 anos, 9729 crianças foram incluídos no estudo. Um total de 4.916 (50,5%) receberam ECC, 394 (4,1%) receberam UCM e 4.419 (45,4%) receberam DCC (</a:t>
            </a:r>
            <a:r>
              <a:rPr lang="pt-BR" sz="2800" smtClean="0">
                <a:solidFill>
                  <a:schemeClr val="hlink"/>
                </a:solidFill>
              </a:rPr>
              <a:t>Figura 1</a:t>
            </a:r>
            <a:r>
              <a:rPr lang="pt-BR" sz="2800" smtClean="0"/>
              <a:t>). </a:t>
            </a:r>
          </a:p>
          <a:p>
            <a:r>
              <a:rPr lang="pt-BR" sz="2800" smtClean="0"/>
              <a:t>Aumentos significativos ocorreram nas taxas de DCC e UCM praticado ao longo dos anos de estudo (P &lt;0,001), com quase metade dos pacientes recebendo DCC em 2017</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4"/>
          <p:cNvPicPr>
            <a:picLocks noChangeAspect="1" noChangeArrowheads="1"/>
          </p:cNvPicPr>
          <p:nvPr/>
        </p:nvPicPr>
        <p:blipFill>
          <a:blip r:embed="rId2"/>
          <a:srcRect/>
          <a:stretch>
            <a:fillRect/>
          </a:stretch>
        </p:blipFill>
        <p:spPr bwMode="auto">
          <a:xfrm>
            <a:off x="460375" y="685800"/>
            <a:ext cx="8221663" cy="5486400"/>
          </a:xfrm>
          <a:prstGeom prst="rect">
            <a:avLst/>
          </a:prstGeom>
          <a:noFill/>
          <a:ln w="57150">
            <a:solidFill>
              <a:srgbClr val="0000FF"/>
            </a:solidFill>
            <a:miter lim="800000"/>
            <a:headEnd/>
            <a:tailEnd/>
          </a:ln>
        </p:spPr>
      </p:pic>
      <p:sp>
        <p:nvSpPr>
          <p:cNvPr id="23554" name="Text Box 5"/>
          <p:cNvSpPr txBox="1">
            <a:spLocks noChangeArrowheads="1"/>
          </p:cNvSpPr>
          <p:nvPr/>
        </p:nvSpPr>
        <p:spPr bwMode="auto">
          <a:xfrm>
            <a:off x="3471863" y="6256338"/>
            <a:ext cx="1022350" cy="366712"/>
          </a:xfrm>
          <a:prstGeom prst="rect">
            <a:avLst/>
          </a:prstGeom>
          <a:noFill/>
          <a:ln w="9525">
            <a:noFill/>
            <a:miter lim="800000"/>
            <a:headEnd/>
            <a:tailEnd/>
          </a:ln>
        </p:spPr>
        <p:txBody>
          <a:bodyPr wrap="none">
            <a:spAutoFit/>
          </a:bodyPr>
          <a:lstStyle/>
          <a:p>
            <a:r>
              <a:rPr lang="pt-BR">
                <a:solidFill>
                  <a:srgbClr val="FF00FF"/>
                </a:solidFill>
              </a:rPr>
              <a:t>Figura 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2"/>
          <p:cNvPicPr>
            <a:picLocks noChangeAspect="1" noChangeArrowheads="1"/>
          </p:cNvPicPr>
          <p:nvPr/>
        </p:nvPicPr>
        <p:blipFill>
          <a:blip r:embed="rId2"/>
          <a:srcRect/>
          <a:stretch>
            <a:fillRect/>
          </a:stretch>
        </p:blipFill>
        <p:spPr bwMode="auto">
          <a:xfrm>
            <a:off x="0" y="692150"/>
            <a:ext cx="9097963" cy="4922838"/>
          </a:xfrm>
          <a:prstGeom prst="rect">
            <a:avLst/>
          </a:prstGeom>
          <a:noFill/>
          <a:ln w="9525">
            <a:noFill/>
            <a:miter lim="800000"/>
            <a:headEnd/>
            <a:tailEnd/>
          </a:ln>
        </p:spPr>
      </p:pic>
      <p:sp>
        <p:nvSpPr>
          <p:cNvPr id="24578" name="Rectangle 3"/>
          <p:cNvSpPr>
            <a:spLocks noChangeArrowheads="1"/>
          </p:cNvSpPr>
          <p:nvPr/>
        </p:nvSpPr>
        <p:spPr bwMode="auto">
          <a:xfrm>
            <a:off x="179388" y="5734050"/>
            <a:ext cx="8964612" cy="366713"/>
          </a:xfrm>
          <a:prstGeom prst="rect">
            <a:avLst/>
          </a:prstGeom>
          <a:noFill/>
          <a:ln w="9525">
            <a:noFill/>
            <a:miter lim="800000"/>
            <a:headEnd/>
            <a:tailEnd/>
          </a:ln>
        </p:spPr>
        <p:txBody>
          <a:bodyPr anchor="ctr">
            <a:spAutoFit/>
          </a:bodyPr>
          <a:lstStyle/>
          <a:p>
            <a:endParaRPr lang="pt-BR"/>
          </a:p>
        </p:txBody>
      </p:sp>
      <p:sp>
        <p:nvSpPr>
          <p:cNvPr id="24579" name="Text Box 5"/>
          <p:cNvSpPr txBox="1">
            <a:spLocks noChangeArrowheads="1"/>
          </p:cNvSpPr>
          <p:nvPr/>
        </p:nvSpPr>
        <p:spPr bwMode="auto">
          <a:xfrm>
            <a:off x="3759200" y="5824538"/>
            <a:ext cx="1022350" cy="366712"/>
          </a:xfrm>
          <a:prstGeom prst="rect">
            <a:avLst/>
          </a:prstGeom>
          <a:noFill/>
          <a:ln w="9525">
            <a:noFill/>
            <a:miter lim="800000"/>
            <a:headEnd/>
            <a:tailEnd/>
          </a:ln>
        </p:spPr>
        <p:txBody>
          <a:bodyPr wrap="none">
            <a:spAutoFit/>
          </a:bodyPr>
          <a:lstStyle/>
          <a:p>
            <a:r>
              <a:rPr lang="pt-BR">
                <a:solidFill>
                  <a:srgbClr val="FF00FF"/>
                </a:solidFill>
              </a:rPr>
              <a:t>Figura 2</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4"/>
          <p:cNvPicPr>
            <a:picLocks noChangeAspect="1" noChangeArrowheads="1"/>
          </p:cNvPicPr>
          <p:nvPr/>
        </p:nvPicPr>
        <p:blipFill>
          <a:blip r:embed="rId2"/>
          <a:srcRect/>
          <a:stretch>
            <a:fillRect/>
          </a:stretch>
        </p:blipFill>
        <p:spPr bwMode="auto">
          <a:xfrm>
            <a:off x="611188" y="836613"/>
            <a:ext cx="7778750" cy="4649787"/>
          </a:xfrm>
          <a:prstGeom prst="rect">
            <a:avLst/>
          </a:prstGeom>
          <a:noFill/>
          <a:ln w="38100">
            <a:solidFill>
              <a:schemeClr val="hlink"/>
            </a:solidFill>
            <a:miter lim="800000"/>
            <a:headEnd/>
            <a:tailEnd/>
          </a:ln>
        </p:spPr>
      </p:pic>
      <p:sp>
        <p:nvSpPr>
          <p:cNvPr id="25602" name="Text Box 5"/>
          <p:cNvSpPr txBox="1">
            <a:spLocks noChangeArrowheads="1"/>
          </p:cNvSpPr>
          <p:nvPr/>
        </p:nvSpPr>
        <p:spPr bwMode="auto">
          <a:xfrm>
            <a:off x="3995738" y="5661025"/>
            <a:ext cx="1022350" cy="366713"/>
          </a:xfrm>
          <a:prstGeom prst="rect">
            <a:avLst/>
          </a:prstGeom>
          <a:noFill/>
          <a:ln w="9525">
            <a:noFill/>
            <a:miter lim="800000"/>
            <a:headEnd/>
            <a:tailEnd/>
          </a:ln>
        </p:spPr>
        <p:txBody>
          <a:bodyPr wrap="none">
            <a:spAutoFit/>
          </a:bodyPr>
          <a:lstStyle/>
          <a:p>
            <a:r>
              <a:rPr lang="pt-BR">
                <a:solidFill>
                  <a:srgbClr val="FF00FF"/>
                </a:solidFill>
              </a:rPr>
              <a:t>Figura 2</a:t>
            </a:r>
          </a:p>
        </p:txBody>
      </p:sp>
      <p:sp>
        <p:nvSpPr>
          <p:cNvPr id="25603" name="Rectangle 6"/>
          <p:cNvSpPr>
            <a:spLocks noChangeArrowheads="1"/>
          </p:cNvSpPr>
          <p:nvPr/>
        </p:nvSpPr>
        <p:spPr bwMode="auto">
          <a:xfrm>
            <a:off x="0" y="6021388"/>
            <a:ext cx="9144000" cy="641350"/>
          </a:xfrm>
          <a:prstGeom prst="rect">
            <a:avLst/>
          </a:prstGeom>
          <a:noFill/>
          <a:ln w="9525">
            <a:noFill/>
            <a:miter lim="800000"/>
            <a:headEnd/>
            <a:tailEnd/>
          </a:ln>
        </p:spPr>
        <p:txBody>
          <a:bodyPr>
            <a:spAutoFit/>
          </a:bodyPr>
          <a:lstStyle/>
          <a:p>
            <a:pPr algn="ctr"/>
            <a:r>
              <a:rPr lang="pt-BR">
                <a:solidFill>
                  <a:schemeClr val="hlink"/>
                </a:solidFill>
              </a:rPr>
              <a:t>Tendências nas taxas de estratégias de gerenciamento do cordão umbilical durante os anos de estudo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3"/>
          <p:cNvSpPr>
            <a:spLocks noGrp="1"/>
          </p:cNvSpPr>
          <p:nvPr>
            <p:ph type="body" idx="1"/>
          </p:nvPr>
        </p:nvSpPr>
        <p:spPr/>
        <p:txBody>
          <a:bodyPr/>
          <a:lstStyle/>
          <a:p>
            <a:r>
              <a:rPr lang="pt-BR" smtClean="0"/>
              <a:t>Em </a:t>
            </a:r>
            <a:r>
              <a:rPr lang="pt-BR" b="1" smtClean="0"/>
              <a:t>análises univariadas</a:t>
            </a:r>
            <a:r>
              <a:rPr lang="pt-BR" smtClean="0"/>
              <a:t>, diferenças significativas foram observadas entre os 3 grupos de estudo em idade gestacional, pequeno para a idade gestacional, uso de esteróides pré-natais e sulfato de magnésio, hipertensão materna, rotura prolongada de memrana e partos cesáreos (</a:t>
            </a:r>
            <a:r>
              <a:rPr lang="pt-BR" smtClean="0">
                <a:solidFill>
                  <a:schemeClr val="hlink"/>
                </a:solidFill>
              </a:rPr>
              <a:t>Tabela I</a:t>
            </a:r>
            <a:r>
              <a:rPr lang="pt-BR" smtClean="0"/>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4"/>
          <p:cNvPicPr>
            <a:picLocks noChangeAspect="1" noChangeArrowheads="1"/>
          </p:cNvPicPr>
          <p:nvPr/>
        </p:nvPicPr>
        <p:blipFill>
          <a:blip r:embed="rId2"/>
          <a:srcRect/>
          <a:stretch>
            <a:fillRect/>
          </a:stretch>
        </p:blipFill>
        <p:spPr bwMode="auto">
          <a:xfrm>
            <a:off x="1393825" y="1052513"/>
            <a:ext cx="6354763" cy="4752975"/>
          </a:xfrm>
          <a:prstGeom prst="rect">
            <a:avLst/>
          </a:prstGeom>
          <a:noFill/>
          <a:ln w="9525">
            <a:noFill/>
            <a:miter lim="800000"/>
            <a:headEnd/>
            <a:tailEnd/>
          </a:ln>
        </p:spPr>
      </p:pic>
      <p:sp>
        <p:nvSpPr>
          <p:cNvPr id="27650" name="Rectangle 5"/>
          <p:cNvSpPr>
            <a:spLocks noChangeArrowheads="1"/>
          </p:cNvSpPr>
          <p:nvPr/>
        </p:nvSpPr>
        <p:spPr bwMode="auto">
          <a:xfrm>
            <a:off x="107950" y="5803900"/>
            <a:ext cx="8856663" cy="1190625"/>
          </a:xfrm>
          <a:prstGeom prst="rect">
            <a:avLst/>
          </a:prstGeom>
          <a:noFill/>
          <a:ln w="9525">
            <a:noFill/>
            <a:miter lim="800000"/>
            <a:headEnd/>
            <a:tailEnd/>
          </a:ln>
        </p:spPr>
        <p:txBody>
          <a:bodyPr anchor="ctr">
            <a:spAutoFit/>
          </a:bodyPr>
          <a:lstStyle/>
          <a:p>
            <a:pPr algn="ctr"/>
            <a:r>
              <a:rPr lang="pt-BR"/>
              <a:t>Abbreviations: ECC, early cord clamping; UCM, umbilical cord milking; DCC, delayed cord clamping; PROM, prolonged rupture of membranes; GA, gestational age; SGA, small for gestational age </a:t>
            </a:r>
            <a:br>
              <a:rPr lang="pt-BR"/>
            </a:br>
            <a:endParaRPr lang="pt-BR"/>
          </a:p>
        </p:txBody>
      </p:sp>
      <p:sp>
        <p:nvSpPr>
          <p:cNvPr id="27651" name="Text Box 6"/>
          <p:cNvSpPr txBox="1">
            <a:spLocks noChangeArrowheads="1"/>
          </p:cNvSpPr>
          <p:nvPr/>
        </p:nvSpPr>
        <p:spPr bwMode="auto">
          <a:xfrm>
            <a:off x="3708400" y="115888"/>
            <a:ext cx="1073150" cy="366712"/>
          </a:xfrm>
          <a:prstGeom prst="rect">
            <a:avLst/>
          </a:prstGeom>
          <a:noFill/>
          <a:ln w="9525">
            <a:noFill/>
            <a:miter lim="800000"/>
            <a:headEnd/>
            <a:tailEnd/>
          </a:ln>
        </p:spPr>
        <p:txBody>
          <a:bodyPr wrap="none">
            <a:spAutoFit/>
          </a:bodyPr>
          <a:lstStyle/>
          <a:p>
            <a:r>
              <a:rPr lang="pt-BR">
                <a:solidFill>
                  <a:srgbClr val="FF00FF"/>
                </a:solidFill>
              </a:rPr>
              <a:t>Tabela 1</a:t>
            </a:r>
          </a:p>
        </p:txBody>
      </p:sp>
      <p:sp>
        <p:nvSpPr>
          <p:cNvPr id="27652" name="Text Box 7"/>
          <p:cNvSpPr txBox="1">
            <a:spLocks noChangeArrowheads="1"/>
          </p:cNvSpPr>
          <p:nvPr/>
        </p:nvSpPr>
        <p:spPr bwMode="auto">
          <a:xfrm>
            <a:off x="2392363" y="568325"/>
            <a:ext cx="4298950" cy="366713"/>
          </a:xfrm>
          <a:prstGeom prst="rect">
            <a:avLst/>
          </a:prstGeom>
          <a:noFill/>
          <a:ln w="9525">
            <a:noFill/>
            <a:miter lim="800000"/>
            <a:headEnd/>
            <a:tailEnd/>
          </a:ln>
        </p:spPr>
        <p:txBody>
          <a:bodyPr wrap="none">
            <a:spAutoFit/>
          </a:bodyPr>
          <a:lstStyle/>
          <a:p>
            <a:r>
              <a:rPr lang="pt-BR">
                <a:solidFill>
                  <a:schemeClr val="hlink"/>
                </a:solidFill>
              </a:rPr>
              <a:t>Comparação das características básicas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3"/>
          <p:cNvSpPr>
            <a:spLocks noGrp="1"/>
          </p:cNvSpPr>
          <p:nvPr>
            <p:ph type="body" idx="1"/>
          </p:nvPr>
        </p:nvSpPr>
        <p:spPr/>
        <p:txBody>
          <a:bodyPr/>
          <a:lstStyle/>
          <a:p>
            <a:r>
              <a:rPr lang="pt-BR" smtClean="0"/>
              <a:t>Os resultados clínicos durante a permanência hospitalar de bebês em cada um dos 3 grupos é mostrada na </a:t>
            </a:r>
            <a:r>
              <a:rPr lang="pt-BR" smtClean="0">
                <a:solidFill>
                  <a:schemeClr val="hlink"/>
                </a:solidFill>
              </a:rPr>
              <a:t>Tabela 2</a:t>
            </a:r>
            <a:r>
              <a:rPr lang="pt-BR" smtClean="0"/>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4"/>
          <p:cNvPicPr>
            <a:picLocks noChangeAspect="1" noChangeArrowheads="1"/>
          </p:cNvPicPr>
          <p:nvPr/>
        </p:nvPicPr>
        <p:blipFill>
          <a:blip r:embed="rId2"/>
          <a:srcRect/>
          <a:stretch>
            <a:fillRect/>
          </a:stretch>
        </p:blipFill>
        <p:spPr bwMode="auto">
          <a:xfrm>
            <a:off x="2339975" y="1131888"/>
            <a:ext cx="4476750" cy="5726112"/>
          </a:xfrm>
          <a:prstGeom prst="rect">
            <a:avLst/>
          </a:prstGeom>
          <a:noFill/>
          <a:ln w="38100">
            <a:solidFill>
              <a:schemeClr val="hlink"/>
            </a:solidFill>
            <a:miter lim="800000"/>
            <a:headEnd/>
            <a:tailEnd/>
          </a:ln>
        </p:spPr>
      </p:pic>
      <p:sp>
        <p:nvSpPr>
          <p:cNvPr id="29698" name="Text Box 5"/>
          <p:cNvSpPr txBox="1">
            <a:spLocks noChangeArrowheads="1"/>
          </p:cNvSpPr>
          <p:nvPr/>
        </p:nvSpPr>
        <p:spPr bwMode="auto">
          <a:xfrm>
            <a:off x="6927850" y="3808413"/>
            <a:ext cx="1073150" cy="366712"/>
          </a:xfrm>
          <a:prstGeom prst="rect">
            <a:avLst/>
          </a:prstGeom>
          <a:noFill/>
          <a:ln w="9525">
            <a:noFill/>
            <a:miter lim="800000"/>
            <a:headEnd/>
            <a:tailEnd/>
          </a:ln>
        </p:spPr>
        <p:txBody>
          <a:bodyPr wrap="none">
            <a:spAutoFit/>
          </a:bodyPr>
          <a:lstStyle/>
          <a:p>
            <a:r>
              <a:rPr lang="pt-BR">
                <a:solidFill>
                  <a:srgbClr val="FF00FF"/>
                </a:solidFill>
              </a:rPr>
              <a:t>Tabela 2</a:t>
            </a:r>
          </a:p>
        </p:txBody>
      </p:sp>
      <p:sp>
        <p:nvSpPr>
          <p:cNvPr id="29699" name="Rectangle 6"/>
          <p:cNvSpPr>
            <a:spLocks noChangeArrowheads="1"/>
          </p:cNvSpPr>
          <p:nvPr/>
        </p:nvSpPr>
        <p:spPr bwMode="auto">
          <a:xfrm>
            <a:off x="0" y="260350"/>
            <a:ext cx="9144000" cy="641350"/>
          </a:xfrm>
          <a:prstGeom prst="rect">
            <a:avLst/>
          </a:prstGeom>
          <a:noFill/>
          <a:ln w="9525">
            <a:noFill/>
            <a:miter lim="800000"/>
            <a:headEnd/>
            <a:tailEnd/>
          </a:ln>
        </p:spPr>
        <p:txBody>
          <a:bodyPr>
            <a:spAutoFit/>
          </a:bodyPr>
          <a:lstStyle/>
          <a:p>
            <a:pPr algn="ctr"/>
            <a:r>
              <a:rPr lang="pt-BR" b="1">
                <a:solidFill>
                  <a:schemeClr val="hlink"/>
                </a:solidFill>
              </a:rPr>
              <a:t>Resultados clínicos durante a internação hospitalar para bebês prematuros com &lt;33 semanas de gestação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3"/>
          <p:cNvSpPr>
            <a:spLocks noGrp="1"/>
          </p:cNvSpPr>
          <p:nvPr>
            <p:ph type="body" idx="1"/>
          </p:nvPr>
        </p:nvSpPr>
        <p:spPr/>
        <p:txBody>
          <a:bodyPr/>
          <a:lstStyle/>
          <a:p>
            <a:pPr>
              <a:lnSpc>
                <a:spcPct val="90000"/>
              </a:lnSpc>
            </a:pPr>
            <a:r>
              <a:rPr lang="pt-BR" smtClean="0"/>
              <a:t>Após ajuste para potenciais confundidores identificados por análises univariadas, </a:t>
            </a:r>
            <a:r>
              <a:rPr lang="pt-BR" smtClean="0">
                <a:solidFill>
                  <a:srgbClr val="FF0000"/>
                </a:solidFill>
              </a:rPr>
              <a:t>a mortalidade foi maior no grupo de ECC</a:t>
            </a:r>
          </a:p>
          <a:p>
            <a:pPr>
              <a:lnSpc>
                <a:spcPct val="90000"/>
              </a:lnSpc>
            </a:pPr>
            <a:r>
              <a:rPr lang="pt-BR" smtClean="0">
                <a:solidFill>
                  <a:srgbClr val="FF0000"/>
                </a:solidFill>
              </a:rPr>
              <a:t>em comparação com o grupo DCC</a:t>
            </a:r>
            <a:r>
              <a:rPr lang="pt-BR" smtClean="0"/>
              <a:t> (aOR 1,60; IC 95% 1,22, 2,10) </a:t>
            </a:r>
            <a:r>
              <a:rPr lang="pt-BR" smtClean="0">
                <a:solidFill>
                  <a:srgbClr val="FF0000"/>
                </a:solidFill>
              </a:rPr>
              <a:t>e mortalidade ou morbidade importante foi maior no grupo ECC em comparação com o grupo UCM</a:t>
            </a:r>
            <a:r>
              <a:rPr lang="pt-BR" smtClean="0"/>
              <a:t> (aOR 1,18; IC 95% 1,03, 1,35)</a:t>
            </a:r>
          </a:p>
          <a:p>
            <a:pPr>
              <a:lnSpc>
                <a:spcPct val="90000"/>
              </a:lnSpc>
              <a:buFont typeface="Arial" charset="0"/>
              <a:buNone/>
            </a:pPr>
            <a:r>
              <a:rPr lang="pt-BR" smtClean="0"/>
              <a:t>                                  (</a:t>
            </a:r>
            <a:r>
              <a:rPr lang="pt-BR" smtClean="0">
                <a:solidFill>
                  <a:schemeClr val="hlink"/>
                </a:solidFill>
              </a:rPr>
              <a:t>Tabela 3</a:t>
            </a:r>
            <a:r>
              <a:rPr lang="pt-BR" smtClean="0"/>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2"/>
          <p:cNvPicPr>
            <a:picLocks noChangeAspect="1" noChangeArrowheads="1"/>
          </p:cNvPicPr>
          <p:nvPr/>
        </p:nvPicPr>
        <p:blipFill>
          <a:blip r:embed="rId2"/>
          <a:srcRect/>
          <a:stretch>
            <a:fillRect/>
          </a:stretch>
        </p:blipFill>
        <p:spPr bwMode="auto">
          <a:xfrm>
            <a:off x="179388" y="1484313"/>
            <a:ext cx="5256212" cy="4970462"/>
          </a:xfrm>
          <a:prstGeom prst="rect">
            <a:avLst/>
          </a:prstGeom>
          <a:noFill/>
          <a:ln w="38100">
            <a:solidFill>
              <a:schemeClr val="hlink"/>
            </a:solidFill>
            <a:miter lim="800000"/>
            <a:headEnd/>
            <a:tailEnd/>
          </a:ln>
        </p:spPr>
      </p:pic>
      <p:sp>
        <p:nvSpPr>
          <p:cNvPr id="31746" name="Text Box 3"/>
          <p:cNvSpPr txBox="1">
            <a:spLocks noChangeArrowheads="1"/>
          </p:cNvSpPr>
          <p:nvPr/>
        </p:nvSpPr>
        <p:spPr bwMode="auto">
          <a:xfrm>
            <a:off x="6280150" y="6329363"/>
            <a:ext cx="1073150" cy="366712"/>
          </a:xfrm>
          <a:prstGeom prst="rect">
            <a:avLst/>
          </a:prstGeom>
          <a:noFill/>
          <a:ln w="9525">
            <a:noFill/>
            <a:miter lim="800000"/>
            <a:headEnd/>
            <a:tailEnd/>
          </a:ln>
        </p:spPr>
        <p:txBody>
          <a:bodyPr wrap="none">
            <a:spAutoFit/>
          </a:bodyPr>
          <a:lstStyle/>
          <a:p>
            <a:r>
              <a:rPr lang="pt-BR">
                <a:solidFill>
                  <a:srgbClr val="FF00FF"/>
                </a:solidFill>
              </a:rPr>
              <a:t>Tabela 3</a:t>
            </a:r>
          </a:p>
        </p:txBody>
      </p:sp>
      <p:sp>
        <p:nvSpPr>
          <p:cNvPr id="31747" name="Rectangle 4"/>
          <p:cNvSpPr>
            <a:spLocks noChangeArrowheads="1"/>
          </p:cNvSpPr>
          <p:nvPr/>
        </p:nvSpPr>
        <p:spPr bwMode="auto">
          <a:xfrm>
            <a:off x="539750" y="188913"/>
            <a:ext cx="5543550" cy="1190625"/>
          </a:xfrm>
          <a:prstGeom prst="rect">
            <a:avLst/>
          </a:prstGeom>
          <a:noFill/>
          <a:ln w="9525">
            <a:noFill/>
            <a:miter lim="800000"/>
            <a:headEnd/>
            <a:tailEnd/>
          </a:ln>
        </p:spPr>
        <p:txBody>
          <a:bodyPr>
            <a:spAutoFit/>
          </a:bodyPr>
          <a:lstStyle/>
          <a:p>
            <a:pPr algn="ctr"/>
            <a:r>
              <a:rPr lang="pt-BR" b="1">
                <a:solidFill>
                  <a:schemeClr val="hlink"/>
                </a:solidFill>
              </a:rPr>
              <a:t>Resultados clínicos durante a internação hospitalar para bebês prematuros &lt;33 semanas de gestação após</a:t>
            </a:r>
          </a:p>
          <a:p>
            <a:pPr algn="ctr"/>
            <a:r>
              <a:rPr lang="pt-BR" b="1">
                <a:solidFill>
                  <a:schemeClr val="hlink"/>
                </a:solidFill>
              </a:rPr>
              <a:t>Ajustamento</a:t>
            </a:r>
          </a:p>
        </p:txBody>
      </p:sp>
      <p:pic>
        <p:nvPicPr>
          <p:cNvPr id="31748" name="Picture 5"/>
          <p:cNvPicPr>
            <a:picLocks noChangeAspect="1" noChangeArrowheads="1"/>
          </p:cNvPicPr>
          <p:nvPr/>
        </p:nvPicPr>
        <p:blipFill>
          <a:blip r:embed="rId3"/>
          <a:srcRect/>
          <a:stretch>
            <a:fillRect/>
          </a:stretch>
        </p:blipFill>
        <p:spPr bwMode="auto">
          <a:xfrm>
            <a:off x="5508625" y="2492375"/>
            <a:ext cx="3635375" cy="1819275"/>
          </a:xfrm>
          <a:prstGeom prst="rect">
            <a:avLst/>
          </a:prstGeom>
          <a:noFill/>
          <a:ln w="38100">
            <a:solidFill>
              <a:srgbClr val="FF00FF"/>
            </a:solidFill>
            <a:miter lim="800000"/>
            <a:headEnd/>
            <a:tailEnd/>
          </a:ln>
        </p:spPr>
      </p:pic>
      <p:sp>
        <p:nvSpPr>
          <p:cNvPr id="31749" name="Line 6"/>
          <p:cNvSpPr>
            <a:spLocks noChangeShapeType="1"/>
          </p:cNvSpPr>
          <p:nvPr/>
        </p:nvSpPr>
        <p:spPr bwMode="auto">
          <a:xfrm flipH="1" flipV="1">
            <a:off x="5219700" y="4221163"/>
            <a:ext cx="1368425" cy="936625"/>
          </a:xfrm>
          <a:prstGeom prst="line">
            <a:avLst/>
          </a:prstGeom>
          <a:noFill/>
          <a:ln w="76200">
            <a:solidFill>
              <a:srgbClr val="FF0000"/>
            </a:solidFill>
            <a:round/>
            <a:headEnd/>
            <a:tailEnd type="triangle" w="med" len="med"/>
          </a:ln>
        </p:spPr>
        <p:txBody>
          <a:bodyPr/>
          <a:lstStyle/>
          <a:p>
            <a:endParaRPr lang="pt-B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3"/>
          <p:cNvSpPr>
            <a:spLocks noGrp="1"/>
          </p:cNvSpPr>
          <p:nvPr>
            <p:ph type="body" idx="1"/>
          </p:nvPr>
        </p:nvSpPr>
        <p:spPr>
          <a:xfrm>
            <a:off x="0" y="404813"/>
            <a:ext cx="9144000" cy="6453187"/>
          </a:xfrm>
        </p:spPr>
        <p:txBody>
          <a:bodyPr/>
          <a:lstStyle/>
          <a:p>
            <a:r>
              <a:rPr lang="pt-BR" smtClean="0"/>
              <a:t>Comparação adicional dos resultados entre os grupos após o ajuste para variáveis ​​de confusão</a:t>
            </a:r>
          </a:p>
          <a:p>
            <a:pPr>
              <a:buFont typeface="Arial" charset="0"/>
              <a:buNone/>
            </a:pPr>
            <a:r>
              <a:rPr lang="pt-BR" smtClean="0"/>
              <a:t>   revelou o seguinte:</a:t>
            </a:r>
          </a:p>
          <a:p>
            <a:r>
              <a:rPr lang="pt-BR" smtClean="0">
                <a:solidFill>
                  <a:schemeClr val="hlink"/>
                </a:solidFill>
              </a:rPr>
              <a:t>ECC vs UCM</a:t>
            </a:r>
            <a:r>
              <a:rPr lang="pt-BR" smtClean="0"/>
              <a:t>: bebês que receberam ECC tiveram </a:t>
            </a:r>
            <a:r>
              <a:rPr lang="pt-BR" smtClean="0">
                <a:solidFill>
                  <a:srgbClr val="FF0000"/>
                </a:solidFill>
              </a:rPr>
              <a:t>maiores chances de pontuações de Apgar &lt;4 em 5 minutos</a:t>
            </a:r>
            <a:r>
              <a:rPr lang="pt-BR" smtClean="0"/>
              <a:t>    (aOR 1,53; IC 95%: 1,04, 2,24) e </a:t>
            </a:r>
            <a:r>
              <a:rPr lang="pt-BR" smtClean="0">
                <a:solidFill>
                  <a:srgbClr val="FF0000"/>
                </a:solidFill>
              </a:rPr>
              <a:t>intubação ao nascimento</a:t>
            </a:r>
            <a:r>
              <a:rPr lang="pt-BR" smtClean="0"/>
              <a:t> (aOR 1,62; IC 95%: 1,27, 2,07); </a:t>
            </a:r>
            <a:r>
              <a:rPr lang="pt-BR" smtClean="0">
                <a:solidFill>
                  <a:srgbClr val="FF0000"/>
                </a:solidFill>
              </a:rPr>
              <a:t>teve menor temperaturas de admissão</a:t>
            </a:r>
            <a:r>
              <a:rPr lang="pt-BR" smtClean="0"/>
              <a:t> (diferença ajustada na média de -0,070C; IC 95% -0,11, -0,02) e teve </a:t>
            </a:r>
            <a:r>
              <a:rPr lang="pt-BR" smtClean="0">
                <a:solidFill>
                  <a:srgbClr val="FF0000"/>
                </a:solidFill>
              </a:rPr>
              <a:t>maiores chances de receber transfusões de sangue</a:t>
            </a:r>
            <a:r>
              <a:rPr lang="pt-BR" smtClean="0"/>
              <a:t> (aOR 1,67; IC 95% 1,31, 2,14) (</a:t>
            </a:r>
            <a:r>
              <a:rPr lang="pt-BR" smtClean="0">
                <a:solidFill>
                  <a:schemeClr val="hlink"/>
                </a:solidFill>
              </a:rPr>
              <a:t>Tabela 3</a:t>
            </a:r>
            <a:r>
              <a:rPr lang="pt-BR" smtClean="0"/>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3"/>
          <p:cNvSpPr>
            <a:spLocks noGrp="1"/>
          </p:cNvSpPr>
          <p:nvPr>
            <p:ph type="body" idx="1"/>
          </p:nvPr>
        </p:nvSpPr>
        <p:spPr>
          <a:xfrm>
            <a:off x="0" y="260350"/>
            <a:ext cx="9036050" cy="6408738"/>
          </a:xfrm>
        </p:spPr>
        <p:txBody>
          <a:bodyPr/>
          <a:lstStyle/>
          <a:p>
            <a:r>
              <a:rPr lang="pt-BR" sz="2800" smtClean="0">
                <a:solidFill>
                  <a:srgbClr val="FF00FF"/>
                </a:solidFill>
              </a:rPr>
              <a:t>ECC vs DCC</a:t>
            </a:r>
            <a:r>
              <a:rPr lang="pt-BR" sz="2800" smtClean="0"/>
              <a:t>: bebês que receberam </a:t>
            </a:r>
            <a:r>
              <a:rPr lang="pt-BR" sz="2800" smtClean="0">
                <a:solidFill>
                  <a:srgbClr val="FF0000"/>
                </a:solidFill>
              </a:rPr>
              <a:t>ECC</a:t>
            </a:r>
            <a:r>
              <a:rPr lang="pt-BR" sz="2800" smtClean="0"/>
              <a:t> tiveram </a:t>
            </a:r>
            <a:r>
              <a:rPr lang="pt-BR" sz="2800" smtClean="0">
                <a:solidFill>
                  <a:srgbClr val="FF0000"/>
                </a:solidFill>
              </a:rPr>
              <a:t>peso ao nascer significativamente menor</a:t>
            </a:r>
            <a:r>
              <a:rPr lang="pt-BR" sz="2800" smtClean="0"/>
              <a:t> (ajustado</a:t>
            </a:r>
          </a:p>
          <a:p>
            <a:pPr>
              <a:buFont typeface="Arial" charset="0"/>
              <a:buNone/>
            </a:pPr>
            <a:r>
              <a:rPr lang="pt-BR" sz="2800" smtClean="0"/>
              <a:t>    diferença em média -16 gramas; 95% CI -24, -8 gramas); e </a:t>
            </a:r>
            <a:r>
              <a:rPr lang="pt-BR" sz="2800" smtClean="0">
                <a:solidFill>
                  <a:srgbClr val="FF0000"/>
                </a:solidFill>
              </a:rPr>
              <a:t>maiores chances de índices de Apgar &lt;4 a 5</a:t>
            </a:r>
          </a:p>
          <a:p>
            <a:pPr>
              <a:buFont typeface="Arial" charset="0"/>
              <a:buNone/>
            </a:pPr>
            <a:r>
              <a:rPr lang="pt-BR" sz="2800" smtClean="0">
                <a:solidFill>
                  <a:srgbClr val="FF0000"/>
                </a:solidFill>
              </a:rPr>
              <a:t>    minutos</a:t>
            </a:r>
            <a:r>
              <a:rPr lang="pt-BR" sz="2800" smtClean="0"/>
              <a:t> (aOR 2,30; IC 95% 1,73, 3,06), </a:t>
            </a:r>
            <a:r>
              <a:rPr lang="pt-BR" sz="2800" smtClean="0">
                <a:solidFill>
                  <a:srgbClr val="FF0000"/>
                </a:solidFill>
              </a:rPr>
              <a:t>pontuações SNAP&gt; 20</a:t>
            </a:r>
            <a:r>
              <a:rPr lang="pt-BR" sz="2800" smtClean="0"/>
              <a:t> (aOR 1,80; IC 95% 1,42, 2,28), </a:t>
            </a:r>
            <a:r>
              <a:rPr lang="pt-BR" sz="2800" smtClean="0">
                <a:solidFill>
                  <a:srgbClr val="FF0000"/>
                </a:solidFill>
              </a:rPr>
              <a:t>uso de surfactante</a:t>
            </a:r>
            <a:r>
              <a:rPr lang="pt-BR" sz="2800" smtClean="0"/>
              <a:t> (aOR 1,40; IC 95% 1,26, 1,57), </a:t>
            </a:r>
            <a:r>
              <a:rPr lang="pt-BR" sz="2800" smtClean="0">
                <a:solidFill>
                  <a:srgbClr val="FF0000"/>
                </a:solidFill>
              </a:rPr>
              <a:t>suporte inotrópico nas primeiras 48 horas</a:t>
            </a:r>
            <a:r>
              <a:rPr lang="pt-BR" sz="2800" smtClean="0"/>
              <a:t> (aOR 2,07; IC de 95% 1,58, 2,70), </a:t>
            </a:r>
            <a:r>
              <a:rPr lang="pt-BR" sz="2800" smtClean="0">
                <a:solidFill>
                  <a:srgbClr val="FF0000"/>
                </a:solidFill>
              </a:rPr>
              <a:t>transfusão de sangue</a:t>
            </a:r>
            <a:r>
              <a:rPr lang="pt-BR" sz="2800" smtClean="0"/>
              <a:t> (aOR 1,68; IC de 95% 1,35, 2,09), hemorragia intraventricular[HIV] (aOR 1,29; IC de 95% 1,19, 1,41), </a:t>
            </a:r>
            <a:r>
              <a:rPr lang="pt-BR" sz="2800" smtClean="0">
                <a:solidFill>
                  <a:srgbClr val="FF0000"/>
                </a:solidFill>
              </a:rPr>
              <a:t>HIV grave</a:t>
            </a:r>
            <a:r>
              <a:rPr lang="pt-BR" sz="2800" smtClean="0"/>
              <a:t> (aOR 1,33; IC 95% 1,13, 1,56), </a:t>
            </a:r>
            <a:r>
              <a:rPr lang="pt-BR" sz="2800" smtClean="0">
                <a:solidFill>
                  <a:srgbClr val="FF0000"/>
                </a:solidFill>
              </a:rPr>
              <a:t>sepse de início tardio</a:t>
            </a:r>
            <a:r>
              <a:rPr lang="pt-BR" sz="2800" smtClean="0"/>
              <a:t> (aOR 1,33; IC 95% 1,20, 1,48), </a:t>
            </a:r>
            <a:r>
              <a:rPr lang="pt-BR" sz="2800" smtClean="0">
                <a:solidFill>
                  <a:srgbClr val="FF0000"/>
                </a:solidFill>
              </a:rPr>
              <a:t>persistência do canal arterial</a:t>
            </a:r>
            <a:r>
              <a:rPr lang="pt-BR" sz="2800" smtClean="0"/>
              <a:t> (aOR 1,14; IC 95% 1,01, 1,27) </a:t>
            </a:r>
            <a:r>
              <a:rPr lang="pt-BR" sz="2800" smtClean="0">
                <a:solidFill>
                  <a:srgbClr val="FF0000"/>
                </a:solidFill>
              </a:rPr>
              <a:t>e mortalidade</a:t>
            </a:r>
            <a:r>
              <a:rPr lang="pt-BR" sz="2800" smtClean="0"/>
              <a:t> (aOR 1,6; IC 95% 1,22, 2,10) (Tabela 3).</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3"/>
          <p:cNvSpPr>
            <a:spLocks noGrp="1"/>
          </p:cNvSpPr>
          <p:nvPr>
            <p:ph type="body" idx="1"/>
          </p:nvPr>
        </p:nvSpPr>
        <p:spPr>
          <a:xfrm>
            <a:off x="0" y="188913"/>
            <a:ext cx="9144000" cy="6669087"/>
          </a:xfrm>
        </p:spPr>
        <p:txBody>
          <a:bodyPr/>
          <a:lstStyle/>
          <a:p>
            <a:pPr>
              <a:lnSpc>
                <a:spcPct val="90000"/>
              </a:lnSpc>
            </a:pPr>
            <a:r>
              <a:rPr lang="pt-BR" sz="2800" smtClean="0">
                <a:solidFill>
                  <a:srgbClr val="FF00FF"/>
                </a:solidFill>
              </a:rPr>
              <a:t>UCM vs. DCC</a:t>
            </a:r>
            <a:r>
              <a:rPr lang="pt-BR" sz="2800" smtClean="0"/>
              <a:t>: Os bebês que receberam </a:t>
            </a:r>
            <a:r>
              <a:rPr lang="pt-BR" sz="2800" smtClean="0">
                <a:solidFill>
                  <a:srgbClr val="FF0000"/>
                </a:solidFill>
              </a:rPr>
              <a:t>UCM</a:t>
            </a:r>
            <a:r>
              <a:rPr lang="pt-BR" sz="2800" smtClean="0"/>
              <a:t> tiveram </a:t>
            </a:r>
            <a:r>
              <a:rPr lang="pt-BR" sz="2800" b="1" smtClean="0">
                <a:solidFill>
                  <a:srgbClr val="FF0000"/>
                </a:solidFill>
              </a:rPr>
              <a:t>maiores chances de intubação ao nascer</a:t>
            </a:r>
            <a:r>
              <a:rPr lang="pt-BR" sz="2800" smtClean="0"/>
              <a:t> (aOR 1,43; 95%</a:t>
            </a:r>
          </a:p>
          <a:p>
            <a:pPr>
              <a:lnSpc>
                <a:spcPct val="90000"/>
              </a:lnSpc>
              <a:buFont typeface="Arial" charset="0"/>
              <a:buNone/>
            </a:pPr>
            <a:r>
              <a:rPr lang="pt-BR" sz="2800" smtClean="0"/>
              <a:t>    CI 1,07, 1,91), </a:t>
            </a:r>
            <a:r>
              <a:rPr lang="pt-BR" sz="2800" b="1" smtClean="0">
                <a:solidFill>
                  <a:srgbClr val="FF0000"/>
                </a:solidFill>
              </a:rPr>
              <a:t>uso de surfactante</a:t>
            </a:r>
            <a:r>
              <a:rPr lang="pt-BR" sz="2800" smtClean="0"/>
              <a:t> (aOR 1,26; IC 95% 1,04, 1,53), </a:t>
            </a:r>
            <a:r>
              <a:rPr lang="pt-BR" sz="2800" b="1" smtClean="0">
                <a:solidFill>
                  <a:srgbClr val="FF0000"/>
                </a:solidFill>
              </a:rPr>
              <a:t>pontuação SNAP na admissão&gt; 20 </a:t>
            </a:r>
            <a:r>
              <a:rPr lang="pt-BR" sz="2800" smtClean="0"/>
              <a:t>(aOR 1,49; IC 95% 1,10, 2,02) e </a:t>
            </a:r>
            <a:r>
              <a:rPr lang="pt-BR" sz="2800" b="1" smtClean="0">
                <a:solidFill>
                  <a:srgbClr val="FF0000"/>
                </a:solidFill>
              </a:rPr>
              <a:t>HIV grave</a:t>
            </a:r>
            <a:r>
              <a:rPr lang="pt-BR" sz="2800" smtClean="0"/>
              <a:t> (</a:t>
            </a:r>
            <a:r>
              <a:rPr lang="pt-BR" sz="2800" b="1" smtClean="0">
                <a:solidFill>
                  <a:srgbClr val="FF0000"/>
                </a:solidFill>
              </a:rPr>
              <a:t>aOR 1,38; IC 95% 1,05, 1,81</a:t>
            </a:r>
            <a:r>
              <a:rPr lang="pt-BR" sz="2800" smtClean="0"/>
              <a:t>) do que aqueles que recebeu DCC. </a:t>
            </a:r>
          </a:p>
          <a:p>
            <a:pPr algn="ctr">
              <a:lnSpc>
                <a:spcPct val="90000"/>
              </a:lnSpc>
              <a:buFont typeface="Arial" charset="0"/>
              <a:buNone/>
            </a:pPr>
            <a:r>
              <a:rPr lang="pt-BR" sz="2800" smtClean="0"/>
              <a:t>    No entanto, os bebês que receberam </a:t>
            </a:r>
            <a:r>
              <a:rPr lang="pt-BR" sz="2800" smtClean="0">
                <a:solidFill>
                  <a:srgbClr val="FF0000"/>
                </a:solidFill>
              </a:rPr>
              <a:t>UCM</a:t>
            </a:r>
            <a:r>
              <a:rPr lang="pt-BR" sz="2800" smtClean="0"/>
              <a:t> tiveram </a:t>
            </a:r>
            <a:r>
              <a:rPr lang="pt-BR" sz="2800" smtClean="0">
                <a:solidFill>
                  <a:schemeClr val="hlink"/>
                </a:solidFill>
              </a:rPr>
              <a:t>temperatura de admissão mais alta do que aqueles que receberam DCC</a:t>
            </a:r>
            <a:r>
              <a:rPr lang="pt-BR" sz="2800" smtClean="0"/>
              <a:t> (diferença ajustada em média 0,050C; IC 95% 0,01, 0,090C).</a:t>
            </a:r>
          </a:p>
          <a:p>
            <a:pPr>
              <a:lnSpc>
                <a:spcPct val="90000"/>
              </a:lnSpc>
            </a:pPr>
            <a:r>
              <a:rPr lang="pt-BR" sz="2800" b="1" smtClean="0">
                <a:solidFill>
                  <a:schemeClr val="hlink"/>
                </a:solidFill>
              </a:rPr>
              <a:t>Não houve aumentos associados nos níveis de bilirrubina de pico no DCC ou UCM quando comparados para o grupo ECC.</a:t>
            </a:r>
            <a:r>
              <a:rPr lang="pt-BR" sz="2800" smtClean="0"/>
              <a:t> Além disso, nenhuma das práticas de transfusão de placenta foi associada com morbidade aumentada em comparação com ECC (</a:t>
            </a:r>
            <a:r>
              <a:rPr lang="pt-BR" sz="2800" smtClean="0">
                <a:solidFill>
                  <a:schemeClr val="hlink"/>
                </a:solidFill>
              </a:rPr>
              <a:t>Tabela 3</a:t>
            </a:r>
            <a:r>
              <a:rPr lang="pt-BR" sz="2800" smtClean="0"/>
              <a: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3"/>
          <p:cNvSpPr>
            <a:spLocks noGrp="1"/>
          </p:cNvSpPr>
          <p:nvPr>
            <p:ph type="body" idx="1"/>
          </p:nvPr>
        </p:nvSpPr>
        <p:spPr/>
        <p:txBody>
          <a:bodyPr/>
          <a:lstStyle/>
          <a:p>
            <a:pPr>
              <a:lnSpc>
                <a:spcPct val="90000"/>
              </a:lnSpc>
            </a:pPr>
            <a:r>
              <a:rPr lang="pt-BR" smtClean="0"/>
              <a:t>Uma análise de subgrupo foi realizada para os bebês prematuros extremos </a:t>
            </a:r>
            <a:r>
              <a:rPr lang="pt-BR" b="1" smtClean="0">
                <a:solidFill>
                  <a:srgbClr val="FF00FF"/>
                </a:solidFill>
              </a:rPr>
              <a:t>(&lt;28 semanas de gestação</a:t>
            </a:r>
            <a:r>
              <a:rPr lang="pt-BR" smtClean="0"/>
              <a:t>). </a:t>
            </a:r>
          </a:p>
          <a:p>
            <a:pPr>
              <a:lnSpc>
                <a:spcPct val="90000"/>
              </a:lnSpc>
            </a:pPr>
            <a:r>
              <a:rPr lang="pt-BR" smtClean="0"/>
              <a:t>Destes, 1.633 bebês receberam ECC, 152 receberam UCM e 1.052 receberam DCC.</a:t>
            </a:r>
          </a:p>
          <a:p>
            <a:pPr>
              <a:lnSpc>
                <a:spcPct val="90000"/>
              </a:lnSpc>
            </a:pPr>
            <a:r>
              <a:rPr lang="pt-BR" smtClean="0"/>
              <a:t> Comparação dos 3 grupos de estratégia de gerenciamento de cabo revelaram resultados semelhantes aos relatados para o geral da </a:t>
            </a:r>
          </a:p>
          <a:p>
            <a:pPr>
              <a:lnSpc>
                <a:spcPct val="90000"/>
              </a:lnSpc>
              <a:buFont typeface="Arial" charset="0"/>
              <a:buNone/>
            </a:pPr>
            <a:r>
              <a:rPr lang="pt-BR" smtClean="0"/>
              <a:t>   coorte (</a:t>
            </a:r>
            <a:r>
              <a:rPr lang="pt-BR" smtClean="0">
                <a:solidFill>
                  <a:schemeClr val="hlink"/>
                </a:solidFill>
              </a:rPr>
              <a:t>Tabela 4</a:t>
            </a:r>
            <a:r>
              <a:rPr lang="pt-BR" smtClean="0"/>
              <a: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4"/>
          <p:cNvPicPr>
            <a:picLocks noChangeAspect="1" noChangeArrowheads="1"/>
          </p:cNvPicPr>
          <p:nvPr/>
        </p:nvPicPr>
        <p:blipFill>
          <a:blip r:embed="rId2"/>
          <a:srcRect/>
          <a:stretch>
            <a:fillRect/>
          </a:stretch>
        </p:blipFill>
        <p:spPr bwMode="auto">
          <a:xfrm>
            <a:off x="0" y="908050"/>
            <a:ext cx="5148263" cy="5181600"/>
          </a:xfrm>
          <a:prstGeom prst="rect">
            <a:avLst/>
          </a:prstGeom>
          <a:noFill/>
          <a:ln w="38100">
            <a:solidFill>
              <a:schemeClr val="hlink"/>
            </a:solidFill>
            <a:miter lim="800000"/>
            <a:headEnd/>
            <a:tailEnd/>
          </a:ln>
        </p:spPr>
      </p:pic>
      <p:sp>
        <p:nvSpPr>
          <p:cNvPr id="36866" name="Rectangle 5"/>
          <p:cNvSpPr>
            <a:spLocks noChangeArrowheads="1"/>
          </p:cNvSpPr>
          <p:nvPr/>
        </p:nvSpPr>
        <p:spPr bwMode="auto">
          <a:xfrm>
            <a:off x="0" y="115888"/>
            <a:ext cx="9144000" cy="641350"/>
          </a:xfrm>
          <a:prstGeom prst="rect">
            <a:avLst/>
          </a:prstGeom>
          <a:noFill/>
          <a:ln w="9525">
            <a:noFill/>
            <a:miter lim="800000"/>
            <a:headEnd/>
            <a:tailEnd/>
          </a:ln>
        </p:spPr>
        <p:txBody>
          <a:bodyPr>
            <a:spAutoFit/>
          </a:bodyPr>
          <a:lstStyle/>
          <a:p>
            <a:pPr algn="ctr"/>
            <a:r>
              <a:rPr lang="pt-BR" b="1">
                <a:solidFill>
                  <a:schemeClr val="hlink"/>
                </a:solidFill>
              </a:rPr>
              <a:t>Resultados clínicos durante a internação hospitalar para bebês prematuros com </a:t>
            </a:r>
            <a:r>
              <a:rPr lang="pt-BR" b="1">
                <a:solidFill>
                  <a:srgbClr val="FF0000"/>
                </a:solidFill>
              </a:rPr>
              <a:t>&lt;28 semanas de gestação</a:t>
            </a:r>
          </a:p>
        </p:txBody>
      </p:sp>
      <p:sp>
        <p:nvSpPr>
          <p:cNvPr id="36867" name="Text Box 7"/>
          <p:cNvSpPr txBox="1">
            <a:spLocks noChangeArrowheads="1"/>
          </p:cNvSpPr>
          <p:nvPr/>
        </p:nvSpPr>
        <p:spPr bwMode="auto">
          <a:xfrm>
            <a:off x="1476375" y="6165850"/>
            <a:ext cx="1073150" cy="366713"/>
          </a:xfrm>
          <a:prstGeom prst="rect">
            <a:avLst/>
          </a:prstGeom>
          <a:noFill/>
          <a:ln w="9525">
            <a:noFill/>
            <a:miter lim="800000"/>
            <a:headEnd/>
            <a:tailEnd/>
          </a:ln>
        </p:spPr>
        <p:txBody>
          <a:bodyPr wrap="none">
            <a:spAutoFit/>
          </a:bodyPr>
          <a:lstStyle/>
          <a:p>
            <a:r>
              <a:rPr lang="pt-BR">
                <a:solidFill>
                  <a:srgbClr val="FF00FF"/>
                </a:solidFill>
              </a:rPr>
              <a:t>Tabela 4</a:t>
            </a:r>
          </a:p>
        </p:txBody>
      </p:sp>
      <p:pic>
        <p:nvPicPr>
          <p:cNvPr id="36868" name="Picture 8"/>
          <p:cNvPicPr>
            <a:picLocks noChangeAspect="1" noChangeArrowheads="1"/>
          </p:cNvPicPr>
          <p:nvPr/>
        </p:nvPicPr>
        <p:blipFill>
          <a:blip r:embed="rId3"/>
          <a:srcRect/>
          <a:stretch>
            <a:fillRect/>
          </a:stretch>
        </p:blipFill>
        <p:spPr bwMode="auto">
          <a:xfrm>
            <a:off x="5148263" y="3429000"/>
            <a:ext cx="3995737" cy="1427163"/>
          </a:xfrm>
          <a:prstGeom prst="rect">
            <a:avLst/>
          </a:prstGeom>
          <a:noFill/>
          <a:ln w="9525">
            <a:noFill/>
            <a:miter lim="800000"/>
            <a:headEnd/>
            <a:tailEnd/>
          </a:ln>
        </p:spPr>
      </p:pic>
      <p:sp>
        <p:nvSpPr>
          <p:cNvPr id="36869" name="Line 9"/>
          <p:cNvSpPr>
            <a:spLocks noChangeShapeType="1"/>
          </p:cNvSpPr>
          <p:nvPr/>
        </p:nvSpPr>
        <p:spPr bwMode="auto">
          <a:xfrm flipH="1">
            <a:off x="4932363" y="3213100"/>
            <a:ext cx="360362" cy="576263"/>
          </a:xfrm>
          <a:prstGeom prst="line">
            <a:avLst/>
          </a:prstGeom>
          <a:noFill/>
          <a:ln w="57150">
            <a:solidFill>
              <a:srgbClr val="FF0000"/>
            </a:solidFill>
            <a:round/>
            <a:headEnd/>
            <a:tailEnd type="triangle" w="med" len="med"/>
          </a:ln>
        </p:spPr>
        <p:txBody>
          <a:bodyPr/>
          <a:lstStyle/>
          <a:p>
            <a:endParaRPr lang="pt-BR"/>
          </a:p>
        </p:txBody>
      </p:sp>
      <p:sp>
        <p:nvSpPr>
          <p:cNvPr id="36870" name="Line 10"/>
          <p:cNvSpPr>
            <a:spLocks noChangeShapeType="1"/>
          </p:cNvSpPr>
          <p:nvPr/>
        </p:nvSpPr>
        <p:spPr bwMode="auto">
          <a:xfrm flipH="1">
            <a:off x="5003800" y="1628775"/>
            <a:ext cx="360363" cy="576263"/>
          </a:xfrm>
          <a:prstGeom prst="line">
            <a:avLst/>
          </a:prstGeom>
          <a:noFill/>
          <a:ln w="57150">
            <a:solidFill>
              <a:srgbClr val="FF0000"/>
            </a:solidFill>
            <a:round/>
            <a:headEnd/>
            <a:tailEnd type="triangle" w="med" len="med"/>
          </a:ln>
        </p:spPr>
        <p:txBody>
          <a:bodyPr/>
          <a:lstStyle/>
          <a:p>
            <a:endParaRPr lang="pt-B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p:txBody>
          <a:bodyPr/>
          <a:lstStyle/>
          <a:p>
            <a:pPr eaLnBrk="1" hangingPunct="1"/>
            <a:r>
              <a:rPr lang="pt-BR" smtClean="0"/>
              <a:t>DISCUSSÃO</a:t>
            </a:r>
          </a:p>
        </p:txBody>
      </p:sp>
      <p:pic>
        <p:nvPicPr>
          <p:cNvPr id="6150" name="Picture 6" descr="How To Care for Baby's Umbilical Cord"/>
          <p:cNvPicPr>
            <a:picLocks noChangeAspect="1" noChangeArrowheads="1"/>
          </p:cNvPicPr>
          <p:nvPr/>
        </p:nvPicPr>
        <p:blipFill>
          <a:blip r:embed="rId2">
            <a:extLst/>
          </a:blip>
          <a:srcRect/>
          <a:stretch>
            <a:fillRect/>
          </a:stretch>
        </p:blipFill>
        <p:spPr bwMode="auto">
          <a:xfrm>
            <a:off x="1187624" y="1921950"/>
            <a:ext cx="6902624" cy="3834791"/>
          </a:xfrm>
          <a:prstGeom prst="rect">
            <a:avLst/>
          </a:prstGeom>
          <a:noFill/>
          <a:effectLst>
            <a:softEdge rad="317500"/>
          </a:effectLs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3"/>
          <p:cNvSpPr>
            <a:spLocks noGrp="1"/>
          </p:cNvSpPr>
          <p:nvPr>
            <p:ph type="body" idx="1"/>
          </p:nvPr>
        </p:nvSpPr>
        <p:spPr>
          <a:xfrm>
            <a:off x="323850" y="620713"/>
            <a:ext cx="8229600" cy="4525962"/>
          </a:xfrm>
        </p:spPr>
        <p:txBody>
          <a:bodyPr/>
          <a:lstStyle/>
          <a:p>
            <a:pPr>
              <a:lnSpc>
                <a:spcPct val="80000"/>
              </a:lnSpc>
            </a:pPr>
            <a:r>
              <a:rPr lang="pt-BR" sz="2000" smtClean="0"/>
              <a:t>Neste grande estudo de coorte nacional, foram identificadas  </a:t>
            </a:r>
            <a:r>
              <a:rPr lang="pt-BR" sz="2000" b="1" smtClean="0">
                <a:solidFill>
                  <a:srgbClr val="FF0000"/>
                </a:solidFill>
              </a:rPr>
              <a:t>maiores chances do resultado composto de mortalidade ou morbidade principal associada ao clampeamento precoce do cordão (ECC)</a:t>
            </a:r>
            <a:r>
              <a:rPr lang="pt-BR" sz="2000" smtClean="0"/>
              <a:t> </a:t>
            </a:r>
            <a:r>
              <a:rPr lang="pt-BR" sz="2000" b="1" smtClean="0">
                <a:solidFill>
                  <a:srgbClr val="FF0000"/>
                </a:solidFill>
              </a:rPr>
              <a:t>quando comparada com ordenha do cordão umbilical (UCM). </a:t>
            </a:r>
          </a:p>
          <a:p>
            <a:pPr>
              <a:lnSpc>
                <a:spcPct val="80000"/>
              </a:lnSpc>
            </a:pPr>
            <a:endParaRPr lang="pt-BR" sz="2000" b="1" smtClean="0">
              <a:solidFill>
                <a:srgbClr val="FF0000"/>
              </a:solidFill>
            </a:endParaRPr>
          </a:p>
          <a:p>
            <a:pPr>
              <a:lnSpc>
                <a:spcPct val="80000"/>
              </a:lnSpc>
            </a:pPr>
            <a:r>
              <a:rPr lang="pt-BR" sz="2000" smtClean="0"/>
              <a:t>Também foram encontradas </a:t>
            </a:r>
            <a:r>
              <a:rPr lang="pt-BR" sz="2000" b="1" smtClean="0">
                <a:solidFill>
                  <a:srgbClr val="FF0000"/>
                </a:solidFill>
              </a:rPr>
              <a:t>maiores chances de mortalidade, HIV e sepse para ECC</a:t>
            </a:r>
            <a:r>
              <a:rPr lang="pt-BR" sz="2000" smtClean="0"/>
              <a:t> em comparação com clampeamento tardio do cordão umbilical (DCC). </a:t>
            </a:r>
          </a:p>
          <a:p>
            <a:pPr>
              <a:lnSpc>
                <a:spcPct val="80000"/>
              </a:lnSpc>
            </a:pPr>
            <a:endParaRPr lang="pt-BR" sz="2000" smtClean="0"/>
          </a:p>
          <a:p>
            <a:pPr>
              <a:lnSpc>
                <a:spcPct val="80000"/>
              </a:lnSpc>
            </a:pPr>
            <a:r>
              <a:rPr lang="pt-BR" sz="2000" smtClean="0">
                <a:solidFill>
                  <a:srgbClr val="FF0000"/>
                </a:solidFill>
              </a:rPr>
              <a:t>Números mais altos de transfusões de sangue</a:t>
            </a:r>
            <a:r>
              <a:rPr lang="pt-BR" sz="2000" smtClean="0"/>
              <a:t> foram associadas àqueles que receberam </a:t>
            </a:r>
            <a:r>
              <a:rPr lang="pt-BR" sz="2000" smtClean="0">
                <a:solidFill>
                  <a:srgbClr val="FF0000"/>
                </a:solidFill>
              </a:rPr>
              <a:t>ECC</a:t>
            </a:r>
            <a:r>
              <a:rPr lang="pt-BR" sz="2000" smtClean="0"/>
              <a:t> em comparação com </a:t>
            </a:r>
            <a:r>
              <a:rPr lang="pt-BR" sz="2000" smtClean="0">
                <a:solidFill>
                  <a:srgbClr val="FF0000"/>
                </a:solidFill>
              </a:rPr>
              <a:t>UCM e DCC</a:t>
            </a:r>
            <a:r>
              <a:rPr lang="pt-BR" sz="2000" smtClean="0"/>
              <a:t>. </a:t>
            </a:r>
          </a:p>
          <a:p>
            <a:pPr>
              <a:lnSpc>
                <a:spcPct val="80000"/>
              </a:lnSpc>
            </a:pPr>
            <a:endParaRPr lang="pt-BR" sz="2000" smtClean="0"/>
          </a:p>
          <a:p>
            <a:pPr algn="ctr">
              <a:lnSpc>
                <a:spcPct val="80000"/>
              </a:lnSpc>
              <a:buFont typeface="Arial" charset="0"/>
              <a:buNone/>
            </a:pPr>
            <a:r>
              <a:rPr lang="pt-BR" sz="2400" b="1" smtClean="0">
                <a:solidFill>
                  <a:schemeClr val="hlink"/>
                </a:solidFill>
              </a:rPr>
              <a:t>Os benefícios de UCM e DCC não foram associados a aumentos significativos no pico de bilirrubina sérica. </a:t>
            </a:r>
          </a:p>
          <a:p>
            <a:pPr algn="ctr">
              <a:lnSpc>
                <a:spcPct val="80000"/>
              </a:lnSpc>
              <a:buFont typeface="Arial" charset="0"/>
              <a:buNone/>
            </a:pPr>
            <a:endParaRPr lang="pt-BR" sz="2400" b="1" smtClean="0">
              <a:solidFill>
                <a:schemeClr val="hlink"/>
              </a:solidFill>
            </a:endParaRPr>
          </a:p>
          <a:p>
            <a:pPr algn="ctr">
              <a:lnSpc>
                <a:spcPct val="80000"/>
              </a:lnSpc>
              <a:buFont typeface="Arial" charset="0"/>
              <a:buNone/>
            </a:pPr>
            <a:r>
              <a:rPr lang="pt-BR" sz="2000" smtClean="0"/>
              <a:t>As práticas de DCC e UCM aumentaram durante o período de estudo.</a:t>
            </a:r>
          </a:p>
        </p:txBody>
      </p:sp>
      <p:sp>
        <p:nvSpPr>
          <p:cNvPr id="41986" name="Rectangle 4"/>
          <p:cNvSpPr>
            <a:spLocks noChangeArrowheads="1"/>
          </p:cNvSpPr>
          <p:nvPr/>
        </p:nvSpPr>
        <p:spPr bwMode="auto">
          <a:xfrm>
            <a:off x="900113" y="5734050"/>
            <a:ext cx="7340600" cy="733425"/>
          </a:xfrm>
          <a:prstGeom prst="rect">
            <a:avLst/>
          </a:prstGeom>
          <a:solidFill>
            <a:srgbClr val="FFFF00"/>
          </a:solidFill>
          <a:ln w="57150">
            <a:solidFill>
              <a:srgbClr val="FF00FF"/>
            </a:solidFill>
            <a:miter lim="800000"/>
            <a:headEnd/>
            <a:tailEnd/>
          </a:ln>
        </p:spPr>
        <p:txBody>
          <a:bodyPr>
            <a:spAutoFit/>
          </a:bodyPr>
          <a:lstStyle/>
          <a:p>
            <a:pPr algn="ctr" eaLnBrk="0" hangingPunct="0">
              <a:lnSpc>
                <a:spcPct val="80000"/>
              </a:lnSpc>
              <a:spcBef>
                <a:spcPct val="20000"/>
              </a:spcBef>
              <a:buFont typeface="Arial" charset="0"/>
              <a:buNone/>
            </a:pPr>
            <a:r>
              <a:rPr lang="pt-BR" sz="2400" b="1">
                <a:solidFill>
                  <a:srgbClr val="FF0000"/>
                </a:solidFill>
              </a:rPr>
              <a:t>HIV grave foi associada a ECC e UCM em comparação com DCC.</a:t>
            </a:r>
          </a:p>
        </p:txBody>
      </p:sp>
      <p:sp>
        <p:nvSpPr>
          <p:cNvPr id="41987" name="AutoShape 5"/>
          <p:cNvSpPr>
            <a:spLocks noChangeArrowheads="1"/>
          </p:cNvSpPr>
          <p:nvPr/>
        </p:nvSpPr>
        <p:spPr bwMode="auto">
          <a:xfrm>
            <a:off x="0" y="4724400"/>
            <a:ext cx="1116013" cy="914400"/>
          </a:xfrm>
          <a:prstGeom prst="lightningBolt">
            <a:avLst/>
          </a:prstGeom>
          <a:solidFill>
            <a:schemeClr val="accent1"/>
          </a:solidFill>
          <a:ln w="38100">
            <a:solidFill>
              <a:srgbClr val="FF00FF"/>
            </a:solidFill>
            <a:miter lim="800000"/>
            <a:headEnd/>
            <a:tailEnd/>
          </a:ln>
        </p:spPr>
        <p:txBody>
          <a:bodyPr wrap="none" anchor="ctr"/>
          <a:lstStyle/>
          <a:p>
            <a:endParaRPr lang="pt-BR"/>
          </a:p>
        </p:txBody>
      </p:sp>
      <p:sp>
        <p:nvSpPr>
          <p:cNvPr id="41988" name="AutoShape 6"/>
          <p:cNvSpPr>
            <a:spLocks noChangeArrowheads="1"/>
          </p:cNvSpPr>
          <p:nvPr/>
        </p:nvSpPr>
        <p:spPr bwMode="auto">
          <a:xfrm flipH="1">
            <a:off x="8101013" y="4581525"/>
            <a:ext cx="863600" cy="1009650"/>
          </a:xfrm>
          <a:prstGeom prst="lightningBolt">
            <a:avLst/>
          </a:prstGeom>
          <a:solidFill>
            <a:schemeClr val="accent1"/>
          </a:solidFill>
          <a:ln w="57150">
            <a:solidFill>
              <a:srgbClr val="FF00FF"/>
            </a:solidFill>
            <a:miter lim="800000"/>
            <a:headEnd/>
            <a:tailEnd/>
          </a:ln>
        </p:spPr>
        <p:txBody>
          <a:bodyPr wrap="none" anchor="ctr"/>
          <a:lstStyle/>
          <a:p>
            <a:endParaRPr lang="pt-B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3"/>
          <p:cNvSpPr>
            <a:spLocks noGrp="1"/>
          </p:cNvSpPr>
          <p:nvPr>
            <p:ph type="body" idx="1"/>
          </p:nvPr>
        </p:nvSpPr>
        <p:spPr>
          <a:xfrm>
            <a:off x="250825" y="908050"/>
            <a:ext cx="8435975" cy="5218113"/>
          </a:xfrm>
        </p:spPr>
        <p:txBody>
          <a:bodyPr/>
          <a:lstStyle/>
          <a:p>
            <a:pPr>
              <a:lnSpc>
                <a:spcPct val="90000"/>
              </a:lnSpc>
            </a:pPr>
            <a:r>
              <a:rPr lang="pt-BR" sz="2800" smtClean="0"/>
              <a:t>Em um estudo anterior da CNN, Lodha et al relataram um</a:t>
            </a:r>
            <a:r>
              <a:rPr lang="pt-BR" sz="2800" smtClean="0">
                <a:solidFill>
                  <a:schemeClr val="hlink"/>
                </a:solidFill>
              </a:rPr>
              <a:t> </a:t>
            </a:r>
            <a:r>
              <a:rPr lang="pt-BR" sz="2800" b="1" smtClean="0">
                <a:solidFill>
                  <a:schemeClr val="hlink"/>
                </a:solidFill>
              </a:rPr>
              <a:t>risco reduzido para o resultado composto de lesão neurológica grave ou mortalidade em neonatos com idade gestacional extremamente baixa que receberam DCC</a:t>
            </a:r>
            <a:r>
              <a:rPr lang="pt-BR" sz="2800" smtClean="0">
                <a:solidFill>
                  <a:schemeClr val="hlink"/>
                </a:solidFill>
              </a:rPr>
              <a:t> </a:t>
            </a:r>
            <a:r>
              <a:rPr lang="pt-BR" sz="2800" smtClean="0"/>
              <a:t>em comparação com aqueles que receberam ECC.</a:t>
            </a:r>
          </a:p>
          <a:p>
            <a:pPr>
              <a:lnSpc>
                <a:spcPct val="90000"/>
              </a:lnSpc>
            </a:pPr>
            <a:r>
              <a:rPr lang="pt-BR" sz="2800" smtClean="0"/>
              <a:t>No entanto, esse estudo foi restrito para bebês prematuros com &lt;28 semanas de gestação, e sua população nasceu principalmente antes da plena implementação do DCC como o padrão de atendimento seguindo as Diretrizes do Comitê de Ressuscitação (ILCOR) e do Programa de Reanimação Neonatal (NRP).</a:t>
            </a:r>
          </a:p>
          <a:p>
            <a:pPr>
              <a:lnSpc>
                <a:spcPct val="90000"/>
              </a:lnSpc>
            </a:pPr>
            <a:endParaRPr lang="pt-BR" sz="280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3"/>
          <p:cNvSpPr>
            <a:spLocks noGrp="1"/>
          </p:cNvSpPr>
          <p:nvPr>
            <p:ph type="body" idx="1"/>
          </p:nvPr>
        </p:nvSpPr>
        <p:spPr>
          <a:xfrm>
            <a:off x="0" y="404813"/>
            <a:ext cx="9036050" cy="6337300"/>
          </a:xfrm>
        </p:spPr>
        <p:txBody>
          <a:bodyPr/>
          <a:lstStyle/>
          <a:p>
            <a:pPr>
              <a:lnSpc>
                <a:spcPct val="80000"/>
              </a:lnSpc>
            </a:pPr>
            <a:r>
              <a:rPr lang="pt-BR" sz="2400" smtClean="0"/>
              <a:t>No presente estudo, apesar do aumento das taxas de práticas de transfusão de placenta em UTINs canadenses ao longo do período de estudo de 3 anos, </a:t>
            </a:r>
            <a:r>
              <a:rPr lang="pt-BR" sz="2400" smtClean="0">
                <a:solidFill>
                  <a:srgbClr val="FF0000"/>
                </a:solidFill>
              </a:rPr>
              <a:t>44% dos bebês ainda recebiam ECC em 2017</a:t>
            </a:r>
            <a:r>
              <a:rPr lang="pt-BR" sz="2400" smtClean="0"/>
              <a:t>. </a:t>
            </a:r>
          </a:p>
          <a:p>
            <a:pPr>
              <a:lnSpc>
                <a:spcPct val="80000"/>
              </a:lnSpc>
            </a:pPr>
            <a:r>
              <a:rPr lang="pt-BR" sz="2400" smtClean="0"/>
              <a:t>Apesar dos benefícios comprovados do DCC, o cumprimento do DCC ainda representa uma área de melhoria, mas é consistente com a literatura relatada. </a:t>
            </a:r>
          </a:p>
          <a:p>
            <a:pPr>
              <a:lnSpc>
                <a:spcPct val="80000"/>
              </a:lnSpc>
            </a:pPr>
            <a:r>
              <a:rPr lang="pt-BR" sz="2400" smtClean="0"/>
              <a:t>A incerteza sobre o valor do DCC para bebês com depressão perinatal , que não respira ao nascer, pode ter levado a um alto grau de não cumprimento e a preferência por ECC. </a:t>
            </a:r>
          </a:p>
          <a:p>
            <a:pPr>
              <a:lnSpc>
                <a:spcPct val="80000"/>
              </a:lnSpc>
            </a:pPr>
            <a:r>
              <a:rPr lang="pt-BR" sz="2400" smtClean="0"/>
              <a:t>Isso foi claramente demonstrado no maior estudo controlado randomizado conduzido até o momento, onde a não adesão ao DCC atingiu 26% .</a:t>
            </a:r>
          </a:p>
          <a:p>
            <a:pPr>
              <a:lnSpc>
                <a:spcPct val="80000"/>
              </a:lnSpc>
            </a:pPr>
            <a:r>
              <a:rPr lang="pt-BR" sz="2400" b="1" smtClean="0">
                <a:solidFill>
                  <a:schemeClr val="hlink"/>
                </a:solidFill>
              </a:rPr>
              <a:t>Uma pesquisa dos Estados Unidos relatou que o DCC foi praticado em 73% dos partos vaginais prematuros </a:t>
            </a:r>
            <a:r>
              <a:rPr lang="pt-BR" sz="2400" b="1" smtClean="0"/>
              <a:t>(</a:t>
            </a:r>
            <a:r>
              <a:rPr lang="pt-BR" sz="2400" smtClean="0"/>
              <a:t>Leslie MS  ET AL, 2018)</a:t>
            </a:r>
            <a:br>
              <a:rPr lang="pt-BR" sz="2400" smtClean="0"/>
            </a:br>
            <a:endParaRPr lang="pt-BR" sz="2400" smtClean="0"/>
          </a:p>
          <a:p>
            <a:pPr>
              <a:lnSpc>
                <a:spcPct val="80000"/>
              </a:lnSpc>
            </a:pPr>
            <a:r>
              <a:rPr lang="pt-BR" sz="2400" smtClean="0"/>
              <a:t>Na Holanda, o DCC foi relatado em 54% dos partos prematuros e apenas 19% nos partos cesáreos.28 </a:t>
            </a:r>
          </a:p>
          <a:p>
            <a:pPr>
              <a:lnSpc>
                <a:spcPct val="80000"/>
              </a:lnSpc>
            </a:pPr>
            <a:r>
              <a:rPr lang="pt-BR" sz="2400" smtClean="0"/>
              <a:t>Outros fatores que podem ter contribuído para o alto uso de ECC incluem contra-indicações para DCC e resistência a,ou lenta aceitação para mudar.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3"/>
          <p:cNvSpPr>
            <a:spLocks noGrp="1"/>
          </p:cNvSpPr>
          <p:nvPr>
            <p:ph type="body" idx="1"/>
          </p:nvPr>
        </p:nvSpPr>
        <p:spPr>
          <a:xfrm>
            <a:off x="0" y="260350"/>
            <a:ext cx="9144000" cy="6408738"/>
          </a:xfrm>
        </p:spPr>
        <p:txBody>
          <a:bodyPr/>
          <a:lstStyle/>
          <a:p>
            <a:pPr>
              <a:lnSpc>
                <a:spcPct val="80000"/>
              </a:lnSpc>
            </a:pPr>
            <a:r>
              <a:rPr lang="pt-BR" sz="2800" smtClean="0"/>
              <a:t>Nesse estudo, a taxa do desfecho composto de </a:t>
            </a:r>
            <a:r>
              <a:rPr lang="pt-BR" sz="2800" smtClean="0">
                <a:solidFill>
                  <a:srgbClr val="FF0000"/>
                </a:solidFill>
              </a:rPr>
              <a:t>mortalidade ou morbidade importante foi maior no ECC em comparação com o grupo UCM.</a:t>
            </a:r>
          </a:p>
          <a:p>
            <a:pPr>
              <a:lnSpc>
                <a:spcPct val="80000"/>
              </a:lnSpc>
            </a:pPr>
            <a:r>
              <a:rPr lang="pt-BR" sz="2800" smtClean="0"/>
              <a:t> Revisões sistemáticas anteriores de ensaios clínicos randomizados sugeriram que </a:t>
            </a:r>
            <a:r>
              <a:rPr lang="pt-BR" sz="2800" smtClean="0">
                <a:solidFill>
                  <a:schemeClr val="hlink"/>
                </a:solidFill>
              </a:rPr>
              <a:t>UCM pode reduzir o risco de todos os graus de HIV, DBP e Enterocolite necrosante</a:t>
            </a:r>
            <a:r>
              <a:rPr lang="pt-BR" sz="2800" smtClean="0"/>
              <a:t> , entre outros benefícios, em </a:t>
            </a:r>
            <a:r>
              <a:rPr lang="pt-BR" sz="2800" smtClean="0">
                <a:solidFill>
                  <a:srgbClr val="FF0000"/>
                </a:solidFill>
              </a:rPr>
              <a:t>comparação com ECC.10-12</a:t>
            </a:r>
            <a:r>
              <a:rPr lang="pt-BR" sz="2800" smtClean="0"/>
              <a:t> </a:t>
            </a:r>
          </a:p>
          <a:p>
            <a:pPr>
              <a:lnSpc>
                <a:spcPct val="80000"/>
              </a:lnSpc>
            </a:pPr>
            <a:r>
              <a:rPr lang="pt-BR" sz="2800" smtClean="0"/>
              <a:t>Encontramos mortalidade significativamente maior no grupo de ECC vs. o grupo DCC, apoiando os resultados da última revisão sistemática, que incluiu 2834 bebês de 18 estudos. (Fogarty M et l, 2028)</a:t>
            </a:r>
          </a:p>
          <a:p>
            <a:pPr>
              <a:lnSpc>
                <a:spcPct val="80000"/>
              </a:lnSpc>
            </a:pPr>
            <a:r>
              <a:rPr lang="pt-BR" sz="2800" smtClean="0"/>
              <a:t> Esses autores também relataram  que o </a:t>
            </a:r>
            <a:r>
              <a:rPr lang="pt-BR" sz="2800" b="1" smtClean="0">
                <a:solidFill>
                  <a:schemeClr val="hlink"/>
                </a:solidFill>
              </a:rPr>
              <a:t>DCC</a:t>
            </a:r>
            <a:r>
              <a:rPr lang="pt-BR" sz="2800" smtClean="0"/>
              <a:t> estava associado a uma </a:t>
            </a:r>
            <a:r>
              <a:rPr lang="pt-BR" sz="2800" b="1" smtClean="0">
                <a:solidFill>
                  <a:schemeClr val="hlink"/>
                </a:solidFill>
              </a:rPr>
              <a:t>melhor estabilização dos bebês prematuros</a:t>
            </a:r>
            <a:r>
              <a:rPr lang="pt-BR" sz="2800" smtClean="0"/>
              <a:t> após o nascimento e redução de morbidades, como </a:t>
            </a:r>
            <a:r>
              <a:rPr lang="pt-BR" sz="2800" b="1" smtClean="0">
                <a:solidFill>
                  <a:schemeClr val="hlink"/>
                </a:solidFill>
              </a:rPr>
              <a:t>todos os graus de HIV, HIV grave, sepse de  início tardio PCA e necessidade de transfusões de sangue</a:t>
            </a:r>
            <a:r>
              <a:rPr lang="pt-BR" sz="2800" smtClean="0"/>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3"/>
          <p:cNvSpPr>
            <a:spLocks noGrp="1"/>
          </p:cNvSpPr>
          <p:nvPr>
            <p:ph type="body" idx="1"/>
          </p:nvPr>
        </p:nvSpPr>
        <p:spPr>
          <a:xfrm>
            <a:off x="179388" y="620713"/>
            <a:ext cx="8507412" cy="5505450"/>
          </a:xfrm>
        </p:spPr>
        <p:txBody>
          <a:bodyPr/>
          <a:lstStyle/>
          <a:p>
            <a:pPr>
              <a:lnSpc>
                <a:spcPct val="80000"/>
              </a:lnSpc>
            </a:pPr>
            <a:r>
              <a:rPr lang="pt-BR" sz="2400" smtClean="0"/>
              <a:t>Esses achados  ainda foram demonstrados na análise de subgrupo de bebês </a:t>
            </a:r>
            <a:r>
              <a:rPr lang="pt-BR" sz="2400" b="1" smtClean="0">
                <a:solidFill>
                  <a:schemeClr val="hlink"/>
                </a:solidFill>
              </a:rPr>
              <a:t>prematuros extremos &lt;28 semanas</a:t>
            </a:r>
            <a:r>
              <a:rPr lang="pt-BR" sz="2400" smtClean="0"/>
              <a:t> de gestação.</a:t>
            </a:r>
          </a:p>
          <a:p>
            <a:pPr>
              <a:lnSpc>
                <a:spcPct val="80000"/>
              </a:lnSpc>
            </a:pPr>
            <a:r>
              <a:rPr lang="pt-BR" sz="2400" smtClean="0"/>
              <a:t> Alguns desses achados, como escores de Apgar mais altos, menos necessidade de transfusão de sangue e taxas de enterocolite necrosante  e HIV mais baixas foram relatadas anteriormente.</a:t>
            </a:r>
          </a:p>
          <a:p>
            <a:pPr>
              <a:lnSpc>
                <a:spcPct val="80000"/>
              </a:lnSpc>
            </a:pPr>
            <a:r>
              <a:rPr lang="pt-BR" sz="2400" smtClean="0"/>
              <a:t>No presente estudo, </a:t>
            </a:r>
            <a:r>
              <a:rPr lang="pt-BR" sz="2400" i="1" smtClean="0">
                <a:solidFill>
                  <a:schemeClr val="hlink"/>
                </a:solidFill>
              </a:rPr>
              <a:t>o DCC não foi associado a um aumento significativo no pico dos níveis de bilirrubina sérica ou diminuição na temperatura de admissão quando em comparação com ECC. </a:t>
            </a:r>
          </a:p>
          <a:p>
            <a:pPr>
              <a:lnSpc>
                <a:spcPct val="80000"/>
              </a:lnSpc>
            </a:pPr>
            <a:r>
              <a:rPr lang="pt-BR" sz="2400" smtClean="0"/>
              <a:t>Além disso, nenhuma morbidade foi mais frequente no grupo DCC.</a:t>
            </a:r>
          </a:p>
          <a:p>
            <a:pPr>
              <a:lnSpc>
                <a:spcPct val="80000"/>
              </a:lnSpc>
            </a:pPr>
            <a:r>
              <a:rPr lang="pt-BR" sz="2400" smtClean="0"/>
              <a:t> Os presentes dados  suportam os resultados do </a:t>
            </a:r>
            <a:r>
              <a:rPr lang="pt-BR" sz="2400" smtClean="0">
                <a:solidFill>
                  <a:schemeClr val="hlink"/>
                </a:solidFill>
              </a:rPr>
              <a:t>maior ensaio controlado randomizados até agora, que encontrou menos mortalidade e menos transfusão sanguínea sem um aumento nas taxas de fototerapia no grupo DCC em comparação com o grupo ECC</a:t>
            </a:r>
            <a:r>
              <a:rPr lang="pt-BR" sz="2400" smtClean="0"/>
              <a:t> (Tarnow-Mordi W et al, 2017)</a:t>
            </a:r>
            <a:r>
              <a:rPr lang="pt-BR" sz="2000" smtClean="0"/>
              <a:t> </a:t>
            </a:r>
            <a:br>
              <a:rPr lang="pt-BR" sz="2000" smtClean="0"/>
            </a:br>
            <a:endParaRPr lang="pt-BR" sz="2400" smtClean="0"/>
          </a:p>
          <a:p>
            <a:pPr>
              <a:lnSpc>
                <a:spcPct val="80000"/>
              </a:lnSpc>
            </a:pPr>
            <a:endParaRPr lang="pt-BR" sz="2400"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3"/>
          <p:cNvSpPr>
            <a:spLocks noGrp="1"/>
          </p:cNvSpPr>
          <p:nvPr>
            <p:ph type="body" idx="1"/>
          </p:nvPr>
        </p:nvSpPr>
        <p:spPr>
          <a:xfrm>
            <a:off x="0" y="549275"/>
            <a:ext cx="9144000" cy="6308725"/>
          </a:xfrm>
        </p:spPr>
        <p:txBody>
          <a:bodyPr/>
          <a:lstStyle/>
          <a:p>
            <a:pPr algn="ctr">
              <a:lnSpc>
                <a:spcPct val="80000"/>
              </a:lnSpc>
            </a:pPr>
            <a:r>
              <a:rPr lang="pt-BR" sz="2800" b="1" smtClean="0">
                <a:solidFill>
                  <a:srgbClr val="FF0000"/>
                </a:solidFill>
              </a:rPr>
              <a:t>Um resultado importante desse estudo foi que o UCM, em comparação com o DCC, foi significativamente associada a taxas mais altas de HIV grave. Este achado também foi observado no subgrupo de bebês prematuros &lt;28 semanas de gestação. </a:t>
            </a:r>
          </a:p>
          <a:p>
            <a:pPr>
              <a:lnSpc>
                <a:spcPct val="80000"/>
              </a:lnSpc>
            </a:pPr>
            <a:r>
              <a:rPr lang="pt-BR" sz="2800" smtClean="0"/>
              <a:t>Katheria et al, em um ensaio clínico randomizado comparando UCM com DCC, relataram incidência de HIV grave (22%) em um subgrupo de 93 bebês prematuros &lt;28 semanas de gestação que receberam UCM, em comparação com apenas 4% em 89 bebês que receberam DCC (valor P &lt;0,0007). Seu estudo foi interrompido por causa dessa preocupação. </a:t>
            </a:r>
          </a:p>
          <a:p>
            <a:pPr algn="ctr">
              <a:lnSpc>
                <a:spcPct val="80000"/>
              </a:lnSpc>
            </a:pPr>
            <a:r>
              <a:rPr lang="pt-BR" sz="2800" b="1" smtClean="0">
                <a:solidFill>
                  <a:srgbClr val="FF00FF"/>
                </a:solidFill>
              </a:rPr>
              <a:t>Os autores atribuíram o aumento d HIV grave em bebês prematuros extremos à falta de autorregulação cerebral e o possível papel inflamatório da possível corioamnionite associada.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3"/>
          <p:cNvSpPr>
            <a:spLocks noGrp="1"/>
          </p:cNvSpPr>
          <p:nvPr>
            <p:ph type="body" idx="1"/>
          </p:nvPr>
        </p:nvSpPr>
        <p:spPr/>
        <p:txBody>
          <a:bodyPr/>
          <a:lstStyle/>
          <a:p>
            <a:pPr>
              <a:lnSpc>
                <a:spcPct val="90000"/>
              </a:lnSpc>
            </a:pPr>
            <a:r>
              <a:rPr lang="pt-BR" sz="2400" smtClean="0"/>
              <a:t>Em cordeiros recém-nascidos, Blank et al observaram que </a:t>
            </a:r>
            <a:r>
              <a:rPr lang="pt-BR" sz="2400" b="1" smtClean="0">
                <a:solidFill>
                  <a:srgbClr val="FF0000"/>
                </a:solidFill>
              </a:rPr>
              <a:t>o UCM causou grandes flutuações na pressão média da artéria carótida e no fluxo sanguíneo</a:t>
            </a:r>
            <a:r>
              <a:rPr lang="pt-BR" sz="2400" smtClean="0"/>
              <a:t>  sem um efeito sobre o fluxo sanguíneo pulmonar. </a:t>
            </a:r>
          </a:p>
          <a:p>
            <a:pPr>
              <a:lnSpc>
                <a:spcPct val="90000"/>
              </a:lnSpc>
            </a:pPr>
            <a:r>
              <a:rPr lang="pt-BR" sz="2400" smtClean="0"/>
              <a:t>Estudos anteriores que não encontraram diferença nas taxas de HIV entre crianças que receberam UCM e DCC TINHAM MENOS PODER e incluíram pequeno número de bebês prematuros com &lt;28 semanas de gestação. </a:t>
            </a:r>
          </a:p>
          <a:p>
            <a:pPr>
              <a:lnSpc>
                <a:spcPct val="90000"/>
              </a:lnSpc>
            </a:pPr>
            <a:r>
              <a:rPr lang="pt-BR" sz="2400" smtClean="0"/>
              <a:t>Estudos que examinaram DCC e UCM como uma intervenção combinada versus ECC ou DCC isoladamente não mostrou um aumento nas taxas de HIV.</a:t>
            </a:r>
          </a:p>
          <a:p>
            <a:pPr>
              <a:lnSpc>
                <a:spcPct val="90000"/>
              </a:lnSpc>
            </a:pPr>
            <a:endParaRPr lang="pt-BR" sz="2400" smtClean="0"/>
          </a:p>
          <a:p>
            <a:pPr>
              <a:lnSpc>
                <a:spcPct val="90000"/>
              </a:lnSpc>
            </a:pPr>
            <a:endParaRPr lang="pt-BR" sz="2400"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3"/>
          <p:cNvSpPr>
            <a:spLocks noGrp="1"/>
          </p:cNvSpPr>
          <p:nvPr>
            <p:ph type="body" idx="1"/>
          </p:nvPr>
        </p:nvSpPr>
        <p:spPr>
          <a:xfrm>
            <a:off x="395288" y="908050"/>
            <a:ext cx="8507412" cy="5721350"/>
          </a:xfrm>
        </p:spPr>
        <p:txBody>
          <a:bodyPr/>
          <a:lstStyle/>
          <a:p>
            <a:pPr>
              <a:lnSpc>
                <a:spcPct val="90000"/>
              </a:lnSpc>
            </a:pPr>
            <a:r>
              <a:rPr lang="pt-BR" sz="2400" smtClean="0"/>
              <a:t>As práticas de transfusão de placenta parecem estar associadas a melhores resultados quando comparadas com ECC, </a:t>
            </a:r>
            <a:r>
              <a:rPr lang="pt-BR" sz="2400" smtClean="0">
                <a:solidFill>
                  <a:schemeClr val="hlink"/>
                </a:solidFill>
              </a:rPr>
              <a:t>com DCC permanecendo a prática de escolha sempre que possível</a:t>
            </a:r>
            <a:r>
              <a:rPr lang="pt-BR" sz="2400" smtClean="0"/>
              <a:t>. </a:t>
            </a:r>
          </a:p>
          <a:p>
            <a:pPr>
              <a:lnSpc>
                <a:spcPct val="90000"/>
              </a:lnSpc>
            </a:pPr>
            <a:r>
              <a:rPr lang="pt-BR" sz="2400" smtClean="0"/>
              <a:t>Isso foi mostrado antes para estar relacionado à transição fisiológica melhorada dos sistemas cardiopulmonares no nascimento – não apenas para o volume de sangue adicionado. </a:t>
            </a:r>
          </a:p>
          <a:p>
            <a:pPr>
              <a:lnSpc>
                <a:spcPct val="90000"/>
              </a:lnSpc>
            </a:pPr>
            <a:r>
              <a:rPr lang="pt-BR" sz="2400" smtClean="0"/>
              <a:t>Embora os presentes  dados não tenham mostrado um aumento na HIV associada com UCM em comparação com ECC, </a:t>
            </a:r>
            <a:r>
              <a:rPr lang="pt-BR" sz="2400" b="1" smtClean="0">
                <a:solidFill>
                  <a:srgbClr val="FF0000"/>
                </a:solidFill>
              </a:rPr>
              <a:t>a associação de HIV grave com UCM quando comparado com DCC é preocupante.</a:t>
            </a:r>
            <a:r>
              <a:rPr lang="pt-BR" sz="2400" smtClean="0"/>
              <a:t> </a:t>
            </a:r>
          </a:p>
          <a:p>
            <a:pPr algn="ctr">
              <a:lnSpc>
                <a:spcPct val="90000"/>
              </a:lnSpc>
              <a:buFont typeface="Arial" charset="0"/>
              <a:buNone/>
            </a:pPr>
            <a:r>
              <a:rPr lang="pt-BR" sz="2800" smtClean="0">
                <a:solidFill>
                  <a:schemeClr val="hlink"/>
                </a:solidFill>
              </a:rPr>
              <a:t>A </a:t>
            </a:r>
            <a:r>
              <a:rPr lang="pt-BR" sz="2800" b="1" smtClean="0">
                <a:solidFill>
                  <a:schemeClr val="hlink"/>
                </a:solidFill>
              </a:rPr>
              <a:t>questão de saber se UCM seria preferível a ECC, especialmente em situações em que o DCC é contra-indicado, permanece sem resposta e necessita de mais pesquisas.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3"/>
          <p:cNvSpPr>
            <a:spLocks noGrp="1"/>
          </p:cNvSpPr>
          <p:nvPr>
            <p:ph type="body" idx="1"/>
          </p:nvPr>
        </p:nvSpPr>
        <p:spPr>
          <a:xfrm>
            <a:off x="0" y="188913"/>
            <a:ext cx="8893175" cy="6335712"/>
          </a:xfrm>
        </p:spPr>
        <p:txBody>
          <a:bodyPr/>
          <a:lstStyle/>
          <a:p>
            <a:pPr>
              <a:lnSpc>
                <a:spcPct val="80000"/>
              </a:lnSpc>
            </a:pPr>
            <a:r>
              <a:rPr lang="pt-BR" sz="2400" b="1" smtClean="0">
                <a:solidFill>
                  <a:schemeClr val="hlink"/>
                </a:solidFill>
              </a:rPr>
              <a:t>Os pontos fortes desse estudo</a:t>
            </a:r>
            <a:r>
              <a:rPr lang="pt-BR" sz="2400" smtClean="0"/>
              <a:t> incluem sua grande população de bebês muito prematuros (9.729 bebês), a coorte nacional com boa generalização e comparação das 3 estratégias predominantes para o manejo do cordão umbilical no nascimento em bebês prematuros. </a:t>
            </a:r>
          </a:p>
          <a:p>
            <a:pPr>
              <a:lnSpc>
                <a:spcPct val="80000"/>
              </a:lnSpc>
            </a:pPr>
            <a:r>
              <a:rPr lang="pt-BR" sz="2400" b="1" smtClean="0">
                <a:solidFill>
                  <a:srgbClr val="FF0000"/>
                </a:solidFill>
              </a:rPr>
              <a:t>As limitações</a:t>
            </a:r>
            <a:r>
              <a:rPr lang="pt-BR" sz="2400" smtClean="0"/>
              <a:t> incluem:</a:t>
            </a:r>
          </a:p>
          <a:p>
            <a:pPr>
              <a:lnSpc>
                <a:spcPct val="80000"/>
              </a:lnSpc>
              <a:buFont typeface="Arial" charset="0"/>
              <a:buNone/>
            </a:pPr>
            <a:r>
              <a:rPr lang="pt-BR" sz="2400" smtClean="0"/>
              <a:t>          -A natureza do estudo retrospectivo, o que não se permitiu investigar as indicações para o recebimento de cada intervenção.</a:t>
            </a:r>
          </a:p>
          <a:p>
            <a:pPr>
              <a:lnSpc>
                <a:spcPct val="80000"/>
              </a:lnSpc>
              <a:buFont typeface="Arial" charset="0"/>
              <a:buNone/>
            </a:pPr>
            <a:r>
              <a:rPr lang="pt-BR" sz="2400" smtClean="0"/>
              <a:t>         -Apesar dos esforços dos autores para ajustar possíveis fatores de confusão, os bebês que receberam ECC ou UCM poderiam ficar mais doentes ao nascer do que aqueles que receberam DCC.</a:t>
            </a:r>
          </a:p>
          <a:p>
            <a:pPr>
              <a:lnSpc>
                <a:spcPct val="80000"/>
              </a:lnSpc>
              <a:buFont typeface="Arial" charset="0"/>
              <a:buNone/>
            </a:pPr>
            <a:r>
              <a:rPr lang="pt-BR" sz="2400" smtClean="0"/>
              <a:t>        -Havia dados ausentes sobre o clampeamento do cordão no banco de dados e não foi possível abordar as diferentes durações do DCC.</a:t>
            </a:r>
          </a:p>
          <a:p>
            <a:pPr>
              <a:lnSpc>
                <a:spcPct val="80000"/>
              </a:lnSpc>
              <a:buFont typeface="Arial" charset="0"/>
              <a:buNone/>
            </a:pPr>
            <a:r>
              <a:rPr lang="pt-BR" sz="2400" smtClean="0"/>
              <a:t>       - Enquanto as razões para praticar ECC, DCC ou UCM em bebês individuais não foram coletadas, confusão residual pode, portanto, ser um fator. </a:t>
            </a:r>
          </a:p>
          <a:p>
            <a:pPr>
              <a:lnSpc>
                <a:spcPct val="80000"/>
              </a:lnSpc>
              <a:buFont typeface="Arial" charset="0"/>
              <a:buNone/>
            </a:pPr>
            <a:r>
              <a:rPr lang="pt-BR" sz="2400" smtClean="0"/>
              <a:t>       -Não foi feito nenhum  ajuste para comparações múltiplas.</a:t>
            </a:r>
          </a:p>
          <a:p>
            <a:pPr>
              <a:lnSpc>
                <a:spcPct val="80000"/>
              </a:lnSpc>
              <a:buFont typeface="Arial" charset="0"/>
              <a:buNone/>
            </a:pPr>
            <a:r>
              <a:rPr lang="pt-BR" sz="2400" smtClean="0"/>
              <a:t>       -Finalmente, devido ao pequeno tamanho do grupo UCM, havia o potencial para erro tipo I.</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p:cNvSpPr>
          <p:nvPr>
            <p:ph type="title"/>
          </p:nvPr>
        </p:nvSpPr>
        <p:spPr/>
        <p:txBody>
          <a:bodyPr/>
          <a:lstStyle/>
          <a:p>
            <a:r>
              <a:rPr lang="pt-BR" smtClean="0">
                <a:solidFill>
                  <a:schemeClr val="hlink"/>
                </a:solidFill>
              </a:rPr>
              <a:t>CONCLUSÃO</a:t>
            </a:r>
          </a:p>
        </p:txBody>
      </p:sp>
      <p:sp>
        <p:nvSpPr>
          <p:cNvPr id="51202" name="Rectangle 3"/>
          <p:cNvSpPr>
            <a:spLocks noGrp="1"/>
          </p:cNvSpPr>
          <p:nvPr>
            <p:ph type="body" idx="1"/>
          </p:nvPr>
        </p:nvSpPr>
        <p:spPr>
          <a:xfrm>
            <a:off x="457200" y="1600200"/>
            <a:ext cx="8507413" cy="4525963"/>
          </a:xfrm>
          <a:solidFill>
            <a:srgbClr val="FFFF00"/>
          </a:solidFill>
          <a:ln w="76200">
            <a:solidFill>
              <a:srgbClr val="FF00FF"/>
            </a:solidFill>
          </a:ln>
        </p:spPr>
        <p:txBody>
          <a:bodyPr/>
          <a:lstStyle/>
          <a:p>
            <a:pPr>
              <a:lnSpc>
                <a:spcPct val="90000"/>
              </a:lnSpc>
            </a:pPr>
            <a:r>
              <a:rPr lang="pt-BR" sz="2400" smtClean="0">
                <a:solidFill>
                  <a:schemeClr val="hlink"/>
                </a:solidFill>
              </a:rPr>
              <a:t>As práticas de transfusão de placenta para bebês prematuros com &lt;33 semanas de gestação, seja por DCC ou UCM, aumentou ao longo dos anos em UTINs canadenses. </a:t>
            </a:r>
          </a:p>
          <a:p>
            <a:pPr>
              <a:lnSpc>
                <a:spcPct val="90000"/>
              </a:lnSpc>
            </a:pPr>
            <a:r>
              <a:rPr lang="pt-BR" sz="2400" smtClean="0">
                <a:solidFill>
                  <a:schemeClr val="hlink"/>
                </a:solidFill>
              </a:rPr>
              <a:t>No entanto, 44% das crianças ainda receberam ECC em 2017.</a:t>
            </a:r>
          </a:p>
          <a:p>
            <a:pPr>
              <a:lnSpc>
                <a:spcPct val="90000"/>
              </a:lnSpc>
            </a:pPr>
            <a:r>
              <a:rPr lang="pt-BR" sz="2400" smtClean="0">
                <a:solidFill>
                  <a:schemeClr val="hlink"/>
                </a:solidFill>
              </a:rPr>
              <a:t>Tanto o DCC quanto o UCM foram associados a melhores resultados de curto prazo do que ECC.</a:t>
            </a:r>
          </a:p>
          <a:p>
            <a:pPr>
              <a:lnSpc>
                <a:spcPct val="90000"/>
              </a:lnSpc>
            </a:pPr>
            <a:r>
              <a:rPr lang="pt-BR" sz="2400" smtClean="0">
                <a:solidFill>
                  <a:schemeClr val="hlink"/>
                </a:solidFill>
              </a:rPr>
              <a:t> No entanto, as chances de HIV grave foram significativamente maiores com UCM vs. DCC. </a:t>
            </a:r>
          </a:p>
          <a:p>
            <a:pPr>
              <a:lnSpc>
                <a:spcPct val="90000"/>
              </a:lnSpc>
            </a:pPr>
            <a:r>
              <a:rPr lang="pt-BR" sz="2400" smtClean="0">
                <a:solidFill>
                  <a:schemeClr val="hlink"/>
                </a:solidFill>
              </a:rPr>
              <a:t>Os autores sugerem que quando o DCC é viável, o UCM é uma intervenção menos desejável do que o DCC para os bebês muito prematuros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p:cNvSpPr>
          <p:nvPr>
            <p:ph type="title"/>
          </p:nvPr>
        </p:nvSpPr>
        <p:spPr>
          <a:xfrm>
            <a:off x="468313" y="260350"/>
            <a:ext cx="8229600" cy="1143000"/>
          </a:xfrm>
        </p:spPr>
        <p:txBody>
          <a:bodyPr/>
          <a:lstStyle/>
          <a:p>
            <a:r>
              <a:rPr lang="pt-BR" smtClean="0">
                <a:solidFill>
                  <a:schemeClr val="hlink"/>
                </a:solidFill>
              </a:rPr>
              <a:t>ABSTRACT</a:t>
            </a:r>
          </a:p>
        </p:txBody>
      </p:sp>
      <p:pic>
        <p:nvPicPr>
          <p:cNvPr id="52226" name="Picture 4"/>
          <p:cNvPicPr>
            <a:picLocks noChangeAspect="1" noChangeArrowheads="1"/>
          </p:cNvPicPr>
          <p:nvPr/>
        </p:nvPicPr>
        <p:blipFill>
          <a:blip r:embed="rId2"/>
          <a:srcRect/>
          <a:stretch>
            <a:fillRect/>
          </a:stretch>
        </p:blipFill>
        <p:spPr bwMode="auto">
          <a:xfrm>
            <a:off x="0" y="1700213"/>
            <a:ext cx="9144000" cy="3409950"/>
          </a:xfrm>
          <a:prstGeom prst="rect">
            <a:avLst/>
          </a:prstGeom>
          <a:noFill/>
          <a:ln w="9525">
            <a:noFill/>
            <a:miter lim="800000"/>
            <a:headEnd/>
            <a:tailEnd/>
          </a:ln>
        </p:spPr>
      </p:pic>
      <p:pic>
        <p:nvPicPr>
          <p:cNvPr id="52227" name="Picture 5"/>
          <p:cNvPicPr>
            <a:picLocks noChangeAspect="1" noChangeArrowheads="1"/>
          </p:cNvPicPr>
          <p:nvPr/>
        </p:nvPicPr>
        <p:blipFill>
          <a:blip r:embed="rId3"/>
          <a:srcRect/>
          <a:stretch>
            <a:fillRect/>
          </a:stretch>
        </p:blipFill>
        <p:spPr bwMode="auto">
          <a:xfrm>
            <a:off x="107950" y="4797425"/>
            <a:ext cx="8856663" cy="1190625"/>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49" name="Picture 4"/>
          <p:cNvPicPr>
            <a:picLocks noChangeAspect="1" noChangeArrowheads="1"/>
          </p:cNvPicPr>
          <p:nvPr/>
        </p:nvPicPr>
        <p:blipFill>
          <a:blip r:embed="rId2"/>
          <a:srcRect/>
          <a:stretch>
            <a:fillRect/>
          </a:stretch>
        </p:blipFill>
        <p:spPr bwMode="auto">
          <a:xfrm>
            <a:off x="179388" y="260350"/>
            <a:ext cx="8964612" cy="5038725"/>
          </a:xfrm>
          <a:prstGeom prst="rect">
            <a:avLst/>
          </a:prstGeom>
          <a:noFill/>
          <a:ln w="9525">
            <a:noFill/>
            <a:miter lim="800000"/>
            <a:headEnd/>
            <a:tailEnd/>
          </a:ln>
        </p:spPr>
      </p:pic>
      <p:pic>
        <p:nvPicPr>
          <p:cNvPr id="53250" name="Picture 5"/>
          <p:cNvPicPr>
            <a:picLocks noChangeAspect="1" noChangeArrowheads="1"/>
          </p:cNvPicPr>
          <p:nvPr/>
        </p:nvPicPr>
        <p:blipFill>
          <a:blip r:embed="rId3"/>
          <a:srcRect/>
          <a:stretch>
            <a:fillRect/>
          </a:stretch>
        </p:blipFill>
        <p:spPr bwMode="auto">
          <a:xfrm>
            <a:off x="179388" y="5373688"/>
            <a:ext cx="8964612" cy="1484312"/>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p:cNvSpPr>
          <p:nvPr>
            <p:ph type="title"/>
          </p:nvPr>
        </p:nvSpPr>
        <p:spPr>
          <a:xfrm>
            <a:off x="539750" y="-171450"/>
            <a:ext cx="8229600" cy="1143000"/>
          </a:xfrm>
        </p:spPr>
        <p:txBody>
          <a:bodyPr/>
          <a:lstStyle/>
          <a:p>
            <a:r>
              <a:rPr lang="pt-BR" smtClean="0">
                <a:solidFill>
                  <a:schemeClr val="hlink"/>
                </a:solidFill>
              </a:rPr>
              <a:t>REFERENCES</a:t>
            </a:r>
          </a:p>
        </p:txBody>
      </p:sp>
      <p:pic>
        <p:nvPicPr>
          <p:cNvPr id="54274" name="Picture 4"/>
          <p:cNvPicPr>
            <a:picLocks noChangeAspect="1" noChangeArrowheads="1"/>
          </p:cNvPicPr>
          <p:nvPr/>
        </p:nvPicPr>
        <p:blipFill>
          <a:blip r:embed="rId2"/>
          <a:srcRect/>
          <a:stretch>
            <a:fillRect/>
          </a:stretch>
        </p:blipFill>
        <p:spPr bwMode="auto">
          <a:xfrm>
            <a:off x="0" y="692150"/>
            <a:ext cx="5118100" cy="5910263"/>
          </a:xfrm>
          <a:prstGeom prst="rect">
            <a:avLst/>
          </a:prstGeom>
          <a:noFill/>
          <a:ln w="9525">
            <a:noFill/>
            <a:miter lim="800000"/>
            <a:headEnd/>
            <a:tailEnd/>
          </a:ln>
        </p:spPr>
      </p:pic>
      <p:pic>
        <p:nvPicPr>
          <p:cNvPr id="54275" name="Picture 5"/>
          <p:cNvPicPr>
            <a:picLocks noChangeAspect="1" noChangeArrowheads="1"/>
          </p:cNvPicPr>
          <p:nvPr/>
        </p:nvPicPr>
        <p:blipFill>
          <a:blip r:embed="rId3"/>
          <a:srcRect/>
          <a:stretch>
            <a:fillRect/>
          </a:stretch>
        </p:blipFill>
        <p:spPr bwMode="auto">
          <a:xfrm>
            <a:off x="4848225" y="692150"/>
            <a:ext cx="4295775" cy="5840413"/>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4"/>
          <p:cNvPicPr>
            <a:picLocks noChangeAspect="1" noChangeArrowheads="1"/>
          </p:cNvPicPr>
          <p:nvPr/>
        </p:nvPicPr>
        <p:blipFill>
          <a:blip r:embed="rId2"/>
          <a:srcRect/>
          <a:stretch>
            <a:fillRect/>
          </a:stretch>
        </p:blipFill>
        <p:spPr bwMode="auto">
          <a:xfrm>
            <a:off x="0" y="0"/>
            <a:ext cx="4821238" cy="6453188"/>
          </a:xfrm>
          <a:prstGeom prst="rect">
            <a:avLst/>
          </a:prstGeom>
          <a:noFill/>
          <a:ln w="9525">
            <a:noFill/>
            <a:miter lim="800000"/>
            <a:headEnd/>
            <a:tailEnd/>
          </a:ln>
        </p:spPr>
      </p:pic>
      <p:pic>
        <p:nvPicPr>
          <p:cNvPr id="55298" name="Picture 5"/>
          <p:cNvPicPr>
            <a:picLocks noChangeAspect="1" noChangeArrowheads="1"/>
          </p:cNvPicPr>
          <p:nvPr/>
        </p:nvPicPr>
        <p:blipFill>
          <a:blip r:embed="rId3"/>
          <a:srcRect/>
          <a:stretch>
            <a:fillRect/>
          </a:stretch>
        </p:blipFill>
        <p:spPr bwMode="auto">
          <a:xfrm>
            <a:off x="4859338" y="0"/>
            <a:ext cx="4429125" cy="5883275"/>
          </a:xfrm>
          <a:prstGeom prst="rect">
            <a:avLst/>
          </a:prstGeom>
          <a:noFill/>
          <a:ln w="9525">
            <a:noFill/>
            <a:miter lim="800000"/>
            <a:headEnd/>
            <a:tailEnd/>
          </a:ln>
        </p:spPr>
      </p:pic>
      <p:pic>
        <p:nvPicPr>
          <p:cNvPr id="55299" name="Picture 6"/>
          <p:cNvPicPr>
            <a:picLocks noChangeAspect="1" noChangeArrowheads="1"/>
          </p:cNvPicPr>
          <p:nvPr/>
        </p:nvPicPr>
        <p:blipFill>
          <a:blip r:embed="rId4"/>
          <a:srcRect/>
          <a:stretch>
            <a:fillRect/>
          </a:stretch>
        </p:blipFill>
        <p:spPr bwMode="auto">
          <a:xfrm>
            <a:off x="5076825" y="5876925"/>
            <a:ext cx="3851275" cy="981075"/>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p:cNvSpPr>
          <p:nvPr>
            <p:ph type="title"/>
          </p:nvPr>
        </p:nvSpPr>
        <p:spPr>
          <a:xfrm>
            <a:off x="468313" y="188913"/>
            <a:ext cx="8229600" cy="1143000"/>
          </a:xfrm>
        </p:spPr>
        <p:txBody>
          <a:bodyPr/>
          <a:lstStyle/>
          <a:p>
            <a:r>
              <a:rPr lang="pt-BR" sz="2800" smtClean="0">
                <a:solidFill>
                  <a:srgbClr val="FF00FF"/>
                </a:solidFill>
              </a:rPr>
              <a:t>Nota do Editor da página neonatal </a:t>
            </a:r>
            <a:r>
              <a:rPr lang="pt-BR" sz="2800" smtClean="0">
                <a:solidFill>
                  <a:srgbClr val="FF00FF"/>
                </a:solidFill>
                <a:hlinkClick r:id="rId2"/>
              </a:rPr>
              <a:t>www.paulomargotto.com.br</a:t>
            </a:r>
            <a:r>
              <a:rPr lang="pt-BR" sz="2800" smtClean="0">
                <a:solidFill>
                  <a:srgbClr val="FF00FF"/>
                </a:solidFill>
              </a:rPr>
              <a:t>  Dr. Paulo R. Margotto. Consultem também ! Estudando Juntos! Aqui e Agora!</a:t>
            </a:r>
          </a:p>
        </p:txBody>
      </p:sp>
      <p:pic>
        <p:nvPicPr>
          <p:cNvPr id="56323" name="Picture 3" descr="Gramado-Dias-Navantino"/>
          <p:cNvPicPr>
            <a:picLocks noChangeAspect="1" noChangeArrowheads="1"/>
          </p:cNvPicPr>
          <p:nvPr/>
        </p:nvPicPr>
        <p:blipFill>
          <a:blip r:embed="rId3"/>
          <a:srcRect/>
          <a:stretch>
            <a:fillRect/>
          </a:stretch>
        </p:blipFill>
        <p:spPr bwMode="auto">
          <a:xfrm>
            <a:off x="1403350" y="1555750"/>
            <a:ext cx="5662613" cy="4249738"/>
          </a:xfrm>
          <a:prstGeom prst="rect">
            <a:avLst/>
          </a:prstGeom>
          <a:noFill/>
          <a:ln w="9525">
            <a:noFill/>
            <a:miter lim="800000"/>
            <a:headEnd/>
            <a:tailEnd/>
          </a:ln>
        </p:spPr>
      </p:pic>
      <p:sp>
        <p:nvSpPr>
          <p:cNvPr id="56324" name="Rectangle 4"/>
          <p:cNvSpPr>
            <a:spLocks noChangeArrowheads="1"/>
          </p:cNvSpPr>
          <p:nvPr/>
        </p:nvSpPr>
        <p:spPr bwMode="auto">
          <a:xfrm>
            <a:off x="468313" y="5949950"/>
            <a:ext cx="8426450" cy="641350"/>
          </a:xfrm>
          <a:prstGeom prst="rect">
            <a:avLst/>
          </a:prstGeom>
          <a:noFill/>
          <a:ln w="9525">
            <a:noFill/>
            <a:miter lim="800000"/>
            <a:headEnd/>
            <a:tailEnd/>
          </a:ln>
          <a:effectLst/>
        </p:spPr>
        <p:txBody>
          <a:bodyPr wrap="none" anchor="ctr">
            <a:spAutoFit/>
          </a:bodyPr>
          <a:lstStyle/>
          <a:p>
            <a:pPr algn="ctr"/>
            <a:r>
              <a:rPr lang="pt-BR">
                <a:solidFill>
                  <a:schemeClr val="hlink"/>
                </a:solidFill>
              </a:rPr>
              <a:t>Gramado (5o Simpósio Internacional de Reanimação Neonatal): Drs. Dias Rego, </a:t>
            </a:r>
          </a:p>
          <a:p>
            <a:pPr algn="ctr"/>
            <a:r>
              <a:rPr lang="pt-BR">
                <a:solidFill>
                  <a:schemeClr val="hlink"/>
                </a:solidFill>
              </a:rPr>
              <a:t>Paulo R. Margotto, Navantino Alves Filho (28/3/2014)</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3"/>
          <p:cNvSpPr>
            <a:spLocks noGrp="1"/>
          </p:cNvSpPr>
          <p:nvPr>
            <p:ph type="body" idx="1"/>
          </p:nvPr>
        </p:nvSpPr>
        <p:spPr>
          <a:xfrm>
            <a:off x="323850" y="2332038"/>
            <a:ext cx="8229600" cy="4525962"/>
          </a:xfrm>
        </p:spPr>
        <p:txBody>
          <a:bodyPr/>
          <a:lstStyle/>
          <a:p>
            <a:pPr>
              <a:lnSpc>
                <a:spcPct val="80000"/>
              </a:lnSpc>
            </a:pPr>
            <a:r>
              <a:rPr lang="pt-BR" sz="1800" smtClean="0">
                <a:solidFill>
                  <a:schemeClr val="hlink"/>
                </a:solidFill>
              </a:rPr>
              <a:t>O novo é o clampeamento precoce do cordão (CPC) e o velho, o CTC (clampeamento tardio do cordão)</a:t>
            </a:r>
            <a:r>
              <a:rPr lang="pt-BR" sz="1800" smtClean="0"/>
              <a:t>, pois já em 1796, o Dr. Erasmus Darwin, um médico e o avô de Charles Darwin, publicou em seu livro: “</a:t>
            </a:r>
            <a:r>
              <a:rPr lang="pt-BR" sz="1800" b="1" i="1" smtClean="0">
                <a:solidFill>
                  <a:srgbClr val="FF00FF"/>
                </a:solidFill>
              </a:rPr>
              <a:t>outra coisa muito prejudicial para a criança é clampear  e cortar do cordão umbilical cedo demais, o que não deve ser feito até que a criança tenha respirado não só várias vezes, mas até que a pulsação do cordão cessa</a:t>
            </a:r>
            <a:r>
              <a:rPr lang="pt-BR" sz="1800" smtClean="0">
                <a:solidFill>
                  <a:srgbClr val="FF00FF"/>
                </a:solidFill>
              </a:rPr>
              <a:t>. </a:t>
            </a:r>
            <a:r>
              <a:rPr lang="pt-BR" sz="1800" b="1" i="1" smtClean="0">
                <a:solidFill>
                  <a:srgbClr val="FF00FF"/>
                </a:solidFill>
              </a:rPr>
              <a:t>Caso contrário, a criança é muito mais fraca do que deveria ser, pois um parte do sangue está sendo deixado na placenta, que deveria ter sido da criança</a:t>
            </a:r>
            <a:r>
              <a:rPr lang="pt-BR" sz="1800" b="1" i="1" smtClean="0"/>
              <a:t> … </a:t>
            </a:r>
            <a:r>
              <a:rPr lang="pt-BR" sz="1800" smtClean="0"/>
              <a:t>” Ao clampearmos precocemente o cordão umbilical ocorre diminuição do retorno venoso ao coração esquerdo e o DC cardíaco cai cerca de 50% em 60 segundos,</a:t>
            </a:r>
            <a:r>
              <a:rPr lang="pt-BR" sz="2000" smtClean="0"/>
              <a:t>explicando a bradicardia inicial (o porquê da bradicardia descrita nos gráficos de frequencia cardíaca após o nascimento. </a:t>
            </a:r>
          </a:p>
          <a:p>
            <a:pPr>
              <a:lnSpc>
                <a:spcPct val="80000"/>
              </a:lnSpc>
            </a:pPr>
            <a:r>
              <a:rPr lang="pt-BR" sz="1800" smtClean="0"/>
              <a:t>Quando se fala em </a:t>
            </a:r>
            <a:r>
              <a:rPr lang="pt-BR" sz="1800" b="1" smtClean="0">
                <a:solidFill>
                  <a:schemeClr val="hlink"/>
                </a:solidFill>
              </a:rPr>
              <a:t>clampeamento tardio de cordão, é muito mais que uma transfusão placentária.</a:t>
            </a:r>
            <a:r>
              <a:rPr lang="pt-BR" sz="1800" smtClean="0">
                <a:solidFill>
                  <a:schemeClr val="hlink"/>
                </a:solidFill>
              </a:rPr>
              <a:t> </a:t>
            </a:r>
            <a:r>
              <a:rPr lang="pt-BR" sz="1800" b="1" smtClean="0">
                <a:solidFill>
                  <a:schemeClr val="hlink"/>
                </a:solidFill>
              </a:rPr>
              <a:t>Há muito mais benefícios e entre eles está a manutenção do débito cardíaco (DC</a:t>
            </a:r>
            <a:r>
              <a:rPr lang="pt-BR" sz="1800" b="1" smtClean="0"/>
              <a:t>) </a:t>
            </a:r>
            <a:r>
              <a:rPr lang="pt-BR" sz="1800" b="1" smtClean="0">
                <a:solidFill>
                  <a:schemeClr val="hlink"/>
                </a:solidFill>
              </a:rPr>
              <a:t>ao nascer</a:t>
            </a:r>
            <a:r>
              <a:rPr lang="pt-BR" sz="1800" b="1" smtClean="0"/>
              <a:t>.</a:t>
            </a:r>
            <a:r>
              <a:rPr lang="pt-BR" sz="1800" smtClean="0"/>
              <a:t> O débito cardíaco (DC) é a principal defesa do feto, principalmente para defender o cérebro de uma possível lesão hipóxica. Reduz a hipertensão de rebote nos recém-nascidos asfíxicos e reduz o risco de hipertensão pulmonar na hérnia diafragmática congênita. </a:t>
            </a:r>
          </a:p>
        </p:txBody>
      </p:sp>
      <p:sp>
        <p:nvSpPr>
          <p:cNvPr id="57346" name="Rectangle 5"/>
          <p:cNvSpPr>
            <a:spLocks noChangeArrowheads="1"/>
          </p:cNvSpPr>
          <p:nvPr/>
        </p:nvSpPr>
        <p:spPr bwMode="auto">
          <a:xfrm>
            <a:off x="0" y="419100"/>
            <a:ext cx="8778875" cy="1828800"/>
          </a:xfrm>
          <a:prstGeom prst="rect">
            <a:avLst/>
          </a:prstGeom>
          <a:noFill/>
          <a:ln w="9525">
            <a:noFill/>
            <a:miter lim="800000"/>
            <a:headEnd/>
            <a:tailEnd/>
          </a:ln>
        </p:spPr>
        <p:txBody>
          <a:bodyPr lIns="0" tIns="0" rIns="0" bIns="0" anchor="ctr">
            <a:spAutoFit/>
          </a:bodyPr>
          <a:lstStyle/>
          <a:p>
            <a:pPr algn="ctr"/>
            <a:r>
              <a:rPr lang="pt-BR" sz="2700" b="1">
                <a:solidFill>
                  <a:srgbClr val="FF00FF"/>
                </a:solidFill>
                <a:latin typeface="Lato" pitchFamily="34" charset="0"/>
              </a:rPr>
              <a:t>A CIÊNCIA DO CLAMPEAMENTO DO CORDÃO UMBILICAL- Clampeamento tardio do cordão e transfusão placent</a:t>
            </a:r>
            <a:r>
              <a:rPr lang="pt-BR" sz="2700" b="1">
                <a:solidFill>
                  <a:srgbClr val="FF00FF"/>
                </a:solidFill>
              </a:rPr>
              <a:t>á</a:t>
            </a:r>
            <a:r>
              <a:rPr lang="pt-BR" sz="2700" b="1">
                <a:solidFill>
                  <a:srgbClr val="FF00FF"/>
                </a:solidFill>
                <a:latin typeface="Lato" pitchFamily="34" charset="0"/>
              </a:rPr>
              <a:t>ria: quais são as evidências cient</a:t>
            </a:r>
            <a:r>
              <a:rPr lang="pt-BR" sz="2700" b="1">
                <a:solidFill>
                  <a:srgbClr val="FF00FF"/>
                </a:solidFill>
              </a:rPr>
              <a:t>í</a:t>
            </a:r>
            <a:r>
              <a:rPr lang="pt-BR" sz="2700" b="1">
                <a:solidFill>
                  <a:srgbClr val="FF00FF"/>
                </a:solidFill>
                <a:latin typeface="Lato" pitchFamily="34" charset="0"/>
              </a:rPr>
              <a:t>ficas</a:t>
            </a:r>
          </a:p>
          <a:p>
            <a:pPr algn="ctr" eaLnBrk="0" hangingPunct="0"/>
            <a:r>
              <a:rPr lang="pt-BR" sz="1300" b="1">
                <a:solidFill>
                  <a:srgbClr val="424242"/>
                </a:solidFill>
                <a:ea typeface="Source Sans Pro"/>
                <a:cs typeface="Source Sans Pro"/>
              </a:rPr>
              <a:t>Stuart Hoope (Austrália).</a:t>
            </a:r>
            <a:endParaRPr lang="pt-BR" sz="1300">
              <a:solidFill>
                <a:srgbClr val="424242"/>
              </a:solidFill>
              <a:ea typeface="Source Sans Pro"/>
              <a:cs typeface="Source Sans Pro"/>
            </a:endParaRPr>
          </a:p>
          <a:p>
            <a:pPr algn="ctr" eaLnBrk="0" hangingPunct="0"/>
            <a:r>
              <a:rPr lang="pt-BR" sz="1300">
                <a:solidFill>
                  <a:srgbClr val="424242"/>
                </a:solidFill>
                <a:ea typeface="Source Sans Pro"/>
                <a:cs typeface="Source Sans Pro"/>
              </a:rPr>
              <a:t>7o Simpósio Internacional de Reanimação Neonatal, 5-7 de abril de 2018, Foz do Iguaçu, PR.</a:t>
            </a:r>
          </a:p>
          <a:p>
            <a:pPr algn="ctr" eaLnBrk="0" hangingPunct="0"/>
            <a:r>
              <a:rPr lang="pt-BR" sz="1300">
                <a:solidFill>
                  <a:srgbClr val="424242"/>
                </a:solidFill>
                <a:ea typeface="Source Sans Pro"/>
                <a:cs typeface="Source Sans Pro"/>
              </a:rPr>
              <a:t>Realizado por Paulo R. Margotto</a:t>
            </a:r>
            <a:endParaRPr lang="pt-BR">
              <a:solidFill>
                <a:srgbClr val="78909C"/>
              </a:solidFill>
            </a:endParaRPr>
          </a:p>
        </p:txBody>
      </p:sp>
      <p:pic>
        <p:nvPicPr>
          <p:cNvPr id="57347" name="Picture 6" descr="doc">
            <a:hlinkClick r:id="rId2" tooltip="Clampeam_tardio_cord_ciência"/>
          </p:cNvPr>
          <p:cNvPicPr>
            <a:picLocks noChangeAspect="1" noChangeArrowheads="1"/>
          </p:cNvPicPr>
          <p:nvPr/>
        </p:nvPicPr>
        <p:blipFill>
          <a:blip r:embed="rId3"/>
          <a:srcRect/>
          <a:stretch>
            <a:fillRect/>
          </a:stretch>
        </p:blipFill>
        <p:spPr bwMode="auto">
          <a:xfrm>
            <a:off x="8388350" y="1700213"/>
            <a:ext cx="457200" cy="457200"/>
          </a:xfrm>
          <a:prstGeom prst="rect">
            <a:avLst/>
          </a:prstGeom>
          <a:noFill/>
          <a:ln w="9525">
            <a:noFill/>
            <a:miter lim="800000"/>
            <a:headEnd/>
            <a:tailEnd/>
          </a:ln>
        </p:spPr>
      </p:pic>
      <p:sp>
        <p:nvSpPr>
          <p:cNvPr id="57348" name="Oval 7"/>
          <p:cNvSpPr>
            <a:spLocks noChangeArrowheads="1"/>
          </p:cNvSpPr>
          <p:nvPr/>
        </p:nvSpPr>
        <p:spPr bwMode="auto">
          <a:xfrm>
            <a:off x="0" y="0"/>
            <a:ext cx="936625" cy="360363"/>
          </a:xfrm>
          <a:prstGeom prst="ellipse">
            <a:avLst/>
          </a:prstGeom>
          <a:solidFill>
            <a:schemeClr val="accent1"/>
          </a:solidFill>
          <a:ln w="57150">
            <a:solidFill>
              <a:srgbClr val="008000"/>
            </a:solidFill>
            <a:round/>
            <a:headEnd/>
            <a:tailEnd/>
          </a:ln>
        </p:spPr>
        <p:txBody>
          <a:bodyPr wrap="none" anchor="ctr"/>
          <a:lstStyle/>
          <a:p>
            <a:pPr algn="ctr"/>
            <a:r>
              <a:rPr lang="pt-BR">
                <a:solidFill>
                  <a:srgbClr val="FFFF00"/>
                </a:solidFill>
              </a:rPr>
              <a:t>2018</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3"/>
          <p:cNvSpPr>
            <a:spLocks noGrp="1"/>
          </p:cNvSpPr>
          <p:nvPr>
            <p:ph type="body" idx="1"/>
          </p:nvPr>
        </p:nvSpPr>
        <p:spPr>
          <a:xfrm>
            <a:off x="0" y="765175"/>
            <a:ext cx="9036050" cy="5976938"/>
          </a:xfrm>
        </p:spPr>
        <p:txBody>
          <a:bodyPr/>
          <a:lstStyle/>
          <a:p>
            <a:pPr>
              <a:lnSpc>
                <a:spcPct val="80000"/>
              </a:lnSpc>
            </a:pPr>
            <a:r>
              <a:rPr lang="pt-BR" sz="2400" b="1" smtClean="0">
                <a:solidFill>
                  <a:schemeClr val="hlink"/>
                </a:solidFill>
              </a:rPr>
              <a:t>Quanto à transferência placentária</a:t>
            </a:r>
            <a:r>
              <a:rPr lang="pt-BR" sz="2400" smtClean="0"/>
              <a:t>: no final dos anos 6o um grupo sueco mostrou que a cada minuto após o nascimento havia aumento do volume sanguíneo do bebê e se você esperar 3 minutos vai ter 25 ml/kg de sangue a mais. Foi a partir daí que veio a idéia dos 3 minutos! </a:t>
            </a:r>
          </a:p>
          <a:p>
            <a:pPr>
              <a:lnSpc>
                <a:spcPct val="80000"/>
              </a:lnSpc>
            </a:pPr>
            <a:r>
              <a:rPr lang="pt-BR" sz="2400" smtClean="0"/>
              <a:t>No entanto ninguém refletiu sobre o que ocorre antes do nascimento. Durante o trabalho de parto o bebê perde volume sanguíneo e no final recupera o que perdeu (então, na verdade ele está recebendo o que perdeu durante o trabalho de parto e não recebendo algo de graça!) e isto explicaria o porquê que a transfusão placentária é menor na cesariana, pois o bebê não perdeu volume sanguíneo.</a:t>
            </a:r>
          </a:p>
          <a:p>
            <a:pPr>
              <a:lnSpc>
                <a:spcPct val="80000"/>
              </a:lnSpc>
            </a:pPr>
            <a:r>
              <a:rPr lang="pt-BR" sz="2400" smtClean="0"/>
              <a:t>Ao fazer a </a:t>
            </a:r>
            <a:r>
              <a:rPr lang="pt-BR" sz="2400" b="1" smtClean="0">
                <a:solidFill>
                  <a:schemeClr val="hlink"/>
                </a:solidFill>
              </a:rPr>
              <a:t>ordenha do cordão</a:t>
            </a:r>
            <a:r>
              <a:rPr lang="pt-BR" sz="2400" smtClean="0"/>
              <a:t>, ainda não aprovada pela Academia Americana de Pediatria (faltam estudos comparando clampeamento tardio versos ordenha do cordão), esta </a:t>
            </a:r>
            <a:r>
              <a:rPr lang="pt-BR" sz="2400" b="1" smtClean="0">
                <a:solidFill>
                  <a:schemeClr val="hlink"/>
                </a:solidFill>
              </a:rPr>
              <a:t>deve ser feita com o repreenchimento placentário para evitar brusco aumento de pressão arterial.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3"/>
          <p:cNvSpPr>
            <a:spLocks noGrp="1"/>
          </p:cNvSpPr>
          <p:nvPr>
            <p:ph type="body" idx="1"/>
          </p:nvPr>
        </p:nvSpPr>
        <p:spPr>
          <a:xfrm>
            <a:off x="0" y="404813"/>
            <a:ext cx="9144000" cy="6453187"/>
          </a:xfrm>
        </p:spPr>
        <p:txBody>
          <a:bodyPr/>
          <a:lstStyle/>
          <a:p>
            <a:pPr>
              <a:lnSpc>
                <a:spcPct val="80000"/>
              </a:lnSpc>
            </a:pPr>
            <a:r>
              <a:rPr lang="pt-BR" sz="2200" smtClean="0"/>
              <a:t>Interessante é o que experimentalmente se evidenciou na </a:t>
            </a:r>
            <a:r>
              <a:rPr lang="pt-BR" sz="2200" b="1" smtClean="0">
                <a:solidFill>
                  <a:srgbClr val="FF0000"/>
                </a:solidFill>
              </a:rPr>
              <a:t>hérnia diafragmática</a:t>
            </a:r>
            <a:r>
              <a:rPr lang="pt-BR" sz="2200" smtClean="0"/>
              <a:t>: o clampeamento mais tardio do cordão tornou a transição mais fácil, com 2 horas após o clampeamento a pressão arterial pulmonar foi 20 mmHg menor do que os que foram clampeados imediatamente (ao clampear imediatamente o cordão você tem que forçar o sangue a passar por um leito vascular menor e isto aumenta muito a pressão, causando vasoespasmo na circulação pulmonar que por algum motivo persiste, podendo talvez evoluir; a  teoria é que isto também tem haver com a hipertensão pulmonar!). </a:t>
            </a:r>
          </a:p>
          <a:p>
            <a:pPr>
              <a:lnSpc>
                <a:spcPct val="80000"/>
              </a:lnSpc>
            </a:pPr>
            <a:r>
              <a:rPr lang="pt-BR" sz="2200" smtClean="0"/>
              <a:t>Igualmente interessante, a mais recente informação:  estudo de 2018 de Fogarty M et al, publicado </a:t>
            </a:r>
            <a:r>
              <a:rPr lang="pt-BR" sz="2200" i="1" smtClean="0"/>
              <a:t>online</a:t>
            </a:r>
            <a:r>
              <a:rPr lang="pt-BR" sz="2200" smtClean="0"/>
              <a:t> no J Obstet Gynecol (metanálise com  18 estudos controlados e  randomizados, </a:t>
            </a:r>
            <a:r>
              <a:rPr lang="pt-BR" sz="2200" b="1" smtClean="0">
                <a:solidFill>
                  <a:schemeClr val="hlink"/>
                </a:solidFill>
              </a:rPr>
              <a:t>comparando  o atraso do clampeamento do cordão versos o clampeamento precoce</a:t>
            </a:r>
            <a:r>
              <a:rPr lang="pt-BR" sz="2200" smtClean="0"/>
              <a:t>, englobando 2834 recém-nascidos prematuros; a  maioria dos lactentes alocados para o </a:t>
            </a:r>
            <a:r>
              <a:rPr lang="pt-BR" sz="2200" b="1" smtClean="0">
                <a:solidFill>
                  <a:schemeClr val="hlink"/>
                </a:solidFill>
              </a:rPr>
              <a:t>clampeamento tardio recebeu um atraso de ≥60 segundos</a:t>
            </a:r>
            <a:r>
              <a:rPr lang="pt-BR" sz="2200" smtClean="0">
                <a:solidFill>
                  <a:schemeClr val="hlink"/>
                </a:solidFill>
              </a:rPr>
              <a:t>).</a:t>
            </a:r>
            <a:r>
              <a:rPr lang="pt-BR" sz="2200" b="1" smtClean="0">
                <a:solidFill>
                  <a:schemeClr val="hlink"/>
                </a:solidFill>
              </a:rPr>
              <a:t>Houve significativa redução da mortalidade (RR de 0,69-IC a 95% de 0,52-0,91; P = 0,009; no subgrupo de bebês ≤ 28 semanas de gestação: RR de  0,70, IC a 95% de 0,51 a 0,95; P = 0,02).</a:t>
            </a:r>
            <a:r>
              <a:rPr lang="pt-BR" sz="2200" smtClean="0"/>
              <a:t> Esta estratégia não afetou a hemorragia materna pós-parto ou a necessidade de transfusão de sangue materno, sendo esta estratégia segura para a mãe, além de não aumentar a necessidade de exsanguineotransfusão por hiperbilirrubinemia ou por policitemia  nestes prematuros).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
          <p:cNvSpPr>
            <a:spLocks noGrp="1"/>
          </p:cNvSpPr>
          <p:nvPr>
            <p:ph type="title"/>
          </p:nvPr>
        </p:nvSpPr>
        <p:spPr/>
        <p:txBody>
          <a:bodyPr/>
          <a:lstStyle/>
          <a:p>
            <a:r>
              <a:rPr lang="pt-BR" smtClean="0">
                <a:solidFill>
                  <a:srgbClr val="FF00FF"/>
                </a:solidFill>
              </a:rPr>
              <a:t>Fica a mensagem de Stuart Hoope</a:t>
            </a:r>
          </a:p>
        </p:txBody>
      </p:sp>
      <p:sp>
        <p:nvSpPr>
          <p:cNvPr id="60418" name="Rectangle 3"/>
          <p:cNvSpPr>
            <a:spLocks noGrp="1"/>
          </p:cNvSpPr>
          <p:nvPr>
            <p:ph type="body" idx="1"/>
          </p:nvPr>
        </p:nvSpPr>
        <p:spPr>
          <a:ln w="57150">
            <a:solidFill>
              <a:schemeClr val="hlink"/>
            </a:solidFill>
          </a:ln>
        </p:spPr>
        <p:txBody>
          <a:bodyPr/>
          <a:lstStyle/>
          <a:p>
            <a:r>
              <a:rPr lang="pt-BR" smtClean="0"/>
              <a:t>Temos sempre que entender a ciência antes de implementar o tratamento. Temos que entender o objetivo do tratamento, que ele não vai ocasionar dano e não devemos esperar que todos os bebes tenham o mesmo benefício do procedimento e o mais importante é otimizar o tratamento para obter o melhor benefício</a:t>
            </a:r>
            <a:r>
              <a:rPr lang="pt-BR" b="1" smtClean="0"/>
              <a:t>.</a:t>
            </a:r>
            <a:r>
              <a:rPr lang="pt-BR" smtClean="0"/>
              <a:t>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p:cNvSpPr>
          <p:nvPr>
            <p:ph type="body" idx="1"/>
          </p:nvPr>
        </p:nvSpPr>
        <p:spPr>
          <a:xfrm>
            <a:off x="395288" y="2781300"/>
            <a:ext cx="8229600" cy="4525963"/>
          </a:xfrm>
        </p:spPr>
        <p:txBody>
          <a:bodyPr/>
          <a:lstStyle/>
          <a:p>
            <a:r>
              <a:rPr lang="pt-BR" sz="2800" smtClean="0"/>
              <a:t>Não há associação </a:t>
            </a:r>
            <a:r>
              <a:rPr lang="pt-BR" sz="2800" b="1" smtClean="0"/>
              <a:t>significativa</a:t>
            </a:r>
            <a:r>
              <a:rPr lang="pt-BR" sz="2800" smtClean="0"/>
              <a:t> desse procedimento com hiperbilirrubinemia neonatal, sendo inclusive demonstrada vantagem do atraso do clampeamento do cordão umbilical em aloimunização pelos globos vermelhos, com aumento de hemoglobina ao nascer, maior atraso antes da primeira transfusão neonatal e uma diminuição de exsanguineotransfusão sem mais complicações neonatais devido à hiperbilirrubinemia (nos complementos) </a:t>
            </a:r>
          </a:p>
        </p:txBody>
      </p:sp>
      <p:sp>
        <p:nvSpPr>
          <p:cNvPr id="61442" name="Rectangle 3"/>
          <p:cNvSpPr>
            <a:spLocks noChangeArrowheads="1"/>
          </p:cNvSpPr>
          <p:nvPr/>
        </p:nvSpPr>
        <p:spPr bwMode="auto">
          <a:xfrm>
            <a:off x="107950" y="534988"/>
            <a:ext cx="8785225" cy="2225675"/>
          </a:xfrm>
          <a:prstGeom prst="rect">
            <a:avLst/>
          </a:prstGeom>
          <a:noFill/>
          <a:ln w="9525">
            <a:noFill/>
            <a:miter lim="800000"/>
            <a:headEnd/>
            <a:tailEnd/>
          </a:ln>
        </p:spPr>
        <p:txBody>
          <a:bodyPr lIns="0" tIns="0" rIns="0" bIns="0" anchor="ctr">
            <a:spAutoFit/>
          </a:bodyPr>
          <a:lstStyle/>
          <a:p>
            <a:pPr algn="ctr"/>
            <a:r>
              <a:rPr lang="pt-BR" sz="2700" b="1">
                <a:solidFill>
                  <a:srgbClr val="FF00FF"/>
                </a:solidFill>
                <a:latin typeface="Lato" pitchFamily="34" charset="0"/>
              </a:rPr>
              <a:t>Rela</a:t>
            </a:r>
            <a:r>
              <a:rPr lang="pt-BR" sz="2700" b="1">
                <a:solidFill>
                  <a:srgbClr val="FF00FF"/>
                </a:solidFill>
              </a:rPr>
              <a:t>ç</a:t>
            </a:r>
            <a:r>
              <a:rPr lang="pt-BR" sz="2700" b="1">
                <a:solidFill>
                  <a:srgbClr val="FF00FF"/>
                </a:solidFill>
                <a:latin typeface="Lato" pitchFamily="34" charset="0"/>
              </a:rPr>
              <a:t>ão entre o tempo de clampeamento do cordão umbilical e incidência de Icter</a:t>
            </a:r>
            <a:r>
              <a:rPr lang="pt-BR" sz="2700" b="1">
                <a:solidFill>
                  <a:srgbClr val="FF00FF"/>
                </a:solidFill>
              </a:rPr>
              <a:t>í</a:t>
            </a:r>
            <a:r>
              <a:rPr lang="pt-BR" sz="2700" b="1">
                <a:solidFill>
                  <a:srgbClr val="FF00FF"/>
                </a:solidFill>
                <a:latin typeface="Lato" pitchFamily="34" charset="0"/>
              </a:rPr>
              <a:t>cia Neonatal e n</a:t>
            </a:r>
            <a:r>
              <a:rPr lang="pt-BR" sz="2700" b="1">
                <a:solidFill>
                  <a:srgbClr val="FF00FF"/>
                </a:solidFill>
              </a:rPr>
              <a:t>í</a:t>
            </a:r>
            <a:r>
              <a:rPr lang="pt-BR" sz="2700" b="1">
                <a:solidFill>
                  <a:srgbClr val="FF00FF"/>
                </a:solidFill>
                <a:latin typeface="Lato" pitchFamily="34" charset="0"/>
              </a:rPr>
              <a:t>veis de hemat</a:t>
            </a:r>
            <a:r>
              <a:rPr lang="pt-BR" sz="2700" b="1">
                <a:solidFill>
                  <a:srgbClr val="FF00FF"/>
                </a:solidFill>
              </a:rPr>
              <a:t>ó</a:t>
            </a:r>
            <a:r>
              <a:rPr lang="pt-BR" sz="2700" b="1">
                <a:solidFill>
                  <a:srgbClr val="FF00FF"/>
                </a:solidFill>
                <a:latin typeface="Lato" pitchFamily="34" charset="0"/>
              </a:rPr>
              <a:t>crito em rec</a:t>
            </a:r>
            <a:r>
              <a:rPr lang="pt-BR" sz="2700" b="1">
                <a:solidFill>
                  <a:srgbClr val="FF00FF"/>
                </a:solidFill>
              </a:rPr>
              <a:t>é</a:t>
            </a:r>
            <a:r>
              <a:rPr lang="pt-BR" sz="2700" b="1">
                <a:solidFill>
                  <a:srgbClr val="FF00FF"/>
                </a:solidFill>
                <a:latin typeface="Lato" pitchFamily="34" charset="0"/>
              </a:rPr>
              <a:t>m-nascidos a termo saud</a:t>
            </a:r>
            <a:r>
              <a:rPr lang="pt-BR" sz="2700" b="1">
                <a:solidFill>
                  <a:srgbClr val="FF00FF"/>
                </a:solidFill>
              </a:rPr>
              <a:t>á</a:t>
            </a:r>
            <a:r>
              <a:rPr lang="pt-BR" sz="2700" b="1">
                <a:solidFill>
                  <a:srgbClr val="FF00FF"/>
                </a:solidFill>
                <a:latin typeface="Lato" pitchFamily="34" charset="0"/>
              </a:rPr>
              <a:t>veis</a:t>
            </a:r>
          </a:p>
          <a:p>
            <a:pPr algn="ctr" eaLnBrk="0" hangingPunct="0"/>
            <a:r>
              <a:rPr lang="pt-BR" sz="1300" i="1" u="sng">
                <a:solidFill>
                  <a:srgbClr val="424242"/>
                </a:solidFill>
                <a:ea typeface="Source Sans Pro"/>
                <a:cs typeface="Source Sans Pro"/>
              </a:rPr>
              <a:t>Relationship between umbilical cord clamping time and incidence of Neonatal Jaundice and</a:t>
            </a:r>
            <a:br>
              <a:rPr lang="pt-BR" sz="1300" i="1" u="sng">
                <a:solidFill>
                  <a:srgbClr val="424242"/>
                </a:solidFill>
                <a:ea typeface="Source Sans Pro"/>
                <a:cs typeface="Source Sans Pro"/>
              </a:rPr>
            </a:br>
            <a:r>
              <a:rPr lang="pt-BR" sz="1300" i="1" u="sng">
                <a:solidFill>
                  <a:srgbClr val="424242"/>
                </a:solidFill>
                <a:ea typeface="Source Sans Pro"/>
                <a:cs typeface="Source Sans Pro"/>
              </a:rPr>
              <a:t>hematocrit levels in healthy term newborns.</a:t>
            </a:r>
            <a:r>
              <a:rPr lang="pt-BR" sz="1300" b="1" u="sng">
                <a:solidFill>
                  <a:srgbClr val="424242"/>
                </a:solidFill>
                <a:ea typeface="Source Sans Pro"/>
                <a:cs typeface="Source Sans Pro"/>
              </a:rPr>
              <a:t>Arq</a:t>
            </a:r>
            <a:r>
              <a:rPr lang="pt-BR" sz="1300" u="sng">
                <a:solidFill>
                  <a:srgbClr val="424242"/>
                </a:solidFill>
                <a:ea typeface="Source Sans Pro"/>
                <a:cs typeface="Source Sans Pro"/>
              </a:rPr>
              <a:t> </a:t>
            </a:r>
            <a:r>
              <a:rPr lang="pt-BR" sz="1300" b="1" u="sng">
                <a:solidFill>
                  <a:srgbClr val="424242"/>
                </a:solidFill>
                <a:ea typeface="Source Sans Pro"/>
                <a:cs typeface="Source Sans Pro"/>
              </a:rPr>
              <a:t>Med</a:t>
            </a:r>
            <a:r>
              <a:rPr lang="pt-BR" sz="1300" u="sng">
                <a:solidFill>
                  <a:srgbClr val="424242"/>
                </a:solidFill>
                <a:ea typeface="Source Sans Pro"/>
                <a:cs typeface="Source Sans Pro"/>
              </a:rPr>
              <a:t> </a:t>
            </a:r>
            <a:r>
              <a:rPr lang="pt-BR" sz="1300" b="1" u="sng">
                <a:solidFill>
                  <a:srgbClr val="424242"/>
                </a:solidFill>
                <a:ea typeface="Source Sans Pro"/>
                <a:cs typeface="Source Sans Pro"/>
              </a:rPr>
              <a:t>Hosp</a:t>
            </a:r>
            <a:r>
              <a:rPr lang="pt-BR" sz="1300" u="sng">
                <a:solidFill>
                  <a:srgbClr val="424242"/>
                </a:solidFill>
                <a:ea typeface="Source Sans Pro"/>
                <a:cs typeface="Source Sans Pro"/>
              </a:rPr>
              <a:t> </a:t>
            </a:r>
            <a:r>
              <a:rPr lang="pt-BR" sz="1300" b="1" u="sng">
                <a:solidFill>
                  <a:srgbClr val="424242"/>
                </a:solidFill>
                <a:ea typeface="Source Sans Pro"/>
                <a:cs typeface="Source Sans Pro"/>
              </a:rPr>
              <a:t>Fac</a:t>
            </a:r>
            <a:r>
              <a:rPr lang="pt-BR" sz="1300" u="sng">
                <a:solidFill>
                  <a:srgbClr val="424242"/>
                </a:solidFill>
                <a:ea typeface="Source Sans Pro"/>
                <a:cs typeface="Source Sans Pro"/>
              </a:rPr>
              <a:t> </a:t>
            </a:r>
            <a:r>
              <a:rPr lang="pt-BR" sz="1300" b="1" u="sng">
                <a:solidFill>
                  <a:srgbClr val="424242"/>
                </a:solidFill>
                <a:ea typeface="Source Sans Pro"/>
                <a:cs typeface="Source Sans Pro"/>
              </a:rPr>
              <a:t>Cienc</a:t>
            </a:r>
            <a:r>
              <a:rPr lang="pt-BR" sz="1300" u="sng">
                <a:solidFill>
                  <a:srgbClr val="424242"/>
                </a:solidFill>
                <a:ea typeface="Source Sans Pro"/>
                <a:cs typeface="Source Sans Pro"/>
              </a:rPr>
              <a:t> </a:t>
            </a:r>
            <a:r>
              <a:rPr lang="pt-BR" sz="1300" b="1" u="sng">
                <a:solidFill>
                  <a:srgbClr val="424242"/>
                </a:solidFill>
                <a:ea typeface="Source Sans Pro"/>
                <a:cs typeface="Source Sans Pro"/>
              </a:rPr>
              <a:t>Med Santa Casa São Paulo, São Paulo, v. 64, n,2, p. 88-92, mai./ago. 2019.</a:t>
            </a:r>
            <a:r>
              <a:rPr lang="pt-BR" sz="1300" b="1" u="sng">
                <a:solidFill>
                  <a:srgbClr val="78909C"/>
                </a:solidFill>
                <a:ea typeface="Source Sans Pro"/>
                <a:cs typeface="Source Sans Pro"/>
                <a:hlinkClick r:id="rId2"/>
              </a:rPr>
              <a:t>https://doi.org/10.26432/1809-3019.2019.64.2.088</a:t>
            </a:r>
            <a:r>
              <a:rPr lang="pt-BR" sz="1300" b="1">
                <a:solidFill>
                  <a:srgbClr val="424242"/>
                </a:solidFill>
                <a:ea typeface="Source Sans Pro"/>
                <a:cs typeface="Source Sans Pro"/>
              </a:rPr>
              <a:t>disponível em:</a:t>
            </a:r>
            <a:r>
              <a:rPr lang="pt-BR" sz="1300" b="1" u="sng">
                <a:solidFill>
                  <a:srgbClr val="424242"/>
                </a:solidFill>
                <a:ea typeface="Source Sans Pro"/>
                <a:cs typeface="Source Sans Pro"/>
              </a:rPr>
              <a:t> </a:t>
            </a:r>
            <a:r>
              <a:rPr lang="pt-BR" sz="1300" u="sng">
                <a:solidFill>
                  <a:srgbClr val="78909C"/>
                </a:solidFill>
                <a:ea typeface="Source Sans Pro"/>
                <a:cs typeface="Source Sans Pro"/>
                <a:hlinkClick r:id="rId3"/>
              </a:rPr>
              <a:t>Relação entre o tempo de clampeamento do cordão umbilical …</a:t>
            </a:r>
            <a:endParaRPr lang="pt-BR" sz="1300">
              <a:solidFill>
                <a:srgbClr val="424242"/>
              </a:solidFill>
              <a:ea typeface="Source Sans Pro"/>
              <a:cs typeface="Source Sans Pro"/>
            </a:endParaRPr>
          </a:p>
          <a:p>
            <a:pPr algn="ctr" eaLnBrk="0" hangingPunct="0"/>
            <a:r>
              <a:rPr lang="pt-BR" sz="1300" u="sng">
                <a:solidFill>
                  <a:srgbClr val="424242"/>
                </a:solidFill>
                <a:ea typeface="Source Sans Pro"/>
                <a:cs typeface="Source Sans Pro"/>
              </a:rPr>
              <a:t>Apresentação:Apresentação: Taynara  Leonel Bueno; Coordenação: Miza Vidigal</a:t>
            </a:r>
            <a:endParaRPr lang="pt-BR" u="sng">
              <a:solidFill>
                <a:srgbClr val="78909C"/>
              </a:solidFill>
            </a:endParaRPr>
          </a:p>
        </p:txBody>
      </p:sp>
      <p:pic>
        <p:nvPicPr>
          <p:cNvPr id="61443" name="Picture 4" descr="ppt">
            <a:hlinkClick r:id="rId4" tooltip="Clampeam_cord_hiperbilirrub"/>
          </p:cNvPr>
          <p:cNvPicPr>
            <a:picLocks noChangeAspect="1" noChangeArrowheads="1"/>
          </p:cNvPicPr>
          <p:nvPr/>
        </p:nvPicPr>
        <p:blipFill>
          <a:blip r:embed="rId5"/>
          <a:srcRect/>
          <a:stretch>
            <a:fillRect/>
          </a:stretch>
        </p:blipFill>
        <p:spPr bwMode="auto">
          <a:xfrm>
            <a:off x="8459788" y="1341438"/>
            <a:ext cx="457200" cy="457200"/>
          </a:xfrm>
          <a:prstGeom prst="rect">
            <a:avLst/>
          </a:prstGeom>
          <a:noFill/>
          <a:ln w="9525">
            <a:noFill/>
            <a:miter lim="800000"/>
            <a:headEnd/>
            <a:tailEnd/>
          </a:ln>
        </p:spPr>
      </p:pic>
      <p:sp>
        <p:nvSpPr>
          <p:cNvPr id="61444" name="Oval 5"/>
          <p:cNvSpPr>
            <a:spLocks noChangeArrowheads="1"/>
          </p:cNvSpPr>
          <p:nvPr/>
        </p:nvSpPr>
        <p:spPr bwMode="auto">
          <a:xfrm>
            <a:off x="0" y="0"/>
            <a:ext cx="936625" cy="360363"/>
          </a:xfrm>
          <a:prstGeom prst="ellipse">
            <a:avLst/>
          </a:prstGeom>
          <a:solidFill>
            <a:schemeClr val="accent1"/>
          </a:solidFill>
          <a:ln w="57150">
            <a:solidFill>
              <a:srgbClr val="008000"/>
            </a:solidFill>
            <a:round/>
            <a:headEnd/>
            <a:tailEnd/>
          </a:ln>
        </p:spPr>
        <p:txBody>
          <a:bodyPr wrap="none" anchor="ctr"/>
          <a:lstStyle/>
          <a:p>
            <a:pPr algn="ctr"/>
            <a:r>
              <a:rPr lang="pt-BR">
                <a:solidFill>
                  <a:srgbClr val="FFFF00"/>
                </a:solidFill>
              </a:rPr>
              <a:t>2019</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3"/>
          <p:cNvSpPr>
            <a:spLocks noGrp="1"/>
          </p:cNvSpPr>
          <p:nvPr>
            <p:ph type="body" idx="1"/>
          </p:nvPr>
        </p:nvSpPr>
        <p:spPr>
          <a:xfrm>
            <a:off x="0" y="2133600"/>
            <a:ext cx="8913813" cy="4525963"/>
          </a:xfrm>
        </p:spPr>
        <p:txBody>
          <a:bodyPr/>
          <a:lstStyle/>
          <a:p>
            <a:pPr>
              <a:lnSpc>
                <a:spcPct val="80000"/>
              </a:lnSpc>
            </a:pPr>
            <a:r>
              <a:rPr lang="pt-BR" sz="1600" b="1" smtClean="0">
                <a:solidFill>
                  <a:srgbClr val="FF00FF"/>
                </a:solidFill>
              </a:rPr>
              <a:t>Objetivo</a:t>
            </a:r>
            <a:r>
              <a:rPr lang="pt-BR" sz="1600" smtClean="0"/>
              <a:t>: realizar uma revisão sistemática e metanálise da eficácia e segurança da ordenha do cordão umbilical em bebês prematuros.</a:t>
            </a:r>
          </a:p>
          <a:p>
            <a:pPr>
              <a:lnSpc>
                <a:spcPct val="80000"/>
              </a:lnSpc>
            </a:pPr>
            <a:endParaRPr lang="pt-BR" sz="1600" smtClean="0"/>
          </a:p>
          <a:p>
            <a:pPr>
              <a:lnSpc>
                <a:spcPct val="80000"/>
              </a:lnSpc>
            </a:pPr>
            <a:r>
              <a:rPr lang="pt-BR" sz="1600" b="1" smtClean="0">
                <a:solidFill>
                  <a:srgbClr val="FF00FF"/>
                </a:solidFill>
              </a:rPr>
              <a:t>Projeto</a:t>
            </a:r>
            <a:r>
              <a:rPr lang="pt-BR" sz="1600" smtClean="0"/>
              <a:t>: Ensaios clínicos randomizados comparando ordenha do cordão umbilical com clampeamento tardio do cordão / clampeamento imediato do cordão umbilical em bebês prematuros foram identificados por meio de pesquisas em bancos de dados, registros de ensaios clínicos e lista de referência de estudos relevantes em novembro de 2019. O modelo de efeitos fixos foi usado para reunir dados sobre resultados clinicamente relevantes.</a:t>
            </a:r>
          </a:p>
          <a:p>
            <a:pPr>
              <a:lnSpc>
                <a:spcPct val="80000"/>
              </a:lnSpc>
            </a:pPr>
            <a:endParaRPr lang="pt-BR" sz="1600" smtClean="0"/>
          </a:p>
          <a:p>
            <a:pPr>
              <a:lnSpc>
                <a:spcPct val="80000"/>
              </a:lnSpc>
            </a:pPr>
            <a:r>
              <a:rPr lang="pt-BR" sz="1600" b="1" smtClean="0">
                <a:solidFill>
                  <a:srgbClr val="FF00FF"/>
                </a:solidFill>
              </a:rPr>
              <a:t>Principais medidas de desfecho</a:t>
            </a:r>
            <a:r>
              <a:rPr lang="pt-BR" sz="1600" smtClean="0"/>
              <a:t>: Mortalidade e morbidades em neonatos prematuros.</a:t>
            </a:r>
          </a:p>
          <a:p>
            <a:pPr>
              <a:lnSpc>
                <a:spcPct val="80000"/>
              </a:lnSpc>
            </a:pPr>
            <a:endParaRPr lang="pt-BR" sz="1600" smtClean="0"/>
          </a:p>
          <a:p>
            <a:pPr>
              <a:lnSpc>
                <a:spcPct val="80000"/>
              </a:lnSpc>
            </a:pPr>
            <a:r>
              <a:rPr lang="pt-BR" sz="1600" b="1" smtClean="0">
                <a:solidFill>
                  <a:srgbClr val="FF00FF"/>
                </a:solidFill>
              </a:rPr>
              <a:t>Resultados</a:t>
            </a:r>
            <a:r>
              <a:rPr lang="pt-BR" sz="1600" smtClean="0"/>
              <a:t>: Dezenove estudos (2014 bebês prematuros) foram incluídos. Cinco estudos (n = 922) compararam a ordenha do cordão com o clampeamento retardado do cordão, enquanto 14 estudos (n = 1.092) compararam a ordenha com o pinçamento imediato do cordão. </a:t>
            </a:r>
            <a:r>
              <a:rPr lang="pt-BR" sz="1600" b="1" smtClean="0">
                <a:solidFill>
                  <a:srgbClr val="FF0000"/>
                </a:solidFill>
              </a:rPr>
              <a:t>A ordenha do cordão, em oposição ao clampeamento retardado do cordão, aumentou significativamente o risco de hemorragia intraventricular (grau III ou mais) (razão de risco (RR): 1,95 (IC 95% 1,01 a 3,76), p = 0,05</a:t>
            </a:r>
            <a:r>
              <a:rPr lang="pt-BR" sz="1600" smtClean="0"/>
              <a:t>). Quando comparado com o clampeamento imediato do cordão, a ordenha do cordão reduziu a necessidade de transfusões de hemácias compactadas (RR: 0,56 (IC de 95% 0,43 a 0,73), p &lt;0,001). Havia informações limitadas sobre os resultados do neurodesenvolvimento a longo prazo. O grau de evidência foi moderado ou baixo para os vários desfechos analisados.</a:t>
            </a:r>
          </a:p>
        </p:txBody>
      </p:sp>
      <p:sp>
        <p:nvSpPr>
          <p:cNvPr id="62466" name="Rectangle 4"/>
          <p:cNvSpPr>
            <a:spLocks noChangeArrowheads="1"/>
          </p:cNvSpPr>
          <p:nvPr/>
        </p:nvSpPr>
        <p:spPr bwMode="auto">
          <a:xfrm>
            <a:off x="0" y="765175"/>
            <a:ext cx="9144000" cy="1098550"/>
          </a:xfrm>
          <a:prstGeom prst="rect">
            <a:avLst/>
          </a:prstGeom>
          <a:solidFill>
            <a:srgbClr val="FFFFFF"/>
          </a:solidFill>
          <a:ln w="9525">
            <a:noFill/>
            <a:miter lim="800000"/>
            <a:headEnd/>
            <a:tailEnd/>
          </a:ln>
        </p:spPr>
        <p:txBody>
          <a:bodyPr lIns="0" tIns="0" rIns="0" bIns="0" anchor="ctr">
            <a:spAutoFit/>
          </a:bodyPr>
          <a:lstStyle/>
          <a:p>
            <a:pPr algn="ctr"/>
            <a:r>
              <a:rPr lang="pt-BR" b="1">
                <a:hlinkClick r:id="rId2"/>
              </a:rPr>
              <a:t>Umbilical</a:t>
            </a:r>
            <a:r>
              <a:rPr lang="pt-BR">
                <a:hlinkClick r:id="rId2"/>
              </a:rPr>
              <a:t> </a:t>
            </a:r>
            <a:r>
              <a:rPr lang="pt-BR" b="1">
                <a:hlinkClick r:id="rId2"/>
              </a:rPr>
              <a:t>cord</a:t>
            </a:r>
            <a:r>
              <a:rPr lang="pt-BR">
                <a:hlinkClick r:id="rId2"/>
              </a:rPr>
              <a:t> </a:t>
            </a:r>
            <a:r>
              <a:rPr lang="pt-BR" b="1">
                <a:hlinkClick r:id="rId2"/>
              </a:rPr>
              <a:t>milking</a:t>
            </a:r>
            <a:r>
              <a:rPr lang="pt-BR">
                <a:hlinkClick r:id="rId2"/>
              </a:rPr>
              <a:t> in preterm infants: a systematic review and meta-analysis.</a:t>
            </a:r>
            <a:endParaRPr lang="pt-BR"/>
          </a:p>
          <a:p>
            <a:pPr algn="ctr"/>
            <a:r>
              <a:rPr lang="pt-BR"/>
              <a:t>Balasubramanian H, Ananthan A, Jain V, Rao SC, Kabra N.Arch Dis Child Fetal Neonatal Ed. 2020 Nov;105(6):572-580. doi: 10.1136/archdischild-2019-318627. Epub 2020 Mar 9.PMID: 32152192</a:t>
            </a:r>
          </a:p>
        </p:txBody>
      </p:sp>
      <p:sp>
        <p:nvSpPr>
          <p:cNvPr id="62467" name="Oval 5"/>
          <p:cNvSpPr>
            <a:spLocks noChangeArrowheads="1"/>
          </p:cNvSpPr>
          <p:nvPr/>
        </p:nvSpPr>
        <p:spPr bwMode="auto">
          <a:xfrm>
            <a:off x="179388" y="1700213"/>
            <a:ext cx="2376487" cy="360362"/>
          </a:xfrm>
          <a:prstGeom prst="ellipse">
            <a:avLst/>
          </a:prstGeom>
          <a:solidFill>
            <a:schemeClr val="accent1"/>
          </a:solidFill>
          <a:ln w="57150">
            <a:solidFill>
              <a:srgbClr val="008000"/>
            </a:solidFill>
            <a:round/>
            <a:headEnd/>
            <a:tailEnd/>
          </a:ln>
        </p:spPr>
        <p:txBody>
          <a:bodyPr wrap="none" anchor="ctr"/>
          <a:lstStyle/>
          <a:p>
            <a:pPr algn="ctr"/>
            <a:r>
              <a:rPr lang="pt-BR">
                <a:solidFill>
                  <a:srgbClr val="FFFF00"/>
                </a:solidFill>
              </a:rPr>
              <a:t>2020-NOVEMBRO!</a:t>
            </a:r>
          </a:p>
        </p:txBody>
      </p:sp>
      <p:sp>
        <p:nvSpPr>
          <p:cNvPr id="62468" name="Rectangle 6"/>
          <p:cNvSpPr>
            <a:spLocks noChangeArrowheads="1"/>
          </p:cNvSpPr>
          <p:nvPr/>
        </p:nvSpPr>
        <p:spPr bwMode="auto">
          <a:xfrm>
            <a:off x="0" y="201613"/>
            <a:ext cx="9036050" cy="350837"/>
          </a:xfrm>
          <a:prstGeom prst="rect">
            <a:avLst/>
          </a:prstGeom>
          <a:noFill/>
          <a:ln w="9525">
            <a:noFill/>
            <a:miter lim="800000"/>
            <a:headEnd/>
            <a:tailEnd/>
          </a:ln>
        </p:spPr>
        <p:txBody>
          <a:bodyPr wrap="none">
            <a:spAutoFit/>
          </a:bodyPr>
          <a:lstStyle/>
          <a:p>
            <a:r>
              <a:rPr lang="pt-BR" sz="1700">
                <a:solidFill>
                  <a:srgbClr val="FF00FF"/>
                </a:solidFill>
              </a:rPr>
              <a:t>Ordenha do cordão umbilical em bebês prematuros: uma revisão sistemática e meta-análise</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89" name="Picture 5"/>
          <p:cNvPicPr>
            <a:picLocks noChangeAspect="1" noChangeArrowheads="1"/>
          </p:cNvPicPr>
          <p:nvPr/>
        </p:nvPicPr>
        <p:blipFill>
          <a:blip r:embed="rId2"/>
          <a:srcRect/>
          <a:stretch>
            <a:fillRect/>
          </a:stretch>
        </p:blipFill>
        <p:spPr bwMode="auto">
          <a:xfrm>
            <a:off x="0" y="1844675"/>
            <a:ext cx="9144000" cy="3190875"/>
          </a:xfrm>
          <a:prstGeom prst="rect">
            <a:avLst/>
          </a:prstGeom>
          <a:noFill/>
          <a:ln w="38100">
            <a:solidFill>
              <a:srgbClr val="FF0000"/>
            </a:solidFill>
            <a:miter lim="800000"/>
            <a:headEnd/>
            <a:tailEnd/>
          </a:ln>
        </p:spPr>
      </p:pic>
      <p:sp>
        <p:nvSpPr>
          <p:cNvPr id="63490" name="Oval 6"/>
          <p:cNvSpPr>
            <a:spLocks noChangeArrowheads="1"/>
          </p:cNvSpPr>
          <p:nvPr/>
        </p:nvSpPr>
        <p:spPr bwMode="auto">
          <a:xfrm>
            <a:off x="755650" y="333375"/>
            <a:ext cx="7056438" cy="935038"/>
          </a:xfrm>
          <a:prstGeom prst="ellipse">
            <a:avLst/>
          </a:prstGeom>
          <a:solidFill>
            <a:schemeClr val="accent1"/>
          </a:solidFill>
          <a:ln w="9525">
            <a:solidFill>
              <a:schemeClr val="tx1"/>
            </a:solidFill>
            <a:round/>
            <a:headEnd/>
            <a:tailEnd/>
          </a:ln>
        </p:spPr>
        <p:txBody>
          <a:bodyPr wrap="none" anchor="ctr"/>
          <a:lstStyle/>
          <a:p>
            <a:pPr algn="ctr"/>
            <a:r>
              <a:rPr lang="pt-BR" sz="2400" b="1">
                <a:solidFill>
                  <a:srgbClr val="FF0000"/>
                </a:solidFill>
              </a:rPr>
              <a:t>SEVERA HEMORRAGIA INTRAVENTRICUAR</a:t>
            </a:r>
          </a:p>
        </p:txBody>
      </p:sp>
      <p:sp>
        <p:nvSpPr>
          <p:cNvPr id="63491" name="Line 7"/>
          <p:cNvSpPr>
            <a:spLocks noChangeShapeType="1"/>
          </p:cNvSpPr>
          <p:nvPr/>
        </p:nvSpPr>
        <p:spPr bwMode="auto">
          <a:xfrm flipH="1">
            <a:off x="7740650" y="3573463"/>
            <a:ext cx="935038" cy="360362"/>
          </a:xfrm>
          <a:prstGeom prst="line">
            <a:avLst/>
          </a:prstGeom>
          <a:noFill/>
          <a:ln w="76200">
            <a:solidFill>
              <a:srgbClr val="FF0000"/>
            </a:solidFill>
            <a:round/>
            <a:headEnd/>
            <a:tailEnd type="triangle" w="med" len="med"/>
          </a:ln>
        </p:spPr>
        <p:txBody>
          <a:bodyPr/>
          <a:lstStyle/>
          <a:p>
            <a:endParaRPr lang="pt-BR"/>
          </a:p>
        </p:txBody>
      </p:sp>
      <p:sp>
        <p:nvSpPr>
          <p:cNvPr id="63492" name="Line 8"/>
          <p:cNvSpPr>
            <a:spLocks noChangeShapeType="1"/>
          </p:cNvSpPr>
          <p:nvPr/>
        </p:nvSpPr>
        <p:spPr bwMode="auto">
          <a:xfrm>
            <a:off x="4284663" y="4149725"/>
            <a:ext cx="1079500" cy="0"/>
          </a:xfrm>
          <a:prstGeom prst="line">
            <a:avLst/>
          </a:prstGeom>
          <a:noFill/>
          <a:ln w="76200">
            <a:solidFill>
              <a:srgbClr val="FF0000"/>
            </a:solidFill>
            <a:round/>
            <a:headEnd/>
            <a:tailEnd/>
          </a:ln>
        </p:spPr>
        <p:txBody>
          <a:bodyPr/>
          <a:lstStyle/>
          <a:p>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3"/>
          <p:cNvSpPr>
            <a:spLocks noGrp="1"/>
          </p:cNvSpPr>
          <p:nvPr>
            <p:ph type="body" idx="1"/>
          </p:nvPr>
        </p:nvSpPr>
        <p:spPr>
          <a:xfrm>
            <a:off x="107950" y="620713"/>
            <a:ext cx="8856663" cy="6237287"/>
          </a:xfrm>
        </p:spPr>
        <p:txBody>
          <a:bodyPr/>
          <a:lstStyle/>
          <a:p>
            <a:pPr algn="ctr">
              <a:lnSpc>
                <a:spcPct val="80000"/>
              </a:lnSpc>
            </a:pPr>
            <a:r>
              <a:rPr lang="pt-BR" sz="2000" b="1" smtClean="0">
                <a:solidFill>
                  <a:srgbClr val="FF00FF"/>
                </a:solidFill>
              </a:rPr>
              <a:t>Mudanças rápidas induzidas pela ordenha do cordão no volume de sangue permaneceu um motivo de preocupação, especialmente no contexto da extrema prematuridade. </a:t>
            </a:r>
          </a:p>
          <a:p>
            <a:pPr>
              <a:lnSpc>
                <a:spcPct val="80000"/>
              </a:lnSpc>
            </a:pPr>
            <a:r>
              <a:rPr lang="pt-BR" sz="2000" smtClean="0"/>
              <a:t>No primeiro estudo experimental sobre os efeitos fisiológicos das estratégias de transfusão de placenta, </a:t>
            </a:r>
            <a:r>
              <a:rPr lang="pt-BR" sz="2000" smtClean="0">
                <a:solidFill>
                  <a:srgbClr val="FF00FF"/>
                </a:solidFill>
              </a:rPr>
              <a:t>Blank et al</a:t>
            </a:r>
            <a:r>
              <a:rPr lang="pt-BR" sz="2000" smtClean="0"/>
              <a:t> (2018) estudaram 29 cordeiros fetais expostos a (1) UCM (Ordenha de cordão) com recarga da placenta (2) UCM sem recarga placentária, (3) Baseado em fisiologia do pinçamento do cordão (ventilação antes do DCC-clampeamento tardio do cordão) e (4) ICC (clampeamento precoce do cordão). </a:t>
            </a:r>
          </a:p>
          <a:p>
            <a:pPr>
              <a:lnSpc>
                <a:spcPct val="80000"/>
              </a:lnSpc>
            </a:pPr>
            <a:r>
              <a:rPr lang="pt-BR" sz="2000" smtClean="0"/>
              <a:t>Transfusão placentária foi menor no grupo UCM sem recarga pacentária.</a:t>
            </a:r>
          </a:p>
          <a:p>
            <a:pPr algn="ctr">
              <a:lnSpc>
                <a:spcPct val="80000"/>
              </a:lnSpc>
            </a:pPr>
            <a:r>
              <a:rPr lang="pt-BR" sz="2000" b="1" smtClean="0">
                <a:solidFill>
                  <a:srgbClr val="FF0000"/>
                </a:solidFill>
              </a:rPr>
              <a:t>Ambos os grupos UCM experimentaram grandes flutuações na pressão arterial média e fluxos de sangue cerebral</a:t>
            </a:r>
            <a:r>
              <a:rPr lang="pt-BR" sz="2000" smtClean="0"/>
              <a:t>. </a:t>
            </a:r>
          </a:p>
          <a:p>
            <a:pPr>
              <a:lnSpc>
                <a:spcPct val="80000"/>
              </a:lnSpc>
            </a:pPr>
            <a:r>
              <a:rPr lang="pt-BR" sz="2000" smtClean="0"/>
              <a:t>Isto levou-os a prever que bebês prematuros extremos submetidos a UCM pode ser suscetível a HIV. </a:t>
            </a:r>
          </a:p>
          <a:p>
            <a:pPr>
              <a:lnSpc>
                <a:spcPct val="80000"/>
              </a:lnSpc>
            </a:pPr>
            <a:r>
              <a:rPr lang="pt-BR" sz="2000" smtClean="0"/>
              <a:t>Um grande  ensaio clínico (Katheria A  et al, 2019)também atingiu esse resultado. </a:t>
            </a:r>
          </a:p>
          <a:p>
            <a:pPr algn="ctr">
              <a:lnSpc>
                <a:spcPct val="80000"/>
              </a:lnSpc>
            </a:pPr>
            <a:r>
              <a:rPr lang="pt-BR" sz="2400" b="1" smtClean="0">
                <a:solidFill>
                  <a:srgbClr val="FF0000"/>
                </a:solidFill>
              </a:rPr>
              <a:t>Esses achados  podem justificar restrição de pesquisas relacionadas à ordenha para neonatos prematuros nascidos &gt;30 semanas de gestação.</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7" name="Picture 4"/>
          <p:cNvPicPr>
            <a:picLocks noChangeAspect="1" noChangeArrowheads="1"/>
          </p:cNvPicPr>
          <p:nvPr/>
        </p:nvPicPr>
        <p:blipFill>
          <a:blip r:embed="rId2"/>
          <a:srcRect/>
          <a:stretch>
            <a:fillRect/>
          </a:stretch>
        </p:blipFill>
        <p:spPr bwMode="auto">
          <a:xfrm>
            <a:off x="0" y="0"/>
            <a:ext cx="4211638" cy="6858000"/>
          </a:xfrm>
          <a:prstGeom prst="rect">
            <a:avLst/>
          </a:prstGeom>
          <a:noFill/>
          <a:ln w="9525">
            <a:noFill/>
            <a:miter lim="800000"/>
            <a:headEnd/>
            <a:tailEnd/>
          </a:ln>
        </p:spPr>
      </p:pic>
      <p:sp>
        <p:nvSpPr>
          <p:cNvPr id="65538" name="Rectangle 5"/>
          <p:cNvSpPr>
            <a:spLocks noChangeArrowheads="1"/>
          </p:cNvSpPr>
          <p:nvPr/>
        </p:nvSpPr>
        <p:spPr bwMode="auto">
          <a:xfrm>
            <a:off x="4356100" y="0"/>
            <a:ext cx="4572000" cy="3444875"/>
          </a:xfrm>
          <a:prstGeom prst="rect">
            <a:avLst/>
          </a:prstGeom>
          <a:noFill/>
          <a:ln w="57150">
            <a:solidFill>
              <a:schemeClr val="hlink"/>
            </a:solidFill>
            <a:miter lim="800000"/>
            <a:headEnd/>
            <a:tailEnd/>
          </a:ln>
        </p:spPr>
        <p:txBody>
          <a:bodyPr>
            <a:spAutoFit/>
          </a:bodyPr>
          <a:lstStyle/>
          <a:p>
            <a:r>
              <a:rPr lang="pt-BR" b="1">
                <a:solidFill>
                  <a:srgbClr val="FF00FF"/>
                </a:solidFill>
              </a:rPr>
              <a:t>O que já se sabe sobre esse tópico?</a:t>
            </a:r>
          </a:p>
          <a:p>
            <a:r>
              <a:rPr lang="pt-BR"/>
              <a:t>► Ordenha do cordão umbilical da placenta para o recém-nascido é uma alternativa ao clampeamneto tardio para transfusão de sangue placenntário</a:t>
            </a:r>
          </a:p>
          <a:p>
            <a:r>
              <a:rPr lang="pt-BR"/>
              <a:t>► A ordenha do cordão mostrou ser viável em bebês requerendo reanimação ao nascimento.</a:t>
            </a:r>
          </a:p>
          <a:p>
            <a:r>
              <a:rPr lang="pt-BR"/>
              <a:t>► A ordenha do cordão umbilical demonstrou melhorar níveis de hemoglobina e resultados clínicos de curto prazo  em bebês prematuros</a:t>
            </a:r>
          </a:p>
        </p:txBody>
      </p:sp>
      <p:sp>
        <p:nvSpPr>
          <p:cNvPr id="65539" name="Rectangle 6"/>
          <p:cNvSpPr>
            <a:spLocks noChangeArrowheads="1"/>
          </p:cNvSpPr>
          <p:nvPr/>
        </p:nvSpPr>
        <p:spPr bwMode="auto">
          <a:xfrm>
            <a:off x="4356100" y="3470275"/>
            <a:ext cx="4643438" cy="3425825"/>
          </a:xfrm>
          <a:prstGeom prst="rect">
            <a:avLst/>
          </a:prstGeom>
          <a:noFill/>
          <a:ln w="38100">
            <a:solidFill>
              <a:schemeClr val="hlink"/>
            </a:solidFill>
            <a:miter lim="800000"/>
            <a:headEnd/>
            <a:tailEnd/>
          </a:ln>
        </p:spPr>
        <p:txBody>
          <a:bodyPr>
            <a:spAutoFit/>
          </a:bodyPr>
          <a:lstStyle/>
          <a:p>
            <a:r>
              <a:rPr lang="pt-BR"/>
              <a:t>O </a:t>
            </a:r>
            <a:r>
              <a:rPr lang="pt-BR">
                <a:solidFill>
                  <a:srgbClr val="FF00FF"/>
                </a:solidFill>
              </a:rPr>
              <a:t>que este estudo acrescenta?</a:t>
            </a:r>
          </a:p>
          <a:p>
            <a:r>
              <a:rPr lang="pt-BR"/>
              <a:t>► Transfusão de placenta por meio da ordenha de cordão em comparação com o clampeamento tardio do cordão</a:t>
            </a:r>
          </a:p>
          <a:p>
            <a:r>
              <a:rPr lang="pt-BR"/>
              <a:t>aumentou significativamente o risco de grave hemorragia intraventricular em bebês prematuros &lt;34 semanas de gestação.</a:t>
            </a:r>
          </a:p>
          <a:p>
            <a:r>
              <a:rPr lang="pt-BR"/>
              <a:t>► Quando comparado clampeamento imediato do cordão, a ordenha de cordão reduziu significativamente a necessidade de transfusões de hemácias, mas não resultaram em melhores resultados clínicos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3"/>
          <p:cNvSpPr>
            <a:spLocks noGrp="1"/>
          </p:cNvSpPr>
          <p:nvPr>
            <p:ph type="body" idx="1"/>
          </p:nvPr>
        </p:nvSpPr>
        <p:spPr>
          <a:xfrm>
            <a:off x="468313" y="1628775"/>
            <a:ext cx="8229600" cy="4525963"/>
          </a:xfrm>
          <a:ln w="57150">
            <a:solidFill>
              <a:srgbClr val="FF00FF"/>
            </a:solidFill>
          </a:ln>
        </p:spPr>
        <p:txBody>
          <a:bodyPr/>
          <a:lstStyle/>
          <a:p>
            <a:pPr>
              <a:lnSpc>
                <a:spcPct val="90000"/>
              </a:lnSpc>
            </a:pPr>
            <a:r>
              <a:rPr lang="pt-BR" sz="2400" smtClean="0"/>
              <a:t>Ordenha do cordão umbilical, quando comparada com  atraso do clampeamento do cordão, aumentou significativamente o risco de hemorragia </a:t>
            </a:r>
            <a:r>
              <a:rPr lang="pt-BR" sz="2400" smtClean="0">
                <a:solidFill>
                  <a:srgbClr val="FF00FF"/>
                </a:solidFill>
              </a:rPr>
              <a:t>intraventricular</a:t>
            </a:r>
            <a:r>
              <a:rPr lang="pt-BR" sz="2400" smtClean="0"/>
              <a:t> grave em bebês prematuros bebês, especialmente em idades gestacionais mais baixas. </a:t>
            </a:r>
          </a:p>
          <a:p>
            <a:pPr>
              <a:lnSpc>
                <a:spcPct val="90000"/>
              </a:lnSpc>
            </a:pPr>
            <a:r>
              <a:rPr lang="pt-BR" sz="2400" smtClean="0"/>
              <a:t>A ordenha do cordão, quando comparada com o clampeamento imediato do cordão, reduziu a necessidade de transfusões de hemácias , mas não melhorou os resultados clínicos. </a:t>
            </a:r>
          </a:p>
          <a:p>
            <a:pPr>
              <a:lnSpc>
                <a:spcPct val="90000"/>
              </a:lnSpc>
            </a:pPr>
            <a:r>
              <a:rPr lang="pt-BR" sz="2400" smtClean="0"/>
              <a:t>Portanto, a ordenha de cordão não pode ser considerado como estratégia de transfusão da placenta em bebês prematuros com base nas provas  atualmente disponíveis</a:t>
            </a:r>
          </a:p>
          <a:p>
            <a:pPr>
              <a:lnSpc>
                <a:spcPct val="90000"/>
              </a:lnSpc>
            </a:pPr>
            <a:endParaRPr lang="pt-BR" sz="2400" smtClean="0"/>
          </a:p>
        </p:txBody>
      </p:sp>
      <p:sp>
        <p:nvSpPr>
          <p:cNvPr id="66562" name="Rectangle 4"/>
          <p:cNvSpPr>
            <a:spLocks noGrp="1"/>
          </p:cNvSpPr>
          <p:nvPr>
            <p:ph type="title"/>
          </p:nvPr>
        </p:nvSpPr>
        <p:spPr/>
        <p:txBody>
          <a:bodyPr/>
          <a:lstStyle/>
          <a:p>
            <a:r>
              <a:rPr lang="pt-BR" smtClean="0">
                <a:solidFill>
                  <a:srgbClr val="FF00FF"/>
                </a:solidFill>
              </a:rPr>
              <a:t>CONCLUINDO...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2"/>
          <p:cNvSpPr>
            <a:spLocks noGrp="1"/>
          </p:cNvSpPr>
          <p:nvPr>
            <p:ph type="title"/>
          </p:nvPr>
        </p:nvSpPr>
        <p:spPr/>
        <p:txBody>
          <a:bodyPr/>
          <a:lstStyle/>
          <a:p>
            <a:r>
              <a:rPr lang="pt-BR" smtClean="0">
                <a:solidFill>
                  <a:srgbClr val="FF00FF"/>
                </a:solidFill>
              </a:rPr>
              <a:t>CONCLUINDO...</a:t>
            </a:r>
          </a:p>
        </p:txBody>
      </p:sp>
      <p:sp>
        <p:nvSpPr>
          <p:cNvPr id="67586" name="Rectangle 3"/>
          <p:cNvSpPr>
            <a:spLocks noGrp="1"/>
          </p:cNvSpPr>
          <p:nvPr>
            <p:ph type="body" idx="1"/>
          </p:nvPr>
        </p:nvSpPr>
        <p:spPr>
          <a:xfrm>
            <a:off x="468313" y="1628775"/>
            <a:ext cx="8229600" cy="4525963"/>
          </a:xfrm>
          <a:ln w="76200">
            <a:solidFill>
              <a:srgbClr val="FF00FF"/>
            </a:solidFill>
          </a:ln>
        </p:spPr>
        <p:txBody>
          <a:bodyPr/>
          <a:lstStyle/>
          <a:p>
            <a:pPr>
              <a:lnSpc>
                <a:spcPct val="90000"/>
              </a:lnSpc>
            </a:pPr>
            <a:r>
              <a:rPr lang="pt-BR" smtClean="0"/>
              <a:t>Em resumo, UCM não pode ser recomendado como uma estratégia  placentária de transfusão em bebês prematuros com base nas evidências atuais.</a:t>
            </a:r>
          </a:p>
          <a:p>
            <a:pPr>
              <a:lnSpc>
                <a:spcPct val="90000"/>
              </a:lnSpc>
            </a:pPr>
            <a:r>
              <a:rPr lang="pt-BR" smtClean="0"/>
              <a:t>Monitoramento de segurança de ensaios em andamento e relatos de resultados de neurodesenvolvimento a    longo prazo dos participantes dos ensaios randomizados e conrolados seria essencial.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p:cNvSpPr>
            <a:spLocks noGrp="1"/>
          </p:cNvSpPr>
          <p:nvPr>
            <p:ph type="title"/>
          </p:nvPr>
        </p:nvSpPr>
        <p:spPr/>
        <p:txBody>
          <a:bodyPr/>
          <a:lstStyle/>
          <a:p>
            <a:r>
              <a:rPr lang="pt-BR" smtClean="0">
                <a:solidFill>
                  <a:schemeClr val="hlink"/>
                </a:solidFill>
              </a:rPr>
              <a:t>OBRIGADO!</a:t>
            </a:r>
          </a:p>
        </p:txBody>
      </p:sp>
      <p:pic>
        <p:nvPicPr>
          <p:cNvPr id="68612" name="Picture 4"/>
          <p:cNvPicPr>
            <a:picLocks noChangeAspect="1" noChangeArrowheads="1"/>
          </p:cNvPicPr>
          <p:nvPr/>
        </p:nvPicPr>
        <p:blipFill>
          <a:blip r:embed="rId2"/>
          <a:srcRect/>
          <a:stretch>
            <a:fillRect/>
          </a:stretch>
        </p:blipFill>
        <p:spPr bwMode="auto">
          <a:xfrm>
            <a:off x="1258888" y="1557338"/>
            <a:ext cx="6642100" cy="3971925"/>
          </a:xfrm>
          <a:prstGeom prst="rect">
            <a:avLst/>
          </a:prstGeom>
          <a:noFill/>
          <a:ln w="9525">
            <a:noFill/>
            <a:miter lim="800000"/>
            <a:headEnd/>
            <a:tailEnd/>
          </a:ln>
          <a:effectLst/>
        </p:spPr>
      </p:pic>
      <p:sp>
        <p:nvSpPr>
          <p:cNvPr id="68613" name="Text Box 5"/>
          <p:cNvSpPr txBox="1">
            <a:spLocks noChangeArrowheads="1"/>
          </p:cNvSpPr>
          <p:nvPr/>
        </p:nvSpPr>
        <p:spPr bwMode="auto">
          <a:xfrm>
            <a:off x="323850" y="5805488"/>
            <a:ext cx="8375650" cy="366712"/>
          </a:xfrm>
          <a:prstGeom prst="rect">
            <a:avLst/>
          </a:prstGeom>
          <a:noFill/>
          <a:ln w="9525">
            <a:noFill/>
            <a:miter lim="800000"/>
            <a:headEnd/>
            <a:tailEnd/>
          </a:ln>
          <a:effectLst/>
        </p:spPr>
        <p:txBody>
          <a:bodyPr wrap="none">
            <a:spAutoFit/>
          </a:bodyPr>
          <a:lstStyle/>
          <a:p>
            <a:r>
              <a:rPr lang="pt-BR">
                <a:solidFill>
                  <a:schemeClr val="hlink"/>
                </a:solidFill>
              </a:rPr>
              <a:t>Drs. João Paulo, Sérgio Veiga, Paulo R. Margotto, Tatiane e Joseleide de Castro</a:t>
            </a: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1920</TotalTime>
  <Words>3630</Words>
  <Application>Microsoft Office PowerPoint</Application>
  <PresentationFormat>Apresentação na tela (4:3)</PresentationFormat>
  <Paragraphs>229</Paragraphs>
  <Slides>52</Slides>
  <Notes>0</Notes>
  <HiddenSlides>0</HiddenSlides>
  <MMClips>0</MMClips>
  <ScaleCrop>false</ScaleCrop>
  <HeadingPairs>
    <vt:vector size="4" baseType="variant">
      <vt:variant>
        <vt:lpstr>Tema</vt:lpstr>
      </vt:variant>
      <vt:variant>
        <vt:i4>1</vt:i4>
      </vt:variant>
      <vt:variant>
        <vt:lpstr>Títulos de slides</vt:lpstr>
      </vt:variant>
      <vt:variant>
        <vt:i4>52</vt:i4>
      </vt:variant>
    </vt:vector>
  </HeadingPairs>
  <TitlesOfParts>
    <vt:vector size="53" baseType="lpstr">
      <vt:lpstr>Tema do Office</vt:lpstr>
      <vt:lpstr>Apresentação do PowerPoint</vt:lpstr>
      <vt:lpstr>Clampeamento de cordão umbilical em prematuros</vt:lpstr>
      <vt:lpstr>Clampeamento de cordão umbilical em prematuros</vt:lpstr>
      <vt:lpstr>Apresentação do PowerPoint</vt:lpstr>
      <vt:lpstr>Apresentação do PowerPoint</vt:lpstr>
      <vt:lpstr>METODOLOGIA</vt:lpstr>
      <vt:lpstr>Apresentação do PowerPoint</vt:lpstr>
      <vt:lpstr>Apresentação do PowerPoint</vt:lpstr>
      <vt:lpstr>RESULTADOS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DISCUSSÃO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CONCLUSÃO</vt:lpstr>
      <vt:lpstr>ABSTRACT</vt:lpstr>
      <vt:lpstr>Apresentação do PowerPoint</vt:lpstr>
      <vt:lpstr>REFERENCES</vt:lpstr>
      <vt:lpstr>Apresentação do PowerPoint</vt:lpstr>
      <vt:lpstr>Nota do Editor da página neonatal www.paulomargotto.com.br  Dr. Paulo R. Margotto. Consultem também ! Estudando Juntos! Aqui e Agora!</vt:lpstr>
      <vt:lpstr>Apresentação do PowerPoint</vt:lpstr>
      <vt:lpstr>Apresentação do PowerPoint</vt:lpstr>
      <vt:lpstr>Apresentação do PowerPoint</vt:lpstr>
      <vt:lpstr>Fica a mensagem de Stuart Hoope</vt:lpstr>
      <vt:lpstr>Apresentação do PowerPoint</vt:lpstr>
      <vt:lpstr>Apresentação do PowerPoint</vt:lpstr>
      <vt:lpstr>Apresentação do PowerPoint</vt:lpstr>
      <vt:lpstr>Apresentação do PowerPoint</vt:lpstr>
      <vt:lpstr>Apresentação do PowerPoint</vt:lpstr>
      <vt:lpstr>CONCLUINDO...</vt:lpstr>
      <vt:lpstr>CONCLUINDO...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Paulo</cp:lastModifiedBy>
  <cp:revision>37</cp:revision>
  <dcterms:created xsi:type="dcterms:W3CDTF">2020-10-17T18:03:26Z</dcterms:created>
  <dcterms:modified xsi:type="dcterms:W3CDTF">2021-01-18T17:15:48Z</dcterms:modified>
</cp:coreProperties>
</file>