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17" r:id="rId1"/>
    <p:sldMasterId id="2147483959" r:id="rId2"/>
    <p:sldMasterId id="2147483989" r:id="rId3"/>
  </p:sldMasterIdLst>
  <p:sldIdLst>
    <p:sldId id="256" r:id="rId4"/>
    <p:sldId id="258" r:id="rId5"/>
    <p:sldId id="259" r:id="rId6"/>
    <p:sldId id="283" r:id="rId7"/>
    <p:sldId id="271" r:id="rId8"/>
    <p:sldId id="272" r:id="rId9"/>
    <p:sldId id="260" r:id="rId10"/>
    <p:sldId id="284" r:id="rId11"/>
    <p:sldId id="261" r:id="rId12"/>
    <p:sldId id="285" r:id="rId13"/>
    <p:sldId id="286" r:id="rId14"/>
    <p:sldId id="287" r:id="rId15"/>
    <p:sldId id="264" r:id="rId16"/>
    <p:sldId id="288" r:id="rId17"/>
    <p:sldId id="265" r:id="rId18"/>
    <p:sldId id="289" r:id="rId19"/>
    <p:sldId id="290" r:id="rId20"/>
    <p:sldId id="291" r:id="rId21"/>
    <p:sldId id="277" r:id="rId22"/>
    <p:sldId id="292" r:id="rId23"/>
    <p:sldId id="269" r:id="rId24"/>
    <p:sldId id="293" r:id="rId25"/>
    <p:sldId id="294" r:id="rId26"/>
    <p:sldId id="295"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08" r:id="rId40"/>
    <p:sldId id="311" r:id="rId41"/>
    <p:sldId id="309" r:id="rId42"/>
    <p:sldId id="310" r:id="rId43"/>
    <p:sldId id="312" r:id="rId44"/>
    <p:sldId id="313" r:id="rId45"/>
    <p:sldId id="314" r:id="rId46"/>
    <p:sldId id="315" r:id="rId47"/>
    <p:sldId id="316" r:id="rId48"/>
    <p:sldId id="317" r:id="rId49"/>
    <p:sldId id="320" r:id="rId50"/>
    <p:sldId id="321" r:id="rId51"/>
    <p:sldId id="322" r:id="rId52"/>
    <p:sldId id="262" r:id="rId53"/>
    <p:sldId id="323" r:id="rId54"/>
    <p:sldId id="318" r:id="rId55"/>
    <p:sldId id="319" r:id="rId56"/>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0000"/>
    <a:srgbClr val="0000FF"/>
    <a:srgbClr val="FFFF00"/>
    <a:srgbClr val="FF33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548" autoAdjust="0"/>
    <p:restoredTop sz="94660"/>
  </p:normalViewPr>
  <p:slideViewPr>
    <p:cSldViewPr snapToGrid="0">
      <p:cViewPr>
        <p:scale>
          <a:sx n="66" d="100"/>
          <a:sy n="66" d="100"/>
        </p:scale>
        <p:origin x="-1172" y="-60"/>
      </p:cViewPr>
      <p:guideLst>
        <p:guide orient="horz" pos="2160"/>
        <p:guide pos="3840"/>
      </p:guideLst>
    </p:cSldViewPr>
  </p:slideViewPr>
  <p:notesTextViewPr>
    <p:cViewPr>
      <p:scale>
        <a:sx n="1" d="1"/>
        <a:sy n="1" d="1"/>
      </p:scale>
      <p:origin x="0" y="0"/>
    </p:cViewPr>
  </p:notesTextViewPr>
  <p:sorterViewPr>
    <p:cViewPr>
      <p:scale>
        <a:sx n="66" d="100"/>
        <a:sy n="66" d="100"/>
      </p:scale>
      <p:origin x="0" y="61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32A065A3-835D-463D-BB36-80B6DF373BFD}"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00083AF-A97C-41C5-B703-C9FB357E637F}"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5E57C23-AF95-4BA9-A0EA-EFEA33C8BC4D}"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DCC7E9C-35DF-4471-AB3F-77E8AA9F3A00}"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1"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1" y="4552637"/>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6AC9815-904D-4BCC-81B8-7256FD53F4FE}"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054D6E2-E2FB-4411-936F-C264C522B4E2}"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33AFD47-3756-4998-81F8-71F6FC3195E3}"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A5095F1-AA83-483B-8047-B2DFCFC0E1D9}"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2"/>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4"/>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2"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2" y="2507554"/>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D3C7B4DC-3CF0-41E5-BE76-2CECB3315366}" type="datetimeFigureOut">
              <a:rPr lang="en-US"/>
              <a:pPr>
                <a:defRPr/>
              </a:pPr>
              <a:t>1/22/2021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6B92E80-FB07-499E-8F7B-E8B61A1E8BB0}"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2504EBE2-0A29-45D2-A882-C0441F632C0F}" type="datetimeFigureOut">
              <a:rPr lang="en-US"/>
              <a:pPr>
                <a:defRPr/>
              </a:pPr>
              <a:t>1/22/2021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CA1494D-E782-4AA0-8D6A-6F2F2C660676}"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E76091E-CFFA-4A73-B0F4-FA5C6D9B7BC3}" type="datetimeFigureOut">
              <a:rPr lang="en-US"/>
              <a:pPr>
                <a:defRPr/>
              </a:pPr>
              <a:t>1/22/2021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220C649-6FCC-4BA9-A677-4FF5990956CF}"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4"/>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186707CE-AB3E-4EA1-B670-8E707B016919}"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B16A1D-C051-4440-B757-5A881B223AF9}"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1A714419-142F-4E52-AE87-7BC9B3BA2048}"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0CA2E40-A757-4568-82A0-2CD52C4E079D}"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9BB475-A99C-4AE0-8D4C-42244FDEA3D5}"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8AB2B2-EAD5-40E1-A326-14612362F5CF}"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2" y="360366"/>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4E6443AE-839C-47CC-BF18-F5F4E54EFAC3}"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66FED34-EDA5-42AC-B722-F000FB47D052}"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26D6BEAC-5603-4C05-BC46-EF5836ED497E}"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1C2720-6741-4033-AB06-79E4F6E9E1B3}" type="slidenum">
              <a:rPr lang="en-US"/>
              <a:pPr>
                <a:defRPr/>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2C592FE-D57A-424D-BFC1-53A0F8D88909}"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5C18B1-05C5-4274-AC61-0C6B89837D90}" type="slidenum">
              <a:rPr lang="en-US"/>
              <a:pPr>
                <a:defRPr/>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1"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1" y="4552637"/>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B4F39857-166B-4808-A6DB-4ABCA0E5B83C}"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E20DEE3-5026-45C3-86FD-A3E0DC2B284C}" type="slidenum">
              <a:rPr lang="en-US"/>
              <a:pPr>
                <a:defRPr/>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ECDEAB80-0E4B-46CC-A043-DFBA44C5FF4F}"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A8C4275-9188-4923-8642-9872685C317C}" type="slidenum">
              <a:rPr lang="en-US"/>
              <a:pPr>
                <a:defRPr/>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2"/>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4"/>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2"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2" y="2507554"/>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D66C0C8F-C71C-4588-80DE-717E3E93C756}" type="datetimeFigureOut">
              <a:rPr lang="en-US"/>
              <a:pPr>
                <a:defRPr/>
              </a:pPr>
              <a:t>1/22/2021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FDC4C59-B749-45A3-9829-1C19D452772C}" type="slidenum">
              <a:rPr lang="en-US"/>
              <a:pPr>
                <a:defRPr/>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03708D7E-4FC3-4258-BBA3-E27BFD20ED7A}" type="datetimeFigureOut">
              <a:rPr lang="en-US"/>
              <a:pPr>
                <a:defRPr/>
              </a:pPr>
              <a:t>1/22/2021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F34951F-2E9A-4CB8-96E7-8534EDC74A8D}" type="slidenum">
              <a:rPr lang="en-US"/>
              <a:pPr>
                <a:defRPr/>
              </a:pPr>
              <a:t>‹nº›</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C9B3277-BA76-46D7-A598-8489AC0D774C}" type="datetimeFigureOut">
              <a:rPr lang="en-US"/>
              <a:pPr>
                <a:defRPr/>
              </a:pPr>
              <a:t>1/22/2021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47050D-BF0D-4FA1-AE20-223C1EA825E8}" type="slidenum">
              <a:rPr lang="en-US"/>
              <a:pPr>
                <a:defRPr/>
              </a:pPr>
              <a:t>‹nº›</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4"/>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8C230D35-022B-4306-A908-A9C71EBD5E10}"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1AD4408-9559-43FF-9AC5-9E29ECCC0628}" type="slidenum">
              <a:rPr lang="en-US"/>
              <a:pPr>
                <a:defRPr/>
              </a:pPr>
              <a:t>‹nº›</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6094750-7199-4DA3-B4DD-EF67A20F7AF9}"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8C52A9D-7B78-4FD8-9758-9845C1FBB129}" type="slidenum">
              <a:rPr lang="en-US"/>
              <a:pPr>
                <a:defRPr/>
              </a:pPr>
              <a:t>‹nº›</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5FBA3E2-C88E-4674-A48F-BC4D0C025178}"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7550F3-11E7-40D8-A18A-BFD68FB6F23D}" type="slidenum">
              <a:rPr lang="en-US"/>
              <a:pPr>
                <a:defRPr/>
              </a:pPr>
              <a:t>‹nº›</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2" y="360366"/>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0C2119BD-E879-4A1E-9846-C73BF8EAE13D}"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3310E58-B0DE-4B82-83F4-7B507D364581}" type="slidenum">
              <a:rPr lang="en-US"/>
              <a:pPr>
                <a:defRPr/>
              </a:pPr>
              <a:t>‹nº›</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D-PanelTitle-GrommetsCombined.png"/>
          <p:cNvPicPr>
            <a:picLocks noChangeAspect="1"/>
          </p:cNvPicPr>
          <p:nvPr/>
        </p:nvPicPr>
        <p:blipFill>
          <a:blip r:embed="rId2"/>
          <a:srcRect/>
          <a:stretch>
            <a:fillRect/>
          </a:stretch>
        </p:blipFill>
        <p:spPr bwMode="auto">
          <a:xfrm>
            <a:off x="0" y="0"/>
            <a:ext cx="12188825" cy="6856413"/>
          </a:xfrm>
          <a:prstGeom prst="rect">
            <a:avLst/>
          </a:prstGeom>
          <a:noFill/>
          <a:ln w="9525">
            <a:noFill/>
            <a:miter lim="800000"/>
            <a:headEnd/>
            <a:tailEnd/>
          </a:ln>
        </p:spPr>
      </p:pic>
      <p:cxnSp>
        <p:nvCxnSpPr>
          <p:cNvPr id="5" name="Straight Connector 14"/>
          <p:cNvCxnSpPr/>
          <p:nvPr/>
        </p:nvCxnSpPr>
        <p:spPr>
          <a:xfrm>
            <a:off x="2692400" y="3522663"/>
            <a:ext cx="681513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smtClean="0"/>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6" name="Date Placeholder 3"/>
          <p:cNvSpPr>
            <a:spLocks noGrp="1"/>
          </p:cNvSpPr>
          <p:nvPr>
            <p:ph type="dt" sz="half" idx="10"/>
          </p:nvPr>
        </p:nvSpPr>
        <p:spPr>
          <a:xfrm>
            <a:off x="7983538" y="5037138"/>
            <a:ext cx="896937" cy="279400"/>
          </a:xfrm>
        </p:spPr>
        <p:txBody>
          <a:bodyPr/>
          <a:lstStyle>
            <a:lvl1pPr>
              <a:defRPr/>
            </a:lvl1pPr>
          </a:lstStyle>
          <a:p>
            <a:pPr>
              <a:defRPr/>
            </a:pPr>
            <a:fld id="{EB3FE218-F100-431C-AE83-661ED0734CF6}" type="datetimeFigureOut">
              <a:rPr lang="en-US"/>
              <a:pPr>
                <a:defRPr/>
              </a:pPr>
              <a:t>1/22/2021</a:t>
            </a:fld>
            <a:endParaRPr lang="en-US" dirty="0"/>
          </a:p>
        </p:txBody>
      </p:sp>
      <p:sp>
        <p:nvSpPr>
          <p:cNvPr id="7" name="Footer Placeholder 4"/>
          <p:cNvSpPr>
            <a:spLocks noGrp="1"/>
          </p:cNvSpPr>
          <p:nvPr>
            <p:ph type="ftr" sz="quarter" idx="11"/>
          </p:nvPr>
        </p:nvSpPr>
        <p:spPr>
          <a:xfrm>
            <a:off x="2692400" y="5037138"/>
            <a:ext cx="5214938" cy="279400"/>
          </a:xfrm>
        </p:spPr>
        <p:txBody>
          <a:bodyPr/>
          <a:lstStyle>
            <a:lvl1pPr>
              <a:defRPr dirty="0"/>
            </a:lvl1pPr>
          </a:lstStyle>
          <a:p>
            <a:pPr>
              <a:defRPr/>
            </a:pPr>
            <a:endParaRPr lang="en-US"/>
          </a:p>
        </p:txBody>
      </p:sp>
      <p:sp>
        <p:nvSpPr>
          <p:cNvPr id="8" name="Slide Number Placeholder 5"/>
          <p:cNvSpPr>
            <a:spLocks noGrp="1"/>
          </p:cNvSpPr>
          <p:nvPr>
            <p:ph type="sldNum" sz="quarter" idx="12"/>
          </p:nvPr>
        </p:nvSpPr>
        <p:spPr>
          <a:xfrm>
            <a:off x="8956675" y="5037138"/>
            <a:ext cx="550863" cy="279400"/>
          </a:xfrm>
        </p:spPr>
        <p:txBody>
          <a:bodyPr/>
          <a:lstStyle>
            <a:lvl1pPr>
              <a:defRPr/>
            </a:lvl1pPr>
          </a:lstStyle>
          <a:p>
            <a:pPr>
              <a:defRPr/>
            </a:pPr>
            <a:fld id="{76B4370A-70AD-4C0E-9E5E-8299C2C3B6AE}" type="slidenum">
              <a:rPr lang="en-US"/>
              <a:pPr>
                <a:defRPr/>
              </a:pPr>
              <a:t>‹nº›</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2B9CA3D-67E3-417F-A9A3-FAF9F5E03233}"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dirty="0"/>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3A5F774-46E0-4937-BC79-315AF84974E3}" type="slidenum">
              <a:rPr lang="en-US"/>
              <a:pPr>
                <a:defRPr/>
              </a:pPr>
              <a:t>‹nº›</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AC73063-5B0C-4E74-8C91-6862D75E10C4}"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dirty="0"/>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B96603-E641-42D9-BFCF-D6AA16A53A16}" type="slidenum">
              <a:rPr lang="en-US"/>
              <a:pPr>
                <a:defRPr/>
              </a:pPr>
              <a:t>‹nº›</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93D84583-0C97-42EA-BCFF-06FEFBC33053}" type="datetimeFigureOut">
              <a:rPr lang="en-US"/>
              <a:pPr>
                <a:defRPr/>
              </a:pPr>
              <a:t>1/22/2021</a:t>
            </a:fld>
            <a:endParaRPr lang="en-US" dirty="0"/>
          </a:p>
        </p:txBody>
      </p:sp>
      <p:sp>
        <p:nvSpPr>
          <p:cNvPr id="7" name="Footer Placeholder 5"/>
          <p:cNvSpPr>
            <a:spLocks noGrp="1"/>
          </p:cNvSpPr>
          <p:nvPr>
            <p:ph type="ftr" sz="quarter" idx="11"/>
          </p:nvPr>
        </p:nvSpPr>
        <p:spPr/>
        <p:txBody>
          <a:bodyPr/>
          <a:lstStyle>
            <a:lvl1pPr>
              <a:defRPr dirty="0"/>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E441FFB2-C798-4890-B307-109B2548F8E0}" type="slidenum">
              <a:rPr lang="en-US"/>
              <a:pPr>
                <a:defRPr/>
              </a:pPr>
              <a:t>‹nº›</a:t>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80671"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BC85DBCD-4086-4020-BB50-C59D0EB6DA37}" type="datetimeFigureOut">
              <a:rPr lang="en-US"/>
              <a:pPr>
                <a:defRPr/>
              </a:pPr>
              <a:t>1/22/2021</a:t>
            </a:fld>
            <a:endParaRPr lang="en-US" dirty="0"/>
          </a:p>
        </p:txBody>
      </p:sp>
      <p:sp>
        <p:nvSpPr>
          <p:cNvPr id="9" name="Footer Placeholder 7"/>
          <p:cNvSpPr>
            <a:spLocks noGrp="1"/>
          </p:cNvSpPr>
          <p:nvPr>
            <p:ph type="ftr" sz="quarter" idx="11"/>
          </p:nvPr>
        </p:nvSpPr>
        <p:spPr/>
        <p:txBody>
          <a:bodyPr/>
          <a:lstStyle>
            <a:lvl1pPr>
              <a:defRPr dirty="0"/>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F95D74C3-968C-4ADE-BAA3-242EE0E2F3A1}" type="slidenum">
              <a:rPr lang="en-US"/>
              <a:pPr>
                <a:defRPr/>
              </a:pPr>
              <a:t>‹nº›</a:t>
            </a:fld>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5A276540-5ADB-4843-995F-B4B8B73B56C2}" type="datetimeFigureOut">
              <a:rPr lang="en-US"/>
              <a:pPr>
                <a:defRPr/>
              </a:pPr>
              <a:t>1/22/2021</a:t>
            </a:fld>
            <a:endParaRPr lang="en-US" dirty="0"/>
          </a:p>
        </p:txBody>
      </p:sp>
      <p:sp>
        <p:nvSpPr>
          <p:cNvPr id="5" name="Footer Placeholder 3"/>
          <p:cNvSpPr>
            <a:spLocks noGrp="1"/>
          </p:cNvSpPr>
          <p:nvPr>
            <p:ph type="ftr" sz="quarter" idx="11"/>
          </p:nvPr>
        </p:nvSpPr>
        <p:spPr/>
        <p:txBody>
          <a:bodyPr/>
          <a:lstStyle>
            <a:lvl1pPr>
              <a:defRPr dirty="0"/>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46776CD2-E861-4B1C-A091-7E3B1A7F3783}" type="slidenum">
              <a:rPr lang="en-US"/>
              <a:pPr>
                <a:defRPr/>
              </a:pPr>
              <a:t>‹nº›</a:t>
            </a:fld>
            <a:endParaRPr 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CC4D475-21D6-453F-A329-57E8B9E0D169}" type="datetimeFigureOut">
              <a:rPr lang="en-US"/>
              <a:pPr>
                <a:defRPr/>
              </a:pPr>
              <a:t>1/22/2021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020AD4A-DEA0-44ED-B9C4-E32CE8F31FE9}" type="slidenum">
              <a:rPr lang="en-US"/>
              <a:pPr>
                <a:defRPr/>
              </a:pPr>
              <a:t>‹nº›</a:t>
            </a:fld>
            <a:endParaRPr 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23C6D9CC-7630-4CDE-A5C6-F5F20EE99C57}" type="datetimeFigureOut">
              <a:rPr lang="en-US"/>
              <a:pPr>
                <a:defRPr/>
              </a:pPr>
              <a:t>1/22/2021</a:t>
            </a:fld>
            <a:endParaRPr lang="en-US" dirty="0"/>
          </a:p>
        </p:txBody>
      </p:sp>
      <p:sp>
        <p:nvSpPr>
          <p:cNvPr id="7" name="Footer Placeholder 5"/>
          <p:cNvSpPr>
            <a:spLocks noGrp="1"/>
          </p:cNvSpPr>
          <p:nvPr>
            <p:ph type="ftr" sz="quarter" idx="11"/>
          </p:nvPr>
        </p:nvSpPr>
        <p:spPr/>
        <p:txBody>
          <a:bodyPr/>
          <a:lstStyle>
            <a:lvl1pPr>
              <a:defRPr dirty="0"/>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F9F58C36-17C7-4434-96A8-1829DBD4DE3E}" type="slidenum">
              <a:rPr lang="en-US"/>
              <a:pPr>
                <a:defRPr/>
              </a:pPr>
              <a:t>‹nº›</a:t>
            </a:fld>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F61E4AD-734F-47F2-9550-CB029BE0FC9F}"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360A8C4-6287-4C29-8EB5-9CDD8EB584C0}" type="slidenum">
              <a:rPr lang="en-US"/>
              <a:pPr>
                <a:defRPr/>
              </a:pPr>
              <a:t>‹nº›</a:t>
            </a:fld>
            <a:endParaRPr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2DE8DB5-EAE9-411C-B48E-36BBE43B4CCB}"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CA8B466-C6C6-4C1A-9DEE-C1B398F9FD32}" type="slidenum">
              <a:rPr lang="en-US"/>
              <a:pPr>
                <a:defRPr/>
              </a:pPr>
              <a:t>‹nº›</a:t>
            </a:fld>
            <a:endParaRPr lang="en-US" dirty="0"/>
          </a:p>
        </p:txBody>
      </p:sp>
    </p:spTree>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1A71E2C3-9EC5-4F44-89C1-2FF4CDFC6C7A}"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dirty="0"/>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034C14B-9D8D-4F7B-A82D-837F1CFF53B2}" type="slidenum">
              <a:rPr lang="en-US"/>
              <a:pPr>
                <a:defRPr/>
              </a:pPr>
              <a:t>‹nº›</a:t>
            </a:fld>
            <a:endParaRPr lang="en-US" dirty="0"/>
          </a:p>
        </p:txBody>
      </p:sp>
    </p:spTree>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defRPr/>
            </a:pPr>
            <a:r>
              <a:rPr lang="en-US" sz="8000" dirty="0">
                <a:latin typeface="Garamond" pitchFamily="18" charset="0"/>
                <a:cs typeface="Arial" pitchFamily="34" charset="0"/>
              </a:rPr>
              <a:t>“</a:t>
            </a:r>
          </a:p>
        </p:txBody>
      </p:sp>
      <p:sp>
        <p:nvSpPr>
          <p:cNvPr id="6" name="TextBox 14"/>
          <p:cNvSpPr txBox="1">
            <a:spLocks noChangeArrowheads="1"/>
          </p:cNvSpPr>
          <p:nvPr/>
        </p:nvSpPr>
        <p:spPr bwMode="auto">
          <a:xfrm>
            <a:off x="10599738" y="2827338"/>
            <a:ext cx="609600" cy="585787"/>
          </a:xfrm>
          <a:prstGeom prst="rect">
            <a:avLst/>
          </a:prstGeom>
          <a:noFill/>
          <a:ln>
            <a:noFill/>
          </a:ln>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r">
              <a:defRPr/>
            </a:pPr>
            <a:r>
              <a:rPr lang="en-US" sz="8000" dirty="0">
                <a:latin typeface="Garamond" pitchFamily="18" charset="0"/>
                <a:cs typeface="Arial" pitchFamily="34" charset="0"/>
              </a:rPr>
              <a:t>”</a:t>
            </a:r>
          </a:p>
        </p:txBody>
      </p:sp>
      <p:cxnSp>
        <p:nvCxnSpPr>
          <p:cNvPr id="7" name="Straight Connector 18"/>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4D06A5F9-7A24-4D19-B2A1-0CD34DCC654E}" type="datetimeFigureOut">
              <a:rPr lang="en-US"/>
              <a:pPr>
                <a:defRPr/>
              </a:pPr>
              <a:t>1/22/2021</a:t>
            </a:fld>
            <a:endParaRPr lang="en-US" dirty="0"/>
          </a:p>
        </p:txBody>
      </p:sp>
      <p:sp>
        <p:nvSpPr>
          <p:cNvPr id="9" name="Footer Placeholder 4"/>
          <p:cNvSpPr>
            <a:spLocks noGrp="1"/>
          </p:cNvSpPr>
          <p:nvPr>
            <p:ph type="ftr" sz="quarter" idx="15"/>
          </p:nvPr>
        </p:nvSpPr>
        <p:spPr/>
        <p:txBody>
          <a:bodyPr/>
          <a:lstStyle>
            <a:lvl1pPr>
              <a:defRPr dirty="0"/>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pPr>
              <a:defRPr/>
            </a:pPr>
            <a:fld id="{D5DE2224-434A-4969-9AA0-E6989A6F29C2}" type="slidenum">
              <a:rPr lang="en-US"/>
              <a:pPr>
                <a:defRPr/>
              </a:pPr>
              <a:t>‹nº›</a:t>
            </a:fld>
            <a:endParaRPr lang="en-US" dirty="0"/>
          </a:p>
        </p:txBody>
      </p:sp>
    </p:spTree>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260DED9-F512-4BCD-91AF-332AFF11DABD}" type="datetimeFigureOut">
              <a:rPr lang="en-US"/>
              <a:pPr>
                <a:defRPr/>
              </a:pPr>
              <a:t>1/22/2021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6BFB9C0-B508-4450-9DBC-A5DE667E29DB}" type="slidenum">
              <a:rPr lang="en-US"/>
              <a:pPr>
                <a:defRPr/>
              </a:pPr>
              <a:t>‹nº›</a:t>
            </a:fld>
            <a:endParaRPr lang="en-US" dirty="0"/>
          </a:p>
        </p:txBody>
      </p:sp>
    </p:spTree>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defRPr/>
            </a:pPr>
            <a:r>
              <a:rPr lang="en-US" sz="8000" dirty="0">
                <a:latin typeface="Garamond" pitchFamily="18" charset="0"/>
                <a:cs typeface="Arial" pitchFamily="34" charset="0"/>
              </a:rPr>
              <a:t>“</a:t>
            </a:r>
          </a:p>
        </p:txBody>
      </p:sp>
      <p:sp>
        <p:nvSpPr>
          <p:cNvPr id="6" name="TextBox 12"/>
          <p:cNvSpPr txBox="1">
            <a:spLocks noChangeArrowheads="1"/>
          </p:cNvSpPr>
          <p:nvPr/>
        </p:nvSpPr>
        <p:spPr bwMode="auto">
          <a:xfrm>
            <a:off x="10599738" y="2598738"/>
            <a:ext cx="609600" cy="585787"/>
          </a:xfrm>
          <a:prstGeom prst="rect">
            <a:avLst/>
          </a:prstGeom>
          <a:noFill/>
          <a:ln>
            <a:noFill/>
          </a:ln>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r">
              <a:defRPr/>
            </a:pPr>
            <a:r>
              <a:rPr lang="en-US" sz="8000" dirty="0">
                <a:latin typeface="Garamond" pitchFamily="18" charset="0"/>
                <a:cs typeface="Arial" pitchFamily="34" charset="0"/>
              </a:rPr>
              <a:t>”</a:t>
            </a:r>
          </a:p>
        </p:txBody>
      </p:sp>
      <p:cxnSp>
        <p:nvCxnSpPr>
          <p:cNvPr id="7" name="Straight Connector 25"/>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A8E3CA25-91DC-4ED8-82F4-0BD0607893D6}" type="datetimeFigureOut">
              <a:rPr lang="en-US"/>
              <a:pPr>
                <a:defRPr/>
              </a:pPr>
              <a:t>1/22/2021</a:t>
            </a:fld>
            <a:endParaRPr lang="en-US" dirty="0"/>
          </a:p>
        </p:txBody>
      </p:sp>
      <p:sp>
        <p:nvSpPr>
          <p:cNvPr id="9" name="Footer Placeholder 4"/>
          <p:cNvSpPr>
            <a:spLocks noGrp="1"/>
          </p:cNvSpPr>
          <p:nvPr>
            <p:ph type="ftr" sz="quarter" idx="15"/>
          </p:nvPr>
        </p:nvSpPr>
        <p:spPr/>
        <p:txBody>
          <a:bodyPr/>
          <a:lstStyle>
            <a:lvl1pPr>
              <a:defRPr dirty="0"/>
            </a:lvl1pPr>
          </a:lstStyle>
          <a:p>
            <a:pPr>
              <a:defRPr/>
            </a:pPr>
            <a:endParaRPr lang="en-US"/>
          </a:p>
        </p:txBody>
      </p:sp>
      <p:sp>
        <p:nvSpPr>
          <p:cNvPr id="10" name="Slide Number Placeholder 5"/>
          <p:cNvSpPr>
            <a:spLocks noGrp="1"/>
          </p:cNvSpPr>
          <p:nvPr>
            <p:ph type="sldNum" sz="quarter" idx="16"/>
          </p:nvPr>
        </p:nvSpPr>
        <p:spPr/>
        <p:txBody>
          <a:bodyPr/>
          <a:lstStyle>
            <a:lvl1pPr>
              <a:defRPr/>
            </a:lvl1pPr>
          </a:lstStyle>
          <a:p>
            <a:pPr>
              <a:defRPr/>
            </a:pPr>
            <a:fld id="{6A21E77B-3E1A-4412-9B81-EC1BF9D2988F}" type="slidenum">
              <a:rPr lang="en-US"/>
              <a:pPr>
                <a:defRPr/>
              </a:pPr>
              <a:t>‹nº›</a:t>
            </a:fld>
            <a:endParaRPr lang="en-US" dirty="0"/>
          </a:p>
        </p:txBody>
      </p:sp>
    </p:spTree>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4"/>
          </p:nvPr>
        </p:nvSpPr>
        <p:spPr/>
        <p:txBody>
          <a:bodyPr/>
          <a:lstStyle>
            <a:lvl1pPr>
              <a:defRPr/>
            </a:lvl1pPr>
          </a:lstStyle>
          <a:p>
            <a:pPr>
              <a:defRPr/>
            </a:pPr>
            <a:fld id="{A987DE02-4432-479E-A607-F28044C7A20D}" type="datetimeFigureOut">
              <a:rPr lang="en-US"/>
              <a:pPr>
                <a:defRPr/>
              </a:pPr>
              <a:t>1/22/2021</a:t>
            </a:fld>
            <a:endParaRPr lang="en-US" dirty="0"/>
          </a:p>
        </p:txBody>
      </p:sp>
      <p:sp>
        <p:nvSpPr>
          <p:cNvPr id="7" name="Footer Placeholder 4"/>
          <p:cNvSpPr>
            <a:spLocks noGrp="1"/>
          </p:cNvSpPr>
          <p:nvPr>
            <p:ph type="ftr" sz="quarter" idx="15"/>
          </p:nvPr>
        </p:nvSpPr>
        <p:spPr/>
        <p:txBody>
          <a:bodyPr/>
          <a:lstStyle>
            <a:lvl1pPr>
              <a:defRPr dirty="0"/>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pPr>
              <a:defRPr/>
            </a:pPr>
            <a:fld id="{A71AAEF2-FFE5-4326-839B-570E888AF941}" type="slidenum">
              <a:rPr lang="en-US"/>
              <a:pPr>
                <a:defRPr/>
              </a:pPr>
              <a:t>‹nº›</a:t>
            </a:fld>
            <a:endParaRPr lang="en-US" dirty="0"/>
          </a:p>
        </p:txBody>
      </p:sp>
    </p:spTree>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500782CA-51FB-4834-8161-40782793C9D9}"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dirty="0"/>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FD6C83E-E668-4F90-960B-7BD43BF53152}" type="slidenum">
              <a:rPr lang="en-US"/>
              <a:pPr>
                <a:defRPr/>
              </a:pPr>
              <a:t>‹nº›</a:t>
            </a:fld>
            <a:endParaRPr 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8F0F388-28C0-4218-8AAC-DF3FC979624A}" type="datetimeFigureOut">
              <a:rPr lang="en-US"/>
              <a:pPr>
                <a:defRPr/>
              </a:pPr>
              <a:t>1/22/2021</a:t>
            </a:fld>
            <a:endParaRPr lang="en-US" dirty="0"/>
          </a:p>
        </p:txBody>
      </p:sp>
      <p:sp>
        <p:nvSpPr>
          <p:cNvPr id="6" name="Footer Placeholder 4"/>
          <p:cNvSpPr>
            <a:spLocks noGrp="1"/>
          </p:cNvSpPr>
          <p:nvPr>
            <p:ph type="ftr" sz="quarter" idx="11"/>
          </p:nvPr>
        </p:nvSpPr>
        <p:spPr/>
        <p:txBody>
          <a:bodyPr/>
          <a:lstStyle>
            <a:lvl1pPr>
              <a:defRPr dirty="0"/>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9BDFE25-5F5A-4F5B-8DF9-D2B5F361432E}"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3.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4455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844550" y="1828800"/>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mn-lt"/>
                <a:cs typeface="+mn-cs"/>
              </a:defRPr>
            </a:lvl1pPr>
          </a:lstStyle>
          <a:p>
            <a:pPr>
              <a:defRPr/>
            </a:pPr>
            <a:fld id="{44BAA43B-4C39-4AF5-8756-A861799FF444}" type="datetimeFigureOut">
              <a:rPr lang="en-US"/>
              <a:pPr>
                <a:defRPr/>
              </a:pPr>
              <a:t>1/22/2021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100" dirty="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fontAlgn="auto">
              <a:spcBef>
                <a:spcPts val="0"/>
              </a:spcBef>
              <a:spcAft>
                <a:spcPts val="0"/>
              </a:spcAft>
              <a:defRPr sz="1100">
                <a:solidFill>
                  <a:schemeClr val="tx1">
                    <a:tint val="75000"/>
                  </a:schemeClr>
                </a:solidFill>
                <a:latin typeface="+mn-lt"/>
                <a:cs typeface="+mn-cs"/>
              </a:defRPr>
            </a:lvl1pPr>
          </a:lstStyle>
          <a:p>
            <a:pPr>
              <a:defRPr/>
            </a:pPr>
            <a:fld id="{35F55BF3-2E5C-4B80-B9C8-D8908377AFA2}"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13" r:id="rId1"/>
    <p:sldLayoutId id="2147484012" r:id="rId2"/>
    <p:sldLayoutId id="2147484011" r:id="rId3"/>
    <p:sldLayoutId id="2147484010" r:id="rId4"/>
    <p:sldLayoutId id="2147484009" r:id="rId5"/>
    <p:sldLayoutId id="2147484008" r:id="rId6"/>
    <p:sldLayoutId id="2147484007" r:id="rId7"/>
    <p:sldLayoutId id="2147484006" r:id="rId8"/>
    <p:sldLayoutId id="2147484005" r:id="rId9"/>
    <p:sldLayoutId id="2147484004" r:id="rId10"/>
    <p:sldLayoutId id="2147484003"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Wingdings 2" pitchFamily="18" charset="2"/>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Wingdings 2" pitchFamily="18" charset="2"/>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Wingdings 2" pitchFamily="18" charset="2"/>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84455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3315" name="Text Placeholder 2"/>
          <p:cNvSpPr>
            <a:spLocks noGrp="1"/>
          </p:cNvSpPr>
          <p:nvPr>
            <p:ph type="body" idx="1"/>
          </p:nvPr>
        </p:nvSpPr>
        <p:spPr bwMode="auto">
          <a:xfrm>
            <a:off x="844550" y="1828800"/>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mn-lt"/>
                <a:cs typeface="+mn-cs"/>
              </a:defRPr>
            </a:lvl1pPr>
          </a:lstStyle>
          <a:p>
            <a:pPr>
              <a:defRPr/>
            </a:pPr>
            <a:fld id="{65684F52-8950-456E-B8BE-17268C5F34BE}" type="datetimeFigureOut">
              <a:rPr lang="en-US"/>
              <a:pPr>
                <a:defRPr/>
              </a:pPr>
              <a:t>1/22/2021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100" dirty="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fontAlgn="auto">
              <a:spcBef>
                <a:spcPts val="0"/>
              </a:spcBef>
              <a:spcAft>
                <a:spcPts val="0"/>
              </a:spcAft>
              <a:defRPr sz="1100">
                <a:solidFill>
                  <a:schemeClr val="tx1">
                    <a:tint val="75000"/>
                  </a:schemeClr>
                </a:solidFill>
                <a:latin typeface="+mn-lt"/>
                <a:cs typeface="+mn-cs"/>
              </a:defRPr>
            </a:lvl1pPr>
          </a:lstStyle>
          <a:p>
            <a:pPr>
              <a:defRPr/>
            </a:pPr>
            <a:fld id="{5D1A3A64-AEF5-4BD7-AE75-89697DF7DD8B}"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24" r:id="rId1"/>
    <p:sldLayoutId id="2147484023" r:id="rId2"/>
    <p:sldLayoutId id="2147484022" r:id="rId3"/>
    <p:sldLayoutId id="2147484021" r:id="rId4"/>
    <p:sldLayoutId id="2147484020" r:id="rId5"/>
    <p:sldLayoutId id="2147484019" r:id="rId6"/>
    <p:sldLayoutId id="2147484018" r:id="rId7"/>
    <p:sldLayoutId id="2147484017" r:id="rId8"/>
    <p:sldLayoutId id="2147484016" r:id="rId9"/>
    <p:sldLayoutId id="2147484015" r:id="rId10"/>
    <p:sldLayoutId id="2147484014"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Wingdings 2" pitchFamily="18" charset="2"/>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Wingdings 2" pitchFamily="18" charset="2"/>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Wingdings 2" pitchFamily="18" charset="2"/>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25602" name="Picture 6" descr="HD-PanelContent-GrommetsCombined.png"/>
          <p:cNvPicPr>
            <a:picLocks noChangeAspect="1"/>
          </p:cNvPicPr>
          <p:nvPr/>
        </p:nvPicPr>
        <p:blipFill>
          <a:blip r:embed="rId19"/>
          <a:srcRect/>
          <a:stretch>
            <a:fillRect/>
          </a:stretch>
        </p:blipFill>
        <p:spPr bwMode="auto">
          <a:xfrm>
            <a:off x="0" y="0"/>
            <a:ext cx="12188825" cy="6856413"/>
          </a:xfrm>
          <a:prstGeom prst="rect">
            <a:avLst/>
          </a:prstGeom>
          <a:noFill/>
          <a:ln w="9525">
            <a:noFill/>
            <a:miter lim="800000"/>
            <a:headEnd/>
            <a:tailEnd/>
          </a:ln>
        </p:spPr>
      </p:pic>
      <p:sp>
        <p:nvSpPr>
          <p:cNvPr id="25603" name="Title Placeholder 1"/>
          <p:cNvSpPr>
            <a:spLocks noGrp="1"/>
          </p:cNvSpPr>
          <p:nvPr>
            <p:ph type="title"/>
          </p:nvPr>
        </p:nvSpPr>
        <p:spPr bwMode="auto">
          <a:xfrm>
            <a:off x="1295400" y="982663"/>
            <a:ext cx="9601200" cy="13033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25604" name="Text Placeholder 2"/>
          <p:cNvSpPr>
            <a:spLocks noGrp="1"/>
          </p:cNvSpPr>
          <p:nvPr>
            <p:ph type="body" idx="1"/>
          </p:nvPr>
        </p:nvSpPr>
        <p:spPr bwMode="auto">
          <a:xfrm>
            <a:off x="1295400" y="2557463"/>
            <a:ext cx="9601200" cy="3317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cs typeface="+mn-cs"/>
              </a:defRPr>
            </a:lvl1pPr>
          </a:lstStyle>
          <a:p>
            <a:pPr>
              <a:defRPr/>
            </a:pPr>
            <a:fld id="{2C19E152-9F74-4F8C-9360-A174CEBA32CC}" type="datetimeFigureOut">
              <a:rPr lang="en-US"/>
              <a:pPr>
                <a:defRPr/>
              </a:pPr>
              <a:t>1/22/2021</a:t>
            </a:fld>
            <a:endParaRPr lang="en-US" dirty="0"/>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fontAlgn="auto">
              <a:spcBef>
                <a:spcPts val="0"/>
              </a:spcBef>
              <a:spcAft>
                <a:spcPts val="0"/>
              </a:spcAft>
              <a:defRPr sz="1000" b="0" i="0" dirty="0">
                <a:solidFill>
                  <a:schemeClr val="tx1"/>
                </a:solidFill>
                <a:effectLst/>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cs typeface="+mn-cs"/>
              </a:defRPr>
            </a:lvl1pPr>
          </a:lstStyle>
          <a:p>
            <a:pPr>
              <a:defRPr/>
            </a:pPr>
            <a:fld id="{796E23E5-2107-4187-AB79-F9E5FB7DD5F2}"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28" r:id="rId7"/>
    <p:sldLayoutId id="2147484035" r:id="rId8"/>
    <p:sldLayoutId id="2147484027" r:id="rId9"/>
    <p:sldLayoutId id="2147484026" r:id="rId10"/>
    <p:sldLayoutId id="2147484036" r:id="rId11"/>
    <p:sldLayoutId id="2147484037" r:id="rId12"/>
    <p:sldLayoutId id="2147484025" r:id="rId13"/>
    <p:sldLayoutId id="2147484038" r:id="rId14"/>
    <p:sldLayoutId id="2147484039" r:id="rId15"/>
    <p:sldLayoutId id="2147484040" r:id="rId16"/>
    <p:sldLayoutId id="2147484041" r:id="rId17"/>
  </p:sldLayoutIdLst>
  <p:hf sldNum="0" hdr="0" ftr="0" dt="0"/>
  <p:txStyles>
    <p:titleStyle>
      <a:lvl1pPr algn="ctr" defTabSz="457200" rtl="0" eaLnBrk="0" fontAlgn="base" hangingPunct="0">
        <a:spcBef>
          <a:spcPct val="0"/>
        </a:spcBef>
        <a:spcAft>
          <a:spcPct val="0"/>
        </a:spcAft>
        <a:defRPr sz="4400" kern="1200">
          <a:ln w="3175" cmpd="sng">
            <a:noFill/>
          </a:ln>
          <a:solidFill>
            <a:srgbClr val="262626"/>
          </a:solidFill>
          <a:latin typeface="+mj-lt"/>
          <a:ea typeface="+mj-ea"/>
          <a:cs typeface="+mj-cs"/>
        </a:defRPr>
      </a:lvl1pPr>
      <a:lvl2pPr algn="ctr" defTabSz="457200" rtl="0" eaLnBrk="0" fontAlgn="base" hangingPunct="0">
        <a:spcBef>
          <a:spcPct val="0"/>
        </a:spcBef>
        <a:spcAft>
          <a:spcPct val="0"/>
        </a:spcAft>
        <a:defRPr sz="4400">
          <a:solidFill>
            <a:srgbClr val="262626"/>
          </a:solidFill>
          <a:latin typeface="Garamond" pitchFamily="18" charset="0"/>
        </a:defRPr>
      </a:lvl2pPr>
      <a:lvl3pPr algn="ctr" defTabSz="457200" rtl="0" eaLnBrk="0" fontAlgn="base" hangingPunct="0">
        <a:spcBef>
          <a:spcPct val="0"/>
        </a:spcBef>
        <a:spcAft>
          <a:spcPct val="0"/>
        </a:spcAft>
        <a:defRPr sz="4400">
          <a:solidFill>
            <a:srgbClr val="262626"/>
          </a:solidFill>
          <a:latin typeface="Garamond" pitchFamily="18" charset="0"/>
        </a:defRPr>
      </a:lvl3pPr>
      <a:lvl4pPr algn="ctr" defTabSz="457200" rtl="0" eaLnBrk="0" fontAlgn="base" hangingPunct="0">
        <a:spcBef>
          <a:spcPct val="0"/>
        </a:spcBef>
        <a:spcAft>
          <a:spcPct val="0"/>
        </a:spcAft>
        <a:defRPr sz="4400">
          <a:solidFill>
            <a:srgbClr val="262626"/>
          </a:solidFill>
          <a:latin typeface="Garamond" pitchFamily="18" charset="0"/>
        </a:defRPr>
      </a:lvl4pPr>
      <a:lvl5pPr algn="ctr" defTabSz="457200" rtl="0" eaLnBrk="0" fontAlgn="base" hangingPunct="0">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20000"/>
        </a:spcBef>
        <a:spcAft>
          <a:spcPts val="600"/>
        </a:spcAft>
        <a:buClr>
          <a:schemeClr val="accent1"/>
        </a:buClr>
        <a:buSzPct val="115000"/>
        <a:buFont typeface="Arial" charset="0"/>
        <a:buChar char="•"/>
        <a:defRPr sz="2400" kern="1200">
          <a:solidFill>
            <a:srgbClr val="262626"/>
          </a:solidFill>
          <a:latin typeface="+mn-lt"/>
          <a:ea typeface="+mn-ea"/>
          <a:cs typeface="+mn-cs"/>
        </a:defRPr>
      </a:lvl1pPr>
      <a:lvl2pPr marL="742950" indent="-285750" algn="l" defTabSz="457200" rtl="0" eaLnBrk="0" fontAlgn="base" hangingPunct="0">
        <a:spcBef>
          <a:spcPct val="20000"/>
        </a:spcBef>
        <a:spcAft>
          <a:spcPts val="600"/>
        </a:spcAft>
        <a:buClr>
          <a:schemeClr val="accent1"/>
        </a:buClr>
        <a:buSzPct val="115000"/>
        <a:buFont typeface="Arial" charset="0"/>
        <a:buChar char="•"/>
        <a:defRPr sz="2000" kern="1200">
          <a:solidFill>
            <a:srgbClr val="262626"/>
          </a:solidFill>
          <a:latin typeface="+mn-lt"/>
          <a:ea typeface="+mn-ea"/>
          <a:cs typeface="+mn-cs"/>
        </a:defRPr>
      </a:lvl2pPr>
      <a:lvl3pPr marL="1200150" indent="-285750" algn="l" defTabSz="457200" rtl="0" eaLnBrk="0" fontAlgn="base" hangingPunct="0">
        <a:spcBef>
          <a:spcPct val="20000"/>
        </a:spcBef>
        <a:spcAft>
          <a:spcPts val="600"/>
        </a:spcAft>
        <a:buClr>
          <a:schemeClr val="accent1"/>
        </a:buClr>
        <a:buSzPct val="115000"/>
        <a:buFont typeface="Arial" charset="0"/>
        <a:buChar char="•"/>
        <a:defRPr kern="1200">
          <a:solidFill>
            <a:srgbClr val="262626"/>
          </a:solidFill>
          <a:latin typeface="+mn-lt"/>
          <a:ea typeface="+mn-ea"/>
          <a:cs typeface="+mn-cs"/>
        </a:defRPr>
      </a:lvl3pPr>
      <a:lvl4pPr marL="1543050" indent="-171450" algn="l" defTabSz="457200" rtl="0" eaLnBrk="0" fontAlgn="base" hangingPunct="0">
        <a:spcBef>
          <a:spcPct val="20000"/>
        </a:spcBef>
        <a:spcAft>
          <a:spcPts val="600"/>
        </a:spcAft>
        <a:buClr>
          <a:schemeClr val="accent1"/>
        </a:buClr>
        <a:buSzPct val="115000"/>
        <a:buFont typeface="Arial" charset="0"/>
        <a:buChar char="•"/>
        <a:defRPr sz="1600" kern="1200">
          <a:solidFill>
            <a:srgbClr val="262626"/>
          </a:solidFill>
          <a:latin typeface="+mn-lt"/>
          <a:ea typeface="+mn-ea"/>
          <a:cs typeface="+mn-cs"/>
        </a:defRPr>
      </a:lvl4pPr>
      <a:lvl5pPr marL="2000250" indent="-171450" algn="l" defTabSz="457200" rtl="0" eaLnBrk="0" fontAlgn="base" hangingPunct="0">
        <a:spcBef>
          <a:spcPct val="20000"/>
        </a:spcBef>
        <a:spcAft>
          <a:spcPts val="600"/>
        </a:spcAft>
        <a:buClr>
          <a:schemeClr val="accent1"/>
        </a:buClr>
        <a:buSzPct val="115000"/>
        <a:buFont typeface="Arial"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www.paulomargotto.com.br/" TargetMode="External"/><Relationship Id="rId7" Type="http://schemas.openxmlformats.org/officeDocument/2006/relationships/image" Target="../media/image8.png"/><Relationship Id="rId2" Type="http://schemas.openxmlformats.org/officeDocument/2006/relationships/hyperlink" Target="https://pubmed.ncbi.nlm.nih.gov/32740190/" TargetMode="External"/><Relationship Id="rId1" Type="http://schemas.openxmlformats.org/officeDocument/2006/relationships/slideLayout" Target="../slideLayouts/slideLayout2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paulomargotto.com.br/" TargetMode="External"/><Relationship Id="rId1" Type="http://schemas.openxmlformats.org/officeDocument/2006/relationships/slideLayout" Target="../slideLayouts/slideLayout24.xml"/><Relationship Id="rId5" Type="http://schemas.openxmlformats.org/officeDocument/2006/relationships/hyperlink" Target="mailto:pmargotto@gmail.com" TargetMode="Externa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pubmed.ncbi.nlm.nih.gov/33278214/" TargetMode="Externa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19544" TargetMode="External"/><Relationship Id="rId1" Type="http://schemas.openxmlformats.org/officeDocument/2006/relationships/slideLayout" Target="../slideLayouts/slideLayout24.xml"/><Relationship Id="rId5" Type="http://schemas.openxmlformats.org/officeDocument/2006/relationships/hyperlink" Target="https://www.ncbi.nlm.nih.gov/pubmed?linkname=pubmed_pubmed&amp;from_uid=30772908" TargetMode="External"/><Relationship Id="rId4" Type="http://schemas.openxmlformats.org/officeDocument/2006/relationships/hyperlink" Target="https://www.ncbi.nlm.nih.gov/pubmed/30772908"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ncbi.nlm.nih.gov/pubmed?linkname=pubmed_pubmed&amp;from_uid=28471441" TargetMode="External"/><Relationship Id="rId2" Type="http://schemas.openxmlformats.org/officeDocument/2006/relationships/hyperlink" Target="https://www.ncbi.nlm.nih.gov/pubmed/28471441" TargetMode="External"/><Relationship Id="rId1" Type="http://schemas.openxmlformats.org/officeDocument/2006/relationships/slideLayout" Target="../slideLayouts/slideLayout2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paulomargotto.com.br/documentos/15861"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20051" TargetMode="External"/><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21184" TargetMode="External"/><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29404312" TargetMode="External"/><Relationship Id="rId2" Type="http://schemas.openxmlformats.org/officeDocument/2006/relationships/hyperlink" Target="http://paulomargotto.com.br/documentos/20036" TargetMode="External"/><Relationship Id="rId1" Type="http://schemas.openxmlformats.org/officeDocument/2006/relationships/slideLayout" Target="../slideLayouts/slideLayout24.xml"/><Relationship Id="rId5" Type="http://schemas.openxmlformats.org/officeDocument/2006/relationships/image" Target="../media/image27.png"/><Relationship Id="rId4" Type="http://schemas.openxmlformats.org/officeDocument/2006/relationships/hyperlink" Target="https://www.ncbi.nlm.nih.gov/pubmed?linkname=pubmed_pubmed&amp;from_uid=29404312"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4"/>
          <p:cNvSpPr>
            <a:spLocks noChangeArrowheads="1"/>
          </p:cNvSpPr>
          <p:nvPr/>
        </p:nvSpPr>
        <p:spPr bwMode="auto">
          <a:xfrm>
            <a:off x="2444750" y="2901950"/>
            <a:ext cx="7475538" cy="977900"/>
          </a:xfrm>
          <a:prstGeom prst="rect">
            <a:avLst/>
          </a:prstGeom>
          <a:solidFill>
            <a:srgbClr val="FFFFFF"/>
          </a:solidFill>
          <a:ln w="9525">
            <a:noFill/>
            <a:miter lim="800000"/>
            <a:headEnd/>
            <a:tailEnd/>
          </a:ln>
        </p:spPr>
        <p:txBody>
          <a:bodyPr lIns="0" tIns="0" rIns="0" bIns="0" anchor="ctr">
            <a:spAutoFit/>
          </a:bodyPr>
          <a:lstStyle/>
          <a:p>
            <a:pPr algn="ctr"/>
            <a:r>
              <a:rPr lang="en-US" sz="1600" b="1">
                <a:hlinkClick r:id="rId2"/>
              </a:rPr>
              <a:t>Clinical</a:t>
            </a:r>
            <a:r>
              <a:rPr lang="en-US" sz="1600">
                <a:hlinkClick r:id="rId2"/>
              </a:rPr>
              <a:t> </a:t>
            </a:r>
            <a:r>
              <a:rPr lang="en-US" sz="1600" b="1">
                <a:hlinkClick r:id="rId2"/>
              </a:rPr>
              <a:t>Signs</a:t>
            </a:r>
            <a:r>
              <a:rPr lang="en-US" sz="1600">
                <a:hlinkClick r:id="rId2"/>
              </a:rPr>
              <a:t> to </a:t>
            </a:r>
            <a:r>
              <a:rPr lang="en-US" sz="1600" b="1">
                <a:hlinkClick r:id="rId2"/>
              </a:rPr>
              <a:t>Categorize</a:t>
            </a:r>
            <a:r>
              <a:rPr lang="en-US" sz="1600">
                <a:hlinkClick r:id="rId2"/>
              </a:rPr>
              <a:t> </a:t>
            </a:r>
            <a:r>
              <a:rPr lang="en-US" sz="1600" b="1">
                <a:hlinkClick r:id="rId2"/>
              </a:rPr>
              <a:t>Shock</a:t>
            </a:r>
            <a:r>
              <a:rPr lang="en-US" sz="1600">
                <a:hlinkClick r:id="rId2"/>
              </a:rPr>
              <a:t> and </a:t>
            </a:r>
            <a:r>
              <a:rPr lang="en-US" sz="1600" b="1">
                <a:hlinkClick r:id="rId2"/>
              </a:rPr>
              <a:t>Target</a:t>
            </a:r>
            <a:r>
              <a:rPr lang="en-US" sz="1600">
                <a:hlinkClick r:id="rId2"/>
              </a:rPr>
              <a:t> Vasoactive Medications in Warm Versus Cold Pediatric Septic </a:t>
            </a:r>
            <a:r>
              <a:rPr lang="en-US" sz="1600" b="1">
                <a:hlinkClick r:id="rId2"/>
              </a:rPr>
              <a:t>Shock</a:t>
            </a:r>
            <a:r>
              <a:rPr lang="en-US" sz="1600">
                <a:hlinkClick r:id="rId2"/>
              </a:rPr>
              <a:t>.</a:t>
            </a:r>
            <a:r>
              <a:rPr lang="en-US" sz="1600"/>
              <a:t> Walker SB, Conlon TW, Zhang B, Mensinger JL, Fitzgerald JC, Himebauch AS, Glau C, Nishisaki A, Ranjit S, Nadkarni V, Weiss SL. Pediatr Crit Care Med. 2020 Dec;21(12):1051-1058. </a:t>
            </a:r>
            <a:r>
              <a:rPr lang="en-US" sz="1600">
                <a:solidFill>
                  <a:srgbClr val="FF33CC"/>
                </a:solidFill>
              </a:rPr>
              <a:t>doi: 10.1097/PCC.0000000000002481.PMID: 32740190</a:t>
            </a:r>
          </a:p>
        </p:txBody>
      </p:sp>
      <p:sp>
        <p:nvSpPr>
          <p:cNvPr id="44034" name="Rectangle 6"/>
          <p:cNvSpPr>
            <a:spLocks noChangeArrowheads="1"/>
          </p:cNvSpPr>
          <p:nvPr/>
        </p:nvSpPr>
        <p:spPr bwMode="auto">
          <a:xfrm>
            <a:off x="2870200" y="3897313"/>
            <a:ext cx="6096000" cy="1190625"/>
          </a:xfrm>
          <a:prstGeom prst="rect">
            <a:avLst/>
          </a:prstGeom>
          <a:noFill/>
          <a:ln w="9525">
            <a:noFill/>
            <a:miter lim="800000"/>
            <a:headEnd/>
            <a:tailEnd/>
          </a:ln>
        </p:spPr>
        <p:txBody>
          <a:bodyPr>
            <a:spAutoFit/>
          </a:bodyPr>
          <a:lstStyle/>
          <a:p>
            <a:pPr algn="ctr" defTabSz="914400"/>
            <a:r>
              <a:rPr lang="pt-BR"/>
              <a:t>Apresentação: João Paulo S. Cézar</a:t>
            </a:r>
          </a:p>
          <a:p>
            <a:pPr algn="ctr" defTabSz="914400"/>
            <a:r>
              <a:rPr lang="pt-BR"/>
              <a:t>Coordenação: Alexandre  Peixoto Serafim</a:t>
            </a:r>
          </a:p>
          <a:p>
            <a:pPr algn="ctr" defTabSz="914400"/>
            <a:r>
              <a:rPr lang="pt-BR"/>
              <a:t>HMIB- RESIDÊNCIA MÉDICA – Terapia Intensiva Pediátrica</a:t>
            </a:r>
          </a:p>
          <a:p>
            <a:pPr algn="ctr" defTabSz="914400"/>
            <a:r>
              <a:rPr lang="pt-BR"/>
              <a:t>Revisão e Complementação: Paulo R. Margotto</a:t>
            </a:r>
          </a:p>
        </p:txBody>
      </p:sp>
      <p:sp>
        <p:nvSpPr>
          <p:cNvPr id="44035" name="Text Box 7"/>
          <p:cNvSpPr txBox="1">
            <a:spLocks noChangeArrowheads="1"/>
          </p:cNvSpPr>
          <p:nvPr/>
        </p:nvSpPr>
        <p:spPr bwMode="auto">
          <a:xfrm>
            <a:off x="2998788" y="5106988"/>
            <a:ext cx="6037262" cy="366712"/>
          </a:xfrm>
          <a:prstGeom prst="rect">
            <a:avLst/>
          </a:prstGeom>
          <a:noFill/>
          <a:ln w="9525">
            <a:noFill/>
            <a:miter lim="800000"/>
            <a:headEnd/>
            <a:tailEnd/>
          </a:ln>
        </p:spPr>
        <p:txBody>
          <a:bodyPr wrap="none">
            <a:spAutoFit/>
          </a:bodyPr>
          <a:lstStyle/>
          <a:p>
            <a:pPr defTabSz="914400"/>
            <a:r>
              <a:rPr lang="pt-BR">
                <a:hlinkClick r:id="rId3"/>
              </a:rPr>
              <a:t>www.paulomargotto.com.br</a:t>
            </a:r>
            <a:r>
              <a:rPr lang="pt-BR"/>
              <a:t> / Brasília, 22 de fevereiro de 2021</a:t>
            </a:r>
          </a:p>
        </p:txBody>
      </p:sp>
      <p:sp>
        <p:nvSpPr>
          <p:cNvPr id="44036" name="Oval 9"/>
          <p:cNvSpPr>
            <a:spLocks noChangeArrowheads="1"/>
          </p:cNvSpPr>
          <p:nvPr/>
        </p:nvSpPr>
        <p:spPr bwMode="auto">
          <a:xfrm>
            <a:off x="2219325" y="1447800"/>
            <a:ext cx="7772400" cy="1404938"/>
          </a:xfrm>
          <a:prstGeom prst="ellipse">
            <a:avLst/>
          </a:prstGeom>
          <a:solidFill>
            <a:srgbClr val="FFFF00"/>
          </a:solidFill>
          <a:ln w="38100">
            <a:solidFill>
              <a:srgbClr val="0000FF"/>
            </a:solidFill>
            <a:round/>
            <a:headEnd/>
            <a:tailEnd/>
          </a:ln>
        </p:spPr>
        <p:txBody>
          <a:bodyPr wrap="none" anchor="ctr"/>
          <a:lstStyle/>
          <a:p>
            <a:pPr algn="ctr" defTabSz="914400"/>
            <a:endParaRPr lang="en-US" b="1" dirty="0"/>
          </a:p>
          <a:p>
            <a:pPr algn="ctr" defTabSz="914400"/>
            <a:endParaRPr lang="en-US" b="1" dirty="0"/>
          </a:p>
          <a:p>
            <a:pPr algn="ctr" defTabSz="914400"/>
            <a:r>
              <a:rPr lang="en-US" b="1" dirty="0" err="1">
                <a:solidFill>
                  <a:srgbClr val="FF33CC"/>
                </a:solidFill>
              </a:rPr>
              <a:t>Sinais</a:t>
            </a:r>
            <a:r>
              <a:rPr lang="en-US" b="1" dirty="0">
                <a:solidFill>
                  <a:srgbClr val="FF33CC"/>
                </a:solidFill>
              </a:rPr>
              <a:t> </a:t>
            </a:r>
            <a:r>
              <a:rPr lang="en-US" b="1" dirty="0" err="1">
                <a:solidFill>
                  <a:srgbClr val="FF33CC"/>
                </a:solidFill>
              </a:rPr>
              <a:t>clínicos</a:t>
            </a:r>
            <a:r>
              <a:rPr lang="en-US" b="1" dirty="0">
                <a:solidFill>
                  <a:srgbClr val="FF33CC"/>
                </a:solidFill>
              </a:rPr>
              <a:t> </a:t>
            </a:r>
            <a:r>
              <a:rPr lang="en-US" b="1" dirty="0" err="1">
                <a:solidFill>
                  <a:srgbClr val="FF33CC"/>
                </a:solidFill>
              </a:rPr>
              <a:t>para</a:t>
            </a:r>
            <a:r>
              <a:rPr lang="en-US" b="1" dirty="0">
                <a:solidFill>
                  <a:srgbClr val="FF33CC"/>
                </a:solidFill>
              </a:rPr>
              <a:t> </a:t>
            </a:r>
            <a:r>
              <a:rPr lang="en-US" b="1" dirty="0" err="1">
                <a:solidFill>
                  <a:srgbClr val="FF33CC"/>
                </a:solidFill>
              </a:rPr>
              <a:t>categorizar</a:t>
            </a:r>
            <a:r>
              <a:rPr lang="en-US" b="1" dirty="0">
                <a:solidFill>
                  <a:srgbClr val="FF33CC"/>
                </a:solidFill>
              </a:rPr>
              <a:t> </a:t>
            </a:r>
            <a:r>
              <a:rPr lang="en-US" b="1" dirty="0" err="1">
                <a:solidFill>
                  <a:srgbClr val="FF33CC"/>
                </a:solidFill>
              </a:rPr>
              <a:t>choque</a:t>
            </a:r>
            <a:r>
              <a:rPr lang="en-US" b="1" dirty="0">
                <a:solidFill>
                  <a:srgbClr val="FF33CC"/>
                </a:solidFill>
              </a:rPr>
              <a:t> e </a:t>
            </a:r>
            <a:r>
              <a:rPr lang="en-US" b="1" dirty="0" err="1">
                <a:solidFill>
                  <a:srgbClr val="FF33CC"/>
                </a:solidFill>
              </a:rPr>
              <a:t>medicamentos</a:t>
            </a:r>
            <a:r>
              <a:rPr lang="en-US" b="1" dirty="0">
                <a:solidFill>
                  <a:srgbClr val="FF33CC"/>
                </a:solidFill>
              </a:rPr>
              <a:t> </a:t>
            </a:r>
            <a:r>
              <a:rPr lang="en-US" b="1" dirty="0" err="1">
                <a:solidFill>
                  <a:srgbClr val="FF33CC"/>
                </a:solidFill>
              </a:rPr>
              <a:t>vasoativos</a:t>
            </a:r>
            <a:r>
              <a:rPr lang="en-US" b="1" dirty="0">
                <a:solidFill>
                  <a:srgbClr val="FF33CC"/>
                </a:solidFill>
              </a:rPr>
              <a:t> </a:t>
            </a:r>
            <a:r>
              <a:rPr lang="en-US" b="1" smtClean="0">
                <a:solidFill>
                  <a:srgbClr val="FF33CC"/>
                </a:solidFill>
              </a:rPr>
              <a:t>alvos </a:t>
            </a:r>
            <a:r>
              <a:rPr lang="en-US" b="1" dirty="0" err="1">
                <a:solidFill>
                  <a:srgbClr val="FF33CC"/>
                </a:solidFill>
              </a:rPr>
              <a:t>em</a:t>
            </a:r>
            <a:r>
              <a:rPr lang="en-US" b="1" dirty="0">
                <a:solidFill>
                  <a:srgbClr val="FF33CC"/>
                </a:solidFill>
              </a:rPr>
              <a:t> </a:t>
            </a:r>
          </a:p>
          <a:p>
            <a:pPr algn="ctr" defTabSz="914400"/>
            <a:r>
              <a:rPr lang="en-US" b="1" dirty="0" err="1">
                <a:solidFill>
                  <a:srgbClr val="FF33CC"/>
                </a:solidFill>
              </a:rPr>
              <a:t>choque</a:t>
            </a:r>
            <a:r>
              <a:rPr lang="en-US" b="1" dirty="0">
                <a:solidFill>
                  <a:srgbClr val="FF33CC"/>
                </a:solidFill>
              </a:rPr>
              <a:t> </a:t>
            </a:r>
            <a:r>
              <a:rPr lang="en-US" b="1" dirty="0" err="1">
                <a:solidFill>
                  <a:srgbClr val="FF33CC"/>
                </a:solidFill>
              </a:rPr>
              <a:t>séptico</a:t>
            </a:r>
            <a:r>
              <a:rPr lang="en-US" b="1" dirty="0">
                <a:solidFill>
                  <a:srgbClr val="FF33CC"/>
                </a:solidFill>
              </a:rPr>
              <a:t> </a:t>
            </a:r>
            <a:r>
              <a:rPr lang="en-US" b="1" dirty="0" err="1">
                <a:solidFill>
                  <a:srgbClr val="FF33CC"/>
                </a:solidFill>
              </a:rPr>
              <a:t>pediátrico</a:t>
            </a:r>
            <a:r>
              <a:rPr lang="en-US" b="1" dirty="0">
                <a:solidFill>
                  <a:srgbClr val="FF33CC"/>
                </a:solidFill>
              </a:rPr>
              <a:t> </a:t>
            </a:r>
            <a:r>
              <a:rPr lang="en-US" b="1" dirty="0" err="1">
                <a:solidFill>
                  <a:srgbClr val="FF33CC"/>
                </a:solidFill>
              </a:rPr>
              <a:t>quente</a:t>
            </a:r>
            <a:r>
              <a:rPr lang="en-US" b="1" dirty="0">
                <a:solidFill>
                  <a:srgbClr val="FF33CC"/>
                </a:solidFill>
              </a:rPr>
              <a:t> versus </a:t>
            </a:r>
            <a:r>
              <a:rPr lang="en-US" b="1" dirty="0" err="1">
                <a:solidFill>
                  <a:srgbClr val="FF33CC"/>
                </a:solidFill>
              </a:rPr>
              <a:t>frio</a:t>
            </a:r>
            <a:endParaRPr lang="en-US" b="1" dirty="0">
              <a:solidFill>
                <a:srgbClr val="FF33CC"/>
              </a:solidFill>
            </a:endParaRPr>
          </a:p>
          <a:p>
            <a:pPr algn="ctr" defTabSz="914400"/>
            <a:endParaRPr lang="en-US" dirty="0">
              <a:solidFill>
                <a:srgbClr val="FF33CC"/>
              </a:solidFill>
            </a:endParaRPr>
          </a:p>
          <a:p>
            <a:pPr algn="ctr" defTabSz="914400"/>
            <a:endParaRPr lang="pt-BR" dirty="0">
              <a:solidFill>
                <a:srgbClr val="FF33CC"/>
              </a:solidFill>
            </a:endParaRPr>
          </a:p>
        </p:txBody>
      </p:sp>
      <p:pic>
        <p:nvPicPr>
          <p:cNvPr id="44037" name="Picture 8"/>
          <p:cNvPicPr>
            <a:picLocks noChangeAspect="1" noChangeArrowheads="1"/>
          </p:cNvPicPr>
          <p:nvPr/>
        </p:nvPicPr>
        <p:blipFill>
          <a:blip r:embed="rId4"/>
          <a:srcRect/>
          <a:stretch>
            <a:fillRect/>
          </a:stretch>
        </p:blipFill>
        <p:spPr bwMode="auto">
          <a:xfrm>
            <a:off x="231775" y="1617663"/>
            <a:ext cx="2036763" cy="1573212"/>
          </a:xfrm>
          <a:prstGeom prst="rect">
            <a:avLst/>
          </a:prstGeom>
          <a:noFill/>
          <a:ln w="9525">
            <a:noFill/>
            <a:miter lim="800000"/>
            <a:headEnd/>
            <a:tailEnd/>
          </a:ln>
        </p:spPr>
      </p:pic>
      <p:pic>
        <p:nvPicPr>
          <p:cNvPr id="44038" name="Picture 3"/>
          <p:cNvPicPr>
            <a:picLocks noChangeAspect="1" noChangeArrowheads="1"/>
          </p:cNvPicPr>
          <p:nvPr/>
        </p:nvPicPr>
        <p:blipFill>
          <a:blip r:embed="rId5">
            <a:lum bright="12000" contrast="18000"/>
          </a:blip>
          <a:srcRect/>
          <a:stretch>
            <a:fillRect/>
          </a:stretch>
        </p:blipFill>
        <p:spPr bwMode="auto">
          <a:xfrm>
            <a:off x="2601913" y="0"/>
            <a:ext cx="6838950" cy="1385888"/>
          </a:xfrm>
          <a:prstGeom prst="rect">
            <a:avLst/>
          </a:prstGeom>
          <a:noFill/>
          <a:ln w="9525">
            <a:noFill/>
            <a:miter lim="800000"/>
            <a:headEnd/>
            <a:tailEnd/>
          </a:ln>
        </p:spPr>
      </p:pic>
      <p:pic>
        <p:nvPicPr>
          <p:cNvPr id="44039" name="Picture 12"/>
          <p:cNvPicPr>
            <a:picLocks noChangeAspect="1" noChangeArrowheads="1"/>
          </p:cNvPicPr>
          <p:nvPr/>
        </p:nvPicPr>
        <p:blipFill>
          <a:blip r:embed="rId6"/>
          <a:srcRect/>
          <a:stretch>
            <a:fillRect/>
          </a:stretch>
        </p:blipFill>
        <p:spPr bwMode="auto">
          <a:xfrm>
            <a:off x="10045700" y="1538288"/>
            <a:ext cx="1724025" cy="3648075"/>
          </a:xfrm>
          <a:prstGeom prst="rect">
            <a:avLst/>
          </a:prstGeom>
          <a:noFill/>
          <a:ln w="9525">
            <a:noFill/>
            <a:miter lim="800000"/>
            <a:headEnd/>
            <a:tailEnd/>
          </a:ln>
        </p:spPr>
      </p:pic>
      <p:pic>
        <p:nvPicPr>
          <p:cNvPr id="44040" name="Picture 13"/>
          <p:cNvPicPr>
            <a:picLocks noChangeAspect="1" noChangeArrowheads="1"/>
          </p:cNvPicPr>
          <p:nvPr/>
        </p:nvPicPr>
        <p:blipFill>
          <a:blip r:embed="rId7">
            <a:lum bright="-6000" contrast="36000"/>
          </a:blip>
          <a:srcRect/>
          <a:stretch>
            <a:fillRect/>
          </a:stretch>
        </p:blipFill>
        <p:spPr bwMode="auto">
          <a:xfrm>
            <a:off x="4008438" y="5475288"/>
            <a:ext cx="3889375" cy="1382712"/>
          </a:xfrm>
          <a:prstGeom prst="rect">
            <a:avLst/>
          </a:prstGeom>
          <a:noFill/>
          <a:ln w="9525">
            <a:noFill/>
            <a:miter lim="800000"/>
            <a:headEnd/>
            <a:tailEnd/>
          </a:ln>
        </p:spPr>
      </p:pic>
      <p:sp>
        <p:nvSpPr>
          <p:cNvPr id="44041" name="Rectangle 14"/>
          <p:cNvSpPr>
            <a:spLocks noChangeArrowheads="1"/>
          </p:cNvSpPr>
          <p:nvPr/>
        </p:nvSpPr>
        <p:spPr bwMode="auto">
          <a:xfrm>
            <a:off x="10012363" y="5470525"/>
            <a:ext cx="1963737" cy="366713"/>
          </a:xfrm>
          <a:prstGeom prst="rect">
            <a:avLst/>
          </a:prstGeom>
          <a:noFill/>
          <a:ln w="9525">
            <a:noFill/>
            <a:miter lim="800000"/>
            <a:headEnd/>
            <a:tailEnd/>
          </a:ln>
        </p:spPr>
        <p:txBody>
          <a:bodyPr wrap="none">
            <a:spAutoFit/>
          </a:bodyPr>
          <a:lstStyle/>
          <a:p>
            <a:pPr defTabSz="914400"/>
            <a:r>
              <a:rPr lang="pt-BR"/>
              <a:t>João Paulo S. Cézar</a:t>
            </a:r>
          </a:p>
        </p:txBody>
      </p:sp>
      <p:pic>
        <p:nvPicPr>
          <p:cNvPr id="44042" name="Picture 15"/>
          <p:cNvPicPr>
            <a:picLocks noChangeAspect="1" noChangeArrowheads="1"/>
          </p:cNvPicPr>
          <p:nvPr/>
        </p:nvPicPr>
        <p:blipFill>
          <a:blip r:embed="rId8"/>
          <a:srcRect/>
          <a:stretch>
            <a:fillRect/>
          </a:stretch>
        </p:blipFill>
        <p:spPr bwMode="auto">
          <a:xfrm>
            <a:off x="0" y="3197225"/>
            <a:ext cx="2582863" cy="2303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p:txBody>
          <a:bodyPr/>
          <a:lstStyle/>
          <a:p>
            <a:pPr eaLnBrk="1" hangingPunct="1"/>
            <a:r>
              <a:rPr lang="pt-BR" b="1" smtClean="0">
                <a:ln>
                  <a:noFill/>
                </a:ln>
                <a:latin typeface="Agency FB"/>
              </a:rPr>
              <a:t>Introdução</a:t>
            </a:r>
          </a:p>
        </p:txBody>
      </p:sp>
      <p:sp>
        <p:nvSpPr>
          <p:cNvPr id="45058" name="Espaço Reservado para Conteúdo 3"/>
          <p:cNvSpPr>
            <a:spLocks noGrp="1"/>
          </p:cNvSpPr>
          <p:nvPr>
            <p:ph idx="1"/>
          </p:nvPr>
        </p:nvSpPr>
        <p:spPr/>
        <p:txBody>
          <a:bodyPr/>
          <a:lstStyle/>
          <a:p>
            <a:pPr marL="0" indent="0" eaLnBrk="1" hangingPunct="1">
              <a:buFont typeface="Arial" charset="0"/>
              <a:buNone/>
            </a:pPr>
            <a:endParaRPr lang="pt-BR" sz="2000" smtClean="0">
              <a:latin typeface="Arial" charset="0"/>
              <a:cs typeface="Arial" charset="0"/>
            </a:endParaRPr>
          </a:p>
          <a:p>
            <a:pPr marL="0" indent="0" eaLnBrk="1" hangingPunct="1">
              <a:buFont typeface="Arial" charset="0"/>
              <a:buNone/>
            </a:pPr>
            <a:r>
              <a:rPr lang="pt-BR" sz="2200" smtClean="0">
                <a:latin typeface="Arial" charset="0"/>
                <a:cs typeface="Arial" charset="0"/>
              </a:rPr>
              <a:t>Sepse na população pediátrica            morbidade e mortalidade (1-3) </a:t>
            </a:r>
          </a:p>
          <a:p>
            <a:pPr marL="0" indent="0" algn="ctr" eaLnBrk="1" hangingPunct="1">
              <a:buFont typeface="Arial" charset="0"/>
              <a:buNone/>
            </a:pPr>
            <a:r>
              <a:rPr lang="pt-BR" sz="2200" smtClean="0">
                <a:latin typeface="Arial" charset="0"/>
                <a:cs typeface="Arial" charset="0"/>
              </a:rPr>
              <a:t> Abordagem otimizada (4,5)</a:t>
            </a:r>
          </a:p>
          <a:p>
            <a:pPr marL="0" indent="0" algn="ctr" eaLnBrk="1" hangingPunct="1">
              <a:buFont typeface="Garamond" pitchFamily="18" charset="0"/>
              <a:buAutoNum type="arabicPeriod"/>
            </a:pPr>
            <a:r>
              <a:rPr lang="pt-BR" sz="2200" smtClean="0">
                <a:latin typeface="Arial" charset="0"/>
                <a:cs typeface="Arial" charset="0"/>
              </a:rPr>
              <a:t>Reconhecimento precoce </a:t>
            </a:r>
          </a:p>
          <a:p>
            <a:pPr marL="0" indent="0" algn="ctr" eaLnBrk="1" hangingPunct="1">
              <a:buFont typeface="Garamond" pitchFamily="18" charset="0"/>
              <a:buAutoNum type="arabicPeriod"/>
            </a:pPr>
            <a:r>
              <a:rPr lang="pt-BR" sz="2200" smtClean="0">
                <a:latin typeface="Arial" charset="0"/>
                <a:cs typeface="Arial" charset="0"/>
              </a:rPr>
              <a:t>Manejo adequado do choque</a:t>
            </a:r>
          </a:p>
          <a:p>
            <a:pPr marL="0" indent="0" algn="ctr" eaLnBrk="1" hangingPunct="1">
              <a:buFont typeface="Garamond" pitchFamily="18" charset="0"/>
              <a:buAutoNum type="arabicPeriod"/>
            </a:pPr>
            <a:endParaRPr lang="pt-BR" sz="2200" smtClean="0">
              <a:latin typeface="Arial" charset="0"/>
              <a:cs typeface="Arial" charset="0"/>
            </a:endParaRPr>
          </a:p>
          <a:p>
            <a:pPr marL="0" indent="0" algn="ctr" eaLnBrk="1" hangingPunct="1"/>
            <a:r>
              <a:rPr lang="pt-BR" b="1" smtClean="0">
                <a:solidFill>
                  <a:srgbClr val="0000FF"/>
                </a:solidFill>
              </a:rPr>
              <a:t>Tempo mais curto para a reversão do choque associa-se a melhores resultados </a:t>
            </a:r>
            <a:r>
              <a:rPr lang="pt-BR" sz="2200" smtClean="0">
                <a:solidFill>
                  <a:schemeClr val="tx1"/>
                </a:solidFill>
              </a:rPr>
              <a:t>(6,7)</a:t>
            </a:r>
            <a:endParaRPr lang="pt-BR" sz="2200" smtClean="0">
              <a:solidFill>
                <a:schemeClr val="tx1"/>
              </a:solidFill>
              <a:latin typeface="Arial" charset="0"/>
              <a:cs typeface="Arial" charset="0"/>
            </a:endParaRPr>
          </a:p>
          <a:p>
            <a:pPr marL="0" indent="0" eaLnBrk="1" hangingPunct="1">
              <a:buFont typeface="Garamond" pitchFamily="18" charset="0"/>
              <a:buAutoNum type="arabicPeriod"/>
            </a:pPr>
            <a:endParaRPr lang="pt-BR" sz="2200" smtClean="0">
              <a:solidFill>
                <a:schemeClr val="tx1"/>
              </a:solidFill>
              <a:latin typeface="Arial" charset="0"/>
              <a:cs typeface="Arial" charset="0"/>
            </a:endParaRPr>
          </a:p>
          <a:p>
            <a:pPr marL="0" indent="0" eaLnBrk="1" hangingPunct="1">
              <a:buFont typeface="Arial" charset="0"/>
              <a:buNone/>
            </a:pPr>
            <a:endParaRPr lang="pt-BR" sz="2200" smtClean="0">
              <a:latin typeface="Arial" charset="0"/>
              <a:cs typeface="Arial" charset="0"/>
            </a:endParaRPr>
          </a:p>
          <a:p>
            <a:pPr marL="0" indent="0" eaLnBrk="1" hangingPunct="1">
              <a:buFont typeface="Arial" charset="0"/>
              <a:buNone/>
            </a:pPr>
            <a:r>
              <a:rPr lang="pt-BR" sz="2200" smtClean="0">
                <a:latin typeface="Arial" charset="0"/>
                <a:cs typeface="Arial" charset="0"/>
              </a:rPr>
              <a:t> </a:t>
            </a:r>
          </a:p>
        </p:txBody>
      </p:sp>
      <p:sp>
        <p:nvSpPr>
          <p:cNvPr id="3" name="Seta para a direita 2"/>
          <p:cNvSpPr/>
          <p:nvPr/>
        </p:nvSpPr>
        <p:spPr>
          <a:xfrm>
            <a:off x="5486400" y="3124200"/>
            <a:ext cx="355600" cy="203200"/>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45060" name="AutoShape 8"/>
          <p:cNvSpPr>
            <a:spLocks/>
          </p:cNvSpPr>
          <p:nvPr/>
        </p:nvSpPr>
        <p:spPr bwMode="auto">
          <a:xfrm>
            <a:off x="8178800" y="3995738"/>
            <a:ext cx="152400" cy="914400"/>
          </a:xfrm>
          <a:prstGeom prst="rightBrace">
            <a:avLst>
              <a:gd name="adj1" fmla="val 50000"/>
              <a:gd name="adj2" fmla="val 50000"/>
            </a:avLst>
          </a:prstGeom>
          <a:noFill/>
          <a:ln w="38100">
            <a:solidFill>
              <a:srgbClr val="FF33CC"/>
            </a:solidFill>
            <a:round/>
            <a:headEnd/>
            <a:tailEnd/>
          </a:ln>
        </p:spPr>
        <p:txBody>
          <a:bodyPr wrap="none" anchor="ctr"/>
          <a:lstStyle/>
          <a:p>
            <a:endParaRPr lang="pt-BR"/>
          </a:p>
        </p:txBody>
      </p:sp>
      <p:sp>
        <p:nvSpPr>
          <p:cNvPr id="45061" name="AutoShape 9"/>
          <p:cNvSpPr>
            <a:spLocks noChangeArrowheads="1"/>
          </p:cNvSpPr>
          <p:nvPr/>
        </p:nvSpPr>
        <p:spPr bwMode="auto">
          <a:xfrm>
            <a:off x="8389938" y="4249738"/>
            <a:ext cx="374650" cy="393700"/>
          </a:xfrm>
          <a:custGeom>
            <a:avLst/>
            <a:gdLst>
              <a:gd name="T0" fmla="*/ 280987 w 21600"/>
              <a:gd name="T1" fmla="*/ 0 h 21600"/>
              <a:gd name="T2" fmla="*/ 0 w 21600"/>
              <a:gd name="T3" fmla="*/ 196850 h 21600"/>
              <a:gd name="T4" fmla="*/ 280987 w 21600"/>
              <a:gd name="T5" fmla="*/ 393700 h 21600"/>
              <a:gd name="T6" fmla="*/ 374650 w 21600"/>
              <a:gd name="T7" fmla="*/ 19685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
        <p:nvSpPr>
          <p:cNvPr id="45062" name="Text Box 10"/>
          <p:cNvSpPr txBox="1">
            <a:spLocks noChangeArrowheads="1"/>
          </p:cNvSpPr>
          <p:nvPr/>
        </p:nvSpPr>
        <p:spPr bwMode="auto">
          <a:xfrm>
            <a:off x="8850313" y="4159250"/>
            <a:ext cx="1238250" cy="679450"/>
          </a:xfrm>
          <a:prstGeom prst="rect">
            <a:avLst/>
          </a:prstGeom>
          <a:noFill/>
          <a:ln w="38100">
            <a:solidFill>
              <a:srgbClr val="FF33CC"/>
            </a:solidFill>
            <a:miter lim="800000"/>
            <a:headEnd/>
            <a:tailEnd/>
          </a:ln>
        </p:spPr>
        <p:txBody>
          <a:bodyPr wrap="none">
            <a:spAutoFit/>
          </a:bodyPr>
          <a:lstStyle/>
          <a:p>
            <a:pPr defTabSz="914400"/>
            <a:r>
              <a:rPr lang="pt-BR"/>
              <a:t>Melhores</a:t>
            </a:r>
          </a:p>
          <a:p>
            <a:pPr defTabSz="914400"/>
            <a:r>
              <a:rPr lang="pt-BR"/>
              <a:t>Resultados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de cantos arredondados 2"/>
          <p:cNvSpPr/>
          <p:nvPr/>
        </p:nvSpPr>
        <p:spPr>
          <a:xfrm>
            <a:off x="977900" y="2438400"/>
            <a:ext cx="4229100" cy="3695700"/>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solidFill>
                <a:srgbClr val="FFFFFF"/>
              </a:solidFill>
            </a:endParaRPr>
          </a:p>
        </p:txBody>
      </p:sp>
      <p:sp>
        <p:nvSpPr>
          <p:cNvPr id="46082" name="Título 1"/>
          <p:cNvSpPr>
            <a:spLocks noGrp="1"/>
          </p:cNvSpPr>
          <p:nvPr>
            <p:ph type="title"/>
          </p:nvPr>
        </p:nvSpPr>
        <p:spPr/>
        <p:txBody>
          <a:bodyPr/>
          <a:lstStyle/>
          <a:p>
            <a:pPr eaLnBrk="1" hangingPunct="1"/>
            <a:r>
              <a:rPr lang="pt-BR" b="1" smtClean="0">
                <a:ln>
                  <a:noFill/>
                </a:ln>
                <a:latin typeface="Agency FB"/>
              </a:rPr>
              <a:t>Introdução</a:t>
            </a:r>
          </a:p>
        </p:txBody>
      </p:sp>
      <p:sp>
        <p:nvSpPr>
          <p:cNvPr id="46083" name="Espaço Reservado para Conteúdo 3"/>
          <p:cNvSpPr>
            <a:spLocks noGrp="1"/>
          </p:cNvSpPr>
          <p:nvPr>
            <p:ph idx="1"/>
          </p:nvPr>
        </p:nvSpPr>
        <p:spPr>
          <a:xfrm>
            <a:off x="1079500" y="2578100"/>
            <a:ext cx="4013200" cy="3365500"/>
          </a:xfrm>
        </p:spPr>
        <p:txBody>
          <a:bodyPr/>
          <a:lstStyle/>
          <a:p>
            <a:pPr marL="0" indent="0" algn="ctr" eaLnBrk="1" hangingPunct="1">
              <a:buFont typeface="Arial" charset="0"/>
              <a:buNone/>
            </a:pPr>
            <a:r>
              <a:rPr lang="pt-BR" sz="2000" b="1" smtClean="0">
                <a:solidFill>
                  <a:schemeClr val="bg1"/>
                </a:solidFill>
                <a:latin typeface="Arial" charset="0"/>
                <a:cs typeface="Arial" charset="0"/>
              </a:rPr>
              <a:t>2014</a:t>
            </a:r>
          </a:p>
          <a:p>
            <a:pPr marL="0" indent="0" eaLnBrk="1" hangingPunct="1">
              <a:buFont typeface="Arial" charset="0"/>
              <a:buNone/>
            </a:pPr>
            <a:r>
              <a:rPr lang="pt-BR" sz="2000" smtClean="0">
                <a:solidFill>
                  <a:schemeClr val="bg1"/>
                </a:solidFill>
                <a:latin typeface="Arial" charset="0"/>
                <a:cs typeface="Arial" charset="0"/>
              </a:rPr>
              <a:t>Choque séptico refratário à fluidoterapia</a:t>
            </a:r>
          </a:p>
          <a:p>
            <a:pPr marL="0" indent="0" eaLnBrk="1" hangingPunct="1">
              <a:buFont typeface="Arial" charset="0"/>
              <a:buNone/>
            </a:pPr>
            <a:r>
              <a:rPr lang="pt-BR" sz="2000" smtClean="0">
                <a:solidFill>
                  <a:schemeClr val="bg1"/>
                </a:solidFill>
                <a:latin typeface="Arial" charset="0"/>
                <a:cs typeface="Arial" charset="0"/>
              </a:rPr>
              <a:t>Sinais clínicos </a:t>
            </a:r>
            <a:r>
              <a:rPr lang="pt-BR" sz="2000" smtClean="0">
                <a:solidFill>
                  <a:schemeClr val="bg1"/>
                </a:solidFill>
                <a:latin typeface="Arial" charset="0"/>
                <a:cs typeface="Arial" charset="0"/>
                <a:sym typeface="Wingdings" pitchFamily="2" charset="2"/>
              </a:rPr>
              <a:t> Tipo de choque  Escolha da droga vasoativa</a:t>
            </a:r>
          </a:p>
          <a:p>
            <a:pPr marL="0" indent="0" eaLnBrk="1" hangingPunct="1">
              <a:buFont typeface="Arial" charset="0"/>
              <a:buNone/>
            </a:pPr>
            <a:r>
              <a:rPr lang="pt-BR" sz="2000" smtClean="0">
                <a:solidFill>
                  <a:schemeClr val="bg1"/>
                </a:solidFill>
                <a:latin typeface="Arial" charset="0"/>
                <a:cs typeface="Arial" charset="0"/>
              </a:rPr>
              <a:t>↓DC ↑ RVS </a:t>
            </a:r>
            <a:r>
              <a:rPr lang="pt-BR" sz="2000" smtClean="0">
                <a:solidFill>
                  <a:schemeClr val="bg1"/>
                </a:solidFill>
                <a:latin typeface="Arial" charset="0"/>
                <a:cs typeface="Arial" charset="0"/>
                <a:sym typeface="Wingdings" pitchFamily="2" charset="2"/>
              </a:rPr>
              <a:t> Choque frio  Inotrópico</a:t>
            </a:r>
          </a:p>
          <a:p>
            <a:pPr marL="0" indent="0" eaLnBrk="1" hangingPunct="1">
              <a:buFont typeface="Arial" charset="0"/>
              <a:buNone/>
            </a:pPr>
            <a:r>
              <a:rPr lang="pt-BR" sz="2000" smtClean="0">
                <a:solidFill>
                  <a:schemeClr val="bg1"/>
                </a:solidFill>
                <a:latin typeface="Arial" charset="0"/>
                <a:cs typeface="Arial" charset="0"/>
              </a:rPr>
              <a:t>↑DC ↓ RVS </a:t>
            </a:r>
            <a:r>
              <a:rPr lang="pt-BR" sz="2000" smtClean="0">
                <a:solidFill>
                  <a:schemeClr val="bg1"/>
                </a:solidFill>
                <a:latin typeface="Arial" charset="0"/>
                <a:cs typeface="Arial" charset="0"/>
                <a:sym typeface="Wingdings" pitchFamily="2" charset="2"/>
              </a:rPr>
              <a:t> Choque quente </a:t>
            </a:r>
          </a:p>
          <a:p>
            <a:pPr marL="0" indent="0" eaLnBrk="1" hangingPunct="1">
              <a:buFont typeface="Arial" charset="0"/>
              <a:buNone/>
            </a:pPr>
            <a:r>
              <a:rPr lang="pt-BR" sz="2000" smtClean="0">
                <a:solidFill>
                  <a:schemeClr val="bg1"/>
                </a:solidFill>
                <a:latin typeface="Arial" charset="0"/>
                <a:cs typeface="Arial" charset="0"/>
                <a:sym typeface="Wingdings" pitchFamily="2" charset="2"/>
              </a:rPr>
              <a:t>Vasopressor</a:t>
            </a:r>
          </a:p>
          <a:p>
            <a:pPr marL="0" indent="0" eaLnBrk="1" hangingPunct="1">
              <a:buFont typeface="Arial" charset="0"/>
              <a:buNone/>
            </a:pPr>
            <a:endParaRPr lang="pt-BR" sz="2000" smtClean="0"/>
          </a:p>
          <a:p>
            <a:pPr marL="0" indent="0" eaLnBrk="1" hangingPunct="1">
              <a:buFont typeface="Arial" charset="0"/>
              <a:buNone/>
            </a:pPr>
            <a:endParaRPr lang="pt-BR" sz="2000" smtClean="0">
              <a:solidFill>
                <a:schemeClr val="bg1"/>
              </a:solidFill>
              <a:latin typeface="Arial" charset="0"/>
              <a:cs typeface="Arial" charset="0"/>
              <a:sym typeface="Wingdings" pitchFamily="2" charset="2"/>
            </a:endParaRPr>
          </a:p>
          <a:p>
            <a:pPr marL="0" indent="0" eaLnBrk="1" hangingPunct="1">
              <a:buFont typeface="Arial" charset="0"/>
              <a:buNone/>
            </a:pPr>
            <a:endParaRPr lang="pt-BR" sz="2000" smtClean="0">
              <a:solidFill>
                <a:schemeClr val="bg1"/>
              </a:solidFill>
              <a:latin typeface="Arial" charset="0"/>
              <a:cs typeface="Arial" charset="0"/>
            </a:endParaRPr>
          </a:p>
        </p:txBody>
      </p:sp>
      <p:pic>
        <p:nvPicPr>
          <p:cNvPr id="2050" name="Picture 2" descr="SCCM | American College of Critical Care Medicine"/>
          <p:cNvPicPr>
            <a:picLocks noChangeAspect="1" noChangeArrowheads="1"/>
          </p:cNvPicPr>
          <p:nvPr/>
        </p:nvPicPr>
        <p:blipFill>
          <a:blip r:embed="rId2">
            <a:extLst/>
          </a:blip>
          <a:srcRect/>
          <a:stretch>
            <a:fillRect/>
          </a:stretch>
        </p:blipFill>
        <p:spPr bwMode="auto">
          <a:xfrm>
            <a:off x="1985962" y="792691"/>
            <a:ext cx="2022475" cy="2022475"/>
          </a:xfrm>
          <a:prstGeom prst="rect">
            <a:avLst/>
          </a:prstGeom>
          <a:noFill/>
          <a:effectLst>
            <a:softEdge rad="317500"/>
          </a:effectLst>
          <a:extLst/>
        </p:spPr>
      </p:pic>
      <p:sp>
        <p:nvSpPr>
          <p:cNvPr id="7" name="Retângulo de cantos arredondados 6"/>
          <p:cNvSpPr/>
          <p:nvPr/>
        </p:nvSpPr>
        <p:spPr>
          <a:xfrm>
            <a:off x="6096000" y="2438400"/>
            <a:ext cx="4740275" cy="3606800"/>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a:t>
            </a:r>
            <a:endParaRPr lang="pt-BR" dirty="0">
              <a:solidFill>
                <a:srgbClr val="C00000"/>
              </a:solidFill>
            </a:endParaRPr>
          </a:p>
        </p:txBody>
      </p:sp>
      <p:pic>
        <p:nvPicPr>
          <p:cNvPr id="2052" name="Picture 4" descr="SCCM | SSC Guidelines and Bundles"/>
          <p:cNvPicPr>
            <a:picLocks noChangeAspect="1" noChangeArrowheads="1"/>
          </p:cNvPicPr>
          <p:nvPr/>
        </p:nvPicPr>
        <p:blipFill>
          <a:blip r:embed="rId3">
            <a:extLst/>
          </a:blip>
          <a:srcRect/>
          <a:stretch>
            <a:fillRect/>
          </a:stretch>
        </p:blipFill>
        <p:spPr bwMode="auto">
          <a:xfrm>
            <a:off x="7635875" y="812797"/>
            <a:ext cx="1905000" cy="1905000"/>
          </a:xfrm>
          <a:prstGeom prst="rect">
            <a:avLst/>
          </a:prstGeom>
          <a:noFill/>
          <a:effectLst>
            <a:softEdge rad="127000"/>
          </a:effectLst>
          <a:extLst/>
        </p:spPr>
      </p:pic>
      <p:sp>
        <p:nvSpPr>
          <p:cNvPr id="46087" name="Espaço Reservado para Conteúdo 3"/>
          <p:cNvSpPr txBox="1">
            <a:spLocks/>
          </p:cNvSpPr>
          <p:nvPr/>
        </p:nvSpPr>
        <p:spPr bwMode="auto">
          <a:xfrm>
            <a:off x="6324600" y="2559050"/>
            <a:ext cx="4419600" cy="3365500"/>
          </a:xfrm>
          <a:prstGeom prst="rect">
            <a:avLst/>
          </a:prstGeom>
          <a:noFill/>
          <a:ln w="9525">
            <a:noFill/>
            <a:miter lim="800000"/>
            <a:headEnd/>
            <a:tailEnd/>
          </a:ln>
        </p:spPr>
        <p:txBody>
          <a:bodyPr/>
          <a:lstStyle/>
          <a:p>
            <a:pPr algn="ctr">
              <a:spcBef>
                <a:spcPct val="20000"/>
              </a:spcBef>
              <a:spcAft>
                <a:spcPts val="600"/>
              </a:spcAft>
              <a:buClr>
                <a:schemeClr val="accent1"/>
              </a:buClr>
              <a:buSzPct val="115000"/>
              <a:buFont typeface="Arial" charset="0"/>
              <a:buNone/>
            </a:pPr>
            <a:r>
              <a:rPr lang="pt-BR" sz="2000" b="1">
                <a:solidFill>
                  <a:schemeClr val="bg1"/>
                </a:solidFill>
                <a:latin typeface="Arial" charset="0"/>
              </a:rPr>
              <a:t>2020</a:t>
            </a:r>
          </a:p>
          <a:p>
            <a:pPr>
              <a:spcBef>
                <a:spcPct val="20000"/>
              </a:spcBef>
              <a:spcAft>
                <a:spcPts val="600"/>
              </a:spcAft>
              <a:buClr>
                <a:schemeClr val="accent1"/>
              </a:buClr>
              <a:buSzPct val="115000"/>
              <a:buFont typeface="Arial" charset="0"/>
              <a:buNone/>
            </a:pPr>
            <a:r>
              <a:rPr lang="pt-BR" sz="2000">
                <a:solidFill>
                  <a:schemeClr val="bg1"/>
                </a:solidFill>
                <a:latin typeface="Arial" charset="0"/>
              </a:rPr>
              <a:t>S</a:t>
            </a:r>
            <a:r>
              <a:rPr lang="pt-BR" sz="2000">
                <a:solidFill>
                  <a:schemeClr val="bg1"/>
                </a:solidFill>
                <a:latin typeface="Arial" charset="0"/>
                <a:sym typeface="Wingdings" pitchFamily="2" charset="2"/>
              </a:rPr>
              <a:t>inais clínicos podem não refletir a condição hemodinâmica/fisiopatológica do choque (5)</a:t>
            </a:r>
          </a:p>
          <a:p>
            <a:pPr>
              <a:spcBef>
                <a:spcPct val="20000"/>
              </a:spcBef>
              <a:spcAft>
                <a:spcPts val="600"/>
              </a:spcAft>
              <a:buClr>
                <a:schemeClr val="accent1"/>
              </a:buClr>
              <a:buSzPct val="115000"/>
              <a:buFont typeface="Arial" charset="0"/>
              <a:buNone/>
            </a:pPr>
            <a:endParaRPr lang="pt-BR" sz="2000">
              <a:solidFill>
                <a:schemeClr val="bg1"/>
              </a:solidFill>
              <a:latin typeface="Arial" charset="0"/>
              <a:sym typeface="Wingdings" pitchFamily="2" charset="2"/>
            </a:endParaRPr>
          </a:p>
          <a:p>
            <a:pPr>
              <a:spcBef>
                <a:spcPct val="20000"/>
              </a:spcBef>
              <a:spcAft>
                <a:spcPts val="600"/>
              </a:spcAft>
              <a:buClr>
                <a:schemeClr val="accent1"/>
              </a:buClr>
              <a:buSzPct val="115000"/>
              <a:buFont typeface="Arial" charset="0"/>
              <a:buNone/>
            </a:pPr>
            <a:r>
              <a:rPr lang="pt-BR" sz="2000">
                <a:solidFill>
                  <a:schemeClr val="bg1"/>
                </a:solidFill>
                <a:latin typeface="Arial" charset="0"/>
                <a:sym typeface="Wingdings" pitchFamily="2" charset="2"/>
              </a:rPr>
              <a:t>Discordância</a:t>
            </a:r>
          </a:p>
          <a:p>
            <a:pPr>
              <a:spcBef>
                <a:spcPct val="20000"/>
              </a:spcBef>
              <a:spcAft>
                <a:spcPts val="600"/>
              </a:spcAft>
              <a:buClr>
                <a:schemeClr val="accent1"/>
              </a:buClr>
              <a:buSzPct val="115000"/>
              <a:buFont typeface="Arial" charset="0"/>
              <a:buNone/>
            </a:pPr>
            <a:r>
              <a:rPr lang="pt-BR" sz="2000">
                <a:solidFill>
                  <a:schemeClr val="bg1"/>
                </a:solidFill>
                <a:latin typeface="Arial" charset="0"/>
                <a:sym typeface="Wingdings" pitchFamily="2" charset="2"/>
              </a:rPr>
              <a:t>Clínica x monitorização não-invasiva</a:t>
            </a:r>
          </a:p>
          <a:p>
            <a:pPr>
              <a:spcBef>
                <a:spcPct val="20000"/>
              </a:spcBef>
              <a:spcAft>
                <a:spcPts val="600"/>
              </a:spcAft>
              <a:buClr>
                <a:schemeClr val="accent1"/>
              </a:buClr>
              <a:buSzPct val="115000"/>
              <a:buFont typeface="Arial" charset="0"/>
              <a:buNone/>
            </a:pPr>
            <a:r>
              <a:rPr lang="pt-BR" sz="2000">
                <a:solidFill>
                  <a:schemeClr val="bg1"/>
                </a:solidFill>
                <a:latin typeface="Arial" charset="0"/>
                <a:sym typeface="Wingdings" pitchFamily="2" charset="2"/>
              </a:rPr>
              <a:t>Clínica x monitorização invasiva</a:t>
            </a:r>
          </a:p>
          <a:p>
            <a:pPr>
              <a:spcBef>
                <a:spcPct val="20000"/>
              </a:spcBef>
              <a:spcAft>
                <a:spcPts val="600"/>
              </a:spcAft>
              <a:buClr>
                <a:schemeClr val="accent1"/>
              </a:buClr>
              <a:buSzPct val="115000"/>
              <a:buFont typeface="Arial" charset="0"/>
              <a:buNone/>
            </a:pPr>
            <a:endParaRPr lang="pt-BR" sz="2000">
              <a:solidFill>
                <a:schemeClr val="bg1"/>
              </a:solidFill>
              <a:latin typeface="Arial" charset="0"/>
              <a:sym typeface="Wingdings" pitchFamily="2" charset="2"/>
            </a:endParaRPr>
          </a:p>
          <a:p>
            <a:pPr>
              <a:spcBef>
                <a:spcPct val="20000"/>
              </a:spcBef>
              <a:spcAft>
                <a:spcPts val="600"/>
              </a:spcAft>
              <a:buClr>
                <a:schemeClr val="accent1"/>
              </a:buClr>
              <a:buSzPct val="115000"/>
              <a:buFont typeface="Arial" charset="0"/>
              <a:buNone/>
            </a:pPr>
            <a:endParaRPr lang="pt-BR" sz="2000">
              <a:solidFill>
                <a:srgbClr val="262626"/>
              </a:solidFill>
              <a:latin typeface="Garamond" pitchFamily="18" charset="0"/>
            </a:endParaRPr>
          </a:p>
          <a:p>
            <a:pPr>
              <a:spcBef>
                <a:spcPct val="20000"/>
              </a:spcBef>
              <a:spcAft>
                <a:spcPts val="600"/>
              </a:spcAft>
              <a:buClr>
                <a:schemeClr val="accent1"/>
              </a:buClr>
              <a:buSzPct val="115000"/>
              <a:buFont typeface="Arial" charset="0"/>
              <a:buNone/>
            </a:pPr>
            <a:endParaRPr lang="pt-BR" sz="2000">
              <a:solidFill>
                <a:schemeClr val="bg1"/>
              </a:solidFill>
              <a:latin typeface="Arial" charset="0"/>
              <a:sym typeface="Wingdings" pitchFamily="2" charset="2"/>
            </a:endParaRPr>
          </a:p>
          <a:p>
            <a:pPr>
              <a:spcBef>
                <a:spcPct val="20000"/>
              </a:spcBef>
              <a:spcAft>
                <a:spcPts val="600"/>
              </a:spcAft>
              <a:buClr>
                <a:schemeClr val="accent1"/>
              </a:buClr>
              <a:buSzPct val="115000"/>
              <a:buFont typeface="Arial" charset="0"/>
              <a:buNone/>
            </a:pPr>
            <a:endParaRPr lang="pt-BR" sz="2000">
              <a:solidFill>
                <a:schemeClr val="bg1"/>
              </a:solidFill>
              <a:latin typeface="Arial" charset="0"/>
            </a:endParaRPr>
          </a:p>
        </p:txBody>
      </p:sp>
      <p:sp>
        <p:nvSpPr>
          <p:cNvPr id="46088" name="Text Box 10"/>
          <p:cNvSpPr txBox="1">
            <a:spLocks noChangeArrowheads="1"/>
          </p:cNvSpPr>
          <p:nvPr/>
        </p:nvSpPr>
        <p:spPr bwMode="auto">
          <a:xfrm>
            <a:off x="501650" y="6046788"/>
            <a:ext cx="5360988" cy="366712"/>
          </a:xfrm>
          <a:prstGeom prst="rect">
            <a:avLst/>
          </a:prstGeom>
          <a:solidFill>
            <a:srgbClr val="FFFF00"/>
          </a:solidFill>
          <a:ln w="9525">
            <a:noFill/>
            <a:miter lim="800000"/>
            <a:headEnd/>
            <a:tailEnd/>
          </a:ln>
        </p:spPr>
        <p:txBody>
          <a:bodyPr wrap="none">
            <a:spAutoFit/>
          </a:bodyPr>
          <a:lstStyle/>
          <a:p>
            <a:pPr defTabSz="914400"/>
            <a:r>
              <a:rPr lang="pt-BR"/>
              <a:t>DC: Débito cardíaco/ RVS: resistência vascular sistêmica</a:t>
            </a:r>
          </a:p>
        </p:txBody>
      </p:sp>
      <p:sp>
        <p:nvSpPr>
          <p:cNvPr id="46089" name="Text Box 11"/>
          <p:cNvSpPr txBox="1">
            <a:spLocks noChangeArrowheads="1"/>
          </p:cNvSpPr>
          <p:nvPr/>
        </p:nvSpPr>
        <p:spPr bwMode="auto">
          <a:xfrm>
            <a:off x="3268663" y="2432050"/>
            <a:ext cx="300037" cy="366713"/>
          </a:xfrm>
          <a:prstGeom prst="rect">
            <a:avLst/>
          </a:prstGeom>
          <a:noFill/>
          <a:ln w="9525">
            <a:noFill/>
            <a:miter lim="800000"/>
            <a:headEnd/>
            <a:tailEnd/>
          </a:ln>
        </p:spPr>
        <p:txBody>
          <a:bodyPr wrap="none">
            <a:spAutoFit/>
          </a:bodyPr>
          <a:lstStyle/>
          <a:p>
            <a:pPr defTabSz="914400"/>
            <a:r>
              <a:rPr lang="pt-BR">
                <a:solidFill>
                  <a:srgbClr val="FFFFFF"/>
                </a:solidFill>
              </a:rPr>
              <a:t>4</a:t>
            </a:r>
          </a:p>
        </p:txBody>
      </p:sp>
      <p:sp>
        <p:nvSpPr>
          <p:cNvPr id="46090" name="Text Box 12"/>
          <p:cNvSpPr txBox="1">
            <a:spLocks noChangeArrowheads="1"/>
          </p:cNvSpPr>
          <p:nvPr/>
        </p:nvSpPr>
        <p:spPr bwMode="auto">
          <a:xfrm>
            <a:off x="10042525" y="5095875"/>
            <a:ext cx="509588" cy="304800"/>
          </a:xfrm>
          <a:prstGeom prst="rect">
            <a:avLst/>
          </a:prstGeom>
          <a:noFill/>
          <a:ln w="9525">
            <a:noFill/>
            <a:miter lim="800000"/>
            <a:headEnd/>
            <a:tailEnd/>
          </a:ln>
        </p:spPr>
        <p:txBody>
          <a:bodyPr wrap="none">
            <a:spAutoFit/>
          </a:bodyPr>
          <a:lstStyle/>
          <a:p>
            <a:pPr defTabSz="914400"/>
            <a:r>
              <a:rPr lang="pt-BR" sz="1400">
                <a:solidFill>
                  <a:srgbClr val="FFFFFF"/>
                </a:solidFill>
              </a:rPr>
              <a:t>8-10</a:t>
            </a:r>
          </a:p>
        </p:txBody>
      </p:sp>
      <p:sp>
        <p:nvSpPr>
          <p:cNvPr id="46091" name="Text Box 13"/>
          <p:cNvSpPr txBox="1">
            <a:spLocks noChangeArrowheads="1"/>
          </p:cNvSpPr>
          <p:nvPr/>
        </p:nvSpPr>
        <p:spPr bwMode="auto">
          <a:xfrm>
            <a:off x="9983788" y="5545138"/>
            <a:ext cx="600075" cy="304800"/>
          </a:xfrm>
          <a:prstGeom prst="rect">
            <a:avLst/>
          </a:prstGeom>
          <a:noFill/>
          <a:ln w="9525">
            <a:noFill/>
            <a:miter lim="800000"/>
            <a:headEnd/>
            <a:tailEnd/>
          </a:ln>
        </p:spPr>
        <p:txBody>
          <a:bodyPr wrap="none">
            <a:spAutoFit/>
          </a:bodyPr>
          <a:lstStyle/>
          <a:p>
            <a:pPr defTabSz="914400"/>
            <a:r>
              <a:rPr lang="pt-BR" sz="1400">
                <a:solidFill>
                  <a:srgbClr val="FFFFFF"/>
                </a:solidFill>
              </a:rPr>
              <a:t>11-14</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4294967295"/>
          </p:nvPr>
        </p:nvSpPr>
        <p:spPr>
          <a:xfrm>
            <a:off x="1028700" y="1231900"/>
            <a:ext cx="10253663" cy="4816475"/>
          </a:xfrm>
          <a:solidFill>
            <a:schemeClr val="bg1"/>
          </a:solidFill>
        </p:spPr>
        <p:txBody>
          <a:bodyPr/>
          <a:lstStyle/>
          <a:p>
            <a:pPr eaLnBrk="1" hangingPunct="1"/>
            <a:r>
              <a:rPr lang="pt-BR" sz="2000" smtClean="0"/>
              <a:t>Em outras palavras, muitos pacientes com choque frio aparente usando sinais clínicos foram identificados como tendo baixa resistência vascular sistêmica, enquanto aqueles com choque quente foram encontrados com diminuição do débito cardíaco devido à disfunção do miocárdio</a:t>
            </a:r>
          </a:p>
          <a:p>
            <a:pPr eaLnBrk="1" hangingPunct="1"/>
            <a:r>
              <a:rPr lang="pt-BR" sz="2000" smtClean="0"/>
              <a:t>Além disso, os pacientes </a:t>
            </a:r>
            <a:r>
              <a:rPr lang="pt-BR" sz="2000" b="1" smtClean="0"/>
              <a:t>frequentemente apresentam conflitos de sinais clínicos</a:t>
            </a:r>
            <a:r>
              <a:rPr lang="pt-BR" sz="2000" smtClean="0"/>
              <a:t>, já que um estudo quase não encontrou pacientes (1/239) cujos resultados do exame clínico foram consistentes com um tipo de choque único (15). </a:t>
            </a:r>
          </a:p>
          <a:p>
            <a:pPr eaLnBrk="1" hangingPunct="1"/>
            <a:r>
              <a:rPr lang="pt-BR" sz="2000" smtClean="0"/>
              <a:t>Quando há um desacordo entre esses sinais clínicos, não está claro quais sinais clínicos os médicos priorizam para categorizar o tipo de choque e orientar a seleção da terapia vasoativa</a:t>
            </a:r>
          </a:p>
          <a:p>
            <a:pPr eaLnBrk="1" hangingPunct="1"/>
            <a:r>
              <a:rPr lang="pt-BR" sz="2000" smtClean="0"/>
              <a:t>Além disso, o impacto clínico do uso de inotrópicos para o choque frio clinicamente determinado e vasopressores para choque quente clinicamente determinado não foram avaliados.</a:t>
            </a:r>
          </a:p>
          <a:p>
            <a:pPr eaLnBrk="1" hangingPunct="1"/>
            <a:r>
              <a:rPr lang="pt-BR" sz="2000" smtClean="0"/>
              <a:t> Apesar dessas inconsistências e falta de evidências, os sinais clínicos permanecem comumente usados como substituto da fisiologia subjacente para categorizar o tipo de choque e o tratamento-alvo</a:t>
            </a:r>
          </a:p>
        </p:txBody>
      </p:sp>
      <p:sp>
        <p:nvSpPr>
          <p:cNvPr id="47106" name="Título 1"/>
          <p:cNvSpPr txBox="1">
            <a:spLocks/>
          </p:cNvSpPr>
          <p:nvPr/>
        </p:nvSpPr>
        <p:spPr bwMode="auto">
          <a:xfrm>
            <a:off x="1412875" y="134938"/>
            <a:ext cx="9601200" cy="1303337"/>
          </a:xfrm>
          <a:prstGeom prst="rect">
            <a:avLst/>
          </a:prstGeom>
          <a:noFill/>
          <a:ln w="9525">
            <a:noFill/>
            <a:miter lim="800000"/>
            <a:headEnd/>
            <a:tailEnd/>
          </a:ln>
        </p:spPr>
        <p:txBody>
          <a:bodyPr anchor="ctr"/>
          <a:lstStyle/>
          <a:p>
            <a:pPr algn="ctr"/>
            <a:r>
              <a:rPr lang="pt-BR" sz="3600" b="1">
                <a:solidFill>
                  <a:srgbClr val="262626"/>
                </a:solidFill>
                <a:latin typeface="Agency FB"/>
              </a:rPr>
              <a:t>Introdução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Conteúdo 2"/>
          <p:cNvSpPr>
            <a:spLocks noGrp="1"/>
          </p:cNvSpPr>
          <p:nvPr>
            <p:ph idx="1"/>
          </p:nvPr>
        </p:nvSpPr>
        <p:spPr>
          <a:xfrm>
            <a:off x="1084263" y="2566988"/>
            <a:ext cx="9601200" cy="3317875"/>
          </a:xfrm>
        </p:spPr>
        <p:txBody>
          <a:bodyPr/>
          <a:lstStyle/>
          <a:p>
            <a:pPr marL="0" indent="0" algn="ctr" eaLnBrk="1" hangingPunct="1">
              <a:buFont typeface="Arial" charset="0"/>
              <a:buNone/>
            </a:pPr>
            <a:r>
              <a:rPr lang="pt-BR" sz="3200" smtClean="0"/>
              <a:t>Qual sinal clínico priorizar para caracterizar o choque séptico pediátrico e guiar a escolha da droga vasoativa?</a:t>
            </a:r>
          </a:p>
          <a:p>
            <a:pPr marL="0" indent="0" eaLnBrk="1" hangingPunct="1">
              <a:buFont typeface="Arial" charset="0"/>
              <a:buNone/>
            </a:pPr>
            <a:endParaRPr lang="pt-BR" sz="3200" smtClean="0"/>
          </a:p>
          <a:p>
            <a:pPr marL="0" indent="0" eaLnBrk="1" hangingPunct="1">
              <a:buFont typeface="Arial" charset="0"/>
              <a:buNone/>
            </a:pPr>
            <a:r>
              <a:rPr lang="pt-BR" sz="3200" smtClean="0"/>
              <a:t>Qual o impacto da escolha de droga vasoativa discordante?</a:t>
            </a:r>
          </a:p>
        </p:txBody>
      </p:sp>
      <p:sp>
        <p:nvSpPr>
          <p:cNvPr id="48130" name="Título 1"/>
          <p:cNvSpPr txBox="1">
            <a:spLocks/>
          </p:cNvSpPr>
          <p:nvPr/>
        </p:nvSpPr>
        <p:spPr bwMode="auto">
          <a:xfrm>
            <a:off x="1447800" y="1135063"/>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Introdução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ço Reservado para Conteúdo 2"/>
          <p:cNvSpPr>
            <a:spLocks noGrp="1"/>
          </p:cNvSpPr>
          <p:nvPr>
            <p:ph idx="1"/>
          </p:nvPr>
        </p:nvSpPr>
        <p:spPr>
          <a:ln w="38100">
            <a:solidFill>
              <a:srgbClr val="0000FF"/>
            </a:solidFill>
          </a:ln>
        </p:spPr>
        <p:txBody>
          <a:bodyPr/>
          <a:lstStyle/>
          <a:p>
            <a:pPr marL="457200" indent="-457200" eaLnBrk="1" hangingPunct="1">
              <a:buFont typeface="Garamond" pitchFamily="18" charset="0"/>
              <a:buAutoNum type="arabicPeriod"/>
            </a:pPr>
            <a:r>
              <a:rPr lang="pt-BR" smtClean="0"/>
              <a:t>Determinar o nível de concordância de sinais clínicos comumente usados para classificação do tipo de choque e escolha das  drogas vasoativas (DVAs)</a:t>
            </a:r>
          </a:p>
          <a:p>
            <a:pPr marL="457200" indent="-457200" eaLnBrk="1" hangingPunct="1">
              <a:buFont typeface="Garamond" pitchFamily="18" charset="0"/>
              <a:buAutoNum type="arabicPeriod"/>
            </a:pPr>
            <a:r>
              <a:rPr lang="pt-BR" smtClean="0"/>
              <a:t>Identificar qual sinal clínico é priorizado para esta classificação </a:t>
            </a:r>
          </a:p>
          <a:p>
            <a:pPr marL="457200" indent="-457200" eaLnBrk="1" hangingPunct="1">
              <a:buFont typeface="Garamond" pitchFamily="18" charset="0"/>
              <a:buAutoNum type="arabicPeriod"/>
            </a:pPr>
            <a:r>
              <a:rPr lang="pt-BR" smtClean="0"/>
              <a:t>Comparar desfechos entre concordância tipo de choque-DVA escolhida </a:t>
            </a:r>
            <a:r>
              <a:rPr lang="pt-BR" i="1" smtClean="0"/>
              <a:t>versus </a:t>
            </a:r>
            <a:r>
              <a:rPr lang="pt-BR" smtClean="0"/>
              <a:t>discordância tipo de choque-DVA escolhida</a:t>
            </a:r>
            <a:endParaRPr lang="pt-BR" i="1" smtClean="0"/>
          </a:p>
        </p:txBody>
      </p:sp>
      <p:sp>
        <p:nvSpPr>
          <p:cNvPr id="49154" name="Título 1"/>
          <p:cNvSpPr txBox="1">
            <a:spLocks/>
          </p:cNvSpPr>
          <p:nvPr/>
        </p:nvSpPr>
        <p:spPr bwMode="auto">
          <a:xfrm>
            <a:off x="1447800" y="1135063"/>
            <a:ext cx="9601200" cy="1303337"/>
          </a:xfrm>
          <a:prstGeom prst="rect">
            <a:avLst/>
          </a:prstGeom>
          <a:noFill/>
          <a:ln w="9525">
            <a:noFill/>
            <a:miter lim="800000"/>
            <a:headEnd/>
            <a:tailEnd/>
          </a:ln>
        </p:spPr>
        <p:txBody>
          <a:bodyPr anchor="ctr"/>
          <a:lstStyle/>
          <a:p>
            <a:pPr algn="ctr"/>
            <a:r>
              <a:rPr lang="pt-BR" sz="4400" b="1">
                <a:solidFill>
                  <a:srgbClr val="FF33CC"/>
                </a:solidFill>
                <a:latin typeface="Agency FB"/>
              </a:rPr>
              <a:t>Objetivos</a:t>
            </a:r>
          </a:p>
        </p:txBody>
      </p:sp>
      <p:sp>
        <p:nvSpPr>
          <p:cNvPr id="49155" name="Text Box 5"/>
          <p:cNvSpPr txBox="1">
            <a:spLocks noChangeArrowheads="1"/>
          </p:cNvSpPr>
          <p:nvPr/>
        </p:nvSpPr>
        <p:spPr bwMode="auto">
          <a:xfrm>
            <a:off x="1363663" y="5130800"/>
            <a:ext cx="9575800" cy="641350"/>
          </a:xfrm>
          <a:prstGeom prst="rect">
            <a:avLst/>
          </a:prstGeom>
          <a:noFill/>
          <a:ln w="9525">
            <a:noFill/>
            <a:miter lim="800000"/>
            <a:headEnd/>
            <a:tailEnd/>
          </a:ln>
        </p:spPr>
        <p:txBody>
          <a:bodyPr wrap="none">
            <a:spAutoFit/>
          </a:bodyPr>
          <a:lstStyle/>
          <a:p>
            <a:pPr algn="ctr" defTabSz="914400"/>
            <a:r>
              <a:rPr lang="pt-BR" b="1"/>
              <a:t>(ou seja, choque frio tratados com um vasopressor ou choque quente tratados com um inotrópico) </a:t>
            </a:r>
          </a:p>
          <a:p>
            <a:pPr algn="ctr" defTabSz="914400"/>
            <a:r>
              <a:rPr lang="pt-BR" b="1"/>
              <a:t>versus aqueles com combinação vasoativa do tipo choque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1225550" y="1098550"/>
            <a:ext cx="9601200" cy="1303338"/>
          </a:xfrm>
        </p:spPr>
        <p:txBody>
          <a:bodyPr/>
          <a:lstStyle/>
          <a:p>
            <a:pPr eaLnBrk="1" hangingPunct="1"/>
            <a:r>
              <a:rPr lang="pt-BR" sz="3000" b="1" smtClean="0">
                <a:ln>
                  <a:noFill/>
                </a:ln>
                <a:latin typeface="Agency FB"/>
              </a:rPr>
              <a:t>Desenho do estudo</a:t>
            </a:r>
          </a:p>
        </p:txBody>
      </p:sp>
      <p:sp>
        <p:nvSpPr>
          <p:cNvPr id="50178" name="Espaço Reservado para Conteúdo 3"/>
          <p:cNvSpPr>
            <a:spLocks noGrp="1"/>
          </p:cNvSpPr>
          <p:nvPr>
            <p:ph idx="1"/>
          </p:nvPr>
        </p:nvSpPr>
        <p:spPr>
          <a:xfrm>
            <a:off x="1390650" y="2093913"/>
            <a:ext cx="9601200" cy="1341437"/>
          </a:xfrm>
          <a:solidFill>
            <a:schemeClr val="bg1"/>
          </a:solidFill>
        </p:spPr>
        <p:txBody>
          <a:bodyPr/>
          <a:lstStyle/>
          <a:p>
            <a:pPr eaLnBrk="1" hangingPunct="1"/>
            <a:r>
              <a:rPr lang="pt-BR" sz="2000" smtClean="0">
                <a:latin typeface="Arial" charset="0"/>
                <a:cs typeface="Arial" charset="0"/>
              </a:rPr>
              <a:t>Estudo observacional, retrospectivo, Unicêntrico</a:t>
            </a:r>
          </a:p>
          <a:p>
            <a:pPr eaLnBrk="1" hangingPunct="1"/>
            <a:r>
              <a:rPr lang="pt-BR" sz="2000" smtClean="0">
                <a:latin typeface="Arial" charset="0"/>
                <a:cs typeface="Arial" charset="0"/>
              </a:rPr>
              <a:t>Children’s Hospital of Philadelphia</a:t>
            </a:r>
          </a:p>
          <a:p>
            <a:pPr eaLnBrk="1" hangingPunct="1"/>
            <a:r>
              <a:rPr lang="pt-BR" sz="2000" smtClean="0">
                <a:latin typeface="Arial" charset="0"/>
                <a:cs typeface="Arial" charset="0"/>
              </a:rPr>
              <a:t>Dez/2012 – Dez/2016</a:t>
            </a:r>
          </a:p>
          <a:p>
            <a:pPr eaLnBrk="1" hangingPunct="1"/>
            <a:endParaRPr lang="pt-BR" sz="2000" smtClean="0">
              <a:latin typeface="Arial" charset="0"/>
              <a:cs typeface="Arial" charset="0"/>
            </a:endParaRPr>
          </a:p>
          <a:p>
            <a:pPr eaLnBrk="1" hangingPunct="1">
              <a:buFont typeface="Arial" charset="0"/>
              <a:buNone/>
            </a:pPr>
            <a:r>
              <a:rPr lang="pt-BR" sz="2000" smtClean="0">
                <a:latin typeface="Arial" charset="0"/>
                <a:cs typeface="Arial" charset="0"/>
              </a:rPr>
              <a:t>Critérios de inclusão      &lt; 18 anos</a:t>
            </a:r>
          </a:p>
          <a:p>
            <a:pPr eaLnBrk="1" hangingPunct="1">
              <a:buFont typeface="Arial" charset="0"/>
              <a:buNone/>
            </a:pPr>
            <a:r>
              <a:rPr lang="pt-BR" sz="2000" smtClean="0">
                <a:latin typeface="Arial" charset="0"/>
                <a:cs typeface="Arial" charset="0"/>
              </a:rPr>
              <a:t>                                       Protocolo de sepse pediátrica do Serviço</a:t>
            </a:r>
          </a:p>
          <a:p>
            <a:pPr eaLnBrk="1" hangingPunct="1">
              <a:buFont typeface="Arial" charset="0"/>
              <a:buNone/>
            </a:pPr>
            <a:r>
              <a:rPr lang="pt-BR" sz="2000" smtClean="0">
                <a:latin typeface="Arial" charset="0"/>
                <a:cs typeface="Arial" charset="0"/>
              </a:rPr>
              <a:t>                                       ≥ 1 sinal clínico + tipo de choque 2h pré – 8h pós protocolo</a:t>
            </a:r>
          </a:p>
          <a:p>
            <a:pPr eaLnBrk="1" hangingPunct="1">
              <a:buFont typeface="Arial" charset="0"/>
              <a:buNone/>
            </a:pPr>
            <a:r>
              <a:rPr lang="pt-BR" sz="2000" smtClean="0">
                <a:latin typeface="Arial" charset="0"/>
                <a:cs typeface="Arial" charset="0"/>
              </a:rPr>
              <a:t>                                                       </a:t>
            </a:r>
            <a:r>
              <a:rPr lang="pt-BR" sz="2000" smtClean="0">
                <a:solidFill>
                  <a:srgbClr val="0000FF"/>
                </a:solidFill>
                <a:latin typeface="Arial" charset="0"/>
                <a:cs typeface="Arial" charset="0"/>
              </a:rPr>
              <a:t>Figura 1</a:t>
            </a:r>
          </a:p>
          <a:p>
            <a:pPr eaLnBrk="1" hangingPunct="1">
              <a:buFont typeface="Arial" charset="0"/>
              <a:buNone/>
            </a:pPr>
            <a:r>
              <a:rPr lang="pt-BR" sz="2000" smtClean="0">
                <a:latin typeface="Arial" charset="0"/>
                <a:cs typeface="Arial" charset="0"/>
              </a:rPr>
              <a:t>Critérios de exclusão      Inconsistência quanto ao tipo de choque, ECMO (0xigemação por membrana extracorpórea), dados indisponíveis</a:t>
            </a:r>
          </a:p>
        </p:txBody>
      </p:sp>
      <p:sp>
        <p:nvSpPr>
          <p:cNvPr id="50179" name="Título 1"/>
          <p:cNvSpPr txBox="1">
            <a:spLocks/>
          </p:cNvSpPr>
          <p:nvPr/>
        </p:nvSpPr>
        <p:spPr bwMode="auto">
          <a:xfrm>
            <a:off x="1468438" y="566738"/>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Materiais e Métodos</a:t>
            </a:r>
          </a:p>
        </p:txBody>
      </p:sp>
      <p:sp>
        <p:nvSpPr>
          <p:cNvPr id="6" name="Seta para a direita 5"/>
          <p:cNvSpPr/>
          <p:nvPr/>
        </p:nvSpPr>
        <p:spPr>
          <a:xfrm>
            <a:off x="3835400" y="4400550"/>
            <a:ext cx="292100" cy="266700"/>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7" name="Seta para a direita 6"/>
          <p:cNvSpPr/>
          <p:nvPr/>
        </p:nvSpPr>
        <p:spPr>
          <a:xfrm>
            <a:off x="3921125" y="5705475"/>
            <a:ext cx="292100" cy="266700"/>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4"/>
          <p:cNvPicPr>
            <a:picLocks noChangeAspect="1" noChangeArrowheads="1"/>
          </p:cNvPicPr>
          <p:nvPr/>
        </p:nvPicPr>
        <p:blipFill>
          <a:blip r:embed="rId2"/>
          <a:srcRect/>
          <a:stretch>
            <a:fillRect/>
          </a:stretch>
        </p:blipFill>
        <p:spPr bwMode="auto">
          <a:xfrm>
            <a:off x="927100" y="644525"/>
            <a:ext cx="6270625" cy="5621338"/>
          </a:xfrm>
          <a:prstGeom prst="rect">
            <a:avLst/>
          </a:prstGeom>
          <a:noFill/>
          <a:ln w="38100">
            <a:solidFill>
              <a:srgbClr val="0000FF"/>
            </a:solidFill>
            <a:miter lim="800000"/>
            <a:headEnd/>
            <a:tailEnd/>
          </a:ln>
        </p:spPr>
      </p:pic>
      <p:sp>
        <p:nvSpPr>
          <p:cNvPr id="51202" name="Rectangle 5"/>
          <p:cNvSpPr>
            <a:spLocks noChangeArrowheads="1"/>
          </p:cNvSpPr>
          <p:nvPr/>
        </p:nvSpPr>
        <p:spPr bwMode="auto">
          <a:xfrm>
            <a:off x="7251700" y="4794250"/>
            <a:ext cx="3886200" cy="1465263"/>
          </a:xfrm>
          <a:prstGeom prst="rect">
            <a:avLst/>
          </a:prstGeom>
          <a:noFill/>
          <a:ln w="9525">
            <a:noFill/>
            <a:miter lim="800000"/>
            <a:headEnd/>
            <a:tailEnd/>
          </a:ln>
        </p:spPr>
        <p:txBody>
          <a:bodyPr anchor="ctr">
            <a:spAutoFit/>
          </a:bodyPr>
          <a:lstStyle/>
          <a:p>
            <a:r>
              <a:rPr lang="en-US" b="1"/>
              <a:t>Figura 1. </a:t>
            </a:r>
            <a:r>
              <a:rPr lang="en-US"/>
              <a:t>Patient flow diagram. CHOP = Children’s Hospital of Philadelphia, ECMO = extracorporeal membrane</a:t>
            </a:r>
            <a:br>
              <a:rPr lang="en-US"/>
            </a:br>
            <a:r>
              <a:rPr lang="en-US"/>
              <a:t>oxygenation </a:t>
            </a:r>
            <a:br>
              <a:rPr lang="en-US"/>
            </a:b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1244600" y="1579563"/>
            <a:ext cx="9601200" cy="1303337"/>
          </a:xfrm>
        </p:spPr>
        <p:txBody>
          <a:bodyPr/>
          <a:lstStyle/>
          <a:p>
            <a:pPr eaLnBrk="1" hangingPunct="1"/>
            <a:r>
              <a:rPr lang="pt-BR" sz="3000" b="1" smtClean="0">
                <a:ln>
                  <a:noFill/>
                </a:ln>
                <a:latin typeface="Agency FB"/>
              </a:rPr>
              <a:t>Coleta de dados</a:t>
            </a:r>
          </a:p>
        </p:txBody>
      </p:sp>
      <p:sp>
        <p:nvSpPr>
          <p:cNvPr id="52226" name="Espaço Reservado para Conteúdo 3"/>
          <p:cNvSpPr>
            <a:spLocks noGrp="1"/>
          </p:cNvSpPr>
          <p:nvPr>
            <p:ph idx="1"/>
          </p:nvPr>
        </p:nvSpPr>
        <p:spPr>
          <a:xfrm>
            <a:off x="1295400" y="2438400"/>
            <a:ext cx="9601200" cy="3708400"/>
          </a:xfrm>
        </p:spPr>
        <p:txBody>
          <a:bodyPr/>
          <a:lstStyle/>
          <a:p>
            <a:pPr eaLnBrk="1" hangingPunct="1"/>
            <a:r>
              <a:rPr lang="pt-BR" sz="2000" smtClean="0">
                <a:latin typeface="Arial" charset="0"/>
                <a:cs typeface="Arial" charset="0"/>
              </a:rPr>
              <a:t>Coletados dos Registros  eletrônicos do serviço</a:t>
            </a:r>
          </a:p>
          <a:p>
            <a:pPr eaLnBrk="1" hangingPunct="1"/>
            <a:r>
              <a:rPr lang="pt-BR" sz="2000" smtClean="0">
                <a:latin typeface="Arial" charset="0"/>
                <a:cs typeface="Arial" charset="0"/>
              </a:rPr>
              <a:t>Variáveis incluídas: Demográficos, comorbidades, uso de DVA, sítio de infecção, PIM 3 (</a:t>
            </a:r>
            <a:r>
              <a:rPr lang="pt-BR" smtClean="0"/>
              <a:t>Pediatric Index of Mortality-3)(16)</a:t>
            </a:r>
          </a:p>
          <a:p>
            <a:pPr eaLnBrk="1" hangingPunct="1">
              <a:buFont typeface="Arial" charset="0"/>
              <a:buNone/>
            </a:pPr>
            <a:r>
              <a:rPr lang="pt-BR" smtClean="0"/>
              <a:t>  Choque adquirido em hospital foi definido como via de sepse começando maior ou igual a 2 dias após admissão hospitalar (17) </a:t>
            </a:r>
            <a:endParaRPr lang="pt-BR" sz="2000" smtClean="0">
              <a:latin typeface="Arial" charset="0"/>
              <a:cs typeface="Arial" charset="0"/>
            </a:endParaRPr>
          </a:p>
          <a:p>
            <a:pPr eaLnBrk="1" hangingPunct="1">
              <a:buFont typeface="Arial" charset="0"/>
              <a:buNone/>
            </a:pPr>
            <a:endParaRPr lang="pt-BR" sz="2000" smtClean="0">
              <a:latin typeface="Arial" charset="0"/>
              <a:cs typeface="Arial" charset="0"/>
            </a:endParaRPr>
          </a:p>
          <a:p>
            <a:pPr eaLnBrk="1" hangingPunct="1"/>
            <a:endParaRPr lang="pt-BR" sz="2000" smtClean="0">
              <a:latin typeface="Arial" charset="0"/>
              <a:cs typeface="Arial" charset="0"/>
            </a:endParaRPr>
          </a:p>
        </p:txBody>
      </p:sp>
      <p:sp>
        <p:nvSpPr>
          <p:cNvPr id="52227" name="Título 1"/>
          <p:cNvSpPr txBox="1">
            <a:spLocks/>
          </p:cNvSpPr>
          <p:nvPr/>
        </p:nvSpPr>
        <p:spPr bwMode="auto">
          <a:xfrm>
            <a:off x="1535113" y="574675"/>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Materiais e Métodos</a:t>
            </a:r>
          </a:p>
        </p:txBody>
      </p:sp>
      <p:sp>
        <p:nvSpPr>
          <p:cNvPr id="52228" name="Espaço Reservado para Conteúdo 3"/>
          <p:cNvSpPr txBox="1">
            <a:spLocks/>
          </p:cNvSpPr>
          <p:nvPr/>
        </p:nvSpPr>
        <p:spPr bwMode="auto">
          <a:xfrm>
            <a:off x="7073900" y="4186238"/>
            <a:ext cx="9601200" cy="3319462"/>
          </a:xfrm>
          <a:prstGeom prst="rect">
            <a:avLst/>
          </a:prstGeom>
          <a:noFill/>
          <a:ln w="9525">
            <a:noFill/>
            <a:miter lim="800000"/>
            <a:headEnd/>
            <a:tailEnd/>
          </a:ln>
        </p:spPr>
        <p:txBody>
          <a:bodyPr/>
          <a:lstStyle/>
          <a:p>
            <a:pPr marL="285750" indent="-285750">
              <a:spcBef>
                <a:spcPct val="20000"/>
              </a:spcBef>
              <a:spcAft>
                <a:spcPts val="600"/>
              </a:spcAft>
              <a:buClr>
                <a:schemeClr val="accent1"/>
              </a:buClr>
              <a:buSzPct val="115000"/>
              <a:buFont typeface="Arial" charset="0"/>
              <a:buChar char="•"/>
            </a:pPr>
            <a:endParaRPr lang="pt-BR" sz="2000">
              <a:solidFill>
                <a:srgbClr val="262626"/>
              </a:solidFill>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3"/>
          <p:cNvSpPr>
            <a:spLocks noGrp="1"/>
          </p:cNvSpPr>
          <p:nvPr>
            <p:ph type="body" idx="4294967295"/>
          </p:nvPr>
        </p:nvSpPr>
        <p:spPr>
          <a:xfrm>
            <a:off x="1295400" y="2573338"/>
            <a:ext cx="9601200" cy="3317875"/>
          </a:xfrm>
        </p:spPr>
        <p:txBody>
          <a:bodyPr/>
          <a:lstStyle/>
          <a:p>
            <a:pPr eaLnBrk="1" hangingPunct="1"/>
            <a:r>
              <a:rPr lang="pt-BR" smtClean="0"/>
              <a:t>Documentação da via da sepse no prontuário eletrônico de saúde (EHR incluía </a:t>
            </a:r>
            <a:r>
              <a:rPr lang="pt-BR" smtClean="0">
                <a:solidFill>
                  <a:srgbClr val="FF0000"/>
                </a:solidFill>
              </a:rPr>
              <a:t>5 sinais clínicos comuns de choque (temperatura das extremidades, tempo e enchimento capilar, força de pulso, pressão de pulso e diastólica pressão arterial</a:t>
            </a:r>
            <a:r>
              <a:rPr lang="pt-BR" smtClean="0"/>
              <a:t>) e </a:t>
            </a:r>
            <a:r>
              <a:rPr lang="pt-BR" smtClean="0">
                <a:solidFill>
                  <a:srgbClr val="0000FF"/>
                </a:solidFill>
              </a:rPr>
              <a:t>tipo de choque</a:t>
            </a:r>
            <a:r>
              <a:rPr lang="pt-BR" smtClean="0"/>
              <a:t> (quente, frio ou nenhum) a cada 15 minutos na primeira hora e pelo menos uma hora depois disso. </a:t>
            </a:r>
          </a:p>
          <a:p>
            <a:pPr eaLnBrk="1" hangingPunct="1"/>
            <a:r>
              <a:rPr lang="pt-BR" smtClean="0"/>
              <a:t>Os valores para cada sinal clínico foram a priori categorizado como indicando </a:t>
            </a:r>
            <a:r>
              <a:rPr lang="pt-BR" smtClean="0">
                <a:solidFill>
                  <a:srgbClr val="FF33CC"/>
                </a:solidFill>
              </a:rPr>
              <a:t>baixo débito cardíaco / alta resistência vascular sistêmica (ou seja, choque frio),</a:t>
            </a:r>
            <a:r>
              <a:rPr lang="pt-BR" smtClean="0"/>
              <a:t> </a:t>
            </a:r>
            <a:r>
              <a:rPr lang="pt-BR" b="1" smtClean="0"/>
              <a:t>alto débito cardíaco / baixo resistência vascular sistêmica (isto é, choque quente) ou indeterminada (</a:t>
            </a:r>
            <a:r>
              <a:rPr lang="pt-BR" b="1" smtClean="0">
                <a:solidFill>
                  <a:srgbClr val="0000FF"/>
                </a:solidFill>
              </a:rPr>
              <a:t>Tabela 1</a:t>
            </a:r>
            <a:r>
              <a:rPr lang="pt-BR" b="1" smtClean="0"/>
              <a:t>). </a:t>
            </a:r>
          </a:p>
        </p:txBody>
      </p:sp>
      <p:sp>
        <p:nvSpPr>
          <p:cNvPr id="53250" name="Título 1"/>
          <p:cNvSpPr txBox="1">
            <a:spLocks/>
          </p:cNvSpPr>
          <p:nvPr/>
        </p:nvSpPr>
        <p:spPr bwMode="auto">
          <a:xfrm>
            <a:off x="1447800" y="931863"/>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Materiais e Métodos</a:t>
            </a:r>
          </a:p>
        </p:txBody>
      </p:sp>
      <p:sp>
        <p:nvSpPr>
          <p:cNvPr id="53251" name="Título 1"/>
          <p:cNvSpPr>
            <a:spLocks/>
          </p:cNvSpPr>
          <p:nvPr/>
        </p:nvSpPr>
        <p:spPr bwMode="auto">
          <a:xfrm>
            <a:off x="1254125" y="1531938"/>
            <a:ext cx="9601200" cy="1303337"/>
          </a:xfrm>
          <a:prstGeom prst="rect">
            <a:avLst/>
          </a:prstGeom>
          <a:noFill/>
          <a:ln w="9525">
            <a:noFill/>
            <a:miter lim="800000"/>
            <a:headEnd/>
            <a:tailEnd/>
          </a:ln>
        </p:spPr>
        <p:txBody>
          <a:bodyPr anchor="ctr"/>
          <a:lstStyle/>
          <a:p>
            <a:pPr algn="ctr"/>
            <a:r>
              <a:rPr lang="pt-BR" sz="3000" b="1">
                <a:solidFill>
                  <a:srgbClr val="262626"/>
                </a:solidFill>
                <a:latin typeface="Agency FB"/>
              </a:rPr>
              <a:t>Coleta de dados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5"/>
          <p:cNvSpPr>
            <a:spLocks noChangeArrowheads="1"/>
          </p:cNvSpPr>
          <p:nvPr/>
        </p:nvSpPr>
        <p:spPr bwMode="auto">
          <a:xfrm>
            <a:off x="2224088" y="3470275"/>
            <a:ext cx="7065962" cy="1768475"/>
          </a:xfrm>
          <a:prstGeom prst="rect">
            <a:avLst/>
          </a:prstGeom>
          <a:solidFill>
            <a:schemeClr val="bg1"/>
          </a:solidFill>
          <a:ln w="28575">
            <a:solidFill>
              <a:srgbClr val="FF33CC"/>
            </a:solidFill>
            <a:miter lim="800000"/>
            <a:headEnd/>
            <a:tailEnd/>
          </a:ln>
        </p:spPr>
        <p:txBody>
          <a:bodyPr anchor="ctr">
            <a:spAutoFit/>
          </a:bodyPr>
          <a:lstStyle/>
          <a:p>
            <a:pPr algn="ctr"/>
            <a:r>
              <a:rPr lang="en-US"/>
              <a:t>Os medicamentos vasoativos foram dicotomizados a priori como inotrópicos primários ou vasopressores: </a:t>
            </a:r>
          </a:p>
          <a:p>
            <a:pPr algn="ctr"/>
            <a:r>
              <a:rPr lang="en-US" b="1">
                <a:solidFill>
                  <a:srgbClr val="0000FF"/>
                </a:solidFill>
              </a:rPr>
              <a:t>Inotrópicos</a:t>
            </a:r>
            <a:r>
              <a:rPr lang="en-US"/>
              <a:t> foram definidos como dopamina inferior a 10 µg / kg / min, qualquer dose de epinefrina, dobutamina ou milrinona (8). </a:t>
            </a:r>
          </a:p>
          <a:p>
            <a:pPr algn="ctr"/>
            <a:r>
              <a:rPr lang="en-US" b="1">
                <a:solidFill>
                  <a:srgbClr val="0000FF"/>
                </a:solidFill>
              </a:rPr>
              <a:t>Vasopressores</a:t>
            </a:r>
            <a:r>
              <a:rPr lang="en-US"/>
              <a:t> foram definidos como dopamina maior ou igual a 10 µg / kg / min, qualquer dose de norepinefrina, fenilefrina ou vasopressina (8) </a:t>
            </a:r>
          </a:p>
        </p:txBody>
      </p:sp>
      <p:sp>
        <p:nvSpPr>
          <p:cNvPr id="54274" name="Rectangle 6"/>
          <p:cNvSpPr>
            <a:spLocks noChangeArrowheads="1"/>
          </p:cNvSpPr>
          <p:nvPr/>
        </p:nvSpPr>
        <p:spPr bwMode="auto">
          <a:xfrm>
            <a:off x="3024188" y="5205413"/>
            <a:ext cx="5922962" cy="1209675"/>
          </a:xfrm>
          <a:prstGeom prst="rect">
            <a:avLst/>
          </a:prstGeom>
          <a:solidFill>
            <a:schemeClr val="bg1"/>
          </a:solidFill>
          <a:ln w="19050">
            <a:solidFill>
              <a:srgbClr val="FF33CC"/>
            </a:solidFill>
            <a:miter lim="800000"/>
            <a:headEnd/>
            <a:tailEnd/>
          </a:ln>
        </p:spPr>
        <p:txBody>
          <a:bodyPr anchor="ctr">
            <a:spAutoFit/>
          </a:bodyPr>
          <a:lstStyle/>
          <a:p>
            <a:r>
              <a:rPr lang="en-US"/>
              <a:t>Coleta de dados adicionais neste subconjunto de pacientes incluíram </a:t>
            </a:r>
            <a:r>
              <a:rPr lang="en-US">
                <a:solidFill>
                  <a:srgbClr val="FF0000"/>
                </a:solidFill>
              </a:rPr>
              <a:t>disfunção orgânica (segundo critérios pediátricos[18])</a:t>
            </a:r>
            <a:r>
              <a:rPr lang="en-US"/>
              <a:t> no dia 7 após o início da via de sepse e </a:t>
            </a:r>
            <a:r>
              <a:rPr lang="en-US">
                <a:solidFill>
                  <a:srgbClr val="FF0000"/>
                </a:solidFill>
              </a:rPr>
              <a:t>mortalidade</a:t>
            </a:r>
            <a:r>
              <a:rPr lang="en-US"/>
              <a:t> em 28 dias. </a:t>
            </a:r>
          </a:p>
        </p:txBody>
      </p:sp>
      <p:pic>
        <p:nvPicPr>
          <p:cNvPr id="54275" name="Picture 8"/>
          <p:cNvPicPr>
            <a:picLocks noChangeAspect="1" noChangeArrowheads="1"/>
          </p:cNvPicPr>
          <p:nvPr/>
        </p:nvPicPr>
        <p:blipFill>
          <a:blip r:embed="rId2"/>
          <a:srcRect/>
          <a:stretch>
            <a:fillRect/>
          </a:stretch>
        </p:blipFill>
        <p:spPr bwMode="auto">
          <a:xfrm>
            <a:off x="1292225" y="554038"/>
            <a:ext cx="9745663" cy="2886075"/>
          </a:xfrm>
          <a:prstGeom prst="rect">
            <a:avLst/>
          </a:prstGeom>
          <a:noFill/>
          <a:ln w="9525">
            <a:noFill/>
            <a:miter lim="800000"/>
            <a:headEnd/>
            <a:tailEnd/>
          </a:ln>
        </p:spPr>
      </p:pic>
      <p:sp>
        <p:nvSpPr>
          <p:cNvPr id="54276" name="Text Box 9"/>
          <p:cNvSpPr txBox="1">
            <a:spLocks noChangeArrowheads="1"/>
          </p:cNvSpPr>
          <p:nvPr/>
        </p:nvSpPr>
        <p:spPr bwMode="auto">
          <a:xfrm>
            <a:off x="485775" y="144463"/>
            <a:ext cx="3930650" cy="366712"/>
          </a:xfrm>
          <a:prstGeom prst="rect">
            <a:avLst/>
          </a:prstGeom>
          <a:solidFill>
            <a:schemeClr val="bg2"/>
          </a:solidFill>
          <a:ln w="9525">
            <a:noFill/>
            <a:miter lim="800000"/>
            <a:headEnd/>
            <a:tailEnd/>
          </a:ln>
        </p:spPr>
        <p:txBody>
          <a:bodyPr wrap="none">
            <a:spAutoFit/>
          </a:bodyPr>
          <a:lstStyle/>
          <a:p>
            <a:pPr defTabSz="914400"/>
            <a:r>
              <a:rPr lang="pt-BR"/>
              <a:t>Tabela 1. Classificação dos sinais clínicos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3"/>
          <p:cNvSpPr>
            <a:spLocks noGrp="1"/>
          </p:cNvSpPr>
          <p:nvPr>
            <p:ph type="body" idx="4294967295"/>
          </p:nvPr>
        </p:nvSpPr>
        <p:spPr>
          <a:xfrm>
            <a:off x="1208088" y="2047875"/>
            <a:ext cx="9698037" cy="4156075"/>
          </a:xfrm>
          <a:solidFill>
            <a:schemeClr val="bg1"/>
          </a:solidFill>
        </p:spPr>
        <p:txBody>
          <a:bodyPr/>
          <a:lstStyle/>
          <a:p>
            <a:pPr eaLnBrk="1" hangingPunct="1">
              <a:lnSpc>
                <a:spcPct val="80000"/>
              </a:lnSpc>
            </a:pPr>
            <a:r>
              <a:rPr lang="pt-PT" sz="2000" smtClean="0"/>
              <a:t>As análises foram realizadas usando STATA (versão 15.1; StataCorp, College Station, TX), SAS (Versão 9.4; SAS Institute, Cary, NC) e software R (versão 3.5.1; R Core Team, Viena, Áustria). </a:t>
            </a:r>
          </a:p>
          <a:p>
            <a:pPr eaLnBrk="1" hangingPunct="1">
              <a:lnSpc>
                <a:spcPct val="80000"/>
              </a:lnSpc>
            </a:pPr>
            <a:r>
              <a:rPr lang="pt-PT" sz="2000" smtClean="0"/>
              <a:t>Os dados foram relatados como medianas com intervalo interquartil (IQR) ou frequências com proporções. </a:t>
            </a:r>
          </a:p>
          <a:p>
            <a:pPr eaLnBrk="1" hangingPunct="1">
              <a:lnSpc>
                <a:spcPct val="80000"/>
              </a:lnSpc>
            </a:pPr>
            <a:r>
              <a:rPr lang="pt-PT" sz="2000" b="1" smtClean="0"/>
              <a:t>Variáveis contínuas</a:t>
            </a:r>
            <a:r>
              <a:rPr lang="pt-PT" sz="2000" smtClean="0"/>
              <a:t> foram analisadas com o teste de soma de postos de Wilcoxon e </a:t>
            </a:r>
          </a:p>
          <a:p>
            <a:pPr eaLnBrk="1" hangingPunct="1">
              <a:lnSpc>
                <a:spcPct val="80000"/>
              </a:lnSpc>
            </a:pPr>
            <a:r>
              <a:rPr lang="pt-PT" sz="2000" b="1" smtClean="0"/>
              <a:t>Variáveis categóricas</a:t>
            </a:r>
            <a:r>
              <a:rPr lang="pt-PT" sz="2000" smtClean="0"/>
              <a:t> usando os testes qui-quadrado ou exato de Fisher.</a:t>
            </a:r>
          </a:p>
          <a:p>
            <a:pPr eaLnBrk="1" hangingPunct="1">
              <a:lnSpc>
                <a:spcPct val="80000"/>
              </a:lnSpc>
            </a:pPr>
            <a:r>
              <a:rPr lang="pt-PT" sz="2000" smtClean="0"/>
              <a:t> A </a:t>
            </a:r>
            <a:r>
              <a:rPr lang="pt-PT" sz="2000" b="1" smtClean="0"/>
              <a:t>concordância de pares</a:t>
            </a:r>
            <a:r>
              <a:rPr lang="pt-PT" sz="2000" smtClean="0"/>
              <a:t> entre os sinais clínicos foi calculada usando </a:t>
            </a:r>
            <a:r>
              <a:rPr lang="pt-PT" sz="2000" b="1" smtClean="0"/>
              <a:t>κ de Cohen</a:t>
            </a:r>
            <a:r>
              <a:rPr lang="pt-PT" sz="2000" smtClean="0"/>
              <a:t>, e </a:t>
            </a:r>
            <a:r>
              <a:rPr lang="pt-PT" sz="2000" b="1" smtClean="0"/>
              <a:t>concordância em maior ou igual a 3</a:t>
            </a:r>
            <a:r>
              <a:rPr lang="pt-PT" sz="2000" smtClean="0"/>
              <a:t> </a:t>
            </a:r>
            <a:r>
              <a:rPr lang="pt-PT" sz="2000" b="1" smtClean="0"/>
              <a:t>sinais clínicos</a:t>
            </a:r>
            <a:r>
              <a:rPr lang="pt-PT" sz="2000" smtClean="0"/>
              <a:t> foi calculado usando </a:t>
            </a:r>
            <a:r>
              <a:rPr lang="pt-PT" sz="2000" b="1" smtClean="0"/>
              <a:t>Fleiss κ</a:t>
            </a:r>
            <a:r>
              <a:rPr lang="pt-PT" sz="2000" smtClean="0"/>
              <a:t>. ( os autores consideraram   consideramos κ menor que 0,4 como ruim, 0,4-0,59 como regular, 0,6-0,74 como bom e 0,75-1,0 como concordância excelente (21).</a:t>
            </a:r>
            <a:endParaRPr lang="pt-BR" sz="2000" smtClean="0"/>
          </a:p>
          <a:p>
            <a:pPr algn="ctr" eaLnBrk="1" hangingPunct="1">
              <a:lnSpc>
                <a:spcPct val="80000"/>
              </a:lnSpc>
              <a:buFont typeface="Arial" charset="0"/>
              <a:buNone/>
            </a:pPr>
            <a:r>
              <a:rPr lang="pt-BR" sz="2000" b="1" smtClean="0">
                <a:solidFill>
                  <a:srgbClr val="0000FF"/>
                </a:solidFill>
              </a:rPr>
              <a:t>Foi usada a  regressão logística multivariável para determinar a associação entre cada sinal clínico e documentado pelo médico e o tipo de choque .</a:t>
            </a:r>
          </a:p>
        </p:txBody>
      </p:sp>
      <p:sp>
        <p:nvSpPr>
          <p:cNvPr id="55298" name="Título 1"/>
          <p:cNvSpPr txBox="1">
            <a:spLocks/>
          </p:cNvSpPr>
          <p:nvPr/>
        </p:nvSpPr>
        <p:spPr bwMode="auto">
          <a:xfrm>
            <a:off x="1447800" y="644525"/>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Materiais e Métodos</a:t>
            </a:r>
          </a:p>
          <a:p>
            <a:pPr algn="ctr"/>
            <a:r>
              <a:rPr lang="pt-BR" sz="3600" b="1">
                <a:solidFill>
                  <a:srgbClr val="262626"/>
                </a:solidFill>
                <a:latin typeface="Agency FB"/>
              </a:rPr>
              <a:t>Análise Estatística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Espaço Reservado para Conteúdo 3"/>
          <p:cNvSpPr>
            <a:spLocks noGrp="1"/>
          </p:cNvSpPr>
          <p:nvPr>
            <p:ph idx="1"/>
          </p:nvPr>
        </p:nvSpPr>
        <p:spPr>
          <a:xfrm>
            <a:off x="1082675" y="1573213"/>
            <a:ext cx="10179050" cy="4713287"/>
          </a:xfrm>
          <a:solidFill>
            <a:schemeClr val="bg1"/>
          </a:solidFill>
        </p:spPr>
        <p:txBody>
          <a:bodyPr/>
          <a:lstStyle/>
          <a:p>
            <a:pPr eaLnBrk="1" hangingPunct="1"/>
            <a:r>
              <a:rPr lang="pt-PT" smtClean="0"/>
              <a:t>Durante o período de estudo de 4 anos, houve </a:t>
            </a:r>
            <a:r>
              <a:rPr lang="pt-PT" i="1" smtClean="0">
                <a:solidFill>
                  <a:srgbClr val="0000FF"/>
                </a:solidFill>
              </a:rPr>
              <a:t>469 eram elegíveis</a:t>
            </a:r>
            <a:r>
              <a:rPr lang="pt-PT" smtClean="0"/>
              <a:t> para análise incluindo </a:t>
            </a:r>
            <a:r>
              <a:rPr lang="pt-PT" b="1" smtClean="0">
                <a:solidFill>
                  <a:srgbClr val="FF0000"/>
                </a:solidFill>
              </a:rPr>
              <a:t>307 categorizados como choque quente e 162 como choque frio</a:t>
            </a:r>
            <a:r>
              <a:rPr lang="pt-PT" smtClean="0"/>
              <a:t>.</a:t>
            </a:r>
          </a:p>
          <a:p>
            <a:pPr eaLnBrk="1" hangingPunct="1"/>
            <a:r>
              <a:rPr lang="pt-PT" smtClean="0"/>
              <a:t> No geral, a </a:t>
            </a:r>
            <a:r>
              <a:rPr lang="pt-PT" b="1" smtClean="0"/>
              <a:t>idade média foi de 4,5 anos</a:t>
            </a:r>
            <a:r>
              <a:rPr lang="pt-PT" smtClean="0"/>
              <a:t> (IQR, 1,4–9,8 anos) e PIM-3 o </a:t>
            </a:r>
            <a:r>
              <a:rPr lang="pt-PT" b="1" smtClean="0"/>
              <a:t>risco de mortalidade foi de 1,6%</a:t>
            </a:r>
            <a:r>
              <a:rPr lang="pt-PT" smtClean="0"/>
              <a:t> (IQR, 0,6–6,2%). </a:t>
            </a:r>
          </a:p>
          <a:p>
            <a:pPr eaLnBrk="1" hangingPunct="1"/>
            <a:r>
              <a:rPr lang="pt-PT" smtClean="0"/>
              <a:t>As características do paciente por tipo de choque são mostradas na </a:t>
            </a:r>
            <a:r>
              <a:rPr lang="pt-PT" smtClean="0">
                <a:solidFill>
                  <a:srgbClr val="0000FF"/>
                </a:solidFill>
              </a:rPr>
              <a:t>Tabela 2</a:t>
            </a:r>
            <a:r>
              <a:rPr lang="pt-PT" smtClean="0"/>
              <a:t>. </a:t>
            </a:r>
          </a:p>
          <a:p>
            <a:pPr eaLnBrk="1" hangingPunct="1"/>
            <a:r>
              <a:rPr lang="pt-PT" smtClean="0"/>
              <a:t>Pacientes identificados como ter </a:t>
            </a:r>
            <a:r>
              <a:rPr lang="pt-PT" b="1" i="1" smtClean="0">
                <a:solidFill>
                  <a:srgbClr val="FF0000"/>
                </a:solidFill>
              </a:rPr>
              <a:t>choque frio</a:t>
            </a:r>
            <a:r>
              <a:rPr lang="pt-PT" smtClean="0"/>
              <a:t> </a:t>
            </a:r>
            <a:r>
              <a:rPr lang="pt-PT" b="1" smtClean="0">
                <a:solidFill>
                  <a:srgbClr val="FF0000"/>
                </a:solidFill>
              </a:rPr>
              <a:t>teve um risco de mortalidade PIM-3 maior do que choque quente</a:t>
            </a:r>
            <a:r>
              <a:rPr lang="pt-PT" smtClean="0"/>
              <a:t> (2,6% vs 1,1%; p &lt;0,001), teve uma proporção menor de câncer (7% vs 21%; p &lt;0,001), e eram </a:t>
            </a:r>
            <a:r>
              <a:rPr lang="pt-PT" b="1" smtClean="0">
                <a:solidFill>
                  <a:srgbClr val="FF0000"/>
                </a:solidFill>
              </a:rPr>
              <a:t>mais propensos a ser tratado com medicação vasoativa</a:t>
            </a:r>
            <a:r>
              <a:rPr lang="pt-PT" smtClean="0"/>
              <a:t> (65% vs 45%; p &lt;0,001). Houve taxas semelhantes de sepse adquirida em hospital entre choque quente e frio (34% vs 30%; p = 0,32).</a:t>
            </a:r>
            <a:endParaRPr lang="pt-BR" smtClean="0"/>
          </a:p>
          <a:p>
            <a:pPr eaLnBrk="1" hangingPunct="1"/>
            <a:r>
              <a:rPr lang="pt-BR" smtClean="0"/>
              <a:t/>
            </a:r>
            <a:br>
              <a:rPr lang="pt-BR" smtClean="0"/>
            </a:br>
            <a:endParaRPr lang="pt-BR" smtClean="0"/>
          </a:p>
        </p:txBody>
      </p:sp>
      <p:sp>
        <p:nvSpPr>
          <p:cNvPr id="56322" name="Título 1"/>
          <p:cNvSpPr txBox="1">
            <a:spLocks/>
          </p:cNvSpPr>
          <p:nvPr/>
        </p:nvSpPr>
        <p:spPr bwMode="auto">
          <a:xfrm>
            <a:off x="1447800" y="587375"/>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Resultados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4"/>
          <p:cNvPicPr>
            <a:picLocks noChangeAspect="1" noChangeArrowheads="1"/>
          </p:cNvPicPr>
          <p:nvPr/>
        </p:nvPicPr>
        <p:blipFill>
          <a:blip r:embed="rId2"/>
          <a:srcRect/>
          <a:stretch>
            <a:fillRect/>
          </a:stretch>
        </p:blipFill>
        <p:spPr bwMode="auto">
          <a:xfrm>
            <a:off x="0" y="34925"/>
            <a:ext cx="8108950" cy="6823075"/>
          </a:xfrm>
          <a:prstGeom prst="rect">
            <a:avLst/>
          </a:prstGeom>
          <a:noFill/>
          <a:ln w="19050">
            <a:solidFill>
              <a:srgbClr val="0000FF"/>
            </a:solidFill>
            <a:miter lim="800000"/>
            <a:headEnd/>
            <a:tailEnd/>
          </a:ln>
        </p:spPr>
      </p:pic>
      <p:sp>
        <p:nvSpPr>
          <p:cNvPr id="57346" name="Text Box 5"/>
          <p:cNvSpPr txBox="1">
            <a:spLocks noChangeArrowheads="1"/>
          </p:cNvSpPr>
          <p:nvPr/>
        </p:nvSpPr>
        <p:spPr bwMode="auto">
          <a:xfrm>
            <a:off x="8101013" y="1914525"/>
            <a:ext cx="3341687" cy="935038"/>
          </a:xfrm>
          <a:prstGeom prst="rect">
            <a:avLst/>
          </a:prstGeom>
          <a:solidFill>
            <a:schemeClr val="bg1"/>
          </a:solidFill>
          <a:ln w="19050">
            <a:solidFill>
              <a:srgbClr val="FF0000"/>
            </a:solidFill>
            <a:miter lim="800000"/>
            <a:headEnd/>
            <a:tailEnd/>
          </a:ln>
        </p:spPr>
        <p:txBody>
          <a:bodyPr wrap="none">
            <a:spAutoFit/>
          </a:bodyPr>
          <a:lstStyle/>
          <a:p>
            <a:pPr algn="ctr" defTabSz="914400"/>
            <a:r>
              <a:rPr lang="pt-BR">
                <a:solidFill>
                  <a:srgbClr val="0000FF"/>
                </a:solidFill>
              </a:rPr>
              <a:t>Tabela 2</a:t>
            </a:r>
            <a:r>
              <a:rPr lang="pt-BR"/>
              <a:t>. Caracterísicas dos </a:t>
            </a:r>
          </a:p>
          <a:p>
            <a:pPr algn="ctr" defTabSz="914400"/>
            <a:r>
              <a:rPr lang="pt-BR"/>
              <a:t>Pacientes com Choque  Quente e </a:t>
            </a:r>
          </a:p>
          <a:p>
            <a:pPr algn="ctr" defTabSz="914400"/>
            <a:r>
              <a:rPr lang="pt-BR"/>
              <a:t>Choque Frio	</a:t>
            </a:r>
          </a:p>
        </p:txBody>
      </p:sp>
      <p:sp>
        <p:nvSpPr>
          <p:cNvPr id="57347" name="Line 6"/>
          <p:cNvSpPr>
            <a:spLocks noChangeShapeType="1"/>
          </p:cNvSpPr>
          <p:nvPr/>
        </p:nvSpPr>
        <p:spPr bwMode="auto">
          <a:xfrm>
            <a:off x="3079750" y="1828800"/>
            <a:ext cx="722313" cy="327025"/>
          </a:xfrm>
          <a:prstGeom prst="line">
            <a:avLst/>
          </a:prstGeom>
          <a:noFill/>
          <a:ln w="38100">
            <a:solidFill>
              <a:srgbClr val="FF0000"/>
            </a:solidFill>
            <a:round/>
            <a:headEnd/>
            <a:tailEnd type="triangle" w="med" len="med"/>
          </a:ln>
        </p:spPr>
        <p:txBody>
          <a:bodyPr/>
          <a:lstStyle/>
          <a:p>
            <a:endParaRPr lang="pt-BR"/>
          </a:p>
        </p:txBody>
      </p:sp>
      <p:sp>
        <p:nvSpPr>
          <p:cNvPr id="57348" name="Line 7"/>
          <p:cNvSpPr>
            <a:spLocks noChangeShapeType="1"/>
          </p:cNvSpPr>
          <p:nvPr/>
        </p:nvSpPr>
        <p:spPr bwMode="auto">
          <a:xfrm>
            <a:off x="3006725" y="5462588"/>
            <a:ext cx="722313" cy="327025"/>
          </a:xfrm>
          <a:prstGeom prst="line">
            <a:avLst/>
          </a:prstGeom>
          <a:noFill/>
          <a:ln w="38100">
            <a:solidFill>
              <a:srgbClr val="FF0000"/>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Conteúdo 3"/>
          <p:cNvSpPr>
            <a:spLocks noGrp="1"/>
          </p:cNvSpPr>
          <p:nvPr>
            <p:ph idx="1"/>
          </p:nvPr>
        </p:nvSpPr>
        <p:spPr>
          <a:xfrm>
            <a:off x="1447800" y="2544763"/>
            <a:ext cx="9601200" cy="3317875"/>
          </a:xfrm>
        </p:spPr>
        <p:txBody>
          <a:bodyPr/>
          <a:lstStyle/>
          <a:p>
            <a:pPr eaLnBrk="1" hangingPunct="1"/>
            <a:r>
              <a:rPr lang="pt-BR" sz="2000" smtClean="0">
                <a:latin typeface="Arial" charset="0"/>
                <a:cs typeface="Arial" charset="0"/>
              </a:rPr>
              <a:t>5 sinais clínicos associados </a:t>
            </a:r>
            <a:r>
              <a:rPr lang="pt-BR" sz="2000" smtClean="0">
                <a:latin typeface="Arial" charset="0"/>
                <a:cs typeface="Arial" charset="0"/>
                <a:sym typeface="Wingdings" pitchFamily="2" charset="2"/>
              </a:rPr>
              <a:t> associação fraca k = 0,25</a:t>
            </a:r>
          </a:p>
          <a:p>
            <a:pPr eaLnBrk="1" hangingPunct="1"/>
            <a:r>
              <a:rPr lang="pt-BR" sz="2000" smtClean="0">
                <a:latin typeface="Arial" charset="0"/>
                <a:cs typeface="Arial" charset="0"/>
                <a:sym typeface="Wingdings" pitchFamily="2" charset="2"/>
              </a:rPr>
              <a:t>Tempo de enchimento + amplitude de pulso + temperatura de extremidades  associação forte k = 0,63</a:t>
            </a:r>
          </a:p>
          <a:p>
            <a:pPr eaLnBrk="1" hangingPunct="1"/>
            <a:endParaRPr lang="pt-BR" sz="2000" smtClean="0">
              <a:latin typeface="Arial" charset="0"/>
              <a:cs typeface="Arial" charset="0"/>
              <a:sym typeface="Wingdings" pitchFamily="2" charset="2"/>
            </a:endParaRPr>
          </a:p>
          <a:p>
            <a:pPr eaLnBrk="1" hangingPunct="1"/>
            <a:endParaRPr lang="pt-BR" sz="2000" smtClean="0">
              <a:latin typeface="Arial" charset="0"/>
              <a:cs typeface="Arial" charset="0"/>
              <a:sym typeface="Wingdings" pitchFamily="2" charset="2"/>
            </a:endParaRPr>
          </a:p>
          <a:p>
            <a:pPr eaLnBrk="1" hangingPunct="1"/>
            <a:r>
              <a:rPr lang="pt-BR" sz="2000" smtClean="0">
                <a:latin typeface="Arial" charset="0"/>
                <a:cs typeface="Arial" charset="0"/>
                <a:sym typeface="Wingdings" pitchFamily="2" charset="2"/>
              </a:rPr>
              <a:t>Tempo de enchimento + amplitude de pulso + temperatura de extremidades  associação com  tipo de choque</a:t>
            </a:r>
          </a:p>
          <a:p>
            <a:pPr eaLnBrk="1" hangingPunct="1"/>
            <a:r>
              <a:rPr lang="pt-BR" sz="2000" smtClean="0">
                <a:latin typeface="Arial" charset="0"/>
                <a:cs typeface="Arial" charset="0"/>
                <a:sym typeface="Wingdings" pitchFamily="2" charset="2"/>
              </a:rPr>
              <a:t>Pressão de pulso e PAD (pressão arterial diastólica)  sem associação (</a:t>
            </a:r>
            <a:r>
              <a:rPr lang="pt-BR" sz="2000" smtClean="0">
                <a:solidFill>
                  <a:srgbClr val="0000FF"/>
                </a:solidFill>
                <a:latin typeface="Arial" charset="0"/>
                <a:cs typeface="Arial" charset="0"/>
                <a:sym typeface="Wingdings" pitchFamily="2" charset="2"/>
              </a:rPr>
              <a:t>Tabela 3</a:t>
            </a:r>
            <a:r>
              <a:rPr lang="pt-BR" sz="2000" smtClean="0">
                <a:latin typeface="Arial" charset="0"/>
                <a:cs typeface="Arial" charset="0"/>
                <a:sym typeface="Wingdings" pitchFamily="2" charset="2"/>
              </a:rPr>
              <a:t>)</a:t>
            </a:r>
          </a:p>
          <a:p>
            <a:pPr eaLnBrk="1" hangingPunct="1">
              <a:buFont typeface="Arial" charset="0"/>
              <a:buNone/>
            </a:pPr>
            <a:r>
              <a:rPr lang="pt-BR" sz="2000" smtClean="0">
                <a:latin typeface="Arial" charset="0"/>
                <a:cs typeface="Arial" charset="0"/>
                <a:sym typeface="Wingdings" pitchFamily="2" charset="2"/>
              </a:rPr>
              <a:t>      </a:t>
            </a:r>
            <a:endParaRPr lang="pt-BR" sz="2000" smtClean="0">
              <a:latin typeface="Arial" charset="0"/>
              <a:cs typeface="Arial" charset="0"/>
            </a:endParaRPr>
          </a:p>
        </p:txBody>
      </p:sp>
      <p:sp>
        <p:nvSpPr>
          <p:cNvPr id="58370" name="Título 1"/>
          <p:cNvSpPr txBox="1">
            <a:spLocks/>
          </p:cNvSpPr>
          <p:nvPr/>
        </p:nvSpPr>
        <p:spPr bwMode="auto">
          <a:xfrm>
            <a:off x="1447800" y="1135063"/>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Resultados</a:t>
            </a:r>
          </a:p>
        </p:txBody>
      </p:sp>
      <p:sp>
        <p:nvSpPr>
          <p:cNvPr id="58371" name="Título 1"/>
          <p:cNvSpPr>
            <a:spLocks noGrp="1"/>
          </p:cNvSpPr>
          <p:nvPr>
            <p:ph type="title"/>
          </p:nvPr>
        </p:nvSpPr>
        <p:spPr>
          <a:xfrm>
            <a:off x="1244600" y="1579563"/>
            <a:ext cx="9601200" cy="1303337"/>
          </a:xfrm>
        </p:spPr>
        <p:txBody>
          <a:bodyPr/>
          <a:lstStyle/>
          <a:p>
            <a:pPr eaLnBrk="1" hangingPunct="1"/>
            <a:r>
              <a:rPr lang="pt-BR" sz="3000" b="1" smtClean="0">
                <a:ln>
                  <a:noFill/>
                </a:ln>
                <a:latin typeface="Agency FB"/>
              </a:rPr>
              <a:t>Concordância sinais clínicos</a:t>
            </a:r>
          </a:p>
        </p:txBody>
      </p:sp>
      <p:sp>
        <p:nvSpPr>
          <p:cNvPr id="58372" name="Título 1"/>
          <p:cNvSpPr txBox="1">
            <a:spLocks/>
          </p:cNvSpPr>
          <p:nvPr/>
        </p:nvSpPr>
        <p:spPr bwMode="auto">
          <a:xfrm>
            <a:off x="1397000" y="3624263"/>
            <a:ext cx="9601200" cy="1303337"/>
          </a:xfrm>
          <a:prstGeom prst="rect">
            <a:avLst/>
          </a:prstGeom>
          <a:noFill/>
          <a:ln w="9525">
            <a:noFill/>
            <a:miter lim="800000"/>
            <a:headEnd/>
            <a:tailEnd/>
          </a:ln>
        </p:spPr>
        <p:txBody>
          <a:bodyPr anchor="ctr"/>
          <a:lstStyle/>
          <a:p>
            <a:pPr algn="ctr"/>
            <a:r>
              <a:rPr lang="pt-BR" sz="3000" b="1">
                <a:solidFill>
                  <a:srgbClr val="262626"/>
                </a:solidFill>
                <a:latin typeface="Agency FB"/>
              </a:rPr>
              <a:t>Concordância sinais clínicos x tipo de choque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4"/>
          <p:cNvPicPr>
            <a:picLocks noChangeAspect="1" noChangeArrowheads="1"/>
          </p:cNvPicPr>
          <p:nvPr/>
        </p:nvPicPr>
        <p:blipFill>
          <a:blip r:embed="rId2"/>
          <a:srcRect/>
          <a:stretch>
            <a:fillRect/>
          </a:stretch>
        </p:blipFill>
        <p:spPr bwMode="auto">
          <a:xfrm>
            <a:off x="1009650" y="2103438"/>
            <a:ext cx="10117138" cy="3057525"/>
          </a:xfrm>
          <a:prstGeom prst="rect">
            <a:avLst/>
          </a:prstGeom>
          <a:noFill/>
          <a:ln w="9525">
            <a:noFill/>
            <a:miter lim="800000"/>
            <a:headEnd/>
            <a:tailEnd/>
          </a:ln>
        </p:spPr>
      </p:pic>
      <p:sp>
        <p:nvSpPr>
          <p:cNvPr id="59394" name="Rectangle 5"/>
          <p:cNvSpPr>
            <a:spLocks noChangeArrowheads="1"/>
          </p:cNvSpPr>
          <p:nvPr/>
        </p:nvSpPr>
        <p:spPr bwMode="auto">
          <a:xfrm>
            <a:off x="1231900" y="2214563"/>
            <a:ext cx="4619625" cy="258762"/>
          </a:xfrm>
          <a:prstGeom prst="rect">
            <a:avLst/>
          </a:prstGeom>
          <a:solidFill>
            <a:schemeClr val="bg2"/>
          </a:solidFill>
          <a:ln w="9525">
            <a:solidFill>
              <a:schemeClr val="tx1"/>
            </a:solidFill>
            <a:miter lim="800000"/>
            <a:headEnd/>
            <a:tailEnd/>
          </a:ln>
        </p:spPr>
        <p:txBody>
          <a:bodyPr wrap="none" anchor="ctr"/>
          <a:lstStyle/>
          <a:p>
            <a:pPr algn="ctr" defTabSz="914400"/>
            <a:r>
              <a:rPr lang="pt-BR"/>
              <a:t>Tabela 3. Κ de Cohen entre os sinais clínicos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p:cNvSpPr>
          <p:nvPr>
            <p:ph type="title" idx="4294967295"/>
          </p:nvPr>
        </p:nvSpPr>
        <p:spPr/>
        <p:txBody>
          <a:bodyPr/>
          <a:lstStyle/>
          <a:p>
            <a:pPr eaLnBrk="1" hangingPunct="1"/>
            <a:r>
              <a:rPr lang="pt-BR" sz="3600" b="1" smtClean="0">
                <a:ln>
                  <a:noFill/>
                </a:ln>
              </a:rPr>
              <a:t>Associação de sinais clínicos com o tipo de choque</a:t>
            </a:r>
          </a:p>
        </p:txBody>
      </p:sp>
      <p:sp>
        <p:nvSpPr>
          <p:cNvPr id="60418" name="Rectangle 3"/>
          <p:cNvSpPr>
            <a:spLocks noGrp="1"/>
          </p:cNvSpPr>
          <p:nvPr>
            <p:ph type="body" idx="4294967295"/>
          </p:nvPr>
        </p:nvSpPr>
        <p:spPr/>
        <p:txBody>
          <a:bodyPr/>
          <a:lstStyle/>
          <a:p>
            <a:pPr lvl="1" algn="ctr" eaLnBrk="1" hangingPunct="1">
              <a:buFont typeface="Arial" charset="0"/>
              <a:buNone/>
            </a:pPr>
            <a:r>
              <a:rPr lang="pt-BR" smtClean="0"/>
              <a:t>Após ajuste para idade, </a:t>
            </a:r>
            <a:r>
              <a:rPr lang="pt-BR" b="1" smtClean="0">
                <a:solidFill>
                  <a:srgbClr val="0000FF"/>
                </a:solidFill>
              </a:rPr>
              <a:t>raça e PIM-3, temperatura da extremidade</a:t>
            </a:r>
            <a:r>
              <a:rPr lang="pt-BR" smtClean="0"/>
              <a:t> (aOR, 26,6; IC 95%, 15,5–45,8), </a:t>
            </a:r>
            <a:r>
              <a:rPr lang="pt-BR" b="1" smtClean="0">
                <a:solidFill>
                  <a:srgbClr val="0000FF"/>
                </a:solidFill>
              </a:rPr>
              <a:t>enchimento capilar</a:t>
            </a:r>
            <a:r>
              <a:rPr lang="pt-BR" smtClean="0"/>
              <a:t> (aOR, 15,7; IC de 95%, 7,9-31,3) e </a:t>
            </a:r>
            <a:r>
              <a:rPr lang="pt-BR" b="1" smtClean="0">
                <a:solidFill>
                  <a:srgbClr val="0000FF"/>
                </a:solidFill>
              </a:rPr>
              <a:t>força de pulso</a:t>
            </a:r>
            <a:r>
              <a:rPr lang="pt-BR" smtClean="0"/>
              <a:t> (aOR, 21,3; IC de 95%, 8,6- 52,7) foram </a:t>
            </a:r>
            <a:r>
              <a:rPr lang="pt-BR" b="1" smtClean="0">
                <a:solidFill>
                  <a:srgbClr val="FF33CC"/>
                </a:solidFill>
              </a:rPr>
              <a:t>associados ao tipo de choque. </a:t>
            </a:r>
          </a:p>
          <a:p>
            <a:pPr eaLnBrk="1" hangingPunct="1"/>
            <a:r>
              <a:rPr lang="pt-BR" b="1" smtClean="0"/>
              <a:t>Pressão de pulso</a:t>
            </a:r>
            <a:r>
              <a:rPr lang="pt-BR" smtClean="0"/>
              <a:t> (aOR, 1,4; IC de 95%, 0,9–2,2) e </a:t>
            </a:r>
            <a:r>
              <a:rPr lang="pt-BR" b="1" smtClean="0"/>
              <a:t>pressão arterial diastólica</a:t>
            </a:r>
            <a:r>
              <a:rPr lang="pt-BR" smtClean="0"/>
              <a:t> (aOR, 0,6; IC de 95%, 0,4-1,1) </a:t>
            </a:r>
            <a:r>
              <a:rPr lang="pt-BR" b="1" smtClean="0"/>
              <a:t>não foram associados ao tipo de choque</a:t>
            </a:r>
            <a:r>
              <a:rPr lang="pt-BR" smtClean="0"/>
              <a:t> (</a:t>
            </a:r>
            <a:r>
              <a:rPr lang="pt-BR" smtClean="0">
                <a:solidFill>
                  <a:srgbClr val="0000FF"/>
                </a:solidFill>
              </a:rPr>
              <a:t>Fig. 2)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5"/>
          <p:cNvPicPr>
            <a:picLocks noGrp="1" noChangeAspect="1" noChangeArrowheads="1"/>
          </p:cNvPicPr>
          <p:nvPr>
            <p:ph type="body" idx="4294967295"/>
          </p:nvPr>
        </p:nvPicPr>
        <p:blipFill>
          <a:blip r:embed="rId2"/>
          <a:srcRect/>
          <a:stretch>
            <a:fillRect/>
          </a:stretch>
        </p:blipFill>
        <p:spPr>
          <a:xfrm>
            <a:off x="2460625" y="676275"/>
            <a:ext cx="5695950" cy="5403850"/>
          </a:xfrm>
          <a:ln w="19050">
            <a:solidFill>
              <a:srgbClr val="FF0000"/>
            </a:solidFill>
          </a:ln>
        </p:spPr>
      </p:pic>
      <p:sp>
        <p:nvSpPr>
          <p:cNvPr id="61442" name="Rectangle 6"/>
          <p:cNvSpPr>
            <a:spLocks noChangeArrowheads="1"/>
          </p:cNvSpPr>
          <p:nvPr/>
        </p:nvSpPr>
        <p:spPr bwMode="auto">
          <a:xfrm>
            <a:off x="2447925" y="527050"/>
            <a:ext cx="5699125" cy="633413"/>
          </a:xfrm>
          <a:prstGeom prst="rect">
            <a:avLst/>
          </a:prstGeom>
          <a:solidFill>
            <a:schemeClr val="bg2"/>
          </a:solidFill>
          <a:ln w="9525">
            <a:solidFill>
              <a:schemeClr val="tx1"/>
            </a:solidFill>
            <a:miter lim="800000"/>
            <a:headEnd/>
            <a:tailEnd/>
          </a:ln>
        </p:spPr>
        <p:txBody>
          <a:bodyPr wrap="none" anchor="ctr"/>
          <a:lstStyle/>
          <a:p>
            <a:pPr algn="ctr" defTabSz="914400"/>
            <a:r>
              <a:rPr lang="pt-BR" b="1"/>
              <a:t>Figura 2.Associação de Sinais Cínicos com o Tipo de Choque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Espaço Reservado para Conteúdo 3"/>
          <p:cNvSpPr>
            <a:spLocks noGrp="1"/>
          </p:cNvSpPr>
          <p:nvPr>
            <p:ph idx="1"/>
          </p:nvPr>
        </p:nvSpPr>
        <p:spPr>
          <a:xfrm>
            <a:off x="939800" y="1893888"/>
            <a:ext cx="10109200" cy="4416425"/>
          </a:xfrm>
          <a:solidFill>
            <a:srgbClr val="FFFFFF"/>
          </a:solidFill>
        </p:spPr>
        <p:txBody>
          <a:bodyPr/>
          <a:lstStyle/>
          <a:p>
            <a:pPr eaLnBrk="1" hangingPunct="1"/>
            <a:r>
              <a:rPr lang="pt-BR" sz="1800" smtClean="0">
                <a:latin typeface="Arial" charset="0"/>
                <a:cs typeface="Arial" charset="0"/>
              </a:rPr>
              <a:t>243 (52%) usaram DVAs, sendo </a:t>
            </a:r>
            <a:r>
              <a:rPr lang="pt-BR" sz="1800" smtClean="0">
                <a:solidFill>
                  <a:srgbClr val="0000FF"/>
                </a:solidFill>
                <a:latin typeface="Arial" charset="0"/>
                <a:cs typeface="Arial" charset="0"/>
              </a:rPr>
              <a:t>86</a:t>
            </a:r>
            <a:r>
              <a:rPr lang="pt-BR" sz="1800" smtClean="0">
                <a:latin typeface="Arial" charset="0"/>
                <a:cs typeface="Arial" charset="0"/>
              </a:rPr>
              <a:t> (18%) usaram </a:t>
            </a:r>
            <a:r>
              <a:rPr lang="pt-BR" sz="1800" smtClean="0">
                <a:solidFill>
                  <a:srgbClr val="0000FF"/>
                </a:solidFill>
                <a:latin typeface="Arial" charset="0"/>
                <a:cs typeface="Arial" charset="0"/>
              </a:rPr>
              <a:t>após a classificação do tipo de choque;</a:t>
            </a:r>
          </a:p>
          <a:p>
            <a:pPr eaLnBrk="1" hangingPunct="1"/>
            <a:r>
              <a:rPr lang="pt-BR" sz="1800" smtClean="0">
                <a:sym typeface="Wingdings" pitchFamily="2" charset="2"/>
              </a:rPr>
              <a:t>Destes, 86 que tiveram início de DVA após a categorização do tipo de choque (18%) e foram incluídos nas análises comparando sinais clínicos / tipo de choque à seleção vasoativa e incompatibilidade de tipo de choque vasoativa (</a:t>
            </a:r>
            <a:r>
              <a:rPr lang="pt-BR" sz="1800" smtClean="0">
                <a:solidFill>
                  <a:srgbClr val="0000FF"/>
                </a:solidFill>
                <a:sym typeface="Wingdings" pitchFamily="2" charset="2"/>
              </a:rPr>
              <a:t>Figura 1).</a:t>
            </a:r>
            <a:r>
              <a:rPr lang="pt-BR" sz="1800" smtClean="0">
                <a:sym typeface="Wingdings" pitchFamily="2" charset="2"/>
              </a:rPr>
              <a:t> </a:t>
            </a:r>
          </a:p>
          <a:p>
            <a:pPr eaLnBrk="1" hangingPunct="1"/>
            <a:r>
              <a:rPr lang="pt-BR" sz="1800" smtClean="0">
                <a:sym typeface="Wingdings" pitchFamily="2" charset="2"/>
              </a:rPr>
              <a:t>Os medicamentos vasoativos iniciais usados com mais frequência foram epinefrina (34%) e dopamina inferior a 10 µg / kg / min (33%), seguido de norepinefrina (17%) e dopamina maior que 10 µg / kg / min (12%). </a:t>
            </a:r>
          </a:p>
          <a:p>
            <a:pPr algn="ctr" eaLnBrk="1" hangingPunct="1"/>
            <a:r>
              <a:rPr lang="pt-BR" sz="1800" b="1" smtClean="0">
                <a:solidFill>
                  <a:srgbClr val="FF0000"/>
                </a:solidFill>
                <a:sym typeface="Wingdings" pitchFamily="2" charset="2"/>
              </a:rPr>
              <a:t>Pacientes com choque  quente era mais provável de ser tratado com uma droga vasoativa incompatível (33/52 ou 63%) do que pacientes com choque frio (7/34 ou 21%; p &lt;0,001). </a:t>
            </a:r>
          </a:p>
          <a:p>
            <a:pPr eaLnBrk="1" hangingPunct="1"/>
            <a:r>
              <a:rPr lang="pt-BR" sz="1800" b="1" smtClean="0">
                <a:sym typeface="Wingdings" pitchFamily="2" charset="2"/>
              </a:rPr>
              <a:t>O nível de concordância entre cada um dos sinais clínicos e o tipo de medicação vasoativa eram baixos</a:t>
            </a:r>
            <a:r>
              <a:rPr lang="pt-BR" sz="1800" smtClean="0">
                <a:sym typeface="Wingdings" pitchFamily="2" charset="2"/>
              </a:rPr>
              <a:t> (todos κ &lt;0,21) (</a:t>
            </a:r>
            <a:r>
              <a:rPr lang="pt-BR" sz="1800" smtClean="0">
                <a:solidFill>
                  <a:srgbClr val="0000FF"/>
                </a:solidFill>
                <a:sym typeface="Wingdings" pitchFamily="2" charset="2"/>
              </a:rPr>
              <a:t>Tabela 3)</a:t>
            </a:r>
            <a:r>
              <a:rPr lang="pt-BR" sz="1800" smtClean="0">
                <a:sym typeface="Wingdings" pitchFamily="2" charset="2"/>
              </a:rPr>
              <a:t>,</a:t>
            </a:r>
          </a:p>
          <a:p>
            <a:pPr eaLnBrk="1" hangingPunct="1"/>
            <a:r>
              <a:rPr lang="pt-BR" sz="1800" smtClean="0">
                <a:sym typeface="Wingdings" pitchFamily="2" charset="2"/>
              </a:rPr>
              <a:t> O </a:t>
            </a:r>
            <a:r>
              <a:rPr lang="pt-BR" sz="1800" b="1" smtClean="0">
                <a:sym typeface="Wingdings" pitchFamily="2" charset="2"/>
              </a:rPr>
              <a:t>tipo de choque também exibiu um baixo nível de concordância com a classe de medicação vasoativa</a:t>
            </a:r>
            <a:r>
              <a:rPr lang="pt-BR" sz="1800" smtClean="0">
                <a:sym typeface="Wingdings" pitchFamily="2" charset="2"/>
              </a:rPr>
              <a:t> (κ, 0,14; 95% CI, –0,03 a 0,31). </a:t>
            </a:r>
          </a:p>
        </p:txBody>
      </p:sp>
      <p:sp>
        <p:nvSpPr>
          <p:cNvPr id="62466" name="Título 1"/>
          <p:cNvSpPr txBox="1">
            <a:spLocks/>
          </p:cNvSpPr>
          <p:nvPr/>
        </p:nvSpPr>
        <p:spPr bwMode="auto">
          <a:xfrm>
            <a:off x="1473200" y="0"/>
            <a:ext cx="9601200" cy="1303338"/>
          </a:xfrm>
          <a:prstGeom prst="rect">
            <a:avLst/>
          </a:prstGeom>
          <a:noFill/>
          <a:ln w="9525">
            <a:noFill/>
            <a:miter lim="800000"/>
            <a:headEnd/>
            <a:tailEnd/>
          </a:ln>
        </p:spPr>
        <p:txBody>
          <a:bodyPr anchor="ctr"/>
          <a:lstStyle/>
          <a:p>
            <a:pPr algn="ctr"/>
            <a:r>
              <a:rPr lang="pt-BR" sz="3600" b="1">
                <a:solidFill>
                  <a:srgbClr val="262626"/>
                </a:solidFill>
                <a:latin typeface="Agency FB"/>
              </a:rPr>
              <a:t>Resultados</a:t>
            </a:r>
          </a:p>
        </p:txBody>
      </p:sp>
      <p:sp>
        <p:nvSpPr>
          <p:cNvPr id="62467" name="Título 1"/>
          <p:cNvSpPr>
            <a:spLocks noGrp="1"/>
          </p:cNvSpPr>
          <p:nvPr>
            <p:ph type="title"/>
          </p:nvPr>
        </p:nvSpPr>
        <p:spPr>
          <a:xfrm>
            <a:off x="1377950" y="758825"/>
            <a:ext cx="9601200" cy="1303338"/>
          </a:xfrm>
        </p:spPr>
        <p:txBody>
          <a:bodyPr/>
          <a:lstStyle/>
          <a:p>
            <a:pPr eaLnBrk="1" hangingPunct="1"/>
            <a:r>
              <a:rPr lang="pt-BR" sz="3000" b="1" smtClean="0">
                <a:ln>
                  <a:noFill/>
                </a:ln>
                <a:latin typeface="Agency FB"/>
              </a:rPr>
              <a:t>Concordância sinais clínicos-tipo de choque x escolha de droga vasoativa (DVA)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4294967295"/>
          </p:nvPr>
        </p:nvSpPr>
        <p:spPr>
          <a:xfrm>
            <a:off x="820738" y="1550988"/>
            <a:ext cx="10075862" cy="4324350"/>
          </a:xfrm>
          <a:solidFill>
            <a:srgbClr val="FFFFFF"/>
          </a:solidFill>
        </p:spPr>
        <p:txBody>
          <a:bodyPr/>
          <a:lstStyle/>
          <a:p>
            <a:pPr eaLnBrk="1" hangingPunct="1"/>
            <a:r>
              <a:rPr lang="pt-PT" sz="2000" smtClean="0"/>
              <a:t>Apesar do uso comum de </a:t>
            </a:r>
            <a:r>
              <a:rPr lang="pt-PT" sz="2000" b="1" smtClean="0">
                <a:solidFill>
                  <a:srgbClr val="FF0000"/>
                </a:solidFill>
              </a:rPr>
              <a:t>sinais clínicos à beira do leito</a:t>
            </a:r>
            <a:r>
              <a:rPr lang="pt-PT" sz="2000" smtClean="0"/>
              <a:t> para categorizar tipo de choque séptico pediátrico, </a:t>
            </a:r>
            <a:r>
              <a:rPr lang="pt-PT" sz="2000" b="1" smtClean="0">
                <a:solidFill>
                  <a:srgbClr val="FF0000"/>
                </a:solidFill>
              </a:rPr>
              <a:t>houve concordância inconsistente entre esses sinais</a:t>
            </a:r>
            <a:r>
              <a:rPr lang="pt-PT" sz="2000" smtClean="0"/>
              <a:t>. </a:t>
            </a:r>
          </a:p>
          <a:p>
            <a:pPr eaLnBrk="1" hangingPunct="1"/>
            <a:r>
              <a:rPr lang="pt-PT" sz="2000" smtClean="0"/>
              <a:t>Temperatura de extremidade, enchimento capilar e força de pulso exibiram concordância razoável a boa com uns aos outros,</a:t>
            </a:r>
          </a:p>
          <a:p>
            <a:pPr eaLnBrk="1" hangingPunct="1">
              <a:buFont typeface="Arial" charset="0"/>
              <a:buNone/>
            </a:pPr>
            <a:r>
              <a:rPr lang="pt-PT" sz="2000" smtClean="0"/>
              <a:t>                                                                </a:t>
            </a:r>
            <a:r>
              <a:rPr lang="pt-PT" sz="2000" b="1" smtClean="0">
                <a:solidFill>
                  <a:srgbClr val="FF0000"/>
                </a:solidFill>
              </a:rPr>
              <a:t>NO ENTANTO</a:t>
            </a:r>
          </a:p>
          <a:p>
            <a:pPr eaLnBrk="1" hangingPunct="1">
              <a:buFont typeface="Arial" charset="0"/>
              <a:buNone/>
            </a:pPr>
            <a:r>
              <a:rPr lang="pt-PT" sz="2000" smtClean="0">
                <a:solidFill>
                  <a:srgbClr val="FF0000"/>
                </a:solidFill>
              </a:rPr>
              <a:t> </a:t>
            </a:r>
            <a:r>
              <a:rPr lang="pt-PT" sz="2000" b="1" smtClean="0">
                <a:solidFill>
                  <a:srgbClr val="FF0000"/>
                </a:solidFill>
              </a:rPr>
              <a:t>                   a pressão arterial diastólica e a pressão de pulso exibiram fraca concordância </a:t>
            </a:r>
          </a:p>
          <a:p>
            <a:pPr algn="ctr" eaLnBrk="1" hangingPunct="1"/>
            <a:r>
              <a:rPr lang="pt-PT" sz="2000" b="1" smtClean="0">
                <a:solidFill>
                  <a:srgbClr val="0000FF"/>
                </a:solidFill>
              </a:rPr>
              <a:t>Temperatura de extremidade, enchimento capilar e força de pulso foram fortemente associadas ao tipo de choque</a:t>
            </a:r>
            <a:r>
              <a:rPr lang="pt-PT" sz="2000" smtClean="0"/>
              <a:t>, sugerindo que os médicos priorizaram esses sinais até quando a pressão arterial diastólica e a pressão de pulso são suportadas o tipo de choque alternativo.</a:t>
            </a:r>
          </a:p>
          <a:p>
            <a:pPr algn="ctr" eaLnBrk="1" hangingPunct="1"/>
            <a:r>
              <a:rPr lang="pt-PT" sz="2000" smtClean="0"/>
              <a:t> Para </a:t>
            </a:r>
            <a:r>
              <a:rPr lang="pt-PT" sz="2000" smtClean="0">
                <a:solidFill>
                  <a:srgbClr val="FF0000"/>
                </a:solidFill>
              </a:rPr>
              <a:t>pacientes tratados com medicamentos vasoativos na sepse</a:t>
            </a:r>
            <a:r>
              <a:rPr lang="pt-PT" sz="2000" smtClean="0"/>
              <a:t>, nenhum tipo de choque, nem qualquer um dos sinais clínicos do tipo de choque foram fortemente combinado com a seleção vasoativa, mas não resultou em curso complicado. </a:t>
            </a:r>
          </a:p>
          <a:p>
            <a:pPr algn="ctr" eaLnBrk="1" hangingPunct="1"/>
            <a:endParaRPr lang="pt-PT" sz="2000" smtClean="0"/>
          </a:p>
        </p:txBody>
      </p:sp>
      <p:sp>
        <p:nvSpPr>
          <p:cNvPr id="63490" name="Título 1"/>
          <p:cNvSpPr txBox="1">
            <a:spLocks/>
          </p:cNvSpPr>
          <p:nvPr/>
        </p:nvSpPr>
        <p:spPr bwMode="auto">
          <a:xfrm>
            <a:off x="982663" y="560388"/>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
        <p:nvSpPr>
          <p:cNvPr id="63491" name="Rectangle 5"/>
          <p:cNvSpPr>
            <a:spLocks noChangeArrowheads="1"/>
          </p:cNvSpPr>
          <p:nvPr/>
        </p:nvSpPr>
        <p:spPr bwMode="auto">
          <a:xfrm>
            <a:off x="2200275" y="5626100"/>
            <a:ext cx="7978775" cy="719138"/>
          </a:xfrm>
          <a:prstGeom prst="rect">
            <a:avLst/>
          </a:prstGeom>
          <a:noFill/>
          <a:ln w="57150">
            <a:solidFill>
              <a:srgbClr val="FF0000"/>
            </a:solidFill>
            <a:miter lim="800000"/>
            <a:headEnd/>
            <a:tailEnd/>
          </a:ln>
        </p:spPr>
        <p:txBody>
          <a:bodyPr wrap="none">
            <a:spAutoFit/>
          </a:bodyPr>
          <a:lstStyle/>
          <a:p>
            <a:pPr algn="ctr" defTabSz="914400">
              <a:lnSpc>
                <a:spcPct val="80000"/>
              </a:lnSpc>
              <a:spcBef>
                <a:spcPct val="20000"/>
              </a:spcBef>
              <a:spcAft>
                <a:spcPts val="600"/>
              </a:spcAft>
              <a:buClr>
                <a:schemeClr val="accent1"/>
              </a:buClr>
              <a:buSzPct val="115000"/>
              <a:buFont typeface="Arial" charset="0"/>
              <a:buNone/>
            </a:pPr>
            <a:r>
              <a:rPr lang="pt-PT" b="1">
                <a:solidFill>
                  <a:srgbClr val="0000FF"/>
                </a:solidFill>
              </a:rPr>
              <a:t>Estes dados suportam recomendações SSC para não para fazer a determinação do</a:t>
            </a:r>
          </a:p>
          <a:p>
            <a:pPr algn="ctr" defTabSz="914400">
              <a:lnSpc>
                <a:spcPct val="80000"/>
              </a:lnSpc>
              <a:spcBef>
                <a:spcPct val="20000"/>
              </a:spcBef>
              <a:spcAft>
                <a:spcPts val="600"/>
              </a:spcAft>
              <a:buClr>
                <a:schemeClr val="accent1"/>
              </a:buClr>
              <a:buSzPct val="115000"/>
              <a:buFont typeface="Arial" charset="0"/>
              <a:buNone/>
            </a:pPr>
            <a:r>
              <a:rPr lang="pt-PT" b="1">
                <a:solidFill>
                  <a:srgbClr val="0000FF"/>
                </a:solidFill>
              </a:rPr>
              <a:t> tipo de choque com base nos sinais clínicos  sozinhos (5).</a:t>
            </a:r>
            <a:endParaRPr lang="pt-BR" b="1">
              <a:solidFill>
                <a:srgbClr val="0000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1447800" y="2544763"/>
            <a:ext cx="4368800" cy="1938337"/>
          </a:xfrm>
        </p:spPr>
        <p:txBody>
          <a:bodyPr rtlCol="0">
            <a:noAutofit/>
          </a:bodyPr>
          <a:lstStyle/>
          <a:p>
            <a:pPr eaLnBrk="1" fontAlgn="auto" hangingPunct="1">
              <a:buFont typeface="Arial"/>
              <a:buChar char="•"/>
              <a:defRPr/>
            </a:pPr>
            <a:endParaRPr lang="pt-BR" sz="2000" dirty="0">
              <a:solidFill>
                <a:schemeClr val="tx1">
                  <a:lumMod val="85000"/>
                  <a:lumOff val="15000"/>
                </a:schemeClr>
              </a:solidFill>
              <a:latin typeface="Arial" pitchFamily="34" charset="0"/>
              <a:cs typeface="Arial" pitchFamily="34" charset="0"/>
            </a:endParaRPr>
          </a:p>
          <a:p>
            <a:pPr marL="0" indent="0" eaLnBrk="1" fontAlgn="auto" hangingPunct="1">
              <a:buFont typeface="Arial"/>
              <a:buNone/>
              <a:defRPr/>
            </a:pPr>
            <a:r>
              <a:rPr lang="pt-BR" sz="2000" dirty="0" smtClean="0">
                <a:solidFill>
                  <a:schemeClr val="tx1">
                    <a:lumMod val="85000"/>
                    <a:lumOff val="15000"/>
                  </a:schemeClr>
                </a:solidFill>
                <a:latin typeface="Arial" pitchFamily="34" charset="0"/>
                <a:cs typeface="Arial" pitchFamily="34" charset="0"/>
              </a:rPr>
              <a:t> </a:t>
            </a:r>
          </a:p>
          <a:p>
            <a:pPr marL="0" indent="0" eaLnBrk="1" fontAlgn="auto" hangingPunct="1">
              <a:buFont typeface="Arial"/>
              <a:buNone/>
              <a:defRPr/>
            </a:pPr>
            <a:endParaRPr lang="pt-BR" sz="2000" dirty="0" smtClean="0">
              <a:solidFill>
                <a:schemeClr val="tx1">
                  <a:lumMod val="85000"/>
                  <a:lumOff val="15000"/>
                </a:schemeClr>
              </a:solidFill>
              <a:latin typeface="Arial" pitchFamily="34" charset="0"/>
              <a:cs typeface="Arial" pitchFamily="34" charset="0"/>
            </a:endParaRPr>
          </a:p>
          <a:p>
            <a:pPr eaLnBrk="1" fontAlgn="auto" hangingPunct="1">
              <a:buFont typeface="Arial"/>
              <a:buChar char="•"/>
              <a:defRPr/>
            </a:pPr>
            <a:r>
              <a:rPr lang="pt-BR" sz="2000" dirty="0" smtClean="0">
                <a:solidFill>
                  <a:schemeClr val="tx1">
                    <a:lumMod val="85000"/>
                    <a:lumOff val="15000"/>
                  </a:schemeClr>
                </a:solidFill>
                <a:latin typeface="Arial" pitchFamily="34" charset="0"/>
                <a:cs typeface="Arial" pitchFamily="34" charset="0"/>
              </a:rPr>
              <a:t>Tríade TEC - extremidade - pulso</a:t>
            </a:r>
            <a:endParaRPr lang="pt-BR" sz="2000" dirty="0">
              <a:solidFill>
                <a:schemeClr val="tx1">
                  <a:lumMod val="85000"/>
                  <a:lumOff val="15000"/>
                </a:schemeClr>
              </a:solidFill>
              <a:latin typeface="Arial" pitchFamily="34" charset="0"/>
              <a:cs typeface="Arial" pitchFamily="34" charset="0"/>
            </a:endParaRPr>
          </a:p>
          <a:p>
            <a:pPr marL="0" indent="0" eaLnBrk="1" fontAlgn="auto" hangingPunct="1">
              <a:buFont typeface="Arial"/>
              <a:buNone/>
              <a:defRPr/>
            </a:pPr>
            <a:endParaRPr lang="pt-BR" sz="2000" dirty="0">
              <a:solidFill>
                <a:schemeClr val="tx1">
                  <a:lumMod val="85000"/>
                  <a:lumOff val="15000"/>
                </a:schemeClr>
              </a:solidFill>
              <a:latin typeface="Arial" pitchFamily="34" charset="0"/>
              <a:cs typeface="Arial" pitchFamily="34" charset="0"/>
            </a:endParaRPr>
          </a:p>
        </p:txBody>
      </p:sp>
      <p:sp>
        <p:nvSpPr>
          <p:cNvPr id="64514" name="Título 1"/>
          <p:cNvSpPr txBox="1">
            <a:spLocks/>
          </p:cNvSpPr>
          <p:nvPr/>
        </p:nvSpPr>
        <p:spPr bwMode="auto">
          <a:xfrm>
            <a:off x="1350963" y="642938"/>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
        <p:nvSpPr>
          <p:cNvPr id="64515" name="Espaço Reservado para Conteúdo 3"/>
          <p:cNvSpPr txBox="1">
            <a:spLocks/>
          </p:cNvSpPr>
          <p:nvPr/>
        </p:nvSpPr>
        <p:spPr bwMode="auto">
          <a:xfrm>
            <a:off x="1358900" y="2570163"/>
            <a:ext cx="4457700" cy="3317875"/>
          </a:xfrm>
          <a:prstGeom prst="rect">
            <a:avLst/>
          </a:prstGeom>
          <a:noFill/>
          <a:ln w="9525">
            <a:noFill/>
            <a:miter lim="800000"/>
            <a:headEnd/>
            <a:tailEnd/>
          </a:ln>
        </p:spPr>
        <p:txBody>
          <a:bodyPr/>
          <a:lstStyle/>
          <a:p>
            <a:pPr marL="285750" indent="-285750">
              <a:spcBef>
                <a:spcPct val="20000"/>
              </a:spcBef>
              <a:spcAft>
                <a:spcPts val="600"/>
              </a:spcAft>
              <a:buClr>
                <a:schemeClr val="accent1"/>
              </a:buClr>
              <a:buSzPct val="115000"/>
              <a:buFont typeface="Arial" charset="0"/>
              <a:buChar char="•"/>
            </a:pPr>
            <a:r>
              <a:rPr lang="pt-BR" sz="2000">
                <a:solidFill>
                  <a:srgbClr val="262626"/>
                </a:solidFill>
                <a:latin typeface="Arial" charset="0"/>
              </a:rPr>
              <a:t>Critérios clínicos usados rotineiramente para classificar tipo de choque</a:t>
            </a:r>
          </a:p>
        </p:txBody>
      </p:sp>
      <p:sp>
        <p:nvSpPr>
          <p:cNvPr id="15" name="Espaço Reservado para Conteúdo 3"/>
          <p:cNvSpPr txBox="1">
            <a:spLocks/>
          </p:cNvSpPr>
          <p:nvPr/>
        </p:nvSpPr>
        <p:spPr>
          <a:xfrm>
            <a:off x="1600200" y="2697163"/>
            <a:ext cx="4368800" cy="3317875"/>
          </a:xfrm>
          <a:prstGeom prst="rect">
            <a:avLst/>
          </a:prstGeom>
        </p:spPr>
        <p:txBody>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fontAlgn="auto">
              <a:defRPr/>
            </a:pPr>
            <a:endParaRPr lang="pt-BR" sz="2000" dirty="0" smtClean="0">
              <a:latin typeface="Arial" pitchFamily="34" charset="0"/>
              <a:cs typeface="Arial" pitchFamily="34" charset="0"/>
            </a:endParaRPr>
          </a:p>
          <a:p>
            <a:pPr marL="0" indent="0" fontAlgn="auto">
              <a:buFont typeface="Arial"/>
              <a:buNone/>
              <a:defRPr/>
            </a:pPr>
            <a:r>
              <a:rPr lang="pt-BR" sz="2000" dirty="0" smtClean="0">
                <a:latin typeface="Arial" pitchFamily="34" charset="0"/>
                <a:cs typeface="Arial" pitchFamily="34" charset="0"/>
              </a:rPr>
              <a:t> </a:t>
            </a:r>
          </a:p>
          <a:p>
            <a:pPr marL="0" indent="0" fontAlgn="auto">
              <a:buFont typeface="Arial"/>
              <a:buNone/>
              <a:defRPr/>
            </a:pPr>
            <a:endParaRPr lang="pt-BR" sz="2000" dirty="0" smtClean="0">
              <a:latin typeface="Arial" pitchFamily="34" charset="0"/>
              <a:cs typeface="Arial" pitchFamily="34" charset="0"/>
            </a:endParaRPr>
          </a:p>
          <a:p>
            <a:pPr marL="0" indent="0" fontAlgn="auto">
              <a:buFont typeface="Arial"/>
              <a:buNone/>
              <a:defRPr/>
            </a:pPr>
            <a:endParaRPr lang="pt-BR" sz="2000" dirty="0">
              <a:latin typeface="Arial" pitchFamily="34" charset="0"/>
              <a:cs typeface="Arial" pitchFamily="34" charset="0"/>
            </a:endParaRPr>
          </a:p>
        </p:txBody>
      </p:sp>
      <p:sp>
        <p:nvSpPr>
          <p:cNvPr id="64517" name="Espaço Reservado para Conteúdo 3"/>
          <p:cNvSpPr txBox="1">
            <a:spLocks/>
          </p:cNvSpPr>
          <p:nvPr/>
        </p:nvSpPr>
        <p:spPr bwMode="auto">
          <a:xfrm>
            <a:off x="6223000" y="2578100"/>
            <a:ext cx="4457700" cy="2413000"/>
          </a:xfrm>
          <a:prstGeom prst="rect">
            <a:avLst/>
          </a:prstGeom>
          <a:noFill/>
          <a:ln w="9525">
            <a:noFill/>
            <a:miter lim="800000"/>
            <a:headEnd/>
            <a:tailEnd/>
          </a:ln>
        </p:spPr>
        <p:txBody>
          <a:bodyPr/>
          <a:lstStyle/>
          <a:p>
            <a:pPr>
              <a:spcBef>
                <a:spcPct val="20000"/>
              </a:spcBef>
              <a:spcAft>
                <a:spcPts val="600"/>
              </a:spcAft>
              <a:buClr>
                <a:schemeClr val="accent1"/>
              </a:buClr>
              <a:buSzPct val="115000"/>
              <a:buFont typeface="Arial" charset="0"/>
              <a:buNone/>
            </a:pPr>
            <a:r>
              <a:rPr lang="pt-BR" sz="2000">
                <a:solidFill>
                  <a:srgbClr val="262626"/>
                </a:solidFill>
                <a:latin typeface="Arial" charset="0"/>
              </a:rPr>
              <a:t> Inconsistência</a:t>
            </a:r>
          </a:p>
          <a:p>
            <a:pPr>
              <a:spcBef>
                <a:spcPct val="20000"/>
              </a:spcBef>
              <a:spcAft>
                <a:spcPts val="600"/>
              </a:spcAft>
              <a:buClr>
                <a:schemeClr val="accent1"/>
              </a:buClr>
              <a:buSzPct val="115000"/>
              <a:buFont typeface="Arial" charset="0"/>
              <a:buNone/>
            </a:pPr>
            <a:endParaRPr lang="pt-BR" sz="2000">
              <a:solidFill>
                <a:srgbClr val="262626"/>
              </a:solidFill>
              <a:latin typeface="Arial" charset="0"/>
            </a:endParaRPr>
          </a:p>
          <a:p>
            <a:pPr>
              <a:spcBef>
                <a:spcPct val="20000"/>
              </a:spcBef>
              <a:spcAft>
                <a:spcPts val="600"/>
              </a:spcAft>
              <a:buClr>
                <a:schemeClr val="accent1"/>
              </a:buClr>
              <a:buSzPct val="115000"/>
              <a:buFont typeface="Arial" charset="0"/>
              <a:buNone/>
            </a:pPr>
            <a:endParaRPr lang="pt-BR" sz="2000">
              <a:solidFill>
                <a:srgbClr val="262626"/>
              </a:solidFill>
              <a:latin typeface="Arial" charset="0"/>
            </a:endParaRPr>
          </a:p>
          <a:p>
            <a:pPr>
              <a:spcBef>
                <a:spcPct val="20000"/>
              </a:spcBef>
              <a:spcAft>
                <a:spcPts val="600"/>
              </a:spcAft>
              <a:buClr>
                <a:schemeClr val="accent1"/>
              </a:buClr>
              <a:buSzPct val="115000"/>
              <a:buFont typeface="Arial" charset="0"/>
              <a:buNone/>
            </a:pPr>
            <a:r>
              <a:rPr lang="pt-BR" sz="2000">
                <a:solidFill>
                  <a:srgbClr val="262626"/>
                </a:solidFill>
                <a:latin typeface="Arial" charset="0"/>
              </a:rPr>
              <a:t> Priorizado para classificação  </a:t>
            </a:r>
          </a:p>
        </p:txBody>
      </p:sp>
      <p:sp>
        <p:nvSpPr>
          <p:cNvPr id="3" name="Seta para a direita 2"/>
          <p:cNvSpPr/>
          <p:nvPr/>
        </p:nvSpPr>
        <p:spPr>
          <a:xfrm>
            <a:off x="5715000" y="2697163"/>
            <a:ext cx="508000" cy="28733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18" name="Seta para a direita 17"/>
          <p:cNvSpPr/>
          <p:nvPr/>
        </p:nvSpPr>
        <p:spPr>
          <a:xfrm>
            <a:off x="4978400" y="4703763"/>
            <a:ext cx="508000" cy="28733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64520" name="Espaço Reservado para Conteúdo 3"/>
          <p:cNvSpPr txBox="1">
            <a:spLocks/>
          </p:cNvSpPr>
          <p:nvPr/>
        </p:nvSpPr>
        <p:spPr bwMode="auto">
          <a:xfrm>
            <a:off x="1447800" y="4356100"/>
            <a:ext cx="9309100" cy="1938338"/>
          </a:xfrm>
          <a:prstGeom prst="rect">
            <a:avLst/>
          </a:prstGeom>
          <a:noFill/>
          <a:ln w="9525">
            <a:noFill/>
            <a:miter lim="800000"/>
            <a:headEnd/>
            <a:tailEnd/>
          </a:ln>
        </p:spPr>
        <p:txBody>
          <a:bodyPr/>
          <a:lstStyle/>
          <a:p>
            <a:pPr marL="285750" indent="-285750">
              <a:spcBef>
                <a:spcPct val="20000"/>
              </a:spcBef>
              <a:spcAft>
                <a:spcPts val="600"/>
              </a:spcAft>
              <a:buClr>
                <a:schemeClr val="accent1"/>
              </a:buClr>
              <a:buSzPct val="115000"/>
              <a:buFont typeface="Arial" charset="0"/>
              <a:buChar char="•"/>
            </a:pPr>
            <a:r>
              <a:rPr lang="pt-BR" sz="2000">
                <a:solidFill>
                  <a:srgbClr val="262626"/>
                </a:solidFill>
                <a:latin typeface="Arial" charset="0"/>
              </a:rPr>
              <a:t> Sinal clínico ou tipo de choque NÃO estiveram fortemente associados a escolha de DVA sugerida                NÃO repercutiu em piores desfechos</a:t>
            </a:r>
          </a:p>
        </p:txBody>
      </p:sp>
      <p:sp>
        <p:nvSpPr>
          <p:cNvPr id="7" name="Chave direita 6"/>
          <p:cNvSpPr/>
          <p:nvPr/>
        </p:nvSpPr>
        <p:spPr>
          <a:xfrm rot="5400000">
            <a:off x="5080000" y="1268413"/>
            <a:ext cx="635000" cy="8318500"/>
          </a:xfrm>
          <a:prstGeom prst="rightBrace">
            <a:avLst/>
          </a:prstGeom>
          <a:noFill/>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dirty="0"/>
          </a:p>
        </p:txBody>
      </p:sp>
      <p:sp>
        <p:nvSpPr>
          <p:cNvPr id="20" name="Seta para a direita 19"/>
          <p:cNvSpPr/>
          <p:nvPr/>
        </p:nvSpPr>
        <p:spPr>
          <a:xfrm>
            <a:off x="5740400" y="3911600"/>
            <a:ext cx="508000" cy="28733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64523" name="CaixaDeTexto 8"/>
          <p:cNvSpPr txBox="1">
            <a:spLocks noChangeArrowheads="1"/>
          </p:cNvSpPr>
          <p:nvPr/>
        </p:nvSpPr>
        <p:spPr bwMode="auto">
          <a:xfrm>
            <a:off x="1358900" y="5745163"/>
            <a:ext cx="9055100" cy="641350"/>
          </a:xfrm>
          <a:prstGeom prst="rect">
            <a:avLst/>
          </a:prstGeom>
          <a:noFill/>
          <a:ln w="9525">
            <a:noFill/>
            <a:miter lim="800000"/>
            <a:headEnd/>
            <a:tailEnd/>
          </a:ln>
        </p:spPr>
        <p:txBody>
          <a:bodyPr>
            <a:spAutoFit/>
          </a:bodyPr>
          <a:lstStyle/>
          <a:p>
            <a:r>
              <a:rPr lang="pt-BR">
                <a:latin typeface="Arial" charset="0"/>
              </a:rPr>
              <a:t>Recomendação SSC 2020 </a:t>
            </a:r>
            <a:r>
              <a:rPr lang="pt-BR">
                <a:latin typeface="Arial" charset="0"/>
                <a:sym typeface="Wingdings" pitchFamily="2" charset="2"/>
              </a:rPr>
              <a:t> Classificação do tipo de choque e consequências não devem ser baseadas exclusivamente em critérios clínicos (5)</a:t>
            </a:r>
            <a:endParaRPr lang="pt-BR">
              <a:latin typeface="Arial" charset="0"/>
            </a:endParaRPr>
          </a:p>
        </p:txBody>
      </p:sp>
      <p:sp>
        <p:nvSpPr>
          <p:cNvPr id="64524" name="Text Box 14"/>
          <p:cNvSpPr txBox="1">
            <a:spLocks noChangeArrowheads="1"/>
          </p:cNvSpPr>
          <p:nvPr/>
        </p:nvSpPr>
        <p:spPr bwMode="auto">
          <a:xfrm>
            <a:off x="1843088" y="1498600"/>
            <a:ext cx="1533525" cy="701675"/>
          </a:xfrm>
          <a:prstGeom prst="rect">
            <a:avLst/>
          </a:prstGeom>
          <a:noFill/>
          <a:ln w="9525">
            <a:noFill/>
            <a:miter lim="800000"/>
            <a:headEnd/>
            <a:tailEnd/>
          </a:ln>
        </p:spPr>
        <p:txBody>
          <a:bodyPr wrap="none">
            <a:spAutoFit/>
          </a:bodyPr>
          <a:lstStyle/>
          <a:p>
            <a:pPr defTabSz="914400"/>
            <a:r>
              <a:rPr lang="pt-BR" sz="4000">
                <a:solidFill>
                  <a:srgbClr val="0000FF"/>
                </a:solidFill>
              </a:rPr>
              <a:t>Assim:</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4294967295"/>
          </p:nvPr>
        </p:nvSpPr>
        <p:spPr>
          <a:xfrm>
            <a:off x="882650" y="1460500"/>
            <a:ext cx="10321925" cy="4837113"/>
          </a:xfrm>
          <a:solidFill>
            <a:srgbClr val="FFFFFF"/>
          </a:solidFill>
        </p:spPr>
        <p:txBody>
          <a:bodyPr/>
          <a:lstStyle/>
          <a:p>
            <a:pPr eaLnBrk="1" hangingPunct="1"/>
            <a:r>
              <a:rPr lang="pt-BR" smtClean="0"/>
              <a:t>Estudos anteriores demonstraram que a medição direta de índice cardíaco e resistência vascular sistêmica podem ser usados para categorizar o tipo de choque e aprimorar a terapia vasoativa em crianças com choque séptico (8–14). </a:t>
            </a:r>
          </a:p>
          <a:p>
            <a:pPr eaLnBrk="1" hangingPunct="1"/>
            <a:r>
              <a:rPr lang="pt-BR" smtClean="0"/>
              <a:t>Em contraste, </a:t>
            </a:r>
            <a:r>
              <a:rPr lang="pt-BR" b="1" smtClean="0">
                <a:solidFill>
                  <a:srgbClr val="0000FF"/>
                </a:solidFill>
              </a:rPr>
              <a:t>este estudo olhou apenas nos sinais clínicos usados para diferenciar choque séptico pediátrico quente e frio e a determinação clínica do tipo de  choque, em vez de medições diretas da fisiologia cardiovascular subjacente</a:t>
            </a:r>
            <a:r>
              <a:rPr lang="pt-BR" smtClean="0"/>
              <a:t>.</a:t>
            </a:r>
          </a:p>
          <a:p>
            <a:pPr eaLnBrk="1" hangingPunct="1"/>
            <a:r>
              <a:rPr lang="pt-BR" smtClean="0"/>
              <a:t> Como tal, este estudo elucida o mundo real da prática de como os médicos inicialmente diagnosticam e tratam choque séptico pediátrico, em vez de uma comparação com uma outra medida padrão de disfunção fisiológica. </a:t>
            </a:r>
          </a:p>
        </p:txBody>
      </p:sp>
      <p:sp>
        <p:nvSpPr>
          <p:cNvPr id="65538" name="Título 1"/>
          <p:cNvSpPr txBox="1">
            <a:spLocks/>
          </p:cNvSpPr>
          <p:nvPr/>
        </p:nvSpPr>
        <p:spPr bwMode="auto">
          <a:xfrm>
            <a:off x="1360488" y="382588"/>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4294967295"/>
          </p:nvPr>
        </p:nvSpPr>
        <p:spPr>
          <a:xfrm>
            <a:off x="814388" y="1084263"/>
            <a:ext cx="10321925" cy="5099050"/>
          </a:xfrm>
        </p:spPr>
        <p:txBody>
          <a:bodyPr/>
          <a:lstStyle/>
          <a:p>
            <a:pPr eaLnBrk="1" hangingPunct="1"/>
            <a:r>
              <a:rPr lang="pt-BR" sz="2000" smtClean="0"/>
              <a:t>Apesar do uso comum na prática clínica, existem poucos dados para validar o </a:t>
            </a:r>
            <a:r>
              <a:rPr lang="pt-BR" sz="2000" smtClean="0">
                <a:solidFill>
                  <a:srgbClr val="0000FF"/>
                </a:solidFill>
              </a:rPr>
              <a:t>uso de sinais clínicos</a:t>
            </a:r>
            <a:r>
              <a:rPr lang="pt-BR" sz="2000" smtClean="0"/>
              <a:t> para diferenciar choque  séptico pediátrico quente versus choque pediátrico séptico frio na ausência de medidas invasivas ou não invasivas adicionais na fisiologia de doenças cardiovasculares subjacentes.</a:t>
            </a:r>
          </a:p>
          <a:p>
            <a:pPr eaLnBrk="1" hangingPunct="1"/>
            <a:r>
              <a:rPr lang="pt-BR" sz="2000" smtClean="0"/>
              <a:t>A CASSIFICAÇÃO EM CHOQUE QUENTE E DRIO DATA DE 1962 (22)</a:t>
            </a:r>
          </a:p>
          <a:p>
            <a:pPr eaLnBrk="1" hangingPunct="1"/>
            <a:r>
              <a:rPr lang="pt-BR" sz="2000" smtClean="0"/>
              <a:t>Com as medidas atuais tornou-se evidente que o débito pode ser mantido ou mesmo aumentado, apesar da disfunção miocárdica e da redução da fração de ejeção (22, 23) </a:t>
            </a:r>
          </a:p>
          <a:p>
            <a:pPr eaLnBrk="1" hangingPunct="1"/>
            <a:r>
              <a:rPr lang="pt-BR" sz="2000" smtClean="0"/>
              <a:t>Os achados desse estudo  de forma semelhante demonstrar que os sinais clínicos são frequentemente discordantes e, portanto, podem implicar em informações conflitantes sobre a fisiologia do paciente. </a:t>
            </a:r>
          </a:p>
          <a:p>
            <a:pPr eaLnBrk="1" hangingPunct="1"/>
            <a:r>
              <a:rPr lang="pt-BR" sz="2000" smtClean="0"/>
              <a:t> </a:t>
            </a:r>
            <a:r>
              <a:rPr lang="pt-BR" sz="2000" b="1" smtClean="0"/>
              <a:t>Os médicos pareciam priorizar os </a:t>
            </a:r>
            <a:r>
              <a:rPr lang="pt-BR" sz="2000" b="1" smtClean="0">
                <a:solidFill>
                  <a:srgbClr val="0000FF"/>
                </a:solidFill>
              </a:rPr>
              <a:t>sinais clínicos avaliados por meio de exame físico direto</a:t>
            </a:r>
            <a:r>
              <a:rPr lang="pt-BR" sz="2000" smtClean="0"/>
              <a:t> (ou seja, </a:t>
            </a:r>
            <a:r>
              <a:rPr lang="pt-BR" sz="2000" b="1" smtClean="0">
                <a:solidFill>
                  <a:srgbClr val="FF33CC"/>
                </a:solidFill>
              </a:rPr>
              <a:t>temperatura da extremidade, enchimento e força do pulso</a:t>
            </a:r>
            <a:r>
              <a:rPr lang="pt-BR" sz="2000" smtClean="0"/>
              <a:t>), mesmo quando exibido eletronicamente ou índices calculados (ou seja, pressão arterial e pressão de pulso) apoiam um  tipo alternativo de choque </a:t>
            </a:r>
          </a:p>
        </p:txBody>
      </p:sp>
      <p:sp>
        <p:nvSpPr>
          <p:cNvPr id="66562" name="Título 1"/>
          <p:cNvSpPr txBox="1">
            <a:spLocks/>
          </p:cNvSpPr>
          <p:nvPr/>
        </p:nvSpPr>
        <p:spPr bwMode="auto">
          <a:xfrm>
            <a:off x="1370013" y="133350"/>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a:xfrm>
            <a:off x="766763" y="1184275"/>
            <a:ext cx="10120312" cy="5164138"/>
          </a:xfrm>
          <a:solidFill>
            <a:srgbClr val="FFFFFF"/>
          </a:solidFill>
        </p:spPr>
        <p:txBody>
          <a:bodyPr/>
          <a:lstStyle/>
          <a:p>
            <a:pPr eaLnBrk="1" hangingPunct="1">
              <a:lnSpc>
                <a:spcPct val="80000"/>
              </a:lnSpc>
            </a:pPr>
            <a:r>
              <a:rPr lang="pt-PT" smtClean="0"/>
              <a:t>Apesar dos desafios de usar sinais clínicos à beira do leito para caracterizar com precisão a fisiologia do choque, </a:t>
            </a:r>
            <a:r>
              <a:rPr lang="pt-PT" b="1" smtClean="0">
                <a:solidFill>
                  <a:srgbClr val="FF33CC"/>
                </a:solidFill>
              </a:rPr>
              <a:t>há evidências de que essas avaliações clínicas são úteis</a:t>
            </a:r>
            <a:r>
              <a:rPr lang="pt-PT" smtClean="0"/>
              <a:t>.</a:t>
            </a:r>
          </a:p>
          <a:p>
            <a:pPr eaLnBrk="1" hangingPunct="1">
              <a:lnSpc>
                <a:spcPct val="80000"/>
              </a:lnSpc>
            </a:pPr>
            <a:r>
              <a:rPr lang="pt-PT" smtClean="0"/>
              <a:t> Scott et al (15) relataram que anormalidades nos sinais clínicos no departamento de emergência foram associadas a </a:t>
            </a:r>
            <a:r>
              <a:rPr lang="pt-PT" b="1" smtClean="0"/>
              <a:t>disfunções orgânicas em pacientes pediátricos</a:t>
            </a:r>
            <a:r>
              <a:rPr lang="pt-PT" smtClean="0"/>
              <a:t> pacientes com </a:t>
            </a:r>
            <a:r>
              <a:rPr lang="pt-PT" b="1" smtClean="0"/>
              <a:t>alta especificidade</a:t>
            </a:r>
            <a:r>
              <a:rPr lang="pt-PT" smtClean="0"/>
              <a:t>. </a:t>
            </a:r>
          </a:p>
          <a:p>
            <a:pPr eaLnBrk="1" hangingPunct="1">
              <a:lnSpc>
                <a:spcPct val="80000"/>
              </a:lnSpc>
            </a:pPr>
            <a:r>
              <a:rPr lang="pt-PT" smtClean="0"/>
              <a:t>Além disso, o </a:t>
            </a:r>
            <a:r>
              <a:rPr lang="pt-PT" b="1" smtClean="0">
                <a:solidFill>
                  <a:srgbClr val="0000FF"/>
                </a:solidFill>
              </a:rPr>
              <a:t>tempo para normalização da pressão arterial e o enchimento capilar são frequentemente usados como marcadores na avaliação da resposta à ressuscitação nos estágios iniciais de choque</a:t>
            </a:r>
            <a:r>
              <a:rPr lang="pt-PT" smtClean="0"/>
              <a:t> (6, 24, 25). </a:t>
            </a:r>
          </a:p>
          <a:p>
            <a:pPr eaLnBrk="1" hangingPunct="1">
              <a:lnSpc>
                <a:spcPct val="80000"/>
              </a:lnSpc>
            </a:pPr>
            <a:r>
              <a:rPr lang="pt-PT" smtClean="0"/>
              <a:t>Em um recente ensaio randomizado em adultos, um </a:t>
            </a:r>
            <a:r>
              <a:rPr lang="pt-PT" b="1" smtClean="0">
                <a:solidFill>
                  <a:srgbClr val="0000FF"/>
                </a:solidFill>
              </a:rPr>
              <a:t>estratégia de ressuscitação direcionada à perfusão periférica durante choque séptico precoce foi associado com disfunção orgânica reduzida e uma tendência de redução da mortalidade (34,9% vs 43,4%; p = 0,06)</a:t>
            </a:r>
            <a:r>
              <a:rPr lang="pt-PT" smtClean="0"/>
              <a:t> </a:t>
            </a:r>
            <a:r>
              <a:rPr lang="pt-PT" b="1" smtClean="0">
                <a:solidFill>
                  <a:srgbClr val="FF0000"/>
                </a:solidFill>
              </a:rPr>
              <a:t>em comparação com a ressuscitação direcionada ao nível de lactato (26).</a:t>
            </a:r>
            <a:endParaRPr lang="pt-BR" b="1" smtClean="0">
              <a:solidFill>
                <a:srgbClr val="FF0000"/>
              </a:solidFill>
            </a:endParaRPr>
          </a:p>
          <a:p>
            <a:pPr eaLnBrk="1" hangingPunct="1">
              <a:lnSpc>
                <a:spcPct val="80000"/>
              </a:lnSpc>
            </a:pPr>
            <a:r>
              <a:rPr lang="pt-BR" sz="1600" smtClean="0"/>
              <a:t/>
            </a:r>
            <a:br>
              <a:rPr lang="pt-BR" sz="1600" smtClean="0"/>
            </a:br>
            <a:endParaRPr lang="pt-BR" sz="1600" smtClean="0"/>
          </a:p>
        </p:txBody>
      </p:sp>
      <p:sp>
        <p:nvSpPr>
          <p:cNvPr id="67586" name="Título 1"/>
          <p:cNvSpPr txBox="1">
            <a:spLocks/>
          </p:cNvSpPr>
          <p:nvPr/>
        </p:nvSpPr>
        <p:spPr bwMode="auto">
          <a:xfrm>
            <a:off x="1370013" y="133350"/>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p:cNvSpPr>
          <p:nvPr>
            <p:ph type="body" idx="4294967295"/>
          </p:nvPr>
        </p:nvSpPr>
        <p:spPr>
          <a:xfrm>
            <a:off x="892175" y="1258888"/>
            <a:ext cx="10774363" cy="5126037"/>
          </a:xfrm>
        </p:spPr>
        <p:txBody>
          <a:bodyPr/>
          <a:lstStyle/>
          <a:p>
            <a:pPr eaLnBrk="1" hangingPunct="1"/>
            <a:r>
              <a:rPr lang="pt-BR" sz="2000" smtClean="0"/>
              <a:t>Nesse estudo, mesmo com baixa concordância em todos os sinais, os autores </a:t>
            </a:r>
            <a:r>
              <a:rPr lang="pt-BR" sz="2000" b="1" smtClean="0"/>
              <a:t>não encontraram  evidências claras de que uma incompatibilidade entre sinais clínicos / choque o tipo e a medicação vasoativa inicial eram prejudiciais</a:t>
            </a:r>
            <a:r>
              <a:rPr lang="pt-BR" sz="2000" smtClean="0"/>
              <a:t>. </a:t>
            </a:r>
          </a:p>
          <a:p>
            <a:pPr eaLnBrk="1" hangingPunct="1"/>
            <a:r>
              <a:rPr lang="pt-BR" sz="2000" smtClean="0"/>
              <a:t>Devido  esta análise ter sido limitada  a um pequeno subconjunto de pacientes iniciados com medicamentos vasoativos após ter sido documentado o tipo de choque na UTIP, uma interpretação conclusiva não é possível. </a:t>
            </a:r>
          </a:p>
          <a:p>
            <a:pPr eaLnBrk="1" hangingPunct="1"/>
            <a:r>
              <a:rPr lang="pt-BR" sz="2000" smtClean="0"/>
              <a:t>Contudo, uma explicação para a tendência observada de incompatibilidade do tipo de choque-droga vasoativa com uma taxa mais baixa de curso complicado é que </a:t>
            </a:r>
            <a:r>
              <a:rPr lang="pt-BR" sz="2000" b="1" smtClean="0"/>
              <a:t>os sinais clínicos, por si só, são uma medida insuficiente da fisiologia hemodinâmica para definir com precisão a terapia</a:t>
            </a:r>
            <a:r>
              <a:rPr lang="pt-BR" sz="2000" smtClean="0"/>
              <a:t>.</a:t>
            </a:r>
          </a:p>
          <a:p>
            <a:pPr eaLnBrk="1" hangingPunct="1"/>
            <a:r>
              <a:rPr lang="pt-BR" sz="2000" smtClean="0"/>
              <a:t> Alternativamente, </a:t>
            </a:r>
            <a:r>
              <a:rPr lang="pt-BR" sz="2000" b="1" smtClean="0">
                <a:solidFill>
                  <a:srgbClr val="0000FF"/>
                </a:solidFill>
              </a:rPr>
              <a:t>os presentes  resultados também levantam a hipótese de que o reconhecimento e o tratamento do choque podem ser mais importantes do que a precisão do suporte hemodinâmico, pelo menos nos estágios iniciais de ressuscitação</a:t>
            </a:r>
            <a:r>
              <a:rPr lang="pt-BR" sz="2000" smtClean="0"/>
              <a:t>. </a:t>
            </a:r>
          </a:p>
        </p:txBody>
      </p:sp>
      <p:sp>
        <p:nvSpPr>
          <p:cNvPr id="68610" name="Título 1"/>
          <p:cNvSpPr txBox="1">
            <a:spLocks/>
          </p:cNvSpPr>
          <p:nvPr/>
        </p:nvSpPr>
        <p:spPr bwMode="auto">
          <a:xfrm>
            <a:off x="1370013" y="133350"/>
            <a:ext cx="9601200" cy="1303338"/>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p:cNvSpPr>
          <p:nvPr>
            <p:ph type="body" idx="4294967295"/>
          </p:nvPr>
        </p:nvSpPr>
        <p:spPr/>
        <p:txBody>
          <a:bodyPr/>
          <a:lstStyle/>
          <a:p>
            <a:pPr eaLnBrk="1" hangingPunct="1"/>
            <a:r>
              <a:rPr lang="pt-BR" sz="2000" smtClean="0"/>
              <a:t>Na verdade, </a:t>
            </a:r>
            <a:r>
              <a:rPr lang="pt-BR" sz="2000" b="1" smtClean="0">
                <a:solidFill>
                  <a:srgbClr val="FF33CC"/>
                </a:solidFill>
              </a:rPr>
              <a:t>a reversão precoce do choque demonstrou melhorar a sobrevida em crianças com sepse</a:t>
            </a:r>
            <a:r>
              <a:rPr lang="pt-BR" sz="2000" smtClean="0"/>
              <a:t> </a:t>
            </a:r>
            <a:r>
              <a:rPr lang="pt-BR" sz="2000" b="1" smtClean="0">
                <a:solidFill>
                  <a:srgbClr val="FF33CC"/>
                </a:solidFill>
              </a:rPr>
              <a:t>(25, 27).</a:t>
            </a:r>
            <a:r>
              <a:rPr lang="pt-BR" sz="2000" smtClean="0"/>
              <a:t> </a:t>
            </a:r>
          </a:p>
          <a:p>
            <a:pPr eaLnBrk="1" hangingPunct="1"/>
            <a:r>
              <a:rPr lang="pt-BR" sz="2000" smtClean="0"/>
              <a:t>Além disso, o uso frequente de dopamina e epinefrina no presente  estudo - os medicamentos vasoativos mais facilmente disponíveis n Instituição, sugere que </a:t>
            </a:r>
            <a:r>
              <a:rPr lang="pt-BR" sz="2000" b="1" smtClean="0"/>
              <a:t>os médicos já priorizam a normalização rápida da pressão arterial sobre um alvo vasoativo</a:t>
            </a:r>
            <a:r>
              <a:rPr lang="pt-BR" sz="2000" smtClean="0"/>
              <a:t>. </a:t>
            </a:r>
          </a:p>
          <a:p>
            <a:pPr algn="ctr" eaLnBrk="1" hangingPunct="1"/>
            <a:r>
              <a:rPr lang="pt-BR" sz="2000" b="1" smtClean="0">
                <a:solidFill>
                  <a:srgbClr val="FF33CC"/>
                </a:solidFill>
              </a:rPr>
              <a:t>Embora dois ensaios pediátricos tenham demonstrado melhora na sobrevida com o uso inicial de epinefrina em vez de dopamina em choque séptico pediátrico (28, 29), estudo adicional é necessário para determinar se o início da adrenalina universal direcionado à melhora hemodinâmica é tão ou mais eficaz do que tentar combinar o suporte vasoativo inicial com um tipo de choque. </a:t>
            </a:r>
          </a:p>
          <a:p>
            <a:pPr algn="ctr" eaLnBrk="1" hangingPunct="1"/>
            <a:endParaRPr lang="pt-BR" sz="2000" b="1" smtClean="0">
              <a:solidFill>
                <a:srgbClr val="FF33CC"/>
              </a:solidFill>
            </a:endParaRPr>
          </a:p>
        </p:txBody>
      </p:sp>
      <p:sp>
        <p:nvSpPr>
          <p:cNvPr id="69634" name="Título 1"/>
          <p:cNvSpPr txBox="1">
            <a:spLocks/>
          </p:cNvSpPr>
          <p:nvPr/>
        </p:nvSpPr>
        <p:spPr bwMode="auto">
          <a:xfrm>
            <a:off x="1419225" y="661988"/>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3"/>
          <p:cNvSpPr>
            <a:spLocks noGrp="1"/>
          </p:cNvSpPr>
          <p:nvPr>
            <p:ph type="body" idx="4294967295"/>
          </p:nvPr>
        </p:nvSpPr>
        <p:spPr>
          <a:xfrm>
            <a:off x="958850" y="1538288"/>
            <a:ext cx="10342563" cy="4808537"/>
          </a:xfrm>
          <a:solidFill>
            <a:srgbClr val="FFFFFF"/>
          </a:solidFill>
        </p:spPr>
        <p:txBody>
          <a:bodyPr/>
          <a:lstStyle/>
          <a:p>
            <a:pPr eaLnBrk="1" hangingPunct="1"/>
            <a:r>
              <a:rPr lang="pt-BR" sz="2000" smtClean="0"/>
              <a:t>Dados sobre </a:t>
            </a:r>
            <a:r>
              <a:rPr lang="pt-BR" sz="2000" b="1" smtClean="0">
                <a:solidFill>
                  <a:srgbClr val="FF0000"/>
                </a:solidFill>
              </a:rPr>
              <a:t>sinais clínicos e tipo de choque foram extraídos da documentação da enfermagem</a:t>
            </a:r>
            <a:r>
              <a:rPr lang="pt-BR" sz="2000" smtClean="0"/>
              <a:t>. ( pode divergir da interpretação do médico e das decisões de tratamento). </a:t>
            </a:r>
          </a:p>
          <a:p>
            <a:pPr eaLnBrk="1" hangingPunct="1"/>
            <a:r>
              <a:rPr lang="pt-BR" sz="2000" smtClean="0"/>
              <a:t>Os autores só poderam  avaliar a concordância entre sinais clínicos e tipo de choque, </a:t>
            </a:r>
            <a:r>
              <a:rPr lang="pt-BR" sz="2000" b="1" smtClean="0">
                <a:solidFill>
                  <a:srgbClr val="FF0000"/>
                </a:solidFill>
              </a:rPr>
              <a:t>não havendo  relação de qualquer um com fisiologia real dos pacientes. </a:t>
            </a:r>
          </a:p>
          <a:p>
            <a:pPr eaLnBrk="1" hangingPunct="1"/>
            <a:r>
              <a:rPr lang="pt-BR" sz="2000" smtClean="0"/>
              <a:t>A </a:t>
            </a:r>
            <a:r>
              <a:rPr lang="pt-BR" sz="2000" b="1" smtClean="0">
                <a:solidFill>
                  <a:srgbClr val="FF0000"/>
                </a:solidFill>
              </a:rPr>
              <a:t>confiabilidade entre avaliadores</a:t>
            </a:r>
            <a:r>
              <a:rPr lang="pt-BR" sz="2000" smtClean="0"/>
              <a:t> dos achados do exame clínico é </a:t>
            </a:r>
            <a:r>
              <a:rPr lang="pt-BR" sz="2000" b="1" smtClean="0">
                <a:solidFill>
                  <a:srgbClr val="FF0000"/>
                </a:solidFill>
              </a:rPr>
              <a:t>potencialmente problemática em crianças</a:t>
            </a:r>
            <a:r>
              <a:rPr lang="pt-BR" sz="2000" smtClean="0"/>
              <a:t> (30–32). </a:t>
            </a:r>
          </a:p>
          <a:p>
            <a:pPr eaLnBrk="1" hangingPunct="1"/>
            <a:r>
              <a:rPr lang="pt-BR" sz="2000" smtClean="0"/>
              <a:t>Como este é um </a:t>
            </a:r>
            <a:r>
              <a:rPr lang="pt-BR" sz="2000" smtClean="0">
                <a:solidFill>
                  <a:srgbClr val="FF0000"/>
                </a:solidFill>
              </a:rPr>
              <a:t>estudo de Centro Único</a:t>
            </a:r>
            <a:r>
              <a:rPr lang="pt-BR" sz="2000" smtClean="0"/>
              <a:t>, os resultados podem refletir práticas institucionais dessas avaliações.</a:t>
            </a:r>
          </a:p>
          <a:p>
            <a:pPr eaLnBrk="1" hangingPunct="1"/>
            <a:r>
              <a:rPr lang="pt-BR" sz="2000" smtClean="0"/>
              <a:t> Em contraste para estudos anteriores (8, 11, 14, 33), </a:t>
            </a:r>
            <a:r>
              <a:rPr lang="pt-BR" sz="2000" b="1" smtClean="0"/>
              <a:t>o </a:t>
            </a:r>
            <a:r>
              <a:rPr lang="pt-BR" sz="2000" b="1" smtClean="0">
                <a:solidFill>
                  <a:srgbClr val="FF0000"/>
                </a:solidFill>
              </a:rPr>
              <a:t>choque quente era mais comum nessa coorte</a:t>
            </a:r>
            <a:r>
              <a:rPr lang="pt-BR" sz="2000" smtClean="0"/>
              <a:t> de estudo geral e não foi associada à sepse hospitalar, podendo  refletir a confiança na documentação clínica do tipo de choque nesse  estudo.</a:t>
            </a:r>
          </a:p>
          <a:p>
            <a:pPr eaLnBrk="1" hangingPunct="1"/>
            <a:r>
              <a:rPr lang="pt-BR" sz="2000" b="1" smtClean="0">
                <a:solidFill>
                  <a:srgbClr val="FF0000"/>
                </a:solidFill>
              </a:rPr>
              <a:t>Foram excluídos  muitos pacientes que foram tratados com medicamentos vasoativos</a:t>
            </a:r>
            <a:r>
              <a:rPr lang="pt-BR" sz="2000" smtClean="0"/>
              <a:t> porque essa terapia foi iniciada antes da documentação dos sinais clínicos e do tipo de choque. </a:t>
            </a:r>
          </a:p>
        </p:txBody>
      </p:sp>
      <p:sp>
        <p:nvSpPr>
          <p:cNvPr id="70658" name="Título 1"/>
          <p:cNvSpPr txBox="1">
            <a:spLocks/>
          </p:cNvSpPr>
          <p:nvPr/>
        </p:nvSpPr>
        <p:spPr bwMode="auto">
          <a:xfrm>
            <a:off x="1295400" y="315913"/>
            <a:ext cx="9601200" cy="1303337"/>
          </a:xfrm>
          <a:prstGeom prst="rect">
            <a:avLst/>
          </a:prstGeom>
          <a:noFill/>
          <a:ln w="9525">
            <a:noFill/>
            <a:miter lim="800000"/>
            <a:headEnd/>
            <a:tailEnd/>
          </a:ln>
        </p:spPr>
        <p:txBody>
          <a:bodyPr anchor="ctr"/>
          <a:lstStyle/>
          <a:p>
            <a:pPr algn="ctr"/>
            <a:r>
              <a:rPr lang="pt-BR" sz="4400" b="1">
                <a:solidFill>
                  <a:srgbClr val="262626"/>
                </a:solidFill>
                <a:latin typeface="Agency FB"/>
              </a:rPr>
              <a:t>Discussão</a:t>
            </a:r>
          </a:p>
          <a:p>
            <a:pPr algn="ctr"/>
            <a:r>
              <a:rPr lang="pt-BR" sz="3200" b="1">
                <a:solidFill>
                  <a:srgbClr val="FF0000"/>
                </a:solidFill>
                <a:latin typeface="Agency FB"/>
              </a:rPr>
              <a:t>Limitações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p:cNvSpPr>
          <p:nvPr>
            <p:ph type="title" idx="4294967295"/>
          </p:nvPr>
        </p:nvSpPr>
        <p:spPr>
          <a:xfrm>
            <a:off x="1335088" y="520700"/>
            <a:ext cx="9601200" cy="1303338"/>
          </a:xfrm>
        </p:spPr>
        <p:txBody>
          <a:bodyPr/>
          <a:lstStyle/>
          <a:p>
            <a:pPr eaLnBrk="1" hangingPunct="1"/>
            <a:r>
              <a:rPr lang="pt-BR" b="1" smtClean="0">
                <a:ln>
                  <a:noFill/>
                </a:ln>
                <a:solidFill>
                  <a:srgbClr val="FF33CC"/>
                </a:solidFill>
              </a:rPr>
              <a:t>CONCLUSÕES</a:t>
            </a:r>
          </a:p>
        </p:txBody>
      </p:sp>
      <p:sp>
        <p:nvSpPr>
          <p:cNvPr id="71682" name="Rectangle 3"/>
          <p:cNvSpPr>
            <a:spLocks noGrp="1"/>
          </p:cNvSpPr>
          <p:nvPr>
            <p:ph type="body" idx="4294967295"/>
          </p:nvPr>
        </p:nvSpPr>
        <p:spPr>
          <a:xfrm>
            <a:off x="823913" y="1557338"/>
            <a:ext cx="10072687" cy="4318000"/>
          </a:xfrm>
          <a:solidFill>
            <a:srgbClr val="FFFFFF"/>
          </a:solidFill>
        </p:spPr>
        <p:txBody>
          <a:bodyPr/>
          <a:lstStyle/>
          <a:p>
            <a:pPr eaLnBrk="1" hangingPunct="1">
              <a:lnSpc>
                <a:spcPct val="80000"/>
              </a:lnSpc>
            </a:pPr>
            <a:r>
              <a:rPr lang="pt-BR" sz="2000" smtClean="0"/>
              <a:t>Neste estudo retrospectivo de uma única UTIP grande e acadêmica, houve </a:t>
            </a:r>
            <a:r>
              <a:rPr lang="pt-BR" sz="2000" b="1" smtClean="0">
                <a:solidFill>
                  <a:srgbClr val="0000FF"/>
                </a:solidFill>
              </a:rPr>
              <a:t>boa concordância entre apenas três (temperatura da extremidade, enchimento capilar e força de pulso</a:t>
            </a:r>
            <a:r>
              <a:rPr lang="pt-BR" sz="2000" smtClean="0"/>
              <a:t>) dos cinco clínicas sinais comumente usados ​​</a:t>
            </a:r>
            <a:r>
              <a:rPr lang="pt-BR" sz="2000" b="1" smtClean="0">
                <a:solidFill>
                  <a:srgbClr val="0000FF"/>
                </a:solidFill>
              </a:rPr>
              <a:t>para atribuir o tipo de choque séptico pediátrico</a:t>
            </a:r>
            <a:r>
              <a:rPr lang="pt-BR" sz="2000" smtClean="0"/>
              <a:t>. </a:t>
            </a:r>
          </a:p>
          <a:p>
            <a:pPr eaLnBrk="1" hangingPunct="1">
              <a:lnSpc>
                <a:spcPct val="80000"/>
              </a:lnSpc>
            </a:pPr>
            <a:r>
              <a:rPr lang="pt-BR" sz="2000" smtClean="0"/>
              <a:t>Esses três sinais clínicos também demonstraram a associação mais forte com o tipo de choque atribuído, </a:t>
            </a:r>
            <a:r>
              <a:rPr lang="pt-BR" sz="2000" b="1" smtClean="0">
                <a:solidFill>
                  <a:srgbClr val="FF33CC"/>
                </a:solidFill>
              </a:rPr>
              <a:t>sugerindo que os médicos priorizem  temperatura de extremidade, enchimento e força de pulso</a:t>
            </a:r>
            <a:r>
              <a:rPr lang="pt-BR" sz="2000" smtClean="0">
                <a:solidFill>
                  <a:srgbClr val="FF33CC"/>
                </a:solidFill>
              </a:rPr>
              <a:t> </a:t>
            </a:r>
            <a:r>
              <a:rPr lang="pt-BR" sz="2000" smtClean="0"/>
              <a:t>sobre a pressão de pulso e pressão arterial diastólica. </a:t>
            </a:r>
          </a:p>
          <a:p>
            <a:pPr eaLnBrk="1" hangingPunct="1">
              <a:lnSpc>
                <a:spcPct val="80000"/>
              </a:lnSpc>
            </a:pPr>
            <a:r>
              <a:rPr lang="pt-BR" sz="2000" smtClean="0"/>
              <a:t>Embora o tipo de choque clinicamente atribuído não pareça conduzir a seleção de droga vasoativa  inicial para a maioria dos pacientes (especialmente aqueles com choque quente), a incompatibilidade do tipo de choque vasoativo  não foi associado a piores desfechos clínicos.</a:t>
            </a:r>
          </a:p>
          <a:p>
            <a:pPr eaLnBrk="1" hangingPunct="1">
              <a:lnSpc>
                <a:spcPct val="80000"/>
              </a:lnSpc>
            </a:pPr>
            <a:r>
              <a:rPr lang="pt-BR" sz="2000" smtClean="0"/>
              <a:t> Os presentes  dados apoiam as recomendações recentes da campanha SSC que indicam que sinais clínicos não devem ser usado isoladamente para categorizar o tipo de choque. </a:t>
            </a:r>
          </a:p>
          <a:p>
            <a:pPr algn="ctr" eaLnBrk="1" hangingPunct="1">
              <a:lnSpc>
                <a:spcPct val="80000"/>
              </a:lnSpc>
            </a:pPr>
            <a:r>
              <a:rPr lang="pt-BR" sz="2000" b="1" smtClean="0">
                <a:solidFill>
                  <a:srgbClr val="0000FF"/>
                </a:solidFill>
              </a:rPr>
              <a:t>Pesquisas adicionais são necessárias para identificar a abordagem ideal à avaliação hemodinâmica precoce que é mais provável de conduzir bons resultados em sepse pediátrica.</a:t>
            </a:r>
            <a:r>
              <a:rPr lang="pt-BR" sz="2000" smtClean="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
          <p:cNvSpPr>
            <a:spLocks noGrp="1"/>
          </p:cNvSpPr>
          <p:nvPr>
            <p:ph type="title" idx="4294967295"/>
          </p:nvPr>
        </p:nvSpPr>
        <p:spPr/>
        <p:txBody>
          <a:bodyPr/>
          <a:lstStyle/>
          <a:p>
            <a:pPr eaLnBrk="1" hangingPunct="1"/>
            <a:r>
              <a:rPr lang="pt-BR" smtClean="0">
                <a:ln>
                  <a:noFill/>
                </a:ln>
                <a:solidFill>
                  <a:srgbClr val="0000FF"/>
                </a:solidFill>
              </a:rPr>
              <a:t>Portanto, segundo esses autores</a:t>
            </a:r>
          </a:p>
        </p:txBody>
      </p:sp>
      <p:sp>
        <p:nvSpPr>
          <p:cNvPr id="72706" name="Rectangle 3"/>
          <p:cNvSpPr>
            <a:spLocks noGrp="1"/>
          </p:cNvSpPr>
          <p:nvPr>
            <p:ph type="body" idx="4294967295"/>
          </p:nvPr>
        </p:nvSpPr>
        <p:spPr>
          <a:solidFill>
            <a:srgbClr val="FFFF00"/>
          </a:solidFill>
          <a:ln w="57150" cmpd="thinThick">
            <a:solidFill>
              <a:srgbClr val="FF33CC"/>
            </a:solidFill>
          </a:ln>
        </p:spPr>
        <p:txBody>
          <a:bodyPr/>
          <a:lstStyle/>
          <a:p>
            <a:pPr eaLnBrk="1" hangingPunct="1"/>
            <a:r>
              <a:rPr lang="pt-BR" smtClean="0"/>
              <a:t>A concordância foi baixa entre os sinais clínicos comuns usado para caracterizar o tipo de choque, com os médicos priorizando a extremidade temperatura, enchimento capilar e força de pulso. </a:t>
            </a:r>
          </a:p>
          <a:p>
            <a:pPr eaLnBrk="1" hangingPunct="1"/>
            <a:r>
              <a:rPr lang="pt-BR" smtClean="0"/>
              <a:t>Embora o tipo de choque atribuído pelo médico seja frequentemente discordante com a escolha vasoativa, a incompatibilidade do tipo de choque-vasoativo não foi associada a um curso complicado.</a:t>
            </a:r>
          </a:p>
          <a:p>
            <a:pPr eaLnBrk="1" hangingPunct="1"/>
            <a:r>
              <a:rPr lang="pt-BR" smtClean="0"/>
              <a:t> Categorizar o choque com base nos sinais clínicos deve ser feito com cautela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4"/>
          <p:cNvPicPr>
            <a:picLocks noChangeAspect="1" noChangeArrowheads="1"/>
          </p:cNvPicPr>
          <p:nvPr/>
        </p:nvPicPr>
        <p:blipFill>
          <a:blip r:embed="rId2"/>
          <a:srcRect/>
          <a:stretch>
            <a:fillRect/>
          </a:stretch>
        </p:blipFill>
        <p:spPr bwMode="auto">
          <a:xfrm>
            <a:off x="993775" y="649288"/>
            <a:ext cx="5029200" cy="5467350"/>
          </a:xfrm>
          <a:prstGeom prst="rect">
            <a:avLst/>
          </a:prstGeom>
          <a:noFill/>
          <a:ln w="19050">
            <a:solidFill>
              <a:srgbClr val="FF33CC"/>
            </a:solidFill>
            <a:miter lim="800000"/>
            <a:headEnd/>
            <a:tailEnd/>
          </a:ln>
        </p:spPr>
      </p:pic>
      <p:pic>
        <p:nvPicPr>
          <p:cNvPr id="73730" name="Picture 5"/>
          <p:cNvPicPr>
            <a:picLocks noChangeAspect="1" noChangeArrowheads="1"/>
          </p:cNvPicPr>
          <p:nvPr/>
        </p:nvPicPr>
        <p:blipFill>
          <a:blip r:embed="rId3"/>
          <a:srcRect/>
          <a:stretch>
            <a:fillRect/>
          </a:stretch>
        </p:blipFill>
        <p:spPr bwMode="auto">
          <a:xfrm>
            <a:off x="6445250" y="1854200"/>
            <a:ext cx="4886325" cy="4076700"/>
          </a:xfrm>
          <a:prstGeom prst="rect">
            <a:avLst/>
          </a:prstGeom>
          <a:noFill/>
          <a:ln w="19050">
            <a:solidFill>
              <a:srgbClr val="FF33CC"/>
            </a:solidFill>
            <a:miter lim="800000"/>
            <a:headEnd/>
            <a:tailEnd/>
          </a:ln>
        </p:spPr>
      </p:pic>
      <p:sp>
        <p:nvSpPr>
          <p:cNvPr id="73731" name="Text Box 6"/>
          <p:cNvSpPr txBox="1">
            <a:spLocks noChangeArrowheads="1"/>
          </p:cNvSpPr>
          <p:nvPr/>
        </p:nvSpPr>
        <p:spPr bwMode="auto">
          <a:xfrm>
            <a:off x="7753350" y="785813"/>
            <a:ext cx="1503363" cy="457200"/>
          </a:xfrm>
          <a:prstGeom prst="rect">
            <a:avLst/>
          </a:prstGeom>
          <a:noFill/>
          <a:ln w="9525">
            <a:noFill/>
            <a:miter lim="800000"/>
            <a:headEnd/>
            <a:tailEnd/>
          </a:ln>
        </p:spPr>
        <p:txBody>
          <a:bodyPr wrap="none">
            <a:spAutoFit/>
          </a:bodyPr>
          <a:lstStyle/>
          <a:p>
            <a:pPr defTabSz="914400"/>
            <a:r>
              <a:rPr lang="pt-BR" sz="2400" b="1">
                <a:solidFill>
                  <a:srgbClr val="0000FF"/>
                </a:solidFill>
              </a:rPr>
              <a:t>ABSTRACT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4"/>
          <p:cNvPicPr>
            <a:picLocks noChangeAspect="1" noChangeArrowheads="1"/>
          </p:cNvPicPr>
          <p:nvPr/>
        </p:nvPicPr>
        <p:blipFill>
          <a:blip r:embed="rId2"/>
          <a:srcRect/>
          <a:stretch>
            <a:fillRect/>
          </a:stretch>
        </p:blipFill>
        <p:spPr bwMode="auto">
          <a:xfrm>
            <a:off x="3846513" y="519113"/>
            <a:ext cx="4672012" cy="5789612"/>
          </a:xfrm>
          <a:prstGeom prst="rect">
            <a:avLst/>
          </a:prstGeom>
          <a:noFill/>
          <a:ln w="19050">
            <a:solidFill>
              <a:srgbClr val="FF33CC"/>
            </a:solidFill>
            <a:miter lim="800000"/>
            <a:headEnd/>
            <a:tailEnd/>
          </a:ln>
        </p:spPr>
      </p:pic>
      <p:sp>
        <p:nvSpPr>
          <p:cNvPr id="74754" name="Text Box 5"/>
          <p:cNvSpPr txBox="1">
            <a:spLocks noChangeArrowheads="1"/>
          </p:cNvSpPr>
          <p:nvPr/>
        </p:nvSpPr>
        <p:spPr bwMode="auto">
          <a:xfrm>
            <a:off x="1149350" y="1489075"/>
            <a:ext cx="1749425" cy="457200"/>
          </a:xfrm>
          <a:prstGeom prst="rect">
            <a:avLst/>
          </a:prstGeom>
          <a:noFill/>
          <a:ln w="9525">
            <a:noFill/>
            <a:miter lim="800000"/>
            <a:headEnd/>
            <a:tailEnd/>
          </a:ln>
        </p:spPr>
        <p:txBody>
          <a:bodyPr wrap="none">
            <a:spAutoFit/>
          </a:bodyPr>
          <a:lstStyle/>
          <a:p>
            <a:pPr defTabSz="914400"/>
            <a:r>
              <a:rPr lang="pt-BR" sz="2400">
                <a:solidFill>
                  <a:srgbClr val="0000FF"/>
                </a:solidFill>
              </a:rPr>
              <a:t>REFERENCES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4"/>
          <p:cNvPicPr>
            <a:picLocks noChangeAspect="1" noChangeArrowheads="1"/>
          </p:cNvPicPr>
          <p:nvPr/>
        </p:nvPicPr>
        <p:blipFill>
          <a:blip r:embed="rId2"/>
          <a:srcRect/>
          <a:stretch>
            <a:fillRect/>
          </a:stretch>
        </p:blipFill>
        <p:spPr bwMode="auto">
          <a:xfrm>
            <a:off x="2039938" y="561975"/>
            <a:ext cx="8054975" cy="5816600"/>
          </a:xfrm>
          <a:prstGeom prst="rect">
            <a:avLst/>
          </a:prstGeom>
          <a:noFill/>
          <a:ln w="19050">
            <a:solidFill>
              <a:srgbClr val="FF33CC"/>
            </a:solid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p:cNvSpPr>
          <p:nvPr>
            <p:ph type="title" idx="4294967295"/>
          </p:nvPr>
        </p:nvSpPr>
        <p:spPr/>
        <p:txBody>
          <a:bodyPr/>
          <a:lstStyle/>
          <a:p>
            <a:pPr eaLnBrk="1" hangingPunct="1"/>
            <a:r>
              <a:rPr lang="pt-BR" sz="2800" b="1" smtClean="0">
                <a:ln>
                  <a:noFill/>
                </a:ln>
                <a:solidFill>
                  <a:srgbClr val="006600"/>
                </a:solidFill>
              </a:rPr>
              <a:t>Nota do Editor da página neonatal </a:t>
            </a:r>
            <a:r>
              <a:rPr lang="pt-BR" sz="2800" b="1" smtClean="0">
                <a:ln>
                  <a:noFill/>
                </a:ln>
                <a:solidFill>
                  <a:srgbClr val="006600"/>
                </a:solidFill>
                <a:hlinkClick r:id="rId2"/>
              </a:rPr>
              <a:t>www.paulomargotto.com.br</a:t>
            </a:r>
            <a:r>
              <a:rPr lang="pt-BR" sz="2800" b="1" smtClean="0">
                <a:ln>
                  <a:noFill/>
                </a:ln>
                <a:solidFill>
                  <a:srgbClr val="006600"/>
                </a:solidFill>
              </a:rPr>
              <a:t>, Dr. Paulo R. Margotto. Consultem também! Aqui e Agora! Estudando Juntos! Online Sempre!</a:t>
            </a:r>
          </a:p>
        </p:txBody>
      </p:sp>
      <p:pic>
        <p:nvPicPr>
          <p:cNvPr id="76802" name="Picture 9"/>
          <p:cNvPicPr>
            <a:picLocks noChangeAspect="1" noChangeArrowheads="1"/>
          </p:cNvPicPr>
          <p:nvPr/>
        </p:nvPicPr>
        <p:blipFill>
          <a:blip r:embed="rId3"/>
          <a:srcRect/>
          <a:stretch>
            <a:fillRect/>
          </a:stretch>
        </p:blipFill>
        <p:spPr bwMode="auto">
          <a:xfrm>
            <a:off x="498475" y="3203575"/>
            <a:ext cx="2127250" cy="1517650"/>
          </a:xfrm>
          <a:prstGeom prst="rect">
            <a:avLst/>
          </a:prstGeom>
          <a:noFill/>
          <a:ln w="9525">
            <a:noFill/>
            <a:miter lim="800000"/>
            <a:headEnd/>
            <a:tailEnd/>
          </a:ln>
        </p:spPr>
      </p:pic>
      <p:pic>
        <p:nvPicPr>
          <p:cNvPr id="76803" name="Picture 6"/>
          <p:cNvPicPr>
            <a:picLocks noChangeAspect="1" noChangeArrowheads="1"/>
          </p:cNvPicPr>
          <p:nvPr/>
        </p:nvPicPr>
        <p:blipFill>
          <a:blip r:embed="rId4"/>
          <a:srcRect/>
          <a:stretch>
            <a:fillRect/>
          </a:stretch>
        </p:blipFill>
        <p:spPr bwMode="auto">
          <a:xfrm>
            <a:off x="2870200" y="2444750"/>
            <a:ext cx="6332538" cy="3562350"/>
          </a:xfrm>
          <a:prstGeom prst="rect">
            <a:avLst/>
          </a:prstGeom>
          <a:noFill/>
          <a:ln w="9525">
            <a:noFill/>
            <a:miter lim="800000"/>
            <a:headEnd/>
            <a:tailEnd/>
          </a:ln>
        </p:spPr>
      </p:pic>
      <p:sp>
        <p:nvSpPr>
          <p:cNvPr id="76804" name="Text Box 7"/>
          <p:cNvSpPr txBox="1">
            <a:spLocks noChangeArrowheads="1"/>
          </p:cNvSpPr>
          <p:nvPr/>
        </p:nvSpPr>
        <p:spPr bwMode="auto">
          <a:xfrm>
            <a:off x="2316163" y="5967413"/>
            <a:ext cx="7183437" cy="366712"/>
          </a:xfrm>
          <a:prstGeom prst="rect">
            <a:avLst/>
          </a:prstGeom>
          <a:noFill/>
          <a:ln w="9525">
            <a:noFill/>
            <a:miter lim="800000"/>
            <a:headEnd/>
            <a:tailEnd/>
          </a:ln>
        </p:spPr>
        <p:txBody>
          <a:bodyPr wrap="none">
            <a:spAutoFit/>
          </a:bodyPr>
          <a:lstStyle/>
          <a:p>
            <a:pPr defTabSz="914400"/>
            <a:r>
              <a:rPr lang="pt-BR">
                <a:solidFill>
                  <a:srgbClr val="0000FF"/>
                </a:solidFill>
              </a:rPr>
              <a:t>Drs. Márcia Pimentel, Marta DR de Moura e Paulo R. Margotto (16/1/2021)</a:t>
            </a:r>
          </a:p>
        </p:txBody>
      </p:sp>
      <p:sp>
        <p:nvSpPr>
          <p:cNvPr id="76805" name="Text Box 8"/>
          <p:cNvSpPr txBox="1">
            <a:spLocks noChangeArrowheads="1"/>
          </p:cNvSpPr>
          <p:nvPr/>
        </p:nvSpPr>
        <p:spPr bwMode="auto">
          <a:xfrm>
            <a:off x="9348788" y="5621338"/>
            <a:ext cx="2397125" cy="366712"/>
          </a:xfrm>
          <a:prstGeom prst="rect">
            <a:avLst/>
          </a:prstGeom>
          <a:noFill/>
          <a:ln w="9525">
            <a:noFill/>
            <a:miter lim="800000"/>
            <a:headEnd/>
            <a:tailEnd/>
          </a:ln>
        </p:spPr>
        <p:txBody>
          <a:bodyPr wrap="none">
            <a:spAutoFit/>
          </a:bodyPr>
          <a:lstStyle/>
          <a:p>
            <a:pPr defTabSz="914400"/>
            <a:r>
              <a:rPr lang="pt-BR">
                <a:hlinkClick r:id="rId5"/>
              </a:rPr>
              <a:t>pmargotto@gmail.com</a:t>
            </a:r>
            <a:r>
              <a:rPr lang="pt-B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3"/>
          <p:cNvSpPr>
            <a:spLocks noGrp="1"/>
          </p:cNvSpPr>
          <p:nvPr>
            <p:ph type="body" idx="4294967295"/>
          </p:nvPr>
        </p:nvSpPr>
        <p:spPr>
          <a:xfrm>
            <a:off x="3644900" y="2546350"/>
            <a:ext cx="7964488" cy="3317875"/>
          </a:xfrm>
        </p:spPr>
        <p:txBody>
          <a:bodyPr/>
          <a:lstStyle/>
          <a:p>
            <a:pPr eaLnBrk="1" hangingPunct="1"/>
            <a:r>
              <a:rPr lang="pt-BR" smtClean="0"/>
              <a:t>As Diretrizes da </a:t>
            </a:r>
            <a:r>
              <a:rPr lang="pt-BR" i="1" smtClean="0"/>
              <a:t>Surviving Sepsis Campaign International</a:t>
            </a:r>
            <a:r>
              <a:rPr lang="pt-BR" smtClean="0"/>
              <a:t> </a:t>
            </a:r>
            <a:br>
              <a:rPr lang="pt-BR" smtClean="0"/>
            </a:br>
            <a:r>
              <a:rPr lang="pt-BR" smtClean="0"/>
              <a:t> para o Manejo do Choque Séptico e Sepse associada a Disfunção de Órgãos em Crianças  (2) compartilham muito com os Parâmetros de Prática Clínica da Medicina em Terapia Intensiva para Suporte Hemodinâmico de Choque Séptico Pediátrico e Neonatal do </a:t>
            </a:r>
            <a:r>
              <a:rPr lang="pt-BR" i="1" smtClean="0"/>
              <a:t>American College</a:t>
            </a:r>
            <a:r>
              <a:rPr lang="pt-BR" smtClean="0"/>
              <a:t> of 2017 (3). </a:t>
            </a:r>
          </a:p>
          <a:p>
            <a:pPr algn="ctr" eaLnBrk="1" hangingPunct="1">
              <a:buFont typeface="Arial" charset="0"/>
              <a:buNone/>
            </a:pPr>
            <a:r>
              <a:rPr lang="pt-BR" b="1" smtClean="0">
                <a:solidFill>
                  <a:srgbClr val="0000FF"/>
                </a:solidFill>
              </a:rPr>
              <a:t>Uma diferença notável é a mudança na ênfase da classificação clínica de cabeceira de choque quente e frio: </a:t>
            </a:r>
          </a:p>
        </p:txBody>
      </p:sp>
      <p:sp>
        <p:nvSpPr>
          <p:cNvPr id="77826" name="Rectangle 4"/>
          <p:cNvSpPr>
            <a:spLocks noChangeArrowheads="1"/>
          </p:cNvSpPr>
          <p:nvPr/>
        </p:nvSpPr>
        <p:spPr bwMode="auto">
          <a:xfrm>
            <a:off x="1568450" y="1552575"/>
            <a:ext cx="10180638" cy="823913"/>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Clinical Classification of Cold and Warm Shock: Is There a Signal in the Noise?</a:t>
            </a:r>
            <a:endParaRPr lang="en-US"/>
          </a:p>
          <a:p>
            <a:pPr algn="ctr"/>
            <a:r>
              <a:rPr lang="en-US"/>
              <a:t>Peters MJ, Shipley R.Pediatr Crit Care Med. 2020 Dec;21(12):1085-1087. doi: 10.1097/PCC.0000000000002536.PMID: 33278214 No abstract available.</a:t>
            </a:r>
          </a:p>
        </p:txBody>
      </p:sp>
      <p:pic>
        <p:nvPicPr>
          <p:cNvPr id="77827" name="Picture 5"/>
          <p:cNvPicPr>
            <a:picLocks noChangeAspect="1" noChangeArrowheads="1"/>
          </p:cNvPicPr>
          <p:nvPr/>
        </p:nvPicPr>
        <p:blipFill>
          <a:blip r:embed="rId3"/>
          <a:srcRect/>
          <a:stretch>
            <a:fillRect/>
          </a:stretch>
        </p:blipFill>
        <p:spPr bwMode="auto">
          <a:xfrm>
            <a:off x="601663" y="2408238"/>
            <a:ext cx="3017837" cy="2798762"/>
          </a:xfrm>
          <a:prstGeom prst="rect">
            <a:avLst/>
          </a:prstGeom>
          <a:noFill/>
          <a:ln w="9525">
            <a:solidFill>
              <a:srgbClr val="FF33CC"/>
            </a:solidFill>
            <a:miter lim="800000"/>
            <a:headEnd/>
            <a:tailEnd/>
          </a:ln>
        </p:spPr>
      </p:pic>
      <p:sp>
        <p:nvSpPr>
          <p:cNvPr id="77828" name="Rectangle 6"/>
          <p:cNvSpPr>
            <a:spLocks noChangeArrowheads="1"/>
          </p:cNvSpPr>
          <p:nvPr/>
        </p:nvSpPr>
        <p:spPr bwMode="auto">
          <a:xfrm>
            <a:off x="2068513" y="534988"/>
            <a:ext cx="8851900" cy="457200"/>
          </a:xfrm>
          <a:prstGeom prst="rect">
            <a:avLst/>
          </a:prstGeom>
          <a:noFill/>
          <a:ln w="9525">
            <a:noFill/>
            <a:miter lim="800000"/>
            <a:headEnd/>
            <a:tailEnd/>
          </a:ln>
        </p:spPr>
        <p:txBody>
          <a:bodyPr wrap="none" anchor="ctr">
            <a:spAutoFit/>
          </a:bodyPr>
          <a:lstStyle/>
          <a:p>
            <a:r>
              <a:rPr lang="en-US" sz="2400" b="1">
                <a:solidFill>
                  <a:srgbClr val="FF33CC"/>
                </a:solidFill>
              </a:rPr>
              <a:t>Classificação Clínica do Choque Frio e Quente: há um sinal no ruído? </a:t>
            </a:r>
          </a:p>
        </p:txBody>
      </p:sp>
      <p:sp>
        <p:nvSpPr>
          <p:cNvPr id="77829" name="Rectangle 7"/>
          <p:cNvSpPr>
            <a:spLocks noChangeArrowheads="1"/>
          </p:cNvSpPr>
          <p:nvPr/>
        </p:nvSpPr>
        <p:spPr bwMode="auto">
          <a:xfrm>
            <a:off x="534988" y="5668963"/>
            <a:ext cx="11069637" cy="660400"/>
          </a:xfrm>
          <a:prstGeom prst="rect">
            <a:avLst/>
          </a:prstGeom>
          <a:solidFill>
            <a:schemeClr val="bg2"/>
          </a:solidFill>
          <a:ln w="19050">
            <a:solidFill>
              <a:srgbClr val="FF33CC"/>
            </a:solidFill>
            <a:miter lim="800000"/>
            <a:headEnd/>
            <a:tailEnd/>
          </a:ln>
        </p:spPr>
        <p:txBody>
          <a:bodyPr anchor="ctr">
            <a:spAutoFit/>
          </a:bodyPr>
          <a:lstStyle/>
          <a:p>
            <a:r>
              <a:rPr lang="en-US" b="1">
                <a:solidFill>
                  <a:srgbClr val="0000FF"/>
                </a:solidFill>
              </a:rPr>
              <a:t>*</a:t>
            </a:r>
            <a:r>
              <a:rPr lang="en-US"/>
              <a:t>Encontrar padrões é fácil em qualquer tipo de ambiente rico em dados; isso é o que jogadores medíocres fazem. </a:t>
            </a:r>
          </a:p>
          <a:p>
            <a:r>
              <a:rPr lang="en-US"/>
              <a:t>A chave é determinar se os padrões representam ruído ou sinal. — Nate Silver</a:t>
            </a:r>
          </a:p>
        </p:txBody>
      </p:sp>
      <p:sp>
        <p:nvSpPr>
          <p:cNvPr id="77830" name="Rectangle 8"/>
          <p:cNvSpPr>
            <a:spLocks noChangeArrowheads="1"/>
          </p:cNvSpPr>
          <p:nvPr/>
        </p:nvSpPr>
        <p:spPr bwMode="auto">
          <a:xfrm>
            <a:off x="2857500" y="6353175"/>
            <a:ext cx="6326188" cy="641350"/>
          </a:xfrm>
          <a:prstGeom prst="rect">
            <a:avLst/>
          </a:prstGeom>
          <a:noFill/>
          <a:ln w="9525">
            <a:noFill/>
            <a:miter lim="800000"/>
            <a:headEnd/>
            <a:tailEnd/>
          </a:ln>
        </p:spPr>
        <p:txBody>
          <a:bodyPr wrap="none" anchor="ctr">
            <a:spAutoFit/>
          </a:bodyPr>
          <a:lstStyle/>
          <a:p>
            <a:r>
              <a:rPr lang="en-US"/>
              <a:t>Silver N: The Signal and the Noise. New York, Penguin Press, 2012 </a:t>
            </a:r>
            <a:br>
              <a:rPr lang="en-US"/>
            </a:br>
            <a:endParaRPr lang="en-US"/>
          </a:p>
        </p:txBody>
      </p:sp>
      <p:sp>
        <p:nvSpPr>
          <p:cNvPr id="77831" name="Rectangle 9"/>
          <p:cNvSpPr>
            <a:spLocks noChangeArrowheads="1"/>
          </p:cNvSpPr>
          <p:nvPr/>
        </p:nvSpPr>
        <p:spPr bwMode="auto">
          <a:xfrm>
            <a:off x="482600" y="984250"/>
            <a:ext cx="11136313" cy="1006475"/>
          </a:xfrm>
          <a:prstGeom prst="rect">
            <a:avLst/>
          </a:prstGeom>
          <a:noFill/>
          <a:ln w="9525">
            <a:noFill/>
            <a:miter lim="800000"/>
            <a:headEnd/>
            <a:tailEnd/>
          </a:ln>
        </p:spPr>
        <p:txBody>
          <a:bodyPr anchor="ctr">
            <a:spAutoFit/>
          </a:bodyPr>
          <a:lstStyle/>
          <a:p>
            <a:pPr algn="ctr"/>
            <a:r>
              <a:rPr lang="en-US" sz="1400" i="1"/>
              <a:t>Finding patterns is easy in any kind of data-rich environment; that’s what mediocre gamblers do.The key is in determining whether the patterns represent noise or signal.</a:t>
            </a:r>
            <a:r>
              <a:rPr lang="en-US" sz="1400"/>
              <a:t>—Nate Silver</a:t>
            </a:r>
            <a:r>
              <a:rPr lang="pt-BR" sz="1400"/>
              <a:t>“The Signal and The Noise” (1)</a:t>
            </a:r>
            <a:r>
              <a:rPr lang="pt-BR" sz="1400" b="1">
                <a:solidFill>
                  <a:srgbClr val="0000FF"/>
                </a:solidFill>
              </a:rPr>
              <a:t>*</a:t>
            </a:r>
            <a:r>
              <a:rPr lang="pt-BR" sz="1400"/>
              <a:t> </a:t>
            </a:r>
            <a:br>
              <a:rPr lang="pt-BR" sz="1400"/>
            </a:br>
            <a:r>
              <a:rPr lang="en-US" sz="1600"/>
              <a:t> </a:t>
            </a:r>
            <a:br>
              <a:rPr lang="en-US" sz="1600"/>
            </a:br>
            <a:endParaRPr lang="en-US" sz="1600"/>
          </a:p>
        </p:txBody>
      </p:sp>
      <p:sp>
        <p:nvSpPr>
          <p:cNvPr id="77832" name="AutoShape 10"/>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3"/>
          <p:cNvSpPr>
            <a:spLocks noGrp="1"/>
          </p:cNvSpPr>
          <p:nvPr>
            <p:ph type="body" idx="4294967295"/>
          </p:nvPr>
        </p:nvSpPr>
        <p:spPr>
          <a:xfrm>
            <a:off x="862013" y="882650"/>
            <a:ext cx="10661650" cy="5405438"/>
          </a:xfrm>
          <a:solidFill>
            <a:srgbClr val="FFFFFF"/>
          </a:solidFill>
        </p:spPr>
        <p:txBody>
          <a:bodyPr/>
          <a:lstStyle/>
          <a:p>
            <a:pPr eaLnBrk="1" hangingPunct="1"/>
            <a:r>
              <a:rPr lang="pt-BR" smtClean="0"/>
              <a:t>Recomendação 25 “Nós sugerimos não usar sinais clínicos à beira do leito isoladamente para categorizar choque séptico em crianças como 'quente' ou 'frio' (recomendação fraca, qualidade muito baixa de evidências). ” </a:t>
            </a:r>
          </a:p>
          <a:p>
            <a:pPr eaLnBrk="1" hangingPunct="1"/>
            <a:r>
              <a:rPr lang="pt-BR" smtClean="0"/>
              <a:t>Esta formulação é cautelosa, pois é exigida em tais Diretrizes, informadas apenas pelas evidências disponíveis. Mas muitos de nós acha isso surpreendente e desconfortável. </a:t>
            </a:r>
          </a:p>
          <a:p>
            <a:pPr eaLnBrk="1" hangingPunct="1"/>
            <a:r>
              <a:rPr lang="pt-BR" smtClean="0"/>
              <a:t>Nós tendemos a acreditar  em nossos olhos. Todos nós passamos muitas horas ao lado do leito pesando combinações de frequência cardíaca, pressão de pulso, pressão diastólica, tempo de enchimento  capilar e temperatura periférica ou outros fatores. </a:t>
            </a:r>
          </a:p>
          <a:p>
            <a:pPr algn="ctr" eaLnBrk="1" hangingPunct="1">
              <a:buFont typeface="Arial" charset="0"/>
              <a:buNone/>
            </a:pPr>
            <a:r>
              <a:rPr lang="pt-BR" b="1" smtClean="0"/>
              <a:t>A recomendação parece nos dizer para não acreditar no que vemos. Isso pode realmente ser verdade? </a:t>
            </a:r>
          </a:p>
        </p:txBody>
      </p:sp>
      <p:sp>
        <p:nvSpPr>
          <p:cNvPr id="78850"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3"/>
          <p:cNvSpPr>
            <a:spLocks noGrp="1"/>
          </p:cNvSpPr>
          <p:nvPr>
            <p:ph type="body" idx="4294967295"/>
          </p:nvPr>
        </p:nvSpPr>
        <p:spPr>
          <a:xfrm>
            <a:off x="660400" y="1104900"/>
            <a:ext cx="10833100" cy="4962525"/>
          </a:xfrm>
          <a:solidFill>
            <a:srgbClr val="FFFFFF"/>
          </a:solidFill>
        </p:spPr>
        <p:txBody>
          <a:bodyPr/>
          <a:lstStyle/>
          <a:p>
            <a:pPr algn="ctr" eaLnBrk="1" hangingPunct="1">
              <a:buFont typeface="Arial" charset="0"/>
              <a:buNone/>
            </a:pPr>
            <a:r>
              <a:rPr lang="pt-BR" sz="3200" b="1" smtClean="0">
                <a:solidFill>
                  <a:srgbClr val="0000FF"/>
                </a:solidFill>
              </a:rPr>
              <a:t>Os estudos existentes são claros de que a classificação do choque com base no exame à beira do leito não reflete o verdadeiro estado hemodinâmico. </a:t>
            </a:r>
          </a:p>
          <a:p>
            <a:pPr eaLnBrk="1" hangingPunct="1"/>
            <a:r>
              <a:rPr lang="pt-BR" sz="3200" smtClean="0"/>
              <a:t>Estimativas clínicas de débito cardíaco (CO) e resistência vascular sistêmica concorda muito mal com os valores de termodiluição femoral (</a:t>
            </a:r>
            <a:r>
              <a:rPr lang="pt-BR" sz="3200" b="1" smtClean="0">
                <a:solidFill>
                  <a:srgbClr val="FF33CC"/>
                </a:solidFill>
              </a:rPr>
              <a:t>4: consulte esse artigo. É LIVRE!</a:t>
            </a:r>
            <a:r>
              <a:rPr lang="pt-BR" sz="3200" smtClean="0"/>
              <a:t> ). </a:t>
            </a:r>
          </a:p>
          <a:p>
            <a:pPr eaLnBrk="1" hangingPunct="1"/>
            <a:r>
              <a:rPr lang="pt-BR" sz="3200" smtClean="0"/>
              <a:t>Na verdade, os pacientes podem ser classificados mais corretamente como choque "quente" ou "frio" pela origem de sua sepse (adquirida na comunidade vs intra-hospitalar) (5) do que por exame clínico. </a:t>
            </a:r>
          </a:p>
        </p:txBody>
      </p:sp>
      <p:sp>
        <p:nvSpPr>
          <p:cNvPr id="79874"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3"/>
          <p:cNvSpPr>
            <a:spLocks noGrp="1"/>
          </p:cNvSpPr>
          <p:nvPr>
            <p:ph type="body" idx="4294967295"/>
          </p:nvPr>
        </p:nvSpPr>
        <p:spPr>
          <a:xfrm>
            <a:off x="1025525" y="384175"/>
            <a:ext cx="10198100" cy="6337300"/>
          </a:xfrm>
          <a:solidFill>
            <a:srgbClr val="FFFFFF"/>
          </a:solidFill>
        </p:spPr>
        <p:txBody>
          <a:bodyPr/>
          <a:lstStyle/>
          <a:p>
            <a:pPr eaLnBrk="1" hangingPunct="1"/>
            <a:r>
              <a:rPr lang="pt-PT" sz="2000" smtClean="0"/>
              <a:t>Talvez o problema seja simples: os médicos se comportam como os humanos fazem em geral; nossas avaliações podem ser falhas devido a  vieses cognitivos. </a:t>
            </a:r>
          </a:p>
          <a:p>
            <a:pPr eaLnBrk="1" hangingPunct="1"/>
            <a:r>
              <a:rPr lang="pt-PT" sz="2000" smtClean="0"/>
              <a:t>Temos tendência a vieses de ancoragem e disponibilidade: priorizamos as primeiras e mais acessíveis informações que encontramos. Somos todos otários para  confirmação de vieses, enquanto  ignoramos informações subsequentes (por exemplo, acidente vascular cerebral estimativa de volume) que não se encaixa em nossa opinião anterior.</a:t>
            </a:r>
          </a:p>
          <a:p>
            <a:pPr eaLnBrk="1" hangingPunct="1"/>
            <a:r>
              <a:rPr lang="pt-PT" sz="2000" smtClean="0"/>
              <a:t> Tudo isso pode contribuir quando estamos tentando integrar informações discordantes. Por exemplo, qual ponderação nós damos   ao "tempo de enchimento  capilar" em comparação com a "pressão de pulso" na determinação do tipo de choque? </a:t>
            </a:r>
          </a:p>
          <a:p>
            <a:pPr eaLnBrk="1" hangingPunct="1"/>
            <a:r>
              <a:rPr lang="pt-PT" sz="2000" smtClean="0"/>
              <a:t>Fazer essas perguntas destaca lacunas extensas em nosso conhecimento (</a:t>
            </a:r>
            <a:r>
              <a:rPr lang="pt-PT" sz="2000" smtClean="0">
                <a:solidFill>
                  <a:srgbClr val="0000FF"/>
                </a:solidFill>
              </a:rPr>
              <a:t>Tabela 1</a:t>
            </a:r>
            <a:r>
              <a:rPr lang="pt-PT" sz="2000" smtClean="0"/>
              <a:t>). Fluxo de sangue da pele, conforme avaliado pelo tempo de enchimento  capilar e temperatura da extremidade, pode não representar o verdadeiro estado da circulação. </a:t>
            </a:r>
          </a:p>
          <a:p>
            <a:pPr eaLnBrk="1" hangingPunct="1"/>
            <a:r>
              <a:rPr lang="pt-PT" sz="2000" smtClean="0"/>
              <a:t>Depois de tudo, os fluxos sanguíneos musculares, intestinais, coronários, renais e cerebrais têm diferentes processos de autorregulação (6). </a:t>
            </a:r>
          </a:p>
          <a:p>
            <a:pPr eaLnBrk="1" hangingPunct="1"/>
            <a:r>
              <a:rPr lang="pt-PT" sz="2000" smtClean="0"/>
              <a:t>Por que presumimos que pressionar um dedo ou a parede torácica informa em média de todos esses? Além disso, o estado hemodinâmico pode variar rapidamente com tempo. Finalmente, nossas técnicas para medir CO em crianças não podem ser consideradas um "padrão ouro".</a:t>
            </a:r>
            <a:endParaRPr lang="pt-BR" sz="2000" b="1" smtClean="0"/>
          </a:p>
          <a:p>
            <a:pPr eaLnBrk="1" hangingPunct="1"/>
            <a:r>
              <a:rPr lang="pt-BR" sz="2000" smtClean="0"/>
              <a:t/>
            </a:r>
            <a:br>
              <a:rPr lang="pt-BR" sz="2000" smtClean="0"/>
            </a:br>
            <a:endParaRPr lang="pt-BR" sz="2000" smtClean="0"/>
          </a:p>
        </p:txBody>
      </p:sp>
      <p:sp>
        <p:nvSpPr>
          <p:cNvPr id="80898"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6"/>
          <p:cNvSpPr>
            <a:spLocks noChangeArrowheads="1"/>
          </p:cNvSpPr>
          <p:nvPr/>
        </p:nvSpPr>
        <p:spPr bwMode="auto">
          <a:xfrm>
            <a:off x="1627188" y="0"/>
            <a:ext cx="9205912" cy="396875"/>
          </a:xfrm>
          <a:prstGeom prst="rect">
            <a:avLst/>
          </a:prstGeom>
          <a:solidFill>
            <a:srgbClr val="FFFF00"/>
          </a:solidFill>
          <a:ln w="9525">
            <a:noFill/>
            <a:miter lim="800000"/>
            <a:headEnd/>
            <a:tailEnd/>
          </a:ln>
        </p:spPr>
        <p:txBody>
          <a:bodyPr wrap="none" anchor="ctr">
            <a:spAutoFit/>
          </a:bodyPr>
          <a:lstStyle/>
          <a:p>
            <a:r>
              <a:rPr lang="en-US" sz="2000" b="1">
                <a:solidFill>
                  <a:srgbClr val="0000FF"/>
                </a:solidFill>
              </a:rPr>
              <a:t>Tabela 1.Desafios para definir e tratar o tipo de choque com base na avaliação clínica </a:t>
            </a:r>
          </a:p>
        </p:txBody>
      </p:sp>
      <p:pic>
        <p:nvPicPr>
          <p:cNvPr id="81922" name="Picture 7"/>
          <p:cNvPicPr>
            <a:picLocks noChangeAspect="1" noChangeArrowheads="1"/>
          </p:cNvPicPr>
          <p:nvPr/>
        </p:nvPicPr>
        <p:blipFill>
          <a:blip r:embed="rId2"/>
          <a:srcRect/>
          <a:stretch>
            <a:fillRect/>
          </a:stretch>
        </p:blipFill>
        <p:spPr bwMode="auto">
          <a:xfrm>
            <a:off x="2036763" y="515938"/>
            <a:ext cx="8666162" cy="6192837"/>
          </a:xfrm>
          <a:prstGeom prst="rect">
            <a:avLst/>
          </a:prstGeom>
          <a:noFill/>
          <a:ln w="38100">
            <a:solidFill>
              <a:srgbClr val="FF33CC"/>
            </a:solidFill>
            <a:miter lim="800000"/>
            <a:headEnd/>
            <a:tailEnd/>
          </a:ln>
        </p:spPr>
      </p:pic>
      <p:sp>
        <p:nvSpPr>
          <p:cNvPr id="81923" name="Rectangle 8"/>
          <p:cNvSpPr>
            <a:spLocks noChangeArrowheads="1"/>
          </p:cNvSpPr>
          <p:nvPr/>
        </p:nvSpPr>
        <p:spPr bwMode="auto">
          <a:xfrm>
            <a:off x="3157538" y="528638"/>
            <a:ext cx="1146175" cy="307975"/>
          </a:xfrm>
          <a:prstGeom prst="rect">
            <a:avLst/>
          </a:prstGeom>
          <a:solidFill>
            <a:schemeClr val="accent1"/>
          </a:solidFill>
          <a:ln w="9525">
            <a:solidFill>
              <a:schemeClr val="tx1"/>
            </a:solidFill>
            <a:miter lim="800000"/>
            <a:headEnd/>
            <a:tailEnd/>
          </a:ln>
        </p:spPr>
        <p:txBody>
          <a:bodyPr wrap="none" anchor="ctr"/>
          <a:lstStyle/>
          <a:p>
            <a:pPr algn="ctr" defTabSz="914400"/>
            <a:r>
              <a:rPr lang="pt-BR"/>
              <a:t>Desafio</a:t>
            </a:r>
          </a:p>
        </p:txBody>
      </p:sp>
      <p:sp>
        <p:nvSpPr>
          <p:cNvPr id="81924" name="Rectangle 9"/>
          <p:cNvSpPr>
            <a:spLocks noChangeArrowheads="1"/>
          </p:cNvSpPr>
          <p:nvPr/>
        </p:nvSpPr>
        <p:spPr bwMode="auto">
          <a:xfrm>
            <a:off x="5708650" y="539750"/>
            <a:ext cx="1279525" cy="268288"/>
          </a:xfrm>
          <a:prstGeom prst="rect">
            <a:avLst/>
          </a:prstGeom>
          <a:solidFill>
            <a:schemeClr val="accent1"/>
          </a:solidFill>
          <a:ln w="9525">
            <a:solidFill>
              <a:schemeClr val="tx1"/>
            </a:solidFill>
            <a:miter lim="800000"/>
            <a:headEnd/>
            <a:tailEnd/>
          </a:ln>
        </p:spPr>
        <p:txBody>
          <a:bodyPr wrap="none" anchor="ctr"/>
          <a:lstStyle/>
          <a:p>
            <a:pPr algn="ctr" defTabSz="914400"/>
            <a:r>
              <a:rPr lang="pt-BR"/>
              <a:t>Impacto</a:t>
            </a:r>
          </a:p>
        </p:txBody>
      </p:sp>
      <p:sp>
        <p:nvSpPr>
          <p:cNvPr id="81925" name="Rectangle 10"/>
          <p:cNvSpPr>
            <a:spLocks noChangeArrowheads="1"/>
          </p:cNvSpPr>
          <p:nvPr/>
        </p:nvSpPr>
        <p:spPr bwMode="auto">
          <a:xfrm>
            <a:off x="8383588" y="547688"/>
            <a:ext cx="1993900" cy="309562"/>
          </a:xfrm>
          <a:prstGeom prst="rect">
            <a:avLst/>
          </a:prstGeom>
          <a:solidFill>
            <a:schemeClr val="accent1"/>
          </a:solidFill>
          <a:ln w="9525">
            <a:solidFill>
              <a:schemeClr val="tx1"/>
            </a:solidFill>
            <a:miter lim="800000"/>
            <a:headEnd/>
            <a:tailEnd/>
          </a:ln>
        </p:spPr>
        <p:txBody>
          <a:bodyPr wrap="none" anchor="ctr"/>
          <a:lstStyle/>
          <a:p>
            <a:pPr algn="ctr" defTabSz="914400"/>
            <a:r>
              <a:rPr lang="pt-BR"/>
              <a:t>Atenuação</a:t>
            </a:r>
          </a:p>
        </p:txBody>
      </p:sp>
      <p:sp>
        <p:nvSpPr>
          <p:cNvPr id="81926" name="AutoShape 11"/>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3"/>
          <p:cNvSpPr>
            <a:spLocks noGrp="1"/>
          </p:cNvSpPr>
          <p:nvPr>
            <p:ph type="body" idx="4294967295"/>
          </p:nvPr>
        </p:nvSpPr>
        <p:spPr>
          <a:xfrm>
            <a:off x="977900" y="1055688"/>
            <a:ext cx="9918700" cy="4819650"/>
          </a:xfrm>
          <a:solidFill>
            <a:srgbClr val="FFFFFF"/>
          </a:solidFill>
        </p:spPr>
        <p:txBody>
          <a:bodyPr/>
          <a:lstStyle/>
          <a:p>
            <a:pPr eaLnBrk="1" hangingPunct="1"/>
            <a:r>
              <a:rPr lang="pt-BR" smtClean="0"/>
              <a:t>Nesta edição da </a:t>
            </a:r>
            <a:r>
              <a:rPr lang="pt-BR" b="1" smtClean="0"/>
              <a:t>Pediatric Critical Care Medicine</a:t>
            </a:r>
            <a:r>
              <a:rPr lang="pt-BR" smtClean="0"/>
              <a:t>, Walker et al (7) considera algumas dessas incertezas, especificamente o grau da concordância dos sinais clínicos individuais com a classificação contemporânea de “tipo de choque” em crianças com sepse.</a:t>
            </a:r>
          </a:p>
          <a:p>
            <a:pPr eaLnBrk="1" hangingPunct="1"/>
            <a:r>
              <a:rPr lang="pt-BR" smtClean="0"/>
              <a:t> Embora haja limitações no estudo ( projeto retrospectivo, Centro único, exclusão de crianças com variáveis tipos de choque na primeira hora, sem medidas diretas do tipo de choque), há também importantes  pontos fortes (grande número, avaliação sistemática em uma via de sepse, padrões a </a:t>
            </a:r>
            <a:r>
              <a:rPr lang="pt-BR" i="1" smtClean="0"/>
              <a:t>priori</a:t>
            </a:r>
            <a:r>
              <a:rPr lang="pt-BR" smtClean="0"/>
              <a:t> para cada parâmetro para apoiar uma classificação de tipo de choque e uma estatística rigorosa aproximação)   </a:t>
            </a:r>
          </a:p>
        </p:txBody>
      </p:sp>
      <p:sp>
        <p:nvSpPr>
          <p:cNvPr id="82946"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3"/>
          <p:cNvSpPr>
            <a:spLocks noGrp="1"/>
          </p:cNvSpPr>
          <p:nvPr>
            <p:ph type="body" idx="4294967295"/>
          </p:nvPr>
        </p:nvSpPr>
        <p:spPr>
          <a:xfrm>
            <a:off x="1074738" y="460375"/>
            <a:ext cx="10099675" cy="6251575"/>
          </a:xfrm>
          <a:solidFill>
            <a:srgbClr val="FFFFFF"/>
          </a:solidFill>
        </p:spPr>
        <p:txBody>
          <a:bodyPr/>
          <a:lstStyle/>
          <a:p>
            <a:pPr eaLnBrk="1" hangingPunct="1"/>
            <a:r>
              <a:rPr lang="pt-BR" smtClean="0"/>
              <a:t>Os sinais clínicos individuais do tipo de choque mostraram concordância pobre entre si e concordância variável com a variável de resumo de "tipo de choque".</a:t>
            </a:r>
          </a:p>
          <a:p>
            <a:pPr eaLnBrk="1" hangingPunct="1"/>
            <a:r>
              <a:rPr lang="pt-BR" smtClean="0"/>
              <a:t> Curiosamente, a comparação entre a escolha do resultado vasoativo e clínico não revelou nenhuma sugestão de que a correspondência vasoativa com o estado clínico  do “tipo de choque” foi benéfica. </a:t>
            </a:r>
          </a:p>
          <a:p>
            <a:pPr eaLnBrk="1" hangingPunct="1"/>
            <a:r>
              <a:rPr lang="pt-BR" smtClean="0"/>
              <a:t>Elegantemente o investigadores também relatam repetidas simulações substituindo o classificação dos médicos do tipo de choque com uma alocação aleatória. </a:t>
            </a:r>
          </a:p>
          <a:p>
            <a:pPr eaLnBrk="1" hangingPunct="1"/>
            <a:r>
              <a:rPr lang="pt-BR" b="1" smtClean="0"/>
              <a:t>Estes confirmaram que a temperatura da extremidade, enchimento capilar e força de pulso foram os fatores que levaram os médicos para alocar um paciente como choque quente ou frio</a:t>
            </a:r>
            <a:r>
              <a:rPr lang="pt-BR" smtClean="0"/>
              <a:t>. </a:t>
            </a:r>
          </a:p>
          <a:p>
            <a:pPr eaLnBrk="1" hangingPunct="1"/>
            <a:r>
              <a:rPr lang="pt-BR" smtClean="0"/>
              <a:t>Em contraste, </a:t>
            </a:r>
            <a:r>
              <a:rPr lang="pt-BR" b="1" smtClean="0"/>
              <a:t>pulso pressão e pressão arterial diastólica não contribuíram para esta decisão. </a:t>
            </a:r>
          </a:p>
          <a:p>
            <a:pPr eaLnBrk="1" hangingPunct="1"/>
            <a:r>
              <a:rPr lang="pt-BR" smtClean="0"/>
              <a:t>Curiosamente, a escolha vasoativa era tão provável corresponder à classificação de choque aleatório do que a alocação dos médicos .</a:t>
            </a:r>
          </a:p>
        </p:txBody>
      </p:sp>
      <p:sp>
        <p:nvSpPr>
          <p:cNvPr id="83970"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3"/>
          <p:cNvSpPr>
            <a:spLocks noGrp="1"/>
          </p:cNvSpPr>
          <p:nvPr>
            <p:ph type="body" idx="4294967295"/>
          </p:nvPr>
        </p:nvSpPr>
        <p:spPr>
          <a:xfrm>
            <a:off x="1381125" y="1920875"/>
            <a:ext cx="9409113" cy="3175000"/>
          </a:xfrm>
          <a:solidFill>
            <a:srgbClr val="FFFFFF"/>
          </a:solidFill>
        </p:spPr>
        <p:txBody>
          <a:bodyPr/>
          <a:lstStyle/>
          <a:p>
            <a:pPr eaLnBrk="1" hangingPunct="1"/>
            <a:r>
              <a:rPr lang="pt-BR" smtClean="0"/>
              <a:t>Esses dados adicionam peso à visão de que estamos desperdiçando nosso tempo na classificação do tipo de choque à beira do leito. Talvez, tudo isso pode ser um problema de "sinal-ruído" </a:t>
            </a:r>
          </a:p>
        </p:txBody>
      </p:sp>
      <p:sp>
        <p:nvSpPr>
          <p:cNvPr id="84994"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3"/>
          <p:cNvSpPr>
            <a:spLocks noGrp="1"/>
          </p:cNvSpPr>
          <p:nvPr>
            <p:ph type="body" idx="4294967295"/>
          </p:nvPr>
        </p:nvSpPr>
        <p:spPr>
          <a:xfrm>
            <a:off x="979488" y="527050"/>
            <a:ext cx="9937750" cy="5289550"/>
          </a:xfrm>
          <a:solidFill>
            <a:srgbClr val="FFFFFF"/>
          </a:solidFill>
        </p:spPr>
        <p:txBody>
          <a:bodyPr/>
          <a:lstStyle/>
          <a:p>
            <a:pPr eaLnBrk="1" hangingPunct="1"/>
            <a:r>
              <a:rPr lang="pt-BR" smtClean="0">
                <a:solidFill>
                  <a:srgbClr val="FF0000"/>
                </a:solidFill>
              </a:rPr>
              <a:t>Uma breve divagação</a:t>
            </a:r>
            <a:r>
              <a:rPr lang="pt-BR" smtClean="0"/>
              <a:t>: o recente o estudo ANDROMEDA-SHOCK examinou o efeito da ressuscitação visando a </a:t>
            </a:r>
            <a:r>
              <a:rPr lang="pt-BR" b="1" smtClean="0">
                <a:solidFill>
                  <a:srgbClr val="FF33CC"/>
                </a:solidFill>
              </a:rPr>
              <a:t>avaliação padronizada da perfusão periférica versus lactato sérico em adultos com choque séptico</a:t>
            </a:r>
            <a:r>
              <a:rPr lang="pt-BR" smtClean="0"/>
              <a:t> (8). </a:t>
            </a:r>
          </a:p>
          <a:p>
            <a:pPr eaLnBrk="1" hangingPunct="1"/>
            <a:r>
              <a:rPr lang="pt-BR" smtClean="0"/>
              <a:t>No dia 28, 34,9% do grupo da perfusão periférica e 43,4% do grupo de lactato morreram (</a:t>
            </a:r>
            <a:r>
              <a:rPr lang="pt-BR" b="1" smtClean="0"/>
              <a:t>razão de risco, 0,75; IC de 95%, 0,55-1,02; </a:t>
            </a:r>
            <a:r>
              <a:rPr lang="pt-BR" b="1" smtClean="0">
                <a:solidFill>
                  <a:srgbClr val="FF0000"/>
                </a:solidFill>
              </a:rPr>
              <a:t>p = 0,06</a:t>
            </a:r>
            <a:r>
              <a:rPr lang="pt-BR" b="1" smtClean="0"/>
              <a:t> e diferença de risco, -8,5%; IC de 95%, -18,2% a 1,2%).</a:t>
            </a:r>
            <a:r>
              <a:rPr lang="pt-BR" smtClean="0"/>
              <a:t> </a:t>
            </a:r>
          </a:p>
          <a:p>
            <a:pPr eaLnBrk="1" hangingPunct="1"/>
            <a:r>
              <a:rPr lang="pt-BR" smtClean="0"/>
              <a:t>Esta estimativa pontual sugere um benefício importante da segmentação do enchimento capilar; no entanto, outros notariam que o IC e o valor de p são consistentes com a visão binária de que este é um </a:t>
            </a:r>
            <a:r>
              <a:rPr lang="pt-BR" b="1" smtClean="0">
                <a:solidFill>
                  <a:srgbClr val="FF0000"/>
                </a:solidFill>
              </a:rPr>
              <a:t>julgamento negativo.</a:t>
            </a:r>
          </a:p>
          <a:p>
            <a:pPr eaLnBrk="1" hangingPunct="1"/>
            <a:r>
              <a:rPr lang="pt-BR" smtClean="0"/>
              <a:t>Aqui novamente, podemos saciar  nosso viés de confirmação e pegar o que preferimos neste experimento. </a:t>
            </a:r>
          </a:p>
          <a:p>
            <a:pPr eaLnBrk="1" hangingPunct="1"/>
            <a:r>
              <a:rPr lang="pt-BR" smtClean="0"/>
              <a:t>Nossa conclusão é que em adultos, muito cuidado e a avaliação padronizada da perfusão periférica pode fornecer um importante alvo adicional de ressuscitação em casos de pacientes de alto risco</a:t>
            </a:r>
          </a:p>
        </p:txBody>
      </p:sp>
      <p:sp>
        <p:nvSpPr>
          <p:cNvPr id="86018"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3"/>
          <p:cNvSpPr>
            <a:spLocks noGrp="1"/>
          </p:cNvSpPr>
          <p:nvPr>
            <p:ph type="body" idx="4294967295"/>
          </p:nvPr>
        </p:nvSpPr>
        <p:spPr>
          <a:xfrm>
            <a:off x="777875" y="517525"/>
            <a:ext cx="10637838" cy="6064250"/>
          </a:xfrm>
          <a:solidFill>
            <a:srgbClr val="FFFFFF"/>
          </a:solidFill>
        </p:spPr>
        <p:txBody>
          <a:bodyPr/>
          <a:lstStyle/>
          <a:p>
            <a:pPr eaLnBrk="1" hangingPunct="1"/>
            <a:r>
              <a:rPr lang="pt-BR" sz="2000" smtClean="0"/>
              <a:t>Esses resultados conflitam com os dados pediátricos discutidos aqui. </a:t>
            </a:r>
          </a:p>
          <a:p>
            <a:pPr eaLnBrk="1" hangingPunct="1"/>
            <a:r>
              <a:rPr lang="pt-BR" sz="2000" smtClean="0"/>
              <a:t>Dada a confusão destacada por Walker et al (7), como planejaríamos testes equivalentes em crianças?</a:t>
            </a:r>
          </a:p>
          <a:p>
            <a:pPr eaLnBrk="1" hangingPunct="1"/>
            <a:r>
              <a:rPr lang="pt-BR" sz="2000" smtClean="0"/>
              <a:t> Talvez nós simplesmente não filtramos ruído suficiente de nossos sinais vitais para otimizar qualquer sinal. Por exemplo, raramente consideramos a frequência cardíaca e pressão arterial no contexto formal de centis para idade ou estados de doença. A oportunidade aqui é usar ferramentas de estatística, computação, matemática para preencher a lacuna (9-11).</a:t>
            </a:r>
          </a:p>
          <a:p>
            <a:pPr algn="ctr" eaLnBrk="1" hangingPunct="1">
              <a:buFont typeface="Arial" charset="0"/>
              <a:buNone/>
            </a:pPr>
            <a:r>
              <a:rPr lang="pt-BR" sz="2000" smtClean="0"/>
              <a:t> </a:t>
            </a:r>
            <a:r>
              <a:rPr lang="pt-BR" sz="2000" b="1" smtClean="0">
                <a:solidFill>
                  <a:srgbClr val="0000FF"/>
                </a:solidFill>
              </a:rPr>
              <a:t>Sistemas computacionais que integram os sinais vitais individuais do paciente com modelos preditivos de fisiologia à beira do leito têm potencial para adicionar precisão à nossa tomada de decisão clínica</a:t>
            </a:r>
            <a:r>
              <a:rPr lang="pt-BR" sz="2000" smtClean="0"/>
              <a:t>. </a:t>
            </a:r>
          </a:p>
          <a:p>
            <a:pPr eaLnBrk="1" hangingPunct="1"/>
            <a:r>
              <a:rPr lang="pt-BR" sz="2000" b="1" smtClean="0"/>
              <a:t>Nós também sabemos pouco sobre os alvos fisiológicos ideais para a maioria </a:t>
            </a:r>
            <a:r>
              <a:rPr lang="pt-PT" sz="2000" b="1" smtClean="0"/>
              <a:t>dos sinais vitais que registramos. </a:t>
            </a:r>
          </a:p>
          <a:p>
            <a:pPr eaLnBrk="1" hangingPunct="1"/>
            <a:r>
              <a:rPr lang="pt-PT" sz="2000" smtClean="0"/>
              <a:t>Essas questões são o assunto de próximos ensaios clínicos randomizados financiados pelo Instituto Nacional de Pesquisa em Saúde do Reino Unido, do </a:t>
            </a:r>
            <a:r>
              <a:rPr lang="pt-PT" sz="2000" i="1" smtClean="0"/>
              <a:t>U.K. Pediatric Intensive</a:t>
            </a:r>
            <a:r>
              <a:rPr lang="pt-PT" sz="2000" smtClean="0"/>
              <a:t> </a:t>
            </a:r>
            <a:r>
              <a:rPr lang="pt-BR" sz="2000" i="1" smtClean="0"/>
              <a:t>of Health Research from the U.K. Paediatric Intensive  Care Society Study Group  </a:t>
            </a:r>
            <a:r>
              <a:rPr lang="pt-PT" sz="2000" smtClean="0"/>
              <a:t> (metas de saturação de Oxi-PICU e PRESSÃO (alvos de pressão arterial média). </a:t>
            </a:r>
          </a:p>
          <a:p>
            <a:pPr algn="ctr" eaLnBrk="1" hangingPunct="1">
              <a:buFont typeface="Arial" charset="0"/>
              <a:buNone/>
            </a:pPr>
            <a:r>
              <a:rPr lang="pt-PT" sz="2000" b="1" smtClean="0">
                <a:solidFill>
                  <a:srgbClr val="FF33CC"/>
                </a:solidFill>
              </a:rPr>
              <a:t>Essas abordagens podem ser combinadas para reduzir o ruído e amplificar o sinal para os médicos ao lado do leito.</a:t>
            </a:r>
            <a:endParaRPr lang="pt-BR" sz="2000" b="1" smtClean="0">
              <a:solidFill>
                <a:srgbClr val="FF33CC"/>
              </a:solidFill>
            </a:endParaRPr>
          </a:p>
          <a:p>
            <a:pPr eaLnBrk="1" hangingPunct="1"/>
            <a:r>
              <a:rPr lang="pt-BR" sz="2000" smtClean="0"/>
              <a:t/>
            </a:r>
            <a:br>
              <a:rPr lang="pt-BR" sz="2000" smtClean="0"/>
            </a:br>
            <a:endParaRPr lang="pt-BR" sz="2000" smtClean="0"/>
          </a:p>
        </p:txBody>
      </p:sp>
      <p:sp>
        <p:nvSpPr>
          <p:cNvPr id="87042" name="AutoShape 4"/>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4"/>
          <p:cNvPicPr>
            <a:picLocks noChangeAspect="1" noChangeArrowheads="1"/>
          </p:cNvPicPr>
          <p:nvPr/>
        </p:nvPicPr>
        <p:blipFill>
          <a:blip r:embed="rId2"/>
          <a:srcRect/>
          <a:stretch>
            <a:fillRect/>
          </a:stretch>
        </p:blipFill>
        <p:spPr bwMode="auto">
          <a:xfrm>
            <a:off x="603250" y="2019300"/>
            <a:ext cx="5057775" cy="2667000"/>
          </a:xfrm>
          <a:prstGeom prst="rect">
            <a:avLst/>
          </a:prstGeom>
          <a:noFill/>
          <a:ln w="9525">
            <a:solidFill>
              <a:srgbClr val="FF33CC"/>
            </a:solidFill>
            <a:miter lim="800000"/>
            <a:headEnd/>
            <a:tailEnd/>
          </a:ln>
        </p:spPr>
      </p:pic>
      <p:pic>
        <p:nvPicPr>
          <p:cNvPr id="88066" name="Picture 5"/>
          <p:cNvPicPr>
            <a:picLocks noChangeAspect="1" noChangeArrowheads="1"/>
          </p:cNvPicPr>
          <p:nvPr/>
        </p:nvPicPr>
        <p:blipFill>
          <a:blip r:embed="rId3"/>
          <a:srcRect/>
          <a:stretch>
            <a:fillRect/>
          </a:stretch>
        </p:blipFill>
        <p:spPr bwMode="auto">
          <a:xfrm>
            <a:off x="5926138" y="860425"/>
            <a:ext cx="5357812" cy="5130800"/>
          </a:xfrm>
          <a:prstGeom prst="rect">
            <a:avLst/>
          </a:prstGeom>
          <a:noFill/>
          <a:ln w="9525">
            <a:solidFill>
              <a:srgbClr val="FF33CC"/>
            </a:solid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3"/>
          <p:cNvSpPr>
            <a:spLocks noGrp="1"/>
          </p:cNvSpPr>
          <p:nvPr>
            <p:ph type="body" idx="4294967295"/>
          </p:nvPr>
        </p:nvSpPr>
        <p:spPr>
          <a:xfrm>
            <a:off x="1247775" y="3289300"/>
            <a:ext cx="9601200" cy="3317875"/>
          </a:xfrm>
        </p:spPr>
        <p:txBody>
          <a:bodyPr/>
          <a:lstStyle/>
          <a:p>
            <a:pPr eaLnBrk="1" hangingPunct="1"/>
            <a:r>
              <a:rPr lang="pt-BR" smtClean="0"/>
              <a:t>Neste estudo, uma </a:t>
            </a:r>
            <a:r>
              <a:rPr lang="pt-BR" smtClean="0">
                <a:solidFill>
                  <a:srgbClr val="FF0000"/>
                </a:solidFill>
              </a:rPr>
              <a:t>estratégia de ressuscitação no choque séptico guiada pela perfusão periférica não reduziu a mortalidade em 28 dias, em relação à ressuscitação guiada por dosagem de lactato</a:t>
            </a:r>
            <a:r>
              <a:rPr lang="pt-BR" smtClean="0"/>
              <a:t>, </a:t>
            </a:r>
            <a:r>
              <a:rPr lang="pt-BR" smtClean="0">
                <a:solidFill>
                  <a:srgbClr val="0000FF"/>
                </a:solidFill>
              </a:rPr>
              <a:t>no entanto, associou-se  a um melhor desfecho em relação à disfunção orgânica com 72h, além de menor mortalidade em um subgrupo de pacientes com disfunção menos severa</a:t>
            </a:r>
            <a:r>
              <a:rPr lang="pt-BR" smtClean="0"/>
              <a:t>, </a:t>
            </a:r>
            <a:r>
              <a:rPr lang="pt-BR" smtClean="0">
                <a:solidFill>
                  <a:srgbClr val="FF0000"/>
                </a:solidFill>
              </a:rPr>
              <a:t>não dando suporte ao uso de uma estratégia de ressuscitação direcionada à perfusão em pacientes com choque séptico</a:t>
            </a:r>
            <a:r>
              <a:rPr lang="pt-BR" smtClean="0"/>
              <a:t>; nos complementos uma abordagem neonatal do papel do lactato e da perfusão periférica. </a:t>
            </a:r>
          </a:p>
        </p:txBody>
      </p:sp>
      <p:sp>
        <p:nvSpPr>
          <p:cNvPr id="89090" name="Rectangle 4"/>
          <p:cNvSpPr>
            <a:spLocks noChangeArrowheads="1"/>
          </p:cNvSpPr>
          <p:nvPr/>
        </p:nvSpPr>
        <p:spPr bwMode="auto">
          <a:xfrm>
            <a:off x="930275" y="863600"/>
            <a:ext cx="10177463" cy="1584325"/>
          </a:xfrm>
          <a:prstGeom prst="rect">
            <a:avLst/>
          </a:prstGeom>
          <a:solidFill>
            <a:srgbClr val="FFFFFF"/>
          </a:solidFill>
          <a:ln w="9525">
            <a:noFill/>
            <a:miter lim="800000"/>
            <a:headEnd/>
            <a:tailEnd/>
          </a:ln>
        </p:spPr>
        <p:txBody>
          <a:bodyPr lIns="0" tIns="126960" rIns="0" bIns="25392" anchor="ctr">
            <a:spAutoFit/>
          </a:bodyPr>
          <a:lstStyle/>
          <a:p>
            <a:pPr algn="ctr"/>
            <a:r>
              <a:rPr lang="en-US" sz="2200" b="1">
                <a:solidFill>
                  <a:srgbClr val="0000FF"/>
                </a:solidFill>
                <a:latin typeface="Lato" pitchFamily="34" charset="0"/>
              </a:rPr>
              <a:t>UTI Pedi</a:t>
            </a:r>
            <a:r>
              <a:rPr lang="en-US" sz="2200" b="1">
                <a:solidFill>
                  <a:srgbClr val="0000FF"/>
                </a:solidFill>
              </a:rPr>
              <a:t>á</a:t>
            </a:r>
            <a:r>
              <a:rPr lang="en-US" sz="2200" b="1">
                <a:solidFill>
                  <a:srgbClr val="0000FF"/>
                </a:solidFill>
                <a:latin typeface="Lato" pitchFamily="34" charset="0"/>
              </a:rPr>
              <a:t>trica: Efeito de uma estrat</a:t>
            </a:r>
            <a:r>
              <a:rPr lang="en-US" sz="2200" b="1">
                <a:solidFill>
                  <a:srgbClr val="0000FF"/>
                </a:solidFill>
              </a:rPr>
              <a:t>é</a:t>
            </a:r>
            <a:r>
              <a:rPr lang="en-US" sz="2200" b="1">
                <a:solidFill>
                  <a:srgbClr val="0000FF"/>
                </a:solidFill>
                <a:latin typeface="Lato" pitchFamily="34" charset="0"/>
              </a:rPr>
              <a:t>gia de reanima</a:t>
            </a:r>
            <a:r>
              <a:rPr lang="en-US" sz="2200" b="1">
                <a:solidFill>
                  <a:srgbClr val="0000FF"/>
                </a:solidFill>
              </a:rPr>
              <a:t>ç</a:t>
            </a:r>
            <a:r>
              <a:rPr lang="en-US" sz="2200" b="1">
                <a:solidFill>
                  <a:srgbClr val="0000FF"/>
                </a:solidFill>
                <a:latin typeface="Lato" pitchFamily="34" charset="0"/>
              </a:rPr>
              <a:t>ão visando o status de perfusão perif</a:t>
            </a:r>
            <a:r>
              <a:rPr lang="en-US" sz="2200" b="1">
                <a:solidFill>
                  <a:srgbClr val="0000FF"/>
                </a:solidFill>
              </a:rPr>
              <a:t>é</a:t>
            </a:r>
            <a:r>
              <a:rPr lang="en-US" sz="2200" b="1">
                <a:solidFill>
                  <a:srgbClr val="0000FF"/>
                </a:solidFill>
                <a:latin typeface="Lato" pitchFamily="34" charset="0"/>
              </a:rPr>
              <a:t>rica versus n</a:t>
            </a:r>
            <a:r>
              <a:rPr lang="en-US" sz="2200" b="1">
                <a:solidFill>
                  <a:srgbClr val="0000FF"/>
                </a:solidFill>
              </a:rPr>
              <a:t>í</a:t>
            </a:r>
            <a:r>
              <a:rPr lang="en-US" sz="2200" b="1">
                <a:solidFill>
                  <a:srgbClr val="0000FF"/>
                </a:solidFill>
                <a:latin typeface="Lato" pitchFamily="34" charset="0"/>
              </a:rPr>
              <a:t>veis s</a:t>
            </a:r>
            <a:r>
              <a:rPr lang="en-US" sz="2200" b="1">
                <a:solidFill>
                  <a:srgbClr val="0000FF"/>
                </a:solidFill>
              </a:rPr>
              <a:t>é</a:t>
            </a:r>
            <a:r>
              <a:rPr lang="en-US" sz="2200" b="1">
                <a:solidFill>
                  <a:srgbClr val="0000FF"/>
                </a:solidFill>
                <a:latin typeface="Lato" pitchFamily="34" charset="0"/>
              </a:rPr>
              <a:t>ricos de lactato na mortalidade em 28 dias entre pacientes com choque s</a:t>
            </a:r>
            <a:r>
              <a:rPr lang="en-US" sz="2200" b="1">
                <a:solidFill>
                  <a:srgbClr val="0000FF"/>
                </a:solidFill>
              </a:rPr>
              <a:t>é</a:t>
            </a:r>
            <a:r>
              <a:rPr lang="en-US" sz="2200" b="1">
                <a:solidFill>
                  <a:srgbClr val="0000FF"/>
                </a:solidFill>
                <a:latin typeface="Lato" pitchFamily="34" charset="0"/>
              </a:rPr>
              <a:t>ptico: estudo cl</a:t>
            </a:r>
            <a:r>
              <a:rPr lang="en-US" sz="2200" b="1">
                <a:solidFill>
                  <a:srgbClr val="0000FF"/>
                </a:solidFill>
              </a:rPr>
              <a:t>í</a:t>
            </a:r>
            <a:r>
              <a:rPr lang="en-US" sz="2200" b="1">
                <a:solidFill>
                  <a:srgbClr val="0000FF"/>
                </a:solidFill>
                <a:latin typeface="Lato" pitchFamily="34" charset="0"/>
              </a:rPr>
              <a:t>nico randomizado SHRK-SHOCK</a:t>
            </a:r>
            <a:r>
              <a:rPr lang="en-US" sz="2200" b="1">
                <a:solidFill>
                  <a:srgbClr val="072A4D"/>
                </a:solidFill>
                <a:latin typeface="Lato" pitchFamily="34" charset="0"/>
              </a:rPr>
              <a:t>.</a:t>
            </a:r>
          </a:p>
          <a:p>
            <a:pPr eaLnBrk="0" hangingPunct="0"/>
            <a:r>
              <a:rPr lang="en-US" sz="1300" u="sng">
                <a:solidFill>
                  <a:srgbClr val="78909C"/>
                </a:solidFill>
                <a:ea typeface="Source Sans Pro"/>
                <a:cs typeface="Source Sans Pro"/>
                <a:hlinkClick r:id="rId2" tooltip="UTI-Ped-Choque-Sept-TEC-vers-Lactato"/>
              </a:rPr>
              <a:t>  </a:t>
            </a:r>
            <a:r>
              <a:rPr lang="en-US" sz="2800" u="sng">
                <a:solidFill>
                  <a:srgbClr val="78909C"/>
                </a:solidFill>
                <a:ea typeface="Source Sans Pro"/>
                <a:cs typeface="Source Sans Pro"/>
              </a:rPr>
              <a:t> </a:t>
            </a:r>
            <a:r>
              <a:rPr lang="en-US" sz="1300" u="sng">
                <a:solidFill>
                  <a:srgbClr val="78909C"/>
                </a:solidFill>
                <a:ea typeface="Source Sans Pro"/>
                <a:cs typeface="Source Sans Pro"/>
              </a:rPr>
              <a:t>           </a:t>
            </a:r>
          </a:p>
        </p:txBody>
      </p:sp>
      <p:pic>
        <p:nvPicPr>
          <p:cNvPr id="89091" name="Picture 5" descr="pptx">
            <a:hlinkClick r:id="rId2" tooltip="UTI-Ped-Choque-Sept-TEC-vers-Lactato"/>
          </p:cNvPr>
          <p:cNvPicPr>
            <a:picLocks noChangeAspect="1" noChangeArrowheads="1"/>
          </p:cNvPicPr>
          <p:nvPr/>
        </p:nvPicPr>
        <p:blipFill>
          <a:blip r:embed="rId3"/>
          <a:srcRect/>
          <a:stretch>
            <a:fillRect/>
          </a:stretch>
        </p:blipFill>
        <p:spPr bwMode="auto">
          <a:xfrm>
            <a:off x="10912475" y="1154113"/>
            <a:ext cx="677863" cy="677862"/>
          </a:xfrm>
          <a:prstGeom prst="rect">
            <a:avLst/>
          </a:prstGeom>
          <a:noFill/>
          <a:ln w="9525">
            <a:noFill/>
            <a:miter lim="800000"/>
            <a:headEnd/>
            <a:tailEnd/>
          </a:ln>
        </p:spPr>
      </p:pic>
      <p:sp>
        <p:nvSpPr>
          <p:cNvPr id="89092" name="Rectangle 6"/>
          <p:cNvSpPr>
            <a:spLocks noChangeArrowheads="1"/>
          </p:cNvSpPr>
          <p:nvPr/>
        </p:nvSpPr>
        <p:spPr bwMode="auto">
          <a:xfrm>
            <a:off x="528638" y="2035175"/>
            <a:ext cx="11214100" cy="730250"/>
          </a:xfrm>
          <a:prstGeom prst="rect">
            <a:avLst/>
          </a:prstGeom>
          <a:solidFill>
            <a:srgbClr val="FFFFFF"/>
          </a:solidFill>
          <a:ln w="9525">
            <a:noFill/>
            <a:miter lim="800000"/>
            <a:headEnd/>
            <a:tailEnd/>
          </a:ln>
        </p:spPr>
        <p:txBody>
          <a:bodyPr anchor="ctr">
            <a:spAutoFit/>
          </a:bodyPr>
          <a:lstStyle/>
          <a:p>
            <a:pPr algn="ctr"/>
            <a:r>
              <a:rPr lang="en-US" sz="1400" b="1" u="sng">
                <a:hlinkClick r:id="rId4"/>
              </a:rPr>
              <a:t>Effect</a:t>
            </a:r>
            <a:r>
              <a:rPr lang="en-US" sz="1400" u="sng">
                <a:hlinkClick r:id="rId4"/>
              </a:rPr>
              <a:t> of a </a:t>
            </a:r>
            <a:r>
              <a:rPr lang="en-US" sz="1400" b="1" u="sng">
                <a:hlinkClick r:id="rId4"/>
              </a:rPr>
              <a:t>Resuscitation</a:t>
            </a:r>
            <a:r>
              <a:rPr lang="en-US" sz="1400" u="sng">
                <a:hlinkClick r:id="rId4"/>
              </a:rPr>
              <a:t> </a:t>
            </a:r>
            <a:r>
              <a:rPr lang="en-US" sz="1400" b="1" u="sng">
                <a:hlinkClick r:id="rId4"/>
              </a:rPr>
              <a:t>Strategy</a:t>
            </a:r>
            <a:r>
              <a:rPr lang="en-US" sz="1400" u="sng">
                <a:hlinkClick r:id="rId4"/>
              </a:rPr>
              <a:t> </a:t>
            </a:r>
            <a:r>
              <a:rPr lang="en-US" sz="1400" b="1" u="sng">
                <a:hlinkClick r:id="rId4"/>
              </a:rPr>
              <a:t>Targeting</a:t>
            </a:r>
            <a:r>
              <a:rPr lang="en-US" sz="1400" u="sng">
                <a:hlinkClick r:id="rId4"/>
              </a:rPr>
              <a:t> Peripheral</a:t>
            </a:r>
            <a:r>
              <a:rPr lang="en-US" sz="1400"/>
              <a:t> </a:t>
            </a:r>
            <a:r>
              <a:rPr lang="en-US" sz="1400" u="sng">
                <a:hlinkClick r:id="rId4"/>
              </a:rPr>
              <a:t>Perfusion Status vs Serum</a:t>
            </a:r>
            <a:r>
              <a:rPr lang="en-US" sz="1400"/>
              <a:t> </a:t>
            </a:r>
            <a:r>
              <a:rPr lang="en-US" sz="1400" u="sng">
                <a:hlinkClick r:id="rId4"/>
              </a:rPr>
              <a:t>Lactate</a:t>
            </a:r>
            <a:r>
              <a:rPr lang="en-US" sz="1400"/>
              <a:t> </a:t>
            </a:r>
            <a:r>
              <a:rPr lang="en-US" sz="1400" u="sng">
                <a:hlinkClick r:id="rId4"/>
              </a:rPr>
              <a:t>Levels</a:t>
            </a:r>
            <a:r>
              <a:rPr lang="en-US" sz="1400"/>
              <a:t> </a:t>
            </a:r>
            <a:r>
              <a:rPr lang="en-US" sz="1400" u="sng">
                <a:hlinkClick r:id="rId4"/>
              </a:rPr>
              <a:t>on 28-Day Mortality</a:t>
            </a:r>
            <a:r>
              <a:rPr lang="en-US" sz="1400"/>
              <a:t> </a:t>
            </a:r>
            <a:r>
              <a:rPr lang="en-US" sz="1400" u="sng">
                <a:hlinkClick r:id="rId4"/>
              </a:rPr>
              <a:t>Among</a:t>
            </a:r>
            <a:r>
              <a:rPr lang="en-US" sz="1400"/>
              <a:t> </a:t>
            </a:r>
            <a:r>
              <a:rPr lang="en-US" sz="1400" u="sng">
                <a:hlinkClick r:id="rId4"/>
              </a:rPr>
              <a:t>Patients</a:t>
            </a:r>
            <a:r>
              <a:rPr lang="en-US" sz="1400"/>
              <a:t> </a:t>
            </a:r>
            <a:r>
              <a:rPr lang="en-US" sz="1400" u="sng">
                <a:hlinkClick r:id="rId4"/>
              </a:rPr>
              <a:t>With </a:t>
            </a:r>
            <a:r>
              <a:rPr lang="en-US" sz="1400" b="1" u="sng">
                <a:hlinkClick r:id="rId4"/>
              </a:rPr>
              <a:t>Septic</a:t>
            </a:r>
            <a:r>
              <a:rPr lang="en-US" sz="1400"/>
              <a:t> </a:t>
            </a:r>
            <a:r>
              <a:rPr lang="en-US" sz="1400" b="1" u="sng">
                <a:hlinkClick r:id="rId4"/>
              </a:rPr>
              <a:t>Shock</a:t>
            </a:r>
            <a:r>
              <a:rPr lang="en-US" sz="1400" u="sng">
                <a:hlinkClick r:id="rId4"/>
              </a:rPr>
              <a:t>: The ANDROMEDA-</a:t>
            </a:r>
            <a:r>
              <a:rPr lang="en-US" sz="1400" b="1" u="sng">
                <a:hlinkClick r:id="rId4"/>
              </a:rPr>
              <a:t>SHOCK</a:t>
            </a:r>
            <a:r>
              <a:rPr lang="en-US" sz="1400" u="sng">
                <a:hlinkClick r:id="rId4"/>
              </a:rPr>
              <a:t>Randomized</a:t>
            </a:r>
            <a:r>
              <a:rPr lang="en-US" sz="1400"/>
              <a:t> </a:t>
            </a:r>
            <a:r>
              <a:rPr lang="en-US" sz="1400" u="sng">
                <a:hlinkClick r:id="rId4"/>
              </a:rPr>
              <a:t>Clinical</a:t>
            </a:r>
            <a:r>
              <a:rPr lang="en-US" sz="1400"/>
              <a:t> </a:t>
            </a:r>
            <a:r>
              <a:rPr lang="en-US" sz="1400" u="sng">
                <a:hlinkClick r:id="rId4"/>
              </a:rPr>
              <a:t>Trial.</a:t>
            </a:r>
            <a:r>
              <a:rPr lang="en-US" sz="1400"/>
              <a:t>Hernández G, Ospina-Tascón GA, Damiani LP et al. JAMA. 2019 Feb 19;321(7):654-664. doi: 10.1001/jama.2019.0071.PMID: 30772908.</a:t>
            </a:r>
            <a:r>
              <a:rPr lang="en-US" sz="1400" u="sng">
                <a:hlinkClick r:id="rId5"/>
              </a:rPr>
              <a:t>Similar articles.</a:t>
            </a:r>
            <a:r>
              <a:rPr lang="en-US" sz="1400"/>
              <a:t> </a:t>
            </a:r>
          </a:p>
        </p:txBody>
      </p:sp>
      <p:sp>
        <p:nvSpPr>
          <p:cNvPr id="89093" name="Rectangle 7"/>
          <p:cNvSpPr>
            <a:spLocks noChangeArrowheads="1"/>
          </p:cNvSpPr>
          <p:nvPr/>
        </p:nvSpPr>
        <p:spPr bwMode="auto">
          <a:xfrm>
            <a:off x="406400" y="2803525"/>
            <a:ext cx="11398250" cy="366713"/>
          </a:xfrm>
          <a:prstGeom prst="rect">
            <a:avLst/>
          </a:prstGeom>
          <a:noFill/>
          <a:ln w="9525">
            <a:noFill/>
            <a:miter lim="800000"/>
            <a:headEnd/>
            <a:tailEnd/>
          </a:ln>
        </p:spPr>
        <p:txBody>
          <a:bodyPr wrap="none" anchor="ctr">
            <a:spAutoFit/>
          </a:bodyPr>
          <a:lstStyle/>
          <a:p>
            <a:r>
              <a:rPr lang="en-US"/>
              <a:t>Apresentação: Gabriela Santos – R4 Medicina Intensiva Pediátrica do HMIB/SES/DF.Coordenação: Alexandre  P. Serafim. </a:t>
            </a:r>
          </a:p>
        </p:txBody>
      </p:sp>
      <p:sp>
        <p:nvSpPr>
          <p:cNvPr id="89094" name="Line 9"/>
          <p:cNvSpPr>
            <a:spLocks noChangeShapeType="1"/>
          </p:cNvSpPr>
          <p:nvPr/>
        </p:nvSpPr>
        <p:spPr bwMode="auto">
          <a:xfrm>
            <a:off x="10567988" y="914400"/>
            <a:ext cx="433387" cy="260350"/>
          </a:xfrm>
          <a:prstGeom prst="line">
            <a:avLst/>
          </a:prstGeom>
          <a:noFill/>
          <a:ln w="57150">
            <a:solidFill>
              <a:srgbClr val="006600"/>
            </a:solidFill>
            <a:round/>
            <a:headEnd/>
            <a:tailEnd type="triangle" w="med" len="med"/>
          </a:ln>
        </p:spPr>
        <p:txBody>
          <a:bodyPr/>
          <a:lstStyle/>
          <a:p>
            <a:endParaRPr lang="pt-BR"/>
          </a:p>
        </p:txBody>
      </p:sp>
      <p:sp>
        <p:nvSpPr>
          <p:cNvPr id="89095" name="Text Box 10"/>
          <p:cNvSpPr txBox="1">
            <a:spLocks noChangeArrowheads="1"/>
          </p:cNvSpPr>
          <p:nvPr/>
        </p:nvSpPr>
        <p:spPr bwMode="auto">
          <a:xfrm>
            <a:off x="9715500" y="566738"/>
            <a:ext cx="1249363" cy="366712"/>
          </a:xfrm>
          <a:prstGeom prst="rect">
            <a:avLst/>
          </a:prstGeom>
          <a:noFill/>
          <a:ln w="9525">
            <a:noFill/>
            <a:miter lim="800000"/>
            <a:headEnd/>
            <a:tailEnd/>
          </a:ln>
        </p:spPr>
        <p:txBody>
          <a:bodyPr wrap="none">
            <a:spAutoFit/>
          </a:bodyPr>
          <a:lstStyle/>
          <a:p>
            <a:pPr defTabSz="914400"/>
            <a:r>
              <a:rPr lang="pt-BR">
                <a:solidFill>
                  <a:srgbClr val="FF33CC"/>
                </a:solidFill>
              </a:rPr>
              <a:t>Clicar Aqui!</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3"/>
          <p:cNvSpPr>
            <a:spLocks noGrp="1"/>
          </p:cNvSpPr>
          <p:nvPr>
            <p:ph type="body" idx="4294967295"/>
          </p:nvPr>
        </p:nvSpPr>
        <p:spPr>
          <a:xfrm>
            <a:off x="403225" y="2882900"/>
            <a:ext cx="10160000" cy="4800600"/>
          </a:xfrm>
        </p:spPr>
        <p:txBody>
          <a:bodyPr/>
          <a:lstStyle/>
          <a:p>
            <a:pPr marL="342900" indent="-228600" defTabSz="914400" eaLnBrk="1" hangingPunct="1">
              <a:lnSpc>
                <a:spcPct val="80000"/>
              </a:lnSpc>
            </a:pPr>
            <a:r>
              <a:rPr lang="pt-BR" altLang="pt-BR" sz="1600" smtClean="0"/>
              <a:t>Amplamente utilizado para avaliar estado hemodinâmico;</a:t>
            </a:r>
          </a:p>
          <a:p>
            <a:pPr marL="342900" indent="-228600" defTabSz="914400" eaLnBrk="1" hangingPunct="1">
              <a:lnSpc>
                <a:spcPct val="80000"/>
              </a:lnSpc>
            </a:pPr>
            <a:r>
              <a:rPr lang="pt-BR" altLang="pt-BR" sz="1600" smtClean="0"/>
              <a:t>Pesquisa recente encontrou a medida no tórax para ser usada com mais frequência (95%) em prematuros (19);</a:t>
            </a:r>
          </a:p>
          <a:p>
            <a:pPr marL="342900" indent="-228600" defTabSz="914400" eaLnBrk="1" hangingPunct="1">
              <a:lnSpc>
                <a:spcPct val="80000"/>
              </a:lnSpc>
            </a:pPr>
            <a:r>
              <a:rPr lang="pt-BR" altLang="pt-BR" sz="1600" b="1" smtClean="0"/>
              <a:t>Valores normais: 5-7s em RN</a:t>
            </a:r>
            <a:r>
              <a:rPr lang="pt-BR" altLang="pt-BR" sz="1600" smtClean="0"/>
              <a:t> (20);</a:t>
            </a:r>
          </a:p>
          <a:p>
            <a:pPr marL="342900" indent="-228600" defTabSz="914400" eaLnBrk="1" hangingPunct="1">
              <a:lnSpc>
                <a:spcPct val="80000"/>
              </a:lnSpc>
            </a:pPr>
            <a:r>
              <a:rPr lang="pt-BR" altLang="pt-BR" sz="1600" smtClean="0"/>
              <a:t>Apesar de significante  correção com o TEC e o índice cardíaco, há uma fraca correlação com o fluxo sanguíneo sistêmico (21):</a:t>
            </a:r>
          </a:p>
          <a:p>
            <a:pPr marL="342900" indent="-228600" defTabSz="914400" eaLnBrk="1" hangingPunct="1">
              <a:lnSpc>
                <a:spcPct val="80000"/>
              </a:lnSpc>
            </a:pPr>
            <a:r>
              <a:rPr lang="pt-BR" altLang="pt-BR" sz="1600" smtClean="0"/>
              <a:t>Pressão arterial e TEC são ruins para determinar fluxo sanguíneo nos RN muito prematuros (22);</a:t>
            </a:r>
          </a:p>
          <a:p>
            <a:pPr marL="342900" indent="-228600" defTabSz="914400" eaLnBrk="1" hangingPunct="1">
              <a:lnSpc>
                <a:spcPct val="80000"/>
              </a:lnSpc>
            </a:pPr>
            <a:r>
              <a:rPr lang="pt-BR" altLang="pt-BR" sz="1600" smtClean="0"/>
              <a:t>Valores centrais de TEC≥ 4s pode determinar fluxo sanguíneo de órgãos significativamente reduzido (taxa de verossimilhança de 7,25 para RN &lt; 30 de IG (19);</a:t>
            </a:r>
          </a:p>
          <a:p>
            <a:pPr marL="342900" indent="-228600" defTabSz="914400" eaLnBrk="1" hangingPunct="1">
              <a:lnSpc>
                <a:spcPct val="80000"/>
              </a:lnSpc>
            </a:pPr>
            <a:r>
              <a:rPr lang="pt-BR" altLang="pt-BR" sz="1600" smtClean="0"/>
              <a:t>Um dos critérios mais apropriados para parar a ressuscitação, sendo normal em 70% dos sobreviventes em 6h (23);</a:t>
            </a:r>
          </a:p>
          <a:p>
            <a:pPr marL="342900" indent="-228600" defTabSz="914400" eaLnBrk="1" hangingPunct="1">
              <a:lnSpc>
                <a:spcPct val="80000"/>
              </a:lnSpc>
            </a:pPr>
            <a:r>
              <a:rPr lang="pt-BR" altLang="pt-BR" sz="1600" smtClean="0"/>
              <a:t>Um ensaio controlado randomizado (HIP Trial) para validar um sistema de pontuação clínica para o diagnóstico de choque ou falha na perfusão sistêmica em recém-nascidos prematuros está em curso, a TEC estará entre os parâmetros clínicos e bioquímicos avaliado para determinar a adequação da perfusão </a:t>
            </a:r>
          </a:p>
        </p:txBody>
      </p:sp>
      <p:sp>
        <p:nvSpPr>
          <p:cNvPr id="90114" name="Rectangle 4"/>
          <p:cNvSpPr>
            <a:spLocks noChangeArrowheads="1"/>
          </p:cNvSpPr>
          <p:nvPr/>
        </p:nvSpPr>
        <p:spPr bwMode="auto">
          <a:xfrm>
            <a:off x="442913" y="417513"/>
            <a:ext cx="10944225" cy="1460500"/>
          </a:xfrm>
          <a:prstGeom prst="rect">
            <a:avLst/>
          </a:prstGeom>
          <a:noFill/>
          <a:ln w="9525">
            <a:noFill/>
            <a:miter lim="800000"/>
            <a:headEnd/>
            <a:tailEnd/>
          </a:ln>
        </p:spPr>
        <p:txBody>
          <a:bodyPr lIns="0" tIns="0" rIns="0" bIns="0" anchor="ctr">
            <a:spAutoFit/>
          </a:bodyPr>
          <a:lstStyle/>
          <a:p>
            <a:pPr algn="ctr" defTabSz="914400"/>
            <a:r>
              <a:rPr lang="pt-BR" altLang="pt-BR" sz="2700" b="1">
                <a:solidFill>
                  <a:srgbClr val="0000FF"/>
                </a:solidFill>
                <a:latin typeface="Lato" pitchFamily="34" charset="0"/>
              </a:rPr>
              <a:t>Como avaliar o estado hemodinâmico em rec</a:t>
            </a:r>
            <a:r>
              <a:rPr lang="pt-BR" altLang="pt-BR" sz="2700" b="1">
                <a:solidFill>
                  <a:srgbClr val="0000FF"/>
                </a:solidFill>
              </a:rPr>
              <a:t>é</a:t>
            </a:r>
            <a:r>
              <a:rPr lang="pt-BR" altLang="pt-BR" sz="2700" b="1">
                <a:solidFill>
                  <a:srgbClr val="0000FF"/>
                </a:solidFill>
                <a:latin typeface="Lato" pitchFamily="34" charset="0"/>
              </a:rPr>
              <a:t>m-nascidos muito prematuros na primeira semana de vida?</a:t>
            </a:r>
          </a:p>
          <a:p>
            <a:pPr algn="ctr" defTabSz="914400" eaLnBrk="0" hangingPunct="0"/>
            <a:r>
              <a:rPr lang="pt-BR" altLang="pt-BR" sz="1400">
                <a:solidFill>
                  <a:srgbClr val="424242"/>
                </a:solidFill>
                <a:ea typeface="Source Sans Pro"/>
                <a:cs typeface="Source Sans Pro"/>
              </a:rPr>
              <a:t> </a:t>
            </a:r>
            <a:r>
              <a:rPr lang="pt-BR" altLang="pt-BR" sz="1400">
                <a:latin typeface="Times New Roman" pitchFamily="18" charset="0"/>
                <a:hlinkClick r:id="rId2"/>
              </a:rPr>
              <a:t>How to assess hemodynamic status in very preterm newborns in the first week of life?</a:t>
            </a:r>
            <a:r>
              <a:rPr lang="pt-BR" altLang="pt-BR" sz="1400">
                <a:latin typeface="Times New Roman" pitchFamily="18" charset="0"/>
              </a:rPr>
              <a:t>Escourrou G, Renesme L, Zana E, Rideau A, Marcoux MO, Lopez E, Gascoin G, Kuhn P, Tourneux P, Guellec I, Flamant C.J Perinatol. 2017 Sep;37(9):987-993. doi: 10.1038/jp.2017.57. Epub 2017 May 4. Review.</a:t>
            </a:r>
          </a:p>
          <a:p>
            <a:pPr algn="ctr" defTabSz="914400" eaLnBrk="0" hangingPunct="0"/>
            <a:r>
              <a:rPr lang="pt-BR" altLang="pt-BR" sz="1400">
                <a:latin typeface="Times New Roman" pitchFamily="18" charset="0"/>
              </a:rPr>
              <a:t>PMID: 28471441.</a:t>
            </a:r>
            <a:r>
              <a:rPr lang="pt-BR" altLang="pt-BR" sz="1400" u="sng">
                <a:latin typeface="Times New Roman" pitchFamily="18" charset="0"/>
                <a:hlinkClick r:id="rId3"/>
              </a:rPr>
              <a:t>Similar articles</a:t>
            </a:r>
            <a:endParaRPr lang="pt-BR" altLang="pt-BR" sz="1400" u="sng">
              <a:latin typeface="Times New Roman" pitchFamily="18" charset="0"/>
            </a:endParaRPr>
          </a:p>
        </p:txBody>
      </p:sp>
      <p:pic>
        <p:nvPicPr>
          <p:cNvPr id="90115" name="Picture 5" descr="ppt">
            <a:hlinkClick r:id="rId4" tooltip="Hemodinamic_pre-termo_2017"/>
          </p:cNvPr>
          <p:cNvPicPr>
            <a:picLocks noChangeAspect="1" noChangeArrowheads="1"/>
          </p:cNvPicPr>
          <p:nvPr/>
        </p:nvPicPr>
        <p:blipFill>
          <a:blip r:embed="rId5"/>
          <a:srcRect/>
          <a:stretch>
            <a:fillRect/>
          </a:stretch>
        </p:blipFill>
        <p:spPr bwMode="auto">
          <a:xfrm>
            <a:off x="10925175" y="517525"/>
            <a:ext cx="744538" cy="558800"/>
          </a:xfrm>
          <a:prstGeom prst="rect">
            <a:avLst/>
          </a:prstGeom>
          <a:noFill/>
          <a:ln w="9525">
            <a:noFill/>
            <a:miter lim="800000"/>
            <a:headEnd/>
            <a:tailEnd/>
          </a:ln>
        </p:spPr>
      </p:pic>
      <p:sp>
        <p:nvSpPr>
          <p:cNvPr id="90116" name="Rectangle 6"/>
          <p:cNvSpPr>
            <a:spLocks noChangeArrowheads="1"/>
          </p:cNvSpPr>
          <p:nvPr/>
        </p:nvSpPr>
        <p:spPr bwMode="auto">
          <a:xfrm>
            <a:off x="3595688" y="2103438"/>
            <a:ext cx="3417887" cy="641350"/>
          </a:xfrm>
          <a:prstGeom prst="rect">
            <a:avLst/>
          </a:prstGeom>
          <a:solidFill>
            <a:srgbClr val="FFFFFF"/>
          </a:solidFill>
          <a:ln w="9525">
            <a:noFill/>
            <a:miter lim="800000"/>
            <a:headEnd/>
            <a:tailEnd/>
          </a:ln>
        </p:spPr>
        <p:txBody>
          <a:bodyPr wrap="none" anchor="ctr">
            <a:spAutoFit/>
          </a:bodyPr>
          <a:lstStyle/>
          <a:p>
            <a:pPr algn="ctr" defTabSz="914400"/>
            <a:r>
              <a:rPr lang="pt-BR" altLang="pt-BR" b="1">
                <a:solidFill>
                  <a:srgbClr val="FF3399"/>
                </a:solidFill>
              </a:rPr>
              <a:t>TEMPO DE ENCHIMENTO CAPILAR</a:t>
            </a:r>
            <a:br>
              <a:rPr lang="pt-BR" altLang="pt-BR" b="1">
                <a:solidFill>
                  <a:srgbClr val="FF3399"/>
                </a:solidFill>
              </a:rPr>
            </a:br>
            <a:r>
              <a:rPr lang="pt-BR" altLang="pt-BR" b="1">
                <a:solidFill>
                  <a:srgbClr val="FF3399"/>
                </a:solidFill>
              </a:rPr>
              <a:t>(TEC) </a:t>
            </a:r>
          </a:p>
        </p:txBody>
      </p:sp>
      <p:pic>
        <p:nvPicPr>
          <p:cNvPr id="90117" name="Picture 7"/>
          <p:cNvPicPr>
            <a:picLocks noChangeAspect="1" noChangeArrowheads="1"/>
          </p:cNvPicPr>
          <p:nvPr/>
        </p:nvPicPr>
        <p:blipFill>
          <a:blip r:embed="rId6"/>
          <a:srcRect/>
          <a:stretch>
            <a:fillRect/>
          </a:stretch>
        </p:blipFill>
        <p:spPr bwMode="auto">
          <a:xfrm>
            <a:off x="9001125" y="1636713"/>
            <a:ext cx="2474913" cy="1570037"/>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3"/>
          <p:cNvSpPr>
            <a:spLocks noGrp="1"/>
          </p:cNvSpPr>
          <p:nvPr>
            <p:ph type="body" idx="4294967295"/>
          </p:nvPr>
        </p:nvSpPr>
        <p:spPr>
          <a:xfrm>
            <a:off x="496888" y="1990725"/>
            <a:ext cx="11188700" cy="4348163"/>
          </a:xfrm>
          <a:solidFill>
            <a:srgbClr val="FFFFFF"/>
          </a:solidFill>
        </p:spPr>
        <p:txBody>
          <a:bodyPr/>
          <a:lstStyle/>
          <a:p>
            <a:pPr eaLnBrk="1" hangingPunct="1"/>
            <a:r>
              <a:rPr lang="pt-BR" sz="2200" smtClean="0"/>
              <a:t>McNamara frisa durante a Conferência da necessidade de se reconhecer a importância de termos a melhor terapia disponível, não ficando no “achômetro”, avaliando esses pacientes de uma forma abrangente, e com certeza melhor será o desfecho. Será que estamos causando dano ao paciente, danos à fisiologia devido não observar coisas a beira do leito? Infelizmente temos que conviver com a pressão arterial (PA)! É importante. Não estou dizendo para ninguém ignorá-la, mas precisamos ir além da pressão arterial. Normalmente é isso que as pessoas seguem de forma robótica, mas digo que não é o fator determinante da estabilidade cardiovascular. Foi apresentado um caso em que o RN tinha uma  PA média normal, mas ao observar a pressão sistólica, esta estava baixa e acompanhada com acidose metabólica, lactato alto. Avaliando esses dados há uma sugestão  de baixo débito cardíaco (DC), confirmado com a ecocadiografia. A dobutamina (5mcg/kg/min) levou a melhora do bebê. A pressão arterial média (PAM) não prevê o DC, assim como, isoladamente,  não se relaciona com o fluxo sanguíneo cerebral. Ao avaliar a PA baixa, avalie se há sinais clínicos de taquicardia, acidose, redução do débito cardíaco, lactato aumentado. </a:t>
            </a:r>
          </a:p>
        </p:txBody>
      </p:sp>
      <p:sp>
        <p:nvSpPr>
          <p:cNvPr id="91138" name="Rectangle 6"/>
          <p:cNvSpPr>
            <a:spLocks noChangeArrowheads="1"/>
          </p:cNvSpPr>
          <p:nvPr/>
        </p:nvSpPr>
        <p:spPr bwMode="auto">
          <a:xfrm>
            <a:off x="57150" y="2452688"/>
            <a:ext cx="12192000" cy="0"/>
          </a:xfrm>
          <a:prstGeom prst="rect">
            <a:avLst/>
          </a:prstGeom>
          <a:noFill/>
          <a:ln w="9525">
            <a:noFill/>
            <a:miter lim="800000"/>
            <a:headEnd/>
            <a:tailEnd/>
          </a:ln>
        </p:spPr>
        <p:txBody>
          <a:bodyPr wrap="none" tIns="126960" bIns="25392" anchor="ctr">
            <a:spAutoFit/>
          </a:bodyPr>
          <a:lstStyle/>
          <a:p>
            <a:endParaRPr lang="pt-BR"/>
          </a:p>
        </p:txBody>
      </p:sp>
      <p:sp>
        <p:nvSpPr>
          <p:cNvPr id="91139" name="Rectangle 10"/>
          <p:cNvSpPr>
            <a:spLocks noChangeArrowheads="1"/>
          </p:cNvSpPr>
          <p:nvPr/>
        </p:nvSpPr>
        <p:spPr bwMode="auto">
          <a:xfrm>
            <a:off x="515938" y="830263"/>
            <a:ext cx="11152187" cy="1098550"/>
          </a:xfrm>
          <a:prstGeom prst="rect">
            <a:avLst/>
          </a:prstGeom>
          <a:no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ECOCARDIOGRAFIA FUNCIONAL NO CHOQUE EM REC</a:t>
            </a:r>
            <a:r>
              <a:rPr lang="en-US" sz="2700" b="1">
                <a:solidFill>
                  <a:srgbClr val="0000FF"/>
                </a:solidFill>
              </a:rPr>
              <a:t>É</a:t>
            </a:r>
            <a:r>
              <a:rPr lang="en-US" sz="2700" b="1">
                <a:solidFill>
                  <a:srgbClr val="0000FF"/>
                </a:solidFill>
                <a:latin typeface="Lato" pitchFamily="34" charset="0"/>
              </a:rPr>
              <a:t>M-NASCIDOS</a:t>
            </a:r>
          </a:p>
          <a:p>
            <a:pPr algn="ctr" eaLnBrk="0" hangingPunct="0"/>
            <a:r>
              <a:rPr lang="en-US" sz="1600">
                <a:solidFill>
                  <a:srgbClr val="424242"/>
                </a:solidFill>
                <a:latin typeface="Source Sans Pro"/>
              </a:rPr>
              <a:t>Patrick McNamara(Canad</a:t>
            </a:r>
            <a:r>
              <a:rPr lang="en-US" sz="1600">
                <a:solidFill>
                  <a:srgbClr val="424242"/>
                </a:solidFill>
              </a:rPr>
              <a:t>á</a:t>
            </a:r>
            <a:r>
              <a:rPr lang="en-US" sz="1600">
                <a:solidFill>
                  <a:srgbClr val="424242"/>
                </a:solidFill>
                <a:latin typeface="Source Sans Pro"/>
              </a:rPr>
              <a:t>-Estados Unidos)</a:t>
            </a:r>
          </a:p>
          <a:p>
            <a:pPr algn="ctr" eaLnBrk="0" hangingPunct="0"/>
            <a:r>
              <a:rPr lang="en-US" sz="1600">
                <a:solidFill>
                  <a:srgbClr val="424242"/>
                </a:solidFill>
                <a:latin typeface="Source Sans Pro"/>
              </a:rPr>
              <a:t>22</a:t>
            </a:r>
            <a:r>
              <a:rPr lang="en-US" sz="1600">
                <a:solidFill>
                  <a:srgbClr val="424242"/>
                </a:solidFill>
              </a:rPr>
              <a:t>º</a:t>
            </a:r>
            <a:r>
              <a:rPr lang="en-US" sz="1600">
                <a:solidFill>
                  <a:srgbClr val="424242"/>
                </a:solidFill>
                <a:latin typeface="Source Sans Pro"/>
              </a:rPr>
              <a:t> Simp</a:t>
            </a:r>
            <a:r>
              <a:rPr lang="en-US" sz="1600">
                <a:solidFill>
                  <a:srgbClr val="424242"/>
                </a:solidFill>
              </a:rPr>
              <a:t>ó</a:t>
            </a:r>
            <a:r>
              <a:rPr lang="en-US" sz="1600">
                <a:solidFill>
                  <a:srgbClr val="424242"/>
                </a:solidFill>
                <a:latin typeface="Source Sans Pro"/>
              </a:rPr>
              <a:t>sio Internacional de Neonatologia do Santa Joana, São Paulo, 11-14 de setembro</a:t>
            </a:r>
            <a:r>
              <a:rPr lang="en-US" sz="1300">
                <a:solidFill>
                  <a:srgbClr val="424242"/>
                </a:solidFill>
                <a:latin typeface="Source Sans Pro"/>
              </a:rPr>
              <a:t> </a:t>
            </a:r>
            <a:r>
              <a:rPr lang="en-US" sz="1400">
                <a:solidFill>
                  <a:srgbClr val="424242"/>
                </a:solidFill>
                <a:latin typeface="Source Sans Pro"/>
              </a:rPr>
              <a:t>de 2019.</a:t>
            </a:r>
          </a:p>
          <a:p>
            <a:pPr algn="ctr" eaLnBrk="0" hangingPunct="0"/>
            <a:r>
              <a:rPr lang="en-US" sz="1300">
                <a:solidFill>
                  <a:srgbClr val="424242"/>
                </a:solidFill>
                <a:latin typeface="Source Sans Pro"/>
              </a:rPr>
              <a:t>Realizado por Paulo R. Margotto.</a:t>
            </a:r>
            <a:r>
              <a:rPr lang="en-US" sz="1300">
                <a:solidFill>
                  <a:srgbClr val="424242"/>
                </a:solidFill>
              </a:rPr>
              <a:t>  </a:t>
            </a:r>
            <a:endParaRPr lang="en-US">
              <a:solidFill>
                <a:srgbClr val="78909C"/>
              </a:solidFill>
            </a:endParaRPr>
          </a:p>
        </p:txBody>
      </p:sp>
      <p:pic>
        <p:nvPicPr>
          <p:cNvPr id="91140" name="Picture 11" descr="doc">
            <a:hlinkClick r:id="rId2" tooltip="Ecocardiografia-Funcional-Choque"/>
          </p:cNvPr>
          <p:cNvPicPr>
            <a:picLocks noChangeAspect="1" noChangeArrowheads="1"/>
          </p:cNvPicPr>
          <p:nvPr/>
        </p:nvPicPr>
        <p:blipFill>
          <a:blip r:embed="rId3"/>
          <a:srcRect/>
          <a:stretch>
            <a:fillRect/>
          </a:stretch>
        </p:blipFill>
        <p:spPr bwMode="auto">
          <a:xfrm>
            <a:off x="10829925" y="1246188"/>
            <a:ext cx="727075" cy="727075"/>
          </a:xfrm>
          <a:prstGeom prst="rect">
            <a:avLst/>
          </a:prstGeom>
          <a:noFill/>
          <a:ln w="9525">
            <a:noFill/>
            <a:miter lim="800000"/>
            <a:headEnd/>
            <a:tailEnd/>
          </a:ln>
        </p:spPr>
      </p:pic>
      <p:sp>
        <p:nvSpPr>
          <p:cNvPr id="91141" name="AutoShape 12"/>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4"/>
          <p:cNvSpPr>
            <a:spLocks noChangeArrowheads="1"/>
          </p:cNvSpPr>
          <p:nvPr/>
        </p:nvSpPr>
        <p:spPr bwMode="auto">
          <a:xfrm>
            <a:off x="730250" y="1076325"/>
            <a:ext cx="10923588" cy="4760913"/>
          </a:xfrm>
          <a:prstGeom prst="rect">
            <a:avLst/>
          </a:prstGeom>
          <a:solidFill>
            <a:srgbClr val="FFFFFF"/>
          </a:solidFill>
          <a:ln w="9525">
            <a:noFill/>
            <a:miter lim="800000"/>
            <a:headEnd/>
            <a:tailEnd/>
          </a:ln>
        </p:spPr>
        <p:txBody>
          <a:bodyPr anchor="ctr">
            <a:spAutoFit/>
          </a:bodyPr>
          <a:lstStyle/>
          <a:p>
            <a:r>
              <a:rPr lang="en-US" b="1"/>
              <a:t>Outra pergunta</a:t>
            </a:r>
            <a:r>
              <a:rPr lang="en-US"/>
              <a:t>:  que tipo de hipotensão (Pressão sistólica-PS- baixa ou PD-pressão diastólica- baixa?). A escolha da terapia vai ser diferente. Se o problema  for PS baixa, o paciente  ou tem  hipertensão pulmonar ou tem um problema  de função cardíaca. Dar um  fármaco que aumenta a resistência vascular  sistêmica não faz sentido nessa situação. Se ele tiver uma PD baixa as possibilidades podem  incluir HIPOVOLEMIA ou  CANAL ARTERIAL PÉRVIO (dê um inibidor da ciclogenase)  e se excluídas essas causas, VASOPRESSINA. Então você já está aumentando as possibilidades de raciocínio em relação aos problemas. Pergunto: qual é a droga mais comum que se usa na UTI Neonatal? dopamina. Pode não ser a melhor escolha para esse paciente. Sabemos  que se você der DOPAMINA, vai aumentar a PA, mas pode não aumentar o DC; se der dobutamina  vai melhorar o DC sem provavelmente aumentar muito a PA. É citado outro caso de um prematuro de 28 semanas, que recebeu reanimação ao nascer, apresentou baixa PD e que fizeram: dopamina na dose de 5mcg/kg/min e a PD caiu mais ainda, então aumentaram a dopamina para 10mcg/kg/min, com piora da PD. Como não melhorou, acrescentaram um novo fármaco, epinefrina. O bebê estava acidótico, com lactato alto. Realizado ecocardiografia e  evidenciou canal arterial com baixo DC direito e  esquerdo. Foi introduzido  dobutamina e o bebê melhorou em 6 horas e em 24 horas o bebê foi extubado. Então PARE DE DAR AQUILO QUE NÃO ESTÁ MELHORANDO O PACIENTE!!! Na hipertensão pulmonar aguda, raciocine cm um fármaco que não aumente  a resistência vascular pulmonar, como a dopamina (essa aumenta a resistência vascular sistêmica e dramaticamente a resistência vascular – quase 2,5 vezes maior  após o aumento da dopamina).  </a:t>
            </a:r>
          </a:p>
        </p:txBody>
      </p:sp>
      <p:sp>
        <p:nvSpPr>
          <p:cNvPr id="92162" name="AutoShape 5"/>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3"/>
          <p:cNvSpPr>
            <a:spLocks noGrp="1"/>
          </p:cNvSpPr>
          <p:nvPr>
            <p:ph type="body" idx="4294967295"/>
          </p:nvPr>
        </p:nvSpPr>
        <p:spPr>
          <a:xfrm>
            <a:off x="660400" y="989013"/>
            <a:ext cx="10515600" cy="4981575"/>
          </a:xfrm>
          <a:solidFill>
            <a:srgbClr val="FFFFFF"/>
          </a:solidFill>
        </p:spPr>
        <p:txBody>
          <a:bodyPr/>
          <a:lstStyle/>
          <a:p>
            <a:pPr eaLnBrk="1" hangingPunct="1"/>
            <a:r>
              <a:rPr lang="pt-BR" sz="2000" smtClean="0"/>
              <a:t>Assim, você pode aumentar a PA, mas você pode causar um impacto negativo no débito cardíaco. O VD (ventrículo direito) é muito sensível a pós-carga. É por isso que quando temos baixa pressão arterial em hipertensão pulmonar aguda nós usamos vasopressina que aumenta a PA (inclusive com menos consumo de oxigênio), mas no pulmão funciona estimulado ENOS, causando a liberação de óxido nítrico (outros usam norepinefrina – essa pode ocasionar vasoconstrição pulmonar em alguns bebês). A milrinona não está indicada em situação de encefalopatia hipóxico-isquêmica devido a ocorrência de catastrófica hipotensão arterial. Esses bebês a disfunção do VD é o melhor preditor de lesão cerebral. Por último a minha mensagem para levar para casa: pense na PA, mas pense numa forma mais ampla e sempre o por quê de uma forma holística.  Se tiverem acesso à  hemodinâmica, à ecografia, vocês podem melhora a precisão do seu diagnóstico e consequentemente da terapia. Precisamos utilizar a ecografia, muito judiciosamente. Em Toronto as pessoas treinam por um ano, fazem  em torno de 600-700 exames. Treinamos especialistas.</a:t>
            </a:r>
          </a:p>
          <a:p>
            <a:pPr eaLnBrk="1" hangingPunct="1"/>
            <a:r>
              <a:rPr lang="pt-BR" sz="2000" smtClean="0"/>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4"/>
          <p:cNvSpPr>
            <a:spLocks noChangeArrowheads="1"/>
          </p:cNvSpPr>
          <p:nvPr/>
        </p:nvSpPr>
        <p:spPr bwMode="auto">
          <a:xfrm>
            <a:off x="514350" y="812800"/>
            <a:ext cx="11461750" cy="1311275"/>
          </a:xfrm>
          <a:prstGeom prst="rect">
            <a:avLst/>
          </a:prstGeom>
          <a:noFill/>
          <a:ln w="9525">
            <a:noFill/>
            <a:miter lim="800000"/>
            <a:headEnd/>
            <a:tailEnd/>
          </a:ln>
        </p:spPr>
        <p:txBody>
          <a:bodyPr lIns="0" tIns="0" rIns="0" bIns="0" anchor="ctr">
            <a:spAutoFit/>
          </a:bodyPr>
          <a:lstStyle/>
          <a:p>
            <a:pPr algn="ctr"/>
            <a:r>
              <a:rPr lang="en-US" sz="2700" b="1">
                <a:solidFill>
                  <a:srgbClr val="0000FF"/>
                </a:solidFill>
                <a:latin typeface="Lato" pitchFamily="34" charset="0"/>
              </a:rPr>
              <a:t>Diagn</a:t>
            </a:r>
            <a:r>
              <a:rPr lang="en-US" sz="2700" b="1">
                <a:solidFill>
                  <a:srgbClr val="0000FF"/>
                </a:solidFill>
              </a:rPr>
              <a:t>ó</a:t>
            </a:r>
            <a:r>
              <a:rPr lang="en-US" sz="2700" b="1">
                <a:solidFill>
                  <a:srgbClr val="0000FF"/>
                </a:solidFill>
                <a:latin typeface="Lato" pitchFamily="34" charset="0"/>
              </a:rPr>
              <a:t>stico e Manejo da Hipotensão Neonatal: Vasopressor, Inotr</a:t>
            </a:r>
            <a:r>
              <a:rPr lang="en-US" sz="2700" b="1">
                <a:solidFill>
                  <a:srgbClr val="0000FF"/>
                </a:solidFill>
              </a:rPr>
              <a:t>ó</a:t>
            </a:r>
            <a:r>
              <a:rPr lang="en-US" sz="2700" b="1">
                <a:solidFill>
                  <a:srgbClr val="0000FF"/>
                </a:solidFill>
                <a:latin typeface="Lato" pitchFamily="34" charset="0"/>
              </a:rPr>
              <a:t>picos </a:t>
            </a:r>
          </a:p>
          <a:p>
            <a:pPr algn="ctr"/>
            <a:r>
              <a:rPr lang="en-US" sz="2700" b="1">
                <a:solidFill>
                  <a:srgbClr val="0000FF"/>
                </a:solidFill>
                <a:latin typeface="Lato" pitchFamily="34" charset="0"/>
              </a:rPr>
              <a:t>e Lusitr</a:t>
            </a:r>
            <a:r>
              <a:rPr lang="en-US" sz="2700" b="1">
                <a:solidFill>
                  <a:srgbClr val="0000FF"/>
                </a:solidFill>
              </a:rPr>
              <a:t>ó</a:t>
            </a:r>
            <a:r>
              <a:rPr lang="en-US" sz="2700" b="1">
                <a:solidFill>
                  <a:srgbClr val="0000FF"/>
                </a:solidFill>
                <a:latin typeface="Lato" pitchFamily="34" charset="0"/>
              </a:rPr>
              <a:t>picos.</a:t>
            </a:r>
          </a:p>
          <a:p>
            <a:pPr algn="ctr" eaLnBrk="0" hangingPunct="0"/>
            <a:r>
              <a:rPr lang="en-US" sz="1600">
                <a:solidFill>
                  <a:srgbClr val="424242"/>
                </a:solidFill>
                <a:ea typeface="Source Sans Pro"/>
                <a:cs typeface="Source Sans Pro"/>
              </a:rPr>
              <a:t>Noori Shahab (EUA). 12º Simpósio Internacional do Rio de Janeiro (online) no dia 31/10/2020.</a:t>
            </a:r>
          </a:p>
          <a:p>
            <a:pPr algn="ctr" eaLnBrk="0" hangingPunct="0"/>
            <a:r>
              <a:rPr lang="en-US" sz="1600">
                <a:solidFill>
                  <a:srgbClr val="424242"/>
                </a:solidFill>
                <a:ea typeface="Source Sans Pro"/>
                <a:cs typeface="Source Sans Pro"/>
              </a:rPr>
              <a:t>Reproduzido e Pesquisado por Paulo R. Margotto.</a:t>
            </a:r>
            <a:endParaRPr lang="en-US" sz="1600">
              <a:solidFill>
                <a:srgbClr val="78909C"/>
              </a:solidFill>
            </a:endParaRPr>
          </a:p>
        </p:txBody>
      </p:sp>
      <p:pic>
        <p:nvPicPr>
          <p:cNvPr id="94210" name="Picture 5" descr="doc">
            <a:hlinkClick r:id="rId2" tooltip="Hipotensão_Neonatal_Noori-2020"/>
          </p:cNvPr>
          <p:cNvPicPr>
            <a:picLocks noChangeAspect="1" noChangeArrowheads="1"/>
          </p:cNvPicPr>
          <p:nvPr/>
        </p:nvPicPr>
        <p:blipFill>
          <a:blip r:embed="rId3"/>
          <a:srcRect/>
          <a:stretch>
            <a:fillRect/>
          </a:stretch>
        </p:blipFill>
        <p:spPr bwMode="auto">
          <a:xfrm>
            <a:off x="10139363" y="1158875"/>
            <a:ext cx="631825" cy="631825"/>
          </a:xfrm>
          <a:prstGeom prst="rect">
            <a:avLst/>
          </a:prstGeom>
          <a:noFill/>
          <a:ln w="9525">
            <a:noFill/>
            <a:miter lim="800000"/>
            <a:headEnd/>
            <a:tailEnd/>
          </a:ln>
        </p:spPr>
      </p:pic>
      <p:sp>
        <p:nvSpPr>
          <p:cNvPr id="94211" name="Rectangle 6"/>
          <p:cNvSpPr>
            <a:spLocks noChangeArrowheads="1"/>
          </p:cNvSpPr>
          <p:nvPr/>
        </p:nvSpPr>
        <p:spPr bwMode="auto">
          <a:xfrm>
            <a:off x="457200" y="2417763"/>
            <a:ext cx="11263313" cy="4003675"/>
          </a:xfrm>
          <a:prstGeom prst="rect">
            <a:avLst/>
          </a:prstGeom>
          <a:solidFill>
            <a:srgbClr val="FFFFFF"/>
          </a:solidFill>
          <a:ln w="9525">
            <a:noFill/>
            <a:miter lim="800000"/>
            <a:headEnd/>
            <a:tailEnd/>
          </a:ln>
        </p:spPr>
        <p:txBody>
          <a:bodyPr anchor="ctr">
            <a:spAutoFit/>
          </a:bodyPr>
          <a:lstStyle/>
          <a:p>
            <a:r>
              <a:rPr lang="en-US" sz="1600"/>
              <a:t>Vasopressor, Inotrópicos e Lusitrópicos. A complexidade do tema começa na sua própria definição (há 5!), sendo que a definição mais comum é a pressão arterial média (mmHg) abaixo da idade gestacional (semanas), utilizada por 73% dos neonatologistas. A importância da definição da hipotensão neonatal é (a) devido à perfusão cerebral ter a haver com a autorregulação cerebral (que é deficiente no prematuro expondo-o à isquemia ou hiperperfusão cerebral) (b) o reconhecimento para a progressão do choque neonatal. Assim, há uma clara associação entre hipotensão desfecho ruim do neurodesenvolvimento. Para uma medicina de precisão para decidir o que fazer na hipotensão neonatal devemos avaliar a fisiopatologia subjacente. O grupo de Patrick MacNamara, Weisz e o grupo do Canadá, para o tratamento da hipotensão neonatal, se baseiam no componente da pressão arterial (</a:t>
            </a:r>
            <a:r>
              <a:rPr lang="en-US" sz="1600" b="1"/>
              <a:t>pressão arterial sistólica é determinada basicamente pelo volume sistólico e a pressão arterial diastólica reflete a resistência vascular.</a:t>
            </a:r>
            <a:r>
              <a:rPr lang="en-US" sz="1600"/>
              <a:t> Então isso pode ajudar a avançar numa dimensão em que você pode ter problemas de resistência vascular ou no volume sistólico). Outro conceito que deveríamos considerar e entender é com base no conhecimento de que os vasopressores e inotrópicos que usamos na UTI Neonatal afetam diferentes receptores e assim, o efeito dessa medicação varia.  A maior parte da medicação que usamos tem pressores e efeitos inotrópicos de modo que ambos afetam receptores alfa da vascularização, causando vasoconstrição, mas também atuam no coração (receptores alfa, beta) aumentando o débito cardíaco. A dopamina é a única que atua no receptor dopaminérgico vascular e cardíaco (vamos falar disso mais adiante) e claro, a vasopressina atua no receptor vasopressina 1A no receptor da vascularização, induzindo vasoconstrição. A vasopressina se assemelha à fenilefrina: só tem efeitos vasculares de modo que não tem efeito cardíaco, ou seja, não tem efeito inotrópico. </a:t>
            </a:r>
          </a:p>
        </p:txBody>
      </p:sp>
      <p:sp>
        <p:nvSpPr>
          <p:cNvPr id="94212" name="AutoShape 7"/>
          <p:cNvSpPr>
            <a:spLocks noChangeArrowheads="1"/>
          </p:cNvSpPr>
          <p:nvPr/>
        </p:nvSpPr>
        <p:spPr bwMode="auto">
          <a:xfrm>
            <a:off x="11607800" y="6450013"/>
            <a:ext cx="273050" cy="263525"/>
          </a:xfrm>
          <a:custGeom>
            <a:avLst/>
            <a:gdLst>
              <a:gd name="T0" fmla="*/ 204787 w 21600"/>
              <a:gd name="T1" fmla="*/ 0 h 21600"/>
              <a:gd name="T2" fmla="*/ 0 w 21600"/>
              <a:gd name="T3" fmla="*/ 131763 h 21600"/>
              <a:gd name="T4" fmla="*/ 204787 w 21600"/>
              <a:gd name="T5" fmla="*/ 263525 h 21600"/>
              <a:gd name="T6" fmla="*/ 273050 w 21600"/>
              <a:gd name="T7" fmla="*/ 13176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33CC"/>
          </a:solidFill>
          <a:ln w="28575">
            <a:solidFill>
              <a:srgbClr val="FFFF00"/>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3"/>
          <p:cNvSpPr>
            <a:spLocks noGrp="1"/>
          </p:cNvSpPr>
          <p:nvPr>
            <p:ph type="body" idx="4294967295"/>
          </p:nvPr>
        </p:nvSpPr>
        <p:spPr>
          <a:xfrm>
            <a:off x="584200" y="901700"/>
            <a:ext cx="10725150" cy="5426075"/>
          </a:xfrm>
          <a:solidFill>
            <a:srgbClr val="FFFFFF"/>
          </a:solidFill>
        </p:spPr>
        <p:txBody>
          <a:bodyPr/>
          <a:lstStyle/>
          <a:p>
            <a:pPr eaLnBrk="1" hangingPunct="1">
              <a:lnSpc>
                <a:spcPct val="80000"/>
              </a:lnSpc>
            </a:pPr>
            <a:r>
              <a:rPr lang="pt-BR" sz="1800" smtClean="0"/>
              <a:t>Ao usar essas drogas devemos nos basear na fisiopatologia de cada paciente e analisando o comprometimento cardiovascular, o bebê pode ser classificado em 6 categorias:1) HIPOVOLEMIA (choque séptico em fase inicial, hipotensão resistente a vasopressores): dopamina, epinefrina, norepinefrina e vasopressina 2) DEFICIENTE CONTRATILIDADE (com ênfase na asfixia) dobutamina devido à disfunção miocárdica, devendo ser evitado o excesso de </a:t>
            </a:r>
            <a:r>
              <a:rPr lang="pt-BR" sz="1800" i="1" smtClean="0"/>
              <a:t>bolus </a:t>
            </a:r>
            <a:r>
              <a:rPr lang="pt-BR" sz="1800" smtClean="0"/>
              <a:t>de fluido 3) PÓS-CARGA ELEVADA (bebê com má-adaptação após o nascimento cm diminuição também da contratilidade): dobutamina, milrinona 4) HIPOVOLEMIA (perda hídrica insensível, perda de sangue, ligadura precoce do cordão, DISFUNÇÃO VENTRICULAR DIREITA e nesse caso, a vasopressina pode ser considerada, principalmente na hipertensão pulmonar resistente a vasopressores 5) DISFUNÇÃO DIASTÓLICA (com destaque na miocardiopatia hipertrófica): esses bebês podem responder à vasopressina, com melhora da pressão arterial sistólica e diastólica em 2 horas (monitorar o sódio sérico- risco de hiponatremia com a vasopressina) 6) SHUNT E ARRTIMIA (persistência do canal arterial, malformação atrioventricular, taquicardia supraventricular). Na melhora da avaliação, temos a ecocadiografia funcional (é possível refutar ou confirmar o diagnóstico, selecionar o medicamento apropriado, considerando a fisiopatologia subjacente, possibilitando avaliar a resposta ao tratamento e usar também para titular a medicação) e a </a:t>
            </a:r>
            <a:r>
              <a:rPr lang="pt-BR" sz="1800" i="1" smtClean="0"/>
              <a:t>Near infrared spectroscopy-</a:t>
            </a:r>
            <a:r>
              <a:rPr lang="pt-BR" sz="1800" smtClean="0"/>
              <a:t> NIRS (dá informações sobre o fluxo sanguíneo cerebral; </a:t>
            </a:r>
            <a:r>
              <a:rPr lang="pt-BR" sz="1800" b="1" smtClean="0"/>
              <a:t>se a saturação abaixo de 50% por mais de 10% do tempo associou-se a um pior desfecho do neurodesenvolvimento; saturação abaixo de 55% ou menor do que 1,5 desvio padrão</a:t>
            </a:r>
            <a:r>
              <a:rPr lang="pt-BR" sz="1800" smtClean="0"/>
              <a:t> estava associado com pior desfecho após 24 meses: para cada 1% do tempo gasto  abaixo do limiar houve um aumento de 2% na chance de resultado cognitivo adverso ou morte). Portanto, a pressão arterial é importante, mas é um imperfeito marcador da função circulatória. Devido aos desafios em conduzir estudos randomizados e controlados, o manejo da hipotensão e do comprometimento circulatório permanece controverso. No manejo hemodinâmico desses pacientes críticos requer o conhecimento do desenvolvimento fisiológico, hemodinâmico e a farmacocinética e farmacodinâmica das medicações cardiovasculares. Noori incentiva a todos terem um entendimento básico da ecocardiografia porque  é isso que vai fazer a diferença.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3"/>
          <p:cNvSpPr>
            <a:spLocks noGrp="1"/>
          </p:cNvSpPr>
          <p:nvPr>
            <p:ph type="body" idx="4294967295"/>
          </p:nvPr>
        </p:nvSpPr>
        <p:spPr>
          <a:xfrm>
            <a:off x="506413" y="2471738"/>
            <a:ext cx="11179175" cy="3952875"/>
          </a:xfrm>
        </p:spPr>
        <p:txBody>
          <a:bodyPr/>
          <a:lstStyle/>
          <a:p>
            <a:pPr eaLnBrk="1" hangingPunct="1"/>
            <a:r>
              <a:rPr lang="pt-BR" sz="2000" smtClean="0"/>
              <a:t>O choque no período neonatal está associado a estados fisiopatológicos únicos que precisam de avaliação cuidadosa e abordagem individualizada para o manejo.</a:t>
            </a:r>
          </a:p>
          <a:p>
            <a:pPr eaLnBrk="1" hangingPunct="1"/>
            <a:r>
              <a:rPr lang="pt-BR" sz="2000" smtClean="0"/>
              <a:t>O reconhecimento precoce do choque e sua fisiopatologia subjacente são críticos para instituir uma intervenção específica precoce, o que pode melhorar os resultados em pacientes com choque neonatal.</a:t>
            </a:r>
          </a:p>
          <a:p>
            <a:pPr eaLnBrk="1" hangingPunct="1"/>
            <a:r>
              <a:rPr lang="pt-BR" sz="2000" i="1" smtClean="0"/>
              <a:t>Um ecocardiograma funcional à beira do leito pode fornecer informações anatômicas e fisiológicas vitais para esse tratamento. O uso generalizado é limitado devido à sua falta de disponibilidade, programas de treinamento estruturados para neonatologistas e dados sobre resultados clínicos. Essa modalidade deve ser mais explorada para gerar dados para os desfechos terapêuticos que podem ser usados para padronizar e protocolar o tratamento do choque neonatal. Recomendamos que a ecocardiografia focada no choque neonatal fosse considerada uma extensão do exame clínico e de outros parâmetros clínicos tradicionalmente utilizados.</a:t>
            </a:r>
            <a:endParaRPr lang="pt-BR" sz="2000" smtClean="0"/>
          </a:p>
          <a:p>
            <a:pPr eaLnBrk="1" hangingPunct="1"/>
            <a:endParaRPr lang="pt-BR" sz="2000" smtClean="0"/>
          </a:p>
        </p:txBody>
      </p:sp>
      <p:sp>
        <p:nvSpPr>
          <p:cNvPr id="96258" name="Rectangle 6"/>
          <p:cNvSpPr>
            <a:spLocks noChangeArrowheads="1"/>
          </p:cNvSpPr>
          <p:nvPr/>
        </p:nvSpPr>
        <p:spPr bwMode="auto">
          <a:xfrm>
            <a:off x="0" y="2452688"/>
            <a:ext cx="12192000" cy="0"/>
          </a:xfrm>
          <a:prstGeom prst="rect">
            <a:avLst/>
          </a:prstGeom>
          <a:noFill/>
          <a:ln w="9525">
            <a:noFill/>
            <a:miter lim="800000"/>
            <a:headEnd/>
            <a:tailEnd/>
          </a:ln>
        </p:spPr>
        <p:txBody>
          <a:bodyPr wrap="none" anchor="ctr">
            <a:spAutoFit/>
          </a:bodyPr>
          <a:lstStyle/>
          <a:p>
            <a:endParaRPr lang="pt-BR"/>
          </a:p>
        </p:txBody>
      </p:sp>
      <p:sp>
        <p:nvSpPr>
          <p:cNvPr id="96259" name="Rectangle 9">
            <a:hlinkClick r:id="rId2" tooltip="Instabilidade_hemodin_RN_AVANCOS_2019"/>
          </p:cNvPr>
          <p:cNvSpPr>
            <a:spLocks noChangeArrowheads="1"/>
          </p:cNvSpPr>
          <p:nvPr/>
        </p:nvSpPr>
        <p:spPr bwMode="auto">
          <a:xfrm>
            <a:off x="538163" y="1639888"/>
            <a:ext cx="10912475" cy="639762"/>
          </a:xfrm>
          <a:prstGeom prst="rect">
            <a:avLst/>
          </a:prstGeom>
          <a:noFill/>
          <a:ln w="9525">
            <a:noFill/>
            <a:miter lim="800000"/>
            <a:headEnd/>
            <a:tailEnd/>
          </a:ln>
        </p:spPr>
        <p:txBody>
          <a:bodyPr anchor="ctr">
            <a:spAutoFit/>
          </a:bodyPr>
          <a:lstStyle/>
          <a:p>
            <a:pPr algn="ctr"/>
            <a:r>
              <a:rPr lang="en-US" sz="1200" b="1">
                <a:solidFill>
                  <a:srgbClr val="78909C"/>
                </a:solidFill>
                <a:latin typeface="Times New Roman" pitchFamily="18" charset="0"/>
                <a:ea typeface="MS Mincho"/>
                <a:cs typeface="Times New Roman" pitchFamily="18" charset="0"/>
                <a:hlinkClick r:id="rId3"/>
              </a:rPr>
              <a:t>Advances</a:t>
            </a:r>
            <a:r>
              <a:rPr lang="en-US" sz="1200">
                <a:solidFill>
                  <a:srgbClr val="78909C"/>
                </a:solidFill>
                <a:ea typeface="MS Mincho"/>
                <a:cs typeface="Times New Roman" pitchFamily="18" charset="0"/>
                <a:hlinkClick r:id="rId3"/>
              </a:rPr>
              <a:t> </a:t>
            </a:r>
            <a:r>
              <a:rPr lang="en-US" sz="1200">
                <a:solidFill>
                  <a:srgbClr val="78909C"/>
                </a:solidFill>
                <a:latin typeface="Times New Roman" pitchFamily="18" charset="0"/>
                <a:ea typeface="MS Mincho"/>
                <a:cs typeface="Times New Roman" pitchFamily="18" charset="0"/>
                <a:hlinkClick r:id="rId3"/>
              </a:rPr>
              <a:t>in</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Diagnosis</a:t>
            </a:r>
            <a:r>
              <a:rPr lang="en-US" sz="1200">
                <a:solidFill>
                  <a:srgbClr val="78909C"/>
                </a:solidFill>
                <a:ea typeface="MS Mincho"/>
                <a:cs typeface="Times New Roman" pitchFamily="18" charset="0"/>
                <a:hlinkClick r:id="rId3"/>
              </a:rPr>
              <a:t> </a:t>
            </a:r>
            <a:r>
              <a:rPr lang="en-US" sz="1200">
                <a:solidFill>
                  <a:srgbClr val="78909C"/>
                </a:solidFill>
                <a:latin typeface="Times New Roman" pitchFamily="18" charset="0"/>
                <a:ea typeface="MS Mincho"/>
                <a:cs typeface="Times New Roman" pitchFamily="18" charset="0"/>
                <a:hlinkClick r:id="rId3"/>
              </a:rPr>
              <a:t>and</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Management</a:t>
            </a:r>
            <a:r>
              <a:rPr lang="en-US" sz="1200">
                <a:solidFill>
                  <a:srgbClr val="78909C"/>
                </a:solidFill>
                <a:ea typeface="MS Mincho"/>
                <a:cs typeface="Times New Roman" pitchFamily="18" charset="0"/>
                <a:hlinkClick r:id="rId3"/>
              </a:rPr>
              <a:t> </a:t>
            </a:r>
            <a:r>
              <a:rPr lang="en-US" sz="1200">
                <a:solidFill>
                  <a:srgbClr val="78909C"/>
                </a:solidFill>
                <a:latin typeface="Times New Roman" pitchFamily="18" charset="0"/>
                <a:ea typeface="MS Mincho"/>
                <a:cs typeface="Times New Roman" pitchFamily="18" charset="0"/>
                <a:hlinkClick r:id="rId3"/>
              </a:rPr>
              <a:t>of</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Hemodynamic</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Instability</a:t>
            </a:r>
            <a:r>
              <a:rPr lang="en-US" sz="1200">
                <a:solidFill>
                  <a:srgbClr val="78909C"/>
                </a:solidFill>
                <a:ea typeface="MS Mincho"/>
                <a:cs typeface="Times New Roman" pitchFamily="18" charset="0"/>
                <a:hlinkClick r:id="rId3"/>
              </a:rPr>
              <a:t> </a:t>
            </a:r>
            <a:r>
              <a:rPr lang="en-US" sz="1200">
                <a:solidFill>
                  <a:srgbClr val="78909C"/>
                </a:solidFill>
                <a:latin typeface="Times New Roman" pitchFamily="18" charset="0"/>
                <a:ea typeface="MS Mincho"/>
                <a:cs typeface="Times New Roman" pitchFamily="18" charset="0"/>
                <a:hlinkClick r:id="rId3"/>
              </a:rPr>
              <a:t>in</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Neonatal</a:t>
            </a:r>
            <a:r>
              <a:rPr lang="en-US" sz="1200">
                <a:solidFill>
                  <a:srgbClr val="78909C"/>
                </a:solidFill>
                <a:ea typeface="MS Mincho"/>
                <a:cs typeface="Times New Roman" pitchFamily="18" charset="0"/>
                <a:hlinkClick r:id="rId3"/>
              </a:rPr>
              <a:t> </a:t>
            </a:r>
            <a:r>
              <a:rPr lang="en-US" sz="1200" b="1">
                <a:solidFill>
                  <a:srgbClr val="78909C"/>
                </a:solidFill>
                <a:latin typeface="Times New Roman" pitchFamily="18" charset="0"/>
                <a:ea typeface="MS Mincho"/>
                <a:cs typeface="Times New Roman" pitchFamily="18" charset="0"/>
                <a:hlinkClick r:id="rId3"/>
              </a:rPr>
              <a:t>Shock</a:t>
            </a:r>
            <a:r>
              <a:rPr lang="en-US" sz="1200">
                <a:solidFill>
                  <a:srgbClr val="78909C"/>
                </a:solidFill>
                <a:latin typeface="Times New Roman" pitchFamily="18" charset="0"/>
                <a:ea typeface="MS Mincho"/>
                <a:cs typeface="Times New Roman" pitchFamily="18" charset="0"/>
                <a:hlinkClick r:id="rId3"/>
              </a:rPr>
              <a:t>.</a:t>
            </a:r>
            <a:r>
              <a:rPr lang="en-US" sz="1200">
                <a:solidFill>
                  <a:srgbClr val="424242"/>
                </a:solidFill>
                <a:latin typeface="Times New Roman" pitchFamily="18" charset="0"/>
                <a:ea typeface="MS Mincho"/>
                <a:cs typeface="Times New Roman" pitchFamily="18" charset="0"/>
              </a:rPr>
              <a:t>Singh Y, Katheria AC, Vora F.Front Pediatr. 2018 Jan 19;6:2. doi: 10.3389/fped.2018.00002. eCollection 2018. </a:t>
            </a:r>
            <a:r>
              <a:rPr lang="pt-BR" sz="1200">
                <a:solidFill>
                  <a:srgbClr val="424242"/>
                </a:solidFill>
                <a:latin typeface="Times New Roman" pitchFamily="18" charset="0"/>
                <a:ea typeface="MS Mincho"/>
                <a:cs typeface="Times New Roman" pitchFamily="18" charset="0"/>
              </a:rPr>
              <a:t>Review.PMID:</a:t>
            </a:r>
            <a:r>
              <a:rPr lang="pt-BR" sz="1200">
                <a:solidFill>
                  <a:srgbClr val="424242"/>
                </a:solidFill>
                <a:ea typeface="MS Mincho"/>
                <a:cs typeface="Times New Roman" pitchFamily="18" charset="0"/>
              </a:rPr>
              <a:t> </a:t>
            </a:r>
            <a:r>
              <a:rPr lang="pt-BR" sz="1200">
                <a:solidFill>
                  <a:srgbClr val="424242"/>
                </a:solidFill>
                <a:latin typeface="Times New Roman" pitchFamily="18" charset="0"/>
                <a:ea typeface="MS Mincho"/>
                <a:cs typeface="Times New Roman" pitchFamily="18" charset="0"/>
              </a:rPr>
              <a:t>2940431.</a:t>
            </a:r>
            <a:r>
              <a:rPr lang="pt-BR" sz="1200" b="1">
                <a:solidFill>
                  <a:srgbClr val="78909C"/>
                </a:solidFill>
                <a:latin typeface="Times New Roman" pitchFamily="18" charset="0"/>
                <a:ea typeface="MS Mincho"/>
                <a:cs typeface="Times New Roman" pitchFamily="18" charset="0"/>
                <a:hlinkClick r:id="rId3"/>
              </a:rPr>
              <a:t>Free PMC Article</a:t>
            </a:r>
            <a:r>
              <a:rPr lang="pt-BR" sz="1200" b="1">
                <a:solidFill>
                  <a:srgbClr val="424242"/>
                </a:solidFill>
                <a:latin typeface="Times New Roman" pitchFamily="18" charset="0"/>
                <a:ea typeface="MS Mincho"/>
                <a:cs typeface="Times New Roman" pitchFamily="18" charset="0"/>
              </a:rPr>
              <a:t>.</a:t>
            </a:r>
            <a:r>
              <a:rPr lang="pt-BR" sz="1200" u="sng">
                <a:solidFill>
                  <a:srgbClr val="78909C"/>
                </a:solidFill>
                <a:latin typeface="Times New Roman" pitchFamily="18" charset="0"/>
                <a:ea typeface="MS Mincho"/>
                <a:cs typeface="Times New Roman" pitchFamily="18" charset="0"/>
                <a:hlinkClick r:id="rId4"/>
              </a:rPr>
              <a:t>Similar articles</a:t>
            </a:r>
            <a:r>
              <a:rPr lang="pt-BR" sz="1200" u="sng">
                <a:solidFill>
                  <a:srgbClr val="424242"/>
                </a:solidFill>
                <a:latin typeface="Times New Roman" pitchFamily="18" charset="0"/>
                <a:ea typeface="MS Mincho"/>
                <a:cs typeface="Times New Roman" pitchFamily="18" charset="0"/>
              </a:rPr>
              <a:t>.</a:t>
            </a:r>
            <a:r>
              <a:rPr lang="pt-BR" sz="1200" u="sng">
                <a:solidFill>
                  <a:srgbClr val="424242"/>
                </a:solidFill>
                <a:ea typeface="MS Mincho"/>
                <a:cs typeface="Times New Roman" pitchFamily="18" charset="0"/>
              </a:rPr>
              <a:t> </a:t>
            </a:r>
            <a:r>
              <a:rPr lang="pt-BR" sz="1200" b="1">
                <a:solidFill>
                  <a:srgbClr val="424242"/>
                </a:solidFill>
                <a:latin typeface="Times New Roman" pitchFamily="18" charset="0"/>
                <a:ea typeface="MS Mincho"/>
                <a:cs typeface="Times New Roman" pitchFamily="18" charset="0"/>
              </a:rPr>
              <a:t>Artigo Livre.</a:t>
            </a:r>
            <a:endParaRPr lang="pt-BR" sz="1200">
              <a:latin typeface="Times New Roman" pitchFamily="18" charset="0"/>
              <a:ea typeface="MS Mincho"/>
              <a:cs typeface="Times New Roman" pitchFamily="18" charset="0"/>
            </a:endParaRPr>
          </a:p>
          <a:p>
            <a:pPr algn="ctr" eaLnBrk="0" hangingPunct="0"/>
            <a:r>
              <a:rPr lang="pt-BR" sz="1200">
                <a:solidFill>
                  <a:srgbClr val="424242"/>
                </a:solidFill>
                <a:latin typeface="Times New Roman" pitchFamily="18" charset="0"/>
                <a:ea typeface="MS Mincho"/>
                <a:cs typeface="Times New Roman" pitchFamily="18" charset="0"/>
              </a:rPr>
              <a:t>Apresenta</a:t>
            </a:r>
            <a:r>
              <a:rPr lang="pt-BR" sz="1200">
                <a:solidFill>
                  <a:srgbClr val="424242"/>
                </a:solidFill>
                <a:ea typeface="MS Mincho"/>
                <a:cs typeface="Times New Roman" pitchFamily="18" charset="0"/>
              </a:rPr>
              <a:t>ç</a:t>
            </a:r>
            <a:r>
              <a:rPr lang="pt-BR" sz="1200">
                <a:solidFill>
                  <a:srgbClr val="424242"/>
                </a:solidFill>
                <a:latin typeface="Times New Roman" pitchFamily="18" charset="0"/>
                <a:ea typeface="MS Mincho"/>
                <a:cs typeface="Times New Roman" pitchFamily="18" charset="0"/>
              </a:rPr>
              <a:t>ão:</a:t>
            </a:r>
            <a:r>
              <a:rPr lang="pt-BR" sz="1200">
                <a:solidFill>
                  <a:srgbClr val="424242"/>
                </a:solidFill>
                <a:ea typeface="MS Mincho"/>
                <a:cs typeface="Times New Roman" pitchFamily="18" charset="0"/>
              </a:rPr>
              <a:t> </a:t>
            </a:r>
            <a:r>
              <a:rPr lang="pt-BR" sz="1200">
                <a:solidFill>
                  <a:srgbClr val="424242"/>
                </a:solidFill>
                <a:latin typeface="Times New Roman" pitchFamily="18" charset="0"/>
                <a:ea typeface="MS Mincho"/>
                <a:cs typeface="Times New Roman" pitchFamily="18" charset="0"/>
              </a:rPr>
              <a:t>Milena Pires( R4 em Neonatologia do HMIB/SES/DF).</a:t>
            </a:r>
            <a:r>
              <a:rPr lang="pt-BR" sz="1200">
                <a:solidFill>
                  <a:srgbClr val="424242"/>
                </a:solidFill>
                <a:ea typeface="MS Mincho"/>
                <a:cs typeface="Times New Roman" pitchFamily="18" charset="0"/>
              </a:rPr>
              <a:t> </a:t>
            </a:r>
            <a:r>
              <a:rPr lang="pt-BR" sz="1200">
                <a:solidFill>
                  <a:srgbClr val="424242"/>
                </a:solidFill>
                <a:latin typeface="Times New Roman" pitchFamily="18" charset="0"/>
                <a:ea typeface="MS Mincho"/>
                <a:cs typeface="Times New Roman" pitchFamily="18" charset="0"/>
              </a:rPr>
              <a:t>Coordena</a:t>
            </a:r>
            <a:r>
              <a:rPr lang="pt-BR" sz="1200">
                <a:solidFill>
                  <a:srgbClr val="424242"/>
                </a:solidFill>
                <a:ea typeface="MS Mincho"/>
                <a:cs typeface="Times New Roman" pitchFamily="18" charset="0"/>
              </a:rPr>
              <a:t>ç</a:t>
            </a:r>
            <a:r>
              <a:rPr lang="pt-BR" sz="1200">
                <a:solidFill>
                  <a:srgbClr val="424242"/>
                </a:solidFill>
                <a:latin typeface="Times New Roman" pitchFamily="18" charset="0"/>
                <a:ea typeface="MS Mincho"/>
                <a:cs typeface="Times New Roman" pitchFamily="18" charset="0"/>
              </a:rPr>
              <a:t>ão: Diogo Pedroso.</a:t>
            </a:r>
            <a:endParaRPr lang="pt-BR">
              <a:ea typeface="MS Mincho"/>
              <a:cs typeface="Times New Roman" pitchFamily="18" charset="0"/>
            </a:endParaRPr>
          </a:p>
        </p:txBody>
      </p:sp>
      <p:sp>
        <p:nvSpPr>
          <p:cNvPr id="96260" name="Rectangle 10"/>
          <p:cNvSpPr>
            <a:spLocks noChangeArrowheads="1"/>
          </p:cNvSpPr>
          <p:nvPr/>
        </p:nvSpPr>
        <p:spPr bwMode="auto">
          <a:xfrm>
            <a:off x="473075" y="606425"/>
            <a:ext cx="10977563" cy="1460500"/>
          </a:xfrm>
          <a:prstGeom prst="rect">
            <a:avLst/>
          </a:prstGeom>
          <a:no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Avan</a:t>
            </a:r>
            <a:r>
              <a:rPr lang="en-US" sz="2700" b="1">
                <a:solidFill>
                  <a:srgbClr val="0000FF"/>
                </a:solidFill>
              </a:rPr>
              <a:t>ç</a:t>
            </a:r>
            <a:r>
              <a:rPr lang="en-US" sz="2700" b="1">
                <a:solidFill>
                  <a:srgbClr val="0000FF"/>
                </a:solidFill>
                <a:latin typeface="Lato" pitchFamily="34" charset="0"/>
              </a:rPr>
              <a:t>os no diagn</a:t>
            </a:r>
            <a:r>
              <a:rPr lang="en-US" sz="2700" b="1">
                <a:solidFill>
                  <a:srgbClr val="0000FF"/>
                </a:solidFill>
              </a:rPr>
              <a:t>ó</a:t>
            </a:r>
            <a:r>
              <a:rPr lang="en-US" sz="2700" b="1">
                <a:solidFill>
                  <a:srgbClr val="0000FF"/>
                </a:solidFill>
                <a:latin typeface="Lato" pitchFamily="34" charset="0"/>
              </a:rPr>
              <a:t>stico e tratamento da instabilidade hemodinâmica do </a:t>
            </a:r>
          </a:p>
          <a:p>
            <a:pPr algn="ctr"/>
            <a:r>
              <a:rPr lang="en-US" sz="2700" b="1">
                <a:solidFill>
                  <a:srgbClr val="0000FF"/>
                </a:solidFill>
                <a:latin typeface="Lato" pitchFamily="34" charset="0"/>
              </a:rPr>
              <a:t>choque neonatal</a:t>
            </a:r>
          </a:p>
          <a:p>
            <a:pPr algn="ctr" eaLnBrk="0" hangingPunct="0"/>
            <a:endParaRPr lang="en-US" sz="1400" u="sng">
              <a:solidFill>
                <a:srgbClr val="0000FF"/>
              </a:solidFill>
            </a:endParaRPr>
          </a:p>
          <a:p>
            <a:pPr algn="ctr" eaLnBrk="0" hangingPunct="0"/>
            <a:endParaRPr lang="en-US" sz="1400" u="sng">
              <a:solidFill>
                <a:srgbClr val="78909C"/>
              </a:solidFill>
            </a:endParaRPr>
          </a:p>
          <a:p>
            <a:pPr algn="ctr" eaLnBrk="0" hangingPunct="0"/>
            <a:r>
              <a:rPr lang="en-US" sz="1400" u="sng">
                <a:solidFill>
                  <a:srgbClr val="424242"/>
                </a:solidFill>
                <a:latin typeface="Source Sans Pro"/>
              </a:rPr>
              <a:t>                                               </a:t>
            </a:r>
          </a:p>
        </p:txBody>
      </p:sp>
      <p:pic>
        <p:nvPicPr>
          <p:cNvPr id="96261" name="Picture 11" descr="pptx">
            <a:hlinkClick r:id="rId2" tooltip="Instabilidade_hemodin_RN_AVANCOS_2019"/>
          </p:cNvPr>
          <p:cNvPicPr>
            <a:picLocks noChangeAspect="1" noChangeArrowheads="1"/>
          </p:cNvPicPr>
          <p:nvPr/>
        </p:nvPicPr>
        <p:blipFill>
          <a:blip r:embed="rId5"/>
          <a:srcRect/>
          <a:stretch>
            <a:fillRect/>
          </a:stretch>
        </p:blipFill>
        <p:spPr bwMode="auto">
          <a:xfrm>
            <a:off x="10909300" y="1127125"/>
            <a:ext cx="639763" cy="639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2"/>
          <p:cNvSpPr>
            <a:spLocks noGrp="1"/>
          </p:cNvSpPr>
          <p:nvPr>
            <p:ph type="title" idx="4294967295"/>
          </p:nvPr>
        </p:nvSpPr>
        <p:spPr>
          <a:xfrm>
            <a:off x="1093788" y="454025"/>
            <a:ext cx="9601200" cy="1303338"/>
          </a:xfrm>
        </p:spPr>
        <p:txBody>
          <a:bodyPr/>
          <a:lstStyle/>
          <a:p>
            <a:pPr eaLnBrk="1" hangingPunct="1"/>
            <a:r>
              <a:rPr lang="pt-BR" smtClean="0">
                <a:ln>
                  <a:noFill/>
                </a:ln>
                <a:solidFill>
                  <a:srgbClr val="0000FF"/>
                </a:solidFill>
              </a:rPr>
              <a:t>OBRIGADO!</a:t>
            </a:r>
          </a:p>
        </p:txBody>
      </p:sp>
      <p:pic>
        <p:nvPicPr>
          <p:cNvPr id="97282" name="Picture 10"/>
          <p:cNvPicPr>
            <a:picLocks noChangeAspect="1" noChangeArrowheads="1"/>
          </p:cNvPicPr>
          <p:nvPr/>
        </p:nvPicPr>
        <p:blipFill>
          <a:blip r:embed="rId2"/>
          <a:srcRect/>
          <a:stretch>
            <a:fillRect/>
          </a:stretch>
        </p:blipFill>
        <p:spPr bwMode="auto">
          <a:xfrm>
            <a:off x="3783013" y="1423988"/>
            <a:ext cx="3956050" cy="4918075"/>
          </a:xfrm>
          <a:prstGeom prst="rect">
            <a:avLst/>
          </a:prstGeom>
          <a:noFill/>
          <a:ln w="9525">
            <a:noFill/>
            <a:miter lim="800000"/>
            <a:headEnd/>
            <a:tailEnd/>
          </a:ln>
        </p:spPr>
      </p:pic>
      <p:sp>
        <p:nvSpPr>
          <p:cNvPr id="97283" name="Text Box 11"/>
          <p:cNvSpPr txBox="1">
            <a:spLocks noChangeArrowheads="1"/>
          </p:cNvSpPr>
          <p:nvPr/>
        </p:nvSpPr>
        <p:spPr bwMode="auto">
          <a:xfrm>
            <a:off x="7896225" y="5640388"/>
            <a:ext cx="1755775" cy="366712"/>
          </a:xfrm>
          <a:prstGeom prst="rect">
            <a:avLst/>
          </a:prstGeom>
          <a:noFill/>
          <a:ln w="9525">
            <a:noFill/>
            <a:miter lim="800000"/>
            <a:headEnd/>
            <a:tailEnd/>
          </a:ln>
        </p:spPr>
        <p:txBody>
          <a:bodyPr wrap="none">
            <a:spAutoFit/>
          </a:bodyPr>
          <a:lstStyle/>
          <a:p>
            <a:pPr defTabSz="914400"/>
            <a:r>
              <a:rPr lang="pt-BR"/>
              <a:t>Ponte JK, Brasília</a:t>
            </a:r>
          </a:p>
        </p:txBody>
      </p:sp>
    </p:spTree>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rgânico">
  <a:themeElements>
    <a:clrScheme name="Orgânico">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ânico">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â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TM02900688[[fn=Faceta]]</Template>
  <TotalTime>49573</TotalTime>
  <Words>5495</Words>
  <Application>Microsoft Office PowerPoint</Application>
  <PresentationFormat>Personalizar</PresentationFormat>
  <Paragraphs>292</Paragraphs>
  <Slides>53</Slides>
  <Notes>0</Notes>
  <HiddenSlides>0</HiddenSlides>
  <MMClips>0</MMClips>
  <ScaleCrop>false</ScaleCrop>
  <HeadingPairs>
    <vt:vector size="4" baseType="variant">
      <vt:variant>
        <vt:lpstr>Tema</vt:lpstr>
      </vt:variant>
      <vt:variant>
        <vt:i4>3</vt:i4>
      </vt:variant>
      <vt:variant>
        <vt:lpstr>Títulos de slides</vt:lpstr>
      </vt:variant>
      <vt:variant>
        <vt:i4>53</vt:i4>
      </vt:variant>
    </vt:vector>
  </HeadingPairs>
  <TitlesOfParts>
    <vt:vector size="56" baseType="lpstr">
      <vt:lpstr>HDOfficeLightV0</vt:lpstr>
      <vt:lpstr>1_HDOfficeLightV0</vt:lpstr>
      <vt:lpstr>Orgânico</vt:lpstr>
      <vt:lpstr>Apresentação do PowerPoint</vt:lpstr>
      <vt:lpstr>Introdução</vt:lpstr>
      <vt:lpstr>Introdução</vt:lpstr>
      <vt:lpstr>Apresentação do PowerPoint</vt:lpstr>
      <vt:lpstr>Apresentação do PowerPoint</vt:lpstr>
      <vt:lpstr>Apresentação do PowerPoint</vt:lpstr>
      <vt:lpstr>Desenho do estudo</vt:lpstr>
      <vt:lpstr>Apresentação do PowerPoint</vt:lpstr>
      <vt:lpstr>Coleta de dados</vt:lpstr>
      <vt:lpstr>Apresentação do PowerPoint</vt:lpstr>
      <vt:lpstr>Apresentação do PowerPoint</vt:lpstr>
      <vt:lpstr>Apresentação do PowerPoint</vt:lpstr>
      <vt:lpstr>Apresentação do PowerPoint</vt:lpstr>
      <vt:lpstr>Apresentação do PowerPoint</vt:lpstr>
      <vt:lpstr>Concordância sinais clínicos</vt:lpstr>
      <vt:lpstr>Apresentação do PowerPoint</vt:lpstr>
      <vt:lpstr>Associação de sinais clínicos com o tipo de choque</vt:lpstr>
      <vt:lpstr>Apresentação do PowerPoint</vt:lpstr>
      <vt:lpstr>Concordância sinais clínicos-tipo de choque x escolha de droga vasoativa (DVA)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CONCLUSÕES</vt:lpstr>
      <vt:lpstr>Portanto, segundo esses autores</vt:lpstr>
      <vt:lpstr>Apresentação do PowerPoint</vt:lpstr>
      <vt:lpstr>Apresentação do PowerPoint</vt:lpstr>
      <vt:lpstr>Apresentação do PowerPoint</vt:lpstr>
      <vt:lpstr>Nota do Editor da página neonatal www.paulomargotto.com.br, Dr. Paulo R. Margotto. Consultem também! Aqui e Agora! Estudando Juntos! Online Sempre!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Luana Letiza Discacciati</dc:creator>
  <cp:lastModifiedBy>Paulo</cp:lastModifiedBy>
  <cp:revision>186</cp:revision>
  <dcterms:created xsi:type="dcterms:W3CDTF">2017-05-22T19:25:51Z</dcterms:created>
  <dcterms:modified xsi:type="dcterms:W3CDTF">2021-01-23T00:46:43Z</dcterms:modified>
</cp:coreProperties>
</file>