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88" r:id="rId4"/>
    <p:sldId id="260" r:id="rId5"/>
    <p:sldId id="258" r:id="rId6"/>
    <p:sldId id="259" r:id="rId7"/>
    <p:sldId id="261" r:id="rId8"/>
    <p:sldId id="262" r:id="rId9"/>
    <p:sldId id="263" r:id="rId10"/>
    <p:sldId id="264" r:id="rId11"/>
    <p:sldId id="265" r:id="rId12"/>
    <p:sldId id="266" r:id="rId13"/>
    <p:sldId id="267" r:id="rId14"/>
    <p:sldId id="268" r:id="rId15"/>
    <p:sldId id="269" r:id="rId16"/>
    <p:sldId id="270" r:id="rId17"/>
    <p:sldId id="289" r:id="rId18"/>
    <p:sldId id="272" r:id="rId19"/>
    <p:sldId id="271" r:id="rId20"/>
    <p:sldId id="273" r:id="rId21"/>
    <p:sldId id="274" r:id="rId22"/>
    <p:sldId id="275" r:id="rId23"/>
    <p:sldId id="276" r:id="rId24"/>
    <p:sldId id="277" r:id="rId25"/>
    <p:sldId id="278" r:id="rId26"/>
    <p:sldId id="279" r:id="rId27"/>
    <p:sldId id="280" r:id="rId28"/>
    <p:sldId id="281" r:id="rId29"/>
    <p:sldId id="282" r:id="rId30"/>
    <p:sldId id="283" r:id="rId31"/>
    <p:sldId id="286" r:id="rId32"/>
    <p:sldId id="284" r:id="rId33"/>
    <p:sldId id="287" r:id="rId34"/>
    <p:sldId id="290" r:id="rId35"/>
    <p:sldId id="291" r:id="rId36"/>
    <p:sldId id="285" r:id="rId37"/>
    <p:sldId id="293" r:id="rId3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Rockwell"/>
        <a:ea typeface="+mn-ea"/>
        <a:cs typeface="Arial" pitchFamily="34" charset="0"/>
      </a:defRPr>
    </a:lvl1pPr>
    <a:lvl2pPr marL="457200" algn="l" defTabSz="457200" rtl="0" fontAlgn="base">
      <a:spcBef>
        <a:spcPct val="0"/>
      </a:spcBef>
      <a:spcAft>
        <a:spcPct val="0"/>
      </a:spcAft>
      <a:defRPr kern="1200">
        <a:solidFill>
          <a:schemeClr val="tx1"/>
        </a:solidFill>
        <a:latin typeface="Rockwell"/>
        <a:ea typeface="+mn-ea"/>
        <a:cs typeface="Arial" pitchFamily="34" charset="0"/>
      </a:defRPr>
    </a:lvl2pPr>
    <a:lvl3pPr marL="914400" algn="l" defTabSz="457200" rtl="0" fontAlgn="base">
      <a:spcBef>
        <a:spcPct val="0"/>
      </a:spcBef>
      <a:spcAft>
        <a:spcPct val="0"/>
      </a:spcAft>
      <a:defRPr kern="1200">
        <a:solidFill>
          <a:schemeClr val="tx1"/>
        </a:solidFill>
        <a:latin typeface="Rockwell"/>
        <a:ea typeface="+mn-ea"/>
        <a:cs typeface="Arial" pitchFamily="34" charset="0"/>
      </a:defRPr>
    </a:lvl3pPr>
    <a:lvl4pPr marL="1371600" algn="l" defTabSz="457200" rtl="0" fontAlgn="base">
      <a:spcBef>
        <a:spcPct val="0"/>
      </a:spcBef>
      <a:spcAft>
        <a:spcPct val="0"/>
      </a:spcAft>
      <a:defRPr kern="1200">
        <a:solidFill>
          <a:schemeClr val="tx1"/>
        </a:solidFill>
        <a:latin typeface="Rockwell"/>
        <a:ea typeface="+mn-ea"/>
        <a:cs typeface="Arial" pitchFamily="34" charset="0"/>
      </a:defRPr>
    </a:lvl4pPr>
    <a:lvl5pPr marL="1828800" algn="l" defTabSz="457200" rtl="0" fontAlgn="base">
      <a:spcBef>
        <a:spcPct val="0"/>
      </a:spcBef>
      <a:spcAft>
        <a:spcPct val="0"/>
      </a:spcAft>
      <a:defRPr kern="1200">
        <a:solidFill>
          <a:schemeClr val="tx1"/>
        </a:solidFill>
        <a:latin typeface="Rockwell"/>
        <a:ea typeface="+mn-ea"/>
        <a:cs typeface="Arial" pitchFamily="34" charset="0"/>
      </a:defRPr>
    </a:lvl5pPr>
    <a:lvl6pPr marL="2286000" algn="l" defTabSz="914400" rtl="0" eaLnBrk="1" latinLnBrk="0" hangingPunct="1">
      <a:defRPr kern="1200">
        <a:solidFill>
          <a:schemeClr val="tx1"/>
        </a:solidFill>
        <a:latin typeface="Rockwell"/>
        <a:ea typeface="+mn-ea"/>
        <a:cs typeface="Arial" pitchFamily="34" charset="0"/>
      </a:defRPr>
    </a:lvl6pPr>
    <a:lvl7pPr marL="2743200" algn="l" defTabSz="914400" rtl="0" eaLnBrk="1" latinLnBrk="0" hangingPunct="1">
      <a:defRPr kern="1200">
        <a:solidFill>
          <a:schemeClr val="tx1"/>
        </a:solidFill>
        <a:latin typeface="Rockwell"/>
        <a:ea typeface="+mn-ea"/>
        <a:cs typeface="Arial" pitchFamily="34" charset="0"/>
      </a:defRPr>
    </a:lvl7pPr>
    <a:lvl8pPr marL="3200400" algn="l" defTabSz="914400" rtl="0" eaLnBrk="1" latinLnBrk="0" hangingPunct="1">
      <a:defRPr kern="1200">
        <a:solidFill>
          <a:schemeClr val="tx1"/>
        </a:solidFill>
        <a:latin typeface="Rockwell"/>
        <a:ea typeface="+mn-ea"/>
        <a:cs typeface="Arial" pitchFamily="34" charset="0"/>
      </a:defRPr>
    </a:lvl8pPr>
    <a:lvl9pPr marL="3657600" algn="l" defTabSz="914400" rtl="0" eaLnBrk="1" latinLnBrk="0" hangingPunct="1">
      <a:defRPr kern="1200">
        <a:solidFill>
          <a:schemeClr val="tx1"/>
        </a:solidFill>
        <a:latin typeface="Rockwell"/>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FFFF00"/>
    <a:srgbClr val="FFE7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p:scale>
          <a:sx n="70" d="100"/>
          <a:sy n="70" d="100"/>
        </p:scale>
        <p:origin x="-468" y="1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73EB0B-321F-4D2C-B18D-7E3B8EDEC0E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pt-BR"/>
        </a:p>
      </dgm:t>
    </dgm:pt>
    <dgm:pt modelId="{A115BCF5-8E08-4595-AA98-AD7E676B0BA3}">
      <dgm:prSet phldrT="[Texto]"/>
      <dgm:spPr/>
      <dgm:t>
        <a:bodyPr/>
        <a:lstStyle/>
        <a:p>
          <a:r>
            <a:rPr lang="pt-BR" dirty="0"/>
            <a:t>Prostaglandina</a:t>
          </a:r>
        </a:p>
      </dgm:t>
    </dgm:pt>
    <dgm:pt modelId="{B98F23F7-DF89-41E0-94BF-F2C10E6824B6}" type="parTrans" cxnId="{2BA5D44D-DF9C-4E10-B92A-6401A81CCB55}">
      <dgm:prSet/>
      <dgm:spPr/>
      <dgm:t>
        <a:bodyPr/>
        <a:lstStyle/>
        <a:p>
          <a:endParaRPr lang="pt-BR"/>
        </a:p>
      </dgm:t>
    </dgm:pt>
    <dgm:pt modelId="{CC21A467-FC11-4081-9E4D-FFE6AAA90E1F}" type="sibTrans" cxnId="{2BA5D44D-DF9C-4E10-B92A-6401A81CCB55}">
      <dgm:prSet/>
      <dgm:spPr/>
      <dgm:t>
        <a:bodyPr/>
        <a:lstStyle/>
        <a:p>
          <a:endParaRPr lang="pt-BR"/>
        </a:p>
      </dgm:t>
    </dgm:pt>
    <dgm:pt modelId="{38F4791E-B461-4511-A4CF-4E63B766B6CF}">
      <dgm:prSet phldrT="[Texto]"/>
      <dgm:spPr/>
      <dgm:t>
        <a:bodyPr/>
        <a:lstStyle/>
        <a:p>
          <a:r>
            <a:rPr lang="pt-BR" dirty="0"/>
            <a:t>Ac. Araquidônico</a:t>
          </a:r>
        </a:p>
      </dgm:t>
    </dgm:pt>
    <dgm:pt modelId="{66818212-AC41-43AA-9952-7FAB248E0EE6}" type="parTrans" cxnId="{F761992A-730B-477D-A8E7-89571F82F14D}">
      <dgm:prSet/>
      <dgm:spPr/>
      <dgm:t>
        <a:bodyPr/>
        <a:lstStyle/>
        <a:p>
          <a:endParaRPr lang="pt-BR"/>
        </a:p>
      </dgm:t>
    </dgm:pt>
    <dgm:pt modelId="{1DB33347-E1DC-4C60-AFB2-A9C94CC49ADB}" type="sibTrans" cxnId="{F761992A-730B-477D-A8E7-89571F82F14D}">
      <dgm:prSet/>
      <dgm:spPr/>
      <dgm:t>
        <a:bodyPr/>
        <a:lstStyle/>
        <a:p>
          <a:endParaRPr lang="pt-BR"/>
        </a:p>
      </dgm:t>
    </dgm:pt>
    <dgm:pt modelId="{23E2DC7A-0FFC-47B4-A859-5B97F9CB90B3}">
      <dgm:prSet phldrT="[Texto]"/>
      <dgm:spPr/>
      <dgm:t>
        <a:bodyPr/>
        <a:lstStyle/>
        <a:p>
          <a:r>
            <a:rPr lang="pt-BR" dirty="0"/>
            <a:t>PGG2</a:t>
          </a:r>
        </a:p>
      </dgm:t>
    </dgm:pt>
    <dgm:pt modelId="{B35F3AD3-0BC6-470C-8BE5-606D749AF170}" type="parTrans" cxnId="{0807E14C-8914-4BFB-B3BA-69557F46172F}">
      <dgm:prSet/>
      <dgm:spPr/>
      <dgm:t>
        <a:bodyPr/>
        <a:lstStyle/>
        <a:p>
          <a:endParaRPr lang="pt-BR"/>
        </a:p>
      </dgm:t>
    </dgm:pt>
    <dgm:pt modelId="{CF7148E0-4DE4-4BFA-A48D-22DC0D87AEEB}" type="sibTrans" cxnId="{0807E14C-8914-4BFB-B3BA-69557F46172F}">
      <dgm:prSet/>
      <dgm:spPr/>
      <dgm:t>
        <a:bodyPr/>
        <a:lstStyle/>
        <a:p>
          <a:endParaRPr lang="pt-BR"/>
        </a:p>
      </dgm:t>
    </dgm:pt>
    <dgm:pt modelId="{0E5EE523-0596-44E2-8D78-2D8C8B3B895D}">
      <dgm:prSet phldrT="[Texto]"/>
      <dgm:spPr/>
      <dgm:t>
        <a:bodyPr/>
        <a:lstStyle/>
        <a:p>
          <a:r>
            <a:rPr lang="pt-BR" dirty="0"/>
            <a:t>PGH2</a:t>
          </a:r>
        </a:p>
      </dgm:t>
    </dgm:pt>
    <dgm:pt modelId="{8E77ECAF-9E3A-4A04-9B8F-41AD884F718B}" type="parTrans" cxnId="{CAAA5F2B-765B-4B36-891C-DFB7CBE485AE}">
      <dgm:prSet/>
      <dgm:spPr/>
      <dgm:t>
        <a:bodyPr/>
        <a:lstStyle/>
        <a:p>
          <a:endParaRPr lang="pt-BR"/>
        </a:p>
      </dgm:t>
    </dgm:pt>
    <dgm:pt modelId="{43D171C4-D1E2-4C23-8C22-2D31C9173995}" type="sibTrans" cxnId="{CAAA5F2B-765B-4B36-891C-DFB7CBE485AE}">
      <dgm:prSet/>
      <dgm:spPr/>
      <dgm:t>
        <a:bodyPr/>
        <a:lstStyle/>
        <a:p>
          <a:endParaRPr lang="pt-BR"/>
        </a:p>
      </dgm:t>
    </dgm:pt>
    <dgm:pt modelId="{287D38F4-1B6E-41B6-BE14-8F73A8776ECB}">
      <dgm:prSet phldrT="[Texto]"/>
      <dgm:spPr/>
      <dgm:t>
        <a:bodyPr/>
        <a:lstStyle/>
        <a:p>
          <a:r>
            <a:rPr lang="pt-BR" dirty="0"/>
            <a:t>PGE2 + PGI2</a:t>
          </a:r>
        </a:p>
      </dgm:t>
    </dgm:pt>
    <dgm:pt modelId="{F16EA7A5-28E0-4681-984B-DA8A9EA4CEC4}" type="parTrans" cxnId="{0F90DA5D-54E5-459C-BDE4-1AD9EC9015C1}">
      <dgm:prSet/>
      <dgm:spPr/>
      <dgm:t>
        <a:bodyPr/>
        <a:lstStyle/>
        <a:p>
          <a:endParaRPr lang="pt-BR"/>
        </a:p>
      </dgm:t>
    </dgm:pt>
    <dgm:pt modelId="{5A4FB4A0-278E-4414-9434-152B3DA672A4}" type="sibTrans" cxnId="{0F90DA5D-54E5-459C-BDE4-1AD9EC9015C1}">
      <dgm:prSet/>
      <dgm:spPr/>
      <dgm:t>
        <a:bodyPr/>
        <a:lstStyle/>
        <a:p>
          <a:endParaRPr lang="pt-BR"/>
        </a:p>
      </dgm:t>
    </dgm:pt>
    <dgm:pt modelId="{17DC735D-FF87-46D7-83E2-0FE7E1B32665}" type="pres">
      <dgm:prSet presAssocID="{8673EB0B-321F-4D2C-B18D-7E3B8EDEC0E0}" presName="linear" presStyleCnt="0">
        <dgm:presLayoutVars>
          <dgm:dir/>
          <dgm:animLvl val="lvl"/>
          <dgm:resizeHandles val="exact"/>
        </dgm:presLayoutVars>
      </dgm:prSet>
      <dgm:spPr/>
      <dgm:t>
        <a:bodyPr/>
        <a:lstStyle/>
        <a:p>
          <a:endParaRPr lang="pt-BR"/>
        </a:p>
      </dgm:t>
    </dgm:pt>
    <dgm:pt modelId="{22417AC8-D0D1-490A-BBA0-5B99C898D32E}" type="pres">
      <dgm:prSet presAssocID="{A115BCF5-8E08-4595-AA98-AD7E676B0BA3}" presName="parentLin" presStyleCnt="0"/>
      <dgm:spPr/>
    </dgm:pt>
    <dgm:pt modelId="{97D9A487-5B4A-40F9-9333-AA8F73119F42}" type="pres">
      <dgm:prSet presAssocID="{A115BCF5-8E08-4595-AA98-AD7E676B0BA3}" presName="parentLeftMargin" presStyleLbl="node1" presStyleIdx="0" presStyleCnt="5"/>
      <dgm:spPr/>
      <dgm:t>
        <a:bodyPr/>
        <a:lstStyle/>
        <a:p>
          <a:endParaRPr lang="pt-BR"/>
        </a:p>
      </dgm:t>
    </dgm:pt>
    <dgm:pt modelId="{BE66C7EC-7861-499E-AC30-FDBA97A62134}" type="pres">
      <dgm:prSet presAssocID="{A115BCF5-8E08-4595-AA98-AD7E676B0BA3}" presName="parentText" presStyleLbl="node1" presStyleIdx="0" presStyleCnt="5" custLinFactNeighborX="-17275" custLinFactNeighborY="6994">
        <dgm:presLayoutVars>
          <dgm:chMax val="0"/>
          <dgm:bulletEnabled val="1"/>
        </dgm:presLayoutVars>
      </dgm:prSet>
      <dgm:spPr/>
      <dgm:t>
        <a:bodyPr/>
        <a:lstStyle/>
        <a:p>
          <a:endParaRPr lang="pt-BR"/>
        </a:p>
      </dgm:t>
    </dgm:pt>
    <dgm:pt modelId="{62A80D13-D841-438B-B4DC-B3EF5BC96CED}" type="pres">
      <dgm:prSet presAssocID="{A115BCF5-8E08-4595-AA98-AD7E676B0BA3}" presName="negativeSpace" presStyleCnt="0"/>
      <dgm:spPr/>
    </dgm:pt>
    <dgm:pt modelId="{232580EC-C6EA-4810-BAD2-9B2646A35CBB}" type="pres">
      <dgm:prSet presAssocID="{A115BCF5-8E08-4595-AA98-AD7E676B0BA3}" presName="childText" presStyleLbl="conFgAcc1" presStyleIdx="0" presStyleCnt="5">
        <dgm:presLayoutVars>
          <dgm:bulletEnabled val="1"/>
        </dgm:presLayoutVars>
      </dgm:prSet>
      <dgm:spPr/>
    </dgm:pt>
    <dgm:pt modelId="{D2AC93A9-F378-482F-8D1C-9C0C4C764EA2}" type="pres">
      <dgm:prSet presAssocID="{CC21A467-FC11-4081-9E4D-FFE6AAA90E1F}" presName="spaceBetweenRectangles" presStyleCnt="0"/>
      <dgm:spPr/>
    </dgm:pt>
    <dgm:pt modelId="{8A7A1482-0E41-4210-BB8A-A39D4AC32878}" type="pres">
      <dgm:prSet presAssocID="{38F4791E-B461-4511-A4CF-4E63B766B6CF}" presName="parentLin" presStyleCnt="0"/>
      <dgm:spPr/>
    </dgm:pt>
    <dgm:pt modelId="{A8E71BB0-34D3-4224-8C4A-A10212A282E0}" type="pres">
      <dgm:prSet presAssocID="{38F4791E-B461-4511-A4CF-4E63B766B6CF}" presName="parentLeftMargin" presStyleLbl="node1" presStyleIdx="0" presStyleCnt="5"/>
      <dgm:spPr/>
      <dgm:t>
        <a:bodyPr/>
        <a:lstStyle/>
        <a:p>
          <a:endParaRPr lang="pt-BR"/>
        </a:p>
      </dgm:t>
    </dgm:pt>
    <dgm:pt modelId="{8EDFB888-5681-4D60-8A2E-4FABEEFB145B}" type="pres">
      <dgm:prSet presAssocID="{38F4791E-B461-4511-A4CF-4E63B766B6CF}" presName="parentText" presStyleLbl="node1" presStyleIdx="1" presStyleCnt="5">
        <dgm:presLayoutVars>
          <dgm:chMax val="0"/>
          <dgm:bulletEnabled val="1"/>
        </dgm:presLayoutVars>
      </dgm:prSet>
      <dgm:spPr/>
      <dgm:t>
        <a:bodyPr/>
        <a:lstStyle/>
        <a:p>
          <a:endParaRPr lang="pt-BR"/>
        </a:p>
      </dgm:t>
    </dgm:pt>
    <dgm:pt modelId="{26CC74BA-001E-49BD-AB0E-428A2B446E7E}" type="pres">
      <dgm:prSet presAssocID="{38F4791E-B461-4511-A4CF-4E63B766B6CF}" presName="negativeSpace" presStyleCnt="0"/>
      <dgm:spPr/>
    </dgm:pt>
    <dgm:pt modelId="{12419093-57D5-4F18-BEAD-11CCEC3ED60D}" type="pres">
      <dgm:prSet presAssocID="{38F4791E-B461-4511-A4CF-4E63B766B6CF}" presName="childText" presStyleLbl="conFgAcc1" presStyleIdx="1" presStyleCnt="5">
        <dgm:presLayoutVars>
          <dgm:bulletEnabled val="1"/>
        </dgm:presLayoutVars>
      </dgm:prSet>
      <dgm:spPr/>
    </dgm:pt>
    <dgm:pt modelId="{9F75A470-A1D1-435E-9BB2-DC16A1D9F4CD}" type="pres">
      <dgm:prSet presAssocID="{1DB33347-E1DC-4C60-AFB2-A9C94CC49ADB}" presName="spaceBetweenRectangles" presStyleCnt="0"/>
      <dgm:spPr/>
    </dgm:pt>
    <dgm:pt modelId="{48920C5E-B8A1-4C48-A76E-1AC58F692140}" type="pres">
      <dgm:prSet presAssocID="{23E2DC7A-0FFC-47B4-A859-5B97F9CB90B3}" presName="parentLin" presStyleCnt="0"/>
      <dgm:spPr/>
    </dgm:pt>
    <dgm:pt modelId="{C98EA60C-B106-443F-A5C6-6103ADBCB757}" type="pres">
      <dgm:prSet presAssocID="{23E2DC7A-0FFC-47B4-A859-5B97F9CB90B3}" presName="parentLeftMargin" presStyleLbl="node1" presStyleIdx="1" presStyleCnt="5"/>
      <dgm:spPr/>
      <dgm:t>
        <a:bodyPr/>
        <a:lstStyle/>
        <a:p>
          <a:endParaRPr lang="pt-BR"/>
        </a:p>
      </dgm:t>
    </dgm:pt>
    <dgm:pt modelId="{835F1F8C-D965-4FB6-9FEE-4A6D10ECACD9}" type="pres">
      <dgm:prSet presAssocID="{23E2DC7A-0FFC-47B4-A859-5B97F9CB90B3}" presName="parentText" presStyleLbl="node1" presStyleIdx="2" presStyleCnt="5">
        <dgm:presLayoutVars>
          <dgm:chMax val="0"/>
          <dgm:bulletEnabled val="1"/>
        </dgm:presLayoutVars>
      </dgm:prSet>
      <dgm:spPr/>
      <dgm:t>
        <a:bodyPr/>
        <a:lstStyle/>
        <a:p>
          <a:endParaRPr lang="pt-BR"/>
        </a:p>
      </dgm:t>
    </dgm:pt>
    <dgm:pt modelId="{C1A2624F-D21F-409E-8D21-69C72F2838D8}" type="pres">
      <dgm:prSet presAssocID="{23E2DC7A-0FFC-47B4-A859-5B97F9CB90B3}" presName="negativeSpace" presStyleCnt="0"/>
      <dgm:spPr/>
    </dgm:pt>
    <dgm:pt modelId="{4CF12BA3-1C5F-44A0-BB14-D38802769BAC}" type="pres">
      <dgm:prSet presAssocID="{23E2DC7A-0FFC-47B4-A859-5B97F9CB90B3}" presName="childText" presStyleLbl="conFgAcc1" presStyleIdx="2" presStyleCnt="5">
        <dgm:presLayoutVars>
          <dgm:bulletEnabled val="1"/>
        </dgm:presLayoutVars>
      </dgm:prSet>
      <dgm:spPr/>
    </dgm:pt>
    <dgm:pt modelId="{233AEBA5-7390-4146-B5A6-011120D0AADC}" type="pres">
      <dgm:prSet presAssocID="{CF7148E0-4DE4-4BFA-A48D-22DC0D87AEEB}" presName="spaceBetweenRectangles" presStyleCnt="0"/>
      <dgm:spPr/>
    </dgm:pt>
    <dgm:pt modelId="{D235FF7B-164C-42A7-B7BA-ECFA7F042651}" type="pres">
      <dgm:prSet presAssocID="{0E5EE523-0596-44E2-8D78-2D8C8B3B895D}" presName="parentLin" presStyleCnt="0"/>
      <dgm:spPr/>
    </dgm:pt>
    <dgm:pt modelId="{6D75E405-A982-4E96-A5DF-4850DD9E96C0}" type="pres">
      <dgm:prSet presAssocID="{0E5EE523-0596-44E2-8D78-2D8C8B3B895D}" presName="parentLeftMargin" presStyleLbl="node1" presStyleIdx="2" presStyleCnt="5"/>
      <dgm:spPr/>
      <dgm:t>
        <a:bodyPr/>
        <a:lstStyle/>
        <a:p>
          <a:endParaRPr lang="pt-BR"/>
        </a:p>
      </dgm:t>
    </dgm:pt>
    <dgm:pt modelId="{94E72057-9654-4DA6-821D-843EB654B50F}" type="pres">
      <dgm:prSet presAssocID="{0E5EE523-0596-44E2-8D78-2D8C8B3B895D}" presName="parentText" presStyleLbl="node1" presStyleIdx="3" presStyleCnt="5">
        <dgm:presLayoutVars>
          <dgm:chMax val="0"/>
          <dgm:bulletEnabled val="1"/>
        </dgm:presLayoutVars>
      </dgm:prSet>
      <dgm:spPr/>
      <dgm:t>
        <a:bodyPr/>
        <a:lstStyle/>
        <a:p>
          <a:endParaRPr lang="pt-BR"/>
        </a:p>
      </dgm:t>
    </dgm:pt>
    <dgm:pt modelId="{A0164DEE-4FA9-4DE5-941F-5CB3DAB35D70}" type="pres">
      <dgm:prSet presAssocID="{0E5EE523-0596-44E2-8D78-2D8C8B3B895D}" presName="negativeSpace" presStyleCnt="0"/>
      <dgm:spPr/>
    </dgm:pt>
    <dgm:pt modelId="{A772C9BC-6933-469B-BEAA-81F6F0857CB8}" type="pres">
      <dgm:prSet presAssocID="{0E5EE523-0596-44E2-8D78-2D8C8B3B895D}" presName="childText" presStyleLbl="conFgAcc1" presStyleIdx="3" presStyleCnt="5">
        <dgm:presLayoutVars>
          <dgm:bulletEnabled val="1"/>
        </dgm:presLayoutVars>
      </dgm:prSet>
      <dgm:spPr/>
    </dgm:pt>
    <dgm:pt modelId="{8F89FDE5-F9D5-4499-B30C-CAF837EB386C}" type="pres">
      <dgm:prSet presAssocID="{43D171C4-D1E2-4C23-8C22-2D31C9173995}" presName="spaceBetweenRectangles" presStyleCnt="0"/>
      <dgm:spPr/>
    </dgm:pt>
    <dgm:pt modelId="{83F23162-9004-49BC-9016-191DE668BA19}" type="pres">
      <dgm:prSet presAssocID="{287D38F4-1B6E-41B6-BE14-8F73A8776ECB}" presName="parentLin" presStyleCnt="0"/>
      <dgm:spPr/>
    </dgm:pt>
    <dgm:pt modelId="{87886214-DD0E-40A3-8F01-8A5545842CFE}" type="pres">
      <dgm:prSet presAssocID="{287D38F4-1B6E-41B6-BE14-8F73A8776ECB}" presName="parentLeftMargin" presStyleLbl="node1" presStyleIdx="3" presStyleCnt="5"/>
      <dgm:spPr/>
      <dgm:t>
        <a:bodyPr/>
        <a:lstStyle/>
        <a:p>
          <a:endParaRPr lang="pt-BR"/>
        </a:p>
      </dgm:t>
    </dgm:pt>
    <dgm:pt modelId="{74F9DE0F-FB0D-4CDF-BD67-4AF67CA3A08A}" type="pres">
      <dgm:prSet presAssocID="{287D38F4-1B6E-41B6-BE14-8F73A8776ECB}" presName="parentText" presStyleLbl="node1" presStyleIdx="4" presStyleCnt="5">
        <dgm:presLayoutVars>
          <dgm:chMax val="0"/>
          <dgm:bulletEnabled val="1"/>
        </dgm:presLayoutVars>
      </dgm:prSet>
      <dgm:spPr/>
      <dgm:t>
        <a:bodyPr/>
        <a:lstStyle/>
        <a:p>
          <a:endParaRPr lang="pt-BR"/>
        </a:p>
      </dgm:t>
    </dgm:pt>
    <dgm:pt modelId="{07B4EBE7-44F5-46E2-A369-FC2F8F10D2EF}" type="pres">
      <dgm:prSet presAssocID="{287D38F4-1B6E-41B6-BE14-8F73A8776ECB}" presName="negativeSpace" presStyleCnt="0"/>
      <dgm:spPr/>
    </dgm:pt>
    <dgm:pt modelId="{1C9D65EC-F480-4A11-8C14-203B68438542}" type="pres">
      <dgm:prSet presAssocID="{287D38F4-1B6E-41B6-BE14-8F73A8776ECB}" presName="childText" presStyleLbl="conFgAcc1" presStyleIdx="4" presStyleCnt="5">
        <dgm:presLayoutVars>
          <dgm:bulletEnabled val="1"/>
        </dgm:presLayoutVars>
      </dgm:prSet>
      <dgm:spPr/>
    </dgm:pt>
  </dgm:ptLst>
  <dgm:cxnLst>
    <dgm:cxn modelId="{BAF2676D-1D2E-420B-80C3-8AD87904A110}" type="presOf" srcId="{A115BCF5-8E08-4595-AA98-AD7E676B0BA3}" destId="{97D9A487-5B4A-40F9-9333-AA8F73119F42}" srcOrd="0" destOrd="0" presId="urn:microsoft.com/office/officeart/2005/8/layout/list1"/>
    <dgm:cxn modelId="{65CBE488-E71F-4956-A030-33F9BA50A33E}" type="presOf" srcId="{0E5EE523-0596-44E2-8D78-2D8C8B3B895D}" destId="{6D75E405-A982-4E96-A5DF-4850DD9E96C0}" srcOrd="0" destOrd="0" presId="urn:microsoft.com/office/officeart/2005/8/layout/list1"/>
    <dgm:cxn modelId="{F761992A-730B-477D-A8E7-89571F82F14D}" srcId="{8673EB0B-321F-4D2C-B18D-7E3B8EDEC0E0}" destId="{38F4791E-B461-4511-A4CF-4E63B766B6CF}" srcOrd="1" destOrd="0" parTransId="{66818212-AC41-43AA-9952-7FAB248E0EE6}" sibTransId="{1DB33347-E1DC-4C60-AFB2-A9C94CC49ADB}"/>
    <dgm:cxn modelId="{0807E14C-8914-4BFB-B3BA-69557F46172F}" srcId="{8673EB0B-321F-4D2C-B18D-7E3B8EDEC0E0}" destId="{23E2DC7A-0FFC-47B4-A859-5B97F9CB90B3}" srcOrd="2" destOrd="0" parTransId="{B35F3AD3-0BC6-470C-8BE5-606D749AF170}" sibTransId="{CF7148E0-4DE4-4BFA-A48D-22DC0D87AEEB}"/>
    <dgm:cxn modelId="{996E88A0-C160-4A44-BD4F-6BA9E8EBDBB6}" type="presOf" srcId="{A115BCF5-8E08-4595-AA98-AD7E676B0BA3}" destId="{BE66C7EC-7861-499E-AC30-FDBA97A62134}" srcOrd="1" destOrd="0" presId="urn:microsoft.com/office/officeart/2005/8/layout/list1"/>
    <dgm:cxn modelId="{DB1F1AA8-A66F-401C-AD6E-42B6E60BD236}" type="presOf" srcId="{38F4791E-B461-4511-A4CF-4E63B766B6CF}" destId="{A8E71BB0-34D3-4224-8C4A-A10212A282E0}" srcOrd="0" destOrd="0" presId="urn:microsoft.com/office/officeart/2005/8/layout/list1"/>
    <dgm:cxn modelId="{CAAA5F2B-765B-4B36-891C-DFB7CBE485AE}" srcId="{8673EB0B-321F-4D2C-B18D-7E3B8EDEC0E0}" destId="{0E5EE523-0596-44E2-8D78-2D8C8B3B895D}" srcOrd="3" destOrd="0" parTransId="{8E77ECAF-9E3A-4A04-9B8F-41AD884F718B}" sibTransId="{43D171C4-D1E2-4C23-8C22-2D31C9173995}"/>
    <dgm:cxn modelId="{BB6BC4B3-8D32-48AF-A831-93472CF73099}" type="presOf" srcId="{8673EB0B-321F-4D2C-B18D-7E3B8EDEC0E0}" destId="{17DC735D-FF87-46D7-83E2-0FE7E1B32665}" srcOrd="0" destOrd="0" presId="urn:microsoft.com/office/officeart/2005/8/layout/list1"/>
    <dgm:cxn modelId="{2B1C5726-16F4-4712-A2FE-9551C0DA16B7}" type="presOf" srcId="{287D38F4-1B6E-41B6-BE14-8F73A8776ECB}" destId="{87886214-DD0E-40A3-8F01-8A5545842CFE}" srcOrd="0" destOrd="0" presId="urn:microsoft.com/office/officeart/2005/8/layout/list1"/>
    <dgm:cxn modelId="{A8557585-C3E2-4F16-814D-DA31540905AD}" type="presOf" srcId="{38F4791E-B461-4511-A4CF-4E63B766B6CF}" destId="{8EDFB888-5681-4D60-8A2E-4FABEEFB145B}" srcOrd="1" destOrd="0" presId="urn:microsoft.com/office/officeart/2005/8/layout/list1"/>
    <dgm:cxn modelId="{2BA5D44D-DF9C-4E10-B92A-6401A81CCB55}" srcId="{8673EB0B-321F-4D2C-B18D-7E3B8EDEC0E0}" destId="{A115BCF5-8E08-4595-AA98-AD7E676B0BA3}" srcOrd="0" destOrd="0" parTransId="{B98F23F7-DF89-41E0-94BF-F2C10E6824B6}" sibTransId="{CC21A467-FC11-4081-9E4D-FFE6AAA90E1F}"/>
    <dgm:cxn modelId="{0F90DA5D-54E5-459C-BDE4-1AD9EC9015C1}" srcId="{8673EB0B-321F-4D2C-B18D-7E3B8EDEC0E0}" destId="{287D38F4-1B6E-41B6-BE14-8F73A8776ECB}" srcOrd="4" destOrd="0" parTransId="{F16EA7A5-28E0-4681-984B-DA8A9EA4CEC4}" sibTransId="{5A4FB4A0-278E-4414-9434-152B3DA672A4}"/>
    <dgm:cxn modelId="{E415528A-EC7C-461A-87CD-32BF77AD3723}" type="presOf" srcId="{287D38F4-1B6E-41B6-BE14-8F73A8776ECB}" destId="{74F9DE0F-FB0D-4CDF-BD67-4AF67CA3A08A}" srcOrd="1" destOrd="0" presId="urn:microsoft.com/office/officeart/2005/8/layout/list1"/>
    <dgm:cxn modelId="{00D7559C-CE22-4874-AD1B-6E737E5397BF}" type="presOf" srcId="{23E2DC7A-0FFC-47B4-A859-5B97F9CB90B3}" destId="{835F1F8C-D965-4FB6-9FEE-4A6D10ECACD9}" srcOrd="1" destOrd="0" presId="urn:microsoft.com/office/officeart/2005/8/layout/list1"/>
    <dgm:cxn modelId="{CE0DF02E-813F-4391-92A9-FC5408D94742}" type="presOf" srcId="{0E5EE523-0596-44E2-8D78-2D8C8B3B895D}" destId="{94E72057-9654-4DA6-821D-843EB654B50F}" srcOrd="1" destOrd="0" presId="urn:microsoft.com/office/officeart/2005/8/layout/list1"/>
    <dgm:cxn modelId="{E6B86668-0AF9-46B3-B620-F29B4B2B0983}" type="presOf" srcId="{23E2DC7A-0FFC-47B4-A859-5B97F9CB90B3}" destId="{C98EA60C-B106-443F-A5C6-6103ADBCB757}" srcOrd="0" destOrd="0" presId="urn:microsoft.com/office/officeart/2005/8/layout/list1"/>
    <dgm:cxn modelId="{981FE065-5DEC-4BB5-99CB-FA601520C83A}" type="presParOf" srcId="{17DC735D-FF87-46D7-83E2-0FE7E1B32665}" destId="{22417AC8-D0D1-490A-BBA0-5B99C898D32E}" srcOrd="0" destOrd="0" presId="urn:microsoft.com/office/officeart/2005/8/layout/list1"/>
    <dgm:cxn modelId="{F29B0669-CF7A-4FDB-83B5-8C7F531BDB6E}" type="presParOf" srcId="{22417AC8-D0D1-490A-BBA0-5B99C898D32E}" destId="{97D9A487-5B4A-40F9-9333-AA8F73119F42}" srcOrd="0" destOrd="0" presId="urn:microsoft.com/office/officeart/2005/8/layout/list1"/>
    <dgm:cxn modelId="{42737FCE-312B-48F1-A208-D410B110EED7}" type="presParOf" srcId="{22417AC8-D0D1-490A-BBA0-5B99C898D32E}" destId="{BE66C7EC-7861-499E-AC30-FDBA97A62134}" srcOrd="1" destOrd="0" presId="urn:microsoft.com/office/officeart/2005/8/layout/list1"/>
    <dgm:cxn modelId="{81BC11A2-208A-42A9-B07B-7B03EEC5F224}" type="presParOf" srcId="{17DC735D-FF87-46D7-83E2-0FE7E1B32665}" destId="{62A80D13-D841-438B-B4DC-B3EF5BC96CED}" srcOrd="1" destOrd="0" presId="urn:microsoft.com/office/officeart/2005/8/layout/list1"/>
    <dgm:cxn modelId="{51D95B10-BE38-439A-BEA1-25FE9DF1F254}" type="presParOf" srcId="{17DC735D-FF87-46D7-83E2-0FE7E1B32665}" destId="{232580EC-C6EA-4810-BAD2-9B2646A35CBB}" srcOrd="2" destOrd="0" presId="urn:microsoft.com/office/officeart/2005/8/layout/list1"/>
    <dgm:cxn modelId="{D40C16B0-55C7-4EA2-9CFA-338AEEF52444}" type="presParOf" srcId="{17DC735D-FF87-46D7-83E2-0FE7E1B32665}" destId="{D2AC93A9-F378-482F-8D1C-9C0C4C764EA2}" srcOrd="3" destOrd="0" presId="urn:microsoft.com/office/officeart/2005/8/layout/list1"/>
    <dgm:cxn modelId="{9EA00F1D-13DC-486E-994F-E9BD70DA5C9B}" type="presParOf" srcId="{17DC735D-FF87-46D7-83E2-0FE7E1B32665}" destId="{8A7A1482-0E41-4210-BB8A-A39D4AC32878}" srcOrd="4" destOrd="0" presId="urn:microsoft.com/office/officeart/2005/8/layout/list1"/>
    <dgm:cxn modelId="{898C702F-10F5-4C40-B155-75C5A361D054}" type="presParOf" srcId="{8A7A1482-0E41-4210-BB8A-A39D4AC32878}" destId="{A8E71BB0-34D3-4224-8C4A-A10212A282E0}" srcOrd="0" destOrd="0" presId="urn:microsoft.com/office/officeart/2005/8/layout/list1"/>
    <dgm:cxn modelId="{6A06BC17-6A2F-4A8F-8F23-21B093DC2AFA}" type="presParOf" srcId="{8A7A1482-0E41-4210-BB8A-A39D4AC32878}" destId="{8EDFB888-5681-4D60-8A2E-4FABEEFB145B}" srcOrd="1" destOrd="0" presId="urn:microsoft.com/office/officeart/2005/8/layout/list1"/>
    <dgm:cxn modelId="{821D9BB4-CBCC-4CF6-856D-37A6D863D458}" type="presParOf" srcId="{17DC735D-FF87-46D7-83E2-0FE7E1B32665}" destId="{26CC74BA-001E-49BD-AB0E-428A2B446E7E}" srcOrd="5" destOrd="0" presId="urn:microsoft.com/office/officeart/2005/8/layout/list1"/>
    <dgm:cxn modelId="{7E3464B4-30F9-4C35-8CE3-8FE93355C6CD}" type="presParOf" srcId="{17DC735D-FF87-46D7-83E2-0FE7E1B32665}" destId="{12419093-57D5-4F18-BEAD-11CCEC3ED60D}" srcOrd="6" destOrd="0" presId="urn:microsoft.com/office/officeart/2005/8/layout/list1"/>
    <dgm:cxn modelId="{3454AEBE-FB1C-4AE3-BCD4-3E50A2EB8F42}" type="presParOf" srcId="{17DC735D-FF87-46D7-83E2-0FE7E1B32665}" destId="{9F75A470-A1D1-435E-9BB2-DC16A1D9F4CD}" srcOrd="7" destOrd="0" presId="urn:microsoft.com/office/officeart/2005/8/layout/list1"/>
    <dgm:cxn modelId="{53F39FDE-78D1-473C-A6C7-CAE848825CA5}" type="presParOf" srcId="{17DC735D-FF87-46D7-83E2-0FE7E1B32665}" destId="{48920C5E-B8A1-4C48-A76E-1AC58F692140}" srcOrd="8" destOrd="0" presId="urn:microsoft.com/office/officeart/2005/8/layout/list1"/>
    <dgm:cxn modelId="{ED5EC789-3B57-4A1B-B167-B79F32B8EB72}" type="presParOf" srcId="{48920C5E-B8A1-4C48-A76E-1AC58F692140}" destId="{C98EA60C-B106-443F-A5C6-6103ADBCB757}" srcOrd="0" destOrd="0" presId="urn:microsoft.com/office/officeart/2005/8/layout/list1"/>
    <dgm:cxn modelId="{C1D27168-F32E-447D-9BB8-9683572B2E88}" type="presParOf" srcId="{48920C5E-B8A1-4C48-A76E-1AC58F692140}" destId="{835F1F8C-D965-4FB6-9FEE-4A6D10ECACD9}" srcOrd="1" destOrd="0" presId="urn:microsoft.com/office/officeart/2005/8/layout/list1"/>
    <dgm:cxn modelId="{0E5EF566-7781-4420-A629-96BC076B6A49}" type="presParOf" srcId="{17DC735D-FF87-46D7-83E2-0FE7E1B32665}" destId="{C1A2624F-D21F-409E-8D21-69C72F2838D8}" srcOrd="9" destOrd="0" presId="urn:microsoft.com/office/officeart/2005/8/layout/list1"/>
    <dgm:cxn modelId="{27DFA62D-CA46-4A71-9D1D-BB96C2C7C526}" type="presParOf" srcId="{17DC735D-FF87-46D7-83E2-0FE7E1B32665}" destId="{4CF12BA3-1C5F-44A0-BB14-D38802769BAC}" srcOrd="10" destOrd="0" presId="urn:microsoft.com/office/officeart/2005/8/layout/list1"/>
    <dgm:cxn modelId="{0B9C1CEB-721A-4B90-85F4-3D049553F1B6}" type="presParOf" srcId="{17DC735D-FF87-46D7-83E2-0FE7E1B32665}" destId="{233AEBA5-7390-4146-B5A6-011120D0AADC}" srcOrd="11" destOrd="0" presId="urn:microsoft.com/office/officeart/2005/8/layout/list1"/>
    <dgm:cxn modelId="{F3E9113A-953F-4C28-9D35-E946CE05059B}" type="presParOf" srcId="{17DC735D-FF87-46D7-83E2-0FE7E1B32665}" destId="{D235FF7B-164C-42A7-B7BA-ECFA7F042651}" srcOrd="12" destOrd="0" presId="urn:microsoft.com/office/officeart/2005/8/layout/list1"/>
    <dgm:cxn modelId="{B4E489F0-A28E-45BF-8C21-A53E3785C445}" type="presParOf" srcId="{D235FF7B-164C-42A7-B7BA-ECFA7F042651}" destId="{6D75E405-A982-4E96-A5DF-4850DD9E96C0}" srcOrd="0" destOrd="0" presId="urn:microsoft.com/office/officeart/2005/8/layout/list1"/>
    <dgm:cxn modelId="{78E17D4E-04A1-45FD-9ECC-17FA28BABD63}" type="presParOf" srcId="{D235FF7B-164C-42A7-B7BA-ECFA7F042651}" destId="{94E72057-9654-4DA6-821D-843EB654B50F}" srcOrd="1" destOrd="0" presId="urn:microsoft.com/office/officeart/2005/8/layout/list1"/>
    <dgm:cxn modelId="{574F14A2-4522-41DD-AACA-233EC531EC1A}" type="presParOf" srcId="{17DC735D-FF87-46D7-83E2-0FE7E1B32665}" destId="{A0164DEE-4FA9-4DE5-941F-5CB3DAB35D70}" srcOrd="13" destOrd="0" presId="urn:microsoft.com/office/officeart/2005/8/layout/list1"/>
    <dgm:cxn modelId="{978A754E-D005-44F4-819B-114AC5EA5CB7}" type="presParOf" srcId="{17DC735D-FF87-46D7-83E2-0FE7E1B32665}" destId="{A772C9BC-6933-469B-BEAA-81F6F0857CB8}" srcOrd="14" destOrd="0" presId="urn:microsoft.com/office/officeart/2005/8/layout/list1"/>
    <dgm:cxn modelId="{2FCA5020-D385-4A4F-B989-126571E077FE}" type="presParOf" srcId="{17DC735D-FF87-46D7-83E2-0FE7E1B32665}" destId="{8F89FDE5-F9D5-4499-B30C-CAF837EB386C}" srcOrd="15" destOrd="0" presId="urn:microsoft.com/office/officeart/2005/8/layout/list1"/>
    <dgm:cxn modelId="{F4916C71-00BB-4062-842C-0AEE296D0448}" type="presParOf" srcId="{17DC735D-FF87-46D7-83E2-0FE7E1B32665}" destId="{83F23162-9004-49BC-9016-191DE668BA19}" srcOrd="16" destOrd="0" presId="urn:microsoft.com/office/officeart/2005/8/layout/list1"/>
    <dgm:cxn modelId="{81F360B6-6175-46FA-84FB-FC345DD2B4EC}" type="presParOf" srcId="{83F23162-9004-49BC-9016-191DE668BA19}" destId="{87886214-DD0E-40A3-8F01-8A5545842CFE}" srcOrd="0" destOrd="0" presId="urn:microsoft.com/office/officeart/2005/8/layout/list1"/>
    <dgm:cxn modelId="{43240406-DF09-4433-A7E1-D9FE22D46D13}" type="presParOf" srcId="{83F23162-9004-49BC-9016-191DE668BA19}" destId="{74F9DE0F-FB0D-4CDF-BD67-4AF67CA3A08A}" srcOrd="1" destOrd="0" presId="urn:microsoft.com/office/officeart/2005/8/layout/list1"/>
    <dgm:cxn modelId="{649EBE41-CF0C-41DC-B26D-50337D538F84}" type="presParOf" srcId="{17DC735D-FF87-46D7-83E2-0FE7E1B32665}" destId="{07B4EBE7-44F5-46E2-A369-FC2F8F10D2EF}" srcOrd="17" destOrd="0" presId="urn:microsoft.com/office/officeart/2005/8/layout/list1"/>
    <dgm:cxn modelId="{A2076BA2-4559-4327-B3F9-F5A639875E42}" type="presParOf" srcId="{17DC735D-FF87-46D7-83E2-0FE7E1B32665}" destId="{1C9D65EC-F480-4A11-8C14-203B68438542}"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2580EC-C6EA-4810-BAD2-9B2646A35CBB}">
      <dsp:nvSpPr>
        <dsp:cNvPr id="0" name=""/>
        <dsp:cNvSpPr/>
      </dsp:nvSpPr>
      <dsp:spPr>
        <a:xfrm>
          <a:off x="0" y="245629"/>
          <a:ext cx="7348561" cy="327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E66C7EC-7861-499E-AC30-FDBA97A62134}">
      <dsp:nvSpPr>
        <dsp:cNvPr id="0" name=""/>
        <dsp:cNvSpPr/>
      </dsp:nvSpPr>
      <dsp:spPr>
        <a:xfrm>
          <a:off x="303954" y="80590"/>
          <a:ext cx="5143992" cy="3837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431" tIns="0" rIns="194431" bIns="0" numCol="1" spcCol="1270" anchor="ctr" anchorCtr="0">
          <a:noAutofit/>
        </a:bodyPr>
        <a:lstStyle/>
        <a:p>
          <a:pPr lvl="0" algn="l" defTabSz="577850">
            <a:lnSpc>
              <a:spcPct val="90000"/>
            </a:lnSpc>
            <a:spcBef>
              <a:spcPct val="0"/>
            </a:spcBef>
            <a:spcAft>
              <a:spcPct val="35000"/>
            </a:spcAft>
          </a:pPr>
          <a:r>
            <a:rPr lang="pt-BR" sz="1300" kern="1200" dirty="0"/>
            <a:t>Prostaglandina</a:t>
          </a:r>
        </a:p>
      </dsp:txBody>
      <dsp:txXfrm>
        <a:off x="322688" y="99324"/>
        <a:ext cx="5106524" cy="346292"/>
      </dsp:txXfrm>
    </dsp:sp>
    <dsp:sp modelId="{12419093-57D5-4F18-BEAD-11CCEC3ED60D}">
      <dsp:nvSpPr>
        <dsp:cNvPr id="0" name=""/>
        <dsp:cNvSpPr/>
      </dsp:nvSpPr>
      <dsp:spPr>
        <a:xfrm>
          <a:off x="0" y="835309"/>
          <a:ext cx="7348561" cy="327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DFB888-5681-4D60-8A2E-4FABEEFB145B}">
      <dsp:nvSpPr>
        <dsp:cNvPr id="0" name=""/>
        <dsp:cNvSpPr/>
      </dsp:nvSpPr>
      <dsp:spPr>
        <a:xfrm>
          <a:off x="367428" y="643429"/>
          <a:ext cx="5143992" cy="3837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431" tIns="0" rIns="194431" bIns="0" numCol="1" spcCol="1270" anchor="ctr" anchorCtr="0">
          <a:noAutofit/>
        </a:bodyPr>
        <a:lstStyle/>
        <a:p>
          <a:pPr lvl="0" algn="l" defTabSz="577850">
            <a:lnSpc>
              <a:spcPct val="90000"/>
            </a:lnSpc>
            <a:spcBef>
              <a:spcPct val="0"/>
            </a:spcBef>
            <a:spcAft>
              <a:spcPct val="35000"/>
            </a:spcAft>
          </a:pPr>
          <a:r>
            <a:rPr lang="pt-BR" sz="1300" kern="1200" dirty="0"/>
            <a:t>Ac. Araquidônico</a:t>
          </a:r>
        </a:p>
      </dsp:txBody>
      <dsp:txXfrm>
        <a:off x="386162" y="662163"/>
        <a:ext cx="5106524" cy="346292"/>
      </dsp:txXfrm>
    </dsp:sp>
    <dsp:sp modelId="{4CF12BA3-1C5F-44A0-BB14-D38802769BAC}">
      <dsp:nvSpPr>
        <dsp:cNvPr id="0" name=""/>
        <dsp:cNvSpPr/>
      </dsp:nvSpPr>
      <dsp:spPr>
        <a:xfrm>
          <a:off x="0" y="1424990"/>
          <a:ext cx="7348561" cy="327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5F1F8C-D965-4FB6-9FEE-4A6D10ECACD9}">
      <dsp:nvSpPr>
        <dsp:cNvPr id="0" name=""/>
        <dsp:cNvSpPr/>
      </dsp:nvSpPr>
      <dsp:spPr>
        <a:xfrm>
          <a:off x="367428" y="1233110"/>
          <a:ext cx="5143992" cy="3837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431" tIns="0" rIns="194431" bIns="0" numCol="1" spcCol="1270" anchor="ctr" anchorCtr="0">
          <a:noAutofit/>
        </a:bodyPr>
        <a:lstStyle/>
        <a:p>
          <a:pPr lvl="0" algn="l" defTabSz="577850">
            <a:lnSpc>
              <a:spcPct val="90000"/>
            </a:lnSpc>
            <a:spcBef>
              <a:spcPct val="0"/>
            </a:spcBef>
            <a:spcAft>
              <a:spcPct val="35000"/>
            </a:spcAft>
          </a:pPr>
          <a:r>
            <a:rPr lang="pt-BR" sz="1300" kern="1200" dirty="0"/>
            <a:t>PGG2</a:t>
          </a:r>
        </a:p>
      </dsp:txBody>
      <dsp:txXfrm>
        <a:off x="386162" y="1251844"/>
        <a:ext cx="5106524" cy="346292"/>
      </dsp:txXfrm>
    </dsp:sp>
    <dsp:sp modelId="{A772C9BC-6933-469B-BEAA-81F6F0857CB8}">
      <dsp:nvSpPr>
        <dsp:cNvPr id="0" name=""/>
        <dsp:cNvSpPr/>
      </dsp:nvSpPr>
      <dsp:spPr>
        <a:xfrm>
          <a:off x="0" y="2014670"/>
          <a:ext cx="7348561" cy="327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E72057-9654-4DA6-821D-843EB654B50F}">
      <dsp:nvSpPr>
        <dsp:cNvPr id="0" name=""/>
        <dsp:cNvSpPr/>
      </dsp:nvSpPr>
      <dsp:spPr>
        <a:xfrm>
          <a:off x="367428" y="1822790"/>
          <a:ext cx="5143992" cy="3837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431" tIns="0" rIns="194431" bIns="0" numCol="1" spcCol="1270" anchor="ctr" anchorCtr="0">
          <a:noAutofit/>
        </a:bodyPr>
        <a:lstStyle/>
        <a:p>
          <a:pPr lvl="0" algn="l" defTabSz="577850">
            <a:lnSpc>
              <a:spcPct val="90000"/>
            </a:lnSpc>
            <a:spcBef>
              <a:spcPct val="0"/>
            </a:spcBef>
            <a:spcAft>
              <a:spcPct val="35000"/>
            </a:spcAft>
          </a:pPr>
          <a:r>
            <a:rPr lang="pt-BR" sz="1300" kern="1200" dirty="0"/>
            <a:t>PGH2</a:t>
          </a:r>
        </a:p>
      </dsp:txBody>
      <dsp:txXfrm>
        <a:off x="386162" y="1841524"/>
        <a:ext cx="5106524" cy="346292"/>
      </dsp:txXfrm>
    </dsp:sp>
    <dsp:sp modelId="{1C9D65EC-F480-4A11-8C14-203B68438542}">
      <dsp:nvSpPr>
        <dsp:cNvPr id="0" name=""/>
        <dsp:cNvSpPr/>
      </dsp:nvSpPr>
      <dsp:spPr>
        <a:xfrm>
          <a:off x="0" y="2604350"/>
          <a:ext cx="7348561" cy="327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F9DE0F-FB0D-4CDF-BD67-4AF67CA3A08A}">
      <dsp:nvSpPr>
        <dsp:cNvPr id="0" name=""/>
        <dsp:cNvSpPr/>
      </dsp:nvSpPr>
      <dsp:spPr>
        <a:xfrm>
          <a:off x="367428" y="2412470"/>
          <a:ext cx="5143992" cy="3837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4431" tIns="0" rIns="194431" bIns="0" numCol="1" spcCol="1270" anchor="ctr" anchorCtr="0">
          <a:noAutofit/>
        </a:bodyPr>
        <a:lstStyle/>
        <a:p>
          <a:pPr lvl="0" algn="l" defTabSz="577850">
            <a:lnSpc>
              <a:spcPct val="90000"/>
            </a:lnSpc>
            <a:spcBef>
              <a:spcPct val="0"/>
            </a:spcBef>
            <a:spcAft>
              <a:spcPct val="35000"/>
            </a:spcAft>
          </a:pPr>
          <a:r>
            <a:rPr lang="pt-BR" sz="1300" kern="1200" dirty="0"/>
            <a:t>PGE2 + PGI2</a:t>
          </a:r>
        </a:p>
      </dsp:txBody>
      <dsp:txXfrm>
        <a:off x="386162" y="2431204"/>
        <a:ext cx="5106524"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grpSp>
        <p:nvGrpSpPr>
          <p:cNvPr id="4" name="Group 88"/>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4" name="Group 8"/>
          <p:cNvGrpSpPr>
            <a:grpSpLocks/>
          </p:cNvGrpSpPr>
          <p:nvPr/>
        </p:nvGrpSpPr>
        <p:grpSpPr bwMode="auto">
          <a:xfrm>
            <a:off x="1670050" y="1185863"/>
            <a:ext cx="8847138" cy="4478337"/>
            <a:chOff x="1669293" y="1186483"/>
            <a:chExt cx="8848345" cy="4477933"/>
          </a:xfrm>
        </p:grpSpPr>
        <p:sp>
          <p:nvSpPr>
            <p:cNvPr id="25" name="Rectangle 38"/>
            <p:cNvSpPr/>
            <p:nvPr/>
          </p:nvSpPr>
          <p:spPr>
            <a:xfrm>
              <a:off x="1674057" y="1186483"/>
              <a:ext cx="8843581"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2619" y="5313611"/>
              <a:ext cx="406455"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40"/>
            <p:cNvSpPr/>
            <p:nvPr/>
          </p:nvSpPr>
          <p:spPr>
            <a:xfrm>
              <a:off x="1669293" y="1991272"/>
              <a:ext cx="8845170"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lstStyle>
            <a:lvl1pPr algn="ctr">
              <a:lnSpc>
                <a:spcPct val="80000"/>
              </a:lnSpc>
              <a:defRPr sz="5400" spc="-150">
                <a:solidFill>
                  <a:srgbClr val="FFFEFF"/>
                </a:solidFill>
              </a:defRPr>
            </a:lvl1pPr>
          </a:lstStyle>
          <a:p>
            <a:r>
              <a:rPr lang="pt-BR"/>
              <a:t>Clique para editar o título Mestre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28" name="Date Placeholder 3"/>
          <p:cNvSpPr>
            <a:spLocks noGrp="1"/>
          </p:cNvSpPr>
          <p:nvPr>
            <p:ph type="dt" sz="half" idx="10"/>
          </p:nvPr>
        </p:nvSpPr>
        <p:spPr/>
        <p:txBody>
          <a:bodyPr/>
          <a:lstStyle>
            <a:lvl1pPr>
              <a:defRPr lang="en-US" dirty="0"/>
            </a:lvl1pPr>
          </a:lstStyle>
          <a:p>
            <a:pPr>
              <a:defRPr/>
            </a:pPr>
            <a:fld id="{2B14D9C5-0E96-4CD2-8E5B-0BA8779A9ACD}" type="datetimeFigureOut">
              <a:rPr/>
              <a:pPr>
                <a:defRPr/>
              </a:pPr>
              <a:t>1/25/2021</a:t>
            </a:fld>
            <a:endParaRPr/>
          </a:p>
        </p:txBody>
      </p:sp>
      <p:sp>
        <p:nvSpPr>
          <p:cNvPr id="29" name="Footer Placeholder 4"/>
          <p:cNvSpPr>
            <a:spLocks noGrp="1"/>
          </p:cNvSpPr>
          <p:nvPr>
            <p:ph type="ftr" sz="quarter" idx="11"/>
          </p:nvPr>
        </p:nvSpPr>
        <p:spPr/>
        <p:txBody>
          <a:bodyPr/>
          <a:lstStyle>
            <a:lvl1pPr algn="ctr">
              <a:defRPr dirty="0"/>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B4C90530-B561-4269-9AB1-5FACCB324156}" type="slidenum">
              <a:rPr lang="en-US"/>
              <a:pPr>
                <a:defRPr/>
              </a:pPr>
              <a:t>‹nº›</a:t>
            </a:fld>
            <a:endParaRPr lang="en-US"/>
          </a:p>
        </p:txBody>
      </p:sp>
    </p:spTree>
    <p:extLst>
      <p:ext uri="{BB962C8B-B14F-4D97-AF65-F5344CB8AC3E}">
        <p14:creationId xmlns:p14="http://schemas.microsoft.com/office/powerpoint/2010/main" val="4075306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grpSp>
        <p:nvGrpSpPr>
          <p:cNvPr id="4" name="Group 79"/>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6"/>
          <p:cNvGrpSpPr>
            <a:grpSpLocks/>
          </p:cNvGrpSpPr>
          <p:nvPr/>
        </p:nvGrpSpPr>
        <p:grpSpPr bwMode="auto">
          <a:xfrm>
            <a:off x="800100" y="1700213"/>
            <a:ext cx="3675063" cy="3470275"/>
            <a:chOff x="697883" y="1816768"/>
            <a:chExt cx="3674476" cy="3470421"/>
          </a:xfrm>
        </p:grpSpPr>
        <p:sp>
          <p:nvSpPr>
            <p:cNvPr id="27" name="Rectangle 27"/>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9"/>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AB2ABC99-6928-4948-9140-410301D741CF}" type="datetimeFigureOut">
              <a:rPr lang="en-US"/>
              <a:pPr>
                <a:defRPr/>
              </a:pPr>
              <a:t>1/25/2021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C48ACC8E-5181-4365-AB08-A4EB53A8FEA2}" type="slidenum">
              <a:rPr lang="en-US"/>
              <a:pPr>
                <a:defRPr/>
              </a:pPr>
              <a:t>‹nº›</a:t>
            </a:fld>
            <a:endParaRPr lang="en-US"/>
          </a:p>
        </p:txBody>
      </p:sp>
    </p:spTree>
    <p:extLst>
      <p:ext uri="{BB962C8B-B14F-4D97-AF65-F5344CB8AC3E}">
        <p14:creationId xmlns:p14="http://schemas.microsoft.com/office/powerpoint/2010/main" val="1763542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grpSp>
        <p:nvGrpSpPr>
          <p:cNvPr id="4" name="Group 76"/>
          <p:cNvGrpSpPr>
            <a:grpSpLocks/>
          </p:cNvGrpSpPr>
          <p:nvPr/>
        </p:nvGrpSpPr>
        <p:grpSpPr bwMode="auto">
          <a:xfrm>
            <a:off x="-330200" y="-58738"/>
            <a:ext cx="12515850" cy="6923088"/>
            <a:chOff x="-329674" y="-51881"/>
            <a:chExt cx="12515851" cy="6923798"/>
          </a:xfrm>
        </p:grpSpPr>
        <p:sp>
          <p:nvSpPr>
            <p:cNvPr id="5"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4" name="Group 8"/>
          <p:cNvGrpSpPr>
            <a:grpSpLocks/>
          </p:cNvGrpSpPr>
          <p:nvPr/>
        </p:nvGrpSpPr>
        <p:grpSpPr bwMode="auto">
          <a:xfrm>
            <a:off x="3259138" y="1185863"/>
            <a:ext cx="5665787" cy="4478337"/>
            <a:chOff x="3259545" y="1186483"/>
            <a:chExt cx="5666145" cy="4477933"/>
          </a:xfrm>
        </p:grpSpPr>
        <p:sp>
          <p:nvSpPr>
            <p:cNvPr id="25" name="Rectangle 98"/>
            <p:cNvSpPr/>
            <p:nvPr/>
          </p:nvSpPr>
          <p:spPr>
            <a:xfrm>
              <a:off x="3259545" y="1186483"/>
              <a:ext cx="5658207" cy="7158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39"/>
            <p:cNvSpPr/>
            <p:nvPr/>
          </p:nvSpPr>
          <p:spPr>
            <a:xfrm rot="10800000">
              <a:off x="5891786" y="5313611"/>
              <a:ext cx="408013" cy="3508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100"/>
            <p:cNvSpPr/>
            <p:nvPr/>
          </p:nvSpPr>
          <p:spPr>
            <a:xfrm>
              <a:off x="3259545" y="1991272"/>
              <a:ext cx="5666145" cy="33223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lstStyle>
            <a:lvl1pPr algn="ctr">
              <a:defRPr sz="4400">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28" name="Date Placeholder 3"/>
          <p:cNvSpPr>
            <a:spLocks noGrp="1"/>
          </p:cNvSpPr>
          <p:nvPr>
            <p:ph type="dt" sz="half" idx="10"/>
          </p:nvPr>
        </p:nvSpPr>
        <p:spPr/>
        <p:txBody>
          <a:bodyPr/>
          <a:lstStyle>
            <a:lvl1pPr>
              <a:defRPr/>
            </a:lvl1pPr>
          </a:lstStyle>
          <a:p>
            <a:pPr>
              <a:defRPr/>
            </a:pPr>
            <a:fld id="{CFFD08DF-DFB4-47AB-8EA5-0DC15320269E}" type="datetimeFigureOut">
              <a:rPr lang="en-US"/>
              <a:pPr>
                <a:defRPr/>
              </a:pPr>
              <a:t>1/25/2021</a:t>
            </a:fld>
            <a:endParaRPr lang="en-US"/>
          </a:p>
        </p:txBody>
      </p:sp>
      <p:sp>
        <p:nvSpPr>
          <p:cNvPr id="29" name="Footer Placeholder 4"/>
          <p:cNvSpPr>
            <a:spLocks noGrp="1"/>
          </p:cNvSpPr>
          <p:nvPr>
            <p:ph type="ftr" sz="quarter" idx="11"/>
          </p:nvPr>
        </p:nvSpPr>
        <p:spPr/>
        <p:txBody>
          <a:bodyPr/>
          <a:lstStyle>
            <a:lvl1pPr algn="ctr">
              <a:defRPr dirty="0"/>
            </a:lvl1pPr>
          </a:lstStyle>
          <a:p>
            <a:pPr>
              <a:defRPr/>
            </a:pPr>
            <a:endParaRPr lang="en-US"/>
          </a:p>
        </p:txBody>
      </p:sp>
      <p:sp>
        <p:nvSpPr>
          <p:cNvPr id="30" name="Slide Number Placeholder 5"/>
          <p:cNvSpPr>
            <a:spLocks noGrp="1"/>
          </p:cNvSpPr>
          <p:nvPr>
            <p:ph type="sldNum" sz="quarter" idx="12"/>
          </p:nvPr>
        </p:nvSpPr>
        <p:spPr/>
        <p:txBody>
          <a:bodyPr/>
          <a:lstStyle>
            <a:lvl1pPr>
              <a:defRPr/>
            </a:lvl1pPr>
          </a:lstStyle>
          <a:p>
            <a:pPr>
              <a:defRPr/>
            </a:pPr>
            <a:fld id="{057E737B-9F1A-4515-B8D5-5D31FF5B6030}" type="slidenum">
              <a:rPr lang="en-US"/>
              <a:pPr>
                <a:defRPr/>
              </a:pPr>
              <a:t>‹nº›</a:t>
            </a:fld>
            <a:endParaRPr lang="en-US"/>
          </a:p>
        </p:txBody>
      </p:sp>
    </p:spTree>
    <p:extLst>
      <p:ext uri="{BB962C8B-B14F-4D97-AF65-F5344CB8AC3E}">
        <p14:creationId xmlns:p14="http://schemas.microsoft.com/office/powerpoint/2010/main" val="42362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grpSp>
        <p:nvGrpSpPr>
          <p:cNvPr id="5" name="Group 36"/>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7" name="Group 58"/>
          <p:cNvGrpSpPr>
            <a:grpSpLocks/>
          </p:cNvGrpSpPr>
          <p:nvPr/>
        </p:nvGrpSpPr>
        <p:grpSpPr bwMode="auto">
          <a:xfrm>
            <a:off x="800100" y="1700213"/>
            <a:ext cx="3675063" cy="3470275"/>
            <a:chOff x="697883" y="1816768"/>
            <a:chExt cx="3674476" cy="3470421"/>
          </a:xfrm>
        </p:grpSpPr>
        <p:sp>
          <p:nvSpPr>
            <p:cNvPr id="28" name="Rectangle 59"/>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61"/>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1" name="Date Placeholder 4"/>
          <p:cNvSpPr>
            <a:spLocks noGrp="1"/>
          </p:cNvSpPr>
          <p:nvPr>
            <p:ph type="dt" sz="half" idx="10"/>
          </p:nvPr>
        </p:nvSpPr>
        <p:spPr/>
        <p:txBody>
          <a:bodyPr/>
          <a:lstStyle>
            <a:lvl1pPr>
              <a:defRPr/>
            </a:lvl1pPr>
          </a:lstStyle>
          <a:p>
            <a:pPr>
              <a:defRPr/>
            </a:pPr>
            <a:fld id="{EDED874D-C879-43E4-8950-958BCB2050D5}" type="datetimeFigureOut">
              <a:rPr lang="en-US"/>
              <a:pPr>
                <a:defRPr/>
              </a:pPr>
              <a:t>1/25/2021</a:t>
            </a:fld>
            <a:endParaRPr lang="en-US"/>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D95F89C3-67E7-4DB4-B78A-A6C6E7B1EB8F}" type="slidenum">
              <a:rPr lang="en-US"/>
              <a:pPr>
                <a:defRPr/>
              </a:pPr>
              <a:t>‹nº›</a:t>
            </a:fld>
            <a:endParaRPr lang="en-US"/>
          </a:p>
        </p:txBody>
      </p:sp>
    </p:spTree>
    <p:extLst>
      <p:ext uri="{BB962C8B-B14F-4D97-AF65-F5344CB8AC3E}">
        <p14:creationId xmlns:p14="http://schemas.microsoft.com/office/powerpoint/2010/main" val="1054012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grpSp>
        <p:nvGrpSpPr>
          <p:cNvPr id="7" name="Group 38"/>
          <p:cNvGrpSpPr>
            <a:grpSpLocks/>
          </p:cNvGrpSpPr>
          <p:nvPr/>
        </p:nvGrpSpPr>
        <p:grpSpPr bwMode="auto">
          <a:xfrm>
            <a:off x="-417513" y="0"/>
            <a:ext cx="12584113" cy="6853238"/>
            <a:chOff x="-417513" y="0"/>
            <a:chExt cx="12584114" cy="6853238"/>
          </a:xfrm>
        </p:grpSpPr>
        <p:sp>
          <p:nvSpPr>
            <p:cNvPr id="8"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7"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8"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9" name="Group 60"/>
          <p:cNvGrpSpPr>
            <a:grpSpLocks/>
          </p:cNvGrpSpPr>
          <p:nvPr/>
        </p:nvGrpSpPr>
        <p:grpSpPr bwMode="auto">
          <a:xfrm>
            <a:off x="800100" y="1700213"/>
            <a:ext cx="3675063" cy="3470275"/>
            <a:chOff x="697883" y="1816768"/>
            <a:chExt cx="3674476" cy="3470421"/>
          </a:xfrm>
        </p:grpSpPr>
        <p:sp>
          <p:nvSpPr>
            <p:cNvPr id="30" name="Rectangle 6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63"/>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5125305" y="1488985"/>
            <a:ext cx="6264350" cy="1696853"/>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118447" y="4351687"/>
            <a:ext cx="6265588" cy="17040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3" name="Date Placeholder 6"/>
          <p:cNvSpPr>
            <a:spLocks noGrp="1"/>
          </p:cNvSpPr>
          <p:nvPr>
            <p:ph type="dt" sz="half" idx="10"/>
          </p:nvPr>
        </p:nvSpPr>
        <p:spPr/>
        <p:txBody>
          <a:bodyPr/>
          <a:lstStyle>
            <a:lvl1pPr>
              <a:defRPr/>
            </a:lvl1pPr>
          </a:lstStyle>
          <a:p>
            <a:pPr>
              <a:defRPr/>
            </a:pPr>
            <a:fld id="{017D4F1E-F54E-4E46-9D72-782A72C6F7CF}" type="datetimeFigureOut">
              <a:rPr lang="en-US"/>
              <a:pPr>
                <a:defRPr/>
              </a:pPr>
              <a:t>1/25/2021</a:t>
            </a:fld>
            <a:endParaRPr lang="en-US"/>
          </a:p>
        </p:txBody>
      </p:sp>
      <p:sp>
        <p:nvSpPr>
          <p:cNvPr id="34" name="Footer Placeholder 7"/>
          <p:cNvSpPr>
            <a:spLocks noGrp="1"/>
          </p:cNvSpPr>
          <p:nvPr>
            <p:ph type="ftr" sz="quarter" idx="11"/>
          </p:nvPr>
        </p:nvSpPr>
        <p:spPr/>
        <p:txBody>
          <a:bodyPr/>
          <a:lstStyle>
            <a:lvl1pPr>
              <a:defRPr/>
            </a:lvl1pPr>
          </a:lstStyle>
          <a:p>
            <a:pPr>
              <a:defRPr/>
            </a:pPr>
            <a:endParaRPr lang="en-US"/>
          </a:p>
        </p:txBody>
      </p:sp>
      <p:sp>
        <p:nvSpPr>
          <p:cNvPr id="35" name="Slide Number Placeholder 8"/>
          <p:cNvSpPr>
            <a:spLocks noGrp="1"/>
          </p:cNvSpPr>
          <p:nvPr>
            <p:ph type="sldNum" sz="quarter" idx="12"/>
          </p:nvPr>
        </p:nvSpPr>
        <p:spPr/>
        <p:txBody>
          <a:bodyPr/>
          <a:lstStyle>
            <a:lvl1pPr>
              <a:defRPr/>
            </a:lvl1pPr>
          </a:lstStyle>
          <a:p>
            <a:pPr>
              <a:defRPr/>
            </a:pPr>
            <a:fld id="{95AD1A5C-C0C2-4521-AAA8-774AAF29F720}" type="slidenum">
              <a:rPr lang="en-US"/>
              <a:pPr>
                <a:defRPr/>
              </a:pPr>
              <a:t>‹nº›</a:t>
            </a:fld>
            <a:endParaRPr lang="en-US"/>
          </a:p>
        </p:txBody>
      </p:sp>
    </p:spTree>
    <p:extLst>
      <p:ext uri="{BB962C8B-B14F-4D97-AF65-F5344CB8AC3E}">
        <p14:creationId xmlns:p14="http://schemas.microsoft.com/office/powerpoint/2010/main" val="1549308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grpSp>
        <p:nvGrpSpPr>
          <p:cNvPr id="3" name="Group 76"/>
          <p:cNvGrpSpPr>
            <a:grpSpLocks/>
          </p:cNvGrpSpPr>
          <p:nvPr/>
        </p:nvGrpSpPr>
        <p:grpSpPr bwMode="auto">
          <a:xfrm>
            <a:off x="-417513" y="0"/>
            <a:ext cx="12584113" cy="6853238"/>
            <a:chOff x="-417513" y="0"/>
            <a:chExt cx="12584114" cy="6853238"/>
          </a:xfrm>
        </p:grpSpPr>
        <p:sp>
          <p:nvSpPr>
            <p:cNvPr id="4"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5" name="Group 23"/>
          <p:cNvGrpSpPr>
            <a:grpSpLocks/>
          </p:cNvGrpSpPr>
          <p:nvPr/>
        </p:nvGrpSpPr>
        <p:grpSpPr bwMode="auto">
          <a:xfrm>
            <a:off x="800100" y="1700213"/>
            <a:ext cx="3675063" cy="3470275"/>
            <a:chOff x="697883" y="1816768"/>
            <a:chExt cx="3674476" cy="3470421"/>
          </a:xfrm>
        </p:grpSpPr>
        <p:sp>
          <p:nvSpPr>
            <p:cNvPr id="26" name="Rectangle 24"/>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26"/>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pt-BR"/>
              <a:t>Clique para editar o título Mestre</a:t>
            </a:r>
            <a:endParaRPr lang="en-US" dirty="0"/>
          </a:p>
        </p:txBody>
      </p:sp>
      <p:sp>
        <p:nvSpPr>
          <p:cNvPr id="29" name="Date Placeholder 2"/>
          <p:cNvSpPr>
            <a:spLocks noGrp="1"/>
          </p:cNvSpPr>
          <p:nvPr>
            <p:ph type="dt" sz="half" idx="10"/>
          </p:nvPr>
        </p:nvSpPr>
        <p:spPr/>
        <p:txBody>
          <a:bodyPr/>
          <a:lstStyle>
            <a:lvl1pPr>
              <a:defRPr/>
            </a:lvl1pPr>
          </a:lstStyle>
          <a:p>
            <a:pPr>
              <a:defRPr/>
            </a:pPr>
            <a:fld id="{8C577260-5629-46C6-8CE8-BDB8864086D2}" type="datetimeFigureOut">
              <a:rPr lang="en-US"/>
              <a:pPr>
                <a:defRPr/>
              </a:pPr>
              <a:t>1/25/2021</a:t>
            </a:fld>
            <a:endParaRPr lang="en-US"/>
          </a:p>
        </p:txBody>
      </p:sp>
      <p:sp>
        <p:nvSpPr>
          <p:cNvPr id="30" name="Footer Placeholder 3"/>
          <p:cNvSpPr>
            <a:spLocks noGrp="1"/>
          </p:cNvSpPr>
          <p:nvPr>
            <p:ph type="ftr" sz="quarter" idx="11"/>
          </p:nvPr>
        </p:nvSpPr>
        <p:spPr/>
        <p:txBody>
          <a:bodyPr/>
          <a:lstStyle>
            <a:lvl1pPr>
              <a:defRPr/>
            </a:lvl1pPr>
          </a:lstStyle>
          <a:p>
            <a:pPr>
              <a:defRPr/>
            </a:pPr>
            <a:endParaRPr lang="en-US"/>
          </a:p>
        </p:txBody>
      </p:sp>
      <p:sp>
        <p:nvSpPr>
          <p:cNvPr id="31" name="Slide Number Placeholder 4"/>
          <p:cNvSpPr>
            <a:spLocks noGrp="1"/>
          </p:cNvSpPr>
          <p:nvPr>
            <p:ph type="sldNum" sz="quarter" idx="12"/>
          </p:nvPr>
        </p:nvSpPr>
        <p:spPr/>
        <p:txBody>
          <a:bodyPr/>
          <a:lstStyle>
            <a:lvl1pPr>
              <a:defRPr/>
            </a:lvl1pPr>
          </a:lstStyle>
          <a:p>
            <a:pPr>
              <a:defRPr/>
            </a:pPr>
            <a:fld id="{42D78D5D-6440-4513-929A-B0A5191E7983}" type="slidenum">
              <a:rPr lang="en-US"/>
              <a:pPr>
                <a:defRPr/>
              </a:pPr>
              <a:t>‹nº›</a:t>
            </a:fld>
            <a:endParaRPr lang="en-US"/>
          </a:p>
        </p:txBody>
      </p:sp>
    </p:spTree>
    <p:extLst>
      <p:ext uri="{BB962C8B-B14F-4D97-AF65-F5344CB8AC3E}">
        <p14:creationId xmlns:p14="http://schemas.microsoft.com/office/powerpoint/2010/main" val="96113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127ADB9-73F4-4706-9AAD-287B72B0AB1B}" type="datetimeFigureOut">
              <a:rPr lang="en-US"/>
              <a:pPr>
                <a:defRPr/>
              </a:pPr>
              <a:t>1/25/2021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5102787-FC11-41A1-B77E-CED650C370FE}" type="slidenum">
              <a:rPr lang="en-US"/>
              <a:pPr>
                <a:defRPr/>
              </a:pPr>
              <a:t>‹nº›</a:t>
            </a:fld>
            <a:endParaRPr lang="en-US"/>
          </a:p>
        </p:txBody>
      </p:sp>
    </p:spTree>
    <p:extLst>
      <p:ext uri="{BB962C8B-B14F-4D97-AF65-F5344CB8AC3E}">
        <p14:creationId xmlns:p14="http://schemas.microsoft.com/office/powerpoint/2010/main" val="2756407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grpSp>
        <p:nvGrpSpPr>
          <p:cNvPr id="5" name="Group 73"/>
          <p:cNvGrpSpPr>
            <a:grpSpLocks/>
          </p:cNvGrpSpPr>
          <p:nvPr/>
        </p:nvGrpSpPr>
        <p:grpSpPr bwMode="auto">
          <a:xfrm>
            <a:off x="-417513" y="0"/>
            <a:ext cx="12584113" cy="6853238"/>
            <a:chOff x="-417513" y="0"/>
            <a:chExt cx="12584114" cy="6853238"/>
          </a:xfrm>
        </p:grpSpPr>
        <p:sp>
          <p:nvSpPr>
            <p:cNvPr id="6"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6"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7" name="Group 20"/>
          <p:cNvGrpSpPr>
            <a:grpSpLocks/>
          </p:cNvGrpSpPr>
          <p:nvPr/>
        </p:nvGrpSpPr>
        <p:grpSpPr bwMode="auto">
          <a:xfrm>
            <a:off x="800100" y="1700213"/>
            <a:ext cx="3675063" cy="3470275"/>
            <a:chOff x="697883" y="1816768"/>
            <a:chExt cx="3674476" cy="3470421"/>
          </a:xfrm>
        </p:grpSpPr>
        <p:sp>
          <p:nvSpPr>
            <p:cNvPr id="28" name="Rectangle 21"/>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32"/>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pt-BR"/>
              <a:t>Clique para editar o título Mestre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31" name="Date Placeholder 4"/>
          <p:cNvSpPr>
            <a:spLocks noGrp="1"/>
          </p:cNvSpPr>
          <p:nvPr>
            <p:ph type="dt" sz="half" idx="10"/>
          </p:nvPr>
        </p:nvSpPr>
        <p:spPr/>
        <p:txBody>
          <a:bodyPr/>
          <a:lstStyle>
            <a:lvl1pPr>
              <a:defRPr/>
            </a:lvl1pPr>
          </a:lstStyle>
          <a:p>
            <a:pPr>
              <a:defRPr/>
            </a:pPr>
            <a:fld id="{FEC25B8B-FB5D-4731-BC9B-7B39C98EA8E3}" type="datetimeFigureOut">
              <a:rPr lang="en-US"/>
              <a:pPr>
                <a:defRPr/>
              </a:pPr>
              <a:t>1/25/2021</a:t>
            </a:fld>
            <a:endParaRPr lang="en-US"/>
          </a:p>
        </p:txBody>
      </p:sp>
      <p:sp>
        <p:nvSpPr>
          <p:cNvPr id="32" name="Footer Placeholder 5"/>
          <p:cNvSpPr>
            <a:spLocks noGrp="1"/>
          </p:cNvSpPr>
          <p:nvPr>
            <p:ph type="ftr" sz="quarter" idx="11"/>
          </p:nvPr>
        </p:nvSpPr>
        <p:spPr/>
        <p:txBody>
          <a:bodyPr/>
          <a:lstStyle>
            <a:lvl1pPr>
              <a:defRPr/>
            </a:lvl1pPr>
          </a:lstStyle>
          <a:p>
            <a:pPr>
              <a:defRPr/>
            </a:pPr>
            <a:endParaRPr lang="en-US"/>
          </a:p>
        </p:txBody>
      </p:sp>
      <p:sp>
        <p:nvSpPr>
          <p:cNvPr id="33" name="Slide Number Placeholder 6"/>
          <p:cNvSpPr>
            <a:spLocks noGrp="1"/>
          </p:cNvSpPr>
          <p:nvPr>
            <p:ph type="sldNum" sz="quarter" idx="12"/>
          </p:nvPr>
        </p:nvSpPr>
        <p:spPr/>
        <p:txBody>
          <a:bodyPr/>
          <a:lstStyle>
            <a:lvl1pPr>
              <a:defRPr/>
            </a:lvl1pPr>
          </a:lstStyle>
          <a:p>
            <a:pPr>
              <a:defRPr/>
            </a:pPr>
            <a:fld id="{2DF1C0B2-91C0-4165-AFCE-0B71BA2C3728}" type="slidenum">
              <a:rPr lang="en-US"/>
              <a:pPr>
                <a:defRPr/>
              </a:pPr>
              <a:t>‹nº›</a:t>
            </a:fld>
            <a:endParaRPr lang="en-US"/>
          </a:p>
        </p:txBody>
      </p:sp>
    </p:spTree>
    <p:extLst>
      <p:ext uri="{BB962C8B-B14F-4D97-AF65-F5344CB8AC3E}">
        <p14:creationId xmlns:p14="http://schemas.microsoft.com/office/powerpoint/2010/main" val="10302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grpSp>
        <p:nvGrpSpPr>
          <p:cNvPr id="5" name="Group 72"/>
          <p:cNvGrpSpPr>
            <a:grpSpLocks/>
          </p:cNvGrpSpPr>
          <p:nvPr/>
        </p:nvGrpSpPr>
        <p:grpSpPr bwMode="auto">
          <a:xfrm>
            <a:off x="-330200" y="-58738"/>
            <a:ext cx="12515850" cy="6923088"/>
            <a:chOff x="-329674" y="-51881"/>
            <a:chExt cx="12515851" cy="6923798"/>
          </a:xfrm>
        </p:grpSpPr>
        <p:sp>
          <p:nvSpPr>
            <p:cNvPr id="6" name="Freeform 5"/>
            <p:cNvSpPr>
              <a:spLocks/>
            </p:cNvSpPr>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6"/>
            <p:cNvSpPr>
              <a:spLocks/>
            </p:cNvSpPr>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7"/>
            <p:cNvSpPr>
              <a:spLocks/>
            </p:cNvSpPr>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8"/>
            <p:cNvSpPr>
              <a:spLocks/>
            </p:cNvSpPr>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9"/>
            <p:cNvSpPr>
              <a:spLocks/>
            </p:cNvSpPr>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0"/>
            <p:cNvSpPr>
              <a:spLocks/>
            </p:cNvSpPr>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1"/>
            <p:cNvSpPr>
              <a:spLocks/>
            </p:cNvSpPr>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2"/>
            <p:cNvSpPr>
              <a:spLocks/>
            </p:cNvSpPr>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3"/>
            <p:cNvSpPr>
              <a:spLocks/>
            </p:cNvSpPr>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4"/>
            <p:cNvSpPr>
              <a:spLocks/>
            </p:cNvSpPr>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5"/>
            <p:cNvSpPr>
              <a:spLocks/>
            </p:cNvSpPr>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6"/>
            <p:cNvSpPr>
              <a:spLocks/>
            </p:cNvSpPr>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7"/>
            <p:cNvSpPr>
              <a:spLocks/>
            </p:cNvSpPr>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8"/>
            <p:cNvSpPr>
              <a:spLocks/>
            </p:cNvSpPr>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19"/>
            <p:cNvSpPr>
              <a:spLocks/>
            </p:cNvSpPr>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0"/>
            <p:cNvSpPr>
              <a:spLocks/>
            </p:cNvSpPr>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1"/>
            <p:cNvSpPr>
              <a:spLocks/>
            </p:cNvSpPr>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2"/>
            <p:cNvSpPr>
              <a:spLocks/>
            </p:cNvSpPr>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3"/>
            <p:cNvSpPr>
              <a:spLocks/>
            </p:cNvSpPr>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5" name="Group 75"/>
          <p:cNvGrpSpPr>
            <a:grpSpLocks/>
          </p:cNvGrpSpPr>
          <p:nvPr/>
        </p:nvGrpSpPr>
        <p:grpSpPr bwMode="auto">
          <a:xfrm>
            <a:off x="804863" y="1698625"/>
            <a:ext cx="5942012" cy="3470275"/>
            <a:chOff x="805336" y="1698331"/>
            <a:chExt cx="5941540" cy="3470421"/>
          </a:xfrm>
        </p:grpSpPr>
        <p:sp>
          <p:nvSpPr>
            <p:cNvPr id="26" name="Rectangle 76"/>
            <p:cNvSpPr/>
            <p:nvPr/>
          </p:nvSpPr>
          <p:spPr>
            <a:xfrm>
              <a:off x="805336" y="1698331"/>
              <a:ext cx="5941540" cy="503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Isosceles Triangle 9"/>
            <p:cNvSpPr/>
            <p:nvPr/>
          </p:nvSpPr>
          <p:spPr>
            <a:xfrm rot="10800000">
              <a:off x="3618163" y="4895691"/>
              <a:ext cx="315887"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Rectangle 78"/>
            <p:cNvSpPr/>
            <p:nvPr/>
          </p:nvSpPr>
          <p:spPr>
            <a:xfrm>
              <a:off x="805336" y="2274618"/>
              <a:ext cx="5941540" cy="26242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2" name="Title 1"/>
          <p:cNvSpPr>
            <a:spLocks noGrp="1"/>
          </p:cNvSpPr>
          <p:nvPr>
            <p:ph type="title"/>
          </p:nvPr>
        </p:nvSpPr>
        <p:spPr>
          <a:xfrm>
            <a:off x="885443" y="2360255"/>
            <a:ext cx="5776646" cy="1178032"/>
          </a:xfrm>
        </p:spPr>
        <p:txBody>
          <a:bodyPr bIns="0" anchor="b"/>
          <a:lstStyle>
            <a:lvl1pPr>
              <a:defRPr sz="3600">
                <a:solidFill>
                  <a:srgbClr val="FFFEFF"/>
                </a:solidFill>
              </a:defRPr>
            </a:lvl1pPr>
          </a:lstStyle>
          <a:p>
            <a:r>
              <a:rPr lang="pt-BR"/>
              <a:t>Clique para editar o título Mestre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29" name="Date Placeholder 4"/>
          <p:cNvSpPr>
            <a:spLocks noGrp="1"/>
          </p:cNvSpPr>
          <p:nvPr>
            <p:ph type="dt" sz="half" idx="10"/>
          </p:nvPr>
        </p:nvSpPr>
        <p:spPr/>
        <p:txBody>
          <a:bodyPr/>
          <a:lstStyle>
            <a:lvl1pPr>
              <a:defRPr/>
            </a:lvl1pPr>
          </a:lstStyle>
          <a:p>
            <a:pPr>
              <a:defRPr/>
            </a:pPr>
            <a:fld id="{4D9DE2A3-4C38-4A42-BE79-9BF944D72597}" type="datetimeFigureOut">
              <a:rPr lang="en-US"/>
              <a:pPr>
                <a:defRPr/>
              </a:pPr>
              <a:t>1/25/2021</a:t>
            </a:fld>
            <a:endParaRPr lang="en-US"/>
          </a:p>
        </p:txBody>
      </p:sp>
      <p:sp>
        <p:nvSpPr>
          <p:cNvPr id="30" name="Footer Placeholder 5"/>
          <p:cNvSpPr>
            <a:spLocks noGrp="1"/>
          </p:cNvSpPr>
          <p:nvPr>
            <p:ph type="ftr" sz="quarter" idx="11"/>
          </p:nvPr>
        </p:nvSpPr>
        <p:spPr>
          <a:xfrm>
            <a:off x="804863" y="6227763"/>
            <a:ext cx="5942012" cy="319087"/>
          </a:xfrm>
        </p:spPr>
        <p:txBody>
          <a:bodyPr/>
          <a:lstStyle>
            <a:lvl1pPr>
              <a:defRPr/>
            </a:lvl1pPr>
          </a:lstStyle>
          <a:p>
            <a:pPr>
              <a:defRPr/>
            </a:pPr>
            <a:endParaRPr lang="en-US"/>
          </a:p>
        </p:txBody>
      </p:sp>
      <p:sp>
        <p:nvSpPr>
          <p:cNvPr id="31" name="Slide Number Placeholder 6"/>
          <p:cNvSpPr>
            <a:spLocks noGrp="1"/>
          </p:cNvSpPr>
          <p:nvPr>
            <p:ph type="sldNum" sz="quarter" idx="12"/>
          </p:nvPr>
        </p:nvSpPr>
        <p:spPr>
          <a:xfrm>
            <a:off x="5827713" y="320675"/>
            <a:ext cx="914400" cy="319088"/>
          </a:xfrm>
        </p:spPr>
        <p:txBody>
          <a:bodyPr/>
          <a:lstStyle>
            <a:lvl1pPr>
              <a:defRPr/>
            </a:lvl1pPr>
          </a:lstStyle>
          <a:p>
            <a:pPr>
              <a:defRPr/>
            </a:pPr>
            <a:fld id="{4C6E9CE6-7FE8-47C5-9FFB-167035A4CF7B}" type="slidenum">
              <a:rPr lang="en-US"/>
              <a:pPr>
                <a:defRPr/>
              </a:pPr>
              <a:t>‹nº›</a:t>
            </a:fld>
            <a:endParaRPr lang="en-US"/>
          </a:p>
        </p:txBody>
      </p:sp>
    </p:spTree>
    <p:extLst>
      <p:ext uri="{BB962C8B-B14F-4D97-AF65-F5344CB8AC3E}">
        <p14:creationId xmlns:p14="http://schemas.microsoft.com/office/powerpoint/2010/main" val="4011828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grpSp>
        <p:nvGrpSpPr>
          <p:cNvPr id="4" name="Group 74"/>
          <p:cNvGrpSpPr>
            <a:grpSpLocks/>
          </p:cNvGrpSpPr>
          <p:nvPr/>
        </p:nvGrpSpPr>
        <p:grpSpPr bwMode="auto">
          <a:xfrm>
            <a:off x="-417513"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1"/>
          <p:cNvGrpSpPr>
            <a:grpSpLocks/>
          </p:cNvGrpSpPr>
          <p:nvPr/>
        </p:nvGrpSpPr>
        <p:grpSpPr bwMode="auto">
          <a:xfrm>
            <a:off x="800100"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ACAACA06-EC7D-4629-864E-43BF7EEE27D1}" type="datetimeFigureOut">
              <a:rPr lang="en-US"/>
              <a:pPr>
                <a:defRPr/>
              </a:pPr>
              <a:t>1/25/2021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F59AA3B6-274E-44EE-806A-C7ECE753C22B}" type="slidenum">
              <a:rPr lang="en-US"/>
              <a:pPr>
                <a:defRPr/>
              </a:pPr>
              <a:t>‹nº›</a:t>
            </a:fld>
            <a:endParaRPr lang="en-US"/>
          </a:p>
        </p:txBody>
      </p:sp>
    </p:spTree>
    <p:extLst>
      <p:ext uri="{BB962C8B-B14F-4D97-AF65-F5344CB8AC3E}">
        <p14:creationId xmlns:p14="http://schemas.microsoft.com/office/powerpoint/2010/main" val="15888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grpSp>
        <p:nvGrpSpPr>
          <p:cNvPr id="4" name="Group 74"/>
          <p:cNvGrpSpPr>
            <a:grpSpLocks/>
          </p:cNvGrpSpPr>
          <p:nvPr/>
        </p:nvGrpSpPr>
        <p:grpSpPr bwMode="auto">
          <a:xfrm flipH="1">
            <a:off x="0" y="0"/>
            <a:ext cx="12584113" cy="6853238"/>
            <a:chOff x="-417513" y="0"/>
            <a:chExt cx="12584114" cy="6853238"/>
          </a:xfrm>
        </p:grpSpPr>
        <p:sp>
          <p:nvSpPr>
            <p:cNvPr id="5" name="Freeform 5"/>
            <p:cNvSpPr>
              <a:spLocks/>
            </p:cNvSpPr>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6" name="Freeform 6"/>
            <p:cNvSpPr>
              <a:spLocks/>
            </p:cNvSpPr>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7" name="Freeform 7"/>
            <p:cNvSpPr>
              <a:spLocks/>
            </p:cNvSpPr>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8" name="Freeform 8"/>
            <p:cNvSpPr>
              <a:spLocks/>
            </p:cNvSpPr>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9" name="Freeform 9"/>
            <p:cNvSpPr>
              <a:spLocks/>
            </p:cNvSpPr>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0" name="Freeform 10"/>
            <p:cNvSpPr>
              <a:spLocks/>
            </p:cNvSpPr>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1" name="Freeform 11"/>
            <p:cNvSpPr>
              <a:spLocks/>
            </p:cNvSpPr>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Freeform 12"/>
            <p:cNvSpPr>
              <a:spLocks/>
            </p:cNvSpPr>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3" name="Freeform 13"/>
            <p:cNvSpPr>
              <a:spLocks/>
            </p:cNvSpPr>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4" name="Freeform 14"/>
            <p:cNvSpPr>
              <a:spLocks/>
            </p:cNvSpPr>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5" name="Freeform 15"/>
            <p:cNvSpPr>
              <a:spLocks/>
            </p:cNvSpPr>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6" name="Freeform 16"/>
            <p:cNvSpPr>
              <a:spLocks/>
            </p:cNvSpPr>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7" name="Freeform 17"/>
            <p:cNvSpPr>
              <a:spLocks/>
            </p:cNvSpPr>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Freeform 18"/>
            <p:cNvSpPr>
              <a:spLocks/>
            </p:cNvSpPr>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9" name="Freeform 19"/>
            <p:cNvSpPr>
              <a:spLocks/>
            </p:cNvSpPr>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0" name="Freeform 20"/>
            <p:cNvSpPr>
              <a:spLocks/>
            </p:cNvSpPr>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21"/>
            <p:cNvSpPr>
              <a:spLocks/>
            </p:cNvSpPr>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2" name="Freeform 22"/>
            <p:cNvSpPr>
              <a:spLocks/>
            </p:cNvSpPr>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3" name="Freeform 23"/>
            <p:cNvSpPr>
              <a:spLocks/>
            </p:cNvSpPr>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4" name="Freeform 24"/>
            <p:cNvSpPr>
              <a:spLocks/>
            </p:cNvSpPr>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5" name="Freeform 25"/>
            <p:cNvSpPr>
              <a:spLocks/>
            </p:cNvSpPr>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grpSp>
        <p:nvGrpSpPr>
          <p:cNvPr id="26" name="Group 21"/>
          <p:cNvGrpSpPr>
            <a:grpSpLocks/>
          </p:cNvGrpSpPr>
          <p:nvPr/>
        </p:nvGrpSpPr>
        <p:grpSpPr bwMode="auto">
          <a:xfrm>
            <a:off x="7718425" y="1700213"/>
            <a:ext cx="3675063" cy="3470275"/>
            <a:chOff x="697883" y="1816768"/>
            <a:chExt cx="3674476" cy="3470421"/>
          </a:xfrm>
        </p:grpSpPr>
        <p:sp>
          <p:nvSpPr>
            <p:cNvPr id="27" name="Rectangle 22"/>
            <p:cNvSpPr/>
            <p:nvPr/>
          </p:nvSpPr>
          <p:spPr>
            <a:xfrm>
              <a:off x="697883" y="1816768"/>
              <a:ext cx="3674476" cy="5032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Isosceles Triangle 22"/>
            <p:cNvSpPr/>
            <p:nvPr/>
          </p:nvSpPr>
          <p:spPr>
            <a:xfrm rot="10800000">
              <a:off x="2380364" y="5014128"/>
              <a:ext cx="315863" cy="27306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Rectangle 24"/>
            <p:cNvSpPr/>
            <p:nvPr/>
          </p:nvSpPr>
          <p:spPr>
            <a:xfrm>
              <a:off x="704232" y="2393054"/>
              <a:ext cx="3668127" cy="2624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30" name="Date Placeholder 3"/>
          <p:cNvSpPr>
            <a:spLocks noGrp="1"/>
          </p:cNvSpPr>
          <p:nvPr>
            <p:ph type="dt" sz="half" idx="10"/>
          </p:nvPr>
        </p:nvSpPr>
        <p:spPr/>
        <p:txBody>
          <a:bodyPr/>
          <a:lstStyle>
            <a:lvl1pPr>
              <a:defRPr/>
            </a:lvl1pPr>
          </a:lstStyle>
          <a:p>
            <a:pPr>
              <a:defRPr/>
            </a:pPr>
            <a:fld id="{EF5378B7-7FC0-4084-8403-A14B27C0981B}" type="datetimeFigureOut">
              <a:rPr lang="en-US"/>
              <a:pPr>
                <a:defRPr/>
              </a:pPr>
              <a:t>1/25/2021</a:t>
            </a:fld>
            <a:endParaRPr lang="en-US"/>
          </a:p>
        </p:txBody>
      </p:sp>
      <p:sp>
        <p:nvSpPr>
          <p:cNvPr id="31" name="Footer Placeholder 4"/>
          <p:cNvSpPr>
            <a:spLocks noGrp="1"/>
          </p:cNvSpPr>
          <p:nvPr>
            <p:ph type="ftr" sz="quarter" idx="11"/>
          </p:nvPr>
        </p:nvSpPr>
        <p:spPr/>
        <p:txBody>
          <a:bodyPr/>
          <a:lstStyle>
            <a:lvl1pPr>
              <a:defRPr/>
            </a:lvl1pPr>
          </a:lstStyle>
          <a:p>
            <a:pPr>
              <a:defRPr/>
            </a:pPr>
            <a:endParaRPr lang="en-US"/>
          </a:p>
        </p:txBody>
      </p:sp>
      <p:sp>
        <p:nvSpPr>
          <p:cNvPr id="32" name="Slide Number Placeholder 5"/>
          <p:cNvSpPr>
            <a:spLocks noGrp="1"/>
          </p:cNvSpPr>
          <p:nvPr>
            <p:ph type="sldNum" sz="quarter" idx="12"/>
          </p:nvPr>
        </p:nvSpPr>
        <p:spPr/>
        <p:txBody>
          <a:bodyPr/>
          <a:lstStyle>
            <a:lvl1pPr>
              <a:defRPr/>
            </a:lvl1pPr>
          </a:lstStyle>
          <a:p>
            <a:pPr>
              <a:defRPr/>
            </a:pPr>
            <a:fld id="{75061997-CD80-4685-9EC9-E587F109CC0C}" type="slidenum">
              <a:rPr lang="en-US"/>
              <a:pPr>
                <a:defRPr/>
              </a:pPr>
              <a:t>‹nº›</a:t>
            </a:fld>
            <a:endParaRPr lang="en-US"/>
          </a:p>
        </p:txBody>
      </p:sp>
    </p:spTree>
    <p:extLst>
      <p:ext uri="{BB962C8B-B14F-4D97-AF65-F5344CB8AC3E}">
        <p14:creationId xmlns:p14="http://schemas.microsoft.com/office/powerpoint/2010/main" val="3597734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0588" y="2359025"/>
            <a:ext cx="3498850" cy="2455863"/>
          </a:xfrm>
          <a:prstGeom prst="rect">
            <a:avLst/>
          </a:prstGeom>
        </p:spPr>
        <p:txBody>
          <a:bodyPr vert="horz" lIns="228600" tIns="228600" rIns="228600" bIns="22860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5435600" y="795338"/>
            <a:ext cx="5949950"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04863" y="320675"/>
            <a:ext cx="3657600" cy="319088"/>
          </a:xfrm>
          <a:prstGeom prst="rect">
            <a:avLst/>
          </a:prstGeom>
        </p:spPr>
        <p:txBody>
          <a:bodyPr vert="horz" lIns="91440" tIns="45720" rIns="91440" bIns="45720" rtlCol="0" anchor="ctr"/>
          <a:lstStyle>
            <a:lvl1pPr algn="l" fontAlgn="auto">
              <a:spcBef>
                <a:spcPts val="0"/>
              </a:spcBef>
              <a:spcAft>
                <a:spcPts val="0"/>
              </a:spcAft>
              <a:defRPr sz="1000" dirty="0">
                <a:solidFill>
                  <a:schemeClr val="tx1">
                    <a:tint val="75000"/>
                  </a:schemeClr>
                </a:solidFill>
                <a:latin typeface="+mn-lt"/>
                <a:cs typeface="+mn-cs"/>
              </a:defRPr>
            </a:lvl1pPr>
          </a:lstStyle>
          <a:p>
            <a:pPr>
              <a:defRPr/>
            </a:pPr>
            <a:fld id="{A3CAB909-EF40-45B3-856C-77D6B459A60D}" type="datetimeFigureOut">
              <a:rPr lang="en-US"/>
              <a:pPr>
                <a:defRPr/>
              </a:pPr>
              <a:t>1/25/2021</a:t>
            </a:fld>
            <a:endParaRPr lang="en-US"/>
          </a:p>
        </p:txBody>
      </p:sp>
      <p:sp>
        <p:nvSpPr>
          <p:cNvPr id="5" name="Footer Placeholder 4"/>
          <p:cNvSpPr>
            <a:spLocks noGrp="1"/>
          </p:cNvSpPr>
          <p:nvPr>
            <p:ph type="ftr" sz="quarter" idx="3"/>
          </p:nvPr>
        </p:nvSpPr>
        <p:spPr>
          <a:xfrm>
            <a:off x="804863" y="6227763"/>
            <a:ext cx="10588625" cy="319087"/>
          </a:xfrm>
          <a:prstGeom prst="rect">
            <a:avLst/>
          </a:prstGeom>
        </p:spPr>
        <p:txBody>
          <a:bodyPr vert="horz" lIns="91440" tIns="45720" rIns="91440" bIns="45720" rtlCol="0" anchor="ctr"/>
          <a:lstStyle>
            <a:lvl1pPr algn="r" fontAlgn="auto">
              <a:spcBef>
                <a:spcPts val="0"/>
              </a:spcBef>
              <a:spcAft>
                <a:spcPts val="0"/>
              </a:spcAft>
              <a:defRPr sz="10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320675"/>
            <a:ext cx="914400" cy="319088"/>
          </a:xfrm>
          <a:prstGeom prst="rect">
            <a:avLst/>
          </a:prstGeom>
        </p:spPr>
        <p:txBody>
          <a:bodyPr vert="horz" lIns="91440" tIns="45720" rIns="91440" bIns="45720" rtlCol="0" anchor="ctr"/>
          <a:lstStyle>
            <a:lvl1pPr algn="r" fontAlgn="auto">
              <a:spcBef>
                <a:spcPts val="0"/>
              </a:spcBef>
              <a:spcAft>
                <a:spcPts val="0"/>
              </a:spcAft>
              <a:defRPr sz="1000" dirty="0">
                <a:solidFill>
                  <a:schemeClr val="tx1">
                    <a:tint val="75000"/>
                  </a:schemeClr>
                </a:solidFill>
                <a:latin typeface="+mn-lt"/>
                <a:cs typeface="+mn-cs"/>
              </a:defRPr>
            </a:lvl1pPr>
          </a:lstStyle>
          <a:p>
            <a:pPr>
              <a:defRPr/>
            </a:pPr>
            <a:fld id="{BD05A566-8C2C-4802-A2C1-02B003CB8A1C}"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0" r:id="rId7"/>
    <p:sldLayoutId id="2147483677" r:id="rId8"/>
    <p:sldLayoutId id="2147483678" r:id="rId9"/>
    <p:sldLayoutId id="2147483679" r:id="rId10"/>
    <p:sldLayoutId id="2147483680" r:id="rId11"/>
  </p:sldLayoutIdLst>
  <p:txStyles>
    <p:titleStyle>
      <a:lvl1pPr algn="ctr" rtl="0" fontAlgn="base">
        <a:lnSpc>
          <a:spcPct val="85000"/>
        </a:lnSpc>
        <a:spcBef>
          <a:spcPct val="0"/>
        </a:spcBef>
        <a:spcAft>
          <a:spcPct val="0"/>
        </a:spcAft>
        <a:defRPr sz="4000" kern="1200" spc="-150">
          <a:solidFill>
            <a:schemeClr val="tx1"/>
          </a:solidFill>
          <a:latin typeface="+mj-lt"/>
          <a:ea typeface="+mj-ea"/>
          <a:cs typeface="+mj-cs"/>
        </a:defRPr>
      </a:lvl1pPr>
      <a:lvl2pPr algn="ctr" rtl="0" fontAlgn="base">
        <a:lnSpc>
          <a:spcPct val="85000"/>
        </a:lnSpc>
        <a:spcBef>
          <a:spcPct val="0"/>
        </a:spcBef>
        <a:spcAft>
          <a:spcPct val="0"/>
        </a:spcAft>
        <a:defRPr sz="4000">
          <a:solidFill>
            <a:schemeClr val="tx1"/>
          </a:solidFill>
          <a:latin typeface="Calibri Light" pitchFamily="34" charset="0"/>
        </a:defRPr>
      </a:lvl2pPr>
      <a:lvl3pPr algn="ctr" rtl="0" fontAlgn="base">
        <a:lnSpc>
          <a:spcPct val="85000"/>
        </a:lnSpc>
        <a:spcBef>
          <a:spcPct val="0"/>
        </a:spcBef>
        <a:spcAft>
          <a:spcPct val="0"/>
        </a:spcAft>
        <a:defRPr sz="4000">
          <a:solidFill>
            <a:schemeClr val="tx1"/>
          </a:solidFill>
          <a:latin typeface="Calibri Light" pitchFamily="34" charset="0"/>
        </a:defRPr>
      </a:lvl3pPr>
      <a:lvl4pPr algn="ctr" rtl="0" fontAlgn="base">
        <a:lnSpc>
          <a:spcPct val="85000"/>
        </a:lnSpc>
        <a:spcBef>
          <a:spcPct val="0"/>
        </a:spcBef>
        <a:spcAft>
          <a:spcPct val="0"/>
        </a:spcAft>
        <a:defRPr sz="4000">
          <a:solidFill>
            <a:schemeClr val="tx1"/>
          </a:solidFill>
          <a:latin typeface="Calibri Light" pitchFamily="34" charset="0"/>
        </a:defRPr>
      </a:lvl4pPr>
      <a:lvl5pPr algn="ctr" rtl="0" fontAlgn="base">
        <a:lnSpc>
          <a:spcPct val="85000"/>
        </a:lnSpc>
        <a:spcBef>
          <a:spcPct val="0"/>
        </a:spcBef>
        <a:spcAft>
          <a:spcPct val="0"/>
        </a:spcAft>
        <a:defRPr sz="4000">
          <a:solidFill>
            <a:schemeClr val="tx1"/>
          </a:solidFill>
          <a:latin typeface="Calibri Light" pitchFamily="34" charset="0"/>
        </a:defRPr>
      </a:lvl5pPr>
      <a:lvl6pPr marL="457200" algn="ctr" rtl="0" fontAlgn="base">
        <a:lnSpc>
          <a:spcPct val="85000"/>
        </a:lnSpc>
        <a:spcBef>
          <a:spcPct val="0"/>
        </a:spcBef>
        <a:spcAft>
          <a:spcPct val="0"/>
        </a:spcAft>
        <a:defRPr sz="4000">
          <a:solidFill>
            <a:schemeClr val="tx1"/>
          </a:solidFill>
          <a:latin typeface="Calibri Light" pitchFamily="34" charset="0"/>
        </a:defRPr>
      </a:lvl6pPr>
      <a:lvl7pPr marL="914400" algn="ctr" rtl="0" fontAlgn="base">
        <a:lnSpc>
          <a:spcPct val="85000"/>
        </a:lnSpc>
        <a:spcBef>
          <a:spcPct val="0"/>
        </a:spcBef>
        <a:spcAft>
          <a:spcPct val="0"/>
        </a:spcAft>
        <a:defRPr sz="4000">
          <a:solidFill>
            <a:schemeClr val="tx1"/>
          </a:solidFill>
          <a:latin typeface="Calibri Light" pitchFamily="34" charset="0"/>
        </a:defRPr>
      </a:lvl7pPr>
      <a:lvl8pPr marL="1371600" algn="ctr" rtl="0" fontAlgn="base">
        <a:lnSpc>
          <a:spcPct val="85000"/>
        </a:lnSpc>
        <a:spcBef>
          <a:spcPct val="0"/>
        </a:spcBef>
        <a:spcAft>
          <a:spcPct val="0"/>
        </a:spcAft>
        <a:defRPr sz="4000">
          <a:solidFill>
            <a:schemeClr val="tx1"/>
          </a:solidFill>
          <a:latin typeface="Calibri Light" pitchFamily="34" charset="0"/>
        </a:defRPr>
      </a:lvl8pPr>
      <a:lvl9pPr marL="1828800" algn="ctr" rtl="0" fontAlgn="base">
        <a:lnSpc>
          <a:spcPct val="85000"/>
        </a:lnSpc>
        <a:spcBef>
          <a:spcPct val="0"/>
        </a:spcBef>
        <a:spcAft>
          <a:spcPct val="0"/>
        </a:spcAft>
        <a:defRPr sz="4000">
          <a:solidFill>
            <a:schemeClr val="tx1"/>
          </a:solidFill>
          <a:latin typeface="Calibri Light" pitchFamily="34" charset="0"/>
        </a:defRPr>
      </a:lvl9pPr>
    </p:titleStyle>
    <p:bodyStyle>
      <a:lvl1pPr marL="228600" indent="-228600" algn="l" rtl="0" fontAlgn="base">
        <a:lnSpc>
          <a:spcPct val="120000"/>
        </a:lnSpc>
        <a:spcBef>
          <a:spcPts val="1000"/>
        </a:spcBef>
        <a:spcAft>
          <a:spcPct val="0"/>
        </a:spcAft>
        <a:buClr>
          <a:schemeClr val="accent1"/>
        </a:buClr>
        <a:buSzPct val="110000"/>
        <a:buFont typeface="Wingdings"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paulomargotto.com.br/documentos/21291" TargetMode="External"/><Relationship Id="rId7"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paulomargotto.com.br/persistencia-do-canal-arterial-3/" TargetMode="External"/><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paulomargotto.com.br/documentos/21263"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1687513" y="1258888"/>
            <a:ext cx="8680450" cy="1749425"/>
          </a:xfrm>
          <a:solidFill>
            <a:schemeClr val="accent1"/>
          </a:solidFill>
        </p:spPr>
        <p:txBody>
          <a:bodyPr wrap="square" numCol="1" anchorCtr="0" compatLnSpc="1">
            <a:prstTxWarp prst="textNoShape">
              <a:avLst/>
            </a:prstTxWarp>
          </a:bodyPr>
          <a:lstStyle/>
          <a:p>
            <a:r>
              <a:rPr lang="pt-BR" sz="4800" b="1" smtClean="0">
                <a:solidFill>
                  <a:srgbClr val="FFFF00"/>
                </a:solidFill>
              </a:rPr>
              <a:t>Fechamento do Canal Arterial</a:t>
            </a:r>
            <a:br>
              <a:rPr lang="pt-BR" sz="4800" b="1" smtClean="0">
                <a:solidFill>
                  <a:srgbClr val="FFFF00"/>
                </a:solidFill>
              </a:rPr>
            </a:br>
            <a:r>
              <a:rPr lang="pt-BR" sz="4800" b="1" smtClean="0">
                <a:solidFill>
                  <a:srgbClr val="FFFF00"/>
                </a:solidFill>
              </a:rPr>
              <a:t>Ligadura/ Ascensão do Paracetamol</a:t>
            </a:r>
          </a:p>
        </p:txBody>
      </p:sp>
      <p:sp>
        <p:nvSpPr>
          <p:cNvPr id="12291" name="Subtítulo 2"/>
          <p:cNvSpPr>
            <a:spLocks noGrp="1"/>
          </p:cNvSpPr>
          <p:nvPr>
            <p:ph type="subTitle" idx="1"/>
          </p:nvPr>
        </p:nvSpPr>
        <p:spPr>
          <a:xfrm>
            <a:off x="1851025" y="4114800"/>
            <a:ext cx="8674100" cy="1322388"/>
          </a:xfrm>
        </p:spPr>
        <p:txBody>
          <a:bodyPr/>
          <a:lstStyle/>
          <a:p>
            <a:r>
              <a:rPr lang="pt-BR" smtClean="0"/>
              <a:t>Apresentação:Thalita Ferrreira, MR3 Neonatologia HMIB/SES/DF</a:t>
            </a:r>
          </a:p>
          <a:p>
            <a:r>
              <a:rPr lang="pt-BR" smtClean="0"/>
              <a:t>Coordenação: Paulo R. Margotto/Marta DR de Moura</a:t>
            </a:r>
          </a:p>
          <a:p>
            <a:r>
              <a:rPr lang="pt-BR" smtClean="0">
                <a:hlinkClick r:id="rId2"/>
              </a:rPr>
              <a:t>www.paulomargotto.com.br</a:t>
            </a:r>
            <a:r>
              <a:rPr lang="pt-BR" smtClean="0"/>
              <a:t>   Brasília, 25/1/2021</a:t>
            </a:r>
          </a:p>
        </p:txBody>
      </p:sp>
      <p:sp>
        <p:nvSpPr>
          <p:cNvPr id="12292" name="Rectangle 4"/>
          <p:cNvSpPr>
            <a:spLocks noChangeArrowheads="1"/>
          </p:cNvSpPr>
          <p:nvPr/>
        </p:nvSpPr>
        <p:spPr bwMode="auto">
          <a:xfrm>
            <a:off x="1708150" y="2962275"/>
            <a:ext cx="8693150" cy="10033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en-US" sz="1400" b="1">
                <a:solidFill>
                  <a:srgbClr val="072A4D"/>
                </a:solidFill>
                <a:latin typeface="Lato" pitchFamily="34" charset="0"/>
              </a:rPr>
              <a:t>Ligadura do Canal Arterial Patente e Resultados (benef</a:t>
            </a:r>
            <a:r>
              <a:rPr lang="en-US" sz="1400" b="1">
                <a:solidFill>
                  <a:srgbClr val="072A4D"/>
                </a:solidFill>
              </a:rPr>
              <a:t>í</a:t>
            </a:r>
            <a:r>
              <a:rPr lang="en-US" sz="1400" b="1">
                <a:solidFill>
                  <a:srgbClr val="072A4D"/>
                </a:solidFill>
                <a:latin typeface="Lato" pitchFamily="34" charset="0"/>
              </a:rPr>
              <a:t>cio, preju</a:t>
            </a:r>
            <a:r>
              <a:rPr lang="en-US" sz="1400" b="1">
                <a:solidFill>
                  <a:srgbClr val="072A4D"/>
                </a:solidFill>
              </a:rPr>
              <a:t>í</a:t>
            </a:r>
            <a:r>
              <a:rPr lang="en-US" sz="1400" b="1">
                <a:solidFill>
                  <a:srgbClr val="072A4D"/>
                </a:solidFill>
                <a:latin typeface="Lato" pitchFamily="34" charset="0"/>
              </a:rPr>
              <a:t>zo ou vi</a:t>
            </a:r>
            <a:r>
              <a:rPr lang="en-US" sz="1400" b="1">
                <a:solidFill>
                  <a:srgbClr val="072A4D"/>
                </a:solidFill>
              </a:rPr>
              <a:t>é</a:t>
            </a:r>
            <a:r>
              <a:rPr lang="en-US" sz="1400" b="1">
                <a:solidFill>
                  <a:srgbClr val="072A4D"/>
                </a:solidFill>
                <a:latin typeface="Lato" pitchFamily="34" charset="0"/>
              </a:rPr>
              <a:t>s?) e A Ascensão do Acetaminofeno (Paracetamol) para o tratamento do canal arterial patente</a:t>
            </a:r>
          </a:p>
          <a:p>
            <a:pPr algn="ctr"/>
            <a:r>
              <a:rPr lang="pt-BR" sz="1400"/>
              <a:t>Dany  Weisz  (EUA). 12º Simpósio Internacional de Neonatologia do Rio de Janeiro, online, 21 de outubro de 2020. Reproduzido e Pesquisado por Paulo R. Margotto </a:t>
            </a:r>
            <a:endParaRPr lang="en-US" sz="1400"/>
          </a:p>
        </p:txBody>
      </p:sp>
      <p:pic>
        <p:nvPicPr>
          <p:cNvPr id="12293" name="Picture 5" descr="doc">
            <a:hlinkClick r:id="rId3" tooltip="Ligadura-do-Canal-Arterial-Patente-e-Resultad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359886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descr="doc">
            <a:hlinkClick r:id="rId3" tooltip="Ligadura-do-Canal-Arterial-Patente-e-Resultad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2500" y="29987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2297" name="Line 9"/>
          <p:cNvSpPr>
            <a:spLocks noChangeShapeType="1"/>
          </p:cNvSpPr>
          <p:nvPr/>
        </p:nvSpPr>
        <p:spPr bwMode="auto">
          <a:xfrm flipH="1">
            <a:off x="9982200" y="2532063"/>
            <a:ext cx="481013" cy="438150"/>
          </a:xfrm>
          <a:prstGeom prst="line">
            <a:avLst/>
          </a:prstGeom>
          <a:noFill/>
          <a:ln w="28575">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2298" name="Text Box 10"/>
          <p:cNvSpPr txBox="1">
            <a:spLocks noChangeArrowheads="1"/>
          </p:cNvSpPr>
          <p:nvPr/>
        </p:nvSpPr>
        <p:spPr bwMode="auto">
          <a:xfrm>
            <a:off x="10429875" y="2254250"/>
            <a:ext cx="133826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sz="1600" b="1">
                <a:solidFill>
                  <a:srgbClr val="0000FF"/>
                </a:solidFill>
              </a:rPr>
              <a:t>Clicar Aqui!</a:t>
            </a:r>
          </a:p>
          <a:p>
            <a:pPr defTabSz="914400"/>
            <a:r>
              <a:rPr lang="pt-BR" sz="1600" b="1">
                <a:solidFill>
                  <a:srgbClr val="0000FF"/>
                </a:solidFill>
              </a:rPr>
              <a:t>(tela aberta)</a:t>
            </a:r>
          </a:p>
        </p:txBody>
      </p:sp>
      <p:pic>
        <p:nvPicPr>
          <p:cNvPr id="12299"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5963" y="5324475"/>
            <a:ext cx="8239125"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300"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99713" y="2792413"/>
            <a:ext cx="1792287" cy="163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301"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2160588"/>
            <a:ext cx="1725613" cy="290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52675"/>
            <a:ext cx="3500438" cy="1222375"/>
          </a:xfrm>
        </p:spPr>
        <p:txBody>
          <a:bodyPr>
            <a:normAutofit fontScale="90000"/>
          </a:bodyPr>
          <a:lstStyle/>
          <a:p>
            <a:pPr fontAlgn="auto">
              <a:spcAft>
                <a:spcPts val="0"/>
              </a:spcAft>
              <a:defRPr/>
            </a:pPr>
            <a:r>
              <a:rPr lang="pt-BR" sz="2200" dirty="0"/>
              <a:t/>
            </a:r>
            <a:br>
              <a:rPr lang="pt-BR" sz="2200" dirty="0"/>
            </a:br>
            <a:r>
              <a:rPr lang="pt-BR" dirty="0"/>
              <a:t/>
            </a:r>
            <a:br>
              <a:rPr lang="pt-BR" dirty="0"/>
            </a:br>
            <a:endParaRPr lang="pt-BR" dirty="0"/>
          </a:p>
        </p:txBody>
      </p:sp>
      <p:pic>
        <p:nvPicPr>
          <p:cNvPr id="1331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986338" y="1866900"/>
            <a:ext cx="5419725" cy="3124200"/>
          </a:xfrm>
          <a:noFill/>
        </p:spPr>
      </p:pic>
      <p:sp>
        <p:nvSpPr>
          <p:cNvPr id="5" name="Espaço Reservado para Texto 4">
            <a:extLst>
              <a:ext uri="{FF2B5EF4-FFF2-40B4-BE49-F238E27FC236}"/>
            </a:extLst>
          </p:cNvPr>
          <p:cNvSpPr>
            <a:spLocks noGrp="1"/>
          </p:cNvSpPr>
          <p:nvPr>
            <p:ph type="body" sz="half" idx="2"/>
          </p:nvPr>
        </p:nvSpPr>
        <p:spPr>
          <a:xfrm>
            <a:off x="889000" y="2817813"/>
            <a:ext cx="3500438" cy="1222375"/>
          </a:xfrm>
        </p:spPr>
        <p:txBody>
          <a:bodyPr>
            <a:normAutofit/>
          </a:bodyPr>
          <a:lstStyle/>
          <a:p>
            <a:pPr>
              <a:lnSpc>
                <a:spcPct val="110000"/>
              </a:lnSpc>
            </a:pPr>
            <a:r>
              <a:rPr lang="pt-BR" smtClean="0"/>
              <a:t>      - 80% dos RNPTE  possuem PCA  no 4° dia de vida</a:t>
            </a:r>
            <a:br>
              <a:rPr lang="pt-BR" smtClean="0"/>
            </a:br>
            <a:r>
              <a:rPr lang="pt-BR" smtClean="0"/>
              <a:t>    - Fechamento espontâneo em 73% dos RN com &lt;28semanas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52675"/>
            <a:ext cx="3500438" cy="2041525"/>
          </a:xfrm>
        </p:spPr>
        <p:txBody>
          <a:bodyPr wrap="square" numCol="1" anchorCtr="0" compatLnSpc="1">
            <a:prstTxWarp prst="textNoShape">
              <a:avLst/>
            </a:prstTxWarp>
          </a:bodyPr>
          <a:lstStyle/>
          <a:p>
            <a:r>
              <a:rPr lang="pt-BR" sz="2400" smtClean="0"/>
              <a:t>Ligadura da PCA e resultados</a:t>
            </a:r>
            <a:br>
              <a:rPr lang="pt-BR" sz="2400" smtClean="0"/>
            </a:br>
            <a:r>
              <a:rPr lang="pt-BR" sz="2400" smtClean="0"/>
              <a:t>E</a:t>
            </a:r>
            <a:br>
              <a:rPr lang="pt-BR" sz="2400" smtClean="0"/>
            </a:br>
            <a:r>
              <a:rPr lang="pt-BR" sz="2400" smtClean="0"/>
              <a:t>Ascensão do Acetaminofeno na PCA</a:t>
            </a:r>
          </a:p>
        </p:txBody>
      </p:sp>
      <p:sp>
        <p:nvSpPr>
          <p:cNvPr id="14339" name="Espaço Reservado para Conteúdo 2"/>
          <p:cNvSpPr>
            <a:spLocks noGrp="1"/>
          </p:cNvSpPr>
          <p:nvPr>
            <p:ph idx="1"/>
          </p:nvPr>
        </p:nvSpPr>
        <p:spPr>
          <a:xfrm>
            <a:off x="5110163" y="803275"/>
            <a:ext cx="6275387" cy="5249863"/>
          </a:xfrm>
        </p:spPr>
        <p:txBody>
          <a:bodyPr/>
          <a:lstStyle/>
          <a:p>
            <a:endParaRPr lang="pt-BR" smtClean="0"/>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6838" y="1076325"/>
            <a:ext cx="6126162" cy="4259263"/>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LIGADURA DO CANAL ARTERIAL	</a:t>
            </a:r>
          </a:p>
        </p:txBody>
      </p:sp>
      <p:sp>
        <p:nvSpPr>
          <p:cNvPr id="15363" name="Espaço Reservado para Conteúdo 5"/>
          <p:cNvSpPr>
            <a:spLocks noGrp="1"/>
          </p:cNvSpPr>
          <p:nvPr>
            <p:ph idx="1"/>
          </p:nvPr>
        </p:nvSpPr>
        <p:spPr>
          <a:xfrm>
            <a:off x="5118100" y="803275"/>
            <a:ext cx="6281738" cy="5248275"/>
          </a:xfrm>
        </p:spPr>
        <p:txBody>
          <a:bodyPr/>
          <a:lstStyle/>
          <a:p>
            <a:r>
              <a:rPr lang="pt-BR" smtClean="0"/>
              <a:t>Quando indicar a ligadura?</a:t>
            </a:r>
          </a:p>
          <a:p>
            <a:r>
              <a:rPr lang="pt-BR" smtClean="0"/>
              <a:t>Controverso </a:t>
            </a:r>
          </a:p>
          <a:p>
            <a:r>
              <a:rPr lang="pt-BR" smtClean="0"/>
              <a:t>Falha no tratamento farmacológico ou impossibilidade de realizá-lo</a:t>
            </a:r>
          </a:p>
          <a:p>
            <a:r>
              <a:rPr lang="pt-BR" sz="2000" b="1" smtClean="0"/>
              <a:t>Ventilação pulmonar prolongada</a:t>
            </a:r>
            <a:r>
              <a:rPr lang="pt-BR" smtClean="0"/>
              <a:t>, Hipertensão Pulmonar, SHUNT grande</a:t>
            </a:r>
          </a:p>
          <a:p>
            <a:r>
              <a:rPr lang="pt-BR" smtClean="0"/>
              <a:t>Tratamento conservador: Elevar PEEP, uso de diuréticos, elevar Hematócrito, uso de corticosteroides para extubação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LIGADURA DO CANAL ARTERIAL</a:t>
            </a:r>
          </a:p>
        </p:txBody>
      </p:sp>
      <p:sp>
        <p:nvSpPr>
          <p:cNvPr id="16387" name="Espaço Reservado para Conteúdo 4"/>
          <p:cNvSpPr>
            <a:spLocks noGrp="1"/>
          </p:cNvSpPr>
          <p:nvPr>
            <p:ph idx="1"/>
          </p:nvPr>
        </p:nvSpPr>
        <p:spPr>
          <a:xfrm>
            <a:off x="4724400" y="1460500"/>
            <a:ext cx="5465763" cy="4359275"/>
          </a:xfrm>
        </p:spPr>
        <p:txBody>
          <a:bodyPr/>
          <a:lstStyle/>
          <a:p>
            <a:r>
              <a:rPr lang="pt-BR" smtClean="0"/>
              <a:t>Associado a muitos Danos – déficit do neurodesenvolvimento, lesão de nervo laríngeo-recorrente ou frênico, hipertensão pulmonar</a:t>
            </a:r>
          </a:p>
          <a:p>
            <a:r>
              <a:rPr lang="pt-BR" smtClean="0">
                <a:ea typeface="MS Mincho" charset="-128"/>
              </a:rPr>
              <a:t>Gerhard e Bancalari, 1980: </a:t>
            </a:r>
            <a:r>
              <a:rPr lang="pt-BR" smtClean="0"/>
              <a:t>Melhora da complacência pulmonar após a ligadura</a:t>
            </a:r>
          </a:p>
          <a:p>
            <a:r>
              <a:rPr lang="pt-BR" smtClean="0"/>
              <a:t>Porque reduziu a quantidade de Ligaduras realizadas nos últimos anos?</a:t>
            </a:r>
          </a:p>
          <a:p>
            <a:pPr lvl="1"/>
            <a:r>
              <a:rPr lang="pt-BR" smtClean="0"/>
              <a:t>Extubação precoce? Maior uso de Corticoide?</a:t>
            </a:r>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Imagem 3">
            <a:extLst>
              <a:ext uri="{FF2B5EF4-FFF2-40B4-BE49-F238E27FC236}"/>
            </a:extLst>
          </p:cNvPr>
          <p:cNvSpPr>
            <a:spLocks noGrp="1"/>
          </p:cNvSpPr>
          <p:nvPr>
            <p:ph type="pic" idx="1"/>
          </p:nvPr>
        </p:nvSpPr>
        <p:spPr>
          <a:xfrm>
            <a:off x="18335625" y="1884363"/>
            <a:ext cx="1924050" cy="8115300"/>
          </a:xfrm>
        </p:spPr>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2613" y="1776413"/>
            <a:ext cx="4373562" cy="3305175"/>
          </a:xfrm>
          <a:prstGeom prst="rect">
            <a:avLst/>
          </a:prstGeom>
          <a:noFill/>
          <a:ln w="952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4">
            <a:extLst>
              <a:ext uri="{FF2B5EF4-FFF2-40B4-BE49-F238E27FC236}"/>
            </a:extLst>
          </p:cNvPr>
          <p:cNvSpPr>
            <a:spLocks noGrp="1" noChangeArrowheads="1"/>
          </p:cNvSpPr>
          <p:nvPr>
            <p:ph type="body" sz="half" idx="2"/>
          </p:nvPr>
        </p:nvSpPr>
        <p:spPr>
          <a:xfrm>
            <a:off x="885825" y="2606675"/>
            <a:ext cx="5776913" cy="175418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eaLnBrk="0" hangingPunct="0">
              <a:lnSpc>
                <a:spcPct val="100000"/>
              </a:lnSpc>
              <a:spcBef>
                <a:spcPct val="0"/>
              </a:spcBef>
              <a:buClrTx/>
              <a:buSzTx/>
              <a:buFontTx/>
              <a:buNone/>
            </a:pPr>
            <a:r>
              <a:rPr lang="pt-BR" altLang="ja-JP" smtClean="0">
                <a:solidFill>
                  <a:schemeClr val="bg1"/>
                </a:solidFill>
                <a:ea typeface="MS Mincho" charset="-128"/>
                <a:cs typeface="Times New Roman" pitchFamily="18" charset="0"/>
              </a:rPr>
              <a:t>Weisz et al, 2020:</a:t>
            </a:r>
          </a:p>
          <a:p>
            <a:pPr algn="l" eaLnBrk="0" hangingPunct="0">
              <a:lnSpc>
                <a:spcPct val="100000"/>
              </a:lnSpc>
              <a:spcBef>
                <a:spcPct val="0"/>
              </a:spcBef>
              <a:buClrTx/>
              <a:buSzTx/>
              <a:buFontTx/>
              <a:buNone/>
            </a:pPr>
            <a:r>
              <a:rPr lang="pt-BR" altLang="ja-JP" smtClean="0">
                <a:solidFill>
                  <a:schemeClr val="bg1"/>
                </a:solidFill>
                <a:ea typeface="MS Mincho" charset="-128"/>
                <a:cs typeface="Times New Roman" pitchFamily="18" charset="0"/>
              </a:rPr>
              <a:t>- Nascidos entre 23-24 semanas a cada ano estão sendo extubados 5-6% mais cedo.</a:t>
            </a:r>
            <a:r>
              <a:rPr lang="pt-BR" altLang="ja-JP" smtClean="0">
                <a:solidFill>
                  <a:schemeClr val="bg1"/>
                </a:solidFill>
                <a:cs typeface="Times New Roman" pitchFamily="18" charset="0"/>
              </a:rPr>
              <a:t> </a:t>
            </a:r>
          </a:p>
          <a:p>
            <a:pPr algn="l" eaLnBrk="0" hangingPunct="0">
              <a:lnSpc>
                <a:spcPct val="100000"/>
              </a:lnSpc>
              <a:spcBef>
                <a:spcPct val="0"/>
              </a:spcBef>
              <a:buClrTx/>
              <a:buSzTx/>
              <a:buFontTx/>
              <a:buChar char="-"/>
            </a:pPr>
            <a:r>
              <a:rPr lang="pt-BR" smtClean="0">
                <a:ea typeface="MS PGothic" pitchFamily="34" charset="-128"/>
                <a:cs typeface="Times New Roman" pitchFamily="18" charset="0"/>
              </a:rPr>
              <a:t>A ligadura do canal arterial passa a não ser mais necessária</a:t>
            </a:r>
          </a:p>
          <a:p>
            <a:pPr algn="l" eaLnBrk="0" hangingPunct="0">
              <a:lnSpc>
                <a:spcPct val="100000"/>
              </a:lnSpc>
              <a:spcBef>
                <a:spcPct val="0"/>
              </a:spcBef>
              <a:buClrTx/>
              <a:buSzTx/>
              <a:buFontTx/>
              <a:buChar char="-"/>
            </a:pPr>
            <a:r>
              <a:rPr lang="pt-BR" altLang="ja-JP" smtClean="0">
                <a:solidFill>
                  <a:schemeClr val="bg1"/>
                </a:solidFill>
                <a:cs typeface="Times New Roman" pitchFamily="18" charset="0"/>
              </a:rPr>
              <a:t>Maior uso de corticoide para prevenção de DBP</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a:extLst>
              <a:ext uri="{FF2B5EF4-FFF2-40B4-BE49-F238E27FC236}"/>
            </a:extLst>
          </p:cNvPr>
          <p:cNvSpPr>
            <a:spLocks noGrp="1"/>
          </p:cNvSpPr>
          <p:nvPr>
            <p:ph type="body" sz="half" idx="2"/>
          </p:nvPr>
        </p:nvSpPr>
        <p:spPr>
          <a:xfrm>
            <a:off x="885825" y="2349500"/>
            <a:ext cx="5776913" cy="2470150"/>
          </a:xfrm>
        </p:spPr>
        <p:txBody>
          <a:bodyPr/>
          <a:lstStyle/>
          <a:p>
            <a:pPr>
              <a:lnSpc>
                <a:spcPct val="110000"/>
              </a:lnSpc>
            </a:pPr>
            <a:r>
              <a:rPr lang="pt-BR" b="1" u="sng" smtClean="0"/>
              <a:t>Metanálise, 2014: Terapia farmacológica x Ligadura</a:t>
            </a:r>
          </a:p>
          <a:p>
            <a:pPr>
              <a:lnSpc>
                <a:spcPct val="110000"/>
              </a:lnSpc>
              <a:buFontTx/>
              <a:buChar char="-"/>
            </a:pPr>
            <a:r>
              <a:rPr lang="pt-BR" smtClean="0"/>
              <a:t>-Aumento de comorbidades naqueles tratados cirurgicamente (DBP, Retinopatia, acometimento neurológico)</a:t>
            </a:r>
          </a:p>
          <a:p>
            <a:pPr>
              <a:lnSpc>
                <a:spcPct val="110000"/>
              </a:lnSpc>
              <a:buFontTx/>
              <a:buChar char="-"/>
            </a:pPr>
            <a:r>
              <a:rPr lang="pt-BR" smtClean="0"/>
              <a:t>- Baixa mortalidade entre aqueles tratados com a ligadura</a:t>
            </a:r>
          </a:p>
        </p:txBody>
      </p:sp>
      <p:pic>
        <p:nvPicPr>
          <p:cNvPr id="1843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1825" y="1731963"/>
            <a:ext cx="4951413" cy="3394075"/>
          </a:xfrm>
          <a:prstGeom prst="rect">
            <a:avLst/>
          </a:prstGeom>
          <a:noFill/>
          <a:ln w="127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Estudos</a:t>
            </a:r>
          </a:p>
        </p:txBody>
      </p:sp>
      <p:sp>
        <p:nvSpPr>
          <p:cNvPr id="19459" name="Espaço Reservado para Conteúdo 5"/>
          <p:cNvSpPr>
            <a:spLocks noGrp="1"/>
          </p:cNvSpPr>
          <p:nvPr>
            <p:ph idx="1"/>
          </p:nvPr>
        </p:nvSpPr>
        <p:spPr>
          <a:xfrm>
            <a:off x="5118100" y="803275"/>
            <a:ext cx="6281738" cy="5248275"/>
          </a:xfrm>
        </p:spPr>
        <p:txBody>
          <a:bodyPr/>
          <a:lstStyle/>
          <a:p>
            <a:r>
              <a:rPr lang="pt-BR" smtClean="0"/>
              <a:t>Estudos que avaliavam Ligadura associado a Danos, evidenciavam menor mortalidade porém maior Dano Neurológico</a:t>
            </a:r>
          </a:p>
          <a:p>
            <a:r>
              <a:rPr lang="pt-BR" smtClean="0"/>
              <a:t>Poucos estudos randomizados comparando tratamento farmacológico e ligadura</a:t>
            </a:r>
          </a:p>
          <a:p>
            <a:r>
              <a:rPr lang="pt-BR" smtClean="0"/>
              <a:t>Randomizados: Estudos antigos (década de 70-80), com Recém Nascidos entre 28-31 semanas de idade gestacional</a:t>
            </a:r>
          </a:p>
          <a:p>
            <a:r>
              <a:rPr lang="pt-BR" smtClean="0"/>
              <a:t>Estes três estudos não evidenciaram diferença entre mortalidade ou desfechos secundários.</a:t>
            </a:r>
          </a:p>
          <a:p>
            <a:r>
              <a:rPr lang="pt-BR" smtClean="0"/>
              <a:t>Não possuem evidências válidas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err="1"/>
              <a:t>Mirea</a:t>
            </a:r>
            <a:r>
              <a:rPr lang="pt-BR" dirty="0"/>
              <a:t> et al, 2012</a:t>
            </a:r>
          </a:p>
        </p:txBody>
      </p:sp>
      <p:sp>
        <p:nvSpPr>
          <p:cNvPr id="20483" name="Espaço Reservado para Conteúdo 2"/>
          <p:cNvSpPr>
            <a:spLocks noGrp="1"/>
          </p:cNvSpPr>
          <p:nvPr>
            <p:ph idx="1"/>
          </p:nvPr>
        </p:nvSpPr>
        <p:spPr>
          <a:xfrm>
            <a:off x="5118100" y="803275"/>
            <a:ext cx="6281738" cy="5248275"/>
          </a:xfrm>
        </p:spPr>
        <p:txBody>
          <a:bodyPr/>
          <a:lstStyle/>
          <a:p>
            <a:r>
              <a:rPr lang="pt-BR" smtClean="0"/>
              <a:t>Tratamento medicamentoso agressivo e ligadura cirúrgica (2010-2014), em comparação com tratamento altamente seletivo para PCA (2015-2020)</a:t>
            </a:r>
          </a:p>
          <a:p>
            <a:pPr lvl="1"/>
            <a:r>
              <a:rPr lang="pt-BR" smtClean="0"/>
              <a:t>Comparação EPOCA entre 2010-2014 e 2015-2020</a:t>
            </a:r>
          </a:p>
          <a:p>
            <a:pPr lvl="1"/>
            <a:r>
              <a:rPr lang="pt-BR" smtClean="0"/>
              <a:t>Não demonstrou diferença de mortalidade ou outros desfechos (18% vs 15%)</a:t>
            </a:r>
          </a:p>
          <a:p>
            <a:pPr lvl="1"/>
            <a:r>
              <a:rPr lang="pt-BR" smtClean="0"/>
              <a:t>Analise Multivariada para lidar com viés confundidor</a:t>
            </a:r>
          </a:p>
          <a:p>
            <a:pPr lvl="1"/>
            <a:r>
              <a:rPr lang="pt-BR" smtClean="0"/>
              <a:t>Tratamento seletivo: farmacológico, cirúrgico, farmacológico+cirurgico</a:t>
            </a:r>
          </a:p>
          <a:p>
            <a:pPr lvl="1"/>
            <a:r>
              <a:rPr lang="pt-BR" smtClean="0"/>
              <a:t>Com o tratamento seletivo a ligadura passou de 26% para 15%</a:t>
            </a:r>
          </a:p>
          <a:p>
            <a:pPr lvl="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Viés</a:t>
            </a:r>
          </a:p>
        </p:txBody>
      </p:sp>
      <p:sp>
        <p:nvSpPr>
          <p:cNvPr id="3" name="Espaço Reservado para Conteúdo 2">
            <a:extLst>
              <a:ext uri="{FF2B5EF4-FFF2-40B4-BE49-F238E27FC236}"/>
            </a:extLst>
          </p:cNvPr>
          <p:cNvSpPr>
            <a:spLocks noGrp="1"/>
          </p:cNvSpPr>
          <p:nvPr>
            <p:ph idx="1"/>
          </p:nvPr>
        </p:nvSpPr>
        <p:spPr>
          <a:xfrm>
            <a:off x="5118100" y="803275"/>
            <a:ext cx="6281738" cy="5248275"/>
          </a:xfrm>
        </p:spPr>
        <p:txBody>
          <a:bodyPr rtlCol="0">
            <a:normAutofit/>
          </a:bodyPr>
          <a:lstStyle/>
          <a:p>
            <a:pPr fontAlgn="auto">
              <a:spcAft>
                <a:spcPts val="0"/>
              </a:spcAft>
              <a:defRPr/>
            </a:pPr>
            <a:r>
              <a:rPr lang="pt-BR" dirty="0"/>
              <a:t>Viés: </a:t>
            </a:r>
            <a:r>
              <a:rPr lang="pt-BR" dirty="0">
                <a:solidFill>
                  <a:srgbClr val="000000"/>
                </a:solidFill>
                <a:ea typeface="MS Mincho" panose="020B0400000000000000" pitchFamily="49" charset="-128"/>
              </a:rPr>
              <a:t>o uso da ligadura é usado unicamente como tratamento de resgate após falha do tratamento medicamentoso.</a:t>
            </a:r>
          </a:p>
          <a:p>
            <a:pPr marL="342900" indent="-342900" algn="just" fontAlgn="auto">
              <a:spcAft>
                <a:spcPts val="0"/>
              </a:spcAft>
              <a:buFont typeface="+mj-lt"/>
              <a:buAutoNum type="arabicPeriod"/>
              <a:tabLst>
                <a:tab pos="457200" algn="l"/>
              </a:tabLst>
              <a:defRPr/>
            </a:pPr>
            <a:r>
              <a:rPr lang="pt-BR" b="1" dirty="0" err="1">
                <a:solidFill>
                  <a:srgbClr val="FF0000"/>
                </a:solidFill>
                <a:ea typeface="MS Mincho" panose="020B0400000000000000" pitchFamily="49" charset="-128"/>
              </a:rPr>
              <a:t>confundidores</a:t>
            </a:r>
            <a:r>
              <a:rPr lang="pt-BR" b="1" dirty="0">
                <a:solidFill>
                  <a:srgbClr val="FF0000"/>
                </a:solidFill>
                <a:ea typeface="MS Mincho" panose="020B0400000000000000" pitchFamily="49" charset="-128"/>
              </a:rPr>
              <a:t> de indicação</a:t>
            </a:r>
            <a:r>
              <a:rPr lang="pt-BR" dirty="0">
                <a:solidFill>
                  <a:srgbClr val="000000"/>
                </a:solidFill>
                <a:ea typeface="MS Mincho" panose="020B0400000000000000" pitchFamily="49" charset="-128"/>
              </a:rPr>
              <a:t>: os bebês mais graves ou aqueles que vão apresentar comorbidades precoces podem mais provavelmente ter recebido a ligadura cirúrgica</a:t>
            </a:r>
            <a:endParaRPr lang="pt-BR" dirty="0">
              <a:ea typeface="MS Mincho" panose="020B0400000000000000" pitchFamily="49" charset="-128"/>
            </a:endParaRPr>
          </a:p>
          <a:p>
            <a:pPr marL="342900" indent="-342900" algn="just" fontAlgn="auto">
              <a:spcAft>
                <a:spcPts val="0"/>
              </a:spcAft>
              <a:buFont typeface="+mj-lt"/>
              <a:buAutoNum type="arabicPeriod"/>
              <a:tabLst>
                <a:tab pos="457200" algn="l"/>
              </a:tabLst>
              <a:defRPr/>
            </a:pPr>
            <a:r>
              <a:rPr lang="pt-BR" b="1" dirty="0">
                <a:solidFill>
                  <a:srgbClr val="FF0000"/>
                </a:solidFill>
                <a:ea typeface="MS Mincho" panose="020B0400000000000000" pitchFamily="49" charset="-128"/>
              </a:rPr>
              <a:t>viés de seleção</a:t>
            </a:r>
            <a:r>
              <a:rPr lang="pt-BR" dirty="0">
                <a:solidFill>
                  <a:srgbClr val="000000"/>
                </a:solidFill>
                <a:ea typeface="MS Mincho" panose="020B0400000000000000" pitchFamily="49" charset="-128"/>
              </a:rPr>
              <a:t>: inclusão de bebes tratados de forma medicamentosa que nunca foram candidatos para a ligadura (PCA  fechada com terapia medicamentosa)</a:t>
            </a:r>
            <a:endParaRPr lang="pt-BR" dirty="0">
              <a:ea typeface="MS Mincho" panose="020B0400000000000000" pitchFamily="49" charset="-128"/>
            </a:endParaRPr>
          </a:p>
          <a:p>
            <a:pPr fontAlgn="auto">
              <a:spcAft>
                <a:spcPts val="0"/>
              </a:spcAft>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Estudo</a:t>
            </a:r>
          </a:p>
        </p:txBody>
      </p:sp>
      <p:sp>
        <p:nvSpPr>
          <p:cNvPr id="22531" name="Espaço Reservado para Conteúdo 2"/>
          <p:cNvSpPr>
            <a:spLocks noGrp="1"/>
          </p:cNvSpPr>
          <p:nvPr>
            <p:ph idx="1"/>
          </p:nvPr>
        </p:nvSpPr>
        <p:spPr>
          <a:xfrm>
            <a:off x="5118100" y="803275"/>
            <a:ext cx="6281738" cy="5248275"/>
          </a:xfrm>
        </p:spPr>
        <p:txBody>
          <a:bodyPr/>
          <a:lstStyle/>
          <a:p>
            <a:r>
              <a:rPr lang="pt-BR" smtClean="0"/>
              <a:t>Um estudo realizado em Toronto, com coorte grande, evidenciou que </a:t>
            </a:r>
            <a:r>
              <a:rPr lang="pt-BR" smtClean="0">
                <a:ea typeface="MS Mincho" charset="-128"/>
              </a:rPr>
              <a:t>em comparação com outros bebês, aqueles submetidos à ligadura tinham sepse com cultura positiva e negativa, hipotensão requerendo inotrópicos, ECN (enterocolite necrosante) e também perfuração intestinal espontânea, muito mais do que o grupo do tratamento medicamentoso.</a:t>
            </a:r>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Weisz et al, 2017.</a:t>
            </a:r>
          </a:p>
        </p:txBody>
      </p:sp>
      <p:sp>
        <p:nvSpPr>
          <p:cNvPr id="23555" name="Espaço Reservado para Conteúdo 2"/>
          <p:cNvSpPr>
            <a:spLocks noGrp="1"/>
          </p:cNvSpPr>
          <p:nvPr>
            <p:ph idx="1"/>
          </p:nvPr>
        </p:nvSpPr>
        <p:spPr>
          <a:xfrm>
            <a:off x="5118100" y="803275"/>
            <a:ext cx="6281738" cy="5248275"/>
          </a:xfrm>
        </p:spPr>
        <p:txBody>
          <a:bodyPr/>
          <a:lstStyle/>
          <a:p>
            <a:r>
              <a:rPr lang="pt-BR" smtClean="0"/>
              <a:t>Ao analisar a Ligadura com desfechos adversos (retinopatia, DBP, etc), o mesmo era semelhante a estudos anteriores</a:t>
            </a:r>
          </a:p>
          <a:p>
            <a:r>
              <a:rPr lang="pt-BR" smtClean="0"/>
              <a:t>Ao ajustar para covariantes (sepse), os desfechos deixaram de ser significantes</a:t>
            </a:r>
          </a:p>
          <a:p>
            <a:r>
              <a:rPr lang="pt-BR" b="1" smtClean="0">
                <a:ea typeface="MS Mincho" charset="-128"/>
              </a:rPr>
              <a:t>“Nos estudos anteriores a associação da ligadura com desfechos adversos provavelmente tenha sido devido à confundidores por indicação</a:t>
            </a:r>
            <a:r>
              <a:rPr lang="pt-BR" smtClean="0">
                <a:ea typeface="MS Mincho" charset="-128"/>
              </a:rPr>
              <a:t>.”</a:t>
            </a:r>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Weisz et al, 2017</a:t>
            </a:r>
          </a:p>
        </p:txBody>
      </p:sp>
      <p:sp>
        <p:nvSpPr>
          <p:cNvPr id="24579" name="Espaço Reservado para Conteúdo 2"/>
          <p:cNvSpPr>
            <a:spLocks noGrp="1"/>
          </p:cNvSpPr>
          <p:nvPr>
            <p:ph idx="1"/>
          </p:nvPr>
        </p:nvSpPr>
        <p:spPr>
          <a:xfrm>
            <a:off x="5118100" y="803275"/>
            <a:ext cx="6281738" cy="5248275"/>
          </a:xfrm>
        </p:spPr>
        <p:txBody>
          <a:bodyPr/>
          <a:lstStyle/>
          <a:p>
            <a:r>
              <a:rPr lang="pt-BR" smtClean="0">
                <a:ea typeface="MS Mincho" charset="-128"/>
              </a:rPr>
              <a:t>Pacientes com tratamento farmacológico tiveram um índice de mortalidade muito superior </a:t>
            </a:r>
          </a:p>
          <a:p>
            <a:r>
              <a:rPr lang="pt-BR" smtClean="0">
                <a:ea typeface="MS Mincho" charset="-128"/>
              </a:rPr>
              <a:t>Ligadura estava associada a 91% de redução na probabilidade de óbito segundo o nosso estudo (????)</a:t>
            </a:r>
          </a:p>
          <a:p>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it-IT" sz="3600" dirty="0">
                <a:solidFill>
                  <a:schemeClr val="bg1"/>
                </a:solidFill>
                <a:latin typeface="+mn-lt"/>
                <a:ea typeface="MS Mincho" panose="020B0400000000000000" pitchFamily="49" charset="-128"/>
              </a:rPr>
              <a:t>Foglia and Schmidt, 2017</a:t>
            </a:r>
            <a:br>
              <a:rPr lang="it-IT" sz="3600" dirty="0">
                <a:solidFill>
                  <a:schemeClr val="bg1"/>
                </a:solidFill>
                <a:latin typeface="+mn-lt"/>
                <a:ea typeface="MS Mincho" panose="020B0400000000000000" pitchFamily="49" charset="-128"/>
              </a:rPr>
            </a:br>
            <a:r>
              <a:rPr lang="it-IT" sz="3600" dirty="0">
                <a:solidFill>
                  <a:schemeClr val="bg1"/>
                </a:solidFill>
                <a:latin typeface="+mn-lt"/>
                <a:ea typeface="MS Mincho" panose="020B0400000000000000" pitchFamily="49" charset="-128"/>
              </a:rPr>
              <a:t> </a:t>
            </a:r>
            <a:endParaRPr lang="pt-BR" sz="3600" dirty="0">
              <a:solidFill>
                <a:schemeClr val="bg1"/>
              </a:solidFill>
              <a:latin typeface="+mn-lt"/>
            </a:endParaRPr>
          </a:p>
        </p:txBody>
      </p:sp>
      <p:sp>
        <p:nvSpPr>
          <p:cNvPr id="25603" name="Espaço Reservado para Conteúdo 2"/>
          <p:cNvSpPr>
            <a:spLocks noGrp="1"/>
          </p:cNvSpPr>
          <p:nvPr>
            <p:ph idx="1"/>
          </p:nvPr>
        </p:nvSpPr>
        <p:spPr>
          <a:xfrm>
            <a:off x="5118100" y="803275"/>
            <a:ext cx="6281738" cy="5248275"/>
          </a:xfrm>
        </p:spPr>
        <p:txBody>
          <a:bodyPr/>
          <a:lstStyle/>
          <a:p>
            <a:r>
              <a:rPr lang="pt-BR" smtClean="0">
                <a:ea typeface="MS Mincho" charset="-128"/>
              </a:rPr>
              <a:t>Os pacientes com tratamento medicamentoso provavelmente tiveram alta mortalidade provavelmente devido ao fator confundidor por contra-indicação e do paradigma do tratamento da ligadura como resgate na população pediátrica (são tratados até sobreviverem e elegíveis para a ligadura)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Redução da mortalidade?</a:t>
            </a:r>
          </a:p>
        </p:txBody>
      </p:sp>
      <p:sp>
        <p:nvSpPr>
          <p:cNvPr id="26627" name="Espaço Reservado para Conteúdo 2"/>
          <p:cNvSpPr>
            <a:spLocks noGrp="1"/>
          </p:cNvSpPr>
          <p:nvPr>
            <p:ph idx="1"/>
          </p:nvPr>
        </p:nvSpPr>
        <p:spPr>
          <a:xfrm>
            <a:off x="5118100" y="803275"/>
            <a:ext cx="6281738" cy="5248275"/>
          </a:xfrm>
        </p:spPr>
        <p:txBody>
          <a:bodyPr/>
          <a:lstStyle/>
          <a:p>
            <a:r>
              <a:rPr lang="pt-BR" smtClean="0"/>
              <a:t>Alguns estudos demonstram que haja algum beneficio na ligadura cirúrgica</a:t>
            </a:r>
          </a:p>
          <a:p>
            <a:r>
              <a:rPr lang="pt-BR" smtClean="0"/>
              <a:t>O que vemos é que a Ligadura não prejudica, mas talvez não traga benefícios</a:t>
            </a:r>
          </a:p>
          <a:p>
            <a:r>
              <a:rPr lang="pt-BR" smtClean="0"/>
              <a:t>Semberova et al, 2017:  80% dos PCA em RNPTE irão fechar</a:t>
            </a:r>
          </a:p>
          <a:p>
            <a:pPr lvl="1"/>
            <a:r>
              <a:rPr lang="pt-BR" smtClean="0"/>
              <a:t>Limitações: Não tinha grupo controle, não sabe-se os desfecho dos que receberam tratamento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Quando Indicar?</a:t>
            </a:r>
          </a:p>
        </p:txBody>
      </p:sp>
      <p:sp>
        <p:nvSpPr>
          <p:cNvPr id="27651" name="Espaço Reservado para Conteúdo 2"/>
          <p:cNvSpPr>
            <a:spLocks noGrp="1"/>
          </p:cNvSpPr>
          <p:nvPr>
            <p:ph idx="1"/>
          </p:nvPr>
        </p:nvSpPr>
        <p:spPr>
          <a:xfrm>
            <a:off x="5118100" y="803275"/>
            <a:ext cx="6281738" cy="5248275"/>
          </a:xfrm>
        </p:spPr>
        <p:txBody>
          <a:bodyPr/>
          <a:lstStyle/>
          <a:p>
            <a:r>
              <a:rPr lang="pt-BR" smtClean="0"/>
              <a:t>Como decidir quando indicar a ligadura?</a:t>
            </a:r>
          </a:p>
          <a:p>
            <a:r>
              <a:rPr lang="pt-BR" smtClean="0"/>
              <a:t>PCA grande e morbidade significativa?</a:t>
            </a:r>
          </a:p>
          <a:p>
            <a:r>
              <a:rPr lang="pt-BR" smtClean="0"/>
              <a:t>Ao decidir devemos pensar em qual é a contribuição relativa do shunt para o suporte ventilatório</a:t>
            </a:r>
          </a:p>
          <a:p>
            <a:r>
              <a:rPr lang="pt-BR" smtClean="0"/>
              <a:t>Como saber qual a contribuição da doença pulmonar intrínseca e do shunt no suporte ventilatório?</a:t>
            </a:r>
          </a:p>
          <a:p>
            <a:r>
              <a:rPr lang="pt-BR" smtClean="0"/>
              <a:t>ECO: PCA grande, não restritiva (shunt D-E), dilatação ventricular </a:t>
            </a:r>
            <a:r>
              <a:rPr lang="pt-BR" smtClean="0">
                <a:sym typeface="Wingdings" pitchFamily="2" charset="2"/>
              </a:rPr>
              <a:t></a:t>
            </a:r>
            <a:r>
              <a:rPr lang="pt-BR" smtClean="0"/>
              <a:t> considerar ligadura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Algoritmo</a:t>
            </a:r>
          </a:p>
        </p:txBody>
      </p:sp>
      <p:pic>
        <p:nvPicPr>
          <p:cNvPr id="2867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9813" y="1152525"/>
            <a:ext cx="6453187" cy="4851400"/>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Toronto, 2018</a:t>
            </a:r>
          </a:p>
        </p:txBody>
      </p:sp>
      <p:sp>
        <p:nvSpPr>
          <p:cNvPr id="29699" name="Espaço Reservado para Conteúdo 2"/>
          <p:cNvSpPr>
            <a:spLocks noGrp="1"/>
          </p:cNvSpPr>
          <p:nvPr>
            <p:ph idx="1"/>
          </p:nvPr>
        </p:nvSpPr>
        <p:spPr>
          <a:xfrm>
            <a:off x="5118100" y="803275"/>
            <a:ext cx="6281738" cy="5248275"/>
          </a:xfrm>
        </p:spPr>
        <p:txBody>
          <a:bodyPr/>
          <a:lstStyle/>
          <a:p>
            <a:r>
              <a:rPr lang="pt-BR" smtClean="0"/>
              <a:t>Dispositivo Transcateter</a:t>
            </a:r>
          </a:p>
          <a:p>
            <a:r>
              <a:rPr lang="pt-BR" smtClean="0"/>
              <a:t>Abordagem menos invasiva – cateterismo transfemoral</a:t>
            </a:r>
          </a:p>
          <a:p>
            <a:r>
              <a:rPr lang="pt-BR" smtClean="0"/>
              <a:t>Êxito técnico de 96% </a:t>
            </a:r>
          </a:p>
          <a:p>
            <a:r>
              <a:rPr lang="pt-BR" smtClean="0"/>
              <a:t>Mortalidade 2%</a:t>
            </a:r>
          </a:p>
          <a:p>
            <a:r>
              <a:rPr lang="pt-BR" smtClean="0"/>
              <a:t>Eventos adversos 8%</a:t>
            </a:r>
          </a:p>
          <a:p>
            <a:r>
              <a:rPr lang="pt-BR" smtClean="0"/>
              <a:t>Estudos observacionais sugerem menor disfunção cardíaca com esta abordagem (PCLs)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Resumindo</a:t>
            </a:r>
          </a:p>
        </p:txBody>
      </p:sp>
      <p:sp>
        <p:nvSpPr>
          <p:cNvPr id="30723" name="Espaço Reservado para Conteúdo 2"/>
          <p:cNvSpPr>
            <a:spLocks noGrp="1"/>
          </p:cNvSpPr>
          <p:nvPr>
            <p:ph idx="1"/>
          </p:nvPr>
        </p:nvSpPr>
        <p:spPr>
          <a:xfrm>
            <a:off x="5118100" y="803275"/>
            <a:ext cx="6281738" cy="5248275"/>
          </a:xfrm>
        </p:spPr>
        <p:txBody>
          <a:bodyPr/>
          <a:lstStyle/>
          <a:p>
            <a:r>
              <a:rPr lang="pt-BR" smtClean="0"/>
              <a:t>Existem muitos fatores confundidores relacionados aos desfechos adversos</a:t>
            </a:r>
          </a:p>
          <a:p>
            <a:r>
              <a:rPr lang="pt-BR" smtClean="0"/>
              <a:t>Não existe certeza quanto a alteração de mortalidade</a:t>
            </a:r>
          </a:p>
          <a:p>
            <a:r>
              <a:rPr lang="pt-BR" smtClean="0"/>
              <a:t>Marcadores ecocardiográficos ajudam numa decisão mais embasada</a:t>
            </a:r>
          </a:p>
          <a:p>
            <a:r>
              <a:rPr lang="pt-BR" smtClean="0"/>
              <a:t>A abordagem transtorácica pode trazer complicações a médio/longo prazo (escoliose, pneumotórax, paralisia das cordas vocais)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extLst>
          </p:cNvPr>
          <p:cNvSpPr>
            <a:spLocks noGrp="1"/>
          </p:cNvSpPr>
          <p:nvPr>
            <p:ph type="title"/>
          </p:nvPr>
        </p:nvSpPr>
        <p:spPr>
          <a:xfrm>
            <a:off x="889000" y="2349500"/>
            <a:ext cx="3500438" cy="2457450"/>
          </a:xfrm>
        </p:spPr>
        <p:txBody>
          <a:bodyPr/>
          <a:lstStyle/>
          <a:p>
            <a:pPr fontAlgn="auto">
              <a:spcAft>
                <a:spcPts val="0"/>
              </a:spcAft>
              <a:defRPr/>
            </a:pPr>
            <a:r>
              <a:rPr lang="pt-BR" sz="3600" dirty="0"/>
              <a:t>Ascensão do Paracetamol (Acetaminofeno)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extLst>
          </p:cNvPr>
          <p:cNvSpPr>
            <a:spLocks noGrp="1"/>
          </p:cNvSpPr>
          <p:nvPr>
            <p:ph type="title"/>
          </p:nvPr>
        </p:nvSpPr>
        <p:spPr>
          <a:xfrm>
            <a:off x="885825" y="2360613"/>
            <a:ext cx="5776913" cy="1177925"/>
          </a:xfrm>
        </p:spPr>
        <p:txBody>
          <a:bodyPr wrap="square" numCol="1" anchorCtr="0" compatLnSpc="1">
            <a:prstTxWarp prst="textNoShape">
              <a:avLst/>
            </a:prstTxWarp>
          </a:bodyPr>
          <a:lstStyle/>
          <a:p>
            <a:r>
              <a:rPr lang="pt-BR" sz="3200" smtClean="0"/>
              <a:t>Ascensão do uso de paracetamol em comparação ao declínio da ligadura cirúrgica</a:t>
            </a:r>
          </a:p>
        </p:txBody>
      </p:sp>
      <p:sp>
        <p:nvSpPr>
          <p:cNvPr id="32771" name="Espaço Reservado para Texto 4"/>
          <p:cNvSpPr>
            <a:spLocks noGrp="1"/>
          </p:cNvSpPr>
          <p:nvPr>
            <p:ph type="body" sz="half" idx="2"/>
          </p:nvPr>
        </p:nvSpPr>
        <p:spPr>
          <a:xfrm>
            <a:off x="885825" y="3544888"/>
            <a:ext cx="5776913" cy="1274762"/>
          </a:xfrm>
        </p:spPr>
        <p:txBody>
          <a:bodyPr/>
          <a:lstStyle/>
          <a:p>
            <a:r>
              <a:rPr lang="pt-BR" smtClean="0"/>
              <a:t>- Dados semelhantes foram publicados no Brasil (Guimarães et al, 2019)</a:t>
            </a:r>
          </a:p>
        </p:txBody>
      </p:sp>
      <p:pic>
        <p:nvPicPr>
          <p:cNvPr id="3277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1506538"/>
            <a:ext cx="4695825" cy="3613150"/>
          </a:xfrm>
          <a:prstGeom prst="rect">
            <a:avLst/>
          </a:prstGeom>
          <a:noFill/>
          <a:ln w="952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err="1"/>
              <a:t>Jasani</a:t>
            </a:r>
            <a:r>
              <a:rPr lang="pt-BR" dirty="0"/>
              <a:t> et al, 2018</a:t>
            </a:r>
          </a:p>
        </p:txBody>
      </p:sp>
      <p:sp>
        <p:nvSpPr>
          <p:cNvPr id="33795" name="Espaço Reservado para Conteúdo 5"/>
          <p:cNvSpPr>
            <a:spLocks noGrp="1"/>
          </p:cNvSpPr>
          <p:nvPr>
            <p:ph idx="1"/>
          </p:nvPr>
        </p:nvSpPr>
        <p:spPr>
          <a:xfrm>
            <a:off x="5118100" y="803275"/>
            <a:ext cx="6281738" cy="5248275"/>
          </a:xfrm>
        </p:spPr>
        <p:txBody>
          <a:bodyPr/>
          <a:lstStyle/>
          <a:p>
            <a:r>
              <a:rPr lang="pt-BR" smtClean="0">
                <a:ea typeface="MS Mincho" charset="-128"/>
              </a:rPr>
              <a:t>Estudos controlados e randomizados para o tratamento com acetaminofeno para a PCA (principalmente para os bebês ≥27 semanas</a:t>
            </a:r>
          </a:p>
          <a:p>
            <a:r>
              <a:rPr lang="pt-BR" smtClean="0"/>
              <a:t>O estudo demonstrou que não houve diferença no desfecho após tratamento com acetominofeno, ibuprofeno ou indometacina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err="1"/>
              <a:t>Jasani</a:t>
            </a:r>
            <a:r>
              <a:rPr lang="pt-BR" dirty="0"/>
              <a:t> et al, 2018</a:t>
            </a:r>
          </a:p>
        </p:txBody>
      </p:sp>
      <p:sp>
        <p:nvSpPr>
          <p:cNvPr id="34819" name="Espaço Reservado para Conteúdo 2"/>
          <p:cNvSpPr>
            <a:spLocks noGrp="1"/>
          </p:cNvSpPr>
          <p:nvPr>
            <p:ph idx="1"/>
          </p:nvPr>
        </p:nvSpPr>
        <p:spPr>
          <a:xfrm>
            <a:off x="5118100" y="803275"/>
            <a:ext cx="6281738" cy="5248275"/>
          </a:xfrm>
        </p:spPr>
        <p:txBody>
          <a:bodyPr/>
          <a:lstStyle/>
          <a:p>
            <a:r>
              <a:rPr lang="pt-BR" smtClean="0"/>
              <a:t>Acetominofeno reduz de forma significativa a hemorragia gastrointestinal</a:t>
            </a:r>
          </a:p>
          <a:p>
            <a:r>
              <a:rPr lang="pt-BR" smtClean="0"/>
              <a:t>Menor efeito Adverso </a:t>
            </a:r>
            <a:r>
              <a:rPr lang="pt-BR" smtClean="0">
                <a:sym typeface="Wingdings" pitchFamily="2" charset="2"/>
              </a:rPr>
              <a:t> Acetominofeno</a:t>
            </a:r>
          </a:p>
          <a:p>
            <a:r>
              <a:rPr lang="pt-BR" smtClean="0">
                <a:sym typeface="Wingdings" pitchFamily="2" charset="2"/>
              </a:rPr>
              <a:t>Qual mecanismo de ação? Alteração no neurodesenvolvimento? Tratamento precoce? Tardio? Dose? Frequência?</a:t>
            </a:r>
            <a:endParaRPr 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Mecanismo de ação</a:t>
            </a:r>
          </a:p>
        </p:txBody>
      </p:sp>
      <p:sp>
        <p:nvSpPr>
          <p:cNvPr id="35843" name="Espaço Reservado para Conteúdo 2"/>
          <p:cNvSpPr>
            <a:spLocks noGrp="1"/>
          </p:cNvSpPr>
          <p:nvPr>
            <p:ph idx="1"/>
          </p:nvPr>
        </p:nvSpPr>
        <p:spPr>
          <a:xfrm>
            <a:off x="5118100" y="803275"/>
            <a:ext cx="6281738" cy="5248275"/>
          </a:xfrm>
        </p:spPr>
        <p:txBody>
          <a:bodyPr/>
          <a:lstStyle/>
          <a:p>
            <a:r>
              <a:rPr lang="pt-BR" smtClean="0"/>
              <a:t>PCA </a:t>
            </a:r>
            <a:r>
              <a:rPr lang="pt-BR" smtClean="0">
                <a:sym typeface="Wingdings" pitchFamily="2" charset="2"/>
              </a:rPr>
              <a:t> Efeito vasodilatador da Prostaglandina (PG) E2 e I2.</a:t>
            </a: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sym typeface="Wingdings" pitchFamily="2" charset="2"/>
            </a:endParaRPr>
          </a:p>
          <a:p>
            <a:endParaRPr lang="pt-BR" smtClean="0"/>
          </a:p>
        </p:txBody>
      </p:sp>
      <p:graphicFrame>
        <p:nvGraphicFramePr>
          <p:cNvPr id="6" name="Diagrama 5">
            <a:extLst>
              <a:ext uri="{FF2B5EF4-FFF2-40B4-BE49-F238E27FC236}"/>
            </a:extLst>
          </p:cNvPr>
          <p:cNvGraphicFramePr/>
          <p:nvPr/>
        </p:nvGraphicFramePr>
        <p:xfrm>
          <a:off x="4843439" y="2325062"/>
          <a:ext cx="7348561" cy="2985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5845" name="CaixaDeTexto 6"/>
          <p:cNvSpPr txBox="1">
            <a:spLocks noChangeArrowheads="1"/>
          </p:cNvSpPr>
          <p:nvPr/>
        </p:nvSpPr>
        <p:spPr bwMode="auto">
          <a:xfrm>
            <a:off x="6959600" y="3208338"/>
            <a:ext cx="779463"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a:defRPr>
            </a:lvl1pPr>
            <a:lvl2pPr marL="742950" indent="-285750">
              <a:defRPr>
                <a:solidFill>
                  <a:schemeClr val="tx1"/>
                </a:solidFill>
                <a:latin typeface="Rockwell"/>
              </a:defRPr>
            </a:lvl2pPr>
            <a:lvl3pPr marL="1143000" indent="-228600">
              <a:defRPr>
                <a:solidFill>
                  <a:schemeClr val="tx1"/>
                </a:solidFill>
                <a:latin typeface="Rockwell"/>
              </a:defRPr>
            </a:lvl3pPr>
            <a:lvl4pPr marL="1600200" indent="-228600">
              <a:defRPr>
                <a:solidFill>
                  <a:schemeClr val="tx1"/>
                </a:solidFill>
                <a:latin typeface="Rockwell"/>
              </a:defRPr>
            </a:lvl4pPr>
            <a:lvl5pPr marL="2057400" indent="-228600">
              <a:defRPr>
                <a:solidFill>
                  <a:schemeClr val="tx1"/>
                </a:solidFill>
                <a:latin typeface="Rockwell"/>
              </a:defRPr>
            </a:lvl5pPr>
            <a:lvl6pPr marL="2514600" indent="-228600" defTabSz="457200" fontAlgn="base">
              <a:spcBef>
                <a:spcPct val="0"/>
              </a:spcBef>
              <a:spcAft>
                <a:spcPct val="0"/>
              </a:spcAft>
              <a:defRPr>
                <a:solidFill>
                  <a:schemeClr val="tx1"/>
                </a:solidFill>
                <a:latin typeface="Rockwell"/>
              </a:defRPr>
            </a:lvl6pPr>
            <a:lvl7pPr marL="2971800" indent="-228600" defTabSz="457200" fontAlgn="base">
              <a:spcBef>
                <a:spcPct val="0"/>
              </a:spcBef>
              <a:spcAft>
                <a:spcPct val="0"/>
              </a:spcAft>
              <a:defRPr>
                <a:solidFill>
                  <a:schemeClr val="tx1"/>
                </a:solidFill>
                <a:latin typeface="Rockwell"/>
              </a:defRPr>
            </a:lvl7pPr>
            <a:lvl8pPr marL="3429000" indent="-228600" defTabSz="457200" fontAlgn="base">
              <a:spcBef>
                <a:spcPct val="0"/>
              </a:spcBef>
              <a:spcAft>
                <a:spcPct val="0"/>
              </a:spcAft>
              <a:defRPr>
                <a:solidFill>
                  <a:schemeClr val="tx1"/>
                </a:solidFill>
                <a:latin typeface="Rockwell"/>
              </a:defRPr>
            </a:lvl8pPr>
            <a:lvl9pPr marL="3886200" indent="-228600" defTabSz="457200" fontAlgn="base">
              <a:spcBef>
                <a:spcPct val="0"/>
              </a:spcBef>
              <a:spcAft>
                <a:spcPct val="0"/>
              </a:spcAft>
              <a:defRPr>
                <a:solidFill>
                  <a:schemeClr val="tx1"/>
                </a:solidFill>
                <a:latin typeface="Rockwell"/>
              </a:defRPr>
            </a:lvl9pPr>
          </a:lstStyle>
          <a:p>
            <a:r>
              <a:rPr lang="pt-BR">
                <a:solidFill>
                  <a:schemeClr val="bg1"/>
                </a:solidFill>
              </a:rPr>
              <a:t>COX</a:t>
            </a:r>
          </a:p>
        </p:txBody>
      </p:sp>
      <p:sp>
        <p:nvSpPr>
          <p:cNvPr id="35846" name="CaixaDeTexto 7"/>
          <p:cNvSpPr txBox="1">
            <a:spLocks noChangeArrowheads="1"/>
          </p:cNvSpPr>
          <p:nvPr/>
        </p:nvSpPr>
        <p:spPr bwMode="auto">
          <a:xfrm>
            <a:off x="7023100" y="3890963"/>
            <a:ext cx="777875"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a:defRPr>
            </a:lvl1pPr>
            <a:lvl2pPr marL="742950" indent="-285750">
              <a:defRPr>
                <a:solidFill>
                  <a:schemeClr val="tx1"/>
                </a:solidFill>
                <a:latin typeface="Rockwell"/>
              </a:defRPr>
            </a:lvl2pPr>
            <a:lvl3pPr marL="1143000" indent="-228600">
              <a:defRPr>
                <a:solidFill>
                  <a:schemeClr val="tx1"/>
                </a:solidFill>
                <a:latin typeface="Rockwell"/>
              </a:defRPr>
            </a:lvl3pPr>
            <a:lvl4pPr marL="1600200" indent="-228600">
              <a:defRPr>
                <a:solidFill>
                  <a:schemeClr val="tx1"/>
                </a:solidFill>
                <a:latin typeface="Rockwell"/>
              </a:defRPr>
            </a:lvl4pPr>
            <a:lvl5pPr marL="2057400" indent="-228600">
              <a:defRPr>
                <a:solidFill>
                  <a:schemeClr val="tx1"/>
                </a:solidFill>
                <a:latin typeface="Rockwell"/>
              </a:defRPr>
            </a:lvl5pPr>
            <a:lvl6pPr marL="2514600" indent="-228600" defTabSz="457200" fontAlgn="base">
              <a:spcBef>
                <a:spcPct val="0"/>
              </a:spcBef>
              <a:spcAft>
                <a:spcPct val="0"/>
              </a:spcAft>
              <a:defRPr>
                <a:solidFill>
                  <a:schemeClr val="tx1"/>
                </a:solidFill>
                <a:latin typeface="Rockwell"/>
              </a:defRPr>
            </a:lvl6pPr>
            <a:lvl7pPr marL="2971800" indent="-228600" defTabSz="457200" fontAlgn="base">
              <a:spcBef>
                <a:spcPct val="0"/>
              </a:spcBef>
              <a:spcAft>
                <a:spcPct val="0"/>
              </a:spcAft>
              <a:defRPr>
                <a:solidFill>
                  <a:schemeClr val="tx1"/>
                </a:solidFill>
                <a:latin typeface="Rockwell"/>
              </a:defRPr>
            </a:lvl7pPr>
            <a:lvl8pPr marL="3429000" indent="-228600" defTabSz="457200" fontAlgn="base">
              <a:spcBef>
                <a:spcPct val="0"/>
              </a:spcBef>
              <a:spcAft>
                <a:spcPct val="0"/>
              </a:spcAft>
              <a:defRPr>
                <a:solidFill>
                  <a:schemeClr val="tx1"/>
                </a:solidFill>
                <a:latin typeface="Rockwell"/>
              </a:defRPr>
            </a:lvl8pPr>
            <a:lvl9pPr marL="3886200" indent="-228600" defTabSz="457200" fontAlgn="base">
              <a:spcBef>
                <a:spcPct val="0"/>
              </a:spcBef>
              <a:spcAft>
                <a:spcPct val="0"/>
              </a:spcAft>
              <a:defRPr>
                <a:solidFill>
                  <a:schemeClr val="tx1"/>
                </a:solidFill>
                <a:latin typeface="Rockwell"/>
              </a:defRPr>
            </a:lvl9pPr>
          </a:lstStyle>
          <a:p>
            <a:r>
              <a:rPr lang="pt-BR">
                <a:solidFill>
                  <a:schemeClr val="bg1"/>
                </a:solidFill>
              </a:rPr>
              <a:t>POX</a:t>
            </a:r>
          </a:p>
        </p:txBody>
      </p:sp>
      <p:sp>
        <p:nvSpPr>
          <p:cNvPr id="10" name="Texto Explicativo: Seta para a Esquerda 9">
            <a:extLst>
              <a:ext uri="{FF2B5EF4-FFF2-40B4-BE49-F238E27FC236}"/>
            </a:extLst>
          </p:cNvPr>
          <p:cNvSpPr/>
          <p:nvPr/>
        </p:nvSpPr>
        <p:spPr>
          <a:xfrm>
            <a:off x="7739063" y="3128963"/>
            <a:ext cx="1887537" cy="530225"/>
          </a:xfrm>
          <a:prstGeom prst="leftArrow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400" dirty="0">
                <a:solidFill>
                  <a:schemeClr val="accent1"/>
                </a:solidFill>
              </a:rPr>
              <a:t>Ibuprofeno</a:t>
            </a:r>
          </a:p>
          <a:p>
            <a:pPr algn="ctr" fontAlgn="auto">
              <a:spcBef>
                <a:spcPts val="0"/>
              </a:spcBef>
              <a:spcAft>
                <a:spcPts val="0"/>
              </a:spcAft>
              <a:defRPr/>
            </a:pPr>
            <a:r>
              <a:rPr lang="pt-BR" sz="1400" dirty="0" err="1">
                <a:solidFill>
                  <a:schemeClr val="accent1"/>
                </a:solidFill>
              </a:rPr>
              <a:t>Idometacina</a:t>
            </a:r>
            <a:endParaRPr lang="pt-BR" sz="1400" dirty="0">
              <a:solidFill>
                <a:schemeClr val="accent1"/>
              </a:solidFill>
            </a:endParaRPr>
          </a:p>
        </p:txBody>
      </p:sp>
      <p:sp>
        <p:nvSpPr>
          <p:cNvPr id="11" name="Texto Explicativo: Seta para a Esquerda 10">
            <a:extLst>
              <a:ext uri="{FF2B5EF4-FFF2-40B4-BE49-F238E27FC236}"/>
            </a:extLst>
          </p:cNvPr>
          <p:cNvSpPr/>
          <p:nvPr/>
        </p:nvSpPr>
        <p:spPr>
          <a:xfrm>
            <a:off x="7802563" y="3838575"/>
            <a:ext cx="2074862" cy="473075"/>
          </a:xfrm>
          <a:prstGeom prst="leftArrow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400" dirty="0">
                <a:solidFill>
                  <a:schemeClr val="accent1"/>
                </a:solidFill>
              </a:rPr>
              <a:t>Paracetamol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Dani et al, 2020</a:t>
            </a:r>
          </a:p>
        </p:txBody>
      </p:sp>
      <p:sp>
        <p:nvSpPr>
          <p:cNvPr id="36867" name="Espaço Reservado para Conteúdo 2"/>
          <p:cNvSpPr>
            <a:spLocks noGrp="1"/>
          </p:cNvSpPr>
          <p:nvPr>
            <p:ph idx="1"/>
          </p:nvPr>
        </p:nvSpPr>
        <p:spPr>
          <a:xfrm>
            <a:off x="5118100" y="803275"/>
            <a:ext cx="6281738" cy="5248275"/>
          </a:xfrm>
        </p:spPr>
        <p:txBody>
          <a:bodyPr/>
          <a:lstStyle/>
          <a:p>
            <a:r>
              <a:rPr lang="pt-BR" smtClean="0"/>
              <a:t>RNPTE (Recém-nascido prematuro extremo): Acetominofeno menos eficaz em relação ao ibuprofeno</a:t>
            </a:r>
          </a:p>
          <a:p>
            <a:pPr lvl="1"/>
            <a:r>
              <a:rPr lang="pt-BR" smtClean="0"/>
              <a:t>52% VS 78%</a:t>
            </a:r>
          </a:p>
          <a:p>
            <a:r>
              <a:rPr lang="pt-BR" smtClean="0"/>
              <a:t>Sucesso menos provável quando se trata de prematuros extremos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Davidson et al, 2020</a:t>
            </a:r>
          </a:p>
        </p:txBody>
      </p:sp>
      <p:sp>
        <p:nvSpPr>
          <p:cNvPr id="37891" name="Espaço Reservado para Conteúdo 2"/>
          <p:cNvSpPr>
            <a:spLocks noGrp="1"/>
          </p:cNvSpPr>
          <p:nvPr>
            <p:ph idx="1"/>
          </p:nvPr>
        </p:nvSpPr>
        <p:spPr>
          <a:xfrm>
            <a:off x="5118100" y="803275"/>
            <a:ext cx="6281738" cy="5248275"/>
          </a:xfrm>
        </p:spPr>
        <p:txBody>
          <a:bodyPr/>
          <a:lstStyle/>
          <a:p>
            <a:r>
              <a:rPr lang="pt-BR" smtClean="0"/>
              <a:t>Estudo Randomizado</a:t>
            </a:r>
          </a:p>
          <a:p>
            <a:r>
              <a:rPr lang="pt-BR" smtClean="0"/>
              <a:t>IG ~ 25 semanas</a:t>
            </a:r>
          </a:p>
          <a:p>
            <a:r>
              <a:rPr lang="pt-BR" smtClean="0"/>
              <a:t>Tratamento a partir do ~7° dia</a:t>
            </a:r>
          </a:p>
          <a:p>
            <a:r>
              <a:rPr lang="pt-BR" smtClean="0"/>
              <a:t>Sucesso menor quando tratado com acetaminofeno em comparação com a indometacina</a:t>
            </a:r>
          </a:p>
          <a:p>
            <a:pPr lvl="1"/>
            <a:r>
              <a:rPr lang="pt-BR" smtClean="0"/>
              <a:t>6% vs 55%</a:t>
            </a:r>
          </a:p>
          <a:p>
            <a:pPr lvl="1"/>
            <a:r>
              <a:rPr lang="pt-BR" smtClean="0"/>
              <a:t>Sem diferença na morbimortalidade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Paracetamol </a:t>
            </a:r>
            <a:r>
              <a:rPr lang="pt-BR" dirty="0" err="1"/>
              <a:t>Vs</a:t>
            </a:r>
            <a:r>
              <a:rPr lang="pt-BR" dirty="0"/>
              <a:t> Placebo</a:t>
            </a:r>
          </a:p>
        </p:txBody>
      </p:sp>
      <p:sp>
        <p:nvSpPr>
          <p:cNvPr id="38915" name="Espaço Reservado para Conteúdo 2"/>
          <p:cNvSpPr>
            <a:spLocks noGrp="1"/>
          </p:cNvSpPr>
          <p:nvPr>
            <p:ph idx="1"/>
          </p:nvPr>
        </p:nvSpPr>
        <p:spPr>
          <a:xfrm>
            <a:off x="5118100" y="803275"/>
            <a:ext cx="6281738" cy="5248275"/>
          </a:xfrm>
        </p:spPr>
        <p:txBody>
          <a:bodyPr/>
          <a:lstStyle/>
          <a:p>
            <a:r>
              <a:rPr lang="pt-BR" smtClean="0"/>
              <a:t>EUA: risco relativo entre Paracetamol e placebo não teve significância. Diferente do uso de Ibuprofeno combinado com Paracetamol ou da Indometacina sozinha.</a:t>
            </a:r>
          </a:p>
          <a:p>
            <a:r>
              <a:rPr lang="pt-BR" smtClean="0"/>
              <a:t>Austrália: Paracetamol melhor que o placebo, quando realizado tratamento tardio (após 14 dias de vida)</a:t>
            </a:r>
          </a:p>
          <a:p>
            <a:endParaRPr lang="pt-BR"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err="1"/>
              <a:t>Mashally</a:t>
            </a:r>
            <a:r>
              <a:rPr lang="pt-BR" dirty="0"/>
              <a:t> et al, 2018</a:t>
            </a:r>
          </a:p>
        </p:txBody>
      </p:sp>
      <p:sp>
        <p:nvSpPr>
          <p:cNvPr id="39939" name="Espaço Reservado para Conteúdo 2"/>
          <p:cNvSpPr>
            <a:spLocks noGrp="1"/>
          </p:cNvSpPr>
          <p:nvPr>
            <p:ph idx="1"/>
          </p:nvPr>
        </p:nvSpPr>
        <p:spPr>
          <a:xfrm>
            <a:off x="10777538" y="1881188"/>
            <a:ext cx="7705725" cy="8135937"/>
          </a:xfrm>
        </p:spPr>
        <p:txBody>
          <a:bodyPr/>
          <a:lstStyle/>
          <a:p>
            <a:endParaRPr lang="pt-BR" smtClean="0"/>
          </a:p>
        </p:txBody>
      </p:sp>
      <p:pic>
        <p:nvPicPr>
          <p:cNvPr id="399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75" y="1098550"/>
            <a:ext cx="5668963" cy="4333875"/>
          </a:xfrm>
          <a:prstGeom prst="rect">
            <a:avLst/>
          </a:prstGeom>
          <a:noFill/>
          <a:ln w="127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normAutofit fontScale="90000"/>
          </a:bodyPr>
          <a:lstStyle/>
          <a:p>
            <a:pPr fontAlgn="auto">
              <a:spcAft>
                <a:spcPts val="0"/>
              </a:spcAft>
              <a:defRPr/>
            </a:pPr>
            <a:r>
              <a:rPr lang="pt-BR" dirty="0" err="1"/>
              <a:t>Bolus</a:t>
            </a:r>
            <a:r>
              <a:rPr lang="pt-BR" dirty="0"/>
              <a:t> Intermitente </a:t>
            </a:r>
            <a:br>
              <a:rPr lang="pt-BR" dirty="0"/>
            </a:br>
            <a:r>
              <a:rPr lang="pt-BR" dirty="0" err="1"/>
              <a:t>vs</a:t>
            </a:r>
            <a:r>
              <a:rPr lang="pt-BR" dirty="0"/>
              <a:t/>
            </a:r>
            <a:br>
              <a:rPr lang="pt-BR" dirty="0"/>
            </a:br>
            <a:r>
              <a:rPr lang="pt-BR" dirty="0"/>
              <a:t>Infusão Contínua</a:t>
            </a:r>
            <a:br>
              <a:rPr lang="pt-BR" dirty="0"/>
            </a:br>
            <a:r>
              <a:rPr lang="pt-BR" dirty="0"/>
              <a:t>Paracetamol</a:t>
            </a:r>
          </a:p>
        </p:txBody>
      </p:sp>
      <p:sp>
        <p:nvSpPr>
          <p:cNvPr id="3" name="Espaço Reservado para Conteúdo 2">
            <a:extLst>
              <a:ext uri="{FF2B5EF4-FFF2-40B4-BE49-F238E27FC236}"/>
            </a:extLst>
          </p:cNvPr>
          <p:cNvSpPr>
            <a:spLocks noGrp="1"/>
          </p:cNvSpPr>
          <p:nvPr>
            <p:ph idx="1"/>
          </p:nvPr>
        </p:nvSpPr>
        <p:spPr>
          <a:xfrm>
            <a:off x="5118100" y="803275"/>
            <a:ext cx="6281738" cy="5248275"/>
          </a:xfrm>
        </p:spPr>
        <p:txBody>
          <a:bodyPr rtlCol="0">
            <a:normAutofit/>
          </a:bodyPr>
          <a:lstStyle/>
          <a:p>
            <a:pPr fontAlgn="auto">
              <a:spcAft>
                <a:spcPts val="0"/>
              </a:spcAft>
              <a:defRPr/>
            </a:pPr>
            <a:r>
              <a:rPr lang="pt-BR" dirty="0"/>
              <a:t>Turquia, 2020: Maior falha, maior numero de ECN, DBP e maior tempo na ventilação mecânica</a:t>
            </a:r>
          </a:p>
          <a:p>
            <a:pPr fontAlgn="auto">
              <a:spcAft>
                <a:spcPts val="0"/>
              </a:spcAft>
              <a:defRPr/>
            </a:pPr>
            <a:endParaRPr lang="pt-BR" dirty="0"/>
          </a:p>
          <a:p>
            <a:pPr marL="0" indent="0" fontAlgn="auto">
              <a:spcAft>
                <a:spcPts val="0"/>
              </a:spcAft>
              <a:buFont typeface="Wingdings" pitchFamily="2" charset="2"/>
              <a:buNone/>
              <a:defRPr/>
            </a:pPr>
            <a:endParaRPr lang="pt-BR" dirty="0"/>
          </a:p>
          <a:p>
            <a:pPr fontAlgn="auto">
              <a:spcAft>
                <a:spcPts val="0"/>
              </a:spcAft>
              <a:defRPr/>
            </a:pPr>
            <a:endParaRPr lang="pt-BR" dirty="0"/>
          </a:p>
          <a:p>
            <a:pPr marL="0" indent="0" fontAlgn="auto">
              <a:spcAft>
                <a:spcPts val="0"/>
              </a:spcAft>
              <a:buFont typeface="Wingdings" pitchFamily="2" charset="2"/>
              <a:buNone/>
              <a:defRPr/>
            </a:pPr>
            <a:endParaRPr lang="pt-BR" dirty="0"/>
          </a:p>
          <a:p>
            <a:pPr marL="0" indent="0" fontAlgn="auto">
              <a:spcAft>
                <a:spcPts val="0"/>
              </a:spcAft>
              <a:buFont typeface="Wingdings" pitchFamily="2" charset="2"/>
              <a:buNone/>
              <a:defRPr/>
            </a:pPr>
            <a:endParaRPr lang="pt-BR" dirty="0"/>
          </a:p>
        </p:txBody>
      </p:sp>
      <p:pic>
        <p:nvPicPr>
          <p:cNvPr id="4096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6900" y="2760663"/>
            <a:ext cx="4513263" cy="3419475"/>
          </a:xfrm>
          <a:prstGeom prst="rect">
            <a:avLst/>
          </a:prstGeom>
          <a:noFill/>
          <a:ln w="952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normAutofit fontScale="90000"/>
          </a:bodyPr>
          <a:lstStyle/>
          <a:p>
            <a:pPr fontAlgn="auto">
              <a:spcAft>
                <a:spcPts val="0"/>
              </a:spcAft>
              <a:defRPr/>
            </a:pPr>
            <a:r>
              <a:rPr lang="pt-BR" dirty="0"/>
              <a:t>Tratamento combinado:</a:t>
            </a:r>
            <a:br>
              <a:rPr lang="pt-BR" dirty="0"/>
            </a:br>
            <a:r>
              <a:rPr lang="pt-BR" dirty="0"/>
              <a:t>Paracetamol</a:t>
            </a:r>
            <a:br>
              <a:rPr lang="pt-BR" dirty="0"/>
            </a:br>
            <a:r>
              <a:rPr lang="pt-BR" dirty="0"/>
              <a:t>+</a:t>
            </a:r>
            <a:br>
              <a:rPr lang="pt-BR" dirty="0"/>
            </a:br>
            <a:r>
              <a:rPr lang="pt-BR" dirty="0"/>
              <a:t>Ibuprofeno</a:t>
            </a:r>
          </a:p>
        </p:txBody>
      </p:sp>
      <p:pic>
        <p:nvPicPr>
          <p:cNvPr id="4198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3188" y="1427163"/>
            <a:ext cx="5241925" cy="4003675"/>
          </a:xfrm>
          <a:prstGeom prst="rect">
            <a:avLst/>
          </a:prstGeom>
          <a:solidFill>
            <a:srgbClr val="FF00FF"/>
          </a:solidFill>
          <a:ln w="19050">
            <a:solidFill>
              <a:srgbClr val="FF00FF"/>
            </a:solid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TEA?</a:t>
            </a:r>
          </a:p>
        </p:txBody>
      </p:sp>
      <p:sp>
        <p:nvSpPr>
          <p:cNvPr id="43011" name="Espaço Reservado para Conteúdo 2"/>
          <p:cNvSpPr>
            <a:spLocks noGrp="1"/>
          </p:cNvSpPr>
          <p:nvPr>
            <p:ph idx="1"/>
          </p:nvPr>
        </p:nvSpPr>
        <p:spPr>
          <a:xfrm>
            <a:off x="5118100" y="803275"/>
            <a:ext cx="6281738" cy="5248275"/>
          </a:xfrm>
        </p:spPr>
        <p:txBody>
          <a:bodyPr/>
          <a:lstStyle/>
          <a:p>
            <a:r>
              <a:rPr lang="pt-BR" smtClean="0"/>
              <a:t>Algumas publicações vêm mostrando associação entre o uso de paracetamol e o desenvolvimento pós-natal de TEA e prematuros tratados com paracetamol para fechamento do canal arterial.</a:t>
            </a:r>
          </a:p>
          <a:p>
            <a:r>
              <a:rPr lang="pt-BR" smtClean="0"/>
              <a:t>Necessidade de seguimento desses RNs entre 18-24meses.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Resumo</a:t>
            </a:r>
          </a:p>
        </p:txBody>
      </p:sp>
      <p:graphicFrame>
        <p:nvGraphicFramePr>
          <p:cNvPr id="4" name="Tabela 4">
            <a:extLst>
              <a:ext uri="{FF2B5EF4-FFF2-40B4-BE49-F238E27FC236}"/>
            </a:extLst>
          </p:cNvPr>
          <p:cNvGraphicFramePr>
            <a:graphicFrameLocks noGrp="1"/>
          </p:cNvGraphicFramePr>
          <p:nvPr>
            <p:ph idx="1"/>
          </p:nvPr>
        </p:nvGraphicFramePr>
        <p:xfrm>
          <a:off x="4913313" y="2058988"/>
          <a:ext cx="6281737" cy="2747962"/>
        </p:xfrm>
        <a:graphic>
          <a:graphicData uri="http://schemas.openxmlformats.org/drawingml/2006/table">
            <a:tbl>
              <a:tblPr firstRow="1" bandRow="1">
                <a:tableStyleId>{5C22544A-7EE6-4342-B048-85BDC9FD1C3A}</a:tableStyleId>
              </a:tblPr>
              <a:tblGrid>
                <a:gridCol w="6281737">
                  <a:extLst>
                    <a:ext uri="{9D8B030D-6E8A-4147-A177-3AD203B41FA5}"/>
                  </a:extLst>
                </a:gridCol>
              </a:tblGrid>
              <a:tr h="735123">
                <a:tc>
                  <a:txBody>
                    <a:bodyPr/>
                    <a:lstStyle/>
                    <a:p>
                      <a:r>
                        <a:rPr lang="pt-BR" sz="1800" b="0" dirty="0">
                          <a:solidFill>
                            <a:schemeClr val="tx1"/>
                          </a:solidFill>
                        </a:rPr>
                        <a:t>Eficácia no fechamento precoce e menos efeitos colaterais </a:t>
                      </a:r>
                      <a:r>
                        <a:rPr lang="pt-BR" sz="1800" b="0" dirty="0">
                          <a:solidFill>
                            <a:schemeClr val="tx1"/>
                          </a:solidFill>
                          <a:sym typeface="Wingdings" panose="05000000000000000000" pitchFamily="2" charset="2"/>
                        </a:rPr>
                        <a:t> IG ≥ 27sem</a:t>
                      </a:r>
                      <a:endParaRPr lang="pt-BR" sz="1800" b="0" dirty="0">
                        <a:solidFill>
                          <a:schemeClr val="tx1"/>
                        </a:solidFill>
                      </a:endParaRPr>
                    </a:p>
                  </a:txBody>
                  <a:tcPr marT="45728" marB="45728">
                    <a:solidFill>
                      <a:srgbClr val="FFE7E5"/>
                    </a:solidFill>
                  </a:tcPr>
                </a:tc>
                <a:extLst>
                  <a:ext uri="{0D108BD9-81ED-4DB2-BD59-A6C34878D82A}"/>
                </a:extLst>
              </a:tr>
              <a:tr h="735123">
                <a:tc>
                  <a:txBody>
                    <a:bodyPr/>
                    <a:lstStyle/>
                    <a:p>
                      <a:r>
                        <a:rPr lang="pt-BR" sz="1800" dirty="0"/>
                        <a:t>Diminuição da eficácia nos pré-termos extremos, comparado ao uso de ibuprofeno e indometacina</a:t>
                      </a:r>
                    </a:p>
                  </a:txBody>
                  <a:tcPr marT="45728" marB="45728"/>
                </a:tc>
                <a:extLst>
                  <a:ext uri="{0D108BD9-81ED-4DB2-BD59-A6C34878D82A}"/>
                </a:extLst>
              </a:tr>
              <a:tr h="425905">
                <a:tc>
                  <a:txBody>
                    <a:bodyPr/>
                    <a:lstStyle/>
                    <a:p>
                      <a:r>
                        <a:rPr lang="pt-BR" sz="1800" dirty="0"/>
                        <a:t>Tratamento tardio pode evitar a Ligadura</a:t>
                      </a:r>
                    </a:p>
                  </a:txBody>
                  <a:tcPr marT="45728" marB="45728"/>
                </a:tc>
                <a:extLst>
                  <a:ext uri="{0D108BD9-81ED-4DB2-BD59-A6C34878D82A}"/>
                </a:extLst>
              </a:tr>
              <a:tr h="425905">
                <a:tc>
                  <a:txBody>
                    <a:bodyPr/>
                    <a:lstStyle/>
                    <a:p>
                      <a:r>
                        <a:rPr lang="pt-BR" sz="1800" dirty="0"/>
                        <a:t>Dose em </a:t>
                      </a:r>
                      <a:r>
                        <a:rPr lang="pt-BR" sz="1800" dirty="0" err="1"/>
                        <a:t>Bolus</a:t>
                      </a:r>
                      <a:r>
                        <a:rPr lang="pt-BR" sz="1800" dirty="0"/>
                        <a:t> é melhor que a infusão contínua</a:t>
                      </a:r>
                    </a:p>
                  </a:txBody>
                  <a:tcPr marT="45728" marB="45728"/>
                </a:tc>
                <a:extLst>
                  <a:ext uri="{0D108BD9-81ED-4DB2-BD59-A6C34878D82A}"/>
                </a:extLst>
              </a:tr>
              <a:tr h="425905">
                <a:tc>
                  <a:txBody>
                    <a:bodyPr/>
                    <a:lstStyle/>
                    <a:p>
                      <a:endParaRPr lang="pt-BR" sz="1800" dirty="0"/>
                    </a:p>
                  </a:txBody>
                  <a:tcPr marT="45728" marB="45728"/>
                </a:tc>
                <a:extLst>
                  <a:ext uri="{0D108BD9-81ED-4DB2-BD59-A6C34878D82A}"/>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Conclusão</a:t>
            </a:r>
          </a:p>
        </p:txBody>
      </p:sp>
      <p:sp>
        <p:nvSpPr>
          <p:cNvPr id="45059" name="Espaço Reservado para Conteúdo 2"/>
          <p:cNvSpPr>
            <a:spLocks noGrp="1"/>
          </p:cNvSpPr>
          <p:nvPr>
            <p:ph idx="1"/>
          </p:nvPr>
        </p:nvSpPr>
        <p:spPr>
          <a:xfrm>
            <a:off x="5118100" y="803275"/>
            <a:ext cx="6281738" cy="5248275"/>
          </a:xfrm>
        </p:spPr>
        <p:txBody>
          <a:bodyPr/>
          <a:lstStyle/>
          <a:p>
            <a:r>
              <a:rPr lang="pt-BR" smtClean="0"/>
              <a:t>Uso cauteloso do Acetaminofeno</a:t>
            </a:r>
          </a:p>
          <a:p>
            <a:r>
              <a:rPr lang="pt-BR" smtClean="0"/>
              <a:t>Necessidade de mais dados da farmacocinética e farmacodinâmica para melhor administração da medicação</a:t>
            </a:r>
          </a:p>
          <a:p>
            <a:r>
              <a:rPr lang="pt-BR" smtClean="0"/>
              <a:t>Melhorar Eficácia nos prematuros extremos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bwMode="auto">
          <a:xfrm>
            <a:off x="900113" y="1897063"/>
            <a:ext cx="3498850" cy="2455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mtClean="0">
                <a:solidFill>
                  <a:srgbClr val="0000FF"/>
                </a:solidFill>
              </a:rPr>
              <a:t>EM RESUMO</a:t>
            </a:r>
            <a:br>
              <a:rPr lang="pt-BR" smtClean="0">
                <a:solidFill>
                  <a:srgbClr val="0000FF"/>
                </a:solidFill>
              </a:rPr>
            </a:br>
            <a:r>
              <a:rPr lang="pt-BR" b="1" smtClean="0">
                <a:solidFill>
                  <a:srgbClr val="FFFF00"/>
                </a:solidFill>
              </a:rPr>
              <a:t>Ligadura do Canal Arterial</a:t>
            </a:r>
          </a:p>
        </p:txBody>
      </p:sp>
      <p:sp>
        <p:nvSpPr>
          <p:cNvPr id="47107" name="Rectangle 3"/>
          <p:cNvSpPr>
            <a:spLocks noGrp="1"/>
          </p:cNvSpPr>
          <p:nvPr>
            <p:ph type="body" idx="4294967295"/>
          </p:nvPr>
        </p:nvSpPr>
        <p:spPr>
          <a:xfrm>
            <a:off x="4276725" y="0"/>
            <a:ext cx="7915275" cy="7989888"/>
          </a:xfrm>
        </p:spPr>
        <p:txBody>
          <a:bodyPr/>
          <a:lstStyle/>
          <a:p>
            <a:r>
              <a:rPr lang="pt-BR" sz="1600" b="1" smtClean="0">
                <a:solidFill>
                  <a:srgbClr val="FF00FF"/>
                </a:solidFill>
              </a:rPr>
              <a:t>Quanto à Ligadura do Canal Arterial</a:t>
            </a:r>
            <a:r>
              <a:rPr lang="pt-BR" sz="1600" b="1" smtClean="0"/>
              <a:t>,</a:t>
            </a:r>
            <a:r>
              <a:rPr lang="pt-BR" sz="1600" smtClean="0"/>
              <a:t> </a:t>
            </a:r>
            <a:r>
              <a:rPr lang="pt-BR" sz="1200" smtClean="0"/>
              <a:t>Dany Weisz traz evidências da desmistificação das morbimortalidade descrita associada à ligadura do canal arterial. Um fator de peso nessa indicação é o recém-nascido que não consegue deixar a ventilação mecânica, evidenciando o poder  dessa na decisão da ligadura.  Uma das causas a diminuição da ligadura do canal arterial tem sido devido a nossa capacidade de extubar mais precocemente esses bebês, com aumento da espera do fechamento espontânea e talvez, com maior uso e corticosteroides. Abordagens observacionais para a decisão da ligadura do canal arterial criaram duas fontes de viés no uso da ligadura unicamente como tratamento de resgate após falha do tratamento medicamentoso. Por essa razão temos confundidores de indicação (os bebês mais graves ou aqueles que vão apresentar comorbidades precoces podem mais provavelmente ter recebido a ligadura cirúrgica e viés de seleção (inclusão de bebes tratados de forma medicamentosa que nunca foram candidatos para a ligadura da  persistência canal arterial [PCA] fechada com terapia medicamentosa). Assim considerando esses vieses, permanece a pergunta: embora a ligadura esteja associada a diferentes desfechos é a cirurgia em si ou o bebê? Se não, essas morbidades que surgem antes da ligadura devem ser consideradas em análises multivariadas. Se não, essas morbidades podem introduzir vieses contra o grupo da ligadura. Assim, os bebês com ligadura tiveram mais suporte ventilatório e essa necessidade já existia antes da ligadura. É importante frisar que esses fatos aumentam a incidência de displasia broncopulmonar (DBP) e déficits neurológicos e consequentemente a gravidade da doença pulmonar é pelo fator confundidor que precisa de se ajustado por uma análise multivariável. Na  opinião de Danny Weisz , isso estava faltando em vários estudos anteriores (com   o ajuste e fatores confundidores de indicação) a associação entre a ligadura e a redução da mortalidade é algo bom de mais para ser verdade (odds ratio 0.09 [95% IC, 0.04-0.21]) - assim a ligadura estava associada a 91% de redução na probabilidade de óbito segundo o nosso estudo. Em comentário de Elizabeth E. Foglia e Barbara Schmidth, “</a:t>
            </a:r>
            <a:r>
              <a:rPr lang="pt-BR" sz="1200" i="1" smtClean="0"/>
              <a:t>não podemos pensar em qualquer terapia que reduz a odds ratio ajustada de morte em 91% nos prematuros extremos”</a:t>
            </a:r>
            <a:r>
              <a:rPr lang="pt-BR" sz="1200" smtClean="0"/>
              <a:t>, o que Danny Weisz concordou  (é pouco provável que esse resultado seja verdade). Esse achado de grande redução de mortalidade com a ligadura deva ser devido a um viés e não essa associação tão benéfica assim.  Os pacientes com tratamento medicamentoso provavelmente tiveram alta mortalidade provavelmente devido ao fator confundidor por contra-indicação e do paradigma do tratamento da ligadura como resgate na população pediátrica (são tratados até sobreviverem e elegíveis para a ligadura). No entanto, parece que a ligadura cirúrgica do canal arterial seja benéfica! Uma alternativa à ligadura cirúrgica seria o fechamento com um dispositivo transcateter (percussor </a:t>
            </a:r>
            <a:r>
              <a:rPr lang="pt-BR" sz="1200" i="1" smtClean="0"/>
              <a:t>amplactze</a:t>
            </a:r>
            <a:r>
              <a:rPr lang="pt-BR" sz="1200" smtClean="0"/>
              <a:t>r) com êxito m 96% dos casos, 2% de mortalidade e 8% de efeitos adversos e com menor risco da síndrome pós-ligadura.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4294967295"/>
          </p:nvPr>
        </p:nvSpPr>
        <p:spPr>
          <a:xfrm>
            <a:off x="4549775" y="0"/>
            <a:ext cx="7486650" cy="6858000"/>
          </a:xfrm>
        </p:spPr>
        <p:txBody>
          <a:bodyPr/>
          <a:lstStyle/>
          <a:p>
            <a:pPr>
              <a:lnSpc>
                <a:spcPct val="110000"/>
              </a:lnSpc>
            </a:pPr>
            <a:r>
              <a:rPr lang="pt-BR" altLang="ja-JP" b="1" smtClean="0">
                <a:solidFill>
                  <a:srgbClr val="FF00FF"/>
                </a:solidFill>
              </a:rPr>
              <a:t>Quanto o uso do Paracetamol no fechamento do canal arterial</a:t>
            </a:r>
            <a:r>
              <a:rPr lang="pt-BR" altLang="ja-JP" smtClean="0"/>
              <a:t>, os estudos mostram semelhante eficácia em relação ao ibuprofeno e indometacina, sem os efeitos colaterais desses, com exceção nos bebês prematuros extremos (menor eficácia com o paracetamol) e com sinalização de que o paracetamol tenha melhor eficácia depois de 14 dias. A administração do paracetamol de forma contínuo deve ser evitada, devido a maiores complicações (dobrou a incidência de DBP). Outro ponto de vista a ser explorado é a possível combinação dos inibidores da COX com o inibidor da POX (paracetamol). Inibindo ambas as regiões da enzima poderia ampliar a eficácia de ambos Essa possibilidade foi explorada em estudos com pequeno número de casos, obtendo o dobro de eficácia com a combinação. Na Unidade de Neonatologia do HMIB/SES/DF temos usado o paracetamol (oral) quando há falha do ibuprofeno (oral) ou como de primeira linha na presença de contra-indicações do ibuprofeno, como contagem de plaquetas &lt;100.000/mm3, distensão abdominal, suspeita de enterocolite necrosante, sangramento gastrintestinal ativo, oligúria (&lt;1ml/kg/h ou creatinina &gt;1,7 mg% (&gt;48 h de vida), malformação gastrintestinal e renal, em uso de corticosteroide (pelo risco de perfuração intestinal), hiperbilirrubinemia grave e perfurações intestinais. </a:t>
            </a:r>
            <a:endParaRPr lang="pt-BR" smtClean="0"/>
          </a:p>
        </p:txBody>
      </p:sp>
      <p:sp>
        <p:nvSpPr>
          <p:cNvPr id="48132" name="Rectangle 4"/>
          <p:cNvSpPr>
            <a:spLocks noGrp="1"/>
          </p:cNvSpPr>
          <p:nvPr>
            <p:ph type="title" idx="4294967295"/>
          </p:nvPr>
        </p:nvSpPr>
        <p:spPr bwMode="auto">
          <a:xfrm>
            <a:off x="900113" y="1897063"/>
            <a:ext cx="3498850" cy="2455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sz="3600" smtClean="0">
                <a:solidFill>
                  <a:srgbClr val="0000FF"/>
                </a:solidFill>
              </a:rPr>
              <a:t>EM RESUMO</a:t>
            </a:r>
            <a:br>
              <a:rPr lang="pt-BR" sz="3600" smtClean="0">
                <a:solidFill>
                  <a:srgbClr val="0000FF"/>
                </a:solidFill>
              </a:rPr>
            </a:br>
            <a:r>
              <a:rPr lang="pt-BR" sz="3600" b="1" smtClean="0">
                <a:solidFill>
                  <a:srgbClr val="FFFF00"/>
                </a:solidFill>
              </a:rPr>
              <a:t>USO DO PARACETAMOL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89000" y="2349500"/>
            <a:ext cx="3498850" cy="2457450"/>
          </a:xfrm>
        </p:spPr>
        <p:txBody>
          <a:bodyPr/>
          <a:lstStyle/>
          <a:p>
            <a:pPr fontAlgn="auto">
              <a:spcAft>
                <a:spcPts val="0"/>
              </a:spcAft>
              <a:defRPr/>
            </a:pPr>
            <a:r>
              <a:rPr lang="pt-BR" dirty="0"/>
              <a:t>OBRIGADA!</a:t>
            </a:r>
          </a:p>
        </p:txBody>
      </p:sp>
      <p:sp>
        <p:nvSpPr>
          <p:cNvPr id="46084" name="AutoShape 4"/>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sp>
        <p:nvSpPr>
          <p:cNvPr id="46085" name="AutoShape 6"/>
          <p:cNvSpPr>
            <a:spLocks noChangeAspect="1" noChangeArrowheads="1"/>
          </p:cNvSpPr>
          <p:nvPr/>
        </p:nvSpPr>
        <p:spPr bwMode="auto">
          <a:xfrm>
            <a:off x="6096000" y="34290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pic>
        <p:nvPicPr>
          <p:cNvPr id="46086" name="Picture 8" descr="Ensaio Fotográfico de Bebê: Dicas para Fotografias Lindas e Profissiona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1588" y="1397000"/>
            <a:ext cx="6572250" cy="438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8" name="Text Box 8"/>
          <p:cNvSpPr txBox="1">
            <a:spLocks noChangeArrowheads="1"/>
          </p:cNvSpPr>
          <p:nvPr/>
        </p:nvSpPr>
        <p:spPr bwMode="auto">
          <a:xfrm>
            <a:off x="2714625" y="4937125"/>
            <a:ext cx="2393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defTabSz="914400"/>
            <a:r>
              <a:rPr lang="pt-BR">
                <a:solidFill>
                  <a:srgbClr val="0000FF"/>
                </a:solidFill>
              </a:rPr>
              <a:t>E consultem também!</a:t>
            </a:r>
          </a:p>
        </p:txBody>
      </p:sp>
      <p:sp>
        <p:nvSpPr>
          <p:cNvPr id="46089" name="Rectangle 9"/>
          <p:cNvSpPr>
            <a:spLocks noChangeArrowheads="1"/>
          </p:cNvSpPr>
          <p:nvPr/>
        </p:nvSpPr>
        <p:spPr bwMode="auto">
          <a:xfrm>
            <a:off x="1328738" y="5853113"/>
            <a:ext cx="9856787" cy="100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hlinkClick r:id="rId3"/>
              </a:rPr>
              <a:t>PERSISTÊNCIA DO CANAL ARTERIAL</a:t>
            </a:r>
            <a:endParaRPr lang="en-US"/>
          </a:p>
          <a:p>
            <a:pPr algn="ctr"/>
            <a:r>
              <a:rPr lang="pt-BR" sz="1400"/>
              <a:t>Paulo R. Margotto, Viviana I. Sampietro Serafim. Capítulo do Livro Assistência ao Recém-Nascido de Risco, Hospital de Ensino Materno Infantil de Brasília, </a:t>
            </a:r>
            <a:endParaRPr lang="en-US" sz="1400"/>
          </a:p>
          <a:p>
            <a:pPr algn="ctr"/>
            <a:r>
              <a:rPr lang="pt-BR" sz="1400"/>
              <a:t>4a Edição, 2021, Editado por Paulo R. Margotto</a:t>
            </a:r>
          </a:p>
        </p:txBody>
      </p:sp>
      <p:pic>
        <p:nvPicPr>
          <p:cNvPr id="46092" name="Picture 12" descr="doc">
            <a:hlinkClick r:id="rId4" tooltip="NOVO-Persist-Canal-Arterial"/>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42313" y="64008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6093" name="AutoShape 13"/>
          <p:cNvSpPr>
            <a:spLocks noChangeArrowheads="1"/>
          </p:cNvSpPr>
          <p:nvPr/>
        </p:nvSpPr>
        <p:spPr bwMode="auto">
          <a:xfrm>
            <a:off x="1792288" y="5106988"/>
            <a:ext cx="796925" cy="1079500"/>
          </a:xfrm>
          <a:prstGeom prst="curvedRightArrow">
            <a:avLst>
              <a:gd name="adj1" fmla="val 27092"/>
              <a:gd name="adj2" fmla="val 54183"/>
              <a:gd name="adj3" fmla="val 33333"/>
            </a:avLst>
          </a:prstGeom>
          <a:solidFill>
            <a:srgbClr val="FFFF00"/>
          </a:solidFill>
          <a:ln w="5715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Text Box 6"/>
          <p:cNvSpPr txBox="1">
            <a:spLocks noChangeArrowheads="1"/>
          </p:cNvSpPr>
          <p:nvPr/>
        </p:nvSpPr>
        <p:spPr bwMode="auto">
          <a:xfrm>
            <a:off x="28575" y="6042025"/>
            <a:ext cx="11995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Rockwell"/>
              </a:defRPr>
            </a:lvl1pPr>
            <a:lvl2pPr>
              <a:defRPr>
                <a:solidFill>
                  <a:schemeClr val="tx1"/>
                </a:solidFill>
                <a:latin typeface="Rockwell"/>
              </a:defRPr>
            </a:lvl2pPr>
            <a:lvl3pPr>
              <a:defRPr>
                <a:solidFill>
                  <a:schemeClr val="tx1"/>
                </a:solidFill>
                <a:latin typeface="Rockwell"/>
              </a:defRPr>
            </a:lvl3pPr>
            <a:lvl4pPr>
              <a:defRPr>
                <a:solidFill>
                  <a:schemeClr val="tx1"/>
                </a:solidFill>
                <a:latin typeface="Rockwell"/>
              </a:defRPr>
            </a:lvl4pPr>
            <a:lvl5pPr>
              <a:defRPr>
                <a:solidFill>
                  <a:schemeClr val="tx1"/>
                </a:solidFill>
                <a:latin typeface="Rockwell"/>
              </a:defRPr>
            </a:lvl5pPr>
            <a:lvl6pPr fontAlgn="base">
              <a:spcBef>
                <a:spcPct val="0"/>
              </a:spcBef>
              <a:spcAft>
                <a:spcPct val="0"/>
              </a:spcAft>
              <a:defRPr>
                <a:solidFill>
                  <a:schemeClr val="tx1"/>
                </a:solidFill>
                <a:latin typeface="Rockwell"/>
              </a:defRPr>
            </a:lvl6pPr>
            <a:lvl7pPr fontAlgn="base">
              <a:spcBef>
                <a:spcPct val="0"/>
              </a:spcBef>
              <a:spcAft>
                <a:spcPct val="0"/>
              </a:spcAft>
              <a:defRPr>
                <a:solidFill>
                  <a:schemeClr val="tx1"/>
                </a:solidFill>
                <a:latin typeface="Rockwell"/>
              </a:defRPr>
            </a:lvl7pPr>
            <a:lvl8pPr fontAlgn="base">
              <a:spcBef>
                <a:spcPct val="0"/>
              </a:spcBef>
              <a:spcAft>
                <a:spcPct val="0"/>
              </a:spcAft>
              <a:defRPr>
                <a:solidFill>
                  <a:schemeClr val="tx1"/>
                </a:solidFill>
                <a:latin typeface="Rockwell"/>
              </a:defRPr>
            </a:lvl8pPr>
            <a:lvl9pPr fontAlgn="base">
              <a:spcBef>
                <a:spcPct val="0"/>
              </a:spcBef>
              <a:spcAft>
                <a:spcPct val="0"/>
              </a:spcAft>
              <a:defRPr>
                <a:solidFill>
                  <a:schemeClr val="tx1"/>
                </a:solidFill>
                <a:latin typeface="Rockwell"/>
              </a:defRPr>
            </a:lvl9pPr>
          </a:lstStyle>
          <a:p>
            <a:pPr algn="ctr" defTabSz="914400"/>
            <a:r>
              <a:rPr lang="pt-BR">
                <a:solidFill>
                  <a:srgbClr val="0000FF"/>
                </a:solidFill>
              </a:rPr>
              <a:t>Drs. Paulo R. Margotto, Thalita Ferreira, Virgínia Lira (Vacinada), Larissa, Luciana e Joseleide de Castro (Vacinada )</a:t>
            </a:r>
          </a:p>
          <a:p>
            <a:pPr algn="ctr" defTabSz="914400"/>
            <a:r>
              <a:rPr lang="pt-BR">
                <a:solidFill>
                  <a:srgbClr val="0000FF"/>
                </a:solidFill>
              </a:rPr>
              <a:t>(25/1/2021)</a:t>
            </a:r>
          </a:p>
        </p:txBody>
      </p:sp>
      <p:pic>
        <p:nvPicPr>
          <p:cNvPr id="5018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2438" y="263525"/>
            <a:ext cx="10336212" cy="5815013"/>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TM16401371[[fn=Atlas]]</Template>
  <TotalTime>715</TotalTime>
  <Words>2068</Words>
  <Application>Microsoft Office PowerPoint</Application>
  <PresentationFormat>Personalizar</PresentationFormat>
  <Paragraphs>154</Paragraphs>
  <Slides>37</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37</vt:i4>
      </vt:variant>
    </vt:vector>
  </HeadingPairs>
  <TitlesOfParts>
    <vt:vector size="47" baseType="lpstr">
      <vt:lpstr>Rockwell</vt:lpstr>
      <vt:lpstr>Arial</vt:lpstr>
      <vt:lpstr>Calibri Light</vt:lpstr>
      <vt:lpstr>Wingdings</vt:lpstr>
      <vt:lpstr>Calibri</vt:lpstr>
      <vt:lpstr>Lato</vt:lpstr>
      <vt:lpstr>MS Mincho</vt:lpstr>
      <vt:lpstr>Times New Roman</vt:lpstr>
      <vt:lpstr>MS PGothic</vt:lpstr>
      <vt:lpstr>Atlas</vt:lpstr>
      <vt:lpstr>Fechamento do Canal Arterial Ligadura/ Ascensão do Paracetamol</vt:lpstr>
      <vt:lpstr>  </vt:lpstr>
      <vt:lpstr>Ligadura da PCA e resultados E Ascensão do Acetaminofeno na PCA</vt:lpstr>
      <vt:lpstr>LIGADURA DO CANAL ARTERIAL </vt:lpstr>
      <vt:lpstr>LIGADURA DO CANAL ARTERIAL</vt:lpstr>
      <vt:lpstr>Apresentação do PowerPoint</vt:lpstr>
      <vt:lpstr>Apresentação do PowerPoint</vt:lpstr>
      <vt:lpstr>Estudos</vt:lpstr>
      <vt:lpstr>Mirea et al, 2012</vt:lpstr>
      <vt:lpstr>Viés</vt:lpstr>
      <vt:lpstr>Estudo</vt:lpstr>
      <vt:lpstr>Weisz et al, 2017.</vt:lpstr>
      <vt:lpstr>Weisz et al, 2017</vt:lpstr>
      <vt:lpstr>Foglia and Schmidt, 2017  </vt:lpstr>
      <vt:lpstr>Redução da mortalidade?</vt:lpstr>
      <vt:lpstr>Quando Indicar?</vt:lpstr>
      <vt:lpstr>Algoritmo</vt:lpstr>
      <vt:lpstr>Toronto, 2018</vt:lpstr>
      <vt:lpstr>Resumindo</vt:lpstr>
      <vt:lpstr>Ascensão do Paracetamol (Acetaminofeno)</vt:lpstr>
      <vt:lpstr>Ascensão do uso de paracetamol em comparação ao declínio da ligadura cirúrgica</vt:lpstr>
      <vt:lpstr>Jasani et al, 2018</vt:lpstr>
      <vt:lpstr>Jasani et al, 2018</vt:lpstr>
      <vt:lpstr>Mecanismo de ação</vt:lpstr>
      <vt:lpstr>Dani et al, 2020</vt:lpstr>
      <vt:lpstr>Davidson et al, 2020</vt:lpstr>
      <vt:lpstr>Paracetamol Vs Placebo</vt:lpstr>
      <vt:lpstr>Mashally et al, 2018</vt:lpstr>
      <vt:lpstr>Bolus Intermitente  vs Infusão Contínua Paracetamol</vt:lpstr>
      <vt:lpstr>Tratamento combinado: Paracetamol + Ibuprofeno</vt:lpstr>
      <vt:lpstr>TEA?</vt:lpstr>
      <vt:lpstr>Resumo</vt:lpstr>
      <vt:lpstr>Conclusão</vt:lpstr>
      <vt:lpstr>EM RESUMO Ligadura do Canal Arterial</vt:lpstr>
      <vt:lpstr>EM RESUMO USO DO PARACETAMOL</vt:lpstr>
      <vt:lpstr>OBRIGADA!</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Fechamento do Canal Arterial</dc:title>
  <dc:creator>Thalita</dc:creator>
  <cp:lastModifiedBy>Paulo</cp:lastModifiedBy>
  <cp:revision>43</cp:revision>
  <dcterms:created xsi:type="dcterms:W3CDTF">2021-01-24T18:24:24Z</dcterms:created>
  <dcterms:modified xsi:type="dcterms:W3CDTF">2021-01-25T17:28:19Z</dcterms:modified>
</cp:coreProperties>
</file>