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7" r:id="rId1"/>
  </p:sldMasterIdLst>
  <p:notesMasterIdLst>
    <p:notesMasterId r:id="rId42"/>
  </p:notesMasterIdLst>
  <p:sldIdLst>
    <p:sldId id="256" r:id="rId2"/>
    <p:sldId id="260" r:id="rId3"/>
    <p:sldId id="382" r:id="rId4"/>
    <p:sldId id="383" r:id="rId5"/>
    <p:sldId id="384" r:id="rId6"/>
    <p:sldId id="385" r:id="rId7"/>
    <p:sldId id="386" r:id="rId8"/>
    <p:sldId id="387" r:id="rId9"/>
    <p:sldId id="388" r:id="rId10"/>
    <p:sldId id="444" r:id="rId11"/>
    <p:sldId id="448" r:id="rId12"/>
    <p:sldId id="377" r:id="rId13"/>
    <p:sldId id="259" r:id="rId14"/>
    <p:sldId id="367" r:id="rId15"/>
    <p:sldId id="291" r:id="rId16"/>
    <p:sldId id="261" r:id="rId17"/>
    <p:sldId id="262" r:id="rId18"/>
    <p:sldId id="368" r:id="rId19"/>
    <p:sldId id="370" r:id="rId20"/>
    <p:sldId id="371" r:id="rId21"/>
    <p:sldId id="372" r:id="rId22"/>
    <p:sldId id="373" r:id="rId23"/>
    <p:sldId id="374" r:id="rId24"/>
    <p:sldId id="375" r:id="rId25"/>
    <p:sldId id="376" r:id="rId26"/>
    <p:sldId id="258" r:id="rId27"/>
    <p:sldId id="379" r:id="rId28"/>
    <p:sldId id="380" r:id="rId29"/>
    <p:sldId id="378" r:id="rId30"/>
    <p:sldId id="381" r:id="rId31"/>
    <p:sldId id="389" r:id="rId32"/>
    <p:sldId id="445" r:id="rId33"/>
    <p:sldId id="446" r:id="rId34"/>
    <p:sldId id="447" r:id="rId35"/>
    <p:sldId id="449" r:id="rId36"/>
    <p:sldId id="450" r:id="rId37"/>
    <p:sldId id="451" r:id="rId38"/>
    <p:sldId id="452" r:id="rId39"/>
    <p:sldId id="453" r:id="rId40"/>
    <p:sldId id="454" r:id="rId41"/>
  </p:sldIdLst>
  <p:sldSz cx="9144000" cy="5143500" type="screen16x9"/>
  <p:notesSz cx="6858000" cy="9144000"/>
  <p:embeddedFontLst>
    <p:embeddedFont>
      <p:font typeface="Pacifico" pitchFamily="2" charset="0"/>
      <p:regular r:id="rId43"/>
    </p:embeddedFont>
    <p:embeddedFont>
      <p:font typeface="MV Boli" pitchFamily="2" charset="0"/>
      <p:regular r:id="rId44"/>
    </p:embeddedFont>
    <p:embeddedFont>
      <p:font typeface="Quicksand Light" pitchFamily="2" charset="0"/>
      <p:regular r:id="rId45"/>
      <p:bold r:id="rId46"/>
    </p:embeddedFont>
    <p:embeddedFont>
      <p:font typeface="Arial Unicode MS" pitchFamily="34" charset="-128"/>
      <p:regular r:id="rId47"/>
    </p:embeddedFont>
    <p:embeddedFont>
      <p:font typeface="Calibri Light" pitchFamily="34" charset="0"/>
      <p:regular r:id="rId48"/>
      <p:italic r:id="rId49"/>
    </p:embeddedFont>
    <p:embeddedFont>
      <p:font typeface="Abadi Extra Light" charset="0"/>
      <p:regular r:id="rId50"/>
    </p:embeddedFont>
    <p:embeddedFont>
      <p:font typeface="Tempus Sans ITC" pitchFamily="82" charset="0"/>
      <p:regular r:id="rId51"/>
    </p:embeddedFont>
    <p:embeddedFont>
      <p:font typeface="Lato" pitchFamily="34" charset="0"/>
      <p:regular r:id="rId52"/>
      <p:bold r:id="rId53"/>
      <p:italic r:id="rId54"/>
      <p:boldItalic r:id="rId55"/>
    </p:embeddedFont>
  </p:embeddedFont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3CC33"/>
    <a:srgbClr val="FF00FF"/>
    <a:srgbClr val="FFFF00"/>
    <a:srgbClr val="0000FF"/>
  </p:clrMru>
</p:presentationPr>
</file>

<file path=ppt/tableStyles.xml><?xml version="1.0" encoding="utf-8"?>
<a:tblStyleLst xmlns:a="http://schemas.openxmlformats.org/drawingml/2006/main" def="{EC36CEC3-420B-4840-8C4D-D6F3BCB7F991}">
  <a:tblStyle styleId="{EC36CEC3-420B-4840-8C4D-D6F3BCB7F99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632" y="-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6096000 w 120000"/>
              <a:gd name="T3" fmla="*/ 0 h 120000"/>
              <a:gd name="T4" fmla="*/ 6096000 w 120000"/>
              <a:gd name="T5" fmla="*/ 3429000 h 120000"/>
              <a:gd name="T6" fmla="*/ 0 w 120000"/>
              <a:gd name="T7" fmla="*/ 3429000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39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Google Shape;127;p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16386" name="Google Shape;128;p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Google Shape;166;g8b81364c40_0_968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18434" name="Google Shape;167;g8b81364c40_0_968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Google Shape;139;g8b81364c40_0_387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29698" name="Google Shape;140;g8b81364c40_0_387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Google Shape;160;g8b81364c40_0_94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31746" name="Google Shape;161;g8b81364c40_0_94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Google Shape;917;g8d650b1287_0_2567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34818" name="Google Shape;918;g8d650b1287_0_2567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Google Shape;172;g5303f80478_0_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36866" name="Google Shape;173;g5303f80478_0_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Google Shape;180;g5303f80478_0_19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38914" name="Google Shape;181;g5303f80478_0_19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Google Shape;180;g5303f80478_0_19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40962" name="Google Shape;181;g5303f80478_0_19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Google Shape;180;g5303f80478_0_19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43010" name="Google Shape;181;g5303f80478_0_19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Google Shape;139;g8b81364c40_0_387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46082" name="Google Shape;140;g8b81364c40_0_387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Google Shape;139;g8b81364c40_0_387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  <p:sp>
        <p:nvSpPr>
          <p:cNvPr id="52226" name="Google Shape;140;g8b81364c40_0_387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headEnd/>
            <a:tailEnd/>
          </a:ln>
        </p:spPr>
      </p:sp>
      <p:sp>
        <p:nvSpPr>
          <p:cNvPr id="57346" name="Espaço Reservado para Anotações 2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buSzPts val="1100"/>
              <a:buFont typeface="Arial" charset="0"/>
              <a:buChar char="●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>
            <a:headEnd/>
            <a:tailEnd/>
          </a:ln>
        </p:spPr>
      </p:sp>
      <p:sp>
        <p:nvSpPr>
          <p:cNvPr id="59394" name="Espaço Reservado para Anotações 2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buSzPts val="1100"/>
              <a:buFont typeface="Arial" charset="0"/>
              <a:buChar char="●"/>
            </a:pPr>
            <a:endParaRPr lang="pt-BR" sz="11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143750" y="1625188"/>
            <a:ext cx="6856500" cy="14547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Font typeface="Pacifico"/>
              <a:buNone/>
              <a:defRPr sz="8500">
                <a:latin typeface="Pacifico"/>
                <a:ea typeface="Pacifico"/>
                <a:cs typeface="Pacifico"/>
                <a:sym typeface="Pacific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Pacifico"/>
              <a:buNone/>
              <a:defRPr sz="5200">
                <a:solidFill>
                  <a:schemeClr val="lt2"/>
                </a:solidFill>
                <a:latin typeface="Pacifico"/>
                <a:ea typeface="Pacifico"/>
                <a:cs typeface="Pacifico"/>
                <a:sym typeface="Pacific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Pacifico"/>
              <a:buNone/>
              <a:defRPr sz="5200">
                <a:solidFill>
                  <a:schemeClr val="lt2"/>
                </a:solidFill>
                <a:latin typeface="Pacifico"/>
                <a:ea typeface="Pacifico"/>
                <a:cs typeface="Pacifico"/>
                <a:sym typeface="Pacific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Pacifico"/>
              <a:buNone/>
              <a:defRPr sz="5200">
                <a:solidFill>
                  <a:schemeClr val="lt2"/>
                </a:solidFill>
                <a:latin typeface="Pacifico"/>
                <a:ea typeface="Pacifico"/>
                <a:cs typeface="Pacifico"/>
                <a:sym typeface="Pacific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Pacifico"/>
              <a:buNone/>
              <a:defRPr sz="5200">
                <a:solidFill>
                  <a:schemeClr val="lt2"/>
                </a:solidFill>
                <a:latin typeface="Pacifico"/>
                <a:ea typeface="Pacifico"/>
                <a:cs typeface="Pacifico"/>
                <a:sym typeface="Pacific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Pacifico"/>
              <a:buNone/>
              <a:defRPr sz="5200">
                <a:solidFill>
                  <a:schemeClr val="lt2"/>
                </a:solidFill>
                <a:latin typeface="Pacifico"/>
                <a:ea typeface="Pacifico"/>
                <a:cs typeface="Pacifico"/>
                <a:sym typeface="Pacific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Pacifico"/>
              <a:buNone/>
              <a:defRPr sz="5200">
                <a:solidFill>
                  <a:schemeClr val="lt2"/>
                </a:solidFill>
                <a:latin typeface="Pacifico"/>
                <a:ea typeface="Pacifico"/>
                <a:cs typeface="Pacifico"/>
                <a:sym typeface="Pacific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Pacifico"/>
              <a:buNone/>
              <a:defRPr sz="5200">
                <a:solidFill>
                  <a:schemeClr val="lt2"/>
                </a:solidFill>
                <a:latin typeface="Pacifico"/>
                <a:ea typeface="Pacifico"/>
                <a:cs typeface="Pacifico"/>
                <a:sym typeface="Pacific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Pacifico"/>
              <a:buNone/>
              <a:defRPr sz="5200">
                <a:solidFill>
                  <a:schemeClr val="lt2"/>
                </a:solidFill>
                <a:latin typeface="Pacifico"/>
                <a:ea typeface="Pacifico"/>
                <a:cs typeface="Pacifico"/>
                <a:sym typeface="Pacifico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143550" y="2853850"/>
            <a:ext cx="6856800" cy="489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2082750" y="1693075"/>
            <a:ext cx="4978500" cy="20223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96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None/>
              <a:defRPr sz="6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/>
          </p:nvPr>
        </p:nvSpPr>
        <p:spPr>
          <a:xfrm>
            <a:off x="3873000" y="991088"/>
            <a:ext cx="1398000" cy="10293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9600">
                <a:solidFill>
                  <a:srgbClr val="43434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726225" y="438312"/>
            <a:ext cx="2345100" cy="5727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>
            <a:spLocks noGrp="1"/>
          </p:cNvSpPr>
          <p:nvPr>
            <p:ph type="title"/>
          </p:nvPr>
        </p:nvSpPr>
        <p:spPr>
          <a:xfrm>
            <a:off x="1806600" y="1467250"/>
            <a:ext cx="5530800" cy="18027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1500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subTitle" idx="1"/>
          </p:nvPr>
        </p:nvSpPr>
        <p:spPr>
          <a:xfrm>
            <a:off x="2294125" y="3008875"/>
            <a:ext cx="4555800" cy="7425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0"/>
          <p:cNvSpPr txBox="1">
            <a:spLocks noGrp="1"/>
          </p:cNvSpPr>
          <p:nvPr>
            <p:ph type="title"/>
          </p:nvPr>
        </p:nvSpPr>
        <p:spPr>
          <a:xfrm>
            <a:off x="1635750" y="3139363"/>
            <a:ext cx="5872500" cy="502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latin typeface="Quicksand"/>
                <a:ea typeface="Quicksand"/>
                <a:cs typeface="Quicksand"/>
                <a:sym typeface="Quicksan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latin typeface="Quicksand"/>
                <a:ea typeface="Quicksand"/>
                <a:cs typeface="Quicksand"/>
                <a:sym typeface="Quicksand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latin typeface="Quicksand"/>
                <a:ea typeface="Quicksand"/>
                <a:cs typeface="Quicksand"/>
                <a:sym typeface="Quicksand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latin typeface="Quicksand"/>
                <a:ea typeface="Quicksand"/>
                <a:cs typeface="Quicksand"/>
                <a:sym typeface="Quicksand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latin typeface="Quicksand"/>
                <a:ea typeface="Quicksand"/>
                <a:cs typeface="Quicksand"/>
                <a:sym typeface="Quicksand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latin typeface="Quicksand"/>
                <a:ea typeface="Quicksand"/>
                <a:cs typeface="Quicksand"/>
                <a:sym typeface="Quicksand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latin typeface="Quicksand"/>
                <a:ea typeface="Quicksand"/>
                <a:cs typeface="Quicksand"/>
                <a:sym typeface="Quicksand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latin typeface="Quicksand"/>
                <a:ea typeface="Quicksand"/>
                <a:cs typeface="Quicksand"/>
                <a:sym typeface="Quicksand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subTitle" idx="1"/>
          </p:nvPr>
        </p:nvSpPr>
        <p:spPr>
          <a:xfrm>
            <a:off x="2003675" y="1501338"/>
            <a:ext cx="5136600" cy="1786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None/>
              <a:defRPr sz="2400"/>
            </a:lvl1pPr>
            <a:lvl2pPr lvl="1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 and two columns 2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4"/>
          <p:cNvSpPr txBox="1">
            <a:spLocks noGrp="1"/>
          </p:cNvSpPr>
          <p:nvPr>
            <p:ph type="title"/>
          </p:nvPr>
        </p:nvSpPr>
        <p:spPr>
          <a:xfrm>
            <a:off x="726225" y="438312"/>
            <a:ext cx="7731900" cy="5727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4"/>
          <p:cNvSpPr txBox="1">
            <a:spLocks noGrp="1"/>
          </p:cNvSpPr>
          <p:nvPr>
            <p:ph type="subTitle" idx="1"/>
          </p:nvPr>
        </p:nvSpPr>
        <p:spPr>
          <a:xfrm>
            <a:off x="1472995" y="1462050"/>
            <a:ext cx="2965500" cy="396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47" name="Google Shape;47;p14"/>
          <p:cNvSpPr txBox="1">
            <a:spLocks noGrp="1"/>
          </p:cNvSpPr>
          <p:nvPr>
            <p:ph type="subTitle" idx="2"/>
          </p:nvPr>
        </p:nvSpPr>
        <p:spPr>
          <a:xfrm>
            <a:off x="1357026" y="1816000"/>
            <a:ext cx="2965500" cy="232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subTitle" idx="3"/>
          </p:nvPr>
        </p:nvSpPr>
        <p:spPr>
          <a:xfrm>
            <a:off x="4939598" y="1462050"/>
            <a:ext cx="3484800" cy="396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chemeClr val="lt2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49" name="Google Shape;49;p14"/>
          <p:cNvSpPr txBox="1">
            <a:spLocks noGrp="1"/>
          </p:cNvSpPr>
          <p:nvPr>
            <p:ph type="subTitle" idx="4"/>
          </p:nvPr>
        </p:nvSpPr>
        <p:spPr>
          <a:xfrm>
            <a:off x="4823625" y="1815999"/>
            <a:ext cx="3484800" cy="2282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5"/>
          <p:cNvSpPr txBox="1">
            <a:spLocks noGrp="1"/>
          </p:cNvSpPr>
          <p:nvPr>
            <p:ph type="title"/>
          </p:nvPr>
        </p:nvSpPr>
        <p:spPr>
          <a:xfrm>
            <a:off x="726300" y="438312"/>
            <a:ext cx="7691400" cy="5727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5"/>
          <p:cNvSpPr txBox="1">
            <a:spLocks noGrp="1"/>
          </p:cNvSpPr>
          <p:nvPr>
            <p:ph type="subTitle" idx="1"/>
          </p:nvPr>
        </p:nvSpPr>
        <p:spPr>
          <a:xfrm>
            <a:off x="1745248" y="1411538"/>
            <a:ext cx="2534400" cy="396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chemeClr val="accent1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15"/>
          <p:cNvSpPr txBox="1">
            <a:spLocks noGrp="1"/>
          </p:cNvSpPr>
          <p:nvPr>
            <p:ph type="subTitle" idx="2"/>
          </p:nvPr>
        </p:nvSpPr>
        <p:spPr>
          <a:xfrm>
            <a:off x="1745248" y="1777425"/>
            <a:ext cx="2534400" cy="5727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5"/>
          <p:cNvSpPr txBox="1">
            <a:spLocks noGrp="1"/>
          </p:cNvSpPr>
          <p:nvPr>
            <p:ph type="subTitle" idx="3"/>
          </p:nvPr>
        </p:nvSpPr>
        <p:spPr>
          <a:xfrm>
            <a:off x="5702999" y="1412225"/>
            <a:ext cx="2534400" cy="396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chemeClr val="accent1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subTitle" idx="4"/>
          </p:nvPr>
        </p:nvSpPr>
        <p:spPr>
          <a:xfrm>
            <a:off x="5702999" y="1778232"/>
            <a:ext cx="2534400" cy="5727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subTitle" idx="5"/>
          </p:nvPr>
        </p:nvSpPr>
        <p:spPr>
          <a:xfrm>
            <a:off x="1745249" y="2903150"/>
            <a:ext cx="2534400" cy="396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chemeClr val="accent1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15"/>
          <p:cNvSpPr txBox="1">
            <a:spLocks noGrp="1"/>
          </p:cNvSpPr>
          <p:nvPr>
            <p:ph type="subTitle" idx="6"/>
          </p:nvPr>
        </p:nvSpPr>
        <p:spPr>
          <a:xfrm>
            <a:off x="1745249" y="3268450"/>
            <a:ext cx="2534400" cy="5727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5"/>
          <p:cNvSpPr txBox="1">
            <a:spLocks noGrp="1"/>
          </p:cNvSpPr>
          <p:nvPr>
            <p:ph type="title" idx="7"/>
          </p:nvPr>
        </p:nvSpPr>
        <p:spPr>
          <a:xfrm>
            <a:off x="988753" y="1603788"/>
            <a:ext cx="565200" cy="5727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59" name="Google Shape;59;p15"/>
          <p:cNvSpPr txBox="1">
            <a:spLocks noGrp="1"/>
          </p:cNvSpPr>
          <p:nvPr>
            <p:ph type="title" idx="8"/>
          </p:nvPr>
        </p:nvSpPr>
        <p:spPr>
          <a:xfrm>
            <a:off x="4947136" y="1603788"/>
            <a:ext cx="600900" cy="5727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title" idx="9"/>
          </p:nvPr>
        </p:nvSpPr>
        <p:spPr>
          <a:xfrm>
            <a:off x="947353" y="3107095"/>
            <a:ext cx="648000" cy="5727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61" name="Google Shape;61;p15"/>
          <p:cNvSpPr txBox="1">
            <a:spLocks noGrp="1"/>
          </p:cNvSpPr>
          <p:nvPr>
            <p:ph type="subTitle" idx="13"/>
          </p:nvPr>
        </p:nvSpPr>
        <p:spPr>
          <a:xfrm>
            <a:off x="5703009" y="2903150"/>
            <a:ext cx="2534400" cy="396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chemeClr val="accent1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2" name="Google Shape;62;p15"/>
          <p:cNvSpPr txBox="1">
            <a:spLocks noGrp="1"/>
          </p:cNvSpPr>
          <p:nvPr>
            <p:ph type="subTitle" idx="14"/>
          </p:nvPr>
        </p:nvSpPr>
        <p:spPr>
          <a:xfrm>
            <a:off x="5703009" y="3268461"/>
            <a:ext cx="2534400" cy="5727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title" idx="15"/>
          </p:nvPr>
        </p:nvSpPr>
        <p:spPr>
          <a:xfrm>
            <a:off x="4923586" y="3107095"/>
            <a:ext cx="648000" cy="5727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rPr lang="pt-BR" smtClean="0"/>
              <a:t>Clique para editar o título mestre</a:t>
            </a: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6"/>
          <p:cNvSpPr txBox="1">
            <a:spLocks noGrp="1"/>
          </p:cNvSpPr>
          <p:nvPr>
            <p:ph type="title"/>
          </p:nvPr>
        </p:nvSpPr>
        <p:spPr>
          <a:xfrm>
            <a:off x="726225" y="438312"/>
            <a:ext cx="4907100" cy="5727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6"/>
          <p:cNvSpPr txBox="1">
            <a:spLocks noGrp="1"/>
          </p:cNvSpPr>
          <p:nvPr>
            <p:ph type="subTitle" idx="1"/>
          </p:nvPr>
        </p:nvSpPr>
        <p:spPr>
          <a:xfrm>
            <a:off x="1702125" y="2603630"/>
            <a:ext cx="1594200" cy="396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chemeClr val="accent1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16"/>
          <p:cNvSpPr txBox="1">
            <a:spLocks noGrp="1"/>
          </p:cNvSpPr>
          <p:nvPr>
            <p:ph type="subTitle" idx="2"/>
          </p:nvPr>
        </p:nvSpPr>
        <p:spPr>
          <a:xfrm>
            <a:off x="1702125" y="2976706"/>
            <a:ext cx="1594200" cy="93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subTitle" idx="3"/>
          </p:nvPr>
        </p:nvSpPr>
        <p:spPr>
          <a:xfrm>
            <a:off x="3774900" y="2603630"/>
            <a:ext cx="1594200" cy="396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chemeClr val="accent1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subTitle" idx="4"/>
          </p:nvPr>
        </p:nvSpPr>
        <p:spPr>
          <a:xfrm>
            <a:off x="3774900" y="2976706"/>
            <a:ext cx="1594200" cy="93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subTitle" idx="5"/>
          </p:nvPr>
        </p:nvSpPr>
        <p:spPr>
          <a:xfrm>
            <a:off x="5847675" y="2603630"/>
            <a:ext cx="1594200" cy="396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chemeClr val="accent1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subTitle" idx="6"/>
          </p:nvPr>
        </p:nvSpPr>
        <p:spPr>
          <a:xfrm>
            <a:off x="5847675" y="2976706"/>
            <a:ext cx="1594200" cy="938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ackground 1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ackground 3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4">
  <p:cSld name="Background 4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725488" y="438150"/>
            <a:ext cx="7732712" cy="57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311150" y="1152525"/>
            <a:ext cx="85217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Arial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342900" indent="-3429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marL="742950" lvl="1" indent="-28575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marL="1143000" lvl="2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marL="1600200" lvl="3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marL="2057400" lvl="4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0.xml"/><Relationship Id="rId4" Type="http://schemas.openxmlformats.org/officeDocument/2006/relationships/hyperlink" Target="mailto:pmargotto@gmail.com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://paulomargotto.com.br/documentos/12437" TargetMode="External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hyperlink" Target="http://paulomargotto.com.br/documentos/21023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7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Google Shape;130;p32"/>
          <p:cNvSpPr txBox="1">
            <a:spLocks noGrp="1"/>
          </p:cNvSpPr>
          <p:nvPr>
            <p:ph type="ctrTitle"/>
          </p:nvPr>
        </p:nvSpPr>
        <p:spPr>
          <a:xfrm>
            <a:off x="684213" y="1203325"/>
            <a:ext cx="7991475" cy="145573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z="40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Cardiopatias Congênitas no periodo neonatal</a:t>
            </a:r>
            <a:r>
              <a:rPr lang="pt-BR" sz="32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 </a:t>
            </a:r>
          </a:p>
        </p:txBody>
      </p:sp>
      <p:sp>
        <p:nvSpPr>
          <p:cNvPr id="15363" name="Google Shape;131;p32"/>
          <p:cNvSpPr txBox="1">
            <a:spLocks noGrp="1"/>
          </p:cNvSpPr>
          <p:nvPr>
            <p:ph type="subTitle" idx="1"/>
          </p:nvPr>
        </p:nvSpPr>
        <p:spPr>
          <a:xfrm>
            <a:off x="1143000" y="2854325"/>
            <a:ext cx="6858000" cy="1012825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Font typeface="Quicksand Light" pitchFamily="2" charset="0"/>
              <a:buNone/>
            </a:pPr>
            <a:r>
              <a:rPr lang="pt-BR" sz="2400" smtClean="0">
                <a:solidFill>
                  <a:srgbClr val="FF0000"/>
                </a:solidFill>
                <a:latin typeface="MV Boli" pitchFamily="2" charset="0"/>
                <a:cs typeface="Arial" charset="0"/>
                <a:sym typeface="Quicksand Light" pitchFamily="2" charset="0"/>
              </a:rPr>
              <a:t>Residência de Neonatologia do HMIB </a:t>
            </a:r>
          </a:p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Font typeface="Quicksand Light" pitchFamily="2" charset="0"/>
              <a:buNone/>
            </a:pPr>
            <a:r>
              <a:rPr lang="pt-BR" sz="2400" smtClean="0">
                <a:solidFill>
                  <a:srgbClr val="FF0000"/>
                </a:solidFill>
                <a:latin typeface="MV Boli" pitchFamily="2" charset="0"/>
                <a:cs typeface="Arial" charset="0"/>
                <a:sym typeface="Quicksand Light" pitchFamily="2" charset="0"/>
              </a:rPr>
              <a:t>Discussão de Casos Clínicos </a:t>
            </a:r>
          </a:p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Font typeface="Quicksand Light" pitchFamily="2" charset="0"/>
              <a:buNone/>
            </a:pPr>
            <a:r>
              <a:rPr lang="pt-BR" sz="2400" smtClean="0">
                <a:solidFill>
                  <a:srgbClr val="FF0000"/>
                </a:solidFill>
                <a:latin typeface="MV Boli" pitchFamily="2" charset="0"/>
                <a:cs typeface="Arial" charset="0"/>
                <a:sym typeface="Quicksand Light" pitchFamily="2" charset="0"/>
              </a:rPr>
              <a:t>Marta David Rocha de Moura</a:t>
            </a:r>
          </a:p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Font typeface="Quicksand Light" pitchFamily="2" charset="0"/>
              <a:buNone/>
            </a:pPr>
            <a:r>
              <a:rPr lang="pt-BR" sz="2400" smtClean="0">
                <a:solidFill>
                  <a:srgbClr val="FF0000"/>
                </a:solidFill>
                <a:latin typeface="MV Boli" pitchFamily="2" charset="0"/>
                <a:cs typeface="Arial" charset="0"/>
                <a:sym typeface="Quicksand Light" pitchFamily="2" charset="0"/>
                <a:hlinkClick r:id="rId4"/>
              </a:rPr>
              <a:t>www.paulomargotto.com.br</a:t>
            </a:r>
            <a:r>
              <a:rPr lang="pt-BR" sz="2400" smtClean="0">
                <a:solidFill>
                  <a:srgbClr val="FF0000"/>
                </a:solidFill>
                <a:latin typeface="MV Boli" pitchFamily="2" charset="0"/>
                <a:cs typeface="Arial" charset="0"/>
                <a:sym typeface="Quicksand Light" pitchFamily="2" charset="0"/>
              </a:rPr>
              <a:t> </a:t>
            </a:r>
          </a:p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Font typeface="Quicksand Light" pitchFamily="2" charset="0"/>
              <a:buNone/>
            </a:pPr>
            <a:r>
              <a:rPr lang="pt-BR" sz="2400" smtClean="0">
                <a:solidFill>
                  <a:srgbClr val="FF0000"/>
                </a:solidFill>
                <a:latin typeface="MV Boli" pitchFamily="2" charset="0"/>
                <a:cs typeface="Arial" charset="0"/>
                <a:sym typeface="Quicksand Light" pitchFamily="2" charset="0"/>
              </a:rPr>
              <a:t>Brasília, 21 de janeiro de 2021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0"/>
            <a:ext cx="1639887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6"/>
          <p:cNvSpPr txBox="1">
            <a:spLocks noGrp="1"/>
          </p:cNvSpPr>
          <p:nvPr>
            <p:ph type="subTitle" idx="1"/>
          </p:nvPr>
        </p:nvSpPr>
        <p:spPr>
          <a:xfrm>
            <a:off x="179388" y="842963"/>
            <a:ext cx="8640762" cy="352901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>
            <a:lvl1pPr algn="ct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algn="ct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algn="ct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algn="ct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algn="ct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marL="0" indent="0" algn="just" eaLnBrk="1" hangingPunct="1">
              <a:spcBef>
                <a:spcPct val="0"/>
              </a:spcBef>
              <a:spcAft>
                <a:spcPts val="1600"/>
              </a:spcAft>
              <a:buClr>
                <a:srgbClr val="434343"/>
              </a:buClr>
              <a:buFont typeface="Arial" pitchFamily="34" charset="0"/>
              <a:buChar char="•"/>
              <a:defRPr/>
            </a:pPr>
            <a:r>
              <a:rPr lang="pt-BR" sz="2000" smtClean="0">
                <a:solidFill>
                  <a:srgbClr val="434343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 charset="0"/>
              </a:rPr>
              <a:t>As cardiopatias congênitas são a 3ª maior causa de mortalidade neonatal no Brasil </a:t>
            </a:r>
          </a:p>
          <a:p>
            <a:pPr marL="0" indent="0" algn="just" eaLnBrk="1" hangingPunct="1">
              <a:spcBef>
                <a:spcPct val="0"/>
              </a:spcBef>
              <a:spcAft>
                <a:spcPts val="1600"/>
              </a:spcAft>
              <a:buClr>
                <a:srgbClr val="434343"/>
              </a:buClr>
              <a:buFont typeface="Arial" pitchFamily="34" charset="0"/>
              <a:buChar char="•"/>
              <a:defRPr/>
            </a:pPr>
            <a:r>
              <a:rPr lang="pt-BR" sz="2000" smtClean="0">
                <a:solidFill>
                  <a:srgbClr val="434343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 charset="0"/>
              </a:rPr>
              <a:t> São anomalias causadas por defeitos anatômicos do coração ou dos grandes vasos associados </a:t>
            </a:r>
          </a:p>
          <a:p>
            <a:pPr marL="0" indent="0" algn="just" eaLnBrk="1" hangingPunct="1">
              <a:spcBef>
                <a:spcPct val="0"/>
              </a:spcBef>
              <a:spcAft>
                <a:spcPts val="1600"/>
              </a:spcAft>
              <a:buClr>
                <a:srgbClr val="434343"/>
              </a:buClr>
              <a:buFont typeface="Arial" pitchFamily="34" charset="0"/>
              <a:buChar char="•"/>
              <a:defRPr/>
            </a:pPr>
            <a:r>
              <a:rPr lang="pt-BR" sz="2000" smtClean="0">
                <a:solidFill>
                  <a:srgbClr val="434343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 charset="0"/>
              </a:rPr>
              <a:t> No Brasil, 28,9 mil crianças nascem com cardiopatia congênita por ano (1% do total) </a:t>
            </a:r>
          </a:p>
          <a:p>
            <a:pPr marL="0" indent="0" algn="just" eaLnBrk="1" hangingPunct="1">
              <a:spcBef>
                <a:spcPct val="0"/>
              </a:spcBef>
              <a:spcAft>
                <a:spcPts val="1600"/>
              </a:spcAft>
              <a:buClr>
                <a:srgbClr val="434343"/>
              </a:buClr>
              <a:buFont typeface="Arial" pitchFamily="34" charset="0"/>
              <a:buChar char="•"/>
              <a:defRPr/>
            </a:pPr>
            <a:r>
              <a:rPr lang="pt-BR" sz="2000" smtClean="0">
                <a:solidFill>
                  <a:srgbClr val="434343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 charset="0"/>
              </a:rPr>
              <a:t> Espera-se que 80% (23,8 mil) precisem ser operadas, sendo metade no 1º ano de vida.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ço Reservado para Conteúdo 4"/>
          <p:cNvSpPr txBox="1">
            <a:spLocks noGrp="1"/>
          </p:cNvSpPr>
          <p:nvPr>
            <p:ph type="title"/>
          </p:nvPr>
        </p:nvSpPr>
        <p:spPr>
          <a:xfrm>
            <a:off x="468313" y="915988"/>
            <a:ext cx="8496300" cy="47513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z="2400" smtClean="0">
                <a:solidFill>
                  <a:schemeClr val="tx1"/>
                </a:solidFill>
                <a:latin typeface="Calibri Light" pitchFamily="34" charset="0"/>
                <a:cs typeface="Arial" charset="0"/>
                <a:sym typeface="Pacifico" pitchFamily="2" charset="0"/>
              </a:rPr>
              <a:t>Em geral, as cardiopatias congênitas no RN apresentam-se com um ou mais dos seguintes sinais clínicos: </a:t>
            </a:r>
            <a:br>
              <a:rPr lang="pt-BR" sz="2400" smtClean="0">
                <a:solidFill>
                  <a:schemeClr val="tx1"/>
                </a:solidFill>
                <a:latin typeface="Calibri Light" pitchFamily="34" charset="0"/>
                <a:cs typeface="Arial" charset="0"/>
                <a:sym typeface="Pacifico" pitchFamily="2" charset="0"/>
              </a:rPr>
            </a:br>
            <a:r>
              <a:rPr lang="pt-BR" sz="2400" smtClean="0">
                <a:solidFill>
                  <a:schemeClr val="tx1"/>
                </a:solidFill>
                <a:latin typeface="Calibri Light" pitchFamily="34" charset="0"/>
                <a:cs typeface="Arial" charset="0"/>
                <a:sym typeface="Pacifico" pitchFamily="2" charset="0"/>
              </a:rPr>
              <a:t>• Cianose.</a:t>
            </a:r>
            <a:br>
              <a:rPr lang="pt-BR" sz="2400" smtClean="0">
                <a:solidFill>
                  <a:schemeClr val="tx1"/>
                </a:solidFill>
                <a:latin typeface="Calibri Light" pitchFamily="34" charset="0"/>
                <a:cs typeface="Arial" charset="0"/>
                <a:sym typeface="Pacifico" pitchFamily="2" charset="0"/>
              </a:rPr>
            </a:br>
            <a:r>
              <a:rPr lang="pt-BR" sz="2400" smtClean="0">
                <a:solidFill>
                  <a:schemeClr val="tx1"/>
                </a:solidFill>
                <a:latin typeface="Calibri Light" pitchFamily="34" charset="0"/>
                <a:cs typeface="Arial" charset="0"/>
                <a:sym typeface="Pacifico" pitchFamily="2" charset="0"/>
              </a:rPr>
              <a:t>• Baixo débito sistêmico.</a:t>
            </a:r>
            <a:br>
              <a:rPr lang="pt-BR" sz="2400" smtClean="0">
                <a:solidFill>
                  <a:schemeClr val="tx1"/>
                </a:solidFill>
                <a:latin typeface="Calibri Light" pitchFamily="34" charset="0"/>
                <a:cs typeface="Arial" charset="0"/>
                <a:sym typeface="Pacifico" pitchFamily="2" charset="0"/>
              </a:rPr>
            </a:br>
            <a:r>
              <a:rPr lang="pt-BR" sz="2400" smtClean="0">
                <a:solidFill>
                  <a:schemeClr val="tx1"/>
                </a:solidFill>
                <a:latin typeface="Calibri Light" pitchFamily="34" charset="0"/>
                <a:cs typeface="Arial" charset="0"/>
                <a:sym typeface="Pacifico" pitchFamily="2" charset="0"/>
              </a:rPr>
              <a:t>• Taquipneia. </a:t>
            </a:r>
            <a:br>
              <a:rPr lang="pt-BR" sz="2400" smtClean="0">
                <a:solidFill>
                  <a:schemeClr val="tx1"/>
                </a:solidFill>
                <a:latin typeface="Calibri Light" pitchFamily="34" charset="0"/>
                <a:cs typeface="Arial" charset="0"/>
                <a:sym typeface="Pacifico" pitchFamily="2" charset="0"/>
              </a:rPr>
            </a:br>
            <a:r>
              <a:rPr lang="pt-BR" sz="2400" smtClean="0">
                <a:solidFill>
                  <a:schemeClr val="tx1"/>
                </a:solidFill>
                <a:latin typeface="Calibri Light" pitchFamily="34" charset="0"/>
                <a:cs typeface="Arial" charset="0"/>
                <a:sym typeface="Pacifico" pitchFamily="2" charset="0"/>
              </a:rPr>
              <a:t>• Sopro cardíaco.</a:t>
            </a:r>
            <a:br>
              <a:rPr lang="pt-BR" sz="2400" smtClean="0">
                <a:solidFill>
                  <a:schemeClr val="tx1"/>
                </a:solidFill>
                <a:latin typeface="Calibri Light" pitchFamily="34" charset="0"/>
                <a:cs typeface="Arial" charset="0"/>
                <a:sym typeface="Pacifico" pitchFamily="2" charset="0"/>
              </a:rPr>
            </a:br>
            <a:endParaRPr lang="pt-BR" sz="2400" smtClean="0">
              <a:solidFill>
                <a:schemeClr val="tx1"/>
              </a:solidFill>
              <a:latin typeface="Calibri Light" pitchFamily="34" charset="0"/>
              <a:cs typeface="Arial" charset="0"/>
              <a:sym typeface="Pacifico" pitchFamily="2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CaixaDeTexto 4"/>
          <p:cNvSpPr txBox="1">
            <a:spLocks noChangeArrowheads="1"/>
          </p:cNvSpPr>
          <p:nvPr/>
        </p:nvSpPr>
        <p:spPr bwMode="auto">
          <a:xfrm>
            <a:off x="611188" y="627063"/>
            <a:ext cx="83534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2400">
                <a:solidFill>
                  <a:schemeClr val="tx1"/>
                </a:solidFill>
                <a:latin typeface="Calibri Light" pitchFamily="34" charset="0"/>
                <a:cs typeface="Calibri Light" pitchFamily="34" charset="0"/>
              </a:rPr>
              <a:t>Que representam o sintomas nas básicos das cardiopatias criticas </a:t>
            </a:r>
          </a:p>
        </p:txBody>
      </p:sp>
      <p:sp>
        <p:nvSpPr>
          <p:cNvPr id="9" name="CaixaDeTexto 8"/>
          <p:cNvSpPr txBox="1">
            <a:spLocks noChangeArrowheads="1"/>
          </p:cNvSpPr>
          <p:nvPr/>
        </p:nvSpPr>
        <p:spPr bwMode="auto">
          <a:xfrm>
            <a:off x="596900" y="1525588"/>
            <a:ext cx="45720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2400">
                <a:solidFill>
                  <a:schemeClr val="tx1"/>
                </a:solidFill>
                <a:latin typeface="Calibri Light" pitchFamily="34" charset="0"/>
                <a:cs typeface="Calibri Light" pitchFamily="34" charset="0"/>
              </a:rPr>
              <a:t>Defeitos de vida de saída do coração esquerdo</a:t>
            </a:r>
            <a:endParaRPr lang="pt-BR" sz="2400"/>
          </a:p>
        </p:txBody>
      </p:sp>
      <p:sp>
        <p:nvSpPr>
          <p:cNvPr id="11" name="CaixaDeTexto 10"/>
          <p:cNvSpPr txBox="1">
            <a:spLocks noChangeArrowheads="1"/>
          </p:cNvSpPr>
          <p:nvPr/>
        </p:nvSpPr>
        <p:spPr bwMode="auto">
          <a:xfrm>
            <a:off x="5367338" y="1508125"/>
            <a:ext cx="34528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2400">
                <a:solidFill>
                  <a:schemeClr val="tx1"/>
                </a:solidFill>
                <a:latin typeface="Calibri Light" pitchFamily="34" charset="0"/>
                <a:cs typeface="Calibri Light" pitchFamily="34" charset="0"/>
              </a:rPr>
              <a:t>Defeitos de saída do coração direito </a:t>
            </a:r>
          </a:p>
        </p:txBody>
      </p:sp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377825" y="2814638"/>
            <a:ext cx="457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2400">
                <a:solidFill>
                  <a:schemeClr val="tx1"/>
                </a:solidFill>
                <a:latin typeface="Calibri Light" pitchFamily="34" charset="0"/>
                <a:cs typeface="Calibri Light" pitchFamily="34" charset="0"/>
              </a:rPr>
              <a:t>Circulação em paralelo </a:t>
            </a:r>
          </a:p>
        </p:txBody>
      </p:sp>
      <p:sp>
        <p:nvSpPr>
          <p:cNvPr id="15" name="CaixaDeTexto 14"/>
          <p:cNvSpPr txBox="1">
            <a:spLocks noChangeArrowheads="1"/>
          </p:cNvSpPr>
          <p:nvPr/>
        </p:nvSpPr>
        <p:spPr bwMode="auto">
          <a:xfrm>
            <a:off x="5219700" y="2814638"/>
            <a:ext cx="39243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2400">
                <a:solidFill>
                  <a:schemeClr val="tx1"/>
                </a:solidFill>
                <a:latin typeface="Calibri Light" pitchFamily="34" charset="0"/>
                <a:cs typeface="Calibri Light" pitchFamily="34" charset="0"/>
              </a:rPr>
              <a:t>Cardiopatias de shunt</a:t>
            </a:r>
            <a:endParaRPr lang="pt-BR" sz="2400"/>
          </a:p>
        </p:txBody>
      </p:sp>
      <p:pic>
        <p:nvPicPr>
          <p:cNvPr id="20486" name="Google Shape;144;p34"/>
          <p:cNvPicPr preferRelativeResize="0"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988" y="1385888"/>
            <a:ext cx="835025" cy="7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Google Shape;144;p34"/>
          <p:cNvPicPr preferRelativeResize="0"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988" y="2571750"/>
            <a:ext cx="835025" cy="76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Google Shape;144;p34"/>
          <p:cNvPicPr preferRelativeResize="0"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8388" y="1528763"/>
            <a:ext cx="835025" cy="7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Google Shape;144;p34"/>
          <p:cNvPicPr preferRelativeResize="0"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2665413"/>
            <a:ext cx="835025" cy="7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0" name="CaixaDeTexto 19"/>
          <p:cNvSpPr txBox="1">
            <a:spLocks noChangeArrowheads="1"/>
          </p:cNvSpPr>
          <p:nvPr/>
        </p:nvSpPr>
        <p:spPr bwMode="auto">
          <a:xfrm>
            <a:off x="395288" y="1533525"/>
            <a:ext cx="2254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2400" b="1">
                <a:latin typeface="MV Boli" pitchFamily="2" charset="0"/>
              </a:rPr>
              <a:t>1</a:t>
            </a:r>
          </a:p>
        </p:txBody>
      </p:sp>
      <p:sp>
        <p:nvSpPr>
          <p:cNvPr id="20491" name="CaixaDeTexto 20"/>
          <p:cNvSpPr txBox="1">
            <a:spLocks noChangeArrowheads="1"/>
          </p:cNvSpPr>
          <p:nvPr/>
        </p:nvSpPr>
        <p:spPr bwMode="auto">
          <a:xfrm>
            <a:off x="458788" y="2754313"/>
            <a:ext cx="2254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2400" b="1">
                <a:latin typeface="MV Boli" pitchFamily="2" charset="0"/>
              </a:rPr>
              <a:t>3</a:t>
            </a:r>
          </a:p>
        </p:txBody>
      </p:sp>
      <p:sp>
        <p:nvSpPr>
          <p:cNvPr id="20492" name="CaixaDeTexto 21"/>
          <p:cNvSpPr txBox="1">
            <a:spLocks noChangeArrowheads="1"/>
          </p:cNvSpPr>
          <p:nvPr/>
        </p:nvSpPr>
        <p:spPr bwMode="auto">
          <a:xfrm flipH="1">
            <a:off x="5116513" y="2836863"/>
            <a:ext cx="250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2400" b="1">
                <a:latin typeface="MV Boli" pitchFamily="2" charset="0"/>
              </a:rPr>
              <a:t>4</a:t>
            </a:r>
          </a:p>
        </p:txBody>
      </p:sp>
      <p:sp>
        <p:nvSpPr>
          <p:cNvPr id="20493" name="CaixaDeTexto 22"/>
          <p:cNvSpPr txBox="1">
            <a:spLocks noChangeArrowheads="1"/>
          </p:cNvSpPr>
          <p:nvPr/>
        </p:nvSpPr>
        <p:spPr bwMode="auto">
          <a:xfrm>
            <a:off x="5214938" y="1690688"/>
            <a:ext cx="29241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2400" b="1">
                <a:latin typeface="MV Boli" pitchFamily="2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728663"/>
            <a:ext cx="4184650" cy="34909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Espaço Reservado para Conteúdo 5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500563" y="555625"/>
            <a:ext cx="4302125" cy="3489325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 fontAlgn="auto">
              <a:defRPr/>
            </a:pPr>
            <a:r>
              <a:rPr lang="pt-BR" sz="4000" b="1" kern="0" dirty="0">
                <a:solidFill>
                  <a:srgbClr val="002060"/>
                </a:solidFill>
                <a:latin typeface="Abadi Extra Light" panose="020B0204020104020204" pitchFamily="34" charset="0"/>
              </a:rPr>
              <a:t>CIANOSE</a:t>
            </a:r>
          </a:p>
          <a:p>
            <a:pPr algn="just" fontAlgn="auto">
              <a:defRPr/>
            </a:pPr>
            <a:r>
              <a:rPr lang="pt-BR" sz="2400" kern="0" dirty="0">
                <a:latin typeface="Abadi Extra Light" panose="020B0204020104020204" pitchFamily="34" charset="0"/>
              </a:rPr>
              <a:t>As cardiopatias congênitas que se apresentam com cianose geralmente são aquelas em que o </a:t>
            </a:r>
            <a:r>
              <a:rPr lang="pt-BR" sz="2400" b="1" kern="0" dirty="0">
                <a:solidFill>
                  <a:srgbClr val="002060"/>
                </a:solidFill>
                <a:latin typeface="Abadi Extra Light" panose="020B0204020104020204" pitchFamily="34" charset="0"/>
              </a:rPr>
              <a:t>fluxo pulmonar é dependente do canal arterial</a:t>
            </a:r>
          </a:p>
          <a:p>
            <a:pPr algn="just" fontAlgn="auto">
              <a:defRPr/>
            </a:pPr>
            <a:r>
              <a:rPr lang="pt-BR" sz="2400" kern="0" dirty="0">
                <a:latin typeface="Abadi Extra Light" panose="020B0204020104020204" pitchFamily="34" charset="0"/>
              </a:rPr>
              <a:t>atresia pulmonar</a:t>
            </a:r>
          </a:p>
          <a:p>
            <a:pPr algn="just" fontAlgn="auto">
              <a:defRPr/>
            </a:pPr>
            <a:r>
              <a:rPr lang="pt-BR" sz="2400" kern="0" dirty="0">
                <a:latin typeface="Abadi Extra Light" panose="020B0204020104020204" pitchFamily="34" charset="0"/>
              </a:rPr>
              <a:t>Tetralogia de </a:t>
            </a:r>
            <a:r>
              <a:rPr lang="pt-BR" sz="2400" kern="0" dirty="0" err="1">
                <a:latin typeface="Abadi Extra Light" panose="020B0204020104020204" pitchFamily="34" charset="0"/>
              </a:rPr>
              <a:t>Falot</a:t>
            </a:r>
            <a:endParaRPr lang="pt-BR" sz="2400" kern="0" dirty="0">
              <a:latin typeface="Abadi Extra Light" panose="020B0204020104020204" pitchFamily="34" charset="0"/>
            </a:endParaRPr>
          </a:p>
          <a:p>
            <a:pPr algn="just" fontAlgn="auto">
              <a:defRPr/>
            </a:pPr>
            <a:r>
              <a:rPr lang="pt-BR" sz="2400" kern="0" dirty="0">
                <a:latin typeface="Abadi Extra Light" panose="020B0204020104020204" pitchFamily="34" charset="0"/>
              </a:rPr>
              <a:t>Transposição dos grandes vasos</a:t>
            </a:r>
          </a:p>
          <a:p>
            <a:pPr algn="just" fontAlgn="auto">
              <a:defRPr/>
            </a:pPr>
            <a:endParaRPr lang="pt-BR" sz="2400" kern="0" dirty="0">
              <a:latin typeface="Abadi Extra Light" panose="020B0204020104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Conteúdo 5"/>
          <p:cNvSpPr txBox="1">
            <a:spLocks/>
          </p:cNvSpPr>
          <p:nvPr/>
        </p:nvSpPr>
        <p:spPr bwMode="auto">
          <a:xfrm>
            <a:off x="296863" y="268288"/>
            <a:ext cx="8550275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2400">
                <a:solidFill>
                  <a:srgbClr val="7030A0"/>
                </a:solidFill>
              </a:rPr>
              <a:t>BAIXO DÉBITO CARDIACO</a:t>
            </a:r>
          </a:p>
          <a:p>
            <a:pPr algn="just">
              <a:buClr>
                <a:srgbClr val="000000"/>
              </a:buClr>
              <a:buFont typeface="Arial" charset="0"/>
              <a:buNone/>
            </a:pPr>
            <a:r>
              <a:rPr lang="pt-BR" sz="2400"/>
              <a:t>As cardiopatias congênitas que se apresentam com baixo débito sistêmico geralmente são as lesões obstrutivas do lado esquerdo, em que o fluxo sistêmico é dependente do canal arterial (ex.: atresia aórtica).</a:t>
            </a:r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296764" y="2198349"/>
            <a:ext cx="8235676" cy="2677656"/>
          </a:xfrm>
          <a:prstGeom prst="rect">
            <a:avLst/>
          </a:prstGeom>
          <a:noFill/>
        </p:spPr>
        <p:txBody>
          <a:bodyPr numCol="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400" kern="0" dirty="0">
                <a:latin typeface="Abadi Extra Light" panose="020B0204020104020204" pitchFamily="34" charset="0"/>
                <a:ea typeface="Arial"/>
                <a:cs typeface="Arial"/>
                <a:sym typeface="Arial"/>
              </a:rPr>
              <a:t>• Taquipneia progressiva.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400" kern="0" dirty="0">
                <a:latin typeface="Abadi Extra Light" panose="020B0204020104020204" pitchFamily="34" charset="0"/>
                <a:ea typeface="Arial"/>
                <a:cs typeface="Arial"/>
                <a:sym typeface="Arial"/>
              </a:rPr>
              <a:t>• Cansaço às mamadas.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400" kern="0" dirty="0">
                <a:latin typeface="Abadi Extra Light" panose="020B0204020104020204" pitchFamily="34" charset="0"/>
                <a:ea typeface="Arial"/>
                <a:cs typeface="Arial"/>
                <a:sym typeface="Arial"/>
              </a:rPr>
              <a:t>• Palidez cutânea.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400" kern="0" dirty="0">
                <a:latin typeface="Abadi Extra Light" panose="020B0204020104020204" pitchFamily="34" charset="0"/>
                <a:ea typeface="Arial"/>
                <a:cs typeface="Arial"/>
                <a:sym typeface="Arial"/>
              </a:rPr>
              <a:t>• Sudorese acentuada.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400" kern="0" dirty="0">
                <a:latin typeface="Abadi Extra Light" panose="020B0204020104020204" pitchFamily="34" charset="0"/>
                <a:ea typeface="Arial"/>
                <a:cs typeface="Arial"/>
                <a:sym typeface="Arial"/>
              </a:rPr>
              <a:t>• Taquicardia.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pt-BR" sz="2400" kern="0" dirty="0">
              <a:latin typeface="Abadi Extra Light" panose="020B0204020104020204" pitchFamily="34" charset="0"/>
              <a:ea typeface="Arial"/>
              <a:cs typeface="Arial"/>
              <a:sym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pt-BR" sz="2400" kern="0" dirty="0">
              <a:latin typeface="Abadi Extra Light" panose="020B0204020104020204" pitchFamily="34" charset="0"/>
              <a:ea typeface="Arial"/>
              <a:cs typeface="Arial"/>
              <a:sym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400" kern="0" dirty="0">
                <a:latin typeface="Abadi Extra Light" panose="020B0204020104020204" pitchFamily="34" charset="0"/>
                <a:ea typeface="Arial"/>
                <a:cs typeface="Arial"/>
                <a:sym typeface="Arial"/>
              </a:rPr>
              <a:t>• Redução da amplitude dos pulsos centrais e periféricos.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2400" kern="0" dirty="0">
                <a:latin typeface="Abadi Extra Light" panose="020B0204020104020204" pitchFamily="34" charset="0"/>
                <a:ea typeface="Arial"/>
                <a:cs typeface="Arial"/>
                <a:sym typeface="Arial"/>
              </a:rPr>
              <a:t>• Hipotensão arterial sistêmica.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Conteúdo 5"/>
          <p:cNvSpPr txBox="1">
            <a:spLocks/>
          </p:cNvSpPr>
          <p:nvPr/>
        </p:nvSpPr>
        <p:spPr bwMode="auto">
          <a:xfrm>
            <a:off x="611188" y="195263"/>
            <a:ext cx="8316912" cy="366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2800">
                <a:solidFill>
                  <a:srgbClr val="7030A0"/>
                </a:solidFill>
                <a:latin typeface="Calibri Light" pitchFamily="34" charset="0"/>
                <a:cs typeface="Calibri Light" pitchFamily="34" charset="0"/>
              </a:rPr>
              <a:t>TAQUIPNEIA </a:t>
            </a:r>
          </a:p>
          <a:p>
            <a:pPr algn="just">
              <a:buClr>
                <a:srgbClr val="000000"/>
              </a:buClr>
              <a:buFont typeface="Arial" charset="0"/>
              <a:buNone/>
            </a:pPr>
            <a:r>
              <a:rPr lang="pt-BR" sz="2800">
                <a:latin typeface="Calibri Light" pitchFamily="34" charset="0"/>
                <a:cs typeface="Calibri Light" pitchFamily="34" charset="0"/>
              </a:rPr>
              <a:t>As cardiopatias congênitas que se que apresentam grande shunt esquerdo direito (ex.: CIV grande) costumam apresentar taquipneia em repouso, que se acentua durante as mamadas, porém sem outros sinais de baixo débito sistêmico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70438" y="2427288"/>
            <a:ext cx="3976687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Conteúdo 5"/>
          <p:cNvSpPr txBox="1">
            <a:spLocks/>
          </p:cNvSpPr>
          <p:nvPr/>
        </p:nvSpPr>
        <p:spPr bwMode="auto">
          <a:xfrm>
            <a:off x="395288" y="195263"/>
            <a:ext cx="8559800" cy="366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sz="2800">
                <a:solidFill>
                  <a:srgbClr val="7030A0"/>
                </a:solidFill>
                <a:latin typeface="Abadi Extra Light"/>
              </a:rPr>
              <a:t>Sopro Cardíaco</a:t>
            </a:r>
          </a:p>
          <a:p>
            <a:pPr algn="just">
              <a:buClr>
                <a:srgbClr val="000000"/>
              </a:buClr>
              <a:buFont typeface="Arial" charset="0"/>
              <a:buNone/>
            </a:pPr>
            <a:r>
              <a:rPr lang="pt-BR" sz="2800">
                <a:latin typeface="Abadi Extra Light"/>
              </a:rPr>
              <a:t>No período neonatal, a maioria das cardiopatias congênitas graves não apresenta sopros cardíacos significativos.</a:t>
            </a:r>
          </a:p>
        </p:txBody>
      </p:sp>
      <p:sp>
        <p:nvSpPr>
          <p:cNvPr id="24578" name="Retângulo 2"/>
          <p:cNvSpPr>
            <a:spLocks noChangeArrowheads="1"/>
          </p:cNvSpPr>
          <p:nvPr/>
        </p:nvSpPr>
        <p:spPr bwMode="auto">
          <a:xfrm>
            <a:off x="188913" y="1924050"/>
            <a:ext cx="69040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FFFF"/>
              </a:buClr>
              <a:buFont typeface="Arial" charset="0"/>
              <a:buNone/>
            </a:pPr>
            <a:r>
              <a:rPr lang="pt-BR" altLang="pt-BR" sz="2400" b="1"/>
              <a:t>1a Bulha = Fechamento da VM e VT</a:t>
            </a:r>
          </a:p>
          <a:p>
            <a:pPr>
              <a:buClr>
                <a:srgbClr val="00FFFF"/>
              </a:buClr>
              <a:buFont typeface="Arial" charset="0"/>
              <a:buNone/>
            </a:pPr>
            <a:endParaRPr lang="pt-BR" altLang="pt-BR" sz="2400" b="1"/>
          </a:p>
          <a:p>
            <a:pPr>
              <a:buClr>
                <a:srgbClr val="00FFFF"/>
              </a:buClr>
              <a:buFont typeface="Arial" charset="0"/>
              <a:buNone/>
            </a:pPr>
            <a:r>
              <a:rPr lang="pt-BR" altLang="pt-BR" sz="2400" b="1"/>
              <a:t>2a Bulha = Fechamento da VAo e VP</a:t>
            </a:r>
          </a:p>
        </p:txBody>
      </p:sp>
      <p:pic>
        <p:nvPicPr>
          <p:cNvPr id="24579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43588" y="1668463"/>
            <a:ext cx="3111500" cy="291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tângulo 2"/>
          <p:cNvSpPr>
            <a:spLocks noChangeArrowheads="1"/>
          </p:cNvSpPr>
          <p:nvPr/>
        </p:nvSpPr>
        <p:spPr bwMode="auto">
          <a:xfrm>
            <a:off x="539750" y="339725"/>
            <a:ext cx="8374063" cy="401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Font typeface="Arial" charset="0"/>
              <a:buNone/>
            </a:pPr>
            <a:r>
              <a:rPr lang="pt-BR" altLang="pt-BR" sz="2800">
                <a:latin typeface="Calibri Light" pitchFamily="34" charset="0"/>
                <a:cs typeface="Calibri Light" pitchFamily="34" charset="0"/>
              </a:rPr>
              <a:t>Hipofonese A2 = Estenose Ao</a:t>
            </a:r>
          </a:p>
          <a:p>
            <a:pPr>
              <a:lnSpc>
                <a:spcPct val="115000"/>
              </a:lnSpc>
              <a:buClr>
                <a:srgbClr val="000000"/>
              </a:buClr>
              <a:buFont typeface="Arial" charset="0"/>
              <a:buNone/>
            </a:pPr>
            <a:r>
              <a:rPr lang="pt-BR" altLang="pt-BR" sz="2800">
                <a:latin typeface="Calibri Light" pitchFamily="34" charset="0"/>
                <a:cs typeface="Calibri Light" pitchFamily="34" charset="0"/>
              </a:rPr>
              <a:t>Hiperfonese P2 = Hipertensão Pulmonar</a:t>
            </a:r>
          </a:p>
          <a:p>
            <a:pPr>
              <a:lnSpc>
                <a:spcPct val="115000"/>
              </a:lnSpc>
              <a:buClr>
                <a:srgbClr val="000000"/>
              </a:buClr>
              <a:buFont typeface="Arial" charset="0"/>
              <a:buNone/>
            </a:pPr>
            <a:r>
              <a:rPr lang="pt-BR" altLang="pt-BR" sz="2800">
                <a:latin typeface="Calibri Light" pitchFamily="34" charset="0"/>
                <a:cs typeface="Calibri Light" pitchFamily="34" charset="0"/>
              </a:rPr>
              <a:t>Hipofonese P2 = Atresia ou Estenose Pulmonar severa; </a:t>
            </a:r>
          </a:p>
          <a:p>
            <a:pPr>
              <a:lnSpc>
                <a:spcPct val="115000"/>
              </a:lnSpc>
              <a:buClr>
                <a:srgbClr val="000000"/>
              </a:buClr>
              <a:buFont typeface="Arial" charset="0"/>
              <a:buNone/>
            </a:pPr>
            <a:r>
              <a:rPr lang="pt-BR" altLang="pt-BR" sz="2800">
                <a:latin typeface="Calibri Light" pitchFamily="34" charset="0"/>
                <a:cs typeface="Calibri Light" pitchFamily="34" charset="0"/>
              </a:rPr>
              <a:t>malposicionamento dos vasos da base (TGV)</a:t>
            </a:r>
          </a:p>
          <a:p>
            <a:pPr>
              <a:lnSpc>
                <a:spcPct val="115000"/>
              </a:lnSpc>
              <a:buClr>
                <a:srgbClr val="000000"/>
              </a:buClr>
              <a:buFont typeface="Arial" charset="0"/>
              <a:buNone/>
            </a:pPr>
            <a:r>
              <a:rPr lang="pt-BR" altLang="pt-BR" sz="2800">
                <a:latin typeface="Calibri Light" pitchFamily="34" charset="0"/>
                <a:cs typeface="Calibri Light" pitchFamily="34" charset="0"/>
              </a:rPr>
              <a:t>Desdobramento amplo de B2 = </a:t>
            </a:r>
            <a:r>
              <a:rPr lang="pt-BR" altLang="pt-BR" sz="2800">
                <a:latin typeface="Calibri Light" pitchFamily="34" charset="0"/>
                <a:cs typeface="Calibri Light" pitchFamily="34" charset="0"/>
                <a:sym typeface="Wingdings" pitchFamily="2" charset="2"/>
              </a:rPr>
              <a:t> vol. Ejeção VD </a:t>
            </a:r>
          </a:p>
          <a:p>
            <a:pPr>
              <a:lnSpc>
                <a:spcPct val="115000"/>
              </a:lnSpc>
              <a:buClr>
                <a:srgbClr val="000000"/>
              </a:buClr>
              <a:buFont typeface="Arial" charset="0"/>
              <a:buNone/>
            </a:pPr>
            <a:r>
              <a:rPr lang="pt-BR" altLang="pt-BR" sz="2800">
                <a:latin typeface="Calibri Light" pitchFamily="34" charset="0"/>
                <a:cs typeface="Calibri Light" pitchFamily="34" charset="0"/>
                <a:sym typeface="Wingdings" pitchFamily="2" charset="2"/>
              </a:rPr>
              <a:t>– atraso no fechamento da VP (CIA ampla e DSAV); </a:t>
            </a:r>
          </a:p>
          <a:p>
            <a:pPr>
              <a:lnSpc>
                <a:spcPct val="115000"/>
              </a:lnSpc>
              <a:buClr>
                <a:srgbClr val="000000"/>
              </a:buClr>
              <a:buFont typeface="Arial" charset="0"/>
              <a:buNone/>
            </a:pPr>
            <a:r>
              <a:rPr lang="pt-BR" altLang="pt-BR" sz="2800">
                <a:latin typeface="Calibri Light" pitchFamily="34" charset="0"/>
                <a:cs typeface="Calibri Light" pitchFamily="34" charset="0"/>
                <a:sym typeface="Wingdings" pitchFamily="2" charset="2"/>
              </a:rPr>
              <a:t>Obstrução VSVD (Estenose pulm.); </a:t>
            </a:r>
          </a:p>
          <a:p>
            <a:pPr>
              <a:lnSpc>
                <a:spcPct val="115000"/>
              </a:lnSpc>
              <a:buClr>
                <a:srgbClr val="000000"/>
              </a:buClr>
              <a:buFont typeface="Arial" charset="0"/>
              <a:buNone/>
            </a:pPr>
            <a:r>
              <a:rPr lang="pt-BR" altLang="pt-BR" sz="2800">
                <a:latin typeface="Calibri Light" pitchFamily="34" charset="0"/>
                <a:cs typeface="Calibri Light" pitchFamily="34" charset="0"/>
                <a:sym typeface="Wingdings" pitchFamily="2" charset="2"/>
              </a:rPr>
              <a:t>Atraso na ativação do VD (Bloqueio R. direito)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Oval 2"/>
          <p:cNvSpPr>
            <a:spLocks noChangeArrowheads="1"/>
          </p:cNvSpPr>
          <p:nvPr/>
        </p:nvSpPr>
        <p:spPr bwMode="auto">
          <a:xfrm>
            <a:off x="1908175" y="22225"/>
            <a:ext cx="5111750" cy="106045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altLang="pt-BR" sz="2700">
                <a:solidFill>
                  <a:srgbClr val="002060"/>
                </a:solidFill>
                <a:latin typeface="Tempus Sans ITC" pitchFamily="82" charset="0"/>
              </a:rPr>
              <a:t>Cianose no RN Dx diferencial</a:t>
            </a:r>
          </a:p>
        </p:txBody>
      </p:sp>
      <p:sp>
        <p:nvSpPr>
          <p:cNvPr id="26626" name="Text Box 16"/>
          <p:cNvSpPr txBox="1">
            <a:spLocks noChangeArrowheads="1"/>
          </p:cNvSpPr>
          <p:nvPr/>
        </p:nvSpPr>
        <p:spPr bwMode="auto">
          <a:xfrm>
            <a:off x="654050" y="1023938"/>
            <a:ext cx="3182938" cy="5238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altLang="pt-BR" sz="2800">
                <a:solidFill>
                  <a:schemeClr val="tx1"/>
                </a:solidFill>
                <a:latin typeface="Abadi Extra Light"/>
              </a:rPr>
              <a:t>Doenças pulmonares</a:t>
            </a:r>
          </a:p>
        </p:txBody>
      </p:sp>
      <p:sp>
        <p:nvSpPr>
          <p:cNvPr id="26627" name="Text Box 17"/>
          <p:cNvSpPr txBox="1">
            <a:spLocks noChangeArrowheads="1"/>
          </p:cNvSpPr>
          <p:nvPr/>
        </p:nvSpPr>
        <p:spPr bwMode="auto">
          <a:xfrm>
            <a:off x="5307013" y="1131888"/>
            <a:ext cx="3586162" cy="5222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altLang="pt-BR" sz="2800">
                <a:solidFill>
                  <a:schemeClr val="tx1"/>
                </a:solidFill>
                <a:latin typeface="Abadi Extra Light"/>
              </a:rPr>
              <a:t>Cardiopatia Congênita</a:t>
            </a:r>
          </a:p>
        </p:txBody>
      </p:sp>
      <p:sp>
        <p:nvSpPr>
          <p:cNvPr id="26628" name="Text Box 19"/>
          <p:cNvSpPr txBox="1">
            <a:spLocks noChangeArrowheads="1"/>
          </p:cNvSpPr>
          <p:nvPr/>
        </p:nvSpPr>
        <p:spPr bwMode="auto">
          <a:xfrm>
            <a:off x="193675" y="1779588"/>
            <a:ext cx="4665663" cy="1938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>
                <a:solidFill>
                  <a:srgbClr val="002060"/>
                </a:solidFill>
                <a:latin typeface="Abadi Extra Light"/>
              </a:rPr>
              <a:t>Desconforto respiratório precoce 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>
                <a:solidFill>
                  <a:srgbClr val="002060"/>
                </a:solidFill>
                <a:latin typeface="Abadi Extra Light"/>
              </a:rPr>
              <a:t>Acidose respiratória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>
                <a:solidFill>
                  <a:srgbClr val="002060"/>
                </a:solidFill>
                <a:latin typeface="Abadi Extra Light"/>
              </a:rPr>
              <a:t>RX de tórax: alterações pulmonares significativas</a:t>
            </a:r>
          </a:p>
          <a:p>
            <a:pPr>
              <a:buClr>
                <a:srgbClr val="000000"/>
              </a:buClr>
              <a:buFontTx/>
              <a:buChar char="•"/>
            </a:pPr>
            <a:endParaRPr lang="pt-BR" altLang="pt-BR" sz="2400">
              <a:solidFill>
                <a:srgbClr val="002060"/>
              </a:solidFill>
              <a:latin typeface="Abadi Extra Light"/>
            </a:endParaRPr>
          </a:p>
        </p:txBody>
      </p:sp>
      <p:sp>
        <p:nvSpPr>
          <p:cNvPr id="26629" name="Text Box 21"/>
          <p:cNvSpPr txBox="1">
            <a:spLocks noChangeArrowheads="1"/>
          </p:cNvSpPr>
          <p:nvPr/>
        </p:nvSpPr>
        <p:spPr bwMode="auto">
          <a:xfrm>
            <a:off x="5159375" y="1779588"/>
            <a:ext cx="3881438" cy="1938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>
                <a:solidFill>
                  <a:schemeClr val="tx1"/>
                </a:solidFill>
                <a:latin typeface="Abadi Extra Light"/>
              </a:rPr>
              <a:t>Desconforto respiratório tardio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>
                <a:solidFill>
                  <a:schemeClr val="tx1"/>
                </a:solidFill>
                <a:latin typeface="Abadi Extra Light"/>
              </a:rPr>
              <a:t>Sem acidose respiratória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>
                <a:solidFill>
                  <a:schemeClr val="tx1"/>
                </a:solidFill>
                <a:latin typeface="Abadi Extra Light"/>
              </a:rPr>
              <a:t>RX de tórax: sem alterações pulmonares significativas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4"/>
          <p:cNvSpPr txBox="1">
            <a:spLocks noChangeArrowheads="1"/>
          </p:cNvSpPr>
          <p:nvPr/>
        </p:nvSpPr>
        <p:spPr bwMode="auto">
          <a:xfrm>
            <a:off x="50800" y="776288"/>
            <a:ext cx="9042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altLang="pt-BR" sz="3600">
                <a:solidFill>
                  <a:schemeClr val="tx1"/>
                </a:solidFill>
                <a:latin typeface="Abadi Extra Light"/>
              </a:rPr>
              <a:t>Teste de hiperóxia Oferecer FiO</a:t>
            </a:r>
            <a:r>
              <a:rPr lang="pt-BR" altLang="pt-BR" sz="3600" baseline="-25000">
                <a:solidFill>
                  <a:schemeClr val="tx1"/>
                </a:solidFill>
                <a:latin typeface="Abadi Extra Light"/>
              </a:rPr>
              <a:t>2</a:t>
            </a:r>
            <a:r>
              <a:rPr lang="pt-BR" altLang="pt-BR" sz="3600">
                <a:solidFill>
                  <a:schemeClr val="tx1"/>
                </a:solidFill>
                <a:latin typeface="Abadi Extra Light"/>
              </a:rPr>
              <a:t> 100%</a:t>
            </a:r>
          </a:p>
        </p:txBody>
      </p: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-192088" y="1420813"/>
            <a:ext cx="4764088" cy="3322637"/>
            <a:chOff x="-136" y="1108"/>
            <a:chExt cx="3139" cy="2790"/>
          </a:xfrm>
        </p:grpSpPr>
        <p:sp>
          <p:nvSpPr>
            <p:cNvPr id="27661" name="Text Box 7"/>
            <p:cNvSpPr txBox="1">
              <a:spLocks noChangeArrowheads="1"/>
            </p:cNvSpPr>
            <p:nvPr/>
          </p:nvSpPr>
          <p:spPr bwMode="auto">
            <a:xfrm>
              <a:off x="-136" y="1570"/>
              <a:ext cx="2150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altLang="pt-BR" sz="2400">
                  <a:solidFill>
                    <a:schemeClr val="tx1"/>
                  </a:solidFill>
                  <a:latin typeface="Abadi Extra Light"/>
                </a:rPr>
                <a:t>PaO2 &lt; 100mmHg</a:t>
              </a:r>
            </a:p>
          </p:txBody>
        </p:sp>
        <p:cxnSp>
          <p:nvCxnSpPr>
            <p:cNvPr id="27662" name="AutoShape 8"/>
            <p:cNvCxnSpPr>
              <a:cxnSpLocks noChangeShapeType="1"/>
              <a:stCxn id="27649" idx="2"/>
              <a:endCxn id="27661" idx="0"/>
            </p:cNvCxnSpPr>
            <p:nvPr/>
          </p:nvCxnSpPr>
          <p:spPr bwMode="auto">
            <a:xfrm rot="5400000">
              <a:off x="1740" y="307"/>
              <a:ext cx="461" cy="206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bg1"/>
              </a:solidFill>
              <a:miter lim="800000"/>
              <a:headEnd/>
              <a:tailEnd type="triangle" w="med" len="med"/>
            </a:ln>
          </p:spPr>
        </p:cxnSp>
        <p:sp>
          <p:nvSpPr>
            <p:cNvPr id="27663" name="Text Box 11"/>
            <p:cNvSpPr txBox="1">
              <a:spLocks noChangeArrowheads="1"/>
            </p:cNvSpPr>
            <p:nvPr/>
          </p:nvSpPr>
          <p:spPr bwMode="auto">
            <a:xfrm>
              <a:off x="41" y="2288"/>
              <a:ext cx="1987" cy="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altLang="pt-BR" sz="2400">
                  <a:solidFill>
                    <a:schemeClr val="tx1"/>
                  </a:solidFill>
                  <a:latin typeface="Abadi Extra Light"/>
                </a:rPr>
                <a:t>Provável CC com fx pulmonar dependente de canal arterial, ou HPPRN</a:t>
              </a:r>
            </a:p>
          </p:txBody>
        </p:sp>
        <p:cxnSp>
          <p:nvCxnSpPr>
            <p:cNvPr id="27664" name="AutoShape 14"/>
            <p:cNvCxnSpPr>
              <a:cxnSpLocks noChangeShapeType="1"/>
              <a:stCxn id="27661" idx="2"/>
              <a:endCxn id="27663" idx="0"/>
            </p:cNvCxnSpPr>
            <p:nvPr/>
          </p:nvCxnSpPr>
          <p:spPr bwMode="auto">
            <a:xfrm>
              <a:off x="939" y="1958"/>
              <a:ext cx="95" cy="330"/>
            </a:xfrm>
            <a:prstGeom prst="straightConnector1">
              <a:avLst/>
            </a:prstGeom>
            <a:noFill/>
            <a:ln w="9525">
              <a:solidFill>
                <a:schemeClr val="bg1"/>
              </a:solidFill>
              <a:prstDash val="dashDot"/>
              <a:round/>
              <a:headEnd/>
              <a:tailEnd type="triangle" w="med" len="med"/>
            </a:ln>
          </p:spPr>
        </p:cxnSp>
      </p:grpSp>
      <p:grpSp>
        <p:nvGrpSpPr>
          <p:cNvPr id="9" name="Group 18"/>
          <p:cNvGrpSpPr>
            <a:grpSpLocks/>
          </p:cNvGrpSpPr>
          <p:nvPr/>
        </p:nvGrpSpPr>
        <p:grpSpPr bwMode="auto">
          <a:xfrm>
            <a:off x="2654300" y="1422400"/>
            <a:ext cx="3705225" cy="3060700"/>
            <a:chOff x="2081" y="1109"/>
            <a:chExt cx="2614" cy="2571"/>
          </a:xfrm>
        </p:grpSpPr>
        <p:sp>
          <p:nvSpPr>
            <p:cNvPr id="27657" name="Text Box 5"/>
            <p:cNvSpPr txBox="1">
              <a:spLocks noChangeArrowheads="1"/>
            </p:cNvSpPr>
            <p:nvPr/>
          </p:nvSpPr>
          <p:spPr bwMode="auto">
            <a:xfrm>
              <a:off x="2081" y="1578"/>
              <a:ext cx="2614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altLang="pt-BR" sz="2400">
                  <a:solidFill>
                    <a:schemeClr val="tx1"/>
                  </a:solidFill>
                  <a:latin typeface="Abadi Extra Light"/>
                </a:rPr>
                <a:t>100&lt;PaO2&lt;250mmHg</a:t>
              </a:r>
            </a:p>
          </p:txBody>
        </p:sp>
        <p:cxnSp>
          <p:nvCxnSpPr>
            <p:cNvPr id="27658" name="AutoShape 10"/>
            <p:cNvCxnSpPr>
              <a:cxnSpLocks noChangeShapeType="1"/>
              <a:stCxn id="27649" idx="2"/>
              <a:endCxn id="27657" idx="0"/>
            </p:cNvCxnSpPr>
            <p:nvPr/>
          </p:nvCxnSpPr>
          <p:spPr bwMode="auto">
            <a:xfrm flipH="1">
              <a:off x="3388" y="1109"/>
              <a:ext cx="46" cy="469"/>
            </a:xfrm>
            <a:prstGeom prst="straightConnector1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 type="triangle" w="med" len="med"/>
            </a:ln>
          </p:spPr>
        </p:cxnSp>
        <p:sp>
          <p:nvSpPr>
            <p:cNvPr id="27659" name="Text Box 13"/>
            <p:cNvSpPr txBox="1">
              <a:spLocks noChangeArrowheads="1"/>
            </p:cNvSpPr>
            <p:nvPr/>
          </p:nvSpPr>
          <p:spPr bwMode="auto">
            <a:xfrm>
              <a:off x="2597" y="2362"/>
              <a:ext cx="1579" cy="13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altLang="pt-BR" sz="2400">
                  <a:solidFill>
                    <a:schemeClr val="tx1"/>
                  </a:solidFill>
                  <a:latin typeface="Abadi Extra Light"/>
                </a:rPr>
                <a:t>Provável CC com shunt misto, ou HPPRN</a:t>
              </a:r>
            </a:p>
          </p:txBody>
        </p:sp>
        <p:cxnSp>
          <p:nvCxnSpPr>
            <p:cNvPr id="27660" name="AutoShape 15"/>
            <p:cNvCxnSpPr>
              <a:cxnSpLocks noChangeShapeType="1"/>
              <a:stCxn id="27657" idx="2"/>
              <a:endCxn id="27659" idx="0"/>
            </p:cNvCxnSpPr>
            <p:nvPr/>
          </p:nvCxnSpPr>
          <p:spPr bwMode="auto">
            <a:xfrm flipH="1">
              <a:off x="3386" y="1966"/>
              <a:ext cx="2" cy="396"/>
            </a:xfrm>
            <a:prstGeom prst="straightConnector1">
              <a:avLst/>
            </a:prstGeom>
            <a:noFill/>
            <a:ln w="9525">
              <a:solidFill>
                <a:schemeClr val="bg1"/>
              </a:solidFill>
              <a:prstDash val="dashDot"/>
              <a:round/>
              <a:headEnd/>
              <a:tailEnd type="triangle" w="med" len="med"/>
            </a:ln>
          </p:spPr>
        </p:cxnSp>
      </p:grpSp>
      <p:grpSp>
        <p:nvGrpSpPr>
          <p:cNvPr id="14" name="Group 19"/>
          <p:cNvGrpSpPr>
            <a:grpSpLocks/>
          </p:cNvGrpSpPr>
          <p:nvPr/>
        </p:nvGrpSpPr>
        <p:grpSpPr bwMode="auto">
          <a:xfrm>
            <a:off x="4573588" y="1420813"/>
            <a:ext cx="4545012" cy="2171700"/>
            <a:chOff x="3595" y="1109"/>
            <a:chExt cx="3408" cy="1824"/>
          </a:xfrm>
        </p:grpSpPr>
        <p:sp>
          <p:nvSpPr>
            <p:cNvPr id="27653" name="Text Box 6"/>
            <p:cNvSpPr txBox="1">
              <a:spLocks noChangeArrowheads="1"/>
            </p:cNvSpPr>
            <p:nvPr/>
          </p:nvSpPr>
          <p:spPr bwMode="auto">
            <a:xfrm>
              <a:off x="4950" y="1605"/>
              <a:ext cx="2005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altLang="pt-BR" sz="2400">
                  <a:solidFill>
                    <a:schemeClr val="tx1"/>
                  </a:solidFill>
                  <a:latin typeface="Abadi Extra Light"/>
                </a:rPr>
                <a:t>PaO2&gt;250mmHg</a:t>
              </a:r>
            </a:p>
          </p:txBody>
        </p:sp>
        <p:cxnSp>
          <p:nvCxnSpPr>
            <p:cNvPr id="27654" name="AutoShape 9"/>
            <p:cNvCxnSpPr>
              <a:cxnSpLocks noChangeShapeType="1"/>
              <a:stCxn id="27649" idx="2"/>
              <a:endCxn id="27653" idx="0"/>
            </p:cNvCxnSpPr>
            <p:nvPr/>
          </p:nvCxnSpPr>
          <p:spPr bwMode="auto">
            <a:xfrm rot="16200000" flipH="1">
              <a:off x="4526" y="178"/>
              <a:ext cx="495" cy="2358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bg1"/>
              </a:solidFill>
              <a:miter lim="800000"/>
              <a:headEnd/>
              <a:tailEnd type="triangle" w="med" len="med"/>
            </a:ln>
          </p:spPr>
        </p:cxnSp>
        <p:sp>
          <p:nvSpPr>
            <p:cNvPr id="27655" name="Text Box 12"/>
            <p:cNvSpPr txBox="1">
              <a:spLocks noChangeArrowheads="1"/>
            </p:cNvSpPr>
            <p:nvPr/>
          </p:nvSpPr>
          <p:spPr bwMode="auto">
            <a:xfrm>
              <a:off x="4651" y="2545"/>
              <a:ext cx="2352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buClr>
                  <a:srgbClr val="000000"/>
                </a:buClr>
                <a:buFont typeface="Arial" charset="0"/>
                <a:buNone/>
              </a:pPr>
              <a:r>
                <a:rPr lang="pt-BR" altLang="pt-BR" sz="2400">
                  <a:solidFill>
                    <a:schemeClr val="tx1"/>
                  </a:solidFill>
                  <a:latin typeface="Abadi Extra Light"/>
                </a:rPr>
                <a:t>Descarta CC cianótica</a:t>
              </a:r>
            </a:p>
          </p:txBody>
        </p:sp>
        <p:cxnSp>
          <p:nvCxnSpPr>
            <p:cNvPr id="27656" name="AutoShape 16"/>
            <p:cNvCxnSpPr>
              <a:cxnSpLocks noChangeShapeType="1"/>
              <a:stCxn id="27653" idx="2"/>
              <a:endCxn id="27655" idx="0"/>
            </p:cNvCxnSpPr>
            <p:nvPr/>
          </p:nvCxnSpPr>
          <p:spPr bwMode="auto">
            <a:xfrm flipH="1">
              <a:off x="5827" y="1993"/>
              <a:ext cx="126" cy="552"/>
            </a:xfrm>
            <a:prstGeom prst="straightConnector1">
              <a:avLst/>
            </a:prstGeom>
            <a:noFill/>
            <a:ln w="9525">
              <a:solidFill>
                <a:schemeClr val="bg1"/>
              </a:solidFill>
              <a:prstDash val="dashDot"/>
              <a:round/>
              <a:headEnd/>
              <a:tailEnd type="triangl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Google Shape;142;p34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1476375"/>
            <a:ext cx="893763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Google Shape;143;p34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3913" y="2976563"/>
            <a:ext cx="895350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Google Shape;144;p34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1492250"/>
            <a:ext cx="835025" cy="76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Google Shape;145;p34"/>
          <p:cNvSpPr txBox="1">
            <a:spLocks noGrp="1"/>
          </p:cNvSpPr>
          <p:nvPr>
            <p:ph type="title"/>
          </p:nvPr>
        </p:nvSpPr>
        <p:spPr>
          <a:xfrm>
            <a:off x="727075" y="438150"/>
            <a:ext cx="7689850" cy="5730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SzPts val="2800"/>
              <a:buFont typeface="Pacifico" pitchFamily="2" charset="0"/>
              <a:buNone/>
            </a:pPr>
            <a:r>
              <a:rPr lang="pt-BR" sz="28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Caso 1</a:t>
            </a:r>
          </a:p>
        </p:txBody>
      </p:sp>
      <p:sp>
        <p:nvSpPr>
          <p:cNvPr id="28677" name="Google Shape;152;p34"/>
          <p:cNvSpPr txBox="1">
            <a:spLocks noGrp="1"/>
          </p:cNvSpPr>
          <p:nvPr>
            <p:ph type="title" idx="7"/>
          </p:nvPr>
        </p:nvSpPr>
        <p:spPr>
          <a:xfrm>
            <a:off x="989013" y="1603375"/>
            <a:ext cx="565150" cy="5730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01</a:t>
            </a:r>
          </a:p>
        </p:txBody>
      </p:sp>
      <p:sp>
        <p:nvSpPr>
          <p:cNvPr id="28678" name="Google Shape;155;p34"/>
          <p:cNvSpPr txBox="1">
            <a:spLocks noGrp="1"/>
          </p:cNvSpPr>
          <p:nvPr>
            <p:ph type="title" idx="9"/>
          </p:nvPr>
        </p:nvSpPr>
        <p:spPr>
          <a:xfrm>
            <a:off x="947738" y="3106738"/>
            <a:ext cx="647700" cy="5730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02</a:t>
            </a:r>
          </a:p>
        </p:txBody>
      </p:sp>
      <p:sp>
        <p:nvSpPr>
          <p:cNvPr id="28679" name="Google Shape;156;p34"/>
          <p:cNvSpPr txBox="1">
            <a:spLocks noGrp="1"/>
          </p:cNvSpPr>
          <p:nvPr>
            <p:ph type="title" idx="8"/>
          </p:nvPr>
        </p:nvSpPr>
        <p:spPr>
          <a:xfrm>
            <a:off x="4946650" y="1603375"/>
            <a:ext cx="601663" cy="5730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03</a:t>
            </a:r>
          </a:p>
        </p:txBody>
      </p:sp>
      <p:pic>
        <p:nvPicPr>
          <p:cNvPr id="28680" name="Google Shape;157;p34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9338" y="3033713"/>
            <a:ext cx="7762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1" name="Google Shape;158;p34"/>
          <p:cNvSpPr txBox="1">
            <a:spLocks noGrp="1"/>
          </p:cNvSpPr>
          <p:nvPr>
            <p:ph type="title" idx="15"/>
          </p:nvPr>
        </p:nvSpPr>
        <p:spPr>
          <a:xfrm>
            <a:off x="4922838" y="3106738"/>
            <a:ext cx="649287" cy="5730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04</a:t>
            </a:r>
          </a:p>
        </p:txBody>
      </p:sp>
      <p:sp>
        <p:nvSpPr>
          <p:cNvPr id="28682" name="Retângulo 18"/>
          <p:cNvSpPr>
            <a:spLocks noChangeArrowheads="1"/>
          </p:cNvSpPr>
          <p:nvPr/>
        </p:nvSpPr>
        <p:spPr bwMode="auto">
          <a:xfrm>
            <a:off x="5795963" y="1635125"/>
            <a:ext cx="39243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>
              <a:buClr>
                <a:srgbClr val="000000"/>
              </a:buClr>
              <a:buFont typeface="Arial" charset="0"/>
              <a:buNone/>
            </a:pPr>
            <a:r>
              <a:rPr lang="pt-BR" sz="1600" b="1">
                <a:solidFill>
                  <a:srgbClr val="FF0000"/>
                </a:solidFill>
                <a:latin typeface="Quicksand Light" pitchFamily="2" charset="0"/>
              </a:rPr>
              <a:t>Sat 60% MSD, FR 40irpm, </a:t>
            </a:r>
          </a:p>
          <a:p>
            <a:pPr marL="0" lvl="1">
              <a:buClr>
                <a:srgbClr val="000000"/>
              </a:buClr>
              <a:buFont typeface="Arial" charset="0"/>
              <a:buNone/>
            </a:pPr>
            <a:r>
              <a:rPr lang="pt-BR" sz="1600" b="1">
                <a:solidFill>
                  <a:srgbClr val="FF0000"/>
                </a:solidFill>
                <a:latin typeface="Quicksand Light" pitchFamily="2" charset="0"/>
              </a:rPr>
              <a:t>FC 150bpm,  PA 80/50mmHg </a:t>
            </a:r>
          </a:p>
        </p:txBody>
      </p:sp>
      <p:sp>
        <p:nvSpPr>
          <p:cNvPr id="28683" name="Subtítulo 24"/>
          <p:cNvSpPr txBox="1">
            <a:spLocks noGrp="1"/>
          </p:cNvSpPr>
          <p:nvPr>
            <p:ph type="subTitle" idx="1"/>
          </p:nvPr>
        </p:nvSpPr>
        <p:spPr>
          <a:xfrm>
            <a:off x="1619250" y="1563688"/>
            <a:ext cx="3043238" cy="396875"/>
          </a:xfrm>
        </p:spPr>
        <p:txBody>
          <a:bodyPr/>
          <a:lstStyle/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z="1600" smtClean="0">
                <a:latin typeface="Quicksand Light" pitchFamily="2" charset="0"/>
                <a:cs typeface="Arial" charset="0"/>
                <a:sym typeface="Quicksand Light" pitchFamily="2" charset="0"/>
              </a:rPr>
              <a:t>RN de termo, P=3,2Kg, Apgar 9/10, masculino</a:t>
            </a:r>
          </a:p>
        </p:txBody>
      </p:sp>
      <p:sp>
        <p:nvSpPr>
          <p:cNvPr id="28684" name="Subtítulo 24"/>
          <p:cNvSpPr txBox="1">
            <a:spLocks noGrp="1"/>
          </p:cNvSpPr>
          <p:nvPr>
            <p:ph type="subTitle" idx="1"/>
          </p:nvPr>
        </p:nvSpPr>
        <p:spPr>
          <a:xfrm>
            <a:off x="1619250" y="3148013"/>
            <a:ext cx="3168650" cy="396875"/>
          </a:xfrm>
        </p:spPr>
        <p:txBody>
          <a:bodyPr/>
          <a:lstStyle/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z="1600" smtClean="0">
                <a:latin typeface="Quicksand Light" pitchFamily="2" charset="0"/>
                <a:cs typeface="Arial" charset="0"/>
                <a:sym typeface="Quicksand Light" pitchFamily="2" charset="0"/>
              </a:rPr>
              <a:t>Cianose progressiva </a:t>
            </a:r>
          </a:p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z="1600" smtClean="0">
                <a:latin typeface="Quicksand Light" pitchFamily="2" charset="0"/>
                <a:cs typeface="Arial" charset="0"/>
                <a:sym typeface="Quicksand Light" pitchFamily="2" charset="0"/>
              </a:rPr>
              <a:t>( 24 horas de vida) </a:t>
            </a:r>
          </a:p>
        </p:txBody>
      </p:sp>
      <p:sp>
        <p:nvSpPr>
          <p:cNvPr id="28685" name="Subtítulo 29"/>
          <p:cNvSpPr txBox="1">
            <a:spLocks noGrp="1"/>
          </p:cNvSpPr>
          <p:nvPr>
            <p:ph type="subTitle" idx="14"/>
          </p:nvPr>
        </p:nvSpPr>
        <p:spPr>
          <a:xfrm>
            <a:off x="5724525" y="3148013"/>
            <a:ext cx="2828925" cy="573087"/>
          </a:xfrm>
        </p:spPr>
        <p:txBody>
          <a:bodyPr/>
          <a:lstStyle/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z="1600" b="1" smtClean="0">
                <a:solidFill>
                  <a:srgbClr val="FF0000"/>
                </a:solidFill>
                <a:latin typeface="Quicksand Light" pitchFamily="2" charset="0"/>
                <a:cs typeface="Arial" charset="0"/>
                <a:sym typeface="Quicksand Light" pitchFamily="2" charset="0"/>
              </a:rPr>
              <a:t>Sopro Sistólico em BEE 6+/6 pulsos normais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Imagem1er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195263"/>
            <a:ext cx="7056438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0" descr="AS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484188"/>
            <a:ext cx="8785225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CaixaDeTexto 3"/>
          <p:cNvSpPr txBox="1">
            <a:spLocks noChangeArrowheads="1"/>
          </p:cNvSpPr>
          <p:nvPr/>
        </p:nvSpPr>
        <p:spPr bwMode="auto">
          <a:xfrm>
            <a:off x="4067175" y="555625"/>
            <a:ext cx="4681538" cy="3079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7" descr="6V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163" y="195263"/>
            <a:ext cx="5189537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CaixaDeTexto 12"/>
          <p:cNvSpPr txBox="1">
            <a:spLocks noChangeArrowheads="1"/>
          </p:cNvSpPr>
          <p:nvPr/>
        </p:nvSpPr>
        <p:spPr bwMode="auto">
          <a:xfrm>
            <a:off x="36513" y="195263"/>
            <a:ext cx="5183187" cy="36036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pic>
        <p:nvPicPr>
          <p:cNvPr id="33795" name="Picture 8" descr="[´PÇ~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4663" y="1527175"/>
            <a:ext cx="4859337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Google Shape;176;p3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411163"/>
            <a:ext cx="60483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Google Shape;178;p37"/>
          <p:cNvSpPr txBox="1">
            <a:spLocks noGrp="1"/>
          </p:cNvSpPr>
          <p:nvPr>
            <p:ph type="title" idx="2"/>
          </p:nvPr>
        </p:nvSpPr>
        <p:spPr>
          <a:xfrm>
            <a:off x="3132138" y="555625"/>
            <a:ext cx="3887787" cy="1292225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Font typeface="Pacifico" pitchFamily="2" charset="0"/>
              <a:buNone/>
            </a:pPr>
            <a:r>
              <a:rPr lang="pt-BR" sz="3200" smtClean="0">
                <a:latin typeface="Pacifico" pitchFamily="2" charset="0"/>
                <a:cs typeface="Arial" charset="0"/>
                <a:sym typeface="Pacifico" pitchFamily="2" charset="0"/>
              </a:rPr>
              <a:t>Qual o diagnóstico ?  </a:t>
            </a:r>
          </a:p>
        </p:txBody>
      </p:sp>
      <p:sp>
        <p:nvSpPr>
          <p:cNvPr id="35843" name="AutoShape 2" descr="Sem tratamento em Alagoas, pais de bebê cardiopata pedem ajuda nas redes  sociais | TribunaHoje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sp>
        <p:nvSpPr>
          <p:cNvPr id="35844" name="AutoShape 4" descr="Sem tratamento em Alagoas, pais de bebê cardiopata pedem ajuda nas redes  sociais | TribunaHoje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pt-BR"/>
          </a:p>
        </p:txBody>
      </p: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9475" y="1492250"/>
            <a:ext cx="2930525" cy="336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Google Shape;184;p38"/>
          <p:cNvSpPr txBox="1">
            <a:spLocks noGrp="1"/>
          </p:cNvSpPr>
          <p:nvPr>
            <p:ph type="title"/>
          </p:nvPr>
        </p:nvSpPr>
        <p:spPr>
          <a:xfrm>
            <a:off x="755650" y="123825"/>
            <a:ext cx="7662863" cy="69215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SzPts val="2800"/>
              <a:buFont typeface="Pacifico" pitchFamily="2" charset="0"/>
              <a:buNone/>
            </a:pPr>
            <a:r>
              <a:rPr lang="pt-BR" sz="28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Atresia Pulmonar com Septo Integro </a:t>
            </a:r>
            <a:br>
              <a:rPr lang="pt-BR" sz="28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</a:br>
            <a:endParaRPr lang="pt-BR" sz="2800" smtClean="0">
              <a:solidFill>
                <a:srgbClr val="E5344C"/>
              </a:solidFill>
              <a:latin typeface="Pacifico" pitchFamily="2" charset="0"/>
              <a:cs typeface="Arial" charset="0"/>
              <a:sym typeface="Pacifico" pitchFamily="2" charset="0"/>
            </a:endParaRPr>
          </a:p>
        </p:txBody>
      </p:sp>
      <p:pic>
        <p:nvPicPr>
          <p:cNvPr id="37890" name="Picture 2" descr="4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771525"/>
            <a:ext cx="3671887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 descr="AP-diagram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771525"/>
            <a:ext cx="393382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Google Shape;184;p38"/>
          <p:cNvSpPr txBox="1">
            <a:spLocks noGrp="1"/>
          </p:cNvSpPr>
          <p:nvPr>
            <p:ph type="title"/>
          </p:nvPr>
        </p:nvSpPr>
        <p:spPr>
          <a:xfrm>
            <a:off x="1258888" y="123825"/>
            <a:ext cx="7662862" cy="69215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SzPts val="2800"/>
              <a:buFont typeface="Pacifico" pitchFamily="2" charset="0"/>
              <a:buNone/>
            </a:pPr>
            <a:r>
              <a:rPr lang="pt-BR" sz="28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Atresia Pulmonar com Septo Integro </a:t>
            </a:r>
            <a:br>
              <a:rPr lang="pt-BR" sz="28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</a:br>
            <a:endParaRPr lang="pt-BR" sz="2800" smtClean="0">
              <a:solidFill>
                <a:srgbClr val="E5344C"/>
              </a:solidFill>
              <a:latin typeface="Pacifico" pitchFamily="2" charset="0"/>
              <a:cs typeface="Arial" charset="0"/>
              <a:sym typeface="Pacifico" pitchFamily="2" charset="0"/>
            </a:endParaRPr>
          </a:p>
        </p:txBody>
      </p:sp>
      <p:pic>
        <p:nvPicPr>
          <p:cNvPr id="39938" name="Picture 3" descr="AP-diagram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842963"/>
            <a:ext cx="393382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63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877888"/>
            <a:ext cx="3598862" cy="403225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Google Shape;184;p38"/>
          <p:cNvSpPr txBox="1">
            <a:spLocks noGrp="1"/>
          </p:cNvSpPr>
          <p:nvPr>
            <p:ph type="title"/>
          </p:nvPr>
        </p:nvSpPr>
        <p:spPr>
          <a:xfrm>
            <a:off x="468313" y="293688"/>
            <a:ext cx="8207375" cy="693737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SzPts val="2800"/>
              <a:buFont typeface="Pacifico" pitchFamily="2" charset="0"/>
              <a:buNone/>
            </a:pPr>
            <a:r>
              <a:rPr lang="pt-BR" sz="28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Atresia Pulmonar com Septo Integro </a:t>
            </a:r>
            <a:br>
              <a:rPr lang="pt-BR" sz="28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</a:br>
            <a:endParaRPr lang="pt-BR" sz="2800" smtClean="0">
              <a:solidFill>
                <a:srgbClr val="E5344C"/>
              </a:solidFill>
              <a:latin typeface="Pacifico" pitchFamily="2" charset="0"/>
              <a:cs typeface="Arial" charset="0"/>
              <a:sym typeface="Pacifico" pitchFamily="2" charset="0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987425"/>
            <a:ext cx="8280400" cy="3960813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marL="609600" indent="-609600" algn="l" eaLnBrk="1" fontAlgn="auto" hangingPunct="1">
              <a:lnSpc>
                <a:spcPct val="150000"/>
              </a:lnSpc>
              <a:buClr>
                <a:srgbClr val="434343"/>
              </a:buClr>
              <a:buSzPts val="1600"/>
              <a:buFontTx/>
              <a:buAutoNum type="arabicPeriod"/>
              <a:defRPr/>
            </a:pPr>
            <a:r>
              <a:rPr lang="pt-BR" b="0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Uso imediato de PGE1</a:t>
            </a:r>
          </a:p>
          <a:p>
            <a:pPr marL="609600" indent="-609600" algn="l" eaLnBrk="1" fontAlgn="auto" hangingPunct="1">
              <a:lnSpc>
                <a:spcPct val="150000"/>
              </a:lnSpc>
              <a:buClr>
                <a:srgbClr val="434343"/>
              </a:buClr>
              <a:buSzPts val="1600"/>
              <a:buFontTx/>
              <a:buAutoNum type="arabicPeriod"/>
              <a:defRPr/>
            </a:pPr>
            <a:r>
              <a:rPr lang="pt-BR" b="0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Otimização da ventilação e oxigenação - O2 pode ser oferecido!!!</a:t>
            </a:r>
          </a:p>
          <a:p>
            <a:pPr marL="609600" indent="-609600" algn="l" eaLnBrk="1" fontAlgn="auto" hangingPunct="1">
              <a:lnSpc>
                <a:spcPct val="150000"/>
              </a:lnSpc>
              <a:buClr>
                <a:srgbClr val="434343"/>
              </a:buClr>
              <a:buSzPts val="1600"/>
              <a:buFontTx/>
              <a:buAutoNum type="arabicPeriod"/>
              <a:defRPr/>
            </a:pPr>
            <a:r>
              <a:rPr lang="pt-BR" b="0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Correção dos distúrbios metabólicos e </a:t>
            </a:r>
            <a:r>
              <a:rPr lang="pt-BR" b="0" dirty="0" err="1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ácido-básico</a:t>
            </a:r>
            <a:endParaRPr lang="pt-BR" b="0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  <a:sym typeface="Quicksand Light"/>
            </a:endParaRPr>
          </a:p>
          <a:p>
            <a:pPr marL="609600" indent="-609600" algn="l" eaLnBrk="1" fontAlgn="auto" hangingPunct="1">
              <a:lnSpc>
                <a:spcPct val="150000"/>
              </a:lnSpc>
              <a:buClr>
                <a:srgbClr val="434343"/>
              </a:buClr>
              <a:buSzPts val="1600"/>
              <a:buFontTx/>
              <a:buAutoNum type="arabicPeriod"/>
              <a:defRPr/>
            </a:pPr>
            <a:r>
              <a:rPr lang="pt-BR" b="0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Reposição adequada de volume (Evitar hipovolemia!)</a:t>
            </a:r>
          </a:p>
          <a:p>
            <a:pPr marL="609600" indent="-609600" algn="l" eaLnBrk="1" fontAlgn="auto" hangingPunct="1">
              <a:lnSpc>
                <a:spcPct val="150000"/>
              </a:lnSpc>
              <a:buClr>
                <a:srgbClr val="434343"/>
              </a:buClr>
              <a:buSzPts val="1600"/>
              <a:buFontTx/>
              <a:buAutoNum type="arabicPeriod"/>
              <a:defRPr/>
            </a:pPr>
            <a:r>
              <a:rPr lang="pt-BR" b="0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Drogas vasoativas para manter PA sistólica adequada (55-60 </a:t>
            </a:r>
            <a:r>
              <a:rPr lang="pt-BR" b="0" dirty="0" err="1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mmHg</a:t>
            </a:r>
            <a:r>
              <a:rPr lang="pt-BR" b="0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)</a:t>
            </a:r>
          </a:p>
          <a:p>
            <a:pPr marL="609600" indent="-609600" algn="l" eaLnBrk="1" fontAlgn="auto" hangingPunct="1">
              <a:lnSpc>
                <a:spcPct val="150000"/>
              </a:lnSpc>
              <a:buClr>
                <a:srgbClr val="434343"/>
              </a:buClr>
              <a:buSzPts val="1600"/>
              <a:buFontTx/>
              <a:buAutoNum type="arabicPeriod"/>
              <a:defRPr/>
            </a:pPr>
            <a:r>
              <a:rPr lang="pt-BR" b="0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Dopamina, </a:t>
            </a:r>
            <a:r>
              <a:rPr lang="pt-BR" b="0" dirty="0" err="1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epinefrina</a:t>
            </a:r>
            <a:endParaRPr lang="pt-BR" b="0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  <a:sym typeface="Quicksand Light"/>
            </a:endParaRPr>
          </a:p>
          <a:p>
            <a:pPr marL="609600" indent="-609600" algn="l" eaLnBrk="1" fontAlgn="auto" hangingPunct="1">
              <a:lnSpc>
                <a:spcPct val="150000"/>
              </a:lnSpc>
              <a:buClr>
                <a:srgbClr val="434343"/>
              </a:buClr>
              <a:buSzPts val="1600"/>
              <a:buFontTx/>
              <a:buAutoNum type="arabicPeriod"/>
              <a:defRPr/>
            </a:pPr>
            <a:r>
              <a:rPr lang="pt-BR" b="0" dirty="0" err="1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Atriosseptostomia</a:t>
            </a:r>
            <a:r>
              <a:rPr lang="pt-BR" b="0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 nos casos de CIA muito restritiva, na AP com SIV íntegro</a:t>
            </a:r>
          </a:p>
          <a:p>
            <a:pPr marL="609600" indent="-609600" algn="l" eaLnBrk="1" fontAlgn="auto" hangingPunct="1">
              <a:lnSpc>
                <a:spcPct val="150000"/>
              </a:lnSpc>
              <a:buClr>
                <a:srgbClr val="434343"/>
              </a:buClr>
              <a:buSzPts val="1600"/>
              <a:buFontTx/>
              <a:buAutoNum type="arabicPeriod"/>
              <a:defRPr/>
            </a:pPr>
            <a:r>
              <a:rPr lang="pt-BR" b="0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  <a:sym typeface="Quicksand Light"/>
              </a:rPr>
              <a:t>Tratamento cirúrgico definitivo individualizado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4" descr="BCÇ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627063"/>
            <a:ext cx="4824412" cy="410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Google Shape;142;p34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1476375"/>
            <a:ext cx="893763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Google Shape;143;p34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3913" y="2976563"/>
            <a:ext cx="895350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Google Shape;144;p34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1492250"/>
            <a:ext cx="835025" cy="76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Google Shape;145;p34"/>
          <p:cNvSpPr txBox="1">
            <a:spLocks noGrp="1"/>
          </p:cNvSpPr>
          <p:nvPr>
            <p:ph type="title"/>
          </p:nvPr>
        </p:nvSpPr>
        <p:spPr>
          <a:xfrm>
            <a:off x="727075" y="438150"/>
            <a:ext cx="7689850" cy="5730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SzPts val="2800"/>
              <a:buFont typeface="Pacifico" pitchFamily="2" charset="0"/>
              <a:buNone/>
            </a:pPr>
            <a:r>
              <a:rPr lang="pt-BR" sz="28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Caso 2</a:t>
            </a:r>
          </a:p>
        </p:txBody>
      </p:sp>
      <p:sp>
        <p:nvSpPr>
          <p:cNvPr id="45061" name="Google Shape;152;p34"/>
          <p:cNvSpPr txBox="1">
            <a:spLocks noGrp="1"/>
          </p:cNvSpPr>
          <p:nvPr>
            <p:ph type="title" idx="7"/>
          </p:nvPr>
        </p:nvSpPr>
        <p:spPr>
          <a:xfrm>
            <a:off x="989013" y="1603375"/>
            <a:ext cx="565150" cy="5730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01</a:t>
            </a:r>
          </a:p>
        </p:txBody>
      </p:sp>
      <p:sp>
        <p:nvSpPr>
          <p:cNvPr id="45062" name="Google Shape;155;p34"/>
          <p:cNvSpPr txBox="1">
            <a:spLocks noGrp="1"/>
          </p:cNvSpPr>
          <p:nvPr>
            <p:ph type="title" idx="9"/>
          </p:nvPr>
        </p:nvSpPr>
        <p:spPr>
          <a:xfrm>
            <a:off x="947738" y="3106738"/>
            <a:ext cx="647700" cy="5730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02</a:t>
            </a:r>
          </a:p>
        </p:txBody>
      </p:sp>
      <p:sp>
        <p:nvSpPr>
          <p:cNvPr id="45063" name="Google Shape;156;p34"/>
          <p:cNvSpPr txBox="1">
            <a:spLocks noGrp="1"/>
          </p:cNvSpPr>
          <p:nvPr>
            <p:ph type="title" idx="8"/>
          </p:nvPr>
        </p:nvSpPr>
        <p:spPr>
          <a:xfrm>
            <a:off x="4946650" y="1603375"/>
            <a:ext cx="601663" cy="5730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03</a:t>
            </a:r>
          </a:p>
        </p:txBody>
      </p:sp>
      <p:pic>
        <p:nvPicPr>
          <p:cNvPr id="45064" name="Google Shape;157;p34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9338" y="3033713"/>
            <a:ext cx="7762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5" name="Google Shape;158;p34"/>
          <p:cNvSpPr txBox="1">
            <a:spLocks noGrp="1"/>
          </p:cNvSpPr>
          <p:nvPr>
            <p:ph type="title" idx="15"/>
          </p:nvPr>
        </p:nvSpPr>
        <p:spPr>
          <a:xfrm>
            <a:off x="4922838" y="3106738"/>
            <a:ext cx="649287" cy="5730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04</a:t>
            </a:r>
          </a:p>
        </p:txBody>
      </p:sp>
      <p:sp>
        <p:nvSpPr>
          <p:cNvPr id="45066" name="Retângulo 18"/>
          <p:cNvSpPr>
            <a:spLocks noChangeArrowheads="1"/>
          </p:cNvSpPr>
          <p:nvPr/>
        </p:nvSpPr>
        <p:spPr bwMode="auto">
          <a:xfrm>
            <a:off x="5795963" y="1635125"/>
            <a:ext cx="39243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>
              <a:buClr>
                <a:srgbClr val="000000"/>
              </a:buClr>
              <a:buFont typeface="Arial" charset="0"/>
              <a:buNone/>
            </a:pPr>
            <a:r>
              <a:rPr lang="pt-BR" sz="1600" b="1">
                <a:solidFill>
                  <a:srgbClr val="FF0000"/>
                </a:solidFill>
                <a:latin typeface="Quicksand Light" pitchFamily="2" charset="0"/>
              </a:rPr>
              <a:t>Sat 60% MSD, FR 60irpm, </a:t>
            </a:r>
          </a:p>
          <a:p>
            <a:pPr marL="0" lvl="1">
              <a:buClr>
                <a:srgbClr val="000000"/>
              </a:buClr>
              <a:buFont typeface="Arial" charset="0"/>
              <a:buNone/>
            </a:pPr>
            <a:r>
              <a:rPr lang="pt-BR" sz="1600" b="1">
                <a:solidFill>
                  <a:srgbClr val="FF0000"/>
                </a:solidFill>
                <a:latin typeface="Quicksand Light" pitchFamily="2" charset="0"/>
              </a:rPr>
              <a:t>FC 170bpm,  PA 80/50mmHg </a:t>
            </a:r>
          </a:p>
        </p:txBody>
      </p:sp>
      <p:sp>
        <p:nvSpPr>
          <p:cNvPr id="45067" name="Subtítulo 24"/>
          <p:cNvSpPr txBox="1">
            <a:spLocks noGrp="1"/>
          </p:cNvSpPr>
          <p:nvPr>
            <p:ph type="subTitle" idx="1"/>
          </p:nvPr>
        </p:nvSpPr>
        <p:spPr>
          <a:xfrm>
            <a:off x="1619250" y="1563688"/>
            <a:ext cx="3043238" cy="396875"/>
          </a:xfrm>
        </p:spPr>
        <p:txBody>
          <a:bodyPr/>
          <a:lstStyle/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z="1600" smtClean="0">
                <a:latin typeface="Quicksand Light" pitchFamily="2" charset="0"/>
                <a:cs typeface="Arial" charset="0"/>
                <a:sym typeface="Quicksand Light" pitchFamily="2" charset="0"/>
              </a:rPr>
              <a:t>RN de termo, P= 3 Kg,</a:t>
            </a:r>
          </a:p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z="1600" smtClean="0">
                <a:latin typeface="Quicksand Light" pitchFamily="2" charset="0"/>
                <a:cs typeface="Arial" charset="0"/>
                <a:sym typeface="Quicksand Light" pitchFamily="2" charset="0"/>
              </a:rPr>
              <a:t>Mecônio ++ </a:t>
            </a:r>
          </a:p>
        </p:txBody>
      </p:sp>
      <p:sp>
        <p:nvSpPr>
          <p:cNvPr id="45068" name="Subtítulo 24"/>
          <p:cNvSpPr txBox="1">
            <a:spLocks noGrp="1"/>
          </p:cNvSpPr>
          <p:nvPr>
            <p:ph type="subTitle" idx="1"/>
          </p:nvPr>
        </p:nvSpPr>
        <p:spPr>
          <a:xfrm>
            <a:off x="1619250" y="3148013"/>
            <a:ext cx="3168650" cy="396875"/>
          </a:xfrm>
        </p:spPr>
        <p:txBody>
          <a:bodyPr/>
          <a:lstStyle/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z="1600" smtClean="0">
                <a:latin typeface="Quicksand Light" pitchFamily="2" charset="0"/>
                <a:cs typeface="Arial" charset="0"/>
                <a:sym typeface="Quicksand Light" pitchFamily="2" charset="0"/>
              </a:rPr>
              <a:t>Cianose progressiva </a:t>
            </a:r>
          </a:p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z="1600" smtClean="0">
                <a:latin typeface="Quicksand Light" pitchFamily="2" charset="0"/>
                <a:cs typeface="Arial" charset="0"/>
                <a:sym typeface="Quicksand Light" pitchFamily="2" charset="0"/>
              </a:rPr>
              <a:t>( 24 horas de vida) </a:t>
            </a:r>
          </a:p>
        </p:txBody>
      </p:sp>
      <p:sp>
        <p:nvSpPr>
          <p:cNvPr id="45069" name="Subtítulo 29"/>
          <p:cNvSpPr txBox="1">
            <a:spLocks noGrp="1"/>
          </p:cNvSpPr>
          <p:nvPr>
            <p:ph type="subTitle" idx="14"/>
          </p:nvPr>
        </p:nvSpPr>
        <p:spPr>
          <a:xfrm>
            <a:off x="5724525" y="3148013"/>
            <a:ext cx="2828925" cy="573087"/>
          </a:xfrm>
        </p:spPr>
        <p:txBody>
          <a:bodyPr/>
          <a:lstStyle/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z="1600" b="1" smtClean="0">
                <a:solidFill>
                  <a:srgbClr val="FF0000"/>
                </a:solidFill>
                <a:latin typeface="Quicksand Light" pitchFamily="2" charset="0"/>
                <a:cs typeface="Arial" charset="0"/>
                <a:sym typeface="Quicksand Light" pitchFamily="2" charset="0"/>
              </a:rPr>
              <a:t>P2 hiper fonética sem sopros pulsos normais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/>
          <p:cNvPicPr>
            <a:picLocks noChangeAspect="1" noChangeArrowheads="1"/>
          </p:cNvPicPr>
          <p:nvPr/>
        </p:nvPicPr>
        <p:blipFill>
          <a:blip r:embed="rId2"/>
          <a:srcRect l="14717" t="20244" r="29433" b="7805"/>
          <a:stretch>
            <a:fillRect/>
          </a:stretch>
        </p:blipFill>
        <p:spPr bwMode="auto">
          <a:xfrm>
            <a:off x="2195513" y="158750"/>
            <a:ext cx="4537075" cy="482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Transposición de los grandes vasos - Wikipedia, la enciclopedia lib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339725"/>
            <a:ext cx="3109913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0" name="Subtítulo 24"/>
          <p:cNvSpPr txBox="1">
            <a:spLocks/>
          </p:cNvSpPr>
          <p:nvPr/>
        </p:nvSpPr>
        <p:spPr bwMode="auto">
          <a:xfrm>
            <a:off x="741363" y="195263"/>
            <a:ext cx="3529012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sz="3600" b="1">
                <a:solidFill>
                  <a:srgbClr val="FF0000"/>
                </a:solidFill>
                <a:latin typeface="Abadi Extra Light"/>
              </a:rPr>
              <a:t>Qual o diagnóstico?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TRANSPOSICIÓN COMPLETA DE LAS GRANDES ARTERI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58750"/>
            <a:ext cx="6626225" cy="482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3"/>
          <p:cNvSpPr txBox="1">
            <a:spLocks noGrp="1" noChangeArrowheads="1"/>
          </p:cNvSpPr>
          <p:nvPr>
            <p:ph type="title"/>
          </p:nvPr>
        </p:nvSpPr>
        <p:spPr>
          <a:xfrm>
            <a:off x="900113" y="411163"/>
            <a:ext cx="8166100" cy="422275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>TRATAMENTO DA TRANSPOSIÇÃO DOS GRANDES VASOS </a:t>
            </a:r>
            <a:b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</a:b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/>
            </a:r>
            <a:b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</a:b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>Uso imediato de PGE1 (↑P AE </a:t>
            </a: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Wingdings" pitchFamily="2" charset="2"/>
              </a:rPr>
              <a:t> shunt E-D pela CIA)</a:t>
            </a:r>
            <a:b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Wingdings" pitchFamily="2" charset="2"/>
              </a:rPr>
            </a:b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>Otimização da ventilação e oxigenação</a:t>
            </a:r>
            <a:b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</a:b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>O2 pode ser oferecido!!!</a:t>
            </a:r>
            <a:b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</a:b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>Correção dos distúrbios metabólicos e ácido-básico</a:t>
            </a:r>
            <a:b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</a:b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>Reposição cuidadosa de volume (Evitar hipo ou hipervolemia!)</a:t>
            </a:r>
            <a:b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</a:b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>Drogas vasoativas para manter PA sistólica adequada</a:t>
            </a:r>
            <a:b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</a:b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>	* Dopamina, epinefrina</a:t>
            </a:r>
            <a:b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</a:b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>	* Atriosseptostomia nos casos de CIA restritiva</a:t>
            </a:r>
            <a:b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</a:b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>Nos casos de Hipertensão pulmonar associada (10%):</a:t>
            </a:r>
            <a:b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</a:br>
            <a:r>
              <a:rPr lang="pt-BR" altLang="pt-BR" sz="2200" smtClean="0">
                <a:solidFill>
                  <a:schemeClr val="tx1"/>
                </a:solidFill>
                <a:latin typeface="Abadi Extra Light"/>
                <a:cs typeface="Arial" charset="0"/>
                <a:sym typeface="Pacifico" pitchFamily="2" charset="0"/>
              </a:rPr>
              <a:t>NO inalatório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Google Shape;142;p34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4363" y="1414463"/>
            <a:ext cx="893762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2" name="Google Shape;143;p34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3988" y="2932113"/>
            <a:ext cx="889000" cy="87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Google Shape;144;p34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3988" y="1404938"/>
            <a:ext cx="835025" cy="7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Google Shape;145;p34"/>
          <p:cNvSpPr txBox="1">
            <a:spLocks noGrp="1"/>
          </p:cNvSpPr>
          <p:nvPr>
            <p:ph type="title"/>
          </p:nvPr>
        </p:nvSpPr>
        <p:spPr>
          <a:xfrm>
            <a:off x="727075" y="411163"/>
            <a:ext cx="7689850" cy="5730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SzPts val="2800"/>
              <a:buFont typeface="Pacifico" pitchFamily="2" charset="0"/>
              <a:buNone/>
            </a:pPr>
            <a:r>
              <a:rPr lang="pt-BR" sz="28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Caso 3</a:t>
            </a:r>
          </a:p>
        </p:txBody>
      </p:sp>
      <p:sp>
        <p:nvSpPr>
          <p:cNvPr id="51205" name="Google Shape;152;p34"/>
          <p:cNvSpPr txBox="1">
            <a:spLocks noGrp="1"/>
          </p:cNvSpPr>
          <p:nvPr>
            <p:ph type="title" idx="7"/>
          </p:nvPr>
        </p:nvSpPr>
        <p:spPr>
          <a:xfrm>
            <a:off x="296863" y="1525588"/>
            <a:ext cx="549275" cy="53975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01</a:t>
            </a:r>
          </a:p>
        </p:txBody>
      </p:sp>
      <p:sp>
        <p:nvSpPr>
          <p:cNvPr id="51206" name="Google Shape;155;p34"/>
          <p:cNvSpPr txBox="1">
            <a:spLocks noGrp="1"/>
          </p:cNvSpPr>
          <p:nvPr>
            <p:ph type="title" idx="9"/>
          </p:nvPr>
        </p:nvSpPr>
        <p:spPr>
          <a:xfrm>
            <a:off x="247650" y="3181350"/>
            <a:ext cx="647700" cy="57150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02</a:t>
            </a:r>
          </a:p>
        </p:txBody>
      </p:sp>
      <p:sp>
        <p:nvSpPr>
          <p:cNvPr id="51207" name="Google Shape;156;p34"/>
          <p:cNvSpPr txBox="1">
            <a:spLocks noGrp="1"/>
          </p:cNvSpPr>
          <p:nvPr>
            <p:ph type="title" idx="8"/>
          </p:nvPr>
        </p:nvSpPr>
        <p:spPr>
          <a:xfrm>
            <a:off x="4559300" y="1525588"/>
            <a:ext cx="600075" cy="5730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03</a:t>
            </a:r>
          </a:p>
        </p:txBody>
      </p:sp>
      <p:pic>
        <p:nvPicPr>
          <p:cNvPr id="51208" name="Google Shape;157;p34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05313" y="2932113"/>
            <a:ext cx="777875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9" name="Google Shape;158;p34"/>
          <p:cNvSpPr txBox="1">
            <a:spLocks noGrp="1"/>
          </p:cNvSpPr>
          <p:nvPr>
            <p:ph type="title" idx="15"/>
          </p:nvPr>
        </p:nvSpPr>
        <p:spPr>
          <a:xfrm>
            <a:off x="4424363" y="2963863"/>
            <a:ext cx="777875" cy="82708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04</a:t>
            </a:r>
          </a:p>
        </p:txBody>
      </p:sp>
      <p:sp>
        <p:nvSpPr>
          <p:cNvPr id="51210" name="Retângulo 18"/>
          <p:cNvSpPr>
            <a:spLocks noChangeArrowheads="1"/>
          </p:cNvSpPr>
          <p:nvPr/>
        </p:nvSpPr>
        <p:spPr bwMode="auto">
          <a:xfrm>
            <a:off x="5318125" y="1368425"/>
            <a:ext cx="39243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>
              <a:buClr>
                <a:srgbClr val="000000"/>
              </a:buClr>
              <a:buFont typeface="Arial" charset="0"/>
              <a:buNone/>
            </a:pPr>
            <a:r>
              <a:rPr lang="pt-BR" sz="1800" b="1">
                <a:solidFill>
                  <a:srgbClr val="FF0000"/>
                </a:solidFill>
                <a:latin typeface="Quicksand Light" pitchFamily="2" charset="0"/>
              </a:rPr>
              <a:t>Cansaço e palidez nas mamadas</a:t>
            </a:r>
          </a:p>
          <a:p>
            <a:pPr marL="0" lvl="1">
              <a:buClr>
                <a:srgbClr val="000000"/>
              </a:buClr>
              <a:buFont typeface="Arial" charset="0"/>
              <a:buNone/>
            </a:pPr>
            <a:r>
              <a:rPr lang="pt-BR" sz="1800" b="1">
                <a:solidFill>
                  <a:srgbClr val="FF0000"/>
                </a:solidFill>
                <a:latin typeface="Quicksand Light" pitchFamily="2" charset="0"/>
              </a:rPr>
              <a:t>Sat 97% FR 80 irpm FC 180 bpm</a:t>
            </a:r>
          </a:p>
          <a:p>
            <a:pPr marL="0" lvl="1">
              <a:buClr>
                <a:srgbClr val="000000"/>
              </a:buClr>
              <a:buFont typeface="Arial" charset="0"/>
              <a:buNone/>
            </a:pPr>
            <a:r>
              <a:rPr lang="pt-BR" sz="1800" b="1">
                <a:solidFill>
                  <a:srgbClr val="FF0000"/>
                </a:solidFill>
                <a:latin typeface="Quicksand Light" pitchFamily="2" charset="0"/>
              </a:rPr>
              <a:t>PA indetectável </a:t>
            </a:r>
          </a:p>
        </p:txBody>
      </p:sp>
      <p:sp>
        <p:nvSpPr>
          <p:cNvPr id="51211" name="Subtítulo 24"/>
          <p:cNvSpPr txBox="1">
            <a:spLocks noGrp="1"/>
          </p:cNvSpPr>
          <p:nvPr>
            <p:ph type="subTitle" idx="1"/>
          </p:nvPr>
        </p:nvSpPr>
        <p:spPr>
          <a:xfrm>
            <a:off x="989013" y="1427163"/>
            <a:ext cx="3168650" cy="738187"/>
          </a:xfrm>
        </p:spPr>
        <p:txBody>
          <a:bodyPr/>
          <a:lstStyle/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mtClean="0">
                <a:latin typeface="Quicksand Light" pitchFamily="2" charset="0"/>
                <a:cs typeface="Arial" charset="0"/>
                <a:sym typeface="Quicksand Light" pitchFamily="2" charset="0"/>
              </a:rPr>
              <a:t>RN de termo, P=3 Kg,</a:t>
            </a:r>
          </a:p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mtClean="0">
                <a:latin typeface="Quicksand Light" pitchFamily="2" charset="0"/>
                <a:cs typeface="Arial" charset="0"/>
                <a:sym typeface="Quicksand Light" pitchFamily="2" charset="0"/>
              </a:rPr>
              <a:t>Apgar 9/10, masculino</a:t>
            </a:r>
          </a:p>
        </p:txBody>
      </p:sp>
      <p:sp>
        <p:nvSpPr>
          <p:cNvPr id="51212" name="Subtítulo 24"/>
          <p:cNvSpPr txBox="1">
            <a:spLocks noGrp="1"/>
          </p:cNvSpPr>
          <p:nvPr>
            <p:ph type="subTitle" idx="1"/>
          </p:nvPr>
        </p:nvSpPr>
        <p:spPr>
          <a:xfrm>
            <a:off x="1136650" y="3106738"/>
            <a:ext cx="2376488" cy="630237"/>
          </a:xfrm>
        </p:spPr>
        <p:txBody>
          <a:bodyPr/>
          <a:lstStyle/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mtClean="0">
                <a:latin typeface="Quicksand Light" pitchFamily="2" charset="0"/>
                <a:cs typeface="Arial" charset="0"/>
                <a:sym typeface="Quicksand Light" pitchFamily="2" charset="0"/>
              </a:rPr>
              <a:t>Recebeu alta no</a:t>
            </a:r>
          </a:p>
          <a:p>
            <a:pPr marL="457200" indent="-330200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mtClean="0">
                <a:latin typeface="Quicksand Light" pitchFamily="2" charset="0"/>
                <a:cs typeface="Arial" charset="0"/>
                <a:sym typeface="Quicksand Light" pitchFamily="2" charset="0"/>
              </a:rPr>
              <a:t>2º dia de vida</a:t>
            </a:r>
          </a:p>
        </p:txBody>
      </p:sp>
      <p:sp>
        <p:nvSpPr>
          <p:cNvPr id="51213" name="Subtítulo 29"/>
          <p:cNvSpPr txBox="1">
            <a:spLocks noGrp="1"/>
          </p:cNvSpPr>
          <p:nvPr>
            <p:ph type="subTitle" idx="14"/>
          </p:nvPr>
        </p:nvSpPr>
        <p:spPr>
          <a:xfrm>
            <a:off x="5159375" y="2979738"/>
            <a:ext cx="3830638" cy="573087"/>
          </a:xfrm>
        </p:spPr>
        <p:txBody>
          <a:bodyPr/>
          <a:lstStyle/>
          <a:p>
            <a:pPr marL="457200" indent="-330200" algn="ctr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z="1800" b="1" smtClean="0">
                <a:solidFill>
                  <a:srgbClr val="FF0000"/>
                </a:solidFill>
                <a:latin typeface="Quicksand Light" pitchFamily="2" charset="0"/>
                <a:cs typeface="Arial" charset="0"/>
                <a:sym typeface="Quicksand Light" pitchFamily="2" charset="0"/>
              </a:rPr>
              <a:t>Sem sopros hiperfonese de 2ª</a:t>
            </a:r>
          </a:p>
          <a:p>
            <a:pPr marL="457200" indent="-330200" algn="ctr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SzPts val="1600"/>
              <a:buFont typeface="Quicksand Light" pitchFamily="2" charset="0"/>
              <a:buNone/>
            </a:pPr>
            <a:r>
              <a:rPr lang="pt-BR" sz="1800" b="1" smtClean="0">
                <a:solidFill>
                  <a:srgbClr val="FF0000"/>
                </a:solidFill>
                <a:latin typeface="Quicksand Light" pitchFamily="2" charset="0"/>
                <a:cs typeface="Arial" charset="0"/>
                <a:sym typeface="Quicksand Light" pitchFamily="2" charset="0"/>
              </a:rPr>
              <a:t>bolha estertores pulmonares enchimento capilar lentificado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158750"/>
            <a:ext cx="5040312" cy="482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123825"/>
            <a:ext cx="48958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ítulo 1"/>
          <p:cNvSpPr txBox="1">
            <a:spLocks noGrp="1"/>
          </p:cNvSpPr>
          <p:nvPr>
            <p:ph type="ctrTitle"/>
          </p:nvPr>
        </p:nvSpPr>
        <p:spPr>
          <a:xfrm>
            <a:off x="1331913" y="123825"/>
            <a:ext cx="6856412" cy="80645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E5344C"/>
              </a:buClr>
              <a:buFont typeface="Pacifico" pitchFamily="2" charset="0"/>
              <a:buNone/>
            </a:pPr>
            <a:r>
              <a:rPr lang="pt-BR" sz="3600" smtClean="0">
                <a:solidFill>
                  <a:srgbClr val="E5344C"/>
                </a:solidFill>
                <a:latin typeface="Pacifico" pitchFamily="2" charset="0"/>
                <a:cs typeface="Arial" charset="0"/>
                <a:sym typeface="Pacifico" pitchFamily="2" charset="0"/>
              </a:rPr>
              <a:t>Qual o diagnóstico ? </a:t>
            </a: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203325"/>
            <a:ext cx="6396038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CaixaDeTexto 3"/>
          <p:cNvSpPr txBox="1">
            <a:spLocks noChangeArrowheads="1"/>
          </p:cNvSpPr>
          <p:nvPr/>
        </p:nvSpPr>
        <p:spPr bwMode="auto">
          <a:xfrm>
            <a:off x="495300" y="195263"/>
            <a:ext cx="81534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TRATAMENTO SINDROME DO CORAÇÃO ESQUERDO HIPOPLASICO ESTABILIZAÇÃO INICIAL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Uso imediato de PGE 1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Medidas para aumentar a RVP!!!</a:t>
            </a:r>
          </a:p>
          <a:p>
            <a:pPr marL="0" lvl="1">
              <a:buClr>
                <a:srgbClr val="000000"/>
              </a:buClr>
              <a:buFontTx/>
              <a:buChar char="•"/>
            </a:pP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Não usar oxigênio!!!! (</a:t>
            </a:r>
            <a:r>
              <a:rPr lang="pt-BR" altLang="pt-BR" sz="2400" b="1">
                <a:solidFill>
                  <a:schemeClr val="tx1"/>
                </a:solidFill>
                <a:latin typeface="Abadi Extra Light"/>
                <a:sym typeface="Wingdings" pitchFamily="2" charset="2"/>
              </a:rPr>
              <a:t> RVP</a:t>
            </a:r>
            <a:r>
              <a:rPr lang="pt-BR" altLang="pt-BR" sz="2400" b="1">
                <a:solidFill>
                  <a:schemeClr val="tx1"/>
                </a:solidFill>
                <a:latin typeface="Abadi Extra Light"/>
                <a:cs typeface="Times New Roman" pitchFamily="18" charset="0"/>
              </a:rPr>
              <a:t>)</a:t>
            </a:r>
          </a:p>
          <a:p>
            <a:pPr marL="0" lvl="1">
              <a:buClr>
                <a:srgbClr val="000000"/>
              </a:buClr>
              <a:buFontTx/>
              <a:buChar char="•"/>
            </a:pP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Hipercapnia permissiva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Corrigir dist. Ác.básico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Evitar hipervolemia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Manter PA sistólica &gt;50mmHg, 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Manter SvO</a:t>
            </a:r>
            <a:r>
              <a:rPr lang="pt-BR" altLang="pt-BR" sz="2400" b="1" baseline="-25000">
                <a:solidFill>
                  <a:schemeClr val="tx1"/>
                </a:solidFill>
                <a:latin typeface="Abadi Extra Light"/>
              </a:rPr>
              <a:t>2</a:t>
            </a: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&gt;50% e SpO</a:t>
            </a:r>
            <a:r>
              <a:rPr lang="pt-BR" altLang="pt-BR" sz="2400" b="1" baseline="-25000">
                <a:solidFill>
                  <a:schemeClr val="tx1"/>
                </a:solidFill>
                <a:latin typeface="Abadi Extra Light"/>
              </a:rPr>
              <a:t>2 </a:t>
            </a: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entre 75 e 85%</a:t>
            </a:r>
          </a:p>
          <a:p>
            <a:pPr>
              <a:buClr>
                <a:srgbClr val="000000"/>
              </a:buClr>
              <a:buFontTx/>
              <a:buChar char="•"/>
            </a:pP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Droga vasoativa de escolha = EPINEFRINA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CaixaDeTexto 3"/>
          <p:cNvSpPr txBox="1">
            <a:spLocks noChangeArrowheads="1"/>
          </p:cNvSpPr>
          <p:nvPr/>
        </p:nvSpPr>
        <p:spPr bwMode="auto">
          <a:xfrm>
            <a:off x="495300" y="195263"/>
            <a:ext cx="8153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Font typeface="Arial" charset="0"/>
              <a:buNone/>
            </a:pPr>
            <a:r>
              <a:rPr lang="pt-BR" altLang="pt-BR" sz="2400" b="1">
                <a:solidFill>
                  <a:schemeClr val="tx1"/>
                </a:solidFill>
                <a:latin typeface="Abadi Extra Light"/>
              </a:rPr>
              <a:t>TRATAMENTO SINDROME DO CORAÇÃO ESQUERDO</a:t>
            </a:r>
          </a:p>
        </p:txBody>
      </p:sp>
      <p:sp>
        <p:nvSpPr>
          <p:cNvPr id="58370" name="CaixaDeTexto 4"/>
          <p:cNvSpPr txBox="1">
            <a:spLocks noChangeArrowheads="1"/>
          </p:cNvSpPr>
          <p:nvPr/>
        </p:nvSpPr>
        <p:spPr bwMode="auto">
          <a:xfrm>
            <a:off x="1403350" y="993775"/>
            <a:ext cx="7129463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Font typeface="Arial" charset="0"/>
              <a:buNone/>
            </a:pPr>
            <a:r>
              <a:rPr lang="pt-BR" altLang="pt-BR" sz="2400">
                <a:solidFill>
                  <a:srgbClr val="002060"/>
                </a:solidFill>
              </a:rPr>
              <a:t>TRATAMENTO DEFINITIVO</a:t>
            </a:r>
          </a:p>
          <a:p>
            <a:pPr>
              <a:buClr>
                <a:srgbClr val="000000"/>
              </a:buClr>
              <a:buFontTx/>
              <a:buAutoNum type="arabicPeriod"/>
            </a:pPr>
            <a:r>
              <a:rPr lang="pt-BR" altLang="pt-BR" sz="2400">
                <a:solidFill>
                  <a:srgbClr val="002060"/>
                </a:solidFill>
              </a:rPr>
              <a:t>Operação de Norwood ou suas variantes</a:t>
            </a:r>
          </a:p>
          <a:p>
            <a:pPr>
              <a:buClr>
                <a:srgbClr val="000000"/>
              </a:buClr>
              <a:buFontTx/>
              <a:buAutoNum type="arabicPeriod"/>
            </a:pPr>
            <a:r>
              <a:rPr lang="pt-BR" altLang="pt-BR" sz="2400">
                <a:solidFill>
                  <a:srgbClr val="002060"/>
                </a:solidFill>
              </a:rPr>
              <a:t>Transplante cardíaco</a:t>
            </a:r>
          </a:p>
          <a:p>
            <a:pPr>
              <a:buClr>
                <a:srgbClr val="000000"/>
              </a:buClr>
              <a:buFontTx/>
              <a:buAutoNum type="arabicPeriod"/>
            </a:pPr>
            <a:r>
              <a:rPr lang="pt-BR" altLang="pt-BR" sz="2400">
                <a:solidFill>
                  <a:srgbClr val="002060"/>
                </a:solidFill>
              </a:rPr>
              <a:t>Conduta “expectante”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8" descr="JORGE-11"/>
          <p:cNvPicPr>
            <a:picLocks noChangeAspect="1" noChangeArrowheads="1"/>
          </p:cNvPicPr>
          <p:nvPr/>
        </p:nvPicPr>
        <p:blipFill>
          <a:blip r:embed="rId2">
            <a:lum bright="6000" contrast="12000"/>
          </a:blip>
          <a:srcRect l="25278" t="3629" r="49635" b="52280"/>
          <a:stretch>
            <a:fillRect/>
          </a:stretch>
        </p:blipFill>
        <p:spPr bwMode="auto">
          <a:xfrm>
            <a:off x="-3175" y="22225"/>
            <a:ext cx="2343150" cy="377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8" name="Picture 4" descr="JORGE-11"/>
          <p:cNvPicPr>
            <a:picLocks noChangeAspect="1" noChangeArrowheads="1"/>
          </p:cNvPicPr>
          <p:nvPr/>
        </p:nvPicPr>
        <p:blipFill>
          <a:blip r:embed="rId2">
            <a:lum bright="6000" contrast="12000"/>
          </a:blip>
          <a:srcRect l="49960" t="49551" r="26057" b="3291"/>
          <a:stretch>
            <a:fillRect/>
          </a:stretch>
        </p:blipFill>
        <p:spPr bwMode="auto">
          <a:xfrm>
            <a:off x="2305050" y="22225"/>
            <a:ext cx="2216150" cy="376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7" descr="JORGE-11"/>
          <p:cNvPicPr>
            <a:picLocks noChangeAspect="1" noChangeArrowheads="1"/>
          </p:cNvPicPr>
          <p:nvPr/>
        </p:nvPicPr>
        <p:blipFill>
          <a:blip r:embed="rId2">
            <a:lum bright="6000" contrast="12000"/>
          </a:blip>
          <a:srcRect l="51907" t="3510" r="26057" b="52280"/>
          <a:stretch>
            <a:fillRect/>
          </a:stretch>
        </p:blipFill>
        <p:spPr bwMode="auto">
          <a:xfrm>
            <a:off x="4470400" y="-17463"/>
            <a:ext cx="2333625" cy="376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0" name="Picture 6" descr="JORGE-11"/>
          <p:cNvPicPr>
            <a:picLocks noChangeAspect="1" noChangeArrowheads="1"/>
          </p:cNvPicPr>
          <p:nvPr/>
        </p:nvPicPr>
        <p:blipFill>
          <a:blip r:embed="rId2">
            <a:lum bright="6000" contrast="12000"/>
          </a:blip>
          <a:srcRect l="25278" t="49551" r="51456" b="2177"/>
          <a:stretch>
            <a:fillRect/>
          </a:stretch>
        </p:blipFill>
        <p:spPr bwMode="auto">
          <a:xfrm>
            <a:off x="6838950" y="0"/>
            <a:ext cx="2216150" cy="374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>
            <a:extLst>
              <a:ext uri="{FF2B5EF4-FFF2-40B4-BE49-F238E27FC236}"/>
            </a:extLst>
          </p:cNvPr>
          <p:cNvSpPr txBox="1"/>
          <p:nvPr/>
        </p:nvSpPr>
        <p:spPr>
          <a:xfrm>
            <a:off x="1793875" y="4011613"/>
            <a:ext cx="5556250" cy="5857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pt-BR" sz="3200" b="1" kern="0" dirty="0">
                <a:solidFill>
                  <a:schemeClr val="accent6">
                    <a:lumMod val="50000"/>
                  </a:schemeClr>
                </a:solidFill>
                <a:latin typeface="Calibri Light" panose="020F0302020204030204" pitchFamily="34" charset="0"/>
                <a:ea typeface="Arial"/>
                <a:cs typeface="Calibri Light" panose="020F0302020204030204" pitchFamily="34" charset="0"/>
                <a:sym typeface="Arial"/>
              </a:rPr>
              <a:t>FLUXO SANGUINEO PULMONAR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 descr="CTSEM - Bebê sobrevive após seu coração ficar 27 minutos sem ba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484188"/>
            <a:ext cx="3749675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6" descr="Quantas horas de sono seu bebê precisa por dia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411163"/>
            <a:ext cx="63373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ext Box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sz="2000" smtClean="0">
                <a:solidFill>
                  <a:srgbClr val="0000FF"/>
                </a:solidFill>
                <a:latin typeface="Arial" charset="0"/>
                <a:cs typeface="Arial" charset="0"/>
              </a:rPr>
              <a:t>NOTA DO EDITOR DA PÁGINA NEONATAL </a:t>
            </a:r>
            <a:r>
              <a:rPr lang="pt-BR" sz="2000" smtClean="0">
                <a:solidFill>
                  <a:srgbClr val="0000FF"/>
                </a:solidFill>
                <a:latin typeface="Arial" charset="0"/>
                <a:cs typeface="Arial" charset="0"/>
                <a:hlinkClick r:id="rId2"/>
              </a:rPr>
              <a:t>www.paulomargotto.com.br</a:t>
            </a:r>
            <a:r>
              <a:rPr lang="pt-BR" sz="2000" smtClean="0">
                <a:solidFill>
                  <a:srgbClr val="0000FF"/>
                </a:solidFill>
                <a:latin typeface="Arial" charset="0"/>
                <a:cs typeface="Arial" charset="0"/>
              </a:rPr>
              <a:t> ,Dr. Paulo R.Margotto. Consultem Também! Aqui e Agora!</a:t>
            </a:r>
          </a:p>
        </p:txBody>
      </p:sp>
      <p:pic>
        <p:nvPicPr>
          <p:cNvPr id="63490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484313"/>
            <a:ext cx="4865688" cy="365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Text Box 6"/>
          <p:cNvSpPr txBox="1">
            <a:spLocks noChangeArrowheads="1"/>
          </p:cNvSpPr>
          <p:nvPr/>
        </p:nvSpPr>
        <p:spPr bwMode="auto">
          <a:xfrm>
            <a:off x="5559425" y="3001963"/>
            <a:ext cx="36401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Drs. Paulo R. Margotto, Raulê de Almeida e</a:t>
            </a:r>
          </a:p>
          <a:p>
            <a:r>
              <a:rPr lang="pt-BR">
                <a:solidFill>
                  <a:srgbClr val="0000FF"/>
                </a:solidFill>
              </a:rPr>
              <a:t>Jefferson Guimarães Resende (13/12/2019)</a:t>
            </a:r>
          </a:p>
        </p:txBody>
      </p:sp>
      <p:sp>
        <p:nvSpPr>
          <p:cNvPr id="63492" name="Text Box 8"/>
          <p:cNvSpPr txBox="1">
            <a:spLocks noChangeArrowheads="1"/>
          </p:cNvSpPr>
          <p:nvPr/>
        </p:nvSpPr>
        <p:spPr bwMode="auto">
          <a:xfrm>
            <a:off x="5435600" y="4838700"/>
            <a:ext cx="20193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hlinkClick r:id="rId4"/>
              </a:rPr>
              <a:t>pmargotto@gmail.com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Text Box 3"/>
          <p:cNvSpPr txBox="1">
            <a:spLocks noGrp="1"/>
          </p:cNvSpPr>
          <p:nvPr>
            <p:ph type="body" idx="4294967295"/>
          </p:nvPr>
        </p:nvSpPr>
        <p:spPr>
          <a:xfrm>
            <a:off x="179388" y="2355850"/>
            <a:ext cx="8521700" cy="3416300"/>
          </a:xfrm>
        </p:spPr>
        <p:txBody>
          <a:bodyPr/>
          <a:lstStyle/>
          <a:p>
            <a:pPr algn="ctr">
              <a:buFont typeface="Arial" pitchFamily="34" charset="0"/>
              <a:buNone/>
              <a:defRPr/>
            </a:pPr>
            <a:r>
              <a:rPr lang="pt-BR" b="1" smtClean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INSUFICIÊNCIA CARDÍAC CONGESTIVA</a:t>
            </a:r>
          </a:p>
          <a:p>
            <a:pPr>
              <a:buFont typeface="Arial" pitchFamily="34" charset="0"/>
              <a:buNone/>
              <a:defRPr/>
            </a:pPr>
            <a:endParaRPr lang="pt-BR" b="1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>
              <a:buFont typeface="Arial" pitchFamily="34" charset="0"/>
              <a:buNone/>
              <a:defRPr/>
            </a:pPr>
            <a:r>
              <a:rPr lang="pt-BR" sz="20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Síndrome clínica caracterizada pela incapacidade do Coração em manter a oferta sangüínea necessária às demandas metabólicas basais e de crescimento</a:t>
            </a:r>
            <a:endParaRPr lang="pt-BR" sz="2000" smtClean="0"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>
              <a:buFont typeface="Arial" pitchFamily="34" charset="0"/>
              <a:buNone/>
              <a:defRPr/>
            </a:pPr>
            <a:r>
              <a:rPr lang="pt-BR" sz="20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Descompensação na 2a – 3a semana de vida</a:t>
            </a:r>
            <a:endParaRPr lang="pt-BR" sz="2000" smtClean="0"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>
              <a:buFont typeface="Arial" pitchFamily="34" charset="0"/>
              <a:buNone/>
              <a:defRPr/>
            </a:pPr>
            <a:r>
              <a:rPr lang="pt-BR" sz="20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Secundária à sobrecarga de volume ou pressão, disfunção miocárdica, alteração do ritmo cardíaco ou alteração no relaxamento diastólico</a:t>
            </a:r>
          </a:p>
        </p:txBody>
      </p:sp>
      <p:sp>
        <p:nvSpPr>
          <p:cNvPr id="64514" name="Rectangle 6"/>
          <p:cNvSpPr>
            <a:spLocks noChangeArrowheads="1"/>
          </p:cNvSpPr>
          <p:nvPr/>
        </p:nvSpPr>
        <p:spPr bwMode="auto">
          <a:xfrm>
            <a:off x="468313" y="1339850"/>
            <a:ext cx="8348662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sz="2700" b="1">
                <a:solidFill>
                  <a:srgbClr val="33CC33"/>
                </a:solidFill>
                <a:latin typeface="Lato" pitchFamily="34" charset="0"/>
              </a:rPr>
              <a:t>CARDIOPATIAS CONGÊNITAS NO REC</a:t>
            </a:r>
            <a:r>
              <a:rPr lang="pt-BR" sz="2700" b="1">
                <a:solidFill>
                  <a:srgbClr val="33CC33"/>
                </a:solidFill>
              </a:rPr>
              <a:t>É</a:t>
            </a:r>
            <a:r>
              <a:rPr lang="pt-BR" sz="2700" b="1">
                <a:solidFill>
                  <a:srgbClr val="33CC33"/>
                </a:solidFill>
                <a:latin typeface="Lato" pitchFamily="34" charset="0"/>
              </a:rPr>
              <a:t>M-NASCIDO</a:t>
            </a:r>
          </a:p>
          <a:p>
            <a:pPr algn="ctr" eaLnBrk="0" hangingPunct="0"/>
            <a:endParaRPr lang="pt-BR" u="sng">
              <a:solidFill>
                <a:srgbClr val="78909C"/>
              </a:solidFill>
            </a:endParaRPr>
          </a:p>
          <a:p>
            <a:pPr algn="ctr" eaLnBrk="0" hangingPunct="0"/>
            <a:r>
              <a:rPr lang="pt-BR" sz="1300" u="sng">
                <a:solidFill>
                  <a:srgbClr val="424242"/>
                </a:solidFill>
                <a:ea typeface="Source Sans Pro"/>
                <a:cs typeface="Source Sans Pro"/>
              </a:rPr>
              <a:t>Alessandra de Cássia Gonçalves Moreira. </a:t>
            </a:r>
            <a:br>
              <a:rPr lang="pt-BR" sz="1300" u="sng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pt-BR" sz="1300" u="sng">
                <a:solidFill>
                  <a:srgbClr val="424242"/>
                </a:solidFill>
                <a:ea typeface="Source Sans Pro"/>
                <a:cs typeface="Source Sans Pro"/>
              </a:rPr>
              <a:t>Unidade de Neonatologia do Hospital Regional da Asa Sul/SES/DF</a:t>
            </a:r>
            <a:endParaRPr lang="pt-BR" u="sng">
              <a:solidFill>
                <a:srgbClr val="78909C"/>
              </a:solidFill>
            </a:endParaRPr>
          </a:p>
        </p:txBody>
      </p:sp>
      <p:pic>
        <p:nvPicPr>
          <p:cNvPr id="2" name="Picture 7" descr="ppt">
            <a:hlinkClick r:id="rId2" tooltip="Cardiopatais_cong_casos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1851025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AutoShape 8"/>
          <p:cNvSpPr>
            <a:spLocks noChangeArrowheads="1"/>
          </p:cNvSpPr>
          <p:nvPr/>
        </p:nvSpPr>
        <p:spPr bwMode="auto">
          <a:xfrm>
            <a:off x="8459788" y="4822825"/>
            <a:ext cx="401637" cy="341313"/>
          </a:xfrm>
          <a:custGeom>
            <a:avLst/>
            <a:gdLst>
              <a:gd name="T0" fmla="*/ 301228 w 21600"/>
              <a:gd name="T1" fmla="*/ 0 h 21600"/>
              <a:gd name="T2" fmla="*/ 0 w 21600"/>
              <a:gd name="T3" fmla="*/ 170657 h 21600"/>
              <a:gd name="T4" fmla="*/ 301228 w 21600"/>
              <a:gd name="T5" fmla="*/ 341313 h 21600"/>
              <a:gd name="T6" fmla="*/ 401637 w 21600"/>
              <a:gd name="T7" fmla="*/ 17065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3"/>
          <p:cNvSpPr txBox="1">
            <a:spLocks noGrp="1"/>
          </p:cNvSpPr>
          <p:nvPr>
            <p:ph type="body" idx="4294967295"/>
          </p:nvPr>
        </p:nvSpPr>
        <p:spPr>
          <a:xfrm>
            <a:off x="323850" y="1347788"/>
            <a:ext cx="8521700" cy="3416300"/>
          </a:xfrm>
        </p:spPr>
        <p:txBody>
          <a:bodyPr/>
          <a:lstStyle/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Sinais clínicos: 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Irritabilidade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Dificuldade de sucção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↑ FC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Taquipneia/ dispnéia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Hepatomegalia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Cianose (edema pulm.)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Sudorese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Palidez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Anasarca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Náuseas/ vômitos</a:t>
            </a:r>
            <a:endParaRPr lang="pt-BR" sz="1600" smtClean="0">
              <a:latin typeface="Arial" charset="0"/>
              <a:cs typeface="Arial" charset="0"/>
            </a:endParaRPr>
          </a:p>
          <a:p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Ganho/ déficit ponderal não esperado</a:t>
            </a: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1331913" y="484188"/>
            <a:ext cx="51292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 eaLnBrk="0" hangingPunct="0">
              <a:buClr>
                <a:srgbClr val="000000"/>
              </a:buClr>
              <a:buFont typeface="Arial" pitchFamily="34" charset="0"/>
              <a:buNone/>
              <a:defRPr/>
            </a:pPr>
            <a:r>
              <a:rPr lang="pt-BR" sz="2400" b="1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Insuficiência Cardíaca Congestiva</a:t>
            </a:r>
          </a:p>
        </p:txBody>
      </p:sp>
      <p:sp>
        <p:nvSpPr>
          <p:cNvPr id="2" name="AutoShape 6"/>
          <p:cNvSpPr>
            <a:spLocks noChangeArrowheads="1"/>
          </p:cNvSpPr>
          <p:nvPr/>
        </p:nvSpPr>
        <p:spPr bwMode="auto">
          <a:xfrm>
            <a:off x="8459788" y="4803775"/>
            <a:ext cx="401637" cy="341313"/>
          </a:xfrm>
          <a:custGeom>
            <a:avLst/>
            <a:gdLst>
              <a:gd name="T0" fmla="*/ 301228 w 21600"/>
              <a:gd name="T1" fmla="*/ 0 h 21600"/>
              <a:gd name="T2" fmla="*/ 0 w 21600"/>
              <a:gd name="T3" fmla="*/ 170657 h 21600"/>
              <a:gd name="T4" fmla="*/ 301228 w 21600"/>
              <a:gd name="T5" fmla="*/ 341313 h 21600"/>
              <a:gd name="T6" fmla="*/ 401637 w 21600"/>
              <a:gd name="T7" fmla="*/ 17065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Arial" pitchFamily="34" charset="0"/>
              <a:buNone/>
              <a:defRPr/>
            </a:pPr>
            <a:r>
              <a:rPr lang="pt-BR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                                  </a:t>
            </a:r>
            <a:r>
              <a:rPr lang="pt-BR" sz="2400" b="1" smtClean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Insuficiência Cardíaca Congestiva</a:t>
            </a:r>
            <a:r>
              <a:rPr lang="pt-BR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 </a:t>
            </a:r>
          </a:p>
          <a:p>
            <a:pPr>
              <a:buFont typeface="Arial" pitchFamily="34" charset="0"/>
              <a:buNone/>
              <a:defRPr/>
            </a:pPr>
            <a:r>
              <a:rPr lang="pt-BR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                                             </a:t>
            </a:r>
            <a:r>
              <a:rPr lang="pt-BR" sz="1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TRATAMENTO</a:t>
            </a:r>
          </a:p>
          <a:p>
            <a:pPr>
              <a:buFont typeface="Arial" pitchFamily="34" charset="0"/>
              <a:buNone/>
              <a:defRPr/>
            </a:pPr>
            <a:r>
              <a:rPr lang="pt-BR" sz="1600" smtClean="0">
                <a:latin typeface="Arial" pitchFamily="34" charset="0"/>
                <a:cs typeface="Arial" pitchFamily="34" charset="0"/>
                <a:sym typeface="Arial" pitchFamily="34" charset="0"/>
              </a:rPr>
              <a:t> </a:t>
            </a:r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1454150" y="1573213"/>
            <a:ext cx="6234113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lIns="347553" tIns="292008" bIns="0" anchor="ctr">
            <a:spAutoFit/>
          </a:bodyPr>
          <a:lstStyle/>
          <a:p>
            <a:pPr algn="ctr">
              <a:defRPr/>
            </a:pPr>
            <a:r>
              <a:rPr lang="pt-BR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        -Restrição hídrica – 60 a 70% </a:t>
            </a:r>
          </a:p>
          <a:p>
            <a:pPr algn="ctr">
              <a:defRPr/>
            </a:pPr>
            <a:r>
              <a:rPr lang="pt-BR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das necessidades basais</a:t>
            </a:r>
          </a:p>
          <a:p>
            <a:pPr algn="ctr">
              <a:defRPr/>
            </a:pPr>
            <a:r>
              <a:rPr lang="pt-BR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-Diurético</a:t>
            </a:r>
            <a:endParaRPr lang="pt-BR" sz="2800"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ctr">
              <a:defRPr/>
            </a:pPr>
            <a:r>
              <a:rPr lang="pt-BR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sym typeface="Arial" pitchFamily="34" charset="0"/>
              </a:rPr>
              <a:t>              -Drogas vasoativas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4"/>
          <p:cNvSpPr>
            <a:spLocks noChangeArrowheads="1"/>
          </p:cNvSpPr>
          <p:nvPr/>
        </p:nvSpPr>
        <p:spPr bwMode="auto">
          <a:xfrm>
            <a:off x="539750" y="446088"/>
            <a:ext cx="8461375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Arritmias card</a:t>
            </a:r>
            <a:r>
              <a:rPr lang="pt-BR" sz="2700" b="1">
                <a:solidFill>
                  <a:srgbClr val="0000FF"/>
                </a:solidFill>
              </a:rPr>
              <a:t>í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acas/ Insuficiência card</a:t>
            </a:r>
            <a:r>
              <a:rPr lang="pt-BR" sz="2700" b="1">
                <a:solidFill>
                  <a:srgbClr val="0000FF"/>
                </a:solidFill>
              </a:rPr>
              <a:t>í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aca congestiva/ </a:t>
            </a:r>
          </a:p>
          <a:p>
            <a:pPr algn="ctr" eaLnBrk="0" hangingPunct="0">
              <a:buClr>
                <a:srgbClr val="000000"/>
              </a:buClr>
              <a:buFont typeface="Arial" charset="0"/>
              <a:buNone/>
            </a:pP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Cardiopatias congênitas</a:t>
            </a:r>
          </a:p>
          <a:p>
            <a:pPr algn="ctr" eaLnBrk="0" hangingPunct="0"/>
            <a:endParaRPr lang="pt-BR" sz="900" b="1">
              <a:solidFill>
                <a:srgbClr val="989898"/>
              </a:solidFill>
              <a:latin typeface="Lato" pitchFamily="34" charset="0"/>
            </a:endParaRPr>
          </a:p>
          <a:p>
            <a:pPr algn="ctr" eaLnBrk="0" hangingPunct="0"/>
            <a:r>
              <a:rPr lang="pt-BR" sz="1300">
                <a:solidFill>
                  <a:srgbClr val="424242"/>
                </a:solidFill>
                <a:latin typeface="Source Sans Pro"/>
              </a:rPr>
              <a:t>Elysio Moraes Garcia.</a:t>
            </a:r>
          </a:p>
          <a:p>
            <a:pPr algn="ctr" eaLnBrk="0" hangingPunct="0"/>
            <a:r>
              <a:rPr lang="pt-BR" sz="1300">
                <a:solidFill>
                  <a:srgbClr val="424242"/>
                </a:solidFill>
                <a:latin typeface="Source Sans Pro"/>
              </a:rPr>
              <a:t>Cap</a:t>
            </a:r>
            <a:r>
              <a:rPr lang="pt-BR" sz="1300">
                <a:solidFill>
                  <a:srgbClr val="424242"/>
                </a:solidFill>
              </a:rPr>
              <a:t>í</a:t>
            </a:r>
            <a:r>
              <a:rPr lang="pt-BR" sz="1300">
                <a:solidFill>
                  <a:srgbClr val="424242"/>
                </a:solidFill>
                <a:latin typeface="Source Sans Pro"/>
              </a:rPr>
              <a:t>tulo do livro Assistência ao Rec</a:t>
            </a:r>
            <a:r>
              <a:rPr lang="pt-BR" sz="1300">
                <a:solidFill>
                  <a:srgbClr val="424242"/>
                </a:solidFill>
              </a:rPr>
              <a:t>é</a:t>
            </a:r>
            <a:r>
              <a:rPr lang="pt-BR" sz="1300">
                <a:solidFill>
                  <a:srgbClr val="424242"/>
                </a:solidFill>
                <a:latin typeface="Source Sans Pro"/>
              </a:rPr>
              <a:t>m-Nascido de Risco, Editado por Paulo R. Margotto, 4a Edi</a:t>
            </a:r>
            <a:r>
              <a:rPr lang="pt-BR" sz="1300">
                <a:solidFill>
                  <a:srgbClr val="424242"/>
                </a:solidFill>
              </a:rPr>
              <a:t>ç</a:t>
            </a:r>
            <a:r>
              <a:rPr lang="pt-BR" sz="1300">
                <a:solidFill>
                  <a:srgbClr val="424242"/>
                </a:solidFill>
                <a:latin typeface="Source Sans Pro"/>
              </a:rPr>
              <a:t>ão, Bras</a:t>
            </a:r>
            <a:r>
              <a:rPr lang="pt-BR" sz="1300">
                <a:solidFill>
                  <a:srgbClr val="424242"/>
                </a:solidFill>
              </a:rPr>
              <a:t>í</a:t>
            </a:r>
            <a:r>
              <a:rPr lang="pt-BR" sz="1300">
                <a:solidFill>
                  <a:srgbClr val="424242"/>
                </a:solidFill>
                <a:latin typeface="Source Sans Pro"/>
              </a:rPr>
              <a:t>lia, 2021</a:t>
            </a:r>
            <a:endParaRPr lang="pt-BR">
              <a:solidFill>
                <a:srgbClr val="78909C"/>
              </a:solidFill>
            </a:endParaRPr>
          </a:p>
        </p:txBody>
      </p:sp>
      <p:pic>
        <p:nvPicPr>
          <p:cNvPr id="67586" name="Picture 5" descr="doc">
            <a:hlinkClick r:id="rId2" tooltip="NOVO-Arritmias cardíacas......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7050" y="84296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863725"/>
            <a:ext cx="2335213" cy="327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8" name="Rectangle 7"/>
          <p:cNvSpPr>
            <a:spLocks noChangeArrowheads="1"/>
          </p:cNvSpPr>
          <p:nvPr/>
        </p:nvSpPr>
        <p:spPr bwMode="auto">
          <a:xfrm>
            <a:off x="2411413" y="2536825"/>
            <a:ext cx="6481762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pt-BR"/>
              <a:t>O coração do recém-nascido apresenta algumas peculiaridades anátomo-fisiológicas, que diferem do coração da criança maior, cujo conhecimento é útil para a compreensão das alterações cardíacas que podem ocorrer nesta fase da vida.  Tentaremos sumarizar estes conceitos enfocando o essencial para o entendimento do presente capítulo. </a:t>
            </a:r>
          </a:p>
        </p:txBody>
      </p:sp>
      <p:sp>
        <p:nvSpPr>
          <p:cNvPr id="67589" name="Text Box 8"/>
          <p:cNvSpPr txBox="1">
            <a:spLocks noChangeArrowheads="1"/>
          </p:cNvSpPr>
          <p:nvPr/>
        </p:nvSpPr>
        <p:spPr bwMode="auto">
          <a:xfrm>
            <a:off x="2339975" y="4838700"/>
            <a:ext cx="4056063" cy="3143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Breve disponível  em www.paulomargotto.com.br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ext Box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smtClean="0">
                <a:solidFill>
                  <a:srgbClr val="FF00FF"/>
                </a:solidFill>
                <a:latin typeface="Arial" charset="0"/>
                <a:cs typeface="Arial" charset="0"/>
              </a:rPr>
              <a:t>OBRIGADA!</a:t>
            </a:r>
          </a:p>
        </p:txBody>
      </p:sp>
      <p:pic>
        <p:nvPicPr>
          <p:cNvPr id="6861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058863"/>
            <a:ext cx="5418138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1" name="Text Box 6"/>
          <p:cNvSpPr txBox="1">
            <a:spLocks noChangeArrowheads="1"/>
          </p:cNvSpPr>
          <p:nvPr/>
        </p:nvSpPr>
        <p:spPr bwMode="auto">
          <a:xfrm>
            <a:off x="6856413" y="4370388"/>
            <a:ext cx="825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33CC33"/>
                </a:solidFill>
              </a:rPr>
              <a:t>Brasília!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uress Online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5344C"/>
      </a:lt2>
      <a:accent1>
        <a:srgbClr val="E5344C"/>
      </a:accent1>
      <a:accent2>
        <a:srgbClr val="FF9900"/>
      </a:accent2>
      <a:accent3>
        <a:srgbClr val="FF9900"/>
      </a:accent3>
      <a:accent4>
        <a:srgbClr val="E06666"/>
      </a:accent4>
      <a:accent5>
        <a:srgbClr val="F6B26B"/>
      </a:accent5>
      <a:accent6>
        <a:srgbClr val="EA9999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915</Words>
  <Application>Microsoft Office PowerPoint</Application>
  <PresentationFormat>On-screen Show (16:9)</PresentationFormat>
  <Paragraphs>167</Paragraphs>
  <Slides>40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Modelo de design</vt:lpstr>
      </vt:variant>
      <vt:variant>
        <vt:i4>13</vt:i4>
      </vt:variant>
      <vt:variant>
        <vt:lpstr>Títulos de slides</vt:lpstr>
      </vt:variant>
      <vt:variant>
        <vt:i4>40</vt:i4>
      </vt:variant>
    </vt:vector>
  </HeadingPairs>
  <TitlesOfParts>
    <vt:vector size="65" baseType="lpstr">
      <vt:lpstr>Arial</vt:lpstr>
      <vt:lpstr>Pacifico</vt:lpstr>
      <vt:lpstr>MV Boli</vt:lpstr>
      <vt:lpstr>Quicksand Light</vt:lpstr>
      <vt:lpstr>Arial Unicode MS</vt:lpstr>
      <vt:lpstr>Calibri Light</vt:lpstr>
      <vt:lpstr>Abadi Extra Light</vt:lpstr>
      <vt:lpstr>Wingdings</vt:lpstr>
      <vt:lpstr>Tempus Sans ITC</vt:lpstr>
      <vt:lpstr>Times New Roman</vt:lpstr>
      <vt:lpstr>Lato</vt:lpstr>
      <vt:lpstr>Source Sans Pro</vt:lpstr>
      <vt:lpstr>Puress Online by Slidesgo</vt:lpstr>
      <vt:lpstr>Puress Online by Slidesgo</vt:lpstr>
      <vt:lpstr>Puress Online by Slidesgo</vt:lpstr>
      <vt:lpstr>Puress Online by Slidesgo</vt:lpstr>
      <vt:lpstr>Puress Online by Slidesgo</vt:lpstr>
      <vt:lpstr>Puress Online by Slidesgo</vt:lpstr>
      <vt:lpstr>Puress Online by Slidesgo</vt:lpstr>
      <vt:lpstr>Puress Online by Slidesgo</vt:lpstr>
      <vt:lpstr>Puress Online by Slidesgo</vt:lpstr>
      <vt:lpstr>Puress Online by Slidesgo</vt:lpstr>
      <vt:lpstr>Puress Online by Slidesgo</vt:lpstr>
      <vt:lpstr>Puress Online by Slidesgo</vt:lpstr>
      <vt:lpstr>Puress Online by Slidesgo</vt:lpstr>
      <vt:lpstr>Cardiopatias Congênitas no periodo neonatal </vt:lpstr>
      <vt:lpstr>Slide 2</vt:lpstr>
      <vt:lpstr>Em geral, as cardiopatias congênitas no RN apresentam-se com um ou mais dos seguintes sinais clínicos:  • Cianose. • Baixo débito sistêmico. • Taquipneia.  • Sopro cardíaco. 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04</vt:lpstr>
      <vt:lpstr>Slide 13</vt:lpstr>
      <vt:lpstr>Slide 14</vt:lpstr>
      <vt:lpstr>Slide 15</vt:lpstr>
      <vt:lpstr>Qual o diagnóstico ?  </vt:lpstr>
      <vt:lpstr>Atresia Pulmonar com Septo Integro  </vt:lpstr>
      <vt:lpstr>Atresia Pulmonar com Septo Integro  </vt:lpstr>
      <vt:lpstr>Atresia Pulmonar com Septo Integro  </vt:lpstr>
      <vt:lpstr>Slide 20</vt:lpstr>
      <vt:lpstr>04</vt:lpstr>
      <vt:lpstr>Slide 22</vt:lpstr>
      <vt:lpstr>Slide 23</vt:lpstr>
      <vt:lpstr>Slide 24</vt:lpstr>
      <vt:lpstr>TRATAMENTO DA TRANSPOSIÇÃO DOS GRANDES VASOS   Uso imediato de PGE1 (↑P AE  shunt E-D pela CIA) Otimização da ventilação e oxigenação O2 pode ser oferecido!!! Correção dos distúrbios metabólicos e ácido-básico Reposição cuidadosa de volume (Evitar hipo ou hipervolemia!) Drogas vasoativas para manter PA sistólica adequada  * Dopamina, epinefrina  * Atriosseptostomia nos casos de CIA restritiva Nos casos de Hipertensão pulmonar associada (10%): NO inalatório</vt:lpstr>
      <vt:lpstr>04</vt:lpstr>
      <vt:lpstr>Slide 27</vt:lpstr>
      <vt:lpstr>Slide 28</vt:lpstr>
      <vt:lpstr>Qual o diagnóstico ? </vt:lpstr>
      <vt:lpstr>Slide 30</vt:lpstr>
      <vt:lpstr>Slide 31</vt:lpstr>
      <vt:lpstr>Slide 32</vt:lpstr>
      <vt:lpstr>Slide 33</vt:lpstr>
      <vt:lpstr>Slide 34</vt:lpstr>
      <vt:lpstr>NOTA DO EDITOR DA PÁGINA NEONATAL www.paulomargotto.com.br ,Dr. Paulo R.Margotto. Consultem Também! Aqui e Agora!</vt:lpstr>
      <vt:lpstr>Slide 36</vt:lpstr>
      <vt:lpstr>Slide 37</vt:lpstr>
      <vt:lpstr>Slide 38</vt:lpstr>
      <vt:lpstr>Slide 39</vt:lpstr>
      <vt:lpstr>OBRIGADA!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Puress Online</dc:title>
  <dc:creator>Marta David Rocha de Moura</dc:creator>
  <cp:lastModifiedBy>Paulo</cp:lastModifiedBy>
  <cp:revision>36</cp:revision>
  <dcterms:modified xsi:type="dcterms:W3CDTF">2021-01-28T13:28:51Z</dcterms:modified>
</cp:coreProperties>
</file>