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1"/>
  </p:notesMasterIdLst>
  <p:sldIdLst>
    <p:sldId id="274" r:id="rId2"/>
    <p:sldId id="261" r:id="rId3"/>
    <p:sldId id="284" r:id="rId4"/>
    <p:sldId id="257" r:id="rId5"/>
    <p:sldId id="275" r:id="rId6"/>
    <p:sldId id="258" r:id="rId7"/>
    <p:sldId id="260" r:id="rId8"/>
    <p:sldId id="262" r:id="rId9"/>
    <p:sldId id="263" r:id="rId10"/>
    <p:sldId id="264" r:id="rId11"/>
    <p:sldId id="265" r:id="rId12"/>
    <p:sldId id="268" r:id="rId13"/>
    <p:sldId id="269" r:id="rId14"/>
    <p:sldId id="285" r:id="rId15"/>
    <p:sldId id="270" r:id="rId16"/>
    <p:sldId id="280" r:id="rId17"/>
    <p:sldId id="271" r:id="rId18"/>
    <p:sldId id="276" r:id="rId19"/>
    <p:sldId id="272" r:id="rId20"/>
    <p:sldId id="286" r:id="rId21"/>
    <p:sldId id="273" r:id="rId22"/>
    <p:sldId id="287" r:id="rId23"/>
    <p:sldId id="288" r:id="rId24"/>
    <p:sldId id="289" r:id="rId25"/>
    <p:sldId id="291" r:id="rId26"/>
    <p:sldId id="290" r:id="rId27"/>
    <p:sldId id="278" r:id="rId28"/>
    <p:sldId id="292" r:id="rId29"/>
    <p:sldId id="293" r:id="rId30"/>
    <p:sldId id="279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10" r:id="rId44"/>
    <p:sldId id="311" r:id="rId45"/>
    <p:sldId id="312" r:id="rId46"/>
    <p:sldId id="313" r:id="rId47"/>
    <p:sldId id="314" r:id="rId48"/>
    <p:sldId id="315" r:id="rId49"/>
    <p:sldId id="316" r:id="rId50"/>
    <p:sldId id="317" r:id="rId51"/>
    <p:sldId id="318" r:id="rId52"/>
    <p:sldId id="319" r:id="rId53"/>
    <p:sldId id="320" r:id="rId54"/>
    <p:sldId id="321" r:id="rId55"/>
    <p:sldId id="322" r:id="rId56"/>
    <p:sldId id="331" r:id="rId57"/>
    <p:sldId id="333" r:id="rId58"/>
    <p:sldId id="323" r:id="rId59"/>
    <p:sldId id="338" r:id="rId60"/>
    <p:sldId id="339" r:id="rId61"/>
    <p:sldId id="340" r:id="rId62"/>
    <p:sldId id="341" r:id="rId63"/>
    <p:sldId id="342" r:id="rId64"/>
    <p:sldId id="343" r:id="rId65"/>
    <p:sldId id="334" r:id="rId66"/>
    <p:sldId id="335" r:id="rId67"/>
    <p:sldId id="336" r:id="rId68"/>
    <p:sldId id="337" r:id="rId69"/>
    <p:sldId id="283" r:id="rId70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FFFF00"/>
    <a:srgbClr val="CCFF33"/>
    <a:srgbClr val="FF0000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402" autoAdjust="0"/>
  </p:normalViewPr>
  <p:slideViewPr>
    <p:cSldViewPr snapToGrid="0">
      <p:cViewPr>
        <p:scale>
          <a:sx n="65" d="100"/>
          <a:sy n="65" d="100"/>
        </p:scale>
        <p:origin x="-624" y="1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80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246B63B-3503-4EF1-8DFA-AE13675EAA46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71BFDFB-35BF-4676-9F59-9D1C2DFBBFF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1173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Tempo para randomização, </a:t>
            </a:r>
          </a:p>
          <a:p>
            <a:pPr>
              <a:spcBef>
                <a:spcPct val="0"/>
              </a:spcBef>
            </a:pPr>
            <a:r>
              <a:rPr lang="pt-BR" smtClean="0"/>
              <a:t>Bloqueio neuromuscular, </a:t>
            </a:r>
          </a:p>
          <a:p>
            <a:pPr>
              <a:spcBef>
                <a:spcPct val="0"/>
              </a:spcBef>
            </a:pPr>
            <a:r>
              <a:rPr lang="pt-BR" smtClean="0"/>
              <a:t>Restrições físicas, </a:t>
            </a:r>
          </a:p>
          <a:p>
            <a:pPr>
              <a:spcBef>
                <a:spcPct val="0"/>
              </a:spcBef>
            </a:pPr>
            <a:r>
              <a:rPr lang="pt-BR" smtClean="0"/>
              <a:t>Vasopressor, </a:t>
            </a:r>
          </a:p>
          <a:p>
            <a:pPr>
              <a:spcBef>
                <a:spcPct val="0"/>
              </a:spcBef>
            </a:pPr>
            <a:r>
              <a:rPr lang="pt-BR" smtClean="0"/>
              <a:t>Remoção acidental do dispositivo, </a:t>
            </a:r>
          </a:p>
          <a:p>
            <a:pPr>
              <a:spcBef>
                <a:spcPct val="0"/>
              </a:spcBef>
            </a:pPr>
            <a:r>
              <a:rPr lang="pt-BR" smtClean="0"/>
              <a:t>Terapia de substituição renal, </a:t>
            </a:r>
          </a:p>
          <a:p>
            <a:pPr>
              <a:spcBef>
                <a:spcPct val="0"/>
              </a:spcBef>
            </a:pPr>
            <a:r>
              <a:rPr lang="pt-BR" smtClean="0"/>
              <a:t>Bradicardia, </a:t>
            </a:r>
          </a:p>
          <a:p>
            <a:pPr>
              <a:spcBef>
                <a:spcPct val="0"/>
              </a:spcBef>
            </a:pPr>
            <a:r>
              <a:rPr lang="pt-BR" smtClean="0"/>
              <a:t>Hipotensão</a:t>
            </a:r>
          </a:p>
          <a:p>
            <a:pPr>
              <a:spcBef>
                <a:spcPct val="0"/>
              </a:spcBef>
            </a:pPr>
            <a:r>
              <a:rPr lang="pt-BR" smtClean="0"/>
              <a:t>Ferramenta de avaliação de retirada -1 &gt; 3, </a:t>
            </a:r>
          </a:p>
          <a:p>
            <a:pPr>
              <a:spcBef>
                <a:spcPct val="0"/>
              </a:spcBef>
            </a:pPr>
            <a:r>
              <a:rPr lang="pt-BR" smtClean="0"/>
              <a:t>Método de avaliação de confusão pré-escolar para UTI / pediátrica </a:t>
            </a:r>
          </a:p>
          <a:p>
            <a:pPr>
              <a:spcBef>
                <a:spcPct val="0"/>
              </a:spcBef>
            </a:pPr>
            <a:r>
              <a:rPr lang="pt-BR" smtClean="0"/>
              <a:t>Duração da intubação, </a:t>
            </a:r>
          </a:p>
          <a:p>
            <a:pPr>
              <a:spcBef>
                <a:spcPct val="0"/>
              </a:spcBef>
            </a:pPr>
            <a:r>
              <a:rPr lang="pt-BR" smtClean="0"/>
              <a:t> ICU LOS, hr, mediana </a:t>
            </a:r>
          </a:p>
          <a:p>
            <a:pPr>
              <a:spcBef>
                <a:spcPct val="0"/>
              </a:spcBef>
            </a:pPr>
            <a:r>
              <a:rPr lang="pt-BR" smtClean="0"/>
              <a:t>Hospital LOS, hr, </a:t>
            </a:r>
          </a:p>
          <a:p>
            <a:pPr>
              <a:spcBef>
                <a:spcPct val="0"/>
              </a:spcBef>
            </a:pPr>
            <a:r>
              <a:rPr lang="pt-BR" smtClean="0"/>
              <a:t>Mortalidade na UTI, n (%) </a:t>
            </a:r>
          </a:p>
        </p:txBody>
      </p:sp>
      <p:sp>
        <p:nvSpPr>
          <p:cNvPr id="307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A84B5E-B5F7-4805-A64E-7EEC372AD649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1A464-87C9-492D-8428-114766044143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9331C-1B2F-459E-8B49-2F84D3EE8E7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1928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0BC73-15A6-4775-9B76-0932A050224A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DE688-B869-4371-813A-3FC4AA5F32B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1600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19AC0-56D9-4E88-B062-6910F9DD1F30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60A0E-B540-4536-966C-61F68E890B4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445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0B412-AA41-4C7E-9A2C-E6B7517A67A4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7BD07-6090-49C6-BA78-94DC4CAE35C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4297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30BBB-1FC8-4318-BB92-99201D6EA13D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8DC39-12C5-4CB3-841E-8F3BE1741C1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7473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C8515-8935-422C-B6CA-32E40C7D4BFD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36F46-BEBE-4863-997A-F7F8F658462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4322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7C165-48CA-4BCA-B28B-13A69612CFBC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27EB7-219A-4168-8BE3-FBE96881DD3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8980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72F3A-0F6F-4439-BFAE-A1BABEB6ABA4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39740-436D-4C5E-A996-E8176C4FAA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8603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DDDA3-11F2-465C-AA55-06005DE787C0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C2675-64E1-4EA8-AE75-35B9BBE6A5C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535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9"/>
          <p:cNvSpPr txBox="1">
            <a:spLocks noChangeArrowheads="1"/>
          </p:cNvSpPr>
          <p:nvPr/>
        </p:nvSpPr>
        <p:spPr bwMode="auto">
          <a:xfrm>
            <a:off x="541338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en-US" sz="8000">
                <a:solidFill>
                  <a:srgbClr val="C0E474"/>
                </a:solidFill>
                <a:latin typeface="Arial" pitchFamily="34" charset="0"/>
              </a:rPr>
              <a:t>“</a:t>
            </a:r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8893175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en-US" sz="8000">
                <a:solidFill>
                  <a:srgbClr val="C0E474"/>
                </a:solidFill>
                <a:latin typeface="Arial" pitchFamily="34" charset="0"/>
              </a:rPr>
              <a:t>”</a:t>
            </a:r>
            <a:endParaRPr lang="en-US">
              <a:solidFill>
                <a:srgbClr val="C0E474"/>
              </a:solidFill>
              <a:latin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63E25-FF80-4AAD-94CD-63BFBAB576DC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6C8E3-14B4-4BB9-9CE7-3CB8401BF3A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7295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639A8-375F-47B0-8B81-D1BE775B7B7B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D681D-F7A3-46DB-9408-7D0E7CE990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5953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>
            <a:spLocks noChangeArrowheads="1"/>
          </p:cNvSpPr>
          <p:nvPr/>
        </p:nvSpPr>
        <p:spPr bwMode="auto">
          <a:xfrm>
            <a:off x="541338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en-US" sz="8000">
                <a:solidFill>
                  <a:srgbClr val="C0E474"/>
                </a:solidFill>
                <a:latin typeface="Arial" pitchFamily="34" charset="0"/>
              </a:rPr>
              <a:t>“</a:t>
            </a: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8893175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en-US" sz="8000">
                <a:solidFill>
                  <a:srgbClr val="C0E474"/>
                </a:solidFill>
                <a:latin typeface="Arial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15436-D430-4319-8C11-E6E2BFF87497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FC5FC-56CC-40D4-8888-707FEC5737E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5108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4F6BA-B21B-4B96-B6C3-2137C1C6498E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0BE2A-165B-469A-AB21-450354EF051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57716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89AEE-CEB8-4C3B-B14A-31348B4DB723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98E65-0052-42EB-9E2B-16E80A4C563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0428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1A8F0-12EC-443C-9E6C-87375413407E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B604B-2782-4FAF-83F0-1BBD305D048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4532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7863" y="2160588"/>
            <a:ext cx="8596312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663" y="6042025"/>
            <a:ext cx="911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2A9483-6E83-4E29-85FB-BA79DE8DAAA6}" type="datetimeFigureOut">
              <a:rPr lang="pt-BR"/>
              <a:pPr>
                <a:defRPr/>
              </a:pPr>
              <a:t>30/01/2021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863" y="6042025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9963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1CDB90-160A-4FB7-895A-2EA2EA8120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93" r:id="rId10"/>
    <p:sldLayoutId id="2147483689" r:id="rId11"/>
    <p:sldLayoutId id="2147483694" r:id="rId12"/>
    <p:sldLayoutId id="2147483690" r:id="rId13"/>
    <p:sldLayoutId id="2147483691" r:id="rId14"/>
    <p:sldLayoutId id="2147483692" r:id="rId15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2740192/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pmargotto@gmail.com" TargetMode="Externa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19755621" TargetMode="Externa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2791093" TargetMode="External"/><Relationship Id="rId2" Type="http://schemas.openxmlformats.org/officeDocument/2006/relationships/hyperlink" Target="https://www.ncbi.nlm.nih.gov/pubmed/22791093" TargetMode="Externa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23865328" TargetMode="Externa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22727734" TargetMode="Externa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5068249" TargetMode="External"/><Relationship Id="rId2" Type="http://schemas.openxmlformats.org/officeDocument/2006/relationships/hyperlink" Target="https://www.ncbi.nlm.nih.gov/pubmed/25068249" TargetMode="Externa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paulomargotto.com.br/documentos/15557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hyperlink" Target="https://www.ncbi.nlm.nih.gov/pubmed?linkname=pubmed_pubmed&amp;from_uid=24238862" TargetMode="External"/><Relationship Id="rId4" Type="http://schemas.openxmlformats.org/officeDocument/2006/relationships/hyperlink" Target="https://www.ncbi.nlm.nih.gov/pubmed/24238862" TargetMode="Externa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26218862" TargetMode="External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8437301" TargetMode="External"/><Relationship Id="rId7" Type="http://schemas.openxmlformats.org/officeDocument/2006/relationships/image" Target="../media/image23.png"/><Relationship Id="rId2" Type="http://schemas.openxmlformats.org/officeDocument/2006/relationships/hyperlink" Target="http://paulomargotto.com.br/dexmedetomidina-uma-solucao-para-o-dilema-da-dor-e-da-agitacao-no-recem-nascido-pre-termo-ventilado-mecanicamente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hyperlink" Target="http://paulomargotto.com.br/documentos/19304" TargetMode="External"/><Relationship Id="rId4" Type="http://schemas.openxmlformats.org/officeDocument/2006/relationships/hyperlink" Target="https://www.ncbi.nlm.nih.gov/pubmed?linkname=pubmed_pubmed&amp;from_uid=28437301" TargetMode="Externa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paulomargotto.com.br/documentos/17734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ncbi.nlm.nih.gov/pubmed?linkname=pubmed_pubmed&amp;from_uid=29341985" TargetMode="External"/><Relationship Id="rId4" Type="http://schemas.openxmlformats.org/officeDocument/2006/relationships/hyperlink" Target="https://www.ncbi.nlm.nih.gov/pubmed/29341985" TargetMode="Externa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1829274/" TargetMode="External"/><Relationship Id="rId2" Type="http://schemas.openxmlformats.org/officeDocument/2006/relationships/image" Target="data:image/svg+xml;base64,PHN2ZyB3aWR0aD0iMzJweCIgaGVpZ2h0PSIzMnB4IiB2ZXJzaW9uPSIxLjEiIHZpZXdCb3g9IjAgMCAzMiAzMiIgeG1sbnM9Imh0dHA6Ly93d3cudzMub3JnLzIwMDAvc3ZnIj4KPHBhdGggY2xhc3M9InN0MCIgZD0iTTE2LDBDNy4yLDAsMCw3LjIsMCwxNnM3LjIsMTYsMTYsMTZzMTYtNy4yLDE2LTE2UzI0LjksMCwxNiwweiBNMjEuNCw4LjdoLTIuMWMtMC44LDAtMS4zLDAuMi0xLjYsMC41CgljLTAuMiwwLjMtMC4zLDAuNy0wLjMsMS40djIuN0gyMWwtMC41LDMuOWgtMy4xVjI3aC00di05LjhIMTB2LTMuOWgzLjN2LTMuMWMwLTEuNiwwLjUtMi45LDEuNC0zLjhTMTYuOCw1LDE4LjQsNQoJYzEuMiwwLDIuMiwwLjEsMywwLjJDMjEuNCw1LjIsMjEuNCw4LjcsMjEuNCw4Ljd6IiBzdHlsZT0iZmlsbDojM0M1QjlBOyIgLz4KPC9zdmc+Cg==" TargetMode="Externa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hyperlink" Target="http://clinicaltrials.gov/show/NCT03645603" TargetMode="Externa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2158472/" TargetMode="Externa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8492" TargetMode="External"/><Relationship Id="rId2" Type="http://schemas.openxmlformats.org/officeDocument/2006/relationships/hyperlink" Target="http://paulomargotto.com.br/analgesia-e-sedacao-no-recem-nascido-em-ventilacao-mecanica-sequencia-rapida-de-intubacao-3/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>
          <a:xfrm>
            <a:off x="173038" y="4059238"/>
            <a:ext cx="10515600" cy="1966912"/>
          </a:xfrm>
        </p:spPr>
        <p:txBody>
          <a:bodyPr/>
          <a:lstStyle/>
          <a:p>
            <a:pPr marL="0" indent="0" algn="ctr">
              <a:buFont typeface="Wingdings 3" pitchFamily="18" charset="2"/>
              <a:buNone/>
            </a:pPr>
            <a:r>
              <a:rPr lang="pt-BR" dirty="0" smtClean="0"/>
              <a:t>Apresentação: Helena de Oliveira Melo</a:t>
            </a:r>
          </a:p>
          <a:p>
            <a:pPr marL="0" indent="0" algn="ctr">
              <a:buFont typeface="Wingdings 3" pitchFamily="18" charset="2"/>
              <a:buNone/>
            </a:pPr>
            <a:r>
              <a:rPr lang="pt-BR" dirty="0" smtClean="0"/>
              <a:t>Coordenação: Alexandre Peixoto Serafim</a:t>
            </a:r>
          </a:p>
          <a:p>
            <a:pPr marL="0" indent="0" algn="ctr">
              <a:buFont typeface="Wingdings 3" pitchFamily="18" charset="2"/>
              <a:buNone/>
            </a:pPr>
            <a:r>
              <a:rPr lang="pt-BR" dirty="0" smtClean="0"/>
              <a:t>Revisão e Complementação: Paulo R. Margotto</a:t>
            </a:r>
          </a:p>
          <a:p>
            <a:pPr marL="0" indent="0" algn="ctr">
              <a:buFont typeface="Wingdings 3" pitchFamily="18" charset="2"/>
              <a:buNone/>
            </a:pPr>
            <a:r>
              <a:rPr lang="pt-BR" dirty="0" smtClean="0"/>
              <a:t>Residência de Medicina Intensiva Pediátrica/ HMIB</a:t>
            </a:r>
          </a:p>
          <a:p>
            <a:pPr marL="0" indent="0" algn="ctr">
              <a:buFont typeface="Wingdings 3" pitchFamily="18" charset="2"/>
              <a:buNone/>
            </a:pPr>
            <a:r>
              <a:rPr lang="pt-BR" dirty="0" smtClean="0">
                <a:hlinkClick r:id="rId2"/>
              </a:rPr>
              <a:t>www.paulomargotto.com.br</a:t>
            </a:r>
            <a:r>
              <a:rPr lang="pt-BR" dirty="0" smtClean="0"/>
              <a:t> </a:t>
            </a:r>
          </a:p>
          <a:p>
            <a:pPr marL="0" indent="0" algn="ctr">
              <a:buFont typeface="Wingdings 3" pitchFamily="18" charset="2"/>
              <a:buNone/>
            </a:pPr>
            <a:r>
              <a:rPr lang="pt-BR" dirty="0" smtClean="0"/>
              <a:t>Brasília, 30 </a:t>
            </a:r>
            <a:r>
              <a:rPr lang="pt-BR" smtClean="0"/>
              <a:t>de </a:t>
            </a:r>
            <a:r>
              <a:rPr lang="pt-BR" smtClean="0"/>
              <a:t>janeiro </a:t>
            </a:r>
            <a:r>
              <a:rPr lang="pt-BR" dirty="0" smtClean="0"/>
              <a:t>de 2021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2940050"/>
            <a:ext cx="12192000" cy="977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sz="1600" b="1">
                <a:hlinkClick r:id="rId3"/>
              </a:rPr>
              <a:t>Dexmedetomidine</a:t>
            </a:r>
            <a:r>
              <a:rPr lang="pt-BR" sz="1600">
                <a:hlinkClick r:id="rId3"/>
              </a:rPr>
              <a:t> </a:t>
            </a:r>
            <a:r>
              <a:rPr lang="pt-BR" sz="1600" b="1">
                <a:hlinkClick r:id="rId3"/>
              </a:rPr>
              <a:t>Sedation</a:t>
            </a:r>
            <a:r>
              <a:rPr lang="pt-BR" sz="1600">
                <a:hlinkClick r:id="rId3"/>
              </a:rPr>
              <a:t> in </a:t>
            </a:r>
            <a:r>
              <a:rPr lang="pt-BR" sz="1600" b="1">
                <a:hlinkClick r:id="rId3"/>
              </a:rPr>
              <a:t>Mechanically</a:t>
            </a:r>
            <a:r>
              <a:rPr lang="pt-BR" sz="1600">
                <a:hlinkClick r:id="rId3"/>
              </a:rPr>
              <a:t> Ventilated Critically Ill Children: A Pilot Randomized Controlled Trial.</a:t>
            </a:r>
            <a:endParaRPr lang="pt-BR" sz="1600"/>
          </a:p>
          <a:p>
            <a:pPr algn="ctr"/>
            <a:r>
              <a:rPr lang="pt-BR" sz="1600"/>
              <a:t>Erickson SJ, Millar J, Anderson BJ, Festa MS, Straney L, Shehabi Y, Long DA; Baby SPICE Investigators and the Australian and New Zealand Intensive Care Society Paediatric Study Group (ANZICS-PSG).Pediatr Crit Care Med. 2020 Sep;21(9):e731-e739. </a:t>
            </a:r>
            <a:r>
              <a:rPr lang="pt-BR" sz="1600">
                <a:solidFill>
                  <a:srgbClr val="0000FF"/>
                </a:solidFill>
              </a:rPr>
              <a:t>doi: 10.1097/PCC.0000000000002483</a:t>
            </a:r>
            <a:r>
              <a:rPr lang="pt-BR" sz="1600"/>
              <a:t>. PMID: 32740192 Clinical Trial.</a:t>
            </a: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989013" y="1770063"/>
            <a:ext cx="95059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400" b="1" dirty="0">
                <a:solidFill>
                  <a:srgbClr val="0000FF"/>
                </a:solidFill>
              </a:rPr>
              <a:t>Sedação com </a:t>
            </a:r>
            <a:r>
              <a:rPr lang="pt-BR" sz="2400" b="1" dirty="0" err="1">
                <a:solidFill>
                  <a:srgbClr val="0000FF"/>
                </a:solidFill>
              </a:rPr>
              <a:t>dexmedetomidina</a:t>
            </a:r>
            <a:r>
              <a:rPr lang="pt-BR" sz="2400" b="1" dirty="0">
                <a:solidFill>
                  <a:srgbClr val="0000FF"/>
                </a:solidFill>
              </a:rPr>
              <a:t> em crianças criticamente doentes ventiladas mecanicamente: um ensaio piloto randomizado controlado</a:t>
            </a:r>
          </a:p>
        </p:txBody>
      </p:sp>
      <p:pic>
        <p:nvPicPr>
          <p:cNvPr id="5127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98438"/>
            <a:ext cx="8980488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4322763"/>
            <a:ext cx="22320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t-BR" sz="2400" smtClean="0"/>
              <a:t>Não existe uma abordagem universalmente aceita para a sedação de crianças sob ventilação mecânica devido à falta de evidências de alta qualidade(1-5);</a:t>
            </a:r>
          </a:p>
          <a:p>
            <a:r>
              <a:rPr lang="pt-BR" sz="2400" smtClean="0"/>
              <a:t>Os medicamentos sedativos e analgésicos usados e as metas de sedação podem variar amplamente entre e mesmo dentro dos hospitais e os níveis ideais de sedação muitas vezes não são alcançados (6, 7)</a:t>
            </a:r>
          </a:p>
          <a:p>
            <a:endParaRPr lang="pt-BR" sz="2400" smtClean="0"/>
          </a:p>
          <a:p>
            <a:r>
              <a:rPr lang="pt-BR" sz="2400" smtClean="0"/>
              <a:t>A hipersedação pode resultar em ventilação mecânica prolongada, delirium e tolerância à retirada do medicamento. Enquanto que a sub-sedação pode levar a perda ou deslocamento de dispositivos (acesso IV, drenos e extubação não planejada) além de estresse emocional;</a:t>
            </a:r>
          </a:p>
          <a:p>
            <a:pPr>
              <a:buFont typeface="Wingdings 3" pitchFamily="18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400" smtClean="0"/>
              <a:t>Uma revisão sistemática de protocolos e algoritmos de práticas de sedação demonstrou que as diretrizes de sedação podem reduzir exposição e tempo de internação na UTIP (8); e orientado por enfermeira</a:t>
            </a:r>
          </a:p>
          <a:p>
            <a:r>
              <a:rPr lang="pt-BR" sz="2400" smtClean="0"/>
              <a:t>Protocolos de sedação e analgsia orientados por Enfemeiras  demonstraram redução na exposição ao medicamento;</a:t>
            </a:r>
          </a:p>
          <a:p>
            <a:r>
              <a:rPr lang="pt-BR" sz="2400" smtClean="0"/>
              <a:t> No entanto, o impacto dos Protocolos de sedação sobre resultados centrados no paciente, como duração de ventilação e resultado neurocognitivo ainda não está claro (9-11).</a:t>
            </a:r>
          </a:p>
        </p:txBody>
      </p:sp>
      <p:sp>
        <p:nvSpPr>
          <p:cNvPr id="31748" name="Título 1"/>
          <p:cNvSpPr>
            <a:spLocks/>
          </p:cNvSpPr>
          <p:nvPr/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57200"/>
            <a:r>
              <a:rPr lang="pt-BR" sz="3600">
                <a:solidFill>
                  <a:schemeClr val="accent1"/>
                </a:solidFill>
              </a:rPr>
              <a:t>Introdução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>
          <a:xfrm>
            <a:off x="603250" y="1441450"/>
            <a:ext cx="8596313" cy="3881438"/>
          </a:xfrm>
        </p:spPr>
        <p:txBody>
          <a:bodyPr/>
          <a:lstStyle/>
          <a:p>
            <a:r>
              <a:rPr lang="pt-BR" sz="2400" smtClean="0">
                <a:solidFill>
                  <a:srgbClr val="FF00FF"/>
                </a:solidFill>
              </a:rPr>
              <a:t>Midazolam</a:t>
            </a:r>
            <a:r>
              <a:rPr lang="pt-BR" sz="2400" smtClean="0"/>
              <a:t>: é amplamente usado como sedativo primário em crianças (7, 12–14).</a:t>
            </a:r>
          </a:p>
          <a:p>
            <a:r>
              <a:rPr lang="pt-BR" sz="2400" smtClean="0"/>
              <a:t>Já foi associado à neurotoxicidade em estudos com animais(7, 12–14)   e na ocasião da suspensão do medicamento pode estar associado ao delírio, além de sequelas neurocognitivas a longo prazo ((17–21);</a:t>
            </a:r>
          </a:p>
          <a:p>
            <a:r>
              <a:rPr lang="pt-BR" sz="2400" smtClean="0">
                <a:solidFill>
                  <a:srgbClr val="FF00FF"/>
                </a:solidFill>
              </a:rPr>
              <a:t>Dexmedetomidina</a:t>
            </a:r>
            <a:r>
              <a:rPr lang="pt-BR" sz="2400" smtClean="0"/>
              <a:t>: é um agonista seletivo do adrenoreceptor α2, exerce seus efeitos terapêuticos por meio da redução da norepinefrina nas terminações nervosas simpáticas nos sistemas nervosos central e periférico, resultando em sedação, ansiólise e analgesia. Não foi associada à neurotoxicidade (22).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Objetivo</a:t>
            </a:r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>
          <a:xfrm>
            <a:off x="641350" y="2160588"/>
            <a:ext cx="8162925" cy="1912937"/>
          </a:xfrm>
          <a:ln w="76200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/>
          <a:p>
            <a:pPr marL="0" indent="0" algn="ctr">
              <a:buFont typeface="Wingdings 3" pitchFamily="18" charset="2"/>
              <a:buNone/>
            </a:pPr>
            <a:r>
              <a:rPr lang="pt-BR" sz="2400" smtClean="0">
                <a:solidFill>
                  <a:srgbClr val="0000FF"/>
                </a:solidFill>
              </a:rPr>
              <a:t>Foi realizado  um ensaio de viabilidade piloto randomizado e controlado para comparar o uso de dexmedetomidina como sedativo primário, em comparação com a prática usual de sedação em crianças criticamente doentes ventiladas mecanicamente</a:t>
            </a:r>
            <a:r>
              <a:rPr lang="pt-BR" sz="240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Metodologia</a:t>
            </a:r>
            <a:br>
              <a:rPr lang="pt-BR" smtClean="0"/>
            </a:br>
            <a:endParaRPr lang="pt-BR" smtClean="0"/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528763"/>
            <a:ext cx="10515600" cy="4648200"/>
          </a:xfrm>
        </p:spPr>
        <p:txBody>
          <a:bodyPr/>
          <a:lstStyle/>
          <a:p>
            <a:pPr algn="ctr"/>
            <a:r>
              <a:rPr lang="pt-BR" b="1" smtClean="0">
                <a:solidFill>
                  <a:srgbClr val="0000FF"/>
                </a:solidFill>
              </a:rPr>
              <a:t>Ensaio piloto aberto, randomizado e controlado conduzido em seis UTIP terciárias na Austrália e na Nova Zelândia;</a:t>
            </a:r>
          </a:p>
          <a:p>
            <a:endParaRPr lang="pt-BR" b="1" smtClean="0">
              <a:solidFill>
                <a:srgbClr val="0000FF"/>
              </a:solidFill>
            </a:endParaRPr>
          </a:p>
        </p:txBody>
      </p:sp>
      <p:sp>
        <p:nvSpPr>
          <p:cNvPr id="4" name="Retângulo de cantos arredondados 3"/>
          <p:cNvSpPr/>
          <p:nvPr/>
        </p:nvSpPr>
        <p:spPr>
          <a:xfrm>
            <a:off x="838200" y="2200275"/>
            <a:ext cx="4979988" cy="43465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Critérios de inclusão: </a:t>
            </a: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Menores de 16 anos;</a:t>
            </a: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Ventilação mecânica por TOT; </a:t>
            </a: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Intubadas (excluindo o tempo de intubação em uma sala de cirurgia ou procedimento) por menos de 12 horas; </a:t>
            </a: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O paciente necessitou de medicação sedativa imediata e contínua; </a:t>
            </a: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O paciente deveria permanecer intubado por pelo menos 24 horas, após a inscrição.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6373813" y="2200275"/>
            <a:ext cx="4979987" cy="43465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pt-BR">
                <a:solidFill>
                  <a:srgbClr val="FFFFFF"/>
                </a:solidFill>
              </a:rPr>
              <a:t>Critérios de exclusão principais: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pt-BR">
                <a:solidFill>
                  <a:srgbClr val="FFFFFF"/>
                </a:solidFill>
              </a:rPr>
              <a:t>Diagnóstico primário de lesão cerebral aguda comprovada ou suspeita; 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pt-BR">
                <a:solidFill>
                  <a:srgbClr val="FFFFFF"/>
                </a:solidFill>
              </a:rPr>
              <a:t>Diagnóstico primário de lesão neurológica comprovada ou suspeita ou patologia que resulte em fraqueza permanente ou prolongada; 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pt-BR">
                <a:solidFill>
                  <a:srgbClr val="FFFFFF"/>
                </a:solidFill>
              </a:rPr>
              <a:t>Requisito ou previsão o para tratamento contínuo bloqueio neuromuscular; 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pt-BR">
                <a:solidFill>
                  <a:srgbClr val="FFFFFF"/>
                </a:solidFill>
              </a:rPr>
              <a:t>Instabilidade cardiovascular (hipotensão e FC baixa) (22,23).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Tratamento de Fundo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400" smtClean="0"/>
              <a:t>O alívio da dor para todas as crianças foi fornecido por uma infusão ou bolus de um opioide (morfina ou fentanil) ou outros (por exemplo, cetamina), a critério do médico;</a:t>
            </a:r>
          </a:p>
          <a:p>
            <a:pPr>
              <a:buFont typeface="Wingdings 3" pitchFamily="18" charset="2"/>
              <a:buNone/>
            </a:pPr>
            <a:endParaRPr lang="pt-BR" sz="2400" smtClean="0"/>
          </a:p>
          <a:p>
            <a:r>
              <a:rPr lang="pt-BR" sz="2400" smtClean="0"/>
              <a:t>ALVO DE SEDAÇÃO: sedação leve (faixa de -1 a +1-&gt; responsivo ao toque suave para inquietação)</a:t>
            </a:r>
          </a:p>
          <a:p>
            <a:pPr>
              <a:buFont typeface="Wingdings 3" pitchFamily="18" charset="2"/>
              <a:buNone/>
            </a:pPr>
            <a:r>
              <a:rPr lang="pt-BR" sz="2400" smtClean="0"/>
              <a:t>(conforme definido pela State Behavioral Scale- SBS)(24)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Conteúdo 2"/>
          <p:cNvSpPr>
            <a:spLocks noGrp="1"/>
          </p:cNvSpPr>
          <p:nvPr>
            <p:ph idx="1"/>
          </p:nvPr>
        </p:nvSpPr>
        <p:spPr>
          <a:xfrm>
            <a:off x="903288" y="949325"/>
            <a:ext cx="10515600" cy="5588000"/>
          </a:xfrm>
        </p:spPr>
        <p:txBody>
          <a:bodyPr/>
          <a:lstStyle/>
          <a:p>
            <a:r>
              <a:rPr lang="pt-BR" sz="2400" smtClean="0"/>
              <a:t>A agitação (SBS&gt; +1): controlada pelo aumento do agente sedativo primário. Agitação persistente? adição de agentes de segunda linha (como propofol, cetamina, hidrato de cloral, fenobarbital e antihistamínicos) a critério do médico assistente;</a:t>
            </a:r>
          </a:p>
          <a:p>
            <a:r>
              <a:rPr lang="pt-BR" sz="2400" smtClean="0"/>
              <a:t>Por fim, na agitação refratária, o uso de benzodiazepínicos ou dexmedetomidina foi permitido em ambos os grupos;</a:t>
            </a:r>
          </a:p>
          <a:p>
            <a:r>
              <a:rPr lang="pt-BR" sz="2400" smtClean="0"/>
              <a:t>A escala de sedação era aplicada pela enfermagem a cada 4 horas ou mais;</a:t>
            </a:r>
          </a:p>
          <a:p>
            <a:r>
              <a:rPr lang="pt-BR" sz="2400" smtClean="0"/>
              <a:t>A abstinência foi avaliada diariamente usando (WAT-1)(25,26), após 72 horas da randomização ou quando a sedação estava sendo desmamada;</a:t>
            </a:r>
          </a:p>
          <a:p>
            <a:r>
              <a:rPr lang="pt-BR" sz="2400" smtClean="0"/>
              <a:t>Também foi avaliado delirium (27,28).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Braço de intervenção - (Dexmedetomidina)</a:t>
            </a:r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400" smtClean="0"/>
              <a:t>Após a randomização, a dexmedetomidina foi iniciada como agente sedativo primário em </a:t>
            </a:r>
            <a:r>
              <a:rPr lang="pt-BR" sz="2400" smtClean="0">
                <a:solidFill>
                  <a:srgbClr val="0000FF"/>
                </a:solidFill>
              </a:rPr>
              <a:t>1,0 µg / kg / h sem uma dose de carga</a:t>
            </a:r>
            <a:r>
              <a:rPr lang="pt-BR" sz="2400" smtClean="0"/>
              <a:t> e titulada para atingir a sedação desejada até uma dose máxima dependente da idade (29,30).</a:t>
            </a:r>
          </a:p>
          <a:p>
            <a:r>
              <a:rPr lang="pt-BR" sz="2400" smtClean="0"/>
              <a:t>A infusão de dexmedetomidina foi continuada até a sedação não ser mais necessária ou até um máximo de 14 dias após a inscrição do paciente.</a:t>
            </a:r>
          </a:p>
          <a:p>
            <a:endParaRPr 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Braço de cuidado usual</a:t>
            </a:r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>
          <a:xfrm>
            <a:off x="746125" y="1506538"/>
            <a:ext cx="8596313" cy="3881437"/>
          </a:xfrm>
        </p:spPr>
        <p:txBody>
          <a:bodyPr/>
          <a:lstStyle/>
          <a:p>
            <a:r>
              <a:rPr lang="pt-BR" sz="2400" smtClean="0"/>
              <a:t>O agente sedativo primário ficou a critério do médico assistente, excluindo dexmedetomidina ou qualquer outro agonista alfa-2, titulado para o intervalo de sedação alvo;</a:t>
            </a:r>
          </a:p>
          <a:p>
            <a:r>
              <a:rPr lang="pt-BR" sz="2400" smtClean="0"/>
              <a:t> Os agentes sedativos podem incluir propofol (dose máxima de 4 mg / kg / h, duração máxima de 24 horas), benzodiazepínicos, hidrato de cloral, cetamina e barbitúricos.</a:t>
            </a:r>
          </a:p>
          <a:p>
            <a:r>
              <a:rPr lang="pt-BR" sz="2400" smtClean="0"/>
              <a:t>O uso de benzodiazepínicos foi permitido apenas para o tratamento de resgate da agitação refratária. A clonidina foi proibida como um agente sedativo com uso reservado para tratamento de suspeitas de abstinência de dexmedetomidina (após interrupção por 96 horas).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MEDIDAS DE RESULTADOS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06438" y="1439863"/>
            <a:ext cx="4502150" cy="5211762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DESFECHO PRIMÁRIO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pt-B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porcentagem de escores de sedação na faixa-alvo: sedação leve (SBS –1 a +1) durante as primeiras 48 horas de sedação na terapia intensiva;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DESFECHOS DE SEGURANÇA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Retirada do medicamento (definida como pontuação WAT-1 &gt; 3);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Extubação</a:t>
            </a:r>
            <a:r>
              <a:rPr lang="pt-B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 </a:t>
            </a:r>
            <a:r>
              <a:rPr lang="pt-BR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reintubação</a:t>
            </a:r>
            <a:r>
              <a:rPr lang="pt-B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não planejadas;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Perda de cânulas vasculares;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Eventos adversos: hipotensão e bradicardia.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5614988" y="1552575"/>
            <a:ext cx="4773612" cy="521176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defRPr/>
            </a:pPr>
            <a:r>
              <a:rPr lang="pt-BR" sz="2300" dirty="0" smtClean="0"/>
              <a:t>MEDIDAS DE RESULTADOS CLÍNICOS ADICIONAIS </a:t>
            </a:r>
          </a:p>
          <a:p>
            <a:pPr lvl="1" fontAlgn="auto">
              <a:defRPr/>
            </a:pPr>
            <a:r>
              <a:rPr lang="pt-BR" sz="2000" dirty="0" smtClean="0"/>
              <a:t>Porcentagem de pontuações de sedação na faixa alvo de sedação leve nas primeiras 24 horas;</a:t>
            </a:r>
          </a:p>
          <a:p>
            <a:pPr lvl="1" fontAlgn="auto">
              <a:defRPr/>
            </a:pPr>
            <a:r>
              <a:rPr lang="pt-BR" sz="2000" dirty="0" smtClean="0"/>
              <a:t>A proporção de avaliações de pontuação de sedação diária;</a:t>
            </a:r>
          </a:p>
          <a:p>
            <a:pPr lvl="1" fontAlgn="auto">
              <a:defRPr/>
            </a:pPr>
            <a:r>
              <a:rPr lang="pt-BR" sz="2000" dirty="0" smtClean="0"/>
              <a:t>Doses diárias cumulativas ajustadas ao peso de agentes sedativos IV e </a:t>
            </a:r>
            <a:r>
              <a:rPr lang="pt-BR" sz="2000" dirty="0" err="1" smtClean="0"/>
              <a:t>opioides</a:t>
            </a:r>
            <a:r>
              <a:rPr lang="pt-BR" sz="2000" dirty="0" smtClean="0"/>
              <a:t>;</a:t>
            </a:r>
          </a:p>
          <a:p>
            <a:pPr lvl="1" fontAlgn="auto">
              <a:defRPr/>
            </a:pPr>
            <a:r>
              <a:rPr lang="pt-BR" sz="2000" dirty="0" smtClean="0"/>
              <a:t>Taxa de ocorrência de delirium;</a:t>
            </a:r>
          </a:p>
          <a:p>
            <a:pPr lvl="1" fontAlgn="auto">
              <a:defRPr/>
            </a:pPr>
            <a:r>
              <a:rPr lang="pt-BR" sz="2000" dirty="0" smtClean="0"/>
              <a:t>Duração da ventilação mecânica ;</a:t>
            </a:r>
          </a:p>
          <a:p>
            <a:pPr lvl="1" fontAlgn="auto">
              <a:defRPr/>
            </a:pPr>
            <a:r>
              <a:rPr lang="pt-BR" sz="2000" dirty="0" smtClean="0"/>
              <a:t>Tempo de internação hospitalar;</a:t>
            </a:r>
          </a:p>
          <a:p>
            <a:pPr lvl="1" fontAlgn="auto">
              <a:defRPr/>
            </a:pPr>
            <a:r>
              <a:rPr lang="pt-BR" sz="2000" dirty="0" smtClean="0"/>
              <a:t>Estado vital na alta hospitalar e após 90 dias de seguimento.</a:t>
            </a:r>
          </a:p>
          <a:p>
            <a:pPr fontAlgn="auto"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Análise Estatística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428750"/>
            <a:ext cx="10515600" cy="4748213"/>
          </a:xfrm>
        </p:spPr>
        <p:txBody>
          <a:bodyPr/>
          <a:lstStyle/>
          <a:p>
            <a:r>
              <a:rPr lang="pt-BR" sz="2000" smtClean="0"/>
              <a:t>Um tamanho de amostra de </a:t>
            </a:r>
            <a:r>
              <a:rPr lang="pt-BR" sz="2000" smtClean="0">
                <a:solidFill>
                  <a:srgbClr val="0000FF"/>
                </a:solidFill>
              </a:rPr>
              <a:t>60 pacientes</a:t>
            </a:r>
            <a:r>
              <a:rPr lang="pt-BR" sz="2000" smtClean="0"/>
              <a:t> foi estimado para fornecer mais de 700 avaliações de SBS nas primeiras 48 horas e 3.600 horas de sedação para permitir uma avaliação significativa;</a:t>
            </a:r>
          </a:p>
          <a:p>
            <a:r>
              <a:rPr lang="pt-BR" sz="2000" smtClean="0"/>
              <a:t>Os dados foram coletados por 14 dias ou até a alta da UTI;</a:t>
            </a:r>
          </a:p>
          <a:p>
            <a:r>
              <a:rPr lang="pt-BR" sz="2000" smtClean="0"/>
              <a:t>Os dados foram apresentados como porcentagens e números, medianas com intervalos interquartílicos (IQRs) ou médias com DP;</a:t>
            </a:r>
          </a:p>
          <a:p>
            <a:r>
              <a:rPr lang="pt-BR" sz="2000" smtClean="0"/>
              <a:t>Testes de soma de postos de Wilcoxon;</a:t>
            </a:r>
          </a:p>
          <a:p>
            <a:r>
              <a:rPr lang="pt-BR" sz="2000" smtClean="0"/>
              <a:t>Testes t de duas amostras;</a:t>
            </a:r>
          </a:p>
          <a:p>
            <a:r>
              <a:rPr lang="pt-BR" sz="2000" smtClean="0"/>
              <a:t>Testes de qui-quadrado </a:t>
            </a:r>
          </a:p>
          <a:p>
            <a:r>
              <a:rPr lang="pt-BR" sz="2000" smtClean="0"/>
              <a:t>A diferença de proporções entre os grupo foi calculada com odds ratio e 95% ICs.</a:t>
            </a:r>
          </a:p>
          <a:p>
            <a:pPr lvl="1"/>
            <a:r>
              <a:rPr lang="pt-BR" sz="1800" smtClean="0"/>
              <a:t>p &lt; 0,05 foi considerado estatisticamente significativo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400" smtClean="0"/>
              <a:t>O estudo foi realizado ao </a:t>
            </a:r>
            <a:r>
              <a:rPr lang="pt-BR" sz="2400" smtClean="0">
                <a:solidFill>
                  <a:srgbClr val="0000FF"/>
                </a:solidFill>
              </a:rPr>
              <a:t>longo de 18 meses</a:t>
            </a:r>
            <a:r>
              <a:rPr lang="pt-BR" sz="2400" smtClean="0"/>
              <a:t>, de janeiro de 2015 a julho de 2016;</a:t>
            </a:r>
          </a:p>
          <a:p>
            <a:r>
              <a:rPr lang="pt-BR" sz="2400" smtClean="0"/>
              <a:t>Foram incluídas </a:t>
            </a:r>
            <a:r>
              <a:rPr lang="pt-BR" sz="2400" smtClean="0">
                <a:solidFill>
                  <a:srgbClr val="0000FF"/>
                </a:solidFill>
              </a:rPr>
              <a:t>60 crianças</a:t>
            </a:r>
            <a:r>
              <a:rPr lang="pt-BR" sz="2400" smtClean="0"/>
              <a:t>; </a:t>
            </a:r>
          </a:p>
          <a:p>
            <a:pPr lvl="1"/>
            <a:r>
              <a:rPr lang="pt-BR" sz="2000" smtClean="0">
                <a:solidFill>
                  <a:srgbClr val="0000FF"/>
                </a:solidFill>
              </a:rPr>
              <a:t>29 : dexmedetomidina</a:t>
            </a:r>
            <a:r>
              <a:rPr lang="pt-BR" sz="2000" smtClean="0"/>
              <a:t> X </a:t>
            </a:r>
            <a:r>
              <a:rPr lang="pt-BR" sz="2000" smtClean="0">
                <a:solidFill>
                  <a:srgbClr val="FF00FF"/>
                </a:solidFill>
              </a:rPr>
              <a:t>31 : tratamento usual</a:t>
            </a:r>
          </a:p>
          <a:p>
            <a:r>
              <a:rPr lang="pt-BR" sz="2400" smtClean="0"/>
              <a:t>As características demográficas básicas</a:t>
            </a:r>
            <a:r>
              <a:rPr lang="pt-BR" sz="2400" smtClean="0">
                <a:sym typeface="Wingdings" pitchFamily="2" charset="2"/>
              </a:rPr>
              <a:t> (</a:t>
            </a:r>
            <a:r>
              <a:rPr lang="pt-BR" sz="2400" smtClean="0">
                <a:solidFill>
                  <a:srgbClr val="0000FF"/>
                </a:solidFill>
                <a:sym typeface="Wingdings" pitchFamily="2" charset="2"/>
              </a:rPr>
              <a:t>Tabela 1</a:t>
            </a:r>
            <a:r>
              <a:rPr lang="pt-BR" sz="2400" smtClean="0">
                <a:sym typeface="Wingdings" pitchFamily="2" charset="2"/>
              </a:rPr>
              <a:t>)</a:t>
            </a:r>
            <a:endParaRPr lang="pt-BR" sz="2400" smtClean="0"/>
          </a:p>
          <a:p>
            <a:pPr lvl="1"/>
            <a:r>
              <a:rPr lang="pt-BR" sz="2000" smtClean="0"/>
              <a:t>A idade média foi maior no braço de dexmedetomidina (16 meses) X tratamento usual (3 meses) ( p = 0,02);</a:t>
            </a:r>
          </a:p>
          <a:p>
            <a:pPr lvl="1"/>
            <a:r>
              <a:rPr lang="pt-BR" sz="2000" smtClean="0"/>
              <a:t>Não houve outros desequilíbrios de linha de base.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213" y="0"/>
            <a:ext cx="4094162" cy="671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smtClean="0">
                <a:solidFill>
                  <a:srgbClr val="FF00FF"/>
                </a:solidFill>
              </a:rPr>
              <a:t>Resultado Primário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76238" y="1468438"/>
            <a:ext cx="11636375" cy="5227637"/>
          </a:xfrm>
          <a:solidFill>
            <a:schemeClr val="bg1"/>
          </a:solidFill>
        </p:spPr>
        <p:txBody>
          <a:bodyPr/>
          <a:lstStyle/>
          <a:p>
            <a:r>
              <a:rPr lang="pt-BR" sz="2200" smtClean="0"/>
              <a:t>Durante as primeiras 48 horas de sedação após a randomização:</a:t>
            </a:r>
          </a:p>
          <a:p>
            <a:pPr>
              <a:buFont typeface="Wingdings 3" pitchFamily="18" charset="2"/>
              <a:buNone/>
            </a:pPr>
            <a:r>
              <a:rPr lang="pt-BR" sz="2200" smtClean="0"/>
              <a:t>229 de 325 (</a:t>
            </a:r>
            <a:r>
              <a:rPr lang="pt-BR" sz="2200" smtClean="0">
                <a:solidFill>
                  <a:srgbClr val="0000FF"/>
                </a:solidFill>
              </a:rPr>
              <a:t>71%)</a:t>
            </a:r>
            <a:r>
              <a:rPr lang="pt-BR" sz="2200" smtClean="0"/>
              <a:t> das medições de SBS estavam </a:t>
            </a:r>
            <a:r>
              <a:rPr lang="pt-BR" sz="2200" b="1" smtClean="0">
                <a:solidFill>
                  <a:srgbClr val="0000FF"/>
                </a:solidFill>
              </a:rPr>
              <a:t>na faixa de sedação leve</a:t>
            </a:r>
            <a:r>
              <a:rPr lang="pt-BR" sz="2200" smtClean="0"/>
              <a:t> no braço de </a:t>
            </a:r>
            <a:r>
              <a:rPr lang="pt-BR" sz="2200" b="1" smtClean="0">
                <a:solidFill>
                  <a:srgbClr val="0000FF"/>
                </a:solidFill>
              </a:rPr>
              <a:t>dexmedetomidina</a:t>
            </a:r>
            <a:r>
              <a:rPr lang="pt-BR" sz="2200" smtClean="0"/>
              <a:t> X  181 de 311 (</a:t>
            </a:r>
            <a:r>
              <a:rPr lang="pt-BR" sz="2200" i="1" smtClean="0">
                <a:solidFill>
                  <a:srgbClr val="FF00FF"/>
                </a:solidFill>
              </a:rPr>
              <a:t>58%)</a:t>
            </a:r>
            <a:r>
              <a:rPr lang="pt-BR" sz="2200" smtClean="0"/>
              <a:t> no braço de </a:t>
            </a:r>
            <a:r>
              <a:rPr lang="pt-BR" sz="2200" b="1" smtClean="0">
                <a:solidFill>
                  <a:srgbClr val="FF00FF"/>
                </a:solidFill>
              </a:rPr>
              <a:t>tratamento usual</a:t>
            </a:r>
            <a:r>
              <a:rPr lang="pt-BR" sz="2200" smtClean="0"/>
              <a:t> (p = 0,04);</a:t>
            </a:r>
          </a:p>
          <a:p>
            <a:r>
              <a:rPr lang="pt-BR" sz="2200" smtClean="0"/>
              <a:t>Durante as </a:t>
            </a:r>
            <a:r>
              <a:rPr lang="pt-BR" sz="2200" b="1" smtClean="0"/>
              <a:t>primeiras 24 horas</a:t>
            </a:r>
            <a:r>
              <a:rPr lang="pt-BR" sz="2200" smtClean="0"/>
              <a:t>:</a:t>
            </a:r>
          </a:p>
          <a:p>
            <a:pPr>
              <a:buFont typeface="Wingdings 3" pitchFamily="18" charset="2"/>
              <a:buNone/>
            </a:pPr>
            <a:r>
              <a:rPr lang="pt-BR" sz="2200" smtClean="0"/>
              <a:t>66 de 103 (</a:t>
            </a:r>
            <a:r>
              <a:rPr lang="pt-BR" sz="2200" smtClean="0">
                <a:solidFill>
                  <a:srgbClr val="0000FF"/>
                </a:solidFill>
              </a:rPr>
              <a:t>64%)</a:t>
            </a:r>
            <a:r>
              <a:rPr lang="pt-BR" sz="2200" smtClean="0"/>
              <a:t> das medições de SBS estavam </a:t>
            </a:r>
            <a:r>
              <a:rPr lang="pt-BR" sz="2200" smtClean="0">
                <a:solidFill>
                  <a:srgbClr val="0000FF"/>
                </a:solidFill>
              </a:rPr>
              <a:t>na faixa de sedação leve no braço de dexmedetomidina</a:t>
            </a:r>
            <a:r>
              <a:rPr lang="pt-BR" sz="2200" smtClean="0"/>
              <a:t> X  48 de 116 (</a:t>
            </a:r>
            <a:r>
              <a:rPr lang="pt-BR" sz="2200" b="1" smtClean="0">
                <a:solidFill>
                  <a:srgbClr val="FF00FF"/>
                </a:solidFill>
              </a:rPr>
              <a:t>41%) no braço de tratamento usual</a:t>
            </a:r>
            <a:r>
              <a:rPr lang="pt-BR" sz="2200" smtClean="0"/>
              <a:t> (p&lt;0,001). </a:t>
            </a:r>
          </a:p>
          <a:p>
            <a:pPr>
              <a:buFont typeface="Wingdings 3" pitchFamily="18" charset="2"/>
              <a:buNone/>
            </a:pPr>
            <a:endParaRPr lang="pt-BR" sz="2200" smtClean="0"/>
          </a:p>
          <a:p>
            <a:pPr>
              <a:buFont typeface="Wingdings 3" pitchFamily="18" charset="2"/>
              <a:buNone/>
            </a:pPr>
            <a:r>
              <a:rPr lang="pt-BR" sz="2200" smtClean="0"/>
              <a:t>-&gt; </a:t>
            </a:r>
            <a:r>
              <a:rPr lang="pt-BR" sz="2200" b="1" smtClean="0"/>
              <a:t>O </a:t>
            </a:r>
            <a:r>
              <a:rPr lang="pt-BR" sz="2200" b="1" smtClean="0">
                <a:solidFill>
                  <a:srgbClr val="0000FF"/>
                </a:solidFill>
              </a:rPr>
              <a:t>tempo para obter sedação leve foi menor com dexmedetomidina</a:t>
            </a:r>
            <a:r>
              <a:rPr lang="pt-BR" sz="2200" smtClean="0"/>
              <a:t> (</a:t>
            </a:r>
            <a:r>
              <a:rPr lang="pt-BR" sz="2200" b="1" smtClean="0">
                <a:solidFill>
                  <a:srgbClr val="0000FF"/>
                </a:solidFill>
              </a:rPr>
              <a:t>mediana, 5.0 hr</a:t>
            </a:r>
            <a:r>
              <a:rPr lang="pt-BR" sz="2200" smtClean="0"/>
              <a:t>; IQR, 2.6–8.5 hr) comparado com o </a:t>
            </a:r>
            <a:r>
              <a:rPr lang="pt-BR" sz="2200" b="1" smtClean="0">
                <a:solidFill>
                  <a:srgbClr val="FF00FF"/>
                </a:solidFill>
              </a:rPr>
              <a:t>tratamento usual  (9.0</a:t>
            </a:r>
            <a:r>
              <a:rPr lang="pt-BR" sz="2200" smtClean="0"/>
              <a:t>; 6.6–13.8; </a:t>
            </a:r>
            <a:r>
              <a:rPr lang="pt-BR" sz="2200" i="1" smtClean="0"/>
              <a:t>p </a:t>
            </a:r>
            <a:r>
              <a:rPr lang="pt-BR" sz="2200" smtClean="0"/>
              <a:t>= 0.02) (p = 0,02)</a:t>
            </a:r>
          </a:p>
          <a:p>
            <a:pPr algn="ctr"/>
            <a:r>
              <a:rPr lang="pt-BR" sz="2200" b="1" smtClean="0">
                <a:solidFill>
                  <a:srgbClr val="FF00FF"/>
                </a:solidFill>
              </a:rPr>
              <a:t>A distribuição das pontuações SBS para cada braço de estudo nas primeiras 24 e 48 horas são mostradas na </a:t>
            </a:r>
            <a:r>
              <a:rPr lang="pt-BR" sz="2200" b="1" smtClean="0">
                <a:solidFill>
                  <a:srgbClr val="0000FF"/>
                </a:solidFill>
              </a:rPr>
              <a:t>Figura 1</a:t>
            </a:r>
          </a:p>
          <a:p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67" t="24503" r="37675" b="31476"/>
          <a:stretch>
            <a:fillRect/>
          </a:stretch>
        </p:blipFill>
        <p:spPr bwMode="auto">
          <a:xfrm>
            <a:off x="0" y="633413"/>
            <a:ext cx="9580563" cy="567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3200" smtClean="0"/>
              <a:t>Resultados Clínicos e de Segurança</a:t>
            </a:r>
            <a:br>
              <a:rPr lang="pt-BR" sz="3200" smtClean="0"/>
            </a:br>
            <a:r>
              <a:rPr lang="pt-BR" sz="1800" smtClean="0">
                <a:solidFill>
                  <a:srgbClr val="FF00FF"/>
                </a:solidFill>
              </a:rPr>
              <a:t>Viabilidade, segurança e resultados clínicos, incluindo duração mediana de ventilação, comprimento de internação na UTI e internação hospitalar são mostrados na </a:t>
            </a:r>
            <a:r>
              <a:rPr lang="pt-BR" sz="1800" b="1" smtClean="0">
                <a:solidFill>
                  <a:srgbClr val="0000FF"/>
                </a:solidFill>
              </a:rPr>
              <a:t>Tabela 2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619125" y="1865313"/>
            <a:ext cx="8596313" cy="3879850"/>
          </a:xfrm>
        </p:spPr>
        <p:txBody>
          <a:bodyPr/>
          <a:lstStyle/>
          <a:p>
            <a:r>
              <a:rPr lang="pt-BR" sz="2400" smtClean="0"/>
              <a:t>O que foi significativo:</a:t>
            </a:r>
          </a:p>
          <a:p>
            <a:r>
              <a:rPr lang="pt-BR" sz="2400" smtClean="0"/>
              <a:t>Ocorreram 8 episódios de bradicardia (em 7 pacientes) no braço dexmedetomidina:</a:t>
            </a:r>
          </a:p>
          <a:p>
            <a:pPr lvl="1"/>
            <a:r>
              <a:rPr lang="pt-BR" sz="2000" smtClean="0"/>
              <a:t>6 leves, sem necessidade de intervenção;</a:t>
            </a:r>
          </a:p>
          <a:p>
            <a:pPr lvl="1"/>
            <a:r>
              <a:rPr lang="pt-BR" sz="2000" smtClean="0"/>
              <a:t>1 moderado, exigindo suspensão da dexmedetomidina;</a:t>
            </a:r>
          </a:p>
          <a:p>
            <a:r>
              <a:rPr lang="pt-BR" sz="2400" smtClean="0"/>
              <a:t>Houve 5 episódios de hipotensão leve (em 3 pacientes) no braço da dexmedetomidina, nenhum requerendo intervenção;</a:t>
            </a:r>
          </a:p>
          <a:p>
            <a:r>
              <a:rPr lang="pt-BR" sz="2400" smtClean="0"/>
              <a:t>Houve um evento adverso grave: um paciente de 2,5 anos no braço da dexmedetomidina necessitou de um breve período de reanimação cárdiopulmonar por bradicardia durante uma intervenção das vias aéreas.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8" t="17508" r="16946" b="7321"/>
          <a:stretch>
            <a:fillRect/>
          </a:stretch>
        </p:blipFill>
        <p:spPr bwMode="auto">
          <a:xfrm>
            <a:off x="838200" y="201613"/>
            <a:ext cx="10196513" cy="643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277938" y="3332163"/>
            <a:ext cx="9093200" cy="25082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279525" y="3659188"/>
            <a:ext cx="9094788" cy="25082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 de Viabilidade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>
          <a:xfrm>
            <a:off x="717550" y="1727200"/>
            <a:ext cx="8596313" cy="3881438"/>
          </a:xfrm>
        </p:spPr>
        <p:txBody>
          <a:bodyPr/>
          <a:lstStyle/>
          <a:p>
            <a:r>
              <a:rPr lang="pt-BR" sz="2000" smtClean="0"/>
              <a:t>Foram elegíveis 254 crianças para randomização, dos quais 60 pacientes (23,6%) foram randomizados;</a:t>
            </a:r>
          </a:p>
          <a:p>
            <a:r>
              <a:rPr lang="pt-BR" sz="2000" smtClean="0"/>
              <a:t>A taxa de consentimento foi de 58% (103 famílias foram abordadas para consentimento);</a:t>
            </a:r>
          </a:p>
          <a:p>
            <a:r>
              <a:rPr lang="pt-BR" sz="2000" b="1" smtClean="0"/>
              <a:t>A randomização</a:t>
            </a:r>
            <a:r>
              <a:rPr lang="pt-BR" sz="2000" smtClean="0"/>
              <a:t> ocorreu dentro de uma mediana de </a:t>
            </a:r>
            <a:r>
              <a:rPr lang="pt-BR" sz="2000" b="1" smtClean="0"/>
              <a:t>6,0 horas</a:t>
            </a:r>
            <a:r>
              <a:rPr lang="pt-BR" sz="2000" smtClean="0"/>
              <a:t> (2,0–9,0 h) após a intubação no grupo </a:t>
            </a:r>
            <a:r>
              <a:rPr lang="pt-BR" sz="2000" b="1" smtClean="0"/>
              <a:t>dexmedetomidina</a:t>
            </a:r>
            <a:r>
              <a:rPr lang="pt-BR" sz="2000" smtClean="0"/>
              <a:t> X </a:t>
            </a:r>
            <a:r>
              <a:rPr lang="pt-BR" sz="2000" b="1" smtClean="0"/>
              <a:t>3 horas no cuidado usual</a:t>
            </a:r>
            <a:r>
              <a:rPr lang="pt-BR" sz="2000" smtClean="0"/>
              <a:t> ( p = 0,24);</a:t>
            </a:r>
          </a:p>
          <a:p>
            <a:r>
              <a:rPr lang="pt-BR" sz="2000" smtClean="0"/>
              <a:t>Houve uma conformidade muito alta com o Protocolo, com apenas quatro violações do protocolo relatadas;</a:t>
            </a:r>
          </a:p>
          <a:p>
            <a:r>
              <a:rPr lang="pt-BR" sz="2000" smtClean="0"/>
              <a:t>56 das 60 crianças (93%) foram ventiladas e sedadas por mais de 24 horas;</a:t>
            </a:r>
          </a:p>
          <a:p>
            <a:r>
              <a:rPr lang="pt-BR" sz="2000" smtClean="0"/>
              <a:t>Um paciente perdeu o acompanhamento.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/>
          </p:cNvSpPr>
          <p:nvPr>
            <p:ph type="body" idx="1"/>
          </p:nvPr>
        </p:nvSpPr>
        <p:spPr>
          <a:xfrm>
            <a:off x="677863" y="2160588"/>
            <a:ext cx="9501187" cy="3881437"/>
          </a:xfrm>
        </p:spPr>
        <p:txBody>
          <a:bodyPr/>
          <a:lstStyle/>
          <a:p>
            <a:r>
              <a:rPr lang="pt-BR" sz="2400" smtClean="0">
                <a:solidFill>
                  <a:srgbClr val="0000FF"/>
                </a:solidFill>
              </a:rPr>
              <a:t>O Protocolo de sedação foi cumprido com sucesso com 28 de 29 crianças (96,5%) no braço de dexmedetomidina</a:t>
            </a:r>
            <a:r>
              <a:rPr lang="pt-BR" sz="2400" smtClean="0"/>
              <a:t> recebendo dexmedetomidina em comparação com duas de 28 crianças (7,1%) no tratamento usual ( p &lt;0,0001). </a:t>
            </a:r>
          </a:p>
          <a:p>
            <a:r>
              <a:rPr lang="pt-BR" sz="2400" smtClean="0"/>
              <a:t>O midazolam foi usado com mais frequência no tratamento usual (26/28 [92,8%]) em comparação com o braço de dexmedetomidina (29/11 [37,9%]) (p &lt;0,0001). </a:t>
            </a:r>
          </a:p>
          <a:p>
            <a:r>
              <a:rPr lang="pt-BR" sz="2400" smtClean="0"/>
              <a:t>Não houve diferenças significativas entre os grupos na proporção de crianças que receberam propofol, cetamina, morfina ou fentanil (</a:t>
            </a:r>
            <a:r>
              <a:rPr lang="pt-BR" sz="2400" smtClean="0">
                <a:solidFill>
                  <a:srgbClr val="0000FF"/>
                </a:solidFill>
              </a:rPr>
              <a:t>Tabela 3</a:t>
            </a:r>
            <a:r>
              <a:rPr lang="pt-BR" sz="2400" smtClean="0"/>
              <a:t>).</a:t>
            </a: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1724025" y="638175"/>
            <a:ext cx="56324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sz="3200">
                <a:solidFill>
                  <a:schemeClr val="accent1"/>
                </a:solidFill>
              </a:rPr>
              <a:t>Medicamentos e Sedativos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Medicamentos e Sedativos</a:t>
            </a:r>
          </a:p>
        </p:txBody>
      </p:sp>
      <p:sp>
        <p:nvSpPr>
          <p:cNvPr id="23555" name="Espaço Reservado para Conteú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3556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4" t="24503" r="18527" b="14809"/>
          <a:stretch>
            <a:fillRect/>
          </a:stretch>
        </p:blipFill>
        <p:spPr bwMode="auto">
          <a:xfrm>
            <a:off x="254000" y="1322388"/>
            <a:ext cx="10031413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39738" y="3165475"/>
            <a:ext cx="9656762" cy="2984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58788" y="2501900"/>
            <a:ext cx="9656762" cy="6238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361950" y="4387850"/>
            <a:ext cx="9656763" cy="5969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400" smtClean="0"/>
              <a:t>Além da dexmedetomidina e midazolam, sem diferenças significativas nas doses cumulativas de outros IV sedativos ou opioides durante o período de estudo (</a:t>
            </a:r>
            <a:r>
              <a:rPr lang="pt-BR" sz="2400" smtClean="0">
                <a:solidFill>
                  <a:srgbClr val="0000FF"/>
                </a:solidFill>
              </a:rPr>
              <a:t>Tabela 3</a:t>
            </a:r>
            <a:r>
              <a:rPr lang="pt-BR" sz="2400" smtClean="0"/>
              <a:t>) ou nas primeiras 48 horas (</a:t>
            </a:r>
            <a:r>
              <a:rPr lang="pt-BR" sz="2400" smtClean="0">
                <a:solidFill>
                  <a:srgbClr val="0000FF"/>
                </a:solidFill>
              </a:rPr>
              <a:t>Figura 2A</a:t>
            </a:r>
            <a:r>
              <a:rPr lang="pt-BR" sz="2400" smtClean="0"/>
              <a:t>)</a:t>
            </a:r>
          </a:p>
        </p:txBody>
      </p:sp>
      <p:sp>
        <p:nvSpPr>
          <p:cNvPr id="35845" name="Título 1"/>
          <p:cNvSpPr>
            <a:spLocks/>
          </p:cNvSpPr>
          <p:nvPr/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57200"/>
            <a:r>
              <a:rPr lang="pt-BR" sz="3600">
                <a:solidFill>
                  <a:schemeClr val="accent1"/>
                </a:solidFill>
              </a:rPr>
              <a:t>Medicamentos e Sedativos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6905625" y="1990725"/>
            <a:ext cx="5056188" cy="1581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pt-BR" sz="1400">
                <a:solidFill>
                  <a:srgbClr val="0000FF"/>
                </a:solidFill>
              </a:rPr>
              <a:t>Figure 2</a:t>
            </a:r>
            <a:r>
              <a:rPr lang="pt-BR" sz="1400" b="1"/>
              <a:t>. </a:t>
            </a:r>
            <a:r>
              <a:rPr lang="pt-BR" sz="1400"/>
              <a:t>Comparison of IV sedative and opioid use between dexmedetomidine and usual care groups.</a:t>
            </a:r>
            <a:br>
              <a:rPr lang="pt-BR" sz="1400"/>
            </a:br>
            <a:r>
              <a:rPr lang="pt-BR" sz="1400">
                <a:solidFill>
                  <a:srgbClr val="0000FF"/>
                </a:solidFill>
              </a:rPr>
              <a:t>A</a:t>
            </a:r>
            <a:r>
              <a:rPr lang="pt-BR" sz="1400"/>
              <a:t>, Cumulative total IV sedative and opioid given over the first 48hr comparing dexmedetomidine to usual care.All cumulative doses expressed per kg body weight. Median cumulative dose expressed by </a:t>
            </a:r>
            <a:r>
              <a:rPr lang="pt-BR" sz="1400" i="1"/>
              <a:t>black bars</a:t>
            </a:r>
            <a:r>
              <a:rPr lang="pt-BR" sz="1400"/>
              <a:t>.</a:t>
            </a:r>
            <a:br>
              <a:rPr lang="pt-BR" sz="1400"/>
            </a:br>
            <a:endParaRPr lang="pt-BR" sz="1400"/>
          </a:p>
        </p:txBody>
      </p:sp>
      <p:pic>
        <p:nvPicPr>
          <p:cNvPr id="3687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75" y="0"/>
            <a:ext cx="63261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76" name="Rectangle 12"/>
          <p:cNvSpPr>
            <a:spLocks noChangeArrowheads="1"/>
          </p:cNvSpPr>
          <p:nvPr/>
        </p:nvSpPr>
        <p:spPr bwMode="auto">
          <a:xfrm>
            <a:off x="188913" y="4819650"/>
            <a:ext cx="12003087" cy="1200150"/>
          </a:xfrm>
          <a:prstGeom prst="rect">
            <a:avLst/>
          </a:prstGeom>
          <a:solidFill>
            <a:schemeClr val="bg2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i="1">
                <a:solidFill>
                  <a:srgbClr val="0000FF"/>
                </a:solidFill>
              </a:rPr>
              <a:t>Figura 2</a:t>
            </a:r>
            <a:r>
              <a:rPr lang="pt-BR"/>
              <a:t>. Comparação do uso de sedativo IV e opioide entre grupos dexmedetomidina e de cuidados habituais.</a:t>
            </a:r>
          </a:p>
          <a:p>
            <a:pPr algn="ctr"/>
            <a:r>
              <a:rPr lang="pt-BR"/>
              <a:t> </a:t>
            </a:r>
            <a:r>
              <a:rPr lang="pt-BR" b="1">
                <a:solidFill>
                  <a:srgbClr val="0000FF"/>
                </a:solidFill>
              </a:rPr>
              <a:t>A</a:t>
            </a:r>
            <a:r>
              <a:rPr lang="pt-BR"/>
              <a:t>, Cumulativototal de Sedativo IV e opioide administrados nas primeiras 48 horas comparando a dexmedetomidina ao tratamento usual. Todas as doses cumulativas expressas por kg de peso corporal. Dose cumulativa mediana expressa por barras pretas.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200" smtClean="0"/>
              <a:t>Crianças no </a:t>
            </a:r>
            <a:r>
              <a:rPr lang="pt-BR" sz="2200" smtClean="0">
                <a:solidFill>
                  <a:srgbClr val="0000FF"/>
                </a:solidFill>
              </a:rPr>
              <a:t>braço da dexmedetomidina receberam propofol em mais dias de sedação</a:t>
            </a:r>
            <a:r>
              <a:rPr lang="pt-BR" sz="2200" smtClean="0"/>
              <a:t> (48/165 [29%]) </a:t>
            </a:r>
            <a:r>
              <a:rPr lang="pt-BR" sz="2200" smtClean="0">
                <a:solidFill>
                  <a:srgbClr val="FF00FF"/>
                </a:solidFill>
              </a:rPr>
              <a:t>em comparação com o tratamento usual</a:t>
            </a:r>
            <a:r>
              <a:rPr lang="pt-BR" sz="2200" smtClean="0"/>
              <a:t>  (22/144 [15%] dias de sedação; p = 0,004) e </a:t>
            </a:r>
            <a:r>
              <a:rPr lang="pt-BR" sz="2200" smtClean="0">
                <a:solidFill>
                  <a:srgbClr val="0000FF"/>
                </a:solidFill>
              </a:rPr>
              <a:t>cetamina em mais dias de sedação (28/165 [17%])</a:t>
            </a:r>
            <a:r>
              <a:rPr lang="pt-BR" sz="2200" smtClean="0"/>
              <a:t> em comparação com o tratamento usual (1/144 [0,6%]) dias de sedação; p &lt;0,001).</a:t>
            </a:r>
          </a:p>
          <a:p>
            <a:r>
              <a:rPr lang="pt-BR" sz="2200" smtClean="0"/>
              <a:t>Exposição diária (número de indivíduos)para os IV sedativos  e opioides durante os primeiros 7 dias são mostrados na </a:t>
            </a:r>
            <a:r>
              <a:rPr lang="pt-BR" sz="2200" smtClean="0">
                <a:solidFill>
                  <a:srgbClr val="0000FF"/>
                </a:solidFill>
              </a:rPr>
              <a:t>Figura 2B</a:t>
            </a:r>
            <a:r>
              <a:rPr lang="pt-BR" sz="2200" smtClean="0"/>
              <a:t>.</a:t>
            </a:r>
          </a:p>
        </p:txBody>
      </p:sp>
      <p:sp>
        <p:nvSpPr>
          <p:cNvPr id="37892" name="Título 1"/>
          <p:cNvSpPr>
            <a:spLocks/>
          </p:cNvSpPr>
          <p:nvPr/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57200"/>
            <a:r>
              <a:rPr lang="pt-BR" sz="3600">
                <a:solidFill>
                  <a:schemeClr val="accent1"/>
                </a:solidFill>
              </a:rPr>
              <a:t>Medicamentos e Sedativos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11138"/>
            <a:ext cx="5619750" cy="42291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5778500" y="1036638"/>
            <a:ext cx="4789488" cy="2289175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Figure 2</a:t>
            </a:r>
            <a:r>
              <a:rPr lang="pt-BR" b="1"/>
              <a:t>. </a:t>
            </a:r>
            <a:r>
              <a:rPr lang="pt-BR"/>
              <a:t>Comparison of IV sedative and opioid use between dexmedetomidine and usual care groups.</a:t>
            </a:r>
            <a:br>
              <a:rPr lang="pt-BR"/>
            </a:br>
            <a:r>
              <a:rPr lang="pt-BR">
                <a:solidFill>
                  <a:srgbClr val="0000FF"/>
                </a:solidFill>
              </a:rPr>
              <a:t>B</a:t>
            </a:r>
            <a:r>
              <a:rPr lang="pt-BR"/>
              <a:t>, Exposure to IV sedative and opioid drugs over the first 7 d comparing dexmedetomidine to usual care.</a:t>
            </a:r>
            <a:br>
              <a:rPr lang="pt-BR"/>
            </a:br>
            <a:r>
              <a:rPr lang="pt-BR"/>
              <a:t>Values are expressed as the total number of children given each drug on each day</a:t>
            </a:r>
          </a:p>
        </p:txBody>
      </p:sp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1674813" y="4819650"/>
            <a:ext cx="1009650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Figura 2.</a:t>
            </a:r>
            <a:r>
              <a:rPr lang="pt-BR"/>
              <a:t> Comparação do uso de IV sedativos e opioide entre os grupos de dexmedetomidina e de tratamento usual. </a:t>
            </a:r>
          </a:p>
          <a:p>
            <a:r>
              <a:rPr lang="pt-BR" b="1">
                <a:solidFill>
                  <a:srgbClr val="0000FF"/>
                </a:solidFill>
              </a:rPr>
              <a:t>B</a:t>
            </a:r>
            <a:r>
              <a:rPr lang="pt-BR"/>
              <a:t>, Exposição a medicamentos IVsedativos e opioides Idurante os primeiros 7 dias comparando dexmedetomidina ao tratamento usual. Os valores são expressos como o número total de crianças que receberam cada medicamento em cada dia.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64" t="38271" r="37268" b="7744"/>
          <a:stretch>
            <a:fillRect/>
          </a:stretch>
        </p:blipFill>
        <p:spPr bwMode="auto">
          <a:xfrm>
            <a:off x="2513013" y="357188"/>
            <a:ext cx="6575425" cy="4919662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174625" y="5422900"/>
            <a:ext cx="10948988" cy="11906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 b="1"/>
              <a:t>Figure 2. </a:t>
            </a:r>
            <a:r>
              <a:rPr lang="pt-BR"/>
              <a:t>Comparison of IV sedative and opioid use between dexmedetomidine and usual care groups.</a:t>
            </a:r>
            <a:br>
              <a:rPr lang="pt-BR"/>
            </a:br>
            <a:r>
              <a:rPr lang="pt-BR" b="1"/>
              <a:t>B</a:t>
            </a:r>
            <a:r>
              <a:rPr lang="pt-BR"/>
              <a:t>, Exposure to IV sedative and opioid drugs over the first 7 d comparing dexmedetomidine to usual care.</a:t>
            </a:r>
            <a:br>
              <a:rPr lang="pt-BR"/>
            </a:br>
            <a:r>
              <a:rPr lang="pt-BR"/>
              <a:t>Values are expressed as the total number of children given each drug on each day </a:t>
            </a:r>
            <a:br>
              <a:rPr lang="pt-BR"/>
            </a:br>
            <a:endParaRPr lang="pt-BR"/>
          </a:p>
        </p:txBody>
      </p:sp>
      <p:sp>
        <p:nvSpPr>
          <p:cNvPr id="38918" name="Line 6"/>
          <p:cNvSpPr>
            <a:spLocks noChangeShapeType="1"/>
          </p:cNvSpPr>
          <p:nvPr/>
        </p:nvSpPr>
        <p:spPr bwMode="auto">
          <a:xfrm>
            <a:off x="3117850" y="547688"/>
            <a:ext cx="3860800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8920" name="Line 8"/>
          <p:cNvSpPr>
            <a:spLocks noChangeShapeType="1"/>
          </p:cNvSpPr>
          <p:nvPr/>
        </p:nvSpPr>
        <p:spPr bwMode="auto">
          <a:xfrm>
            <a:off x="2955925" y="2444750"/>
            <a:ext cx="4070350" cy="9525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8921" name="Line 9"/>
          <p:cNvSpPr>
            <a:spLocks noChangeShapeType="1"/>
          </p:cNvSpPr>
          <p:nvPr/>
        </p:nvSpPr>
        <p:spPr bwMode="auto">
          <a:xfrm>
            <a:off x="6959600" y="549275"/>
            <a:ext cx="47625" cy="1933575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8922" name="Line 10"/>
          <p:cNvSpPr>
            <a:spLocks noChangeShapeType="1"/>
          </p:cNvSpPr>
          <p:nvPr/>
        </p:nvSpPr>
        <p:spPr bwMode="auto">
          <a:xfrm flipH="1">
            <a:off x="3003550" y="587375"/>
            <a:ext cx="7938" cy="1857375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8923" name="Line 11"/>
          <p:cNvSpPr>
            <a:spLocks noChangeShapeType="1"/>
          </p:cNvSpPr>
          <p:nvPr/>
        </p:nvSpPr>
        <p:spPr bwMode="auto">
          <a:xfrm>
            <a:off x="6988175" y="2463800"/>
            <a:ext cx="1905000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8924" name="Line 12"/>
          <p:cNvSpPr>
            <a:spLocks noChangeShapeType="1"/>
          </p:cNvSpPr>
          <p:nvPr/>
        </p:nvSpPr>
        <p:spPr bwMode="auto">
          <a:xfrm flipV="1">
            <a:off x="7026275" y="4543425"/>
            <a:ext cx="1925638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8925" name="Line 13"/>
          <p:cNvSpPr>
            <a:spLocks noChangeShapeType="1"/>
          </p:cNvSpPr>
          <p:nvPr/>
        </p:nvSpPr>
        <p:spPr bwMode="auto">
          <a:xfrm>
            <a:off x="8864600" y="2444750"/>
            <a:ext cx="0" cy="2079625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8926" name="Line 14"/>
          <p:cNvSpPr>
            <a:spLocks noChangeShapeType="1"/>
          </p:cNvSpPr>
          <p:nvPr/>
        </p:nvSpPr>
        <p:spPr bwMode="auto">
          <a:xfrm>
            <a:off x="6988175" y="2511425"/>
            <a:ext cx="47625" cy="2060575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77863" y="1273175"/>
            <a:ext cx="8596312" cy="3879850"/>
          </a:xfrm>
        </p:spPr>
        <p:txBody>
          <a:bodyPr>
            <a:noAutofit/>
          </a:bodyPr>
          <a:lstStyle/>
          <a:p>
            <a:r>
              <a:rPr lang="pt-BR" sz="2000" b="1" smtClean="0">
                <a:solidFill>
                  <a:srgbClr val="0000FF"/>
                </a:solidFill>
              </a:rPr>
              <a:t>Crianças sedadas com dexmedetomedina como o sedativo primário atingiram os níveis de sedação-alvo com mais frequência nos primeiros 48 horas após o início da ventilação mecânica</a:t>
            </a:r>
            <a:r>
              <a:rPr lang="pt-BR" sz="2000" smtClean="0"/>
              <a:t>, em comparação com os cuidados habituais</a:t>
            </a:r>
            <a:r>
              <a:rPr lang="pt-BR" smtClean="0"/>
              <a:t>.</a:t>
            </a:r>
          </a:p>
          <a:p>
            <a:r>
              <a:rPr lang="pt-BR" b="1" smtClean="0">
                <a:solidFill>
                  <a:srgbClr val="0000FF"/>
                </a:solidFill>
              </a:rPr>
              <a:t>Crianças tratadas com dexmedetomidina também eram mais propensos a atingir os níveis de sedação desejados no primeiro 24 horas,</a:t>
            </a:r>
            <a:r>
              <a:rPr lang="pt-BR" smtClean="0"/>
              <a:t> e o tempo desde a randomização para atingir os níveis-alvo de sedação foi menor.</a:t>
            </a:r>
            <a:endParaRPr lang="pt-BR" sz="2400" smtClean="0">
              <a:solidFill>
                <a:srgbClr val="FF0000"/>
              </a:solidFill>
            </a:endParaRPr>
          </a:p>
          <a:p>
            <a:r>
              <a:rPr lang="pt-BR" b="1" smtClean="0">
                <a:solidFill>
                  <a:srgbClr val="0000FF"/>
                </a:solidFill>
              </a:rPr>
              <a:t>Crianças no braço da dexmedetomidina foram menos propensos a receber midazolam,</a:t>
            </a:r>
            <a:r>
              <a:rPr lang="pt-BR" smtClean="0"/>
              <a:t> embora </a:t>
            </a:r>
            <a:r>
              <a:rPr lang="pt-BR" b="1" smtClean="0">
                <a:solidFill>
                  <a:srgbClr val="FF0000"/>
                </a:solidFill>
              </a:rPr>
              <a:t>em um terço das crianças sedadas com dexmedetomedina foi necessário o uso de sedativos adicionais</a:t>
            </a:r>
            <a:r>
              <a:rPr lang="pt-BR" smtClean="0"/>
              <a:t> (fentanil, propofol e cetamina), não ficando  claro se isso foi devido a propriedades sedativas, analgésicas ou amnésticas inadequadas , ou dosagem inadequada de dexmedetomidina. </a:t>
            </a:r>
          </a:p>
          <a:p>
            <a:pPr algn="ctr">
              <a:buFont typeface="Wingdings 3" pitchFamily="18" charset="2"/>
              <a:buNone/>
            </a:pPr>
            <a:r>
              <a:rPr lang="pt-BR" smtClean="0"/>
              <a:t>(Embora tenha sido usado doses altas/ máximas do medicamento).</a:t>
            </a:r>
          </a:p>
          <a:p>
            <a:pPr algn="ctr">
              <a:buFont typeface="Wingdings 3" pitchFamily="18" charset="2"/>
              <a:buNone/>
            </a:pPr>
            <a:r>
              <a:rPr lang="pt-BR" b="1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/>
          </p:cNvSpPr>
          <p:nvPr>
            <p:ph type="body" idx="1"/>
          </p:nvPr>
        </p:nvSpPr>
        <p:spPr>
          <a:xfrm>
            <a:off x="550863" y="1674813"/>
            <a:ext cx="9093200" cy="4591050"/>
          </a:xfrm>
        </p:spPr>
        <p:txBody>
          <a:bodyPr/>
          <a:lstStyle/>
          <a:p>
            <a:r>
              <a:rPr lang="pt-BR" sz="2000" smtClean="0"/>
              <a:t>A </a:t>
            </a:r>
            <a:r>
              <a:rPr lang="pt-BR" sz="2000" smtClean="0">
                <a:solidFill>
                  <a:srgbClr val="0000FF"/>
                </a:solidFill>
              </a:rPr>
              <a:t>dexmedetomidina</a:t>
            </a:r>
            <a:r>
              <a:rPr lang="pt-BR" sz="2000" smtClean="0"/>
              <a:t> é conhecida por ter ambas as </a:t>
            </a:r>
            <a:r>
              <a:rPr lang="pt-BR" sz="2000" smtClean="0">
                <a:solidFill>
                  <a:srgbClr val="0000FF"/>
                </a:solidFill>
              </a:rPr>
              <a:t>propriedades sedativas e analgésicas</a:t>
            </a:r>
            <a:r>
              <a:rPr lang="pt-BR" sz="2000" smtClean="0"/>
              <a:t> (31), mas não as propriedades amnésticas descritas para o midazolam.</a:t>
            </a:r>
          </a:p>
          <a:p>
            <a:r>
              <a:rPr lang="pt-BR" sz="2000" smtClean="0"/>
              <a:t>Apesar do uso de doses máximas adequadas à idade mais altas do que as sugeridas anteriormente neste estudo (28, 29), não está claro se a necessidade de sedativos adicionais (fentanil, propofol e cetamina) em um terço das crianças foi devida à inadequada propriedades sedativa, analgésica ou amnéstica ou dosagem inadequada de dexmedetomidina.</a:t>
            </a:r>
          </a:p>
          <a:p>
            <a:r>
              <a:rPr lang="pt-BR" sz="2000" smtClean="0"/>
              <a:t>Isso também não está claro se o uso de doses mais altas de dexmedetomidina seria limitada pelos </a:t>
            </a:r>
            <a:r>
              <a:rPr lang="pt-BR" sz="2000" b="1" smtClean="0"/>
              <a:t>efeitos adversos</a:t>
            </a:r>
            <a:r>
              <a:rPr lang="pt-BR" sz="2000" smtClean="0"/>
              <a:t>, como mostrado em uma </a:t>
            </a:r>
            <a:r>
              <a:rPr lang="pt-BR" sz="2000" b="1" smtClean="0"/>
              <a:t>minoria de pacientes recebendo dexmedetomidina</a:t>
            </a:r>
            <a:r>
              <a:rPr lang="pt-BR" sz="2000" smtClean="0"/>
              <a:t> neste estudo</a:t>
            </a:r>
          </a:p>
          <a:p>
            <a:endParaRPr lang="pt-BR" sz="2000" smtClean="0"/>
          </a:p>
        </p:txBody>
      </p:sp>
      <p:sp>
        <p:nvSpPr>
          <p:cNvPr id="41988" name="Título 1"/>
          <p:cNvSpPr>
            <a:spLocks/>
          </p:cNvSpPr>
          <p:nvPr/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57200"/>
            <a:r>
              <a:rPr lang="pt-BR" sz="3600">
                <a:solidFill>
                  <a:schemeClr val="accent1"/>
                </a:solidFill>
              </a:rPr>
              <a:t>DISCUSSÃO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/>
          </p:cNvSpPr>
          <p:nvPr>
            <p:ph type="body" idx="1"/>
          </p:nvPr>
        </p:nvSpPr>
        <p:spPr>
          <a:xfrm>
            <a:off x="395288" y="1839913"/>
            <a:ext cx="9258300" cy="4649787"/>
          </a:xfrm>
        </p:spPr>
        <p:txBody>
          <a:bodyPr/>
          <a:lstStyle/>
          <a:p>
            <a:r>
              <a:rPr lang="pt-BR" sz="2200" smtClean="0"/>
              <a:t>Nas doses utilizadas neste estudo, </a:t>
            </a:r>
            <a:r>
              <a:rPr lang="pt-BR" sz="2200" b="1" smtClean="0">
                <a:solidFill>
                  <a:srgbClr val="0000FF"/>
                </a:solidFill>
              </a:rPr>
              <a:t>todos</a:t>
            </a:r>
            <a:r>
              <a:rPr lang="pt-BR" sz="2200" smtClean="0">
                <a:solidFill>
                  <a:srgbClr val="0000FF"/>
                </a:solidFill>
              </a:rPr>
              <a:t>,</a:t>
            </a:r>
            <a:r>
              <a:rPr lang="pt-BR" sz="2200" smtClean="0"/>
              <a:t> exceto um episódio de hipotensão ou bradicardia no braço dexmedetomidina, </a:t>
            </a:r>
            <a:r>
              <a:rPr lang="pt-BR" sz="2200" b="1" smtClean="0">
                <a:solidFill>
                  <a:srgbClr val="0000FF"/>
                </a:solidFill>
              </a:rPr>
              <a:t>foram autolimitados e sem necessidade de intervenção específica</a:t>
            </a:r>
            <a:r>
              <a:rPr lang="pt-BR" sz="2200" smtClean="0"/>
              <a:t> e geral os requisitos de vasopressor foram semelhantes entre os braços do estudo.</a:t>
            </a:r>
          </a:p>
          <a:p>
            <a:r>
              <a:rPr lang="pt-BR" sz="2200" b="1" smtClean="0">
                <a:solidFill>
                  <a:srgbClr val="FF0000"/>
                </a:solidFill>
              </a:rPr>
              <a:t>Um paciente</a:t>
            </a:r>
            <a:r>
              <a:rPr lang="pt-BR" sz="2200" smtClean="0">
                <a:solidFill>
                  <a:srgbClr val="FF0000"/>
                </a:solidFill>
              </a:rPr>
              <a:t> </a:t>
            </a:r>
            <a:r>
              <a:rPr lang="pt-BR" sz="2200" b="1" smtClean="0">
                <a:solidFill>
                  <a:srgbClr val="FF0000"/>
                </a:solidFill>
              </a:rPr>
              <a:t>no braço da dexmedetomidina precisou de um breve período de massagem cardíaca para bradicardia durante uma intervenção nas vias aéreas</a:t>
            </a:r>
            <a:r>
              <a:rPr lang="pt-BR" sz="2200" smtClean="0"/>
              <a:t>, e é possível que a dexmedetomidina possa ter contribuiu para a gravidade da bradicardia neste caso.</a:t>
            </a:r>
          </a:p>
        </p:txBody>
      </p:sp>
      <p:sp>
        <p:nvSpPr>
          <p:cNvPr id="43012" name="Título 1"/>
          <p:cNvSpPr>
            <a:spLocks/>
          </p:cNvSpPr>
          <p:nvPr/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57200"/>
            <a:r>
              <a:rPr lang="pt-BR" sz="3600">
                <a:solidFill>
                  <a:schemeClr val="accent1"/>
                </a:solidFill>
              </a:rPr>
              <a:t>DISCUSSÃO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>
          <a:xfrm>
            <a:off x="676275" y="357188"/>
            <a:ext cx="8596313" cy="1320800"/>
          </a:xfrm>
        </p:spPr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>
          <a:xfrm>
            <a:off x="566738" y="1301750"/>
            <a:ext cx="10837862" cy="5556250"/>
          </a:xfrm>
          <a:solidFill>
            <a:schemeClr val="bg1"/>
          </a:solidFill>
        </p:spPr>
        <p:txBody>
          <a:bodyPr/>
          <a:lstStyle/>
          <a:p>
            <a:r>
              <a:rPr lang="pt-BR" sz="2000" smtClean="0">
                <a:solidFill>
                  <a:srgbClr val="0000FF"/>
                </a:solidFill>
              </a:rPr>
              <a:t>Não foi observado nenhuma diferença entre os grupos com relação à retirada do medicamento (WAT- abstinência) ou delirium</a:t>
            </a:r>
            <a:r>
              <a:rPr lang="pt-BR" sz="2000" smtClean="0"/>
              <a:t>;</a:t>
            </a:r>
          </a:p>
          <a:p>
            <a:pPr lvl="1" algn="ctr"/>
            <a:r>
              <a:rPr lang="pt-BR" sz="2000" b="1" smtClean="0"/>
              <a:t>Embora os dados do delirium fossem limitados: mais de 50% das crianças foram excluídas da avaliação do delirium por terem menos de 6 meses de idade;</a:t>
            </a:r>
          </a:p>
          <a:p>
            <a:r>
              <a:rPr lang="pt-BR" sz="2000" smtClean="0"/>
              <a:t>No entanto,  este estudo não pode tirar conclusões confiáveis sobre a taxa de ocorrência relativa de delirium com dexmedetomidina e outros sedativos;</a:t>
            </a:r>
          </a:p>
          <a:p>
            <a:r>
              <a:rPr lang="pt-BR" sz="2000" smtClean="0"/>
              <a:t>Três ensaios clínicos randomizados anteriores em crianças </a:t>
            </a:r>
            <a:r>
              <a:rPr lang="pt-BR" sz="2000" b="1" smtClean="0">
                <a:solidFill>
                  <a:srgbClr val="0000FF"/>
                </a:solidFill>
              </a:rPr>
              <a:t>compararam a sedação com dexmedetomidina a outros agentes e demonstraram uma redução nas necessidades de resgate de morfina (33) em crianças que receberam dexmedetomidina em comparação com midazolam (33);</a:t>
            </a:r>
          </a:p>
          <a:p>
            <a:r>
              <a:rPr lang="pt-BR" sz="2000" smtClean="0"/>
              <a:t>Outro estudo, mostrou que </a:t>
            </a:r>
            <a:r>
              <a:rPr lang="pt-BR" sz="2000" b="1" smtClean="0">
                <a:solidFill>
                  <a:srgbClr val="0000FF"/>
                </a:solidFill>
              </a:rPr>
              <a:t>sedação mais leve, escores de dor reduzidos e consumo reduzido de fentanil foram alcançados com dexmedetomidina em comparação com midazolam (34);</a:t>
            </a:r>
          </a:p>
          <a:p>
            <a:r>
              <a:rPr lang="pt-BR" sz="2000" smtClean="0"/>
              <a:t>3° estudo mostrou um </a:t>
            </a:r>
            <a:r>
              <a:rPr lang="pt-BR" sz="2000" i="1" smtClean="0">
                <a:solidFill>
                  <a:srgbClr val="0000FF"/>
                </a:solidFill>
              </a:rPr>
              <a:t>tempo mais curto para extubação após a cessação da dexmedetomidina em comparação com o fentanil</a:t>
            </a:r>
            <a:r>
              <a:rPr lang="pt-BR" sz="2000" smtClean="0"/>
              <a:t> (35).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/>
          </p:cNvSpPr>
          <p:nvPr>
            <p:ph type="body" idx="1"/>
          </p:nvPr>
        </p:nvSpPr>
        <p:spPr>
          <a:xfrm>
            <a:off x="239713" y="1138238"/>
            <a:ext cx="9520237" cy="5719762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pt-BR" b="1" smtClean="0">
                <a:solidFill>
                  <a:srgbClr val="FF00FF"/>
                </a:solidFill>
              </a:rPr>
              <a:t>Este estudo piloto foi projetado para testar a viabilidade de uma estratégia de sedação usando dexmedetomidina como principal sedativo quando comparado com os cuidados habituais</a:t>
            </a:r>
            <a:r>
              <a:rPr lang="pt-BR" smtClean="0"/>
              <a:t>. </a:t>
            </a:r>
          </a:p>
          <a:p>
            <a:pPr algn="ctr"/>
            <a:r>
              <a:rPr lang="pt-BR" b="1" smtClean="0">
                <a:solidFill>
                  <a:srgbClr val="0000FF"/>
                </a:solidFill>
              </a:rPr>
              <a:t>Os resultados demonstraram que uma estratégia usando dexmedetomidina foi viável, prático e seguro.</a:t>
            </a:r>
          </a:p>
          <a:p>
            <a:r>
              <a:rPr lang="pt-BR" smtClean="0">
                <a:solidFill>
                  <a:srgbClr val="FF0000"/>
                </a:solidFill>
              </a:rPr>
              <a:t>Não foi possível cegar os grupos</a:t>
            </a:r>
            <a:r>
              <a:rPr lang="pt-BR" smtClean="0"/>
              <a:t> (difícil e risco potencial de segurança), sendo um maior potencial de viés nesse estudo.</a:t>
            </a:r>
          </a:p>
          <a:p>
            <a:r>
              <a:rPr lang="pt-BR" smtClean="0"/>
              <a:t>É possível que </a:t>
            </a:r>
            <a:r>
              <a:rPr lang="pt-BR" b="1" smtClean="0">
                <a:solidFill>
                  <a:srgbClr val="0000FF"/>
                </a:solidFill>
              </a:rPr>
              <a:t>o regime de dosagem protocolizado usado para dexmedetomidina pode ter melhorado o alcance da sedação alvo em comparação com o grupo de cuidados usuais. </a:t>
            </a:r>
          </a:p>
          <a:p>
            <a:r>
              <a:rPr lang="pt-BR" smtClean="0"/>
              <a:t>Alternativamente e mais provavelmente, a escolha do sedativo primário ou combinação de agentes sedativos foram fatores mais importantes para alcançar os níveis mais leves de sedação observados nesse estudo.</a:t>
            </a:r>
          </a:p>
          <a:p>
            <a:r>
              <a:rPr lang="pt-BR" smtClean="0"/>
              <a:t> Isto é suportado por uma análise post hoc do ensaio RESTORE por </a:t>
            </a:r>
            <a:r>
              <a:rPr lang="pt-BR" smtClean="0">
                <a:solidFill>
                  <a:srgbClr val="0000FF"/>
                </a:solidFill>
              </a:rPr>
              <a:t>Grant et al</a:t>
            </a:r>
            <a:r>
              <a:rPr lang="pt-BR" smtClean="0"/>
              <a:t> (41), que </a:t>
            </a:r>
            <a:r>
              <a:rPr lang="pt-BR" smtClean="0">
                <a:solidFill>
                  <a:srgbClr val="0000FF"/>
                </a:solidFill>
              </a:rPr>
              <a:t>mostrou eficácia da dexmedetomidina como um único agente sedativo em crianças sem ventilação invasiva</a:t>
            </a:r>
          </a:p>
          <a:p>
            <a:endParaRPr lang="pt-BR" smtClean="0">
              <a:solidFill>
                <a:srgbClr val="0000FF"/>
              </a:solidFill>
            </a:endParaRPr>
          </a:p>
        </p:txBody>
      </p:sp>
      <p:sp>
        <p:nvSpPr>
          <p:cNvPr id="45060" name="Título 1"/>
          <p:cNvSpPr>
            <a:spLocks/>
          </p:cNvSpPr>
          <p:nvPr/>
        </p:nvSpPr>
        <p:spPr bwMode="auto">
          <a:xfrm>
            <a:off x="676275" y="357188"/>
            <a:ext cx="85963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57200"/>
            <a:r>
              <a:rPr lang="pt-BR" sz="3600">
                <a:solidFill>
                  <a:schemeClr val="accent1"/>
                </a:solidFill>
              </a:rPr>
              <a:t>DISCUSSÃO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/>
          </p:cNvSpPr>
          <p:nvPr>
            <p:ph type="body" idx="1"/>
          </p:nvPr>
        </p:nvSpPr>
        <p:spPr>
          <a:xfrm>
            <a:off x="142875" y="1314450"/>
            <a:ext cx="9812338" cy="5351463"/>
          </a:xfrm>
        </p:spPr>
        <p:txBody>
          <a:bodyPr/>
          <a:lstStyle/>
          <a:p>
            <a:r>
              <a:rPr lang="pt-BR" sz="2000" smtClean="0"/>
              <a:t>Uma força importante do nosso julgamento é a  nscrição precoce e início da dexmedetomidina horas após o início da ventilação mecânica. </a:t>
            </a:r>
          </a:p>
          <a:p>
            <a:r>
              <a:rPr lang="pt-BR" sz="2000" smtClean="0"/>
              <a:t>Pacientes foram corretamente previstos para exigir ventilação prolongada, com 93% dos pacientes randomizados foram ventilados por mais de 24 horas. </a:t>
            </a:r>
          </a:p>
          <a:p>
            <a:r>
              <a:rPr lang="pt-BR" sz="2000" smtClean="0"/>
              <a:t>A taxa de consentimento foi alta e os participantes do estudo foram rapidamente randomizados.</a:t>
            </a:r>
          </a:p>
          <a:p>
            <a:r>
              <a:rPr lang="pt-BR" sz="2000" smtClean="0">
                <a:solidFill>
                  <a:srgbClr val="FF0000"/>
                </a:solidFill>
              </a:rPr>
              <a:t>No entanto, quase 40% das  crianças elegíveis foram perdidas</a:t>
            </a:r>
            <a:r>
              <a:rPr lang="pt-BR" sz="2000" smtClean="0"/>
              <a:t>, principalmente devido à falta de disponibilidade de um coordenador de pesquisa, estudos concorrentes ou inelegibilidade, devido a Protocolos de Unidade (por exemplo, Protocolo de Sedação de Unidade individual exigindo infusão de clonidina como sedativo primário para bebês).</a:t>
            </a:r>
          </a:p>
          <a:p>
            <a:endParaRPr lang="pt-BR" sz="2000" smtClean="0"/>
          </a:p>
        </p:txBody>
      </p:sp>
      <p:sp>
        <p:nvSpPr>
          <p:cNvPr id="46084" name="Título 1"/>
          <p:cNvSpPr>
            <a:spLocks/>
          </p:cNvSpPr>
          <p:nvPr/>
        </p:nvSpPr>
        <p:spPr bwMode="auto">
          <a:xfrm>
            <a:off x="676275" y="357188"/>
            <a:ext cx="85963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57200"/>
            <a:r>
              <a:rPr lang="pt-BR" sz="3600">
                <a:solidFill>
                  <a:schemeClr val="accent1"/>
                </a:solidFill>
              </a:rPr>
              <a:t>DISCUSSÃO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Grp="1"/>
          </p:cNvSpPr>
          <p:nvPr>
            <p:ph type="body" idx="1"/>
          </p:nvPr>
        </p:nvSpPr>
        <p:spPr>
          <a:xfrm>
            <a:off x="395288" y="1752600"/>
            <a:ext cx="9432925" cy="3881438"/>
          </a:xfrm>
        </p:spPr>
        <p:txBody>
          <a:bodyPr/>
          <a:lstStyle/>
          <a:p>
            <a:pPr algn="ctr">
              <a:buFont typeface="Wingdings 3" pitchFamily="18" charset="2"/>
              <a:buNone/>
            </a:pPr>
            <a:r>
              <a:rPr lang="pt-BR" sz="2000" b="1" smtClean="0">
                <a:solidFill>
                  <a:srgbClr val="FF0000"/>
                </a:solidFill>
              </a:rPr>
              <a:t>Ensaios clínicos randomizados em sedação pediátrica em cuidados intensivos provou ser difícil, principalmente devido a problemas de recrutamento. </a:t>
            </a:r>
          </a:p>
          <a:p>
            <a:r>
              <a:rPr lang="pt-BR" sz="2000" smtClean="0"/>
              <a:t>O estudo multicêntrico europeu da clonidina (42) recrutou 200 pacientes em mais de 5 anos, e o ensaio clínico da clonidina no Reino Unido (43) recrutou 129 pacientes de 1.000 planejados. </a:t>
            </a:r>
          </a:p>
          <a:p>
            <a:r>
              <a:rPr lang="pt-BR" sz="2000" smtClean="0"/>
              <a:t>Ambos os ensaios não foram capazes de mostrar resultados positivos devido ao tamanho inadequado da amostra.</a:t>
            </a:r>
          </a:p>
          <a:p>
            <a:r>
              <a:rPr lang="pt-BR" sz="2000" smtClean="0"/>
              <a:t>Os investigadores do ensaio comentaram que a </a:t>
            </a:r>
            <a:r>
              <a:rPr lang="pt-BR" sz="2000" smtClean="0">
                <a:solidFill>
                  <a:srgbClr val="FF0000"/>
                </a:solidFill>
              </a:rPr>
              <a:t>taxa de  recrutamento decepcionante</a:t>
            </a:r>
            <a:r>
              <a:rPr lang="pt-BR" sz="2000" smtClean="0"/>
              <a:t> refletiu uma </a:t>
            </a:r>
            <a:r>
              <a:rPr lang="pt-BR" sz="2000" smtClean="0">
                <a:solidFill>
                  <a:srgbClr val="FF0000"/>
                </a:solidFill>
              </a:rPr>
              <a:t>relutância das famílias para fornecer consentimento</a:t>
            </a:r>
            <a:r>
              <a:rPr lang="pt-BR" sz="2000" smtClean="0"/>
              <a:t>, uma vez que a sedação foi estabelecida e uma </a:t>
            </a:r>
            <a:r>
              <a:rPr lang="pt-BR" sz="2000" smtClean="0">
                <a:solidFill>
                  <a:srgbClr val="FF0000"/>
                </a:solidFill>
              </a:rPr>
              <a:t>relutância de clínicos para recrutar paciente instáveis.</a:t>
            </a:r>
          </a:p>
          <a:p>
            <a:endParaRPr lang="pt-BR" sz="2000" smtClean="0">
              <a:solidFill>
                <a:srgbClr val="FF0000"/>
              </a:solidFill>
            </a:endParaRPr>
          </a:p>
          <a:p>
            <a:endParaRPr lang="pt-BR" sz="2000" smtClean="0">
              <a:solidFill>
                <a:srgbClr val="FF0000"/>
              </a:solidFill>
            </a:endParaRPr>
          </a:p>
          <a:p>
            <a:endParaRPr lang="pt-BR" smtClean="0"/>
          </a:p>
        </p:txBody>
      </p:sp>
      <p:sp>
        <p:nvSpPr>
          <p:cNvPr id="47108" name="Título 1"/>
          <p:cNvSpPr>
            <a:spLocks/>
          </p:cNvSpPr>
          <p:nvPr/>
        </p:nvSpPr>
        <p:spPr bwMode="auto">
          <a:xfrm>
            <a:off x="676275" y="357188"/>
            <a:ext cx="85963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57200"/>
            <a:r>
              <a:rPr lang="pt-BR" sz="3600">
                <a:solidFill>
                  <a:schemeClr val="accent1"/>
                </a:solidFill>
              </a:rPr>
              <a:t>DISCUSSÃO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 3" pitchFamily="18" charset="2"/>
              <a:buNone/>
            </a:pPr>
            <a:r>
              <a:rPr lang="pt-BR" sz="2000" b="1" smtClean="0">
                <a:solidFill>
                  <a:srgbClr val="FF00FF"/>
                </a:solidFill>
              </a:rPr>
              <a:t>Os autores estimam que  um</a:t>
            </a:r>
            <a:r>
              <a:rPr lang="pt-BR" sz="2000" smtClean="0"/>
              <a:t> </a:t>
            </a:r>
            <a:r>
              <a:rPr lang="pt-BR" sz="2000" b="1" smtClean="0">
                <a:solidFill>
                  <a:srgbClr val="FF00FF"/>
                </a:solidFill>
              </a:rPr>
              <a:t>ensaio de fase III comparando dexmedetomidina ao padrão sedação com um resultado primário de redução da duração de ventilação exigiria aproximadamente 600 pacientes.</a:t>
            </a:r>
          </a:p>
          <a:p>
            <a:r>
              <a:rPr lang="pt-BR" sz="2000" smtClean="0"/>
              <a:t>Com base nessa taxa de recrutamento para este estudo piloto, o recrutamento levaria muitos anos.</a:t>
            </a:r>
          </a:p>
          <a:p>
            <a:r>
              <a:rPr lang="pt-BR" sz="2000" smtClean="0"/>
              <a:t> No entanto, os autores prevêm que o recrutamento seria melhorado em uma melhor infraestrutura de pesquisa e recursos e minimizando os critérios de exclusão, em particular aqueles com quadros agudos e lesão cerebral crônica, dada ao aumento do uso de dexmedetomidina neste grupo de pacientes na prática clínica.</a:t>
            </a:r>
          </a:p>
        </p:txBody>
      </p:sp>
      <p:sp>
        <p:nvSpPr>
          <p:cNvPr id="48132" name="Título 1"/>
          <p:cNvSpPr>
            <a:spLocks/>
          </p:cNvSpPr>
          <p:nvPr/>
        </p:nvSpPr>
        <p:spPr bwMode="auto">
          <a:xfrm>
            <a:off x="685800" y="357188"/>
            <a:ext cx="85963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57200"/>
            <a:r>
              <a:rPr lang="pt-BR" sz="3600">
                <a:solidFill>
                  <a:schemeClr val="accent1"/>
                </a:solidFill>
              </a:rPr>
              <a:t>DISCUSSÃO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/>
          </p:cNvSpPr>
          <p:nvPr>
            <p:ph type="body" idx="1"/>
          </p:nvPr>
        </p:nvSpPr>
        <p:spPr>
          <a:xfrm>
            <a:off x="542925" y="1684338"/>
            <a:ext cx="8782050" cy="4397375"/>
          </a:xfrm>
        </p:spPr>
        <p:txBody>
          <a:bodyPr/>
          <a:lstStyle/>
          <a:p>
            <a:r>
              <a:rPr lang="pt-BR" sz="2000" smtClean="0"/>
              <a:t>Este estudo piloto mostrou que a </a:t>
            </a:r>
            <a:r>
              <a:rPr lang="pt-BR" sz="2000" smtClean="0">
                <a:solidFill>
                  <a:srgbClr val="0000FF"/>
                </a:solidFill>
              </a:rPr>
              <a:t>randomização de crianças ventiladas em Terapia Intensiva para braços de sedação alternativos é viável</a:t>
            </a:r>
            <a:r>
              <a:rPr lang="pt-BR" sz="2000" smtClean="0"/>
              <a:t> e que </a:t>
            </a:r>
            <a:r>
              <a:rPr lang="pt-BR" sz="2000" smtClean="0">
                <a:solidFill>
                  <a:srgbClr val="FF00FF"/>
                </a:solidFill>
              </a:rPr>
              <a:t>um algoritmo de tratamento com dexmedetomidina como agente sedativo primário pode ser superior para alcançar níveis de sedação seguros mais</a:t>
            </a:r>
            <a:r>
              <a:rPr lang="pt-BR" sz="2000" smtClean="0"/>
              <a:t> </a:t>
            </a:r>
            <a:r>
              <a:rPr lang="pt-BR" sz="2000" smtClean="0">
                <a:solidFill>
                  <a:srgbClr val="FF00FF"/>
                </a:solidFill>
              </a:rPr>
              <a:t>rápidos. </a:t>
            </a:r>
          </a:p>
          <a:p>
            <a:r>
              <a:rPr lang="pt-BR" sz="2000" smtClean="0"/>
              <a:t>Embora uma abordagem  colaborativa, binacional, multicêntrica foi alcançada neste estudo piloto, recrutamento adequado para um estudo definitivo randomizado e controlado comparando a eficácia e segurança da dexmedetomidina como o sedativo primário, particularmente seu efeito sobre resultados centrados no paciente, provavelmente requer uma </a:t>
            </a:r>
            <a:r>
              <a:rPr lang="pt-BR" sz="2000" b="1" smtClean="0">
                <a:solidFill>
                  <a:srgbClr val="0000FF"/>
                </a:solidFill>
              </a:rPr>
              <a:t>abordagem multinacional</a:t>
            </a:r>
          </a:p>
        </p:txBody>
      </p:sp>
      <p:sp>
        <p:nvSpPr>
          <p:cNvPr id="49156" name="Título 1"/>
          <p:cNvSpPr>
            <a:spLocks/>
          </p:cNvSpPr>
          <p:nvPr/>
        </p:nvSpPr>
        <p:spPr bwMode="auto">
          <a:xfrm>
            <a:off x="685800" y="357188"/>
            <a:ext cx="85963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57200"/>
            <a:r>
              <a:rPr lang="pt-BR" sz="3600">
                <a:solidFill>
                  <a:schemeClr val="accent1"/>
                </a:solidFill>
              </a:rPr>
              <a:t>DISCUSSÃO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/>
          </p:cNvSpPr>
          <p:nvPr>
            <p:ph type="body" idx="1"/>
          </p:nvPr>
        </p:nvSpPr>
        <p:spPr>
          <a:xfrm>
            <a:off x="687388" y="1081088"/>
            <a:ext cx="8596312" cy="3881437"/>
          </a:xfrm>
        </p:spPr>
        <p:txBody>
          <a:bodyPr/>
          <a:lstStyle/>
          <a:p>
            <a:r>
              <a:rPr lang="pt-BR" sz="2400" smtClean="0"/>
              <a:t>A despeito das variáveis abordagens e em constante mudança para sedação na UTI Pediátrica em obter consenso sobre o desenho do estudo, um grande ensaio randomizado para confirmar os principais achados  deste estudo piloto é essencial para apoiar protocolos de sedação baseados em evidências que são seguras e eficazes. </a:t>
            </a:r>
          </a:p>
          <a:p>
            <a:r>
              <a:rPr lang="pt-BR" sz="2400" smtClean="0"/>
              <a:t>Esse estudo forneceria uma oportunidade única de compreender a prática ideal de sedação no melhoramento dos resultados de longo prazo para crianças gravemente doentes</a:t>
            </a:r>
          </a:p>
        </p:txBody>
      </p:sp>
      <p:sp>
        <p:nvSpPr>
          <p:cNvPr id="50180" name="Título 1"/>
          <p:cNvSpPr>
            <a:spLocks/>
          </p:cNvSpPr>
          <p:nvPr/>
        </p:nvSpPr>
        <p:spPr bwMode="auto">
          <a:xfrm>
            <a:off x="685800" y="357188"/>
            <a:ext cx="85963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57200"/>
            <a:r>
              <a:rPr lang="pt-BR" sz="3600">
                <a:solidFill>
                  <a:schemeClr val="accent1"/>
                </a:solidFill>
              </a:rPr>
              <a:t>DISCUSSÃO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CONCLUSÃO</a:t>
            </a:r>
          </a:p>
        </p:txBody>
      </p:sp>
      <p:sp>
        <p:nvSpPr>
          <p:cNvPr id="51203" name="Rectangle 3"/>
          <p:cNvSpPr>
            <a:spLocks noGrp="1"/>
          </p:cNvSpPr>
          <p:nvPr>
            <p:ph type="body" idx="1"/>
          </p:nvPr>
        </p:nvSpPr>
        <p:spPr>
          <a:xfrm>
            <a:off x="1087438" y="1878013"/>
            <a:ext cx="8596312" cy="3881437"/>
          </a:xfrm>
          <a:solidFill>
            <a:schemeClr val="bg2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r>
              <a:rPr lang="pt-BR" sz="2800" smtClean="0"/>
              <a:t>Um protocolo de sedação usando dexmedetomidina como sedativo primário foi viável, pareceu seguro, alcançado cedo, leve sedação e redução das necessidades de midazolam. </a:t>
            </a:r>
          </a:p>
          <a:p>
            <a:r>
              <a:rPr lang="pt-BR" sz="2800" smtClean="0"/>
              <a:t>Os achados  deste estudo piloto justifica mais estudos de agentes sedativos em crianças criticamente doentes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488" y="1338263"/>
            <a:ext cx="6958012" cy="4484687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3216275" y="325438"/>
            <a:ext cx="21034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b="1">
                <a:solidFill>
                  <a:srgbClr val="FF00FF"/>
                </a:solidFill>
              </a:rPr>
              <a:t>ABSTRACT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303213"/>
            <a:ext cx="5364163" cy="5970587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1138"/>
            <a:ext cx="3587750" cy="6500812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613" y="0"/>
            <a:ext cx="3862387" cy="6489700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6063" y="1512888"/>
            <a:ext cx="4194175" cy="3643312"/>
          </a:xfrm>
          <a:prstGeom prst="rect">
            <a:avLst/>
          </a:prstGeom>
          <a:noFill/>
          <a:ln w="1905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1493838"/>
            <a:ext cx="10520363" cy="3263900"/>
          </a:xfrm>
          <a:prstGeom prst="rect">
            <a:avLst/>
          </a:prstGeom>
          <a:noFill/>
          <a:ln w="1905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/>
          </p:nvPr>
        </p:nvSpPr>
        <p:spPr>
          <a:xfrm>
            <a:off x="1951038" y="307975"/>
            <a:ext cx="8596312" cy="1973263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pt-BR" sz="3200" smtClean="0">
                <a:solidFill>
                  <a:srgbClr val="0000FF"/>
                </a:solidFill>
              </a:rPr>
              <a:t>Nota do Editor da página neonatal </a:t>
            </a:r>
            <a:r>
              <a:rPr lang="pt-BR" sz="3200" smtClean="0">
                <a:solidFill>
                  <a:srgbClr val="0000FF"/>
                </a:solidFill>
                <a:hlinkClick r:id="rId2"/>
              </a:rPr>
              <a:t>www.paulomargotto.com.br</a:t>
            </a:r>
            <a:r>
              <a:rPr lang="pt-BR" sz="3200" smtClean="0">
                <a:solidFill>
                  <a:srgbClr val="0000FF"/>
                </a:solidFill>
              </a:rPr>
              <a:t> , Dr. Paulo R. Margotto. Consultem também! Aqui e Agora! </a:t>
            </a:r>
            <a:r>
              <a:rPr lang="pt-BR" sz="3200" i="1" smtClean="0">
                <a:solidFill>
                  <a:srgbClr val="0000FF"/>
                </a:solidFill>
              </a:rPr>
              <a:t>Online </a:t>
            </a:r>
            <a:r>
              <a:rPr lang="pt-BR" sz="3200" smtClean="0">
                <a:solidFill>
                  <a:srgbClr val="0000FF"/>
                </a:solidFill>
              </a:rPr>
              <a:t>Sempre!</a:t>
            </a:r>
          </a:p>
        </p:txBody>
      </p:sp>
      <p:pic>
        <p:nvPicPr>
          <p:cNvPr id="56324" name="Espaço Reservado para Conteúdo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668338"/>
            <a:ext cx="1893888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5" name="Picture 5" descr="Imagem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4850"/>
            <a:ext cx="2205038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6" name="Picture 6" descr="DSC00252"/>
          <p:cNvPicPr>
            <a:picLocks noChangeAspect="1" noChangeArrowheads="1"/>
          </p:cNvPicPr>
          <p:nvPr/>
        </p:nvPicPr>
        <p:blipFill>
          <a:blip r:embed="rId5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2344738"/>
            <a:ext cx="4926013" cy="36972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2971800" y="6172200"/>
            <a:ext cx="54133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Dr. Paulo R. Margotto e Dra.  Áurea Valença (2006)</a:t>
            </a:r>
          </a:p>
        </p:txBody>
      </p:sp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8059738" y="5314950"/>
            <a:ext cx="2562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hlinkClick r:id="rId6"/>
              </a:rPr>
              <a:t>pmargotto@gmail.com</a:t>
            </a:r>
            <a:r>
              <a:rPr lang="pt-BR"/>
              <a:t>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3"/>
          <p:cNvSpPr>
            <a:spLocks noGrp="1"/>
          </p:cNvSpPr>
          <p:nvPr>
            <p:ph type="body" idx="4294967295"/>
          </p:nvPr>
        </p:nvSpPr>
        <p:spPr>
          <a:xfrm>
            <a:off x="719138" y="2133600"/>
            <a:ext cx="11041062" cy="4724400"/>
          </a:xfrm>
          <a:solidFill>
            <a:schemeClr val="bg1"/>
          </a:solidFill>
        </p:spPr>
        <p:txBody>
          <a:bodyPr/>
          <a:lstStyle/>
          <a:p>
            <a:pPr marL="273050" indent="-228600" defTabSz="914400">
              <a:lnSpc>
                <a:spcPct val="70000"/>
              </a:lnSpc>
            </a:pPr>
            <a:r>
              <a:rPr lang="pt-BR" altLang="pt-BR" smtClean="0"/>
              <a:t>Aos 9 dias de idade, RN de  24 semanas de idade gestacional do sexo masculino em ventilação mecânica oscilatório de alta frequência apresentava intensa e refratária agitação a altas doses de narcóticos intravenosos e benzodiazepínicos. Desde que a estabilidade respiratória da criança era dependente de sedação adequada, ele recebeu dexmedetomidina após vários dias de resposta sub-ótima aos  agentes padrão.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mtClean="0"/>
              <a:t>O tratamento prévio de dexmedetomidina incluíu:infusão contínua de fentanil de 10 mcg /kg/h, lorazepam intravenosa de 0,6 mg/kg a cada 4 horas, em doses intermitentes, tanto o lorazepam e midazolam, conforme necessário, e uma dose em </a:t>
            </a:r>
            <a:r>
              <a:rPr lang="pt-BR" altLang="pt-BR" i="1" smtClean="0"/>
              <a:t>bolus</a:t>
            </a:r>
            <a:r>
              <a:rPr lang="pt-BR" altLang="pt-BR" smtClean="0"/>
              <a:t> único de fenobarbital.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mtClean="0"/>
              <a:t>O paciente acalmou  acentuadamente durante ao uso da dose de ataque de  dexmedetomidina e permaneceu adequadamente sedado enquanto a droga foi continuada. A infusão de dexmedetomidina permitiu o desmame da ventilação mecânica, bem como uma rápida redução gradual de outros medicamentos sedativos.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mtClean="0"/>
              <a:t> A taxa máxima de infusão de dexmedetomidina foi de 0,7 mcg/kg  h, e duração total do tratamento foi de 19 dias. Não ocorreram efeitos adversos significativos diretamente atribuídos ao uso de dexmedetomidina durante este tempo.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mtClean="0"/>
              <a:t> A dexmedetomidina foi um sedativo eficaz e analgésico neste bebê de  24 semanas com agitação refratária  quando em ventilação mecânica. Com base na sua eficácia documentado para a dor e a sedação e o seu perfil de efeitos adversos favoráveis, garante estudos adicionais sobre a  dexmedetomidina como primeira linha de terapia adjuvante ou com narcóticos para sedação em recém-nascidos ventilados.</a:t>
            </a:r>
          </a:p>
        </p:txBody>
      </p:sp>
      <p:sp>
        <p:nvSpPr>
          <p:cNvPr id="61443" name="Rectangle 4"/>
          <p:cNvSpPr>
            <a:spLocks noChangeArrowheads="1"/>
          </p:cNvSpPr>
          <p:nvPr/>
        </p:nvSpPr>
        <p:spPr bwMode="auto">
          <a:xfrm>
            <a:off x="342900" y="1063625"/>
            <a:ext cx="11849100" cy="825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altLang="pt-BR" sz="1600">
                <a:latin typeface="Arial" pitchFamily="34" charset="0"/>
                <a:hlinkClick r:id="rId2"/>
              </a:rPr>
              <a:t>Successful use of dexmedetomidine for sedation in a 24-week gestational age neonate.</a:t>
            </a:r>
            <a:endParaRPr lang="en-US" altLang="pt-BR" sz="1600">
              <a:latin typeface="Arial" pitchFamily="34" charset="0"/>
            </a:endParaRPr>
          </a:p>
          <a:p>
            <a:pPr algn="ctr"/>
            <a:r>
              <a:rPr lang="en-US" altLang="pt-BR" sz="1600">
                <a:latin typeface="Arial" pitchFamily="34" charset="0"/>
              </a:rPr>
              <a:t>O'Mara K, Gal P, Ransommd JL, Wimmermd JE Jr, Carlosmd RQ, Dimaguilamd MA, Davonzomd C, Smithmd M.</a:t>
            </a:r>
          </a:p>
          <a:p>
            <a:pPr algn="ctr"/>
            <a:r>
              <a:rPr lang="en-US" altLang="pt-BR" sz="1600">
                <a:latin typeface="Arial" pitchFamily="34" charset="0"/>
              </a:rPr>
              <a:t>Ann Pharmacother. 2009 Oct;43(10):1707-13.</a:t>
            </a:r>
          </a:p>
        </p:txBody>
      </p:sp>
      <p:sp>
        <p:nvSpPr>
          <p:cNvPr id="61444" name="Oval 4"/>
          <p:cNvSpPr>
            <a:spLocks noChangeArrowheads="1"/>
          </p:cNvSpPr>
          <p:nvPr/>
        </p:nvSpPr>
        <p:spPr bwMode="auto">
          <a:xfrm>
            <a:off x="144463" y="1484313"/>
            <a:ext cx="914400" cy="592137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457200"/>
            <a:r>
              <a:rPr lang="pt-BR" altLang="pt-BR">
                <a:solidFill>
                  <a:srgbClr val="0000FF"/>
                </a:solidFill>
                <a:latin typeface="Arial" pitchFamily="34" charset="0"/>
              </a:rPr>
              <a:t>2009</a:t>
            </a:r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0" y="333375"/>
            <a:ext cx="12192000" cy="3667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pt-BR" altLang="pt-BR" b="1">
                <a:solidFill>
                  <a:srgbClr val="0000FF"/>
                </a:solidFill>
                <a:latin typeface="Arial" pitchFamily="34" charset="0"/>
              </a:rPr>
              <a:t>Uso com sucesso da dexmedetomidina para sedação em um neonato de 24 semanas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/>
          </p:cNvSpPr>
          <p:nvPr>
            <p:ph type="body" idx="4294967295"/>
          </p:nvPr>
        </p:nvSpPr>
        <p:spPr>
          <a:xfrm>
            <a:off x="1155700" y="2486025"/>
            <a:ext cx="10895013" cy="4219575"/>
          </a:xfrm>
          <a:solidFill>
            <a:schemeClr val="bg1"/>
          </a:solidFill>
        </p:spPr>
        <p:txBody>
          <a:bodyPr/>
          <a:lstStyle/>
          <a:p>
            <a:pPr marL="285750" indent="-285750">
              <a:lnSpc>
                <a:spcPct val="90000"/>
              </a:lnSpc>
            </a:pPr>
            <a:endParaRPr lang="pt-BR" altLang="pt-BR" smtClean="0"/>
          </a:p>
          <a:p>
            <a:pPr marL="285750" indent="-285750">
              <a:lnSpc>
                <a:spcPct val="90000"/>
              </a:lnSpc>
            </a:pPr>
            <a:endParaRPr lang="pt-BR" altLang="pt-BR" smtClean="0"/>
          </a:p>
          <a:p>
            <a:pPr marL="285750" indent="-285750">
              <a:lnSpc>
                <a:spcPct val="90000"/>
              </a:lnSpc>
            </a:pPr>
            <a:endParaRPr lang="pt-BR" altLang="pt-BR" smtClean="0"/>
          </a:p>
          <a:p>
            <a:pPr marL="285750" indent="-285750">
              <a:lnSpc>
                <a:spcPct val="90000"/>
              </a:lnSpc>
            </a:pPr>
            <a:endParaRPr lang="pt-BR" altLang="pt-BR" smtClean="0"/>
          </a:p>
          <a:p>
            <a:pPr marL="285750" indent="-285750">
              <a:lnSpc>
                <a:spcPct val="90000"/>
              </a:lnSpc>
            </a:pPr>
            <a:endParaRPr lang="pt-BR" altLang="pt-BR" smtClean="0"/>
          </a:p>
          <a:p>
            <a:pPr marL="285750" indent="-285750">
              <a:lnSpc>
                <a:spcPct val="90000"/>
              </a:lnSpc>
            </a:pPr>
            <a:r>
              <a:rPr lang="pt-BR" altLang="pt-BR" sz="1600" smtClean="0"/>
              <a:t>Foi realizada uma revisão retrospectiva dos prontuários de todos os bebês e crianças críticAs (até 18 anos) com doença cardíaca congênita ou adquirida que receberam dexmedetomidina por ≥ 96 horas na  Unidade de Terapia Intensiva cardiovascular pediátrica entre janeiro de 2009 e março de 2010.</a:t>
            </a:r>
          </a:p>
          <a:p>
            <a:pPr marL="285750" indent="-285750">
              <a:lnSpc>
                <a:spcPct val="90000"/>
              </a:lnSpc>
            </a:pPr>
            <a:r>
              <a:rPr lang="pt-BR" altLang="pt-BR" sz="1600" smtClean="0"/>
              <a:t>Os pacientes foram divididos </a:t>
            </a:r>
            <a:r>
              <a:rPr lang="pt-BR" altLang="pt-BR" sz="1600" b="1" smtClean="0">
                <a:solidFill>
                  <a:srgbClr val="FF0066"/>
                </a:solidFill>
              </a:rPr>
              <a:t>em dois grupos para fins de estudo</a:t>
            </a:r>
            <a:r>
              <a:rPr lang="pt-BR" altLang="pt-BR" sz="1600" smtClean="0">
                <a:solidFill>
                  <a:srgbClr val="FF0066"/>
                </a:solidFill>
              </a:rPr>
              <a:t>: </a:t>
            </a:r>
          </a:p>
          <a:p>
            <a:pPr marL="285750" indent="-285750">
              <a:lnSpc>
                <a:spcPct val="90000"/>
              </a:lnSpc>
              <a:buFont typeface="Wingdings 3" pitchFamily="18" charset="2"/>
              <a:buNone/>
            </a:pPr>
            <a:r>
              <a:rPr lang="pt-BR" altLang="pt-BR" sz="1600" smtClean="0"/>
              <a:t>         -o grupo dexmedetomidina (n = 52) incluiu pacientes que receberam infusão de dexmedetomidina juntamente com outros agentes de sedação convencionais, </a:t>
            </a:r>
          </a:p>
          <a:p>
            <a:pPr marL="285750" indent="-285750">
              <a:lnSpc>
                <a:spcPct val="90000"/>
              </a:lnSpc>
              <a:buFont typeface="Wingdings 3" pitchFamily="18" charset="2"/>
              <a:buNone/>
            </a:pPr>
            <a:r>
              <a:rPr lang="pt-BR" altLang="pt-BR" sz="1600" smtClean="0"/>
              <a:t>         -e o grupo controle (n = 42) incluiu pacientes que receberam sedação convencional sem o uso de dexmedetomidina.</a:t>
            </a:r>
          </a:p>
          <a:p>
            <a:pPr marL="285750" indent="-285750">
              <a:lnSpc>
                <a:spcPct val="90000"/>
              </a:lnSpc>
            </a:pPr>
            <a:endParaRPr lang="pt-BR" altLang="pt-BR" sz="1600" smtClean="0"/>
          </a:p>
        </p:txBody>
      </p:sp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527050" y="788988"/>
            <a:ext cx="11169650" cy="733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95220" bIns="0" anchor="ctr">
            <a:spAutoFit/>
          </a:bodyPr>
          <a:lstStyle/>
          <a:p>
            <a:pPr algn="ctr" defTabSz="457200"/>
            <a:r>
              <a:rPr lang="en-US" altLang="pt-BR" sz="1600">
                <a:latin typeface="Arial" pitchFamily="34" charset="0"/>
                <a:hlinkClick r:id="rId2"/>
              </a:rPr>
              <a:t>Safety and efficacy of prolonged dexmedetomidine use in critically ill children with heart disease*.</a:t>
            </a:r>
            <a:endParaRPr lang="en-US" altLang="pt-BR" sz="1600">
              <a:latin typeface="Arial" pitchFamily="34" charset="0"/>
            </a:endParaRPr>
          </a:p>
          <a:p>
            <a:pPr algn="ctr" defTabSz="457200"/>
            <a:r>
              <a:rPr lang="en-US" altLang="pt-BR" sz="1600">
                <a:latin typeface="Arial" pitchFamily="34" charset="0"/>
              </a:rPr>
              <a:t>Gupta P, Whiteside W, Sabati A, Tesoro TM, Gossett JM, Tobias JD, Roth SJ.Pediatr Crit Care Med. 2012 Nov;13(6):660-6. doi: 10.1097/PCC.0b013e318253c7f1.PMID: 22791093.</a:t>
            </a:r>
            <a:r>
              <a:rPr lang="en-US" altLang="pt-BR" sz="1600" u="sng">
                <a:latin typeface="Arial" pitchFamily="34" charset="0"/>
                <a:hlinkClick r:id="rId3"/>
              </a:rPr>
              <a:t>Similar articles</a:t>
            </a:r>
            <a:endParaRPr lang="en-US" altLang="pt-BR" sz="1600" u="sng">
              <a:latin typeface="Arial" pitchFamily="34" charset="0"/>
            </a:endParaRPr>
          </a:p>
        </p:txBody>
      </p:sp>
      <p:sp>
        <p:nvSpPr>
          <p:cNvPr id="62468" name="Oval 4"/>
          <p:cNvSpPr>
            <a:spLocks noChangeArrowheads="1"/>
          </p:cNvSpPr>
          <p:nvPr/>
        </p:nvSpPr>
        <p:spPr bwMode="auto">
          <a:xfrm>
            <a:off x="1968500" y="1628775"/>
            <a:ext cx="958850" cy="627063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457200"/>
            <a:r>
              <a:rPr lang="pt-BR" altLang="pt-BR">
                <a:solidFill>
                  <a:srgbClr val="0000FF"/>
                </a:solidFill>
                <a:latin typeface="Arial" pitchFamily="34" charset="0"/>
              </a:rPr>
              <a:t>2012</a:t>
            </a: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334963" y="115888"/>
            <a:ext cx="11188700" cy="6096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pt-BR" altLang="pt-BR" sz="1700" b="1">
                <a:solidFill>
                  <a:srgbClr val="0000FF"/>
                </a:solidFill>
                <a:latin typeface="Arial" pitchFamily="34" charset="0"/>
              </a:rPr>
              <a:t>Segurança e eficácia do uso prolongado de dexmedetomidina (DEX) criança criticamente grave com doença cardíaca</a:t>
            </a:r>
          </a:p>
        </p:txBody>
      </p:sp>
      <p:sp>
        <p:nvSpPr>
          <p:cNvPr id="62470" name="Text Box 7"/>
          <p:cNvSpPr txBox="1">
            <a:spLocks noChangeArrowheads="1"/>
          </p:cNvSpPr>
          <p:nvPr/>
        </p:nvSpPr>
        <p:spPr bwMode="auto">
          <a:xfrm>
            <a:off x="3273425" y="2109788"/>
            <a:ext cx="6562725" cy="9810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pt-BR" altLang="pt-BR" sz="1400">
                <a:solidFill>
                  <a:srgbClr val="0000FF"/>
                </a:solidFill>
                <a:latin typeface="Arial" pitchFamily="34" charset="0"/>
              </a:rPr>
              <a:t>Fornecer sedação adequada para crianças gravemente doentes com doença cardíaca é um problema clínico desafiador. Esses pacientes geralmente têm função cardiovascular lábil e podem requerer vários dias a semanas de sedação como um componente de sua Unidade de Tratamento Intensivo.</a:t>
            </a:r>
          </a:p>
        </p:txBody>
      </p:sp>
      <p:sp>
        <p:nvSpPr>
          <p:cNvPr id="62471" name="Text Box 8"/>
          <p:cNvSpPr txBox="1">
            <a:spLocks noChangeArrowheads="1"/>
          </p:cNvSpPr>
          <p:nvPr/>
        </p:nvSpPr>
        <p:spPr bwMode="auto">
          <a:xfrm>
            <a:off x="2109788" y="3141663"/>
            <a:ext cx="9842500" cy="971550"/>
          </a:xfrm>
          <a:prstGeom prst="rect">
            <a:avLst/>
          </a:prstGeom>
          <a:noFill/>
          <a:ln w="28575">
            <a:solidFill>
              <a:srgbClr val="FF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pt-BR" altLang="pt-BR" sz="1400">
                <a:solidFill>
                  <a:srgbClr val="0000FF"/>
                </a:solidFill>
                <a:latin typeface="Arial" pitchFamily="34" charset="0"/>
              </a:rPr>
              <a:t>Dexmedetomidina (DEX)  tem efeitos limitados sobre a função respiratória; assim, a interferência no desmame da </a:t>
            </a:r>
          </a:p>
          <a:p>
            <a:pPr algn="ctr"/>
            <a:r>
              <a:rPr lang="pt-BR" altLang="pt-BR" sz="1400">
                <a:solidFill>
                  <a:srgbClr val="0000FF"/>
                </a:solidFill>
                <a:latin typeface="Arial" pitchFamily="34" charset="0"/>
              </a:rPr>
              <a:t>ventilação mecânica é menos provável. De fato, tem sido usado tanto como ponte para </a:t>
            </a:r>
          </a:p>
          <a:p>
            <a:pPr algn="ctr"/>
            <a:r>
              <a:rPr lang="pt-BR" altLang="pt-BR" sz="1400">
                <a:solidFill>
                  <a:srgbClr val="0000FF"/>
                </a:solidFill>
                <a:latin typeface="Arial" pitchFamily="34" charset="0"/>
              </a:rPr>
              <a:t>extubação traqueal, bem como para sedação em pacientes não intubados</a:t>
            </a:r>
          </a:p>
        </p:txBody>
      </p:sp>
      <p:sp>
        <p:nvSpPr>
          <p:cNvPr id="62472" name="Rectangle 9"/>
          <p:cNvSpPr>
            <a:spLocks noChangeArrowheads="1"/>
          </p:cNvSpPr>
          <p:nvPr/>
        </p:nvSpPr>
        <p:spPr bwMode="auto">
          <a:xfrm>
            <a:off x="600075" y="1503363"/>
            <a:ext cx="1370013" cy="1822450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sz="1400">
                <a:solidFill>
                  <a:srgbClr val="0000FF"/>
                </a:solidFill>
                <a:latin typeface="Arial" pitchFamily="34" charset="0"/>
              </a:rPr>
              <a:t>DEX foi</a:t>
            </a:r>
          </a:p>
          <a:p>
            <a:pPr algn="ctr"/>
            <a:r>
              <a:rPr lang="pt-BR" altLang="pt-BR" sz="1400">
                <a:solidFill>
                  <a:srgbClr val="0000FF"/>
                </a:solidFill>
                <a:latin typeface="Arial" pitchFamily="34" charset="0"/>
              </a:rPr>
              <a:t>iniciada como uma infusão contínua a uma dose de</a:t>
            </a:r>
          </a:p>
          <a:p>
            <a:pPr algn="ctr"/>
            <a:r>
              <a:rPr lang="pt-BR" altLang="pt-BR" sz="1400">
                <a:solidFill>
                  <a:srgbClr val="0000FF"/>
                </a:solidFill>
                <a:latin typeface="Arial" pitchFamily="34" charset="0"/>
              </a:rPr>
              <a:t>0,3-1,0 μg / kg / h sem dose </a:t>
            </a:r>
            <a:r>
              <a:rPr lang="pt-BR" altLang="pt-BR" sz="1400" i="1">
                <a:solidFill>
                  <a:srgbClr val="0000FF"/>
                </a:solidFill>
                <a:latin typeface="Arial" pitchFamily="34" charset="0"/>
              </a:rPr>
              <a:t>bolus</a:t>
            </a:r>
          </a:p>
        </p:txBody>
      </p:sp>
      <p:sp>
        <p:nvSpPr>
          <p:cNvPr id="62473" name="AutoShape 2"/>
          <p:cNvSpPr>
            <a:spLocks noChangeArrowheads="1"/>
          </p:cNvSpPr>
          <p:nvPr/>
        </p:nvSpPr>
        <p:spPr bwMode="auto">
          <a:xfrm>
            <a:off x="11649075" y="6208713"/>
            <a:ext cx="336550" cy="436562"/>
          </a:xfrm>
          <a:prstGeom prst="curvedRightArrow">
            <a:avLst>
              <a:gd name="adj1" fmla="val 23541"/>
              <a:gd name="adj2" fmla="val 47094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>
              <a:latin typeface="Century Schoolbook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Grp="1"/>
          </p:cNvSpPr>
          <p:nvPr>
            <p:ph type="body" idx="4294967295"/>
          </p:nvPr>
        </p:nvSpPr>
        <p:spPr>
          <a:xfrm>
            <a:off x="774700" y="1193800"/>
            <a:ext cx="11004550" cy="5462588"/>
          </a:xfrm>
          <a:solidFill>
            <a:schemeClr val="bg1"/>
          </a:solidFill>
        </p:spPr>
        <p:txBody>
          <a:bodyPr/>
          <a:lstStyle/>
          <a:p>
            <a:pPr marL="285750" indent="-285750">
              <a:lnSpc>
                <a:spcPct val="90000"/>
              </a:lnSpc>
            </a:pPr>
            <a:r>
              <a:rPr lang="pt-BR" altLang="pt-BR" sz="2000" smtClean="0"/>
              <a:t>A duração e a quantidade de infusões contínuas de midazolam e morfina foram significativamente menores no grupo dexmedetomidina quando comparado ao grupo controle. </a:t>
            </a:r>
          </a:p>
          <a:p>
            <a:pPr marL="285750" indent="-285750">
              <a:lnSpc>
                <a:spcPct val="90000"/>
              </a:lnSpc>
            </a:pPr>
            <a:r>
              <a:rPr lang="pt-BR" altLang="pt-BR" sz="2000" smtClean="0"/>
              <a:t>Durante a infusão de dexmedetomidina, não houve diferença estatística na freqüência cardíaca e pressão arterial entre os dois grupos. </a:t>
            </a:r>
          </a:p>
          <a:p>
            <a:pPr marL="285750" indent="-285750">
              <a:lnSpc>
                <a:spcPct val="90000"/>
              </a:lnSpc>
            </a:pPr>
            <a:r>
              <a:rPr lang="pt-BR" altLang="pt-BR" sz="2000" smtClean="0"/>
              <a:t>O escore Inotrópico foi significativamente menor no grupo dexmedetomidina em comparação com o grupo de controle nas últimas 6 horas antes do término da infusão de dexmedetomidina (p &lt;0,001), e em 1 hora (p &lt;0,001) e 6h (p &lt;. 001) após o término da infusão de dexmedetomidina.</a:t>
            </a:r>
          </a:p>
          <a:p>
            <a:pPr marL="285750" indent="-285750">
              <a:lnSpc>
                <a:spcPct val="90000"/>
              </a:lnSpc>
            </a:pPr>
            <a:r>
              <a:rPr lang="pt-BR" altLang="pt-BR" sz="2000" smtClean="0"/>
              <a:t>No entanto: sem diferença no tempo de ventilação, no tempo de internação na UTI cardiológico e no Hospital.</a:t>
            </a:r>
          </a:p>
          <a:p>
            <a:pPr marL="285750" indent="-285750" algn="ctr">
              <a:lnSpc>
                <a:spcPct val="90000"/>
              </a:lnSpc>
              <a:buFont typeface="Wingdings 3" pitchFamily="18" charset="2"/>
              <a:buNone/>
            </a:pPr>
            <a:r>
              <a:rPr lang="pt-BR" altLang="pt-BR" sz="2000" b="1" smtClean="0"/>
              <a:t>Uma maior proporção de pacientes no grupo dexmedetomidina foi administrada clonidina quando comparado ao grupo controle após o término da dexmedetomidina (31% vs. 7%, p = 0,005)</a:t>
            </a:r>
          </a:p>
          <a:p>
            <a:pPr marL="285750" indent="-285750" algn="ctr">
              <a:lnSpc>
                <a:spcPct val="90000"/>
              </a:lnSpc>
              <a:buFont typeface="Wingdings 3" pitchFamily="18" charset="2"/>
              <a:buNone/>
            </a:pPr>
            <a:r>
              <a:rPr lang="pt-BR" altLang="pt-BR" sz="2000" b="1" smtClean="0">
                <a:solidFill>
                  <a:srgbClr val="0000FF"/>
                </a:solidFill>
              </a:rPr>
              <a:t>Os autores concluem: A administração prolongada de dexmedetomidina em crianças com doença cardíaca parece ser segura e está associada à diminuição da necessidade de opiOides e benzodiazepínicos e à diminuição do suporte inotrópico</a:t>
            </a:r>
          </a:p>
          <a:p>
            <a:pPr marL="285750" indent="-285750">
              <a:lnSpc>
                <a:spcPct val="90000"/>
              </a:lnSpc>
            </a:pPr>
            <a:endParaRPr lang="pt-BR" altLang="pt-BR" sz="2000" b="1" smtClean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/>
          <p:cNvSpPr>
            <a:spLocks noGrp="1"/>
          </p:cNvSpPr>
          <p:nvPr>
            <p:ph type="body" idx="4294967295"/>
          </p:nvPr>
        </p:nvSpPr>
        <p:spPr>
          <a:xfrm>
            <a:off x="968375" y="2300288"/>
            <a:ext cx="10161588" cy="4213225"/>
          </a:xfrm>
          <a:solidFill>
            <a:schemeClr val="bg1"/>
          </a:solidFill>
        </p:spPr>
        <p:txBody>
          <a:bodyPr/>
          <a:lstStyle/>
          <a:p>
            <a:pPr marL="273050" indent="-228600" defTabSz="914400">
              <a:lnSpc>
                <a:spcPct val="70000"/>
              </a:lnSpc>
            </a:pPr>
            <a:r>
              <a:rPr lang="pt-BR" altLang="pt-BR" sz="2000" smtClean="0"/>
              <a:t>Dexmedetomidina e midazolam têm sido amplamente utilizados em anestesia clínica e sedação em Unidade de Terapia Intensiva.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2000" smtClean="0"/>
              <a:t>.Estas duas drogas diferem  quanto ao  mecanismo sedativo.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2000" smtClean="0"/>
              <a:t>A hipótese destes autores chineses é que a neurotoxicidade da exposição repetida à dexmedetomidina ou midazolam para ratos neonatais pode ser diferente.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2000" smtClean="0"/>
              <a:t>Vinte e quatro ratos com idade pós-natal de  8 dias l foram divididos aleatoriamente em um grupo controle (n = 8), grupo da dexmedetomidina (n = 8) e grupo do midazolam (n = 8).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2000" smtClean="0"/>
              <a:t>Nos três grupos, solução salina (10 mL / kg), a dexmedetomidina (10 mcg / kg) ou midazolam (40 mg / kg) foi injetado por via intraperitoneal uma vez por dia, durante os próximos cinco dias, respectivamente.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2000" smtClean="0"/>
              <a:t>Em seguida, os cérebros dos ratinhos nos três qrupos foram removidos e criosseccionados.</a:t>
            </a:r>
          </a:p>
          <a:p>
            <a:pPr marL="273050" indent="-228600" algn="ctr" defTabSz="914400">
              <a:lnSpc>
                <a:spcPct val="70000"/>
              </a:lnSpc>
            </a:pPr>
            <a:r>
              <a:rPr lang="pt-BR" altLang="pt-BR" sz="2000" b="1" smtClean="0">
                <a:solidFill>
                  <a:srgbClr val="0066FF"/>
                </a:solidFill>
              </a:rPr>
              <a:t>Os resultados sugerem que a dexmedetomidina tem neurotoxicidade inferior ao midazolam para ratos neonatais.</a:t>
            </a:r>
          </a:p>
        </p:txBody>
      </p:sp>
      <p:sp>
        <p:nvSpPr>
          <p:cNvPr id="64515" name="Rectangle 4"/>
          <p:cNvSpPr>
            <a:spLocks noChangeArrowheads="1"/>
          </p:cNvSpPr>
          <p:nvPr/>
        </p:nvSpPr>
        <p:spPr bwMode="auto">
          <a:xfrm>
            <a:off x="1820863" y="1362075"/>
            <a:ext cx="7900987" cy="825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altLang="pt-BR" sz="1400">
                <a:latin typeface="Arial" pitchFamily="34" charset="0"/>
                <a:hlinkClick r:id="rId2"/>
              </a:rPr>
              <a:t>[</a:t>
            </a:r>
            <a:r>
              <a:rPr lang="en-US" altLang="pt-BR" sz="1600">
                <a:latin typeface="Arial" pitchFamily="34" charset="0"/>
                <a:hlinkClick r:id="rId2"/>
              </a:rPr>
              <a:t>Comparison of </a:t>
            </a:r>
            <a:r>
              <a:rPr lang="en-US" altLang="pt-BR" sz="1600" b="1">
                <a:latin typeface="Arial" pitchFamily="34" charset="0"/>
                <a:hlinkClick r:id="rId2"/>
              </a:rPr>
              <a:t>dexmedetomidine</a:t>
            </a:r>
            <a:r>
              <a:rPr lang="en-US" altLang="pt-BR" sz="1600">
                <a:latin typeface="Arial" pitchFamily="34" charset="0"/>
                <a:hlinkClick r:id="rId2"/>
              </a:rPr>
              <a:t> and midazolam on neurotoxicity in neonatal mice].</a:t>
            </a:r>
            <a:endParaRPr lang="en-US" altLang="pt-BR" sz="1600">
              <a:latin typeface="Arial" pitchFamily="34" charset="0"/>
            </a:endParaRPr>
          </a:p>
          <a:p>
            <a:pPr algn="ctr"/>
            <a:r>
              <a:rPr lang="en-US" altLang="pt-BR" sz="1600">
                <a:latin typeface="Arial" pitchFamily="34" charset="0"/>
              </a:rPr>
              <a:t>Luo J, Guo J, Han D, Li H.</a:t>
            </a:r>
          </a:p>
          <a:p>
            <a:pPr algn="ctr"/>
            <a:r>
              <a:rPr lang="en-US" altLang="pt-BR" sz="1600">
                <a:latin typeface="Arial" pitchFamily="34" charset="0"/>
              </a:rPr>
              <a:t>Sheng Wu Yi Xue Gong Cheng Xue Za Zhi. 2013 Jun;30(3):607-10</a:t>
            </a:r>
          </a:p>
        </p:txBody>
      </p:sp>
      <p:sp>
        <p:nvSpPr>
          <p:cNvPr id="64516" name="Oval 4"/>
          <p:cNvSpPr>
            <a:spLocks noChangeArrowheads="1"/>
          </p:cNvSpPr>
          <p:nvPr/>
        </p:nvSpPr>
        <p:spPr bwMode="auto">
          <a:xfrm>
            <a:off x="847725" y="604838"/>
            <a:ext cx="1246188" cy="503237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457200"/>
            <a:r>
              <a:rPr lang="pt-BR" altLang="pt-BR">
                <a:solidFill>
                  <a:srgbClr val="0000FF"/>
                </a:solidFill>
                <a:latin typeface="Arial" pitchFamily="34" charset="0"/>
              </a:rPr>
              <a:t>2013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2159000" y="623888"/>
            <a:ext cx="7392988" cy="3667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pt-BR" altLang="pt-BR" b="1">
                <a:solidFill>
                  <a:srgbClr val="0000FF"/>
                </a:solidFill>
                <a:latin typeface="Arial" pitchFamily="34" charset="0"/>
              </a:rPr>
              <a:t>Comparação de dexmedetomidina e midazolam no rato neonatal</a:t>
            </a:r>
          </a:p>
        </p:txBody>
      </p: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3"/>
          <p:cNvSpPr>
            <a:spLocks noGrp="1"/>
          </p:cNvSpPr>
          <p:nvPr>
            <p:ph type="body" idx="4294967295"/>
          </p:nvPr>
        </p:nvSpPr>
        <p:spPr>
          <a:xfrm>
            <a:off x="608013" y="2632075"/>
            <a:ext cx="11201400" cy="3740150"/>
          </a:xfrm>
          <a:solidFill>
            <a:schemeClr val="bg1"/>
          </a:solidFill>
        </p:spPr>
        <p:txBody>
          <a:bodyPr/>
          <a:lstStyle/>
          <a:p>
            <a:pPr marL="273050" indent="-228600" defTabSz="914400">
              <a:lnSpc>
                <a:spcPct val="70000"/>
              </a:lnSpc>
            </a:pPr>
            <a:r>
              <a:rPr lang="pt-BR" altLang="pt-BR" smtClean="0"/>
              <a:t>A dexmedetomidina, um agonista de 2-adrenoceptores altamente seletivo, é usado em combinação com anestésicos locais para sedação e analgesia. Esta droga  é conhecida por ser eficaz em doentes adultos e é esperado entusiasticamente para ser bem sucedido para sedação em recém-nascidos.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mtClean="0"/>
              <a:t>Os presentes autores japoneses relataram  um caso de um RN brasileiro, a termo que foi sedado pela dexmedetomidina durante a ventilação artificial. Ele foi submetido a eletroencefalogramas que confirmaram crises epilépticas e movimentos anormais não-epilépticos.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mtClean="0"/>
              <a:t>Doze horas após a descontinuação da dexmedetomidina, ambos os sintomas desapareceram gradualmente sem o uso de qualquer medicação antiepiléptica. Depois disso, ele tinha alcançado um desenvolvimento normal, sem alterações neurológicas evidentes.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mtClean="0"/>
              <a:t>Assim, a dexmedetomidina atua em todo o sistema nervoso central e leva a uma redução da atividade anticonvulsiva do locus coeruleus. Este caso sugere potenciais efeitos adversos da dexmedetomidina em termos de indução de ambas as crises epilépticas e movimentos não-epilépticos em recém-nascidos.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mtClean="0"/>
              <a:t>No entanto, </a:t>
            </a:r>
            <a:r>
              <a:rPr lang="pt-BR" altLang="pt-BR" b="1" smtClean="0">
                <a:solidFill>
                  <a:srgbClr val="FF3300"/>
                </a:solidFill>
              </a:rPr>
              <a:t>estes autores usaram doses elevadas(0.625ug/kg/h</a:t>
            </a:r>
            <a:r>
              <a:rPr lang="pt-BR" altLang="pt-BR" smtClean="0"/>
              <a:t>) </a:t>
            </a:r>
            <a:r>
              <a:rPr lang="pt-BR" altLang="pt-BR" b="1" smtClean="0">
                <a:solidFill>
                  <a:srgbClr val="FF3300"/>
                </a:solidFill>
              </a:rPr>
              <a:t>por 84 horas</a:t>
            </a:r>
            <a:r>
              <a:rPr lang="pt-BR" altLang="pt-BR" smtClean="0"/>
              <a:t> sem efeitos colaterais como hipotermia ou hipotensão. Com 80 horas o RN apresentou movimentos anormais com elevação da FC e pressão arterial</a:t>
            </a:r>
            <a:br>
              <a:rPr lang="pt-BR" altLang="pt-BR" smtClean="0"/>
            </a:br>
            <a:endParaRPr lang="pt-BR" altLang="pt-BR" smtClean="0"/>
          </a:p>
        </p:txBody>
      </p:sp>
      <p:sp>
        <p:nvSpPr>
          <p:cNvPr id="65539" name="Rectangle 4"/>
          <p:cNvSpPr>
            <a:spLocks noChangeArrowheads="1"/>
          </p:cNvSpPr>
          <p:nvPr/>
        </p:nvSpPr>
        <p:spPr bwMode="auto">
          <a:xfrm>
            <a:off x="2147888" y="1460500"/>
            <a:ext cx="7375525" cy="825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altLang="pt-BR" sz="1600">
                <a:latin typeface="Arial" pitchFamily="34" charset="0"/>
                <a:hlinkClick r:id="rId2"/>
              </a:rPr>
              <a:t>Epileptic seizures induced by dexmedetomidine in a neonate.</a:t>
            </a:r>
            <a:endParaRPr lang="en-US" altLang="pt-BR" sz="1600">
              <a:latin typeface="Arial" pitchFamily="34" charset="0"/>
            </a:endParaRPr>
          </a:p>
          <a:p>
            <a:pPr algn="ctr"/>
            <a:r>
              <a:rPr lang="en-US" altLang="pt-BR" sz="1600">
                <a:latin typeface="Arial" pitchFamily="34" charset="0"/>
              </a:rPr>
              <a:t>Kubota T, Fukasawa T, Kitamura E, Magota M, Kato Y, Natsume J, Okumura A.</a:t>
            </a:r>
          </a:p>
          <a:p>
            <a:pPr algn="ctr"/>
            <a:r>
              <a:rPr lang="en-US" altLang="pt-BR" sz="1600">
                <a:latin typeface="Arial" pitchFamily="34" charset="0"/>
              </a:rPr>
              <a:t>Brain Dev. 2013 Apr;35(4):360-2</a:t>
            </a:r>
          </a:p>
        </p:txBody>
      </p:sp>
      <p:sp>
        <p:nvSpPr>
          <p:cNvPr id="65540" name="Oval 4"/>
          <p:cNvSpPr>
            <a:spLocks noChangeArrowheads="1"/>
          </p:cNvSpPr>
          <p:nvPr/>
        </p:nvSpPr>
        <p:spPr bwMode="auto">
          <a:xfrm>
            <a:off x="736600" y="600075"/>
            <a:ext cx="1295400" cy="481013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457200"/>
            <a:r>
              <a:rPr lang="pt-BR" altLang="pt-BR">
                <a:solidFill>
                  <a:srgbClr val="0000FF"/>
                </a:solidFill>
                <a:latin typeface="Arial" pitchFamily="34" charset="0"/>
              </a:rPr>
              <a:t>2013</a:t>
            </a:r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2462213" y="762000"/>
            <a:ext cx="6597650" cy="3667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pt-BR" altLang="pt-BR" b="1">
                <a:solidFill>
                  <a:srgbClr val="0000FF"/>
                </a:solidFill>
                <a:latin typeface="Arial" pitchFamily="34" charset="0"/>
              </a:rPr>
              <a:t>Convulsões epiléticas induzidas pela dexmedetomidina</a:t>
            </a:r>
          </a:p>
        </p:txBody>
      </p:sp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/>
          <p:cNvSpPr>
            <a:spLocks noGrp="1"/>
          </p:cNvSpPr>
          <p:nvPr>
            <p:ph type="body" idx="4294967295"/>
          </p:nvPr>
        </p:nvSpPr>
        <p:spPr>
          <a:xfrm>
            <a:off x="979488" y="1712913"/>
            <a:ext cx="10668000" cy="4900612"/>
          </a:xfrm>
          <a:solidFill>
            <a:schemeClr val="bg1"/>
          </a:solidFill>
        </p:spPr>
        <p:txBody>
          <a:bodyPr/>
          <a:lstStyle/>
          <a:p>
            <a:pPr marL="285750" indent="-285750">
              <a:lnSpc>
                <a:spcPct val="80000"/>
              </a:lnSpc>
            </a:pPr>
            <a:r>
              <a:rPr lang="pt-BR" altLang="pt-BR" sz="1600" smtClean="0">
                <a:solidFill>
                  <a:srgbClr val="0000FF"/>
                </a:solidFill>
              </a:rPr>
              <a:t>Objetivo:</a:t>
            </a:r>
            <a:r>
              <a:rPr lang="pt-BR" altLang="pt-BR" sz="1600" smtClean="0"/>
              <a:t> Determinar se a dosagem da dexmedetomidina a longo prazo está associada ao menor uso de  opióide e benzodiazepínicos sem risco de alterações hemodinâmicas significativas e / ou retirada</a:t>
            </a:r>
          </a:p>
          <a:p>
            <a:pPr marL="285750" indent="-285750">
              <a:lnSpc>
                <a:spcPct val="80000"/>
              </a:lnSpc>
              <a:buFont typeface="Wingdings 3" pitchFamily="18" charset="2"/>
              <a:buNone/>
            </a:pPr>
            <a:r>
              <a:rPr lang="pt-BR" altLang="pt-BR" sz="1600" smtClean="0"/>
              <a:t>                                         </a:t>
            </a:r>
            <a:r>
              <a:rPr lang="pt-BR" altLang="pt-BR" sz="1600" b="1" smtClean="0"/>
              <a:t>Dose usada:0.2–0.7 </a:t>
            </a:r>
            <a:r>
              <a:rPr lang="en-US" altLang="ko-KR" sz="1600" b="1" smtClean="0">
                <a:solidFill>
                  <a:schemeClr val="bg2"/>
                </a:solidFill>
                <a:ea typeface="Gulim"/>
                <a:cs typeface="Gulim"/>
              </a:rPr>
              <a:t>µ</a:t>
            </a:r>
            <a:r>
              <a:rPr lang="pt-BR" altLang="pt-BR" sz="1600" b="1" smtClean="0"/>
              <a:t>g/kg/hr com duração média de 141 horas</a:t>
            </a:r>
            <a:r>
              <a:rPr lang="pt-BR" altLang="pt-BR" sz="1600" smtClean="0"/>
              <a:t/>
            </a:r>
            <a:br>
              <a:rPr lang="pt-BR" altLang="pt-BR" sz="1600" smtClean="0"/>
            </a:br>
            <a:endParaRPr lang="pt-BR" altLang="pt-BR" sz="1600" smtClean="0"/>
          </a:p>
          <a:p>
            <a:pPr marL="285750" indent="-285750">
              <a:lnSpc>
                <a:spcPct val="80000"/>
              </a:lnSpc>
            </a:pPr>
            <a:r>
              <a:rPr lang="pt-BR" altLang="pt-BR" sz="1600" smtClean="0"/>
              <a:t>Estudo retrospectivo com 98 pacientes, sendo eu 11 morreram ( não contribuíram para a analise da retirada). A idade média foi de 3,8 anos (13 recém-nascidos)</a:t>
            </a:r>
          </a:p>
          <a:p>
            <a:pPr marL="285750" indent="-285750">
              <a:lnSpc>
                <a:spcPct val="80000"/>
              </a:lnSpc>
            </a:pPr>
            <a:r>
              <a:rPr lang="pt-BR" altLang="pt-BR" sz="1600" smtClean="0"/>
              <a:t>Uma diminuição na pressão arterial sistólica e frequência cardíaca foi observada após o início da dexmedetomidina. Após descontinuação da dexmedetomidina, a pressão arterial sistólica foi estatisticamente significativamente superior ao valor basal. </a:t>
            </a:r>
          </a:p>
          <a:p>
            <a:pPr marL="285750" indent="-285750">
              <a:lnSpc>
                <a:spcPct val="80000"/>
              </a:lnSpc>
            </a:pPr>
            <a:r>
              <a:rPr lang="pt-BR" altLang="pt-BR" sz="1600" smtClean="0"/>
              <a:t>Da mesma forma, a frequência cardíaca mostrou um aumento significativo em relação à linha de base após a descontinuação da dexmedetomidina. </a:t>
            </a:r>
          </a:p>
          <a:p>
            <a:pPr marL="285750" indent="-285750">
              <a:lnSpc>
                <a:spcPct val="80000"/>
              </a:lnSpc>
            </a:pPr>
            <a:r>
              <a:rPr lang="pt-BR" altLang="pt-BR" sz="1600" smtClean="0"/>
              <a:t>O início da dexmedetomidina não foi associado a uma diferença significativa na dosagem de opiáceos ou benzodiazepinicos, no entanto as doses destes não aumentaram  e os pacientes estavam mais confortáveis como evidenciado por escores de conforto decrescentes</a:t>
            </a:r>
          </a:p>
          <a:p>
            <a:pPr marL="285750" indent="-285750">
              <a:lnSpc>
                <a:spcPct val="80000"/>
              </a:lnSpc>
            </a:pPr>
            <a:r>
              <a:rPr lang="pt-BR" altLang="pt-BR" sz="1600" smtClean="0"/>
              <a:t>Os escores de conforto foram significativamente menores em 2 e 72 horas de infusão de dexmedetomidina.</a:t>
            </a:r>
          </a:p>
          <a:p>
            <a:pPr marL="285750" indent="-285750">
              <a:lnSpc>
                <a:spcPct val="80000"/>
              </a:lnSpc>
            </a:pPr>
            <a:r>
              <a:rPr lang="pt-BR" altLang="pt-BR" sz="1600" smtClean="0"/>
              <a:t> Após parar a dexmedetomidina, a pontuação de conforto para os pacientes em 1 hora foi estatisticamente maior do que para pacientes em cessação da infusão. </a:t>
            </a:r>
          </a:p>
          <a:p>
            <a:pPr marL="285750" indent="-285750">
              <a:lnSpc>
                <a:spcPct val="80000"/>
              </a:lnSpc>
            </a:pPr>
            <a:r>
              <a:rPr lang="pt-BR" altLang="pt-BR" sz="1600" b="1" smtClean="0"/>
              <a:t>Trinta por cento dos  pacientes</a:t>
            </a:r>
            <a:r>
              <a:rPr lang="pt-BR" altLang="pt-BR" sz="1600" smtClean="0"/>
              <a:t> que foram retirados de dexmedetomidina, se desmamados ou parou abruptamente, tiveram sintomas de abstinência e pontuações registradas com agitação, tremor e diminuição do sono sendo mais proeminente</a:t>
            </a:r>
          </a:p>
        </p:txBody>
      </p:sp>
      <p:sp>
        <p:nvSpPr>
          <p:cNvPr id="66563" name="Rectangle 4"/>
          <p:cNvSpPr>
            <a:spLocks noChangeArrowheads="1"/>
          </p:cNvSpPr>
          <p:nvPr/>
        </p:nvSpPr>
        <p:spPr bwMode="auto">
          <a:xfrm>
            <a:off x="1200150" y="501650"/>
            <a:ext cx="9093200" cy="1008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95220" bIns="0" anchor="ctr">
            <a:spAutoFit/>
          </a:bodyPr>
          <a:lstStyle/>
          <a:p>
            <a:pPr algn="ctr" defTabSz="457200"/>
            <a:r>
              <a:rPr lang="en-US" altLang="pt-BR">
                <a:latin typeface="Arial" pitchFamily="34" charset="0"/>
                <a:hlinkClick r:id="rId2"/>
              </a:rPr>
              <a:t/>
            </a:r>
            <a:br>
              <a:rPr lang="en-US" altLang="pt-BR">
                <a:latin typeface="Arial" pitchFamily="34" charset="0"/>
                <a:hlinkClick r:id="rId2"/>
              </a:rPr>
            </a:br>
            <a:r>
              <a:rPr lang="en-US" altLang="pt-BR" sz="1600">
                <a:latin typeface="Arial" pitchFamily="34" charset="0"/>
                <a:hlinkClick r:id="rId2"/>
              </a:rPr>
              <a:t>Long-term dexmedetomidine use and safety profile among critically ill children and neonates.</a:t>
            </a:r>
            <a:r>
              <a:rPr lang="en-US" altLang="pt-BR" sz="1600">
                <a:latin typeface="Arial" pitchFamily="34" charset="0"/>
              </a:rPr>
              <a:t>Whalen LD, Di Gennaro JL, Irby GA, Yanay O, Zimmerman JJ.Pediatr Crit Care Med. 2014 Oct;15(8):706-14. doi: 10.1097/PCC.0000000000000200.PMID: 25068249.</a:t>
            </a:r>
            <a:r>
              <a:rPr lang="en-US" altLang="pt-BR" sz="1600" u="sng">
                <a:latin typeface="Arial" pitchFamily="34" charset="0"/>
                <a:hlinkClick r:id="rId3"/>
              </a:rPr>
              <a:t>Similar articles</a:t>
            </a:r>
            <a:endParaRPr lang="en-US" altLang="pt-BR" sz="1600" u="sng">
              <a:latin typeface="Arial" pitchFamily="34" charset="0"/>
            </a:endParaRPr>
          </a:p>
        </p:txBody>
      </p:sp>
      <p:sp>
        <p:nvSpPr>
          <p:cNvPr id="66564" name="Oval 5"/>
          <p:cNvSpPr>
            <a:spLocks noChangeArrowheads="1"/>
          </p:cNvSpPr>
          <p:nvPr/>
        </p:nvSpPr>
        <p:spPr bwMode="auto">
          <a:xfrm>
            <a:off x="0" y="633413"/>
            <a:ext cx="1295400" cy="576262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457200"/>
            <a:r>
              <a:rPr lang="pt-BR" altLang="pt-BR">
                <a:solidFill>
                  <a:srgbClr val="0000FF"/>
                </a:solidFill>
                <a:latin typeface="Arial" pitchFamily="34" charset="0"/>
              </a:rPr>
              <a:t>2014</a:t>
            </a:r>
          </a:p>
        </p:txBody>
      </p:sp>
      <p:sp>
        <p:nvSpPr>
          <p:cNvPr id="66565" name="Text Box 7"/>
          <p:cNvSpPr txBox="1">
            <a:spLocks noChangeArrowheads="1"/>
          </p:cNvSpPr>
          <p:nvPr/>
        </p:nvSpPr>
        <p:spPr bwMode="auto">
          <a:xfrm>
            <a:off x="488950" y="0"/>
            <a:ext cx="11237913" cy="64135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pt-BR" altLang="pt-BR" b="1">
                <a:solidFill>
                  <a:srgbClr val="0000FF"/>
                </a:solidFill>
                <a:latin typeface="Arial" pitchFamily="34" charset="0"/>
              </a:rPr>
              <a:t>Uso de longo prazo da dexmedetomidina e perfil de segurança entre crianças e</a:t>
            </a:r>
          </a:p>
          <a:p>
            <a:pPr algn="ctr"/>
            <a:r>
              <a:rPr lang="pt-BR" altLang="pt-BR" b="1">
                <a:solidFill>
                  <a:srgbClr val="0000FF"/>
                </a:solidFill>
                <a:latin typeface="Arial" pitchFamily="34" charset="0"/>
              </a:rPr>
              <a:t>neonatos gravemente doentes</a:t>
            </a:r>
            <a:r>
              <a:rPr lang="pt-BR" altLang="pt-BR">
                <a:latin typeface="Arial" pitchFamily="34" charset="0"/>
              </a:rPr>
              <a:t>.</a:t>
            </a:r>
          </a:p>
        </p:txBody>
      </p:sp>
      <p:sp>
        <p:nvSpPr>
          <p:cNvPr id="66566" name="AutoShape 2"/>
          <p:cNvSpPr>
            <a:spLocks noChangeArrowheads="1"/>
          </p:cNvSpPr>
          <p:nvPr/>
        </p:nvSpPr>
        <p:spPr bwMode="auto">
          <a:xfrm>
            <a:off x="11242675" y="6273800"/>
            <a:ext cx="336550" cy="436563"/>
          </a:xfrm>
          <a:prstGeom prst="curvedRightArrow">
            <a:avLst>
              <a:gd name="adj1" fmla="val 23541"/>
              <a:gd name="adj2" fmla="val 47095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>
              <a:latin typeface="Century School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3"/>
          <p:cNvSpPr>
            <a:spLocks noGrp="1"/>
          </p:cNvSpPr>
          <p:nvPr>
            <p:ph type="body" idx="4294967295"/>
          </p:nvPr>
        </p:nvSpPr>
        <p:spPr>
          <a:xfrm>
            <a:off x="958850" y="1255713"/>
            <a:ext cx="8596313" cy="3881437"/>
          </a:xfrm>
          <a:solidFill>
            <a:schemeClr val="bg1"/>
          </a:solidFill>
        </p:spPr>
        <p:txBody>
          <a:bodyPr/>
          <a:lstStyle/>
          <a:p>
            <a:pPr marL="285750" indent="-285750"/>
            <a:r>
              <a:rPr lang="pt-BR" altLang="pt-BR" sz="2400" smtClean="0"/>
              <a:t>Os efeitos terapêuticos da dexmedetomidina são mediadas por todo o SNC: com os </a:t>
            </a:r>
            <a:r>
              <a:rPr lang="pt-BR" altLang="pt-BR" sz="2400" smtClean="0">
                <a:solidFill>
                  <a:srgbClr val="0000FF"/>
                </a:solidFill>
              </a:rPr>
              <a:t>efeitos sedativos e ansiolíticos</a:t>
            </a:r>
            <a:r>
              <a:rPr lang="pt-BR" altLang="pt-BR" sz="2400" smtClean="0"/>
              <a:t> decorrentes de sua atividade no </a:t>
            </a:r>
            <a:r>
              <a:rPr lang="pt-BR" altLang="pt-BR" sz="2400" i="1" smtClean="0"/>
              <a:t>locus ceruleus</a:t>
            </a:r>
            <a:r>
              <a:rPr lang="pt-BR" altLang="pt-BR" sz="2400" smtClean="0"/>
              <a:t> e os </a:t>
            </a:r>
            <a:r>
              <a:rPr lang="pt-BR" altLang="pt-BR" sz="2400" smtClean="0">
                <a:solidFill>
                  <a:srgbClr val="0000FF"/>
                </a:solidFill>
              </a:rPr>
              <a:t>efeitos analgésicos</a:t>
            </a:r>
            <a:r>
              <a:rPr lang="pt-BR" altLang="pt-BR" sz="2400" smtClean="0"/>
              <a:t> no corno dorsal da medula espinhal</a:t>
            </a:r>
          </a:p>
          <a:p>
            <a:pPr marL="285750" indent="-285750"/>
            <a:r>
              <a:rPr lang="pt-BR" altLang="pt-BR" sz="2400" smtClean="0"/>
              <a:t>Essas ações resultam em sedação, ansiólise e analgesia, associadas à mínima preocupação com depressão respiratória. </a:t>
            </a:r>
          </a:p>
          <a:p>
            <a:pPr marL="285750" indent="-285750"/>
            <a:r>
              <a:rPr lang="pt-BR" altLang="pt-BR" sz="2400" smtClean="0"/>
              <a:t>Em virtude de sua atividade simpatolítica, as reações adversas mais significativas associadas ao uso de dexmedetomidina são </a:t>
            </a:r>
            <a:r>
              <a:rPr lang="pt-BR" altLang="pt-BR" sz="2400" smtClean="0">
                <a:solidFill>
                  <a:srgbClr val="FF3300"/>
                </a:solidFill>
              </a:rPr>
              <a:t>hipotensão e bradicardia</a:t>
            </a:r>
          </a:p>
        </p:txBody>
      </p:sp>
      <p:sp>
        <p:nvSpPr>
          <p:cNvPr id="67587" name="AutoShape 2"/>
          <p:cNvSpPr>
            <a:spLocks noChangeArrowheads="1"/>
          </p:cNvSpPr>
          <p:nvPr/>
        </p:nvSpPr>
        <p:spPr bwMode="auto">
          <a:xfrm>
            <a:off x="10836275" y="5848350"/>
            <a:ext cx="336550" cy="436563"/>
          </a:xfrm>
          <a:prstGeom prst="curvedRightArrow">
            <a:avLst>
              <a:gd name="adj1" fmla="val 23541"/>
              <a:gd name="adj2" fmla="val 47095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>
              <a:latin typeface="Century School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pt-BR" altLang="pt-BR" b="1" smtClean="0">
                <a:solidFill>
                  <a:srgbClr val="FF66FF"/>
                </a:solidFill>
              </a:rPr>
              <a:t>Conclusão desses autores</a:t>
            </a:r>
          </a:p>
        </p:txBody>
      </p:sp>
      <p:sp>
        <p:nvSpPr>
          <p:cNvPr id="68611" name="Rectangle 3"/>
          <p:cNvSpPr>
            <a:spLocks noGrp="1"/>
          </p:cNvSpPr>
          <p:nvPr>
            <p:ph type="body" idx="4294967295"/>
          </p:nvPr>
        </p:nvSpPr>
        <p:spPr>
          <a:xfrm>
            <a:off x="431800" y="1830388"/>
            <a:ext cx="10812463" cy="4840287"/>
          </a:xfrm>
          <a:solidFill>
            <a:schemeClr val="bg1"/>
          </a:solidFill>
        </p:spPr>
        <p:txBody>
          <a:bodyPr/>
          <a:lstStyle/>
          <a:p>
            <a:pPr marL="285750" indent="-285750"/>
            <a:r>
              <a:rPr lang="pt-BR" altLang="pt-BR" sz="2000" smtClean="0"/>
              <a:t>Com base nesses achados os autores concluem que </a:t>
            </a:r>
            <a:r>
              <a:rPr lang="pt-BR" altLang="pt-BR" sz="2000" b="1" smtClean="0">
                <a:solidFill>
                  <a:srgbClr val="0033CC"/>
                </a:solidFill>
              </a:rPr>
              <a:t>a dexmedetomidina é eficaz e segura para uso a longo prazo na UTI Pediátrica</a:t>
            </a:r>
            <a:r>
              <a:rPr lang="pt-BR" altLang="pt-BR" sz="2000" smtClean="0">
                <a:solidFill>
                  <a:srgbClr val="0033CC"/>
                </a:solidFill>
              </a:rPr>
              <a:t>. </a:t>
            </a:r>
          </a:p>
          <a:p>
            <a:pPr marL="285750" indent="-285750"/>
            <a:r>
              <a:rPr lang="pt-BR" altLang="pt-BR" sz="2000" smtClean="0"/>
              <a:t>Há necessidade de atenção aos efeitos hemodinâmicos adversos conhecidos, enquanto uso da  dexmedetomidina, mas a necessidade de tratamento é rara. </a:t>
            </a:r>
          </a:p>
          <a:p>
            <a:pPr marL="285750" indent="-285750"/>
            <a:r>
              <a:rPr lang="pt-BR" altLang="pt-BR" sz="2000" smtClean="0"/>
              <a:t>Conforto e sedação são melhorados com dexmedetomidina e uma diminuição no consumo global de opióides ou carga de benzodiazepínicos é demonstra  que não houve  houve um aumento significativo da dosagem de benzodiazepínicos ou opiáceos após o início da dexmedetomidina. </a:t>
            </a:r>
          </a:p>
          <a:p>
            <a:pPr marL="285750" indent="-285750"/>
            <a:r>
              <a:rPr lang="pt-BR" altLang="pt-BR" sz="2000" smtClean="0"/>
              <a:t>A vigilância da taquicardia e da hipertensão na interrupção da dexmedetomidina é apropriada; no entanto, raramente requerem tratamento. </a:t>
            </a:r>
          </a:p>
          <a:p>
            <a:pPr marL="285750" indent="-285750"/>
            <a:r>
              <a:rPr lang="pt-BR" altLang="pt-BR" sz="2000" smtClean="0"/>
              <a:t>A maioria dos sintomas sintomas de abstinência proeminentes incluem agitação, tremores e diminuição do sono e podem ser amenizados pelo desmame da dexmedetomidina.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334963" y="115888"/>
            <a:ext cx="11404600" cy="10683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 defTabSz="457200"/>
            <a:r>
              <a:rPr lang="en-US" altLang="pt-BR" b="1">
                <a:solidFill>
                  <a:srgbClr val="0000FF"/>
                </a:solidFill>
                <a:latin typeface="Lato" pitchFamily="34" charset="0"/>
              </a:rPr>
              <a:t>Estudo multicêntrico, fase II/III, farmacocin</a:t>
            </a:r>
            <a:r>
              <a:rPr lang="en-US" altLang="pt-BR" b="1">
                <a:solidFill>
                  <a:srgbClr val="0000FF"/>
                </a:solidFill>
                <a:latin typeface="Century Gothic" pitchFamily="34" charset="0"/>
              </a:rPr>
              <a:t>é</a:t>
            </a:r>
            <a:r>
              <a:rPr lang="en-US" altLang="pt-BR" b="1">
                <a:solidFill>
                  <a:srgbClr val="0000FF"/>
                </a:solidFill>
                <a:latin typeface="Lato" pitchFamily="34" charset="0"/>
              </a:rPr>
              <a:t>tico, de Seguran</a:t>
            </a:r>
            <a:r>
              <a:rPr lang="en-US" altLang="pt-BR" b="1">
                <a:solidFill>
                  <a:srgbClr val="0000FF"/>
                </a:solidFill>
                <a:latin typeface="Century Gothic" pitchFamily="34" charset="0"/>
              </a:rPr>
              <a:t>ç</a:t>
            </a:r>
            <a:r>
              <a:rPr lang="en-US" altLang="pt-BR" b="1">
                <a:solidFill>
                  <a:srgbClr val="0000FF"/>
                </a:solidFill>
                <a:latin typeface="Lato" pitchFamily="34" charset="0"/>
              </a:rPr>
              <a:t>a e Efic</a:t>
            </a:r>
            <a:r>
              <a:rPr lang="en-US" altLang="pt-BR" b="1">
                <a:solidFill>
                  <a:srgbClr val="0000FF"/>
                </a:solidFill>
                <a:latin typeface="Century Gothic" pitchFamily="34" charset="0"/>
              </a:rPr>
              <a:t>á</a:t>
            </a:r>
            <a:r>
              <a:rPr lang="en-US" altLang="pt-BR" b="1">
                <a:solidFill>
                  <a:srgbClr val="0000FF"/>
                </a:solidFill>
                <a:latin typeface="Lato" pitchFamily="34" charset="0"/>
              </a:rPr>
              <a:t>cia da Dexmedetomidina em neonatos pr</a:t>
            </a:r>
            <a:r>
              <a:rPr lang="en-US" altLang="pt-BR" b="1">
                <a:solidFill>
                  <a:srgbClr val="0000FF"/>
                </a:solidFill>
                <a:latin typeface="Century Gothic" pitchFamily="34" charset="0"/>
              </a:rPr>
              <a:t>é</a:t>
            </a:r>
            <a:r>
              <a:rPr lang="en-US" altLang="pt-BR" b="1">
                <a:solidFill>
                  <a:srgbClr val="0000FF"/>
                </a:solidFill>
                <a:latin typeface="Lato" pitchFamily="34" charset="0"/>
              </a:rPr>
              <a:t>-termo e a termo</a:t>
            </a:r>
          </a:p>
          <a:p>
            <a:pPr algn="ctr" defTabSz="457200" eaLnBrk="0" hangingPunct="0"/>
            <a:r>
              <a:rPr lang="en-US" altLang="pt-BR" sz="800" b="1" u="sng">
                <a:solidFill>
                  <a:srgbClr val="FFFF00"/>
                </a:solidFill>
                <a:latin typeface="Arial" pitchFamily="34" charset="0"/>
                <a:hlinkClick r:id="rId2" tooltip="Dexmedetomidina-RN"/>
              </a:rPr>
              <a:t>  </a:t>
            </a:r>
            <a:endParaRPr lang="en-US" altLang="pt-BR" b="1" u="sng">
              <a:solidFill>
                <a:srgbClr val="FFFF00"/>
              </a:solidFill>
              <a:latin typeface="Century Gothic" pitchFamily="34" charset="0"/>
            </a:endParaRPr>
          </a:p>
          <a:p>
            <a:pPr algn="ctr" defTabSz="457200" eaLnBrk="0" hangingPunct="0"/>
            <a:r>
              <a:rPr lang="en-US" altLang="pt-BR" sz="1300" b="1">
                <a:solidFill>
                  <a:srgbClr val="0000FF"/>
                </a:solidFill>
                <a:latin typeface="Arial" pitchFamily="34" charset="0"/>
              </a:rPr>
              <a:t>Apresenta</a:t>
            </a:r>
            <a:r>
              <a:rPr lang="en-US" altLang="pt-BR" sz="1300" b="1">
                <a:solidFill>
                  <a:srgbClr val="0000FF"/>
                </a:solidFill>
                <a:latin typeface="Century Gothic" pitchFamily="34" charset="0"/>
              </a:rPr>
              <a:t>ç</a:t>
            </a:r>
            <a:r>
              <a:rPr lang="en-US" altLang="pt-BR" sz="1300" b="1">
                <a:solidFill>
                  <a:srgbClr val="0000FF"/>
                </a:solidFill>
                <a:latin typeface="Arial" pitchFamily="34" charset="0"/>
              </a:rPr>
              <a:t>ão: Bruna Miclos, Camila Martins e Leandro Cassimiro.</a:t>
            </a:r>
            <a:br>
              <a:rPr lang="en-US" altLang="pt-BR" sz="1300" b="1">
                <a:solidFill>
                  <a:srgbClr val="0000FF"/>
                </a:solidFill>
                <a:latin typeface="Arial" pitchFamily="34" charset="0"/>
              </a:rPr>
            </a:br>
            <a:r>
              <a:rPr lang="en-US" altLang="pt-BR" sz="1300" b="1">
                <a:solidFill>
                  <a:srgbClr val="0000FF"/>
                </a:solidFill>
                <a:latin typeface="Century Gothic" pitchFamily="34" charset="0"/>
              </a:rPr>
              <a:t>Coordenação: Paulo R. Margotto.</a:t>
            </a:r>
            <a:endParaRPr lang="en-US" altLang="pt-BR" b="1">
              <a:solidFill>
                <a:srgbClr val="0000FF"/>
              </a:solidFill>
              <a:latin typeface="Century Gothic" pitchFamily="34" charset="0"/>
            </a:endParaRPr>
          </a:p>
        </p:txBody>
      </p:sp>
      <p:pic>
        <p:nvPicPr>
          <p:cNvPr id="69635" name="Picture 3" descr="ppt">
            <a:hlinkClick r:id="rId2" tooltip="Dexmedetomidina-RN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01963" y="322262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2351088" y="1303338"/>
            <a:ext cx="9490075" cy="1063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95220" bIns="0" anchor="ctr">
            <a:spAutoFit/>
          </a:bodyPr>
          <a:lstStyle/>
          <a:p>
            <a:pPr algn="ctr" defTabSz="457200"/>
            <a:r>
              <a:rPr lang="en-US" altLang="pt-BR" sz="1400">
                <a:latin typeface="Arial" pitchFamily="34" charset="0"/>
                <a:hlinkClick r:id="rId4"/>
              </a:rPr>
              <a:t>A phase II/III, multicenter, safety, efficacy, and pharmacokinetic study of </a:t>
            </a:r>
            <a:r>
              <a:rPr lang="en-US" altLang="pt-BR" sz="1400" b="1">
                <a:latin typeface="Arial" pitchFamily="34" charset="0"/>
                <a:hlinkClick r:id="rId4"/>
              </a:rPr>
              <a:t>dexmedetomidine</a:t>
            </a:r>
            <a:r>
              <a:rPr lang="en-US" altLang="pt-BR" sz="1400">
                <a:latin typeface="Arial" pitchFamily="34" charset="0"/>
                <a:hlinkClick r:id="rId4"/>
              </a:rPr>
              <a:t> in preterm and term neonates.</a:t>
            </a:r>
            <a:r>
              <a:rPr lang="en-US" altLang="pt-BR" sz="1400" b="1">
                <a:latin typeface="Arial" pitchFamily="34" charset="0"/>
              </a:rPr>
              <a:t>Chrysostomou</a:t>
            </a:r>
            <a:r>
              <a:rPr lang="en-US" altLang="pt-BR" sz="1400">
                <a:latin typeface="Arial" pitchFamily="34" charset="0"/>
              </a:rPr>
              <a:t> C, Schulman SR, Herrera Castellanos M, Cofer BE, Mitra S, da Rocha MG, Wisemandle WA, Gramlich L.J Pediatr. 2014 Feb;164(2):276-82.e1-3. doi: 10.1016/j.jpeds.2013.10.002. Epub 2013 Nov 14.PMID: 24238862.</a:t>
            </a:r>
            <a:r>
              <a:rPr lang="en-US" altLang="pt-BR" sz="1400" b="1">
                <a:latin typeface="Arial" pitchFamily="34" charset="0"/>
                <a:hlinkClick r:id="rId4"/>
              </a:rPr>
              <a:t>Free Article</a:t>
            </a:r>
            <a:r>
              <a:rPr lang="en-US" altLang="pt-BR" sz="1400" b="1">
                <a:latin typeface="Arial" pitchFamily="34" charset="0"/>
              </a:rPr>
              <a:t>.</a:t>
            </a:r>
            <a:r>
              <a:rPr lang="en-US" altLang="pt-BR" sz="1400" u="sng">
                <a:latin typeface="Arial" pitchFamily="34" charset="0"/>
                <a:hlinkClick r:id="rId5"/>
              </a:rPr>
              <a:t>Similar articles</a:t>
            </a:r>
            <a:r>
              <a:rPr lang="en-US" altLang="pt-BR" sz="1400" u="sng">
                <a:latin typeface="Arial" pitchFamily="34" charset="0"/>
              </a:rPr>
              <a:t>. </a:t>
            </a:r>
            <a:r>
              <a:rPr lang="en-US" altLang="pt-BR" sz="1400">
                <a:solidFill>
                  <a:srgbClr val="0033CC"/>
                </a:solidFill>
                <a:latin typeface="Arial" pitchFamily="34" charset="0"/>
              </a:rPr>
              <a:t>Artigo Livre</a:t>
            </a:r>
          </a:p>
        </p:txBody>
      </p:sp>
      <p:pic>
        <p:nvPicPr>
          <p:cNvPr id="69637" name="Picture 5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92150"/>
            <a:ext cx="2351088" cy="1447800"/>
          </a:xfrm>
        </p:spPr>
      </p:pic>
      <p:sp>
        <p:nvSpPr>
          <p:cNvPr id="69638" name="Oval 6"/>
          <p:cNvSpPr>
            <a:spLocks noChangeArrowheads="1"/>
          </p:cNvSpPr>
          <p:nvPr/>
        </p:nvSpPr>
        <p:spPr bwMode="auto">
          <a:xfrm>
            <a:off x="9745663" y="549275"/>
            <a:ext cx="1727200" cy="504825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457200"/>
            <a:r>
              <a:rPr lang="pt-BR" altLang="pt-BR">
                <a:solidFill>
                  <a:srgbClr val="0000FF"/>
                </a:solidFill>
                <a:latin typeface="Arial" pitchFamily="34" charset="0"/>
              </a:rPr>
              <a:t>2014</a:t>
            </a:r>
          </a:p>
        </p:txBody>
      </p:sp>
      <p:sp>
        <p:nvSpPr>
          <p:cNvPr id="69639" name="Rectangle 7"/>
          <p:cNvSpPr>
            <a:spLocks/>
          </p:cNvSpPr>
          <p:nvPr/>
        </p:nvSpPr>
        <p:spPr bwMode="auto">
          <a:xfrm>
            <a:off x="719138" y="2420938"/>
            <a:ext cx="11053762" cy="44370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pt-BR" altLang="ko-KR" sz="1600">
                <a:solidFill>
                  <a:srgbClr val="404040"/>
                </a:solidFill>
                <a:latin typeface="Century Gothic" pitchFamily="34" charset="0"/>
                <a:ea typeface="Gulim"/>
                <a:cs typeface="Gulim"/>
              </a:rPr>
              <a:t>Por causas dos mínimos efeitos sobre a função respiratória em doses sedativas, facilitando a extubação precoce e melhores cuidados no pós-operatório em crianças, a dexmedetomidina (DEXME), conhecida comercialmente como Precedex</a:t>
            </a:r>
            <a:r>
              <a:rPr lang="pt-BR" altLang="ko-KR" sz="1600" baseline="30000">
                <a:solidFill>
                  <a:srgbClr val="404040"/>
                </a:solidFill>
                <a:latin typeface="Century Gothic" pitchFamily="34" charset="0"/>
                <a:ea typeface="Gulim"/>
                <a:cs typeface="Gulim"/>
              </a:rPr>
              <a:t>R</a:t>
            </a:r>
            <a:r>
              <a:rPr lang="pt-BR" altLang="ko-KR" sz="1600">
                <a:solidFill>
                  <a:srgbClr val="404040"/>
                </a:solidFill>
                <a:latin typeface="Century Gothic" pitchFamily="34" charset="0"/>
                <a:ea typeface="Gulim"/>
                <a:cs typeface="Gulim"/>
              </a:rPr>
              <a:t>, tem tornado-se atrativa para o seu uso neonatal. </a:t>
            </a:r>
          </a:p>
          <a:p>
            <a:pPr marL="342900" indent="-3429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pt-BR" altLang="ko-KR" sz="1600">
                <a:solidFill>
                  <a:srgbClr val="404040"/>
                </a:solidFill>
                <a:latin typeface="Century Gothic" pitchFamily="34" charset="0"/>
                <a:ea typeface="Gulim"/>
                <a:cs typeface="Gulim"/>
              </a:rPr>
              <a:t>Atua como  agonista α2-agonista altamente seletiva, com propriedades hipnóticas, analgésicas e ansiolíticas.</a:t>
            </a:r>
          </a:p>
          <a:p>
            <a:pPr marL="342900" indent="-3429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pt-BR" altLang="ko-KR" sz="1600">
                <a:solidFill>
                  <a:srgbClr val="404040"/>
                </a:solidFill>
                <a:latin typeface="Century Gothic" pitchFamily="34" charset="0"/>
                <a:ea typeface="Gulim"/>
                <a:cs typeface="Gulim"/>
              </a:rPr>
              <a:t> Existem poucos dados farmacocíneticos da DEXME no recém-nascido (RN) pela sua imatura capacidade de metabolização, além do menor </a:t>
            </a:r>
            <a:r>
              <a:rPr lang="pt-BR" altLang="ko-KR" sz="1600" i="1">
                <a:solidFill>
                  <a:srgbClr val="404040"/>
                </a:solidFill>
                <a:latin typeface="Century Gothic" pitchFamily="34" charset="0"/>
                <a:ea typeface="Gulim"/>
                <a:cs typeface="Gulim"/>
              </a:rPr>
              <a:t>clearance</a:t>
            </a:r>
            <a:r>
              <a:rPr lang="pt-BR" altLang="ko-KR" sz="1600">
                <a:solidFill>
                  <a:srgbClr val="404040"/>
                </a:solidFill>
                <a:latin typeface="Century Gothic" pitchFamily="34" charset="0"/>
                <a:ea typeface="Gulim"/>
                <a:cs typeface="Gulim"/>
              </a:rPr>
              <a:t> da droga, colocando-os em risco de toxicidade. </a:t>
            </a:r>
          </a:p>
          <a:p>
            <a:pPr marL="342900" indent="-3429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pt-BR" altLang="ko-KR" sz="1600">
                <a:solidFill>
                  <a:srgbClr val="404040"/>
                </a:solidFill>
                <a:latin typeface="Century Gothic" pitchFamily="34" charset="0"/>
                <a:ea typeface="Gulim"/>
                <a:cs typeface="Gulim"/>
              </a:rPr>
              <a:t>Providenciar a adequada sedação e analgesia para pacientes neonatais, com a menor quantidade de drogas e menos  efeitos colaterais é um importante componente nas Unidades de Terapia Intensiva. </a:t>
            </a:r>
          </a:p>
          <a:p>
            <a:pPr marL="342900" indent="-3429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pt-BR" altLang="ko-KR" sz="1600">
                <a:solidFill>
                  <a:srgbClr val="404040"/>
                </a:solidFill>
                <a:latin typeface="Century Gothic" pitchFamily="34" charset="0"/>
                <a:ea typeface="Gulim"/>
                <a:cs typeface="Gulim"/>
              </a:rPr>
              <a:t>Os atuais regimes de drogas utilizadas para atingir esses objetivos geralmente consistem em combinações de benzodiazepínicos e opióides. Entretanto, essas drogas tem sido significativamente associadas com efeitos colaterais, incluindo tolerância, dependência física, agitação paradoxal, crises de abstinência, sedação inconsistente  e depressão respiratória. </a:t>
            </a:r>
          </a:p>
        </p:txBody>
      </p:sp>
      <p:sp>
        <p:nvSpPr>
          <p:cNvPr id="69640" name="AutoShape 2"/>
          <p:cNvSpPr>
            <a:spLocks noChangeArrowheads="1"/>
          </p:cNvSpPr>
          <p:nvPr/>
        </p:nvSpPr>
        <p:spPr bwMode="auto">
          <a:xfrm>
            <a:off x="11279188" y="5508625"/>
            <a:ext cx="336550" cy="436563"/>
          </a:xfrm>
          <a:prstGeom prst="curvedRightArrow">
            <a:avLst>
              <a:gd name="adj1" fmla="val 23541"/>
              <a:gd name="adj2" fmla="val 47095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>
              <a:latin typeface="Century School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3"/>
          <p:cNvSpPr>
            <a:spLocks noGrp="1"/>
          </p:cNvSpPr>
          <p:nvPr>
            <p:ph type="body" idx="4294967295"/>
          </p:nvPr>
        </p:nvSpPr>
        <p:spPr>
          <a:xfrm>
            <a:off x="444500" y="230188"/>
            <a:ext cx="11322050" cy="6057900"/>
          </a:xfrm>
          <a:solidFill>
            <a:schemeClr val="bg1"/>
          </a:solidFill>
        </p:spPr>
        <p:txBody>
          <a:bodyPr/>
          <a:lstStyle/>
          <a:p>
            <a:pPr marL="285750" indent="-285750">
              <a:lnSpc>
                <a:spcPct val="80000"/>
              </a:lnSpc>
            </a:pPr>
            <a:r>
              <a:rPr lang="pt-BR" altLang="ko-KR" sz="2000" smtClean="0">
                <a:ea typeface="Gulim"/>
                <a:cs typeface="Gulim"/>
              </a:rPr>
              <a:t>Além disso, estudos recentes demonstraram que benzodiazepínicos e opióides podem causar apoptose neuronal e anormalidade no desenvolvimento dos neurônios em animais recém-nascidos. </a:t>
            </a:r>
          </a:p>
          <a:p>
            <a:pPr marL="285750" indent="-285750">
              <a:lnSpc>
                <a:spcPct val="80000"/>
              </a:lnSpc>
            </a:pPr>
            <a:r>
              <a:rPr lang="pt-BR" altLang="ko-KR" sz="2000" smtClean="0">
                <a:ea typeface="Gulim"/>
                <a:cs typeface="Gulim"/>
              </a:rPr>
              <a:t>O presente estudo caracterizou a segurança, eficácia e farmacocinética da DEXME em prematuros e recém-nascidos a termo (≥28 semanas a ≤44 semanas de gestação)</a:t>
            </a:r>
            <a:r>
              <a:rPr lang="pt-BR" altLang="ko-KR" sz="2000" b="1" smtClean="0">
                <a:ea typeface="Gulim"/>
                <a:cs typeface="Gulim"/>
              </a:rPr>
              <a:t>.RN &lt;1000G FORAM EXCLUÍDOS. </a:t>
            </a:r>
          </a:p>
          <a:p>
            <a:pPr marL="285750" indent="-285750">
              <a:lnSpc>
                <a:spcPct val="80000"/>
              </a:lnSpc>
            </a:pPr>
            <a:r>
              <a:rPr lang="pt-BR" altLang="ko-KR" sz="2000" smtClean="0">
                <a:ea typeface="Gulim"/>
                <a:cs typeface="Gulim"/>
              </a:rPr>
              <a:t>Primeira dose ao longo de 10-20 minutos, seguido de infusão contínua de manutenção durante 6-24 horas. </a:t>
            </a:r>
          </a:p>
          <a:p>
            <a:pPr marL="285750" indent="-285750">
              <a:lnSpc>
                <a:spcPct val="80000"/>
              </a:lnSpc>
            </a:pPr>
            <a:r>
              <a:rPr lang="pt-BR" altLang="ko-KR" sz="2000" smtClean="0">
                <a:ea typeface="Gulim"/>
                <a:cs typeface="Gulim"/>
              </a:rPr>
              <a:t>O estudo mostrou que a DEXME foi efetiva para a sedação nos recém-nascidos a termo e pré-termos, sendo bem tolerada e sem efeitos adversos, com ressalva que estes necessitam de menores doses em relação às crianças maiores, principalmente os pré-termos (menor </a:t>
            </a:r>
            <a:r>
              <a:rPr lang="pt-BR" altLang="ko-KR" sz="2000" i="1" smtClean="0">
                <a:ea typeface="Gulim"/>
                <a:cs typeface="Gulim"/>
              </a:rPr>
              <a:t>clearance</a:t>
            </a:r>
            <a:r>
              <a:rPr lang="pt-BR" altLang="ko-KR" sz="2000" smtClean="0">
                <a:ea typeface="Gulim"/>
                <a:cs typeface="Gulim"/>
              </a:rPr>
              <a:t> da droga, além de maior vida-média). </a:t>
            </a:r>
          </a:p>
          <a:p>
            <a:pPr marL="285750" indent="-285750">
              <a:lnSpc>
                <a:spcPct val="80000"/>
              </a:lnSpc>
            </a:pPr>
            <a:r>
              <a:rPr lang="pt-BR" altLang="ko-KR" sz="2000" b="1" smtClean="0">
                <a:solidFill>
                  <a:srgbClr val="0000FF"/>
                </a:solidFill>
                <a:ea typeface="Gulim"/>
                <a:cs typeface="Gulim"/>
              </a:rPr>
              <a:t>Com base neste estudo e em outros, a dose inicial para RN poderia estar entre 0,1-0,2ug/kg com manutenção de 0,2-0,3</a:t>
            </a:r>
            <a:r>
              <a:rPr lang="en-US" altLang="ko-KR" sz="2000" b="1" smtClean="0">
                <a:solidFill>
                  <a:srgbClr val="0000FF"/>
                </a:solidFill>
                <a:ea typeface="Gulim"/>
                <a:cs typeface="Gulim"/>
              </a:rPr>
              <a:t>µ</a:t>
            </a:r>
            <a:r>
              <a:rPr lang="pt-BR" altLang="ko-KR" sz="2000" b="1" smtClean="0">
                <a:solidFill>
                  <a:srgbClr val="0000FF"/>
                </a:solidFill>
                <a:ea typeface="Gulim"/>
                <a:cs typeface="Gulim"/>
              </a:rPr>
              <a:t>g/kg/h (sempre menores doses para os pré-termos</a:t>
            </a:r>
            <a:r>
              <a:rPr lang="pt-BR" altLang="ko-KR" sz="2000" smtClean="0">
                <a:ea typeface="Gulim"/>
                <a:cs typeface="Gulim"/>
              </a:rPr>
              <a:t>). </a:t>
            </a:r>
          </a:p>
          <a:p>
            <a:pPr marL="285750" indent="-285750">
              <a:lnSpc>
                <a:spcPct val="80000"/>
              </a:lnSpc>
            </a:pPr>
            <a:r>
              <a:rPr lang="pt-BR" altLang="ko-KR" sz="2000" smtClean="0">
                <a:ea typeface="Gulim"/>
                <a:cs typeface="Gulim"/>
              </a:rPr>
              <a:t>No entanto, são necessários mais estudos, antes de fazer parte do tratamento rotineiro,  incluindo os RN&lt;1000G, principalmente os de seguimentos para que se evitem conhecidos erros do passado.</a:t>
            </a:r>
          </a:p>
          <a:p>
            <a:pPr marL="285750" indent="-285750" algn="ctr">
              <a:lnSpc>
                <a:spcPct val="80000"/>
              </a:lnSpc>
            </a:pPr>
            <a:r>
              <a:rPr lang="pt-BR" altLang="ko-KR" sz="2000" smtClean="0">
                <a:solidFill>
                  <a:srgbClr val="0000FF"/>
                </a:solidFill>
                <a:ea typeface="Gulim"/>
                <a:cs typeface="Gulim"/>
              </a:rPr>
              <a:t>Usamos na nossa Unidade na dose de </a:t>
            </a:r>
            <a:r>
              <a:rPr lang="pt-BR" altLang="pt-BR" sz="2000" b="1" smtClean="0">
                <a:solidFill>
                  <a:srgbClr val="0000FF"/>
                </a:solidFill>
              </a:rPr>
              <a:t>0,3 </a:t>
            </a:r>
            <a:r>
              <a:rPr lang="en-US" altLang="ko-KR" sz="2000" b="1" smtClean="0">
                <a:solidFill>
                  <a:srgbClr val="0000FF"/>
                </a:solidFill>
                <a:ea typeface="Gulim"/>
                <a:cs typeface="Gulim"/>
              </a:rPr>
              <a:t>µ</a:t>
            </a:r>
            <a:r>
              <a:rPr lang="pt-BR" altLang="pt-BR" sz="2000" b="1" smtClean="0">
                <a:solidFill>
                  <a:srgbClr val="0000FF"/>
                </a:solidFill>
              </a:rPr>
              <a:t> /kg/hora (1 ampola-2 ml-200 ug: diluir 2 ml em 48 ml de soro fisiológico e fazer 0,3ml/hora) em situações específica, como a necessidade de altas doses de midazolam na sedação 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/>
          <p:cNvSpPr>
            <a:spLocks noGrp="1"/>
          </p:cNvSpPr>
          <p:nvPr>
            <p:ph type="body" idx="4294967295"/>
          </p:nvPr>
        </p:nvSpPr>
        <p:spPr>
          <a:xfrm>
            <a:off x="633413" y="2205038"/>
            <a:ext cx="11558587" cy="4106862"/>
          </a:xfrm>
          <a:solidFill>
            <a:schemeClr val="bg1"/>
          </a:solidFill>
        </p:spPr>
        <p:txBody>
          <a:bodyPr/>
          <a:lstStyle/>
          <a:p>
            <a:pPr marL="273050" indent="-228600" defTabSz="914400">
              <a:lnSpc>
                <a:spcPct val="90000"/>
              </a:lnSpc>
            </a:pPr>
            <a:r>
              <a:rPr lang="pt-BR" altLang="pt-BR" sz="2000" smtClean="0"/>
              <a:t>A dexmedetomidina é uma α2-agonista altamente seletiva com propriedades hipnótica, analgésicas e ansiolíticas. Apesar administração </a:t>
            </a:r>
            <a:r>
              <a:rPr lang="pt-BR" altLang="pt-BR" sz="2000" i="1" smtClean="0"/>
              <a:t>off-label</a:t>
            </a:r>
            <a:r>
              <a:rPr lang="pt-BR" altLang="pt-BR" sz="2000" smtClean="0"/>
              <a:t>, a dexmedetomidina encontrou um nicho em recém-nascidos criticamente doentes e crianças com doença cardíaca congênita por causa de seus efeitos mínimos sobre a função respiratória em doses sedativas, facilitando a extubação precoce e cuidados pós-operatórios. Existem poucos dados farmacocinéticos sobre os recém-nascidos que têm imatura  capacidade de metabolização das drogas , além do menor </a:t>
            </a:r>
            <a:r>
              <a:rPr lang="pt-BR" altLang="pt-BR" sz="2000" i="1" smtClean="0"/>
              <a:t>clearance</a:t>
            </a:r>
            <a:r>
              <a:rPr lang="pt-BR" altLang="pt-BR" sz="2000" smtClean="0"/>
              <a:t>. </a:t>
            </a:r>
          </a:p>
          <a:p>
            <a:pPr marL="273050" indent="-228600" defTabSz="914400">
              <a:lnSpc>
                <a:spcPct val="90000"/>
              </a:lnSpc>
            </a:pPr>
            <a:r>
              <a:rPr lang="pt-BR" altLang="pt-BR" sz="2000" smtClean="0"/>
              <a:t> O objetivo deste estudo foi determinar a farmacocinética da dexmedetomidina em neonatos e lactentes após a cirurgia aberta de coração aberto. Este estudo incluiu </a:t>
            </a:r>
            <a:r>
              <a:rPr lang="pt-BR" altLang="pt-BR" sz="2000" smtClean="0">
                <a:solidFill>
                  <a:srgbClr val="0000FF"/>
                </a:solidFill>
              </a:rPr>
              <a:t>23 neonatos avaliáveis</a:t>
            </a:r>
            <a:r>
              <a:rPr lang="pt-BR" altLang="pt-BR" sz="2000" smtClean="0"/>
              <a:t> (idade, 1 dia-1 mês) e 36 crianças avaliáveis (idade, 1 mês 24 meses) após a cirurgia aberta  de coração.  </a:t>
            </a:r>
          </a:p>
        </p:txBody>
      </p:sp>
      <p:sp>
        <p:nvSpPr>
          <p:cNvPr id="71683" name="Rectangle 5"/>
          <p:cNvSpPr>
            <a:spLocks noChangeArrowheads="1"/>
          </p:cNvSpPr>
          <p:nvPr/>
        </p:nvSpPr>
        <p:spPr bwMode="auto">
          <a:xfrm>
            <a:off x="414338" y="981075"/>
            <a:ext cx="11658600" cy="1190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altLang="pt-BR">
                <a:latin typeface="Arial" pitchFamily="34" charset="0"/>
                <a:hlinkClick r:id="rId2"/>
              </a:rPr>
              <a:t>Dexmedetomidine Pharmacology in Neonates and Infants After Open Heart Surgery.</a:t>
            </a:r>
            <a:endParaRPr lang="en-US" altLang="pt-BR">
              <a:latin typeface="Arial" pitchFamily="34" charset="0"/>
            </a:endParaRPr>
          </a:p>
          <a:p>
            <a:pPr algn="ctr"/>
            <a:r>
              <a:rPr lang="en-US" altLang="pt-BR">
                <a:latin typeface="Arial" pitchFamily="34" charset="0"/>
              </a:rPr>
              <a:t>Su F, Gastonguay MR, Nicolson SC, DiLiberto M, Ocampo-Pelland A, Zuppa AF.</a:t>
            </a:r>
          </a:p>
          <a:p>
            <a:pPr algn="ctr"/>
            <a:r>
              <a:rPr lang="en-US" altLang="pt-BR">
                <a:latin typeface="Arial" pitchFamily="34" charset="0"/>
              </a:rPr>
              <a:t>Anesth Analg. 2015 Jul 27. [Epub ahead of print]</a:t>
            </a:r>
          </a:p>
          <a:p>
            <a:pPr algn="ctr"/>
            <a:endParaRPr lang="en-US" altLang="pt-BR">
              <a:latin typeface="Arial" pitchFamily="34" charset="0"/>
            </a:endParaRPr>
          </a:p>
        </p:txBody>
      </p:sp>
      <p:sp>
        <p:nvSpPr>
          <p:cNvPr id="71684" name="Oval 4"/>
          <p:cNvSpPr>
            <a:spLocks noChangeArrowheads="1"/>
          </p:cNvSpPr>
          <p:nvPr/>
        </p:nvSpPr>
        <p:spPr bwMode="auto">
          <a:xfrm>
            <a:off x="239713" y="1628775"/>
            <a:ext cx="1390650" cy="592138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457200"/>
            <a:r>
              <a:rPr lang="pt-BR" altLang="pt-BR">
                <a:solidFill>
                  <a:srgbClr val="0000FF"/>
                </a:solidFill>
                <a:latin typeface="Arial" pitchFamily="34" charset="0"/>
              </a:rPr>
              <a:t>2015</a:t>
            </a:r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334963" y="260350"/>
            <a:ext cx="11369675" cy="3667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pt-BR" altLang="pt-BR" b="1">
                <a:solidFill>
                  <a:srgbClr val="0000FF"/>
                </a:solidFill>
                <a:latin typeface="Arial" pitchFamily="34" charset="0"/>
              </a:rPr>
              <a:t>Farmacologia da dexmedetomidina nos  neonatos e crianças após cirurgia cardíaca aberta</a:t>
            </a:r>
          </a:p>
        </p:txBody>
      </p:sp>
      <p:sp>
        <p:nvSpPr>
          <p:cNvPr id="71686" name="AutoShape 2"/>
          <p:cNvSpPr>
            <a:spLocks noChangeArrowheads="1"/>
          </p:cNvSpPr>
          <p:nvPr/>
        </p:nvSpPr>
        <p:spPr bwMode="auto">
          <a:xfrm>
            <a:off x="11677650" y="5840413"/>
            <a:ext cx="336550" cy="436562"/>
          </a:xfrm>
          <a:prstGeom prst="curvedRightArrow">
            <a:avLst>
              <a:gd name="adj1" fmla="val 23541"/>
              <a:gd name="adj2" fmla="val 47094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>
              <a:latin typeface="Century Schoolbook"/>
            </a:endParaRPr>
          </a:p>
        </p:txBody>
      </p:sp>
    </p:spTree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/>
          <p:cNvSpPr>
            <a:spLocks noGrp="1"/>
          </p:cNvSpPr>
          <p:nvPr>
            <p:ph type="body" idx="4294967295"/>
          </p:nvPr>
        </p:nvSpPr>
        <p:spPr>
          <a:xfrm>
            <a:off x="452438" y="0"/>
            <a:ext cx="11331575" cy="4114800"/>
          </a:xfrm>
          <a:solidFill>
            <a:schemeClr val="bg1"/>
          </a:solidFill>
        </p:spPr>
        <p:txBody>
          <a:bodyPr/>
          <a:lstStyle/>
          <a:p>
            <a:pPr marL="273050" indent="-228600" defTabSz="914400"/>
            <a:endParaRPr lang="pt-BR" altLang="pt-BR" smtClean="0"/>
          </a:p>
          <a:p>
            <a:pPr marL="273050" indent="-228600" defTabSz="914400"/>
            <a:r>
              <a:rPr lang="pt-BR" altLang="pt-BR" smtClean="0"/>
              <a:t>Recém-nascidos a termo e lactentes que necessitaram de ventilação mecânica após cirurgia aberta de coração receberam dexmedetomidina em um estudo de escalonamento de dose. </a:t>
            </a:r>
            <a:r>
              <a:rPr lang="pt-BR" altLang="pt-BR" b="1" smtClean="0"/>
              <a:t>A dexmedetomidina foi administrada numa dose de ataque ao longo de 10 minutos seguido por uma perfusão intravenosa contínua de até 24 horas.</a:t>
            </a:r>
            <a:r>
              <a:rPr lang="pt-BR" altLang="pt-BR" smtClean="0"/>
              <a:t> </a:t>
            </a:r>
          </a:p>
          <a:p>
            <a:pPr marL="273050" indent="-228600" defTabSz="914400"/>
            <a:r>
              <a:rPr lang="pt-BR" altLang="pt-BR" smtClean="0"/>
              <a:t>Coortes de 12 bebês foram recrutados sequencialmente para receber 0,35, 0,7, ou 1 ug / kg de dexmedetomidina seguido de 0,25, 0,5 ou 0,75 ug / kg / h de dexmedetomidina, respectivamente. </a:t>
            </a:r>
          </a:p>
          <a:p>
            <a:pPr marL="273050" indent="-228600" defTabSz="914400"/>
            <a:r>
              <a:rPr lang="pt-BR" altLang="pt-BR" smtClean="0"/>
              <a:t>Coortes de 9 pacientes que receberam 0,25, 0,35, ou 0,5 ug / kg de dexmedetomidina seguido de 0,2, 0,3, ou 0,4 ug / kg / h de dexmedetomidina, respectivamente. As concentrações de dexmedetomidina no plasma foram determinadas utilizando um ensaio de espectrometria de massa. (</a:t>
            </a:r>
            <a:r>
              <a:rPr lang="pt-BR" altLang="pt-BR" b="1" smtClean="0"/>
              <a:t>Tabela1</a:t>
            </a:r>
            <a:r>
              <a:rPr lang="pt-BR" altLang="pt-BR" smtClean="0"/>
              <a:t>)</a:t>
            </a:r>
          </a:p>
        </p:txBody>
      </p:sp>
      <p:pic>
        <p:nvPicPr>
          <p:cNvPr id="72707" name="Picture 5" descr="d-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4037013"/>
            <a:ext cx="10623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8" name="AutoShape 2"/>
          <p:cNvSpPr>
            <a:spLocks noChangeArrowheads="1"/>
          </p:cNvSpPr>
          <p:nvPr/>
        </p:nvSpPr>
        <p:spPr bwMode="auto">
          <a:xfrm>
            <a:off x="11252200" y="5572125"/>
            <a:ext cx="336550" cy="436563"/>
          </a:xfrm>
          <a:prstGeom prst="curvedRightArrow">
            <a:avLst>
              <a:gd name="adj1" fmla="val 23541"/>
              <a:gd name="adj2" fmla="val 47095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>
              <a:latin typeface="Century Schoolbook"/>
            </a:endParaRPr>
          </a:p>
        </p:txBody>
      </p:sp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3"/>
          <p:cNvSpPr>
            <a:spLocks noGrp="1"/>
          </p:cNvSpPr>
          <p:nvPr>
            <p:ph type="body" idx="4294967295"/>
          </p:nvPr>
        </p:nvSpPr>
        <p:spPr>
          <a:xfrm>
            <a:off x="522288" y="925513"/>
            <a:ext cx="11193462" cy="5480050"/>
          </a:xfrm>
          <a:solidFill>
            <a:schemeClr val="bg1"/>
          </a:solidFill>
        </p:spPr>
        <p:txBody>
          <a:bodyPr/>
          <a:lstStyle/>
          <a:p>
            <a:pPr marL="273050" indent="-228600" defTabSz="914400"/>
            <a:r>
              <a:rPr lang="pt-BR" altLang="pt-BR" sz="2000" smtClean="0"/>
              <a:t>Os recém-nascidos exigem uma redução de aproximadamente 30% a 40% da dose baseada no peso (microgramas por quilograma) para atingir concentrações de plasma similares no estado de equilíbrio quando comparado com crianças, com a maior redução necessária nas 2 primeiras semanas de vidas</a:t>
            </a:r>
          </a:p>
          <a:p>
            <a:pPr marL="273050" indent="-228600" defTabSz="914400"/>
            <a:r>
              <a:rPr lang="pt-BR" altLang="pt-BR" sz="2000" smtClean="0"/>
              <a:t> Como descrito aqui sugere uma redução na dose de dexmedetomidina no período neonatal devido a redução do </a:t>
            </a:r>
            <a:r>
              <a:rPr lang="pt-BR" altLang="pt-BR" sz="2000" i="1" smtClean="0"/>
              <a:t>clearance</a:t>
            </a:r>
            <a:r>
              <a:rPr lang="pt-BR" altLang="pt-BR" sz="2000" smtClean="0"/>
              <a:t> da droga. Dose contínua com base no peso  de peso continua a ser adequado com a consideração adicional de ajuste da dose com base na idade no período neonatal imediato, bem como o tempo total do </a:t>
            </a:r>
            <a:r>
              <a:rPr lang="pt-BR" altLang="pt-BR" sz="2000" i="1" smtClean="0"/>
              <a:t>bypass </a:t>
            </a:r>
            <a:r>
              <a:rPr lang="pt-BR" altLang="pt-BR" sz="2000" smtClean="0"/>
              <a:t>e a presença de um shunt intracardíaco da direita para a esquerda. </a:t>
            </a:r>
          </a:p>
          <a:p>
            <a:pPr marL="273050" indent="-228600" defTabSz="914400"/>
            <a:r>
              <a:rPr lang="pt-BR" altLang="pt-BR" sz="2000" smtClean="0">
                <a:solidFill>
                  <a:srgbClr val="0000FF"/>
                </a:solidFill>
              </a:rPr>
              <a:t>A dose máxima tolerada neste estudo  foi 0,4 ug/kg/h em recém-nascidos</a:t>
            </a:r>
            <a:r>
              <a:rPr lang="pt-BR" altLang="pt-BR" sz="2000" smtClean="0"/>
              <a:t>.</a:t>
            </a:r>
          </a:p>
          <a:p>
            <a:pPr marL="273050" indent="-228600" defTabSz="914400"/>
            <a:r>
              <a:rPr lang="pt-BR" altLang="pt-BR" sz="2000" smtClean="0"/>
              <a:t> A dose máxima tolerada neste estudo  em lactentes não foi determinada. </a:t>
            </a:r>
          </a:p>
          <a:p>
            <a:pPr marL="273050" indent="-228600" algn="ctr" defTabSz="914400"/>
            <a:r>
              <a:rPr lang="pt-BR" altLang="pt-BR" sz="2000" b="1" smtClean="0">
                <a:solidFill>
                  <a:srgbClr val="0000FF"/>
                </a:solidFill>
              </a:rPr>
              <a:t>Em geral, as infusões contínuas de até 0,3 ug/kg/h em recém-nascidos e 0,75 ug/kg/ h em lactentes foram bem toleradas após cirurgia aberta de coração</a:t>
            </a:r>
            <a:r>
              <a:rPr lang="pt-BR" altLang="pt-BR" sz="2000" smtClean="0"/>
              <a:t>.  </a:t>
            </a:r>
          </a:p>
        </p:txBody>
      </p:sp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/>
          </p:cNvSpPr>
          <p:nvPr>
            <p:ph type="body" idx="1"/>
          </p:nvPr>
        </p:nvSpPr>
        <p:spPr>
          <a:xfrm>
            <a:off x="277813" y="2276475"/>
            <a:ext cx="10541000" cy="4581525"/>
          </a:xfrm>
          <a:solidFill>
            <a:schemeClr val="bg1"/>
          </a:solidFill>
        </p:spPr>
        <p:txBody>
          <a:bodyPr/>
          <a:lstStyle/>
          <a:p>
            <a:r>
              <a:rPr lang="pt-BR" b="1" smtClean="0"/>
              <a:t>A dexmedetomidina é promissora com base na literatura atualmente disponível em recém-nascidos, não só para ser eficaz no tratamento da dor e agitação no recém-nascido ventilado mecanicamente, mas também sem efeitos adversos clinicamente significativos.</a:t>
            </a:r>
            <a:endParaRPr lang="pt-BR" smtClean="0"/>
          </a:p>
          <a:p>
            <a:r>
              <a:rPr lang="pt-BR" smtClean="0"/>
              <a:t>A dexmedetomidina também possui o potencial de ser neuroprotetora em certos contextos.</a:t>
            </a:r>
          </a:p>
          <a:p>
            <a:r>
              <a:rPr lang="pt-BR" b="1" smtClean="0"/>
              <a:t>No entanto…Dados mais robustos, com seguimento de longo prazo no desenvolvimento neurológico, são necessários para o uso de dexmedetomidina em recém-nascidos mecanicamente ventilados.</a:t>
            </a:r>
            <a:endParaRPr lang="pt-BR" smtClean="0"/>
          </a:p>
          <a:p>
            <a:r>
              <a:rPr lang="pt-BR" smtClean="0"/>
              <a:t>A dexmedetomidina (Precedex</a:t>
            </a:r>
            <a:r>
              <a:rPr lang="pt-BR" baseline="30000" smtClean="0"/>
              <a:t>R</a:t>
            </a:r>
            <a:r>
              <a:rPr lang="pt-BR" smtClean="0"/>
              <a:t>) tem efeito sedativo e ansiolítico e preserva o </a:t>
            </a:r>
            <a:r>
              <a:rPr lang="pt-BR" i="1" smtClean="0"/>
              <a:t>drive</a:t>
            </a:r>
            <a:r>
              <a:rPr lang="pt-BR" smtClean="0"/>
              <a:t> e mecânica respiratória. O seus efeitos analgésico são decorrentes da sua atividade no corno dorsal da medula espinhal. Estudo multicêntrico em fase II/III em </a:t>
            </a:r>
            <a:r>
              <a:rPr lang="pt-BR" b="1" smtClean="0">
                <a:solidFill>
                  <a:srgbClr val="0000FF"/>
                </a:solidFill>
              </a:rPr>
              <a:t>neonatos≥28 semanas</a:t>
            </a:r>
            <a:r>
              <a:rPr lang="pt-BR" smtClean="0"/>
              <a:t> mostrou que a </a:t>
            </a:r>
            <a:r>
              <a:rPr lang="pt-BR" b="1" smtClean="0">
                <a:solidFill>
                  <a:srgbClr val="FF00FF"/>
                </a:solidFill>
              </a:rPr>
              <a:t>dose inicial para RN poderia estar entre 0,1-0,2µg/kg com manutenção de 0,2-0,3µg/kg/h (sempre menores doses para os pré-termos).</a:t>
            </a:r>
          </a:p>
          <a:p>
            <a:r>
              <a:rPr lang="pt-BR" smtClean="0"/>
              <a:t>No entanto, sabemos que ainda são necessários mais estudos, principalmente nos bebês abaixo de 1000g</a:t>
            </a:r>
          </a:p>
          <a:p>
            <a:endParaRPr lang="pt-BR" smtClean="0"/>
          </a:p>
        </p:txBody>
      </p:sp>
      <p:sp>
        <p:nvSpPr>
          <p:cNvPr id="82947" name="Rectangle 3"/>
          <p:cNvSpPr>
            <a:spLocks noChangeArrowheads="1"/>
          </p:cNvSpPr>
          <p:nvPr/>
        </p:nvSpPr>
        <p:spPr bwMode="auto">
          <a:xfrm>
            <a:off x="204788" y="306388"/>
            <a:ext cx="10669587" cy="1463675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 anchor="ctr">
            <a:spAutoFit/>
          </a:bodyPr>
          <a:lstStyle/>
          <a:p>
            <a:pPr algn="ctr"/>
            <a:r>
              <a:rPr lang="pt-BR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Dexmedetomidina: uma solu</a:t>
            </a:r>
            <a:r>
              <a:rPr lang="pt-BR" sz="2200" b="1">
                <a:solidFill>
                  <a:srgbClr val="072A4D"/>
                </a:solidFill>
                <a:latin typeface="Trebuchet MS"/>
                <a:hlinkClick r:id="rId2"/>
              </a:rPr>
              <a:t>ç</a:t>
            </a:r>
            <a:r>
              <a:rPr lang="pt-BR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ão para o dilema da dor e da agita</a:t>
            </a:r>
            <a:r>
              <a:rPr lang="pt-BR" sz="2200" b="1">
                <a:solidFill>
                  <a:srgbClr val="072A4D"/>
                </a:solidFill>
                <a:latin typeface="Trebuchet MS"/>
                <a:hlinkClick r:id="rId2"/>
              </a:rPr>
              <a:t>ç</a:t>
            </a:r>
            <a:r>
              <a:rPr lang="pt-BR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ão no rec</a:t>
            </a:r>
            <a:r>
              <a:rPr lang="pt-BR" sz="2200" b="1">
                <a:solidFill>
                  <a:srgbClr val="072A4D"/>
                </a:solidFill>
                <a:latin typeface="Trebuchet MS"/>
                <a:hlinkClick r:id="rId2"/>
              </a:rPr>
              <a:t>é</a:t>
            </a:r>
            <a:r>
              <a:rPr lang="pt-BR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m-nascido pr</a:t>
            </a:r>
            <a:r>
              <a:rPr lang="pt-BR" sz="2200" b="1">
                <a:solidFill>
                  <a:srgbClr val="072A4D"/>
                </a:solidFill>
                <a:latin typeface="Trebuchet MS"/>
                <a:hlinkClick r:id="rId2"/>
              </a:rPr>
              <a:t>é</a:t>
            </a:r>
            <a:r>
              <a:rPr lang="pt-BR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-termo ventilado mecanicamente?</a:t>
            </a:r>
            <a:endParaRPr lang="pt-BR" sz="2200" b="1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pt-BR" sz="1300" u="sng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Dexmedetomidine: A Solution to the Dilemma of Pain and Agitation in the Mechanically Ventilated Preterm Neonate?</a:t>
            </a:r>
            <a:endParaRPr lang="pt-BR" sz="1300" u="sng">
              <a:solidFill>
                <a:srgbClr val="78909C"/>
              </a:solidFill>
              <a:ea typeface="Source Sans Pro"/>
              <a:cs typeface="Source Sans Pro"/>
            </a:endParaRPr>
          </a:p>
          <a:p>
            <a:pPr algn="ctr" eaLnBrk="0" hangingPunct="0"/>
            <a:r>
              <a:rPr lang="pt-BR" sz="1300">
                <a:solidFill>
                  <a:srgbClr val="424242"/>
                </a:solidFill>
                <a:ea typeface="Source Sans Pro"/>
                <a:cs typeface="Source Sans Pro"/>
              </a:rPr>
              <a:t>Rostas SE.J Perinat Neonatal Nurs. 2017 Apr/Jun;31(2):104-108. doi:10.1097/JPN.0000000000000251. No abstract available.PMID: 28437301.</a:t>
            </a:r>
            <a:r>
              <a:rPr lang="pt-BR" sz="1300" u="sng">
                <a:solidFill>
                  <a:srgbClr val="424242"/>
                </a:solidFill>
                <a:ea typeface="Source Sans Pro"/>
                <a:cs typeface="Source Sans Pro"/>
              </a:rPr>
              <a:t> </a:t>
            </a:r>
            <a:r>
              <a:rPr lang="pt-BR" sz="1300" u="sng">
                <a:solidFill>
                  <a:srgbClr val="78909C"/>
                </a:solidFill>
                <a:ea typeface="Source Sans Pro"/>
                <a:cs typeface="Source Sans Pro"/>
                <a:hlinkClick r:id="rId4"/>
              </a:rPr>
              <a:t>Similar articles.</a:t>
            </a:r>
            <a:endParaRPr lang="pt-BR" sz="1300">
              <a:solidFill>
                <a:srgbClr val="424242"/>
              </a:solidFill>
              <a:ea typeface="Source Sans Pro"/>
              <a:cs typeface="Source Sans Pro"/>
            </a:endParaRPr>
          </a:p>
          <a:p>
            <a:pPr algn="ctr" eaLnBrk="0" hangingPunct="0"/>
            <a:r>
              <a:rPr lang="pt-BR" sz="1300">
                <a:solidFill>
                  <a:srgbClr val="424242"/>
                </a:solidFill>
                <a:ea typeface="Source Sans Pro"/>
                <a:cs typeface="Source Sans Pro"/>
              </a:rPr>
              <a:t>Apresentação:  João Paulo S. Cezar (R2 em Pediatria/HMIB/SES/DF). Coordenação: Diogo Pedroso.</a:t>
            </a:r>
            <a:endParaRPr lang="pt-BR">
              <a:solidFill>
                <a:srgbClr val="78909C"/>
              </a:solidFill>
            </a:endParaRPr>
          </a:p>
        </p:txBody>
      </p:sp>
      <p:pic>
        <p:nvPicPr>
          <p:cNvPr id="82948" name="Picture 4" descr="pptx">
            <a:hlinkClick r:id="rId5" tooltip="Dexmedetomidina_na_neonatologia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6763" y="4397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49" name="Picture 5"/>
          <p:cNvPicPr>
            <a:picLocks noChangeAspect="1" noChangeArrowheads="1"/>
          </p:cNvPicPr>
          <p:nvPr/>
        </p:nvPicPr>
        <p:blipFill>
          <a:blip r:embed="rId7" cstate="print">
            <a:lum bright="18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1563" y="1025525"/>
            <a:ext cx="2230437" cy="1239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2950" name="Oval 4"/>
          <p:cNvSpPr>
            <a:spLocks noChangeArrowheads="1"/>
          </p:cNvSpPr>
          <p:nvPr/>
        </p:nvSpPr>
        <p:spPr bwMode="auto">
          <a:xfrm>
            <a:off x="0" y="642938"/>
            <a:ext cx="1219200" cy="504825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66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altLang="pt-BR" b="1">
                <a:solidFill>
                  <a:srgbClr val="FFFF00"/>
                </a:solidFill>
                <a:latin typeface="Century Schoolbook"/>
              </a:rPr>
              <a:t>2017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/>
          </p:cNvSpPr>
          <p:nvPr>
            <p:ph type="title" idx="4294967295"/>
          </p:nvPr>
        </p:nvSpPr>
        <p:spPr>
          <a:xfrm>
            <a:off x="1154113" y="296863"/>
            <a:ext cx="8596312" cy="1320800"/>
          </a:xfrm>
        </p:spPr>
        <p:txBody>
          <a:bodyPr anchor="ctr"/>
          <a:lstStyle/>
          <a:p>
            <a:r>
              <a:rPr lang="pt-BR" altLang="pt-BR" smtClean="0">
                <a:solidFill>
                  <a:srgbClr val="0000FF"/>
                </a:solidFill>
              </a:rPr>
              <a:t>                     DEXMEDETOMIDINA</a:t>
            </a:r>
            <a:r>
              <a:rPr lang="pt-BR" altLang="pt-BR" smtClean="0"/>
              <a:t> </a:t>
            </a:r>
          </a:p>
        </p:txBody>
      </p:sp>
      <p:sp>
        <p:nvSpPr>
          <p:cNvPr id="84995" name="Rectangle 3"/>
          <p:cNvSpPr>
            <a:spLocks noGrp="1"/>
          </p:cNvSpPr>
          <p:nvPr>
            <p:ph type="body" idx="4294967295"/>
          </p:nvPr>
        </p:nvSpPr>
        <p:spPr>
          <a:xfrm>
            <a:off x="722313" y="1535113"/>
            <a:ext cx="10045700" cy="4602162"/>
          </a:xfrm>
          <a:solidFill>
            <a:schemeClr val="bg1"/>
          </a:solidFill>
        </p:spPr>
        <p:txBody>
          <a:bodyPr/>
          <a:lstStyle/>
          <a:p>
            <a:pPr marL="285750" indent="-285750">
              <a:lnSpc>
                <a:spcPct val="80000"/>
              </a:lnSpc>
            </a:pPr>
            <a:r>
              <a:rPr lang="pt-BR" altLang="pt-BR" smtClean="0"/>
              <a:t>A dexmedetomidina é um potente fármaco agonista alfa2-adrenérgico, que pode ser empregado como coadjuvante em Anestesiologia. Possui importante ação sedativa e ansiolítica devido a afinidade por alfa-2 centrais no </a:t>
            </a:r>
            <a:r>
              <a:rPr lang="pt-BR" altLang="pt-BR" i="1" smtClean="0"/>
              <a:t>locus ceruleos</a:t>
            </a:r>
            <a:r>
              <a:rPr lang="pt-BR" altLang="pt-BR" smtClean="0"/>
              <a:t>  e seus efeitos analgésicos são decorrentes da sua atividade  no corno dorsal da medula espinhal. O seu uso como medicação pré-anestésica, durante a anestesia, ou no período pós-operatório, promove boa estabilidade hemodinâmica.</a:t>
            </a:r>
          </a:p>
          <a:p>
            <a:pPr marL="285750" indent="-285750">
              <a:lnSpc>
                <a:spcPct val="80000"/>
              </a:lnSpc>
            </a:pPr>
            <a:r>
              <a:rPr lang="pt-BR" altLang="pt-BR" smtClean="0"/>
              <a:t>	Providenciar a adequada sedação e analgesia para pacientes neonatais, com a menor quantidade de drogas e menos  efeitos colaterais é um importante componente nas Unidades de Terapia Intensiva. Os atuais regimes de drogas utilizadas para atingir esses objetivos geralmente consistem em </a:t>
            </a:r>
            <a:r>
              <a:rPr lang="pt-BR" altLang="pt-BR" smtClean="0">
                <a:solidFill>
                  <a:srgbClr val="FF0000"/>
                </a:solidFill>
              </a:rPr>
              <a:t>combinações de benzodiazepínicos e opióides</a:t>
            </a:r>
            <a:r>
              <a:rPr lang="pt-BR" altLang="pt-BR" smtClean="0"/>
              <a:t>. Entretanto, essas drogas tem sido significativamente associadas com efeitos colaterais, incluindo tolerância, dependência física, agitação paradoxal, crises de abstinência, sedação inconsistente  e depressão respiratória. Além disso, estudos recentes demonstraram que </a:t>
            </a:r>
            <a:r>
              <a:rPr lang="pt-BR" altLang="pt-BR" smtClean="0">
                <a:solidFill>
                  <a:srgbClr val="FF0000"/>
                </a:solidFill>
              </a:rPr>
              <a:t>benzodiazepínicos e opióides podem causar apoptose neuronal e anormalidade no desenvolvimento dos neurônios em animais recém-nascidos</a:t>
            </a:r>
            <a:r>
              <a:rPr lang="pt-BR" altLang="pt-BR" smtClean="0"/>
              <a:t>. </a:t>
            </a:r>
          </a:p>
          <a:p>
            <a:pPr marL="285750" indent="-285750" algn="ctr">
              <a:lnSpc>
                <a:spcPct val="80000"/>
              </a:lnSpc>
              <a:buFont typeface="Wingdings 3" pitchFamily="18" charset="2"/>
              <a:buNone/>
            </a:pPr>
            <a:r>
              <a:rPr lang="pt-BR" altLang="pt-BR" b="1" smtClean="0">
                <a:solidFill>
                  <a:srgbClr val="0000FF"/>
                </a:solidFill>
              </a:rPr>
              <a:t>Em alguns estudos não clínicos preliminares (em animais), a dexmedetomidina demonstrou  propriedades potencialmente neuroprotetoras, incluindo a prevenção de apoptose neuronal  induzida por outros agentes.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"/>
          <p:cNvSpPr>
            <a:spLocks noGrp="1"/>
          </p:cNvSpPr>
          <p:nvPr>
            <p:ph type="body" idx="4294967295"/>
          </p:nvPr>
        </p:nvSpPr>
        <p:spPr>
          <a:xfrm>
            <a:off x="674688" y="2768600"/>
            <a:ext cx="9796462" cy="3900488"/>
          </a:xfrm>
          <a:ln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marL="285750" indent="-285750" algn="ctr"/>
            <a:r>
              <a:rPr lang="pt-BR" altLang="pt-BR" sz="2000" smtClean="0"/>
              <a:t>A dexmedetomidina (Precedex</a:t>
            </a:r>
            <a:r>
              <a:rPr lang="pt-BR" altLang="pt-BR" sz="2000" baseline="30000" smtClean="0"/>
              <a:t>R</a:t>
            </a:r>
            <a:r>
              <a:rPr lang="pt-BR" altLang="pt-BR" sz="2000" smtClean="0"/>
              <a:t>) tem efeito sedativo e ansiolítico e preserva o </a:t>
            </a:r>
            <a:r>
              <a:rPr lang="pt-BR" altLang="pt-BR" sz="2000" i="1" smtClean="0"/>
              <a:t>drive</a:t>
            </a:r>
            <a:r>
              <a:rPr lang="pt-BR" altLang="pt-BR" sz="2000" smtClean="0"/>
              <a:t> e mecânica respiratória, sendo ideal para sedação em crianças colocadas em ventilação por pressão positiva  não invasiva (NIPPV).A interrupção abrupta foi associada a efeitos simpáticos rebote, como taquicardia, hipertensão, tremor e agitação e para minimizar os efeitos da síndrome de abstinência, duas s estratégias vêm sido descritas: desmame lento e transição para clonidina via enteral ou transdérmica.A duração do uso e a dose acumulada foram os fatores de risco mais importantes para a ocorrência de abstinência. </a:t>
            </a:r>
          </a:p>
          <a:p>
            <a:pPr marL="285750" indent="-285750" algn="ctr">
              <a:buFont typeface="Wingdings 3" pitchFamily="18" charset="2"/>
              <a:buNone/>
            </a:pPr>
            <a:r>
              <a:rPr lang="pt-BR" altLang="pt-BR" sz="2000" b="1" smtClean="0">
                <a:solidFill>
                  <a:srgbClr val="0000FF"/>
                </a:solidFill>
              </a:rPr>
              <a:t>É proposto que para pacientes receberam entre 72 a 96h do Precedex</a:t>
            </a:r>
            <a:r>
              <a:rPr lang="pt-BR" altLang="pt-BR" sz="2000" b="1" baseline="30000" smtClean="0">
                <a:solidFill>
                  <a:srgbClr val="0000FF"/>
                </a:solidFill>
              </a:rPr>
              <a:t>R</a:t>
            </a:r>
            <a:r>
              <a:rPr lang="pt-BR" altLang="pt-BR" sz="2000" b="1" smtClean="0">
                <a:solidFill>
                  <a:srgbClr val="0000FF"/>
                </a:solidFill>
              </a:rPr>
              <a:t>, a suspensão abrupta seguida de observação por 12h é uma estratégia razoável. Para pacientes que receberam por mais de 96h, a transição para clonidina deveria ser considerada</a:t>
            </a:r>
          </a:p>
        </p:txBody>
      </p:sp>
      <p:sp>
        <p:nvSpPr>
          <p:cNvPr id="74755" name="Rectangle 6"/>
          <p:cNvSpPr>
            <a:spLocks noChangeArrowheads="1"/>
          </p:cNvSpPr>
          <p:nvPr/>
        </p:nvSpPr>
        <p:spPr bwMode="auto">
          <a:xfrm>
            <a:off x="1050925" y="706438"/>
            <a:ext cx="9550400" cy="701675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pPr defTabSz="457200"/>
            <a:r>
              <a:rPr lang="en-US" altLang="pt-BR" b="1">
                <a:solidFill>
                  <a:schemeClr val="accent2"/>
                </a:solidFill>
              </a:rPr>
              <a:t>UTI Pediátrica: Dexmedetomidina como sedativo contínuo único durante a ventilação não-invasiva: uso Típico, efeitos hemodinâmicos e retirada</a:t>
            </a:r>
          </a:p>
        </p:txBody>
      </p:sp>
      <p:pic>
        <p:nvPicPr>
          <p:cNvPr id="74756" name="Picture 7" descr="pptx">
            <a:hlinkClick r:id="rId2" tooltip="Precedex_UTI_Pediatr_Neonatologia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6213" y="88265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7" name="Rectangle 8"/>
          <p:cNvSpPr>
            <a:spLocks/>
          </p:cNvSpPr>
          <p:nvPr/>
        </p:nvSpPr>
        <p:spPr bwMode="auto">
          <a:xfrm>
            <a:off x="1203325" y="1947863"/>
            <a:ext cx="9601200" cy="777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itchFamily="34" charset="0"/>
              <a:buChar char="•"/>
            </a:pPr>
            <a:r>
              <a:rPr lang="pt-BR" altLang="pt-BR" sz="1600" b="1" u="sng">
                <a:solidFill>
                  <a:srgbClr val="262626"/>
                </a:solidFill>
                <a:latin typeface="Garamond" pitchFamily="18" charset="0"/>
                <a:hlinkClick r:id="rId4"/>
              </a:rPr>
              <a:t>Dexmedetomidine</a:t>
            </a:r>
            <a:r>
              <a:rPr lang="pt-BR" altLang="pt-BR" sz="1600" u="sng">
                <a:solidFill>
                  <a:srgbClr val="262626"/>
                </a:solidFill>
                <a:latin typeface="Garamond" pitchFamily="18" charset="0"/>
                <a:hlinkClick r:id="rId4"/>
              </a:rPr>
              <a:t> as </a:t>
            </a:r>
            <a:r>
              <a:rPr lang="pt-BR" altLang="pt-BR" sz="1600" b="1" u="sng">
                <a:solidFill>
                  <a:srgbClr val="262626"/>
                </a:solidFill>
                <a:latin typeface="Garamond" pitchFamily="18" charset="0"/>
                <a:hlinkClick r:id="rId4"/>
              </a:rPr>
              <a:t>Single</a:t>
            </a:r>
            <a:r>
              <a:rPr lang="pt-BR" altLang="pt-BR" sz="1600" u="sng">
                <a:solidFill>
                  <a:srgbClr val="262626"/>
                </a:solidFill>
                <a:latin typeface="Garamond" pitchFamily="18" charset="0"/>
                <a:hlinkClick r:id="rId4"/>
              </a:rPr>
              <a:t> </a:t>
            </a:r>
            <a:r>
              <a:rPr lang="pt-BR" altLang="pt-BR" sz="1600" b="1" u="sng">
                <a:solidFill>
                  <a:srgbClr val="262626"/>
                </a:solidFill>
                <a:latin typeface="Garamond" pitchFamily="18" charset="0"/>
                <a:hlinkClick r:id="rId4"/>
              </a:rPr>
              <a:t>Continuous</a:t>
            </a:r>
            <a:r>
              <a:rPr lang="pt-BR" altLang="pt-BR" sz="1600" u="sng">
                <a:solidFill>
                  <a:srgbClr val="262626"/>
                </a:solidFill>
                <a:latin typeface="Garamond" pitchFamily="18" charset="0"/>
                <a:hlinkClick r:id="rId4"/>
              </a:rPr>
              <a:t> </a:t>
            </a:r>
            <a:r>
              <a:rPr lang="pt-BR" altLang="pt-BR" sz="1600" b="1" u="sng">
                <a:solidFill>
                  <a:srgbClr val="262626"/>
                </a:solidFill>
                <a:latin typeface="Garamond" pitchFamily="18" charset="0"/>
                <a:hlinkClick r:id="rId4"/>
              </a:rPr>
              <a:t>Sedative</a:t>
            </a:r>
            <a:r>
              <a:rPr lang="pt-BR" altLang="pt-BR" sz="1600" u="sng">
                <a:solidFill>
                  <a:srgbClr val="262626"/>
                </a:solidFill>
                <a:latin typeface="Garamond" pitchFamily="18" charset="0"/>
                <a:hlinkClick r:id="rId4"/>
              </a:rPr>
              <a:t> During </a:t>
            </a:r>
            <a:r>
              <a:rPr lang="pt-BR" altLang="pt-BR" sz="1600" b="1" u="sng">
                <a:solidFill>
                  <a:srgbClr val="262626"/>
                </a:solidFill>
                <a:latin typeface="Garamond" pitchFamily="18" charset="0"/>
                <a:hlinkClick r:id="rId4"/>
              </a:rPr>
              <a:t>Noninvasive Ventilation</a:t>
            </a:r>
            <a:r>
              <a:rPr lang="pt-BR" altLang="pt-BR" sz="1600" u="sng">
                <a:solidFill>
                  <a:srgbClr val="262626"/>
                </a:solidFill>
                <a:latin typeface="Garamond" pitchFamily="18" charset="0"/>
                <a:hlinkClick r:id="rId4"/>
              </a:rPr>
              <a:t>: Typical Usage, Hemodynamic Effects, and Withdrawal. </a:t>
            </a:r>
            <a:r>
              <a:rPr lang="pt-BR" altLang="pt-BR" sz="1600">
                <a:solidFill>
                  <a:srgbClr val="262626"/>
                </a:solidFill>
                <a:latin typeface="Garamond" pitchFamily="18" charset="0"/>
              </a:rPr>
              <a:t>Shutes BL, Gee SW, Sargel CL, Fink KA, Tobias JD.Pediatr Crit Care Med. 2018 Apr;19(4):287-297. doi: </a:t>
            </a:r>
            <a:r>
              <a:rPr lang="pt-BR" altLang="pt-BR" sz="1600">
                <a:solidFill>
                  <a:srgbClr val="0000FF"/>
                </a:solidFill>
                <a:latin typeface="Garamond" pitchFamily="18" charset="0"/>
              </a:rPr>
              <a:t>10.1097/PCC.0000000000001451</a:t>
            </a:r>
            <a:r>
              <a:rPr lang="pt-BR" altLang="pt-BR" sz="1600">
                <a:solidFill>
                  <a:srgbClr val="262626"/>
                </a:solidFill>
                <a:latin typeface="Garamond" pitchFamily="18" charset="0"/>
              </a:rPr>
              <a:t>.PMID: 29341985.</a:t>
            </a:r>
            <a:r>
              <a:rPr lang="pt-BR" altLang="pt-BR" sz="1600" u="sng">
                <a:solidFill>
                  <a:srgbClr val="262626"/>
                </a:solidFill>
                <a:latin typeface="Garamond" pitchFamily="18" charset="0"/>
                <a:hlinkClick r:id="rId5"/>
              </a:rPr>
              <a:t>Similar articles.</a:t>
            </a:r>
            <a:r>
              <a:rPr lang="pt-BR" altLang="pt-BR" sz="1600">
                <a:solidFill>
                  <a:srgbClr val="262626"/>
                </a:solidFill>
                <a:latin typeface="Garamond" pitchFamily="18" charset="0"/>
              </a:rPr>
              <a:t> </a:t>
            </a:r>
          </a:p>
        </p:txBody>
      </p:sp>
      <p:sp>
        <p:nvSpPr>
          <p:cNvPr id="74758" name="Oval 4"/>
          <p:cNvSpPr>
            <a:spLocks noChangeArrowheads="1"/>
          </p:cNvSpPr>
          <p:nvPr/>
        </p:nvSpPr>
        <p:spPr bwMode="auto">
          <a:xfrm>
            <a:off x="442913" y="1508125"/>
            <a:ext cx="1390650" cy="592138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457200"/>
            <a:r>
              <a:rPr lang="pt-BR" altLang="pt-BR">
                <a:solidFill>
                  <a:srgbClr val="0000FF"/>
                </a:solidFill>
                <a:latin typeface="Arial" pitchFamily="34" charset="0"/>
              </a:rPr>
              <a:t>2018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link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3"/>
          <p:cNvSpPr>
            <a:spLocks noGrp="1"/>
          </p:cNvSpPr>
          <p:nvPr>
            <p:ph type="body" idx="1"/>
          </p:nvPr>
        </p:nvSpPr>
        <p:spPr>
          <a:xfrm>
            <a:off x="890588" y="3133725"/>
            <a:ext cx="9831387" cy="3511550"/>
          </a:xfrm>
          <a:solidFill>
            <a:schemeClr val="bg1"/>
          </a:solidFill>
          <a:ln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000" smtClean="0"/>
              <a:t>O tratamento prolongado com analgésicos e sedativos na Unidade de Terapia Intensiva Pediátrica (UTIP) pode levar a efeitos indesejáveis como dependência e tolerância. Além disso, durante o desmame da sedoanalgesia, os pacientes podem desenvolver sinais clínicos de abstinência, conhecidos como síndrome de abstinência (SW). 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Alguns estudos indicam que a dexmedetomidina, um agonista seletivo do adrenoceptor α2, pode ser útil para prevenir a WS, mas nenhuma evidência clara suporta esses dados. </a:t>
            </a:r>
          </a:p>
          <a:p>
            <a:pPr algn="ctr">
              <a:lnSpc>
                <a:spcPct val="90000"/>
              </a:lnSpc>
            </a:pPr>
            <a:r>
              <a:rPr lang="pt-BR" sz="2000" smtClean="0">
                <a:solidFill>
                  <a:srgbClr val="FF00FF"/>
                </a:solidFill>
              </a:rPr>
              <a:t>Os objetivos do presente estudo são avaliar a eficácia da dexmedetomidina na redução da ocorrência de WS durante o desmame da sedoanalgesia e avaliar claramente sua segurança.</a:t>
            </a:r>
          </a:p>
        </p:txBody>
      </p:sp>
      <p:sp>
        <p:nvSpPr>
          <p:cNvPr id="90121" name="Rectangle 9"/>
          <p:cNvSpPr>
            <a:spLocks noChangeArrowheads="1"/>
          </p:cNvSpPr>
          <p:nvPr/>
        </p:nvSpPr>
        <p:spPr bwMode="auto">
          <a:xfrm>
            <a:off x="196850" y="1268413"/>
            <a:ext cx="11995150" cy="15271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endParaRPr lang="pt-BR" sz="1200">
              <a:solidFill>
                <a:srgbClr val="000000"/>
              </a:solidFill>
              <a:ea typeface="BlinkMacSystemFont"/>
              <a:cs typeface="BlinkMacSystemFont"/>
            </a:endParaRPr>
          </a:p>
          <a:p>
            <a:pPr eaLnBrk="0" hangingPunct="0">
              <a:buFontTx/>
              <a:buChar char="•"/>
            </a:pPr>
            <a:endParaRPr lang="pt-BR" sz="800"/>
          </a:p>
          <a:p>
            <a:pPr eaLnBrk="0" hangingPunct="0"/>
            <a:r>
              <a:rPr lang="pt-BR" sz="1600">
                <a:solidFill>
                  <a:srgbClr val="205493"/>
                </a:solidFill>
                <a:ea typeface="BlinkMacSystemFont"/>
                <a:cs typeface="BlinkMacSystemFont"/>
                <a:hlinkClick r:id="rId3"/>
              </a:rPr>
              <a:t>Efficacy and safety of </a:t>
            </a:r>
            <a:r>
              <a:rPr lang="pt-BR" sz="1600" b="1">
                <a:solidFill>
                  <a:srgbClr val="205493"/>
                </a:solidFill>
                <a:ea typeface="BlinkMacSystemFont"/>
                <a:cs typeface="BlinkMacSystemFont"/>
                <a:hlinkClick r:id="rId3"/>
              </a:rPr>
              <a:t>dexmedetomidine</a:t>
            </a:r>
            <a:r>
              <a:rPr lang="pt-BR" sz="1600">
                <a:solidFill>
                  <a:srgbClr val="205493"/>
                </a:solidFill>
                <a:ea typeface="BlinkMacSystemFont"/>
                <a:cs typeface="BlinkMacSystemFont"/>
                <a:hlinkClick r:id="rId3"/>
              </a:rPr>
              <a:t> for prevention of withdrawal syndrome in the pediatric intensive care unit: protocol for an adaptive, multicenter, randomized, double-blind, placebo-controlled, non-profit clinical trial.</a:t>
            </a:r>
            <a:endParaRPr lang="pt-BR" sz="1600">
              <a:solidFill>
                <a:srgbClr val="212121"/>
              </a:solidFill>
              <a:ea typeface="BlinkMacSystemFont"/>
              <a:cs typeface="BlinkMacSystemFont"/>
            </a:endParaRPr>
          </a:p>
          <a:p>
            <a:pPr eaLnBrk="0" hangingPunct="0"/>
            <a:r>
              <a:rPr lang="pt-BR" sz="1600">
                <a:solidFill>
                  <a:srgbClr val="212121"/>
                </a:solidFill>
                <a:ea typeface="BlinkMacSystemFont"/>
                <a:cs typeface="BlinkMacSystemFont"/>
              </a:rPr>
              <a:t>Mondardini MC, Sperotto F, Daverio M, Caramelli F, Gregori D, Caligiuri MF, Vitale F, Cecini MT, Piastra M, Mancino A, Pettenazzo A, Conti G, Amigoni A.</a:t>
            </a:r>
            <a:r>
              <a:rPr lang="pt-BR" sz="1600">
                <a:solidFill>
                  <a:srgbClr val="4D8055"/>
                </a:solidFill>
                <a:ea typeface="BlinkMacSystemFont"/>
                <a:cs typeface="BlinkMacSystemFont"/>
              </a:rPr>
              <a:t>Trials. 2019 Dec 11;20(1):710. doi: 10.1186/s13063-019-3793-6.PMID: 31829274 </a:t>
            </a:r>
            <a:r>
              <a:rPr lang="pt-BR" sz="1600" b="1">
                <a:solidFill>
                  <a:srgbClr val="FF00FF"/>
                </a:solidFill>
                <a:ea typeface="BlinkMacSystemFont"/>
                <a:cs typeface="BlinkMacSystemFont"/>
              </a:rPr>
              <a:t>Free PMC article.Artigo Livre!</a:t>
            </a:r>
            <a:endParaRPr lang="pt-BR" sz="1600" b="1">
              <a:solidFill>
                <a:srgbClr val="FF00FF"/>
              </a:solidFill>
            </a:endParaRPr>
          </a:p>
        </p:txBody>
      </p:sp>
      <p:sp>
        <p:nvSpPr>
          <p:cNvPr id="90123" name="Rectangle 11"/>
          <p:cNvSpPr>
            <a:spLocks noChangeArrowheads="1"/>
          </p:cNvSpPr>
          <p:nvPr/>
        </p:nvSpPr>
        <p:spPr bwMode="auto">
          <a:xfrm>
            <a:off x="0" y="357188"/>
            <a:ext cx="12192000" cy="915987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/>
              <a:t>Eficácia e segurança da dexmedetomidina para prevenção da síndrome de abstinência na unidade de terapia intensiva pediátrica: protocolo para um ensaio clínico adaptativo, multicêntrico, randomizado, duplo-cego, controlado por placebo, sem fins lucrativos</a:t>
            </a:r>
          </a:p>
        </p:txBody>
      </p:sp>
      <p:sp>
        <p:nvSpPr>
          <p:cNvPr id="90124" name="Oval 4"/>
          <p:cNvSpPr>
            <a:spLocks noChangeArrowheads="1"/>
          </p:cNvSpPr>
          <p:nvPr/>
        </p:nvSpPr>
        <p:spPr bwMode="auto">
          <a:xfrm>
            <a:off x="0" y="982663"/>
            <a:ext cx="1390650" cy="592137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457200"/>
            <a:r>
              <a:rPr lang="pt-BR" altLang="pt-BR">
                <a:solidFill>
                  <a:srgbClr val="0000FF"/>
                </a:solidFill>
                <a:latin typeface="Arial" pitchFamily="34" charset="0"/>
              </a:rPr>
              <a:t>2019</a:t>
            </a:r>
          </a:p>
        </p:txBody>
      </p:sp>
      <p:sp>
        <p:nvSpPr>
          <p:cNvPr id="90125" name="AutoShape 2"/>
          <p:cNvSpPr>
            <a:spLocks noChangeArrowheads="1"/>
          </p:cNvSpPr>
          <p:nvPr/>
        </p:nvSpPr>
        <p:spPr bwMode="auto">
          <a:xfrm>
            <a:off x="11252200" y="5572125"/>
            <a:ext cx="336550" cy="436563"/>
          </a:xfrm>
          <a:prstGeom prst="curvedRightArrow">
            <a:avLst>
              <a:gd name="adj1" fmla="val 23541"/>
              <a:gd name="adj2" fmla="val 47095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>
              <a:latin typeface="Century Schoolbook"/>
            </a:endParaRPr>
          </a:p>
        </p:txBody>
      </p:sp>
      <p:sp>
        <p:nvSpPr>
          <p:cNvPr id="90126" name="Oval 14"/>
          <p:cNvSpPr>
            <a:spLocks noChangeArrowheads="1"/>
          </p:cNvSpPr>
          <p:nvPr/>
        </p:nvSpPr>
        <p:spPr bwMode="auto">
          <a:xfrm>
            <a:off x="8493125" y="990600"/>
            <a:ext cx="3375025" cy="4286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ESTUDO EM ANDAMENTO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/>
          </p:cNvSpPr>
          <p:nvPr>
            <p:ph type="body" idx="1"/>
          </p:nvPr>
        </p:nvSpPr>
        <p:spPr>
          <a:xfrm>
            <a:off x="317500" y="819150"/>
            <a:ext cx="9297988" cy="6038850"/>
          </a:xfrm>
        </p:spPr>
        <p:txBody>
          <a:bodyPr/>
          <a:lstStyle/>
          <a:p>
            <a:r>
              <a:rPr lang="pt-BR" smtClean="0"/>
              <a:t>Será feito  um ensaio adaptativo, multicêntrico, randomizado, duplo-cego e controlado por placebo. Pacientes com menos de 18 anos recebendo tratamento com sedoanalgesia intravenosa contínua por pelo menos 5 dias e apresentando condições clínicas que permitam o desmame da sedoanalgesia serão aleatoriamente designados para </a:t>
            </a:r>
            <a:r>
              <a:rPr lang="pt-BR" smtClean="0">
                <a:solidFill>
                  <a:srgbClr val="FF00FF"/>
                </a:solidFill>
              </a:rPr>
              <a:t>tratamento A (dexmedetomidina</a:t>
            </a:r>
            <a:r>
              <a:rPr lang="pt-BR" smtClean="0"/>
              <a:t>) ou </a:t>
            </a:r>
            <a:r>
              <a:rPr lang="pt-BR" smtClean="0">
                <a:solidFill>
                  <a:srgbClr val="FF00FF"/>
                </a:solidFill>
              </a:rPr>
              <a:t>tratamento B (placebo</a:t>
            </a:r>
            <a:r>
              <a:rPr lang="pt-BR" smtClean="0"/>
              <a:t>). O tratamento será iniciado 24 h antes do desmame da analgesedação em 0,4 μg / kg / h, aumentado em 0,2 μg / kg / h por hora até 0,8 μg / kg / h (neonatos: 0,2 μg / kg / h, aumentado em 0,1 μg / kg / h por hora até 0,4 μg / kg / h) e continuou durante todo o tempo de desmame. </a:t>
            </a:r>
          </a:p>
          <a:p>
            <a:r>
              <a:rPr lang="pt-BR" smtClean="0">
                <a:solidFill>
                  <a:srgbClr val="0000FF"/>
                </a:solidFill>
              </a:rPr>
              <a:t>O resultado primário é a eficácia do tratamento, definida pela redução na taxa de WS entre pacientes tratados com dexmedetomidina em comparação com pacientes tratados com placebo</a:t>
            </a:r>
            <a:r>
              <a:rPr lang="pt-BR" smtClean="0"/>
              <a:t>. A segurança será avaliada pela coleta de qualquer evento adverso potencialmente relacionado. O tamanho da amostra garantindo um poder de 90% é de 77 pacientes para cada grupo (total N = 154 pacientes). O estudo foi aprovado pelo Comitê de Ética do Hospital Universitário S.Orsola-Malpighi de Bolonha em 22 de março de 2017.</a:t>
            </a:r>
          </a:p>
        </p:txBody>
      </p:sp>
      <p:sp>
        <p:nvSpPr>
          <p:cNvPr id="91140" name="AutoShape 2"/>
          <p:cNvSpPr>
            <a:spLocks noChangeArrowheads="1"/>
          </p:cNvSpPr>
          <p:nvPr/>
        </p:nvSpPr>
        <p:spPr bwMode="auto">
          <a:xfrm>
            <a:off x="11242675" y="5562600"/>
            <a:ext cx="336550" cy="436563"/>
          </a:xfrm>
          <a:prstGeom prst="curvedRightArrow">
            <a:avLst>
              <a:gd name="adj1" fmla="val 23541"/>
              <a:gd name="adj2" fmla="val 47095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>
              <a:latin typeface="Century Schoolbook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Grp="1"/>
          </p:cNvSpPr>
          <p:nvPr>
            <p:ph type="body" idx="1"/>
          </p:nvPr>
        </p:nvSpPr>
        <p:spPr>
          <a:xfrm>
            <a:off x="969963" y="525463"/>
            <a:ext cx="8596312" cy="3881437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pt-BR" i="1" smtClean="0"/>
              <a:t>The present trial will allow us to clearly assess the efficacy of dexmedetomidine in reducing the occurrence of WS during weaning from analgosedation drugs. In addition, the study will provide a unique insight into the safety profile of dexmedetomidine.</a:t>
            </a:r>
          </a:p>
          <a:p>
            <a:pPr algn="ctr">
              <a:lnSpc>
                <a:spcPct val="90000"/>
              </a:lnSpc>
            </a:pPr>
            <a:endParaRPr lang="pt-BR" i="1" smtClean="0"/>
          </a:p>
          <a:p>
            <a:pPr>
              <a:lnSpc>
                <a:spcPct val="90000"/>
              </a:lnSpc>
            </a:pPr>
            <a:r>
              <a:rPr lang="pt-BR" smtClean="0"/>
              <a:t>O presente estudo nos permitirá avaliar claramente a eficácia da dexmedetomidina na redução da ocorrência de WS durante o desmame dos analgésicos. Além disso, o estudo fornecerá uma visão única sobre o perfil de segurança da dexmedetomidina.</a:t>
            </a:r>
          </a:p>
          <a:p>
            <a:pPr>
              <a:lnSpc>
                <a:spcPct val="90000"/>
              </a:lnSpc>
            </a:pPr>
            <a:endParaRPr lang="pt-BR" b="1" smtClean="0"/>
          </a:p>
          <a:p>
            <a:pPr>
              <a:lnSpc>
                <a:spcPct val="90000"/>
              </a:lnSpc>
            </a:pPr>
            <a:r>
              <a:rPr lang="pt-BR" b="1" smtClean="0"/>
              <a:t>Trial registration: </a:t>
            </a:r>
            <a:r>
              <a:rPr lang="pt-BR" smtClean="0"/>
              <a:t>ClinicalTrials.gov, </a:t>
            </a:r>
            <a:r>
              <a:rPr lang="pt-BR" smtClean="0">
                <a:hlinkClick r:id="rId2" tooltip="See in ClinicalTrials.gov"/>
              </a:rPr>
              <a:t>NCT03645603</a:t>
            </a:r>
            <a:r>
              <a:rPr lang="pt-BR" smtClean="0"/>
              <a:t>. Registered on 24 August 2018. EudraCT, 2015-002114-80. Retrospectively registered on 2 January 2019.</a:t>
            </a:r>
          </a:p>
        </p:txBody>
      </p:sp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-1050013775" y="3038475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pt-BR"/>
          </a:p>
        </p:txBody>
      </p:sp>
      <p:sp>
        <p:nvSpPr>
          <p:cNvPr id="92184" name="Text Box 24"/>
          <p:cNvSpPr txBox="1">
            <a:spLocks noChangeArrowheads="1"/>
          </p:cNvSpPr>
          <p:nvPr/>
        </p:nvSpPr>
        <p:spPr bwMode="auto">
          <a:xfrm>
            <a:off x="1533525" y="4799013"/>
            <a:ext cx="7866063" cy="717550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0000FF"/>
                </a:solidFill>
              </a:rPr>
              <a:t>O estudo INICIOU em 30 DE AGOSTO DE 2018 com previsão e TÉRMINO em </a:t>
            </a:r>
          </a:p>
          <a:p>
            <a:pPr algn="ctr"/>
            <a:r>
              <a:rPr lang="pt-BR">
                <a:solidFill>
                  <a:srgbClr val="0000FF"/>
                </a:solidFill>
              </a:rPr>
              <a:t>AGOSTO DE 2021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Grp="1"/>
          </p:cNvSpPr>
          <p:nvPr>
            <p:ph type="body" idx="1"/>
          </p:nvPr>
        </p:nvSpPr>
        <p:spPr>
          <a:xfrm>
            <a:off x="998538" y="2511425"/>
            <a:ext cx="10396537" cy="3881438"/>
          </a:xfrm>
          <a:solidFill>
            <a:schemeClr val="bg1"/>
          </a:solidFill>
          <a:ln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>
                <a:solidFill>
                  <a:srgbClr val="FF00FF"/>
                </a:solidFill>
              </a:rPr>
              <a:t>A dexmedetomidina é um sedativo e analgésico promissor para recém-nascidos com encefalopatia hipóxico-isquêmica (EHI) em hipotermia terapêutica (HT). </a:t>
            </a:r>
          </a:p>
          <a:p>
            <a:pPr>
              <a:lnSpc>
                <a:spcPct val="90000"/>
              </a:lnSpc>
            </a:pPr>
            <a:r>
              <a:rPr lang="pt-BR" smtClean="0"/>
              <a:t>A farmacocinética e a segurança da dexmedetomidina foram avaliadas em um estudo de fase I, de Centro único e aberto para informar as futuras estratégias do ensaio. </a:t>
            </a:r>
          </a:p>
          <a:p>
            <a:pPr>
              <a:lnSpc>
                <a:spcPct val="90000"/>
              </a:lnSpc>
            </a:pPr>
            <a:r>
              <a:rPr lang="pt-BR" smtClean="0"/>
              <a:t>Recrutamos 7 neonatos ≥36 semanas de idade gestacional com diagnóstico de EHI moderada a grave, que receberam infusão contínua de dexmedetomidina durante a HT e o período de reaquecimento de 6 horas. </a:t>
            </a:r>
          </a:p>
          <a:p>
            <a:pPr>
              <a:lnSpc>
                <a:spcPct val="90000"/>
              </a:lnSpc>
            </a:pPr>
            <a:r>
              <a:rPr lang="pt-BR" smtClean="0"/>
              <a:t>A evolução temporal da concentração plasmática de dexmedetomidina foi caracterizada por coleta seriada de sangue durante e após as 64,8 ± 6,9 horas de infusão. </a:t>
            </a:r>
          </a:p>
          <a:p>
            <a:pPr>
              <a:lnSpc>
                <a:spcPct val="90000"/>
              </a:lnSpc>
            </a:pPr>
            <a:r>
              <a:rPr lang="pt-BR" smtClean="0"/>
              <a:t>A análise não compartimental produziu estimativas farmacocinéticas descritivas: depuração plasmática de 0,760 ± 0,155 L / h / kg, volume de distribuição no estado estacionário de 5,22 ± 2,62 L / kg e tempo médio de residência de 6,84 ± 3,20 h.</a:t>
            </a:r>
          </a:p>
        </p:txBody>
      </p:sp>
      <p:sp>
        <p:nvSpPr>
          <p:cNvPr id="93188" name="Rectangle 4"/>
          <p:cNvSpPr>
            <a:spLocks noChangeArrowheads="1"/>
          </p:cNvSpPr>
          <p:nvPr/>
        </p:nvSpPr>
        <p:spPr bwMode="auto">
          <a:xfrm>
            <a:off x="0" y="1300163"/>
            <a:ext cx="12192000" cy="1108075"/>
          </a:xfrm>
          <a:prstGeom prst="rect">
            <a:avLst/>
          </a:prstGeom>
          <a:solidFill>
            <a:srgbClr val="FFFFFF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>
                <a:hlinkClick r:id="rId2"/>
              </a:rPr>
              <a:t/>
            </a:r>
            <a:br>
              <a:rPr lang="pt-BR" b="1">
                <a:hlinkClick r:id="rId2"/>
              </a:rPr>
            </a:br>
            <a:r>
              <a:rPr lang="pt-BR" b="1">
                <a:hlinkClick r:id="rId2"/>
              </a:rPr>
              <a:t>Dexmedetomidine</a:t>
            </a:r>
            <a:r>
              <a:rPr lang="pt-BR">
                <a:hlinkClick r:id="rId2"/>
              </a:rPr>
              <a:t> Pharmacokinetics in Neonates with Hypoxic-Ischemic Encephalopathy Receiving Hypothermia.</a:t>
            </a:r>
            <a:endParaRPr lang="pt-BR"/>
          </a:p>
          <a:p>
            <a:pPr algn="ctr"/>
            <a:r>
              <a:rPr lang="pt-BR"/>
              <a:t>McAdams RM, Pak D, Lalovic B, Phillips B, Shen DD.Anesthesiol Res Pract. 2020 Feb 25;2020:2582965. doi: 10.1155/2020/2582965. eCollection 2020.PMID: 32158472 </a:t>
            </a:r>
            <a:r>
              <a:rPr lang="pt-BR" b="1">
                <a:solidFill>
                  <a:srgbClr val="FF00FF"/>
                </a:solidFill>
              </a:rPr>
              <a:t>Free PMC article.Artigo Livre</a:t>
            </a:r>
          </a:p>
        </p:txBody>
      </p:sp>
      <p:sp>
        <p:nvSpPr>
          <p:cNvPr id="93189" name="Rectangle 5"/>
          <p:cNvSpPr>
            <a:spLocks noChangeArrowheads="1"/>
          </p:cNvSpPr>
          <p:nvPr/>
        </p:nvSpPr>
        <p:spPr bwMode="auto">
          <a:xfrm>
            <a:off x="1746250" y="357188"/>
            <a:ext cx="9961563" cy="650875"/>
          </a:xfrm>
          <a:prstGeom prst="rect">
            <a:avLst/>
          </a:prstGeom>
          <a:solidFill>
            <a:schemeClr val="bg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b="1"/>
              <a:t>Farmacocinética de dexmedetomidina em neonatos com encefalopatia hipóxico-isquêmica </a:t>
            </a:r>
          </a:p>
          <a:p>
            <a:pPr algn="ctr"/>
            <a:r>
              <a:rPr lang="pt-BR" b="1"/>
              <a:t>recebendo hipotermia</a:t>
            </a:r>
          </a:p>
        </p:txBody>
      </p:sp>
      <p:sp>
        <p:nvSpPr>
          <p:cNvPr id="93190" name="AutoShape 2"/>
          <p:cNvSpPr>
            <a:spLocks noChangeArrowheads="1"/>
          </p:cNvSpPr>
          <p:nvPr/>
        </p:nvSpPr>
        <p:spPr bwMode="auto">
          <a:xfrm>
            <a:off x="10796588" y="5883275"/>
            <a:ext cx="336550" cy="436563"/>
          </a:xfrm>
          <a:prstGeom prst="curvedRightArrow">
            <a:avLst>
              <a:gd name="adj1" fmla="val 23541"/>
              <a:gd name="adj2" fmla="val 47095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>
              <a:latin typeface="Century Schoolbook"/>
            </a:endParaRPr>
          </a:p>
        </p:txBody>
      </p:sp>
      <p:sp>
        <p:nvSpPr>
          <p:cNvPr id="93191" name="Oval 4"/>
          <p:cNvSpPr>
            <a:spLocks noChangeArrowheads="1"/>
          </p:cNvSpPr>
          <p:nvPr/>
        </p:nvSpPr>
        <p:spPr bwMode="auto">
          <a:xfrm>
            <a:off x="277813" y="487363"/>
            <a:ext cx="1219200" cy="504825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66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altLang="pt-BR" b="1">
                <a:solidFill>
                  <a:srgbClr val="FFFF00"/>
                </a:solidFill>
                <a:latin typeface="Century Schoolbook"/>
              </a:rPr>
              <a:t>202O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200" smtClean="0"/>
              <a:t>Análises simples agrupadas e de população de acordo com um modelo de um compartimento forneceram estimativas semelhantes de depuração e volume de distribuição.</a:t>
            </a:r>
          </a:p>
          <a:p>
            <a:pPr algn="ctr"/>
            <a:r>
              <a:rPr lang="pt-BR" sz="2200" smtClean="0"/>
              <a:t> </a:t>
            </a:r>
            <a:r>
              <a:rPr lang="pt-BR" sz="2200" b="1" smtClean="0"/>
              <a:t>No geral, a depuração foi comparável ou inferior, o volume de distribuição foi maior e o tempo médio de residência ou meia-vida de eliminação foi maior em recém-nascidos resfriados com HIE em comparação com as estimativas correspondentes anteriormente relatadas para recém-nascidos não resfriados (normotérmicos) sem EHI em idades gestacionais e pós-menstruais comparáveis .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/>
          <p:cNvSpPr>
            <a:spLocks noGrp="1"/>
          </p:cNvSpPr>
          <p:nvPr>
            <p:ph type="body" idx="1"/>
          </p:nvPr>
        </p:nvSpPr>
        <p:spPr>
          <a:xfrm>
            <a:off x="619125" y="1120775"/>
            <a:ext cx="10047288" cy="4921250"/>
          </a:xfrm>
          <a:solidFill>
            <a:schemeClr val="bg1"/>
          </a:solidFill>
        </p:spPr>
        <p:txBody>
          <a:bodyPr/>
          <a:lstStyle/>
          <a:p>
            <a:r>
              <a:rPr lang="pt-BR" sz="2000" smtClean="0"/>
              <a:t>Como resultado, </a:t>
            </a:r>
            <a:r>
              <a:rPr lang="pt-BR" sz="2000" b="1" smtClean="0"/>
              <a:t>as concentrações plasmáticas em recém-nascidos resfriados com EHI aumentaram mais lentamente nas horas iniciais de infusão</a:t>
            </a:r>
            <a:r>
              <a:rPr lang="pt-BR" sz="2000" smtClean="0"/>
              <a:t> em comparação com os perfis de concentração-tempo previstos com base em parâmetros farmacocinéticos relatados em recém-nascidos normotérmicos sem EHI, enquanto níveis de estado estacionário semelhantes foram alcançados.</a:t>
            </a:r>
          </a:p>
          <a:p>
            <a:pPr algn="ctr">
              <a:buFont typeface="Wingdings 3" pitchFamily="18" charset="2"/>
              <a:buNone/>
            </a:pPr>
            <a:r>
              <a:rPr lang="pt-BR" sz="2000" b="1" smtClean="0">
                <a:solidFill>
                  <a:srgbClr val="FF00FF"/>
                </a:solidFill>
              </a:rPr>
              <a:t>Nenhum evento adverso agudo foi associado ao tratamento com dexmedetomidina.</a:t>
            </a:r>
            <a:r>
              <a:rPr lang="pt-BR" sz="2000" smtClean="0"/>
              <a:t> </a:t>
            </a:r>
          </a:p>
          <a:p>
            <a:r>
              <a:rPr lang="pt-BR" sz="2000" smtClean="0"/>
              <a:t>Embora a dexmedetomidina pareça segura para neonatos com EHI durante a HT em doses de infusão de até </a:t>
            </a:r>
            <a:r>
              <a:rPr lang="pt-BR" sz="2000" b="1" smtClean="0">
                <a:solidFill>
                  <a:srgbClr val="FF00FF"/>
                </a:solidFill>
              </a:rPr>
              <a:t>0,4 μg / kg / h</a:t>
            </a:r>
            <a:r>
              <a:rPr lang="pt-BR" sz="2000" smtClean="0"/>
              <a:t>, </a:t>
            </a:r>
            <a:r>
              <a:rPr lang="pt-BR" sz="2000" b="1" smtClean="0">
                <a:solidFill>
                  <a:srgbClr val="0000FF"/>
                </a:solidFill>
              </a:rPr>
              <a:t>uma estratégia de dose de ataque pode ser necessária para superar o atraso inicial no aumento da concentração plasmática de dexmedetomidina.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/>
          </p:cNvSpPr>
          <p:nvPr>
            <p:ph type="body" idx="4294967295"/>
          </p:nvPr>
        </p:nvSpPr>
        <p:spPr>
          <a:xfrm>
            <a:off x="635000" y="1570038"/>
            <a:ext cx="10671175" cy="4487862"/>
          </a:xfrm>
          <a:solidFill>
            <a:schemeClr val="bg1"/>
          </a:solidFill>
        </p:spPr>
        <p:txBody>
          <a:bodyPr/>
          <a:lstStyle/>
          <a:p>
            <a:pPr marL="285750" indent="-285750">
              <a:lnSpc>
                <a:spcPct val="80000"/>
              </a:lnSpc>
              <a:buFont typeface="Wingdings 3" pitchFamily="18" charset="2"/>
              <a:buNone/>
            </a:pPr>
            <a:r>
              <a:rPr lang="pt-BR" altLang="pt-BR" sz="1000" smtClean="0">
                <a:solidFill>
                  <a:srgbClr val="FF3300"/>
                </a:solidFill>
              </a:rPr>
              <a:t>                                    </a:t>
            </a:r>
            <a:r>
              <a:rPr lang="pt-BR" altLang="pt-BR" sz="2400" b="1" smtClean="0">
                <a:solidFill>
                  <a:srgbClr val="FF3300"/>
                </a:solidFill>
              </a:rPr>
              <a:t>ANALGÉSICOS NOS RECÉM-NASCIDO VENTILADOS?</a:t>
            </a:r>
            <a:r>
              <a:rPr lang="pt-BR" altLang="pt-BR" sz="2400" smtClean="0"/>
              <a:t> 	</a:t>
            </a:r>
          </a:p>
          <a:p>
            <a:pPr marL="285750" indent="-285750">
              <a:lnSpc>
                <a:spcPct val="80000"/>
              </a:lnSpc>
              <a:buFont typeface="Wingdings 3" pitchFamily="18" charset="2"/>
              <a:buNone/>
            </a:pPr>
            <a:endParaRPr lang="pt-BR" altLang="pt-BR" sz="2400" smtClean="0"/>
          </a:p>
          <a:p>
            <a:pPr marL="285750" indent="-285750">
              <a:lnSpc>
                <a:spcPct val="80000"/>
              </a:lnSpc>
            </a:pPr>
            <a:r>
              <a:rPr lang="pt-BR" altLang="pt-BR" smtClean="0">
                <a:latin typeface="Times New Roman" pitchFamily="18" charset="0"/>
              </a:rPr>
              <a:t>Segundo Hall  e cl  para algumas terapias como drogas anticanceres, o benefício a longo prazo do tratamento é superior aos efeitos adversos. É este o caso para a analgesia em todo recém-nascido ventilado? A análise de importantes resultados de morte e evidências ultrassonográficas de lesão cerebral não mostrou melhora na morbimortalidade ou morbidade com o uso de opióide. Metanálise realizada por Bellú e cl (Cochrane) não demonstrou diferença entre os grupos com uso e não uso de morfina quanto a displasia broncopulmonar, enterocolite necrosante ou duração de internação hospitalar. Os recém-nascidos mais prematuros  que receberam morfina demoraram significativamente mais tempo para atingirem a nutrição enteral plena em relação aos controles. Inclusive dados de longo follow-up (5-6 anos) não mostrou diferença significante no neurodesenvolvimento entre as crianças que receberam e as que não receberam morfina. No entanto, de Graaf e cl mostraram evidência de efeitos negativos da morfina na função cognitiva nas crianças aos 5 anos de idade que receberam morfina na ventilação mecânica no período neonatal. Portanto, os </a:t>
            </a:r>
            <a:r>
              <a:rPr lang="pt-BR" altLang="pt-BR" b="1" smtClean="0">
                <a:solidFill>
                  <a:srgbClr val="0000FF"/>
                </a:solidFill>
                <a:latin typeface="Times New Roman" pitchFamily="18" charset="0"/>
              </a:rPr>
              <a:t>opióides nos RN em ventilação mecânica devem ser usados seletivamente, quando indicado pelo julgamento clínico e pelas avaliações dos indicadores de dor</a:t>
            </a:r>
            <a:r>
              <a:rPr lang="pt-BR" altLang="pt-BR" smtClean="0">
                <a:latin typeface="Times New Roman" pitchFamily="18" charset="0"/>
              </a:rPr>
              <a:t> e somente após a estabilização do paciente, apesar da ventilação mecânica constituir uma intervenção dolorosa e desconfortante. A terapia com narcóticos para os RN ventilados só pode ser considerada provada e eticamente mandatória somente se o seu valor estiver estabelecido em um ou mais ensaios randomizados e cegos com número suficiente de RN para avaliar todos os benefícios potenciais e efeitos adversos.</a:t>
            </a:r>
          </a:p>
          <a:p>
            <a:pPr marL="285750" indent="-285750">
              <a:lnSpc>
                <a:spcPct val="80000"/>
              </a:lnSpc>
              <a:buFont typeface="Wingdings 3" pitchFamily="18" charset="2"/>
              <a:buNone/>
            </a:pPr>
            <a:endParaRPr lang="pt-BR" altLang="pt-BR" smtClean="0">
              <a:latin typeface="Times New Roman" pitchFamily="18" charset="0"/>
            </a:endParaRPr>
          </a:p>
        </p:txBody>
      </p:sp>
      <p:sp>
        <p:nvSpPr>
          <p:cNvPr id="86019" name="Oval 4"/>
          <p:cNvSpPr>
            <a:spLocks noChangeArrowheads="1"/>
          </p:cNvSpPr>
          <p:nvPr/>
        </p:nvSpPr>
        <p:spPr bwMode="auto">
          <a:xfrm>
            <a:off x="258763" y="0"/>
            <a:ext cx="1219200" cy="504825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66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altLang="pt-BR" b="1">
                <a:solidFill>
                  <a:srgbClr val="FFFF00"/>
                </a:solidFill>
                <a:latin typeface="Century Schoolbook"/>
              </a:rPr>
              <a:t>2021</a:t>
            </a:r>
          </a:p>
        </p:txBody>
      </p:sp>
      <p:sp>
        <p:nvSpPr>
          <p:cNvPr id="86020" name="Rectangle 6"/>
          <p:cNvSpPr>
            <a:spLocks noChangeArrowheads="1"/>
          </p:cNvSpPr>
          <p:nvPr/>
        </p:nvSpPr>
        <p:spPr bwMode="auto">
          <a:xfrm>
            <a:off x="1390650" y="98425"/>
            <a:ext cx="9888538" cy="102076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26960" bIns="25392" anchor="ctr">
            <a:spAutoFit/>
          </a:bodyPr>
          <a:lstStyle/>
          <a:p>
            <a:pPr algn="ctr"/>
            <a:r>
              <a:rPr lang="pt-BR" altLang="pt-BR" sz="2200" b="1">
                <a:solidFill>
                  <a:srgbClr val="0033CC"/>
                </a:solidFill>
                <a:latin typeface="Lato" pitchFamily="34" charset="0"/>
                <a:hlinkClick r:id="rId2"/>
              </a:rPr>
              <a:t>Analgesia e seda</a:t>
            </a:r>
            <a:r>
              <a:rPr lang="pt-BR" altLang="pt-BR" sz="2200" b="1">
                <a:solidFill>
                  <a:srgbClr val="0033CC"/>
                </a:solidFill>
                <a:latin typeface="Century Schoolbook"/>
                <a:hlinkClick r:id="rId2"/>
              </a:rPr>
              <a:t>ç</a:t>
            </a:r>
            <a:r>
              <a:rPr lang="pt-BR" altLang="pt-BR" sz="2200" b="1">
                <a:solidFill>
                  <a:srgbClr val="0033CC"/>
                </a:solidFill>
                <a:latin typeface="Lato" pitchFamily="34" charset="0"/>
                <a:hlinkClick r:id="rId2"/>
              </a:rPr>
              <a:t>ão no rec</a:t>
            </a:r>
            <a:r>
              <a:rPr lang="pt-BR" altLang="pt-BR" sz="2200" b="1">
                <a:solidFill>
                  <a:srgbClr val="0033CC"/>
                </a:solidFill>
                <a:latin typeface="Century Schoolbook"/>
                <a:hlinkClick r:id="rId2"/>
              </a:rPr>
              <a:t>é</a:t>
            </a:r>
            <a:r>
              <a:rPr lang="pt-BR" altLang="pt-BR" sz="2200" b="1">
                <a:solidFill>
                  <a:srgbClr val="0033CC"/>
                </a:solidFill>
                <a:latin typeface="Lato" pitchFamily="34" charset="0"/>
                <a:hlinkClick r:id="rId2"/>
              </a:rPr>
              <a:t>m-nascido em ventila</a:t>
            </a:r>
            <a:r>
              <a:rPr lang="pt-BR" altLang="pt-BR" sz="2200" b="1">
                <a:solidFill>
                  <a:srgbClr val="0033CC"/>
                </a:solidFill>
                <a:latin typeface="Century Schoolbook"/>
                <a:hlinkClick r:id="rId2"/>
              </a:rPr>
              <a:t>ç</a:t>
            </a:r>
            <a:r>
              <a:rPr lang="pt-BR" altLang="pt-BR" sz="2200" b="1">
                <a:solidFill>
                  <a:srgbClr val="0033CC"/>
                </a:solidFill>
                <a:latin typeface="Lato" pitchFamily="34" charset="0"/>
                <a:hlinkClick r:id="rId2"/>
              </a:rPr>
              <a:t>ão mecânica/sequência r</a:t>
            </a:r>
            <a:r>
              <a:rPr lang="pt-BR" altLang="pt-BR" sz="2200" b="1">
                <a:solidFill>
                  <a:srgbClr val="0033CC"/>
                </a:solidFill>
                <a:latin typeface="Century Schoolbook"/>
                <a:hlinkClick r:id="rId2"/>
              </a:rPr>
              <a:t>á</a:t>
            </a:r>
            <a:r>
              <a:rPr lang="pt-BR" altLang="pt-BR" sz="2200" b="1">
                <a:solidFill>
                  <a:srgbClr val="0033CC"/>
                </a:solidFill>
                <a:latin typeface="Lato" pitchFamily="34" charset="0"/>
                <a:hlinkClick r:id="rId2"/>
              </a:rPr>
              <a:t>pida de intuba</a:t>
            </a:r>
            <a:r>
              <a:rPr lang="pt-BR" altLang="pt-BR" sz="2200" b="1">
                <a:solidFill>
                  <a:srgbClr val="0033CC"/>
                </a:solidFill>
                <a:latin typeface="Century Schoolbook"/>
                <a:hlinkClick r:id="rId2"/>
              </a:rPr>
              <a:t>ç</a:t>
            </a:r>
            <a:r>
              <a:rPr lang="pt-BR" altLang="pt-BR" sz="2200" b="1">
                <a:solidFill>
                  <a:srgbClr val="0033CC"/>
                </a:solidFill>
                <a:latin typeface="Lato" pitchFamily="34" charset="0"/>
                <a:hlinkClick r:id="rId2"/>
              </a:rPr>
              <a:t>ão</a:t>
            </a:r>
            <a:endParaRPr lang="pt-BR" altLang="pt-BR" sz="2200" b="1">
              <a:solidFill>
                <a:srgbClr val="0033CC"/>
              </a:solidFill>
              <a:latin typeface="Lato" pitchFamily="34" charset="0"/>
            </a:endParaRPr>
          </a:p>
          <a:p>
            <a:pPr algn="ctr" eaLnBrk="0" hangingPunct="0"/>
            <a:r>
              <a:rPr lang="pt-BR" altLang="pt-BR" sz="1300">
                <a:solidFill>
                  <a:srgbClr val="424242"/>
                </a:solidFill>
                <a:latin typeface="Source Sans Pro"/>
              </a:rPr>
              <a:t>Paulo R. Margotto, Martha David Rocha Moura Cap</a:t>
            </a:r>
            <a:r>
              <a:rPr lang="pt-BR" altLang="pt-BR" sz="1300">
                <a:solidFill>
                  <a:srgbClr val="424242"/>
                </a:solidFill>
                <a:latin typeface="Century Schoolbook"/>
              </a:rPr>
              <a:t>í</a:t>
            </a:r>
            <a:r>
              <a:rPr lang="pt-BR" altLang="pt-BR" sz="1300">
                <a:solidFill>
                  <a:srgbClr val="424242"/>
                </a:solidFill>
                <a:latin typeface="Source Sans Pro"/>
              </a:rPr>
              <a:t>tulo do Livro Assistência ao Rec</a:t>
            </a:r>
            <a:r>
              <a:rPr lang="pt-BR" altLang="pt-BR" sz="1300">
                <a:solidFill>
                  <a:srgbClr val="424242"/>
                </a:solidFill>
                <a:latin typeface="Century Schoolbook"/>
              </a:rPr>
              <a:t>é</a:t>
            </a:r>
            <a:r>
              <a:rPr lang="pt-BR" altLang="pt-BR" sz="1300">
                <a:solidFill>
                  <a:srgbClr val="424242"/>
                </a:solidFill>
                <a:latin typeface="Source Sans Pro"/>
              </a:rPr>
              <a:t>m-Nascido de Risco, 4a Edi</a:t>
            </a:r>
            <a:r>
              <a:rPr lang="pt-BR" altLang="pt-BR" sz="1300">
                <a:solidFill>
                  <a:srgbClr val="424242"/>
                </a:solidFill>
                <a:latin typeface="Century Schoolbook"/>
              </a:rPr>
              <a:t>ç</a:t>
            </a:r>
            <a:r>
              <a:rPr lang="pt-BR" altLang="pt-BR" sz="1300">
                <a:solidFill>
                  <a:srgbClr val="424242"/>
                </a:solidFill>
                <a:latin typeface="Source Sans Pro"/>
              </a:rPr>
              <a:t>ão, 2021, em</a:t>
            </a:r>
            <a:endParaRPr lang="pt-BR" altLang="pt-BR">
              <a:solidFill>
                <a:srgbClr val="78909C"/>
              </a:solidFill>
              <a:latin typeface="Century Schoolbook"/>
            </a:endParaRPr>
          </a:p>
        </p:txBody>
      </p:sp>
      <p:pic>
        <p:nvPicPr>
          <p:cNvPr id="86021" name="Picture 7" descr="doc">
            <a:hlinkClick r:id="rId3" tooltip="NOVO -ANALGESIA-SEDAÇÃO-RN-VENT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7438" y="236538"/>
            <a:ext cx="746125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22" name="AutoShape 2"/>
          <p:cNvSpPr>
            <a:spLocks noChangeArrowheads="1"/>
          </p:cNvSpPr>
          <p:nvPr/>
        </p:nvSpPr>
        <p:spPr bwMode="auto">
          <a:xfrm>
            <a:off x="11630025" y="6218238"/>
            <a:ext cx="336550" cy="436562"/>
          </a:xfrm>
          <a:prstGeom prst="curvedRightArrow">
            <a:avLst>
              <a:gd name="adj1" fmla="val 23541"/>
              <a:gd name="adj2" fmla="val 47094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>
              <a:latin typeface="Century School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pt-BR" altLang="pt-BR" smtClean="0">
                <a:solidFill>
                  <a:srgbClr val="0000FF"/>
                </a:solidFill>
              </a:rPr>
              <a:t>DEXMEDETOMIDINA</a:t>
            </a:r>
            <a:r>
              <a:rPr lang="pt-BR" altLang="pt-BR" smtClean="0"/>
              <a:t> </a:t>
            </a:r>
          </a:p>
        </p:txBody>
      </p:sp>
      <p:sp>
        <p:nvSpPr>
          <p:cNvPr id="87043" name="Rectangle 3"/>
          <p:cNvSpPr>
            <a:spLocks noGrp="1"/>
          </p:cNvSpPr>
          <p:nvPr>
            <p:ph type="body" idx="4294967295"/>
          </p:nvPr>
        </p:nvSpPr>
        <p:spPr>
          <a:xfrm>
            <a:off x="1257300" y="2039938"/>
            <a:ext cx="10045700" cy="3852862"/>
          </a:xfrm>
          <a:solidFill>
            <a:schemeClr val="bg1"/>
          </a:solidFill>
        </p:spPr>
        <p:txBody>
          <a:bodyPr/>
          <a:lstStyle/>
          <a:p>
            <a:pPr marL="285750" indent="-285750">
              <a:lnSpc>
                <a:spcPct val="80000"/>
              </a:lnSpc>
            </a:pPr>
            <a:r>
              <a:rPr lang="pt-BR" altLang="pt-BR" sz="1600" smtClean="0"/>
              <a:t>A dexmedetomidina é um potente fármaco agonista alfa2-adrenérgico, que pode ser empregado como coadjuvante em Anestesiologia. Possui importante ação sedativa e ansiolítica devido a afinidade por alfa-2 centrais no </a:t>
            </a:r>
            <a:r>
              <a:rPr lang="pt-BR" altLang="pt-BR" sz="1600" i="1" smtClean="0"/>
              <a:t>locus ceruleos</a:t>
            </a:r>
            <a:r>
              <a:rPr lang="pt-BR" altLang="pt-BR" sz="1600" smtClean="0"/>
              <a:t>  e seus efeitos analgésicos são decorrentes da sua atividade  no corno dorsal da medula espinhal. O seu uso como medicação pré-anestésica, durante a anestesia, ou no período pós-operatório, promove boa estabilidade hemodinâmica.</a:t>
            </a:r>
          </a:p>
          <a:p>
            <a:pPr marL="285750" indent="-285750">
              <a:lnSpc>
                <a:spcPct val="80000"/>
              </a:lnSpc>
            </a:pPr>
            <a:r>
              <a:rPr lang="pt-BR" altLang="pt-BR" sz="1600" smtClean="0"/>
              <a:t>	Providenciar a adequada sedação e analgesia para pacientes neonatais, com a menor quantidade de drogas e menos  efeitos colaterais é um importante componente nas Unidades de Terapia Intensiva. Os atuais regimes de drogas utilizadas para atingir esses objetivos geralmente consistem em </a:t>
            </a:r>
            <a:r>
              <a:rPr lang="pt-BR" altLang="pt-BR" sz="1600" smtClean="0">
                <a:solidFill>
                  <a:srgbClr val="FF0000"/>
                </a:solidFill>
              </a:rPr>
              <a:t>combinações de benzodiazepínicos e opióides</a:t>
            </a:r>
            <a:r>
              <a:rPr lang="pt-BR" altLang="pt-BR" sz="1600" smtClean="0"/>
              <a:t>. Entretanto, essas drogas tem sido significativamente associadas com efeitos colaterais, incluindo tolerância, dependência física, agitação paradoxal, crises de abstinência, sedação inconsistente  e depressão respiratória. Além disso, estudos recentes demonstraram que </a:t>
            </a:r>
            <a:r>
              <a:rPr lang="pt-BR" altLang="pt-BR" sz="1600" smtClean="0">
                <a:solidFill>
                  <a:srgbClr val="FF0000"/>
                </a:solidFill>
              </a:rPr>
              <a:t>benzodiazepínicos e opióides podem causar apoptose neuronal e anormalidade no desenvolvimento dos neurônios em animais recém-nascidos</a:t>
            </a:r>
            <a:r>
              <a:rPr lang="pt-BR" altLang="pt-BR" sz="1600" smtClean="0"/>
              <a:t>. </a:t>
            </a:r>
          </a:p>
          <a:p>
            <a:pPr marL="285750" indent="-285750" algn="ctr">
              <a:lnSpc>
                <a:spcPct val="80000"/>
              </a:lnSpc>
              <a:buFont typeface="Wingdings 3" pitchFamily="18" charset="2"/>
              <a:buNone/>
            </a:pPr>
            <a:r>
              <a:rPr lang="pt-BR" altLang="pt-BR" sz="1600" b="1" smtClean="0">
                <a:solidFill>
                  <a:srgbClr val="0000FF"/>
                </a:solidFill>
              </a:rPr>
              <a:t>Em alguns estudos não clínicos preliminares (em animais), a dexmedetomidina demonstrou  propriedades potencialmente neuroprotetoras, incluindo a prevenção de apoptose neuronal  induzida por outros agentes.</a:t>
            </a:r>
          </a:p>
        </p:txBody>
      </p:sp>
      <p:sp>
        <p:nvSpPr>
          <p:cNvPr id="87044" name="AutoShape 2"/>
          <p:cNvSpPr>
            <a:spLocks noChangeArrowheads="1"/>
          </p:cNvSpPr>
          <p:nvPr/>
        </p:nvSpPr>
        <p:spPr bwMode="auto">
          <a:xfrm>
            <a:off x="11630025" y="6208713"/>
            <a:ext cx="336550" cy="436562"/>
          </a:xfrm>
          <a:prstGeom prst="curvedRightArrow">
            <a:avLst>
              <a:gd name="adj1" fmla="val 23541"/>
              <a:gd name="adj2" fmla="val 47094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>
              <a:latin typeface="Century Schoolbook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3"/>
          <p:cNvSpPr>
            <a:spLocks noGrp="1"/>
          </p:cNvSpPr>
          <p:nvPr>
            <p:ph type="body" idx="4294967295"/>
          </p:nvPr>
        </p:nvSpPr>
        <p:spPr>
          <a:xfrm>
            <a:off x="1155700" y="720725"/>
            <a:ext cx="8596313" cy="3881438"/>
          </a:xfrm>
        </p:spPr>
        <p:txBody>
          <a:bodyPr/>
          <a:lstStyle/>
          <a:p>
            <a:pPr marL="285750" indent="-285750" algn="ctr"/>
            <a:r>
              <a:rPr lang="pt-BR" altLang="pt-BR" sz="2400" b="1" smtClean="0">
                <a:solidFill>
                  <a:srgbClr val="0000FF"/>
                </a:solidFill>
              </a:rPr>
              <a:t>COMO FAZEMOS NA UTI NEONATAL DO HMIB QUANTO AO USO DA DEXMEDETOMIDINA</a:t>
            </a:r>
          </a:p>
        </p:txBody>
      </p:sp>
      <p:pic>
        <p:nvPicPr>
          <p:cNvPr id="880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563" y="1597025"/>
            <a:ext cx="3455987" cy="4862513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8068" name="AutoShape 2"/>
          <p:cNvSpPr>
            <a:spLocks noChangeArrowheads="1"/>
          </p:cNvSpPr>
          <p:nvPr/>
        </p:nvSpPr>
        <p:spPr bwMode="auto">
          <a:xfrm>
            <a:off x="11630025" y="6208713"/>
            <a:ext cx="336550" cy="436562"/>
          </a:xfrm>
          <a:prstGeom prst="curvedRightArrow">
            <a:avLst>
              <a:gd name="adj1" fmla="val 23541"/>
              <a:gd name="adj2" fmla="val 47094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>
              <a:latin typeface="Century Schoolbook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3"/>
          <p:cNvSpPr>
            <a:spLocks noGrp="1"/>
          </p:cNvSpPr>
          <p:nvPr>
            <p:ph type="body" idx="4294967295"/>
          </p:nvPr>
        </p:nvSpPr>
        <p:spPr>
          <a:xfrm>
            <a:off x="531813" y="1011238"/>
            <a:ext cx="10850562" cy="5221287"/>
          </a:xfrm>
          <a:solidFill>
            <a:schemeClr val="bg1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marL="285750" indent="-285750"/>
            <a:r>
              <a:rPr lang="pt-BR" altLang="ja-JP" sz="2000" smtClean="0">
                <a:ea typeface="MS PGothic" pitchFamily="34" charset="-128"/>
              </a:rPr>
              <a:t>A dexmedetomidina (Precedex</a:t>
            </a:r>
            <a:r>
              <a:rPr lang="pt-BR" altLang="ja-JP" sz="2000" baseline="30000" smtClean="0">
                <a:ea typeface="MS PGothic" pitchFamily="34" charset="-128"/>
              </a:rPr>
              <a:t>R</a:t>
            </a:r>
            <a:r>
              <a:rPr lang="pt-BR" altLang="ja-JP" sz="2000" smtClean="0">
                <a:ea typeface="MS PGothic" pitchFamily="34" charset="-128"/>
              </a:rPr>
              <a:t>) tem efeito sedativo e ansiolítico e preserva o </a:t>
            </a:r>
            <a:r>
              <a:rPr lang="pt-BR" altLang="ja-JP" sz="2000" i="1" smtClean="0">
                <a:ea typeface="MS PGothic" pitchFamily="34" charset="-128"/>
              </a:rPr>
              <a:t>drive</a:t>
            </a:r>
            <a:r>
              <a:rPr lang="pt-BR" altLang="ja-JP" sz="2000" smtClean="0">
                <a:ea typeface="MS PGothic" pitchFamily="34" charset="-128"/>
              </a:rPr>
              <a:t> e mecânica respiratória. O seus efeitos analgésico são decorrentes da sua atividade  no corno dorsal da medula espinhal. Estudo multicêntrico em fase II/III em neonatos≥28 semanas mostrou que a dose inicial para RN poderia estar entre 0,1-0,2µg/kg com manutenção de 0,2-0,3µg/kg/h (sempre menores doses para os pré-termos). </a:t>
            </a:r>
          </a:p>
          <a:p>
            <a:pPr marL="285750" indent="-285750"/>
            <a:r>
              <a:rPr lang="pt-BR" altLang="ja-JP" sz="2000" smtClean="0">
                <a:ea typeface="MS PGothic" pitchFamily="34" charset="-128"/>
              </a:rPr>
              <a:t>Na nossa Unidade Neonatal </a:t>
            </a:r>
            <a:r>
              <a:rPr lang="pt-BR" altLang="ja-JP" sz="2000" b="1" smtClean="0">
                <a:solidFill>
                  <a:srgbClr val="0000FF"/>
                </a:solidFill>
                <a:ea typeface="MS PGothic" pitchFamily="34" charset="-128"/>
              </a:rPr>
              <a:t>temos usado o Precedex</a:t>
            </a:r>
            <a:r>
              <a:rPr lang="pt-BR" altLang="ja-JP" sz="2000" b="1" baseline="30000" smtClean="0">
                <a:solidFill>
                  <a:srgbClr val="0000FF"/>
                </a:solidFill>
                <a:ea typeface="MS PGothic" pitchFamily="34" charset="-128"/>
              </a:rPr>
              <a:t>R</a:t>
            </a:r>
            <a:r>
              <a:rPr lang="pt-BR" altLang="ja-JP" sz="2000" b="1" smtClean="0">
                <a:solidFill>
                  <a:srgbClr val="0000FF"/>
                </a:solidFill>
                <a:ea typeface="MS PGothic" pitchFamily="34" charset="-128"/>
              </a:rPr>
              <a:t> em situações que necessitam de altas doses de midazolam</a:t>
            </a:r>
            <a:r>
              <a:rPr lang="pt-BR" altLang="ja-JP" sz="2000" smtClean="0">
                <a:ea typeface="MS PGothic" pitchFamily="34" charset="-128"/>
              </a:rPr>
              <a:t> (já é do nosso conhecimento dos graves problemas neurotóxicos do midazolam nos prematuros!!!) na dose de </a:t>
            </a:r>
            <a:r>
              <a:rPr lang="pt-BR" altLang="ja-JP" sz="2000" b="1" smtClean="0">
                <a:solidFill>
                  <a:srgbClr val="0000FF"/>
                </a:solidFill>
                <a:ea typeface="MS PGothic" pitchFamily="34" charset="-128"/>
              </a:rPr>
              <a:t>0,3 µ /kg/hora (1 ampola-2 ml-200 µg: diluir 2 ml em 48 ml de soro fisiológico e fazer 0,3ml/hora) em situações específica, como a necessidade de altas doses de midazolam na sedação</a:t>
            </a:r>
            <a:r>
              <a:rPr lang="pt-BR" altLang="ja-JP" sz="2000" smtClean="0">
                <a:ea typeface="MS PGothic" pitchFamily="34" charset="-128"/>
              </a:rPr>
              <a:t>. </a:t>
            </a:r>
          </a:p>
          <a:p>
            <a:pPr marL="285750" indent="-285750"/>
            <a:r>
              <a:rPr lang="pt-BR" altLang="ja-JP" sz="2000" smtClean="0">
                <a:ea typeface="MS PGothic" pitchFamily="34" charset="-128"/>
              </a:rPr>
              <a:t>N entanto, sabemos que ainda são necessários mais estudos, principalmente nos bebês abaixo de 1000g</a:t>
            </a:r>
            <a:endParaRPr lang="pt-BR" altLang="pt-BR" sz="2000" smtClean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>
          <a:xfrm>
            <a:off x="677863" y="609600"/>
            <a:ext cx="3827462" cy="1320800"/>
          </a:xfrm>
        </p:spPr>
        <p:txBody>
          <a:bodyPr/>
          <a:lstStyle/>
          <a:p>
            <a:r>
              <a:rPr lang="pt-BR" sz="5400" smtClean="0"/>
              <a:t>OBRIGADA!</a:t>
            </a:r>
          </a:p>
        </p:txBody>
      </p:sp>
      <p:sp>
        <p:nvSpPr>
          <p:cNvPr id="28676" name="AutoShape 2" descr="blob:https://web.whatsapp.com/5a75e82e-48b2-4d7f-aca0-1d207547234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28677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6" t="14928" r="21751"/>
          <a:stretch>
            <a:fillRect/>
          </a:stretch>
        </p:blipFill>
        <p:spPr bwMode="auto">
          <a:xfrm>
            <a:off x="8801100" y="2030413"/>
            <a:ext cx="2870200" cy="428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1" t="6364" r="15955"/>
          <a:stretch>
            <a:fillRect/>
          </a:stretch>
        </p:blipFill>
        <p:spPr bwMode="auto">
          <a:xfrm>
            <a:off x="4975225" y="1735138"/>
            <a:ext cx="3062288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23" b="25381"/>
          <a:stretch>
            <a:fillRect/>
          </a:stretch>
        </p:blipFill>
        <p:spPr bwMode="auto">
          <a:xfrm>
            <a:off x="946150" y="2486025"/>
            <a:ext cx="3236913" cy="337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ado">
  <a:themeElements>
    <a:clrScheme name="Facetado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ado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1010</TotalTime>
  <Words>7109</Words>
  <Application>Microsoft Office PowerPoint</Application>
  <PresentationFormat>Personalizar</PresentationFormat>
  <Paragraphs>377</Paragraphs>
  <Slides>69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69</vt:i4>
      </vt:variant>
    </vt:vector>
  </HeadingPairs>
  <TitlesOfParts>
    <vt:vector size="70" baseType="lpstr">
      <vt:lpstr>Facetado</vt:lpstr>
      <vt:lpstr>Apresentação do PowerPoint</vt:lpstr>
      <vt:lpstr>Introdução</vt:lpstr>
      <vt:lpstr>Apresentação do PowerPoint</vt:lpstr>
      <vt:lpstr>Introdução</vt:lpstr>
      <vt:lpstr>Objetivo</vt:lpstr>
      <vt:lpstr>Metodologia </vt:lpstr>
      <vt:lpstr>Tratamento de Fundo</vt:lpstr>
      <vt:lpstr>Apresentação do PowerPoint</vt:lpstr>
      <vt:lpstr>Braço de intervenção - (Dexmedetomidina)</vt:lpstr>
      <vt:lpstr>Braço de cuidado usual</vt:lpstr>
      <vt:lpstr>MEDIDAS DE RESULTADOS </vt:lpstr>
      <vt:lpstr>Análise Estatística</vt:lpstr>
      <vt:lpstr>RESULTADOS</vt:lpstr>
      <vt:lpstr>Apresentação do PowerPoint</vt:lpstr>
      <vt:lpstr>Resultado Primário</vt:lpstr>
      <vt:lpstr>Apresentação do PowerPoint</vt:lpstr>
      <vt:lpstr>Resultados Clínicos e de Segurança Viabilidade, segurança e resultados clínicos, incluindo duração mediana de ventilação, comprimento de internação na UTI e internação hospitalar são mostrados na Tabela 2</vt:lpstr>
      <vt:lpstr>Apresentação do PowerPoint</vt:lpstr>
      <vt:lpstr>Resultados de Viabilidade</vt:lpstr>
      <vt:lpstr>Apresentação do PowerPoint</vt:lpstr>
      <vt:lpstr>Medicamentos e Sedativos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DISCUSSÃO</vt:lpstr>
      <vt:lpstr>Apresentação do PowerPoint</vt:lpstr>
      <vt:lpstr>Apresentação do PowerPoint</vt:lpstr>
      <vt:lpstr>DISCUSSÃO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CONCLUSÃO</vt:lpstr>
      <vt:lpstr>Apresentação do PowerPoint</vt:lpstr>
      <vt:lpstr>Apresentação do PowerPoint</vt:lpstr>
      <vt:lpstr>Apresentação do PowerPoint</vt:lpstr>
      <vt:lpstr>Apresentação do PowerPoint</vt:lpstr>
      <vt:lpstr>Nota do Editor da página neonatal www.paulomargotto.com.br , Dr. Paulo R. Margotto. Consultem também! Aqui e Agora! Online Sempre!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Conclusão desses autores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                    DEXMEDETOMIDINA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DEXMEDETOMIDINA </vt:lpstr>
      <vt:lpstr>Apresentação do PowerPoint</vt:lpstr>
      <vt:lpstr>Apresentação do PowerPoint</vt:lpstr>
      <vt:lpstr>OBRIGADA!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Paulo</cp:lastModifiedBy>
  <cp:revision>34</cp:revision>
  <dcterms:created xsi:type="dcterms:W3CDTF">2021-01-14T20:42:13Z</dcterms:created>
  <dcterms:modified xsi:type="dcterms:W3CDTF">2021-01-30T13:49:02Z</dcterms:modified>
</cp:coreProperties>
</file>