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00" r:id="rId1"/>
  </p:sldMasterIdLst>
  <p:sldIdLst>
    <p:sldId id="256" r:id="rId2"/>
    <p:sldId id="258" r:id="rId3"/>
    <p:sldId id="259" r:id="rId4"/>
    <p:sldId id="312" r:id="rId5"/>
    <p:sldId id="299" r:id="rId6"/>
    <p:sldId id="300" r:id="rId7"/>
    <p:sldId id="308" r:id="rId8"/>
    <p:sldId id="301" r:id="rId9"/>
    <p:sldId id="302" r:id="rId10"/>
    <p:sldId id="313" r:id="rId11"/>
    <p:sldId id="303" r:id="rId12"/>
    <p:sldId id="311" r:id="rId13"/>
    <p:sldId id="304" r:id="rId14"/>
    <p:sldId id="310" r:id="rId15"/>
    <p:sldId id="305" r:id="rId16"/>
    <p:sldId id="306" r:id="rId17"/>
    <p:sldId id="307" r:id="rId18"/>
    <p:sldId id="309" r:id="rId19"/>
    <p:sldId id="269" r:id="rId20"/>
  </p:sldIdLst>
  <p:sldSz cx="12192000" cy="6858000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603" autoAdjust="0"/>
    <p:restoredTop sz="94660"/>
  </p:normalViewPr>
  <p:slideViewPr>
    <p:cSldViewPr snapToGrid="0">
      <p:cViewPr varScale="1">
        <p:scale>
          <a:sx n="62" d="100"/>
          <a:sy n="62" d="100"/>
        </p:scale>
        <p:origin x="-100" y="-16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446088" y="3086100"/>
            <a:ext cx="11263312" cy="330517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/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8D6F6150-B742-4315-8B5D-E523DC4B2770}" type="datetimeFigureOut">
              <a:rPr lang="pt-BR"/>
              <a:pPr>
                <a:defRPr/>
              </a:pPr>
              <a:t>09/02/2021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463" y="5956300"/>
            <a:ext cx="10160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4B020674-8FC2-4C0A-8FA3-5BD8644A5F61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>
            <a:spLocks noChangeAspect="1"/>
          </p:cNvSpPr>
          <p:nvPr/>
        </p:nvSpPr>
        <p:spPr>
          <a:xfrm>
            <a:off x="439738" y="614363"/>
            <a:ext cx="11309350" cy="118903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19C6A4-F1D1-4A0E-B463-59AAE5F6796A}" type="datetimeFigureOut">
              <a:rPr lang="pt-BR"/>
              <a:pPr>
                <a:defRPr/>
              </a:pPr>
              <a:t>09/02/2021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E196AE-FE5B-4E7D-A533-55225FFCCB2E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ChangeAspect="1"/>
          </p:cNvSpPr>
          <p:nvPr/>
        </p:nvSpPr>
        <p:spPr>
          <a:xfrm>
            <a:off x="447675" y="5141913"/>
            <a:ext cx="11290300" cy="125888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/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6B0569A2-A76F-4B94-9AB6-810B86759BD6}" type="datetimeFigureOut">
              <a:rPr lang="pt-BR"/>
              <a:pPr>
                <a:defRPr/>
              </a:pPr>
              <a:t>09/02/2021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827A192A-1257-456C-90A9-D34CB4AABA56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ChangeAspect="1"/>
          </p:cNvSpPr>
          <p:nvPr/>
        </p:nvSpPr>
        <p:spPr>
          <a:xfrm>
            <a:off x="446088" y="606425"/>
            <a:ext cx="11299825" cy="125888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FCE208-0148-47CF-9042-158B77A133C7}" type="datetimeFigureOut">
              <a:rPr lang="pt-BR"/>
              <a:pPr>
                <a:defRPr/>
              </a:pPr>
              <a:t>09/02/2021</a:t>
            </a:fld>
            <a:endParaRPr lang="pt-BR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0B7495-32F5-4CA0-B1E6-7160C68C0325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"/>
          <p:cNvSpPr>
            <a:spLocks noChangeAspect="1"/>
          </p:cNvSpPr>
          <p:nvPr/>
        </p:nvSpPr>
        <p:spPr>
          <a:xfrm>
            <a:off x="446088" y="606425"/>
            <a:ext cx="11299825" cy="125888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A6E562-F054-4C58-8B62-C62CBFA0E403}" type="datetimeFigureOut">
              <a:rPr lang="pt-BR"/>
              <a:pPr>
                <a:defRPr/>
              </a:pPr>
              <a:t>09/02/2021</a:t>
            </a:fld>
            <a:endParaRPr lang="pt-BR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3E63EF-9085-49D8-9B02-4DA5E36C606F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>
            <a:spLocks noChangeAspect="1"/>
          </p:cNvSpPr>
          <p:nvPr/>
        </p:nvSpPr>
        <p:spPr>
          <a:xfrm>
            <a:off x="441325" y="606425"/>
            <a:ext cx="11299825" cy="125888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563851-9E85-4BB0-B69A-5B7E25CA3011}" type="datetimeFigureOut">
              <a:rPr lang="pt-BR"/>
              <a:pPr>
                <a:defRPr/>
              </a:pPr>
              <a:t>09/02/2021</a:t>
            </a:fld>
            <a:endParaRPr lang="pt-BR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EF0CA1-2E15-413C-8941-CDCCC5EEAA2C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24D1E7-48A4-4A45-A8A9-D729677ECFE2}" type="datetimeFigureOut">
              <a:rPr lang="pt-BR"/>
              <a:pPr>
                <a:defRPr/>
              </a:pPr>
              <a:t>09/02/2021</a:t>
            </a:fld>
            <a:endParaRPr lang="pt-B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4E09AE-8135-49F2-81BB-09D43488A8C0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ChangeAspect="1"/>
          </p:cNvSpPr>
          <p:nvPr/>
        </p:nvSpPr>
        <p:spPr>
          <a:xfrm>
            <a:off x="447675" y="5141913"/>
            <a:ext cx="11298238" cy="127476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AF7E50AF-75CE-4DC0-84CA-960F4BFC2D13}" type="datetimeFigureOut">
              <a:rPr lang="pt-BR"/>
              <a:pPr>
                <a:defRPr/>
              </a:pPr>
              <a:t>09/02/2021</a:t>
            </a:fld>
            <a:endParaRPr lang="pt-BR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928C80A1-9C13-49B8-A7A3-C93FB5B67652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/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28A938-4312-40AF-A6D0-EA548FFFFC4A}" type="datetimeFigureOut">
              <a:rPr lang="pt-BR"/>
              <a:pPr>
                <a:defRPr/>
              </a:pPr>
              <a:t>09/02/2021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A078FD-8BE3-41B4-A776-FB5834F9EFE2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ChangeAspect="1"/>
          </p:cNvSpPr>
          <p:nvPr/>
        </p:nvSpPr>
        <p:spPr>
          <a:xfrm>
            <a:off x="439738" y="614363"/>
            <a:ext cx="11309350" cy="118903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0CFB9A-F552-4918-A887-48EE211F5C8B}" type="datetimeFigureOut">
              <a:rPr lang="pt-BR"/>
              <a:pPr>
                <a:defRPr/>
              </a:pPr>
              <a:t>09/02/2021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39932F-A591-47A9-BB83-3D6270E9AEDE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>
            <a:spLocks noChangeAspect="1"/>
          </p:cNvSpPr>
          <p:nvPr/>
        </p:nvSpPr>
        <p:spPr>
          <a:xfrm>
            <a:off x="8839200" y="600075"/>
            <a:ext cx="2906713" cy="58166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188" y="5956300"/>
            <a:ext cx="1328737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E81DDDB4-37E0-4F7D-B155-87AC28BB14FD}" type="datetimeFigureOut">
              <a:rPr lang="pt-BR"/>
              <a:pPr>
                <a:defRPr/>
              </a:pPr>
              <a:t>09/02/2021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700" y="5951538"/>
            <a:ext cx="78962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7338" y="5956300"/>
            <a:ext cx="1163637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72766E85-D87C-4519-811D-2EC4E2B56492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025" y="704850"/>
            <a:ext cx="11029950" cy="118903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581025" y="2335213"/>
            <a:ext cx="11029950" cy="352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713" y="595630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accent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CB54DA1-97A2-416B-AC53-5112EBD3E94B}" type="datetimeFigureOut">
              <a:rPr lang="pt-BR"/>
              <a:pPr>
                <a:defRPr/>
              </a:pPr>
              <a:t>09/02/2021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025" y="5951538"/>
            <a:ext cx="69167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 cap="all">
                <a:solidFill>
                  <a:schemeClr val="accent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463" y="5956300"/>
            <a:ext cx="10525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900">
                <a:solidFill>
                  <a:schemeClr val="accent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C82736F-725D-4408-A980-1CC65D43DC1A}" type="slidenum">
              <a:rPr lang="pt-BR"/>
              <a:pPr>
                <a:defRPr/>
              </a:pPr>
              <a:t>‹#›</a:t>
            </a:fld>
            <a:endParaRPr lang="pt-BR"/>
          </a:p>
        </p:txBody>
      </p:sp>
      <p:sp>
        <p:nvSpPr>
          <p:cNvPr id="9" name="Rectangle 8"/>
          <p:cNvSpPr/>
          <p:nvPr/>
        </p:nvSpPr>
        <p:spPr>
          <a:xfrm>
            <a:off x="446088" y="457200"/>
            <a:ext cx="3703637" cy="952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275" y="454025"/>
            <a:ext cx="3703638" cy="98425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00" y="457200"/>
            <a:ext cx="3703638" cy="92075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12" r:id="rId1"/>
    <p:sldLayoutId id="2147484013" r:id="rId2"/>
    <p:sldLayoutId id="2147484014" r:id="rId3"/>
    <p:sldLayoutId id="2147484015" r:id="rId4"/>
    <p:sldLayoutId id="2147484016" r:id="rId5"/>
    <p:sldLayoutId id="2147484017" r:id="rId6"/>
    <p:sldLayoutId id="2147484011" r:id="rId7"/>
    <p:sldLayoutId id="2147484018" r:id="rId8"/>
    <p:sldLayoutId id="2147484010" r:id="rId9"/>
    <p:sldLayoutId id="2147484019" r:id="rId10"/>
    <p:sldLayoutId id="2147484020" r:id="rId11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800" kern="1200" cap="all">
          <a:solidFill>
            <a:schemeClr val="bg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Gill Sans MT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Gill Sans MT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Gill Sans MT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800">
          <a:solidFill>
            <a:schemeClr val="bg1"/>
          </a:solidFill>
          <a:latin typeface="Gill Sans MT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4800" indent="-304800" algn="l" defTabSz="457200" rtl="0" eaLnBrk="0" fontAlgn="base" hangingPunct="0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itchFamily="18" charset="2"/>
        <a:buChar char=""/>
        <a:defRPr kern="1200">
          <a:solidFill>
            <a:schemeClr val="tx2"/>
          </a:solidFill>
          <a:latin typeface="+mn-lt"/>
          <a:ea typeface="+mn-ea"/>
          <a:cs typeface="+mn-cs"/>
        </a:defRPr>
      </a:lvl1pPr>
      <a:lvl2pPr marL="628650" indent="-304800" algn="l" defTabSz="457200" rtl="0" eaLnBrk="0" fontAlgn="base" hangingPunct="0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898525" indent="-269875" algn="l" defTabSz="457200" rtl="0" eaLnBrk="0" fontAlgn="base" hangingPunct="0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1425" indent="-233363" algn="l" defTabSz="457200" rtl="0" eaLnBrk="0" fontAlgn="base" hangingPunct="0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1788" indent="-233363" algn="l" defTabSz="457200" rtl="0" eaLnBrk="0" fontAlgn="base" hangingPunct="0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hyperlink" Target="http://paulomargotto.com.br/documentos/20451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ítulo 1"/>
          <p:cNvSpPr>
            <a:spLocks noGrp="1"/>
          </p:cNvSpPr>
          <p:nvPr>
            <p:ph type="ctrTitle"/>
          </p:nvPr>
        </p:nvSpPr>
        <p:spPr bwMode="auto">
          <a:xfrm>
            <a:off x="1541463" y="128588"/>
            <a:ext cx="9418637" cy="2498725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pt-BR" sz="4000" b="1" cap="none" smtClean="0">
                <a:solidFill>
                  <a:srgbClr val="FF00FF"/>
                </a:solidFill>
              </a:rPr>
              <a:t>DOENÇA METABÓLICA ÓSSEA DA PREMATURIDADE</a:t>
            </a:r>
            <a:r>
              <a:rPr lang="pt-BR" sz="2800" b="1" cap="none" smtClean="0">
                <a:solidFill>
                  <a:srgbClr val="FF00FF"/>
                </a:solidFill>
              </a:rPr>
              <a:t/>
            </a:r>
            <a:br>
              <a:rPr lang="pt-BR" sz="2800" b="1" cap="none" smtClean="0">
                <a:solidFill>
                  <a:srgbClr val="FF00FF"/>
                </a:solidFill>
              </a:rPr>
            </a:br>
            <a:r>
              <a:rPr lang="pt-BR" sz="2800" b="1" cap="none" smtClean="0">
                <a:solidFill>
                  <a:srgbClr val="FF00FF"/>
                </a:solidFill>
              </a:rPr>
              <a:t>(Capítulo do livro Assistência ao Recém-Nascido de Risco, 4ª Edição, HMIB/SES/DF, Brasília, 2021)</a:t>
            </a:r>
          </a:p>
        </p:txBody>
      </p:sp>
      <p:sp>
        <p:nvSpPr>
          <p:cNvPr id="13314" name="Subtítulo 2"/>
          <p:cNvSpPr>
            <a:spLocks noGrp="1"/>
          </p:cNvSpPr>
          <p:nvPr>
            <p:ph type="subTitle" idx="1"/>
          </p:nvPr>
        </p:nvSpPr>
        <p:spPr>
          <a:xfrm>
            <a:off x="2773363" y="3140075"/>
            <a:ext cx="9418637" cy="2192338"/>
          </a:xfrm>
        </p:spPr>
        <p:txBody>
          <a:bodyPr/>
          <a:lstStyle/>
          <a:p>
            <a:pPr algn="ctr" eaLnBrk="1" hangingPunct="1"/>
            <a:r>
              <a:rPr lang="pt-BR" sz="1800" b="1" cap="none" smtClean="0">
                <a:solidFill>
                  <a:srgbClr val="FFFF00"/>
                </a:solidFill>
              </a:rPr>
              <a:t>HOSPITAL MATERNO INFANTIL DE BRASÍLIA – HMIB/SES/DF</a:t>
            </a:r>
            <a:endParaRPr lang="pt-BR" sz="1800" cap="none" smtClean="0">
              <a:solidFill>
                <a:srgbClr val="FFFF00"/>
              </a:solidFill>
            </a:endParaRPr>
          </a:p>
          <a:p>
            <a:pPr algn="ctr" eaLnBrk="1" hangingPunct="1"/>
            <a:r>
              <a:rPr lang="pt-BR" sz="1800" b="1" cap="none" smtClean="0">
                <a:solidFill>
                  <a:srgbClr val="FFFF00"/>
                </a:solidFill>
              </a:rPr>
              <a:t>Apresentação: Flávia Moura R3 Neonatologia</a:t>
            </a:r>
          </a:p>
          <a:p>
            <a:pPr algn="ctr" eaLnBrk="1" hangingPunct="1"/>
            <a:r>
              <a:rPr lang="pt-BR" sz="1800" b="1" cap="none" smtClean="0">
                <a:solidFill>
                  <a:srgbClr val="FFFF00"/>
                </a:solidFill>
              </a:rPr>
              <a:t>Coordenação: Dra. Miza Vidigal</a:t>
            </a:r>
            <a:endParaRPr lang="pt-BR" sz="1800" cap="none" smtClean="0">
              <a:solidFill>
                <a:srgbClr val="FFFF00"/>
              </a:solidFill>
            </a:endParaRPr>
          </a:p>
          <a:p>
            <a:pPr algn="ctr" eaLnBrk="1" hangingPunct="1"/>
            <a:r>
              <a:rPr lang="pt-BR" sz="1800" cap="none" smtClean="0">
                <a:solidFill>
                  <a:srgbClr val="FFFF00"/>
                </a:solidFill>
                <a:hlinkClick r:id="rId2"/>
              </a:rPr>
              <a:t>www.paulomargotto.com.br</a:t>
            </a:r>
            <a:endParaRPr lang="pt-BR" sz="1800" cap="none" smtClean="0">
              <a:solidFill>
                <a:srgbClr val="FFFF00"/>
              </a:solidFill>
            </a:endParaRPr>
          </a:p>
          <a:p>
            <a:pPr algn="ctr" eaLnBrk="1" hangingPunct="1"/>
            <a:r>
              <a:rPr lang="pt-BR" sz="1800" cap="none" smtClean="0">
                <a:solidFill>
                  <a:srgbClr val="FFFF00"/>
                </a:solidFill>
              </a:rPr>
              <a:t>Brasília, 12 de fevereiro de 2020</a:t>
            </a:r>
          </a:p>
        </p:txBody>
      </p:sp>
      <p:pic>
        <p:nvPicPr>
          <p:cNvPr id="13315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628900"/>
            <a:ext cx="3271838" cy="422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Text Box 5"/>
          <p:cNvSpPr txBox="1">
            <a:spLocks noChangeArrowheads="1"/>
          </p:cNvSpPr>
          <p:nvPr/>
        </p:nvSpPr>
        <p:spPr bwMode="auto">
          <a:xfrm>
            <a:off x="3729038" y="2667000"/>
            <a:ext cx="7664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Breve disponível online na página neonatal  </a:t>
            </a:r>
            <a:r>
              <a:rPr lang="pt-BR">
                <a:hlinkClick r:id="rId2"/>
              </a:rPr>
              <a:t>www.paulomargotto.com.br</a:t>
            </a:r>
            <a:r>
              <a:rPr lang="pt-BR"/>
              <a:t>  )</a:t>
            </a:r>
          </a:p>
        </p:txBody>
      </p:sp>
      <p:pic>
        <p:nvPicPr>
          <p:cNvPr id="13317" name="Google Shape;38;p1"/>
          <p:cNvPicPr preferRelativeResize="0"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2725" y="669925"/>
            <a:ext cx="1584325" cy="163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8" name="Rectangle 7"/>
          <p:cNvSpPr>
            <a:spLocks noChangeArrowheads="1"/>
          </p:cNvSpPr>
          <p:nvPr/>
        </p:nvSpPr>
        <p:spPr bwMode="auto">
          <a:xfrm>
            <a:off x="3498850" y="5245100"/>
            <a:ext cx="7753350" cy="9302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pPr algn="ctr"/>
            <a:r>
              <a:rPr lang="pt-BR" sz="2700" b="1">
                <a:solidFill>
                  <a:srgbClr val="0000FF"/>
                </a:solidFill>
                <a:latin typeface="Lato" pitchFamily="34" charset="0"/>
              </a:rPr>
              <a:t>Doen</a:t>
            </a:r>
            <a:r>
              <a:rPr lang="pt-BR" sz="2700" b="1">
                <a:solidFill>
                  <a:srgbClr val="0000FF"/>
                </a:solidFill>
                <a:latin typeface="Gill Sans MT"/>
              </a:rPr>
              <a:t>ç</a:t>
            </a:r>
            <a:r>
              <a:rPr lang="pt-BR" sz="2700" b="1">
                <a:solidFill>
                  <a:srgbClr val="0000FF"/>
                </a:solidFill>
                <a:latin typeface="Lato" pitchFamily="34" charset="0"/>
              </a:rPr>
              <a:t>a Metab</a:t>
            </a:r>
            <a:r>
              <a:rPr lang="pt-BR" sz="2700" b="1">
                <a:solidFill>
                  <a:srgbClr val="0000FF"/>
                </a:solidFill>
                <a:latin typeface="Gill Sans MT"/>
              </a:rPr>
              <a:t>ó</a:t>
            </a:r>
            <a:r>
              <a:rPr lang="pt-BR" sz="2700" b="1">
                <a:solidFill>
                  <a:srgbClr val="0000FF"/>
                </a:solidFill>
                <a:latin typeface="Lato" pitchFamily="34" charset="0"/>
              </a:rPr>
              <a:t>lica </a:t>
            </a:r>
            <a:r>
              <a:rPr lang="pt-BR" sz="2700" b="1">
                <a:solidFill>
                  <a:srgbClr val="0000FF"/>
                </a:solidFill>
                <a:latin typeface="Gill Sans MT"/>
              </a:rPr>
              <a:t>Ó</a:t>
            </a:r>
            <a:r>
              <a:rPr lang="pt-BR" sz="2700" b="1">
                <a:solidFill>
                  <a:srgbClr val="0000FF"/>
                </a:solidFill>
                <a:latin typeface="Lato" pitchFamily="34" charset="0"/>
              </a:rPr>
              <a:t>ssea da Prematuridade-2021</a:t>
            </a:r>
          </a:p>
          <a:p>
            <a:pPr algn="ctr" eaLnBrk="0" hangingPunct="0"/>
            <a:r>
              <a:rPr lang="pt-BR" sz="800">
                <a:solidFill>
                  <a:srgbClr val="607D8B"/>
                </a:solidFill>
                <a:latin typeface="Gill Sans MT"/>
              </a:rPr>
              <a:t>     </a:t>
            </a:r>
            <a:r>
              <a:rPr lang="pt-BR">
                <a:latin typeface="Gill Sans MT"/>
              </a:rPr>
              <a:t/>
            </a:r>
            <a:br>
              <a:rPr lang="pt-BR">
                <a:latin typeface="Gill Sans MT"/>
              </a:rPr>
            </a:br>
            <a:r>
              <a:rPr lang="pt-BR" sz="1300">
                <a:solidFill>
                  <a:srgbClr val="424242"/>
                </a:solidFill>
                <a:ea typeface="Source Sans Pro"/>
                <a:cs typeface="Source Sans Pro"/>
              </a:rPr>
              <a:t>Miza Maria B.A.Vidigal, Paulo R. Margotto</a:t>
            </a:r>
            <a:endParaRPr lang="pt-BR" sz="1300">
              <a:solidFill>
                <a:srgbClr val="424242"/>
              </a:solidFill>
              <a:latin typeface="Gill Sans MT"/>
              <a:ea typeface="Source Sans Pro"/>
              <a:cs typeface="Source Sans Pro"/>
            </a:endParaRPr>
          </a:p>
          <a:p>
            <a:pPr algn="ctr" eaLnBrk="0" hangingPunct="0"/>
            <a:r>
              <a:rPr lang="pt-BR" sz="1300">
                <a:solidFill>
                  <a:srgbClr val="424242"/>
                </a:solidFill>
                <a:latin typeface="Gill Sans MT"/>
                <a:ea typeface="Source Sans Pro"/>
                <a:cs typeface="Source Sans Pro"/>
              </a:rPr>
              <a:t>Capitulo do livro Assistência ao Recém-Nascido de Risco, 4ª Edição, 2021, no Prelo</a:t>
            </a:r>
            <a:endParaRPr lang="pt-BR">
              <a:solidFill>
                <a:srgbClr val="607D8B"/>
              </a:solidFill>
              <a:latin typeface="Gill Sans MT"/>
            </a:endParaRPr>
          </a:p>
        </p:txBody>
      </p:sp>
      <p:pic>
        <p:nvPicPr>
          <p:cNvPr id="13319" name="Picture 8" descr="doc">
            <a:hlinkClick r:id="rId5" tooltip="NOVO-Doenca-Metabolica-Ossea-da-Prematuridade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401300" y="5684838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20" name="Line 9"/>
          <p:cNvSpPr>
            <a:spLocks noChangeShapeType="1"/>
          </p:cNvSpPr>
          <p:nvPr/>
        </p:nvSpPr>
        <p:spPr bwMode="auto">
          <a:xfrm>
            <a:off x="3282950" y="2800350"/>
            <a:ext cx="431800" cy="0"/>
          </a:xfrm>
          <a:prstGeom prst="line">
            <a:avLst/>
          </a:prstGeom>
          <a:noFill/>
          <a:ln w="76200">
            <a:solidFill>
              <a:srgbClr val="00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0850" y="411163"/>
            <a:ext cx="9972675" cy="1519237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b="1" dirty="0"/>
              <a:t>Doença metabólica óssea da prematuridade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  <p:sp>
        <p:nvSpPr>
          <p:cNvPr id="14338" name="Espaço Reservado para Conteúdo 2"/>
          <p:cNvSpPr>
            <a:spLocks noGrp="1"/>
          </p:cNvSpPr>
          <p:nvPr>
            <p:ph idx="1"/>
          </p:nvPr>
        </p:nvSpPr>
        <p:spPr>
          <a:xfrm>
            <a:off x="712788" y="1582738"/>
            <a:ext cx="10414000" cy="5029200"/>
          </a:xfrm>
        </p:spPr>
        <p:txBody>
          <a:bodyPr/>
          <a:lstStyle/>
          <a:p>
            <a:pPr algn="just" eaLnBrk="1" hangingPunct="1">
              <a:buFont typeface="Wingdings" pitchFamily="2" charset="2"/>
              <a:buChar char="v"/>
            </a:pPr>
            <a:r>
              <a:rPr lang="pt-BR" sz="2000" smtClean="0"/>
              <a:t>Redução do tecido osteóide e do componente mineral e por alterações bioquímicas do metabolismo fósforo-cálcico -&gt; alterações no processo de mineralização óssea, levando à fragilidade do suporte estrutural deste (osteopenia);</a:t>
            </a:r>
          </a:p>
          <a:p>
            <a:pPr algn="just" eaLnBrk="1" hangingPunct="1">
              <a:buFont typeface="Wingdings" pitchFamily="2" charset="2"/>
              <a:buChar char="v"/>
            </a:pPr>
            <a:r>
              <a:rPr lang="pt-BR" sz="2000" smtClean="0"/>
              <a:t>Pode ocasionar fraturas espontâneas (raquitismo);</a:t>
            </a:r>
          </a:p>
          <a:p>
            <a:pPr algn="just" eaLnBrk="1" hangingPunct="1">
              <a:buFont typeface="Wingdings" pitchFamily="2" charset="2"/>
              <a:buChar char="v"/>
            </a:pPr>
            <a:r>
              <a:rPr lang="pt-BR" sz="2000" smtClean="0"/>
              <a:t>Mais da metade dos RN com IG &lt; 28 semanas e PN &lt; 1000g desenvolverão a patologia, e um em cada cinco dos menores de 1500 g.</a:t>
            </a:r>
          </a:p>
          <a:p>
            <a:pPr algn="just" eaLnBrk="1" hangingPunct="1"/>
            <a:endParaRPr lang="pt-BR" sz="22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36550" y="849313"/>
            <a:ext cx="10515600" cy="928687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sz="3100" b="1" dirty="0"/>
              <a:t>Doença metabólica óssea da prematuridade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  <p:sp>
        <p:nvSpPr>
          <p:cNvPr id="15362" name="Espaço Reservado para Conteúdo 2"/>
          <p:cNvSpPr>
            <a:spLocks noGrp="1"/>
          </p:cNvSpPr>
          <p:nvPr>
            <p:ph idx="1"/>
          </p:nvPr>
        </p:nvSpPr>
        <p:spPr>
          <a:xfrm>
            <a:off x="487363" y="2063750"/>
            <a:ext cx="10677525" cy="4532313"/>
          </a:xfrm>
        </p:spPr>
        <p:txBody>
          <a:bodyPr/>
          <a:lstStyle/>
          <a:p>
            <a:pPr algn="just" eaLnBrk="1" hangingPunct="1">
              <a:buFont typeface="Wingdings" pitchFamily="2" charset="2"/>
              <a:buChar char="v"/>
            </a:pPr>
            <a:r>
              <a:rPr lang="pt-BR" sz="2000" smtClean="0"/>
              <a:t>A transferência de cálcio (Ca) e fósforo (P) através da placenta ocorre durante toda a gestação;</a:t>
            </a:r>
          </a:p>
          <a:p>
            <a:pPr algn="just" eaLnBrk="1" hangingPunct="1">
              <a:buFont typeface="Wingdings" pitchFamily="2" charset="2"/>
              <a:buChar char="v"/>
            </a:pPr>
            <a:r>
              <a:rPr lang="pt-BR" sz="2000" smtClean="0"/>
              <a:t>Os níveis de incorporação mineral aumentam exponencialmente entre 24 e 37 semanas  de gestação, resultando em 80% de acúmulo de minerais no terceiro trimestre;</a:t>
            </a:r>
          </a:p>
          <a:p>
            <a:pPr algn="just" eaLnBrk="1" hangingPunct="1">
              <a:buFont typeface="Wingdings" pitchFamily="2" charset="2"/>
              <a:buChar char="v"/>
            </a:pPr>
            <a:r>
              <a:rPr lang="pt-BR" sz="2000" smtClean="0"/>
              <a:t>O período de maior desenvolvimento esquelético e a mineralização óssea ocorrem no terceiro trimestre, quando o feto incorpora altas quantidades de Ca (120-150 mg/kg/dia) e P (60-75 mg/kg/dia);</a:t>
            </a:r>
          </a:p>
          <a:p>
            <a:pPr algn="just" eaLnBrk="1" hangingPunct="1">
              <a:buFont typeface="Wingdings" pitchFamily="2" charset="2"/>
              <a:buChar char="v"/>
            </a:pPr>
            <a:r>
              <a:rPr lang="pt-BR" sz="2000" smtClean="0"/>
              <a:t>Prematuros nascidos com IG entre 24 e 32 semanas ficarão privados da oferta intrauterina de Ca,  afetando  a mineralização óssea intrauterina e pós-natal.</a:t>
            </a:r>
          </a:p>
          <a:p>
            <a:pPr algn="just" eaLnBrk="1" hangingPunct="1"/>
            <a:endParaRPr lang="pt-BR" sz="22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36550" y="849313"/>
            <a:ext cx="10515600" cy="928687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sz="3100" b="1" dirty="0"/>
              <a:t>Doença metabólica óssea da prematuridade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  <p:sp>
        <p:nvSpPr>
          <p:cNvPr id="16386" name="Espaço Reservado para Conteúdo 2"/>
          <p:cNvSpPr>
            <a:spLocks noGrp="1"/>
          </p:cNvSpPr>
          <p:nvPr>
            <p:ph idx="1"/>
          </p:nvPr>
        </p:nvSpPr>
        <p:spPr>
          <a:xfrm>
            <a:off x="461963" y="2076450"/>
            <a:ext cx="10675937" cy="4533900"/>
          </a:xfrm>
        </p:spPr>
        <p:txBody>
          <a:bodyPr/>
          <a:lstStyle/>
          <a:p>
            <a:pPr algn="just" eaLnBrk="1" hangingPunct="1">
              <a:buFont typeface="Wingdings" pitchFamily="2" charset="2"/>
              <a:buChar char="v"/>
            </a:pPr>
            <a:r>
              <a:rPr lang="pt-BR" sz="2000" smtClean="0"/>
              <a:t>Na presença de hipofosfatemia, uma quantidade limitada de Ca pode ser depositada no osso, resultando em hipercalcemia e hipercalciúria;</a:t>
            </a:r>
          </a:p>
          <a:p>
            <a:pPr algn="just" eaLnBrk="1" hangingPunct="1">
              <a:buFont typeface="Wingdings" pitchFamily="2" charset="2"/>
              <a:buChar char="v"/>
            </a:pPr>
            <a:r>
              <a:rPr lang="pt-BR" sz="2000" smtClean="0"/>
              <a:t>A hipercalcemia inibe a produção do PTH;</a:t>
            </a:r>
          </a:p>
          <a:p>
            <a:pPr algn="just" eaLnBrk="1" hangingPunct="1">
              <a:buFont typeface="Wingdings" pitchFamily="2" charset="2"/>
              <a:buChar char="§"/>
            </a:pPr>
            <a:endParaRPr lang="pt-BR" sz="2000" smtClean="0"/>
          </a:p>
          <a:p>
            <a:pPr algn="just" eaLnBrk="1" hangingPunct="1">
              <a:buFont typeface="Wingdings" pitchFamily="2" charset="2"/>
              <a:buChar char="v"/>
            </a:pPr>
            <a:r>
              <a:rPr lang="pt-BR" sz="2000" u="sng" smtClean="0"/>
              <a:t>Apresentam:</a:t>
            </a:r>
          </a:p>
          <a:p>
            <a:pPr algn="just" eaLnBrk="1" hangingPunct="1">
              <a:buFont typeface="Wingdings" pitchFamily="2" charset="2"/>
              <a:buChar char="Ø"/>
            </a:pPr>
            <a:r>
              <a:rPr lang="pt-BR" sz="2000" smtClean="0"/>
              <a:t>hipofostatemia e hipofosfatúria;</a:t>
            </a:r>
          </a:p>
          <a:p>
            <a:pPr algn="just" eaLnBrk="1" hangingPunct="1">
              <a:buFont typeface="Wingdings" pitchFamily="2" charset="2"/>
              <a:buChar char="Ø"/>
            </a:pPr>
            <a:r>
              <a:rPr lang="pt-BR" sz="2000" smtClean="0"/>
              <a:t>hipercalcemia e hipercalciúria;</a:t>
            </a:r>
          </a:p>
          <a:p>
            <a:pPr algn="just" eaLnBrk="1" hangingPunct="1">
              <a:buFont typeface="Wingdings" pitchFamily="2" charset="2"/>
              <a:buChar char="Ø"/>
            </a:pPr>
            <a:r>
              <a:rPr lang="pt-BR" sz="2000" smtClean="0"/>
              <a:t>níveis normais ou baixos de parathormônio (PTH);</a:t>
            </a:r>
          </a:p>
          <a:p>
            <a:pPr algn="just" eaLnBrk="1" hangingPunct="1">
              <a:buFont typeface="Wingdings" pitchFamily="2" charset="2"/>
              <a:buChar char="Ø"/>
            </a:pPr>
            <a:r>
              <a:rPr lang="pt-BR" sz="2000" smtClean="0"/>
              <a:t>níveis elevados de 1,25-(OH)-D calcitriol</a:t>
            </a:r>
          </a:p>
          <a:p>
            <a:pPr algn="just" eaLnBrk="1" hangingPunct="1"/>
            <a:endParaRPr lang="pt-BR" sz="22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23850" y="917575"/>
            <a:ext cx="10515600" cy="9271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sz="3100" b="1" dirty="0"/>
              <a:t>Doença metabólica óssea da prematuridade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87363" y="1982788"/>
            <a:ext cx="10677525" cy="4343400"/>
          </a:xfrm>
        </p:spPr>
        <p:txBody>
          <a:bodyPr rtlCol="0">
            <a:normAutofit/>
          </a:bodyPr>
          <a:lstStyle/>
          <a:p>
            <a:pPr marL="306000" indent="-306000" algn="just" eaLnBrk="1" fontAlgn="auto" hangingPunct="1">
              <a:buFont typeface="Wingdings" panose="05000000000000000000" pitchFamily="2" charset="2"/>
              <a:buChar char="v"/>
              <a:defRPr/>
            </a:pPr>
            <a:r>
              <a:rPr lang="pt-BR" sz="2000" b="1" u="sng" dirty="0" smtClean="0"/>
              <a:t>ETIOLOGIA</a:t>
            </a:r>
          </a:p>
          <a:p>
            <a:pPr marL="306000" indent="-306000" algn="just" eaLnBrk="1" fontAlgn="auto" hangingPunct="1">
              <a:buFont typeface="Wingdings" panose="05000000000000000000" pitchFamily="2" charset="2"/>
              <a:buChar char="v"/>
              <a:defRPr/>
            </a:pPr>
            <a:endParaRPr lang="pt-BR" sz="2000" b="1" u="sng" dirty="0" smtClean="0"/>
          </a:p>
          <a:p>
            <a:pPr marL="306000" indent="-306000" algn="just" eaLnBrk="1" fontAlgn="auto" hangingPunct="1">
              <a:defRPr/>
            </a:pPr>
            <a:r>
              <a:rPr lang="pt-BR" sz="2000" b="1" dirty="0" smtClean="0"/>
              <a:t>Multifatorial</a:t>
            </a:r>
            <a:endParaRPr lang="pt-BR" sz="2000" dirty="0"/>
          </a:p>
          <a:p>
            <a:pPr marL="0" indent="0" algn="just" eaLnBrk="1" fontAlgn="auto" hangingPunct="1">
              <a:buFont typeface="Wingdings 2" pitchFamily="18" charset="2"/>
              <a:buNone/>
              <a:defRPr/>
            </a:pPr>
            <a:r>
              <a:rPr lang="pt-BR" sz="2000" u="sng" dirty="0"/>
              <a:t>1. Fatores intrauterinos: </a:t>
            </a:r>
          </a:p>
          <a:p>
            <a:pPr marL="306000" indent="-306000" algn="just" eaLnBrk="1" fontAlgn="auto" hangingPunct="1">
              <a:buFont typeface="Wingdings" panose="05000000000000000000" pitchFamily="2" charset="2"/>
              <a:buChar char="Ø"/>
              <a:defRPr/>
            </a:pPr>
            <a:r>
              <a:rPr lang="pt-BR" sz="2000" dirty="0"/>
              <a:t>Deficiência materna severa de Ca e vitamina </a:t>
            </a:r>
            <a:r>
              <a:rPr lang="pt-BR" sz="2000" dirty="0" smtClean="0"/>
              <a:t>D.</a:t>
            </a:r>
          </a:p>
          <a:p>
            <a:pPr marL="306000" indent="-306000" algn="just" eaLnBrk="1" fontAlgn="auto" hangingPunct="1">
              <a:buFont typeface="Wingdings" panose="05000000000000000000" pitchFamily="2" charset="2"/>
              <a:buChar char="Ø"/>
              <a:defRPr/>
            </a:pPr>
            <a:r>
              <a:rPr lang="pt-BR" sz="2000" dirty="0" err="1" smtClean="0"/>
              <a:t>Hipo</a:t>
            </a:r>
            <a:r>
              <a:rPr lang="pt-BR" sz="2000" dirty="0" smtClean="0"/>
              <a:t> </a:t>
            </a:r>
            <a:r>
              <a:rPr lang="pt-BR" sz="2000" dirty="0"/>
              <a:t>ou </a:t>
            </a:r>
            <a:r>
              <a:rPr lang="pt-BR" sz="2000" dirty="0" err="1"/>
              <a:t>hiperparatireoidismo</a:t>
            </a:r>
            <a:r>
              <a:rPr lang="pt-BR" sz="2000" dirty="0"/>
              <a:t> </a:t>
            </a:r>
            <a:r>
              <a:rPr lang="pt-BR" sz="2000" dirty="0" smtClean="0"/>
              <a:t>materno.</a:t>
            </a:r>
          </a:p>
          <a:p>
            <a:pPr marL="306000" indent="-306000" algn="just" eaLnBrk="1" fontAlgn="auto" hangingPunct="1">
              <a:buFont typeface="Wingdings" panose="05000000000000000000" pitchFamily="2" charset="2"/>
              <a:buChar char="Ø"/>
              <a:defRPr/>
            </a:pPr>
            <a:r>
              <a:rPr lang="pt-BR" sz="2000" dirty="0" smtClean="0"/>
              <a:t>Tratamento </a:t>
            </a:r>
            <a:r>
              <a:rPr lang="pt-BR" sz="2000" dirty="0"/>
              <a:t>materno prolongado com magnésio ou fosfato.</a:t>
            </a:r>
          </a:p>
          <a:p>
            <a:pPr marL="0" indent="0" eaLnBrk="1" fontAlgn="auto" hangingPunct="1">
              <a:buFont typeface="Wingdings 2" pitchFamily="18" charset="2"/>
              <a:buNone/>
              <a:defRPr/>
            </a:pPr>
            <a:endParaRPr lang="pt-BR" sz="2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36550" y="823913"/>
            <a:ext cx="10515600" cy="9271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sz="3100" b="1" dirty="0"/>
              <a:t>Doença metabólica óssea da prematuridade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87363" y="1895475"/>
            <a:ext cx="10677525" cy="4533900"/>
          </a:xfrm>
        </p:spPr>
        <p:txBody>
          <a:bodyPr rtlCol="0">
            <a:normAutofit/>
          </a:bodyPr>
          <a:lstStyle/>
          <a:p>
            <a:pPr marL="0" indent="0" algn="just" eaLnBrk="1" fontAlgn="auto" hangingPunct="1">
              <a:buFont typeface="Wingdings 2" pitchFamily="18" charset="2"/>
              <a:buNone/>
              <a:defRPr/>
            </a:pPr>
            <a:r>
              <a:rPr lang="pt-BR" sz="2000" u="sng" dirty="0"/>
              <a:t>2. Fatores pós-natais:</a:t>
            </a:r>
          </a:p>
          <a:p>
            <a:pPr marL="306000" indent="-306000" algn="just" eaLnBrk="1" fontAlgn="auto" hangingPunct="1">
              <a:buFont typeface="Wingdings" panose="05000000000000000000" pitchFamily="2" charset="2"/>
              <a:buChar char="Ø"/>
              <a:defRPr/>
            </a:pPr>
            <a:r>
              <a:rPr lang="pt-BR" sz="2000" dirty="0" smtClean="0"/>
              <a:t>Prematuridade;</a:t>
            </a:r>
          </a:p>
          <a:p>
            <a:pPr marL="306000" indent="-306000" algn="just" eaLnBrk="1" fontAlgn="auto" hangingPunct="1">
              <a:buFont typeface="Wingdings" panose="05000000000000000000" pitchFamily="2" charset="2"/>
              <a:buChar char="Ø"/>
              <a:defRPr/>
            </a:pPr>
            <a:r>
              <a:rPr lang="pt-BR" sz="2000" dirty="0" smtClean="0"/>
              <a:t>Baixa </a:t>
            </a:r>
            <a:r>
              <a:rPr lang="pt-BR" sz="2000" dirty="0"/>
              <a:t>oferta na dieta de Ca e </a:t>
            </a:r>
            <a:r>
              <a:rPr lang="pt-BR" sz="2000" dirty="0" smtClean="0"/>
              <a:t>P: ocorre </a:t>
            </a:r>
            <a:r>
              <a:rPr lang="pt-BR" sz="2000" dirty="0"/>
              <a:t>em prematuro em aleitamento materno </a:t>
            </a:r>
            <a:r>
              <a:rPr lang="pt-BR" sz="2000" dirty="0" smtClean="0"/>
              <a:t>exclusivo</a:t>
            </a:r>
            <a:r>
              <a:rPr lang="pt-BR" sz="2000" dirty="0"/>
              <a:t> </a:t>
            </a:r>
            <a:r>
              <a:rPr lang="pt-BR" sz="2000" dirty="0" smtClean="0"/>
              <a:t>(24 </a:t>
            </a:r>
            <a:r>
              <a:rPr lang="pt-BR" sz="2000" dirty="0"/>
              <a:t>mg% e 14 mg</a:t>
            </a:r>
            <a:r>
              <a:rPr lang="pt-BR" sz="2000" dirty="0" smtClean="0"/>
              <a:t>%, respectivamente);</a:t>
            </a:r>
          </a:p>
          <a:p>
            <a:pPr marL="306000" indent="-306000" algn="just" eaLnBrk="1" fontAlgn="auto" hangingPunct="1">
              <a:buFont typeface="Wingdings" panose="05000000000000000000" pitchFamily="2" charset="2"/>
              <a:buChar char="Ø"/>
              <a:defRPr/>
            </a:pPr>
            <a:r>
              <a:rPr lang="pt-BR" sz="2000" dirty="0" smtClean="0"/>
              <a:t>NPT prolongada:</a:t>
            </a:r>
          </a:p>
          <a:p>
            <a:pPr marL="306000" indent="-306000" algn="just" eaLnBrk="1" fontAlgn="auto" hangingPunct="1">
              <a:buFont typeface="Wingdings" panose="05000000000000000000" pitchFamily="2" charset="2"/>
              <a:buChar char="ü"/>
              <a:defRPr/>
            </a:pPr>
            <a:r>
              <a:rPr lang="pt-BR" sz="2000" dirty="0" smtClean="0"/>
              <a:t>Fatores </a:t>
            </a:r>
            <a:r>
              <a:rPr lang="pt-BR" sz="2000" dirty="0"/>
              <a:t>limitantes: dificuldade na solubilidade do Ca na presença do </a:t>
            </a:r>
            <a:r>
              <a:rPr lang="pt-BR" sz="2000" dirty="0" smtClean="0"/>
              <a:t>P;</a:t>
            </a:r>
            <a:endParaRPr lang="pt-BR" sz="2000" dirty="0"/>
          </a:p>
          <a:p>
            <a:pPr marL="306000" indent="-306000" algn="just" eaLnBrk="1" fontAlgn="auto" hangingPunct="1">
              <a:buFont typeface="Wingdings" panose="05000000000000000000" pitchFamily="2" charset="2"/>
              <a:buChar char="ü"/>
              <a:defRPr/>
            </a:pPr>
            <a:r>
              <a:rPr lang="pt-BR" sz="2000" dirty="0" smtClean="0"/>
              <a:t>A </a:t>
            </a:r>
            <a:r>
              <a:rPr lang="pt-BR" sz="2000" dirty="0"/>
              <a:t>solubilidade melhora adicionando-se os sais de P antes dos sais de Ca e empregando-se maiores concentrações de aminoácidos</a:t>
            </a:r>
            <a:r>
              <a:rPr lang="pt-BR" sz="2000" dirty="0" smtClean="0"/>
              <a:t>.</a:t>
            </a:r>
            <a:endParaRPr lang="pt-BR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36550" y="823913"/>
            <a:ext cx="10515600" cy="9271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sz="3100" b="1" dirty="0"/>
              <a:t>Doença metabólica óssea da prematuridade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  <p:sp>
        <p:nvSpPr>
          <p:cNvPr id="19458" name="Espaço Reservado para Conteúdo 2"/>
          <p:cNvSpPr>
            <a:spLocks noGrp="1"/>
          </p:cNvSpPr>
          <p:nvPr>
            <p:ph idx="1"/>
          </p:nvPr>
        </p:nvSpPr>
        <p:spPr>
          <a:xfrm>
            <a:off x="487363" y="1895475"/>
            <a:ext cx="10677525" cy="4533900"/>
          </a:xfrm>
        </p:spPr>
        <p:txBody>
          <a:bodyPr/>
          <a:lstStyle/>
          <a:p>
            <a:pPr algn="just" eaLnBrk="1" hangingPunct="1">
              <a:buFont typeface="Wingdings" pitchFamily="2" charset="2"/>
              <a:buChar char="Ø"/>
            </a:pPr>
            <a:r>
              <a:rPr lang="pt-BR" sz="2000" smtClean="0"/>
              <a:t>Uso de diuréticos, anfotericina, corticosteroides, metilxantinas: levam à perda renal de Ca;</a:t>
            </a:r>
          </a:p>
          <a:p>
            <a:pPr algn="just" eaLnBrk="1" hangingPunct="1">
              <a:buFont typeface="Wingdings" pitchFamily="2" charset="2"/>
              <a:buChar char="Ø"/>
            </a:pPr>
            <a:r>
              <a:rPr lang="pt-BR" sz="2000" smtClean="0"/>
              <a:t>Colestase: má absorção intestinal da vitamina D e fator limitante na oferta de aminoácidos quando em NPT; </a:t>
            </a:r>
          </a:p>
          <a:p>
            <a:pPr algn="just" eaLnBrk="1" hangingPunct="1">
              <a:buFont typeface="Wingdings" pitchFamily="2" charset="2"/>
              <a:buChar char="Ø"/>
            </a:pPr>
            <a:r>
              <a:rPr lang="pt-BR" sz="2000" smtClean="0"/>
              <a:t>Imobilização-hospitalização prolongada dos prematuros sem estimulação física;</a:t>
            </a:r>
          </a:p>
          <a:p>
            <a:pPr algn="just" eaLnBrk="1" hangingPunct="1">
              <a:buFont typeface="Wingdings" pitchFamily="2" charset="2"/>
              <a:buChar char="Ø"/>
            </a:pPr>
            <a:r>
              <a:rPr lang="pt-BR" sz="2000" smtClean="0"/>
              <a:t>Defeitos congênitos ou adquiridos: alteração tubular renal, alteração no metabolismo da vitamina D ou do parathormônio;</a:t>
            </a:r>
          </a:p>
          <a:p>
            <a:pPr algn="just" eaLnBrk="1" hangingPunct="1">
              <a:buFont typeface="Wingdings" pitchFamily="2" charset="2"/>
              <a:buChar char="Ø"/>
            </a:pPr>
            <a:r>
              <a:rPr lang="pt-BR" sz="2000" smtClean="0"/>
              <a:t>Displasia broncopulmonar: principalmente no sexo masculino e em menores idades gestacionais.</a:t>
            </a:r>
            <a:endParaRPr lang="pt-BR" sz="20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36550" y="849313"/>
            <a:ext cx="10515600" cy="928687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sz="3100" b="1" dirty="0"/>
              <a:t>Doença metabólica óssea da prematuridade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49263" y="1957388"/>
            <a:ext cx="10675937" cy="4900612"/>
          </a:xfrm>
        </p:spPr>
        <p:txBody>
          <a:bodyPr>
            <a:normAutofit/>
          </a:bodyPr>
          <a:lstStyle/>
          <a:p>
            <a:pPr algn="just" eaLnBrk="1" hangingPunct="1">
              <a:lnSpc>
                <a:spcPct val="80000"/>
              </a:lnSpc>
              <a:buFont typeface="Wingdings" pitchFamily="2" charset="2"/>
              <a:buChar char="v"/>
            </a:pPr>
            <a:r>
              <a:rPr lang="pt-BR" sz="2000" b="1" u="sng" smtClean="0"/>
              <a:t>QUADRO CLÍNICO</a:t>
            </a:r>
          </a:p>
          <a:p>
            <a:pPr algn="just" eaLnBrk="1" hangingPunct="1">
              <a:lnSpc>
                <a:spcPct val="80000"/>
              </a:lnSpc>
              <a:buFont typeface="Wingdings 2" pitchFamily="18" charset="2"/>
              <a:buNone/>
            </a:pPr>
            <a:endParaRPr lang="pt-BR" sz="2000" b="1" u="sng" smtClean="0"/>
          </a:p>
          <a:p>
            <a:pPr algn="just" eaLnBrk="1" hangingPunct="1">
              <a:lnSpc>
                <a:spcPct val="80000"/>
              </a:lnSpc>
            </a:pPr>
            <a:r>
              <a:rPr lang="pt-BR" sz="2000" smtClean="0"/>
              <a:t>Inicia-se por volta da quarta semana de vida: hipomineralização óssea, mas sem sinais radiológicos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000" smtClean="0"/>
              <a:t>Não tem um quadro clínico característico, sendo mais observado um </a:t>
            </a:r>
            <a:r>
              <a:rPr lang="pt-BR" sz="2000" i="1" smtClean="0"/>
              <a:t>déficit </a:t>
            </a:r>
            <a:r>
              <a:rPr lang="pt-BR" sz="2000" smtClean="0"/>
              <a:t>de crescimento após  a sexta semana de vida;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000" smtClean="0"/>
              <a:t>Sinais radiológicos somente quando  já ocorreu redução da densidade óssea, com perda de 40% dos minerais do osso.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sz="2000" smtClean="0"/>
              <a:t>Quadro clínico clássico entre 2 e 4 meses de vida e caracteriza-se por sinais de raquitismo:</a:t>
            </a: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pt-BR" sz="2000" smtClean="0"/>
              <a:t>achatamento posterior do crânio;</a:t>
            </a: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pt-BR" sz="2000" smtClean="0"/>
              <a:t>espessamento das junções condrocostais;</a:t>
            </a: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pt-BR" sz="2000" smtClean="0"/>
              <a:t>alargamento das porções distais do rádio e da ulna;</a:t>
            </a: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pt-BR" sz="2000" smtClean="0"/>
              <a:t>aumento da fontanela anterior.</a:t>
            </a:r>
          </a:p>
          <a:p>
            <a:pPr algn="just" eaLnBrk="1" hangingPunct="1">
              <a:lnSpc>
                <a:spcPct val="80000"/>
              </a:lnSpc>
            </a:pPr>
            <a:endParaRPr lang="pt-BR" sz="19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36550" y="849313"/>
            <a:ext cx="10515600" cy="928687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sz="3100" b="1" dirty="0"/>
              <a:t>Doença metabólica óssea da prematuridade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49263" y="1778000"/>
            <a:ext cx="10675937" cy="5202238"/>
          </a:xfrm>
        </p:spPr>
        <p:txBody>
          <a:bodyPr rtlCol="0">
            <a:normAutofit/>
          </a:bodyPr>
          <a:lstStyle/>
          <a:p>
            <a:pPr marL="306000" indent="-306000" algn="just" eaLnBrk="1" fontAlgn="auto" hangingPunct="1">
              <a:buFont typeface="Wingdings" panose="05000000000000000000" pitchFamily="2" charset="2"/>
              <a:buChar char="v"/>
              <a:defRPr/>
            </a:pPr>
            <a:r>
              <a:rPr lang="pt-BR" sz="2000" b="1" u="sng" dirty="0" smtClean="0"/>
              <a:t>DIAGNÓSTICO</a:t>
            </a:r>
          </a:p>
          <a:p>
            <a:pPr marL="0" indent="0" algn="just" eaLnBrk="1" fontAlgn="auto" hangingPunct="1">
              <a:buFont typeface="Wingdings 2" pitchFamily="18" charset="2"/>
              <a:buNone/>
              <a:defRPr/>
            </a:pPr>
            <a:endParaRPr lang="pt-BR" sz="2000" u="sng" dirty="0" smtClean="0"/>
          </a:p>
          <a:p>
            <a:pPr marL="306000" indent="-306000" algn="just" eaLnBrk="1" fontAlgn="auto" hangingPunct="1">
              <a:defRPr/>
            </a:pPr>
            <a:r>
              <a:rPr lang="pt-BR" sz="2000" b="1" dirty="0" smtClean="0"/>
              <a:t>Bioquímica</a:t>
            </a:r>
            <a:r>
              <a:rPr lang="pt-BR" sz="2000" b="1" dirty="0"/>
              <a:t>: </a:t>
            </a:r>
            <a:endParaRPr lang="pt-BR" sz="2000" dirty="0"/>
          </a:p>
          <a:p>
            <a:pPr marL="306000" indent="-306000" algn="just" eaLnBrk="1" fontAlgn="auto" hangingPunct="1">
              <a:buFont typeface="Wingdings" panose="05000000000000000000" pitchFamily="2" charset="2"/>
              <a:buChar char="Ø"/>
              <a:defRPr/>
            </a:pPr>
            <a:r>
              <a:rPr lang="pt-BR" sz="2000" dirty="0"/>
              <a:t>Ca sérico níveis normais (N = 8-11 mg/</a:t>
            </a:r>
            <a:r>
              <a:rPr lang="pt-BR" sz="2000" dirty="0" err="1"/>
              <a:t>dL</a:t>
            </a:r>
            <a:r>
              <a:rPr lang="pt-BR" sz="2000" dirty="0"/>
              <a:t>) ou </a:t>
            </a:r>
            <a:r>
              <a:rPr lang="pt-BR" sz="2000" dirty="0" smtClean="0"/>
              <a:t>baixos;</a:t>
            </a:r>
          </a:p>
          <a:p>
            <a:pPr marL="306000" indent="-306000" algn="just" eaLnBrk="1" fontAlgn="auto" hangingPunct="1">
              <a:buFont typeface="Wingdings" panose="05000000000000000000" pitchFamily="2" charset="2"/>
              <a:buChar char="Ø"/>
              <a:defRPr/>
            </a:pPr>
            <a:r>
              <a:rPr lang="pt-BR" sz="2000" dirty="0" smtClean="0"/>
              <a:t>Ca </a:t>
            </a:r>
            <a:r>
              <a:rPr lang="pt-BR" sz="2000" dirty="0"/>
              <a:t>urinário  elevado (&gt; 6 mg%, sinal </a:t>
            </a:r>
            <a:r>
              <a:rPr lang="pt-BR" sz="2000" dirty="0" smtClean="0"/>
              <a:t>precoce);</a:t>
            </a:r>
          </a:p>
          <a:p>
            <a:pPr marL="306000" indent="-306000" algn="just" eaLnBrk="1" fontAlgn="auto" hangingPunct="1">
              <a:buFont typeface="Wingdings" panose="05000000000000000000" pitchFamily="2" charset="2"/>
              <a:buChar char="Ø"/>
              <a:defRPr/>
            </a:pPr>
            <a:r>
              <a:rPr lang="pt-BR" sz="2000" dirty="0" smtClean="0"/>
              <a:t>P </a:t>
            </a:r>
            <a:r>
              <a:rPr lang="pt-BR" sz="2000" dirty="0"/>
              <a:t>sérico baixo (N = 6,6-9,4 </a:t>
            </a:r>
            <a:r>
              <a:rPr lang="pt-BR" sz="2000" dirty="0" smtClean="0"/>
              <a:t>mg/</a:t>
            </a:r>
            <a:r>
              <a:rPr lang="pt-BR" sz="2000" dirty="0" err="1" smtClean="0"/>
              <a:t>dL</a:t>
            </a:r>
            <a:r>
              <a:rPr lang="pt-BR" sz="2000" dirty="0" smtClean="0"/>
              <a:t>);</a:t>
            </a:r>
          </a:p>
          <a:p>
            <a:pPr marL="306000" indent="-306000" algn="just" eaLnBrk="1" fontAlgn="auto" hangingPunct="1">
              <a:buFont typeface="Wingdings" panose="05000000000000000000" pitchFamily="2" charset="2"/>
              <a:buChar char="Ø"/>
              <a:defRPr/>
            </a:pPr>
            <a:r>
              <a:rPr lang="pt-BR" sz="2000" dirty="0" smtClean="0"/>
              <a:t>P </a:t>
            </a:r>
            <a:r>
              <a:rPr lang="pt-BR" sz="2000" dirty="0"/>
              <a:t>urinário baixo (&lt; 1 mg%).</a:t>
            </a:r>
          </a:p>
          <a:p>
            <a:pPr marL="306000" indent="-306000" algn="just" eaLnBrk="1" fontAlgn="auto" hangingPunct="1">
              <a:defRPr/>
            </a:pPr>
            <a:endParaRPr lang="pt-BR" sz="2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36550" y="849313"/>
            <a:ext cx="10515600" cy="928687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sz="3100" b="1" dirty="0"/>
              <a:t>Doença metabólica óssea da prematuridade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49263" y="1778000"/>
            <a:ext cx="10675937" cy="5202238"/>
          </a:xfrm>
        </p:spPr>
        <p:txBody>
          <a:bodyPr rtlCol="0">
            <a:normAutofit/>
          </a:bodyPr>
          <a:lstStyle/>
          <a:p>
            <a:pPr marL="306000" indent="-306000" algn="just" eaLnBrk="1" fontAlgn="auto" hangingPunct="1">
              <a:buFont typeface="Wingdings" panose="05000000000000000000" pitchFamily="2" charset="2"/>
              <a:buChar char="v"/>
              <a:defRPr/>
            </a:pPr>
            <a:r>
              <a:rPr lang="pt-BR" sz="2000" b="1" u="sng" dirty="0" smtClean="0"/>
              <a:t>DIAGNÓSTICO</a:t>
            </a:r>
          </a:p>
          <a:p>
            <a:pPr marL="0" indent="0" algn="just" eaLnBrk="1" fontAlgn="auto" hangingPunct="1">
              <a:buFont typeface="Wingdings 2" pitchFamily="18" charset="2"/>
              <a:buNone/>
              <a:defRPr/>
            </a:pPr>
            <a:endParaRPr lang="pt-BR" sz="2000" u="sng" dirty="0" smtClean="0"/>
          </a:p>
          <a:p>
            <a:pPr marL="306000" indent="-306000" algn="just" eaLnBrk="1" fontAlgn="auto" hangingPunct="1">
              <a:defRPr/>
            </a:pPr>
            <a:r>
              <a:rPr lang="pt-BR" sz="2000" b="1" dirty="0" err="1" smtClean="0"/>
              <a:t>Rx</a:t>
            </a:r>
            <a:r>
              <a:rPr lang="pt-BR" sz="2000" b="1" dirty="0" smtClean="0"/>
              <a:t> </a:t>
            </a:r>
            <a:r>
              <a:rPr lang="pt-BR" sz="2000" b="1" dirty="0"/>
              <a:t>simples do punho</a:t>
            </a:r>
            <a:r>
              <a:rPr lang="pt-BR" sz="2000" dirty="0"/>
              <a:t>: alterações </a:t>
            </a:r>
            <a:r>
              <a:rPr lang="pt-BR" sz="2000" dirty="0" err="1"/>
              <a:t>metafisárias</a:t>
            </a:r>
            <a:r>
              <a:rPr lang="pt-BR" sz="2000" dirty="0"/>
              <a:t> com rarefação, desgaste e formação de copos da placa de crescimento ou desprendimento </a:t>
            </a:r>
            <a:r>
              <a:rPr lang="pt-BR" sz="2000" dirty="0" err="1"/>
              <a:t>periostal</a:t>
            </a:r>
            <a:r>
              <a:rPr lang="pt-BR" sz="2000" dirty="0"/>
              <a:t> da diáfise =&gt; lesão presente na forma </a:t>
            </a:r>
            <a:r>
              <a:rPr lang="pt-BR" sz="2000" dirty="0" smtClean="0"/>
              <a:t>grave;</a:t>
            </a:r>
          </a:p>
          <a:p>
            <a:pPr marL="306000" indent="-306000" algn="just" eaLnBrk="1" fontAlgn="auto" hangingPunct="1">
              <a:defRPr/>
            </a:pPr>
            <a:r>
              <a:rPr lang="pt-BR" sz="2000" b="1" dirty="0" smtClean="0"/>
              <a:t>Padrão </a:t>
            </a:r>
            <a:r>
              <a:rPr lang="pt-BR" sz="2000" b="1" dirty="0"/>
              <a:t>ouro</a:t>
            </a:r>
            <a:r>
              <a:rPr lang="pt-BR" sz="2000" dirty="0"/>
              <a:t>: </a:t>
            </a:r>
            <a:r>
              <a:rPr lang="pt-BR" sz="2000" dirty="0" smtClean="0"/>
              <a:t>densitometria óssea;</a:t>
            </a:r>
            <a:endParaRPr lang="pt-BR" sz="2000" dirty="0"/>
          </a:p>
          <a:p>
            <a:pPr marL="306000" indent="-306000" algn="just" eaLnBrk="1" fontAlgn="auto" hangingPunct="1">
              <a:defRPr/>
            </a:pPr>
            <a:r>
              <a:rPr lang="pt-BR" sz="2000" b="1" dirty="0"/>
              <a:t>Ultrassom quantitativo (QUS):</a:t>
            </a:r>
            <a:r>
              <a:rPr lang="pt-BR" sz="2000" dirty="0"/>
              <a:t> </a:t>
            </a:r>
            <a:r>
              <a:rPr lang="pt-BR" sz="2000" dirty="0" smtClean="0"/>
              <a:t>mede </a:t>
            </a:r>
            <a:r>
              <a:rPr lang="pt-BR" sz="2000" dirty="0"/>
              <a:t>a velocidade do som no osso </a:t>
            </a:r>
            <a:r>
              <a:rPr lang="pt-BR" sz="2000" dirty="0" smtClean="0"/>
              <a:t>e outras </a:t>
            </a:r>
            <a:r>
              <a:rPr lang="pt-BR" sz="2000" dirty="0"/>
              <a:t>propriedades do osso, como espessura cortical, elasticidade e microarquitetura.</a:t>
            </a:r>
          </a:p>
          <a:p>
            <a:pPr marL="306000" indent="-306000" algn="just" eaLnBrk="1" fontAlgn="auto" hangingPunct="1">
              <a:defRPr/>
            </a:pPr>
            <a:endParaRPr lang="pt-BR" sz="2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36550" y="849313"/>
            <a:ext cx="10515600" cy="928687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sz="3100" b="1" dirty="0"/>
              <a:t>Doença metabólica óssea da prematuridade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49263" y="2011363"/>
            <a:ext cx="10675937" cy="4533900"/>
          </a:xfrm>
        </p:spPr>
        <p:txBody>
          <a:bodyPr rtlCol="0">
            <a:noAutofit/>
          </a:bodyPr>
          <a:lstStyle/>
          <a:p>
            <a:pPr marL="306000" indent="-306000" algn="just" eaLnBrk="1" fontAlgn="auto" hangingPunct="1">
              <a:buFont typeface="Wingdings" panose="05000000000000000000" pitchFamily="2" charset="2"/>
              <a:buChar char="v"/>
              <a:defRPr/>
            </a:pPr>
            <a:r>
              <a:rPr lang="pt-BR" sz="2000" b="1" u="sng" dirty="0" smtClean="0"/>
              <a:t>DIAGNÓSTICO</a:t>
            </a:r>
          </a:p>
          <a:p>
            <a:pPr marL="0" indent="0" algn="just" eaLnBrk="1" fontAlgn="auto" hangingPunct="1">
              <a:buFont typeface="Wingdings 2" pitchFamily="18" charset="2"/>
              <a:buNone/>
              <a:defRPr/>
            </a:pPr>
            <a:endParaRPr lang="pt-BR" sz="2000" u="sng" dirty="0" smtClean="0"/>
          </a:p>
          <a:p>
            <a:pPr marL="306000" indent="-306000" algn="just" eaLnBrk="1" fontAlgn="auto" hangingPunct="1">
              <a:defRPr/>
            </a:pPr>
            <a:r>
              <a:rPr lang="pt-BR" sz="2000" b="1" dirty="0" err="1"/>
              <a:t>Fosfatase</a:t>
            </a:r>
            <a:r>
              <a:rPr lang="pt-BR" sz="2000" b="1" dirty="0"/>
              <a:t> Alcalina (FA) elevada</a:t>
            </a:r>
            <a:r>
              <a:rPr lang="pt-BR" sz="2000" dirty="0"/>
              <a:t>: </a:t>
            </a:r>
            <a:r>
              <a:rPr lang="pt-BR" sz="2000" dirty="0" smtClean="0"/>
              <a:t>acima </a:t>
            </a:r>
            <a:r>
              <a:rPr lang="pt-BR" sz="2000" dirty="0"/>
              <a:t>de 800 UI na quarta semana de vida tem </a:t>
            </a:r>
            <a:r>
              <a:rPr lang="pt-BR" sz="2000" b="1" dirty="0"/>
              <a:t>grande valor preditivo no diagnóstico precoce da DMO.</a:t>
            </a:r>
            <a:endParaRPr lang="pt-BR" sz="2000" dirty="0"/>
          </a:p>
          <a:p>
            <a:pPr marL="306000" indent="-306000" algn="just" eaLnBrk="1" fontAlgn="auto" hangingPunct="1">
              <a:defRPr/>
            </a:pPr>
            <a:r>
              <a:rPr lang="pt-BR" sz="2000" b="1" dirty="0" err="1"/>
              <a:t>Parathormônio</a:t>
            </a:r>
            <a:r>
              <a:rPr lang="pt-BR" sz="2000" b="1" dirty="0"/>
              <a:t> (PTH)</a:t>
            </a:r>
            <a:r>
              <a:rPr lang="pt-BR" sz="2000" dirty="0"/>
              <a:t>: é um marcador precoce e mais sensível que a FA no </a:t>
            </a:r>
            <a:r>
              <a:rPr lang="pt-BR" sz="2000" i="1" dirty="0" err="1"/>
              <a:t>screening</a:t>
            </a:r>
            <a:r>
              <a:rPr lang="pt-BR" sz="2000" i="1" dirty="0"/>
              <a:t> </a:t>
            </a:r>
            <a:r>
              <a:rPr lang="pt-BR" sz="2000" dirty="0"/>
              <a:t>da </a:t>
            </a:r>
            <a:r>
              <a:rPr lang="pt-BR" sz="2000" dirty="0" smtClean="0"/>
              <a:t>DMO;</a:t>
            </a:r>
          </a:p>
          <a:p>
            <a:pPr marL="306000" indent="-306000" algn="just" eaLnBrk="1" fontAlgn="auto" hangingPunct="1">
              <a:buFont typeface="Wingdings" panose="05000000000000000000" pitchFamily="2" charset="2"/>
              <a:buChar char="Ø"/>
              <a:defRPr/>
            </a:pPr>
            <a:r>
              <a:rPr lang="pt-BR" sz="2000" dirty="0" smtClean="0"/>
              <a:t>Com </a:t>
            </a:r>
            <a:r>
              <a:rPr lang="pt-BR" sz="2000" dirty="0"/>
              <a:t>3 semanas de </a:t>
            </a:r>
            <a:r>
              <a:rPr lang="pt-BR" sz="2000" dirty="0" smtClean="0"/>
              <a:t>vida </a:t>
            </a:r>
            <a:r>
              <a:rPr lang="pt-BR" sz="2000" dirty="0"/>
              <a:t>PTH &gt; 180 mg/</a:t>
            </a:r>
            <a:r>
              <a:rPr lang="pt-BR" sz="2000" dirty="0" err="1"/>
              <a:t>dL</a:t>
            </a:r>
            <a:r>
              <a:rPr lang="pt-BR" sz="2000" dirty="0"/>
              <a:t> ou  nível de P &lt; 4,6 mg% teve sensibilidade de 100% e especificidade de 94%  para severa </a:t>
            </a:r>
            <a:r>
              <a:rPr lang="pt-BR" sz="2000" dirty="0" smtClean="0"/>
              <a:t>DMO.</a:t>
            </a:r>
          </a:p>
          <a:p>
            <a:pPr marL="306000" indent="-306000" algn="just" eaLnBrk="1" fontAlgn="auto" hangingPunct="1">
              <a:defRPr/>
            </a:pPr>
            <a:r>
              <a:rPr lang="pt-BR" sz="2000" b="1" dirty="0" err="1" smtClean="0"/>
              <a:t>Osteocalcina</a:t>
            </a:r>
            <a:r>
              <a:rPr lang="pt-BR" sz="2000" b="1" dirty="0" smtClean="0"/>
              <a:t> </a:t>
            </a:r>
            <a:r>
              <a:rPr lang="pt-BR" sz="2000" b="1" dirty="0"/>
              <a:t>(OC)</a:t>
            </a:r>
            <a:r>
              <a:rPr lang="pt-BR" sz="2000" dirty="0"/>
              <a:t>: </a:t>
            </a:r>
            <a:r>
              <a:rPr lang="pt-BR" sz="2000" dirty="0" smtClean="0"/>
              <a:t>é </a:t>
            </a:r>
            <a:r>
              <a:rPr lang="pt-BR" sz="2000" dirty="0"/>
              <a:t>um marcador particular de formação óssea. R</a:t>
            </a:r>
            <a:r>
              <a:rPr lang="pt-BR" sz="2000" dirty="0" smtClean="0"/>
              <a:t>epresenta </a:t>
            </a:r>
            <a:r>
              <a:rPr lang="pt-BR" sz="2000" dirty="0"/>
              <a:t>a atividade metabólica dos osteoblastos </a:t>
            </a:r>
            <a:r>
              <a:rPr lang="pt-BR" sz="2000" dirty="0" smtClean="0"/>
              <a:t>e </a:t>
            </a:r>
            <a:r>
              <a:rPr lang="pt-BR" sz="2000" dirty="0"/>
              <a:t>deposição </a:t>
            </a:r>
            <a:r>
              <a:rPr lang="pt-BR" sz="2000" dirty="0" smtClean="0"/>
              <a:t>mineral;</a:t>
            </a:r>
          </a:p>
          <a:p>
            <a:pPr marL="306000" indent="-306000" algn="just" eaLnBrk="1" fontAlgn="auto" hangingPunct="1">
              <a:buFont typeface="Wingdings" panose="05000000000000000000" pitchFamily="2" charset="2"/>
              <a:buChar char="Ø"/>
              <a:defRPr/>
            </a:pPr>
            <a:r>
              <a:rPr lang="pt-BR" sz="2000" dirty="0" err="1" smtClean="0"/>
              <a:t>Osteocalcina</a:t>
            </a:r>
            <a:r>
              <a:rPr lang="pt-BR" sz="2000" dirty="0" smtClean="0"/>
              <a:t> &gt; 172ng/</a:t>
            </a:r>
            <a:r>
              <a:rPr lang="pt-BR" sz="2000" dirty="0" err="1" smtClean="0"/>
              <a:t>mL</a:t>
            </a:r>
            <a:r>
              <a:rPr lang="pt-BR" sz="2000" dirty="0" smtClean="0"/>
              <a:t> mostrou 40% de sensibilidade e 93% de especificidade na identificação de bebês com diminuição de DMO aos 3 meses de idade corrigida;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36550" y="849313"/>
            <a:ext cx="10515600" cy="928687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sz="3100" b="1" dirty="0"/>
              <a:t>Doença metabólica óssea da prematuridade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49263" y="2011363"/>
            <a:ext cx="10675937" cy="4533900"/>
          </a:xfrm>
        </p:spPr>
        <p:txBody>
          <a:bodyPr rtlCol="0">
            <a:normAutofit/>
          </a:bodyPr>
          <a:lstStyle/>
          <a:p>
            <a:pPr marL="306000" indent="-306000" algn="just" eaLnBrk="1" fontAlgn="auto" hangingPunct="1">
              <a:defRPr/>
            </a:pPr>
            <a:r>
              <a:rPr lang="pt-BR" sz="2000" dirty="0" smtClean="0"/>
              <a:t>25(OH</a:t>
            </a:r>
            <a:r>
              <a:rPr lang="pt-BR" sz="2000" dirty="0"/>
              <a:t>) </a:t>
            </a:r>
            <a:r>
              <a:rPr lang="pt-BR" sz="2000" dirty="0" err="1"/>
              <a:t>Vit</a:t>
            </a:r>
            <a:r>
              <a:rPr lang="pt-BR" sz="2000" dirty="0"/>
              <a:t> D normal ou alta; se baixa, significa deficiência de vitamina D</a:t>
            </a:r>
            <a:r>
              <a:rPr lang="pt-BR" sz="2000" dirty="0" smtClean="0"/>
              <a:t>.</a:t>
            </a:r>
          </a:p>
          <a:p>
            <a:pPr marL="306000" indent="-306000" algn="just" eaLnBrk="1" fontAlgn="auto" hangingPunct="1">
              <a:buFont typeface="Wingdings" panose="05000000000000000000" pitchFamily="2" charset="2"/>
              <a:buChar char="Ø"/>
              <a:defRPr/>
            </a:pPr>
            <a:r>
              <a:rPr lang="pt-BR" sz="2000" dirty="0" smtClean="0"/>
              <a:t> </a:t>
            </a:r>
            <a:r>
              <a:rPr lang="pt-BR" sz="2000" dirty="0"/>
              <a:t>Suspeitar e colher sempre que iniciar tratamento com Ca e P e a FA se mantiver </a:t>
            </a:r>
            <a:r>
              <a:rPr lang="pt-BR" sz="2000" dirty="0" smtClean="0"/>
              <a:t>elevada;</a:t>
            </a:r>
          </a:p>
          <a:p>
            <a:pPr marL="306000" indent="-306000" algn="just" eaLnBrk="1" fontAlgn="auto" hangingPunct="1">
              <a:buFont typeface="Wingdings" panose="05000000000000000000" pitchFamily="2" charset="2"/>
              <a:buChar char="Ø"/>
              <a:defRPr/>
            </a:pPr>
            <a:r>
              <a:rPr lang="pt-BR" sz="2000" dirty="0" smtClean="0"/>
              <a:t> </a:t>
            </a:r>
            <a:r>
              <a:rPr lang="pt-BR" sz="2000" dirty="0"/>
              <a:t>C</a:t>
            </a:r>
            <a:r>
              <a:rPr lang="pt-BR" sz="2000" dirty="0" smtClean="0"/>
              <a:t>olher </a:t>
            </a:r>
            <a:r>
              <a:rPr lang="pt-BR" sz="2000" dirty="0"/>
              <a:t>sempre nos bebês abaixo de 1000 g, onde será feita dose maior de vitamina </a:t>
            </a:r>
            <a:r>
              <a:rPr lang="pt-BR" sz="2000" dirty="0" smtClean="0"/>
              <a:t>D;</a:t>
            </a:r>
          </a:p>
          <a:p>
            <a:pPr marL="0" indent="0" algn="just" eaLnBrk="1" fontAlgn="auto" hangingPunct="1">
              <a:buFont typeface="Wingdings 2" pitchFamily="18" charset="2"/>
              <a:buNone/>
              <a:defRPr/>
            </a:pPr>
            <a:endParaRPr lang="pt-BR" sz="2000" dirty="0" smtClean="0"/>
          </a:p>
          <a:p>
            <a:pPr marL="306000" indent="-306000" algn="just" eaLnBrk="1" fontAlgn="auto" hangingPunct="1">
              <a:defRPr/>
            </a:pPr>
            <a:r>
              <a:rPr lang="pt-BR" sz="2000" b="1" u="sng" dirty="0" smtClean="0"/>
              <a:t>Seguimento: </a:t>
            </a:r>
            <a:r>
              <a:rPr lang="pt-BR" sz="2000" dirty="0" smtClean="0"/>
              <a:t>RNPT &lt;32 </a:t>
            </a:r>
            <a:r>
              <a:rPr lang="pt-BR" sz="2000" dirty="0"/>
              <a:t>semanas </a:t>
            </a:r>
            <a:r>
              <a:rPr lang="pt-BR" sz="2000" dirty="0" smtClean="0"/>
              <a:t>IG (em </a:t>
            </a:r>
            <a:r>
              <a:rPr lang="pt-BR" sz="2000" dirty="0"/>
              <a:t>alimentação parenteral ou oral), com 3 semanas de </a:t>
            </a:r>
            <a:r>
              <a:rPr lang="pt-BR" sz="2000" dirty="0" smtClean="0"/>
              <a:t>vida (21 dias de vida)</a:t>
            </a:r>
          </a:p>
          <a:p>
            <a:pPr marL="306000" indent="-306000" algn="just" eaLnBrk="1" fontAlgn="auto" hangingPunct="1">
              <a:buFont typeface="Wingdings" panose="05000000000000000000" pitchFamily="2" charset="2"/>
              <a:buChar char="Ø"/>
              <a:defRPr/>
            </a:pPr>
            <a:r>
              <a:rPr lang="pt-BR" sz="2000" dirty="0" smtClean="0"/>
              <a:t>Dosar Ca </a:t>
            </a:r>
            <a:r>
              <a:rPr lang="pt-BR" sz="2000" dirty="0"/>
              <a:t>e P sanguíneos e urinários e </a:t>
            </a:r>
            <a:r>
              <a:rPr lang="pt-BR" sz="2000" dirty="0" smtClean="0"/>
              <a:t>FA;</a:t>
            </a:r>
          </a:p>
          <a:p>
            <a:pPr marL="306000" indent="-306000" algn="just" eaLnBrk="1" fontAlgn="auto" hangingPunct="1">
              <a:buFont typeface="Wingdings" panose="05000000000000000000" pitchFamily="2" charset="2"/>
              <a:buChar char="Ø"/>
              <a:defRPr/>
            </a:pPr>
            <a:r>
              <a:rPr lang="pt-BR" sz="2000" dirty="0"/>
              <a:t>D</a:t>
            </a:r>
            <a:r>
              <a:rPr lang="pt-BR" sz="2000" dirty="0" smtClean="0"/>
              <a:t>osagens repetidas </a:t>
            </a:r>
            <a:r>
              <a:rPr lang="pt-BR" sz="2000" dirty="0"/>
              <a:t>a cada 21 dias até completar 40 semanas de idade gestacional pós-concepção, e, depois, mensalmente, até 48 semanas (2 meses de idade corrigida).</a:t>
            </a:r>
            <a:endParaRPr lang="pt-BR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36550" y="849313"/>
            <a:ext cx="10515600" cy="928687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sz="3100" b="1" dirty="0"/>
              <a:t>Doença metabólica óssea da prematuridade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49263" y="2011363"/>
            <a:ext cx="10675937" cy="4846637"/>
          </a:xfrm>
        </p:spPr>
        <p:txBody>
          <a:bodyPr rtlCol="0">
            <a:normAutofit fontScale="92500"/>
          </a:bodyPr>
          <a:lstStyle/>
          <a:p>
            <a:pPr marL="306000" indent="-306000" algn="just" eaLnBrk="1" fontAlgn="auto" hangingPunct="1">
              <a:buFont typeface="Wingdings" panose="05000000000000000000" pitchFamily="2" charset="2"/>
              <a:buChar char="v"/>
              <a:defRPr/>
            </a:pPr>
            <a:r>
              <a:rPr lang="pt-BR" sz="2200" b="1" u="sng" dirty="0" smtClean="0"/>
              <a:t>PROFILAXIA</a:t>
            </a:r>
          </a:p>
          <a:p>
            <a:pPr marL="0" indent="0" algn="just" eaLnBrk="1" fontAlgn="auto" hangingPunct="1">
              <a:buFont typeface="Wingdings 2" pitchFamily="18" charset="2"/>
              <a:buNone/>
              <a:defRPr/>
            </a:pPr>
            <a:endParaRPr lang="pt-BR" sz="2200" b="1" u="sng" dirty="0" smtClean="0"/>
          </a:p>
          <a:p>
            <a:pPr marL="306000" indent="-306000" algn="just" eaLnBrk="1" fontAlgn="auto" hangingPunct="1">
              <a:buFont typeface="Wingdings" panose="05000000000000000000" pitchFamily="2" charset="2"/>
              <a:buChar char="§"/>
              <a:defRPr/>
            </a:pPr>
            <a:r>
              <a:rPr lang="pt-BR" sz="2200" b="1" dirty="0" smtClean="0"/>
              <a:t>NPT em </a:t>
            </a:r>
            <a:r>
              <a:rPr lang="pt-BR" sz="2200" b="1" dirty="0" err="1"/>
              <a:t>RNs</a:t>
            </a:r>
            <a:r>
              <a:rPr lang="pt-BR" sz="2200" b="1" dirty="0"/>
              <a:t> com </a:t>
            </a:r>
            <a:r>
              <a:rPr lang="pt-BR" sz="2200" b="1" dirty="0" smtClean="0"/>
              <a:t>PN &lt; 1500 g: </a:t>
            </a:r>
            <a:r>
              <a:rPr lang="pt-BR" sz="2200" dirty="0" smtClean="0"/>
              <a:t>fornecer </a:t>
            </a:r>
            <a:r>
              <a:rPr lang="pt-BR" sz="2200" dirty="0"/>
              <a:t>40 mg/kg de Ca (4 ml/kg de </a:t>
            </a:r>
            <a:r>
              <a:rPr lang="pt-BR" sz="2200" dirty="0" err="1"/>
              <a:t>gluconato</a:t>
            </a:r>
            <a:r>
              <a:rPr lang="pt-BR" sz="2200" dirty="0"/>
              <a:t> de Ca 10%) e 50 mg/kg de fósforo (0,5 ml/kg de fosfato ácido de potássio) e maiores concentrações de aminoácidos (4 g/kg/dia</a:t>
            </a:r>
            <a:r>
              <a:rPr lang="pt-BR" sz="2200" dirty="0" smtClean="0"/>
              <a:t>);</a:t>
            </a:r>
            <a:endParaRPr lang="pt-BR" sz="2200" dirty="0"/>
          </a:p>
          <a:p>
            <a:pPr marL="306000" indent="-306000" algn="just" eaLnBrk="1" fontAlgn="auto" hangingPunct="1">
              <a:defRPr/>
            </a:pPr>
            <a:r>
              <a:rPr lang="pt-BR" sz="2200" b="1" dirty="0" smtClean="0"/>
              <a:t>Suplementação </a:t>
            </a:r>
            <a:r>
              <a:rPr lang="pt-BR" sz="2200" b="1" dirty="0"/>
              <a:t>do leite </a:t>
            </a:r>
            <a:r>
              <a:rPr lang="pt-BR" sz="2200" b="1" dirty="0" smtClean="0"/>
              <a:t>humano: </a:t>
            </a:r>
            <a:r>
              <a:rPr lang="pt-BR" sz="2200" dirty="0"/>
              <a:t>a partir do 15º dia de vida ou quando a ingesta oral atingir 100 ml/kg/dia, e manter até  que o prematuro esteja com sucção completa ao </a:t>
            </a:r>
            <a:r>
              <a:rPr lang="pt-BR" sz="2200" dirty="0" smtClean="0"/>
              <a:t>seio</a:t>
            </a:r>
            <a:r>
              <a:rPr lang="pt-BR" sz="2200" dirty="0"/>
              <a:t>;</a:t>
            </a:r>
          </a:p>
          <a:p>
            <a:pPr marL="306000" indent="-306000" algn="just" eaLnBrk="1" fontAlgn="auto" hangingPunct="1">
              <a:defRPr/>
            </a:pPr>
            <a:r>
              <a:rPr lang="pt-BR" sz="2200" dirty="0" smtClean="0"/>
              <a:t>Quando </a:t>
            </a:r>
            <a:r>
              <a:rPr lang="pt-BR" sz="2200" dirty="0"/>
              <a:t>dieta </a:t>
            </a:r>
            <a:r>
              <a:rPr lang="pt-BR" sz="2200" dirty="0" smtClean="0"/>
              <a:t>completa </a:t>
            </a:r>
            <a:r>
              <a:rPr lang="pt-BR" sz="2200" dirty="0"/>
              <a:t>por sucção, fazer suplementação de Ca e P  ate 40-45 semanas de idade  gestacional pós-concepção, </a:t>
            </a:r>
            <a:r>
              <a:rPr lang="pt-BR" sz="2200" dirty="0" smtClean="0"/>
              <a:t>e </a:t>
            </a:r>
            <a:r>
              <a:rPr lang="pt-BR" sz="2200" dirty="0"/>
              <a:t>seguir de acordo com o perfil </a:t>
            </a:r>
            <a:r>
              <a:rPr lang="pt-BR" sz="2200" dirty="0" smtClean="0"/>
              <a:t>bioquímico</a:t>
            </a:r>
            <a:r>
              <a:rPr lang="pt-BR" sz="2200" dirty="0"/>
              <a:t>;</a:t>
            </a:r>
          </a:p>
          <a:p>
            <a:pPr marL="306000" indent="-306000" algn="just" eaLnBrk="1" fontAlgn="auto" hangingPunct="1">
              <a:defRPr/>
            </a:pPr>
            <a:r>
              <a:rPr lang="pt-BR" sz="2200" b="1" dirty="0" smtClean="0"/>
              <a:t>Vitamina D: </a:t>
            </a:r>
            <a:r>
              <a:rPr lang="pt-BR" sz="2200" dirty="0" smtClean="0"/>
              <a:t>iniciada </a:t>
            </a:r>
            <a:r>
              <a:rPr lang="pt-BR" sz="2200" dirty="0"/>
              <a:t>com 1 semana de vida por meio de </a:t>
            </a:r>
            <a:r>
              <a:rPr lang="pt-BR" sz="2200" dirty="0" err="1"/>
              <a:t>polivitamínicos</a:t>
            </a:r>
            <a:r>
              <a:rPr lang="pt-BR" sz="2200" dirty="0"/>
              <a:t> (</a:t>
            </a:r>
            <a:r>
              <a:rPr lang="pt-BR" sz="2200" dirty="0" err="1"/>
              <a:t>Protovit</a:t>
            </a:r>
            <a:r>
              <a:rPr lang="pt-BR" sz="2200" dirty="0"/>
              <a:t> Plus ou </a:t>
            </a:r>
            <a:r>
              <a:rPr lang="pt-BR" sz="2200" dirty="0" err="1"/>
              <a:t>Growvit</a:t>
            </a:r>
            <a:r>
              <a:rPr lang="pt-BR" sz="2200" dirty="0"/>
              <a:t> BB) na dose de 400 UI/dia – nos bebês abaixo de 1000 g, fazer a dose de 1000 UI/dia, completando a oferta com vitamina D isolada (Depura, </a:t>
            </a:r>
            <a:r>
              <a:rPr lang="pt-BR" sz="2200" dirty="0" err="1"/>
              <a:t>Grow</a:t>
            </a:r>
            <a:r>
              <a:rPr lang="pt-BR" sz="2200" dirty="0"/>
              <a:t> D, </a:t>
            </a:r>
            <a:r>
              <a:rPr lang="pt-BR" sz="2200" dirty="0" err="1"/>
              <a:t>Adderogyl</a:t>
            </a:r>
            <a:r>
              <a:rPr lang="pt-BR" sz="2200" dirty="0"/>
              <a:t> D3).</a:t>
            </a:r>
          </a:p>
          <a:p>
            <a:pPr marL="306000" indent="-306000" eaLnBrk="1" fontAlgn="auto" hangingPunct="1">
              <a:buFont typeface="Wingdings" panose="05000000000000000000" pitchFamily="2" charset="2"/>
              <a:buChar char="v"/>
              <a:defRPr/>
            </a:pPr>
            <a:endParaRPr lang="pt-BR" sz="2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36550" y="849313"/>
            <a:ext cx="10515600" cy="928687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sz="3100" b="1" dirty="0"/>
              <a:t>Doença metabólica óssea da prematuridade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  <p:sp>
        <p:nvSpPr>
          <p:cNvPr id="26626" name="Espaço Reservado para Conteúdo 2"/>
          <p:cNvSpPr>
            <a:spLocks noGrp="1"/>
          </p:cNvSpPr>
          <p:nvPr>
            <p:ph idx="1"/>
          </p:nvPr>
        </p:nvSpPr>
        <p:spPr>
          <a:xfrm>
            <a:off x="449263" y="2011363"/>
            <a:ext cx="10675937" cy="4846637"/>
          </a:xfrm>
        </p:spPr>
        <p:txBody>
          <a:bodyPr/>
          <a:lstStyle/>
          <a:p>
            <a:pPr algn="just" eaLnBrk="1" hangingPunct="1"/>
            <a:r>
              <a:rPr lang="pt-BR" sz="2000" b="1" smtClean="0"/>
              <a:t>Fisioterapia motora</a:t>
            </a:r>
            <a:r>
              <a:rPr lang="pt-BR" sz="2000" smtClean="0"/>
              <a:t>: mobilização precoce com 2-5 semanas de vida (a depender da estabilização do bebê), por meio de exercícios passivos nos RNs de risco;</a:t>
            </a:r>
          </a:p>
          <a:p>
            <a:pPr algn="just" eaLnBrk="1" hangingPunct="1">
              <a:buFont typeface="Wingdings" pitchFamily="2" charset="2"/>
              <a:buChar char="Ø"/>
            </a:pPr>
            <a:r>
              <a:rPr lang="pt-BR" sz="2000" smtClean="0"/>
              <a:t>Aumento da mineralização óssea, aumento dos marcadores de formação óssea e níveis de leptina e atenuação do declínio pós-natal natural na velocidade óssea do som; </a:t>
            </a:r>
          </a:p>
          <a:p>
            <a:pPr algn="just" eaLnBrk="1" hangingPunct="1">
              <a:buFont typeface="Wingdings" pitchFamily="2" charset="2"/>
              <a:buChar char="Ø"/>
            </a:pPr>
            <a:r>
              <a:rPr lang="pt-BR" sz="2000" b="1" smtClean="0"/>
              <a:t>Movimentos de extensão e flexão passiva de membros superiores e inferiores durante 5-15 minutos/dia, duas  três vezes ao dia, por 4-8 semanas;</a:t>
            </a:r>
            <a:endParaRPr lang="pt-BR" sz="2000" smtClean="0"/>
          </a:p>
          <a:p>
            <a:pPr eaLnBrk="1" hangingPunct="1">
              <a:buFont typeface="Wingdings" pitchFamily="2" charset="2"/>
              <a:buChar char="v"/>
            </a:pPr>
            <a:endParaRPr lang="pt-BR" sz="22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36550" y="849313"/>
            <a:ext cx="10515600" cy="928687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sz="3100" b="1" dirty="0"/>
              <a:t>Doença metabólica óssea da prematuridade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49263" y="2011363"/>
            <a:ext cx="10675937" cy="4533900"/>
          </a:xfrm>
        </p:spPr>
        <p:txBody>
          <a:bodyPr rtlCol="0">
            <a:normAutofit/>
          </a:bodyPr>
          <a:lstStyle/>
          <a:p>
            <a:pPr marL="306000" indent="-306000" algn="just" eaLnBrk="1" fontAlgn="auto" hangingPunct="1">
              <a:buFont typeface="Wingdings" panose="05000000000000000000" pitchFamily="2" charset="2"/>
              <a:buChar char="v"/>
              <a:defRPr/>
            </a:pPr>
            <a:r>
              <a:rPr lang="pt-BR" sz="2000" b="1" u="sng" dirty="0" smtClean="0"/>
              <a:t>TRATAMENTO</a:t>
            </a:r>
          </a:p>
          <a:p>
            <a:pPr marL="0" indent="0" algn="just" eaLnBrk="1" fontAlgn="auto" hangingPunct="1">
              <a:buFont typeface="Wingdings 2" pitchFamily="18" charset="2"/>
              <a:buNone/>
              <a:defRPr/>
            </a:pPr>
            <a:endParaRPr lang="pt-BR" sz="2000" u="sng" dirty="0" smtClean="0"/>
          </a:p>
          <a:p>
            <a:pPr marL="306000" indent="-306000" algn="just" eaLnBrk="1" fontAlgn="auto" hangingPunct="1">
              <a:defRPr/>
            </a:pPr>
            <a:r>
              <a:rPr lang="pt-BR" sz="2000" b="1" dirty="0" err="1" smtClean="0"/>
              <a:t>Hipofosfatemia</a:t>
            </a:r>
            <a:r>
              <a:rPr lang="pt-BR" sz="2000" dirty="0"/>
              <a:t>:  oferecer  110-125 mg/kg/dia de P e 200-250 mg/kg dia de Ca. </a:t>
            </a:r>
            <a:endParaRPr lang="pt-BR" sz="2000" dirty="0" smtClean="0"/>
          </a:p>
          <a:p>
            <a:pPr marL="306000" indent="-306000" algn="just" eaLnBrk="1" fontAlgn="auto" hangingPunct="1">
              <a:buFont typeface="Wingdings" panose="05000000000000000000" pitchFamily="2" charset="2"/>
              <a:buChar char="Ø"/>
              <a:defRPr/>
            </a:pPr>
            <a:r>
              <a:rPr lang="pt-BR" sz="2000" dirty="0" smtClean="0"/>
              <a:t>Repetir </a:t>
            </a:r>
            <a:r>
              <a:rPr lang="pt-BR" sz="2000" dirty="0"/>
              <a:t>dosagens em 15 </a:t>
            </a:r>
            <a:r>
              <a:rPr lang="pt-BR" sz="2000" dirty="0" smtClean="0"/>
              <a:t>dias:</a:t>
            </a:r>
          </a:p>
          <a:p>
            <a:pPr marL="306000" indent="-306000" algn="just" eaLnBrk="1" fontAlgn="auto" hangingPunct="1">
              <a:buFont typeface="Wingdings" panose="05000000000000000000" pitchFamily="2" charset="2"/>
              <a:buChar char="ü"/>
              <a:defRPr/>
            </a:pPr>
            <a:r>
              <a:rPr lang="pt-BR" sz="2000" dirty="0" smtClean="0"/>
              <a:t>Ca</a:t>
            </a:r>
            <a:r>
              <a:rPr lang="pt-BR" sz="2000" dirty="0"/>
              <a:t>, P e FA </a:t>
            </a:r>
            <a:r>
              <a:rPr lang="pt-BR" sz="2000" dirty="0" smtClean="0"/>
              <a:t>normais =&gt; manter </a:t>
            </a:r>
            <a:r>
              <a:rPr lang="pt-BR" sz="2000" dirty="0"/>
              <a:t>necessidades </a:t>
            </a:r>
            <a:r>
              <a:rPr lang="pt-BR" sz="2000" dirty="0" smtClean="0"/>
              <a:t>basais</a:t>
            </a:r>
          </a:p>
          <a:p>
            <a:pPr marL="0" indent="0" algn="just" eaLnBrk="1" fontAlgn="auto" hangingPunct="1">
              <a:buFont typeface="Wingdings 2" pitchFamily="18" charset="2"/>
              <a:buNone/>
              <a:defRPr/>
            </a:pPr>
            <a:r>
              <a:rPr lang="pt-BR" sz="2000" dirty="0" smtClean="0"/>
              <a:t>Ca </a:t>
            </a:r>
            <a:r>
              <a:rPr lang="pt-BR" sz="2000" dirty="0"/>
              <a:t>(120-150 mg/kg/dia) e P (60-75 </a:t>
            </a:r>
            <a:r>
              <a:rPr lang="pt-BR" sz="2000" dirty="0" smtClean="0"/>
              <a:t>mg/kg/dia);</a:t>
            </a:r>
          </a:p>
          <a:p>
            <a:pPr marL="306000" indent="-306000" algn="just" eaLnBrk="1" fontAlgn="auto" hangingPunct="1">
              <a:buFont typeface="Wingdings" panose="05000000000000000000" pitchFamily="2" charset="2"/>
              <a:buChar char="ü"/>
              <a:defRPr/>
            </a:pPr>
            <a:r>
              <a:rPr lang="pt-BR" sz="2000" dirty="0" smtClean="0"/>
              <a:t>Se </a:t>
            </a:r>
            <a:r>
              <a:rPr lang="pt-BR" sz="2000" dirty="0"/>
              <a:t>ainda  </a:t>
            </a:r>
            <a:r>
              <a:rPr lang="pt-BR" sz="2000" dirty="0" smtClean="0"/>
              <a:t>alterados =&gt; dosar </a:t>
            </a:r>
            <a:r>
              <a:rPr lang="pt-BR" sz="2000" dirty="0"/>
              <a:t>25(OH) </a:t>
            </a:r>
            <a:r>
              <a:rPr lang="pt-BR" sz="2000" dirty="0" err="1"/>
              <a:t>Vit</a:t>
            </a:r>
            <a:r>
              <a:rPr lang="pt-BR" sz="2000" dirty="0"/>
              <a:t> </a:t>
            </a:r>
            <a:r>
              <a:rPr lang="pt-BR" sz="2000" dirty="0" smtClean="0"/>
              <a:t>D e PTH;</a:t>
            </a:r>
          </a:p>
          <a:p>
            <a:pPr marL="0" indent="0" algn="just" eaLnBrk="1" fontAlgn="auto" hangingPunct="1">
              <a:buFont typeface="Wingdings 2" pitchFamily="18" charset="2"/>
              <a:buNone/>
              <a:defRPr/>
            </a:pPr>
            <a:endParaRPr lang="pt-BR" sz="2000" dirty="0"/>
          </a:p>
          <a:p>
            <a:pPr marL="306000" indent="-306000" algn="just" eaLnBrk="1" fontAlgn="auto" hangingPunct="1">
              <a:defRPr/>
            </a:pPr>
            <a:r>
              <a:rPr lang="pt-BR" sz="2000" b="1" dirty="0" smtClean="0"/>
              <a:t>Deficiência </a:t>
            </a:r>
            <a:r>
              <a:rPr lang="pt-BR" sz="2000" b="1" dirty="0"/>
              <a:t>de vitamina D</a:t>
            </a:r>
            <a:r>
              <a:rPr lang="pt-BR" sz="2000" dirty="0"/>
              <a:t>: 50.000 UI por semana  por 6 a 8 semanas via oral</a:t>
            </a:r>
            <a:r>
              <a:rPr lang="pt-BR" sz="2000" dirty="0" smtClean="0"/>
              <a:t>.</a:t>
            </a:r>
            <a:endParaRPr lang="pt-BR" sz="2000" dirty="0"/>
          </a:p>
          <a:p>
            <a:pPr marL="306000" indent="-306000" eaLnBrk="1" fontAlgn="auto" hangingPunct="1">
              <a:buFont typeface="Wingdings" panose="05000000000000000000" pitchFamily="2" charset="2"/>
              <a:buChar char="v"/>
              <a:defRPr/>
            </a:pPr>
            <a:endParaRPr lang="pt-BR" sz="2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36550" y="849313"/>
            <a:ext cx="10515600" cy="928687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sz="3100" b="1" dirty="0"/>
              <a:t>Doença metabólica óssea da prematuridade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49263" y="2011363"/>
            <a:ext cx="10675937" cy="4533900"/>
          </a:xfrm>
        </p:spPr>
        <p:txBody>
          <a:bodyPr rtlCol="0">
            <a:normAutofit fontScale="70000" lnSpcReduction="20000"/>
          </a:bodyPr>
          <a:lstStyle/>
          <a:p>
            <a:pPr marL="306000" indent="-306000" eaLnBrk="1" fontAlgn="auto" hangingPunct="1">
              <a:buFont typeface="Wingdings" panose="05000000000000000000" pitchFamily="2" charset="2"/>
              <a:buChar char="v"/>
              <a:defRPr/>
            </a:pPr>
            <a:r>
              <a:rPr lang="pt-BR" sz="2400" b="1" u="sng" dirty="0" smtClean="0"/>
              <a:t>QUANTIDADE  DE  CA E P NAS MEDICAÇÕES, NO LEITE HUMANO, NAS FÓRMULAS LÁCTEAS E NOS FORTIFICANTES DO LEITE HUMANO</a:t>
            </a:r>
            <a:endParaRPr lang="pt-BR" sz="2400" u="sng" dirty="0" smtClean="0"/>
          </a:p>
          <a:p>
            <a:pPr marL="306000" indent="-306000" eaLnBrk="1" fontAlgn="auto" hangingPunct="1">
              <a:defRPr/>
            </a:pPr>
            <a:r>
              <a:rPr lang="pt-BR" sz="2400" b="1" dirty="0" smtClean="0"/>
              <a:t>Leite </a:t>
            </a:r>
            <a:r>
              <a:rPr lang="pt-BR" sz="2400" b="1" dirty="0"/>
              <a:t>humano </a:t>
            </a:r>
            <a:r>
              <a:rPr lang="pt-BR" sz="2400" b="1" dirty="0" smtClean="0"/>
              <a:t>100 </a:t>
            </a:r>
            <a:r>
              <a:rPr lang="pt-BR" sz="2400" b="1" dirty="0"/>
              <a:t>ml: </a:t>
            </a:r>
            <a:r>
              <a:rPr lang="pt-BR" sz="2400" b="1" dirty="0" smtClean="0"/>
              <a:t>24 </a:t>
            </a:r>
            <a:r>
              <a:rPr lang="pt-BR" sz="2400" b="1" dirty="0"/>
              <a:t>mg de Ca e </a:t>
            </a:r>
            <a:r>
              <a:rPr lang="pt-BR" sz="2400" b="1" dirty="0" smtClean="0"/>
              <a:t>14 </a:t>
            </a:r>
            <a:r>
              <a:rPr lang="pt-BR" sz="2400" b="1" dirty="0"/>
              <a:t>mg de P (valores não variam no leite da mãe com bebê prematuro e a termo).</a:t>
            </a:r>
            <a:endParaRPr lang="pt-BR" sz="2400" dirty="0"/>
          </a:p>
          <a:p>
            <a:pPr marL="306000" indent="-306000" eaLnBrk="1" fontAlgn="auto" hangingPunct="1">
              <a:defRPr/>
            </a:pPr>
            <a:r>
              <a:rPr lang="pt-BR" sz="2400" dirty="0"/>
              <a:t>Fosfato ácido de potássio: 1 ml = 96 mg de P.</a:t>
            </a:r>
          </a:p>
          <a:p>
            <a:pPr marL="306000" indent="-306000" eaLnBrk="1" fontAlgn="auto" hangingPunct="1">
              <a:defRPr/>
            </a:pPr>
            <a:r>
              <a:rPr lang="pt-BR" sz="2400" dirty="0" err="1"/>
              <a:t>Gluconato</a:t>
            </a:r>
            <a:r>
              <a:rPr lang="pt-BR" sz="2400" dirty="0"/>
              <a:t> de Ca 10%:  1 ml = 9,6 mg de Ca elementar.</a:t>
            </a:r>
          </a:p>
          <a:p>
            <a:pPr marL="306000" indent="-306000" eaLnBrk="1" fontAlgn="auto" hangingPunct="1">
              <a:defRPr/>
            </a:pPr>
            <a:r>
              <a:rPr lang="pt-BR" sz="2400" b="1" dirty="0"/>
              <a:t>Fosfato </a:t>
            </a:r>
            <a:r>
              <a:rPr lang="pt-BR" sz="2400" b="1" dirty="0" err="1"/>
              <a:t>tricálcico</a:t>
            </a:r>
            <a:r>
              <a:rPr lang="pt-BR" sz="2400" b="1" dirty="0"/>
              <a:t> 12,9% suspensão: 1 ml = 50 mg de Ca e 25 mg de P.</a:t>
            </a:r>
          </a:p>
          <a:p>
            <a:pPr marL="306000" indent="-306000" eaLnBrk="1" fontAlgn="auto" hangingPunct="1">
              <a:defRPr/>
            </a:pPr>
            <a:r>
              <a:rPr lang="pt-BR" sz="2400" dirty="0" err="1"/>
              <a:t>Pré-Nan</a:t>
            </a:r>
            <a:r>
              <a:rPr lang="pt-BR" sz="2400" dirty="0"/>
              <a:t>: 100 ml contém 122 mg de Ca e  72 mg de P; 124 UI vitamina D.</a:t>
            </a:r>
          </a:p>
          <a:p>
            <a:pPr marL="306000" indent="-306000" eaLnBrk="1" fontAlgn="auto" hangingPunct="1">
              <a:defRPr/>
            </a:pPr>
            <a:r>
              <a:rPr lang="pt-BR" sz="2400" dirty="0" err="1"/>
              <a:t>Aptamil</a:t>
            </a:r>
            <a:r>
              <a:rPr lang="pt-BR" sz="2400" dirty="0"/>
              <a:t> </a:t>
            </a:r>
            <a:r>
              <a:rPr lang="pt-BR" sz="2400" dirty="0" err="1"/>
              <a:t>Pre</a:t>
            </a:r>
            <a:r>
              <a:rPr lang="pt-BR" sz="2400" dirty="0"/>
              <a:t>: 100 ml contém 100 mg de Ca e 56 mg de P; 120 UI Vitamina D.</a:t>
            </a:r>
          </a:p>
          <a:p>
            <a:pPr marL="306000" indent="-306000" eaLnBrk="1" fontAlgn="auto" hangingPunct="1">
              <a:defRPr/>
            </a:pPr>
            <a:r>
              <a:rPr lang="pt-BR" sz="2400" dirty="0" err="1"/>
              <a:t>Aptamil</a:t>
            </a:r>
            <a:r>
              <a:rPr lang="pt-BR" sz="2400" dirty="0"/>
              <a:t> </a:t>
            </a:r>
            <a:r>
              <a:rPr lang="pt-BR" sz="2400" dirty="0" err="1"/>
              <a:t>Pre</a:t>
            </a:r>
            <a:r>
              <a:rPr lang="pt-BR" sz="2400" dirty="0"/>
              <a:t> </a:t>
            </a:r>
            <a:r>
              <a:rPr lang="pt-BR" sz="2400" dirty="0" err="1"/>
              <a:t>Transition</a:t>
            </a:r>
            <a:r>
              <a:rPr lang="pt-BR" sz="2400" dirty="0"/>
              <a:t>: 100 ml contém 80 mg de Ca e 47 mg de P;  68 UI Vitamina D.</a:t>
            </a:r>
          </a:p>
          <a:p>
            <a:pPr marL="306000" indent="-306000" eaLnBrk="1" fontAlgn="auto" hangingPunct="1">
              <a:defRPr/>
            </a:pPr>
            <a:r>
              <a:rPr lang="pt-BR" sz="2400" dirty="0" err="1"/>
              <a:t>Enfamil</a:t>
            </a:r>
            <a:r>
              <a:rPr lang="pt-BR" sz="2400" dirty="0"/>
              <a:t> Prematuro 30 cal fórmula pronta: 100 ml contém 167 mg de Ca e 91 mg de P; 300 UI Vitamina D.</a:t>
            </a:r>
          </a:p>
          <a:p>
            <a:pPr marL="306000" indent="-306000" eaLnBrk="1" fontAlgn="auto" hangingPunct="1">
              <a:defRPr/>
            </a:pPr>
            <a:r>
              <a:rPr lang="pt-BR" sz="2400" dirty="0" err="1"/>
              <a:t>Similac</a:t>
            </a:r>
            <a:r>
              <a:rPr lang="pt-BR" sz="2400" dirty="0"/>
              <a:t> </a:t>
            </a:r>
            <a:r>
              <a:rPr lang="pt-BR" sz="2400" dirty="0" err="1"/>
              <a:t>Special</a:t>
            </a:r>
            <a:r>
              <a:rPr lang="pt-BR" sz="2400" dirty="0"/>
              <a:t> </a:t>
            </a:r>
            <a:r>
              <a:rPr lang="pt-BR" sz="2400" dirty="0" err="1"/>
              <a:t>Care</a:t>
            </a:r>
            <a:r>
              <a:rPr lang="pt-BR" sz="2400" dirty="0"/>
              <a:t> 24 fórmula pronta: 100 ml contém 146 mg de Ca e 81 mg de P.</a:t>
            </a:r>
          </a:p>
          <a:p>
            <a:pPr marL="306000" indent="-306000" eaLnBrk="1" fontAlgn="auto" hangingPunct="1">
              <a:defRPr/>
            </a:pPr>
            <a:r>
              <a:rPr lang="pt-BR" sz="2400" dirty="0"/>
              <a:t>LM (100 ml) + 5 g FM85 =&gt; 78,8 mg  de Ca e  47,1 mg de P. </a:t>
            </a:r>
          </a:p>
          <a:p>
            <a:pPr marL="306000" indent="-306000" eaLnBrk="1" fontAlgn="auto" hangingPunct="1">
              <a:defRPr/>
            </a:pPr>
            <a:r>
              <a:rPr lang="pt-BR" sz="2400" dirty="0" err="1"/>
              <a:t>Enfamil</a:t>
            </a:r>
            <a:r>
              <a:rPr lang="pt-BR" sz="2400" dirty="0"/>
              <a:t> HMF: 160 mg de Ca e  88 mg de P para cada 5 g do pó. </a:t>
            </a:r>
          </a:p>
          <a:p>
            <a:pPr marL="306000" indent="-306000" eaLnBrk="1" fontAlgn="auto" hangingPunct="1">
              <a:buFont typeface="Wingdings" panose="05000000000000000000" pitchFamily="2" charset="2"/>
              <a:buChar char="v"/>
              <a:defRPr/>
            </a:pPr>
            <a:endParaRPr lang="pt-BR" sz="2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36550" y="849313"/>
            <a:ext cx="10515600" cy="928687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sz="3100" b="1" dirty="0"/>
              <a:t>Doença metabólica óssea da prematuridade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  <p:sp>
        <p:nvSpPr>
          <p:cNvPr id="29698" name="Espaço Reservado para Conteúdo 2"/>
          <p:cNvSpPr>
            <a:spLocks noGrp="1"/>
          </p:cNvSpPr>
          <p:nvPr>
            <p:ph idx="1"/>
          </p:nvPr>
        </p:nvSpPr>
        <p:spPr>
          <a:xfrm>
            <a:off x="461963" y="1960563"/>
            <a:ext cx="10675937" cy="4533900"/>
          </a:xfrm>
        </p:spPr>
        <p:txBody>
          <a:bodyPr/>
          <a:lstStyle/>
          <a:p>
            <a:pPr algn="just" eaLnBrk="1" hangingPunct="1"/>
            <a:r>
              <a:rPr lang="pt-BR" sz="2000" smtClean="0"/>
              <a:t>No HMIB usamos o fosfato tricálcico 12,9% na impossibilidade de usar um fortificante do leite humano ou quando o prematuro já está com a dieta toda ao seio.</a:t>
            </a:r>
          </a:p>
          <a:p>
            <a:pPr algn="just" eaLnBrk="1" hangingPunct="1"/>
            <a:r>
              <a:rPr lang="pt-BR" sz="2000" smtClean="0"/>
              <a:t>Fazemos o cálculo da taxa de aquisição intrauterina (Ca 120 mg/kg/dia e P 60 mg/kg/dia), descontamos o que vai no leite ingerido (capacidade gástrica 30 ml/kg), e o volume total é dividido em quatro tomadas ao dia.</a:t>
            </a:r>
          </a:p>
          <a:p>
            <a:pPr eaLnBrk="1" hangingPunct="1">
              <a:buFont typeface="Wingdings" pitchFamily="2" charset="2"/>
              <a:buChar char="v"/>
            </a:pPr>
            <a:endParaRPr lang="pt-BR" sz="2200" b="1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36550" y="849313"/>
            <a:ext cx="10515600" cy="928687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BR" sz="3100" b="1" dirty="0"/>
              <a:t>Doença metabólica óssea da prematuridade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1963" y="1960563"/>
            <a:ext cx="10675937" cy="4533900"/>
          </a:xfrm>
        </p:spPr>
        <p:txBody>
          <a:bodyPr rtlCol="0">
            <a:normAutofit/>
          </a:bodyPr>
          <a:lstStyle/>
          <a:p>
            <a:pPr marL="306000" indent="-306000" algn="just" eaLnBrk="1" fontAlgn="auto" hangingPunct="1">
              <a:buFont typeface="Wingdings" panose="05000000000000000000" pitchFamily="2" charset="2"/>
              <a:buChar char="v"/>
              <a:defRPr/>
            </a:pPr>
            <a:r>
              <a:rPr lang="pt-BR" sz="2000" b="1" u="sng" dirty="0" smtClean="0"/>
              <a:t>EXEMPLOS</a:t>
            </a:r>
          </a:p>
          <a:p>
            <a:pPr marL="0" indent="0" algn="just" eaLnBrk="1" fontAlgn="auto" hangingPunct="1">
              <a:buFont typeface="Wingdings 2" pitchFamily="18" charset="2"/>
              <a:buNone/>
              <a:defRPr/>
            </a:pPr>
            <a:endParaRPr lang="pt-BR" sz="2000" b="1" dirty="0" smtClean="0"/>
          </a:p>
          <a:p>
            <a:pPr marL="306000" indent="-306000" algn="just" eaLnBrk="1" fontAlgn="auto" hangingPunct="1">
              <a:defRPr/>
            </a:pPr>
            <a:r>
              <a:rPr lang="pt-BR" sz="2000" dirty="0" smtClean="0"/>
              <a:t>Bebê </a:t>
            </a:r>
            <a:r>
              <a:rPr lang="pt-BR" sz="2000" dirty="0"/>
              <a:t>com 1330 g e recebendo dieta 20 ml x 8: </a:t>
            </a:r>
          </a:p>
          <a:p>
            <a:pPr marL="306000" indent="-306000" algn="just" eaLnBrk="1" fontAlgn="auto" hangingPunct="1">
              <a:defRPr/>
            </a:pPr>
            <a:r>
              <a:rPr lang="pt-BR" sz="2000" dirty="0"/>
              <a:t>Necessidade/dia Ca:  156 mg. Na dieta, recebe 38 mg. Os 118 mg que faltam de Ca serão suplementados com 2,3 ml de fosfato </a:t>
            </a:r>
            <a:r>
              <a:rPr lang="pt-BR" sz="2000" dirty="0" err="1"/>
              <a:t>tricálcico</a:t>
            </a:r>
            <a:r>
              <a:rPr lang="pt-BR" sz="2000" dirty="0"/>
              <a:t> 12,9% divido em quatro tomadas de 0,5 ml/vez.</a:t>
            </a:r>
          </a:p>
          <a:p>
            <a:pPr marL="306000" indent="-306000" algn="just" eaLnBrk="1" fontAlgn="auto" hangingPunct="1">
              <a:defRPr/>
            </a:pPr>
            <a:r>
              <a:rPr lang="pt-BR" sz="2000" dirty="0"/>
              <a:t>Bebê com  2000 g e sucção ao seio exclusivo, calcular a  capacidade gástrica em torno de 30 ml/kg:</a:t>
            </a:r>
          </a:p>
          <a:p>
            <a:pPr marL="306000" indent="-306000" algn="just" eaLnBrk="1" fontAlgn="auto" hangingPunct="1">
              <a:defRPr/>
            </a:pPr>
            <a:r>
              <a:rPr lang="pt-BR" sz="2000" dirty="0"/>
              <a:t>Necessidade/dia Ca: 240 mg. Na dieta, recebe, em média, 115 mg de Ca. Suplementar o restante de Ca com 2,3 ml de fosfato </a:t>
            </a:r>
            <a:r>
              <a:rPr lang="pt-BR" sz="2000" dirty="0" err="1"/>
              <a:t>tricálcico</a:t>
            </a:r>
            <a:r>
              <a:rPr lang="pt-BR" sz="2000" dirty="0"/>
              <a:t> 12,9% dividido em quatro tomadas.</a:t>
            </a:r>
          </a:p>
          <a:p>
            <a:pPr marL="306000" indent="-306000" eaLnBrk="1" fontAlgn="auto" hangingPunct="1">
              <a:buFont typeface="Wingdings" panose="05000000000000000000" pitchFamily="2" charset="2"/>
              <a:buChar char="v"/>
              <a:defRPr/>
            </a:pPr>
            <a:endParaRPr lang="pt-BR" sz="2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198438"/>
            <a:ext cx="9693275" cy="142875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4800" dirty="0" smtClean="0"/>
              <a:t>OBRIGADA</a:t>
            </a:r>
            <a:endParaRPr lang="pt-BR" sz="4800" dirty="0"/>
          </a:p>
        </p:txBody>
      </p:sp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2">
            <a:lum bright="12000" contrast="24000"/>
          </a:blip>
          <a:srcRect/>
          <a:stretch>
            <a:fillRect/>
          </a:stretch>
        </p:blipFill>
        <p:spPr bwMode="auto">
          <a:xfrm>
            <a:off x="2276475" y="1620838"/>
            <a:ext cx="7631113" cy="4292600"/>
          </a:xfrm>
          <a:prstGeom prst="rect">
            <a:avLst/>
          </a:prstGeom>
          <a:noFill/>
          <a:ln w="19050">
            <a:solidFill>
              <a:srgbClr val="FFFF00"/>
            </a:solidFill>
            <a:miter lim="800000"/>
            <a:headEnd/>
            <a:tailEnd/>
          </a:ln>
        </p:spPr>
      </p:pic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854075" y="5932488"/>
            <a:ext cx="9921875" cy="925512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pt-BR">
                <a:solidFill>
                  <a:srgbClr val="0000FF"/>
                </a:solidFill>
              </a:rPr>
              <a:t>Drs. Paulo R. Margotto (Vacinado), Thalita Ferreira, Virgínia Lira (Vacinada), Larissa, Luciana e </a:t>
            </a:r>
          </a:p>
          <a:p>
            <a:pPr algn="ctr"/>
            <a:r>
              <a:rPr lang="pt-BR">
                <a:solidFill>
                  <a:srgbClr val="0000FF"/>
                </a:solidFill>
              </a:rPr>
              <a:t>Joseleide de Castro (Vacinada )</a:t>
            </a:r>
          </a:p>
          <a:p>
            <a:pPr algn="ctr"/>
            <a:r>
              <a:rPr lang="pt-BR">
                <a:solidFill>
                  <a:srgbClr val="0000FF"/>
                </a:solidFill>
              </a:rPr>
              <a:t>(25/1/2021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ividendo">
  <a:themeElements>
    <a:clrScheme name="Dividendo">
      <a:dk1>
        <a:sysClr val="windowText" lastClr="000000"/>
      </a:dk1>
      <a:lt1>
        <a:sysClr val="window" lastClr="FFFFFF"/>
      </a:lt1>
      <a:dk2>
        <a:srgbClr val="3D3D3D"/>
      </a:dk2>
      <a:lt2>
        <a:srgbClr val="EBEBEB"/>
      </a:lt2>
      <a:accent1>
        <a:srgbClr val="4D1434"/>
      </a:accent1>
      <a:accent2>
        <a:srgbClr val="903163"/>
      </a:accent2>
      <a:accent3>
        <a:srgbClr val="B2324B"/>
      </a:accent3>
      <a:accent4>
        <a:srgbClr val="969FA7"/>
      </a:accent4>
      <a:accent5>
        <a:srgbClr val="66B1CE"/>
      </a:accent5>
      <a:accent6>
        <a:srgbClr val="40619D"/>
      </a:accent6>
      <a:hlink>
        <a:srgbClr val="828282"/>
      </a:hlink>
      <a:folHlink>
        <a:srgbClr val="A5A5A5"/>
      </a:folHlink>
    </a:clrScheme>
    <a:fontScheme name="Dividendo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o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Dividend" id="{9697A71B-4AB7-4A1A-BD5B-BB2D22835B57}" vid="{C21699FF-00E4-43C8-BBCC-D7E5536C371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Dividendo</Template>
  <TotalTime>6825</TotalTime>
  <Words>1526</Words>
  <Application>Microsoft Office PowerPoint</Application>
  <PresentationFormat>Custom</PresentationFormat>
  <Paragraphs>138</Paragraphs>
  <Slides>19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Modelo de design</vt:lpstr>
      </vt:variant>
      <vt:variant>
        <vt:i4>10</vt:i4>
      </vt:variant>
      <vt:variant>
        <vt:lpstr>Títulos de slides</vt:lpstr>
      </vt:variant>
      <vt:variant>
        <vt:i4>19</vt:i4>
      </vt:variant>
    </vt:vector>
  </HeadingPairs>
  <TitlesOfParts>
    <vt:vector size="36" baseType="lpstr">
      <vt:lpstr>Arial</vt:lpstr>
      <vt:lpstr>Gill Sans MT</vt:lpstr>
      <vt:lpstr>Wingdings 2</vt:lpstr>
      <vt:lpstr>Calibri</vt:lpstr>
      <vt:lpstr>Lato</vt:lpstr>
      <vt:lpstr>Source Sans Pro</vt:lpstr>
      <vt:lpstr>Wingdings</vt:lpstr>
      <vt:lpstr>Dividendo</vt:lpstr>
      <vt:lpstr>Dividendo</vt:lpstr>
      <vt:lpstr>Dividendo</vt:lpstr>
      <vt:lpstr>Dividendo</vt:lpstr>
      <vt:lpstr>Dividendo</vt:lpstr>
      <vt:lpstr>Dividendo</vt:lpstr>
      <vt:lpstr>Dividendo</vt:lpstr>
      <vt:lpstr>Dividendo</vt:lpstr>
      <vt:lpstr>Dividendo</vt:lpstr>
      <vt:lpstr>Dividendo</vt:lpstr>
      <vt:lpstr>DOENÇA METABÓLICA ÓSSEA DA PREMATURIDADE (Capítulo do livro Assistência ao Recém-Nascido de Risco, 4ª Edição, HMIB/SES/DF, Brasília, 2021)</vt:lpstr>
      <vt:lpstr>DOENÇA METABÓLICA ÓSSEA DA PREMATURIDADE </vt:lpstr>
      <vt:lpstr>DOENÇA METABÓLICA ÓSSEA DA PREMATURIDADE </vt:lpstr>
      <vt:lpstr>DOENÇA METABÓLICA ÓSSEA DA PREMATURIDADE </vt:lpstr>
      <vt:lpstr>DOENÇA METABÓLICA ÓSSEA DA PREMATURIDADE </vt:lpstr>
      <vt:lpstr>DOENÇA METABÓLICA ÓSSEA DA PREMATURIDADE </vt:lpstr>
      <vt:lpstr>DOENÇA METABÓLICA ÓSSEA DA PREMATURIDADE </vt:lpstr>
      <vt:lpstr>DOENÇA METABÓLICA ÓSSEA DA PREMATURIDADE </vt:lpstr>
      <vt:lpstr>DOENÇA METABÓLICA ÓSSEA DA PREMATURIDADE </vt:lpstr>
      <vt:lpstr>DOENÇA METABÓLICA ÓSSEA DA PREMATURIDADE </vt:lpstr>
      <vt:lpstr>DOENÇA METABÓLICA ÓSSEA DA PREMATURIDADE </vt:lpstr>
      <vt:lpstr>DOENÇA METABÓLICA ÓSSEA DA PREMATURIDADE </vt:lpstr>
      <vt:lpstr>DOENÇA METABÓLICA ÓSSEA DA PREMATURIDADE </vt:lpstr>
      <vt:lpstr>DOENÇA METABÓLICA ÓSSEA DA PREMATURIDADE </vt:lpstr>
      <vt:lpstr>DOENÇA METABÓLICA ÓSSEA DA PREMATURIDADE </vt:lpstr>
      <vt:lpstr>DOENÇA METABÓLICA ÓSSEA DA PREMATURIDADE </vt:lpstr>
      <vt:lpstr>DOENÇA METABÓLICA ÓSSEA DA PREMATURIDADE </vt:lpstr>
      <vt:lpstr>DOENÇA METABÓLICA ÓSSEA DA PREMATURIDADE </vt:lpstr>
      <vt:lpstr>OBRIGADA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Teste</dc:creator>
  <cp:lastModifiedBy>Paulo</cp:lastModifiedBy>
  <cp:revision>114</cp:revision>
  <dcterms:created xsi:type="dcterms:W3CDTF">2020-08-13T23:33:38Z</dcterms:created>
  <dcterms:modified xsi:type="dcterms:W3CDTF">2021-02-10T01:06:44Z</dcterms:modified>
</cp:coreProperties>
</file>