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88" r:id="rId1"/>
  </p:sldMasterIdLst>
  <p:sldIdLst>
    <p:sldId id="256" r:id="rId2"/>
    <p:sldId id="258" r:id="rId3"/>
    <p:sldId id="322" r:id="rId4"/>
    <p:sldId id="299" r:id="rId5"/>
    <p:sldId id="300" r:id="rId6"/>
    <p:sldId id="302" r:id="rId7"/>
    <p:sldId id="305" r:id="rId8"/>
    <p:sldId id="323" r:id="rId9"/>
    <p:sldId id="306" r:id="rId10"/>
    <p:sldId id="307" r:id="rId11"/>
    <p:sldId id="308" r:id="rId12"/>
    <p:sldId id="324" r:id="rId13"/>
    <p:sldId id="309" r:id="rId14"/>
    <p:sldId id="310" r:id="rId15"/>
    <p:sldId id="311" r:id="rId16"/>
    <p:sldId id="312" r:id="rId17"/>
    <p:sldId id="325" r:id="rId18"/>
    <p:sldId id="313" r:id="rId19"/>
    <p:sldId id="314" r:id="rId20"/>
    <p:sldId id="315" r:id="rId21"/>
    <p:sldId id="317" r:id="rId22"/>
    <p:sldId id="318" r:id="rId23"/>
    <p:sldId id="319" r:id="rId24"/>
    <p:sldId id="320" r:id="rId25"/>
    <p:sldId id="326" r:id="rId26"/>
    <p:sldId id="321" r:id="rId27"/>
    <p:sldId id="330" r:id="rId28"/>
    <p:sldId id="328" r:id="rId29"/>
    <p:sldId id="329" r:id="rId30"/>
    <p:sldId id="331" r:id="rId31"/>
    <p:sldId id="332" r:id="rId32"/>
    <p:sldId id="333" r:id="rId33"/>
    <p:sldId id="334" r:id="rId34"/>
    <p:sldId id="335" r:id="rId35"/>
    <p:sldId id="337" r:id="rId36"/>
    <p:sldId id="336" r:id="rId37"/>
    <p:sldId id="339" r:id="rId38"/>
    <p:sldId id="340" r:id="rId39"/>
    <p:sldId id="341" r:id="rId40"/>
    <p:sldId id="344" r:id="rId41"/>
    <p:sldId id="342" r:id="rId42"/>
    <p:sldId id="343" r:id="rId43"/>
    <p:sldId id="269" r:id="rId44"/>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FFCC"/>
    <a:srgbClr val="FF0000"/>
    <a:srgbClr val="FF00FF"/>
    <a:srgbClr val="FFFF00"/>
    <a:srgbClr val="0000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897" autoAdjust="0"/>
    <p:restoredTop sz="94660"/>
  </p:normalViewPr>
  <p:slideViewPr>
    <p:cSldViewPr snapToGrid="0">
      <p:cViewPr varScale="1">
        <p:scale>
          <a:sx n="66" d="100"/>
          <a:sy n="66" d="100"/>
        </p:scale>
        <p:origin x="-592" y="-7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pt-BR" smtClean="0"/>
              <a:t>Clique para editar o título mestre</a:t>
            </a:r>
            <a:endParaRPr lang="en-US" dirty="0"/>
          </a:p>
        </p:txBody>
      </p:sp>
      <p:sp>
        <p:nvSpPr>
          <p:cNvPr id="3" name="Subtitle 2"/>
          <p:cNvSpPr>
            <a:spLocks noGrp="1"/>
          </p:cNvSpPr>
          <p:nvPr>
            <p:ph type="subTitle" idx="1"/>
          </p:nvPr>
        </p:nvSpPr>
        <p:spPr>
          <a:xfrm>
            <a:off x="1154955" y="4777380"/>
            <a:ext cx="8825658" cy="861420"/>
          </a:xfrm>
        </p:spPr>
        <p:txBody>
          <a:bodyPr/>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446F8EA5-8B7D-48C7-A9B8-BBFE5B530332}" type="datetimeFigureOut">
              <a:rPr lang="pt-BR"/>
              <a:pPr>
                <a:defRPr/>
              </a:pPr>
              <a:t>11/02/2021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6246E083-ED24-4697-9944-10619DF840BE}" type="slidenum">
              <a:rPr lang="pt-BR"/>
              <a:pPr>
                <a:defRPr/>
              </a:pPr>
              <a:t>‹#›</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7FB71B11-0B39-4360-B520-C6A27C30EF6D}" type="datetimeFigureOut">
              <a:rPr lang="pt-BR"/>
              <a:pPr>
                <a:defRPr/>
              </a:pPr>
              <a:t>11/02/2021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9EDE0CD5-01FF-4C85-8E51-DBC7B48AFC45}" type="slidenum">
              <a:rPr lang="pt-BR"/>
              <a:pPr>
                <a:defRPr/>
              </a:pPr>
              <a:t>‹#›</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154955" y="4777381"/>
            <a:ext cx="8825658" cy="860400"/>
          </a:xfrm>
        </p:spPr>
        <p:txBody>
          <a:bodyP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6AB63CEF-1FD1-4EA1-A5C4-5F2210EEB256}" type="datetimeFigureOut">
              <a:rPr lang="pt-BR"/>
              <a:pPr>
                <a:defRPr/>
              </a:pPr>
              <a:t>11/02/2021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02EBBEB8-68F6-4555-8132-E29F1770B3BD}" type="slidenum">
              <a:rPr lang="pt-BR"/>
              <a:pPr>
                <a:defRPr/>
              </a:pPr>
              <a:t>‹#›</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074CB390-6E20-4FE2-AB1C-670368D0F18E}" type="datetimeFigureOut">
              <a:rPr lang="pt-BR"/>
              <a:pPr>
                <a:defRPr/>
              </a:pPr>
              <a:t>11/02/2021</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706993DD-3BCB-4AF9-973F-000BB59018FB}" type="slidenum">
              <a:rPr lang="pt-BR"/>
              <a:pPr>
                <a:defRPr/>
              </a:pPr>
              <a:t>‹#›</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45E7BB5E-8A8C-4568-9756-AAEC06308C85}" type="datetimeFigureOut">
              <a:rPr lang="pt-BR"/>
              <a:pPr>
                <a:defRPr/>
              </a:pPr>
              <a:t>11/02/2021</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45CAE477-B4BC-4956-A12A-BA2F6B10A2BF}" type="slidenum">
              <a:rPr lang="pt-BR"/>
              <a:pPr>
                <a:defRPr/>
              </a:pPr>
              <a:t>‹#›</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96460F1C-627F-4A62-9011-A68135514C9E}" type="datetimeFigureOut">
              <a:rPr lang="pt-BR"/>
              <a:pPr>
                <a:defRPr/>
              </a:pPr>
              <a:t>11/02/2021</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73921B73-F76E-4B9E-B190-1F3A9697B0C6}" type="slidenum">
              <a:rPr lang="pt-BR"/>
              <a:pPr>
                <a:defRPr/>
              </a:pPr>
              <a:t>‹#›</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9D74ADE-C2F9-4949-AF27-CC314FB032D9}" type="datetimeFigureOut">
              <a:rPr lang="pt-BR"/>
              <a:pPr>
                <a:defRPr/>
              </a:pPr>
              <a:t>11/02/2021</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76E2071C-89F7-444C-A6B0-7B2FCCDA2846}" type="slidenum">
              <a:rPr lang="pt-BR"/>
              <a:pPr>
                <a:defRPr/>
              </a:pPr>
              <a:t>‹#›</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3" cy="1447800"/>
          </a:xfrm>
        </p:spPr>
        <p:txBody>
          <a:bodyPr anchor="b"/>
          <a:lstStyle>
            <a:lvl1pPr algn="l">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1154955" y="3129280"/>
            <a:ext cx="34010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22852399-CB8D-4417-A775-47E274C83B57}" type="datetimeFigureOut">
              <a:rPr lang="pt-BR"/>
              <a:pPr>
                <a:defRPr/>
              </a:pPr>
              <a:t>11/02/2021</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B7D850A1-D134-4E4D-BFFC-F0A84D77E82C}" type="slidenum">
              <a:rPr lang="pt-BR"/>
              <a:pPr>
                <a:defRPr/>
              </a:pPr>
              <a:t>‹#›</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60BB654E-D2D9-48D8-8BF2-7D8A13BB1670}" type="datetimeFigureOut">
              <a:rPr lang="pt-BR"/>
              <a:pPr>
                <a:defRPr/>
              </a:pPr>
              <a:t>11/02/2021</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FB85A1A7-C267-4819-90ED-B95C9305A293}" type="slidenum">
              <a:rPr lang="pt-BR"/>
              <a:pPr>
                <a:defRPr/>
              </a:pPr>
              <a:t>‹#›</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154955" y="685799"/>
            <a:ext cx="8825658" cy="3640667"/>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C1454B3A-DC1B-4E14-B3BD-6B3E1E5396DB}" type="datetimeFigureOut">
              <a:rPr lang="pt-BR"/>
              <a:pPr>
                <a:defRPr/>
              </a:pPr>
              <a:t>11/02/2021</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C6D6CCF2-4608-4AEB-B94A-4E5FE0209803}" type="slidenum">
              <a:rPr lang="pt-BR"/>
              <a:pPr>
                <a:defRPr/>
              </a:pPr>
              <a:t>‹#›</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pt-BR" smtClean="0"/>
              <a:t>Clique para editar o título mestre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05F71CF4-62A3-42F4-8198-998520DADBFC}" type="datetimeFigureOut">
              <a:rPr lang="pt-BR"/>
              <a:pPr>
                <a:defRPr/>
              </a:pPr>
              <a:t>11/02/2021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DD67B4A0-E583-4170-B131-0BEAA98B432E}" type="slidenum">
              <a:rPr lang="pt-BR"/>
              <a:pPr>
                <a:defRPr/>
              </a:pPr>
              <a:t>‹#›</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1"/>
          <p:cNvSpPr txBox="1"/>
          <p:nvPr/>
        </p:nvSpPr>
        <p:spPr>
          <a:xfrm>
            <a:off x="898525" y="971550"/>
            <a:ext cx="801688" cy="1970088"/>
          </a:xfrm>
          <a:prstGeom prst="rect">
            <a:avLst/>
          </a:prstGeom>
          <a:noFill/>
        </p:spPr>
        <p:txBody>
          <a:bodyPr>
            <a:spAutoFit/>
          </a:bodyPr>
          <a:lstStyle/>
          <a:p>
            <a:pPr algn="r" fontAlgn="auto">
              <a:spcBef>
                <a:spcPts val="0"/>
              </a:spcBef>
              <a:spcAft>
                <a:spcPts val="0"/>
              </a:spcAft>
              <a:defRPr/>
            </a:pPr>
            <a:r>
              <a:rPr lang="en-US" sz="12200" dirty="0">
                <a:solidFill>
                  <a:schemeClr val="accent1">
                    <a:lumMod val="60000"/>
                    <a:lumOff val="40000"/>
                  </a:schemeClr>
                </a:solidFill>
                <a:latin typeface="Arial"/>
                <a:ea typeface="+mj-ea"/>
                <a:cs typeface="+mj-cs"/>
              </a:rPr>
              <a:t>“</a:t>
            </a:r>
          </a:p>
        </p:txBody>
      </p:sp>
      <p:sp>
        <p:nvSpPr>
          <p:cNvPr id="6" name="TextBox 10"/>
          <p:cNvSpPr txBox="1"/>
          <p:nvPr/>
        </p:nvSpPr>
        <p:spPr>
          <a:xfrm>
            <a:off x="9329738" y="2613025"/>
            <a:ext cx="803275" cy="1970088"/>
          </a:xfrm>
          <a:prstGeom prst="rect">
            <a:avLst/>
          </a:prstGeom>
          <a:noFill/>
        </p:spPr>
        <p:txBody>
          <a:bodyPr>
            <a:spAutoFit/>
          </a:bodyPr>
          <a:lstStyle/>
          <a:p>
            <a:pPr algn="r" fontAlgn="auto">
              <a:spcBef>
                <a:spcPts val="0"/>
              </a:spcBef>
              <a:spcAft>
                <a:spcPts val="0"/>
              </a:spcAft>
              <a:defRPr/>
            </a:pPr>
            <a:r>
              <a:rPr lang="en-US" sz="12200" dirty="0">
                <a:solidFill>
                  <a:schemeClr val="accent1">
                    <a:lumMod val="60000"/>
                    <a:lumOff val="40000"/>
                  </a:schemeClr>
                </a:solidFill>
                <a:latin typeface="Arial"/>
                <a:ea typeface="+mj-ea"/>
                <a:cs typeface="+mj-cs"/>
              </a:rPr>
              <a:t>”</a:t>
            </a:r>
          </a:p>
        </p:txBody>
      </p:sp>
      <p:sp>
        <p:nvSpPr>
          <p:cNvPr id="2" name="Title 1"/>
          <p:cNvSpPr>
            <a:spLocks noGrp="1"/>
          </p:cNvSpPr>
          <p:nvPr>
            <p:ph type="title"/>
          </p:nvPr>
        </p:nvSpPr>
        <p:spPr>
          <a:xfrm>
            <a:off x="1574800" y="1447800"/>
            <a:ext cx="7999315" cy="2323374"/>
          </a:xfrm>
        </p:spPr>
        <p:txBody>
          <a:bodyPr/>
          <a:lstStyle>
            <a:lvl1pPr>
              <a:defRPr sz="4800"/>
            </a:lvl1pPr>
          </a:lstStyle>
          <a:p>
            <a:r>
              <a:rPr lang="pt-BR" smtClean="0"/>
              <a:t>Clique para editar o título mestre</a:t>
            </a:r>
            <a:endParaRPr lang="en-US" dirty="0"/>
          </a:p>
        </p:txBody>
      </p:sp>
      <p:sp>
        <p:nvSpPr>
          <p:cNvPr id="14" name="Text Placeholder 3"/>
          <p:cNvSpPr>
            <a:spLocks noGrp="1"/>
          </p:cNvSpPr>
          <p:nvPr>
            <p:ph type="body" sz="half" idx="13"/>
          </p:nvPr>
        </p:nvSpPr>
        <p:spPr>
          <a:xfrm>
            <a:off x="1930400" y="3771174"/>
            <a:ext cx="7279649" cy="342174"/>
          </a:xfrm>
        </p:spPr>
        <p:txBody>
          <a:bodyPr>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7" name="Date Placeholder 3"/>
          <p:cNvSpPr>
            <a:spLocks noGrp="1"/>
          </p:cNvSpPr>
          <p:nvPr>
            <p:ph type="dt" sz="half" idx="14"/>
          </p:nvPr>
        </p:nvSpPr>
        <p:spPr/>
        <p:txBody>
          <a:bodyPr/>
          <a:lstStyle>
            <a:lvl1pPr>
              <a:defRPr/>
            </a:lvl1pPr>
          </a:lstStyle>
          <a:p>
            <a:pPr>
              <a:defRPr/>
            </a:pPr>
            <a:fld id="{06F8EA9B-FA86-4F73-9A5A-8E26A6A39DC5}" type="datetimeFigureOut">
              <a:rPr lang="pt-BR"/>
              <a:pPr>
                <a:defRPr/>
              </a:pPr>
              <a:t>11/02/2021</a:t>
            </a:fld>
            <a:endParaRPr lang="pt-BR"/>
          </a:p>
        </p:txBody>
      </p:sp>
      <p:sp>
        <p:nvSpPr>
          <p:cNvPr id="8" name="Footer Placeholder 4"/>
          <p:cNvSpPr>
            <a:spLocks noGrp="1"/>
          </p:cNvSpPr>
          <p:nvPr>
            <p:ph type="ftr" sz="quarter" idx="15"/>
          </p:nvPr>
        </p:nvSpPr>
        <p:spPr/>
        <p:txBody>
          <a:bodyPr/>
          <a:lstStyle>
            <a:lvl1pPr>
              <a:defRPr/>
            </a:lvl1pPr>
          </a:lstStyle>
          <a:p>
            <a:pPr>
              <a:defRPr/>
            </a:pPr>
            <a:endParaRPr lang="pt-BR"/>
          </a:p>
        </p:txBody>
      </p:sp>
      <p:sp>
        <p:nvSpPr>
          <p:cNvPr id="9" name="Slide Number Placeholder 5"/>
          <p:cNvSpPr>
            <a:spLocks noGrp="1"/>
          </p:cNvSpPr>
          <p:nvPr>
            <p:ph type="sldNum" sz="quarter" idx="16"/>
          </p:nvPr>
        </p:nvSpPr>
        <p:spPr/>
        <p:txBody>
          <a:bodyPr/>
          <a:lstStyle>
            <a:lvl1pPr>
              <a:defRPr/>
            </a:lvl1pPr>
          </a:lstStyle>
          <a:p>
            <a:pPr>
              <a:defRPr/>
            </a:pPr>
            <a:fld id="{58C67DA7-A08F-4553-93B1-6A1E44F9BB5A}" type="slidenum">
              <a:rPr lang="pt-BR"/>
              <a:pPr>
                <a:defRPr/>
              </a:pPr>
              <a:t>‹#›</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154955" y="4777381"/>
            <a:ext cx="8825658" cy="860400"/>
          </a:xfrm>
        </p:spPr>
        <p:txBody>
          <a:bodyPr/>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3001A8FD-DEFC-45EE-B098-6B192FDB2C59}" type="datetimeFigureOut">
              <a:rPr lang="pt-BR"/>
              <a:pPr>
                <a:defRPr/>
              </a:pPr>
              <a:t>11/02/2021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AC32900A-CC3E-4707-A9DF-1BFB9D00F282}" type="slidenum">
              <a:rPr lang="pt-BR"/>
              <a:pPr>
                <a:defRPr/>
              </a:pPr>
              <a:t>‹#›</a:t>
            </a:fld>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cxnSp>
        <p:nvCxnSpPr>
          <p:cNvPr id="9" name="Straight Connector 16"/>
          <p:cNvCxnSpPr/>
          <p:nvPr/>
        </p:nvCxnSpPr>
        <p:spPr>
          <a:xfrm>
            <a:off x="3725863"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17"/>
          <p:cNvCxnSpPr/>
          <p:nvPr/>
        </p:nvCxnSpPr>
        <p:spPr>
          <a:xfrm>
            <a:off x="6962775" y="2133600"/>
            <a:ext cx="0" cy="3967163"/>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pt-BR" smtClean="0"/>
              <a:t>Clique para editar o título mestre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6" name="Text Placeholder 3"/>
          <p:cNvSpPr>
            <a:spLocks noGrp="1"/>
          </p:cNvSpPr>
          <p:nvPr>
            <p:ph type="body" sz="half" idx="15"/>
          </p:nvPr>
        </p:nvSpPr>
        <p:spPr>
          <a:xfrm>
            <a:off x="652463" y="2667000"/>
            <a:ext cx="2927350"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9" name="Text Placeholder 3"/>
          <p:cNvSpPr>
            <a:spLocks noGrp="1"/>
          </p:cNvSpPr>
          <p:nvPr>
            <p:ph type="body" sz="half" idx="16"/>
          </p:nvPr>
        </p:nvSpPr>
        <p:spPr>
          <a:xfrm>
            <a:off x="3873106" y="2667000"/>
            <a:ext cx="2946794"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0" name="Text Placeholder 3"/>
          <p:cNvSpPr>
            <a:spLocks noGrp="1"/>
          </p:cNvSpPr>
          <p:nvPr>
            <p:ph type="body" sz="half" idx="17"/>
          </p:nvPr>
        </p:nvSpPr>
        <p:spPr>
          <a:xfrm>
            <a:off x="7124700" y="2667000"/>
            <a:ext cx="2932113"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1" name="Date Placeholder 3"/>
          <p:cNvSpPr>
            <a:spLocks noGrp="1"/>
          </p:cNvSpPr>
          <p:nvPr>
            <p:ph type="dt" sz="half" idx="18"/>
          </p:nvPr>
        </p:nvSpPr>
        <p:spPr/>
        <p:txBody>
          <a:bodyPr/>
          <a:lstStyle>
            <a:lvl1pPr>
              <a:defRPr/>
            </a:lvl1pPr>
          </a:lstStyle>
          <a:p>
            <a:pPr>
              <a:defRPr/>
            </a:pPr>
            <a:fld id="{0C2A7DAD-61FF-48C8-8481-D86D259B176D}" type="datetimeFigureOut">
              <a:rPr lang="pt-BR"/>
              <a:pPr>
                <a:defRPr/>
              </a:pPr>
              <a:t>11/02/2021</a:t>
            </a:fld>
            <a:endParaRPr lang="pt-BR"/>
          </a:p>
        </p:txBody>
      </p:sp>
      <p:sp>
        <p:nvSpPr>
          <p:cNvPr id="12" name="Footer Placeholder 4"/>
          <p:cNvSpPr>
            <a:spLocks noGrp="1"/>
          </p:cNvSpPr>
          <p:nvPr>
            <p:ph type="ftr" sz="quarter" idx="19"/>
          </p:nvPr>
        </p:nvSpPr>
        <p:spPr/>
        <p:txBody>
          <a:bodyPr/>
          <a:lstStyle>
            <a:lvl1pPr>
              <a:defRPr/>
            </a:lvl1pPr>
          </a:lstStyle>
          <a:p>
            <a:pPr>
              <a:defRPr/>
            </a:pPr>
            <a:endParaRPr lang="pt-BR"/>
          </a:p>
        </p:txBody>
      </p:sp>
      <p:sp>
        <p:nvSpPr>
          <p:cNvPr id="13" name="Slide Number Placeholder 5"/>
          <p:cNvSpPr>
            <a:spLocks noGrp="1"/>
          </p:cNvSpPr>
          <p:nvPr>
            <p:ph type="sldNum" sz="quarter" idx="20"/>
          </p:nvPr>
        </p:nvSpPr>
        <p:spPr/>
        <p:txBody>
          <a:bodyPr/>
          <a:lstStyle>
            <a:lvl1pPr>
              <a:defRPr/>
            </a:lvl1pPr>
          </a:lstStyle>
          <a:p>
            <a:pPr>
              <a:defRPr/>
            </a:pPr>
            <a:fld id="{B4496AA3-4718-4FC0-8AEB-2F720BC30E58}" type="slidenum">
              <a:rPr lang="pt-BR"/>
              <a:pPr>
                <a:defRPr/>
              </a:pPr>
              <a:t>‹#›</a:t>
            </a:fld>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cxnSp>
        <p:nvCxnSpPr>
          <p:cNvPr id="12" name="Straight Connector 16"/>
          <p:cNvCxnSpPr/>
          <p:nvPr/>
        </p:nvCxnSpPr>
        <p:spPr>
          <a:xfrm>
            <a:off x="3725863"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7"/>
          <p:cNvCxnSpPr/>
          <p:nvPr/>
        </p:nvCxnSpPr>
        <p:spPr>
          <a:xfrm>
            <a:off x="6962775" y="2133600"/>
            <a:ext cx="0" cy="3967163"/>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pt-BR" smtClean="0"/>
              <a:t>Clique para editar o título mestre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2" name="Text Placeholder 3"/>
          <p:cNvSpPr>
            <a:spLocks noGrp="1"/>
          </p:cNvSpPr>
          <p:nvPr>
            <p:ph type="body" sz="half" idx="18"/>
          </p:nvPr>
        </p:nvSpPr>
        <p:spPr>
          <a:xfrm>
            <a:off x="652463" y="4827211"/>
            <a:ext cx="2940050"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3" name="Text Placeholder 3"/>
          <p:cNvSpPr>
            <a:spLocks noGrp="1"/>
          </p:cNvSpPr>
          <p:nvPr>
            <p:ph type="body" sz="half" idx="19"/>
          </p:nvPr>
        </p:nvSpPr>
        <p:spPr>
          <a:xfrm>
            <a:off x="3888022" y="4827210"/>
            <a:ext cx="2934406"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4" name="Text Placeholder 3"/>
          <p:cNvSpPr>
            <a:spLocks noGrp="1"/>
          </p:cNvSpPr>
          <p:nvPr>
            <p:ph type="body" sz="half" idx="20"/>
          </p:nvPr>
        </p:nvSpPr>
        <p:spPr>
          <a:xfrm>
            <a:off x="7124575" y="4827208"/>
            <a:ext cx="2935997"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5" name="Date Placeholder 3"/>
          <p:cNvSpPr>
            <a:spLocks noGrp="1"/>
          </p:cNvSpPr>
          <p:nvPr>
            <p:ph type="dt" sz="half" idx="23"/>
          </p:nvPr>
        </p:nvSpPr>
        <p:spPr/>
        <p:txBody>
          <a:bodyPr/>
          <a:lstStyle>
            <a:lvl1pPr>
              <a:defRPr/>
            </a:lvl1pPr>
          </a:lstStyle>
          <a:p>
            <a:pPr>
              <a:defRPr/>
            </a:pPr>
            <a:fld id="{E310D86D-80F8-4EFD-A717-435C7544DA80}" type="datetimeFigureOut">
              <a:rPr lang="pt-BR"/>
              <a:pPr>
                <a:defRPr/>
              </a:pPr>
              <a:t>11/02/2021</a:t>
            </a:fld>
            <a:endParaRPr lang="pt-BR"/>
          </a:p>
        </p:txBody>
      </p:sp>
      <p:sp>
        <p:nvSpPr>
          <p:cNvPr id="16" name="Footer Placeholder 4"/>
          <p:cNvSpPr>
            <a:spLocks noGrp="1"/>
          </p:cNvSpPr>
          <p:nvPr>
            <p:ph type="ftr" sz="quarter" idx="24"/>
          </p:nvPr>
        </p:nvSpPr>
        <p:spPr/>
        <p:txBody>
          <a:bodyPr/>
          <a:lstStyle>
            <a:lvl1pPr>
              <a:defRPr/>
            </a:lvl1pPr>
          </a:lstStyle>
          <a:p>
            <a:pPr>
              <a:defRPr/>
            </a:pPr>
            <a:endParaRPr lang="pt-BR"/>
          </a:p>
        </p:txBody>
      </p:sp>
      <p:sp>
        <p:nvSpPr>
          <p:cNvPr id="17" name="Slide Number Placeholder 5"/>
          <p:cNvSpPr>
            <a:spLocks noGrp="1"/>
          </p:cNvSpPr>
          <p:nvPr>
            <p:ph type="sldNum" sz="quarter" idx="25"/>
          </p:nvPr>
        </p:nvSpPr>
        <p:spPr/>
        <p:txBody>
          <a:bodyPr/>
          <a:lstStyle>
            <a:lvl1pPr>
              <a:defRPr/>
            </a:lvl1pPr>
          </a:lstStyle>
          <a:p>
            <a:pPr>
              <a:defRPr/>
            </a:pPr>
            <a:fld id="{D165C26F-64E8-47B8-8598-B748095BD9E1}" type="slidenum">
              <a:rPr lang="pt-BR"/>
              <a:pPr>
                <a:defRPr/>
              </a:pPr>
              <a:t>‹#›</a:t>
            </a:fld>
            <a:endParaRPr lang="pt-B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9E2A4CCA-233A-49F2-B4FF-8A2BE17BE696}" type="datetimeFigureOut">
              <a:rPr lang="pt-BR"/>
              <a:pPr>
                <a:defRPr/>
              </a:pPr>
              <a:t>11/02/2021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6C4B1B4C-D3A6-474F-8373-59EBBA6BDE64}" type="slidenum">
              <a:rPr lang="pt-BR"/>
              <a:pPr>
                <a:defRPr/>
              </a:pPr>
              <a:t>‹#›</a:t>
            </a:fld>
            <a:endParaRPr lang="pt-B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CEDE46B6-F742-4E3E-AFEB-A70B7F9DFC7A}" type="datetimeFigureOut">
              <a:rPr lang="pt-BR"/>
              <a:pPr>
                <a:defRPr/>
              </a:pPr>
              <a:t>11/02/2021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8E1EB033-A861-4AD3-98CC-98A4FCCC9E18}" type="slidenum">
              <a:rPr lang="pt-BR"/>
              <a:pPr>
                <a:defRPr/>
              </a:pPr>
              <a:t>‹#›</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7"/>
          <p:cNvPicPr>
            <a:picLocks noChangeAspect="1"/>
          </p:cNvPicPr>
          <p:nvPr/>
        </p:nvPicPr>
        <p:blipFill>
          <a:blip r:embed="rId19"/>
          <a:srcRect l="3644"/>
          <a:stretch>
            <a:fillRect/>
          </a:stretch>
        </p:blipFill>
        <p:spPr bwMode="auto">
          <a:xfrm>
            <a:off x="0" y="2670175"/>
            <a:ext cx="4035425" cy="4187825"/>
          </a:xfrm>
          <a:prstGeom prst="rect">
            <a:avLst/>
          </a:prstGeom>
          <a:noFill/>
          <a:ln w="9525">
            <a:noFill/>
            <a:miter lim="800000"/>
            <a:headEnd/>
            <a:tailEnd/>
          </a:ln>
        </p:spPr>
      </p:pic>
      <p:pic>
        <p:nvPicPr>
          <p:cNvPr id="1027" name="Picture 6"/>
          <p:cNvPicPr>
            <a:picLocks noChangeAspect="1"/>
          </p:cNvPicPr>
          <p:nvPr/>
        </p:nvPicPr>
        <p:blipFill>
          <a:blip r:embed="rId20"/>
          <a:srcRect l="35640"/>
          <a:stretch>
            <a:fillRect/>
          </a:stretch>
        </p:blipFill>
        <p:spPr bwMode="auto">
          <a:xfrm>
            <a:off x="0" y="2892425"/>
            <a:ext cx="1522413" cy="2365375"/>
          </a:xfrm>
          <a:prstGeom prst="rect">
            <a:avLst/>
          </a:prstGeom>
          <a:noFill/>
          <a:ln w="9525">
            <a:noFill/>
            <a:miter lim="800000"/>
            <a:headEnd/>
            <a:tailEnd/>
          </a:ln>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031" name="Picture 8"/>
          <p:cNvPicPr>
            <a:picLocks noChangeAspect="1"/>
          </p:cNvPicPr>
          <p:nvPr/>
        </p:nvPicPr>
        <p:blipFill>
          <a:blip r:embed="rId21"/>
          <a:srcRect t="28813"/>
          <a:stretch>
            <a:fillRect/>
          </a:stretch>
        </p:blipFill>
        <p:spPr bwMode="auto">
          <a:xfrm>
            <a:off x="7999413" y="0"/>
            <a:ext cx="1603375" cy="1141413"/>
          </a:xfrm>
          <a:prstGeom prst="rect">
            <a:avLst/>
          </a:prstGeom>
          <a:noFill/>
          <a:ln w="9525">
            <a:noFill/>
            <a:miter lim="800000"/>
            <a:headEnd/>
            <a:tailEnd/>
          </a:ln>
        </p:spPr>
      </p:pic>
      <p:pic>
        <p:nvPicPr>
          <p:cNvPr id="1032" name="Picture 9"/>
          <p:cNvPicPr>
            <a:picLocks noChangeAspect="1"/>
          </p:cNvPicPr>
          <p:nvPr/>
        </p:nvPicPr>
        <p:blipFill>
          <a:blip r:embed="rId22"/>
          <a:srcRect b="23320"/>
          <a:stretch>
            <a:fillRect/>
          </a:stretch>
        </p:blipFill>
        <p:spPr bwMode="auto">
          <a:xfrm>
            <a:off x="8609013" y="6096000"/>
            <a:ext cx="993775" cy="762000"/>
          </a:xfrm>
          <a:prstGeom prst="rect">
            <a:avLst/>
          </a:prstGeom>
          <a:noFill/>
          <a:ln w="9525">
            <a:noFill/>
            <a:miter lim="800000"/>
            <a:headEnd/>
            <a:tailEnd/>
          </a:ln>
        </p:spPr>
      </p:pic>
      <p:sp>
        <p:nvSpPr>
          <p:cNvPr id="14"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34" name="Title Placeholder 1"/>
          <p:cNvSpPr>
            <a:spLocks noGrp="1"/>
          </p:cNvSpPr>
          <p:nvPr>
            <p:ph type="title"/>
          </p:nvPr>
        </p:nvSpPr>
        <p:spPr bwMode="auto">
          <a:xfrm>
            <a:off x="646113" y="452438"/>
            <a:ext cx="9404350" cy="14001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título mestre</a:t>
            </a:r>
            <a:endParaRPr lang="en-US" smtClean="0"/>
          </a:p>
        </p:txBody>
      </p:sp>
      <p:sp>
        <p:nvSpPr>
          <p:cNvPr id="1035" name="Text Placeholder 2"/>
          <p:cNvSpPr>
            <a:spLocks noGrp="1"/>
          </p:cNvSpPr>
          <p:nvPr>
            <p:ph type="body" idx="1"/>
          </p:nvPr>
        </p:nvSpPr>
        <p:spPr bwMode="auto">
          <a:xfrm>
            <a:off x="1103313" y="2052638"/>
            <a:ext cx="8947150" cy="41957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rot="5400000">
            <a:off x="10155238" y="1790700"/>
            <a:ext cx="990600" cy="304800"/>
          </a:xfrm>
          <a:prstGeom prst="rect">
            <a:avLst/>
          </a:prstGeom>
        </p:spPr>
        <p:txBody>
          <a:bodyPr vert="horz" lIns="91440" tIns="45720" rIns="91440" bIns="45720" rtlCol="0" anchor="t"/>
          <a:lstStyle>
            <a:lvl1pPr algn="l" fontAlgn="auto">
              <a:spcBef>
                <a:spcPts val="0"/>
              </a:spcBef>
              <a:spcAft>
                <a:spcPts val="0"/>
              </a:spcAft>
              <a:defRPr sz="1100" b="0" i="0">
                <a:solidFill>
                  <a:schemeClr val="tx1">
                    <a:tint val="75000"/>
                    <a:alpha val="60000"/>
                  </a:schemeClr>
                </a:solidFill>
                <a:latin typeface="+mn-lt"/>
                <a:cs typeface="+mn-cs"/>
              </a:defRPr>
            </a:lvl1pPr>
          </a:lstStyle>
          <a:p>
            <a:pPr>
              <a:defRPr/>
            </a:pPr>
            <a:fld id="{4C3CA5CC-70C4-49E7-80B3-F135A72AACB2}" type="datetimeFigureOut">
              <a:rPr lang="pt-BR"/>
              <a:pPr>
                <a:defRPr/>
              </a:pPr>
              <a:t>11/02/2021</a:t>
            </a:fld>
            <a:endParaRPr lang="pt-BR"/>
          </a:p>
        </p:txBody>
      </p:sp>
      <p:sp>
        <p:nvSpPr>
          <p:cNvPr id="5" name="Footer Placeholder 4"/>
          <p:cNvSpPr>
            <a:spLocks noGrp="1"/>
          </p:cNvSpPr>
          <p:nvPr>
            <p:ph type="ftr" sz="quarter" idx="3"/>
          </p:nvPr>
        </p:nvSpPr>
        <p:spPr>
          <a:xfrm rot="5400000">
            <a:off x="8951118" y="3225007"/>
            <a:ext cx="3859213" cy="304800"/>
          </a:xfrm>
          <a:prstGeom prst="rect">
            <a:avLst/>
          </a:prstGeom>
        </p:spPr>
        <p:txBody>
          <a:bodyPr vert="horz" lIns="91440" tIns="45720" rIns="91440" bIns="45720" rtlCol="0" anchor="b"/>
          <a:lstStyle>
            <a:lvl1pPr algn="l" fontAlgn="auto">
              <a:spcBef>
                <a:spcPts val="0"/>
              </a:spcBef>
              <a:spcAft>
                <a:spcPts val="0"/>
              </a:spcAft>
              <a:defRPr sz="1100" b="0" i="0">
                <a:solidFill>
                  <a:schemeClr val="tx1">
                    <a:tint val="75000"/>
                    <a:alpha val="60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bwMode="gray">
          <a:xfrm>
            <a:off x="10352088" y="295275"/>
            <a:ext cx="838200" cy="768350"/>
          </a:xfrm>
          <a:prstGeom prst="rect">
            <a:avLst/>
          </a:prstGeom>
        </p:spPr>
        <p:txBody>
          <a:bodyPr vert="horz" lIns="91440" tIns="45720" rIns="91440" bIns="45720" rtlCol="0" anchor="b"/>
          <a:lstStyle>
            <a:lvl1pPr algn="ctr" fontAlgn="auto">
              <a:spcBef>
                <a:spcPts val="0"/>
              </a:spcBef>
              <a:spcAft>
                <a:spcPts val="0"/>
              </a:spcAft>
              <a:defRPr sz="2800" b="0" i="0">
                <a:solidFill>
                  <a:schemeClr val="tx1">
                    <a:tint val="75000"/>
                  </a:schemeClr>
                </a:solidFill>
                <a:latin typeface="+mn-lt"/>
                <a:cs typeface="+mn-cs"/>
              </a:defRPr>
            </a:lvl1pPr>
          </a:lstStyle>
          <a:p>
            <a:pPr>
              <a:defRPr/>
            </a:pPr>
            <a:fld id="{BED2680B-0BF6-435E-BFA4-457A5C57E053}" type="slidenum">
              <a:rPr lang="pt-BR"/>
              <a:pPr>
                <a:defRPr/>
              </a:pPr>
              <a:t>‹#›</a:t>
            </a:fld>
            <a:endParaRPr lang="pt-BR"/>
          </a:p>
        </p:txBody>
      </p:sp>
    </p:spTree>
  </p:cSld>
  <p:clrMap bg1="dk1" tx1="lt1" bg2="dk2" tx2="lt2" accent1="accent1" accent2="accent2" accent3="accent3" accent4="accent4" accent5="accent5" accent6="accent6" hlink="hlink" folHlink="folHlink"/>
  <p:sldLayoutIdLst>
    <p:sldLayoutId id="2147483992" r:id="rId1"/>
    <p:sldLayoutId id="2147483993" r:id="rId2"/>
    <p:sldLayoutId id="2147483994" r:id="rId3"/>
    <p:sldLayoutId id="2147483995" r:id="rId4"/>
    <p:sldLayoutId id="2147483996" r:id="rId5"/>
    <p:sldLayoutId id="2147483997" r:id="rId6"/>
    <p:sldLayoutId id="2147483998" r:id="rId7"/>
    <p:sldLayoutId id="2147483999" r:id="rId8"/>
    <p:sldLayoutId id="2147484000" r:id="rId9"/>
    <p:sldLayoutId id="2147484001" r:id="rId10"/>
    <p:sldLayoutId id="2147484002" r:id="rId11"/>
    <p:sldLayoutId id="2147484006" r:id="rId12"/>
    <p:sldLayoutId id="2147484003" r:id="rId13"/>
    <p:sldLayoutId id="2147484007" r:id="rId14"/>
    <p:sldLayoutId id="2147484008" r:id="rId15"/>
    <p:sldLayoutId id="2147484004" r:id="rId16"/>
    <p:sldLayoutId id="2147484005" r:id="rId17"/>
  </p:sldLayoutIdLst>
  <p:txStyles>
    <p:titleStyle>
      <a:lvl1pPr algn="l" defTabSz="457200" rtl="0" eaLnBrk="0" fontAlgn="base" hangingPunct="0">
        <a:spcBef>
          <a:spcPct val="0"/>
        </a:spcBef>
        <a:spcAft>
          <a:spcPct val="0"/>
        </a:spcAft>
        <a:defRPr sz="4200" kern="1200">
          <a:solidFill>
            <a:schemeClr val="tx2"/>
          </a:solidFill>
          <a:latin typeface="+mj-lt"/>
          <a:ea typeface="+mj-ea"/>
          <a:cs typeface="+mj-cs"/>
        </a:defRPr>
      </a:lvl1pPr>
      <a:lvl2pPr algn="l" defTabSz="457200" rtl="0" eaLnBrk="0" fontAlgn="base" hangingPunct="0">
        <a:spcBef>
          <a:spcPct val="0"/>
        </a:spcBef>
        <a:spcAft>
          <a:spcPct val="0"/>
        </a:spcAft>
        <a:defRPr sz="4200">
          <a:solidFill>
            <a:schemeClr val="tx2"/>
          </a:solidFill>
          <a:latin typeface="Century Gothic" pitchFamily="34" charset="0"/>
        </a:defRPr>
      </a:lvl2pPr>
      <a:lvl3pPr algn="l" defTabSz="457200" rtl="0" eaLnBrk="0" fontAlgn="base" hangingPunct="0">
        <a:spcBef>
          <a:spcPct val="0"/>
        </a:spcBef>
        <a:spcAft>
          <a:spcPct val="0"/>
        </a:spcAft>
        <a:defRPr sz="4200">
          <a:solidFill>
            <a:schemeClr val="tx2"/>
          </a:solidFill>
          <a:latin typeface="Century Gothic" pitchFamily="34" charset="0"/>
        </a:defRPr>
      </a:lvl3pPr>
      <a:lvl4pPr algn="l" defTabSz="457200" rtl="0" eaLnBrk="0" fontAlgn="base" hangingPunct="0">
        <a:spcBef>
          <a:spcPct val="0"/>
        </a:spcBef>
        <a:spcAft>
          <a:spcPct val="0"/>
        </a:spcAft>
        <a:defRPr sz="4200">
          <a:solidFill>
            <a:schemeClr val="tx2"/>
          </a:solidFill>
          <a:latin typeface="Century Gothic" pitchFamily="34" charset="0"/>
        </a:defRPr>
      </a:lvl4pPr>
      <a:lvl5pPr algn="l" defTabSz="457200" rtl="0" eaLnBrk="0" fontAlgn="base" hangingPunct="0">
        <a:spcBef>
          <a:spcPct val="0"/>
        </a:spcBef>
        <a:spcAft>
          <a:spcPct val="0"/>
        </a:spcAft>
        <a:defRPr sz="4200">
          <a:solidFill>
            <a:schemeClr val="tx2"/>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rgbClr val="EF53A5"/>
        </a:buClr>
        <a:buSzPct val="80000"/>
        <a:buFont typeface="Wingdings 3" pitchFamily="18" charset="2"/>
        <a:buChar char=""/>
        <a:defRPr sz="2000" kern="1200">
          <a:solidFill>
            <a:schemeClr val="tx1"/>
          </a:solidFill>
          <a:latin typeface="+mj-lt"/>
          <a:ea typeface="+mj-ea"/>
          <a:cs typeface="+mj-cs"/>
        </a:defRPr>
      </a:lvl1pPr>
      <a:lvl2pPr marL="742950" indent="-285750" algn="l" defTabSz="457200" rtl="0" eaLnBrk="0" fontAlgn="base" hangingPunct="0">
        <a:spcBef>
          <a:spcPts val="1000"/>
        </a:spcBef>
        <a:spcAft>
          <a:spcPct val="0"/>
        </a:spcAft>
        <a:buClr>
          <a:srgbClr val="EF53A5"/>
        </a:buClr>
        <a:buSzPct val="80000"/>
        <a:buFont typeface="Wingdings 3" pitchFamily="18" charset="2"/>
        <a:buChar char=""/>
        <a:defRPr kern="1200">
          <a:solidFill>
            <a:schemeClr val="tx1"/>
          </a:solidFill>
          <a:latin typeface="+mj-lt"/>
          <a:ea typeface="+mj-ea"/>
          <a:cs typeface="+mj-cs"/>
        </a:defRPr>
      </a:lvl2pPr>
      <a:lvl3pPr marL="1143000" indent="-228600" algn="l" defTabSz="457200" rtl="0" eaLnBrk="0" fontAlgn="base" hangingPunct="0">
        <a:spcBef>
          <a:spcPts val="1000"/>
        </a:spcBef>
        <a:spcAft>
          <a:spcPct val="0"/>
        </a:spcAft>
        <a:buClr>
          <a:srgbClr val="EF53A5"/>
        </a:buClr>
        <a:buSzPct val="80000"/>
        <a:buFont typeface="Wingdings 3" pitchFamily="18" charset="2"/>
        <a:buChar char=""/>
        <a:defRPr sz="1600" kern="1200">
          <a:solidFill>
            <a:schemeClr val="tx1"/>
          </a:solidFill>
          <a:latin typeface="+mj-lt"/>
          <a:ea typeface="+mj-ea"/>
          <a:cs typeface="+mj-cs"/>
        </a:defRPr>
      </a:lvl3pPr>
      <a:lvl4pPr marL="1600200" indent="-228600" algn="l" defTabSz="457200" rtl="0" eaLnBrk="0" fontAlgn="base" hangingPunct="0">
        <a:spcBef>
          <a:spcPts val="1000"/>
        </a:spcBef>
        <a:spcAft>
          <a:spcPct val="0"/>
        </a:spcAft>
        <a:buClr>
          <a:srgbClr val="EF53A5"/>
        </a:buClr>
        <a:buSzPct val="80000"/>
        <a:buFont typeface="Wingdings 3" pitchFamily="18" charset="2"/>
        <a:buChar char=""/>
        <a:defRPr sz="1400" kern="1200">
          <a:solidFill>
            <a:schemeClr val="tx1"/>
          </a:solidFill>
          <a:latin typeface="+mj-lt"/>
          <a:ea typeface="+mj-ea"/>
          <a:cs typeface="+mj-cs"/>
        </a:defRPr>
      </a:lvl4pPr>
      <a:lvl5pPr marL="2057400" indent="-228600" algn="l" defTabSz="457200" rtl="0" eaLnBrk="0" fontAlgn="base" hangingPunct="0">
        <a:spcBef>
          <a:spcPts val="1000"/>
        </a:spcBef>
        <a:spcAft>
          <a:spcPct val="0"/>
        </a:spcAft>
        <a:buClr>
          <a:srgbClr val="EF53A5"/>
        </a:buClr>
        <a:buSzPct val="80000"/>
        <a:buFont typeface="Wingdings 3" pitchFamily="18" charset="2"/>
        <a:buChar char=""/>
        <a:defRPr sz="140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ubmed.ncbi.nlm.nih.gov/30334994/" TargetMode="External"/><Relationship Id="rId7" Type="http://schemas.openxmlformats.org/officeDocument/2006/relationships/image" Target="../media/image9.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pubmed.ncbi.nlm.nih.gov/3921839/" TargetMode="External"/><Relationship Id="rId2" Type="http://schemas.openxmlformats.org/officeDocument/2006/relationships/hyperlink" Target="https://pubmed.ncbi.nlm.nih.gov/25227670/"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hyperlink" Target="https://www.ncbi.nlm.nih.gov/pubmed/28431438" TargetMode="External"/><Relationship Id="rId13" Type="http://schemas.openxmlformats.org/officeDocument/2006/relationships/hyperlink" Target="https://scholar.google.com/scholar_lookup?journal=Acta+Paediatr&amp;title=Osteopenia+of+prematurity:+a+national+survey+and+review+of+practice&amp;author=CM+Harrison&amp;author=K+Johnson&amp;author=E+McKechnie&amp;volume=97&amp;publication_year=2008&amp;pages=407-13&amp;pmid=18363949&amp;" TargetMode="External"/><Relationship Id="rId18" Type="http://schemas.openxmlformats.org/officeDocument/2006/relationships/hyperlink" Target="https://www.ncbi.nlm.nih.gov/pubmed/24751626" TargetMode="External"/><Relationship Id="rId3" Type="http://schemas.openxmlformats.org/officeDocument/2006/relationships/hyperlink" Target="https://www.ncbi.nlm.nih.gov/pubmed/21745153" TargetMode="External"/><Relationship Id="rId21" Type="http://schemas.openxmlformats.org/officeDocument/2006/relationships/hyperlink" Target="https://scholar.google.com/scholar_lookup?journal=Eur+J+Clin+Nutr&amp;title=Fat-soluble+vitamins+in+breast-fed+preterm+and+term+infants&amp;author=C+Henriksen&amp;author=IB+Helland&amp;author=A+R%C3%B8nnestad&amp;volume=60&amp;publication_year=2006&amp;pages=756-62&amp;pmid=16452918&amp;" TargetMode="External"/><Relationship Id="rId7" Type="http://schemas.openxmlformats.org/officeDocument/2006/relationships/hyperlink" Target="https://scholar.google.com/scholar?q=Cloherty+JP+Eichenwald+EC+Stark+AR++Manual+of+Neonatal+Care+.++2007+;+UK+:++Lippincott+Williams+&amp;+Wilkins+,++555-557+.+" TargetMode="External"/><Relationship Id="rId12" Type="http://schemas.openxmlformats.org/officeDocument/2006/relationships/hyperlink" Target="https://www.ncbi.nlm.nih.gov/pubmed/18363949" TargetMode="External"/><Relationship Id="rId17" Type="http://schemas.openxmlformats.org/officeDocument/2006/relationships/hyperlink" Target="https://scholar.google.com/scholar_lookup?journal=J+Paediatr+Child+Health&amp;title=Metabolic+bone+disease+of+prematurity+and+secondary+hyperparathyroidism&amp;author=A+Lothe&amp;author=J+Sinn&amp;author=M+Stone&amp;volume=47&amp;publication_year=2011&amp;pages=550-3&amp;pmid=21392146&amp;" TargetMode="External"/><Relationship Id="rId2" Type="http://schemas.openxmlformats.org/officeDocument/2006/relationships/hyperlink" Target="https://scholar.google.com/scholar_lookup?journal=NeoReviews&amp;title=Metabolic+bone+disease+of+prematurity&amp;author=AJ+Vachharajani&amp;author=AM+Mathur&amp;author=R+Rao&amp;volume=10&amp;publication_year=2009&amp;pages=e402-11&amp;" TargetMode="External"/><Relationship Id="rId16" Type="http://schemas.openxmlformats.org/officeDocument/2006/relationships/hyperlink" Target="https://www.ncbi.nlm.nih.gov/pubmed/21392146" TargetMode="External"/><Relationship Id="rId20" Type="http://schemas.openxmlformats.org/officeDocument/2006/relationships/hyperlink" Target="https://www.ncbi.nlm.nih.gov/pubmed/16452918" TargetMode="External"/><Relationship Id="rId1" Type="http://schemas.openxmlformats.org/officeDocument/2006/relationships/slideLayout" Target="../slideLayouts/slideLayout2.xml"/><Relationship Id="rId6" Type="http://schemas.openxmlformats.org/officeDocument/2006/relationships/hyperlink" Target="https://scholar.google.com/scholar_lookup?journal=J+Paediatr+Child+Health&amp;title=Outcomes+of+standardised+approach+to+metabolic+bone+disease+of+prematurity&amp;author=LK+Chin&amp;author=J+Doan&amp;author=YSL+Teoh&amp;volume=54&amp;publication_year=2018&amp;pages=665-70&amp;pmid=29292538&amp;" TargetMode="External"/><Relationship Id="rId11" Type="http://schemas.openxmlformats.org/officeDocument/2006/relationships/hyperlink" Target="https://scholar.google.com/scholar_lookup?journal=Ann+Med&amp;title=Metabolic+bone+disease+of+prematurity&amp;author=MC+Backstr%C3%B6m&amp;author=AL+Kuusela&amp;author=R+M%C3%A4ki&amp;volume=28&amp;publication_year=1996&amp;pages=275-82&amp;pmid=8862679&amp;" TargetMode="External"/><Relationship Id="rId5" Type="http://schemas.openxmlformats.org/officeDocument/2006/relationships/hyperlink" Target="https://www.ncbi.nlm.nih.gov/pubmed/29292538" TargetMode="External"/><Relationship Id="rId15" Type="http://schemas.openxmlformats.org/officeDocument/2006/relationships/hyperlink" Target="https://scholar.google.com/scholar_lookup?journal=JPEN+J+Parenter+Enteral+Nutr&amp;title=A.+S.+P.+E.+N.+Clinical+guidelines:+nutrition+support+of+neonatal+patients+at+risk+for+metabolic+bone+disease&amp;author=D+Nehra&amp;author=SJ+Carlson&amp;author=EM+Fallon&amp;volume=37&amp;publication_year=2013&amp;pages=570-98&amp;pmid=23685349&amp;" TargetMode="External"/><Relationship Id="rId10" Type="http://schemas.openxmlformats.org/officeDocument/2006/relationships/hyperlink" Target="https://www.ncbi.nlm.nih.gov/pubmed/8862679" TargetMode="External"/><Relationship Id="rId19" Type="http://schemas.openxmlformats.org/officeDocument/2006/relationships/hyperlink" Target="https://scholar.google.com/scholar_lookup?journal=World+Rev+Nutr+Diet&amp;title=Calcium,+phosphorus,+magnesium+and+vitamin+D+requirements+of+the+preterm+infant&amp;author=FB+Mimouni&amp;author=D+Mandel&amp;author=R+Lubetzky&amp;volume=110&amp;publication_year=2014&amp;pages=140-51&amp;pmid=24751626&amp;" TargetMode="External"/><Relationship Id="rId4" Type="http://schemas.openxmlformats.org/officeDocument/2006/relationships/hyperlink" Target="https://scholar.google.com/scholar_lookup?journal=Ann+Hum+Biol&amp;title=Daily+physical+activity+in+low-risk+pre-term+infants:+positive+impact+on+bone+strength+and+mid-upper+arm+circumference&amp;author=%C3%96+Tosun&amp;author=M+Bayat&amp;author=T+G%C3%BCnes&amp;volume=38&amp;publication_year=2011&amp;pages=635-9&amp;pmid=21745153&amp;" TargetMode="External"/><Relationship Id="rId9" Type="http://schemas.openxmlformats.org/officeDocument/2006/relationships/hyperlink" Target="https://scholar.google.com/scholar_lookup?journal=Am+J+Perinatol&amp;title=Comparison+of+intact+parathyroid+hormone,+alkaline+phosphatase,+phosphate+levels+for+diagnosing+severe+metabolic+bone+disease+in+infants+with+severe+bronchopulmonary+dysplasia&amp;author=EK+Tkach&amp;author=+WhiteF+AM&amp;author=KC+Dysart&amp;volume=34&amp;publication_year=2017&amp;pages=1199-204&amp;pmid=28431438&amp;" TargetMode="External"/><Relationship Id="rId14" Type="http://schemas.openxmlformats.org/officeDocument/2006/relationships/hyperlink" Target="https://www.ncbi.nlm.nih.gov/pubmed/23685349" TargetMode="External"/></Relationships>
</file>

<file path=ppt/slides/_rels/slide29.xml.rels><?xml version="1.0" encoding="UTF-8" standalone="yes"?>
<Relationships xmlns="http://schemas.openxmlformats.org/package/2006/relationships"><Relationship Id="rId8" Type="http://schemas.openxmlformats.org/officeDocument/2006/relationships/hyperlink" Target="https://scholar.google.com/scholar_lookup?journal=Ital+J+Pediatr&amp;title=Metabolic+bone+disease+in+preterm+newborn:+an+update+on+nutritional+issues&amp;author=V+Bozzetti&amp;author=P+Tagliabue&amp;volume=35&amp;publication_year=2009&amp;pages=20&amp;pmid=19602277&amp;" TargetMode="External"/><Relationship Id="rId13" Type="http://schemas.openxmlformats.org/officeDocument/2006/relationships/hyperlink" Target="https://www.ncbi.nlm.nih.gov/pubmed/1969066" TargetMode="External"/><Relationship Id="rId18" Type="http://schemas.openxmlformats.org/officeDocument/2006/relationships/hyperlink" Target="https://scholar.google.com/scholar_lookup?journal=World+Rev+Nutr+Diet&amp;title=Prematurity+and+bone+health&amp;author=C+Pieltain&amp;author=V+De+Halleux&amp;author=T+Senterre&amp;volume=106&amp;publication_year=2013&amp;pages=181-8&amp;pmid=23428699&amp;" TargetMode="External"/><Relationship Id="rId3" Type="http://schemas.openxmlformats.org/officeDocument/2006/relationships/hyperlink" Target="https://scholar.google.com/scholar_lookup?journal=JPEN+J+Parenter+Enteral+Nutr&amp;title=Metabolic+bone+disease:+a+continued+challenge+in+extremely+low+birth+weight+infants&amp;author=S+Viswanathan&amp;author=W+Khasawneh&amp;author=K+Mcnelis&amp;volume=38&amp;publication_year=2014&amp;pages=982-90&amp;pmid=23963689&amp;" TargetMode="External"/><Relationship Id="rId7" Type="http://schemas.openxmlformats.org/officeDocument/2006/relationships/hyperlink" Target="https://www.ncbi.nlm.nih.gov/pubmed/19602277" TargetMode="External"/><Relationship Id="rId12" Type="http://schemas.openxmlformats.org/officeDocument/2006/relationships/hyperlink" Target="https://scholar.google.com/scholar_lookup?journal=N+Engl+J+Med&amp;title=Evidence+of+aluminum+loading+in+infants+receiving+intravenous+therapy&amp;author=AB+Sedman&amp;author=GL+Klein&amp;author=RJ+Merritt&amp;volume=312&amp;publication_year=1985&amp;pages=1337-43&amp;pmid=3921839&amp;" TargetMode="External"/><Relationship Id="rId17" Type="http://schemas.openxmlformats.org/officeDocument/2006/relationships/hyperlink" Target="https://www.ncbi.nlm.nih.gov/pubmed/23428699" TargetMode="External"/><Relationship Id="rId2" Type="http://schemas.openxmlformats.org/officeDocument/2006/relationships/hyperlink" Target="https://www.ncbi.nlm.nih.gov/pubmed/23963689" TargetMode="External"/><Relationship Id="rId16" Type="http://schemas.openxmlformats.org/officeDocument/2006/relationships/hyperlink" Target="https://scholar.google.com/scholar_lookup?journal=Acta+Med+Iran&amp;title=Prophylactic+effect+of+low+dose+vitamin+d+in+osteopenia+of+prematurity:+a+clinical+trial+study&amp;author=PA+Taheri&amp;author=N+Sajjadian&amp;author=B+Beyrami&amp;volume=52&amp;publication_year=2014&amp;pages=671-4&amp;pmid=25325204&amp;" TargetMode="External"/><Relationship Id="rId1" Type="http://schemas.openxmlformats.org/officeDocument/2006/relationships/slideLayout" Target="../slideLayouts/slideLayout2.xml"/><Relationship Id="rId6" Type="http://schemas.openxmlformats.org/officeDocument/2006/relationships/hyperlink" Target="https://www.ncbi.nlm.nih.gov/pmc/articles/PMC2729305/" TargetMode="External"/><Relationship Id="rId11" Type="http://schemas.openxmlformats.org/officeDocument/2006/relationships/hyperlink" Target="https://www.ncbi.nlm.nih.gov/pubmed/3921839" TargetMode="External"/><Relationship Id="rId5" Type="http://schemas.openxmlformats.org/officeDocument/2006/relationships/hyperlink" Target="https://scholar.google.com/scholar_lookup?journal=Pediatrics&amp;title=Calcium+and+vitamin+d+requirements+of+enterally+fed+preterm+infants&amp;author=SA+Abrams&amp;volume=131&amp;publication_year=2013&amp;pages=e1676-83&amp;pmid=23629620&amp;" TargetMode="External"/><Relationship Id="rId15" Type="http://schemas.openxmlformats.org/officeDocument/2006/relationships/hyperlink" Target="https://www.ncbi.nlm.nih.gov/pubmed/25325204" TargetMode="External"/><Relationship Id="rId10" Type="http://schemas.openxmlformats.org/officeDocument/2006/relationships/hyperlink" Target="https://scholar.google.com/scholar_lookup?journal=JPEN+J+Parenter+Enteral+Nutr&amp;title=Aluminum+contamination+in+parenteral+nutrition+admixtures+for+low-birth-weight+preterm+infants+in+Mexico&amp;author=V+Lima-Rogel&amp;author=S+Romano-Moreno&amp;author=E+De+Jes%C3%BAs+L%C3%B3pez-L%C3%B3pez&amp;volume=40&amp;publication_year=2014&amp;pages=1014-20&amp;pmid=25227670&amp;" TargetMode="External"/><Relationship Id="rId4" Type="http://schemas.openxmlformats.org/officeDocument/2006/relationships/hyperlink" Target="https://www.ncbi.nlm.nih.gov/pubmed/23629620" TargetMode="External"/><Relationship Id="rId9" Type="http://schemas.openxmlformats.org/officeDocument/2006/relationships/hyperlink" Target="https://www.ncbi.nlm.nih.gov/pubmed/25227670" TargetMode="External"/><Relationship Id="rId14" Type="http://schemas.openxmlformats.org/officeDocument/2006/relationships/hyperlink" Target="https://scholar.google.com/scholar_lookup?journal=Lancet&amp;title=Prenatal+deficiency+of+phosphate,+phosphate+supplementation,+and+rickets+in+very-low-birthweight+infants&amp;author=PC+Holland&amp;author=AR+Wilkinson&amp;author=J+Diez&amp;volume=335&amp;publication_year=1990&amp;pages=697-701&amp;pmid=1969066&amp;"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4" Type="http://schemas.openxmlformats.org/officeDocument/2006/relationships/hyperlink" Target="mailto:pmargotto@gmail.com" TargetMode="External"/></Relationships>
</file>

<file path=ppt/slides/_rels/slide31.xml.rels><?xml version="1.0" encoding="UTF-8" standalone="yes"?>
<Relationships xmlns="http://schemas.openxmlformats.org/package/2006/relationships"><Relationship Id="rId2" Type="http://schemas.openxmlformats.org/officeDocument/2006/relationships/hyperlink" Target="https://pubmed.ncbi.nlm.nih.gov/30859762/"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hyperlink" Target="https://pubmed.ncbi.nlm.nih.gov/31767714/"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s://pubmed.ncbi.nlm.nih.gov/9164811/"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hyperlink" Target="http://paulomargotto.com.br/documentos/17464" TargetMode="External"/><Relationship Id="rId2" Type="http://schemas.openxmlformats.org/officeDocument/2006/relationships/hyperlink" Target="https://www.ncbi.nlm.nih.gov/pubmed/29357829" TargetMode="Externa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42.xml.rels><?xml version="1.0" encoding="UTF-8" standalone="yes"?>
<Relationships xmlns="http://schemas.openxmlformats.org/package/2006/relationships"><Relationship Id="rId3" Type="http://schemas.openxmlformats.org/officeDocument/2006/relationships/hyperlink" Target="http://paulomargotto.com.br/documentos/21320" TargetMode="External"/><Relationship Id="rId2" Type="http://schemas.openxmlformats.org/officeDocument/2006/relationships/hyperlink" Target="http://paulomargotto.com.br/doenca-metabolica-ossea-da-prematuridade/" TargetMode="External"/><Relationship Id="rId1" Type="http://schemas.openxmlformats.org/officeDocument/2006/relationships/slideLayout" Target="../slideLayouts/slideLayout2.xml"/><Relationship Id="rId6" Type="http://schemas.openxmlformats.org/officeDocument/2006/relationships/hyperlink" Target="http://www.paulomargotto.com.br/" TargetMode="External"/><Relationship Id="rId5" Type="http://schemas.openxmlformats.org/officeDocument/2006/relationships/image" Target="../media/image18.png"/><Relationship Id="rId4" Type="http://schemas.openxmlformats.org/officeDocument/2006/relationships/image" Target="../media/image16.png"/></Relationships>
</file>

<file path=ppt/slides/_rels/slide4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ítulo 1"/>
          <p:cNvSpPr>
            <a:spLocks noGrp="1"/>
          </p:cNvSpPr>
          <p:nvPr>
            <p:ph type="ctrTitle"/>
          </p:nvPr>
        </p:nvSpPr>
        <p:spPr>
          <a:xfrm>
            <a:off x="541338" y="1455738"/>
            <a:ext cx="10509250" cy="2498725"/>
          </a:xfrm>
        </p:spPr>
        <p:txBody>
          <a:bodyPr/>
          <a:lstStyle/>
          <a:p>
            <a:pPr algn="ctr" eaLnBrk="1" hangingPunct="1"/>
            <a:r>
              <a:rPr lang="pt-BR" sz="3600" b="1" smtClean="0">
                <a:solidFill>
                  <a:srgbClr val="FFFF00"/>
                </a:solidFill>
              </a:rPr>
              <a:t>Análise dos Fatores de Risco da Prevenção da Doença Metabólica Óssea da Prematuridade</a:t>
            </a:r>
            <a:r>
              <a:rPr lang="pt-BR" sz="3200" smtClean="0">
                <a:solidFill>
                  <a:srgbClr val="FFFF00"/>
                </a:solidFill>
              </a:rPr>
              <a:t/>
            </a:r>
            <a:br>
              <a:rPr lang="pt-BR" sz="3200" smtClean="0">
                <a:solidFill>
                  <a:srgbClr val="FFFF00"/>
                </a:solidFill>
              </a:rPr>
            </a:br>
            <a:endParaRPr lang="pt-BR" sz="3200" b="1" smtClean="0">
              <a:solidFill>
                <a:srgbClr val="FFFF00"/>
              </a:solidFill>
            </a:endParaRPr>
          </a:p>
        </p:txBody>
      </p:sp>
      <p:sp>
        <p:nvSpPr>
          <p:cNvPr id="19458" name="Subtítulo 2"/>
          <p:cNvSpPr>
            <a:spLocks noGrp="1"/>
          </p:cNvSpPr>
          <p:nvPr>
            <p:ph type="subTitle" idx="1"/>
          </p:nvPr>
        </p:nvSpPr>
        <p:spPr>
          <a:xfrm>
            <a:off x="1254125" y="4500563"/>
            <a:ext cx="9418638" cy="1692275"/>
          </a:xfrm>
        </p:spPr>
        <p:txBody>
          <a:bodyPr/>
          <a:lstStyle/>
          <a:p>
            <a:pPr algn="ctr" eaLnBrk="1" hangingPunct="1"/>
            <a:r>
              <a:rPr lang="pt-BR" sz="1800" b="1" cap="none" smtClean="0">
                <a:solidFill>
                  <a:srgbClr val="FFFF00"/>
                </a:solidFill>
              </a:rPr>
              <a:t>Hospital Materno Infantil De Brasília – HMIB/SES/DF</a:t>
            </a:r>
            <a:endParaRPr lang="pt-BR" sz="1800" cap="none" smtClean="0">
              <a:solidFill>
                <a:srgbClr val="FFFF00"/>
              </a:solidFill>
            </a:endParaRPr>
          </a:p>
          <a:p>
            <a:pPr algn="ctr" eaLnBrk="1" hangingPunct="1"/>
            <a:r>
              <a:rPr lang="pt-BR" sz="1800" b="1" cap="none" smtClean="0">
                <a:solidFill>
                  <a:srgbClr val="FFFF00"/>
                </a:solidFill>
              </a:rPr>
              <a:t>Apresentação: Flávia Moura (R3 Neonatologia )</a:t>
            </a:r>
          </a:p>
          <a:p>
            <a:pPr algn="ctr" eaLnBrk="1" hangingPunct="1"/>
            <a:r>
              <a:rPr lang="pt-BR" sz="1800" b="1" cap="none" smtClean="0">
                <a:solidFill>
                  <a:srgbClr val="FFFF00"/>
                </a:solidFill>
              </a:rPr>
              <a:t>Coordenação: Miza Vidigal</a:t>
            </a:r>
          </a:p>
          <a:p>
            <a:pPr algn="ctr" eaLnBrk="1" hangingPunct="1"/>
            <a:r>
              <a:rPr lang="pt-BR" sz="1800" b="1" cap="none" smtClean="0">
                <a:solidFill>
                  <a:srgbClr val="FFFF00"/>
                </a:solidFill>
              </a:rPr>
              <a:t>Revisão e Complementação: Paulo R. Margotto</a:t>
            </a:r>
          </a:p>
          <a:p>
            <a:pPr algn="ctr" eaLnBrk="1" hangingPunct="1"/>
            <a:r>
              <a:rPr lang="pt-BR" sz="1800" b="1" cap="none" smtClean="0">
                <a:solidFill>
                  <a:srgbClr val="FFFF00"/>
                </a:solidFill>
                <a:hlinkClick r:id="rId2"/>
              </a:rPr>
              <a:t>www.paulomargotto.com.br</a:t>
            </a:r>
            <a:endParaRPr lang="pt-BR" sz="1800" b="1" cap="none" smtClean="0">
              <a:solidFill>
                <a:srgbClr val="FFFF00"/>
              </a:solidFill>
            </a:endParaRPr>
          </a:p>
          <a:p>
            <a:pPr algn="ctr" eaLnBrk="1" hangingPunct="1"/>
            <a:r>
              <a:rPr lang="pt-BR" sz="1800" b="1" cap="none" smtClean="0">
                <a:solidFill>
                  <a:srgbClr val="FFFF00"/>
                </a:solidFill>
              </a:rPr>
              <a:t>Brasília,  11 de fevereiro de 2021</a:t>
            </a:r>
            <a:endParaRPr lang="pt-BR" sz="1800" cap="none" smtClean="0">
              <a:solidFill>
                <a:srgbClr val="FFFF00"/>
              </a:solidFill>
            </a:endParaRPr>
          </a:p>
        </p:txBody>
      </p:sp>
      <p:sp>
        <p:nvSpPr>
          <p:cNvPr id="19459" name="Rectangle 3"/>
          <p:cNvSpPr>
            <a:spLocks noChangeArrowheads="1"/>
          </p:cNvSpPr>
          <p:nvPr/>
        </p:nvSpPr>
        <p:spPr bwMode="auto">
          <a:xfrm>
            <a:off x="0" y="3440113"/>
            <a:ext cx="12192000" cy="823912"/>
          </a:xfrm>
          <a:prstGeom prst="rect">
            <a:avLst/>
          </a:prstGeom>
          <a:solidFill>
            <a:srgbClr val="FFFFFF"/>
          </a:solidFill>
          <a:ln w="9525">
            <a:noFill/>
            <a:miter lim="800000"/>
            <a:headEnd/>
            <a:tailEnd/>
          </a:ln>
        </p:spPr>
        <p:txBody>
          <a:bodyPr lIns="0" tIns="0" rIns="0" bIns="0" anchor="ctr">
            <a:spAutoFit/>
          </a:bodyPr>
          <a:lstStyle/>
          <a:p>
            <a:pPr algn="ctr"/>
            <a:r>
              <a:rPr lang="pt-BR" b="1">
                <a:solidFill>
                  <a:schemeClr val="bg1"/>
                </a:solidFill>
                <a:hlinkClick r:id="rId3"/>
              </a:rPr>
              <a:t>Risk</a:t>
            </a:r>
            <a:r>
              <a:rPr lang="pt-BR">
                <a:solidFill>
                  <a:schemeClr val="bg1"/>
                </a:solidFill>
                <a:hlinkClick r:id="rId3"/>
              </a:rPr>
              <a:t> </a:t>
            </a:r>
            <a:r>
              <a:rPr lang="pt-BR" b="1">
                <a:solidFill>
                  <a:schemeClr val="bg1"/>
                </a:solidFill>
                <a:hlinkClick r:id="rId3"/>
              </a:rPr>
              <a:t>factors</a:t>
            </a:r>
            <a:r>
              <a:rPr lang="pt-BR">
                <a:solidFill>
                  <a:schemeClr val="bg1"/>
                </a:solidFill>
                <a:hlinkClick r:id="rId3"/>
              </a:rPr>
              <a:t> </a:t>
            </a:r>
            <a:r>
              <a:rPr lang="pt-BR" b="1">
                <a:solidFill>
                  <a:schemeClr val="bg1"/>
                </a:solidFill>
                <a:hlinkClick r:id="rId3"/>
              </a:rPr>
              <a:t>analysis</a:t>
            </a:r>
            <a:r>
              <a:rPr lang="pt-BR">
                <a:solidFill>
                  <a:schemeClr val="bg1"/>
                </a:solidFill>
                <a:hlinkClick r:id="rId3"/>
              </a:rPr>
              <a:t> and prevention of metabolic bone disease of prematurity.</a:t>
            </a:r>
            <a:endParaRPr lang="pt-BR">
              <a:solidFill>
                <a:schemeClr val="bg1"/>
              </a:solidFill>
            </a:endParaRPr>
          </a:p>
          <a:p>
            <a:pPr algn="ctr"/>
            <a:r>
              <a:rPr lang="pt-BR">
                <a:solidFill>
                  <a:schemeClr val="bg1"/>
                </a:solidFill>
              </a:rPr>
              <a:t>Chen W, Yang C, Chen H, Zhang B.Medicine (Baltimore). 2018 Oct;97(42):e12861. doi: 10.1097/MD.0000000000012861.PMID: 30334994 </a:t>
            </a:r>
            <a:r>
              <a:rPr lang="pt-BR" b="1">
                <a:solidFill>
                  <a:schemeClr val="bg1"/>
                </a:solidFill>
              </a:rPr>
              <a:t>Free PMC article. </a:t>
            </a:r>
            <a:r>
              <a:rPr lang="pt-BR" b="1">
                <a:solidFill>
                  <a:srgbClr val="FF00FF"/>
                </a:solidFill>
              </a:rPr>
              <a:t>Artigo Livre!</a:t>
            </a:r>
          </a:p>
        </p:txBody>
      </p:sp>
      <p:pic>
        <p:nvPicPr>
          <p:cNvPr id="19460" name="Google Shape;38;p1"/>
          <p:cNvPicPr preferRelativeResize="0">
            <a:picLocks noChangeAspect="1" noChangeArrowheads="1"/>
          </p:cNvPicPr>
          <p:nvPr/>
        </p:nvPicPr>
        <p:blipFill>
          <a:blip r:embed="rId4"/>
          <a:srcRect/>
          <a:stretch>
            <a:fillRect/>
          </a:stretch>
        </p:blipFill>
        <p:spPr bwMode="auto">
          <a:xfrm>
            <a:off x="487363" y="0"/>
            <a:ext cx="1584325" cy="1636713"/>
          </a:xfrm>
          <a:prstGeom prst="rect">
            <a:avLst/>
          </a:prstGeom>
          <a:noFill/>
          <a:ln w="9525">
            <a:noFill/>
            <a:miter lim="800000"/>
            <a:headEnd/>
            <a:tailEnd/>
          </a:ln>
        </p:spPr>
      </p:pic>
      <p:pic>
        <p:nvPicPr>
          <p:cNvPr id="19461" name="Picture 6"/>
          <p:cNvPicPr>
            <a:picLocks noChangeAspect="1" noChangeArrowheads="1"/>
          </p:cNvPicPr>
          <p:nvPr/>
        </p:nvPicPr>
        <p:blipFill>
          <a:blip r:embed="rId5"/>
          <a:srcRect/>
          <a:stretch>
            <a:fillRect/>
          </a:stretch>
        </p:blipFill>
        <p:spPr bwMode="auto">
          <a:xfrm>
            <a:off x="2986088" y="0"/>
            <a:ext cx="3606800" cy="1733550"/>
          </a:xfrm>
          <a:prstGeom prst="rect">
            <a:avLst/>
          </a:prstGeom>
          <a:noFill/>
          <a:ln w="9525">
            <a:noFill/>
            <a:miter lim="800000"/>
            <a:headEnd/>
            <a:tailEnd/>
          </a:ln>
        </p:spPr>
      </p:pic>
      <p:pic>
        <p:nvPicPr>
          <p:cNvPr id="19462" name="Picture 7"/>
          <p:cNvPicPr>
            <a:picLocks noChangeAspect="1" noChangeArrowheads="1"/>
          </p:cNvPicPr>
          <p:nvPr/>
        </p:nvPicPr>
        <p:blipFill>
          <a:blip r:embed="rId6"/>
          <a:srcRect/>
          <a:stretch>
            <a:fillRect/>
          </a:stretch>
        </p:blipFill>
        <p:spPr bwMode="auto">
          <a:xfrm>
            <a:off x="9124950" y="4271963"/>
            <a:ext cx="2428875" cy="2586037"/>
          </a:xfrm>
          <a:prstGeom prst="rect">
            <a:avLst/>
          </a:prstGeom>
          <a:noFill/>
          <a:ln w="9525">
            <a:noFill/>
            <a:miter lim="800000"/>
            <a:headEnd/>
            <a:tailEnd/>
          </a:ln>
        </p:spPr>
      </p:pic>
      <p:pic>
        <p:nvPicPr>
          <p:cNvPr id="19463" name="Picture 8"/>
          <p:cNvPicPr>
            <a:picLocks noChangeAspect="1" noChangeArrowheads="1"/>
          </p:cNvPicPr>
          <p:nvPr/>
        </p:nvPicPr>
        <p:blipFill>
          <a:blip r:embed="rId7">
            <a:lum bright="-12000"/>
          </a:blip>
          <a:srcRect/>
          <a:stretch>
            <a:fillRect/>
          </a:stretch>
        </p:blipFill>
        <p:spPr bwMode="auto">
          <a:xfrm>
            <a:off x="7564438" y="0"/>
            <a:ext cx="3851275" cy="1657350"/>
          </a:xfrm>
          <a:prstGeom prst="rect">
            <a:avLst/>
          </a:prstGeom>
          <a:noFill/>
          <a:ln w="9525">
            <a:noFill/>
            <a:miter lim="800000"/>
            <a:headEnd/>
            <a:tailEnd/>
          </a:ln>
        </p:spPr>
      </p:pic>
      <p:sp>
        <p:nvSpPr>
          <p:cNvPr id="19464" name="AutoShape 9"/>
          <p:cNvSpPr>
            <a:spLocks noChangeArrowheads="1"/>
          </p:cNvSpPr>
          <p:nvPr/>
        </p:nvSpPr>
        <p:spPr bwMode="auto">
          <a:xfrm>
            <a:off x="0" y="4860925"/>
            <a:ext cx="3746500" cy="1692275"/>
          </a:xfrm>
          <a:prstGeom prst="irregularSeal2">
            <a:avLst/>
          </a:prstGeom>
          <a:solidFill>
            <a:schemeClr val="accent1"/>
          </a:solidFill>
          <a:ln w="57150">
            <a:solidFill>
              <a:srgbClr val="FF0000"/>
            </a:solidFill>
            <a:miter lim="800000"/>
            <a:headEnd/>
            <a:tailEnd/>
          </a:ln>
        </p:spPr>
        <p:txBody>
          <a:bodyPr wrap="none" anchor="ctr"/>
          <a:lstStyle/>
          <a:p>
            <a:pPr algn="ctr"/>
            <a:r>
              <a:rPr lang="pt-BR"/>
              <a:t>Alumínio e</a:t>
            </a:r>
          </a:p>
          <a:p>
            <a:pPr algn="ctr"/>
            <a:r>
              <a:rPr lang="pt-BR"/>
              <a:t>Nutrição Parenteral!</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ítulo 1"/>
          <p:cNvSpPr>
            <a:spLocks noGrp="1"/>
          </p:cNvSpPr>
          <p:nvPr>
            <p:ph type="title"/>
          </p:nvPr>
        </p:nvSpPr>
        <p:spPr>
          <a:xfrm>
            <a:off x="476250" y="604838"/>
            <a:ext cx="9972675" cy="1519237"/>
          </a:xfrm>
        </p:spPr>
        <p:txBody>
          <a:bodyPr/>
          <a:lstStyle/>
          <a:p>
            <a:pPr algn="ctr" eaLnBrk="1" hangingPunct="1"/>
            <a:r>
              <a:rPr lang="pt-BR" b="1" smtClean="0"/>
              <a:t>INTRODUÇÃO</a:t>
            </a:r>
            <a:r>
              <a:rPr lang="pt-BR" smtClean="0"/>
              <a:t/>
            </a:r>
            <a:br>
              <a:rPr lang="pt-BR" smtClean="0"/>
            </a:br>
            <a:endParaRPr lang="pt-BR" smtClean="0"/>
          </a:p>
        </p:txBody>
      </p:sp>
      <p:sp>
        <p:nvSpPr>
          <p:cNvPr id="20482" name="Espaço Reservado para Conteúdo 2"/>
          <p:cNvSpPr>
            <a:spLocks noGrp="1"/>
          </p:cNvSpPr>
          <p:nvPr>
            <p:ph idx="1"/>
          </p:nvPr>
        </p:nvSpPr>
        <p:spPr>
          <a:xfrm>
            <a:off x="866775" y="2020888"/>
            <a:ext cx="10415588" cy="5029200"/>
          </a:xfrm>
        </p:spPr>
        <p:txBody>
          <a:bodyPr/>
          <a:lstStyle/>
          <a:p>
            <a:pPr algn="just" eaLnBrk="1" hangingPunct="1">
              <a:buFont typeface="Wingdings" pitchFamily="2" charset="2"/>
              <a:buChar char="v"/>
            </a:pPr>
            <a:r>
              <a:rPr lang="pt-BR" smtClean="0"/>
              <a:t>A doença metabólica óssea (DMO) da prematuridade é uma doença metabólica em bebês prematuros devido a distúrbios no metabolismo do cálcio e do fósforo;</a:t>
            </a:r>
          </a:p>
          <a:p>
            <a:pPr algn="just" eaLnBrk="1" hangingPunct="1">
              <a:buFont typeface="Wingdings" pitchFamily="2" charset="2"/>
              <a:buChar char="v"/>
            </a:pPr>
            <a:r>
              <a:rPr lang="pt-BR" smtClean="0"/>
              <a:t>As manifestações clínicas incluem conteúdo mineral ósseo anormal, diminuição do osso trabecular, afinamento cortical e outras alterações esqueléticas;</a:t>
            </a:r>
          </a:p>
          <a:p>
            <a:pPr algn="just" eaLnBrk="1" hangingPunct="1">
              <a:buFont typeface="Wingdings" pitchFamily="2" charset="2"/>
              <a:buChar char="v"/>
            </a:pPr>
            <a:r>
              <a:rPr lang="pt-BR" smtClean="0"/>
              <a:t>Os casos graves podem apresentar sintomas semelhantes aos do raquitismo e até mesmo fraturas;</a:t>
            </a:r>
          </a:p>
          <a:p>
            <a:pPr algn="just" eaLnBrk="1" hangingPunct="1">
              <a:buFont typeface="Wingdings" pitchFamily="2" charset="2"/>
              <a:buChar char="v"/>
            </a:pPr>
            <a:r>
              <a:rPr lang="pt-BR" smtClean="0"/>
              <a:t>Ocorre principalmente em bebês prematuros extremos, especialmente em bebês de muito baixo ou extremo baixo peso ao nascer;</a:t>
            </a:r>
          </a:p>
          <a:p>
            <a:pPr algn="just" eaLnBrk="1" hangingPunct="1">
              <a:buFont typeface="Wingdings" pitchFamily="2" charset="2"/>
              <a:buChar char="v"/>
            </a:pPr>
            <a:r>
              <a:rPr lang="pt-BR" smtClean="0"/>
              <a:t>Geralmente ocorre em bebês prematuros de 6 a 8 semanas após o nascimento.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ítulo 1"/>
          <p:cNvSpPr>
            <a:spLocks noGrp="1"/>
          </p:cNvSpPr>
          <p:nvPr>
            <p:ph type="title"/>
          </p:nvPr>
        </p:nvSpPr>
        <p:spPr>
          <a:xfrm>
            <a:off x="463550" y="811213"/>
            <a:ext cx="9972675" cy="1519237"/>
          </a:xfrm>
        </p:spPr>
        <p:txBody>
          <a:bodyPr/>
          <a:lstStyle/>
          <a:p>
            <a:pPr algn="ctr" eaLnBrk="1" hangingPunct="1"/>
            <a:r>
              <a:rPr lang="pt-BR" b="1" smtClean="0"/>
              <a:t>INTRODUÇÃO</a:t>
            </a:r>
            <a:r>
              <a:rPr lang="pt-BR" smtClean="0"/>
              <a:t/>
            </a:r>
            <a:br>
              <a:rPr lang="pt-BR" smtClean="0"/>
            </a:br>
            <a:endParaRPr lang="pt-BR" smtClean="0"/>
          </a:p>
        </p:txBody>
      </p:sp>
      <p:sp>
        <p:nvSpPr>
          <p:cNvPr id="21506" name="Espaço Reservado para Conteúdo 2"/>
          <p:cNvSpPr>
            <a:spLocks noGrp="1"/>
          </p:cNvSpPr>
          <p:nvPr>
            <p:ph idx="1"/>
          </p:nvPr>
        </p:nvSpPr>
        <p:spPr>
          <a:xfrm>
            <a:off x="906463" y="2498725"/>
            <a:ext cx="10414000" cy="5029200"/>
          </a:xfrm>
        </p:spPr>
        <p:txBody>
          <a:bodyPr/>
          <a:lstStyle/>
          <a:p>
            <a:pPr algn="just" eaLnBrk="1" hangingPunct="1">
              <a:buFont typeface="Wingdings" pitchFamily="2" charset="2"/>
              <a:buChar char="v"/>
            </a:pPr>
            <a:r>
              <a:rPr lang="pt-BR" smtClean="0"/>
              <a:t>A DMO é uma complicação séria no período neonatal tardio e tem impacto negativo no crescimento e no desenvolvimento de bebês prematuros;</a:t>
            </a:r>
          </a:p>
          <a:p>
            <a:pPr algn="just" eaLnBrk="1" hangingPunct="1">
              <a:buFont typeface="Wingdings" pitchFamily="2" charset="2"/>
              <a:buChar char="v"/>
            </a:pPr>
            <a:r>
              <a:rPr lang="pt-BR" smtClean="0"/>
              <a:t>A curto prazo, esta doença pode causar dependência do ventilador e aumentar o risco de fraturas, e pode resultar em aumento do risco de miopia, insuficiência renal e desenvolvimento ósseo anormal.</a:t>
            </a:r>
            <a:endParaRPr lang="pt-BR" b="1"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ítulo 1"/>
          <p:cNvSpPr>
            <a:spLocks noGrp="1"/>
          </p:cNvSpPr>
          <p:nvPr>
            <p:ph type="title"/>
          </p:nvPr>
        </p:nvSpPr>
        <p:spPr>
          <a:xfrm>
            <a:off x="476250" y="604838"/>
            <a:ext cx="9972675" cy="1519237"/>
          </a:xfrm>
        </p:spPr>
        <p:txBody>
          <a:bodyPr/>
          <a:lstStyle/>
          <a:p>
            <a:pPr algn="ctr" eaLnBrk="1" hangingPunct="1"/>
            <a:r>
              <a:rPr lang="pt-BR" b="1" smtClean="0"/>
              <a:t>INTRODUÇÃO</a:t>
            </a:r>
            <a:r>
              <a:rPr lang="pt-BR" smtClean="0"/>
              <a:t/>
            </a:r>
            <a:br>
              <a:rPr lang="pt-BR" smtClean="0"/>
            </a:br>
            <a:endParaRPr lang="pt-BR" smtClean="0"/>
          </a:p>
        </p:txBody>
      </p:sp>
      <p:sp>
        <p:nvSpPr>
          <p:cNvPr id="3" name="Espaço Reservado para Conteúdo 2"/>
          <p:cNvSpPr>
            <a:spLocks noGrp="1"/>
          </p:cNvSpPr>
          <p:nvPr>
            <p:ph idx="1"/>
          </p:nvPr>
        </p:nvSpPr>
        <p:spPr>
          <a:xfrm>
            <a:off x="1022350" y="1982788"/>
            <a:ext cx="10414000" cy="5029200"/>
          </a:xfrm>
        </p:spPr>
        <p:txBody>
          <a:bodyPr rtlCol="0">
            <a:noAutofit/>
          </a:bodyPr>
          <a:lstStyle/>
          <a:p>
            <a:pPr algn="just" eaLnBrk="1" fontAlgn="auto" hangingPunct="1">
              <a:spcAft>
                <a:spcPts val="0"/>
              </a:spcAft>
              <a:buClr>
                <a:schemeClr val="accent1">
                  <a:lumMod val="60000"/>
                  <a:lumOff val="40000"/>
                </a:schemeClr>
              </a:buClr>
              <a:buFont typeface="Wingdings" panose="05000000000000000000" pitchFamily="2" charset="2"/>
              <a:buChar char="v"/>
              <a:defRPr/>
            </a:pPr>
            <a:r>
              <a:rPr lang="pt-BR" dirty="0"/>
              <a:t>O diagnóstico clínico precoce de </a:t>
            </a:r>
            <a:r>
              <a:rPr lang="pt-BR" dirty="0" smtClean="0"/>
              <a:t>DMO </a:t>
            </a:r>
            <a:r>
              <a:rPr lang="pt-BR" dirty="0"/>
              <a:t>é </a:t>
            </a:r>
            <a:r>
              <a:rPr lang="pt-BR" dirty="0" smtClean="0"/>
              <a:t>difícil;</a:t>
            </a:r>
          </a:p>
          <a:p>
            <a:pPr algn="just" eaLnBrk="1" fontAlgn="auto" hangingPunct="1">
              <a:spcAft>
                <a:spcPts val="0"/>
              </a:spcAft>
              <a:buClr>
                <a:schemeClr val="accent1">
                  <a:lumMod val="60000"/>
                  <a:lumOff val="40000"/>
                </a:schemeClr>
              </a:buClr>
              <a:buFont typeface="Wingdings" panose="05000000000000000000" pitchFamily="2" charset="2"/>
              <a:buChar char="v"/>
              <a:defRPr/>
            </a:pPr>
            <a:r>
              <a:rPr lang="pt-BR" dirty="0" smtClean="0"/>
              <a:t>As </a:t>
            </a:r>
            <a:r>
              <a:rPr lang="pt-BR" dirty="0"/>
              <a:t>manifestações clínicas geralmente ficam muito aquém das alterações bioquímicas do sangue ou alterações ósseas observadas no </a:t>
            </a:r>
            <a:r>
              <a:rPr lang="pt-BR" dirty="0" err="1" smtClean="0"/>
              <a:t>raio-x</a:t>
            </a:r>
            <a:r>
              <a:rPr lang="pt-BR" dirty="0" smtClean="0"/>
              <a:t>;</a:t>
            </a:r>
          </a:p>
          <a:p>
            <a:pPr marL="0" indent="0" algn="just" eaLnBrk="1" fontAlgn="auto" hangingPunct="1">
              <a:spcAft>
                <a:spcPts val="0"/>
              </a:spcAft>
              <a:buClr>
                <a:schemeClr val="accent1">
                  <a:lumMod val="60000"/>
                  <a:lumOff val="40000"/>
                </a:schemeClr>
              </a:buClr>
              <a:buFont typeface="Wingdings 3" charset="2"/>
              <a:buNone/>
              <a:defRPr/>
            </a:pPr>
            <a:endParaRPr lang="pt-BR" dirty="0" smtClean="0"/>
          </a:p>
          <a:p>
            <a:pPr algn="just" eaLnBrk="1" fontAlgn="auto" hangingPunct="1">
              <a:spcAft>
                <a:spcPts val="0"/>
              </a:spcAft>
              <a:buClr>
                <a:schemeClr val="accent1">
                  <a:lumMod val="60000"/>
                  <a:lumOff val="40000"/>
                </a:schemeClr>
              </a:buClr>
              <a:buFont typeface="Wingdings" panose="05000000000000000000" pitchFamily="2" charset="2"/>
              <a:buChar char="v"/>
              <a:defRPr/>
            </a:pPr>
            <a:r>
              <a:rPr lang="pt-BR" dirty="0" smtClean="0"/>
              <a:t>Diagnóstico é </a:t>
            </a:r>
            <a:r>
              <a:rPr lang="pt-BR" dirty="0"/>
              <a:t>feito com base </a:t>
            </a:r>
            <a:r>
              <a:rPr lang="pt-BR" dirty="0" smtClean="0"/>
              <a:t>em:</a:t>
            </a:r>
          </a:p>
          <a:p>
            <a:pPr algn="just" eaLnBrk="1" fontAlgn="auto" hangingPunct="1">
              <a:spcAft>
                <a:spcPts val="0"/>
              </a:spcAft>
              <a:buClr>
                <a:schemeClr val="accent1">
                  <a:lumMod val="60000"/>
                  <a:lumOff val="40000"/>
                </a:schemeClr>
              </a:buClr>
              <a:buFont typeface="Wingdings 3" charset="2"/>
              <a:buChar char=""/>
              <a:defRPr/>
            </a:pPr>
            <a:r>
              <a:rPr lang="pt-BR" dirty="0" smtClean="0"/>
              <a:t>declínios </a:t>
            </a:r>
            <a:r>
              <a:rPr lang="pt-BR" dirty="0"/>
              <a:t>no cálcio e fósforo </a:t>
            </a:r>
            <a:r>
              <a:rPr lang="pt-BR" dirty="0" smtClean="0"/>
              <a:t>séricos;</a:t>
            </a:r>
          </a:p>
          <a:p>
            <a:pPr algn="just" eaLnBrk="1" fontAlgn="auto" hangingPunct="1">
              <a:spcAft>
                <a:spcPts val="0"/>
              </a:spcAft>
              <a:buClr>
                <a:schemeClr val="accent1">
                  <a:lumMod val="60000"/>
                  <a:lumOff val="40000"/>
                </a:schemeClr>
              </a:buClr>
              <a:buFont typeface="Wingdings 3" charset="2"/>
              <a:buChar char=""/>
              <a:defRPr/>
            </a:pPr>
            <a:r>
              <a:rPr lang="pt-BR" dirty="0" smtClean="0"/>
              <a:t>elevação </a:t>
            </a:r>
            <a:r>
              <a:rPr lang="pt-BR" dirty="0"/>
              <a:t>na </a:t>
            </a:r>
            <a:r>
              <a:rPr lang="pt-BR" dirty="0" err="1"/>
              <a:t>fosfatase</a:t>
            </a:r>
            <a:r>
              <a:rPr lang="pt-BR" dirty="0"/>
              <a:t> alcalina </a:t>
            </a:r>
            <a:r>
              <a:rPr lang="pt-BR" dirty="0" smtClean="0"/>
              <a:t>(FA) e hormônio </a:t>
            </a:r>
            <a:r>
              <a:rPr lang="pt-BR" dirty="0"/>
              <a:t>da </a:t>
            </a:r>
            <a:r>
              <a:rPr lang="pt-BR" dirty="0" err="1"/>
              <a:t>paratireóide</a:t>
            </a:r>
            <a:r>
              <a:rPr lang="pt-BR" dirty="0"/>
              <a:t> (PTH</a:t>
            </a:r>
            <a:r>
              <a:rPr lang="pt-BR" dirty="0" smtClean="0"/>
              <a:t>);</a:t>
            </a:r>
          </a:p>
          <a:p>
            <a:pPr algn="just" eaLnBrk="1" fontAlgn="auto" hangingPunct="1">
              <a:spcAft>
                <a:spcPts val="0"/>
              </a:spcAft>
              <a:buClr>
                <a:schemeClr val="accent1">
                  <a:lumMod val="60000"/>
                  <a:lumOff val="40000"/>
                </a:schemeClr>
              </a:buClr>
              <a:buFont typeface="Wingdings 3" charset="2"/>
              <a:buChar char=""/>
              <a:defRPr/>
            </a:pPr>
            <a:r>
              <a:rPr lang="pt-BR" dirty="0" smtClean="0"/>
              <a:t> </a:t>
            </a:r>
            <a:r>
              <a:rPr lang="pt-BR" dirty="0" err="1"/>
              <a:t>osteopenia</a:t>
            </a:r>
            <a:r>
              <a:rPr lang="pt-BR" dirty="0"/>
              <a:t> ou fraturas reveladas por </a:t>
            </a:r>
            <a:r>
              <a:rPr lang="pt-BR" dirty="0" err="1" smtClean="0"/>
              <a:t>raio-x</a:t>
            </a:r>
            <a:r>
              <a:rPr lang="pt-BR" dirty="0"/>
              <a:t>.</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ítulo 1"/>
          <p:cNvSpPr>
            <a:spLocks noGrp="1"/>
          </p:cNvSpPr>
          <p:nvPr>
            <p:ph type="title"/>
          </p:nvPr>
        </p:nvSpPr>
        <p:spPr>
          <a:xfrm>
            <a:off x="476250" y="604838"/>
            <a:ext cx="9972675" cy="1519237"/>
          </a:xfrm>
        </p:spPr>
        <p:txBody>
          <a:bodyPr/>
          <a:lstStyle/>
          <a:p>
            <a:pPr algn="ctr" eaLnBrk="1" hangingPunct="1"/>
            <a:r>
              <a:rPr lang="pt-BR" b="1" smtClean="0"/>
              <a:t>INTRODUÇÃO</a:t>
            </a:r>
            <a:r>
              <a:rPr lang="pt-BR" smtClean="0"/>
              <a:t/>
            </a:r>
            <a:br>
              <a:rPr lang="pt-BR" smtClean="0"/>
            </a:br>
            <a:endParaRPr lang="pt-BR" smtClean="0"/>
          </a:p>
        </p:txBody>
      </p:sp>
      <p:sp>
        <p:nvSpPr>
          <p:cNvPr id="23554" name="Espaço Reservado para Conteúdo 2"/>
          <p:cNvSpPr>
            <a:spLocks noGrp="1"/>
          </p:cNvSpPr>
          <p:nvPr>
            <p:ph idx="1"/>
          </p:nvPr>
        </p:nvSpPr>
        <p:spPr>
          <a:xfrm>
            <a:off x="738188" y="1970088"/>
            <a:ext cx="10415587" cy="5029200"/>
          </a:xfrm>
        </p:spPr>
        <p:txBody>
          <a:bodyPr/>
          <a:lstStyle/>
          <a:p>
            <a:pPr algn="just" eaLnBrk="1" hangingPunct="1">
              <a:buFont typeface="Wingdings" pitchFamily="2" charset="2"/>
              <a:buChar char="v"/>
            </a:pPr>
            <a:r>
              <a:rPr lang="pt-BR" smtClean="0"/>
              <a:t>Países desenvolvidos melhoraram a estratégia de manejo de nutrientes para bebês prematuros, modificaram os métodos de intervenção clínica e fortaleceram o monitoramento de bebês de alto risco, o que ajuda a diminuir gradualmente a incidência de DMO e melhorar a qualidade de vida dos bebês prematuros;</a:t>
            </a:r>
          </a:p>
          <a:p>
            <a:pPr algn="just" eaLnBrk="1" hangingPunct="1">
              <a:buFont typeface="Wingdings" pitchFamily="2" charset="2"/>
              <a:buChar char="v"/>
            </a:pPr>
            <a:r>
              <a:rPr lang="pt-BR" smtClean="0"/>
              <a:t>Devido ao aumento e ao desenvolvimento da medicina perinatal, bem como aos níveis técnicos notadamente melhorados em unidades de terapia intensiva neonatal (UTIN) nos países em desenvolvimento, o tratamento médico e a capacidade de diagnóstico para bebês prematuros melhoraram significativamente, e a taxa de sobrevivência de bebês prematuros aumentou substancialmente.</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ítulo 1"/>
          <p:cNvSpPr>
            <a:spLocks noGrp="1"/>
          </p:cNvSpPr>
          <p:nvPr>
            <p:ph type="title"/>
          </p:nvPr>
        </p:nvSpPr>
        <p:spPr>
          <a:xfrm>
            <a:off x="476250" y="604838"/>
            <a:ext cx="9972675" cy="1519237"/>
          </a:xfrm>
        </p:spPr>
        <p:txBody>
          <a:bodyPr/>
          <a:lstStyle/>
          <a:p>
            <a:pPr algn="ctr" eaLnBrk="1" hangingPunct="1"/>
            <a:r>
              <a:rPr lang="pt-BR" b="1" smtClean="0"/>
              <a:t>INTRODUÇÃO</a:t>
            </a:r>
            <a:r>
              <a:rPr lang="pt-BR" smtClean="0"/>
              <a:t/>
            </a:r>
            <a:br>
              <a:rPr lang="pt-BR" smtClean="0"/>
            </a:br>
            <a:endParaRPr lang="pt-BR" smtClean="0"/>
          </a:p>
        </p:txBody>
      </p:sp>
      <p:sp>
        <p:nvSpPr>
          <p:cNvPr id="24578" name="Espaço Reservado para Conteúdo 2"/>
          <p:cNvSpPr>
            <a:spLocks noGrp="1"/>
          </p:cNvSpPr>
          <p:nvPr>
            <p:ph idx="1"/>
          </p:nvPr>
        </p:nvSpPr>
        <p:spPr>
          <a:xfrm>
            <a:off x="750888" y="1970088"/>
            <a:ext cx="10415587" cy="5029200"/>
          </a:xfrm>
        </p:spPr>
        <p:txBody>
          <a:bodyPr/>
          <a:lstStyle/>
          <a:p>
            <a:pPr algn="just" eaLnBrk="1" hangingPunct="1">
              <a:buFont typeface="Wingdings" pitchFamily="2" charset="2"/>
              <a:buChar char="v"/>
            </a:pPr>
            <a:r>
              <a:rPr lang="pt-BR" smtClean="0"/>
              <a:t>O presente estudo analisou os fatores de risco para DMO da prematuridade a fim de fornecer algumas sugestões para a prevenção e controle dessa condição e a taxa de sobrevivência de bebês prematuros aumentou substancialmente;</a:t>
            </a:r>
          </a:p>
          <a:p>
            <a:pPr algn="just" eaLnBrk="1" hangingPunct="1">
              <a:buFont typeface="Wingdings" pitchFamily="2" charset="2"/>
              <a:buChar char="v"/>
            </a:pPr>
            <a:r>
              <a:rPr lang="pt-BR" smtClean="0"/>
              <a:t>Bebês prematuros têm reservas inatas insuficientes de minerais e é difícil suplementar elementos minerais por meio do trato gastrointestinal no estágio pós-natal inicial;</a:t>
            </a:r>
          </a:p>
          <a:p>
            <a:pPr algn="just" eaLnBrk="1" hangingPunct="1">
              <a:buFont typeface="Wingdings" pitchFamily="2" charset="2"/>
              <a:buChar char="v"/>
            </a:pPr>
            <a:r>
              <a:rPr lang="pt-BR" smtClean="0"/>
              <a:t>Juntos, esses fatores freqüentemente levam a distúrbios no metabolismo do cálcio e do fósforo e à perda óssea, que juntos iniciam o desenvolvimento de DMO.</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ítulo 1"/>
          <p:cNvSpPr>
            <a:spLocks noGrp="1"/>
          </p:cNvSpPr>
          <p:nvPr>
            <p:ph type="title"/>
          </p:nvPr>
        </p:nvSpPr>
        <p:spPr>
          <a:xfrm>
            <a:off x="476250" y="604838"/>
            <a:ext cx="9972675" cy="1519237"/>
          </a:xfrm>
        </p:spPr>
        <p:txBody>
          <a:bodyPr/>
          <a:lstStyle/>
          <a:p>
            <a:pPr algn="ctr" eaLnBrk="1" hangingPunct="1"/>
            <a:r>
              <a:rPr lang="pt-BR" smtClean="0"/>
              <a:t>MATERIAIS E MÉTODOS </a:t>
            </a:r>
            <a:br>
              <a:rPr lang="pt-BR" smtClean="0"/>
            </a:br>
            <a:endParaRPr lang="pt-BR" smtClean="0"/>
          </a:p>
        </p:txBody>
      </p:sp>
      <p:sp>
        <p:nvSpPr>
          <p:cNvPr id="25602" name="Espaço Reservado para Conteúdo 2"/>
          <p:cNvSpPr>
            <a:spLocks noGrp="1"/>
          </p:cNvSpPr>
          <p:nvPr>
            <p:ph idx="1"/>
          </p:nvPr>
        </p:nvSpPr>
        <p:spPr>
          <a:xfrm>
            <a:off x="1060450" y="1828800"/>
            <a:ext cx="10414000" cy="5029200"/>
          </a:xfrm>
        </p:spPr>
        <p:txBody>
          <a:bodyPr/>
          <a:lstStyle/>
          <a:p>
            <a:pPr algn="just" eaLnBrk="1" hangingPunct="1">
              <a:buFont typeface="Wingdings" pitchFamily="2" charset="2"/>
              <a:buChar char="v"/>
            </a:pPr>
            <a:r>
              <a:rPr lang="pt-BR" b="1" u="sng" smtClean="0"/>
              <a:t>Participantes</a:t>
            </a:r>
          </a:p>
          <a:p>
            <a:pPr algn="just" eaLnBrk="1" hangingPunct="1">
              <a:buFont typeface="Wingdings 3" pitchFamily="18" charset="2"/>
              <a:buNone/>
            </a:pPr>
            <a:endParaRPr lang="pt-BR" b="1" u="sng" smtClean="0"/>
          </a:p>
          <a:p>
            <a:pPr algn="just" eaLnBrk="1" hangingPunct="1"/>
            <a:r>
              <a:rPr lang="pt-BR" b="1" smtClean="0">
                <a:solidFill>
                  <a:srgbClr val="FF00FF"/>
                </a:solidFill>
              </a:rPr>
              <a:t>Um total de 249 prematuros</a:t>
            </a:r>
            <a:r>
              <a:rPr lang="pt-BR" smtClean="0"/>
              <a:t> foram analisados ​​retrospectivamente.;</a:t>
            </a:r>
          </a:p>
          <a:p>
            <a:pPr algn="just" eaLnBrk="1" hangingPunct="1"/>
            <a:r>
              <a:rPr lang="pt-BR" smtClean="0"/>
              <a:t>Todos os bebês nasceram com </a:t>
            </a:r>
            <a:r>
              <a:rPr lang="pt-BR" b="1" smtClean="0"/>
              <a:t>&lt; 34 semanas</a:t>
            </a:r>
            <a:r>
              <a:rPr lang="pt-BR" smtClean="0"/>
              <a:t> de gestação e permaneceram hospitalizados no Departamento de Neonatologia do hospital dos autores, que é um importante centro de emergência para neonatos na província de Fujian (China), por pelo menos 6 semanas entre 1º de janeiro de 2011 e 30 de novembro de 2015;</a:t>
            </a:r>
          </a:p>
          <a:p>
            <a:pPr algn="just" eaLnBrk="1" hangingPunct="1"/>
            <a:r>
              <a:rPr lang="pt-BR" smtClean="0"/>
              <a:t>Excluíram os pacientes que foram internados com &gt; 1 dia de idade e nascimentos prematuros complicados por anomalias cromossômicas congênitas ou uma doença metabólica hereditária;</a:t>
            </a:r>
          </a:p>
          <a:p>
            <a:pPr algn="just" eaLnBrk="1" hangingPunct="1"/>
            <a:r>
              <a:rPr lang="pt-BR" b="1" smtClean="0">
                <a:solidFill>
                  <a:srgbClr val="FF00FF"/>
                </a:solidFill>
              </a:rPr>
              <a:t>Um total de 238 casos foram incluídos</a:t>
            </a:r>
            <a:r>
              <a:rPr lang="pt-BR" smtClean="0"/>
              <a:t>;</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ítulo 1"/>
          <p:cNvSpPr>
            <a:spLocks noGrp="1"/>
          </p:cNvSpPr>
          <p:nvPr>
            <p:ph type="title"/>
          </p:nvPr>
        </p:nvSpPr>
        <p:spPr>
          <a:xfrm>
            <a:off x="385763" y="385763"/>
            <a:ext cx="9974262" cy="1519237"/>
          </a:xfrm>
        </p:spPr>
        <p:txBody>
          <a:bodyPr/>
          <a:lstStyle/>
          <a:p>
            <a:pPr algn="ctr" eaLnBrk="1" hangingPunct="1"/>
            <a:r>
              <a:rPr lang="pt-BR" smtClean="0"/>
              <a:t>MATERIAIS E MÉTODOS </a:t>
            </a:r>
            <a:br>
              <a:rPr lang="pt-BR" smtClean="0"/>
            </a:br>
            <a:endParaRPr lang="pt-BR" smtClean="0"/>
          </a:p>
        </p:txBody>
      </p:sp>
      <p:sp>
        <p:nvSpPr>
          <p:cNvPr id="26626" name="Espaço Reservado para Conteúdo 2"/>
          <p:cNvSpPr>
            <a:spLocks noGrp="1"/>
          </p:cNvSpPr>
          <p:nvPr>
            <p:ph idx="1"/>
          </p:nvPr>
        </p:nvSpPr>
        <p:spPr>
          <a:xfrm>
            <a:off x="712788" y="1531938"/>
            <a:ext cx="10414000" cy="5029200"/>
          </a:xfrm>
        </p:spPr>
        <p:txBody>
          <a:bodyPr/>
          <a:lstStyle/>
          <a:p>
            <a:pPr algn="just" eaLnBrk="1" hangingPunct="1">
              <a:buFont typeface="Wingdings" pitchFamily="2" charset="2"/>
              <a:buChar char="Ø"/>
            </a:pPr>
            <a:r>
              <a:rPr lang="pt-BR" sz="1800" b="1" smtClean="0">
                <a:solidFill>
                  <a:srgbClr val="FF00FF"/>
                </a:solidFill>
              </a:rPr>
              <a:t>Dezesseis bebês prematuros</a:t>
            </a:r>
            <a:r>
              <a:rPr lang="pt-BR" sz="1800" smtClean="0"/>
              <a:t> (9 meninos e 7 meninas) com as seguintes características durante a hospitalização foram escolhidos para o </a:t>
            </a:r>
            <a:r>
              <a:rPr lang="pt-BR" sz="1800" b="1" smtClean="0">
                <a:solidFill>
                  <a:srgbClr val="FF00FF"/>
                </a:solidFill>
              </a:rPr>
              <a:t>grupo de caso</a:t>
            </a:r>
            <a:r>
              <a:rPr lang="pt-BR" sz="1800" smtClean="0"/>
              <a:t>: </a:t>
            </a:r>
          </a:p>
          <a:p>
            <a:pPr algn="just" eaLnBrk="1" hangingPunct="1">
              <a:buFont typeface="Wingdings" pitchFamily="2" charset="2"/>
              <a:buChar char="ü"/>
            </a:pPr>
            <a:r>
              <a:rPr lang="pt-BR" sz="1800" smtClean="0"/>
              <a:t>raquitismo; </a:t>
            </a:r>
          </a:p>
          <a:p>
            <a:pPr algn="just" eaLnBrk="1" hangingPunct="1">
              <a:buFont typeface="Wingdings" pitchFamily="2" charset="2"/>
              <a:buChar char="ü"/>
            </a:pPr>
            <a:r>
              <a:rPr lang="pt-BR" sz="1800" smtClean="0"/>
              <a:t>fósforo sérico &lt;1,3 mmol/L  (&lt; 4,5mg/dl) e/ou FA&gt; 800 mmol/L e/ou PTH &gt; 130 pg/mL;</a:t>
            </a:r>
          </a:p>
          <a:p>
            <a:pPr algn="just" eaLnBrk="1" hangingPunct="1">
              <a:buFont typeface="Wingdings" pitchFamily="2" charset="2"/>
              <a:buChar char="ü"/>
            </a:pPr>
            <a:r>
              <a:rPr lang="pt-BR" sz="1800" smtClean="0"/>
              <a:t>perda da linha esclerótica metafisária; </a:t>
            </a:r>
          </a:p>
          <a:p>
            <a:pPr algn="just" eaLnBrk="1" hangingPunct="1">
              <a:buFont typeface="Wingdings" pitchFamily="2" charset="2"/>
              <a:buChar char="ü"/>
            </a:pPr>
            <a:r>
              <a:rPr lang="pt-BR" sz="1800" smtClean="0"/>
              <a:t>afinamento cortical diafisário; afinamento das placas terminais vertebrais com um “corpo vertebral vazio”;</a:t>
            </a:r>
          </a:p>
          <a:p>
            <a:pPr algn="just" eaLnBrk="1" hangingPunct="1">
              <a:buFont typeface="Wingdings" pitchFamily="2" charset="2"/>
              <a:buChar char="ü"/>
            </a:pPr>
            <a:r>
              <a:rPr lang="pt-BR" sz="1800" smtClean="0"/>
              <a:t>osteopenia mais escavação metafisária, desgaste ou irregularidade;</a:t>
            </a:r>
          </a:p>
          <a:p>
            <a:pPr algn="just" eaLnBrk="1" hangingPunct="1">
              <a:buFont typeface="Wingdings" pitchFamily="2" charset="2"/>
              <a:buChar char="ü"/>
            </a:pPr>
            <a:r>
              <a:rPr lang="pt-BR" sz="1800" smtClean="0"/>
              <a:t>alargamento do pulso ou joelho;</a:t>
            </a:r>
          </a:p>
          <a:p>
            <a:pPr algn="just" eaLnBrk="1" hangingPunct="1">
              <a:buFont typeface="Wingdings" pitchFamily="2" charset="2"/>
              <a:buChar char="ü"/>
            </a:pPr>
            <a:r>
              <a:rPr lang="pt-BR" sz="1800" smtClean="0"/>
              <a:t>escavação ou alargamento das extremidades da costela anterior na junção costocondral; e / ou fratura aguda ou em cicatrização. </a:t>
            </a:r>
            <a:endParaRPr lang="pt-BR" sz="1800" baseline="30000" smtClean="0"/>
          </a:p>
          <a:p>
            <a:pPr algn="just" eaLnBrk="1" hangingPunct="1">
              <a:buFont typeface="Wingdings" pitchFamily="2" charset="2"/>
              <a:buChar char="Ø"/>
            </a:pPr>
            <a:r>
              <a:rPr lang="pt-BR" sz="1800" smtClean="0"/>
              <a:t>Trinta e dois bebês prematuros com ausência de DMO foram incluídos no grupo controle e foram pareados 2:1 na admissão;</a:t>
            </a:r>
          </a:p>
          <a:p>
            <a:pPr algn="just" eaLnBrk="1" hangingPunct="1">
              <a:buFont typeface="Wingdings" pitchFamily="2" charset="2"/>
              <a:buChar char="Ø"/>
            </a:pPr>
            <a:r>
              <a:rPr lang="pt-BR" sz="1800" smtClean="0"/>
              <a:t>O desenvolvimento de DMO de prematuridade ou alta hospitalar foi o desfecho.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ítulo 1"/>
          <p:cNvSpPr>
            <a:spLocks noGrp="1"/>
          </p:cNvSpPr>
          <p:nvPr>
            <p:ph type="title"/>
          </p:nvPr>
        </p:nvSpPr>
        <p:spPr>
          <a:xfrm>
            <a:off x="527050" y="166688"/>
            <a:ext cx="9974263" cy="1520825"/>
          </a:xfrm>
        </p:spPr>
        <p:txBody>
          <a:bodyPr/>
          <a:lstStyle/>
          <a:p>
            <a:pPr algn="ctr" eaLnBrk="1" hangingPunct="1"/>
            <a:r>
              <a:rPr lang="pt-BR" smtClean="0"/>
              <a:t>MATERIAIS E MÉTODOS </a:t>
            </a:r>
            <a:br>
              <a:rPr lang="pt-BR" smtClean="0"/>
            </a:br>
            <a:endParaRPr lang="pt-BR" smtClean="0"/>
          </a:p>
        </p:txBody>
      </p:sp>
      <p:sp>
        <p:nvSpPr>
          <p:cNvPr id="3" name="Espaço Reservado para Conteúdo 2"/>
          <p:cNvSpPr>
            <a:spLocks noGrp="1"/>
          </p:cNvSpPr>
          <p:nvPr>
            <p:ph idx="1"/>
          </p:nvPr>
        </p:nvSpPr>
        <p:spPr>
          <a:xfrm>
            <a:off x="957263" y="927100"/>
            <a:ext cx="10414000" cy="5029200"/>
          </a:xfrm>
        </p:spPr>
        <p:txBody>
          <a:bodyPr rtlCol="0">
            <a:noAutofit/>
          </a:bodyPr>
          <a:lstStyle/>
          <a:p>
            <a:pPr algn="just" eaLnBrk="1" fontAlgn="auto" hangingPunct="1">
              <a:spcAft>
                <a:spcPts val="0"/>
              </a:spcAft>
              <a:buClr>
                <a:schemeClr val="accent1">
                  <a:lumMod val="60000"/>
                  <a:lumOff val="40000"/>
                </a:schemeClr>
              </a:buClr>
              <a:buFont typeface="Wingdings 3" charset="2"/>
              <a:buChar char=""/>
              <a:defRPr/>
            </a:pPr>
            <a:endParaRPr lang="pt-BR" dirty="0" smtClean="0"/>
          </a:p>
          <a:p>
            <a:pPr algn="just" eaLnBrk="1" fontAlgn="auto" hangingPunct="1">
              <a:spcAft>
                <a:spcPts val="0"/>
              </a:spcAft>
              <a:buClr>
                <a:schemeClr val="accent1">
                  <a:lumMod val="60000"/>
                  <a:lumOff val="40000"/>
                </a:schemeClr>
              </a:buClr>
              <a:buFont typeface="Wingdings" panose="05000000000000000000" pitchFamily="2" charset="2"/>
              <a:buChar char="v"/>
              <a:defRPr/>
            </a:pPr>
            <a:r>
              <a:rPr lang="pt-BR" dirty="0"/>
              <a:t> </a:t>
            </a:r>
            <a:r>
              <a:rPr lang="pt-BR" b="1" u="sng" dirty="0" smtClean="0"/>
              <a:t>Métodos</a:t>
            </a:r>
          </a:p>
          <a:p>
            <a:pPr marL="0" indent="0" algn="just" eaLnBrk="1" fontAlgn="auto" hangingPunct="1">
              <a:spcAft>
                <a:spcPts val="0"/>
              </a:spcAft>
              <a:buClr>
                <a:schemeClr val="accent1">
                  <a:lumMod val="60000"/>
                  <a:lumOff val="40000"/>
                </a:schemeClr>
              </a:buClr>
              <a:buFont typeface="Wingdings 3" charset="2"/>
              <a:buNone/>
              <a:defRPr/>
            </a:pPr>
            <a:endParaRPr lang="pt-BR" b="1" u="sng" dirty="0"/>
          </a:p>
          <a:p>
            <a:pPr algn="just" eaLnBrk="1" fontAlgn="auto" hangingPunct="1">
              <a:spcAft>
                <a:spcPts val="0"/>
              </a:spcAft>
              <a:buClr>
                <a:schemeClr val="accent1">
                  <a:lumMod val="60000"/>
                  <a:lumOff val="40000"/>
                </a:schemeClr>
              </a:buClr>
              <a:buFont typeface="Wingdings 3" charset="2"/>
              <a:buChar char=""/>
              <a:defRPr/>
            </a:pPr>
            <a:r>
              <a:rPr lang="pt-BR" dirty="0"/>
              <a:t>Os prontuários médicos foram examinados </a:t>
            </a:r>
            <a:r>
              <a:rPr lang="pt-BR" dirty="0" smtClean="0"/>
              <a:t>retrospectivamente;</a:t>
            </a:r>
          </a:p>
          <a:p>
            <a:pPr algn="just" eaLnBrk="1" fontAlgn="auto" hangingPunct="1">
              <a:spcAft>
                <a:spcPts val="0"/>
              </a:spcAft>
              <a:buClr>
                <a:schemeClr val="accent1">
                  <a:lumMod val="60000"/>
                  <a:lumOff val="40000"/>
                </a:schemeClr>
              </a:buClr>
              <a:buFont typeface="Wingdings 3" charset="2"/>
              <a:buChar char=""/>
              <a:defRPr/>
            </a:pPr>
            <a:r>
              <a:rPr lang="pt-BR" dirty="0"/>
              <a:t> Os seguintes dados foram registrados: </a:t>
            </a:r>
            <a:endParaRPr lang="pt-BR" dirty="0" smtClean="0"/>
          </a:p>
          <a:p>
            <a:pPr algn="just" eaLnBrk="1" fontAlgn="auto" hangingPunct="1">
              <a:spcAft>
                <a:spcPts val="0"/>
              </a:spcAft>
              <a:buClr>
                <a:schemeClr val="accent1">
                  <a:lumMod val="60000"/>
                  <a:lumOff val="40000"/>
                </a:schemeClr>
              </a:buClr>
              <a:buFont typeface="Wingdings" panose="05000000000000000000" pitchFamily="2" charset="2"/>
              <a:buChar char="ü"/>
              <a:defRPr/>
            </a:pPr>
            <a:r>
              <a:rPr lang="pt-BR" u="sng" dirty="0"/>
              <a:t>C</a:t>
            </a:r>
            <a:r>
              <a:rPr lang="pt-BR" u="sng" dirty="0" smtClean="0"/>
              <a:t>ondições maternas</a:t>
            </a:r>
            <a:r>
              <a:rPr lang="pt-BR" dirty="0" smtClean="0"/>
              <a:t>: número </a:t>
            </a:r>
            <a:r>
              <a:rPr lang="pt-BR" dirty="0"/>
              <a:t>de nascimentos, complicações na gravidez (por exemplo, hipertensão gestacional e diabetes gestacional), distúrbios endócrinos (por exemplo, disfunção da </a:t>
            </a:r>
            <a:r>
              <a:rPr lang="pt-BR" dirty="0" err="1"/>
              <a:t>paratireóide</a:t>
            </a:r>
            <a:r>
              <a:rPr lang="pt-BR" dirty="0"/>
              <a:t>), anormalidades pré-natais do metabolismo de cálcio e fósforo e uso de hormônio </a:t>
            </a:r>
            <a:r>
              <a:rPr lang="pt-BR" dirty="0" err="1"/>
              <a:t>esteróide</a:t>
            </a:r>
            <a:r>
              <a:rPr lang="pt-BR" dirty="0"/>
              <a:t> pré-natal; </a:t>
            </a:r>
            <a:endParaRPr lang="pt-BR" dirty="0" smtClean="0"/>
          </a:p>
          <a:p>
            <a:pPr algn="just" eaLnBrk="1" fontAlgn="auto" hangingPunct="1">
              <a:spcAft>
                <a:spcPts val="0"/>
              </a:spcAft>
              <a:buClr>
                <a:schemeClr val="accent1">
                  <a:lumMod val="60000"/>
                  <a:lumOff val="40000"/>
                </a:schemeClr>
              </a:buClr>
              <a:buFont typeface="Wingdings" panose="05000000000000000000" pitchFamily="2" charset="2"/>
              <a:buChar char="ü"/>
              <a:defRPr/>
            </a:pPr>
            <a:r>
              <a:rPr lang="pt-BR" u="sng" dirty="0"/>
              <a:t>C</a:t>
            </a:r>
            <a:r>
              <a:rPr lang="pt-BR" u="sng" dirty="0" smtClean="0"/>
              <a:t>ondições </a:t>
            </a:r>
            <a:r>
              <a:rPr lang="pt-BR" u="sng" dirty="0"/>
              <a:t>durante o </a:t>
            </a:r>
            <a:r>
              <a:rPr lang="pt-BR" u="sng" dirty="0" smtClean="0"/>
              <a:t>parto: </a:t>
            </a:r>
            <a:r>
              <a:rPr lang="pt-BR" dirty="0" smtClean="0"/>
              <a:t>modo </a:t>
            </a:r>
            <a:r>
              <a:rPr lang="pt-BR" dirty="0"/>
              <a:t>de parto e a presença de asfixia ao nascer; </a:t>
            </a:r>
            <a:endParaRPr lang="pt-BR" dirty="0" smtClean="0"/>
          </a:p>
          <a:p>
            <a:pPr algn="just" eaLnBrk="1" fontAlgn="auto" hangingPunct="1">
              <a:spcAft>
                <a:spcPts val="0"/>
              </a:spcAft>
              <a:buClr>
                <a:schemeClr val="accent1">
                  <a:lumMod val="60000"/>
                  <a:lumOff val="40000"/>
                </a:schemeClr>
              </a:buClr>
              <a:buFont typeface="Wingdings" panose="05000000000000000000" pitchFamily="2" charset="2"/>
              <a:buChar char="ü"/>
              <a:defRPr/>
            </a:pPr>
            <a:r>
              <a:rPr lang="pt-BR" u="sng" dirty="0"/>
              <a:t>C</a:t>
            </a:r>
            <a:r>
              <a:rPr lang="pt-BR" u="sng" dirty="0" smtClean="0"/>
              <a:t>ondições neonatais: </a:t>
            </a:r>
            <a:r>
              <a:rPr lang="pt-BR" dirty="0" smtClean="0"/>
              <a:t>idade </a:t>
            </a:r>
            <a:r>
              <a:rPr lang="pt-BR" dirty="0"/>
              <a:t>gestacional, sexo, peso ao nascer e presença de crianças pequenas para a idade gestacional (PIG); </a:t>
            </a:r>
          </a:p>
          <a:p>
            <a:pPr algn="just" eaLnBrk="1" fontAlgn="auto" hangingPunct="1">
              <a:spcAft>
                <a:spcPts val="0"/>
              </a:spcAft>
              <a:buClr>
                <a:schemeClr val="accent1">
                  <a:lumMod val="60000"/>
                  <a:lumOff val="40000"/>
                </a:schemeClr>
              </a:buClr>
              <a:buFont typeface="Wingdings" panose="05000000000000000000" pitchFamily="2" charset="2"/>
              <a:buChar char="ü"/>
              <a:defRPr/>
            </a:pPr>
            <a:r>
              <a:rPr lang="pt-BR" u="sng" dirty="0"/>
              <a:t>D</a:t>
            </a:r>
            <a:r>
              <a:rPr lang="pt-BR" u="sng" dirty="0" smtClean="0"/>
              <a:t>oenças </a:t>
            </a:r>
            <a:r>
              <a:rPr lang="pt-BR" u="sng" dirty="0"/>
              <a:t>neonatais e </a:t>
            </a:r>
            <a:r>
              <a:rPr lang="pt-BR" u="sng" dirty="0" smtClean="0"/>
              <a:t>tratamento: </a:t>
            </a:r>
            <a:r>
              <a:rPr lang="pt-BR" dirty="0" smtClean="0"/>
              <a:t>uso de ventilador</a:t>
            </a:r>
            <a:r>
              <a:rPr lang="pt-BR" dirty="0"/>
              <a:t>, nutrição parenteral, sedativos, </a:t>
            </a:r>
            <a:r>
              <a:rPr lang="pt-BR" dirty="0" err="1"/>
              <a:t>corticosteróides</a:t>
            </a:r>
            <a:r>
              <a:rPr lang="pt-BR" dirty="0"/>
              <a:t>, </a:t>
            </a:r>
            <a:r>
              <a:rPr lang="pt-BR" dirty="0" err="1"/>
              <a:t>aminofilina</a:t>
            </a:r>
            <a:r>
              <a:rPr lang="pt-BR" dirty="0"/>
              <a:t> e diuréticos, bem como suplementação precoce de cálcio, fósforo e vitamina D (</a:t>
            </a:r>
            <a:r>
              <a:rPr lang="pt-BR" dirty="0" err="1"/>
              <a:t>VitD</a:t>
            </a:r>
            <a:r>
              <a:rPr lang="pt-BR" dirty="0"/>
              <a:t>).</a:t>
            </a:r>
          </a:p>
          <a:p>
            <a:pPr algn="just" eaLnBrk="1" fontAlgn="auto" hangingPunct="1">
              <a:spcAft>
                <a:spcPts val="0"/>
              </a:spcAft>
              <a:buClr>
                <a:schemeClr val="accent1">
                  <a:lumMod val="60000"/>
                  <a:lumOff val="40000"/>
                </a:schemeClr>
              </a:buClr>
              <a:buFont typeface="Wingdings 3" charset="2"/>
              <a:buChar char=""/>
              <a:defRPr/>
            </a:pPr>
            <a:endParaRPr lang="pt-BR" sz="14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ítulo 1"/>
          <p:cNvSpPr>
            <a:spLocks noGrp="1"/>
          </p:cNvSpPr>
          <p:nvPr>
            <p:ph type="title"/>
          </p:nvPr>
        </p:nvSpPr>
        <p:spPr>
          <a:xfrm>
            <a:off x="476250" y="604838"/>
            <a:ext cx="9972675" cy="1519237"/>
          </a:xfrm>
        </p:spPr>
        <p:txBody>
          <a:bodyPr/>
          <a:lstStyle/>
          <a:p>
            <a:pPr algn="ctr" eaLnBrk="1" hangingPunct="1"/>
            <a:r>
              <a:rPr lang="pt-BR" smtClean="0"/>
              <a:t>MATERIAIS E MÉTODOS </a:t>
            </a:r>
            <a:br>
              <a:rPr lang="pt-BR" smtClean="0"/>
            </a:br>
            <a:endParaRPr lang="pt-BR" smtClean="0"/>
          </a:p>
        </p:txBody>
      </p:sp>
      <p:sp>
        <p:nvSpPr>
          <p:cNvPr id="28674" name="Espaço Reservado para Conteúdo 2"/>
          <p:cNvSpPr>
            <a:spLocks noGrp="1"/>
          </p:cNvSpPr>
          <p:nvPr>
            <p:ph idx="1"/>
          </p:nvPr>
        </p:nvSpPr>
        <p:spPr>
          <a:xfrm>
            <a:off x="931863" y="1558925"/>
            <a:ext cx="10414000" cy="5029200"/>
          </a:xfrm>
        </p:spPr>
        <p:txBody>
          <a:bodyPr/>
          <a:lstStyle/>
          <a:p>
            <a:pPr algn="just" eaLnBrk="1" hangingPunct="1"/>
            <a:endParaRPr lang="pt-BR" smtClean="0"/>
          </a:p>
          <a:p>
            <a:pPr algn="just" eaLnBrk="1" hangingPunct="1">
              <a:buFont typeface="Wingdings" pitchFamily="2" charset="2"/>
              <a:buChar char="v"/>
            </a:pPr>
            <a:r>
              <a:rPr lang="pt-BR" b="1" u="sng" smtClean="0"/>
              <a:t>Análise estatística</a:t>
            </a:r>
          </a:p>
          <a:p>
            <a:pPr algn="just" eaLnBrk="1" hangingPunct="1">
              <a:buFont typeface="Wingdings 3" pitchFamily="18" charset="2"/>
              <a:buNone/>
            </a:pPr>
            <a:endParaRPr lang="pt-BR" b="1" u="sng" smtClean="0"/>
          </a:p>
          <a:p>
            <a:pPr algn="just" eaLnBrk="1" hangingPunct="1"/>
            <a:r>
              <a:rPr lang="pt-BR" smtClean="0"/>
              <a:t>A análise dos dados foi realizada no SPSS 16.0;</a:t>
            </a:r>
          </a:p>
          <a:p>
            <a:pPr algn="just" eaLnBrk="1" hangingPunct="1"/>
            <a:r>
              <a:rPr lang="pt-BR" smtClean="0"/>
              <a:t>A comparação intergrupos foi realizada usando o teste </a:t>
            </a:r>
            <a:r>
              <a:rPr lang="pt-BR" i="1" smtClean="0"/>
              <a:t>t de</a:t>
            </a:r>
            <a:r>
              <a:rPr lang="pt-BR" smtClean="0"/>
              <a:t> 2 amostras independentes;</a:t>
            </a:r>
          </a:p>
          <a:p>
            <a:pPr algn="just" eaLnBrk="1" hangingPunct="1"/>
            <a:r>
              <a:rPr lang="pt-BR" smtClean="0"/>
              <a:t>Os dados de contagem são descritos usando frequências e porcentagens; a comparação intergrupos de dados de contagem foi realizada com o teste χ </a:t>
            </a:r>
            <a:r>
              <a:rPr lang="pt-BR" baseline="30000" smtClean="0"/>
              <a:t>2</a:t>
            </a:r>
            <a:r>
              <a:rPr lang="pt-BR" smtClean="0"/>
              <a:t> ;</a:t>
            </a:r>
          </a:p>
          <a:p>
            <a:pPr algn="just" eaLnBrk="1" hangingPunct="1"/>
            <a:r>
              <a:rPr lang="pt-BR" smtClean="0"/>
              <a:t>A análise multifatorial foi realizada por meio de análise de regressão logística </a:t>
            </a:r>
            <a:r>
              <a:rPr lang="pt-BR" i="1" smtClean="0"/>
              <a:t>forward stepwise</a:t>
            </a:r>
            <a:r>
              <a:rPr lang="pt-BR" smtClean="0"/>
              <a:t>;</a:t>
            </a:r>
          </a:p>
          <a:p>
            <a:pPr algn="just" eaLnBrk="1" hangingPunct="1"/>
            <a:r>
              <a:rPr lang="pt-BR" i="1" smtClean="0"/>
              <a:t>P</a:t>
            </a:r>
            <a:r>
              <a:rPr lang="pt-BR" smtClean="0"/>
              <a:t>  &lt;0,05 foi considerado para indicar significância estatística.</a:t>
            </a:r>
          </a:p>
          <a:p>
            <a:pPr algn="just" eaLnBrk="1" hangingPunct="1"/>
            <a:endParaRPr lang="pt-BR" sz="140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1"/>
          <p:cNvSpPr>
            <a:spLocks noGrp="1"/>
          </p:cNvSpPr>
          <p:nvPr>
            <p:ph type="title"/>
          </p:nvPr>
        </p:nvSpPr>
        <p:spPr>
          <a:xfrm>
            <a:off x="474663" y="585788"/>
            <a:ext cx="9972675" cy="1519237"/>
          </a:xfrm>
        </p:spPr>
        <p:txBody>
          <a:bodyPr/>
          <a:lstStyle/>
          <a:p>
            <a:pPr algn="ctr" eaLnBrk="1" hangingPunct="1"/>
            <a:r>
              <a:rPr lang="pt-BR" smtClean="0"/>
              <a:t>RESULTADOS</a:t>
            </a:r>
            <a:br>
              <a:rPr lang="pt-BR" smtClean="0"/>
            </a:br>
            <a:endParaRPr lang="pt-BR" smtClean="0"/>
          </a:p>
        </p:txBody>
      </p:sp>
      <p:sp>
        <p:nvSpPr>
          <p:cNvPr id="29698" name="Espaço Reservado para Conteúdo 2"/>
          <p:cNvSpPr>
            <a:spLocks noGrp="1"/>
          </p:cNvSpPr>
          <p:nvPr>
            <p:ph idx="1"/>
          </p:nvPr>
        </p:nvSpPr>
        <p:spPr>
          <a:xfrm>
            <a:off x="1073150" y="2133600"/>
            <a:ext cx="10415588" cy="5029200"/>
          </a:xfrm>
        </p:spPr>
        <p:txBody>
          <a:bodyPr/>
          <a:lstStyle/>
          <a:p>
            <a:pPr algn="just" eaLnBrk="1" hangingPunct="1">
              <a:buFont typeface="Wingdings" pitchFamily="2" charset="2"/>
              <a:buChar char="v"/>
            </a:pPr>
            <a:r>
              <a:rPr lang="pt-BR" b="1" u="sng" smtClean="0"/>
              <a:t>Incidência:</a:t>
            </a:r>
          </a:p>
          <a:p>
            <a:pPr algn="just" eaLnBrk="1" hangingPunct="1">
              <a:buFont typeface="Wingdings 3" pitchFamily="18" charset="2"/>
              <a:buNone/>
            </a:pPr>
            <a:endParaRPr lang="pt-BR" b="1" u="sng" smtClean="0"/>
          </a:p>
          <a:p>
            <a:pPr algn="just" eaLnBrk="1" hangingPunct="1"/>
            <a:r>
              <a:rPr lang="pt-BR" smtClean="0"/>
              <a:t>A </a:t>
            </a:r>
            <a:r>
              <a:rPr lang="pt-BR" b="1" smtClean="0">
                <a:solidFill>
                  <a:srgbClr val="FF00FF"/>
                </a:solidFill>
              </a:rPr>
              <a:t>incidência de DMO</a:t>
            </a:r>
            <a:r>
              <a:rPr lang="pt-BR" smtClean="0"/>
              <a:t> em bebês prematuros foi de </a:t>
            </a:r>
            <a:r>
              <a:rPr lang="pt-BR" b="1" smtClean="0">
                <a:solidFill>
                  <a:srgbClr val="FF00FF"/>
                </a:solidFill>
              </a:rPr>
              <a:t>6,7%</a:t>
            </a:r>
            <a:r>
              <a:rPr lang="pt-BR" smtClean="0"/>
              <a:t> (</a:t>
            </a:r>
            <a:r>
              <a:rPr lang="pt-BR" smtClean="0">
                <a:solidFill>
                  <a:srgbClr val="FF00FF"/>
                </a:solidFill>
              </a:rPr>
              <a:t>16/238</a:t>
            </a:r>
            <a:r>
              <a:rPr lang="pt-BR" smtClean="0"/>
              <a:t>);</a:t>
            </a:r>
          </a:p>
          <a:p>
            <a:pPr algn="just" eaLnBrk="1" hangingPunct="1"/>
            <a:r>
              <a:rPr lang="pt-BR" smtClean="0"/>
              <a:t>No grupo caso, </a:t>
            </a:r>
            <a:r>
              <a:rPr lang="pt-BR" b="1" smtClean="0">
                <a:solidFill>
                  <a:srgbClr val="FF0000"/>
                </a:solidFill>
              </a:rPr>
              <a:t>3 dos 16 casos</a:t>
            </a:r>
            <a:r>
              <a:rPr lang="pt-BR" smtClean="0"/>
              <a:t> sofreram </a:t>
            </a:r>
            <a:r>
              <a:rPr lang="pt-BR" b="1" smtClean="0">
                <a:solidFill>
                  <a:srgbClr val="FF0000"/>
                </a:solidFill>
              </a:rPr>
              <a:t>fratura</a:t>
            </a:r>
            <a:r>
              <a:rPr lang="pt-BR" smtClean="0"/>
              <a:t> e o exame de raios-X indicou que havia alterações semelhantes ao </a:t>
            </a:r>
            <a:r>
              <a:rPr lang="pt-BR" b="1" smtClean="0">
                <a:solidFill>
                  <a:srgbClr val="FF0000"/>
                </a:solidFill>
              </a:rPr>
              <a:t>raquitismo em 13 casos</a:t>
            </a:r>
            <a:r>
              <a:rPr lang="pt-BR" smtClean="0"/>
              <a:t>;</a:t>
            </a:r>
          </a:p>
          <a:p>
            <a:pPr algn="just" eaLnBrk="1" hangingPunct="1"/>
            <a:r>
              <a:rPr lang="pt-BR" smtClean="0"/>
              <a:t>A idade gestacional média foi de </a:t>
            </a:r>
            <a:r>
              <a:rPr lang="pt-BR" b="1" smtClean="0">
                <a:solidFill>
                  <a:srgbClr val="FF0000"/>
                </a:solidFill>
              </a:rPr>
              <a:t>28,8 ± 1,5 semanas</a:t>
            </a:r>
            <a:r>
              <a:rPr lang="pt-BR" smtClean="0"/>
              <a:t> e o peso médio ao nascer foi de </a:t>
            </a:r>
            <a:r>
              <a:rPr lang="pt-BR" b="1" smtClean="0">
                <a:solidFill>
                  <a:srgbClr val="FF0000"/>
                </a:solidFill>
              </a:rPr>
              <a:t>1.023,8 ± 192,5 g.</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ítulo 1"/>
          <p:cNvSpPr>
            <a:spLocks noGrp="1"/>
          </p:cNvSpPr>
          <p:nvPr>
            <p:ph type="title"/>
          </p:nvPr>
        </p:nvSpPr>
        <p:spPr>
          <a:xfrm>
            <a:off x="476250" y="604838"/>
            <a:ext cx="9972675" cy="1519237"/>
          </a:xfrm>
        </p:spPr>
        <p:txBody>
          <a:bodyPr/>
          <a:lstStyle/>
          <a:p>
            <a:pPr algn="ctr" eaLnBrk="1" hangingPunct="1"/>
            <a:r>
              <a:rPr lang="pt-BR" smtClean="0"/>
              <a:t>RESULTADOS</a:t>
            </a:r>
            <a:br>
              <a:rPr lang="pt-BR" smtClean="0"/>
            </a:br>
            <a:endParaRPr lang="pt-BR" smtClean="0"/>
          </a:p>
        </p:txBody>
      </p:sp>
      <p:sp>
        <p:nvSpPr>
          <p:cNvPr id="30722" name="Espaço Reservado para Conteúdo 2"/>
          <p:cNvSpPr>
            <a:spLocks noGrp="1"/>
          </p:cNvSpPr>
          <p:nvPr>
            <p:ph idx="1"/>
          </p:nvPr>
        </p:nvSpPr>
        <p:spPr>
          <a:xfrm>
            <a:off x="1022350" y="1828800"/>
            <a:ext cx="10414000" cy="5029200"/>
          </a:xfrm>
        </p:spPr>
        <p:txBody>
          <a:bodyPr/>
          <a:lstStyle/>
          <a:p>
            <a:pPr algn="just" eaLnBrk="1" hangingPunct="1">
              <a:buFont typeface="Wingdings" pitchFamily="2" charset="2"/>
              <a:buChar char="v"/>
            </a:pPr>
            <a:r>
              <a:rPr lang="pt-BR" b="1" u="sng" smtClean="0"/>
              <a:t>Análise unifatorial de fatores de risco</a:t>
            </a:r>
          </a:p>
          <a:p>
            <a:pPr algn="just" eaLnBrk="1" hangingPunct="1">
              <a:buFont typeface="Wingdings 3" pitchFamily="18" charset="2"/>
              <a:buNone/>
            </a:pPr>
            <a:endParaRPr lang="pt-BR" b="1" u="sng" smtClean="0"/>
          </a:p>
          <a:p>
            <a:pPr algn="just" eaLnBrk="1" hangingPunct="1"/>
            <a:r>
              <a:rPr lang="pt-BR" smtClean="0">
                <a:solidFill>
                  <a:srgbClr val="FF00FF"/>
                </a:solidFill>
              </a:rPr>
              <a:t>O grupo caso</a:t>
            </a:r>
            <a:r>
              <a:rPr lang="pt-BR" smtClean="0"/>
              <a:t> </a:t>
            </a:r>
            <a:r>
              <a:rPr lang="pt-BR" b="1" smtClean="0">
                <a:solidFill>
                  <a:srgbClr val="FF0000"/>
                </a:solidFill>
              </a:rPr>
              <a:t>teve idade gestacional e peso ao nascer significativamente menores do que o grupo controle, e também fez uso significativamente maior de corticosteroides maternos pré-natais, sedativos, ventiladores, aminofilina e diuréticos;</a:t>
            </a:r>
          </a:p>
          <a:p>
            <a:pPr algn="just" eaLnBrk="1" hangingPunct="1"/>
            <a:r>
              <a:rPr lang="pt-BR" smtClean="0"/>
              <a:t>O grupo de caso teve uma proporção significativamente maior de </a:t>
            </a:r>
            <a:r>
              <a:rPr lang="pt-BR" b="1" smtClean="0"/>
              <a:t>bebês PIG</a:t>
            </a:r>
            <a:r>
              <a:rPr lang="pt-BR" smtClean="0"/>
              <a:t>, bem como </a:t>
            </a:r>
            <a:r>
              <a:rPr lang="pt-BR" b="1" smtClean="0">
                <a:solidFill>
                  <a:srgbClr val="FF0000"/>
                </a:solidFill>
              </a:rPr>
              <a:t>comprometimento da função hepática</a:t>
            </a:r>
            <a:r>
              <a:rPr lang="pt-BR" smtClean="0"/>
              <a:t> significativamente maior, </a:t>
            </a:r>
            <a:r>
              <a:rPr lang="pt-BR" b="1" smtClean="0">
                <a:solidFill>
                  <a:srgbClr val="FF0000"/>
                </a:solidFill>
              </a:rPr>
              <a:t>suplementação de VitD em &gt; 14 dias de idade</a:t>
            </a:r>
            <a:r>
              <a:rPr lang="pt-BR" smtClean="0"/>
              <a:t>, obtenção de </a:t>
            </a:r>
            <a:r>
              <a:rPr lang="pt-BR" b="1" smtClean="0">
                <a:solidFill>
                  <a:srgbClr val="FF0000"/>
                </a:solidFill>
              </a:rPr>
              <a:t>nutrição enteral total (NET) em&gt; 28 dias de idade</a:t>
            </a:r>
            <a:r>
              <a:rPr lang="pt-BR" smtClean="0"/>
              <a:t> e </a:t>
            </a:r>
            <a:r>
              <a:rPr lang="pt-BR" i="1" smtClean="0">
                <a:solidFill>
                  <a:srgbClr val="FF0000"/>
                </a:solidFill>
              </a:rPr>
              <a:t>intolerância alimentar</a:t>
            </a:r>
            <a:r>
              <a:rPr lang="pt-BR" smtClean="0"/>
              <a:t>.</a:t>
            </a:r>
          </a:p>
          <a:p>
            <a:pPr algn="just" eaLnBrk="1" hangingPunct="1">
              <a:buFont typeface="Wingdings 3" pitchFamily="18" charset="2"/>
              <a:buNone/>
            </a:pPr>
            <a:r>
              <a:rPr lang="pt-BR" smtClean="0"/>
              <a:t>                                                            </a:t>
            </a:r>
            <a:r>
              <a:rPr lang="pt-BR" smtClean="0">
                <a:solidFill>
                  <a:srgbClr val="FFFF00"/>
                </a:solidFill>
              </a:rPr>
              <a:t>Tabela 1</a:t>
            </a:r>
            <a:endParaRPr lang="pt-BR" sz="1400" smtClean="0">
              <a:solidFill>
                <a:srgbClr val="FFFF00"/>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ítulo 1"/>
          <p:cNvSpPr>
            <a:spLocks noGrp="1"/>
          </p:cNvSpPr>
          <p:nvPr>
            <p:ph type="title"/>
          </p:nvPr>
        </p:nvSpPr>
        <p:spPr>
          <a:xfrm>
            <a:off x="476250" y="604838"/>
            <a:ext cx="9972675" cy="1519237"/>
          </a:xfrm>
        </p:spPr>
        <p:txBody>
          <a:bodyPr/>
          <a:lstStyle/>
          <a:p>
            <a:pPr algn="ctr" eaLnBrk="1" hangingPunct="1"/>
            <a:r>
              <a:rPr lang="pt-BR" smtClean="0"/>
              <a:t>RESULTADOS</a:t>
            </a:r>
            <a:br>
              <a:rPr lang="pt-BR" smtClean="0"/>
            </a:br>
            <a:endParaRPr lang="pt-BR" smtClean="0"/>
          </a:p>
        </p:txBody>
      </p:sp>
      <p:pic>
        <p:nvPicPr>
          <p:cNvPr id="31746" name="Imagem 3"/>
          <p:cNvPicPr>
            <a:picLocks noChangeAspect="1"/>
          </p:cNvPicPr>
          <p:nvPr/>
        </p:nvPicPr>
        <p:blipFill>
          <a:blip r:embed="rId2"/>
          <a:srcRect/>
          <a:stretch>
            <a:fillRect/>
          </a:stretch>
        </p:blipFill>
        <p:spPr bwMode="auto">
          <a:xfrm>
            <a:off x="2022475" y="103188"/>
            <a:ext cx="7802563" cy="6754812"/>
          </a:xfrm>
          <a:prstGeom prst="rect">
            <a:avLst/>
          </a:prstGeom>
          <a:noFill/>
          <a:ln w="57150">
            <a:solidFill>
              <a:srgbClr val="FF00FF"/>
            </a:solid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ítulo 1"/>
          <p:cNvSpPr>
            <a:spLocks noGrp="1"/>
          </p:cNvSpPr>
          <p:nvPr>
            <p:ph type="title"/>
          </p:nvPr>
        </p:nvSpPr>
        <p:spPr>
          <a:xfrm>
            <a:off x="476250" y="604838"/>
            <a:ext cx="9972675" cy="1519237"/>
          </a:xfrm>
        </p:spPr>
        <p:txBody>
          <a:bodyPr/>
          <a:lstStyle/>
          <a:p>
            <a:pPr algn="ctr" eaLnBrk="1" hangingPunct="1"/>
            <a:r>
              <a:rPr lang="pt-BR" smtClean="0"/>
              <a:t>RESULTADOS</a:t>
            </a:r>
            <a:br>
              <a:rPr lang="pt-BR" smtClean="0"/>
            </a:br>
            <a:endParaRPr lang="pt-BR" smtClean="0"/>
          </a:p>
        </p:txBody>
      </p:sp>
      <p:sp>
        <p:nvSpPr>
          <p:cNvPr id="32770" name="Espaço Reservado para Conteúdo 2"/>
          <p:cNvSpPr>
            <a:spLocks noGrp="1"/>
          </p:cNvSpPr>
          <p:nvPr>
            <p:ph idx="1"/>
          </p:nvPr>
        </p:nvSpPr>
        <p:spPr>
          <a:xfrm>
            <a:off x="1085850" y="1828800"/>
            <a:ext cx="10415588" cy="5029200"/>
          </a:xfrm>
        </p:spPr>
        <p:txBody>
          <a:bodyPr/>
          <a:lstStyle/>
          <a:p>
            <a:pPr algn="just" eaLnBrk="1" hangingPunct="1">
              <a:buFont typeface="Wingdings" pitchFamily="2" charset="2"/>
              <a:buChar char="v"/>
            </a:pPr>
            <a:r>
              <a:rPr lang="pt-BR" b="1" u="sng" smtClean="0"/>
              <a:t>Análise de regressão logística múltipla de fatores de risco</a:t>
            </a:r>
          </a:p>
          <a:p>
            <a:pPr algn="just" eaLnBrk="1" hangingPunct="1">
              <a:buFont typeface="Wingdings 3" pitchFamily="18" charset="2"/>
              <a:buNone/>
            </a:pPr>
            <a:endParaRPr lang="pt-BR" b="1" u="sng" smtClean="0"/>
          </a:p>
          <a:p>
            <a:pPr algn="just" eaLnBrk="1" hangingPunct="1"/>
            <a:r>
              <a:rPr lang="pt-BR" smtClean="0"/>
              <a:t>Os fatores relevantes selecionados pela análise unifatorial foram submetidos à análise de </a:t>
            </a:r>
            <a:r>
              <a:rPr lang="pt-BR" b="1" smtClean="0">
                <a:solidFill>
                  <a:srgbClr val="FFFF00"/>
                </a:solidFill>
              </a:rPr>
              <a:t>regressão logística múltipla</a:t>
            </a:r>
            <a:r>
              <a:rPr lang="pt-BR" smtClean="0"/>
              <a:t> não condicional, obtendo-se um valor α de 0,05 e um valor β de 0,10;</a:t>
            </a:r>
          </a:p>
          <a:p>
            <a:pPr algn="just" eaLnBrk="1" hangingPunct="1"/>
            <a:r>
              <a:rPr lang="pt-BR" smtClean="0"/>
              <a:t>Os resultados mostraram que a </a:t>
            </a:r>
            <a:r>
              <a:rPr lang="pt-BR" b="1" smtClean="0">
                <a:solidFill>
                  <a:srgbClr val="FF0000"/>
                </a:solidFill>
              </a:rPr>
              <a:t>idade gestacional &lt; 30 semanas, a obtenção de NET além de 28 dias de idade e a suplementação de VitD após 14 dias de idade foram mantidas na equação de </a:t>
            </a:r>
            <a:r>
              <a:rPr lang="pt-BR" b="1" i="1" smtClean="0">
                <a:solidFill>
                  <a:srgbClr val="FF0000"/>
                </a:solidFill>
              </a:rPr>
              <a:t>regressão stepwise</a:t>
            </a:r>
            <a:r>
              <a:rPr lang="pt-BR" b="1" smtClean="0">
                <a:solidFill>
                  <a:srgbClr val="FF0000"/>
                </a:solidFill>
              </a:rPr>
              <a:t>;</a:t>
            </a:r>
          </a:p>
          <a:p>
            <a:pPr algn="just" eaLnBrk="1" hangingPunct="1"/>
            <a:r>
              <a:rPr lang="pt-BR" smtClean="0"/>
              <a:t>Esses 3 fatores foram, portanto, identificados como os principais fatores que influenciam o desenvolvimento de DMO em bebês prematuros</a:t>
            </a:r>
          </a:p>
          <a:p>
            <a:pPr algn="just" eaLnBrk="1" hangingPunct="1">
              <a:buFont typeface="Wingdings 3" pitchFamily="18" charset="2"/>
              <a:buNone/>
            </a:pPr>
            <a:r>
              <a:rPr lang="pt-BR" smtClean="0"/>
              <a:t>                                                         </a:t>
            </a:r>
            <a:r>
              <a:rPr lang="pt-BR" smtClean="0">
                <a:solidFill>
                  <a:srgbClr val="FFFF00"/>
                </a:solidFill>
              </a:rPr>
              <a:t>Tabela 2</a:t>
            </a:r>
          </a:p>
          <a:p>
            <a:pPr algn="just" eaLnBrk="1" hangingPunct="1"/>
            <a:endParaRPr lang="pt-BR" sz="1400" smtClean="0">
              <a:solidFill>
                <a:srgbClr val="FFFF00"/>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ítulo 1"/>
          <p:cNvSpPr>
            <a:spLocks noGrp="1"/>
          </p:cNvSpPr>
          <p:nvPr>
            <p:ph type="title"/>
          </p:nvPr>
        </p:nvSpPr>
        <p:spPr>
          <a:xfrm>
            <a:off x="476250" y="604838"/>
            <a:ext cx="9972675" cy="1519237"/>
          </a:xfrm>
        </p:spPr>
        <p:txBody>
          <a:bodyPr/>
          <a:lstStyle/>
          <a:p>
            <a:pPr algn="ctr" eaLnBrk="1" hangingPunct="1"/>
            <a:r>
              <a:rPr lang="pt-BR" smtClean="0"/>
              <a:t>RESULTADOS</a:t>
            </a:r>
            <a:br>
              <a:rPr lang="pt-BR" smtClean="0"/>
            </a:br>
            <a:endParaRPr lang="pt-BR" smtClean="0"/>
          </a:p>
        </p:txBody>
      </p:sp>
      <p:pic>
        <p:nvPicPr>
          <p:cNvPr id="33794" name="Imagem 2"/>
          <p:cNvPicPr>
            <a:picLocks noChangeAspect="1"/>
          </p:cNvPicPr>
          <p:nvPr/>
        </p:nvPicPr>
        <p:blipFill>
          <a:blip r:embed="rId2"/>
          <a:srcRect/>
          <a:stretch>
            <a:fillRect/>
          </a:stretch>
        </p:blipFill>
        <p:spPr bwMode="auto">
          <a:xfrm>
            <a:off x="1816100" y="2124075"/>
            <a:ext cx="8277225" cy="2782888"/>
          </a:xfrm>
          <a:prstGeom prst="rect">
            <a:avLst/>
          </a:prstGeom>
          <a:noFill/>
          <a:ln w="57150">
            <a:solidFill>
              <a:srgbClr val="FF00FF"/>
            </a:solid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ítulo 1"/>
          <p:cNvSpPr>
            <a:spLocks noGrp="1"/>
          </p:cNvSpPr>
          <p:nvPr>
            <p:ph type="title"/>
          </p:nvPr>
        </p:nvSpPr>
        <p:spPr>
          <a:xfrm>
            <a:off x="476250" y="604838"/>
            <a:ext cx="9972675" cy="1519237"/>
          </a:xfrm>
        </p:spPr>
        <p:txBody>
          <a:bodyPr/>
          <a:lstStyle/>
          <a:p>
            <a:pPr algn="ctr" eaLnBrk="1" hangingPunct="1"/>
            <a:r>
              <a:rPr lang="pt-BR" smtClean="0"/>
              <a:t>DISCUSSÃO</a:t>
            </a:r>
            <a:br>
              <a:rPr lang="pt-BR" smtClean="0"/>
            </a:br>
            <a:endParaRPr lang="pt-BR" smtClean="0"/>
          </a:p>
        </p:txBody>
      </p:sp>
      <p:sp>
        <p:nvSpPr>
          <p:cNvPr id="34818" name="Espaço Reservado para Conteúdo 2"/>
          <p:cNvSpPr>
            <a:spLocks noGrp="1"/>
          </p:cNvSpPr>
          <p:nvPr>
            <p:ph idx="1"/>
          </p:nvPr>
        </p:nvSpPr>
        <p:spPr>
          <a:xfrm>
            <a:off x="803275" y="1828800"/>
            <a:ext cx="10414000" cy="5029200"/>
          </a:xfrm>
        </p:spPr>
        <p:txBody>
          <a:bodyPr/>
          <a:lstStyle/>
          <a:p>
            <a:pPr algn="just" eaLnBrk="1" hangingPunct="1">
              <a:buFont typeface="Wingdings" pitchFamily="2" charset="2"/>
              <a:buChar char="v"/>
            </a:pPr>
            <a:r>
              <a:rPr lang="pt-BR" smtClean="0"/>
              <a:t>O desenvolvimento de DMO está associado à idade gestacional ao nascimento;</a:t>
            </a:r>
          </a:p>
          <a:p>
            <a:pPr algn="just" eaLnBrk="1" hangingPunct="1">
              <a:buFont typeface="Wingdings" pitchFamily="2" charset="2"/>
              <a:buChar char="v"/>
            </a:pPr>
            <a:r>
              <a:rPr lang="pt-BR" smtClean="0"/>
              <a:t>A incidência aumenta em idades gestacionais mais jovens e com menores pesos ao nascer;</a:t>
            </a:r>
          </a:p>
          <a:p>
            <a:pPr algn="just" eaLnBrk="1" hangingPunct="1">
              <a:buFont typeface="Wingdings" pitchFamily="2" charset="2"/>
              <a:buChar char="v"/>
            </a:pPr>
            <a:r>
              <a:rPr lang="pt-BR" smtClean="0"/>
              <a:t>A incidência de DMO é de até 30% em bebês prematuros nascidos com &lt; 28 semanas de gestação e aproximadamente 10% dos bebês prematuros sofrem fraturas com a idade gestacional corrigida de 36 a 40 semanas;</a:t>
            </a:r>
          </a:p>
          <a:p>
            <a:pPr algn="just" eaLnBrk="1" hangingPunct="1">
              <a:buFont typeface="Wingdings" pitchFamily="2" charset="2"/>
              <a:buChar char="v"/>
            </a:pPr>
            <a:r>
              <a:rPr lang="pt-BR" smtClean="0"/>
              <a:t>Os resultados também mostram que a idade gestacional jovem foi um fator de risco para o desenvolvimento de DMO.</a:t>
            </a:r>
          </a:p>
          <a:p>
            <a:pPr algn="just" eaLnBrk="1" hangingPunct="1">
              <a:buFont typeface="Wingdings" pitchFamily="2" charset="2"/>
              <a:buChar char="v"/>
            </a:pPr>
            <a:r>
              <a:rPr lang="pt-BR" smtClean="0"/>
              <a:t>O nascimento prematuro leva a DMO principalmente porque o nascimento prematuro resulta em reservas minerais deficientes no feto.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ítulo 1"/>
          <p:cNvSpPr>
            <a:spLocks noGrp="1"/>
          </p:cNvSpPr>
          <p:nvPr>
            <p:ph type="title"/>
          </p:nvPr>
        </p:nvSpPr>
        <p:spPr>
          <a:xfrm>
            <a:off x="504825" y="604838"/>
            <a:ext cx="9972675" cy="1519237"/>
          </a:xfrm>
        </p:spPr>
        <p:txBody>
          <a:bodyPr/>
          <a:lstStyle/>
          <a:p>
            <a:pPr algn="ctr" eaLnBrk="1" hangingPunct="1"/>
            <a:r>
              <a:rPr lang="pt-BR" smtClean="0"/>
              <a:t>DISCUSSÃO</a:t>
            </a:r>
            <a:br>
              <a:rPr lang="pt-BR" smtClean="0"/>
            </a:br>
            <a:endParaRPr lang="pt-BR" smtClean="0"/>
          </a:p>
        </p:txBody>
      </p:sp>
      <p:sp>
        <p:nvSpPr>
          <p:cNvPr id="35842" name="Espaço Reservado para Conteúdo 2"/>
          <p:cNvSpPr>
            <a:spLocks noGrp="1"/>
          </p:cNvSpPr>
          <p:nvPr>
            <p:ph idx="1"/>
          </p:nvPr>
        </p:nvSpPr>
        <p:spPr>
          <a:xfrm>
            <a:off x="866775" y="2124075"/>
            <a:ext cx="10415588" cy="5029200"/>
          </a:xfrm>
        </p:spPr>
        <p:txBody>
          <a:bodyPr/>
          <a:lstStyle/>
          <a:p>
            <a:pPr algn="just" eaLnBrk="1" hangingPunct="1">
              <a:buFont typeface="Wingdings" pitchFamily="2" charset="2"/>
              <a:buChar char="v"/>
            </a:pPr>
            <a:r>
              <a:rPr lang="pt-BR" b="1" smtClean="0">
                <a:solidFill>
                  <a:srgbClr val="FFFF00"/>
                </a:solidFill>
              </a:rPr>
              <a:t>Os últimos 3 meses de gravidez são importantes porque o feto adquire 80% das reservas de cálcio e fósforo;</a:t>
            </a:r>
          </a:p>
          <a:p>
            <a:pPr algn="just" eaLnBrk="1" hangingPunct="1">
              <a:buFont typeface="Wingdings" pitchFamily="2" charset="2"/>
              <a:buChar char="v"/>
            </a:pPr>
            <a:r>
              <a:rPr lang="pt-BR" smtClean="0"/>
              <a:t>Nesse período, as taxas médias de deposição de cálcio e fósforo são de 100 a 120 e 50 a 65 mg/kg/dia;</a:t>
            </a:r>
          </a:p>
          <a:p>
            <a:pPr algn="just" eaLnBrk="1" hangingPunct="1">
              <a:buFont typeface="Wingdings" pitchFamily="2" charset="2"/>
              <a:buChar char="v"/>
            </a:pPr>
            <a:r>
              <a:rPr lang="pt-BR" smtClean="0"/>
              <a:t>Se o nascimento prematuro ocorrer antes deste período, o recém-nascido perderá parcial ou totalmente o estágio ideal de aquisição das reservas de cálcio e fósforo.</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ítulo 1"/>
          <p:cNvSpPr>
            <a:spLocks noGrp="1"/>
          </p:cNvSpPr>
          <p:nvPr>
            <p:ph type="title"/>
          </p:nvPr>
        </p:nvSpPr>
        <p:spPr>
          <a:xfrm>
            <a:off x="476250" y="604838"/>
            <a:ext cx="9972675" cy="1519237"/>
          </a:xfrm>
        </p:spPr>
        <p:txBody>
          <a:bodyPr/>
          <a:lstStyle/>
          <a:p>
            <a:pPr algn="ctr" eaLnBrk="1" hangingPunct="1"/>
            <a:r>
              <a:rPr lang="pt-BR" smtClean="0"/>
              <a:t>DISCUSSÃO</a:t>
            </a:r>
            <a:br>
              <a:rPr lang="pt-BR" smtClean="0"/>
            </a:br>
            <a:endParaRPr lang="pt-BR" smtClean="0"/>
          </a:p>
        </p:txBody>
      </p:sp>
      <p:sp>
        <p:nvSpPr>
          <p:cNvPr id="36866" name="Espaço Reservado para Conteúdo 2"/>
          <p:cNvSpPr>
            <a:spLocks noGrp="1"/>
          </p:cNvSpPr>
          <p:nvPr>
            <p:ph idx="1"/>
          </p:nvPr>
        </p:nvSpPr>
        <p:spPr>
          <a:xfrm>
            <a:off x="674688" y="1828800"/>
            <a:ext cx="10414000" cy="5029200"/>
          </a:xfrm>
        </p:spPr>
        <p:txBody>
          <a:bodyPr/>
          <a:lstStyle/>
          <a:p>
            <a:pPr algn="just" eaLnBrk="1" hangingPunct="1">
              <a:buFont typeface="Wingdings" pitchFamily="2" charset="2"/>
              <a:buChar char="v"/>
            </a:pPr>
            <a:r>
              <a:rPr lang="pt-BR" smtClean="0"/>
              <a:t>Um estudo de Henriksen et al mostrou que os níveis séricos de 25-(OH)D</a:t>
            </a:r>
            <a:r>
              <a:rPr lang="pt-BR" baseline="-25000" smtClean="0"/>
              <a:t>3</a:t>
            </a:r>
            <a:r>
              <a:rPr lang="pt-BR" smtClean="0"/>
              <a:t> são significativamente afetados pela idade gestacional em bebês prematuros nascidos com 25 a 35 semanas de gestação;</a:t>
            </a:r>
          </a:p>
          <a:p>
            <a:pPr algn="just" eaLnBrk="1" hangingPunct="1">
              <a:buFont typeface="Wingdings" pitchFamily="2" charset="2"/>
              <a:buChar char="v"/>
            </a:pPr>
            <a:r>
              <a:rPr lang="pt-BR" smtClean="0"/>
              <a:t> Além disso, quanto mais jovem a idade gestacional, menos os sistemas orgânicos amadureceram e a probabilidade de exigir intervenção medicamentosa aumenta;</a:t>
            </a:r>
          </a:p>
          <a:p>
            <a:pPr algn="just" eaLnBrk="1" hangingPunct="1">
              <a:buFont typeface="Wingdings" pitchFamily="2" charset="2"/>
              <a:buChar char="v"/>
            </a:pPr>
            <a:r>
              <a:rPr lang="pt-BR" smtClean="0"/>
              <a:t>O uso de aminofilina, diuréticos e hormônios esteróides também podem levar à perda de minerais ósseos, bem como a distúrbios no metabolismo do cálcio e do fósforo. </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ítulo 1"/>
          <p:cNvSpPr>
            <a:spLocks noGrp="1"/>
          </p:cNvSpPr>
          <p:nvPr>
            <p:ph type="title"/>
          </p:nvPr>
        </p:nvSpPr>
        <p:spPr>
          <a:xfrm>
            <a:off x="398463" y="153988"/>
            <a:ext cx="9974262" cy="1519237"/>
          </a:xfrm>
        </p:spPr>
        <p:txBody>
          <a:bodyPr/>
          <a:lstStyle/>
          <a:p>
            <a:pPr algn="ctr" eaLnBrk="1" hangingPunct="1"/>
            <a:r>
              <a:rPr lang="pt-BR" smtClean="0"/>
              <a:t>DISCUSSÃO</a:t>
            </a:r>
            <a:br>
              <a:rPr lang="pt-BR" smtClean="0"/>
            </a:br>
            <a:endParaRPr lang="pt-BR" smtClean="0"/>
          </a:p>
        </p:txBody>
      </p:sp>
      <p:sp>
        <p:nvSpPr>
          <p:cNvPr id="37890" name="Espaço Reservado para Conteúdo 2"/>
          <p:cNvSpPr>
            <a:spLocks noGrp="1"/>
          </p:cNvSpPr>
          <p:nvPr>
            <p:ph idx="1"/>
          </p:nvPr>
        </p:nvSpPr>
        <p:spPr>
          <a:xfrm>
            <a:off x="712788" y="1350963"/>
            <a:ext cx="10414000" cy="5029200"/>
          </a:xfrm>
        </p:spPr>
        <p:txBody>
          <a:bodyPr/>
          <a:lstStyle/>
          <a:p>
            <a:pPr algn="just" eaLnBrk="1" hangingPunct="1">
              <a:buFont typeface="Wingdings" pitchFamily="2" charset="2"/>
              <a:buChar char="v"/>
            </a:pPr>
            <a:r>
              <a:rPr lang="pt-BR" smtClean="0"/>
              <a:t>O presente estudo descobriu que </a:t>
            </a:r>
            <a:r>
              <a:rPr lang="pt-BR" b="1" smtClean="0">
                <a:solidFill>
                  <a:srgbClr val="FF0000"/>
                </a:solidFill>
              </a:rPr>
              <a:t>o alcance tardio da nutrição enteral total</a:t>
            </a:r>
            <a:r>
              <a:rPr lang="pt-BR" smtClean="0"/>
              <a:t> (NET) foi um fator de risco para DMO;</a:t>
            </a:r>
          </a:p>
          <a:p>
            <a:pPr algn="just" eaLnBrk="1" hangingPunct="1">
              <a:buFont typeface="Wingdings" pitchFamily="2" charset="2"/>
              <a:buChar char="v"/>
            </a:pPr>
            <a:r>
              <a:rPr lang="pt-BR" smtClean="0"/>
              <a:t>Bebês prematuros, particularmente aqueles com muito baixo peso ao nascer ou extremo baixo peso ao nascer, muitas vezes são incapazes de se alimentar no período pós-natal precoce por causa de doença ou têm dificuldade em alcançar NET a curto prazo, e, portanto, requerem parenteral de longo prazo nutrição;</a:t>
            </a:r>
          </a:p>
          <a:p>
            <a:pPr algn="just" eaLnBrk="1" hangingPunct="1">
              <a:buFont typeface="Wingdings" pitchFamily="2" charset="2"/>
              <a:buChar char="v"/>
            </a:pPr>
            <a:r>
              <a:rPr lang="pt-BR" smtClean="0"/>
              <a:t>No entanto, </a:t>
            </a:r>
            <a:r>
              <a:rPr lang="pt-BR" b="1" smtClean="0">
                <a:solidFill>
                  <a:srgbClr val="FF0000"/>
                </a:solidFill>
              </a:rPr>
              <a:t>a formulação de nutrição parenteral muitas vezes falha em fornecer um suprimento mineral suficiente ou disponível</a:t>
            </a:r>
            <a:r>
              <a:rPr lang="pt-BR" smtClean="0"/>
              <a:t> devido a vários fatores, incluindo uma deficiência de formulações minerais correspondentes, baixa solubilidade de minerais, antagonismo mútuo de nutrientes, impacto do valor de pH e limite de volume de fluido intravenoso para bebês prematuros devido à doença;</a:t>
            </a:r>
          </a:p>
          <a:p>
            <a:pPr algn="just" eaLnBrk="1" hangingPunct="1">
              <a:buFont typeface="Wingdings" pitchFamily="2" charset="2"/>
              <a:buChar char="v"/>
            </a:pPr>
            <a:r>
              <a:rPr lang="pt-BR" smtClean="0"/>
              <a:t>Consequentemente, as deposições de cálcio e fósforo em bebês prematuros durante o período pós-natal inicial não podem atender aos requisitos da taxa de crescimento ósseo intrauterino;</a:t>
            </a:r>
          </a:p>
          <a:p>
            <a:pPr algn="just" eaLnBrk="1" hangingPunct="1"/>
            <a:r>
              <a:rPr lang="pt-BR" smtClean="0"/>
              <a:t>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ítulo 1"/>
          <p:cNvSpPr>
            <a:spLocks noGrp="1"/>
          </p:cNvSpPr>
          <p:nvPr>
            <p:ph type="title"/>
          </p:nvPr>
        </p:nvSpPr>
        <p:spPr>
          <a:xfrm>
            <a:off x="552450" y="0"/>
            <a:ext cx="9972675" cy="1519238"/>
          </a:xfrm>
        </p:spPr>
        <p:txBody>
          <a:bodyPr/>
          <a:lstStyle/>
          <a:p>
            <a:pPr algn="ctr" eaLnBrk="1" hangingPunct="1"/>
            <a:r>
              <a:rPr lang="pt-BR" sz="2400" smtClean="0"/>
              <a:t>DISCUSSÃO</a:t>
            </a:r>
            <a:br>
              <a:rPr lang="pt-BR" sz="2400" smtClean="0"/>
            </a:br>
            <a:endParaRPr lang="pt-BR" sz="2400" smtClean="0"/>
          </a:p>
        </p:txBody>
      </p:sp>
      <p:sp>
        <p:nvSpPr>
          <p:cNvPr id="38914" name="Espaço Reservado para Conteúdo 2"/>
          <p:cNvSpPr>
            <a:spLocks noGrp="1"/>
          </p:cNvSpPr>
          <p:nvPr>
            <p:ph idx="1"/>
          </p:nvPr>
        </p:nvSpPr>
        <p:spPr>
          <a:xfrm>
            <a:off x="854075" y="614363"/>
            <a:ext cx="10414000" cy="5029200"/>
          </a:xfrm>
        </p:spPr>
        <p:txBody>
          <a:bodyPr/>
          <a:lstStyle/>
          <a:p>
            <a:pPr algn="ctr" eaLnBrk="1" hangingPunct="1">
              <a:buFont typeface="Wingdings" pitchFamily="2" charset="2"/>
              <a:buChar char="v"/>
            </a:pPr>
            <a:r>
              <a:rPr lang="pt-BR" b="1" smtClean="0">
                <a:solidFill>
                  <a:srgbClr val="FF0000"/>
                </a:solidFill>
              </a:rPr>
              <a:t>Tem sido relatado que a contaminação de alumínio na nutrição parenteral pode causar DMO</a:t>
            </a:r>
          </a:p>
          <a:p>
            <a:pPr algn="ctr" eaLnBrk="1" hangingPunct="1">
              <a:buFont typeface="Wingdings" pitchFamily="2" charset="2"/>
              <a:buChar char="v"/>
            </a:pPr>
            <a:r>
              <a:rPr lang="pt-BR" sz="1400" b="1" smtClean="0">
                <a:hlinkClick r:id="rId2"/>
              </a:rPr>
              <a:t>Aluminum</a:t>
            </a:r>
            <a:r>
              <a:rPr lang="pt-BR" sz="1400" smtClean="0">
                <a:hlinkClick r:id="rId2"/>
              </a:rPr>
              <a:t> </a:t>
            </a:r>
            <a:r>
              <a:rPr lang="pt-BR" sz="1400" b="1" smtClean="0">
                <a:hlinkClick r:id="rId2"/>
              </a:rPr>
              <a:t>Contamination</a:t>
            </a:r>
            <a:r>
              <a:rPr lang="pt-BR" sz="1400" smtClean="0">
                <a:hlinkClick r:id="rId2"/>
              </a:rPr>
              <a:t> in </a:t>
            </a:r>
            <a:r>
              <a:rPr lang="pt-BR" sz="1400" b="1" smtClean="0">
                <a:hlinkClick r:id="rId2"/>
              </a:rPr>
              <a:t>Parenteral</a:t>
            </a:r>
            <a:r>
              <a:rPr lang="pt-BR" sz="1400" smtClean="0">
                <a:hlinkClick r:id="rId2"/>
              </a:rPr>
              <a:t> </a:t>
            </a:r>
            <a:r>
              <a:rPr lang="pt-BR" sz="1400" b="1" smtClean="0">
                <a:hlinkClick r:id="rId2"/>
              </a:rPr>
              <a:t>Nutrition</a:t>
            </a:r>
            <a:r>
              <a:rPr lang="pt-BR" sz="1400" smtClean="0">
                <a:hlinkClick r:id="rId2"/>
              </a:rPr>
              <a:t> </a:t>
            </a:r>
            <a:r>
              <a:rPr lang="pt-BR" sz="1400" b="1" smtClean="0">
                <a:hlinkClick r:id="rId2"/>
              </a:rPr>
              <a:t>Admixtures</a:t>
            </a:r>
            <a:r>
              <a:rPr lang="pt-BR" sz="1400" smtClean="0">
                <a:hlinkClick r:id="rId2"/>
              </a:rPr>
              <a:t> for Low-Birth-Weight Preterm Infants in Mexico.</a:t>
            </a:r>
            <a:r>
              <a:rPr lang="pt-BR" sz="1400" smtClean="0"/>
              <a:t>Lima-Rogel V, Romano-Moreno S, de Jesús López-López E, de Jesús Escalante-Padrón F, Hurtado-Torres GF.JPEN J Parenter Enteral Nutr. 2016 Sep;40(7):1014-20. </a:t>
            </a:r>
            <a:r>
              <a:rPr lang="pt-BR" sz="1400" b="1" smtClean="0">
                <a:solidFill>
                  <a:srgbClr val="FFFF00"/>
                </a:solidFill>
              </a:rPr>
              <a:t>doi: 10.1177/0148607114550001</a:t>
            </a:r>
            <a:r>
              <a:rPr lang="pt-BR" sz="1400" smtClean="0"/>
              <a:t>. Epub 2014 Sep 16.PMID: 25227670</a:t>
            </a:r>
            <a:endParaRPr lang="pt-BR" sz="1400" b="1" smtClean="0">
              <a:solidFill>
                <a:srgbClr val="FF0000"/>
              </a:solidFill>
            </a:endParaRPr>
          </a:p>
          <a:p>
            <a:pPr algn="ctr" eaLnBrk="1" hangingPunct="1">
              <a:buFont typeface="Wingdings" pitchFamily="2" charset="2"/>
              <a:buChar char="v"/>
            </a:pPr>
            <a:r>
              <a:rPr lang="pt-BR" b="1" smtClean="0">
                <a:solidFill>
                  <a:srgbClr val="FF0000"/>
                </a:solidFill>
              </a:rPr>
              <a:t>Um estudo mostrou  que o conteúdo de alumínio nos ossos de bebês prematuros recebendo nutrição parenteral por &gt; 3 semanas foi 10 vezes maior que o do grupo controle</a:t>
            </a:r>
          </a:p>
          <a:p>
            <a:pPr algn="ctr" eaLnBrk="1" hangingPunct="1">
              <a:buFont typeface="Wingdings" pitchFamily="2" charset="2"/>
              <a:buChar char="v"/>
            </a:pPr>
            <a:r>
              <a:rPr lang="pt-BR" sz="1400" b="1" smtClean="0">
                <a:hlinkClick r:id="rId3"/>
              </a:rPr>
              <a:t>Evidence</a:t>
            </a:r>
            <a:r>
              <a:rPr lang="pt-BR" sz="1400" smtClean="0">
                <a:hlinkClick r:id="rId3"/>
              </a:rPr>
              <a:t> of </a:t>
            </a:r>
            <a:r>
              <a:rPr lang="pt-BR" sz="1400" b="1" smtClean="0">
                <a:hlinkClick r:id="rId3"/>
              </a:rPr>
              <a:t>aluminum</a:t>
            </a:r>
            <a:r>
              <a:rPr lang="pt-BR" sz="1400" smtClean="0">
                <a:hlinkClick r:id="rId3"/>
              </a:rPr>
              <a:t> </a:t>
            </a:r>
            <a:r>
              <a:rPr lang="pt-BR" sz="1400" b="1" smtClean="0">
                <a:hlinkClick r:id="rId3"/>
              </a:rPr>
              <a:t>loading</a:t>
            </a:r>
            <a:r>
              <a:rPr lang="pt-BR" sz="1400" smtClean="0">
                <a:hlinkClick r:id="rId3"/>
              </a:rPr>
              <a:t> in </a:t>
            </a:r>
            <a:r>
              <a:rPr lang="pt-BR" sz="1400" b="1" smtClean="0">
                <a:hlinkClick r:id="rId3"/>
              </a:rPr>
              <a:t>infants</a:t>
            </a:r>
            <a:r>
              <a:rPr lang="pt-BR" sz="1400" smtClean="0">
                <a:hlinkClick r:id="rId3"/>
              </a:rPr>
              <a:t> </a:t>
            </a:r>
            <a:r>
              <a:rPr lang="pt-BR" sz="1400" b="1" smtClean="0">
                <a:hlinkClick r:id="rId3"/>
              </a:rPr>
              <a:t>receiving</a:t>
            </a:r>
            <a:r>
              <a:rPr lang="pt-BR" sz="1400" smtClean="0">
                <a:hlinkClick r:id="rId3"/>
              </a:rPr>
              <a:t> intravenous therapy.</a:t>
            </a:r>
            <a:r>
              <a:rPr lang="pt-BR" sz="1400" smtClean="0"/>
              <a:t>Sedman AB, Klein GL, Merritt RJ, Miller NL, Weber KO, Gill WL, Anand H, Alfrey AC.N Engl J Med. 1985 May 23;312(21):1337-43. doi: 10.1056/NEJM198505233122101.PMID: 3921839</a:t>
            </a:r>
            <a:endParaRPr lang="pt-BR" sz="1400" b="1" smtClean="0">
              <a:solidFill>
                <a:srgbClr val="FF0000"/>
              </a:solidFill>
            </a:endParaRPr>
          </a:p>
          <a:p>
            <a:pPr algn="just" eaLnBrk="1" hangingPunct="1">
              <a:buFont typeface="Wingdings" pitchFamily="2" charset="2"/>
              <a:buChar char="v"/>
            </a:pPr>
            <a:r>
              <a:rPr lang="pt-BR" smtClean="0"/>
              <a:t>A contaminação do alumínio na nutrição parenteral pode resultar em deposição excessiva de alumínio na superfície mineralizada do osso, o que afeta a atividade dos osteoblastos e dificulta a formação óssea, levando à osteomalácia;</a:t>
            </a:r>
          </a:p>
          <a:p>
            <a:pPr algn="just" eaLnBrk="1" hangingPunct="1">
              <a:buFont typeface="Wingdings" pitchFamily="2" charset="2"/>
              <a:buChar char="v"/>
            </a:pPr>
            <a:r>
              <a:rPr lang="pt-BR" smtClean="0"/>
              <a:t>A nutrição enteral tem vantagens incomparáveis ​​para garantir a eficiência de absorção de minerais, incluindo cálcio e fósforo, em bebês prematuros durante o período pós-natal inicial.</a:t>
            </a:r>
          </a:p>
          <a:p>
            <a:pPr algn="just" eaLnBrk="1" hangingPunct="1">
              <a:buFont typeface="Wingdings" pitchFamily="2" charset="2"/>
              <a:buChar char="v"/>
            </a:pPr>
            <a:endParaRPr lang="pt-BR" smtClean="0"/>
          </a:p>
        </p:txBody>
      </p:sp>
      <p:sp>
        <p:nvSpPr>
          <p:cNvPr id="38915" name="AutoShape 5"/>
          <p:cNvSpPr>
            <a:spLocks noChangeArrowheads="1"/>
          </p:cNvSpPr>
          <p:nvPr/>
        </p:nvSpPr>
        <p:spPr bwMode="auto">
          <a:xfrm>
            <a:off x="250825" y="3078163"/>
            <a:ext cx="982663" cy="914400"/>
          </a:xfrm>
          <a:prstGeom prst="lightningBolt">
            <a:avLst/>
          </a:prstGeom>
          <a:solidFill>
            <a:srgbClr val="FFFF00"/>
          </a:solidFill>
          <a:ln w="57150">
            <a:solidFill>
              <a:srgbClr val="FF0000"/>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ítulo 1"/>
          <p:cNvSpPr>
            <a:spLocks noGrp="1"/>
          </p:cNvSpPr>
          <p:nvPr>
            <p:ph type="title"/>
          </p:nvPr>
        </p:nvSpPr>
        <p:spPr>
          <a:xfrm>
            <a:off x="463550" y="244475"/>
            <a:ext cx="9972675" cy="1519238"/>
          </a:xfrm>
        </p:spPr>
        <p:txBody>
          <a:bodyPr/>
          <a:lstStyle/>
          <a:p>
            <a:pPr algn="ctr" eaLnBrk="1" hangingPunct="1"/>
            <a:r>
              <a:rPr lang="pt-BR" smtClean="0"/>
              <a:t>DISCUSSÃO</a:t>
            </a:r>
            <a:br>
              <a:rPr lang="pt-BR" smtClean="0"/>
            </a:br>
            <a:endParaRPr lang="pt-BR" smtClean="0"/>
          </a:p>
        </p:txBody>
      </p:sp>
      <p:sp>
        <p:nvSpPr>
          <p:cNvPr id="39938" name="Espaço Reservado para Conteúdo 2"/>
          <p:cNvSpPr>
            <a:spLocks noGrp="1"/>
          </p:cNvSpPr>
          <p:nvPr>
            <p:ph idx="1"/>
          </p:nvPr>
        </p:nvSpPr>
        <p:spPr>
          <a:xfrm>
            <a:off x="700088" y="1763713"/>
            <a:ext cx="10414000" cy="5029200"/>
          </a:xfrm>
        </p:spPr>
        <p:txBody>
          <a:bodyPr/>
          <a:lstStyle/>
          <a:p>
            <a:pPr algn="just" eaLnBrk="1" hangingPunct="1">
              <a:buFont typeface="Wingdings" pitchFamily="2" charset="2"/>
              <a:buChar char="v"/>
            </a:pPr>
            <a:r>
              <a:rPr lang="pt-BR" smtClean="0"/>
              <a:t>A falta de suplementação de VitD no período pós-natal inicial está associada ao desenvolvimento de DMO;</a:t>
            </a:r>
          </a:p>
          <a:p>
            <a:pPr algn="just" eaLnBrk="1" hangingPunct="1">
              <a:buFont typeface="Wingdings" pitchFamily="2" charset="2"/>
              <a:buChar char="v"/>
            </a:pPr>
            <a:r>
              <a:rPr lang="pt-BR" smtClean="0"/>
              <a:t>A Sociedade Europeia de Gastroenterologia Pediátrica, Hepatologia e Nutrição recomenda </a:t>
            </a:r>
            <a:r>
              <a:rPr lang="pt-BR" b="1" smtClean="0">
                <a:solidFill>
                  <a:srgbClr val="FFFF00"/>
                </a:solidFill>
              </a:rPr>
              <a:t>800 a 1000 UI/dia de VitD para bebês prematuros na primeira semana após o nascimento;</a:t>
            </a:r>
          </a:p>
          <a:p>
            <a:pPr algn="just" eaLnBrk="1" hangingPunct="1">
              <a:buFont typeface="Wingdings" pitchFamily="2" charset="2"/>
              <a:buChar char="v"/>
            </a:pPr>
            <a:r>
              <a:rPr lang="pt-BR" smtClean="0"/>
              <a:t>No presente estudo, </a:t>
            </a:r>
            <a:r>
              <a:rPr lang="pt-BR" b="1" smtClean="0">
                <a:solidFill>
                  <a:srgbClr val="FF0000"/>
                </a:solidFill>
              </a:rPr>
              <a:t>13 bebês prematuros no grupo caso não receberam suplementação de VitD em 14 dias após o nascimento</a:t>
            </a:r>
            <a:r>
              <a:rPr lang="pt-BR" smtClean="0"/>
              <a:t>, e 4 casos somente receberam atenção e intervenção após o desenvolvimento de DMO;</a:t>
            </a:r>
          </a:p>
          <a:p>
            <a:pPr algn="just" eaLnBrk="1" hangingPunct="1">
              <a:buFont typeface="Wingdings" pitchFamily="2" charset="2"/>
              <a:buChar char="v"/>
            </a:pPr>
            <a:r>
              <a:rPr lang="pt-BR" smtClean="0"/>
              <a:t>O hormônio 1,25-(OH)</a:t>
            </a:r>
            <a:r>
              <a:rPr lang="pt-BR" baseline="-25000" smtClean="0"/>
              <a:t>2</a:t>
            </a:r>
            <a:r>
              <a:rPr lang="pt-BR" smtClean="0"/>
              <a:t>D</a:t>
            </a:r>
            <a:r>
              <a:rPr lang="pt-BR" baseline="-25000" smtClean="0"/>
              <a:t>3</a:t>
            </a:r>
            <a:r>
              <a:rPr lang="pt-BR" smtClean="0"/>
              <a:t> atua no intestino, rins e ossos, entre outros órgãos-alvo para regular o transporte, a deposição e a liberação de cálcio e fósforo; </a:t>
            </a:r>
          </a:p>
          <a:p>
            <a:pPr algn="just" eaLnBrk="1" hangingPunct="1">
              <a:buFont typeface="Wingdings" pitchFamily="2" charset="2"/>
              <a:buChar char="v"/>
            </a:pPr>
            <a:r>
              <a:rPr lang="pt-BR" smtClean="0"/>
              <a:t>1,25- (OH)</a:t>
            </a:r>
            <a:r>
              <a:rPr lang="pt-BR" baseline="-25000" smtClean="0"/>
              <a:t>2</a:t>
            </a:r>
            <a:r>
              <a:rPr lang="pt-BR" smtClean="0"/>
              <a:t>D</a:t>
            </a:r>
            <a:r>
              <a:rPr lang="pt-BR" baseline="-25000" smtClean="0"/>
              <a:t>3  </a:t>
            </a:r>
            <a:r>
              <a:rPr lang="pt-BR" smtClean="0"/>
              <a:t>é essencial para garantir a conversão óssea de cálcio e fósforo.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ítulo 1"/>
          <p:cNvSpPr>
            <a:spLocks noGrp="1"/>
          </p:cNvSpPr>
          <p:nvPr>
            <p:ph type="title"/>
          </p:nvPr>
        </p:nvSpPr>
        <p:spPr>
          <a:xfrm>
            <a:off x="385763" y="192088"/>
            <a:ext cx="9974262" cy="1520825"/>
          </a:xfrm>
        </p:spPr>
        <p:txBody>
          <a:bodyPr/>
          <a:lstStyle/>
          <a:p>
            <a:pPr algn="ctr" eaLnBrk="1" hangingPunct="1"/>
            <a:r>
              <a:rPr lang="pt-BR" smtClean="0"/>
              <a:t>DISCUSSÃO</a:t>
            </a:r>
            <a:br>
              <a:rPr lang="pt-BR" smtClean="0"/>
            </a:br>
            <a:endParaRPr lang="pt-BR" smtClean="0"/>
          </a:p>
        </p:txBody>
      </p:sp>
      <p:sp>
        <p:nvSpPr>
          <p:cNvPr id="40962" name="Espaço Reservado para Conteúdo 2"/>
          <p:cNvSpPr>
            <a:spLocks noGrp="1"/>
          </p:cNvSpPr>
          <p:nvPr>
            <p:ph idx="1"/>
          </p:nvPr>
        </p:nvSpPr>
        <p:spPr>
          <a:xfrm>
            <a:off x="687388" y="1211263"/>
            <a:ext cx="10414000" cy="5029200"/>
          </a:xfrm>
        </p:spPr>
        <p:txBody>
          <a:bodyPr/>
          <a:lstStyle/>
          <a:p>
            <a:pPr algn="just" eaLnBrk="1" hangingPunct="1">
              <a:buFont typeface="Wingdings" pitchFamily="2" charset="2"/>
              <a:buChar char="v"/>
            </a:pPr>
            <a:r>
              <a:rPr lang="pt-BR" smtClean="0"/>
              <a:t>A ingestão insuficiente de VitD em longo prazo pode resultar em uma série de alterações fisiopatológicas, incluindo diminuição da absorção intestinal de cálcio e fósforo, aumento da excreção urinária de cálcio e fósforo e distúrbios na osteogênese;</a:t>
            </a:r>
          </a:p>
          <a:p>
            <a:pPr algn="just" eaLnBrk="1" hangingPunct="1">
              <a:buFont typeface="Wingdings" pitchFamily="2" charset="2"/>
              <a:buChar char="v"/>
            </a:pPr>
            <a:r>
              <a:rPr lang="pt-BR" smtClean="0"/>
              <a:t>A recuperação do crescimento de bebês prematuros após o nascimento requer uma alta demanda de nutrientes;</a:t>
            </a:r>
          </a:p>
          <a:p>
            <a:pPr algn="just" eaLnBrk="1" hangingPunct="1">
              <a:buFont typeface="Wingdings" pitchFamily="2" charset="2"/>
              <a:buChar char="v"/>
            </a:pPr>
            <a:r>
              <a:rPr lang="pt-BR" smtClean="0"/>
              <a:t>No entanto, as reservas de VitD de bebês prematuros são insuficientes ao nascimento, enquanto a falta de luz solar devido à hospitalização de longo prazo também afeta a produção de VitD no corpo.</a:t>
            </a:r>
          </a:p>
          <a:p>
            <a:pPr algn="just" eaLnBrk="1" hangingPunct="1">
              <a:buFont typeface="Wingdings" pitchFamily="2" charset="2"/>
              <a:buChar char="v"/>
            </a:pPr>
            <a:r>
              <a:rPr lang="pt-BR" smtClean="0"/>
              <a:t>Além disso, </a:t>
            </a:r>
            <a:r>
              <a:rPr lang="pt-BR" b="1" smtClean="0">
                <a:solidFill>
                  <a:srgbClr val="FF0000"/>
                </a:solidFill>
              </a:rPr>
              <a:t>a condição primária da doença geralmente leva ao retardo da alimentação ou ao jejum repetido, o que também afeta negativamente a administração precoce de VitD;</a:t>
            </a:r>
          </a:p>
          <a:p>
            <a:pPr algn="just" eaLnBrk="1" hangingPunct="1">
              <a:buFont typeface="Wingdings" pitchFamily="2" charset="2"/>
              <a:buChar char="v"/>
            </a:pPr>
            <a:r>
              <a:rPr lang="pt-BR" smtClean="0"/>
              <a:t>Todos esses fatores podem levar a uma deficiência grave de VitD em bebês prematuros e, portanto, prejudicar o equilíbrio de cálcio e fósforo;</a:t>
            </a:r>
          </a:p>
          <a:p>
            <a:pPr algn="just" eaLnBrk="1" hangingPunct="1">
              <a:buFont typeface="Wingdings" pitchFamily="2" charset="2"/>
              <a:buChar char="v"/>
            </a:pPr>
            <a:r>
              <a:rPr lang="pt-BR" smtClean="0"/>
              <a:t>Esse desequilíbrio causará falta de cálcio e fósforo, bem como distúrbios no metabolismo ósseo, levando ao desenvolvimento de DMO</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ítulo 1"/>
          <p:cNvSpPr>
            <a:spLocks noGrp="1"/>
          </p:cNvSpPr>
          <p:nvPr>
            <p:ph type="title"/>
          </p:nvPr>
        </p:nvSpPr>
        <p:spPr>
          <a:xfrm>
            <a:off x="514350" y="166688"/>
            <a:ext cx="9974263" cy="1519237"/>
          </a:xfrm>
        </p:spPr>
        <p:txBody>
          <a:bodyPr/>
          <a:lstStyle/>
          <a:p>
            <a:pPr algn="ctr" eaLnBrk="1" hangingPunct="1"/>
            <a:r>
              <a:rPr lang="pt-BR" smtClean="0"/>
              <a:t>DISCUSSÃO</a:t>
            </a:r>
            <a:br>
              <a:rPr lang="pt-BR" smtClean="0"/>
            </a:br>
            <a:endParaRPr lang="pt-BR" smtClean="0"/>
          </a:p>
        </p:txBody>
      </p:sp>
      <p:sp>
        <p:nvSpPr>
          <p:cNvPr id="41986" name="Espaço Reservado para Conteúdo 2"/>
          <p:cNvSpPr>
            <a:spLocks noGrp="1"/>
          </p:cNvSpPr>
          <p:nvPr>
            <p:ph idx="1"/>
          </p:nvPr>
        </p:nvSpPr>
        <p:spPr>
          <a:xfrm>
            <a:off x="750888" y="1685925"/>
            <a:ext cx="10415587" cy="5029200"/>
          </a:xfrm>
        </p:spPr>
        <p:txBody>
          <a:bodyPr/>
          <a:lstStyle/>
          <a:p>
            <a:pPr algn="just" eaLnBrk="1" hangingPunct="1">
              <a:buFont typeface="Wingdings" pitchFamily="2" charset="2"/>
              <a:buChar char="v"/>
            </a:pPr>
            <a:r>
              <a:rPr lang="pt-BR" b="1" u="sng" smtClean="0"/>
              <a:t>Limitações</a:t>
            </a:r>
          </a:p>
          <a:p>
            <a:pPr algn="just" eaLnBrk="1" hangingPunct="1">
              <a:buFont typeface="Wingdings 3" pitchFamily="18" charset="2"/>
              <a:buNone/>
            </a:pPr>
            <a:endParaRPr lang="pt-BR" b="1" u="sng" smtClean="0"/>
          </a:p>
          <a:p>
            <a:pPr algn="just" eaLnBrk="1" hangingPunct="1"/>
            <a:r>
              <a:rPr lang="pt-BR" smtClean="0"/>
              <a:t>Em primeiro lugar, o tamanho da amostra parecia pequeno e isso pode influenciar os resultados;</a:t>
            </a:r>
          </a:p>
          <a:p>
            <a:pPr algn="just" eaLnBrk="1" hangingPunct="1"/>
            <a:r>
              <a:rPr lang="pt-BR" smtClean="0"/>
              <a:t>Embora o tamanho da amostra pareça pequeno nesse estudo, os dados dos bebês foram preciosos e representativos porque provavelmente refletem o estado atual de DMO na província de Fujian, China;</a:t>
            </a:r>
          </a:p>
          <a:p>
            <a:pPr algn="just" eaLnBrk="1" hangingPunct="1"/>
            <a:r>
              <a:rPr lang="pt-BR" smtClean="0"/>
              <a:t>Como sabemos, em geral, a incidência de DMO é muito baixa em recém-nascidos, mas aumenta em idades gestacionais mais jovens e com menor peso ao nascer, principalmente em recém-nascidos com idade gestacional </a:t>
            </a:r>
            <a:r>
              <a:rPr lang="pt-BR" b="1" smtClean="0">
                <a:solidFill>
                  <a:srgbClr val="FF0000"/>
                </a:solidFill>
              </a:rPr>
              <a:t>&lt;28 semanas;</a:t>
            </a:r>
          </a:p>
          <a:p>
            <a:pPr algn="just" eaLnBrk="1" hangingPunct="1"/>
            <a:endParaRPr lang="pt-BR" b="1" smtClean="0">
              <a:solidFill>
                <a:srgbClr val="FF0000"/>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ítulo 1"/>
          <p:cNvSpPr>
            <a:spLocks noGrp="1"/>
          </p:cNvSpPr>
          <p:nvPr>
            <p:ph type="title"/>
          </p:nvPr>
        </p:nvSpPr>
        <p:spPr>
          <a:xfrm>
            <a:off x="476250" y="604838"/>
            <a:ext cx="9972675" cy="1519237"/>
          </a:xfrm>
        </p:spPr>
        <p:txBody>
          <a:bodyPr/>
          <a:lstStyle/>
          <a:p>
            <a:pPr algn="ctr" eaLnBrk="1" hangingPunct="1"/>
            <a:r>
              <a:rPr lang="pt-BR" smtClean="0"/>
              <a:t>DISCUSSÃO</a:t>
            </a:r>
            <a:br>
              <a:rPr lang="pt-BR" smtClean="0"/>
            </a:br>
            <a:endParaRPr lang="pt-BR" smtClean="0"/>
          </a:p>
        </p:txBody>
      </p:sp>
      <p:sp>
        <p:nvSpPr>
          <p:cNvPr id="43010" name="Espaço Reservado para Conteúdo 2"/>
          <p:cNvSpPr>
            <a:spLocks noGrp="1"/>
          </p:cNvSpPr>
          <p:nvPr>
            <p:ph idx="1"/>
          </p:nvPr>
        </p:nvSpPr>
        <p:spPr>
          <a:xfrm>
            <a:off x="712788" y="2124075"/>
            <a:ext cx="10414000" cy="5029200"/>
          </a:xfrm>
        </p:spPr>
        <p:txBody>
          <a:bodyPr/>
          <a:lstStyle/>
          <a:p>
            <a:pPr algn="just" eaLnBrk="1" hangingPunct="1"/>
            <a:r>
              <a:rPr lang="pt-BR" smtClean="0"/>
              <a:t>Em segundo lugar, nosso estudo deveria ter investigado fatores que podem mediar a incidência de DMO, produzindo uma certeza sobre a contribuição relativa de fatores inespecíficos no resultado e identificando fatores específicos e inespecíficos que podem nos ajudar a formular a intervenção;</a:t>
            </a:r>
          </a:p>
          <a:p>
            <a:pPr algn="just" eaLnBrk="1" hangingPunct="1"/>
            <a:r>
              <a:rPr lang="pt-BR" smtClean="0"/>
              <a:t>Terceiro, dados de acompanhamento deveria ter sido incluídos. Amostras longitudinais de alto risco para DMO são ideais para este tipo de estudo, pois é possível avaliar os sujeitos em uma linha de base antes que sejam expostos aos fatores de risco.</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ítulo 1"/>
          <p:cNvSpPr>
            <a:spLocks noGrp="1"/>
          </p:cNvSpPr>
          <p:nvPr>
            <p:ph type="title"/>
          </p:nvPr>
        </p:nvSpPr>
        <p:spPr>
          <a:xfrm>
            <a:off x="476250" y="604838"/>
            <a:ext cx="9972675" cy="1519237"/>
          </a:xfrm>
        </p:spPr>
        <p:txBody>
          <a:bodyPr/>
          <a:lstStyle/>
          <a:p>
            <a:pPr algn="ctr" eaLnBrk="1" hangingPunct="1"/>
            <a:r>
              <a:rPr lang="pt-BR" smtClean="0">
                <a:solidFill>
                  <a:srgbClr val="FF00FF"/>
                </a:solidFill>
              </a:rPr>
              <a:t>CONCLUSÃO</a:t>
            </a:r>
            <a:br>
              <a:rPr lang="pt-BR" smtClean="0">
                <a:solidFill>
                  <a:srgbClr val="FF00FF"/>
                </a:solidFill>
              </a:rPr>
            </a:br>
            <a:endParaRPr lang="pt-BR" smtClean="0">
              <a:solidFill>
                <a:srgbClr val="FF00FF"/>
              </a:solidFill>
            </a:endParaRPr>
          </a:p>
        </p:txBody>
      </p:sp>
      <p:sp>
        <p:nvSpPr>
          <p:cNvPr id="44034" name="Espaço Reservado para Conteúdo 2"/>
          <p:cNvSpPr>
            <a:spLocks noGrp="1"/>
          </p:cNvSpPr>
          <p:nvPr>
            <p:ph idx="1"/>
          </p:nvPr>
        </p:nvSpPr>
        <p:spPr>
          <a:xfrm>
            <a:off x="679450" y="1454150"/>
            <a:ext cx="10415588" cy="5029200"/>
          </a:xfrm>
          <a:solidFill>
            <a:srgbClr val="FFFF00"/>
          </a:solidFill>
          <a:ln w="76200">
            <a:solidFill>
              <a:srgbClr val="FF00FF"/>
            </a:solidFill>
          </a:ln>
        </p:spPr>
        <p:txBody>
          <a:bodyPr/>
          <a:lstStyle/>
          <a:p>
            <a:pPr algn="just" eaLnBrk="1" hangingPunct="1">
              <a:buFont typeface="Wingdings" pitchFamily="2" charset="2"/>
              <a:buChar char="v"/>
            </a:pPr>
            <a:r>
              <a:rPr lang="pt-BR" smtClean="0">
                <a:solidFill>
                  <a:srgbClr val="0000CC"/>
                </a:solidFill>
              </a:rPr>
              <a:t>DMO é uma doença grave que afeta o desenvolvimento físico de bebês prematuros a curto e longo prazo;</a:t>
            </a:r>
          </a:p>
          <a:p>
            <a:pPr algn="just" eaLnBrk="1" hangingPunct="1">
              <a:buFont typeface="Wingdings" pitchFamily="2" charset="2"/>
              <a:buChar char="v"/>
            </a:pPr>
            <a:r>
              <a:rPr lang="pt-BR" smtClean="0">
                <a:solidFill>
                  <a:srgbClr val="0000CC"/>
                </a:solidFill>
              </a:rPr>
              <a:t>Nascimento prematuro, falta de NET e deficiência precoce de VitD são os principais fatores de risco para DMO;</a:t>
            </a:r>
          </a:p>
          <a:p>
            <a:pPr algn="just" eaLnBrk="1" hangingPunct="1">
              <a:buFont typeface="Wingdings" pitchFamily="2" charset="2"/>
              <a:buChar char="v"/>
            </a:pPr>
            <a:r>
              <a:rPr lang="pt-BR" smtClean="0">
                <a:solidFill>
                  <a:srgbClr val="0000CC"/>
                </a:solidFill>
              </a:rPr>
              <a:t>Para a prevenção e o tratamento da DMO, é importante garantir o cuidado perinatal, prevenir ativamente o parto prematuro e aumentar de forma adequada a ingestão equilibrada de cálcio, fósforo e VitD no terceiro trimestre da gravidez;</a:t>
            </a:r>
          </a:p>
          <a:p>
            <a:pPr algn="just" eaLnBrk="1" hangingPunct="1">
              <a:buFont typeface="Wingdings" pitchFamily="2" charset="2"/>
              <a:buChar char="v"/>
            </a:pPr>
            <a:r>
              <a:rPr lang="pt-BR" smtClean="0">
                <a:solidFill>
                  <a:srgbClr val="0000CC"/>
                </a:solidFill>
              </a:rPr>
              <a:t>No período pós-natal inicial, minerais suficientes devem ser fornecidos para bebês prematuros por meio de nutrição parenteral, e fazer a transição para NET o mais rápido possível;</a:t>
            </a:r>
          </a:p>
          <a:p>
            <a:pPr algn="just" eaLnBrk="1" hangingPunct="1">
              <a:buFont typeface="Wingdings" pitchFamily="2" charset="2"/>
              <a:buChar char="v"/>
            </a:pPr>
            <a:r>
              <a:rPr lang="pt-BR" smtClean="0">
                <a:solidFill>
                  <a:srgbClr val="0000CC"/>
                </a:solidFill>
              </a:rPr>
              <a:t>A suplementação oral de cálcio, fósforo e VitD é necessária quando a nutrição enteral é estabelecida pela primeira vez;</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ítulo 1"/>
          <p:cNvSpPr>
            <a:spLocks noGrp="1"/>
          </p:cNvSpPr>
          <p:nvPr>
            <p:ph type="title"/>
          </p:nvPr>
        </p:nvSpPr>
        <p:spPr>
          <a:xfrm>
            <a:off x="476250" y="604838"/>
            <a:ext cx="9972675" cy="1519237"/>
          </a:xfrm>
        </p:spPr>
        <p:txBody>
          <a:bodyPr/>
          <a:lstStyle/>
          <a:p>
            <a:pPr algn="ctr" eaLnBrk="1" hangingPunct="1"/>
            <a:r>
              <a:rPr lang="pt-BR" smtClean="0">
                <a:solidFill>
                  <a:srgbClr val="FF00FF"/>
                </a:solidFill>
              </a:rPr>
              <a:t>CONCLUSÃO</a:t>
            </a:r>
            <a:br>
              <a:rPr lang="pt-BR" smtClean="0">
                <a:solidFill>
                  <a:srgbClr val="FF00FF"/>
                </a:solidFill>
              </a:rPr>
            </a:br>
            <a:endParaRPr lang="pt-BR" smtClean="0">
              <a:solidFill>
                <a:srgbClr val="FF00FF"/>
              </a:solidFill>
            </a:endParaRPr>
          </a:p>
        </p:txBody>
      </p:sp>
      <p:sp>
        <p:nvSpPr>
          <p:cNvPr id="45058" name="Espaço Reservado para Conteúdo 2"/>
          <p:cNvSpPr>
            <a:spLocks noGrp="1"/>
          </p:cNvSpPr>
          <p:nvPr>
            <p:ph idx="1"/>
          </p:nvPr>
        </p:nvSpPr>
        <p:spPr>
          <a:xfrm>
            <a:off x="812800" y="2624138"/>
            <a:ext cx="10414000" cy="2786062"/>
          </a:xfrm>
          <a:solidFill>
            <a:srgbClr val="FFFF00"/>
          </a:solidFill>
          <a:ln w="38100">
            <a:solidFill>
              <a:srgbClr val="FF00FF"/>
            </a:solidFill>
          </a:ln>
        </p:spPr>
        <p:txBody>
          <a:bodyPr/>
          <a:lstStyle/>
          <a:p>
            <a:pPr algn="just" eaLnBrk="1" hangingPunct="1">
              <a:buFont typeface="Wingdings" pitchFamily="2" charset="2"/>
              <a:buChar char="v"/>
            </a:pPr>
            <a:r>
              <a:rPr lang="pt-BR" smtClean="0">
                <a:solidFill>
                  <a:srgbClr val="0000CC"/>
                </a:solidFill>
              </a:rPr>
              <a:t>Para o tratamento primário da doença, deve-se ter cuidado para evitar o uso de medicamentos que podem levar à diminuição da absorção ou aumento da excreção de elementos minerais e VitD, como hormônios esteróides, aminofilina, diuréticos ou sedativos;</a:t>
            </a:r>
          </a:p>
          <a:p>
            <a:pPr algn="just" eaLnBrk="1" hangingPunct="1">
              <a:buFont typeface="Wingdings" pitchFamily="2" charset="2"/>
              <a:buChar char="v"/>
            </a:pPr>
            <a:r>
              <a:rPr lang="pt-BR" smtClean="0">
                <a:solidFill>
                  <a:srgbClr val="0000CC"/>
                </a:solidFill>
              </a:rPr>
              <a:t>Para prematuros de risco, é necessário realizar o monitoramento dinâmico da bioquímica do sangue, bem como fazer um diagnóstico precoce e realizar intervenções oportunas para reduzir as complicações e melhorar o prognóstico.</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Picture 4"/>
          <p:cNvPicPr>
            <a:picLocks noChangeAspect="1" noChangeArrowheads="1"/>
          </p:cNvPicPr>
          <p:nvPr/>
        </p:nvPicPr>
        <p:blipFill>
          <a:blip r:embed="rId2"/>
          <a:srcRect/>
          <a:stretch>
            <a:fillRect/>
          </a:stretch>
        </p:blipFill>
        <p:spPr bwMode="auto">
          <a:xfrm>
            <a:off x="200025" y="998538"/>
            <a:ext cx="11812588" cy="5305425"/>
          </a:xfrm>
          <a:prstGeom prst="rect">
            <a:avLst/>
          </a:prstGeom>
          <a:noFill/>
          <a:ln w="57150">
            <a:solidFill>
              <a:srgbClr val="FF00FF"/>
            </a:solid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3"/>
          <p:cNvSpPr>
            <a:spLocks noGrp="1"/>
          </p:cNvSpPr>
          <p:nvPr>
            <p:ph type="body" idx="1"/>
          </p:nvPr>
        </p:nvSpPr>
        <p:spPr>
          <a:xfrm>
            <a:off x="0" y="138113"/>
            <a:ext cx="12192000" cy="6719887"/>
          </a:xfrm>
        </p:spPr>
        <p:txBody>
          <a:bodyPr/>
          <a:lstStyle/>
          <a:p>
            <a:pPr>
              <a:lnSpc>
                <a:spcPct val="80000"/>
              </a:lnSpc>
              <a:buFont typeface="Wingdings 3" pitchFamily="18" charset="2"/>
              <a:buNone/>
            </a:pPr>
            <a:r>
              <a:rPr lang="pt-BR" sz="2400" smtClean="0">
                <a:solidFill>
                  <a:srgbClr val="FFFF00"/>
                </a:solidFill>
              </a:rPr>
              <a:t>                                                            References</a:t>
            </a:r>
          </a:p>
          <a:p>
            <a:pPr>
              <a:lnSpc>
                <a:spcPct val="80000"/>
              </a:lnSpc>
            </a:pPr>
            <a:r>
              <a:rPr lang="pt-BR" sz="1600" smtClean="0"/>
              <a:t>[1] Vachharajani AJ, Mathur AM, Rao R. Metabolic bone disease of prematurity. </a:t>
            </a:r>
            <a:r>
              <a:rPr lang="pt-BR" sz="1600" i="1" smtClean="0"/>
              <a:t>NeoReviews</a:t>
            </a:r>
            <a:r>
              <a:rPr lang="pt-BR" sz="1600" smtClean="0"/>
              <a:t> 2009;10:e402–11. [</a:t>
            </a:r>
            <a:r>
              <a:rPr lang="pt-BR" sz="1600" smtClean="0">
                <a:hlinkClick r:id="rId2"/>
              </a:rPr>
              <a:t>Google Scholar</a:t>
            </a:r>
            <a:r>
              <a:rPr lang="pt-BR" sz="1600" smtClean="0"/>
              <a:t>]</a:t>
            </a:r>
          </a:p>
          <a:p>
            <a:pPr>
              <a:lnSpc>
                <a:spcPct val="80000"/>
              </a:lnSpc>
            </a:pPr>
            <a:r>
              <a:rPr lang="pt-BR" sz="1600" smtClean="0"/>
              <a:t>[2] Tosun Ö, Bayat M, Günes T, et al. Daily physical activity in low-risk pre-term infants: positive impact on bone strength and mid-upper arm circumference. </a:t>
            </a:r>
            <a:r>
              <a:rPr lang="pt-BR" sz="1600" i="1" smtClean="0"/>
              <a:t>Ann Hum Biol</a:t>
            </a:r>
            <a:r>
              <a:rPr lang="pt-BR" sz="1600" smtClean="0"/>
              <a:t> 2011;38:635–9. [</a:t>
            </a:r>
            <a:r>
              <a:rPr lang="pt-BR" sz="1600" smtClean="0">
                <a:hlinkClick r:id="rId3"/>
              </a:rPr>
              <a:t>PubMed</a:t>
            </a:r>
            <a:r>
              <a:rPr lang="pt-BR" sz="1600" smtClean="0"/>
              <a:t>] [</a:t>
            </a:r>
            <a:r>
              <a:rPr lang="pt-BR" sz="1600" smtClean="0">
                <a:hlinkClick r:id="rId4"/>
              </a:rPr>
              <a:t>Google Scholar</a:t>
            </a:r>
            <a:r>
              <a:rPr lang="pt-BR" sz="1600" smtClean="0"/>
              <a:t>]</a:t>
            </a:r>
          </a:p>
          <a:p>
            <a:pPr>
              <a:lnSpc>
                <a:spcPct val="80000"/>
              </a:lnSpc>
            </a:pPr>
            <a:r>
              <a:rPr lang="pt-BR" sz="1600" smtClean="0"/>
              <a:t>[3] Chin LK, Doan J, Teoh YSL, et al. Outcomes of standardised approach to metabolic bone disease of prematurity. </a:t>
            </a:r>
            <a:r>
              <a:rPr lang="pt-BR" sz="1600" i="1" smtClean="0"/>
              <a:t>J Paediatr Child Health</a:t>
            </a:r>
            <a:r>
              <a:rPr lang="pt-BR" sz="1600" smtClean="0"/>
              <a:t> 2018;54:665–70. [</a:t>
            </a:r>
            <a:r>
              <a:rPr lang="pt-BR" sz="1600" smtClean="0">
                <a:hlinkClick r:id="rId5"/>
              </a:rPr>
              <a:t>PubMed</a:t>
            </a:r>
            <a:r>
              <a:rPr lang="pt-BR" sz="1600" smtClean="0"/>
              <a:t>] [</a:t>
            </a:r>
            <a:r>
              <a:rPr lang="pt-BR" sz="1600" smtClean="0">
                <a:hlinkClick r:id="rId6"/>
              </a:rPr>
              <a:t>Google Scholar</a:t>
            </a:r>
            <a:r>
              <a:rPr lang="pt-BR" sz="1600" smtClean="0"/>
              <a:t>]</a:t>
            </a:r>
          </a:p>
          <a:p>
            <a:pPr>
              <a:lnSpc>
                <a:spcPct val="80000"/>
              </a:lnSpc>
            </a:pPr>
            <a:r>
              <a:rPr lang="pt-BR" sz="1600" smtClean="0"/>
              <a:t>[4] Cloherty JP, Eichenwald EC, Stark AR. Manual of Neonatal Care. 2007;UK: Lippincott Williams &amp; Wilkins, 555-557. [</a:t>
            </a:r>
            <a:r>
              <a:rPr lang="pt-BR" sz="1600" smtClean="0">
                <a:hlinkClick r:id="rId7"/>
              </a:rPr>
              <a:t>Google Scholar</a:t>
            </a:r>
            <a:r>
              <a:rPr lang="pt-BR" sz="1600" smtClean="0"/>
              <a:t>]</a:t>
            </a:r>
          </a:p>
          <a:p>
            <a:pPr>
              <a:lnSpc>
                <a:spcPct val="80000"/>
              </a:lnSpc>
            </a:pPr>
            <a:r>
              <a:rPr lang="pt-BR" sz="1600" smtClean="0"/>
              <a:t>[5] Tkach EK, WhiteF AM, Dysart KC, et al. Comparison of intact parathyroid hormone, alkaline phosphatase, phosphate levels for diagnosing severe metabolic bone disease in infants with severe bronchopulmonary dysplasia. </a:t>
            </a:r>
            <a:r>
              <a:rPr lang="pt-BR" sz="1600" i="1" smtClean="0"/>
              <a:t>Am J Perinatol</a:t>
            </a:r>
            <a:r>
              <a:rPr lang="pt-BR" sz="1600" smtClean="0"/>
              <a:t> 2017;34:1199–204. [</a:t>
            </a:r>
            <a:r>
              <a:rPr lang="pt-BR" sz="1600" smtClean="0">
                <a:hlinkClick r:id="rId8"/>
              </a:rPr>
              <a:t>PubMed</a:t>
            </a:r>
            <a:r>
              <a:rPr lang="pt-BR" sz="1600" smtClean="0"/>
              <a:t>] [</a:t>
            </a:r>
            <a:r>
              <a:rPr lang="pt-BR" sz="1600" smtClean="0">
                <a:hlinkClick r:id="rId9"/>
              </a:rPr>
              <a:t>Google Scholar</a:t>
            </a:r>
            <a:r>
              <a:rPr lang="pt-BR" sz="1600" smtClean="0"/>
              <a:t>]</a:t>
            </a:r>
          </a:p>
          <a:p>
            <a:pPr>
              <a:lnSpc>
                <a:spcPct val="80000"/>
              </a:lnSpc>
            </a:pPr>
            <a:r>
              <a:rPr lang="pt-BR" sz="1600" smtClean="0"/>
              <a:t>[6] Backström MC, Kuusela AL, Mäki R. Metabolic bone disease of prematurity. </a:t>
            </a:r>
            <a:r>
              <a:rPr lang="pt-BR" sz="1600" i="1" smtClean="0"/>
              <a:t>Ann Med</a:t>
            </a:r>
            <a:r>
              <a:rPr lang="pt-BR" sz="1600" smtClean="0"/>
              <a:t> 1996;28:275–82. [</a:t>
            </a:r>
            <a:r>
              <a:rPr lang="pt-BR" sz="1600" smtClean="0">
                <a:hlinkClick r:id="rId10"/>
              </a:rPr>
              <a:t>PubMed</a:t>
            </a:r>
            <a:r>
              <a:rPr lang="pt-BR" sz="1600" smtClean="0"/>
              <a:t>] [</a:t>
            </a:r>
            <a:r>
              <a:rPr lang="pt-BR" sz="1600" smtClean="0">
                <a:hlinkClick r:id="rId11"/>
              </a:rPr>
              <a:t>Google Scholar</a:t>
            </a:r>
            <a:r>
              <a:rPr lang="pt-BR" sz="1600" smtClean="0"/>
              <a:t>]</a:t>
            </a:r>
          </a:p>
          <a:p>
            <a:pPr>
              <a:lnSpc>
                <a:spcPct val="80000"/>
              </a:lnSpc>
            </a:pPr>
            <a:r>
              <a:rPr lang="pt-BR" sz="1600" smtClean="0"/>
              <a:t>[7] Harrison CM, Johnson K, McKechnie E. Osteopenia of prematurity: a national survey and review of practice. </a:t>
            </a:r>
            <a:r>
              <a:rPr lang="pt-BR" sz="1600" i="1" smtClean="0"/>
              <a:t>Acta Paediatr</a:t>
            </a:r>
            <a:r>
              <a:rPr lang="pt-BR" sz="1600" smtClean="0"/>
              <a:t> 2008;97:407–13. [</a:t>
            </a:r>
            <a:r>
              <a:rPr lang="pt-BR" sz="1600" smtClean="0">
                <a:hlinkClick r:id="rId12"/>
              </a:rPr>
              <a:t>PubMed</a:t>
            </a:r>
            <a:r>
              <a:rPr lang="pt-BR" sz="1600" smtClean="0"/>
              <a:t>] [</a:t>
            </a:r>
            <a:r>
              <a:rPr lang="pt-BR" sz="1600" smtClean="0">
                <a:hlinkClick r:id="rId13"/>
              </a:rPr>
              <a:t>Google Scholar</a:t>
            </a:r>
            <a:r>
              <a:rPr lang="pt-BR" sz="1600" smtClean="0"/>
              <a:t>]</a:t>
            </a:r>
          </a:p>
          <a:p>
            <a:pPr>
              <a:lnSpc>
                <a:spcPct val="80000"/>
              </a:lnSpc>
            </a:pPr>
            <a:r>
              <a:rPr lang="pt-BR" sz="1600" smtClean="0"/>
              <a:t>[8] Nehra D, Carlson SJ, Fallon EM, et al. American Society for Parenteral and Enteral Nutrition A. S. P. E. N. Clinical guidelines: nutrition support of neonatal patients at risk for metabolic bone disease. </a:t>
            </a:r>
            <a:r>
              <a:rPr lang="pt-BR" sz="1600" i="1" smtClean="0"/>
              <a:t>JPEN J Parenter Enteral Nutr</a:t>
            </a:r>
            <a:r>
              <a:rPr lang="pt-BR" sz="1600" smtClean="0"/>
              <a:t> 2013;37:570–98. [</a:t>
            </a:r>
            <a:r>
              <a:rPr lang="pt-BR" sz="1600" smtClean="0">
                <a:hlinkClick r:id="rId14"/>
              </a:rPr>
              <a:t>PubMed</a:t>
            </a:r>
            <a:r>
              <a:rPr lang="pt-BR" sz="1600" smtClean="0"/>
              <a:t>] [</a:t>
            </a:r>
            <a:r>
              <a:rPr lang="pt-BR" sz="1600" smtClean="0">
                <a:hlinkClick r:id="rId15"/>
              </a:rPr>
              <a:t>Google Scholar</a:t>
            </a:r>
            <a:r>
              <a:rPr lang="pt-BR" sz="1600" smtClean="0"/>
              <a:t>]</a:t>
            </a:r>
          </a:p>
          <a:p>
            <a:pPr>
              <a:lnSpc>
                <a:spcPct val="80000"/>
              </a:lnSpc>
            </a:pPr>
            <a:r>
              <a:rPr lang="pt-BR" sz="1600" smtClean="0"/>
              <a:t>[9] Lothe A, Sinn J, Stone M. Metabolic bone disease of prematurity and secondary hyperparathyroidism. </a:t>
            </a:r>
            <a:r>
              <a:rPr lang="pt-BR" sz="1600" i="1" smtClean="0"/>
              <a:t>J Paediatr Child Health</a:t>
            </a:r>
            <a:r>
              <a:rPr lang="pt-BR" sz="1600" smtClean="0"/>
              <a:t> 2011;47:550–3. [</a:t>
            </a:r>
            <a:r>
              <a:rPr lang="pt-BR" sz="1600" smtClean="0">
                <a:hlinkClick r:id="rId16"/>
              </a:rPr>
              <a:t>PubMed</a:t>
            </a:r>
            <a:r>
              <a:rPr lang="pt-BR" sz="1600" smtClean="0"/>
              <a:t>] [</a:t>
            </a:r>
            <a:r>
              <a:rPr lang="pt-BR" sz="1600" smtClean="0">
                <a:hlinkClick r:id="rId17"/>
              </a:rPr>
              <a:t>Google Scholar</a:t>
            </a:r>
            <a:r>
              <a:rPr lang="pt-BR" sz="1600" smtClean="0"/>
              <a:t>]</a:t>
            </a:r>
          </a:p>
          <a:p>
            <a:pPr>
              <a:lnSpc>
                <a:spcPct val="80000"/>
              </a:lnSpc>
            </a:pPr>
            <a:r>
              <a:rPr lang="pt-BR" sz="1600" smtClean="0"/>
              <a:t>[10] Mimouni FB, Mandel D, Lubetzky R, et al. Calcium, phosphorus, magnesium and vitamin D requirements of the preterm infant. </a:t>
            </a:r>
            <a:r>
              <a:rPr lang="pt-BR" sz="1600" i="1" smtClean="0"/>
              <a:t>World Rev Nutr Diet</a:t>
            </a:r>
            <a:r>
              <a:rPr lang="pt-BR" sz="1600" smtClean="0"/>
              <a:t> 2014;110:140–51. [</a:t>
            </a:r>
            <a:r>
              <a:rPr lang="pt-BR" sz="1600" smtClean="0">
                <a:hlinkClick r:id="rId18"/>
              </a:rPr>
              <a:t>PubMed</a:t>
            </a:r>
            <a:r>
              <a:rPr lang="pt-BR" sz="1600" smtClean="0"/>
              <a:t>] [</a:t>
            </a:r>
            <a:r>
              <a:rPr lang="pt-BR" sz="1600" smtClean="0">
                <a:hlinkClick r:id="rId19"/>
              </a:rPr>
              <a:t>Google Scholar</a:t>
            </a:r>
            <a:r>
              <a:rPr lang="pt-BR" sz="1600" smtClean="0"/>
              <a:t>]</a:t>
            </a:r>
          </a:p>
          <a:p>
            <a:pPr>
              <a:lnSpc>
                <a:spcPct val="80000"/>
              </a:lnSpc>
            </a:pPr>
            <a:r>
              <a:rPr lang="pt-BR" sz="1600" smtClean="0"/>
              <a:t>[11] Henriksen C, Helland IB, Rønnestad A, et al. Fat-soluble vitamins in breast-fed preterm and term infants. </a:t>
            </a:r>
            <a:r>
              <a:rPr lang="pt-BR" sz="1600" i="1" smtClean="0"/>
              <a:t>Eur J Clin Nutr</a:t>
            </a:r>
            <a:r>
              <a:rPr lang="pt-BR" sz="1600" smtClean="0"/>
              <a:t> 2006;60:756–62. [</a:t>
            </a:r>
            <a:r>
              <a:rPr lang="pt-BR" sz="1600" smtClean="0">
                <a:hlinkClick r:id="rId20"/>
              </a:rPr>
              <a:t>PubMed</a:t>
            </a:r>
            <a:r>
              <a:rPr lang="pt-BR" sz="1600" smtClean="0"/>
              <a:t>] [</a:t>
            </a:r>
            <a:r>
              <a:rPr lang="pt-BR" sz="1600" smtClean="0">
                <a:hlinkClick r:id="rId21"/>
              </a:rPr>
              <a:t>Google Scholar</a:t>
            </a:r>
            <a:r>
              <a:rPr lang="pt-BR" sz="1600" smtClean="0"/>
              <a: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3"/>
          <p:cNvSpPr>
            <a:spLocks noGrp="1"/>
          </p:cNvSpPr>
          <p:nvPr>
            <p:ph type="body" idx="1"/>
          </p:nvPr>
        </p:nvSpPr>
        <p:spPr>
          <a:xfrm>
            <a:off x="169863" y="147638"/>
            <a:ext cx="12022137" cy="6710362"/>
          </a:xfrm>
        </p:spPr>
        <p:txBody>
          <a:bodyPr/>
          <a:lstStyle/>
          <a:p>
            <a:pPr>
              <a:lnSpc>
                <a:spcPct val="90000"/>
              </a:lnSpc>
            </a:pPr>
            <a:r>
              <a:rPr lang="pt-BR" smtClean="0"/>
              <a:t>[12] Viswanathan S, Khasawneh W, Mcnelis K, et al. Metabolic bone disease: a continued challenge in extremely low birth weight infants. </a:t>
            </a:r>
            <a:r>
              <a:rPr lang="pt-BR" i="1" smtClean="0"/>
              <a:t>JPEN J Parenter Enteral Nutr</a:t>
            </a:r>
            <a:r>
              <a:rPr lang="pt-BR" smtClean="0"/>
              <a:t> 2014;38:982–90. [</a:t>
            </a:r>
            <a:r>
              <a:rPr lang="pt-BR" smtClean="0">
                <a:hlinkClick r:id="rId2"/>
              </a:rPr>
              <a:t>PubMed</a:t>
            </a:r>
            <a:r>
              <a:rPr lang="pt-BR" smtClean="0"/>
              <a:t>] [</a:t>
            </a:r>
            <a:r>
              <a:rPr lang="pt-BR" smtClean="0">
                <a:hlinkClick r:id="rId3"/>
              </a:rPr>
              <a:t>Google Scholar</a:t>
            </a:r>
            <a:r>
              <a:rPr lang="pt-BR" smtClean="0"/>
              <a:t>]</a:t>
            </a:r>
          </a:p>
          <a:p>
            <a:pPr>
              <a:lnSpc>
                <a:spcPct val="90000"/>
              </a:lnSpc>
            </a:pPr>
            <a:r>
              <a:rPr lang="pt-BR" smtClean="0"/>
              <a:t>[13] Abrams SA. Committee on Nutrition Calcium and vitamin d requirements of enterally fed preterm infants. </a:t>
            </a:r>
            <a:r>
              <a:rPr lang="pt-BR" i="1" smtClean="0"/>
              <a:t>Pediatrics</a:t>
            </a:r>
            <a:r>
              <a:rPr lang="pt-BR" smtClean="0"/>
              <a:t> 2013;131:e1676–83. [</a:t>
            </a:r>
            <a:r>
              <a:rPr lang="pt-BR" smtClean="0">
                <a:hlinkClick r:id="rId4"/>
              </a:rPr>
              <a:t>PubMed</a:t>
            </a:r>
            <a:r>
              <a:rPr lang="pt-BR" smtClean="0"/>
              <a:t>] [</a:t>
            </a:r>
            <a:r>
              <a:rPr lang="pt-BR" smtClean="0">
                <a:hlinkClick r:id="rId5"/>
              </a:rPr>
              <a:t>Google Scholar</a:t>
            </a:r>
            <a:r>
              <a:rPr lang="pt-BR" smtClean="0"/>
              <a:t>]</a:t>
            </a:r>
          </a:p>
          <a:p>
            <a:pPr>
              <a:lnSpc>
                <a:spcPct val="90000"/>
              </a:lnSpc>
            </a:pPr>
            <a:r>
              <a:rPr lang="pt-BR" smtClean="0"/>
              <a:t>[14] Bozzetti V, Tagliabue P. Metabolic bone disease in preterm newborn: an update on nutritional issues. </a:t>
            </a:r>
            <a:r>
              <a:rPr lang="pt-BR" i="1" smtClean="0"/>
              <a:t>Ital J Pediatr</a:t>
            </a:r>
            <a:r>
              <a:rPr lang="pt-BR" smtClean="0"/>
              <a:t> 2009;35:20. [</a:t>
            </a:r>
            <a:r>
              <a:rPr lang="pt-BR" smtClean="0">
                <a:hlinkClick r:id="rId6"/>
              </a:rPr>
              <a:t>PMC free article</a:t>
            </a:r>
            <a:r>
              <a:rPr lang="pt-BR" smtClean="0"/>
              <a:t>] [</a:t>
            </a:r>
            <a:r>
              <a:rPr lang="pt-BR" smtClean="0">
                <a:hlinkClick r:id="rId7"/>
              </a:rPr>
              <a:t>PubMed</a:t>
            </a:r>
            <a:r>
              <a:rPr lang="pt-BR" smtClean="0"/>
              <a:t>] [</a:t>
            </a:r>
            <a:r>
              <a:rPr lang="pt-BR" smtClean="0">
                <a:hlinkClick r:id="rId8"/>
              </a:rPr>
              <a:t>Google Scholar</a:t>
            </a:r>
            <a:r>
              <a:rPr lang="pt-BR" smtClean="0"/>
              <a:t>]</a:t>
            </a:r>
          </a:p>
          <a:p>
            <a:pPr>
              <a:lnSpc>
                <a:spcPct val="90000"/>
              </a:lnSpc>
            </a:pPr>
            <a:r>
              <a:rPr lang="pt-BR" smtClean="0"/>
              <a:t>[15] Lima-Rogel V, Romano-Moreno S, De Jesús López-López E, et al. Aluminum contamination in parenteral nutrition admixtures for low-birth-weight preterm infants in Mexico. </a:t>
            </a:r>
            <a:r>
              <a:rPr lang="pt-BR" i="1" smtClean="0"/>
              <a:t>JPEN J Parenter Enteral Nutr</a:t>
            </a:r>
            <a:r>
              <a:rPr lang="pt-BR" smtClean="0"/>
              <a:t> 2014;40:1014–20. [</a:t>
            </a:r>
            <a:r>
              <a:rPr lang="pt-BR" smtClean="0">
                <a:hlinkClick r:id="rId9"/>
              </a:rPr>
              <a:t>PubMed</a:t>
            </a:r>
            <a:r>
              <a:rPr lang="pt-BR" smtClean="0"/>
              <a:t>] [</a:t>
            </a:r>
            <a:r>
              <a:rPr lang="pt-BR" smtClean="0">
                <a:hlinkClick r:id="rId10"/>
              </a:rPr>
              <a:t>Google Scholar</a:t>
            </a:r>
            <a:r>
              <a:rPr lang="pt-BR" smtClean="0"/>
              <a:t>]</a:t>
            </a:r>
          </a:p>
          <a:p>
            <a:pPr>
              <a:lnSpc>
                <a:spcPct val="90000"/>
              </a:lnSpc>
            </a:pPr>
            <a:r>
              <a:rPr lang="pt-BR" smtClean="0"/>
              <a:t>[16] Sedman AB, Klein GL, Merritt RJ, et al. Evidence of aluminum loading in infants receiving intravenous therapy. </a:t>
            </a:r>
            <a:r>
              <a:rPr lang="pt-BR" i="1" smtClean="0"/>
              <a:t>N Engl J Med</a:t>
            </a:r>
            <a:r>
              <a:rPr lang="pt-BR" smtClean="0"/>
              <a:t> 1985;312:1337–43. [</a:t>
            </a:r>
            <a:r>
              <a:rPr lang="pt-BR" smtClean="0">
                <a:hlinkClick r:id="rId11"/>
              </a:rPr>
              <a:t>PubMed</a:t>
            </a:r>
            <a:r>
              <a:rPr lang="pt-BR" smtClean="0"/>
              <a:t>] [</a:t>
            </a:r>
            <a:r>
              <a:rPr lang="pt-BR" smtClean="0">
                <a:hlinkClick r:id="rId12"/>
              </a:rPr>
              <a:t>Google Scholar</a:t>
            </a:r>
            <a:r>
              <a:rPr lang="pt-BR" smtClean="0"/>
              <a:t>]</a:t>
            </a:r>
          </a:p>
          <a:p>
            <a:pPr>
              <a:lnSpc>
                <a:spcPct val="90000"/>
              </a:lnSpc>
            </a:pPr>
            <a:r>
              <a:rPr lang="pt-BR" smtClean="0"/>
              <a:t>[17] Holland PC, Wilkinson AR, Diez J, et al. Prenatal deficiency of phosphate, phosphate supplementation, and rickets in very-low-birthweight infants. </a:t>
            </a:r>
            <a:r>
              <a:rPr lang="pt-BR" i="1" smtClean="0"/>
              <a:t>Lancet</a:t>
            </a:r>
            <a:r>
              <a:rPr lang="pt-BR" smtClean="0"/>
              <a:t> 1990;335:697–701. [</a:t>
            </a:r>
            <a:r>
              <a:rPr lang="pt-BR" smtClean="0">
                <a:hlinkClick r:id="rId13"/>
              </a:rPr>
              <a:t>PubMed</a:t>
            </a:r>
            <a:r>
              <a:rPr lang="pt-BR" smtClean="0"/>
              <a:t>] [</a:t>
            </a:r>
            <a:r>
              <a:rPr lang="pt-BR" smtClean="0">
                <a:hlinkClick r:id="rId14"/>
              </a:rPr>
              <a:t>Google Scholar</a:t>
            </a:r>
            <a:r>
              <a:rPr lang="pt-BR" smtClean="0"/>
              <a:t>]</a:t>
            </a:r>
          </a:p>
          <a:p>
            <a:pPr>
              <a:lnSpc>
                <a:spcPct val="90000"/>
              </a:lnSpc>
            </a:pPr>
            <a:r>
              <a:rPr lang="pt-BR" smtClean="0"/>
              <a:t>[18] Taheri PA, Sajjadian N, Beyrami B, et al. Prophylactic effect of low dose vitamin d in osteopenia of prematurity: a clinical trial study. </a:t>
            </a:r>
            <a:r>
              <a:rPr lang="pt-BR" i="1" smtClean="0"/>
              <a:t>Acta Med Iran</a:t>
            </a:r>
            <a:r>
              <a:rPr lang="pt-BR" smtClean="0"/>
              <a:t> 2014;52:671–4. [</a:t>
            </a:r>
            <a:r>
              <a:rPr lang="pt-BR" smtClean="0">
                <a:hlinkClick r:id="rId15"/>
              </a:rPr>
              <a:t>PubMed</a:t>
            </a:r>
            <a:r>
              <a:rPr lang="pt-BR" smtClean="0"/>
              <a:t>] [</a:t>
            </a:r>
            <a:r>
              <a:rPr lang="pt-BR" smtClean="0">
                <a:hlinkClick r:id="rId16"/>
              </a:rPr>
              <a:t>Google Scholar</a:t>
            </a:r>
            <a:r>
              <a:rPr lang="pt-BR" smtClean="0"/>
              <a:t>]</a:t>
            </a:r>
          </a:p>
          <a:p>
            <a:pPr>
              <a:lnSpc>
                <a:spcPct val="90000"/>
              </a:lnSpc>
            </a:pPr>
            <a:r>
              <a:rPr lang="pt-BR" smtClean="0"/>
              <a:t>[19] Pieltain C, De Halleux V, Senterre T. Prematurity and bone health. </a:t>
            </a:r>
            <a:r>
              <a:rPr lang="pt-BR" i="1" smtClean="0"/>
              <a:t>World Rev Nutr Diet</a:t>
            </a:r>
            <a:r>
              <a:rPr lang="pt-BR" smtClean="0"/>
              <a:t> 2013;106:181–8. [</a:t>
            </a:r>
            <a:r>
              <a:rPr lang="pt-BR" smtClean="0">
                <a:hlinkClick r:id="rId17"/>
              </a:rPr>
              <a:t>PubMed</a:t>
            </a:r>
            <a:r>
              <a:rPr lang="pt-BR" smtClean="0"/>
              <a:t>] [</a:t>
            </a:r>
            <a:r>
              <a:rPr lang="pt-BR" smtClean="0">
                <a:hlinkClick r:id="rId18"/>
              </a:rPr>
              <a:t>Google Scholar</a:t>
            </a:r>
            <a:r>
              <a:rPr lang="pt-BR" smtClean="0"/>
              <a:t>]</a:t>
            </a:r>
          </a:p>
          <a:p>
            <a:pPr>
              <a:lnSpc>
                <a:spcPct val="90000"/>
              </a:lnSpc>
            </a:pPr>
            <a:endParaRPr lang="pt-BR"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p:cNvSpPr>
          <p:nvPr>
            <p:ph type="title"/>
          </p:nvPr>
        </p:nvSpPr>
        <p:spPr>
          <a:xfrm>
            <a:off x="876300" y="182563"/>
            <a:ext cx="9404350" cy="1400175"/>
          </a:xfrm>
        </p:spPr>
        <p:txBody>
          <a:bodyPr/>
          <a:lstStyle/>
          <a:p>
            <a:pPr algn="ctr"/>
            <a:r>
              <a:rPr lang="pt-BR" sz="3800" smtClean="0">
                <a:solidFill>
                  <a:srgbClr val="FFFF00"/>
                </a:solidFill>
              </a:rPr>
              <a:t>Nota do Editor da página neonatal </a:t>
            </a:r>
            <a:r>
              <a:rPr lang="pt-BR" sz="3800" smtClean="0">
                <a:solidFill>
                  <a:srgbClr val="FFFF00"/>
                </a:solidFill>
                <a:hlinkClick r:id="rId2"/>
              </a:rPr>
              <a:t>www.paulomargotto.com.br</a:t>
            </a:r>
            <a:r>
              <a:rPr lang="pt-BR" sz="3800" smtClean="0">
                <a:solidFill>
                  <a:srgbClr val="FFFF00"/>
                </a:solidFill>
              </a:rPr>
              <a:t> Dr. Paulo R. Margotto. Consultem também! Aqui e Agora!</a:t>
            </a:r>
          </a:p>
        </p:txBody>
      </p:sp>
      <p:pic>
        <p:nvPicPr>
          <p:cNvPr id="49154" name="Picture 4"/>
          <p:cNvPicPr>
            <a:picLocks noChangeAspect="1" noChangeArrowheads="1"/>
          </p:cNvPicPr>
          <p:nvPr/>
        </p:nvPicPr>
        <p:blipFill>
          <a:blip r:embed="rId3"/>
          <a:srcRect/>
          <a:stretch>
            <a:fillRect/>
          </a:stretch>
        </p:blipFill>
        <p:spPr bwMode="auto">
          <a:xfrm>
            <a:off x="434975" y="2636838"/>
            <a:ext cx="6578600" cy="3700462"/>
          </a:xfrm>
          <a:prstGeom prst="rect">
            <a:avLst/>
          </a:prstGeom>
          <a:noFill/>
          <a:ln w="9525">
            <a:noFill/>
            <a:miter lim="800000"/>
            <a:headEnd/>
            <a:tailEnd/>
          </a:ln>
        </p:spPr>
      </p:pic>
      <p:sp>
        <p:nvSpPr>
          <p:cNvPr id="49155" name="AutoShape 5"/>
          <p:cNvSpPr>
            <a:spLocks noChangeArrowheads="1"/>
          </p:cNvSpPr>
          <p:nvPr/>
        </p:nvSpPr>
        <p:spPr bwMode="auto">
          <a:xfrm>
            <a:off x="7572375" y="2695575"/>
            <a:ext cx="4619625" cy="2425700"/>
          </a:xfrm>
          <a:prstGeom prst="irregularSeal2">
            <a:avLst/>
          </a:prstGeom>
          <a:solidFill>
            <a:srgbClr val="FFFF00"/>
          </a:solidFill>
          <a:ln w="38100">
            <a:solidFill>
              <a:srgbClr val="FF00FF"/>
            </a:solidFill>
            <a:miter lim="800000"/>
            <a:headEnd/>
            <a:tailEnd/>
          </a:ln>
        </p:spPr>
        <p:txBody>
          <a:bodyPr wrap="none" anchor="ctr"/>
          <a:lstStyle/>
          <a:p>
            <a:pPr algn="ctr"/>
            <a:r>
              <a:rPr lang="pt-BR">
                <a:solidFill>
                  <a:srgbClr val="FF0000"/>
                </a:solidFill>
              </a:rPr>
              <a:t> </a:t>
            </a:r>
            <a:r>
              <a:rPr lang="pt-BR" b="1">
                <a:solidFill>
                  <a:srgbClr val="FF0000"/>
                </a:solidFill>
              </a:rPr>
              <a:t>Alumínio e </a:t>
            </a:r>
          </a:p>
          <a:p>
            <a:pPr algn="ctr"/>
            <a:r>
              <a:rPr lang="pt-BR" b="1">
                <a:solidFill>
                  <a:srgbClr val="FF0000"/>
                </a:solidFill>
              </a:rPr>
              <a:t>Nutrição Parenteral!</a:t>
            </a:r>
          </a:p>
        </p:txBody>
      </p:sp>
      <p:sp>
        <p:nvSpPr>
          <p:cNvPr id="49156" name="Text Box 6"/>
          <p:cNvSpPr txBox="1">
            <a:spLocks noChangeArrowheads="1"/>
          </p:cNvSpPr>
          <p:nvPr/>
        </p:nvSpPr>
        <p:spPr bwMode="auto">
          <a:xfrm>
            <a:off x="6972300" y="6007100"/>
            <a:ext cx="2549525" cy="366713"/>
          </a:xfrm>
          <a:prstGeom prst="rect">
            <a:avLst/>
          </a:prstGeom>
          <a:noFill/>
          <a:ln w="9525">
            <a:noFill/>
            <a:miter lim="800000"/>
            <a:headEnd/>
            <a:tailEnd/>
          </a:ln>
        </p:spPr>
        <p:txBody>
          <a:bodyPr wrap="none">
            <a:spAutoFit/>
          </a:bodyPr>
          <a:lstStyle/>
          <a:p>
            <a:r>
              <a:rPr lang="pt-BR">
                <a:hlinkClick r:id="rId4"/>
              </a:rPr>
              <a:t>pmargotto@gmail.com</a:t>
            </a:r>
            <a:r>
              <a:rPr lang="pt-BR"/>
              <a:t>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3"/>
          <p:cNvSpPr>
            <a:spLocks noGrp="1"/>
          </p:cNvSpPr>
          <p:nvPr>
            <p:ph type="body" idx="1"/>
          </p:nvPr>
        </p:nvSpPr>
        <p:spPr>
          <a:xfrm>
            <a:off x="0" y="2316163"/>
            <a:ext cx="11985625" cy="4541837"/>
          </a:xfrm>
          <a:solidFill>
            <a:schemeClr val="bg1"/>
          </a:solidFill>
        </p:spPr>
        <p:txBody>
          <a:bodyPr/>
          <a:lstStyle/>
          <a:p>
            <a:r>
              <a:rPr lang="pt-BR" sz="2400" smtClean="0"/>
              <a:t>Este estudo teve como objetivo medir a contaminação por alumínio das soluções  de  nutrição parenteral (PN\) e conteúdo de alumínio de produtos parenterais dados Aos recém-nascidos para nutrição ou tratamento. </a:t>
            </a:r>
          </a:p>
          <a:p>
            <a:r>
              <a:rPr lang="pt-BR" sz="2400" smtClean="0"/>
              <a:t>A contaminação de alumínio de todos os produtos nutricionais parenterais avaliados, exceto um, foi detectado estar </a:t>
            </a:r>
            <a:r>
              <a:rPr lang="pt-BR" sz="2400" b="1" smtClean="0">
                <a:solidFill>
                  <a:srgbClr val="FF0000"/>
                </a:solidFill>
              </a:rPr>
              <a:t>acima das doses recomendadas</a:t>
            </a:r>
            <a:r>
              <a:rPr lang="pt-BR" sz="2400" smtClean="0"/>
              <a:t>. </a:t>
            </a:r>
          </a:p>
          <a:p>
            <a:r>
              <a:rPr lang="pt-BR" sz="2400" smtClean="0"/>
              <a:t>De todos os primeiros produtos analisados ​​dentro do escopo do estudo, preparação de oligoelementos, preparação contendo vitaminas solúveis em gordura, solução de dextrose a 20%, ampola de gluconato de cálcio e ampola de fosfato de sódio </a:t>
            </a:r>
            <a:r>
              <a:rPr lang="pt-BR" sz="2400" b="1" smtClean="0">
                <a:solidFill>
                  <a:srgbClr val="FF0000"/>
                </a:solidFill>
              </a:rPr>
              <a:t>indicou alta contaminação por alumínio</a:t>
            </a:r>
          </a:p>
          <a:p>
            <a:endParaRPr lang="pt-BR" sz="2400" b="1" smtClean="0">
              <a:solidFill>
                <a:srgbClr val="FF0000"/>
              </a:solidFill>
            </a:endParaRPr>
          </a:p>
        </p:txBody>
      </p:sp>
      <p:sp>
        <p:nvSpPr>
          <p:cNvPr id="50178" name="Rectangle 4"/>
          <p:cNvSpPr>
            <a:spLocks noChangeArrowheads="1"/>
          </p:cNvSpPr>
          <p:nvPr/>
        </p:nvSpPr>
        <p:spPr bwMode="auto">
          <a:xfrm>
            <a:off x="0" y="954088"/>
            <a:ext cx="11642725" cy="1008062"/>
          </a:xfrm>
          <a:prstGeom prst="rect">
            <a:avLst/>
          </a:prstGeom>
          <a:solidFill>
            <a:schemeClr val="tx1"/>
          </a:solidFill>
          <a:ln w="9525">
            <a:noFill/>
            <a:miter lim="800000"/>
            <a:headEnd/>
            <a:tailEnd/>
          </a:ln>
        </p:spPr>
        <p:txBody>
          <a:bodyPr lIns="0" tIns="0" rIns="0" bIns="0" anchor="ctr">
            <a:spAutoFit/>
          </a:bodyPr>
          <a:lstStyle/>
          <a:p>
            <a:pPr algn="ctr"/>
            <a:r>
              <a:rPr lang="pt-BR"/>
              <a:t> </a:t>
            </a:r>
          </a:p>
          <a:p>
            <a:pPr algn="ctr"/>
            <a:r>
              <a:rPr lang="pt-BR" sz="1600" b="1">
                <a:solidFill>
                  <a:schemeClr val="bg1"/>
                </a:solidFill>
                <a:hlinkClick r:id="rId2"/>
              </a:rPr>
              <a:t>Aluminum</a:t>
            </a:r>
            <a:r>
              <a:rPr lang="pt-BR" sz="1600">
                <a:solidFill>
                  <a:schemeClr val="bg1"/>
                </a:solidFill>
                <a:hlinkClick r:id="rId2"/>
              </a:rPr>
              <a:t> exposure in premature babies related to </a:t>
            </a:r>
            <a:r>
              <a:rPr lang="pt-BR" sz="1600" b="1">
                <a:solidFill>
                  <a:schemeClr val="bg1"/>
                </a:solidFill>
                <a:hlinkClick r:id="rId2"/>
              </a:rPr>
              <a:t>total</a:t>
            </a:r>
            <a:r>
              <a:rPr lang="pt-BR" sz="1600">
                <a:solidFill>
                  <a:schemeClr val="bg1"/>
                </a:solidFill>
                <a:hlinkClick r:id="rId2"/>
              </a:rPr>
              <a:t> </a:t>
            </a:r>
            <a:r>
              <a:rPr lang="pt-BR" sz="1600" b="1">
                <a:solidFill>
                  <a:schemeClr val="bg1"/>
                </a:solidFill>
                <a:hlinkClick r:id="rId2"/>
              </a:rPr>
              <a:t>parenteral</a:t>
            </a:r>
            <a:r>
              <a:rPr lang="pt-BR" sz="1600">
                <a:solidFill>
                  <a:schemeClr val="bg1"/>
                </a:solidFill>
                <a:hlinkClick r:id="rId2"/>
              </a:rPr>
              <a:t> </a:t>
            </a:r>
            <a:r>
              <a:rPr lang="pt-BR" sz="1600" b="1">
                <a:solidFill>
                  <a:schemeClr val="bg1"/>
                </a:solidFill>
                <a:hlinkClick r:id="rId2"/>
              </a:rPr>
              <a:t>nutrition</a:t>
            </a:r>
            <a:r>
              <a:rPr lang="pt-BR" sz="1600">
                <a:solidFill>
                  <a:schemeClr val="bg1"/>
                </a:solidFill>
                <a:hlinkClick r:id="rId2"/>
              </a:rPr>
              <a:t> and treatments.</a:t>
            </a:r>
            <a:endParaRPr lang="pt-BR" sz="1600">
              <a:solidFill>
                <a:schemeClr val="bg1"/>
              </a:solidFill>
            </a:endParaRPr>
          </a:p>
          <a:p>
            <a:pPr algn="ctr"/>
            <a:r>
              <a:rPr lang="pt-BR" sz="1600">
                <a:solidFill>
                  <a:schemeClr val="bg1"/>
                </a:solidFill>
              </a:rPr>
              <a:t>Aşut E, Köksal N, Dorum BA, Özkan H.Turk J Pediatr. 2018;60(4):385-391. doi: 10.24953/turkjped.2018.04.005.PMID: 30859762 </a:t>
            </a:r>
            <a:r>
              <a:rPr lang="pt-BR" sz="1600" b="1">
                <a:solidFill>
                  <a:schemeClr val="bg1"/>
                </a:solidFill>
              </a:rPr>
              <a:t>Free article. </a:t>
            </a:r>
            <a:r>
              <a:rPr lang="pt-BR" sz="1600" b="1">
                <a:solidFill>
                  <a:srgbClr val="FF00FF"/>
                </a:solidFill>
              </a:rPr>
              <a:t>ARTIGO LIVRE!</a:t>
            </a:r>
          </a:p>
        </p:txBody>
      </p:sp>
      <p:sp>
        <p:nvSpPr>
          <p:cNvPr id="50179" name="Rectangle 5"/>
          <p:cNvSpPr>
            <a:spLocks noChangeArrowheads="1"/>
          </p:cNvSpPr>
          <p:nvPr/>
        </p:nvSpPr>
        <p:spPr bwMode="auto">
          <a:xfrm>
            <a:off x="287338" y="358775"/>
            <a:ext cx="10928350" cy="366713"/>
          </a:xfrm>
          <a:prstGeom prst="rect">
            <a:avLst/>
          </a:prstGeom>
          <a:solidFill>
            <a:srgbClr val="FFFF00"/>
          </a:solidFill>
          <a:ln w="9525">
            <a:noFill/>
            <a:miter lim="800000"/>
            <a:headEnd/>
            <a:tailEnd/>
          </a:ln>
        </p:spPr>
        <p:txBody>
          <a:bodyPr wrap="none">
            <a:spAutoFit/>
          </a:bodyPr>
          <a:lstStyle/>
          <a:p>
            <a:r>
              <a:rPr lang="pt-BR" b="1">
                <a:solidFill>
                  <a:srgbClr val="0000FF"/>
                </a:solidFill>
              </a:rPr>
              <a:t>Exposição ao alumínio em bebês prematuros relacionada à nutrição parenteral total e tratamentos.</a:t>
            </a:r>
          </a:p>
        </p:txBody>
      </p:sp>
      <p:sp>
        <p:nvSpPr>
          <p:cNvPr id="50180" name="AutoShape 6"/>
          <p:cNvSpPr>
            <a:spLocks noChangeArrowheads="1"/>
          </p:cNvSpPr>
          <p:nvPr/>
        </p:nvSpPr>
        <p:spPr bwMode="auto">
          <a:xfrm>
            <a:off x="10788650" y="6438900"/>
            <a:ext cx="466725" cy="360363"/>
          </a:xfrm>
          <a:prstGeom prst="rightArrow">
            <a:avLst>
              <a:gd name="adj1" fmla="val 50000"/>
              <a:gd name="adj2" fmla="val 32379"/>
            </a:avLst>
          </a:pr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3"/>
          <p:cNvSpPr>
            <a:spLocks noGrp="1"/>
          </p:cNvSpPr>
          <p:nvPr>
            <p:ph type="body" idx="1"/>
          </p:nvPr>
        </p:nvSpPr>
        <p:spPr>
          <a:xfrm>
            <a:off x="669925" y="695325"/>
            <a:ext cx="11152188" cy="6162675"/>
          </a:xfrm>
          <a:solidFill>
            <a:schemeClr val="bg1"/>
          </a:solidFill>
        </p:spPr>
        <p:txBody>
          <a:bodyPr/>
          <a:lstStyle/>
          <a:p>
            <a:pPr>
              <a:buFont typeface="Wingdings 3" pitchFamily="18" charset="2"/>
              <a:buNone/>
            </a:pPr>
            <a:endParaRPr lang="pt-BR" smtClean="0"/>
          </a:p>
          <a:p>
            <a:r>
              <a:rPr lang="pt-BR" sz="2400" smtClean="0">
                <a:solidFill>
                  <a:srgbClr val="FF0000"/>
                </a:solidFill>
              </a:rPr>
              <a:t>O teor total de alumínio dos produtos finais preparados</a:t>
            </a:r>
            <a:r>
              <a:rPr lang="pt-BR" sz="2400" smtClean="0"/>
              <a:t> foi identificado como sendo pelo menos </a:t>
            </a:r>
            <a:r>
              <a:rPr lang="pt-BR" sz="2400" b="1" smtClean="0">
                <a:solidFill>
                  <a:srgbClr val="FF0000"/>
                </a:solidFill>
              </a:rPr>
              <a:t>40% maior do que o teor total de alumínio dos ingredientes adicionados para o composto</a:t>
            </a:r>
            <a:r>
              <a:rPr lang="pt-BR" sz="2400" smtClean="0"/>
              <a:t>. </a:t>
            </a:r>
          </a:p>
          <a:p>
            <a:pPr algn="ctr"/>
            <a:r>
              <a:rPr lang="pt-BR" sz="2400" b="1" smtClean="0">
                <a:solidFill>
                  <a:srgbClr val="FF0000"/>
                </a:solidFill>
              </a:rPr>
              <a:t>Assim, a quantidade mínima de conteúdo de alumínio foi medido como 233 μg / kg / dia em soluções nutricionais preparadas para um bebê pesando 1.000 g. </a:t>
            </a:r>
          </a:p>
          <a:p>
            <a:r>
              <a:rPr lang="pt-BR" sz="2400" smtClean="0"/>
              <a:t>A contaminação foi detectada em 9 dos 18 medicamentos avaliados.</a:t>
            </a:r>
          </a:p>
          <a:p>
            <a:r>
              <a:rPr lang="pt-BR" sz="2400" smtClean="0"/>
              <a:t>Este estudo indicou que </a:t>
            </a:r>
            <a:r>
              <a:rPr lang="pt-BR" sz="2400" b="1" smtClean="0">
                <a:solidFill>
                  <a:srgbClr val="FF0000"/>
                </a:solidFill>
              </a:rPr>
              <a:t>a taxa de exposição ao alumínio</a:t>
            </a:r>
            <a:r>
              <a:rPr lang="pt-BR" sz="2400" smtClean="0"/>
              <a:t> dos bebês prematuros que recebem nutrição dos pais ainda é muito </a:t>
            </a:r>
            <a:r>
              <a:rPr lang="pt-BR" sz="2400" smtClean="0">
                <a:solidFill>
                  <a:srgbClr val="FF0000"/>
                </a:solidFill>
              </a:rPr>
              <a:t>maior do que as doses seguras recomendado como 5 μg / kg / dia pelo FDA</a:t>
            </a:r>
            <a:r>
              <a:rPr lang="pt-BR" sz="2400" smtClean="0"/>
              <a:t>.</a:t>
            </a:r>
          </a:p>
          <a:p>
            <a:pPr algn="ctr"/>
            <a:r>
              <a:rPr lang="pt-BR" sz="2400" smtClean="0"/>
              <a:t> </a:t>
            </a:r>
            <a:r>
              <a:rPr lang="pt-BR" sz="2400" b="1" smtClean="0">
                <a:solidFill>
                  <a:srgbClr val="FFFF00"/>
                </a:solidFill>
              </a:rPr>
              <a:t>Produtos com menor conteúdo de alumínio deve ser preferido no cuidado de bebês prematuros.</a:t>
            </a:r>
          </a:p>
        </p:txBody>
      </p:sp>
      <p:sp>
        <p:nvSpPr>
          <p:cNvPr id="51202" name="AutoShape 4"/>
          <p:cNvSpPr>
            <a:spLocks noChangeArrowheads="1"/>
          </p:cNvSpPr>
          <p:nvPr/>
        </p:nvSpPr>
        <p:spPr bwMode="auto">
          <a:xfrm>
            <a:off x="10788650" y="6429375"/>
            <a:ext cx="466725" cy="360363"/>
          </a:xfrm>
          <a:prstGeom prst="rightArrow">
            <a:avLst>
              <a:gd name="adj1" fmla="val 50000"/>
              <a:gd name="adj2" fmla="val 32379"/>
            </a:avLst>
          </a:pr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p:cNvSpPr>
          <p:nvPr>
            <p:ph type="title"/>
          </p:nvPr>
        </p:nvSpPr>
        <p:spPr/>
        <p:txBody>
          <a:bodyPr/>
          <a:lstStyle/>
          <a:p>
            <a:r>
              <a:rPr lang="pt-BR" smtClean="0">
                <a:solidFill>
                  <a:srgbClr val="FFFF00"/>
                </a:solidFill>
              </a:rPr>
              <a:t>Importância desse conhecimento!</a:t>
            </a:r>
          </a:p>
        </p:txBody>
      </p:sp>
      <p:sp>
        <p:nvSpPr>
          <p:cNvPr id="52226" name="Rectangle 3"/>
          <p:cNvSpPr>
            <a:spLocks noGrp="1"/>
          </p:cNvSpPr>
          <p:nvPr>
            <p:ph type="body" idx="1"/>
          </p:nvPr>
        </p:nvSpPr>
        <p:spPr>
          <a:xfrm>
            <a:off x="487363" y="1474788"/>
            <a:ext cx="10428287" cy="5197475"/>
          </a:xfrm>
          <a:solidFill>
            <a:schemeClr val="bg1"/>
          </a:solidFill>
        </p:spPr>
        <p:txBody>
          <a:bodyPr/>
          <a:lstStyle/>
          <a:p>
            <a:r>
              <a:rPr lang="pt-BR" sz="2400" smtClean="0"/>
              <a:t>Bebês prematuros com insuficiência renal recebendo nutrição parenteral (NP) de longo prazo correm o risco de toxicidade por alumínio devido ao </a:t>
            </a:r>
            <a:r>
              <a:rPr lang="pt-BR" sz="2400" smtClean="0">
                <a:solidFill>
                  <a:srgbClr val="FF0000"/>
                </a:solidFill>
              </a:rPr>
              <a:t>desvio dos mecanismos gastrointestinais de proteção.</a:t>
            </a:r>
          </a:p>
          <a:p>
            <a:r>
              <a:rPr lang="pt-BR" sz="2400" smtClean="0"/>
              <a:t> Nesses bebês, o aumento da ingestão de alumínio é um importante </a:t>
            </a:r>
            <a:r>
              <a:rPr lang="pt-BR" sz="2400" smtClean="0">
                <a:solidFill>
                  <a:srgbClr val="FF0000"/>
                </a:solidFill>
              </a:rPr>
              <a:t>fator de risco para doenças ósseas metabólicas, anemia, colestase e baixo desenvolvimento cognitivo.</a:t>
            </a:r>
          </a:p>
          <a:p>
            <a:r>
              <a:rPr lang="pt-BR" sz="2400" b="1" smtClean="0">
                <a:solidFill>
                  <a:srgbClr val="FFFF00"/>
                </a:solidFill>
              </a:rPr>
              <a:t>o FDA recomenda que a ingestão diária de alumínio em bebês seja ≤5 μg / kg</a:t>
            </a:r>
          </a:p>
          <a:p>
            <a:r>
              <a:rPr lang="pt-BR" sz="2400" b="1" smtClean="0">
                <a:solidFill>
                  <a:srgbClr val="FFFF00"/>
                </a:solidFill>
              </a:rPr>
              <a:t>Na Tabela 1 </a:t>
            </a:r>
            <a:r>
              <a:rPr lang="pt-BR" sz="2400" b="1" smtClean="0"/>
              <a:t>amostras retiradas dos 21 produtos que são usados como ingredientes das soluções de nutrição parenteral  preparadas para bebês recém-nascidos pesando 750 g a  1250g.</a:t>
            </a:r>
          </a:p>
          <a:p>
            <a:endParaRPr lang="pt-BR" sz="2400" b="1" smtClean="0"/>
          </a:p>
        </p:txBody>
      </p:sp>
      <p:sp>
        <p:nvSpPr>
          <p:cNvPr id="52227" name="AutoShape 4"/>
          <p:cNvSpPr>
            <a:spLocks noChangeArrowheads="1"/>
          </p:cNvSpPr>
          <p:nvPr/>
        </p:nvSpPr>
        <p:spPr bwMode="auto">
          <a:xfrm>
            <a:off x="10788650" y="6429375"/>
            <a:ext cx="466725" cy="360363"/>
          </a:xfrm>
          <a:prstGeom prst="rightArrow">
            <a:avLst>
              <a:gd name="adj1" fmla="val 50000"/>
              <a:gd name="adj2" fmla="val 32379"/>
            </a:avLst>
          </a:pr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3"/>
          <p:cNvSpPr>
            <a:spLocks noGrp="1"/>
          </p:cNvSpPr>
          <p:nvPr>
            <p:ph type="body" idx="1"/>
          </p:nvPr>
        </p:nvSpPr>
        <p:spPr>
          <a:xfrm>
            <a:off x="236538" y="349250"/>
            <a:ext cx="10709275" cy="6342063"/>
          </a:xfrm>
          <a:solidFill>
            <a:schemeClr val="bg1"/>
          </a:solidFill>
        </p:spPr>
        <p:txBody>
          <a:bodyPr/>
          <a:lstStyle/>
          <a:p>
            <a:r>
              <a:rPr lang="pt-BR" smtClean="0"/>
              <a:t>A Tabela I mostra o nome dos primeiros produtos usados como ingredientes das soluções de nutrição parenteral, o respectivo fabricante, e a quantidade de  alumínio  (mg / L) medida nas amostras retiradas dos primeiros produtos.</a:t>
            </a:r>
          </a:p>
          <a:p>
            <a:r>
              <a:rPr lang="pt-BR" smtClean="0"/>
              <a:t> </a:t>
            </a:r>
            <a:r>
              <a:rPr lang="pt-BR" b="1" smtClean="0">
                <a:solidFill>
                  <a:srgbClr val="FFFF00"/>
                </a:solidFill>
              </a:rPr>
              <a:t>Nenhum teor mensurável de alumínio foi detectado em emulsão lipídica à base de óleo de peixe e  solução de dextrose a 50%.</a:t>
            </a:r>
            <a:r>
              <a:rPr lang="pt-BR" smtClean="0"/>
              <a:t> </a:t>
            </a:r>
          </a:p>
          <a:p>
            <a:r>
              <a:rPr lang="pt-BR" b="1" smtClean="0">
                <a:solidFill>
                  <a:srgbClr val="FF0000"/>
                </a:solidFill>
              </a:rPr>
              <a:t>O maior teor de alumínio foi encontrado em preparação multivitamínica liofilizada (CernevitTM-12), fonte do elemento de rastreamento Tracutil e e preparação de Calcium Picken - 7,26 mg / L, 5,59 mg / L e 3,35 mg / L, respectivamente.</a:t>
            </a:r>
          </a:p>
          <a:p>
            <a:endParaRPr lang="pt-BR" b="1" smtClean="0">
              <a:solidFill>
                <a:srgbClr val="FF0000"/>
              </a:solidFill>
            </a:endParaRPr>
          </a:p>
          <a:p>
            <a:endParaRPr lang="pt-BR" b="1" smtClean="0">
              <a:solidFill>
                <a:srgbClr val="FF0000"/>
              </a:solidFill>
            </a:endParaRPr>
          </a:p>
        </p:txBody>
      </p:sp>
      <p:sp>
        <p:nvSpPr>
          <p:cNvPr id="53250" name="Rectangle 4"/>
          <p:cNvSpPr>
            <a:spLocks noChangeArrowheads="1"/>
          </p:cNvSpPr>
          <p:nvPr/>
        </p:nvSpPr>
        <p:spPr bwMode="auto">
          <a:xfrm>
            <a:off x="1931988" y="3930650"/>
            <a:ext cx="7548562" cy="1917700"/>
          </a:xfrm>
          <a:prstGeom prst="rect">
            <a:avLst/>
          </a:prstGeom>
          <a:solidFill>
            <a:srgbClr val="FFFF00"/>
          </a:solidFill>
          <a:ln w="9525">
            <a:noFill/>
            <a:miter lim="800000"/>
            <a:headEnd/>
            <a:tailEnd/>
          </a:ln>
        </p:spPr>
        <p:txBody>
          <a:bodyPr>
            <a:spAutoFit/>
          </a:bodyPr>
          <a:lstStyle/>
          <a:p>
            <a:pPr algn="ctr"/>
            <a:r>
              <a:rPr lang="pt-BR" sz="2400" b="1">
                <a:solidFill>
                  <a:srgbClr val="FF0000"/>
                </a:solidFill>
              </a:rPr>
              <a:t>A ingestão diária de alumínio na nutrição parenteral dos bebês de 750g  foi calculada em 322 μg / kg! </a:t>
            </a:r>
          </a:p>
          <a:p>
            <a:pPr algn="ctr"/>
            <a:r>
              <a:rPr lang="pt-BR" sz="2400" b="1">
                <a:solidFill>
                  <a:srgbClr val="FF0000"/>
                </a:solidFill>
              </a:rPr>
              <a:t>Para os bebês de 1250g, foi de 450 ug / kg e para os bebês de 1000g, 602 ug / kg!</a:t>
            </a:r>
          </a:p>
        </p:txBody>
      </p:sp>
      <p:sp>
        <p:nvSpPr>
          <p:cNvPr id="53251" name="AutoShape 5"/>
          <p:cNvSpPr>
            <a:spLocks noChangeArrowheads="1"/>
          </p:cNvSpPr>
          <p:nvPr/>
        </p:nvSpPr>
        <p:spPr bwMode="auto">
          <a:xfrm>
            <a:off x="403225" y="3368675"/>
            <a:ext cx="1531938" cy="1241425"/>
          </a:xfrm>
          <a:prstGeom prst="lightningBolt">
            <a:avLst/>
          </a:prstGeom>
          <a:solidFill>
            <a:srgbClr val="FFFF00"/>
          </a:solidFill>
          <a:ln w="57150">
            <a:solidFill>
              <a:srgbClr val="FF0000"/>
            </a:solidFill>
            <a:miter lim="800000"/>
            <a:headEnd/>
            <a:tailEnd/>
          </a:ln>
        </p:spPr>
        <p:txBody>
          <a:bodyPr wrap="none" anchor="ctr"/>
          <a:lstStyle/>
          <a:p>
            <a:endParaRPr lang="pt-BR"/>
          </a:p>
        </p:txBody>
      </p:sp>
      <p:sp>
        <p:nvSpPr>
          <p:cNvPr id="53252" name="AutoShape 6"/>
          <p:cNvSpPr>
            <a:spLocks noChangeArrowheads="1"/>
          </p:cNvSpPr>
          <p:nvPr/>
        </p:nvSpPr>
        <p:spPr bwMode="auto">
          <a:xfrm flipH="1">
            <a:off x="9525000" y="3141663"/>
            <a:ext cx="1501775" cy="1568450"/>
          </a:xfrm>
          <a:prstGeom prst="lightningBolt">
            <a:avLst/>
          </a:prstGeom>
          <a:solidFill>
            <a:srgbClr val="FFFF00"/>
          </a:solidFill>
          <a:ln w="57150">
            <a:solidFill>
              <a:srgbClr val="FF0000"/>
            </a:solidFill>
            <a:miter lim="800000"/>
            <a:headEnd/>
            <a:tailEnd/>
          </a:ln>
        </p:spPr>
        <p:txBody>
          <a:bodyPr wrap="none" anchor="ctr"/>
          <a:lstStyle/>
          <a:p>
            <a:endParaRPr lang="pt-BR"/>
          </a:p>
        </p:txBody>
      </p:sp>
      <p:sp>
        <p:nvSpPr>
          <p:cNvPr id="53253" name="AutoShape 7"/>
          <p:cNvSpPr>
            <a:spLocks noChangeArrowheads="1"/>
          </p:cNvSpPr>
          <p:nvPr/>
        </p:nvSpPr>
        <p:spPr bwMode="auto">
          <a:xfrm>
            <a:off x="10788650" y="6429375"/>
            <a:ext cx="466725" cy="360363"/>
          </a:xfrm>
          <a:prstGeom prst="rightArrow">
            <a:avLst>
              <a:gd name="adj1" fmla="val 50000"/>
              <a:gd name="adj2" fmla="val 32379"/>
            </a:avLst>
          </a:pr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3" name="Picture 4"/>
          <p:cNvPicPr>
            <a:picLocks noChangeAspect="1" noChangeArrowheads="1"/>
          </p:cNvPicPr>
          <p:nvPr/>
        </p:nvPicPr>
        <p:blipFill>
          <a:blip r:embed="rId2"/>
          <a:srcRect/>
          <a:stretch>
            <a:fillRect/>
          </a:stretch>
        </p:blipFill>
        <p:spPr bwMode="auto">
          <a:xfrm>
            <a:off x="2581275" y="325438"/>
            <a:ext cx="7031038" cy="6211887"/>
          </a:xfrm>
          <a:prstGeom prst="rect">
            <a:avLst/>
          </a:prstGeom>
          <a:noFill/>
          <a:ln w="9525">
            <a:noFill/>
            <a:miter lim="800000"/>
            <a:headEnd/>
            <a:tailEnd/>
          </a:ln>
        </p:spPr>
      </p:pic>
      <p:sp>
        <p:nvSpPr>
          <p:cNvPr id="54274" name="AutoShape 5"/>
          <p:cNvSpPr>
            <a:spLocks noChangeArrowheads="1"/>
          </p:cNvSpPr>
          <p:nvPr/>
        </p:nvSpPr>
        <p:spPr bwMode="auto">
          <a:xfrm>
            <a:off x="10788650" y="6429375"/>
            <a:ext cx="466725" cy="360363"/>
          </a:xfrm>
          <a:prstGeom prst="rightArrow">
            <a:avLst>
              <a:gd name="adj1" fmla="val 50000"/>
              <a:gd name="adj2" fmla="val 32379"/>
            </a:avLst>
          </a:pr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p:cNvSpPr>
          <p:nvPr>
            <p:ph type="title"/>
          </p:nvPr>
        </p:nvSpPr>
        <p:spPr>
          <a:xfrm>
            <a:off x="1127125" y="0"/>
            <a:ext cx="9404350" cy="1400175"/>
          </a:xfrm>
        </p:spPr>
        <p:txBody>
          <a:bodyPr/>
          <a:lstStyle/>
          <a:p>
            <a:pPr algn="ctr"/>
            <a:r>
              <a:rPr lang="pt-BR" sz="3200" smtClean="0">
                <a:solidFill>
                  <a:srgbClr val="FFFF00"/>
                </a:solidFill>
              </a:rPr>
              <a:t>Vejam as quantidades de alumínio nas drogas por via parenteral</a:t>
            </a:r>
          </a:p>
        </p:txBody>
      </p:sp>
      <p:sp>
        <p:nvSpPr>
          <p:cNvPr id="55298" name="Rectangle 3"/>
          <p:cNvSpPr>
            <a:spLocks noGrp="1"/>
          </p:cNvSpPr>
          <p:nvPr>
            <p:ph type="body" idx="1"/>
          </p:nvPr>
        </p:nvSpPr>
        <p:spPr>
          <a:xfrm>
            <a:off x="1593850" y="1090613"/>
            <a:ext cx="8947150" cy="4195762"/>
          </a:xfrm>
        </p:spPr>
        <p:txBody>
          <a:bodyPr/>
          <a:lstStyle/>
          <a:p>
            <a:r>
              <a:rPr lang="pt-BR" smtClean="0"/>
              <a:t>Há uma grande quantidade de alumínio na preparação de anfotericina B clássica e preparação e preparação de citrato de cafeína que foram 5,67 μg / ml e 5,59 μg / ml, respectivamente.</a:t>
            </a:r>
          </a:p>
        </p:txBody>
      </p:sp>
      <p:pic>
        <p:nvPicPr>
          <p:cNvPr id="55299" name="Picture 4"/>
          <p:cNvPicPr>
            <a:picLocks noChangeAspect="1" noChangeArrowheads="1"/>
          </p:cNvPicPr>
          <p:nvPr/>
        </p:nvPicPr>
        <p:blipFill>
          <a:blip r:embed="rId2"/>
          <a:srcRect/>
          <a:stretch>
            <a:fillRect/>
          </a:stretch>
        </p:blipFill>
        <p:spPr bwMode="auto">
          <a:xfrm>
            <a:off x="3186113" y="2138363"/>
            <a:ext cx="6035675" cy="4746625"/>
          </a:xfrm>
          <a:prstGeom prst="rect">
            <a:avLst/>
          </a:prstGeom>
          <a:noFill/>
          <a:ln w="9525">
            <a:noFill/>
            <a:miter lim="800000"/>
            <a:headEnd/>
            <a:tailEnd/>
          </a:ln>
        </p:spPr>
      </p:pic>
      <p:sp>
        <p:nvSpPr>
          <p:cNvPr id="55300" name="AutoShape 5"/>
          <p:cNvSpPr>
            <a:spLocks noChangeArrowheads="1"/>
          </p:cNvSpPr>
          <p:nvPr/>
        </p:nvSpPr>
        <p:spPr bwMode="auto">
          <a:xfrm>
            <a:off x="10788650" y="6429375"/>
            <a:ext cx="466725" cy="360363"/>
          </a:xfrm>
          <a:prstGeom prst="rightArrow">
            <a:avLst>
              <a:gd name="adj1" fmla="val 50000"/>
              <a:gd name="adj2" fmla="val 32379"/>
            </a:avLst>
          </a:pr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2"/>
          <p:cNvSpPr>
            <a:spLocks noGrp="1"/>
          </p:cNvSpPr>
          <p:nvPr>
            <p:ph type="body" idx="1"/>
          </p:nvPr>
        </p:nvSpPr>
        <p:spPr>
          <a:xfrm>
            <a:off x="1441450" y="2139950"/>
            <a:ext cx="9610725" cy="2465388"/>
          </a:xfrm>
          <a:solidFill>
            <a:srgbClr val="FFFF00"/>
          </a:solidFill>
        </p:spPr>
        <p:txBody>
          <a:bodyPr/>
          <a:lstStyle/>
          <a:p>
            <a:pPr algn="ctr"/>
            <a:r>
              <a:rPr lang="pt-BR" sz="2800" b="1" smtClean="0">
                <a:solidFill>
                  <a:srgbClr val="0000FF"/>
                </a:solidFill>
              </a:rPr>
              <a:t>As quantidades diárias de alumínio recebidas por bebês prematuros em  soluções de nutrição parenteral devem ser calculadas e tentadas ser mantidas abaixo do limite recomendado pelo FDA de 5 ug / kg / dia.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3"/>
          <p:cNvSpPr>
            <a:spLocks noGrp="1"/>
          </p:cNvSpPr>
          <p:nvPr>
            <p:ph type="body" idx="1"/>
          </p:nvPr>
        </p:nvSpPr>
        <p:spPr>
          <a:xfrm>
            <a:off x="1179513" y="2187575"/>
            <a:ext cx="10023475" cy="4546600"/>
          </a:xfrm>
          <a:solidFill>
            <a:schemeClr val="bg1"/>
          </a:solidFill>
        </p:spPr>
        <p:txBody>
          <a:bodyPr/>
          <a:lstStyle/>
          <a:p>
            <a:pPr>
              <a:buFont typeface="Wingdings 3" pitchFamily="18" charset="2"/>
              <a:buNone/>
            </a:pPr>
            <a:r>
              <a:rPr lang="pt-BR" b="1" smtClean="0">
                <a:solidFill>
                  <a:srgbClr val="FFFF00"/>
                </a:solidFill>
              </a:rPr>
              <a:t>                                                    Efeitos ósseos</a:t>
            </a:r>
          </a:p>
          <a:p>
            <a:r>
              <a:rPr lang="pt-BR" smtClean="0"/>
              <a:t>Há pouco acúmulo de alumínio no corpo. </a:t>
            </a:r>
          </a:p>
          <a:p>
            <a:r>
              <a:rPr lang="pt-BR" smtClean="0"/>
              <a:t>O esqueleto é a única parte do o corpo que parece se concentrar o alumínio, com 54% do alumínio no corpo</a:t>
            </a:r>
          </a:p>
          <a:p>
            <a:r>
              <a:rPr lang="pt-BR" smtClean="0"/>
              <a:t>Quando o alumínio se acumula a um nível alto o suficiente, a formação do osso está bloqueada e osteomalácia se desenvolve, aumentando o risco de fratura. </a:t>
            </a:r>
          </a:p>
          <a:p>
            <a:r>
              <a:rPr lang="pt-BR" smtClean="0"/>
              <a:t>Foi demonstrado em bebês pré-termo recebendo nutrição parenteral deposição excessiva de alumínio na superfície mineralizada do osso, o que afeta a atividade dos osteoblastos e dificulta a formação óssea, levando à osteomalácia;</a:t>
            </a:r>
          </a:p>
          <a:p>
            <a:endParaRPr lang="pt-BR" smtClean="0"/>
          </a:p>
        </p:txBody>
      </p:sp>
      <p:sp>
        <p:nvSpPr>
          <p:cNvPr id="57346" name="Rectangle 4"/>
          <p:cNvSpPr>
            <a:spLocks noChangeArrowheads="1"/>
          </p:cNvSpPr>
          <p:nvPr/>
        </p:nvSpPr>
        <p:spPr bwMode="auto">
          <a:xfrm>
            <a:off x="0" y="1219200"/>
            <a:ext cx="12192000" cy="823913"/>
          </a:xfrm>
          <a:prstGeom prst="rect">
            <a:avLst/>
          </a:prstGeom>
          <a:solidFill>
            <a:schemeClr val="tx1"/>
          </a:solidFill>
          <a:ln w="9525">
            <a:noFill/>
            <a:miter lim="800000"/>
            <a:headEnd/>
            <a:tailEnd/>
          </a:ln>
        </p:spPr>
        <p:txBody>
          <a:bodyPr lIns="0" tIns="0" rIns="0" bIns="0" anchor="ctr">
            <a:spAutoFit/>
          </a:bodyPr>
          <a:lstStyle/>
          <a:p>
            <a:pPr algn="ctr"/>
            <a:r>
              <a:rPr lang="pt-BR" b="1">
                <a:solidFill>
                  <a:schemeClr val="bg2"/>
                </a:solidFill>
                <a:hlinkClick r:id="rId2"/>
              </a:rPr>
              <a:t>Aluminum</a:t>
            </a:r>
            <a:r>
              <a:rPr lang="pt-BR">
                <a:solidFill>
                  <a:schemeClr val="bg2"/>
                </a:solidFill>
                <a:hlinkClick r:id="rId2"/>
              </a:rPr>
              <a:t> Effects in Infants and Children</a:t>
            </a:r>
            <a:endParaRPr lang="pt-BR">
              <a:solidFill>
                <a:schemeClr val="bg2"/>
              </a:solidFill>
            </a:endParaRPr>
          </a:p>
          <a:p>
            <a:pPr algn="ctr"/>
            <a:r>
              <a:rPr lang="pt-BR">
                <a:solidFill>
                  <a:schemeClr val="bg2"/>
                </a:solidFill>
              </a:rPr>
              <a:t>Corkins MR; COMMITTEE ON NUTRITION.Pediatrics. 2019 Dec;144(6):e20193148. doi: 10.1542/peds.2019-3148.PMID: 31767714 </a:t>
            </a:r>
            <a:r>
              <a:rPr lang="pt-BR" b="1">
                <a:solidFill>
                  <a:schemeClr val="bg2"/>
                </a:solidFill>
              </a:rPr>
              <a:t>Free article. </a:t>
            </a:r>
            <a:r>
              <a:rPr lang="pt-BR" b="1">
                <a:solidFill>
                  <a:srgbClr val="FF00FF"/>
                </a:solidFill>
              </a:rPr>
              <a:t>ARTIGO LIVRE!</a:t>
            </a:r>
          </a:p>
        </p:txBody>
      </p:sp>
      <p:sp>
        <p:nvSpPr>
          <p:cNvPr id="57347" name="AutoShape 5"/>
          <p:cNvSpPr>
            <a:spLocks noChangeArrowheads="1"/>
          </p:cNvSpPr>
          <p:nvPr/>
        </p:nvSpPr>
        <p:spPr bwMode="auto">
          <a:xfrm>
            <a:off x="10788650" y="6429375"/>
            <a:ext cx="466725" cy="360363"/>
          </a:xfrm>
          <a:prstGeom prst="rightArrow">
            <a:avLst>
              <a:gd name="adj1" fmla="val 50000"/>
              <a:gd name="adj2" fmla="val 32379"/>
            </a:avLst>
          </a:prstGeom>
          <a:solidFill>
            <a:schemeClr val="accent1"/>
          </a:solidFill>
          <a:ln w="9525">
            <a:solidFill>
              <a:schemeClr val="tx1"/>
            </a:solidFill>
            <a:miter lim="800000"/>
            <a:headEnd/>
            <a:tailEnd/>
          </a:ln>
        </p:spPr>
        <p:txBody>
          <a:bodyPr wrap="none" anchor="ctr"/>
          <a:lstStyle/>
          <a:p>
            <a:endParaRPr lang="pt-BR"/>
          </a:p>
        </p:txBody>
      </p:sp>
      <p:sp>
        <p:nvSpPr>
          <p:cNvPr id="57348" name="Rectangle 6"/>
          <p:cNvSpPr>
            <a:spLocks noChangeArrowheads="1"/>
          </p:cNvSpPr>
          <p:nvPr/>
        </p:nvSpPr>
        <p:spPr bwMode="auto">
          <a:xfrm>
            <a:off x="3635375" y="361950"/>
            <a:ext cx="5076825" cy="396875"/>
          </a:xfrm>
          <a:prstGeom prst="rect">
            <a:avLst/>
          </a:prstGeom>
          <a:solidFill>
            <a:srgbClr val="FFFF00"/>
          </a:solidFill>
          <a:ln w="9525">
            <a:noFill/>
            <a:miter lim="800000"/>
            <a:headEnd/>
            <a:tailEnd/>
          </a:ln>
        </p:spPr>
        <p:txBody>
          <a:bodyPr wrap="none">
            <a:spAutoFit/>
          </a:bodyPr>
          <a:lstStyle/>
          <a:p>
            <a:r>
              <a:rPr lang="pt-BR" sz="2000" b="1">
                <a:solidFill>
                  <a:srgbClr val="0000FF"/>
                </a:solidFill>
              </a:rPr>
              <a:t>Efeitos do alumínio em bebês e crianças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3"/>
          <p:cNvSpPr>
            <a:spLocks noGrp="1"/>
          </p:cNvSpPr>
          <p:nvPr>
            <p:ph type="body" idx="1"/>
          </p:nvPr>
        </p:nvSpPr>
        <p:spPr>
          <a:xfrm>
            <a:off x="227013" y="714375"/>
            <a:ext cx="10796587" cy="5881688"/>
          </a:xfrm>
          <a:solidFill>
            <a:schemeClr val="bg1"/>
          </a:solidFill>
        </p:spPr>
        <p:txBody>
          <a:bodyPr/>
          <a:lstStyle/>
          <a:p>
            <a:r>
              <a:rPr lang="pt-BR" smtClean="0"/>
              <a:t>As mesmas crianças estudados por Bishop et al foram mais tarde examinadas para efeitos ósseos de longo prazo, aos 13-15 anos, com avaliação do conteúdo mineral ósseo </a:t>
            </a:r>
          </a:p>
          <a:p>
            <a:pPr algn="ctr">
              <a:buFont typeface="Wingdings 3" pitchFamily="18" charset="2"/>
              <a:buNone/>
            </a:pPr>
            <a:r>
              <a:rPr lang="pt-BR" sz="1800" b="1" smtClean="0">
                <a:hlinkClick r:id="rId2"/>
              </a:rPr>
              <a:t>Aluminum</a:t>
            </a:r>
            <a:r>
              <a:rPr lang="pt-BR" sz="1800" smtClean="0">
                <a:hlinkClick r:id="rId2"/>
              </a:rPr>
              <a:t> </a:t>
            </a:r>
            <a:r>
              <a:rPr lang="pt-BR" sz="1800" b="1" smtClean="0">
                <a:hlinkClick r:id="rId2"/>
              </a:rPr>
              <a:t>neurotoxicity</a:t>
            </a:r>
            <a:r>
              <a:rPr lang="pt-BR" sz="1800" smtClean="0">
                <a:hlinkClick r:id="rId2"/>
              </a:rPr>
              <a:t> in </a:t>
            </a:r>
            <a:r>
              <a:rPr lang="pt-BR" sz="1800" b="1" smtClean="0">
                <a:hlinkClick r:id="rId2"/>
              </a:rPr>
              <a:t>preterm</a:t>
            </a:r>
            <a:r>
              <a:rPr lang="pt-BR" sz="1800" smtClean="0">
                <a:hlinkClick r:id="rId2"/>
              </a:rPr>
              <a:t> </a:t>
            </a:r>
            <a:r>
              <a:rPr lang="pt-BR" sz="1800" b="1" smtClean="0">
                <a:hlinkClick r:id="rId2"/>
              </a:rPr>
              <a:t>infants</a:t>
            </a:r>
            <a:r>
              <a:rPr lang="pt-BR" sz="1800" smtClean="0">
                <a:hlinkClick r:id="rId2"/>
              </a:rPr>
              <a:t> </a:t>
            </a:r>
            <a:r>
              <a:rPr lang="pt-BR" sz="1800" b="1" smtClean="0">
                <a:hlinkClick r:id="rId2"/>
              </a:rPr>
              <a:t>receiving</a:t>
            </a:r>
            <a:r>
              <a:rPr lang="pt-BR" sz="1800" smtClean="0">
                <a:hlinkClick r:id="rId2"/>
              </a:rPr>
              <a:t> </a:t>
            </a:r>
            <a:r>
              <a:rPr lang="pt-BR" sz="1800" b="1" smtClean="0">
                <a:hlinkClick r:id="rId2"/>
              </a:rPr>
              <a:t>intravenous</a:t>
            </a:r>
            <a:r>
              <a:rPr lang="pt-BR" sz="1800" smtClean="0">
                <a:hlinkClick r:id="rId2"/>
              </a:rPr>
              <a:t>-</a:t>
            </a:r>
            <a:r>
              <a:rPr lang="pt-BR" sz="1800" b="1" smtClean="0">
                <a:hlinkClick r:id="rId2"/>
              </a:rPr>
              <a:t>feeding</a:t>
            </a:r>
            <a:r>
              <a:rPr lang="pt-BR" sz="1800" smtClean="0">
                <a:hlinkClick r:id="rId2"/>
              </a:rPr>
              <a:t> solutions.</a:t>
            </a:r>
            <a:r>
              <a:rPr lang="pt-BR" sz="1800" smtClean="0"/>
              <a:t>Bishop NJ, Morley R, Day JP, Lucas A.N Engl J Med. 1997 May 29;336(22):1557-61. doi: 10.1056/NEJM199705293362203.PMID: 9164811 </a:t>
            </a:r>
            <a:r>
              <a:rPr lang="pt-BR" sz="1800" b="1" smtClean="0"/>
              <a:t>Free article.</a:t>
            </a:r>
            <a:r>
              <a:rPr lang="pt-BR" sz="1800" smtClean="0"/>
              <a:t> Clinical Trial)</a:t>
            </a:r>
          </a:p>
          <a:p>
            <a:pPr>
              <a:buFont typeface="Wingdings 3" pitchFamily="18" charset="2"/>
              <a:buNone/>
            </a:pPr>
            <a:r>
              <a:rPr lang="pt-BR" b="1" smtClean="0">
                <a:solidFill>
                  <a:srgbClr val="FFFF00"/>
                </a:solidFill>
              </a:rPr>
              <a:t>                                             Artigo Livre</a:t>
            </a:r>
          </a:p>
          <a:p>
            <a:r>
              <a:rPr lang="pt-BR" smtClean="0"/>
              <a:t>Pacientes que tinham recebido nutrição parenteral  padrão com alto teor de alumínio apresentaram menor conteúdo mineral ósseo na coluna lombar .</a:t>
            </a:r>
          </a:p>
          <a:p>
            <a:r>
              <a:rPr lang="pt-BR" smtClean="0"/>
              <a:t>Os pacientes  que receberam o mais alto teor de alumínio apresentaram menor conteúdo mineral ósseo em seus quadris.</a:t>
            </a:r>
          </a:p>
          <a:p>
            <a:pPr algn="ctr"/>
            <a:r>
              <a:rPr lang="pt-BR" smtClean="0">
                <a:solidFill>
                  <a:srgbClr val="FF0000"/>
                </a:solidFill>
              </a:rPr>
              <a:t>Metanálises sugeriram uma associação entre exposição a alta concentração de alumínio e doença de Alzheimer a longo prazo</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AutoShape 4"/>
          <p:cNvSpPr>
            <a:spLocks noChangeArrowheads="1"/>
          </p:cNvSpPr>
          <p:nvPr/>
        </p:nvSpPr>
        <p:spPr bwMode="auto">
          <a:xfrm>
            <a:off x="1231900" y="576263"/>
            <a:ext cx="9940925" cy="5380037"/>
          </a:xfrm>
          <a:prstGeom prst="irregularSeal2">
            <a:avLst/>
          </a:prstGeom>
          <a:solidFill>
            <a:schemeClr val="accent1"/>
          </a:solidFill>
          <a:ln w="76200" cmpd="tri">
            <a:solidFill>
              <a:srgbClr val="FF00FF"/>
            </a:solidFill>
            <a:miter lim="800000"/>
            <a:headEnd/>
            <a:tailEnd/>
          </a:ln>
        </p:spPr>
        <p:txBody>
          <a:bodyPr wrap="none" anchor="ctr"/>
          <a:lstStyle/>
          <a:p>
            <a:pPr algn="ctr"/>
            <a:r>
              <a:rPr lang="pt-BR" b="1"/>
              <a:t> </a:t>
            </a:r>
            <a:r>
              <a:rPr lang="pt-BR" b="1">
                <a:solidFill>
                  <a:srgbClr val="FFFF00"/>
                </a:solidFill>
              </a:rPr>
              <a:t>USE O MENOR TEMPO POSSÍVEL A NUTRIÇÃO PARENTERAL</a:t>
            </a:r>
          </a:p>
          <a:p>
            <a:pPr algn="ctr"/>
            <a:r>
              <a:rPr lang="pt-BR" b="1">
                <a:solidFill>
                  <a:srgbClr val="FFFF00"/>
                </a:solidFill>
              </a:rPr>
              <a:t> TOTAL E </a:t>
            </a:r>
          </a:p>
          <a:p>
            <a:pPr algn="ctr"/>
            <a:r>
              <a:rPr lang="pt-BR" b="1">
                <a:solidFill>
                  <a:srgbClr val="FFFF00"/>
                </a:solidFill>
              </a:rPr>
              <a:t>CONSIGA O QUANTO ANTES A </a:t>
            </a:r>
          </a:p>
          <a:p>
            <a:pPr algn="ctr"/>
            <a:r>
              <a:rPr lang="pt-BR" b="1">
                <a:solidFill>
                  <a:srgbClr val="FFFF00"/>
                </a:solidFill>
              </a:rPr>
              <a:t>NUTRIÇÃO ENTERAL PLENA</a:t>
            </a:r>
            <a:r>
              <a:rPr lang="pt-BR"/>
              <a:t> </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3"/>
          <p:cNvSpPr>
            <a:spLocks noGrp="1"/>
          </p:cNvSpPr>
          <p:nvPr>
            <p:ph type="body" idx="1"/>
          </p:nvPr>
        </p:nvSpPr>
        <p:spPr>
          <a:xfrm>
            <a:off x="3244850" y="2398713"/>
            <a:ext cx="8947150" cy="4195762"/>
          </a:xfrm>
        </p:spPr>
        <p:txBody>
          <a:bodyPr/>
          <a:lstStyle/>
          <a:p>
            <a:pPr>
              <a:lnSpc>
                <a:spcPct val="80000"/>
              </a:lnSpc>
            </a:pPr>
            <a:r>
              <a:rPr lang="pt-BR" sz="1800" smtClean="0"/>
              <a:t>A partir de resultados em estudos animais (ratos) sugerindo que a cafeína reduz a densidade óssea através do aumento da osteoclastogênese e seu efeito calciúrico, foi conduzido um estudo piloto nos RN recebendo cafeína, avaliando a dose cumulativa ou a duração,  para a possibilidade de associação entre cafeína e doença metabólica óssea da prematuridade [DMO] (n-109 RN&lt;32 semanas e peso ao nascer&lt; 1500g). </a:t>
            </a:r>
            <a:r>
              <a:rPr lang="pt-BR" sz="1800" b="1" smtClean="0">
                <a:solidFill>
                  <a:srgbClr val="FF0000"/>
                </a:solidFill>
              </a:rPr>
              <a:t>Não houve grupo controle</a:t>
            </a:r>
            <a:r>
              <a:rPr lang="pt-BR" sz="1800" smtClean="0"/>
              <a:t> pois todos recebiam cafeína, no entanto foram controlados fatores de risco, como diurético, nutrição parenteral, esteróide, ingesta de Vitamina D, paridade, fosfato sérico, idade gestacional e gênero. Diferente do estudo de Viswanathan et al (2014), os presente autores relataram significativa associação do uso de cafeína (dose acumulativa e duração) e DMO, principalmente nos menores prematuros, assim como com a dose acumulativa de esteróides, sem diferença entre os sexos. Concluem os autores que estudos adicionais são necessários para determinar menores doses efetivas de cafeína, diferentes estratégias de ventilação, ingestão adequada de vitamina D. Enquanto seria prudente triar estes bebês para DMO com intervalo menor (cada 2 semanas ao invés de cada 21 dias!) </a:t>
            </a:r>
          </a:p>
        </p:txBody>
      </p:sp>
      <p:sp>
        <p:nvSpPr>
          <p:cNvPr id="60418" name="Rectangle 4"/>
          <p:cNvSpPr>
            <a:spLocks noChangeArrowheads="1"/>
          </p:cNvSpPr>
          <p:nvPr/>
        </p:nvSpPr>
        <p:spPr bwMode="auto">
          <a:xfrm>
            <a:off x="155575" y="500063"/>
            <a:ext cx="11917363" cy="1616075"/>
          </a:xfrm>
          <a:prstGeom prst="rect">
            <a:avLst/>
          </a:prstGeom>
          <a:solidFill>
            <a:schemeClr val="tx1"/>
          </a:solidFill>
          <a:ln w="9525">
            <a:noFill/>
            <a:miter lim="800000"/>
            <a:headEnd/>
            <a:tailEnd/>
          </a:ln>
        </p:spPr>
        <p:txBody>
          <a:bodyPr lIns="0" tIns="0" rIns="0" bIns="0" anchor="ctr">
            <a:spAutoFit/>
          </a:bodyPr>
          <a:lstStyle/>
          <a:p>
            <a:pPr algn="ctr"/>
            <a:r>
              <a:rPr lang="pt-BR" sz="2700" b="1">
                <a:solidFill>
                  <a:srgbClr val="0000FF"/>
                </a:solidFill>
                <a:latin typeface="Lato" pitchFamily="34" charset="0"/>
              </a:rPr>
              <a:t>Cafe</a:t>
            </a:r>
            <a:r>
              <a:rPr lang="pt-BR" sz="2700" b="1">
                <a:solidFill>
                  <a:srgbClr val="0000FF"/>
                </a:solidFill>
              </a:rPr>
              <a:t>í</a:t>
            </a:r>
            <a:r>
              <a:rPr lang="pt-BR" sz="2700" b="1">
                <a:solidFill>
                  <a:srgbClr val="0000FF"/>
                </a:solidFill>
                <a:latin typeface="Lato" pitchFamily="34" charset="0"/>
              </a:rPr>
              <a:t>na </a:t>
            </a:r>
            <a:r>
              <a:rPr lang="pt-BR" sz="2700" b="1">
                <a:solidFill>
                  <a:srgbClr val="0000FF"/>
                </a:solidFill>
              </a:rPr>
              <a:t>é</a:t>
            </a:r>
            <a:r>
              <a:rPr lang="pt-BR" sz="2700" b="1">
                <a:solidFill>
                  <a:srgbClr val="0000FF"/>
                </a:solidFill>
                <a:latin typeface="Lato" pitchFamily="34" charset="0"/>
              </a:rPr>
              <a:t> um fator de risco para a osteopenia da prematuridade nos pr</a:t>
            </a:r>
            <a:r>
              <a:rPr lang="pt-BR" sz="2700" b="1">
                <a:solidFill>
                  <a:srgbClr val="0000FF"/>
                </a:solidFill>
              </a:rPr>
              <a:t>é</a:t>
            </a:r>
            <a:r>
              <a:rPr lang="pt-BR" sz="2700" b="1">
                <a:solidFill>
                  <a:srgbClr val="0000FF"/>
                </a:solidFill>
                <a:latin typeface="Lato" pitchFamily="34" charset="0"/>
              </a:rPr>
              <a:t>-termo:estudo de coorte</a:t>
            </a:r>
          </a:p>
          <a:p>
            <a:pPr algn="ctr" eaLnBrk="0" hangingPunct="0"/>
            <a:r>
              <a:rPr lang="pt-BR" sz="1300">
                <a:solidFill>
                  <a:schemeClr val="bg1"/>
                </a:solidFill>
                <a:latin typeface="Source Sans Pro"/>
                <a:hlinkClick r:id="rId2"/>
              </a:rPr>
              <a:t>Caffeine is a risk factor for osteopenia of prematurity in preterm infants: a cohort study.</a:t>
            </a:r>
            <a:endParaRPr lang="pt-BR" sz="1300">
              <a:solidFill>
                <a:schemeClr val="bg1"/>
              </a:solidFill>
              <a:latin typeface="Source Sans Pro"/>
            </a:endParaRPr>
          </a:p>
          <a:p>
            <a:pPr algn="ctr" eaLnBrk="0" hangingPunct="0"/>
            <a:r>
              <a:rPr lang="pt-BR" sz="1300">
                <a:solidFill>
                  <a:schemeClr val="bg1"/>
                </a:solidFill>
                <a:latin typeface="Source Sans Pro"/>
              </a:rPr>
              <a:t>Ali E, Rockman-Greenberg C, Moffatt M, Narvey M, Reed M, Jiang D.BMC Pediatr. 2018 Jan 22;18(1):9. doi: </a:t>
            </a:r>
          </a:p>
          <a:p>
            <a:pPr algn="ctr" eaLnBrk="0" hangingPunct="0"/>
            <a:r>
              <a:rPr lang="pt-BR" sz="1300">
                <a:solidFill>
                  <a:schemeClr val="bg1"/>
                </a:solidFill>
                <a:latin typeface="Source Sans Pro"/>
              </a:rPr>
              <a:t>Apresenta</a:t>
            </a:r>
            <a:r>
              <a:rPr lang="pt-BR" sz="1300">
                <a:solidFill>
                  <a:schemeClr val="bg1"/>
                </a:solidFill>
              </a:rPr>
              <a:t>ç</a:t>
            </a:r>
            <a:r>
              <a:rPr lang="pt-BR" sz="1300">
                <a:solidFill>
                  <a:schemeClr val="bg1"/>
                </a:solidFill>
                <a:latin typeface="Source Sans Pro"/>
              </a:rPr>
              <a:t>ão: Mateus Chadud de P</a:t>
            </a:r>
            <a:r>
              <a:rPr lang="pt-BR" sz="1300">
                <a:solidFill>
                  <a:schemeClr val="bg1"/>
                </a:solidFill>
              </a:rPr>
              <a:t>á</a:t>
            </a:r>
            <a:r>
              <a:rPr lang="pt-BR" sz="1300">
                <a:solidFill>
                  <a:schemeClr val="bg1"/>
                </a:solidFill>
                <a:latin typeface="Source Sans Pro"/>
              </a:rPr>
              <a:t>dua Resende, Pedro Henrique de Souza Tavares, Faculdade de Medicina da Universidade Cat</a:t>
            </a:r>
            <a:r>
              <a:rPr lang="pt-BR" sz="1300">
                <a:solidFill>
                  <a:schemeClr val="bg1"/>
                </a:solidFill>
              </a:rPr>
              <a:t>ó</a:t>
            </a:r>
            <a:r>
              <a:rPr lang="pt-BR" sz="1300">
                <a:solidFill>
                  <a:schemeClr val="bg1"/>
                </a:solidFill>
                <a:latin typeface="Source Sans Pro"/>
              </a:rPr>
              <a:t>lica de Bras</a:t>
            </a:r>
            <a:r>
              <a:rPr lang="pt-BR" sz="1300">
                <a:solidFill>
                  <a:schemeClr val="bg1"/>
                </a:solidFill>
              </a:rPr>
              <a:t>í</a:t>
            </a:r>
            <a:r>
              <a:rPr lang="pt-BR" sz="1300">
                <a:solidFill>
                  <a:schemeClr val="bg1"/>
                </a:solidFill>
                <a:latin typeface="Source Sans Pro"/>
              </a:rPr>
              <a:t>lia.</a:t>
            </a:r>
            <a:r>
              <a:rPr lang="pt-BR" sz="1300">
                <a:solidFill>
                  <a:schemeClr val="bg1"/>
                </a:solidFill>
              </a:rPr>
              <a:t> </a:t>
            </a:r>
            <a:r>
              <a:rPr lang="pt-BR" sz="1300" b="1">
                <a:solidFill>
                  <a:schemeClr val="bg1"/>
                </a:solidFill>
                <a:latin typeface="Source Sans Pro"/>
              </a:rPr>
              <a:t>Coordenador:</a:t>
            </a:r>
            <a:r>
              <a:rPr lang="pt-BR" sz="1300">
                <a:solidFill>
                  <a:schemeClr val="bg1"/>
                </a:solidFill>
                <a:latin typeface="Source Sans Pro"/>
              </a:rPr>
              <a:t>Paulo Roberto Margotto</a:t>
            </a:r>
            <a:endParaRPr lang="pt-BR">
              <a:solidFill>
                <a:schemeClr val="bg1"/>
              </a:solidFill>
            </a:endParaRPr>
          </a:p>
        </p:txBody>
      </p:sp>
      <p:pic>
        <p:nvPicPr>
          <p:cNvPr id="60419" name="Picture 5" descr="pptx">
            <a:hlinkClick r:id="rId3" tooltip="Cafeina_DMO_Trajetoria_2018"/>
          </p:cNvPr>
          <p:cNvPicPr>
            <a:picLocks noChangeAspect="1" noChangeArrowheads="1"/>
          </p:cNvPicPr>
          <p:nvPr/>
        </p:nvPicPr>
        <p:blipFill>
          <a:blip r:embed="rId4"/>
          <a:srcRect/>
          <a:stretch>
            <a:fillRect/>
          </a:stretch>
        </p:blipFill>
        <p:spPr bwMode="auto">
          <a:xfrm>
            <a:off x="9282113" y="896938"/>
            <a:ext cx="457200" cy="457200"/>
          </a:xfrm>
          <a:prstGeom prst="rect">
            <a:avLst/>
          </a:prstGeom>
          <a:noFill/>
          <a:ln w="9525">
            <a:noFill/>
            <a:miter lim="800000"/>
            <a:headEnd/>
            <a:tailEnd/>
          </a:ln>
        </p:spPr>
      </p:pic>
      <p:pic>
        <p:nvPicPr>
          <p:cNvPr id="60420" name="Picture 5"/>
          <p:cNvPicPr>
            <a:picLocks noChangeAspect="1" noChangeArrowheads="1"/>
          </p:cNvPicPr>
          <p:nvPr/>
        </p:nvPicPr>
        <p:blipFill>
          <a:blip r:embed="rId5"/>
          <a:srcRect/>
          <a:stretch>
            <a:fillRect/>
          </a:stretch>
        </p:blipFill>
        <p:spPr bwMode="auto">
          <a:xfrm>
            <a:off x="361950" y="3232150"/>
            <a:ext cx="3230563" cy="1868488"/>
          </a:xfrm>
          <a:prstGeom prst="rect">
            <a:avLst/>
          </a:prstGeom>
          <a:noFill/>
          <a:ln w="9525">
            <a:noFill/>
            <a:miter lim="800000"/>
            <a:headEnd/>
            <a:tailEnd/>
          </a:ln>
        </p:spPr>
      </p:pic>
      <p:sp>
        <p:nvSpPr>
          <p:cNvPr id="60421" name="Rectangle 6"/>
          <p:cNvSpPr>
            <a:spLocks noChangeArrowheads="1"/>
          </p:cNvSpPr>
          <p:nvPr/>
        </p:nvSpPr>
        <p:spPr bwMode="auto">
          <a:xfrm>
            <a:off x="-130175" y="5154613"/>
            <a:ext cx="3944938" cy="517525"/>
          </a:xfrm>
          <a:prstGeom prst="rect">
            <a:avLst/>
          </a:prstGeom>
          <a:noFill/>
          <a:ln w="9525">
            <a:noFill/>
            <a:miter lim="800000"/>
            <a:headEnd/>
            <a:tailEnd/>
          </a:ln>
        </p:spPr>
        <p:txBody>
          <a:bodyPr anchor="ctr">
            <a:spAutoFit/>
          </a:bodyPr>
          <a:lstStyle/>
          <a:p>
            <a:pPr algn="ctr"/>
            <a:r>
              <a:rPr lang="pt-BR" sz="1400">
                <a:solidFill>
                  <a:srgbClr val="FFFF00"/>
                </a:solidFill>
              </a:rPr>
              <a:t>Doutorandos Pedro, Breno, Thalita, Juliana, Mateus Chadu e Dr. Paulo R. Margotto</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3"/>
          <p:cNvSpPr>
            <a:spLocks noGrp="1"/>
          </p:cNvSpPr>
          <p:nvPr>
            <p:ph type="body" idx="1"/>
          </p:nvPr>
        </p:nvSpPr>
        <p:spPr>
          <a:xfrm>
            <a:off x="3244850" y="2444750"/>
            <a:ext cx="8947150" cy="4195763"/>
          </a:xfrm>
        </p:spPr>
        <p:txBody>
          <a:bodyPr/>
          <a:lstStyle/>
          <a:p>
            <a:pPr>
              <a:lnSpc>
                <a:spcPct val="90000"/>
              </a:lnSpc>
            </a:pPr>
            <a:r>
              <a:rPr lang="pt-BR" sz="1800" smtClean="0"/>
              <a:t>-Inicia-se por volta da quarta semana de vida: hipomineralização óssea, mas sem sinais radiológicos</a:t>
            </a:r>
          </a:p>
          <a:p>
            <a:pPr>
              <a:lnSpc>
                <a:spcPct val="90000"/>
              </a:lnSpc>
            </a:pPr>
            <a:r>
              <a:rPr lang="pt-BR" sz="1800" smtClean="0"/>
              <a:t>-Não tem um quadro clínico característico, sendo mais observado um </a:t>
            </a:r>
            <a:r>
              <a:rPr lang="pt-BR" sz="1800" i="1" smtClean="0"/>
              <a:t>déficit </a:t>
            </a:r>
            <a:r>
              <a:rPr lang="pt-BR" sz="1800" smtClean="0"/>
              <a:t>de crescimento após  a sexta semana de vida;</a:t>
            </a:r>
          </a:p>
          <a:p>
            <a:pPr>
              <a:lnSpc>
                <a:spcPct val="90000"/>
              </a:lnSpc>
            </a:pPr>
            <a:r>
              <a:rPr lang="pt-BR" sz="1800" smtClean="0"/>
              <a:t>-Sinais radiológicos somente quando  já ocorreu redução da densidade óssea, com perda de 40% dos minerais do osso.</a:t>
            </a:r>
          </a:p>
          <a:p>
            <a:pPr>
              <a:lnSpc>
                <a:spcPct val="90000"/>
              </a:lnSpc>
            </a:pPr>
            <a:r>
              <a:rPr lang="pt-BR" sz="1800" smtClean="0"/>
              <a:t>-Quadro clínico clássico entre 2 e 4 meses de vida e caracteriza-se por sinais de raquitismo:</a:t>
            </a:r>
          </a:p>
          <a:p>
            <a:pPr>
              <a:lnSpc>
                <a:spcPct val="90000"/>
              </a:lnSpc>
              <a:buFont typeface="Wingdings 3" pitchFamily="18" charset="2"/>
              <a:buNone/>
            </a:pPr>
            <a:r>
              <a:rPr lang="pt-BR" sz="1800" smtClean="0"/>
              <a:t>            -achatamento posterior do crânio;</a:t>
            </a:r>
          </a:p>
          <a:p>
            <a:pPr>
              <a:lnSpc>
                <a:spcPct val="90000"/>
              </a:lnSpc>
              <a:buFont typeface="Wingdings 3" pitchFamily="18" charset="2"/>
              <a:buNone/>
            </a:pPr>
            <a:r>
              <a:rPr lang="pt-BR" sz="1800" smtClean="0"/>
              <a:t>            -espessamento das junções condrocostais;</a:t>
            </a:r>
          </a:p>
          <a:p>
            <a:pPr>
              <a:lnSpc>
                <a:spcPct val="90000"/>
              </a:lnSpc>
              <a:buFont typeface="Wingdings 3" pitchFamily="18" charset="2"/>
              <a:buNone/>
            </a:pPr>
            <a:r>
              <a:rPr lang="pt-BR" sz="1800" smtClean="0"/>
              <a:t>            -alargamento das porções distais do rádio e da ulna;</a:t>
            </a:r>
          </a:p>
          <a:p>
            <a:pPr>
              <a:lnSpc>
                <a:spcPct val="90000"/>
              </a:lnSpc>
              <a:buFont typeface="Wingdings 3" pitchFamily="18" charset="2"/>
              <a:buNone/>
            </a:pPr>
            <a:r>
              <a:rPr lang="pt-BR" sz="1800" smtClean="0"/>
              <a:t>            -aumento da fontanela anterior.</a:t>
            </a:r>
          </a:p>
        </p:txBody>
      </p:sp>
      <p:sp>
        <p:nvSpPr>
          <p:cNvPr id="61442" name="Rectangle 4"/>
          <p:cNvSpPr>
            <a:spLocks noChangeArrowheads="1"/>
          </p:cNvSpPr>
          <p:nvPr/>
        </p:nvSpPr>
        <p:spPr bwMode="auto">
          <a:xfrm>
            <a:off x="465138" y="1050925"/>
            <a:ext cx="11726862" cy="1098550"/>
          </a:xfrm>
          <a:prstGeom prst="rect">
            <a:avLst/>
          </a:prstGeom>
          <a:solidFill>
            <a:schemeClr val="tx1"/>
          </a:solidFill>
          <a:ln w="9525">
            <a:noFill/>
            <a:miter lim="800000"/>
            <a:headEnd/>
            <a:tailEnd/>
          </a:ln>
        </p:spPr>
        <p:txBody>
          <a:bodyPr tIns="126960" bIns="25392" anchor="ctr">
            <a:spAutoFit/>
          </a:bodyPr>
          <a:lstStyle/>
          <a:p>
            <a:pPr algn="ctr"/>
            <a:r>
              <a:rPr lang="pt-BR" sz="2200" b="1">
                <a:solidFill>
                  <a:srgbClr val="0000FF"/>
                </a:solidFill>
                <a:latin typeface="Lato" pitchFamily="34" charset="0"/>
                <a:hlinkClick r:id="rId2"/>
              </a:rPr>
              <a:t>Doen</a:t>
            </a:r>
            <a:r>
              <a:rPr lang="pt-BR" sz="2200" b="1">
                <a:solidFill>
                  <a:srgbClr val="0000FF"/>
                </a:solidFill>
                <a:hlinkClick r:id="rId2"/>
              </a:rPr>
              <a:t>ç</a:t>
            </a:r>
            <a:r>
              <a:rPr lang="pt-BR" sz="2200" b="1">
                <a:solidFill>
                  <a:srgbClr val="0000FF"/>
                </a:solidFill>
                <a:latin typeface="Lato" pitchFamily="34" charset="0"/>
                <a:hlinkClick r:id="rId2"/>
              </a:rPr>
              <a:t>a Metab</a:t>
            </a:r>
            <a:r>
              <a:rPr lang="pt-BR" sz="2200" b="1">
                <a:solidFill>
                  <a:srgbClr val="0000FF"/>
                </a:solidFill>
                <a:hlinkClick r:id="rId2"/>
              </a:rPr>
              <a:t>ó</a:t>
            </a:r>
            <a:r>
              <a:rPr lang="pt-BR" sz="2200" b="1">
                <a:solidFill>
                  <a:srgbClr val="0000FF"/>
                </a:solidFill>
                <a:latin typeface="Lato" pitchFamily="34" charset="0"/>
                <a:hlinkClick r:id="rId2"/>
              </a:rPr>
              <a:t>lica </a:t>
            </a:r>
            <a:r>
              <a:rPr lang="pt-BR" sz="2200" b="1">
                <a:solidFill>
                  <a:srgbClr val="0000FF"/>
                </a:solidFill>
                <a:hlinkClick r:id="rId2"/>
              </a:rPr>
              <a:t>Ó</a:t>
            </a:r>
            <a:r>
              <a:rPr lang="pt-BR" sz="2200" b="1">
                <a:solidFill>
                  <a:srgbClr val="0000FF"/>
                </a:solidFill>
                <a:latin typeface="Lato" pitchFamily="34" charset="0"/>
                <a:hlinkClick r:id="rId2"/>
              </a:rPr>
              <a:t>ssea da Prematuridade</a:t>
            </a:r>
            <a:endParaRPr lang="pt-BR" sz="2200" b="1">
              <a:solidFill>
                <a:srgbClr val="0000FF"/>
              </a:solidFill>
              <a:latin typeface="Lato" pitchFamily="34" charset="0"/>
            </a:endParaRPr>
          </a:p>
          <a:p>
            <a:pPr algn="ctr" eaLnBrk="0" hangingPunct="0"/>
            <a:r>
              <a:rPr lang="pt-BR" sz="800"/>
              <a:t>  </a:t>
            </a:r>
            <a:r>
              <a:rPr lang="pt-BR" sz="800">
                <a:solidFill>
                  <a:schemeClr val="bg1"/>
                </a:solidFill>
              </a:rPr>
              <a:t>             </a:t>
            </a:r>
            <a:r>
              <a:rPr lang="pt-BR">
                <a:solidFill>
                  <a:schemeClr val="bg1"/>
                </a:solidFill>
              </a:rPr>
              <a:t/>
            </a:r>
            <a:br>
              <a:rPr lang="pt-BR">
                <a:solidFill>
                  <a:schemeClr val="bg1"/>
                </a:solidFill>
              </a:rPr>
            </a:br>
            <a:r>
              <a:rPr lang="pt-BR" sz="1600">
                <a:solidFill>
                  <a:schemeClr val="bg1"/>
                </a:solidFill>
                <a:latin typeface="Source Sans Pro"/>
              </a:rPr>
              <a:t>Miza Vidigal, Paulo R. Margotto. Cap</a:t>
            </a:r>
            <a:r>
              <a:rPr lang="pt-BR" sz="1600">
                <a:solidFill>
                  <a:schemeClr val="bg1"/>
                </a:solidFill>
              </a:rPr>
              <a:t>í</a:t>
            </a:r>
            <a:r>
              <a:rPr lang="pt-BR" sz="1600">
                <a:solidFill>
                  <a:schemeClr val="bg1"/>
                </a:solidFill>
                <a:latin typeface="Source Sans Pro"/>
              </a:rPr>
              <a:t>tulo do livro Assistência ao Rec</a:t>
            </a:r>
            <a:r>
              <a:rPr lang="pt-BR" sz="1600">
                <a:solidFill>
                  <a:schemeClr val="bg1"/>
                </a:solidFill>
              </a:rPr>
              <a:t>é</a:t>
            </a:r>
            <a:r>
              <a:rPr lang="pt-BR" sz="1600">
                <a:solidFill>
                  <a:schemeClr val="bg1"/>
                </a:solidFill>
                <a:latin typeface="Source Sans Pro"/>
              </a:rPr>
              <a:t>m-Nascido de Risco, 4</a:t>
            </a:r>
            <a:r>
              <a:rPr lang="pt-BR" sz="1600">
                <a:solidFill>
                  <a:schemeClr val="bg1"/>
                </a:solidFill>
              </a:rPr>
              <a:t>ª</a:t>
            </a:r>
            <a:r>
              <a:rPr lang="pt-BR" sz="1600">
                <a:solidFill>
                  <a:schemeClr val="bg1"/>
                </a:solidFill>
                <a:latin typeface="Source Sans Pro"/>
              </a:rPr>
              <a:t> Edi</a:t>
            </a:r>
            <a:r>
              <a:rPr lang="pt-BR" sz="1600">
                <a:solidFill>
                  <a:schemeClr val="bg1"/>
                </a:solidFill>
              </a:rPr>
              <a:t>ç</a:t>
            </a:r>
            <a:r>
              <a:rPr lang="pt-BR" sz="1600">
                <a:solidFill>
                  <a:schemeClr val="bg1"/>
                </a:solidFill>
                <a:latin typeface="Source Sans Pro"/>
              </a:rPr>
              <a:t>ão, HMIB/SES/DF, Bras</a:t>
            </a:r>
            <a:r>
              <a:rPr lang="pt-BR" sz="1600">
                <a:solidFill>
                  <a:schemeClr val="bg1"/>
                </a:solidFill>
              </a:rPr>
              <a:t>í</a:t>
            </a:r>
            <a:r>
              <a:rPr lang="pt-BR" sz="1600">
                <a:solidFill>
                  <a:schemeClr val="bg1"/>
                </a:solidFill>
                <a:latin typeface="Source Sans Pro"/>
              </a:rPr>
              <a:t>lia, 2021. Apresenta</a:t>
            </a:r>
            <a:r>
              <a:rPr lang="pt-BR" sz="1600">
                <a:solidFill>
                  <a:schemeClr val="bg1"/>
                </a:solidFill>
              </a:rPr>
              <a:t>ç</a:t>
            </a:r>
            <a:r>
              <a:rPr lang="pt-BR" sz="1600">
                <a:solidFill>
                  <a:schemeClr val="bg1"/>
                </a:solidFill>
                <a:latin typeface="Source Sans Pro"/>
              </a:rPr>
              <a:t>ão: Fl</a:t>
            </a:r>
            <a:r>
              <a:rPr lang="pt-BR" sz="1600">
                <a:solidFill>
                  <a:schemeClr val="bg1"/>
                </a:solidFill>
              </a:rPr>
              <a:t>á</a:t>
            </a:r>
            <a:r>
              <a:rPr lang="pt-BR" sz="1600">
                <a:solidFill>
                  <a:schemeClr val="bg1"/>
                </a:solidFill>
                <a:latin typeface="Source Sans Pro"/>
              </a:rPr>
              <a:t>via Moura. Coordena</a:t>
            </a:r>
            <a:r>
              <a:rPr lang="pt-BR" sz="1600">
                <a:solidFill>
                  <a:schemeClr val="bg1"/>
                </a:solidFill>
              </a:rPr>
              <a:t>ç</a:t>
            </a:r>
            <a:r>
              <a:rPr lang="pt-BR" sz="1600">
                <a:solidFill>
                  <a:schemeClr val="bg1"/>
                </a:solidFill>
                <a:latin typeface="Source Sans Pro"/>
              </a:rPr>
              <a:t>ão: Miza Vidigal</a:t>
            </a:r>
            <a:endParaRPr lang="pt-BR" sz="1600">
              <a:solidFill>
                <a:schemeClr val="bg1"/>
              </a:solidFill>
            </a:endParaRPr>
          </a:p>
        </p:txBody>
      </p:sp>
      <p:pic>
        <p:nvPicPr>
          <p:cNvPr id="61443" name="Picture 5" descr="pptx">
            <a:hlinkClick r:id="rId3" tooltip="Doenca-Met_Ossea_Premat_Apresent"/>
          </p:cNvPr>
          <p:cNvPicPr>
            <a:picLocks noChangeAspect="1" noChangeArrowheads="1"/>
          </p:cNvPicPr>
          <p:nvPr/>
        </p:nvPicPr>
        <p:blipFill>
          <a:blip r:embed="rId4"/>
          <a:srcRect/>
          <a:stretch>
            <a:fillRect/>
          </a:stretch>
        </p:blipFill>
        <p:spPr bwMode="auto">
          <a:xfrm>
            <a:off x="10493375" y="1117600"/>
            <a:ext cx="457200" cy="457200"/>
          </a:xfrm>
          <a:prstGeom prst="rect">
            <a:avLst/>
          </a:prstGeom>
          <a:noFill/>
          <a:ln w="9525">
            <a:noFill/>
            <a:miter lim="800000"/>
            <a:headEnd/>
            <a:tailEnd/>
          </a:ln>
        </p:spPr>
      </p:pic>
      <p:pic>
        <p:nvPicPr>
          <p:cNvPr id="61444" name="Picture 4"/>
          <p:cNvPicPr>
            <a:picLocks noChangeAspect="1" noChangeArrowheads="1"/>
          </p:cNvPicPr>
          <p:nvPr/>
        </p:nvPicPr>
        <p:blipFill>
          <a:blip r:embed="rId5"/>
          <a:srcRect/>
          <a:stretch>
            <a:fillRect/>
          </a:stretch>
        </p:blipFill>
        <p:spPr bwMode="auto">
          <a:xfrm>
            <a:off x="0" y="2301875"/>
            <a:ext cx="3271838" cy="4229100"/>
          </a:xfrm>
          <a:prstGeom prst="rect">
            <a:avLst/>
          </a:prstGeom>
          <a:noFill/>
          <a:ln w="9525">
            <a:noFill/>
            <a:miter lim="800000"/>
            <a:headEnd/>
            <a:tailEnd/>
          </a:ln>
        </p:spPr>
      </p:pic>
      <p:sp>
        <p:nvSpPr>
          <p:cNvPr id="61445" name="Text Box 7"/>
          <p:cNvSpPr txBox="1">
            <a:spLocks noChangeArrowheads="1"/>
          </p:cNvSpPr>
          <p:nvPr/>
        </p:nvSpPr>
        <p:spPr bwMode="auto">
          <a:xfrm>
            <a:off x="3268663" y="6491288"/>
            <a:ext cx="5353050" cy="366712"/>
          </a:xfrm>
          <a:prstGeom prst="rect">
            <a:avLst/>
          </a:prstGeom>
          <a:noFill/>
          <a:ln w="9525">
            <a:noFill/>
            <a:miter lim="800000"/>
            <a:headEnd/>
            <a:tailEnd/>
          </a:ln>
        </p:spPr>
        <p:txBody>
          <a:bodyPr wrap="none">
            <a:spAutoFit/>
          </a:bodyPr>
          <a:lstStyle/>
          <a:p>
            <a:r>
              <a:rPr lang="pt-BR"/>
              <a:t>Breve disponível  em </a:t>
            </a:r>
            <a:r>
              <a:rPr lang="pt-BR">
                <a:hlinkClick r:id="rId6"/>
              </a:rPr>
              <a:t>www.paulomargotto.com.br</a:t>
            </a:r>
            <a:r>
              <a:rPr lang="pt-BR"/>
              <a:t>   </a:t>
            </a:r>
          </a:p>
        </p:txBody>
      </p:sp>
      <p:sp>
        <p:nvSpPr>
          <p:cNvPr id="61446" name="Line 8"/>
          <p:cNvSpPr>
            <a:spLocks noChangeShapeType="1"/>
          </p:cNvSpPr>
          <p:nvPr/>
        </p:nvSpPr>
        <p:spPr bwMode="auto">
          <a:xfrm flipH="1" flipV="1">
            <a:off x="3070225" y="6535738"/>
            <a:ext cx="260350" cy="322262"/>
          </a:xfrm>
          <a:prstGeom prst="line">
            <a:avLst/>
          </a:prstGeom>
          <a:noFill/>
          <a:ln w="76200">
            <a:solidFill>
              <a:srgbClr val="0000FF"/>
            </a:solidFill>
            <a:round/>
            <a:headEnd/>
            <a:tailEnd type="triangle" w="med" len="med"/>
          </a:ln>
        </p:spPr>
        <p:txBody>
          <a:bodyPr/>
          <a:lstStyle/>
          <a:p>
            <a:endParaRPr lang="pt-B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5" name="Picture 4" descr="https://scontent.fbsb3-1.fna.fbcdn.net/v/t1.0-9/p960x960/35784719_1315595551908961_3688795278497808384_o.jpg?_nc_cat=110&amp;ccb=2&amp;_nc_sid=2d5d41&amp;_nc_ohc=YUEs_bKUNeMAX8tLZus&amp;_nc_ht=scontent.fbsb3-1.fna&amp;tp=6&amp;oh=4e255291f7302444fe303eccc102618d&amp;oe=6040BDB9"/>
          <p:cNvPicPr>
            <a:picLocks noChangeAspect="1" noChangeArrowheads="1"/>
          </p:cNvPicPr>
          <p:nvPr/>
        </p:nvPicPr>
        <p:blipFill>
          <a:blip r:embed="rId2"/>
          <a:srcRect/>
          <a:stretch>
            <a:fillRect/>
          </a:stretch>
        </p:blipFill>
        <p:spPr bwMode="auto">
          <a:xfrm>
            <a:off x="1944688" y="684213"/>
            <a:ext cx="6967537" cy="5729287"/>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Íon">
  <a:themeElements>
    <a:clrScheme name="Í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Í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Í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 xmlns:thm15="http://schemas.microsoft.com/office/thememl/2012/main" name="Ion" id="{B8441ADB-2E43-4AF7-B97A-BD870242C6A8}" vid="{A207AED3-9ABC-4A18-9978-A59B65688B15}"/>
    </a:ext>
  </a:extLst>
</a:theme>
</file>

<file path=docProps/app.xml><?xml version="1.0" encoding="utf-8"?>
<Properties xmlns="http://schemas.openxmlformats.org/officeDocument/2006/extended-properties" xmlns:vt="http://schemas.openxmlformats.org/officeDocument/2006/docPropsVTypes">
  <Template>Ion</Template>
  <TotalTime>7431</TotalTime>
  <Words>3979</Words>
  <Application>Microsoft Office PowerPoint</Application>
  <PresentationFormat>Custom</PresentationFormat>
  <Paragraphs>236</Paragraphs>
  <Slides>43</Slides>
  <Notes>0</Notes>
  <HiddenSlides>0</HiddenSlides>
  <MMClips>0</MMClips>
  <ScaleCrop>false</ScaleCrop>
  <HeadingPairs>
    <vt:vector size="6" baseType="variant">
      <vt:variant>
        <vt:lpstr>Fontes usadas</vt:lpstr>
      </vt:variant>
      <vt:variant>
        <vt:i4>7</vt:i4>
      </vt:variant>
      <vt:variant>
        <vt:lpstr>Modelo de design</vt:lpstr>
      </vt:variant>
      <vt:variant>
        <vt:i4>4</vt:i4>
      </vt:variant>
      <vt:variant>
        <vt:lpstr>Títulos de slides</vt:lpstr>
      </vt:variant>
      <vt:variant>
        <vt:i4>43</vt:i4>
      </vt:variant>
    </vt:vector>
  </HeadingPairs>
  <TitlesOfParts>
    <vt:vector size="54" baseType="lpstr">
      <vt:lpstr>Arial</vt:lpstr>
      <vt:lpstr>Century Gothic</vt:lpstr>
      <vt:lpstr>Wingdings 3</vt:lpstr>
      <vt:lpstr>Calibri</vt:lpstr>
      <vt:lpstr>Wingdings</vt:lpstr>
      <vt:lpstr>Lato</vt:lpstr>
      <vt:lpstr>Source Sans Pro</vt:lpstr>
      <vt:lpstr>Íon</vt:lpstr>
      <vt:lpstr>Íon</vt:lpstr>
      <vt:lpstr>Íon</vt:lpstr>
      <vt:lpstr>Íon</vt:lpstr>
      <vt:lpstr>Análise dos Fatores de Risco da Prevenção da Doença Metabólica Óssea da Prematuridade </vt:lpstr>
      <vt:lpstr>INTRODUÇÃO </vt:lpstr>
      <vt:lpstr>INTRODUÇÃO </vt:lpstr>
      <vt:lpstr>INTRODUÇÃO </vt:lpstr>
      <vt:lpstr>INTRODUÇÃO </vt:lpstr>
      <vt:lpstr>INTRODUÇÃO </vt:lpstr>
      <vt:lpstr>MATERIAIS E MÉTODOS  </vt:lpstr>
      <vt:lpstr>MATERIAIS E MÉTODOS  </vt:lpstr>
      <vt:lpstr>MATERIAIS E MÉTODOS  </vt:lpstr>
      <vt:lpstr>MATERIAIS E MÉTODOS  </vt:lpstr>
      <vt:lpstr>RESULTADOS </vt:lpstr>
      <vt:lpstr>RESULTADOS </vt:lpstr>
      <vt:lpstr>RESULTADOS </vt:lpstr>
      <vt:lpstr>RESULTADOS </vt:lpstr>
      <vt:lpstr>RESULTADOS </vt:lpstr>
      <vt:lpstr>DISCUSSÃO </vt:lpstr>
      <vt:lpstr>DISCUSSÃO </vt:lpstr>
      <vt:lpstr>DISCUSSÃO </vt:lpstr>
      <vt:lpstr>DISCUSSÃO </vt:lpstr>
      <vt:lpstr>DISCUSSÃO </vt:lpstr>
      <vt:lpstr>DISCUSSÃO </vt:lpstr>
      <vt:lpstr>DISCUSSÃO </vt:lpstr>
      <vt:lpstr>DISCUSSÃO </vt:lpstr>
      <vt:lpstr>DISCUSSÃO </vt:lpstr>
      <vt:lpstr>CONCLUSÃO </vt:lpstr>
      <vt:lpstr>CONCLUSÃO </vt:lpstr>
      <vt:lpstr>Slide 27</vt:lpstr>
      <vt:lpstr>Slide 28</vt:lpstr>
      <vt:lpstr>Slide 29</vt:lpstr>
      <vt:lpstr>Nota do Editor da página neonatal www.paulomargotto.com.br Dr. Paulo R. Margotto. Consultem também! Aqui e Agora!</vt:lpstr>
      <vt:lpstr>Slide 31</vt:lpstr>
      <vt:lpstr>Slide 32</vt:lpstr>
      <vt:lpstr>Importância desse conhecimento!</vt:lpstr>
      <vt:lpstr>Slide 34</vt:lpstr>
      <vt:lpstr>Slide 35</vt:lpstr>
      <vt:lpstr>Vejam as quantidades de alumínio nas drogas por via parenteral</vt:lpstr>
      <vt:lpstr>Slide 37</vt:lpstr>
      <vt:lpstr>Slide 38</vt:lpstr>
      <vt:lpstr>Slide 39</vt:lpstr>
      <vt:lpstr>Slide 40</vt:lpstr>
      <vt:lpstr>Slide 41</vt:lpstr>
      <vt:lpstr>Slide 42</vt:lpstr>
      <vt:lpstr>Slide 43</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Teste</dc:creator>
  <cp:lastModifiedBy>Paulo</cp:lastModifiedBy>
  <cp:revision>129</cp:revision>
  <dcterms:created xsi:type="dcterms:W3CDTF">2020-08-13T23:33:38Z</dcterms:created>
  <dcterms:modified xsi:type="dcterms:W3CDTF">2021-02-11T21:34:52Z</dcterms:modified>
</cp:coreProperties>
</file>