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0" r:id="rId1"/>
  </p:sldMasterIdLst>
  <p:notesMasterIdLst>
    <p:notesMasterId r:id="rId37"/>
  </p:notesMasterIdLst>
  <p:sldIdLst>
    <p:sldId id="256" r:id="rId2"/>
    <p:sldId id="258" r:id="rId3"/>
    <p:sldId id="389" r:id="rId4"/>
    <p:sldId id="442" r:id="rId5"/>
    <p:sldId id="443" r:id="rId6"/>
    <p:sldId id="393" r:id="rId7"/>
    <p:sldId id="444" r:id="rId8"/>
    <p:sldId id="445" r:id="rId9"/>
    <p:sldId id="446" r:id="rId10"/>
    <p:sldId id="418" r:id="rId11"/>
    <p:sldId id="419" r:id="rId12"/>
    <p:sldId id="420" r:id="rId13"/>
    <p:sldId id="423" r:id="rId14"/>
    <p:sldId id="424" r:id="rId15"/>
    <p:sldId id="431" r:id="rId16"/>
    <p:sldId id="447" r:id="rId17"/>
    <p:sldId id="432" r:id="rId18"/>
    <p:sldId id="433" r:id="rId19"/>
    <p:sldId id="434" r:id="rId20"/>
    <p:sldId id="436" r:id="rId21"/>
    <p:sldId id="448" r:id="rId22"/>
    <p:sldId id="449" r:id="rId23"/>
    <p:sldId id="450" r:id="rId24"/>
    <p:sldId id="451" r:id="rId25"/>
    <p:sldId id="452" r:id="rId26"/>
    <p:sldId id="453" r:id="rId27"/>
    <p:sldId id="370" r:id="rId28"/>
    <p:sldId id="454" r:id="rId29"/>
    <p:sldId id="279" r:id="rId30"/>
    <p:sldId id="411" r:id="rId31"/>
    <p:sldId id="455" r:id="rId32"/>
    <p:sldId id="456" r:id="rId33"/>
    <p:sldId id="457" r:id="rId34"/>
    <p:sldId id="459" r:id="rId35"/>
    <p:sldId id="458" r:id="rId36"/>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Calibri" pitchFamily="34" charset="0"/>
        <a:ea typeface="+mn-ea"/>
        <a:cs typeface="Arial" charset="0"/>
      </a:defRPr>
    </a:lvl1pPr>
    <a:lvl2pPr marL="457200" algn="l" rtl="0" fontAlgn="base">
      <a:spcBef>
        <a:spcPct val="0"/>
      </a:spcBef>
      <a:spcAft>
        <a:spcPct val="0"/>
      </a:spcAft>
      <a:defRPr kern="1200">
        <a:solidFill>
          <a:schemeClr val="tx1"/>
        </a:solidFill>
        <a:latin typeface="Calibri" pitchFamily="34" charset="0"/>
        <a:ea typeface="+mn-ea"/>
        <a:cs typeface="Arial" charset="0"/>
      </a:defRPr>
    </a:lvl2pPr>
    <a:lvl3pPr marL="914400" algn="l" rtl="0" fontAlgn="base">
      <a:spcBef>
        <a:spcPct val="0"/>
      </a:spcBef>
      <a:spcAft>
        <a:spcPct val="0"/>
      </a:spcAft>
      <a:defRPr kern="1200">
        <a:solidFill>
          <a:schemeClr val="tx1"/>
        </a:solidFill>
        <a:latin typeface="Calibri" pitchFamily="34" charset="0"/>
        <a:ea typeface="+mn-ea"/>
        <a:cs typeface="Arial" charset="0"/>
      </a:defRPr>
    </a:lvl3pPr>
    <a:lvl4pPr marL="1371600" algn="l" rtl="0" fontAlgn="base">
      <a:spcBef>
        <a:spcPct val="0"/>
      </a:spcBef>
      <a:spcAft>
        <a:spcPct val="0"/>
      </a:spcAft>
      <a:defRPr kern="1200">
        <a:solidFill>
          <a:schemeClr val="tx1"/>
        </a:solidFill>
        <a:latin typeface="Calibri" pitchFamily="34" charset="0"/>
        <a:ea typeface="+mn-ea"/>
        <a:cs typeface="Arial" charset="0"/>
      </a:defRPr>
    </a:lvl4pPr>
    <a:lvl5pPr marL="1828800" algn="l"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FF0000"/>
    <a:srgbClr val="FF00FF"/>
    <a:srgbClr val="66FF33"/>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6" d="100"/>
          <a:sy n="66" d="100"/>
        </p:scale>
        <p:origin x="-512" y="-4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4E4C976C-5FBE-4490-ABAB-085225A24A47}" type="datetimeFigureOut">
              <a:rPr lang="pt-BR"/>
              <a:pPr>
                <a:defRPr/>
              </a:pPr>
              <a:t>17/02/2021</a:t>
            </a:fld>
            <a:endParaRPr lang="pt-BR"/>
          </a:p>
        </p:txBody>
      </p:sp>
      <p:sp>
        <p:nvSpPr>
          <p:cNvPr id="4" name="Espaço Reservado para Imagem de Sli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BR" noProof="0"/>
              <a:t>Clique para editar os estilos do texto mestre</a:t>
            </a:r>
          </a:p>
          <a:p>
            <a:pPr lvl="1"/>
            <a:r>
              <a:rPr lang="pt-BR" noProof="0"/>
              <a:t>Segundo nível</a:t>
            </a:r>
          </a:p>
          <a:p>
            <a:pPr lvl="2"/>
            <a:r>
              <a:rPr lang="pt-BR" noProof="0"/>
              <a:t>Terceiro nível</a:t>
            </a:r>
          </a:p>
          <a:p>
            <a:pPr lvl="3"/>
            <a:r>
              <a:rPr lang="pt-BR" noProof="0"/>
              <a:t>Quarto nível</a:t>
            </a:r>
          </a:p>
          <a:p>
            <a:pPr lvl="4"/>
            <a:r>
              <a:rPr lang="pt-BR" noProof="0"/>
              <a:t>Quinto nível</a:t>
            </a: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5399702D-F173-475D-9AC0-F6D6595FBA46}" type="slidenum">
              <a:rPr lang="pt-BR"/>
              <a:pPr>
                <a:defRPr/>
              </a:pPr>
              <a:t>‹#›</a:t>
            </a:fld>
            <a:endParaRPr lang="pt-B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6386"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mtClean="0">
                <a:solidFill>
                  <a:srgbClr val="000000"/>
                </a:solidFill>
                <a:latin typeface="Times New Roman" pitchFamily="18" charset="0"/>
              </a:rPr>
              <a:t>idade gestacional é inversamente proporcional ao risco da doença. </a:t>
            </a:r>
            <a:endParaRPr lang="pt-BR" smtClean="0"/>
          </a:p>
        </p:txBody>
      </p:sp>
      <p:sp>
        <p:nvSpPr>
          <p:cNvPr id="32772" name="Espaço Reservado para Número de Slide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B6631B36-2B2C-4F2E-997E-73DB9B1AEDFE}" type="slidenum">
              <a:rPr lang="pt-BR"/>
              <a:pPr fontAlgn="base">
                <a:spcBef>
                  <a:spcPct val="0"/>
                </a:spcBef>
                <a:spcAft>
                  <a:spcPct val="0"/>
                </a:spcAft>
                <a:defRPr/>
              </a:pPr>
              <a:t>2</a:t>
            </a:fld>
            <a:endParaRPr lang="pt-B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8434"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33796" name="Espaço Reservado para Número de Slide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F7D64167-17DA-4A08-8342-16279601C4B1}" type="slidenum">
              <a:rPr lang="pt-BR"/>
              <a:pPr fontAlgn="base">
                <a:spcBef>
                  <a:spcPct val="0"/>
                </a:spcBef>
                <a:spcAft>
                  <a:spcPct val="0"/>
                </a:spcAft>
                <a:defRPr/>
              </a:pPr>
              <a:t>3</a:t>
            </a:fld>
            <a:endParaRPr lang="pt-B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20482"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34820" name="Espaço Reservado para Número de Slide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62E1DFF9-6561-42E8-8BED-6C29FD8E716B}" type="slidenum">
              <a:rPr lang="pt-BR"/>
              <a:pPr fontAlgn="base">
                <a:spcBef>
                  <a:spcPct val="0"/>
                </a:spcBef>
                <a:spcAft>
                  <a:spcPct val="0"/>
                </a:spcAft>
                <a:defRPr/>
              </a:pPr>
              <a:t>4</a:t>
            </a:fld>
            <a:endParaRPr lang="pt-B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22530"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35844" name="Espaço Reservado para Número de Slide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9380E09B-2E94-4BC0-91E3-02C75206DF5F}" type="slidenum">
              <a:rPr lang="pt-BR"/>
              <a:pPr fontAlgn="base">
                <a:spcBef>
                  <a:spcPct val="0"/>
                </a:spcBef>
                <a:spcAft>
                  <a:spcPct val="0"/>
                </a:spcAft>
                <a:defRPr/>
              </a:pPr>
              <a:t>5</a:t>
            </a:fld>
            <a:endParaRPr lang="pt-B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24578"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36868" name="Espaço Reservado para Número de Slide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65CC2196-F9A6-45DD-964C-2419F06CCF5D}" type="slidenum">
              <a:rPr lang="pt-BR"/>
              <a:pPr fontAlgn="base">
                <a:spcBef>
                  <a:spcPct val="0"/>
                </a:spcBef>
                <a:spcAft>
                  <a:spcPct val="0"/>
                </a:spcAft>
                <a:defRPr/>
              </a:pPr>
              <a:t>6</a:t>
            </a:fld>
            <a:endParaRPr lang="pt-B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26626"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37892" name="Espaço Reservado para Número de Slide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E4845157-45C2-4188-A480-FF758C0404E4}" type="slidenum">
              <a:rPr lang="pt-BR"/>
              <a:pPr fontAlgn="base">
                <a:spcBef>
                  <a:spcPct val="0"/>
                </a:spcBef>
                <a:spcAft>
                  <a:spcPct val="0"/>
                </a:spcAft>
                <a:defRPr/>
              </a:pPr>
              <a:t>7</a:t>
            </a:fld>
            <a:endParaRPr lang="pt-B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28674"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38916" name="Espaço Reservado para Número de Slide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3EC6555A-7DAB-43B8-B9B1-AD2ED2D45700}" type="slidenum">
              <a:rPr lang="pt-BR"/>
              <a:pPr fontAlgn="base">
                <a:spcBef>
                  <a:spcPct val="0"/>
                </a:spcBef>
                <a:spcAft>
                  <a:spcPct val="0"/>
                </a:spcAft>
                <a:defRPr/>
              </a:pPr>
              <a:t>8</a:t>
            </a:fld>
            <a:endParaRPr lang="pt-B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0722"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39940" name="Espaço Reservado para Número de Slide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221C192B-733B-491A-BBDC-8D9A69655536}" type="slidenum">
              <a:rPr lang="pt-BR"/>
              <a:pPr fontAlgn="base">
                <a:spcBef>
                  <a:spcPct val="0"/>
                </a:spcBef>
                <a:spcAft>
                  <a:spcPct val="0"/>
                </a:spcAft>
                <a:defRPr/>
              </a:pPr>
              <a:t>9</a:t>
            </a:fld>
            <a:endParaRPr lang="pt-B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2770"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40964" name="Espaço Reservado para Número de Slide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6837D51D-8E27-4A54-AE41-9CAD9C904495}" type="slidenum">
              <a:rPr lang="pt-BR"/>
              <a:pPr fontAlgn="base">
                <a:spcBef>
                  <a:spcPct val="0"/>
                </a:spcBef>
                <a:spcAft>
                  <a:spcPct val="0"/>
                </a:spcAft>
                <a:defRPr/>
              </a:pPr>
              <a:t>10</a:t>
            </a:fld>
            <a:endParaRPr lang="pt-B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4818"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41988" name="Espaço Reservado para Número de Slide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2942CDB8-5AEC-4AC6-A46C-925D1C5209F5}" type="slidenum">
              <a:rPr lang="pt-BR"/>
              <a:pPr fontAlgn="base">
                <a:spcBef>
                  <a:spcPct val="0"/>
                </a:spcBef>
                <a:spcAft>
                  <a:spcPct val="0"/>
                </a:spcAft>
                <a:defRPr/>
              </a:pPr>
              <a:t>11</a:t>
            </a:fld>
            <a:endParaRPr lang="pt-B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6866"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43012" name="Espaço Reservado para Número de Slide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A22DA10F-3A74-4807-8EF1-A3D9148D7DE3}" type="slidenum">
              <a:rPr lang="pt-BR"/>
              <a:pPr fontAlgn="base">
                <a:spcBef>
                  <a:spcPct val="0"/>
                </a:spcBef>
                <a:spcAft>
                  <a:spcPct val="0"/>
                </a:spcAft>
                <a:defRPr/>
              </a:pPr>
              <a:t>12</a:t>
            </a:fld>
            <a:endParaRPr lang="pt-B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8914"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44036" name="Espaço Reservado para Número de Slide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C0B7BE66-C57A-42BD-9278-DDB19135D229}" type="slidenum">
              <a:rPr lang="pt-BR"/>
              <a:pPr fontAlgn="base">
                <a:spcBef>
                  <a:spcPct val="0"/>
                </a:spcBef>
                <a:spcAft>
                  <a:spcPct val="0"/>
                </a:spcAft>
                <a:defRPr/>
              </a:pPr>
              <a:t>13</a:t>
            </a:fld>
            <a:endParaRPr lang="pt-B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0962"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45060" name="Espaço Reservado para Número de Slide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4EAFCFD0-792A-416A-A0AB-C2656B4895EB}" type="slidenum">
              <a:rPr lang="pt-BR"/>
              <a:pPr fontAlgn="base">
                <a:spcBef>
                  <a:spcPct val="0"/>
                </a:spcBef>
                <a:spcAft>
                  <a:spcPct val="0"/>
                </a:spcAft>
                <a:defRPr/>
              </a:pPr>
              <a:t>14</a:t>
            </a:fld>
            <a:endParaRPr lang="pt-B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3010"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46084" name="Espaço Reservado para Número de Slide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299D8771-D984-450C-91BC-88E5F45898A7}" type="slidenum">
              <a:rPr lang="pt-BR"/>
              <a:pPr fontAlgn="base">
                <a:spcBef>
                  <a:spcPct val="0"/>
                </a:spcBef>
                <a:spcAft>
                  <a:spcPct val="0"/>
                </a:spcAft>
                <a:defRPr/>
              </a:pPr>
              <a:t>15</a:t>
            </a:fld>
            <a:endParaRPr lang="pt-B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5058"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47108" name="Espaço Reservado para Número de Slide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37DAFF4C-4DE2-49B5-BB97-8F0616731E45}" type="slidenum">
              <a:rPr lang="pt-BR"/>
              <a:pPr fontAlgn="base">
                <a:spcBef>
                  <a:spcPct val="0"/>
                </a:spcBef>
                <a:spcAft>
                  <a:spcPct val="0"/>
                </a:spcAft>
                <a:defRPr/>
              </a:pPr>
              <a:t>16</a:t>
            </a:fld>
            <a:endParaRPr lang="pt-B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7106"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48132" name="Espaço Reservado para Número de Slide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8997AFDA-488A-4CEE-88C2-FC509E16488A}" type="slidenum">
              <a:rPr lang="pt-BR"/>
              <a:pPr fontAlgn="base">
                <a:spcBef>
                  <a:spcPct val="0"/>
                </a:spcBef>
                <a:spcAft>
                  <a:spcPct val="0"/>
                </a:spcAft>
                <a:defRPr/>
              </a:pPr>
              <a:t>17</a:t>
            </a:fld>
            <a:endParaRPr lang="pt-B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9154"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49156" name="Espaço Reservado para Número de Slide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FDD7E262-D1F4-451A-BAEE-3E2F52FFA8B3}" type="slidenum">
              <a:rPr lang="pt-BR"/>
              <a:pPr fontAlgn="base">
                <a:spcBef>
                  <a:spcPct val="0"/>
                </a:spcBef>
                <a:spcAft>
                  <a:spcPct val="0"/>
                </a:spcAft>
                <a:defRPr/>
              </a:pPr>
              <a:t>18</a:t>
            </a:fld>
            <a:endParaRPr lang="pt-B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1202"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50180" name="Espaço Reservado para Número de Slide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01FF1ED4-679A-4C09-9CD6-4A75AB42EB85}" type="slidenum">
              <a:rPr lang="pt-BR"/>
              <a:pPr fontAlgn="base">
                <a:spcBef>
                  <a:spcPct val="0"/>
                </a:spcBef>
                <a:spcAft>
                  <a:spcPct val="0"/>
                </a:spcAft>
                <a:defRPr/>
              </a:pPr>
              <a:t>19</a:t>
            </a:fld>
            <a:endParaRPr lang="pt-B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3250"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51204" name="Espaço Reservado para Número de Slide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C6FB5F89-2EE7-4D3D-8A36-E4AFF6CB3E7C}" type="slidenum">
              <a:rPr lang="pt-BR"/>
              <a:pPr fontAlgn="base">
                <a:spcBef>
                  <a:spcPct val="0"/>
                </a:spcBef>
                <a:spcAft>
                  <a:spcPct val="0"/>
                </a:spcAft>
                <a:defRPr/>
              </a:pPr>
              <a:t>20</a:t>
            </a:fld>
            <a:endParaRPr lang="pt-B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5298"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52228" name="Espaço Reservado para Número de Slide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C221552D-A60C-466F-99FF-8EE95967D190}" type="slidenum">
              <a:rPr lang="pt-BR"/>
              <a:pPr fontAlgn="base">
                <a:spcBef>
                  <a:spcPct val="0"/>
                </a:spcBef>
                <a:spcAft>
                  <a:spcPct val="0"/>
                </a:spcAft>
                <a:defRPr/>
              </a:pPr>
              <a:t>21</a:t>
            </a:fld>
            <a:endParaRPr lang="pt-B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7346"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53252" name="Espaço Reservado para Número de Slide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8FE9041F-23C0-4C8B-A46A-1345DDCE53E9}" type="slidenum">
              <a:rPr lang="pt-BR"/>
              <a:pPr fontAlgn="base">
                <a:spcBef>
                  <a:spcPct val="0"/>
                </a:spcBef>
                <a:spcAft>
                  <a:spcPct val="0"/>
                </a:spcAft>
                <a:defRPr/>
              </a:pPr>
              <a:t>22</a:t>
            </a:fld>
            <a:endParaRPr lang="pt-B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9394"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54276" name="Espaço Reservado para Número de Slide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1CF8633F-31C6-4975-9399-8BD16ECA0760}" type="slidenum">
              <a:rPr lang="pt-BR"/>
              <a:pPr fontAlgn="base">
                <a:spcBef>
                  <a:spcPct val="0"/>
                </a:spcBef>
                <a:spcAft>
                  <a:spcPct val="0"/>
                </a:spcAft>
                <a:defRPr/>
              </a:pPr>
              <a:t>23</a:t>
            </a:fld>
            <a:endParaRPr lang="pt-B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61442"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55300" name="Espaço Reservado para Número de Slide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52642C29-81BA-4C9B-82E6-9F7B30D5ABDE}" type="slidenum">
              <a:rPr lang="pt-BR"/>
              <a:pPr fontAlgn="base">
                <a:spcBef>
                  <a:spcPct val="0"/>
                </a:spcBef>
                <a:spcAft>
                  <a:spcPct val="0"/>
                </a:spcAft>
                <a:defRPr/>
              </a:pPr>
              <a:t>24</a:t>
            </a:fld>
            <a:endParaRPr lang="pt-B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63490"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56324" name="Espaço Reservado para Número de Slide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B79A000F-AFED-44F8-A6B1-310D47F7ABC4}" type="slidenum">
              <a:rPr lang="pt-BR"/>
              <a:pPr fontAlgn="base">
                <a:spcBef>
                  <a:spcPct val="0"/>
                </a:spcBef>
                <a:spcAft>
                  <a:spcPct val="0"/>
                </a:spcAft>
                <a:defRPr/>
              </a:pPr>
              <a:t>25</a:t>
            </a:fld>
            <a:endParaRPr lang="pt-B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65538"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57348" name="Espaço Reservado para Número de Slide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4271027F-7FB8-4DFC-8BA6-849F5FF9E729}" type="slidenum">
              <a:rPr lang="pt-BR"/>
              <a:pPr fontAlgn="base">
                <a:spcBef>
                  <a:spcPct val="0"/>
                </a:spcBef>
                <a:spcAft>
                  <a:spcPct val="0"/>
                </a:spcAft>
                <a:defRPr/>
              </a:pPr>
              <a:t>26</a:t>
            </a:fld>
            <a:endParaRPr lang="pt-B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67586"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58372" name="Espaço Reservado para Número de Slide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9EC415C3-4841-457B-A7A4-D8704D806DD9}" type="slidenum">
              <a:rPr lang="pt-BR"/>
              <a:pPr fontAlgn="base">
                <a:spcBef>
                  <a:spcPct val="0"/>
                </a:spcBef>
                <a:spcAft>
                  <a:spcPct val="0"/>
                </a:spcAft>
                <a:defRPr/>
              </a:pPr>
              <a:t>27</a:t>
            </a:fld>
            <a:endParaRPr lang="pt-B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pt-BR"/>
              <a:t>Clique para editar o estilo do título mestre</a:t>
            </a: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a:t>Clique para editar o estilo do subtítulo mestre</a:t>
            </a:r>
          </a:p>
        </p:txBody>
      </p:sp>
      <p:sp>
        <p:nvSpPr>
          <p:cNvPr id="4" name="Espaço Reservado para Data 3"/>
          <p:cNvSpPr>
            <a:spLocks noGrp="1"/>
          </p:cNvSpPr>
          <p:nvPr>
            <p:ph type="dt" sz="half" idx="10"/>
          </p:nvPr>
        </p:nvSpPr>
        <p:spPr/>
        <p:txBody>
          <a:bodyPr/>
          <a:lstStyle>
            <a:lvl1pPr>
              <a:defRPr/>
            </a:lvl1pPr>
          </a:lstStyle>
          <a:p>
            <a:pPr>
              <a:defRPr/>
            </a:pPr>
            <a:fld id="{0798C066-5462-4AE7-813E-3ED242DB085C}" type="datetimeFigureOut">
              <a:rPr lang="pt-BR"/>
              <a:pPr>
                <a:defRPr/>
              </a:pPr>
              <a:t>17/02/2021</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6CA81788-A7B5-4B48-9487-43C9F2652C1D}" type="slidenum">
              <a:rPr lang="pt-BR"/>
              <a:pPr>
                <a:defRPr/>
              </a:pPr>
              <a:t>‹#›</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estilo do título mestre</a:t>
            </a:r>
          </a:p>
        </p:txBody>
      </p:sp>
      <p:sp>
        <p:nvSpPr>
          <p:cNvPr id="3" name="Espaço Reservado para Conteúdo 2"/>
          <p:cNvSpPr>
            <a:spLocks noGrp="1"/>
          </p:cNvSpPr>
          <p:nvPr>
            <p:ph idx="1"/>
          </p:nvPr>
        </p:nvSpPr>
        <p:spPr/>
        <p:txBody>
          <a:bodyPr/>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lvl1pPr>
              <a:defRPr/>
            </a:lvl1pPr>
          </a:lstStyle>
          <a:p>
            <a:pPr>
              <a:defRPr/>
            </a:pPr>
            <a:fld id="{5FB69CC7-4D89-4CCF-B1C4-500F8B2ADE78}" type="datetimeFigureOut">
              <a:rPr lang="pt-BR"/>
              <a:pPr>
                <a:defRPr/>
              </a:pPr>
              <a:t>17/02/2021</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AD937758-B01C-4022-81D9-952505B93EE7}" type="slidenum">
              <a:rPr lang="pt-BR"/>
              <a:pPr>
                <a:defRPr/>
              </a:pPr>
              <a:t>‹#›</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pt-BR"/>
              <a:t>Clique para editar o estilo do título mestre</a:t>
            </a: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os estilos do texto mestre</a:t>
            </a:r>
          </a:p>
        </p:txBody>
      </p:sp>
      <p:sp>
        <p:nvSpPr>
          <p:cNvPr id="4" name="Espaço Reservado para Data 3"/>
          <p:cNvSpPr>
            <a:spLocks noGrp="1"/>
          </p:cNvSpPr>
          <p:nvPr>
            <p:ph type="dt" sz="half" idx="10"/>
          </p:nvPr>
        </p:nvSpPr>
        <p:spPr/>
        <p:txBody>
          <a:bodyPr/>
          <a:lstStyle>
            <a:lvl1pPr>
              <a:defRPr/>
            </a:lvl1pPr>
          </a:lstStyle>
          <a:p>
            <a:pPr>
              <a:defRPr/>
            </a:pPr>
            <a:fld id="{793CA8D0-9A8E-4472-B5B9-C33CC464405B}" type="datetimeFigureOut">
              <a:rPr lang="pt-BR"/>
              <a:pPr>
                <a:defRPr/>
              </a:pPr>
              <a:t>17/02/2021</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AA9A2A6E-9CC9-4F89-B9AA-97B1C227CE0F}" type="slidenum">
              <a:rPr lang="pt-BR"/>
              <a:pPr>
                <a:defRPr/>
              </a:pPr>
              <a:t>‹#›</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estilo do título mestre</a:t>
            </a:r>
          </a:p>
        </p:txBody>
      </p:sp>
      <p:sp>
        <p:nvSpPr>
          <p:cNvPr id="3" name="Espaço Reservado para Conteú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Conteú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Data 3"/>
          <p:cNvSpPr>
            <a:spLocks noGrp="1"/>
          </p:cNvSpPr>
          <p:nvPr>
            <p:ph type="dt" sz="half" idx="10"/>
          </p:nvPr>
        </p:nvSpPr>
        <p:spPr/>
        <p:txBody>
          <a:bodyPr/>
          <a:lstStyle>
            <a:lvl1pPr>
              <a:defRPr/>
            </a:lvl1pPr>
          </a:lstStyle>
          <a:p>
            <a:pPr>
              <a:defRPr/>
            </a:pPr>
            <a:fld id="{8F9349B8-0A1B-4895-B2DE-CB922121DE41}" type="datetimeFigureOut">
              <a:rPr lang="pt-BR"/>
              <a:pPr>
                <a:defRPr/>
              </a:pPr>
              <a:t>17/02/2021</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43B4C96F-19BE-44AB-9990-CE345D324F0B}" type="slidenum">
              <a:rPr lang="pt-BR"/>
              <a:pPr>
                <a:defRPr/>
              </a:pPr>
              <a:t>‹#›</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a:t>Clique para editar o estilo do título mestre</a:t>
            </a:r>
          </a:p>
        </p:txBody>
      </p:sp>
      <p:sp>
        <p:nvSpPr>
          <p:cNvPr id="3" name="Espaço Reservado para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do texto mestre</a:t>
            </a:r>
          </a:p>
        </p:txBody>
      </p:sp>
      <p:sp>
        <p:nvSpPr>
          <p:cNvPr id="4" name="Espaço Reservado para Conteú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do texto mestre</a:t>
            </a:r>
          </a:p>
        </p:txBody>
      </p:sp>
      <p:sp>
        <p:nvSpPr>
          <p:cNvPr id="6" name="Espaço Reservado para Conteú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7" name="Espaço Reservado para Data 3"/>
          <p:cNvSpPr>
            <a:spLocks noGrp="1"/>
          </p:cNvSpPr>
          <p:nvPr>
            <p:ph type="dt" sz="half" idx="10"/>
          </p:nvPr>
        </p:nvSpPr>
        <p:spPr/>
        <p:txBody>
          <a:bodyPr/>
          <a:lstStyle>
            <a:lvl1pPr>
              <a:defRPr/>
            </a:lvl1pPr>
          </a:lstStyle>
          <a:p>
            <a:pPr>
              <a:defRPr/>
            </a:pPr>
            <a:fld id="{754402FF-4514-452B-962D-AC343F87B92F}" type="datetimeFigureOut">
              <a:rPr lang="pt-BR"/>
              <a:pPr>
                <a:defRPr/>
              </a:pPr>
              <a:t>17/02/2021</a:t>
            </a:fld>
            <a:endParaRPr lang="pt-BR"/>
          </a:p>
        </p:txBody>
      </p:sp>
      <p:sp>
        <p:nvSpPr>
          <p:cNvPr id="8" name="Espaço Reservado para Rodapé 4"/>
          <p:cNvSpPr>
            <a:spLocks noGrp="1"/>
          </p:cNvSpPr>
          <p:nvPr>
            <p:ph type="ftr" sz="quarter" idx="11"/>
          </p:nvPr>
        </p:nvSpPr>
        <p:spPr/>
        <p:txBody>
          <a:bodyPr/>
          <a:lstStyle>
            <a:lvl1pPr>
              <a:defRPr/>
            </a:lvl1pPr>
          </a:lstStyle>
          <a:p>
            <a:pPr>
              <a:defRPr/>
            </a:pPr>
            <a:endParaRPr lang="pt-BR"/>
          </a:p>
        </p:txBody>
      </p:sp>
      <p:sp>
        <p:nvSpPr>
          <p:cNvPr id="9" name="Espaço Reservado para Número de Slide 5"/>
          <p:cNvSpPr>
            <a:spLocks noGrp="1"/>
          </p:cNvSpPr>
          <p:nvPr>
            <p:ph type="sldNum" sz="quarter" idx="12"/>
          </p:nvPr>
        </p:nvSpPr>
        <p:spPr/>
        <p:txBody>
          <a:bodyPr/>
          <a:lstStyle>
            <a:lvl1pPr>
              <a:defRPr/>
            </a:lvl1pPr>
          </a:lstStyle>
          <a:p>
            <a:pPr>
              <a:defRPr/>
            </a:pPr>
            <a:fld id="{EAE6B04D-DBBE-4E11-ABA4-562BCD3BEE09}" type="slidenum">
              <a:rPr lang="pt-BR"/>
              <a:pPr>
                <a:defRPr/>
              </a:pPr>
              <a:t>‹#›</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estilo do título mestre</a:t>
            </a:r>
          </a:p>
        </p:txBody>
      </p:sp>
      <p:sp>
        <p:nvSpPr>
          <p:cNvPr id="3" name="Espaço Reservado para Data 3"/>
          <p:cNvSpPr>
            <a:spLocks noGrp="1"/>
          </p:cNvSpPr>
          <p:nvPr>
            <p:ph type="dt" sz="half" idx="10"/>
          </p:nvPr>
        </p:nvSpPr>
        <p:spPr/>
        <p:txBody>
          <a:bodyPr/>
          <a:lstStyle>
            <a:lvl1pPr>
              <a:defRPr/>
            </a:lvl1pPr>
          </a:lstStyle>
          <a:p>
            <a:pPr>
              <a:defRPr/>
            </a:pPr>
            <a:fld id="{F7032F45-555E-4345-8BBE-EDBD9F2D7EE1}" type="datetimeFigureOut">
              <a:rPr lang="pt-BR"/>
              <a:pPr>
                <a:defRPr/>
              </a:pPr>
              <a:t>17/02/2021</a:t>
            </a:fld>
            <a:endParaRPr lang="pt-BR"/>
          </a:p>
        </p:txBody>
      </p:sp>
      <p:sp>
        <p:nvSpPr>
          <p:cNvPr id="4" name="Espaço Reservado para Rodapé 4"/>
          <p:cNvSpPr>
            <a:spLocks noGrp="1"/>
          </p:cNvSpPr>
          <p:nvPr>
            <p:ph type="ftr" sz="quarter" idx="11"/>
          </p:nvPr>
        </p:nvSpPr>
        <p:spPr/>
        <p:txBody>
          <a:bodyPr/>
          <a:lstStyle>
            <a:lvl1pPr>
              <a:defRPr/>
            </a:lvl1pPr>
          </a:lstStyle>
          <a:p>
            <a:pPr>
              <a:defRPr/>
            </a:pPr>
            <a:endParaRPr lang="pt-BR"/>
          </a:p>
        </p:txBody>
      </p:sp>
      <p:sp>
        <p:nvSpPr>
          <p:cNvPr id="5" name="Espaço Reservado para Número de Slide 5"/>
          <p:cNvSpPr>
            <a:spLocks noGrp="1"/>
          </p:cNvSpPr>
          <p:nvPr>
            <p:ph type="sldNum" sz="quarter" idx="12"/>
          </p:nvPr>
        </p:nvSpPr>
        <p:spPr/>
        <p:txBody>
          <a:bodyPr/>
          <a:lstStyle>
            <a:lvl1pPr>
              <a:defRPr/>
            </a:lvl1pPr>
          </a:lstStyle>
          <a:p>
            <a:pPr>
              <a:defRPr/>
            </a:pPr>
            <a:fld id="{3633E390-FF5D-46A7-8053-C661AC85AC6B}" type="slidenum">
              <a:rPr lang="pt-BR"/>
              <a:pPr>
                <a:defRPr/>
              </a:pPr>
              <a:t>‹#›</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F6F0B2AE-04F9-4FEC-AE16-093223839939}" type="datetimeFigureOut">
              <a:rPr lang="pt-BR"/>
              <a:pPr>
                <a:defRPr/>
              </a:pPr>
              <a:t>17/02/2021</a:t>
            </a:fld>
            <a:endParaRPr lang="pt-BR"/>
          </a:p>
        </p:txBody>
      </p:sp>
      <p:sp>
        <p:nvSpPr>
          <p:cNvPr id="3" name="Espaço Reservado para Rodapé 4"/>
          <p:cNvSpPr>
            <a:spLocks noGrp="1"/>
          </p:cNvSpPr>
          <p:nvPr>
            <p:ph type="ftr" sz="quarter" idx="11"/>
          </p:nvPr>
        </p:nvSpPr>
        <p:spPr/>
        <p:txBody>
          <a:bodyPr/>
          <a:lstStyle>
            <a:lvl1pPr>
              <a:defRPr/>
            </a:lvl1pPr>
          </a:lstStyle>
          <a:p>
            <a:pPr>
              <a:defRPr/>
            </a:pPr>
            <a:endParaRPr lang="pt-BR"/>
          </a:p>
        </p:txBody>
      </p:sp>
      <p:sp>
        <p:nvSpPr>
          <p:cNvPr id="4" name="Espaço Reservado para Número de Slide 5"/>
          <p:cNvSpPr>
            <a:spLocks noGrp="1"/>
          </p:cNvSpPr>
          <p:nvPr>
            <p:ph type="sldNum" sz="quarter" idx="12"/>
          </p:nvPr>
        </p:nvSpPr>
        <p:spPr/>
        <p:txBody>
          <a:bodyPr/>
          <a:lstStyle>
            <a:lvl1pPr>
              <a:defRPr/>
            </a:lvl1pPr>
          </a:lstStyle>
          <a:p>
            <a:pPr>
              <a:defRPr/>
            </a:pPr>
            <a:fld id="{733B85AB-65DB-4BC1-90AA-0B745B7CBA0E}" type="slidenum">
              <a:rPr lang="pt-BR"/>
              <a:pPr>
                <a:defRPr/>
              </a:pPr>
              <a:t>‹#›</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a:t>Clique para editar o estilo do título mestre</a:t>
            </a:r>
          </a:p>
        </p:txBody>
      </p:sp>
      <p:sp>
        <p:nvSpPr>
          <p:cNvPr id="3" name="Espaço Reservado para Conteú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do texto mestre</a:t>
            </a:r>
          </a:p>
        </p:txBody>
      </p:sp>
      <p:sp>
        <p:nvSpPr>
          <p:cNvPr id="5" name="Espaço Reservado para Data 3"/>
          <p:cNvSpPr>
            <a:spLocks noGrp="1"/>
          </p:cNvSpPr>
          <p:nvPr>
            <p:ph type="dt" sz="half" idx="10"/>
          </p:nvPr>
        </p:nvSpPr>
        <p:spPr/>
        <p:txBody>
          <a:bodyPr/>
          <a:lstStyle>
            <a:lvl1pPr>
              <a:defRPr/>
            </a:lvl1pPr>
          </a:lstStyle>
          <a:p>
            <a:pPr>
              <a:defRPr/>
            </a:pPr>
            <a:fld id="{79F16831-7B2D-4986-9E06-CEEA4E4CBAF4}" type="datetimeFigureOut">
              <a:rPr lang="pt-BR"/>
              <a:pPr>
                <a:defRPr/>
              </a:pPr>
              <a:t>17/02/2021</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43B765E4-596A-43C6-A780-6F9895A3DDB7}" type="slidenum">
              <a:rPr lang="pt-BR"/>
              <a:pPr>
                <a:defRPr/>
              </a:pPr>
              <a:t>‹#›</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a:t>Clique para editar o estilo do título mestre</a:t>
            </a:r>
          </a:p>
        </p:txBody>
      </p:sp>
      <p:sp>
        <p:nvSpPr>
          <p:cNvPr id="3" name="Espaço Reservado para Imagem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do texto mestre</a:t>
            </a:r>
          </a:p>
        </p:txBody>
      </p:sp>
      <p:sp>
        <p:nvSpPr>
          <p:cNvPr id="5" name="Espaço Reservado para Data 3"/>
          <p:cNvSpPr>
            <a:spLocks noGrp="1"/>
          </p:cNvSpPr>
          <p:nvPr>
            <p:ph type="dt" sz="half" idx="10"/>
          </p:nvPr>
        </p:nvSpPr>
        <p:spPr/>
        <p:txBody>
          <a:bodyPr/>
          <a:lstStyle>
            <a:lvl1pPr>
              <a:defRPr/>
            </a:lvl1pPr>
          </a:lstStyle>
          <a:p>
            <a:pPr>
              <a:defRPr/>
            </a:pPr>
            <a:fld id="{957092EE-73E0-4386-82B1-36E5A5E70F07}" type="datetimeFigureOut">
              <a:rPr lang="pt-BR"/>
              <a:pPr>
                <a:defRPr/>
              </a:pPr>
              <a:t>17/02/2021</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E4976A23-04F8-4912-943C-CD0C9ACDDB1E}" type="slidenum">
              <a:rPr lang="pt-BR"/>
              <a:pPr>
                <a:defRPr/>
              </a:pPr>
              <a:t>‹#›</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estilo do título mestre</a:t>
            </a:r>
          </a:p>
        </p:txBody>
      </p:sp>
      <p:sp>
        <p:nvSpPr>
          <p:cNvPr id="3" name="Espaço Reservado para Texto Vertical 2"/>
          <p:cNvSpPr>
            <a:spLocks noGrp="1"/>
          </p:cNvSpPr>
          <p:nvPr>
            <p:ph type="body" orient="vert" idx="1"/>
          </p:nvPr>
        </p:nvSpPr>
        <p:spPr/>
        <p:txBody>
          <a:bodyPr vert="eaVert"/>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lvl1pPr>
              <a:defRPr/>
            </a:lvl1pPr>
          </a:lstStyle>
          <a:p>
            <a:pPr>
              <a:defRPr/>
            </a:pPr>
            <a:fld id="{7622108A-FFB6-4019-BCC6-7B5B6B5CDCCE}" type="datetimeFigureOut">
              <a:rPr lang="pt-BR"/>
              <a:pPr>
                <a:defRPr/>
              </a:pPr>
              <a:t>17/02/2021</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FED7DB30-56D8-45C2-9C9A-9AB12A73E8F7}" type="slidenum">
              <a:rPr lang="pt-BR"/>
              <a:pPr>
                <a:defRPr/>
              </a:pPr>
              <a:t>‹#›</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pt-BR"/>
              <a:t>Clique para editar o estilo do título mestre</a:t>
            </a:r>
          </a:p>
        </p:txBody>
      </p:sp>
      <p:sp>
        <p:nvSpPr>
          <p:cNvPr id="3" name="Espaço Reservado para Texto Vertical 2"/>
          <p:cNvSpPr>
            <a:spLocks noGrp="1"/>
          </p:cNvSpPr>
          <p:nvPr>
            <p:ph type="body" orient="vert" idx="1"/>
          </p:nvPr>
        </p:nvSpPr>
        <p:spPr>
          <a:xfrm>
            <a:off x="457200" y="274638"/>
            <a:ext cx="6019800" cy="5851525"/>
          </a:xfrm>
        </p:spPr>
        <p:txBody>
          <a:bodyPr vert="eaVert"/>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lvl1pPr>
              <a:defRPr/>
            </a:lvl1pPr>
          </a:lstStyle>
          <a:p>
            <a:pPr>
              <a:defRPr/>
            </a:pPr>
            <a:fld id="{1D85D39D-7293-45F6-9FCD-60566FAD7DF4}" type="datetimeFigureOut">
              <a:rPr lang="pt-BR"/>
              <a:pPr>
                <a:defRPr/>
              </a:pPr>
              <a:t>17/02/2021</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28B65706-CF65-4C65-9EA2-8522DA2E9029}" type="slidenum">
              <a:rPr lang="pt-BR"/>
              <a:pPr>
                <a:defRPr/>
              </a:pPr>
              <a:t>‹#›</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estilo do título mestre</a:t>
            </a:r>
          </a:p>
        </p:txBody>
      </p:sp>
      <p:sp>
        <p:nvSpPr>
          <p:cNvPr id="1027" name="Espaço Reservado para Texto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4" name="Espaço Reservado para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87E8C5C4-5E11-4142-BF72-1A150CFBE858}" type="datetimeFigureOut">
              <a:rPr lang="pt-BR"/>
              <a:pPr>
                <a:defRPr/>
              </a:pPr>
              <a:t>17/02/2021</a:t>
            </a:fld>
            <a:endParaRPr lang="pt-BR"/>
          </a:p>
        </p:txBody>
      </p:sp>
      <p:sp>
        <p:nvSpPr>
          <p:cNvPr id="5" name="Espaço Reservado para Rodap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pt-BR"/>
          </a:p>
        </p:txBody>
      </p:sp>
      <p:sp>
        <p:nvSpPr>
          <p:cNvPr id="6" name="Espaço Reservado para Número de Slid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0080B390-265D-422C-A276-29F500BD5727}" type="slidenum">
              <a:rPr lang="pt-BR"/>
              <a:pPr>
                <a:defRPr/>
              </a:pPr>
              <a:t>‹#›</a:t>
            </a:fld>
            <a:endParaRPr lang="pt-BR"/>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pubmed.ncbi.nlm.nih.gov/29491749/" TargetMode="External"/><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hyperlink" Target="http://www.paulomargotto.com.br/" TargetMode="Externa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paulomargotto.com.br/documentos/18968" TargetMode="Externa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paulomargotto.com.br/documentos/21327" TargetMode="External"/><Relationship Id="rId2" Type="http://schemas.openxmlformats.org/officeDocument/2006/relationships/hyperlink" Target="http://paulomargotto.com.br/analise-dos-fatores-de-risco-d-prevencao-da-doenca-ossea-metabolica-da-prematuridade-papel-do-aluminio-na-nutricao-pareneral/" TargetMode="External"/><Relationship Id="rId1" Type="http://schemas.openxmlformats.org/officeDocument/2006/relationships/slideLayout" Target="../slideLayouts/slideLayout2.xml"/><Relationship Id="rId5" Type="http://schemas.openxmlformats.org/officeDocument/2006/relationships/hyperlink" Target="https://pubmed.ncbi.nlm.nih.gov/30334994/" TargetMode="External"/><Relationship Id="rId4" Type="http://schemas.openxmlformats.org/officeDocument/2006/relationships/image" Target="../media/image11.png"/></Relationships>
</file>

<file path=ppt/slides/_rels/slide3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337" name="Subtítulo 2"/>
          <p:cNvSpPr>
            <a:spLocks noGrp="1"/>
          </p:cNvSpPr>
          <p:nvPr>
            <p:ph type="subTitle" idx="1"/>
          </p:nvPr>
        </p:nvSpPr>
        <p:spPr>
          <a:xfrm>
            <a:off x="900113" y="4365625"/>
            <a:ext cx="7286625" cy="2928938"/>
          </a:xfrm>
        </p:spPr>
        <p:txBody>
          <a:bodyPr/>
          <a:lstStyle/>
          <a:p>
            <a:pPr eaLnBrk="1" hangingPunct="1">
              <a:lnSpc>
                <a:spcPct val="90000"/>
              </a:lnSpc>
            </a:pPr>
            <a:r>
              <a:rPr lang="pt-BR" sz="1800" smtClean="0">
                <a:solidFill>
                  <a:srgbClr val="898989"/>
                </a:solidFill>
              </a:rPr>
              <a:t>Apresentação: Antonio Thiago de Souza Coelho</a:t>
            </a:r>
          </a:p>
          <a:p>
            <a:pPr eaLnBrk="1" hangingPunct="1">
              <a:lnSpc>
                <a:spcPct val="90000"/>
              </a:lnSpc>
            </a:pPr>
            <a:r>
              <a:rPr lang="pt-BR" sz="1800" smtClean="0">
                <a:solidFill>
                  <a:srgbClr val="898989"/>
                </a:solidFill>
              </a:rPr>
              <a:t>Coordenação: Miza Vidigal</a:t>
            </a:r>
          </a:p>
          <a:p>
            <a:pPr eaLnBrk="1" hangingPunct="1">
              <a:lnSpc>
                <a:spcPct val="90000"/>
              </a:lnSpc>
            </a:pPr>
            <a:r>
              <a:rPr lang="pt-BR" sz="1800" smtClean="0">
                <a:solidFill>
                  <a:srgbClr val="898989"/>
                </a:solidFill>
              </a:rPr>
              <a:t>Unidade de Neonatologia do Hospital Materno Infantil de Brasília</a:t>
            </a:r>
          </a:p>
          <a:p>
            <a:pPr eaLnBrk="1" hangingPunct="1">
              <a:lnSpc>
                <a:spcPct val="90000"/>
              </a:lnSpc>
            </a:pPr>
            <a:r>
              <a:rPr lang="pt-BR" sz="1800" smtClean="0">
                <a:solidFill>
                  <a:srgbClr val="898989"/>
                </a:solidFill>
                <a:hlinkClick r:id="rId2"/>
              </a:rPr>
              <a:t>www.paulomargotto.com.br</a:t>
            </a:r>
            <a:r>
              <a:rPr lang="pt-BR" sz="1800" smtClean="0">
                <a:solidFill>
                  <a:srgbClr val="898989"/>
                </a:solidFill>
              </a:rPr>
              <a:t> </a:t>
            </a:r>
          </a:p>
          <a:p>
            <a:pPr eaLnBrk="1" hangingPunct="1">
              <a:lnSpc>
                <a:spcPct val="90000"/>
              </a:lnSpc>
            </a:pPr>
            <a:r>
              <a:rPr lang="pt-BR" sz="1800" smtClean="0">
                <a:solidFill>
                  <a:srgbClr val="898989"/>
                </a:solidFill>
              </a:rPr>
              <a:t>Brasília, 11 de fevereiro de 2021</a:t>
            </a:r>
          </a:p>
          <a:p>
            <a:pPr eaLnBrk="1" hangingPunct="1">
              <a:lnSpc>
                <a:spcPct val="90000"/>
              </a:lnSpc>
            </a:pPr>
            <a:endParaRPr lang="pt-BR" sz="1800" smtClean="0">
              <a:solidFill>
                <a:srgbClr val="898989"/>
              </a:solidFill>
            </a:endParaRPr>
          </a:p>
        </p:txBody>
      </p:sp>
      <p:sp>
        <p:nvSpPr>
          <p:cNvPr id="14338" name="Rectangle 5"/>
          <p:cNvSpPr>
            <a:spLocks noChangeArrowheads="1"/>
          </p:cNvSpPr>
          <p:nvPr/>
        </p:nvSpPr>
        <p:spPr bwMode="auto">
          <a:xfrm>
            <a:off x="0" y="3213100"/>
            <a:ext cx="9144000" cy="1098550"/>
          </a:xfrm>
          <a:prstGeom prst="rect">
            <a:avLst/>
          </a:prstGeom>
          <a:solidFill>
            <a:srgbClr val="FFFFFF"/>
          </a:solidFill>
          <a:ln w="9525">
            <a:noFill/>
            <a:miter lim="800000"/>
            <a:headEnd/>
            <a:tailEnd/>
          </a:ln>
        </p:spPr>
        <p:txBody>
          <a:bodyPr lIns="0" tIns="0" rIns="0" bIns="0" anchor="ctr">
            <a:spAutoFit/>
          </a:bodyPr>
          <a:lstStyle/>
          <a:p>
            <a:pPr algn="ctr"/>
            <a:r>
              <a:rPr lang="pt-BR" b="1">
                <a:hlinkClick r:id="rId3"/>
              </a:rPr>
              <a:t>Impact</a:t>
            </a:r>
            <a:r>
              <a:rPr lang="pt-BR">
                <a:hlinkClick r:id="rId3"/>
              </a:rPr>
              <a:t> of </a:t>
            </a:r>
            <a:r>
              <a:rPr lang="pt-BR" b="1">
                <a:hlinkClick r:id="rId3"/>
              </a:rPr>
              <a:t>Early</a:t>
            </a:r>
            <a:r>
              <a:rPr lang="pt-BR">
                <a:hlinkClick r:id="rId3"/>
              </a:rPr>
              <a:t> </a:t>
            </a:r>
            <a:r>
              <a:rPr lang="pt-BR" b="1">
                <a:hlinkClick r:id="rId3"/>
              </a:rPr>
              <a:t>Versus</a:t>
            </a:r>
            <a:r>
              <a:rPr lang="pt-BR">
                <a:hlinkClick r:id="rId3"/>
              </a:rPr>
              <a:t> </a:t>
            </a:r>
            <a:r>
              <a:rPr lang="pt-BR" b="1">
                <a:hlinkClick r:id="rId3"/>
              </a:rPr>
              <a:t>Late</a:t>
            </a:r>
            <a:r>
              <a:rPr lang="pt-BR">
                <a:hlinkClick r:id="rId3"/>
              </a:rPr>
              <a:t> Diuretic Exposure on Metabolic Bone Disease and Growth in Premature Neonates.</a:t>
            </a:r>
            <a:endParaRPr lang="pt-BR"/>
          </a:p>
          <a:p>
            <a:pPr algn="ctr"/>
            <a:r>
              <a:rPr lang="pt-BR"/>
              <a:t>Orth LE, O'Mara KL.J Pediatr Pharmacol Ther. 2018 Jan-Feb;23(1):26-33. doi: 10.5863/1551-6776-23.1.26.PMID: 29491749 </a:t>
            </a:r>
            <a:r>
              <a:rPr lang="pt-BR" b="1"/>
              <a:t>Free PMC article. </a:t>
            </a:r>
            <a:r>
              <a:rPr lang="pt-BR" b="1">
                <a:solidFill>
                  <a:srgbClr val="FF00FF"/>
                </a:solidFill>
              </a:rPr>
              <a:t>Artigo Gratuito!</a:t>
            </a:r>
          </a:p>
        </p:txBody>
      </p:sp>
      <p:sp>
        <p:nvSpPr>
          <p:cNvPr id="14339" name="Rectangle 7"/>
          <p:cNvSpPr>
            <a:spLocks noChangeArrowheads="1"/>
          </p:cNvSpPr>
          <p:nvPr/>
        </p:nvSpPr>
        <p:spPr bwMode="auto">
          <a:xfrm>
            <a:off x="0" y="2133600"/>
            <a:ext cx="9144000" cy="822325"/>
          </a:xfrm>
          <a:prstGeom prst="rect">
            <a:avLst/>
          </a:prstGeom>
          <a:noFill/>
          <a:ln w="9525">
            <a:noFill/>
            <a:miter lim="800000"/>
            <a:headEnd/>
            <a:tailEnd/>
          </a:ln>
        </p:spPr>
        <p:txBody>
          <a:bodyPr>
            <a:spAutoFit/>
          </a:bodyPr>
          <a:lstStyle/>
          <a:p>
            <a:pPr algn="ctr"/>
            <a:r>
              <a:rPr lang="pt-BR" sz="2400" b="1">
                <a:solidFill>
                  <a:srgbClr val="FF00FF"/>
                </a:solidFill>
              </a:rPr>
              <a:t>Impacto da exposição diurética precoce versus tardia na doença óssea metabólica e no crescimento em neonatos prematuros.</a:t>
            </a:r>
          </a:p>
        </p:txBody>
      </p:sp>
      <p:pic>
        <p:nvPicPr>
          <p:cNvPr id="14340" name="Google Shape;38;p1"/>
          <p:cNvPicPr preferRelativeResize="0">
            <a:picLocks noChangeAspect="1" noChangeArrowheads="1"/>
          </p:cNvPicPr>
          <p:nvPr/>
        </p:nvPicPr>
        <p:blipFill>
          <a:blip r:embed="rId4"/>
          <a:srcRect/>
          <a:stretch>
            <a:fillRect/>
          </a:stretch>
        </p:blipFill>
        <p:spPr bwMode="auto">
          <a:xfrm>
            <a:off x="7559675" y="4292600"/>
            <a:ext cx="1584325" cy="1636713"/>
          </a:xfrm>
          <a:prstGeom prst="rect">
            <a:avLst/>
          </a:prstGeom>
          <a:noFill/>
          <a:ln w="9525">
            <a:noFill/>
            <a:miter lim="800000"/>
            <a:headEnd/>
            <a:tailEnd/>
          </a:ln>
        </p:spPr>
      </p:pic>
      <p:pic>
        <p:nvPicPr>
          <p:cNvPr id="14341" name="Picture 9"/>
          <p:cNvPicPr>
            <a:picLocks noChangeAspect="1" noChangeArrowheads="1"/>
          </p:cNvPicPr>
          <p:nvPr/>
        </p:nvPicPr>
        <p:blipFill>
          <a:blip r:embed="rId5">
            <a:lum bright="24000" contrast="30000"/>
          </a:blip>
          <a:srcRect/>
          <a:stretch>
            <a:fillRect/>
          </a:stretch>
        </p:blipFill>
        <p:spPr bwMode="auto">
          <a:xfrm>
            <a:off x="539750" y="404813"/>
            <a:ext cx="8281988" cy="1420812"/>
          </a:xfrm>
          <a:prstGeom prst="rect">
            <a:avLst/>
          </a:prstGeom>
          <a:noFill/>
          <a:ln w="9525">
            <a:noFill/>
            <a:miter lim="800000"/>
            <a:headEnd/>
            <a:tailEnd/>
          </a:ln>
        </p:spPr>
      </p:pic>
      <p:pic>
        <p:nvPicPr>
          <p:cNvPr id="14342" name="Picture 10"/>
          <p:cNvPicPr>
            <a:picLocks noChangeAspect="1" noChangeArrowheads="1"/>
          </p:cNvPicPr>
          <p:nvPr/>
        </p:nvPicPr>
        <p:blipFill>
          <a:blip r:embed="rId6"/>
          <a:srcRect/>
          <a:stretch>
            <a:fillRect/>
          </a:stretch>
        </p:blipFill>
        <p:spPr bwMode="auto">
          <a:xfrm>
            <a:off x="0" y="4292600"/>
            <a:ext cx="1449388" cy="1558925"/>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361" name="Título 1"/>
          <p:cNvSpPr>
            <a:spLocks noGrp="1"/>
          </p:cNvSpPr>
          <p:nvPr>
            <p:ph type="title"/>
          </p:nvPr>
        </p:nvSpPr>
        <p:spPr/>
        <p:txBody>
          <a:bodyPr/>
          <a:lstStyle/>
          <a:p>
            <a:pPr eaLnBrk="1" hangingPunct="1"/>
            <a:r>
              <a:rPr lang="pt-BR" smtClean="0"/>
              <a:t>Introdução</a:t>
            </a:r>
          </a:p>
        </p:txBody>
      </p:sp>
      <p:sp>
        <p:nvSpPr>
          <p:cNvPr id="15362" name="Espaço Reservado para Conteúdo 2"/>
          <p:cNvSpPr>
            <a:spLocks noGrp="1"/>
          </p:cNvSpPr>
          <p:nvPr>
            <p:ph idx="1"/>
          </p:nvPr>
        </p:nvSpPr>
        <p:spPr>
          <a:xfrm>
            <a:off x="357188" y="1214438"/>
            <a:ext cx="8501062" cy="5357812"/>
          </a:xfrm>
        </p:spPr>
        <p:txBody>
          <a:bodyPr/>
          <a:lstStyle/>
          <a:p>
            <a:pPr algn="just" eaLnBrk="1" hangingPunct="1"/>
            <a:endParaRPr lang="pt-BR" sz="2000" smtClean="0"/>
          </a:p>
          <a:p>
            <a:pPr algn="just" eaLnBrk="1" hangingPunct="1"/>
            <a:r>
              <a:rPr lang="pt-BR" sz="2000" smtClean="0"/>
              <a:t>A doença óssea metabólica (DMO) da prematuridade é uma condição complexa e multifatorial caracterizada por uma redução da matriz protéica orgânica ou do conteúdo mineral ósseo, com ou sem alterações raquíticas. </a:t>
            </a:r>
            <a:endParaRPr lang="pt-BR" sz="2000" baseline="30000" smtClean="0"/>
          </a:p>
          <a:p>
            <a:pPr algn="just" eaLnBrk="1" hangingPunct="1"/>
            <a:r>
              <a:rPr lang="pt-BR" sz="2000" smtClean="0"/>
              <a:t>Ocorre em até 23% dos recém-nascidos com peso ao nascer inferior a 1.500 g e 55% daqueles nascidos com peso ao nascer inferior a 1.000 g. </a:t>
            </a:r>
          </a:p>
          <a:p>
            <a:pPr algn="just" eaLnBrk="1" hangingPunct="1"/>
            <a:r>
              <a:rPr lang="pt-BR" sz="2000" smtClean="0"/>
              <a:t>Fatores de risco modificáveis ​​que contribuem para o desenvolvimento de DMO: ingestão inadequada de nutrientes (principalmente cálcio, fósforo e vitamina D), duração prolongada da nutrição parenteral, imobilização e exposição a medicamentos como diuréticos e esteróides.</a:t>
            </a:r>
            <a:endParaRPr lang="pt-BR" sz="2000" baseline="30000" smtClean="0"/>
          </a:p>
          <a:p>
            <a:pPr algn="just" eaLnBrk="1" hangingPunct="1"/>
            <a:r>
              <a:rPr lang="pt-BR" sz="2000" smtClean="0"/>
              <a:t>80% da mineralização óssea ocorre durante o terceiro trimestre da gravidez, os bebês prematuros apresentam risco aumentado de osteopenia, mesmo quando suplementados com fósforo e cálcio. </a:t>
            </a:r>
            <a:r>
              <a:rPr lang="pt-BR" sz="2000" baseline="30000" smtClean="0"/>
              <a:t>5,6</a:t>
            </a:r>
          </a:p>
          <a:p>
            <a:pPr algn="just" eaLnBrk="1" hangingPunct="1">
              <a:buFont typeface="Arial" charset="0"/>
              <a:buNone/>
            </a:pPr>
            <a:endParaRPr lang="pt-BR" sz="2000" baseline="30000" smtClean="0"/>
          </a:p>
          <a:p>
            <a:pPr algn="just" eaLnBrk="1" hangingPunct="1">
              <a:buFont typeface="Arial" charset="0"/>
              <a:buNone/>
            </a:pPr>
            <a:endParaRPr lang="pt-BR" sz="2400" baseline="30000" smtClean="0"/>
          </a:p>
          <a:p>
            <a:pPr algn="just" eaLnBrk="1" hangingPunct="1"/>
            <a:endParaRPr lang="pt-BR" sz="2400" baseline="30000" smtClean="0"/>
          </a:p>
          <a:p>
            <a:pPr algn="just" eaLnBrk="1" hangingPunct="1">
              <a:buFont typeface="Arial" charset="0"/>
              <a:buNone/>
            </a:pPr>
            <a:endParaRPr lang="pt-BR" sz="2400" baseline="3000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409" name="Título 1"/>
          <p:cNvSpPr>
            <a:spLocks noGrp="1"/>
          </p:cNvSpPr>
          <p:nvPr>
            <p:ph type="title"/>
          </p:nvPr>
        </p:nvSpPr>
        <p:spPr>
          <a:xfrm>
            <a:off x="468313" y="0"/>
            <a:ext cx="8229600" cy="1143000"/>
          </a:xfrm>
        </p:spPr>
        <p:txBody>
          <a:bodyPr/>
          <a:lstStyle/>
          <a:p>
            <a:pPr eaLnBrk="1" hangingPunct="1"/>
            <a:r>
              <a:rPr lang="pt-BR" smtClean="0"/>
              <a:t>Introdução</a:t>
            </a:r>
          </a:p>
        </p:txBody>
      </p:sp>
      <p:sp>
        <p:nvSpPr>
          <p:cNvPr id="17410" name="Espaço Reservado para Conteúdo 2"/>
          <p:cNvSpPr>
            <a:spLocks noGrp="1"/>
          </p:cNvSpPr>
          <p:nvPr>
            <p:ph idx="1"/>
          </p:nvPr>
        </p:nvSpPr>
        <p:spPr>
          <a:xfrm>
            <a:off x="323850" y="908050"/>
            <a:ext cx="8501063" cy="5357813"/>
          </a:xfrm>
        </p:spPr>
        <p:txBody>
          <a:bodyPr/>
          <a:lstStyle/>
          <a:p>
            <a:pPr algn="just" eaLnBrk="1" hangingPunct="1">
              <a:lnSpc>
                <a:spcPct val="90000"/>
              </a:lnSpc>
            </a:pPr>
            <a:r>
              <a:rPr lang="pt-BR" sz="2000" smtClean="0"/>
              <a:t>Na população neonatal com doença respiratória, os diuréticos são usados ​​com frequência no primeiro mês de vida. </a:t>
            </a:r>
          </a:p>
          <a:p>
            <a:pPr algn="just" eaLnBrk="1" hangingPunct="1">
              <a:lnSpc>
                <a:spcPct val="90000"/>
              </a:lnSpc>
            </a:pPr>
            <a:r>
              <a:rPr lang="pt-BR" sz="2000" smtClean="0"/>
              <a:t>A justificativa para seu uso nesta população deriva de observações de que o aumento da coleção de fluidos nos espaços pulmonares alveolares e intersticiais resulta em troca gasosa prejudicada.</a:t>
            </a:r>
          </a:p>
          <a:p>
            <a:pPr algn="just" eaLnBrk="1" hangingPunct="1">
              <a:lnSpc>
                <a:spcPct val="90000"/>
              </a:lnSpc>
            </a:pPr>
            <a:r>
              <a:rPr lang="pt-BR" sz="2000" smtClean="0"/>
              <a:t>Doses únicas de furosemida e hidroclorotiazida são associadas a aumentos de curto prazo na complacência pulmonar, dados que suportam resultados melhores além de 24 horas após administração não são encontradas na literatura.</a:t>
            </a:r>
          </a:p>
          <a:p>
            <a:pPr algn="just" eaLnBrk="1" hangingPunct="1">
              <a:lnSpc>
                <a:spcPct val="90000"/>
              </a:lnSpc>
            </a:pPr>
            <a:r>
              <a:rPr lang="pt-BR" sz="2000" b="1" smtClean="0">
                <a:solidFill>
                  <a:srgbClr val="FF0000"/>
                </a:solidFill>
              </a:rPr>
              <a:t>Uso precoce ou contínuo de diuréticos</a:t>
            </a:r>
            <a:r>
              <a:rPr lang="pt-BR" sz="2000" smtClean="0"/>
              <a:t> está associado a muitos efeitos adversos potencialmente significativos, incluindo nefrocalcinose, desmineralização óssea e anormalidades eletrolíticas. </a:t>
            </a:r>
            <a:endParaRPr lang="pt-BR" sz="2000" baseline="30000" smtClean="0"/>
          </a:p>
          <a:p>
            <a:pPr algn="just" eaLnBrk="1" hangingPunct="1">
              <a:lnSpc>
                <a:spcPct val="90000"/>
              </a:lnSpc>
            </a:pPr>
            <a:r>
              <a:rPr lang="pt-BR" sz="2000" b="1" smtClean="0">
                <a:solidFill>
                  <a:srgbClr val="FF0000"/>
                </a:solidFill>
              </a:rPr>
              <a:t>Diuréticos tiazídicos</a:t>
            </a:r>
            <a:r>
              <a:rPr lang="pt-BR" sz="2000" smtClean="0"/>
              <a:t> demonstraram contribuir para a </a:t>
            </a:r>
            <a:r>
              <a:rPr lang="pt-BR" sz="2000" b="1" smtClean="0"/>
              <a:t>osteomalácia através da hipofosfatemia através do aumento da depuração renal de fosfato inorgânico. </a:t>
            </a:r>
          </a:p>
          <a:p>
            <a:pPr algn="just" eaLnBrk="1" hangingPunct="1">
              <a:lnSpc>
                <a:spcPct val="90000"/>
              </a:lnSpc>
            </a:pPr>
            <a:r>
              <a:rPr lang="pt-BR" sz="2000" smtClean="0"/>
              <a:t>Uso prolongado de diuréticos de alça causa hipocalcemia, resultando na elevação do hormônio da paratireóide circulante e na remodelação óssea acelerada. </a:t>
            </a:r>
            <a:endParaRPr lang="pt-BR" sz="2000" baseline="30000" smtClean="0"/>
          </a:p>
          <a:p>
            <a:pPr algn="just" eaLnBrk="1" hangingPunct="1">
              <a:lnSpc>
                <a:spcPct val="90000"/>
              </a:lnSpc>
            </a:pPr>
            <a:endParaRPr lang="pt-BR" sz="2000" smtClean="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457" name="Título 1"/>
          <p:cNvSpPr>
            <a:spLocks noGrp="1"/>
          </p:cNvSpPr>
          <p:nvPr>
            <p:ph type="title"/>
          </p:nvPr>
        </p:nvSpPr>
        <p:spPr/>
        <p:txBody>
          <a:bodyPr/>
          <a:lstStyle/>
          <a:p>
            <a:pPr eaLnBrk="1" hangingPunct="1"/>
            <a:r>
              <a:rPr lang="pt-BR" smtClean="0"/>
              <a:t>Introdução</a:t>
            </a:r>
          </a:p>
        </p:txBody>
      </p:sp>
      <p:sp>
        <p:nvSpPr>
          <p:cNvPr id="19458" name="Espaço Reservado para Conteúdo 2"/>
          <p:cNvSpPr>
            <a:spLocks noGrp="1"/>
          </p:cNvSpPr>
          <p:nvPr>
            <p:ph idx="1"/>
          </p:nvPr>
        </p:nvSpPr>
        <p:spPr>
          <a:xfrm>
            <a:off x="357188" y="1214438"/>
            <a:ext cx="8501062" cy="5357812"/>
          </a:xfrm>
        </p:spPr>
        <p:txBody>
          <a:bodyPr/>
          <a:lstStyle/>
          <a:p>
            <a:pPr algn="just" eaLnBrk="1" hangingPunct="1">
              <a:lnSpc>
                <a:spcPct val="90000"/>
              </a:lnSpc>
            </a:pPr>
            <a:r>
              <a:rPr lang="pt-BR" sz="2000" smtClean="0"/>
              <a:t>Não há estudos que examinem diretamente a relação entre diuréticos e DMO como objetivo principal. Os resultados de vários estudos, entretanto, exibiram associações entre a exposição a diuréticos e vários graus de doença óssea. </a:t>
            </a:r>
          </a:p>
          <a:p>
            <a:pPr algn="just" eaLnBrk="1" hangingPunct="1">
              <a:lnSpc>
                <a:spcPct val="90000"/>
              </a:lnSpc>
            </a:pPr>
            <a:r>
              <a:rPr lang="pt-BR" sz="2000" b="1" smtClean="0">
                <a:solidFill>
                  <a:srgbClr val="FF0000"/>
                </a:solidFill>
              </a:rPr>
              <a:t>Em 2014</a:t>
            </a:r>
            <a:r>
              <a:rPr lang="pt-BR" sz="2000" smtClean="0"/>
              <a:t>, uma análise retrospectiva das características clínicas de bebês com peso ao nascer extremamente baixo (peso ao nascer ≤1000 g) com DMO constatou que a </a:t>
            </a:r>
            <a:r>
              <a:rPr lang="pt-BR" sz="2000" b="1" smtClean="0">
                <a:solidFill>
                  <a:srgbClr val="FF0000"/>
                </a:solidFill>
              </a:rPr>
              <a:t>duração média da terapia com furosemida aumentou 86% naqueles pacientes com DMO</a:t>
            </a:r>
            <a:r>
              <a:rPr lang="pt-BR" sz="2000" smtClean="0"/>
              <a:t> em comparação com um grupo de controle sem a doença. </a:t>
            </a:r>
            <a:endParaRPr lang="pt-BR" sz="2000" baseline="30000" smtClean="0"/>
          </a:p>
          <a:p>
            <a:pPr algn="just" eaLnBrk="1" hangingPunct="1">
              <a:lnSpc>
                <a:spcPct val="90000"/>
              </a:lnSpc>
            </a:pPr>
            <a:r>
              <a:rPr lang="pt-BR" sz="2000" smtClean="0"/>
              <a:t>Duas revisões retrospectivas adicionais de </a:t>
            </a:r>
            <a:r>
              <a:rPr lang="pt-BR" sz="2000" b="1" smtClean="0"/>
              <a:t>2012 e 1988</a:t>
            </a:r>
            <a:r>
              <a:rPr lang="pt-BR" sz="2000" smtClean="0"/>
              <a:t> observaram que o uso de </a:t>
            </a:r>
            <a:r>
              <a:rPr lang="pt-BR" sz="2000" b="1" smtClean="0">
                <a:solidFill>
                  <a:srgbClr val="FF0000"/>
                </a:solidFill>
              </a:rPr>
              <a:t>diuréticos por mais de 2 semanas estava presente em 42% dos bebês prematuros com fraturas de costelas e 75% daqueles com fraturas espontâneas, respectivamente. </a:t>
            </a:r>
            <a:endParaRPr lang="pt-BR" sz="2000" b="1" baseline="30000" smtClean="0">
              <a:solidFill>
                <a:srgbClr val="FF0000"/>
              </a:solidFill>
            </a:endParaRPr>
          </a:p>
          <a:p>
            <a:pPr algn="just" eaLnBrk="1" hangingPunct="1">
              <a:lnSpc>
                <a:spcPct val="90000"/>
              </a:lnSpc>
            </a:pPr>
            <a:r>
              <a:rPr lang="pt-BR" sz="2000" smtClean="0"/>
              <a:t>Um estudo retrospectivo em 2012 avaliou neonatos prematuros com fraturas de costela posterior e descobriu que </a:t>
            </a:r>
            <a:r>
              <a:rPr lang="pt-BR" sz="2000" b="1" smtClean="0">
                <a:solidFill>
                  <a:srgbClr val="FF0000"/>
                </a:solidFill>
              </a:rPr>
              <a:t>89% dos pacientes que desenvolveram essas fraturas foram previamente tratados com múltiplas doses de diuréticos.</a:t>
            </a:r>
            <a:endParaRPr lang="pt-BR" sz="2000" b="1" baseline="30000" smtClean="0">
              <a:solidFill>
                <a:srgbClr val="FF0000"/>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1505" name="Título 1"/>
          <p:cNvSpPr>
            <a:spLocks noGrp="1"/>
          </p:cNvSpPr>
          <p:nvPr>
            <p:ph type="title"/>
          </p:nvPr>
        </p:nvSpPr>
        <p:spPr/>
        <p:txBody>
          <a:bodyPr/>
          <a:lstStyle/>
          <a:p>
            <a:pPr eaLnBrk="1" hangingPunct="1"/>
            <a:r>
              <a:rPr lang="pt-BR" smtClean="0"/>
              <a:t>Introdução</a:t>
            </a:r>
          </a:p>
        </p:txBody>
      </p:sp>
      <p:sp>
        <p:nvSpPr>
          <p:cNvPr id="21506" name="Espaço Reservado para Conteúdo 2"/>
          <p:cNvSpPr>
            <a:spLocks noGrp="1"/>
          </p:cNvSpPr>
          <p:nvPr>
            <p:ph idx="1"/>
          </p:nvPr>
        </p:nvSpPr>
        <p:spPr>
          <a:xfrm>
            <a:off x="357188" y="1214438"/>
            <a:ext cx="8501062" cy="5357812"/>
          </a:xfrm>
        </p:spPr>
        <p:txBody>
          <a:bodyPr/>
          <a:lstStyle/>
          <a:p>
            <a:pPr algn="just" eaLnBrk="1" hangingPunct="1"/>
            <a:r>
              <a:rPr lang="pt-BR" sz="2000" smtClean="0"/>
              <a:t>Mais recentemente, em </a:t>
            </a:r>
            <a:r>
              <a:rPr lang="pt-BR" sz="2000" b="1" smtClean="0">
                <a:solidFill>
                  <a:srgbClr val="FF0000"/>
                </a:solidFill>
              </a:rPr>
              <a:t>2016,</a:t>
            </a:r>
            <a:r>
              <a:rPr lang="pt-BR" sz="2000" smtClean="0"/>
              <a:t> Jensen e colegas 3 revisaram retrospectivamente bebês prematuros com displasia broncopulmonar grave para determinar que tanto a exposição à furosemida </a:t>
            </a:r>
            <a:r>
              <a:rPr lang="pt-BR" sz="2000" b="1" smtClean="0"/>
              <a:t>quanto a duração da terapia com furosemida estavam associadas a maior risco de DMO grave</a:t>
            </a:r>
            <a:r>
              <a:rPr lang="pt-BR" sz="2000" smtClean="0"/>
              <a:t>.</a:t>
            </a:r>
          </a:p>
          <a:p>
            <a:pPr algn="ctr" eaLnBrk="1" hangingPunct="1"/>
            <a:r>
              <a:rPr lang="pt-BR" sz="2000" b="1" smtClean="0">
                <a:solidFill>
                  <a:srgbClr val="FF00FF"/>
                </a:solidFill>
              </a:rPr>
              <a:t>Objetivo deste estudo foi avaliar o efeito do momento do início do diurético na incidência de doença óssea metabólica em pacientes com peso muito baixo ao nascer ( RNMBP; peso ao nascer ≤1500 g) bebês.</a:t>
            </a:r>
          </a:p>
          <a:p>
            <a:pPr algn="just" eaLnBrk="1" hangingPunct="1"/>
            <a:r>
              <a:rPr lang="pt-BR" sz="2000" smtClean="0"/>
              <a:t>Como a nefrogênese fetal ocorre até aproximadamente 36 semanas de idade gestacional, formularam a hipótese de que a exposição precoce a diuréticos excretados por via renal pode aumentar o risco para o desenvolvimento de DMO em neonatos.</a:t>
            </a:r>
            <a:endParaRPr lang="pt-BR" sz="2000" baseline="30000"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3553" name="Título 1"/>
          <p:cNvSpPr>
            <a:spLocks noGrp="1"/>
          </p:cNvSpPr>
          <p:nvPr>
            <p:ph type="title"/>
          </p:nvPr>
        </p:nvSpPr>
        <p:spPr>
          <a:xfrm>
            <a:off x="457200" y="115888"/>
            <a:ext cx="8229600" cy="1498600"/>
          </a:xfrm>
        </p:spPr>
        <p:txBody>
          <a:bodyPr/>
          <a:lstStyle/>
          <a:p>
            <a:pPr eaLnBrk="1" hangingPunct="1"/>
            <a:r>
              <a:rPr lang="pt-BR" sz="4900" smtClean="0"/>
              <a:t>Materiais e Métodos</a:t>
            </a:r>
            <a:endParaRPr lang="pt-BR" sz="3600" smtClean="0"/>
          </a:p>
        </p:txBody>
      </p:sp>
      <p:sp>
        <p:nvSpPr>
          <p:cNvPr id="23554" name="Espaço Reservado para Conteúdo 2"/>
          <p:cNvSpPr>
            <a:spLocks noGrp="1"/>
          </p:cNvSpPr>
          <p:nvPr>
            <p:ph idx="1"/>
          </p:nvPr>
        </p:nvSpPr>
        <p:spPr>
          <a:xfrm>
            <a:off x="357188" y="1916113"/>
            <a:ext cx="8501062" cy="4656137"/>
          </a:xfrm>
        </p:spPr>
        <p:txBody>
          <a:bodyPr/>
          <a:lstStyle/>
          <a:p>
            <a:pPr algn="just" eaLnBrk="1" hangingPunct="1"/>
            <a:r>
              <a:rPr lang="pt-BR" sz="2400" smtClean="0"/>
              <a:t>Revisão retrospectiva de prontuário em um único centro, para avaliar os efeitos e resultados da exposição a doses consecutivas de diuréticos no primeiro mês de vida. </a:t>
            </a:r>
          </a:p>
          <a:p>
            <a:pPr algn="just" eaLnBrk="1" hangingPunct="1"/>
            <a:r>
              <a:rPr lang="pt-BR" sz="2400" smtClean="0"/>
              <a:t>Pacientes internados na unidade de terapia intensiva neonatal (UTIN) da instituição entre </a:t>
            </a:r>
            <a:r>
              <a:rPr lang="pt-BR" sz="2400" b="1" smtClean="0"/>
              <a:t>1º de julho de 2011 e 31 de julho de 2015</a:t>
            </a:r>
            <a:r>
              <a:rPr lang="pt-BR" sz="2400" smtClean="0"/>
              <a:t>, que receberam uma dose de diuréticos com </a:t>
            </a:r>
            <a:r>
              <a:rPr lang="pt-BR" sz="2400" b="1" smtClean="0"/>
              <a:t>peso &lt;1.500 g, foram selecionados para inclusão.</a:t>
            </a:r>
          </a:p>
          <a:p>
            <a:pPr algn="ctr" eaLnBrk="1" hangingPunct="1"/>
            <a:r>
              <a:rPr lang="pt-BR" sz="2400" b="1" smtClean="0"/>
              <a:t>Pacientes nascidos &lt; 32 semanas de idade gestacional, com peso ao nascer &lt; 1.501 g e que foram tratados com 2 ou mais doses de furosemida ou hidroclorotiazida nos primeiros 28 dias de vida foram elegíveis para inclusão no estudo.</a:t>
            </a:r>
          </a:p>
          <a:p>
            <a:pPr algn="just" eaLnBrk="1" hangingPunct="1"/>
            <a:endParaRPr lang="pt-BR" sz="2400" b="1" baseline="30000"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601" name="Título 1"/>
          <p:cNvSpPr>
            <a:spLocks noGrp="1"/>
          </p:cNvSpPr>
          <p:nvPr>
            <p:ph type="title"/>
          </p:nvPr>
        </p:nvSpPr>
        <p:spPr>
          <a:xfrm>
            <a:off x="457200" y="115888"/>
            <a:ext cx="8229600" cy="1498600"/>
          </a:xfrm>
        </p:spPr>
        <p:txBody>
          <a:bodyPr/>
          <a:lstStyle/>
          <a:p>
            <a:pPr eaLnBrk="1" hangingPunct="1"/>
            <a:r>
              <a:rPr lang="pt-BR" sz="4900" smtClean="0"/>
              <a:t>Materiais e Métodos</a:t>
            </a:r>
            <a:endParaRPr lang="pt-BR" sz="3600" smtClean="0"/>
          </a:p>
        </p:txBody>
      </p:sp>
      <p:sp>
        <p:nvSpPr>
          <p:cNvPr id="25602" name="Espaço Reservado para Conteúdo 2"/>
          <p:cNvSpPr>
            <a:spLocks noGrp="1"/>
          </p:cNvSpPr>
          <p:nvPr>
            <p:ph idx="1"/>
          </p:nvPr>
        </p:nvSpPr>
        <p:spPr>
          <a:xfrm>
            <a:off x="357188" y="1916113"/>
            <a:ext cx="8501062" cy="4656137"/>
          </a:xfrm>
        </p:spPr>
        <p:txBody>
          <a:bodyPr/>
          <a:lstStyle/>
          <a:p>
            <a:pPr algn="just" eaLnBrk="1" hangingPunct="1"/>
            <a:r>
              <a:rPr lang="pt-BR" sz="2200" smtClean="0"/>
              <a:t>Os critérios de exclusão incluíram anomalia congênita importante e morte ou transferência da UTIN antes de 8 semanas de vida.</a:t>
            </a:r>
          </a:p>
          <a:p>
            <a:pPr algn="just" eaLnBrk="1" hangingPunct="1"/>
            <a:r>
              <a:rPr lang="pt-BR" sz="2200" smtClean="0"/>
              <a:t>Os pacientes foram divididos em coortes de </a:t>
            </a:r>
            <a:r>
              <a:rPr lang="pt-BR" sz="2200" b="1" smtClean="0">
                <a:solidFill>
                  <a:srgbClr val="FF00FF"/>
                </a:solidFill>
              </a:rPr>
              <a:t>“início precoce</a:t>
            </a:r>
            <a:r>
              <a:rPr lang="pt-BR" sz="2200" smtClean="0"/>
              <a:t>” ou </a:t>
            </a:r>
            <a:r>
              <a:rPr lang="pt-BR" sz="2200" b="1" smtClean="0"/>
              <a:t>“</a:t>
            </a:r>
            <a:r>
              <a:rPr lang="pt-BR" sz="2200" b="1" smtClean="0">
                <a:solidFill>
                  <a:srgbClr val="FF00FF"/>
                </a:solidFill>
              </a:rPr>
              <a:t>início tardia</a:t>
            </a:r>
            <a:r>
              <a:rPr lang="pt-BR" sz="2200" smtClean="0">
                <a:solidFill>
                  <a:srgbClr val="FF00FF"/>
                </a:solidFill>
              </a:rPr>
              <a:t>”</a:t>
            </a:r>
            <a:r>
              <a:rPr lang="pt-BR" sz="2200" smtClean="0"/>
              <a:t> de acordo com o dia de vida quando a segunda dose de diurético foi administrada, com inclusão do dia 14 no braço de iniciação precoce. </a:t>
            </a:r>
          </a:p>
          <a:p>
            <a:pPr algn="just" eaLnBrk="1" hangingPunct="1"/>
            <a:r>
              <a:rPr lang="pt-BR" sz="2200" smtClean="0"/>
              <a:t>Objetivo principal foi determinar se a incidência de DMO variou entre bebês MBP com exposição precoce a diuréticos em comparação com aqueles expostos após 2 semanas de vida. </a:t>
            </a:r>
          </a:p>
          <a:p>
            <a:pPr algn="just" eaLnBrk="1" hangingPunct="1"/>
            <a:r>
              <a:rPr lang="pt-BR" sz="2200" b="1" smtClean="0">
                <a:solidFill>
                  <a:srgbClr val="FF0000"/>
                </a:solidFill>
              </a:rPr>
              <a:t>Desfecho primário</a:t>
            </a:r>
            <a:r>
              <a:rPr lang="pt-BR" sz="2200" smtClean="0"/>
              <a:t> de DMO foi definido por um único nível de fosfatase alcalina sérica (FAL) superior a 500 UI / L, diagnóstico clínico de osteopenia ou raquitismo ou evidência radiológica de fratura conforme determinado pelos radiologistas da instituição. </a:t>
            </a:r>
          </a:p>
          <a:p>
            <a:pPr algn="just" eaLnBrk="1" hangingPunct="1">
              <a:buFont typeface="Arial" charset="0"/>
              <a:buNone/>
            </a:pPr>
            <a:endParaRPr lang="pt-BR" sz="2200" baseline="30000"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7649" name="Título 1"/>
          <p:cNvSpPr>
            <a:spLocks noGrp="1"/>
          </p:cNvSpPr>
          <p:nvPr>
            <p:ph type="title"/>
          </p:nvPr>
        </p:nvSpPr>
        <p:spPr>
          <a:xfrm>
            <a:off x="457200" y="115888"/>
            <a:ext cx="8229600" cy="1498600"/>
          </a:xfrm>
        </p:spPr>
        <p:txBody>
          <a:bodyPr/>
          <a:lstStyle/>
          <a:p>
            <a:pPr eaLnBrk="1" hangingPunct="1"/>
            <a:r>
              <a:rPr lang="pt-BR" sz="4900" smtClean="0"/>
              <a:t>Materiais e Métodos</a:t>
            </a:r>
            <a:endParaRPr lang="pt-BR" sz="3600" smtClean="0"/>
          </a:p>
        </p:txBody>
      </p:sp>
      <p:sp>
        <p:nvSpPr>
          <p:cNvPr id="3" name="Espaço Reservado para Conteúdo 2"/>
          <p:cNvSpPr>
            <a:spLocks noGrp="1"/>
          </p:cNvSpPr>
          <p:nvPr>
            <p:ph idx="1"/>
          </p:nvPr>
        </p:nvSpPr>
        <p:spPr>
          <a:xfrm>
            <a:off x="357188" y="1916113"/>
            <a:ext cx="8501062" cy="4656137"/>
          </a:xfrm>
        </p:spPr>
        <p:txBody>
          <a:bodyPr rtlCol="0">
            <a:normAutofit fontScale="92500" lnSpcReduction="10000"/>
          </a:bodyPr>
          <a:lstStyle/>
          <a:p>
            <a:pPr algn="just" eaLnBrk="1" fontAlgn="auto" hangingPunct="1">
              <a:spcAft>
                <a:spcPts val="0"/>
              </a:spcAft>
              <a:buFont typeface="Arial" pitchFamily="34" charset="0"/>
              <a:buChar char="•"/>
              <a:defRPr/>
            </a:pPr>
            <a:r>
              <a:rPr lang="pt-BR" sz="2400" dirty="0"/>
              <a:t>Incidência do desfecho primário foi avaliada desde o início do diurético até a primeira alta hospitalar ou mortalidade. </a:t>
            </a:r>
          </a:p>
          <a:p>
            <a:pPr algn="just" eaLnBrk="1" fontAlgn="auto" hangingPunct="1">
              <a:spcAft>
                <a:spcPts val="0"/>
              </a:spcAft>
              <a:buFont typeface="Arial" pitchFamily="34" charset="0"/>
              <a:buChar char="•"/>
              <a:defRPr/>
            </a:pPr>
            <a:r>
              <a:rPr lang="pt-BR" sz="2400" dirty="0"/>
              <a:t>Análise adicional foi conduzida para avaliar possíveis associações entre a incidência de DMO e as doses cumulativas de diuréticos com base no peso, conforme descrito a priori. </a:t>
            </a:r>
          </a:p>
          <a:p>
            <a:pPr algn="just" eaLnBrk="1" fontAlgn="auto" hangingPunct="1">
              <a:spcAft>
                <a:spcPts val="0"/>
              </a:spcAft>
              <a:buFont typeface="Arial" pitchFamily="34" charset="0"/>
              <a:buChar char="•"/>
              <a:defRPr/>
            </a:pPr>
            <a:r>
              <a:rPr lang="pt-BR" sz="2400" dirty="0"/>
              <a:t>Cálculos da dose com base no peso usaram o peso do paciente no momento da prescrição. </a:t>
            </a:r>
          </a:p>
          <a:p>
            <a:pPr algn="just" eaLnBrk="1" fontAlgn="auto" hangingPunct="1">
              <a:spcAft>
                <a:spcPts val="0"/>
              </a:spcAft>
              <a:buFont typeface="Arial" pitchFamily="34" charset="0"/>
              <a:buChar char="•"/>
              <a:defRPr/>
            </a:pPr>
            <a:r>
              <a:rPr lang="pt-BR" sz="2400" dirty="0"/>
              <a:t>Os pacientes foram estratificados pela dosagem de furosemida nos seguintes grupos com base na dose intravenosa cumulativa recebida: &lt;3,9 mg / kg, 4 a 7,9 mg / kg e ≥8 mg / kg. Para os pacientes que recebem doses de furosemida enteral a qualquer momento, uma proporção de 2: 1 foi usada para converter a dose enteral para a intravenosa. Para hidroclorotiazida, os pacientes foram estratificados em grupos de dosagem de &lt;150 mg / kg ou ≥150 mg / kg.</a:t>
            </a:r>
            <a:endParaRPr lang="pt-BR" sz="2400" baseline="300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9697" name="Título 1"/>
          <p:cNvSpPr>
            <a:spLocks noGrp="1"/>
          </p:cNvSpPr>
          <p:nvPr>
            <p:ph type="title"/>
          </p:nvPr>
        </p:nvSpPr>
        <p:spPr>
          <a:xfrm>
            <a:off x="457200" y="115888"/>
            <a:ext cx="8229600" cy="1498600"/>
          </a:xfrm>
        </p:spPr>
        <p:txBody>
          <a:bodyPr/>
          <a:lstStyle/>
          <a:p>
            <a:pPr eaLnBrk="1" hangingPunct="1"/>
            <a:r>
              <a:rPr lang="pt-BR" sz="4900" smtClean="0"/>
              <a:t>Materiais e Métodos</a:t>
            </a:r>
            <a:endParaRPr lang="pt-BR" sz="3600" smtClean="0"/>
          </a:p>
        </p:txBody>
      </p:sp>
      <p:sp>
        <p:nvSpPr>
          <p:cNvPr id="29698" name="Espaço Reservado para Conteúdo 2"/>
          <p:cNvSpPr>
            <a:spLocks noGrp="1"/>
          </p:cNvSpPr>
          <p:nvPr>
            <p:ph idx="1"/>
          </p:nvPr>
        </p:nvSpPr>
        <p:spPr>
          <a:xfrm>
            <a:off x="357188" y="1916113"/>
            <a:ext cx="8501062" cy="4656137"/>
          </a:xfrm>
        </p:spPr>
        <p:txBody>
          <a:bodyPr/>
          <a:lstStyle/>
          <a:p>
            <a:pPr algn="just" eaLnBrk="1" hangingPunct="1">
              <a:lnSpc>
                <a:spcPct val="90000"/>
              </a:lnSpc>
            </a:pPr>
            <a:r>
              <a:rPr lang="pt-BR" sz="2200" b="1" smtClean="0">
                <a:solidFill>
                  <a:srgbClr val="FF0000"/>
                </a:solidFill>
              </a:rPr>
              <a:t>Desfechos secundários</a:t>
            </a:r>
            <a:r>
              <a:rPr lang="pt-BR" sz="2200" smtClean="0"/>
              <a:t> avaliados incluem velocidade de crescimento, distúrbios eletrolíticos, duração das necessidades de oxigênio e ventilação e tempo de internação. </a:t>
            </a:r>
          </a:p>
          <a:p>
            <a:pPr algn="just" eaLnBrk="1" hangingPunct="1">
              <a:lnSpc>
                <a:spcPct val="90000"/>
              </a:lnSpc>
            </a:pPr>
            <a:r>
              <a:rPr lang="pt-BR" sz="2200" smtClean="0"/>
              <a:t>Os percentis de crescimento foram avaliados na iniciação e descontinuação do diurético; a diferença percentual relativa entre esses 2 valores foi relatada como velocidade de crescimento. </a:t>
            </a:r>
          </a:p>
          <a:p>
            <a:pPr algn="just" eaLnBrk="1" hangingPunct="1">
              <a:lnSpc>
                <a:spcPct val="90000"/>
              </a:lnSpc>
            </a:pPr>
            <a:r>
              <a:rPr lang="pt-BR" sz="2200" smtClean="0"/>
              <a:t>As diferenças percentuais relativas aos níveis de eletrólitos séricos foram avaliadas desde o início até a descontinuação do diurético. </a:t>
            </a:r>
          </a:p>
          <a:p>
            <a:pPr algn="just" eaLnBrk="1" hangingPunct="1">
              <a:lnSpc>
                <a:spcPct val="90000"/>
              </a:lnSpc>
            </a:pPr>
            <a:r>
              <a:rPr lang="pt-BR" sz="2200" smtClean="0"/>
              <a:t>A duração da suplementação de oxigênio e da ventilação mecânica foi medida desde o primeiro uso do diurético até a descontinuação de cada terapia respiratória ou alta hospitalar.</a:t>
            </a:r>
          </a:p>
          <a:p>
            <a:pPr algn="just" eaLnBrk="1" hangingPunct="1">
              <a:lnSpc>
                <a:spcPct val="90000"/>
              </a:lnSpc>
            </a:pPr>
            <a:r>
              <a:rPr lang="pt-BR" sz="2200" smtClean="0"/>
              <a:t>Perímetro cefálico registrado no prontuário eletrônico pelo menos uma vez por semana para todos os pacientes internados na UTIN.</a:t>
            </a:r>
          </a:p>
          <a:p>
            <a:pPr algn="just" eaLnBrk="1" hangingPunct="1">
              <a:lnSpc>
                <a:spcPct val="90000"/>
              </a:lnSpc>
            </a:pPr>
            <a:endParaRPr lang="pt-BR" sz="2200" baseline="3000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03200"/>
            <a:ext cx="8229600" cy="1497013"/>
          </a:xfrm>
        </p:spPr>
        <p:txBody>
          <a:bodyPr rtlCol="0">
            <a:normAutofit fontScale="90000"/>
          </a:bodyPr>
          <a:lstStyle/>
          <a:p>
            <a:pPr eaLnBrk="1" fontAlgn="auto" hangingPunct="1">
              <a:spcAft>
                <a:spcPts val="0"/>
              </a:spcAft>
              <a:defRPr/>
            </a:pPr>
            <a:r>
              <a:rPr lang="pt-BR" sz="4900" dirty="0"/>
              <a:t>Métodos</a:t>
            </a:r>
            <a:r>
              <a:rPr lang="pt-BR" dirty="0"/>
              <a:t/>
            </a:r>
            <a:br>
              <a:rPr lang="pt-BR" dirty="0"/>
            </a:br>
            <a:r>
              <a:rPr lang="pt-BR" dirty="0"/>
              <a:t>Análise estatística</a:t>
            </a:r>
            <a:endParaRPr lang="pt-BR" sz="3600" dirty="0"/>
          </a:p>
        </p:txBody>
      </p:sp>
      <p:sp>
        <p:nvSpPr>
          <p:cNvPr id="31746" name="Espaço Reservado para Conteúdo 2"/>
          <p:cNvSpPr>
            <a:spLocks noGrp="1"/>
          </p:cNvSpPr>
          <p:nvPr>
            <p:ph idx="1"/>
          </p:nvPr>
        </p:nvSpPr>
        <p:spPr>
          <a:xfrm>
            <a:off x="357188" y="1916113"/>
            <a:ext cx="8501062" cy="4656137"/>
          </a:xfrm>
        </p:spPr>
        <p:txBody>
          <a:bodyPr/>
          <a:lstStyle/>
          <a:p>
            <a:pPr algn="just" eaLnBrk="1" hangingPunct="1"/>
            <a:r>
              <a:rPr lang="pt-BR" sz="2400" smtClean="0"/>
              <a:t>Os dados demográficos dos pacientes foram avaliados por meio de estatísticas descritivas. </a:t>
            </a:r>
          </a:p>
          <a:p>
            <a:pPr algn="just" eaLnBrk="1" hangingPunct="1"/>
            <a:r>
              <a:rPr lang="pt-BR" sz="2400" smtClean="0"/>
              <a:t>A análise estatística foi realizada para todos os resultados de dados categóricos usando χ 2 ou teste exato de Fisher, e as variáveis ​​contínuas foram analisadas usando testes t pareados ou bilaterais, conforme apropriado.</a:t>
            </a:r>
          </a:p>
          <a:p>
            <a:pPr algn="just" eaLnBrk="1" hangingPunct="1"/>
            <a:r>
              <a:rPr lang="pt-BR" sz="2400" smtClean="0"/>
              <a:t>A análise estatística foi realizada usando o software JMP Pro (SAS Institute Inc, Cary, NC). A significância foi definida como p ≤ 0,05 ao longo do estudo.</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3793" name="Título 1"/>
          <p:cNvSpPr>
            <a:spLocks noGrp="1"/>
          </p:cNvSpPr>
          <p:nvPr>
            <p:ph type="title"/>
          </p:nvPr>
        </p:nvSpPr>
        <p:spPr>
          <a:xfrm>
            <a:off x="457200" y="203200"/>
            <a:ext cx="8229600" cy="1497013"/>
          </a:xfrm>
        </p:spPr>
        <p:txBody>
          <a:bodyPr/>
          <a:lstStyle/>
          <a:p>
            <a:pPr eaLnBrk="1" hangingPunct="1"/>
            <a:r>
              <a:rPr lang="pt-BR" sz="4900" smtClean="0"/>
              <a:t>Resultados</a:t>
            </a:r>
            <a:endParaRPr lang="pt-BR" sz="3600" smtClean="0"/>
          </a:p>
        </p:txBody>
      </p:sp>
      <p:sp>
        <p:nvSpPr>
          <p:cNvPr id="33794" name="Espaço Reservado para Conteúdo 2"/>
          <p:cNvSpPr>
            <a:spLocks noGrp="1"/>
          </p:cNvSpPr>
          <p:nvPr>
            <p:ph idx="1"/>
          </p:nvPr>
        </p:nvSpPr>
        <p:spPr>
          <a:xfrm>
            <a:off x="357188" y="1916113"/>
            <a:ext cx="8501062" cy="4656137"/>
          </a:xfrm>
        </p:spPr>
        <p:txBody>
          <a:bodyPr/>
          <a:lstStyle/>
          <a:p>
            <a:pPr algn="just" eaLnBrk="1" hangingPunct="1"/>
            <a:r>
              <a:rPr lang="pt-BR" sz="2400" smtClean="0"/>
              <a:t>Total de </a:t>
            </a:r>
            <a:r>
              <a:rPr lang="pt-BR" sz="2400" b="1" smtClean="0"/>
              <a:t>294 pacientes</a:t>
            </a:r>
            <a:r>
              <a:rPr lang="pt-BR" sz="2400" smtClean="0"/>
              <a:t> que receberam diuréticos durante a janela do estudo foram selecionados para inclusão no estudo.</a:t>
            </a:r>
          </a:p>
          <a:p>
            <a:pPr algn="just" eaLnBrk="1" hangingPunct="1"/>
            <a:r>
              <a:rPr lang="pt-BR" sz="2400" smtClean="0"/>
              <a:t> </a:t>
            </a:r>
            <a:r>
              <a:rPr lang="pt-BR" sz="2400" b="1" smtClean="0">
                <a:solidFill>
                  <a:schemeClr val="hlink"/>
                </a:solidFill>
              </a:rPr>
              <a:t>147 pacientes foram considerados elegíveis</a:t>
            </a:r>
            <a:r>
              <a:rPr lang="pt-BR" sz="2400" smtClean="0"/>
              <a:t> para análise após a aplicação dos critérios de inscrição.</a:t>
            </a:r>
          </a:p>
          <a:p>
            <a:pPr algn="ctr" eaLnBrk="1" hangingPunct="1">
              <a:buFont typeface="Arial" charset="0"/>
              <a:buNone/>
            </a:pPr>
            <a:r>
              <a:rPr lang="pt-BR" sz="2400" smtClean="0"/>
              <a:t> </a:t>
            </a:r>
            <a:r>
              <a:rPr lang="pt-BR" sz="2400" b="1" smtClean="0">
                <a:solidFill>
                  <a:schemeClr val="hlink"/>
                </a:solidFill>
              </a:rPr>
              <a:t>90 receberam doses consecutivas de furosemida ou hidroclorotiazida até 14 dias de vida, enquanto os outros 57 receberam doses consecutivas de diuréticos entre 15 e 28 dias de vida.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03200"/>
            <a:ext cx="8229600" cy="1497013"/>
          </a:xfrm>
        </p:spPr>
        <p:txBody>
          <a:bodyPr rtlCol="0">
            <a:normAutofit fontScale="90000"/>
          </a:bodyPr>
          <a:lstStyle/>
          <a:p>
            <a:pPr eaLnBrk="1" fontAlgn="auto" hangingPunct="1">
              <a:spcAft>
                <a:spcPts val="0"/>
              </a:spcAft>
              <a:defRPr/>
            </a:pPr>
            <a:r>
              <a:rPr lang="pt-BR" sz="4900" dirty="0"/>
              <a:t>Resultados</a:t>
            </a:r>
            <a:r>
              <a:rPr lang="pt-BR" dirty="0"/>
              <a:t/>
            </a:r>
            <a:br>
              <a:rPr lang="pt-BR" dirty="0"/>
            </a:br>
            <a:r>
              <a:rPr lang="pt-BR" dirty="0"/>
              <a:t>Dados Demográficos dos Pacientes</a:t>
            </a:r>
            <a:endParaRPr lang="pt-BR" sz="3600" dirty="0"/>
          </a:p>
        </p:txBody>
      </p:sp>
      <p:pic>
        <p:nvPicPr>
          <p:cNvPr id="35842" name="Espaço Reservado para Conteúdo 4"/>
          <p:cNvPicPr>
            <a:picLocks noGrp="1" noChangeAspect="1"/>
          </p:cNvPicPr>
          <p:nvPr>
            <p:ph idx="1"/>
          </p:nvPr>
        </p:nvPicPr>
        <p:blipFill>
          <a:blip r:embed="rId3"/>
          <a:srcRect/>
          <a:stretch>
            <a:fillRect/>
          </a:stretch>
        </p:blipFill>
        <p:spPr>
          <a:xfrm>
            <a:off x="173038" y="1943100"/>
            <a:ext cx="8647112" cy="4116388"/>
          </a:xfr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03200"/>
            <a:ext cx="8229600" cy="1497013"/>
          </a:xfrm>
        </p:spPr>
        <p:txBody>
          <a:bodyPr rtlCol="0">
            <a:normAutofit fontScale="90000"/>
          </a:bodyPr>
          <a:lstStyle/>
          <a:p>
            <a:pPr eaLnBrk="1" fontAlgn="auto" hangingPunct="1">
              <a:spcAft>
                <a:spcPts val="0"/>
              </a:spcAft>
              <a:defRPr/>
            </a:pPr>
            <a:r>
              <a:rPr lang="pt-BR" sz="4900" dirty="0"/>
              <a:t>Resultados</a:t>
            </a:r>
            <a:r>
              <a:rPr lang="pt-BR" dirty="0"/>
              <a:t/>
            </a:r>
            <a:br>
              <a:rPr lang="pt-BR" dirty="0"/>
            </a:br>
            <a:r>
              <a:rPr lang="pt-BR" dirty="0"/>
              <a:t>Desfechos Primários</a:t>
            </a:r>
            <a:endParaRPr lang="pt-BR" sz="3600" dirty="0"/>
          </a:p>
        </p:txBody>
      </p:sp>
      <p:pic>
        <p:nvPicPr>
          <p:cNvPr id="37890" name="Espaço Reservado para Conteúdo 4"/>
          <p:cNvPicPr>
            <a:picLocks noGrp="1" noChangeAspect="1"/>
          </p:cNvPicPr>
          <p:nvPr>
            <p:ph idx="1"/>
          </p:nvPr>
        </p:nvPicPr>
        <p:blipFill>
          <a:blip r:embed="rId3"/>
          <a:srcRect/>
          <a:stretch>
            <a:fillRect/>
          </a:stretch>
        </p:blipFill>
        <p:spPr>
          <a:xfrm>
            <a:off x="611188" y="1844675"/>
            <a:ext cx="7926387" cy="4840288"/>
          </a:xfr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03200"/>
            <a:ext cx="8229600" cy="1497013"/>
          </a:xfrm>
        </p:spPr>
        <p:txBody>
          <a:bodyPr rtlCol="0">
            <a:normAutofit fontScale="90000"/>
          </a:bodyPr>
          <a:lstStyle/>
          <a:p>
            <a:pPr eaLnBrk="1" fontAlgn="auto" hangingPunct="1">
              <a:spcAft>
                <a:spcPts val="0"/>
              </a:spcAft>
              <a:defRPr/>
            </a:pPr>
            <a:r>
              <a:rPr lang="pt-BR" sz="4900" dirty="0"/>
              <a:t>Resultados</a:t>
            </a:r>
            <a:r>
              <a:rPr lang="pt-BR" dirty="0"/>
              <a:t/>
            </a:r>
            <a:br>
              <a:rPr lang="pt-BR" dirty="0"/>
            </a:br>
            <a:r>
              <a:rPr lang="pt-BR" dirty="0"/>
              <a:t>Desfechos Secundários</a:t>
            </a:r>
            <a:endParaRPr lang="pt-BR" sz="3600" dirty="0"/>
          </a:p>
        </p:txBody>
      </p:sp>
      <p:pic>
        <p:nvPicPr>
          <p:cNvPr id="39938" name="Espaço Reservado para Conteúdo 4"/>
          <p:cNvPicPr>
            <a:picLocks noGrp="1" noChangeAspect="1"/>
          </p:cNvPicPr>
          <p:nvPr>
            <p:ph idx="1"/>
          </p:nvPr>
        </p:nvPicPr>
        <p:blipFill>
          <a:blip r:embed="rId3"/>
          <a:srcRect/>
          <a:stretch>
            <a:fillRect/>
          </a:stretch>
        </p:blipFill>
        <p:spPr>
          <a:xfrm>
            <a:off x="457200" y="1676400"/>
            <a:ext cx="8229600" cy="5180013"/>
          </a:xfr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1985" name="Título 1"/>
          <p:cNvSpPr>
            <a:spLocks noGrp="1"/>
          </p:cNvSpPr>
          <p:nvPr>
            <p:ph type="title"/>
          </p:nvPr>
        </p:nvSpPr>
        <p:spPr>
          <a:xfrm>
            <a:off x="457200" y="419100"/>
            <a:ext cx="8229600" cy="1497013"/>
          </a:xfrm>
        </p:spPr>
        <p:txBody>
          <a:bodyPr/>
          <a:lstStyle/>
          <a:p>
            <a:pPr eaLnBrk="1" hangingPunct="1"/>
            <a:r>
              <a:rPr lang="pt-BR" smtClean="0"/>
              <a:t>Discussão</a:t>
            </a:r>
            <a:br>
              <a:rPr lang="pt-BR" smtClean="0"/>
            </a:br>
            <a:endParaRPr lang="pt-BR" sz="3600" smtClean="0"/>
          </a:p>
        </p:txBody>
      </p:sp>
      <p:sp>
        <p:nvSpPr>
          <p:cNvPr id="41986" name="Espaço Reservado para Conteúdo 2"/>
          <p:cNvSpPr>
            <a:spLocks noGrp="1"/>
          </p:cNvSpPr>
          <p:nvPr>
            <p:ph idx="1"/>
          </p:nvPr>
        </p:nvSpPr>
        <p:spPr>
          <a:xfrm>
            <a:off x="357188" y="1916113"/>
            <a:ext cx="8501062" cy="4656137"/>
          </a:xfrm>
        </p:spPr>
        <p:txBody>
          <a:bodyPr/>
          <a:lstStyle/>
          <a:p>
            <a:pPr algn="just" eaLnBrk="1" hangingPunct="1"/>
            <a:r>
              <a:rPr lang="pt-BR" sz="2400" smtClean="0"/>
              <a:t>A incidência de DMO em pacientes recebendo terapia diurética prolongada não foi descrita anteriormente na literatura. </a:t>
            </a:r>
          </a:p>
          <a:p>
            <a:pPr algn="just" eaLnBrk="1" hangingPunct="1"/>
            <a:r>
              <a:rPr lang="pt-BR" sz="2400" b="1" smtClean="0">
                <a:solidFill>
                  <a:srgbClr val="FF0000"/>
                </a:solidFill>
              </a:rPr>
              <a:t>A frequência de DMO nesse estudo de RNPT MBP expostos a múltiplas doses de furosemida ou hidroclorotiazida foi de 71,4%.</a:t>
            </a:r>
            <a:r>
              <a:rPr lang="pt-BR" sz="2400" smtClean="0"/>
              <a:t> Esse aumento na incidência apoia os achados secundários de vários estudos anteriores, sugerindo que o uso de diuréticos contribui para o desenvolvimento de DMO em neonatos.</a:t>
            </a:r>
            <a:endParaRPr lang="pt-BR" sz="2400" baseline="30000" smtClean="0"/>
          </a:p>
          <a:p>
            <a:pPr algn="just" eaLnBrk="1" hangingPunct="1"/>
            <a:r>
              <a:rPr lang="pt-BR" sz="2400" smtClean="0"/>
              <a:t>Esse estudo é o primeiro a avaliar melhor se o tempo de iniciação dos diuréticos impacta a incidência de DMO ou contribui para o crescimento prejudicado nessa população.</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4033" name="Título 1"/>
          <p:cNvSpPr>
            <a:spLocks noGrp="1"/>
          </p:cNvSpPr>
          <p:nvPr>
            <p:ph type="title"/>
          </p:nvPr>
        </p:nvSpPr>
        <p:spPr>
          <a:xfrm>
            <a:off x="457200" y="419100"/>
            <a:ext cx="8229600" cy="1497013"/>
          </a:xfrm>
        </p:spPr>
        <p:txBody>
          <a:bodyPr/>
          <a:lstStyle/>
          <a:p>
            <a:pPr eaLnBrk="1" hangingPunct="1"/>
            <a:r>
              <a:rPr lang="pt-BR" smtClean="0"/>
              <a:t>Discussão</a:t>
            </a:r>
            <a:br>
              <a:rPr lang="pt-BR" smtClean="0"/>
            </a:br>
            <a:endParaRPr lang="pt-BR" sz="3600" smtClean="0"/>
          </a:p>
        </p:txBody>
      </p:sp>
      <p:sp>
        <p:nvSpPr>
          <p:cNvPr id="44034" name="Espaço Reservado para Conteúdo 2"/>
          <p:cNvSpPr>
            <a:spLocks noGrp="1"/>
          </p:cNvSpPr>
          <p:nvPr>
            <p:ph idx="1"/>
          </p:nvPr>
        </p:nvSpPr>
        <p:spPr>
          <a:xfrm>
            <a:off x="357188" y="1916113"/>
            <a:ext cx="8501062" cy="4656137"/>
          </a:xfrm>
        </p:spPr>
        <p:txBody>
          <a:bodyPr/>
          <a:lstStyle/>
          <a:p>
            <a:pPr algn="just" eaLnBrk="1" hangingPunct="1"/>
            <a:r>
              <a:rPr lang="pt-BR" sz="2400" smtClean="0"/>
              <a:t>Não é provável que o aumento da porcentagem de homens no lado do início precoce tenha contribuído de alguma forma para os resultados dos pacientes. </a:t>
            </a:r>
          </a:p>
          <a:p>
            <a:pPr algn="just" eaLnBrk="1" hangingPunct="1"/>
            <a:r>
              <a:rPr lang="pt-BR" sz="2400" smtClean="0"/>
              <a:t>Embora o aumento da taxa de ventilação mecânica na coorte de início precoce do diurético tenha sido estatisticamente significativo, suspeitamos que isso seja provavelmente o resultado da imaturidade pulmonar inerente relacionada a prematuridade no momento do início do diurético. </a:t>
            </a:r>
          </a:p>
          <a:p>
            <a:pPr algn="just" eaLnBrk="1" hangingPunct="1"/>
            <a:r>
              <a:rPr lang="pt-BR" sz="2400" smtClean="0"/>
              <a:t>No grupo de início tardio, os pacientes eram mais velhos (20,3 versus 9,7 dias), permitindo-lhes mais tempo para atingir a adequação para extubação.</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6081" name="Título 1"/>
          <p:cNvSpPr>
            <a:spLocks noGrp="1"/>
          </p:cNvSpPr>
          <p:nvPr>
            <p:ph type="title"/>
          </p:nvPr>
        </p:nvSpPr>
        <p:spPr>
          <a:xfrm>
            <a:off x="457200" y="419100"/>
            <a:ext cx="8229600" cy="1497013"/>
          </a:xfrm>
        </p:spPr>
        <p:txBody>
          <a:bodyPr/>
          <a:lstStyle/>
          <a:p>
            <a:pPr eaLnBrk="1" hangingPunct="1"/>
            <a:r>
              <a:rPr lang="pt-BR" smtClean="0"/>
              <a:t>Discussão</a:t>
            </a:r>
            <a:br>
              <a:rPr lang="pt-BR" smtClean="0"/>
            </a:br>
            <a:endParaRPr lang="pt-BR" sz="3600" smtClean="0"/>
          </a:p>
        </p:txBody>
      </p:sp>
      <p:sp>
        <p:nvSpPr>
          <p:cNvPr id="46082" name="Espaço Reservado para Conteúdo 2"/>
          <p:cNvSpPr>
            <a:spLocks noGrp="1"/>
          </p:cNvSpPr>
          <p:nvPr>
            <p:ph idx="1"/>
          </p:nvPr>
        </p:nvSpPr>
        <p:spPr>
          <a:xfrm>
            <a:off x="357188" y="1916113"/>
            <a:ext cx="8501062" cy="4656137"/>
          </a:xfrm>
        </p:spPr>
        <p:txBody>
          <a:bodyPr/>
          <a:lstStyle/>
          <a:p>
            <a:pPr algn="just" eaLnBrk="1" hangingPunct="1"/>
            <a:r>
              <a:rPr lang="pt-BR" sz="2200" smtClean="0"/>
              <a:t>Embora a doença óssea seja bem reconhecida como uma complicação comum do nascimento prematuro na população neonatal, os critérios universalmente reconhecidos para o diagnóstico de DMO não foram estabelecidos na comunidade médica até o momento.</a:t>
            </a:r>
            <a:endParaRPr lang="pt-BR" sz="2200" baseline="30000" smtClean="0"/>
          </a:p>
          <a:p>
            <a:pPr algn="just" eaLnBrk="1" hangingPunct="1"/>
            <a:r>
              <a:rPr lang="pt-BR" sz="2200" smtClean="0"/>
              <a:t>A triagem para DMO tem sido historicamente controversa, porque o exame clínico geralmente só é capaz de detectar doença avançada, enquanto uma única técnica de diagnóstico bioquímico confiável é difícil de determinar. </a:t>
            </a:r>
          </a:p>
          <a:p>
            <a:pPr algn="just" eaLnBrk="1" hangingPunct="1"/>
            <a:r>
              <a:rPr lang="pt-BR" sz="2200" b="1" smtClean="0">
                <a:solidFill>
                  <a:schemeClr val="hlink"/>
                </a:solidFill>
              </a:rPr>
              <a:t>Estudos anteriores identificaram a FAL sérica como o marcador metabólico mais útil para DMO</a:t>
            </a:r>
            <a:r>
              <a:rPr lang="pt-BR" sz="2200" smtClean="0"/>
              <a:t>, e em um grande estudo com 336 bebês prematuros, Figueras-Aloy e colaboradores descobriram que o FAL sérica&gt; 500 UI / L correspondeu melhor à densidade mineral óssea reduzida para o diagnóstico da doença.</a:t>
            </a:r>
            <a:endParaRPr lang="pt-BR" sz="2200" baseline="30000" smtClean="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8129" name="Título 1"/>
          <p:cNvSpPr>
            <a:spLocks noGrp="1"/>
          </p:cNvSpPr>
          <p:nvPr>
            <p:ph type="title"/>
          </p:nvPr>
        </p:nvSpPr>
        <p:spPr>
          <a:xfrm>
            <a:off x="457200" y="419100"/>
            <a:ext cx="8229600" cy="1497013"/>
          </a:xfrm>
        </p:spPr>
        <p:txBody>
          <a:bodyPr/>
          <a:lstStyle/>
          <a:p>
            <a:pPr eaLnBrk="1" hangingPunct="1"/>
            <a:r>
              <a:rPr lang="pt-BR" smtClean="0"/>
              <a:t>Discussão</a:t>
            </a:r>
            <a:br>
              <a:rPr lang="pt-BR" smtClean="0"/>
            </a:br>
            <a:endParaRPr lang="pt-BR" sz="3600" smtClean="0"/>
          </a:p>
        </p:txBody>
      </p:sp>
      <p:sp>
        <p:nvSpPr>
          <p:cNvPr id="48130" name="Espaço Reservado para Conteúdo 2"/>
          <p:cNvSpPr>
            <a:spLocks noGrp="1"/>
          </p:cNvSpPr>
          <p:nvPr>
            <p:ph idx="1"/>
          </p:nvPr>
        </p:nvSpPr>
        <p:spPr>
          <a:xfrm>
            <a:off x="250825" y="1412875"/>
            <a:ext cx="8607425" cy="5159375"/>
          </a:xfrm>
        </p:spPr>
        <p:txBody>
          <a:bodyPr/>
          <a:lstStyle/>
          <a:p>
            <a:pPr algn="just" eaLnBrk="1" hangingPunct="1">
              <a:lnSpc>
                <a:spcPct val="90000"/>
              </a:lnSpc>
            </a:pPr>
            <a:r>
              <a:rPr lang="pt-BR" sz="2200" smtClean="0"/>
              <a:t>Por causa da conclusão tardia da nefrogênese, que não é finalizada até aproximadamente a 36ª semana de gestação no feto humano, formularam a hipótese de que a exposição precoce a medicamentos excretados por via renal que contribuem para o desenvolvimento de DMO em neonatos pode aumentar o risco da doença. </a:t>
            </a:r>
          </a:p>
          <a:p>
            <a:pPr algn="ctr" eaLnBrk="1" hangingPunct="1">
              <a:lnSpc>
                <a:spcPct val="90000"/>
              </a:lnSpc>
              <a:buFont typeface="Arial" charset="0"/>
              <a:buNone/>
            </a:pPr>
            <a:r>
              <a:rPr lang="pt-BR" sz="2200" b="1" smtClean="0">
                <a:solidFill>
                  <a:schemeClr val="hlink"/>
                </a:solidFill>
              </a:rPr>
              <a:t>Neste estudo, os resultados mostraram que a incidência de DMO não foi estatisticamente maior em pacientes que receberam diuréticos nas primeiras 2 semanas de vida em comparação com aqueles com exposição posterior. </a:t>
            </a:r>
          </a:p>
          <a:p>
            <a:pPr algn="just" eaLnBrk="1" hangingPunct="1">
              <a:lnSpc>
                <a:spcPct val="90000"/>
              </a:lnSpc>
            </a:pPr>
            <a:r>
              <a:rPr lang="pt-BR" sz="2200" smtClean="0"/>
              <a:t>Em uma revisão da literatura, vários estudos anteriores determinaram que doses cumulativas maiores de furosemida e tiazidas são um fator de risco para o desenvolvimento de nefrocalcinose na população neonatal.</a:t>
            </a:r>
            <a:endParaRPr lang="pt-BR" sz="2200" baseline="30000" smtClean="0"/>
          </a:p>
          <a:p>
            <a:pPr algn="just" eaLnBrk="1" hangingPunct="1">
              <a:lnSpc>
                <a:spcPct val="90000"/>
              </a:lnSpc>
            </a:pPr>
            <a:r>
              <a:rPr lang="pt-BR" sz="2200" smtClean="0"/>
              <a:t>Por causa dessas descobertas, estavam interessados ​​na relação entre as doses cumulativas de diuréticos e a DMO.</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0177" name="Título 1"/>
          <p:cNvSpPr>
            <a:spLocks noGrp="1"/>
          </p:cNvSpPr>
          <p:nvPr>
            <p:ph type="title"/>
          </p:nvPr>
        </p:nvSpPr>
        <p:spPr>
          <a:xfrm>
            <a:off x="468313" y="115888"/>
            <a:ext cx="8229600" cy="1497012"/>
          </a:xfrm>
        </p:spPr>
        <p:txBody>
          <a:bodyPr/>
          <a:lstStyle/>
          <a:p>
            <a:pPr eaLnBrk="1" hangingPunct="1"/>
            <a:r>
              <a:rPr lang="pt-BR" smtClean="0"/>
              <a:t>Discussão</a:t>
            </a:r>
            <a:br>
              <a:rPr lang="pt-BR" smtClean="0"/>
            </a:br>
            <a:endParaRPr lang="pt-BR" sz="3600" smtClean="0"/>
          </a:p>
        </p:txBody>
      </p:sp>
      <p:sp>
        <p:nvSpPr>
          <p:cNvPr id="50178" name="Espaço Reservado para Conteúdo 2"/>
          <p:cNvSpPr>
            <a:spLocks noGrp="1"/>
          </p:cNvSpPr>
          <p:nvPr>
            <p:ph idx="1"/>
          </p:nvPr>
        </p:nvSpPr>
        <p:spPr>
          <a:xfrm>
            <a:off x="0" y="981075"/>
            <a:ext cx="8678863" cy="5087938"/>
          </a:xfrm>
        </p:spPr>
        <p:txBody>
          <a:bodyPr/>
          <a:lstStyle/>
          <a:p>
            <a:pPr algn="just" eaLnBrk="1" hangingPunct="1">
              <a:lnSpc>
                <a:spcPct val="90000"/>
              </a:lnSpc>
            </a:pPr>
            <a:r>
              <a:rPr lang="pt-BR" sz="2200" smtClean="0"/>
              <a:t>Estratificado pela dose cumulativa com base no peso, os pacientes que receberam menos de 150 mg/kg de hidroclorotiazida não apresentaram diferença na incidência em relação aos que receberam grandes doses. </a:t>
            </a:r>
          </a:p>
          <a:p>
            <a:pPr algn="just" eaLnBrk="1" hangingPunct="1">
              <a:lnSpc>
                <a:spcPct val="90000"/>
              </a:lnSpc>
            </a:pPr>
            <a:r>
              <a:rPr lang="pt-BR" sz="2200" smtClean="0"/>
              <a:t>Entre os </a:t>
            </a:r>
            <a:r>
              <a:rPr lang="pt-BR" sz="2200" b="1" smtClean="0">
                <a:solidFill>
                  <a:srgbClr val="FF0000"/>
                </a:solidFill>
              </a:rPr>
              <a:t>pacientes que receberam furosemida, no entanto, encontraram uma tendência de aumento da incidência de DMO naqueles pacientes que receberam doses cumulativas de ≥8 mg / kg (85%), contra aqueles que receberam &lt;4 mg / kg ou 4 a 7,9 mg / kg (68% e 64%, respectivamente). </a:t>
            </a:r>
          </a:p>
          <a:p>
            <a:pPr algn="just" eaLnBrk="1" hangingPunct="1">
              <a:lnSpc>
                <a:spcPct val="90000"/>
              </a:lnSpc>
            </a:pPr>
            <a:r>
              <a:rPr lang="pt-BR" sz="2200" smtClean="0"/>
              <a:t>Essa variação entre as estratificações de dosagem da furosemida não foi estatisticamente significativa, mas </a:t>
            </a:r>
            <a:r>
              <a:rPr lang="pt-BR" sz="2200" b="1" smtClean="0">
                <a:solidFill>
                  <a:srgbClr val="FF0000"/>
                </a:solidFill>
              </a:rPr>
              <a:t>levanta questões sobre as diferenças que podem ser observadas em um tamanho de amostra maior. </a:t>
            </a:r>
          </a:p>
          <a:p>
            <a:pPr algn="just" eaLnBrk="1" hangingPunct="1">
              <a:lnSpc>
                <a:spcPct val="90000"/>
              </a:lnSpc>
            </a:pPr>
            <a:r>
              <a:rPr lang="pt-BR" sz="2200" smtClean="0"/>
              <a:t>Com base nesses achados e com o entendimento de que a nefrogênese é incompleta em neonatos prematuros, consideram </a:t>
            </a:r>
            <a:r>
              <a:rPr lang="pt-BR" sz="2200" b="1" smtClean="0">
                <a:solidFill>
                  <a:schemeClr val="hlink"/>
                </a:solidFill>
              </a:rPr>
              <a:t>razoável sugerir a limitação da exposição neonatal a furosemida, as menores doses cumulativas necessárias durante o primeiro mês de vida.</a:t>
            </a:r>
            <a:endParaRPr lang="pt-BR" sz="2200" b="1" baseline="30000" smtClean="0">
              <a:solidFill>
                <a:schemeClr val="hlink"/>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2225" name="Título 1"/>
          <p:cNvSpPr>
            <a:spLocks noGrp="1"/>
          </p:cNvSpPr>
          <p:nvPr>
            <p:ph type="title"/>
          </p:nvPr>
        </p:nvSpPr>
        <p:spPr>
          <a:xfrm>
            <a:off x="457200" y="419100"/>
            <a:ext cx="8229600" cy="1497013"/>
          </a:xfrm>
        </p:spPr>
        <p:txBody>
          <a:bodyPr/>
          <a:lstStyle/>
          <a:p>
            <a:pPr eaLnBrk="1" hangingPunct="1"/>
            <a:r>
              <a:rPr lang="pt-BR" smtClean="0"/>
              <a:t>Discussão</a:t>
            </a:r>
            <a:br>
              <a:rPr lang="pt-BR" smtClean="0"/>
            </a:br>
            <a:endParaRPr lang="pt-BR" sz="3600" smtClean="0"/>
          </a:p>
        </p:txBody>
      </p:sp>
      <p:sp>
        <p:nvSpPr>
          <p:cNvPr id="52226" name="Espaço Reservado para Conteúdo 2"/>
          <p:cNvSpPr>
            <a:spLocks noGrp="1"/>
          </p:cNvSpPr>
          <p:nvPr>
            <p:ph idx="1"/>
          </p:nvPr>
        </p:nvSpPr>
        <p:spPr>
          <a:xfrm>
            <a:off x="179388" y="1484313"/>
            <a:ext cx="8678862" cy="5087937"/>
          </a:xfrm>
        </p:spPr>
        <p:txBody>
          <a:bodyPr/>
          <a:lstStyle/>
          <a:p>
            <a:pPr algn="just" eaLnBrk="1" hangingPunct="1">
              <a:lnSpc>
                <a:spcPct val="90000"/>
              </a:lnSpc>
            </a:pPr>
            <a:r>
              <a:rPr lang="pt-BR" sz="2200" smtClean="0"/>
              <a:t>Embora o desfecho primário do DMO não tenha sido observado com mais frequência no grupo de início precoce, os </a:t>
            </a:r>
            <a:r>
              <a:rPr lang="pt-BR" sz="2200" b="1" smtClean="0">
                <a:solidFill>
                  <a:srgbClr val="FF0000"/>
                </a:solidFill>
              </a:rPr>
              <a:t>pacientes que receberam diuréticos nas primeiras 2 semanas de vida experimentaram vários outros efeitos indesejáveis ​​nesse estudo. </a:t>
            </a:r>
          </a:p>
          <a:p>
            <a:pPr algn="just" eaLnBrk="1" hangingPunct="1">
              <a:lnSpc>
                <a:spcPct val="90000"/>
              </a:lnSpc>
            </a:pPr>
            <a:r>
              <a:rPr lang="pt-BR" sz="2200" smtClean="0"/>
              <a:t>Os pacientes do grupo inicial experimentaram maiores perdas relativas de sódio e cálcio séricos.</a:t>
            </a:r>
          </a:p>
          <a:p>
            <a:pPr algn="just" eaLnBrk="1" hangingPunct="1">
              <a:lnSpc>
                <a:spcPct val="90000"/>
              </a:lnSpc>
            </a:pPr>
            <a:r>
              <a:rPr lang="pt-BR" sz="2200" smtClean="0"/>
              <a:t>Apenas 1 paciente no estudo recebeu hidroclorotiazida sem furosemida. Caracteristicamente, </a:t>
            </a:r>
            <a:r>
              <a:rPr lang="pt-BR" sz="2200" b="1" smtClean="0"/>
              <a:t>espera-se que a excreção renal de cálcio diminua com o uso de hidroclorotiazida devido ao mecanismo do medicamento. </a:t>
            </a:r>
          </a:p>
          <a:p>
            <a:pPr algn="just" eaLnBrk="1" hangingPunct="1">
              <a:lnSpc>
                <a:spcPct val="90000"/>
              </a:lnSpc>
            </a:pPr>
            <a:r>
              <a:rPr lang="pt-BR" sz="2200" smtClean="0"/>
              <a:t>Quando usado em combinação com furosemida, no entanto, Campfield e colaboradores relataram que a adição de um diurético tiazídico falhou em neutralizar o efeito calciúrico da furosemida e </a:t>
            </a:r>
            <a:r>
              <a:rPr lang="pt-BR" sz="2200" b="1" smtClean="0">
                <a:solidFill>
                  <a:srgbClr val="FF0000"/>
                </a:solidFill>
              </a:rPr>
              <a:t>especularam que a influência calciúrica do sódio em muitos bebês prematuros superaria o mecanismo poupador de cálcio da tiazida. </a:t>
            </a:r>
          </a:p>
          <a:p>
            <a:pPr algn="just" eaLnBrk="1" hangingPunct="1">
              <a:lnSpc>
                <a:spcPct val="90000"/>
              </a:lnSpc>
            </a:pPr>
            <a:endParaRPr lang="pt-BR" sz="2200" b="1" baseline="30000" smtClean="0">
              <a:solidFill>
                <a:srgbClr val="FF0000"/>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4273" name="Título 1"/>
          <p:cNvSpPr>
            <a:spLocks noGrp="1"/>
          </p:cNvSpPr>
          <p:nvPr>
            <p:ph type="title"/>
          </p:nvPr>
        </p:nvSpPr>
        <p:spPr>
          <a:xfrm>
            <a:off x="457200" y="419100"/>
            <a:ext cx="8229600" cy="1497013"/>
          </a:xfrm>
        </p:spPr>
        <p:txBody>
          <a:bodyPr/>
          <a:lstStyle/>
          <a:p>
            <a:pPr eaLnBrk="1" hangingPunct="1"/>
            <a:r>
              <a:rPr lang="pt-BR" smtClean="0"/>
              <a:t>Discussão</a:t>
            </a:r>
            <a:br>
              <a:rPr lang="pt-BR" smtClean="0"/>
            </a:br>
            <a:endParaRPr lang="pt-BR" sz="3600" smtClean="0"/>
          </a:p>
        </p:txBody>
      </p:sp>
      <p:sp>
        <p:nvSpPr>
          <p:cNvPr id="54274" name="Espaço Reservado para Conteúdo 2"/>
          <p:cNvSpPr>
            <a:spLocks noGrp="1"/>
          </p:cNvSpPr>
          <p:nvPr>
            <p:ph idx="1"/>
          </p:nvPr>
        </p:nvSpPr>
        <p:spPr>
          <a:xfrm>
            <a:off x="179388" y="1484313"/>
            <a:ext cx="8678862" cy="5087937"/>
          </a:xfrm>
        </p:spPr>
        <p:txBody>
          <a:bodyPr/>
          <a:lstStyle/>
          <a:p>
            <a:pPr algn="just" eaLnBrk="1" hangingPunct="1">
              <a:lnSpc>
                <a:spcPct val="90000"/>
              </a:lnSpc>
            </a:pPr>
            <a:r>
              <a:rPr lang="pt-BR" sz="2400" smtClean="0"/>
              <a:t>Além de distúrbios eletrolíticos, o </a:t>
            </a:r>
            <a:r>
              <a:rPr lang="pt-BR" sz="2400" b="1" smtClean="0">
                <a:solidFill>
                  <a:srgbClr val="FF0000"/>
                </a:solidFill>
              </a:rPr>
              <a:t>grupo de início precoce experimentou uma maior redução na velocidade de crescimento em relação ao comprimento em comparação com aqueles no braço de início tardio. </a:t>
            </a:r>
          </a:p>
          <a:p>
            <a:pPr algn="just" eaLnBrk="1" hangingPunct="1">
              <a:lnSpc>
                <a:spcPct val="90000"/>
              </a:lnSpc>
            </a:pPr>
            <a:r>
              <a:rPr lang="pt-BR" sz="2400" smtClean="0"/>
              <a:t>Estudos anteriores revelaram uma variedade de causas para o crescimento intrauterino reduzido e diminuição da taxa de desenvolvimento, como tratamentos repetidos com corticosteroides pré-natais, tabagismo materno, paridade materna, diabetes gestacional e estado de hipertensão.</a:t>
            </a:r>
            <a:r>
              <a:rPr lang="pt-BR" sz="2400" baseline="30000" smtClean="0"/>
              <a:t> </a:t>
            </a:r>
          </a:p>
          <a:p>
            <a:pPr algn="just" eaLnBrk="1" hangingPunct="1">
              <a:lnSpc>
                <a:spcPct val="90000"/>
              </a:lnSpc>
            </a:pPr>
            <a:r>
              <a:rPr lang="pt-BR" sz="2400" smtClean="0"/>
              <a:t>A incidência do tratamento com corticosteroides pré-natais foi semelhante entre as coortes de início precoce e tardio neste estudo. </a:t>
            </a:r>
          </a:p>
          <a:p>
            <a:pPr algn="just" eaLnBrk="1" hangingPunct="1">
              <a:lnSpc>
                <a:spcPct val="90000"/>
              </a:lnSpc>
            </a:pPr>
            <a:r>
              <a:rPr lang="pt-BR" sz="2400" smtClean="0"/>
              <a:t>Não foram coletados dados relacionados a frequência e ao momento da administração de corticosteroide antenatal.</a:t>
            </a:r>
          </a:p>
          <a:p>
            <a:pPr algn="just" eaLnBrk="1" hangingPunct="1">
              <a:lnSpc>
                <a:spcPct val="90000"/>
              </a:lnSpc>
            </a:pPr>
            <a:endParaRPr lang="pt-BR" sz="2400" baseline="30000" smtClean="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6321" name="Título 1"/>
          <p:cNvSpPr>
            <a:spLocks noGrp="1"/>
          </p:cNvSpPr>
          <p:nvPr>
            <p:ph type="title"/>
          </p:nvPr>
        </p:nvSpPr>
        <p:spPr>
          <a:xfrm>
            <a:off x="457200" y="419100"/>
            <a:ext cx="8229600" cy="1497013"/>
          </a:xfrm>
        </p:spPr>
        <p:txBody>
          <a:bodyPr/>
          <a:lstStyle/>
          <a:p>
            <a:pPr eaLnBrk="1" hangingPunct="1"/>
            <a:r>
              <a:rPr lang="pt-BR" smtClean="0"/>
              <a:t>Discussão</a:t>
            </a:r>
            <a:br>
              <a:rPr lang="pt-BR" smtClean="0"/>
            </a:br>
            <a:endParaRPr lang="pt-BR" sz="3600" smtClean="0"/>
          </a:p>
        </p:txBody>
      </p:sp>
      <p:sp>
        <p:nvSpPr>
          <p:cNvPr id="56322" name="Espaço Reservado para Conteúdo 2"/>
          <p:cNvSpPr>
            <a:spLocks noGrp="1"/>
          </p:cNvSpPr>
          <p:nvPr>
            <p:ph idx="1"/>
          </p:nvPr>
        </p:nvSpPr>
        <p:spPr>
          <a:xfrm>
            <a:off x="179388" y="1484313"/>
            <a:ext cx="8678862" cy="5087937"/>
          </a:xfrm>
        </p:spPr>
        <p:txBody>
          <a:bodyPr/>
          <a:lstStyle/>
          <a:p>
            <a:pPr algn="just" eaLnBrk="1" hangingPunct="1">
              <a:lnSpc>
                <a:spcPct val="80000"/>
              </a:lnSpc>
            </a:pPr>
            <a:r>
              <a:rPr lang="pt-BR" sz="2200" smtClean="0"/>
              <a:t>Ambos os lados de início precoce e tardio experimentaram tendências de redução da velocidade de crescimento para altura e peso, o braço de </a:t>
            </a:r>
            <a:r>
              <a:rPr lang="pt-BR" sz="2200" b="1" smtClean="0">
                <a:solidFill>
                  <a:srgbClr val="FF0000"/>
                </a:solidFill>
              </a:rPr>
              <a:t>início precoce mostrou uma redução média maior do comprimento esperado do que o tardio</a:t>
            </a:r>
            <a:r>
              <a:rPr lang="pt-BR" sz="2200" smtClean="0"/>
              <a:t>. </a:t>
            </a:r>
          </a:p>
          <a:p>
            <a:pPr algn="just" eaLnBrk="1" hangingPunct="1">
              <a:lnSpc>
                <a:spcPct val="80000"/>
              </a:lnSpc>
            </a:pPr>
            <a:r>
              <a:rPr lang="pt-BR" sz="2200" smtClean="0"/>
              <a:t>Quando visto com outros achados deste estudo, pode ser proposto que observações como aumento das perdas de eletrólitos podem contribuir para a redução do desenvolvimento ósseo em relação ao comprimento. </a:t>
            </a:r>
          </a:p>
          <a:p>
            <a:pPr algn="just" eaLnBrk="1" hangingPunct="1">
              <a:lnSpc>
                <a:spcPct val="80000"/>
              </a:lnSpc>
            </a:pPr>
            <a:r>
              <a:rPr lang="pt-BR" sz="2200" smtClean="0"/>
              <a:t>Este estudo é o primeiro a analisar esses resultados relacionados ao crescimento no que se refere ao uso de diuréticos. </a:t>
            </a:r>
          </a:p>
          <a:p>
            <a:pPr algn="just" eaLnBrk="1" hangingPunct="1">
              <a:lnSpc>
                <a:spcPct val="80000"/>
              </a:lnSpc>
            </a:pPr>
            <a:r>
              <a:rPr lang="pt-BR" sz="2200" smtClean="0"/>
              <a:t>É importante notar, no entanto, que outras classes de drogas, esteróides e metilxantinas, também podem prejudicar a regulação do cálcio, reduzindo assim a mineralização óssea. </a:t>
            </a:r>
          </a:p>
          <a:p>
            <a:pPr algn="just" eaLnBrk="1" hangingPunct="1">
              <a:lnSpc>
                <a:spcPct val="80000"/>
              </a:lnSpc>
            </a:pPr>
            <a:r>
              <a:rPr lang="pt-BR" sz="2200" smtClean="0"/>
              <a:t>Os dados relacionados a administração simultânea desses medicamentos não foram avaliados neste estudo, mas estudos adicionais avaliando resultados semelhantes relacionados ao crescimento em neonatos recebendo terapia prolongada com esses agentes podem ser benéficos.</a:t>
            </a:r>
            <a:endParaRPr lang="pt-BR" sz="2200" baseline="30000" smtClean="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8369" name="Título 1"/>
          <p:cNvSpPr>
            <a:spLocks noGrp="1"/>
          </p:cNvSpPr>
          <p:nvPr>
            <p:ph type="title"/>
          </p:nvPr>
        </p:nvSpPr>
        <p:spPr>
          <a:xfrm>
            <a:off x="457200" y="419100"/>
            <a:ext cx="8229600" cy="1497013"/>
          </a:xfrm>
        </p:spPr>
        <p:txBody>
          <a:bodyPr/>
          <a:lstStyle/>
          <a:p>
            <a:pPr eaLnBrk="1" hangingPunct="1"/>
            <a:r>
              <a:rPr lang="pt-BR" smtClean="0"/>
              <a:t>Discussão</a:t>
            </a:r>
            <a:br>
              <a:rPr lang="pt-BR" smtClean="0"/>
            </a:br>
            <a:endParaRPr lang="pt-BR" sz="3600" smtClean="0"/>
          </a:p>
        </p:txBody>
      </p:sp>
      <p:sp>
        <p:nvSpPr>
          <p:cNvPr id="58370" name="Espaço Reservado para Conteúdo 2"/>
          <p:cNvSpPr>
            <a:spLocks noGrp="1"/>
          </p:cNvSpPr>
          <p:nvPr>
            <p:ph idx="1"/>
          </p:nvPr>
        </p:nvSpPr>
        <p:spPr>
          <a:xfrm>
            <a:off x="107950" y="1196975"/>
            <a:ext cx="8678863" cy="5087938"/>
          </a:xfrm>
        </p:spPr>
        <p:txBody>
          <a:bodyPr/>
          <a:lstStyle/>
          <a:p>
            <a:pPr algn="just" eaLnBrk="1" hangingPunct="1">
              <a:lnSpc>
                <a:spcPct val="90000"/>
              </a:lnSpc>
            </a:pPr>
            <a:r>
              <a:rPr lang="pt-BR" sz="2000" smtClean="0"/>
              <a:t>Momento do início dos diuréticos não mostrou alteração significativa na incidência do desfecho primário, no entanato, descobriram que a duração da terapia com diuréticos foi 59% mais longa para os pacientes na coorte de início precoce.</a:t>
            </a:r>
          </a:p>
          <a:p>
            <a:pPr algn="just" eaLnBrk="1" hangingPunct="1">
              <a:lnSpc>
                <a:spcPct val="90000"/>
              </a:lnSpc>
            </a:pPr>
            <a:r>
              <a:rPr lang="pt-BR" sz="2000" smtClean="0"/>
              <a:t>Achados de vários estudos na literatura associaram a duração da terapia diurética a um risco aumentado de vários graus de doença óssea.</a:t>
            </a:r>
            <a:endParaRPr lang="pt-BR" sz="2000" baseline="30000" smtClean="0"/>
          </a:p>
          <a:p>
            <a:pPr algn="just" eaLnBrk="1" hangingPunct="1">
              <a:lnSpc>
                <a:spcPct val="90000"/>
              </a:lnSpc>
            </a:pPr>
            <a:r>
              <a:rPr lang="pt-BR" sz="2000" smtClean="0"/>
              <a:t>É importante observar que as diferenças nos resultados relacionados aos eletrólitos e ao crescimento detectados entre as coortes desse estudo também podem ser impulsionadas pela diferença na duração da terapia, ao invés do tempo de início do diurético. </a:t>
            </a:r>
          </a:p>
          <a:p>
            <a:pPr algn="just" eaLnBrk="1" hangingPunct="1">
              <a:lnSpc>
                <a:spcPct val="90000"/>
              </a:lnSpc>
            </a:pPr>
            <a:r>
              <a:rPr lang="pt-BR" sz="2000" smtClean="0"/>
              <a:t>Isso apoiaria a hipótese de que as </a:t>
            </a:r>
            <a:r>
              <a:rPr lang="pt-BR" sz="2000" b="1" smtClean="0">
                <a:solidFill>
                  <a:srgbClr val="FF0000"/>
                </a:solidFill>
              </a:rPr>
              <a:t>doses cumulativas de diuréticos podem contribuir para o aumento do risco de DMO.</a:t>
            </a:r>
            <a:r>
              <a:rPr lang="pt-BR" sz="2000" smtClean="0"/>
              <a:t> </a:t>
            </a:r>
          </a:p>
          <a:p>
            <a:pPr algn="just" eaLnBrk="1" hangingPunct="1">
              <a:lnSpc>
                <a:spcPct val="90000"/>
              </a:lnSpc>
            </a:pPr>
            <a:r>
              <a:rPr lang="pt-BR" sz="2000" smtClean="0"/>
              <a:t>Estudo conduzido por Jensen e colaboradores, identificou a duração do corticosteroide como um fator de risco para DMO grave, mas não foi capaz de avaliar o risco associado ao aumento das doses cumulativas de furosemida ou esteróides. </a:t>
            </a:r>
          </a:p>
          <a:p>
            <a:pPr algn="just" eaLnBrk="1" hangingPunct="1">
              <a:lnSpc>
                <a:spcPct val="90000"/>
              </a:lnSpc>
            </a:pPr>
            <a:r>
              <a:rPr lang="pt-BR" sz="2000" smtClean="0"/>
              <a:t>Acreditam que estudos adicionais avaliando tais desfechos podem produzir resultados clinicamente significativos.</a:t>
            </a:r>
            <a:endParaRPr lang="pt-BR" sz="2000" baseline="30000" smtClean="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0417" name="Título 1"/>
          <p:cNvSpPr>
            <a:spLocks noGrp="1"/>
          </p:cNvSpPr>
          <p:nvPr>
            <p:ph type="title"/>
          </p:nvPr>
        </p:nvSpPr>
        <p:spPr>
          <a:xfrm>
            <a:off x="457200" y="419100"/>
            <a:ext cx="8229600" cy="1497013"/>
          </a:xfrm>
        </p:spPr>
        <p:txBody>
          <a:bodyPr/>
          <a:lstStyle/>
          <a:p>
            <a:pPr eaLnBrk="1" hangingPunct="1"/>
            <a:r>
              <a:rPr lang="pt-BR" smtClean="0"/>
              <a:t>Discussão</a:t>
            </a:r>
            <a:br>
              <a:rPr lang="pt-BR" smtClean="0"/>
            </a:br>
            <a:endParaRPr lang="pt-BR" sz="3600" smtClean="0"/>
          </a:p>
        </p:txBody>
      </p:sp>
      <p:sp>
        <p:nvSpPr>
          <p:cNvPr id="60418" name="Espaço Reservado para Conteúdo 2"/>
          <p:cNvSpPr>
            <a:spLocks noGrp="1"/>
          </p:cNvSpPr>
          <p:nvPr>
            <p:ph idx="1"/>
          </p:nvPr>
        </p:nvSpPr>
        <p:spPr>
          <a:xfrm>
            <a:off x="179388" y="1484313"/>
            <a:ext cx="8678862" cy="5087937"/>
          </a:xfrm>
        </p:spPr>
        <p:txBody>
          <a:bodyPr/>
          <a:lstStyle/>
          <a:p>
            <a:pPr algn="just" eaLnBrk="1" hangingPunct="1"/>
            <a:r>
              <a:rPr lang="pt-BR" sz="2400" smtClean="0"/>
              <a:t>Um resultado secundário final de interesse foi o </a:t>
            </a:r>
            <a:r>
              <a:rPr lang="pt-BR" sz="2400" b="1" smtClean="0"/>
              <a:t>benefício pulmonar do uso de diuréticos nessa população. </a:t>
            </a:r>
          </a:p>
          <a:p>
            <a:pPr algn="just" eaLnBrk="1" hangingPunct="1"/>
            <a:r>
              <a:rPr lang="pt-BR" sz="2400" smtClean="0">
                <a:solidFill>
                  <a:srgbClr val="FF0000"/>
                </a:solidFill>
              </a:rPr>
              <a:t>Não há evidência de melhora na duração da suplementação de oxigênio ou ventilação mecânica na literatura.</a:t>
            </a:r>
            <a:endParaRPr lang="pt-BR" sz="2400" baseline="30000" smtClean="0"/>
          </a:p>
          <a:p>
            <a:pPr algn="just" eaLnBrk="1" hangingPunct="1"/>
            <a:r>
              <a:rPr lang="pt-BR" sz="2400" smtClean="0"/>
              <a:t>Uma pesquisa de 2011 com 400 neonatologistas conduzida por Hagadorn e colaboradores descobriram que os entrevistados optaram pela terapia diurética em mais de 30% dos cenários clínicos teóricos envolvendo bebês de muito baixo peso ao nascer com doença respiratória. </a:t>
            </a:r>
          </a:p>
          <a:p>
            <a:pPr algn="just" eaLnBrk="1" hangingPunct="1"/>
            <a:r>
              <a:rPr lang="pt-BR" sz="2400" smtClean="0"/>
              <a:t>Entrevistados citaram as expectativas de melhora na mecânica pulmonar a longo prazo e diminuição dos dias de ventilação como benefícios da terapia diurética. </a:t>
            </a:r>
          </a:p>
          <a:p>
            <a:pPr algn="just" eaLnBrk="1" hangingPunct="1"/>
            <a:endParaRPr lang="pt-BR" sz="2400" baseline="30000" smtClean="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2465" name="Título 1"/>
          <p:cNvSpPr>
            <a:spLocks noGrp="1"/>
          </p:cNvSpPr>
          <p:nvPr>
            <p:ph type="title"/>
          </p:nvPr>
        </p:nvSpPr>
        <p:spPr>
          <a:xfrm>
            <a:off x="457200" y="419100"/>
            <a:ext cx="8229600" cy="1497013"/>
          </a:xfrm>
        </p:spPr>
        <p:txBody>
          <a:bodyPr/>
          <a:lstStyle/>
          <a:p>
            <a:pPr eaLnBrk="1" hangingPunct="1"/>
            <a:r>
              <a:rPr lang="pt-BR" smtClean="0"/>
              <a:t>Discussão</a:t>
            </a:r>
            <a:br>
              <a:rPr lang="pt-BR" smtClean="0"/>
            </a:br>
            <a:endParaRPr lang="pt-BR" sz="3600" smtClean="0"/>
          </a:p>
        </p:txBody>
      </p:sp>
      <p:sp>
        <p:nvSpPr>
          <p:cNvPr id="62466" name="Espaço Reservado para Conteúdo 2"/>
          <p:cNvSpPr>
            <a:spLocks noGrp="1"/>
          </p:cNvSpPr>
          <p:nvPr>
            <p:ph idx="1"/>
          </p:nvPr>
        </p:nvSpPr>
        <p:spPr>
          <a:xfrm>
            <a:off x="179388" y="1484313"/>
            <a:ext cx="8678862" cy="5087937"/>
          </a:xfrm>
        </p:spPr>
        <p:txBody>
          <a:bodyPr/>
          <a:lstStyle/>
          <a:p>
            <a:pPr algn="just" eaLnBrk="1" hangingPunct="1"/>
            <a:r>
              <a:rPr lang="pt-BR" sz="2400" b="1" smtClean="0">
                <a:solidFill>
                  <a:srgbClr val="FF0000"/>
                </a:solidFill>
              </a:rPr>
              <a:t>Nesse estudo, não observaram diferença na duração da ventilação mecânica ou tempo de permanência entre os 2 braços do tratamento.</a:t>
            </a:r>
            <a:r>
              <a:rPr lang="pt-BR" sz="2400" smtClean="0"/>
              <a:t> </a:t>
            </a:r>
          </a:p>
          <a:p>
            <a:pPr algn="just" eaLnBrk="1" hangingPunct="1"/>
            <a:r>
              <a:rPr lang="pt-BR" sz="2400" smtClean="0"/>
              <a:t>A duração da necessidade de oxigênio suplementar, no entanto, foi reduzida em 21 dias nos pacientes que receberam terapia diurética pela primeira vez após as 2 primeiras semanas de vida. </a:t>
            </a:r>
          </a:p>
          <a:p>
            <a:pPr algn="just" eaLnBrk="1" hangingPunct="1"/>
            <a:r>
              <a:rPr lang="pt-BR" sz="2400" smtClean="0"/>
              <a:t>Embora isso não sugira que o adiamento do uso de diuréticos cause claro benefício pulmonar em pacientes com doença respiratória, fornece evidências de que qualquer benefício respiratório teórico do uso de diuréticos não é perdido com o adiamento da terapia.</a:t>
            </a:r>
            <a:endParaRPr lang="pt-BR" sz="2400" baseline="30000" smtClean="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4513" name="Título 1"/>
          <p:cNvSpPr>
            <a:spLocks noGrp="1"/>
          </p:cNvSpPr>
          <p:nvPr>
            <p:ph type="title"/>
          </p:nvPr>
        </p:nvSpPr>
        <p:spPr>
          <a:xfrm>
            <a:off x="457200" y="419100"/>
            <a:ext cx="8229600" cy="1497013"/>
          </a:xfrm>
        </p:spPr>
        <p:txBody>
          <a:bodyPr/>
          <a:lstStyle/>
          <a:p>
            <a:pPr eaLnBrk="1" hangingPunct="1"/>
            <a:r>
              <a:rPr lang="pt-BR" smtClean="0"/>
              <a:t>Discussão: </a:t>
            </a:r>
            <a:r>
              <a:rPr lang="pt-BR" smtClean="0">
                <a:solidFill>
                  <a:srgbClr val="FF0000"/>
                </a:solidFill>
              </a:rPr>
              <a:t>LIMITAÇÕES</a:t>
            </a:r>
            <a:br>
              <a:rPr lang="pt-BR" smtClean="0">
                <a:solidFill>
                  <a:srgbClr val="FF0000"/>
                </a:solidFill>
              </a:rPr>
            </a:br>
            <a:endParaRPr lang="pt-BR" sz="3600" smtClean="0">
              <a:solidFill>
                <a:srgbClr val="FF0000"/>
              </a:solidFill>
            </a:endParaRPr>
          </a:p>
        </p:txBody>
      </p:sp>
      <p:sp>
        <p:nvSpPr>
          <p:cNvPr id="64514" name="Espaço Reservado para Conteúdo 2"/>
          <p:cNvSpPr>
            <a:spLocks noGrp="1"/>
          </p:cNvSpPr>
          <p:nvPr>
            <p:ph idx="1"/>
          </p:nvPr>
        </p:nvSpPr>
        <p:spPr>
          <a:xfrm>
            <a:off x="179388" y="1484313"/>
            <a:ext cx="8678862" cy="5087937"/>
          </a:xfrm>
        </p:spPr>
        <p:txBody>
          <a:bodyPr/>
          <a:lstStyle/>
          <a:p>
            <a:pPr algn="just" eaLnBrk="1" hangingPunct="1">
              <a:lnSpc>
                <a:spcPct val="80000"/>
              </a:lnSpc>
            </a:pPr>
            <a:r>
              <a:rPr lang="pt-BR" sz="1900" smtClean="0"/>
              <a:t>Estudo tem várias </a:t>
            </a:r>
            <a:r>
              <a:rPr lang="pt-BR" sz="1900" smtClean="0">
                <a:solidFill>
                  <a:srgbClr val="FF0000"/>
                </a:solidFill>
              </a:rPr>
              <a:t>limitações</a:t>
            </a:r>
            <a:r>
              <a:rPr lang="pt-BR" sz="1900" smtClean="0"/>
              <a:t> com relação ao desenho e à interpretação estatística que devem ser consideradas. </a:t>
            </a:r>
          </a:p>
          <a:p>
            <a:pPr algn="just" eaLnBrk="1" hangingPunct="1">
              <a:lnSpc>
                <a:spcPct val="80000"/>
              </a:lnSpc>
            </a:pPr>
            <a:r>
              <a:rPr lang="pt-BR" sz="1900" smtClean="0"/>
              <a:t>É uma </a:t>
            </a:r>
            <a:r>
              <a:rPr lang="pt-BR" sz="1900" b="1" smtClean="0">
                <a:solidFill>
                  <a:srgbClr val="FF0000"/>
                </a:solidFill>
              </a:rPr>
              <a:t>análise retrospectiva</a:t>
            </a:r>
            <a:r>
              <a:rPr lang="pt-BR" sz="1900" smtClean="0"/>
              <a:t> de um único centro e pode ser suscetível a viés de seleção ou classificação incorreta. </a:t>
            </a:r>
          </a:p>
          <a:p>
            <a:pPr algn="just" eaLnBrk="1" hangingPunct="1">
              <a:lnSpc>
                <a:spcPct val="80000"/>
              </a:lnSpc>
            </a:pPr>
            <a:r>
              <a:rPr lang="pt-BR" sz="1900" smtClean="0"/>
              <a:t>A natureza retrospectiva, está sujeito a fatores de confusão para os quais não foram  capazes de controlar, incluindo variações nutricionais difíceis de medir, graus variados de disfunção pulmonar basal, subjetividade associada ao aspecto radiológico de nosso desfecho primário e exposição a outros  agentes, como esteróides. </a:t>
            </a:r>
          </a:p>
          <a:p>
            <a:pPr algn="just" eaLnBrk="1" hangingPunct="1">
              <a:lnSpc>
                <a:spcPct val="80000"/>
              </a:lnSpc>
            </a:pPr>
            <a:r>
              <a:rPr lang="pt-BR" sz="1900" b="1" smtClean="0">
                <a:solidFill>
                  <a:srgbClr val="FF0000"/>
                </a:solidFill>
              </a:rPr>
              <a:t>Não existe uma definição universalmente aceita para DMO, e o uso da FAL</a:t>
            </a:r>
            <a:r>
              <a:rPr lang="pt-BR" sz="1900" smtClean="0"/>
              <a:t> como um marcador substituto para doenças ósseas também apresenta vários desafios. </a:t>
            </a:r>
          </a:p>
          <a:p>
            <a:pPr algn="just" eaLnBrk="1" hangingPunct="1">
              <a:lnSpc>
                <a:spcPct val="80000"/>
              </a:lnSpc>
            </a:pPr>
            <a:r>
              <a:rPr lang="pt-BR" sz="1900" smtClean="0"/>
              <a:t>O estudo não avalia outras intervenções que podem influenciar a produção ou excreção de FAL, e não pode ser verificado se as elevações da FAL sérica total foram por disfunção hepática, estado nutricional prejudicado ou distúrbios endocrinológicos que não foram avaliados nesse estudo. </a:t>
            </a:r>
          </a:p>
          <a:p>
            <a:pPr algn="just" eaLnBrk="1" hangingPunct="1">
              <a:lnSpc>
                <a:spcPct val="80000"/>
              </a:lnSpc>
            </a:pPr>
            <a:r>
              <a:rPr lang="pt-BR" sz="1900" smtClean="0"/>
              <a:t>Embora os resultados sugiram diferenças entre coortes de início  precoce e tardio com relação a velocidade de crescimento e anormalidades eletrolíticas, essas associações não foram ajustadas para comparações múltiplas e podem não ter significância estatística verdadeira.</a:t>
            </a:r>
          </a:p>
          <a:p>
            <a:pPr algn="just" eaLnBrk="1" hangingPunct="1">
              <a:lnSpc>
                <a:spcPct val="80000"/>
              </a:lnSpc>
            </a:pPr>
            <a:endParaRPr lang="pt-BR" sz="1900" smtClean="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6561" name="Título 1"/>
          <p:cNvSpPr>
            <a:spLocks noGrp="1"/>
          </p:cNvSpPr>
          <p:nvPr>
            <p:ph type="title"/>
          </p:nvPr>
        </p:nvSpPr>
        <p:spPr/>
        <p:txBody>
          <a:bodyPr/>
          <a:lstStyle/>
          <a:p>
            <a:pPr eaLnBrk="1" hangingPunct="1"/>
            <a:r>
              <a:rPr lang="pt-BR" smtClean="0">
                <a:solidFill>
                  <a:schemeClr val="hlink"/>
                </a:solidFill>
              </a:rPr>
              <a:t>Conclusão</a:t>
            </a:r>
          </a:p>
        </p:txBody>
      </p:sp>
      <p:sp>
        <p:nvSpPr>
          <p:cNvPr id="66562" name="Espaço Reservado para Conteúdo 2"/>
          <p:cNvSpPr>
            <a:spLocks noGrp="1"/>
          </p:cNvSpPr>
          <p:nvPr>
            <p:ph idx="1"/>
          </p:nvPr>
        </p:nvSpPr>
        <p:spPr>
          <a:xfrm>
            <a:off x="357188" y="1214438"/>
            <a:ext cx="8247062" cy="4662487"/>
          </a:xfrm>
          <a:ln w="76200">
            <a:solidFill>
              <a:srgbClr val="FF00FF"/>
            </a:solidFill>
          </a:ln>
        </p:spPr>
        <p:txBody>
          <a:bodyPr/>
          <a:lstStyle/>
          <a:p>
            <a:pPr eaLnBrk="1" hangingPunct="1">
              <a:lnSpc>
                <a:spcPct val="80000"/>
              </a:lnSpc>
            </a:pPr>
            <a:r>
              <a:rPr lang="pt-BR" sz="2200" smtClean="0"/>
              <a:t>Estudo não identificou diferenças estatisticamente significativas entre a incidência de DMO em pacientes que receberam doses consecutivas de diuréticos durante as primeiras 2 semanas de vida versus aqueles iniciados com diuréticos após 2 semanas de vida. </a:t>
            </a:r>
          </a:p>
          <a:p>
            <a:pPr eaLnBrk="1" hangingPunct="1">
              <a:lnSpc>
                <a:spcPct val="80000"/>
              </a:lnSpc>
            </a:pPr>
            <a:r>
              <a:rPr lang="pt-BR" sz="2200" smtClean="0"/>
              <a:t>Os resultados indicaram que o início precoce pode aumentar a magnitude das anormalidades eletrolíticas em neonatos prematuros e pode reduzir a velocidade de crescimento em relação ao comprimento. </a:t>
            </a:r>
          </a:p>
          <a:p>
            <a:pPr eaLnBrk="1" hangingPunct="1">
              <a:lnSpc>
                <a:spcPct val="80000"/>
              </a:lnSpc>
            </a:pPr>
            <a:r>
              <a:rPr lang="pt-BR" sz="2200" smtClean="0"/>
              <a:t>O início tardio não parece causar qualquer perda dos benefícios pulmonares teóricos da terapia diurética em pacientes com doença respiratória. </a:t>
            </a:r>
          </a:p>
          <a:p>
            <a:pPr eaLnBrk="1" hangingPunct="1">
              <a:lnSpc>
                <a:spcPct val="80000"/>
              </a:lnSpc>
            </a:pPr>
            <a:r>
              <a:rPr lang="pt-BR" sz="2200" smtClean="0"/>
              <a:t>Os achados devem ser levados em consideração ao determinar a necessidade de terapia diurética em bebês de muito baixo peso no primeiro mês de vida. Um estudo maior, prospectivo e randomizado é necessário para validar esses resultados e ajudar a determinar seu impacto na prática clínica.</a:t>
            </a:r>
            <a:br>
              <a:rPr lang="pt-BR" sz="2200" smtClean="0"/>
            </a:br>
            <a:endParaRPr lang="pt-PT" sz="2200" smtClean="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09" name="Picture 4"/>
          <p:cNvPicPr>
            <a:picLocks noChangeAspect="1" noChangeArrowheads="1"/>
          </p:cNvPicPr>
          <p:nvPr/>
        </p:nvPicPr>
        <p:blipFill>
          <a:blip r:embed="rId2"/>
          <a:srcRect/>
          <a:stretch>
            <a:fillRect/>
          </a:stretch>
        </p:blipFill>
        <p:spPr bwMode="auto">
          <a:xfrm>
            <a:off x="441325" y="357188"/>
            <a:ext cx="8259763" cy="5983287"/>
          </a:xfrm>
          <a:prstGeom prst="rect">
            <a:avLst/>
          </a:prstGeom>
          <a:noFill/>
          <a:ln w="9525">
            <a:noFill/>
            <a:miter lim="800000"/>
            <a:headEnd/>
            <a:tailEnd/>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9633" name="Título 1"/>
          <p:cNvSpPr>
            <a:spLocks noGrp="1"/>
          </p:cNvSpPr>
          <p:nvPr>
            <p:ph type="title"/>
          </p:nvPr>
        </p:nvSpPr>
        <p:spPr/>
        <p:txBody>
          <a:bodyPr/>
          <a:lstStyle/>
          <a:p>
            <a:pPr eaLnBrk="1" hangingPunct="1"/>
            <a:r>
              <a:rPr lang="pt-BR" smtClean="0"/>
              <a:t>Referências Bibliográficas</a:t>
            </a:r>
          </a:p>
        </p:txBody>
      </p:sp>
      <p:sp>
        <p:nvSpPr>
          <p:cNvPr id="3" name="Espaço Reservado para Conteúdo 2"/>
          <p:cNvSpPr>
            <a:spLocks noGrp="1"/>
          </p:cNvSpPr>
          <p:nvPr>
            <p:ph idx="1"/>
          </p:nvPr>
        </p:nvSpPr>
        <p:spPr>
          <a:xfrm>
            <a:off x="357188" y="1500188"/>
            <a:ext cx="8286750" cy="5357812"/>
          </a:xfrm>
        </p:spPr>
        <p:txBody>
          <a:bodyPr rtlCol="0">
            <a:normAutofit fontScale="85000" lnSpcReduction="20000"/>
          </a:bodyPr>
          <a:lstStyle/>
          <a:p>
            <a:pPr eaLnBrk="1" fontAlgn="auto" hangingPunct="1">
              <a:spcAft>
                <a:spcPts val="0"/>
              </a:spcAft>
              <a:buFont typeface="Arial" pitchFamily="34" charset="0"/>
              <a:buAutoNum type="arabicPeriod"/>
              <a:defRPr/>
            </a:pPr>
            <a:r>
              <a:rPr lang="pt-BR" sz="1800" dirty="0" err="1"/>
              <a:t>Bozetti</a:t>
            </a:r>
            <a:r>
              <a:rPr lang="pt-BR" sz="1800" dirty="0"/>
              <a:t> V, </a:t>
            </a:r>
            <a:r>
              <a:rPr lang="pt-BR" sz="1800" dirty="0" err="1"/>
              <a:t>Tagliabue</a:t>
            </a:r>
            <a:r>
              <a:rPr lang="pt-BR" sz="1800" dirty="0"/>
              <a:t> P .. Doença óssea metabólica em recém-nascido pré-termo: uma atualização sobre questões nutricionais . </a:t>
            </a:r>
            <a:r>
              <a:rPr lang="pt-BR" sz="1800" dirty="0" err="1"/>
              <a:t>Ital</a:t>
            </a:r>
            <a:r>
              <a:rPr lang="pt-BR" sz="1800" dirty="0"/>
              <a:t> J </a:t>
            </a:r>
            <a:r>
              <a:rPr lang="pt-BR" sz="1800" dirty="0" err="1"/>
              <a:t>Pediatr</a:t>
            </a:r>
            <a:r>
              <a:rPr lang="pt-BR" sz="1800" dirty="0"/>
              <a:t> . 2009; 35 1 : 20. [ PMC artigo livre ] [ </a:t>
            </a:r>
            <a:r>
              <a:rPr lang="pt-BR" sz="1800" dirty="0" err="1"/>
              <a:t>PubMed</a:t>
            </a:r>
            <a:r>
              <a:rPr lang="pt-BR" sz="1800" dirty="0"/>
              <a:t> ] [ Google Scholar ]</a:t>
            </a:r>
          </a:p>
          <a:p>
            <a:pPr eaLnBrk="1" fontAlgn="auto" hangingPunct="1">
              <a:spcAft>
                <a:spcPts val="0"/>
              </a:spcAft>
              <a:buFont typeface="Arial" pitchFamily="34" charset="0"/>
              <a:buAutoNum type="arabicPeriod"/>
              <a:defRPr/>
            </a:pPr>
            <a:r>
              <a:rPr lang="pt-BR" sz="1800" dirty="0" err="1"/>
              <a:t>Viswanathan</a:t>
            </a:r>
            <a:r>
              <a:rPr lang="pt-BR" sz="1800" dirty="0"/>
              <a:t> S, </a:t>
            </a:r>
            <a:r>
              <a:rPr lang="pt-BR" sz="1800" dirty="0" err="1"/>
              <a:t>Khasawneh</a:t>
            </a:r>
            <a:r>
              <a:rPr lang="pt-BR" sz="1800" dirty="0"/>
              <a:t> W, </a:t>
            </a:r>
            <a:r>
              <a:rPr lang="pt-BR" sz="1800" dirty="0" err="1"/>
              <a:t>McNelis</a:t>
            </a:r>
            <a:r>
              <a:rPr lang="pt-BR" sz="1800" dirty="0"/>
              <a:t> K,. et al. Doença óssea metabólica: um desafio contínuo em bebês com peso extremamente baixo ao nascer . JPEN J </a:t>
            </a:r>
            <a:r>
              <a:rPr lang="pt-BR" sz="1800" dirty="0" err="1"/>
              <a:t>Parenter</a:t>
            </a:r>
            <a:r>
              <a:rPr lang="pt-BR" sz="1800" dirty="0"/>
              <a:t> Enteral </a:t>
            </a:r>
            <a:r>
              <a:rPr lang="pt-BR" sz="1800" dirty="0" err="1"/>
              <a:t>Nutr</a:t>
            </a:r>
            <a:r>
              <a:rPr lang="pt-BR" sz="1800" dirty="0"/>
              <a:t> . 2014; 38 8 : 982– 990. [ </a:t>
            </a:r>
            <a:r>
              <a:rPr lang="pt-BR" sz="1800" dirty="0" err="1"/>
              <a:t>PubMed</a:t>
            </a:r>
            <a:r>
              <a:rPr lang="pt-BR" sz="1800" dirty="0"/>
              <a:t> ] [ Google Scholar ]</a:t>
            </a:r>
          </a:p>
          <a:p>
            <a:pPr eaLnBrk="1" fontAlgn="auto" hangingPunct="1">
              <a:spcAft>
                <a:spcPts val="0"/>
              </a:spcAft>
              <a:buFont typeface="Arial" pitchFamily="34" charset="0"/>
              <a:buAutoNum type="arabicPeriod"/>
              <a:defRPr/>
            </a:pPr>
            <a:r>
              <a:rPr lang="pt-BR" sz="1800" dirty="0"/>
              <a:t>Jensen EA, White AM, Liu P,. et al. Determinantes da doença óssea metabólica grave em recém-nascidos de muito baixo peso com displasia </a:t>
            </a:r>
            <a:r>
              <a:rPr lang="pt-BR" sz="1800" dirty="0" err="1"/>
              <a:t>broncopulmonar</a:t>
            </a:r>
            <a:r>
              <a:rPr lang="pt-BR" sz="1800" dirty="0"/>
              <a:t> grave admitidos em um centro de referência terciário . Am J </a:t>
            </a:r>
            <a:r>
              <a:rPr lang="pt-BR" sz="1800" dirty="0" err="1"/>
              <a:t>Perinatol</a:t>
            </a:r>
            <a:r>
              <a:rPr lang="pt-BR" sz="1800" dirty="0"/>
              <a:t> . 2016; 33 1 : 107– 113. [ </a:t>
            </a:r>
            <a:r>
              <a:rPr lang="pt-BR" sz="1800" dirty="0" err="1"/>
              <a:t>PubMed</a:t>
            </a:r>
            <a:r>
              <a:rPr lang="pt-BR" sz="1800" dirty="0"/>
              <a:t> ] [ Google Scholar ]</a:t>
            </a:r>
          </a:p>
          <a:p>
            <a:pPr eaLnBrk="1" fontAlgn="auto" hangingPunct="1">
              <a:spcAft>
                <a:spcPts val="0"/>
              </a:spcAft>
              <a:buFont typeface="Arial" pitchFamily="34" charset="0"/>
              <a:buAutoNum type="arabicPeriod"/>
              <a:defRPr/>
            </a:pPr>
            <a:r>
              <a:rPr lang="pt-BR" sz="1800" dirty="0"/>
              <a:t>Sharp M. doença óssea de prematuridade . Early Hum </a:t>
            </a:r>
            <a:r>
              <a:rPr lang="pt-BR" sz="1800" dirty="0" err="1"/>
              <a:t>Dev</a:t>
            </a:r>
            <a:r>
              <a:rPr lang="pt-BR" sz="1800" dirty="0"/>
              <a:t> . 2007; 83 10 : 653–658. [ </a:t>
            </a:r>
            <a:r>
              <a:rPr lang="pt-BR" sz="1800" dirty="0" err="1"/>
              <a:t>PubMed</a:t>
            </a:r>
            <a:r>
              <a:rPr lang="pt-BR" sz="1800" dirty="0"/>
              <a:t> ] [ Google Scholar ]</a:t>
            </a:r>
          </a:p>
          <a:p>
            <a:pPr eaLnBrk="1" fontAlgn="auto" hangingPunct="1">
              <a:spcAft>
                <a:spcPts val="0"/>
              </a:spcAft>
              <a:buFont typeface="Arial" pitchFamily="34" charset="0"/>
              <a:buAutoNum type="arabicPeriod"/>
              <a:defRPr/>
            </a:pPr>
            <a:r>
              <a:rPr lang="pt-BR" sz="1800" dirty="0"/>
              <a:t>Lucas-Herald A, Butler S, </a:t>
            </a:r>
            <a:r>
              <a:rPr lang="pt-BR" sz="1800" dirty="0" err="1"/>
              <a:t>Mactier</a:t>
            </a:r>
            <a:r>
              <a:rPr lang="pt-BR" sz="1800" dirty="0"/>
              <a:t> H,. et al. Prevalência e características das fraturas de costelas em bebês </a:t>
            </a:r>
            <a:r>
              <a:rPr lang="pt-BR" sz="1800" dirty="0" err="1"/>
              <a:t>ex-prematuros</a:t>
            </a:r>
            <a:r>
              <a:rPr lang="pt-BR" sz="1800" dirty="0"/>
              <a:t> . Pediatria . 2012; 130 6 : 1116– 1119. [ </a:t>
            </a:r>
            <a:r>
              <a:rPr lang="pt-BR" sz="1800" dirty="0" err="1"/>
              <a:t>PubMed</a:t>
            </a:r>
            <a:r>
              <a:rPr lang="pt-BR" sz="1800" dirty="0"/>
              <a:t> ] [ Google Scholar ]</a:t>
            </a:r>
          </a:p>
          <a:p>
            <a:pPr eaLnBrk="1" fontAlgn="auto" hangingPunct="1">
              <a:spcAft>
                <a:spcPts val="0"/>
              </a:spcAft>
              <a:buFont typeface="Arial" pitchFamily="34" charset="0"/>
              <a:buAutoNum type="arabicPeriod"/>
              <a:defRPr/>
            </a:pPr>
            <a:r>
              <a:rPr lang="pt-BR" sz="1800" dirty="0"/>
              <a:t>Wei C, Stevens J, Harrison S,. et al. Fraturas em uma unidade de terapia intensiva neonatal terciária no País de Gales . Acta </a:t>
            </a:r>
            <a:r>
              <a:rPr lang="pt-BR" sz="1800" dirty="0" err="1"/>
              <a:t>Pediatr</a:t>
            </a:r>
            <a:r>
              <a:rPr lang="pt-BR" sz="1800" dirty="0"/>
              <a:t> . 2012; 101 6 : 587– 590. [ </a:t>
            </a:r>
            <a:r>
              <a:rPr lang="pt-BR" sz="1800" dirty="0" err="1"/>
              <a:t>PubMed</a:t>
            </a:r>
            <a:r>
              <a:rPr lang="pt-BR" sz="1800" dirty="0"/>
              <a:t> ] [ Google Scholar ]</a:t>
            </a:r>
          </a:p>
          <a:p>
            <a:pPr eaLnBrk="1" fontAlgn="auto" hangingPunct="1">
              <a:spcAft>
                <a:spcPts val="0"/>
              </a:spcAft>
              <a:buFont typeface="Arial" pitchFamily="34" charset="0"/>
              <a:buAutoNum type="arabicPeriod"/>
              <a:defRPr/>
            </a:pPr>
            <a:r>
              <a:rPr lang="pt-BR" sz="1800" dirty="0"/>
              <a:t>Segar JL. Terapia diurética neonatal: furosemida, tiazidas e espironolactona . </a:t>
            </a:r>
            <a:r>
              <a:rPr lang="pt-BR" sz="1800" dirty="0" err="1"/>
              <a:t>Clin</a:t>
            </a:r>
            <a:r>
              <a:rPr lang="pt-BR" sz="1800" dirty="0"/>
              <a:t> </a:t>
            </a:r>
            <a:r>
              <a:rPr lang="pt-BR" sz="1800" dirty="0" err="1"/>
              <a:t>Perinatol</a:t>
            </a:r>
            <a:r>
              <a:rPr lang="pt-BR" sz="1800" dirty="0"/>
              <a:t> . 2012; 39 1 : 209– 220. [ </a:t>
            </a:r>
            <a:r>
              <a:rPr lang="pt-BR" sz="1800" dirty="0" err="1"/>
              <a:t>PubMed</a:t>
            </a:r>
            <a:r>
              <a:rPr lang="pt-BR" sz="1800" dirty="0"/>
              <a:t> ] [ Google Scholar ]</a:t>
            </a:r>
          </a:p>
          <a:p>
            <a:pPr eaLnBrk="1" fontAlgn="auto" hangingPunct="1">
              <a:spcAft>
                <a:spcPts val="0"/>
              </a:spcAft>
              <a:buFont typeface="Arial" pitchFamily="34" charset="0"/>
              <a:buAutoNum type="arabicPeriod"/>
              <a:defRPr/>
            </a:pPr>
            <a:r>
              <a:rPr lang="pt-BR" sz="1800" dirty="0" err="1"/>
              <a:t>Hagadorn</a:t>
            </a:r>
            <a:r>
              <a:rPr lang="pt-BR" sz="1800" dirty="0"/>
              <a:t> JI, Sanders MR, </a:t>
            </a:r>
            <a:r>
              <a:rPr lang="pt-BR" sz="1800" dirty="0" err="1"/>
              <a:t>Staves</a:t>
            </a:r>
            <a:r>
              <a:rPr lang="pt-BR" sz="1800" dirty="0"/>
              <a:t> C,. et al. Diuréticos para recém-nascidos de muito baixo peso nos primeiros 28 dias: uma pesquisa com neonatologistas dos Estados Unidos . J </a:t>
            </a:r>
            <a:r>
              <a:rPr lang="pt-BR" sz="1800" dirty="0" err="1"/>
              <a:t>Perinatol</a:t>
            </a:r>
            <a:r>
              <a:rPr lang="pt-BR" sz="1800" dirty="0"/>
              <a:t> . 2011; 31 10 : 677– 681. [ </a:t>
            </a:r>
            <a:r>
              <a:rPr lang="pt-BR" sz="1800" dirty="0" err="1"/>
              <a:t>PubMed</a:t>
            </a:r>
            <a:r>
              <a:rPr lang="pt-BR" sz="1800" dirty="0"/>
              <a:t> ] [ Google Scholar ]</a:t>
            </a:r>
          </a:p>
          <a:p>
            <a:pPr eaLnBrk="1" fontAlgn="auto" hangingPunct="1">
              <a:spcAft>
                <a:spcPts val="0"/>
              </a:spcAft>
              <a:buFont typeface="Arial" pitchFamily="34" charset="0"/>
              <a:buAutoNum type="arabicPeriod"/>
              <a:defRPr/>
            </a:pPr>
            <a:r>
              <a:rPr lang="pt-BR" sz="1800" dirty="0"/>
              <a:t>Stewart A, </a:t>
            </a:r>
            <a:r>
              <a:rPr lang="pt-BR" sz="1800" dirty="0" err="1"/>
              <a:t>Brion</a:t>
            </a:r>
            <a:r>
              <a:rPr lang="pt-BR" sz="1800" dirty="0"/>
              <a:t> LP, </a:t>
            </a:r>
            <a:r>
              <a:rPr lang="pt-BR" sz="1800" dirty="0" err="1"/>
              <a:t>Soll</a:t>
            </a:r>
            <a:r>
              <a:rPr lang="pt-BR" sz="1800" dirty="0"/>
              <a:t> R .. Diuréticos para a síndrome do desconforto respiratório em bebês prematuros . Banco de Dados Cochran </a:t>
            </a:r>
            <a:r>
              <a:rPr lang="pt-BR" sz="1800" dirty="0" err="1"/>
              <a:t>Syst</a:t>
            </a:r>
            <a:r>
              <a:rPr lang="pt-BR" sz="1800" dirty="0"/>
              <a:t> </a:t>
            </a:r>
            <a:r>
              <a:rPr lang="pt-BR" sz="1800" dirty="0" err="1"/>
              <a:t>Rev</a:t>
            </a:r>
            <a:r>
              <a:rPr lang="pt-BR" sz="1800" dirty="0"/>
              <a:t> . 2011; 12 : CD001454. [ Artigo grátis PMC ] [ </a:t>
            </a:r>
            <a:r>
              <a:rPr lang="pt-BR" sz="1800" dirty="0" err="1"/>
              <a:t>PubMed</a:t>
            </a:r>
            <a:r>
              <a:rPr lang="pt-BR" sz="1800" dirty="0"/>
              <a:t> ] [ Google Scholar ]</a:t>
            </a:r>
          </a:p>
          <a:p>
            <a:pPr eaLnBrk="1" fontAlgn="auto" hangingPunct="1">
              <a:spcAft>
                <a:spcPts val="0"/>
              </a:spcAft>
              <a:buFont typeface="Arial" pitchFamily="34" charset="0"/>
              <a:buAutoNum type="arabicPeriod"/>
              <a:defRPr/>
            </a:pPr>
            <a:r>
              <a:rPr lang="pt-BR" sz="1800" dirty="0" err="1"/>
              <a:t>Liamis</a:t>
            </a:r>
            <a:r>
              <a:rPr lang="pt-BR" sz="1800" dirty="0"/>
              <a:t> G, </a:t>
            </a:r>
            <a:r>
              <a:rPr lang="pt-BR" sz="1800" dirty="0" err="1"/>
              <a:t>Milionis</a:t>
            </a:r>
            <a:r>
              <a:rPr lang="pt-BR" sz="1800" dirty="0"/>
              <a:t> HJ, </a:t>
            </a:r>
            <a:r>
              <a:rPr lang="pt-BR" sz="1800" dirty="0" err="1"/>
              <a:t>Elisaf</a:t>
            </a:r>
            <a:r>
              <a:rPr lang="pt-BR" sz="1800" dirty="0"/>
              <a:t> M .. </a:t>
            </a:r>
            <a:r>
              <a:rPr lang="pt-BR" sz="1800" dirty="0" err="1"/>
              <a:t>Hipofosfatemia</a:t>
            </a:r>
            <a:r>
              <a:rPr lang="pt-BR" sz="1800" dirty="0"/>
              <a:t> induzida por medicação: uma revisão . QJM . 2010; 103 7 : 449– 459. [ </a:t>
            </a:r>
            <a:r>
              <a:rPr lang="pt-BR" sz="1800" dirty="0" err="1"/>
              <a:t>PubMed</a:t>
            </a:r>
            <a:r>
              <a:rPr lang="pt-BR" sz="1800" dirty="0"/>
              <a:t> ] [ Google Scholar ]</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0657" name="Título 1"/>
          <p:cNvSpPr>
            <a:spLocks noGrp="1"/>
          </p:cNvSpPr>
          <p:nvPr>
            <p:ph type="title"/>
          </p:nvPr>
        </p:nvSpPr>
        <p:spPr/>
        <p:txBody>
          <a:bodyPr/>
          <a:lstStyle/>
          <a:p>
            <a:pPr eaLnBrk="1" hangingPunct="1"/>
            <a:r>
              <a:rPr lang="pt-BR" smtClean="0"/>
              <a:t>Referências Bibliográficas</a:t>
            </a:r>
          </a:p>
        </p:txBody>
      </p:sp>
      <p:sp>
        <p:nvSpPr>
          <p:cNvPr id="3" name="Espaço Reservado para Conteúdo 2"/>
          <p:cNvSpPr>
            <a:spLocks noGrp="1"/>
          </p:cNvSpPr>
          <p:nvPr>
            <p:ph idx="1"/>
          </p:nvPr>
        </p:nvSpPr>
        <p:spPr>
          <a:xfrm>
            <a:off x="357188" y="1500188"/>
            <a:ext cx="8286750" cy="5357812"/>
          </a:xfrm>
        </p:spPr>
        <p:txBody>
          <a:bodyPr rtlCol="0">
            <a:normAutofit fontScale="70000" lnSpcReduction="20000"/>
          </a:bodyPr>
          <a:lstStyle/>
          <a:p>
            <a:pPr eaLnBrk="1" fontAlgn="auto" hangingPunct="1">
              <a:spcAft>
                <a:spcPts val="0"/>
              </a:spcAft>
              <a:buFont typeface="Arial" pitchFamily="34" charset="0"/>
              <a:buAutoNum type="arabicPeriod" startAt="11"/>
              <a:defRPr/>
            </a:pPr>
            <a:r>
              <a:rPr lang="en-US" sz="1800" dirty="0" err="1"/>
              <a:t>Campfield</a:t>
            </a:r>
            <a:r>
              <a:rPr lang="en-US" sz="1800" dirty="0"/>
              <a:t> T, Braden G, Flynn-</a:t>
            </a:r>
            <a:r>
              <a:rPr lang="en-US" sz="1800" dirty="0" err="1"/>
              <a:t>Valone</a:t>
            </a:r>
            <a:r>
              <a:rPr lang="en-US" sz="1800" dirty="0"/>
              <a:t> P,. et al. </a:t>
            </a:r>
            <a:r>
              <a:rPr lang="en-US" sz="1800" dirty="0" err="1"/>
              <a:t>Efeito</a:t>
            </a:r>
            <a:r>
              <a:rPr lang="en-US" sz="1800" dirty="0"/>
              <a:t> dos </a:t>
            </a:r>
            <a:r>
              <a:rPr lang="en-US" sz="1800" dirty="0" err="1"/>
              <a:t>diuréticos</a:t>
            </a:r>
            <a:r>
              <a:rPr lang="en-US" sz="1800" dirty="0"/>
              <a:t> </a:t>
            </a:r>
            <a:r>
              <a:rPr lang="en-US" sz="1800" dirty="0" err="1"/>
              <a:t>na</a:t>
            </a:r>
            <a:r>
              <a:rPr lang="en-US" sz="1800" dirty="0"/>
              <a:t> </a:t>
            </a:r>
            <a:r>
              <a:rPr lang="en-US" sz="1800" dirty="0" err="1"/>
              <a:t>excreção</a:t>
            </a:r>
            <a:r>
              <a:rPr lang="en-US" sz="1800" dirty="0"/>
              <a:t> </a:t>
            </a:r>
            <a:r>
              <a:rPr lang="en-US" sz="1800" dirty="0" err="1"/>
              <a:t>urinária</a:t>
            </a:r>
            <a:r>
              <a:rPr lang="en-US" sz="1800" dirty="0"/>
              <a:t> de </a:t>
            </a:r>
            <a:r>
              <a:rPr lang="en-US" sz="1800" dirty="0" err="1"/>
              <a:t>oxalato</a:t>
            </a:r>
            <a:r>
              <a:rPr lang="en-US" sz="1800" dirty="0"/>
              <a:t>, </a:t>
            </a:r>
            <a:r>
              <a:rPr lang="en-US" sz="1800" dirty="0" err="1"/>
              <a:t>cálcio</a:t>
            </a:r>
            <a:r>
              <a:rPr lang="en-US" sz="1800" dirty="0"/>
              <a:t> e </a:t>
            </a:r>
            <a:r>
              <a:rPr lang="en-US" sz="1800" dirty="0" err="1"/>
              <a:t>sódio</a:t>
            </a:r>
            <a:r>
              <a:rPr lang="en-US" sz="1800" dirty="0"/>
              <a:t> </a:t>
            </a:r>
            <a:r>
              <a:rPr lang="en-US" sz="1800" dirty="0" err="1"/>
              <a:t>em</a:t>
            </a:r>
            <a:r>
              <a:rPr lang="en-US" sz="1800" dirty="0"/>
              <a:t>      </a:t>
            </a:r>
            <a:r>
              <a:rPr lang="en-US" sz="1800" dirty="0" err="1"/>
              <a:t>bebês</a:t>
            </a:r>
            <a:r>
              <a:rPr lang="en-US" sz="1800" dirty="0"/>
              <a:t> de </a:t>
            </a:r>
            <a:r>
              <a:rPr lang="en-US" sz="1800" dirty="0" err="1"/>
              <a:t>muito</a:t>
            </a:r>
            <a:r>
              <a:rPr lang="en-US" sz="1800" dirty="0"/>
              <a:t> </a:t>
            </a:r>
            <a:r>
              <a:rPr lang="en-US" sz="1800" dirty="0" err="1"/>
              <a:t>baixo</a:t>
            </a:r>
            <a:r>
              <a:rPr lang="en-US" sz="1800" dirty="0"/>
              <a:t> peso </a:t>
            </a:r>
            <a:r>
              <a:rPr lang="en-US" sz="1800" dirty="0" err="1"/>
              <a:t>ao</a:t>
            </a:r>
            <a:r>
              <a:rPr lang="en-US" sz="1800" dirty="0"/>
              <a:t> </a:t>
            </a:r>
            <a:r>
              <a:rPr lang="en-US" sz="1800" dirty="0" err="1"/>
              <a:t>nascer</a:t>
            </a:r>
            <a:r>
              <a:rPr lang="en-US" sz="1800" dirty="0"/>
              <a:t> . </a:t>
            </a:r>
            <a:r>
              <a:rPr lang="en-US" sz="1800" dirty="0" err="1"/>
              <a:t>Pediatria</a:t>
            </a:r>
            <a:r>
              <a:rPr lang="en-US" sz="1800" dirty="0"/>
              <a:t> . 1997; 99 6 : 814– 818. [ PubMed ] [ Google Scholar ]</a:t>
            </a:r>
          </a:p>
          <a:p>
            <a:pPr eaLnBrk="1" fontAlgn="auto" hangingPunct="1">
              <a:spcAft>
                <a:spcPts val="0"/>
              </a:spcAft>
              <a:buFont typeface="Arial" pitchFamily="34" charset="0"/>
              <a:buAutoNum type="arabicPeriod" startAt="11"/>
              <a:defRPr/>
            </a:pPr>
            <a:r>
              <a:rPr lang="en-US" sz="1800" dirty="0"/>
              <a:t>Amir J, Katz K, </a:t>
            </a:r>
            <a:r>
              <a:rPr lang="en-US" sz="1800" dirty="0" err="1"/>
              <a:t>Grunebaum</a:t>
            </a:r>
            <a:r>
              <a:rPr lang="en-US" sz="1800" dirty="0"/>
              <a:t> M,. et al. </a:t>
            </a:r>
            <a:r>
              <a:rPr lang="en-US" sz="1800" dirty="0" err="1"/>
              <a:t>Fraturas</a:t>
            </a:r>
            <a:r>
              <a:rPr lang="en-US" sz="1800" dirty="0"/>
              <a:t> </a:t>
            </a:r>
            <a:r>
              <a:rPr lang="en-US" sz="1800" dirty="0" err="1"/>
              <a:t>em</a:t>
            </a:r>
            <a:r>
              <a:rPr lang="en-US" sz="1800" dirty="0"/>
              <a:t> </a:t>
            </a:r>
            <a:r>
              <a:rPr lang="en-US" sz="1800" dirty="0" err="1"/>
              <a:t>bebês</a:t>
            </a:r>
            <a:r>
              <a:rPr lang="en-US" sz="1800" dirty="0"/>
              <a:t> </a:t>
            </a:r>
            <a:r>
              <a:rPr lang="en-US" sz="1800" dirty="0" err="1"/>
              <a:t>prematuros</a:t>
            </a:r>
            <a:r>
              <a:rPr lang="en-US" sz="1800" dirty="0"/>
              <a:t> . J </a:t>
            </a:r>
            <a:r>
              <a:rPr lang="en-US" sz="1800" dirty="0" err="1"/>
              <a:t>Pediatr</a:t>
            </a:r>
            <a:r>
              <a:rPr lang="en-US" sz="1800" dirty="0"/>
              <a:t> </a:t>
            </a:r>
            <a:r>
              <a:rPr lang="en-US" sz="1800" dirty="0" err="1"/>
              <a:t>Orthop</a:t>
            </a:r>
            <a:r>
              <a:rPr lang="en-US" sz="1800" dirty="0"/>
              <a:t> . 1988; 8 1 : 41-44. [ PubMed ] [ Google Scholar ]</a:t>
            </a:r>
          </a:p>
          <a:p>
            <a:pPr eaLnBrk="1" fontAlgn="auto" hangingPunct="1">
              <a:spcAft>
                <a:spcPts val="0"/>
              </a:spcAft>
              <a:buFont typeface="Arial" pitchFamily="34" charset="0"/>
              <a:buAutoNum type="arabicPeriod" startAt="11"/>
              <a:defRPr/>
            </a:pPr>
            <a:r>
              <a:rPr lang="en-US" sz="1800" dirty="0"/>
              <a:t>Stoll BJ, Hansen NI, Bell EF,. et al. </a:t>
            </a:r>
            <a:r>
              <a:rPr lang="en-US" sz="1800" dirty="0" err="1"/>
              <a:t>Resultados</a:t>
            </a:r>
            <a:r>
              <a:rPr lang="en-US" sz="1800" dirty="0"/>
              <a:t> </a:t>
            </a:r>
            <a:r>
              <a:rPr lang="en-US" sz="1800" dirty="0" err="1"/>
              <a:t>neonatais</a:t>
            </a:r>
            <a:r>
              <a:rPr lang="en-US" sz="1800" dirty="0"/>
              <a:t> de </a:t>
            </a:r>
            <a:r>
              <a:rPr lang="en-US" sz="1800" dirty="0" err="1"/>
              <a:t>bebês</a:t>
            </a:r>
            <a:r>
              <a:rPr lang="en-US" sz="1800" dirty="0"/>
              <a:t> </a:t>
            </a:r>
            <a:r>
              <a:rPr lang="en-US" sz="1800" dirty="0" err="1"/>
              <a:t>prematuros</a:t>
            </a:r>
            <a:r>
              <a:rPr lang="en-US" sz="1800" dirty="0"/>
              <a:t> </a:t>
            </a:r>
            <a:r>
              <a:rPr lang="en-US" sz="1800" dirty="0" err="1"/>
              <a:t>extremos</a:t>
            </a:r>
            <a:r>
              <a:rPr lang="en-US" sz="1800" dirty="0"/>
              <a:t> da Rede de </a:t>
            </a:r>
            <a:r>
              <a:rPr lang="en-US" sz="1800" dirty="0" err="1"/>
              <a:t>Pesquisa</a:t>
            </a:r>
            <a:r>
              <a:rPr lang="en-US" sz="1800" dirty="0"/>
              <a:t> Neonatal NICHD . </a:t>
            </a:r>
            <a:r>
              <a:rPr lang="en-US" sz="1800" dirty="0" err="1"/>
              <a:t>Pediatria</a:t>
            </a:r>
            <a:r>
              <a:rPr lang="en-US" sz="1800" dirty="0"/>
              <a:t> . 2010; 126 3 443– 456. [ </a:t>
            </a:r>
            <a:r>
              <a:rPr lang="en-US" sz="1800" dirty="0" err="1"/>
              <a:t>artigo</a:t>
            </a:r>
            <a:r>
              <a:rPr lang="en-US" sz="1800" dirty="0"/>
              <a:t> </a:t>
            </a:r>
            <a:r>
              <a:rPr lang="en-US" sz="1800" dirty="0" err="1"/>
              <a:t>gratuito</a:t>
            </a:r>
            <a:r>
              <a:rPr lang="en-US" sz="1800" dirty="0"/>
              <a:t> PMC ] [ PubMed ] [ Google Scholar ]</a:t>
            </a:r>
          </a:p>
          <a:p>
            <a:pPr eaLnBrk="1" fontAlgn="auto" hangingPunct="1">
              <a:spcAft>
                <a:spcPts val="0"/>
              </a:spcAft>
              <a:buFont typeface="Arial" pitchFamily="34" charset="0"/>
              <a:buAutoNum type="arabicPeriod" startAt="11"/>
              <a:defRPr/>
            </a:pPr>
            <a:r>
              <a:rPr lang="en-US" sz="1800" dirty="0" err="1"/>
              <a:t>Figueras-Aloy</a:t>
            </a:r>
            <a:r>
              <a:rPr lang="en-US" sz="1800" dirty="0"/>
              <a:t> J, Alvarez-Domínguez E, Perez-Fernandez JM,. et al. </a:t>
            </a:r>
            <a:r>
              <a:rPr lang="en-US" sz="1800" dirty="0" err="1"/>
              <a:t>Doença</a:t>
            </a:r>
            <a:r>
              <a:rPr lang="en-US" sz="1800" dirty="0"/>
              <a:t> </a:t>
            </a:r>
            <a:r>
              <a:rPr lang="en-US" sz="1800" dirty="0" err="1"/>
              <a:t>óssea</a:t>
            </a:r>
            <a:r>
              <a:rPr lang="en-US" sz="1800" dirty="0"/>
              <a:t> </a:t>
            </a:r>
            <a:r>
              <a:rPr lang="en-US" sz="1800" dirty="0" err="1"/>
              <a:t>metabólica</a:t>
            </a:r>
            <a:r>
              <a:rPr lang="en-US" sz="1800" dirty="0"/>
              <a:t> e </a:t>
            </a:r>
            <a:r>
              <a:rPr lang="en-US" sz="1800" dirty="0" err="1"/>
              <a:t>densidade</a:t>
            </a:r>
            <a:r>
              <a:rPr lang="en-US" sz="1800" dirty="0"/>
              <a:t> mineral </a:t>
            </a:r>
            <a:r>
              <a:rPr lang="en-US" sz="1800" dirty="0" err="1"/>
              <a:t>óssea</a:t>
            </a:r>
            <a:r>
              <a:rPr lang="en-US" sz="1800" dirty="0"/>
              <a:t> </a:t>
            </a:r>
            <a:r>
              <a:rPr lang="en-US" sz="1800" dirty="0" err="1"/>
              <a:t>em</a:t>
            </a:r>
            <a:r>
              <a:rPr lang="en-US" sz="1800" dirty="0"/>
              <a:t> </a:t>
            </a:r>
            <a:r>
              <a:rPr lang="en-US" sz="1800" dirty="0" err="1"/>
              <a:t>bebês</a:t>
            </a:r>
            <a:r>
              <a:rPr lang="en-US" sz="1800" dirty="0"/>
              <a:t> </a:t>
            </a:r>
            <a:r>
              <a:rPr lang="en-US" sz="1800" dirty="0" err="1"/>
              <a:t>muito</a:t>
            </a:r>
            <a:r>
              <a:rPr lang="en-US" sz="1800" dirty="0"/>
              <a:t> </a:t>
            </a:r>
            <a:r>
              <a:rPr lang="en-US" sz="1800" dirty="0" err="1"/>
              <a:t>prematuros</a:t>
            </a:r>
            <a:r>
              <a:rPr lang="en-US" sz="1800" dirty="0"/>
              <a:t> . J </a:t>
            </a:r>
            <a:r>
              <a:rPr lang="en-US" sz="1800" dirty="0" err="1"/>
              <a:t>Pediatr</a:t>
            </a:r>
            <a:r>
              <a:rPr lang="en-US" sz="1800" dirty="0"/>
              <a:t> . 2014; 164 3 : 499– 504. [ PubMed ] [ Google Scholar ]</a:t>
            </a:r>
          </a:p>
          <a:p>
            <a:pPr eaLnBrk="1" fontAlgn="auto" hangingPunct="1">
              <a:spcAft>
                <a:spcPts val="0"/>
              </a:spcAft>
              <a:buFont typeface="Arial" pitchFamily="34" charset="0"/>
              <a:buAutoNum type="arabicPeriod" startAt="11"/>
              <a:defRPr/>
            </a:pPr>
            <a:r>
              <a:rPr lang="en-US" sz="1800" dirty="0"/>
              <a:t>Van Hoof VO, </a:t>
            </a:r>
            <a:r>
              <a:rPr lang="en-US" sz="1800" dirty="0" err="1"/>
              <a:t>Hoylaerts</a:t>
            </a:r>
            <a:r>
              <a:rPr lang="en-US" sz="1800" dirty="0"/>
              <a:t> MF, </a:t>
            </a:r>
            <a:r>
              <a:rPr lang="en-US" sz="1800" dirty="0" err="1"/>
              <a:t>Geryl</a:t>
            </a:r>
            <a:r>
              <a:rPr lang="en-US" sz="1800" dirty="0"/>
              <a:t> H,. et al. </a:t>
            </a:r>
            <a:r>
              <a:rPr lang="en-US" sz="1800" dirty="0" err="1"/>
              <a:t>Distribuição</a:t>
            </a:r>
            <a:r>
              <a:rPr lang="en-US" sz="1800" dirty="0"/>
              <a:t> por </a:t>
            </a:r>
            <a:r>
              <a:rPr lang="en-US" sz="1800" dirty="0" err="1"/>
              <a:t>idade</a:t>
            </a:r>
            <a:r>
              <a:rPr lang="en-US" sz="1800" dirty="0"/>
              <a:t> e </a:t>
            </a:r>
            <a:r>
              <a:rPr lang="en-US" sz="1800" dirty="0" err="1"/>
              <a:t>sexo</a:t>
            </a:r>
            <a:r>
              <a:rPr lang="en-US" sz="1800" dirty="0"/>
              <a:t> das </a:t>
            </a:r>
            <a:r>
              <a:rPr lang="en-US" sz="1800" dirty="0" err="1"/>
              <a:t>isoenzimas</a:t>
            </a:r>
            <a:r>
              <a:rPr lang="en-US" sz="1800" dirty="0"/>
              <a:t> da </a:t>
            </a:r>
            <a:r>
              <a:rPr lang="en-US" sz="1800" dirty="0" err="1"/>
              <a:t>fosfatase</a:t>
            </a:r>
            <a:r>
              <a:rPr lang="en-US" sz="1800" dirty="0"/>
              <a:t> </a:t>
            </a:r>
            <a:r>
              <a:rPr lang="en-US" sz="1800" dirty="0" err="1"/>
              <a:t>alcalina</a:t>
            </a:r>
            <a:r>
              <a:rPr lang="en-US" sz="1800" dirty="0"/>
              <a:t> por </a:t>
            </a:r>
            <a:r>
              <a:rPr lang="en-US" sz="1800" dirty="0" err="1"/>
              <a:t>eletroforese</a:t>
            </a:r>
            <a:r>
              <a:rPr lang="en-US" sz="1800" dirty="0"/>
              <a:t> </a:t>
            </a:r>
            <a:r>
              <a:rPr lang="en-US" sz="1800" dirty="0" err="1"/>
              <a:t>em</a:t>
            </a:r>
            <a:r>
              <a:rPr lang="en-US" sz="1800" dirty="0"/>
              <a:t> agarose . Clin Chem . 1990; 36 6 : 875– 878. [ PubMed ] [ Google Scholar ]</a:t>
            </a:r>
          </a:p>
          <a:p>
            <a:pPr eaLnBrk="1" fontAlgn="auto" hangingPunct="1">
              <a:spcAft>
                <a:spcPts val="0"/>
              </a:spcAft>
              <a:buFont typeface="Arial" pitchFamily="34" charset="0"/>
              <a:buAutoNum type="arabicPeriod" startAt="11"/>
              <a:defRPr/>
            </a:pPr>
            <a:r>
              <a:rPr lang="en-US" sz="1800" dirty="0" err="1"/>
              <a:t>Tinnion</a:t>
            </a:r>
            <a:r>
              <a:rPr lang="en-US" sz="1800" dirty="0"/>
              <a:t> RJ, </a:t>
            </a:r>
            <a:r>
              <a:rPr lang="en-US" sz="1800" dirty="0" err="1"/>
              <a:t>Embleton</a:t>
            </a:r>
            <a:r>
              <a:rPr lang="en-US" sz="1800" dirty="0"/>
              <a:t> ND .. Como usar… </a:t>
            </a:r>
            <a:r>
              <a:rPr lang="en-US" sz="1800" dirty="0" err="1"/>
              <a:t>fosfatase</a:t>
            </a:r>
            <a:r>
              <a:rPr lang="en-US" sz="1800" dirty="0"/>
              <a:t> </a:t>
            </a:r>
            <a:r>
              <a:rPr lang="en-US" sz="1800" dirty="0" err="1"/>
              <a:t>alcalina</a:t>
            </a:r>
            <a:r>
              <a:rPr lang="en-US" sz="1800" dirty="0"/>
              <a:t> </a:t>
            </a:r>
            <a:r>
              <a:rPr lang="en-US" sz="1800" dirty="0" err="1"/>
              <a:t>em</a:t>
            </a:r>
            <a:r>
              <a:rPr lang="en-US" sz="1800" dirty="0"/>
              <a:t> </a:t>
            </a:r>
            <a:r>
              <a:rPr lang="en-US" sz="1800" dirty="0" err="1"/>
              <a:t>neonatologia</a:t>
            </a:r>
            <a:r>
              <a:rPr lang="en-US" sz="1800" dirty="0"/>
              <a:t> . Arch Dis Child Educ </a:t>
            </a:r>
            <a:r>
              <a:rPr lang="en-US" sz="1800" dirty="0" err="1"/>
              <a:t>Pract</a:t>
            </a:r>
            <a:r>
              <a:rPr lang="en-US" sz="1800" dirty="0"/>
              <a:t> Ed . 2012; 97 4 : 157–163. [ PubMed ] [ Google Scholar ]</a:t>
            </a:r>
          </a:p>
          <a:p>
            <a:pPr eaLnBrk="1" fontAlgn="auto" hangingPunct="1">
              <a:spcAft>
                <a:spcPts val="0"/>
              </a:spcAft>
              <a:buFont typeface="Arial" pitchFamily="34" charset="0"/>
              <a:buAutoNum type="arabicPeriod" startAt="11"/>
              <a:defRPr/>
            </a:pPr>
            <a:r>
              <a:rPr lang="en-US" sz="1800" dirty="0"/>
              <a:t>Schell-</a:t>
            </a:r>
            <a:r>
              <a:rPr lang="en-US" sz="1800" dirty="0" err="1"/>
              <a:t>Feith</a:t>
            </a:r>
            <a:r>
              <a:rPr lang="en-US" sz="1800" dirty="0"/>
              <a:t> EA, Kist-van </a:t>
            </a:r>
            <a:r>
              <a:rPr lang="en-US" sz="1800" dirty="0" err="1"/>
              <a:t>Holthe</a:t>
            </a:r>
            <a:r>
              <a:rPr lang="en-US" sz="1800" dirty="0"/>
              <a:t> JE, </a:t>
            </a:r>
            <a:r>
              <a:rPr lang="en-US" sz="1800" dirty="0" err="1"/>
              <a:t>Conneman</a:t>
            </a:r>
            <a:r>
              <a:rPr lang="en-US" sz="1800" dirty="0"/>
              <a:t> N,. et al. </a:t>
            </a:r>
            <a:r>
              <a:rPr lang="en-US" sz="1800" dirty="0" err="1"/>
              <a:t>Etiologia</a:t>
            </a:r>
            <a:r>
              <a:rPr lang="en-US" sz="1800" dirty="0"/>
              <a:t> da </a:t>
            </a:r>
            <a:r>
              <a:rPr lang="en-US" sz="1800" dirty="0" err="1"/>
              <a:t>nefrocalcinose</a:t>
            </a:r>
            <a:r>
              <a:rPr lang="en-US" sz="1800" dirty="0"/>
              <a:t> </a:t>
            </a:r>
            <a:r>
              <a:rPr lang="en-US" sz="1800" dirty="0" err="1"/>
              <a:t>em</a:t>
            </a:r>
            <a:r>
              <a:rPr lang="en-US" sz="1800" dirty="0"/>
              <a:t> </a:t>
            </a:r>
            <a:r>
              <a:rPr lang="en-US" sz="1800" dirty="0" err="1"/>
              <a:t>neonatos</a:t>
            </a:r>
            <a:r>
              <a:rPr lang="en-US" sz="1800" dirty="0"/>
              <a:t> </a:t>
            </a:r>
            <a:r>
              <a:rPr lang="en-US" sz="1800" dirty="0" err="1"/>
              <a:t>prematuros</a:t>
            </a:r>
            <a:r>
              <a:rPr lang="en-US" sz="1800" dirty="0"/>
              <a:t>: </a:t>
            </a:r>
            <a:r>
              <a:rPr lang="en-US" sz="1800" dirty="0" err="1"/>
              <a:t>associação</a:t>
            </a:r>
            <a:r>
              <a:rPr lang="en-US" sz="1800" dirty="0"/>
              <a:t> da </a:t>
            </a:r>
            <a:r>
              <a:rPr lang="en-US" sz="1800" dirty="0" err="1"/>
              <a:t>ingestão</a:t>
            </a:r>
            <a:r>
              <a:rPr lang="en-US" sz="1800" dirty="0"/>
              <a:t> </a:t>
            </a:r>
            <a:r>
              <a:rPr lang="en-US" sz="1800" dirty="0" err="1"/>
              <a:t>nutricional</a:t>
            </a:r>
            <a:r>
              <a:rPr lang="en-US" sz="1800" dirty="0"/>
              <a:t> e </a:t>
            </a:r>
            <a:r>
              <a:rPr lang="en-US" sz="1800" dirty="0" err="1"/>
              <a:t>parâmetros</a:t>
            </a:r>
            <a:r>
              <a:rPr lang="en-US" sz="1800" dirty="0"/>
              <a:t> </a:t>
            </a:r>
            <a:r>
              <a:rPr lang="en-US" sz="1800" dirty="0" err="1"/>
              <a:t>urinários</a:t>
            </a:r>
            <a:r>
              <a:rPr lang="en-US" sz="1800" dirty="0"/>
              <a:t> . Kidney Int . 2000; 58 5 : 2102– 2110. [ PubMed ] [ Google Scholar ]</a:t>
            </a:r>
          </a:p>
          <a:p>
            <a:pPr eaLnBrk="1" fontAlgn="auto" hangingPunct="1">
              <a:spcAft>
                <a:spcPts val="0"/>
              </a:spcAft>
              <a:buFont typeface="Arial" pitchFamily="34" charset="0"/>
              <a:buAutoNum type="arabicPeriod" startAt="11"/>
              <a:defRPr/>
            </a:pPr>
            <a:r>
              <a:rPr lang="en-US" sz="1800" dirty="0" err="1"/>
              <a:t>Gimpel</a:t>
            </a:r>
            <a:r>
              <a:rPr lang="en-US" sz="1800" dirty="0"/>
              <a:t> C, Krause A, Franck P,. et al. </a:t>
            </a:r>
            <a:r>
              <a:rPr lang="en-US" sz="1800" dirty="0" err="1"/>
              <a:t>Exposição</a:t>
            </a:r>
            <a:r>
              <a:rPr lang="en-US" sz="1800" dirty="0"/>
              <a:t> à </a:t>
            </a:r>
            <a:r>
              <a:rPr lang="en-US" sz="1800" dirty="0" err="1"/>
              <a:t>furosemida</a:t>
            </a:r>
            <a:r>
              <a:rPr lang="en-US" sz="1800" dirty="0"/>
              <a:t> </a:t>
            </a:r>
            <a:r>
              <a:rPr lang="en-US" sz="1800" dirty="0" err="1"/>
              <a:t>como</a:t>
            </a:r>
            <a:r>
              <a:rPr lang="en-US" sz="1800" dirty="0"/>
              <a:t> o </a:t>
            </a:r>
            <a:r>
              <a:rPr lang="en-US" sz="1800" dirty="0" err="1"/>
              <a:t>fator</a:t>
            </a:r>
            <a:r>
              <a:rPr lang="en-US" sz="1800" dirty="0"/>
              <a:t> de </a:t>
            </a:r>
            <a:r>
              <a:rPr lang="en-US" sz="1800" dirty="0" err="1"/>
              <a:t>risco</a:t>
            </a:r>
            <a:r>
              <a:rPr lang="en-US" sz="1800" dirty="0"/>
              <a:t> </a:t>
            </a:r>
            <a:r>
              <a:rPr lang="en-US" sz="1800" dirty="0" err="1"/>
              <a:t>mais</a:t>
            </a:r>
            <a:r>
              <a:rPr lang="en-US" sz="1800" dirty="0"/>
              <a:t> forte para </a:t>
            </a:r>
            <a:r>
              <a:rPr lang="en-US" sz="1800" dirty="0" err="1"/>
              <a:t>nefrocalcinose</a:t>
            </a:r>
            <a:r>
              <a:rPr lang="en-US" sz="1800" dirty="0"/>
              <a:t> </a:t>
            </a:r>
            <a:r>
              <a:rPr lang="en-US" sz="1800" dirty="0" err="1"/>
              <a:t>em</a:t>
            </a:r>
            <a:r>
              <a:rPr lang="en-US" sz="1800" dirty="0"/>
              <a:t> </a:t>
            </a:r>
            <a:r>
              <a:rPr lang="en-US" sz="1800" dirty="0" err="1"/>
              <a:t>bebês</a:t>
            </a:r>
            <a:r>
              <a:rPr lang="en-US" sz="1800" dirty="0"/>
              <a:t> </a:t>
            </a:r>
            <a:r>
              <a:rPr lang="en-US" sz="1800" dirty="0" err="1"/>
              <a:t>prematuros</a:t>
            </a:r>
            <a:r>
              <a:rPr lang="en-US" sz="1800" dirty="0"/>
              <a:t> . </a:t>
            </a:r>
            <a:r>
              <a:rPr lang="en-US" sz="1800" dirty="0" err="1"/>
              <a:t>Pediatr</a:t>
            </a:r>
            <a:r>
              <a:rPr lang="en-US" sz="1800" dirty="0"/>
              <a:t> Int . 2010; 52 1 : 51-56. [ PubMed ] [ Google Scholar ]</a:t>
            </a:r>
          </a:p>
          <a:p>
            <a:pPr eaLnBrk="1" fontAlgn="auto" hangingPunct="1">
              <a:spcAft>
                <a:spcPts val="0"/>
              </a:spcAft>
              <a:buFont typeface="Arial" pitchFamily="34" charset="0"/>
              <a:buAutoNum type="arabicPeriod" startAt="11"/>
              <a:defRPr/>
            </a:pPr>
            <a:r>
              <a:rPr lang="en-US" sz="1800" dirty="0" err="1"/>
              <a:t>Saarela</a:t>
            </a:r>
            <a:r>
              <a:rPr lang="en-US" sz="1800" dirty="0"/>
              <a:t> T, Lanning P, Koivisto M,. et al. </a:t>
            </a:r>
            <a:r>
              <a:rPr lang="en-US" sz="1800" dirty="0" err="1"/>
              <a:t>Nefrocalcinose</a:t>
            </a:r>
            <a:r>
              <a:rPr lang="en-US" sz="1800" dirty="0"/>
              <a:t> </a:t>
            </a:r>
            <a:r>
              <a:rPr lang="en-US" sz="1800" dirty="0" err="1"/>
              <a:t>em</a:t>
            </a:r>
            <a:r>
              <a:rPr lang="en-US" sz="1800" dirty="0"/>
              <a:t> </a:t>
            </a:r>
            <a:r>
              <a:rPr lang="en-US" sz="1800" dirty="0" err="1"/>
              <a:t>bebês</a:t>
            </a:r>
            <a:r>
              <a:rPr lang="en-US" sz="1800" dirty="0"/>
              <a:t> a </a:t>
            </a:r>
            <a:r>
              <a:rPr lang="en-US" sz="1800" dirty="0" err="1"/>
              <a:t>termo</a:t>
            </a:r>
            <a:r>
              <a:rPr lang="en-US" sz="1800" dirty="0"/>
              <a:t> </a:t>
            </a:r>
            <a:r>
              <a:rPr lang="en-US" sz="1800" dirty="0" err="1"/>
              <a:t>recebendo</a:t>
            </a:r>
            <a:r>
              <a:rPr lang="en-US" sz="1800" dirty="0"/>
              <a:t> </a:t>
            </a:r>
            <a:r>
              <a:rPr lang="en-US" sz="1800" dirty="0" err="1"/>
              <a:t>tratamento</a:t>
            </a:r>
            <a:r>
              <a:rPr lang="en-US" sz="1800" dirty="0"/>
              <a:t> com </a:t>
            </a:r>
            <a:r>
              <a:rPr lang="en-US" sz="1800" dirty="0" err="1"/>
              <a:t>furosemida</a:t>
            </a:r>
            <a:r>
              <a:rPr lang="en-US" sz="1800" dirty="0"/>
              <a:t> para </a:t>
            </a:r>
            <a:r>
              <a:rPr lang="en-US" sz="1800" dirty="0" err="1"/>
              <a:t>insuficiência</a:t>
            </a:r>
            <a:r>
              <a:rPr lang="en-US" sz="1800" dirty="0"/>
              <a:t> </a:t>
            </a:r>
            <a:r>
              <a:rPr lang="en-US" sz="1800" dirty="0" err="1"/>
              <a:t>cardíaca</a:t>
            </a:r>
            <a:r>
              <a:rPr lang="en-US" sz="1800" dirty="0"/>
              <a:t> </a:t>
            </a:r>
            <a:r>
              <a:rPr lang="en-US" sz="1800" dirty="0" err="1"/>
              <a:t>congestiva</a:t>
            </a:r>
            <a:r>
              <a:rPr lang="en-US" sz="1800" dirty="0"/>
              <a:t>: um </a:t>
            </a:r>
            <a:r>
              <a:rPr lang="en-US" sz="1800" dirty="0" err="1"/>
              <a:t>estudo</a:t>
            </a:r>
            <a:r>
              <a:rPr lang="en-US" sz="1800" dirty="0"/>
              <a:t> de </a:t>
            </a:r>
            <a:r>
              <a:rPr lang="en-US" sz="1800" dirty="0" err="1"/>
              <a:t>incidência</a:t>
            </a:r>
            <a:r>
              <a:rPr lang="en-US" sz="1800" dirty="0"/>
              <a:t> e </a:t>
            </a:r>
            <a:r>
              <a:rPr lang="en-US" sz="1800" dirty="0" err="1"/>
              <a:t>acompanhamento</a:t>
            </a:r>
            <a:r>
              <a:rPr lang="en-US" sz="1800" dirty="0"/>
              <a:t> de 2 </a:t>
            </a:r>
            <a:r>
              <a:rPr lang="en-US" sz="1800" dirty="0" err="1"/>
              <a:t>anos</a:t>
            </a:r>
            <a:r>
              <a:rPr lang="en-US" sz="1800" dirty="0"/>
              <a:t> . Eur J </a:t>
            </a:r>
            <a:r>
              <a:rPr lang="en-US" sz="1800" dirty="0" err="1"/>
              <a:t>Pediatr</a:t>
            </a:r>
            <a:r>
              <a:rPr lang="en-US" sz="1800" dirty="0"/>
              <a:t> . 1999; 158 8 : 668– 672. [ PubMed ] [ Google Scholar ]</a:t>
            </a:r>
          </a:p>
          <a:p>
            <a:pPr eaLnBrk="1" fontAlgn="auto" hangingPunct="1">
              <a:spcAft>
                <a:spcPts val="0"/>
              </a:spcAft>
              <a:buFont typeface="Arial" pitchFamily="34" charset="0"/>
              <a:buAutoNum type="arabicPeriod" startAt="11"/>
              <a:defRPr/>
            </a:pPr>
            <a:r>
              <a:rPr lang="en-US" sz="1800" dirty="0" err="1"/>
              <a:t>Campfield</a:t>
            </a:r>
            <a:r>
              <a:rPr lang="en-US" sz="1800" dirty="0"/>
              <a:t> T, Braden G, Flynn-</a:t>
            </a:r>
            <a:r>
              <a:rPr lang="en-US" sz="1800" dirty="0" err="1"/>
              <a:t>Valone</a:t>
            </a:r>
            <a:r>
              <a:rPr lang="en-US" sz="1800" dirty="0"/>
              <a:t> P,. et al. </a:t>
            </a:r>
            <a:r>
              <a:rPr lang="en-US" sz="1800" dirty="0" err="1"/>
              <a:t>Efeito</a:t>
            </a:r>
            <a:r>
              <a:rPr lang="en-US" sz="1800" dirty="0"/>
              <a:t> dos </a:t>
            </a:r>
            <a:r>
              <a:rPr lang="en-US" sz="1800" dirty="0" err="1"/>
              <a:t>diuréticos</a:t>
            </a:r>
            <a:r>
              <a:rPr lang="en-US" sz="1800" dirty="0"/>
              <a:t> </a:t>
            </a:r>
            <a:r>
              <a:rPr lang="en-US" sz="1800" dirty="0" err="1"/>
              <a:t>na</a:t>
            </a:r>
            <a:r>
              <a:rPr lang="en-US" sz="1800" dirty="0"/>
              <a:t> </a:t>
            </a:r>
            <a:r>
              <a:rPr lang="en-US" sz="1800" dirty="0" err="1"/>
              <a:t>excreção</a:t>
            </a:r>
            <a:r>
              <a:rPr lang="en-US" sz="1800" dirty="0"/>
              <a:t> </a:t>
            </a:r>
            <a:r>
              <a:rPr lang="en-US" sz="1800" dirty="0" err="1"/>
              <a:t>urinária</a:t>
            </a:r>
            <a:r>
              <a:rPr lang="en-US" sz="1800" dirty="0"/>
              <a:t> de </a:t>
            </a:r>
            <a:r>
              <a:rPr lang="en-US" sz="1800" dirty="0" err="1"/>
              <a:t>oxalato</a:t>
            </a:r>
            <a:r>
              <a:rPr lang="en-US" sz="1800" dirty="0"/>
              <a:t>, </a:t>
            </a:r>
            <a:r>
              <a:rPr lang="en-US" sz="1800" dirty="0" err="1"/>
              <a:t>cálcio</a:t>
            </a:r>
            <a:r>
              <a:rPr lang="en-US" sz="1800" dirty="0"/>
              <a:t> e </a:t>
            </a:r>
            <a:r>
              <a:rPr lang="en-US" sz="1800" dirty="0" err="1"/>
              <a:t>sódio</a:t>
            </a:r>
            <a:r>
              <a:rPr lang="en-US" sz="1800" dirty="0"/>
              <a:t> </a:t>
            </a:r>
            <a:r>
              <a:rPr lang="en-US" sz="1800" dirty="0" err="1"/>
              <a:t>em</a:t>
            </a:r>
            <a:r>
              <a:rPr lang="en-US" sz="1800" dirty="0"/>
              <a:t> </a:t>
            </a:r>
            <a:r>
              <a:rPr lang="en-US" sz="1800" dirty="0" err="1"/>
              <a:t>recém-nascidos</a:t>
            </a:r>
            <a:r>
              <a:rPr lang="en-US" sz="1800" dirty="0"/>
              <a:t> com </a:t>
            </a:r>
            <a:r>
              <a:rPr lang="en-US" sz="1800" dirty="0" err="1"/>
              <a:t>muito</a:t>
            </a:r>
            <a:r>
              <a:rPr lang="en-US" sz="1800" dirty="0"/>
              <a:t> </a:t>
            </a:r>
            <a:r>
              <a:rPr lang="en-US" sz="1800" dirty="0" err="1"/>
              <a:t>baixo</a:t>
            </a:r>
            <a:r>
              <a:rPr lang="en-US" sz="1800" dirty="0"/>
              <a:t> peso . </a:t>
            </a:r>
            <a:r>
              <a:rPr lang="en-US" sz="1800" dirty="0" err="1"/>
              <a:t>Pediatria</a:t>
            </a:r>
            <a:r>
              <a:rPr lang="en-US" sz="1800" dirty="0"/>
              <a:t> . 1997; 99 6 : 814– 818. [ PubMed ] [ Google Scholar ]</a:t>
            </a:r>
          </a:p>
          <a:p>
            <a:pPr eaLnBrk="1" fontAlgn="auto" hangingPunct="1">
              <a:spcAft>
                <a:spcPts val="0"/>
              </a:spcAft>
              <a:buFont typeface="Arial" pitchFamily="34" charset="0"/>
              <a:buAutoNum type="arabicPeriod" startAt="11"/>
              <a:defRPr/>
            </a:pPr>
            <a:r>
              <a:rPr lang="en-US" sz="1800" dirty="0" err="1"/>
              <a:t>Peltoniemi</a:t>
            </a:r>
            <a:r>
              <a:rPr lang="en-US" sz="1800" dirty="0"/>
              <a:t> OM, Kari MA, Hallman M .. </a:t>
            </a:r>
            <a:r>
              <a:rPr lang="en-US" sz="1800" dirty="0" err="1"/>
              <a:t>Tratamento</a:t>
            </a:r>
            <a:r>
              <a:rPr lang="en-US" sz="1800" dirty="0"/>
              <a:t> com </a:t>
            </a:r>
            <a:r>
              <a:rPr lang="en-US" sz="1800" dirty="0" err="1"/>
              <a:t>corticosteróide</a:t>
            </a:r>
            <a:r>
              <a:rPr lang="en-US" sz="1800" dirty="0"/>
              <a:t> antenatal </a:t>
            </a:r>
            <a:r>
              <a:rPr lang="en-US" sz="1800" dirty="0" err="1"/>
              <a:t>repetido</a:t>
            </a:r>
            <a:r>
              <a:rPr lang="en-US" sz="1800" dirty="0"/>
              <a:t>: </a:t>
            </a:r>
            <a:r>
              <a:rPr lang="en-US" sz="1800" dirty="0" err="1"/>
              <a:t>uma</a:t>
            </a:r>
            <a:r>
              <a:rPr lang="en-US" sz="1800" dirty="0"/>
              <a:t> </a:t>
            </a:r>
            <a:r>
              <a:rPr lang="en-US" sz="1800" dirty="0" err="1"/>
              <a:t>revisão</a:t>
            </a:r>
            <a:r>
              <a:rPr lang="en-US" sz="1800" dirty="0"/>
              <a:t> </a:t>
            </a:r>
            <a:r>
              <a:rPr lang="en-US" sz="1800" dirty="0" err="1"/>
              <a:t>sistemática</a:t>
            </a:r>
            <a:r>
              <a:rPr lang="en-US" sz="1800" dirty="0"/>
              <a:t> e meta-</a:t>
            </a:r>
            <a:r>
              <a:rPr lang="en-US" sz="1800" dirty="0" err="1"/>
              <a:t>análise</a:t>
            </a:r>
            <a:r>
              <a:rPr lang="en-US" sz="1800" dirty="0"/>
              <a:t> . Acta </a:t>
            </a:r>
            <a:r>
              <a:rPr lang="en-US" sz="1800" dirty="0" err="1"/>
              <a:t>Obstet</a:t>
            </a:r>
            <a:r>
              <a:rPr lang="en-US" sz="1800" dirty="0"/>
              <a:t> </a:t>
            </a:r>
            <a:r>
              <a:rPr lang="en-US" sz="1800" dirty="0" err="1"/>
              <a:t>Gynecol</a:t>
            </a:r>
            <a:r>
              <a:rPr lang="en-US" sz="1800" dirty="0"/>
              <a:t> </a:t>
            </a:r>
            <a:r>
              <a:rPr lang="en-US" sz="1800" dirty="0" err="1"/>
              <a:t>Scand</a:t>
            </a:r>
            <a:r>
              <a:rPr lang="en-US" sz="1800" dirty="0"/>
              <a:t> . 2011; 90 7 : 719– 727. [ PubMed ] [ Google Scholar ]</a:t>
            </a:r>
          </a:p>
          <a:p>
            <a:pPr eaLnBrk="1" fontAlgn="auto" hangingPunct="1">
              <a:spcAft>
                <a:spcPts val="0"/>
              </a:spcAft>
              <a:buFont typeface="Arial" pitchFamily="34" charset="0"/>
              <a:buAutoNum type="arabicPeriod" startAt="11"/>
              <a:defRPr/>
            </a:pPr>
            <a:r>
              <a:rPr lang="en-US" sz="1800" dirty="0" err="1"/>
              <a:t>Pizzi</a:t>
            </a:r>
            <a:r>
              <a:rPr lang="en-US" sz="1800" dirty="0"/>
              <a:t> C, Cole TJ, </a:t>
            </a:r>
            <a:r>
              <a:rPr lang="en-US" sz="1800" dirty="0" err="1"/>
              <a:t>Richiardi</a:t>
            </a:r>
            <a:r>
              <a:rPr lang="en-US" sz="1800" dirty="0"/>
              <a:t> L,. et al. </a:t>
            </a:r>
            <a:r>
              <a:rPr lang="en-US" sz="1800" dirty="0" err="1"/>
              <a:t>Influências</a:t>
            </a:r>
            <a:r>
              <a:rPr lang="en-US" sz="1800" dirty="0"/>
              <a:t> </a:t>
            </a:r>
            <a:r>
              <a:rPr lang="en-US" sz="1800" dirty="0" err="1"/>
              <a:t>pré-natais</a:t>
            </a:r>
            <a:r>
              <a:rPr lang="en-US" sz="1800" dirty="0"/>
              <a:t> no </a:t>
            </a:r>
            <a:r>
              <a:rPr lang="en-US" sz="1800" dirty="0" err="1"/>
              <a:t>tamanho</a:t>
            </a:r>
            <a:r>
              <a:rPr lang="en-US" sz="1800" dirty="0"/>
              <a:t>, </a:t>
            </a:r>
            <a:r>
              <a:rPr lang="en-US" sz="1800" dirty="0" err="1"/>
              <a:t>velocidade</a:t>
            </a:r>
            <a:r>
              <a:rPr lang="en-US" sz="1800" dirty="0"/>
              <a:t> e </a:t>
            </a:r>
            <a:r>
              <a:rPr lang="en-US" sz="1800" dirty="0" err="1"/>
              <a:t>ritmo</a:t>
            </a:r>
            <a:r>
              <a:rPr lang="en-US" sz="1800" dirty="0"/>
              <a:t> de </a:t>
            </a:r>
            <a:r>
              <a:rPr lang="en-US" sz="1800" dirty="0" err="1"/>
              <a:t>crescimento</a:t>
            </a:r>
            <a:r>
              <a:rPr lang="en-US" sz="1800" dirty="0"/>
              <a:t> </a:t>
            </a:r>
            <a:r>
              <a:rPr lang="en-US" sz="1800" dirty="0" err="1"/>
              <a:t>infantil</a:t>
            </a:r>
            <a:r>
              <a:rPr lang="en-US" sz="1800" dirty="0"/>
              <a:t>: </a:t>
            </a:r>
            <a:r>
              <a:rPr lang="en-US" sz="1800" dirty="0" err="1"/>
              <a:t>achados</a:t>
            </a:r>
            <a:r>
              <a:rPr lang="en-US" sz="1800" dirty="0"/>
              <a:t> de </a:t>
            </a:r>
            <a:r>
              <a:rPr lang="en-US" sz="1800" dirty="0" err="1"/>
              <a:t>três</a:t>
            </a:r>
            <a:r>
              <a:rPr lang="en-US" sz="1800" dirty="0"/>
              <a:t> </a:t>
            </a:r>
            <a:r>
              <a:rPr lang="en-US" sz="1800" dirty="0" err="1"/>
              <a:t>coortes</a:t>
            </a:r>
            <a:r>
              <a:rPr lang="en-US" sz="1800" dirty="0"/>
              <a:t> </a:t>
            </a:r>
            <a:r>
              <a:rPr lang="en-US" sz="1800" dirty="0" err="1"/>
              <a:t>contemporâneas</a:t>
            </a:r>
            <a:r>
              <a:rPr lang="en-US" sz="1800" dirty="0"/>
              <a:t> . </a:t>
            </a:r>
            <a:r>
              <a:rPr lang="en-US" sz="1800" dirty="0" err="1"/>
              <a:t>PLoS</a:t>
            </a:r>
            <a:r>
              <a:rPr lang="en-US" sz="1800" dirty="0"/>
              <a:t> One . 2014; 27 2 : e90291. [ </a:t>
            </a:r>
            <a:r>
              <a:rPr lang="en-US" sz="1800" dirty="0" err="1"/>
              <a:t>Artigo</a:t>
            </a:r>
            <a:r>
              <a:rPr lang="en-US" sz="1800" dirty="0"/>
              <a:t> </a:t>
            </a:r>
            <a:r>
              <a:rPr lang="en-US" sz="1800" dirty="0" err="1"/>
              <a:t>grátis</a:t>
            </a:r>
            <a:r>
              <a:rPr lang="en-US" sz="1800" dirty="0"/>
              <a:t> PMC ] [ PubMed ] [ Google Scholar ]</a:t>
            </a:r>
            <a:endParaRPr lang="pt-BR" sz="1800"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Rectangle 2"/>
          <p:cNvSpPr>
            <a:spLocks noGrp="1"/>
          </p:cNvSpPr>
          <p:nvPr>
            <p:ph type="title"/>
          </p:nvPr>
        </p:nvSpPr>
        <p:spPr/>
        <p:txBody>
          <a:bodyPr/>
          <a:lstStyle/>
          <a:p>
            <a:pPr eaLnBrk="1" hangingPunct="1"/>
            <a:r>
              <a:rPr lang="pt-BR" sz="2800" b="1" smtClean="0">
                <a:solidFill>
                  <a:schemeClr val="hlink"/>
                </a:solidFill>
              </a:rPr>
              <a:t>Nota do Editor da página neonatal </a:t>
            </a:r>
            <a:r>
              <a:rPr lang="pt-BR" sz="2800" b="1" smtClean="0">
                <a:solidFill>
                  <a:schemeClr val="hlink"/>
                </a:solidFill>
                <a:hlinkClick r:id="rId2"/>
              </a:rPr>
              <a:t>www.paulomargotto.com.br</a:t>
            </a:r>
            <a:r>
              <a:rPr lang="pt-BR" sz="2800" b="1" smtClean="0">
                <a:solidFill>
                  <a:schemeClr val="hlink"/>
                </a:solidFill>
              </a:rPr>
              <a:t>  Dr. Paulo R. Margotto. Consultem também! Aqui e Agora! Estudando Juntos!</a:t>
            </a:r>
          </a:p>
        </p:txBody>
      </p:sp>
      <p:sp>
        <p:nvSpPr>
          <p:cNvPr id="71682" name="Rectangle 5"/>
          <p:cNvSpPr>
            <a:spLocks noChangeArrowheads="1"/>
          </p:cNvSpPr>
          <p:nvPr/>
        </p:nvSpPr>
        <p:spPr bwMode="auto">
          <a:xfrm>
            <a:off x="179388" y="5157788"/>
            <a:ext cx="7451725" cy="915987"/>
          </a:xfrm>
          <a:prstGeom prst="rect">
            <a:avLst/>
          </a:prstGeom>
          <a:noFill/>
          <a:ln w="9525">
            <a:noFill/>
            <a:miter lim="800000"/>
            <a:headEnd/>
            <a:tailEnd/>
          </a:ln>
        </p:spPr>
        <p:txBody>
          <a:bodyPr anchor="ctr">
            <a:spAutoFit/>
          </a:bodyPr>
          <a:lstStyle/>
          <a:p>
            <a:pPr algn="ctr"/>
            <a:r>
              <a:rPr lang="pt-BR" b="1">
                <a:solidFill>
                  <a:schemeClr val="hlink"/>
                </a:solidFill>
              </a:rPr>
              <a:t>Dr. Paulo R. Margotto, realizando Ultrassom na Unidade de Neonatologia do HRAS (fevereiro de 2011)</a:t>
            </a:r>
          </a:p>
          <a:p>
            <a:pPr algn="ctr"/>
            <a:r>
              <a:rPr lang="pt-BR" b="1">
                <a:solidFill>
                  <a:schemeClr val="hlink"/>
                </a:solidFill>
                <a:hlinkClick r:id="rId3"/>
              </a:rPr>
              <a:t>pmargotto@gmail.com</a:t>
            </a:r>
            <a:r>
              <a:rPr lang="pt-BR" b="1">
                <a:solidFill>
                  <a:schemeClr val="hlink"/>
                </a:solidFill>
              </a:rPr>
              <a:t> </a:t>
            </a:r>
          </a:p>
        </p:txBody>
      </p:sp>
      <p:pic>
        <p:nvPicPr>
          <p:cNvPr id="71683" name="Picture 6" descr="US_HRAS_2011"/>
          <p:cNvPicPr>
            <a:picLocks noChangeAspect="1" noChangeArrowheads="1"/>
          </p:cNvPicPr>
          <p:nvPr/>
        </p:nvPicPr>
        <p:blipFill>
          <a:blip r:embed="rId4"/>
          <a:srcRect/>
          <a:stretch>
            <a:fillRect/>
          </a:stretch>
        </p:blipFill>
        <p:spPr bwMode="auto">
          <a:xfrm>
            <a:off x="1258888" y="1700213"/>
            <a:ext cx="6092825" cy="3432175"/>
          </a:xfrm>
          <a:prstGeom prst="rect">
            <a:avLst/>
          </a:prstGeom>
          <a:noFill/>
          <a:ln w="9525">
            <a:noFill/>
            <a:miter lim="800000"/>
            <a:headEnd/>
            <a:tailEnd/>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Rectangle 4"/>
          <p:cNvSpPr>
            <a:spLocks noChangeArrowheads="1"/>
          </p:cNvSpPr>
          <p:nvPr/>
        </p:nvSpPr>
        <p:spPr bwMode="auto">
          <a:xfrm>
            <a:off x="0" y="387350"/>
            <a:ext cx="8964613" cy="1082675"/>
          </a:xfrm>
          <a:prstGeom prst="rect">
            <a:avLst/>
          </a:prstGeom>
          <a:noFill/>
          <a:ln w="9525">
            <a:noFill/>
            <a:miter lim="800000"/>
            <a:headEnd/>
            <a:tailEnd/>
          </a:ln>
        </p:spPr>
        <p:txBody>
          <a:bodyPr lIns="0" tIns="0" rIns="0" bIns="0" anchor="ctr">
            <a:spAutoFit/>
          </a:bodyPr>
          <a:lstStyle/>
          <a:p>
            <a:pPr algn="ctr"/>
            <a:r>
              <a:rPr lang="pt-BR" sz="2700">
                <a:solidFill>
                  <a:schemeClr val="hlink"/>
                </a:solidFill>
                <a:latin typeface="Lato" pitchFamily="34" charset="0"/>
              </a:rPr>
              <a:t>Uso de diur</a:t>
            </a:r>
            <a:r>
              <a:rPr lang="pt-BR" sz="2700">
                <a:solidFill>
                  <a:schemeClr val="hlink"/>
                </a:solidFill>
              </a:rPr>
              <a:t>é</a:t>
            </a:r>
            <a:r>
              <a:rPr lang="pt-BR" sz="2700">
                <a:solidFill>
                  <a:schemeClr val="hlink"/>
                </a:solidFill>
                <a:latin typeface="Lato" pitchFamily="34" charset="0"/>
              </a:rPr>
              <a:t>ticos em Neonatologia: mais controv</a:t>
            </a:r>
            <a:r>
              <a:rPr lang="pt-BR" sz="2700">
                <a:solidFill>
                  <a:schemeClr val="hlink"/>
                </a:solidFill>
              </a:rPr>
              <a:t>é</a:t>
            </a:r>
            <a:r>
              <a:rPr lang="pt-BR" sz="2700">
                <a:solidFill>
                  <a:schemeClr val="hlink"/>
                </a:solidFill>
                <a:latin typeface="Lato" pitchFamily="34" charset="0"/>
              </a:rPr>
              <a:t>rsias do que indica</a:t>
            </a:r>
            <a:r>
              <a:rPr lang="pt-BR" sz="2700">
                <a:solidFill>
                  <a:schemeClr val="hlink"/>
                </a:solidFill>
              </a:rPr>
              <a:t>ç</a:t>
            </a:r>
            <a:r>
              <a:rPr lang="pt-BR" sz="2700">
                <a:solidFill>
                  <a:schemeClr val="hlink"/>
                </a:solidFill>
                <a:latin typeface="Lato" pitchFamily="34" charset="0"/>
              </a:rPr>
              <a:t>ões</a:t>
            </a:r>
            <a:r>
              <a:rPr lang="pt-BR" sz="600">
                <a:solidFill>
                  <a:srgbClr val="607D8B"/>
                </a:solidFill>
                <a:hlinkClick r:id="rId2" tooltip="Diureticos_no_RN_2018"/>
              </a:rPr>
              <a:t>  </a:t>
            </a:r>
            <a:r>
              <a:rPr lang="pt-BR" sz="2800">
                <a:solidFill>
                  <a:srgbClr val="607D8B"/>
                </a:solidFill>
              </a:rPr>
              <a:t> </a:t>
            </a:r>
            <a:r>
              <a:rPr lang="pt-BR" sz="600">
                <a:solidFill>
                  <a:srgbClr val="607D8B"/>
                </a:solidFill>
              </a:rPr>
              <a:t>                         </a:t>
            </a:r>
            <a:r>
              <a:rPr lang="pt-BR"/>
              <a:t/>
            </a:r>
            <a:br>
              <a:rPr lang="pt-BR"/>
            </a:br>
            <a:r>
              <a:rPr lang="pt-BR" sz="1600">
                <a:solidFill>
                  <a:srgbClr val="424242"/>
                </a:solidFill>
                <a:ea typeface="Source Sans Pro"/>
                <a:cs typeface="Source Sans Pro"/>
              </a:rPr>
              <a:t>Paulo R. Margotto. Capítulo do livro Assistência ao Recém-Nascido de Risco, 4a Edição,  2021</a:t>
            </a:r>
            <a:endParaRPr lang="pt-BR">
              <a:solidFill>
                <a:srgbClr val="607D8B"/>
              </a:solidFill>
            </a:endParaRPr>
          </a:p>
        </p:txBody>
      </p:sp>
      <p:pic>
        <p:nvPicPr>
          <p:cNvPr id="72706" name="Picture 5" descr="doc">
            <a:hlinkClick r:id="rId2" tooltip="Diureticos_no_RN_2018"/>
          </p:cNvPr>
          <p:cNvPicPr>
            <a:picLocks noChangeAspect="1" noChangeArrowheads="1"/>
          </p:cNvPicPr>
          <p:nvPr/>
        </p:nvPicPr>
        <p:blipFill>
          <a:blip r:embed="rId3"/>
          <a:srcRect/>
          <a:stretch>
            <a:fillRect/>
          </a:stretch>
        </p:blipFill>
        <p:spPr bwMode="auto">
          <a:xfrm>
            <a:off x="8316913" y="765175"/>
            <a:ext cx="457200" cy="457200"/>
          </a:xfrm>
          <a:prstGeom prst="rect">
            <a:avLst/>
          </a:prstGeom>
          <a:noFill/>
          <a:ln w="9525">
            <a:noFill/>
            <a:miter lim="800000"/>
            <a:headEnd/>
            <a:tailEnd/>
          </a:ln>
        </p:spPr>
      </p:pic>
      <p:pic>
        <p:nvPicPr>
          <p:cNvPr id="72707" name="Picture 4"/>
          <p:cNvPicPr>
            <a:picLocks noChangeAspect="1" noChangeArrowheads="1"/>
          </p:cNvPicPr>
          <p:nvPr/>
        </p:nvPicPr>
        <p:blipFill>
          <a:blip r:embed="rId4"/>
          <a:srcRect/>
          <a:stretch>
            <a:fillRect/>
          </a:stretch>
        </p:blipFill>
        <p:spPr bwMode="auto">
          <a:xfrm>
            <a:off x="468313" y="1628775"/>
            <a:ext cx="3271837" cy="4229100"/>
          </a:xfrm>
          <a:prstGeom prst="rect">
            <a:avLst/>
          </a:prstGeom>
          <a:noFill/>
          <a:ln w="9525">
            <a:noFill/>
            <a:miter lim="800000"/>
            <a:headEnd/>
            <a:tailEnd/>
          </a:ln>
        </p:spPr>
      </p:pic>
      <p:sp>
        <p:nvSpPr>
          <p:cNvPr id="72708" name="Rectangle 7"/>
          <p:cNvSpPr>
            <a:spLocks noChangeArrowheads="1"/>
          </p:cNvSpPr>
          <p:nvPr/>
        </p:nvSpPr>
        <p:spPr bwMode="auto">
          <a:xfrm>
            <a:off x="3851275" y="2133600"/>
            <a:ext cx="4897438" cy="3662363"/>
          </a:xfrm>
          <a:prstGeom prst="rect">
            <a:avLst/>
          </a:prstGeom>
          <a:solidFill>
            <a:srgbClr val="FFFFFF"/>
          </a:solidFill>
          <a:ln w="9525">
            <a:noFill/>
            <a:miter lim="800000"/>
            <a:headEnd/>
            <a:tailEnd/>
          </a:ln>
        </p:spPr>
        <p:txBody>
          <a:bodyPr anchor="ctr">
            <a:spAutoFit/>
          </a:bodyPr>
          <a:lstStyle/>
          <a:p>
            <a:r>
              <a:rPr lang="pt-BR"/>
              <a:t>A furosemida tem sido o sétimo medicamente mais comumente relatados na Unidade de Terapia Intensiva Neonatal (UTIN), com mais de 8% dos pacientes expostos a este agente. Interessante que s diuréticos são frequentemente prescritos </a:t>
            </a:r>
            <a:r>
              <a:rPr lang="pt-BR" i="1"/>
              <a:t>off-label</a:t>
            </a:r>
            <a:r>
              <a:rPr lang="pt-BR"/>
              <a:t> (não há indicação do FDA [</a:t>
            </a:r>
            <a:r>
              <a:rPr lang="pt-BR" i="1"/>
              <a:t>Food and Drug Administration</a:t>
            </a:r>
            <a:r>
              <a:rPr lang="pt-BR"/>
              <a:t>]) aos recém-nascidos (RN) prematuros, particularmente na prevenção ou tratamento da displasia broncopulmonar (DBP). De todas as terapias adjuntas no prematuro com DBP, a terapia diurética é uma das mais abusadas, sem evidência de benefícios substanciais.  </a:t>
            </a:r>
          </a:p>
        </p:txBody>
      </p:sp>
      <p:sp>
        <p:nvSpPr>
          <p:cNvPr id="72709" name="AutoShape 8"/>
          <p:cNvSpPr>
            <a:spLocks noChangeArrowheads="1"/>
          </p:cNvSpPr>
          <p:nvPr/>
        </p:nvSpPr>
        <p:spPr bwMode="auto">
          <a:xfrm>
            <a:off x="8604250" y="6308725"/>
            <a:ext cx="328613" cy="269875"/>
          </a:xfrm>
          <a:prstGeom prst="rightArrow">
            <a:avLst>
              <a:gd name="adj1" fmla="val 50000"/>
              <a:gd name="adj2" fmla="val 30441"/>
            </a:avLst>
          </a:prstGeom>
          <a:solidFill>
            <a:schemeClr val="accent1"/>
          </a:solidFill>
          <a:ln w="9525">
            <a:solidFill>
              <a:schemeClr val="tx1"/>
            </a:solidFill>
            <a:miter lim="800000"/>
            <a:headEnd/>
            <a:tailEnd/>
          </a:ln>
        </p:spPr>
        <p:txBody>
          <a:bodyPr wrap="none" anchor="ctr"/>
          <a:lstStyle/>
          <a:p>
            <a:endParaRPr lang="pt-B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Rectangle 3"/>
          <p:cNvSpPr>
            <a:spLocks noGrp="1"/>
          </p:cNvSpPr>
          <p:nvPr>
            <p:ph type="body" idx="1"/>
          </p:nvPr>
        </p:nvSpPr>
        <p:spPr>
          <a:xfrm>
            <a:off x="323850" y="115888"/>
            <a:ext cx="8435975" cy="6958012"/>
          </a:xfrm>
        </p:spPr>
        <p:txBody>
          <a:bodyPr/>
          <a:lstStyle/>
          <a:p>
            <a:pPr eaLnBrk="1" hangingPunct="1">
              <a:lnSpc>
                <a:spcPct val="80000"/>
              </a:lnSpc>
            </a:pPr>
            <a:r>
              <a:rPr lang="pt-BR" sz="1800" smtClean="0"/>
              <a:t>O capítulo discute o uso do diurético em várias situações, com ênfase na </a:t>
            </a:r>
            <a:r>
              <a:rPr lang="pt-BR" sz="1800" b="1" smtClean="0"/>
              <a:t>displasia broncopulmonar</a:t>
            </a:r>
            <a:r>
              <a:rPr lang="pt-BR" sz="1800" smtClean="0"/>
              <a:t> (à luz  das evidências disponíveis, não há espaço para o seu uso na DBP, principalmente o uso de espironolactona como "poupadora de potássio" [ora se o néfron não responde à aldosterona, também não vai responder ao seu inibidor]) </a:t>
            </a:r>
            <a:r>
              <a:rPr lang="pt-BR" sz="1800" b="1" smtClean="0"/>
              <a:t>antes das</a:t>
            </a:r>
            <a:r>
              <a:rPr lang="pt-BR" sz="1800" smtClean="0"/>
              <a:t> </a:t>
            </a:r>
            <a:r>
              <a:rPr lang="pt-BR" sz="1800" b="1" smtClean="0"/>
              <a:t>transfusões sanguíneas</a:t>
            </a:r>
            <a:r>
              <a:rPr lang="pt-BR" sz="1800" smtClean="0"/>
              <a:t> (metanálise englobando adultos e crianças,  mostrou insuficiente evidência na determinação se a pré-medicação  na transfusão sanguínea com diurético de alça previne importante morbidade clínica relacionada à transfusão), na </a:t>
            </a:r>
            <a:r>
              <a:rPr lang="pt-BR" sz="1800" b="1" smtClean="0"/>
              <a:t>hipercalcemia</a:t>
            </a:r>
            <a:r>
              <a:rPr lang="pt-BR" sz="1800" smtClean="0"/>
              <a:t> (diurese excessiva pode levar à depleção de volume, hipocalemia e piora da  hipercalcemia),  na </a:t>
            </a:r>
            <a:r>
              <a:rPr lang="pt-BR" sz="1800" b="1" smtClean="0"/>
              <a:t>lesão renal</a:t>
            </a:r>
            <a:r>
              <a:rPr lang="pt-BR" sz="1800" smtClean="0"/>
              <a:t> (antes da furosemida para o tratamento da lesão renal  oligúrica, deve ser corrigida a hipotensão arterial e significante acidose), nas </a:t>
            </a:r>
            <a:r>
              <a:rPr lang="pt-BR" sz="1800" b="1" smtClean="0"/>
              <a:t>cirurgias cardiovasculares</a:t>
            </a:r>
            <a:r>
              <a:rPr lang="pt-BR" sz="1800" smtClean="0"/>
              <a:t> (o uso, de preferência, tem sido recomendado infusão contínua), na </a:t>
            </a:r>
            <a:r>
              <a:rPr lang="pt-BR" sz="1800" b="1" smtClean="0"/>
              <a:t>hipoalbuminemia</a:t>
            </a:r>
            <a:r>
              <a:rPr lang="pt-BR" sz="1800" smtClean="0"/>
              <a:t> (a literatura adulta mostra que não há  qualquer justificativa para o uso rotineiro de furoremida e albumina para vencer a resistência diurética nos pacientes  hipoalbuminêmicos; na </a:t>
            </a:r>
            <a:r>
              <a:rPr lang="pt-BR" sz="1800" b="1" smtClean="0"/>
              <a:t>lesão pulmonar induzida pela transfusão</a:t>
            </a:r>
            <a:r>
              <a:rPr lang="pt-BR" sz="1800" smtClean="0"/>
              <a:t> </a:t>
            </a:r>
            <a:r>
              <a:rPr lang="pt-BR" sz="1800" b="1" smtClean="0"/>
              <a:t>sanguínea</a:t>
            </a:r>
            <a:r>
              <a:rPr lang="pt-BR" sz="1800" smtClean="0"/>
              <a:t> (por não haver disfunção cardíaca e  sobrecarga de volume, os diuréticos não são indicados), na </a:t>
            </a:r>
            <a:r>
              <a:rPr lang="pt-BR" sz="1800" b="1" smtClean="0"/>
              <a:t>persistência do canal arterial</a:t>
            </a:r>
            <a:r>
              <a:rPr lang="pt-BR" sz="1800" smtClean="0"/>
              <a:t> (a furosemida pode aumentar a síntese de prostaglandina) além das suas </a:t>
            </a:r>
            <a:r>
              <a:rPr lang="pt-BR" sz="1800" b="1" smtClean="0"/>
              <a:t>toxicidades,</a:t>
            </a:r>
            <a:r>
              <a:rPr lang="pt-BR" sz="1800" smtClean="0"/>
              <a:t> principalmente a ototoxicidade (risco de deficiência neurossensorial de 6,8 vezes mais nos recém-nascidos que receberam terapia diurética acima de 14 dias), nefrocalcinose (uma dose acumulativa de 10mg/kg de peso aumenta o risco em 48 vezes de nefrocalcinose) e doença metabolica óssea da prematuridade (não somente com a furosemida, mas também os diuréticos alternativos, como  hidroclorotiazida e espironolactona), além da melhor forma de </a:t>
            </a:r>
            <a:r>
              <a:rPr lang="pt-BR" sz="1800" b="1" smtClean="0"/>
              <a:t>infusão, contínua ou intermitente</a:t>
            </a:r>
            <a:r>
              <a:rPr lang="pt-BR" sz="1800" smtClean="0"/>
              <a:t> (o uso intermitente da furosemida pode causar imprevisíveis flutuações na concentração sérica da droga, expondo o paciente a maior risco de ototoxicidade e nefrotoxicidade).</a:t>
            </a:r>
            <a:endParaRPr lang="pt-BR" sz="1800" b="1" smtClean="0"/>
          </a:p>
          <a:p>
            <a:pPr algn="ctr" eaLnBrk="1" hangingPunct="1">
              <a:lnSpc>
                <a:spcPct val="80000"/>
              </a:lnSpc>
              <a:buFont typeface="Arial" charset="0"/>
              <a:buNone/>
            </a:pPr>
            <a:r>
              <a:rPr lang="pt-BR" sz="1800" b="1" smtClean="0">
                <a:solidFill>
                  <a:schemeClr val="hlink"/>
                </a:solidFill>
              </a:rPr>
              <a:t>Embora existam muitos desafios,  devem ser realizados estudos adicionais para garantir que os diuréticos sejam seguros e eficazes em bebês prematuros. </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Rectangle 3"/>
          <p:cNvSpPr>
            <a:spLocks noGrp="1"/>
          </p:cNvSpPr>
          <p:nvPr>
            <p:ph type="body" idx="1"/>
          </p:nvPr>
        </p:nvSpPr>
        <p:spPr>
          <a:xfrm>
            <a:off x="395288" y="3068638"/>
            <a:ext cx="8229600" cy="4525962"/>
          </a:xfrm>
        </p:spPr>
        <p:txBody>
          <a:bodyPr/>
          <a:lstStyle/>
          <a:p>
            <a:pPr eaLnBrk="1" hangingPunct="1">
              <a:lnSpc>
                <a:spcPct val="80000"/>
              </a:lnSpc>
            </a:pPr>
            <a:r>
              <a:rPr lang="pt-BR" sz="2000" smtClean="0"/>
              <a:t>DOENÇA METABÓLICA ÓSSEA (DMO) é uma doença grave que afeta o desenvolvimento físico de bebês prematuros a curto e longo prazo; </a:t>
            </a:r>
            <a:r>
              <a:rPr lang="pt-BR" sz="2000" b="1" smtClean="0">
                <a:solidFill>
                  <a:srgbClr val="FF0000"/>
                </a:solidFill>
              </a:rPr>
              <a:t>Nascimento prematuro, falta de nutrição enteral total e deficiência precoce de VitD são os principais fatores de risco para DMO</a:t>
            </a:r>
            <a:r>
              <a:rPr lang="pt-BR" sz="2000" smtClean="0"/>
              <a:t>; Para a prevenção e o tratamento da DMO, é importante garantir o cuidado perinatal, prevenir ativamente o parto prematuro e aumentar de forma adequada a ingestão equilibrada de cálcio, fósforo e VitD no terceiro trimestre da gravidez; No período pós-natal inicial, minerais suficientes devem ser fornecidos para bebês prematuros por meio de nutrição parenteral, e </a:t>
            </a:r>
            <a:r>
              <a:rPr lang="pt-BR" sz="2000" b="1" smtClean="0">
                <a:solidFill>
                  <a:srgbClr val="FF00FF"/>
                </a:solidFill>
              </a:rPr>
              <a:t>fazer a transição para nutrição enteral total o mais rápido possível</a:t>
            </a:r>
            <a:r>
              <a:rPr lang="pt-BR" sz="2000" smtClean="0"/>
              <a:t>;  a suplementação oral de cálcio, fósforo e VitD é necessária quando a nutrição enteral é estabelecida pela primeira vez. </a:t>
            </a:r>
          </a:p>
        </p:txBody>
      </p:sp>
      <p:sp>
        <p:nvSpPr>
          <p:cNvPr id="74754" name="Rectangle 6"/>
          <p:cNvSpPr>
            <a:spLocks noChangeArrowheads="1"/>
          </p:cNvSpPr>
          <p:nvPr/>
        </p:nvSpPr>
        <p:spPr bwMode="auto">
          <a:xfrm>
            <a:off x="11113" y="0"/>
            <a:ext cx="9132887" cy="1355725"/>
          </a:xfrm>
          <a:prstGeom prst="rect">
            <a:avLst/>
          </a:prstGeom>
          <a:solidFill>
            <a:srgbClr val="FFFFFF"/>
          </a:solidFill>
          <a:ln w="9525">
            <a:noFill/>
            <a:miter lim="800000"/>
            <a:headEnd/>
            <a:tailEnd/>
          </a:ln>
        </p:spPr>
        <p:txBody>
          <a:bodyPr tIns="126960" bIns="25392" anchor="ctr">
            <a:spAutoFit/>
          </a:bodyPr>
          <a:lstStyle/>
          <a:p>
            <a:pPr algn="ctr"/>
            <a:r>
              <a:rPr lang="pt-BR" sz="2200" b="1">
                <a:solidFill>
                  <a:srgbClr val="072A4D"/>
                </a:solidFill>
                <a:latin typeface="Lato" pitchFamily="34" charset="0"/>
                <a:hlinkClick r:id="rId2"/>
              </a:rPr>
              <a:t>An</a:t>
            </a:r>
            <a:r>
              <a:rPr lang="pt-BR" sz="2200" b="1">
                <a:solidFill>
                  <a:srgbClr val="072A4D"/>
                </a:solidFill>
                <a:hlinkClick r:id="rId2"/>
              </a:rPr>
              <a:t>á</a:t>
            </a:r>
            <a:r>
              <a:rPr lang="pt-BR" sz="2200" b="1">
                <a:solidFill>
                  <a:srgbClr val="072A4D"/>
                </a:solidFill>
                <a:latin typeface="Lato" pitchFamily="34" charset="0"/>
                <a:hlinkClick r:id="rId2"/>
              </a:rPr>
              <a:t>lise dos Fatores de Risco da Preven</a:t>
            </a:r>
            <a:r>
              <a:rPr lang="pt-BR" sz="2200" b="1">
                <a:solidFill>
                  <a:srgbClr val="072A4D"/>
                </a:solidFill>
                <a:hlinkClick r:id="rId2"/>
              </a:rPr>
              <a:t>ç</a:t>
            </a:r>
            <a:r>
              <a:rPr lang="pt-BR" sz="2200" b="1">
                <a:solidFill>
                  <a:srgbClr val="072A4D"/>
                </a:solidFill>
                <a:latin typeface="Lato" pitchFamily="34" charset="0"/>
                <a:hlinkClick r:id="rId2"/>
              </a:rPr>
              <a:t>ão da Doen</a:t>
            </a:r>
            <a:r>
              <a:rPr lang="pt-BR" sz="2200" b="1">
                <a:solidFill>
                  <a:srgbClr val="072A4D"/>
                </a:solidFill>
                <a:hlinkClick r:id="rId2"/>
              </a:rPr>
              <a:t>ç</a:t>
            </a:r>
            <a:r>
              <a:rPr lang="pt-BR" sz="2200" b="1">
                <a:solidFill>
                  <a:srgbClr val="072A4D"/>
                </a:solidFill>
                <a:latin typeface="Lato" pitchFamily="34" charset="0"/>
                <a:hlinkClick r:id="rId2"/>
              </a:rPr>
              <a:t>a </a:t>
            </a:r>
            <a:r>
              <a:rPr lang="pt-BR" sz="2200" b="1">
                <a:solidFill>
                  <a:srgbClr val="072A4D"/>
                </a:solidFill>
                <a:hlinkClick r:id="rId2"/>
              </a:rPr>
              <a:t>Ó</a:t>
            </a:r>
            <a:r>
              <a:rPr lang="pt-BR" sz="2200" b="1">
                <a:solidFill>
                  <a:srgbClr val="072A4D"/>
                </a:solidFill>
                <a:latin typeface="Lato" pitchFamily="34" charset="0"/>
                <a:hlinkClick r:id="rId2"/>
              </a:rPr>
              <a:t>ssea Metab</a:t>
            </a:r>
            <a:r>
              <a:rPr lang="pt-BR" sz="2200" b="1">
                <a:solidFill>
                  <a:srgbClr val="072A4D"/>
                </a:solidFill>
                <a:hlinkClick r:id="rId2"/>
              </a:rPr>
              <a:t>ó</a:t>
            </a:r>
            <a:r>
              <a:rPr lang="pt-BR" sz="2200" b="1">
                <a:solidFill>
                  <a:srgbClr val="072A4D"/>
                </a:solidFill>
                <a:latin typeface="Lato" pitchFamily="34" charset="0"/>
                <a:hlinkClick r:id="rId2"/>
              </a:rPr>
              <a:t>lica da Prematuridade (PAPEL DO ALUMINIO NA NUTRI</a:t>
            </a:r>
            <a:r>
              <a:rPr lang="pt-BR" sz="2200" b="1">
                <a:solidFill>
                  <a:srgbClr val="072A4D"/>
                </a:solidFill>
                <a:hlinkClick r:id="rId2"/>
              </a:rPr>
              <a:t>Ç</a:t>
            </a:r>
            <a:r>
              <a:rPr lang="pt-BR" sz="2200" b="1">
                <a:solidFill>
                  <a:srgbClr val="072A4D"/>
                </a:solidFill>
                <a:latin typeface="Lato" pitchFamily="34" charset="0"/>
                <a:hlinkClick r:id="rId2"/>
              </a:rPr>
              <a:t>ÃO PARENTERAL!)</a:t>
            </a:r>
            <a:endParaRPr lang="pt-BR" sz="2200" b="1">
              <a:solidFill>
                <a:srgbClr val="072A4D"/>
              </a:solidFill>
              <a:latin typeface="Lato" pitchFamily="34" charset="0"/>
            </a:endParaRPr>
          </a:p>
          <a:p>
            <a:pPr eaLnBrk="0" hangingPunct="0"/>
            <a:r>
              <a:rPr lang="pt-BR" sz="1300">
                <a:solidFill>
                  <a:srgbClr val="607D8B"/>
                </a:solidFill>
                <a:latin typeface="Source Sans Pro"/>
              </a:rPr>
              <a:t>  </a:t>
            </a:r>
            <a:r>
              <a:rPr lang="pt-BR" sz="1300">
                <a:solidFill>
                  <a:srgbClr val="607D8B"/>
                </a:solidFill>
              </a:rPr>
              <a:t>        </a:t>
            </a:r>
            <a:endParaRPr lang="pt-BR" sz="1300">
              <a:solidFill>
                <a:srgbClr val="607D8B"/>
              </a:solidFill>
              <a:latin typeface="Source Sans Pro"/>
            </a:endParaRPr>
          </a:p>
        </p:txBody>
      </p:sp>
      <p:pic>
        <p:nvPicPr>
          <p:cNvPr id="74755" name="Picture 7" descr="pptx">
            <a:hlinkClick r:id="rId3" tooltip="Doenc-Metab_Ossea_Fat-Risco"/>
          </p:cNvPr>
          <p:cNvPicPr>
            <a:picLocks noChangeAspect="1" noChangeArrowheads="1"/>
          </p:cNvPicPr>
          <p:nvPr/>
        </p:nvPicPr>
        <p:blipFill>
          <a:blip r:embed="rId4"/>
          <a:srcRect/>
          <a:stretch>
            <a:fillRect/>
          </a:stretch>
        </p:blipFill>
        <p:spPr bwMode="auto">
          <a:xfrm>
            <a:off x="8388350" y="836613"/>
            <a:ext cx="457200" cy="457200"/>
          </a:xfrm>
          <a:prstGeom prst="rect">
            <a:avLst/>
          </a:prstGeom>
          <a:noFill/>
          <a:ln w="9525">
            <a:noFill/>
            <a:miter lim="800000"/>
            <a:headEnd/>
            <a:tailEnd/>
          </a:ln>
        </p:spPr>
      </p:pic>
      <p:sp>
        <p:nvSpPr>
          <p:cNvPr id="74756" name="Rectangle 8"/>
          <p:cNvSpPr>
            <a:spLocks noChangeArrowheads="1"/>
          </p:cNvSpPr>
          <p:nvPr/>
        </p:nvSpPr>
        <p:spPr bwMode="auto">
          <a:xfrm>
            <a:off x="0" y="1196975"/>
            <a:ext cx="9036050" cy="915988"/>
          </a:xfrm>
          <a:prstGeom prst="rect">
            <a:avLst/>
          </a:prstGeom>
          <a:noFill/>
          <a:ln w="9525">
            <a:noFill/>
            <a:miter lim="800000"/>
            <a:headEnd/>
            <a:tailEnd/>
          </a:ln>
        </p:spPr>
        <p:txBody>
          <a:bodyPr anchor="ctr">
            <a:spAutoFit/>
          </a:bodyPr>
          <a:lstStyle/>
          <a:p>
            <a:pPr algn="ctr"/>
            <a:r>
              <a:rPr lang="pt-BR" b="1">
                <a:hlinkClick r:id="rId5"/>
              </a:rPr>
              <a:t>Risk</a:t>
            </a:r>
            <a:r>
              <a:rPr lang="pt-BR">
                <a:hlinkClick r:id="rId5"/>
              </a:rPr>
              <a:t> </a:t>
            </a:r>
            <a:r>
              <a:rPr lang="pt-BR" b="1">
                <a:hlinkClick r:id="rId5"/>
              </a:rPr>
              <a:t>factors</a:t>
            </a:r>
            <a:r>
              <a:rPr lang="pt-BR">
                <a:hlinkClick r:id="rId5"/>
              </a:rPr>
              <a:t> </a:t>
            </a:r>
            <a:r>
              <a:rPr lang="pt-BR" b="1">
                <a:hlinkClick r:id="rId5"/>
              </a:rPr>
              <a:t>analysis</a:t>
            </a:r>
            <a:r>
              <a:rPr lang="pt-BR">
                <a:hlinkClick r:id="rId5"/>
              </a:rPr>
              <a:t> and prevention of metabolic bone disease of  prematurity.</a:t>
            </a:r>
            <a:endParaRPr lang="pt-BR"/>
          </a:p>
          <a:p>
            <a:pPr algn="ctr"/>
            <a:r>
              <a:rPr lang="pt-BR"/>
              <a:t>Chen W, Yang C, Chen H, Zhang B.Medicine (Baltimore). 2018 Oct;97(42):e12861. doi:10.1097/MD.0000000000012861.PMID: 30334994 </a:t>
            </a:r>
            <a:r>
              <a:rPr lang="pt-BR" b="1"/>
              <a:t>Free PMC article. </a:t>
            </a:r>
            <a:r>
              <a:rPr lang="pt-BR" b="1">
                <a:solidFill>
                  <a:srgbClr val="FF00FF"/>
                </a:solidFill>
              </a:rPr>
              <a:t>Artigo Livre!</a:t>
            </a:r>
          </a:p>
        </p:txBody>
      </p:sp>
      <p:sp>
        <p:nvSpPr>
          <p:cNvPr id="74757" name="Rectangle 9"/>
          <p:cNvSpPr>
            <a:spLocks noChangeArrowheads="1"/>
          </p:cNvSpPr>
          <p:nvPr/>
        </p:nvSpPr>
        <p:spPr bwMode="auto">
          <a:xfrm>
            <a:off x="2268538" y="2133600"/>
            <a:ext cx="4667250" cy="915988"/>
          </a:xfrm>
          <a:prstGeom prst="rect">
            <a:avLst/>
          </a:prstGeom>
          <a:noFill/>
          <a:ln w="9525">
            <a:noFill/>
            <a:miter lim="800000"/>
            <a:headEnd/>
            <a:tailEnd/>
          </a:ln>
        </p:spPr>
        <p:txBody>
          <a:bodyPr wrap="none" anchor="ctr">
            <a:spAutoFit/>
          </a:bodyPr>
          <a:lstStyle/>
          <a:p>
            <a:pPr algn="ctr"/>
            <a:r>
              <a:rPr lang="pt-BR" b="1"/>
              <a:t>Apresentação: Flávia Moura (R3 Neonatologia )</a:t>
            </a:r>
            <a:endParaRPr lang="pt-BR"/>
          </a:p>
          <a:p>
            <a:pPr algn="ctr"/>
            <a:r>
              <a:rPr lang="pt-BR" b="1"/>
              <a:t>Coordenação: Miza Vidigal</a:t>
            </a:r>
            <a:endParaRPr lang="pt-BR"/>
          </a:p>
          <a:p>
            <a:pPr algn="ctr"/>
            <a:r>
              <a:rPr lang="pt-BR" b="1"/>
              <a:t>Revisão e Complementação: Paulo R. Margotto</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Rectangle 2"/>
          <p:cNvSpPr>
            <a:spLocks noGrp="1"/>
          </p:cNvSpPr>
          <p:nvPr>
            <p:ph type="title"/>
          </p:nvPr>
        </p:nvSpPr>
        <p:spPr/>
        <p:txBody>
          <a:bodyPr/>
          <a:lstStyle/>
          <a:p>
            <a:pPr eaLnBrk="1" hangingPunct="1"/>
            <a:r>
              <a:rPr lang="pt-BR" smtClean="0">
                <a:solidFill>
                  <a:schemeClr val="hlink"/>
                </a:solidFill>
              </a:rPr>
              <a:t>OBRIGADO!</a:t>
            </a:r>
          </a:p>
        </p:txBody>
      </p:sp>
      <p:pic>
        <p:nvPicPr>
          <p:cNvPr id="75778" name="Picture 4"/>
          <p:cNvPicPr>
            <a:picLocks noChangeAspect="1" noChangeArrowheads="1"/>
          </p:cNvPicPr>
          <p:nvPr/>
        </p:nvPicPr>
        <p:blipFill>
          <a:blip r:embed="rId2"/>
          <a:srcRect/>
          <a:stretch>
            <a:fillRect/>
          </a:stretch>
        </p:blipFill>
        <p:spPr bwMode="auto">
          <a:xfrm>
            <a:off x="611188" y="1341438"/>
            <a:ext cx="7458075" cy="4195762"/>
          </a:xfrm>
          <a:prstGeom prst="rect">
            <a:avLst/>
          </a:prstGeom>
          <a:noFill/>
          <a:ln w="9525">
            <a:noFill/>
            <a:miter lim="800000"/>
            <a:headEnd/>
            <a:tailEnd/>
          </a:ln>
        </p:spPr>
      </p:pic>
      <p:sp>
        <p:nvSpPr>
          <p:cNvPr id="75779" name="Text Box 5"/>
          <p:cNvSpPr txBox="1">
            <a:spLocks noChangeArrowheads="1"/>
          </p:cNvSpPr>
          <p:nvPr/>
        </p:nvSpPr>
        <p:spPr bwMode="auto">
          <a:xfrm>
            <a:off x="1187450" y="5661025"/>
            <a:ext cx="6818313" cy="366713"/>
          </a:xfrm>
          <a:prstGeom prst="rect">
            <a:avLst/>
          </a:prstGeom>
          <a:noFill/>
          <a:ln w="9525">
            <a:noFill/>
            <a:miter lim="800000"/>
            <a:headEnd/>
            <a:tailEnd/>
          </a:ln>
        </p:spPr>
        <p:txBody>
          <a:bodyPr wrap="none">
            <a:spAutoFit/>
          </a:bodyPr>
          <a:lstStyle/>
          <a:p>
            <a:r>
              <a:rPr lang="pt-BR">
                <a:solidFill>
                  <a:schemeClr val="hlink"/>
                </a:solidFill>
              </a:rPr>
              <a:t>Drs. Antônio Thiago de Souza Coelho e Paulo R. Margotto (11/11/2020)</a:t>
            </a:r>
          </a:p>
        </p:txBody>
      </p:sp>
      <p:sp>
        <p:nvSpPr>
          <p:cNvPr id="75780" name="Rectangle 6"/>
          <p:cNvSpPr>
            <a:spLocks noChangeArrowheads="1"/>
          </p:cNvSpPr>
          <p:nvPr/>
        </p:nvSpPr>
        <p:spPr bwMode="auto">
          <a:xfrm>
            <a:off x="2976563" y="3246438"/>
            <a:ext cx="3190875" cy="366712"/>
          </a:xfrm>
          <a:prstGeom prst="rect">
            <a:avLst/>
          </a:prstGeom>
          <a:noFill/>
          <a:ln w="9525">
            <a:noFill/>
            <a:miter lim="800000"/>
            <a:headEnd/>
            <a:tailEnd/>
          </a:ln>
        </p:spPr>
        <p:txBody>
          <a:bodyPr wrap="none">
            <a:spAutoFit/>
          </a:bodyPr>
          <a:lstStyle/>
          <a:p>
            <a:r>
              <a:rPr lang="pt-BR">
                <a:solidFill>
                  <a:srgbClr val="898989"/>
                </a:solidFill>
              </a:rPr>
              <a:t>Antonio Thiago de Souza Coelho</a:t>
            </a:r>
          </a:p>
        </p:txBody>
      </p:sp>
    </p:spTree>
  </p:cSld>
  <p:clrMapOvr>
    <a:masterClrMapping/>
  </p:clrMapOvr>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4724</TotalTime>
  <Words>4188</Words>
  <Application>Microsoft Office PowerPoint</Application>
  <PresentationFormat>On-screen Show (4:3)</PresentationFormat>
  <Paragraphs>198</Paragraphs>
  <Slides>35</Slides>
  <Notes>26</Notes>
  <HiddenSlides>0</HiddenSlides>
  <MMClips>0</MMClips>
  <ScaleCrop>false</ScaleCrop>
  <HeadingPairs>
    <vt:vector size="6" baseType="variant">
      <vt:variant>
        <vt:lpstr>Fontes usadas</vt:lpstr>
      </vt:variant>
      <vt:variant>
        <vt:i4>5</vt:i4>
      </vt:variant>
      <vt:variant>
        <vt:lpstr>Modelo de design</vt:lpstr>
      </vt:variant>
      <vt:variant>
        <vt:i4>1</vt:i4>
      </vt:variant>
      <vt:variant>
        <vt:lpstr>Títulos de slides</vt:lpstr>
      </vt:variant>
      <vt:variant>
        <vt:i4>35</vt:i4>
      </vt:variant>
    </vt:vector>
  </HeadingPairs>
  <TitlesOfParts>
    <vt:vector size="41" baseType="lpstr">
      <vt:lpstr>Calibri</vt:lpstr>
      <vt:lpstr>Arial</vt:lpstr>
      <vt:lpstr>Lato</vt:lpstr>
      <vt:lpstr>Source Sans Pro</vt:lpstr>
      <vt:lpstr>Times New Roman</vt:lpstr>
      <vt:lpstr>Tema do Office</vt:lpstr>
      <vt:lpstr>Slide 1</vt:lpstr>
      <vt:lpstr>Introdução</vt:lpstr>
      <vt:lpstr>Introdução</vt:lpstr>
      <vt:lpstr>Introdução</vt:lpstr>
      <vt:lpstr>Introdução</vt:lpstr>
      <vt:lpstr>Materiais e Métodos</vt:lpstr>
      <vt:lpstr>Materiais e Métodos</vt:lpstr>
      <vt:lpstr>Materiais e Métodos</vt:lpstr>
      <vt:lpstr>Materiais e Métodos</vt:lpstr>
      <vt:lpstr>Métodos Análise estatística</vt:lpstr>
      <vt:lpstr>Resultados</vt:lpstr>
      <vt:lpstr>Resultados Dados Demográficos dos Pacientes</vt:lpstr>
      <vt:lpstr>Resultados Desfechos Primários</vt:lpstr>
      <vt:lpstr>Resultados Desfechos Secundários</vt:lpstr>
      <vt:lpstr>Discussão </vt:lpstr>
      <vt:lpstr>Discussão </vt:lpstr>
      <vt:lpstr>Discussão </vt:lpstr>
      <vt:lpstr>Discussão </vt:lpstr>
      <vt:lpstr>Discussão </vt:lpstr>
      <vt:lpstr>Discussão </vt:lpstr>
      <vt:lpstr>Discussão </vt:lpstr>
      <vt:lpstr>Discussão </vt:lpstr>
      <vt:lpstr>Discussão </vt:lpstr>
      <vt:lpstr>Discussão </vt:lpstr>
      <vt:lpstr>Discussão </vt:lpstr>
      <vt:lpstr>Discussão: LIMITAÇÕES </vt:lpstr>
      <vt:lpstr>Conclusão</vt:lpstr>
      <vt:lpstr>Slide 28</vt:lpstr>
      <vt:lpstr>Referências Bibliográficas</vt:lpstr>
      <vt:lpstr>Referências Bibliográficas</vt:lpstr>
      <vt:lpstr>Nota do Editor da página neonatal www.paulomargotto.com.br  Dr. Paulo R. Margotto. Consultem também! Aqui e Agora! Estudando Juntos!</vt:lpstr>
      <vt:lpstr>Slide 32</vt:lpstr>
      <vt:lpstr>Slide 33</vt:lpstr>
      <vt:lpstr>Slide 34</vt:lpstr>
      <vt:lpstr>OBRIGADO!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CASA</dc:creator>
  <cp:lastModifiedBy>Paulo</cp:lastModifiedBy>
  <cp:revision>310</cp:revision>
  <dcterms:created xsi:type="dcterms:W3CDTF">2019-03-31T14:37:35Z</dcterms:created>
  <dcterms:modified xsi:type="dcterms:W3CDTF">2021-02-17T14:43:40Z</dcterms:modified>
</cp:coreProperties>
</file>