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8" r:id="rId1"/>
  </p:sldMasterIdLst>
  <p:notesMasterIdLst>
    <p:notesMasterId r:id="rId34"/>
  </p:notesMasterIdLst>
  <p:sldIdLst>
    <p:sldId id="256" r:id="rId2"/>
    <p:sldId id="258" r:id="rId3"/>
    <p:sldId id="259" r:id="rId4"/>
    <p:sldId id="260" r:id="rId5"/>
    <p:sldId id="265" r:id="rId6"/>
    <p:sldId id="262" r:id="rId7"/>
    <p:sldId id="263" r:id="rId8"/>
    <p:sldId id="264" r:id="rId9"/>
    <p:sldId id="266" r:id="rId10"/>
    <p:sldId id="267" r:id="rId11"/>
    <p:sldId id="268" r:id="rId12"/>
    <p:sldId id="271" r:id="rId13"/>
    <p:sldId id="269" r:id="rId14"/>
    <p:sldId id="270" r:id="rId15"/>
    <p:sldId id="272" r:id="rId16"/>
    <p:sldId id="273" r:id="rId17"/>
    <p:sldId id="274" r:id="rId18"/>
    <p:sldId id="275" r:id="rId19"/>
    <p:sldId id="276" r:id="rId20"/>
    <p:sldId id="277" r:id="rId21"/>
    <p:sldId id="279" r:id="rId22"/>
    <p:sldId id="280" r:id="rId23"/>
    <p:sldId id="281" r:id="rId24"/>
    <p:sldId id="289" r:id="rId25"/>
    <p:sldId id="282" r:id="rId26"/>
    <p:sldId id="283" r:id="rId27"/>
    <p:sldId id="284" r:id="rId28"/>
    <p:sldId id="285" r:id="rId29"/>
    <p:sldId id="286" r:id="rId30"/>
    <p:sldId id="287" r:id="rId31"/>
    <p:sldId id="288" r:id="rId32"/>
    <p:sldId id="278" r:id="rId33"/>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entury Gothic" pitchFamily="34" charset="0"/>
        <a:ea typeface="+mn-ea"/>
        <a:cs typeface="Arial" charset="0"/>
      </a:defRPr>
    </a:lvl1pPr>
    <a:lvl2pPr marL="457200" algn="l" defTabSz="457200" rtl="0" fontAlgn="base">
      <a:spcBef>
        <a:spcPct val="0"/>
      </a:spcBef>
      <a:spcAft>
        <a:spcPct val="0"/>
      </a:spcAft>
      <a:defRPr kern="1200">
        <a:solidFill>
          <a:schemeClr val="tx1"/>
        </a:solidFill>
        <a:latin typeface="Century Gothic" pitchFamily="34" charset="0"/>
        <a:ea typeface="+mn-ea"/>
        <a:cs typeface="Arial" charset="0"/>
      </a:defRPr>
    </a:lvl2pPr>
    <a:lvl3pPr marL="914400" algn="l" defTabSz="457200" rtl="0" fontAlgn="base">
      <a:spcBef>
        <a:spcPct val="0"/>
      </a:spcBef>
      <a:spcAft>
        <a:spcPct val="0"/>
      </a:spcAft>
      <a:defRPr kern="1200">
        <a:solidFill>
          <a:schemeClr val="tx1"/>
        </a:solidFill>
        <a:latin typeface="Century Gothic" pitchFamily="34" charset="0"/>
        <a:ea typeface="+mn-ea"/>
        <a:cs typeface="Arial" charset="0"/>
      </a:defRPr>
    </a:lvl3pPr>
    <a:lvl4pPr marL="1371600" algn="l" defTabSz="457200" rtl="0" fontAlgn="base">
      <a:spcBef>
        <a:spcPct val="0"/>
      </a:spcBef>
      <a:spcAft>
        <a:spcPct val="0"/>
      </a:spcAft>
      <a:defRPr kern="1200">
        <a:solidFill>
          <a:schemeClr val="tx1"/>
        </a:solidFill>
        <a:latin typeface="Century Gothic" pitchFamily="34" charset="0"/>
        <a:ea typeface="+mn-ea"/>
        <a:cs typeface="Arial" charset="0"/>
      </a:defRPr>
    </a:lvl4pPr>
    <a:lvl5pPr marL="1828800" algn="l" defTabSz="457200" rtl="0" fontAlgn="base">
      <a:spcBef>
        <a:spcPct val="0"/>
      </a:spcBef>
      <a:spcAft>
        <a:spcPct val="0"/>
      </a:spcAft>
      <a:defRPr kern="1200">
        <a:solidFill>
          <a:schemeClr val="tx1"/>
        </a:solidFill>
        <a:latin typeface="Century Gothic" pitchFamily="34" charset="0"/>
        <a:ea typeface="+mn-ea"/>
        <a:cs typeface="Arial" charset="0"/>
      </a:defRPr>
    </a:lvl5pPr>
    <a:lvl6pPr marL="2286000" algn="l" defTabSz="914400" rtl="0" eaLnBrk="1" latinLnBrk="0" hangingPunct="1">
      <a:defRPr kern="1200">
        <a:solidFill>
          <a:schemeClr val="tx1"/>
        </a:solidFill>
        <a:latin typeface="Century Gothic" pitchFamily="34" charset="0"/>
        <a:ea typeface="+mn-ea"/>
        <a:cs typeface="Arial" charset="0"/>
      </a:defRPr>
    </a:lvl6pPr>
    <a:lvl7pPr marL="2743200" algn="l" defTabSz="914400" rtl="0" eaLnBrk="1" latinLnBrk="0" hangingPunct="1">
      <a:defRPr kern="1200">
        <a:solidFill>
          <a:schemeClr val="tx1"/>
        </a:solidFill>
        <a:latin typeface="Century Gothic" pitchFamily="34" charset="0"/>
        <a:ea typeface="+mn-ea"/>
        <a:cs typeface="Arial" charset="0"/>
      </a:defRPr>
    </a:lvl7pPr>
    <a:lvl8pPr marL="3200400" algn="l" defTabSz="914400" rtl="0" eaLnBrk="1" latinLnBrk="0" hangingPunct="1">
      <a:defRPr kern="1200">
        <a:solidFill>
          <a:schemeClr val="tx1"/>
        </a:solidFill>
        <a:latin typeface="Century Gothic" pitchFamily="34" charset="0"/>
        <a:ea typeface="+mn-ea"/>
        <a:cs typeface="Arial" charset="0"/>
      </a:defRPr>
    </a:lvl8pPr>
    <a:lvl9pPr marL="3657600" algn="l" defTabSz="914400" rtl="0" eaLnBrk="1" latinLnBrk="0" hangingPunct="1">
      <a:defRPr kern="1200">
        <a:solidFill>
          <a:schemeClr val="tx1"/>
        </a:solidFill>
        <a:latin typeface="Century Gothic"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FFFF00"/>
    <a:srgbClr val="3333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422" autoAdjust="0"/>
  </p:normalViewPr>
  <p:slideViewPr>
    <p:cSldViewPr snapToGrid="0">
      <p:cViewPr varScale="1">
        <p:scale>
          <a:sx n="57" d="100"/>
          <a:sy n="57" d="100"/>
        </p:scale>
        <p:origin x="-944" y="-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71493D9-60E8-4530-9A24-3286A635990F}" type="datetimeFigureOut">
              <a:rPr lang="pt-BR"/>
              <a:pPr>
                <a:defRPr/>
              </a:pPr>
              <a:t>19/02/2021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FA5B240-9967-4024-9B3C-4ADAEFD214A5}" type="slidenum">
              <a:rPr lang="pt-BR"/>
              <a:pPr>
                <a:defRPr/>
              </a:pPr>
              <a:t>‹nº›</a:t>
            </a:fld>
            <a:endParaRPr lang="pt-BR"/>
          </a:p>
        </p:txBody>
      </p:sp>
    </p:spTree>
    <p:extLst>
      <p:ext uri="{BB962C8B-B14F-4D97-AF65-F5344CB8AC3E}">
        <p14:creationId xmlns:p14="http://schemas.microsoft.com/office/powerpoint/2010/main" val="343495897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2867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293603BC-9AD7-4194-A7FA-70021A01308D}" type="slidenum">
              <a:rPr lang="pt-BR">
                <a:latin typeface="Calibri" pitchFamily="34" charset="0"/>
              </a:rPr>
              <a:pPr fontAlgn="base">
                <a:spcBef>
                  <a:spcPct val="0"/>
                </a:spcBef>
                <a:spcAft>
                  <a:spcPct val="0"/>
                </a:spcAft>
              </a:pPr>
              <a:t>2</a:t>
            </a:fld>
            <a:endParaRPr lang="pt-BR">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Idade média 3,1 meses; 50% sexo masculino; Peso médio 4,3 kg </a:t>
            </a:r>
          </a:p>
          <a:p>
            <a:pPr>
              <a:spcBef>
                <a:spcPct val="0"/>
              </a:spcBef>
            </a:pPr>
            <a:endParaRPr lang="pt-BR" smtClean="0"/>
          </a:p>
          <a:p>
            <a:pPr>
              <a:spcBef>
                <a:spcPct val="0"/>
              </a:spcBef>
            </a:pPr>
            <a:r>
              <a:rPr lang="pt-BR" smtClean="0"/>
              <a:t>De 149 indivíduos:  (31,5%) eram prematuros com IG entre 30 - 36 semanas e 3 (2%) IG menor ou igual a 2 semanas. </a:t>
            </a:r>
          </a:p>
          <a:p>
            <a:pPr>
              <a:spcBef>
                <a:spcPct val="0"/>
              </a:spcBef>
            </a:pPr>
            <a:endParaRPr lang="pt-BR" smtClean="0"/>
          </a:p>
          <a:p>
            <a:pPr>
              <a:spcBef>
                <a:spcPct val="0"/>
              </a:spcBef>
            </a:pPr>
            <a:endParaRPr lang="pt-BR" smtClean="0"/>
          </a:p>
          <a:p>
            <a:pPr>
              <a:spcBef>
                <a:spcPct val="0"/>
              </a:spcBef>
            </a:pPr>
            <a:r>
              <a:rPr lang="pt-BR" smtClean="0"/>
              <a:t>STAT - é um score de mortalidade com base na estratificação de complexidade em cirurgia cardiaca, da associaçao européia de cirurgia cardio-toracica. </a:t>
            </a:r>
          </a:p>
          <a:p>
            <a:pPr>
              <a:spcBef>
                <a:spcPct val="0"/>
              </a:spcBef>
            </a:pPr>
            <a:r>
              <a:rPr lang="pt-BR" smtClean="0"/>
              <a:t>Cada procedimento  recebe uma pontuação que varia de 0,1 a 5,0, com base na mortalidade estimada, e são distribuidos em 5 categorias de cordo com o  risco crescente. </a:t>
            </a:r>
          </a:p>
        </p:txBody>
      </p:sp>
      <p:sp>
        <p:nvSpPr>
          <p:cNvPr id="297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4B292A07-91FA-4F61-847C-305AF2D74E9D}" type="slidenum">
              <a:rPr lang="pt-BR">
                <a:latin typeface="Calibri" pitchFamily="34" charset="0"/>
              </a:rPr>
              <a:pPr fontAlgn="base">
                <a:spcBef>
                  <a:spcPct val="0"/>
                </a:spcBef>
                <a:spcAft>
                  <a:spcPct val="0"/>
                </a:spcAft>
              </a:pPr>
              <a:t>9</a:t>
            </a:fld>
            <a:endParaRPr lang="pt-BR">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Pouco mais da metade dos eventos de parada cardíaca (7/13; 53,8%) resultou no retorno da circulação espontânea com as medidas de reanimação.</a:t>
            </a:r>
          </a:p>
          <a:p>
            <a:pPr>
              <a:spcBef>
                <a:spcPct val="0"/>
              </a:spcBef>
            </a:pPr>
            <a:r>
              <a:rPr lang="pt-BR" smtClean="0"/>
              <a:t>Três dos pacientes com parada cardíaca (23,1%) obtiveram retorno da circulação com ECMO, e três morreu. A mortalidade peri-intubação foi, portanto, 1,6% do total da intubações (3/186). </a:t>
            </a:r>
          </a:p>
          <a:p>
            <a:pPr>
              <a:spcBef>
                <a:spcPct val="0"/>
              </a:spcBef>
            </a:pPr>
            <a:endParaRPr lang="pt-BR" smtClean="0"/>
          </a:p>
        </p:txBody>
      </p:sp>
      <p:sp>
        <p:nvSpPr>
          <p:cNvPr id="3072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59466512-3F37-49B4-82BB-8D5FE5E68098}" type="slidenum">
              <a:rPr lang="pt-BR">
                <a:latin typeface="Calibri" pitchFamily="34" charset="0"/>
              </a:rPr>
              <a:pPr fontAlgn="base">
                <a:spcBef>
                  <a:spcPct val="0"/>
                </a:spcBef>
                <a:spcAft>
                  <a:spcPct val="0"/>
                </a:spcAft>
              </a:pPr>
              <a:t>10</a:t>
            </a:fld>
            <a:endParaRPr lang="pt-BR">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Bradicardia e AESP eram os ritmos de parada mais comum. </a:t>
            </a:r>
          </a:p>
          <a:p>
            <a:pPr>
              <a:spcBef>
                <a:spcPct val="0"/>
              </a:spcBef>
            </a:pPr>
            <a:endParaRPr lang="pt-BR" smtClean="0"/>
          </a:p>
          <a:p>
            <a:pPr>
              <a:spcBef>
                <a:spcPct val="0"/>
              </a:spcBef>
            </a:pPr>
            <a:endParaRPr lang="pt-BR" smtClean="0"/>
          </a:p>
        </p:txBody>
      </p:sp>
      <p:sp>
        <p:nvSpPr>
          <p:cNvPr id="3174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4884E94D-076F-43F6-81D7-116D4400AACB}" type="slidenum">
              <a:rPr lang="pt-BR">
                <a:latin typeface="Calibri" pitchFamily="34" charset="0"/>
              </a:rPr>
              <a:pPr fontAlgn="base">
                <a:spcBef>
                  <a:spcPct val="0"/>
                </a:spcBef>
                <a:spcAft>
                  <a:spcPct val="0"/>
                </a:spcAft>
              </a:pPr>
              <a:t>11</a:t>
            </a:fld>
            <a:endParaRPr lang="pt-BR">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SEM DIFERENÇA ESTATÍSTICA </a:t>
            </a:r>
          </a:p>
          <a:p>
            <a:pPr>
              <a:spcBef>
                <a:spcPct val="0"/>
              </a:spcBef>
            </a:pPr>
            <a:endParaRPr lang="pt-BR" smtClean="0"/>
          </a:p>
          <a:p>
            <a:pPr>
              <a:spcBef>
                <a:spcPct val="0"/>
              </a:spcBef>
            </a:pPr>
            <a:r>
              <a:rPr lang="pt-BR" smtClean="0"/>
              <a:t>Não houve diferença estatisticamente significativa na idade do paciente, peso, ou sexo entre os grupos de PICA x Não PICA. </a:t>
            </a:r>
            <a:r>
              <a:rPr lang="pt-BR" smtClean="0">
                <a:sym typeface="Wingdings" pitchFamily="2" charset="2"/>
              </a:rPr>
              <a:t> falar,mas não está na tabela</a:t>
            </a:r>
          </a:p>
          <a:p>
            <a:pPr>
              <a:spcBef>
                <a:spcPct val="0"/>
              </a:spcBef>
            </a:pPr>
            <a:endParaRPr lang="pt-BR" smtClean="0">
              <a:sym typeface="Wingdings" pitchFamily="2" charset="2"/>
            </a:endParaRPr>
          </a:p>
          <a:p>
            <a:pPr>
              <a:spcBef>
                <a:spcPct val="0"/>
              </a:spcBef>
            </a:pPr>
            <a:r>
              <a:rPr lang="pt-BR" smtClean="0"/>
              <a:t>A variação da síndrome de trissomia do 21 foi de 23,1% (3/13) no grupo PCR e 5,8% (10/173) em nosso grupo nonarrest, com um</a:t>
            </a:r>
          </a:p>
          <a:p>
            <a:pPr>
              <a:spcBef>
                <a:spcPct val="0"/>
              </a:spcBef>
            </a:pPr>
            <a:r>
              <a:rPr lang="pt-BR" smtClean="0"/>
              <a:t>valor de p que se aproximou da significância estatística de 0,05. </a:t>
            </a:r>
          </a:p>
          <a:p>
            <a:pPr>
              <a:spcBef>
                <a:spcPct val="0"/>
              </a:spcBef>
            </a:pPr>
            <a:endParaRPr lang="pt-BR" smtClean="0"/>
          </a:p>
          <a:p>
            <a:pPr>
              <a:spcBef>
                <a:spcPct val="0"/>
              </a:spcBef>
            </a:pPr>
            <a:r>
              <a:rPr lang="pt-BR" smtClean="0"/>
              <a:t>Apenas 2,2% dos pacientes (n 4) tinha registro de diagnóstico HP e nenhum deles sofreu PICA. </a:t>
            </a:r>
          </a:p>
          <a:p>
            <a:pPr>
              <a:spcBef>
                <a:spcPct val="0"/>
              </a:spcBef>
            </a:pPr>
            <a:endParaRPr lang="pt-BR" smtClean="0"/>
          </a:p>
          <a:p>
            <a:pPr>
              <a:spcBef>
                <a:spcPct val="0"/>
              </a:spcBef>
            </a:pPr>
            <a:r>
              <a:rPr lang="pt-BR" smtClean="0"/>
              <a:t>Houve 74 intubações em menores de 1 mês após cirurgia cardíaca (39,8%), desde 24 (12,9%) tinham periodo menor que 3 dias de Pós op. </a:t>
            </a:r>
          </a:p>
          <a:p>
            <a:pPr>
              <a:spcBef>
                <a:spcPct val="0"/>
              </a:spcBef>
            </a:pPr>
            <a:endParaRPr lang="pt-BR" smtClean="0"/>
          </a:p>
          <a:p>
            <a:pPr>
              <a:spcBef>
                <a:spcPct val="0"/>
              </a:spcBef>
            </a:pPr>
            <a:r>
              <a:rPr lang="pt-BR" smtClean="0"/>
              <a:t>Houve 111 intubações em pré cirurgícos, não cirúrgicos ou  (59,6%) ou que teve cirurgia cardíaca há mais de 1 mês. </a:t>
            </a:r>
          </a:p>
          <a:p>
            <a:pPr>
              <a:spcBef>
                <a:spcPct val="0"/>
              </a:spcBef>
            </a:pPr>
            <a:endParaRPr lang="pt-BR" smtClean="0"/>
          </a:p>
          <a:p>
            <a:pPr>
              <a:spcBef>
                <a:spcPct val="0"/>
              </a:spcBef>
            </a:pPr>
            <a:r>
              <a:rPr lang="pt-BR" smtClean="0"/>
              <a:t>Via aérea difícil também não foi fator significativo </a:t>
            </a:r>
          </a:p>
          <a:p>
            <a:pPr>
              <a:spcBef>
                <a:spcPct val="0"/>
              </a:spcBef>
            </a:pPr>
            <a:endParaRPr lang="pt-BR" smtClean="0"/>
          </a:p>
          <a:p>
            <a:pPr>
              <a:spcBef>
                <a:spcPct val="0"/>
              </a:spcBef>
            </a:pPr>
            <a:r>
              <a:rPr lang="pt-BR" smtClean="0"/>
              <a:t>10 pacientes (5,4%) estavam recendo NOi antes da intubação e NENHUM sofreu PICA =</a:t>
            </a:r>
            <a:r>
              <a:rPr lang="pt-BR" smtClean="0">
                <a:sym typeface="Wingdings" pitchFamily="2" charset="2"/>
              </a:rPr>
              <a:t> não esta na tabela</a:t>
            </a:r>
            <a:endParaRPr lang="pt-BR" smtClean="0"/>
          </a:p>
          <a:p>
            <a:pPr>
              <a:spcBef>
                <a:spcPct val="0"/>
              </a:spcBef>
            </a:pPr>
            <a:endParaRPr lang="pt-BR" smtClean="0"/>
          </a:p>
        </p:txBody>
      </p:sp>
      <p:sp>
        <p:nvSpPr>
          <p:cNvPr id="3277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13515F19-C903-4290-97C8-38D5B278C683}" type="slidenum">
              <a:rPr lang="pt-BR">
                <a:latin typeface="Calibri" pitchFamily="34" charset="0"/>
              </a:rPr>
              <a:pPr fontAlgn="base">
                <a:spcBef>
                  <a:spcPct val="0"/>
                </a:spcBef>
                <a:spcAft>
                  <a:spcPct val="0"/>
                </a:spcAft>
              </a:pPr>
              <a:t>13</a:t>
            </a:fld>
            <a:endParaRPr lang="pt-BR">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COM DIFERENÇA ESTATÍSTICA</a:t>
            </a:r>
          </a:p>
          <a:p>
            <a:pPr>
              <a:spcBef>
                <a:spcPct val="0"/>
              </a:spcBef>
            </a:pPr>
            <a:r>
              <a:rPr lang="pt-BR" smtClean="0"/>
              <a:t>Hipotensão pré-intubação, definida como uma queda da PAM maior ou igual a 20%</a:t>
            </a:r>
          </a:p>
          <a:p>
            <a:pPr>
              <a:spcBef>
                <a:spcPct val="0"/>
              </a:spcBef>
            </a:pPr>
            <a:r>
              <a:rPr lang="pt-BR" smtClean="0"/>
              <a:t>da linha de base, ocorreu em 60% do grupo PCR  contra 18,4% do</a:t>
            </a:r>
          </a:p>
          <a:p>
            <a:pPr>
              <a:spcBef>
                <a:spcPct val="0"/>
              </a:spcBef>
            </a:pPr>
            <a:r>
              <a:rPr lang="pt-BR" smtClean="0"/>
              <a:t>grupo sem parada (p = 0,007).</a:t>
            </a:r>
          </a:p>
          <a:p>
            <a:pPr>
              <a:spcBef>
                <a:spcPct val="0"/>
              </a:spcBef>
            </a:pPr>
            <a:endParaRPr lang="pt-BR" smtClean="0"/>
          </a:p>
          <a:p>
            <a:pPr>
              <a:spcBef>
                <a:spcPct val="0"/>
              </a:spcBef>
            </a:pPr>
            <a:r>
              <a:rPr lang="pt-BR" smtClean="0"/>
              <a:t>Disfunção sistólica moderada a grave (23% grupo PCR x 8,5% no grupo sem PCR). </a:t>
            </a:r>
          </a:p>
          <a:p>
            <a:pPr>
              <a:spcBef>
                <a:spcPct val="0"/>
              </a:spcBef>
            </a:pPr>
            <a:endParaRPr lang="pt-BR" smtClean="0"/>
          </a:p>
          <a:p>
            <a:pPr>
              <a:spcBef>
                <a:spcPct val="0"/>
              </a:spcBef>
            </a:pPr>
            <a:r>
              <a:rPr lang="pt-BR" smtClean="0"/>
              <a:t>Houve diferença significativa entre o grupo PCR X Não PCR na pré intubação quanto:</a:t>
            </a:r>
          </a:p>
          <a:p>
            <a:pPr>
              <a:spcBef>
                <a:spcPct val="0"/>
              </a:spcBef>
            </a:pPr>
            <a:r>
              <a:rPr lang="pt-BR" smtClean="0"/>
              <a:t>- níveis de lactato (lactato&gt; 10 mmol / L em 25% vs 6%; p 0,018)</a:t>
            </a:r>
          </a:p>
          <a:p>
            <a:pPr>
              <a:spcBef>
                <a:spcPct val="0"/>
              </a:spcBef>
            </a:pPr>
            <a:r>
              <a:rPr lang="pt-BR" smtClean="0"/>
              <a:t>- pH pré-intubação: pH &lt; 7,0 em 23% vs 4,1% p 0,036</a:t>
            </a:r>
          </a:p>
          <a:p>
            <a:pPr>
              <a:spcBef>
                <a:spcPct val="0"/>
              </a:spcBef>
            </a:pPr>
            <a:endParaRPr lang="pt-BR" smtClean="0"/>
          </a:p>
        </p:txBody>
      </p:sp>
      <p:sp>
        <p:nvSpPr>
          <p:cNvPr id="337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D903F1FC-3242-48CD-8346-EA07A5A53F16}" type="slidenum">
              <a:rPr lang="pt-BR">
                <a:latin typeface="Calibri" pitchFamily="34" charset="0"/>
              </a:rPr>
              <a:pPr fontAlgn="base">
                <a:spcBef>
                  <a:spcPct val="0"/>
                </a:spcBef>
                <a:spcAft>
                  <a:spcPct val="0"/>
                </a:spcAft>
              </a:pPr>
              <a:t>14</a:t>
            </a:fld>
            <a:endParaRPr lang="pt-BR">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SEM DIFERENÇA ESTATÍSTICA </a:t>
            </a:r>
          </a:p>
          <a:p>
            <a:pPr>
              <a:spcBef>
                <a:spcPct val="0"/>
              </a:spcBef>
            </a:pPr>
            <a:r>
              <a:rPr lang="pt-BR" smtClean="0"/>
              <a:t>Número de tentativas de laringoscopia, uso de videolaringoscopia, médico em formação na primeira tentativa de intubação e hora do dia. </a:t>
            </a:r>
          </a:p>
          <a:p>
            <a:pPr>
              <a:spcBef>
                <a:spcPct val="0"/>
              </a:spcBef>
            </a:pPr>
            <a:endParaRPr lang="pt-BR" smtClean="0"/>
          </a:p>
        </p:txBody>
      </p:sp>
      <p:sp>
        <p:nvSpPr>
          <p:cNvPr id="3482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783949BB-1BF2-4837-A69E-25740D59B32C}" type="slidenum">
              <a:rPr lang="pt-BR">
                <a:latin typeface="Calibri" pitchFamily="34" charset="0"/>
              </a:rPr>
              <a:pPr fontAlgn="base">
                <a:spcBef>
                  <a:spcPct val="0"/>
                </a:spcBef>
                <a:spcAft>
                  <a:spcPct val="0"/>
                </a:spcAft>
              </a:pPr>
              <a:t>15</a:t>
            </a:fld>
            <a:endParaRPr lang="pt-BR">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COM DIFERENÇA ESTATÍSTICA</a:t>
            </a:r>
          </a:p>
          <a:p>
            <a:pPr>
              <a:spcBef>
                <a:spcPct val="0"/>
              </a:spcBef>
            </a:pPr>
            <a:r>
              <a:rPr lang="pt-BR" smtClean="0"/>
              <a:t>- dessaturações de oxigênio mentadas maiores que 10% durante o procedimento ocorreu em 55,6 % no grupo PCR x 22,1 % no grupo sem PCR (p 0,04) </a:t>
            </a:r>
          </a:p>
          <a:p>
            <a:pPr>
              <a:spcBef>
                <a:spcPct val="0"/>
              </a:spcBef>
            </a:pPr>
            <a:endParaRPr lang="pt-BR" smtClean="0"/>
          </a:p>
        </p:txBody>
      </p:sp>
      <p:sp>
        <p:nvSpPr>
          <p:cNvPr id="358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5AEB3D05-0A67-44E4-B3A9-C3CD97CE04FD}" type="slidenum">
              <a:rPr lang="pt-BR">
                <a:latin typeface="Calibri" pitchFamily="34" charset="0"/>
              </a:rPr>
              <a:pPr fontAlgn="base">
                <a:spcBef>
                  <a:spcPct val="0"/>
                </a:spcBef>
                <a:spcAft>
                  <a:spcPct val="0"/>
                </a:spcAft>
              </a:pPr>
              <a:t>16</a:t>
            </a:fld>
            <a:endParaRPr lang="pt-BR">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3686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9C1886B5-B398-4616-8CA4-B13E730BF90F}" type="slidenum">
              <a:rPr lang="pt-BR">
                <a:latin typeface="Calibri" pitchFamily="34" charset="0"/>
              </a:rPr>
              <a:pPr fontAlgn="base">
                <a:spcBef>
                  <a:spcPct val="0"/>
                </a:spcBef>
                <a:spcAft>
                  <a:spcPct val="0"/>
                </a:spcAft>
              </a:pPr>
              <a:t>17</a:t>
            </a:fld>
            <a:endParaRPr lang="pt-BR">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378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7CA1934A-EB37-449B-A447-0898EA513A02}" type="slidenum">
              <a:rPr lang="pt-BR">
                <a:latin typeface="Calibri" pitchFamily="34" charset="0"/>
              </a:rPr>
              <a:pPr fontAlgn="base">
                <a:spcBef>
                  <a:spcPct val="0"/>
                </a:spcBef>
                <a:spcAft>
                  <a:spcPct val="0"/>
                </a:spcAft>
              </a:pPr>
              <a:t>19</a:t>
            </a:fld>
            <a:endParaRPr lang="pt-BR">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3891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3065B29A-238A-4E19-8389-62262E848A5C}" type="slidenum">
              <a:rPr lang="pt-BR">
                <a:latin typeface="Calibri" pitchFamily="34" charset="0"/>
              </a:rPr>
              <a:pPr fontAlgn="base">
                <a:spcBef>
                  <a:spcPct val="0"/>
                </a:spcBef>
                <a:spcAft>
                  <a:spcPct val="0"/>
                </a:spcAft>
              </a:pPr>
              <a:t>32</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27B47741-B805-49A3-8A69-AF3B9AA61417}"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2B821621-C2BA-4047-BEF4-8B86105FD793}" type="slidenum">
              <a:rPr lang="pt-BR"/>
              <a:pPr>
                <a:defRPr/>
              </a:pPr>
              <a:t>‹nº›</a:t>
            </a:fld>
            <a:endParaRPr lang="pt-BR"/>
          </a:p>
        </p:txBody>
      </p:sp>
    </p:spTree>
    <p:extLst>
      <p:ext uri="{BB962C8B-B14F-4D97-AF65-F5344CB8AC3E}">
        <p14:creationId xmlns:p14="http://schemas.microsoft.com/office/powerpoint/2010/main" val="3214786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069A536-6B75-4973-A006-925BE5E6819B}"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1BAD453-0A6E-4CF1-9E24-775577B37A73}" type="slidenum">
              <a:rPr lang="pt-BR"/>
              <a:pPr>
                <a:defRPr/>
              </a:pPr>
              <a:t>‹nº›</a:t>
            </a:fld>
            <a:endParaRPr lang="pt-BR"/>
          </a:p>
        </p:txBody>
      </p:sp>
    </p:spTree>
    <p:extLst>
      <p:ext uri="{BB962C8B-B14F-4D97-AF65-F5344CB8AC3E}">
        <p14:creationId xmlns:p14="http://schemas.microsoft.com/office/powerpoint/2010/main" val="2748617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DFE07756-FA6E-40C8-9BD0-E04ED5EC57D4}"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2BDCBAB-E553-4816-A9DB-7DEE37472475}" type="slidenum">
              <a:rPr lang="pt-BR"/>
              <a:pPr>
                <a:defRPr/>
              </a:pPr>
              <a:t>‹nº›</a:t>
            </a:fld>
            <a:endParaRPr lang="pt-BR"/>
          </a:p>
        </p:txBody>
      </p:sp>
    </p:spTree>
    <p:extLst>
      <p:ext uri="{BB962C8B-B14F-4D97-AF65-F5344CB8AC3E}">
        <p14:creationId xmlns:p14="http://schemas.microsoft.com/office/powerpoint/2010/main" val="3745535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4CC694B-7660-412C-A2E6-AFDE122928BA}" type="datetimeFigureOut">
              <a:rPr lang="pt-BR"/>
              <a:pPr>
                <a:defRPr/>
              </a:pPr>
              <a:t>19/02/2021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6FEE813-8716-4DC7-B4CA-66823D987978}" type="slidenum">
              <a:rPr lang="pt-BR"/>
              <a:pPr>
                <a:defRPr/>
              </a:pPr>
              <a:t>‹nº›</a:t>
            </a:fld>
            <a:endParaRPr lang="pt-BR"/>
          </a:p>
        </p:txBody>
      </p:sp>
    </p:spTree>
    <p:extLst>
      <p:ext uri="{BB962C8B-B14F-4D97-AF65-F5344CB8AC3E}">
        <p14:creationId xmlns:p14="http://schemas.microsoft.com/office/powerpoint/2010/main" val="1630336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E55DBB72-AC3B-4F00-8E5C-BF7EAFA3A51E}" type="datetimeFigureOut">
              <a:rPr lang="pt-BR"/>
              <a:pPr>
                <a:defRPr/>
              </a:pPr>
              <a:t>19/02/2021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0BA3B17B-BCFB-4103-8E92-048F1D7D0CB7}" type="slidenum">
              <a:rPr lang="pt-BR"/>
              <a:pPr>
                <a:defRPr/>
              </a:pPr>
              <a:t>‹nº›</a:t>
            </a:fld>
            <a:endParaRPr lang="pt-BR"/>
          </a:p>
        </p:txBody>
      </p:sp>
    </p:spTree>
    <p:extLst>
      <p:ext uri="{BB962C8B-B14F-4D97-AF65-F5344CB8AC3E}">
        <p14:creationId xmlns:p14="http://schemas.microsoft.com/office/powerpoint/2010/main" val="1478234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67E3242-066B-4EB5-A7AB-1C76AF125010}" type="datetimeFigureOut">
              <a:rPr lang="pt-BR"/>
              <a:pPr>
                <a:defRPr/>
              </a:pPr>
              <a:t>19/02/2021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25A2F557-5451-4986-9194-C0ED0711B6B4}" type="slidenum">
              <a:rPr lang="pt-BR"/>
              <a:pPr>
                <a:defRPr/>
              </a:pPr>
              <a:t>‹nº›</a:t>
            </a:fld>
            <a:endParaRPr lang="pt-BR"/>
          </a:p>
        </p:txBody>
      </p:sp>
    </p:spTree>
    <p:extLst>
      <p:ext uri="{BB962C8B-B14F-4D97-AF65-F5344CB8AC3E}">
        <p14:creationId xmlns:p14="http://schemas.microsoft.com/office/powerpoint/2010/main" val="2313468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20202DE-A2AE-4C0B-9021-44008EA65A10}" type="datetimeFigureOut">
              <a:rPr lang="pt-BR"/>
              <a:pPr>
                <a:defRPr/>
              </a:pPr>
              <a:t>19/02/2021</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3225A05C-0269-48C8-BCCF-76C7BDA889DC}" type="slidenum">
              <a:rPr lang="pt-BR"/>
              <a:pPr>
                <a:defRPr/>
              </a:pPr>
              <a:t>‹nº›</a:t>
            </a:fld>
            <a:endParaRPr lang="pt-BR"/>
          </a:p>
        </p:txBody>
      </p:sp>
    </p:spTree>
    <p:extLst>
      <p:ext uri="{BB962C8B-B14F-4D97-AF65-F5344CB8AC3E}">
        <p14:creationId xmlns:p14="http://schemas.microsoft.com/office/powerpoint/2010/main" val="2011067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49278FDC-3080-4187-8D78-5A3020191DFD}" type="datetimeFigureOut">
              <a:rPr lang="pt-BR"/>
              <a:pPr>
                <a:defRPr/>
              </a:pPr>
              <a:t>19/02/2021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64A3EF1-2F86-454A-890F-2C61E753229A}" type="slidenum">
              <a:rPr lang="pt-BR"/>
              <a:pPr>
                <a:defRPr/>
              </a:pPr>
              <a:t>‹nº›</a:t>
            </a:fld>
            <a:endParaRPr lang="pt-BR"/>
          </a:p>
        </p:txBody>
      </p:sp>
    </p:spTree>
    <p:extLst>
      <p:ext uri="{BB962C8B-B14F-4D97-AF65-F5344CB8AC3E}">
        <p14:creationId xmlns:p14="http://schemas.microsoft.com/office/powerpoint/2010/main" val="802789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09562B0F-4EA0-4314-8B76-7E818332EAAC}" type="datetimeFigureOut">
              <a:rPr lang="pt-BR"/>
              <a:pPr>
                <a:defRPr/>
              </a:pPr>
              <a:t>19/02/2021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778B342-2358-47DA-BD18-A518AF0C2F75}" type="slidenum">
              <a:rPr lang="pt-BR"/>
              <a:pPr>
                <a:defRPr/>
              </a:pPr>
              <a:t>‹nº›</a:t>
            </a:fld>
            <a:endParaRPr lang="pt-BR"/>
          </a:p>
        </p:txBody>
      </p:sp>
    </p:spTree>
    <p:extLst>
      <p:ext uri="{BB962C8B-B14F-4D97-AF65-F5344CB8AC3E}">
        <p14:creationId xmlns:p14="http://schemas.microsoft.com/office/powerpoint/2010/main" val="3314036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Date Placeholder 3"/>
          <p:cNvSpPr>
            <a:spLocks noGrp="1"/>
          </p:cNvSpPr>
          <p:nvPr>
            <p:ph type="dt" sz="half" idx="10"/>
          </p:nvPr>
        </p:nvSpPr>
        <p:spPr/>
        <p:txBody>
          <a:bodyPr/>
          <a:lstStyle>
            <a:lvl1pPr>
              <a:defRPr/>
            </a:lvl1pPr>
          </a:lstStyle>
          <a:p>
            <a:pPr>
              <a:defRPr/>
            </a:pPr>
            <a:fld id="{7E234C64-5894-4CAB-B96A-728633FFBE74}" type="datetimeFigureOut">
              <a:rPr lang="pt-BR"/>
              <a:pPr>
                <a:defRPr/>
              </a:pPr>
              <a:t>19/02/2021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4A88869-F229-4107-9BC5-8DB2E27BA6E7}" type="slidenum">
              <a:rPr lang="pt-BR"/>
              <a:pPr>
                <a:defRPr/>
              </a:pPr>
              <a:t>‹nº›</a:t>
            </a:fld>
            <a:endParaRPr lang="pt-BR"/>
          </a:p>
        </p:txBody>
      </p:sp>
    </p:spTree>
    <p:extLst>
      <p:ext uri="{BB962C8B-B14F-4D97-AF65-F5344CB8AC3E}">
        <p14:creationId xmlns:p14="http://schemas.microsoft.com/office/powerpoint/2010/main" val="3083327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E0AD36E9-AA68-4A81-8CAB-0D03E86EC6D1}"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AF75147-978E-42CC-A81C-183FDAA7C782}" type="slidenum">
              <a:rPr lang="pt-BR"/>
              <a:pPr>
                <a:defRPr/>
              </a:pPr>
              <a:t>‹nº›</a:t>
            </a:fld>
            <a:endParaRPr lang="pt-BR"/>
          </a:p>
        </p:txBody>
      </p:sp>
    </p:spTree>
    <p:extLst>
      <p:ext uri="{BB962C8B-B14F-4D97-AF65-F5344CB8AC3E}">
        <p14:creationId xmlns:p14="http://schemas.microsoft.com/office/powerpoint/2010/main" val="783225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5103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5103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7" name="Date Placeholder 3"/>
          <p:cNvSpPr>
            <a:spLocks noGrp="1"/>
          </p:cNvSpPr>
          <p:nvPr>
            <p:ph type="dt" sz="half" idx="15"/>
          </p:nvPr>
        </p:nvSpPr>
        <p:spPr/>
        <p:txBody>
          <a:bodyPr/>
          <a:lstStyle>
            <a:lvl1pPr>
              <a:defRPr/>
            </a:lvl1pPr>
          </a:lstStyle>
          <a:p>
            <a:pPr>
              <a:defRPr/>
            </a:pPr>
            <a:fld id="{BF08BEE6-6366-472A-B0FC-15BDB8403BA8}" type="datetimeFigureOut">
              <a:rPr lang="pt-BR"/>
              <a:pPr>
                <a:defRPr/>
              </a:pPr>
              <a:t>19/02/2021</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E41EB96C-ABFC-47B5-AFA8-4F3E8F0300DC}" type="slidenum">
              <a:rPr lang="pt-BR"/>
              <a:pPr>
                <a:defRPr/>
              </a:pPr>
              <a:t>‹nº›</a:t>
            </a:fld>
            <a:endParaRPr lang="pt-BR"/>
          </a:p>
        </p:txBody>
      </p:sp>
    </p:spTree>
    <p:extLst>
      <p:ext uri="{BB962C8B-B14F-4D97-AF65-F5344CB8AC3E}">
        <p14:creationId xmlns:p14="http://schemas.microsoft.com/office/powerpoint/2010/main" val="7255859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lvl1pPr>
              <a:defRPr/>
            </a:lvl1pPr>
          </a:lstStyle>
          <a:p>
            <a:pPr>
              <a:defRPr/>
            </a:pPr>
            <a:fld id="{CB074C72-2C9F-4DF3-BB20-6D47FE9A731E}"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72AE75E-38CC-41CE-BEC3-09F94B4B1CE4}" type="slidenum">
              <a:rPr lang="pt-BR"/>
              <a:pPr>
                <a:defRPr/>
              </a:pPr>
              <a:t>‹nº›</a:t>
            </a:fld>
            <a:endParaRPr lang="pt-BR"/>
          </a:p>
        </p:txBody>
      </p:sp>
    </p:spTree>
    <p:extLst>
      <p:ext uri="{BB962C8B-B14F-4D97-AF65-F5344CB8AC3E}">
        <p14:creationId xmlns:p14="http://schemas.microsoft.com/office/powerpoint/2010/main" val="26797714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Date Placeholder 3"/>
          <p:cNvSpPr>
            <a:spLocks noGrp="1"/>
          </p:cNvSpPr>
          <p:nvPr>
            <p:ph type="dt" sz="half" idx="18"/>
          </p:nvPr>
        </p:nvSpPr>
        <p:spPr/>
        <p:txBody>
          <a:bodyPr/>
          <a:lstStyle>
            <a:lvl1pPr>
              <a:defRPr/>
            </a:lvl1pPr>
          </a:lstStyle>
          <a:p>
            <a:pPr>
              <a:defRPr/>
            </a:pPr>
            <a:fld id="{CE5F1E1C-049A-4B77-B493-3F3F0B6C5465}" type="datetimeFigureOut">
              <a:rPr lang="pt-BR"/>
              <a:pPr>
                <a:defRPr/>
              </a:pPr>
              <a:t>19/02/2021</a:t>
            </a:fld>
            <a:endParaRPr lang="pt-BR"/>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82EC50D3-AC58-4766-B315-6CD6E26746CD}" type="slidenum">
              <a:rPr lang="pt-BR"/>
              <a:pPr>
                <a:defRPr/>
              </a:pPr>
              <a:t>‹nº›</a:t>
            </a:fld>
            <a:endParaRPr lang="pt-BR"/>
          </a:p>
        </p:txBody>
      </p:sp>
    </p:spTree>
    <p:extLst>
      <p:ext uri="{BB962C8B-B14F-4D97-AF65-F5344CB8AC3E}">
        <p14:creationId xmlns:p14="http://schemas.microsoft.com/office/powerpoint/2010/main" val="505174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5" name="Date Placeholder 3"/>
          <p:cNvSpPr>
            <a:spLocks noGrp="1"/>
          </p:cNvSpPr>
          <p:nvPr>
            <p:ph type="dt" sz="half" idx="23"/>
          </p:nvPr>
        </p:nvSpPr>
        <p:spPr/>
        <p:txBody>
          <a:bodyPr/>
          <a:lstStyle>
            <a:lvl1pPr>
              <a:defRPr/>
            </a:lvl1pPr>
          </a:lstStyle>
          <a:p>
            <a:pPr>
              <a:defRPr/>
            </a:pPr>
            <a:fld id="{3F6D097C-9570-4E9E-A3CA-124C82705809}" type="datetimeFigureOut">
              <a:rPr lang="pt-BR"/>
              <a:pPr>
                <a:defRPr/>
              </a:pPr>
              <a:t>19/02/2021</a:t>
            </a:fld>
            <a:endParaRPr lang="pt-BR"/>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8F5E963F-669F-4903-A199-03F334340213}" type="slidenum">
              <a:rPr lang="pt-BR"/>
              <a:pPr>
                <a:defRPr/>
              </a:pPr>
              <a:t>‹nº›</a:t>
            </a:fld>
            <a:endParaRPr lang="pt-BR"/>
          </a:p>
        </p:txBody>
      </p:sp>
    </p:spTree>
    <p:extLst>
      <p:ext uri="{BB962C8B-B14F-4D97-AF65-F5344CB8AC3E}">
        <p14:creationId xmlns:p14="http://schemas.microsoft.com/office/powerpoint/2010/main" val="1286231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9077C01-78DA-4DE1-9551-5C81FE50AA95}"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01EB8BA-C91D-444C-93D2-B4DC3BDEF182}" type="slidenum">
              <a:rPr lang="pt-BR"/>
              <a:pPr>
                <a:defRPr/>
              </a:pPr>
              <a:t>‹nº›</a:t>
            </a:fld>
            <a:endParaRPr lang="pt-BR"/>
          </a:p>
        </p:txBody>
      </p:sp>
    </p:spTree>
    <p:extLst>
      <p:ext uri="{BB962C8B-B14F-4D97-AF65-F5344CB8AC3E}">
        <p14:creationId xmlns:p14="http://schemas.microsoft.com/office/powerpoint/2010/main" val="22751797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EF2855C-7E57-4366-A851-2DD85BADCF01}" type="datetimeFigureOut">
              <a:rPr lang="pt-BR"/>
              <a:pPr>
                <a:defRPr/>
              </a:pPr>
              <a:t>19/02/2021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12A07F3-6F85-41BE-853E-6CCD20F6B1A8}" type="slidenum">
              <a:rPr lang="pt-BR"/>
              <a:pPr>
                <a:defRPr/>
              </a:pPr>
              <a:t>‹nº›</a:t>
            </a:fld>
            <a:endParaRPr lang="pt-BR"/>
          </a:p>
        </p:txBody>
      </p:sp>
    </p:spTree>
    <p:extLst>
      <p:ext uri="{BB962C8B-B14F-4D97-AF65-F5344CB8AC3E}">
        <p14:creationId xmlns:p14="http://schemas.microsoft.com/office/powerpoint/2010/main" val="2880050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extLst>
              <a:ext uri="{28A0092B-C50C-407E-A947-70E740481C1C}">
                <a14:useLocalDpi xmlns:a14="http://schemas.microsoft.com/office/drawing/2010/main" val="0"/>
              </a:ext>
            </a:extLst>
          </a:blip>
          <a:srcRect l="3613"/>
          <a:stretch>
            <a:fillRect/>
          </a:stretch>
        </p:blipFill>
        <p:spPr bwMode="auto">
          <a:xfrm>
            <a:off x="0" y="2670175"/>
            <a:ext cx="4037013"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6"/>
          <p:cNvPicPr>
            <a:picLocks noChangeAspect="1"/>
          </p:cNvPicPr>
          <p:nvPr/>
        </p:nvPicPr>
        <p:blipFill>
          <a:blip r:embed="rId20">
            <a:extLst>
              <a:ext uri="{28A0092B-C50C-407E-A947-70E740481C1C}">
                <a14:useLocalDpi xmlns:a14="http://schemas.microsoft.com/office/drawing/2010/main" val="0"/>
              </a:ext>
            </a:extLst>
          </a:blip>
          <a:srcRect l="35640"/>
          <a:stretch>
            <a:fillRect/>
          </a:stretch>
        </p:blipFill>
        <p:spPr bwMode="auto">
          <a:xfrm>
            <a:off x="0" y="2892425"/>
            <a:ext cx="1522413" cy="236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extLst>
              <a:ext uri="{28A0092B-C50C-407E-A947-70E740481C1C}">
                <a14:useLocalDpi xmlns:a14="http://schemas.microsoft.com/office/drawing/2010/main" val="0"/>
              </a:ext>
            </a:extLst>
          </a:blip>
          <a:srcRect t="28813"/>
          <a:stretch>
            <a:fillRect/>
          </a:stretch>
        </p:blipFill>
        <p:spPr bwMode="auto">
          <a:xfrm>
            <a:off x="7999413" y="0"/>
            <a:ext cx="1603375"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p:cNvPicPr>
            <a:picLocks noChangeAspect="1"/>
          </p:cNvPicPr>
          <p:nvPr/>
        </p:nvPicPr>
        <p:blipFill>
          <a:blip r:embed="rId22">
            <a:extLst>
              <a:ext uri="{28A0092B-C50C-407E-A947-70E740481C1C}">
                <a14:useLocalDpi xmlns:a14="http://schemas.microsoft.com/office/drawing/2010/main" val="0"/>
              </a:ext>
            </a:extLst>
          </a:blip>
          <a:srcRect b="23320"/>
          <a:stretch>
            <a:fillRect/>
          </a:stretch>
        </p:blipFill>
        <p:spPr bwMode="auto">
          <a:xfrm>
            <a:off x="8605838" y="6096000"/>
            <a:ext cx="9937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72E226B4-4526-42CC-9092-FE2CA66B3968}" type="datetimeFigureOut">
              <a:rPr lang="pt-BR"/>
              <a:pPr>
                <a:defRPr/>
              </a:pPr>
              <a:t>19/02/2021</a:t>
            </a:fld>
            <a:endParaRPr lang="pt-BR"/>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C6942DF6-45E1-4D59-81A8-85E9CB5A056B}"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899" r:id="rId1"/>
    <p:sldLayoutId id="2147483900" r:id="rId2"/>
    <p:sldLayoutId id="2147483901" r:id="rId3"/>
    <p:sldLayoutId id="2147483902" r:id="rId4"/>
    <p:sldLayoutId id="2147483903" r:id="rId5"/>
    <p:sldLayoutId id="2147483904" r:id="rId6"/>
    <p:sldLayoutId id="2147483905" r:id="rId7"/>
    <p:sldLayoutId id="2147483906" r:id="rId8"/>
    <p:sldLayoutId id="2147483907" r:id="rId9"/>
    <p:sldLayoutId id="2147483908" r:id="rId10"/>
    <p:sldLayoutId id="2147483909" r:id="rId11"/>
    <p:sldLayoutId id="2147483913" r:id="rId12"/>
    <p:sldLayoutId id="2147483910" r:id="rId13"/>
    <p:sldLayoutId id="2147483914" r:id="rId14"/>
    <p:sldLayoutId id="2147483915" r:id="rId15"/>
    <p:sldLayoutId id="2147483911" r:id="rId16"/>
    <p:sldLayoutId id="2147483912"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2740187/" TargetMode="Externa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2" Type="http://schemas.openxmlformats.org/officeDocument/2006/relationships/hyperlink" Target="https://www.acep.org/how-we-serve/sections/critical-care-medicine/news/july-2018/peri-intubation-cardiac-arrest-new-insights-into-an-uncommon-and-potentially-preventable-cause-of-mortality-in-critically-ill-patient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857250" y="1690688"/>
            <a:ext cx="10725150" cy="1997075"/>
          </a:xfrm>
        </p:spPr>
        <p:txBody>
          <a:bodyPr/>
          <a:lstStyle/>
          <a:p>
            <a:pPr algn="ctr"/>
            <a:r>
              <a:rPr lang="pt-BR" sz="3600" b="1" dirty="0" smtClean="0"/>
              <a:t/>
            </a:r>
            <a:br>
              <a:rPr lang="pt-BR" sz="3600" b="1" dirty="0" smtClean="0"/>
            </a:br>
            <a:r>
              <a:rPr lang="pt-BR" sz="3600" dirty="0" smtClean="0"/>
              <a:t/>
            </a:r>
            <a:br>
              <a:rPr lang="pt-BR" sz="3600" dirty="0" smtClean="0"/>
            </a:br>
            <a:r>
              <a:rPr lang="pt-BR" sz="2800" b="1" dirty="0" smtClean="0">
                <a:solidFill>
                  <a:srgbClr val="FFFF00"/>
                </a:solidFill>
              </a:rPr>
              <a:t>Fatores de risco para Parada Cardíaca </a:t>
            </a:r>
            <a:r>
              <a:rPr lang="pt-BR" sz="2800" b="1" dirty="0" smtClean="0">
                <a:solidFill>
                  <a:srgbClr val="FFFF00"/>
                </a:solidFill>
              </a:rPr>
              <a:t>Peri-Intubação </a:t>
            </a:r>
            <a:r>
              <a:rPr lang="pt-BR" sz="2800" b="1" dirty="0" smtClean="0">
                <a:solidFill>
                  <a:srgbClr val="FFFF00"/>
                </a:solidFill>
              </a:rPr>
              <a:t>em pacientes pediátricos em </a:t>
            </a:r>
            <a:r>
              <a:rPr lang="pt-BR" sz="2800" b="1" dirty="0">
                <a:solidFill>
                  <a:srgbClr val="FFFF00"/>
                </a:solidFill>
              </a:rPr>
              <a:t>T</a:t>
            </a:r>
            <a:r>
              <a:rPr lang="pt-BR" sz="2800" b="1" dirty="0" smtClean="0">
                <a:solidFill>
                  <a:srgbClr val="FFFF00"/>
                </a:solidFill>
              </a:rPr>
              <a:t>erapia Intensiva Cardíaca: um estudo multicêntrico</a:t>
            </a:r>
          </a:p>
        </p:txBody>
      </p:sp>
      <p:sp>
        <p:nvSpPr>
          <p:cNvPr id="5124" name="Rectangle 4"/>
          <p:cNvSpPr>
            <a:spLocks noChangeArrowheads="1"/>
          </p:cNvSpPr>
          <p:nvPr/>
        </p:nvSpPr>
        <p:spPr bwMode="auto">
          <a:xfrm>
            <a:off x="0" y="3748088"/>
            <a:ext cx="12192000" cy="10080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b="1">
                <a:hlinkClick r:id="rId2"/>
              </a:rPr>
              <a:t/>
            </a:r>
            <a:br>
              <a:rPr lang="en-US" b="1">
                <a:hlinkClick r:id="rId2"/>
              </a:rPr>
            </a:br>
            <a:r>
              <a:rPr lang="en-US" sz="1600" b="1">
                <a:solidFill>
                  <a:schemeClr val="bg2"/>
                </a:solidFill>
                <a:hlinkClick r:id="rId2"/>
              </a:rPr>
              <a:t>Risk</a:t>
            </a:r>
            <a:r>
              <a:rPr lang="en-US" sz="1600">
                <a:solidFill>
                  <a:schemeClr val="bg2"/>
                </a:solidFill>
                <a:hlinkClick r:id="rId2"/>
              </a:rPr>
              <a:t> </a:t>
            </a:r>
            <a:r>
              <a:rPr lang="en-US" sz="1600" b="1">
                <a:solidFill>
                  <a:schemeClr val="bg2"/>
                </a:solidFill>
                <a:hlinkClick r:id="rId2"/>
              </a:rPr>
              <a:t>Factors</a:t>
            </a:r>
            <a:r>
              <a:rPr lang="en-US" sz="1600">
                <a:solidFill>
                  <a:schemeClr val="bg2"/>
                </a:solidFill>
                <a:hlinkClick r:id="rId2"/>
              </a:rPr>
              <a:t> for </a:t>
            </a:r>
            <a:r>
              <a:rPr lang="en-US" sz="1600" b="1">
                <a:solidFill>
                  <a:schemeClr val="bg2"/>
                </a:solidFill>
                <a:hlinkClick r:id="rId2"/>
              </a:rPr>
              <a:t>Peri</a:t>
            </a:r>
            <a:r>
              <a:rPr lang="en-US" sz="1600">
                <a:solidFill>
                  <a:schemeClr val="bg2"/>
                </a:solidFill>
                <a:hlinkClick r:id="rId2"/>
              </a:rPr>
              <a:t>-</a:t>
            </a:r>
            <a:r>
              <a:rPr lang="en-US" sz="1600" b="1">
                <a:solidFill>
                  <a:schemeClr val="bg2"/>
                </a:solidFill>
                <a:hlinkClick r:id="rId2"/>
              </a:rPr>
              <a:t>Intubation</a:t>
            </a:r>
            <a:r>
              <a:rPr lang="en-US" sz="1600">
                <a:solidFill>
                  <a:schemeClr val="bg2"/>
                </a:solidFill>
                <a:hlinkClick r:id="rId2"/>
              </a:rPr>
              <a:t> </a:t>
            </a:r>
            <a:r>
              <a:rPr lang="en-US" sz="1600" b="1">
                <a:solidFill>
                  <a:schemeClr val="bg2"/>
                </a:solidFill>
                <a:hlinkClick r:id="rId2"/>
              </a:rPr>
              <a:t>Cardiac</a:t>
            </a:r>
            <a:r>
              <a:rPr lang="en-US" sz="1600">
                <a:solidFill>
                  <a:schemeClr val="bg2"/>
                </a:solidFill>
                <a:hlinkClick r:id="rId2"/>
              </a:rPr>
              <a:t> </a:t>
            </a:r>
            <a:r>
              <a:rPr lang="en-US" sz="1600" b="1">
                <a:solidFill>
                  <a:schemeClr val="bg2"/>
                </a:solidFill>
                <a:hlinkClick r:id="rId2"/>
              </a:rPr>
              <a:t>Arrest</a:t>
            </a:r>
            <a:r>
              <a:rPr lang="en-US" sz="1600">
                <a:solidFill>
                  <a:schemeClr val="bg2"/>
                </a:solidFill>
                <a:hlinkClick r:id="rId2"/>
              </a:rPr>
              <a:t> in Pediatric </a:t>
            </a:r>
            <a:r>
              <a:rPr lang="en-US" sz="1600" b="1">
                <a:solidFill>
                  <a:schemeClr val="bg2"/>
                </a:solidFill>
                <a:hlinkClick r:id="rId2"/>
              </a:rPr>
              <a:t>Cardiac</a:t>
            </a:r>
            <a:r>
              <a:rPr lang="en-US" sz="1600">
                <a:solidFill>
                  <a:schemeClr val="bg2"/>
                </a:solidFill>
                <a:hlinkClick r:id="rId2"/>
              </a:rPr>
              <a:t> Intensive Care Patients: A Multicenter Study.</a:t>
            </a:r>
            <a:endParaRPr lang="en-US" sz="1600">
              <a:solidFill>
                <a:schemeClr val="bg2"/>
              </a:solidFill>
            </a:endParaRPr>
          </a:p>
          <a:p>
            <a:pPr algn="ctr"/>
            <a:r>
              <a:rPr lang="en-US" sz="1600">
                <a:solidFill>
                  <a:schemeClr val="bg2"/>
                </a:solidFill>
              </a:rPr>
              <a:t>Esangbedo ID, Byrnes J, Brandewie K, Ebraheem M, Yu P, Zhang S, Raymond T.Pediatr Crit Care Med. 2020 Dec;21(12):e1126-e1133. </a:t>
            </a:r>
            <a:r>
              <a:rPr lang="en-US" sz="1600">
                <a:solidFill>
                  <a:srgbClr val="3333FF"/>
                </a:solidFill>
              </a:rPr>
              <a:t>doi: 10.1097/PCC.0000000000002472</a:t>
            </a:r>
            <a:r>
              <a:rPr lang="en-US" sz="1600">
                <a:solidFill>
                  <a:schemeClr val="bg2"/>
                </a:solidFill>
              </a:rPr>
              <a:t>. PMID: 32740187</a:t>
            </a:r>
          </a:p>
        </p:txBody>
      </p:sp>
      <p:sp>
        <p:nvSpPr>
          <p:cNvPr id="5126" name="Text Box 6"/>
          <p:cNvSpPr txBox="1">
            <a:spLocks noChangeArrowheads="1"/>
          </p:cNvSpPr>
          <p:nvPr/>
        </p:nvSpPr>
        <p:spPr bwMode="auto">
          <a:xfrm>
            <a:off x="2286000" y="4860925"/>
            <a:ext cx="7242175"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algn="ctr" defTabSz="914400"/>
            <a:r>
              <a:rPr lang="pt-BR" sz="2000"/>
              <a:t>Apresentação: Leomara Amorim, R3 UTI Pediátrica HMIB/SES/DF</a:t>
            </a:r>
          </a:p>
          <a:p>
            <a:pPr algn="ctr" defTabSz="914400"/>
            <a:r>
              <a:rPr lang="pt-BR" sz="2000"/>
              <a:t>Coordenação: Alexandre Peixoto Serafim</a:t>
            </a:r>
          </a:p>
          <a:p>
            <a:pPr algn="ctr" defTabSz="914400"/>
            <a:r>
              <a:rPr lang="pt-BR" sz="2000">
                <a:hlinkClick r:id="rId3"/>
              </a:rPr>
              <a:t>www.paulomargotto.com.br</a:t>
            </a:r>
            <a:endParaRPr lang="pt-BR" sz="2000"/>
          </a:p>
          <a:p>
            <a:pPr algn="ctr" defTabSz="914400"/>
            <a:r>
              <a:rPr lang="pt-BR" sz="2000"/>
              <a:t>Brasília, 20 de  fevereiro de 2021 </a:t>
            </a:r>
          </a:p>
        </p:txBody>
      </p:sp>
      <p:pic>
        <p:nvPicPr>
          <p:cNvPr id="512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1841163" cy="2151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163" y="4805363"/>
            <a:ext cx="1909762" cy="2052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72663" y="4748213"/>
            <a:ext cx="1955800" cy="210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655638" y="173038"/>
            <a:ext cx="9404350" cy="1400175"/>
          </a:xfrm>
        </p:spPr>
        <p:txBody>
          <a:bodyPr/>
          <a:lstStyle/>
          <a:p>
            <a:pPr algn="ctr"/>
            <a:r>
              <a:rPr lang="pt-BR" b="1" smtClean="0">
                <a:solidFill>
                  <a:srgbClr val="FFFF00"/>
                </a:solidFill>
              </a:rPr>
              <a:t>Introdução</a:t>
            </a:r>
            <a:r>
              <a:rPr lang="pt-BR" smtClean="0"/>
              <a:t> </a:t>
            </a:r>
          </a:p>
        </p:txBody>
      </p:sp>
      <p:sp>
        <p:nvSpPr>
          <p:cNvPr id="3" name="Espaço Reservado para Conteúdo 2"/>
          <p:cNvSpPr>
            <a:spLocks noGrp="1"/>
          </p:cNvSpPr>
          <p:nvPr>
            <p:ph idx="1"/>
          </p:nvPr>
        </p:nvSpPr>
        <p:spPr>
          <a:xfrm>
            <a:off x="400050" y="1055688"/>
            <a:ext cx="10515600" cy="4727575"/>
          </a:xfrm>
        </p:spPr>
        <p:txBody>
          <a:bodyPr>
            <a:normAutofit fontScale="92500" lnSpcReduction="10000"/>
          </a:bodyPr>
          <a:lstStyle/>
          <a:p>
            <a:pPr>
              <a:lnSpc>
                <a:spcPct val="90000"/>
              </a:lnSpc>
            </a:pPr>
            <a:r>
              <a:rPr lang="pt-BR" smtClean="0"/>
              <a:t>As alterações hemodinâmicas que ocorrem com a intubação endotraqueal são multifatoriais e podem levar à parada cardíaca em qualquer população de pacientes.</a:t>
            </a:r>
          </a:p>
          <a:p>
            <a:pPr>
              <a:lnSpc>
                <a:spcPct val="90000"/>
              </a:lnSpc>
            </a:pPr>
            <a:endParaRPr lang="pt-BR" smtClean="0"/>
          </a:p>
          <a:p>
            <a:pPr>
              <a:lnSpc>
                <a:spcPct val="90000"/>
              </a:lnSpc>
            </a:pPr>
            <a:r>
              <a:rPr lang="pt-BR" smtClean="0"/>
              <a:t>Causas: redução do débito cardíaco ; efeito das drogas sedativas (bradicardia ou vasodilatação), hipóxia (devido ao colapso da via aérea), estresse do miocárdio (devido ao aumento da demanda metabólica), aspiração de conteúdo gástrico, dificuldade em estabelecer via aérea de forma rápida...</a:t>
            </a:r>
          </a:p>
          <a:p>
            <a:pPr>
              <a:lnSpc>
                <a:spcPct val="90000"/>
              </a:lnSpc>
            </a:pPr>
            <a:endParaRPr lang="pt-BR" smtClean="0"/>
          </a:p>
          <a:p>
            <a:pPr>
              <a:lnSpc>
                <a:spcPct val="90000"/>
              </a:lnSpc>
            </a:pPr>
            <a:r>
              <a:rPr lang="pt-BR" smtClean="0"/>
              <a:t>Vários estudos avaliaram os fatores de risco para complicações hemodinâmicas peri-intubação em pacientes adultos.</a:t>
            </a:r>
          </a:p>
          <a:p>
            <a:pPr>
              <a:lnSpc>
                <a:spcPct val="90000"/>
              </a:lnSpc>
              <a:buFont typeface="Wingdings 3" pitchFamily="18" charset="2"/>
              <a:buNone/>
            </a:pPr>
            <a:r>
              <a:rPr lang="pt-BR" smtClean="0"/>
              <a:t>- Parada cardíaca peri-intubação (PCPI) 2,5 % adultos críticos UTI -alta mortalidade imediata e em 28 dias.</a:t>
            </a:r>
            <a:r>
              <a:rPr lang="pt-BR" baseline="30000" smtClean="0"/>
              <a:t>1</a:t>
            </a:r>
            <a:r>
              <a:rPr lang="pt-BR" smtClean="0"/>
              <a:t> </a:t>
            </a:r>
          </a:p>
          <a:p>
            <a:pPr>
              <a:lnSpc>
                <a:spcPct val="90000"/>
              </a:lnSpc>
              <a:buFont typeface="Wingdings 3" pitchFamily="18" charset="2"/>
              <a:buNone/>
            </a:pPr>
            <a:r>
              <a:rPr lang="pt-BR" smtClean="0"/>
              <a:t> - Heffner: Taxa 4,2 % de PCPI  na  Emergência.</a:t>
            </a:r>
            <a:r>
              <a:rPr lang="pt-BR" baseline="30000" smtClean="0"/>
              <a:t>2</a:t>
            </a:r>
          </a:p>
          <a:p>
            <a:pPr>
              <a:lnSpc>
                <a:spcPct val="90000"/>
              </a:lnSpc>
              <a:buFont typeface="Wingdings 3" pitchFamily="18" charset="2"/>
              <a:buNone/>
            </a:pPr>
            <a:r>
              <a:rPr lang="pt-BR" smtClean="0"/>
              <a:t>-   Outros relataram associação de PCPI com hipotensão,</a:t>
            </a:r>
            <a:r>
              <a:rPr lang="pt-BR" baseline="30000" smtClean="0"/>
              <a:t>3,4</a:t>
            </a:r>
            <a:r>
              <a:rPr lang="pt-BR" smtClean="0"/>
              <a:t>, uso anterior de ventilação não invasiva</a:t>
            </a:r>
            <a:r>
              <a:rPr lang="pt-BR" baseline="30000" smtClean="0"/>
              <a:t>3 </a:t>
            </a:r>
            <a:r>
              <a:rPr lang="pt-BR" smtClean="0"/>
              <a:t> e múltiplas tentativas de laringoscopia.</a:t>
            </a:r>
            <a:r>
              <a:rPr lang="pt-BR" baseline="30000" smtClean="0"/>
              <a:t>5</a:t>
            </a:r>
            <a:r>
              <a:rPr lang="pt-BR" smtClean="0"/>
              <a:t> </a:t>
            </a:r>
          </a:p>
          <a:p>
            <a:pPr>
              <a:lnSpc>
                <a:spcPct val="90000"/>
              </a:lnSpc>
              <a:buFont typeface="Wingdings 3" pitchFamily="18" charset="2"/>
              <a:buNone/>
            </a:pPr>
            <a:endParaRPr lang="pt-BR" smtClean="0"/>
          </a:p>
          <a:p>
            <a:pPr>
              <a:lnSpc>
                <a:spcPct val="90000"/>
              </a:lnSpc>
              <a:buFont typeface="Wingdings 3" pitchFamily="18" charset="2"/>
              <a:buNone/>
            </a:pPr>
            <a:endParaRPr lang="pt-BR" smtClean="0"/>
          </a:p>
          <a:p>
            <a:pPr>
              <a:lnSpc>
                <a:spcPct val="90000"/>
              </a:lnSpc>
              <a:buFont typeface="Wingdings 3" pitchFamily="18" charset="2"/>
              <a:buNone/>
            </a:pPr>
            <a:endParaRPr lang="pt-BR" smtClean="0"/>
          </a:p>
          <a:p>
            <a:pPr>
              <a:lnSpc>
                <a:spcPct val="90000"/>
              </a:lnSpc>
            </a:pPr>
            <a:endParaRPr lang="pt-BR"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81025" y="258763"/>
            <a:ext cx="11387138" cy="5541962"/>
          </a:xfrm>
        </p:spPr>
        <p:txBody>
          <a:bodyPr>
            <a:normAutofit lnSpcReduction="10000"/>
          </a:bodyPr>
          <a:lstStyle/>
          <a:p>
            <a:pPr marL="0" indent="0">
              <a:lnSpc>
                <a:spcPct val="90000"/>
              </a:lnSpc>
              <a:buFont typeface="Wingdings 3" pitchFamily="18" charset="2"/>
              <a:buNone/>
            </a:pPr>
            <a:r>
              <a:rPr lang="pt-BR" sz="1700" b="1" smtClean="0"/>
              <a:t>*** Dados menos robustos em pediatria (poucos estudos observaram efeitos hemodinâmicos adversos com intubação endotraqueal na UTI Pediátrica </a:t>
            </a:r>
            <a:r>
              <a:rPr lang="pt-BR" sz="1700" b="1" baseline="30000" smtClean="0"/>
              <a:t>6-12</a:t>
            </a:r>
            <a:endParaRPr lang="pt-BR" sz="1700" b="1" smtClean="0"/>
          </a:p>
          <a:p>
            <a:pPr marL="0" indent="0">
              <a:lnSpc>
                <a:spcPct val="90000"/>
              </a:lnSpc>
              <a:buFont typeface="Wingdings 3" pitchFamily="18" charset="2"/>
              <a:buNone/>
            </a:pPr>
            <a:r>
              <a:rPr lang="pt-BR" sz="1700" smtClean="0"/>
              <a:t>- Shiima et al</a:t>
            </a:r>
            <a:r>
              <a:rPr lang="pt-BR" sz="1700" baseline="30000" smtClean="0"/>
              <a:t>9</a:t>
            </a:r>
            <a:r>
              <a:rPr lang="pt-BR" sz="1700" smtClean="0"/>
              <a:t>: &gt; 5000 intubações UTIP  e PCPI em 1,7% </a:t>
            </a:r>
          </a:p>
          <a:p>
            <a:pPr marL="0" indent="0">
              <a:lnSpc>
                <a:spcPct val="90000"/>
              </a:lnSpc>
              <a:buFont typeface="Wingdings 3" pitchFamily="18" charset="2"/>
              <a:buNone/>
            </a:pPr>
            <a:r>
              <a:rPr lang="pt-BR" sz="1700" smtClean="0"/>
              <a:t>- Parada cardíaca com anestesia geral eletiva: menor 0,04% PCR1</a:t>
            </a:r>
            <a:r>
              <a:rPr lang="pt-BR" sz="1700" baseline="30000" smtClean="0"/>
              <a:t>3-15</a:t>
            </a:r>
            <a:r>
              <a:rPr lang="pt-BR" sz="1700" smtClean="0"/>
              <a:t> </a:t>
            </a:r>
          </a:p>
          <a:p>
            <a:pPr marL="0" indent="0">
              <a:lnSpc>
                <a:spcPct val="90000"/>
              </a:lnSpc>
            </a:pPr>
            <a:endParaRPr lang="en-US" sz="1700" smtClean="0"/>
          </a:p>
          <a:p>
            <a:pPr marL="0" indent="0">
              <a:lnSpc>
                <a:spcPct val="90000"/>
              </a:lnSpc>
            </a:pPr>
            <a:r>
              <a:rPr lang="en-US" sz="1700" smtClean="0"/>
              <a:t>Estudo do National Emergency Airway Registry for Children (NEAR4Kids), em p</a:t>
            </a:r>
            <a:r>
              <a:rPr lang="pt-BR" sz="1700" smtClean="0"/>
              <a:t>acientes pediátricos críticos:</a:t>
            </a:r>
          </a:p>
          <a:p>
            <a:pPr marL="0" indent="0">
              <a:lnSpc>
                <a:spcPct val="90000"/>
              </a:lnSpc>
            </a:pPr>
            <a:endParaRPr lang="pt-BR" sz="1700" smtClean="0"/>
          </a:p>
          <a:p>
            <a:pPr marL="0" indent="0">
              <a:lnSpc>
                <a:spcPct val="90000"/>
              </a:lnSpc>
              <a:buFontTx/>
              <a:buChar char="-"/>
            </a:pPr>
            <a:r>
              <a:rPr lang="pt-BR" sz="1700" smtClean="0"/>
              <a:t>PCR associado a IOT é maior em cardiopata (2,8% x 1,8%) p&lt; 0,001 – 8851 intubações</a:t>
            </a:r>
            <a:r>
              <a:rPr lang="pt-BR" sz="1700" baseline="30000" smtClean="0"/>
              <a:t>6</a:t>
            </a:r>
            <a:r>
              <a:rPr lang="pt-BR" sz="1700" smtClean="0"/>
              <a:t> </a:t>
            </a:r>
          </a:p>
          <a:p>
            <a:pPr marL="0" indent="0">
              <a:lnSpc>
                <a:spcPct val="90000"/>
              </a:lnSpc>
              <a:buFontTx/>
              <a:buChar char="-"/>
            </a:pPr>
            <a:r>
              <a:rPr lang="pt-BR" sz="1700" smtClean="0"/>
              <a:t>Local de intubação não era um risco significativo para eventos adversos em crianças com cardiopatias (UTI x não UTI)</a:t>
            </a:r>
            <a:r>
              <a:rPr lang="pt-BR" sz="1700" baseline="30000" smtClean="0"/>
              <a:t>7</a:t>
            </a:r>
          </a:p>
          <a:p>
            <a:pPr marL="0" indent="0">
              <a:lnSpc>
                <a:spcPct val="90000"/>
              </a:lnSpc>
              <a:buFontTx/>
              <a:buChar char="-"/>
            </a:pPr>
            <a:endParaRPr lang="pt-BR" sz="1700" smtClean="0"/>
          </a:p>
          <a:p>
            <a:pPr marL="0" indent="0">
              <a:lnSpc>
                <a:spcPct val="90000"/>
              </a:lnSpc>
            </a:pPr>
            <a:r>
              <a:rPr lang="pt-BR" sz="1700" smtClean="0"/>
              <a:t>Mokhateb-Rafii et al</a:t>
            </a:r>
            <a:r>
              <a:rPr lang="pt-BR" sz="1700" baseline="30000" smtClean="0"/>
              <a:t>8</a:t>
            </a:r>
            <a:r>
              <a:rPr lang="pt-BR" sz="1700" smtClean="0"/>
              <a:t>: dessaturação durante IOT entre cardiopatia cianogênica x não cianogênica não foi associado a maior taxa de PCPI, apesar do primeiro grupo ter maiores alterações hemodinâmicas (queda &gt; 30% SatO2)</a:t>
            </a:r>
          </a:p>
          <a:p>
            <a:pPr marL="0" indent="0">
              <a:lnSpc>
                <a:spcPct val="90000"/>
              </a:lnSpc>
              <a:buFont typeface="Wingdings 3" pitchFamily="18" charset="2"/>
              <a:buNone/>
            </a:pPr>
            <a:endParaRPr lang="pt-BR" sz="1700" smtClean="0"/>
          </a:p>
          <a:p>
            <a:pPr marL="0" indent="0">
              <a:lnSpc>
                <a:spcPct val="90000"/>
              </a:lnSpc>
            </a:pPr>
            <a:r>
              <a:rPr lang="pt-BR" sz="1700" smtClean="0"/>
              <a:t>Não foi bem descrito os  fatores de risco específicos para complicação hemodinâmica durante a intubação em pacientes pediátricos portadores de cardiopatias congênitas ou adquiridas. </a:t>
            </a:r>
          </a:p>
          <a:p>
            <a:pPr marL="0" indent="0">
              <a:lnSpc>
                <a:spcPct val="90000"/>
              </a:lnSpc>
              <a:buFontTx/>
              <a:buChar char="-"/>
            </a:pPr>
            <a:endParaRPr lang="pt-BR" sz="17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449263" y="127000"/>
            <a:ext cx="10515600" cy="1325563"/>
          </a:xfrm>
        </p:spPr>
        <p:txBody>
          <a:bodyPr/>
          <a:lstStyle/>
          <a:p>
            <a:r>
              <a:rPr lang="pt-BR" b="1" smtClean="0">
                <a:solidFill>
                  <a:srgbClr val="FFFF00"/>
                </a:solidFill>
              </a:rPr>
              <a:t>                         Objetivo </a:t>
            </a:r>
          </a:p>
        </p:txBody>
      </p:sp>
      <p:sp>
        <p:nvSpPr>
          <p:cNvPr id="3" name="Espaço Reservado para Conteúdo 2"/>
          <p:cNvSpPr>
            <a:spLocks noGrp="1"/>
          </p:cNvSpPr>
          <p:nvPr>
            <p:ph idx="1"/>
          </p:nvPr>
        </p:nvSpPr>
        <p:spPr>
          <a:xfrm>
            <a:off x="236538" y="1400175"/>
            <a:ext cx="10515600" cy="1030288"/>
          </a:xfrm>
          <a:solidFill>
            <a:srgbClr val="FF3300"/>
          </a:solidFill>
        </p:spPr>
        <p:txBody>
          <a:bodyPr/>
          <a:lstStyle/>
          <a:p>
            <a:pPr algn="ctr"/>
            <a:r>
              <a:rPr lang="pt-BR" b="1" smtClean="0">
                <a:solidFill>
                  <a:srgbClr val="3333FF"/>
                </a:solidFill>
              </a:rPr>
              <a:t>Descrever a frequência e os fatores de risco para PCPI em pacientes cardíacos atendidos nas Unidades de Cuidados Intensivos especializadas, assim como as característica da parada cardíaca</a:t>
            </a:r>
          </a:p>
          <a:p>
            <a:pPr algn="ctr">
              <a:buFont typeface="Wingdings 3" pitchFamily="18" charset="2"/>
              <a:buNone/>
            </a:pPr>
            <a:endParaRPr lang="pt-BR" b="1" smtClean="0">
              <a:solidFill>
                <a:srgbClr val="3333FF"/>
              </a:solidFill>
            </a:endParaRPr>
          </a:p>
          <a:p>
            <a:pPr>
              <a:buFont typeface="Wingdings 3" pitchFamily="18" charset="2"/>
              <a:buNone/>
            </a:pPr>
            <a:endParaRPr lang="pt-BR" b="1" smtClean="0">
              <a:solidFill>
                <a:srgbClr val="3333FF"/>
              </a:solidFill>
            </a:endParaRPr>
          </a:p>
        </p:txBody>
      </p:sp>
      <p:sp>
        <p:nvSpPr>
          <p:cNvPr id="6" name="Espaço Reservado para Conteúdo 2"/>
          <p:cNvSpPr txBox="1">
            <a:spLocks/>
          </p:cNvSpPr>
          <p:nvPr/>
        </p:nvSpPr>
        <p:spPr>
          <a:xfrm>
            <a:off x="236538" y="4379913"/>
            <a:ext cx="10515600" cy="435133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pt-BR" dirty="0"/>
              <a:t>Q</a:t>
            </a:r>
            <a:r>
              <a:rPr lang="pt-BR" dirty="0" smtClean="0"/>
              <a:t>ualquer forma de parada cardíaca que exija compressões torácicas por período maior ou igual a 1 minuto, que ocorreram durante ou dentro de 30 minutos após a intubação endotraqueal. </a:t>
            </a:r>
          </a:p>
          <a:p>
            <a:pPr marL="0" indent="0" fontAlgn="auto">
              <a:spcAft>
                <a:spcPts val="0"/>
              </a:spcAft>
              <a:buFont typeface="Arial" panose="020B0604020202020204" pitchFamily="34" charset="0"/>
              <a:buNone/>
              <a:defRPr/>
            </a:pPr>
            <a:endParaRPr lang="pt-BR" dirty="0"/>
          </a:p>
        </p:txBody>
      </p:sp>
      <p:sp>
        <p:nvSpPr>
          <p:cNvPr id="9221" name="Título 1"/>
          <p:cNvSpPr txBox="1">
            <a:spLocks/>
          </p:cNvSpPr>
          <p:nvPr/>
        </p:nvSpPr>
        <p:spPr bwMode="auto">
          <a:xfrm>
            <a:off x="428625" y="2552700"/>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pPr algn="ctr" defTabSz="914400">
              <a:lnSpc>
                <a:spcPct val="90000"/>
              </a:lnSpc>
            </a:pPr>
            <a:r>
              <a:rPr lang="pt-BR" sz="4400" b="1">
                <a:solidFill>
                  <a:srgbClr val="FFFF00"/>
                </a:solidFill>
              </a:rPr>
              <a:t>Definição de PCR Peri-intubação (PCPI)</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algn="ctr"/>
            <a:r>
              <a:rPr lang="pt-BR" b="1" smtClean="0">
                <a:solidFill>
                  <a:srgbClr val="FFFF00"/>
                </a:solidFill>
              </a:rPr>
              <a:t>Materiais e Métodos</a:t>
            </a:r>
          </a:p>
        </p:txBody>
      </p:sp>
      <p:sp>
        <p:nvSpPr>
          <p:cNvPr id="3" name="Espaço Reservado para Conteúdo 2"/>
          <p:cNvSpPr>
            <a:spLocks noGrp="1"/>
          </p:cNvSpPr>
          <p:nvPr>
            <p:ph idx="1"/>
          </p:nvPr>
        </p:nvSpPr>
        <p:spPr>
          <a:xfrm>
            <a:off x="646113" y="1200150"/>
            <a:ext cx="9404350" cy="5048250"/>
          </a:xfrm>
        </p:spPr>
        <p:txBody>
          <a:bodyPr>
            <a:normAutofit/>
          </a:bodyPr>
          <a:lstStyle/>
          <a:p>
            <a:r>
              <a:rPr lang="pt-BR" sz="1900" smtClean="0"/>
              <a:t>Revisão das intubações endotraqueais realizadas em UTI cardíaca de três instituições pediátricas nos EUA, entre janeiro de 2015 a dezembro de 2017. </a:t>
            </a:r>
          </a:p>
          <a:p>
            <a:endParaRPr lang="pt-BR" sz="1900" smtClean="0"/>
          </a:p>
          <a:p>
            <a:r>
              <a:rPr lang="pt-BR" sz="1900" smtClean="0"/>
              <a:t>Foram coletados dados de 186 eventos de intubação de UTI cardíacas em três hospitais pediátricos terciários acadêmicos; </a:t>
            </a:r>
          </a:p>
          <a:p>
            <a:pPr>
              <a:buFont typeface="Wingdings 3" pitchFamily="18" charset="2"/>
              <a:buNone/>
            </a:pPr>
            <a:endParaRPr lang="pt-BR" sz="1900" smtClean="0"/>
          </a:p>
          <a:p>
            <a:r>
              <a:rPr lang="pt-BR" sz="1900" smtClean="0"/>
              <a:t>Essas intubações ocorreram em 151 pacientes individuais (caso índice).</a:t>
            </a:r>
          </a:p>
          <a:p>
            <a:pPr>
              <a:buFont typeface="Wingdings 3" pitchFamily="18" charset="2"/>
              <a:buNone/>
            </a:pPr>
            <a:endParaRPr lang="pt-BR" sz="1900" smtClean="0"/>
          </a:p>
          <a:p>
            <a:r>
              <a:rPr lang="pt-BR" sz="1900" smtClean="0"/>
              <a:t>Comparação  de eventos hemodinâmicos durante a intubação (grupo PCR x Grupo não PCR) </a:t>
            </a:r>
          </a:p>
          <a:p>
            <a:pPr>
              <a:buFont typeface="Wingdings 3" pitchFamily="18" charset="2"/>
              <a:buNone/>
            </a:pPr>
            <a:r>
              <a:rPr lang="pt-BR" sz="1900" smtClean="0"/>
              <a:t> </a:t>
            </a:r>
          </a:p>
          <a:p>
            <a:r>
              <a:rPr lang="pt-BR" sz="1900" smtClean="0"/>
              <a:t>Coletados em dados demográficos de pacientes, histórico cardíaco,</a:t>
            </a:r>
          </a:p>
          <a:p>
            <a:pPr>
              <a:buFont typeface="Wingdings 3" pitchFamily="18" charset="2"/>
              <a:buNone/>
            </a:pPr>
            <a:r>
              <a:rPr lang="pt-BR" sz="1900" smtClean="0"/>
              <a:t>cirurgias, comorbidades, características clínicas, características do evento </a:t>
            </a:r>
          </a:p>
          <a:p>
            <a:pPr>
              <a:buFont typeface="Wingdings 3" pitchFamily="18" charset="2"/>
              <a:buNone/>
            </a:pPr>
            <a:endParaRPr lang="pt-BR" sz="19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ço Reservado para Conteúdo 4"/>
          <p:cNvSpPr>
            <a:spLocks noGrp="1"/>
          </p:cNvSpPr>
          <p:nvPr>
            <p:ph type="body" idx="1"/>
          </p:nvPr>
        </p:nvSpPr>
        <p:spPr>
          <a:xfrm>
            <a:off x="682625" y="1277938"/>
            <a:ext cx="5157788" cy="823912"/>
          </a:xfrm>
        </p:spPr>
        <p:txBody>
          <a:bodyPr rtlCol="0">
            <a:normAutofit/>
          </a:bodyPr>
          <a:lstStyle/>
          <a:p>
            <a:pPr fontAlgn="auto">
              <a:spcAft>
                <a:spcPts val="0"/>
              </a:spcAft>
              <a:buClr>
                <a:schemeClr val="bg2">
                  <a:lumMod val="40000"/>
                  <a:lumOff val="60000"/>
                </a:schemeClr>
              </a:buClr>
              <a:buFont typeface="Wingdings 3" charset="2"/>
              <a:buNone/>
              <a:defRPr/>
            </a:pPr>
            <a:r>
              <a:rPr lang="pt-BR" b="1" dirty="0" smtClean="0"/>
              <a:t>Critérios de inclusão </a:t>
            </a:r>
          </a:p>
        </p:txBody>
      </p:sp>
      <p:sp>
        <p:nvSpPr>
          <p:cNvPr id="11267" name="Espaço Reservado para Conteúdo 5"/>
          <p:cNvSpPr>
            <a:spLocks noGrp="1"/>
          </p:cNvSpPr>
          <p:nvPr>
            <p:ph sz="half" idx="2"/>
          </p:nvPr>
        </p:nvSpPr>
        <p:spPr>
          <a:xfrm>
            <a:off x="682625" y="2308225"/>
            <a:ext cx="4397375" cy="3741738"/>
          </a:xfrm>
          <a:ln w="38100">
            <a:solidFill>
              <a:srgbClr val="FF3300"/>
            </a:solidFill>
            <a:miter lim="800000"/>
            <a:headEnd/>
            <a:tailEnd/>
          </a:ln>
        </p:spPr>
        <p:txBody>
          <a:bodyPr/>
          <a:lstStyle/>
          <a:p>
            <a:pPr marL="0" indent="0">
              <a:buFont typeface="Wingdings 3" pitchFamily="18" charset="2"/>
              <a:buNone/>
            </a:pPr>
            <a:r>
              <a:rPr lang="pt-BR" sz="2000" smtClean="0"/>
              <a:t>Pacientes pediátricos gravemente enfermos (0-18 anos) com doenças cardíacas congênitas ou adquiridas que foram hospitalizadas em UTI cardíaca que precisaram de IOT dentro da UTI cardíaca para qualquer indicação. </a:t>
            </a:r>
          </a:p>
          <a:p>
            <a:pPr marL="0" indent="0">
              <a:buFont typeface="Wingdings 3" pitchFamily="18" charset="2"/>
              <a:buNone/>
            </a:pPr>
            <a:endParaRPr lang="pt-BR" sz="2000" b="1" smtClean="0"/>
          </a:p>
        </p:txBody>
      </p:sp>
      <p:sp>
        <p:nvSpPr>
          <p:cNvPr id="9" name="Espaço Reservado para Texto 8"/>
          <p:cNvSpPr>
            <a:spLocks noGrp="1"/>
          </p:cNvSpPr>
          <p:nvPr>
            <p:ph type="body" sz="quarter" idx="3"/>
          </p:nvPr>
        </p:nvSpPr>
        <p:spPr>
          <a:xfrm>
            <a:off x="5499100" y="701675"/>
            <a:ext cx="4397375" cy="576263"/>
          </a:xfrm>
        </p:spPr>
        <p:txBody>
          <a:bodyPr rtlCol="0"/>
          <a:lstStyle/>
          <a:p>
            <a:pPr fontAlgn="auto">
              <a:spcAft>
                <a:spcPts val="0"/>
              </a:spcAft>
              <a:buClr>
                <a:schemeClr val="bg2">
                  <a:lumMod val="40000"/>
                  <a:lumOff val="60000"/>
                </a:schemeClr>
              </a:buClr>
              <a:buFont typeface="Wingdings 3" charset="2"/>
              <a:buNone/>
              <a:defRPr/>
            </a:pPr>
            <a:r>
              <a:rPr lang="pt-BR" b="1" dirty="0"/>
              <a:t>Critérios de exclusão </a:t>
            </a:r>
          </a:p>
          <a:p>
            <a:pPr fontAlgn="auto">
              <a:spcAft>
                <a:spcPts val="0"/>
              </a:spcAft>
              <a:buClr>
                <a:schemeClr val="bg2">
                  <a:lumMod val="40000"/>
                  <a:lumOff val="60000"/>
                </a:schemeClr>
              </a:buClr>
              <a:buFont typeface="Wingdings 3" charset="2"/>
              <a:buNone/>
              <a:defRPr/>
            </a:pPr>
            <a:endParaRPr lang="pt-BR" dirty="0"/>
          </a:p>
        </p:txBody>
      </p:sp>
      <p:sp>
        <p:nvSpPr>
          <p:cNvPr id="10" name="Espaço Reservado para Conteúdo 9"/>
          <p:cNvSpPr>
            <a:spLocks noGrp="1"/>
          </p:cNvSpPr>
          <p:nvPr>
            <p:ph sz="quarter" idx="4"/>
          </p:nvPr>
        </p:nvSpPr>
        <p:spPr>
          <a:xfrm>
            <a:off x="5654675" y="1277938"/>
            <a:ext cx="5851525" cy="4467225"/>
          </a:xfrm>
          <a:ln w="38100">
            <a:solidFill>
              <a:srgbClr val="FF3300"/>
            </a:solidFill>
            <a:miter lim="800000"/>
            <a:headEnd/>
            <a:tailEnd/>
          </a:ln>
        </p:spPr>
        <p:txBody>
          <a:bodyPr/>
          <a:lstStyle/>
          <a:p>
            <a:pPr marL="0" indent="0">
              <a:buFont typeface="Wingdings 3" pitchFamily="18" charset="2"/>
              <a:buNone/>
            </a:pPr>
            <a:r>
              <a:rPr lang="pt-BR" sz="2000" smtClean="0"/>
              <a:t>1) Pacientes que foram intubados fora da UTI.</a:t>
            </a:r>
          </a:p>
          <a:p>
            <a:pPr marL="0" indent="0">
              <a:buFont typeface="Wingdings 3" pitchFamily="18" charset="2"/>
              <a:buNone/>
            </a:pPr>
            <a:r>
              <a:rPr lang="pt-BR" sz="2000" smtClean="0"/>
              <a:t>2) Pacientes que sofreram PCR antes da tentativa de intubação orotraqueal (IOT). </a:t>
            </a:r>
          </a:p>
          <a:p>
            <a:pPr marL="0" indent="0">
              <a:buFont typeface="Wingdings 3" pitchFamily="18" charset="2"/>
              <a:buNone/>
            </a:pPr>
            <a:r>
              <a:rPr lang="pt-BR" sz="2000" smtClean="0"/>
              <a:t>3) Submetidos a troca de tubo orotraqueal (TOT )</a:t>
            </a:r>
          </a:p>
          <a:p>
            <a:pPr marL="0" indent="0">
              <a:buFont typeface="Wingdings 3" pitchFamily="18" charset="2"/>
              <a:buNone/>
            </a:pPr>
            <a:r>
              <a:rPr lang="pt-BR" sz="2000" smtClean="0"/>
              <a:t>4) Pacientes em ECMO* durante o procedimento de intubação.</a:t>
            </a:r>
          </a:p>
          <a:p>
            <a:pPr marL="0" indent="0">
              <a:buFont typeface="Wingdings 3" pitchFamily="18" charset="2"/>
              <a:buNone/>
            </a:pPr>
            <a:r>
              <a:rPr lang="pt-BR" sz="2000" smtClean="0"/>
              <a:t>5) Pacientes que foram intubados por um anestesiologista por um procedimento eletivo programado ou cirurgia </a:t>
            </a:r>
          </a:p>
          <a:p>
            <a:pPr marL="0" indent="0">
              <a:buFont typeface="Wingdings 3" pitchFamily="18" charset="2"/>
              <a:buNone/>
            </a:pPr>
            <a:r>
              <a:rPr lang="pt-BR" sz="2000" smtClean="0"/>
              <a:t>6) Pacientes com prontuário incompleto.</a:t>
            </a:r>
          </a:p>
          <a:p>
            <a:pPr marL="0" indent="0"/>
            <a:endParaRPr lang="pt-BR" sz="2000" smtClean="0"/>
          </a:p>
        </p:txBody>
      </p:sp>
      <p:sp>
        <p:nvSpPr>
          <p:cNvPr id="11271" name="Text Box 7"/>
          <p:cNvSpPr txBox="1">
            <a:spLocks noChangeArrowheads="1"/>
          </p:cNvSpPr>
          <p:nvPr/>
        </p:nvSpPr>
        <p:spPr bwMode="auto">
          <a:xfrm>
            <a:off x="169863" y="6491288"/>
            <a:ext cx="5899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t>*ECMO: oxigenação por membrana extracorpórea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4"/>
          <p:cNvSpPr>
            <a:spLocks noGrp="1"/>
          </p:cNvSpPr>
          <p:nvPr>
            <p:ph type="title"/>
          </p:nvPr>
        </p:nvSpPr>
        <p:spPr/>
        <p:txBody>
          <a:bodyPr/>
          <a:lstStyle/>
          <a:p>
            <a:pPr algn="ctr"/>
            <a:r>
              <a:rPr lang="pt-BR" b="1" smtClean="0">
                <a:solidFill>
                  <a:srgbClr val="FFFF00"/>
                </a:solidFill>
              </a:rPr>
              <a:t>Análise Estatística</a:t>
            </a:r>
            <a:r>
              <a:rPr lang="pt-BR" smtClean="0"/>
              <a:t> </a:t>
            </a:r>
          </a:p>
        </p:txBody>
      </p:sp>
      <p:sp>
        <p:nvSpPr>
          <p:cNvPr id="6" name="Espaço Reservado para Conteúdo 5"/>
          <p:cNvSpPr>
            <a:spLocks noGrp="1"/>
          </p:cNvSpPr>
          <p:nvPr>
            <p:ph idx="1"/>
          </p:nvPr>
        </p:nvSpPr>
        <p:spPr>
          <a:xfrm>
            <a:off x="1103313" y="1852613"/>
            <a:ext cx="8947150" cy="4395787"/>
          </a:xfrm>
        </p:spPr>
        <p:txBody>
          <a:bodyPr>
            <a:normAutofit/>
          </a:bodyPr>
          <a:lstStyle/>
          <a:p>
            <a:r>
              <a:rPr lang="pt-BR" sz="2200" smtClean="0"/>
              <a:t>Variáveis contínuas: média e desvio padrão,mediana</a:t>
            </a:r>
          </a:p>
          <a:p>
            <a:r>
              <a:rPr lang="pt-BR" sz="2200" smtClean="0"/>
              <a:t>Variáveis categóricas: contagem e proporção </a:t>
            </a:r>
          </a:p>
          <a:p>
            <a:r>
              <a:rPr lang="pt-BR" sz="2200" smtClean="0"/>
              <a:t>Teste </a:t>
            </a:r>
            <a:r>
              <a:rPr lang="pt-BR" sz="2200" i="1" smtClean="0"/>
              <a:t>t </a:t>
            </a:r>
            <a:r>
              <a:rPr lang="pt-BR" sz="2200" smtClean="0"/>
              <a:t>e Qui Quadrado </a:t>
            </a:r>
          </a:p>
          <a:p>
            <a:r>
              <a:rPr lang="pt-BR" sz="2200" smtClean="0"/>
              <a:t>Todas as análises estatísticas foram realizadas usando SAS 9.4 (SAS Institute, Cary, NC)</a:t>
            </a:r>
          </a:p>
          <a:p>
            <a:pPr>
              <a:buFont typeface="Wingdings 3" pitchFamily="18" charset="2"/>
              <a:buNone/>
            </a:pPr>
            <a:endParaRPr lang="pt-BR" sz="2200" smtClean="0"/>
          </a:p>
          <a:p>
            <a:r>
              <a:rPr lang="pt-BR" sz="2200" b="1" smtClean="0">
                <a:solidFill>
                  <a:srgbClr val="D9BED7"/>
                </a:solidFill>
              </a:rPr>
              <a:t>Significância estatística foi declarada para valor de p inferior a 5%.</a:t>
            </a:r>
          </a:p>
          <a:p>
            <a:endParaRPr lang="pt-BR" sz="2200" smtClean="0"/>
          </a:p>
          <a:p>
            <a:endParaRPr lang="pt-BR" sz="22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1050925" y="2620963"/>
            <a:ext cx="9404350" cy="1400175"/>
          </a:xfrm>
        </p:spPr>
        <p:txBody>
          <a:bodyPr/>
          <a:lstStyle/>
          <a:p>
            <a:pPr algn="ctr"/>
            <a:r>
              <a:rPr lang="pt-BR" b="1" smtClean="0">
                <a:solidFill>
                  <a:srgbClr val="FFFF00"/>
                </a:solidFill>
              </a:rPr>
              <a:t>Resultados</a:t>
            </a:r>
            <a:r>
              <a:rPr lang="pt-BR" smtClean="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720725" y="0"/>
            <a:ext cx="10515600" cy="1136650"/>
          </a:xfrm>
        </p:spPr>
        <p:txBody>
          <a:bodyPr/>
          <a:lstStyle/>
          <a:p>
            <a:pPr algn="ctr"/>
            <a:r>
              <a:rPr lang="pt-BR" b="1" smtClean="0">
                <a:solidFill>
                  <a:srgbClr val="FFFF00"/>
                </a:solidFill>
              </a:rPr>
              <a:t>Características dos pacientes</a:t>
            </a:r>
          </a:p>
        </p:txBody>
      </p:sp>
      <p:pic>
        <p:nvPicPr>
          <p:cNvPr id="14340"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67275" y="736600"/>
            <a:ext cx="4027488" cy="3103563"/>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pic>
        <p:nvPicPr>
          <p:cNvPr id="14341" name="Image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7013" y="862013"/>
            <a:ext cx="4479925" cy="57912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14343" name="Rectangle 7"/>
          <p:cNvSpPr>
            <a:spLocks noChangeArrowheads="1"/>
          </p:cNvSpPr>
          <p:nvPr/>
        </p:nvSpPr>
        <p:spPr bwMode="auto">
          <a:xfrm>
            <a:off x="5630863" y="3995738"/>
            <a:ext cx="6096000" cy="147732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dirty="0">
                <a:solidFill>
                  <a:srgbClr val="3333FF"/>
                </a:solidFill>
              </a:rPr>
              <a:t>Havia 47 de 149 indivíduos (31,5%) que</a:t>
            </a:r>
          </a:p>
          <a:p>
            <a:pPr algn="ctr" defTabSz="914400"/>
            <a:r>
              <a:rPr lang="pt-BR" dirty="0">
                <a:solidFill>
                  <a:srgbClr val="3333FF"/>
                </a:solidFill>
              </a:rPr>
              <a:t>eram prematuros com idade gestacional entre 30 e 36 semanas,</a:t>
            </a:r>
          </a:p>
          <a:p>
            <a:pPr algn="ctr" defTabSz="914400"/>
            <a:r>
              <a:rPr lang="pt-BR" dirty="0">
                <a:solidFill>
                  <a:srgbClr val="3333FF"/>
                </a:solidFill>
              </a:rPr>
              <a:t>e três de 149 (2%) eram indivíduos prematuros com </a:t>
            </a:r>
            <a:r>
              <a:rPr lang="pt-BR" dirty="0" smtClean="0">
                <a:solidFill>
                  <a:srgbClr val="3333FF"/>
                </a:solidFill>
              </a:rPr>
              <a:t>idade </a:t>
            </a:r>
            <a:r>
              <a:rPr lang="pt-BR" smtClean="0">
                <a:solidFill>
                  <a:srgbClr val="3333FF"/>
                </a:solidFill>
              </a:rPr>
              <a:t>gestacional menor </a:t>
            </a:r>
            <a:r>
              <a:rPr lang="pt-BR" dirty="0">
                <a:solidFill>
                  <a:srgbClr val="3333FF"/>
                </a:solidFill>
              </a:rPr>
              <a:t>ou igual a 29 semanas.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6050" y="0"/>
            <a:ext cx="5910263" cy="6035675"/>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15366" name="Text Box 6"/>
          <p:cNvSpPr txBox="1">
            <a:spLocks noChangeArrowheads="1"/>
          </p:cNvSpPr>
          <p:nvPr/>
        </p:nvSpPr>
        <p:spPr bwMode="auto">
          <a:xfrm>
            <a:off x="6148388" y="1911350"/>
            <a:ext cx="6043612" cy="311308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algn="ctr" defTabSz="914400"/>
            <a:r>
              <a:rPr lang="pt-BR" b="1">
                <a:solidFill>
                  <a:srgbClr val="3333FF"/>
                </a:solidFill>
              </a:rPr>
              <a:t>Pouco mais da metade dos eventos de parada cardíaca (7/13; 53,8%) resultou no retorno da circulação espontânea com as medidas de reanimação.</a:t>
            </a:r>
          </a:p>
          <a:p>
            <a:pPr algn="ctr" defTabSz="914400"/>
            <a:r>
              <a:rPr lang="pt-BR" b="1">
                <a:solidFill>
                  <a:srgbClr val="3333FF"/>
                </a:solidFill>
              </a:rPr>
              <a:t>Três dos pacientes com parada cardíaca (23,1%) obtiveram retorno da circulação com ECMO, e três morreram. </a:t>
            </a:r>
          </a:p>
          <a:p>
            <a:pPr algn="ctr" defTabSz="914400"/>
            <a:r>
              <a:rPr lang="pt-BR" b="1">
                <a:solidFill>
                  <a:srgbClr val="FF3300"/>
                </a:solidFill>
              </a:rPr>
              <a:t>A mortalidade peri-intubação foi, portanto, 1,6% do total da intubações (3/186). </a:t>
            </a:r>
          </a:p>
          <a:p>
            <a:pPr algn="ctr" defTabSz="914400"/>
            <a:endParaRPr lang="pt-BR" b="1">
              <a:solidFill>
                <a:srgbClr val="FF3300"/>
              </a:solidFill>
            </a:endParaRPr>
          </a:p>
          <a:p>
            <a:pPr algn="ctr" defTabSz="914400"/>
            <a:endParaRPr lang="pt-BR" b="1">
              <a:solidFill>
                <a:srgbClr val="3333FF"/>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1000" y="212725"/>
            <a:ext cx="10515600" cy="1325563"/>
          </a:xfrm>
        </p:spPr>
        <p:txBody>
          <a:bodyPr>
            <a:normAutofit/>
          </a:bodyPr>
          <a:lstStyle/>
          <a:p>
            <a:pPr algn="ctr"/>
            <a:r>
              <a:rPr lang="pt-BR" sz="3800" b="1" smtClean="0">
                <a:solidFill>
                  <a:srgbClr val="FFFF00"/>
                </a:solidFill>
              </a:rPr>
              <a:t>Descrição dos casos de Parada Cardíaca</a:t>
            </a:r>
          </a:p>
        </p:txBody>
      </p:sp>
      <p:pic>
        <p:nvPicPr>
          <p:cNvPr id="16387"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7700" y="1538288"/>
            <a:ext cx="7867650" cy="4900612"/>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16389" name="Text Box 5"/>
          <p:cNvSpPr txBox="1">
            <a:spLocks noChangeArrowheads="1"/>
          </p:cNvSpPr>
          <p:nvPr/>
        </p:nvSpPr>
        <p:spPr bwMode="auto">
          <a:xfrm>
            <a:off x="8670925" y="3206750"/>
            <a:ext cx="3151188" cy="1778000"/>
          </a:xfrm>
          <a:prstGeom prst="rect">
            <a:avLst/>
          </a:prstGeom>
          <a:solidFill>
            <a:srgbClr val="FFFF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algn="ctr" defTabSz="914400"/>
            <a:r>
              <a:rPr lang="pt-BR" b="1">
                <a:solidFill>
                  <a:srgbClr val="3333FF"/>
                </a:solidFill>
              </a:rPr>
              <a:t>Bradicardia e Atividade</a:t>
            </a:r>
          </a:p>
          <a:p>
            <a:pPr algn="ctr" defTabSz="914400"/>
            <a:r>
              <a:rPr lang="pt-BR" b="1">
                <a:solidFill>
                  <a:srgbClr val="3333FF"/>
                </a:solidFill>
              </a:rPr>
              <a:t>Elétrica Sem Pulsação</a:t>
            </a:r>
          </a:p>
          <a:p>
            <a:pPr algn="ctr" defTabSz="914400"/>
            <a:r>
              <a:rPr lang="pt-BR" b="1">
                <a:solidFill>
                  <a:srgbClr val="3333FF"/>
                </a:solidFill>
              </a:rPr>
              <a:t> eram os ritmos de parada</a:t>
            </a:r>
          </a:p>
          <a:p>
            <a:pPr algn="ctr" defTabSz="914400"/>
            <a:r>
              <a:rPr lang="pt-BR" b="1">
                <a:solidFill>
                  <a:srgbClr val="3333FF"/>
                </a:solidFill>
              </a:rPr>
              <a:t> mais comum. </a:t>
            </a:r>
          </a:p>
          <a:p>
            <a:pPr algn="ctr" defTabSz="914400"/>
            <a:endParaRPr lang="pt-BR" b="1">
              <a:solidFill>
                <a:srgbClr val="3333FF"/>
              </a:solidFill>
            </a:endParaRPr>
          </a:p>
          <a:p>
            <a:pPr algn="ctr" defTabSz="914400"/>
            <a:endParaRPr lang="pt-BR" b="1">
              <a:solidFill>
                <a:srgbClr val="3333FF"/>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algn="ctr"/>
            <a:r>
              <a:rPr lang="pt-BR" b="1" smtClean="0">
                <a:solidFill>
                  <a:srgbClr val="FFFF00"/>
                </a:solidFill>
              </a:rPr>
              <a:t>Suspeitas etiológicas da Parada Cardíaca</a:t>
            </a:r>
          </a:p>
        </p:txBody>
      </p:sp>
      <p:sp>
        <p:nvSpPr>
          <p:cNvPr id="4" name="Espaço Reservado para Conteúdo 3"/>
          <p:cNvSpPr>
            <a:spLocks noGrp="1"/>
          </p:cNvSpPr>
          <p:nvPr>
            <p:ph idx="1"/>
          </p:nvPr>
        </p:nvSpPr>
        <p:spPr>
          <a:xfrm>
            <a:off x="360363" y="1852613"/>
            <a:ext cx="11583987" cy="4257675"/>
          </a:xfrm>
        </p:spPr>
        <p:txBody>
          <a:bodyPr rtlCol="0">
            <a:spAutoFit/>
          </a:bodyPr>
          <a:lstStyle/>
          <a:p>
            <a:pPr fontAlgn="auto">
              <a:spcAft>
                <a:spcPts val="0"/>
              </a:spcAft>
              <a:buClr>
                <a:schemeClr val="bg2">
                  <a:lumMod val="40000"/>
                  <a:lumOff val="60000"/>
                </a:schemeClr>
              </a:buClr>
              <a:buFont typeface="Wingdings 3" charset="2"/>
              <a:buChar char=""/>
              <a:defRPr/>
            </a:pPr>
            <a:r>
              <a:rPr lang="pt-BR" dirty="0" smtClean="0"/>
              <a:t>Hipóxia </a:t>
            </a:r>
            <a:r>
              <a:rPr lang="pt-BR" dirty="0"/>
              <a:t>prolongada em </a:t>
            </a:r>
            <a:r>
              <a:rPr lang="pt-BR" dirty="0" smtClean="0"/>
              <a:t>5/13 </a:t>
            </a:r>
            <a:r>
              <a:rPr lang="pt-BR" dirty="0"/>
              <a:t>casos (38,5%); </a:t>
            </a:r>
            <a:endParaRPr lang="pt-BR" dirty="0" smtClean="0"/>
          </a:p>
          <a:p>
            <a:pPr fontAlgn="auto">
              <a:spcAft>
                <a:spcPts val="0"/>
              </a:spcAft>
              <a:buClr>
                <a:schemeClr val="bg2">
                  <a:lumMod val="40000"/>
                  <a:lumOff val="60000"/>
                </a:schemeClr>
              </a:buClr>
              <a:buFont typeface="Wingdings 3" charset="2"/>
              <a:buChar char=""/>
              <a:defRPr/>
            </a:pPr>
            <a:endParaRPr lang="pt-BR" sz="1000" dirty="0" smtClean="0"/>
          </a:p>
          <a:p>
            <a:pPr fontAlgn="auto">
              <a:spcAft>
                <a:spcPts val="0"/>
              </a:spcAft>
              <a:buClr>
                <a:schemeClr val="bg2">
                  <a:lumMod val="40000"/>
                  <a:lumOff val="60000"/>
                </a:schemeClr>
              </a:buClr>
              <a:buFont typeface="Wingdings 3" charset="2"/>
              <a:buChar char=""/>
              <a:defRPr/>
            </a:pPr>
            <a:r>
              <a:rPr lang="pt-BR" dirty="0" smtClean="0"/>
              <a:t>Agravamento </a:t>
            </a:r>
            <a:r>
              <a:rPr lang="pt-BR" dirty="0"/>
              <a:t>da acidose (respiratória ou </a:t>
            </a:r>
            <a:r>
              <a:rPr lang="pt-BR" dirty="0" smtClean="0"/>
              <a:t>metabólica 5/13 </a:t>
            </a:r>
            <a:r>
              <a:rPr lang="pt-BR" dirty="0"/>
              <a:t>casos (38,5</a:t>
            </a:r>
            <a:r>
              <a:rPr lang="pt-BR" dirty="0" smtClean="0"/>
              <a:t>%);</a:t>
            </a:r>
          </a:p>
          <a:p>
            <a:pPr fontAlgn="auto">
              <a:spcAft>
                <a:spcPts val="0"/>
              </a:spcAft>
              <a:buClr>
                <a:schemeClr val="bg2">
                  <a:lumMod val="40000"/>
                  <a:lumOff val="60000"/>
                </a:schemeClr>
              </a:buClr>
              <a:buFont typeface="Wingdings 3" charset="2"/>
              <a:buChar char=""/>
              <a:defRPr/>
            </a:pPr>
            <a:endParaRPr lang="pt-BR" sz="1000" dirty="0" smtClean="0"/>
          </a:p>
          <a:p>
            <a:pPr fontAlgn="auto">
              <a:spcAft>
                <a:spcPts val="0"/>
              </a:spcAft>
              <a:buClr>
                <a:schemeClr val="bg2">
                  <a:lumMod val="40000"/>
                  <a:lumOff val="60000"/>
                </a:schemeClr>
              </a:buClr>
              <a:buFont typeface="Wingdings 3" charset="2"/>
              <a:buChar char=""/>
              <a:defRPr/>
            </a:pPr>
            <a:r>
              <a:rPr lang="pt-BR" dirty="0" smtClean="0"/>
              <a:t>Bradicardia </a:t>
            </a:r>
            <a:r>
              <a:rPr lang="pt-BR" dirty="0"/>
              <a:t>induzida por medicamento </a:t>
            </a:r>
            <a:r>
              <a:rPr lang="pt-BR" dirty="0" smtClean="0"/>
              <a:t>ou hipotensão </a:t>
            </a:r>
            <a:r>
              <a:rPr lang="pt-BR" dirty="0"/>
              <a:t>em </a:t>
            </a:r>
            <a:r>
              <a:rPr lang="pt-BR" dirty="0" smtClean="0"/>
              <a:t>3/13 </a:t>
            </a:r>
            <a:r>
              <a:rPr lang="pt-BR" dirty="0"/>
              <a:t>casos (23,1%); </a:t>
            </a:r>
            <a:endParaRPr lang="pt-BR" dirty="0" smtClean="0"/>
          </a:p>
          <a:p>
            <a:pPr fontAlgn="auto">
              <a:spcAft>
                <a:spcPts val="0"/>
              </a:spcAft>
              <a:buClr>
                <a:schemeClr val="bg2">
                  <a:lumMod val="40000"/>
                  <a:lumOff val="60000"/>
                </a:schemeClr>
              </a:buClr>
              <a:buFont typeface="Wingdings 3" charset="2"/>
              <a:buChar char=""/>
              <a:defRPr/>
            </a:pPr>
            <a:endParaRPr lang="pt-BR" sz="1000" dirty="0" smtClean="0"/>
          </a:p>
          <a:p>
            <a:pPr fontAlgn="auto">
              <a:spcAft>
                <a:spcPts val="0"/>
              </a:spcAft>
              <a:buClr>
                <a:schemeClr val="bg2">
                  <a:lumMod val="40000"/>
                  <a:lumOff val="60000"/>
                </a:schemeClr>
              </a:buClr>
              <a:buFont typeface="Wingdings 3" charset="2"/>
              <a:buChar char=""/>
              <a:defRPr/>
            </a:pPr>
            <a:r>
              <a:rPr lang="pt-BR" dirty="0" smtClean="0"/>
              <a:t>TOT mal colocado (intubação esofágica?) 2/13 (</a:t>
            </a:r>
            <a:r>
              <a:rPr lang="pt-BR" dirty="0"/>
              <a:t>15,4%). </a:t>
            </a:r>
            <a:endParaRPr lang="pt-BR" dirty="0" smtClean="0"/>
          </a:p>
          <a:p>
            <a:pPr marL="0" indent="0" fontAlgn="auto">
              <a:spcAft>
                <a:spcPts val="0"/>
              </a:spcAft>
              <a:buClr>
                <a:schemeClr val="bg2">
                  <a:lumMod val="40000"/>
                  <a:lumOff val="60000"/>
                </a:schemeClr>
              </a:buClr>
              <a:buFont typeface="Wingdings 3" charset="2"/>
              <a:buNone/>
              <a:defRPr/>
            </a:pPr>
            <a:endParaRPr lang="pt-BR" sz="1000" dirty="0" smtClean="0"/>
          </a:p>
          <a:p>
            <a:pPr fontAlgn="auto">
              <a:spcAft>
                <a:spcPts val="0"/>
              </a:spcAft>
              <a:buClr>
                <a:schemeClr val="bg2">
                  <a:lumMod val="40000"/>
                  <a:lumOff val="60000"/>
                </a:schemeClr>
              </a:buClr>
              <a:buFont typeface="Wingdings 3" charset="2"/>
              <a:buChar char=""/>
              <a:defRPr/>
            </a:pPr>
            <a:r>
              <a:rPr lang="pt-BR" dirty="0" smtClean="0"/>
              <a:t>Houve </a:t>
            </a:r>
            <a:r>
              <a:rPr lang="pt-BR" dirty="0"/>
              <a:t>um </a:t>
            </a:r>
            <a:r>
              <a:rPr lang="pt-BR" dirty="0" smtClean="0"/>
              <a:t>caso(7,7</a:t>
            </a:r>
            <a:r>
              <a:rPr lang="pt-BR" dirty="0"/>
              <a:t>%) de </a:t>
            </a:r>
            <a:r>
              <a:rPr lang="pt-BR" dirty="0" smtClean="0"/>
              <a:t>aspiração gástrica, </a:t>
            </a:r>
            <a:r>
              <a:rPr lang="pt-BR" dirty="0"/>
              <a:t>pneumotórax e </a:t>
            </a:r>
            <a:r>
              <a:rPr lang="pt-BR" dirty="0" smtClean="0"/>
              <a:t>agravamento </a:t>
            </a:r>
            <a:r>
              <a:rPr lang="pt-BR" dirty="0" err="1" smtClean="0"/>
              <a:t>taquiarrtimia</a:t>
            </a:r>
            <a:r>
              <a:rPr lang="pt-BR" dirty="0" smtClean="0"/>
              <a:t> atrial </a:t>
            </a:r>
          </a:p>
          <a:p>
            <a:pPr fontAlgn="auto">
              <a:spcAft>
                <a:spcPts val="0"/>
              </a:spcAft>
              <a:buClr>
                <a:schemeClr val="bg2">
                  <a:lumMod val="40000"/>
                  <a:lumOff val="60000"/>
                </a:schemeClr>
              </a:buClr>
              <a:buFont typeface="Wingdings 3" charset="2"/>
              <a:buChar char=""/>
              <a:defRPr/>
            </a:pPr>
            <a:endParaRPr lang="pt-BR" sz="1000" dirty="0" smtClean="0"/>
          </a:p>
          <a:p>
            <a:pPr fontAlgn="auto">
              <a:spcAft>
                <a:spcPts val="0"/>
              </a:spcAft>
              <a:buClr>
                <a:schemeClr val="bg2">
                  <a:lumMod val="40000"/>
                  <a:lumOff val="60000"/>
                </a:schemeClr>
              </a:buClr>
              <a:buFont typeface="Wingdings 3" charset="2"/>
              <a:buChar char=""/>
              <a:defRPr/>
            </a:pPr>
            <a:r>
              <a:rPr lang="pt-BR" dirty="0" smtClean="0"/>
              <a:t>Essas </a:t>
            </a:r>
            <a:r>
              <a:rPr lang="pt-BR" dirty="0"/>
              <a:t>etiologias não eram mutuamente exclusivas.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algn="ctr"/>
            <a:r>
              <a:rPr lang="pt-BR" sz="3800" b="1" smtClean="0">
                <a:solidFill>
                  <a:srgbClr val="FFFF00"/>
                </a:solidFill>
              </a:rPr>
              <a:t>Fatores de Risco</a:t>
            </a:r>
            <a:br>
              <a:rPr lang="pt-BR" sz="3800" b="1" smtClean="0">
                <a:solidFill>
                  <a:srgbClr val="FFFF00"/>
                </a:solidFill>
              </a:rPr>
            </a:br>
            <a:r>
              <a:rPr lang="pt-BR" sz="2000" b="1" smtClean="0">
                <a:solidFill>
                  <a:srgbClr val="FFFF00"/>
                </a:solidFill>
              </a:rPr>
              <a:t>Comparação das características entre Parada cardíaca e não Parada cardíaca</a:t>
            </a:r>
          </a:p>
        </p:txBody>
      </p:sp>
      <p:pic>
        <p:nvPicPr>
          <p:cNvPr id="18436"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808163"/>
            <a:ext cx="8721725" cy="4886325"/>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18438" name="Text Box 6"/>
          <p:cNvSpPr txBox="1">
            <a:spLocks noChangeArrowheads="1"/>
          </p:cNvSpPr>
          <p:nvPr/>
        </p:nvSpPr>
        <p:spPr bwMode="auto">
          <a:xfrm>
            <a:off x="9364663" y="2538413"/>
            <a:ext cx="2546350" cy="2876550"/>
          </a:xfrm>
          <a:prstGeom prst="rect">
            <a:avLst/>
          </a:prstGeom>
          <a:solidFill>
            <a:srgbClr val="FFFF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algn="ctr" defTabSz="914400"/>
            <a:r>
              <a:rPr lang="pt-BR">
                <a:solidFill>
                  <a:srgbClr val="3333FF"/>
                </a:solidFill>
              </a:rPr>
              <a:t>Não houve diferença estatisticamente significativa na idade do paciente, peso, ou sexo entre os grupos de PCPI x Não PCPI (não  mostrada na Tabela)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60" name="Agrupar 5"/>
          <p:cNvGrpSpPr>
            <a:grpSpLocks/>
          </p:cNvGrpSpPr>
          <p:nvPr/>
        </p:nvGrpSpPr>
        <p:grpSpPr bwMode="auto">
          <a:xfrm>
            <a:off x="0" y="393700"/>
            <a:ext cx="8307388" cy="6464300"/>
            <a:chOff x="1103312" y="253048"/>
            <a:chExt cx="8307388" cy="6462940"/>
          </a:xfrm>
        </p:grpSpPr>
        <p:pic>
          <p:nvPicPr>
            <p:cNvPr id="19461"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03312" y="1200150"/>
              <a:ext cx="8307388" cy="551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03312" y="253048"/>
              <a:ext cx="8307388" cy="94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64" name="Rectangle 8"/>
          <p:cNvSpPr>
            <a:spLocks noChangeArrowheads="1"/>
          </p:cNvSpPr>
          <p:nvPr/>
        </p:nvSpPr>
        <p:spPr bwMode="auto">
          <a:xfrm>
            <a:off x="8315325" y="511175"/>
            <a:ext cx="3876675" cy="5897563"/>
          </a:xfrm>
          <a:prstGeom prst="rect">
            <a:avLst/>
          </a:prstGeom>
          <a:solidFill>
            <a:srgbClr val="FFFF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b="1">
                <a:solidFill>
                  <a:srgbClr val="3333FF"/>
                </a:solidFill>
              </a:rPr>
              <a:t>COM DIFERENÇA ESTATÍSTICA</a:t>
            </a:r>
          </a:p>
          <a:p>
            <a:pPr algn="ctr" defTabSz="914400"/>
            <a:r>
              <a:rPr lang="pt-BR" b="1">
                <a:solidFill>
                  <a:srgbClr val="FF3300"/>
                </a:solidFill>
              </a:rPr>
              <a:t>Hipotensão pré-intubação</a:t>
            </a:r>
            <a:r>
              <a:rPr lang="pt-BR">
                <a:solidFill>
                  <a:srgbClr val="3333FF"/>
                </a:solidFill>
              </a:rPr>
              <a:t>, definida como uma queda da pressão arterial média  maior ou igual a 20% da linha de base, ocorreu em 60% do grupo  parada cardíaca (PC)   contra 18,4% do grupo sem parada (p = 0,007).</a:t>
            </a:r>
          </a:p>
          <a:p>
            <a:pPr algn="ctr" defTabSz="914400"/>
            <a:r>
              <a:rPr lang="pt-BR" b="1">
                <a:solidFill>
                  <a:srgbClr val="FF3300"/>
                </a:solidFill>
              </a:rPr>
              <a:t>Disfunção sistólica moderada a grave</a:t>
            </a:r>
            <a:r>
              <a:rPr lang="pt-BR">
                <a:solidFill>
                  <a:srgbClr val="3333FF"/>
                </a:solidFill>
              </a:rPr>
              <a:t> (23% grupo PC x 8,5% no grupo sem PC).</a:t>
            </a:r>
          </a:p>
          <a:p>
            <a:pPr defTabSz="914400"/>
            <a:r>
              <a:rPr lang="pt-BR">
                <a:solidFill>
                  <a:srgbClr val="3333FF"/>
                </a:solidFill>
              </a:rPr>
              <a:t>Houve diferença significativa entre o grupo PCR X Não PCR na pré intubação quanto:</a:t>
            </a:r>
          </a:p>
          <a:p>
            <a:pPr defTabSz="914400"/>
            <a:r>
              <a:rPr lang="pt-BR">
                <a:solidFill>
                  <a:srgbClr val="3333FF"/>
                </a:solidFill>
              </a:rPr>
              <a:t>- </a:t>
            </a:r>
            <a:r>
              <a:rPr lang="pt-BR" b="1">
                <a:solidFill>
                  <a:srgbClr val="FF3300"/>
                </a:solidFill>
              </a:rPr>
              <a:t>níveis de lactato (lactato&gt; 10 mmol / L</a:t>
            </a:r>
            <a:r>
              <a:rPr lang="pt-BR">
                <a:solidFill>
                  <a:srgbClr val="3333FF"/>
                </a:solidFill>
              </a:rPr>
              <a:t> em 25% vs 6%; p 0,018)</a:t>
            </a:r>
          </a:p>
          <a:p>
            <a:pPr defTabSz="914400"/>
            <a:r>
              <a:rPr lang="pt-BR">
                <a:solidFill>
                  <a:srgbClr val="3333FF"/>
                </a:solidFill>
              </a:rPr>
              <a:t>- pH pré-intubação: pH &lt; 7,0 em 23% vs 4,1% p 0,036</a:t>
            </a:r>
          </a:p>
          <a:p>
            <a:pPr algn="ctr" defTabSz="914400"/>
            <a:endParaRPr lang="pt-BR">
              <a:solidFill>
                <a:srgbClr val="3333FF"/>
              </a:solidFill>
            </a:endParaRPr>
          </a:p>
          <a:p>
            <a:pPr algn="ctr" defTabSz="914400"/>
            <a:endParaRPr lang="pt-BR">
              <a:solidFill>
                <a:srgbClr val="3333FF"/>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87325"/>
            <a:ext cx="8813800" cy="6297613"/>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20486" name="Text Box 6"/>
          <p:cNvSpPr txBox="1">
            <a:spLocks noChangeArrowheads="1"/>
          </p:cNvSpPr>
          <p:nvPr/>
        </p:nvSpPr>
        <p:spPr bwMode="auto">
          <a:xfrm>
            <a:off x="8931275" y="2120900"/>
            <a:ext cx="3074988" cy="2327275"/>
          </a:xfrm>
          <a:prstGeom prst="rect">
            <a:avLst/>
          </a:prstGeom>
          <a:solidFill>
            <a:srgbClr val="FFFF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algn="ctr" defTabSz="914400"/>
            <a:r>
              <a:rPr lang="pt-BR" b="1">
                <a:solidFill>
                  <a:srgbClr val="3333FF"/>
                </a:solidFill>
              </a:rPr>
              <a:t>SEM DIFERENÇA ESTATÍSTICA</a:t>
            </a:r>
            <a:r>
              <a:rPr lang="pt-BR"/>
              <a:t> </a:t>
            </a:r>
          </a:p>
          <a:p>
            <a:pPr defTabSz="914400"/>
            <a:r>
              <a:rPr lang="pt-BR">
                <a:solidFill>
                  <a:srgbClr val="3333FF"/>
                </a:solidFill>
              </a:rPr>
              <a:t>Número de tentativas de laringoscopia, uso de videolaringoscopia, médico em formação na primeira tentativa de intubação e hora do dia.</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8" name="Agrupar 5"/>
          <p:cNvGrpSpPr>
            <a:grpSpLocks/>
          </p:cNvGrpSpPr>
          <p:nvPr/>
        </p:nvGrpSpPr>
        <p:grpSpPr bwMode="auto">
          <a:xfrm>
            <a:off x="825500" y="150813"/>
            <a:ext cx="9707563" cy="5094287"/>
            <a:chOff x="2715985" y="993297"/>
            <a:chExt cx="6760029" cy="4126938"/>
          </a:xfrm>
        </p:grpSpPr>
        <p:pic>
          <p:nvPicPr>
            <p:cNvPr id="21509"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15985" y="1737764"/>
              <a:ext cx="6760029" cy="3382471"/>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pic>
          <p:nvPicPr>
            <p:cNvPr id="21510"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5985" y="993297"/>
              <a:ext cx="6760029" cy="744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12" name="Rectangle 8"/>
          <p:cNvSpPr>
            <a:spLocks noChangeArrowheads="1"/>
          </p:cNvSpPr>
          <p:nvPr/>
        </p:nvSpPr>
        <p:spPr bwMode="auto">
          <a:xfrm>
            <a:off x="0" y="5392738"/>
            <a:ext cx="12192000" cy="1228725"/>
          </a:xfrm>
          <a:prstGeom prst="rect">
            <a:avLst/>
          </a:prstGeom>
          <a:solidFill>
            <a:srgbClr val="FFFF00"/>
          </a:solidFill>
          <a:ln w="38100">
            <a:solidFill>
              <a:srgbClr val="FF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a:solidFill>
                  <a:srgbClr val="FF3300"/>
                </a:solidFill>
              </a:rPr>
              <a:t>COM DIFERENÇA ESTATÍSTICA</a:t>
            </a:r>
          </a:p>
          <a:p>
            <a:pPr algn="ctr" defTabSz="914400"/>
            <a:r>
              <a:rPr lang="pt-BR">
                <a:solidFill>
                  <a:srgbClr val="3333FF"/>
                </a:solidFill>
              </a:rPr>
              <a:t>- dessaturações de oxigênio documentadas maiores que 10% durante o procedimento ocorreu em 55,6 % no grupo PCR x 22,1 % no grupo sem PCR (p 0,04) </a:t>
            </a:r>
          </a:p>
          <a:p>
            <a:pPr algn="ctr" defTabSz="914400">
              <a:spcBef>
                <a:spcPct val="50000"/>
              </a:spcBef>
            </a:pPr>
            <a:endParaRPr lang="pt-BR" sz="1200">
              <a:solidFill>
                <a:srgbClr val="3333FF"/>
              </a:solidFill>
              <a:latin typeface="Calibri"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Discussão </a:t>
            </a:r>
          </a:p>
        </p:txBody>
      </p:sp>
      <p:sp>
        <p:nvSpPr>
          <p:cNvPr id="3" name="Espaço Reservado para Conteúdo 2"/>
          <p:cNvSpPr>
            <a:spLocks noGrp="1"/>
          </p:cNvSpPr>
          <p:nvPr>
            <p:ph idx="1"/>
          </p:nvPr>
        </p:nvSpPr>
        <p:spPr>
          <a:xfrm>
            <a:off x="646113" y="1404938"/>
            <a:ext cx="11145837" cy="5243512"/>
          </a:xfrm>
        </p:spPr>
        <p:txBody>
          <a:bodyPr>
            <a:normAutofit/>
          </a:bodyPr>
          <a:lstStyle/>
          <a:p>
            <a:pPr marL="0" indent="0">
              <a:lnSpc>
                <a:spcPct val="90000"/>
              </a:lnSpc>
              <a:buFont typeface="Wingdings 3" pitchFamily="18" charset="2"/>
              <a:buNone/>
            </a:pPr>
            <a:r>
              <a:rPr lang="pt-BR" sz="1900" smtClean="0"/>
              <a:t>1) Risco de parada cardíaca durante a intubação endotraqueal na UTI cardíaca está alto; </a:t>
            </a:r>
          </a:p>
          <a:p>
            <a:pPr marL="0" indent="0">
              <a:lnSpc>
                <a:spcPct val="90000"/>
              </a:lnSpc>
            </a:pPr>
            <a:r>
              <a:rPr lang="pt-BR" sz="1900" smtClean="0"/>
              <a:t>dados do registro NEAR4Kids mostram que a taxa de parada cardíaca associada à intubação traqueal é de 1,7% na população geral da UTIP</a:t>
            </a:r>
            <a:r>
              <a:rPr lang="pt-BR" sz="1900" baseline="30000" smtClean="0"/>
              <a:t>9</a:t>
            </a:r>
            <a:r>
              <a:rPr lang="pt-BR" sz="1900" smtClean="0"/>
              <a:t>  x 2,8% em portadores de doenças cardíaca</a:t>
            </a:r>
            <a:r>
              <a:rPr lang="pt-BR" sz="1900" baseline="30000" smtClean="0"/>
              <a:t>6</a:t>
            </a:r>
            <a:r>
              <a:rPr lang="pt-BR" sz="1900" smtClean="0"/>
              <a:t> </a:t>
            </a:r>
          </a:p>
          <a:p>
            <a:pPr marL="0" indent="0">
              <a:lnSpc>
                <a:spcPct val="90000"/>
              </a:lnSpc>
            </a:pPr>
            <a:r>
              <a:rPr lang="pt-BR" sz="1900" smtClean="0">
                <a:solidFill>
                  <a:srgbClr val="FF3300"/>
                </a:solidFill>
              </a:rPr>
              <a:t>a </a:t>
            </a:r>
            <a:r>
              <a:rPr lang="pt-BR" sz="1900" b="1" smtClean="0">
                <a:solidFill>
                  <a:srgbClr val="FF3300"/>
                </a:solidFill>
              </a:rPr>
              <a:t>taxa de PCR na coorte do estudo foi de 7%</a:t>
            </a:r>
            <a:r>
              <a:rPr lang="pt-BR" sz="1900" smtClean="0"/>
              <a:t> (maior que as taxas na literatura para crianças cardiopatas em estado crítico. </a:t>
            </a:r>
          </a:p>
          <a:p>
            <a:pPr marL="0" indent="0">
              <a:lnSpc>
                <a:spcPct val="90000"/>
              </a:lnSpc>
            </a:pPr>
            <a:r>
              <a:rPr lang="pt-BR" sz="1900" smtClean="0"/>
              <a:t>limitação: falta de informações no banco de dados do NEAR4Kids - falta de detalhes sobre as lesões cardíacas, gravidade, cirurgia reparativa ou não, uma vez que a definição de PCPI foi a mesma que o NEAR4Kids. </a:t>
            </a:r>
          </a:p>
          <a:p>
            <a:pPr marL="0" indent="0">
              <a:lnSpc>
                <a:spcPct val="90000"/>
              </a:lnSpc>
            </a:pPr>
            <a:endParaRPr lang="pt-BR" sz="1900" smtClean="0"/>
          </a:p>
          <a:p>
            <a:pPr marL="0" indent="0">
              <a:lnSpc>
                <a:spcPct val="90000"/>
              </a:lnSpc>
              <a:buFont typeface="Wingdings 3" pitchFamily="18" charset="2"/>
              <a:buNone/>
            </a:pPr>
            <a:r>
              <a:rPr lang="pt-BR" sz="1900" smtClean="0"/>
              <a:t>2) </a:t>
            </a:r>
            <a:r>
              <a:rPr lang="pt-BR" sz="1900" b="1" smtClean="0">
                <a:solidFill>
                  <a:srgbClr val="FF3300"/>
                </a:solidFill>
              </a:rPr>
              <a:t>Forte correlação com parada cardíaca respiratória (PCR) e disfunção ventricular sistólica grave a moderada - 20,7% sofreram PCR peri-intubação</a:t>
            </a:r>
          </a:p>
          <a:p>
            <a:pPr marL="0" indent="0">
              <a:lnSpc>
                <a:spcPct val="90000"/>
              </a:lnSpc>
            </a:pPr>
            <a:r>
              <a:rPr lang="pt-BR" sz="1900" smtClean="0"/>
              <a:t>pode estar associado a mudança da pressão intra torácica afetando enchimento do VD, estresse miocárdico durante o procedimento ou medicamentos de indução, entretanto estudos com crianças com disfunção cardíaca grave submetida a a anestesia geral eletiva,mostravam taxas mais baixas de PCR com indução.</a:t>
            </a:r>
            <a:r>
              <a:rPr lang="pt-BR" sz="1900" baseline="30000" smtClean="0"/>
              <a:t>18,19</a:t>
            </a:r>
            <a:r>
              <a:rPr lang="pt-BR" sz="1900" smtClean="0"/>
              <a:t> </a:t>
            </a:r>
          </a:p>
          <a:p>
            <a:pPr marL="0" indent="0">
              <a:lnSpc>
                <a:spcPct val="90000"/>
              </a:lnSpc>
            </a:pPr>
            <a:endParaRPr lang="pt-BR" sz="1900" smtClean="0"/>
          </a:p>
          <a:p>
            <a:pPr marL="0" indent="0">
              <a:lnSpc>
                <a:spcPct val="90000"/>
              </a:lnSpc>
            </a:pPr>
            <a:endParaRPr lang="pt-BR" sz="19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15913" y="457200"/>
            <a:ext cx="11506200" cy="6400800"/>
          </a:xfrm>
        </p:spPr>
        <p:txBody>
          <a:bodyPr>
            <a:normAutofit/>
          </a:bodyPr>
          <a:lstStyle/>
          <a:p>
            <a:pPr marL="0" indent="0">
              <a:buFont typeface="Wingdings 3" pitchFamily="18" charset="2"/>
              <a:buNone/>
            </a:pPr>
            <a:r>
              <a:rPr lang="pt-BR" sz="2400" smtClean="0"/>
              <a:t>3) </a:t>
            </a:r>
            <a:r>
              <a:rPr lang="pt-BR" sz="2400" b="1" smtClean="0">
                <a:solidFill>
                  <a:srgbClr val="FF3300"/>
                </a:solidFill>
              </a:rPr>
              <a:t>Outros fatores de risco associado PCR peri-intubação: hipotensão, níveis de lactado elevados pré intubação e acidose</a:t>
            </a:r>
          </a:p>
          <a:p>
            <a:pPr marL="0" indent="0">
              <a:buFont typeface="Wingdings 3" pitchFamily="18" charset="2"/>
              <a:buNone/>
            </a:pPr>
            <a:endParaRPr lang="pt-BR" sz="2400" b="1" smtClean="0">
              <a:solidFill>
                <a:srgbClr val="FF3300"/>
              </a:solidFill>
            </a:endParaRPr>
          </a:p>
          <a:p>
            <a:pPr marL="0" indent="0">
              <a:buFont typeface="Wingdings 3" pitchFamily="18" charset="2"/>
              <a:buNone/>
            </a:pPr>
            <a:r>
              <a:rPr lang="pt-BR" sz="2400" smtClean="0"/>
              <a:t>4) Resultados coorte é consistente com o estudo NEAR4Kids (Li et al.)</a:t>
            </a:r>
            <a:r>
              <a:rPr lang="pt-BR" sz="2400" baseline="30000" smtClean="0"/>
              <a:t>10</a:t>
            </a:r>
            <a:r>
              <a:rPr lang="pt-BR" sz="2400" smtClean="0"/>
              <a:t> que mostrou que a dessaturação de oxigênio durante intubação foi independentemente associada com eventos adversos hemodinâmicos e PCR. </a:t>
            </a:r>
          </a:p>
          <a:p>
            <a:pPr marL="0" indent="0"/>
            <a:endParaRPr lang="pt-BR" sz="2400" smtClean="0"/>
          </a:p>
          <a:p>
            <a:pPr marL="0" indent="0">
              <a:buFont typeface="Wingdings 3" pitchFamily="18" charset="2"/>
              <a:buNone/>
            </a:pPr>
            <a:r>
              <a:rPr lang="pt-BR" sz="2400" smtClean="0"/>
              <a:t>5) Shiima et al</a:t>
            </a:r>
            <a:r>
              <a:rPr lang="pt-BR" sz="2400" baseline="30000" smtClean="0"/>
              <a:t>9</a:t>
            </a:r>
            <a:r>
              <a:rPr lang="pt-BR" sz="2400" smtClean="0"/>
              <a:t> encontraram choque, hipoxemia e via aérea difícil como fatores de risco estatisticamente significativos para PCR associado a intubação. </a:t>
            </a:r>
          </a:p>
          <a:p>
            <a:pPr marL="0" indent="0"/>
            <a:r>
              <a:rPr lang="pt-BR" sz="2400" smtClean="0"/>
              <a:t> </a:t>
            </a:r>
            <a:r>
              <a:rPr lang="pt-BR" sz="2400" b="1" smtClean="0">
                <a:solidFill>
                  <a:srgbClr val="FFFF00"/>
                </a:solidFill>
              </a:rPr>
              <a:t>Neste estudo via aérea difícil não foi fator de risco</a:t>
            </a:r>
            <a:r>
              <a:rPr lang="pt-BR" sz="2400" smtClean="0"/>
              <a:t> (*amostra pequena com via aérea difícil). </a:t>
            </a:r>
          </a:p>
          <a:p>
            <a:pPr marL="0" indent="0"/>
            <a:endParaRPr lang="pt-BR" sz="2400" smtClean="0"/>
          </a:p>
          <a:p>
            <a:pPr marL="0" indent="0"/>
            <a:endParaRPr lang="pt-BR" sz="24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1813" y="209550"/>
            <a:ext cx="11061700" cy="6648450"/>
          </a:xfrm>
        </p:spPr>
        <p:txBody>
          <a:bodyPr>
            <a:normAutofit/>
          </a:bodyPr>
          <a:lstStyle/>
          <a:p>
            <a:pPr marL="0" indent="0">
              <a:lnSpc>
                <a:spcPct val="90000"/>
              </a:lnSpc>
              <a:buFont typeface="Wingdings 3" pitchFamily="18" charset="2"/>
              <a:buNone/>
            </a:pPr>
            <a:r>
              <a:rPr lang="pt-BR" sz="1900" smtClean="0"/>
              <a:t>6) Stinson et al </a:t>
            </a:r>
            <a:r>
              <a:rPr lang="pt-BR" sz="1900" baseline="30000" smtClean="0"/>
              <a:t>20 </a:t>
            </a:r>
            <a:r>
              <a:rPr lang="pt-BR" sz="1900" smtClean="0"/>
              <a:t>estudaram 2.210 crianças hospitalizadas com eventos respiratórios agudos na </a:t>
            </a:r>
            <a:r>
              <a:rPr lang="pt-BR" sz="1900" i="1" smtClean="0"/>
              <a:t>American Heart Association Get</a:t>
            </a:r>
            <a:r>
              <a:rPr lang="pt-BR" sz="1900" smtClean="0"/>
              <a:t>: falha de intubação na primeira tentativa foi associado à PCR.  </a:t>
            </a:r>
          </a:p>
          <a:p>
            <a:pPr marL="0" indent="0">
              <a:lnSpc>
                <a:spcPct val="90000"/>
              </a:lnSpc>
            </a:pPr>
            <a:r>
              <a:rPr lang="pt-BR" sz="1900" smtClean="0"/>
              <a:t>Não foi observado esse achado de Stinson et al </a:t>
            </a:r>
            <a:r>
              <a:rPr lang="pt-BR" sz="1900" baseline="30000" smtClean="0"/>
              <a:t>20</a:t>
            </a:r>
            <a:r>
              <a:rPr lang="pt-BR" sz="1900" smtClean="0"/>
              <a:t> no presente  estudo: pulmões menos doentes e mais complacentes, permitindo ventilação adequada entre as tentativas de laringoscopia. </a:t>
            </a:r>
          </a:p>
          <a:p>
            <a:pPr marL="0" indent="0">
              <a:lnSpc>
                <a:spcPct val="90000"/>
              </a:lnSpc>
            </a:pPr>
            <a:endParaRPr lang="pt-BR" sz="1900" smtClean="0"/>
          </a:p>
          <a:p>
            <a:pPr marL="0" indent="0">
              <a:lnSpc>
                <a:spcPct val="90000"/>
              </a:lnSpc>
              <a:buFont typeface="Wingdings 3" pitchFamily="18" charset="2"/>
              <a:buNone/>
            </a:pPr>
            <a:r>
              <a:rPr lang="pt-BR" sz="1900" smtClean="0"/>
              <a:t>7) </a:t>
            </a:r>
            <a:r>
              <a:rPr lang="pt-BR" sz="1900" b="1" smtClean="0">
                <a:solidFill>
                  <a:srgbClr val="FFFF00"/>
                </a:solidFill>
              </a:rPr>
              <a:t>O uso de atropina</a:t>
            </a:r>
            <a:r>
              <a:rPr lang="pt-BR" sz="1900" smtClean="0"/>
              <a:t> durante a indução foi geralmente baixo na presente  coorte (16/179 -  8,9%).</a:t>
            </a:r>
          </a:p>
          <a:p>
            <a:pPr marL="0" indent="0">
              <a:lnSpc>
                <a:spcPct val="90000"/>
              </a:lnSpc>
            </a:pPr>
            <a:r>
              <a:rPr lang="pt-BR" sz="1900" smtClean="0"/>
              <a:t>A diferença do uso de atropina entre os grupos PCR x Não PCR não foi significativa (p 0.096)</a:t>
            </a:r>
          </a:p>
          <a:p>
            <a:pPr marL="0" indent="0">
              <a:lnSpc>
                <a:spcPct val="90000"/>
              </a:lnSpc>
            </a:pPr>
            <a:r>
              <a:rPr lang="pt-BR" sz="1900" smtClean="0"/>
              <a:t>Não foi possível obter dados confiáveis sobre as doses totais dos sedativos para o procedimento, nem intervalo entre as doses  --&gt; vários métodos de registro usados em cada instituição </a:t>
            </a:r>
          </a:p>
          <a:p>
            <a:pPr marL="0" indent="0">
              <a:lnSpc>
                <a:spcPct val="90000"/>
              </a:lnSpc>
              <a:buFont typeface="Wingdings 3" pitchFamily="18" charset="2"/>
              <a:buNone/>
            </a:pPr>
            <a:r>
              <a:rPr lang="pt-BR" sz="1900" smtClean="0"/>
              <a:t>8) </a:t>
            </a:r>
            <a:r>
              <a:rPr lang="pt-BR" sz="1900" b="1" smtClean="0">
                <a:solidFill>
                  <a:srgbClr val="FF3300"/>
                </a:solidFill>
              </a:rPr>
              <a:t>Víes de informações nos prontuários</a:t>
            </a:r>
            <a:r>
              <a:rPr lang="pt-BR" sz="1900" smtClean="0"/>
              <a:t> quanto aos detalhes sobre os procedimentos cardíacos e a doença de base o que prejudica a classificação do risco de mortalidade STAT (como ocorre em todos os estudos retrospectivos)</a:t>
            </a:r>
          </a:p>
          <a:p>
            <a:pPr marL="0" indent="0">
              <a:lnSpc>
                <a:spcPct val="90000"/>
              </a:lnSpc>
              <a:buFont typeface="Wingdings 3" pitchFamily="18" charset="2"/>
              <a:buNone/>
            </a:pPr>
            <a:r>
              <a:rPr lang="pt-BR" sz="1900" smtClean="0"/>
              <a:t>9) </a:t>
            </a:r>
            <a:r>
              <a:rPr lang="pt-BR" sz="1900" b="1" smtClean="0">
                <a:solidFill>
                  <a:srgbClr val="FF3300"/>
                </a:solidFill>
              </a:rPr>
              <a:t>Estudo é limitado pelo tamanho da amostra</a:t>
            </a:r>
            <a:r>
              <a:rPr lang="pt-BR" sz="1900" smtClean="0"/>
              <a:t> (não foi possível regressão logística) e os resultados de três UTIs cardíacas, podem não refletir outras instituições -&gt; dificulta generalização</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1363663" y="341313"/>
            <a:ext cx="9404350" cy="1400175"/>
          </a:xfrm>
        </p:spPr>
        <p:txBody>
          <a:bodyPr/>
          <a:lstStyle/>
          <a:p>
            <a:pPr algn="ctr"/>
            <a:r>
              <a:rPr lang="pt-BR" b="1" smtClean="0">
                <a:solidFill>
                  <a:srgbClr val="3333FF"/>
                </a:solidFill>
              </a:rPr>
              <a:t>Conclusão</a:t>
            </a:r>
            <a:r>
              <a:rPr lang="pt-BR" smtClean="0"/>
              <a:t> </a:t>
            </a:r>
          </a:p>
        </p:txBody>
      </p:sp>
      <p:sp>
        <p:nvSpPr>
          <p:cNvPr id="3" name="Espaço Reservado para Conteúdo 2"/>
          <p:cNvSpPr>
            <a:spLocks noGrp="1"/>
          </p:cNvSpPr>
          <p:nvPr>
            <p:ph idx="1"/>
          </p:nvPr>
        </p:nvSpPr>
        <p:spPr>
          <a:xfrm>
            <a:off x="646113" y="1352550"/>
            <a:ext cx="10479087" cy="4895850"/>
          </a:xfrm>
          <a:solidFill>
            <a:srgbClr val="FFFF00"/>
          </a:solidFill>
          <a:ln w="57150">
            <a:solidFill>
              <a:srgbClr val="3333FF"/>
            </a:solidFill>
            <a:miter lim="800000"/>
            <a:headEnd/>
            <a:tailEnd/>
          </a:ln>
        </p:spPr>
        <p:txBody>
          <a:bodyPr/>
          <a:lstStyle/>
          <a:p>
            <a:pPr>
              <a:lnSpc>
                <a:spcPct val="90000"/>
              </a:lnSpc>
            </a:pPr>
            <a:r>
              <a:rPr lang="pt-BR" b="1" smtClean="0">
                <a:solidFill>
                  <a:srgbClr val="FF3300"/>
                </a:solidFill>
              </a:rPr>
              <a:t>As taxas de mortalidade por parada cardiorrespiratória (PCR)  associado a peri-intubação são significativamente mais altas em pacientes pediátricos com doença cardíaca crítica. </a:t>
            </a:r>
          </a:p>
          <a:p>
            <a:pPr>
              <a:lnSpc>
                <a:spcPct val="90000"/>
              </a:lnSpc>
            </a:pPr>
            <a:endParaRPr lang="pt-BR" b="1" smtClean="0">
              <a:solidFill>
                <a:srgbClr val="FF3300"/>
              </a:solidFill>
            </a:endParaRPr>
          </a:p>
          <a:p>
            <a:pPr>
              <a:lnSpc>
                <a:spcPct val="90000"/>
              </a:lnSpc>
            </a:pPr>
            <a:r>
              <a:rPr lang="pt-BR" b="1" smtClean="0">
                <a:solidFill>
                  <a:srgbClr val="FF3300"/>
                </a:solidFill>
              </a:rPr>
              <a:t>Disfunção ventricular sistólica moderada ou grave foi associada fortemente a PCR no estudo . </a:t>
            </a:r>
          </a:p>
          <a:p>
            <a:pPr>
              <a:lnSpc>
                <a:spcPct val="90000"/>
              </a:lnSpc>
            </a:pPr>
            <a:endParaRPr lang="pt-BR" b="1" smtClean="0">
              <a:solidFill>
                <a:srgbClr val="FF3300"/>
              </a:solidFill>
            </a:endParaRPr>
          </a:p>
          <a:p>
            <a:pPr>
              <a:lnSpc>
                <a:spcPct val="90000"/>
              </a:lnSpc>
            </a:pPr>
            <a:r>
              <a:rPr lang="pt-BR" b="1" smtClean="0">
                <a:solidFill>
                  <a:srgbClr val="FF3300"/>
                </a:solidFill>
              </a:rPr>
              <a:t>Fatores de risco para PCR peri-intubação no estudo foram hipotensão, acidose lática e dessaturação de oxigênio significativas durante a IOT. </a:t>
            </a:r>
          </a:p>
          <a:p>
            <a:pPr>
              <a:lnSpc>
                <a:spcPct val="90000"/>
              </a:lnSpc>
            </a:pPr>
            <a:endParaRPr lang="pt-BR" b="1" smtClean="0">
              <a:solidFill>
                <a:srgbClr val="FF3300"/>
              </a:solidFill>
            </a:endParaRPr>
          </a:p>
          <a:p>
            <a:pPr>
              <a:lnSpc>
                <a:spcPct val="90000"/>
              </a:lnSpc>
            </a:pPr>
            <a:r>
              <a:rPr lang="pt-BR" b="1" smtClean="0">
                <a:solidFill>
                  <a:srgbClr val="FF3300"/>
                </a:solidFill>
              </a:rPr>
              <a:t>Na presença de fatores de risco modificáveis --&gt; intervir para reduzir os riscos</a:t>
            </a:r>
          </a:p>
          <a:p>
            <a:pPr>
              <a:lnSpc>
                <a:spcPct val="90000"/>
              </a:lnSpc>
            </a:pPr>
            <a:r>
              <a:rPr lang="pt-BR" b="1" smtClean="0">
                <a:solidFill>
                  <a:srgbClr val="FF3300"/>
                </a:solidFill>
              </a:rPr>
              <a:t>Se fatores não modificáveis --&gt; preparar a equipe para PCR antes da intubação. </a:t>
            </a:r>
          </a:p>
          <a:p>
            <a:pPr>
              <a:lnSpc>
                <a:spcPct val="90000"/>
              </a:lnSpc>
            </a:pPr>
            <a:endParaRPr lang="pt-BR" b="1" smtClean="0">
              <a:solidFill>
                <a:srgbClr val="FF330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title"/>
          </p:nvPr>
        </p:nvSpPr>
        <p:spPr>
          <a:xfrm>
            <a:off x="617538" y="0"/>
            <a:ext cx="9404350" cy="1400175"/>
          </a:xfrm>
        </p:spPr>
        <p:txBody>
          <a:bodyPr/>
          <a:lstStyle/>
          <a:p>
            <a:pPr algn="ctr"/>
            <a:r>
              <a:rPr lang="pt-BR" b="1" smtClean="0">
                <a:solidFill>
                  <a:srgbClr val="FF00FF"/>
                </a:solidFill>
              </a:rPr>
              <a:t>Abstract</a:t>
            </a:r>
          </a:p>
        </p:txBody>
      </p:sp>
      <p:pic>
        <p:nvPicPr>
          <p:cNvPr id="399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1363"/>
            <a:ext cx="5095875" cy="6116637"/>
          </a:xfrm>
          <a:prstGeom prst="rect">
            <a:avLst/>
          </a:prstGeom>
          <a:noFill/>
          <a:ln w="571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1975" y="1525588"/>
            <a:ext cx="6070600" cy="4451350"/>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p:cNvSpPr>
          <p:nvPr>
            <p:ph type="title"/>
          </p:nvPr>
        </p:nvSpPr>
        <p:spPr>
          <a:xfrm>
            <a:off x="-3324225" y="0"/>
            <a:ext cx="9404350" cy="1400175"/>
          </a:xfrm>
        </p:spPr>
        <p:txBody>
          <a:bodyPr/>
          <a:lstStyle/>
          <a:p>
            <a:pPr algn="ctr"/>
            <a:r>
              <a:rPr lang="pt-BR" sz="4000" b="1" smtClean="0">
                <a:solidFill>
                  <a:srgbClr val="FF00FF"/>
                </a:solidFill>
              </a:rPr>
              <a:t>References</a:t>
            </a:r>
          </a:p>
        </p:txBody>
      </p:sp>
      <p:pic>
        <p:nvPicPr>
          <p:cNvPr id="409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9713" y="0"/>
            <a:ext cx="5167312" cy="6858000"/>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6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4950" y="0"/>
            <a:ext cx="4337050" cy="6858000"/>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3525" y="230188"/>
            <a:ext cx="4048125" cy="6402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p:nvPr>
        </p:nvSpPr>
        <p:spPr/>
        <p:txBody>
          <a:bodyPr/>
          <a:lstStyle/>
          <a:p>
            <a:pPr algn="ctr"/>
            <a:r>
              <a:rPr lang="pt-BR" sz="3800" smtClean="0"/>
              <a:t>	</a:t>
            </a:r>
            <a:r>
              <a:rPr lang="pt-BR" sz="3800" smtClean="0">
                <a:solidFill>
                  <a:srgbClr val="FFFF00"/>
                </a:solidFill>
              </a:rPr>
              <a:t>N	OTA DO Editor da página neonatal </a:t>
            </a:r>
            <a:r>
              <a:rPr lang="pt-BR" sz="3800" smtClean="0">
                <a:solidFill>
                  <a:srgbClr val="FFFF00"/>
                </a:solidFill>
                <a:hlinkClick r:id="rId2"/>
              </a:rPr>
              <a:t>www.paulomargotto.com.br</a:t>
            </a:r>
            <a:r>
              <a:rPr lang="pt-BR" sz="3800" smtClean="0">
                <a:solidFill>
                  <a:srgbClr val="FFFF00"/>
                </a:solidFill>
              </a:rPr>
              <a:t>, Dr. Paulo R. Margotto. Consultem também!</a:t>
            </a:r>
          </a:p>
        </p:txBody>
      </p:sp>
      <p:sp>
        <p:nvSpPr>
          <p:cNvPr id="50181" name="Rectangle 5"/>
          <p:cNvSpPr>
            <a:spLocks noChangeArrowheads="1"/>
          </p:cNvSpPr>
          <p:nvPr/>
        </p:nvSpPr>
        <p:spPr bwMode="auto">
          <a:xfrm>
            <a:off x="641350" y="5986463"/>
            <a:ext cx="1123315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600" b="1">
                <a:solidFill>
                  <a:srgbClr val="FFFF00"/>
                </a:solidFill>
              </a:rPr>
              <a:t>IX Congresso Iberoamericano de Neonatologia-SIBEN (Belo Horizonte, 21/6/2012):Drs. Paulo R. Margotto, Renato Machado Fiori e Durval Palhares</a:t>
            </a:r>
            <a:endParaRPr lang="pt-BR" sz="1600">
              <a:solidFill>
                <a:srgbClr val="FFFF00"/>
              </a:solidFill>
            </a:endParaRPr>
          </a:p>
          <a:p>
            <a:pPr eaLnBrk="0" hangingPunct="0"/>
            <a:endParaRPr lang="pt-BR" sz="1600">
              <a:solidFill>
                <a:srgbClr val="FFFF00"/>
              </a:solidFill>
            </a:endParaRPr>
          </a:p>
        </p:txBody>
      </p:sp>
      <p:sp>
        <p:nvSpPr>
          <p:cNvPr id="50182" name="Text Box 6"/>
          <p:cNvSpPr txBox="1">
            <a:spLocks noChangeArrowheads="1"/>
          </p:cNvSpPr>
          <p:nvPr/>
        </p:nvSpPr>
        <p:spPr bwMode="auto">
          <a:xfrm>
            <a:off x="8551863" y="5668963"/>
            <a:ext cx="2838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hlinkClick r:id="rId3"/>
              </a:rPr>
              <a:t>pmargotto@gmail.com</a:t>
            </a:r>
            <a:r>
              <a:rPr lang="pt-BR"/>
              <a:t> </a:t>
            </a:r>
          </a:p>
        </p:txBody>
      </p:sp>
      <p:pic>
        <p:nvPicPr>
          <p:cNvPr id="50183" name="Picture 7" descr="DSC098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5100" y="2260600"/>
            <a:ext cx="6092825" cy="3605213"/>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a:xfrm>
            <a:off x="125413" y="2830513"/>
            <a:ext cx="11849100" cy="4027487"/>
          </a:xfrm>
          <a:solidFill>
            <a:schemeClr val="bg1"/>
          </a:solidFill>
        </p:spPr>
        <p:txBody>
          <a:bodyPr/>
          <a:lstStyle/>
          <a:p>
            <a:r>
              <a:rPr lang="pt-BR" smtClean="0"/>
              <a:t>A parada cardíaca peri-intubação (PCPI) é um fenômeno bem conhecido: profissionais experientes costumam ser cautelosos ao intubar pacientes gravemente enfermos .</a:t>
            </a:r>
          </a:p>
          <a:p>
            <a:r>
              <a:rPr lang="pt-BR" smtClean="0"/>
              <a:t>Existem poucos dados que descrevem a prevalência de PCPI e os pacientes com maior risco para esse fenômeno. É intuitivo que </a:t>
            </a:r>
            <a:r>
              <a:rPr lang="pt-BR" smtClean="0">
                <a:solidFill>
                  <a:srgbClr val="FF3300"/>
                </a:solidFill>
              </a:rPr>
              <a:t>pacientes “mais doentes” têm maior probabilidade de parar, particularmente aqueles que são profundamente hipóxicos ou hipotensos antes da intubação endotraqueal (</a:t>
            </a:r>
            <a:r>
              <a:rPr lang="pt-BR" smtClean="0"/>
              <a:t>IT). </a:t>
            </a:r>
          </a:p>
          <a:p>
            <a:r>
              <a:rPr lang="pt-BR" smtClean="0"/>
              <a:t>As primeiras descrições de PCPI vêm de anestesiologistas que descobriram que esse fenômeno é extremamente raro na sala de cirurgia, com taxas relatadas entre 0,02% a 0,05%. </a:t>
            </a:r>
          </a:p>
          <a:p>
            <a:r>
              <a:rPr lang="pt-BR" smtClean="0"/>
              <a:t>No entanto, nos últimos cinco anos, tem havido mais interesse em descrever os fatores de risco e os resultados dos pacientes quando a IT é realizada fora da sala de cirurgia. 1,2 </a:t>
            </a:r>
          </a:p>
        </p:txBody>
      </p:sp>
      <p:sp>
        <p:nvSpPr>
          <p:cNvPr id="43013" name="Rectangle 5"/>
          <p:cNvSpPr>
            <a:spLocks noChangeArrowheads="1"/>
          </p:cNvSpPr>
          <p:nvPr/>
        </p:nvSpPr>
        <p:spPr bwMode="auto">
          <a:xfrm>
            <a:off x="2806700" y="2195513"/>
            <a:ext cx="7034213" cy="511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38088" anchor="ctr">
            <a:spAutoFit/>
          </a:bodyPr>
          <a:lstStyle/>
          <a:p>
            <a:r>
              <a:rPr lang="en-US" u="sng">
                <a:hlinkClick r:id="rId2"/>
              </a:rPr>
              <a:t>ACEP // Peri-Intubation Cardiac Arrest: New Insights into an ...</a:t>
            </a:r>
          </a:p>
          <a:p>
            <a:pPr eaLnBrk="0" hangingPunct="0"/>
            <a:endParaRPr lang="en-US"/>
          </a:p>
        </p:txBody>
      </p:sp>
      <p:sp>
        <p:nvSpPr>
          <p:cNvPr id="43014" name="Rectangle 6"/>
          <p:cNvSpPr>
            <a:spLocks noChangeArrowheads="1"/>
          </p:cNvSpPr>
          <p:nvPr/>
        </p:nvSpPr>
        <p:spPr bwMode="auto">
          <a:xfrm>
            <a:off x="258763" y="925513"/>
            <a:ext cx="13050837" cy="1289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63480" anchor="ctr">
            <a:spAutoFit/>
          </a:bodyPr>
          <a:lstStyle/>
          <a:p>
            <a:pPr algn="ctr"/>
            <a:r>
              <a:rPr lang="en-US" b="1"/>
              <a:t>Peri-Intubation Cardiac Arrest: New Insights into an Uncommon and Potentially Preventable Cause of Mortality in Critically Ill Patients</a:t>
            </a:r>
          </a:p>
          <a:p>
            <a:pPr algn="ctr"/>
            <a:r>
              <a:rPr lang="pt-BR" b="1"/>
              <a:t>Michael Self,</a:t>
            </a:r>
            <a:r>
              <a:rPr lang="pt-BR"/>
              <a:t> </a:t>
            </a:r>
            <a:r>
              <a:rPr lang="pt-BR" b="1"/>
              <a:t>Gabriel Wardi</a:t>
            </a:r>
            <a:r>
              <a:rPr lang="pt-BR"/>
              <a:t> </a:t>
            </a:r>
            <a:endParaRPr lang="en-US" b="1"/>
          </a:p>
          <a:p>
            <a:pPr eaLnBrk="0" hangingPunct="0"/>
            <a:endParaRPr lang="en-US"/>
          </a:p>
        </p:txBody>
      </p:sp>
      <p:sp>
        <p:nvSpPr>
          <p:cNvPr id="43015" name="Rectangle 7"/>
          <p:cNvSpPr>
            <a:spLocks noChangeArrowheads="1"/>
          </p:cNvSpPr>
          <p:nvPr/>
        </p:nvSpPr>
        <p:spPr bwMode="auto">
          <a:xfrm>
            <a:off x="557213" y="193675"/>
            <a:ext cx="1147603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000" b="1">
                <a:solidFill>
                  <a:srgbClr val="FFFF00"/>
                </a:solidFill>
              </a:rPr>
              <a:t>Parada cardíaca peri-intubação: novos i</a:t>
            </a:r>
            <a:r>
              <a:rPr lang="pt-BR" sz="2000" b="1" i="1">
                <a:solidFill>
                  <a:srgbClr val="FFFF00"/>
                </a:solidFill>
              </a:rPr>
              <a:t>nsights</a:t>
            </a:r>
            <a:r>
              <a:rPr lang="pt-BR" sz="2000" b="1">
                <a:solidFill>
                  <a:srgbClr val="FFFF00"/>
                </a:solidFill>
              </a:rPr>
              <a:t> sobre uma causa de mortalidade incomum e potencialmente evitável em pacientes gravemente enfermos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a:xfrm>
            <a:off x="188913" y="549275"/>
            <a:ext cx="12003087" cy="5699125"/>
          </a:xfrm>
        </p:spPr>
        <p:txBody>
          <a:bodyPr/>
          <a:lstStyle/>
          <a:p>
            <a:pPr>
              <a:lnSpc>
                <a:spcPct val="90000"/>
              </a:lnSpc>
            </a:pPr>
            <a:r>
              <a:rPr lang="pt-BR" smtClean="0"/>
              <a:t>Heffner, et al, revisaram todas as intubações em um único pronto-socorro (PS) ao longo de um ano e descobriram que a prevalência de PCPI foi de aproximadamente 4% e que o aumento do índice de choque (IS) foi associado ao aumento do risco de PCPI, com chances de parada cardíaca (PC) aumentando 1,16 vezes para cada aumento de 0,1 no IS. </a:t>
            </a:r>
            <a:r>
              <a:rPr lang="pt-BR" baseline="30000" smtClean="0"/>
              <a:t>3</a:t>
            </a:r>
            <a:r>
              <a:rPr lang="pt-BR" smtClean="0"/>
              <a:t> </a:t>
            </a:r>
          </a:p>
          <a:p>
            <a:pPr>
              <a:lnSpc>
                <a:spcPct val="90000"/>
              </a:lnSpc>
            </a:pPr>
            <a:r>
              <a:rPr lang="pt-BR" smtClean="0"/>
              <a:t>Os autores sugeriram um  IS de 0,9 como o limite de quando intervir antes da intubação em sequência rápida. </a:t>
            </a:r>
          </a:p>
          <a:p>
            <a:pPr>
              <a:lnSpc>
                <a:spcPct val="90000"/>
              </a:lnSpc>
            </a:pPr>
            <a:r>
              <a:rPr lang="pt-BR" smtClean="0"/>
              <a:t>Os autores também encontraram uma taxa de </a:t>
            </a:r>
            <a:r>
              <a:rPr lang="pt-BR" b="1" smtClean="0">
                <a:solidFill>
                  <a:srgbClr val="FF3300"/>
                </a:solidFill>
              </a:rPr>
              <a:t>mortalidade alarmante (84%)</a:t>
            </a:r>
            <a:r>
              <a:rPr lang="pt-BR" smtClean="0"/>
              <a:t> em pacientes com PCPI. </a:t>
            </a:r>
          </a:p>
          <a:p>
            <a:pPr>
              <a:lnSpc>
                <a:spcPct val="90000"/>
              </a:lnSpc>
            </a:pPr>
            <a:r>
              <a:rPr lang="pt-BR" smtClean="0"/>
              <a:t>Outro estudo de 2.403 pacientes em PS por Kim, et al, descobriu que uma </a:t>
            </a:r>
            <a:r>
              <a:rPr lang="pt-BR" b="1" smtClean="0">
                <a:solidFill>
                  <a:srgbClr val="FF3300"/>
                </a:solidFill>
              </a:rPr>
              <a:t>pressão arterial sistólica (PAS) &lt;90 mm Hg tinha uma razão de chances (OR) de 3,67 para PCPI</a:t>
            </a:r>
            <a:r>
              <a:rPr lang="pt-BR" smtClean="0"/>
              <a:t>. </a:t>
            </a:r>
            <a:r>
              <a:rPr lang="pt-BR" baseline="30000" smtClean="0"/>
              <a:t>4</a:t>
            </a:r>
            <a:r>
              <a:rPr lang="pt-BR" smtClean="0"/>
              <a:t>T</a:t>
            </a:r>
          </a:p>
          <a:p>
            <a:pPr algn="ctr">
              <a:lnSpc>
                <a:spcPct val="90000"/>
              </a:lnSpc>
            </a:pPr>
            <a:r>
              <a:rPr lang="pt-BR" b="1" smtClean="0">
                <a:solidFill>
                  <a:srgbClr val="FF3300"/>
                </a:solidFill>
              </a:rPr>
              <a:t>Assim  a instabilidade hemodinâmica é um marcador importante para risco elevado de PCPI , constituindo tema para estudos adicionais.</a:t>
            </a:r>
          </a:p>
          <a:p>
            <a:pPr algn="ctr">
              <a:lnSpc>
                <a:spcPct val="90000"/>
              </a:lnSpc>
            </a:pPr>
            <a:r>
              <a:rPr lang="pt-BR" b="1" smtClean="0">
                <a:solidFill>
                  <a:srgbClr val="FF00FF"/>
                </a:solidFill>
              </a:rPr>
              <a:t>Avaliar se a correção pré-intubação da instabilidade hemodinâmica pode diminuir o PICA é uma área para pesquisas futuras</a:t>
            </a:r>
          </a:p>
          <a:p>
            <a:pPr algn="ctr">
              <a:lnSpc>
                <a:spcPct val="90000"/>
              </a:lnSpc>
            </a:pPr>
            <a:endParaRPr lang="pt-BR" b="1" smtClean="0">
              <a:solidFill>
                <a:srgbClr val="FF00FF"/>
              </a:solidFill>
            </a:endParaRPr>
          </a:p>
          <a:p>
            <a:pPr>
              <a:lnSpc>
                <a:spcPct val="90000"/>
              </a:lnSpc>
            </a:pPr>
            <a:r>
              <a:rPr lang="pt-BR" smtClean="0"/>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a:xfrm>
            <a:off x="198438" y="715963"/>
            <a:ext cx="11815762" cy="5532437"/>
          </a:xfrm>
        </p:spPr>
        <p:txBody>
          <a:bodyPr/>
          <a:lstStyle/>
          <a:p>
            <a:pPr>
              <a:lnSpc>
                <a:spcPct val="90000"/>
              </a:lnSpc>
            </a:pPr>
            <a:r>
              <a:rPr lang="pt-BR" smtClean="0"/>
              <a:t> </a:t>
            </a:r>
            <a:r>
              <a:rPr lang="pt-BR" sz="2400" smtClean="0"/>
              <a:t>O colapso hemodinâmico ocorre em pacientes que não toleram a diminuição do retorno venoso causado pela ventilação com pressão positiva. </a:t>
            </a:r>
          </a:p>
          <a:p>
            <a:pPr>
              <a:lnSpc>
                <a:spcPct val="90000"/>
              </a:lnSpc>
            </a:pPr>
            <a:r>
              <a:rPr lang="pt-BR" sz="2400" smtClean="0"/>
              <a:t>A perda do tônus ​​simpático causada por sedativos comumente usados ​​durante a ITI também pode levar à parada. </a:t>
            </a:r>
          </a:p>
          <a:p>
            <a:pPr>
              <a:lnSpc>
                <a:spcPct val="90000"/>
              </a:lnSpc>
            </a:pPr>
            <a:r>
              <a:rPr lang="pt-BR" sz="2400" smtClean="0"/>
              <a:t>Enquanto estudos mais antigos conduzidos por anestesiologistas identificaram a hipóxia como a principal causa de PCPI, o foco crescente na pré-oxigenação, uso de dióxido de carbono expirado e dispositivos de resgate, os provedores estão identificando intubações esofágicas mais rapidamente e têm estratégias para prevenir paradas por hipóxia. </a:t>
            </a:r>
          </a:p>
          <a:p>
            <a:pPr>
              <a:lnSpc>
                <a:spcPct val="90000"/>
              </a:lnSpc>
            </a:pPr>
            <a:r>
              <a:rPr lang="pt-BR" sz="2400" smtClean="0"/>
              <a:t>Outros mecanismos potenciais incluem parada causada por </a:t>
            </a:r>
            <a:r>
              <a:rPr lang="pt-BR" sz="2400" b="1" smtClean="0">
                <a:solidFill>
                  <a:srgbClr val="FF3300"/>
                </a:solidFill>
              </a:rPr>
              <a:t>acidose profunda em pacientes com ventilação inadequada após IT</a:t>
            </a:r>
            <a:r>
              <a:rPr lang="pt-BR" sz="2400" smtClean="0"/>
              <a:t>, o desenvolvimento de hipercalemia profunda após a administração de succinilcolina e, raramente, altos níveis de auto-PEEP gerados em pacientes com doença pulmonar obstrutiva que impedem o retorno venoso.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a:xfrm>
            <a:off x="217488" y="1292225"/>
            <a:ext cx="11334750" cy="5427663"/>
          </a:xfrm>
        </p:spPr>
        <p:txBody>
          <a:bodyPr/>
          <a:lstStyle/>
          <a:p>
            <a:r>
              <a:rPr lang="pt-BR" sz="2800" smtClean="0"/>
              <a:t>Dois estudos recentes forneceram informações adicionais para ajudar a identificar melhor os pacientes que estão em risco de PCPI após IT. </a:t>
            </a:r>
          </a:p>
          <a:p>
            <a:pPr>
              <a:buFont typeface="Wingdings 3" pitchFamily="18" charset="2"/>
              <a:buNone/>
            </a:pPr>
            <a:r>
              <a:rPr lang="pt-BR" sz="2800" smtClean="0"/>
              <a:t>       -Wardi, et al</a:t>
            </a:r>
            <a:r>
              <a:rPr lang="pt-BR" sz="2800" baseline="30000" smtClean="0"/>
              <a:t>6</a:t>
            </a:r>
            <a:r>
              <a:rPr lang="pt-BR" sz="2800" smtClean="0"/>
              <a:t>, realizaram um estudo caso-controle retrospectivo de paradas cardíacas após intubações emergentes fora da sala de operação (excluindo pacientes intubados no pronto-socorro)</a:t>
            </a:r>
          </a:p>
          <a:p>
            <a:pPr>
              <a:buFont typeface="Wingdings 3" pitchFamily="18" charset="2"/>
              <a:buNone/>
            </a:pPr>
            <a:r>
              <a:rPr lang="pt-BR" sz="2800" smtClean="0"/>
              <a:t>      - Jong, et al</a:t>
            </a:r>
            <a:r>
              <a:rPr lang="pt-BR" sz="2800" baseline="30000" smtClean="0"/>
              <a:t>7</a:t>
            </a:r>
            <a:r>
              <a:rPr lang="pt-BR" sz="2800" smtClean="0"/>
              <a:t>, publicaram um ensaio de coorte multicêntrico retrospectivo em </a:t>
            </a:r>
            <a:r>
              <a:rPr lang="pt-BR" sz="2800" i="1" smtClean="0"/>
              <a:t>Critical Care Medicine</a:t>
            </a:r>
            <a:r>
              <a:rPr lang="pt-BR" sz="2800" smtClean="0"/>
              <a:t> , projetado para identificar fatores de risco para PICA em pacientes gravemente enfermos intubados em várias UTIs francesas.</a:t>
            </a:r>
          </a:p>
          <a:p>
            <a:pPr>
              <a:buFont typeface="Wingdings 3" pitchFamily="18" charset="2"/>
              <a:buNone/>
            </a:pPr>
            <a:r>
              <a:rPr lang="pt-BR" sz="2800" smtClean="0"/>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xfrm>
            <a:off x="276225" y="849313"/>
            <a:ext cx="11025188" cy="5889625"/>
          </a:xfrm>
        </p:spPr>
        <p:txBody>
          <a:bodyPr/>
          <a:lstStyle/>
          <a:p>
            <a:r>
              <a:rPr lang="pt-BR" smtClean="0"/>
              <a:t>Ambos os estudos mostraram claramente que a </a:t>
            </a:r>
            <a:r>
              <a:rPr lang="pt-BR" b="1" smtClean="0">
                <a:solidFill>
                  <a:srgbClr val="FF3300"/>
                </a:solidFill>
              </a:rPr>
              <a:t>instabilidade hemodinâmica estava associada com PCPI, com um OR para parada de 2,67 para índice de choque ≥ 1,0</a:t>
            </a:r>
            <a:r>
              <a:rPr lang="pt-BR" smtClean="0"/>
              <a:t> no artigo de Wardi et al e um </a:t>
            </a:r>
            <a:r>
              <a:rPr lang="pt-BR" b="1" smtClean="0">
                <a:solidFill>
                  <a:srgbClr val="FF3300"/>
                </a:solidFill>
              </a:rPr>
              <a:t>OR de 3,406 para PAS &lt;90 mm Hg</a:t>
            </a:r>
            <a:r>
              <a:rPr lang="pt-BR" smtClean="0"/>
              <a:t> no artigo de De Jong. </a:t>
            </a:r>
          </a:p>
          <a:p>
            <a:r>
              <a:rPr lang="pt-BR" smtClean="0"/>
              <a:t>De Jong et al também relataram  que a </a:t>
            </a:r>
            <a:r>
              <a:rPr lang="pt-BR" b="1" smtClean="0">
                <a:solidFill>
                  <a:srgbClr val="FF3300"/>
                </a:solidFill>
              </a:rPr>
              <a:t>hipoxemia antes da intubação</a:t>
            </a:r>
            <a:r>
              <a:rPr lang="pt-BR" smtClean="0"/>
              <a:t> (OR 3,991, p &lt;0,0001), </a:t>
            </a:r>
            <a:r>
              <a:rPr lang="pt-BR" b="1" smtClean="0">
                <a:solidFill>
                  <a:srgbClr val="FF3300"/>
                </a:solidFill>
              </a:rPr>
              <a:t>ausência de pré-oxigenação</a:t>
            </a:r>
            <a:r>
              <a:rPr lang="pt-BR" smtClean="0"/>
              <a:t> (OR 3,584, p = 0,0146), </a:t>
            </a:r>
            <a:r>
              <a:rPr lang="pt-BR" b="1" smtClean="0">
                <a:solidFill>
                  <a:srgbClr val="FF3300"/>
                </a:solidFill>
              </a:rPr>
              <a:t>sobrepeso / obesidade</a:t>
            </a:r>
            <a:r>
              <a:rPr lang="pt-BR" smtClean="0"/>
              <a:t> (índice de massa corporal&gt; 25 kg / m </a:t>
            </a:r>
            <a:r>
              <a:rPr lang="pt-BR" baseline="30000" smtClean="0"/>
              <a:t>2</a:t>
            </a:r>
            <a:r>
              <a:rPr lang="pt-BR" smtClean="0"/>
              <a:t>; OR 2,005, p = 0,0445) e </a:t>
            </a:r>
            <a:r>
              <a:rPr lang="pt-BR" b="1" smtClean="0">
                <a:solidFill>
                  <a:srgbClr val="FF3300"/>
                </a:solidFill>
              </a:rPr>
              <a:t>idade acima de 75 anos</a:t>
            </a:r>
            <a:r>
              <a:rPr lang="pt-BR" smtClean="0"/>
              <a:t> (OR 2,251, p = 0,0297) </a:t>
            </a:r>
            <a:r>
              <a:rPr lang="pt-BR" b="1" smtClean="0">
                <a:solidFill>
                  <a:srgbClr val="FF3300"/>
                </a:solidFill>
              </a:rPr>
              <a:t>foram associadas ao PCPI</a:t>
            </a:r>
            <a:r>
              <a:rPr lang="pt-BR" smtClean="0"/>
              <a:t>, concordando com estudos anteriores.</a:t>
            </a:r>
          </a:p>
          <a:p>
            <a:r>
              <a:rPr lang="pt-BR" smtClean="0"/>
              <a:t> Curiosamente, Wardi, et al, encontraram uma correlação interessante entre </a:t>
            </a:r>
            <a:r>
              <a:rPr lang="pt-BR" b="1" smtClean="0">
                <a:solidFill>
                  <a:srgbClr val="FF3300"/>
                </a:solidFill>
              </a:rPr>
              <a:t>PCPI e uso de succinilcolina (OR 3,1, p = 0,036</a:t>
            </a:r>
            <a:r>
              <a:rPr lang="pt-BR" smtClean="0"/>
              <a:t>) e </a:t>
            </a:r>
            <a:r>
              <a:rPr lang="pt-BR" b="1" smtClean="0">
                <a:solidFill>
                  <a:srgbClr val="FF3300"/>
                </a:solidFill>
              </a:rPr>
              <a:t>intubação em torno da mudança de turno de enfermagem (OR 4,05, p = 0,014).</a:t>
            </a:r>
          </a:p>
          <a:p>
            <a:r>
              <a:rPr lang="pt-BR" smtClean="0"/>
              <a:t> Esses achados não foram identificados em outros estudos e provavelmente precisam de avaliação adicional, especialmente a associação com a succinilcolina, que foi baseada em um pequeno número de pacientes.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p:nvPr>
        </p:nvSpPr>
        <p:spPr/>
        <p:txBody>
          <a:bodyPr/>
          <a:lstStyle/>
          <a:p>
            <a:pPr algn="ctr"/>
            <a:r>
              <a:rPr lang="pt-BR" b="1" smtClean="0">
                <a:solidFill>
                  <a:srgbClr val="FF00FF"/>
                </a:solidFill>
              </a:rPr>
              <a:t>O que pode ser feito para prevenir a PCPI?</a:t>
            </a:r>
          </a:p>
        </p:txBody>
      </p:sp>
      <p:sp>
        <p:nvSpPr>
          <p:cNvPr id="48131" name="Rectangle 3"/>
          <p:cNvSpPr>
            <a:spLocks noGrp="1"/>
          </p:cNvSpPr>
          <p:nvPr>
            <p:ph type="body" idx="1"/>
          </p:nvPr>
        </p:nvSpPr>
        <p:spPr>
          <a:xfrm>
            <a:off x="554038" y="2052638"/>
            <a:ext cx="10420350" cy="4562475"/>
          </a:xfrm>
        </p:spPr>
        <p:txBody>
          <a:bodyPr/>
          <a:lstStyle/>
          <a:p>
            <a:r>
              <a:rPr lang="pt-BR" smtClean="0"/>
              <a:t>Já foi dito que “</a:t>
            </a:r>
            <a:r>
              <a:rPr lang="pt-BR" b="1" smtClean="0">
                <a:solidFill>
                  <a:srgbClr val="FF00FF"/>
                </a:solidFill>
              </a:rPr>
              <a:t>ressuscita antes de intubar</a:t>
            </a:r>
            <a:r>
              <a:rPr lang="pt-BR" smtClean="0"/>
              <a:t>”, e esses novos estudos apoiam claramente esse ditado. </a:t>
            </a:r>
          </a:p>
          <a:p>
            <a:r>
              <a:rPr lang="pt-BR" smtClean="0"/>
              <a:t>Embora </a:t>
            </a:r>
            <a:r>
              <a:rPr lang="pt-BR" b="1" smtClean="0"/>
              <a:t>esses estudos</a:t>
            </a:r>
            <a:r>
              <a:rPr lang="pt-BR" smtClean="0"/>
              <a:t> tenham sido retrospectivos e, portanto, não tenham sido projetados para mostrar a causa, eles </a:t>
            </a:r>
            <a:r>
              <a:rPr lang="pt-BR" b="1" smtClean="0">
                <a:solidFill>
                  <a:srgbClr val="FFFF00"/>
                </a:solidFill>
              </a:rPr>
              <a:t>fornecem evidências crescentes de que, com a ressuscitação aprimorada antes da intubação, a PCPI pode ser potencialmente evitada</a:t>
            </a:r>
            <a:r>
              <a:rPr lang="pt-BR" smtClean="0"/>
              <a:t>. </a:t>
            </a:r>
          </a:p>
          <a:p>
            <a:pPr algn="ctr">
              <a:buFont typeface="Wingdings 3" pitchFamily="18" charset="2"/>
              <a:buNone/>
            </a:pPr>
            <a:r>
              <a:rPr lang="pt-BR" b="1" smtClean="0">
                <a:solidFill>
                  <a:srgbClr val="FFFF00"/>
                </a:solidFill>
              </a:rPr>
              <a:t>A identificação de pacientes em risco de PCPI é essencial</a:t>
            </a:r>
            <a:r>
              <a:rPr lang="pt-BR" smtClean="0"/>
              <a:t>. </a:t>
            </a:r>
          </a:p>
          <a:p>
            <a:pPr algn="ctr">
              <a:buFont typeface="Wingdings 3" pitchFamily="18" charset="2"/>
              <a:buNone/>
            </a:pPr>
            <a:r>
              <a:rPr lang="pt-BR" b="1" smtClean="0">
                <a:solidFill>
                  <a:srgbClr val="FFFF00"/>
                </a:solidFill>
              </a:rPr>
              <a:t>a hipoxemia deve ser corrigida na medida do possível, e a pré-oxigenação deve ser uma parte padrão de cada IET</a:t>
            </a:r>
            <a:r>
              <a:rPr lang="pt-BR" smtClean="0"/>
              <a:t>.</a:t>
            </a:r>
            <a:endParaRPr lang="pt-BR" b="1" smtClean="0"/>
          </a:p>
          <a:p>
            <a:pPr>
              <a:buFont typeface="Wingdings 3" pitchFamily="18" charset="2"/>
              <a:buNone/>
            </a:pPr>
            <a:r>
              <a:rPr lang="pt-BR" b="1" smtClean="0"/>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p:txBody>
          <a:bodyPr/>
          <a:lstStyle/>
          <a:p>
            <a:pPr algn="ctr"/>
            <a:r>
              <a:rPr lang="pt-BR" i="1" smtClean="0"/>
              <a:t>REFERENCES</a:t>
            </a:r>
          </a:p>
        </p:txBody>
      </p:sp>
      <p:sp>
        <p:nvSpPr>
          <p:cNvPr id="49155" name="Rectangle 3"/>
          <p:cNvSpPr>
            <a:spLocks noGrp="1"/>
          </p:cNvSpPr>
          <p:nvPr>
            <p:ph type="body" idx="1"/>
          </p:nvPr>
        </p:nvSpPr>
        <p:spPr>
          <a:xfrm>
            <a:off x="852488" y="1389063"/>
            <a:ext cx="10266362" cy="5468937"/>
          </a:xfrm>
        </p:spPr>
        <p:txBody>
          <a:bodyPr/>
          <a:lstStyle/>
          <a:p>
            <a:pPr>
              <a:lnSpc>
                <a:spcPct val="80000"/>
              </a:lnSpc>
            </a:pPr>
            <a:r>
              <a:rPr lang="pt-BR" sz="1800" smtClean="0"/>
              <a:t>Olsson GL, Hallen B. Parada cardíaca durante a anestesia. Um estudo auxiliado por computador em 250.543 anestésicos. </a:t>
            </a:r>
            <a:r>
              <a:rPr lang="pt-BR" sz="1800" i="1" smtClean="0"/>
              <a:t>Acta Anaesthesiol Scand. </a:t>
            </a:r>
            <a:r>
              <a:rPr lang="pt-BR" sz="1800" smtClean="0"/>
              <a:t>Novembro de 1988; 32 (8): 653–64.</a:t>
            </a:r>
          </a:p>
          <a:p>
            <a:pPr>
              <a:lnSpc>
                <a:spcPct val="80000"/>
              </a:lnSpc>
            </a:pPr>
            <a:r>
              <a:rPr lang="pt-BR" sz="1800" smtClean="0"/>
              <a:t>Keenan RL, Boyan CP. Parada cardíaca por anestesia: um estudo de incidência e causas. </a:t>
            </a:r>
            <a:r>
              <a:rPr lang="pt-BR" sz="1800" i="1" smtClean="0"/>
              <a:t>JAMA</a:t>
            </a:r>
            <a:r>
              <a:rPr lang="pt-BR" sz="1800" smtClean="0"/>
              <a:t> . 26 de abril de 1985; 253 (16): 2373–7.</a:t>
            </a:r>
          </a:p>
          <a:p>
            <a:pPr>
              <a:lnSpc>
                <a:spcPct val="80000"/>
              </a:lnSpc>
            </a:pPr>
            <a:r>
              <a:rPr lang="pt-BR" sz="1800" smtClean="0"/>
              <a:t>Heffner AC, Swords DS, Neale MN, et al. Incidência e fatores associados à parada cardíaca complicando o manejo de emergência das vias aéreas. </a:t>
            </a:r>
            <a:r>
              <a:rPr lang="pt-BR" sz="1800" i="1" smtClean="0"/>
              <a:t>Reanimação</a:t>
            </a:r>
            <a:r>
              <a:rPr lang="pt-BR" sz="1800" smtClean="0"/>
              <a:t> . Novembro de 2013; 84 (11): 1500–4.</a:t>
            </a:r>
          </a:p>
          <a:p>
            <a:pPr>
              <a:lnSpc>
                <a:spcPct val="80000"/>
              </a:lnSpc>
            </a:pPr>
            <a:r>
              <a:rPr lang="pt-BR" sz="1800" smtClean="0"/>
              <a:t>Kim WY, Kwak MK, Ko BS, et al. Fatores associados à ocorrência de parada cardíaca após intubação traqueal de emergência no pronto-socorro. </a:t>
            </a:r>
            <a:r>
              <a:rPr lang="pt-BR" sz="1800" i="1" smtClean="0"/>
              <a:t>PLoS One</a:t>
            </a:r>
            <a:r>
              <a:rPr lang="pt-BR" sz="1800" smtClean="0"/>
              <a:t> . 17 de novembro de 2014; 9 (11): e112779.</a:t>
            </a:r>
          </a:p>
          <a:p>
            <a:pPr>
              <a:lnSpc>
                <a:spcPct val="80000"/>
              </a:lnSpc>
            </a:pPr>
            <a:r>
              <a:rPr lang="pt-BR" sz="1800" smtClean="0"/>
              <a:t>Jaber S, Jung B, Corne P, et al. Uma intervenção para diminuir as complicações relacionadas à intubação endotraqueal na unidade de terapia intensiva: um estudo prospectivo em vários centros. </a:t>
            </a:r>
            <a:r>
              <a:rPr lang="pt-BR" sz="1800" i="1" smtClean="0"/>
              <a:t>Intensive Care Med</a:t>
            </a:r>
            <a:r>
              <a:rPr lang="pt-BR" sz="1800" smtClean="0"/>
              <a:t> . Fev 2010; 36 (2): 248–55.</a:t>
            </a:r>
          </a:p>
          <a:p>
            <a:pPr>
              <a:lnSpc>
                <a:spcPct val="80000"/>
              </a:lnSpc>
            </a:pPr>
            <a:r>
              <a:rPr lang="pt-BR" sz="1800" smtClean="0"/>
              <a:t>Wardi G, Villar J, Nguyen T, et al. Fatores e resultados associados à parada cardíaca de paciente internado após intubação endotraqueal de emergência. </a:t>
            </a:r>
            <a:r>
              <a:rPr lang="pt-BR" sz="1800" i="1" smtClean="0"/>
              <a:t>Reanimação</a:t>
            </a:r>
            <a:r>
              <a:rPr lang="pt-BR" sz="1800" smtClean="0"/>
              <a:t> . Dezembro de 2017; 121: 76-80.</a:t>
            </a:r>
          </a:p>
          <a:p>
            <a:pPr>
              <a:lnSpc>
                <a:spcPct val="80000"/>
              </a:lnSpc>
            </a:pPr>
            <a:r>
              <a:rPr lang="pt-BR" sz="1800" smtClean="0"/>
              <a:t>De Jong A., Rolle A., Molinari N., et al. Parada cardíaca e mortalidade relacionada ao procedimento de intubação em pacientes adultos criticamente enfermos: um estudo de coorte multicêntrico. </a:t>
            </a:r>
            <a:r>
              <a:rPr lang="pt-BR" sz="1800" i="1" smtClean="0"/>
              <a:t>Crit Care Med</a:t>
            </a:r>
            <a:r>
              <a:rPr lang="pt-BR" sz="1800" smtClean="0"/>
              <a:t> . 1 de abril de 2018; 46 (4): 532-9.</a:t>
            </a:r>
          </a:p>
          <a:p>
            <a:pPr>
              <a:lnSpc>
                <a:spcPct val="80000"/>
              </a:lnSpc>
            </a:pPr>
            <a:endParaRPr lang="pt-BR" sz="18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8113713" y="2281238"/>
            <a:ext cx="3030537" cy="1400175"/>
          </a:xfrm>
        </p:spPr>
        <p:txBody>
          <a:bodyPr/>
          <a:lstStyle/>
          <a:p>
            <a:r>
              <a:rPr lang="pt-BR" smtClean="0">
                <a:solidFill>
                  <a:srgbClr val="FF00FF"/>
                </a:solidFill>
              </a:rPr>
              <a:t>Obrigada!</a:t>
            </a:r>
            <a:r>
              <a:rPr lang="pt-BR" smtClean="0"/>
              <a:t> </a:t>
            </a:r>
          </a:p>
        </p:txBody>
      </p:sp>
      <p:pic>
        <p:nvPicPr>
          <p:cNvPr id="26627" name="Espaço Reservado para Conteúdo 3"/>
          <p:cNvPicPr>
            <a:picLocks noGrp="1" noChangeAspect="1"/>
          </p:cNvPicPr>
          <p:nvPr>
            <p:ph idx="1"/>
          </p:nvPr>
        </p:nvPicPr>
        <p:blipFill>
          <a:blip r:embed="rId3">
            <a:lum bright="12000" contrast="6000"/>
            <a:extLst>
              <a:ext uri="{28A0092B-C50C-407E-A947-70E740481C1C}">
                <a14:useLocalDpi xmlns:a14="http://schemas.microsoft.com/office/drawing/2010/main" val="0"/>
              </a:ext>
            </a:extLst>
          </a:blip>
          <a:srcRect/>
          <a:stretch>
            <a:fillRect/>
          </a:stretch>
        </p:blipFill>
        <p:spPr>
          <a:xfrm>
            <a:off x="266700" y="647700"/>
            <a:ext cx="7602538" cy="570230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793</TotalTime>
  <Words>2468</Words>
  <Application>Microsoft Office PowerPoint</Application>
  <PresentationFormat>Personalizar</PresentationFormat>
  <Paragraphs>229</Paragraphs>
  <Slides>32</Slides>
  <Notes>11</Notes>
  <HiddenSlides>0</HiddenSlides>
  <MMClips>0</MMClips>
  <ScaleCrop>false</ScaleCrop>
  <HeadingPairs>
    <vt:vector size="4" baseType="variant">
      <vt:variant>
        <vt:lpstr>Tema</vt:lpstr>
      </vt:variant>
      <vt:variant>
        <vt:i4>1</vt:i4>
      </vt:variant>
      <vt:variant>
        <vt:lpstr>Títulos de slides</vt:lpstr>
      </vt:variant>
      <vt:variant>
        <vt:i4>32</vt:i4>
      </vt:variant>
    </vt:vector>
  </HeadingPairs>
  <TitlesOfParts>
    <vt:vector size="33" baseType="lpstr">
      <vt:lpstr>Íon</vt:lpstr>
      <vt:lpstr>  Fatores de risco para Parada Cardíaca Peri-Intubação em pacientes pediátricos em Terapia Intensiva Cardíaca: um estudo multicêntrico</vt:lpstr>
      <vt:lpstr>Introdução </vt:lpstr>
      <vt:lpstr>Apresentação do PowerPoint</vt:lpstr>
      <vt:lpstr>                         Objetivo </vt:lpstr>
      <vt:lpstr>Materiais e Métodos</vt:lpstr>
      <vt:lpstr>Apresentação do PowerPoint</vt:lpstr>
      <vt:lpstr>Análise Estatística </vt:lpstr>
      <vt:lpstr>Resultados </vt:lpstr>
      <vt:lpstr>Características dos pacientes</vt:lpstr>
      <vt:lpstr>Apresentação do PowerPoint</vt:lpstr>
      <vt:lpstr>Descrição dos casos de Parada Cardíaca</vt:lpstr>
      <vt:lpstr>Suspeitas etiológicas da Parada Cardíaca</vt:lpstr>
      <vt:lpstr>Fatores de Risco Comparação das características entre Parada cardíaca e não Parada cardíaca</vt:lpstr>
      <vt:lpstr>Apresentação do PowerPoint</vt:lpstr>
      <vt:lpstr>Apresentação do PowerPoint</vt:lpstr>
      <vt:lpstr>Apresentação do PowerPoint</vt:lpstr>
      <vt:lpstr>Discussão </vt:lpstr>
      <vt:lpstr>Apresentação do PowerPoint</vt:lpstr>
      <vt:lpstr>Apresentação do PowerPoint</vt:lpstr>
      <vt:lpstr>Conclusão </vt:lpstr>
      <vt:lpstr>Abstract</vt:lpstr>
      <vt:lpstr>References</vt:lpstr>
      <vt:lpstr>Apresentação do PowerPoint</vt:lpstr>
      <vt:lpstr> N OTA DO Editor da página neonatal www.paulomargotto.com.br, Dr. Paulo R. Margotto. Consultem também!</vt:lpstr>
      <vt:lpstr>Apresentação do PowerPoint</vt:lpstr>
      <vt:lpstr>Apresentação do PowerPoint</vt:lpstr>
      <vt:lpstr>Apresentação do PowerPoint</vt:lpstr>
      <vt:lpstr>Apresentação do PowerPoint</vt:lpstr>
      <vt:lpstr>Apresentação do PowerPoint</vt:lpstr>
      <vt:lpstr>O que pode ser feito para prevenir a PCPI?</vt:lpstr>
      <vt:lpstr>REFERENCES</vt:lpstr>
      <vt:lpstr>Obrigada!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Leomara Amorim</dc:creator>
  <cp:lastModifiedBy>Paulo</cp:lastModifiedBy>
  <cp:revision>58</cp:revision>
  <dcterms:created xsi:type="dcterms:W3CDTF">2021-02-03T20:13:56Z</dcterms:created>
  <dcterms:modified xsi:type="dcterms:W3CDTF">2021-02-19T23:54:18Z</dcterms:modified>
</cp:coreProperties>
</file>