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xml" ContentType="application/vnd.openxmlformats-officedocument.presentationml.notesSlide+xml"/>
  <Override PartName="/ppt/comments/comment1.xml" ContentType="application/vnd.openxmlformats-officedocument.presentationml.comments+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notesMasterIdLst>
    <p:notesMasterId r:id="rId49"/>
  </p:notesMasterIdLst>
  <p:sldIdLst>
    <p:sldId id="256" r:id="rId2"/>
    <p:sldId id="258" r:id="rId3"/>
    <p:sldId id="259" r:id="rId4"/>
    <p:sldId id="260" r:id="rId5"/>
    <p:sldId id="261" r:id="rId6"/>
    <p:sldId id="262" r:id="rId7"/>
    <p:sldId id="263" r:id="rId8"/>
    <p:sldId id="264" r:id="rId9"/>
    <p:sldId id="266" r:id="rId10"/>
    <p:sldId id="265" r:id="rId11"/>
    <p:sldId id="267" r:id="rId12"/>
    <p:sldId id="268" r:id="rId13"/>
    <p:sldId id="269" r:id="rId14"/>
    <p:sldId id="270" r:id="rId15"/>
    <p:sldId id="271" r:id="rId16"/>
    <p:sldId id="272" r:id="rId17"/>
    <p:sldId id="273" r:id="rId18"/>
    <p:sldId id="274" r:id="rId19"/>
    <p:sldId id="281" r:id="rId20"/>
    <p:sldId id="275" r:id="rId21"/>
    <p:sldId id="276" r:id="rId22"/>
    <p:sldId id="282" r:id="rId23"/>
    <p:sldId id="283" r:id="rId24"/>
    <p:sldId id="284" r:id="rId25"/>
    <p:sldId id="277" r:id="rId26"/>
    <p:sldId id="285" r:id="rId27"/>
    <p:sldId id="278" r:id="rId28"/>
    <p:sldId id="286" r:id="rId29"/>
    <p:sldId id="279" r:id="rId30"/>
    <p:sldId id="288" r:id="rId31"/>
    <p:sldId id="289" r:id="rId32"/>
    <p:sldId id="290" r:id="rId33"/>
    <p:sldId id="291" r:id="rId34"/>
    <p:sldId id="292" r:id="rId35"/>
    <p:sldId id="293" r:id="rId36"/>
    <p:sldId id="304" r:id="rId37"/>
    <p:sldId id="302" r:id="rId38"/>
    <p:sldId id="295" r:id="rId39"/>
    <p:sldId id="296" r:id="rId40"/>
    <p:sldId id="297" r:id="rId41"/>
    <p:sldId id="298" r:id="rId42"/>
    <p:sldId id="300" r:id="rId43"/>
    <p:sldId id="301" r:id="rId44"/>
    <p:sldId id="305" r:id="rId45"/>
    <p:sldId id="306" r:id="rId46"/>
    <p:sldId id="307" r:id="rId47"/>
    <p:sldId id="308" r:id="rId48"/>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Rockwell"/>
        <a:ea typeface="+mn-ea"/>
        <a:cs typeface="Arial" pitchFamily="34" charset="0"/>
      </a:defRPr>
    </a:lvl1pPr>
    <a:lvl2pPr marL="457200" algn="l" defTabSz="457200" rtl="0" fontAlgn="base">
      <a:spcBef>
        <a:spcPct val="0"/>
      </a:spcBef>
      <a:spcAft>
        <a:spcPct val="0"/>
      </a:spcAft>
      <a:defRPr kern="1200">
        <a:solidFill>
          <a:schemeClr val="tx1"/>
        </a:solidFill>
        <a:latin typeface="Rockwell"/>
        <a:ea typeface="+mn-ea"/>
        <a:cs typeface="Arial" pitchFamily="34" charset="0"/>
      </a:defRPr>
    </a:lvl2pPr>
    <a:lvl3pPr marL="914400" algn="l" defTabSz="457200" rtl="0" fontAlgn="base">
      <a:spcBef>
        <a:spcPct val="0"/>
      </a:spcBef>
      <a:spcAft>
        <a:spcPct val="0"/>
      </a:spcAft>
      <a:defRPr kern="1200">
        <a:solidFill>
          <a:schemeClr val="tx1"/>
        </a:solidFill>
        <a:latin typeface="Rockwell"/>
        <a:ea typeface="+mn-ea"/>
        <a:cs typeface="Arial" pitchFamily="34" charset="0"/>
      </a:defRPr>
    </a:lvl3pPr>
    <a:lvl4pPr marL="1371600" algn="l" defTabSz="457200" rtl="0" fontAlgn="base">
      <a:spcBef>
        <a:spcPct val="0"/>
      </a:spcBef>
      <a:spcAft>
        <a:spcPct val="0"/>
      </a:spcAft>
      <a:defRPr kern="1200">
        <a:solidFill>
          <a:schemeClr val="tx1"/>
        </a:solidFill>
        <a:latin typeface="Rockwell"/>
        <a:ea typeface="+mn-ea"/>
        <a:cs typeface="Arial" pitchFamily="34" charset="0"/>
      </a:defRPr>
    </a:lvl4pPr>
    <a:lvl5pPr marL="1828800" algn="l" defTabSz="457200" rtl="0" fontAlgn="base">
      <a:spcBef>
        <a:spcPct val="0"/>
      </a:spcBef>
      <a:spcAft>
        <a:spcPct val="0"/>
      </a:spcAft>
      <a:defRPr kern="1200">
        <a:solidFill>
          <a:schemeClr val="tx1"/>
        </a:solidFill>
        <a:latin typeface="Rockwell"/>
        <a:ea typeface="+mn-ea"/>
        <a:cs typeface="Arial" pitchFamily="34" charset="0"/>
      </a:defRPr>
    </a:lvl5pPr>
    <a:lvl6pPr marL="2286000" algn="l" defTabSz="914400" rtl="0" eaLnBrk="1" latinLnBrk="0" hangingPunct="1">
      <a:defRPr kern="1200">
        <a:solidFill>
          <a:schemeClr val="tx1"/>
        </a:solidFill>
        <a:latin typeface="Rockwell"/>
        <a:ea typeface="+mn-ea"/>
        <a:cs typeface="Arial" pitchFamily="34" charset="0"/>
      </a:defRPr>
    </a:lvl6pPr>
    <a:lvl7pPr marL="2743200" algn="l" defTabSz="914400" rtl="0" eaLnBrk="1" latinLnBrk="0" hangingPunct="1">
      <a:defRPr kern="1200">
        <a:solidFill>
          <a:schemeClr val="tx1"/>
        </a:solidFill>
        <a:latin typeface="Rockwell"/>
        <a:ea typeface="+mn-ea"/>
        <a:cs typeface="Arial" pitchFamily="34" charset="0"/>
      </a:defRPr>
    </a:lvl7pPr>
    <a:lvl8pPr marL="3200400" algn="l" defTabSz="914400" rtl="0" eaLnBrk="1" latinLnBrk="0" hangingPunct="1">
      <a:defRPr kern="1200">
        <a:solidFill>
          <a:schemeClr val="tx1"/>
        </a:solidFill>
        <a:latin typeface="Rockwell"/>
        <a:ea typeface="+mn-ea"/>
        <a:cs typeface="Arial" pitchFamily="34" charset="0"/>
      </a:defRPr>
    </a:lvl8pPr>
    <a:lvl9pPr marL="3657600" algn="l" defTabSz="914400" rtl="0" eaLnBrk="1" latinLnBrk="0" hangingPunct="1">
      <a:defRPr kern="1200">
        <a:solidFill>
          <a:schemeClr val="tx1"/>
        </a:solidFill>
        <a:latin typeface="Rockwell"/>
        <a:ea typeface="+mn-ea"/>
        <a:cs typeface="Arial" pitchFamily="34" charset="0"/>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amille Alves" initials="JA"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6600"/>
    <a:srgbClr val="FF00FF"/>
    <a:srgbClr val="3333FF"/>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756"/>
    <p:restoredTop sz="89186" autoAdjust="0"/>
  </p:normalViewPr>
  <p:slideViewPr>
    <p:cSldViewPr snapToGrid="0" snapToObjects="1">
      <p:cViewPr>
        <p:scale>
          <a:sx n="63" d="100"/>
          <a:sy n="63" d="100"/>
        </p:scale>
        <p:origin x="-524" y="-16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21-02-15T22:15:05.849" idx="1">
    <p:pos x="10" y="10"/>
    <p:text/>
  </p:cm>
</p: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BE6CE3-2915-6543-AA8A-D6348D5B11AB}" type="doc">
      <dgm:prSet loTypeId="urn:microsoft.com/office/officeart/2005/8/layout/default" loCatId="" qsTypeId="urn:microsoft.com/office/officeart/2005/8/quickstyle/simple1" qsCatId="simple" csTypeId="urn:microsoft.com/office/officeart/2005/8/colors/accent1_2" csCatId="accent1" phldr="1"/>
      <dgm:spPr/>
      <dgm:t>
        <a:bodyPr/>
        <a:lstStyle/>
        <a:p>
          <a:endParaRPr lang="pt-BR"/>
        </a:p>
      </dgm:t>
    </dgm:pt>
    <dgm:pt modelId="{F1A8A1F1-5FC3-B14C-9BD4-4621DA36FC5C}">
      <dgm:prSet phldrT="[Texto]"/>
      <dgm:spPr/>
      <dgm:t>
        <a:bodyPr/>
        <a:lstStyle/>
        <a:p>
          <a:r>
            <a:rPr lang="pt-BR" b="1" dirty="0">
              <a:solidFill>
                <a:schemeClr val="tx1"/>
              </a:solidFill>
            </a:rPr>
            <a:t>Mediana de idade materna: </a:t>
          </a:r>
        </a:p>
        <a:p>
          <a:r>
            <a:rPr lang="pt-BR" dirty="0"/>
            <a:t>32 anos (16-46)</a:t>
          </a:r>
        </a:p>
      </dgm:t>
    </dgm:pt>
    <dgm:pt modelId="{2ACAC421-42F5-8A40-877D-2F19D64AA420}" type="parTrans" cxnId="{EA837354-AF96-594A-B015-BF62FEBD55F3}">
      <dgm:prSet/>
      <dgm:spPr/>
      <dgm:t>
        <a:bodyPr/>
        <a:lstStyle/>
        <a:p>
          <a:endParaRPr lang="pt-BR"/>
        </a:p>
      </dgm:t>
    </dgm:pt>
    <dgm:pt modelId="{40A89BFB-E02F-F84E-A120-8CFD52F6199A}" type="sibTrans" cxnId="{EA837354-AF96-594A-B015-BF62FEBD55F3}">
      <dgm:prSet/>
      <dgm:spPr/>
      <dgm:t>
        <a:bodyPr/>
        <a:lstStyle/>
        <a:p>
          <a:endParaRPr lang="pt-BR"/>
        </a:p>
      </dgm:t>
    </dgm:pt>
    <dgm:pt modelId="{6546EB19-3D2F-6345-8764-43C75281894D}">
      <dgm:prSet phldrT="[Texto]"/>
      <dgm:spPr/>
      <dgm:t>
        <a:bodyPr/>
        <a:lstStyle/>
        <a:p>
          <a:r>
            <a:rPr lang="pt-BR" b="1" dirty="0">
              <a:solidFill>
                <a:schemeClr val="tx1"/>
              </a:solidFill>
            </a:rPr>
            <a:t>Mediana da IG no momento do diagnóstico: </a:t>
          </a:r>
        </a:p>
        <a:p>
          <a:r>
            <a:rPr lang="pt-BR" dirty="0"/>
            <a:t>24 semanas (15–36)</a:t>
          </a:r>
        </a:p>
      </dgm:t>
    </dgm:pt>
    <dgm:pt modelId="{8A5FD36E-6CCC-744E-A1B5-239F6058B56D}" type="parTrans" cxnId="{75C748AD-9F88-5042-84F7-EE0E2BB05654}">
      <dgm:prSet/>
      <dgm:spPr/>
      <dgm:t>
        <a:bodyPr/>
        <a:lstStyle/>
        <a:p>
          <a:endParaRPr lang="pt-BR"/>
        </a:p>
      </dgm:t>
    </dgm:pt>
    <dgm:pt modelId="{3CDCFFAD-36F4-784B-9DEF-24A4EF478A86}" type="sibTrans" cxnId="{75C748AD-9F88-5042-84F7-EE0E2BB05654}">
      <dgm:prSet/>
      <dgm:spPr/>
      <dgm:t>
        <a:bodyPr/>
        <a:lstStyle/>
        <a:p>
          <a:endParaRPr lang="pt-BR"/>
        </a:p>
      </dgm:t>
    </dgm:pt>
    <dgm:pt modelId="{99D00EA5-960B-1244-9D3E-0396F87A0F0D}">
      <dgm:prSet phldrT="[Texto]"/>
      <dgm:spPr/>
      <dgm:t>
        <a:bodyPr/>
        <a:lstStyle/>
        <a:p>
          <a:r>
            <a:rPr lang="pt-BR" dirty="0"/>
            <a:t>Em todos os casos, foi realizado estudo genético </a:t>
          </a:r>
          <a:r>
            <a:rPr lang="pt-BR" dirty="0" err="1"/>
            <a:t>pré</a:t>
          </a:r>
          <a:r>
            <a:rPr lang="pt-BR" dirty="0"/>
            <a:t> ou pós-natal (se IG era muito avançada para procedimentos invasivos). Na maioria dos casos, apenas cariótipo simples estava disponível </a:t>
          </a:r>
        </a:p>
      </dgm:t>
    </dgm:pt>
    <dgm:pt modelId="{4CBC83C3-04DC-3544-9E63-C0E8FC355778}" type="parTrans" cxnId="{974B129F-C9C1-3043-A00A-505EFDC35C74}">
      <dgm:prSet/>
      <dgm:spPr/>
      <dgm:t>
        <a:bodyPr/>
        <a:lstStyle/>
        <a:p>
          <a:endParaRPr lang="pt-BR"/>
        </a:p>
      </dgm:t>
    </dgm:pt>
    <dgm:pt modelId="{6207F756-E1D2-A940-B618-BC0E3E261B0D}" type="sibTrans" cxnId="{974B129F-C9C1-3043-A00A-505EFDC35C74}">
      <dgm:prSet/>
      <dgm:spPr/>
      <dgm:t>
        <a:bodyPr/>
        <a:lstStyle/>
        <a:p>
          <a:endParaRPr lang="pt-BR"/>
        </a:p>
      </dgm:t>
    </dgm:pt>
    <dgm:pt modelId="{81C5DC02-7B22-A246-B064-293B9F1B94BB}">
      <dgm:prSet phldrT="[Texto]"/>
      <dgm:spPr/>
      <dgm:t>
        <a:bodyPr/>
        <a:lstStyle/>
        <a:p>
          <a:r>
            <a:rPr lang="pt-BR" dirty="0"/>
            <a:t>4 casos (12%) com aberrações cromossômicas, incluindo 2 casos de </a:t>
          </a:r>
          <a:r>
            <a:rPr lang="pt-BR" dirty="0" err="1"/>
            <a:t>trissomia</a:t>
          </a:r>
          <a:r>
            <a:rPr lang="pt-BR" dirty="0"/>
            <a:t> 21 e 2 casos de gestações MCDA com 1 feto com hidropisia e cariótipo anormal (45, </a:t>
          </a:r>
          <a:r>
            <a:rPr lang="pt-BR" dirty="0" err="1"/>
            <a:t>X</a:t>
          </a:r>
          <a:r>
            <a:rPr lang="pt-BR" dirty="0"/>
            <a:t>) </a:t>
          </a:r>
        </a:p>
      </dgm:t>
    </dgm:pt>
    <dgm:pt modelId="{27B41EBB-5BCE-DC48-A3B9-F92F83640E0C}" type="parTrans" cxnId="{FDAE7D04-8475-F84D-92AC-0CE7AB5F9527}">
      <dgm:prSet/>
      <dgm:spPr/>
      <dgm:t>
        <a:bodyPr/>
        <a:lstStyle/>
        <a:p>
          <a:endParaRPr lang="pt-BR"/>
        </a:p>
      </dgm:t>
    </dgm:pt>
    <dgm:pt modelId="{EF434BD6-A11F-E643-9271-607CC8907700}" type="sibTrans" cxnId="{FDAE7D04-8475-F84D-92AC-0CE7AB5F9527}">
      <dgm:prSet/>
      <dgm:spPr/>
      <dgm:t>
        <a:bodyPr/>
        <a:lstStyle/>
        <a:p>
          <a:endParaRPr lang="pt-BR"/>
        </a:p>
      </dgm:t>
    </dgm:pt>
    <dgm:pt modelId="{A70ED304-F7BB-8045-A02A-1B5221414F43}" type="pres">
      <dgm:prSet presAssocID="{36BE6CE3-2915-6543-AA8A-D6348D5B11AB}" presName="diagram" presStyleCnt="0">
        <dgm:presLayoutVars>
          <dgm:dir/>
          <dgm:resizeHandles val="exact"/>
        </dgm:presLayoutVars>
      </dgm:prSet>
      <dgm:spPr/>
      <dgm:t>
        <a:bodyPr/>
        <a:lstStyle/>
        <a:p>
          <a:endParaRPr lang="pt-BR"/>
        </a:p>
      </dgm:t>
    </dgm:pt>
    <dgm:pt modelId="{5D9AAEE3-9BE2-674B-9050-687482C79C7D}" type="pres">
      <dgm:prSet presAssocID="{F1A8A1F1-5FC3-B14C-9BD4-4621DA36FC5C}" presName="node" presStyleLbl="node1" presStyleIdx="0" presStyleCnt="4">
        <dgm:presLayoutVars>
          <dgm:bulletEnabled val="1"/>
        </dgm:presLayoutVars>
      </dgm:prSet>
      <dgm:spPr/>
      <dgm:t>
        <a:bodyPr/>
        <a:lstStyle/>
        <a:p>
          <a:endParaRPr lang="pt-BR"/>
        </a:p>
      </dgm:t>
    </dgm:pt>
    <dgm:pt modelId="{95F5F346-C907-6545-951F-191BD6054F35}" type="pres">
      <dgm:prSet presAssocID="{40A89BFB-E02F-F84E-A120-8CFD52F6199A}" presName="sibTrans" presStyleCnt="0"/>
      <dgm:spPr/>
    </dgm:pt>
    <dgm:pt modelId="{05674092-BC0C-2C4C-87D0-571C7B832315}" type="pres">
      <dgm:prSet presAssocID="{6546EB19-3D2F-6345-8764-43C75281894D}" presName="node" presStyleLbl="node1" presStyleIdx="1" presStyleCnt="4">
        <dgm:presLayoutVars>
          <dgm:bulletEnabled val="1"/>
        </dgm:presLayoutVars>
      </dgm:prSet>
      <dgm:spPr/>
      <dgm:t>
        <a:bodyPr/>
        <a:lstStyle/>
        <a:p>
          <a:endParaRPr lang="pt-BR"/>
        </a:p>
      </dgm:t>
    </dgm:pt>
    <dgm:pt modelId="{5F5F9655-87E5-BE46-9E9D-2BC45E360133}" type="pres">
      <dgm:prSet presAssocID="{3CDCFFAD-36F4-784B-9DEF-24A4EF478A86}" presName="sibTrans" presStyleCnt="0"/>
      <dgm:spPr/>
    </dgm:pt>
    <dgm:pt modelId="{EBEEFF26-F65D-EB41-85D4-84CA34514A65}" type="pres">
      <dgm:prSet presAssocID="{99D00EA5-960B-1244-9D3E-0396F87A0F0D}" presName="node" presStyleLbl="node1" presStyleIdx="2" presStyleCnt="4">
        <dgm:presLayoutVars>
          <dgm:bulletEnabled val="1"/>
        </dgm:presLayoutVars>
      </dgm:prSet>
      <dgm:spPr/>
      <dgm:t>
        <a:bodyPr/>
        <a:lstStyle/>
        <a:p>
          <a:endParaRPr lang="pt-BR"/>
        </a:p>
      </dgm:t>
    </dgm:pt>
    <dgm:pt modelId="{27B88D58-4E79-7847-8D20-D3F1822BECB5}" type="pres">
      <dgm:prSet presAssocID="{6207F756-E1D2-A940-B618-BC0E3E261B0D}" presName="sibTrans" presStyleCnt="0"/>
      <dgm:spPr/>
    </dgm:pt>
    <dgm:pt modelId="{DD663DA8-E85E-674A-AED4-E22E7C0ADE3B}" type="pres">
      <dgm:prSet presAssocID="{81C5DC02-7B22-A246-B064-293B9F1B94BB}" presName="node" presStyleLbl="node1" presStyleIdx="3" presStyleCnt="4">
        <dgm:presLayoutVars>
          <dgm:bulletEnabled val="1"/>
        </dgm:presLayoutVars>
      </dgm:prSet>
      <dgm:spPr/>
      <dgm:t>
        <a:bodyPr/>
        <a:lstStyle/>
        <a:p>
          <a:endParaRPr lang="pt-BR"/>
        </a:p>
      </dgm:t>
    </dgm:pt>
  </dgm:ptLst>
  <dgm:cxnLst>
    <dgm:cxn modelId="{604B0332-4BE6-4DE8-AF53-3B3B7C113025}" type="presOf" srcId="{F1A8A1F1-5FC3-B14C-9BD4-4621DA36FC5C}" destId="{5D9AAEE3-9BE2-674B-9050-687482C79C7D}" srcOrd="0" destOrd="0" presId="urn:microsoft.com/office/officeart/2005/8/layout/default"/>
    <dgm:cxn modelId="{FDAE7D04-8475-F84D-92AC-0CE7AB5F9527}" srcId="{36BE6CE3-2915-6543-AA8A-D6348D5B11AB}" destId="{81C5DC02-7B22-A246-B064-293B9F1B94BB}" srcOrd="3" destOrd="0" parTransId="{27B41EBB-5BCE-DC48-A3B9-F92F83640E0C}" sibTransId="{EF434BD6-A11F-E643-9271-607CC8907700}"/>
    <dgm:cxn modelId="{974B129F-C9C1-3043-A00A-505EFDC35C74}" srcId="{36BE6CE3-2915-6543-AA8A-D6348D5B11AB}" destId="{99D00EA5-960B-1244-9D3E-0396F87A0F0D}" srcOrd="2" destOrd="0" parTransId="{4CBC83C3-04DC-3544-9E63-C0E8FC355778}" sibTransId="{6207F756-E1D2-A940-B618-BC0E3E261B0D}"/>
    <dgm:cxn modelId="{EA837354-AF96-594A-B015-BF62FEBD55F3}" srcId="{36BE6CE3-2915-6543-AA8A-D6348D5B11AB}" destId="{F1A8A1F1-5FC3-B14C-9BD4-4621DA36FC5C}" srcOrd="0" destOrd="0" parTransId="{2ACAC421-42F5-8A40-877D-2F19D64AA420}" sibTransId="{40A89BFB-E02F-F84E-A120-8CFD52F6199A}"/>
    <dgm:cxn modelId="{6B029446-3C9F-4C1C-83FF-E4D497BF06EC}" type="presOf" srcId="{6546EB19-3D2F-6345-8764-43C75281894D}" destId="{05674092-BC0C-2C4C-87D0-571C7B832315}" srcOrd="0" destOrd="0" presId="urn:microsoft.com/office/officeart/2005/8/layout/default"/>
    <dgm:cxn modelId="{6AA58350-1A18-4345-A672-366D24C1B246}" type="presOf" srcId="{99D00EA5-960B-1244-9D3E-0396F87A0F0D}" destId="{EBEEFF26-F65D-EB41-85D4-84CA34514A65}" srcOrd="0" destOrd="0" presId="urn:microsoft.com/office/officeart/2005/8/layout/default"/>
    <dgm:cxn modelId="{75C748AD-9F88-5042-84F7-EE0E2BB05654}" srcId="{36BE6CE3-2915-6543-AA8A-D6348D5B11AB}" destId="{6546EB19-3D2F-6345-8764-43C75281894D}" srcOrd="1" destOrd="0" parTransId="{8A5FD36E-6CCC-744E-A1B5-239F6058B56D}" sibTransId="{3CDCFFAD-36F4-784B-9DEF-24A4EF478A86}"/>
    <dgm:cxn modelId="{ECA1D17F-5B30-42F5-9ED6-31F7576D7A5F}" type="presOf" srcId="{81C5DC02-7B22-A246-B064-293B9F1B94BB}" destId="{DD663DA8-E85E-674A-AED4-E22E7C0ADE3B}" srcOrd="0" destOrd="0" presId="urn:microsoft.com/office/officeart/2005/8/layout/default"/>
    <dgm:cxn modelId="{2CFFD4F1-42CB-4EE6-B21D-78D88497F245}" type="presOf" srcId="{36BE6CE3-2915-6543-AA8A-D6348D5B11AB}" destId="{A70ED304-F7BB-8045-A02A-1B5221414F43}" srcOrd="0" destOrd="0" presId="urn:microsoft.com/office/officeart/2005/8/layout/default"/>
    <dgm:cxn modelId="{5A2BC777-A495-43C8-9B6D-1F6FBA9BDC0D}" type="presParOf" srcId="{A70ED304-F7BB-8045-A02A-1B5221414F43}" destId="{5D9AAEE3-9BE2-674B-9050-687482C79C7D}" srcOrd="0" destOrd="0" presId="urn:microsoft.com/office/officeart/2005/8/layout/default"/>
    <dgm:cxn modelId="{8A7FEB95-E55F-47EE-AC4A-E78C3E9DD8F0}" type="presParOf" srcId="{A70ED304-F7BB-8045-A02A-1B5221414F43}" destId="{95F5F346-C907-6545-951F-191BD6054F35}" srcOrd="1" destOrd="0" presId="urn:microsoft.com/office/officeart/2005/8/layout/default"/>
    <dgm:cxn modelId="{9D3026B8-23AF-410F-A323-C512C62FC8D1}" type="presParOf" srcId="{A70ED304-F7BB-8045-A02A-1B5221414F43}" destId="{05674092-BC0C-2C4C-87D0-571C7B832315}" srcOrd="2" destOrd="0" presId="urn:microsoft.com/office/officeart/2005/8/layout/default"/>
    <dgm:cxn modelId="{A63175A2-E6E8-4305-964D-ADD17BDC262B}" type="presParOf" srcId="{A70ED304-F7BB-8045-A02A-1B5221414F43}" destId="{5F5F9655-87E5-BE46-9E9D-2BC45E360133}" srcOrd="3" destOrd="0" presId="urn:microsoft.com/office/officeart/2005/8/layout/default"/>
    <dgm:cxn modelId="{B69749FB-24C9-44D6-B667-E21978BA5C6E}" type="presParOf" srcId="{A70ED304-F7BB-8045-A02A-1B5221414F43}" destId="{EBEEFF26-F65D-EB41-85D4-84CA34514A65}" srcOrd="4" destOrd="0" presId="urn:microsoft.com/office/officeart/2005/8/layout/default"/>
    <dgm:cxn modelId="{E482A99C-3FE7-461C-A632-AA8010EBAA07}" type="presParOf" srcId="{A70ED304-F7BB-8045-A02A-1B5221414F43}" destId="{27B88D58-4E79-7847-8D20-D3F1822BECB5}" srcOrd="5" destOrd="0" presId="urn:microsoft.com/office/officeart/2005/8/layout/default"/>
    <dgm:cxn modelId="{EBEBC115-018D-4A39-BFE8-94D3C064A0CD}" type="presParOf" srcId="{A70ED304-F7BB-8045-A02A-1B5221414F43}" destId="{DD663DA8-E85E-674A-AED4-E22E7C0ADE3B}"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6BE6CE3-2915-6543-AA8A-D6348D5B11AB}" type="doc">
      <dgm:prSet loTypeId="urn:microsoft.com/office/officeart/2005/8/layout/default" loCatId="" qsTypeId="urn:microsoft.com/office/officeart/2005/8/quickstyle/simple1" qsCatId="simple" csTypeId="urn:microsoft.com/office/officeart/2005/8/colors/accent1_2" csCatId="accent1" phldr="1"/>
      <dgm:spPr/>
      <dgm:t>
        <a:bodyPr/>
        <a:lstStyle/>
        <a:p>
          <a:endParaRPr lang="pt-BR"/>
        </a:p>
      </dgm:t>
    </dgm:pt>
    <dgm:pt modelId="{F1A8A1F1-5FC3-B14C-9BD4-4621DA36FC5C}">
      <dgm:prSet phldrT="[Texto]">
        <dgm:style>
          <a:lnRef idx="2">
            <a:schemeClr val="accent1"/>
          </a:lnRef>
          <a:fillRef idx="1">
            <a:schemeClr val="lt1"/>
          </a:fillRef>
          <a:effectRef idx="0">
            <a:schemeClr val="accent1"/>
          </a:effectRef>
          <a:fontRef idx="minor">
            <a:schemeClr val="dk1"/>
          </a:fontRef>
        </dgm:style>
      </dgm:prSet>
      <dgm:spPr>
        <a:ln w="57150"/>
      </dgm:spPr>
      <dgm:t>
        <a:bodyPr/>
        <a:lstStyle/>
        <a:p>
          <a:r>
            <a:rPr lang="pt-BR" b="0" dirty="0">
              <a:solidFill>
                <a:schemeClr val="tx1"/>
              </a:solidFill>
            </a:rPr>
            <a:t>O número total de gestações únicas cromossomicamente normais foi de 29 (88%), e 14 fetos tiveram anormalidades anatômicas detectadas na ultrassonografia</a:t>
          </a:r>
          <a:endParaRPr lang="pt-BR" b="0" dirty="0"/>
        </a:p>
      </dgm:t>
    </dgm:pt>
    <dgm:pt modelId="{2ACAC421-42F5-8A40-877D-2F19D64AA420}" type="parTrans" cxnId="{EA837354-AF96-594A-B015-BF62FEBD55F3}">
      <dgm:prSet/>
      <dgm:spPr/>
      <dgm:t>
        <a:bodyPr/>
        <a:lstStyle/>
        <a:p>
          <a:endParaRPr lang="pt-BR"/>
        </a:p>
      </dgm:t>
    </dgm:pt>
    <dgm:pt modelId="{40A89BFB-E02F-F84E-A120-8CFD52F6199A}" type="sibTrans" cxnId="{EA837354-AF96-594A-B015-BF62FEBD55F3}">
      <dgm:prSet/>
      <dgm:spPr/>
      <dgm:t>
        <a:bodyPr/>
        <a:lstStyle/>
        <a:p>
          <a:endParaRPr lang="pt-BR"/>
        </a:p>
      </dgm:t>
    </dgm:pt>
    <dgm:pt modelId="{6546EB19-3D2F-6345-8764-43C75281894D}">
      <dgm:prSet phldrT="[Texto]">
        <dgm:style>
          <a:lnRef idx="2">
            <a:schemeClr val="accent1"/>
          </a:lnRef>
          <a:fillRef idx="1">
            <a:schemeClr val="lt1"/>
          </a:fillRef>
          <a:effectRef idx="0">
            <a:schemeClr val="accent1"/>
          </a:effectRef>
          <a:fontRef idx="minor">
            <a:schemeClr val="dk1"/>
          </a:fontRef>
        </dgm:style>
      </dgm:prSet>
      <dgm:spPr>
        <a:ln w="57150"/>
      </dgm:spPr>
      <dgm:t>
        <a:bodyPr/>
        <a:lstStyle/>
        <a:p>
          <a:r>
            <a:rPr lang="pt-BR" b="0" dirty="0">
              <a:solidFill>
                <a:schemeClr val="tx1"/>
              </a:solidFill>
            </a:rPr>
            <a:t>Entre os fetos com defeitos anatômicos detectados, as mais comuns foram: hérnias diafragmáticas congênitas (28,5%), defeitos cardíacos (14,2%) e displasia esquelética (14,2%)</a:t>
          </a:r>
          <a:endParaRPr lang="pt-BR" b="0" dirty="0"/>
        </a:p>
      </dgm:t>
    </dgm:pt>
    <dgm:pt modelId="{8A5FD36E-6CCC-744E-A1B5-239F6058B56D}" type="parTrans" cxnId="{75C748AD-9F88-5042-84F7-EE0E2BB05654}">
      <dgm:prSet/>
      <dgm:spPr/>
      <dgm:t>
        <a:bodyPr/>
        <a:lstStyle/>
        <a:p>
          <a:endParaRPr lang="pt-BR"/>
        </a:p>
      </dgm:t>
    </dgm:pt>
    <dgm:pt modelId="{3CDCFFAD-36F4-784B-9DEF-24A4EF478A86}" type="sibTrans" cxnId="{75C748AD-9F88-5042-84F7-EE0E2BB05654}">
      <dgm:prSet/>
      <dgm:spPr/>
      <dgm:t>
        <a:bodyPr/>
        <a:lstStyle/>
        <a:p>
          <a:endParaRPr lang="pt-BR"/>
        </a:p>
      </dgm:t>
    </dgm:pt>
    <dgm:pt modelId="{A70ED304-F7BB-8045-A02A-1B5221414F43}" type="pres">
      <dgm:prSet presAssocID="{36BE6CE3-2915-6543-AA8A-D6348D5B11AB}" presName="diagram" presStyleCnt="0">
        <dgm:presLayoutVars>
          <dgm:dir/>
          <dgm:resizeHandles val="exact"/>
        </dgm:presLayoutVars>
      </dgm:prSet>
      <dgm:spPr/>
      <dgm:t>
        <a:bodyPr/>
        <a:lstStyle/>
        <a:p>
          <a:endParaRPr lang="pt-BR"/>
        </a:p>
      </dgm:t>
    </dgm:pt>
    <dgm:pt modelId="{5D9AAEE3-9BE2-674B-9050-687482C79C7D}" type="pres">
      <dgm:prSet presAssocID="{F1A8A1F1-5FC3-B14C-9BD4-4621DA36FC5C}" presName="node" presStyleLbl="node1" presStyleIdx="0" presStyleCnt="2">
        <dgm:presLayoutVars>
          <dgm:bulletEnabled val="1"/>
        </dgm:presLayoutVars>
      </dgm:prSet>
      <dgm:spPr/>
      <dgm:t>
        <a:bodyPr/>
        <a:lstStyle/>
        <a:p>
          <a:endParaRPr lang="pt-BR"/>
        </a:p>
      </dgm:t>
    </dgm:pt>
    <dgm:pt modelId="{95F5F346-C907-6545-951F-191BD6054F35}" type="pres">
      <dgm:prSet presAssocID="{40A89BFB-E02F-F84E-A120-8CFD52F6199A}" presName="sibTrans" presStyleCnt="0"/>
      <dgm:spPr/>
    </dgm:pt>
    <dgm:pt modelId="{05674092-BC0C-2C4C-87D0-571C7B832315}" type="pres">
      <dgm:prSet presAssocID="{6546EB19-3D2F-6345-8764-43C75281894D}" presName="node" presStyleLbl="node1" presStyleIdx="1" presStyleCnt="2">
        <dgm:presLayoutVars>
          <dgm:bulletEnabled val="1"/>
        </dgm:presLayoutVars>
      </dgm:prSet>
      <dgm:spPr/>
      <dgm:t>
        <a:bodyPr/>
        <a:lstStyle/>
        <a:p>
          <a:endParaRPr lang="pt-BR"/>
        </a:p>
      </dgm:t>
    </dgm:pt>
  </dgm:ptLst>
  <dgm:cxnLst>
    <dgm:cxn modelId="{D1B029A4-0B7F-40DD-A8D6-19CB7EEDD7C3}" type="presOf" srcId="{F1A8A1F1-5FC3-B14C-9BD4-4621DA36FC5C}" destId="{5D9AAEE3-9BE2-674B-9050-687482C79C7D}" srcOrd="0" destOrd="0" presId="urn:microsoft.com/office/officeart/2005/8/layout/default"/>
    <dgm:cxn modelId="{75C748AD-9F88-5042-84F7-EE0E2BB05654}" srcId="{36BE6CE3-2915-6543-AA8A-D6348D5B11AB}" destId="{6546EB19-3D2F-6345-8764-43C75281894D}" srcOrd="1" destOrd="0" parTransId="{8A5FD36E-6CCC-744E-A1B5-239F6058B56D}" sibTransId="{3CDCFFAD-36F4-784B-9DEF-24A4EF478A86}"/>
    <dgm:cxn modelId="{EA837354-AF96-594A-B015-BF62FEBD55F3}" srcId="{36BE6CE3-2915-6543-AA8A-D6348D5B11AB}" destId="{F1A8A1F1-5FC3-B14C-9BD4-4621DA36FC5C}" srcOrd="0" destOrd="0" parTransId="{2ACAC421-42F5-8A40-877D-2F19D64AA420}" sibTransId="{40A89BFB-E02F-F84E-A120-8CFD52F6199A}"/>
    <dgm:cxn modelId="{B5075826-1BA2-410A-8DDE-0807C5A5103A}" type="presOf" srcId="{36BE6CE3-2915-6543-AA8A-D6348D5B11AB}" destId="{A70ED304-F7BB-8045-A02A-1B5221414F43}" srcOrd="0" destOrd="0" presId="urn:microsoft.com/office/officeart/2005/8/layout/default"/>
    <dgm:cxn modelId="{BECC8FC8-2C96-4062-8DDE-EE5E5CD556F9}" type="presOf" srcId="{6546EB19-3D2F-6345-8764-43C75281894D}" destId="{05674092-BC0C-2C4C-87D0-571C7B832315}" srcOrd="0" destOrd="0" presId="urn:microsoft.com/office/officeart/2005/8/layout/default"/>
    <dgm:cxn modelId="{EF115947-EC99-49C4-BC51-A663ED3B6B56}" type="presParOf" srcId="{A70ED304-F7BB-8045-A02A-1B5221414F43}" destId="{5D9AAEE3-9BE2-674B-9050-687482C79C7D}" srcOrd="0" destOrd="0" presId="urn:microsoft.com/office/officeart/2005/8/layout/default"/>
    <dgm:cxn modelId="{026E4A3B-23B9-4781-9ED2-D2290BBC3090}" type="presParOf" srcId="{A70ED304-F7BB-8045-A02A-1B5221414F43}" destId="{95F5F346-C907-6545-951F-191BD6054F35}" srcOrd="1" destOrd="0" presId="urn:microsoft.com/office/officeart/2005/8/layout/default"/>
    <dgm:cxn modelId="{A21F166F-B68D-48B4-AC4E-AFC107E1136A}" type="presParOf" srcId="{A70ED304-F7BB-8045-A02A-1B5221414F43}" destId="{05674092-BC0C-2C4C-87D0-571C7B832315}" srcOrd="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53418C4-5843-364B-8A32-F2EEFC26080F}" type="doc">
      <dgm:prSet loTypeId="urn:microsoft.com/office/officeart/2008/layout/AlternatingPictureBlocks" loCatId="" qsTypeId="urn:microsoft.com/office/officeart/2005/8/quickstyle/simple1" qsCatId="simple" csTypeId="urn:microsoft.com/office/officeart/2005/8/colors/accent1_1" csCatId="accent1" phldr="1"/>
      <dgm:spPr/>
    </dgm:pt>
    <dgm:pt modelId="{B40260C6-26C7-C842-9569-415B23815BB2}">
      <dgm:prSet phldrT="[Texto]"/>
      <dgm:spPr/>
      <dgm:t>
        <a:bodyPr/>
        <a:lstStyle/>
        <a:p>
          <a:r>
            <a:rPr lang="pt-BR" dirty="0"/>
            <a:t>1 caso apresentou infecção confirmada por </a:t>
          </a:r>
          <a:r>
            <a:rPr lang="pt-BR" dirty="0" err="1"/>
            <a:t>Parvovírus</a:t>
          </a:r>
          <a:r>
            <a:rPr lang="pt-BR" dirty="0"/>
            <a:t> B19, tratada com transfusão sanguínea  </a:t>
          </a:r>
          <a:r>
            <a:rPr lang="pt-BR" dirty="0" err="1"/>
            <a:t>intra-útero</a:t>
          </a:r>
          <a:r>
            <a:rPr lang="pt-BR" dirty="0"/>
            <a:t> precoce (</a:t>
          </a:r>
          <a:r>
            <a:rPr lang="pt-BR" dirty="0" err="1"/>
            <a:t>Hb</a:t>
          </a:r>
          <a:r>
            <a:rPr lang="pt-BR" dirty="0"/>
            <a:t> antes da transfusão: 2,2 </a:t>
          </a:r>
          <a:r>
            <a:rPr lang="pt-BR" dirty="0" err="1"/>
            <a:t>g</a:t>
          </a:r>
          <a:r>
            <a:rPr lang="pt-BR" dirty="0"/>
            <a:t>/</a:t>
          </a:r>
          <a:r>
            <a:rPr lang="pt-BR" dirty="0" err="1"/>
            <a:t>dL</a:t>
          </a:r>
          <a:r>
            <a:rPr lang="pt-BR" dirty="0"/>
            <a:t>)</a:t>
          </a:r>
        </a:p>
      </dgm:t>
    </dgm:pt>
    <dgm:pt modelId="{B7D4A7E0-C8CC-D74E-9AC5-D05EB7CDECE2}" type="parTrans" cxnId="{1D450969-F4DB-4F4C-B973-AD9691C17D7C}">
      <dgm:prSet/>
      <dgm:spPr/>
      <dgm:t>
        <a:bodyPr/>
        <a:lstStyle/>
        <a:p>
          <a:endParaRPr lang="pt-BR"/>
        </a:p>
      </dgm:t>
    </dgm:pt>
    <dgm:pt modelId="{8767E801-7456-384E-9A45-B9DAC7C80F0C}" type="sibTrans" cxnId="{1D450969-F4DB-4F4C-B973-AD9691C17D7C}">
      <dgm:prSet/>
      <dgm:spPr/>
      <dgm:t>
        <a:bodyPr/>
        <a:lstStyle/>
        <a:p>
          <a:endParaRPr lang="pt-BR"/>
        </a:p>
      </dgm:t>
    </dgm:pt>
    <dgm:pt modelId="{2EDB84B8-D8E1-6448-A3C4-1B6A107F76F5}">
      <dgm:prSet phldrT="[Texto]"/>
      <dgm:spPr/>
      <dgm:t>
        <a:bodyPr/>
        <a:lstStyle/>
        <a:p>
          <a:r>
            <a:rPr lang="pt-BR" dirty="0"/>
            <a:t>4 óbitos fetais: 1 por anemia grave por infecção por </a:t>
          </a:r>
          <a:r>
            <a:rPr lang="pt-BR" dirty="0" err="1"/>
            <a:t>Parvovírus</a:t>
          </a:r>
          <a:r>
            <a:rPr lang="pt-BR" dirty="0"/>
            <a:t> B19 (19 semanas), 1 caso de </a:t>
          </a:r>
          <a:r>
            <a:rPr lang="pt-BR" dirty="0" err="1"/>
            <a:t>teratoma</a:t>
          </a:r>
          <a:r>
            <a:rPr lang="pt-BR" dirty="0"/>
            <a:t> sacrococcígeo, 1 gravidez de mola </a:t>
          </a:r>
          <a:r>
            <a:rPr lang="pt-BR" dirty="0" err="1"/>
            <a:t>hidatiforme</a:t>
          </a:r>
          <a:r>
            <a:rPr lang="pt-BR" dirty="0"/>
            <a:t> parcial e 1 caso de displasia</a:t>
          </a:r>
        </a:p>
      </dgm:t>
    </dgm:pt>
    <dgm:pt modelId="{9720D24F-D580-1D40-A58A-B13D307679D0}" type="parTrans" cxnId="{23F72CD8-7285-0C41-9DBA-951097EE7554}">
      <dgm:prSet/>
      <dgm:spPr/>
      <dgm:t>
        <a:bodyPr/>
        <a:lstStyle/>
        <a:p>
          <a:endParaRPr lang="pt-BR"/>
        </a:p>
      </dgm:t>
    </dgm:pt>
    <dgm:pt modelId="{9FD38EAD-CE22-4043-AC70-1361A28932FD}" type="sibTrans" cxnId="{23F72CD8-7285-0C41-9DBA-951097EE7554}">
      <dgm:prSet/>
      <dgm:spPr/>
      <dgm:t>
        <a:bodyPr/>
        <a:lstStyle/>
        <a:p>
          <a:endParaRPr lang="pt-BR"/>
        </a:p>
      </dgm:t>
    </dgm:pt>
    <dgm:pt modelId="{47FA4DC2-2F3F-2441-8DA6-730EE19DAD31}">
      <dgm:prSet phldrT="[Texto]"/>
      <dgm:spPr/>
      <dgm:t>
        <a:bodyPr/>
        <a:lstStyle/>
        <a:p>
          <a:r>
            <a:rPr lang="pt-BR" dirty="0"/>
            <a:t>4 mulheres interromperam a gravidez (2 casos de </a:t>
          </a:r>
          <a:r>
            <a:rPr lang="pt-BR" dirty="0" err="1"/>
            <a:t>trissomia</a:t>
          </a:r>
          <a:r>
            <a:rPr lang="pt-BR" dirty="0"/>
            <a:t> 21 com 1 feto com sequência de deformação de </a:t>
          </a:r>
          <a:r>
            <a:rPr lang="pt-BR" dirty="0" err="1"/>
            <a:t>acinesia</a:t>
          </a:r>
          <a:r>
            <a:rPr lang="pt-BR" dirty="0"/>
            <a:t> e 1 caso de síndrome do coração hipoplásico)</a:t>
          </a:r>
        </a:p>
      </dgm:t>
    </dgm:pt>
    <dgm:pt modelId="{17AF8EDA-49D3-3845-846B-D160EACA6D7A}" type="parTrans" cxnId="{CA7D2D8D-6F75-1649-9B86-63C6D5301D13}">
      <dgm:prSet/>
      <dgm:spPr/>
      <dgm:t>
        <a:bodyPr/>
        <a:lstStyle/>
        <a:p>
          <a:endParaRPr lang="pt-BR"/>
        </a:p>
      </dgm:t>
    </dgm:pt>
    <dgm:pt modelId="{6E955D72-6E77-224C-974E-8227668F70ED}" type="sibTrans" cxnId="{CA7D2D8D-6F75-1649-9B86-63C6D5301D13}">
      <dgm:prSet/>
      <dgm:spPr/>
      <dgm:t>
        <a:bodyPr/>
        <a:lstStyle/>
        <a:p>
          <a:endParaRPr lang="pt-BR"/>
        </a:p>
      </dgm:t>
    </dgm:pt>
    <dgm:pt modelId="{F233D627-6914-C343-8A83-C9F22C55CE2F}" type="pres">
      <dgm:prSet presAssocID="{C53418C4-5843-364B-8A32-F2EEFC26080F}" presName="linearFlow" presStyleCnt="0">
        <dgm:presLayoutVars>
          <dgm:dir/>
          <dgm:resizeHandles val="exact"/>
        </dgm:presLayoutVars>
      </dgm:prSet>
      <dgm:spPr/>
    </dgm:pt>
    <dgm:pt modelId="{9F088954-8B1B-B847-BAC9-DEF73C6A2237}" type="pres">
      <dgm:prSet presAssocID="{B40260C6-26C7-C842-9569-415B23815BB2}" presName="comp" presStyleCnt="0"/>
      <dgm:spPr/>
    </dgm:pt>
    <dgm:pt modelId="{D17D15F4-27F6-A64B-8D0D-0E2DADC75D57}" type="pres">
      <dgm:prSet presAssocID="{B40260C6-26C7-C842-9569-415B23815BB2}" presName="rect2" presStyleLbl="node1" presStyleIdx="0" presStyleCnt="3">
        <dgm:presLayoutVars>
          <dgm:bulletEnabled val="1"/>
        </dgm:presLayoutVars>
      </dgm:prSet>
      <dgm:spPr/>
      <dgm:t>
        <a:bodyPr/>
        <a:lstStyle/>
        <a:p>
          <a:endParaRPr lang="pt-BR"/>
        </a:p>
      </dgm:t>
    </dgm:pt>
    <dgm:pt modelId="{FA55D203-1DC8-1D49-98F4-5C2625B668CE}" type="pres">
      <dgm:prSet presAssocID="{B40260C6-26C7-C842-9569-415B23815BB2}" presName="rect1" presStyleLbl="lnNode1" presStyleIdx="0" presStyleCnt="3"/>
      <dgm:spPr/>
    </dgm:pt>
    <dgm:pt modelId="{97FD9DBC-30AA-3043-B933-FA7F3F002914}" type="pres">
      <dgm:prSet presAssocID="{8767E801-7456-384E-9A45-B9DAC7C80F0C}" presName="sibTrans" presStyleCnt="0"/>
      <dgm:spPr/>
    </dgm:pt>
    <dgm:pt modelId="{8843497B-BAC4-7E48-95A7-BEA3BBEDE23F}" type="pres">
      <dgm:prSet presAssocID="{2EDB84B8-D8E1-6448-A3C4-1B6A107F76F5}" presName="comp" presStyleCnt="0"/>
      <dgm:spPr/>
    </dgm:pt>
    <dgm:pt modelId="{97B2E4CE-67C9-C946-8308-9DBF06491956}" type="pres">
      <dgm:prSet presAssocID="{2EDB84B8-D8E1-6448-A3C4-1B6A107F76F5}" presName="rect2" presStyleLbl="node1" presStyleIdx="1" presStyleCnt="3">
        <dgm:presLayoutVars>
          <dgm:bulletEnabled val="1"/>
        </dgm:presLayoutVars>
      </dgm:prSet>
      <dgm:spPr/>
      <dgm:t>
        <a:bodyPr/>
        <a:lstStyle/>
        <a:p>
          <a:endParaRPr lang="pt-BR"/>
        </a:p>
      </dgm:t>
    </dgm:pt>
    <dgm:pt modelId="{B19E5A52-C7B0-1D4B-908E-1729CE5827E8}" type="pres">
      <dgm:prSet presAssocID="{2EDB84B8-D8E1-6448-A3C4-1B6A107F76F5}" presName="rect1" presStyleLbl="lnNode1" presStyleIdx="1" presStyleCnt="3"/>
      <dgm:spPr/>
    </dgm:pt>
    <dgm:pt modelId="{29D20E28-B501-5D4F-AE24-B4F2A5B5AA12}" type="pres">
      <dgm:prSet presAssocID="{9FD38EAD-CE22-4043-AC70-1361A28932FD}" presName="sibTrans" presStyleCnt="0"/>
      <dgm:spPr/>
    </dgm:pt>
    <dgm:pt modelId="{E3F4902F-7DA9-8840-AF0D-FC1FB3F996E1}" type="pres">
      <dgm:prSet presAssocID="{47FA4DC2-2F3F-2441-8DA6-730EE19DAD31}" presName="comp" presStyleCnt="0"/>
      <dgm:spPr/>
    </dgm:pt>
    <dgm:pt modelId="{C208781F-73B0-684F-B3CE-AB6301F6880B}" type="pres">
      <dgm:prSet presAssocID="{47FA4DC2-2F3F-2441-8DA6-730EE19DAD31}" presName="rect2" presStyleLbl="node1" presStyleIdx="2" presStyleCnt="3">
        <dgm:presLayoutVars>
          <dgm:bulletEnabled val="1"/>
        </dgm:presLayoutVars>
      </dgm:prSet>
      <dgm:spPr/>
      <dgm:t>
        <a:bodyPr/>
        <a:lstStyle/>
        <a:p>
          <a:endParaRPr lang="pt-BR"/>
        </a:p>
      </dgm:t>
    </dgm:pt>
    <dgm:pt modelId="{767D7BEB-5861-EF4B-A889-BFE911DEC08B}" type="pres">
      <dgm:prSet presAssocID="{47FA4DC2-2F3F-2441-8DA6-730EE19DAD31}" presName="rect1" presStyleLbl="lnNode1" presStyleIdx="2" presStyleCnt="3"/>
      <dgm:spPr/>
    </dgm:pt>
  </dgm:ptLst>
  <dgm:cxnLst>
    <dgm:cxn modelId="{21FBB6D6-9E96-47A4-8772-0E57E232CE2F}" type="presOf" srcId="{2EDB84B8-D8E1-6448-A3C4-1B6A107F76F5}" destId="{97B2E4CE-67C9-C946-8308-9DBF06491956}" srcOrd="0" destOrd="0" presId="urn:microsoft.com/office/officeart/2008/layout/AlternatingPictureBlocks"/>
    <dgm:cxn modelId="{5E55384F-7273-45D2-A19A-4435DBFB3FD9}" type="presOf" srcId="{C53418C4-5843-364B-8A32-F2EEFC26080F}" destId="{F233D627-6914-C343-8A83-C9F22C55CE2F}" srcOrd="0" destOrd="0" presId="urn:microsoft.com/office/officeart/2008/layout/AlternatingPictureBlocks"/>
    <dgm:cxn modelId="{CA7D2D8D-6F75-1649-9B86-63C6D5301D13}" srcId="{C53418C4-5843-364B-8A32-F2EEFC26080F}" destId="{47FA4DC2-2F3F-2441-8DA6-730EE19DAD31}" srcOrd="2" destOrd="0" parTransId="{17AF8EDA-49D3-3845-846B-D160EACA6D7A}" sibTransId="{6E955D72-6E77-224C-974E-8227668F70ED}"/>
    <dgm:cxn modelId="{D1193075-0A03-410F-A85C-711436868D9A}" type="presOf" srcId="{47FA4DC2-2F3F-2441-8DA6-730EE19DAD31}" destId="{C208781F-73B0-684F-B3CE-AB6301F6880B}" srcOrd="0" destOrd="0" presId="urn:microsoft.com/office/officeart/2008/layout/AlternatingPictureBlocks"/>
    <dgm:cxn modelId="{1D450969-F4DB-4F4C-B973-AD9691C17D7C}" srcId="{C53418C4-5843-364B-8A32-F2EEFC26080F}" destId="{B40260C6-26C7-C842-9569-415B23815BB2}" srcOrd="0" destOrd="0" parTransId="{B7D4A7E0-C8CC-D74E-9AC5-D05EB7CDECE2}" sibTransId="{8767E801-7456-384E-9A45-B9DAC7C80F0C}"/>
    <dgm:cxn modelId="{8938C30F-EC25-4229-A0CF-B53DA020216B}" type="presOf" srcId="{B40260C6-26C7-C842-9569-415B23815BB2}" destId="{D17D15F4-27F6-A64B-8D0D-0E2DADC75D57}" srcOrd="0" destOrd="0" presId="urn:microsoft.com/office/officeart/2008/layout/AlternatingPictureBlocks"/>
    <dgm:cxn modelId="{23F72CD8-7285-0C41-9DBA-951097EE7554}" srcId="{C53418C4-5843-364B-8A32-F2EEFC26080F}" destId="{2EDB84B8-D8E1-6448-A3C4-1B6A107F76F5}" srcOrd="1" destOrd="0" parTransId="{9720D24F-D580-1D40-A58A-B13D307679D0}" sibTransId="{9FD38EAD-CE22-4043-AC70-1361A28932FD}"/>
    <dgm:cxn modelId="{525C0B5B-1BCF-48ED-8A7E-631A6CB89D7E}" type="presParOf" srcId="{F233D627-6914-C343-8A83-C9F22C55CE2F}" destId="{9F088954-8B1B-B847-BAC9-DEF73C6A2237}" srcOrd="0" destOrd="0" presId="urn:microsoft.com/office/officeart/2008/layout/AlternatingPictureBlocks"/>
    <dgm:cxn modelId="{CE87E94E-8966-4DFA-8A6D-21A31AE4D7F4}" type="presParOf" srcId="{9F088954-8B1B-B847-BAC9-DEF73C6A2237}" destId="{D17D15F4-27F6-A64B-8D0D-0E2DADC75D57}" srcOrd="0" destOrd="0" presId="urn:microsoft.com/office/officeart/2008/layout/AlternatingPictureBlocks"/>
    <dgm:cxn modelId="{FA116D65-154D-4EBB-8721-36370F0B7DCE}" type="presParOf" srcId="{9F088954-8B1B-B847-BAC9-DEF73C6A2237}" destId="{FA55D203-1DC8-1D49-98F4-5C2625B668CE}" srcOrd="1" destOrd="0" presId="urn:microsoft.com/office/officeart/2008/layout/AlternatingPictureBlocks"/>
    <dgm:cxn modelId="{D9A5EEC3-3715-493E-962E-8FB03D9FFF4E}" type="presParOf" srcId="{F233D627-6914-C343-8A83-C9F22C55CE2F}" destId="{97FD9DBC-30AA-3043-B933-FA7F3F002914}" srcOrd="1" destOrd="0" presId="urn:microsoft.com/office/officeart/2008/layout/AlternatingPictureBlocks"/>
    <dgm:cxn modelId="{A7992137-B17F-4FB7-8E04-39057663F63C}" type="presParOf" srcId="{F233D627-6914-C343-8A83-C9F22C55CE2F}" destId="{8843497B-BAC4-7E48-95A7-BEA3BBEDE23F}" srcOrd="2" destOrd="0" presId="urn:microsoft.com/office/officeart/2008/layout/AlternatingPictureBlocks"/>
    <dgm:cxn modelId="{CA4D2E76-9AB1-4AA6-ABD6-B1E60642178F}" type="presParOf" srcId="{8843497B-BAC4-7E48-95A7-BEA3BBEDE23F}" destId="{97B2E4CE-67C9-C946-8308-9DBF06491956}" srcOrd="0" destOrd="0" presId="urn:microsoft.com/office/officeart/2008/layout/AlternatingPictureBlocks"/>
    <dgm:cxn modelId="{D8A6B286-60B7-4472-89D4-7FEEED0C0E9C}" type="presParOf" srcId="{8843497B-BAC4-7E48-95A7-BEA3BBEDE23F}" destId="{B19E5A52-C7B0-1D4B-908E-1729CE5827E8}" srcOrd="1" destOrd="0" presId="urn:microsoft.com/office/officeart/2008/layout/AlternatingPictureBlocks"/>
    <dgm:cxn modelId="{67950B8F-E7A1-4429-8110-1CA186FB0866}" type="presParOf" srcId="{F233D627-6914-C343-8A83-C9F22C55CE2F}" destId="{29D20E28-B501-5D4F-AE24-B4F2A5B5AA12}" srcOrd="3" destOrd="0" presId="urn:microsoft.com/office/officeart/2008/layout/AlternatingPictureBlocks"/>
    <dgm:cxn modelId="{10B39EE2-F7A5-484F-838F-0DB1C5E4C6B5}" type="presParOf" srcId="{F233D627-6914-C343-8A83-C9F22C55CE2F}" destId="{E3F4902F-7DA9-8840-AF0D-FC1FB3F996E1}" srcOrd="4" destOrd="0" presId="urn:microsoft.com/office/officeart/2008/layout/AlternatingPictureBlocks"/>
    <dgm:cxn modelId="{39421222-F9EA-41BA-82B3-6A5BFE0B2D9C}" type="presParOf" srcId="{E3F4902F-7DA9-8840-AF0D-FC1FB3F996E1}" destId="{C208781F-73B0-684F-B3CE-AB6301F6880B}" srcOrd="0" destOrd="0" presId="urn:microsoft.com/office/officeart/2008/layout/AlternatingPictureBlocks"/>
    <dgm:cxn modelId="{EB75C3E9-F092-4FD1-B4FD-4202B8284F14}" type="presParOf" srcId="{E3F4902F-7DA9-8840-AF0D-FC1FB3F996E1}" destId="{767D7BEB-5861-EF4B-A889-BFE911DEC08B}" srcOrd="1" destOrd="0" presId="urn:microsoft.com/office/officeart/2008/layout/AlternatingPictureBlocks"/>
  </dgm:cxnLst>
  <dgm:bg/>
  <dgm:whole>
    <a:ln w="57150"/>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53418C4-5843-364B-8A32-F2EEFC26080F}" type="doc">
      <dgm:prSet loTypeId="urn:microsoft.com/office/officeart/2008/layout/AlternatingPictureBlocks" loCatId="" qsTypeId="urn:microsoft.com/office/officeart/2005/8/quickstyle/simple1" qsCatId="simple" csTypeId="urn:microsoft.com/office/officeart/2005/8/colors/accent1_1" csCatId="accent1" phldr="1"/>
      <dgm:spPr/>
    </dgm:pt>
    <dgm:pt modelId="{B40260C6-26C7-C842-9569-415B23815BB2}">
      <dgm:prSet phldrT="[Texto]"/>
      <dgm:spPr/>
      <dgm:t>
        <a:bodyPr/>
        <a:lstStyle/>
        <a:p>
          <a:r>
            <a:rPr lang="pt-BR" dirty="0"/>
            <a:t>Em 7 casos, houve mortes pós-natais (principalmente devido a defeitos estruturais). Eram 4 casos de hérnia diafragmática congênita, 1 caso de malformação aneurismática da veia de Galeno, 1 caso de doença renal policística e 1 caso de hidropisia fetal idiopática</a:t>
          </a:r>
        </a:p>
      </dgm:t>
    </dgm:pt>
    <dgm:pt modelId="{B7D4A7E0-C8CC-D74E-9AC5-D05EB7CDECE2}" type="parTrans" cxnId="{1D450969-F4DB-4F4C-B973-AD9691C17D7C}">
      <dgm:prSet/>
      <dgm:spPr/>
      <dgm:t>
        <a:bodyPr/>
        <a:lstStyle/>
        <a:p>
          <a:endParaRPr lang="pt-BR"/>
        </a:p>
      </dgm:t>
    </dgm:pt>
    <dgm:pt modelId="{8767E801-7456-384E-9A45-B9DAC7C80F0C}" type="sibTrans" cxnId="{1D450969-F4DB-4F4C-B973-AD9691C17D7C}">
      <dgm:prSet/>
      <dgm:spPr/>
      <dgm:t>
        <a:bodyPr/>
        <a:lstStyle/>
        <a:p>
          <a:endParaRPr lang="pt-BR"/>
        </a:p>
      </dgm:t>
    </dgm:pt>
    <dgm:pt modelId="{2EDB84B8-D8E1-6448-A3C4-1B6A107F76F5}">
      <dgm:prSet phldrT="[Texto]"/>
      <dgm:spPr/>
      <dgm:t>
        <a:bodyPr/>
        <a:lstStyle/>
        <a:p>
          <a:r>
            <a:rPr lang="pt-BR" dirty="0"/>
            <a:t>Todos os casos de </a:t>
          </a:r>
          <a:r>
            <a:rPr lang="pt-BR" dirty="0" err="1"/>
            <a:t>hidrotórax</a:t>
          </a:r>
          <a:r>
            <a:rPr lang="pt-BR" dirty="0"/>
            <a:t> grave incluíram colocação de shunt pleural-amniótico intrauterino ou uma única punção para reduzir a efusão</a:t>
          </a:r>
        </a:p>
      </dgm:t>
    </dgm:pt>
    <dgm:pt modelId="{9720D24F-D580-1D40-A58A-B13D307679D0}" type="parTrans" cxnId="{23F72CD8-7285-0C41-9DBA-951097EE7554}">
      <dgm:prSet/>
      <dgm:spPr/>
      <dgm:t>
        <a:bodyPr/>
        <a:lstStyle/>
        <a:p>
          <a:endParaRPr lang="pt-BR"/>
        </a:p>
      </dgm:t>
    </dgm:pt>
    <dgm:pt modelId="{9FD38EAD-CE22-4043-AC70-1361A28932FD}" type="sibTrans" cxnId="{23F72CD8-7285-0C41-9DBA-951097EE7554}">
      <dgm:prSet/>
      <dgm:spPr/>
      <dgm:t>
        <a:bodyPr/>
        <a:lstStyle/>
        <a:p>
          <a:endParaRPr lang="pt-BR"/>
        </a:p>
      </dgm:t>
    </dgm:pt>
    <dgm:pt modelId="{F233D627-6914-C343-8A83-C9F22C55CE2F}" type="pres">
      <dgm:prSet presAssocID="{C53418C4-5843-364B-8A32-F2EEFC26080F}" presName="linearFlow" presStyleCnt="0">
        <dgm:presLayoutVars>
          <dgm:dir/>
          <dgm:resizeHandles val="exact"/>
        </dgm:presLayoutVars>
      </dgm:prSet>
      <dgm:spPr/>
    </dgm:pt>
    <dgm:pt modelId="{9F088954-8B1B-B847-BAC9-DEF73C6A2237}" type="pres">
      <dgm:prSet presAssocID="{B40260C6-26C7-C842-9569-415B23815BB2}" presName="comp" presStyleCnt="0"/>
      <dgm:spPr/>
    </dgm:pt>
    <dgm:pt modelId="{D17D15F4-27F6-A64B-8D0D-0E2DADC75D57}" type="pres">
      <dgm:prSet presAssocID="{B40260C6-26C7-C842-9569-415B23815BB2}" presName="rect2" presStyleLbl="node1" presStyleIdx="0" presStyleCnt="2">
        <dgm:presLayoutVars>
          <dgm:bulletEnabled val="1"/>
        </dgm:presLayoutVars>
      </dgm:prSet>
      <dgm:spPr/>
      <dgm:t>
        <a:bodyPr/>
        <a:lstStyle/>
        <a:p>
          <a:endParaRPr lang="pt-BR"/>
        </a:p>
      </dgm:t>
    </dgm:pt>
    <dgm:pt modelId="{FA55D203-1DC8-1D49-98F4-5C2625B668CE}" type="pres">
      <dgm:prSet presAssocID="{B40260C6-26C7-C842-9569-415B23815BB2}" presName="rect1" presStyleLbl="lnNode1" presStyleIdx="0" presStyleCnt="2"/>
      <dgm:spPr/>
    </dgm:pt>
    <dgm:pt modelId="{97FD9DBC-30AA-3043-B933-FA7F3F002914}" type="pres">
      <dgm:prSet presAssocID="{8767E801-7456-384E-9A45-B9DAC7C80F0C}" presName="sibTrans" presStyleCnt="0"/>
      <dgm:spPr/>
    </dgm:pt>
    <dgm:pt modelId="{8843497B-BAC4-7E48-95A7-BEA3BBEDE23F}" type="pres">
      <dgm:prSet presAssocID="{2EDB84B8-D8E1-6448-A3C4-1B6A107F76F5}" presName="comp" presStyleCnt="0"/>
      <dgm:spPr/>
    </dgm:pt>
    <dgm:pt modelId="{97B2E4CE-67C9-C946-8308-9DBF06491956}" type="pres">
      <dgm:prSet presAssocID="{2EDB84B8-D8E1-6448-A3C4-1B6A107F76F5}" presName="rect2" presStyleLbl="node1" presStyleIdx="1" presStyleCnt="2">
        <dgm:presLayoutVars>
          <dgm:bulletEnabled val="1"/>
        </dgm:presLayoutVars>
      </dgm:prSet>
      <dgm:spPr/>
      <dgm:t>
        <a:bodyPr/>
        <a:lstStyle/>
        <a:p>
          <a:endParaRPr lang="pt-BR"/>
        </a:p>
      </dgm:t>
    </dgm:pt>
    <dgm:pt modelId="{B19E5A52-C7B0-1D4B-908E-1729CE5827E8}" type="pres">
      <dgm:prSet presAssocID="{2EDB84B8-D8E1-6448-A3C4-1B6A107F76F5}" presName="rect1" presStyleLbl="lnNode1" presStyleIdx="1" presStyleCnt="2"/>
      <dgm:spPr/>
    </dgm:pt>
  </dgm:ptLst>
  <dgm:cxnLst>
    <dgm:cxn modelId="{E600A419-052B-4036-8559-7CB7C35FA603}" type="presOf" srcId="{2EDB84B8-D8E1-6448-A3C4-1B6A107F76F5}" destId="{97B2E4CE-67C9-C946-8308-9DBF06491956}" srcOrd="0" destOrd="0" presId="urn:microsoft.com/office/officeart/2008/layout/AlternatingPictureBlocks"/>
    <dgm:cxn modelId="{1D450969-F4DB-4F4C-B973-AD9691C17D7C}" srcId="{C53418C4-5843-364B-8A32-F2EEFC26080F}" destId="{B40260C6-26C7-C842-9569-415B23815BB2}" srcOrd="0" destOrd="0" parTransId="{B7D4A7E0-C8CC-D74E-9AC5-D05EB7CDECE2}" sibTransId="{8767E801-7456-384E-9A45-B9DAC7C80F0C}"/>
    <dgm:cxn modelId="{6EA61870-B62E-4D4E-8E9C-8F3C49AFC21F}" type="presOf" srcId="{B40260C6-26C7-C842-9569-415B23815BB2}" destId="{D17D15F4-27F6-A64B-8D0D-0E2DADC75D57}" srcOrd="0" destOrd="0" presId="urn:microsoft.com/office/officeart/2008/layout/AlternatingPictureBlocks"/>
    <dgm:cxn modelId="{6458E5BB-DD46-4543-8505-9FAE2152A70F}" type="presOf" srcId="{C53418C4-5843-364B-8A32-F2EEFC26080F}" destId="{F233D627-6914-C343-8A83-C9F22C55CE2F}" srcOrd="0" destOrd="0" presId="urn:microsoft.com/office/officeart/2008/layout/AlternatingPictureBlocks"/>
    <dgm:cxn modelId="{23F72CD8-7285-0C41-9DBA-951097EE7554}" srcId="{C53418C4-5843-364B-8A32-F2EEFC26080F}" destId="{2EDB84B8-D8E1-6448-A3C4-1B6A107F76F5}" srcOrd="1" destOrd="0" parTransId="{9720D24F-D580-1D40-A58A-B13D307679D0}" sibTransId="{9FD38EAD-CE22-4043-AC70-1361A28932FD}"/>
    <dgm:cxn modelId="{7E7372B9-4CCF-42F9-A404-9A47437B3EA9}" type="presParOf" srcId="{F233D627-6914-C343-8A83-C9F22C55CE2F}" destId="{9F088954-8B1B-B847-BAC9-DEF73C6A2237}" srcOrd="0" destOrd="0" presId="urn:microsoft.com/office/officeart/2008/layout/AlternatingPictureBlocks"/>
    <dgm:cxn modelId="{D5DC1023-367D-4E87-BC9A-2CABA1C174AB}" type="presParOf" srcId="{9F088954-8B1B-B847-BAC9-DEF73C6A2237}" destId="{D17D15F4-27F6-A64B-8D0D-0E2DADC75D57}" srcOrd="0" destOrd="0" presId="urn:microsoft.com/office/officeart/2008/layout/AlternatingPictureBlocks"/>
    <dgm:cxn modelId="{F32A8702-34CF-41BD-8B56-D2B35F9A3410}" type="presParOf" srcId="{9F088954-8B1B-B847-BAC9-DEF73C6A2237}" destId="{FA55D203-1DC8-1D49-98F4-5C2625B668CE}" srcOrd="1" destOrd="0" presId="urn:microsoft.com/office/officeart/2008/layout/AlternatingPictureBlocks"/>
    <dgm:cxn modelId="{C0E800B7-778A-4C70-A518-06B9311C3113}" type="presParOf" srcId="{F233D627-6914-C343-8A83-C9F22C55CE2F}" destId="{97FD9DBC-30AA-3043-B933-FA7F3F002914}" srcOrd="1" destOrd="0" presId="urn:microsoft.com/office/officeart/2008/layout/AlternatingPictureBlocks"/>
    <dgm:cxn modelId="{2FD294B8-DEDF-4C14-8774-3C3301A421CE}" type="presParOf" srcId="{F233D627-6914-C343-8A83-C9F22C55CE2F}" destId="{8843497B-BAC4-7E48-95A7-BEA3BBEDE23F}" srcOrd="2" destOrd="0" presId="urn:microsoft.com/office/officeart/2008/layout/AlternatingPictureBlocks"/>
    <dgm:cxn modelId="{32BB9C0F-F27C-4044-931C-8D33EF806B85}" type="presParOf" srcId="{8843497B-BAC4-7E48-95A7-BEA3BBEDE23F}" destId="{97B2E4CE-67C9-C946-8308-9DBF06491956}" srcOrd="0" destOrd="0" presId="urn:microsoft.com/office/officeart/2008/layout/AlternatingPictureBlocks"/>
    <dgm:cxn modelId="{3C51493B-E2D4-4079-AB83-5FA992FBBEC8}" type="presParOf" srcId="{8843497B-BAC4-7E48-95A7-BEA3BBEDE23F}" destId="{B19E5A52-C7B0-1D4B-908E-1729CE5827E8}" srcOrd="1" destOrd="0" presId="urn:microsoft.com/office/officeart/2008/layout/AlternatingPictureBlocks"/>
  </dgm:cxnLst>
  <dgm:bg/>
  <dgm:whole>
    <a:ln w="57150"/>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6BE6CE3-2915-6543-AA8A-D6348D5B11AB}" type="doc">
      <dgm:prSet loTypeId="urn:microsoft.com/office/officeart/2005/8/layout/default" loCatId="" qsTypeId="urn:microsoft.com/office/officeart/2005/8/quickstyle/simple1" qsCatId="simple" csTypeId="urn:microsoft.com/office/officeart/2005/8/colors/accent1_2" csCatId="accent1" phldr="1"/>
      <dgm:spPr/>
      <dgm:t>
        <a:bodyPr/>
        <a:lstStyle/>
        <a:p>
          <a:endParaRPr lang="pt-BR"/>
        </a:p>
      </dgm:t>
    </dgm:pt>
    <dgm:pt modelId="{F1A8A1F1-5FC3-B14C-9BD4-4621DA36FC5C}">
      <dgm:prSet phldrT="[Texto]"/>
      <dgm:spPr/>
      <dgm:t>
        <a:bodyPr/>
        <a:lstStyle/>
        <a:p>
          <a:r>
            <a:rPr lang="pt-BR" b="1" dirty="0">
              <a:solidFill>
                <a:schemeClr val="tx1"/>
              </a:solidFill>
            </a:rPr>
            <a:t>Mediana da IG no momento do parto:</a:t>
          </a:r>
        </a:p>
        <a:p>
          <a:r>
            <a:rPr lang="pt-BR" b="1" dirty="0">
              <a:solidFill>
                <a:schemeClr val="tx1"/>
              </a:solidFill>
            </a:rPr>
            <a:t> </a:t>
          </a:r>
          <a:r>
            <a:rPr lang="pt-BR" b="1" dirty="0">
              <a:solidFill>
                <a:schemeClr val="bg1"/>
              </a:solidFill>
            </a:rPr>
            <a:t>32 semanas (29-37)</a:t>
          </a:r>
          <a:endParaRPr lang="pt-BR" dirty="0">
            <a:solidFill>
              <a:schemeClr val="bg1"/>
            </a:solidFill>
          </a:endParaRPr>
        </a:p>
      </dgm:t>
    </dgm:pt>
    <dgm:pt modelId="{2ACAC421-42F5-8A40-877D-2F19D64AA420}" type="parTrans" cxnId="{EA837354-AF96-594A-B015-BF62FEBD55F3}">
      <dgm:prSet/>
      <dgm:spPr/>
      <dgm:t>
        <a:bodyPr/>
        <a:lstStyle/>
        <a:p>
          <a:endParaRPr lang="pt-BR"/>
        </a:p>
      </dgm:t>
    </dgm:pt>
    <dgm:pt modelId="{40A89BFB-E02F-F84E-A120-8CFD52F6199A}" type="sibTrans" cxnId="{EA837354-AF96-594A-B015-BF62FEBD55F3}">
      <dgm:prSet/>
      <dgm:spPr/>
      <dgm:t>
        <a:bodyPr/>
        <a:lstStyle/>
        <a:p>
          <a:endParaRPr lang="pt-BR"/>
        </a:p>
      </dgm:t>
    </dgm:pt>
    <dgm:pt modelId="{6546EB19-3D2F-6345-8764-43C75281894D}">
      <dgm:prSet phldrT="[Texto]"/>
      <dgm:spPr/>
      <dgm:t>
        <a:bodyPr/>
        <a:lstStyle/>
        <a:p>
          <a:r>
            <a:rPr lang="pt-BR" b="1" dirty="0">
              <a:solidFill>
                <a:schemeClr val="tx1"/>
              </a:solidFill>
            </a:rPr>
            <a:t>Peso médio ao nascer:</a:t>
          </a:r>
        </a:p>
        <a:p>
          <a:r>
            <a:rPr lang="pt-BR" b="1" dirty="0">
              <a:solidFill>
                <a:schemeClr val="bg1"/>
              </a:solidFill>
            </a:rPr>
            <a:t>2.495g (1.850–3.440)</a:t>
          </a:r>
          <a:endParaRPr lang="pt-BR" dirty="0">
            <a:solidFill>
              <a:schemeClr val="bg1"/>
            </a:solidFill>
          </a:endParaRPr>
        </a:p>
      </dgm:t>
    </dgm:pt>
    <dgm:pt modelId="{8A5FD36E-6CCC-744E-A1B5-239F6058B56D}" type="parTrans" cxnId="{75C748AD-9F88-5042-84F7-EE0E2BB05654}">
      <dgm:prSet/>
      <dgm:spPr/>
      <dgm:t>
        <a:bodyPr/>
        <a:lstStyle/>
        <a:p>
          <a:endParaRPr lang="pt-BR"/>
        </a:p>
      </dgm:t>
    </dgm:pt>
    <dgm:pt modelId="{3CDCFFAD-36F4-784B-9DEF-24A4EF478A86}" type="sibTrans" cxnId="{75C748AD-9F88-5042-84F7-EE0E2BB05654}">
      <dgm:prSet/>
      <dgm:spPr/>
      <dgm:t>
        <a:bodyPr/>
        <a:lstStyle/>
        <a:p>
          <a:endParaRPr lang="pt-BR"/>
        </a:p>
      </dgm:t>
    </dgm:pt>
    <dgm:pt modelId="{99D00EA5-960B-1244-9D3E-0396F87A0F0D}">
      <dgm:prSet phldrT="[Texto]"/>
      <dgm:spPr/>
      <dgm:t>
        <a:bodyPr/>
        <a:lstStyle/>
        <a:p>
          <a:r>
            <a:rPr lang="pt-BR" dirty="0"/>
            <a:t>Todos os sobreviventes conhecidos (43%) apresentaram casos de hidropisia fetal idiopática com cariótipo normal</a:t>
          </a:r>
        </a:p>
      </dgm:t>
    </dgm:pt>
    <dgm:pt modelId="{4CBC83C3-04DC-3544-9E63-C0E8FC355778}" type="parTrans" cxnId="{974B129F-C9C1-3043-A00A-505EFDC35C74}">
      <dgm:prSet/>
      <dgm:spPr/>
      <dgm:t>
        <a:bodyPr/>
        <a:lstStyle/>
        <a:p>
          <a:endParaRPr lang="pt-BR"/>
        </a:p>
      </dgm:t>
    </dgm:pt>
    <dgm:pt modelId="{6207F756-E1D2-A940-B618-BC0E3E261B0D}" type="sibTrans" cxnId="{974B129F-C9C1-3043-A00A-505EFDC35C74}">
      <dgm:prSet/>
      <dgm:spPr/>
      <dgm:t>
        <a:bodyPr/>
        <a:lstStyle/>
        <a:p>
          <a:endParaRPr lang="pt-BR"/>
        </a:p>
      </dgm:t>
    </dgm:pt>
    <dgm:pt modelId="{A70ED304-F7BB-8045-A02A-1B5221414F43}" type="pres">
      <dgm:prSet presAssocID="{36BE6CE3-2915-6543-AA8A-D6348D5B11AB}" presName="diagram" presStyleCnt="0">
        <dgm:presLayoutVars>
          <dgm:dir/>
          <dgm:resizeHandles val="exact"/>
        </dgm:presLayoutVars>
      </dgm:prSet>
      <dgm:spPr/>
      <dgm:t>
        <a:bodyPr/>
        <a:lstStyle/>
        <a:p>
          <a:endParaRPr lang="pt-BR"/>
        </a:p>
      </dgm:t>
    </dgm:pt>
    <dgm:pt modelId="{5D9AAEE3-9BE2-674B-9050-687482C79C7D}" type="pres">
      <dgm:prSet presAssocID="{F1A8A1F1-5FC3-B14C-9BD4-4621DA36FC5C}" presName="node" presStyleLbl="node1" presStyleIdx="0" presStyleCnt="3">
        <dgm:presLayoutVars>
          <dgm:bulletEnabled val="1"/>
        </dgm:presLayoutVars>
      </dgm:prSet>
      <dgm:spPr/>
      <dgm:t>
        <a:bodyPr/>
        <a:lstStyle/>
        <a:p>
          <a:endParaRPr lang="pt-BR"/>
        </a:p>
      </dgm:t>
    </dgm:pt>
    <dgm:pt modelId="{95F5F346-C907-6545-951F-191BD6054F35}" type="pres">
      <dgm:prSet presAssocID="{40A89BFB-E02F-F84E-A120-8CFD52F6199A}" presName="sibTrans" presStyleCnt="0"/>
      <dgm:spPr/>
    </dgm:pt>
    <dgm:pt modelId="{05674092-BC0C-2C4C-87D0-571C7B832315}" type="pres">
      <dgm:prSet presAssocID="{6546EB19-3D2F-6345-8764-43C75281894D}" presName="node" presStyleLbl="node1" presStyleIdx="1" presStyleCnt="3">
        <dgm:presLayoutVars>
          <dgm:bulletEnabled val="1"/>
        </dgm:presLayoutVars>
      </dgm:prSet>
      <dgm:spPr/>
      <dgm:t>
        <a:bodyPr/>
        <a:lstStyle/>
        <a:p>
          <a:endParaRPr lang="pt-BR"/>
        </a:p>
      </dgm:t>
    </dgm:pt>
    <dgm:pt modelId="{5F5F9655-87E5-BE46-9E9D-2BC45E360133}" type="pres">
      <dgm:prSet presAssocID="{3CDCFFAD-36F4-784B-9DEF-24A4EF478A86}" presName="sibTrans" presStyleCnt="0"/>
      <dgm:spPr/>
    </dgm:pt>
    <dgm:pt modelId="{EBEEFF26-F65D-EB41-85D4-84CA34514A65}" type="pres">
      <dgm:prSet presAssocID="{99D00EA5-960B-1244-9D3E-0396F87A0F0D}" presName="node" presStyleLbl="node1" presStyleIdx="2" presStyleCnt="3">
        <dgm:presLayoutVars>
          <dgm:bulletEnabled val="1"/>
        </dgm:presLayoutVars>
      </dgm:prSet>
      <dgm:spPr/>
      <dgm:t>
        <a:bodyPr/>
        <a:lstStyle/>
        <a:p>
          <a:endParaRPr lang="pt-BR"/>
        </a:p>
      </dgm:t>
    </dgm:pt>
  </dgm:ptLst>
  <dgm:cxnLst>
    <dgm:cxn modelId="{974B129F-C9C1-3043-A00A-505EFDC35C74}" srcId="{36BE6CE3-2915-6543-AA8A-D6348D5B11AB}" destId="{99D00EA5-960B-1244-9D3E-0396F87A0F0D}" srcOrd="2" destOrd="0" parTransId="{4CBC83C3-04DC-3544-9E63-C0E8FC355778}" sibTransId="{6207F756-E1D2-A940-B618-BC0E3E261B0D}"/>
    <dgm:cxn modelId="{0A1E4E58-804E-4FCA-A1F4-A64AD084C3D1}" type="presOf" srcId="{99D00EA5-960B-1244-9D3E-0396F87A0F0D}" destId="{EBEEFF26-F65D-EB41-85D4-84CA34514A65}" srcOrd="0" destOrd="0" presId="urn:microsoft.com/office/officeart/2005/8/layout/default"/>
    <dgm:cxn modelId="{74FAF3FE-B091-4F89-BC24-FB87AF8B4BD0}" type="presOf" srcId="{6546EB19-3D2F-6345-8764-43C75281894D}" destId="{05674092-BC0C-2C4C-87D0-571C7B832315}" srcOrd="0" destOrd="0" presId="urn:microsoft.com/office/officeart/2005/8/layout/default"/>
    <dgm:cxn modelId="{EA837354-AF96-594A-B015-BF62FEBD55F3}" srcId="{36BE6CE3-2915-6543-AA8A-D6348D5B11AB}" destId="{F1A8A1F1-5FC3-B14C-9BD4-4621DA36FC5C}" srcOrd="0" destOrd="0" parTransId="{2ACAC421-42F5-8A40-877D-2F19D64AA420}" sibTransId="{40A89BFB-E02F-F84E-A120-8CFD52F6199A}"/>
    <dgm:cxn modelId="{F45B0381-77D5-443B-8666-A7996EE26E4E}" type="presOf" srcId="{36BE6CE3-2915-6543-AA8A-D6348D5B11AB}" destId="{A70ED304-F7BB-8045-A02A-1B5221414F43}" srcOrd="0" destOrd="0" presId="urn:microsoft.com/office/officeart/2005/8/layout/default"/>
    <dgm:cxn modelId="{54190F6F-D4A1-48EB-AB51-BFD8131AAE54}" type="presOf" srcId="{F1A8A1F1-5FC3-B14C-9BD4-4621DA36FC5C}" destId="{5D9AAEE3-9BE2-674B-9050-687482C79C7D}" srcOrd="0" destOrd="0" presId="urn:microsoft.com/office/officeart/2005/8/layout/default"/>
    <dgm:cxn modelId="{75C748AD-9F88-5042-84F7-EE0E2BB05654}" srcId="{36BE6CE3-2915-6543-AA8A-D6348D5B11AB}" destId="{6546EB19-3D2F-6345-8764-43C75281894D}" srcOrd="1" destOrd="0" parTransId="{8A5FD36E-6CCC-744E-A1B5-239F6058B56D}" sibTransId="{3CDCFFAD-36F4-784B-9DEF-24A4EF478A86}"/>
    <dgm:cxn modelId="{4A4A177E-FA76-4045-BC33-80D98DD08045}" type="presParOf" srcId="{A70ED304-F7BB-8045-A02A-1B5221414F43}" destId="{5D9AAEE3-9BE2-674B-9050-687482C79C7D}" srcOrd="0" destOrd="0" presId="urn:microsoft.com/office/officeart/2005/8/layout/default"/>
    <dgm:cxn modelId="{4E37687D-E7FC-4C16-BE15-8678A4DA1A52}" type="presParOf" srcId="{A70ED304-F7BB-8045-A02A-1B5221414F43}" destId="{95F5F346-C907-6545-951F-191BD6054F35}" srcOrd="1" destOrd="0" presId="urn:microsoft.com/office/officeart/2005/8/layout/default"/>
    <dgm:cxn modelId="{05F2D230-3F18-4947-B8C8-A33DAC686F9F}" type="presParOf" srcId="{A70ED304-F7BB-8045-A02A-1B5221414F43}" destId="{05674092-BC0C-2C4C-87D0-571C7B832315}" srcOrd="2" destOrd="0" presId="urn:microsoft.com/office/officeart/2005/8/layout/default"/>
    <dgm:cxn modelId="{93443F87-3BF3-402A-9A8D-FFEBAB107DCC}" type="presParOf" srcId="{A70ED304-F7BB-8045-A02A-1B5221414F43}" destId="{5F5F9655-87E5-BE46-9E9D-2BC45E360133}" srcOrd="3" destOrd="0" presId="urn:microsoft.com/office/officeart/2005/8/layout/default"/>
    <dgm:cxn modelId="{591F10A4-01CA-4BDC-ABD2-697A12A85391}" type="presParOf" srcId="{A70ED304-F7BB-8045-A02A-1B5221414F43}" destId="{EBEEFF26-F65D-EB41-85D4-84CA34514A65}"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5C01552-00B5-0F44-BAFD-93A11FC56ECB}" type="doc">
      <dgm:prSet loTypeId="urn:microsoft.com/office/officeart/2005/8/layout/default" loCatId="" qsTypeId="urn:microsoft.com/office/officeart/2005/8/quickstyle/simple1" qsCatId="simple" csTypeId="urn:microsoft.com/office/officeart/2005/8/colors/accent2_1" csCatId="accent2" phldr="1"/>
      <dgm:spPr/>
      <dgm:t>
        <a:bodyPr/>
        <a:lstStyle/>
        <a:p>
          <a:endParaRPr lang="pt-BR"/>
        </a:p>
      </dgm:t>
    </dgm:pt>
    <dgm:pt modelId="{1E801B71-1A16-9643-968E-789480767275}">
      <dgm:prSet phldrT="[Texto]"/>
      <dgm:spPr>
        <a:ln w="57150"/>
      </dgm:spPr>
      <dgm:t>
        <a:bodyPr/>
        <a:lstStyle/>
        <a:p>
          <a:r>
            <a:rPr lang="pt-BR" dirty="0"/>
            <a:t>Evitar progressão da doença, informar sobre risco de recorrência e sobre risco de morte prematura, às vezes antes do diagnóstico  </a:t>
          </a:r>
        </a:p>
      </dgm:t>
    </dgm:pt>
    <dgm:pt modelId="{C3C9B681-3AEC-1E46-B0EC-E2E22E6096E4}" type="parTrans" cxnId="{81B219AD-7B8B-A74F-AC21-F0275EB98250}">
      <dgm:prSet/>
      <dgm:spPr/>
      <dgm:t>
        <a:bodyPr/>
        <a:lstStyle/>
        <a:p>
          <a:endParaRPr lang="pt-BR"/>
        </a:p>
      </dgm:t>
    </dgm:pt>
    <dgm:pt modelId="{72758DB5-7F71-E646-AE98-F8BCC3307F48}" type="sibTrans" cxnId="{81B219AD-7B8B-A74F-AC21-F0275EB98250}">
      <dgm:prSet/>
      <dgm:spPr/>
      <dgm:t>
        <a:bodyPr/>
        <a:lstStyle/>
        <a:p>
          <a:endParaRPr lang="pt-BR"/>
        </a:p>
      </dgm:t>
    </dgm:pt>
    <dgm:pt modelId="{9246F05E-1A03-D64B-86D9-00889EB6C0B0}" type="pres">
      <dgm:prSet presAssocID="{F5C01552-00B5-0F44-BAFD-93A11FC56ECB}" presName="diagram" presStyleCnt="0">
        <dgm:presLayoutVars>
          <dgm:dir/>
          <dgm:resizeHandles val="exact"/>
        </dgm:presLayoutVars>
      </dgm:prSet>
      <dgm:spPr/>
      <dgm:t>
        <a:bodyPr/>
        <a:lstStyle/>
        <a:p>
          <a:endParaRPr lang="pt-BR"/>
        </a:p>
      </dgm:t>
    </dgm:pt>
    <dgm:pt modelId="{F6B8839D-2453-664A-BCB7-B71C406202E5}" type="pres">
      <dgm:prSet presAssocID="{1E801B71-1A16-9643-968E-789480767275}" presName="node" presStyleLbl="node1" presStyleIdx="0" presStyleCnt="1" custScaleX="152687" custLinFactNeighborX="-12085" custLinFactNeighborY="13495">
        <dgm:presLayoutVars>
          <dgm:bulletEnabled val="1"/>
        </dgm:presLayoutVars>
      </dgm:prSet>
      <dgm:spPr/>
      <dgm:t>
        <a:bodyPr/>
        <a:lstStyle/>
        <a:p>
          <a:endParaRPr lang="pt-BR"/>
        </a:p>
      </dgm:t>
    </dgm:pt>
  </dgm:ptLst>
  <dgm:cxnLst>
    <dgm:cxn modelId="{D628A4F7-E203-4547-9CE7-5AD6B419BB5C}" type="presOf" srcId="{F5C01552-00B5-0F44-BAFD-93A11FC56ECB}" destId="{9246F05E-1A03-D64B-86D9-00889EB6C0B0}" srcOrd="0" destOrd="0" presId="urn:microsoft.com/office/officeart/2005/8/layout/default"/>
    <dgm:cxn modelId="{81B219AD-7B8B-A74F-AC21-F0275EB98250}" srcId="{F5C01552-00B5-0F44-BAFD-93A11FC56ECB}" destId="{1E801B71-1A16-9643-968E-789480767275}" srcOrd="0" destOrd="0" parTransId="{C3C9B681-3AEC-1E46-B0EC-E2E22E6096E4}" sibTransId="{72758DB5-7F71-E646-AE98-F8BCC3307F48}"/>
    <dgm:cxn modelId="{F0E06D71-3229-4368-9E14-08CA0F8D181E}" type="presOf" srcId="{1E801B71-1A16-9643-968E-789480767275}" destId="{F6B8839D-2453-664A-BCB7-B71C406202E5}" srcOrd="0" destOrd="0" presId="urn:microsoft.com/office/officeart/2005/8/layout/default"/>
    <dgm:cxn modelId="{155AA038-63FD-4052-81B7-B9E23D3BB417}" type="presParOf" srcId="{9246F05E-1A03-D64B-86D9-00889EB6C0B0}" destId="{F6B8839D-2453-664A-BCB7-B71C406202E5}" srcOrd="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AlternatingPictureBlocks">
  <dgm:title val=""/>
  <dgm:desc val=""/>
  <dgm:catLst>
    <dgm:cat type="picture" pri="15000"/>
    <dgm:cat type="pictureconvert" pri="15000"/>
    <dgm:cat type="list" pri="13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primFontSz" for="des" ptType="node" op="equ" val="65"/>
      <dgm:constr type="w" for="ch" forName="comp" refType="w"/>
      <dgm:constr type="h" for="ch" forName="comp" refType="h"/>
      <dgm:constr type="h" for="ch" forName="sibTrans" refType="w" refFor="ch" refForName="comp" op="equ" fact="0.05"/>
    </dgm:constrLst>
    <dgm:ruleLst/>
    <dgm:forEach name="Name0" axis="ch" ptType="node">
      <dgm:layoutNode name="comp" styleLbl="node1">
        <dgm:alg type="composite">
          <dgm:param type="ar" val="3.30"/>
        </dgm:alg>
        <dgm:shape xmlns:r="http://schemas.openxmlformats.org/officeDocument/2006/relationships" r:blip="">
          <dgm:adjLst/>
        </dgm:shape>
        <dgm:presOf/>
        <dgm:choose name="Name1">
          <dgm:if name="Name2" func="var" arg="dir" op="equ" val="norm">
            <dgm:choose name="Name4">
              <dgm:if name="Name5" axis="desOrSelf" ptType="node" func="posOdd" op="equ" val="1">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if>
              <dgm:else name="Name6">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else>
            </dgm:choose>
          </dgm:if>
          <dgm:else name="Name3">
            <dgm:choose name="Name7">
              <dgm:if name="Name8" axis="desOrSelf" ptType="node" func="posOdd" op="equ" val="1">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if>
              <dgm:else name="Name9">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else>
            </dgm:choose>
          </dgm:else>
        </dgm:choose>
        <dgm:ruleLst/>
        <dgm:layoutNode name="rect2" styleLbl="node1">
          <dgm:varLst>
            <dgm:bulletEnabled val="1"/>
          </dgm:varLst>
          <dgm:alg type="tx"/>
          <dgm:shape xmlns:r="http://schemas.openxmlformats.org/officeDocument/2006/relationships" type="rect" r:blip="">
            <dgm:adjLst/>
          </dgm:shape>
          <dgm:presOf axis="desOrSelf" ptType="node"/>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 styleLbl="lnNod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AlternatingPictureBlocks">
  <dgm:title val=""/>
  <dgm:desc val=""/>
  <dgm:catLst>
    <dgm:cat type="picture" pri="15000"/>
    <dgm:cat type="pictureconvert" pri="15000"/>
    <dgm:cat type="list" pri="13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primFontSz" for="des" ptType="node" op="equ" val="65"/>
      <dgm:constr type="w" for="ch" forName="comp" refType="w"/>
      <dgm:constr type="h" for="ch" forName="comp" refType="h"/>
      <dgm:constr type="h" for="ch" forName="sibTrans" refType="w" refFor="ch" refForName="comp" op="equ" fact="0.05"/>
    </dgm:constrLst>
    <dgm:ruleLst/>
    <dgm:forEach name="Name0" axis="ch" ptType="node">
      <dgm:layoutNode name="comp" styleLbl="node1">
        <dgm:alg type="composite">
          <dgm:param type="ar" val="3.30"/>
        </dgm:alg>
        <dgm:shape xmlns:r="http://schemas.openxmlformats.org/officeDocument/2006/relationships" r:blip="">
          <dgm:adjLst/>
        </dgm:shape>
        <dgm:presOf/>
        <dgm:choose name="Name1">
          <dgm:if name="Name2" func="var" arg="dir" op="equ" val="norm">
            <dgm:choose name="Name4">
              <dgm:if name="Name5" axis="desOrSelf" ptType="node" func="posOdd" op="equ" val="1">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if>
              <dgm:else name="Name6">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else>
            </dgm:choose>
          </dgm:if>
          <dgm:else name="Name3">
            <dgm:choose name="Name7">
              <dgm:if name="Name8" axis="desOrSelf" ptType="node" func="posOdd" op="equ" val="1">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if>
              <dgm:else name="Name9">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else>
            </dgm:choose>
          </dgm:else>
        </dgm:choose>
        <dgm:ruleLst/>
        <dgm:layoutNode name="rect2" styleLbl="node1">
          <dgm:varLst>
            <dgm:bulletEnabled val="1"/>
          </dgm:varLst>
          <dgm:alg type="tx"/>
          <dgm:shape xmlns:r="http://schemas.openxmlformats.org/officeDocument/2006/relationships" type="rect" r:blip="">
            <dgm:adjLst/>
          </dgm:shape>
          <dgm:presOf axis="desOrSelf" ptType="node"/>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 styleLbl="lnNod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05F6E4A6-631B-4EF9-99B4-BDFFFA345E99}" type="datetimeFigureOut">
              <a:rPr lang="pt-BR"/>
              <a:pPr>
                <a:defRPr/>
              </a:pPr>
              <a:t>28/02/2021</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a:t>Clique para editar os estilos de texto Mestres</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754E3320-C168-4A5F-8583-BBA3607AC4AF}" type="slidenum">
              <a:rPr lang="pt-BR"/>
              <a:pPr>
                <a:defRPr/>
              </a:pPr>
              <a:t>‹nº›</a:t>
            </a:fld>
            <a:endParaRPr lang="pt-BR"/>
          </a:p>
        </p:txBody>
      </p:sp>
    </p:spTree>
    <p:extLst>
      <p:ext uri="{BB962C8B-B14F-4D97-AF65-F5344CB8AC3E}">
        <p14:creationId xmlns:p14="http://schemas.microsoft.com/office/powerpoint/2010/main" val="74911385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pt-BR" smtClean="0"/>
              <a:t>ogo após este artigo, em 2013,o Congresso Americano de Obstetras e Ginecologistas (ACOG) e a Society for Maternal andFetal Medicine (SMFM) publicou uma declaração conjunta que recomenda o CMA como um teste de primeira linha quando umultrassonografia pré-natal mostra uma ou mais anormalidades fetais importantes [12] Em linha com o ACOG mais recentee diretrizes SMFM para diagnóstico pré-natal, um microarray cromossômico deve ser oferecido a todosmulheres em teste de diagnóstico pré-natal, independentemente da presença de malformações fetais</a:t>
            </a:r>
          </a:p>
        </p:txBody>
      </p:sp>
      <p:sp>
        <p:nvSpPr>
          <p:cNvPr id="38916"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Rockwell"/>
              </a:defRPr>
            </a:lvl1pPr>
            <a:lvl2pPr marL="742950" indent="-285750">
              <a:defRPr>
                <a:solidFill>
                  <a:schemeClr val="tx1"/>
                </a:solidFill>
                <a:latin typeface="Rockwell"/>
              </a:defRPr>
            </a:lvl2pPr>
            <a:lvl3pPr marL="1143000" indent="-228600">
              <a:defRPr>
                <a:solidFill>
                  <a:schemeClr val="tx1"/>
                </a:solidFill>
                <a:latin typeface="Rockwell"/>
              </a:defRPr>
            </a:lvl3pPr>
            <a:lvl4pPr marL="1600200" indent="-228600">
              <a:defRPr>
                <a:solidFill>
                  <a:schemeClr val="tx1"/>
                </a:solidFill>
                <a:latin typeface="Rockwell"/>
              </a:defRPr>
            </a:lvl4pPr>
            <a:lvl5pPr marL="2057400" indent="-228600">
              <a:defRPr>
                <a:solidFill>
                  <a:schemeClr val="tx1"/>
                </a:solidFill>
                <a:latin typeface="Rockwell"/>
              </a:defRPr>
            </a:lvl5pPr>
            <a:lvl6pPr marL="2514600" indent="-228600" defTabSz="457200" fontAlgn="base">
              <a:spcBef>
                <a:spcPct val="0"/>
              </a:spcBef>
              <a:spcAft>
                <a:spcPct val="0"/>
              </a:spcAft>
              <a:defRPr>
                <a:solidFill>
                  <a:schemeClr val="tx1"/>
                </a:solidFill>
                <a:latin typeface="Rockwell"/>
              </a:defRPr>
            </a:lvl6pPr>
            <a:lvl7pPr marL="2971800" indent="-228600" defTabSz="457200" fontAlgn="base">
              <a:spcBef>
                <a:spcPct val="0"/>
              </a:spcBef>
              <a:spcAft>
                <a:spcPct val="0"/>
              </a:spcAft>
              <a:defRPr>
                <a:solidFill>
                  <a:schemeClr val="tx1"/>
                </a:solidFill>
                <a:latin typeface="Rockwell"/>
              </a:defRPr>
            </a:lvl7pPr>
            <a:lvl8pPr marL="3429000" indent="-228600" defTabSz="457200" fontAlgn="base">
              <a:spcBef>
                <a:spcPct val="0"/>
              </a:spcBef>
              <a:spcAft>
                <a:spcPct val="0"/>
              </a:spcAft>
              <a:defRPr>
                <a:solidFill>
                  <a:schemeClr val="tx1"/>
                </a:solidFill>
                <a:latin typeface="Rockwell"/>
              </a:defRPr>
            </a:lvl8pPr>
            <a:lvl9pPr marL="3886200" indent="-228600" defTabSz="457200" fontAlgn="base">
              <a:spcBef>
                <a:spcPct val="0"/>
              </a:spcBef>
              <a:spcAft>
                <a:spcPct val="0"/>
              </a:spcAft>
              <a:defRPr>
                <a:solidFill>
                  <a:schemeClr val="tx1"/>
                </a:solidFill>
                <a:latin typeface="Rockwell"/>
              </a:defRPr>
            </a:lvl9pPr>
          </a:lstStyle>
          <a:p>
            <a:pPr fontAlgn="base">
              <a:spcBef>
                <a:spcPct val="0"/>
              </a:spcBef>
              <a:spcAft>
                <a:spcPct val="0"/>
              </a:spcAft>
            </a:pPr>
            <a:fld id="{66D96F33-77D0-427C-B26F-256E4E37499C}" type="slidenum">
              <a:rPr lang="pt-BR">
                <a:latin typeface="Calibri" pitchFamily="34" charset="0"/>
              </a:rPr>
              <a:pPr fontAlgn="base">
                <a:spcBef>
                  <a:spcPct val="0"/>
                </a:spcBef>
                <a:spcAft>
                  <a:spcPct val="0"/>
                </a:spcAft>
              </a:pPr>
              <a:t>18</a:t>
            </a:fld>
            <a:endParaRPr lang="pt-BR">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grpSp>
        <p:nvGrpSpPr>
          <p:cNvPr id="4" name="Group 88"/>
          <p:cNvGrpSpPr>
            <a:grpSpLocks/>
          </p:cNvGrpSpPr>
          <p:nvPr/>
        </p:nvGrpSpPr>
        <p:grpSpPr bwMode="auto">
          <a:xfrm>
            <a:off x="-330200" y="-58738"/>
            <a:ext cx="12515850" cy="6923088"/>
            <a:chOff x="-329674" y="-51881"/>
            <a:chExt cx="12515851" cy="6923798"/>
          </a:xfrm>
        </p:grpSpPr>
        <p:sp>
          <p:nvSpPr>
            <p:cNvPr id="5" name="Freeform 5"/>
            <p:cNvSpPr>
              <a:spLocks/>
            </p:cNvSpPr>
            <p:nvPr/>
          </p:nvSpPr>
          <p:spPr bwMode="auto">
            <a:xfrm>
              <a:off x="-329674" y="1298404"/>
              <a:ext cx="9702800"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 name="Freeform 6"/>
            <p:cNvSpPr>
              <a:spLocks/>
            </p:cNvSpPr>
            <p:nvPr/>
          </p:nvSpPr>
          <p:spPr bwMode="auto">
            <a:xfrm>
              <a:off x="670451" y="2018236"/>
              <a:ext cx="7373938"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7" name="Freeform 7"/>
            <p:cNvSpPr>
              <a:spLocks/>
            </p:cNvSpPr>
            <p:nvPr/>
          </p:nvSpPr>
          <p:spPr bwMode="auto">
            <a:xfrm>
              <a:off x="251351" y="1788400"/>
              <a:ext cx="8035925"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8" name="Freeform 8"/>
            <p:cNvSpPr>
              <a:spLocks/>
            </p:cNvSpPr>
            <p:nvPr/>
          </p:nvSpPr>
          <p:spPr bwMode="auto">
            <a:xfrm>
              <a:off x="-1061" y="549842"/>
              <a:ext cx="10334625"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9" name="Freeform 9"/>
            <p:cNvSpPr>
              <a:spLocks/>
            </p:cNvSpPr>
            <p:nvPr/>
          </p:nvSpPr>
          <p:spPr bwMode="auto">
            <a:xfrm>
              <a:off x="3701" y="6186246"/>
              <a:ext cx="504825"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0" name="Freeform 10"/>
            <p:cNvSpPr>
              <a:spLocks/>
            </p:cNvSpPr>
            <p:nvPr/>
          </p:nvSpPr>
          <p:spPr bwMode="auto">
            <a:xfrm>
              <a:off x="-1061" y="-51881"/>
              <a:ext cx="11091863"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1" name="Freeform 11"/>
            <p:cNvSpPr>
              <a:spLocks/>
            </p:cNvSpPr>
            <p:nvPr/>
          </p:nvSpPr>
          <p:spPr bwMode="auto">
            <a:xfrm>
              <a:off x="5426601" y="5579"/>
              <a:ext cx="5788025"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2" name="Freeform 12"/>
            <p:cNvSpPr>
              <a:spLocks/>
            </p:cNvSpPr>
            <p:nvPr/>
          </p:nvSpPr>
          <p:spPr bwMode="auto">
            <a:xfrm>
              <a:off x="-1061" y="5579"/>
              <a:ext cx="105727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3" name="Freeform 13"/>
            <p:cNvSpPr>
              <a:spLocks/>
            </p:cNvSpPr>
            <p:nvPr/>
          </p:nvSpPr>
          <p:spPr bwMode="auto">
            <a:xfrm>
              <a:off x="5821889" y="5579"/>
              <a:ext cx="5588000" cy="6866337"/>
            </a:xfrm>
            <a:custGeom>
              <a:avLst/>
              <a:gdLst>
                <a:gd name="T0" fmla="*/ 1067 w 1174"/>
                <a:gd name="T1" fmla="*/ 1440 h 1440"/>
                <a:gd name="T2" fmla="*/ 698 w 1174"/>
                <a:gd name="T3" fmla="*/ 577 h 1440"/>
                <a:gd name="T4" fmla="*/ 0 w 1174"/>
                <a:gd name="T5" fmla="*/ 0 h 1440"/>
              </a:gdLst>
              <a:ahLst/>
              <a:cxnLst>
                <a:cxn ang="0">
                  <a:pos x="T0" y="T1"/>
                </a:cxn>
                <a:cxn ang="0">
                  <a:pos x="T2" y="T3"/>
                </a:cxn>
                <a:cxn ang="0">
                  <a:pos x="T4" y="T5"/>
                </a:cxn>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4" name="Freeform 14"/>
            <p:cNvSpPr>
              <a:spLocks/>
            </p:cNvSpPr>
            <p:nvPr/>
          </p:nvSpPr>
          <p:spPr bwMode="auto">
            <a:xfrm>
              <a:off x="3701" y="790"/>
              <a:ext cx="595313"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5" name="Freeform 15"/>
            <p:cNvSpPr>
              <a:spLocks/>
            </p:cNvSpPr>
            <p:nvPr/>
          </p:nvSpPr>
          <p:spPr bwMode="auto">
            <a:xfrm>
              <a:off x="6012389" y="5579"/>
              <a:ext cx="5497513" cy="6866337"/>
            </a:xfrm>
            <a:custGeom>
              <a:avLst/>
              <a:gdLst>
                <a:gd name="T0" fmla="*/ 1056 w 1155"/>
                <a:gd name="T1" fmla="*/ 1440 h 1440"/>
                <a:gd name="T2" fmla="*/ 686 w 1155"/>
                <a:gd name="T3" fmla="*/ 580 h 1440"/>
                <a:gd name="T4" fmla="*/ 0 w 1155"/>
                <a:gd name="T5" fmla="*/ 0 h 1440"/>
              </a:gdLst>
              <a:ahLst/>
              <a:cxnLst>
                <a:cxn ang="0">
                  <a:pos x="T0" y="T1"/>
                </a:cxn>
                <a:cxn ang="0">
                  <a:pos x="T2" y="T3"/>
                </a:cxn>
                <a:cxn ang="0">
                  <a:pos x="T4" y="T5"/>
                </a:cxn>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6" name="Freeform 16"/>
            <p:cNvSpPr>
              <a:spLocks/>
            </p:cNvSpPr>
            <p:nvPr/>
          </p:nvSpPr>
          <p:spPr bwMode="auto">
            <a:xfrm>
              <a:off x="-1061" y="5579"/>
              <a:ext cx="357188"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7" name="Freeform 17"/>
            <p:cNvSpPr>
              <a:spLocks/>
            </p:cNvSpPr>
            <p:nvPr/>
          </p:nvSpPr>
          <p:spPr bwMode="auto">
            <a:xfrm>
              <a:off x="6210826" y="790"/>
              <a:ext cx="5522913" cy="6871126"/>
            </a:xfrm>
            <a:custGeom>
              <a:avLst/>
              <a:gdLst>
                <a:gd name="T0" fmla="*/ 1053 w 1160"/>
                <a:gd name="T1" fmla="*/ 1441 h 1441"/>
                <a:gd name="T2" fmla="*/ 705 w 1160"/>
                <a:gd name="T3" fmla="*/ 599 h 1441"/>
                <a:gd name="T4" fmla="*/ 0 w 1160"/>
                <a:gd name="T5" fmla="*/ 0 h 1441"/>
              </a:gdLst>
              <a:ahLst/>
              <a:cxnLst>
                <a:cxn ang="0">
                  <a:pos x="T0" y="T1"/>
                </a:cxn>
                <a:cxn ang="0">
                  <a:pos x="T2" y="T3"/>
                </a:cxn>
                <a:cxn ang="0">
                  <a:pos x="T4" y="T5"/>
                </a:cxn>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8" name="Freeform 18"/>
            <p:cNvSpPr>
              <a:spLocks/>
            </p:cNvSpPr>
            <p:nvPr/>
          </p:nvSpPr>
          <p:spPr bwMode="auto">
            <a:xfrm>
              <a:off x="6463239" y="5579"/>
              <a:ext cx="5413375" cy="6866337"/>
            </a:xfrm>
            <a:custGeom>
              <a:avLst/>
              <a:gdLst>
                <a:gd name="T0" fmla="*/ 1040 w 1137"/>
                <a:gd name="T1" fmla="*/ 1440 h 1440"/>
                <a:gd name="T2" fmla="*/ 698 w 1137"/>
                <a:gd name="T3" fmla="*/ 611 h 1440"/>
                <a:gd name="T4" fmla="*/ 0 w 1137"/>
                <a:gd name="T5" fmla="*/ 0 h 1440"/>
              </a:gdLst>
              <a:ahLst/>
              <a:cxnLst>
                <a:cxn ang="0">
                  <a:pos x="T0" y="T1"/>
                </a:cxn>
                <a:cxn ang="0">
                  <a:pos x="T2" y="T3"/>
                </a:cxn>
                <a:cxn ang="0">
                  <a:pos x="T4" y="T5"/>
                </a:cxn>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 name="Freeform 19"/>
            <p:cNvSpPr>
              <a:spLocks/>
            </p:cNvSpPr>
            <p:nvPr/>
          </p:nvSpPr>
          <p:spPr bwMode="auto">
            <a:xfrm>
              <a:off x="6877576" y="5579"/>
              <a:ext cx="5037138" cy="6861550"/>
            </a:xfrm>
            <a:custGeom>
              <a:avLst/>
              <a:gdLst>
                <a:gd name="T0" fmla="*/ 1011 w 1058"/>
                <a:gd name="T1" fmla="*/ 1439 h 1439"/>
                <a:gd name="T2" fmla="*/ 648 w 1058"/>
                <a:gd name="T3" fmla="*/ 617 h 1439"/>
                <a:gd name="T4" fmla="*/ 0 w 1058"/>
                <a:gd name="T5" fmla="*/ 0 h 1439"/>
              </a:gdLst>
              <a:ahLst/>
              <a:cxnLst>
                <a:cxn ang="0">
                  <a:pos x="T0" y="T1"/>
                </a:cxn>
                <a:cxn ang="0">
                  <a:pos x="T2" y="T3"/>
                </a:cxn>
                <a:cxn ang="0">
                  <a:pos x="T4" y="T5"/>
                </a:cxn>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 name="Freeform 20"/>
            <p:cNvSpPr>
              <a:spLocks/>
            </p:cNvSpPr>
            <p:nvPr/>
          </p:nvSpPr>
          <p:spPr bwMode="auto">
            <a:xfrm>
              <a:off x="8768289" y="5579"/>
              <a:ext cx="3417888" cy="2742066"/>
            </a:xfrm>
            <a:custGeom>
              <a:avLst/>
              <a:gdLst>
                <a:gd name="T0" fmla="*/ 718 w 718"/>
                <a:gd name="T1" fmla="*/ 575 h 575"/>
                <a:gd name="T2" fmla="*/ 0 w 718"/>
                <a:gd name="T3" fmla="*/ 0 h 575"/>
              </a:gdLst>
              <a:ahLst/>
              <a:cxnLst>
                <a:cxn ang="0">
                  <a:pos x="T0" y="T1"/>
                </a:cxn>
                <a:cxn ang="0">
                  <a:pos x="T2" y="T3"/>
                </a:cxn>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1" name="Freeform 21"/>
            <p:cNvSpPr>
              <a:spLocks/>
            </p:cNvSpPr>
            <p:nvPr/>
          </p:nvSpPr>
          <p:spPr bwMode="auto">
            <a:xfrm>
              <a:off x="9235014" y="10367"/>
              <a:ext cx="2951163"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 name="Freeform 22"/>
            <p:cNvSpPr>
              <a:spLocks/>
            </p:cNvSpPr>
            <p:nvPr/>
          </p:nvSpPr>
          <p:spPr bwMode="auto">
            <a:xfrm>
              <a:off x="10020826" y="5579"/>
              <a:ext cx="2165350"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3" name="Freeform 23"/>
            <p:cNvSpPr>
              <a:spLocks/>
            </p:cNvSpPr>
            <p:nvPr/>
          </p:nvSpPr>
          <p:spPr bwMode="auto">
            <a:xfrm>
              <a:off x="11290826" y="5579"/>
              <a:ext cx="895350"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grpSp>
        <p:nvGrpSpPr>
          <p:cNvPr id="24" name="Group 8"/>
          <p:cNvGrpSpPr>
            <a:grpSpLocks/>
          </p:cNvGrpSpPr>
          <p:nvPr/>
        </p:nvGrpSpPr>
        <p:grpSpPr bwMode="auto">
          <a:xfrm>
            <a:off x="1670050" y="1185863"/>
            <a:ext cx="8847138" cy="4478337"/>
            <a:chOff x="1669293" y="1186483"/>
            <a:chExt cx="8848345" cy="4477933"/>
          </a:xfrm>
        </p:grpSpPr>
        <p:sp>
          <p:nvSpPr>
            <p:cNvPr id="25" name="Rectangle 38"/>
            <p:cNvSpPr/>
            <p:nvPr/>
          </p:nvSpPr>
          <p:spPr>
            <a:xfrm>
              <a:off x="1674057" y="1186483"/>
              <a:ext cx="8843581" cy="71589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39"/>
            <p:cNvSpPr/>
            <p:nvPr/>
          </p:nvSpPr>
          <p:spPr>
            <a:xfrm rot="10800000">
              <a:off x="5892619" y="5313611"/>
              <a:ext cx="406455" cy="35080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40"/>
            <p:cNvSpPr/>
            <p:nvPr/>
          </p:nvSpPr>
          <p:spPr>
            <a:xfrm>
              <a:off x="1669293" y="1991272"/>
              <a:ext cx="8845170" cy="33223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lstStyle>
            <a:lvl1pPr algn="ctr">
              <a:lnSpc>
                <a:spcPct val="80000"/>
              </a:lnSpc>
              <a:defRPr sz="5400" spc="-150">
                <a:solidFill>
                  <a:srgbClr val="FFFEFF"/>
                </a:solidFill>
              </a:defRPr>
            </a:lvl1pPr>
          </a:lstStyle>
          <a:p>
            <a:r>
              <a:rPr lang="pt-BR"/>
              <a:t>Clique para editar o título Mestre</a:t>
            </a:r>
            <a:endParaRPr lang="en-US" dirty="0"/>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endParaRPr lang="en-US" dirty="0"/>
          </a:p>
        </p:txBody>
      </p:sp>
      <p:sp>
        <p:nvSpPr>
          <p:cNvPr id="28" name="Date Placeholder 3"/>
          <p:cNvSpPr>
            <a:spLocks noGrp="1"/>
          </p:cNvSpPr>
          <p:nvPr>
            <p:ph type="dt" sz="half" idx="10"/>
          </p:nvPr>
        </p:nvSpPr>
        <p:spPr/>
        <p:txBody>
          <a:bodyPr/>
          <a:lstStyle>
            <a:lvl1pPr>
              <a:defRPr lang="en-US" smtClean="0"/>
            </a:lvl1pPr>
          </a:lstStyle>
          <a:p>
            <a:pPr>
              <a:defRPr/>
            </a:pPr>
            <a:fld id="{EEF8CE41-01AA-45A1-92B1-E0A2EC1FDBE8}" type="datetimeFigureOut">
              <a:rPr/>
              <a:pPr>
                <a:defRPr/>
              </a:pPr>
              <a:t>2/28/2021</a:t>
            </a:fld>
            <a:endParaRPr dirty="0"/>
          </a:p>
        </p:txBody>
      </p:sp>
      <p:sp>
        <p:nvSpPr>
          <p:cNvPr id="29" name="Footer Placeholder 4"/>
          <p:cNvSpPr>
            <a:spLocks noGrp="1"/>
          </p:cNvSpPr>
          <p:nvPr>
            <p:ph type="ftr" sz="quarter" idx="11"/>
          </p:nvPr>
        </p:nvSpPr>
        <p:spPr/>
        <p:txBody>
          <a:bodyPr/>
          <a:lstStyle>
            <a:lvl1pPr algn="ctr">
              <a:defRPr dirty="0"/>
            </a:lvl1pPr>
          </a:lstStyle>
          <a:p>
            <a:pPr>
              <a:defRPr/>
            </a:pPr>
            <a:endParaRPr lang="en-US"/>
          </a:p>
        </p:txBody>
      </p:sp>
      <p:sp>
        <p:nvSpPr>
          <p:cNvPr id="30" name="Slide Number Placeholder 5"/>
          <p:cNvSpPr>
            <a:spLocks noGrp="1"/>
          </p:cNvSpPr>
          <p:nvPr>
            <p:ph type="sldNum" sz="quarter" idx="12"/>
          </p:nvPr>
        </p:nvSpPr>
        <p:spPr/>
        <p:txBody>
          <a:bodyPr/>
          <a:lstStyle>
            <a:lvl1pPr>
              <a:defRPr/>
            </a:lvl1pPr>
          </a:lstStyle>
          <a:p>
            <a:pPr>
              <a:defRPr/>
            </a:pPr>
            <a:fld id="{DF7A44AE-D639-4C13-9646-26C43089EB52}" type="slidenum">
              <a:rPr lang="en-US"/>
              <a:pPr>
                <a:defRPr/>
              </a:pPr>
              <a:t>‹nº›</a:t>
            </a:fld>
            <a:endParaRPr lang="en-US" dirty="0"/>
          </a:p>
        </p:txBody>
      </p:sp>
    </p:spTree>
    <p:extLst>
      <p:ext uri="{BB962C8B-B14F-4D97-AF65-F5344CB8AC3E}">
        <p14:creationId xmlns:p14="http://schemas.microsoft.com/office/powerpoint/2010/main" val="10081166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grpSp>
        <p:nvGrpSpPr>
          <p:cNvPr id="4" name="Group 79"/>
          <p:cNvGrpSpPr>
            <a:grpSpLocks/>
          </p:cNvGrpSpPr>
          <p:nvPr/>
        </p:nvGrpSpPr>
        <p:grpSpPr bwMode="auto">
          <a:xfrm>
            <a:off x="-417513" y="0"/>
            <a:ext cx="12584113" cy="6853238"/>
            <a:chOff x="-417513" y="0"/>
            <a:chExt cx="12584114" cy="6853238"/>
          </a:xfrm>
        </p:grpSpPr>
        <p:sp>
          <p:nvSpPr>
            <p:cNvPr id="5" name="Freeform 5"/>
            <p:cNvSpPr>
              <a:spLocks/>
            </p:cNvSpPr>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 name="Freeform 6"/>
            <p:cNvSpPr>
              <a:spLocks/>
            </p:cNvSpPr>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7" name="Freeform 7"/>
            <p:cNvSpPr>
              <a:spLocks/>
            </p:cNvSpPr>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8" name="Freeform 8"/>
            <p:cNvSpPr>
              <a:spLocks/>
            </p:cNvSpPr>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9" name="Freeform 9"/>
            <p:cNvSpPr>
              <a:spLocks/>
            </p:cNvSpPr>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0" name="Freeform 10"/>
            <p:cNvSpPr>
              <a:spLocks/>
            </p:cNvSpPr>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1" name="Freeform 11"/>
            <p:cNvSpPr>
              <a:spLocks/>
            </p:cNvSpPr>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2" name="Freeform 12"/>
            <p:cNvSpPr>
              <a:spLocks/>
            </p:cNvSpPr>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3" name="Freeform 13"/>
            <p:cNvSpPr>
              <a:spLocks/>
            </p:cNvSpPr>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4" name="Freeform 14"/>
            <p:cNvSpPr>
              <a:spLocks/>
            </p:cNvSpPr>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5" name="Freeform 15"/>
            <p:cNvSpPr>
              <a:spLocks/>
            </p:cNvSpPr>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6" name="Freeform 16"/>
            <p:cNvSpPr>
              <a:spLocks/>
            </p:cNvSpPr>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7" name="Freeform 17"/>
            <p:cNvSpPr>
              <a:spLocks/>
            </p:cNvSpPr>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8" name="Freeform 18"/>
            <p:cNvSpPr>
              <a:spLocks/>
            </p:cNvSpPr>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 name="Freeform 19"/>
            <p:cNvSpPr>
              <a:spLocks/>
            </p:cNvSpPr>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 name="Freeform 20"/>
            <p:cNvSpPr>
              <a:spLocks/>
            </p:cNvSpPr>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1" name="Freeform 21"/>
            <p:cNvSpPr>
              <a:spLocks/>
            </p:cNvSpPr>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 name="Freeform 22"/>
            <p:cNvSpPr>
              <a:spLocks/>
            </p:cNvSpPr>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3" name="Freeform 23"/>
            <p:cNvSpPr>
              <a:spLocks/>
            </p:cNvSpPr>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4" name="Freeform 24"/>
            <p:cNvSpPr>
              <a:spLocks/>
            </p:cNvSpPr>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5" name="Freeform 25"/>
            <p:cNvSpPr>
              <a:spLocks/>
            </p:cNvSpPr>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grpSp>
        <p:nvGrpSpPr>
          <p:cNvPr id="26" name="Group 26"/>
          <p:cNvGrpSpPr>
            <a:grpSpLocks/>
          </p:cNvGrpSpPr>
          <p:nvPr/>
        </p:nvGrpSpPr>
        <p:grpSpPr bwMode="auto">
          <a:xfrm>
            <a:off x="800100" y="1700213"/>
            <a:ext cx="3675063" cy="3470275"/>
            <a:chOff x="697883" y="1816768"/>
            <a:chExt cx="3674476" cy="3470421"/>
          </a:xfrm>
        </p:grpSpPr>
        <p:sp>
          <p:nvSpPr>
            <p:cNvPr id="27" name="Rectangle 27"/>
            <p:cNvSpPr/>
            <p:nvPr/>
          </p:nvSpPr>
          <p:spPr>
            <a:xfrm>
              <a:off x="697883" y="1816768"/>
              <a:ext cx="3674476" cy="5032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8" name="Isosceles Triangle 22"/>
            <p:cNvSpPr/>
            <p:nvPr/>
          </p:nvSpPr>
          <p:spPr>
            <a:xfrm rot="10800000">
              <a:off x="2380364" y="5014128"/>
              <a:ext cx="315863" cy="27306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Rectangle 29"/>
            <p:cNvSpPr/>
            <p:nvPr/>
          </p:nvSpPr>
          <p:spPr>
            <a:xfrm>
              <a:off x="704232" y="2393054"/>
              <a:ext cx="3668127" cy="2624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pt-BR"/>
              <a:t>Clique para editar o título Mestre</a:t>
            </a:r>
            <a:endParaRPr lang="en-US" dirty="0"/>
          </a:p>
        </p:txBody>
      </p:sp>
      <p:sp>
        <p:nvSpPr>
          <p:cNvPr id="3" name="Content Placeholder 2"/>
          <p:cNvSpPr>
            <a:spLocks noGrp="1"/>
          </p:cNvSpPr>
          <p:nvPr>
            <p:ph idx="1"/>
          </p:nvPr>
        </p:nvSpPr>
        <p:spPr>
          <a:xfrm>
            <a:off x="5118447" y="803186"/>
            <a:ext cx="6281873" cy="5248622"/>
          </a:xfrm>
        </p:spPr>
        <p:txBody>
          <a:bodyPr anchor="ct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30" name="Date Placeholder 3"/>
          <p:cNvSpPr>
            <a:spLocks noGrp="1"/>
          </p:cNvSpPr>
          <p:nvPr>
            <p:ph type="dt" sz="half" idx="10"/>
          </p:nvPr>
        </p:nvSpPr>
        <p:spPr/>
        <p:txBody>
          <a:bodyPr/>
          <a:lstStyle>
            <a:lvl1pPr>
              <a:defRPr/>
            </a:lvl1pPr>
          </a:lstStyle>
          <a:p>
            <a:pPr>
              <a:defRPr/>
            </a:pPr>
            <a:fld id="{6D87E6C4-EB0D-415C-BB3C-16F1A080D039}" type="datetimeFigureOut">
              <a:rPr lang="en-US"/>
              <a:pPr>
                <a:defRPr/>
              </a:pPr>
              <a:t>2/28/2021</a:t>
            </a:fld>
            <a:endParaRPr lang="en-US" dirty="0"/>
          </a:p>
        </p:txBody>
      </p:sp>
      <p:sp>
        <p:nvSpPr>
          <p:cNvPr id="31" name="Footer Placeholder 4"/>
          <p:cNvSpPr>
            <a:spLocks noGrp="1"/>
          </p:cNvSpPr>
          <p:nvPr>
            <p:ph type="ftr" sz="quarter" idx="11"/>
          </p:nvPr>
        </p:nvSpPr>
        <p:spPr/>
        <p:txBody>
          <a:bodyPr/>
          <a:lstStyle>
            <a:lvl1pPr>
              <a:defRPr/>
            </a:lvl1pPr>
          </a:lstStyle>
          <a:p>
            <a:pPr>
              <a:defRPr/>
            </a:pPr>
            <a:endParaRPr lang="en-US"/>
          </a:p>
        </p:txBody>
      </p:sp>
      <p:sp>
        <p:nvSpPr>
          <p:cNvPr id="32" name="Slide Number Placeholder 5"/>
          <p:cNvSpPr>
            <a:spLocks noGrp="1"/>
          </p:cNvSpPr>
          <p:nvPr>
            <p:ph type="sldNum" sz="quarter" idx="12"/>
          </p:nvPr>
        </p:nvSpPr>
        <p:spPr/>
        <p:txBody>
          <a:bodyPr/>
          <a:lstStyle>
            <a:lvl1pPr>
              <a:defRPr/>
            </a:lvl1pPr>
          </a:lstStyle>
          <a:p>
            <a:pPr>
              <a:defRPr/>
            </a:pPr>
            <a:fld id="{95A22C45-7E66-4718-A901-A875E71AB7D1}" type="slidenum">
              <a:rPr lang="en-US"/>
              <a:pPr>
                <a:defRPr/>
              </a:pPr>
              <a:t>‹nº›</a:t>
            </a:fld>
            <a:endParaRPr lang="en-US" dirty="0"/>
          </a:p>
        </p:txBody>
      </p:sp>
    </p:spTree>
    <p:extLst>
      <p:ext uri="{BB962C8B-B14F-4D97-AF65-F5344CB8AC3E}">
        <p14:creationId xmlns:p14="http://schemas.microsoft.com/office/powerpoint/2010/main" val="28803374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grpSp>
        <p:nvGrpSpPr>
          <p:cNvPr id="4" name="Group 76"/>
          <p:cNvGrpSpPr>
            <a:grpSpLocks/>
          </p:cNvGrpSpPr>
          <p:nvPr/>
        </p:nvGrpSpPr>
        <p:grpSpPr bwMode="auto">
          <a:xfrm>
            <a:off x="-330200" y="-58738"/>
            <a:ext cx="12515850" cy="6923088"/>
            <a:chOff x="-329674" y="-51881"/>
            <a:chExt cx="12515851" cy="6923798"/>
          </a:xfrm>
        </p:grpSpPr>
        <p:sp>
          <p:nvSpPr>
            <p:cNvPr id="5" name="Freeform 5"/>
            <p:cNvSpPr>
              <a:spLocks/>
            </p:cNvSpPr>
            <p:nvPr/>
          </p:nvSpPr>
          <p:spPr bwMode="auto">
            <a:xfrm>
              <a:off x="-329674" y="1298404"/>
              <a:ext cx="9702800"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 name="Freeform 6"/>
            <p:cNvSpPr>
              <a:spLocks/>
            </p:cNvSpPr>
            <p:nvPr/>
          </p:nvSpPr>
          <p:spPr bwMode="auto">
            <a:xfrm>
              <a:off x="670451" y="2018236"/>
              <a:ext cx="7373938"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7" name="Freeform 7"/>
            <p:cNvSpPr>
              <a:spLocks/>
            </p:cNvSpPr>
            <p:nvPr/>
          </p:nvSpPr>
          <p:spPr bwMode="auto">
            <a:xfrm>
              <a:off x="251351" y="1788400"/>
              <a:ext cx="8035925"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8" name="Freeform 8"/>
            <p:cNvSpPr>
              <a:spLocks/>
            </p:cNvSpPr>
            <p:nvPr/>
          </p:nvSpPr>
          <p:spPr bwMode="auto">
            <a:xfrm>
              <a:off x="-1061" y="549842"/>
              <a:ext cx="10334625"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9" name="Freeform 9"/>
            <p:cNvSpPr>
              <a:spLocks/>
            </p:cNvSpPr>
            <p:nvPr/>
          </p:nvSpPr>
          <p:spPr bwMode="auto">
            <a:xfrm>
              <a:off x="3701" y="6186246"/>
              <a:ext cx="504825"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0" name="Freeform 10"/>
            <p:cNvSpPr>
              <a:spLocks/>
            </p:cNvSpPr>
            <p:nvPr/>
          </p:nvSpPr>
          <p:spPr bwMode="auto">
            <a:xfrm>
              <a:off x="-1061" y="-51881"/>
              <a:ext cx="11091863"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1" name="Freeform 11"/>
            <p:cNvSpPr>
              <a:spLocks/>
            </p:cNvSpPr>
            <p:nvPr/>
          </p:nvSpPr>
          <p:spPr bwMode="auto">
            <a:xfrm>
              <a:off x="5426601" y="5579"/>
              <a:ext cx="5788025"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2" name="Freeform 12"/>
            <p:cNvSpPr>
              <a:spLocks/>
            </p:cNvSpPr>
            <p:nvPr/>
          </p:nvSpPr>
          <p:spPr bwMode="auto">
            <a:xfrm>
              <a:off x="-1061" y="5579"/>
              <a:ext cx="105727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3" name="Freeform 13"/>
            <p:cNvSpPr>
              <a:spLocks/>
            </p:cNvSpPr>
            <p:nvPr/>
          </p:nvSpPr>
          <p:spPr bwMode="auto">
            <a:xfrm>
              <a:off x="5821889" y="5579"/>
              <a:ext cx="5588000" cy="6866337"/>
            </a:xfrm>
            <a:custGeom>
              <a:avLst/>
              <a:gdLst>
                <a:gd name="T0" fmla="*/ 1067 w 1174"/>
                <a:gd name="T1" fmla="*/ 1440 h 1440"/>
                <a:gd name="T2" fmla="*/ 698 w 1174"/>
                <a:gd name="T3" fmla="*/ 577 h 1440"/>
                <a:gd name="T4" fmla="*/ 0 w 1174"/>
                <a:gd name="T5" fmla="*/ 0 h 1440"/>
              </a:gdLst>
              <a:ahLst/>
              <a:cxnLst>
                <a:cxn ang="0">
                  <a:pos x="T0" y="T1"/>
                </a:cxn>
                <a:cxn ang="0">
                  <a:pos x="T2" y="T3"/>
                </a:cxn>
                <a:cxn ang="0">
                  <a:pos x="T4" y="T5"/>
                </a:cxn>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4" name="Freeform 14"/>
            <p:cNvSpPr>
              <a:spLocks/>
            </p:cNvSpPr>
            <p:nvPr/>
          </p:nvSpPr>
          <p:spPr bwMode="auto">
            <a:xfrm>
              <a:off x="3701" y="790"/>
              <a:ext cx="595313"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5" name="Freeform 15"/>
            <p:cNvSpPr>
              <a:spLocks/>
            </p:cNvSpPr>
            <p:nvPr/>
          </p:nvSpPr>
          <p:spPr bwMode="auto">
            <a:xfrm>
              <a:off x="6012389" y="5579"/>
              <a:ext cx="5497513" cy="6866337"/>
            </a:xfrm>
            <a:custGeom>
              <a:avLst/>
              <a:gdLst>
                <a:gd name="T0" fmla="*/ 1056 w 1155"/>
                <a:gd name="T1" fmla="*/ 1440 h 1440"/>
                <a:gd name="T2" fmla="*/ 686 w 1155"/>
                <a:gd name="T3" fmla="*/ 580 h 1440"/>
                <a:gd name="T4" fmla="*/ 0 w 1155"/>
                <a:gd name="T5" fmla="*/ 0 h 1440"/>
              </a:gdLst>
              <a:ahLst/>
              <a:cxnLst>
                <a:cxn ang="0">
                  <a:pos x="T0" y="T1"/>
                </a:cxn>
                <a:cxn ang="0">
                  <a:pos x="T2" y="T3"/>
                </a:cxn>
                <a:cxn ang="0">
                  <a:pos x="T4" y="T5"/>
                </a:cxn>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6" name="Freeform 16"/>
            <p:cNvSpPr>
              <a:spLocks/>
            </p:cNvSpPr>
            <p:nvPr/>
          </p:nvSpPr>
          <p:spPr bwMode="auto">
            <a:xfrm>
              <a:off x="-1061" y="5579"/>
              <a:ext cx="357188"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7" name="Freeform 17"/>
            <p:cNvSpPr>
              <a:spLocks/>
            </p:cNvSpPr>
            <p:nvPr/>
          </p:nvSpPr>
          <p:spPr bwMode="auto">
            <a:xfrm>
              <a:off x="6210826" y="790"/>
              <a:ext cx="5522913" cy="6871126"/>
            </a:xfrm>
            <a:custGeom>
              <a:avLst/>
              <a:gdLst>
                <a:gd name="T0" fmla="*/ 1053 w 1160"/>
                <a:gd name="T1" fmla="*/ 1441 h 1441"/>
                <a:gd name="T2" fmla="*/ 705 w 1160"/>
                <a:gd name="T3" fmla="*/ 599 h 1441"/>
                <a:gd name="T4" fmla="*/ 0 w 1160"/>
                <a:gd name="T5" fmla="*/ 0 h 1441"/>
              </a:gdLst>
              <a:ahLst/>
              <a:cxnLst>
                <a:cxn ang="0">
                  <a:pos x="T0" y="T1"/>
                </a:cxn>
                <a:cxn ang="0">
                  <a:pos x="T2" y="T3"/>
                </a:cxn>
                <a:cxn ang="0">
                  <a:pos x="T4" y="T5"/>
                </a:cxn>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8" name="Freeform 18"/>
            <p:cNvSpPr>
              <a:spLocks/>
            </p:cNvSpPr>
            <p:nvPr/>
          </p:nvSpPr>
          <p:spPr bwMode="auto">
            <a:xfrm>
              <a:off x="6463239" y="5579"/>
              <a:ext cx="5413375" cy="6866337"/>
            </a:xfrm>
            <a:custGeom>
              <a:avLst/>
              <a:gdLst>
                <a:gd name="T0" fmla="*/ 1040 w 1137"/>
                <a:gd name="T1" fmla="*/ 1440 h 1440"/>
                <a:gd name="T2" fmla="*/ 698 w 1137"/>
                <a:gd name="T3" fmla="*/ 611 h 1440"/>
                <a:gd name="T4" fmla="*/ 0 w 1137"/>
                <a:gd name="T5" fmla="*/ 0 h 1440"/>
              </a:gdLst>
              <a:ahLst/>
              <a:cxnLst>
                <a:cxn ang="0">
                  <a:pos x="T0" y="T1"/>
                </a:cxn>
                <a:cxn ang="0">
                  <a:pos x="T2" y="T3"/>
                </a:cxn>
                <a:cxn ang="0">
                  <a:pos x="T4" y="T5"/>
                </a:cxn>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 name="Freeform 19"/>
            <p:cNvSpPr>
              <a:spLocks/>
            </p:cNvSpPr>
            <p:nvPr/>
          </p:nvSpPr>
          <p:spPr bwMode="auto">
            <a:xfrm>
              <a:off x="6877576" y="5579"/>
              <a:ext cx="5037138" cy="6861550"/>
            </a:xfrm>
            <a:custGeom>
              <a:avLst/>
              <a:gdLst>
                <a:gd name="T0" fmla="*/ 1011 w 1058"/>
                <a:gd name="T1" fmla="*/ 1439 h 1439"/>
                <a:gd name="T2" fmla="*/ 648 w 1058"/>
                <a:gd name="T3" fmla="*/ 617 h 1439"/>
                <a:gd name="T4" fmla="*/ 0 w 1058"/>
                <a:gd name="T5" fmla="*/ 0 h 1439"/>
              </a:gdLst>
              <a:ahLst/>
              <a:cxnLst>
                <a:cxn ang="0">
                  <a:pos x="T0" y="T1"/>
                </a:cxn>
                <a:cxn ang="0">
                  <a:pos x="T2" y="T3"/>
                </a:cxn>
                <a:cxn ang="0">
                  <a:pos x="T4" y="T5"/>
                </a:cxn>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 name="Freeform 20"/>
            <p:cNvSpPr>
              <a:spLocks/>
            </p:cNvSpPr>
            <p:nvPr/>
          </p:nvSpPr>
          <p:spPr bwMode="auto">
            <a:xfrm>
              <a:off x="8768289" y="5579"/>
              <a:ext cx="3417888" cy="2742066"/>
            </a:xfrm>
            <a:custGeom>
              <a:avLst/>
              <a:gdLst>
                <a:gd name="T0" fmla="*/ 718 w 718"/>
                <a:gd name="T1" fmla="*/ 575 h 575"/>
                <a:gd name="T2" fmla="*/ 0 w 718"/>
                <a:gd name="T3" fmla="*/ 0 h 575"/>
              </a:gdLst>
              <a:ahLst/>
              <a:cxnLst>
                <a:cxn ang="0">
                  <a:pos x="T0" y="T1"/>
                </a:cxn>
                <a:cxn ang="0">
                  <a:pos x="T2" y="T3"/>
                </a:cxn>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1" name="Freeform 21"/>
            <p:cNvSpPr>
              <a:spLocks/>
            </p:cNvSpPr>
            <p:nvPr/>
          </p:nvSpPr>
          <p:spPr bwMode="auto">
            <a:xfrm>
              <a:off x="9235014" y="10367"/>
              <a:ext cx="2951163"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 name="Freeform 22"/>
            <p:cNvSpPr>
              <a:spLocks/>
            </p:cNvSpPr>
            <p:nvPr/>
          </p:nvSpPr>
          <p:spPr bwMode="auto">
            <a:xfrm>
              <a:off x="10020826" y="5579"/>
              <a:ext cx="2165350"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3" name="Freeform 23"/>
            <p:cNvSpPr>
              <a:spLocks/>
            </p:cNvSpPr>
            <p:nvPr/>
          </p:nvSpPr>
          <p:spPr bwMode="auto">
            <a:xfrm>
              <a:off x="11290826" y="5579"/>
              <a:ext cx="895350"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grpSp>
        <p:nvGrpSpPr>
          <p:cNvPr id="24" name="Group 8"/>
          <p:cNvGrpSpPr>
            <a:grpSpLocks/>
          </p:cNvGrpSpPr>
          <p:nvPr/>
        </p:nvGrpSpPr>
        <p:grpSpPr bwMode="auto">
          <a:xfrm>
            <a:off x="3259138" y="1185863"/>
            <a:ext cx="5665787" cy="4478337"/>
            <a:chOff x="3259545" y="1186483"/>
            <a:chExt cx="5666145" cy="4477933"/>
          </a:xfrm>
        </p:grpSpPr>
        <p:sp>
          <p:nvSpPr>
            <p:cNvPr id="25" name="Rectangle 98"/>
            <p:cNvSpPr/>
            <p:nvPr/>
          </p:nvSpPr>
          <p:spPr>
            <a:xfrm>
              <a:off x="3259545" y="1186483"/>
              <a:ext cx="5658207" cy="71589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39"/>
            <p:cNvSpPr/>
            <p:nvPr/>
          </p:nvSpPr>
          <p:spPr>
            <a:xfrm rot="10800000">
              <a:off x="5891786" y="5313611"/>
              <a:ext cx="408013" cy="35080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100"/>
            <p:cNvSpPr/>
            <p:nvPr/>
          </p:nvSpPr>
          <p:spPr>
            <a:xfrm>
              <a:off x="3259545" y="1991272"/>
              <a:ext cx="5666145" cy="33223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lstStyle>
            <a:lvl1pPr algn="ctr">
              <a:defRPr sz="4400">
                <a:solidFill>
                  <a:srgbClr val="FFFEFF"/>
                </a:solidFill>
              </a:defRPr>
            </a:lvl1pPr>
          </a:lstStyle>
          <a:p>
            <a:r>
              <a:rPr lang="pt-BR"/>
              <a:t>Clique para editar o título Mestre</a:t>
            </a:r>
            <a:endParaRPr lang="en-US" dirty="0"/>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a:t>Clique para editar os estilos de texto Mestres</a:t>
            </a:r>
          </a:p>
        </p:txBody>
      </p:sp>
      <p:sp>
        <p:nvSpPr>
          <p:cNvPr id="28" name="Date Placeholder 3"/>
          <p:cNvSpPr>
            <a:spLocks noGrp="1"/>
          </p:cNvSpPr>
          <p:nvPr>
            <p:ph type="dt" sz="half" idx="10"/>
          </p:nvPr>
        </p:nvSpPr>
        <p:spPr/>
        <p:txBody>
          <a:bodyPr/>
          <a:lstStyle>
            <a:lvl1pPr>
              <a:defRPr/>
            </a:lvl1pPr>
          </a:lstStyle>
          <a:p>
            <a:pPr>
              <a:defRPr/>
            </a:pPr>
            <a:fld id="{F8A148D0-A9ED-4D16-8E26-E160AF96B559}" type="datetimeFigureOut">
              <a:rPr lang="en-US"/>
              <a:pPr>
                <a:defRPr/>
              </a:pPr>
              <a:t>2/28/2021</a:t>
            </a:fld>
            <a:endParaRPr lang="en-US" dirty="0"/>
          </a:p>
        </p:txBody>
      </p:sp>
      <p:sp>
        <p:nvSpPr>
          <p:cNvPr id="29" name="Footer Placeholder 4"/>
          <p:cNvSpPr>
            <a:spLocks noGrp="1"/>
          </p:cNvSpPr>
          <p:nvPr>
            <p:ph type="ftr" sz="quarter" idx="11"/>
          </p:nvPr>
        </p:nvSpPr>
        <p:spPr/>
        <p:txBody>
          <a:bodyPr/>
          <a:lstStyle>
            <a:lvl1pPr algn="ctr">
              <a:defRPr dirty="0"/>
            </a:lvl1pPr>
          </a:lstStyle>
          <a:p>
            <a:pPr>
              <a:defRPr/>
            </a:pPr>
            <a:endParaRPr lang="en-US"/>
          </a:p>
        </p:txBody>
      </p:sp>
      <p:sp>
        <p:nvSpPr>
          <p:cNvPr id="30" name="Slide Number Placeholder 5"/>
          <p:cNvSpPr>
            <a:spLocks noGrp="1"/>
          </p:cNvSpPr>
          <p:nvPr>
            <p:ph type="sldNum" sz="quarter" idx="12"/>
          </p:nvPr>
        </p:nvSpPr>
        <p:spPr/>
        <p:txBody>
          <a:bodyPr/>
          <a:lstStyle>
            <a:lvl1pPr>
              <a:defRPr/>
            </a:lvl1pPr>
          </a:lstStyle>
          <a:p>
            <a:pPr>
              <a:defRPr/>
            </a:pPr>
            <a:fld id="{5096F915-4331-41C7-9D86-A654AD728FB3}" type="slidenum">
              <a:rPr lang="en-US"/>
              <a:pPr>
                <a:defRPr/>
              </a:pPr>
              <a:t>‹nº›</a:t>
            </a:fld>
            <a:endParaRPr lang="en-US" dirty="0"/>
          </a:p>
        </p:txBody>
      </p:sp>
    </p:spTree>
    <p:extLst>
      <p:ext uri="{BB962C8B-B14F-4D97-AF65-F5344CB8AC3E}">
        <p14:creationId xmlns:p14="http://schemas.microsoft.com/office/powerpoint/2010/main" val="3303315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grpSp>
        <p:nvGrpSpPr>
          <p:cNvPr id="5" name="Group 36"/>
          <p:cNvGrpSpPr>
            <a:grpSpLocks/>
          </p:cNvGrpSpPr>
          <p:nvPr/>
        </p:nvGrpSpPr>
        <p:grpSpPr bwMode="auto">
          <a:xfrm>
            <a:off x="-417513" y="0"/>
            <a:ext cx="12584113" cy="6853238"/>
            <a:chOff x="-417513" y="0"/>
            <a:chExt cx="12584114" cy="6853238"/>
          </a:xfrm>
        </p:grpSpPr>
        <p:sp>
          <p:nvSpPr>
            <p:cNvPr id="6" name="Freeform 5"/>
            <p:cNvSpPr>
              <a:spLocks/>
            </p:cNvSpPr>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7" name="Freeform 6"/>
            <p:cNvSpPr>
              <a:spLocks/>
            </p:cNvSpPr>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8" name="Freeform 7"/>
            <p:cNvSpPr>
              <a:spLocks/>
            </p:cNvSpPr>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9" name="Freeform 8"/>
            <p:cNvSpPr>
              <a:spLocks/>
            </p:cNvSpPr>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0" name="Freeform 9"/>
            <p:cNvSpPr>
              <a:spLocks/>
            </p:cNvSpPr>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1" name="Freeform 10"/>
            <p:cNvSpPr>
              <a:spLocks/>
            </p:cNvSpPr>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2" name="Freeform 11"/>
            <p:cNvSpPr>
              <a:spLocks/>
            </p:cNvSpPr>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3" name="Freeform 12"/>
            <p:cNvSpPr>
              <a:spLocks/>
            </p:cNvSpPr>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4" name="Freeform 13"/>
            <p:cNvSpPr>
              <a:spLocks/>
            </p:cNvSpPr>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5" name="Freeform 14"/>
            <p:cNvSpPr>
              <a:spLocks/>
            </p:cNvSpPr>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6" name="Freeform 15"/>
            <p:cNvSpPr>
              <a:spLocks/>
            </p:cNvSpPr>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7" name="Freeform 16"/>
            <p:cNvSpPr>
              <a:spLocks/>
            </p:cNvSpPr>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8" name="Freeform 17"/>
            <p:cNvSpPr>
              <a:spLocks/>
            </p:cNvSpPr>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 name="Freeform 18"/>
            <p:cNvSpPr>
              <a:spLocks/>
            </p:cNvSpPr>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 name="Freeform 19"/>
            <p:cNvSpPr>
              <a:spLocks/>
            </p:cNvSpPr>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1" name="Freeform 20"/>
            <p:cNvSpPr>
              <a:spLocks/>
            </p:cNvSpPr>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 name="Freeform 21"/>
            <p:cNvSpPr>
              <a:spLocks/>
            </p:cNvSpPr>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3" name="Freeform 22"/>
            <p:cNvSpPr>
              <a:spLocks/>
            </p:cNvSpPr>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4" name="Freeform 23"/>
            <p:cNvSpPr>
              <a:spLocks/>
            </p:cNvSpPr>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5" name="Freeform 24"/>
            <p:cNvSpPr>
              <a:spLocks/>
            </p:cNvSpPr>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 name="Freeform 25"/>
            <p:cNvSpPr>
              <a:spLocks/>
            </p:cNvSpPr>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grpSp>
        <p:nvGrpSpPr>
          <p:cNvPr id="27" name="Group 58"/>
          <p:cNvGrpSpPr>
            <a:grpSpLocks/>
          </p:cNvGrpSpPr>
          <p:nvPr/>
        </p:nvGrpSpPr>
        <p:grpSpPr bwMode="auto">
          <a:xfrm>
            <a:off x="800100" y="1700213"/>
            <a:ext cx="3675063" cy="3470275"/>
            <a:chOff x="697883" y="1816768"/>
            <a:chExt cx="3674476" cy="3470421"/>
          </a:xfrm>
        </p:grpSpPr>
        <p:sp>
          <p:nvSpPr>
            <p:cNvPr id="28" name="Rectangle 59"/>
            <p:cNvSpPr/>
            <p:nvPr/>
          </p:nvSpPr>
          <p:spPr>
            <a:xfrm>
              <a:off x="697883" y="1816768"/>
              <a:ext cx="3674476" cy="5032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364" y="5014128"/>
              <a:ext cx="315863" cy="27306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61"/>
            <p:cNvSpPr/>
            <p:nvPr/>
          </p:nvSpPr>
          <p:spPr>
            <a:xfrm>
              <a:off x="704232" y="2393054"/>
              <a:ext cx="3668127" cy="2624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pt-BR"/>
              <a:t>Clique para editar o título Mestre</a:t>
            </a:r>
            <a:endParaRPr lang="en-US" dirty="0"/>
          </a:p>
        </p:txBody>
      </p:sp>
      <p:sp>
        <p:nvSpPr>
          <p:cNvPr id="3" name="Content Placeholder 2"/>
          <p:cNvSpPr>
            <a:spLocks noGrp="1"/>
          </p:cNvSpPr>
          <p:nvPr>
            <p:ph sz="half" idx="1"/>
          </p:nvPr>
        </p:nvSpPr>
        <p:spPr>
          <a:xfrm>
            <a:off x="5120878" y="803187"/>
            <a:ext cx="6269591" cy="2382651"/>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5118447" y="3672162"/>
            <a:ext cx="6272022" cy="2383586"/>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31" name="Date Placeholder 4"/>
          <p:cNvSpPr>
            <a:spLocks noGrp="1"/>
          </p:cNvSpPr>
          <p:nvPr>
            <p:ph type="dt" sz="half" idx="10"/>
          </p:nvPr>
        </p:nvSpPr>
        <p:spPr/>
        <p:txBody>
          <a:bodyPr/>
          <a:lstStyle>
            <a:lvl1pPr>
              <a:defRPr/>
            </a:lvl1pPr>
          </a:lstStyle>
          <a:p>
            <a:pPr>
              <a:defRPr/>
            </a:pPr>
            <a:fld id="{70925A58-9468-4E4B-A619-058EB469DFD7}" type="datetimeFigureOut">
              <a:rPr lang="en-US"/>
              <a:pPr>
                <a:defRPr/>
              </a:pPr>
              <a:t>2/28/2021</a:t>
            </a:fld>
            <a:endParaRPr lang="en-US" dirty="0"/>
          </a:p>
        </p:txBody>
      </p:sp>
      <p:sp>
        <p:nvSpPr>
          <p:cNvPr id="32" name="Footer Placeholder 5"/>
          <p:cNvSpPr>
            <a:spLocks noGrp="1"/>
          </p:cNvSpPr>
          <p:nvPr>
            <p:ph type="ftr" sz="quarter" idx="11"/>
          </p:nvPr>
        </p:nvSpPr>
        <p:spPr/>
        <p:txBody>
          <a:bodyPr/>
          <a:lstStyle>
            <a:lvl1pPr>
              <a:defRPr/>
            </a:lvl1pPr>
          </a:lstStyle>
          <a:p>
            <a:pPr>
              <a:defRPr/>
            </a:pPr>
            <a:endParaRPr lang="en-US"/>
          </a:p>
        </p:txBody>
      </p:sp>
      <p:sp>
        <p:nvSpPr>
          <p:cNvPr id="33" name="Slide Number Placeholder 6"/>
          <p:cNvSpPr>
            <a:spLocks noGrp="1"/>
          </p:cNvSpPr>
          <p:nvPr>
            <p:ph type="sldNum" sz="quarter" idx="12"/>
          </p:nvPr>
        </p:nvSpPr>
        <p:spPr/>
        <p:txBody>
          <a:bodyPr/>
          <a:lstStyle>
            <a:lvl1pPr>
              <a:defRPr/>
            </a:lvl1pPr>
          </a:lstStyle>
          <a:p>
            <a:pPr>
              <a:defRPr/>
            </a:pPr>
            <a:fld id="{11CDB558-A324-425A-BBF5-86F98D8799C9}" type="slidenum">
              <a:rPr lang="en-US"/>
              <a:pPr>
                <a:defRPr/>
              </a:pPr>
              <a:t>‹nº›</a:t>
            </a:fld>
            <a:endParaRPr lang="en-US" dirty="0"/>
          </a:p>
        </p:txBody>
      </p:sp>
    </p:spTree>
    <p:extLst>
      <p:ext uri="{BB962C8B-B14F-4D97-AF65-F5344CB8AC3E}">
        <p14:creationId xmlns:p14="http://schemas.microsoft.com/office/powerpoint/2010/main" val="27247463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grpSp>
        <p:nvGrpSpPr>
          <p:cNvPr id="7" name="Group 38"/>
          <p:cNvGrpSpPr>
            <a:grpSpLocks/>
          </p:cNvGrpSpPr>
          <p:nvPr/>
        </p:nvGrpSpPr>
        <p:grpSpPr bwMode="auto">
          <a:xfrm>
            <a:off x="-417513" y="0"/>
            <a:ext cx="12584113" cy="6853238"/>
            <a:chOff x="-417513" y="0"/>
            <a:chExt cx="12584114" cy="6853238"/>
          </a:xfrm>
        </p:grpSpPr>
        <p:sp>
          <p:nvSpPr>
            <p:cNvPr id="8" name="Freeform 5"/>
            <p:cNvSpPr>
              <a:spLocks/>
            </p:cNvSpPr>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9" name="Freeform 6"/>
            <p:cNvSpPr>
              <a:spLocks/>
            </p:cNvSpPr>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0" name="Freeform 7"/>
            <p:cNvSpPr>
              <a:spLocks/>
            </p:cNvSpPr>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1" name="Freeform 8"/>
            <p:cNvSpPr>
              <a:spLocks/>
            </p:cNvSpPr>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2" name="Freeform 9"/>
            <p:cNvSpPr>
              <a:spLocks/>
            </p:cNvSpPr>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3" name="Freeform 10"/>
            <p:cNvSpPr>
              <a:spLocks/>
            </p:cNvSpPr>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4" name="Freeform 11"/>
            <p:cNvSpPr>
              <a:spLocks/>
            </p:cNvSpPr>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5" name="Freeform 12"/>
            <p:cNvSpPr>
              <a:spLocks/>
            </p:cNvSpPr>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6" name="Freeform 13"/>
            <p:cNvSpPr>
              <a:spLocks/>
            </p:cNvSpPr>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7" name="Freeform 14"/>
            <p:cNvSpPr>
              <a:spLocks/>
            </p:cNvSpPr>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8" name="Freeform 15"/>
            <p:cNvSpPr>
              <a:spLocks/>
            </p:cNvSpPr>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 name="Freeform 16"/>
            <p:cNvSpPr>
              <a:spLocks/>
            </p:cNvSpPr>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 name="Freeform 17"/>
            <p:cNvSpPr>
              <a:spLocks/>
            </p:cNvSpPr>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1" name="Freeform 18"/>
            <p:cNvSpPr>
              <a:spLocks/>
            </p:cNvSpPr>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 name="Freeform 19"/>
            <p:cNvSpPr>
              <a:spLocks/>
            </p:cNvSpPr>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3" name="Freeform 20"/>
            <p:cNvSpPr>
              <a:spLocks/>
            </p:cNvSpPr>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4" name="Freeform 21"/>
            <p:cNvSpPr>
              <a:spLocks/>
            </p:cNvSpPr>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5" name="Freeform 22"/>
            <p:cNvSpPr>
              <a:spLocks/>
            </p:cNvSpPr>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 name="Freeform 23"/>
            <p:cNvSpPr>
              <a:spLocks/>
            </p:cNvSpPr>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7" name="Freeform 24"/>
            <p:cNvSpPr>
              <a:spLocks/>
            </p:cNvSpPr>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8" name="Freeform 25"/>
            <p:cNvSpPr>
              <a:spLocks/>
            </p:cNvSpPr>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grpSp>
        <p:nvGrpSpPr>
          <p:cNvPr id="29" name="Group 60"/>
          <p:cNvGrpSpPr>
            <a:grpSpLocks/>
          </p:cNvGrpSpPr>
          <p:nvPr/>
        </p:nvGrpSpPr>
        <p:grpSpPr bwMode="auto">
          <a:xfrm>
            <a:off x="800100" y="1700213"/>
            <a:ext cx="3675063" cy="3470275"/>
            <a:chOff x="697883" y="1816768"/>
            <a:chExt cx="3674476" cy="3470421"/>
          </a:xfrm>
        </p:grpSpPr>
        <p:sp>
          <p:nvSpPr>
            <p:cNvPr id="30" name="Rectangle 61"/>
            <p:cNvSpPr/>
            <p:nvPr/>
          </p:nvSpPr>
          <p:spPr>
            <a:xfrm>
              <a:off x="697883" y="1816768"/>
              <a:ext cx="3674476" cy="5032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1" name="Isosceles Triangle 22"/>
            <p:cNvSpPr/>
            <p:nvPr/>
          </p:nvSpPr>
          <p:spPr>
            <a:xfrm rot="10800000">
              <a:off x="2380364" y="5014128"/>
              <a:ext cx="315863" cy="27306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Rectangle 63"/>
            <p:cNvSpPr/>
            <p:nvPr/>
          </p:nvSpPr>
          <p:spPr>
            <a:xfrm>
              <a:off x="704232" y="2393054"/>
              <a:ext cx="3668127" cy="2624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pt-BR"/>
              <a:t>Clique para editar o título Mestre</a:t>
            </a:r>
            <a:endParaRPr lang="en-US" dirty="0"/>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Content Placeholder 3"/>
          <p:cNvSpPr>
            <a:spLocks noGrp="1"/>
          </p:cNvSpPr>
          <p:nvPr>
            <p:ph sz="half" idx="2"/>
          </p:nvPr>
        </p:nvSpPr>
        <p:spPr>
          <a:xfrm>
            <a:off x="5125305" y="1488985"/>
            <a:ext cx="6264350" cy="1696853"/>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Content Placeholder 5"/>
          <p:cNvSpPr>
            <a:spLocks noGrp="1"/>
          </p:cNvSpPr>
          <p:nvPr>
            <p:ph sz="quarter" idx="4"/>
          </p:nvPr>
        </p:nvSpPr>
        <p:spPr>
          <a:xfrm>
            <a:off x="5118447" y="4351687"/>
            <a:ext cx="6265588" cy="1704060"/>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33" name="Date Placeholder 6"/>
          <p:cNvSpPr>
            <a:spLocks noGrp="1"/>
          </p:cNvSpPr>
          <p:nvPr>
            <p:ph type="dt" sz="half" idx="10"/>
          </p:nvPr>
        </p:nvSpPr>
        <p:spPr/>
        <p:txBody>
          <a:bodyPr/>
          <a:lstStyle>
            <a:lvl1pPr>
              <a:defRPr/>
            </a:lvl1pPr>
          </a:lstStyle>
          <a:p>
            <a:pPr>
              <a:defRPr/>
            </a:pPr>
            <a:fld id="{648A695F-D02F-452F-B810-69AB5CAF26D1}" type="datetimeFigureOut">
              <a:rPr lang="en-US"/>
              <a:pPr>
                <a:defRPr/>
              </a:pPr>
              <a:t>2/28/2021</a:t>
            </a:fld>
            <a:endParaRPr lang="en-US" dirty="0"/>
          </a:p>
        </p:txBody>
      </p:sp>
      <p:sp>
        <p:nvSpPr>
          <p:cNvPr id="34" name="Footer Placeholder 7"/>
          <p:cNvSpPr>
            <a:spLocks noGrp="1"/>
          </p:cNvSpPr>
          <p:nvPr>
            <p:ph type="ftr" sz="quarter" idx="11"/>
          </p:nvPr>
        </p:nvSpPr>
        <p:spPr/>
        <p:txBody>
          <a:bodyPr/>
          <a:lstStyle>
            <a:lvl1pPr>
              <a:defRPr/>
            </a:lvl1pPr>
          </a:lstStyle>
          <a:p>
            <a:pPr>
              <a:defRPr/>
            </a:pPr>
            <a:endParaRPr lang="en-US"/>
          </a:p>
        </p:txBody>
      </p:sp>
      <p:sp>
        <p:nvSpPr>
          <p:cNvPr id="35" name="Slide Number Placeholder 8"/>
          <p:cNvSpPr>
            <a:spLocks noGrp="1"/>
          </p:cNvSpPr>
          <p:nvPr>
            <p:ph type="sldNum" sz="quarter" idx="12"/>
          </p:nvPr>
        </p:nvSpPr>
        <p:spPr/>
        <p:txBody>
          <a:bodyPr/>
          <a:lstStyle>
            <a:lvl1pPr>
              <a:defRPr/>
            </a:lvl1pPr>
          </a:lstStyle>
          <a:p>
            <a:pPr>
              <a:defRPr/>
            </a:pPr>
            <a:fld id="{06D99B23-D115-4FCF-A7AC-AEA663D0363D}" type="slidenum">
              <a:rPr lang="en-US"/>
              <a:pPr>
                <a:defRPr/>
              </a:pPr>
              <a:t>‹nº›</a:t>
            </a:fld>
            <a:endParaRPr lang="en-US" dirty="0"/>
          </a:p>
        </p:txBody>
      </p:sp>
    </p:spTree>
    <p:extLst>
      <p:ext uri="{BB962C8B-B14F-4D97-AF65-F5344CB8AC3E}">
        <p14:creationId xmlns:p14="http://schemas.microsoft.com/office/powerpoint/2010/main" val="7686727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grpSp>
        <p:nvGrpSpPr>
          <p:cNvPr id="3" name="Group 76"/>
          <p:cNvGrpSpPr>
            <a:grpSpLocks/>
          </p:cNvGrpSpPr>
          <p:nvPr/>
        </p:nvGrpSpPr>
        <p:grpSpPr bwMode="auto">
          <a:xfrm>
            <a:off x="-417513" y="0"/>
            <a:ext cx="12584113" cy="6853238"/>
            <a:chOff x="-417513" y="0"/>
            <a:chExt cx="12584114" cy="6853238"/>
          </a:xfrm>
        </p:grpSpPr>
        <p:sp>
          <p:nvSpPr>
            <p:cNvPr id="4" name="Freeform 5"/>
            <p:cNvSpPr>
              <a:spLocks/>
            </p:cNvSpPr>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5" name="Freeform 6"/>
            <p:cNvSpPr>
              <a:spLocks/>
            </p:cNvSpPr>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 name="Freeform 7"/>
            <p:cNvSpPr>
              <a:spLocks/>
            </p:cNvSpPr>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7" name="Freeform 8"/>
            <p:cNvSpPr>
              <a:spLocks/>
            </p:cNvSpPr>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8" name="Freeform 9"/>
            <p:cNvSpPr>
              <a:spLocks/>
            </p:cNvSpPr>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9" name="Freeform 10"/>
            <p:cNvSpPr>
              <a:spLocks/>
            </p:cNvSpPr>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0" name="Freeform 11"/>
            <p:cNvSpPr>
              <a:spLocks/>
            </p:cNvSpPr>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1" name="Freeform 12"/>
            <p:cNvSpPr>
              <a:spLocks/>
            </p:cNvSpPr>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2" name="Freeform 13"/>
            <p:cNvSpPr>
              <a:spLocks/>
            </p:cNvSpPr>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3" name="Freeform 14"/>
            <p:cNvSpPr>
              <a:spLocks/>
            </p:cNvSpPr>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4" name="Freeform 15"/>
            <p:cNvSpPr>
              <a:spLocks/>
            </p:cNvSpPr>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5" name="Freeform 16"/>
            <p:cNvSpPr>
              <a:spLocks/>
            </p:cNvSpPr>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6" name="Freeform 17"/>
            <p:cNvSpPr>
              <a:spLocks/>
            </p:cNvSpPr>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7" name="Freeform 18"/>
            <p:cNvSpPr>
              <a:spLocks/>
            </p:cNvSpPr>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8" name="Freeform 19"/>
            <p:cNvSpPr>
              <a:spLocks/>
            </p:cNvSpPr>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 name="Freeform 20"/>
            <p:cNvSpPr>
              <a:spLocks/>
            </p:cNvSpPr>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 name="Freeform 21"/>
            <p:cNvSpPr>
              <a:spLocks/>
            </p:cNvSpPr>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1" name="Freeform 22"/>
            <p:cNvSpPr>
              <a:spLocks/>
            </p:cNvSpPr>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 name="Freeform 23"/>
            <p:cNvSpPr>
              <a:spLocks/>
            </p:cNvSpPr>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3" name="Freeform 24"/>
            <p:cNvSpPr>
              <a:spLocks/>
            </p:cNvSpPr>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4" name="Freeform 25"/>
            <p:cNvSpPr>
              <a:spLocks/>
            </p:cNvSpPr>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grpSp>
        <p:nvGrpSpPr>
          <p:cNvPr id="25" name="Group 23"/>
          <p:cNvGrpSpPr>
            <a:grpSpLocks/>
          </p:cNvGrpSpPr>
          <p:nvPr/>
        </p:nvGrpSpPr>
        <p:grpSpPr bwMode="auto">
          <a:xfrm>
            <a:off x="800100" y="1700213"/>
            <a:ext cx="3675063" cy="3470275"/>
            <a:chOff x="697883" y="1816768"/>
            <a:chExt cx="3674476" cy="3470421"/>
          </a:xfrm>
        </p:grpSpPr>
        <p:sp>
          <p:nvSpPr>
            <p:cNvPr id="26" name="Rectangle 24"/>
            <p:cNvSpPr/>
            <p:nvPr/>
          </p:nvSpPr>
          <p:spPr>
            <a:xfrm>
              <a:off x="697883" y="1816768"/>
              <a:ext cx="3674476" cy="5032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Isosceles Triangle 22"/>
            <p:cNvSpPr/>
            <p:nvPr/>
          </p:nvSpPr>
          <p:spPr>
            <a:xfrm rot="10800000">
              <a:off x="2380364" y="5014128"/>
              <a:ext cx="315863" cy="27306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8" name="Rectangle 26"/>
            <p:cNvSpPr/>
            <p:nvPr/>
          </p:nvSpPr>
          <p:spPr>
            <a:xfrm>
              <a:off x="704232" y="2393054"/>
              <a:ext cx="3668127" cy="2624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pt-BR"/>
              <a:t>Clique para editar o título Mestre</a:t>
            </a:r>
            <a:endParaRPr lang="en-US" dirty="0"/>
          </a:p>
        </p:txBody>
      </p:sp>
      <p:sp>
        <p:nvSpPr>
          <p:cNvPr id="29" name="Date Placeholder 2"/>
          <p:cNvSpPr>
            <a:spLocks noGrp="1"/>
          </p:cNvSpPr>
          <p:nvPr>
            <p:ph type="dt" sz="half" idx="10"/>
          </p:nvPr>
        </p:nvSpPr>
        <p:spPr/>
        <p:txBody>
          <a:bodyPr/>
          <a:lstStyle>
            <a:lvl1pPr>
              <a:defRPr/>
            </a:lvl1pPr>
          </a:lstStyle>
          <a:p>
            <a:pPr>
              <a:defRPr/>
            </a:pPr>
            <a:fld id="{0A3A234C-77B2-4726-A07B-D8A4C54E0666}" type="datetimeFigureOut">
              <a:rPr lang="en-US"/>
              <a:pPr>
                <a:defRPr/>
              </a:pPr>
              <a:t>2/28/2021</a:t>
            </a:fld>
            <a:endParaRPr lang="en-US" dirty="0"/>
          </a:p>
        </p:txBody>
      </p:sp>
      <p:sp>
        <p:nvSpPr>
          <p:cNvPr id="30" name="Footer Placeholder 3"/>
          <p:cNvSpPr>
            <a:spLocks noGrp="1"/>
          </p:cNvSpPr>
          <p:nvPr>
            <p:ph type="ftr" sz="quarter" idx="11"/>
          </p:nvPr>
        </p:nvSpPr>
        <p:spPr/>
        <p:txBody>
          <a:bodyPr/>
          <a:lstStyle>
            <a:lvl1pPr>
              <a:defRPr/>
            </a:lvl1pPr>
          </a:lstStyle>
          <a:p>
            <a:pPr>
              <a:defRPr/>
            </a:pPr>
            <a:endParaRPr lang="en-US"/>
          </a:p>
        </p:txBody>
      </p:sp>
      <p:sp>
        <p:nvSpPr>
          <p:cNvPr id="31" name="Slide Number Placeholder 4"/>
          <p:cNvSpPr>
            <a:spLocks noGrp="1"/>
          </p:cNvSpPr>
          <p:nvPr>
            <p:ph type="sldNum" sz="quarter" idx="12"/>
          </p:nvPr>
        </p:nvSpPr>
        <p:spPr/>
        <p:txBody>
          <a:bodyPr/>
          <a:lstStyle>
            <a:lvl1pPr>
              <a:defRPr/>
            </a:lvl1pPr>
          </a:lstStyle>
          <a:p>
            <a:pPr>
              <a:defRPr/>
            </a:pPr>
            <a:fld id="{CABA7EFD-F1B4-4863-AE52-B99835352896}" type="slidenum">
              <a:rPr lang="en-US"/>
              <a:pPr>
                <a:defRPr/>
              </a:pPr>
              <a:t>‹nº›</a:t>
            </a:fld>
            <a:endParaRPr lang="en-US" dirty="0"/>
          </a:p>
        </p:txBody>
      </p:sp>
    </p:spTree>
    <p:extLst>
      <p:ext uri="{BB962C8B-B14F-4D97-AF65-F5344CB8AC3E}">
        <p14:creationId xmlns:p14="http://schemas.microsoft.com/office/powerpoint/2010/main" val="23223326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9D8CB3A-FA18-4893-99C9-50495F2EEA2E}" type="datetimeFigureOut">
              <a:rPr lang="en-US"/>
              <a:pPr>
                <a:defRPr/>
              </a:pPr>
              <a:t>2/28/2021</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F29CC994-AB65-44E3-BFF2-E7F3595DA1DC}" type="slidenum">
              <a:rPr lang="en-US"/>
              <a:pPr>
                <a:defRPr/>
              </a:pPr>
              <a:t>‹nº›</a:t>
            </a:fld>
            <a:endParaRPr lang="en-US" dirty="0"/>
          </a:p>
        </p:txBody>
      </p:sp>
    </p:spTree>
    <p:extLst>
      <p:ext uri="{BB962C8B-B14F-4D97-AF65-F5344CB8AC3E}">
        <p14:creationId xmlns:p14="http://schemas.microsoft.com/office/powerpoint/2010/main" val="29785620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grpSp>
        <p:nvGrpSpPr>
          <p:cNvPr id="5" name="Group 73"/>
          <p:cNvGrpSpPr>
            <a:grpSpLocks/>
          </p:cNvGrpSpPr>
          <p:nvPr/>
        </p:nvGrpSpPr>
        <p:grpSpPr bwMode="auto">
          <a:xfrm>
            <a:off x="-417513" y="0"/>
            <a:ext cx="12584113" cy="6853238"/>
            <a:chOff x="-417513" y="0"/>
            <a:chExt cx="12584114" cy="6853238"/>
          </a:xfrm>
        </p:grpSpPr>
        <p:sp>
          <p:nvSpPr>
            <p:cNvPr id="6" name="Freeform 5"/>
            <p:cNvSpPr>
              <a:spLocks/>
            </p:cNvSpPr>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7" name="Freeform 6"/>
            <p:cNvSpPr>
              <a:spLocks/>
            </p:cNvSpPr>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8" name="Freeform 7"/>
            <p:cNvSpPr>
              <a:spLocks/>
            </p:cNvSpPr>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9" name="Freeform 8"/>
            <p:cNvSpPr>
              <a:spLocks/>
            </p:cNvSpPr>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0" name="Freeform 9"/>
            <p:cNvSpPr>
              <a:spLocks/>
            </p:cNvSpPr>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1" name="Freeform 10"/>
            <p:cNvSpPr>
              <a:spLocks/>
            </p:cNvSpPr>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2" name="Freeform 11"/>
            <p:cNvSpPr>
              <a:spLocks/>
            </p:cNvSpPr>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3" name="Freeform 12"/>
            <p:cNvSpPr>
              <a:spLocks/>
            </p:cNvSpPr>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4" name="Freeform 13"/>
            <p:cNvSpPr>
              <a:spLocks/>
            </p:cNvSpPr>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5" name="Freeform 14"/>
            <p:cNvSpPr>
              <a:spLocks/>
            </p:cNvSpPr>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6" name="Freeform 15"/>
            <p:cNvSpPr>
              <a:spLocks/>
            </p:cNvSpPr>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7" name="Freeform 16"/>
            <p:cNvSpPr>
              <a:spLocks/>
            </p:cNvSpPr>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8" name="Freeform 17"/>
            <p:cNvSpPr>
              <a:spLocks/>
            </p:cNvSpPr>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 name="Freeform 18"/>
            <p:cNvSpPr>
              <a:spLocks/>
            </p:cNvSpPr>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 name="Freeform 19"/>
            <p:cNvSpPr>
              <a:spLocks/>
            </p:cNvSpPr>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1" name="Freeform 20"/>
            <p:cNvSpPr>
              <a:spLocks/>
            </p:cNvSpPr>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 name="Freeform 21"/>
            <p:cNvSpPr>
              <a:spLocks/>
            </p:cNvSpPr>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3" name="Freeform 22"/>
            <p:cNvSpPr>
              <a:spLocks/>
            </p:cNvSpPr>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4" name="Freeform 23"/>
            <p:cNvSpPr>
              <a:spLocks/>
            </p:cNvSpPr>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5" name="Freeform 24"/>
            <p:cNvSpPr>
              <a:spLocks/>
            </p:cNvSpPr>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 name="Freeform 25"/>
            <p:cNvSpPr>
              <a:spLocks/>
            </p:cNvSpPr>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grpSp>
        <p:nvGrpSpPr>
          <p:cNvPr id="27" name="Group 20"/>
          <p:cNvGrpSpPr>
            <a:grpSpLocks/>
          </p:cNvGrpSpPr>
          <p:nvPr/>
        </p:nvGrpSpPr>
        <p:grpSpPr bwMode="auto">
          <a:xfrm>
            <a:off x="800100" y="1700213"/>
            <a:ext cx="3675063" cy="3470275"/>
            <a:chOff x="697883" y="1816768"/>
            <a:chExt cx="3674476" cy="3470421"/>
          </a:xfrm>
        </p:grpSpPr>
        <p:sp>
          <p:nvSpPr>
            <p:cNvPr id="28" name="Rectangle 21"/>
            <p:cNvSpPr/>
            <p:nvPr/>
          </p:nvSpPr>
          <p:spPr>
            <a:xfrm>
              <a:off x="697883" y="1816768"/>
              <a:ext cx="3674476" cy="5032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364" y="5014128"/>
              <a:ext cx="315863" cy="27306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32"/>
            <p:cNvSpPr/>
            <p:nvPr/>
          </p:nvSpPr>
          <p:spPr>
            <a:xfrm>
              <a:off x="704232" y="2393054"/>
              <a:ext cx="3668127" cy="2624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pt-BR"/>
              <a:t>Clique para editar o título Mestre</a:t>
            </a:r>
            <a:endParaRPr lang="en-US" dirty="0"/>
          </a:p>
        </p:txBody>
      </p:sp>
      <p:sp>
        <p:nvSpPr>
          <p:cNvPr id="3" name="Content Placeholder 2"/>
          <p:cNvSpPr>
            <a:spLocks noGrp="1"/>
          </p:cNvSpPr>
          <p:nvPr>
            <p:ph idx="1"/>
          </p:nvPr>
        </p:nvSpPr>
        <p:spPr>
          <a:xfrm>
            <a:off x="5109983" y="802809"/>
            <a:ext cx="6275035" cy="5249940"/>
          </a:xfrm>
        </p:spPr>
        <p:txBody>
          <a:bodyPr anchor="ct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31" name="Date Placeholder 4"/>
          <p:cNvSpPr>
            <a:spLocks noGrp="1"/>
          </p:cNvSpPr>
          <p:nvPr>
            <p:ph type="dt" sz="half" idx="10"/>
          </p:nvPr>
        </p:nvSpPr>
        <p:spPr/>
        <p:txBody>
          <a:bodyPr/>
          <a:lstStyle>
            <a:lvl1pPr>
              <a:defRPr/>
            </a:lvl1pPr>
          </a:lstStyle>
          <a:p>
            <a:pPr>
              <a:defRPr/>
            </a:pPr>
            <a:fld id="{15FDA563-6686-4C0E-8846-87DCC822B365}" type="datetimeFigureOut">
              <a:rPr lang="en-US"/>
              <a:pPr>
                <a:defRPr/>
              </a:pPr>
              <a:t>2/28/2021</a:t>
            </a:fld>
            <a:endParaRPr lang="en-US" dirty="0"/>
          </a:p>
        </p:txBody>
      </p:sp>
      <p:sp>
        <p:nvSpPr>
          <p:cNvPr id="32" name="Footer Placeholder 5"/>
          <p:cNvSpPr>
            <a:spLocks noGrp="1"/>
          </p:cNvSpPr>
          <p:nvPr>
            <p:ph type="ftr" sz="quarter" idx="11"/>
          </p:nvPr>
        </p:nvSpPr>
        <p:spPr/>
        <p:txBody>
          <a:bodyPr/>
          <a:lstStyle>
            <a:lvl1pPr>
              <a:defRPr/>
            </a:lvl1pPr>
          </a:lstStyle>
          <a:p>
            <a:pPr>
              <a:defRPr/>
            </a:pPr>
            <a:endParaRPr lang="en-US"/>
          </a:p>
        </p:txBody>
      </p:sp>
      <p:sp>
        <p:nvSpPr>
          <p:cNvPr id="33" name="Slide Number Placeholder 6"/>
          <p:cNvSpPr>
            <a:spLocks noGrp="1"/>
          </p:cNvSpPr>
          <p:nvPr>
            <p:ph type="sldNum" sz="quarter" idx="12"/>
          </p:nvPr>
        </p:nvSpPr>
        <p:spPr/>
        <p:txBody>
          <a:bodyPr/>
          <a:lstStyle>
            <a:lvl1pPr>
              <a:defRPr/>
            </a:lvl1pPr>
          </a:lstStyle>
          <a:p>
            <a:pPr>
              <a:defRPr/>
            </a:pPr>
            <a:fld id="{C5ED63D1-563A-4B51-923B-F9DAE22C2EB6}" type="slidenum">
              <a:rPr lang="en-US"/>
              <a:pPr>
                <a:defRPr/>
              </a:pPr>
              <a:t>‹nº›</a:t>
            </a:fld>
            <a:endParaRPr lang="en-US" dirty="0"/>
          </a:p>
        </p:txBody>
      </p:sp>
    </p:spTree>
    <p:extLst>
      <p:ext uri="{BB962C8B-B14F-4D97-AF65-F5344CB8AC3E}">
        <p14:creationId xmlns:p14="http://schemas.microsoft.com/office/powerpoint/2010/main" val="29865172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grpSp>
        <p:nvGrpSpPr>
          <p:cNvPr id="5" name="Group 72"/>
          <p:cNvGrpSpPr>
            <a:grpSpLocks/>
          </p:cNvGrpSpPr>
          <p:nvPr/>
        </p:nvGrpSpPr>
        <p:grpSpPr bwMode="auto">
          <a:xfrm>
            <a:off x="-330200" y="-58738"/>
            <a:ext cx="12515850" cy="6923088"/>
            <a:chOff x="-329674" y="-51881"/>
            <a:chExt cx="12515851" cy="6923798"/>
          </a:xfrm>
        </p:grpSpPr>
        <p:sp>
          <p:nvSpPr>
            <p:cNvPr id="6" name="Freeform 5"/>
            <p:cNvSpPr>
              <a:spLocks/>
            </p:cNvSpPr>
            <p:nvPr/>
          </p:nvSpPr>
          <p:spPr bwMode="auto">
            <a:xfrm>
              <a:off x="-329674" y="1298404"/>
              <a:ext cx="9702800"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7" name="Freeform 6"/>
            <p:cNvSpPr>
              <a:spLocks/>
            </p:cNvSpPr>
            <p:nvPr/>
          </p:nvSpPr>
          <p:spPr bwMode="auto">
            <a:xfrm>
              <a:off x="670451" y="2018236"/>
              <a:ext cx="7373938"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8" name="Freeform 7"/>
            <p:cNvSpPr>
              <a:spLocks/>
            </p:cNvSpPr>
            <p:nvPr/>
          </p:nvSpPr>
          <p:spPr bwMode="auto">
            <a:xfrm>
              <a:off x="251351" y="1788400"/>
              <a:ext cx="8035925"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9" name="Freeform 8"/>
            <p:cNvSpPr>
              <a:spLocks/>
            </p:cNvSpPr>
            <p:nvPr/>
          </p:nvSpPr>
          <p:spPr bwMode="auto">
            <a:xfrm>
              <a:off x="-1061" y="549842"/>
              <a:ext cx="10334625"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0" name="Freeform 9"/>
            <p:cNvSpPr>
              <a:spLocks/>
            </p:cNvSpPr>
            <p:nvPr/>
          </p:nvSpPr>
          <p:spPr bwMode="auto">
            <a:xfrm>
              <a:off x="3701" y="6186246"/>
              <a:ext cx="504825"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1" name="Freeform 10"/>
            <p:cNvSpPr>
              <a:spLocks/>
            </p:cNvSpPr>
            <p:nvPr/>
          </p:nvSpPr>
          <p:spPr bwMode="auto">
            <a:xfrm>
              <a:off x="-1061" y="-51881"/>
              <a:ext cx="11091863"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2" name="Freeform 11"/>
            <p:cNvSpPr>
              <a:spLocks/>
            </p:cNvSpPr>
            <p:nvPr/>
          </p:nvSpPr>
          <p:spPr bwMode="auto">
            <a:xfrm>
              <a:off x="5426601" y="5579"/>
              <a:ext cx="5788025"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3" name="Freeform 12"/>
            <p:cNvSpPr>
              <a:spLocks/>
            </p:cNvSpPr>
            <p:nvPr/>
          </p:nvSpPr>
          <p:spPr bwMode="auto">
            <a:xfrm>
              <a:off x="-1061" y="5579"/>
              <a:ext cx="105727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4" name="Freeform 13"/>
            <p:cNvSpPr>
              <a:spLocks/>
            </p:cNvSpPr>
            <p:nvPr/>
          </p:nvSpPr>
          <p:spPr bwMode="auto">
            <a:xfrm>
              <a:off x="5821889" y="5579"/>
              <a:ext cx="5588000" cy="6866337"/>
            </a:xfrm>
            <a:custGeom>
              <a:avLst/>
              <a:gdLst>
                <a:gd name="T0" fmla="*/ 1067 w 1174"/>
                <a:gd name="T1" fmla="*/ 1440 h 1440"/>
                <a:gd name="T2" fmla="*/ 698 w 1174"/>
                <a:gd name="T3" fmla="*/ 577 h 1440"/>
                <a:gd name="T4" fmla="*/ 0 w 1174"/>
                <a:gd name="T5" fmla="*/ 0 h 1440"/>
              </a:gdLst>
              <a:ahLst/>
              <a:cxnLst>
                <a:cxn ang="0">
                  <a:pos x="T0" y="T1"/>
                </a:cxn>
                <a:cxn ang="0">
                  <a:pos x="T2" y="T3"/>
                </a:cxn>
                <a:cxn ang="0">
                  <a:pos x="T4" y="T5"/>
                </a:cxn>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5" name="Freeform 14"/>
            <p:cNvSpPr>
              <a:spLocks/>
            </p:cNvSpPr>
            <p:nvPr/>
          </p:nvSpPr>
          <p:spPr bwMode="auto">
            <a:xfrm>
              <a:off x="3701" y="790"/>
              <a:ext cx="595313"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6" name="Freeform 15"/>
            <p:cNvSpPr>
              <a:spLocks/>
            </p:cNvSpPr>
            <p:nvPr/>
          </p:nvSpPr>
          <p:spPr bwMode="auto">
            <a:xfrm>
              <a:off x="6012389" y="5579"/>
              <a:ext cx="5497513" cy="6866337"/>
            </a:xfrm>
            <a:custGeom>
              <a:avLst/>
              <a:gdLst>
                <a:gd name="T0" fmla="*/ 1056 w 1155"/>
                <a:gd name="T1" fmla="*/ 1440 h 1440"/>
                <a:gd name="T2" fmla="*/ 686 w 1155"/>
                <a:gd name="T3" fmla="*/ 580 h 1440"/>
                <a:gd name="T4" fmla="*/ 0 w 1155"/>
                <a:gd name="T5" fmla="*/ 0 h 1440"/>
              </a:gdLst>
              <a:ahLst/>
              <a:cxnLst>
                <a:cxn ang="0">
                  <a:pos x="T0" y="T1"/>
                </a:cxn>
                <a:cxn ang="0">
                  <a:pos x="T2" y="T3"/>
                </a:cxn>
                <a:cxn ang="0">
                  <a:pos x="T4" y="T5"/>
                </a:cxn>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7" name="Freeform 16"/>
            <p:cNvSpPr>
              <a:spLocks/>
            </p:cNvSpPr>
            <p:nvPr/>
          </p:nvSpPr>
          <p:spPr bwMode="auto">
            <a:xfrm>
              <a:off x="-1061" y="5579"/>
              <a:ext cx="357188"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8" name="Freeform 17"/>
            <p:cNvSpPr>
              <a:spLocks/>
            </p:cNvSpPr>
            <p:nvPr/>
          </p:nvSpPr>
          <p:spPr bwMode="auto">
            <a:xfrm>
              <a:off x="6210826" y="790"/>
              <a:ext cx="5522913" cy="6871126"/>
            </a:xfrm>
            <a:custGeom>
              <a:avLst/>
              <a:gdLst>
                <a:gd name="T0" fmla="*/ 1053 w 1160"/>
                <a:gd name="T1" fmla="*/ 1441 h 1441"/>
                <a:gd name="T2" fmla="*/ 705 w 1160"/>
                <a:gd name="T3" fmla="*/ 599 h 1441"/>
                <a:gd name="T4" fmla="*/ 0 w 1160"/>
                <a:gd name="T5" fmla="*/ 0 h 1441"/>
              </a:gdLst>
              <a:ahLst/>
              <a:cxnLst>
                <a:cxn ang="0">
                  <a:pos x="T0" y="T1"/>
                </a:cxn>
                <a:cxn ang="0">
                  <a:pos x="T2" y="T3"/>
                </a:cxn>
                <a:cxn ang="0">
                  <a:pos x="T4" y="T5"/>
                </a:cxn>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 name="Freeform 18"/>
            <p:cNvSpPr>
              <a:spLocks/>
            </p:cNvSpPr>
            <p:nvPr/>
          </p:nvSpPr>
          <p:spPr bwMode="auto">
            <a:xfrm>
              <a:off x="6463239" y="5579"/>
              <a:ext cx="5413375" cy="6866337"/>
            </a:xfrm>
            <a:custGeom>
              <a:avLst/>
              <a:gdLst>
                <a:gd name="T0" fmla="*/ 1040 w 1137"/>
                <a:gd name="T1" fmla="*/ 1440 h 1440"/>
                <a:gd name="T2" fmla="*/ 698 w 1137"/>
                <a:gd name="T3" fmla="*/ 611 h 1440"/>
                <a:gd name="T4" fmla="*/ 0 w 1137"/>
                <a:gd name="T5" fmla="*/ 0 h 1440"/>
              </a:gdLst>
              <a:ahLst/>
              <a:cxnLst>
                <a:cxn ang="0">
                  <a:pos x="T0" y="T1"/>
                </a:cxn>
                <a:cxn ang="0">
                  <a:pos x="T2" y="T3"/>
                </a:cxn>
                <a:cxn ang="0">
                  <a:pos x="T4" y="T5"/>
                </a:cxn>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 name="Freeform 19"/>
            <p:cNvSpPr>
              <a:spLocks/>
            </p:cNvSpPr>
            <p:nvPr/>
          </p:nvSpPr>
          <p:spPr bwMode="auto">
            <a:xfrm>
              <a:off x="6877576" y="5579"/>
              <a:ext cx="5037138" cy="6861550"/>
            </a:xfrm>
            <a:custGeom>
              <a:avLst/>
              <a:gdLst>
                <a:gd name="T0" fmla="*/ 1011 w 1058"/>
                <a:gd name="T1" fmla="*/ 1439 h 1439"/>
                <a:gd name="T2" fmla="*/ 648 w 1058"/>
                <a:gd name="T3" fmla="*/ 617 h 1439"/>
                <a:gd name="T4" fmla="*/ 0 w 1058"/>
                <a:gd name="T5" fmla="*/ 0 h 1439"/>
              </a:gdLst>
              <a:ahLst/>
              <a:cxnLst>
                <a:cxn ang="0">
                  <a:pos x="T0" y="T1"/>
                </a:cxn>
                <a:cxn ang="0">
                  <a:pos x="T2" y="T3"/>
                </a:cxn>
                <a:cxn ang="0">
                  <a:pos x="T4" y="T5"/>
                </a:cxn>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1" name="Freeform 20"/>
            <p:cNvSpPr>
              <a:spLocks/>
            </p:cNvSpPr>
            <p:nvPr/>
          </p:nvSpPr>
          <p:spPr bwMode="auto">
            <a:xfrm>
              <a:off x="8768289" y="5579"/>
              <a:ext cx="3417888" cy="2742066"/>
            </a:xfrm>
            <a:custGeom>
              <a:avLst/>
              <a:gdLst>
                <a:gd name="T0" fmla="*/ 718 w 718"/>
                <a:gd name="T1" fmla="*/ 575 h 575"/>
                <a:gd name="T2" fmla="*/ 0 w 718"/>
                <a:gd name="T3" fmla="*/ 0 h 575"/>
              </a:gdLst>
              <a:ahLst/>
              <a:cxnLst>
                <a:cxn ang="0">
                  <a:pos x="T0" y="T1"/>
                </a:cxn>
                <a:cxn ang="0">
                  <a:pos x="T2" y="T3"/>
                </a:cxn>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 name="Freeform 21"/>
            <p:cNvSpPr>
              <a:spLocks/>
            </p:cNvSpPr>
            <p:nvPr/>
          </p:nvSpPr>
          <p:spPr bwMode="auto">
            <a:xfrm>
              <a:off x="9235014" y="10367"/>
              <a:ext cx="2951163"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3" name="Freeform 22"/>
            <p:cNvSpPr>
              <a:spLocks/>
            </p:cNvSpPr>
            <p:nvPr/>
          </p:nvSpPr>
          <p:spPr bwMode="auto">
            <a:xfrm>
              <a:off x="10020826" y="5579"/>
              <a:ext cx="2165350"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4" name="Freeform 23"/>
            <p:cNvSpPr>
              <a:spLocks/>
            </p:cNvSpPr>
            <p:nvPr/>
          </p:nvSpPr>
          <p:spPr bwMode="auto">
            <a:xfrm>
              <a:off x="11290826" y="5579"/>
              <a:ext cx="895350"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grpSp>
        <p:nvGrpSpPr>
          <p:cNvPr id="25" name="Group 75"/>
          <p:cNvGrpSpPr>
            <a:grpSpLocks/>
          </p:cNvGrpSpPr>
          <p:nvPr/>
        </p:nvGrpSpPr>
        <p:grpSpPr bwMode="auto">
          <a:xfrm>
            <a:off x="804863" y="1698625"/>
            <a:ext cx="5942012" cy="3470275"/>
            <a:chOff x="805336" y="1698331"/>
            <a:chExt cx="5941540" cy="3470421"/>
          </a:xfrm>
        </p:grpSpPr>
        <p:sp>
          <p:nvSpPr>
            <p:cNvPr id="26" name="Rectangle 76"/>
            <p:cNvSpPr/>
            <p:nvPr/>
          </p:nvSpPr>
          <p:spPr>
            <a:xfrm>
              <a:off x="805336" y="1698331"/>
              <a:ext cx="5941540" cy="503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Isosceles Triangle 9"/>
            <p:cNvSpPr/>
            <p:nvPr/>
          </p:nvSpPr>
          <p:spPr>
            <a:xfrm rot="10800000">
              <a:off x="3618163" y="4895691"/>
              <a:ext cx="315887" cy="27306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8" name="Rectangle 78"/>
            <p:cNvSpPr/>
            <p:nvPr/>
          </p:nvSpPr>
          <p:spPr>
            <a:xfrm>
              <a:off x="805336" y="2274618"/>
              <a:ext cx="5941540" cy="262424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rtlCol="0">
            <a:norm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a:t>Clique no ícone para adicionar uma imagem</a:t>
            </a:r>
            <a:endParaRPr lang="en-US" noProof="0" dirty="0"/>
          </a:p>
        </p:txBody>
      </p:sp>
      <p:sp>
        <p:nvSpPr>
          <p:cNvPr id="2" name="Title 1"/>
          <p:cNvSpPr>
            <a:spLocks noGrp="1"/>
          </p:cNvSpPr>
          <p:nvPr>
            <p:ph type="title"/>
          </p:nvPr>
        </p:nvSpPr>
        <p:spPr>
          <a:xfrm>
            <a:off x="885443" y="2360255"/>
            <a:ext cx="5776646" cy="1178032"/>
          </a:xfrm>
        </p:spPr>
        <p:txBody>
          <a:bodyPr bIns="0" anchor="b"/>
          <a:lstStyle>
            <a:lvl1pPr>
              <a:defRPr sz="3600">
                <a:solidFill>
                  <a:srgbClr val="FFFEFF"/>
                </a:solidFill>
              </a:defRPr>
            </a:lvl1pPr>
          </a:lstStyle>
          <a:p>
            <a:r>
              <a:rPr lang="pt-BR"/>
              <a:t>Clique para editar o título Mestre</a:t>
            </a:r>
            <a:endParaRPr lang="en-US" dirty="0"/>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29" name="Date Placeholder 4"/>
          <p:cNvSpPr>
            <a:spLocks noGrp="1"/>
          </p:cNvSpPr>
          <p:nvPr>
            <p:ph type="dt" sz="half" idx="10"/>
          </p:nvPr>
        </p:nvSpPr>
        <p:spPr/>
        <p:txBody>
          <a:bodyPr/>
          <a:lstStyle>
            <a:lvl1pPr>
              <a:defRPr/>
            </a:lvl1pPr>
          </a:lstStyle>
          <a:p>
            <a:pPr>
              <a:defRPr/>
            </a:pPr>
            <a:fld id="{5951C8CB-67A6-4D90-8D63-4F7547742CE0}" type="datetimeFigureOut">
              <a:rPr lang="en-US"/>
              <a:pPr>
                <a:defRPr/>
              </a:pPr>
              <a:t>2/28/2021</a:t>
            </a:fld>
            <a:endParaRPr lang="en-US" dirty="0"/>
          </a:p>
        </p:txBody>
      </p:sp>
      <p:sp>
        <p:nvSpPr>
          <p:cNvPr id="30" name="Footer Placeholder 5"/>
          <p:cNvSpPr>
            <a:spLocks noGrp="1"/>
          </p:cNvSpPr>
          <p:nvPr>
            <p:ph type="ftr" sz="quarter" idx="11"/>
          </p:nvPr>
        </p:nvSpPr>
        <p:spPr>
          <a:xfrm>
            <a:off x="804863" y="6227763"/>
            <a:ext cx="5942012" cy="319087"/>
          </a:xfrm>
        </p:spPr>
        <p:txBody>
          <a:bodyPr/>
          <a:lstStyle>
            <a:lvl1pPr>
              <a:defRPr/>
            </a:lvl1pPr>
          </a:lstStyle>
          <a:p>
            <a:pPr>
              <a:defRPr/>
            </a:pPr>
            <a:endParaRPr lang="en-US"/>
          </a:p>
        </p:txBody>
      </p:sp>
      <p:sp>
        <p:nvSpPr>
          <p:cNvPr id="31" name="Slide Number Placeholder 6"/>
          <p:cNvSpPr>
            <a:spLocks noGrp="1"/>
          </p:cNvSpPr>
          <p:nvPr>
            <p:ph type="sldNum" sz="quarter" idx="12"/>
          </p:nvPr>
        </p:nvSpPr>
        <p:spPr>
          <a:xfrm>
            <a:off x="5827713" y="320675"/>
            <a:ext cx="914400" cy="319088"/>
          </a:xfrm>
        </p:spPr>
        <p:txBody>
          <a:bodyPr/>
          <a:lstStyle>
            <a:lvl1pPr>
              <a:defRPr/>
            </a:lvl1pPr>
          </a:lstStyle>
          <a:p>
            <a:pPr>
              <a:defRPr/>
            </a:pPr>
            <a:fld id="{503F7D69-85C4-4A7E-B010-CD975438FA0B}" type="slidenum">
              <a:rPr lang="en-US"/>
              <a:pPr>
                <a:defRPr/>
              </a:pPr>
              <a:t>‹nº›</a:t>
            </a:fld>
            <a:endParaRPr lang="en-US" dirty="0"/>
          </a:p>
        </p:txBody>
      </p:sp>
    </p:spTree>
    <p:extLst>
      <p:ext uri="{BB962C8B-B14F-4D97-AF65-F5344CB8AC3E}">
        <p14:creationId xmlns:p14="http://schemas.microsoft.com/office/powerpoint/2010/main" val="1532473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grpSp>
        <p:nvGrpSpPr>
          <p:cNvPr id="4" name="Group 74"/>
          <p:cNvGrpSpPr>
            <a:grpSpLocks/>
          </p:cNvGrpSpPr>
          <p:nvPr/>
        </p:nvGrpSpPr>
        <p:grpSpPr bwMode="auto">
          <a:xfrm>
            <a:off x="-417513" y="0"/>
            <a:ext cx="12584113" cy="6853238"/>
            <a:chOff x="-417513" y="0"/>
            <a:chExt cx="12584114" cy="6853238"/>
          </a:xfrm>
        </p:grpSpPr>
        <p:sp>
          <p:nvSpPr>
            <p:cNvPr id="5" name="Freeform 5"/>
            <p:cNvSpPr>
              <a:spLocks/>
            </p:cNvSpPr>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 name="Freeform 6"/>
            <p:cNvSpPr>
              <a:spLocks/>
            </p:cNvSpPr>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7" name="Freeform 7"/>
            <p:cNvSpPr>
              <a:spLocks/>
            </p:cNvSpPr>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8" name="Freeform 8"/>
            <p:cNvSpPr>
              <a:spLocks/>
            </p:cNvSpPr>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9" name="Freeform 9"/>
            <p:cNvSpPr>
              <a:spLocks/>
            </p:cNvSpPr>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0" name="Freeform 10"/>
            <p:cNvSpPr>
              <a:spLocks/>
            </p:cNvSpPr>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1" name="Freeform 11"/>
            <p:cNvSpPr>
              <a:spLocks/>
            </p:cNvSpPr>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2" name="Freeform 12"/>
            <p:cNvSpPr>
              <a:spLocks/>
            </p:cNvSpPr>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3" name="Freeform 13"/>
            <p:cNvSpPr>
              <a:spLocks/>
            </p:cNvSpPr>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4" name="Freeform 14"/>
            <p:cNvSpPr>
              <a:spLocks/>
            </p:cNvSpPr>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5" name="Freeform 15"/>
            <p:cNvSpPr>
              <a:spLocks/>
            </p:cNvSpPr>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6" name="Freeform 16"/>
            <p:cNvSpPr>
              <a:spLocks/>
            </p:cNvSpPr>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7" name="Freeform 17"/>
            <p:cNvSpPr>
              <a:spLocks/>
            </p:cNvSpPr>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8" name="Freeform 18"/>
            <p:cNvSpPr>
              <a:spLocks/>
            </p:cNvSpPr>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 name="Freeform 19"/>
            <p:cNvSpPr>
              <a:spLocks/>
            </p:cNvSpPr>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 name="Freeform 20"/>
            <p:cNvSpPr>
              <a:spLocks/>
            </p:cNvSpPr>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1" name="Freeform 21"/>
            <p:cNvSpPr>
              <a:spLocks/>
            </p:cNvSpPr>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 name="Freeform 22"/>
            <p:cNvSpPr>
              <a:spLocks/>
            </p:cNvSpPr>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3" name="Freeform 23"/>
            <p:cNvSpPr>
              <a:spLocks/>
            </p:cNvSpPr>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4" name="Freeform 24"/>
            <p:cNvSpPr>
              <a:spLocks/>
            </p:cNvSpPr>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5" name="Freeform 25"/>
            <p:cNvSpPr>
              <a:spLocks/>
            </p:cNvSpPr>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grpSp>
        <p:nvGrpSpPr>
          <p:cNvPr id="26" name="Group 21"/>
          <p:cNvGrpSpPr>
            <a:grpSpLocks/>
          </p:cNvGrpSpPr>
          <p:nvPr/>
        </p:nvGrpSpPr>
        <p:grpSpPr bwMode="auto">
          <a:xfrm>
            <a:off x="800100" y="1700213"/>
            <a:ext cx="3675063" cy="3470275"/>
            <a:chOff x="697883" y="1816768"/>
            <a:chExt cx="3674476" cy="3470421"/>
          </a:xfrm>
        </p:grpSpPr>
        <p:sp>
          <p:nvSpPr>
            <p:cNvPr id="27" name="Rectangle 22"/>
            <p:cNvSpPr/>
            <p:nvPr/>
          </p:nvSpPr>
          <p:spPr>
            <a:xfrm>
              <a:off x="697883" y="1816768"/>
              <a:ext cx="3674476" cy="5032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8" name="Isosceles Triangle 22"/>
            <p:cNvSpPr/>
            <p:nvPr/>
          </p:nvSpPr>
          <p:spPr>
            <a:xfrm rot="10800000">
              <a:off x="2380364" y="5014128"/>
              <a:ext cx="315863" cy="27306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Rectangle 24"/>
            <p:cNvSpPr/>
            <p:nvPr/>
          </p:nvSpPr>
          <p:spPr>
            <a:xfrm>
              <a:off x="704232" y="2393054"/>
              <a:ext cx="3668127" cy="2624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pt-BR"/>
              <a:t>Clique para editar o título Mestre</a:t>
            </a:r>
            <a:endParaRPr lang="en-US" dirty="0"/>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30" name="Date Placeholder 3"/>
          <p:cNvSpPr>
            <a:spLocks noGrp="1"/>
          </p:cNvSpPr>
          <p:nvPr>
            <p:ph type="dt" sz="half" idx="10"/>
          </p:nvPr>
        </p:nvSpPr>
        <p:spPr/>
        <p:txBody>
          <a:bodyPr/>
          <a:lstStyle>
            <a:lvl1pPr>
              <a:defRPr/>
            </a:lvl1pPr>
          </a:lstStyle>
          <a:p>
            <a:pPr>
              <a:defRPr/>
            </a:pPr>
            <a:fld id="{5A274957-363C-47E3-91DE-C06DBA0835A9}" type="datetimeFigureOut">
              <a:rPr lang="en-US"/>
              <a:pPr>
                <a:defRPr/>
              </a:pPr>
              <a:t>2/28/2021</a:t>
            </a:fld>
            <a:endParaRPr lang="en-US" dirty="0"/>
          </a:p>
        </p:txBody>
      </p:sp>
      <p:sp>
        <p:nvSpPr>
          <p:cNvPr id="31" name="Footer Placeholder 4"/>
          <p:cNvSpPr>
            <a:spLocks noGrp="1"/>
          </p:cNvSpPr>
          <p:nvPr>
            <p:ph type="ftr" sz="quarter" idx="11"/>
          </p:nvPr>
        </p:nvSpPr>
        <p:spPr/>
        <p:txBody>
          <a:bodyPr/>
          <a:lstStyle>
            <a:lvl1pPr>
              <a:defRPr/>
            </a:lvl1pPr>
          </a:lstStyle>
          <a:p>
            <a:pPr>
              <a:defRPr/>
            </a:pPr>
            <a:endParaRPr lang="en-US"/>
          </a:p>
        </p:txBody>
      </p:sp>
      <p:sp>
        <p:nvSpPr>
          <p:cNvPr id="32" name="Slide Number Placeholder 5"/>
          <p:cNvSpPr>
            <a:spLocks noGrp="1"/>
          </p:cNvSpPr>
          <p:nvPr>
            <p:ph type="sldNum" sz="quarter" idx="12"/>
          </p:nvPr>
        </p:nvSpPr>
        <p:spPr/>
        <p:txBody>
          <a:bodyPr/>
          <a:lstStyle>
            <a:lvl1pPr>
              <a:defRPr/>
            </a:lvl1pPr>
          </a:lstStyle>
          <a:p>
            <a:pPr>
              <a:defRPr/>
            </a:pPr>
            <a:fld id="{BE31CD4C-770A-4ACD-B33B-EBA3A20B6A49}" type="slidenum">
              <a:rPr lang="en-US"/>
              <a:pPr>
                <a:defRPr/>
              </a:pPr>
              <a:t>‹nº›</a:t>
            </a:fld>
            <a:endParaRPr lang="en-US" dirty="0"/>
          </a:p>
        </p:txBody>
      </p:sp>
    </p:spTree>
    <p:extLst>
      <p:ext uri="{BB962C8B-B14F-4D97-AF65-F5344CB8AC3E}">
        <p14:creationId xmlns:p14="http://schemas.microsoft.com/office/powerpoint/2010/main" val="31571504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grpSp>
        <p:nvGrpSpPr>
          <p:cNvPr id="4" name="Group 74"/>
          <p:cNvGrpSpPr>
            <a:grpSpLocks/>
          </p:cNvGrpSpPr>
          <p:nvPr/>
        </p:nvGrpSpPr>
        <p:grpSpPr bwMode="auto">
          <a:xfrm flipH="1">
            <a:off x="0" y="0"/>
            <a:ext cx="12584113" cy="6853238"/>
            <a:chOff x="-417513" y="0"/>
            <a:chExt cx="12584114" cy="6853238"/>
          </a:xfrm>
        </p:grpSpPr>
        <p:sp>
          <p:nvSpPr>
            <p:cNvPr id="5" name="Freeform 5"/>
            <p:cNvSpPr>
              <a:spLocks/>
            </p:cNvSpPr>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 name="Freeform 6"/>
            <p:cNvSpPr>
              <a:spLocks/>
            </p:cNvSpPr>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7" name="Freeform 7"/>
            <p:cNvSpPr>
              <a:spLocks/>
            </p:cNvSpPr>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8" name="Freeform 8"/>
            <p:cNvSpPr>
              <a:spLocks/>
            </p:cNvSpPr>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9" name="Freeform 9"/>
            <p:cNvSpPr>
              <a:spLocks/>
            </p:cNvSpPr>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0" name="Freeform 10"/>
            <p:cNvSpPr>
              <a:spLocks/>
            </p:cNvSpPr>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1" name="Freeform 11"/>
            <p:cNvSpPr>
              <a:spLocks/>
            </p:cNvSpPr>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2" name="Freeform 12"/>
            <p:cNvSpPr>
              <a:spLocks/>
            </p:cNvSpPr>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3" name="Freeform 13"/>
            <p:cNvSpPr>
              <a:spLocks/>
            </p:cNvSpPr>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4" name="Freeform 14"/>
            <p:cNvSpPr>
              <a:spLocks/>
            </p:cNvSpPr>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5" name="Freeform 15"/>
            <p:cNvSpPr>
              <a:spLocks/>
            </p:cNvSpPr>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6" name="Freeform 16"/>
            <p:cNvSpPr>
              <a:spLocks/>
            </p:cNvSpPr>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7" name="Freeform 17"/>
            <p:cNvSpPr>
              <a:spLocks/>
            </p:cNvSpPr>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8" name="Freeform 18"/>
            <p:cNvSpPr>
              <a:spLocks/>
            </p:cNvSpPr>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 name="Freeform 19"/>
            <p:cNvSpPr>
              <a:spLocks/>
            </p:cNvSpPr>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 name="Freeform 20"/>
            <p:cNvSpPr>
              <a:spLocks/>
            </p:cNvSpPr>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1" name="Freeform 21"/>
            <p:cNvSpPr>
              <a:spLocks/>
            </p:cNvSpPr>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 name="Freeform 22"/>
            <p:cNvSpPr>
              <a:spLocks/>
            </p:cNvSpPr>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3" name="Freeform 23"/>
            <p:cNvSpPr>
              <a:spLocks/>
            </p:cNvSpPr>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4" name="Freeform 24"/>
            <p:cNvSpPr>
              <a:spLocks/>
            </p:cNvSpPr>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5" name="Freeform 25"/>
            <p:cNvSpPr>
              <a:spLocks/>
            </p:cNvSpPr>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grpSp>
        <p:nvGrpSpPr>
          <p:cNvPr id="26" name="Group 21"/>
          <p:cNvGrpSpPr>
            <a:grpSpLocks/>
          </p:cNvGrpSpPr>
          <p:nvPr/>
        </p:nvGrpSpPr>
        <p:grpSpPr bwMode="auto">
          <a:xfrm>
            <a:off x="7718425" y="1700213"/>
            <a:ext cx="3675063" cy="3470275"/>
            <a:chOff x="697883" y="1816768"/>
            <a:chExt cx="3674476" cy="3470421"/>
          </a:xfrm>
        </p:grpSpPr>
        <p:sp>
          <p:nvSpPr>
            <p:cNvPr id="27" name="Rectangle 22"/>
            <p:cNvSpPr/>
            <p:nvPr/>
          </p:nvSpPr>
          <p:spPr>
            <a:xfrm>
              <a:off x="697883" y="1816768"/>
              <a:ext cx="3674476" cy="5032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8" name="Isosceles Triangle 22"/>
            <p:cNvSpPr/>
            <p:nvPr/>
          </p:nvSpPr>
          <p:spPr>
            <a:xfrm rot="10800000">
              <a:off x="2380364" y="5014128"/>
              <a:ext cx="315863" cy="27306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Rectangle 24"/>
            <p:cNvSpPr/>
            <p:nvPr/>
          </p:nvSpPr>
          <p:spPr>
            <a:xfrm>
              <a:off x="704232" y="2393054"/>
              <a:ext cx="3668127" cy="2624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pt-BR"/>
              <a:t>Clique para editar o título Mestre</a:t>
            </a:r>
            <a:endParaRPr lang="en-US" dirty="0"/>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30" name="Date Placeholder 3"/>
          <p:cNvSpPr>
            <a:spLocks noGrp="1"/>
          </p:cNvSpPr>
          <p:nvPr>
            <p:ph type="dt" sz="half" idx="10"/>
          </p:nvPr>
        </p:nvSpPr>
        <p:spPr/>
        <p:txBody>
          <a:bodyPr/>
          <a:lstStyle>
            <a:lvl1pPr>
              <a:defRPr/>
            </a:lvl1pPr>
          </a:lstStyle>
          <a:p>
            <a:pPr>
              <a:defRPr/>
            </a:pPr>
            <a:fld id="{5ED93E93-0A39-4A95-9B31-C1C99AE58203}" type="datetimeFigureOut">
              <a:rPr lang="en-US"/>
              <a:pPr>
                <a:defRPr/>
              </a:pPr>
              <a:t>2/28/2021</a:t>
            </a:fld>
            <a:endParaRPr lang="en-US" dirty="0"/>
          </a:p>
        </p:txBody>
      </p:sp>
      <p:sp>
        <p:nvSpPr>
          <p:cNvPr id="31" name="Footer Placeholder 4"/>
          <p:cNvSpPr>
            <a:spLocks noGrp="1"/>
          </p:cNvSpPr>
          <p:nvPr>
            <p:ph type="ftr" sz="quarter" idx="11"/>
          </p:nvPr>
        </p:nvSpPr>
        <p:spPr/>
        <p:txBody>
          <a:bodyPr/>
          <a:lstStyle>
            <a:lvl1pPr>
              <a:defRPr/>
            </a:lvl1pPr>
          </a:lstStyle>
          <a:p>
            <a:pPr>
              <a:defRPr/>
            </a:pPr>
            <a:endParaRPr lang="en-US"/>
          </a:p>
        </p:txBody>
      </p:sp>
      <p:sp>
        <p:nvSpPr>
          <p:cNvPr id="32" name="Slide Number Placeholder 5"/>
          <p:cNvSpPr>
            <a:spLocks noGrp="1"/>
          </p:cNvSpPr>
          <p:nvPr>
            <p:ph type="sldNum" sz="quarter" idx="12"/>
          </p:nvPr>
        </p:nvSpPr>
        <p:spPr/>
        <p:txBody>
          <a:bodyPr/>
          <a:lstStyle>
            <a:lvl1pPr>
              <a:defRPr/>
            </a:lvl1pPr>
          </a:lstStyle>
          <a:p>
            <a:pPr>
              <a:defRPr/>
            </a:pPr>
            <a:fld id="{0D9FB891-6EF0-4413-B5F3-756041988807}" type="slidenum">
              <a:rPr lang="en-US"/>
              <a:pPr>
                <a:defRPr/>
              </a:pPr>
              <a:t>‹nº›</a:t>
            </a:fld>
            <a:endParaRPr lang="en-US" dirty="0"/>
          </a:p>
        </p:txBody>
      </p:sp>
    </p:spTree>
    <p:extLst>
      <p:ext uri="{BB962C8B-B14F-4D97-AF65-F5344CB8AC3E}">
        <p14:creationId xmlns:p14="http://schemas.microsoft.com/office/powerpoint/2010/main" val="2205977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0588" y="2359025"/>
            <a:ext cx="3498850" cy="2455863"/>
          </a:xfrm>
          <a:prstGeom prst="rect">
            <a:avLst/>
          </a:prstGeom>
        </p:spPr>
        <p:txBody>
          <a:bodyPr vert="horz" lIns="228600" tIns="228600" rIns="228600" bIns="228600" rtlCol="0" anchor="ctr">
            <a:normAutofit/>
          </a:bodyPr>
          <a:lstStyle/>
          <a:p>
            <a:r>
              <a:rPr lang="pt-BR"/>
              <a:t>Clique para editar o título Mestre</a:t>
            </a:r>
            <a:endParaRPr lang="en-US" dirty="0"/>
          </a:p>
        </p:txBody>
      </p:sp>
      <p:sp>
        <p:nvSpPr>
          <p:cNvPr id="1027" name="Text Placeholder 2"/>
          <p:cNvSpPr>
            <a:spLocks noGrp="1"/>
          </p:cNvSpPr>
          <p:nvPr>
            <p:ph type="body" idx="1"/>
          </p:nvPr>
        </p:nvSpPr>
        <p:spPr bwMode="auto">
          <a:xfrm>
            <a:off x="5435600" y="795338"/>
            <a:ext cx="5949950" cy="525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804863" y="320675"/>
            <a:ext cx="3657600" cy="319088"/>
          </a:xfrm>
          <a:prstGeom prst="rect">
            <a:avLst/>
          </a:prstGeom>
        </p:spPr>
        <p:txBody>
          <a:bodyPr vert="horz" lIns="91440" tIns="45720" rIns="91440" bIns="45720" rtlCol="0" anchor="ctr"/>
          <a:lstStyle>
            <a:lvl1pPr algn="l" fontAlgn="auto">
              <a:spcBef>
                <a:spcPts val="0"/>
              </a:spcBef>
              <a:spcAft>
                <a:spcPts val="0"/>
              </a:spcAft>
              <a:defRPr sz="1000" smtClean="0">
                <a:solidFill>
                  <a:schemeClr val="tx1">
                    <a:tint val="75000"/>
                  </a:schemeClr>
                </a:solidFill>
                <a:latin typeface="+mn-lt"/>
                <a:cs typeface="+mn-cs"/>
              </a:defRPr>
            </a:lvl1pPr>
          </a:lstStyle>
          <a:p>
            <a:pPr>
              <a:defRPr/>
            </a:pPr>
            <a:fld id="{DFD3EDE7-A12F-4C68-A31B-47CD5941BABD}" type="datetimeFigureOut">
              <a:rPr lang="en-US"/>
              <a:pPr>
                <a:defRPr/>
              </a:pPr>
              <a:t>2/28/2021</a:t>
            </a:fld>
            <a:endParaRPr lang="en-US" dirty="0"/>
          </a:p>
        </p:txBody>
      </p:sp>
      <p:sp>
        <p:nvSpPr>
          <p:cNvPr id="5" name="Footer Placeholder 4"/>
          <p:cNvSpPr>
            <a:spLocks noGrp="1"/>
          </p:cNvSpPr>
          <p:nvPr>
            <p:ph type="ftr" sz="quarter" idx="3"/>
          </p:nvPr>
        </p:nvSpPr>
        <p:spPr>
          <a:xfrm>
            <a:off x="804863" y="6227763"/>
            <a:ext cx="10588625" cy="319087"/>
          </a:xfrm>
          <a:prstGeom prst="rect">
            <a:avLst/>
          </a:prstGeom>
        </p:spPr>
        <p:txBody>
          <a:bodyPr vert="horz" lIns="91440" tIns="45720" rIns="91440" bIns="45720" rtlCol="0" anchor="ctr"/>
          <a:lstStyle>
            <a:lvl1pPr algn="r" fontAlgn="auto">
              <a:spcBef>
                <a:spcPts val="0"/>
              </a:spcBef>
              <a:spcAft>
                <a:spcPts val="0"/>
              </a:spcAft>
              <a:defRPr sz="1000" dirty="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10469563" y="320675"/>
            <a:ext cx="914400" cy="319088"/>
          </a:xfrm>
          <a:prstGeom prst="rect">
            <a:avLst/>
          </a:prstGeom>
        </p:spPr>
        <p:txBody>
          <a:bodyPr vert="horz" lIns="91440" tIns="45720" rIns="91440" bIns="45720" rtlCol="0" anchor="ctr"/>
          <a:lstStyle>
            <a:lvl1pPr algn="r" fontAlgn="auto">
              <a:spcBef>
                <a:spcPts val="0"/>
              </a:spcBef>
              <a:spcAft>
                <a:spcPts val="0"/>
              </a:spcAft>
              <a:defRPr sz="1000" smtClean="0">
                <a:solidFill>
                  <a:schemeClr val="tx1">
                    <a:tint val="75000"/>
                  </a:schemeClr>
                </a:solidFill>
                <a:latin typeface="+mn-lt"/>
                <a:cs typeface="+mn-cs"/>
              </a:defRPr>
            </a:lvl1pPr>
          </a:lstStyle>
          <a:p>
            <a:pPr>
              <a:defRPr/>
            </a:pPr>
            <a:fld id="{E1D96D4B-778C-455B-8314-38592DB49027}" type="slidenum">
              <a:rPr lang="en-US"/>
              <a:pPr>
                <a:defRPr/>
              </a:pPr>
              <a:t>‹nº›</a:t>
            </a:fld>
            <a:endParaRPr lang="en-US" dirty="0"/>
          </a:p>
        </p:txBody>
      </p:sp>
    </p:spTree>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06" r:id="rId7"/>
    <p:sldLayoutId id="2147483713" r:id="rId8"/>
    <p:sldLayoutId id="2147483714" r:id="rId9"/>
    <p:sldLayoutId id="2147483715" r:id="rId10"/>
    <p:sldLayoutId id="2147483716" r:id="rId11"/>
  </p:sldLayoutIdLst>
  <p:txStyles>
    <p:titleStyle>
      <a:lvl1pPr algn="ctr" rtl="0" fontAlgn="base">
        <a:lnSpc>
          <a:spcPct val="85000"/>
        </a:lnSpc>
        <a:spcBef>
          <a:spcPct val="0"/>
        </a:spcBef>
        <a:spcAft>
          <a:spcPct val="0"/>
        </a:spcAft>
        <a:defRPr sz="4000" kern="1200" spc="-150">
          <a:solidFill>
            <a:schemeClr val="tx1"/>
          </a:solidFill>
          <a:latin typeface="+mj-lt"/>
          <a:ea typeface="+mj-ea"/>
          <a:cs typeface="+mj-cs"/>
        </a:defRPr>
      </a:lvl1pPr>
      <a:lvl2pPr algn="ctr" rtl="0" fontAlgn="base">
        <a:lnSpc>
          <a:spcPct val="85000"/>
        </a:lnSpc>
        <a:spcBef>
          <a:spcPct val="0"/>
        </a:spcBef>
        <a:spcAft>
          <a:spcPct val="0"/>
        </a:spcAft>
        <a:defRPr sz="4000">
          <a:solidFill>
            <a:schemeClr val="tx1"/>
          </a:solidFill>
          <a:latin typeface="Calibri Light" pitchFamily="34" charset="0"/>
        </a:defRPr>
      </a:lvl2pPr>
      <a:lvl3pPr algn="ctr" rtl="0" fontAlgn="base">
        <a:lnSpc>
          <a:spcPct val="85000"/>
        </a:lnSpc>
        <a:spcBef>
          <a:spcPct val="0"/>
        </a:spcBef>
        <a:spcAft>
          <a:spcPct val="0"/>
        </a:spcAft>
        <a:defRPr sz="4000">
          <a:solidFill>
            <a:schemeClr val="tx1"/>
          </a:solidFill>
          <a:latin typeface="Calibri Light" pitchFamily="34" charset="0"/>
        </a:defRPr>
      </a:lvl3pPr>
      <a:lvl4pPr algn="ctr" rtl="0" fontAlgn="base">
        <a:lnSpc>
          <a:spcPct val="85000"/>
        </a:lnSpc>
        <a:spcBef>
          <a:spcPct val="0"/>
        </a:spcBef>
        <a:spcAft>
          <a:spcPct val="0"/>
        </a:spcAft>
        <a:defRPr sz="4000">
          <a:solidFill>
            <a:schemeClr val="tx1"/>
          </a:solidFill>
          <a:latin typeface="Calibri Light" pitchFamily="34" charset="0"/>
        </a:defRPr>
      </a:lvl4pPr>
      <a:lvl5pPr algn="ctr" rtl="0" fontAlgn="base">
        <a:lnSpc>
          <a:spcPct val="85000"/>
        </a:lnSpc>
        <a:spcBef>
          <a:spcPct val="0"/>
        </a:spcBef>
        <a:spcAft>
          <a:spcPct val="0"/>
        </a:spcAft>
        <a:defRPr sz="4000">
          <a:solidFill>
            <a:schemeClr val="tx1"/>
          </a:solidFill>
          <a:latin typeface="Calibri Light" pitchFamily="34" charset="0"/>
        </a:defRPr>
      </a:lvl5pPr>
      <a:lvl6pPr marL="457200" algn="ctr" rtl="0" fontAlgn="base">
        <a:lnSpc>
          <a:spcPct val="85000"/>
        </a:lnSpc>
        <a:spcBef>
          <a:spcPct val="0"/>
        </a:spcBef>
        <a:spcAft>
          <a:spcPct val="0"/>
        </a:spcAft>
        <a:defRPr sz="4000">
          <a:solidFill>
            <a:schemeClr val="tx1"/>
          </a:solidFill>
          <a:latin typeface="Calibri Light" pitchFamily="34" charset="0"/>
        </a:defRPr>
      </a:lvl6pPr>
      <a:lvl7pPr marL="914400" algn="ctr" rtl="0" fontAlgn="base">
        <a:lnSpc>
          <a:spcPct val="85000"/>
        </a:lnSpc>
        <a:spcBef>
          <a:spcPct val="0"/>
        </a:spcBef>
        <a:spcAft>
          <a:spcPct val="0"/>
        </a:spcAft>
        <a:defRPr sz="4000">
          <a:solidFill>
            <a:schemeClr val="tx1"/>
          </a:solidFill>
          <a:latin typeface="Calibri Light" pitchFamily="34" charset="0"/>
        </a:defRPr>
      </a:lvl7pPr>
      <a:lvl8pPr marL="1371600" algn="ctr" rtl="0" fontAlgn="base">
        <a:lnSpc>
          <a:spcPct val="85000"/>
        </a:lnSpc>
        <a:spcBef>
          <a:spcPct val="0"/>
        </a:spcBef>
        <a:spcAft>
          <a:spcPct val="0"/>
        </a:spcAft>
        <a:defRPr sz="4000">
          <a:solidFill>
            <a:schemeClr val="tx1"/>
          </a:solidFill>
          <a:latin typeface="Calibri Light" pitchFamily="34" charset="0"/>
        </a:defRPr>
      </a:lvl8pPr>
      <a:lvl9pPr marL="1828800" algn="ctr" rtl="0" fontAlgn="base">
        <a:lnSpc>
          <a:spcPct val="85000"/>
        </a:lnSpc>
        <a:spcBef>
          <a:spcPct val="0"/>
        </a:spcBef>
        <a:spcAft>
          <a:spcPct val="0"/>
        </a:spcAft>
        <a:defRPr sz="4000">
          <a:solidFill>
            <a:schemeClr val="tx1"/>
          </a:solidFill>
          <a:latin typeface="Calibri Light" pitchFamily="34" charset="0"/>
        </a:defRPr>
      </a:lvl9pPr>
    </p:titleStyle>
    <p:bodyStyle>
      <a:lvl1pPr marL="228600" indent="-228600" algn="l" rtl="0" fontAlgn="base">
        <a:lnSpc>
          <a:spcPct val="120000"/>
        </a:lnSpc>
        <a:spcBef>
          <a:spcPts val="1000"/>
        </a:spcBef>
        <a:spcAft>
          <a:spcPct val="0"/>
        </a:spcAft>
        <a:buClr>
          <a:schemeClr val="accent1"/>
        </a:buClr>
        <a:buSzPct val="110000"/>
        <a:buFont typeface="Wingdings"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margotto@gmail.com/" TargetMode="External"/><Relationship Id="rId2" Type="http://schemas.openxmlformats.org/officeDocument/2006/relationships/hyperlink" Target="https://pubmed.ncbi.nlm.nih.gov/32521801/" TargetMode="Externa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3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hyperlink" Target="https://www.ncbi.nlm.nih.gov/pubmed?linkname=pubmed_pubmed&amp;from_uid=25557883" TargetMode="External"/><Relationship Id="rId7" Type="http://schemas.openxmlformats.org/officeDocument/2006/relationships/image" Target="../media/image14.png"/><Relationship Id="rId2" Type="http://schemas.openxmlformats.org/officeDocument/2006/relationships/hyperlink" Target="https://www.ncbi.nlm.nih.gov/pubmed/25557883" TargetMode="Externa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hyperlink" Target="http://paulomargotto.com.br/documentos/3166" TargetMode="External"/></Relationships>
</file>

<file path=ppt/slides/_rels/slide3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www.google.com.br/search?q=Hidropsia+fetal+n%C3%A3o+imune:+experi%C3%AAncia+de+duas+d%C3%A9cadas+num+hospital+universit%C3%A1rio&amp;spell=1&amp;sa=X&amp;ved=2ahUKEwjHlKSxr-vpAhVDIbkGHXOTBNgQBSgAegQIDBAs" TargetMode="External"/><Relationship Id="rId2" Type="http://schemas.openxmlformats.org/officeDocument/2006/relationships/hyperlink" Target="https://pubmed.ncbi.nlm.nih.gov/22948503/" TargetMode="Externa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2.png"/><Relationship Id="rId4" Type="http://schemas.openxmlformats.org/officeDocument/2006/relationships/hyperlink" Target="http://paulomargotto.com.br/documentos/20761" TargetMode="External"/></Relationships>
</file>

<file path=ppt/slides/_rels/slide39.xml.rels><?xml version="1.0" encoding="UTF-8" standalone="yes"?>
<Relationships xmlns="http://schemas.openxmlformats.org/package/2006/relationships"><Relationship Id="rId3" Type="http://schemas.openxmlformats.org/officeDocument/2006/relationships/hyperlink" Target="http://paulomargotto.com.br/documentos/11141" TargetMode="External"/><Relationship Id="rId2" Type="http://schemas.openxmlformats.org/officeDocument/2006/relationships/hyperlink" Target="https://pubmed.ncbi.nlm.nih.gov/26914330/" TargetMode="Externa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40.xml.rels><?xml version="1.0" encoding="UTF-8" standalone="yes"?>
<Relationships xmlns="http://schemas.openxmlformats.org/package/2006/relationships"><Relationship Id="rId3" Type="http://schemas.openxmlformats.org/officeDocument/2006/relationships/hyperlink" Target="http://paulomargotto.com.br/documentos/7699" TargetMode="External"/><Relationship Id="rId2" Type="http://schemas.openxmlformats.org/officeDocument/2006/relationships/hyperlink" Target="https://pubmed.ncbi.nlm.nih.gov/21592689/" TargetMode="Externa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41.xml.rels><?xml version="1.0" encoding="UTF-8" standalone="yes"?>
<Relationships xmlns="http://schemas.openxmlformats.org/package/2006/relationships"><Relationship Id="rId3" Type="http://schemas.openxmlformats.org/officeDocument/2006/relationships/hyperlink" Target="http://paulomargotto.com.br/documentos/7693" TargetMode="External"/><Relationship Id="rId2" Type="http://schemas.openxmlformats.org/officeDocument/2006/relationships/hyperlink" Target="https://pubmed.ncbi.nlm.nih.gov/22302731/" TargetMode="Externa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8.png"/></Relationships>
</file>

<file path=ppt/slides/_rels/slide42.xml.rels><?xml version="1.0" encoding="UTF-8" standalone="yes"?>
<Relationships xmlns="http://schemas.openxmlformats.org/package/2006/relationships"><Relationship Id="rId3" Type="http://schemas.openxmlformats.org/officeDocument/2006/relationships/hyperlink" Target="http://paulomargotto.com.br/documentos/8871" TargetMode="External"/><Relationship Id="rId2" Type="http://schemas.openxmlformats.org/officeDocument/2006/relationships/hyperlink" Target="https://pubmed.ncbi.nlm.nih.gov/16123790/" TargetMode="Externa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4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paulomargotto.com.br/documentos/7690" TargetMode="Externa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hyperlink" Target="https://www.uptodate.com/contents/postnatal-care-of-hydrops-fetalis?search=postnatal-care-of-hydrops-fetalis%E2%80%A6drops+fetalis&amp;selectedTitle=2~103&amp;view=print&amp;displayedView=full&amp;source=search_result&amp;selectedTitle=1~150&amp;usage_type=default&amp;display_rank=1" TargetMode="External"/><Relationship Id="rId4" Type="http://schemas.openxmlformats.org/officeDocument/2006/relationships/image" Target="../media/image22.png"/></Relationships>
</file>

<file path=ppt/slides/_rels/slide45.xml.rels><?xml version="1.0" encoding="UTF-8" standalone="yes"?>
<Relationships xmlns="http://schemas.openxmlformats.org/package/2006/relationships"><Relationship Id="rId2" Type="http://schemas.openxmlformats.org/officeDocument/2006/relationships/hyperlink" Target="https://www.uptodate.com/contents/nonimmune-hydrops-fetalis?search=postnatal-care-of-hydrops-fetalis%E2%80%A6drops+fetalis&amp;selectedTitle=2~103&amp;view=print&amp;displayedView=full&amp;source=search_result&amp;selectedTitle=2~150&amp;usage_type=default&amp;display_rank=2"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paulomargotto.com.br/documentos/3029" TargetMode="Externa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4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bwMode="auto">
          <a:xfrm>
            <a:off x="1758950" y="2074863"/>
            <a:ext cx="8680450" cy="1749425"/>
          </a:xfrm>
          <a:solidFill>
            <a:schemeClr val="bg1"/>
          </a:solidFill>
        </p:spPr>
        <p:txBody>
          <a:bodyPr wrap="square" numCol="1" anchorCtr="0" compatLnSpc="1">
            <a:prstTxWarp prst="textNoShape">
              <a:avLst/>
            </a:prstTxWarp>
          </a:bodyPr>
          <a:lstStyle/>
          <a:p>
            <a:r>
              <a:rPr lang="pt-BR" sz="1800" b="1" smtClean="0">
                <a:solidFill>
                  <a:schemeClr val="tx1"/>
                </a:solidFill>
                <a:hlinkClick r:id="rId2"/>
              </a:rPr>
              <a:t/>
            </a:r>
            <a:br>
              <a:rPr lang="pt-BR" sz="1800" b="1" smtClean="0">
                <a:solidFill>
                  <a:schemeClr val="tx1"/>
                </a:solidFill>
                <a:hlinkClick r:id="rId2"/>
              </a:rPr>
            </a:br>
            <a:r>
              <a:rPr lang="pt-BR" sz="1800" b="1" smtClean="0">
                <a:solidFill>
                  <a:schemeClr val="tx1"/>
                </a:solidFill>
                <a:hlinkClick r:id="rId2"/>
              </a:rPr>
              <a:t>Nonimmune</a:t>
            </a:r>
            <a:r>
              <a:rPr lang="pt-BR" sz="1800" smtClean="0">
                <a:solidFill>
                  <a:schemeClr val="tx1"/>
                </a:solidFill>
                <a:hlinkClick r:id="rId2"/>
              </a:rPr>
              <a:t> </a:t>
            </a:r>
            <a:r>
              <a:rPr lang="pt-BR" sz="1800" b="1" smtClean="0">
                <a:solidFill>
                  <a:schemeClr val="tx1"/>
                </a:solidFill>
                <a:hlinkClick r:id="rId2"/>
              </a:rPr>
              <a:t>Hydrops</a:t>
            </a:r>
            <a:r>
              <a:rPr lang="pt-BR" sz="1800" smtClean="0">
                <a:solidFill>
                  <a:schemeClr val="tx1"/>
                </a:solidFill>
                <a:hlinkClick r:id="rId2"/>
              </a:rPr>
              <a:t> </a:t>
            </a:r>
            <a:r>
              <a:rPr lang="pt-BR" sz="1800" b="1" smtClean="0">
                <a:solidFill>
                  <a:schemeClr val="tx1"/>
                </a:solidFill>
                <a:hlinkClick r:id="rId2"/>
              </a:rPr>
              <a:t>Fetalis</a:t>
            </a:r>
            <a:r>
              <a:rPr lang="pt-BR" sz="1800" smtClean="0">
                <a:solidFill>
                  <a:schemeClr val="tx1"/>
                </a:solidFill>
                <a:hlinkClick r:id="rId2"/>
              </a:rPr>
              <a:t>-Prenatal Diagnosis, Genetic Investigation, Outcomes and Literature Review.</a:t>
            </a:r>
            <a:r>
              <a:rPr lang="pt-BR" sz="1800" smtClean="0">
                <a:solidFill>
                  <a:schemeClr val="tx1"/>
                </a:solidFill>
              </a:rPr>
              <a:t>Kosinski P, Krajewski P, Wielgos M, Jezela-Stanek A.J Clin Med. 2020 Jun 8;9(6):1789. doi: 10.3390/jcm9061789.PMID: 32521801 </a:t>
            </a:r>
            <a:r>
              <a:rPr lang="pt-BR" sz="1800" b="1" smtClean="0">
                <a:solidFill>
                  <a:srgbClr val="FF00FF"/>
                </a:solidFill>
              </a:rPr>
              <a:t>Free PMC article.Artigo Livre!</a:t>
            </a:r>
          </a:p>
        </p:txBody>
      </p:sp>
      <p:sp>
        <p:nvSpPr>
          <p:cNvPr id="3" name="Subtítulo 2">
            <a:extLst>
              <a:ext uri="{FF2B5EF4-FFF2-40B4-BE49-F238E27FC236}"/>
            </a:extLst>
          </p:cNvPr>
          <p:cNvSpPr>
            <a:spLocks noGrp="1"/>
          </p:cNvSpPr>
          <p:nvPr>
            <p:ph type="subTitle" idx="1"/>
          </p:nvPr>
        </p:nvSpPr>
        <p:spPr>
          <a:xfrm>
            <a:off x="1758950" y="4032250"/>
            <a:ext cx="8674100" cy="1335088"/>
          </a:xfrm>
        </p:spPr>
        <p:txBody>
          <a:bodyPr/>
          <a:lstStyle/>
          <a:p>
            <a:pPr>
              <a:lnSpc>
                <a:spcPct val="80000"/>
              </a:lnSpc>
            </a:pPr>
            <a:r>
              <a:rPr lang="pt-BR" smtClean="0">
                <a:solidFill>
                  <a:schemeClr val="tx1"/>
                </a:solidFill>
              </a:rPr>
              <a:t>Apresentação: Jamille Coutinho Alves (R3 em Neonatologia / HMIB/SES/DF)</a:t>
            </a:r>
          </a:p>
          <a:p>
            <a:pPr>
              <a:lnSpc>
                <a:spcPct val="80000"/>
              </a:lnSpc>
            </a:pPr>
            <a:r>
              <a:rPr lang="pt-BR" smtClean="0">
                <a:solidFill>
                  <a:schemeClr val="tx1"/>
                </a:solidFill>
              </a:rPr>
              <a:t>Coordenação: Nathalia Bardal</a:t>
            </a:r>
          </a:p>
          <a:p>
            <a:pPr>
              <a:lnSpc>
                <a:spcPct val="80000"/>
              </a:lnSpc>
            </a:pPr>
            <a:r>
              <a:rPr lang="pt-BR" smtClean="0">
                <a:solidFill>
                  <a:schemeClr val="tx1"/>
                </a:solidFill>
              </a:rPr>
              <a:t>Revisão e Complementação: Paulo R. Margotto </a:t>
            </a:r>
          </a:p>
          <a:p>
            <a:pPr>
              <a:lnSpc>
                <a:spcPct val="80000"/>
              </a:lnSpc>
            </a:pPr>
            <a:r>
              <a:rPr lang="pt-BR" smtClean="0">
                <a:solidFill>
                  <a:schemeClr val="tx1"/>
                </a:solidFill>
              </a:rPr>
              <a:t>Brasília, 28 de fevereiro de 2021</a:t>
            </a:r>
          </a:p>
        </p:txBody>
      </p:sp>
      <p:sp>
        <p:nvSpPr>
          <p:cNvPr id="12292" name="Rectangle 4"/>
          <p:cNvSpPr>
            <a:spLocks noChangeArrowheads="1"/>
          </p:cNvSpPr>
          <p:nvPr/>
        </p:nvSpPr>
        <p:spPr bwMode="auto">
          <a:xfrm>
            <a:off x="2143125" y="1916113"/>
            <a:ext cx="8296275" cy="11874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2400" b="1">
                <a:solidFill>
                  <a:srgbClr val="FF0000"/>
                </a:solidFill>
              </a:rPr>
              <a:t>Diagnóstico pré-natal de hidropsia fetal não imune, </a:t>
            </a:r>
          </a:p>
          <a:p>
            <a:pPr algn="ctr"/>
            <a:r>
              <a:rPr lang="en-US" sz="2400" b="1">
                <a:solidFill>
                  <a:srgbClr val="FF0000"/>
                </a:solidFill>
              </a:rPr>
              <a:t>investigação genética, resultados e revisão da literatura</a:t>
            </a:r>
          </a:p>
          <a:p>
            <a:pPr algn="ctr" eaLnBrk="0" hangingPunct="0"/>
            <a:endParaRPr lang="en-US" sz="2400">
              <a:solidFill>
                <a:srgbClr val="FF0000"/>
              </a:solidFill>
            </a:endParaRPr>
          </a:p>
        </p:txBody>
      </p:sp>
      <p:sp>
        <p:nvSpPr>
          <p:cNvPr id="12294" name="Text Box 6"/>
          <p:cNvSpPr txBox="1">
            <a:spLocks noChangeArrowheads="1"/>
          </p:cNvSpPr>
          <p:nvPr/>
        </p:nvSpPr>
        <p:spPr bwMode="auto">
          <a:xfrm>
            <a:off x="4560888" y="5656263"/>
            <a:ext cx="31083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Rockwell"/>
              </a:defRPr>
            </a:lvl1pPr>
            <a:lvl2pPr>
              <a:defRPr>
                <a:solidFill>
                  <a:schemeClr val="tx1"/>
                </a:solidFill>
                <a:latin typeface="Rockwell"/>
              </a:defRPr>
            </a:lvl2pPr>
            <a:lvl3pPr>
              <a:defRPr>
                <a:solidFill>
                  <a:schemeClr val="tx1"/>
                </a:solidFill>
                <a:latin typeface="Rockwell"/>
              </a:defRPr>
            </a:lvl3pPr>
            <a:lvl4pPr>
              <a:defRPr>
                <a:solidFill>
                  <a:schemeClr val="tx1"/>
                </a:solidFill>
                <a:latin typeface="Rockwell"/>
              </a:defRPr>
            </a:lvl4pPr>
            <a:lvl5pPr>
              <a:defRPr>
                <a:solidFill>
                  <a:schemeClr val="tx1"/>
                </a:solidFill>
                <a:latin typeface="Rockwell"/>
              </a:defRPr>
            </a:lvl5pPr>
            <a:lvl6pPr fontAlgn="base">
              <a:spcBef>
                <a:spcPct val="0"/>
              </a:spcBef>
              <a:spcAft>
                <a:spcPct val="0"/>
              </a:spcAft>
              <a:defRPr>
                <a:solidFill>
                  <a:schemeClr val="tx1"/>
                </a:solidFill>
                <a:latin typeface="Rockwell"/>
              </a:defRPr>
            </a:lvl6pPr>
            <a:lvl7pPr fontAlgn="base">
              <a:spcBef>
                <a:spcPct val="0"/>
              </a:spcBef>
              <a:spcAft>
                <a:spcPct val="0"/>
              </a:spcAft>
              <a:defRPr>
                <a:solidFill>
                  <a:schemeClr val="tx1"/>
                </a:solidFill>
                <a:latin typeface="Rockwell"/>
              </a:defRPr>
            </a:lvl7pPr>
            <a:lvl8pPr fontAlgn="base">
              <a:spcBef>
                <a:spcPct val="0"/>
              </a:spcBef>
              <a:spcAft>
                <a:spcPct val="0"/>
              </a:spcAft>
              <a:defRPr>
                <a:solidFill>
                  <a:schemeClr val="tx1"/>
                </a:solidFill>
                <a:latin typeface="Rockwell"/>
              </a:defRPr>
            </a:lvl8pPr>
            <a:lvl9pPr fontAlgn="base">
              <a:spcBef>
                <a:spcPct val="0"/>
              </a:spcBef>
              <a:spcAft>
                <a:spcPct val="0"/>
              </a:spcAft>
              <a:defRPr>
                <a:solidFill>
                  <a:schemeClr val="tx1"/>
                </a:solidFill>
                <a:latin typeface="Rockwell"/>
              </a:defRPr>
            </a:lvl9pPr>
          </a:lstStyle>
          <a:p>
            <a:pPr defTabSz="914400"/>
            <a:r>
              <a:rPr lang="pt-BR">
                <a:hlinkClick r:id="rId3"/>
              </a:rPr>
              <a:t>www.pmargotto@gmail.com</a:t>
            </a:r>
            <a:r>
              <a:rPr lang="pt-BR"/>
              <a:t> </a:t>
            </a:r>
          </a:p>
        </p:txBody>
      </p:sp>
      <p:pic>
        <p:nvPicPr>
          <p:cNvPr id="12295" name="Google Shape;38;p1"/>
          <p:cNvPicPr preferRelativeResize="0">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63" y="0"/>
            <a:ext cx="1776413" cy="183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7" name="Picture 9"/>
          <p:cNvPicPr>
            <a:picLocks noChangeAspect="1" noChangeArrowheads="1"/>
          </p:cNvPicPr>
          <p:nvPr/>
        </p:nvPicPr>
        <p:blipFill>
          <a:blip r:embed="rId5">
            <a:lum bright="36000" contrast="48000"/>
            <a:extLst>
              <a:ext uri="{28A0092B-C50C-407E-A947-70E740481C1C}">
                <a14:useLocalDpi xmlns:a14="http://schemas.microsoft.com/office/drawing/2010/main" val="0"/>
              </a:ext>
            </a:extLst>
          </a:blip>
          <a:srcRect/>
          <a:stretch>
            <a:fillRect/>
          </a:stretch>
        </p:blipFill>
        <p:spPr bwMode="auto">
          <a:xfrm>
            <a:off x="1758950" y="0"/>
            <a:ext cx="8110538" cy="1420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8" name="Picture 9" descr="Imagem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688513" y="0"/>
            <a:ext cx="2251075"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339" name="Freeform: Shape 9"/>
          <p:cNvSpPr>
            <a:spLocks noGrp="1" noRot="1" noChangeAspect="1" noMove="1" noResize="1" noEditPoints="1" noAdjustHandles="1" noChangeArrowheads="1" noChangeShapeType="1" noTextEdit="1"/>
          </p:cNvSpPr>
          <p:nvPr/>
        </p:nvSpPr>
        <p:spPr bwMode="auto">
          <a:xfrm>
            <a:off x="4275138" y="-15875"/>
            <a:ext cx="7912100" cy="6889750"/>
          </a:xfrm>
          <a:custGeom>
            <a:avLst/>
            <a:gdLst>
              <a:gd name="T0" fmla="*/ 1144064 w 7911916"/>
              <a:gd name="T1" fmla="*/ 0 h 6889592"/>
              <a:gd name="T2" fmla="*/ 7911916 w 7911916"/>
              <a:gd name="T3" fmla="*/ 0 h 6889592"/>
              <a:gd name="T4" fmla="*/ 7911916 w 7911916"/>
              <a:gd name="T5" fmla="*/ 6889592 h 6889592"/>
              <a:gd name="T6" fmla="*/ 1282780 w 7911916"/>
              <a:gd name="T7" fmla="*/ 6889592 h 6889592"/>
              <a:gd name="T8" fmla="*/ 1021588 w 7911916"/>
              <a:gd name="T9" fmla="*/ 6461391 h 6889592"/>
              <a:gd name="T10" fmla="*/ 841264 w 7911916"/>
              <a:gd name="T11" fmla="*/ 370936 h 6889592"/>
              <a:gd name="T12" fmla="*/ 1119707 w 7911916"/>
              <a:gd name="T13" fmla="*/ 26053 h 688959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911916" h="6889592">
                <a:moveTo>
                  <a:pt x="1144064" y="0"/>
                </a:moveTo>
                <a:lnTo>
                  <a:pt x="7911916" y="0"/>
                </a:lnTo>
                <a:lnTo>
                  <a:pt x="7911916" y="6889592"/>
                </a:lnTo>
                <a:lnTo>
                  <a:pt x="1282780" y="6889592"/>
                </a:lnTo>
                <a:lnTo>
                  <a:pt x="1021588" y="6461391"/>
                </a:lnTo>
                <a:cubicBezTo>
                  <a:pt x="-73086" y="4533675"/>
                  <a:pt x="-509682" y="2192905"/>
                  <a:pt x="841264" y="370936"/>
                </a:cubicBezTo>
                <a:cubicBezTo>
                  <a:pt x="928899" y="253509"/>
                  <a:pt x="1021859" y="138477"/>
                  <a:pt x="1119707" y="26053"/>
                </a:cubicBezTo>
                <a:lnTo>
                  <a:pt x="1144064" y="0"/>
                </a:lnTo>
                <a:close/>
              </a:path>
            </a:pathLst>
          </a:custGeom>
          <a:noFill/>
          <a:ln w="9525" cap="flat">
            <a:solidFill>
              <a:schemeClr val="tx1">
                <a:alpha val="10196"/>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4340" name="Freeform: Shape 11"/>
          <p:cNvSpPr>
            <a:spLocks noGrp="1" noRot="1" noChangeAspect="1" noMove="1" noResize="1" noEditPoints="1" noAdjustHandles="1" noChangeArrowheads="1" noChangeShapeType="1" noTextEdit="1"/>
          </p:cNvSpPr>
          <p:nvPr/>
        </p:nvSpPr>
        <p:spPr bwMode="auto">
          <a:xfrm>
            <a:off x="6249988" y="-6350"/>
            <a:ext cx="5930900" cy="6870700"/>
          </a:xfrm>
          <a:custGeom>
            <a:avLst/>
            <a:gdLst>
              <a:gd name="T0" fmla="*/ 2429503 w 5931659"/>
              <a:gd name="T1" fmla="*/ 0 h 6871452"/>
              <a:gd name="T2" fmla="*/ 5931659 w 5931659"/>
              <a:gd name="T3" fmla="*/ 0 h 6871452"/>
              <a:gd name="T4" fmla="*/ 5931659 w 5931659"/>
              <a:gd name="T5" fmla="*/ 6871452 h 6871452"/>
              <a:gd name="T6" fmla="*/ 1302090 w 5931659"/>
              <a:gd name="T7" fmla="*/ 6871452 h 6871452"/>
              <a:gd name="T8" fmla="*/ 1257860 w 5931659"/>
              <a:gd name="T9" fmla="*/ 6820098 h 6871452"/>
              <a:gd name="T10" fmla="*/ 456609 w 5931659"/>
              <a:gd name="T11" fmla="*/ 1965059 h 6871452"/>
              <a:gd name="T12" fmla="*/ 2356353 w 5931659"/>
              <a:gd name="T13" fmla="*/ 42030 h 68714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931659" h="6871452">
                <a:moveTo>
                  <a:pt x="2429503" y="0"/>
                </a:moveTo>
                <a:lnTo>
                  <a:pt x="5931659" y="0"/>
                </a:lnTo>
                <a:lnTo>
                  <a:pt x="5931659" y="6871452"/>
                </a:lnTo>
                <a:lnTo>
                  <a:pt x="1302090" y="6871452"/>
                </a:lnTo>
                <a:lnTo>
                  <a:pt x="1257860" y="6820098"/>
                </a:lnTo>
                <a:cubicBezTo>
                  <a:pt x="121068" y="5395213"/>
                  <a:pt x="-469022" y="3541076"/>
                  <a:pt x="456609" y="1965059"/>
                </a:cubicBezTo>
                <a:cubicBezTo>
                  <a:pt x="919425" y="1178905"/>
                  <a:pt x="1583566" y="524859"/>
                  <a:pt x="2356353" y="42030"/>
                </a:cubicBezTo>
                <a:lnTo>
                  <a:pt x="2429503" y="0"/>
                </a:lnTo>
                <a:close/>
              </a:path>
            </a:pathLst>
          </a:custGeom>
          <a:noFill/>
          <a:ln w="9525" cap="flat">
            <a:solidFill>
              <a:schemeClr val="tx1">
                <a:alpha val="10196"/>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4341" name="Freeform: Shape 13"/>
          <p:cNvSpPr>
            <a:spLocks noGrp="1" noRot="1" noChangeAspect="1" noMove="1" noResize="1" noEditPoints="1" noAdjustHandles="1" noChangeArrowheads="1" noChangeShapeType="1" noTextEdit="1"/>
          </p:cNvSpPr>
          <p:nvPr/>
        </p:nvSpPr>
        <p:spPr bwMode="auto">
          <a:xfrm>
            <a:off x="5434013" y="-3175"/>
            <a:ext cx="6765925" cy="6864350"/>
          </a:xfrm>
          <a:custGeom>
            <a:avLst/>
            <a:gdLst>
              <a:gd name="T0" fmla="*/ 2135088 w 6766974"/>
              <a:gd name="T1" fmla="*/ 0 h 6864232"/>
              <a:gd name="T2" fmla="*/ 6766974 w 6766974"/>
              <a:gd name="T3" fmla="*/ 0 h 6864232"/>
              <a:gd name="T4" fmla="*/ 6766974 w 6766974"/>
              <a:gd name="T5" fmla="*/ 6864232 h 6864232"/>
              <a:gd name="T6" fmla="*/ 1128977 w 6766974"/>
              <a:gd name="T7" fmla="*/ 6864232 h 6864232"/>
              <a:gd name="T8" fmla="*/ 1004776 w 6766974"/>
              <a:gd name="T9" fmla="*/ 6687663 h 6864232"/>
              <a:gd name="T10" fmla="*/ 709736 w 6766974"/>
              <a:gd name="T11" fmla="*/ 1521351 h 6864232"/>
              <a:gd name="T12" fmla="*/ 1896284 w 6766974"/>
              <a:gd name="T13" fmla="*/ 197391 h 686423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766974" h="6864232">
                <a:moveTo>
                  <a:pt x="2135088" y="0"/>
                </a:moveTo>
                <a:lnTo>
                  <a:pt x="6766974" y="0"/>
                </a:lnTo>
                <a:lnTo>
                  <a:pt x="6766974" y="6864232"/>
                </a:lnTo>
                <a:lnTo>
                  <a:pt x="1128977" y="6864232"/>
                </a:lnTo>
                <a:lnTo>
                  <a:pt x="1004776" y="6687663"/>
                </a:lnTo>
                <a:cubicBezTo>
                  <a:pt x="-54053" y="5122098"/>
                  <a:pt x="-463081" y="3202457"/>
                  <a:pt x="709736" y="1521351"/>
                </a:cubicBezTo>
                <a:cubicBezTo>
                  <a:pt x="1045443" y="1039181"/>
                  <a:pt x="1446565" y="592246"/>
                  <a:pt x="1896284" y="197391"/>
                </a:cubicBezTo>
                <a:lnTo>
                  <a:pt x="2135088" y="0"/>
                </a:lnTo>
                <a:close/>
              </a:path>
            </a:pathLst>
          </a:custGeom>
          <a:noFill/>
          <a:ln w="9525" cap="flat">
            <a:solidFill>
              <a:schemeClr val="tx1">
                <a:alpha val="10196"/>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6" name="Freeform: Shape 1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6953250" y="0"/>
            <a:ext cx="5238750" cy="6858000"/>
          </a:xfrm>
          <a:custGeom>
            <a:avLst/>
            <a:gdLst>
              <a:gd name="connsiteX0" fmla="*/ 2829115 w 5238864"/>
              <a:gd name="connsiteY0" fmla="*/ 0 h 6864726"/>
              <a:gd name="connsiteX1" fmla="*/ 5238864 w 5238864"/>
              <a:gd name="connsiteY1" fmla="*/ 0 h 6864726"/>
              <a:gd name="connsiteX2" fmla="*/ 5238864 w 5238864"/>
              <a:gd name="connsiteY2" fmla="*/ 6864726 h 6864726"/>
              <a:gd name="connsiteX3" fmla="*/ 1518091 w 5238864"/>
              <a:gd name="connsiteY3" fmla="*/ 6864726 h 6864726"/>
              <a:gd name="connsiteX4" fmla="*/ 1435414 w 5238864"/>
              <a:gd name="connsiteY4" fmla="*/ 6778879 h 6864726"/>
              <a:gd name="connsiteX5" fmla="*/ 406006 w 5238864"/>
              <a:gd name="connsiteY5" fmla="*/ 2093910 h 6864726"/>
              <a:gd name="connsiteX6" fmla="*/ 2559142 w 5238864"/>
              <a:gd name="connsiteY6" fmla="*/ 124487 h 6864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238864" h="6864726">
                <a:moveTo>
                  <a:pt x="2829115" y="0"/>
                </a:moveTo>
                <a:lnTo>
                  <a:pt x="5238864" y="0"/>
                </a:lnTo>
                <a:lnTo>
                  <a:pt x="5238864" y="6864726"/>
                </a:lnTo>
                <a:lnTo>
                  <a:pt x="1518091" y="6864726"/>
                </a:lnTo>
                <a:lnTo>
                  <a:pt x="1435414" y="6778879"/>
                </a:lnTo>
                <a:cubicBezTo>
                  <a:pt x="226066" y="5476104"/>
                  <a:pt x="-499346" y="3635393"/>
                  <a:pt x="406006" y="2093910"/>
                </a:cubicBezTo>
                <a:cubicBezTo>
                  <a:pt x="907547" y="1241972"/>
                  <a:pt x="1674986" y="564513"/>
                  <a:pt x="2559142" y="12448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ítulo 1">
            <a:extLst>
              <a:ext uri="{FF2B5EF4-FFF2-40B4-BE49-F238E27FC236}"/>
            </a:extLst>
          </p:cNvPr>
          <p:cNvSpPr>
            <a:spLocks noGrp="1"/>
          </p:cNvSpPr>
          <p:nvPr>
            <p:ph type="title"/>
          </p:nvPr>
        </p:nvSpPr>
        <p:spPr>
          <a:xfrm>
            <a:off x="7875588" y="1133475"/>
            <a:ext cx="3455987" cy="4591050"/>
          </a:xfrm>
        </p:spPr>
        <p:txBody>
          <a:bodyPr/>
          <a:lstStyle/>
          <a:p>
            <a:pPr algn="l" fontAlgn="auto">
              <a:spcAft>
                <a:spcPts val="0"/>
              </a:spcAft>
              <a:defRPr/>
            </a:pPr>
            <a:r>
              <a:rPr lang="pt-BR" sz="4800" b="1" dirty="0">
                <a:solidFill>
                  <a:schemeClr val="tx1"/>
                </a:solidFill>
              </a:rPr>
              <a:t>Introdução</a:t>
            </a:r>
          </a:p>
        </p:txBody>
      </p:sp>
      <p:sp>
        <p:nvSpPr>
          <p:cNvPr id="3" name="Espaço Reservado para Conteúdo 2"/>
          <p:cNvSpPr>
            <a:spLocks noGrp="1"/>
          </p:cNvSpPr>
          <p:nvPr>
            <p:ph idx="1"/>
          </p:nvPr>
        </p:nvSpPr>
        <p:spPr>
          <a:xfrm>
            <a:off x="798513" y="803275"/>
            <a:ext cx="5427662" cy="5248275"/>
          </a:xfrm>
        </p:spPr>
        <p:txBody>
          <a:bodyPr/>
          <a:lstStyle/>
          <a:p>
            <a:pPr algn="just"/>
            <a:endParaRPr lang="pt-BR" sz="1600" dirty="0" smtClean="0"/>
          </a:p>
          <a:p>
            <a:pPr algn="just"/>
            <a:endParaRPr lang="pt-BR" sz="1600" dirty="0" smtClean="0"/>
          </a:p>
          <a:p>
            <a:pPr algn="just"/>
            <a:endParaRPr lang="pt-BR" sz="1600" dirty="0" smtClean="0"/>
          </a:p>
          <a:p>
            <a:pPr algn="just"/>
            <a:r>
              <a:rPr lang="pt-BR" sz="1600" dirty="0" smtClean="0"/>
              <a:t>A </a:t>
            </a:r>
            <a:r>
              <a:rPr lang="pt-BR" sz="1600" b="1" dirty="0" smtClean="0">
                <a:solidFill>
                  <a:srgbClr val="C00000"/>
                </a:solidFill>
              </a:rPr>
              <a:t>prevalência</a:t>
            </a:r>
            <a:r>
              <a:rPr lang="pt-BR" sz="1600" dirty="0" smtClean="0"/>
              <a:t> de hidropsia fetal não imune (NIHF) na população em geral é estimada 1 em cada 2.500–3.500 neonatos e 1 em cada 1.600–7.000 fetos¹</a:t>
            </a:r>
          </a:p>
          <a:p>
            <a:pPr lvl="1" algn="just"/>
            <a:r>
              <a:rPr lang="pt-BR" sz="1400" dirty="0" smtClean="0"/>
              <a:t>Casos não causados ​​por </a:t>
            </a:r>
            <a:r>
              <a:rPr lang="pt-BR" sz="1400" dirty="0" err="1" smtClean="0"/>
              <a:t>aloimunização</a:t>
            </a:r>
            <a:r>
              <a:rPr lang="pt-BR" sz="1400" dirty="0" smtClean="0"/>
              <a:t> de glóbulos vermelhos</a:t>
            </a:r>
            <a:r>
              <a:rPr lang="pt-BR" sz="1400" baseline="30000" dirty="0" smtClean="0"/>
              <a:t>1</a:t>
            </a:r>
            <a:r>
              <a:rPr lang="pt-BR" sz="1400" dirty="0" smtClean="0"/>
              <a:t> </a:t>
            </a:r>
          </a:p>
          <a:p>
            <a:pPr algn="just"/>
            <a:endParaRPr lang="pt-BR" sz="1600" dirty="0" smtClean="0"/>
          </a:p>
          <a:p>
            <a:pPr algn="just"/>
            <a:r>
              <a:rPr lang="pt-BR" sz="1600" dirty="0" smtClean="0"/>
              <a:t> </a:t>
            </a:r>
            <a:r>
              <a:rPr lang="pt-BR" sz="1600" b="1" dirty="0" smtClean="0">
                <a:solidFill>
                  <a:schemeClr val="accent2"/>
                </a:solidFill>
              </a:rPr>
              <a:t>Definição:</a:t>
            </a:r>
            <a:r>
              <a:rPr lang="pt-BR" sz="1600" dirty="0" smtClean="0"/>
              <a:t> Hidropsia fetal é o resultado de um desequilíbrio na regulação de fluido levando a um aumento na produção de fluido intersticial ou uma diminuição no retorno linfático. Envolve um acúmulo de líquido no tecido macio do feto e cavidades serosas </a:t>
            </a:r>
          </a:p>
          <a:p>
            <a:pPr lvl="1" algn="just"/>
            <a:r>
              <a:rPr lang="pt-BR" sz="1400" dirty="0" smtClean="0"/>
              <a:t>Presença de </a:t>
            </a:r>
            <a:r>
              <a:rPr lang="pt-BR" sz="1400" b="1" dirty="0" smtClean="0">
                <a:solidFill>
                  <a:srgbClr val="C00000"/>
                </a:solidFill>
              </a:rPr>
              <a:t>&gt;2</a:t>
            </a:r>
            <a:r>
              <a:rPr lang="pt-BR" sz="1400" dirty="0" smtClean="0"/>
              <a:t> coleções anormais de fluidos </a:t>
            </a:r>
          </a:p>
          <a:p>
            <a:pPr lvl="1" algn="ctr">
              <a:buFont typeface="Wingdings" pitchFamily="2" charset="2"/>
              <a:buNone/>
            </a:pPr>
            <a:r>
              <a:rPr lang="pt-BR" b="1" dirty="0" smtClean="0">
                <a:solidFill>
                  <a:schemeClr val="accent2"/>
                </a:solidFill>
              </a:rPr>
              <a:t>Hidropsia fetal não imune</a:t>
            </a:r>
            <a:r>
              <a:rPr lang="pt-BR" b="1" dirty="0" smtClean="0">
                <a:solidFill>
                  <a:srgbClr val="3333FF"/>
                </a:solidFill>
              </a:rPr>
              <a:t> refere-se especificamente a casos não causados por </a:t>
            </a:r>
            <a:r>
              <a:rPr lang="pt-BR" b="1" dirty="0" err="1" smtClean="0">
                <a:solidFill>
                  <a:srgbClr val="3333FF"/>
                </a:solidFill>
              </a:rPr>
              <a:t>aloimunização</a:t>
            </a:r>
            <a:r>
              <a:rPr lang="pt-BR" b="1" dirty="0" smtClean="0">
                <a:solidFill>
                  <a:srgbClr val="3333FF"/>
                </a:solidFill>
              </a:rPr>
              <a:t> de glóbulos vermelhos.</a:t>
            </a:r>
            <a:endParaRPr lang="pt-BR" sz="1400" b="1" dirty="0" smtClean="0">
              <a:solidFill>
                <a:srgbClr val="3333FF"/>
              </a:solidFill>
            </a:endParaRPr>
          </a:p>
          <a:p>
            <a:pPr lvl="1" algn="ctr"/>
            <a:endParaRPr lang="pt-BR" sz="1400" b="1" dirty="0" smtClean="0">
              <a:solidFill>
                <a:srgbClr val="3333FF"/>
              </a:solidFill>
            </a:endParaRPr>
          </a:p>
          <a:p>
            <a:pPr lvl="1" algn="just"/>
            <a:endParaRPr lang="pt-BR" sz="1400" b="1" dirty="0" smtClean="0">
              <a:solidFill>
                <a:srgbClr val="3333FF"/>
              </a:solidFill>
            </a:endParaRPr>
          </a:p>
          <a:p>
            <a:pPr algn="just"/>
            <a:endParaRPr lang="pt-BR" sz="1600" dirty="0" smtClean="0"/>
          </a:p>
          <a:p>
            <a:pPr algn="just"/>
            <a:endParaRPr lang="pt-BR" sz="16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 calcmode="lin" valueType="num">
                                      <p:cBhvr additive="base">
                                        <p:cTn id="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 calcmode="lin" valueType="num">
                                      <p:cBhvr additive="base">
                                        <p:cTn id="13"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14" dur="10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Oval 32">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21336127">
            <a:off x="296863" y="1025525"/>
            <a:ext cx="7297737" cy="5089525"/>
          </a:xfrm>
          <a:custGeom>
            <a:avLst/>
            <a:gdLst>
              <a:gd name="connsiteX0" fmla="*/ 0 w 6428838"/>
              <a:gd name="connsiteY0" fmla="*/ 2579031 h 5158062"/>
              <a:gd name="connsiteX1" fmla="*/ 3214419 w 6428838"/>
              <a:gd name="connsiteY1" fmla="*/ 0 h 5158062"/>
              <a:gd name="connsiteX2" fmla="*/ 6428838 w 6428838"/>
              <a:gd name="connsiteY2" fmla="*/ 2579031 h 5158062"/>
              <a:gd name="connsiteX3" fmla="*/ 3214419 w 6428838"/>
              <a:gd name="connsiteY3" fmla="*/ 5158062 h 5158062"/>
              <a:gd name="connsiteX4" fmla="*/ 0 w 6428838"/>
              <a:gd name="connsiteY4" fmla="*/ 2579031 h 5158062"/>
              <a:gd name="connsiteX0" fmla="*/ 3321 w 6432159"/>
              <a:gd name="connsiteY0" fmla="*/ 2647125 h 5226156"/>
              <a:gd name="connsiteX1" fmla="*/ 2789723 w 6432159"/>
              <a:gd name="connsiteY1" fmla="*/ 0 h 5226156"/>
              <a:gd name="connsiteX2" fmla="*/ 6432159 w 6432159"/>
              <a:gd name="connsiteY2" fmla="*/ 2647125 h 5226156"/>
              <a:gd name="connsiteX3" fmla="*/ 3217740 w 6432159"/>
              <a:gd name="connsiteY3" fmla="*/ 5226156 h 5226156"/>
              <a:gd name="connsiteX4" fmla="*/ 3321 w 6432159"/>
              <a:gd name="connsiteY4" fmla="*/ 2647125 h 5226156"/>
              <a:gd name="connsiteX0" fmla="*/ 1953 w 6566979"/>
              <a:gd name="connsiteY0" fmla="*/ 2695803 h 5226224"/>
              <a:gd name="connsiteX1" fmla="*/ 2924543 w 6566979"/>
              <a:gd name="connsiteY1" fmla="*/ 39 h 5226224"/>
              <a:gd name="connsiteX2" fmla="*/ 6566979 w 6566979"/>
              <a:gd name="connsiteY2" fmla="*/ 2647164 h 5226224"/>
              <a:gd name="connsiteX3" fmla="*/ 3352560 w 6566979"/>
              <a:gd name="connsiteY3" fmla="*/ 5226195 h 5226224"/>
              <a:gd name="connsiteX4" fmla="*/ 1953 w 6566979"/>
              <a:gd name="connsiteY4" fmla="*/ 2695803 h 5226224"/>
              <a:gd name="connsiteX0" fmla="*/ 8982 w 6574008"/>
              <a:gd name="connsiteY0" fmla="*/ 2695803 h 5226313"/>
              <a:gd name="connsiteX1" fmla="*/ 2931572 w 6574008"/>
              <a:gd name="connsiteY1" fmla="*/ 39 h 5226313"/>
              <a:gd name="connsiteX2" fmla="*/ 6574008 w 6574008"/>
              <a:gd name="connsiteY2" fmla="*/ 2647164 h 5226313"/>
              <a:gd name="connsiteX3" fmla="*/ 3359589 w 6574008"/>
              <a:gd name="connsiteY3" fmla="*/ 5226195 h 5226313"/>
              <a:gd name="connsiteX4" fmla="*/ 8982 w 6574008"/>
              <a:gd name="connsiteY4" fmla="*/ 2695803 h 5226313"/>
              <a:gd name="connsiteX0" fmla="*/ 11929 w 6576955"/>
              <a:gd name="connsiteY0" fmla="*/ 2695953 h 5226463"/>
              <a:gd name="connsiteX1" fmla="*/ 2934519 w 6576955"/>
              <a:gd name="connsiteY1" fmla="*/ 189 h 5226463"/>
              <a:gd name="connsiteX2" fmla="*/ 6576955 w 6576955"/>
              <a:gd name="connsiteY2" fmla="*/ 2647314 h 5226463"/>
              <a:gd name="connsiteX3" fmla="*/ 3362536 w 6576955"/>
              <a:gd name="connsiteY3" fmla="*/ 5226345 h 5226463"/>
              <a:gd name="connsiteX4" fmla="*/ 11929 w 6576955"/>
              <a:gd name="connsiteY4" fmla="*/ 2695953 h 5226463"/>
              <a:gd name="connsiteX0" fmla="*/ 9262 w 6963394"/>
              <a:gd name="connsiteY0" fmla="*/ 2705797 h 5247356"/>
              <a:gd name="connsiteX1" fmla="*/ 2931852 w 6963394"/>
              <a:gd name="connsiteY1" fmla="*/ 10033 h 5247356"/>
              <a:gd name="connsiteX2" fmla="*/ 6963394 w 6963394"/>
              <a:gd name="connsiteY2" fmla="*/ 3318639 h 5247356"/>
              <a:gd name="connsiteX3" fmla="*/ 3359869 w 6963394"/>
              <a:gd name="connsiteY3" fmla="*/ 5236189 h 5247356"/>
              <a:gd name="connsiteX4" fmla="*/ 9262 w 6963394"/>
              <a:gd name="connsiteY4" fmla="*/ 2705797 h 5247356"/>
              <a:gd name="connsiteX0" fmla="*/ 9262 w 6963394"/>
              <a:gd name="connsiteY0" fmla="*/ 2705797 h 5247356"/>
              <a:gd name="connsiteX1" fmla="*/ 2931852 w 6963394"/>
              <a:gd name="connsiteY1" fmla="*/ 10033 h 5247356"/>
              <a:gd name="connsiteX2" fmla="*/ 6963394 w 6963394"/>
              <a:gd name="connsiteY2" fmla="*/ 3318639 h 5247356"/>
              <a:gd name="connsiteX3" fmla="*/ 3359869 w 6963394"/>
              <a:gd name="connsiteY3" fmla="*/ 5236189 h 5247356"/>
              <a:gd name="connsiteX4" fmla="*/ 9262 w 6963394"/>
              <a:gd name="connsiteY4" fmla="*/ 2705797 h 5247356"/>
              <a:gd name="connsiteX0" fmla="*/ 9262 w 6963394"/>
              <a:gd name="connsiteY0" fmla="*/ 2705797 h 5292159"/>
              <a:gd name="connsiteX1" fmla="*/ 2931852 w 6963394"/>
              <a:gd name="connsiteY1" fmla="*/ 10033 h 5292159"/>
              <a:gd name="connsiteX2" fmla="*/ 6963394 w 6963394"/>
              <a:gd name="connsiteY2" fmla="*/ 3318639 h 5292159"/>
              <a:gd name="connsiteX3" fmla="*/ 3359869 w 6963394"/>
              <a:gd name="connsiteY3" fmla="*/ 5236189 h 5292159"/>
              <a:gd name="connsiteX4" fmla="*/ 9262 w 6963394"/>
              <a:gd name="connsiteY4" fmla="*/ 2705797 h 5292159"/>
              <a:gd name="connsiteX0" fmla="*/ 9262 w 6963394"/>
              <a:gd name="connsiteY0" fmla="*/ 2705797 h 5259961"/>
              <a:gd name="connsiteX1" fmla="*/ 2931852 w 6963394"/>
              <a:gd name="connsiteY1" fmla="*/ 10033 h 5259961"/>
              <a:gd name="connsiteX2" fmla="*/ 6963394 w 6963394"/>
              <a:gd name="connsiteY2" fmla="*/ 3318639 h 5259961"/>
              <a:gd name="connsiteX3" fmla="*/ 3359869 w 6963394"/>
              <a:gd name="connsiteY3" fmla="*/ 5236189 h 5259961"/>
              <a:gd name="connsiteX4" fmla="*/ 9262 w 6963394"/>
              <a:gd name="connsiteY4" fmla="*/ 2705797 h 5259961"/>
              <a:gd name="connsiteX0" fmla="*/ 9557 w 7352795"/>
              <a:gd name="connsiteY0" fmla="*/ 2707501 h 5252013"/>
              <a:gd name="connsiteX1" fmla="*/ 2932147 w 7352795"/>
              <a:gd name="connsiteY1" fmla="*/ 11737 h 5252013"/>
              <a:gd name="connsiteX2" fmla="*/ 7352795 w 7352795"/>
              <a:gd name="connsiteY2" fmla="*/ 3378709 h 5252013"/>
              <a:gd name="connsiteX3" fmla="*/ 3360164 w 7352795"/>
              <a:gd name="connsiteY3" fmla="*/ 5237893 h 5252013"/>
              <a:gd name="connsiteX4" fmla="*/ 9557 w 7352795"/>
              <a:gd name="connsiteY4" fmla="*/ 2707501 h 5252013"/>
              <a:gd name="connsiteX0" fmla="*/ 8078 w 7789061"/>
              <a:gd name="connsiteY0" fmla="*/ 2744796 h 5249051"/>
              <a:gd name="connsiteX1" fmla="*/ 3368413 w 7789061"/>
              <a:gd name="connsiteY1" fmla="*/ 10121 h 5249051"/>
              <a:gd name="connsiteX2" fmla="*/ 7789061 w 7789061"/>
              <a:gd name="connsiteY2" fmla="*/ 3377093 h 5249051"/>
              <a:gd name="connsiteX3" fmla="*/ 3796430 w 7789061"/>
              <a:gd name="connsiteY3" fmla="*/ 5236277 h 5249051"/>
              <a:gd name="connsiteX4" fmla="*/ 8078 w 7789061"/>
              <a:gd name="connsiteY4" fmla="*/ 2744796 h 5249051"/>
              <a:gd name="connsiteX0" fmla="*/ 8078 w 7789061"/>
              <a:gd name="connsiteY0" fmla="*/ 2744796 h 5271741"/>
              <a:gd name="connsiteX1" fmla="*/ 3368413 w 7789061"/>
              <a:gd name="connsiteY1" fmla="*/ 10121 h 5271741"/>
              <a:gd name="connsiteX2" fmla="*/ 7789061 w 7789061"/>
              <a:gd name="connsiteY2" fmla="*/ 3377093 h 5271741"/>
              <a:gd name="connsiteX3" fmla="*/ 3796430 w 7789061"/>
              <a:gd name="connsiteY3" fmla="*/ 5236277 h 5271741"/>
              <a:gd name="connsiteX4" fmla="*/ 8078 w 7789061"/>
              <a:gd name="connsiteY4" fmla="*/ 2744796 h 5271741"/>
              <a:gd name="connsiteX0" fmla="*/ 1055 w 7782038"/>
              <a:gd name="connsiteY0" fmla="*/ 2738806 h 5438018"/>
              <a:gd name="connsiteX1" fmla="*/ 3361390 w 7782038"/>
              <a:gd name="connsiteY1" fmla="*/ 4131 h 5438018"/>
              <a:gd name="connsiteX2" fmla="*/ 7782038 w 7782038"/>
              <a:gd name="connsiteY2" fmla="*/ 3371103 h 5438018"/>
              <a:gd name="connsiteX3" fmla="*/ 3692130 w 7782038"/>
              <a:gd name="connsiteY3" fmla="*/ 5415113 h 5438018"/>
              <a:gd name="connsiteX4" fmla="*/ 1055 w 7782038"/>
              <a:gd name="connsiteY4" fmla="*/ 2738806 h 5438018"/>
              <a:gd name="connsiteX0" fmla="*/ 28883 w 7809866"/>
              <a:gd name="connsiteY0" fmla="*/ 2742147 h 5441359"/>
              <a:gd name="connsiteX1" fmla="*/ 3389218 w 7809866"/>
              <a:gd name="connsiteY1" fmla="*/ 7472 h 5441359"/>
              <a:gd name="connsiteX2" fmla="*/ 7809866 w 7809866"/>
              <a:gd name="connsiteY2" fmla="*/ 3374444 h 5441359"/>
              <a:gd name="connsiteX3" fmla="*/ 3719958 w 7809866"/>
              <a:gd name="connsiteY3" fmla="*/ 5418454 h 5441359"/>
              <a:gd name="connsiteX4" fmla="*/ 28883 w 7809866"/>
              <a:gd name="connsiteY4" fmla="*/ 2742147 h 5441359"/>
              <a:gd name="connsiteX0" fmla="*/ 36549 w 7817532"/>
              <a:gd name="connsiteY0" fmla="*/ 2751085 h 5450297"/>
              <a:gd name="connsiteX1" fmla="*/ 3396884 w 7817532"/>
              <a:gd name="connsiteY1" fmla="*/ 16410 h 5450297"/>
              <a:gd name="connsiteX2" fmla="*/ 7817532 w 7817532"/>
              <a:gd name="connsiteY2" fmla="*/ 3383382 h 5450297"/>
              <a:gd name="connsiteX3" fmla="*/ 3727624 w 7817532"/>
              <a:gd name="connsiteY3" fmla="*/ 5427392 h 5450297"/>
              <a:gd name="connsiteX4" fmla="*/ 36549 w 7817532"/>
              <a:gd name="connsiteY4" fmla="*/ 2751085 h 54502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17532" h="5450297">
                <a:moveTo>
                  <a:pt x="36549" y="2751085"/>
                </a:moveTo>
                <a:cubicBezTo>
                  <a:pt x="-281221" y="925127"/>
                  <a:pt x="1526121" y="-147339"/>
                  <a:pt x="3396884" y="16410"/>
                </a:cubicBezTo>
                <a:cubicBezTo>
                  <a:pt x="5267647" y="180159"/>
                  <a:pt x="7817532" y="1453184"/>
                  <a:pt x="7817532" y="3383382"/>
                </a:cubicBezTo>
                <a:cubicBezTo>
                  <a:pt x="7700800" y="5342763"/>
                  <a:pt x="5024455" y="5532775"/>
                  <a:pt x="3727624" y="5427392"/>
                </a:cubicBezTo>
                <a:cubicBezTo>
                  <a:pt x="2430794" y="5322009"/>
                  <a:pt x="354319" y="4577043"/>
                  <a:pt x="36549" y="275108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useBgFill="1">
        <p:nvSpPr>
          <p:cNvPr id="12" name="Freeform: Shap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8900000">
            <a:off x="3554413" y="-619125"/>
            <a:ext cx="9017000" cy="8032750"/>
          </a:xfrm>
          <a:custGeom>
            <a:avLst/>
            <a:gdLst>
              <a:gd name="connsiteX0" fmla="*/ 6078066 w 9016699"/>
              <a:gd name="connsiteY0" fmla="*/ 782055 h 8033868"/>
              <a:gd name="connsiteX1" fmla="*/ 8705208 w 9016699"/>
              <a:gd name="connsiteY1" fmla="*/ 3409197 h 8033868"/>
              <a:gd name="connsiteX2" fmla="*/ 8793057 w 9016699"/>
              <a:gd name="connsiteY2" fmla="*/ 3617452 h 8033868"/>
              <a:gd name="connsiteX3" fmla="*/ 9016699 w 9016699"/>
              <a:gd name="connsiteY3" fmla="*/ 4793120 h 8033868"/>
              <a:gd name="connsiteX4" fmla="*/ 8960084 w 9016699"/>
              <a:gd name="connsiteY4" fmla="*/ 5272709 h 8033868"/>
              <a:gd name="connsiteX5" fmla="*/ 8920563 w 9016699"/>
              <a:gd name="connsiteY5" fmla="*/ 5444162 h 8033868"/>
              <a:gd name="connsiteX6" fmla="*/ 6620466 w 9016699"/>
              <a:gd name="connsiteY6" fmla="*/ 7744259 h 8033868"/>
              <a:gd name="connsiteX7" fmla="*/ 6480006 w 9016699"/>
              <a:gd name="connsiteY7" fmla="*/ 7795347 h 8033868"/>
              <a:gd name="connsiteX8" fmla="*/ 4389696 w 9016699"/>
              <a:gd name="connsiteY8" fmla="*/ 7987178 h 8033868"/>
              <a:gd name="connsiteX9" fmla="*/ 3086984 w 9016699"/>
              <a:gd name="connsiteY9" fmla="*/ 7466023 h 8033868"/>
              <a:gd name="connsiteX10" fmla="*/ 3024300 w 9016699"/>
              <a:gd name="connsiteY10" fmla="*/ 7426965 h 8033868"/>
              <a:gd name="connsiteX11" fmla="*/ 519567 w 9016699"/>
              <a:gd name="connsiteY11" fmla="*/ 4922232 h 8033868"/>
              <a:gd name="connsiteX12" fmla="*/ 419495 w 9016699"/>
              <a:gd name="connsiteY12" fmla="*/ 4733719 h 8033868"/>
              <a:gd name="connsiteX13" fmla="*/ 3514 w 9016699"/>
              <a:gd name="connsiteY13" fmla="*/ 3245168 h 8033868"/>
              <a:gd name="connsiteX14" fmla="*/ 4193329 w 9016699"/>
              <a:gd name="connsiteY14" fmla="*/ 36108 h 8033868"/>
              <a:gd name="connsiteX15" fmla="*/ 5977677 w 9016699"/>
              <a:gd name="connsiteY15" fmla="*/ 722908 h 80338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016699" h="8033868">
                <a:moveTo>
                  <a:pt x="6078066" y="782055"/>
                </a:moveTo>
                <a:lnTo>
                  <a:pt x="8705208" y="3409197"/>
                </a:lnTo>
                <a:lnTo>
                  <a:pt x="8793057" y="3617452"/>
                </a:lnTo>
                <a:cubicBezTo>
                  <a:pt x="8935615" y="3988374"/>
                  <a:pt x="9016699" y="4381324"/>
                  <a:pt x="9016699" y="4793120"/>
                </a:cubicBezTo>
                <a:cubicBezTo>
                  <a:pt x="9008675" y="4960329"/>
                  <a:pt x="8989449" y="5120121"/>
                  <a:pt x="8960084" y="5272709"/>
                </a:cubicBezTo>
                <a:lnTo>
                  <a:pt x="8920563" y="5444162"/>
                </a:lnTo>
                <a:lnTo>
                  <a:pt x="6620466" y="7744259"/>
                </a:lnTo>
                <a:lnTo>
                  <a:pt x="6480006" y="7795347"/>
                </a:lnTo>
                <a:cubicBezTo>
                  <a:pt x="5726471" y="8035167"/>
                  <a:pt x="4953020" y="8083925"/>
                  <a:pt x="4389696" y="7987178"/>
                </a:cubicBezTo>
                <a:cubicBezTo>
                  <a:pt x="4014146" y="7922680"/>
                  <a:pt x="3559510" y="7740111"/>
                  <a:pt x="3086984" y="7466023"/>
                </a:cubicBezTo>
                <a:lnTo>
                  <a:pt x="3024300" y="7426965"/>
                </a:lnTo>
                <a:lnTo>
                  <a:pt x="519567" y="4922232"/>
                </a:lnTo>
                <a:lnTo>
                  <a:pt x="419495" y="4733719"/>
                </a:lnTo>
                <a:cubicBezTo>
                  <a:pt x="181303" y="4258474"/>
                  <a:pt x="28977" y="3756361"/>
                  <a:pt x="3514" y="3245168"/>
                </a:cubicBezTo>
                <a:cubicBezTo>
                  <a:pt x="-112889" y="908287"/>
                  <a:pt x="2691131" y="-221884"/>
                  <a:pt x="4193329" y="36108"/>
                </a:cubicBezTo>
                <a:cubicBezTo>
                  <a:pt x="4662766" y="116730"/>
                  <a:pt x="5309837" y="354143"/>
                  <a:pt x="5977677" y="722908"/>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ítulo 1">
            <a:extLst>
              <a:ext uri="{FF2B5EF4-FFF2-40B4-BE49-F238E27FC236}"/>
            </a:extLst>
          </p:cNvPr>
          <p:cNvSpPr>
            <a:spLocks noGrp="1"/>
          </p:cNvSpPr>
          <p:nvPr>
            <p:ph type="title"/>
          </p:nvPr>
        </p:nvSpPr>
        <p:spPr>
          <a:xfrm>
            <a:off x="808038" y="2349500"/>
            <a:ext cx="2441575" cy="2457450"/>
          </a:xfrm>
        </p:spPr>
        <p:txBody>
          <a:bodyPr/>
          <a:lstStyle/>
          <a:p>
            <a:pPr algn="l" fontAlgn="auto">
              <a:spcAft>
                <a:spcPts val="0"/>
              </a:spcAft>
              <a:defRPr/>
            </a:pPr>
            <a:r>
              <a:rPr lang="pt-BR" sz="3200" b="1" dirty="0">
                <a:solidFill>
                  <a:schemeClr val="bg1"/>
                </a:solidFill>
              </a:rPr>
              <a:t>Introdução</a:t>
            </a:r>
            <a:r>
              <a:rPr lang="pt-BR" sz="3200" dirty="0"/>
              <a:t> </a:t>
            </a:r>
          </a:p>
        </p:txBody>
      </p:sp>
      <p:sp>
        <p:nvSpPr>
          <p:cNvPr id="15366" name="Espaço Reservado para Conteúdo 2"/>
          <p:cNvSpPr>
            <a:spLocks noGrp="1"/>
          </p:cNvSpPr>
          <p:nvPr>
            <p:ph idx="1"/>
          </p:nvPr>
        </p:nvSpPr>
        <p:spPr>
          <a:xfrm>
            <a:off x="4364038" y="939800"/>
            <a:ext cx="7566025" cy="5446713"/>
          </a:xfrm>
        </p:spPr>
        <p:txBody>
          <a:bodyPr/>
          <a:lstStyle/>
          <a:p>
            <a:r>
              <a:rPr lang="pt-BR" b="1" smtClean="0"/>
              <a:t>Mecanismos¹</a:t>
            </a:r>
            <a:r>
              <a:rPr lang="pt-BR" b="1" baseline="30000" smtClean="0"/>
              <a:t>,</a:t>
            </a:r>
            <a:r>
              <a:rPr lang="pt-BR" b="1" smtClean="0"/>
              <a:t>²:</a:t>
            </a:r>
          </a:p>
          <a:p>
            <a:pPr lvl="1"/>
            <a:r>
              <a:rPr lang="pt-BR" smtClean="0"/>
              <a:t>Cardiovascular (21,7%)</a:t>
            </a:r>
          </a:p>
          <a:p>
            <a:pPr lvl="1"/>
            <a:r>
              <a:rPr lang="pt-BR" smtClean="0"/>
              <a:t>Idiopática (17,8%)</a:t>
            </a:r>
          </a:p>
          <a:p>
            <a:pPr lvl="1"/>
            <a:r>
              <a:rPr lang="pt-BR" smtClean="0"/>
              <a:t>Genético (13,4%)</a:t>
            </a:r>
          </a:p>
          <a:p>
            <a:pPr lvl="1"/>
            <a:r>
              <a:rPr lang="pt-BR" smtClean="0"/>
              <a:t>Hematológico (10,4%)</a:t>
            </a:r>
          </a:p>
          <a:p>
            <a:pPr lvl="1"/>
            <a:r>
              <a:rPr lang="pt-BR" smtClean="0"/>
              <a:t>Infeccioso (6,7%)</a:t>
            </a:r>
          </a:p>
          <a:p>
            <a:pPr lvl="1"/>
            <a:r>
              <a:rPr lang="pt-BR" smtClean="0"/>
              <a:t>Metabólico (1,1%)</a:t>
            </a:r>
          </a:p>
          <a:p>
            <a:pPr lvl="1"/>
            <a:r>
              <a:rPr lang="pt-BR" smtClean="0"/>
              <a:t>Tumores torácicos (6,7%)</a:t>
            </a:r>
          </a:p>
          <a:p>
            <a:pPr lvl="1"/>
            <a:r>
              <a:rPr lang="pt-BR" smtClean="0"/>
              <a:t>Urogenital (2,3%)</a:t>
            </a:r>
          </a:p>
          <a:p>
            <a:pPr lvl="1"/>
            <a:r>
              <a:rPr lang="pt-BR" smtClean="0"/>
              <a:t>Gravidez gemelar monocoriônica e complicações relacionadas (5,6%)</a:t>
            </a:r>
          </a:p>
          <a:p>
            <a:pPr lvl="1"/>
            <a:r>
              <a:rPr lang="pt-BR" smtClean="0"/>
              <a:t>Gastrointestinal (0,5%) </a:t>
            </a:r>
          </a:p>
        </p:txBody>
      </p:sp>
    </p:spTree>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extLst>
          </p:cNvPr>
          <p:cNvSpPr>
            <a:spLocks noGrp="1"/>
          </p:cNvSpPr>
          <p:nvPr>
            <p:ph type="title"/>
          </p:nvPr>
        </p:nvSpPr>
        <p:spPr>
          <a:xfrm>
            <a:off x="739775" y="2363788"/>
            <a:ext cx="3500438" cy="2460625"/>
          </a:xfrm>
        </p:spPr>
        <p:txBody>
          <a:bodyPr/>
          <a:lstStyle/>
          <a:p>
            <a:pPr fontAlgn="auto">
              <a:spcAft>
                <a:spcPts val="0"/>
              </a:spcAft>
              <a:defRPr/>
            </a:pPr>
            <a:r>
              <a:rPr lang="pt-BR" b="1" dirty="0">
                <a:solidFill>
                  <a:schemeClr val="tx1"/>
                </a:solidFill>
              </a:rPr>
              <a:t>Introdução</a:t>
            </a:r>
          </a:p>
        </p:txBody>
      </p:sp>
      <p:sp>
        <p:nvSpPr>
          <p:cNvPr id="5" name="Espaço Reservado para Texto 4">
            <a:extLst>
              <a:ext uri="{FF2B5EF4-FFF2-40B4-BE49-F238E27FC236}"/>
            </a:extLst>
          </p:cNvPr>
          <p:cNvSpPr>
            <a:spLocks noGrp="1"/>
          </p:cNvSpPr>
          <p:nvPr>
            <p:ph type="body" idx="1"/>
          </p:nvPr>
        </p:nvSpPr>
        <p:spPr>
          <a:xfrm>
            <a:off x="5124450" y="803275"/>
            <a:ext cx="6265863" cy="685800"/>
          </a:xfrm>
        </p:spPr>
        <p:txBody>
          <a:bodyPr rtlCol="0"/>
          <a:lstStyle/>
          <a:p>
            <a:pPr algn="ctr" fontAlgn="auto">
              <a:spcAft>
                <a:spcPts val="0"/>
              </a:spcAft>
              <a:defRPr/>
            </a:pPr>
            <a:r>
              <a:rPr lang="pt-BR" b="1" u="sng" dirty="0"/>
              <a:t>NIHF precoce</a:t>
            </a:r>
          </a:p>
        </p:txBody>
      </p:sp>
      <p:sp>
        <p:nvSpPr>
          <p:cNvPr id="16388" name="Espaço Reservado para Conteúdo 5"/>
          <p:cNvSpPr>
            <a:spLocks noGrp="1"/>
          </p:cNvSpPr>
          <p:nvPr>
            <p:ph sz="half" idx="2"/>
          </p:nvPr>
        </p:nvSpPr>
        <p:spPr>
          <a:xfrm>
            <a:off x="5126038" y="1489075"/>
            <a:ext cx="6264275" cy="1697038"/>
          </a:xfrm>
        </p:spPr>
        <p:txBody>
          <a:bodyPr/>
          <a:lstStyle/>
          <a:p>
            <a:pPr algn="just"/>
            <a:r>
              <a:rPr lang="pt-BR" smtClean="0"/>
              <a:t>Aneuploidia cromossômica ou uma anomalia de desenvolvimento complexa</a:t>
            </a:r>
          </a:p>
        </p:txBody>
      </p:sp>
      <p:sp>
        <p:nvSpPr>
          <p:cNvPr id="7" name="Espaço Reservado para Texto 6">
            <a:extLst>
              <a:ext uri="{FF2B5EF4-FFF2-40B4-BE49-F238E27FC236}"/>
            </a:extLst>
          </p:cNvPr>
          <p:cNvSpPr>
            <a:spLocks noGrp="1"/>
          </p:cNvSpPr>
          <p:nvPr>
            <p:ph type="body" sz="quarter" idx="3"/>
          </p:nvPr>
        </p:nvSpPr>
        <p:spPr>
          <a:xfrm>
            <a:off x="5127625" y="2979738"/>
            <a:ext cx="6264275" cy="685800"/>
          </a:xfrm>
        </p:spPr>
        <p:txBody>
          <a:bodyPr rtlCol="0"/>
          <a:lstStyle/>
          <a:p>
            <a:pPr algn="ctr" fontAlgn="auto">
              <a:spcAft>
                <a:spcPts val="0"/>
              </a:spcAft>
              <a:defRPr/>
            </a:pPr>
            <a:r>
              <a:rPr lang="pt-BR" b="1" u="sng" dirty="0" err="1"/>
              <a:t>Nihf</a:t>
            </a:r>
            <a:r>
              <a:rPr lang="pt-BR" b="1" u="sng" dirty="0"/>
              <a:t> &gt; 22 semanas</a:t>
            </a:r>
          </a:p>
        </p:txBody>
      </p:sp>
      <p:sp>
        <p:nvSpPr>
          <p:cNvPr id="16390" name="Espaço Reservado para Conteúdo 7"/>
          <p:cNvSpPr>
            <a:spLocks noGrp="1"/>
          </p:cNvSpPr>
          <p:nvPr>
            <p:ph sz="quarter" idx="4"/>
          </p:nvPr>
        </p:nvSpPr>
        <p:spPr>
          <a:xfrm>
            <a:off x="6100763" y="3506788"/>
            <a:ext cx="6265862" cy="1704975"/>
          </a:xfrm>
        </p:spPr>
        <p:txBody>
          <a:bodyPr/>
          <a:lstStyle/>
          <a:p>
            <a:pPr algn="just"/>
            <a:r>
              <a:rPr lang="pt-BR" smtClean="0"/>
              <a:t>Malformações cardiovasculares, urinárias e GI</a:t>
            </a:r>
          </a:p>
        </p:txBody>
      </p:sp>
      <p:sp>
        <p:nvSpPr>
          <p:cNvPr id="16392" name="Rectangle 8"/>
          <p:cNvSpPr>
            <a:spLocks noChangeArrowheads="1"/>
          </p:cNvSpPr>
          <p:nvPr/>
        </p:nvSpPr>
        <p:spPr bwMode="auto">
          <a:xfrm>
            <a:off x="3675063" y="123825"/>
            <a:ext cx="6096000" cy="679450"/>
          </a:xfrm>
          <a:prstGeom prst="rect">
            <a:avLst/>
          </a:prstGeom>
          <a:noFill/>
          <a:ln w="381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defTabSz="914400"/>
            <a:r>
              <a:rPr lang="pt-BR" b="1">
                <a:solidFill>
                  <a:srgbClr val="FF00FF"/>
                </a:solidFill>
              </a:rPr>
              <a:t>A</a:t>
            </a:r>
            <a:r>
              <a:rPr lang="pt-BR"/>
              <a:t> </a:t>
            </a:r>
            <a:r>
              <a:rPr lang="pt-BR">
                <a:solidFill>
                  <a:srgbClr val="FF00FF"/>
                </a:solidFill>
              </a:rPr>
              <a:t>prevalência das causas potenciais de NIHF dependem da idade gestacional no momento da apresentação</a:t>
            </a:r>
            <a:r>
              <a:rPr lang="pt-BR" baseline="30000">
                <a:solidFill>
                  <a:srgbClr val="FF00FF"/>
                </a:solidFill>
              </a:rPr>
              <a:t>3,4</a:t>
            </a:r>
          </a:p>
        </p:txBody>
      </p:sp>
      <p:sp>
        <p:nvSpPr>
          <p:cNvPr id="16393" name="Rectangle 9"/>
          <p:cNvSpPr>
            <a:spLocks noChangeArrowheads="1"/>
          </p:cNvSpPr>
          <p:nvPr/>
        </p:nvSpPr>
        <p:spPr bwMode="auto">
          <a:xfrm>
            <a:off x="5294313" y="4267200"/>
            <a:ext cx="6096000" cy="1541463"/>
          </a:xfrm>
          <a:prstGeom prst="rect">
            <a:avLst/>
          </a:prstGeom>
          <a:noFill/>
          <a:ln w="76200" cmpd="tri">
            <a:solidFill>
              <a:srgbClr val="3333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defTabSz="914400"/>
            <a:r>
              <a:rPr lang="pt-BR" b="1">
                <a:solidFill>
                  <a:srgbClr val="3333FF"/>
                </a:solidFill>
              </a:rPr>
              <a:t>                OBJETIVO DESSE ESTUDO</a:t>
            </a:r>
          </a:p>
          <a:p>
            <a:pPr algn="ctr" defTabSz="914400"/>
            <a:r>
              <a:rPr lang="pt-BR">
                <a:solidFill>
                  <a:srgbClr val="FF00FF"/>
                </a:solidFill>
              </a:rPr>
              <a:t>Determinar os resultados neonatais e prevalência de anormalidades genética ou estrutural</a:t>
            </a:r>
          </a:p>
          <a:p>
            <a:pPr algn="ctr" defTabSz="914400"/>
            <a:r>
              <a:rPr lang="pt-BR">
                <a:solidFill>
                  <a:srgbClr val="FF00FF"/>
                </a:solidFill>
              </a:rPr>
              <a:t>em um grupo de fetos com hidropisia fetal diagnosticada no pré-natal.</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a:extLst>
              <a:ext uri="{FF2B5EF4-FFF2-40B4-BE49-F238E27FC236}"/>
            </a:extLst>
          </p:cNvPr>
          <p:cNvSpPr>
            <a:spLocks noGrp="1"/>
          </p:cNvSpPr>
          <p:nvPr>
            <p:ph type="title"/>
          </p:nvPr>
        </p:nvSpPr>
        <p:spPr>
          <a:xfrm>
            <a:off x="889000" y="2349500"/>
            <a:ext cx="3498850" cy="2457450"/>
          </a:xfrm>
        </p:spPr>
        <p:txBody>
          <a:bodyPr/>
          <a:lstStyle/>
          <a:p>
            <a:pPr fontAlgn="auto">
              <a:spcAft>
                <a:spcPts val="0"/>
              </a:spcAft>
              <a:defRPr/>
            </a:pPr>
            <a:r>
              <a:rPr lang="pt-BR" b="1" dirty="0">
                <a:solidFill>
                  <a:schemeClr val="tx1"/>
                </a:solidFill>
              </a:rPr>
              <a:t>Seção experimental</a:t>
            </a:r>
          </a:p>
        </p:txBody>
      </p:sp>
      <p:sp>
        <p:nvSpPr>
          <p:cNvPr id="17411" name="Espaço Reservado para Conteúdo 7"/>
          <p:cNvSpPr>
            <a:spLocks noGrp="1"/>
          </p:cNvSpPr>
          <p:nvPr>
            <p:ph idx="1"/>
          </p:nvPr>
        </p:nvSpPr>
        <p:spPr>
          <a:xfrm>
            <a:off x="5118100" y="803275"/>
            <a:ext cx="6281738" cy="5248275"/>
          </a:xfrm>
        </p:spPr>
        <p:txBody>
          <a:bodyPr/>
          <a:lstStyle/>
          <a:p>
            <a:pPr algn="just"/>
            <a:r>
              <a:rPr lang="pt-BR" dirty="0" smtClean="0"/>
              <a:t>Dados baseados em 10 anos de experiência em NIHF com diagnóstico pré-natal entre 2009 e 2019 em um centro de referência terciário para anomalias fetais</a:t>
            </a:r>
          </a:p>
          <a:p>
            <a:pPr algn="just"/>
            <a:r>
              <a:rPr lang="pt-BR" dirty="0" smtClean="0"/>
              <a:t>Todas as mulheres realizaram testes genéticos (análise de cariótipo ou </a:t>
            </a:r>
            <a:r>
              <a:rPr lang="pt-BR" dirty="0" err="1" smtClean="0"/>
              <a:t>microarranjo</a:t>
            </a:r>
            <a:r>
              <a:rPr lang="pt-BR" dirty="0" smtClean="0"/>
              <a:t> cromossômico (CMA)), que foram verificados clinicamente após o nascimento</a:t>
            </a:r>
          </a:p>
          <a:p>
            <a:pPr algn="just"/>
            <a:r>
              <a:rPr lang="pt-BR" dirty="0" smtClean="0"/>
              <a:t>Todas as mulheres tiveram anamnese e triagem TORCH (toxoplasmose, rubéola, citomegalovírus e vírus </a:t>
            </a:r>
            <a:r>
              <a:rPr lang="pt-BR" i="1" dirty="0" smtClean="0"/>
              <a:t>Herpes simplex</a:t>
            </a:r>
            <a:r>
              <a:rPr lang="pt-BR" dirty="0" smtClean="0"/>
              <a:t>)</a:t>
            </a:r>
          </a:p>
          <a:p>
            <a:pPr algn="just"/>
            <a:r>
              <a:rPr lang="pt-BR" dirty="0" smtClean="0"/>
              <a:t>Idade materna, idade gestacional (IG) no momento do diagnóstico e os resultados da gravidez (IG no parto e evolução neonatal). Apenas casos sem anticorpos séricos foram incluídos para confirmar a etiologia não imune da hidropsia</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a:extLst>
              <a:ext uri="{FF2B5EF4-FFF2-40B4-BE49-F238E27FC236}"/>
            </a:extLst>
          </p:cNvPr>
          <p:cNvSpPr>
            <a:spLocks noGrp="1"/>
          </p:cNvSpPr>
          <p:nvPr>
            <p:ph type="title"/>
          </p:nvPr>
        </p:nvSpPr>
        <p:spPr>
          <a:xfrm>
            <a:off x="889000" y="2349500"/>
            <a:ext cx="3498850" cy="2457450"/>
          </a:xfrm>
        </p:spPr>
        <p:txBody>
          <a:bodyPr/>
          <a:lstStyle/>
          <a:p>
            <a:pPr fontAlgn="auto">
              <a:spcAft>
                <a:spcPts val="0"/>
              </a:spcAft>
              <a:defRPr/>
            </a:pPr>
            <a:r>
              <a:rPr lang="pt-BR" b="1" dirty="0">
                <a:solidFill>
                  <a:schemeClr val="tx1"/>
                </a:solidFill>
              </a:rPr>
              <a:t>Seção experimental</a:t>
            </a:r>
          </a:p>
        </p:txBody>
      </p:sp>
      <p:sp>
        <p:nvSpPr>
          <p:cNvPr id="18435" name="Espaço Reservado para Conteúdo 7"/>
          <p:cNvSpPr>
            <a:spLocks noGrp="1"/>
          </p:cNvSpPr>
          <p:nvPr>
            <p:ph idx="1"/>
          </p:nvPr>
        </p:nvSpPr>
        <p:spPr>
          <a:xfrm>
            <a:off x="5118100" y="803275"/>
            <a:ext cx="6281738" cy="5248275"/>
          </a:xfrm>
        </p:spPr>
        <p:txBody>
          <a:bodyPr/>
          <a:lstStyle/>
          <a:p>
            <a:pPr algn="just"/>
            <a:r>
              <a:rPr lang="pt-BR" b="1" smtClean="0"/>
              <a:t>Estudo de coorte retrospectivo</a:t>
            </a:r>
            <a:r>
              <a:rPr lang="pt-BR" smtClean="0"/>
              <a:t> de mulheres tratadas rotineiramente em uma instituição médica</a:t>
            </a:r>
          </a:p>
          <a:p>
            <a:pPr algn="just"/>
            <a:endParaRPr lang="pt-BR" smtClean="0"/>
          </a:p>
          <a:p>
            <a:pPr algn="just"/>
            <a:r>
              <a:rPr lang="pt-BR" smtClean="0"/>
              <a:t>US para avaliar crescimento fetal, defeitos anatômicos, anormalidades placentárias (particularmente edema) e volume de líquido amniótico, enquanto os estudos Doppler foram usados ​​para examinar velocidade de pico sistólico da artéria cerebral média (MCA PSV), índice de pulsatilidade (MCA PI), o índice de pulsatilidade da artéria umbilical (UmA PI) e o índice de pulsatilidade do ducto venoso (DV PI)</a:t>
            </a:r>
          </a:p>
          <a:p>
            <a:pPr algn="just"/>
            <a:endParaRPr lang="pt-BR" smtClean="0"/>
          </a:p>
          <a:p>
            <a:pPr algn="just"/>
            <a:r>
              <a:rPr lang="pt-BR" smtClean="0"/>
              <a:t>Os dados foram expressos como a mediana (intervalo)</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19459" name="Group 9"/>
          <p:cNvGrpSpPr>
            <a:grpSpLocks noGrp="1" noUngrp="1" noRot="1" noChangeAspect="1" noMove="1" noResize="1"/>
          </p:cNvGrpSpPr>
          <p:nvPr/>
        </p:nvGrpSpPr>
        <p:grpSpPr bwMode="auto">
          <a:xfrm>
            <a:off x="-417513" y="0"/>
            <a:ext cx="12584113" cy="6853238"/>
            <a:chOff x="-417513" y="0"/>
            <a:chExt cx="12584114" cy="6853238"/>
          </a:xfrm>
        </p:grpSpPr>
        <p:sp>
          <p:nvSpPr>
            <p:cNvPr id="19464" name="Freeform 5"/>
            <p:cNvSpPr>
              <a:spLocks/>
            </p:cNvSpPr>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bg1">
                  <a:alpha val="34901"/>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465" name="Freeform 6"/>
            <p:cNvSpPr>
              <a:spLocks/>
            </p:cNvSpPr>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bg1">
                  <a:alpha val="34901"/>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466" name="Freeform 7"/>
            <p:cNvSpPr>
              <a:spLocks/>
            </p:cNvSpPr>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bg1">
                  <a:alpha val="34901"/>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467" name="Freeform 8"/>
            <p:cNvSpPr>
              <a:spLocks/>
            </p:cNvSpPr>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bg1">
                  <a:alpha val="34901"/>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468" name="Freeform 9"/>
            <p:cNvSpPr>
              <a:spLocks/>
            </p:cNvSpPr>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bg1">
                  <a:alpha val="34901"/>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469" name="Freeform 10"/>
            <p:cNvSpPr>
              <a:spLocks/>
            </p:cNvSpPr>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bg1">
                  <a:alpha val="34901"/>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470" name="Freeform 11"/>
            <p:cNvSpPr>
              <a:spLocks/>
            </p:cNvSpPr>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bg1">
                  <a:alpha val="34901"/>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471" name="Freeform 12"/>
            <p:cNvSpPr>
              <a:spLocks/>
            </p:cNvSpPr>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bg1">
                  <a:alpha val="34901"/>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472" name="Freeform 13"/>
            <p:cNvSpPr>
              <a:spLocks/>
            </p:cNvSpPr>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bg1">
                  <a:alpha val="34901"/>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473" name="Freeform 14"/>
            <p:cNvSpPr>
              <a:spLocks/>
            </p:cNvSpPr>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bg1">
                  <a:alpha val="34901"/>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474" name="Freeform 15"/>
            <p:cNvSpPr>
              <a:spLocks/>
            </p:cNvSpPr>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bg1">
                  <a:alpha val="34901"/>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475" name="Freeform 16"/>
            <p:cNvSpPr>
              <a:spLocks/>
            </p:cNvSpPr>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bg1">
                  <a:alpha val="34901"/>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476" name="Freeform 17"/>
            <p:cNvSpPr>
              <a:spLocks/>
            </p:cNvSpPr>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bg1">
                  <a:alpha val="34901"/>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477" name="Freeform 18"/>
            <p:cNvSpPr>
              <a:spLocks/>
            </p:cNvSpPr>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bg1">
                  <a:alpha val="34901"/>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478" name="Freeform 19"/>
            <p:cNvSpPr>
              <a:spLocks/>
            </p:cNvSpPr>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bg1">
                  <a:alpha val="34901"/>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479" name="Freeform 20"/>
            <p:cNvSpPr>
              <a:spLocks/>
            </p:cNvSpPr>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bg1">
                  <a:alpha val="34901"/>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480" name="Freeform 21"/>
            <p:cNvSpPr>
              <a:spLocks/>
            </p:cNvSpPr>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bg1">
                  <a:alpha val="34901"/>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481" name="Freeform 22"/>
            <p:cNvSpPr>
              <a:spLocks/>
            </p:cNvSpPr>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bg1">
                  <a:alpha val="34901"/>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482" name="Freeform 23"/>
            <p:cNvSpPr>
              <a:spLocks/>
            </p:cNvSpPr>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bg1">
                  <a:alpha val="34901"/>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483" name="Freeform 24"/>
            <p:cNvSpPr>
              <a:spLocks/>
            </p:cNvSpPr>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bg1">
                  <a:alpha val="34901"/>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484" name="Freeform 25"/>
            <p:cNvSpPr>
              <a:spLocks/>
            </p:cNvSpPr>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bg1">
                  <a:alpha val="34901"/>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sp>
        <p:nvSpPr>
          <p:cNvPr id="33" name="Rectangle 32">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57880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ítulo 1">
            <a:extLst>
              <a:ext uri="{FF2B5EF4-FFF2-40B4-BE49-F238E27FC236}"/>
            </a:extLst>
          </p:cNvPr>
          <p:cNvSpPr>
            <a:spLocks noGrp="1"/>
          </p:cNvSpPr>
          <p:nvPr>
            <p:ph type="title"/>
          </p:nvPr>
        </p:nvSpPr>
        <p:spPr>
          <a:xfrm>
            <a:off x="646113" y="960438"/>
            <a:ext cx="3865562" cy="4170362"/>
          </a:xfrm>
        </p:spPr>
        <p:txBody>
          <a:bodyPr/>
          <a:lstStyle/>
          <a:p>
            <a:pPr algn="r" fontAlgn="auto">
              <a:spcAft>
                <a:spcPts val="0"/>
              </a:spcAft>
              <a:defRPr/>
            </a:pPr>
            <a:r>
              <a:rPr lang="pt-BR" sz="4400" b="1">
                <a:solidFill>
                  <a:schemeClr val="tx1"/>
                </a:solidFill>
              </a:rPr>
              <a:t>Resultados</a:t>
            </a:r>
          </a:p>
        </p:txBody>
      </p:sp>
      <p:cxnSp>
        <p:nvCxnSpPr>
          <p:cNvPr id="35" name="Straight Connector 34">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a:off x="4752975" y="1200150"/>
            <a:ext cx="0" cy="35433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9463" name="Espaço Reservado para Conteúdo 2"/>
          <p:cNvSpPr>
            <a:spLocks noGrp="1"/>
          </p:cNvSpPr>
          <p:nvPr>
            <p:ph idx="1"/>
          </p:nvPr>
        </p:nvSpPr>
        <p:spPr>
          <a:xfrm>
            <a:off x="4983163" y="960438"/>
            <a:ext cx="5511800" cy="4170362"/>
          </a:xfrm>
        </p:spPr>
        <p:txBody>
          <a:bodyPr/>
          <a:lstStyle/>
          <a:p>
            <a:pPr algn="just"/>
            <a:r>
              <a:rPr lang="pt-BR" dirty="0" smtClean="0"/>
              <a:t>33 gestantes com diagnóstico pré-natal de NIHF</a:t>
            </a:r>
          </a:p>
          <a:p>
            <a:pPr algn="just"/>
            <a:endParaRPr lang="pt-BR" dirty="0" smtClean="0"/>
          </a:p>
          <a:p>
            <a:pPr algn="just"/>
            <a:r>
              <a:rPr lang="pt-BR" dirty="0" smtClean="0"/>
              <a:t>91% gravidez única</a:t>
            </a:r>
          </a:p>
          <a:p>
            <a:pPr algn="just"/>
            <a:endParaRPr lang="pt-BR" dirty="0" smtClean="0"/>
          </a:p>
          <a:p>
            <a:pPr algn="just"/>
            <a:r>
              <a:rPr lang="pt-BR" dirty="0" smtClean="0"/>
              <a:t>3 casos (9%) eram gestações gemelares (todos os casos de gêmeos </a:t>
            </a:r>
            <a:r>
              <a:rPr lang="pt-BR" dirty="0" err="1" smtClean="0"/>
              <a:t>diamnióticos</a:t>
            </a:r>
            <a:r>
              <a:rPr lang="pt-BR" dirty="0" smtClean="0"/>
              <a:t> </a:t>
            </a:r>
            <a:r>
              <a:rPr lang="pt-BR" dirty="0" err="1" smtClean="0"/>
              <a:t>monocoriônicos</a:t>
            </a:r>
            <a:r>
              <a:rPr lang="pt-BR" dirty="0" smtClean="0"/>
              <a:t>, e apenas um feto teve hidropsia). Nenhum dos gêmeos apresentaram sintomas da Síndrome de Transfusão Feto-Fetal</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482" name="Group 8"/>
          <p:cNvGrpSpPr>
            <a:grpSpLocks noGrp="1" noUngrp="1" noRot="1" noChangeAspect="1" noMove="1" noResize="1"/>
          </p:cNvGrpSpPr>
          <p:nvPr/>
        </p:nvGrpSpPr>
        <p:grpSpPr bwMode="auto">
          <a:xfrm>
            <a:off x="-330200" y="-58738"/>
            <a:ext cx="12515850" cy="6923088"/>
            <a:chOff x="-329674" y="-51881"/>
            <a:chExt cx="12515851" cy="6923798"/>
          </a:xfrm>
        </p:grpSpPr>
        <p:sp>
          <p:nvSpPr>
            <p:cNvPr id="20511" name="Freeform 5"/>
            <p:cNvSpPr>
              <a:spLocks/>
            </p:cNvSpPr>
            <p:nvPr/>
          </p:nvSpPr>
          <p:spPr bwMode="auto">
            <a:xfrm>
              <a:off x="-329674" y="1298404"/>
              <a:ext cx="9702800"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512" name="Freeform 6"/>
            <p:cNvSpPr>
              <a:spLocks/>
            </p:cNvSpPr>
            <p:nvPr/>
          </p:nvSpPr>
          <p:spPr bwMode="auto">
            <a:xfrm>
              <a:off x="670451" y="2018236"/>
              <a:ext cx="7373938"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513" name="Freeform 7"/>
            <p:cNvSpPr>
              <a:spLocks/>
            </p:cNvSpPr>
            <p:nvPr/>
          </p:nvSpPr>
          <p:spPr bwMode="auto">
            <a:xfrm>
              <a:off x="251351" y="1788400"/>
              <a:ext cx="8035925"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514" name="Freeform 8"/>
            <p:cNvSpPr>
              <a:spLocks/>
            </p:cNvSpPr>
            <p:nvPr/>
          </p:nvSpPr>
          <p:spPr bwMode="auto">
            <a:xfrm>
              <a:off x="-1061" y="549842"/>
              <a:ext cx="10334625"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515" name="Freeform 9"/>
            <p:cNvSpPr>
              <a:spLocks/>
            </p:cNvSpPr>
            <p:nvPr/>
          </p:nvSpPr>
          <p:spPr bwMode="auto">
            <a:xfrm>
              <a:off x="3701" y="6186246"/>
              <a:ext cx="504825"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516" name="Freeform 10"/>
            <p:cNvSpPr>
              <a:spLocks/>
            </p:cNvSpPr>
            <p:nvPr/>
          </p:nvSpPr>
          <p:spPr bwMode="auto">
            <a:xfrm>
              <a:off x="-1061" y="-51881"/>
              <a:ext cx="11091863"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517" name="Freeform 11"/>
            <p:cNvSpPr>
              <a:spLocks/>
            </p:cNvSpPr>
            <p:nvPr/>
          </p:nvSpPr>
          <p:spPr bwMode="auto">
            <a:xfrm>
              <a:off x="5426601" y="5579"/>
              <a:ext cx="5788025"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518" name="Freeform 12"/>
            <p:cNvSpPr>
              <a:spLocks/>
            </p:cNvSpPr>
            <p:nvPr/>
          </p:nvSpPr>
          <p:spPr bwMode="auto">
            <a:xfrm>
              <a:off x="-1061" y="5579"/>
              <a:ext cx="105727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519" name="Freeform 13"/>
            <p:cNvSpPr>
              <a:spLocks/>
            </p:cNvSpPr>
            <p:nvPr/>
          </p:nvSpPr>
          <p:spPr bwMode="auto">
            <a:xfrm>
              <a:off x="5821889" y="5579"/>
              <a:ext cx="5588000" cy="6866337"/>
            </a:xfrm>
            <a:custGeom>
              <a:avLst/>
              <a:gdLst>
                <a:gd name="T0" fmla="*/ 1067 w 1174"/>
                <a:gd name="T1" fmla="*/ 1440 h 1440"/>
                <a:gd name="T2" fmla="*/ 698 w 1174"/>
                <a:gd name="T3" fmla="*/ 577 h 1440"/>
                <a:gd name="T4" fmla="*/ 0 w 1174"/>
                <a:gd name="T5" fmla="*/ 0 h 1440"/>
              </a:gdLst>
              <a:ahLst/>
              <a:cxnLst>
                <a:cxn ang="0">
                  <a:pos x="T0" y="T1"/>
                </a:cxn>
                <a:cxn ang="0">
                  <a:pos x="T2" y="T3"/>
                </a:cxn>
                <a:cxn ang="0">
                  <a:pos x="T4" y="T5"/>
                </a:cxn>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520" name="Freeform 14"/>
            <p:cNvSpPr>
              <a:spLocks/>
            </p:cNvSpPr>
            <p:nvPr/>
          </p:nvSpPr>
          <p:spPr bwMode="auto">
            <a:xfrm>
              <a:off x="3701" y="790"/>
              <a:ext cx="595313"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521" name="Freeform 15"/>
            <p:cNvSpPr>
              <a:spLocks/>
            </p:cNvSpPr>
            <p:nvPr/>
          </p:nvSpPr>
          <p:spPr bwMode="auto">
            <a:xfrm>
              <a:off x="6012389" y="5579"/>
              <a:ext cx="5497513" cy="6866337"/>
            </a:xfrm>
            <a:custGeom>
              <a:avLst/>
              <a:gdLst>
                <a:gd name="T0" fmla="*/ 1056 w 1155"/>
                <a:gd name="T1" fmla="*/ 1440 h 1440"/>
                <a:gd name="T2" fmla="*/ 686 w 1155"/>
                <a:gd name="T3" fmla="*/ 580 h 1440"/>
                <a:gd name="T4" fmla="*/ 0 w 1155"/>
                <a:gd name="T5" fmla="*/ 0 h 1440"/>
              </a:gdLst>
              <a:ahLst/>
              <a:cxnLst>
                <a:cxn ang="0">
                  <a:pos x="T0" y="T1"/>
                </a:cxn>
                <a:cxn ang="0">
                  <a:pos x="T2" y="T3"/>
                </a:cxn>
                <a:cxn ang="0">
                  <a:pos x="T4" y="T5"/>
                </a:cxn>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522" name="Freeform 16"/>
            <p:cNvSpPr>
              <a:spLocks/>
            </p:cNvSpPr>
            <p:nvPr/>
          </p:nvSpPr>
          <p:spPr bwMode="auto">
            <a:xfrm>
              <a:off x="-1061" y="5579"/>
              <a:ext cx="357188"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523" name="Freeform 17"/>
            <p:cNvSpPr>
              <a:spLocks/>
            </p:cNvSpPr>
            <p:nvPr/>
          </p:nvSpPr>
          <p:spPr bwMode="auto">
            <a:xfrm>
              <a:off x="6210826" y="790"/>
              <a:ext cx="5522913" cy="6871126"/>
            </a:xfrm>
            <a:custGeom>
              <a:avLst/>
              <a:gdLst>
                <a:gd name="T0" fmla="*/ 1053 w 1160"/>
                <a:gd name="T1" fmla="*/ 1441 h 1441"/>
                <a:gd name="T2" fmla="*/ 705 w 1160"/>
                <a:gd name="T3" fmla="*/ 599 h 1441"/>
                <a:gd name="T4" fmla="*/ 0 w 1160"/>
                <a:gd name="T5" fmla="*/ 0 h 1441"/>
              </a:gdLst>
              <a:ahLst/>
              <a:cxnLst>
                <a:cxn ang="0">
                  <a:pos x="T0" y="T1"/>
                </a:cxn>
                <a:cxn ang="0">
                  <a:pos x="T2" y="T3"/>
                </a:cxn>
                <a:cxn ang="0">
                  <a:pos x="T4" y="T5"/>
                </a:cxn>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524" name="Freeform 18"/>
            <p:cNvSpPr>
              <a:spLocks/>
            </p:cNvSpPr>
            <p:nvPr/>
          </p:nvSpPr>
          <p:spPr bwMode="auto">
            <a:xfrm>
              <a:off x="6463239" y="5579"/>
              <a:ext cx="5413375" cy="6866337"/>
            </a:xfrm>
            <a:custGeom>
              <a:avLst/>
              <a:gdLst>
                <a:gd name="T0" fmla="*/ 1040 w 1137"/>
                <a:gd name="T1" fmla="*/ 1440 h 1440"/>
                <a:gd name="T2" fmla="*/ 698 w 1137"/>
                <a:gd name="T3" fmla="*/ 611 h 1440"/>
                <a:gd name="T4" fmla="*/ 0 w 1137"/>
                <a:gd name="T5" fmla="*/ 0 h 1440"/>
              </a:gdLst>
              <a:ahLst/>
              <a:cxnLst>
                <a:cxn ang="0">
                  <a:pos x="T0" y="T1"/>
                </a:cxn>
                <a:cxn ang="0">
                  <a:pos x="T2" y="T3"/>
                </a:cxn>
                <a:cxn ang="0">
                  <a:pos x="T4" y="T5"/>
                </a:cxn>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525" name="Freeform 19"/>
            <p:cNvSpPr>
              <a:spLocks/>
            </p:cNvSpPr>
            <p:nvPr/>
          </p:nvSpPr>
          <p:spPr bwMode="auto">
            <a:xfrm>
              <a:off x="6877576" y="5579"/>
              <a:ext cx="5037138" cy="6861550"/>
            </a:xfrm>
            <a:custGeom>
              <a:avLst/>
              <a:gdLst>
                <a:gd name="T0" fmla="*/ 1011 w 1058"/>
                <a:gd name="T1" fmla="*/ 1439 h 1439"/>
                <a:gd name="T2" fmla="*/ 648 w 1058"/>
                <a:gd name="T3" fmla="*/ 617 h 1439"/>
                <a:gd name="T4" fmla="*/ 0 w 1058"/>
                <a:gd name="T5" fmla="*/ 0 h 1439"/>
              </a:gdLst>
              <a:ahLst/>
              <a:cxnLst>
                <a:cxn ang="0">
                  <a:pos x="T0" y="T1"/>
                </a:cxn>
                <a:cxn ang="0">
                  <a:pos x="T2" y="T3"/>
                </a:cxn>
                <a:cxn ang="0">
                  <a:pos x="T4" y="T5"/>
                </a:cxn>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526" name="Freeform 20"/>
            <p:cNvSpPr>
              <a:spLocks/>
            </p:cNvSpPr>
            <p:nvPr/>
          </p:nvSpPr>
          <p:spPr bwMode="auto">
            <a:xfrm>
              <a:off x="8768289" y="5579"/>
              <a:ext cx="3417888" cy="2742066"/>
            </a:xfrm>
            <a:custGeom>
              <a:avLst/>
              <a:gdLst>
                <a:gd name="T0" fmla="*/ 718 w 718"/>
                <a:gd name="T1" fmla="*/ 575 h 575"/>
                <a:gd name="T2" fmla="*/ 0 w 718"/>
                <a:gd name="T3" fmla="*/ 0 h 575"/>
              </a:gdLst>
              <a:ahLst/>
              <a:cxnLst>
                <a:cxn ang="0">
                  <a:pos x="T0" y="T1"/>
                </a:cxn>
                <a:cxn ang="0">
                  <a:pos x="T2" y="T3"/>
                </a:cxn>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527" name="Freeform 21"/>
            <p:cNvSpPr>
              <a:spLocks/>
            </p:cNvSpPr>
            <p:nvPr/>
          </p:nvSpPr>
          <p:spPr bwMode="auto">
            <a:xfrm>
              <a:off x="9235014" y="10367"/>
              <a:ext cx="2951163"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528" name="Freeform 22"/>
            <p:cNvSpPr>
              <a:spLocks/>
            </p:cNvSpPr>
            <p:nvPr/>
          </p:nvSpPr>
          <p:spPr bwMode="auto">
            <a:xfrm>
              <a:off x="10020826" y="5579"/>
              <a:ext cx="2165350"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529" name="Freeform 23"/>
            <p:cNvSpPr>
              <a:spLocks/>
            </p:cNvSpPr>
            <p:nvPr/>
          </p:nvSpPr>
          <p:spPr bwMode="auto">
            <a:xfrm>
              <a:off x="11290826" y="5579"/>
              <a:ext cx="895350"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grpSp>
        <p:nvGrpSpPr>
          <p:cNvPr id="20483" name="Group 29"/>
          <p:cNvGrpSpPr>
            <a:grpSpLocks noGrp="1" noUngrp="1" noRot="1" noChangeAspect="1" noMove="1" noResize="1"/>
          </p:cNvGrpSpPr>
          <p:nvPr/>
        </p:nvGrpSpPr>
        <p:grpSpPr bwMode="auto">
          <a:xfrm>
            <a:off x="1670050" y="1185863"/>
            <a:ext cx="8847138" cy="4478337"/>
            <a:chOff x="1669293" y="1186483"/>
            <a:chExt cx="8848345" cy="4477933"/>
          </a:xfrm>
        </p:grpSpPr>
        <p:sp>
          <p:nvSpPr>
            <p:cNvPr id="31" name="Rectangle 30">
              <a:extLst>
                <a:ext uri="{FF2B5EF4-FFF2-40B4-BE49-F238E27FC236}"/>
                <a:ext uri="{C183D7F6-B498-43B3-948B-1728B52AA6E4}"/>
              </a:extLst>
            </p:cNvPr>
            <p:cNvSpPr/>
            <p:nvPr/>
          </p:nvSpPr>
          <p:spPr>
            <a:xfrm>
              <a:off x="1674057" y="1186483"/>
              <a:ext cx="8843581" cy="71589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31">
              <a:extLst>
                <a:ext uri="{FF2B5EF4-FFF2-40B4-BE49-F238E27FC236}"/>
                <a:ext uri="{C183D7F6-B498-43B3-948B-1728B52AA6E4}"/>
              </a:extLst>
            </p:cNvPr>
            <p:cNvSpPr/>
            <p:nvPr/>
          </p:nvSpPr>
          <p:spPr>
            <a:xfrm rot="10800000">
              <a:off x="5892619" y="5313611"/>
              <a:ext cx="406455" cy="35080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a:extLst>
                <a:ext uri="{FF2B5EF4-FFF2-40B4-BE49-F238E27FC236}"/>
                <a:ext uri="{C183D7F6-B498-43B3-948B-1728B52AA6E4}"/>
              </a:extLst>
            </p:cNvPr>
            <p:cNvSpPr/>
            <p:nvPr/>
          </p:nvSpPr>
          <p:spPr>
            <a:xfrm>
              <a:off x="1669293" y="1991272"/>
              <a:ext cx="8845170" cy="33223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66" name="Rectangle 3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20485" name="Group 36"/>
          <p:cNvGrpSpPr>
            <a:grpSpLocks noGrp="1" noUngrp="1" noRot="1" noChangeAspect="1" noMove="1" noResize="1"/>
          </p:cNvGrpSpPr>
          <p:nvPr/>
        </p:nvGrpSpPr>
        <p:grpSpPr bwMode="auto">
          <a:xfrm>
            <a:off x="-330200" y="-58738"/>
            <a:ext cx="12515850" cy="6923088"/>
            <a:chOff x="-329674" y="-51881"/>
            <a:chExt cx="12515851" cy="6923798"/>
          </a:xfrm>
        </p:grpSpPr>
        <p:sp>
          <p:nvSpPr>
            <p:cNvPr id="20489" name="Freeform 5"/>
            <p:cNvSpPr>
              <a:spLocks/>
            </p:cNvSpPr>
            <p:nvPr/>
          </p:nvSpPr>
          <p:spPr bwMode="auto">
            <a:xfrm>
              <a:off x="-329674" y="1298404"/>
              <a:ext cx="9702800" cy="5573512"/>
            </a:xfrm>
            <a:custGeom>
              <a:avLst/>
              <a:gdLst>
                <a:gd name="T0" fmla="*/ 8341171 w 2038"/>
                <a:gd name="T1" fmla="*/ 5573512 h 1169"/>
                <a:gd name="T2" fmla="*/ 7079521 w 2038"/>
                <a:gd name="T3" fmla="*/ 1592432 h 1169"/>
                <a:gd name="T4" fmla="*/ 4094410 w 2038"/>
                <a:gd name="T5" fmla="*/ 104891 h 1169"/>
                <a:gd name="T6" fmla="*/ 947427 w 2038"/>
                <a:gd name="T7" fmla="*/ 1516148 h 1169"/>
                <a:gd name="T8" fmla="*/ 1899616 w 2038"/>
                <a:gd name="T9" fmla="*/ 5554441 h 11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490" name="Freeform 6"/>
            <p:cNvSpPr>
              <a:spLocks/>
            </p:cNvSpPr>
            <p:nvPr/>
          </p:nvSpPr>
          <p:spPr bwMode="auto">
            <a:xfrm>
              <a:off x="670451" y="2018236"/>
              <a:ext cx="7373938" cy="4848892"/>
            </a:xfrm>
            <a:custGeom>
              <a:avLst/>
              <a:gdLst>
                <a:gd name="T0" fmla="*/ 4879462 w 1549"/>
                <a:gd name="T1" fmla="*/ 4844124 h 1017"/>
                <a:gd name="T2" fmla="*/ 6869330 w 1549"/>
                <a:gd name="T3" fmla="*/ 2822561 h 1017"/>
                <a:gd name="T4" fmla="*/ 3722672 w 1549"/>
                <a:gd name="T5" fmla="*/ 252695 h 1017"/>
                <a:gd name="T6" fmla="*/ 714068 w 1549"/>
                <a:gd name="T7" fmla="*/ 1568619 h 1017"/>
                <a:gd name="T8" fmla="*/ 2270735 w 1549"/>
                <a:gd name="T9" fmla="*/ 4848892 h 10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491" name="Freeform 7"/>
            <p:cNvSpPr>
              <a:spLocks/>
            </p:cNvSpPr>
            <p:nvPr/>
          </p:nvSpPr>
          <p:spPr bwMode="auto">
            <a:xfrm>
              <a:off x="251351" y="1788400"/>
              <a:ext cx="8035925" cy="5083516"/>
            </a:xfrm>
            <a:custGeom>
              <a:avLst/>
              <a:gdLst>
                <a:gd name="T0" fmla="*/ 6198326 w 1688"/>
                <a:gd name="T1" fmla="*/ 5083516 h 1066"/>
                <a:gd name="T2" fmla="*/ 7678879 w 1688"/>
                <a:gd name="T3" fmla="*/ 4053460 h 1066"/>
                <a:gd name="T4" fmla="*/ 7221859 w 1688"/>
                <a:gd name="T5" fmla="*/ 2246094 h 1066"/>
                <a:gd name="T6" fmla="*/ 3798974 w 1688"/>
                <a:gd name="T7" fmla="*/ 133526 h 1066"/>
                <a:gd name="T8" fmla="*/ 861672 w 1688"/>
                <a:gd name="T9" fmla="*/ 1588003 h 1066"/>
                <a:gd name="T10" fmla="*/ 1999460 w 1688"/>
                <a:gd name="T11" fmla="*/ 5083516 h 10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492" name="Freeform 8"/>
            <p:cNvSpPr>
              <a:spLocks/>
            </p:cNvSpPr>
            <p:nvPr/>
          </p:nvSpPr>
          <p:spPr bwMode="auto">
            <a:xfrm>
              <a:off x="-1061" y="549842"/>
              <a:ext cx="10334625" cy="6322075"/>
            </a:xfrm>
            <a:custGeom>
              <a:avLst/>
              <a:gdLst>
                <a:gd name="T0" fmla="*/ 8916054 w 2171"/>
                <a:gd name="T1" fmla="*/ 6322075 h 1326"/>
                <a:gd name="T2" fmla="*/ 7659333 w 2171"/>
                <a:gd name="T3" fmla="*/ 2255159 h 1326"/>
                <a:gd name="T4" fmla="*/ 4189070 w 2171"/>
                <a:gd name="T5" fmla="*/ 300370 h 1326"/>
                <a:gd name="T6" fmla="*/ 0 w 2171"/>
                <a:gd name="T7" fmla="*/ 2016771 h 132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493" name="Freeform 9"/>
            <p:cNvSpPr>
              <a:spLocks/>
            </p:cNvSpPr>
            <p:nvPr/>
          </p:nvSpPr>
          <p:spPr bwMode="auto">
            <a:xfrm>
              <a:off x="3701" y="6186246"/>
              <a:ext cx="504825" cy="681527"/>
            </a:xfrm>
            <a:custGeom>
              <a:avLst/>
              <a:gdLst>
                <a:gd name="T0" fmla="*/ 0 w 106"/>
                <a:gd name="T1" fmla="*/ 0 h 143"/>
                <a:gd name="T2" fmla="*/ 504825 w 106"/>
                <a:gd name="T3" fmla="*/ 681527 h 143"/>
                <a:gd name="T4" fmla="*/ 0 60000 65536"/>
                <a:gd name="T5" fmla="*/ 0 60000 65536"/>
              </a:gdLst>
              <a:ahLst/>
              <a:cxnLst>
                <a:cxn ang="T4">
                  <a:pos x="T0" y="T1"/>
                </a:cxn>
                <a:cxn ang="T5">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494" name="Freeform 10"/>
            <p:cNvSpPr>
              <a:spLocks/>
            </p:cNvSpPr>
            <p:nvPr/>
          </p:nvSpPr>
          <p:spPr bwMode="auto">
            <a:xfrm>
              <a:off x="-1061" y="-51881"/>
              <a:ext cx="11091863" cy="6923796"/>
            </a:xfrm>
            <a:custGeom>
              <a:avLst/>
              <a:gdLst>
                <a:gd name="T0" fmla="*/ 9739893 w 2330"/>
                <a:gd name="T1" fmla="*/ 6923796 h 1452"/>
                <a:gd name="T2" fmla="*/ 8630707 w 2330"/>
                <a:gd name="T3" fmla="*/ 2865841 h 1452"/>
                <a:gd name="T4" fmla="*/ 4550996 w 2330"/>
                <a:gd name="T5" fmla="*/ 462540 h 1452"/>
                <a:gd name="T6" fmla="*/ 0 w 2330"/>
                <a:gd name="T7" fmla="*/ 1745254 h 145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495" name="Freeform 11"/>
            <p:cNvSpPr>
              <a:spLocks/>
            </p:cNvSpPr>
            <p:nvPr/>
          </p:nvSpPr>
          <p:spPr bwMode="auto">
            <a:xfrm>
              <a:off x="5426601" y="5579"/>
              <a:ext cx="5788025" cy="6847184"/>
            </a:xfrm>
            <a:custGeom>
              <a:avLst/>
              <a:gdLst>
                <a:gd name="T0" fmla="*/ 5207319 w 1216"/>
                <a:gd name="T1" fmla="*/ 6847184 h 1436"/>
                <a:gd name="T2" fmla="*/ 3374761 w 1216"/>
                <a:gd name="T3" fmla="*/ 2627297 h 1436"/>
                <a:gd name="T4" fmla="*/ 0 w 1216"/>
                <a:gd name="T5" fmla="*/ 0 h 1436"/>
                <a:gd name="T6" fmla="*/ 0 60000 65536"/>
                <a:gd name="T7" fmla="*/ 0 60000 65536"/>
                <a:gd name="T8" fmla="*/ 0 60000 65536"/>
              </a:gdLst>
              <a:ahLst/>
              <a:cxnLst>
                <a:cxn ang="T6">
                  <a:pos x="T0" y="T1"/>
                </a:cxn>
                <a:cxn ang="T7">
                  <a:pos x="T2" y="T3"/>
                </a:cxn>
                <a:cxn ang="T8">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496" name="Freeform 12"/>
            <p:cNvSpPr>
              <a:spLocks/>
            </p:cNvSpPr>
            <p:nvPr/>
          </p:nvSpPr>
          <p:spPr bwMode="auto">
            <a:xfrm>
              <a:off x="-1061" y="5579"/>
              <a:ext cx="1057275" cy="614491"/>
            </a:xfrm>
            <a:custGeom>
              <a:avLst/>
              <a:gdLst>
                <a:gd name="T0" fmla="*/ 1057275 w 222"/>
                <a:gd name="T1" fmla="*/ 0 h 129"/>
                <a:gd name="T2" fmla="*/ 0 w 222"/>
                <a:gd name="T3" fmla="*/ 614491 h 129"/>
                <a:gd name="T4" fmla="*/ 0 60000 65536"/>
                <a:gd name="T5" fmla="*/ 0 60000 65536"/>
              </a:gdLst>
              <a:ahLst/>
              <a:cxnLst>
                <a:cxn ang="T4">
                  <a:pos x="T0" y="T1"/>
                </a:cxn>
                <a:cxn ang="T5">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497" name="Freeform 13"/>
            <p:cNvSpPr>
              <a:spLocks/>
            </p:cNvSpPr>
            <p:nvPr/>
          </p:nvSpPr>
          <p:spPr bwMode="auto">
            <a:xfrm>
              <a:off x="5821889" y="5579"/>
              <a:ext cx="5588000" cy="6866337"/>
            </a:xfrm>
            <a:custGeom>
              <a:avLst/>
              <a:gdLst>
                <a:gd name="T0" fmla="*/ 5078702 w 1174"/>
                <a:gd name="T1" fmla="*/ 6866337 h 1440"/>
                <a:gd name="T2" fmla="*/ 3322337 w 1174"/>
                <a:gd name="T3" fmla="*/ 2751303 h 1440"/>
                <a:gd name="T4" fmla="*/ 0 w 1174"/>
                <a:gd name="T5" fmla="*/ 0 h 1440"/>
                <a:gd name="T6" fmla="*/ 0 60000 65536"/>
                <a:gd name="T7" fmla="*/ 0 60000 65536"/>
                <a:gd name="T8" fmla="*/ 0 60000 65536"/>
              </a:gdLst>
              <a:ahLst/>
              <a:cxnLst>
                <a:cxn ang="T6">
                  <a:pos x="T0" y="T1"/>
                </a:cxn>
                <a:cxn ang="T7">
                  <a:pos x="T2" y="T3"/>
                </a:cxn>
                <a:cxn ang="T8">
                  <a:pos x="T4" y="T5"/>
                </a:cxn>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498" name="Freeform 14"/>
            <p:cNvSpPr>
              <a:spLocks/>
            </p:cNvSpPr>
            <p:nvPr/>
          </p:nvSpPr>
          <p:spPr bwMode="auto">
            <a:xfrm>
              <a:off x="3701" y="790"/>
              <a:ext cx="595313" cy="352734"/>
            </a:xfrm>
            <a:custGeom>
              <a:avLst/>
              <a:gdLst>
                <a:gd name="T0" fmla="*/ 595313 w 125"/>
                <a:gd name="T1" fmla="*/ 0 h 74"/>
                <a:gd name="T2" fmla="*/ 0 w 125"/>
                <a:gd name="T3" fmla="*/ 352734 h 74"/>
                <a:gd name="T4" fmla="*/ 0 60000 65536"/>
                <a:gd name="T5" fmla="*/ 0 60000 65536"/>
              </a:gdLst>
              <a:ahLst/>
              <a:cxnLst>
                <a:cxn ang="T4">
                  <a:pos x="T0" y="T1"/>
                </a:cxn>
                <a:cxn ang="T5">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499" name="Freeform 15"/>
            <p:cNvSpPr>
              <a:spLocks/>
            </p:cNvSpPr>
            <p:nvPr/>
          </p:nvSpPr>
          <p:spPr bwMode="auto">
            <a:xfrm>
              <a:off x="6012389" y="5579"/>
              <a:ext cx="5497513" cy="6866337"/>
            </a:xfrm>
            <a:custGeom>
              <a:avLst/>
              <a:gdLst>
                <a:gd name="T0" fmla="*/ 5026298 w 1155"/>
                <a:gd name="T1" fmla="*/ 6866337 h 1440"/>
                <a:gd name="T2" fmla="*/ 3265190 w 1155"/>
                <a:gd name="T3" fmla="*/ 2765608 h 1440"/>
                <a:gd name="T4" fmla="*/ 0 w 1155"/>
                <a:gd name="T5" fmla="*/ 0 h 1440"/>
                <a:gd name="T6" fmla="*/ 0 60000 65536"/>
                <a:gd name="T7" fmla="*/ 0 60000 65536"/>
                <a:gd name="T8" fmla="*/ 0 60000 65536"/>
              </a:gdLst>
              <a:ahLst/>
              <a:cxnLst>
                <a:cxn ang="T6">
                  <a:pos x="T0" y="T1"/>
                </a:cxn>
                <a:cxn ang="T7">
                  <a:pos x="T2" y="T3"/>
                </a:cxn>
                <a:cxn ang="T8">
                  <a:pos x="T4" y="T5"/>
                </a:cxn>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500" name="Freeform 16"/>
            <p:cNvSpPr>
              <a:spLocks/>
            </p:cNvSpPr>
            <p:nvPr/>
          </p:nvSpPr>
          <p:spPr bwMode="auto">
            <a:xfrm>
              <a:off x="-1061" y="5579"/>
              <a:ext cx="357188" cy="213875"/>
            </a:xfrm>
            <a:custGeom>
              <a:avLst/>
              <a:gdLst>
                <a:gd name="T0" fmla="*/ 357188 w 75"/>
                <a:gd name="T1" fmla="*/ 0 h 45"/>
                <a:gd name="T2" fmla="*/ 0 w 75"/>
                <a:gd name="T3" fmla="*/ 213875 h 45"/>
                <a:gd name="T4" fmla="*/ 0 60000 65536"/>
                <a:gd name="T5" fmla="*/ 0 60000 65536"/>
              </a:gdLst>
              <a:ahLst/>
              <a:cxnLst>
                <a:cxn ang="T4">
                  <a:pos x="T0" y="T1"/>
                </a:cxn>
                <a:cxn ang="T5">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501" name="Freeform 17"/>
            <p:cNvSpPr>
              <a:spLocks/>
            </p:cNvSpPr>
            <p:nvPr/>
          </p:nvSpPr>
          <p:spPr bwMode="auto">
            <a:xfrm>
              <a:off x="6210826" y="790"/>
              <a:ext cx="5522913" cy="6871126"/>
            </a:xfrm>
            <a:custGeom>
              <a:avLst/>
              <a:gdLst>
                <a:gd name="T0" fmla="*/ 5013472 w 1160"/>
                <a:gd name="T1" fmla="*/ 6871126 h 1441"/>
                <a:gd name="T2" fmla="*/ 3356598 w 1160"/>
                <a:gd name="T3" fmla="*/ 2856214 h 1441"/>
                <a:gd name="T4" fmla="*/ 0 w 1160"/>
                <a:gd name="T5" fmla="*/ 0 h 1441"/>
                <a:gd name="T6" fmla="*/ 0 60000 65536"/>
                <a:gd name="T7" fmla="*/ 0 60000 65536"/>
                <a:gd name="T8" fmla="*/ 0 60000 65536"/>
              </a:gdLst>
              <a:ahLst/>
              <a:cxnLst>
                <a:cxn ang="T6">
                  <a:pos x="T0" y="T1"/>
                </a:cxn>
                <a:cxn ang="T7">
                  <a:pos x="T2" y="T3"/>
                </a:cxn>
                <a:cxn ang="T8">
                  <a:pos x="T4" y="T5"/>
                </a:cxn>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502" name="Freeform 18"/>
            <p:cNvSpPr>
              <a:spLocks/>
            </p:cNvSpPr>
            <p:nvPr/>
          </p:nvSpPr>
          <p:spPr bwMode="auto">
            <a:xfrm>
              <a:off x="6463239" y="5579"/>
              <a:ext cx="5413375" cy="6866337"/>
            </a:xfrm>
            <a:custGeom>
              <a:avLst/>
              <a:gdLst>
                <a:gd name="T0" fmla="*/ 4951548 w 1137"/>
                <a:gd name="T1" fmla="*/ 6866337 h 1440"/>
                <a:gd name="T2" fmla="*/ 3323250 w 1137"/>
                <a:gd name="T3" fmla="*/ 2913425 h 1440"/>
                <a:gd name="T4" fmla="*/ 0 w 1137"/>
                <a:gd name="T5" fmla="*/ 0 h 1440"/>
                <a:gd name="T6" fmla="*/ 0 60000 65536"/>
                <a:gd name="T7" fmla="*/ 0 60000 65536"/>
                <a:gd name="T8" fmla="*/ 0 60000 65536"/>
              </a:gdLst>
              <a:ahLst/>
              <a:cxnLst>
                <a:cxn ang="T6">
                  <a:pos x="T0" y="T1"/>
                </a:cxn>
                <a:cxn ang="T7">
                  <a:pos x="T2" y="T3"/>
                </a:cxn>
                <a:cxn ang="T8">
                  <a:pos x="T4" y="T5"/>
                </a:cxn>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503" name="Freeform 19"/>
            <p:cNvSpPr>
              <a:spLocks/>
            </p:cNvSpPr>
            <p:nvPr/>
          </p:nvSpPr>
          <p:spPr bwMode="auto">
            <a:xfrm>
              <a:off x="6877576" y="5579"/>
              <a:ext cx="5037138" cy="6861550"/>
            </a:xfrm>
            <a:custGeom>
              <a:avLst/>
              <a:gdLst>
                <a:gd name="T0" fmla="*/ 4813371 w 1058"/>
                <a:gd name="T1" fmla="*/ 6861550 h 1439"/>
                <a:gd name="T2" fmla="*/ 3085128 w 1058"/>
                <a:gd name="T3" fmla="*/ 2942027 h 1439"/>
                <a:gd name="T4" fmla="*/ 0 w 1058"/>
                <a:gd name="T5" fmla="*/ 0 h 1439"/>
                <a:gd name="T6" fmla="*/ 0 60000 65536"/>
                <a:gd name="T7" fmla="*/ 0 60000 65536"/>
                <a:gd name="T8" fmla="*/ 0 60000 65536"/>
              </a:gdLst>
              <a:ahLst/>
              <a:cxnLst>
                <a:cxn ang="T6">
                  <a:pos x="T0" y="T1"/>
                </a:cxn>
                <a:cxn ang="T7">
                  <a:pos x="T2" y="T3"/>
                </a:cxn>
                <a:cxn ang="T8">
                  <a:pos x="T4" y="T5"/>
                </a:cxn>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504" name="Freeform 20"/>
            <p:cNvSpPr>
              <a:spLocks/>
            </p:cNvSpPr>
            <p:nvPr/>
          </p:nvSpPr>
          <p:spPr bwMode="auto">
            <a:xfrm>
              <a:off x="8768289" y="5579"/>
              <a:ext cx="3417888" cy="2742066"/>
            </a:xfrm>
            <a:custGeom>
              <a:avLst/>
              <a:gdLst>
                <a:gd name="T0" fmla="*/ 3417888 w 718"/>
                <a:gd name="T1" fmla="*/ 2742066 h 575"/>
                <a:gd name="T2" fmla="*/ 0 w 718"/>
                <a:gd name="T3" fmla="*/ 0 h 575"/>
                <a:gd name="T4" fmla="*/ 0 60000 65536"/>
                <a:gd name="T5" fmla="*/ 0 60000 65536"/>
              </a:gdLst>
              <a:ahLst/>
              <a:cxnLst>
                <a:cxn ang="T4">
                  <a:pos x="T0" y="T1"/>
                </a:cxn>
                <a:cxn ang="T5">
                  <a:pos x="T2" y="T3"/>
                </a:cxn>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505" name="Freeform 21"/>
            <p:cNvSpPr>
              <a:spLocks/>
            </p:cNvSpPr>
            <p:nvPr/>
          </p:nvSpPr>
          <p:spPr bwMode="auto">
            <a:xfrm>
              <a:off x="9235014" y="10367"/>
              <a:ext cx="2951163" cy="2555325"/>
            </a:xfrm>
            <a:custGeom>
              <a:avLst/>
              <a:gdLst>
                <a:gd name="T0" fmla="*/ 2951163 w 620"/>
                <a:gd name="T1" fmla="*/ 2555325 h 536"/>
                <a:gd name="T2" fmla="*/ 0 w 620"/>
                <a:gd name="T3" fmla="*/ 0 h 536"/>
                <a:gd name="T4" fmla="*/ 0 60000 65536"/>
                <a:gd name="T5" fmla="*/ 0 60000 65536"/>
              </a:gdLst>
              <a:ahLst/>
              <a:cxnLst>
                <a:cxn ang="T4">
                  <a:pos x="T0" y="T1"/>
                </a:cxn>
                <a:cxn ang="T5">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506" name="Freeform 22"/>
            <p:cNvSpPr>
              <a:spLocks/>
            </p:cNvSpPr>
            <p:nvPr/>
          </p:nvSpPr>
          <p:spPr bwMode="auto">
            <a:xfrm>
              <a:off x="10020826" y="5579"/>
              <a:ext cx="2165350" cy="1358265"/>
            </a:xfrm>
            <a:custGeom>
              <a:avLst/>
              <a:gdLst>
                <a:gd name="T0" fmla="*/ 0 w 455"/>
                <a:gd name="T1" fmla="*/ 0 h 285"/>
                <a:gd name="T2" fmla="*/ 2165350 w 455"/>
                <a:gd name="T3" fmla="*/ 1358265 h 285"/>
                <a:gd name="T4" fmla="*/ 0 60000 65536"/>
                <a:gd name="T5" fmla="*/ 0 60000 65536"/>
              </a:gdLst>
              <a:ahLst/>
              <a:cxnLst>
                <a:cxn ang="T4">
                  <a:pos x="T0" y="T1"/>
                </a:cxn>
                <a:cxn ang="T5">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507" name="Freeform 23"/>
            <p:cNvSpPr>
              <a:spLocks/>
            </p:cNvSpPr>
            <p:nvPr/>
          </p:nvSpPr>
          <p:spPr bwMode="auto">
            <a:xfrm>
              <a:off x="11290826" y="5579"/>
              <a:ext cx="895350" cy="534687"/>
            </a:xfrm>
            <a:custGeom>
              <a:avLst/>
              <a:gdLst>
                <a:gd name="T0" fmla="*/ 0 w 188"/>
                <a:gd name="T1" fmla="*/ 0 h 112"/>
                <a:gd name="T2" fmla="*/ 895350 w 188"/>
                <a:gd name="T3" fmla="*/ 534687 h 112"/>
                <a:gd name="T4" fmla="*/ 0 60000 65536"/>
                <a:gd name="T5" fmla="*/ 0 60000 65536"/>
              </a:gdLst>
              <a:ahLst/>
              <a:cxnLst>
                <a:cxn ang="T4">
                  <a:pos x="T0" y="T1"/>
                </a:cxn>
                <a:cxn ang="T5">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sp>
        <p:nvSpPr>
          <p:cNvPr id="87" name="Isosceles Triangle 3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0800000">
            <a:off x="5892800" y="4386263"/>
            <a:ext cx="406400" cy="350837"/>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8" name="Rectangle 5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3052763" y="954088"/>
            <a:ext cx="6086475" cy="3432175"/>
          </a:xfrm>
          <a:prstGeom prst="rect">
            <a:avLst/>
          </a:prstGeom>
          <a:solidFill>
            <a:schemeClr val="bg1"/>
          </a:solidFill>
          <a:ln w="1905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aphicFrame>
        <p:nvGraphicFramePr>
          <p:cNvPr id="4" name="Diagrama 3">
            <a:extLst>
              <a:ext uri="{FF2B5EF4-FFF2-40B4-BE49-F238E27FC236}"/>
            </a:extLst>
          </p:cNvPr>
          <p:cNvGraphicFramePr/>
          <p:nvPr/>
        </p:nvGraphicFramePr>
        <p:xfrm>
          <a:off x="900113" y="227013"/>
          <a:ext cx="10744200" cy="5715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0530" name="Text Box 50"/>
          <p:cNvSpPr txBox="1">
            <a:spLocks noChangeArrowheads="1"/>
          </p:cNvSpPr>
          <p:nvPr/>
        </p:nvSpPr>
        <p:spPr bwMode="auto">
          <a:xfrm>
            <a:off x="5800725" y="5910263"/>
            <a:ext cx="46164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Rockwell"/>
              </a:defRPr>
            </a:lvl1pPr>
            <a:lvl2pPr>
              <a:defRPr>
                <a:solidFill>
                  <a:schemeClr val="tx1"/>
                </a:solidFill>
                <a:latin typeface="Rockwell"/>
              </a:defRPr>
            </a:lvl2pPr>
            <a:lvl3pPr>
              <a:defRPr>
                <a:solidFill>
                  <a:schemeClr val="tx1"/>
                </a:solidFill>
                <a:latin typeface="Rockwell"/>
              </a:defRPr>
            </a:lvl3pPr>
            <a:lvl4pPr>
              <a:defRPr>
                <a:solidFill>
                  <a:schemeClr val="tx1"/>
                </a:solidFill>
                <a:latin typeface="Rockwell"/>
              </a:defRPr>
            </a:lvl4pPr>
            <a:lvl5pPr>
              <a:defRPr>
                <a:solidFill>
                  <a:schemeClr val="tx1"/>
                </a:solidFill>
                <a:latin typeface="Rockwell"/>
              </a:defRPr>
            </a:lvl5pPr>
            <a:lvl6pPr fontAlgn="base">
              <a:spcBef>
                <a:spcPct val="0"/>
              </a:spcBef>
              <a:spcAft>
                <a:spcPct val="0"/>
              </a:spcAft>
              <a:defRPr>
                <a:solidFill>
                  <a:schemeClr val="tx1"/>
                </a:solidFill>
                <a:latin typeface="Rockwell"/>
              </a:defRPr>
            </a:lvl6pPr>
            <a:lvl7pPr fontAlgn="base">
              <a:spcBef>
                <a:spcPct val="0"/>
              </a:spcBef>
              <a:spcAft>
                <a:spcPct val="0"/>
              </a:spcAft>
              <a:defRPr>
                <a:solidFill>
                  <a:schemeClr val="tx1"/>
                </a:solidFill>
                <a:latin typeface="Rockwell"/>
              </a:defRPr>
            </a:lvl7pPr>
            <a:lvl8pPr fontAlgn="base">
              <a:spcBef>
                <a:spcPct val="0"/>
              </a:spcBef>
              <a:spcAft>
                <a:spcPct val="0"/>
              </a:spcAft>
              <a:defRPr>
                <a:solidFill>
                  <a:schemeClr val="tx1"/>
                </a:solidFill>
                <a:latin typeface="Rockwell"/>
              </a:defRPr>
            </a:lvl8pPr>
            <a:lvl9pPr fontAlgn="base">
              <a:spcBef>
                <a:spcPct val="0"/>
              </a:spcBef>
              <a:spcAft>
                <a:spcPct val="0"/>
              </a:spcAft>
              <a:defRPr>
                <a:solidFill>
                  <a:schemeClr val="tx1"/>
                </a:solidFill>
                <a:latin typeface="Rockwell"/>
              </a:defRPr>
            </a:lvl9pPr>
          </a:lstStyle>
          <a:p>
            <a:pPr defTabSz="914400"/>
            <a:r>
              <a:rPr lang="pt-BR" b="1">
                <a:solidFill>
                  <a:srgbClr val="3333FF"/>
                </a:solidFill>
              </a:rPr>
              <a:t>MCDA: MONOCORIÔNICA DIAMNIÓTICA</a:t>
            </a:r>
          </a:p>
        </p:txBody>
      </p:sp>
      <p:sp>
        <p:nvSpPr>
          <p:cNvPr id="20531" name="Rectangle 51"/>
          <p:cNvSpPr>
            <a:spLocks noChangeArrowheads="1"/>
          </p:cNvSpPr>
          <p:nvPr/>
        </p:nvSpPr>
        <p:spPr bwMode="auto">
          <a:xfrm>
            <a:off x="8043863" y="4737100"/>
            <a:ext cx="73025" cy="231775"/>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914400"/>
            <a:r>
              <a:rPr lang="pt-BR"/>
              <a:t>*</a:t>
            </a:r>
          </a:p>
        </p:txBody>
      </p:sp>
      <p:sp>
        <p:nvSpPr>
          <p:cNvPr id="20532" name="Rectangle 52"/>
          <p:cNvSpPr>
            <a:spLocks noChangeArrowheads="1"/>
          </p:cNvSpPr>
          <p:nvPr/>
        </p:nvSpPr>
        <p:spPr bwMode="auto">
          <a:xfrm>
            <a:off x="5727700" y="5946775"/>
            <a:ext cx="73025" cy="231775"/>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a:extLst>
              <a:ext uri="{FF2B5EF4-FFF2-40B4-BE49-F238E27FC236}"/>
            </a:extLst>
          </p:cNvPr>
          <p:cNvGraphicFramePr/>
          <p:nvPr/>
        </p:nvGraphicFramePr>
        <p:xfrm>
          <a:off x="900113" y="528638"/>
          <a:ext cx="10744200" cy="5715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1508" name="Text Box 4"/>
          <p:cNvSpPr txBox="1">
            <a:spLocks noChangeArrowheads="1"/>
          </p:cNvSpPr>
          <p:nvPr/>
        </p:nvSpPr>
        <p:spPr bwMode="auto">
          <a:xfrm>
            <a:off x="2084388" y="5029200"/>
            <a:ext cx="10223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Rockwell"/>
              </a:defRPr>
            </a:lvl1pPr>
            <a:lvl2pPr>
              <a:defRPr>
                <a:solidFill>
                  <a:schemeClr val="tx1"/>
                </a:solidFill>
                <a:latin typeface="Rockwell"/>
              </a:defRPr>
            </a:lvl2pPr>
            <a:lvl3pPr>
              <a:defRPr>
                <a:solidFill>
                  <a:schemeClr val="tx1"/>
                </a:solidFill>
                <a:latin typeface="Rockwell"/>
              </a:defRPr>
            </a:lvl3pPr>
            <a:lvl4pPr>
              <a:defRPr>
                <a:solidFill>
                  <a:schemeClr val="tx1"/>
                </a:solidFill>
                <a:latin typeface="Rockwell"/>
              </a:defRPr>
            </a:lvl4pPr>
            <a:lvl5pPr>
              <a:defRPr>
                <a:solidFill>
                  <a:schemeClr val="tx1"/>
                </a:solidFill>
                <a:latin typeface="Rockwell"/>
              </a:defRPr>
            </a:lvl5pPr>
            <a:lvl6pPr fontAlgn="base">
              <a:spcBef>
                <a:spcPct val="0"/>
              </a:spcBef>
              <a:spcAft>
                <a:spcPct val="0"/>
              </a:spcAft>
              <a:defRPr>
                <a:solidFill>
                  <a:schemeClr val="tx1"/>
                </a:solidFill>
                <a:latin typeface="Rockwell"/>
              </a:defRPr>
            </a:lvl6pPr>
            <a:lvl7pPr fontAlgn="base">
              <a:spcBef>
                <a:spcPct val="0"/>
              </a:spcBef>
              <a:spcAft>
                <a:spcPct val="0"/>
              </a:spcAft>
              <a:defRPr>
                <a:solidFill>
                  <a:schemeClr val="tx1"/>
                </a:solidFill>
                <a:latin typeface="Rockwell"/>
              </a:defRPr>
            </a:lvl7pPr>
            <a:lvl8pPr fontAlgn="base">
              <a:spcBef>
                <a:spcPct val="0"/>
              </a:spcBef>
              <a:spcAft>
                <a:spcPct val="0"/>
              </a:spcAft>
              <a:defRPr>
                <a:solidFill>
                  <a:schemeClr val="tx1"/>
                </a:solidFill>
                <a:latin typeface="Rockwell"/>
              </a:defRPr>
            </a:lvl8pPr>
            <a:lvl9pPr fontAlgn="base">
              <a:spcBef>
                <a:spcPct val="0"/>
              </a:spcBef>
              <a:spcAft>
                <a:spcPct val="0"/>
              </a:spcAft>
              <a:defRPr>
                <a:solidFill>
                  <a:schemeClr val="tx1"/>
                </a:solidFill>
                <a:latin typeface="Rockwell"/>
              </a:defRPr>
            </a:lvl9pPr>
          </a:lstStyle>
          <a:p>
            <a:pPr defTabSz="914400"/>
            <a:r>
              <a:rPr lang="pt-BR">
                <a:solidFill>
                  <a:srgbClr val="3333FF"/>
                </a:solidFill>
              </a:rPr>
              <a:t>Figura 1</a:t>
            </a:r>
          </a:p>
        </p:txBody>
      </p:sp>
      <p:sp>
        <p:nvSpPr>
          <p:cNvPr id="21509" name="Text Box 5"/>
          <p:cNvSpPr txBox="1">
            <a:spLocks noChangeArrowheads="1"/>
          </p:cNvSpPr>
          <p:nvPr/>
        </p:nvSpPr>
        <p:spPr bwMode="auto">
          <a:xfrm>
            <a:off x="8505825" y="4979988"/>
            <a:ext cx="10096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Rockwell"/>
              </a:defRPr>
            </a:lvl1pPr>
            <a:lvl2pPr>
              <a:defRPr>
                <a:solidFill>
                  <a:schemeClr val="tx1"/>
                </a:solidFill>
                <a:latin typeface="Rockwell"/>
              </a:defRPr>
            </a:lvl2pPr>
            <a:lvl3pPr>
              <a:defRPr>
                <a:solidFill>
                  <a:schemeClr val="tx1"/>
                </a:solidFill>
                <a:latin typeface="Rockwell"/>
              </a:defRPr>
            </a:lvl3pPr>
            <a:lvl4pPr>
              <a:defRPr>
                <a:solidFill>
                  <a:schemeClr val="tx1"/>
                </a:solidFill>
                <a:latin typeface="Rockwell"/>
              </a:defRPr>
            </a:lvl4pPr>
            <a:lvl5pPr>
              <a:defRPr>
                <a:solidFill>
                  <a:schemeClr val="tx1"/>
                </a:solidFill>
                <a:latin typeface="Rockwell"/>
              </a:defRPr>
            </a:lvl5pPr>
            <a:lvl6pPr fontAlgn="base">
              <a:spcBef>
                <a:spcPct val="0"/>
              </a:spcBef>
              <a:spcAft>
                <a:spcPct val="0"/>
              </a:spcAft>
              <a:defRPr>
                <a:solidFill>
                  <a:schemeClr val="tx1"/>
                </a:solidFill>
                <a:latin typeface="Rockwell"/>
              </a:defRPr>
            </a:lvl6pPr>
            <a:lvl7pPr fontAlgn="base">
              <a:spcBef>
                <a:spcPct val="0"/>
              </a:spcBef>
              <a:spcAft>
                <a:spcPct val="0"/>
              </a:spcAft>
              <a:defRPr>
                <a:solidFill>
                  <a:schemeClr val="tx1"/>
                </a:solidFill>
                <a:latin typeface="Rockwell"/>
              </a:defRPr>
            </a:lvl7pPr>
            <a:lvl8pPr fontAlgn="base">
              <a:spcBef>
                <a:spcPct val="0"/>
              </a:spcBef>
              <a:spcAft>
                <a:spcPct val="0"/>
              </a:spcAft>
              <a:defRPr>
                <a:solidFill>
                  <a:schemeClr val="tx1"/>
                </a:solidFill>
                <a:latin typeface="Rockwell"/>
              </a:defRPr>
            </a:lvl8pPr>
            <a:lvl9pPr fontAlgn="base">
              <a:spcBef>
                <a:spcPct val="0"/>
              </a:spcBef>
              <a:spcAft>
                <a:spcPct val="0"/>
              </a:spcAft>
              <a:defRPr>
                <a:solidFill>
                  <a:schemeClr val="tx1"/>
                </a:solidFill>
                <a:latin typeface="Rockwell"/>
              </a:defRPr>
            </a:lvl9pPr>
          </a:lstStyle>
          <a:p>
            <a:pPr defTabSz="914400"/>
            <a:r>
              <a:rPr lang="pt-BR">
                <a:solidFill>
                  <a:srgbClr val="3333FF"/>
                </a:solidFill>
              </a:rPr>
              <a:t>Tabela1</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2530" name="Group 7"/>
          <p:cNvGrpSpPr>
            <a:grpSpLocks noGrp="1" noUngrp="1" noRot="1" noChangeAspect="1" noMove="1" noResize="1"/>
          </p:cNvGrpSpPr>
          <p:nvPr/>
        </p:nvGrpSpPr>
        <p:grpSpPr bwMode="auto">
          <a:xfrm>
            <a:off x="-417513" y="0"/>
            <a:ext cx="12584113" cy="6853238"/>
            <a:chOff x="-417513" y="0"/>
            <a:chExt cx="12584114" cy="6853238"/>
          </a:xfrm>
        </p:grpSpPr>
        <p:sp>
          <p:nvSpPr>
            <p:cNvPr id="22533" name="Freeform 5"/>
            <p:cNvSpPr>
              <a:spLocks/>
            </p:cNvSpPr>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534" name="Freeform 6"/>
            <p:cNvSpPr>
              <a:spLocks/>
            </p:cNvSpPr>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535" name="Freeform 7"/>
            <p:cNvSpPr>
              <a:spLocks/>
            </p:cNvSpPr>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536" name="Freeform 8"/>
            <p:cNvSpPr>
              <a:spLocks/>
            </p:cNvSpPr>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537" name="Freeform 9"/>
            <p:cNvSpPr>
              <a:spLocks/>
            </p:cNvSpPr>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538" name="Freeform 10"/>
            <p:cNvSpPr>
              <a:spLocks/>
            </p:cNvSpPr>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539" name="Freeform 11"/>
            <p:cNvSpPr>
              <a:spLocks/>
            </p:cNvSpPr>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540" name="Freeform 12"/>
            <p:cNvSpPr>
              <a:spLocks/>
            </p:cNvSpPr>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541" name="Freeform 13"/>
            <p:cNvSpPr>
              <a:spLocks/>
            </p:cNvSpPr>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542" name="Freeform 14"/>
            <p:cNvSpPr>
              <a:spLocks/>
            </p:cNvSpPr>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543" name="Freeform 15"/>
            <p:cNvSpPr>
              <a:spLocks/>
            </p:cNvSpPr>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544" name="Freeform 16"/>
            <p:cNvSpPr>
              <a:spLocks/>
            </p:cNvSpPr>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545" name="Freeform 17"/>
            <p:cNvSpPr>
              <a:spLocks/>
            </p:cNvSpPr>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546" name="Freeform 18"/>
            <p:cNvSpPr>
              <a:spLocks/>
            </p:cNvSpPr>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547" name="Freeform 19"/>
            <p:cNvSpPr>
              <a:spLocks/>
            </p:cNvSpPr>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548" name="Freeform 20"/>
            <p:cNvSpPr>
              <a:spLocks/>
            </p:cNvSpPr>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549" name="Freeform 21"/>
            <p:cNvSpPr>
              <a:spLocks/>
            </p:cNvSpPr>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550" name="Freeform 22"/>
            <p:cNvSpPr>
              <a:spLocks/>
            </p:cNvSpPr>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551" name="Freeform 23"/>
            <p:cNvSpPr>
              <a:spLocks/>
            </p:cNvSpPr>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552" name="Freeform 24"/>
            <p:cNvSpPr>
              <a:spLocks/>
            </p:cNvSpPr>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553" name="Freeform 25"/>
            <p:cNvSpPr>
              <a:spLocks/>
            </p:cNvSpPr>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sp>
        <p:nvSpPr>
          <p:cNvPr id="31" name="Rectangle 3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476250" y="479425"/>
            <a:ext cx="11239500" cy="5899150"/>
          </a:xfrm>
          <a:prstGeom prst="rect">
            <a:avLst/>
          </a:prstGeom>
          <a:solidFill>
            <a:srgbClr val="FFFFFF"/>
          </a:solidFill>
          <a:ln w="22225">
            <a:solidFill>
              <a:schemeClr val="bg1">
                <a:lumMod val="65000"/>
              </a:schemeClr>
            </a:solidFill>
          </a:ln>
          <a:effectLst>
            <a:outerShdw blurRad="762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22532" name="Imagem 2" descr="Diagrama&#10;&#10;Descrição gerada automaticamente"/>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54138" y="642938"/>
            <a:ext cx="9483725" cy="557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Imagem 2" descr="Tabela&#10;&#10;Descrição gerada automaticamente"/>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87575" y="871538"/>
            <a:ext cx="9321800" cy="485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5" name="Diagrama 4">
            <a:extLst>
              <a:ext uri="{FF2B5EF4-FFF2-40B4-BE49-F238E27FC236}"/>
            </a:extLst>
          </p:cNvPr>
          <p:cNvGraphicFramePr/>
          <p:nvPr/>
        </p:nvGraphicFramePr>
        <p:xfrm>
          <a:off x="700088" y="500063"/>
          <a:ext cx="10801350" cy="5800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a 4">
            <a:extLst>
              <a:ext uri="{FF2B5EF4-FFF2-40B4-BE49-F238E27FC236}"/>
            </a:extLst>
          </p:cNvPr>
          <p:cNvGraphicFramePr/>
          <p:nvPr/>
        </p:nvGraphicFramePr>
        <p:xfrm>
          <a:off x="700088" y="500063"/>
          <a:ext cx="10801350" cy="5800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6626" name="Group 8"/>
          <p:cNvGrpSpPr>
            <a:grpSpLocks noGrp="1" noUngrp="1" noRot="1" noChangeAspect="1" noMove="1" noResize="1"/>
          </p:cNvGrpSpPr>
          <p:nvPr/>
        </p:nvGrpSpPr>
        <p:grpSpPr bwMode="auto">
          <a:xfrm>
            <a:off x="-330200" y="-58738"/>
            <a:ext cx="12515850" cy="6923088"/>
            <a:chOff x="-329674" y="-51881"/>
            <a:chExt cx="12515851" cy="6923798"/>
          </a:xfrm>
        </p:grpSpPr>
        <p:sp>
          <p:nvSpPr>
            <p:cNvPr id="26655" name="Freeform 5"/>
            <p:cNvSpPr>
              <a:spLocks/>
            </p:cNvSpPr>
            <p:nvPr/>
          </p:nvSpPr>
          <p:spPr bwMode="auto">
            <a:xfrm>
              <a:off x="-329674" y="1298404"/>
              <a:ext cx="9702800"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56" name="Freeform 6"/>
            <p:cNvSpPr>
              <a:spLocks/>
            </p:cNvSpPr>
            <p:nvPr/>
          </p:nvSpPr>
          <p:spPr bwMode="auto">
            <a:xfrm>
              <a:off x="670451" y="2018236"/>
              <a:ext cx="7373938"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57" name="Freeform 7"/>
            <p:cNvSpPr>
              <a:spLocks/>
            </p:cNvSpPr>
            <p:nvPr/>
          </p:nvSpPr>
          <p:spPr bwMode="auto">
            <a:xfrm>
              <a:off x="251351" y="1788400"/>
              <a:ext cx="8035925"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58" name="Freeform 8"/>
            <p:cNvSpPr>
              <a:spLocks/>
            </p:cNvSpPr>
            <p:nvPr/>
          </p:nvSpPr>
          <p:spPr bwMode="auto">
            <a:xfrm>
              <a:off x="-1061" y="549842"/>
              <a:ext cx="10334625"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59" name="Freeform 9"/>
            <p:cNvSpPr>
              <a:spLocks/>
            </p:cNvSpPr>
            <p:nvPr/>
          </p:nvSpPr>
          <p:spPr bwMode="auto">
            <a:xfrm>
              <a:off x="3701" y="6186246"/>
              <a:ext cx="504825"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60" name="Freeform 10"/>
            <p:cNvSpPr>
              <a:spLocks/>
            </p:cNvSpPr>
            <p:nvPr/>
          </p:nvSpPr>
          <p:spPr bwMode="auto">
            <a:xfrm>
              <a:off x="-1061" y="-51881"/>
              <a:ext cx="11091863"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61" name="Freeform 11"/>
            <p:cNvSpPr>
              <a:spLocks/>
            </p:cNvSpPr>
            <p:nvPr/>
          </p:nvSpPr>
          <p:spPr bwMode="auto">
            <a:xfrm>
              <a:off x="5426601" y="5579"/>
              <a:ext cx="5788025"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62" name="Freeform 12"/>
            <p:cNvSpPr>
              <a:spLocks/>
            </p:cNvSpPr>
            <p:nvPr/>
          </p:nvSpPr>
          <p:spPr bwMode="auto">
            <a:xfrm>
              <a:off x="-1061" y="5579"/>
              <a:ext cx="105727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63" name="Freeform 13"/>
            <p:cNvSpPr>
              <a:spLocks/>
            </p:cNvSpPr>
            <p:nvPr/>
          </p:nvSpPr>
          <p:spPr bwMode="auto">
            <a:xfrm>
              <a:off x="5821889" y="5579"/>
              <a:ext cx="5588000" cy="6866337"/>
            </a:xfrm>
            <a:custGeom>
              <a:avLst/>
              <a:gdLst>
                <a:gd name="T0" fmla="*/ 1067 w 1174"/>
                <a:gd name="T1" fmla="*/ 1440 h 1440"/>
                <a:gd name="T2" fmla="*/ 698 w 1174"/>
                <a:gd name="T3" fmla="*/ 577 h 1440"/>
                <a:gd name="T4" fmla="*/ 0 w 1174"/>
                <a:gd name="T5" fmla="*/ 0 h 1440"/>
              </a:gdLst>
              <a:ahLst/>
              <a:cxnLst>
                <a:cxn ang="0">
                  <a:pos x="T0" y="T1"/>
                </a:cxn>
                <a:cxn ang="0">
                  <a:pos x="T2" y="T3"/>
                </a:cxn>
                <a:cxn ang="0">
                  <a:pos x="T4" y="T5"/>
                </a:cxn>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64" name="Freeform 14"/>
            <p:cNvSpPr>
              <a:spLocks/>
            </p:cNvSpPr>
            <p:nvPr/>
          </p:nvSpPr>
          <p:spPr bwMode="auto">
            <a:xfrm>
              <a:off x="3701" y="790"/>
              <a:ext cx="595313"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65" name="Freeform 15"/>
            <p:cNvSpPr>
              <a:spLocks/>
            </p:cNvSpPr>
            <p:nvPr/>
          </p:nvSpPr>
          <p:spPr bwMode="auto">
            <a:xfrm>
              <a:off x="6012389" y="5579"/>
              <a:ext cx="5497513" cy="6866337"/>
            </a:xfrm>
            <a:custGeom>
              <a:avLst/>
              <a:gdLst>
                <a:gd name="T0" fmla="*/ 1056 w 1155"/>
                <a:gd name="T1" fmla="*/ 1440 h 1440"/>
                <a:gd name="T2" fmla="*/ 686 w 1155"/>
                <a:gd name="T3" fmla="*/ 580 h 1440"/>
                <a:gd name="T4" fmla="*/ 0 w 1155"/>
                <a:gd name="T5" fmla="*/ 0 h 1440"/>
              </a:gdLst>
              <a:ahLst/>
              <a:cxnLst>
                <a:cxn ang="0">
                  <a:pos x="T0" y="T1"/>
                </a:cxn>
                <a:cxn ang="0">
                  <a:pos x="T2" y="T3"/>
                </a:cxn>
                <a:cxn ang="0">
                  <a:pos x="T4" y="T5"/>
                </a:cxn>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66" name="Freeform 16"/>
            <p:cNvSpPr>
              <a:spLocks/>
            </p:cNvSpPr>
            <p:nvPr/>
          </p:nvSpPr>
          <p:spPr bwMode="auto">
            <a:xfrm>
              <a:off x="-1061" y="5579"/>
              <a:ext cx="357188"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67" name="Freeform 17"/>
            <p:cNvSpPr>
              <a:spLocks/>
            </p:cNvSpPr>
            <p:nvPr/>
          </p:nvSpPr>
          <p:spPr bwMode="auto">
            <a:xfrm>
              <a:off x="6210826" y="790"/>
              <a:ext cx="5522913" cy="6871126"/>
            </a:xfrm>
            <a:custGeom>
              <a:avLst/>
              <a:gdLst>
                <a:gd name="T0" fmla="*/ 1053 w 1160"/>
                <a:gd name="T1" fmla="*/ 1441 h 1441"/>
                <a:gd name="T2" fmla="*/ 705 w 1160"/>
                <a:gd name="T3" fmla="*/ 599 h 1441"/>
                <a:gd name="T4" fmla="*/ 0 w 1160"/>
                <a:gd name="T5" fmla="*/ 0 h 1441"/>
              </a:gdLst>
              <a:ahLst/>
              <a:cxnLst>
                <a:cxn ang="0">
                  <a:pos x="T0" y="T1"/>
                </a:cxn>
                <a:cxn ang="0">
                  <a:pos x="T2" y="T3"/>
                </a:cxn>
                <a:cxn ang="0">
                  <a:pos x="T4" y="T5"/>
                </a:cxn>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68" name="Freeform 18"/>
            <p:cNvSpPr>
              <a:spLocks/>
            </p:cNvSpPr>
            <p:nvPr/>
          </p:nvSpPr>
          <p:spPr bwMode="auto">
            <a:xfrm>
              <a:off x="6463239" y="5579"/>
              <a:ext cx="5413375" cy="6866337"/>
            </a:xfrm>
            <a:custGeom>
              <a:avLst/>
              <a:gdLst>
                <a:gd name="T0" fmla="*/ 1040 w 1137"/>
                <a:gd name="T1" fmla="*/ 1440 h 1440"/>
                <a:gd name="T2" fmla="*/ 698 w 1137"/>
                <a:gd name="T3" fmla="*/ 611 h 1440"/>
                <a:gd name="T4" fmla="*/ 0 w 1137"/>
                <a:gd name="T5" fmla="*/ 0 h 1440"/>
              </a:gdLst>
              <a:ahLst/>
              <a:cxnLst>
                <a:cxn ang="0">
                  <a:pos x="T0" y="T1"/>
                </a:cxn>
                <a:cxn ang="0">
                  <a:pos x="T2" y="T3"/>
                </a:cxn>
                <a:cxn ang="0">
                  <a:pos x="T4" y="T5"/>
                </a:cxn>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69" name="Freeform 19"/>
            <p:cNvSpPr>
              <a:spLocks/>
            </p:cNvSpPr>
            <p:nvPr/>
          </p:nvSpPr>
          <p:spPr bwMode="auto">
            <a:xfrm>
              <a:off x="6877576" y="5579"/>
              <a:ext cx="5037138" cy="6861550"/>
            </a:xfrm>
            <a:custGeom>
              <a:avLst/>
              <a:gdLst>
                <a:gd name="T0" fmla="*/ 1011 w 1058"/>
                <a:gd name="T1" fmla="*/ 1439 h 1439"/>
                <a:gd name="T2" fmla="*/ 648 w 1058"/>
                <a:gd name="T3" fmla="*/ 617 h 1439"/>
                <a:gd name="T4" fmla="*/ 0 w 1058"/>
                <a:gd name="T5" fmla="*/ 0 h 1439"/>
              </a:gdLst>
              <a:ahLst/>
              <a:cxnLst>
                <a:cxn ang="0">
                  <a:pos x="T0" y="T1"/>
                </a:cxn>
                <a:cxn ang="0">
                  <a:pos x="T2" y="T3"/>
                </a:cxn>
                <a:cxn ang="0">
                  <a:pos x="T4" y="T5"/>
                </a:cxn>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70" name="Freeform 20"/>
            <p:cNvSpPr>
              <a:spLocks/>
            </p:cNvSpPr>
            <p:nvPr/>
          </p:nvSpPr>
          <p:spPr bwMode="auto">
            <a:xfrm>
              <a:off x="8768289" y="5579"/>
              <a:ext cx="3417888" cy="2742066"/>
            </a:xfrm>
            <a:custGeom>
              <a:avLst/>
              <a:gdLst>
                <a:gd name="T0" fmla="*/ 718 w 718"/>
                <a:gd name="T1" fmla="*/ 575 h 575"/>
                <a:gd name="T2" fmla="*/ 0 w 718"/>
                <a:gd name="T3" fmla="*/ 0 h 575"/>
              </a:gdLst>
              <a:ahLst/>
              <a:cxnLst>
                <a:cxn ang="0">
                  <a:pos x="T0" y="T1"/>
                </a:cxn>
                <a:cxn ang="0">
                  <a:pos x="T2" y="T3"/>
                </a:cxn>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71" name="Freeform 21"/>
            <p:cNvSpPr>
              <a:spLocks/>
            </p:cNvSpPr>
            <p:nvPr/>
          </p:nvSpPr>
          <p:spPr bwMode="auto">
            <a:xfrm>
              <a:off x="9235014" y="10367"/>
              <a:ext cx="2951163"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72" name="Freeform 22"/>
            <p:cNvSpPr>
              <a:spLocks/>
            </p:cNvSpPr>
            <p:nvPr/>
          </p:nvSpPr>
          <p:spPr bwMode="auto">
            <a:xfrm>
              <a:off x="10020826" y="5579"/>
              <a:ext cx="2165350"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73" name="Freeform 23"/>
            <p:cNvSpPr>
              <a:spLocks/>
            </p:cNvSpPr>
            <p:nvPr/>
          </p:nvSpPr>
          <p:spPr bwMode="auto">
            <a:xfrm>
              <a:off x="11290826" y="5579"/>
              <a:ext cx="895350"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grpSp>
        <p:nvGrpSpPr>
          <p:cNvPr id="26627" name="Group 29"/>
          <p:cNvGrpSpPr>
            <a:grpSpLocks noGrp="1" noUngrp="1" noRot="1" noChangeAspect="1" noMove="1" noResize="1"/>
          </p:cNvGrpSpPr>
          <p:nvPr/>
        </p:nvGrpSpPr>
        <p:grpSpPr bwMode="auto">
          <a:xfrm>
            <a:off x="1670050" y="1185863"/>
            <a:ext cx="8847138" cy="4478337"/>
            <a:chOff x="1669293" y="1186483"/>
            <a:chExt cx="8848345" cy="4477933"/>
          </a:xfrm>
        </p:grpSpPr>
        <p:sp>
          <p:nvSpPr>
            <p:cNvPr id="31" name="Rectangle 30">
              <a:extLst>
                <a:ext uri="{FF2B5EF4-FFF2-40B4-BE49-F238E27FC236}"/>
                <a:ext uri="{C183D7F6-B498-43B3-948B-1728B52AA6E4}"/>
              </a:extLst>
            </p:cNvPr>
            <p:cNvSpPr/>
            <p:nvPr/>
          </p:nvSpPr>
          <p:spPr>
            <a:xfrm>
              <a:off x="1674057" y="1186483"/>
              <a:ext cx="8843581" cy="71589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31">
              <a:extLst>
                <a:ext uri="{FF2B5EF4-FFF2-40B4-BE49-F238E27FC236}"/>
                <a:ext uri="{C183D7F6-B498-43B3-948B-1728B52AA6E4}"/>
              </a:extLst>
            </p:cNvPr>
            <p:cNvSpPr/>
            <p:nvPr/>
          </p:nvSpPr>
          <p:spPr>
            <a:xfrm rot="10800000">
              <a:off x="5892619" y="5313611"/>
              <a:ext cx="406455" cy="35080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a:extLst>
                <a:ext uri="{FF2B5EF4-FFF2-40B4-BE49-F238E27FC236}"/>
                <a:ext uri="{C183D7F6-B498-43B3-948B-1728B52AA6E4}"/>
              </a:extLst>
            </p:cNvPr>
            <p:cNvSpPr/>
            <p:nvPr/>
          </p:nvSpPr>
          <p:spPr>
            <a:xfrm>
              <a:off x="1669293" y="1991272"/>
              <a:ext cx="8845170" cy="33223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35" name="Rectangle 3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26629" name="Group 36"/>
          <p:cNvGrpSpPr>
            <a:grpSpLocks noGrp="1" noUngrp="1" noRot="1" noChangeAspect="1" noMove="1" noResize="1"/>
          </p:cNvGrpSpPr>
          <p:nvPr/>
        </p:nvGrpSpPr>
        <p:grpSpPr bwMode="auto">
          <a:xfrm>
            <a:off x="-330200" y="-58738"/>
            <a:ext cx="12515850" cy="6923088"/>
            <a:chOff x="-329674" y="-51881"/>
            <a:chExt cx="12515851" cy="6923798"/>
          </a:xfrm>
        </p:grpSpPr>
        <p:sp>
          <p:nvSpPr>
            <p:cNvPr id="26633" name="Freeform 5"/>
            <p:cNvSpPr>
              <a:spLocks/>
            </p:cNvSpPr>
            <p:nvPr/>
          </p:nvSpPr>
          <p:spPr bwMode="auto">
            <a:xfrm>
              <a:off x="-329674" y="1298404"/>
              <a:ext cx="9702800" cy="5573512"/>
            </a:xfrm>
            <a:custGeom>
              <a:avLst/>
              <a:gdLst>
                <a:gd name="T0" fmla="*/ 8341171 w 2038"/>
                <a:gd name="T1" fmla="*/ 5573512 h 1169"/>
                <a:gd name="T2" fmla="*/ 7079521 w 2038"/>
                <a:gd name="T3" fmla="*/ 1592432 h 1169"/>
                <a:gd name="T4" fmla="*/ 4094410 w 2038"/>
                <a:gd name="T5" fmla="*/ 104891 h 1169"/>
                <a:gd name="T6" fmla="*/ 947427 w 2038"/>
                <a:gd name="T7" fmla="*/ 1516148 h 1169"/>
                <a:gd name="T8" fmla="*/ 1899616 w 2038"/>
                <a:gd name="T9" fmla="*/ 5554441 h 11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34" name="Freeform 6"/>
            <p:cNvSpPr>
              <a:spLocks/>
            </p:cNvSpPr>
            <p:nvPr/>
          </p:nvSpPr>
          <p:spPr bwMode="auto">
            <a:xfrm>
              <a:off x="670451" y="2018236"/>
              <a:ext cx="7373938" cy="4848892"/>
            </a:xfrm>
            <a:custGeom>
              <a:avLst/>
              <a:gdLst>
                <a:gd name="T0" fmla="*/ 4879462 w 1549"/>
                <a:gd name="T1" fmla="*/ 4844124 h 1017"/>
                <a:gd name="T2" fmla="*/ 6869330 w 1549"/>
                <a:gd name="T3" fmla="*/ 2822561 h 1017"/>
                <a:gd name="T4" fmla="*/ 3722672 w 1549"/>
                <a:gd name="T5" fmla="*/ 252695 h 1017"/>
                <a:gd name="T6" fmla="*/ 714068 w 1549"/>
                <a:gd name="T7" fmla="*/ 1568619 h 1017"/>
                <a:gd name="T8" fmla="*/ 2270735 w 1549"/>
                <a:gd name="T9" fmla="*/ 4848892 h 10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35" name="Freeform 7"/>
            <p:cNvSpPr>
              <a:spLocks/>
            </p:cNvSpPr>
            <p:nvPr/>
          </p:nvSpPr>
          <p:spPr bwMode="auto">
            <a:xfrm>
              <a:off x="251351" y="1788400"/>
              <a:ext cx="8035925" cy="5083516"/>
            </a:xfrm>
            <a:custGeom>
              <a:avLst/>
              <a:gdLst>
                <a:gd name="T0" fmla="*/ 6198326 w 1688"/>
                <a:gd name="T1" fmla="*/ 5083516 h 1066"/>
                <a:gd name="T2" fmla="*/ 7678879 w 1688"/>
                <a:gd name="T3" fmla="*/ 4053460 h 1066"/>
                <a:gd name="T4" fmla="*/ 7221859 w 1688"/>
                <a:gd name="T5" fmla="*/ 2246094 h 1066"/>
                <a:gd name="T6" fmla="*/ 3798974 w 1688"/>
                <a:gd name="T7" fmla="*/ 133526 h 1066"/>
                <a:gd name="T8" fmla="*/ 861672 w 1688"/>
                <a:gd name="T9" fmla="*/ 1588003 h 1066"/>
                <a:gd name="T10" fmla="*/ 1999460 w 1688"/>
                <a:gd name="T11" fmla="*/ 5083516 h 10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36" name="Freeform 8"/>
            <p:cNvSpPr>
              <a:spLocks/>
            </p:cNvSpPr>
            <p:nvPr/>
          </p:nvSpPr>
          <p:spPr bwMode="auto">
            <a:xfrm>
              <a:off x="-1061" y="549842"/>
              <a:ext cx="10334625" cy="6322075"/>
            </a:xfrm>
            <a:custGeom>
              <a:avLst/>
              <a:gdLst>
                <a:gd name="T0" fmla="*/ 8916054 w 2171"/>
                <a:gd name="T1" fmla="*/ 6322075 h 1326"/>
                <a:gd name="T2" fmla="*/ 7659333 w 2171"/>
                <a:gd name="T3" fmla="*/ 2255159 h 1326"/>
                <a:gd name="T4" fmla="*/ 4189070 w 2171"/>
                <a:gd name="T5" fmla="*/ 300370 h 1326"/>
                <a:gd name="T6" fmla="*/ 0 w 2171"/>
                <a:gd name="T7" fmla="*/ 2016771 h 132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37" name="Freeform 9"/>
            <p:cNvSpPr>
              <a:spLocks/>
            </p:cNvSpPr>
            <p:nvPr/>
          </p:nvSpPr>
          <p:spPr bwMode="auto">
            <a:xfrm>
              <a:off x="3701" y="6186246"/>
              <a:ext cx="504825" cy="681527"/>
            </a:xfrm>
            <a:custGeom>
              <a:avLst/>
              <a:gdLst>
                <a:gd name="T0" fmla="*/ 0 w 106"/>
                <a:gd name="T1" fmla="*/ 0 h 143"/>
                <a:gd name="T2" fmla="*/ 504825 w 106"/>
                <a:gd name="T3" fmla="*/ 681527 h 143"/>
                <a:gd name="T4" fmla="*/ 0 60000 65536"/>
                <a:gd name="T5" fmla="*/ 0 60000 65536"/>
              </a:gdLst>
              <a:ahLst/>
              <a:cxnLst>
                <a:cxn ang="T4">
                  <a:pos x="T0" y="T1"/>
                </a:cxn>
                <a:cxn ang="T5">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38" name="Freeform 10"/>
            <p:cNvSpPr>
              <a:spLocks/>
            </p:cNvSpPr>
            <p:nvPr/>
          </p:nvSpPr>
          <p:spPr bwMode="auto">
            <a:xfrm>
              <a:off x="-1061" y="-51881"/>
              <a:ext cx="11091863" cy="6923796"/>
            </a:xfrm>
            <a:custGeom>
              <a:avLst/>
              <a:gdLst>
                <a:gd name="T0" fmla="*/ 9739893 w 2330"/>
                <a:gd name="T1" fmla="*/ 6923796 h 1452"/>
                <a:gd name="T2" fmla="*/ 8630707 w 2330"/>
                <a:gd name="T3" fmla="*/ 2865841 h 1452"/>
                <a:gd name="T4" fmla="*/ 4550996 w 2330"/>
                <a:gd name="T5" fmla="*/ 462540 h 1452"/>
                <a:gd name="T6" fmla="*/ 0 w 2330"/>
                <a:gd name="T7" fmla="*/ 1745254 h 145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39" name="Freeform 11"/>
            <p:cNvSpPr>
              <a:spLocks/>
            </p:cNvSpPr>
            <p:nvPr/>
          </p:nvSpPr>
          <p:spPr bwMode="auto">
            <a:xfrm>
              <a:off x="5426601" y="5579"/>
              <a:ext cx="5788025" cy="6847184"/>
            </a:xfrm>
            <a:custGeom>
              <a:avLst/>
              <a:gdLst>
                <a:gd name="T0" fmla="*/ 5207319 w 1216"/>
                <a:gd name="T1" fmla="*/ 6847184 h 1436"/>
                <a:gd name="T2" fmla="*/ 3374761 w 1216"/>
                <a:gd name="T3" fmla="*/ 2627297 h 1436"/>
                <a:gd name="T4" fmla="*/ 0 w 1216"/>
                <a:gd name="T5" fmla="*/ 0 h 1436"/>
                <a:gd name="T6" fmla="*/ 0 60000 65536"/>
                <a:gd name="T7" fmla="*/ 0 60000 65536"/>
                <a:gd name="T8" fmla="*/ 0 60000 65536"/>
              </a:gdLst>
              <a:ahLst/>
              <a:cxnLst>
                <a:cxn ang="T6">
                  <a:pos x="T0" y="T1"/>
                </a:cxn>
                <a:cxn ang="T7">
                  <a:pos x="T2" y="T3"/>
                </a:cxn>
                <a:cxn ang="T8">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40" name="Freeform 12"/>
            <p:cNvSpPr>
              <a:spLocks/>
            </p:cNvSpPr>
            <p:nvPr/>
          </p:nvSpPr>
          <p:spPr bwMode="auto">
            <a:xfrm>
              <a:off x="-1061" y="5579"/>
              <a:ext cx="1057275" cy="614491"/>
            </a:xfrm>
            <a:custGeom>
              <a:avLst/>
              <a:gdLst>
                <a:gd name="T0" fmla="*/ 1057275 w 222"/>
                <a:gd name="T1" fmla="*/ 0 h 129"/>
                <a:gd name="T2" fmla="*/ 0 w 222"/>
                <a:gd name="T3" fmla="*/ 614491 h 129"/>
                <a:gd name="T4" fmla="*/ 0 60000 65536"/>
                <a:gd name="T5" fmla="*/ 0 60000 65536"/>
              </a:gdLst>
              <a:ahLst/>
              <a:cxnLst>
                <a:cxn ang="T4">
                  <a:pos x="T0" y="T1"/>
                </a:cxn>
                <a:cxn ang="T5">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41" name="Freeform 13"/>
            <p:cNvSpPr>
              <a:spLocks/>
            </p:cNvSpPr>
            <p:nvPr/>
          </p:nvSpPr>
          <p:spPr bwMode="auto">
            <a:xfrm>
              <a:off x="5821889" y="5579"/>
              <a:ext cx="5588000" cy="6866337"/>
            </a:xfrm>
            <a:custGeom>
              <a:avLst/>
              <a:gdLst>
                <a:gd name="T0" fmla="*/ 5078702 w 1174"/>
                <a:gd name="T1" fmla="*/ 6866337 h 1440"/>
                <a:gd name="T2" fmla="*/ 3322337 w 1174"/>
                <a:gd name="T3" fmla="*/ 2751303 h 1440"/>
                <a:gd name="T4" fmla="*/ 0 w 1174"/>
                <a:gd name="T5" fmla="*/ 0 h 1440"/>
                <a:gd name="T6" fmla="*/ 0 60000 65536"/>
                <a:gd name="T7" fmla="*/ 0 60000 65536"/>
                <a:gd name="T8" fmla="*/ 0 60000 65536"/>
              </a:gdLst>
              <a:ahLst/>
              <a:cxnLst>
                <a:cxn ang="T6">
                  <a:pos x="T0" y="T1"/>
                </a:cxn>
                <a:cxn ang="T7">
                  <a:pos x="T2" y="T3"/>
                </a:cxn>
                <a:cxn ang="T8">
                  <a:pos x="T4" y="T5"/>
                </a:cxn>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42" name="Freeform 14"/>
            <p:cNvSpPr>
              <a:spLocks/>
            </p:cNvSpPr>
            <p:nvPr/>
          </p:nvSpPr>
          <p:spPr bwMode="auto">
            <a:xfrm>
              <a:off x="3701" y="790"/>
              <a:ext cx="595313" cy="352734"/>
            </a:xfrm>
            <a:custGeom>
              <a:avLst/>
              <a:gdLst>
                <a:gd name="T0" fmla="*/ 595313 w 125"/>
                <a:gd name="T1" fmla="*/ 0 h 74"/>
                <a:gd name="T2" fmla="*/ 0 w 125"/>
                <a:gd name="T3" fmla="*/ 352734 h 74"/>
                <a:gd name="T4" fmla="*/ 0 60000 65536"/>
                <a:gd name="T5" fmla="*/ 0 60000 65536"/>
              </a:gdLst>
              <a:ahLst/>
              <a:cxnLst>
                <a:cxn ang="T4">
                  <a:pos x="T0" y="T1"/>
                </a:cxn>
                <a:cxn ang="T5">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43" name="Freeform 15"/>
            <p:cNvSpPr>
              <a:spLocks/>
            </p:cNvSpPr>
            <p:nvPr/>
          </p:nvSpPr>
          <p:spPr bwMode="auto">
            <a:xfrm>
              <a:off x="6012389" y="5579"/>
              <a:ext cx="5497513" cy="6866337"/>
            </a:xfrm>
            <a:custGeom>
              <a:avLst/>
              <a:gdLst>
                <a:gd name="T0" fmla="*/ 5026298 w 1155"/>
                <a:gd name="T1" fmla="*/ 6866337 h 1440"/>
                <a:gd name="T2" fmla="*/ 3265190 w 1155"/>
                <a:gd name="T3" fmla="*/ 2765608 h 1440"/>
                <a:gd name="T4" fmla="*/ 0 w 1155"/>
                <a:gd name="T5" fmla="*/ 0 h 1440"/>
                <a:gd name="T6" fmla="*/ 0 60000 65536"/>
                <a:gd name="T7" fmla="*/ 0 60000 65536"/>
                <a:gd name="T8" fmla="*/ 0 60000 65536"/>
              </a:gdLst>
              <a:ahLst/>
              <a:cxnLst>
                <a:cxn ang="T6">
                  <a:pos x="T0" y="T1"/>
                </a:cxn>
                <a:cxn ang="T7">
                  <a:pos x="T2" y="T3"/>
                </a:cxn>
                <a:cxn ang="T8">
                  <a:pos x="T4" y="T5"/>
                </a:cxn>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44" name="Freeform 16"/>
            <p:cNvSpPr>
              <a:spLocks/>
            </p:cNvSpPr>
            <p:nvPr/>
          </p:nvSpPr>
          <p:spPr bwMode="auto">
            <a:xfrm>
              <a:off x="-1061" y="5579"/>
              <a:ext cx="357188" cy="213875"/>
            </a:xfrm>
            <a:custGeom>
              <a:avLst/>
              <a:gdLst>
                <a:gd name="T0" fmla="*/ 357188 w 75"/>
                <a:gd name="T1" fmla="*/ 0 h 45"/>
                <a:gd name="T2" fmla="*/ 0 w 75"/>
                <a:gd name="T3" fmla="*/ 213875 h 45"/>
                <a:gd name="T4" fmla="*/ 0 60000 65536"/>
                <a:gd name="T5" fmla="*/ 0 60000 65536"/>
              </a:gdLst>
              <a:ahLst/>
              <a:cxnLst>
                <a:cxn ang="T4">
                  <a:pos x="T0" y="T1"/>
                </a:cxn>
                <a:cxn ang="T5">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45" name="Freeform 17"/>
            <p:cNvSpPr>
              <a:spLocks/>
            </p:cNvSpPr>
            <p:nvPr/>
          </p:nvSpPr>
          <p:spPr bwMode="auto">
            <a:xfrm>
              <a:off x="6210826" y="790"/>
              <a:ext cx="5522913" cy="6871126"/>
            </a:xfrm>
            <a:custGeom>
              <a:avLst/>
              <a:gdLst>
                <a:gd name="T0" fmla="*/ 5013472 w 1160"/>
                <a:gd name="T1" fmla="*/ 6871126 h 1441"/>
                <a:gd name="T2" fmla="*/ 3356598 w 1160"/>
                <a:gd name="T3" fmla="*/ 2856214 h 1441"/>
                <a:gd name="T4" fmla="*/ 0 w 1160"/>
                <a:gd name="T5" fmla="*/ 0 h 1441"/>
                <a:gd name="T6" fmla="*/ 0 60000 65536"/>
                <a:gd name="T7" fmla="*/ 0 60000 65536"/>
                <a:gd name="T8" fmla="*/ 0 60000 65536"/>
              </a:gdLst>
              <a:ahLst/>
              <a:cxnLst>
                <a:cxn ang="T6">
                  <a:pos x="T0" y="T1"/>
                </a:cxn>
                <a:cxn ang="T7">
                  <a:pos x="T2" y="T3"/>
                </a:cxn>
                <a:cxn ang="T8">
                  <a:pos x="T4" y="T5"/>
                </a:cxn>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46" name="Freeform 18"/>
            <p:cNvSpPr>
              <a:spLocks/>
            </p:cNvSpPr>
            <p:nvPr/>
          </p:nvSpPr>
          <p:spPr bwMode="auto">
            <a:xfrm>
              <a:off x="6463239" y="5579"/>
              <a:ext cx="5413375" cy="6866337"/>
            </a:xfrm>
            <a:custGeom>
              <a:avLst/>
              <a:gdLst>
                <a:gd name="T0" fmla="*/ 4951548 w 1137"/>
                <a:gd name="T1" fmla="*/ 6866337 h 1440"/>
                <a:gd name="T2" fmla="*/ 3323250 w 1137"/>
                <a:gd name="T3" fmla="*/ 2913425 h 1440"/>
                <a:gd name="T4" fmla="*/ 0 w 1137"/>
                <a:gd name="T5" fmla="*/ 0 h 1440"/>
                <a:gd name="T6" fmla="*/ 0 60000 65536"/>
                <a:gd name="T7" fmla="*/ 0 60000 65536"/>
                <a:gd name="T8" fmla="*/ 0 60000 65536"/>
              </a:gdLst>
              <a:ahLst/>
              <a:cxnLst>
                <a:cxn ang="T6">
                  <a:pos x="T0" y="T1"/>
                </a:cxn>
                <a:cxn ang="T7">
                  <a:pos x="T2" y="T3"/>
                </a:cxn>
                <a:cxn ang="T8">
                  <a:pos x="T4" y="T5"/>
                </a:cxn>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47" name="Freeform 19"/>
            <p:cNvSpPr>
              <a:spLocks/>
            </p:cNvSpPr>
            <p:nvPr/>
          </p:nvSpPr>
          <p:spPr bwMode="auto">
            <a:xfrm>
              <a:off x="6877576" y="5579"/>
              <a:ext cx="5037138" cy="6861550"/>
            </a:xfrm>
            <a:custGeom>
              <a:avLst/>
              <a:gdLst>
                <a:gd name="T0" fmla="*/ 4813371 w 1058"/>
                <a:gd name="T1" fmla="*/ 6861550 h 1439"/>
                <a:gd name="T2" fmla="*/ 3085128 w 1058"/>
                <a:gd name="T3" fmla="*/ 2942027 h 1439"/>
                <a:gd name="T4" fmla="*/ 0 w 1058"/>
                <a:gd name="T5" fmla="*/ 0 h 1439"/>
                <a:gd name="T6" fmla="*/ 0 60000 65536"/>
                <a:gd name="T7" fmla="*/ 0 60000 65536"/>
                <a:gd name="T8" fmla="*/ 0 60000 65536"/>
              </a:gdLst>
              <a:ahLst/>
              <a:cxnLst>
                <a:cxn ang="T6">
                  <a:pos x="T0" y="T1"/>
                </a:cxn>
                <a:cxn ang="T7">
                  <a:pos x="T2" y="T3"/>
                </a:cxn>
                <a:cxn ang="T8">
                  <a:pos x="T4" y="T5"/>
                </a:cxn>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48" name="Freeform 20"/>
            <p:cNvSpPr>
              <a:spLocks/>
            </p:cNvSpPr>
            <p:nvPr/>
          </p:nvSpPr>
          <p:spPr bwMode="auto">
            <a:xfrm>
              <a:off x="8768289" y="5579"/>
              <a:ext cx="3417888" cy="2742066"/>
            </a:xfrm>
            <a:custGeom>
              <a:avLst/>
              <a:gdLst>
                <a:gd name="T0" fmla="*/ 3417888 w 718"/>
                <a:gd name="T1" fmla="*/ 2742066 h 575"/>
                <a:gd name="T2" fmla="*/ 0 w 718"/>
                <a:gd name="T3" fmla="*/ 0 h 575"/>
                <a:gd name="T4" fmla="*/ 0 60000 65536"/>
                <a:gd name="T5" fmla="*/ 0 60000 65536"/>
              </a:gdLst>
              <a:ahLst/>
              <a:cxnLst>
                <a:cxn ang="T4">
                  <a:pos x="T0" y="T1"/>
                </a:cxn>
                <a:cxn ang="T5">
                  <a:pos x="T2" y="T3"/>
                </a:cxn>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49" name="Freeform 21"/>
            <p:cNvSpPr>
              <a:spLocks/>
            </p:cNvSpPr>
            <p:nvPr/>
          </p:nvSpPr>
          <p:spPr bwMode="auto">
            <a:xfrm>
              <a:off x="9235014" y="10367"/>
              <a:ext cx="2951163" cy="2555325"/>
            </a:xfrm>
            <a:custGeom>
              <a:avLst/>
              <a:gdLst>
                <a:gd name="T0" fmla="*/ 2951163 w 620"/>
                <a:gd name="T1" fmla="*/ 2555325 h 536"/>
                <a:gd name="T2" fmla="*/ 0 w 620"/>
                <a:gd name="T3" fmla="*/ 0 h 536"/>
                <a:gd name="T4" fmla="*/ 0 60000 65536"/>
                <a:gd name="T5" fmla="*/ 0 60000 65536"/>
              </a:gdLst>
              <a:ahLst/>
              <a:cxnLst>
                <a:cxn ang="T4">
                  <a:pos x="T0" y="T1"/>
                </a:cxn>
                <a:cxn ang="T5">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50" name="Freeform 22"/>
            <p:cNvSpPr>
              <a:spLocks/>
            </p:cNvSpPr>
            <p:nvPr/>
          </p:nvSpPr>
          <p:spPr bwMode="auto">
            <a:xfrm>
              <a:off x="10020826" y="5579"/>
              <a:ext cx="2165350" cy="1358265"/>
            </a:xfrm>
            <a:custGeom>
              <a:avLst/>
              <a:gdLst>
                <a:gd name="T0" fmla="*/ 0 w 455"/>
                <a:gd name="T1" fmla="*/ 0 h 285"/>
                <a:gd name="T2" fmla="*/ 2165350 w 455"/>
                <a:gd name="T3" fmla="*/ 1358265 h 285"/>
                <a:gd name="T4" fmla="*/ 0 60000 65536"/>
                <a:gd name="T5" fmla="*/ 0 60000 65536"/>
              </a:gdLst>
              <a:ahLst/>
              <a:cxnLst>
                <a:cxn ang="T4">
                  <a:pos x="T0" y="T1"/>
                </a:cxn>
                <a:cxn ang="T5">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651" name="Freeform 23"/>
            <p:cNvSpPr>
              <a:spLocks/>
            </p:cNvSpPr>
            <p:nvPr/>
          </p:nvSpPr>
          <p:spPr bwMode="auto">
            <a:xfrm>
              <a:off x="11290826" y="5579"/>
              <a:ext cx="895350" cy="534687"/>
            </a:xfrm>
            <a:custGeom>
              <a:avLst/>
              <a:gdLst>
                <a:gd name="T0" fmla="*/ 0 w 188"/>
                <a:gd name="T1" fmla="*/ 0 h 112"/>
                <a:gd name="T2" fmla="*/ 895350 w 188"/>
                <a:gd name="T3" fmla="*/ 534687 h 112"/>
                <a:gd name="T4" fmla="*/ 0 60000 65536"/>
                <a:gd name="T5" fmla="*/ 0 60000 65536"/>
              </a:gdLst>
              <a:ahLst/>
              <a:cxnLst>
                <a:cxn ang="T4">
                  <a:pos x="T0" y="T1"/>
                </a:cxn>
                <a:cxn ang="T5">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sp>
        <p:nvSpPr>
          <p:cNvPr id="58" name="Isosceles Triangle 3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0800000">
            <a:off x="5892800" y="4386263"/>
            <a:ext cx="406400" cy="350837"/>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0" name="Rectangle 5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3052763" y="954088"/>
            <a:ext cx="6086475" cy="3432175"/>
          </a:xfrm>
          <a:prstGeom prst="rect">
            <a:avLst/>
          </a:prstGeom>
          <a:solidFill>
            <a:schemeClr val="bg1"/>
          </a:solidFill>
          <a:ln w="1905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aphicFrame>
        <p:nvGraphicFramePr>
          <p:cNvPr id="4" name="Diagrama 3">
            <a:extLst>
              <a:ext uri="{FF2B5EF4-FFF2-40B4-BE49-F238E27FC236}"/>
            </a:extLst>
          </p:cNvPr>
          <p:cNvGraphicFramePr/>
          <p:nvPr/>
        </p:nvGraphicFramePr>
        <p:xfrm>
          <a:off x="900113" y="528638"/>
          <a:ext cx="10744200" cy="5715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6674" name="Rectangle 50"/>
          <p:cNvSpPr>
            <a:spLocks noChangeArrowheads="1"/>
          </p:cNvSpPr>
          <p:nvPr/>
        </p:nvSpPr>
        <p:spPr bwMode="auto">
          <a:xfrm>
            <a:off x="4962525" y="4910138"/>
            <a:ext cx="2673350" cy="403225"/>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914400"/>
            <a:r>
              <a:rPr lang="pt-BR" sz="2800">
                <a:solidFill>
                  <a:schemeClr val="bg1"/>
                </a:solidFill>
              </a:rPr>
              <a:t>Hidropisia fetal</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fontAlgn="auto">
              <a:spcAft>
                <a:spcPts val="0"/>
              </a:spcAft>
              <a:defRPr/>
            </a:pPr>
            <a:r>
              <a:rPr lang="pt-BR" b="1" dirty="0">
                <a:solidFill>
                  <a:schemeClr val="tx1"/>
                </a:solidFill>
              </a:rPr>
              <a:t>Discussão</a:t>
            </a:r>
          </a:p>
        </p:txBody>
      </p:sp>
      <p:sp>
        <p:nvSpPr>
          <p:cNvPr id="27651" name="Espaço Reservado para Conteúdo 2"/>
          <p:cNvSpPr>
            <a:spLocks noGrp="1"/>
          </p:cNvSpPr>
          <p:nvPr>
            <p:ph idx="1"/>
          </p:nvPr>
        </p:nvSpPr>
        <p:spPr>
          <a:xfrm>
            <a:off x="5118100" y="803275"/>
            <a:ext cx="6281738" cy="5248275"/>
          </a:xfrm>
        </p:spPr>
        <p:txBody>
          <a:bodyPr/>
          <a:lstStyle/>
          <a:p>
            <a:pPr algn="just"/>
            <a:r>
              <a:rPr lang="pt-BR" dirty="0" smtClean="0"/>
              <a:t>Menos da metade dos casos isolados de hidropsia fetal não imune nesta coorte resultou em um bebê nascido vivo recebendo alta para casa com sua mãe. Esse achado também tem sido descrito por outros autores</a:t>
            </a:r>
            <a:r>
              <a:rPr lang="pt-BR" baseline="30000" dirty="0" smtClean="0"/>
              <a:t>5</a:t>
            </a:r>
          </a:p>
          <a:p>
            <a:pPr algn="just"/>
            <a:endParaRPr lang="pt-BR" dirty="0" smtClean="0"/>
          </a:p>
          <a:p>
            <a:pPr algn="just"/>
            <a:r>
              <a:rPr lang="pt-BR" dirty="0" smtClean="0"/>
              <a:t>O prognóstico da NIHF depende de muitos fatores, incluindo etiologia subjacente, IG na detecção e parto, necessidade de reanimação na Sala de Parto e se o recém-nascido precisa de transporte para Unidades médicas mais especializadas</a:t>
            </a:r>
            <a:r>
              <a:rPr lang="pt-BR" baseline="30000" dirty="0" smtClean="0"/>
              <a:t>6</a:t>
            </a:r>
          </a:p>
          <a:p>
            <a:r>
              <a:rPr lang="pt-BR" dirty="0" smtClean="0"/>
              <a:t>Em outra série pré-natal de 71 gestações, a taxa de sobrevivência foi de aproximadamente 50% e apenas 25%sobreviveu sem morbidades importantes</a:t>
            </a:r>
            <a:r>
              <a:rPr lang="pt-BR" baseline="30000" dirty="0" smtClean="0"/>
              <a:t>7</a:t>
            </a:r>
          </a:p>
          <a:p>
            <a:pPr algn="ctr"/>
            <a:r>
              <a:rPr lang="pt-BR" b="1" dirty="0" smtClean="0">
                <a:solidFill>
                  <a:srgbClr val="3333FF"/>
                </a:solidFill>
              </a:rPr>
              <a:t>DEFINIÇÃO DA ETIOLOGIA É SEMPRE UM DESAFIO QUE É ESSENCIAL NO AONSELHAMENTO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normAutofit fontScale="90000"/>
          </a:bodyPr>
          <a:lstStyle/>
          <a:p>
            <a:pPr fontAlgn="auto">
              <a:spcAft>
                <a:spcPts val="0"/>
              </a:spcAft>
              <a:defRPr/>
            </a:pPr>
            <a:r>
              <a:rPr lang="pt-BR" b="1" u="sng" dirty="0"/>
              <a:t>Avaliação genética: aberrações cromossômicas</a:t>
            </a:r>
          </a:p>
        </p:txBody>
      </p:sp>
      <p:sp>
        <p:nvSpPr>
          <p:cNvPr id="28675" name="Espaço Reservado para Conteúdo 2"/>
          <p:cNvSpPr>
            <a:spLocks noGrp="1"/>
          </p:cNvSpPr>
          <p:nvPr>
            <p:ph idx="1"/>
          </p:nvPr>
        </p:nvSpPr>
        <p:spPr>
          <a:xfrm>
            <a:off x="5186363" y="0"/>
            <a:ext cx="7005637" cy="5248275"/>
          </a:xfrm>
        </p:spPr>
        <p:txBody>
          <a:bodyPr/>
          <a:lstStyle/>
          <a:p>
            <a:pPr algn="just">
              <a:buFont typeface="Wingdings" pitchFamily="2" charset="2"/>
              <a:buNone/>
            </a:pPr>
            <a:r>
              <a:rPr lang="pt-BR" smtClean="0"/>
              <a:t>Tipos de anomalias cromossômicas podem ser aberrações: </a:t>
            </a:r>
          </a:p>
          <a:p>
            <a:pPr algn="just"/>
            <a:r>
              <a:rPr lang="pt-BR" b="1" u="sng" smtClean="0">
                <a:solidFill>
                  <a:srgbClr val="C00000"/>
                </a:solidFill>
              </a:rPr>
              <a:t>Numéricas:</a:t>
            </a:r>
            <a:r>
              <a:rPr lang="pt-BR" smtClean="0"/>
              <a:t> triploidia, trissomia e monossomia (também chamadas de aneuploiias)</a:t>
            </a:r>
          </a:p>
          <a:p>
            <a:pPr lvl="1" algn="just"/>
            <a:endParaRPr lang="pt-BR" smtClean="0"/>
          </a:p>
          <a:p>
            <a:pPr lvl="1" algn="just"/>
            <a:endParaRPr lang="pt-BR" smtClean="0"/>
          </a:p>
          <a:p>
            <a:pPr lvl="1" algn="just"/>
            <a:endParaRPr lang="pt-BR" smtClean="0"/>
          </a:p>
          <a:p>
            <a:pPr lvl="1" algn="just"/>
            <a:r>
              <a:rPr lang="pt-BR" smtClean="0"/>
              <a:t>Aneuploidias são responsáveis por 7-16% dos casos de NIHF</a:t>
            </a:r>
            <a:r>
              <a:rPr lang="pt-BR" baseline="30000" smtClean="0"/>
              <a:t>8,9</a:t>
            </a:r>
          </a:p>
        </p:txBody>
      </p:sp>
      <p:pic>
        <p:nvPicPr>
          <p:cNvPr id="4" name="Diagrama 3"/>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5426075"/>
            <a:ext cx="11844338" cy="1163638"/>
          </a:xfrm>
          <a:prstGeom prst="rect">
            <a:avLst/>
          </a:prstGeom>
          <a:noFill/>
          <a:extLst>
            <a:ext uri="{909E8E84-426E-40DD-AFC4-6F175D3DCCD1}">
              <a14:hiddenFill xmlns:a14="http://schemas.microsoft.com/office/drawing/2010/main">
                <a:solidFill>
                  <a:srgbClr val="FFFFFF"/>
                </a:solidFill>
              </a14:hiddenFill>
            </a:ext>
          </a:extLst>
        </p:spPr>
      </p:pic>
      <p:sp>
        <p:nvSpPr>
          <p:cNvPr id="28679" name="Text Box 7"/>
          <p:cNvSpPr txBox="1">
            <a:spLocks noChangeArrowheads="1"/>
          </p:cNvSpPr>
          <p:nvPr/>
        </p:nvSpPr>
        <p:spPr bwMode="auto">
          <a:xfrm>
            <a:off x="9777413" y="5297488"/>
            <a:ext cx="606425"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Rockwell"/>
              </a:defRPr>
            </a:lvl1pPr>
            <a:lvl2pPr>
              <a:defRPr>
                <a:solidFill>
                  <a:schemeClr val="tx1"/>
                </a:solidFill>
                <a:latin typeface="Rockwell"/>
              </a:defRPr>
            </a:lvl2pPr>
            <a:lvl3pPr>
              <a:defRPr>
                <a:solidFill>
                  <a:schemeClr val="tx1"/>
                </a:solidFill>
                <a:latin typeface="Rockwell"/>
              </a:defRPr>
            </a:lvl3pPr>
            <a:lvl4pPr>
              <a:defRPr>
                <a:solidFill>
                  <a:schemeClr val="tx1"/>
                </a:solidFill>
                <a:latin typeface="Rockwell"/>
              </a:defRPr>
            </a:lvl4pPr>
            <a:lvl5pPr>
              <a:defRPr>
                <a:solidFill>
                  <a:schemeClr val="tx1"/>
                </a:solidFill>
                <a:latin typeface="Rockwell"/>
              </a:defRPr>
            </a:lvl5pPr>
            <a:lvl6pPr fontAlgn="base">
              <a:spcBef>
                <a:spcPct val="0"/>
              </a:spcBef>
              <a:spcAft>
                <a:spcPct val="0"/>
              </a:spcAft>
              <a:defRPr>
                <a:solidFill>
                  <a:schemeClr val="tx1"/>
                </a:solidFill>
                <a:latin typeface="Rockwell"/>
              </a:defRPr>
            </a:lvl6pPr>
            <a:lvl7pPr fontAlgn="base">
              <a:spcBef>
                <a:spcPct val="0"/>
              </a:spcBef>
              <a:spcAft>
                <a:spcPct val="0"/>
              </a:spcAft>
              <a:defRPr>
                <a:solidFill>
                  <a:schemeClr val="tx1"/>
                </a:solidFill>
                <a:latin typeface="Rockwell"/>
              </a:defRPr>
            </a:lvl7pPr>
            <a:lvl8pPr fontAlgn="base">
              <a:spcBef>
                <a:spcPct val="0"/>
              </a:spcBef>
              <a:spcAft>
                <a:spcPct val="0"/>
              </a:spcAft>
              <a:defRPr>
                <a:solidFill>
                  <a:schemeClr val="tx1"/>
                </a:solidFill>
                <a:latin typeface="Rockwell"/>
              </a:defRPr>
            </a:lvl8pPr>
            <a:lvl9pPr fontAlgn="base">
              <a:spcBef>
                <a:spcPct val="0"/>
              </a:spcBef>
              <a:spcAft>
                <a:spcPct val="0"/>
              </a:spcAft>
              <a:defRPr>
                <a:solidFill>
                  <a:schemeClr val="tx1"/>
                </a:solidFill>
                <a:latin typeface="Rockwell"/>
              </a:defRPr>
            </a:lvl9pPr>
          </a:lstStyle>
          <a:p>
            <a:pPr defTabSz="914400"/>
            <a:r>
              <a:rPr lang="pt-BR" baseline="30000"/>
              <a:t>8,9,10</a:t>
            </a:r>
          </a:p>
        </p:txBody>
      </p:sp>
      <p:sp>
        <p:nvSpPr>
          <p:cNvPr id="28680" name="Rectangle 8"/>
          <p:cNvSpPr>
            <a:spLocks noChangeArrowheads="1"/>
          </p:cNvSpPr>
          <p:nvPr/>
        </p:nvSpPr>
        <p:spPr bwMode="auto">
          <a:xfrm>
            <a:off x="5186363" y="4154488"/>
            <a:ext cx="6096000" cy="954087"/>
          </a:xfrm>
          <a:prstGeom prst="rect">
            <a:avLst/>
          </a:prstGeom>
          <a:noFill/>
          <a:ln w="38100">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r>
              <a:rPr lang="pt-BR" b="1">
                <a:solidFill>
                  <a:srgbClr val="FF0000"/>
                </a:solidFill>
              </a:rPr>
              <a:t>Na presente  série de casos, 50% (2/4) das anormalidades cromossômicas eram monossomia do X, e os restantes 50% (2/4) eram trissomia do 21.</a:t>
            </a:r>
          </a:p>
        </p:txBody>
      </p:sp>
      <p:sp>
        <p:nvSpPr>
          <p:cNvPr id="28681" name="Text Box 9"/>
          <p:cNvSpPr txBox="1">
            <a:spLocks noChangeArrowheads="1"/>
          </p:cNvSpPr>
          <p:nvPr/>
        </p:nvSpPr>
        <p:spPr bwMode="auto">
          <a:xfrm>
            <a:off x="5921375" y="2584450"/>
            <a:ext cx="5195888" cy="942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Rockwell"/>
              </a:defRPr>
            </a:lvl1pPr>
            <a:lvl2pPr>
              <a:defRPr>
                <a:solidFill>
                  <a:schemeClr val="tx1"/>
                </a:solidFill>
                <a:latin typeface="Rockwell"/>
              </a:defRPr>
            </a:lvl2pPr>
            <a:lvl3pPr>
              <a:defRPr>
                <a:solidFill>
                  <a:schemeClr val="tx1"/>
                </a:solidFill>
                <a:latin typeface="Rockwell"/>
              </a:defRPr>
            </a:lvl3pPr>
            <a:lvl4pPr>
              <a:defRPr>
                <a:solidFill>
                  <a:schemeClr val="tx1"/>
                </a:solidFill>
                <a:latin typeface="Rockwell"/>
              </a:defRPr>
            </a:lvl4pPr>
            <a:lvl5pPr>
              <a:defRPr>
                <a:solidFill>
                  <a:schemeClr val="tx1"/>
                </a:solidFill>
                <a:latin typeface="Rockwell"/>
              </a:defRPr>
            </a:lvl5pPr>
            <a:lvl6pPr fontAlgn="base">
              <a:spcBef>
                <a:spcPct val="0"/>
              </a:spcBef>
              <a:spcAft>
                <a:spcPct val="0"/>
              </a:spcAft>
              <a:defRPr>
                <a:solidFill>
                  <a:schemeClr val="tx1"/>
                </a:solidFill>
                <a:latin typeface="Rockwell"/>
              </a:defRPr>
            </a:lvl6pPr>
            <a:lvl7pPr fontAlgn="base">
              <a:spcBef>
                <a:spcPct val="0"/>
              </a:spcBef>
              <a:spcAft>
                <a:spcPct val="0"/>
              </a:spcAft>
              <a:defRPr>
                <a:solidFill>
                  <a:schemeClr val="tx1"/>
                </a:solidFill>
                <a:latin typeface="Rockwell"/>
              </a:defRPr>
            </a:lvl7pPr>
            <a:lvl8pPr fontAlgn="base">
              <a:spcBef>
                <a:spcPct val="0"/>
              </a:spcBef>
              <a:spcAft>
                <a:spcPct val="0"/>
              </a:spcAft>
              <a:defRPr>
                <a:solidFill>
                  <a:schemeClr val="tx1"/>
                </a:solidFill>
                <a:latin typeface="Rockwell"/>
              </a:defRPr>
            </a:lvl8pPr>
            <a:lvl9pPr fontAlgn="base">
              <a:spcBef>
                <a:spcPct val="0"/>
              </a:spcBef>
              <a:spcAft>
                <a:spcPct val="0"/>
              </a:spcAft>
              <a:defRPr>
                <a:solidFill>
                  <a:schemeClr val="tx1"/>
                </a:solidFill>
                <a:latin typeface="Rockwell"/>
              </a:defRPr>
            </a:lvl9pPr>
          </a:lstStyle>
          <a:p>
            <a:pPr algn="ctr" defTabSz="914400"/>
            <a:r>
              <a:rPr lang="pt-BR" sz="1400"/>
              <a:t>As aberrações numéricas são geralmente causadas por uma falha nas divisões dos cromossomos e resultam na</a:t>
            </a:r>
          </a:p>
          <a:p>
            <a:pPr algn="ctr" defTabSz="914400"/>
            <a:r>
              <a:rPr lang="pt-BR" sz="1400"/>
              <a:t>presença de (um) cromossomo (s) extra ou ausência de (a) cromossomo (s).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normAutofit fontScale="90000"/>
          </a:bodyPr>
          <a:lstStyle/>
          <a:p>
            <a:pPr fontAlgn="auto">
              <a:spcAft>
                <a:spcPts val="0"/>
              </a:spcAft>
              <a:defRPr/>
            </a:pPr>
            <a:r>
              <a:rPr lang="pt-BR" b="1" u="sng" dirty="0"/>
              <a:t>Avaliação genética: aberrações cromossômicas</a:t>
            </a:r>
          </a:p>
        </p:txBody>
      </p:sp>
      <p:sp>
        <p:nvSpPr>
          <p:cNvPr id="29699" name="Espaço Reservado para Conteúdo 2"/>
          <p:cNvSpPr>
            <a:spLocks noGrp="1"/>
          </p:cNvSpPr>
          <p:nvPr>
            <p:ph idx="1"/>
          </p:nvPr>
        </p:nvSpPr>
        <p:spPr>
          <a:xfrm>
            <a:off x="4672013" y="803275"/>
            <a:ext cx="6727825" cy="5637213"/>
          </a:xfrm>
        </p:spPr>
        <p:txBody>
          <a:bodyPr/>
          <a:lstStyle/>
          <a:p>
            <a:pPr algn="just"/>
            <a:r>
              <a:rPr lang="pt-BR" sz="2000" smtClean="0"/>
              <a:t>Tipos de anomalias cromossômicas podem ser aberrações: </a:t>
            </a:r>
          </a:p>
          <a:p>
            <a:pPr lvl="1" algn="just"/>
            <a:r>
              <a:rPr lang="pt-BR" sz="2000" b="1" u="sng" smtClean="0">
                <a:solidFill>
                  <a:srgbClr val="C00000"/>
                </a:solidFill>
              </a:rPr>
              <a:t>Estruturais:</a:t>
            </a:r>
            <a:r>
              <a:rPr lang="pt-BR" sz="2000" smtClean="0"/>
              <a:t> perda/ganho ou rearranjo de material genético dentro de um cromossomo particular</a:t>
            </a:r>
          </a:p>
          <a:p>
            <a:pPr lvl="2" algn="just"/>
            <a:r>
              <a:rPr lang="pt-BR" sz="2000" smtClean="0"/>
              <a:t>Exclusões, duplicações, inversões, formações de anel e translocações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0722" name="Group 11"/>
          <p:cNvGrpSpPr>
            <a:grpSpLocks noGrp="1" noUngrp="1" noRot="1" noChangeAspect="1" noMove="1" noResize="1"/>
          </p:cNvGrpSpPr>
          <p:nvPr/>
        </p:nvGrpSpPr>
        <p:grpSpPr bwMode="auto">
          <a:xfrm>
            <a:off x="-330200" y="-58738"/>
            <a:ext cx="12515850" cy="6923088"/>
            <a:chOff x="-329674" y="-51881"/>
            <a:chExt cx="12515851" cy="6923798"/>
          </a:xfrm>
        </p:grpSpPr>
        <p:sp>
          <p:nvSpPr>
            <p:cNvPr id="30751" name="Freeform 5"/>
            <p:cNvSpPr>
              <a:spLocks/>
            </p:cNvSpPr>
            <p:nvPr/>
          </p:nvSpPr>
          <p:spPr bwMode="auto">
            <a:xfrm>
              <a:off x="-329674" y="1298404"/>
              <a:ext cx="9702800"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52" name="Freeform 6"/>
            <p:cNvSpPr>
              <a:spLocks/>
            </p:cNvSpPr>
            <p:nvPr/>
          </p:nvSpPr>
          <p:spPr bwMode="auto">
            <a:xfrm>
              <a:off x="670451" y="2018236"/>
              <a:ext cx="7373938"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53" name="Freeform 7"/>
            <p:cNvSpPr>
              <a:spLocks/>
            </p:cNvSpPr>
            <p:nvPr/>
          </p:nvSpPr>
          <p:spPr bwMode="auto">
            <a:xfrm>
              <a:off x="251351" y="1788400"/>
              <a:ext cx="8035925"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54" name="Freeform 8"/>
            <p:cNvSpPr>
              <a:spLocks/>
            </p:cNvSpPr>
            <p:nvPr/>
          </p:nvSpPr>
          <p:spPr bwMode="auto">
            <a:xfrm>
              <a:off x="-1061" y="549842"/>
              <a:ext cx="10334625"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55" name="Freeform 9"/>
            <p:cNvSpPr>
              <a:spLocks/>
            </p:cNvSpPr>
            <p:nvPr/>
          </p:nvSpPr>
          <p:spPr bwMode="auto">
            <a:xfrm>
              <a:off x="3701" y="6186246"/>
              <a:ext cx="504825"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56" name="Freeform 10"/>
            <p:cNvSpPr>
              <a:spLocks/>
            </p:cNvSpPr>
            <p:nvPr/>
          </p:nvSpPr>
          <p:spPr bwMode="auto">
            <a:xfrm>
              <a:off x="-1061" y="-51881"/>
              <a:ext cx="11091863"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57" name="Freeform 11"/>
            <p:cNvSpPr>
              <a:spLocks/>
            </p:cNvSpPr>
            <p:nvPr/>
          </p:nvSpPr>
          <p:spPr bwMode="auto">
            <a:xfrm>
              <a:off x="5426601" y="5579"/>
              <a:ext cx="5788025"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58" name="Freeform 12"/>
            <p:cNvSpPr>
              <a:spLocks/>
            </p:cNvSpPr>
            <p:nvPr/>
          </p:nvSpPr>
          <p:spPr bwMode="auto">
            <a:xfrm>
              <a:off x="-1061" y="5579"/>
              <a:ext cx="105727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59" name="Freeform 13"/>
            <p:cNvSpPr>
              <a:spLocks/>
            </p:cNvSpPr>
            <p:nvPr/>
          </p:nvSpPr>
          <p:spPr bwMode="auto">
            <a:xfrm>
              <a:off x="5821889" y="5579"/>
              <a:ext cx="5588000" cy="6866337"/>
            </a:xfrm>
            <a:custGeom>
              <a:avLst/>
              <a:gdLst>
                <a:gd name="T0" fmla="*/ 1067 w 1174"/>
                <a:gd name="T1" fmla="*/ 1440 h 1440"/>
                <a:gd name="T2" fmla="*/ 698 w 1174"/>
                <a:gd name="T3" fmla="*/ 577 h 1440"/>
                <a:gd name="T4" fmla="*/ 0 w 1174"/>
                <a:gd name="T5" fmla="*/ 0 h 1440"/>
              </a:gdLst>
              <a:ahLst/>
              <a:cxnLst>
                <a:cxn ang="0">
                  <a:pos x="T0" y="T1"/>
                </a:cxn>
                <a:cxn ang="0">
                  <a:pos x="T2" y="T3"/>
                </a:cxn>
                <a:cxn ang="0">
                  <a:pos x="T4" y="T5"/>
                </a:cxn>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60" name="Freeform 14"/>
            <p:cNvSpPr>
              <a:spLocks/>
            </p:cNvSpPr>
            <p:nvPr/>
          </p:nvSpPr>
          <p:spPr bwMode="auto">
            <a:xfrm>
              <a:off x="3701" y="790"/>
              <a:ext cx="595313"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61" name="Freeform 15"/>
            <p:cNvSpPr>
              <a:spLocks/>
            </p:cNvSpPr>
            <p:nvPr/>
          </p:nvSpPr>
          <p:spPr bwMode="auto">
            <a:xfrm>
              <a:off x="6012389" y="5579"/>
              <a:ext cx="5497513" cy="6866337"/>
            </a:xfrm>
            <a:custGeom>
              <a:avLst/>
              <a:gdLst>
                <a:gd name="T0" fmla="*/ 1056 w 1155"/>
                <a:gd name="T1" fmla="*/ 1440 h 1440"/>
                <a:gd name="T2" fmla="*/ 686 w 1155"/>
                <a:gd name="T3" fmla="*/ 580 h 1440"/>
                <a:gd name="T4" fmla="*/ 0 w 1155"/>
                <a:gd name="T5" fmla="*/ 0 h 1440"/>
              </a:gdLst>
              <a:ahLst/>
              <a:cxnLst>
                <a:cxn ang="0">
                  <a:pos x="T0" y="T1"/>
                </a:cxn>
                <a:cxn ang="0">
                  <a:pos x="T2" y="T3"/>
                </a:cxn>
                <a:cxn ang="0">
                  <a:pos x="T4" y="T5"/>
                </a:cxn>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62" name="Freeform 16"/>
            <p:cNvSpPr>
              <a:spLocks/>
            </p:cNvSpPr>
            <p:nvPr/>
          </p:nvSpPr>
          <p:spPr bwMode="auto">
            <a:xfrm>
              <a:off x="-1061" y="5579"/>
              <a:ext cx="357188"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63" name="Freeform 17"/>
            <p:cNvSpPr>
              <a:spLocks/>
            </p:cNvSpPr>
            <p:nvPr/>
          </p:nvSpPr>
          <p:spPr bwMode="auto">
            <a:xfrm>
              <a:off x="6210826" y="790"/>
              <a:ext cx="5522913" cy="6871126"/>
            </a:xfrm>
            <a:custGeom>
              <a:avLst/>
              <a:gdLst>
                <a:gd name="T0" fmla="*/ 1053 w 1160"/>
                <a:gd name="T1" fmla="*/ 1441 h 1441"/>
                <a:gd name="T2" fmla="*/ 705 w 1160"/>
                <a:gd name="T3" fmla="*/ 599 h 1441"/>
                <a:gd name="T4" fmla="*/ 0 w 1160"/>
                <a:gd name="T5" fmla="*/ 0 h 1441"/>
              </a:gdLst>
              <a:ahLst/>
              <a:cxnLst>
                <a:cxn ang="0">
                  <a:pos x="T0" y="T1"/>
                </a:cxn>
                <a:cxn ang="0">
                  <a:pos x="T2" y="T3"/>
                </a:cxn>
                <a:cxn ang="0">
                  <a:pos x="T4" y="T5"/>
                </a:cxn>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64" name="Freeform 18"/>
            <p:cNvSpPr>
              <a:spLocks/>
            </p:cNvSpPr>
            <p:nvPr/>
          </p:nvSpPr>
          <p:spPr bwMode="auto">
            <a:xfrm>
              <a:off x="6463239" y="5579"/>
              <a:ext cx="5413375" cy="6866337"/>
            </a:xfrm>
            <a:custGeom>
              <a:avLst/>
              <a:gdLst>
                <a:gd name="T0" fmla="*/ 1040 w 1137"/>
                <a:gd name="T1" fmla="*/ 1440 h 1440"/>
                <a:gd name="T2" fmla="*/ 698 w 1137"/>
                <a:gd name="T3" fmla="*/ 611 h 1440"/>
                <a:gd name="T4" fmla="*/ 0 w 1137"/>
                <a:gd name="T5" fmla="*/ 0 h 1440"/>
              </a:gdLst>
              <a:ahLst/>
              <a:cxnLst>
                <a:cxn ang="0">
                  <a:pos x="T0" y="T1"/>
                </a:cxn>
                <a:cxn ang="0">
                  <a:pos x="T2" y="T3"/>
                </a:cxn>
                <a:cxn ang="0">
                  <a:pos x="T4" y="T5"/>
                </a:cxn>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65" name="Freeform 19"/>
            <p:cNvSpPr>
              <a:spLocks/>
            </p:cNvSpPr>
            <p:nvPr/>
          </p:nvSpPr>
          <p:spPr bwMode="auto">
            <a:xfrm>
              <a:off x="6877576" y="5579"/>
              <a:ext cx="5037138" cy="6861550"/>
            </a:xfrm>
            <a:custGeom>
              <a:avLst/>
              <a:gdLst>
                <a:gd name="T0" fmla="*/ 1011 w 1058"/>
                <a:gd name="T1" fmla="*/ 1439 h 1439"/>
                <a:gd name="T2" fmla="*/ 648 w 1058"/>
                <a:gd name="T3" fmla="*/ 617 h 1439"/>
                <a:gd name="T4" fmla="*/ 0 w 1058"/>
                <a:gd name="T5" fmla="*/ 0 h 1439"/>
              </a:gdLst>
              <a:ahLst/>
              <a:cxnLst>
                <a:cxn ang="0">
                  <a:pos x="T0" y="T1"/>
                </a:cxn>
                <a:cxn ang="0">
                  <a:pos x="T2" y="T3"/>
                </a:cxn>
                <a:cxn ang="0">
                  <a:pos x="T4" y="T5"/>
                </a:cxn>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66" name="Freeform 20"/>
            <p:cNvSpPr>
              <a:spLocks/>
            </p:cNvSpPr>
            <p:nvPr/>
          </p:nvSpPr>
          <p:spPr bwMode="auto">
            <a:xfrm>
              <a:off x="8768289" y="5579"/>
              <a:ext cx="3417888" cy="2742066"/>
            </a:xfrm>
            <a:custGeom>
              <a:avLst/>
              <a:gdLst>
                <a:gd name="T0" fmla="*/ 718 w 718"/>
                <a:gd name="T1" fmla="*/ 575 h 575"/>
                <a:gd name="T2" fmla="*/ 0 w 718"/>
                <a:gd name="T3" fmla="*/ 0 h 575"/>
              </a:gdLst>
              <a:ahLst/>
              <a:cxnLst>
                <a:cxn ang="0">
                  <a:pos x="T0" y="T1"/>
                </a:cxn>
                <a:cxn ang="0">
                  <a:pos x="T2" y="T3"/>
                </a:cxn>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67" name="Freeform 21"/>
            <p:cNvSpPr>
              <a:spLocks/>
            </p:cNvSpPr>
            <p:nvPr/>
          </p:nvSpPr>
          <p:spPr bwMode="auto">
            <a:xfrm>
              <a:off x="9235014" y="10367"/>
              <a:ext cx="2951163"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68" name="Freeform 22"/>
            <p:cNvSpPr>
              <a:spLocks/>
            </p:cNvSpPr>
            <p:nvPr/>
          </p:nvSpPr>
          <p:spPr bwMode="auto">
            <a:xfrm>
              <a:off x="10020826" y="5579"/>
              <a:ext cx="2165350"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69" name="Freeform 23"/>
            <p:cNvSpPr>
              <a:spLocks/>
            </p:cNvSpPr>
            <p:nvPr/>
          </p:nvSpPr>
          <p:spPr bwMode="auto">
            <a:xfrm>
              <a:off x="11290826" y="5579"/>
              <a:ext cx="895350"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grpSp>
        <p:nvGrpSpPr>
          <p:cNvPr id="30723" name="Group 32"/>
          <p:cNvGrpSpPr>
            <a:grpSpLocks noGrp="1" noUngrp="1" noRot="1" noChangeAspect="1" noMove="1" noResize="1"/>
          </p:cNvGrpSpPr>
          <p:nvPr/>
        </p:nvGrpSpPr>
        <p:grpSpPr bwMode="auto">
          <a:xfrm>
            <a:off x="1670050" y="1185863"/>
            <a:ext cx="8847138" cy="4478337"/>
            <a:chOff x="1669293" y="1186483"/>
            <a:chExt cx="8848345" cy="4477933"/>
          </a:xfrm>
        </p:grpSpPr>
        <p:sp>
          <p:nvSpPr>
            <p:cNvPr id="34" name="Rectangle 33">
              <a:extLst>
                <a:ext uri="{FF2B5EF4-FFF2-40B4-BE49-F238E27FC236}"/>
                <a:ext uri="{C183D7F6-B498-43B3-948B-1728B52AA6E4}"/>
              </a:extLst>
            </p:cNvPr>
            <p:cNvSpPr/>
            <p:nvPr/>
          </p:nvSpPr>
          <p:spPr>
            <a:xfrm>
              <a:off x="1674057" y="1186483"/>
              <a:ext cx="8843581" cy="71589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5" name="Isosceles Triangle 34">
              <a:extLst>
                <a:ext uri="{FF2B5EF4-FFF2-40B4-BE49-F238E27FC236}"/>
                <a:ext uri="{C183D7F6-B498-43B3-948B-1728B52AA6E4}"/>
              </a:extLst>
            </p:cNvPr>
            <p:cNvSpPr/>
            <p:nvPr/>
          </p:nvSpPr>
          <p:spPr>
            <a:xfrm rot="10800000">
              <a:off x="5892619" y="5313611"/>
              <a:ext cx="406455" cy="35080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6" name="Rectangle 35">
              <a:extLst>
                <a:ext uri="{FF2B5EF4-FFF2-40B4-BE49-F238E27FC236}"/>
                <a:ext uri="{C183D7F6-B498-43B3-948B-1728B52AA6E4}"/>
              </a:extLst>
            </p:cNvPr>
            <p:cNvSpPr/>
            <p:nvPr/>
          </p:nvSpPr>
          <p:spPr>
            <a:xfrm>
              <a:off x="1669293" y="1991272"/>
              <a:ext cx="8845170" cy="33223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38" name="Rectangle 3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grpSp>
        <p:nvGrpSpPr>
          <p:cNvPr id="30725" name="Group 39"/>
          <p:cNvGrpSpPr>
            <a:grpSpLocks noGrp="1" noUngrp="1" noRot="1" noChangeAspect="1" noMove="1" noResize="1"/>
          </p:cNvGrpSpPr>
          <p:nvPr/>
        </p:nvGrpSpPr>
        <p:grpSpPr bwMode="auto">
          <a:xfrm>
            <a:off x="-330200" y="-58738"/>
            <a:ext cx="12515850" cy="6923088"/>
            <a:chOff x="-329674" y="-51881"/>
            <a:chExt cx="12515851" cy="6923798"/>
          </a:xfrm>
        </p:grpSpPr>
        <p:sp>
          <p:nvSpPr>
            <p:cNvPr id="30729" name="Freeform 5"/>
            <p:cNvSpPr>
              <a:spLocks/>
            </p:cNvSpPr>
            <p:nvPr/>
          </p:nvSpPr>
          <p:spPr bwMode="auto">
            <a:xfrm>
              <a:off x="-329674" y="1298404"/>
              <a:ext cx="9702800"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30" name="Freeform 6"/>
            <p:cNvSpPr>
              <a:spLocks/>
            </p:cNvSpPr>
            <p:nvPr/>
          </p:nvSpPr>
          <p:spPr bwMode="auto">
            <a:xfrm>
              <a:off x="670451" y="2018236"/>
              <a:ext cx="7373938"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31" name="Freeform 7"/>
            <p:cNvSpPr>
              <a:spLocks/>
            </p:cNvSpPr>
            <p:nvPr/>
          </p:nvSpPr>
          <p:spPr bwMode="auto">
            <a:xfrm>
              <a:off x="251351" y="1788400"/>
              <a:ext cx="8035925"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32" name="Freeform 8"/>
            <p:cNvSpPr>
              <a:spLocks/>
            </p:cNvSpPr>
            <p:nvPr/>
          </p:nvSpPr>
          <p:spPr bwMode="auto">
            <a:xfrm>
              <a:off x="-1061" y="549842"/>
              <a:ext cx="10334625"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33" name="Freeform 9"/>
            <p:cNvSpPr>
              <a:spLocks/>
            </p:cNvSpPr>
            <p:nvPr/>
          </p:nvSpPr>
          <p:spPr bwMode="auto">
            <a:xfrm>
              <a:off x="3701" y="6186246"/>
              <a:ext cx="504825"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34" name="Freeform 10"/>
            <p:cNvSpPr>
              <a:spLocks/>
            </p:cNvSpPr>
            <p:nvPr/>
          </p:nvSpPr>
          <p:spPr bwMode="auto">
            <a:xfrm>
              <a:off x="-1061" y="-51881"/>
              <a:ext cx="11091863"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35" name="Freeform 11"/>
            <p:cNvSpPr>
              <a:spLocks/>
            </p:cNvSpPr>
            <p:nvPr/>
          </p:nvSpPr>
          <p:spPr bwMode="auto">
            <a:xfrm>
              <a:off x="5426601" y="5579"/>
              <a:ext cx="5788025"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36" name="Freeform 12"/>
            <p:cNvSpPr>
              <a:spLocks/>
            </p:cNvSpPr>
            <p:nvPr/>
          </p:nvSpPr>
          <p:spPr bwMode="auto">
            <a:xfrm>
              <a:off x="-1061" y="5579"/>
              <a:ext cx="105727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37" name="Freeform 13"/>
            <p:cNvSpPr>
              <a:spLocks/>
            </p:cNvSpPr>
            <p:nvPr/>
          </p:nvSpPr>
          <p:spPr bwMode="auto">
            <a:xfrm>
              <a:off x="5821889" y="5579"/>
              <a:ext cx="5588000" cy="6866337"/>
            </a:xfrm>
            <a:custGeom>
              <a:avLst/>
              <a:gdLst>
                <a:gd name="T0" fmla="*/ 1067 w 1174"/>
                <a:gd name="T1" fmla="*/ 1440 h 1440"/>
                <a:gd name="T2" fmla="*/ 698 w 1174"/>
                <a:gd name="T3" fmla="*/ 577 h 1440"/>
                <a:gd name="T4" fmla="*/ 0 w 1174"/>
                <a:gd name="T5" fmla="*/ 0 h 1440"/>
              </a:gdLst>
              <a:ahLst/>
              <a:cxnLst>
                <a:cxn ang="0">
                  <a:pos x="T0" y="T1"/>
                </a:cxn>
                <a:cxn ang="0">
                  <a:pos x="T2" y="T3"/>
                </a:cxn>
                <a:cxn ang="0">
                  <a:pos x="T4" y="T5"/>
                </a:cxn>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38" name="Freeform 14"/>
            <p:cNvSpPr>
              <a:spLocks/>
            </p:cNvSpPr>
            <p:nvPr/>
          </p:nvSpPr>
          <p:spPr bwMode="auto">
            <a:xfrm>
              <a:off x="3701" y="790"/>
              <a:ext cx="595313"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39" name="Freeform 15"/>
            <p:cNvSpPr>
              <a:spLocks/>
            </p:cNvSpPr>
            <p:nvPr/>
          </p:nvSpPr>
          <p:spPr bwMode="auto">
            <a:xfrm>
              <a:off x="6012389" y="5579"/>
              <a:ext cx="5497513" cy="6866337"/>
            </a:xfrm>
            <a:custGeom>
              <a:avLst/>
              <a:gdLst>
                <a:gd name="T0" fmla="*/ 1056 w 1155"/>
                <a:gd name="T1" fmla="*/ 1440 h 1440"/>
                <a:gd name="T2" fmla="*/ 686 w 1155"/>
                <a:gd name="T3" fmla="*/ 580 h 1440"/>
                <a:gd name="T4" fmla="*/ 0 w 1155"/>
                <a:gd name="T5" fmla="*/ 0 h 1440"/>
              </a:gdLst>
              <a:ahLst/>
              <a:cxnLst>
                <a:cxn ang="0">
                  <a:pos x="T0" y="T1"/>
                </a:cxn>
                <a:cxn ang="0">
                  <a:pos x="T2" y="T3"/>
                </a:cxn>
                <a:cxn ang="0">
                  <a:pos x="T4" y="T5"/>
                </a:cxn>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40" name="Freeform 16"/>
            <p:cNvSpPr>
              <a:spLocks/>
            </p:cNvSpPr>
            <p:nvPr/>
          </p:nvSpPr>
          <p:spPr bwMode="auto">
            <a:xfrm>
              <a:off x="-1061" y="5579"/>
              <a:ext cx="357188"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41" name="Freeform 17"/>
            <p:cNvSpPr>
              <a:spLocks/>
            </p:cNvSpPr>
            <p:nvPr/>
          </p:nvSpPr>
          <p:spPr bwMode="auto">
            <a:xfrm>
              <a:off x="6210826" y="790"/>
              <a:ext cx="5522913" cy="6871126"/>
            </a:xfrm>
            <a:custGeom>
              <a:avLst/>
              <a:gdLst>
                <a:gd name="T0" fmla="*/ 1053 w 1160"/>
                <a:gd name="T1" fmla="*/ 1441 h 1441"/>
                <a:gd name="T2" fmla="*/ 705 w 1160"/>
                <a:gd name="T3" fmla="*/ 599 h 1441"/>
                <a:gd name="T4" fmla="*/ 0 w 1160"/>
                <a:gd name="T5" fmla="*/ 0 h 1441"/>
              </a:gdLst>
              <a:ahLst/>
              <a:cxnLst>
                <a:cxn ang="0">
                  <a:pos x="T0" y="T1"/>
                </a:cxn>
                <a:cxn ang="0">
                  <a:pos x="T2" y="T3"/>
                </a:cxn>
                <a:cxn ang="0">
                  <a:pos x="T4" y="T5"/>
                </a:cxn>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42" name="Freeform 18"/>
            <p:cNvSpPr>
              <a:spLocks/>
            </p:cNvSpPr>
            <p:nvPr/>
          </p:nvSpPr>
          <p:spPr bwMode="auto">
            <a:xfrm>
              <a:off x="6463239" y="5579"/>
              <a:ext cx="5413375" cy="6866337"/>
            </a:xfrm>
            <a:custGeom>
              <a:avLst/>
              <a:gdLst>
                <a:gd name="T0" fmla="*/ 1040 w 1137"/>
                <a:gd name="T1" fmla="*/ 1440 h 1440"/>
                <a:gd name="T2" fmla="*/ 698 w 1137"/>
                <a:gd name="T3" fmla="*/ 611 h 1440"/>
                <a:gd name="T4" fmla="*/ 0 w 1137"/>
                <a:gd name="T5" fmla="*/ 0 h 1440"/>
              </a:gdLst>
              <a:ahLst/>
              <a:cxnLst>
                <a:cxn ang="0">
                  <a:pos x="T0" y="T1"/>
                </a:cxn>
                <a:cxn ang="0">
                  <a:pos x="T2" y="T3"/>
                </a:cxn>
                <a:cxn ang="0">
                  <a:pos x="T4" y="T5"/>
                </a:cxn>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43" name="Freeform 19"/>
            <p:cNvSpPr>
              <a:spLocks/>
            </p:cNvSpPr>
            <p:nvPr/>
          </p:nvSpPr>
          <p:spPr bwMode="auto">
            <a:xfrm>
              <a:off x="6877576" y="5579"/>
              <a:ext cx="5037138" cy="6861550"/>
            </a:xfrm>
            <a:custGeom>
              <a:avLst/>
              <a:gdLst>
                <a:gd name="T0" fmla="*/ 1011 w 1058"/>
                <a:gd name="T1" fmla="*/ 1439 h 1439"/>
                <a:gd name="T2" fmla="*/ 648 w 1058"/>
                <a:gd name="T3" fmla="*/ 617 h 1439"/>
                <a:gd name="T4" fmla="*/ 0 w 1058"/>
                <a:gd name="T5" fmla="*/ 0 h 1439"/>
              </a:gdLst>
              <a:ahLst/>
              <a:cxnLst>
                <a:cxn ang="0">
                  <a:pos x="T0" y="T1"/>
                </a:cxn>
                <a:cxn ang="0">
                  <a:pos x="T2" y="T3"/>
                </a:cxn>
                <a:cxn ang="0">
                  <a:pos x="T4" y="T5"/>
                </a:cxn>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44" name="Freeform 20"/>
            <p:cNvSpPr>
              <a:spLocks/>
            </p:cNvSpPr>
            <p:nvPr/>
          </p:nvSpPr>
          <p:spPr bwMode="auto">
            <a:xfrm>
              <a:off x="8768289" y="5579"/>
              <a:ext cx="3417888" cy="2742066"/>
            </a:xfrm>
            <a:custGeom>
              <a:avLst/>
              <a:gdLst>
                <a:gd name="T0" fmla="*/ 718 w 718"/>
                <a:gd name="T1" fmla="*/ 575 h 575"/>
                <a:gd name="T2" fmla="*/ 0 w 718"/>
                <a:gd name="T3" fmla="*/ 0 h 575"/>
              </a:gdLst>
              <a:ahLst/>
              <a:cxnLst>
                <a:cxn ang="0">
                  <a:pos x="T0" y="T1"/>
                </a:cxn>
                <a:cxn ang="0">
                  <a:pos x="T2" y="T3"/>
                </a:cxn>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45" name="Freeform 21"/>
            <p:cNvSpPr>
              <a:spLocks/>
            </p:cNvSpPr>
            <p:nvPr/>
          </p:nvSpPr>
          <p:spPr bwMode="auto">
            <a:xfrm>
              <a:off x="9235014" y="10367"/>
              <a:ext cx="2951163"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46" name="Freeform 22"/>
            <p:cNvSpPr>
              <a:spLocks/>
            </p:cNvSpPr>
            <p:nvPr/>
          </p:nvSpPr>
          <p:spPr bwMode="auto">
            <a:xfrm>
              <a:off x="10020826" y="5579"/>
              <a:ext cx="2165350"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0747" name="Freeform 23"/>
            <p:cNvSpPr>
              <a:spLocks/>
            </p:cNvSpPr>
            <p:nvPr/>
          </p:nvSpPr>
          <p:spPr bwMode="auto">
            <a:xfrm>
              <a:off x="11290826" y="5579"/>
              <a:ext cx="895350"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sp>
        <p:nvSpPr>
          <p:cNvPr id="61" name="Freeform: Shape 6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20931529">
            <a:off x="2173288" y="2447925"/>
            <a:ext cx="4419600" cy="4260850"/>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3" name="Oval 32">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2354263" y="692150"/>
            <a:ext cx="7762875" cy="5343525"/>
          </a:xfrm>
          <a:custGeom>
            <a:avLst/>
            <a:gdLst>
              <a:gd name="connsiteX0" fmla="*/ 0 w 6428838"/>
              <a:gd name="connsiteY0" fmla="*/ 2579031 h 5158062"/>
              <a:gd name="connsiteX1" fmla="*/ 3214419 w 6428838"/>
              <a:gd name="connsiteY1" fmla="*/ 0 h 5158062"/>
              <a:gd name="connsiteX2" fmla="*/ 6428838 w 6428838"/>
              <a:gd name="connsiteY2" fmla="*/ 2579031 h 5158062"/>
              <a:gd name="connsiteX3" fmla="*/ 3214419 w 6428838"/>
              <a:gd name="connsiteY3" fmla="*/ 5158062 h 5158062"/>
              <a:gd name="connsiteX4" fmla="*/ 0 w 6428838"/>
              <a:gd name="connsiteY4" fmla="*/ 2579031 h 5158062"/>
              <a:gd name="connsiteX0" fmla="*/ 3321 w 6432159"/>
              <a:gd name="connsiteY0" fmla="*/ 2647125 h 5226156"/>
              <a:gd name="connsiteX1" fmla="*/ 2789723 w 6432159"/>
              <a:gd name="connsiteY1" fmla="*/ 0 h 5226156"/>
              <a:gd name="connsiteX2" fmla="*/ 6432159 w 6432159"/>
              <a:gd name="connsiteY2" fmla="*/ 2647125 h 5226156"/>
              <a:gd name="connsiteX3" fmla="*/ 3217740 w 6432159"/>
              <a:gd name="connsiteY3" fmla="*/ 5226156 h 5226156"/>
              <a:gd name="connsiteX4" fmla="*/ 3321 w 6432159"/>
              <a:gd name="connsiteY4" fmla="*/ 2647125 h 5226156"/>
              <a:gd name="connsiteX0" fmla="*/ 1953 w 6566979"/>
              <a:gd name="connsiteY0" fmla="*/ 2695803 h 5226224"/>
              <a:gd name="connsiteX1" fmla="*/ 2924543 w 6566979"/>
              <a:gd name="connsiteY1" fmla="*/ 39 h 5226224"/>
              <a:gd name="connsiteX2" fmla="*/ 6566979 w 6566979"/>
              <a:gd name="connsiteY2" fmla="*/ 2647164 h 5226224"/>
              <a:gd name="connsiteX3" fmla="*/ 3352560 w 6566979"/>
              <a:gd name="connsiteY3" fmla="*/ 5226195 h 5226224"/>
              <a:gd name="connsiteX4" fmla="*/ 1953 w 6566979"/>
              <a:gd name="connsiteY4" fmla="*/ 2695803 h 5226224"/>
              <a:gd name="connsiteX0" fmla="*/ 8982 w 6574008"/>
              <a:gd name="connsiteY0" fmla="*/ 2695803 h 5226313"/>
              <a:gd name="connsiteX1" fmla="*/ 2931572 w 6574008"/>
              <a:gd name="connsiteY1" fmla="*/ 39 h 5226313"/>
              <a:gd name="connsiteX2" fmla="*/ 6574008 w 6574008"/>
              <a:gd name="connsiteY2" fmla="*/ 2647164 h 5226313"/>
              <a:gd name="connsiteX3" fmla="*/ 3359589 w 6574008"/>
              <a:gd name="connsiteY3" fmla="*/ 5226195 h 5226313"/>
              <a:gd name="connsiteX4" fmla="*/ 8982 w 6574008"/>
              <a:gd name="connsiteY4" fmla="*/ 2695803 h 5226313"/>
              <a:gd name="connsiteX0" fmla="*/ 11929 w 6576955"/>
              <a:gd name="connsiteY0" fmla="*/ 2695953 h 5226463"/>
              <a:gd name="connsiteX1" fmla="*/ 2934519 w 6576955"/>
              <a:gd name="connsiteY1" fmla="*/ 189 h 5226463"/>
              <a:gd name="connsiteX2" fmla="*/ 6576955 w 6576955"/>
              <a:gd name="connsiteY2" fmla="*/ 2647314 h 5226463"/>
              <a:gd name="connsiteX3" fmla="*/ 3362536 w 6576955"/>
              <a:gd name="connsiteY3" fmla="*/ 5226345 h 5226463"/>
              <a:gd name="connsiteX4" fmla="*/ 11929 w 6576955"/>
              <a:gd name="connsiteY4" fmla="*/ 2695953 h 5226463"/>
              <a:gd name="connsiteX0" fmla="*/ 9262 w 6963394"/>
              <a:gd name="connsiteY0" fmla="*/ 2705797 h 5247356"/>
              <a:gd name="connsiteX1" fmla="*/ 2931852 w 6963394"/>
              <a:gd name="connsiteY1" fmla="*/ 10033 h 5247356"/>
              <a:gd name="connsiteX2" fmla="*/ 6963394 w 6963394"/>
              <a:gd name="connsiteY2" fmla="*/ 3318639 h 5247356"/>
              <a:gd name="connsiteX3" fmla="*/ 3359869 w 6963394"/>
              <a:gd name="connsiteY3" fmla="*/ 5236189 h 5247356"/>
              <a:gd name="connsiteX4" fmla="*/ 9262 w 6963394"/>
              <a:gd name="connsiteY4" fmla="*/ 2705797 h 5247356"/>
              <a:gd name="connsiteX0" fmla="*/ 9262 w 6963394"/>
              <a:gd name="connsiteY0" fmla="*/ 2705797 h 5247356"/>
              <a:gd name="connsiteX1" fmla="*/ 2931852 w 6963394"/>
              <a:gd name="connsiteY1" fmla="*/ 10033 h 5247356"/>
              <a:gd name="connsiteX2" fmla="*/ 6963394 w 6963394"/>
              <a:gd name="connsiteY2" fmla="*/ 3318639 h 5247356"/>
              <a:gd name="connsiteX3" fmla="*/ 3359869 w 6963394"/>
              <a:gd name="connsiteY3" fmla="*/ 5236189 h 5247356"/>
              <a:gd name="connsiteX4" fmla="*/ 9262 w 6963394"/>
              <a:gd name="connsiteY4" fmla="*/ 2705797 h 5247356"/>
              <a:gd name="connsiteX0" fmla="*/ 9262 w 6963394"/>
              <a:gd name="connsiteY0" fmla="*/ 2705797 h 5292159"/>
              <a:gd name="connsiteX1" fmla="*/ 2931852 w 6963394"/>
              <a:gd name="connsiteY1" fmla="*/ 10033 h 5292159"/>
              <a:gd name="connsiteX2" fmla="*/ 6963394 w 6963394"/>
              <a:gd name="connsiteY2" fmla="*/ 3318639 h 5292159"/>
              <a:gd name="connsiteX3" fmla="*/ 3359869 w 6963394"/>
              <a:gd name="connsiteY3" fmla="*/ 5236189 h 5292159"/>
              <a:gd name="connsiteX4" fmla="*/ 9262 w 6963394"/>
              <a:gd name="connsiteY4" fmla="*/ 2705797 h 5292159"/>
              <a:gd name="connsiteX0" fmla="*/ 9262 w 6963394"/>
              <a:gd name="connsiteY0" fmla="*/ 2705797 h 5259961"/>
              <a:gd name="connsiteX1" fmla="*/ 2931852 w 6963394"/>
              <a:gd name="connsiteY1" fmla="*/ 10033 h 5259961"/>
              <a:gd name="connsiteX2" fmla="*/ 6963394 w 6963394"/>
              <a:gd name="connsiteY2" fmla="*/ 3318639 h 5259961"/>
              <a:gd name="connsiteX3" fmla="*/ 3359869 w 6963394"/>
              <a:gd name="connsiteY3" fmla="*/ 5236189 h 5259961"/>
              <a:gd name="connsiteX4" fmla="*/ 9262 w 6963394"/>
              <a:gd name="connsiteY4" fmla="*/ 2705797 h 5259961"/>
              <a:gd name="connsiteX0" fmla="*/ 9557 w 7352795"/>
              <a:gd name="connsiteY0" fmla="*/ 2707501 h 5252013"/>
              <a:gd name="connsiteX1" fmla="*/ 2932147 w 7352795"/>
              <a:gd name="connsiteY1" fmla="*/ 11737 h 5252013"/>
              <a:gd name="connsiteX2" fmla="*/ 7352795 w 7352795"/>
              <a:gd name="connsiteY2" fmla="*/ 3378709 h 5252013"/>
              <a:gd name="connsiteX3" fmla="*/ 3360164 w 7352795"/>
              <a:gd name="connsiteY3" fmla="*/ 5237893 h 5252013"/>
              <a:gd name="connsiteX4" fmla="*/ 9557 w 7352795"/>
              <a:gd name="connsiteY4" fmla="*/ 2707501 h 5252013"/>
              <a:gd name="connsiteX0" fmla="*/ 8078 w 7789061"/>
              <a:gd name="connsiteY0" fmla="*/ 2744796 h 5249051"/>
              <a:gd name="connsiteX1" fmla="*/ 3368413 w 7789061"/>
              <a:gd name="connsiteY1" fmla="*/ 10121 h 5249051"/>
              <a:gd name="connsiteX2" fmla="*/ 7789061 w 7789061"/>
              <a:gd name="connsiteY2" fmla="*/ 3377093 h 5249051"/>
              <a:gd name="connsiteX3" fmla="*/ 3796430 w 7789061"/>
              <a:gd name="connsiteY3" fmla="*/ 5236277 h 5249051"/>
              <a:gd name="connsiteX4" fmla="*/ 8078 w 7789061"/>
              <a:gd name="connsiteY4" fmla="*/ 2744796 h 5249051"/>
              <a:gd name="connsiteX0" fmla="*/ 8078 w 7789061"/>
              <a:gd name="connsiteY0" fmla="*/ 2744796 h 5271741"/>
              <a:gd name="connsiteX1" fmla="*/ 3368413 w 7789061"/>
              <a:gd name="connsiteY1" fmla="*/ 10121 h 5271741"/>
              <a:gd name="connsiteX2" fmla="*/ 7789061 w 7789061"/>
              <a:gd name="connsiteY2" fmla="*/ 3377093 h 5271741"/>
              <a:gd name="connsiteX3" fmla="*/ 3796430 w 7789061"/>
              <a:gd name="connsiteY3" fmla="*/ 5236277 h 5271741"/>
              <a:gd name="connsiteX4" fmla="*/ 8078 w 7789061"/>
              <a:gd name="connsiteY4" fmla="*/ 2744796 h 5271741"/>
              <a:gd name="connsiteX0" fmla="*/ 1055 w 7782038"/>
              <a:gd name="connsiteY0" fmla="*/ 2738806 h 5438018"/>
              <a:gd name="connsiteX1" fmla="*/ 3361390 w 7782038"/>
              <a:gd name="connsiteY1" fmla="*/ 4131 h 5438018"/>
              <a:gd name="connsiteX2" fmla="*/ 7782038 w 7782038"/>
              <a:gd name="connsiteY2" fmla="*/ 3371103 h 5438018"/>
              <a:gd name="connsiteX3" fmla="*/ 3692130 w 7782038"/>
              <a:gd name="connsiteY3" fmla="*/ 5415113 h 5438018"/>
              <a:gd name="connsiteX4" fmla="*/ 1055 w 7782038"/>
              <a:gd name="connsiteY4" fmla="*/ 2738806 h 5438018"/>
              <a:gd name="connsiteX0" fmla="*/ 28883 w 7809866"/>
              <a:gd name="connsiteY0" fmla="*/ 2742147 h 5441359"/>
              <a:gd name="connsiteX1" fmla="*/ 3389218 w 7809866"/>
              <a:gd name="connsiteY1" fmla="*/ 7472 h 5441359"/>
              <a:gd name="connsiteX2" fmla="*/ 7809866 w 7809866"/>
              <a:gd name="connsiteY2" fmla="*/ 3374444 h 5441359"/>
              <a:gd name="connsiteX3" fmla="*/ 3719958 w 7809866"/>
              <a:gd name="connsiteY3" fmla="*/ 5418454 h 5441359"/>
              <a:gd name="connsiteX4" fmla="*/ 28883 w 7809866"/>
              <a:gd name="connsiteY4" fmla="*/ 2742147 h 5441359"/>
              <a:gd name="connsiteX0" fmla="*/ 36549 w 7817532"/>
              <a:gd name="connsiteY0" fmla="*/ 2751085 h 5450297"/>
              <a:gd name="connsiteX1" fmla="*/ 3396884 w 7817532"/>
              <a:gd name="connsiteY1" fmla="*/ 16410 h 5450297"/>
              <a:gd name="connsiteX2" fmla="*/ 7817532 w 7817532"/>
              <a:gd name="connsiteY2" fmla="*/ 3383382 h 5450297"/>
              <a:gd name="connsiteX3" fmla="*/ 3727624 w 7817532"/>
              <a:gd name="connsiteY3" fmla="*/ 5427392 h 5450297"/>
              <a:gd name="connsiteX4" fmla="*/ 36549 w 7817532"/>
              <a:gd name="connsiteY4" fmla="*/ 2751085 h 54502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17532" h="5450297">
                <a:moveTo>
                  <a:pt x="36549" y="2751085"/>
                </a:moveTo>
                <a:cubicBezTo>
                  <a:pt x="-281221" y="925127"/>
                  <a:pt x="1526121" y="-147339"/>
                  <a:pt x="3396884" y="16410"/>
                </a:cubicBezTo>
                <a:cubicBezTo>
                  <a:pt x="5267647" y="180159"/>
                  <a:pt x="7817532" y="1453184"/>
                  <a:pt x="7817532" y="3383382"/>
                </a:cubicBezTo>
                <a:cubicBezTo>
                  <a:pt x="7700800" y="5342763"/>
                  <a:pt x="5024455" y="5532775"/>
                  <a:pt x="3727624" y="5427392"/>
                </a:cubicBezTo>
                <a:cubicBezTo>
                  <a:pt x="2430794" y="5322009"/>
                  <a:pt x="354319" y="4577043"/>
                  <a:pt x="36549" y="2751085"/>
                </a:cubicBezTo>
                <a:close/>
              </a:path>
            </a:pathLst>
          </a:custGeom>
          <a:ln w="152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Título 5">
            <a:extLst>
              <a:ext uri="{FF2B5EF4-FFF2-40B4-BE49-F238E27FC236}"/>
            </a:extLst>
          </p:cNvPr>
          <p:cNvSpPr>
            <a:spLocks noGrp="1"/>
          </p:cNvSpPr>
          <p:nvPr>
            <p:ph type="title"/>
          </p:nvPr>
        </p:nvSpPr>
        <p:spPr>
          <a:xfrm>
            <a:off x="2776538" y="1917700"/>
            <a:ext cx="6959600" cy="2849563"/>
          </a:xfrm>
        </p:spPr>
        <p:txBody>
          <a:bodyPr bIns="0" anchor="b">
            <a:noAutofit/>
          </a:bodyPr>
          <a:lstStyle/>
          <a:p>
            <a:pPr fontAlgn="auto">
              <a:lnSpc>
                <a:spcPct val="80000"/>
              </a:lnSpc>
              <a:spcAft>
                <a:spcPts val="0"/>
              </a:spcAft>
              <a:defRPr/>
            </a:pPr>
            <a:r>
              <a:rPr lang="en-US" sz="2800" dirty="0">
                <a:solidFill>
                  <a:schemeClr val="tx1"/>
                </a:solidFill>
              </a:rPr>
              <a:t>O </a:t>
            </a:r>
            <a:r>
              <a:rPr lang="en-US" sz="2800" dirty="0" err="1">
                <a:solidFill>
                  <a:schemeClr val="tx1"/>
                </a:solidFill>
              </a:rPr>
              <a:t>maior</a:t>
            </a:r>
            <a:r>
              <a:rPr lang="en-US" sz="2800" dirty="0">
                <a:solidFill>
                  <a:schemeClr val="tx1"/>
                </a:solidFill>
              </a:rPr>
              <a:t> </a:t>
            </a:r>
            <a:r>
              <a:rPr lang="en-US" sz="2800" dirty="0" err="1">
                <a:solidFill>
                  <a:schemeClr val="tx1"/>
                </a:solidFill>
              </a:rPr>
              <a:t>estudo</a:t>
            </a:r>
            <a:r>
              <a:rPr lang="en-US" sz="2800" dirty="0">
                <a:solidFill>
                  <a:schemeClr val="tx1"/>
                </a:solidFill>
              </a:rPr>
              <a:t> </a:t>
            </a:r>
            <a:r>
              <a:rPr lang="en-US" sz="2800" dirty="0" err="1">
                <a:solidFill>
                  <a:schemeClr val="tx1"/>
                </a:solidFill>
              </a:rPr>
              <a:t>prospectivo</a:t>
            </a:r>
            <a:r>
              <a:rPr lang="en-US" sz="2800" dirty="0">
                <a:solidFill>
                  <a:schemeClr val="tx1"/>
                </a:solidFill>
              </a:rPr>
              <a:t> </a:t>
            </a:r>
            <a:r>
              <a:rPr lang="en-US" sz="2800" dirty="0" err="1">
                <a:solidFill>
                  <a:schemeClr val="tx1"/>
                </a:solidFill>
              </a:rPr>
              <a:t>multicêntrico</a:t>
            </a:r>
            <a:r>
              <a:rPr lang="en-US" sz="2800" dirty="0">
                <a:solidFill>
                  <a:schemeClr val="tx1"/>
                </a:solidFill>
              </a:rPr>
              <a:t> </a:t>
            </a:r>
            <a:r>
              <a:rPr lang="en-US" sz="2800" dirty="0" err="1">
                <a:solidFill>
                  <a:schemeClr val="tx1"/>
                </a:solidFill>
              </a:rPr>
              <a:t>até</a:t>
            </a:r>
            <a:r>
              <a:rPr lang="en-US" sz="2800" dirty="0">
                <a:solidFill>
                  <a:schemeClr val="tx1"/>
                </a:solidFill>
              </a:rPr>
              <a:t> o </a:t>
            </a:r>
            <a:r>
              <a:rPr lang="en-US" sz="2800" dirty="0" err="1">
                <a:solidFill>
                  <a:schemeClr val="tx1"/>
                </a:solidFill>
              </a:rPr>
              <a:t>momento</a:t>
            </a:r>
            <a:r>
              <a:rPr lang="en-US" sz="2800" dirty="0">
                <a:solidFill>
                  <a:schemeClr val="tx1"/>
                </a:solidFill>
              </a:rPr>
              <a:t> </a:t>
            </a:r>
            <a:r>
              <a:rPr lang="en-US" sz="2800" dirty="0" err="1">
                <a:solidFill>
                  <a:schemeClr val="tx1"/>
                </a:solidFill>
              </a:rPr>
              <a:t>mostrou</a:t>
            </a:r>
            <a:r>
              <a:rPr lang="en-US" sz="2800" dirty="0">
                <a:solidFill>
                  <a:schemeClr val="tx1"/>
                </a:solidFill>
              </a:rPr>
              <a:t> que, entre </a:t>
            </a:r>
            <a:r>
              <a:rPr lang="en-US" sz="2800" dirty="0" err="1">
                <a:solidFill>
                  <a:schemeClr val="tx1"/>
                </a:solidFill>
              </a:rPr>
              <a:t>gestações</a:t>
            </a:r>
            <a:r>
              <a:rPr lang="en-US" sz="2800" dirty="0">
                <a:solidFill>
                  <a:schemeClr val="tx1"/>
                </a:solidFill>
              </a:rPr>
              <a:t> </a:t>
            </a:r>
            <a:r>
              <a:rPr lang="en-US" sz="2800" dirty="0" err="1">
                <a:solidFill>
                  <a:schemeClr val="tx1"/>
                </a:solidFill>
              </a:rPr>
              <a:t>cromossomicamente</a:t>
            </a:r>
            <a:r>
              <a:rPr lang="en-US" sz="2800" dirty="0">
                <a:solidFill>
                  <a:schemeClr val="tx1"/>
                </a:solidFill>
              </a:rPr>
              <a:t> </a:t>
            </a:r>
            <a:r>
              <a:rPr lang="en-US" sz="2800" dirty="0" err="1">
                <a:solidFill>
                  <a:schemeClr val="tx1"/>
                </a:solidFill>
              </a:rPr>
              <a:t>normais</a:t>
            </a:r>
            <a:r>
              <a:rPr lang="en-US" sz="2800" dirty="0">
                <a:solidFill>
                  <a:schemeClr val="tx1"/>
                </a:solidFill>
              </a:rPr>
              <a:t>, </a:t>
            </a:r>
            <a:r>
              <a:rPr lang="en-US" sz="2800" dirty="0" err="1">
                <a:solidFill>
                  <a:schemeClr val="tx1"/>
                </a:solidFill>
              </a:rPr>
              <a:t>aproximadamente</a:t>
            </a:r>
            <a:r>
              <a:rPr lang="en-US" sz="2800" dirty="0">
                <a:solidFill>
                  <a:schemeClr val="tx1"/>
                </a:solidFill>
              </a:rPr>
              <a:t> 6% </a:t>
            </a:r>
            <a:r>
              <a:rPr lang="en-US" sz="2800" dirty="0" err="1">
                <a:solidFill>
                  <a:schemeClr val="tx1"/>
                </a:solidFill>
              </a:rPr>
              <a:t>tinham</a:t>
            </a:r>
            <a:r>
              <a:rPr lang="en-US" sz="2800" dirty="0">
                <a:solidFill>
                  <a:schemeClr val="tx1"/>
                </a:solidFill>
              </a:rPr>
              <a:t> </a:t>
            </a:r>
            <a:r>
              <a:rPr lang="en-US" sz="2800" dirty="0" err="1">
                <a:solidFill>
                  <a:schemeClr val="tx1"/>
                </a:solidFill>
              </a:rPr>
              <a:t>anomalias</a:t>
            </a:r>
            <a:r>
              <a:rPr lang="en-US" sz="2800" dirty="0">
                <a:solidFill>
                  <a:schemeClr val="tx1"/>
                </a:solidFill>
              </a:rPr>
              <a:t> de US fetal e 1,7% dos que </a:t>
            </a:r>
            <a:r>
              <a:rPr lang="en-US" sz="2800" dirty="0" err="1">
                <a:solidFill>
                  <a:schemeClr val="tx1"/>
                </a:solidFill>
              </a:rPr>
              <a:t>usaram</a:t>
            </a:r>
            <a:r>
              <a:rPr lang="en-US" sz="2800" dirty="0">
                <a:solidFill>
                  <a:schemeClr val="tx1"/>
                </a:solidFill>
              </a:rPr>
              <a:t> </a:t>
            </a:r>
            <a:r>
              <a:rPr lang="en-US" sz="2800" dirty="0" err="1">
                <a:solidFill>
                  <a:schemeClr val="tx1"/>
                </a:solidFill>
              </a:rPr>
              <a:t>indicações</a:t>
            </a:r>
            <a:r>
              <a:rPr lang="en-US" sz="2800" dirty="0">
                <a:solidFill>
                  <a:schemeClr val="tx1"/>
                </a:solidFill>
              </a:rPr>
              <a:t> de </a:t>
            </a:r>
            <a:r>
              <a:rPr lang="en-US" sz="2800" dirty="0" err="1">
                <a:solidFill>
                  <a:schemeClr val="tx1"/>
                </a:solidFill>
              </a:rPr>
              <a:t>rotina</a:t>
            </a:r>
            <a:r>
              <a:rPr lang="en-US" sz="2800" dirty="0">
                <a:solidFill>
                  <a:schemeClr val="tx1"/>
                </a:solidFill>
              </a:rPr>
              <a:t> </a:t>
            </a:r>
            <a:r>
              <a:rPr lang="en-US" sz="2800" dirty="0" err="1">
                <a:solidFill>
                  <a:schemeClr val="tx1"/>
                </a:solidFill>
              </a:rPr>
              <a:t>tinham</a:t>
            </a:r>
            <a:r>
              <a:rPr lang="en-US" sz="2800" dirty="0">
                <a:solidFill>
                  <a:schemeClr val="tx1"/>
                </a:solidFill>
              </a:rPr>
              <a:t> </a:t>
            </a:r>
            <a:r>
              <a:rPr lang="en-US" sz="2800" dirty="0" err="1">
                <a:solidFill>
                  <a:schemeClr val="tx1"/>
                </a:solidFill>
              </a:rPr>
              <a:t>variantes</a:t>
            </a:r>
            <a:r>
              <a:rPr lang="en-US" sz="2800" dirty="0">
                <a:solidFill>
                  <a:schemeClr val="tx1"/>
                </a:solidFill>
              </a:rPr>
              <a:t> do </a:t>
            </a:r>
            <a:r>
              <a:rPr lang="en-US" sz="2800" dirty="0" err="1">
                <a:solidFill>
                  <a:schemeClr val="tx1"/>
                </a:solidFill>
              </a:rPr>
              <a:t>número</a:t>
            </a:r>
            <a:r>
              <a:rPr lang="en-US" sz="2800" dirty="0">
                <a:solidFill>
                  <a:schemeClr val="tx1"/>
                </a:solidFill>
              </a:rPr>
              <a:t> de </a:t>
            </a:r>
            <a:r>
              <a:rPr lang="en-US" sz="2800" dirty="0" err="1">
                <a:solidFill>
                  <a:schemeClr val="tx1"/>
                </a:solidFill>
              </a:rPr>
              <a:t>cópias</a:t>
            </a:r>
            <a:r>
              <a:rPr lang="en-US" sz="2800" dirty="0">
                <a:solidFill>
                  <a:schemeClr val="tx1"/>
                </a:solidFill>
              </a:rPr>
              <a:t> </a:t>
            </a:r>
            <a:r>
              <a:rPr lang="en-US" sz="2800" dirty="0" err="1">
                <a:solidFill>
                  <a:schemeClr val="tx1"/>
                </a:solidFill>
              </a:rPr>
              <a:t>clinicamente</a:t>
            </a:r>
            <a:r>
              <a:rPr lang="en-US" sz="2800" dirty="0">
                <a:solidFill>
                  <a:schemeClr val="tx1"/>
                </a:solidFill>
              </a:rPr>
              <a:t> significativas</a:t>
            </a:r>
            <a:r>
              <a:rPr lang="en-US" sz="2800" baseline="30000" dirty="0">
                <a:solidFill>
                  <a:schemeClr val="tx1"/>
                </a:solidFill>
              </a:rPr>
              <a:t>11</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i="1" smtClean="0"/>
              <a:t>Chromosomal microarray analys*</a:t>
            </a:r>
          </a:p>
        </p:txBody>
      </p:sp>
      <p:sp>
        <p:nvSpPr>
          <p:cNvPr id="39939" name="Rectangle 3"/>
          <p:cNvSpPr>
            <a:spLocks noGrp="1"/>
          </p:cNvSpPr>
          <p:nvPr>
            <p:ph type="body" idx="4294967295"/>
          </p:nvPr>
        </p:nvSpPr>
        <p:spPr/>
        <p:txBody>
          <a:bodyPr/>
          <a:lstStyle/>
          <a:p>
            <a:pPr>
              <a:spcBef>
                <a:spcPct val="0"/>
              </a:spcBef>
            </a:pPr>
            <a:r>
              <a:rPr lang="pt-BR" sz="1600" smtClean="0"/>
              <a:t>Logo após este artigo, em 2013,o Congresso Americano de Obstetras e Ginecologistas (ACOG) e a </a:t>
            </a:r>
            <a:r>
              <a:rPr lang="pt-BR" sz="1600" i="1" smtClean="0"/>
              <a:t>Society for Maternal and Fetal Medicine</a:t>
            </a:r>
            <a:r>
              <a:rPr lang="pt-BR" sz="1600" smtClean="0"/>
              <a:t> (SMFM) publicaram uma declaração conjunta que recomenda o </a:t>
            </a:r>
            <a:r>
              <a:rPr lang="pt-BR" sz="1600" i="1" smtClean="0"/>
              <a:t>chromosomal microarray analysis</a:t>
            </a:r>
            <a:br>
              <a:rPr lang="pt-BR" sz="1600" i="1" smtClean="0"/>
            </a:br>
            <a:r>
              <a:rPr lang="pt-BR" sz="1600" smtClean="0"/>
              <a:t>(CMA) como um teste de primeira linha quando a ultrassonografia pré-natal mostra uma ou mais anormalidades fetais importantes</a:t>
            </a:r>
            <a:r>
              <a:rPr lang="pt-BR" sz="1600" baseline="30000" smtClean="0"/>
              <a:t>12</a:t>
            </a:r>
            <a:r>
              <a:rPr lang="pt-BR" sz="1600" smtClean="0"/>
              <a:t>  </a:t>
            </a:r>
          </a:p>
          <a:p>
            <a:pPr algn="ctr">
              <a:spcBef>
                <a:spcPct val="0"/>
              </a:spcBef>
            </a:pPr>
            <a:r>
              <a:rPr lang="pt-BR" sz="1600" b="1" smtClean="0">
                <a:solidFill>
                  <a:srgbClr val="3333FF"/>
                </a:solidFill>
              </a:rPr>
              <a:t>Em linha com o ACOG mais recente e Diretrizes da SMFM para diagnóstico pré-natal, um </a:t>
            </a:r>
            <a:r>
              <a:rPr lang="pt-BR" sz="1600" b="1" i="1" smtClean="0">
                <a:solidFill>
                  <a:srgbClr val="3333FF"/>
                </a:solidFill>
              </a:rPr>
              <a:t>microarray</a:t>
            </a:r>
            <a:r>
              <a:rPr lang="pt-BR" sz="1600" b="1" smtClean="0">
                <a:solidFill>
                  <a:srgbClr val="3333FF"/>
                </a:solidFill>
              </a:rPr>
              <a:t> cromossômico deve ser oferecido a todas mulheres em teste de diagnóstico pré-natal, independentemente da presença de malformações fetais</a:t>
            </a:r>
            <a:r>
              <a:rPr lang="pt-BR" sz="1600" b="1" baseline="30000" smtClean="0">
                <a:solidFill>
                  <a:srgbClr val="3333FF"/>
                </a:solidFill>
              </a:rPr>
              <a:t>13</a:t>
            </a:r>
          </a:p>
          <a:p>
            <a:r>
              <a:rPr lang="pt-BR" sz="1600" smtClean="0"/>
              <a:t>Esta analise  microarray facilita a detecção de pelo menos 2,5% das mulheres cujo as indicações não incluíram uma anormalidade fetal estrutural</a:t>
            </a:r>
          </a:p>
          <a:p>
            <a:r>
              <a:rPr lang="pt-BR" sz="1600" smtClean="0"/>
              <a:t>No entanto, com base na experiência desses autores  e revisão da literatura, o </a:t>
            </a:r>
            <a:r>
              <a:rPr lang="pt-BR" sz="1600" b="1" smtClean="0">
                <a:solidFill>
                  <a:srgbClr val="FF00FF"/>
                </a:solidFill>
              </a:rPr>
              <a:t>cariótipo clássico parece ter valor diagnóstico significativo e suficiente para NIHF</a:t>
            </a:r>
            <a:r>
              <a:rPr lang="pt-BR" sz="1600" b="1" baseline="30000" smtClean="0">
                <a:solidFill>
                  <a:srgbClr val="FF00FF"/>
                </a:solidFill>
              </a:rPr>
              <a:t>14</a:t>
            </a:r>
          </a:p>
        </p:txBody>
      </p:sp>
      <p:sp>
        <p:nvSpPr>
          <p:cNvPr id="39940" name="Text Box 4"/>
          <p:cNvSpPr txBox="1">
            <a:spLocks noChangeArrowheads="1"/>
          </p:cNvSpPr>
          <p:nvPr/>
        </p:nvSpPr>
        <p:spPr bwMode="auto">
          <a:xfrm>
            <a:off x="593725" y="5172075"/>
            <a:ext cx="44069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Rockwell"/>
              </a:defRPr>
            </a:lvl1pPr>
            <a:lvl2pPr>
              <a:defRPr>
                <a:solidFill>
                  <a:schemeClr val="tx1"/>
                </a:solidFill>
                <a:latin typeface="Rockwell"/>
              </a:defRPr>
            </a:lvl2pPr>
            <a:lvl3pPr>
              <a:defRPr>
                <a:solidFill>
                  <a:schemeClr val="tx1"/>
                </a:solidFill>
                <a:latin typeface="Rockwell"/>
              </a:defRPr>
            </a:lvl3pPr>
            <a:lvl4pPr>
              <a:defRPr>
                <a:solidFill>
                  <a:schemeClr val="tx1"/>
                </a:solidFill>
                <a:latin typeface="Rockwell"/>
              </a:defRPr>
            </a:lvl4pPr>
            <a:lvl5pPr>
              <a:defRPr>
                <a:solidFill>
                  <a:schemeClr val="tx1"/>
                </a:solidFill>
                <a:latin typeface="Rockwell"/>
              </a:defRPr>
            </a:lvl5pPr>
            <a:lvl6pPr fontAlgn="base">
              <a:spcBef>
                <a:spcPct val="0"/>
              </a:spcBef>
              <a:spcAft>
                <a:spcPct val="0"/>
              </a:spcAft>
              <a:defRPr>
                <a:solidFill>
                  <a:schemeClr val="tx1"/>
                </a:solidFill>
                <a:latin typeface="Rockwell"/>
              </a:defRPr>
            </a:lvl6pPr>
            <a:lvl7pPr fontAlgn="base">
              <a:spcBef>
                <a:spcPct val="0"/>
              </a:spcBef>
              <a:spcAft>
                <a:spcPct val="0"/>
              </a:spcAft>
              <a:defRPr>
                <a:solidFill>
                  <a:schemeClr val="tx1"/>
                </a:solidFill>
                <a:latin typeface="Rockwell"/>
              </a:defRPr>
            </a:lvl7pPr>
            <a:lvl8pPr fontAlgn="base">
              <a:spcBef>
                <a:spcPct val="0"/>
              </a:spcBef>
              <a:spcAft>
                <a:spcPct val="0"/>
              </a:spcAft>
              <a:defRPr>
                <a:solidFill>
                  <a:schemeClr val="tx1"/>
                </a:solidFill>
                <a:latin typeface="Rockwell"/>
              </a:defRPr>
            </a:lvl8pPr>
            <a:lvl9pPr fontAlgn="base">
              <a:spcBef>
                <a:spcPct val="0"/>
              </a:spcBef>
              <a:spcAft>
                <a:spcPct val="0"/>
              </a:spcAft>
              <a:defRPr>
                <a:solidFill>
                  <a:schemeClr val="tx1"/>
                </a:solidFill>
                <a:latin typeface="Rockwell"/>
              </a:defRPr>
            </a:lvl9pPr>
          </a:lstStyle>
          <a:p>
            <a:pPr defTabSz="914400"/>
            <a:r>
              <a:rPr lang="pt-BR"/>
              <a:t>*Uma grade de segmentos de DNA de sequência conhecida que é usada para testar e mapear fragmentos de DNA, anticorpos ou proteínas.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normAutofit fontScale="90000"/>
          </a:bodyPr>
          <a:lstStyle/>
          <a:p>
            <a:pPr fontAlgn="auto">
              <a:spcAft>
                <a:spcPts val="0"/>
              </a:spcAft>
              <a:defRPr/>
            </a:pPr>
            <a:r>
              <a:rPr lang="pt-BR" b="1" u="sng" dirty="0"/>
              <a:t>Avaliação genética: síndromes monogênicas</a:t>
            </a:r>
          </a:p>
        </p:txBody>
      </p:sp>
      <p:sp>
        <p:nvSpPr>
          <p:cNvPr id="31747" name="Espaço Reservado para Conteúdo 2"/>
          <p:cNvSpPr>
            <a:spLocks noGrp="1"/>
          </p:cNvSpPr>
          <p:nvPr>
            <p:ph idx="1"/>
          </p:nvPr>
        </p:nvSpPr>
        <p:spPr>
          <a:xfrm>
            <a:off x="5118100" y="2178050"/>
            <a:ext cx="6281738" cy="3676650"/>
          </a:xfrm>
        </p:spPr>
        <p:txBody>
          <a:bodyPr/>
          <a:lstStyle/>
          <a:p>
            <a:pPr algn="just"/>
            <a:r>
              <a:rPr lang="pt-BR" sz="1400" b="1" dirty="0" smtClean="0">
                <a:solidFill>
                  <a:srgbClr val="FF0000"/>
                </a:solidFill>
              </a:rPr>
              <a:t>Síndromes são responsáveis ​​por 5-10% dos casos de NIHF</a:t>
            </a:r>
            <a:r>
              <a:rPr lang="pt-BR" sz="1400" b="1" baseline="30000" dirty="0" smtClean="0">
                <a:solidFill>
                  <a:srgbClr val="FF0000"/>
                </a:solidFill>
              </a:rPr>
              <a:t>15</a:t>
            </a:r>
          </a:p>
          <a:p>
            <a:r>
              <a:rPr lang="pt-BR" sz="1400" dirty="0" smtClean="0"/>
              <a:t>Esta classificação é baseada em achados moleculares (sequenciamento de genes) ou fenotípicos / clínicos de ultrassons /  exames físicos / autópsias. </a:t>
            </a:r>
          </a:p>
          <a:p>
            <a:r>
              <a:rPr lang="pt-BR" sz="1400" dirty="0" smtClean="0"/>
              <a:t>Síndromes de malformação monogênica / múltipla recentemente descritas com hidropsia não imune e etiologias genéticas comprovadas estão listadas na</a:t>
            </a:r>
            <a:r>
              <a:rPr lang="pt-BR" sz="1400" b="1" dirty="0" smtClean="0"/>
              <a:t> </a:t>
            </a:r>
            <a:r>
              <a:rPr lang="pt-BR" sz="1400" dirty="0" smtClean="0">
                <a:solidFill>
                  <a:srgbClr val="3333FF"/>
                </a:solidFill>
              </a:rPr>
              <a:t>Tabela 2.</a:t>
            </a:r>
          </a:p>
          <a:p>
            <a:r>
              <a:rPr lang="pt-BR" sz="1400" dirty="0" smtClean="0"/>
              <a:t>Para estimar com segurança a frequência de doenças monogênicas na etiologia da NIHF, principalmente em fetos com defeitos de desenvolvimento, justifica-se a realização de painel gênico ou mesmo todo sequenciamento de </a:t>
            </a:r>
            <a:r>
              <a:rPr lang="pt-BR" sz="1400" dirty="0" err="1" smtClean="0"/>
              <a:t>exoma</a:t>
            </a:r>
            <a:r>
              <a:rPr lang="pt-BR" sz="1400" dirty="0" smtClean="0"/>
              <a:t>.</a:t>
            </a:r>
          </a:p>
          <a:p>
            <a:r>
              <a:rPr lang="pt-BR" sz="1400" dirty="0" smtClean="0"/>
              <a:t> É muito provável que algumas das “síndromes” ou “malformações” classificadas na literatura na verdade tem uma base genética (que não foi identificada) e resulta de </a:t>
            </a:r>
            <a:r>
              <a:rPr lang="pt-BR" sz="1400" dirty="0" err="1" smtClean="0"/>
              <a:t>CNVs</a:t>
            </a:r>
            <a:r>
              <a:rPr lang="pt-BR" sz="1400" dirty="0" smtClean="0"/>
              <a:t> ( variantes de número de cópias) ou variantes patogênicas em um determinado gene.. </a:t>
            </a:r>
          </a:p>
          <a:p>
            <a:r>
              <a:rPr lang="pt-BR" sz="1400" dirty="0" smtClean="0"/>
              <a:t>Assim, para a classificação de NIHF com causa genética comprovada, os autores propõem o uso de nomenclatura etiológica, como "</a:t>
            </a:r>
            <a:r>
              <a:rPr lang="pt-BR" sz="1400" dirty="0" smtClean="0">
                <a:solidFill>
                  <a:srgbClr val="FF0000"/>
                </a:solidFill>
              </a:rPr>
              <a:t>aberrações cromossômicas</a:t>
            </a:r>
            <a:r>
              <a:rPr lang="pt-BR" sz="1400" dirty="0" smtClean="0"/>
              <a:t>" e “</a:t>
            </a:r>
            <a:r>
              <a:rPr lang="pt-BR" sz="1400" dirty="0" smtClean="0">
                <a:solidFill>
                  <a:srgbClr val="FF0000"/>
                </a:solidFill>
              </a:rPr>
              <a:t>desordens</a:t>
            </a:r>
            <a:r>
              <a:rPr lang="pt-BR" sz="1400" dirty="0" smtClean="0"/>
              <a:t> </a:t>
            </a:r>
            <a:r>
              <a:rPr lang="pt-BR" sz="1400" b="1" dirty="0" smtClean="0">
                <a:solidFill>
                  <a:srgbClr val="FF0000"/>
                </a:solidFill>
              </a:rPr>
              <a:t>monogênica</a:t>
            </a:r>
          </a:p>
          <a:p>
            <a:r>
              <a:rPr lang="pt-BR" sz="1400" dirty="0" smtClean="0"/>
              <a:t>Com o avanço nos testes pré-natais moleculares, essa nomenclatura parece a mais razoável</a:t>
            </a:r>
          </a:p>
          <a:p>
            <a:pPr>
              <a:buFont typeface="Wingdings" pitchFamily="2" charset="2"/>
              <a:buNone/>
            </a:pPr>
            <a:endParaRPr lang="pt-BR" dirty="0" smtClean="0"/>
          </a:p>
        </p:txBody>
      </p:sp>
      <p:graphicFrame>
        <p:nvGraphicFramePr>
          <p:cNvPr id="4" name="Diagrama 3">
            <a:extLst>
              <a:ext uri="{FF2B5EF4-FFF2-40B4-BE49-F238E27FC236}"/>
            </a:extLst>
          </p:cNvPr>
          <p:cNvGraphicFramePr/>
          <p:nvPr/>
        </p:nvGraphicFramePr>
        <p:xfrm>
          <a:off x="887107" y="5039896"/>
          <a:ext cx="3806700" cy="11506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1750" name="Rectangle 6"/>
          <p:cNvSpPr>
            <a:spLocks noChangeArrowheads="1"/>
          </p:cNvSpPr>
          <p:nvPr/>
        </p:nvSpPr>
        <p:spPr bwMode="auto">
          <a:xfrm>
            <a:off x="2673350" y="0"/>
            <a:ext cx="8726488"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defTabSz="914400"/>
            <a:r>
              <a:rPr lang="pt-BR" b="1"/>
              <a:t>Uma síndrome é um distúrbio caracterizado por um conjunto de sintomas associados. Quando a etiologia refere-se a mutações genéticas, o termo "</a:t>
            </a:r>
            <a:r>
              <a:rPr lang="pt-BR" b="1">
                <a:solidFill>
                  <a:srgbClr val="FF0000"/>
                </a:solidFill>
              </a:rPr>
              <a:t>síndrome monogênica"</a:t>
            </a:r>
            <a:r>
              <a:rPr lang="pt-BR" b="1"/>
              <a:t> é preferido.</a:t>
            </a:r>
          </a:p>
        </p:txBody>
      </p:sp>
      <p:sp>
        <p:nvSpPr>
          <p:cNvPr id="31751" name="Rectangle 7"/>
          <p:cNvSpPr>
            <a:spLocks noChangeArrowheads="1"/>
          </p:cNvSpPr>
          <p:nvPr/>
        </p:nvSpPr>
        <p:spPr bwMode="auto">
          <a:xfrm>
            <a:off x="4889500" y="5227638"/>
            <a:ext cx="300038" cy="422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lnSpc>
                <a:spcPct val="120000"/>
              </a:lnSpc>
              <a:spcBef>
                <a:spcPts val="1000"/>
              </a:spcBef>
              <a:buClr>
                <a:schemeClr val="accent1"/>
              </a:buClr>
              <a:buSzPct val="110000"/>
              <a:buFont typeface="Wingdings" pitchFamily="2" charset="2"/>
              <a:buChar char="§"/>
            </a:pPr>
            <a:endParaRPr lang="pt-B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Imagem 4" descr="Tabela&#10;&#10;Descrição gerada automaticamente"/>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58850" y="1479550"/>
            <a:ext cx="10274300" cy="389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sz="3600" b="1" u="sng" smtClean="0">
                <a:solidFill>
                  <a:srgbClr val="FFFEFF"/>
                </a:solidFill>
              </a:rPr>
              <a:t>Avaliação genética: síndromes monogênicas</a:t>
            </a:r>
          </a:p>
        </p:txBody>
      </p:sp>
      <p:sp>
        <p:nvSpPr>
          <p:cNvPr id="40963" name="Rectangle 3"/>
          <p:cNvSpPr>
            <a:spLocks noGrp="1"/>
          </p:cNvSpPr>
          <p:nvPr>
            <p:ph type="body" idx="4294967295"/>
          </p:nvPr>
        </p:nvSpPr>
        <p:spPr>
          <a:xfrm>
            <a:off x="5435600" y="1317625"/>
            <a:ext cx="6756400" cy="5256213"/>
          </a:xfrm>
        </p:spPr>
        <p:txBody>
          <a:bodyPr/>
          <a:lstStyle/>
          <a:p>
            <a:pPr algn="just"/>
            <a:r>
              <a:rPr lang="pt-BR" smtClean="0"/>
              <a:t>Alguns desses distúrbios, particularmente </a:t>
            </a:r>
            <a:r>
              <a:rPr lang="pt-BR" b="1" smtClean="0">
                <a:solidFill>
                  <a:srgbClr val="FF0000"/>
                </a:solidFill>
              </a:rPr>
              <a:t>Distúrbios de armazenamento lipossomal[LSD] (podem se manifestar antenatal apenas como hidropsia</a:t>
            </a:r>
            <a:r>
              <a:rPr lang="pt-BR" b="1" baseline="30000" smtClean="0">
                <a:solidFill>
                  <a:srgbClr val="FF0000"/>
                </a:solidFill>
              </a:rPr>
              <a:t>17</a:t>
            </a:r>
            <a:r>
              <a:rPr lang="pt-BR" b="1" smtClean="0">
                <a:solidFill>
                  <a:srgbClr val="FF0000"/>
                </a:solidFill>
              </a:rPr>
              <a:t>)</a:t>
            </a:r>
            <a:r>
              <a:rPr lang="pt-BR" smtClean="0"/>
              <a:t> compreendem um grupo heterogêneo de cerca de 40 distúrbios que contam para até 25% dos casos de NIHF</a:t>
            </a:r>
            <a:r>
              <a:rPr lang="pt-BR" baseline="30000" smtClean="0"/>
              <a:t>6</a:t>
            </a:r>
            <a:r>
              <a:rPr lang="pt-BR" smtClean="0"/>
              <a:t>: </a:t>
            </a:r>
            <a:r>
              <a:rPr lang="pt-BR" b="1" smtClean="0"/>
              <a:t>incidência de 5,2%em todos os casos de NIHF testados para qualquer LSD, 17,4% DE NIHF idiopática e 24,6% em casos de NIHF idiopática para os quais uma avaliação abrangente de LSD foi feita</a:t>
            </a:r>
            <a:r>
              <a:rPr lang="pt-BR" b="1" baseline="30000" smtClean="0"/>
              <a:t>18</a:t>
            </a:r>
          </a:p>
          <a:p>
            <a:pPr algn="just"/>
            <a:r>
              <a:rPr lang="pt-BR" b="1" u="sng" smtClean="0"/>
              <a:t>3 mais comuns:</a:t>
            </a:r>
            <a:r>
              <a:rPr lang="pt-BR" smtClean="0"/>
              <a:t> mucopolissacaridose tipo VII (mutação no gene que codifica beta-glucuronidase), doença de Gaucher (mutação no gene que codifica beta-glucosidase ácida) e GM1-gangliosidose (mutação no gene que codifica beta-galactosidase-1)</a:t>
            </a:r>
          </a:p>
          <a:p>
            <a:endParaRPr lang="pt-BR" smtClean="0"/>
          </a:p>
        </p:txBody>
      </p:sp>
      <p:sp>
        <p:nvSpPr>
          <p:cNvPr id="40964" name="Rectangle 4"/>
          <p:cNvSpPr>
            <a:spLocks noChangeArrowheads="1"/>
          </p:cNvSpPr>
          <p:nvPr/>
        </p:nvSpPr>
        <p:spPr bwMode="auto">
          <a:xfrm>
            <a:off x="2716213" y="0"/>
            <a:ext cx="609600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r>
              <a:rPr lang="pt-BR" b="1"/>
              <a:t>A classificação errada de transtornos sindrômicos vs. não sindrômicos pode servir a erros inatos de</a:t>
            </a:r>
          </a:p>
          <a:p>
            <a:pPr algn="ctr" defTabSz="914400"/>
            <a:r>
              <a:rPr lang="pt-BR" b="1"/>
              <a:t>metabolismo (IEM).</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sz="3600" b="1" u="sng" smtClean="0">
                <a:solidFill>
                  <a:srgbClr val="FFFEFF"/>
                </a:solidFill>
              </a:rPr>
              <a:t>Avaliação genética: síndromes monogênicas</a:t>
            </a:r>
          </a:p>
        </p:txBody>
      </p:sp>
      <p:sp>
        <p:nvSpPr>
          <p:cNvPr id="43011" name="Rectangle 3"/>
          <p:cNvSpPr>
            <a:spLocks noGrp="1"/>
          </p:cNvSpPr>
          <p:nvPr>
            <p:ph type="body" idx="4294967295"/>
          </p:nvPr>
        </p:nvSpPr>
        <p:spPr>
          <a:xfrm>
            <a:off x="4792663" y="261938"/>
            <a:ext cx="6792912" cy="6470650"/>
          </a:xfrm>
        </p:spPr>
        <p:txBody>
          <a:bodyPr/>
          <a:lstStyle/>
          <a:p>
            <a:pPr>
              <a:lnSpc>
                <a:spcPct val="110000"/>
              </a:lnSpc>
            </a:pPr>
            <a:r>
              <a:rPr lang="pt-BR" smtClean="0"/>
              <a:t>Do ponto de vista clínico, o reconhecimento pré-natal destes / quaisquer LSDs são de grande importância. As razões são as seguintes:</a:t>
            </a:r>
          </a:p>
          <a:p>
            <a:pPr>
              <a:lnSpc>
                <a:spcPct val="110000"/>
              </a:lnSpc>
            </a:pPr>
            <a:r>
              <a:rPr lang="pt-BR" smtClean="0"/>
              <a:t> Em primeiro lugar, existe um risco de recorrência de 25% em cada gravidez subsequente (exceto MPSII, que é uma doença semelhante ao X); </a:t>
            </a:r>
          </a:p>
          <a:p>
            <a:pPr>
              <a:lnSpc>
                <a:spcPct val="110000"/>
              </a:lnSpc>
            </a:pPr>
            <a:r>
              <a:rPr lang="pt-BR" smtClean="0"/>
              <a:t>Em segundo lugar, a iniciação precoce de tratamento pós-natal pode atrasar significativamente a progressão da doença; e </a:t>
            </a:r>
          </a:p>
          <a:p>
            <a:pPr>
              <a:lnSpc>
                <a:spcPct val="110000"/>
              </a:lnSpc>
            </a:pPr>
            <a:r>
              <a:rPr lang="pt-BR" smtClean="0"/>
              <a:t>Em terceiro lugar, há um risco de morte precoce (antes que o diagnóstico seja estabelecido). </a:t>
            </a:r>
          </a:p>
          <a:p>
            <a:pPr>
              <a:lnSpc>
                <a:spcPct val="110000"/>
              </a:lnSpc>
            </a:pPr>
            <a:r>
              <a:rPr lang="pt-BR" b="1" smtClean="0">
                <a:solidFill>
                  <a:srgbClr val="3333FF"/>
                </a:solidFill>
              </a:rPr>
              <a:t>O diagnóstico pré-natal deve, portanto, ser realizado especialmente em famílias com casos de recorrência de NIHF</a:t>
            </a:r>
            <a:r>
              <a:rPr lang="pt-BR" smtClean="0"/>
              <a:t> e quando a NIHF no feto ocorre de forma estruturalmente normal</a:t>
            </a:r>
          </a:p>
          <a:p>
            <a:pPr>
              <a:lnSpc>
                <a:spcPct val="110000"/>
              </a:lnSpc>
            </a:pPr>
            <a:r>
              <a:rPr lang="pt-BR" smtClean="0"/>
              <a:t>Como o risco de recorrência em cada gravidez subsequente pode ser tão alto quanto 25%, torna-se importante realizar  um diagnóstico preciso que também permite testes pré-natais moleculares direcionados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endParaRPr lang="pt-BR" smtClean="0"/>
          </a:p>
        </p:txBody>
      </p:sp>
      <p:sp>
        <p:nvSpPr>
          <p:cNvPr id="44035" name="Rectangle 3"/>
          <p:cNvSpPr>
            <a:spLocks noGrp="1"/>
          </p:cNvSpPr>
          <p:nvPr>
            <p:ph type="body" idx="4294967295"/>
          </p:nvPr>
        </p:nvSpPr>
        <p:spPr>
          <a:xfrm>
            <a:off x="631825" y="280988"/>
            <a:ext cx="11144250" cy="6577012"/>
          </a:xfrm>
          <a:solidFill>
            <a:schemeClr val="bg1"/>
          </a:solidFill>
        </p:spPr>
        <p:txBody>
          <a:bodyPr/>
          <a:lstStyle/>
          <a:p>
            <a:pPr>
              <a:lnSpc>
                <a:spcPct val="110000"/>
              </a:lnSpc>
            </a:pPr>
            <a:r>
              <a:rPr lang="pt-BR" sz="2000" dirty="0" smtClean="0"/>
              <a:t>Assim, se o cariótipo clássico ou CMA produzirem resultados normais, em todas as gestações com </a:t>
            </a:r>
            <a:r>
              <a:rPr lang="pt-BR" sz="2000" dirty="0" err="1" smtClean="0"/>
              <a:t>NIHF,um</a:t>
            </a:r>
            <a:r>
              <a:rPr lang="pt-BR" sz="2000" dirty="0" smtClean="0"/>
              <a:t> ultrassom detalhado para doenças monogênicas deve ser realizado - o último cobrindo o painel de genes relacionados à hidropsia fetal (que difere entre os laboratórios) ou mesmo o </a:t>
            </a:r>
            <a:r>
              <a:rPr lang="pt-BR" sz="2000" dirty="0" err="1" smtClean="0"/>
              <a:t>exoma</a:t>
            </a:r>
            <a:r>
              <a:rPr lang="pt-BR" sz="2000" dirty="0" smtClean="0"/>
              <a:t> completo (todo teste de sequenciamento de </a:t>
            </a:r>
            <a:r>
              <a:rPr lang="pt-BR" sz="2000" dirty="0" err="1" smtClean="0"/>
              <a:t>exoma</a:t>
            </a:r>
            <a:r>
              <a:rPr lang="pt-BR" sz="2000" dirty="0" smtClean="0"/>
              <a:t>, WES), que dá a chance de fornecer diagnósticos novos e imprevisíveis em, além de causas conhecidas de hidropsia não imune. </a:t>
            </a:r>
          </a:p>
          <a:p>
            <a:pPr>
              <a:lnSpc>
                <a:spcPct val="110000"/>
              </a:lnSpc>
            </a:pPr>
            <a:r>
              <a:rPr lang="pt-BR" sz="2000" dirty="0" smtClean="0"/>
              <a:t>WES, como qualquer outro tipo de teste genético, requer pré-testes individuais e consultas genéticas para discutir suas desvantagens (como resultados de significado desconhecido) e para obter consentimento informado para o estudo. </a:t>
            </a:r>
          </a:p>
          <a:p>
            <a:pPr algn="ctr">
              <a:lnSpc>
                <a:spcPct val="110000"/>
              </a:lnSpc>
              <a:buFont typeface="Wingdings" pitchFamily="2" charset="2"/>
              <a:buNone/>
            </a:pPr>
            <a:r>
              <a:rPr lang="pt-BR" sz="2000" b="1" dirty="0" smtClean="0">
                <a:solidFill>
                  <a:srgbClr val="FF0000"/>
                </a:solidFill>
              </a:rPr>
              <a:t>Outras etiologias incluem doenças hereditárias, como </a:t>
            </a:r>
            <a:r>
              <a:rPr lang="pt-BR" sz="2000" b="1" dirty="0" err="1" smtClean="0">
                <a:solidFill>
                  <a:srgbClr val="FF0000"/>
                </a:solidFill>
              </a:rPr>
              <a:t>hemoglobinopatias</a:t>
            </a:r>
            <a:r>
              <a:rPr lang="pt-BR" sz="2000" b="1" dirty="0" smtClean="0">
                <a:solidFill>
                  <a:srgbClr val="FF0000"/>
                </a:solidFill>
              </a:rPr>
              <a:t> (a mais comum sendo alfa </a:t>
            </a:r>
            <a:r>
              <a:rPr lang="pt-BR" sz="2000" b="1" dirty="0" err="1" smtClean="0">
                <a:solidFill>
                  <a:srgbClr val="FF0000"/>
                </a:solidFill>
              </a:rPr>
              <a:t>talassemia</a:t>
            </a:r>
            <a:r>
              <a:rPr lang="pt-BR" sz="2000" b="1" dirty="0" smtClean="0">
                <a:solidFill>
                  <a:srgbClr val="FF0000"/>
                </a:solidFill>
              </a:rPr>
              <a:t>), como bem como condições adquiridas, como hemólise, hemorragia feto-materna, infecção por </a:t>
            </a:r>
            <a:r>
              <a:rPr lang="pt-BR" sz="2000" b="1" dirty="0" err="1" smtClean="0">
                <a:solidFill>
                  <a:srgbClr val="FF0000"/>
                </a:solidFill>
              </a:rPr>
              <a:t>parvovírus</a:t>
            </a:r>
            <a:r>
              <a:rPr lang="pt-BR" sz="2000" b="1" dirty="0" smtClean="0">
                <a:solidFill>
                  <a:srgbClr val="FF0000"/>
                </a:solidFill>
              </a:rPr>
              <a:t>, deficiência de G-6-PD, </a:t>
            </a:r>
            <a:r>
              <a:rPr lang="pt-BR" sz="2000" b="1" dirty="0" err="1" smtClean="0">
                <a:solidFill>
                  <a:srgbClr val="FF0000"/>
                </a:solidFill>
              </a:rPr>
              <a:t>enzimopatias</a:t>
            </a:r>
            <a:r>
              <a:rPr lang="pt-BR" sz="2000" b="1" dirty="0" smtClean="0">
                <a:solidFill>
                  <a:srgbClr val="FF0000"/>
                </a:solidFill>
              </a:rPr>
              <a:t> eritrocitárias - como deficiência de </a:t>
            </a:r>
            <a:r>
              <a:rPr lang="pt-BR" sz="2000" b="1" dirty="0" err="1" smtClean="0">
                <a:solidFill>
                  <a:srgbClr val="FF0000"/>
                </a:solidFill>
              </a:rPr>
              <a:t>piruvato</a:t>
            </a:r>
            <a:r>
              <a:rPr lang="pt-BR" sz="2000" b="1" dirty="0" smtClean="0">
                <a:solidFill>
                  <a:srgbClr val="FF0000"/>
                </a:solidFill>
              </a:rPr>
              <a:t> </a:t>
            </a:r>
            <a:r>
              <a:rPr lang="pt-BR" sz="2000" b="1" dirty="0" err="1" smtClean="0">
                <a:solidFill>
                  <a:srgbClr val="FF0000"/>
                </a:solidFill>
              </a:rPr>
              <a:t>quinase</a:t>
            </a:r>
            <a:r>
              <a:rPr lang="pt-BR" sz="2000" b="1" dirty="0" smtClean="0">
                <a:solidFill>
                  <a:srgbClr val="FF0000"/>
                </a:solidFill>
              </a:rPr>
              <a:t> e aplasia adquirida de eritrócitos adquirida pela mãe.</a:t>
            </a:r>
            <a:r>
              <a:rPr lang="pt-BR" sz="2000" b="1" baseline="30000" dirty="0" smtClean="0">
                <a:solidFill>
                  <a:srgbClr val="FF0000"/>
                </a:solidFill>
              </a:rPr>
              <a:t>19</a:t>
            </a:r>
            <a:r>
              <a:rPr lang="pt-BR" sz="2000" b="1" dirty="0" smtClean="0">
                <a:solidFill>
                  <a:srgbClr val="FF0000"/>
                </a:solidFill>
              </a:rPr>
              <a:t> </a:t>
            </a:r>
          </a:p>
          <a:p>
            <a:pPr algn="ctr">
              <a:lnSpc>
                <a:spcPct val="110000"/>
              </a:lnSpc>
              <a:buFont typeface="Wingdings" pitchFamily="2" charset="2"/>
              <a:buNone/>
            </a:pPr>
            <a:r>
              <a:rPr lang="pt-BR" b="1" dirty="0" smtClean="0"/>
              <a:t>Conforme apresentado na </a:t>
            </a:r>
            <a:r>
              <a:rPr lang="pt-BR" b="1" dirty="0" smtClean="0">
                <a:solidFill>
                  <a:srgbClr val="3333FF"/>
                </a:solidFill>
              </a:rPr>
              <a:t>Tabela 2</a:t>
            </a:r>
            <a:r>
              <a:rPr lang="pt-BR" b="1" dirty="0" smtClean="0"/>
              <a:t>, para gestações com diagnóstico de anomalias cardíacas, especialmente cardiomiopatia hipertrófica ou estenose da válvula pulmonar, síndrome de </a:t>
            </a:r>
            <a:r>
              <a:rPr lang="pt-BR" b="1" dirty="0" err="1" smtClean="0"/>
              <a:t>Noonan</a:t>
            </a:r>
            <a:r>
              <a:rPr lang="pt-BR" b="1" dirty="0" smtClean="0"/>
              <a:t> e outras devem ser consideradas (</a:t>
            </a:r>
            <a:r>
              <a:rPr lang="pt-BR" b="1" dirty="0" err="1" smtClean="0"/>
              <a:t>Swearingen</a:t>
            </a:r>
            <a:r>
              <a:rPr lang="pt-BR" b="1" dirty="0" smtClean="0"/>
              <a:t> et al, 2019).</a:t>
            </a:r>
            <a:r>
              <a:rPr lang="pt-BR" b="1" baseline="30000" dirty="0" smtClean="0"/>
              <a:t>20</a:t>
            </a:r>
            <a:r>
              <a:rPr lang="pt-BR" b="1" dirty="0" smtClean="0"/>
              <a:t> </a:t>
            </a:r>
          </a:p>
          <a:p>
            <a:pPr algn="ctr">
              <a:lnSpc>
                <a:spcPct val="110000"/>
              </a:lnSpc>
              <a:buFont typeface="Wingdings" pitchFamily="2" charset="2"/>
              <a:buNone/>
            </a:pPr>
            <a:r>
              <a:rPr lang="pt-BR" b="1" dirty="0" smtClean="0"/>
              <a:t>.</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wrap="square" numCol="1" anchorCtr="0" compatLnSpc="1">
            <a:prstTxWarp prst="textNoShape">
              <a:avLst/>
            </a:prstTxWarp>
          </a:bodyPr>
          <a:lstStyle/>
          <a:p>
            <a:r>
              <a:rPr lang="pt-BR" b="1" u="sng" smtClean="0"/>
              <a:t>Ultrassom (US) em NIHF</a:t>
            </a:r>
          </a:p>
        </p:txBody>
      </p:sp>
      <p:sp>
        <p:nvSpPr>
          <p:cNvPr id="33795" name="Espaço Reservado para Conteúdo 2"/>
          <p:cNvSpPr>
            <a:spLocks noGrp="1"/>
          </p:cNvSpPr>
          <p:nvPr>
            <p:ph idx="1"/>
          </p:nvPr>
        </p:nvSpPr>
        <p:spPr>
          <a:xfrm>
            <a:off x="4387850" y="315913"/>
            <a:ext cx="7804150" cy="6219825"/>
          </a:xfrm>
        </p:spPr>
        <p:txBody>
          <a:bodyPr/>
          <a:lstStyle/>
          <a:p>
            <a:pPr algn="just"/>
            <a:r>
              <a:rPr lang="pt-BR" sz="1700" b="1" dirty="0" smtClean="0">
                <a:solidFill>
                  <a:srgbClr val="3333FF"/>
                </a:solidFill>
              </a:rPr>
              <a:t>A causa da hidropisia pode ser determinada em cerca de 60% -85% dos casos</a:t>
            </a:r>
            <a:r>
              <a:rPr lang="pt-BR" sz="1700" dirty="0" smtClean="0"/>
              <a:t>; no entanto, essa porcentagem inclui a avaliação pós-natal. Assim, diagnósticos pré-natais precisos das causas de NIHF são menos comum.</a:t>
            </a:r>
            <a:r>
              <a:rPr lang="pt-BR" sz="1700" baseline="30000" dirty="0" smtClean="0"/>
              <a:t>20</a:t>
            </a:r>
            <a:r>
              <a:rPr lang="pt-BR" sz="1700" dirty="0" smtClean="0"/>
              <a:t> </a:t>
            </a:r>
            <a:r>
              <a:rPr lang="pt-BR" sz="1700" dirty="0" smtClean="0">
                <a:solidFill>
                  <a:srgbClr val="3333FF"/>
                </a:solidFill>
              </a:rPr>
              <a:t>Mulheres com diagnóstico de hidropsia fetal precisam de acompanhamento ultrassonográfico regular</a:t>
            </a:r>
            <a:r>
              <a:rPr lang="pt-BR" sz="1700" dirty="0" smtClean="0"/>
              <a:t>. Em casos de </a:t>
            </a:r>
            <a:r>
              <a:rPr lang="pt-BR" sz="1700" dirty="0" err="1" smtClean="0"/>
              <a:t>hidrotórax</a:t>
            </a:r>
            <a:r>
              <a:rPr lang="pt-BR" sz="1700" dirty="0" smtClean="0"/>
              <a:t> ou ascite, o volume de líquido deve ser medido e monitorado. </a:t>
            </a:r>
          </a:p>
          <a:p>
            <a:pPr algn="just"/>
            <a:r>
              <a:rPr lang="pt-BR" sz="1700" b="1" dirty="0" smtClean="0">
                <a:solidFill>
                  <a:srgbClr val="FF0000"/>
                </a:solidFill>
              </a:rPr>
              <a:t>As mais  causas da NIHF são as doenças cardiovasculares</a:t>
            </a:r>
            <a:r>
              <a:rPr lang="pt-BR" sz="1700" dirty="0" smtClean="0"/>
              <a:t>. Portanto, uma varredura cardíaca também deve ser oferecida. O mecanismo mais comum de hidropsia em anormalidades cardíacas é a </a:t>
            </a:r>
            <a:r>
              <a:rPr lang="pt-BR" sz="1700" b="1" dirty="0" smtClean="0">
                <a:solidFill>
                  <a:srgbClr val="FF0000"/>
                </a:solidFill>
              </a:rPr>
              <a:t>insuficiência cardíaca congestiva</a:t>
            </a:r>
            <a:r>
              <a:rPr lang="pt-BR" sz="1700" dirty="0" smtClean="0"/>
              <a:t> ou </a:t>
            </a:r>
            <a:r>
              <a:rPr lang="pt-BR" sz="1700" b="1" dirty="0" smtClean="0">
                <a:solidFill>
                  <a:srgbClr val="FF0000"/>
                </a:solidFill>
              </a:rPr>
              <a:t>arritmia cardíaca fetal</a:t>
            </a:r>
            <a:r>
              <a:rPr lang="pt-BR" sz="1700" dirty="0" smtClean="0"/>
              <a:t> (incluindo </a:t>
            </a:r>
            <a:r>
              <a:rPr lang="pt-BR" sz="1700" b="1" dirty="0" smtClean="0">
                <a:solidFill>
                  <a:srgbClr val="FF0000"/>
                </a:solidFill>
              </a:rPr>
              <a:t>taquicardia supraventricular</a:t>
            </a:r>
            <a:r>
              <a:rPr lang="pt-BR" sz="1700" dirty="0" smtClean="0"/>
              <a:t> ou </a:t>
            </a:r>
            <a:r>
              <a:rPr lang="pt-BR" sz="1700" b="1" dirty="0" smtClean="0"/>
              <a:t>bloqueio cardíaco congênito</a:t>
            </a:r>
            <a:r>
              <a:rPr lang="pt-BR" sz="1700" dirty="0" smtClean="0"/>
              <a:t>)</a:t>
            </a:r>
            <a:r>
              <a:rPr lang="pt-BR" sz="1700" baseline="30000" dirty="0" smtClean="0"/>
              <a:t>21,22</a:t>
            </a:r>
            <a:r>
              <a:rPr lang="pt-BR" sz="1700" dirty="0" smtClean="0"/>
              <a:t> . Em casos selecionados de taquicardia supraventricular (TVS), existe a possibilidade de tratamento, então o prognóstico geral é bom.</a:t>
            </a:r>
          </a:p>
          <a:p>
            <a:pPr algn="just"/>
            <a:r>
              <a:rPr lang="pt-BR" sz="1700" dirty="0" smtClean="0"/>
              <a:t>Outras possíveis causas detectáveis por ultrassom de NIHF incluem anormalidades anatômicas e infecções congênitas. Em casos de mudança do mediastino, um grande prejuízo no retorno venoso e o débito cardíaco pode causar hidropsia fetal. Por outro lado, obstrução gastrointestinal e o infarto pode levar à diminuição da pressão osmótica coloide devido à perda de proteínas, tornando o prognóstico  menos favorável.</a:t>
            </a:r>
          </a:p>
        </p:txBody>
      </p:sp>
      <p:sp>
        <p:nvSpPr>
          <p:cNvPr id="3" name="Título 1"/>
          <p:cNvSpPr>
            <a:spLocks/>
          </p:cNvSpPr>
          <p:nvPr/>
        </p:nvSpPr>
        <p:spPr bwMode="auto">
          <a:xfrm>
            <a:off x="889000" y="2349500"/>
            <a:ext cx="3498850"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28600" tIns="228600" rIns="228600" bIns="228600" anchor="ctr"/>
          <a:lstStyle/>
          <a:p>
            <a:pPr algn="ctr" defTabSz="914400">
              <a:lnSpc>
                <a:spcPct val="85000"/>
              </a:lnSpc>
            </a:pPr>
            <a:r>
              <a:rPr lang="pt-BR" sz="4000" b="1" u="sng">
                <a:solidFill>
                  <a:srgbClr val="FFFEFF"/>
                </a:solidFill>
                <a:latin typeface="Calibri Light" pitchFamily="34" charset="0"/>
              </a:rPr>
              <a:t>Ultrassom (US) em NIHF</a:t>
            </a:r>
          </a:p>
        </p:txBody>
      </p:sp>
      <p:sp>
        <p:nvSpPr>
          <p:cNvPr id="4" name="Título 1"/>
          <p:cNvSpPr>
            <a:spLocks/>
          </p:cNvSpPr>
          <p:nvPr/>
        </p:nvSpPr>
        <p:spPr bwMode="auto">
          <a:xfrm>
            <a:off x="889000" y="2349500"/>
            <a:ext cx="3498850"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28600" tIns="228600" rIns="228600" bIns="228600" anchor="ctr"/>
          <a:lstStyle/>
          <a:p>
            <a:pPr algn="ctr" defTabSz="914400">
              <a:lnSpc>
                <a:spcPct val="85000"/>
              </a:lnSpc>
            </a:pPr>
            <a:r>
              <a:rPr lang="pt-BR" sz="4000" b="1" u="sng">
                <a:solidFill>
                  <a:srgbClr val="FFFEFF"/>
                </a:solidFill>
                <a:latin typeface="Calibri Light" pitchFamily="34" charset="0"/>
              </a:rPr>
              <a:t>Ultrassom (US) em NIHF</a:t>
            </a:r>
          </a:p>
        </p:txBody>
      </p:sp>
      <p:sp>
        <p:nvSpPr>
          <p:cNvPr id="5" name="Título 1"/>
          <p:cNvSpPr>
            <a:spLocks/>
          </p:cNvSpPr>
          <p:nvPr/>
        </p:nvSpPr>
        <p:spPr bwMode="auto">
          <a:xfrm>
            <a:off x="889000" y="2349500"/>
            <a:ext cx="3498850"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28600" tIns="228600" rIns="228600" bIns="228600" anchor="ctr"/>
          <a:lstStyle/>
          <a:p>
            <a:pPr algn="ctr" defTabSz="914400">
              <a:lnSpc>
                <a:spcPct val="85000"/>
              </a:lnSpc>
            </a:pPr>
            <a:r>
              <a:rPr lang="pt-BR" sz="4000" b="1" u="sng">
                <a:solidFill>
                  <a:srgbClr val="FFFEFF"/>
                </a:solidFill>
                <a:latin typeface="Calibri Light" pitchFamily="34" charset="0"/>
              </a:rPr>
              <a:t>Ultrassom (US) em NIHF</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smtClean="0"/>
              <a:t>Ultrassom (US) em NIHF</a:t>
            </a:r>
          </a:p>
        </p:txBody>
      </p:sp>
      <p:sp>
        <p:nvSpPr>
          <p:cNvPr id="45059" name="Rectangle 3"/>
          <p:cNvSpPr>
            <a:spLocks noGrp="1"/>
          </p:cNvSpPr>
          <p:nvPr>
            <p:ph type="body" idx="4294967295"/>
          </p:nvPr>
        </p:nvSpPr>
        <p:spPr>
          <a:xfrm>
            <a:off x="5043488" y="1417638"/>
            <a:ext cx="5949950" cy="5256212"/>
          </a:xfrm>
        </p:spPr>
        <p:txBody>
          <a:bodyPr/>
          <a:lstStyle/>
          <a:p>
            <a:pPr algn="just"/>
            <a:r>
              <a:rPr lang="pt-BR" sz="2000" smtClean="0"/>
              <a:t>A avaliação da gravidez também inclui a triagem de infecções virais, bacterianas e parasitárias, como </a:t>
            </a:r>
            <a:r>
              <a:rPr lang="pt-BR" sz="2000" b="1" smtClean="0">
                <a:solidFill>
                  <a:srgbClr val="FF0000"/>
                </a:solidFill>
              </a:rPr>
              <a:t>parvovírus, citomegalovírus, sífilis e toxoplasmose</a:t>
            </a:r>
            <a:r>
              <a:rPr lang="pt-BR" sz="2000" b="1" baseline="30000" smtClean="0">
                <a:solidFill>
                  <a:srgbClr val="FF0000"/>
                </a:solidFill>
              </a:rPr>
              <a:t>23,24</a:t>
            </a:r>
          </a:p>
          <a:p>
            <a:pPr lvl="1" algn="just"/>
            <a:r>
              <a:rPr lang="pt-BR" sz="2000" smtClean="0"/>
              <a:t>O parvovírus B19 tem predileção pelas células  progenitor eritroides, levando à inibição da eritropoiese e subsequente anemia e hidropisia</a:t>
            </a:r>
          </a:p>
          <a:p>
            <a:endParaRPr lang="pt-BR" sz="2000" smtClean="0"/>
          </a:p>
        </p:txBody>
      </p:sp>
      <p:sp>
        <p:nvSpPr>
          <p:cNvPr id="45060" name="Rectangle 4"/>
          <p:cNvSpPr>
            <a:spLocks noChangeArrowheads="1"/>
          </p:cNvSpPr>
          <p:nvPr/>
        </p:nvSpPr>
        <p:spPr bwMode="auto">
          <a:xfrm>
            <a:off x="1076325" y="5376863"/>
            <a:ext cx="9682163" cy="944562"/>
          </a:xfrm>
          <a:prstGeom prst="rect">
            <a:avLst/>
          </a:prstGeom>
          <a:noFill/>
          <a:ln w="28575">
            <a:solidFill>
              <a:srgbClr val="3333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r>
              <a:rPr lang="pt-BR">
                <a:solidFill>
                  <a:srgbClr val="FF00FF"/>
                </a:solidFill>
              </a:rPr>
              <a:t>O monitoramento de ultrassom inclui uma avaliação de velocidade sistólica de pico da artéria cerebral média (MCA PSV) para prever anemia. Em casos de PSV acima de 1,5 MoM, está recomendada  amostragem de sangue fetal diagnóstica.</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fontAlgn="auto">
              <a:spcAft>
                <a:spcPts val="0"/>
              </a:spcAft>
              <a:defRPr/>
            </a:pPr>
            <a:r>
              <a:rPr lang="pt-BR" b="1" u="sng" dirty="0"/>
              <a:t>Terapia fetal em NIHF</a:t>
            </a:r>
          </a:p>
        </p:txBody>
      </p:sp>
      <p:sp>
        <p:nvSpPr>
          <p:cNvPr id="3" name="Espaço Reservado para Conteúdo 2">
            <a:extLst>
              <a:ext uri="{FF2B5EF4-FFF2-40B4-BE49-F238E27FC236}"/>
            </a:extLst>
          </p:cNvPr>
          <p:cNvSpPr>
            <a:spLocks noGrp="1"/>
          </p:cNvSpPr>
          <p:nvPr>
            <p:ph idx="1"/>
          </p:nvPr>
        </p:nvSpPr>
        <p:spPr>
          <a:xfrm>
            <a:off x="5118100" y="803275"/>
            <a:ext cx="6281738" cy="5248275"/>
          </a:xfrm>
        </p:spPr>
        <p:txBody>
          <a:bodyPr>
            <a:normAutofit/>
          </a:bodyPr>
          <a:lstStyle/>
          <a:p>
            <a:pPr algn="just">
              <a:lnSpc>
                <a:spcPct val="110000"/>
              </a:lnSpc>
            </a:pPr>
            <a:r>
              <a:rPr lang="pt-BR" dirty="0" smtClean="0"/>
              <a:t>Em casos de </a:t>
            </a:r>
            <a:r>
              <a:rPr lang="pt-BR" dirty="0" err="1" smtClean="0"/>
              <a:t>taquiarritmia</a:t>
            </a:r>
            <a:r>
              <a:rPr lang="pt-BR" dirty="0" smtClean="0"/>
              <a:t> cardíaca, taquicardia supraventricular, </a:t>
            </a:r>
            <a:r>
              <a:rPr lang="pt-BR" dirty="0" err="1" smtClean="0"/>
              <a:t>flutter</a:t>
            </a:r>
            <a:r>
              <a:rPr lang="pt-BR" dirty="0" smtClean="0"/>
              <a:t> atrial ou fibrilação atrial, o tratamento </a:t>
            </a:r>
            <a:r>
              <a:rPr lang="pt-BR" dirty="0" err="1" smtClean="0"/>
              <a:t>transplacentário</a:t>
            </a:r>
            <a:r>
              <a:rPr lang="pt-BR" dirty="0" smtClean="0"/>
              <a:t> com drogas antiarrítmicas é possível.</a:t>
            </a:r>
          </a:p>
          <a:p>
            <a:pPr algn="just">
              <a:lnSpc>
                <a:spcPct val="110000"/>
              </a:lnSpc>
            </a:pPr>
            <a:r>
              <a:rPr lang="pt-BR" dirty="0" smtClean="0"/>
              <a:t>Em casos de suspeita de anemia fetal, independentemente da causa, coleta de sangue seguida de transfusão intrauterina é recomendada</a:t>
            </a:r>
          </a:p>
          <a:p>
            <a:pPr algn="just">
              <a:lnSpc>
                <a:spcPct val="110000"/>
              </a:lnSpc>
            </a:pPr>
            <a:r>
              <a:rPr lang="pt-BR" dirty="0" smtClean="0"/>
              <a:t>Se o NIHF está relacionado a </a:t>
            </a:r>
            <a:r>
              <a:rPr lang="pt-BR" dirty="0" err="1" smtClean="0"/>
              <a:t>hidrotórax</a:t>
            </a:r>
            <a:r>
              <a:rPr lang="pt-BR" dirty="0" smtClean="0"/>
              <a:t>, </a:t>
            </a:r>
            <a:r>
              <a:rPr lang="pt-BR" dirty="0" err="1" smtClean="0"/>
              <a:t>quilotórax</a:t>
            </a:r>
            <a:r>
              <a:rPr lang="pt-BR" dirty="0" smtClean="0"/>
              <a:t> ou a um grande derrame pleural associado a sequestro broncopulmonar ou a uma malformação </a:t>
            </a:r>
            <a:r>
              <a:rPr lang="pt-BR" dirty="0" err="1" smtClean="0"/>
              <a:t>macrocística</a:t>
            </a:r>
            <a:r>
              <a:rPr lang="pt-BR" dirty="0" smtClean="0"/>
              <a:t> congênita das vias aéreas pulmonares, drenagem por agulha do derrame ou colocação de uma derivação </a:t>
            </a:r>
            <a:r>
              <a:rPr lang="pt-BR" dirty="0" err="1" smtClean="0"/>
              <a:t>toracoamniótica</a:t>
            </a:r>
            <a:r>
              <a:rPr lang="pt-BR" dirty="0" smtClean="0"/>
              <a:t> é possível</a:t>
            </a:r>
          </a:p>
          <a:p>
            <a:pPr algn="just">
              <a:lnSpc>
                <a:spcPct val="110000"/>
              </a:lnSpc>
            </a:pPr>
            <a:r>
              <a:rPr lang="pt-BR" dirty="0" smtClean="0"/>
              <a:t>No entanto, em casos de </a:t>
            </a:r>
            <a:r>
              <a:rPr lang="pt-BR" b="1" dirty="0" smtClean="0">
                <a:solidFill>
                  <a:srgbClr val="FF0000"/>
                </a:solidFill>
              </a:rPr>
              <a:t>hidropsia fetal detectados antes de 20 semanas de gestação</a:t>
            </a:r>
            <a:r>
              <a:rPr lang="pt-BR" dirty="0" smtClean="0"/>
              <a:t>, o shunt é geralmente tecnicamente extremamente difícil ou mesmo impossível.</a:t>
            </a:r>
          </a:p>
          <a:p>
            <a:pPr algn="just">
              <a:lnSpc>
                <a:spcPct val="110000"/>
              </a:lnSpc>
            </a:pPr>
            <a:endParaRPr lang="pt-BR" dirty="0" smtClean="0"/>
          </a:p>
        </p:txBody>
      </p:sp>
      <p:sp>
        <p:nvSpPr>
          <p:cNvPr id="34821" name="Rectangle 5"/>
          <p:cNvSpPr>
            <a:spLocks noChangeArrowheads="1"/>
          </p:cNvSpPr>
          <p:nvPr/>
        </p:nvSpPr>
        <p:spPr bwMode="auto">
          <a:xfrm>
            <a:off x="125413" y="192088"/>
            <a:ext cx="118173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r>
              <a:rPr lang="pt-BR" b="1" dirty="0">
                <a:solidFill>
                  <a:srgbClr val="FF00FF"/>
                </a:solidFill>
              </a:rPr>
              <a:t>Em alguns casos raros de hidropsia fetal não imune, a terapia fetal é possível e pode melhorar o resultado.</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b="1" u="sng" smtClean="0">
                <a:solidFill>
                  <a:srgbClr val="FFFEFF"/>
                </a:solidFill>
              </a:rPr>
              <a:t>Terapia fetal em NIHF</a:t>
            </a:r>
          </a:p>
        </p:txBody>
      </p:sp>
      <p:sp>
        <p:nvSpPr>
          <p:cNvPr id="46083" name="Rectangle 3"/>
          <p:cNvSpPr>
            <a:spLocks noGrp="1"/>
          </p:cNvSpPr>
          <p:nvPr>
            <p:ph type="body" idx="4294967295"/>
          </p:nvPr>
        </p:nvSpPr>
        <p:spPr/>
        <p:txBody>
          <a:bodyPr/>
          <a:lstStyle/>
          <a:p>
            <a:r>
              <a:rPr lang="pt-BR" smtClean="0"/>
              <a:t>Neste estudo, a idade gestacional mediana no momento do diagnóstico era de </a:t>
            </a:r>
            <a:r>
              <a:rPr lang="pt-BR" smtClean="0">
                <a:solidFill>
                  <a:srgbClr val="FF0000"/>
                </a:solidFill>
              </a:rPr>
              <a:t>24 semanas</a:t>
            </a:r>
            <a:r>
              <a:rPr lang="pt-BR" smtClean="0"/>
              <a:t> (variação: </a:t>
            </a:r>
            <a:r>
              <a:rPr lang="pt-BR" smtClean="0">
                <a:solidFill>
                  <a:srgbClr val="FF0000"/>
                </a:solidFill>
              </a:rPr>
              <a:t>15–36 semanas</a:t>
            </a:r>
            <a:r>
              <a:rPr lang="pt-BR" smtClean="0"/>
              <a:t>). </a:t>
            </a:r>
          </a:p>
          <a:p>
            <a:r>
              <a:rPr lang="pt-BR" smtClean="0"/>
              <a:t>No estudo recente de Sileo et al., que analisou um grupo de 279 fetos com hidropisia, a etiologia da NIFH variou  significativamente, dependendo da idade gestacional no momento do diagnóstico.</a:t>
            </a:r>
            <a:r>
              <a:rPr lang="pt-BR" baseline="30000" smtClean="0"/>
              <a:t>25</a:t>
            </a:r>
            <a:r>
              <a:rPr lang="pt-BR" smtClean="0"/>
              <a:t> </a:t>
            </a:r>
          </a:p>
          <a:p>
            <a:r>
              <a:rPr lang="pt-BR" smtClean="0"/>
              <a:t>Isso também foi observado no gruo desses autores, pois na maioria, as causas comuns de NIHF no primeiro grupo gestacional foram </a:t>
            </a:r>
            <a:r>
              <a:rPr lang="pt-BR" b="1" smtClean="0">
                <a:solidFill>
                  <a:srgbClr val="FF0000"/>
                </a:solidFill>
              </a:rPr>
              <a:t>aneuploidia e defeitos cardíacos</a:t>
            </a:r>
            <a:r>
              <a:rPr lang="pt-BR" smtClean="0"/>
              <a:t>. Nesses casos, o shunt geralmente não é recomendado</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35843" name="Freeform: Shape 9"/>
          <p:cNvSpPr>
            <a:spLocks noGrp="1" noRot="1" noChangeAspect="1" noMove="1" noResize="1" noEditPoints="1" noAdjustHandles="1" noChangeArrowheads="1" noChangeShapeType="1" noTextEdit="1"/>
          </p:cNvSpPr>
          <p:nvPr/>
        </p:nvSpPr>
        <p:spPr bwMode="auto">
          <a:xfrm>
            <a:off x="4275138" y="-15875"/>
            <a:ext cx="7912100" cy="6889750"/>
          </a:xfrm>
          <a:custGeom>
            <a:avLst/>
            <a:gdLst>
              <a:gd name="T0" fmla="*/ 1144064 w 7911916"/>
              <a:gd name="T1" fmla="*/ 0 h 6889592"/>
              <a:gd name="T2" fmla="*/ 7911916 w 7911916"/>
              <a:gd name="T3" fmla="*/ 0 h 6889592"/>
              <a:gd name="T4" fmla="*/ 7911916 w 7911916"/>
              <a:gd name="T5" fmla="*/ 6889592 h 6889592"/>
              <a:gd name="T6" fmla="*/ 1282780 w 7911916"/>
              <a:gd name="T7" fmla="*/ 6889592 h 6889592"/>
              <a:gd name="T8" fmla="*/ 1021588 w 7911916"/>
              <a:gd name="T9" fmla="*/ 6461391 h 6889592"/>
              <a:gd name="T10" fmla="*/ 841264 w 7911916"/>
              <a:gd name="T11" fmla="*/ 370936 h 6889592"/>
              <a:gd name="T12" fmla="*/ 1119707 w 7911916"/>
              <a:gd name="T13" fmla="*/ 26053 h 688959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911916" h="6889592">
                <a:moveTo>
                  <a:pt x="1144064" y="0"/>
                </a:moveTo>
                <a:lnTo>
                  <a:pt x="7911916" y="0"/>
                </a:lnTo>
                <a:lnTo>
                  <a:pt x="7911916" y="6889592"/>
                </a:lnTo>
                <a:lnTo>
                  <a:pt x="1282780" y="6889592"/>
                </a:lnTo>
                <a:lnTo>
                  <a:pt x="1021588" y="6461391"/>
                </a:lnTo>
                <a:cubicBezTo>
                  <a:pt x="-73086" y="4533675"/>
                  <a:pt x="-509682" y="2192905"/>
                  <a:pt x="841264" y="370936"/>
                </a:cubicBezTo>
                <a:cubicBezTo>
                  <a:pt x="928899" y="253509"/>
                  <a:pt x="1021859" y="138477"/>
                  <a:pt x="1119707" y="26053"/>
                </a:cubicBezTo>
                <a:lnTo>
                  <a:pt x="1144064" y="0"/>
                </a:lnTo>
                <a:close/>
              </a:path>
            </a:pathLst>
          </a:custGeom>
          <a:noFill/>
          <a:ln w="9525" cap="flat">
            <a:solidFill>
              <a:schemeClr val="tx1">
                <a:alpha val="10196"/>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5844" name="Freeform: Shape 11"/>
          <p:cNvSpPr>
            <a:spLocks noGrp="1" noRot="1" noChangeAspect="1" noMove="1" noResize="1" noEditPoints="1" noAdjustHandles="1" noChangeArrowheads="1" noChangeShapeType="1" noTextEdit="1"/>
          </p:cNvSpPr>
          <p:nvPr/>
        </p:nvSpPr>
        <p:spPr bwMode="auto">
          <a:xfrm>
            <a:off x="6249988" y="-6350"/>
            <a:ext cx="5930900" cy="6870700"/>
          </a:xfrm>
          <a:custGeom>
            <a:avLst/>
            <a:gdLst>
              <a:gd name="T0" fmla="*/ 2429503 w 5931659"/>
              <a:gd name="T1" fmla="*/ 0 h 6871452"/>
              <a:gd name="T2" fmla="*/ 5931659 w 5931659"/>
              <a:gd name="T3" fmla="*/ 0 h 6871452"/>
              <a:gd name="T4" fmla="*/ 5931659 w 5931659"/>
              <a:gd name="T5" fmla="*/ 6871452 h 6871452"/>
              <a:gd name="T6" fmla="*/ 1302090 w 5931659"/>
              <a:gd name="T7" fmla="*/ 6871452 h 6871452"/>
              <a:gd name="T8" fmla="*/ 1257860 w 5931659"/>
              <a:gd name="T9" fmla="*/ 6820098 h 6871452"/>
              <a:gd name="T10" fmla="*/ 456609 w 5931659"/>
              <a:gd name="T11" fmla="*/ 1965059 h 6871452"/>
              <a:gd name="T12" fmla="*/ 2356353 w 5931659"/>
              <a:gd name="T13" fmla="*/ 42030 h 68714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931659" h="6871452">
                <a:moveTo>
                  <a:pt x="2429503" y="0"/>
                </a:moveTo>
                <a:lnTo>
                  <a:pt x="5931659" y="0"/>
                </a:lnTo>
                <a:lnTo>
                  <a:pt x="5931659" y="6871452"/>
                </a:lnTo>
                <a:lnTo>
                  <a:pt x="1302090" y="6871452"/>
                </a:lnTo>
                <a:lnTo>
                  <a:pt x="1257860" y="6820098"/>
                </a:lnTo>
                <a:cubicBezTo>
                  <a:pt x="121068" y="5395213"/>
                  <a:pt x="-469022" y="3541076"/>
                  <a:pt x="456609" y="1965059"/>
                </a:cubicBezTo>
                <a:cubicBezTo>
                  <a:pt x="919425" y="1178905"/>
                  <a:pt x="1583566" y="524859"/>
                  <a:pt x="2356353" y="42030"/>
                </a:cubicBezTo>
                <a:lnTo>
                  <a:pt x="2429503" y="0"/>
                </a:lnTo>
                <a:close/>
              </a:path>
            </a:pathLst>
          </a:custGeom>
          <a:noFill/>
          <a:ln w="9525" cap="flat">
            <a:solidFill>
              <a:schemeClr val="tx1">
                <a:alpha val="10196"/>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5845" name="Freeform: Shape 13"/>
          <p:cNvSpPr>
            <a:spLocks noGrp="1" noRot="1" noChangeAspect="1" noMove="1" noResize="1" noEditPoints="1" noAdjustHandles="1" noChangeArrowheads="1" noChangeShapeType="1" noTextEdit="1"/>
          </p:cNvSpPr>
          <p:nvPr/>
        </p:nvSpPr>
        <p:spPr bwMode="auto">
          <a:xfrm>
            <a:off x="5434013" y="-3175"/>
            <a:ext cx="6765925" cy="6864350"/>
          </a:xfrm>
          <a:custGeom>
            <a:avLst/>
            <a:gdLst>
              <a:gd name="T0" fmla="*/ 2135088 w 6766974"/>
              <a:gd name="T1" fmla="*/ 0 h 6864232"/>
              <a:gd name="T2" fmla="*/ 6766974 w 6766974"/>
              <a:gd name="T3" fmla="*/ 0 h 6864232"/>
              <a:gd name="T4" fmla="*/ 6766974 w 6766974"/>
              <a:gd name="T5" fmla="*/ 6864232 h 6864232"/>
              <a:gd name="T6" fmla="*/ 1128977 w 6766974"/>
              <a:gd name="T7" fmla="*/ 6864232 h 6864232"/>
              <a:gd name="T8" fmla="*/ 1004776 w 6766974"/>
              <a:gd name="T9" fmla="*/ 6687663 h 6864232"/>
              <a:gd name="T10" fmla="*/ 709736 w 6766974"/>
              <a:gd name="T11" fmla="*/ 1521351 h 6864232"/>
              <a:gd name="T12" fmla="*/ 1896284 w 6766974"/>
              <a:gd name="T13" fmla="*/ 197391 h 686423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766974" h="6864232">
                <a:moveTo>
                  <a:pt x="2135088" y="0"/>
                </a:moveTo>
                <a:lnTo>
                  <a:pt x="6766974" y="0"/>
                </a:lnTo>
                <a:lnTo>
                  <a:pt x="6766974" y="6864232"/>
                </a:lnTo>
                <a:lnTo>
                  <a:pt x="1128977" y="6864232"/>
                </a:lnTo>
                <a:lnTo>
                  <a:pt x="1004776" y="6687663"/>
                </a:lnTo>
                <a:cubicBezTo>
                  <a:pt x="-54053" y="5122098"/>
                  <a:pt x="-463081" y="3202457"/>
                  <a:pt x="709736" y="1521351"/>
                </a:cubicBezTo>
                <a:cubicBezTo>
                  <a:pt x="1045443" y="1039181"/>
                  <a:pt x="1446565" y="592246"/>
                  <a:pt x="1896284" y="197391"/>
                </a:cubicBezTo>
                <a:lnTo>
                  <a:pt x="2135088" y="0"/>
                </a:lnTo>
                <a:close/>
              </a:path>
            </a:pathLst>
          </a:custGeom>
          <a:noFill/>
          <a:ln w="9525" cap="flat">
            <a:solidFill>
              <a:schemeClr val="tx1">
                <a:alpha val="10196"/>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6" name="Freeform: Shape 1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6953250" y="0"/>
            <a:ext cx="5238750" cy="6858000"/>
          </a:xfrm>
          <a:custGeom>
            <a:avLst/>
            <a:gdLst>
              <a:gd name="connsiteX0" fmla="*/ 2829115 w 5238864"/>
              <a:gd name="connsiteY0" fmla="*/ 0 h 6864726"/>
              <a:gd name="connsiteX1" fmla="*/ 5238864 w 5238864"/>
              <a:gd name="connsiteY1" fmla="*/ 0 h 6864726"/>
              <a:gd name="connsiteX2" fmla="*/ 5238864 w 5238864"/>
              <a:gd name="connsiteY2" fmla="*/ 6864726 h 6864726"/>
              <a:gd name="connsiteX3" fmla="*/ 1518091 w 5238864"/>
              <a:gd name="connsiteY3" fmla="*/ 6864726 h 6864726"/>
              <a:gd name="connsiteX4" fmla="*/ 1435414 w 5238864"/>
              <a:gd name="connsiteY4" fmla="*/ 6778879 h 6864726"/>
              <a:gd name="connsiteX5" fmla="*/ 406006 w 5238864"/>
              <a:gd name="connsiteY5" fmla="*/ 2093910 h 6864726"/>
              <a:gd name="connsiteX6" fmla="*/ 2559142 w 5238864"/>
              <a:gd name="connsiteY6" fmla="*/ 124487 h 6864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238864" h="6864726">
                <a:moveTo>
                  <a:pt x="2829115" y="0"/>
                </a:moveTo>
                <a:lnTo>
                  <a:pt x="5238864" y="0"/>
                </a:lnTo>
                <a:lnTo>
                  <a:pt x="5238864" y="6864726"/>
                </a:lnTo>
                <a:lnTo>
                  <a:pt x="1518091" y="6864726"/>
                </a:lnTo>
                <a:lnTo>
                  <a:pt x="1435414" y="6778879"/>
                </a:lnTo>
                <a:cubicBezTo>
                  <a:pt x="226066" y="5476104"/>
                  <a:pt x="-499346" y="3635393"/>
                  <a:pt x="406006" y="2093910"/>
                </a:cubicBezTo>
                <a:cubicBezTo>
                  <a:pt x="907547" y="1241972"/>
                  <a:pt x="1674986" y="564513"/>
                  <a:pt x="2559142" y="12448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ítulo 1">
            <a:extLst>
              <a:ext uri="{FF2B5EF4-FFF2-40B4-BE49-F238E27FC236}"/>
            </a:extLst>
          </p:cNvPr>
          <p:cNvSpPr>
            <a:spLocks noGrp="1"/>
          </p:cNvSpPr>
          <p:nvPr>
            <p:ph type="title"/>
          </p:nvPr>
        </p:nvSpPr>
        <p:spPr>
          <a:xfrm>
            <a:off x="7875588" y="1133475"/>
            <a:ext cx="3455987" cy="4591050"/>
          </a:xfrm>
        </p:spPr>
        <p:txBody>
          <a:bodyPr/>
          <a:lstStyle/>
          <a:p>
            <a:pPr algn="l" fontAlgn="auto">
              <a:spcAft>
                <a:spcPts val="0"/>
              </a:spcAft>
              <a:defRPr/>
            </a:pPr>
            <a:r>
              <a:rPr lang="pt-BR" sz="4800" b="1" dirty="0">
                <a:solidFill>
                  <a:schemeClr val="tx1"/>
                </a:solidFill>
              </a:rPr>
              <a:t>Conclusões</a:t>
            </a:r>
          </a:p>
        </p:txBody>
      </p:sp>
      <p:sp>
        <p:nvSpPr>
          <p:cNvPr id="35848" name="Espaço Reservado para Conteúdo 2"/>
          <p:cNvSpPr>
            <a:spLocks noGrp="1"/>
          </p:cNvSpPr>
          <p:nvPr>
            <p:ph idx="1"/>
          </p:nvPr>
        </p:nvSpPr>
        <p:spPr>
          <a:xfrm>
            <a:off x="447675" y="160338"/>
            <a:ext cx="5802313" cy="6451600"/>
          </a:xfrm>
          <a:ln w="76200" cmpd="tri">
            <a:solidFill>
              <a:srgbClr val="FF00FF"/>
            </a:solidFill>
            <a:miter lim="800000"/>
            <a:headEnd/>
            <a:tailEnd/>
          </a:ln>
        </p:spPr>
        <p:txBody>
          <a:bodyPr/>
          <a:lstStyle/>
          <a:p>
            <a:pPr algn="just"/>
            <a:r>
              <a:rPr lang="pt-BR" sz="1600" smtClean="0"/>
              <a:t>O </a:t>
            </a:r>
            <a:r>
              <a:rPr lang="pt-BR" sz="1600" b="1" smtClean="0">
                <a:solidFill>
                  <a:srgbClr val="3333FF"/>
                </a:solidFill>
              </a:rPr>
              <a:t>prognóstico de curto e longo prazo depende da etiologia da NIHF</a:t>
            </a:r>
            <a:r>
              <a:rPr lang="pt-BR" sz="1600" smtClean="0"/>
              <a:t>. Casos em que o tratamento está disponível, o prognóstico depende da resposta à terapia. </a:t>
            </a:r>
          </a:p>
          <a:p>
            <a:pPr algn="just"/>
            <a:r>
              <a:rPr lang="pt-BR" b="1" smtClean="0">
                <a:solidFill>
                  <a:srgbClr val="FF0000"/>
                </a:solidFill>
              </a:rPr>
              <a:t>Aneuploidia está relacionada a um mau prognóstico</a:t>
            </a:r>
            <a:r>
              <a:rPr lang="pt-BR" smtClean="0"/>
              <a:t> e, mesmo na ausência de aneuploidia, a sobrevida neonatal costuma ser inferior a 50%. </a:t>
            </a:r>
          </a:p>
          <a:p>
            <a:pPr algn="just"/>
            <a:r>
              <a:rPr lang="pt-BR" smtClean="0"/>
              <a:t>Baseado nos  dados dessa coorte e na literatura disponível, apenas casos isolados ou potencialmente tratáveis de NIHF, como </a:t>
            </a:r>
            <a:r>
              <a:rPr lang="pt-BR" b="1" smtClean="0">
                <a:solidFill>
                  <a:srgbClr val="3333FF"/>
                </a:solidFill>
              </a:rPr>
              <a:t>arritmia fetal ou infecção por parvovírus B, têm melhor prognóstico. </a:t>
            </a:r>
          </a:p>
          <a:p>
            <a:pPr algn="just"/>
            <a:r>
              <a:rPr lang="pt-BR" smtClean="0"/>
              <a:t>Como o número de causas genéticas potenciais de NIHF é significativo, </a:t>
            </a:r>
            <a:r>
              <a:rPr lang="pt-BR" b="1" smtClean="0"/>
              <a:t>a avaliação genética é crucial e deve incluir cariótipo clássico ou CMA</a:t>
            </a:r>
            <a:r>
              <a:rPr lang="pt-BR" smtClean="0"/>
              <a:t> (para excluir aberrações cromossômicas, especialmente quando são  observadas malformações de órgãos) e / ou sequenciamento de genes para diagnosticar síndromes monogênicas. </a:t>
            </a:r>
            <a:endParaRPr lang="pt-BR" sz="1600"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48131" name="Freeform: Shape 9"/>
          <p:cNvSpPr>
            <a:spLocks noGrp="1" noRot="1" noChangeAspect="1" noMove="1" noResize="1" noEditPoints="1" noAdjustHandles="1" noChangeArrowheads="1" noChangeShapeType="1" noTextEdit="1"/>
          </p:cNvSpPr>
          <p:nvPr/>
        </p:nvSpPr>
        <p:spPr bwMode="auto">
          <a:xfrm>
            <a:off x="4275138" y="-15875"/>
            <a:ext cx="7912100" cy="6889750"/>
          </a:xfrm>
          <a:custGeom>
            <a:avLst/>
            <a:gdLst>
              <a:gd name="T0" fmla="*/ 1144064 w 7911916"/>
              <a:gd name="T1" fmla="*/ 0 h 6889592"/>
              <a:gd name="T2" fmla="*/ 7911916 w 7911916"/>
              <a:gd name="T3" fmla="*/ 0 h 6889592"/>
              <a:gd name="T4" fmla="*/ 7911916 w 7911916"/>
              <a:gd name="T5" fmla="*/ 6889592 h 6889592"/>
              <a:gd name="T6" fmla="*/ 1282780 w 7911916"/>
              <a:gd name="T7" fmla="*/ 6889592 h 6889592"/>
              <a:gd name="T8" fmla="*/ 1021588 w 7911916"/>
              <a:gd name="T9" fmla="*/ 6461391 h 6889592"/>
              <a:gd name="T10" fmla="*/ 841264 w 7911916"/>
              <a:gd name="T11" fmla="*/ 370936 h 6889592"/>
              <a:gd name="T12" fmla="*/ 1119707 w 7911916"/>
              <a:gd name="T13" fmla="*/ 26053 h 688959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911916" h="6889592">
                <a:moveTo>
                  <a:pt x="1144064" y="0"/>
                </a:moveTo>
                <a:lnTo>
                  <a:pt x="7911916" y="0"/>
                </a:lnTo>
                <a:lnTo>
                  <a:pt x="7911916" y="6889592"/>
                </a:lnTo>
                <a:lnTo>
                  <a:pt x="1282780" y="6889592"/>
                </a:lnTo>
                <a:lnTo>
                  <a:pt x="1021588" y="6461391"/>
                </a:lnTo>
                <a:cubicBezTo>
                  <a:pt x="-73086" y="4533675"/>
                  <a:pt x="-509682" y="2192905"/>
                  <a:pt x="841264" y="370936"/>
                </a:cubicBezTo>
                <a:cubicBezTo>
                  <a:pt x="928899" y="253509"/>
                  <a:pt x="1021859" y="138477"/>
                  <a:pt x="1119707" y="26053"/>
                </a:cubicBezTo>
                <a:lnTo>
                  <a:pt x="1144064" y="0"/>
                </a:lnTo>
                <a:close/>
              </a:path>
            </a:pathLst>
          </a:custGeom>
          <a:noFill/>
          <a:ln w="9525" cap="flat">
            <a:solidFill>
              <a:schemeClr val="tx1">
                <a:alpha val="10196"/>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8132" name="Freeform: Shape 11"/>
          <p:cNvSpPr>
            <a:spLocks noGrp="1" noRot="1" noChangeAspect="1" noMove="1" noResize="1" noEditPoints="1" noAdjustHandles="1" noChangeArrowheads="1" noChangeShapeType="1" noTextEdit="1"/>
          </p:cNvSpPr>
          <p:nvPr/>
        </p:nvSpPr>
        <p:spPr bwMode="auto">
          <a:xfrm>
            <a:off x="6249988" y="-6350"/>
            <a:ext cx="5930900" cy="6870700"/>
          </a:xfrm>
          <a:custGeom>
            <a:avLst/>
            <a:gdLst>
              <a:gd name="T0" fmla="*/ 2429503 w 5931659"/>
              <a:gd name="T1" fmla="*/ 0 h 6871452"/>
              <a:gd name="T2" fmla="*/ 5931659 w 5931659"/>
              <a:gd name="T3" fmla="*/ 0 h 6871452"/>
              <a:gd name="T4" fmla="*/ 5931659 w 5931659"/>
              <a:gd name="T5" fmla="*/ 6871452 h 6871452"/>
              <a:gd name="T6" fmla="*/ 1302090 w 5931659"/>
              <a:gd name="T7" fmla="*/ 6871452 h 6871452"/>
              <a:gd name="T8" fmla="*/ 1257860 w 5931659"/>
              <a:gd name="T9" fmla="*/ 6820098 h 6871452"/>
              <a:gd name="T10" fmla="*/ 456609 w 5931659"/>
              <a:gd name="T11" fmla="*/ 1965059 h 6871452"/>
              <a:gd name="T12" fmla="*/ 2356353 w 5931659"/>
              <a:gd name="T13" fmla="*/ 42030 h 68714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931659" h="6871452">
                <a:moveTo>
                  <a:pt x="2429503" y="0"/>
                </a:moveTo>
                <a:lnTo>
                  <a:pt x="5931659" y="0"/>
                </a:lnTo>
                <a:lnTo>
                  <a:pt x="5931659" y="6871452"/>
                </a:lnTo>
                <a:lnTo>
                  <a:pt x="1302090" y="6871452"/>
                </a:lnTo>
                <a:lnTo>
                  <a:pt x="1257860" y="6820098"/>
                </a:lnTo>
                <a:cubicBezTo>
                  <a:pt x="121068" y="5395213"/>
                  <a:pt x="-469022" y="3541076"/>
                  <a:pt x="456609" y="1965059"/>
                </a:cubicBezTo>
                <a:cubicBezTo>
                  <a:pt x="919425" y="1178905"/>
                  <a:pt x="1583566" y="524859"/>
                  <a:pt x="2356353" y="42030"/>
                </a:cubicBezTo>
                <a:lnTo>
                  <a:pt x="2429503" y="0"/>
                </a:lnTo>
                <a:close/>
              </a:path>
            </a:pathLst>
          </a:custGeom>
          <a:noFill/>
          <a:ln w="9525" cap="flat">
            <a:solidFill>
              <a:schemeClr val="tx1">
                <a:alpha val="10196"/>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8133" name="Freeform: Shape 13"/>
          <p:cNvSpPr>
            <a:spLocks noGrp="1" noRot="1" noChangeAspect="1" noMove="1" noResize="1" noEditPoints="1" noAdjustHandles="1" noChangeArrowheads="1" noChangeShapeType="1" noTextEdit="1"/>
          </p:cNvSpPr>
          <p:nvPr/>
        </p:nvSpPr>
        <p:spPr bwMode="auto">
          <a:xfrm>
            <a:off x="5434013" y="-3175"/>
            <a:ext cx="6765925" cy="6864350"/>
          </a:xfrm>
          <a:custGeom>
            <a:avLst/>
            <a:gdLst>
              <a:gd name="T0" fmla="*/ 2135088 w 6766974"/>
              <a:gd name="T1" fmla="*/ 0 h 6864232"/>
              <a:gd name="T2" fmla="*/ 6766974 w 6766974"/>
              <a:gd name="T3" fmla="*/ 0 h 6864232"/>
              <a:gd name="T4" fmla="*/ 6766974 w 6766974"/>
              <a:gd name="T5" fmla="*/ 6864232 h 6864232"/>
              <a:gd name="T6" fmla="*/ 1128977 w 6766974"/>
              <a:gd name="T7" fmla="*/ 6864232 h 6864232"/>
              <a:gd name="T8" fmla="*/ 1004776 w 6766974"/>
              <a:gd name="T9" fmla="*/ 6687663 h 6864232"/>
              <a:gd name="T10" fmla="*/ 709736 w 6766974"/>
              <a:gd name="T11" fmla="*/ 1521351 h 6864232"/>
              <a:gd name="T12" fmla="*/ 1896284 w 6766974"/>
              <a:gd name="T13" fmla="*/ 197391 h 686423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766974" h="6864232">
                <a:moveTo>
                  <a:pt x="2135088" y="0"/>
                </a:moveTo>
                <a:lnTo>
                  <a:pt x="6766974" y="0"/>
                </a:lnTo>
                <a:lnTo>
                  <a:pt x="6766974" y="6864232"/>
                </a:lnTo>
                <a:lnTo>
                  <a:pt x="1128977" y="6864232"/>
                </a:lnTo>
                <a:lnTo>
                  <a:pt x="1004776" y="6687663"/>
                </a:lnTo>
                <a:cubicBezTo>
                  <a:pt x="-54053" y="5122098"/>
                  <a:pt x="-463081" y="3202457"/>
                  <a:pt x="709736" y="1521351"/>
                </a:cubicBezTo>
                <a:cubicBezTo>
                  <a:pt x="1045443" y="1039181"/>
                  <a:pt x="1446565" y="592246"/>
                  <a:pt x="1896284" y="197391"/>
                </a:cubicBezTo>
                <a:lnTo>
                  <a:pt x="2135088" y="0"/>
                </a:lnTo>
                <a:close/>
              </a:path>
            </a:pathLst>
          </a:custGeom>
          <a:noFill/>
          <a:ln w="9525" cap="flat">
            <a:solidFill>
              <a:schemeClr val="tx1">
                <a:alpha val="10196"/>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6" name="Freeform: Shape 1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6953250" y="0"/>
            <a:ext cx="5238750" cy="6858000"/>
          </a:xfrm>
          <a:custGeom>
            <a:avLst/>
            <a:gdLst>
              <a:gd name="connsiteX0" fmla="*/ 2829115 w 5238864"/>
              <a:gd name="connsiteY0" fmla="*/ 0 h 6864726"/>
              <a:gd name="connsiteX1" fmla="*/ 5238864 w 5238864"/>
              <a:gd name="connsiteY1" fmla="*/ 0 h 6864726"/>
              <a:gd name="connsiteX2" fmla="*/ 5238864 w 5238864"/>
              <a:gd name="connsiteY2" fmla="*/ 6864726 h 6864726"/>
              <a:gd name="connsiteX3" fmla="*/ 1518091 w 5238864"/>
              <a:gd name="connsiteY3" fmla="*/ 6864726 h 6864726"/>
              <a:gd name="connsiteX4" fmla="*/ 1435414 w 5238864"/>
              <a:gd name="connsiteY4" fmla="*/ 6778879 h 6864726"/>
              <a:gd name="connsiteX5" fmla="*/ 406006 w 5238864"/>
              <a:gd name="connsiteY5" fmla="*/ 2093910 h 6864726"/>
              <a:gd name="connsiteX6" fmla="*/ 2559142 w 5238864"/>
              <a:gd name="connsiteY6" fmla="*/ 124487 h 6864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238864" h="6864726">
                <a:moveTo>
                  <a:pt x="2829115" y="0"/>
                </a:moveTo>
                <a:lnTo>
                  <a:pt x="5238864" y="0"/>
                </a:lnTo>
                <a:lnTo>
                  <a:pt x="5238864" y="6864726"/>
                </a:lnTo>
                <a:lnTo>
                  <a:pt x="1518091" y="6864726"/>
                </a:lnTo>
                <a:lnTo>
                  <a:pt x="1435414" y="6778879"/>
                </a:lnTo>
                <a:cubicBezTo>
                  <a:pt x="226066" y="5476104"/>
                  <a:pt x="-499346" y="3635393"/>
                  <a:pt x="406006" y="2093910"/>
                </a:cubicBezTo>
                <a:cubicBezTo>
                  <a:pt x="907547" y="1241972"/>
                  <a:pt x="1674986" y="564513"/>
                  <a:pt x="2559142" y="12448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ítulo 1">
            <a:extLst>
              <a:ext uri="{FF2B5EF4-FFF2-40B4-BE49-F238E27FC236}"/>
            </a:extLst>
          </p:cNvPr>
          <p:cNvSpPr>
            <a:spLocks noGrp="1"/>
          </p:cNvSpPr>
          <p:nvPr>
            <p:ph type="title" idx="4294967295"/>
          </p:nvPr>
        </p:nvSpPr>
        <p:spPr>
          <a:xfrm>
            <a:off x="7875588" y="1133475"/>
            <a:ext cx="3455987" cy="4591050"/>
          </a:xfrm>
        </p:spPr>
        <p:txBody>
          <a:bodyPr/>
          <a:lstStyle/>
          <a:p>
            <a:pPr algn="l" fontAlgn="auto">
              <a:spcAft>
                <a:spcPts val="0"/>
              </a:spcAft>
              <a:defRPr/>
            </a:pPr>
            <a:r>
              <a:rPr lang="pt-BR" sz="4800" b="1" dirty="0"/>
              <a:t>Conclusões</a:t>
            </a:r>
          </a:p>
        </p:txBody>
      </p:sp>
      <p:sp>
        <p:nvSpPr>
          <p:cNvPr id="48136" name="Espaço Reservado para Conteúdo 2"/>
          <p:cNvSpPr>
            <a:spLocks noGrp="1"/>
          </p:cNvSpPr>
          <p:nvPr>
            <p:ph idx="4294967295"/>
          </p:nvPr>
        </p:nvSpPr>
        <p:spPr>
          <a:xfrm>
            <a:off x="447675" y="160338"/>
            <a:ext cx="5802313" cy="6451600"/>
          </a:xfrm>
          <a:ln w="76200" cmpd="tri">
            <a:solidFill>
              <a:srgbClr val="FF00FF"/>
            </a:solidFill>
            <a:miter lim="800000"/>
            <a:headEnd/>
            <a:tailEnd/>
          </a:ln>
        </p:spPr>
        <p:txBody>
          <a:bodyPr anchor="ctr"/>
          <a:lstStyle/>
          <a:p>
            <a:pPr algn="just"/>
            <a:r>
              <a:rPr lang="pt-BR" smtClean="0"/>
              <a:t>Baseado na literatura e na experiência desses autores, </a:t>
            </a:r>
            <a:r>
              <a:rPr lang="pt-BR" b="1" smtClean="0">
                <a:solidFill>
                  <a:srgbClr val="FF6600"/>
                </a:solidFill>
              </a:rPr>
              <a:t>anormalidades monogênicas parecem contribuir para NIHF em maior extensão do que anomalias cromossômicas</a:t>
            </a:r>
            <a:r>
              <a:rPr lang="pt-BR" smtClean="0">
                <a:solidFill>
                  <a:srgbClr val="FF6600"/>
                </a:solidFill>
              </a:rPr>
              <a:t>; </a:t>
            </a:r>
          </a:p>
          <a:p>
            <a:pPr algn="just"/>
            <a:r>
              <a:rPr lang="pt-BR" smtClean="0"/>
              <a:t>Portanto, o diagnóstico dessas anormalidades são essenciais. </a:t>
            </a:r>
          </a:p>
          <a:p>
            <a:pPr algn="just"/>
            <a:r>
              <a:rPr lang="pt-BR" smtClean="0"/>
              <a:t>Isso é de grande importância, especialmente em famílias com NIHF recorrente,onde a probabilidade de etiologia cromossômica é baixa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smtClean="0"/>
              <a:t>ABSTRACT</a:t>
            </a:r>
          </a:p>
        </p:txBody>
      </p:sp>
      <p:pic>
        <p:nvPicPr>
          <p:cNvPr id="49156" name="Picture 4"/>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4049713" y="1266825"/>
            <a:ext cx="8021637" cy="4741863"/>
          </a:xfrm>
          <a:noFill/>
          <a:ln w="76200" cmpd="tri">
            <a:solidFill>
              <a:srgbClr val="FF00FF"/>
            </a:solidFill>
            <a:miter lim="800000"/>
            <a:headEnd/>
            <a:tailEnd/>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smtClean="0"/>
              <a:t>Resumo</a:t>
            </a:r>
          </a:p>
        </p:txBody>
      </p:sp>
      <p:sp>
        <p:nvSpPr>
          <p:cNvPr id="50179" name="Rectangle 3"/>
          <p:cNvSpPr>
            <a:spLocks noGrp="1"/>
          </p:cNvSpPr>
          <p:nvPr>
            <p:ph type="body" idx="4294967295"/>
          </p:nvPr>
        </p:nvSpPr>
        <p:spPr>
          <a:xfrm>
            <a:off x="4549775" y="0"/>
            <a:ext cx="7245350" cy="6858000"/>
          </a:xfrm>
          <a:ln w="76200" cmpd="tri">
            <a:solidFill>
              <a:srgbClr val="FF00FF"/>
            </a:solidFill>
            <a:miter lim="800000"/>
            <a:headEnd/>
            <a:tailEnd/>
          </a:ln>
        </p:spPr>
        <p:txBody>
          <a:bodyPr/>
          <a:lstStyle/>
          <a:p>
            <a:r>
              <a:rPr lang="pt-BR" sz="1600" dirty="0" smtClean="0"/>
              <a:t>O objetivo deste artigo é revisar os resultados e discutir a etiologia genética e não genética da hidropsia fetal não imune, a fim de apoiar a ultrassonografia diferencial e avaliações genéticas e aconselhamento familiar. Este estudo de centro único inclui todos os casos de hidropsia fetal não imune diagnosticados no período pré-natal de 2009 a 2019. Duas fontes de dados foram usadas para este estudo (pré-natal e neonatal) para comparar e resumir os achados. Dados de testes genéticos e exames de ultrassom foram coletados. No total, 33 mulheres grávidas com diagnóstico pré-natal de hidropsia fetal não imune foram estudadas. Os dados incluíram 30 casos de gravidez única (91%) e três casos (9%) de gestações gemelares. Houve 14 sobreviventes (43%), sete casos de mortes pós-natais (21%), quatro casos de morte fetal intrauterina (12%), quatro casos de interrupção da gravidez (12%) e quatro mulheres sem acompanhamento (12 %). O número total de gestações únicas cromossomicamente normais foi de 29 (88%), e 14 fetos tiveram uma anormalidade anatômica detectada na ultrassonografia. A chance de sobrevivência foi maior nos casos de hidropsia idiopática isolada, que na maioria dos casos foi devido a uma infecção intrauterina indetectável. Em muitos casos, o diagnóstico não pode ser estabelecido durante a gravidez. Cada caso de hidropsia fetal não imune deve ser analisado individualmente.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sz="3600" smtClean="0"/>
              <a:t>References</a:t>
            </a:r>
          </a:p>
        </p:txBody>
      </p:sp>
      <p:pic>
        <p:nvPicPr>
          <p:cNvPr id="51204" name="Picture 4"/>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4013200" y="560388"/>
            <a:ext cx="8329613" cy="5773737"/>
          </a:xfrm>
          <a:noFill/>
          <a:ln w="28575">
            <a:solidFill>
              <a:srgbClr val="FF00FF"/>
            </a:solidFill>
            <a:miter lim="800000"/>
            <a:headEnd/>
            <a:tailEnd/>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smtClean="0"/>
              <a:t>References</a:t>
            </a:r>
          </a:p>
        </p:txBody>
      </p:sp>
      <p:pic>
        <p:nvPicPr>
          <p:cNvPr id="52228" name="Picture 4"/>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4389438" y="-87313"/>
            <a:ext cx="7751762" cy="6945313"/>
          </a:xfrm>
          <a:noFill/>
          <a:ln w="28575">
            <a:solidFill>
              <a:srgbClr val="FF00FF"/>
            </a:solidFill>
            <a:miter lim="800000"/>
            <a:headEnd/>
            <a:tailEnd/>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endParaRPr lang="pt-BR" smtClean="0"/>
          </a:p>
        </p:txBody>
      </p:sp>
      <p:sp>
        <p:nvSpPr>
          <p:cNvPr id="53251" name="Rectangle 3"/>
          <p:cNvSpPr>
            <a:spLocks noGrp="1"/>
          </p:cNvSpPr>
          <p:nvPr>
            <p:ph type="body" idx="4294967295"/>
          </p:nvPr>
        </p:nvSpPr>
        <p:spPr>
          <a:xfrm>
            <a:off x="612775" y="814388"/>
            <a:ext cx="10772775" cy="5256212"/>
          </a:xfrm>
          <a:solidFill>
            <a:schemeClr val="bg1"/>
          </a:solidFill>
        </p:spPr>
        <p:txBody>
          <a:bodyPr/>
          <a:lstStyle/>
          <a:p>
            <a:pPr algn="ctr"/>
            <a:r>
              <a:rPr lang="pt-BR" sz="2400" b="1" smtClean="0">
                <a:solidFill>
                  <a:srgbClr val="FF00FF"/>
                </a:solidFill>
              </a:rPr>
              <a:t>Nota do Editor da página neonatal </a:t>
            </a:r>
            <a:r>
              <a:rPr lang="pt-BR" sz="2400" b="1" smtClean="0">
                <a:solidFill>
                  <a:srgbClr val="FF00FF"/>
                </a:solidFill>
                <a:hlinkClick r:id="rId2"/>
              </a:rPr>
              <a:t>www.paulomargotto.com.br</a:t>
            </a:r>
            <a:r>
              <a:rPr lang="pt-BR" sz="2400" b="1" smtClean="0">
                <a:solidFill>
                  <a:srgbClr val="FF00FF"/>
                </a:solidFill>
              </a:rPr>
              <a:t> , Dr, Paulo R. Margotto. Consultem também! Aqui e Agora! Estudando Juntos! ONLINE SEMPRE!</a:t>
            </a:r>
          </a:p>
        </p:txBody>
      </p:sp>
      <p:sp>
        <p:nvSpPr>
          <p:cNvPr id="53255" name="Rectangle 7"/>
          <p:cNvSpPr>
            <a:spLocks noChangeArrowheads="1"/>
          </p:cNvSpPr>
          <p:nvPr/>
        </p:nvSpPr>
        <p:spPr bwMode="auto">
          <a:xfrm>
            <a:off x="1951038" y="5900738"/>
            <a:ext cx="8243887" cy="347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lnSpc>
                <a:spcPct val="120000"/>
              </a:lnSpc>
              <a:spcBef>
                <a:spcPts val="1000"/>
              </a:spcBef>
              <a:buClr>
                <a:schemeClr val="accent1"/>
              </a:buClr>
              <a:buSzPct val="110000"/>
              <a:buFont typeface="Wingdings" pitchFamily="2" charset="2"/>
              <a:buNone/>
            </a:pPr>
            <a:r>
              <a:rPr lang="pt-BR" sz="1400"/>
              <a:t>Dr.Paulo R. Margotto, realizando Ultrassom na Unidade de Neonatologia do HRAS (fevereiro de 2011)</a:t>
            </a:r>
          </a:p>
        </p:txBody>
      </p:sp>
      <p:sp>
        <p:nvSpPr>
          <p:cNvPr id="53256" name="Text Box 8"/>
          <p:cNvSpPr txBox="1">
            <a:spLocks noChangeArrowheads="1"/>
          </p:cNvSpPr>
          <p:nvPr/>
        </p:nvSpPr>
        <p:spPr bwMode="auto">
          <a:xfrm>
            <a:off x="8926513" y="5522913"/>
            <a:ext cx="25495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Rockwell"/>
              </a:defRPr>
            </a:lvl1pPr>
            <a:lvl2pPr>
              <a:defRPr>
                <a:solidFill>
                  <a:schemeClr val="tx1"/>
                </a:solidFill>
                <a:latin typeface="Rockwell"/>
              </a:defRPr>
            </a:lvl2pPr>
            <a:lvl3pPr>
              <a:defRPr>
                <a:solidFill>
                  <a:schemeClr val="tx1"/>
                </a:solidFill>
                <a:latin typeface="Rockwell"/>
              </a:defRPr>
            </a:lvl3pPr>
            <a:lvl4pPr>
              <a:defRPr>
                <a:solidFill>
                  <a:schemeClr val="tx1"/>
                </a:solidFill>
                <a:latin typeface="Rockwell"/>
              </a:defRPr>
            </a:lvl4pPr>
            <a:lvl5pPr>
              <a:defRPr>
                <a:solidFill>
                  <a:schemeClr val="tx1"/>
                </a:solidFill>
                <a:latin typeface="Rockwell"/>
              </a:defRPr>
            </a:lvl5pPr>
            <a:lvl6pPr fontAlgn="base">
              <a:spcBef>
                <a:spcPct val="0"/>
              </a:spcBef>
              <a:spcAft>
                <a:spcPct val="0"/>
              </a:spcAft>
              <a:defRPr>
                <a:solidFill>
                  <a:schemeClr val="tx1"/>
                </a:solidFill>
                <a:latin typeface="Rockwell"/>
              </a:defRPr>
            </a:lvl6pPr>
            <a:lvl7pPr fontAlgn="base">
              <a:spcBef>
                <a:spcPct val="0"/>
              </a:spcBef>
              <a:spcAft>
                <a:spcPct val="0"/>
              </a:spcAft>
              <a:defRPr>
                <a:solidFill>
                  <a:schemeClr val="tx1"/>
                </a:solidFill>
                <a:latin typeface="Rockwell"/>
              </a:defRPr>
            </a:lvl7pPr>
            <a:lvl8pPr fontAlgn="base">
              <a:spcBef>
                <a:spcPct val="0"/>
              </a:spcBef>
              <a:spcAft>
                <a:spcPct val="0"/>
              </a:spcAft>
              <a:defRPr>
                <a:solidFill>
                  <a:schemeClr val="tx1"/>
                </a:solidFill>
                <a:latin typeface="Rockwell"/>
              </a:defRPr>
            </a:lvl8pPr>
            <a:lvl9pPr fontAlgn="base">
              <a:spcBef>
                <a:spcPct val="0"/>
              </a:spcBef>
              <a:spcAft>
                <a:spcPct val="0"/>
              </a:spcAft>
              <a:defRPr>
                <a:solidFill>
                  <a:schemeClr val="tx1"/>
                </a:solidFill>
                <a:latin typeface="Rockwell"/>
              </a:defRPr>
            </a:lvl9pPr>
          </a:lstStyle>
          <a:p>
            <a:pPr defTabSz="914400"/>
            <a:r>
              <a:rPr lang="pt-BR">
                <a:hlinkClick r:id="rId3"/>
              </a:rPr>
              <a:t>pmargotto@gmail.com</a:t>
            </a:r>
            <a:r>
              <a:rPr lang="pt-BR"/>
              <a:t> </a:t>
            </a:r>
          </a:p>
        </p:txBody>
      </p:sp>
      <p:pic>
        <p:nvPicPr>
          <p:cNvPr id="53257" name="Picture 9" descr="US_HRAS_2011"/>
          <p:cNvPicPr>
            <a:picLocks noChangeAspect="1" noChangeArrowheads="1"/>
          </p:cNvPicPr>
          <p:nvPr/>
        </p:nvPicPr>
        <p:blipFill>
          <a:blip r:embed="rId4">
            <a:lum bright="6000" contrast="30000"/>
            <a:extLst>
              <a:ext uri="{28A0092B-C50C-407E-A947-70E740481C1C}">
                <a14:useLocalDpi xmlns:a14="http://schemas.microsoft.com/office/drawing/2010/main" val="0"/>
              </a:ext>
            </a:extLst>
          </a:blip>
          <a:srcRect/>
          <a:stretch>
            <a:fillRect/>
          </a:stretch>
        </p:blipFill>
        <p:spPr bwMode="auto">
          <a:xfrm>
            <a:off x="2833688" y="2359025"/>
            <a:ext cx="6092825" cy="343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4"/>
          <p:cNvSpPr>
            <a:spLocks noChangeArrowheads="1"/>
          </p:cNvSpPr>
          <p:nvPr/>
        </p:nvSpPr>
        <p:spPr bwMode="auto">
          <a:xfrm>
            <a:off x="1308100" y="0"/>
            <a:ext cx="9285288" cy="166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ctr"/>
            <a:r>
              <a:rPr lang="en-US" sz="2700" b="1">
                <a:solidFill>
                  <a:srgbClr val="3333FF"/>
                </a:solidFill>
                <a:latin typeface="Lato" pitchFamily="34" charset="0"/>
              </a:rPr>
              <a:t>Hidropsia fetal não imune</a:t>
            </a:r>
          </a:p>
          <a:p>
            <a:pPr algn="ctr" eaLnBrk="0" hangingPunct="0"/>
            <a:r>
              <a:rPr lang="en-US" sz="800" u="sng">
                <a:solidFill>
                  <a:srgbClr val="78909C"/>
                </a:solidFill>
                <a:latin typeface="Arial" pitchFamily="34" charset="0"/>
              </a:rPr>
              <a:t>  </a:t>
            </a:r>
            <a:endParaRPr lang="en-US" sz="1200" u="sng">
              <a:solidFill>
                <a:srgbClr val="78909C"/>
              </a:solidFill>
              <a:latin typeface="Arial" pitchFamily="34" charset="0"/>
            </a:endParaRPr>
          </a:p>
          <a:p>
            <a:pPr algn="ctr" eaLnBrk="0" hangingPunct="0"/>
            <a:endParaRPr lang="en-US" sz="900" b="1">
              <a:solidFill>
                <a:srgbClr val="989898"/>
              </a:solidFill>
              <a:latin typeface="Lato" pitchFamily="34" charset="0"/>
            </a:endParaRPr>
          </a:p>
          <a:p>
            <a:pPr algn="ctr" eaLnBrk="0" hangingPunct="0"/>
            <a:endParaRPr lang="en-US" sz="1300" u="sng">
              <a:solidFill>
                <a:srgbClr val="78909C"/>
              </a:solidFill>
              <a:latin typeface="Source Sans Pro"/>
            </a:endParaRPr>
          </a:p>
          <a:p>
            <a:pPr algn="ctr" eaLnBrk="0" hangingPunct="0"/>
            <a:endParaRPr lang="en-US" sz="1300" u="sng">
              <a:solidFill>
                <a:srgbClr val="78909C"/>
              </a:solidFill>
              <a:latin typeface="Source Sans Pro"/>
            </a:endParaRPr>
          </a:p>
          <a:p>
            <a:pPr algn="ctr" eaLnBrk="0" hangingPunct="0"/>
            <a:r>
              <a:rPr lang="en-US" sz="1300" u="sng">
                <a:solidFill>
                  <a:srgbClr val="78909C"/>
                </a:solidFill>
                <a:latin typeface="Source Sans Pro"/>
                <a:hlinkClick r:id="rId2"/>
              </a:rPr>
              <a:t>Society for maternal-fetal medicine (SMFM) clinical guideline #7: nonimmune</a:t>
            </a:r>
            <a:r>
              <a:rPr lang="en-US" sz="1300" u="sng">
                <a:solidFill>
                  <a:srgbClr val="78909C"/>
                </a:solidFill>
                <a:latin typeface="Arial" pitchFamily="34" charset="0"/>
                <a:hlinkClick r:id="rId2"/>
              </a:rPr>
              <a:t> </a:t>
            </a:r>
            <a:r>
              <a:rPr lang="en-US" sz="1300" b="1" u="sng">
                <a:solidFill>
                  <a:srgbClr val="78909C"/>
                </a:solidFill>
                <a:latin typeface="Source Sans Pro"/>
                <a:hlinkClick r:id="rId2"/>
              </a:rPr>
              <a:t>hydrops fetalis</a:t>
            </a:r>
            <a:r>
              <a:rPr lang="en-US" sz="1300" u="sng">
                <a:solidFill>
                  <a:srgbClr val="78909C"/>
                </a:solidFill>
                <a:latin typeface="Source Sans Pro"/>
                <a:hlinkClick r:id="rId2"/>
              </a:rPr>
              <a:t>.</a:t>
            </a:r>
            <a:endParaRPr lang="en-US" sz="1300">
              <a:solidFill>
                <a:srgbClr val="424242"/>
              </a:solidFill>
              <a:latin typeface="Source Sans Pro"/>
            </a:endParaRPr>
          </a:p>
          <a:p>
            <a:pPr algn="ctr" eaLnBrk="0" hangingPunct="0"/>
            <a:r>
              <a:rPr lang="en-US" sz="1300">
                <a:solidFill>
                  <a:srgbClr val="424242"/>
                </a:solidFill>
                <a:latin typeface="Source Sans Pro"/>
              </a:rPr>
              <a:t>Society for Maternal-Fetal Medicine (SMFM),</a:t>
            </a:r>
            <a:r>
              <a:rPr lang="en-US" sz="1300">
                <a:solidFill>
                  <a:srgbClr val="424242"/>
                </a:solidFill>
                <a:latin typeface="Arial" pitchFamily="34" charset="0"/>
              </a:rPr>
              <a:t> </a:t>
            </a:r>
            <a:r>
              <a:rPr lang="en-US" sz="1300">
                <a:solidFill>
                  <a:srgbClr val="424242"/>
                </a:solidFill>
                <a:latin typeface="Source Sans Pro"/>
              </a:rPr>
              <a:t>Norton ME, Chauhan SP, Dashe JS.</a:t>
            </a:r>
            <a:r>
              <a:rPr lang="en-US" sz="1300">
                <a:solidFill>
                  <a:srgbClr val="424242"/>
                </a:solidFill>
                <a:latin typeface="Arial" pitchFamily="34" charset="0"/>
              </a:rPr>
              <a:t>        </a:t>
            </a:r>
            <a:r>
              <a:rPr lang="en-US" sz="1300">
                <a:solidFill>
                  <a:srgbClr val="424242"/>
                </a:solidFill>
                <a:latin typeface="Source Sans Pro"/>
              </a:rPr>
              <a:t> Am J Obstet Gynecol. 2015 Feb;212(2):127-39. doi: 10.1016/j.ajog.2014.12.018. Epub 2014 Dec 31. Review.PMID:</a:t>
            </a:r>
            <a:r>
              <a:rPr lang="en-US" sz="1300">
                <a:solidFill>
                  <a:srgbClr val="424242"/>
                </a:solidFill>
                <a:latin typeface="Arial" pitchFamily="34" charset="0"/>
              </a:rPr>
              <a:t> </a:t>
            </a:r>
            <a:r>
              <a:rPr lang="en-US" sz="1300">
                <a:solidFill>
                  <a:srgbClr val="424242"/>
                </a:solidFill>
                <a:latin typeface="Source Sans Pro"/>
              </a:rPr>
              <a:t>25557883</a:t>
            </a:r>
            <a:r>
              <a:rPr lang="en-US" sz="1300">
                <a:solidFill>
                  <a:srgbClr val="424242"/>
                </a:solidFill>
                <a:latin typeface="Arial" pitchFamily="34" charset="0"/>
              </a:rPr>
              <a:t> </a:t>
            </a:r>
            <a:r>
              <a:rPr lang="en-US" sz="1300">
                <a:solidFill>
                  <a:srgbClr val="78909C"/>
                </a:solidFill>
                <a:latin typeface="Source Sans Pro"/>
                <a:hlinkClick r:id="rId3"/>
              </a:rPr>
              <a:t>Similar articles.</a:t>
            </a:r>
            <a:endParaRPr lang="en-US" sz="1200">
              <a:solidFill>
                <a:srgbClr val="78909C"/>
              </a:solidFill>
              <a:latin typeface="Arial" pitchFamily="34" charset="0"/>
            </a:endParaRPr>
          </a:p>
        </p:txBody>
      </p:sp>
      <p:pic>
        <p:nvPicPr>
          <p:cNvPr id="65539" name="Picture 5" descr="pptx">
            <a:hlinkClick r:id="rId4" tooltip="Hidropisia_fetal"/>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07363" y="11271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0"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57675" y="1825625"/>
            <a:ext cx="7499350" cy="503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1"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1774825"/>
            <a:ext cx="4257675" cy="5083175"/>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65542"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26613" y="0"/>
            <a:ext cx="2301875" cy="1119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5543" name="Rectangle 7"/>
          <p:cNvSpPr>
            <a:spLocks noChangeArrowheads="1"/>
          </p:cNvSpPr>
          <p:nvPr/>
        </p:nvSpPr>
        <p:spPr bwMode="auto">
          <a:xfrm>
            <a:off x="2759075" y="569913"/>
            <a:ext cx="5805488"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pt-BR" sz="1400"/>
              <a:t>Apresentação: Gustavo Borela Valente R4 Neonatologia HMIB/SES/DF</a:t>
            </a:r>
          </a:p>
          <a:p>
            <a:pPr algn="ctr"/>
            <a:r>
              <a:rPr lang="pt-BR" sz="1400"/>
              <a:t>Coordenação: Nathalia Bardal</a:t>
            </a:r>
            <a:r>
              <a:rPr lang="en-US" sz="1400"/>
              <a:t> </a:t>
            </a:r>
          </a:p>
        </p:txBody>
      </p:sp>
      <p:sp>
        <p:nvSpPr>
          <p:cNvPr id="65544" name="Oval 8"/>
          <p:cNvSpPr>
            <a:spLocks noChangeArrowheads="1"/>
          </p:cNvSpPr>
          <p:nvPr/>
        </p:nvSpPr>
        <p:spPr bwMode="auto">
          <a:xfrm>
            <a:off x="704850" y="330200"/>
            <a:ext cx="914400" cy="914400"/>
          </a:xfrm>
          <a:prstGeom prst="ellipse">
            <a:avLst/>
          </a:prstGeom>
          <a:solidFill>
            <a:schemeClr val="accent1"/>
          </a:solidFill>
          <a:ln w="38100">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914400"/>
            <a:r>
              <a:rPr lang="pt-BR" b="1">
                <a:solidFill>
                  <a:srgbClr val="3333FF"/>
                </a:solidFill>
              </a:rPr>
              <a:t>2014</a:t>
            </a:r>
          </a:p>
        </p:txBody>
      </p:sp>
      <p:sp>
        <p:nvSpPr>
          <p:cNvPr id="65545" name="AutoShape 9"/>
          <p:cNvSpPr>
            <a:spLocks noChangeArrowheads="1"/>
          </p:cNvSpPr>
          <p:nvPr/>
        </p:nvSpPr>
        <p:spPr bwMode="auto">
          <a:xfrm>
            <a:off x="11876088" y="5999163"/>
            <a:ext cx="303212" cy="254000"/>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3490" name="Group 7"/>
          <p:cNvGrpSpPr>
            <a:grpSpLocks noGrp="1" noUngrp="1" noRot="1" noChangeAspect="1" noMove="1" noResize="1"/>
          </p:cNvGrpSpPr>
          <p:nvPr/>
        </p:nvGrpSpPr>
        <p:grpSpPr bwMode="auto">
          <a:xfrm>
            <a:off x="-417513" y="0"/>
            <a:ext cx="12584113" cy="6853238"/>
            <a:chOff x="-417513" y="0"/>
            <a:chExt cx="12584114" cy="6853238"/>
          </a:xfrm>
        </p:grpSpPr>
        <p:sp>
          <p:nvSpPr>
            <p:cNvPr id="63491" name="Freeform 5"/>
            <p:cNvSpPr>
              <a:spLocks/>
            </p:cNvSpPr>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3492" name="Freeform 6"/>
            <p:cNvSpPr>
              <a:spLocks/>
            </p:cNvSpPr>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3493" name="Freeform 7"/>
            <p:cNvSpPr>
              <a:spLocks/>
            </p:cNvSpPr>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3494" name="Freeform 8"/>
            <p:cNvSpPr>
              <a:spLocks/>
            </p:cNvSpPr>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3495" name="Freeform 9"/>
            <p:cNvSpPr>
              <a:spLocks/>
            </p:cNvSpPr>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3496" name="Freeform 10"/>
            <p:cNvSpPr>
              <a:spLocks/>
            </p:cNvSpPr>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3497" name="Freeform 11"/>
            <p:cNvSpPr>
              <a:spLocks/>
            </p:cNvSpPr>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3498" name="Freeform 12"/>
            <p:cNvSpPr>
              <a:spLocks/>
            </p:cNvSpPr>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3499" name="Freeform 13"/>
            <p:cNvSpPr>
              <a:spLocks/>
            </p:cNvSpPr>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3500" name="Freeform 14"/>
            <p:cNvSpPr>
              <a:spLocks/>
            </p:cNvSpPr>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3501" name="Freeform 15"/>
            <p:cNvSpPr>
              <a:spLocks/>
            </p:cNvSpPr>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3502" name="Freeform 16"/>
            <p:cNvSpPr>
              <a:spLocks/>
            </p:cNvSpPr>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3503" name="Freeform 17"/>
            <p:cNvSpPr>
              <a:spLocks/>
            </p:cNvSpPr>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3504" name="Freeform 18"/>
            <p:cNvSpPr>
              <a:spLocks/>
            </p:cNvSpPr>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3505" name="Freeform 19"/>
            <p:cNvSpPr>
              <a:spLocks/>
            </p:cNvSpPr>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3506" name="Freeform 20"/>
            <p:cNvSpPr>
              <a:spLocks/>
            </p:cNvSpPr>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3507" name="Freeform 21"/>
            <p:cNvSpPr>
              <a:spLocks/>
            </p:cNvSpPr>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3508" name="Freeform 22"/>
            <p:cNvSpPr>
              <a:spLocks/>
            </p:cNvSpPr>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3509" name="Freeform 23"/>
            <p:cNvSpPr>
              <a:spLocks/>
            </p:cNvSpPr>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3510" name="Freeform 24"/>
            <p:cNvSpPr>
              <a:spLocks/>
            </p:cNvSpPr>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3511" name="Freeform 25"/>
            <p:cNvSpPr>
              <a:spLocks/>
            </p:cNvSpPr>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sp>
        <p:nvSpPr>
          <p:cNvPr id="31" name="Rectangle 3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476250" y="479425"/>
            <a:ext cx="11239500" cy="5899150"/>
          </a:xfrm>
          <a:prstGeom prst="rect">
            <a:avLst/>
          </a:prstGeom>
          <a:solidFill>
            <a:srgbClr val="FFFFFF"/>
          </a:solidFill>
          <a:ln w="22225">
            <a:solidFill>
              <a:schemeClr val="bg1">
                <a:lumMod val="65000"/>
              </a:schemeClr>
            </a:solidFill>
          </a:ln>
          <a:effectLst>
            <a:outerShdw blurRad="762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63515" name="Picture 2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250" y="446088"/>
            <a:ext cx="11239500" cy="5913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endParaRPr lang="pt-BR" smtClean="0"/>
          </a:p>
        </p:txBody>
      </p:sp>
      <p:sp>
        <p:nvSpPr>
          <p:cNvPr id="55299" name="Rectangle 3"/>
          <p:cNvSpPr>
            <a:spLocks noGrp="1"/>
          </p:cNvSpPr>
          <p:nvPr>
            <p:ph type="body" idx="4294967295"/>
          </p:nvPr>
        </p:nvSpPr>
        <p:spPr>
          <a:xfrm>
            <a:off x="669925" y="1601788"/>
            <a:ext cx="10772775" cy="5256212"/>
          </a:xfrm>
          <a:solidFill>
            <a:schemeClr val="bg1"/>
          </a:solidFill>
        </p:spPr>
        <p:txBody>
          <a:bodyPr/>
          <a:lstStyle/>
          <a:p>
            <a:r>
              <a:rPr lang="pt-BR" sz="1600" dirty="0" smtClean="0"/>
              <a:t>A investigação etiológica da hidropsia deve ser realizada, uma vez que está associada a um amplo espectro de doenças.</a:t>
            </a:r>
          </a:p>
          <a:p>
            <a:r>
              <a:rPr lang="pt-BR" sz="1600" dirty="0" smtClean="0"/>
              <a:t>– É especialmente importante para determinar se uma condição potencialmente tratável está presente e para identificar doenças com risco de recorrência em futuras gestações (aconselhamento </a:t>
            </a:r>
            <a:r>
              <a:rPr lang="pt-BR" sz="1600" dirty="0" err="1" smtClean="0"/>
              <a:t>pré</a:t>
            </a:r>
            <a:r>
              <a:rPr lang="pt-BR" sz="1600" dirty="0" smtClean="0"/>
              <a:t>-concepcional).</a:t>
            </a:r>
          </a:p>
          <a:p>
            <a:r>
              <a:rPr lang="pt-BR" sz="1600" dirty="0" smtClean="0"/>
              <a:t>– O encaminhamento de pacientes com hidropsia fetal não imune a Centros de atendimento de alta complexidade parece ser a melhor conduta no momento.</a:t>
            </a:r>
          </a:p>
          <a:p>
            <a:r>
              <a:rPr lang="pt-BR" sz="1600" dirty="0" smtClean="0"/>
              <a:t>–  Nestes, o acompanhamento por uma equipe multidisciplinar, composta de obstetra, </a:t>
            </a:r>
            <a:r>
              <a:rPr lang="pt-BR" sz="1600" dirty="0" err="1" smtClean="0"/>
              <a:t>ultrassonografista</a:t>
            </a:r>
            <a:r>
              <a:rPr lang="pt-BR" sz="1600" dirty="0" smtClean="0"/>
              <a:t> experiente, geneticista, psicólogo e </a:t>
            </a:r>
            <a:r>
              <a:rPr lang="pt-BR" sz="1600" dirty="0" err="1" smtClean="0"/>
              <a:t>neonatologista</a:t>
            </a:r>
            <a:r>
              <a:rPr lang="pt-BR" sz="1600" dirty="0" smtClean="0"/>
              <a:t>, pode levar a um melhor entendimento das causas e à busca por novos procedimentos diagnósticos e terapêuticos.</a:t>
            </a:r>
          </a:p>
        </p:txBody>
      </p:sp>
      <p:sp>
        <p:nvSpPr>
          <p:cNvPr id="55300" name="Rectangle 4"/>
          <p:cNvSpPr>
            <a:spLocks noChangeArrowheads="1"/>
          </p:cNvSpPr>
          <p:nvPr/>
        </p:nvSpPr>
        <p:spPr bwMode="auto">
          <a:xfrm>
            <a:off x="660400" y="184150"/>
            <a:ext cx="11531600" cy="1417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r>
              <a:rPr lang="en-US" sz="2700" b="1">
                <a:solidFill>
                  <a:srgbClr val="3333FF"/>
                </a:solidFill>
                <a:latin typeface="Lato" pitchFamily="34" charset="0"/>
              </a:rPr>
              <a:t>Hidropsia fetal não imune: duas d</a:t>
            </a:r>
            <a:r>
              <a:rPr lang="en-US" sz="2700" b="1">
                <a:solidFill>
                  <a:srgbClr val="3333FF"/>
                </a:solidFill>
              </a:rPr>
              <a:t>é</a:t>
            </a:r>
            <a:r>
              <a:rPr lang="en-US" sz="2700" b="1">
                <a:solidFill>
                  <a:srgbClr val="3333FF"/>
                </a:solidFill>
                <a:latin typeface="Lato" pitchFamily="34" charset="0"/>
              </a:rPr>
              <a:t>cadas de experiência em um </a:t>
            </a:r>
          </a:p>
          <a:p>
            <a:pPr algn="ctr"/>
            <a:r>
              <a:rPr lang="en-US" sz="2700" b="1">
                <a:solidFill>
                  <a:srgbClr val="3333FF"/>
                </a:solidFill>
                <a:latin typeface="Lato" pitchFamily="34" charset="0"/>
              </a:rPr>
              <a:t>Hospital Universit</a:t>
            </a:r>
            <a:r>
              <a:rPr lang="en-US" sz="2700" b="1">
                <a:solidFill>
                  <a:srgbClr val="3333FF"/>
                </a:solidFill>
              </a:rPr>
              <a:t>á</a:t>
            </a:r>
            <a:r>
              <a:rPr lang="en-US" sz="2700" b="1">
                <a:solidFill>
                  <a:srgbClr val="3333FF"/>
                </a:solidFill>
                <a:latin typeface="Lato" pitchFamily="34" charset="0"/>
              </a:rPr>
              <a:t>rio</a:t>
            </a:r>
          </a:p>
          <a:p>
            <a:pPr algn="ctr" eaLnBrk="0" hangingPunct="0"/>
            <a:r>
              <a:rPr lang="en-US" sz="1300">
                <a:solidFill>
                  <a:srgbClr val="607D8B"/>
                </a:solidFill>
                <a:latin typeface="Source Sans Pro"/>
                <a:hlinkClick r:id="rId2"/>
              </a:rPr>
              <a:t>Nonimmune</a:t>
            </a:r>
            <a:r>
              <a:rPr lang="en-US" sz="1300">
                <a:solidFill>
                  <a:srgbClr val="424242"/>
                </a:solidFill>
              </a:rPr>
              <a:t> </a:t>
            </a:r>
            <a:r>
              <a:rPr lang="en-US" sz="1300">
                <a:solidFill>
                  <a:srgbClr val="607D8B"/>
                </a:solidFill>
                <a:latin typeface="Source Sans Pro"/>
                <a:hlinkClick r:id="rId2"/>
              </a:rPr>
              <a:t>hydrops</a:t>
            </a:r>
            <a:r>
              <a:rPr lang="en-US" sz="1300">
                <a:solidFill>
                  <a:srgbClr val="424242"/>
                </a:solidFill>
              </a:rPr>
              <a:t> </a:t>
            </a:r>
            <a:r>
              <a:rPr lang="en-US" sz="1300">
                <a:solidFill>
                  <a:srgbClr val="607D8B"/>
                </a:solidFill>
                <a:latin typeface="Source Sans Pro"/>
                <a:hlinkClick r:id="rId2"/>
              </a:rPr>
              <a:t>fetalis: two decades of experience in a university hospital].</a:t>
            </a:r>
            <a:r>
              <a:rPr lang="en-US" sz="1300">
                <a:solidFill>
                  <a:srgbClr val="424242"/>
                </a:solidFill>
                <a:latin typeface="Source Sans Pro"/>
              </a:rPr>
              <a:t>Fritsch A, et al.</a:t>
            </a:r>
            <a:r>
              <a:rPr lang="en-US" sz="1300">
                <a:solidFill>
                  <a:srgbClr val="424242"/>
                </a:solidFill>
              </a:rPr>
              <a:t> </a:t>
            </a:r>
            <a:r>
              <a:rPr lang="en-US" sz="1300">
                <a:solidFill>
                  <a:srgbClr val="424242"/>
                </a:solidFill>
                <a:latin typeface="Source Sans Pro"/>
              </a:rPr>
              <a:t>Rev Bras Ginecol Obstet. 2012.</a:t>
            </a:r>
            <a:r>
              <a:rPr lang="en-US" sz="1300">
                <a:solidFill>
                  <a:srgbClr val="424242"/>
                </a:solidFill>
              </a:rPr>
              <a:t> </a:t>
            </a:r>
            <a:r>
              <a:rPr lang="en-US" sz="1300">
                <a:solidFill>
                  <a:srgbClr val="424242"/>
                </a:solidFill>
                <a:latin typeface="Source Sans Pro"/>
              </a:rPr>
              <a:t>PMID:</a:t>
            </a:r>
            <a:r>
              <a:rPr lang="en-US" sz="1300">
                <a:solidFill>
                  <a:srgbClr val="424242"/>
                </a:solidFill>
              </a:rPr>
              <a:t> </a:t>
            </a:r>
            <a:r>
              <a:rPr lang="en-US" sz="1300">
                <a:solidFill>
                  <a:srgbClr val="424242"/>
                </a:solidFill>
                <a:latin typeface="Source Sans Pro"/>
              </a:rPr>
              <a:t>22948503</a:t>
            </a:r>
            <a:r>
              <a:rPr lang="en-US" sz="1300">
                <a:solidFill>
                  <a:srgbClr val="424242"/>
                </a:solidFill>
              </a:rPr>
              <a:t> </a:t>
            </a:r>
            <a:r>
              <a:rPr lang="en-US" sz="1300">
                <a:solidFill>
                  <a:srgbClr val="424242"/>
                </a:solidFill>
                <a:latin typeface="Source Sans Pro"/>
              </a:rPr>
              <a:t>Portuguese.</a:t>
            </a:r>
          </a:p>
          <a:p>
            <a:pPr algn="ctr" eaLnBrk="0" hangingPunct="0"/>
            <a:r>
              <a:rPr lang="en-US" sz="1300" b="1" i="1">
                <a:solidFill>
                  <a:srgbClr val="607D8B"/>
                </a:solidFill>
                <a:latin typeface="Source Sans Pro"/>
                <a:hlinkClick r:id="rId3"/>
              </a:rPr>
              <a:t>Hidropsia</a:t>
            </a:r>
            <a:r>
              <a:rPr lang="en-US" sz="1300">
                <a:solidFill>
                  <a:srgbClr val="607D8B"/>
                </a:solidFill>
                <a:hlinkClick r:id="rId3"/>
              </a:rPr>
              <a:t> </a:t>
            </a:r>
            <a:r>
              <a:rPr lang="en-US" sz="1300">
                <a:solidFill>
                  <a:srgbClr val="607D8B"/>
                </a:solidFill>
                <a:latin typeface="Source Sans Pro"/>
                <a:hlinkClick r:id="rId3"/>
              </a:rPr>
              <a:t>fetal</a:t>
            </a:r>
            <a:r>
              <a:rPr lang="en-US" sz="1300">
                <a:solidFill>
                  <a:srgbClr val="607D8B"/>
                </a:solidFill>
                <a:hlinkClick r:id="rId3"/>
              </a:rPr>
              <a:t> </a:t>
            </a:r>
            <a:r>
              <a:rPr lang="en-US" sz="1300">
                <a:solidFill>
                  <a:srgbClr val="607D8B"/>
                </a:solidFill>
                <a:latin typeface="Source Sans Pro"/>
                <a:hlinkClick r:id="rId3"/>
              </a:rPr>
              <a:t>não</a:t>
            </a:r>
            <a:r>
              <a:rPr lang="en-US" sz="1300">
                <a:solidFill>
                  <a:srgbClr val="424242"/>
                </a:solidFill>
              </a:rPr>
              <a:t> </a:t>
            </a:r>
            <a:r>
              <a:rPr lang="en-US" sz="1300">
                <a:solidFill>
                  <a:srgbClr val="607D8B"/>
                </a:solidFill>
                <a:latin typeface="Source Sans Pro"/>
                <a:hlinkClick r:id="rId3"/>
              </a:rPr>
              <a:t>imune:</a:t>
            </a:r>
            <a:r>
              <a:rPr lang="en-US" sz="1300">
                <a:solidFill>
                  <a:srgbClr val="607D8B"/>
                </a:solidFill>
                <a:hlinkClick r:id="rId3"/>
              </a:rPr>
              <a:t> </a:t>
            </a:r>
            <a:r>
              <a:rPr lang="en-US" sz="1300">
                <a:solidFill>
                  <a:srgbClr val="607D8B"/>
                </a:solidFill>
                <a:latin typeface="Source Sans Pro"/>
                <a:hlinkClick r:id="rId3"/>
              </a:rPr>
              <a:t>experiência</a:t>
            </a:r>
            <a:r>
              <a:rPr lang="en-US" sz="1300">
                <a:solidFill>
                  <a:srgbClr val="607D8B"/>
                </a:solidFill>
                <a:hlinkClick r:id="rId3"/>
              </a:rPr>
              <a:t> </a:t>
            </a:r>
            <a:r>
              <a:rPr lang="en-US" sz="1300">
                <a:solidFill>
                  <a:srgbClr val="607D8B"/>
                </a:solidFill>
                <a:latin typeface="Source Sans Pro"/>
                <a:hlinkClick r:id="rId3"/>
              </a:rPr>
              <a:t>de</a:t>
            </a:r>
            <a:r>
              <a:rPr lang="en-US" sz="1300">
                <a:solidFill>
                  <a:srgbClr val="607D8B"/>
                </a:solidFill>
                <a:hlinkClick r:id="rId3"/>
              </a:rPr>
              <a:t> </a:t>
            </a:r>
            <a:r>
              <a:rPr lang="en-US" sz="1300">
                <a:solidFill>
                  <a:srgbClr val="607D8B"/>
                </a:solidFill>
                <a:latin typeface="Source Sans Pro"/>
                <a:hlinkClick r:id="rId3"/>
              </a:rPr>
              <a:t>duas</a:t>
            </a:r>
            <a:r>
              <a:rPr lang="en-US" sz="1300">
                <a:solidFill>
                  <a:srgbClr val="424242"/>
                </a:solidFill>
              </a:rPr>
              <a:t> </a:t>
            </a:r>
            <a:r>
              <a:rPr lang="en-US" sz="1300">
                <a:solidFill>
                  <a:srgbClr val="607D8B"/>
                </a:solidFill>
                <a:latin typeface="Source Sans Pro"/>
                <a:hlinkClick r:id="rId3"/>
              </a:rPr>
              <a:t>d</a:t>
            </a:r>
            <a:r>
              <a:rPr lang="en-US" sz="1300">
                <a:solidFill>
                  <a:srgbClr val="607D8B"/>
                </a:solidFill>
                <a:hlinkClick r:id="rId3"/>
              </a:rPr>
              <a:t>é</a:t>
            </a:r>
            <a:r>
              <a:rPr lang="en-US" sz="1300">
                <a:solidFill>
                  <a:srgbClr val="607D8B"/>
                </a:solidFill>
                <a:latin typeface="Source Sans Pro"/>
                <a:hlinkClick r:id="rId3"/>
              </a:rPr>
              <a:t>cadas</a:t>
            </a:r>
            <a:r>
              <a:rPr lang="en-US" sz="1300">
                <a:solidFill>
                  <a:srgbClr val="424242"/>
                </a:solidFill>
              </a:rPr>
              <a:t> </a:t>
            </a:r>
            <a:r>
              <a:rPr lang="en-US" sz="1300">
                <a:solidFill>
                  <a:srgbClr val="607D8B"/>
                </a:solidFill>
                <a:latin typeface="Source Sans Pro"/>
                <a:hlinkClick r:id="rId3"/>
              </a:rPr>
              <a:t>num</a:t>
            </a:r>
            <a:r>
              <a:rPr lang="en-US" sz="1300">
                <a:solidFill>
                  <a:srgbClr val="607D8B"/>
                </a:solidFill>
                <a:hlinkClick r:id="rId3"/>
              </a:rPr>
              <a:t> </a:t>
            </a:r>
            <a:r>
              <a:rPr lang="en-US" sz="1300">
                <a:solidFill>
                  <a:srgbClr val="607D8B"/>
                </a:solidFill>
                <a:latin typeface="Source Sans Pro"/>
                <a:hlinkClick r:id="rId3"/>
              </a:rPr>
              <a:t>hospital</a:t>
            </a:r>
            <a:r>
              <a:rPr lang="en-US" sz="1300">
                <a:solidFill>
                  <a:srgbClr val="607D8B"/>
                </a:solidFill>
                <a:hlinkClick r:id="rId3"/>
              </a:rPr>
              <a:t> </a:t>
            </a:r>
            <a:r>
              <a:rPr lang="en-US" sz="1300">
                <a:solidFill>
                  <a:srgbClr val="607D8B"/>
                </a:solidFill>
                <a:latin typeface="Source Sans Pro"/>
                <a:hlinkClick r:id="rId3"/>
              </a:rPr>
              <a:t>universit</a:t>
            </a:r>
            <a:r>
              <a:rPr lang="en-US" sz="1300">
                <a:solidFill>
                  <a:srgbClr val="607D8B"/>
                </a:solidFill>
                <a:hlinkClick r:id="rId3"/>
              </a:rPr>
              <a:t>á</a:t>
            </a:r>
            <a:r>
              <a:rPr lang="en-US" sz="1300">
                <a:solidFill>
                  <a:srgbClr val="607D8B"/>
                </a:solidFill>
                <a:latin typeface="Source Sans Pro"/>
                <a:hlinkClick r:id="rId3"/>
              </a:rPr>
              <a:t>rio</a:t>
            </a:r>
            <a:r>
              <a:rPr lang="en-US" sz="1300">
                <a:solidFill>
                  <a:srgbClr val="424242"/>
                </a:solidFill>
                <a:latin typeface="Source Sans Pro"/>
              </a:rPr>
              <a:t>.</a:t>
            </a:r>
          </a:p>
          <a:p>
            <a:pPr algn="ctr" eaLnBrk="0" hangingPunct="0"/>
            <a:r>
              <a:rPr lang="en-US" sz="1300">
                <a:solidFill>
                  <a:srgbClr val="424242"/>
                </a:solidFill>
                <a:latin typeface="Source Sans Pro"/>
              </a:rPr>
              <a:t>Apresenta</a:t>
            </a:r>
            <a:r>
              <a:rPr lang="en-US" sz="1300">
                <a:solidFill>
                  <a:srgbClr val="424242"/>
                </a:solidFill>
              </a:rPr>
              <a:t>ç</a:t>
            </a:r>
            <a:r>
              <a:rPr lang="en-US" sz="1300">
                <a:solidFill>
                  <a:srgbClr val="424242"/>
                </a:solidFill>
                <a:latin typeface="Source Sans Pro"/>
              </a:rPr>
              <a:t>ão: Gustavo Borela Valente R4 Neonatologia HMIB/SES/DF.</a:t>
            </a:r>
            <a:r>
              <a:rPr lang="en-US" sz="1300">
                <a:solidFill>
                  <a:srgbClr val="424242"/>
                </a:solidFill>
              </a:rPr>
              <a:t> </a:t>
            </a:r>
            <a:r>
              <a:rPr lang="en-US" sz="1300">
                <a:solidFill>
                  <a:srgbClr val="424242"/>
                </a:solidFill>
                <a:latin typeface="Source Sans Pro"/>
              </a:rPr>
              <a:t>Coordena</a:t>
            </a:r>
            <a:r>
              <a:rPr lang="en-US" sz="1300">
                <a:solidFill>
                  <a:srgbClr val="424242"/>
                </a:solidFill>
              </a:rPr>
              <a:t>ç</a:t>
            </a:r>
            <a:r>
              <a:rPr lang="en-US" sz="1300">
                <a:solidFill>
                  <a:srgbClr val="424242"/>
                </a:solidFill>
                <a:latin typeface="Source Sans Pro"/>
              </a:rPr>
              <a:t>ão: Nathalia Bardal.</a:t>
            </a:r>
            <a:endParaRPr lang="en-US">
              <a:solidFill>
                <a:srgbClr val="607D8B"/>
              </a:solidFill>
            </a:endParaRPr>
          </a:p>
        </p:txBody>
      </p:sp>
      <p:pic>
        <p:nvPicPr>
          <p:cNvPr id="55301" name="Picture 5" descr="pptx">
            <a:hlinkClick r:id="rId4" tooltip="Hidropsia-fetal-não-imune"/>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42700" y="344488"/>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55302"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08438" y="4743450"/>
            <a:ext cx="4170362" cy="2027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5305" name="Oval 9"/>
          <p:cNvSpPr>
            <a:spLocks noChangeArrowheads="1"/>
          </p:cNvSpPr>
          <p:nvPr/>
        </p:nvSpPr>
        <p:spPr bwMode="auto">
          <a:xfrm>
            <a:off x="212725" y="184150"/>
            <a:ext cx="914400" cy="914400"/>
          </a:xfrm>
          <a:prstGeom prst="ellipse">
            <a:avLst/>
          </a:prstGeom>
          <a:solidFill>
            <a:schemeClr val="accent1"/>
          </a:solidFill>
          <a:ln w="38100">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3333FF"/>
                </a:solidFill>
              </a:rPr>
              <a:t>2012</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endParaRPr lang="pt-BR" smtClean="0"/>
          </a:p>
        </p:txBody>
      </p:sp>
      <p:sp>
        <p:nvSpPr>
          <p:cNvPr id="56323" name="Rectangle 3"/>
          <p:cNvSpPr>
            <a:spLocks noGrp="1"/>
          </p:cNvSpPr>
          <p:nvPr>
            <p:ph type="body" idx="4294967295"/>
          </p:nvPr>
        </p:nvSpPr>
        <p:spPr>
          <a:xfrm>
            <a:off x="0" y="2557463"/>
            <a:ext cx="12061825" cy="3190875"/>
          </a:xfrm>
          <a:solidFill>
            <a:schemeClr val="bg1"/>
          </a:solidFill>
        </p:spPr>
        <p:txBody>
          <a:bodyPr/>
          <a:lstStyle/>
          <a:p>
            <a:pPr algn="ctr">
              <a:buFont typeface="Wingdings" pitchFamily="2" charset="2"/>
              <a:buNone/>
            </a:pPr>
            <a:r>
              <a:rPr lang="pt-PT" altLang="ko-KR" smtClean="0">
                <a:ea typeface="굴림" charset="-127"/>
              </a:rPr>
              <a:t>A rápida disseminação do Zika virus nas Américas e surto de microcefalia no Brasil elevou atenção sobre os  possíveis efeitos deletérios que o vir s pode ter sobre os fetos. Os autores relatam  o caso de uma mulher grávida de 20 anos de idade, de Salvador, Brasil, cujo feto tinha desenvolvido  hidropsia  fetal, uma condição em que ocorre um  acúmulo anormal de líquido no feto, bem como graves defeito no  sistema nervoso central, como microcefalia e hidranencefalia. Após a morte fetal, ZIKV RNA foi detectado em tecidos do sistema nervoso central e o fluido amniótico. O relato de caso fornece evidências de que, além de microcefalia, pode haver uma ligação entre a infecção pelo ZIK V e </a:t>
            </a:r>
            <a:r>
              <a:rPr lang="pt-PT" altLang="ko-KR" b="1" smtClean="0">
                <a:solidFill>
                  <a:srgbClr val="FF0000"/>
                </a:solidFill>
                <a:ea typeface="굴림" charset="-127"/>
              </a:rPr>
              <a:t>hidropsia fetal</a:t>
            </a:r>
            <a:r>
              <a:rPr lang="pt-PT" altLang="ko-KR" smtClean="0">
                <a:ea typeface="굴림" charset="-127"/>
              </a:rPr>
              <a:t> e morte fetal. Dada a recente propagação do vírus, a investigação sistemática de abortos espontâneos e natimortos podem ser necessários para avaliar se o risco de infecção pelo ZIKV associa-se a estes casos</a:t>
            </a:r>
            <a:r>
              <a:rPr lang="pt-BR" altLang="ko-KR" smtClean="0">
                <a:ea typeface="굴림" charset="-127"/>
              </a:rPr>
              <a:t> </a:t>
            </a:r>
            <a:endParaRPr lang="pt-BR" smtClean="0"/>
          </a:p>
        </p:txBody>
      </p:sp>
      <p:sp>
        <p:nvSpPr>
          <p:cNvPr id="56326" name="Rectangle 6"/>
          <p:cNvSpPr>
            <a:spLocks noChangeArrowheads="1"/>
          </p:cNvSpPr>
          <p:nvPr/>
        </p:nvSpPr>
        <p:spPr bwMode="auto">
          <a:xfrm>
            <a:off x="603250" y="500063"/>
            <a:ext cx="10961688" cy="19335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en-US" sz="2700" b="1">
                <a:solidFill>
                  <a:srgbClr val="3333FF"/>
                </a:solidFill>
                <a:latin typeface="Lato" pitchFamily="34" charset="0"/>
              </a:rPr>
              <a:t>Infec</a:t>
            </a:r>
            <a:r>
              <a:rPr lang="en-US" sz="2700" b="1">
                <a:solidFill>
                  <a:srgbClr val="3333FF"/>
                </a:solidFill>
              </a:rPr>
              <a:t>ç</a:t>
            </a:r>
            <a:r>
              <a:rPr lang="en-US" sz="2700" b="1">
                <a:solidFill>
                  <a:srgbClr val="3333FF"/>
                </a:solidFill>
                <a:latin typeface="Lato" pitchFamily="34" charset="0"/>
              </a:rPr>
              <a:t>ão pelo Zika virus e natimorto: um caso de hidropsia fetal, </a:t>
            </a:r>
          </a:p>
          <a:p>
            <a:pPr algn="ctr"/>
            <a:r>
              <a:rPr lang="en-US" sz="2700" b="1">
                <a:solidFill>
                  <a:srgbClr val="3333FF"/>
                </a:solidFill>
                <a:latin typeface="Lato" pitchFamily="34" charset="0"/>
              </a:rPr>
              <a:t>hidranencefalia e morte fetaL</a:t>
            </a:r>
            <a:r>
              <a:rPr lang="en-US" sz="800">
                <a:solidFill>
                  <a:srgbClr val="3333FF"/>
                </a:solidFill>
              </a:rPr>
              <a:t>          </a:t>
            </a:r>
            <a:r>
              <a:rPr lang="en-US">
                <a:solidFill>
                  <a:srgbClr val="3333FF"/>
                </a:solidFill>
              </a:rPr>
              <a:t/>
            </a:r>
            <a:br>
              <a:rPr lang="en-US">
                <a:solidFill>
                  <a:srgbClr val="3333FF"/>
                </a:solidFill>
              </a:rPr>
            </a:br>
            <a:r>
              <a:rPr lang="pt-BR" b="1">
                <a:hlinkClick r:id="rId2"/>
              </a:rPr>
              <a:t/>
            </a:r>
            <a:br>
              <a:rPr lang="pt-BR" b="1">
                <a:hlinkClick r:id="rId2"/>
              </a:rPr>
            </a:br>
            <a:r>
              <a:rPr lang="pt-BR" sz="1400" b="1">
                <a:hlinkClick r:id="rId2"/>
              </a:rPr>
              <a:t>Zika</a:t>
            </a:r>
            <a:r>
              <a:rPr lang="pt-BR" sz="1400">
                <a:hlinkClick r:id="rId2"/>
              </a:rPr>
              <a:t> </a:t>
            </a:r>
            <a:r>
              <a:rPr lang="pt-BR" sz="1400" b="1">
                <a:hlinkClick r:id="rId2"/>
              </a:rPr>
              <a:t>Virus</a:t>
            </a:r>
            <a:r>
              <a:rPr lang="pt-BR" sz="1400">
                <a:hlinkClick r:id="rId2"/>
              </a:rPr>
              <a:t> Infection and Stillbirths: A Case of </a:t>
            </a:r>
            <a:r>
              <a:rPr lang="pt-BR" sz="1400" b="1">
                <a:hlinkClick r:id="rId2"/>
              </a:rPr>
              <a:t>Hydrops</a:t>
            </a:r>
            <a:r>
              <a:rPr lang="pt-BR" sz="1400">
                <a:hlinkClick r:id="rId2"/>
              </a:rPr>
              <a:t> </a:t>
            </a:r>
            <a:r>
              <a:rPr lang="pt-BR" sz="1400" b="1">
                <a:hlinkClick r:id="rId2"/>
              </a:rPr>
              <a:t>Fetalis</a:t>
            </a:r>
            <a:r>
              <a:rPr lang="pt-BR" sz="1400">
                <a:hlinkClick r:id="rId2"/>
              </a:rPr>
              <a:t>, Hydranencephaly and Fetal Demise.</a:t>
            </a:r>
            <a:r>
              <a:rPr lang="pt-BR" sz="1400"/>
              <a:t>Sarno M, Sacramento GA, Khouri R, do Rosário MS, Costa F, Archanjo G, Santos LA, Nery N Jr, Vasilakis N, Ko AI, de Almeida AR.PLoS Negl Trop Dis. 2016 Feb 25;10(2):e0004517. doi: 10.1371/journal.pntd.0004517. eCollection 2016 Feb.PMID: 26914330 </a:t>
            </a:r>
            <a:r>
              <a:rPr lang="pt-BR" sz="1400" b="1"/>
              <a:t>Free PMC article. </a:t>
            </a:r>
            <a:r>
              <a:rPr lang="pt-BR" sz="1400" b="1">
                <a:solidFill>
                  <a:srgbClr val="FF00FF"/>
                </a:solidFill>
              </a:rPr>
              <a:t>Artigo Livre!</a:t>
            </a:r>
          </a:p>
          <a:p>
            <a:pPr algn="ctr"/>
            <a:r>
              <a:rPr lang="en-US" sz="1300">
                <a:solidFill>
                  <a:srgbClr val="424242"/>
                </a:solidFill>
                <a:latin typeface="Source Sans Pro"/>
              </a:rPr>
              <a:t>Realizado por Paulo R. Margotto</a:t>
            </a:r>
          </a:p>
        </p:txBody>
      </p:sp>
      <p:pic>
        <p:nvPicPr>
          <p:cNvPr id="56327" name="Picture 7" descr="doc">
            <a:hlinkClick r:id="rId3" tooltip="Zika_virus_hidranenc_Hidropsia"/>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63013" y="989013"/>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56328" name="Oval 8"/>
          <p:cNvSpPr>
            <a:spLocks noChangeArrowheads="1"/>
          </p:cNvSpPr>
          <p:nvPr/>
        </p:nvSpPr>
        <p:spPr bwMode="auto">
          <a:xfrm>
            <a:off x="247650" y="330200"/>
            <a:ext cx="914400" cy="914400"/>
          </a:xfrm>
          <a:prstGeom prst="ellipse">
            <a:avLst/>
          </a:prstGeom>
          <a:solidFill>
            <a:schemeClr val="accent1"/>
          </a:solidFill>
          <a:ln w="38100">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3333FF"/>
                </a:solidFill>
              </a:rPr>
              <a:t>2016</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endParaRPr lang="pt-BR" smtClean="0"/>
          </a:p>
        </p:txBody>
      </p:sp>
      <p:sp>
        <p:nvSpPr>
          <p:cNvPr id="57347" name="Rectangle 3"/>
          <p:cNvSpPr>
            <a:spLocks noGrp="1"/>
          </p:cNvSpPr>
          <p:nvPr>
            <p:ph type="body" idx="4294967295"/>
          </p:nvPr>
        </p:nvSpPr>
        <p:spPr>
          <a:xfrm>
            <a:off x="0" y="1552575"/>
            <a:ext cx="10772775" cy="4813300"/>
          </a:xfrm>
          <a:solidFill>
            <a:schemeClr val="bg1"/>
          </a:solidFill>
        </p:spPr>
        <p:txBody>
          <a:bodyPr/>
          <a:lstStyle/>
          <a:p>
            <a:r>
              <a:rPr lang="pt-BR" sz="1600" dirty="0" smtClean="0"/>
              <a:t>Atualmente, quase todos os casos de hidropsia fetal são de origem não imune. As etiologias mais comuns são: de origem cardíaca (cardiopatia congênita, arritmias), </a:t>
            </a:r>
            <a:r>
              <a:rPr lang="pt-BR" sz="1600" dirty="0" err="1" smtClean="0"/>
              <a:t>cromossopatias</a:t>
            </a:r>
            <a:r>
              <a:rPr lang="pt-BR" sz="1600" dirty="0" smtClean="0"/>
              <a:t>, </a:t>
            </a:r>
            <a:r>
              <a:rPr lang="pt-BR" sz="1600" dirty="0" err="1" smtClean="0"/>
              <a:t>infeccções</a:t>
            </a:r>
            <a:r>
              <a:rPr lang="pt-BR" sz="1600" dirty="0" smtClean="0"/>
              <a:t> virais, anemia congênita e </a:t>
            </a:r>
            <a:r>
              <a:rPr lang="pt-BR" sz="1600" dirty="0" err="1" smtClean="0"/>
              <a:t>quilotórax</a:t>
            </a:r>
            <a:r>
              <a:rPr lang="pt-BR" sz="1600" dirty="0" smtClean="0"/>
              <a:t> congênito e </a:t>
            </a:r>
            <a:r>
              <a:rPr lang="pt-BR" sz="1600" dirty="0" err="1" smtClean="0"/>
              <a:t>quiloascite</a:t>
            </a:r>
            <a:r>
              <a:rPr lang="pt-BR" sz="1600" dirty="0" smtClean="0"/>
              <a:t>.</a:t>
            </a:r>
          </a:p>
          <a:p>
            <a:r>
              <a:rPr lang="pt-BR" sz="1600" dirty="0" smtClean="0"/>
              <a:t>O prognóstico destes RN continua ruim. A sobrevivência nesta  série foi de 41,4%</a:t>
            </a:r>
          </a:p>
          <a:p>
            <a:r>
              <a:rPr lang="pt-BR" sz="1600" dirty="0" smtClean="0"/>
              <a:t>O prognóstico está relacionado com a causa (o </a:t>
            </a:r>
            <a:r>
              <a:rPr lang="pt-BR" sz="1600" dirty="0" err="1" smtClean="0"/>
              <a:t>higroma</a:t>
            </a:r>
            <a:r>
              <a:rPr lang="pt-BR" sz="1600" dirty="0" smtClean="0"/>
              <a:t> cístico foi a maior causa de morte nos recém-nascidos (RN) &lt;22 semanas e se associou a anomalias estruturais/</a:t>
            </a:r>
            <a:r>
              <a:rPr lang="pt-BR" sz="1600" dirty="0" err="1" smtClean="0"/>
              <a:t>cromossopatias</a:t>
            </a:r>
            <a:r>
              <a:rPr lang="pt-BR" sz="1600" dirty="0" smtClean="0"/>
              <a:t>) e com a idade gestacional do diagnóstico (quanto mais precoce, pior prognóstico)</a:t>
            </a:r>
          </a:p>
          <a:p>
            <a:r>
              <a:rPr lang="en-US" sz="1600" dirty="0" smtClean="0"/>
              <a:t>PROGNÓSTICO: </a:t>
            </a:r>
            <a:r>
              <a:rPr lang="en-US" sz="1600" dirty="0" err="1" smtClean="0"/>
              <a:t>melhor</a:t>
            </a:r>
            <a:r>
              <a:rPr lang="en-US" sz="1600" dirty="0" smtClean="0"/>
              <a:t> </a:t>
            </a:r>
            <a:r>
              <a:rPr lang="en-US" sz="1600" dirty="0" err="1" smtClean="0"/>
              <a:t>na</a:t>
            </a:r>
            <a:r>
              <a:rPr lang="en-US" sz="1600" dirty="0" smtClean="0"/>
              <a:t> </a:t>
            </a:r>
            <a:r>
              <a:rPr lang="en-US" sz="1600" dirty="0" err="1" smtClean="0"/>
              <a:t>parvovirose</a:t>
            </a:r>
            <a:r>
              <a:rPr lang="en-US" sz="1600" dirty="0" smtClean="0"/>
              <a:t>, </a:t>
            </a:r>
            <a:r>
              <a:rPr lang="en-US" sz="1600" dirty="0" err="1" smtClean="0"/>
              <a:t>pior</a:t>
            </a:r>
            <a:r>
              <a:rPr lang="en-US" sz="1600" dirty="0" smtClean="0"/>
              <a:t> no </a:t>
            </a:r>
            <a:r>
              <a:rPr lang="en-US" sz="1600" dirty="0" err="1" smtClean="0"/>
              <a:t>quilotórax</a:t>
            </a:r>
            <a:r>
              <a:rPr lang="en-US" sz="1600" dirty="0" smtClean="0"/>
              <a:t>/</a:t>
            </a:r>
            <a:r>
              <a:rPr lang="en-US" sz="1600" dirty="0" err="1" smtClean="0"/>
              <a:t>ascite</a:t>
            </a:r>
            <a:endParaRPr lang="pt-BR" sz="1600" dirty="0" smtClean="0"/>
          </a:p>
          <a:p>
            <a:r>
              <a:rPr lang="en-US" sz="1600" dirty="0" err="1" smtClean="0"/>
              <a:t>Pior</a:t>
            </a:r>
            <a:r>
              <a:rPr lang="en-US" sz="1600" dirty="0" smtClean="0"/>
              <a:t> </a:t>
            </a:r>
            <a:r>
              <a:rPr lang="en-US" sz="1600" dirty="0" err="1" smtClean="0"/>
              <a:t>prognóstico</a:t>
            </a:r>
            <a:r>
              <a:rPr lang="en-US" sz="1600" dirty="0" smtClean="0"/>
              <a:t> </a:t>
            </a:r>
            <a:r>
              <a:rPr lang="en-US" sz="1600" dirty="0" err="1" smtClean="0"/>
              <a:t>está</a:t>
            </a:r>
            <a:r>
              <a:rPr lang="en-US" sz="1600" dirty="0" smtClean="0"/>
              <a:t> </a:t>
            </a:r>
            <a:r>
              <a:rPr lang="en-US" sz="1600" dirty="0" err="1" smtClean="0"/>
              <a:t>relacionado</a:t>
            </a:r>
            <a:r>
              <a:rPr lang="en-US" sz="1600" dirty="0" smtClean="0"/>
              <a:t> com: </a:t>
            </a:r>
            <a:r>
              <a:rPr lang="en-US" sz="1600" dirty="0" err="1" smtClean="0"/>
              <a:t>etiologia</a:t>
            </a:r>
            <a:r>
              <a:rPr lang="en-US" sz="1600" dirty="0" smtClean="0"/>
              <a:t> /  IG </a:t>
            </a:r>
            <a:r>
              <a:rPr lang="en-US" sz="1600" dirty="0" err="1" smtClean="0"/>
              <a:t>ao</a:t>
            </a:r>
            <a:r>
              <a:rPr lang="en-US" sz="1600" dirty="0" smtClean="0"/>
              <a:t> </a:t>
            </a:r>
            <a:r>
              <a:rPr lang="en-US" sz="1600" dirty="0" err="1" smtClean="0"/>
              <a:t>diagnóstico</a:t>
            </a:r>
            <a:endParaRPr lang="en-US" sz="1600" dirty="0" smtClean="0"/>
          </a:p>
          <a:p>
            <a:r>
              <a:rPr lang="pt-BR" sz="1600" dirty="0" smtClean="0"/>
              <a:t> Dos pacientes que sobreviveram com 1 ano, </a:t>
            </a:r>
            <a:r>
              <a:rPr lang="pt-BR" sz="1600" dirty="0" smtClean="0">
                <a:solidFill>
                  <a:srgbClr val="3333FF"/>
                </a:solidFill>
              </a:rPr>
              <a:t>46 de 56 (83,9%) tiveram </a:t>
            </a:r>
            <a:r>
              <a:rPr lang="pt-BR" sz="1600" dirty="0" err="1" smtClean="0">
                <a:solidFill>
                  <a:srgbClr val="3333FF"/>
                </a:solidFill>
              </a:rPr>
              <a:t>cariotipo</a:t>
            </a:r>
            <a:r>
              <a:rPr lang="pt-BR" sz="1600" dirty="0" smtClean="0">
                <a:solidFill>
                  <a:srgbClr val="3333FF"/>
                </a:solidFill>
              </a:rPr>
              <a:t> normal</a:t>
            </a:r>
            <a:r>
              <a:rPr lang="pt-BR" sz="1600" dirty="0" smtClean="0"/>
              <a:t> (veja a tabela 5)</a:t>
            </a:r>
          </a:p>
          <a:p>
            <a:r>
              <a:rPr lang="pt-BR" sz="1600" dirty="0" smtClean="0"/>
              <a:t>PORTANTO: pacientes com hidropsia não imune, diagnosticada em menores idades gestacionais e com um cariótipo anormal, apresentam pior prognóstico.</a:t>
            </a:r>
            <a:endParaRPr lang="en-US" sz="1600" dirty="0" smtClean="0"/>
          </a:p>
          <a:p>
            <a:r>
              <a:rPr lang="en-US" sz="1600" dirty="0" smtClean="0"/>
              <a:t>*</a:t>
            </a:r>
            <a:r>
              <a:rPr lang="en-US" sz="1600" dirty="0" err="1" smtClean="0"/>
              <a:t>Sempre</a:t>
            </a:r>
            <a:r>
              <a:rPr lang="en-US" sz="1600" dirty="0" smtClean="0"/>
              <a:t> </a:t>
            </a:r>
            <a:r>
              <a:rPr lang="en-US" sz="1600" dirty="0" err="1" smtClean="0"/>
              <a:t>referenciar</a:t>
            </a:r>
            <a:r>
              <a:rPr lang="en-US" sz="1600" dirty="0" smtClean="0"/>
              <a:t> a </a:t>
            </a:r>
            <a:r>
              <a:rPr lang="en-US" sz="1600" dirty="0" err="1" smtClean="0"/>
              <a:t>serviço</a:t>
            </a:r>
            <a:r>
              <a:rPr lang="en-US" sz="1600" dirty="0" smtClean="0"/>
              <a:t> </a:t>
            </a:r>
            <a:r>
              <a:rPr lang="en-US" sz="1600" dirty="0" err="1" smtClean="0"/>
              <a:t>terciário</a:t>
            </a:r>
            <a:r>
              <a:rPr lang="en-US" sz="1600" dirty="0" smtClean="0"/>
              <a:t> *</a:t>
            </a:r>
            <a:r>
              <a:rPr lang="en-US" sz="1600" dirty="0" err="1" smtClean="0"/>
              <a:t>Indicação</a:t>
            </a:r>
            <a:r>
              <a:rPr lang="en-US" sz="1600" dirty="0" smtClean="0"/>
              <a:t> do </a:t>
            </a:r>
            <a:r>
              <a:rPr lang="en-US" sz="1600" dirty="0" err="1" smtClean="0"/>
              <a:t>melhor</a:t>
            </a:r>
            <a:r>
              <a:rPr lang="en-US" sz="1600" dirty="0" smtClean="0"/>
              <a:t> </a:t>
            </a:r>
            <a:r>
              <a:rPr lang="en-US" sz="1600" dirty="0" err="1" smtClean="0"/>
              <a:t>momento</a:t>
            </a:r>
            <a:r>
              <a:rPr lang="en-US" sz="1600" dirty="0" smtClean="0"/>
              <a:t> do </a:t>
            </a:r>
            <a:r>
              <a:rPr lang="en-US" sz="1600" dirty="0" err="1" smtClean="0"/>
              <a:t>parto</a:t>
            </a:r>
            <a:r>
              <a:rPr lang="en-US" sz="1600" dirty="0" smtClean="0"/>
              <a:t>: </a:t>
            </a:r>
            <a:r>
              <a:rPr lang="en-US" sz="1600" dirty="0" err="1" smtClean="0"/>
              <a:t>decisão</a:t>
            </a:r>
            <a:r>
              <a:rPr lang="en-US" sz="1600" dirty="0" smtClean="0"/>
              <a:t> </a:t>
            </a:r>
            <a:r>
              <a:rPr lang="en-US" sz="1600" dirty="0" err="1" smtClean="0"/>
              <a:t>multidisciplinar</a:t>
            </a:r>
            <a:endParaRPr lang="pt-BR" sz="1600" dirty="0" smtClean="0"/>
          </a:p>
          <a:p>
            <a:endParaRPr lang="pt-BR" sz="1600" dirty="0" smtClean="0"/>
          </a:p>
        </p:txBody>
      </p:sp>
      <p:sp>
        <p:nvSpPr>
          <p:cNvPr id="57348" name="Rectangle 4"/>
          <p:cNvSpPr>
            <a:spLocks noChangeArrowheads="1"/>
          </p:cNvSpPr>
          <p:nvPr/>
        </p:nvSpPr>
        <p:spPr bwMode="auto">
          <a:xfrm>
            <a:off x="130175" y="144463"/>
            <a:ext cx="11939588" cy="164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en-US" sz="2700" b="1">
                <a:solidFill>
                  <a:srgbClr val="3333FF"/>
                </a:solidFill>
                <a:latin typeface="Lato" pitchFamily="34" charset="0"/>
              </a:rPr>
              <a:t>Progn</a:t>
            </a:r>
            <a:r>
              <a:rPr lang="en-US" sz="2700" b="1">
                <a:solidFill>
                  <a:srgbClr val="3333FF"/>
                </a:solidFill>
              </a:rPr>
              <a:t>ó</a:t>
            </a:r>
            <a:r>
              <a:rPr lang="en-US" sz="2700" b="1">
                <a:solidFill>
                  <a:srgbClr val="3333FF"/>
                </a:solidFill>
                <a:latin typeface="Lato" pitchFamily="34" charset="0"/>
              </a:rPr>
              <a:t>stico a curto e longo prazo de 214 casos de hidropsia fetal não-imune</a:t>
            </a:r>
            <a:endParaRPr lang="en-US">
              <a:solidFill>
                <a:srgbClr val="3333FF"/>
              </a:solidFill>
            </a:endParaRPr>
          </a:p>
          <a:p>
            <a:pPr algn="ctr" eaLnBrk="0" hangingPunct="0"/>
            <a:r>
              <a:rPr lang="pt-BR" sz="1400" b="1">
                <a:hlinkClick r:id="rId2"/>
              </a:rPr>
              <a:t>Short</a:t>
            </a:r>
            <a:r>
              <a:rPr lang="pt-BR" sz="1400">
                <a:hlinkClick r:id="rId2"/>
              </a:rPr>
              <a:t>-</a:t>
            </a:r>
            <a:r>
              <a:rPr lang="pt-BR" sz="1400" b="1">
                <a:hlinkClick r:id="rId2"/>
              </a:rPr>
              <a:t>term</a:t>
            </a:r>
            <a:r>
              <a:rPr lang="pt-BR" sz="1400">
                <a:hlinkClick r:id="rId2"/>
              </a:rPr>
              <a:t> and </a:t>
            </a:r>
            <a:r>
              <a:rPr lang="pt-BR" sz="1400" b="1">
                <a:hlinkClick r:id="rId2"/>
              </a:rPr>
              <a:t>long</a:t>
            </a:r>
            <a:r>
              <a:rPr lang="pt-BR" sz="1400">
                <a:hlinkClick r:id="rId2"/>
              </a:rPr>
              <a:t>-</a:t>
            </a:r>
            <a:r>
              <a:rPr lang="pt-BR" sz="1400" b="1">
                <a:hlinkClick r:id="rId2"/>
              </a:rPr>
              <a:t>term</a:t>
            </a:r>
            <a:r>
              <a:rPr lang="pt-BR" sz="1400">
                <a:hlinkClick r:id="rId2"/>
              </a:rPr>
              <a:t> </a:t>
            </a:r>
            <a:r>
              <a:rPr lang="pt-BR" sz="1400" b="1">
                <a:hlinkClick r:id="rId2"/>
              </a:rPr>
              <a:t>outcomes</a:t>
            </a:r>
            <a:r>
              <a:rPr lang="pt-BR" sz="1400">
                <a:hlinkClick r:id="rId2"/>
              </a:rPr>
              <a:t> of </a:t>
            </a:r>
            <a:r>
              <a:rPr lang="pt-BR" sz="1400" b="1">
                <a:hlinkClick r:id="rId2"/>
              </a:rPr>
              <a:t>214</a:t>
            </a:r>
            <a:r>
              <a:rPr lang="pt-BR" sz="1400">
                <a:hlinkClick r:id="rId2"/>
              </a:rPr>
              <a:t> </a:t>
            </a:r>
            <a:r>
              <a:rPr lang="pt-BR" sz="1400" b="1">
                <a:hlinkClick r:id="rId2"/>
              </a:rPr>
              <a:t>cases</a:t>
            </a:r>
            <a:r>
              <a:rPr lang="pt-BR" sz="1400">
                <a:hlinkClick r:id="rId2"/>
              </a:rPr>
              <a:t> of non-immune hydrops fetalis.</a:t>
            </a:r>
            <a:r>
              <a:rPr lang="pt-BR" sz="1400"/>
              <a:t>Fukushima K, Morokuma S, Fujita Y, Tsukimori K, Satoh S, Ochiai M, Hara T, Taguchi T, Wake N.Early Hum Dev. 2011 Aug;87(8):571-5. doi: 10.1016/j.earlhumdev.2011.04.015. Epub 2011 May 17.PMID: 21592689</a:t>
            </a:r>
            <a:endParaRPr lang="en-US" sz="1400">
              <a:solidFill>
                <a:srgbClr val="3333FF"/>
              </a:solidFill>
              <a:latin typeface="Source Sans Pro"/>
            </a:endParaRPr>
          </a:p>
          <a:p>
            <a:pPr algn="ctr" eaLnBrk="0" hangingPunct="0"/>
            <a:endParaRPr lang="en-US" sz="1400">
              <a:solidFill>
                <a:srgbClr val="3333FF"/>
              </a:solidFill>
              <a:latin typeface="Source Sans Pro"/>
            </a:endParaRPr>
          </a:p>
          <a:p>
            <a:pPr algn="ctr" eaLnBrk="0" hangingPunct="0"/>
            <a:r>
              <a:rPr lang="en-US" sz="1300">
                <a:solidFill>
                  <a:srgbClr val="3333FF"/>
                </a:solidFill>
                <a:latin typeface="Source Sans Pro"/>
              </a:rPr>
              <a:t>Apresenta</a:t>
            </a:r>
            <a:r>
              <a:rPr lang="en-US" sz="1300">
                <a:solidFill>
                  <a:srgbClr val="3333FF"/>
                </a:solidFill>
              </a:rPr>
              <a:t>ç</a:t>
            </a:r>
            <a:r>
              <a:rPr lang="en-US" sz="1300">
                <a:solidFill>
                  <a:srgbClr val="3333FF"/>
                </a:solidFill>
                <a:latin typeface="Source Sans Pro"/>
              </a:rPr>
              <a:t>ão:Nath</a:t>
            </a:r>
            <a:r>
              <a:rPr lang="en-US" sz="1300">
                <a:solidFill>
                  <a:srgbClr val="3333FF"/>
                </a:solidFill>
              </a:rPr>
              <a:t>á</a:t>
            </a:r>
            <a:r>
              <a:rPr lang="en-US" sz="1300">
                <a:solidFill>
                  <a:srgbClr val="3333FF"/>
                </a:solidFill>
                <a:latin typeface="Source Sans Pro"/>
              </a:rPr>
              <a:t>lia Bardal.</a:t>
            </a:r>
            <a:br>
              <a:rPr lang="en-US" sz="1300">
                <a:solidFill>
                  <a:srgbClr val="3333FF"/>
                </a:solidFill>
                <a:latin typeface="Source Sans Pro"/>
              </a:rPr>
            </a:br>
            <a:r>
              <a:rPr lang="en-US" sz="1300">
                <a:solidFill>
                  <a:srgbClr val="3333FF"/>
                </a:solidFill>
                <a:latin typeface="Source Sans Pro"/>
              </a:rPr>
              <a:t>Coordena</a:t>
            </a:r>
            <a:r>
              <a:rPr lang="en-US" sz="1300">
                <a:solidFill>
                  <a:srgbClr val="3333FF"/>
                </a:solidFill>
              </a:rPr>
              <a:t>ç</a:t>
            </a:r>
            <a:r>
              <a:rPr lang="en-US" sz="1300">
                <a:solidFill>
                  <a:srgbClr val="3333FF"/>
                </a:solidFill>
                <a:latin typeface="Source Sans Pro"/>
              </a:rPr>
              <a:t>ão: M</a:t>
            </a:r>
            <a:r>
              <a:rPr lang="en-US" sz="1300">
                <a:solidFill>
                  <a:srgbClr val="3333FF"/>
                </a:solidFill>
              </a:rPr>
              <a:t>á</a:t>
            </a:r>
            <a:r>
              <a:rPr lang="en-US" sz="1300">
                <a:solidFill>
                  <a:srgbClr val="3333FF"/>
                </a:solidFill>
                <a:latin typeface="Source Sans Pro"/>
              </a:rPr>
              <a:t>rcia Pimentel.</a:t>
            </a:r>
            <a:r>
              <a:rPr lang="en-US" sz="1300">
                <a:solidFill>
                  <a:srgbClr val="3333FF"/>
                </a:solidFill>
              </a:rPr>
              <a:t>  </a:t>
            </a:r>
            <a:r>
              <a:rPr lang="en-US" sz="1300">
                <a:solidFill>
                  <a:srgbClr val="3333FF"/>
                </a:solidFill>
                <a:latin typeface="Source Sans Pro"/>
              </a:rPr>
              <a:t/>
            </a:r>
            <a:br>
              <a:rPr lang="en-US" sz="1300">
                <a:solidFill>
                  <a:srgbClr val="3333FF"/>
                </a:solidFill>
                <a:latin typeface="Source Sans Pro"/>
              </a:rPr>
            </a:br>
            <a:endParaRPr lang="en-US" sz="1300">
              <a:solidFill>
                <a:srgbClr val="3333FF"/>
              </a:solidFill>
              <a:latin typeface="Source Sans Pro"/>
            </a:endParaRPr>
          </a:p>
        </p:txBody>
      </p:sp>
      <p:pic>
        <p:nvPicPr>
          <p:cNvPr id="57349" name="Picture 5" descr="ppt">
            <a:hlinkClick r:id="rId3" tooltip="Hidropsia_nao_imune_214_casos"/>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587163" y="966788"/>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57350"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48838" y="3470275"/>
            <a:ext cx="2320925"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7351" name="Oval 7"/>
          <p:cNvSpPr>
            <a:spLocks noChangeArrowheads="1"/>
          </p:cNvSpPr>
          <p:nvPr/>
        </p:nvSpPr>
        <p:spPr bwMode="auto">
          <a:xfrm>
            <a:off x="347663" y="938213"/>
            <a:ext cx="728662" cy="611187"/>
          </a:xfrm>
          <a:prstGeom prst="ellipse">
            <a:avLst/>
          </a:prstGeom>
          <a:solidFill>
            <a:schemeClr val="accent1"/>
          </a:solidFill>
          <a:ln w="38100">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3333FF"/>
                </a:solidFill>
              </a:rPr>
              <a:t>2011</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p:cNvSpPr>
          <p:nvPr>
            <p:ph type="body" idx="4294967295"/>
          </p:nvPr>
        </p:nvSpPr>
        <p:spPr>
          <a:xfrm>
            <a:off x="455613" y="1787525"/>
            <a:ext cx="10772775" cy="5070475"/>
          </a:xfrm>
          <a:solidFill>
            <a:schemeClr val="bg1"/>
          </a:solidFill>
        </p:spPr>
        <p:txBody>
          <a:bodyPr/>
          <a:lstStyle/>
          <a:p>
            <a:pPr algn="ctr">
              <a:lnSpc>
                <a:spcPct val="100000"/>
              </a:lnSpc>
              <a:buFont typeface="Wingdings" pitchFamily="2" charset="2"/>
              <a:buNone/>
            </a:pPr>
            <a:r>
              <a:rPr lang="pt-BR" sz="1400" b="1" dirty="0" smtClean="0">
                <a:solidFill>
                  <a:srgbClr val="FF00FF"/>
                </a:solidFill>
              </a:rPr>
              <a:t>Atualmente a hidropsia  fetal não imune (NIHF) constitui até 90% de todos os casos de hidropsia fetal descritos</a:t>
            </a:r>
          </a:p>
          <a:p>
            <a:pPr>
              <a:lnSpc>
                <a:spcPct val="100000"/>
              </a:lnSpc>
            </a:pPr>
            <a:r>
              <a:rPr lang="pt-BR" sz="1400" dirty="0" smtClean="0"/>
              <a:t> A NIHF Pode ser considerada a fase terminal de uma ampla variedade de distúrbios</a:t>
            </a:r>
          </a:p>
          <a:p>
            <a:pPr>
              <a:lnSpc>
                <a:spcPct val="100000"/>
              </a:lnSpc>
            </a:pPr>
            <a:r>
              <a:rPr lang="pt-BR" sz="1400" dirty="0" smtClean="0"/>
              <a:t> Indica comprometimento fetal significativo e está associada a altas taxas de mortalidade perinatal e morbidade neonatal</a:t>
            </a:r>
          </a:p>
          <a:p>
            <a:pPr>
              <a:lnSpc>
                <a:spcPct val="100000"/>
              </a:lnSpc>
            </a:pPr>
            <a:r>
              <a:rPr lang="pt-BR" sz="1400" b="1" dirty="0" smtClean="0">
                <a:solidFill>
                  <a:srgbClr val="3333FF"/>
                </a:solidFill>
              </a:rPr>
              <a:t>Entre as Causas: </a:t>
            </a:r>
          </a:p>
          <a:p>
            <a:pPr>
              <a:lnSpc>
                <a:spcPct val="100000"/>
              </a:lnSpc>
              <a:buFont typeface="Wingdings" pitchFamily="2" charset="2"/>
              <a:buNone/>
            </a:pPr>
            <a:r>
              <a:rPr lang="pt-BR" sz="1400" dirty="0" smtClean="0"/>
              <a:t>        -Doenças cardiovasculares (21,7%)</a:t>
            </a:r>
          </a:p>
          <a:p>
            <a:pPr>
              <a:lnSpc>
                <a:spcPct val="100000"/>
              </a:lnSpc>
              <a:buFont typeface="Wingdings" pitchFamily="2" charset="2"/>
              <a:buNone/>
            </a:pPr>
            <a:r>
              <a:rPr lang="pt-BR" sz="1400" dirty="0" smtClean="0"/>
              <a:t>        -Alterações cromossômicas (13,4%)</a:t>
            </a:r>
          </a:p>
          <a:p>
            <a:pPr>
              <a:lnSpc>
                <a:spcPct val="100000"/>
              </a:lnSpc>
              <a:buFont typeface="Wingdings" pitchFamily="2" charset="2"/>
              <a:buNone/>
            </a:pPr>
            <a:r>
              <a:rPr lang="pt-BR" sz="1400" dirty="0" smtClean="0"/>
              <a:t>        - Anormalidades hematológicas  (10,4%)</a:t>
            </a:r>
          </a:p>
          <a:p>
            <a:pPr>
              <a:lnSpc>
                <a:spcPct val="100000"/>
              </a:lnSpc>
              <a:buFont typeface="Wingdings" pitchFamily="2" charset="2"/>
              <a:buNone/>
            </a:pPr>
            <a:r>
              <a:rPr lang="pt-BR" sz="1400" dirty="0" smtClean="0"/>
              <a:t>        -Infecções  (6,7%)</a:t>
            </a:r>
          </a:p>
          <a:p>
            <a:pPr>
              <a:lnSpc>
                <a:spcPct val="100000"/>
              </a:lnSpc>
              <a:buFont typeface="Wingdings" pitchFamily="2" charset="2"/>
              <a:buNone/>
            </a:pPr>
            <a:r>
              <a:rPr lang="pt-BR" sz="1400" dirty="0" smtClean="0"/>
              <a:t>        -Massas intratorácicas (6%)</a:t>
            </a:r>
          </a:p>
          <a:p>
            <a:pPr>
              <a:lnSpc>
                <a:spcPct val="100000"/>
              </a:lnSpc>
              <a:buFont typeface="Wingdings" pitchFamily="2" charset="2"/>
              <a:buNone/>
            </a:pPr>
            <a:r>
              <a:rPr lang="pt-BR" sz="1400" dirty="0" smtClean="0"/>
              <a:t>        -Displasias de vasos linfáticos </a:t>
            </a:r>
          </a:p>
          <a:p>
            <a:pPr>
              <a:lnSpc>
                <a:spcPct val="100000"/>
              </a:lnSpc>
              <a:buFont typeface="Wingdings" pitchFamily="2" charset="2"/>
              <a:buNone/>
            </a:pPr>
            <a:r>
              <a:rPr lang="pt-BR" sz="1400" dirty="0" smtClean="0"/>
              <a:t>       -Causas placentárias</a:t>
            </a:r>
          </a:p>
          <a:p>
            <a:pPr>
              <a:lnSpc>
                <a:spcPct val="100000"/>
              </a:lnSpc>
              <a:buFont typeface="Wingdings" pitchFamily="2" charset="2"/>
              <a:buNone/>
            </a:pPr>
            <a:r>
              <a:rPr lang="pt-BR" sz="1400" dirty="0" smtClean="0"/>
              <a:t>       -Malformações de trato urinário </a:t>
            </a:r>
          </a:p>
          <a:p>
            <a:pPr>
              <a:lnSpc>
                <a:spcPct val="100000"/>
              </a:lnSpc>
              <a:buFont typeface="Wingdings" pitchFamily="2" charset="2"/>
              <a:buNone/>
            </a:pPr>
            <a:r>
              <a:rPr lang="pt-BR" sz="1400" dirty="0" smtClean="0"/>
              <a:t>       -Erro inato do metabolismo </a:t>
            </a:r>
          </a:p>
          <a:p>
            <a:pPr>
              <a:lnSpc>
                <a:spcPct val="100000"/>
              </a:lnSpc>
              <a:buFont typeface="Wingdings" pitchFamily="2" charset="2"/>
              <a:buNone/>
            </a:pPr>
            <a:r>
              <a:rPr lang="pt-BR" sz="1400" dirty="0" smtClean="0"/>
              <a:t>       -Distúrbios gastrointestinais </a:t>
            </a:r>
          </a:p>
          <a:p>
            <a:pPr>
              <a:lnSpc>
                <a:spcPct val="100000"/>
              </a:lnSpc>
              <a:buFont typeface="Wingdings" pitchFamily="2" charset="2"/>
              <a:buNone/>
            </a:pPr>
            <a:r>
              <a:rPr lang="pt-BR" sz="1400" dirty="0" smtClean="0"/>
              <a:t>       -Idiopática (17,8%)</a:t>
            </a:r>
          </a:p>
        </p:txBody>
      </p:sp>
      <p:sp>
        <p:nvSpPr>
          <p:cNvPr id="58372" name="Rectangle 4"/>
          <p:cNvSpPr>
            <a:spLocks noChangeArrowheads="1"/>
          </p:cNvSpPr>
          <p:nvPr/>
        </p:nvSpPr>
        <p:spPr bwMode="auto">
          <a:xfrm>
            <a:off x="1176338" y="690563"/>
            <a:ext cx="9926637" cy="109696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b="1">
                <a:hlinkClick r:id="rId2"/>
              </a:rPr>
              <a:t>Non</a:t>
            </a:r>
            <a:r>
              <a:rPr lang="pt-BR">
                <a:hlinkClick r:id="rId2"/>
              </a:rPr>
              <a:t>-</a:t>
            </a:r>
            <a:r>
              <a:rPr lang="pt-BR" b="1">
                <a:hlinkClick r:id="rId2"/>
              </a:rPr>
              <a:t>immune</a:t>
            </a:r>
            <a:r>
              <a:rPr lang="pt-BR">
                <a:hlinkClick r:id="rId2"/>
              </a:rPr>
              <a:t> </a:t>
            </a:r>
            <a:r>
              <a:rPr lang="pt-BR" b="1">
                <a:hlinkClick r:id="rId2"/>
              </a:rPr>
              <a:t>hydrops</a:t>
            </a:r>
            <a:r>
              <a:rPr lang="pt-BR">
                <a:hlinkClick r:id="rId2"/>
              </a:rPr>
              <a:t> </a:t>
            </a:r>
            <a:r>
              <a:rPr lang="pt-BR" b="1">
                <a:hlinkClick r:id="rId2"/>
              </a:rPr>
              <a:t>fetalis</a:t>
            </a:r>
            <a:r>
              <a:rPr lang="pt-BR">
                <a:hlinkClick r:id="rId2"/>
              </a:rPr>
              <a:t>: a short review of etiology and pathophysiology.</a:t>
            </a:r>
            <a:endParaRPr lang="pt-BR"/>
          </a:p>
          <a:p>
            <a:pPr algn="ctr"/>
            <a:r>
              <a:rPr lang="pt-BR" sz="1400"/>
              <a:t>Bellini C, Hennekam RC.Am J Med Genet A. 2012 Mar;158A(3):597-605. doi: 10.1002/ajmg.a.34438. Epub 2012 Feb 2.PMID: 22302731 Review.</a:t>
            </a:r>
            <a:r>
              <a:rPr lang="en-US" sz="1300">
                <a:solidFill>
                  <a:srgbClr val="424242"/>
                </a:solidFill>
                <a:latin typeface="Source Sans Pro"/>
              </a:rPr>
              <a:t>.</a:t>
            </a:r>
          </a:p>
          <a:p>
            <a:pPr algn="ctr" eaLnBrk="0" hangingPunct="0"/>
            <a:r>
              <a:rPr lang="en-US" sz="1300">
                <a:solidFill>
                  <a:srgbClr val="424242"/>
                </a:solidFill>
                <a:latin typeface="Source Sans Pro"/>
              </a:rPr>
              <a:t>Residentes:</a:t>
            </a:r>
            <a:r>
              <a:rPr lang="en-US" sz="1300">
                <a:solidFill>
                  <a:srgbClr val="424242"/>
                </a:solidFill>
              </a:rPr>
              <a:t> </a:t>
            </a:r>
            <a:r>
              <a:rPr lang="en-US" sz="1300">
                <a:solidFill>
                  <a:srgbClr val="424242"/>
                </a:solidFill>
                <a:latin typeface="Source Sans Pro"/>
              </a:rPr>
              <a:t> Juliana Ferreira Gon</a:t>
            </a:r>
            <a:r>
              <a:rPr lang="en-US" sz="1300">
                <a:solidFill>
                  <a:srgbClr val="424242"/>
                </a:solidFill>
              </a:rPr>
              <a:t>ç</a:t>
            </a:r>
            <a:r>
              <a:rPr lang="en-US" sz="1300">
                <a:solidFill>
                  <a:srgbClr val="424242"/>
                </a:solidFill>
                <a:latin typeface="Source Sans Pro"/>
              </a:rPr>
              <a:t>alves</a:t>
            </a:r>
            <a:r>
              <a:rPr lang="en-US" sz="1300">
                <a:solidFill>
                  <a:srgbClr val="424242"/>
                </a:solidFill>
              </a:rPr>
              <a:t> </a:t>
            </a:r>
            <a:r>
              <a:rPr lang="en-US" sz="1300">
                <a:solidFill>
                  <a:srgbClr val="424242"/>
                </a:solidFill>
                <a:latin typeface="Source Sans Pro"/>
              </a:rPr>
              <a:t> R1,</a:t>
            </a:r>
            <a:r>
              <a:rPr lang="en-US" sz="1300">
                <a:solidFill>
                  <a:srgbClr val="424242"/>
                </a:solidFill>
              </a:rPr>
              <a:t> </a:t>
            </a:r>
            <a:r>
              <a:rPr lang="en-US" sz="1300">
                <a:solidFill>
                  <a:srgbClr val="424242"/>
                </a:solidFill>
                <a:latin typeface="Source Sans Pro"/>
              </a:rPr>
              <a:t>Mar</a:t>
            </a:r>
            <a:r>
              <a:rPr lang="en-US" sz="1300">
                <a:solidFill>
                  <a:srgbClr val="424242"/>
                </a:solidFill>
              </a:rPr>
              <a:t>í</a:t>
            </a:r>
            <a:r>
              <a:rPr lang="en-US" sz="1300">
                <a:solidFill>
                  <a:srgbClr val="424242"/>
                </a:solidFill>
                <a:latin typeface="Source Sans Pro"/>
              </a:rPr>
              <a:t>lia Bahia R3</a:t>
            </a:r>
            <a:br>
              <a:rPr lang="en-US" sz="1300">
                <a:solidFill>
                  <a:srgbClr val="424242"/>
                </a:solidFill>
                <a:latin typeface="Source Sans Pro"/>
              </a:rPr>
            </a:br>
            <a:r>
              <a:rPr lang="en-US" sz="1300">
                <a:solidFill>
                  <a:srgbClr val="424242"/>
                </a:solidFill>
              </a:rPr>
              <a:t> </a:t>
            </a:r>
            <a:r>
              <a:rPr lang="en-US" sz="1300">
                <a:solidFill>
                  <a:srgbClr val="424242"/>
                </a:solidFill>
                <a:latin typeface="Source Sans Pro"/>
              </a:rPr>
              <a:t>Orientadora: Dra Marcia Pimentel.</a:t>
            </a:r>
            <a:r>
              <a:rPr lang="en-US" sz="1300">
                <a:solidFill>
                  <a:srgbClr val="424242"/>
                </a:solidFill>
              </a:rPr>
              <a:t> </a:t>
            </a:r>
            <a:endParaRPr lang="en-US" sz="1300">
              <a:solidFill>
                <a:srgbClr val="424242"/>
              </a:solidFill>
              <a:latin typeface="Source Sans Pro"/>
            </a:endParaRPr>
          </a:p>
        </p:txBody>
      </p:sp>
      <p:pic>
        <p:nvPicPr>
          <p:cNvPr id="58373" name="Picture 5" descr="ppt">
            <a:hlinkClick r:id="rId3" tooltip="Hidropsia_fetal_nao_imun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228388" y="495300"/>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58374" name="Rectangle 6"/>
          <p:cNvSpPr>
            <a:spLocks noChangeArrowheads="1"/>
          </p:cNvSpPr>
          <p:nvPr/>
        </p:nvSpPr>
        <p:spPr bwMode="auto">
          <a:xfrm>
            <a:off x="677863" y="0"/>
            <a:ext cx="10425112" cy="9906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126960" rIns="0" bIns="25392" anchor="ctr">
            <a:spAutoFit/>
          </a:bodyPr>
          <a:lstStyle/>
          <a:p>
            <a:r>
              <a:rPr lang="en-US" sz="2700" b="1">
                <a:solidFill>
                  <a:srgbClr val="3333FF"/>
                </a:solidFill>
                <a:latin typeface="Lato" pitchFamily="34" charset="0"/>
              </a:rPr>
              <a:t>Hidropsia fetal não imune: breve revisão da etiologia e fisiopatologia</a:t>
            </a:r>
          </a:p>
          <a:p>
            <a:pPr eaLnBrk="0" hangingPunct="0"/>
            <a:r>
              <a:rPr lang="en-US" sz="1300">
                <a:solidFill>
                  <a:srgbClr val="3333FF"/>
                </a:solidFill>
                <a:latin typeface="Source Sans Pro"/>
                <a:hlinkClick r:id="rId3" tooltip="Hidropsia_fetal_nao_imune"/>
              </a:rPr>
              <a:t>  </a:t>
            </a:r>
            <a:r>
              <a:rPr lang="en-US" sz="2800">
                <a:solidFill>
                  <a:srgbClr val="3333FF"/>
                </a:solidFill>
              </a:rPr>
              <a:t> </a:t>
            </a:r>
            <a:r>
              <a:rPr lang="en-US" sz="1300">
                <a:solidFill>
                  <a:srgbClr val="3333FF"/>
                </a:solidFill>
              </a:rPr>
              <a:t>        </a:t>
            </a:r>
            <a:endParaRPr lang="en-US" sz="1300">
              <a:solidFill>
                <a:srgbClr val="3333FF"/>
              </a:solidFill>
              <a:latin typeface="Source Sans Pro"/>
            </a:endParaRPr>
          </a:p>
        </p:txBody>
      </p:sp>
      <p:sp>
        <p:nvSpPr>
          <p:cNvPr id="58376" name="Text Box 8"/>
          <p:cNvSpPr txBox="1">
            <a:spLocks noChangeArrowheads="1"/>
          </p:cNvSpPr>
          <p:nvPr/>
        </p:nvSpPr>
        <p:spPr bwMode="auto">
          <a:xfrm>
            <a:off x="5551488" y="3073400"/>
            <a:ext cx="6134100" cy="954088"/>
          </a:xfrm>
          <a:prstGeom prst="rect">
            <a:avLst/>
          </a:prstGeom>
          <a:noFill/>
          <a:ln w="38100">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Rockwell"/>
              </a:defRPr>
            </a:lvl1pPr>
            <a:lvl2pPr>
              <a:defRPr>
                <a:solidFill>
                  <a:schemeClr val="tx1"/>
                </a:solidFill>
                <a:latin typeface="Rockwell"/>
              </a:defRPr>
            </a:lvl2pPr>
            <a:lvl3pPr>
              <a:defRPr>
                <a:solidFill>
                  <a:schemeClr val="tx1"/>
                </a:solidFill>
                <a:latin typeface="Rockwell"/>
              </a:defRPr>
            </a:lvl3pPr>
            <a:lvl4pPr>
              <a:defRPr>
                <a:solidFill>
                  <a:schemeClr val="tx1"/>
                </a:solidFill>
                <a:latin typeface="Rockwell"/>
              </a:defRPr>
            </a:lvl4pPr>
            <a:lvl5pPr>
              <a:defRPr>
                <a:solidFill>
                  <a:schemeClr val="tx1"/>
                </a:solidFill>
                <a:latin typeface="Rockwell"/>
              </a:defRPr>
            </a:lvl5pPr>
            <a:lvl6pPr fontAlgn="base">
              <a:spcBef>
                <a:spcPct val="0"/>
              </a:spcBef>
              <a:spcAft>
                <a:spcPct val="0"/>
              </a:spcAft>
              <a:defRPr>
                <a:solidFill>
                  <a:schemeClr val="tx1"/>
                </a:solidFill>
                <a:latin typeface="Rockwell"/>
              </a:defRPr>
            </a:lvl6pPr>
            <a:lvl7pPr fontAlgn="base">
              <a:spcBef>
                <a:spcPct val="0"/>
              </a:spcBef>
              <a:spcAft>
                <a:spcPct val="0"/>
              </a:spcAft>
              <a:defRPr>
                <a:solidFill>
                  <a:schemeClr val="tx1"/>
                </a:solidFill>
                <a:latin typeface="Rockwell"/>
              </a:defRPr>
            </a:lvl7pPr>
            <a:lvl8pPr fontAlgn="base">
              <a:spcBef>
                <a:spcPct val="0"/>
              </a:spcBef>
              <a:spcAft>
                <a:spcPct val="0"/>
              </a:spcAft>
              <a:defRPr>
                <a:solidFill>
                  <a:schemeClr val="tx1"/>
                </a:solidFill>
                <a:latin typeface="Rockwell"/>
              </a:defRPr>
            </a:lvl8pPr>
            <a:lvl9pPr fontAlgn="base">
              <a:spcBef>
                <a:spcPct val="0"/>
              </a:spcBef>
              <a:spcAft>
                <a:spcPct val="0"/>
              </a:spcAft>
              <a:defRPr>
                <a:solidFill>
                  <a:schemeClr val="tx1"/>
                </a:solidFill>
                <a:latin typeface="Rockwell"/>
              </a:defRPr>
            </a:lvl9pPr>
          </a:lstStyle>
          <a:p>
            <a:pPr algn="ctr" defTabSz="914400"/>
            <a:r>
              <a:rPr lang="pt-BR"/>
              <a:t>A base do distúrbio é um desequilíbrio na regulação do movimento do fluido fetal entre o espaço vascular e intersticial</a:t>
            </a:r>
          </a:p>
        </p:txBody>
      </p:sp>
      <p:pic>
        <p:nvPicPr>
          <p:cNvPr id="58377"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42125" y="4227513"/>
            <a:ext cx="3379788" cy="2163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8378" name="Oval 10"/>
          <p:cNvSpPr>
            <a:spLocks noChangeArrowheads="1"/>
          </p:cNvSpPr>
          <p:nvPr/>
        </p:nvSpPr>
        <p:spPr bwMode="auto">
          <a:xfrm>
            <a:off x="455613" y="690563"/>
            <a:ext cx="914400" cy="914400"/>
          </a:xfrm>
          <a:prstGeom prst="ellipse">
            <a:avLst/>
          </a:prstGeom>
          <a:solidFill>
            <a:schemeClr val="accent1"/>
          </a:solidFill>
          <a:ln w="38100">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3333FF"/>
                </a:solidFill>
              </a:rPr>
              <a:t>2012</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25" name="Rectangle 9"/>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endParaRPr lang="pt-BR" smtClean="0"/>
          </a:p>
        </p:txBody>
      </p:sp>
      <p:sp>
        <p:nvSpPr>
          <p:cNvPr id="60419" name="Rectangle 3"/>
          <p:cNvSpPr>
            <a:spLocks noGrp="1"/>
          </p:cNvSpPr>
          <p:nvPr>
            <p:ph type="body" idx="4294967295"/>
          </p:nvPr>
        </p:nvSpPr>
        <p:spPr>
          <a:xfrm>
            <a:off x="0" y="2185988"/>
            <a:ext cx="10772775" cy="5256212"/>
          </a:xfrm>
          <a:solidFill>
            <a:schemeClr val="bg1"/>
          </a:solidFill>
        </p:spPr>
        <p:txBody>
          <a:bodyPr/>
          <a:lstStyle/>
          <a:p>
            <a:r>
              <a:rPr lang="pt-BR" b="1" smtClean="0">
                <a:effectLst>
                  <a:outerShdw blurRad="38100" dist="38100" dir="2700000" algn="tl">
                    <a:srgbClr val="C0C0C0"/>
                  </a:outerShdw>
                </a:effectLst>
              </a:rPr>
              <a:t>Mãe: 21 a, GIII PI AI, 28 s com história de hipotireoidismo, usuária de álcool e de cocaína e ATPP .</a:t>
            </a:r>
            <a:endParaRPr lang="pt-BR" b="1" smtClean="0"/>
          </a:p>
          <a:p>
            <a:r>
              <a:rPr lang="pt-BR" b="1" smtClean="0">
                <a:effectLst>
                  <a:outerShdw blurRad="38100" dist="38100" dir="2700000" algn="tl">
                    <a:srgbClr val="C0C0C0"/>
                  </a:outerShdw>
                </a:effectLst>
              </a:rPr>
              <a:t>Sorologias maternas: Varicela, Toxoplasmose, Sífilis, Rubéola, HSV e HIV negativas. Parvovírose B19 e CMV IgG positivas.</a:t>
            </a:r>
            <a:endParaRPr lang="pt-BR" b="1" smtClean="0"/>
          </a:p>
          <a:p>
            <a:r>
              <a:rPr lang="pt-BR" b="1" smtClean="0">
                <a:effectLst>
                  <a:outerShdw blurRad="38100" dist="38100" dir="2700000" algn="tl">
                    <a:srgbClr val="C0C0C0"/>
                  </a:outerShdw>
                </a:effectLst>
              </a:rPr>
              <a:t>USG de 28s: oligoâmnio, derrame pericárdico e ascite.</a:t>
            </a:r>
            <a:endParaRPr lang="pt-BR" b="1" smtClean="0"/>
          </a:p>
          <a:p>
            <a:r>
              <a:rPr lang="pt-BR" b="1" smtClean="0">
                <a:effectLst>
                  <a:outerShdw blurRad="38100" dist="38100" dir="2700000" algn="tl">
                    <a:srgbClr val="C0C0C0"/>
                  </a:outerShdw>
                </a:effectLst>
              </a:rPr>
              <a:t>Ecocardiograma fetal (28s): derrame pericárdico moderado e estruturas cardíacas normais.</a:t>
            </a:r>
            <a:endParaRPr lang="pt-BR" b="1" smtClean="0"/>
          </a:p>
          <a:p>
            <a:r>
              <a:rPr lang="pt-BR" b="1" smtClean="0">
                <a:effectLst>
                  <a:outerShdw blurRad="38100" dist="38100" dir="2700000" algn="tl">
                    <a:srgbClr val="C0C0C0"/>
                  </a:outerShdw>
                </a:effectLst>
              </a:rPr>
              <a:t>RM fetal: oligoâmnio, cardiomegalia, derrame pericárdico e ascite com hepatoesplenomegalia.</a:t>
            </a:r>
            <a:endParaRPr lang="pt-BR" b="1" smtClean="0"/>
          </a:p>
          <a:p>
            <a:r>
              <a:rPr lang="pt-BR" b="1" smtClean="0">
                <a:effectLst>
                  <a:outerShdw blurRad="38100" dist="38100" dir="2700000" algn="tl">
                    <a:srgbClr val="C0C0C0"/>
                  </a:outerShdw>
                </a:effectLst>
              </a:rPr>
              <a:t>Cordocentese: leuc: 2900/mm 3, Hg: 8,6g/ dl, plaq. 16000/mm 3 .</a:t>
            </a:r>
          </a:p>
        </p:txBody>
      </p:sp>
      <p:sp>
        <p:nvSpPr>
          <p:cNvPr id="60420" name="Rectangle 4"/>
          <p:cNvSpPr>
            <a:spLocks noChangeArrowheads="1"/>
          </p:cNvSpPr>
          <p:nvPr/>
        </p:nvSpPr>
        <p:spPr bwMode="auto">
          <a:xfrm>
            <a:off x="636588" y="-152400"/>
            <a:ext cx="9964737" cy="23479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lvl="1" algn="ctr"/>
            <a:r>
              <a:rPr lang="en-US" sz="2600" b="1">
                <a:solidFill>
                  <a:srgbClr val="3333FF"/>
                </a:solidFill>
                <a:latin typeface="Lato" pitchFamily="34" charset="0"/>
              </a:rPr>
              <a:t>Hidropsia Fetal não imune e doen</a:t>
            </a:r>
            <a:r>
              <a:rPr lang="en-US" sz="2600" b="1">
                <a:solidFill>
                  <a:srgbClr val="3333FF"/>
                </a:solidFill>
              </a:rPr>
              <a:t>ç</a:t>
            </a:r>
            <a:r>
              <a:rPr lang="en-US" sz="2600" b="1">
                <a:solidFill>
                  <a:srgbClr val="3333FF"/>
                </a:solidFill>
                <a:latin typeface="Lato" pitchFamily="34" charset="0"/>
              </a:rPr>
              <a:t>a fatal fulminante por infec</a:t>
            </a:r>
            <a:r>
              <a:rPr lang="en-US" sz="2600" b="1">
                <a:solidFill>
                  <a:srgbClr val="3333FF"/>
                </a:solidFill>
              </a:rPr>
              <a:t>ç</a:t>
            </a:r>
            <a:r>
              <a:rPr lang="en-US" sz="2600" b="1">
                <a:solidFill>
                  <a:srgbClr val="3333FF"/>
                </a:solidFill>
                <a:latin typeface="Lato" pitchFamily="34" charset="0"/>
              </a:rPr>
              <a:t>ão congênita por Citomegalov</a:t>
            </a:r>
            <a:r>
              <a:rPr lang="en-US" sz="2600" b="1">
                <a:solidFill>
                  <a:srgbClr val="3333FF"/>
                </a:solidFill>
              </a:rPr>
              <a:t>í</a:t>
            </a:r>
            <a:r>
              <a:rPr lang="en-US" sz="2600" b="1">
                <a:solidFill>
                  <a:srgbClr val="3333FF"/>
                </a:solidFill>
                <a:latin typeface="Lato" pitchFamily="34" charset="0"/>
              </a:rPr>
              <a:t>rus em Rec</a:t>
            </a:r>
            <a:r>
              <a:rPr lang="en-US" sz="2600" b="1">
                <a:solidFill>
                  <a:srgbClr val="3333FF"/>
                </a:solidFill>
              </a:rPr>
              <a:t>é</a:t>
            </a:r>
            <a:r>
              <a:rPr lang="en-US" sz="2600" b="1">
                <a:solidFill>
                  <a:srgbClr val="3333FF"/>
                </a:solidFill>
                <a:latin typeface="Lato" pitchFamily="34" charset="0"/>
              </a:rPr>
              <a:t>m nascido prematuro</a:t>
            </a:r>
            <a:r>
              <a:rPr lang="en-US" sz="2600">
                <a:solidFill>
                  <a:srgbClr val="607D8B"/>
                </a:solidFill>
              </a:rPr>
              <a:t> </a:t>
            </a:r>
          </a:p>
          <a:p>
            <a:pPr lvl="1" algn="ctr"/>
            <a:r>
              <a:rPr lang="pt-BR" sz="1400" b="1">
                <a:hlinkClick r:id="rId2"/>
              </a:rPr>
              <a:t>Nonimmune</a:t>
            </a:r>
            <a:r>
              <a:rPr lang="pt-BR" sz="1400">
                <a:hlinkClick r:id="rId2"/>
              </a:rPr>
              <a:t> </a:t>
            </a:r>
            <a:r>
              <a:rPr lang="pt-BR" sz="1400" b="1">
                <a:hlinkClick r:id="rId2"/>
              </a:rPr>
              <a:t>hydrops</a:t>
            </a:r>
            <a:r>
              <a:rPr lang="pt-BR" sz="1400">
                <a:hlinkClick r:id="rId2"/>
              </a:rPr>
              <a:t> </a:t>
            </a:r>
            <a:r>
              <a:rPr lang="pt-BR" sz="1400" b="1">
                <a:hlinkClick r:id="rId2"/>
              </a:rPr>
              <a:t>fetalis</a:t>
            </a:r>
            <a:r>
              <a:rPr lang="pt-BR" sz="1400">
                <a:hlinkClick r:id="rId2"/>
              </a:rPr>
              <a:t> and </a:t>
            </a:r>
            <a:r>
              <a:rPr lang="pt-BR" sz="1400" b="1">
                <a:hlinkClick r:id="rId2"/>
              </a:rPr>
              <a:t>fulminant</a:t>
            </a:r>
            <a:r>
              <a:rPr lang="pt-BR" sz="1400">
                <a:hlinkClick r:id="rId2"/>
              </a:rPr>
              <a:t> </a:t>
            </a:r>
            <a:r>
              <a:rPr lang="pt-BR" sz="1400" b="1">
                <a:hlinkClick r:id="rId2"/>
              </a:rPr>
              <a:t>fatal</a:t>
            </a:r>
            <a:r>
              <a:rPr lang="pt-BR" sz="1400">
                <a:hlinkClick r:id="rId2"/>
              </a:rPr>
              <a:t> </a:t>
            </a:r>
            <a:r>
              <a:rPr lang="pt-BR" sz="1400" b="1">
                <a:hlinkClick r:id="rId2"/>
              </a:rPr>
              <a:t>disease</a:t>
            </a:r>
            <a:r>
              <a:rPr lang="pt-BR" sz="1400">
                <a:hlinkClick r:id="rId2"/>
              </a:rPr>
              <a:t> due to congenital cytomegalovirus infection in a premature infant.</a:t>
            </a:r>
            <a:r>
              <a:rPr lang="pt-BR" sz="1400"/>
              <a:t>Sampath V, Narendran V, Donovan EF, Stanek J, Schleiss MR.J Perinatol. 2005 Sep;25(9):608-11. doi: 10.1038/sj.jp.7211357.PMID: 16123790</a:t>
            </a:r>
            <a:endParaRPr lang="en-US" sz="1400">
              <a:solidFill>
                <a:srgbClr val="607D8B"/>
              </a:solidFill>
            </a:endParaRPr>
          </a:p>
          <a:p>
            <a:pPr lvl="1" algn="ctr"/>
            <a:r>
              <a:rPr lang="en-US" sz="800">
                <a:solidFill>
                  <a:srgbClr val="607D8B"/>
                </a:solidFill>
              </a:rPr>
              <a:t>             </a:t>
            </a:r>
            <a:r>
              <a:rPr lang="en-US"/>
              <a:t/>
            </a:r>
            <a:br>
              <a:rPr lang="en-US"/>
            </a:br>
            <a:r>
              <a:rPr lang="en-US" sz="1300">
                <a:solidFill>
                  <a:srgbClr val="424242"/>
                </a:solidFill>
                <a:latin typeface="Source Sans Pro"/>
              </a:rPr>
              <a:t>Luciana do N. M. Carneiro, Maria Carolina Guimarães Santos, Marina Mendes Vasco.</a:t>
            </a:r>
            <a:r>
              <a:rPr lang="en-US" sz="1300">
                <a:solidFill>
                  <a:srgbClr val="424242"/>
                </a:solidFill>
              </a:rPr>
              <a:t> </a:t>
            </a:r>
            <a:r>
              <a:rPr lang="en-US" sz="1300">
                <a:solidFill>
                  <a:srgbClr val="424242"/>
                </a:solidFill>
                <a:latin typeface="Source Sans Pro"/>
              </a:rPr>
              <a:t/>
            </a:r>
            <a:br>
              <a:rPr lang="en-US" sz="1300">
                <a:solidFill>
                  <a:srgbClr val="424242"/>
                </a:solidFill>
                <a:latin typeface="Source Sans Pro"/>
              </a:rPr>
            </a:br>
            <a:r>
              <a:rPr lang="en-US" sz="1300">
                <a:solidFill>
                  <a:srgbClr val="424242"/>
                </a:solidFill>
                <a:latin typeface="Source Sans Pro"/>
              </a:rPr>
              <a:t>Orientador: Dr. Paulo Roberto Margotto.</a:t>
            </a:r>
          </a:p>
        </p:txBody>
      </p:sp>
      <p:pic>
        <p:nvPicPr>
          <p:cNvPr id="60421" name="Picture 5" descr="ppt">
            <a:hlinkClick r:id="rId3" tooltip="Hidropsia fetal e CMV"/>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72725" y="0"/>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60422" name="Rectangle 6"/>
          <p:cNvSpPr>
            <a:spLocks noChangeArrowheads="1"/>
          </p:cNvSpPr>
          <p:nvPr/>
        </p:nvSpPr>
        <p:spPr bwMode="auto">
          <a:xfrm>
            <a:off x="180975" y="5757863"/>
            <a:ext cx="11120438" cy="692150"/>
          </a:xfrm>
          <a:prstGeom prst="rect">
            <a:avLst/>
          </a:prstGeom>
          <a:noFill/>
          <a:ln w="5715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347553" tIns="85698" bIns="0" anchor="ctr">
            <a:spAutoFit/>
          </a:bodyPr>
          <a:lstStyle/>
          <a:p>
            <a:pPr algn="ctr">
              <a:buClr>
                <a:srgbClr val="FF0000"/>
              </a:buClr>
              <a:buSzPct val="120000"/>
            </a:pPr>
            <a:r>
              <a:rPr lang="pt-BR">
                <a:effectLst>
                  <a:outerShdw blurRad="38100" dist="38100" dir="2700000" algn="tl">
                    <a:srgbClr val="C0C0C0"/>
                  </a:outerShdw>
                </a:effectLst>
              </a:rPr>
              <a:t>Ex. histopatológico placenta: vilite compatível com infecção por CMV (Fig. A) confirmada por imunohistoquímica e hibridização (Fig a seguir).</a:t>
            </a:r>
          </a:p>
        </p:txBody>
      </p:sp>
      <p:sp>
        <p:nvSpPr>
          <p:cNvPr id="60423" name="Oval 7"/>
          <p:cNvSpPr>
            <a:spLocks noChangeArrowheads="1"/>
          </p:cNvSpPr>
          <p:nvPr/>
        </p:nvSpPr>
        <p:spPr bwMode="auto">
          <a:xfrm>
            <a:off x="455613" y="690563"/>
            <a:ext cx="914400" cy="914400"/>
          </a:xfrm>
          <a:prstGeom prst="ellipse">
            <a:avLst/>
          </a:prstGeom>
          <a:solidFill>
            <a:schemeClr val="accent1"/>
          </a:solidFill>
          <a:ln w="38100">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3333FF"/>
                </a:solidFill>
              </a:rPr>
              <a:t>2005</a:t>
            </a:r>
          </a:p>
        </p:txBody>
      </p:sp>
      <p:sp>
        <p:nvSpPr>
          <p:cNvPr id="60424" name="AutoShape 8"/>
          <p:cNvSpPr>
            <a:spLocks noChangeArrowheads="1"/>
          </p:cNvSpPr>
          <p:nvPr/>
        </p:nvSpPr>
        <p:spPr bwMode="auto">
          <a:xfrm>
            <a:off x="11723688" y="5900738"/>
            <a:ext cx="303212" cy="254000"/>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endParaRPr lang="pt-BR" smtClean="0"/>
          </a:p>
        </p:txBody>
      </p:sp>
      <p:pic>
        <p:nvPicPr>
          <p:cNvPr id="61445" name="Picture 5"/>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722313" y="1182688"/>
            <a:ext cx="5276850" cy="48006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1446" name="Rectangle 6"/>
          <p:cNvSpPr>
            <a:spLocks noChangeArrowheads="1"/>
          </p:cNvSpPr>
          <p:nvPr/>
        </p:nvSpPr>
        <p:spPr bwMode="auto">
          <a:xfrm>
            <a:off x="6230938" y="1371600"/>
            <a:ext cx="4260850" cy="447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47553" tIns="85698" bIns="0" anchor="ctr">
            <a:spAutoFit/>
          </a:bodyPr>
          <a:lstStyle/>
          <a:p>
            <a:pPr algn="ctr"/>
            <a:r>
              <a:rPr lang="pt-BR">
                <a:solidFill>
                  <a:srgbClr val="FF6600"/>
                </a:solidFill>
                <a:effectLst>
                  <a:outerShdw blurRad="38100" dist="38100" dir="2700000" algn="tl">
                    <a:srgbClr val="C0C0C0"/>
                  </a:outerShdw>
                </a:effectLst>
              </a:rPr>
              <a:t>A patogênese da Hidropisia Fetal secundária à infecção por CMV intra uterina é multifatorial</a:t>
            </a:r>
            <a:r>
              <a:rPr lang="pt-BR">
                <a:effectLst>
                  <a:outerShdw blurRad="38100" dist="38100" dir="2700000" algn="tl">
                    <a:srgbClr val="C0C0C0"/>
                  </a:outerShdw>
                </a:effectLst>
              </a:rPr>
              <a:t>.</a:t>
            </a:r>
            <a:endParaRPr lang="en-US"/>
          </a:p>
          <a:p>
            <a:pPr algn="ctr"/>
            <a:r>
              <a:rPr lang="pt-BR">
                <a:effectLst>
                  <a:outerShdw blurRad="38100" dist="38100" dir="2700000" algn="tl">
                    <a:srgbClr val="C0C0C0"/>
                  </a:outerShdw>
                </a:effectLst>
              </a:rPr>
              <a:t>A anemia decorrente das alterações da eritropoiese é conseqüente à disseminação do CMV ao fígado e baço fetais.</a:t>
            </a:r>
            <a:endParaRPr lang="en-US"/>
          </a:p>
          <a:p>
            <a:pPr algn="ctr"/>
            <a:r>
              <a:rPr lang="pt-BR">
                <a:effectLst>
                  <a:outerShdw blurRad="38100" dist="38100" dir="2700000" algn="tl">
                    <a:srgbClr val="C0C0C0"/>
                  </a:outerShdw>
                </a:effectLst>
              </a:rPr>
              <a:t>A miocardite pode ter contribuído para a falência cardíaca.</a:t>
            </a:r>
            <a:endParaRPr lang="en-US"/>
          </a:p>
          <a:p>
            <a:pPr algn="ctr"/>
            <a:r>
              <a:rPr lang="pt-BR">
                <a:effectLst>
                  <a:outerShdw blurRad="38100" dist="38100" dir="2700000" algn="tl">
                    <a:srgbClr val="C0C0C0"/>
                  </a:outerShdw>
                </a:effectLst>
              </a:rPr>
              <a:t>A infecção primária durante a gestação é mais grave que a reinfecção, porém a prematuridade  extrema, a transferência inadequada de  Ac maternos e a provável alta carga viral contribuíram para o desfecho fulminante.</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p:cNvSpPr>
          <p:nvPr>
            <p:ph type="title" idx="4294967295"/>
          </p:nvPr>
        </p:nvSpPr>
        <p:spPr bwMode="auto">
          <a:xfrm>
            <a:off x="741363" y="3754438"/>
            <a:ext cx="10945812" cy="3103562"/>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normAutofit fontScale="90000"/>
          </a:bodyPr>
          <a:lstStyle/>
          <a:p>
            <a:r>
              <a:rPr lang="pt-PT" sz="2400" smtClean="0"/>
              <a:t> </a:t>
            </a:r>
            <a:r>
              <a:rPr lang="pt-PT" sz="2400" b="1" smtClean="0">
                <a:solidFill>
                  <a:srgbClr val="FF00FF"/>
                </a:solidFill>
              </a:rPr>
              <a:t>RESUMO E RECOMENDAÇÕES</a:t>
            </a:r>
            <a:r>
              <a:rPr lang="pt-PT" sz="2400" smtClean="0"/>
              <a:t/>
            </a:r>
            <a:br>
              <a:rPr lang="pt-PT" sz="2400" smtClean="0"/>
            </a:br>
            <a:r>
              <a:rPr lang="pt-PT" sz="2400" smtClean="0"/>
              <a:t/>
            </a:r>
            <a:br>
              <a:rPr lang="pt-PT" sz="2400" smtClean="0"/>
            </a:br>
            <a:r>
              <a:rPr lang="pt-PT" sz="2400" smtClean="0"/>
              <a:t>- </a:t>
            </a:r>
            <a:r>
              <a:rPr lang="pt-PT" sz="2000" smtClean="0"/>
              <a:t>Hidropisia fetal é definida como a presença de dois ou mais dos seguintes resultados fetais: edema da pele, derrame pleural, derrame pericárdico, ascite e polidrâmnio. Pode ser de causa imune ou não imunemediada;</a:t>
            </a:r>
            <a:br>
              <a:rPr lang="pt-PT" sz="2000" smtClean="0"/>
            </a:br>
            <a:r>
              <a:rPr lang="pt-PT" sz="2000" smtClean="0"/>
              <a:t>-Devido ao uso generalizado da imunoglobulina profilatica pré-natal Rh (D) causas não imunes são responsáveis por 90 por cento dos casos de hidropsia fetal. As causas de hidropsia fetal não imune são heterogêneas e incluem cardíaca, pulmonar, metabólica, hematológicas, e etiologias infecciosas;</a:t>
            </a:r>
            <a:br>
              <a:rPr lang="pt-PT" sz="2000" smtClean="0"/>
            </a:br>
            <a:r>
              <a:rPr lang="pt-PT" sz="2000" smtClean="0"/>
              <a:t>- A patogênese não está claramente definida, porém a hidropisia fetal parece ser multifatorial, devido à mecanismos que causam pressão vensa central  elevada, prejuizo do retorno linfático, e aumento da permeabilidade capilar.</a:t>
            </a:r>
            <a:br>
              <a:rPr lang="pt-PT" sz="2000" smtClean="0"/>
            </a:br>
            <a:r>
              <a:rPr lang="pt-PT" sz="2000" smtClean="0"/>
              <a:t/>
            </a:r>
            <a:br>
              <a:rPr lang="pt-PT" sz="2000" smtClean="0"/>
            </a:br>
            <a:endParaRPr lang="pt-BR" sz="2000" smtClean="0"/>
          </a:p>
        </p:txBody>
      </p:sp>
      <p:sp>
        <p:nvSpPr>
          <p:cNvPr id="67589" name="Rectangle 5"/>
          <p:cNvSpPr>
            <a:spLocks noChangeArrowheads="1"/>
          </p:cNvSpPr>
          <p:nvPr/>
        </p:nvSpPr>
        <p:spPr bwMode="auto">
          <a:xfrm>
            <a:off x="3327400" y="419100"/>
            <a:ext cx="559435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r>
              <a:rPr lang="en-US" sz="2700" b="1">
                <a:solidFill>
                  <a:srgbClr val="3333FF"/>
                </a:solidFill>
                <a:latin typeface="Lato" pitchFamily="34" charset="0"/>
              </a:rPr>
              <a:t>Cuidado p</a:t>
            </a:r>
            <a:r>
              <a:rPr lang="en-US" sz="2700" b="1">
                <a:solidFill>
                  <a:srgbClr val="3333FF"/>
                </a:solidFill>
              </a:rPr>
              <a:t>ó</a:t>
            </a:r>
            <a:r>
              <a:rPr lang="en-US" sz="2700" b="1">
                <a:solidFill>
                  <a:srgbClr val="3333FF"/>
                </a:solidFill>
                <a:latin typeface="Lato" pitchFamily="34" charset="0"/>
              </a:rPr>
              <a:t>s- natal na hidropsia fetal</a:t>
            </a:r>
          </a:p>
          <a:p>
            <a:pPr algn="ctr" eaLnBrk="0" hangingPunct="0"/>
            <a:r>
              <a:rPr lang="en-US" sz="1300">
                <a:solidFill>
                  <a:srgbClr val="424242"/>
                </a:solidFill>
                <a:latin typeface="Source Sans Pro"/>
              </a:rPr>
              <a:t>Michael E. Speer, MD.</a:t>
            </a:r>
          </a:p>
          <a:p>
            <a:pPr algn="ctr" eaLnBrk="0" hangingPunct="0"/>
            <a:r>
              <a:rPr lang="en-US" sz="1300">
                <a:solidFill>
                  <a:srgbClr val="424242"/>
                </a:solidFill>
                <a:latin typeface="Source Sans Pro"/>
              </a:rPr>
              <a:t>Apresenta</a:t>
            </a:r>
            <a:r>
              <a:rPr lang="en-US" sz="1300">
                <a:solidFill>
                  <a:srgbClr val="424242"/>
                </a:solidFill>
              </a:rPr>
              <a:t>ç</a:t>
            </a:r>
            <a:r>
              <a:rPr lang="en-US" sz="1300">
                <a:solidFill>
                  <a:srgbClr val="424242"/>
                </a:solidFill>
                <a:latin typeface="Source Sans Pro"/>
              </a:rPr>
              <a:t>ão: Juliana Ferreira Gon</a:t>
            </a:r>
            <a:r>
              <a:rPr lang="en-US" sz="1300">
                <a:solidFill>
                  <a:srgbClr val="424242"/>
                </a:solidFill>
              </a:rPr>
              <a:t>ç</a:t>
            </a:r>
            <a:r>
              <a:rPr lang="en-US" sz="1300">
                <a:solidFill>
                  <a:srgbClr val="424242"/>
                </a:solidFill>
                <a:latin typeface="Source Sans Pro"/>
              </a:rPr>
              <a:t>alves.</a:t>
            </a:r>
            <a:r>
              <a:rPr lang="en-US" sz="1300">
                <a:solidFill>
                  <a:srgbClr val="424242"/>
                </a:solidFill>
              </a:rPr>
              <a:t> </a:t>
            </a:r>
            <a:r>
              <a:rPr lang="en-US" sz="1300">
                <a:solidFill>
                  <a:srgbClr val="424242"/>
                </a:solidFill>
                <a:latin typeface="Source Sans Pro"/>
              </a:rPr>
              <a:t> Coordena</a:t>
            </a:r>
            <a:r>
              <a:rPr lang="en-US" sz="1300">
                <a:solidFill>
                  <a:srgbClr val="424242"/>
                </a:solidFill>
              </a:rPr>
              <a:t>ç</a:t>
            </a:r>
            <a:r>
              <a:rPr lang="en-US" sz="1300">
                <a:solidFill>
                  <a:srgbClr val="424242"/>
                </a:solidFill>
                <a:latin typeface="Source Sans Pro"/>
              </a:rPr>
              <a:t>ão: Diogo Pedroso.</a:t>
            </a:r>
            <a:r>
              <a:rPr lang="en-US" sz="1300">
                <a:solidFill>
                  <a:srgbClr val="424242"/>
                </a:solidFill>
              </a:rPr>
              <a:t>  </a:t>
            </a:r>
            <a:r>
              <a:rPr lang="en-US" sz="1300">
                <a:solidFill>
                  <a:srgbClr val="424242"/>
                </a:solidFill>
                <a:latin typeface="Source Sans Pro"/>
              </a:rPr>
              <a:t/>
            </a:r>
            <a:br>
              <a:rPr lang="en-US" sz="1300">
                <a:solidFill>
                  <a:srgbClr val="424242"/>
                </a:solidFill>
                <a:latin typeface="Source Sans Pro"/>
              </a:rPr>
            </a:br>
            <a:r>
              <a:rPr lang="en-US" sz="1300">
                <a:solidFill>
                  <a:srgbClr val="424242"/>
                </a:solidFill>
                <a:latin typeface="Source Sans Pro"/>
              </a:rPr>
              <a:t>HMIB- HOSPITAL MATERNO INFANTIL DE BRAS</a:t>
            </a:r>
            <a:r>
              <a:rPr lang="en-US" sz="1300">
                <a:solidFill>
                  <a:srgbClr val="424242"/>
                </a:solidFill>
              </a:rPr>
              <a:t>Í</a:t>
            </a:r>
            <a:r>
              <a:rPr lang="en-US" sz="1300">
                <a:solidFill>
                  <a:srgbClr val="424242"/>
                </a:solidFill>
                <a:latin typeface="Source Sans Pro"/>
              </a:rPr>
              <a:t>LIA</a:t>
            </a:r>
            <a:endParaRPr lang="en-US">
              <a:solidFill>
                <a:srgbClr val="2A6490"/>
              </a:solidFill>
            </a:endParaRPr>
          </a:p>
        </p:txBody>
      </p:sp>
      <p:pic>
        <p:nvPicPr>
          <p:cNvPr id="67590" name="Picture 6" descr="ppt">
            <a:hlinkClick r:id="rId2" tooltip="hidropsia_fetal_2015"/>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29688" y="419100"/>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67591"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1363" y="1604963"/>
            <a:ext cx="7754937" cy="1322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7592" name="Text Box 8"/>
          <p:cNvSpPr txBox="1">
            <a:spLocks noChangeArrowheads="1"/>
          </p:cNvSpPr>
          <p:nvPr/>
        </p:nvSpPr>
        <p:spPr bwMode="auto">
          <a:xfrm>
            <a:off x="6680200" y="4041775"/>
            <a:ext cx="39306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Rockwell"/>
              </a:defRPr>
            </a:lvl1pPr>
            <a:lvl2pPr>
              <a:defRPr>
                <a:solidFill>
                  <a:schemeClr val="tx1"/>
                </a:solidFill>
                <a:latin typeface="Rockwell"/>
              </a:defRPr>
            </a:lvl2pPr>
            <a:lvl3pPr>
              <a:defRPr>
                <a:solidFill>
                  <a:schemeClr val="tx1"/>
                </a:solidFill>
                <a:latin typeface="Rockwell"/>
              </a:defRPr>
            </a:lvl3pPr>
            <a:lvl4pPr>
              <a:defRPr>
                <a:solidFill>
                  <a:schemeClr val="tx1"/>
                </a:solidFill>
                <a:latin typeface="Rockwell"/>
              </a:defRPr>
            </a:lvl4pPr>
            <a:lvl5pPr>
              <a:defRPr>
                <a:solidFill>
                  <a:schemeClr val="tx1"/>
                </a:solidFill>
                <a:latin typeface="Rockwell"/>
              </a:defRPr>
            </a:lvl5pPr>
            <a:lvl6pPr fontAlgn="base">
              <a:spcBef>
                <a:spcPct val="0"/>
              </a:spcBef>
              <a:spcAft>
                <a:spcPct val="0"/>
              </a:spcAft>
              <a:defRPr>
                <a:solidFill>
                  <a:schemeClr val="tx1"/>
                </a:solidFill>
                <a:latin typeface="Rockwell"/>
              </a:defRPr>
            </a:lvl6pPr>
            <a:lvl7pPr fontAlgn="base">
              <a:spcBef>
                <a:spcPct val="0"/>
              </a:spcBef>
              <a:spcAft>
                <a:spcPct val="0"/>
              </a:spcAft>
              <a:defRPr>
                <a:solidFill>
                  <a:schemeClr val="tx1"/>
                </a:solidFill>
                <a:latin typeface="Rockwell"/>
              </a:defRPr>
            </a:lvl7pPr>
            <a:lvl8pPr fontAlgn="base">
              <a:spcBef>
                <a:spcPct val="0"/>
              </a:spcBef>
              <a:spcAft>
                <a:spcPct val="0"/>
              </a:spcAft>
              <a:defRPr>
                <a:solidFill>
                  <a:schemeClr val="tx1"/>
                </a:solidFill>
                <a:latin typeface="Rockwell"/>
              </a:defRPr>
            </a:lvl8pPr>
            <a:lvl9pPr fontAlgn="base">
              <a:spcBef>
                <a:spcPct val="0"/>
              </a:spcBef>
              <a:spcAft>
                <a:spcPct val="0"/>
              </a:spcAft>
              <a:defRPr>
                <a:solidFill>
                  <a:schemeClr val="tx1"/>
                </a:solidFill>
                <a:latin typeface="Rockwell"/>
              </a:defRPr>
            </a:lvl9pPr>
          </a:lstStyle>
          <a:p>
            <a:pPr defTabSz="914400"/>
            <a:endParaRPr lang="pt-BR"/>
          </a:p>
        </p:txBody>
      </p:sp>
      <p:sp>
        <p:nvSpPr>
          <p:cNvPr id="67593" name="Rectangle 9"/>
          <p:cNvSpPr>
            <a:spLocks noChangeArrowheads="1"/>
          </p:cNvSpPr>
          <p:nvPr/>
        </p:nvSpPr>
        <p:spPr bwMode="auto">
          <a:xfrm>
            <a:off x="0" y="3167063"/>
            <a:ext cx="12192000" cy="82391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en-US" b="1">
                <a:hlinkClick r:id="rId5"/>
              </a:rPr>
              <a:t>Postnatal care of hydrops fetalis</a:t>
            </a:r>
            <a:endParaRPr lang="en-US"/>
          </a:p>
          <a:p>
            <a:pPr algn="ctr"/>
            <a:r>
              <a:rPr lang="en-US"/>
              <a:t>…and genetic etiologies </a:t>
            </a:r>
            <a:r>
              <a:rPr lang="en-US" b="1"/>
              <a:t>NHF</a:t>
            </a:r>
            <a:r>
              <a:rPr lang="en-US"/>
              <a:t> accounts for almost 90 percent of current hydropic cases in neonates. The </a:t>
            </a:r>
            <a:r>
              <a:rPr lang="en-US" b="1"/>
              <a:t>postnatal</a:t>
            </a:r>
            <a:r>
              <a:rPr lang="en-US"/>
              <a:t> </a:t>
            </a:r>
            <a:r>
              <a:rPr lang="en-US" b="1"/>
              <a:t>care</a:t>
            </a:r>
            <a:r>
              <a:rPr lang="en-US"/>
              <a:t> of </a:t>
            </a:r>
            <a:r>
              <a:rPr lang="en-US" b="1"/>
              <a:t>hydrops fetalis</a:t>
            </a:r>
            <a:r>
              <a:rPr lang="en-US"/>
              <a:t> will be reviewed here. The antenatal </a:t>
            </a:r>
            <a:r>
              <a:rPr lang="en-US" b="1"/>
              <a:t>care</a:t>
            </a:r>
            <a:r>
              <a:rPr lang="en-US"/>
              <a:t> of Rhesus alloimmunization …</a:t>
            </a:r>
          </a:p>
        </p:txBody>
      </p:sp>
      <p:sp>
        <p:nvSpPr>
          <p:cNvPr id="67594" name="Oval 10"/>
          <p:cNvSpPr>
            <a:spLocks noChangeArrowheads="1"/>
          </p:cNvSpPr>
          <p:nvPr/>
        </p:nvSpPr>
        <p:spPr bwMode="auto">
          <a:xfrm>
            <a:off x="455613" y="690563"/>
            <a:ext cx="914400" cy="914400"/>
          </a:xfrm>
          <a:prstGeom prst="ellipse">
            <a:avLst/>
          </a:prstGeom>
          <a:solidFill>
            <a:schemeClr val="accent1"/>
          </a:solidFill>
          <a:ln w="38100">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3333FF"/>
                </a:solidFill>
              </a:rPr>
              <a:t>2015</a:t>
            </a:r>
          </a:p>
        </p:txBody>
      </p:sp>
      <p:pic>
        <p:nvPicPr>
          <p:cNvPr id="67595" name="Picture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674100" y="1250950"/>
            <a:ext cx="3013075" cy="1925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7596" name="AutoShape 12"/>
          <p:cNvSpPr>
            <a:spLocks noChangeArrowheads="1"/>
          </p:cNvSpPr>
          <p:nvPr/>
        </p:nvSpPr>
        <p:spPr bwMode="auto">
          <a:xfrm>
            <a:off x="11687175" y="6262688"/>
            <a:ext cx="303213" cy="254000"/>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endParaRPr lang="pt-BR" smtClean="0"/>
          </a:p>
        </p:txBody>
      </p:sp>
      <p:sp>
        <p:nvSpPr>
          <p:cNvPr id="68611" name="Rectangle 3"/>
          <p:cNvSpPr>
            <a:spLocks noGrp="1"/>
          </p:cNvSpPr>
          <p:nvPr>
            <p:ph type="body" idx="4294967295"/>
          </p:nvPr>
        </p:nvSpPr>
        <p:spPr>
          <a:xfrm>
            <a:off x="522288" y="184150"/>
            <a:ext cx="11174412" cy="5886450"/>
          </a:xfrm>
          <a:solidFill>
            <a:schemeClr val="bg1"/>
          </a:solidFill>
        </p:spPr>
        <p:txBody>
          <a:bodyPr/>
          <a:lstStyle/>
          <a:p>
            <a:r>
              <a:rPr lang="pt-PT" smtClean="0"/>
              <a:t>- Nos países desenvolvidos, a maior parte dos diagnosticos são feitos no pré- natal. Avaliação e seguimento intra-uterino fornecida em um centro terciário pode melhorar desfecho perinatal;</a:t>
            </a:r>
            <a:endParaRPr lang="pt-BR" smtClean="0"/>
          </a:p>
          <a:p>
            <a:r>
              <a:rPr lang="pt-PT" smtClean="0"/>
              <a:t> Uma boa comunicação obstetra- neonatologosta é indispensável;</a:t>
            </a:r>
            <a:endParaRPr lang="pt-BR" smtClean="0"/>
          </a:p>
          <a:p>
            <a:r>
              <a:rPr lang="pt-PT" smtClean="0"/>
              <a:t> Conduta pós-natal: reanimação inicial e posterior identificação e tratamento da causa subjacente, se possível;</a:t>
            </a:r>
            <a:endParaRPr lang="pt-BR" smtClean="0"/>
          </a:p>
          <a:p>
            <a:r>
              <a:rPr lang="pt-PT" smtClean="0"/>
              <a:t>Orientar o tratamento e fornecer informações sobre o prognóstico da criança afetada e aconselhamento genético para futuras gestações; </a:t>
            </a:r>
          </a:p>
          <a:p>
            <a:r>
              <a:rPr lang="pt-PT" smtClean="0"/>
              <a:t/>
            </a:r>
            <a:br>
              <a:rPr lang="pt-PT" smtClean="0"/>
            </a:br>
            <a:r>
              <a:rPr lang="pt-PT" smtClean="0"/>
              <a:t>-Crianças hidropicas possuem taxa de mortalidade de 50% e varia de acordo com a causa da hidropsia.</a:t>
            </a:r>
            <a:endParaRPr lang="pt-BR" smtClean="0"/>
          </a:p>
        </p:txBody>
      </p:sp>
      <p:sp>
        <p:nvSpPr>
          <p:cNvPr id="68614" name="Rectangle 6"/>
          <p:cNvSpPr>
            <a:spLocks noChangeArrowheads="1"/>
          </p:cNvSpPr>
          <p:nvPr/>
        </p:nvSpPr>
        <p:spPr bwMode="auto">
          <a:xfrm>
            <a:off x="312738" y="4892675"/>
            <a:ext cx="11676062" cy="82391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en-US" b="1" u="sng">
                <a:hlinkClick r:id="rId2"/>
              </a:rPr>
              <a:t>Nonimmune hydrops fetalis</a:t>
            </a:r>
            <a:endParaRPr lang="en-US"/>
          </a:p>
          <a:p>
            <a:pPr algn="ctr"/>
            <a:r>
              <a:rPr lang="en-US"/>
              <a:t>… pregnancy termination or </a:t>
            </a:r>
            <a:r>
              <a:rPr lang="en-US" b="1"/>
              <a:t>postnatal</a:t>
            </a:r>
            <a:r>
              <a:rPr lang="en-US"/>
              <a:t> comfort (palliative) </a:t>
            </a:r>
            <a:r>
              <a:rPr lang="en-US" b="1"/>
              <a:t>care</a:t>
            </a:r>
            <a:r>
              <a:rPr lang="en-US"/>
              <a:t> are options.… and affected clinical </a:t>
            </a:r>
            <a:r>
              <a:rPr lang="en-US" b="1"/>
              <a:t>care</a:t>
            </a:r>
            <a:r>
              <a:rPr lang="en-US"/>
              <a:t>. A limitation of this series is that </a:t>
            </a:r>
            <a:r>
              <a:rPr lang="en-US" b="1"/>
              <a:t>NIHF</a:t>
            </a:r>
            <a:r>
              <a:rPr lang="en-US"/>
              <a:t> was defined by the presence of at least…</a:t>
            </a:r>
          </a:p>
        </p:txBody>
      </p:sp>
      <p:sp>
        <p:nvSpPr>
          <p:cNvPr id="68615" name="Oval 7"/>
          <p:cNvSpPr>
            <a:spLocks noChangeArrowheads="1"/>
          </p:cNvSpPr>
          <p:nvPr/>
        </p:nvSpPr>
        <p:spPr bwMode="auto">
          <a:xfrm>
            <a:off x="3948113" y="3900488"/>
            <a:ext cx="3849687" cy="914400"/>
          </a:xfrm>
          <a:prstGeom prst="ellipse">
            <a:avLst/>
          </a:prstGeom>
          <a:solidFill>
            <a:srgbClr val="FFFF00"/>
          </a:solidFill>
          <a:ln w="57150" cmpd="thickThin">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914400"/>
            <a:r>
              <a:rPr lang="pt-BR" b="1">
                <a:solidFill>
                  <a:srgbClr val="3333FF"/>
                </a:solidFill>
              </a:rPr>
              <a:t>Consultem também Aqui e Agora!</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p:cNvSpPr>
          <p:nvPr>
            <p:ph type="body" idx="4294967295"/>
          </p:nvPr>
        </p:nvSpPr>
        <p:spPr>
          <a:xfrm>
            <a:off x="4640263" y="1165225"/>
            <a:ext cx="7418387" cy="5692775"/>
          </a:xfrm>
          <a:solidFill>
            <a:schemeClr val="bg1"/>
          </a:solidFill>
          <a:ln w="76200" cmpd="tri">
            <a:solidFill>
              <a:srgbClr val="FF00FF"/>
            </a:solidFill>
            <a:miter lim="800000"/>
            <a:headEnd/>
            <a:tailEnd/>
          </a:ln>
        </p:spPr>
        <p:txBody>
          <a:bodyPr/>
          <a:lstStyle/>
          <a:p>
            <a:pPr>
              <a:lnSpc>
                <a:spcPct val="110000"/>
              </a:lnSpc>
            </a:pPr>
            <a:r>
              <a:rPr lang="pt-BR" sz="1500" dirty="0" smtClean="0"/>
              <a:t>Com a melhora da terapia pré-natal, a hidropsia fetal devido à </a:t>
            </a:r>
            <a:r>
              <a:rPr lang="pt-BR" sz="1500" dirty="0" err="1" smtClean="0"/>
              <a:t>isoimunização</a:t>
            </a:r>
            <a:r>
              <a:rPr lang="pt-BR" sz="1500" dirty="0" smtClean="0"/>
              <a:t> Rh tornou-se menos comum (nas séries iniciais era 80% de 1976-1988, caiu para 20% e hoje, provavelmente seja mais baixa), evidenciando, portanto, a importância do conhecimento e manuseio de outras causas de hidropsia fetal (hidropsia não imune).Entre as principais causas temos as  alterações cromossômicas (Síndrome de Turner é a mais comum), </a:t>
            </a:r>
            <a:r>
              <a:rPr lang="pt-BR" sz="1500" dirty="0" err="1" smtClean="0"/>
              <a:t>hipoplasia</a:t>
            </a:r>
            <a:r>
              <a:rPr lang="pt-BR" sz="1500" dirty="0" smtClean="0"/>
              <a:t> pulmonar, hérnia diafragmática, disfunção cardíaca, </a:t>
            </a:r>
            <a:r>
              <a:rPr lang="pt-BR" sz="1500" dirty="0" err="1" smtClean="0"/>
              <a:t>quilotórax</a:t>
            </a:r>
            <a:r>
              <a:rPr lang="pt-BR" sz="1500" dirty="0" smtClean="0"/>
              <a:t> fibrose cística do pâncreas, obstruções do trato urinário, síndrome </a:t>
            </a:r>
            <a:r>
              <a:rPr lang="pt-BR" sz="1500" dirty="0" err="1" smtClean="0"/>
              <a:t>nefrótica</a:t>
            </a:r>
            <a:r>
              <a:rPr lang="pt-BR" sz="1500" dirty="0" smtClean="0"/>
              <a:t>, doenças do metabolismo, </a:t>
            </a:r>
            <a:r>
              <a:rPr lang="pt-BR" sz="1500" dirty="0" err="1" smtClean="0"/>
              <a:t>hemoglobinopatias</a:t>
            </a:r>
            <a:r>
              <a:rPr lang="pt-BR" sz="1500" dirty="0" smtClean="0"/>
              <a:t> (a mais comum é a </a:t>
            </a:r>
            <a:r>
              <a:rPr lang="pt-BR" sz="1500" dirty="0" err="1" smtClean="0"/>
              <a:t>talassemia</a:t>
            </a:r>
            <a:r>
              <a:rPr lang="pt-BR" sz="1500" dirty="0" smtClean="0"/>
              <a:t> alfa </a:t>
            </a:r>
            <a:r>
              <a:rPr lang="pt-BR" sz="1500" dirty="0" err="1" smtClean="0"/>
              <a:t>homozigótica</a:t>
            </a:r>
            <a:r>
              <a:rPr lang="pt-BR" sz="1500" dirty="0" smtClean="0"/>
              <a:t>). Vários tipos de nanismo e infecções perinatais crônicas, como Doença de Chagas, </a:t>
            </a:r>
            <a:r>
              <a:rPr lang="pt-BR" sz="1500" dirty="0" err="1" smtClean="0"/>
              <a:t>Parvovirose</a:t>
            </a:r>
            <a:r>
              <a:rPr lang="pt-BR" sz="1500" dirty="0" smtClean="0"/>
              <a:t> B19, Citomegalovírus, Infecção pelo </a:t>
            </a:r>
            <a:r>
              <a:rPr lang="pt-BR" sz="1500" dirty="0" err="1" smtClean="0"/>
              <a:t>Zika</a:t>
            </a:r>
            <a:r>
              <a:rPr lang="pt-BR" sz="1500" dirty="0" smtClean="0"/>
              <a:t> </a:t>
            </a:r>
            <a:r>
              <a:rPr lang="pt-BR" sz="1500" dirty="0" err="1" smtClean="0"/>
              <a:t>virus</a:t>
            </a:r>
            <a:r>
              <a:rPr lang="pt-BR" sz="1500" dirty="0" smtClean="0"/>
              <a:t> (A constatação de uma associação entre infecção pelo </a:t>
            </a:r>
            <a:r>
              <a:rPr lang="pt-BR" sz="1500" dirty="0" err="1" smtClean="0"/>
              <a:t>zika</a:t>
            </a:r>
            <a:r>
              <a:rPr lang="pt-BR" sz="1500" dirty="0" smtClean="0"/>
              <a:t> vírus  e hidropisia fetal sugere que o vírus pode provocar danos aos tecidos, para além do sistema nervoso central fetal; o mecanismo </a:t>
            </a:r>
            <a:r>
              <a:rPr lang="pt-BR" sz="1500" dirty="0" err="1" smtClean="0"/>
              <a:t>permece</a:t>
            </a:r>
            <a:r>
              <a:rPr lang="pt-BR" sz="1500" dirty="0" smtClean="0"/>
              <a:t> especulativo) podem levar a hidropsia. Anormalidades cardiovasculares e a alfa-</a:t>
            </a:r>
            <a:r>
              <a:rPr lang="pt-BR" sz="1500" dirty="0" err="1" smtClean="0"/>
              <a:t>talassemia</a:t>
            </a:r>
            <a:r>
              <a:rPr lang="pt-BR" sz="1500" dirty="0" smtClean="0"/>
              <a:t> </a:t>
            </a:r>
            <a:r>
              <a:rPr lang="pt-BR" sz="1500" dirty="0" err="1" smtClean="0"/>
              <a:t>homozigótica</a:t>
            </a:r>
            <a:r>
              <a:rPr lang="pt-BR" sz="1500" dirty="0" smtClean="0"/>
              <a:t> tem sido relatados como sendo as causas mais </a:t>
            </a:r>
            <a:r>
              <a:rPr lang="pt-BR" sz="1500" dirty="0" err="1" smtClean="0"/>
              <a:t>freqüentes</a:t>
            </a:r>
            <a:r>
              <a:rPr lang="pt-BR" sz="1500" dirty="0" smtClean="0"/>
              <a:t>, seguido de anormalidades cromossômicas. Em 44%  dos casos não se consegue determinar as causas. O prognóstico é ruim, principalmente se diagnosticada antes de 24 semanas de gestação e principalmente se associada com cariótipo anormal (cursa com uma mortalidade perinatal de 70 a 90%). Fukushima e cl, em uma série de 214 casos, avaliados em um período de 27 anos, relataram uma mortalidade de  41,4% e sobrevivência intacta de 50%. </a:t>
            </a:r>
          </a:p>
        </p:txBody>
      </p:sp>
      <p:sp>
        <p:nvSpPr>
          <p:cNvPr id="69636" name="Rectangle 4"/>
          <p:cNvSpPr>
            <a:spLocks noChangeArrowheads="1"/>
          </p:cNvSpPr>
          <p:nvPr/>
        </p:nvSpPr>
        <p:spPr bwMode="auto">
          <a:xfrm>
            <a:off x="1722438" y="134938"/>
            <a:ext cx="8866187"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r>
              <a:rPr lang="en-US" sz="2700" b="1">
                <a:solidFill>
                  <a:srgbClr val="3333FF"/>
                </a:solidFill>
                <a:latin typeface="Lato" pitchFamily="34" charset="0"/>
              </a:rPr>
              <a:t>HIDROPSIA FETAL - 2021</a:t>
            </a:r>
            <a:r>
              <a:rPr lang="en-US" sz="2800">
                <a:solidFill>
                  <a:srgbClr val="607D8B"/>
                </a:solidFill>
              </a:rPr>
              <a:t> </a:t>
            </a:r>
            <a:r>
              <a:rPr lang="en-US" sz="800">
                <a:solidFill>
                  <a:srgbClr val="607D8B"/>
                </a:solidFill>
              </a:rPr>
              <a:t>               </a:t>
            </a:r>
            <a:r>
              <a:rPr lang="en-US"/>
              <a:t/>
            </a:r>
            <a:br>
              <a:rPr lang="en-US"/>
            </a:br>
            <a:r>
              <a:rPr lang="en-US" sz="1600">
                <a:solidFill>
                  <a:srgbClr val="424242"/>
                </a:solidFill>
                <a:latin typeface="Source Sans Pro"/>
              </a:rPr>
              <a:t>Paulo</a:t>
            </a:r>
            <a:r>
              <a:rPr lang="en-US" sz="1600">
                <a:solidFill>
                  <a:srgbClr val="424242"/>
                </a:solidFill>
              </a:rPr>
              <a:t> </a:t>
            </a:r>
            <a:r>
              <a:rPr lang="en-US" sz="1600">
                <a:solidFill>
                  <a:srgbClr val="424242"/>
                </a:solidFill>
                <a:latin typeface="Source Sans Pro"/>
              </a:rPr>
              <a:t> R. Margotto/ Jefferson G. Resende</a:t>
            </a:r>
          </a:p>
          <a:p>
            <a:pPr algn="ctr"/>
            <a:r>
              <a:rPr lang="en-US" sz="1600">
                <a:solidFill>
                  <a:srgbClr val="424242"/>
                </a:solidFill>
                <a:latin typeface="Source Sans Pro"/>
              </a:rPr>
              <a:t>Cap</a:t>
            </a:r>
            <a:r>
              <a:rPr lang="en-US" sz="1600">
                <a:solidFill>
                  <a:srgbClr val="424242"/>
                </a:solidFill>
              </a:rPr>
              <a:t>í</a:t>
            </a:r>
            <a:r>
              <a:rPr lang="en-US" sz="1600">
                <a:solidFill>
                  <a:srgbClr val="424242"/>
                </a:solidFill>
                <a:latin typeface="Source Sans Pro"/>
              </a:rPr>
              <a:t>tulo do livro Assistência ao Rec</a:t>
            </a:r>
            <a:r>
              <a:rPr lang="en-US" sz="1600">
                <a:solidFill>
                  <a:srgbClr val="424242"/>
                </a:solidFill>
              </a:rPr>
              <a:t>é</a:t>
            </a:r>
            <a:r>
              <a:rPr lang="en-US" sz="1600">
                <a:solidFill>
                  <a:srgbClr val="424242"/>
                </a:solidFill>
                <a:latin typeface="Source Sans Pro"/>
              </a:rPr>
              <a:t>m-Nascido de Risco, 4</a:t>
            </a:r>
            <a:r>
              <a:rPr lang="en-US" sz="1600">
                <a:solidFill>
                  <a:srgbClr val="424242"/>
                </a:solidFill>
              </a:rPr>
              <a:t>ª</a:t>
            </a:r>
            <a:r>
              <a:rPr lang="en-US" sz="1600">
                <a:solidFill>
                  <a:srgbClr val="424242"/>
                </a:solidFill>
                <a:latin typeface="Source Sans Pro"/>
              </a:rPr>
              <a:t> Edi</a:t>
            </a:r>
            <a:r>
              <a:rPr lang="en-US" sz="1600">
                <a:solidFill>
                  <a:srgbClr val="424242"/>
                </a:solidFill>
              </a:rPr>
              <a:t>ç</a:t>
            </a:r>
            <a:r>
              <a:rPr lang="en-US" sz="1600">
                <a:solidFill>
                  <a:srgbClr val="424242"/>
                </a:solidFill>
                <a:latin typeface="Source Sans Pro"/>
              </a:rPr>
              <a:t>ão, HMIB/SESDF, Bras</a:t>
            </a:r>
            <a:r>
              <a:rPr lang="en-US" sz="1600">
                <a:solidFill>
                  <a:srgbClr val="424242"/>
                </a:solidFill>
              </a:rPr>
              <a:t>í</a:t>
            </a:r>
            <a:r>
              <a:rPr lang="en-US" sz="1600">
                <a:solidFill>
                  <a:srgbClr val="424242"/>
                </a:solidFill>
                <a:latin typeface="Source Sans Pro"/>
              </a:rPr>
              <a:t>lia, 2021</a:t>
            </a:r>
            <a:endParaRPr lang="en-US" sz="1600">
              <a:solidFill>
                <a:srgbClr val="607D8B"/>
              </a:solidFill>
            </a:endParaRPr>
          </a:p>
        </p:txBody>
      </p:sp>
      <p:pic>
        <p:nvPicPr>
          <p:cNvPr id="69637" name="Picture 5" descr="doc">
            <a:hlinkClick r:id="rId2" tooltip="NOVO-HIDROPSIA FETAL"/>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58125" y="180975"/>
            <a:ext cx="622300" cy="622300"/>
          </a:xfrm>
          <a:prstGeom prst="rect">
            <a:avLst/>
          </a:prstGeom>
          <a:noFill/>
          <a:extLst>
            <a:ext uri="{909E8E84-426E-40DD-AFC4-6F175D3DCCD1}">
              <a14:hiddenFill xmlns:a14="http://schemas.microsoft.com/office/drawing/2010/main">
                <a:solidFill>
                  <a:srgbClr val="FFFFFF"/>
                </a:solidFill>
              </a14:hiddenFill>
            </a:ext>
          </a:extLst>
        </p:spPr>
      </p:pic>
      <p:pic>
        <p:nvPicPr>
          <p:cNvPr id="69638" name="Picture 6"/>
          <p:cNvPicPr>
            <a:picLocks noGrp="1" noChangeAspect="1" noChangeArrowheads="1"/>
          </p:cNvPicPr>
          <p:nvPr>
            <p:ph type="title" idx="4294967295"/>
          </p:nvPr>
        </p:nvPicPr>
        <p:blipFill>
          <a:blip r:embed="rId4">
            <a:extLst>
              <a:ext uri="{28A0092B-C50C-407E-A947-70E740481C1C}">
                <a14:useLocalDpi xmlns:a14="http://schemas.microsoft.com/office/drawing/2010/main" val="0"/>
              </a:ext>
            </a:extLst>
          </a:blip>
          <a:srcRect/>
          <a:stretch>
            <a:fillRect/>
          </a:stretch>
        </p:blipFill>
        <p:spPr bwMode="auto">
          <a:xfrm>
            <a:off x="433388" y="1165225"/>
            <a:ext cx="4027487" cy="5484813"/>
          </a:xfrm>
          <a:noFill/>
          <a:ln w="38100">
            <a:solidFill>
              <a:srgbClr val="3333FF"/>
            </a:solidFill>
            <a:miter lim="800000"/>
            <a:headEnd/>
            <a:tailEnd/>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9639" name="Oval 7"/>
          <p:cNvSpPr>
            <a:spLocks noChangeArrowheads="1"/>
          </p:cNvSpPr>
          <p:nvPr/>
        </p:nvSpPr>
        <p:spPr bwMode="auto">
          <a:xfrm>
            <a:off x="433388" y="134938"/>
            <a:ext cx="914400" cy="914400"/>
          </a:xfrm>
          <a:prstGeom prst="ellipse">
            <a:avLst/>
          </a:prstGeom>
          <a:solidFill>
            <a:schemeClr val="accent1"/>
          </a:solidFill>
          <a:ln w="38100">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3333FF"/>
                </a:solidFill>
              </a:rPr>
              <a:t>2021</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b="1" smtClean="0">
                <a:solidFill>
                  <a:srgbClr val="FFFF00"/>
                </a:solidFill>
              </a:rPr>
              <a:t>OBRIGADA!</a:t>
            </a:r>
          </a:p>
        </p:txBody>
      </p:sp>
      <p:pic>
        <p:nvPicPr>
          <p:cNvPr id="7168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722313"/>
            <a:ext cx="6430963" cy="539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1685" name="Text Box 5"/>
          <p:cNvSpPr txBox="1">
            <a:spLocks noChangeArrowheads="1"/>
          </p:cNvSpPr>
          <p:nvPr/>
        </p:nvSpPr>
        <p:spPr bwMode="auto">
          <a:xfrm>
            <a:off x="4711700" y="6172200"/>
            <a:ext cx="58102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Rockwell"/>
              </a:defRPr>
            </a:lvl1pPr>
            <a:lvl2pPr>
              <a:defRPr>
                <a:solidFill>
                  <a:schemeClr val="tx1"/>
                </a:solidFill>
                <a:latin typeface="Rockwell"/>
              </a:defRPr>
            </a:lvl2pPr>
            <a:lvl3pPr>
              <a:defRPr>
                <a:solidFill>
                  <a:schemeClr val="tx1"/>
                </a:solidFill>
                <a:latin typeface="Rockwell"/>
              </a:defRPr>
            </a:lvl3pPr>
            <a:lvl4pPr>
              <a:defRPr>
                <a:solidFill>
                  <a:schemeClr val="tx1"/>
                </a:solidFill>
                <a:latin typeface="Rockwell"/>
              </a:defRPr>
            </a:lvl4pPr>
            <a:lvl5pPr>
              <a:defRPr>
                <a:solidFill>
                  <a:schemeClr val="tx1"/>
                </a:solidFill>
                <a:latin typeface="Rockwell"/>
              </a:defRPr>
            </a:lvl5pPr>
            <a:lvl6pPr fontAlgn="base">
              <a:spcBef>
                <a:spcPct val="0"/>
              </a:spcBef>
              <a:spcAft>
                <a:spcPct val="0"/>
              </a:spcAft>
              <a:defRPr>
                <a:solidFill>
                  <a:schemeClr val="tx1"/>
                </a:solidFill>
                <a:latin typeface="Rockwell"/>
              </a:defRPr>
            </a:lvl6pPr>
            <a:lvl7pPr fontAlgn="base">
              <a:spcBef>
                <a:spcPct val="0"/>
              </a:spcBef>
              <a:spcAft>
                <a:spcPct val="0"/>
              </a:spcAft>
              <a:defRPr>
                <a:solidFill>
                  <a:schemeClr val="tx1"/>
                </a:solidFill>
                <a:latin typeface="Rockwell"/>
              </a:defRPr>
            </a:lvl7pPr>
            <a:lvl8pPr fontAlgn="base">
              <a:spcBef>
                <a:spcPct val="0"/>
              </a:spcBef>
              <a:spcAft>
                <a:spcPct val="0"/>
              </a:spcAft>
              <a:defRPr>
                <a:solidFill>
                  <a:schemeClr val="tx1"/>
                </a:solidFill>
                <a:latin typeface="Rockwell"/>
              </a:defRPr>
            </a:lvl8pPr>
            <a:lvl9pPr fontAlgn="base">
              <a:spcBef>
                <a:spcPct val="0"/>
              </a:spcBef>
              <a:spcAft>
                <a:spcPct val="0"/>
              </a:spcAft>
              <a:defRPr>
                <a:solidFill>
                  <a:schemeClr val="tx1"/>
                </a:solidFill>
                <a:latin typeface="Rockwell"/>
              </a:defRPr>
            </a:lvl9pPr>
          </a:lstStyle>
          <a:p>
            <a:pPr defTabSz="914400"/>
            <a:r>
              <a:rPr lang="pt-BR">
                <a:solidFill>
                  <a:srgbClr val="3333FF"/>
                </a:solidFill>
              </a:rPr>
              <a:t>Residentes de Neonatologia o HMIB/SES/DF(3/6/2020)</a:t>
            </a:r>
          </a:p>
        </p:txBody>
      </p:sp>
    </p:spTree>
  </p:cSld>
  <p:clrMapOvr>
    <a:masterClrMapping/>
  </p:clrMapOvr>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3960F"/>
      </a:accent1>
      <a:accent2>
        <a:srgbClr val="E04116"/>
      </a:accent2>
      <a:accent3>
        <a:srgbClr val="9D4DE7"/>
      </a:accent3>
      <a:accent4>
        <a:srgbClr val="449EF3"/>
      </a:accent4>
      <a:accent5>
        <a:srgbClr val="39C6BE"/>
      </a:accent5>
      <a:accent6>
        <a:srgbClr val="88C933"/>
      </a:accent6>
      <a:hlink>
        <a:srgbClr val="EBB41F"/>
      </a:hlink>
      <a:folHlink>
        <a:srgbClr val="E1D676"/>
      </a:folHlink>
    </a:clrScheme>
    <a:fontScheme name="Atlas">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xmlns="" name="Atlas" id="{5156B0E4-0EB1-49FE-A26B-15F6F698AEC6}" vid="{29B3952A-A5A2-4E72-A5C9-A88B41734E04}"/>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{A74F6F17-D65D-4949-B388-FC4C7EA4BE5A}tf16401369</Template>
  <TotalTime>6033</TotalTime>
  <Words>4178</Words>
  <Application>Microsoft Office PowerPoint</Application>
  <PresentationFormat>Personalizar</PresentationFormat>
  <Paragraphs>273</Paragraphs>
  <Slides>47</Slides>
  <Notes>1</Notes>
  <HiddenSlides>0</HiddenSlides>
  <MMClips>0</MMClips>
  <ScaleCrop>false</ScaleCrop>
  <HeadingPairs>
    <vt:vector size="4" baseType="variant">
      <vt:variant>
        <vt:lpstr>Tema</vt:lpstr>
      </vt:variant>
      <vt:variant>
        <vt:i4>1</vt:i4>
      </vt:variant>
      <vt:variant>
        <vt:lpstr>Títulos de slides</vt:lpstr>
      </vt:variant>
      <vt:variant>
        <vt:i4>47</vt:i4>
      </vt:variant>
    </vt:vector>
  </HeadingPairs>
  <TitlesOfParts>
    <vt:vector size="48" baseType="lpstr">
      <vt:lpstr>Atlas</vt:lpstr>
      <vt:lpstr> Nonimmune Hydrops Fetalis-Prenatal Diagnosis, Genetic Investigation, Outcomes and Literature Review.Kosinski P, Krajewski P, Wielgos M, Jezela-Stanek A.J Clin Med. 2020 Jun 8;9(6):1789. doi: 10.3390/jcm9061789.PMID: 32521801 Free PMC article.Artigo Livre!</vt:lpstr>
      <vt:lpstr>Introdução</vt:lpstr>
      <vt:lpstr>Introdução </vt:lpstr>
      <vt:lpstr>Introdução</vt:lpstr>
      <vt:lpstr>Seção experimental</vt:lpstr>
      <vt:lpstr>Seção experimental</vt:lpstr>
      <vt:lpstr>Resultados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Discussão</vt:lpstr>
      <vt:lpstr>Avaliação genética: aberrações cromossômicas</vt:lpstr>
      <vt:lpstr>Avaliação genética: aberrações cromossômicas</vt:lpstr>
      <vt:lpstr>O maior estudo prospectivo multicêntrico até o momento mostrou que, entre gestações cromossomicamente normais, aproximadamente 6% tinham anomalias de US fetal e 1,7% dos que usaram indicações de rotina tinham variantes do número de cópias clinicamente significativas11</vt:lpstr>
      <vt:lpstr>Chromosomal microarray analys*</vt:lpstr>
      <vt:lpstr>Avaliação genética: síndromes monogênicas</vt:lpstr>
      <vt:lpstr>Apresentação do PowerPoint</vt:lpstr>
      <vt:lpstr>Avaliação genética: síndromes monogênicas</vt:lpstr>
      <vt:lpstr>Avaliação genética: síndromes monogênicas</vt:lpstr>
      <vt:lpstr>Apresentação do PowerPoint</vt:lpstr>
      <vt:lpstr>Ultrassom (US) em NIHF</vt:lpstr>
      <vt:lpstr>Ultrassom (US) em NIHF</vt:lpstr>
      <vt:lpstr>Terapia fetal em NIHF</vt:lpstr>
      <vt:lpstr>Terapia fetal em NIHF</vt:lpstr>
      <vt:lpstr>Conclusões</vt:lpstr>
      <vt:lpstr>Conclusões</vt:lpstr>
      <vt:lpstr>ABSTRACT</vt:lpstr>
      <vt:lpstr>Resumo</vt:lpstr>
      <vt:lpstr>References</vt:lpstr>
      <vt:lpstr>References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 RESUMO E RECOMENDAÇÕES  - Hidropisia fetal é definida como a presença de dois ou mais dos seguintes resultados fetais: edema da pele, derrame pleural, derrame pericárdico, ascite e polidrâmnio. Pode ser de causa imune ou não imunemediada; -Devido ao uso generalizado da imunoglobulina profilatica pré-natal Rh (D) causas não imunes são responsáveis por 90 por cento dos casos de hidropsia fetal. As causas de hidropsia fetal não imune são heterogêneas e incluem cardíaca, pulmonar, metabólica, hematológicas, e etiologias infecciosas; - A patogênese não está claramente definida, porém a hidropisia fetal parece ser multifatorial, devido à mecanismos que causam pressão vensa central  elevada, prejuizo do retorno linfático, e aumento da permeabilidade capilar.  </vt:lpstr>
      <vt:lpstr>Apresentação do PowerPoint</vt:lpstr>
      <vt:lpstr>Apresentação do PowerPoint</vt:lpstr>
      <vt:lpstr>OBRIGADA!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Nonimmune Hydrops Fetalis—Prenatal Diagnosis, Genetic Investigation, Outcomes and Literature Review</dc:title>
  <dc:creator>Jamille Alves</dc:creator>
  <cp:lastModifiedBy>Paulo</cp:lastModifiedBy>
  <cp:revision>46</cp:revision>
  <dcterms:created xsi:type="dcterms:W3CDTF">2021-02-15T19:29:01Z</dcterms:created>
  <dcterms:modified xsi:type="dcterms:W3CDTF">2021-02-28T13:16:30Z</dcterms:modified>
</cp:coreProperties>
</file>