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1"/>
  </p:sldMasterIdLst>
  <p:sldIdLst>
    <p:sldId id="256" r:id="rId2"/>
    <p:sldId id="257" r:id="rId3"/>
    <p:sldId id="258" r:id="rId4"/>
    <p:sldId id="293" r:id="rId5"/>
    <p:sldId id="294" r:id="rId6"/>
    <p:sldId id="295" r:id="rId7"/>
    <p:sldId id="261" r:id="rId8"/>
    <p:sldId id="260" r:id="rId9"/>
    <p:sldId id="264" r:id="rId10"/>
    <p:sldId id="262" r:id="rId11"/>
    <p:sldId id="265" r:id="rId12"/>
    <p:sldId id="296" r:id="rId13"/>
    <p:sldId id="269" r:id="rId14"/>
    <p:sldId id="266" r:id="rId15"/>
    <p:sldId id="267" r:id="rId16"/>
    <p:sldId id="270" r:id="rId17"/>
    <p:sldId id="271" r:id="rId18"/>
    <p:sldId id="272" r:id="rId19"/>
    <p:sldId id="274" r:id="rId20"/>
    <p:sldId id="277" r:id="rId21"/>
    <p:sldId id="275" r:id="rId22"/>
    <p:sldId id="278" r:id="rId23"/>
    <p:sldId id="279" r:id="rId24"/>
    <p:sldId id="280" r:id="rId25"/>
    <p:sldId id="297" r:id="rId26"/>
    <p:sldId id="281" r:id="rId27"/>
    <p:sldId id="282" r:id="rId28"/>
    <p:sldId id="283" r:id="rId29"/>
    <p:sldId id="284" r:id="rId30"/>
    <p:sldId id="285" r:id="rId31"/>
    <p:sldId id="298" r:id="rId32"/>
    <p:sldId id="286" r:id="rId33"/>
    <p:sldId id="287" r:id="rId34"/>
    <p:sldId id="289" r:id="rId35"/>
    <p:sldId id="290" r:id="rId36"/>
    <p:sldId id="291" r:id="rId37"/>
    <p:sldId id="292" r:id="rId38"/>
    <p:sldId id="299" r:id="rId39"/>
    <p:sldId id="300" r:id="rId40"/>
    <p:sldId id="301" r:id="rId41"/>
    <p:sldId id="302" r:id="rId42"/>
    <p:sldId id="303" r:id="rId43"/>
    <p:sldId id="304" r:id="rId44"/>
    <p:sldId id="305" r:id="rId45"/>
    <p:sldId id="307" r:id="rId46"/>
    <p:sldId id="308" r:id="rId47"/>
    <p:sldId id="323" r:id="rId48"/>
    <p:sldId id="324" r:id="rId49"/>
    <p:sldId id="325" r:id="rId50"/>
    <p:sldId id="326" r:id="rId51"/>
    <p:sldId id="309" r:id="rId52"/>
    <p:sldId id="312" r:id="rId53"/>
    <p:sldId id="313" r:id="rId54"/>
    <p:sldId id="314" r:id="rId55"/>
    <p:sldId id="316" r:id="rId56"/>
    <p:sldId id="306" r:id="rId57"/>
    <p:sldId id="319" r:id="rId58"/>
    <p:sldId id="320" r:id="rId59"/>
    <p:sldId id="321" r:id="rId60"/>
    <p:sldId id="322" r:id="rId61"/>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1"/>
    <p:restoredTop sz="95728"/>
  </p:normalViewPr>
  <p:slideViewPr>
    <p:cSldViewPr snapToGrid="0" snapToObjects="1">
      <p:cViewPr>
        <p:scale>
          <a:sx n="65" d="100"/>
          <a:sy n="65" d="100"/>
        </p:scale>
        <p:origin x="-656" y="-48"/>
      </p:cViewPr>
      <p:guideLst>
        <p:guide orient="horz" pos="2160"/>
        <p:guide pos="3840"/>
      </p:guideLst>
    </p:cSldViewPr>
  </p:slideViewPr>
  <p:notesTextViewPr>
    <p:cViewPr>
      <p:scale>
        <a:sx n="1" d="1"/>
        <a:sy n="1" d="1"/>
      </p:scale>
      <p:origin x="0" y="0"/>
    </p:cViewPr>
  </p:notesTextViewPr>
  <p:sorterViewPr>
    <p:cViewPr>
      <p:scale>
        <a:sx n="66" d="100"/>
        <a:sy n="66" d="100"/>
      </p:scale>
      <p:origin x="0" y="988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1C5887-B61B-C048-9378-E05CD79CD9B6}" type="doc">
      <dgm:prSet loTypeId="urn:microsoft.com/office/officeart/2005/8/layout/list1" loCatId="" qsTypeId="urn:microsoft.com/office/officeart/2005/8/quickstyle/simple1#1" qsCatId="simple" csTypeId="urn:microsoft.com/office/officeart/2005/8/colors/colorful4" csCatId="colorful" phldr="1"/>
      <dgm:spPr/>
      <dgm:t>
        <a:bodyPr/>
        <a:lstStyle/>
        <a:p>
          <a:endParaRPr lang="pt-BR"/>
        </a:p>
      </dgm:t>
    </dgm:pt>
    <dgm:pt modelId="{77537A2B-9B78-A942-A213-EF4EB22CE07A}">
      <dgm:prSet phldrT="[Texto]"/>
      <dgm:spPr/>
      <dgm:t>
        <a:bodyPr/>
        <a:lstStyle/>
        <a:p>
          <a:r>
            <a:rPr lang="pt-BR" dirty="0" err="1"/>
            <a:t>Extralobar</a:t>
          </a:r>
          <a:endParaRPr lang="pt-BR" dirty="0"/>
        </a:p>
      </dgm:t>
    </dgm:pt>
    <dgm:pt modelId="{CE3506E0-D0D9-954B-974C-33EDD65B2EAC}" type="parTrans" cxnId="{75B1A80B-7C7C-0E45-9074-59C7AD8CF356}">
      <dgm:prSet/>
      <dgm:spPr/>
      <dgm:t>
        <a:bodyPr/>
        <a:lstStyle/>
        <a:p>
          <a:endParaRPr lang="pt-BR"/>
        </a:p>
      </dgm:t>
    </dgm:pt>
    <dgm:pt modelId="{1A281879-FACE-5342-99CD-DD1055B40E8A}" type="sibTrans" cxnId="{75B1A80B-7C7C-0E45-9074-59C7AD8CF356}">
      <dgm:prSet/>
      <dgm:spPr/>
      <dgm:t>
        <a:bodyPr/>
        <a:lstStyle/>
        <a:p>
          <a:endParaRPr lang="pt-BR"/>
        </a:p>
      </dgm:t>
    </dgm:pt>
    <dgm:pt modelId="{999B16F9-8C0F-094B-AB0B-E6D223D8E0BB}">
      <dgm:prSet phldrT="[Texto]"/>
      <dgm:spPr/>
      <dgm:t>
        <a:bodyPr/>
        <a:lstStyle/>
        <a:p>
          <a:r>
            <a:rPr lang="pt-BR" dirty="0"/>
            <a:t>Sexo masculino</a:t>
          </a:r>
        </a:p>
      </dgm:t>
    </dgm:pt>
    <dgm:pt modelId="{5F050B37-AC47-5840-A369-65207E433F26}" type="parTrans" cxnId="{B5AC7B68-ED64-2041-AA4C-E127FACD0159}">
      <dgm:prSet/>
      <dgm:spPr/>
      <dgm:t>
        <a:bodyPr/>
        <a:lstStyle/>
        <a:p>
          <a:endParaRPr lang="pt-BR"/>
        </a:p>
      </dgm:t>
    </dgm:pt>
    <dgm:pt modelId="{F57C1A17-7F17-7D4F-94D5-A5C4BDFC25D4}" type="sibTrans" cxnId="{B5AC7B68-ED64-2041-AA4C-E127FACD0159}">
      <dgm:prSet/>
      <dgm:spPr/>
      <dgm:t>
        <a:bodyPr/>
        <a:lstStyle/>
        <a:p>
          <a:endParaRPr lang="pt-BR"/>
        </a:p>
      </dgm:t>
    </dgm:pt>
    <dgm:pt modelId="{DAF2C5A7-B6C9-1944-9C87-0EFEAA4B141A}">
      <dgm:prSet/>
      <dgm:spPr/>
      <dgm:t>
        <a:bodyPr/>
        <a:lstStyle/>
        <a:p>
          <a:r>
            <a:rPr lang="pt-BR" dirty="0" err="1"/>
            <a:t>Lobar</a:t>
          </a:r>
          <a:endParaRPr lang="pt-BR" dirty="0"/>
        </a:p>
      </dgm:t>
    </dgm:pt>
    <dgm:pt modelId="{1B5EC9A7-52F7-7B4E-89E6-030AE83D2EFA}" type="parTrans" cxnId="{172DE7E4-9E15-6B41-9811-2DFAAE0791D2}">
      <dgm:prSet/>
      <dgm:spPr/>
      <dgm:t>
        <a:bodyPr/>
        <a:lstStyle/>
        <a:p>
          <a:endParaRPr lang="pt-BR"/>
        </a:p>
      </dgm:t>
    </dgm:pt>
    <dgm:pt modelId="{F78B3FC7-6709-974D-BE01-886CF9EE4C04}" type="sibTrans" cxnId="{172DE7E4-9E15-6B41-9811-2DFAAE0791D2}">
      <dgm:prSet/>
      <dgm:spPr/>
      <dgm:t>
        <a:bodyPr/>
        <a:lstStyle/>
        <a:p>
          <a:endParaRPr lang="pt-BR"/>
        </a:p>
      </dgm:t>
    </dgm:pt>
    <dgm:pt modelId="{B238F662-9FFA-4E4F-9E87-EED3DD887CF0}">
      <dgm:prSet/>
      <dgm:spPr/>
      <dgm:t>
        <a:bodyPr/>
        <a:lstStyle/>
        <a:p>
          <a:r>
            <a:rPr lang="pt-BR" dirty="0"/>
            <a:t>Malformação </a:t>
          </a:r>
          <a:r>
            <a:rPr lang="pt-BR" dirty="0" err="1"/>
            <a:t>broncopulmonar</a:t>
          </a:r>
          <a:r>
            <a:rPr lang="pt-BR" dirty="0"/>
            <a:t> do intestino primitivo</a:t>
          </a:r>
        </a:p>
      </dgm:t>
    </dgm:pt>
    <dgm:pt modelId="{BFB415C0-A9B1-4745-9604-94844DECAB40}" type="parTrans" cxnId="{0A76A481-804C-BD45-B1C2-9BF8A7C251F4}">
      <dgm:prSet/>
      <dgm:spPr/>
      <dgm:t>
        <a:bodyPr/>
        <a:lstStyle/>
        <a:p>
          <a:endParaRPr lang="pt-BR"/>
        </a:p>
      </dgm:t>
    </dgm:pt>
    <dgm:pt modelId="{9A59B133-A632-D04E-829E-A234A9DF908F}" type="sibTrans" cxnId="{0A76A481-804C-BD45-B1C2-9BF8A7C251F4}">
      <dgm:prSet/>
      <dgm:spPr/>
      <dgm:t>
        <a:bodyPr/>
        <a:lstStyle/>
        <a:p>
          <a:endParaRPr lang="pt-BR"/>
        </a:p>
      </dgm:t>
    </dgm:pt>
    <dgm:pt modelId="{68B5D220-8A0E-9F4B-BF1C-80AA0584EA39}">
      <dgm:prSet/>
      <dgm:spPr/>
      <dgm:t>
        <a:bodyPr/>
        <a:lstStyle/>
        <a:p>
          <a:r>
            <a:rPr lang="pt-BR"/>
            <a:t>Incidência semelhante entre os sexos</a:t>
          </a:r>
        </a:p>
      </dgm:t>
    </dgm:pt>
    <dgm:pt modelId="{AC40E925-97BE-0145-86FF-99FD7B167964}" type="parTrans" cxnId="{826BE709-90AD-7148-89D1-7112ADC3ED12}">
      <dgm:prSet/>
      <dgm:spPr/>
      <dgm:t>
        <a:bodyPr/>
        <a:lstStyle/>
        <a:p>
          <a:endParaRPr lang="pt-BR"/>
        </a:p>
      </dgm:t>
    </dgm:pt>
    <dgm:pt modelId="{C9AC8374-6ADB-7D4F-91C7-7D600A099FB7}" type="sibTrans" cxnId="{826BE709-90AD-7148-89D1-7112ADC3ED12}">
      <dgm:prSet/>
      <dgm:spPr/>
      <dgm:t>
        <a:bodyPr/>
        <a:lstStyle/>
        <a:p>
          <a:endParaRPr lang="pt-BR"/>
        </a:p>
      </dgm:t>
    </dgm:pt>
    <dgm:pt modelId="{26E7B02B-1BB1-754D-A087-B7F403BFAA16}">
      <dgm:prSet/>
      <dgm:spPr/>
      <dgm:t>
        <a:bodyPr/>
        <a:lstStyle/>
        <a:p>
          <a:r>
            <a:rPr lang="pt-BR" dirty="0"/>
            <a:t>3:1</a:t>
          </a:r>
        </a:p>
      </dgm:t>
    </dgm:pt>
    <dgm:pt modelId="{2AA5964F-9EBF-4B42-B5D1-0388D2EC15AB}" type="parTrans" cxnId="{B8D16EAB-9719-104F-9116-6602AD848820}">
      <dgm:prSet/>
      <dgm:spPr/>
      <dgm:t>
        <a:bodyPr/>
        <a:lstStyle/>
        <a:p>
          <a:endParaRPr lang="pt-BR"/>
        </a:p>
      </dgm:t>
    </dgm:pt>
    <dgm:pt modelId="{F826FF7C-F544-DF40-8DBA-58FCF1934D4D}" type="sibTrans" cxnId="{B8D16EAB-9719-104F-9116-6602AD848820}">
      <dgm:prSet/>
      <dgm:spPr/>
      <dgm:t>
        <a:bodyPr/>
        <a:lstStyle/>
        <a:p>
          <a:endParaRPr lang="pt-BR"/>
        </a:p>
      </dgm:t>
    </dgm:pt>
    <dgm:pt modelId="{3CC60486-5A34-F441-A07D-22D3E9FEFF2D}">
      <dgm:prSet/>
      <dgm:spPr/>
      <dgm:t>
        <a:bodyPr/>
        <a:lstStyle/>
        <a:p>
          <a:r>
            <a:rPr lang="pt-BR" dirty="0"/>
            <a:t>80% LIE/ 10% infradiafragmáticas  </a:t>
          </a:r>
        </a:p>
      </dgm:t>
    </dgm:pt>
    <dgm:pt modelId="{90E0639A-A46C-774E-969D-F5BF3D6F4F5C}" type="parTrans" cxnId="{BBC64DF4-C3C6-334F-89D0-61BDD88BD461}">
      <dgm:prSet/>
      <dgm:spPr/>
      <dgm:t>
        <a:bodyPr/>
        <a:lstStyle/>
        <a:p>
          <a:endParaRPr lang="pt-BR"/>
        </a:p>
      </dgm:t>
    </dgm:pt>
    <dgm:pt modelId="{015254A6-336B-5741-A2D6-231B81BD1F22}" type="sibTrans" cxnId="{BBC64DF4-C3C6-334F-89D0-61BDD88BD461}">
      <dgm:prSet/>
      <dgm:spPr/>
      <dgm:t>
        <a:bodyPr/>
        <a:lstStyle/>
        <a:p>
          <a:endParaRPr lang="pt-BR"/>
        </a:p>
      </dgm:t>
    </dgm:pt>
    <dgm:pt modelId="{10273347-C0DB-5F46-AAD6-0357D078F1DE}" type="pres">
      <dgm:prSet presAssocID="{E01C5887-B61B-C048-9378-E05CD79CD9B6}" presName="linear" presStyleCnt="0">
        <dgm:presLayoutVars>
          <dgm:dir/>
          <dgm:animLvl val="lvl"/>
          <dgm:resizeHandles val="exact"/>
        </dgm:presLayoutVars>
      </dgm:prSet>
      <dgm:spPr/>
      <dgm:t>
        <a:bodyPr/>
        <a:lstStyle/>
        <a:p>
          <a:endParaRPr lang="pt-BR"/>
        </a:p>
      </dgm:t>
    </dgm:pt>
    <dgm:pt modelId="{6E794407-185E-D641-84A7-25838889622B}" type="pres">
      <dgm:prSet presAssocID="{DAF2C5A7-B6C9-1944-9C87-0EFEAA4B141A}" presName="parentLin" presStyleCnt="0"/>
      <dgm:spPr/>
    </dgm:pt>
    <dgm:pt modelId="{2FCFAA56-7C47-FF4D-9A61-2576BE5118D2}" type="pres">
      <dgm:prSet presAssocID="{DAF2C5A7-B6C9-1944-9C87-0EFEAA4B141A}" presName="parentLeftMargin" presStyleLbl="node1" presStyleIdx="0" presStyleCnt="3"/>
      <dgm:spPr/>
      <dgm:t>
        <a:bodyPr/>
        <a:lstStyle/>
        <a:p>
          <a:endParaRPr lang="pt-BR"/>
        </a:p>
      </dgm:t>
    </dgm:pt>
    <dgm:pt modelId="{56C53CA8-85BE-3241-BD43-E6048A759A47}" type="pres">
      <dgm:prSet presAssocID="{DAF2C5A7-B6C9-1944-9C87-0EFEAA4B141A}" presName="parentText" presStyleLbl="node1" presStyleIdx="0" presStyleCnt="3">
        <dgm:presLayoutVars>
          <dgm:chMax val="0"/>
          <dgm:bulletEnabled val="1"/>
        </dgm:presLayoutVars>
      </dgm:prSet>
      <dgm:spPr/>
      <dgm:t>
        <a:bodyPr/>
        <a:lstStyle/>
        <a:p>
          <a:endParaRPr lang="pt-BR"/>
        </a:p>
      </dgm:t>
    </dgm:pt>
    <dgm:pt modelId="{A3CC01AC-42FD-F546-B920-132D89B2487F}" type="pres">
      <dgm:prSet presAssocID="{DAF2C5A7-B6C9-1944-9C87-0EFEAA4B141A}" presName="negativeSpace" presStyleCnt="0"/>
      <dgm:spPr/>
    </dgm:pt>
    <dgm:pt modelId="{D7EECCDD-E3D0-4D43-9D65-2DFA6DF9FF7A}" type="pres">
      <dgm:prSet presAssocID="{DAF2C5A7-B6C9-1944-9C87-0EFEAA4B141A}" presName="childText" presStyleLbl="conFgAcc1" presStyleIdx="0" presStyleCnt="3">
        <dgm:presLayoutVars>
          <dgm:bulletEnabled val="1"/>
        </dgm:presLayoutVars>
      </dgm:prSet>
      <dgm:spPr/>
      <dgm:t>
        <a:bodyPr/>
        <a:lstStyle/>
        <a:p>
          <a:endParaRPr lang="pt-BR"/>
        </a:p>
      </dgm:t>
    </dgm:pt>
    <dgm:pt modelId="{72D98FAF-9EAF-3045-B1F4-1DBECC8450CC}" type="pres">
      <dgm:prSet presAssocID="{F78B3FC7-6709-974D-BE01-886CF9EE4C04}" presName="spaceBetweenRectangles" presStyleCnt="0"/>
      <dgm:spPr/>
    </dgm:pt>
    <dgm:pt modelId="{B569AD32-AB61-3643-B27C-C6DE37ACD6D2}" type="pres">
      <dgm:prSet presAssocID="{77537A2B-9B78-A942-A213-EF4EB22CE07A}" presName="parentLin" presStyleCnt="0"/>
      <dgm:spPr/>
    </dgm:pt>
    <dgm:pt modelId="{EBD8E111-D23F-4942-8E4A-A693B43D7296}" type="pres">
      <dgm:prSet presAssocID="{77537A2B-9B78-A942-A213-EF4EB22CE07A}" presName="parentLeftMargin" presStyleLbl="node1" presStyleIdx="0" presStyleCnt="3"/>
      <dgm:spPr/>
      <dgm:t>
        <a:bodyPr/>
        <a:lstStyle/>
        <a:p>
          <a:endParaRPr lang="pt-BR"/>
        </a:p>
      </dgm:t>
    </dgm:pt>
    <dgm:pt modelId="{3CBB34E7-A3C1-1F40-849A-9D8F19953711}" type="pres">
      <dgm:prSet presAssocID="{77537A2B-9B78-A942-A213-EF4EB22CE07A}" presName="parentText" presStyleLbl="node1" presStyleIdx="1" presStyleCnt="3">
        <dgm:presLayoutVars>
          <dgm:chMax val="0"/>
          <dgm:bulletEnabled val="1"/>
        </dgm:presLayoutVars>
      </dgm:prSet>
      <dgm:spPr/>
      <dgm:t>
        <a:bodyPr/>
        <a:lstStyle/>
        <a:p>
          <a:endParaRPr lang="pt-BR"/>
        </a:p>
      </dgm:t>
    </dgm:pt>
    <dgm:pt modelId="{2FBF209D-1172-FF4D-AF56-E5A2574F364F}" type="pres">
      <dgm:prSet presAssocID="{77537A2B-9B78-A942-A213-EF4EB22CE07A}" presName="negativeSpace" presStyleCnt="0"/>
      <dgm:spPr/>
    </dgm:pt>
    <dgm:pt modelId="{96622186-F923-8343-AB7B-D6E4DA671370}" type="pres">
      <dgm:prSet presAssocID="{77537A2B-9B78-A942-A213-EF4EB22CE07A}" presName="childText" presStyleLbl="conFgAcc1" presStyleIdx="1" presStyleCnt="3">
        <dgm:presLayoutVars>
          <dgm:bulletEnabled val="1"/>
        </dgm:presLayoutVars>
      </dgm:prSet>
      <dgm:spPr/>
      <dgm:t>
        <a:bodyPr/>
        <a:lstStyle/>
        <a:p>
          <a:endParaRPr lang="pt-BR"/>
        </a:p>
      </dgm:t>
    </dgm:pt>
    <dgm:pt modelId="{A6BCEAF9-DD20-244B-8094-D58290111EB7}" type="pres">
      <dgm:prSet presAssocID="{1A281879-FACE-5342-99CD-DD1055B40E8A}" presName="spaceBetweenRectangles" presStyleCnt="0"/>
      <dgm:spPr/>
    </dgm:pt>
    <dgm:pt modelId="{09D5B0B8-A5CC-8C4B-8BDF-DD22022F6C08}" type="pres">
      <dgm:prSet presAssocID="{B238F662-9FFA-4E4F-9E87-EED3DD887CF0}" presName="parentLin" presStyleCnt="0"/>
      <dgm:spPr/>
    </dgm:pt>
    <dgm:pt modelId="{51717CF5-2F6C-0F43-8143-0C5788D20B6D}" type="pres">
      <dgm:prSet presAssocID="{B238F662-9FFA-4E4F-9E87-EED3DD887CF0}" presName="parentLeftMargin" presStyleLbl="node1" presStyleIdx="1" presStyleCnt="3"/>
      <dgm:spPr/>
      <dgm:t>
        <a:bodyPr/>
        <a:lstStyle/>
        <a:p>
          <a:endParaRPr lang="pt-BR"/>
        </a:p>
      </dgm:t>
    </dgm:pt>
    <dgm:pt modelId="{07188E1C-2B06-234C-A990-1278A2206DAB}" type="pres">
      <dgm:prSet presAssocID="{B238F662-9FFA-4E4F-9E87-EED3DD887CF0}" presName="parentText" presStyleLbl="node1" presStyleIdx="2" presStyleCnt="3">
        <dgm:presLayoutVars>
          <dgm:chMax val="0"/>
          <dgm:bulletEnabled val="1"/>
        </dgm:presLayoutVars>
      </dgm:prSet>
      <dgm:spPr/>
      <dgm:t>
        <a:bodyPr/>
        <a:lstStyle/>
        <a:p>
          <a:endParaRPr lang="pt-BR"/>
        </a:p>
      </dgm:t>
    </dgm:pt>
    <dgm:pt modelId="{3AA5997C-0689-BE45-843A-615A453F1D61}" type="pres">
      <dgm:prSet presAssocID="{B238F662-9FFA-4E4F-9E87-EED3DD887CF0}" presName="negativeSpace" presStyleCnt="0"/>
      <dgm:spPr/>
    </dgm:pt>
    <dgm:pt modelId="{AAB27E92-7F99-0542-83FD-3C1A36270D74}" type="pres">
      <dgm:prSet presAssocID="{B238F662-9FFA-4E4F-9E87-EED3DD887CF0}" presName="childText" presStyleLbl="conFgAcc1" presStyleIdx="2" presStyleCnt="3">
        <dgm:presLayoutVars>
          <dgm:bulletEnabled val="1"/>
        </dgm:presLayoutVars>
      </dgm:prSet>
      <dgm:spPr/>
    </dgm:pt>
  </dgm:ptLst>
  <dgm:cxnLst>
    <dgm:cxn modelId="{8A276AD6-7928-494F-877E-8C17E47A74BF}" type="presOf" srcId="{B238F662-9FFA-4E4F-9E87-EED3DD887CF0}" destId="{07188E1C-2B06-234C-A990-1278A2206DAB}" srcOrd="1" destOrd="0" presId="urn:microsoft.com/office/officeart/2005/8/layout/list1"/>
    <dgm:cxn modelId="{B64A80B7-7145-5644-A582-67FA6495F38B}" type="presOf" srcId="{E01C5887-B61B-C048-9378-E05CD79CD9B6}" destId="{10273347-C0DB-5F46-AAD6-0357D078F1DE}" srcOrd="0" destOrd="0" presId="urn:microsoft.com/office/officeart/2005/8/layout/list1"/>
    <dgm:cxn modelId="{826BE709-90AD-7148-89D1-7112ADC3ED12}" srcId="{DAF2C5A7-B6C9-1944-9C87-0EFEAA4B141A}" destId="{68B5D220-8A0E-9F4B-BF1C-80AA0584EA39}" srcOrd="0" destOrd="0" parTransId="{AC40E925-97BE-0145-86FF-99FD7B167964}" sibTransId="{C9AC8374-6ADB-7D4F-91C7-7D600A099FB7}"/>
    <dgm:cxn modelId="{342C45C8-723D-584D-9A64-7985F4E35975}" type="presOf" srcId="{77537A2B-9B78-A942-A213-EF4EB22CE07A}" destId="{EBD8E111-D23F-4942-8E4A-A693B43D7296}" srcOrd="0" destOrd="0" presId="urn:microsoft.com/office/officeart/2005/8/layout/list1"/>
    <dgm:cxn modelId="{D058EC51-9890-A840-848D-1BA5E2BB815E}" type="presOf" srcId="{77537A2B-9B78-A942-A213-EF4EB22CE07A}" destId="{3CBB34E7-A3C1-1F40-849A-9D8F19953711}" srcOrd="1" destOrd="0" presId="urn:microsoft.com/office/officeart/2005/8/layout/list1"/>
    <dgm:cxn modelId="{33842821-0261-244E-8609-2E51CD4E9A7D}" type="presOf" srcId="{B238F662-9FFA-4E4F-9E87-EED3DD887CF0}" destId="{51717CF5-2F6C-0F43-8143-0C5788D20B6D}" srcOrd="0" destOrd="0" presId="urn:microsoft.com/office/officeart/2005/8/layout/list1"/>
    <dgm:cxn modelId="{ED29F533-BBF4-0B48-A5B5-B0B4EDA560A4}" type="presOf" srcId="{26E7B02B-1BB1-754D-A087-B7F403BFAA16}" destId="{D7EECCDD-E3D0-4D43-9D65-2DFA6DF9FF7A}" srcOrd="0" destOrd="1" presId="urn:microsoft.com/office/officeart/2005/8/layout/list1"/>
    <dgm:cxn modelId="{B8D16EAB-9719-104F-9116-6602AD848820}" srcId="{DAF2C5A7-B6C9-1944-9C87-0EFEAA4B141A}" destId="{26E7B02B-1BB1-754D-A087-B7F403BFAA16}" srcOrd="1" destOrd="0" parTransId="{2AA5964F-9EBF-4B42-B5D1-0388D2EC15AB}" sibTransId="{F826FF7C-F544-DF40-8DBA-58FCF1934D4D}"/>
    <dgm:cxn modelId="{75B1A80B-7C7C-0E45-9074-59C7AD8CF356}" srcId="{E01C5887-B61B-C048-9378-E05CD79CD9B6}" destId="{77537A2B-9B78-A942-A213-EF4EB22CE07A}" srcOrd="1" destOrd="0" parTransId="{CE3506E0-D0D9-954B-974C-33EDD65B2EAC}" sibTransId="{1A281879-FACE-5342-99CD-DD1055B40E8A}"/>
    <dgm:cxn modelId="{172DE7E4-9E15-6B41-9811-2DFAAE0791D2}" srcId="{E01C5887-B61B-C048-9378-E05CD79CD9B6}" destId="{DAF2C5A7-B6C9-1944-9C87-0EFEAA4B141A}" srcOrd="0" destOrd="0" parTransId="{1B5EC9A7-52F7-7B4E-89E6-030AE83D2EFA}" sibTransId="{F78B3FC7-6709-974D-BE01-886CF9EE4C04}"/>
    <dgm:cxn modelId="{BBC64DF4-C3C6-334F-89D0-61BDD88BD461}" srcId="{77537A2B-9B78-A942-A213-EF4EB22CE07A}" destId="{3CC60486-5A34-F441-A07D-22D3E9FEFF2D}" srcOrd="1" destOrd="0" parTransId="{90E0639A-A46C-774E-969D-F5BF3D6F4F5C}" sibTransId="{015254A6-336B-5741-A2D6-231B81BD1F22}"/>
    <dgm:cxn modelId="{B5AC7B68-ED64-2041-AA4C-E127FACD0159}" srcId="{77537A2B-9B78-A942-A213-EF4EB22CE07A}" destId="{999B16F9-8C0F-094B-AB0B-E6D223D8E0BB}" srcOrd="0" destOrd="0" parTransId="{5F050B37-AC47-5840-A369-65207E433F26}" sibTransId="{F57C1A17-7F17-7D4F-94D5-A5C4BDFC25D4}"/>
    <dgm:cxn modelId="{C97CCE95-1251-9443-81BF-7A2179809A82}" type="presOf" srcId="{DAF2C5A7-B6C9-1944-9C87-0EFEAA4B141A}" destId="{56C53CA8-85BE-3241-BD43-E6048A759A47}" srcOrd="1" destOrd="0" presId="urn:microsoft.com/office/officeart/2005/8/layout/list1"/>
    <dgm:cxn modelId="{A413A43E-FA96-1C45-A81D-FEBEC07AA0D4}" type="presOf" srcId="{999B16F9-8C0F-094B-AB0B-E6D223D8E0BB}" destId="{96622186-F923-8343-AB7B-D6E4DA671370}" srcOrd="0" destOrd="0" presId="urn:microsoft.com/office/officeart/2005/8/layout/list1"/>
    <dgm:cxn modelId="{0A76A481-804C-BD45-B1C2-9BF8A7C251F4}" srcId="{E01C5887-B61B-C048-9378-E05CD79CD9B6}" destId="{B238F662-9FFA-4E4F-9E87-EED3DD887CF0}" srcOrd="2" destOrd="0" parTransId="{BFB415C0-A9B1-4745-9604-94844DECAB40}" sibTransId="{9A59B133-A632-D04E-829E-A234A9DF908F}"/>
    <dgm:cxn modelId="{4218EBB0-76E6-614A-A2B1-948190CA23C4}" type="presOf" srcId="{3CC60486-5A34-F441-A07D-22D3E9FEFF2D}" destId="{96622186-F923-8343-AB7B-D6E4DA671370}" srcOrd="0" destOrd="1" presId="urn:microsoft.com/office/officeart/2005/8/layout/list1"/>
    <dgm:cxn modelId="{FC55CC14-E13B-5944-8B4B-F4F61BFAA838}" type="presOf" srcId="{68B5D220-8A0E-9F4B-BF1C-80AA0584EA39}" destId="{D7EECCDD-E3D0-4D43-9D65-2DFA6DF9FF7A}" srcOrd="0" destOrd="0" presId="urn:microsoft.com/office/officeart/2005/8/layout/list1"/>
    <dgm:cxn modelId="{B0EBC80E-675B-FD41-BB97-B0F0C9731D90}" type="presOf" srcId="{DAF2C5A7-B6C9-1944-9C87-0EFEAA4B141A}" destId="{2FCFAA56-7C47-FF4D-9A61-2576BE5118D2}" srcOrd="0" destOrd="0" presId="urn:microsoft.com/office/officeart/2005/8/layout/list1"/>
    <dgm:cxn modelId="{2137FF86-FD55-6F4C-BB51-F1BBC222894B}" type="presParOf" srcId="{10273347-C0DB-5F46-AAD6-0357D078F1DE}" destId="{6E794407-185E-D641-84A7-25838889622B}" srcOrd="0" destOrd="0" presId="urn:microsoft.com/office/officeart/2005/8/layout/list1"/>
    <dgm:cxn modelId="{D14A8659-26CB-444F-9496-AA2EDF71B19A}" type="presParOf" srcId="{6E794407-185E-D641-84A7-25838889622B}" destId="{2FCFAA56-7C47-FF4D-9A61-2576BE5118D2}" srcOrd="0" destOrd="0" presId="urn:microsoft.com/office/officeart/2005/8/layout/list1"/>
    <dgm:cxn modelId="{0DB10207-1AB3-5C48-B7D8-271DED2D9BD3}" type="presParOf" srcId="{6E794407-185E-D641-84A7-25838889622B}" destId="{56C53CA8-85BE-3241-BD43-E6048A759A47}" srcOrd="1" destOrd="0" presId="urn:microsoft.com/office/officeart/2005/8/layout/list1"/>
    <dgm:cxn modelId="{0BE76BDE-CABE-C14B-9585-3929C1F19475}" type="presParOf" srcId="{10273347-C0DB-5F46-AAD6-0357D078F1DE}" destId="{A3CC01AC-42FD-F546-B920-132D89B2487F}" srcOrd="1" destOrd="0" presId="urn:microsoft.com/office/officeart/2005/8/layout/list1"/>
    <dgm:cxn modelId="{B6409039-7828-B44C-B78C-778240ADE8BA}" type="presParOf" srcId="{10273347-C0DB-5F46-AAD6-0357D078F1DE}" destId="{D7EECCDD-E3D0-4D43-9D65-2DFA6DF9FF7A}" srcOrd="2" destOrd="0" presId="urn:microsoft.com/office/officeart/2005/8/layout/list1"/>
    <dgm:cxn modelId="{BB8E8B66-EC89-FF41-BD7C-B8199F20A01D}" type="presParOf" srcId="{10273347-C0DB-5F46-AAD6-0357D078F1DE}" destId="{72D98FAF-9EAF-3045-B1F4-1DBECC8450CC}" srcOrd="3" destOrd="0" presId="urn:microsoft.com/office/officeart/2005/8/layout/list1"/>
    <dgm:cxn modelId="{4B477649-784F-4E47-978A-BF8C90FCA024}" type="presParOf" srcId="{10273347-C0DB-5F46-AAD6-0357D078F1DE}" destId="{B569AD32-AB61-3643-B27C-C6DE37ACD6D2}" srcOrd="4" destOrd="0" presId="urn:microsoft.com/office/officeart/2005/8/layout/list1"/>
    <dgm:cxn modelId="{E3176952-14CD-F54A-A00F-BAF13690395C}" type="presParOf" srcId="{B569AD32-AB61-3643-B27C-C6DE37ACD6D2}" destId="{EBD8E111-D23F-4942-8E4A-A693B43D7296}" srcOrd="0" destOrd="0" presId="urn:microsoft.com/office/officeart/2005/8/layout/list1"/>
    <dgm:cxn modelId="{1343425B-B5BB-6F40-A59B-4CDD458B0F45}" type="presParOf" srcId="{B569AD32-AB61-3643-B27C-C6DE37ACD6D2}" destId="{3CBB34E7-A3C1-1F40-849A-9D8F19953711}" srcOrd="1" destOrd="0" presId="urn:microsoft.com/office/officeart/2005/8/layout/list1"/>
    <dgm:cxn modelId="{82B292F8-AD38-5D49-9CB9-3E981D41C324}" type="presParOf" srcId="{10273347-C0DB-5F46-AAD6-0357D078F1DE}" destId="{2FBF209D-1172-FF4D-AF56-E5A2574F364F}" srcOrd="5" destOrd="0" presId="urn:microsoft.com/office/officeart/2005/8/layout/list1"/>
    <dgm:cxn modelId="{1A83F04C-77EB-D842-BA67-998A91A7F26D}" type="presParOf" srcId="{10273347-C0DB-5F46-AAD6-0357D078F1DE}" destId="{96622186-F923-8343-AB7B-D6E4DA671370}" srcOrd="6" destOrd="0" presId="urn:microsoft.com/office/officeart/2005/8/layout/list1"/>
    <dgm:cxn modelId="{99AAAAD6-1527-7546-8ED0-C08CB88DB9BA}" type="presParOf" srcId="{10273347-C0DB-5F46-AAD6-0357D078F1DE}" destId="{A6BCEAF9-DD20-244B-8094-D58290111EB7}" srcOrd="7" destOrd="0" presId="urn:microsoft.com/office/officeart/2005/8/layout/list1"/>
    <dgm:cxn modelId="{AC727E81-A4F6-BC4B-8C05-6866F3C102BA}" type="presParOf" srcId="{10273347-C0DB-5F46-AAD6-0357D078F1DE}" destId="{09D5B0B8-A5CC-8C4B-8BDF-DD22022F6C08}" srcOrd="8" destOrd="0" presId="urn:microsoft.com/office/officeart/2005/8/layout/list1"/>
    <dgm:cxn modelId="{EBBC0049-9220-BA4D-922F-8FD175F5D364}" type="presParOf" srcId="{09D5B0B8-A5CC-8C4B-8BDF-DD22022F6C08}" destId="{51717CF5-2F6C-0F43-8143-0C5788D20B6D}" srcOrd="0" destOrd="0" presId="urn:microsoft.com/office/officeart/2005/8/layout/list1"/>
    <dgm:cxn modelId="{330BD5D7-5149-5743-9A45-1A44D54E1776}" type="presParOf" srcId="{09D5B0B8-A5CC-8C4B-8BDF-DD22022F6C08}" destId="{07188E1C-2B06-234C-A990-1278A2206DAB}" srcOrd="1" destOrd="0" presId="urn:microsoft.com/office/officeart/2005/8/layout/list1"/>
    <dgm:cxn modelId="{943F0F34-279B-9F47-9710-667FAF9E3471}" type="presParOf" srcId="{10273347-C0DB-5F46-AAD6-0357D078F1DE}" destId="{3AA5997C-0689-BE45-843A-615A453F1D61}" srcOrd="9" destOrd="0" presId="urn:microsoft.com/office/officeart/2005/8/layout/list1"/>
    <dgm:cxn modelId="{58B59E09-C892-EA49-9BA5-4A190AABAC61}" type="presParOf" srcId="{10273347-C0DB-5F46-AAD6-0357D078F1DE}" destId="{AAB27E92-7F99-0542-83FD-3C1A36270D74}"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4" name="Picture 7" descr="C2-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ctrTitle"/>
          </p:nvPr>
        </p:nvSpPr>
        <p:spPr>
          <a:xfrm>
            <a:off x="1371600" y="1803405"/>
            <a:ext cx="9448800" cy="1825096"/>
          </a:xfrm>
        </p:spPr>
        <p:txBody>
          <a:bodyPr anchor="b"/>
          <a:lstStyle>
            <a:lvl1pPr algn="l">
              <a:defRPr sz="6000"/>
            </a:lvl1pPr>
          </a:lstStyle>
          <a:p>
            <a:r>
              <a:rPr lang="pt-BR"/>
              <a:t>Clique para editar o título Mestre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5" name="Date Placeholder 3"/>
          <p:cNvSpPr>
            <a:spLocks noGrp="1"/>
          </p:cNvSpPr>
          <p:nvPr>
            <p:ph type="dt" sz="half" idx="10"/>
          </p:nvPr>
        </p:nvSpPr>
        <p:spPr>
          <a:xfrm>
            <a:off x="7908925" y="4314825"/>
            <a:ext cx="2911475" cy="374650"/>
          </a:xfrm>
        </p:spPr>
        <p:txBody>
          <a:bodyPr/>
          <a:lstStyle>
            <a:lvl1pPr>
              <a:defRPr/>
            </a:lvl1pPr>
          </a:lstStyle>
          <a:p>
            <a:pPr>
              <a:defRPr/>
            </a:pPr>
            <a:fld id="{7838F8CA-42A2-4500-AEB2-0ABC2CF25ABF}" type="datetimeFigureOut">
              <a:rPr lang="en-US"/>
              <a:pPr>
                <a:defRPr/>
              </a:pPr>
              <a:t>3/1/2021</a:t>
            </a:fld>
            <a:endParaRPr lang="en-US" dirty="0"/>
          </a:p>
        </p:txBody>
      </p:sp>
      <p:sp>
        <p:nvSpPr>
          <p:cNvPr id="6" name="Footer Placeholder 4"/>
          <p:cNvSpPr>
            <a:spLocks noGrp="1"/>
          </p:cNvSpPr>
          <p:nvPr>
            <p:ph type="ftr" sz="quarter" idx="11"/>
          </p:nvPr>
        </p:nvSpPr>
        <p:spPr>
          <a:xfrm>
            <a:off x="1371600" y="4324350"/>
            <a:ext cx="6400800"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8077200" y="1430338"/>
            <a:ext cx="2743200" cy="365125"/>
          </a:xfrm>
        </p:spPr>
        <p:txBody>
          <a:bodyPr/>
          <a:lstStyle>
            <a:lvl1pPr>
              <a:defRPr/>
            </a:lvl1pPr>
          </a:lstStyle>
          <a:p>
            <a:pPr>
              <a:defRPr/>
            </a:pPr>
            <a:fld id="{61BA719C-9BA6-40AA-B5A1-CA9825DE65C0}"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0C24BBB-EFAD-4C03-959B-82AB591D1C16}" type="datetimeFigureOut">
              <a:rPr lang="en-US"/>
              <a:pPr>
                <a:defRPr/>
              </a:pPr>
              <a:t>3/1/2021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3739DBD-E975-4535-B4DF-03527ABE4CB6}"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pic>
        <p:nvPicPr>
          <p:cNvPr id="4" name="Picture 7" descr="C2-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title"/>
          </p:nvPr>
        </p:nvSpPr>
        <p:spPr>
          <a:xfrm>
            <a:off x="685800" y="753533"/>
            <a:ext cx="10820399" cy="2801935"/>
          </a:xfrm>
        </p:spPr>
        <p:txBody>
          <a:bodyPr anchor="b"/>
          <a:lstStyle>
            <a:lvl1pPr algn="r">
              <a:defRPr sz="4000"/>
            </a:lvl1pPr>
          </a:lstStyle>
          <a:p>
            <a:r>
              <a:rPr lang="pt-BR"/>
              <a:t>Clique para editar o título Mestre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a:xfrm>
            <a:off x="7813675" y="381000"/>
            <a:ext cx="2911475" cy="365125"/>
          </a:xfrm>
        </p:spPr>
        <p:txBody>
          <a:bodyPr/>
          <a:lstStyle>
            <a:lvl1pPr algn="r">
              <a:defRPr/>
            </a:lvl1pPr>
          </a:lstStyle>
          <a:p>
            <a:pPr>
              <a:defRPr/>
            </a:pPr>
            <a:fld id="{D6F9883B-655B-4063-AC6B-30213EFD6575}" type="datetimeFigureOut">
              <a:rPr lang="en-US"/>
              <a:pPr>
                <a:defRPr/>
              </a:pPr>
              <a:t>3/1/2021</a:t>
            </a:fld>
            <a:endParaRPr lang="en-US" dirty="0"/>
          </a:p>
        </p:txBody>
      </p:sp>
      <p:sp>
        <p:nvSpPr>
          <p:cNvPr id="6" name="Footer Placeholder 4"/>
          <p:cNvSpPr>
            <a:spLocks noGrp="1"/>
          </p:cNvSpPr>
          <p:nvPr>
            <p:ph type="ftr" sz="quarter" idx="11"/>
          </p:nvPr>
        </p:nvSpPr>
        <p:spPr>
          <a:xfrm>
            <a:off x="685800" y="381000"/>
            <a:ext cx="6991350" cy="363538"/>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861675" y="381000"/>
            <a:ext cx="644525" cy="365125"/>
          </a:xfrm>
        </p:spPr>
        <p:txBody>
          <a:bodyPr/>
          <a:lstStyle>
            <a:lvl1pPr>
              <a:defRPr/>
            </a:lvl1pPr>
          </a:lstStyle>
          <a:p>
            <a:pPr>
              <a:defRPr/>
            </a:pPr>
            <a:fld id="{341AC947-D173-41B1-B8BA-C774AA5BF843}"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AE3855C-0E77-4FD8-80EB-42EF62174510}" type="datetimeFigureOut">
              <a:rPr lang="en-US"/>
              <a:pPr>
                <a:defRPr/>
              </a:pPr>
              <a:t>3/1/2021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49DA745-CA76-489F-87DF-65D32674A09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685800" y="3132666"/>
            <a:ext cx="5311775" cy="308601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172200" y="3132666"/>
            <a:ext cx="5334000" cy="308601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2942B42D-B8B3-418F-A696-D162245BFE58}" type="datetimeFigureOut">
              <a:rPr lang="en-US"/>
              <a:pPr>
                <a:defRPr/>
              </a:pPr>
              <a:t>3/1/2021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55A422E-3F51-4620-B469-6B9450BCB09A}"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408CDD09-208C-4686-B937-7F2BF00EF34D}" type="datetimeFigureOut">
              <a:rPr lang="en-US"/>
              <a:pPr>
                <a:defRPr/>
              </a:pPr>
              <a:t>3/1/2021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7156379-C662-42D8-B999-0D10FC23D795}"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18726A0-98E9-47D2-BE1D-B8ABFE2DD62B}" type="datetimeFigureOut">
              <a:rPr lang="en-US"/>
              <a:pPr>
                <a:defRPr/>
              </a:pPr>
              <a:t>3/1/2021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8CDC399-324A-47CC-93D0-61FF7E7EF24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pt-BR"/>
              <a:t>Clique para editar o título Mestre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A87C1535-6881-49EE-9594-69A46E523FD4}" type="datetimeFigureOut">
              <a:rPr lang="en-US"/>
              <a:pPr>
                <a:defRPr/>
              </a:pPr>
              <a:t>3/1/2021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40768D-0722-49E5-8B84-37321E59A591}"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7861238" y="751241"/>
            <a:ext cx="3644962" cy="546744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7B972200-0110-452E-8D41-45EC0081E1C2}" type="datetimeFigureOut">
              <a:rPr lang="en-US"/>
              <a:pPr>
                <a:defRPr/>
              </a:pPr>
              <a:t>3/1/2021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5B78F18-F3E7-496E-9D3D-4019F0C205BA}"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81727" y="941439"/>
            <a:ext cx="10821840" cy="3478161"/>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E791B497-0BEB-4E10-9F61-D248269ED7DD}" type="datetimeFigureOut">
              <a:rPr lang="en-US"/>
              <a:pPr>
                <a:defRPr/>
              </a:pPr>
              <a:t>3/1/2021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D2DC2AE-7631-40B6-B8A8-3CDACE392BB4}"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pic>
        <p:nvPicPr>
          <p:cNvPr id="5" name="Picture 8" descr="C2-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title"/>
          </p:nvPr>
        </p:nvSpPr>
        <p:spPr>
          <a:xfrm>
            <a:off x="685800" y="753532"/>
            <a:ext cx="10820400" cy="2802467"/>
          </a:xfrm>
        </p:spPr>
        <p:txBody>
          <a:bodyPr/>
          <a:lstStyle>
            <a:lvl1pPr algn="l">
              <a:defRPr sz="3200"/>
            </a:lvl1pPr>
          </a:lstStyle>
          <a:p>
            <a:r>
              <a:rPr lang="pt-BR"/>
              <a:t>Clique para editar o título Mestre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6" name="Date Placeholder 4"/>
          <p:cNvSpPr>
            <a:spLocks noGrp="1"/>
          </p:cNvSpPr>
          <p:nvPr>
            <p:ph type="dt" sz="half" idx="10"/>
          </p:nvPr>
        </p:nvSpPr>
        <p:spPr>
          <a:xfrm>
            <a:off x="7813675" y="381000"/>
            <a:ext cx="2911475" cy="365125"/>
          </a:xfrm>
        </p:spPr>
        <p:txBody>
          <a:bodyPr/>
          <a:lstStyle>
            <a:lvl1pPr algn="r">
              <a:defRPr/>
            </a:lvl1pPr>
          </a:lstStyle>
          <a:p>
            <a:pPr>
              <a:defRPr/>
            </a:pPr>
            <a:fld id="{7C04E152-F3EC-4F75-93CA-9138FAC1EA6E}" type="datetimeFigureOut">
              <a:rPr lang="en-US"/>
              <a:pPr>
                <a:defRPr/>
              </a:pPr>
              <a:t>3/1/2021</a:t>
            </a:fld>
            <a:endParaRPr lang="en-US" dirty="0"/>
          </a:p>
        </p:txBody>
      </p:sp>
      <p:sp>
        <p:nvSpPr>
          <p:cNvPr id="7" name="Footer Placeholder 5"/>
          <p:cNvSpPr>
            <a:spLocks noGrp="1"/>
          </p:cNvSpPr>
          <p:nvPr>
            <p:ph type="ftr" sz="quarter" idx="11"/>
          </p:nvPr>
        </p:nvSpPr>
        <p:spPr>
          <a:xfrm>
            <a:off x="685800" y="379413"/>
            <a:ext cx="6991350" cy="365125"/>
          </a:xfrm>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10861675" y="381000"/>
            <a:ext cx="644525" cy="365125"/>
          </a:xfrm>
        </p:spPr>
        <p:txBody>
          <a:bodyPr/>
          <a:lstStyle>
            <a:lvl1pPr>
              <a:defRPr/>
            </a:lvl1pPr>
          </a:lstStyle>
          <a:p>
            <a:pPr>
              <a:defRPr/>
            </a:pPr>
            <a:fld id="{DCBDF2C4-3368-43C8-8C79-C51F03F034FE}"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pic>
        <p:nvPicPr>
          <p:cNvPr id="5" name="Picture 10" descr="C2-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6" name="TextBox 8"/>
          <p:cNvSpPr txBox="1"/>
          <p:nvPr/>
        </p:nvSpPr>
        <p:spPr>
          <a:xfrm>
            <a:off x="476250" y="93345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7" name="TextBox 9"/>
          <p:cNvSpPr txBox="1"/>
          <p:nvPr/>
        </p:nvSpPr>
        <p:spPr>
          <a:xfrm>
            <a:off x="10983913" y="2701925"/>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024467" y="753533"/>
            <a:ext cx="10151533" cy="2604495"/>
          </a:xfrm>
        </p:spPr>
        <p:txBody>
          <a:bodyPr/>
          <a:lstStyle>
            <a:lvl1pPr algn="l">
              <a:defRPr sz="3200"/>
            </a:lvl1pPr>
          </a:lstStyle>
          <a:p>
            <a:r>
              <a:rPr lang="pt-BR"/>
              <a:t>Clique para editar o título Mestre</a:t>
            </a:r>
            <a:endParaRPr lang="en-US" dirty="0"/>
          </a:p>
        </p:txBody>
      </p:sp>
      <p:sp>
        <p:nvSpPr>
          <p:cNvPr id="12" name="Text Placeholder 3"/>
          <p:cNvSpPr>
            <a:spLocks noGrp="1"/>
          </p:cNvSpPr>
          <p:nvPr>
            <p:ph type="body" sz="half" idx="13"/>
          </p:nvPr>
        </p:nvSpPr>
        <p:spPr>
          <a:xfrm>
            <a:off x="1303865" y="3365556"/>
            <a:ext cx="9592736" cy="444443"/>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8" name="Date Placeholder 4"/>
          <p:cNvSpPr>
            <a:spLocks noGrp="1"/>
          </p:cNvSpPr>
          <p:nvPr>
            <p:ph type="dt" sz="half" idx="14"/>
          </p:nvPr>
        </p:nvSpPr>
        <p:spPr>
          <a:xfrm>
            <a:off x="7813675" y="381000"/>
            <a:ext cx="2911475" cy="365125"/>
          </a:xfrm>
        </p:spPr>
        <p:txBody>
          <a:bodyPr/>
          <a:lstStyle>
            <a:lvl1pPr algn="r">
              <a:defRPr/>
            </a:lvl1pPr>
          </a:lstStyle>
          <a:p>
            <a:pPr>
              <a:defRPr/>
            </a:pPr>
            <a:fld id="{512B0376-7BFD-4EBD-8B91-C0F10AB24B60}" type="datetimeFigureOut">
              <a:rPr lang="en-US"/>
              <a:pPr>
                <a:defRPr/>
              </a:pPr>
              <a:t>3/1/2021</a:t>
            </a:fld>
            <a:endParaRPr lang="en-US" dirty="0"/>
          </a:p>
        </p:txBody>
      </p:sp>
      <p:sp>
        <p:nvSpPr>
          <p:cNvPr id="9" name="Footer Placeholder 5"/>
          <p:cNvSpPr>
            <a:spLocks noGrp="1"/>
          </p:cNvSpPr>
          <p:nvPr>
            <p:ph type="ftr" sz="quarter" idx="15"/>
          </p:nvPr>
        </p:nvSpPr>
        <p:spPr>
          <a:xfrm>
            <a:off x="685800" y="379413"/>
            <a:ext cx="6991350" cy="365125"/>
          </a:xfrm>
        </p:spPr>
        <p:txBody>
          <a:bodyPr/>
          <a:lstStyle>
            <a:lvl1pPr>
              <a:defRPr/>
            </a:lvl1pPr>
          </a:lstStyle>
          <a:p>
            <a:pPr>
              <a:defRPr/>
            </a:pPr>
            <a:endParaRPr lang="en-US"/>
          </a:p>
        </p:txBody>
      </p:sp>
      <p:sp>
        <p:nvSpPr>
          <p:cNvPr id="10" name="Slide Number Placeholder 6"/>
          <p:cNvSpPr>
            <a:spLocks noGrp="1"/>
          </p:cNvSpPr>
          <p:nvPr>
            <p:ph type="sldNum" sz="quarter" idx="16"/>
          </p:nvPr>
        </p:nvSpPr>
        <p:spPr>
          <a:xfrm>
            <a:off x="10861675" y="381000"/>
            <a:ext cx="644525" cy="365125"/>
          </a:xfrm>
        </p:spPr>
        <p:txBody>
          <a:bodyPr/>
          <a:lstStyle>
            <a:lvl1pPr>
              <a:defRPr/>
            </a:lvl1pPr>
          </a:lstStyle>
          <a:p>
            <a:pPr>
              <a:defRPr/>
            </a:pPr>
            <a:fld id="{3C5F1E8F-8F1E-4812-AE6B-8AB98D26BCAC}"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pic>
        <p:nvPicPr>
          <p:cNvPr id="5" name="Picture 7" descr="C2-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pt-BR"/>
              <a:t>Clique para editar o título Mestre</a:t>
            </a:r>
            <a:endParaRPr lang="en-US" dirty="0"/>
          </a:p>
        </p:txBody>
      </p:sp>
      <p:sp>
        <p:nvSpPr>
          <p:cNvPr id="4" name="Text Placeholder 3"/>
          <p:cNvSpPr>
            <a:spLocks noGrp="1"/>
          </p:cNvSpPr>
          <p:nvPr>
            <p:ph type="body" sz="half" idx="2"/>
          </p:nvPr>
        </p:nvSpPr>
        <p:spPr>
          <a:xfrm>
            <a:off x="1024467" y="3648315"/>
            <a:ext cx="10144654" cy="9998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6" name="Date Placeholder 4"/>
          <p:cNvSpPr>
            <a:spLocks noGrp="1"/>
          </p:cNvSpPr>
          <p:nvPr>
            <p:ph type="dt" sz="half" idx="10"/>
          </p:nvPr>
        </p:nvSpPr>
        <p:spPr>
          <a:xfrm>
            <a:off x="7813675" y="379413"/>
            <a:ext cx="2911475" cy="365125"/>
          </a:xfrm>
        </p:spPr>
        <p:txBody>
          <a:bodyPr/>
          <a:lstStyle>
            <a:lvl1pPr algn="r">
              <a:defRPr/>
            </a:lvl1pPr>
          </a:lstStyle>
          <a:p>
            <a:pPr>
              <a:defRPr/>
            </a:pPr>
            <a:fld id="{7F1A0F05-F84D-4408-B805-AE523D39D520}" type="datetimeFigureOut">
              <a:rPr lang="en-US"/>
              <a:pPr>
                <a:defRPr/>
              </a:pPr>
              <a:t>3/1/2021</a:t>
            </a:fld>
            <a:endParaRPr lang="en-US" dirty="0"/>
          </a:p>
        </p:txBody>
      </p:sp>
      <p:sp>
        <p:nvSpPr>
          <p:cNvPr id="7" name="Footer Placeholder 5"/>
          <p:cNvSpPr>
            <a:spLocks noGrp="1"/>
          </p:cNvSpPr>
          <p:nvPr>
            <p:ph type="ftr" sz="quarter" idx="11"/>
          </p:nvPr>
        </p:nvSpPr>
        <p:spPr>
          <a:xfrm>
            <a:off x="685800" y="379413"/>
            <a:ext cx="6991350" cy="365125"/>
          </a:xfrm>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10861675" y="381000"/>
            <a:ext cx="644525" cy="365125"/>
          </a:xfrm>
        </p:spPr>
        <p:txBody>
          <a:bodyPr/>
          <a:lstStyle>
            <a:lvl1pPr>
              <a:defRPr/>
            </a:lvl1pPr>
          </a:lstStyle>
          <a:p>
            <a:pPr>
              <a:defRPr/>
            </a:pPr>
            <a:fld id="{2C613CB0-1D73-46F9-B545-989565698879}" type="slidenum">
              <a:rPr lang="en-US"/>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pt-BR"/>
              <a:t>Clique para editar o título Mestre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8" name="Text Placeholder 3"/>
          <p:cNvSpPr>
            <a:spLocks noGrp="1"/>
          </p:cNvSpPr>
          <p:nvPr>
            <p:ph type="body" sz="half" idx="15"/>
          </p:nvPr>
        </p:nvSpPr>
        <p:spPr>
          <a:xfrm>
            <a:off x="685799" y="2904565"/>
            <a:ext cx="3456432" cy="331413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0" name="Text Placeholder 3"/>
          <p:cNvSpPr>
            <a:spLocks noGrp="1"/>
          </p:cNvSpPr>
          <p:nvPr>
            <p:ph type="body" sz="half" idx="16"/>
          </p:nvPr>
        </p:nvSpPr>
        <p:spPr>
          <a:xfrm>
            <a:off x="4366858" y="2904067"/>
            <a:ext cx="3456432" cy="331461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2" name="Text Placeholder 3"/>
          <p:cNvSpPr>
            <a:spLocks noGrp="1"/>
          </p:cNvSpPr>
          <p:nvPr>
            <p:ph type="body" sz="half" idx="17"/>
          </p:nvPr>
        </p:nvSpPr>
        <p:spPr>
          <a:xfrm>
            <a:off x="8051801" y="2904565"/>
            <a:ext cx="3456432" cy="331413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3" name="Date Placeholder 3"/>
          <p:cNvSpPr>
            <a:spLocks noGrp="1"/>
          </p:cNvSpPr>
          <p:nvPr>
            <p:ph type="dt" sz="half" idx="18"/>
          </p:nvPr>
        </p:nvSpPr>
        <p:spPr/>
        <p:txBody>
          <a:bodyPr/>
          <a:lstStyle>
            <a:lvl1pPr>
              <a:defRPr/>
            </a:lvl1pPr>
          </a:lstStyle>
          <a:p>
            <a:pPr>
              <a:defRPr/>
            </a:pPr>
            <a:fld id="{FFC40B6C-DD05-4678-86D5-69DFDCE6390E}" type="datetimeFigureOut">
              <a:rPr lang="en-US"/>
              <a:pPr>
                <a:defRPr/>
              </a:pPr>
              <a:t>3/1/2021</a:t>
            </a:fld>
            <a:endParaRPr lang="en-US" dirty="0"/>
          </a:p>
        </p:txBody>
      </p:sp>
      <p:sp>
        <p:nvSpPr>
          <p:cNvPr id="14" name="Footer Placeholder 4"/>
          <p:cNvSpPr>
            <a:spLocks noGrp="1"/>
          </p:cNvSpPr>
          <p:nvPr>
            <p:ph type="ftr" sz="quarter" idx="19"/>
          </p:nvPr>
        </p:nvSpPr>
        <p:spPr/>
        <p:txBody>
          <a:bodyPr/>
          <a:lstStyle>
            <a:lvl1pPr>
              <a:defRPr/>
            </a:lvl1pPr>
          </a:lstStyle>
          <a:p>
            <a:pPr>
              <a:defRPr/>
            </a:pPr>
            <a:endParaRPr lang="en-US"/>
          </a:p>
        </p:txBody>
      </p:sp>
      <p:sp>
        <p:nvSpPr>
          <p:cNvPr id="16" name="Slide Number Placeholder 5"/>
          <p:cNvSpPr>
            <a:spLocks noGrp="1"/>
          </p:cNvSpPr>
          <p:nvPr>
            <p:ph type="sldNum" sz="quarter" idx="20"/>
          </p:nvPr>
        </p:nvSpPr>
        <p:spPr/>
        <p:txBody>
          <a:bodyPr/>
          <a:lstStyle>
            <a:lvl1pPr>
              <a:defRPr/>
            </a:lvl1pPr>
          </a:lstStyle>
          <a:p>
            <a:pPr>
              <a:defRPr/>
            </a:pPr>
            <a:fld id="{0ECB846C-14E3-434C-9A8F-A5CCBDCAA87F}" type="slidenum">
              <a:rPr lang="en-US"/>
              <a:pPr>
                <a:defRPr/>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pt-BR"/>
              <a:t>Clique para editar o título Mestre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1" name="Text Placeholder 3"/>
          <p:cNvSpPr>
            <a:spLocks noGrp="1"/>
          </p:cNvSpPr>
          <p:nvPr>
            <p:ph type="body" sz="half" idx="18"/>
          </p:nvPr>
        </p:nvSpPr>
        <p:spPr>
          <a:xfrm>
            <a:off x="688618" y="4873764"/>
            <a:ext cx="3451582" cy="1344921"/>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4" name="Text Placeholder 3"/>
          <p:cNvSpPr>
            <a:spLocks noGrp="1"/>
          </p:cNvSpPr>
          <p:nvPr>
            <p:ph type="body" sz="half" idx="19"/>
          </p:nvPr>
        </p:nvSpPr>
        <p:spPr>
          <a:xfrm>
            <a:off x="4374264" y="4873763"/>
            <a:ext cx="3448935" cy="1344921"/>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7" name="Text Placeholder 3"/>
          <p:cNvSpPr>
            <a:spLocks noGrp="1"/>
          </p:cNvSpPr>
          <p:nvPr>
            <p:ph type="body" sz="half" idx="20"/>
          </p:nvPr>
        </p:nvSpPr>
        <p:spPr>
          <a:xfrm>
            <a:off x="8049731" y="4873761"/>
            <a:ext cx="3452445" cy="1344921"/>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2" name="Date Placeholder 3"/>
          <p:cNvSpPr>
            <a:spLocks noGrp="1"/>
          </p:cNvSpPr>
          <p:nvPr>
            <p:ph type="dt" sz="half" idx="23"/>
          </p:nvPr>
        </p:nvSpPr>
        <p:spPr/>
        <p:txBody>
          <a:bodyPr/>
          <a:lstStyle>
            <a:lvl1pPr>
              <a:defRPr/>
            </a:lvl1pPr>
          </a:lstStyle>
          <a:p>
            <a:pPr>
              <a:defRPr/>
            </a:pPr>
            <a:fld id="{05A2827E-451A-4889-8912-EA52779D4048}" type="datetimeFigureOut">
              <a:rPr lang="en-US"/>
              <a:pPr>
                <a:defRPr/>
              </a:pPr>
              <a:t>3/1/2021</a:t>
            </a:fld>
            <a:endParaRPr lang="en-US" dirty="0"/>
          </a:p>
        </p:txBody>
      </p:sp>
      <p:sp>
        <p:nvSpPr>
          <p:cNvPr id="13" name="Footer Placeholder 4"/>
          <p:cNvSpPr>
            <a:spLocks noGrp="1"/>
          </p:cNvSpPr>
          <p:nvPr>
            <p:ph type="ftr" sz="quarter" idx="24"/>
          </p:nvPr>
        </p:nvSpPr>
        <p:spPr/>
        <p:txBody>
          <a:bodyPr/>
          <a:lstStyle>
            <a:lvl1pPr>
              <a:defRPr/>
            </a:lvl1pPr>
          </a:lstStyle>
          <a:p>
            <a:pPr>
              <a:defRPr/>
            </a:pPr>
            <a:endParaRPr lang="en-US"/>
          </a:p>
        </p:txBody>
      </p:sp>
      <p:sp>
        <p:nvSpPr>
          <p:cNvPr id="14" name="Slide Number Placeholder 5"/>
          <p:cNvSpPr>
            <a:spLocks noGrp="1"/>
          </p:cNvSpPr>
          <p:nvPr>
            <p:ph type="sldNum" sz="quarter" idx="25"/>
          </p:nvPr>
        </p:nvSpPr>
        <p:spPr/>
        <p:txBody>
          <a:bodyPr/>
          <a:lstStyle>
            <a:lvl1pPr>
              <a:defRPr/>
            </a:lvl1pPr>
          </a:lstStyle>
          <a:p>
            <a:pPr>
              <a:defRPr/>
            </a:pPr>
            <a:fld id="{19A0D2BD-0D3D-4579-9501-0C9FAF8D3281}" type="slidenum">
              <a:rPr lang="en-US"/>
              <a:pPr>
                <a:defRPr/>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6C769C9-1220-4EDF-A740-21F16CDD36AE}" type="datetimeFigureOut">
              <a:rPr lang="en-US"/>
              <a:pPr>
                <a:defRPr/>
              </a:pPr>
              <a:t>3/1/2021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1F74607-FAFB-4CF6-821F-75B4ED144997}" type="slidenum">
              <a:rPr lang="en-US"/>
              <a:pPr>
                <a:defRPr/>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pic>
        <p:nvPicPr>
          <p:cNvPr id="4" name="Picture 8" descr="C2-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a:xfrm>
            <a:off x="7813675" y="379413"/>
            <a:ext cx="2911475" cy="365125"/>
          </a:xfrm>
        </p:spPr>
        <p:txBody>
          <a:bodyPr/>
          <a:lstStyle>
            <a:lvl1pPr algn="r">
              <a:defRPr/>
            </a:lvl1pPr>
          </a:lstStyle>
          <a:p>
            <a:pPr>
              <a:defRPr/>
            </a:pPr>
            <a:fld id="{9ED44DBE-41CE-4206-8CA6-EAEC0436F205}" type="datetimeFigureOut">
              <a:rPr lang="en-US"/>
              <a:pPr>
                <a:defRPr/>
              </a:pPr>
              <a:t>3/1/2021</a:t>
            </a:fld>
            <a:endParaRPr lang="en-US" dirty="0"/>
          </a:p>
        </p:txBody>
      </p:sp>
      <p:sp>
        <p:nvSpPr>
          <p:cNvPr id="6" name="Footer Placeholder 4"/>
          <p:cNvSpPr>
            <a:spLocks noGrp="1"/>
          </p:cNvSpPr>
          <p:nvPr>
            <p:ph type="ftr" sz="quarter" idx="11"/>
          </p:nvPr>
        </p:nvSpPr>
        <p:spPr>
          <a:xfrm>
            <a:off x="685800" y="381000"/>
            <a:ext cx="6991350"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861675" y="381000"/>
            <a:ext cx="644525" cy="365125"/>
          </a:xfrm>
        </p:spPr>
        <p:txBody>
          <a:bodyPr/>
          <a:lstStyle>
            <a:lvl1pPr>
              <a:defRPr/>
            </a:lvl1pPr>
          </a:lstStyle>
          <a:p>
            <a:pPr>
              <a:defRPr/>
            </a:pPr>
            <a:fld id="{0508E0F8-09D0-42EF-80BB-C8276FAAE9BD}"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7" descr="C2-HD-TOP.png"/>
          <p:cNvPicPr>
            <a:picLocks noChangeAspect="1"/>
          </p:cNvPicPr>
          <p:nvPr/>
        </p:nvPicPr>
        <p:blipFill>
          <a:blip r:embed="rId19"/>
          <a:srcRect/>
          <a:stretch>
            <a:fillRect/>
          </a:stretch>
        </p:blipFill>
        <p:spPr bwMode="auto">
          <a:xfrm>
            <a:off x="0" y="0"/>
            <a:ext cx="12192000" cy="1441450"/>
          </a:xfrm>
          <a:prstGeom prst="rect">
            <a:avLst/>
          </a:prstGeom>
          <a:noFill/>
          <a:ln w="9525">
            <a:noFill/>
            <a:miter lim="800000"/>
            <a:headEnd/>
            <a:tailEnd/>
          </a:ln>
        </p:spPr>
      </p:pic>
      <p:sp>
        <p:nvSpPr>
          <p:cNvPr id="2" name="Title Placeholder 1"/>
          <p:cNvSpPr>
            <a:spLocks noGrp="1"/>
          </p:cNvSpPr>
          <p:nvPr>
            <p:ph type="title"/>
          </p:nvPr>
        </p:nvSpPr>
        <p:spPr>
          <a:xfrm>
            <a:off x="2895600" y="763588"/>
            <a:ext cx="8610600" cy="1293812"/>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1028" name="Text Placeholder 2"/>
          <p:cNvSpPr>
            <a:spLocks noGrp="1"/>
          </p:cNvSpPr>
          <p:nvPr>
            <p:ph type="body" idx="1"/>
          </p:nvPr>
        </p:nvSpPr>
        <p:spPr bwMode="auto">
          <a:xfrm>
            <a:off x="685800" y="2193925"/>
            <a:ext cx="10820400" cy="4024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594725" y="6356350"/>
            <a:ext cx="2911475" cy="365125"/>
          </a:xfrm>
          <a:prstGeom prst="rect">
            <a:avLst/>
          </a:prstGeom>
        </p:spPr>
        <p:txBody>
          <a:bodyPr vert="horz" lIns="91440" tIns="45720" rIns="91440" bIns="45720" rtlCol="0" anchor="ctr"/>
          <a:lstStyle>
            <a:lvl1pPr algn="r" fontAlgn="auto">
              <a:spcBef>
                <a:spcPts val="0"/>
              </a:spcBef>
              <a:spcAft>
                <a:spcPts val="0"/>
              </a:spcAft>
              <a:defRPr sz="1050">
                <a:solidFill>
                  <a:schemeClr val="tx1">
                    <a:tint val="75000"/>
                  </a:schemeClr>
                </a:solidFill>
                <a:latin typeface="+mn-lt"/>
                <a:cs typeface="+mn-cs"/>
              </a:defRPr>
            </a:lvl1pPr>
          </a:lstStyle>
          <a:p>
            <a:pPr>
              <a:defRPr/>
            </a:pPr>
            <a:fld id="{2BB7DAEB-F6AB-4D03-9854-ACE13DEB6BAB}" type="datetimeFigureOut">
              <a:rPr lang="en-US"/>
              <a:pPr>
                <a:defRPr/>
              </a:pPr>
              <a:t>3/1/2021</a:t>
            </a:fld>
            <a:endParaRPr lang="en-US" dirty="0"/>
          </a:p>
        </p:txBody>
      </p:sp>
      <p:sp>
        <p:nvSpPr>
          <p:cNvPr id="5" name="Footer Placeholder 4"/>
          <p:cNvSpPr>
            <a:spLocks noGrp="1"/>
          </p:cNvSpPr>
          <p:nvPr>
            <p:ph type="ftr" sz="quarter" idx="3"/>
          </p:nvPr>
        </p:nvSpPr>
        <p:spPr>
          <a:xfrm>
            <a:off x="685800" y="6356350"/>
            <a:ext cx="7772400" cy="365125"/>
          </a:xfrm>
          <a:prstGeom prst="rect">
            <a:avLst/>
          </a:prstGeom>
        </p:spPr>
        <p:txBody>
          <a:bodyPr vert="horz" lIns="91440" tIns="45720" rIns="91440" bIns="45720" rtlCol="0" anchor="ctr"/>
          <a:lstStyle>
            <a:lvl1pPr algn="l" fontAlgn="auto">
              <a:spcBef>
                <a:spcPts val="0"/>
              </a:spcBef>
              <a:spcAft>
                <a:spcPts val="0"/>
              </a:spcAft>
              <a:defRPr sz="105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fontAlgn="auto">
              <a:spcBef>
                <a:spcPts val="0"/>
              </a:spcBef>
              <a:spcAft>
                <a:spcPts val="0"/>
              </a:spcAft>
              <a:defRPr sz="1050">
                <a:solidFill>
                  <a:schemeClr val="tx1">
                    <a:tint val="75000"/>
                  </a:schemeClr>
                </a:solidFill>
                <a:latin typeface="+mn-lt"/>
                <a:cs typeface="+mn-cs"/>
              </a:defRPr>
            </a:lvl1pPr>
          </a:lstStyle>
          <a:p>
            <a:pPr>
              <a:defRPr/>
            </a:pPr>
            <a:fld id="{2045AB4D-B432-47E0-B1AD-0584886029F7}"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705" r:id="rId1"/>
    <p:sldLayoutId id="2147483694" r:id="rId2"/>
    <p:sldLayoutId id="2147483706" r:id="rId3"/>
    <p:sldLayoutId id="2147483695" r:id="rId4"/>
    <p:sldLayoutId id="2147483696" r:id="rId5"/>
    <p:sldLayoutId id="2147483697" r:id="rId6"/>
    <p:sldLayoutId id="2147483698" r:id="rId7"/>
    <p:sldLayoutId id="2147483699" r:id="rId8"/>
    <p:sldLayoutId id="2147483700" r:id="rId9"/>
    <p:sldLayoutId id="2147483701" r:id="rId10"/>
    <p:sldLayoutId id="2147483707" r:id="rId11"/>
    <p:sldLayoutId id="2147483708" r:id="rId12"/>
    <p:sldLayoutId id="2147483709" r:id="rId13"/>
    <p:sldLayoutId id="2147483702" r:id="rId14"/>
    <p:sldLayoutId id="2147483703" r:id="rId15"/>
    <p:sldLayoutId id="2147483704" r:id="rId16"/>
    <p:sldLayoutId id="2147483710" r:id="rId17"/>
  </p:sldLayoutIdLst>
  <p:txStyles>
    <p:titleStyle>
      <a:lvl1pPr algn="r" rtl="0" eaLnBrk="0" fontAlgn="base" hangingPunct="0">
        <a:lnSpc>
          <a:spcPct val="90000"/>
        </a:lnSpc>
        <a:spcBef>
          <a:spcPct val="0"/>
        </a:spcBef>
        <a:spcAft>
          <a:spcPct val="0"/>
        </a:spcAft>
        <a:defRPr sz="4000" kern="1200" cap="all">
          <a:solidFill>
            <a:schemeClr val="tx1"/>
          </a:solidFill>
          <a:latin typeface="+mj-lt"/>
          <a:ea typeface="+mj-ea"/>
          <a:cs typeface="+mj-cs"/>
        </a:defRPr>
      </a:lvl1pPr>
      <a:lvl2pPr algn="r" rtl="0" eaLnBrk="0" fontAlgn="base" hangingPunct="0">
        <a:lnSpc>
          <a:spcPct val="90000"/>
        </a:lnSpc>
        <a:spcBef>
          <a:spcPct val="0"/>
        </a:spcBef>
        <a:spcAft>
          <a:spcPct val="0"/>
        </a:spcAft>
        <a:defRPr sz="4000">
          <a:solidFill>
            <a:schemeClr val="tx1"/>
          </a:solidFill>
          <a:latin typeface="Century Gothic" pitchFamily="34" charset="0"/>
        </a:defRPr>
      </a:lvl2pPr>
      <a:lvl3pPr algn="r" rtl="0" eaLnBrk="0" fontAlgn="base" hangingPunct="0">
        <a:lnSpc>
          <a:spcPct val="90000"/>
        </a:lnSpc>
        <a:spcBef>
          <a:spcPct val="0"/>
        </a:spcBef>
        <a:spcAft>
          <a:spcPct val="0"/>
        </a:spcAft>
        <a:defRPr sz="4000">
          <a:solidFill>
            <a:schemeClr val="tx1"/>
          </a:solidFill>
          <a:latin typeface="Century Gothic" pitchFamily="34" charset="0"/>
        </a:defRPr>
      </a:lvl3pPr>
      <a:lvl4pPr algn="r" rtl="0" eaLnBrk="0" fontAlgn="base" hangingPunct="0">
        <a:lnSpc>
          <a:spcPct val="90000"/>
        </a:lnSpc>
        <a:spcBef>
          <a:spcPct val="0"/>
        </a:spcBef>
        <a:spcAft>
          <a:spcPct val="0"/>
        </a:spcAft>
        <a:defRPr sz="4000">
          <a:solidFill>
            <a:schemeClr val="tx1"/>
          </a:solidFill>
          <a:latin typeface="Century Gothic" pitchFamily="34" charset="0"/>
        </a:defRPr>
      </a:lvl4pPr>
      <a:lvl5pPr algn="r" rtl="0" eaLnBrk="0" fontAlgn="base" hangingPunct="0">
        <a:lnSpc>
          <a:spcPct val="90000"/>
        </a:lnSpc>
        <a:spcBef>
          <a:spcPct val="0"/>
        </a:spcBef>
        <a:spcAft>
          <a:spcPct val="0"/>
        </a:spcAft>
        <a:defRPr sz="4000">
          <a:solidFill>
            <a:schemeClr val="tx1"/>
          </a:solidFill>
          <a:latin typeface="Century Gothic" pitchFamily="34" charset="0"/>
        </a:defRPr>
      </a:lvl5pPr>
      <a:lvl6pPr marL="457200" algn="r" rtl="0" fontAlgn="base">
        <a:lnSpc>
          <a:spcPct val="90000"/>
        </a:lnSpc>
        <a:spcBef>
          <a:spcPct val="0"/>
        </a:spcBef>
        <a:spcAft>
          <a:spcPct val="0"/>
        </a:spcAft>
        <a:defRPr sz="4000">
          <a:solidFill>
            <a:schemeClr val="tx1"/>
          </a:solidFill>
          <a:latin typeface="Century Gothic" pitchFamily="34" charset="0"/>
        </a:defRPr>
      </a:lvl6pPr>
      <a:lvl7pPr marL="914400" algn="r" rtl="0" fontAlgn="base">
        <a:lnSpc>
          <a:spcPct val="90000"/>
        </a:lnSpc>
        <a:spcBef>
          <a:spcPct val="0"/>
        </a:spcBef>
        <a:spcAft>
          <a:spcPct val="0"/>
        </a:spcAft>
        <a:defRPr sz="4000">
          <a:solidFill>
            <a:schemeClr val="tx1"/>
          </a:solidFill>
          <a:latin typeface="Century Gothic" pitchFamily="34" charset="0"/>
        </a:defRPr>
      </a:lvl7pPr>
      <a:lvl8pPr marL="1371600" algn="r" rtl="0" fontAlgn="base">
        <a:lnSpc>
          <a:spcPct val="90000"/>
        </a:lnSpc>
        <a:spcBef>
          <a:spcPct val="0"/>
        </a:spcBef>
        <a:spcAft>
          <a:spcPct val="0"/>
        </a:spcAft>
        <a:defRPr sz="4000">
          <a:solidFill>
            <a:schemeClr val="tx1"/>
          </a:solidFill>
          <a:latin typeface="Century Gothic" pitchFamily="34" charset="0"/>
        </a:defRPr>
      </a:lvl8pPr>
      <a:lvl9pPr marL="1828800" algn="r" rtl="0" fontAlgn="base">
        <a:lnSpc>
          <a:spcPct val="90000"/>
        </a:lnSpc>
        <a:spcBef>
          <a:spcPct val="0"/>
        </a:spcBef>
        <a:spcAft>
          <a:spcPct val="0"/>
        </a:spcAft>
        <a:defRPr sz="4000">
          <a:solidFill>
            <a:schemeClr val="tx1"/>
          </a:solidFill>
          <a:latin typeface="Century Gothic"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2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sz="16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1537663/"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paulomargotto.com.br/documentos/16921" TargetMode="External"/><Relationship Id="rId2" Type="http://schemas.openxmlformats.org/officeDocument/2006/relationships/hyperlink" Target="https://www.scirp.org/journal/paperinformation.aspx?paperid=24441"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6.xml.rels><?xml version="1.0" encoding="UTF-8" standalone="yes"?>
<Relationships xmlns="http://schemas.openxmlformats.org/package/2006/relationships"><Relationship Id="rId3" Type="http://schemas.openxmlformats.org/officeDocument/2006/relationships/hyperlink" Target="http://paulomargotto.com.br/documentos/16787" TargetMode="External"/><Relationship Id="rId2" Type="http://schemas.openxmlformats.org/officeDocument/2006/relationships/hyperlink" Target="https://pubmed.ncbi.nlm.nih.gov/24678482/"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6835"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paulomargotto.com.br/documentos/16726"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2.xml.rels><?xml version="1.0" encoding="UTF-8" standalone="yes"?>
<Relationships xmlns="http://schemas.openxmlformats.org/package/2006/relationships"><Relationship Id="rId3" Type="http://schemas.openxmlformats.org/officeDocument/2006/relationships/hyperlink" Target="http://paulomargotto.com.br/documentos/16835" TargetMode="Externa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5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8.jpeg"/><Relationship Id="rId7" Type="http://schemas.openxmlformats.org/officeDocument/2006/relationships/hyperlink" Target="http://paulomargotto.com.br/documentos/18162" TargetMode="External"/><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hyperlink" Target="http://paulomargotto.com.br/historia-da-neonatologia-no-hospital-materno-infantil-de-brasilia/" TargetMode="External"/><Relationship Id="rId5" Type="http://schemas.openxmlformats.org/officeDocument/2006/relationships/image" Target="../media/image30.jpeg"/><Relationship Id="rId4" Type="http://schemas.openxmlformats.org/officeDocument/2006/relationships/image" Target="../media/image29.jpeg"/></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9660"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ctrTitle"/>
          </p:nvPr>
        </p:nvSpPr>
        <p:spPr bwMode="auto">
          <a:xfrm>
            <a:off x="1371600" y="1803400"/>
            <a:ext cx="9448800" cy="1825625"/>
          </a:xfrm>
        </p:spPr>
        <p:txBody>
          <a:bodyPr wrap="square" numCol="1" anchorCtr="0" compatLnSpc="1">
            <a:prstTxWarp prst="textNoShape">
              <a:avLst/>
            </a:prstTxWarp>
          </a:bodyPr>
          <a:lstStyle/>
          <a:p>
            <a:pPr algn="ctr" eaLnBrk="1" hangingPunct="1"/>
            <a:r>
              <a:rPr lang="pt-BR" sz="4000" b="1" cap="none" smtClean="0">
                <a:solidFill>
                  <a:srgbClr val="FF3300"/>
                </a:solidFill>
              </a:rPr>
              <a:t>MALFORMAÇÕES PULMONARES CONGÊNITAS</a:t>
            </a:r>
            <a:r>
              <a:rPr lang="pt-BR" cap="none" smtClean="0"/>
              <a:t> 	</a:t>
            </a:r>
          </a:p>
        </p:txBody>
      </p:sp>
      <p:sp>
        <p:nvSpPr>
          <p:cNvPr id="19458" name="Subtítulo 2"/>
          <p:cNvSpPr>
            <a:spLocks noGrp="1"/>
          </p:cNvSpPr>
          <p:nvPr>
            <p:ph type="subTitle" idx="1"/>
          </p:nvPr>
        </p:nvSpPr>
        <p:spPr>
          <a:xfrm>
            <a:off x="2400300" y="5484813"/>
            <a:ext cx="6623050" cy="685800"/>
          </a:xfrm>
          <a:solidFill>
            <a:schemeClr val="bg1"/>
          </a:solidFill>
        </p:spPr>
        <p:txBody>
          <a:bodyPr/>
          <a:lstStyle/>
          <a:p>
            <a:pPr algn="ctr" eaLnBrk="1" hangingPunct="1">
              <a:lnSpc>
                <a:spcPct val="80000"/>
              </a:lnSpc>
            </a:pPr>
            <a:r>
              <a:rPr lang="pt-BR" sz="1800" smtClean="0">
                <a:hlinkClick r:id="rId2"/>
              </a:rPr>
              <a:t>www.paulomargotto.com.br</a:t>
            </a:r>
            <a:r>
              <a:rPr lang="pt-BR" sz="1800" smtClean="0"/>
              <a:t> </a:t>
            </a:r>
          </a:p>
          <a:p>
            <a:pPr algn="ctr" eaLnBrk="1" hangingPunct="1">
              <a:lnSpc>
                <a:spcPct val="80000"/>
              </a:lnSpc>
            </a:pPr>
            <a:r>
              <a:rPr lang="pt-BR" sz="1800" smtClean="0"/>
              <a:t>Brasília, 2 de março de 2020</a:t>
            </a:r>
          </a:p>
        </p:txBody>
      </p:sp>
      <p:sp>
        <p:nvSpPr>
          <p:cNvPr id="19459" name="Retângulo 3"/>
          <p:cNvSpPr>
            <a:spLocks noChangeArrowheads="1"/>
          </p:cNvSpPr>
          <p:nvPr/>
        </p:nvSpPr>
        <p:spPr bwMode="auto">
          <a:xfrm>
            <a:off x="5972175" y="3244850"/>
            <a:ext cx="247650" cy="368300"/>
          </a:xfrm>
          <a:prstGeom prst="rect">
            <a:avLst/>
          </a:prstGeom>
          <a:noFill/>
          <a:ln w="9525">
            <a:noFill/>
            <a:miter lim="800000"/>
            <a:headEnd/>
            <a:tailEnd/>
          </a:ln>
        </p:spPr>
        <p:txBody>
          <a:bodyPr wrap="none">
            <a:spAutoFit/>
          </a:bodyPr>
          <a:lstStyle/>
          <a:p>
            <a:r>
              <a:rPr lang="pt-BR">
                <a:latin typeface="Century Gothic" pitchFamily="34" charset="0"/>
              </a:rPr>
              <a:t> </a:t>
            </a:r>
          </a:p>
        </p:txBody>
      </p:sp>
      <p:sp>
        <p:nvSpPr>
          <p:cNvPr id="19460" name="Retângulo 4"/>
          <p:cNvSpPr>
            <a:spLocks noChangeArrowheads="1"/>
          </p:cNvSpPr>
          <p:nvPr/>
        </p:nvSpPr>
        <p:spPr bwMode="auto">
          <a:xfrm>
            <a:off x="5972175" y="3244850"/>
            <a:ext cx="247650" cy="368300"/>
          </a:xfrm>
          <a:prstGeom prst="rect">
            <a:avLst/>
          </a:prstGeom>
          <a:noFill/>
          <a:ln w="9525">
            <a:noFill/>
            <a:miter lim="800000"/>
            <a:headEnd/>
            <a:tailEnd/>
          </a:ln>
        </p:spPr>
        <p:txBody>
          <a:bodyPr wrap="none">
            <a:spAutoFit/>
          </a:bodyPr>
          <a:lstStyle/>
          <a:p>
            <a:r>
              <a:rPr lang="pt-BR">
                <a:latin typeface="Century Gothic" pitchFamily="34" charset="0"/>
              </a:rPr>
              <a:t> </a:t>
            </a:r>
          </a:p>
        </p:txBody>
      </p:sp>
      <p:sp>
        <p:nvSpPr>
          <p:cNvPr id="19461" name="Retângulo 5"/>
          <p:cNvSpPr>
            <a:spLocks noChangeArrowheads="1"/>
          </p:cNvSpPr>
          <p:nvPr/>
        </p:nvSpPr>
        <p:spPr bwMode="auto">
          <a:xfrm>
            <a:off x="5972175" y="3244850"/>
            <a:ext cx="247650" cy="368300"/>
          </a:xfrm>
          <a:prstGeom prst="rect">
            <a:avLst/>
          </a:prstGeom>
          <a:noFill/>
          <a:ln w="9525">
            <a:noFill/>
            <a:miter lim="800000"/>
            <a:headEnd/>
            <a:tailEnd/>
          </a:ln>
        </p:spPr>
        <p:txBody>
          <a:bodyPr wrap="none">
            <a:spAutoFit/>
          </a:bodyPr>
          <a:lstStyle/>
          <a:p>
            <a:r>
              <a:rPr lang="pt-BR">
                <a:latin typeface="Century Gothic" pitchFamily="34" charset="0"/>
              </a:rPr>
              <a:t> </a:t>
            </a:r>
          </a:p>
        </p:txBody>
      </p:sp>
      <p:sp>
        <p:nvSpPr>
          <p:cNvPr id="19462" name="Rectangle 8"/>
          <p:cNvSpPr>
            <a:spLocks noChangeArrowheads="1"/>
          </p:cNvSpPr>
          <p:nvPr/>
        </p:nvSpPr>
        <p:spPr bwMode="auto">
          <a:xfrm>
            <a:off x="568325" y="3613150"/>
            <a:ext cx="11623675" cy="823913"/>
          </a:xfrm>
          <a:prstGeom prst="rect">
            <a:avLst/>
          </a:prstGeom>
          <a:solidFill>
            <a:srgbClr val="FFFFFF"/>
          </a:solidFill>
          <a:ln w="9525">
            <a:noFill/>
            <a:miter lim="800000"/>
            <a:headEnd/>
            <a:tailEnd/>
          </a:ln>
        </p:spPr>
        <p:txBody>
          <a:bodyPr lIns="0" tIns="0" rIns="0" bIns="0" anchor="ctr">
            <a:spAutoFit/>
          </a:bodyPr>
          <a:lstStyle/>
          <a:p>
            <a:pPr algn="ctr"/>
            <a:r>
              <a:rPr lang="en-US" b="1">
                <a:hlinkClick r:id="rId3"/>
              </a:rPr>
              <a:t>Congenital</a:t>
            </a:r>
            <a:r>
              <a:rPr lang="en-US">
                <a:hlinkClick r:id="rId3"/>
              </a:rPr>
              <a:t> </a:t>
            </a:r>
            <a:r>
              <a:rPr lang="en-US" b="1">
                <a:hlinkClick r:id="rId3"/>
              </a:rPr>
              <a:t>lung</a:t>
            </a:r>
            <a:r>
              <a:rPr lang="en-US">
                <a:hlinkClick r:id="rId3"/>
              </a:rPr>
              <a:t> </a:t>
            </a:r>
            <a:r>
              <a:rPr lang="en-US" b="1">
                <a:hlinkClick r:id="rId3"/>
              </a:rPr>
              <a:t>malformations</a:t>
            </a:r>
            <a:r>
              <a:rPr lang="en-US">
                <a:hlinkClick r:id="rId3"/>
              </a:rPr>
              <a:t>.</a:t>
            </a:r>
            <a:endParaRPr lang="en-US"/>
          </a:p>
          <a:p>
            <a:pPr algn="ctr"/>
            <a:r>
              <a:rPr lang="en-US"/>
              <a:t>Andrade CF, Ferreira HP, Fischer GB.J Bras Pneumol. 2011 Mar-Apr;37(2):259-71. doi: 10.1590/s1806-37132011000200017.PMID: 21537663 </a:t>
            </a:r>
            <a:r>
              <a:rPr lang="en-US" b="1"/>
              <a:t>Free article.</a:t>
            </a:r>
            <a:r>
              <a:rPr lang="en-US"/>
              <a:t> Review. English, Portuguese. </a:t>
            </a:r>
            <a:r>
              <a:rPr lang="en-US" b="1">
                <a:solidFill>
                  <a:schemeClr val="folHlink"/>
                </a:solidFill>
              </a:rPr>
              <a:t>Artigo Livre!</a:t>
            </a:r>
          </a:p>
        </p:txBody>
      </p:sp>
      <p:sp>
        <p:nvSpPr>
          <p:cNvPr id="19463" name="Text Box 9"/>
          <p:cNvSpPr txBox="1">
            <a:spLocks noChangeArrowheads="1"/>
          </p:cNvSpPr>
          <p:nvPr/>
        </p:nvSpPr>
        <p:spPr bwMode="auto">
          <a:xfrm>
            <a:off x="3825875" y="4592638"/>
            <a:ext cx="5022850" cy="915987"/>
          </a:xfrm>
          <a:prstGeom prst="rect">
            <a:avLst/>
          </a:prstGeom>
          <a:solidFill>
            <a:schemeClr val="bg1"/>
          </a:solidFill>
          <a:ln w="9525">
            <a:noFill/>
            <a:miter lim="800000"/>
            <a:headEnd/>
            <a:tailEnd/>
          </a:ln>
        </p:spPr>
        <p:txBody>
          <a:bodyPr wrap="none">
            <a:spAutoFit/>
          </a:bodyPr>
          <a:lstStyle/>
          <a:p>
            <a:pPr defTabSz="914400"/>
            <a:r>
              <a:rPr lang="pt-BR"/>
              <a:t>Apresentação: Laura Pereira Nishioka</a:t>
            </a:r>
          </a:p>
          <a:p>
            <a:pPr defTabSz="914400"/>
            <a:r>
              <a:rPr lang="pt-BR"/>
              <a:t>Coordenação: Diogo Pedroso</a:t>
            </a:r>
          </a:p>
          <a:p>
            <a:pPr defTabSz="914400"/>
            <a:r>
              <a:rPr lang="pt-BR"/>
              <a:t>Revisão e Complementação: Paulo R. Margotto</a:t>
            </a:r>
          </a:p>
        </p:txBody>
      </p:sp>
      <p:pic>
        <p:nvPicPr>
          <p:cNvPr id="19464" name="Picture 9"/>
          <p:cNvPicPr>
            <a:picLocks noChangeAspect="1" noChangeArrowheads="1"/>
          </p:cNvPicPr>
          <p:nvPr/>
        </p:nvPicPr>
        <p:blipFill>
          <a:blip r:embed="rId4"/>
          <a:srcRect/>
          <a:stretch>
            <a:fillRect/>
          </a:stretch>
        </p:blipFill>
        <p:spPr bwMode="auto">
          <a:xfrm>
            <a:off x="1103313" y="204788"/>
            <a:ext cx="9977437" cy="1903412"/>
          </a:xfrm>
          <a:prstGeom prst="rect">
            <a:avLst/>
          </a:prstGeom>
          <a:noFill/>
          <a:ln w="9525">
            <a:noFill/>
            <a:miter lim="800000"/>
            <a:headEnd/>
            <a:tailEnd/>
          </a:ln>
        </p:spPr>
      </p:pic>
      <p:sp>
        <p:nvSpPr>
          <p:cNvPr id="19465" name="Rectangle 11"/>
          <p:cNvSpPr>
            <a:spLocks noChangeArrowheads="1"/>
          </p:cNvSpPr>
          <p:nvPr/>
        </p:nvSpPr>
        <p:spPr bwMode="auto">
          <a:xfrm>
            <a:off x="6875463" y="6369050"/>
            <a:ext cx="4997450" cy="366713"/>
          </a:xfrm>
          <a:prstGeom prst="rect">
            <a:avLst/>
          </a:prstGeom>
          <a:noFill/>
          <a:ln w="9525">
            <a:noFill/>
            <a:miter lim="800000"/>
            <a:headEnd/>
            <a:tailEnd/>
          </a:ln>
        </p:spPr>
        <p:txBody>
          <a:bodyPr wrap="none">
            <a:spAutoFit/>
          </a:bodyPr>
          <a:lstStyle/>
          <a:p>
            <a:pPr defTabSz="914400"/>
            <a:r>
              <a:rPr lang="en-US" b="1">
                <a:solidFill>
                  <a:srgbClr val="0000FF"/>
                </a:solidFill>
              </a:rPr>
              <a:t>Procedimento Ex Utero e Intrapartum – EXIT</a:t>
            </a:r>
            <a:endParaRPr lang="pt-BR" b="1">
              <a:solidFill>
                <a:srgbClr val="0000FF"/>
              </a:solidFill>
            </a:endParaRPr>
          </a:p>
        </p:txBody>
      </p:sp>
      <p:pic>
        <p:nvPicPr>
          <p:cNvPr id="19466" name="Picture 12"/>
          <p:cNvPicPr>
            <a:picLocks noChangeAspect="1" noChangeArrowheads="1"/>
          </p:cNvPicPr>
          <p:nvPr/>
        </p:nvPicPr>
        <p:blipFill>
          <a:blip r:embed="rId5"/>
          <a:srcRect/>
          <a:stretch>
            <a:fillRect/>
          </a:stretch>
        </p:blipFill>
        <p:spPr bwMode="auto">
          <a:xfrm>
            <a:off x="-31750" y="4437063"/>
            <a:ext cx="2432050" cy="2430462"/>
          </a:xfrm>
          <a:prstGeom prst="rect">
            <a:avLst/>
          </a:prstGeom>
          <a:noFill/>
          <a:ln w="9525">
            <a:noFill/>
            <a:miter lim="800000"/>
            <a:headEnd/>
            <a:tailEnd/>
          </a:ln>
        </p:spPr>
      </p:pic>
      <p:pic>
        <p:nvPicPr>
          <p:cNvPr id="19467" name="Picture 5" descr="IMG-20180609-WA0019"/>
          <p:cNvPicPr>
            <a:picLocks noChangeAspect="1" noChangeArrowheads="1"/>
          </p:cNvPicPr>
          <p:nvPr/>
        </p:nvPicPr>
        <p:blipFill>
          <a:blip r:embed="rId6"/>
          <a:srcRect/>
          <a:stretch>
            <a:fillRect/>
          </a:stretch>
        </p:blipFill>
        <p:spPr bwMode="auto">
          <a:xfrm>
            <a:off x="8848725" y="4591050"/>
            <a:ext cx="1778000" cy="1778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Espaço Reservado para Conteúdo 2"/>
          <p:cNvSpPr>
            <a:spLocks noGrp="1"/>
          </p:cNvSpPr>
          <p:nvPr>
            <p:ph idx="1"/>
          </p:nvPr>
        </p:nvSpPr>
        <p:spPr/>
        <p:txBody>
          <a:bodyPr/>
          <a:lstStyle/>
          <a:p>
            <a:pPr eaLnBrk="1" hangingPunct="1"/>
            <a:r>
              <a:rPr lang="pt-BR" smtClean="0"/>
              <a:t>30-42/100.000 habitantes/ano ou 0,06-2,2%</a:t>
            </a:r>
            <a:br>
              <a:rPr lang="pt-BR" smtClean="0"/>
            </a:br>
            <a:r>
              <a:rPr lang="pt-BR" smtClean="0"/>
              <a:t>dos pacientes internados em hospitais gerais</a:t>
            </a:r>
          </a:p>
          <a:p>
            <a:pPr eaLnBrk="1" hangingPunct="1"/>
            <a:r>
              <a:rPr lang="pt-BR" smtClean="0"/>
              <a:t> Sintomático x assintomático</a:t>
            </a:r>
          </a:p>
          <a:p>
            <a:pPr eaLnBrk="1" hangingPunct="1"/>
            <a:r>
              <a:rPr lang="pt-BR" smtClean="0"/>
              <a:t>Complicações infecciosas</a:t>
            </a:r>
          </a:p>
          <a:p>
            <a:pPr eaLnBrk="1" hangingPunct="1"/>
            <a:r>
              <a:rPr lang="pt-BR" smtClean="0"/>
              <a:t>10%  são diagnosticadas ao nascimento x 14% até os 15 anos</a:t>
            </a:r>
          </a:p>
        </p:txBody>
      </p:sp>
      <p:sp>
        <p:nvSpPr>
          <p:cNvPr id="20482" name="Rectangle 4"/>
          <p:cNvSpPr>
            <a:spLocks noChangeArrowheads="1"/>
          </p:cNvSpPr>
          <p:nvPr/>
        </p:nvSpPr>
        <p:spPr bwMode="auto">
          <a:xfrm>
            <a:off x="3330575" y="4162425"/>
            <a:ext cx="6015038" cy="2052638"/>
          </a:xfrm>
          <a:prstGeom prst="rect">
            <a:avLst/>
          </a:prstGeom>
          <a:solidFill>
            <a:srgbClr val="FFFF00"/>
          </a:solidFill>
          <a:ln w="38100">
            <a:solidFill>
              <a:srgbClr val="0000FF"/>
            </a:solidFill>
            <a:miter lim="800000"/>
            <a:headEnd/>
            <a:tailEnd/>
          </a:ln>
        </p:spPr>
        <p:txBody>
          <a:bodyPr anchor="ctr">
            <a:spAutoFit/>
          </a:bodyPr>
          <a:lstStyle/>
          <a:p>
            <a:pPr algn="ctr"/>
            <a:r>
              <a:rPr lang="en-US" b="1">
                <a:solidFill>
                  <a:srgbClr val="0000FF"/>
                </a:solidFill>
              </a:rPr>
              <a:t>Esta revisão aborda as principais malformações</a:t>
            </a:r>
            <a:br>
              <a:rPr lang="en-US" b="1">
                <a:solidFill>
                  <a:srgbClr val="0000FF"/>
                </a:solidFill>
              </a:rPr>
            </a:br>
            <a:r>
              <a:rPr lang="en-US" b="1">
                <a:solidFill>
                  <a:srgbClr val="0000FF"/>
                </a:solidFill>
              </a:rPr>
              <a:t>pulmonares congênitas observadas na prática</a:t>
            </a:r>
            <a:br>
              <a:rPr lang="en-US" b="1">
                <a:solidFill>
                  <a:srgbClr val="0000FF"/>
                </a:solidFill>
              </a:rPr>
            </a:br>
            <a:r>
              <a:rPr lang="en-US" b="1">
                <a:solidFill>
                  <a:srgbClr val="0000FF"/>
                </a:solidFill>
              </a:rPr>
              <a:t>clínica, além de incluirmos as malformações</a:t>
            </a:r>
            <a:br>
              <a:rPr lang="en-US" b="1">
                <a:solidFill>
                  <a:srgbClr val="0000FF"/>
                </a:solidFill>
              </a:rPr>
            </a:br>
            <a:r>
              <a:rPr lang="en-US" b="1">
                <a:solidFill>
                  <a:srgbClr val="0000FF"/>
                </a:solidFill>
              </a:rPr>
              <a:t>pulmonares arteriovenosas, mesmo essas não</a:t>
            </a:r>
            <a:br>
              <a:rPr lang="en-US" b="1">
                <a:solidFill>
                  <a:srgbClr val="0000FF"/>
                </a:solidFill>
              </a:rPr>
            </a:br>
            <a:r>
              <a:rPr lang="en-US" b="1">
                <a:solidFill>
                  <a:srgbClr val="0000FF"/>
                </a:solidFill>
              </a:rPr>
              <a:t>sendo alterações específicas do parênquima</a:t>
            </a:r>
            <a:br>
              <a:rPr lang="en-US" b="1">
                <a:solidFill>
                  <a:srgbClr val="0000FF"/>
                </a:solidFill>
              </a:rPr>
            </a:br>
            <a:r>
              <a:rPr lang="en-US" b="1">
                <a:solidFill>
                  <a:srgbClr val="0000FF"/>
                </a:solidFill>
              </a:rPr>
              <a:t>pulmonar. </a:t>
            </a:r>
            <a:br>
              <a:rPr lang="en-US" b="1">
                <a:solidFill>
                  <a:srgbClr val="0000FF"/>
                </a:solidFill>
              </a:rPr>
            </a:br>
            <a:endParaRPr lang="en-US" b="1">
              <a:solidFill>
                <a:srgbClr val="0000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SEQUESTRO PULMONAR</a:t>
            </a:r>
          </a:p>
        </p:txBody>
      </p:sp>
      <p:sp>
        <p:nvSpPr>
          <p:cNvPr id="21506" name="Espaço Reservado para Conteúdo 2"/>
          <p:cNvSpPr>
            <a:spLocks noGrp="1"/>
          </p:cNvSpPr>
          <p:nvPr>
            <p:ph idx="1"/>
          </p:nvPr>
        </p:nvSpPr>
        <p:spPr>
          <a:xfrm>
            <a:off x="685800" y="2057400"/>
            <a:ext cx="10820400" cy="1584325"/>
          </a:xfrm>
        </p:spPr>
        <p:txBody>
          <a:bodyPr/>
          <a:lstStyle/>
          <a:p>
            <a:pPr eaLnBrk="1" hangingPunct="1"/>
            <a:r>
              <a:rPr lang="pt-BR" smtClean="0"/>
              <a:t>0,15 - 6,45% da malformações pulmonares e 1,1-1,8% de todas as ressecções pulmonares</a:t>
            </a:r>
          </a:p>
          <a:p>
            <a:pPr eaLnBrk="1" hangingPunct="1"/>
            <a:r>
              <a:rPr lang="pt-BR" smtClean="0"/>
              <a:t>Tecido normal sem conexão com árvore brônquica e com suprimento circulatório (geralmente da aorta torácica descendente ou abdominal).</a:t>
            </a:r>
          </a:p>
        </p:txBody>
      </p:sp>
      <p:graphicFrame>
        <p:nvGraphicFramePr>
          <p:cNvPr id="5" name="Diagrama 4">
            <a:extLst>
              <a:ext uri="{FF2B5EF4-FFF2-40B4-BE49-F238E27FC236}"/>
            </a:extLst>
          </p:cNvPr>
          <p:cNvGraphicFramePr/>
          <p:nvPr/>
        </p:nvGraphicFramePr>
        <p:xfrm>
          <a:off x="2032000" y="251885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8" name="Text Box 5"/>
          <p:cNvSpPr txBox="1">
            <a:spLocks noChangeArrowheads="1"/>
          </p:cNvSpPr>
          <p:nvPr/>
        </p:nvSpPr>
        <p:spPr bwMode="auto">
          <a:xfrm>
            <a:off x="6635750" y="5410200"/>
            <a:ext cx="3333750" cy="641350"/>
          </a:xfrm>
          <a:prstGeom prst="rect">
            <a:avLst/>
          </a:prstGeom>
          <a:noFill/>
          <a:ln w="9525">
            <a:noFill/>
            <a:miter lim="800000"/>
            <a:headEnd/>
            <a:tailEnd/>
          </a:ln>
        </p:spPr>
        <p:txBody>
          <a:bodyPr wrap="none">
            <a:spAutoFit/>
          </a:bodyPr>
          <a:lstStyle/>
          <a:p>
            <a:pPr defTabSz="914400"/>
            <a:r>
              <a:rPr lang="pt-BR"/>
              <a:t>LIE: lobos inferiores do pulmão</a:t>
            </a:r>
          </a:p>
          <a:p>
            <a:pPr defTabSz="914400"/>
            <a:r>
              <a:rPr lang="pt-BR"/>
              <a:t>       esquerdo (</a:t>
            </a:r>
            <a:r>
              <a:rPr lang="pt-BR">
                <a:solidFill>
                  <a:srgbClr val="0000FF"/>
                </a:solidFill>
              </a:rPr>
              <a:t>Figura 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4"/>
          <p:cNvPicPr>
            <a:picLocks noChangeAspect="1" noChangeArrowheads="1"/>
          </p:cNvPicPr>
          <p:nvPr/>
        </p:nvPicPr>
        <p:blipFill>
          <a:blip r:embed="rId2"/>
          <a:srcRect/>
          <a:stretch>
            <a:fillRect/>
          </a:stretch>
        </p:blipFill>
        <p:spPr bwMode="auto">
          <a:xfrm>
            <a:off x="211138" y="819150"/>
            <a:ext cx="8110537" cy="4083050"/>
          </a:xfrm>
          <a:prstGeom prst="rect">
            <a:avLst/>
          </a:prstGeom>
          <a:noFill/>
          <a:ln w="9525">
            <a:noFill/>
            <a:miter lim="800000"/>
            <a:headEnd/>
            <a:tailEnd/>
          </a:ln>
        </p:spPr>
      </p:pic>
      <p:sp>
        <p:nvSpPr>
          <p:cNvPr id="22530" name="Text Box 5"/>
          <p:cNvSpPr txBox="1">
            <a:spLocks noChangeArrowheads="1"/>
          </p:cNvSpPr>
          <p:nvPr/>
        </p:nvSpPr>
        <p:spPr bwMode="auto">
          <a:xfrm>
            <a:off x="9001125" y="550863"/>
            <a:ext cx="1263650" cy="366712"/>
          </a:xfrm>
          <a:prstGeom prst="rect">
            <a:avLst/>
          </a:prstGeom>
          <a:noFill/>
          <a:ln w="9525">
            <a:noFill/>
            <a:miter lim="800000"/>
            <a:headEnd/>
            <a:tailEnd/>
          </a:ln>
        </p:spPr>
        <p:txBody>
          <a:bodyPr wrap="none">
            <a:spAutoFit/>
          </a:bodyPr>
          <a:lstStyle/>
          <a:p>
            <a:pPr defTabSz="914400"/>
            <a:r>
              <a:rPr lang="pt-BR">
                <a:solidFill>
                  <a:srgbClr val="0000FF"/>
                </a:solidFill>
              </a:rPr>
              <a:t>NOTA: RX</a:t>
            </a:r>
          </a:p>
        </p:txBody>
      </p:sp>
      <p:pic>
        <p:nvPicPr>
          <p:cNvPr id="22531" name="Picture 6"/>
          <p:cNvPicPr>
            <a:picLocks noChangeAspect="1" noChangeArrowheads="1"/>
          </p:cNvPicPr>
          <p:nvPr/>
        </p:nvPicPr>
        <p:blipFill>
          <a:blip r:embed="rId3"/>
          <a:srcRect/>
          <a:stretch>
            <a:fillRect/>
          </a:stretch>
        </p:blipFill>
        <p:spPr bwMode="auto">
          <a:xfrm>
            <a:off x="8509000" y="928688"/>
            <a:ext cx="3509963" cy="3506787"/>
          </a:xfrm>
          <a:prstGeom prst="rect">
            <a:avLst/>
          </a:prstGeom>
          <a:noFill/>
          <a:ln w="38100">
            <a:solidFill>
              <a:srgbClr val="0000FF"/>
            </a:solid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3"/>
          <p:cNvSpPr>
            <a:spLocks noGrp="1"/>
          </p:cNvSpPr>
          <p:nvPr>
            <p:ph type="body" idx="1"/>
          </p:nvPr>
        </p:nvSpPr>
        <p:spPr/>
        <p:txBody>
          <a:bodyPr/>
          <a:lstStyle/>
          <a:p>
            <a:pPr eaLnBrk="1" hangingPunct="1"/>
            <a:r>
              <a:rPr lang="pt-BR" smtClean="0"/>
              <a:t>O suprimento sanguíneo de ambos os tipos de sequestração pulmonar é proveniente da circulação sistêmica (</a:t>
            </a:r>
            <a:r>
              <a:rPr lang="pt-BR" smtClean="0">
                <a:solidFill>
                  <a:srgbClr val="0000FF"/>
                </a:solidFill>
              </a:rPr>
              <a:t>Figura 2</a:t>
            </a:r>
            <a:r>
              <a:rPr lang="pt-BR" smtClean="0"/>
              <a:t>), geralmente da</a:t>
            </a:r>
            <a:br>
              <a:rPr lang="pt-BR" smtClean="0"/>
            </a:br>
            <a:r>
              <a:rPr lang="pt-BR" smtClean="0"/>
              <a:t>aorta torácica descendente ou abdominal</a:t>
            </a:r>
          </a:p>
          <a:p>
            <a:pPr eaLnBrk="1" hangingPunct="1"/>
            <a:r>
              <a:rPr lang="pt-BR" smtClean="0"/>
              <a:t>Em torno de 15% dos casos, o suprimento sanguíneo provém de outra artéria sistêmica.</a:t>
            </a:r>
          </a:p>
          <a:p>
            <a:pPr eaLnBrk="1" hangingPunct="1"/>
            <a:r>
              <a:rPr lang="pt-BR" smtClean="0"/>
              <a:t>A  drenagem venosa ocorre para as veias pulmonares na sequestração pulmonar  Intralobar e para o sistema venoso sistêmico </a:t>
            </a:r>
            <a:br>
              <a:rPr lang="pt-BR" smtClean="0"/>
            </a:br>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4"/>
          <p:cNvPicPr>
            <a:picLocks noChangeAspect="1" noChangeArrowheads="1"/>
          </p:cNvPicPr>
          <p:nvPr/>
        </p:nvPicPr>
        <p:blipFill>
          <a:blip r:embed="rId2"/>
          <a:srcRect/>
          <a:stretch>
            <a:fillRect/>
          </a:stretch>
        </p:blipFill>
        <p:spPr bwMode="auto">
          <a:xfrm>
            <a:off x="433388" y="823913"/>
            <a:ext cx="10326687" cy="56388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3"/>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SEQUESTRO PULMONAR</a:t>
            </a:r>
          </a:p>
        </p:txBody>
      </p:sp>
      <p:sp>
        <p:nvSpPr>
          <p:cNvPr id="5" name="Espaço Reservado para Conteúdo 4">
            <a:extLst>
              <a:ext uri="{FF2B5EF4-FFF2-40B4-BE49-F238E27FC236}"/>
            </a:extLst>
          </p:cNvPr>
          <p:cNvSpPr>
            <a:spLocks noGrp="1"/>
          </p:cNvSpPr>
          <p:nvPr>
            <p:ph sz="half" idx="1"/>
          </p:nvPr>
        </p:nvSpPr>
        <p:spPr>
          <a:xfrm>
            <a:off x="685800" y="2193925"/>
            <a:ext cx="5334000" cy="4024313"/>
          </a:xfrm>
        </p:spPr>
        <p:txBody>
          <a:bodyPr rtlCol="0">
            <a:normAutofit/>
          </a:bodyPr>
          <a:lstStyle/>
          <a:p>
            <a:pPr marL="0" indent="0" algn="ctr" eaLnBrk="1" fontAlgn="auto" hangingPunct="1">
              <a:spcAft>
                <a:spcPts val="0"/>
              </a:spcAft>
              <a:buFont typeface="Arial" panose="020B0604020202020204" pitchFamily="34" charset="0"/>
              <a:buNone/>
              <a:defRPr/>
            </a:pPr>
            <a:r>
              <a:rPr lang="pt-BR" dirty="0" err="1"/>
              <a:t>Lobar</a:t>
            </a:r>
            <a:endParaRPr lang="pt-BR" dirty="0"/>
          </a:p>
          <a:p>
            <a:pPr eaLnBrk="1" fontAlgn="auto" hangingPunct="1">
              <a:spcAft>
                <a:spcPts val="0"/>
              </a:spcAft>
              <a:buFont typeface="Arial" panose="020B0604020202020204" pitchFamily="34" charset="0"/>
              <a:buChar char="•"/>
              <a:defRPr/>
            </a:pPr>
            <a:r>
              <a:rPr lang="pt-BR" dirty="0"/>
              <a:t>Geralmente não acompanha outras malformações pulmonares congênitas (14%)</a:t>
            </a:r>
          </a:p>
          <a:p>
            <a:pPr marL="0" indent="0" algn="just" eaLnBrk="1" fontAlgn="auto" hangingPunct="1">
              <a:spcAft>
                <a:spcPts val="0"/>
              </a:spcAft>
              <a:buFont typeface="Arial" panose="020B0604020202020204" pitchFamily="34" charset="0"/>
              <a:buNone/>
              <a:defRPr/>
            </a:pPr>
            <a:endParaRPr lang="pt-BR" dirty="0"/>
          </a:p>
        </p:txBody>
      </p:sp>
      <p:sp>
        <p:nvSpPr>
          <p:cNvPr id="6" name="Espaço Reservado para Conteúdo 5">
            <a:extLst>
              <a:ext uri="{FF2B5EF4-FFF2-40B4-BE49-F238E27FC236}"/>
            </a:extLst>
          </p:cNvPr>
          <p:cNvSpPr>
            <a:spLocks noGrp="1"/>
          </p:cNvSpPr>
          <p:nvPr>
            <p:ph sz="half" idx="2"/>
          </p:nvPr>
        </p:nvSpPr>
        <p:spPr>
          <a:xfrm>
            <a:off x="6172200" y="2193925"/>
            <a:ext cx="5334000" cy="4024313"/>
          </a:xfrm>
        </p:spPr>
        <p:txBody>
          <a:bodyPr rtlCol="0">
            <a:normAutofit/>
          </a:bodyPr>
          <a:lstStyle/>
          <a:p>
            <a:pPr marL="0" indent="0" algn="ctr" eaLnBrk="1" fontAlgn="auto" hangingPunct="1">
              <a:spcAft>
                <a:spcPts val="0"/>
              </a:spcAft>
              <a:buFont typeface="Arial" panose="020B0604020202020204" pitchFamily="34" charset="0"/>
              <a:buNone/>
              <a:defRPr/>
            </a:pPr>
            <a:r>
              <a:rPr lang="pt-BR" dirty="0" err="1"/>
              <a:t>Extralobar</a:t>
            </a:r>
            <a:endParaRPr lang="pt-BR" dirty="0"/>
          </a:p>
          <a:p>
            <a:pPr eaLnBrk="1" fontAlgn="auto" hangingPunct="1">
              <a:spcAft>
                <a:spcPts val="0"/>
              </a:spcAft>
              <a:buFont typeface="Arial" panose="020B0604020202020204" pitchFamily="34" charset="0"/>
              <a:buChar char="•"/>
              <a:defRPr/>
            </a:pPr>
            <a:r>
              <a:rPr lang="pt-BR" dirty="0"/>
              <a:t>Podem estar associadas a alterações cardíacas, diafragmáticas e de parede torácica (</a:t>
            </a:r>
            <a:r>
              <a:rPr lang="pt-BR" dirty="0" err="1"/>
              <a:t>pectus</a:t>
            </a:r>
            <a:r>
              <a:rPr lang="pt-BR" dirty="0"/>
              <a:t> </a:t>
            </a:r>
            <a:r>
              <a:rPr lang="pt-BR" dirty="0" err="1"/>
              <a:t>excavatum</a:t>
            </a:r>
            <a:r>
              <a:rPr lang="pt-BR" dirty="0"/>
              <a:t>) em até 50% dos casos, ou a outros tipos de malformação pulmonar, como a MAC tipo II</a:t>
            </a:r>
          </a:p>
          <a:p>
            <a:pPr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SEQUESTRO PULMONAR</a:t>
            </a:r>
          </a:p>
        </p:txBody>
      </p:sp>
      <p:sp>
        <p:nvSpPr>
          <p:cNvPr id="26626" name="Espaço Reservado para Conteúdo 4"/>
          <p:cNvSpPr>
            <a:spLocks noGrp="1"/>
          </p:cNvSpPr>
          <p:nvPr>
            <p:ph idx="1"/>
          </p:nvPr>
        </p:nvSpPr>
        <p:spPr/>
        <p:txBody>
          <a:bodyPr/>
          <a:lstStyle/>
          <a:p>
            <a:pPr algn="just" eaLnBrk="1" hangingPunct="1"/>
            <a:r>
              <a:rPr lang="pt-BR" smtClean="0"/>
              <a:t>O diagnóstico pode ser realizado no pré-natal, </a:t>
            </a:r>
            <a:r>
              <a:rPr lang="pt-BR" b="1" smtClean="0">
                <a:solidFill>
                  <a:srgbClr val="8D65EA"/>
                </a:solidFill>
              </a:rPr>
              <a:t>por volta da 18ª semana</a:t>
            </a:r>
            <a:r>
              <a:rPr lang="pt-BR" smtClean="0"/>
              <a:t>, através de ultrassonografia, como uma massa homogênea, ecodensa e bem definida, associada à visualização de sua vascularização anômala</a:t>
            </a:r>
          </a:p>
          <a:p>
            <a:pPr eaLnBrk="1" hangingPunct="1"/>
            <a:r>
              <a:rPr lang="pt-BR" smtClean="0"/>
              <a:t>A sequestração pulmonar extralobar corresponde a aproximadamente </a:t>
            </a:r>
            <a:r>
              <a:rPr lang="pt-BR" i="1" smtClean="0">
                <a:solidFill>
                  <a:srgbClr val="8D65EA"/>
                </a:solidFill>
              </a:rPr>
              <a:t>23% das lesões pulmonares</a:t>
            </a:r>
            <a:r>
              <a:rPr lang="pt-BR" smtClean="0"/>
              <a:t> diagnosticadas no período pré-natal e, dessas, </a:t>
            </a:r>
            <a:r>
              <a:rPr lang="pt-BR" b="1" smtClean="0">
                <a:solidFill>
                  <a:srgbClr val="8D65EA"/>
                </a:solidFill>
              </a:rPr>
              <a:t>até 68% podem desaparecer</a:t>
            </a:r>
            <a:r>
              <a:rPr lang="pt-BR" smtClean="0"/>
              <a:t> no seguimento radiológico pré-natal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SEQUESTRO PULMONAR</a:t>
            </a:r>
          </a:p>
        </p:txBody>
      </p:sp>
      <p:sp>
        <p:nvSpPr>
          <p:cNvPr id="27650" name="Espaço Reservado para Conteúdo 2"/>
          <p:cNvSpPr>
            <a:spLocks noGrp="1"/>
          </p:cNvSpPr>
          <p:nvPr>
            <p:ph idx="1"/>
          </p:nvPr>
        </p:nvSpPr>
        <p:spPr/>
        <p:txBody>
          <a:bodyPr/>
          <a:lstStyle/>
          <a:p>
            <a:pPr eaLnBrk="1" hangingPunct="1"/>
            <a:r>
              <a:rPr lang="pt-BR" smtClean="0"/>
              <a:t>Os pacientes assintomáticos ao nascer podem evoluir com tosse, hemoptise e </a:t>
            </a:r>
            <a:r>
              <a:rPr lang="pt-BR" b="1" smtClean="0">
                <a:solidFill>
                  <a:srgbClr val="FF3300"/>
                </a:solidFill>
              </a:rPr>
              <a:t>pneumonias de repetição</a:t>
            </a:r>
            <a:r>
              <a:rPr lang="pt-BR" b="1" smtClean="0">
                <a:solidFill>
                  <a:srgbClr val="8D65EA"/>
                </a:solidFill>
              </a:rPr>
              <a:t>, </a:t>
            </a:r>
            <a:r>
              <a:rPr lang="pt-BR" smtClean="0"/>
              <a:t>ou permanecerem assintomáticos e terem seu diagnóstico de forma acidental (15,5% nos casos de sequestrações intralobares e 10% nos casos de sequestrações extralobares)</a:t>
            </a:r>
          </a:p>
          <a:p>
            <a:pPr eaLnBrk="1" hangingPunct="1"/>
            <a:r>
              <a:rPr lang="pt-BR" smtClean="0"/>
              <a:t>Outros pacientes podem evoluir com complicações, como hemoptise, hemotórax  maciço, complicações cardiovasculares, infecções fúngicas ou bacterianas, tumores benignos e tumores com degeneração maligna</a:t>
            </a:r>
          </a:p>
          <a:p>
            <a:pPr eaLnBrk="1" hangingPunct="1"/>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SEQUESTRO PULMONAR - TRATAMENTO</a:t>
            </a:r>
          </a:p>
        </p:txBody>
      </p:sp>
      <p:sp>
        <p:nvSpPr>
          <p:cNvPr id="28674" name="Espaço Reservado para Conteúdo 2"/>
          <p:cNvSpPr>
            <a:spLocks noGrp="1"/>
          </p:cNvSpPr>
          <p:nvPr>
            <p:ph idx="1"/>
          </p:nvPr>
        </p:nvSpPr>
        <p:spPr/>
        <p:txBody>
          <a:bodyPr/>
          <a:lstStyle/>
          <a:p>
            <a:pPr eaLnBrk="1" hangingPunct="1"/>
            <a:r>
              <a:rPr lang="pt-BR" b="1" smtClean="0">
                <a:solidFill>
                  <a:srgbClr val="8D65EA"/>
                </a:solidFill>
              </a:rPr>
              <a:t>Sequestrectomia</a:t>
            </a:r>
            <a:r>
              <a:rPr lang="pt-BR" b="1" smtClean="0"/>
              <a:t> </a:t>
            </a:r>
            <a:r>
              <a:rPr lang="pt-BR" smtClean="0"/>
              <a:t>ou lobectomia pulmonar </a:t>
            </a:r>
          </a:p>
          <a:p>
            <a:pPr eaLnBrk="1" hangingPunct="1"/>
            <a:r>
              <a:rPr lang="pt-BR" smtClean="0"/>
              <a:t>A época recomendada permanece controversa</a:t>
            </a:r>
          </a:p>
          <a:p>
            <a:pPr eaLnBrk="1" hangingPunct="1"/>
            <a:r>
              <a:rPr lang="pt-BR" smtClean="0"/>
              <a:t>Observar em pacientes assintomáticos com sequestro extralobar</a:t>
            </a:r>
          </a:p>
          <a:p>
            <a:pPr lvl="1" eaLnBrk="1" hangingPunct="1"/>
            <a:r>
              <a:rPr lang="pt-BR" smtClean="0"/>
              <a:t>essas lesões raramente produzem sintomas e por não há nenhum relato de degeneração maligna</a:t>
            </a:r>
          </a:p>
          <a:p>
            <a:pPr eaLnBrk="1" hangingPunct="1"/>
            <a:endParaRPr lang="pt-BR" smtClean="0"/>
          </a:p>
          <a:p>
            <a:pPr eaLnBrk="1" hangingPunct="1"/>
            <a:endParaRPr 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ADENOMATOSA CÍSTICA (MAC)</a:t>
            </a:r>
          </a:p>
        </p:txBody>
      </p:sp>
      <p:sp>
        <p:nvSpPr>
          <p:cNvPr id="29698" name="Espaço Reservado para Conteúdo 2"/>
          <p:cNvSpPr>
            <a:spLocks noGrp="1"/>
          </p:cNvSpPr>
          <p:nvPr>
            <p:ph idx="1"/>
          </p:nvPr>
        </p:nvSpPr>
        <p:spPr/>
        <p:txBody>
          <a:bodyPr/>
          <a:lstStyle/>
          <a:p>
            <a:pPr eaLnBrk="1" hangingPunct="1"/>
            <a:r>
              <a:rPr lang="pt-BR" smtClean="0">
                <a:solidFill>
                  <a:srgbClr val="127CA4"/>
                </a:solidFill>
              </a:rPr>
              <a:t>25-30% </a:t>
            </a:r>
            <a:r>
              <a:rPr lang="pt-BR" smtClean="0"/>
              <a:t>das malformações pulmonares congênitas</a:t>
            </a:r>
          </a:p>
          <a:p>
            <a:pPr eaLnBrk="1" hangingPunct="1"/>
            <a:r>
              <a:rPr lang="pt-BR" smtClean="0"/>
              <a:t>1/10.000-35.000 gestações, com leve predominância no sexo masculino</a:t>
            </a:r>
          </a:p>
          <a:p>
            <a:pPr eaLnBrk="1" hangingPunct="1"/>
            <a:r>
              <a:rPr lang="pt-BR" smtClean="0"/>
              <a:t>Ocorre com maior frequência nos lobos inferiores e raramente afeta mais de um lobo (85-95% em apenas um lobo) </a:t>
            </a:r>
            <a:r>
              <a:rPr lang="pt-BR" smtClean="0">
                <a:solidFill>
                  <a:srgbClr val="0000FF"/>
                </a:solidFill>
              </a:rPr>
              <a:t>Figura 3</a:t>
            </a:r>
          </a:p>
          <a:p>
            <a:pPr eaLnBrk="1" hangingPunct="1"/>
            <a:r>
              <a:rPr lang="pt-BR" smtClean="0">
                <a:solidFill>
                  <a:srgbClr val="127CA4"/>
                </a:solidFill>
              </a:rPr>
              <a:t>5ª e 22ª semana </a:t>
            </a:r>
            <a:r>
              <a:rPr lang="pt-BR" smtClean="0"/>
              <a:t>de gestação</a:t>
            </a:r>
          </a:p>
          <a:p>
            <a:pPr eaLnBrk="1" hangingPunct="1">
              <a:buFont typeface="Arial" charset="0"/>
              <a:buNone/>
            </a:pPr>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4"/>
          <p:cNvPicPr>
            <a:picLocks noChangeAspect="1" noChangeArrowheads="1"/>
          </p:cNvPicPr>
          <p:nvPr>
            <p:ph type="body" idx="1"/>
          </p:nvPr>
        </p:nvPicPr>
        <p:blipFill>
          <a:blip r:embed="rId2"/>
          <a:srcRect/>
          <a:stretch>
            <a:fillRect/>
          </a:stretch>
        </p:blipFill>
        <p:spPr>
          <a:xfrm>
            <a:off x="0" y="1143000"/>
            <a:ext cx="8593138" cy="4024313"/>
          </a:xfrm>
        </p:spPr>
      </p:pic>
      <p:sp>
        <p:nvSpPr>
          <p:cNvPr id="30722" name="Text Box 5"/>
          <p:cNvSpPr txBox="1">
            <a:spLocks noChangeArrowheads="1"/>
          </p:cNvSpPr>
          <p:nvPr/>
        </p:nvSpPr>
        <p:spPr bwMode="auto">
          <a:xfrm>
            <a:off x="9882188" y="679450"/>
            <a:ext cx="1200150" cy="366713"/>
          </a:xfrm>
          <a:prstGeom prst="rect">
            <a:avLst/>
          </a:prstGeom>
          <a:noFill/>
          <a:ln w="9525">
            <a:noFill/>
            <a:miter lim="800000"/>
            <a:headEnd/>
            <a:tailEnd/>
          </a:ln>
        </p:spPr>
        <p:txBody>
          <a:bodyPr wrap="none">
            <a:spAutoFit/>
          </a:bodyPr>
          <a:lstStyle/>
          <a:p>
            <a:pPr defTabSz="914400"/>
            <a:r>
              <a:rPr lang="pt-BR">
                <a:solidFill>
                  <a:srgbClr val="0000FF"/>
                </a:solidFill>
              </a:rPr>
              <a:t>NOTA:RX</a:t>
            </a:r>
          </a:p>
        </p:txBody>
      </p:sp>
      <p:pic>
        <p:nvPicPr>
          <p:cNvPr id="30723" name="Picture 6"/>
          <p:cNvPicPr>
            <a:picLocks noChangeAspect="1" noChangeArrowheads="1"/>
          </p:cNvPicPr>
          <p:nvPr/>
        </p:nvPicPr>
        <p:blipFill>
          <a:blip r:embed="rId3"/>
          <a:srcRect/>
          <a:stretch>
            <a:fillRect/>
          </a:stretch>
        </p:blipFill>
        <p:spPr bwMode="auto">
          <a:xfrm>
            <a:off x="8780463" y="1150938"/>
            <a:ext cx="3289300" cy="3319462"/>
          </a:xfrm>
          <a:prstGeom prst="rect">
            <a:avLst/>
          </a:prstGeom>
          <a:noFill/>
          <a:ln w="38100">
            <a:solidFill>
              <a:srgbClr val="0000FF"/>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1746" name="Espaço Reservado para Conteúdo 2"/>
          <p:cNvSpPr>
            <a:spLocks noGrp="1"/>
          </p:cNvSpPr>
          <p:nvPr>
            <p:ph idx="1"/>
          </p:nvPr>
        </p:nvSpPr>
        <p:spPr/>
        <p:txBody>
          <a:bodyPr/>
          <a:lstStyle/>
          <a:p>
            <a:pPr eaLnBrk="1" hangingPunct="1"/>
            <a:r>
              <a:rPr lang="pt-BR" b="1" smtClean="0">
                <a:solidFill>
                  <a:srgbClr val="FF3300"/>
                </a:solidFill>
              </a:rPr>
              <a:t>Risco de insuficiência respiratória ao nascer em torno de 30%</a:t>
            </a:r>
          </a:p>
          <a:p>
            <a:pPr eaLnBrk="1" hangingPunct="1"/>
            <a:r>
              <a:rPr lang="pt-BR" smtClean="0"/>
              <a:t>Espectro de sintomas:</a:t>
            </a:r>
          </a:p>
          <a:p>
            <a:pPr lvl="1" eaLnBrk="1" hangingPunct="1"/>
            <a:r>
              <a:rPr lang="pt-BR" smtClean="0"/>
              <a:t>Hidropisia fetal e hipoplasia pulmonar até lesões assintomáticas, bem como resolução espontânea da lesão</a:t>
            </a:r>
          </a:p>
          <a:p>
            <a:pPr lvl="1" eaLnBrk="1" hangingPunct="1"/>
            <a:r>
              <a:rPr lang="pt-BR" smtClean="0"/>
              <a:t>Infecções de repetição</a:t>
            </a:r>
          </a:p>
          <a:p>
            <a:pPr lvl="1" eaLnBrk="1" hangingPunct="1"/>
            <a:r>
              <a:rPr lang="pt-BR" smtClean="0"/>
              <a:t>Relatos de transformação maligna (carcinomas e blastomas pleuropulmonares), pneumotórax, hemoptise e hemotórax</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2770" name="Espaço Reservado para Conteúdo 2"/>
          <p:cNvSpPr>
            <a:spLocks noGrp="1"/>
          </p:cNvSpPr>
          <p:nvPr>
            <p:ph idx="1"/>
          </p:nvPr>
        </p:nvSpPr>
        <p:spPr/>
        <p:txBody>
          <a:bodyPr/>
          <a:lstStyle/>
          <a:p>
            <a:pPr eaLnBrk="1" hangingPunct="1"/>
            <a:r>
              <a:rPr lang="pt-BR" sz="2100" b="1" smtClean="0">
                <a:solidFill>
                  <a:srgbClr val="FF3300"/>
                </a:solidFill>
              </a:rPr>
              <a:t>Lesão tipo hamartoma</a:t>
            </a:r>
            <a:r>
              <a:rPr lang="pt-BR" sz="2100" smtClean="0"/>
              <a:t>, com displasia focal e desenvolvimento anômalo, caracterizada por uma </a:t>
            </a:r>
            <a:r>
              <a:rPr lang="pt-BR" sz="2100" smtClean="0">
                <a:solidFill>
                  <a:srgbClr val="127CA4"/>
                </a:solidFill>
              </a:rPr>
              <a:t>massa multicística de tecido pulmonar com proliferação de estruturas brônquicas e tecido pulmonar </a:t>
            </a:r>
            <a:r>
              <a:rPr lang="pt-BR" sz="2100" smtClean="0"/>
              <a:t>mostrando arquitetura aberrante e diferenciada, com graus variados de formação cística </a:t>
            </a:r>
          </a:p>
          <a:p>
            <a:pPr eaLnBrk="1" hangingPunct="1"/>
            <a:r>
              <a:rPr lang="pt-BR" sz="2100" smtClean="0"/>
              <a:t>Projeções polipoides da mucosa; aumento da musculatura lisa e do tecido elástico na parede dos cistos; ausência de cartilagem nas massas; presença de células secretoras de muco; e ausência de inflamação.</a:t>
            </a:r>
          </a:p>
          <a:p>
            <a:pPr eaLnBrk="1" hangingPunct="1">
              <a:buFont typeface="Arial" charset="0"/>
              <a:buNone/>
            </a:pPr>
            <a:endParaRPr lang="pt-BR" sz="21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 name="Espaço Reservado para Conteúdo 2">
            <a:extLst>
              <a:ext uri="{FF2B5EF4-FFF2-40B4-BE49-F238E27FC236}"/>
            </a:extLst>
          </p:cNvPr>
          <p:cNvSpPr>
            <a:spLocks noGrp="1"/>
          </p:cNvSpPr>
          <p:nvPr>
            <p:ph idx="1"/>
          </p:nvPr>
        </p:nvSpPr>
        <p:spPr/>
        <p:txBody>
          <a:bodyPr rtlCol="0">
            <a:normAutofit/>
          </a:bodyPr>
          <a:lstStyle/>
          <a:p>
            <a:pPr eaLnBrk="1" fontAlgn="auto" hangingPunct="1">
              <a:spcAft>
                <a:spcPts val="0"/>
              </a:spcAft>
              <a:buFont typeface="Arial" panose="020B0604020202020204" pitchFamily="34" charset="0"/>
              <a:buChar char="•"/>
              <a:defRPr/>
            </a:pPr>
            <a:r>
              <a:rPr lang="pt-BR" dirty="0"/>
              <a:t>Essa malformação apresenta conexões com a árvore traqueobrônquica e tem seu suprimento vascular baseado na circulação pulmonar, mas a </a:t>
            </a:r>
            <a:r>
              <a:rPr lang="pt-BR" dirty="0">
                <a:solidFill>
                  <a:schemeClr val="accent6"/>
                </a:solidFill>
              </a:rPr>
              <a:t>área pulmonar afetada apresenta diminuição de sua vascularização.</a:t>
            </a:r>
          </a:p>
          <a:p>
            <a:pPr eaLnBrk="1" fontAlgn="auto" hangingPunct="1">
              <a:spcAft>
                <a:spcPts val="0"/>
              </a:spcAft>
              <a:buFont typeface="Arial" panose="020B0604020202020204" pitchFamily="34" charset="0"/>
              <a:buChar char="•"/>
              <a:defRPr/>
            </a:pPr>
            <a:r>
              <a:rPr lang="pt-BR" dirty="0"/>
              <a:t>A associação com outras malformações é </a:t>
            </a:r>
            <a:r>
              <a:rPr lang="pt-BR" dirty="0">
                <a:solidFill>
                  <a:schemeClr val="accent6"/>
                </a:solidFill>
              </a:rPr>
              <a:t>rara</a:t>
            </a:r>
          </a:p>
          <a:p>
            <a:pPr lvl="1" eaLnBrk="1" fontAlgn="auto" hangingPunct="1">
              <a:spcAft>
                <a:spcPts val="0"/>
              </a:spcAft>
              <a:buFont typeface="Arial" panose="020B0604020202020204" pitchFamily="34" charset="0"/>
              <a:buChar char="•"/>
              <a:defRPr/>
            </a:pPr>
            <a:r>
              <a:rPr lang="pt-BR" dirty="0"/>
              <a:t>defeitos faciais, cardíacos, do tubo neural; displasia ou agenesia renal e </a:t>
            </a:r>
            <a:r>
              <a:rPr lang="pt-BR" dirty="0" err="1"/>
              <a:t>onfalocele</a:t>
            </a:r>
            <a:r>
              <a:rPr lang="pt-BR" dirty="0"/>
              <a:t>.</a:t>
            </a:r>
          </a:p>
          <a:p>
            <a:pPr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 – CLASSIFICAÇÃO</a:t>
            </a:r>
          </a:p>
        </p:txBody>
      </p:sp>
      <p:sp>
        <p:nvSpPr>
          <p:cNvPr id="3" name="Espaço Reservado para Conteúdo 2">
            <a:extLst>
              <a:ext uri="{FF2B5EF4-FFF2-40B4-BE49-F238E27FC236}"/>
            </a:extLst>
          </p:cNvPr>
          <p:cNvSpPr>
            <a:spLocks noGrp="1"/>
          </p:cNvSpPr>
          <p:nvPr>
            <p:ph sz="half" idx="1"/>
          </p:nvPr>
        </p:nvSpPr>
        <p:spPr>
          <a:xfrm>
            <a:off x="685800" y="2193925"/>
            <a:ext cx="5334000" cy="4024313"/>
          </a:xfrm>
        </p:spPr>
        <p:txBody>
          <a:bodyPr rtlCol="0">
            <a:normAutofit lnSpcReduction="10000"/>
          </a:bodyPr>
          <a:lstStyle/>
          <a:p>
            <a:pPr marL="0" indent="0" eaLnBrk="1" fontAlgn="auto" hangingPunct="1">
              <a:spcAft>
                <a:spcPts val="0"/>
              </a:spcAft>
              <a:buFont typeface="Arial" panose="020B0604020202020204" pitchFamily="34" charset="0"/>
              <a:buNone/>
              <a:defRPr/>
            </a:pPr>
            <a:r>
              <a:rPr lang="pt-BR" dirty="0"/>
              <a:t>Características histológicas</a:t>
            </a:r>
          </a:p>
          <a:p>
            <a:pPr marL="0" indent="0" eaLnBrk="1" fontAlgn="auto" hangingPunct="1">
              <a:spcAft>
                <a:spcPts val="0"/>
              </a:spcAft>
              <a:buFont typeface="Arial" panose="020B0604020202020204" pitchFamily="34" charset="0"/>
              <a:buNone/>
              <a:defRPr/>
            </a:pPr>
            <a:endParaRPr lang="pt-BR" dirty="0"/>
          </a:p>
          <a:p>
            <a:pPr marL="0" indent="0" eaLnBrk="1" fontAlgn="auto" hangingPunct="1">
              <a:spcAft>
                <a:spcPts val="0"/>
              </a:spcAft>
              <a:buFont typeface="Arial" panose="020B0604020202020204" pitchFamily="34" charset="0"/>
              <a:buNone/>
              <a:defRPr/>
            </a:pPr>
            <a:r>
              <a:rPr lang="pt-BR" dirty="0"/>
              <a:t>Tipo </a:t>
            </a:r>
            <a:r>
              <a:rPr lang="pt-BR" dirty="0" err="1"/>
              <a:t>I</a:t>
            </a:r>
            <a:r>
              <a:rPr lang="pt-BR" dirty="0"/>
              <a:t>: </a:t>
            </a:r>
          </a:p>
          <a:p>
            <a:pPr lvl="1" eaLnBrk="1" fontAlgn="auto" hangingPunct="1">
              <a:spcAft>
                <a:spcPts val="0"/>
              </a:spcAft>
              <a:buFont typeface="Arial" panose="020B0604020202020204" pitchFamily="34" charset="0"/>
              <a:buChar char="•"/>
              <a:defRPr/>
            </a:pPr>
            <a:r>
              <a:rPr lang="pt-BR" dirty="0">
                <a:solidFill>
                  <a:schemeClr val="accent6"/>
                </a:solidFill>
              </a:rPr>
              <a:t>Mais frequente</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t>Apresenta efeito de massa intratorácica</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solidFill>
                  <a:schemeClr val="accent6"/>
                </a:solidFill>
              </a:rPr>
              <a:t>Sintomas na primeira semana de vida</a:t>
            </a:r>
          </a:p>
          <a:p>
            <a:pPr eaLnBrk="1" fontAlgn="auto" hangingPunct="1">
              <a:spcAft>
                <a:spcPts val="0"/>
              </a:spcAft>
              <a:buFont typeface="Arial" panose="020B0604020202020204" pitchFamily="34" charset="0"/>
              <a:buChar char="•"/>
              <a:defRPr/>
            </a:pPr>
            <a:endParaRPr lang="pt-BR" dirty="0"/>
          </a:p>
        </p:txBody>
      </p:sp>
      <p:sp>
        <p:nvSpPr>
          <p:cNvPr id="4" name="Espaço Reservado para Conteúdo 3">
            <a:extLst>
              <a:ext uri="{FF2B5EF4-FFF2-40B4-BE49-F238E27FC236}"/>
            </a:extLst>
          </p:cNvPr>
          <p:cNvSpPr>
            <a:spLocks noGrp="1"/>
          </p:cNvSpPr>
          <p:nvPr>
            <p:ph sz="half" idx="2"/>
          </p:nvPr>
        </p:nvSpPr>
        <p:spPr>
          <a:xfrm>
            <a:off x="6172200" y="2193925"/>
            <a:ext cx="5334000" cy="4024313"/>
          </a:xfrm>
        </p:spPr>
        <p:txBody>
          <a:bodyPr rtlCol="0">
            <a:normAutofit lnSpcReduction="10000"/>
          </a:bodyPr>
          <a:lstStyle/>
          <a:p>
            <a:pPr lvl="1" eaLnBrk="1" fontAlgn="auto" hangingPunct="1">
              <a:spcAft>
                <a:spcPts val="0"/>
              </a:spcAft>
              <a:buFont typeface="Arial" panose="020B0604020202020204" pitchFamily="34" charset="0"/>
              <a:buChar char="•"/>
              <a:defRPr/>
            </a:pPr>
            <a:r>
              <a:rPr lang="pt-BR" dirty="0"/>
              <a:t>Massa pulmonar, geralmente confinada a um lobo, contendo cisto único ou múltiplos cistos com mais de 2 cm de diâmetro (3-10 cm de diâmetro, cobertos por epitélio </a:t>
            </a:r>
            <a:r>
              <a:rPr lang="pt-BR" dirty="0" err="1"/>
              <a:t>pseudoestratificado</a:t>
            </a:r>
            <a:r>
              <a:rPr lang="pt-BR" dirty="0"/>
              <a:t> ciliar, com áreas de epitélio </a:t>
            </a:r>
            <a:r>
              <a:rPr lang="pt-BR" dirty="0" err="1"/>
              <a:t>mucoprodutor</a:t>
            </a:r>
            <a:r>
              <a:rPr lang="pt-BR" dirty="0"/>
              <a:t> coberto por tecido fibromuscular e geralmente preenchidos por ar ou muco. </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t>Resulta de uma injúria no período canalicular ou </a:t>
            </a:r>
            <a:r>
              <a:rPr lang="pt-BR" dirty="0" err="1"/>
              <a:t>pseudoglandular</a:t>
            </a:r>
            <a:r>
              <a:rPr lang="pt-BR" dirty="0"/>
              <a:t> do desenvolvimento pulmonar</a:t>
            </a:r>
          </a:p>
          <a:p>
            <a:pPr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 name="Espaço Reservado para Conteúdo 2">
            <a:extLst>
              <a:ext uri="{FF2B5EF4-FFF2-40B4-BE49-F238E27FC236}"/>
            </a:extLst>
          </p:cNvPr>
          <p:cNvSpPr>
            <a:spLocks noGrp="1"/>
          </p:cNvSpPr>
          <p:nvPr>
            <p:ph sz="half" idx="1"/>
          </p:nvPr>
        </p:nvSpPr>
        <p:spPr>
          <a:xfrm>
            <a:off x="685800" y="2193925"/>
            <a:ext cx="5334000" cy="4024313"/>
          </a:xfrm>
        </p:spPr>
        <p:txBody>
          <a:bodyPr rtlCol="0">
            <a:normAutofit/>
          </a:bodyPr>
          <a:lstStyle/>
          <a:p>
            <a:pPr marL="0" indent="0" eaLnBrk="1" fontAlgn="auto" hangingPunct="1">
              <a:spcAft>
                <a:spcPts val="0"/>
              </a:spcAft>
              <a:buFont typeface="Arial" panose="020B0604020202020204" pitchFamily="34" charset="0"/>
              <a:buNone/>
              <a:defRPr/>
            </a:pPr>
            <a:r>
              <a:rPr lang="pt-BR" dirty="0"/>
              <a:t>Tipo II: </a:t>
            </a:r>
          </a:p>
          <a:p>
            <a:pPr lvl="1" eaLnBrk="1" fontAlgn="auto" hangingPunct="1">
              <a:spcAft>
                <a:spcPts val="0"/>
              </a:spcAft>
              <a:buFont typeface="Arial" panose="020B0604020202020204" pitchFamily="34" charset="0"/>
              <a:buChar char="•"/>
              <a:defRPr/>
            </a:pPr>
            <a:r>
              <a:rPr lang="pt-BR" dirty="0">
                <a:solidFill>
                  <a:schemeClr val="accent6"/>
                </a:solidFill>
              </a:rPr>
              <a:t>1º ano de vida</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solidFill>
                  <a:schemeClr val="accent6"/>
                </a:solidFill>
              </a:rPr>
              <a:t>Apenas um lobo </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t>Associada a outras malformações</a:t>
            </a:r>
          </a:p>
          <a:p>
            <a:pPr lvl="2" eaLnBrk="1" fontAlgn="auto" hangingPunct="1">
              <a:spcAft>
                <a:spcPts val="0"/>
              </a:spcAft>
              <a:buFont typeface="Arial" panose="020B0604020202020204" pitchFamily="34" charset="0"/>
              <a:buChar char="•"/>
              <a:defRPr/>
            </a:pPr>
            <a:r>
              <a:rPr lang="pt-BR" dirty="0" err="1"/>
              <a:t>atresia</a:t>
            </a:r>
            <a:r>
              <a:rPr lang="pt-BR" dirty="0"/>
              <a:t> de esôfago, fístula </a:t>
            </a:r>
            <a:r>
              <a:rPr lang="pt-BR" dirty="0" err="1"/>
              <a:t>traqueoesofágica</a:t>
            </a:r>
            <a:r>
              <a:rPr lang="pt-BR" dirty="0"/>
              <a:t>, agenesia renal bilateral, </a:t>
            </a:r>
            <a:r>
              <a:rPr lang="pt-BR" dirty="0" err="1"/>
              <a:t>atresia</a:t>
            </a:r>
            <a:r>
              <a:rPr lang="pt-BR" dirty="0"/>
              <a:t> intestinal e anomalias ósseas e do sistema nervoso central.</a:t>
            </a:r>
          </a:p>
          <a:p>
            <a:pPr eaLnBrk="1" fontAlgn="auto" hangingPunct="1">
              <a:spcAft>
                <a:spcPts val="0"/>
              </a:spcAft>
              <a:buFont typeface="Arial" panose="020B0604020202020204" pitchFamily="34" charset="0"/>
              <a:buChar char="•"/>
              <a:defRPr/>
            </a:pPr>
            <a:endParaRPr lang="pt-BR" dirty="0"/>
          </a:p>
        </p:txBody>
      </p:sp>
      <p:sp>
        <p:nvSpPr>
          <p:cNvPr id="35843" name="Espaço Reservado para Conteúdo 3"/>
          <p:cNvSpPr>
            <a:spLocks noGrp="1"/>
          </p:cNvSpPr>
          <p:nvPr>
            <p:ph sz="half" idx="2"/>
          </p:nvPr>
        </p:nvSpPr>
        <p:spPr>
          <a:xfrm>
            <a:off x="6172200" y="2193925"/>
            <a:ext cx="5334000" cy="4024313"/>
          </a:xfrm>
        </p:spPr>
        <p:txBody>
          <a:bodyPr/>
          <a:lstStyle/>
          <a:p>
            <a:pPr marL="357188" lvl="1" indent="-342900" eaLnBrk="1" hangingPunct="1"/>
            <a:r>
              <a:rPr lang="pt-BR" smtClean="0"/>
              <a:t>Múltiplos cistos de pequeno diâmetro, variando de 0,5 - 2,0 cm, cobertos por epitélio do tipo bronquiolar (cuboidal ou colunar) e separados por septos alveolares</a:t>
            </a:r>
          </a:p>
          <a:p>
            <a:pPr marL="357188" lvl="1" indent="-342900" eaLnBrk="1" hangingPunct="1"/>
            <a:endParaRPr lang="pt-BR" smtClean="0"/>
          </a:p>
          <a:p>
            <a:pPr marL="357188" lvl="1" indent="-342900" eaLnBrk="1" hangingPunct="1"/>
            <a:r>
              <a:rPr lang="pt-BR" smtClean="0"/>
              <a:t>Parecida com o sequestro pulmonar intralobar. Em muitos casos, ambas estão presentes - provável origem no período canalicular do desenvolvimento pulmonar </a:t>
            </a:r>
          </a:p>
          <a:p>
            <a:pPr eaLnBrk="1" hangingPunct="1"/>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 name="Espaço Reservado para Conteúdo 2">
            <a:extLst>
              <a:ext uri="{FF2B5EF4-FFF2-40B4-BE49-F238E27FC236}"/>
            </a:extLst>
          </p:cNvPr>
          <p:cNvSpPr>
            <a:spLocks noGrp="1"/>
          </p:cNvSpPr>
          <p:nvPr>
            <p:ph sz="half" idx="1"/>
          </p:nvPr>
        </p:nvSpPr>
        <p:spPr>
          <a:xfrm>
            <a:off x="685800" y="1482725"/>
            <a:ext cx="5410200" cy="4206875"/>
          </a:xfrm>
        </p:spPr>
        <p:txBody>
          <a:bodyPr rtlCol="0">
            <a:normAutofit fontScale="92500" lnSpcReduction="10000"/>
          </a:bodyPr>
          <a:lstStyle/>
          <a:p>
            <a:pPr marL="0" indent="0" eaLnBrk="1" fontAlgn="auto" hangingPunct="1">
              <a:spcAft>
                <a:spcPts val="0"/>
              </a:spcAft>
              <a:buFont typeface="Arial" panose="020B0604020202020204" pitchFamily="34" charset="0"/>
              <a:buNone/>
              <a:defRPr/>
            </a:pPr>
            <a:r>
              <a:rPr lang="pt-BR" dirty="0"/>
              <a:t>Tipo III </a:t>
            </a:r>
          </a:p>
          <a:p>
            <a:pPr lvl="1" eaLnBrk="1" fontAlgn="auto" hangingPunct="1">
              <a:spcAft>
                <a:spcPts val="0"/>
              </a:spcAft>
              <a:buFont typeface="Arial" panose="020B0604020202020204" pitchFamily="34" charset="0"/>
              <a:buChar char="•"/>
              <a:defRPr/>
            </a:pPr>
            <a:r>
              <a:rPr lang="pt-BR" dirty="0">
                <a:solidFill>
                  <a:schemeClr val="accent6"/>
                </a:solidFill>
              </a:rPr>
              <a:t>Menos frequente </a:t>
            </a:r>
            <a:r>
              <a:rPr lang="pt-BR" dirty="0"/>
              <a:t>(5-10%), sexo masculino</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solidFill>
                  <a:schemeClr val="accent6"/>
                </a:solidFill>
              </a:rPr>
              <a:t>Todo um pulmão</a:t>
            </a:r>
            <a:r>
              <a:rPr lang="pt-BR" dirty="0"/>
              <a:t> ou, raramente, ambos os pulmões</a:t>
            </a:r>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endParaRPr lang="pt-BR" dirty="0"/>
          </a:p>
          <a:p>
            <a:pPr lvl="1" eaLnBrk="1" fontAlgn="auto" hangingPunct="1">
              <a:spcAft>
                <a:spcPts val="0"/>
              </a:spcAft>
              <a:buFont typeface="Arial" panose="020B0604020202020204" pitchFamily="34" charset="0"/>
              <a:buChar char="•"/>
              <a:defRPr/>
            </a:pPr>
            <a:r>
              <a:rPr lang="pt-BR" dirty="0"/>
              <a:t>Efeito de massa geralmente </a:t>
            </a:r>
            <a:r>
              <a:rPr lang="pt-BR" dirty="0">
                <a:solidFill>
                  <a:schemeClr val="accent6"/>
                </a:solidFill>
              </a:rPr>
              <a:t>causa desvio </a:t>
            </a:r>
            <a:r>
              <a:rPr lang="pt-BR" dirty="0" err="1">
                <a:solidFill>
                  <a:schemeClr val="accent6"/>
                </a:solidFill>
              </a:rPr>
              <a:t>mediastinal</a:t>
            </a:r>
            <a:r>
              <a:rPr lang="pt-BR" dirty="0">
                <a:solidFill>
                  <a:schemeClr val="accent6"/>
                </a:solidFill>
              </a:rPr>
              <a:t> no feto </a:t>
            </a:r>
          </a:p>
          <a:p>
            <a:pPr lvl="2" eaLnBrk="1" fontAlgn="auto" hangingPunct="1">
              <a:spcAft>
                <a:spcPts val="0"/>
              </a:spcAft>
              <a:buFont typeface="Arial" panose="020B0604020202020204" pitchFamily="34" charset="0"/>
              <a:buChar char="•"/>
              <a:defRPr/>
            </a:pPr>
            <a:r>
              <a:rPr lang="pt-BR" dirty="0" err="1"/>
              <a:t>hipoplasia</a:t>
            </a:r>
            <a:r>
              <a:rPr lang="pt-BR" dirty="0"/>
              <a:t> do pulmão contralateral</a:t>
            </a:r>
          </a:p>
          <a:p>
            <a:pPr lvl="2" eaLnBrk="1" fontAlgn="auto" hangingPunct="1">
              <a:spcAft>
                <a:spcPts val="0"/>
              </a:spcAft>
              <a:buFont typeface="Arial" panose="020B0604020202020204" pitchFamily="34" charset="0"/>
              <a:buChar char="•"/>
              <a:defRPr/>
            </a:pPr>
            <a:r>
              <a:rPr lang="pt-BR" dirty="0"/>
              <a:t>possibilidade de hidropisia fetal por obstrução do sistema cava e compressão cardíaca</a:t>
            </a:r>
          </a:p>
          <a:p>
            <a:pPr lvl="1" eaLnBrk="1" fontAlgn="auto" hangingPunct="1">
              <a:spcAft>
                <a:spcPts val="0"/>
              </a:spcAft>
              <a:buFont typeface="Arial" panose="020B0604020202020204" pitchFamily="34" charset="0"/>
              <a:buChar char="•"/>
              <a:defRPr/>
            </a:pPr>
            <a:endParaRPr lang="pt-BR" dirty="0"/>
          </a:p>
        </p:txBody>
      </p:sp>
      <p:sp>
        <p:nvSpPr>
          <p:cNvPr id="5" name="Espaço Reservado para Conteúdo 4">
            <a:extLst>
              <a:ext uri="{FF2B5EF4-FFF2-40B4-BE49-F238E27FC236}"/>
            </a:extLst>
          </p:cNvPr>
          <p:cNvSpPr>
            <a:spLocks noGrp="1"/>
          </p:cNvSpPr>
          <p:nvPr>
            <p:ph sz="half" idx="2"/>
          </p:nvPr>
        </p:nvSpPr>
        <p:spPr>
          <a:xfrm>
            <a:off x="6172200" y="2193925"/>
            <a:ext cx="5334000" cy="4024313"/>
          </a:xfrm>
        </p:spPr>
        <p:txBody>
          <a:bodyPr rtlCol="0">
            <a:normAutofit fontScale="92500" lnSpcReduction="10000"/>
          </a:bodyPr>
          <a:lstStyle/>
          <a:p>
            <a:pPr eaLnBrk="1" fontAlgn="auto" hangingPunct="1">
              <a:spcAft>
                <a:spcPts val="0"/>
              </a:spcAft>
              <a:buFont typeface="Arial" panose="020B0604020202020204" pitchFamily="34" charset="0"/>
              <a:buChar char="•"/>
              <a:defRPr/>
            </a:pPr>
            <a:r>
              <a:rPr lang="pt-BR" dirty="0"/>
              <a:t>Superfície de corte firme, geralmente não apresenta lesões císticas/ não ultrapassam 0,5 cm de diâmetro. </a:t>
            </a:r>
          </a:p>
          <a:p>
            <a:pPr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r>
              <a:rPr lang="pt-BR" dirty="0"/>
              <a:t>Irregularidades na estrutura brônquica, sendo essa recoberta por pequenos espaços aéreos revestidos por epitélio </a:t>
            </a:r>
            <a:r>
              <a:rPr lang="pt-BR" dirty="0" err="1"/>
              <a:t>cuboidal,assemelhando</a:t>
            </a:r>
            <a:r>
              <a:rPr lang="pt-BR" dirty="0"/>
              <a:t>-se a um pulmão imaturo e desprovido de brônquios.</a:t>
            </a:r>
          </a:p>
          <a:p>
            <a:pPr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bwMode="auto">
          <a:xfrm>
            <a:off x="490538" y="290513"/>
            <a:ext cx="8610600" cy="1292225"/>
          </a:xfrm>
        </p:spPr>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5" name="Espaço Reservado para Conteúdo 4">
            <a:extLst>
              <a:ext uri="{FF2B5EF4-FFF2-40B4-BE49-F238E27FC236}"/>
            </a:extLst>
          </p:cNvPr>
          <p:cNvSpPr>
            <a:spLocks noGrp="1"/>
          </p:cNvSpPr>
          <p:nvPr>
            <p:ph idx="1"/>
          </p:nvPr>
        </p:nvSpPr>
        <p:spPr>
          <a:xfrm>
            <a:off x="685800" y="1227138"/>
            <a:ext cx="10820400" cy="5275262"/>
          </a:xfrm>
        </p:spPr>
        <p:txBody>
          <a:bodyPr rtlCol="0">
            <a:normAutofit lnSpcReduction="10000"/>
          </a:bodyPr>
          <a:lstStyle/>
          <a:p>
            <a:pPr eaLnBrk="1" fontAlgn="auto" hangingPunct="1">
              <a:spcAft>
                <a:spcPts val="0"/>
              </a:spcAft>
              <a:buFont typeface="Arial" panose="020B0604020202020204" pitchFamily="34" charset="0"/>
              <a:buChar char="•"/>
              <a:defRPr/>
            </a:pPr>
            <a:r>
              <a:rPr lang="pt-BR" dirty="0"/>
              <a:t>Baseado no tipo de tecido de origem da malformação e no estágio do desenvolvimento da árvore traqueobrônquica</a:t>
            </a:r>
          </a:p>
          <a:p>
            <a:pPr eaLnBrk="1" fontAlgn="auto" hangingPunct="1">
              <a:spcAft>
                <a:spcPts val="0"/>
              </a:spcAft>
              <a:buFont typeface="Arial" panose="020B0604020202020204" pitchFamily="34" charset="0"/>
              <a:buChar char="•"/>
              <a:defRPr/>
            </a:pPr>
            <a:r>
              <a:rPr lang="pt-BR" dirty="0"/>
              <a:t>Tipo 0:</a:t>
            </a:r>
          </a:p>
          <a:p>
            <a:pPr lvl="1" eaLnBrk="1" fontAlgn="auto" hangingPunct="1">
              <a:spcAft>
                <a:spcPts val="0"/>
              </a:spcAft>
              <a:buFont typeface="Arial" panose="020B0604020202020204" pitchFamily="34" charset="0"/>
              <a:buChar char="•"/>
              <a:defRPr/>
            </a:pPr>
            <a:r>
              <a:rPr lang="pt-BR" dirty="0"/>
              <a:t> apresenta origem traqueal/brônquica </a:t>
            </a:r>
          </a:p>
          <a:p>
            <a:pPr lvl="1" eaLnBrk="1" fontAlgn="auto" hangingPunct="1">
              <a:spcAft>
                <a:spcPts val="0"/>
              </a:spcAft>
              <a:buFont typeface="Arial" panose="020B0604020202020204" pitchFamily="34" charset="0"/>
              <a:buChar char="•"/>
              <a:defRPr/>
            </a:pPr>
            <a:r>
              <a:rPr lang="pt-BR" dirty="0"/>
              <a:t>componente equivalente a displasia </a:t>
            </a:r>
            <a:r>
              <a:rPr lang="pt-BR" dirty="0" err="1"/>
              <a:t>acinar</a:t>
            </a:r>
            <a:r>
              <a:rPr lang="pt-BR" dirty="0"/>
              <a:t>, com incidência de 1-3%, e </a:t>
            </a:r>
            <a:r>
              <a:rPr lang="pt-BR" dirty="0">
                <a:solidFill>
                  <a:schemeClr val="accent6"/>
                </a:solidFill>
              </a:rPr>
              <a:t>cistos com diâmetro de até 0,5 cm</a:t>
            </a:r>
            <a:r>
              <a:rPr lang="pt-BR" dirty="0"/>
              <a:t>, cobertos por epitélio </a:t>
            </a:r>
            <a:r>
              <a:rPr lang="pt-BR" dirty="0" err="1"/>
              <a:t>pseudoestratificado</a:t>
            </a:r>
            <a:endParaRPr lang="pt-BR" dirty="0"/>
          </a:p>
          <a:p>
            <a:pPr lvl="1" eaLnBrk="1" fontAlgn="auto" hangingPunct="1">
              <a:spcAft>
                <a:spcPts val="0"/>
              </a:spcAft>
              <a:buFont typeface="Arial" panose="020B0604020202020204" pitchFamily="34" charset="0"/>
              <a:buChar char="•"/>
              <a:defRPr/>
            </a:pPr>
            <a:r>
              <a:rPr lang="pt-BR" dirty="0"/>
              <a:t>envolve todos os lobos do pulmão e </a:t>
            </a:r>
            <a:r>
              <a:rPr lang="pt-BR" dirty="0">
                <a:solidFill>
                  <a:schemeClr val="accent6"/>
                </a:solidFill>
              </a:rPr>
              <a:t>é incompatível com a vida</a:t>
            </a:r>
          </a:p>
          <a:p>
            <a:pPr lvl="2" eaLnBrk="1" fontAlgn="auto" hangingPunct="1">
              <a:spcAft>
                <a:spcPts val="0"/>
              </a:spcAft>
              <a:buFont typeface="Arial" panose="020B0604020202020204" pitchFamily="34" charset="0"/>
              <a:buChar char="•"/>
              <a:defRPr/>
            </a:pPr>
            <a:r>
              <a:rPr lang="pt-BR" dirty="0"/>
              <a:t>associado a </a:t>
            </a:r>
            <a:r>
              <a:rPr lang="pt-BR" dirty="0">
                <a:solidFill>
                  <a:schemeClr val="accent6"/>
                </a:solidFill>
              </a:rPr>
              <a:t>graves anormalidades cardíacas</a:t>
            </a:r>
            <a:r>
              <a:rPr lang="pt-BR" dirty="0"/>
              <a:t>; as crianças que chegam a nascer apresentam-se cianóticas e sobrevivem por poucas horas.</a:t>
            </a:r>
          </a:p>
          <a:p>
            <a:pPr eaLnBrk="1" fontAlgn="auto" hangingPunct="1">
              <a:spcAft>
                <a:spcPts val="0"/>
              </a:spcAft>
              <a:buFont typeface="Arial" panose="020B0604020202020204" pitchFamily="34" charset="0"/>
              <a:buChar char="•"/>
              <a:defRPr/>
            </a:pPr>
            <a:r>
              <a:rPr lang="pt-BR" dirty="0"/>
              <a:t>Tipo IV:</a:t>
            </a:r>
          </a:p>
          <a:p>
            <a:pPr lvl="1" eaLnBrk="1" fontAlgn="auto" hangingPunct="1">
              <a:spcAft>
                <a:spcPts val="0"/>
              </a:spcAft>
              <a:buFont typeface="Arial" panose="020B0604020202020204" pitchFamily="34" charset="0"/>
              <a:buChar char="•"/>
              <a:defRPr/>
            </a:pPr>
            <a:r>
              <a:rPr lang="pt-BR" dirty="0"/>
              <a:t>Confundida com casos de MAC tipo </a:t>
            </a:r>
            <a:r>
              <a:rPr lang="pt-BR" dirty="0" err="1"/>
              <a:t>I</a:t>
            </a:r>
            <a:endParaRPr lang="pt-BR" dirty="0"/>
          </a:p>
          <a:p>
            <a:pPr lvl="1" eaLnBrk="1" fontAlgn="auto" hangingPunct="1">
              <a:spcAft>
                <a:spcPts val="0"/>
              </a:spcAft>
              <a:buFont typeface="Arial" panose="020B0604020202020204" pitchFamily="34" charset="0"/>
              <a:buChar char="•"/>
              <a:defRPr/>
            </a:pPr>
            <a:r>
              <a:rPr lang="pt-BR" dirty="0"/>
              <a:t>origem </a:t>
            </a:r>
            <a:r>
              <a:rPr lang="pt-BR" dirty="0" err="1"/>
              <a:t>acinar</a:t>
            </a:r>
            <a:r>
              <a:rPr lang="pt-BR" dirty="0"/>
              <a:t> distal </a:t>
            </a:r>
          </a:p>
          <a:p>
            <a:pPr lvl="1" eaLnBrk="1" fontAlgn="auto" hangingPunct="1">
              <a:spcAft>
                <a:spcPts val="0"/>
              </a:spcAft>
              <a:buFont typeface="Arial" panose="020B0604020202020204" pitchFamily="34" charset="0"/>
              <a:buChar char="•"/>
              <a:defRPr/>
            </a:pPr>
            <a:r>
              <a:rPr lang="pt-BR" dirty="0">
                <a:solidFill>
                  <a:schemeClr val="accent6"/>
                </a:solidFill>
              </a:rPr>
              <a:t>grandes cistos periféricos de até 7 cm de diâmetro</a:t>
            </a:r>
          </a:p>
          <a:p>
            <a:pPr lvl="1" eaLnBrk="1" fontAlgn="auto" hangingPunct="1">
              <a:spcAft>
                <a:spcPts val="0"/>
              </a:spcAft>
              <a:buFont typeface="Arial" panose="020B0604020202020204" pitchFamily="34" charset="0"/>
              <a:buChar char="•"/>
              <a:defRPr/>
            </a:pPr>
            <a:r>
              <a:rPr lang="pt-BR" dirty="0"/>
              <a:t>10-15% </a:t>
            </a:r>
          </a:p>
          <a:p>
            <a:pPr lvl="1" eaLnBrk="1" fontAlgn="auto" hangingPunct="1">
              <a:spcAft>
                <a:spcPts val="0"/>
              </a:spcAft>
              <a:buFont typeface="Arial" panose="020B0604020202020204" pitchFamily="34" charset="0"/>
              <a:buChar char="•"/>
              <a:defRPr/>
            </a:pPr>
            <a:r>
              <a:rPr lang="pt-BR" dirty="0"/>
              <a:t>disfunção respiratória por pneumonia ou pneumotórax (</a:t>
            </a:r>
            <a:r>
              <a:rPr lang="pt-BR" dirty="0">
                <a:solidFill>
                  <a:schemeClr val="accent6"/>
                </a:solidFill>
              </a:rPr>
              <a:t>raramente assintomáticos)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8914" name="Espaço Reservado para Conteúdo 2"/>
          <p:cNvSpPr>
            <a:spLocks noGrp="1"/>
          </p:cNvSpPr>
          <p:nvPr>
            <p:ph idx="1"/>
          </p:nvPr>
        </p:nvSpPr>
        <p:spPr/>
        <p:txBody>
          <a:bodyPr/>
          <a:lstStyle/>
          <a:p>
            <a:pPr eaLnBrk="1" hangingPunct="1"/>
            <a:r>
              <a:rPr lang="pt-BR" b="1" smtClean="0">
                <a:solidFill>
                  <a:srgbClr val="0000FF"/>
                </a:solidFill>
              </a:rPr>
              <a:t>90% assintomáticos no período neonatal</a:t>
            </a:r>
          </a:p>
          <a:p>
            <a:pPr lvl="1" eaLnBrk="1" hangingPunct="1"/>
            <a:r>
              <a:rPr lang="pt-BR" smtClean="0"/>
              <a:t>em alguma fase da vida, poderão apresentar sintomas sugestivos de infecção pulmonar.</a:t>
            </a:r>
          </a:p>
          <a:p>
            <a:pPr eaLnBrk="1" hangingPunct="1"/>
            <a:r>
              <a:rPr lang="pt-BR" smtClean="0"/>
              <a:t>30% são diagnosticados no período pós-natal</a:t>
            </a:r>
          </a:p>
          <a:p>
            <a:pPr eaLnBrk="1" hangingPunct="1"/>
            <a:r>
              <a:rPr lang="pt-BR" smtClean="0"/>
              <a:t>15-50% dos casos podem regredir ainda no período neonatal, provavelmente por um mecanismo de apoptose e ausência de suprimento vascular.</a:t>
            </a:r>
          </a:p>
          <a:p>
            <a:pPr eaLnBrk="1" hangingPunct="1"/>
            <a:endParaRPr lang="pt-BR" smtClean="0"/>
          </a:p>
          <a:p>
            <a:pPr eaLnBrk="1" hangingPunct="1"/>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 name="Espaço Reservado para Conteúdo 2">
            <a:extLst>
              <a:ext uri="{FF2B5EF4-FFF2-40B4-BE49-F238E27FC236}"/>
            </a:extLst>
          </p:cNvPr>
          <p:cNvSpPr>
            <a:spLocks noGrp="1"/>
          </p:cNvSpPr>
          <p:nvPr>
            <p:ph idx="1"/>
          </p:nvPr>
        </p:nvSpPr>
        <p:spPr/>
        <p:txBody>
          <a:bodyPr rtlCol="0">
            <a:normAutofit/>
          </a:bodyPr>
          <a:lstStyle/>
          <a:p>
            <a:pPr eaLnBrk="1" fontAlgn="auto" hangingPunct="1">
              <a:spcAft>
                <a:spcPts val="0"/>
              </a:spcAft>
              <a:buFont typeface="Arial" panose="020B0604020202020204" pitchFamily="34" charset="0"/>
              <a:buChar char="•"/>
              <a:defRPr/>
            </a:pPr>
            <a:r>
              <a:rPr lang="pt-BR" dirty="0"/>
              <a:t>Radiografia/USG apontam para o diagnóstico</a:t>
            </a:r>
          </a:p>
          <a:p>
            <a:pPr eaLnBrk="1" fontAlgn="auto" hangingPunct="1">
              <a:spcAft>
                <a:spcPts val="0"/>
              </a:spcAft>
              <a:buFont typeface="Arial" panose="020B0604020202020204" pitchFamily="34" charset="0"/>
              <a:buChar char="•"/>
              <a:defRPr/>
            </a:pPr>
            <a:r>
              <a:rPr lang="pt-BR" dirty="0"/>
              <a:t>Obrigatória realização de uma </a:t>
            </a:r>
            <a:r>
              <a:rPr lang="pt-BR" dirty="0">
                <a:solidFill>
                  <a:schemeClr val="accent6"/>
                </a:solidFill>
              </a:rPr>
              <a:t>TC de tórax</a:t>
            </a:r>
            <a:endParaRPr lang="pt-BR" dirty="0"/>
          </a:p>
          <a:p>
            <a:pPr lvl="1" eaLnBrk="1" fontAlgn="auto" hangingPunct="1">
              <a:spcAft>
                <a:spcPts val="0"/>
              </a:spcAft>
              <a:buFont typeface="Arial" panose="020B0604020202020204" pitchFamily="34" charset="0"/>
              <a:buChar char="•"/>
              <a:defRPr/>
            </a:pPr>
            <a:r>
              <a:rPr lang="pt-BR" dirty="0"/>
              <a:t>tamanho dos cistos</a:t>
            </a:r>
          </a:p>
          <a:p>
            <a:pPr lvl="1" eaLnBrk="1" fontAlgn="auto" hangingPunct="1">
              <a:spcAft>
                <a:spcPts val="0"/>
              </a:spcAft>
              <a:buFont typeface="Arial" panose="020B0604020202020204" pitchFamily="34" charset="0"/>
              <a:buChar char="•"/>
              <a:defRPr/>
            </a:pPr>
            <a:r>
              <a:rPr lang="pt-BR" dirty="0"/>
              <a:t>anomalias associadas </a:t>
            </a:r>
          </a:p>
          <a:p>
            <a:pPr lvl="1" eaLnBrk="1" fontAlgn="auto" hangingPunct="1">
              <a:spcAft>
                <a:spcPts val="0"/>
              </a:spcAft>
              <a:buFont typeface="Arial" panose="020B0604020202020204" pitchFamily="34" charset="0"/>
              <a:buChar char="•"/>
              <a:defRPr/>
            </a:pPr>
            <a:r>
              <a:rPr lang="pt-BR" dirty="0"/>
              <a:t>definir a extensão anatômica da malformação</a:t>
            </a:r>
          </a:p>
          <a:p>
            <a:pPr lvl="1" eaLnBrk="1" fontAlgn="auto" hangingPunct="1">
              <a:spcAft>
                <a:spcPts val="0"/>
              </a:spcAft>
              <a:buFont typeface="Arial" panose="020B0604020202020204" pitchFamily="34" charset="0"/>
              <a:buChar char="•"/>
              <a:defRPr/>
            </a:pPr>
            <a:r>
              <a:rPr lang="pt-BR" dirty="0"/>
              <a:t>evidenciar lesões que tenham regredido à radiografia e/ou ultrassonografia de tórax</a:t>
            </a:r>
          </a:p>
          <a:p>
            <a:pPr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MAC</a:t>
            </a:r>
          </a:p>
        </p:txBody>
      </p:sp>
      <p:sp>
        <p:nvSpPr>
          <p:cNvPr id="3" name="Espaço Reservado para Conteúdo 2">
            <a:extLst>
              <a:ext uri="{FF2B5EF4-FFF2-40B4-BE49-F238E27FC236}"/>
            </a:extLst>
          </p:cNvPr>
          <p:cNvSpPr>
            <a:spLocks noGrp="1"/>
          </p:cNvSpPr>
          <p:nvPr>
            <p:ph idx="1"/>
          </p:nvPr>
        </p:nvSpPr>
        <p:spPr/>
        <p:txBody>
          <a:bodyPr rtlCol="0">
            <a:normAutofit/>
          </a:bodyPr>
          <a:lstStyle/>
          <a:p>
            <a:pPr eaLnBrk="1" fontAlgn="auto" hangingPunct="1">
              <a:spcAft>
                <a:spcPts val="0"/>
              </a:spcAft>
              <a:buFont typeface="Arial" panose="020B0604020202020204" pitchFamily="34" charset="0"/>
              <a:buChar char="•"/>
              <a:defRPr/>
            </a:pPr>
            <a:r>
              <a:rPr lang="pt-BR" dirty="0"/>
              <a:t>Em alguns casos, o uso de esteroides (</a:t>
            </a:r>
            <a:r>
              <a:rPr lang="pt-BR" dirty="0" err="1"/>
              <a:t>betametasona</a:t>
            </a:r>
            <a:r>
              <a:rPr lang="pt-BR" dirty="0"/>
              <a:t> e </a:t>
            </a:r>
            <a:r>
              <a:rPr lang="pt-BR" dirty="0" err="1"/>
              <a:t>dexametasona</a:t>
            </a:r>
            <a:r>
              <a:rPr lang="pt-BR" dirty="0"/>
              <a:t>) pode evitar o crescimento da MAC, prevenindo a hidropisia.</a:t>
            </a:r>
          </a:p>
          <a:p>
            <a:pPr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r>
              <a:rPr lang="pt-BR" dirty="0"/>
              <a:t>O manejo das lesões assintomáticas controverso</a:t>
            </a:r>
          </a:p>
          <a:p>
            <a:pPr lvl="1" eaLnBrk="1" fontAlgn="auto" hangingPunct="1">
              <a:spcAft>
                <a:spcPts val="0"/>
              </a:spcAft>
              <a:buFont typeface="Arial" panose="020B0604020202020204" pitchFamily="34" charset="0"/>
              <a:buChar char="•"/>
              <a:defRPr/>
            </a:pPr>
            <a:r>
              <a:rPr lang="pt-BR" dirty="0"/>
              <a:t>maioria dos autores sugere a ressecção devido ao risco de infecção ou de transformação neoplásica, principalmente nos tipos </a:t>
            </a:r>
            <a:r>
              <a:rPr lang="pt-BR" dirty="0" err="1"/>
              <a:t>bronquioloalveolar</a:t>
            </a:r>
            <a:r>
              <a:rPr lang="pt-BR" dirty="0"/>
              <a:t>, </a:t>
            </a:r>
            <a:r>
              <a:rPr lang="pt-BR" dirty="0" err="1"/>
              <a:t>mixossarcoma</a:t>
            </a:r>
            <a:r>
              <a:rPr lang="pt-BR" dirty="0"/>
              <a:t>, </a:t>
            </a:r>
            <a:r>
              <a:rPr lang="pt-BR" dirty="0">
                <a:solidFill>
                  <a:schemeClr val="accent6"/>
                </a:solidFill>
              </a:rPr>
              <a:t>blastoma </a:t>
            </a:r>
            <a:r>
              <a:rPr lang="pt-BR" dirty="0" err="1">
                <a:solidFill>
                  <a:schemeClr val="accent6"/>
                </a:solidFill>
              </a:rPr>
              <a:t>pleuropulmonar</a:t>
            </a:r>
            <a:r>
              <a:rPr lang="pt-BR" dirty="0">
                <a:solidFill>
                  <a:schemeClr val="accent6"/>
                </a:solidFill>
              </a:rPr>
              <a:t> </a:t>
            </a:r>
            <a:r>
              <a:rPr lang="pt-BR" dirty="0"/>
              <a:t>e </a:t>
            </a:r>
            <a:r>
              <a:rPr lang="pt-BR" dirty="0" err="1"/>
              <a:t>rabdomiossarcoma</a:t>
            </a:r>
            <a:r>
              <a:rPr lang="pt-BR" dirty="0"/>
              <a:t>.</a:t>
            </a:r>
          </a:p>
          <a:p>
            <a:pPr lvl="1"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r>
              <a:rPr lang="pt-BR" dirty="0"/>
              <a:t>Nos pacientes </a:t>
            </a:r>
            <a:r>
              <a:rPr lang="pt-BR" dirty="0">
                <a:solidFill>
                  <a:schemeClr val="accent6"/>
                </a:solidFill>
              </a:rPr>
              <a:t>sintomáticos lobectomia pulmonar</a:t>
            </a:r>
          </a:p>
          <a:p>
            <a:pPr lvl="1" eaLnBrk="1" fontAlgn="auto" hangingPunct="1">
              <a:spcAft>
                <a:spcPts val="0"/>
              </a:spcAft>
              <a:buFont typeface="Arial" panose="020B0604020202020204" pitchFamily="34" charset="0"/>
              <a:buChar char="•"/>
              <a:defRPr/>
            </a:pPr>
            <a:r>
              <a:rPr lang="pt-BR" dirty="0"/>
              <a:t>3 e 9 meses </a:t>
            </a:r>
          </a:p>
          <a:p>
            <a:pPr lvl="1"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ENFISEMA LOBAR CONGÊNITO</a:t>
            </a:r>
          </a:p>
        </p:txBody>
      </p:sp>
      <p:sp>
        <p:nvSpPr>
          <p:cNvPr id="3" name="Espaço Reservado para Conteúdo 2">
            <a:extLst>
              <a:ext uri="{FF2B5EF4-FFF2-40B4-BE49-F238E27FC236}"/>
            </a:extLst>
          </p:cNvPr>
          <p:cNvSpPr>
            <a:spLocks noGrp="1"/>
          </p:cNvSpPr>
          <p:nvPr>
            <p:ph idx="1"/>
          </p:nvPr>
        </p:nvSpPr>
        <p:spPr/>
        <p:txBody>
          <a:bodyPr rtlCol="0">
            <a:normAutofit/>
          </a:bodyPr>
          <a:lstStyle/>
          <a:p>
            <a:pPr eaLnBrk="1" fontAlgn="auto" hangingPunct="1">
              <a:spcAft>
                <a:spcPts val="0"/>
              </a:spcAft>
              <a:buFont typeface="Arial" panose="020B0604020202020204" pitchFamily="34" charset="0"/>
              <a:buChar char="•"/>
              <a:defRPr/>
            </a:pPr>
            <a:r>
              <a:rPr lang="pt-BR" dirty="0">
                <a:solidFill>
                  <a:schemeClr val="accent3"/>
                </a:solidFill>
              </a:rPr>
              <a:t>Rara</a:t>
            </a:r>
            <a:r>
              <a:rPr lang="pt-BR" dirty="0"/>
              <a:t>: 1:20.000 e 1:30.000 nascimentos.</a:t>
            </a:r>
          </a:p>
          <a:p>
            <a:pPr eaLnBrk="1" fontAlgn="auto" hangingPunct="1">
              <a:spcAft>
                <a:spcPts val="0"/>
              </a:spcAft>
              <a:buFont typeface="Arial" panose="020B0604020202020204" pitchFamily="34" charset="0"/>
              <a:buChar char="•"/>
              <a:defRPr/>
            </a:pPr>
            <a:r>
              <a:rPr lang="pt-BR" dirty="0"/>
              <a:t>Causa:</a:t>
            </a:r>
          </a:p>
          <a:p>
            <a:pPr lvl="1" eaLnBrk="1" fontAlgn="auto" hangingPunct="1">
              <a:spcAft>
                <a:spcPts val="0"/>
              </a:spcAft>
              <a:buFont typeface="Arial" panose="020B0604020202020204" pitchFamily="34" charset="0"/>
              <a:buChar char="•"/>
              <a:defRPr/>
            </a:pPr>
            <a:r>
              <a:rPr lang="pt-BR" dirty="0"/>
              <a:t>deficiência no desenvolvimento das cartilagens brônquicas (25% dos casos)</a:t>
            </a:r>
          </a:p>
          <a:p>
            <a:pPr lvl="1" eaLnBrk="1" fontAlgn="auto" hangingPunct="1">
              <a:spcAft>
                <a:spcPts val="0"/>
              </a:spcAft>
              <a:buFont typeface="Arial" panose="020B0604020202020204" pitchFamily="34" charset="0"/>
              <a:buChar char="•"/>
              <a:defRPr/>
            </a:pPr>
            <a:r>
              <a:rPr lang="pt-BR" dirty="0"/>
              <a:t>obstrução de um brônquio </a:t>
            </a:r>
            <a:r>
              <a:rPr lang="pt-BR" dirty="0" err="1"/>
              <a:t>lobar</a:t>
            </a:r>
            <a:r>
              <a:rPr lang="pt-BR" dirty="0"/>
              <a:t> (25% dos casos), geralmente causada por uma estenose brônquica idiopática </a:t>
            </a:r>
          </a:p>
          <a:p>
            <a:pPr lvl="1" eaLnBrk="1" fontAlgn="auto" hangingPunct="1">
              <a:spcAft>
                <a:spcPts val="0"/>
              </a:spcAft>
              <a:buFont typeface="Arial" panose="020B0604020202020204" pitchFamily="34" charset="0"/>
              <a:buChar char="•"/>
              <a:defRPr/>
            </a:pPr>
            <a:r>
              <a:rPr lang="pt-BR" dirty="0"/>
              <a:t>50% sem causa definida</a:t>
            </a:r>
          </a:p>
          <a:p>
            <a:pPr lvl="1"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ENFISEMA LOBAR CONGÊNITO</a:t>
            </a:r>
          </a:p>
        </p:txBody>
      </p:sp>
      <p:sp>
        <p:nvSpPr>
          <p:cNvPr id="43010" name="Espaço Reservado para Conteúdo 2"/>
          <p:cNvSpPr>
            <a:spLocks noGrp="1"/>
          </p:cNvSpPr>
          <p:nvPr>
            <p:ph sz="half" idx="1"/>
          </p:nvPr>
        </p:nvSpPr>
        <p:spPr>
          <a:xfrm>
            <a:off x="685800" y="2193925"/>
            <a:ext cx="9456738" cy="4024313"/>
          </a:xfrm>
        </p:spPr>
        <p:txBody>
          <a:bodyPr/>
          <a:lstStyle/>
          <a:p>
            <a:pPr eaLnBrk="1" hangingPunct="1"/>
            <a:r>
              <a:rPr lang="pt-BR" smtClean="0"/>
              <a:t>Hiperinsuflação de um lobo pulmonar por aprisionamento aéreo, resultando em </a:t>
            </a:r>
            <a:r>
              <a:rPr lang="pt-BR" smtClean="0">
                <a:solidFill>
                  <a:srgbClr val="7F2294"/>
                </a:solidFill>
              </a:rPr>
              <a:t>distensão do lobo e provocando um efeito de massa</a:t>
            </a:r>
            <a:r>
              <a:rPr lang="pt-BR" smtClean="0"/>
              <a:t> que comprime os demais lobos e desvia o mediastino, levando a repercussões hemodinâmicas. </a:t>
            </a:r>
            <a:r>
              <a:rPr lang="pt-BR" smtClean="0">
                <a:solidFill>
                  <a:srgbClr val="0000FF"/>
                </a:solidFill>
              </a:rPr>
              <a:t>Figura 4</a:t>
            </a:r>
          </a:p>
          <a:p>
            <a:pPr eaLnBrk="1" hangingPunct="1"/>
            <a:r>
              <a:rPr lang="pt-BR" smtClean="0"/>
              <a:t>A </a:t>
            </a:r>
            <a:r>
              <a:rPr lang="pt-BR" smtClean="0">
                <a:solidFill>
                  <a:srgbClr val="7F2294"/>
                </a:solidFill>
              </a:rPr>
              <a:t>histologia geralmente é normal</a:t>
            </a:r>
          </a:p>
          <a:p>
            <a:pPr lvl="1" eaLnBrk="1" hangingPunct="1"/>
            <a:r>
              <a:rPr lang="pt-BR" smtClean="0"/>
              <a:t>alguns casos pulmão ou lobo como polialveolar</a:t>
            </a:r>
          </a:p>
          <a:p>
            <a:pPr eaLnBrk="1" hangingPunct="1"/>
            <a:endParaRPr lang="pt-BR" smtClean="0"/>
          </a:p>
          <a:p>
            <a:pPr eaLnBrk="1" hangingPunct="1"/>
            <a:endParaRPr lang="pt-BR"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4"/>
          <p:cNvPicPr>
            <a:picLocks noChangeAspect="1" noChangeArrowheads="1"/>
          </p:cNvPicPr>
          <p:nvPr/>
        </p:nvPicPr>
        <p:blipFill>
          <a:blip r:embed="rId2"/>
          <a:srcRect/>
          <a:stretch>
            <a:fillRect/>
          </a:stretch>
        </p:blipFill>
        <p:spPr bwMode="auto">
          <a:xfrm>
            <a:off x="203200" y="1150938"/>
            <a:ext cx="7983538" cy="4667250"/>
          </a:xfrm>
          <a:prstGeom prst="rect">
            <a:avLst/>
          </a:prstGeom>
          <a:noFill/>
          <a:ln w="9525">
            <a:noFill/>
            <a:miter lim="800000"/>
            <a:headEnd/>
            <a:tailEnd/>
          </a:ln>
        </p:spPr>
      </p:pic>
      <p:sp>
        <p:nvSpPr>
          <p:cNvPr id="44034" name="Text Box 5"/>
          <p:cNvSpPr txBox="1">
            <a:spLocks noChangeArrowheads="1"/>
          </p:cNvSpPr>
          <p:nvPr/>
        </p:nvSpPr>
        <p:spPr bwMode="auto">
          <a:xfrm>
            <a:off x="8993188" y="882650"/>
            <a:ext cx="1263650" cy="366713"/>
          </a:xfrm>
          <a:prstGeom prst="rect">
            <a:avLst/>
          </a:prstGeom>
          <a:noFill/>
          <a:ln w="9525">
            <a:noFill/>
            <a:miter lim="800000"/>
            <a:headEnd/>
            <a:tailEnd/>
          </a:ln>
        </p:spPr>
        <p:txBody>
          <a:bodyPr wrap="none">
            <a:spAutoFit/>
          </a:bodyPr>
          <a:lstStyle/>
          <a:p>
            <a:pPr defTabSz="914400"/>
            <a:r>
              <a:rPr lang="pt-BR">
                <a:solidFill>
                  <a:srgbClr val="0000FF"/>
                </a:solidFill>
              </a:rPr>
              <a:t>NOTA: RX</a:t>
            </a:r>
          </a:p>
        </p:txBody>
      </p:sp>
      <p:pic>
        <p:nvPicPr>
          <p:cNvPr id="44035" name="Picture 6"/>
          <p:cNvPicPr>
            <a:picLocks noChangeAspect="1" noChangeArrowheads="1"/>
          </p:cNvPicPr>
          <p:nvPr/>
        </p:nvPicPr>
        <p:blipFill>
          <a:blip r:embed="rId3"/>
          <a:srcRect/>
          <a:stretch>
            <a:fillRect/>
          </a:stretch>
        </p:blipFill>
        <p:spPr bwMode="auto">
          <a:xfrm>
            <a:off x="8396288" y="1943100"/>
            <a:ext cx="3213100" cy="2417763"/>
          </a:xfrm>
          <a:prstGeom prst="rect">
            <a:avLst/>
          </a:prstGeom>
          <a:noFill/>
          <a:ln w="38100">
            <a:solidFill>
              <a:srgbClr val="0000FF"/>
            </a:solid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ENFISEMA LOBAR CONGÊNITO</a:t>
            </a:r>
          </a:p>
        </p:txBody>
      </p:sp>
      <p:sp>
        <p:nvSpPr>
          <p:cNvPr id="45058" name="Espaço Reservado para Conteúdo 4"/>
          <p:cNvSpPr>
            <a:spLocks noGrp="1"/>
          </p:cNvSpPr>
          <p:nvPr>
            <p:ph idx="1"/>
          </p:nvPr>
        </p:nvSpPr>
        <p:spPr/>
        <p:txBody>
          <a:bodyPr/>
          <a:lstStyle/>
          <a:p>
            <a:pPr eaLnBrk="1" hangingPunct="1"/>
            <a:r>
              <a:rPr lang="pt-BR" smtClean="0"/>
              <a:t>Apresentação clínica </a:t>
            </a:r>
          </a:p>
          <a:p>
            <a:pPr lvl="1" eaLnBrk="1" hangingPunct="1"/>
            <a:r>
              <a:rPr lang="pt-BR" smtClean="0"/>
              <a:t>leve disfunção ventilatória até insuficiência respiratória aguda ao nascer e infecções pulmonares de repetição</a:t>
            </a:r>
          </a:p>
          <a:p>
            <a:pPr lvl="1" eaLnBrk="1" hangingPunct="1"/>
            <a:r>
              <a:rPr lang="pt-BR" smtClean="0"/>
              <a:t>maioria dos pacientes assintomáticos logo após o nascimento</a:t>
            </a:r>
          </a:p>
          <a:p>
            <a:pPr lvl="1" eaLnBrk="1" hangingPunct="1"/>
            <a:r>
              <a:rPr lang="pt-BR" smtClean="0"/>
              <a:t>maioria dos pacientes apresenta sintomas antes dos seis meses de vida, </a:t>
            </a:r>
          </a:p>
          <a:p>
            <a:pPr lvl="1" eaLnBrk="1" hangingPunct="1"/>
            <a:r>
              <a:rPr lang="pt-BR" smtClean="0"/>
              <a:t>duas vezes mais comum em homens do que mulheres</a:t>
            </a:r>
          </a:p>
          <a:p>
            <a:pPr eaLnBrk="1" hangingPunct="1"/>
            <a:r>
              <a:rPr lang="pt-BR" smtClean="0"/>
              <a:t>Acomete, em ordem de frequência, o LOBO SUPERIOR ESQUERDO(LSE) em 40-50%, lobo médio (30-40%), LOBO SUPERIOR DIREITO (LSD) em  20%</a:t>
            </a:r>
          </a:p>
          <a:p>
            <a:pPr eaLnBrk="1" hangingPunct="1">
              <a:buFont typeface="Arial" charset="0"/>
              <a:buNone/>
            </a:pPr>
            <a:endParaRPr lang="pt-BR" smtClean="0"/>
          </a:p>
          <a:p>
            <a:pPr eaLnBrk="1" hangingPunct="1"/>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ENFISEMA LOBAR CONGÊNITO</a:t>
            </a:r>
          </a:p>
        </p:txBody>
      </p:sp>
      <p:sp>
        <p:nvSpPr>
          <p:cNvPr id="46082" name="Espaço Reservado para Conteúdo 4"/>
          <p:cNvSpPr>
            <a:spLocks noGrp="1"/>
          </p:cNvSpPr>
          <p:nvPr>
            <p:ph idx="1"/>
          </p:nvPr>
        </p:nvSpPr>
        <p:spPr/>
        <p:txBody>
          <a:bodyPr/>
          <a:lstStyle/>
          <a:p>
            <a:pPr eaLnBrk="1" hangingPunct="1"/>
            <a:r>
              <a:rPr lang="pt-BR" smtClean="0"/>
              <a:t>Ao nascer, um terço dos pacientes apresentam-se sintomáticos, e </a:t>
            </a:r>
            <a:r>
              <a:rPr lang="pt-BR" smtClean="0">
                <a:solidFill>
                  <a:srgbClr val="7F2294"/>
                </a:solidFill>
              </a:rPr>
              <a:t>50% serão diagnosticados dentro do primeiro mês de vida.</a:t>
            </a:r>
          </a:p>
          <a:p>
            <a:pPr eaLnBrk="1" hangingPunct="1"/>
            <a:r>
              <a:rPr lang="pt-BR" smtClean="0"/>
              <a:t> Até 10% desses pacientes apresentam anormalidades associadas</a:t>
            </a:r>
          </a:p>
          <a:p>
            <a:pPr lvl="1" eaLnBrk="1" hangingPunct="1"/>
            <a:r>
              <a:rPr lang="pt-BR" smtClean="0"/>
              <a:t>mais comuns de origem cardíaca.</a:t>
            </a:r>
          </a:p>
          <a:p>
            <a:pPr eaLnBrk="1" hangingPunct="1"/>
            <a:r>
              <a:rPr lang="pt-BR" smtClean="0"/>
              <a:t>A maioria apresenta moderados graus de disfunção respiratória nos primeiros dias de vida com </a:t>
            </a:r>
            <a:r>
              <a:rPr lang="pt-BR" smtClean="0">
                <a:solidFill>
                  <a:srgbClr val="7F2294"/>
                </a:solidFill>
              </a:rPr>
              <a:t>piora progressiva </a:t>
            </a:r>
            <a:r>
              <a:rPr lang="pt-BR" smtClean="0"/>
              <a:t>ao passar dos dias devido ao aumento da hiperinsuflação pulmonar. Esses pacientes tendem a apresentar </a:t>
            </a:r>
            <a:r>
              <a:rPr lang="pt-BR" b="1" smtClean="0">
                <a:solidFill>
                  <a:srgbClr val="FF3300"/>
                </a:solidFill>
              </a:rPr>
              <a:t>cianose, podendo progredir para franca insuficiência respiratória.</a:t>
            </a:r>
          </a:p>
          <a:p>
            <a:pPr eaLnBrk="1" hangingPunct="1"/>
            <a:endParaRPr lang="pt-BR" b="1" smtClean="0">
              <a:solidFill>
                <a:srgbClr val="FF33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ENFISEMA LOBAR CONGÊNITO</a:t>
            </a:r>
          </a:p>
        </p:txBody>
      </p:sp>
      <p:sp>
        <p:nvSpPr>
          <p:cNvPr id="47106" name="Espaço Reservado para Conteúdo 4"/>
          <p:cNvSpPr>
            <a:spLocks noGrp="1"/>
          </p:cNvSpPr>
          <p:nvPr>
            <p:ph idx="1"/>
          </p:nvPr>
        </p:nvSpPr>
        <p:spPr/>
        <p:txBody>
          <a:bodyPr/>
          <a:lstStyle/>
          <a:p>
            <a:pPr eaLnBrk="1" hangingPunct="1"/>
            <a:r>
              <a:rPr lang="pt-BR" smtClean="0"/>
              <a:t>Pode ser diagnosticado no período pré-natal através da ultrassonografia, sendo descritos </a:t>
            </a:r>
            <a:r>
              <a:rPr lang="pt-BR" b="1" smtClean="0">
                <a:solidFill>
                  <a:srgbClr val="0000FF"/>
                </a:solidFill>
              </a:rPr>
              <a:t>casos de diminuição espontânea de volume bem como seu desaparecimento</a:t>
            </a:r>
            <a:r>
              <a:rPr lang="pt-BR" smtClean="0"/>
              <a:t>, algumas vezes no útero.</a:t>
            </a:r>
          </a:p>
          <a:p>
            <a:pPr eaLnBrk="1" hangingPunct="1"/>
            <a:r>
              <a:rPr lang="pt-BR" smtClean="0"/>
              <a:t>A TC de tórax se mostra essencial no diagnóstico dessa patologia para a avaliação de obstruções brônquicas e alterações anatômicas, evidenciando os limites do lobo afetado e de seus vasos. </a:t>
            </a:r>
          </a:p>
          <a:p>
            <a:pPr eaLnBrk="1" hangingPunct="1"/>
            <a:r>
              <a:rPr lang="pt-BR" smtClean="0"/>
              <a:t>Diagnóstico diferencial: pneumatoceles, pneumotórax, atelectasia pulmonar e hipoplasia pulmonar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ENFISEMA LOBAR CONGÊNITO</a:t>
            </a:r>
          </a:p>
        </p:txBody>
      </p:sp>
      <p:sp>
        <p:nvSpPr>
          <p:cNvPr id="48130" name="Espaço Reservado para Conteúdo 4"/>
          <p:cNvSpPr>
            <a:spLocks noGrp="1"/>
          </p:cNvSpPr>
          <p:nvPr>
            <p:ph idx="1"/>
          </p:nvPr>
        </p:nvSpPr>
        <p:spPr/>
        <p:txBody>
          <a:bodyPr/>
          <a:lstStyle/>
          <a:p>
            <a:pPr eaLnBrk="1" hangingPunct="1"/>
            <a:r>
              <a:rPr lang="pt-BR" b="1" smtClean="0">
                <a:solidFill>
                  <a:srgbClr val="0000FF"/>
                </a:solidFill>
              </a:rPr>
              <a:t>Tratamento</a:t>
            </a:r>
            <a:r>
              <a:rPr lang="pt-BR" smtClean="0"/>
              <a:t>: </a:t>
            </a:r>
            <a:r>
              <a:rPr lang="pt-BR" smtClean="0">
                <a:solidFill>
                  <a:srgbClr val="7F2294"/>
                </a:solidFill>
              </a:rPr>
              <a:t>lobectomia</a:t>
            </a:r>
            <a:r>
              <a:rPr lang="pt-BR" smtClean="0"/>
              <a:t> em crianças sintomáticas.</a:t>
            </a:r>
          </a:p>
          <a:p>
            <a:pPr eaLnBrk="1" hangingPunct="1"/>
            <a:r>
              <a:rPr lang="pt-BR" smtClean="0"/>
              <a:t>A resolução espontânea pré-natal e pós-natal sugere que essa patologia é um </a:t>
            </a:r>
            <a:r>
              <a:rPr lang="pt-BR" smtClean="0">
                <a:solidFill>
                  <a:srgbClr val="7F2294"/>
                </a:solidFill>
              </a:rPr>
              <a:t>processo parcialmente reversível </a:t>
            </a:r>
            <a:r>
              <a:rPr lang="pt-BR" smtClean="0"/>
              <a:t>ou que o crescimento do parênquima pulmonar normal compensa o enfisema lobar congênito não funcionante.</a:t>
            </a:r>
          </a:p>
          <a:p>
            <a:pPr eaLnBrk="1" hangingPunct="1"/>
            <a:r>
              <a:rPr lang="pt-BR" smtClean="0"/>
              <a:t>A fibrobroncoscopia é recomendada para descartar tampões mucosos, corpo estranho e alterações na via aérea.</a:t>
            </a:r>
          </a:p>
          <a:p>
            <a:pPr eaLnBrk="1" hangingPunct="1"/>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ARTERIOVENOSA</a:t>
            </a:r>
            <a:br>
              <a:rPr lang="pt-BR" b="1" cap="none" smtClean="0">
                <a:solidFill>
                  <a:srgbClr val="FF3300"/>
                </a:solidFill>
              </a:rPr>
            </a:br>
            <a:r>
              <a:rPr lang="pt-BR" b="1" cap="none" smtClean="0">
                <a:solidFill>
                  <a:srgbClr val="FF3300"/>
                </a:solidFill>
              </a:rPr>
              <a:t>(MAV)</a:t>
            </a:r>
          </a:p>
        </p:txBody>
      </p:sp>
      <p:sp>
        <p:nvSpPr>
          <p:cNvPr id="49154" name="Espaço Reservado para Conteúdo 4"/>
          <p:cNvSpPr>
            <a:spLocks noGrp="1"/>
          </p:cNvSpPr>
          <p:nvPr>
            <p:ph idx="1"/>
          </p:nvPr>
        </p:nvSpPr>
        <p:spPr/>
        <p:txBody>
          <a:bodyPr/>
          <a:lstStyle/>
          <a:p>
            <a:pPr eaLnBrk="1" hangingPunct="1">
              <a:lnSpc>
                <a:spcPct val="80000"/>
              </a:lnSpc>
            </a:pPr>
            <a:r>
              <a:rPr lang="pt-BR" sz="2000" smtClean="0"/>
              <a:t>Fistula arteriovenosa, aneurisma arteriovenoso pulmonar, hemangioma pulmonar, angioma cavernoso pulmonar, telangiectasia pulmonar, entre outros.</a:t>
            </a:r>
          </a:p>
          <a:p>
            <a:pPr eaLnBrk="1" hangingPunct="1">
              <a:lnSpc>
                <a:spcPct val="80000"/>
              </a:lnSpc>
            </a:pPr>
            <a:endParaRPr lang="pt-BR" sz="2000" smtClean="0"/>
          </a:p>
          <a:p>
            <a:pPr eaLnBrk="1" hangingPunct="1">
              <a:lnSpc>
                <a:spcPct val="80000"/>
              </a:lnSpc>
            </a:pPr>
            <a:r>
              <a:rPr lang="pt-BR" sz="2000" smtClean="0"/>
              <a:t>2-3 casos por 100.000 pessoas</a:t>
            </a:r>
          </a:p>
          <a:p>
            <a:pPr eaLnBrk="1" hangingPunct="1">
              <a:lnSpc>
                <a:spcPct val="80000"/>
              </a:lnSpc>
            </a:pPr>
            <a:endParaRPr lang="pt-BR" sz="2000" smtClean="0"/>
          </a:p>
          <a:p>
            <a:pPr eaLnBrk="1" hangingPunct="1">
              <a:lnSpc>
                <a:spcPct val="80000"/>
              </a:lnSpc>
            </a:pPr>
            <a:r>
              <a:rPr lang="pt-BR" sz="2000" smtClean="0">
                <a:solidFill>
                  <a:srgbClr val="7F2294"/>
                </a:solidFill>
              </a:rPr>
              <a:t>41 anos</a:t>
            </a:r>
          </a:p>
          <a:p>
            <a:pPr eaLnBrk="1" hangingPunct="1">
              <a:lnSpc>
                <a:spcPct val="80000"/>
              </a:lnSpc>
            </a:pPr>
            <a:endParaRPr lang="pt-BR" sz="2000" smtClean="0"/>
          </a:p>
          <a:p>
            <a:pPr eaLnBrk="1" hangingPunct="1">
              <a:lnSpc>
                <a:spcPct val="80000"/>
              </a:lnSpc>
            </a:pPr>
            <a:r>
              <a:rPr lang="pt-BR" sz="2000" smtClean="0"/>
              <a:t>25-50% dos pacientes irão apresentar sinais e sintomas</a:t>
            </a:r>
          </a:p>
          <a:p>
            <a:pPr lvl="1" eaLnBrk="1" hangingPunct="1">
              <a:lnSpc>
                <a:spcPct val="80000"/>
              </a:lnSpc>
            </a:pPr>
            <a:r>
              <a:rPr lang="pt-BR" sz="1900" smtClean="0"/>
              <a:t>cianose, baqueteamento digital, dispneia, fadiga e policitemia</a:t>
            </a:r>
          </a:p>
          <a:p>
            <a:pPr lvl="1" eaLnBrk="1" hangingPunct="1">
              <a:lnSpc>
                <a:spcPct val="80000"/>
              </a:lnSpc>
            </a:pPr>
            <a:endParaRPr lang="pt-BR" sz="1900" smtClean="0"/>
          </a:p>
          <a:p>
            <a:pPr eaLnBrk="1" hangingPunct="1">
              <a:lnSpc>
                <a:spcPct val="80000"/>
              </a:lnSpc>
            </a:pPr>
            <a:r>
              <a:rPr lang="pt-BR" sz="2000" smtClean="0"/>
              <a:t>Bilateral em 8-20%, sendo múltiplas em 33-50% dos pacientes, com uma maior incidência nos lobos médio e inferior esquerdo (</a:t>
            </a:r>
            <a:r>
              <a:rPr lang="pt-BR" sz="2000" smtClean="0">
                <a:solidFill>
                  <a:srgbClr val="0000FF"/>
                </a:solidFill>
              </a:rPr>
              <a:t>Figura 5</a:t>
            </a:r>
            <a:r>
              <a:rPr lang="pt-BR" sz="2000" smtClean="0"/>
              <a:t>)</a:t>
            </a:r>
          </a:p>
          <a:p>
            <a:pPr eaLnBrk="1" hangingPunct="1">
              <a:lnSpc>
                <a:spcPct val="80000"/>
              </a:lnSpc>
            </a:pPr>
            <a:endParaRPr lang="pt-BR" sz="20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4"/>
          <p:cNvPicPr>
            <a:picLocks noChangeAspect="1" noChangeArrowheads="1"/>
          </p:cNvPicPr>
          <p:nvPr/>
        </p:nvPicPr>
        <p:blipFill>
          <a:blip r:embed="rId2"/>
          <a:srcRect/>
          <a:stretch>
            <a:fillRect/>
          </a:stretch>
        </p:blipFill>
        <p:spPr bwMode="auto">
          <a:xfrm>
            <a:off x="796925" y="2038350"/>
            <a:ext cx="10907713" cy="441007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ARTERIOVENOSA</a:t>
            </a:r>
          </a:p>
        </p:txBody>
      </p:sp>
      <p:sp>
        <p:nvSpPr>
          <p:cNvPr id="51202" name="Espaço Reservado para Conteúdo 2"/>
          <p:cNvSpPr>
            <a:spLocks noGrp="1"/>
          </p:cNvSpPr>
          <p:nvPr>
            <p:ph idx="1"/>
          </p:nvPr>
        </p:nvSpPr>
        <p:spPr/>
        <p:txBody>
          <a:bodyPr/>
          <a:lstStyle/>
          <a:p>
            <a:pPr eaLnBrk="1" hangingPunct="1"/>
            <a:r>
              <a:rPr lang="pt-BR" smtClean="0"/>
              <a:t>Complicações relacionadas às MAVs ocorrem por </a:t>
            </a:r>
            <a:r>
              <a:rPr lang="pt-BR" b="1" smtClean="0">
                <a:solidFill>
                  <a:srgbClr val="7F2294"/>
                </a:solidFill>
              </a:rPr>
              <a:t>conexões do leito capilar pulmonar</a:t>
            </a:r>
            <a:r>
              <a:rPr lang="pt-BR" b="1" smtClean="0"/>
              <a:t>,</a:t>
            </a:r>
            <a:r>
              <a:rPr lang="pt-BR" smtClean="0"/>
              <a:t> com perda da função filtrante pulmonar e, consequentemente, </a:t>
            </a:r>
            <a:r>
              <a:rPr lang="pt-BR" b="1" smtClean="0">
                <a:solidFill>
                  <a:srgbClr val="FF3300"/>
                </a:solidFill>
              </a:rPr>
              <a:t>permitindo êmbolos e bactérias passarem diretamente da circulação</a:t>
            </a:r>
            <a:r>
              <a:rPr lang="pt-BR" smtClean="0">
                <a:solidFill>
                  <a:srgbClr val="7F2294"/>
                </a:solidFill>
              </a:rPr>
              <a:t> sistêmica,</a:t>
            </a:r>
            <a:r>
              <a:rPr lang="pt-BR" smtClean="0"/>
              <a:t> ou ainda </a:t>
            </a:r>
            <a:r>
              <a:rPr lang="pt-BR" smtClean="0">
                <a:solidFill>
                  <a:srgbClr val="7F2294"/>
                </a:solidFill>
              </a:rPr>
              <a:t>sangramento</a:t>
            </a:r>
            <a:r>
              <a:rPr lang="pt-BR" smtClean="0"/>
              <a:t> desses vasos anormais, causando hemoptise ou hemotórax.</a:t>
            </a:r>
          </a:p>
          <a:p>
            <a:pPr eaLnBrk="1" hangingPunct="1"/>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ARTERIOVENOSA</a:t>
            </a:r>
          </a:p>
        </p:txBody>
      </p:sp>
      <p:sp>
        <p:nvSpPr>
          <p:cNvPr id="52226" name="Espaço Reservado para Conteúdo 2"/>
          <p:cNvSpPr>
            <a:spLocks noGrp="1"/>
          </p:cNvSpPr>
          <p:nvPr>
            <p:ph idx="1"/>
          </p:nvPr>
        </p:nvSpPr>
        <p:spPr/>
        <p:txBody>
          <a:bodyPr/>
          <a:lstStyle/>
          <a:p>
            <a:pPr eaLnBrk="1" hangingPunct="1"/>
            <a:r>
              <a:rPr lang="pt-BR" smtClean="0"/>
              <a:t>Mais comum: comunicação anormal e direta entre artérias pulmonares e veias pulmonares através de pequenos aneurismas, shunt direita-esquerda, mas mantendo, na maioria das vezes, uma função cardíaca normal. </a:t>
            </a:r>
          </a:p>
          <a:p>
            <a:pPr eaLnBrk="1" hangingPunct="1"/>
            <a:endParaRPr lang="pt-BR" smtClean="0"/>
          </a:p>
          <a:p>
            <a:pPr eaLnBrk="1" hangingPunct="1"/>
            <a:r>
              <a:rPr lang="pt-BR" smtClean="0"/>
              <a:t>Com o crescimento, as crianças passam a apresentar queda na saturação de oxigênio e policitemia.</a:t>
            </a:r>
          </a:p>
          <a:p>
            <a:pPr eaLnBrk="1" hangingPunct="1"/>
            <a:endParaRPr lang="pt-BR" smtClean="0"/>
          </a:p>
          <a:p>
            <a:pPr eaLnBrk="1" hangingPunct="1"/>
            <a:r>
              <a:rPr lang="pt-BR" smtClean="0"/>
              <a:t>Esses pacientes geralmente apresentam ecocardiograma normal e radiografia de tórax com opacificação na área afetada pela MAV.</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ARTERIOVENOSA</a:t>
            </a:r>
          </a:p>
        </p:txBody>
      </p:sp>
      <p:sp>
        <p:nvSpPr>
          <p:cNvPr id="3" name="Espaço Reservado para Conteúdo 2">
            <a:extLst>
              <a:ext uri="{FF2B5EF4-FFF2-40B4-BE49-F238E27FC236}"/>
            </a:extLst>
          </p:cNvPr>
          <p:cNvSpPr>
            <a:spLocks noGrp="1"/>
          </p:cNvSpPr>
          <p:nvPr>
            <p:ph idx="1"/>
          </p:nvPr>
        </p:nvSpPr>
        <p:spPr/>
        <p:txBody>
          <a:bodyPr rtlCol="0">
            <a:normAutofit lnSpcReduction="10000"/>
          </a:bodyPr>
          <a:lstStyle/>
          <a:p>
            <a:pPr eaLnBrk="1" fontAlgn="auto" hangingPunct="1">
              <a:spcAft>
                <a:spcPts val="0"/>
              </a:spcAft>
              <a:buFont typeface="Arial" panose="020B0604020202020204" pitchFamily="34" charset="0"/>
              <a:buChar char="•"/>
              <a:defRPr/>
            </a:pPr>
            <a:r>
              <a:rPr lang="pt-BR" dirty="0"/>
              <a:t>Aproximadamente 95% dessas anastomoses  arteriovenosas ocorrem a partir das artérias pulmonares</a:t>
            </a:r>
          </a:p>
          <a:p>
            <a:pPr lvl="1" eaLnBrk="1" fontAlgn="auto" hangingPunct="1">
              <a:spcAft>
                <a:spcPts val="0"/>
              </a:spcAft>
              <a:buFont typeface="Arial" panose="020B0604020202020204" pitchFamily="34" charset="0"/>
              <a:buChar char="•"/>
              <a:defRPr/>
            </a:pPr>
            <a:r>
              <a:rPr lang="pt-BR" dirty="0"/>
              <a:t>Outras: artérias brônquicas, da artéria mamária interna, aorta descendente</a:t>
            </a:r>
          </a:p>
          <a:p>
            <a:pPr lvl="1"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r>
              <a:rPr lang="pt-BR" dirty="0"/>
              <a:t>Essas malformações tendem a aumentar de tamanho, especialmente quando são múltiplas, e raramente regridem espontaneamente. Grandes fístulas geralmente são bem localizadas e únicas, enquanto as pequenas geralmente são múltiplas.(57)</a:t>
            </a:r>
          </a:p>
          <a:p>
            <a:pPr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r>
              <a:rPr lang="pt-BR" dirty="0"/>
              <a:t>Dos pacientes com </a:t>
            </a:r>
            <a:r>
              <a:rPr lang="pt-BR" dirty="0" err="1"/>
              <a:t>telangiectasia</a:t>
            </a:r>
            <a:r>
              <a:rPr lang="pt-BR" dirty="0"/>
              <a:t> hemorrágica hereditária (síndrome de Rendu-</a:t>
            </a:r>
            <a:r>
              <a:rPr lang="pt-BR" dirty="0" err="1"/>
              <a:t>Osler</a:t>
            </a:r>
            <a:r>
              <a:rPr lang="pt-BR" dirty="0"/>
              <a:t>-Weber), 45-88% apresentam malformações arteriovenosas pulmonares.</a:t>
            </a:r>
          </a:p>
          <a:p>
            <a:pPr eaLnBrk="1" fontAlgn="auto" hangingPunct="1">
              <a:spcAft>
                <a:spcPts val="0"/>
              </a:spcAft>
              <a:buFont typeface="Arial" panose="020B0604020202020204" pitchFamily="34" charset="0"/>
              <a:buChar char="•"/>
              <a:defRPr/>
            </a:pPr>
            <a:endParaRPr lang="pt-BR" dirty="0"/>
          </a:p>
          <a:p>
            <a:pPr eaLnBrk="1" fontAlgn="auto" hangingPunct="1">
              <a:spcAft>
                <a:spcPts val="0"/>
              </a:spcAft>
              <a:buFont typeface="Arial" panose="020B0604020202020204" pitchFamily="34" charset="0"/>
              <a:buChar char="•"/>
              <a:defRPr/>
            </a:pPr>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ARTERIOVENOSA</a:t>
            </a:r>
          </a:p>
        </p:txBody>
      </p:sp>
      <p:sp>
        <p:nvSpPr>
          <p:cNvPr id="54274" name="Espaço Reservado para Conteúdo 2"/>
          <p:cNvSpPr>
            <a:spLocks noGrp="1"/>
          </p:cNvSpPr>
          <p:nvPr>
            <p:ph idx="1"/>
          </p:nvPr>
        </p:nvSpPr>
        <p:spPr/>
        <p:txBody>
          <a:bodyPr/>
          <a:lstStyle/>
          <a:p>
            <a:pPr eaLnBrk="1" hangingPunct="1"/>
            <a:r>
              <a:rPr lang="pt-BR" smtClean="0"/>
              <a:t>Angiografia/ Angiorressonância </a:t>
            </a:r>
          </a:p>
          <a:p>
            <a:pPr lvl="1" eaLnBrk="1" hangingPunct="1"/>
            <a:r>
              <a:rPr lang="pt-BR" smtClean="0"/>
              <a:t>delineamento do suprimento arterial e da drenagem venosa da MAV.</a:t>
            </a:r>
          </a:p>
          <a:p>
            <a:pPr eaLnBrk="1" hangingPunct="1"/>
            <a:endParaRPr lang="pt-BR" smtClean="0"/>
          </a:p>
          <a:p>
            <a:pPr eaLnBrk="1" hangingPunct="1"/>
            <a:r>
              <a:rPr lang="pt-BR" smtClean="0"/>
              <a:t>Diagnósticos diferenciais: </a:t>
            </a:r>
          </a:p>
          <a:p>
            <a:pPr lvl="1" eaLnBrk="1" hangingPunct="1"/>
            <a:r>
              <a:rPr lang="pt-BR" smtClean="0"/>
              <a:t>MAC, atresia brônquica, a sequestração pulmonar, as neoplasias císticas, os cistos broncogênicos e as duplicações esofágicas.</a:t>
            </a:r>
          </a:p>
          <a:p>
            <a:pPr eaLnBrk="1" hangingPunct="1"/>
            <a:r>
              <a:rPr lang="pt-BR" smtClean="0"/>
              <a:t>Os objetivos do tratamento:</a:t>
            </a:r>
          </a:p>
          <a:p>
            <a:pPr lvl="1" eaLnBrk="1" hangingPunct="1"/>
            <a:r>
              <a:rPr lang="pt-BR" smtClean="0"/>
              <a:t> melhora dos sintomas de dispneia/hipoxemia</a:t>
            </a:r>
          </a:p>
          <a:p>
            <a:pPr lvl="1" eaLnBrk="1" hangingPunct="1"/>
            <a:r>
              <a:rPr lang="pt-BR" smtClean="0"/>
              <a:t>prevenção de hemoptise </a:t>
            </a:r>
          </a:p>
          <a:p>
            <a:pPr lvl="1" eaLnBrk="1" hangingPunct="1"/>
            <a:r>
              <a:rPr lang="pt-BR" smtClean="0"/>
              <a:t>prevenção de complicações neurológicas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ítulo 1"/>
          <p:cNvSpPr>
            <a:spLocks noGrp="1"/>
          </p:cNvSpPr>
          <p:nvPr>
            <p:ph type="title"/>
          </p:nvPr>
        </p:nvSpPr>
        <p:spPr bwMode="auto"/>
        <p:txBody>
          <a:bodyPr wrap="square" numCol="1" anchorCtr="0" compatLnSpc="1">
            <a:prstTxWarp prst="textNoShape">
              <a:avLst/>
            </a:prstTxWarp>
          </a:bodyPr>
          <a:lstStyle/>
          <a:p>
            <a:pPr eaLnBrk="1" hangingPunct="1"/>
            <a:r>
              <a:rPr lang="pt-BR" b="1" cap="none" smtClean="0">
                <a:solidFill>
                  <a:srgbClr val="FF3300"/>
                </a:solidFill>
              </a:rPr>
              <a:t>MALFORMAÇÃO ARTERIOVENOSA</a:t>
            </a:r>
          </a:p>
        </p:txBody>
      </p:sp>
      <p:sp>
        <p:nvSpPr>
          <p:cNvPr id="55298" name="Espaço Reservado para Conteúdo 2"/>
          <p:cNvSpPr>
            <a:spLocks noGrp="1"/>
          </p:cNvSpPr>
          <p:nvPr>
            <p:ph idx="1"/>
          </p:nvPr>
        </p:nvSpPr>
        <p:spPr/>
        <p:txBody>
          <a:bodyPr/>
          <a:lstStyle/>
          <a:p>
            <a:pPr eaLnBrk="1" hangingPunct="1"/>
            <a:r>
              <a:rPr lang="pt-BR" b="1" smtClean="0">
                <a:solidFill>
                  <a:srgbClr val="FF3300"/>
                </a:solidFill>
              </a:rPr>
              <a:t>Tratamento</a:t>
            </a:r>
            <a:r>
              <a:rPr lang="pt-BR" smtClean="0"/>
              <a:t>: resseção pulmonar econômica</a:t>
            </a:r>
          </a:p>
          <a:p>
            <a:pPr lvl="1" eaLnBrk="1" hangingPunct="1"/>
            <a:r>
              <a:rPr lang="pt-BR" smtClean="0"/>
              <a:t>Periférica: preferência pela ressecção em cunha</a:t>
            </a:r>
          </a:p>
          <a:p>
            <a:pPr lvl="1" eaLnBrk="1" hangingPunct="1"/>
            <a:r>
              <a:rPr lang="pt-BR" smtClean="0"/>
              <a:t>Grandes lesões: lobectomia ou pneumonectomia</a:t>
            </a:r>
          </a:p>
          <a:p>
            <a:pPr lvl="1" eaLnBrk="1" hangingPunct="1"/>
            <a:r>
              <a:rPr lang="pt-BR" smtClean="0"/>
              <a:t>Embolização para pacientes com restrições ao tratamento cirúrgico ou para pacientes com múltiplas lesões - apresenta uma alta taxa de recorrência</a:t>
            </a:r>
          </a:p>
          <a:p>
            <a:pPr lvl="1" eaLnBrk="1" hangingPunct="1"/>
            <a:endParaRPr lang="pt-BR" smtClean="0"/>
          </a:p>
          <a:p>
            <a:pPr eaLnBrk="1" hangingPunct="1"/>
            <a:r>
              <a:rPr lang="pt-BR" smtClean="0"/>
              <a:t>A taxa de mortalidade de pacientes sintomáticos e não tratados varia de 4-22%, podendo chegar aos 40%.</a:t>
            </a:r>
          </a:p>
          <a:p>
            <a:pPr eaLnBrk="1" hangingPunct="1"/>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bwMode="auto"/>
        <p:txBody>
          <a:bodyPr wrap="square" numCol="1" anchorCtr="0" compatLnSpc="1">
            <a:prstTxWarp prst="textNoShape">
              <a:avLst/>
            </a:prstTxWarp>
          </a:bodyPr>
          <a:lstStyle/>
          <a:p>
            <a:pPr algn="ctr" eaLnBrk="1" hangingPunct="1"/>
            <a:r>
              <a:rPr lang="pt-BR" b="1" cap="none" smtClean="0">
                <a:solidFill>
                  <a:schemeClr val="folHlink"/>
                </a:solidFill>
              </a:rPr>
              <a:t>CONCLUSÃO</a:t>
            </a:r>
          </a:p>
        </p:txBody>
      </p:sp>
      <p:sp>
        <p:nvSpPr>
          <p:cNvPr id="56322" name="Espaço Reservado para Conteúdo 2"/>
          <p:cNvSpPr>
            <a:spLocks noGrp="1"/>
          </p:cNvSpPr>
          <p:nvPr>
            <p:ph idx="1"/>
          </p:nvPr>
        </p:nvSpPr>
        <p:spPr>
          <a:ln w="57150">
            <a:solidFill>
              <a:srgbClr val="0000FF"/>
            </a:solidFill>
          </a:ln>
        </p:spPr>
        <p:txBody>
          <a:bodyPr/>
          <a:lstStyle/>
          <a:p>
            <a:pPr eaLnBrk="1" hangingPunct="1"/>
            <a:r>
              <a:rPr lang="pt-BR" smtClean="0"/>
              <a:t>Grupo heterogêneo de patologias pulmonares </a:t>
            </a:r>
          </a:p>
          <a:p>
            <a:pPr eaLnBrk="1" hangingPunct="1"/>
            <a:endParaRPr lang="pt-BR" smtClean="0"/>
          </a:p>
          <a:p>
            <a:pPr eaLnBrk="1" hangingPunct="1"/>
            <a:r>
              <a:rPr lang="pt-BR" smtClean="0"/>
              <a:t>A </a:t>
            </a:r>
            <a:r>
              <a:rPr lang="pt-BR" smtClean="0">
                <a:solidFill>
                  <a:srgbClr val="0000FF"/>
                </a:solidFill>
              </a:rPr>
              <a:t>TC de tórax se mostra como padrão ouro</a:t>
            </a:r>
            <a:r>
              <a:rPr lang="pt-BR" smtClean="0">
                <a:solidFill>
                  <a:srgbClr val="7F2294"/>
                </a:solidFill>
              </a:rPr>
              <a:t> </a:t>
            </a:r>
            <a:r>
              <a:rPr lang="pt-BR" smtClean="0"/>
              <a:t>para o diagnóstico dessas patologias no período </a:t>
            </a:r>
            <a:r>
              <a:rPr lang="pt-BR" smtClean="0">
                <a:solidFill>
                  <a:srgbClr val="7F2294"/>
                </a:solidFill>
              </a:rPr>
              <a:t>pós-natal</a:t>
            </a:r>
            <a:r>
              <a:rPr lang="pt-BR" smtClean="0"/>
              <a:t>, enquanto a </a:t>
            </a:r>
            <a:r>
              <a:rPr lang="pt-BR" b="1" smtClean="0">
                <a:solidFill>
                  <a:srgbClr val="0000FF"/>
                </a:solidFill>
              </a:rPr>
              <a:t>ultrassonografia obstétrica</a:t>
            </a:r>
            <a:r>
              <a:rPr lang="pt-BR" smtClean="0">
                <a:solidFill>
                  <a:srgbClr val="7F2294"/>
                </a:solidFill>
              </a:rPr>
              <a:t> </a:t>
            </a:r>
            <a:r>
              <a:rPr lang="pt-BR" smtClean="0"/>
              <a:t>é considerada um excelente método diagnóstico </a:t>
            </a:r>
            <a:r>
              <a:rPr lang="pt-BR" smtClean="0">
                <a:solidFill>
                  <a:srgbClr val="7F2294"/>
                </a:solidFill>
              </a:rPr>
              <a:t>pré-natal</a:t>
            </a:r>
            <a:r>
              <a:rPr lang="pt-BR" smtClean="0"/>
              <a:t>.</a:t>
            </a:r>
          </a:p>
          <a:p>
            <a:pPr eaLnBrk="1" hangingPunct="1"/>
            <a:endParaRPr lang="pt-BR" smtClean="0"/>
          </a:p>
          <a:p>
            <a:pPr eaLnBrk="1" hangingPunct="1"/>
            <a:r>
              <a:rPr lang="pt-BR" smtClean="0"/>
              <a:t>Tendência de utilização de ressecções pulmonares minimamente invasivas por videotoracoscopia e a indicar esses procedimentos cada vez mais precocemente, logo ao nascer nos casos críticos ou por volta dos três meses de idade naqueles pacientes estáveis.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4"/>
          <p:cNvPicPr>
            <a:picLocks noChangeAspect="1" noChangeArrowheads="1"/>
          </p:cNvPicPr>
          <p:nvPr/>
        </p:nvPicPr>
        <p:blipFill>
          <a:blip r:embed="rId2"/>
          <a:srcRect/>
          <a:stretch>
            <a:fillRect/>
          </a:stretch>
        </p:blipFill>
        <p:spPr bwMode="auto">
          <a:xfrm>
            <a:off x="449263" y="1296988"/>
            <a:ext cx="10898187" cy="5172075"/>
          </a:xfrm>
          <a:prstGeom prst="rect">
            <a:avLst/>
          </a:prstGeom>
          <a:noFill/>
          <a:ln w="57150">
            <a:solidFill>
              <a:schemeClr val="folHlink"/>
            </a:solid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4"/>
          <p:cNvPicPr>
            <a:picLocks noChangeAspect="1" noChangeArrowheads="1"/>
          </p:cNvPicPr>
          <p:nvPr/>
        </p:nvPicPr>
        <p:blipFill>
          <a:blip r:embed="rId2"/>
          <a:srcRect/>
          <a:stretch>
            <a:fillRect/>
          </a:stretch>
        </p:blipFill>
        <p:spPr bwMode="auto">
          <a:xfrm>
            <a:off x="641350" y="1152525"/>
            <a:ext cx="10907713" cy="5162550"/>
          </a:xfrm>
          <a:prstGeom prst="rect">
            <a:avLst/>
          </a:prstGeom>
          <a:solidFill>
            <a:schemeClr val="folHlink"/>
          </a:solidFill>
          <a:ln w="57150">
            <a:solidFill>
              <a:schemeClr val="folHlink"/>
            </a:solid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 Box 4"/>
          <p:cNvSpPr txBox="1">
            <a:spLocks noChangeArrowheads="1"/>
          </p:cNvSpPr>
          <p:nvPr/>
        </p:nvSpPr>
        <p:spPr bwMode="auto">
          <a:xfrm>
            <a:off x="3819525" y="739775"/>
            <a:ext cx="1746250" cy="366713"/>
          </a:xfrm>
          <a:prstGeom prst="rect">
            <a:avLst/>
          </a:prstGeom>
          <a:noFill/>
          <a:ln w="9525">
            <a:noFill/>
            <a:miter lim="800000"/>
            <a:headEnd/>
            <a:tailEnd/>
          </a:ln>
        </p:spPr>
        <p:txBody>
          <a:bodyPr wrap="none">
            <a:spAutoFit/>
          </a:bodyPr>
          <a:lstStyle/>
          <a:p>
            <a:pPr defTabSz="914400"/>
            <a:r>
              <a:rPr lang="pt-BR"/>
              <a:t>REFERENCES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p:cNvSpPr>
          <p:nvPr>
            <p:ph type="body" idx="1"/>
          </p:nvPr>
        </p:nvSpPr>
        <p:spPr>
          <a:xfrm>
            <a:off x="109538" y="1360488"/>
            <a:ext cx="11506200" cy="5895975"/>
          </a:xfrm>
          <a:solidFill>
            <a:schemeClr val="bg1"/>
          </a:solidFill>
        </p:spPr>
        <p:txBody>
          <a:bodyPr/>
          <a:lstStyle/>
          <a:p>
            <a:pPr eaLnBrk="1" hangingPunct="1">
              <a:lnSpc>
                <a:spcPct val="70000"/>
              </a:lnSpc>
            </a:pPr>
            <a:r>
              <a:rPr lang="pt-BR" sz="1000" smtClean="0"/>
              <a:t>1. Costa Ada S Jr. Surgical treatment of lung malformations in pediatric patients. J Bras Pneumol. 2010;36(4):521-2.         [ Links ]</a:t>
            </a:r>
          </a:p>
          <a:p>
            <a:pPr eaLnBrk="1" hangingPunct="1">
              <a:lnSpc>
                <a:spcPct val="70000"/>
              </a:lnSpc>
            </a:pPr>
            <a:r>
              <a:rPr lang="pt-BR" sz="1000" smtClean="0"/>
              <a:t>2. Bush A. Prenatal presentation and postnatal management of congenital thoracic malformations. Early Hum Dev. 2009;85(11):679-84.         [ Links ]</a:t>
            </a:r>
          </a:p>
          <a:p>
            <a:pPr eaLnBrk="1" hangingPunct="1">
              <a:lnSpc>
                <a:spcPct val="70000"/>
              </a:lnSpc>
            </a:pPr>
            <a:r>
              <a:rPr lang="pt-BR" sz="1000" smtClean="0"/>
              <a:t>3. Ferreira HP, Fischer GB, Felicetti JC, Camargo Jde J, Andrade CF. Surgical treatment of congenital lung malformations in pediatric patients. J Bras Pneumol. 2010;36(2):175-80.         [ Links ]</a:t>
            </a:r>
          </a:p>
          <a:p>
            <a:pPr eaLnBrk="1" hangingPunct="1">
              <a:lnSpc>
                <a:spcPct val="70000"/>
              </a:lnSpc>
            </a:pPr>
            <a:r>
              <a:rPr lang="pt-BR" sz="1000" smtClean="0"/>
              <a:t>4. Reiss I, Van de Ven CP, Tibboel D. Congenital lung malformations. Intensivmed. 2008;45(1):12-8.         [ Links ]</a:t>
            </a:r>
          </a:p>
          <a:p>
            <a:pPr eaLnBrk="1" hangingPunct="1">
              <a:lnSpc>
                <a:spcPct val="70000"/>
              </a:lnSpc>
            </a:pPr>
            <a:r>
              <a:rPr lang="pt-BR" sz="1000" smtClean="0"/>
              <a:t>5. Wright C. Congenital malformations of the lung. Curr Diagn Pathol. 2006;12:191-201.         [ Links ]</a:t>
            </a:r>
          </a:p>
          <a:p>
            <a:pPr eaLnBrk="1" hangingPunct="1">
              <a:lnSpc>
                <a:spcPct val="70000"/>
              </a:lnSpc>
            </a:pPr>
            <a:r>
              <a:rPr lang="pt-BR" sz="1000" smtClean="0"/>
              <a:t>6. Sylvester KG, Albanese GT. Bronchopulmonary Malformations. In: Ashcraft KW, Holcomb GW, Murphy JP, editors. Ashcraft's pediatric surgery. Philadelphia: Saunders Elsevier; 2005. p. 276-89.         [ Links ]</a:t>
            </a:r>
          </a:p>
          <a:p>
            <a:pPr eaLnBrk="1" hangingPunct="1">
              <a:lnSpc>
                <a:spcPct val="70000"/>
              </a:lnSpc>
            </a:pPr>
            <a:r>
              <a:rPr lang="pt-BR" sz="1000" smtClean="0"/>
              <a:t>7. Costa Júnior Ada S, Perfeito JA, Forte V. Surgical treatment of 60 patients with pulmonary malformations: what have we learned? J Bras Pneumol. 2008;34(9):661-6.         [ Links ]</a:t>
            </a:r>
          </a:p>
          <a:p>
            <a:pPr eaLnBrk="1" hangingPunct="1">
              <a:lnSpc>
                <a:spcPct val="70000"/>
              </a:lnSpc>
            </a:pPr>
            <a:r>
              <a:rPr lang="pt-BR" sz="1000" smtClean="0"/>
              <a:t>8. Papagiannopoulos K, Hughes S, Nicholson AG, Goldstraw P. Cystic lung lesions in the pediatric and adult population: surgical experience at the Brompton Hospital. Ann Thorac Surg. 2002;73(5):1594-8.         [ Links ]</a:t>
            </a:r>
          </a:p>
          <a:p>
            <a:pPr eaLnBrk="1" hangingPunct="1">
              <a:lnSpc>
                <a:spcPct val="70000"/>
              </a:lnSpc>
            </a:pPr>
            <a:r>
              <a:rPr lang="pt-BR" sz="1000" smtClean="0"/>
              <a:t>9. de Lagausie P, Bonnard A, Berrebi D, Petit P, Dorgeret S, Guys JM. Video-assisted thoracoscopic surgery for pulmonary sequestration in children. Ann Thorac Surg. 2005;80(4):1266-9.         [ Links ]</a:t>
            </a:r>
          </a:p>
          <a:p>
            <a:pPr eaLnBrk="1" hangingPunct="1">
              <a:lnSpc>
                <a:spcPct val="70000"/>
              </a:lnSpc>
            </a:pPr>
            <a:r>
              <a:rPr lang="pt-BR" sz="1000" smtClean="0"/>
              <a:t>10. Halkic N, Cuénoud PF, Corthésy ME, Ksontini R, Boumghar M. Pulmonary sequestration: a review of 26 cases. Eur J Cardiothorac Surg. 1998;14(2):127-33.         [ Links ]</a:t>
            </a:r>
          </a:p>
          <a:p>
            <a:pPr eaLnBrk="1" hangingPunct="1">
              <a:lnSpc>
                <a:spcPct val="70000"/>
              </a:lnSpc>
            </a:pPr>
            <a:r>
              <a:rPr lang="pt-BR" sz="1000" smtClean="0"/>
              <a:t>11. Gezer S, Taştepe I, Sirmali M, Findik G, Türüt H, Kaya S, et al. Pulmonary sequestration: a single-institutional series composed of 27 cases. J Thorac Cardiovasc Surg. 2007;133(4):955-9.</a:t>
            </a:r>
          </a:p>
          <a:p>
            <a:pPr eaLnBrk="1" hangingPunct="1">
              <a:lnSpc>
                <a:spcPct val="70000"/>
              </a:lnSpc>
            </a:pPr>
            <a:r>
              <a:rPr lang="pt-BR" sz="1000" smtClean="0"/>
              <a:t>12. Kestenholz PB, Schneiter D, Hillinger S, Lardinois D, Weder W. Thoracoscopic treatment of pulmonary sequestration. Eur J Cardiothorac Surg. 2006;29(5):815-8.         [ Links ]</a:t>
            </a:r>
          </a:p>
          <a:p>
            <a:pPr eaLnBrk="1" hangingPunct="1">
              <a:lnSpc>
                <a:spcPct val="70000"/>
              </a:lnSpc>
            </a:pPr>
            <a:r>
              <a:rPr lang="pt-BR" sz="1000" smtClean="0"/>
              <a:t>13. Jesch NK, Leonhardt J, Sumpelmann R, Gluer S, Nustede R, Ure BM. Thoracoscopic resection of intra- and extralobar pulmonary sequestration in the first 3 months of life. J Pediatr Surg. 2005;40(9):1404-6.         [ Links ]</a:t>
            </a:r>
          </a:p>
          <a:p>
            <a:pPr eaLnBrk="1" hangingPunct="1">
              <a:lnSpc>
                <a:spcPct val="70000"/>
              </a:lnSpc>
            </a:pPr>
            <a:r>
              <a:rPr lang="pt-BR" sz="1000" smtClean="0"/>
              <a:t>14. Van Raemdonck D, De Boeck K, Devlieger H, Demedts M, Moerman P, Coosemans W, et al. Pulmonary sequestration: a comparison between pediatric and adult patients. Eur J Cardiothorac Surg. 2001;19(4):388-95.         [ Links ]</a:t>
            </a:r>
          </a:p>
          <a:p>
            <a:pPr eaLnBrk="1" hangingPunct="1">
              <a:lnSpc>
                <a:spcPct val="70000"/>
              </a:lnSpc>
            </a:pPr>
            <a:r>
              <a:rPr lang="pt-BR" sz="1000" smtClean="0"/>
              <a:t>15. Azizkhan RG, Crombleholme TM. Congenital cystic lung disease: contemporary antenatal and postnatal management. Pediatr Surg Int. 2008;24(6):643-57.         [ Links ]</a:t>
            </a:r>
          </a:p>
          <a:p>
            <a:pPr eaLnBrk="1" hangingPunct="1">
              <a:lnSpc>
                <a:spcPct val="70000"/>
              </a:lnSpc>
            </a:pPr>
            <a:r>
              <a:rPr lang="pt-BR" sz="1000" smtClean="0"/>
              <a:t>16. Stocker JT, Drake RM, Madewell JE. Cystic and congenital lung disease in the newborn. Perspect Pediatr Pathol. 1978;4:93-154.         [ Links ]</a:t>
            </a:r>
          </a:p>
          <a:p>
            <a:pPr eaLnBrk="1" hangingPunct="1">
              <a:lnSpc>
                <a:spcPct val="70000"/>
              </a:lnSpc>
            </a:pPr>
            <a:r>
              <a:rPr lang="pt-BR" sz="1000" smtClean="0"/>
              <a:t>17. Stocker JT, Malczak HT. A study of pulmonary ligament arteries. Relationship to intralobar pulmonary sequestration. Chest. 1984;86(4):611-5.         [ Links ]</a:t>
            </a:r>
          </a:p>
          <a:p>
            <a:pPr eaLnBrk="1" hangingPunct="1">
              <a:lnSpc>
                <a:spcPct val="70000"/>
              </a:lnSpc>
            </a:pPr>
            <a:r>
              <a:rPr lang="pt-BR" sz="1000" smtClean="0"/>
              <a:t>18. Corbett HJ, Humphrey GM. Pulmonary sequestration. Paediatr Respir Rev. 2004;5(1):59-68.         [ Links ]</a:t>
            </a:r>
          </a:p>
          <a:p>
            <a:pPr eaLnBrk="1" hangingPunct="1">
              <a:lnSpc>
                <a:spcPct val="70000"/>
              </a:lnSpc>
            </a:pPr>
            <a:r>
              <a:rPr lang="pt-BR" sz="1000" smtClean="0"/>
              <a:t>19. Suda T, Hasegawa S, Negi K, Hattori Y. Video-assisted thoracoscopic surgery for extralobar pulmonary sequestration. J Thorac Cardiovasc Surg. 2006;132(3):707-8.         [ Links ]</a:t>
            </a:r>
          </a:p>
          <a:p>
            <a:pPr eaLnBrk="1" hangingPunct="1">
              <a:lnSpc>
                <a:spcPct val="70000"/>
              </a:lnSpc>
            </a:pPr>
            <a:r>
              <a:rPr lang="pt-BR" sz="1000" smtClean="0"/>
              <a:t>20. Shanmugam G, MacArthur K, Pollock JC. Congenital lung malformations--antenatal and postnatal evaluation and management. Eur J Cardiothorac Surg. 2005;27(1):45-52.         [ Links ]</a:t>
            </a:r>
          </a:p>
        </p:txBody>
      </p:sp>
      <p:sp>
        <p:nvSpPr>
          <p:cNvPr id="60418" name="Text Box 4"/>
          <p:cNvSpPr txBox="1">
            <a:spLocks noChangeArrowheads="1"/>
          </p:cNvSpPr>
          <p:nvPr/>
        </p:nvSpPr>
        <p:spPr bwMode="auto">
          <a:xfrm>
            <a:off x="4327525" y="646113"/>
            <a:ext cx="1746250" cy="366712"/>
          </a:xfrm>
          <a:prstGeom prst="rect">
            <a:avLst/>
          </a:prstGeom>
          <a:noFill/>
          <a:ln w="9525">
            <a:noFill/>
            <a:miter lim="800000"/>
            <a:headEnd/>
            <a:tailEnd/>
          </a:ln>
        </p:spPr>
        <p:txBody>
          <a:bodyPr wrap="none">
            <a:spAutoFit/>
          </a:bodyPr>
          <a:lstStyle/>
          <a:p>
            <a:pPr defTabSz="914400"/>
            <a:r>
              <a:rPr lang="pt-BR">
                <a:solidFill>
                  <a:srgbClr val="0000FF"/>
                </a:solidFill>
              </a:rPr>
              <a:t>REFERENCES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p:cNvSpPr>
          <p:nvPr>
            <p:ph type="body" idx="1"/>
          </p:nvPr>
        </p:nvSpPr>
        <p:spPr>
          <a:xfrm>
            <a:off x="101600" y="1008063"/>
            <a:ext cx="11818938" cy="5849937"/>
          </a:xfrm>
          <a:solidFill>
            <a:schemeClr val="bg1"/>
          </a:solidFill>
        </p:spPr>
        <p:txBody>
          <a:bodyPr/>
          <a:lstStyle/>
          <a:p>
            <a:pPr eaLnBrk="1" hangingPunct="1">
              <a:lnSpc>
                <a:spcPct val="70000"/>
              </a:lnSpc>
            </a:pPr>
            <a:r>
              <a:rPr lang="pt-BR" sz="1000" smtClean="0"/>
              <a:t>21. Adzick NS. Management of fetal lung lesions. Clin Perinatol. 2009 Jun;36(2):363-76, x.         [ Links ]</a:t>
            </a:r>
          </a:p>
          <a:p>
            <a:pPr eaLnBrk="1" hangingPunct="1">
              <a:lnSpc>
                <a:spcPct val="70000"/>
              </a:lnSpc>
            </a:pPr>
            <a:r>
              <a:rPr lang="pt-BR" sz="1000" smtClean="0"/>
              <a:t>22. Liu YP, Chen CP, Shih SL, Chen YF, Yang FS, Chen SC. Fetal cystic lung lesions: evaluation with magnetic resonance imaging. Pediatr Pulmonol. 2010;45(6):592-600.         [ Links ]</a:t>
            </a:r>
          </a:p>
          <a:p>
            <a:pPr eaLnBrk="1" hangingPunct="1">
              <a:lnSpc>
                <a:spcPct val="70000"/>
              </a:lnSpc>
            </a:pPr>
            <a:r>
              <a:rPr lang="pt-BR" sz="1000" smtClean="0"/>
              <a:t>23. Tanaka T, Ueda K, Sakano H, Hayashi M, Li TS, Zempo N. Video-assisted thoracoscopic surgery for intralobar pulmonary sequestration. Surgery. 2003;133(2):216-8.         [ Links ]</a:t>
            </a:r>
          </a:p>
          <a:p>
            <a:pPr eaLnBrk="1" hangingPunct="1">
              <a:lnSpc>
                <a:spcPct val="70000"/>
              </a:lnSpc>
            </a:pPr>
            <a:r>
              <a:rPr lang="pt-BR" sz="1000" smtClean="0"/>
              <a:t>24. Savic B, Birtel FJ, Tholen W, Funke HD, Knoche R. Lung sequestration: report of seven cases and review of 540 published cases. Thorax. 1979;34(1):96-101.         [ Links ]</a:t>
            </a:r>
          </a:p>
          <a:p>
            <a:pPr eaLnBrk="1" hangingPunct="1">
              <a:lnSpc>
                <a:spcPct val="70000"/>
              </a:lnSpc>
            </a:pPr>
            <a:r>
              <a:rPr lang="pt-BR" sz="1000" smtClean="0"/>
              <a:t>25. Koontz CS, Oliva V, Gow KW, Wulkan ML. Video-assisted thoracoscopic surgical excision of cystic lung disease in children. J Pediatr Surg. 2005;40(5):835-7.         [ Links ]</a:t>
            </a:r>
          </a:p>
          <a:p>
            <a:pPr eaLnBrk="1" hangingPunct="1">
              <a:lnSpc>
                <a:spcPct val="70000"/>
              </a:lnSpc>
            </a:pPr>
            <a:r>
              <a:rPr lang="pt-BR" sz="1000" smtClean="0"/>
              <a:t>26. Stocker JT. Congenital pulmonary airway malformation: a new name and an expanded classification of congenital cystic adenomatoid malformation of the lung. Hystopathology. 2002;41(suppl 2):424-31.         [ Links ]</a:t>
            </a:r>
          </a:p>
          <a:p>
            <a:pPr eaLnBrk="1" hangingPunct="1">
              <a:lnSpc>
                <a:spcPct val="70000"/>
              </a:lnSpc>
            </a:pPr>
            <a:r>
              <a:rPr lang="pt-BR" sz="1000" smtClean="0"/>
              <a:t>27. Waszak P, Claris O, Lapillonne A, Picaud JC, Basson E, Chappuis JP, et al. Cystic adenomatoid malformation of the lung: neonatal management of 21 cases. Pediatr Surg Int. 1999;15(5-6):326-31.         [ Links ]</a:t>
            </a:r>
          </a:p>
          <a:p>
            <a:pPr eaLnBrk="1" hangingPunct="1">
              <a:lnSpc>
                <a:spcPct val="70000"/>
              </a:lnSpc>
            </a:pPr>
            <a:r>
              <a:rPr lang="pt-BR" sz="1000" smtClean="0"/>
              <a:t>28. Tawil MI, Pilling DW. Congenital cystic adenomatoid malformation: is there a difference between the antenatally and postnatally diagnosed cases? Pediatr Radiol. 2005;35(1):79-84.         [ Links ]</a:t>
            </a:r>
          </a:p>
          <a:p>
            <a:pPr eaLnBrk="1" hangingPunct="1">
              <a:lnSpc>
                <a:spcPct val="70000"/>
              </a:lnSpc>
            </a:pPr>
            <a:r>
              <a:rPr lang="pt-BR" sz="1000" smtClean="0"/>
              <a:t>29. Bratu I, Flageole H, Chen MF, Di Lorenzo M, Yazbeck S, Laberge JM. The multiple facets of pulmonary sequestration. J Pediatr Surg. 2001;36(5):784-90.         [ Links ]</a:t>
            </a:r>
          </a:p>
          <a:p>
            <a:pPr eaLnBrk="1" hangingPunct="1">
              <a:lnSpc>
                <a:spcPct val="70000"/>
              </a:lnSpc>
            </a:pPr>
            <a:r>
              <a:rPr lang="pt-BR" sz="1000" smtClean="0"/>
              <a:t>30. McLean SE, Pfeifer JD, Siegel MJ, Jensen ER, Schuler PM, Hirsch R, et al. Congenital cystic adenomatoid malformation connected to an extralobar pulmonary sequestration in the contralateral chest: common origin? J Pediatr Surg. 2004;39(8):e13-7.         [ Links ]</a:t>
            </a:r>
          </a:p>
          <a:p>
            <a:pPr eaLnBrk="1" hangingPunct="1">
              <a:lnSpc>
                <a:spcPct val="70000"/>
              </a:lnSpc>
            </a:pPr>
            <a:r>
              <a:rPr lang="pt-BR" sz="1000" smtClean="0"/>
              <a:t>31. Laberge JM, Puligandla P, Flageole H. Asymptomatic congenital lung malformations. Semin Pediatr Surg. 2005;14(1):16-33.         [ Links ]</a:t>
            </a:r>
          </a:p>
          <a:p>
            <a:pPr eaLnBrk="1" hangingPunct="1">
              <a:lnSpc>
                <a:spcPct val="70000"/>
              </a:lnSpc>
            </a:pPr>
            <a:r>
              <a:rPr lang="pt-BR" sz="1000" smtClean="0"/>
              <a:t>32. Herrero Y, Pinilla I, Torres I, Nistal M, Pardo M, Gómez N. Cystic adenomatoid malformation of the lung presenting in adulthood. Ann Thorac Surg. 2005;79(1):326-9.         [ Links ]</a:t>
            </a:r>
          </a:p>
          <a:p>
            <a:pPr eaLnBrk="1" hangingPunct="1">
              <a:lnSpc>
                <a:spcPct val="70000"/>
              </a:lnSpc>
            </a:pPr>
            <a:r>
              <a:rPr lang="pt-BR" sz="1000" smtClean="0"/>
              <a:t>33. Khosa JK, Leong SL, Borzi PA. Congenital cystic adenomatoid malformation of the lung: indications and timing of surgery. Pediatr Surg Int. 2004;20(7):505-8.         [ Links ]</a:t>
            </a:r>
          </a:p>
          <a:p>
            <a:pPr eaLnBrk="1" hangingPunct="1">
              <a:lnSpc>
                <a:spcPct val="70000"/>
              </a:lnSpc>
            </a:pPr>
            <a:r>
              <a:rPr lang="pt-BR" sz="1000" smtClean="0"/>
              <a:t>34. Sapin E, Lejeune V, Barbet JP, Carricaburu E, Lewin F, Baron JM, et al. Congenital adenomatoid disease of the lung: prenatal diagnosis and perinatal management. Pediatr Surg Int. 1997;12(2-3):126-9.         [ Links ]</a:t>
            </a:r>
          </a:p>
          <a:p>
            <a:pPr eaLnBrk="1" hangingPunct="1">
              <a:lnSpc>
                <a:spcPct val="70000"/>
              </a:lnSpc>
            </a:pPr>
            <a:r>
              <a:rPr lang="pt-BR" sz="1000" smtClean="0"/>
              <a:t>35. Fitzgerald DA. Congenital cyst adenomatoid malformations: resect some and observe all? Paediatr Respir Rev. 2007;8(1):67-76.         [ Links ]</a:t>
            </a:r>
          </a:p>
          <a:p>
            <a:pPr eaLnBrk="1" hangingPunct="1">
              <a:lnSpc>
                <a:spcPct val="70000"/>
              </a:lnSpc>
            </a:pPr>
            <a:r>
              <a:rPr lang="pt-BR" sz="1000" smtClean="0"/>
              <a:t>36. West D, Nicholson AG, Colquhoun I, Pollock J. Bronchioloalveolar carcinoma in congenital cystic adenomatoid malformation of lung. Ann Thorac Surg. 2007;83(2):687-9.         [ Links ]</a:t>
            </a:r>
          </a:p>
          <a:p>
            <a:pPr eaLnBrk="1" hangingPunct="1">
              <a:lnSpc>
                <a:spcPct val="70000"/>
              </a:lnSpc>
            </a:pPr>
            <a:r>
              <a:rPr lang="pt-BR" sz="1000" smtClean="0"/>
              <a:t>37. Butterworth SA, Blair GK. Postnatal spontaneous resolution of congenital cystic adenomatoid malformations. J Pediatr Surg. 2005;40(5):832-4.         [ Links ]</a:t>
            </a:r>
          </a:p>
          <a:p>
            <a:pPr eaLnBrk="1" hangingPunct="1">
              <a:lnSpc>
                <a:spcPct val="70000"/>
              </a:lnSpc>
            </a:pPr>
            <a:r>
              <a:rPr lang="pt-BR" sz="1000" smtClean="0"/>
              <a:t>38. Laberge JM, Bratu I, Flageole H. The management of asymptomatic congenital lung malformations. Paediatr Respir Rev. 2004;5 Suppl A:S305-12.         [ Links ]</a:t>
            </a:r>
          </a:p>
          <a:p>
            <a:pPr eaLnBrk="1" hangingPunct="1">
              <a:lnSpc>
                <a:spcPct val="70000"/>
              </a:lnSpc>
            </a:pPr>
            <a:r>
              <a:rPr lang="pt-BR" sz="1000" smtClean="0"/>
              <a:t>39. Stocker JT, Madewell JE, Drake RM. Congenital cystic adenomatoid malformation of the lung. Classification and morphologic spectrum. Hum Pathol. 1977;8(2):155-71.         [ Links ]</a:t>
            </a:r>
          </a:p>
          <a:p>
            <a:pPr eaLnBrk="1" hangingPunct="1">
              <a:lnSpc>
                <a:spcPct val="70000"/>
              </a:lnSpc>
            </a:pPr>
            <a:r>
              <a:rPr lang="pt-BR" sz="1000" smtClean="0"/>
              <a:t>40. Adzick NS, Harrison MR, Glick PL, Golbus MS, Anderson RL, Mahony BS, et al. Fetal cystic adenomatoid malformation: prenatal diagnosis and natural history. J Pediatr Surg. 1985;20(5):483-8.         [ Links ]</a:t>
            </a:r>
          </a:p>
          <a:p>
            <a:pPr eaLnBrk="1" hangingPunct="1">
              <a:lnSpc>
                <a:spcPct val="70000"/>
              </a:lnSpc>
            </a:pPr>
            <a:r>
              <a:rPr lang="pt-BR" sz="1000" smtClean="0"/>
              <a:t>41. Epelman M, Kreiger PA, Servaes S, Victoria T, Hellinger JC. Current imaging of prenatally diagnosed congenital lung lesions. Semin Ultrasound CT MR. 2010;31(2):141-57.</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3"/>
          <p:cNvSpPr>
            <a:spLocks noGrp="1"/>
          </p:cNvSpPr>
          <p:nvPr>
            <p:ph type="body" idx="1"/>
          </p:nvPr>
        </p:nvSpPr>
        <p:spPr>
          <a:xfrm>
            <a:off x="0" y="1084263"/>
            <a:ext cx="11963400" cy="5629275"/>
          </a:xfrm>
          <a:solidFill>
            <a:schemeClr val="bg1"/>
          </a:solidFill>
        </p:spPr>
        <p:txBody>
          <a:bodyPr/>
          <a:lstStyle/>
          <a:p>
            <a:pPr eaLnBrk="1" hangingPunct="1">
              <a:lnSpc>
                <a:spcPct val="70000"/>
              </a:lnSpc>
            </a:pPr>
            <a:r>
              <a:rPr lang="pt-BR" sz="1000" smtClean="0"/>
              <a:t>42. Hedrick HL, Flake AW, Crombleholme TM, Howell LJ, Johnson MP, Wilson RD, et al. The ex utero intrapartum therapy procedure for high-risk fetal lung lesions. J Pediatr Surg. 2005;40(6):1038-43; discussion 1044.         [ Links ]</a:t>
            </a:r>
          </a:p>
          <a:p>
            <a:pPr eaLnBrk="1" hangingPunct="1">
              <a:lnSpc>
                <a:spcPct val="70000"/>
              </a:lnSpc>
            </a:pPr>
            <a:r>
              <a:rPr lang="pt-BR" sz="1000" smtClean="0"/>
              <a:t>43. Nasr A, Himidan S, Pastor AC, Taylor G, Kim PC. Is congenital cystic adenomatoid malformation a premalignant lesion for pleuropulmonary blastoma? J Pediatr Surg. 2010;45(6):1086-9.         [ Links ]</a:t>
            </a:r>
          </a:p>
          <a:p>
            <a:pPr eaLnBrk="1" hangingPunct="1">
              <a:lnSpc>
                <a:spcPct val="70000"/>
              </a:lnSpc>
            </a:pPr>
            <a:r>
              <a:rPr lang="pt-BR" sz="1000" smtClean="0"/>
              <a:t>44. Kim HK, Choi YS, Kim K, Shim YM, Ku GW, Ahn KM, et al. Treatment of congenital cystic adenomatoid malformation: should lobectomy always be performed? Ann Thorac Surg. 2008;86(1):249-53.         [ Links ]</a:t>
            </a:r>
          </a:p>
          <a:p>
            <a:pPr eaLnBrk="1" hangingPunct="1">
              <a:lnSpc>
                <a:spcPct val="70000"/>
              </a:lnSpc>
            </a:pPr>
            <a:r>
              <a:rPr lang="pt-BR" sz="1000" smtClean="0"/>
              <a:t>45. Vu LT, Farmer DL, Nobuhara KK, Miniati D, Lee H. Thoracoscopic versus open resection for congenital cystic adenomatoid malformations of the lung. J Pediatr Surg. 2008;43(1):35-9.         [ Links ]</a:t>
            </a:r>
          </a:p>
          <a:p>
            <a:pPr eaLnBrk="1" hangingPunct="1">
              <a:lnSpc>
                <a:spcPct val="70000"/>
              </a:lnSpc>
            </a:pPr>
            <a:r>
              <a:rPr lang="pt-BR" sz="1000" smtClean="0"/>
              <a:t>46. Mei-Zahav M, Konen O, Manson D, Langer JC. Is congenital lobar emphysema a surgical disease? J Pediatr Surg. 2006;41(6):1058-61.         [ Links ]</a:t>
            </a:r>
          </a:p>
          <a:p>
            <a:pPr eaLnBrk="1" hangingPunct="1">
              <a:lnSpc>
                <a:spcPct val="70000"/>
              </a:lnSpc>
            </a:pPr>
            <a:r>
              <a:rPr lang="pt-BR" sz="1000" smtClean="0"/>
              <a:t>47. Thakral CL, Maji DC, Sajwani MJ. Congenital lobar emphysema: experience with 21 cases. Pediatr Surg Int. 2001;17(2-3):88-91.         [ Links ]</a:t>
            </a:r>
          </a:p>
          <a:p>
            <a:pPr eaLnBrk="1" hangingPunct="1">
              <a:lnSpc>
                <a:spcPct val="70000"/>
              </a:lnSpc>
            </a:pPr>
            <a:r>
              <a:rPr lang="pt-BR" sz="1000" smtClean="0"/>
              <a:t>48. Nayar PM, Thakral CL, Sajwani MJ. Congenital lobar emphysema and sequestration--treatment by embolization. Pediatr Surg Int. 2005;21(9):727-9.         [ Links ]</a:t>
            </a:r>
          </a:p>
          <a:p>
            <a:pPr eaLnBrk="1" hangingPunct="1">
              <a:lnSpc>
                <a:spcPct val="70000"/>
              </a:lnSpc>
            </a:pPr>
            <a:r>
              <a:rPr lang="pt-BR" sz="1000" smtClean="0"/>
              <a:t>49. Maiya S, Clarke JR, More B, Desai M, Parikh D. Bilateral congenital lobar emphysema: how should we proceed? Pediatr Surg Int. 2005;21(8):659-61.         [ Links ]</a:t>
            </a:r>
          </a:p>
          <a:p>
            <a:pPr eaLnBrk="1" hangingPunct="1">
              <a:lnSpc>
                <a:spcPct val="70000"/>
              </a:lnSpc>
            </a:pPr>
            <a:r>
              <a:rPr lang="pt-BR" sz="1000" smtClean="0"/>
              <a:t>50. Ulku R, Onat S, Ozçelik C. Congenital lobar emphysema: differential diagnosis and therapeutic approach. Pediatr Int. 2008;50(5):658-61.         [ Links ]</a:t>
            </a:r>
          </a:p>
          <a:p>
            <a:pPr eaLnBrk="1" hangingPunct="1">
              <a:lnSpc>
                <a:spcPct val="70000"/>
              </a:lnSpc>
            </a:pPr>
            <a:r>
              <a:rPr lang="pt-BR" sz="1000" smtClean="0"/>
              <a:t>51. Mani H, Suarez E, Stocker JT. The morphologic spectrum of infantile lobar emphysema: a study of 33 cases. Paediatr Respir Rev. 2004;5 Suppl A:S313-20.         [ Links ]</a:t>
            </a:r>
          </a:p>
          <a:p>
            <a:pPr eaLnBrk="1" hangingPunct="1">
              <a:lnSpc>
                <a:spcPct val="70000"/>
              </a:lnSpc>
            </a:pPr>
            <a:r>
              <a:rPr lang="pt-BR" sz="1000" smtClean="0"/>
              <a:t>52. Glüer S, Reismann M, Ure BM. Congenital lobar emphysema. Ann Thorac Surg. 2008;85(2):665.         [ Links ]</a:t>
            </a:r>
          </a:p>
          <a:p>
            <a:pPr eaLnBrk="1" hangingPunct="1">
              <a:lnSpc>
                <a:spcPct val="70000"/>
              </a:lnSpc>
            </a:pPr>
            <a:r>
              <a:rPr lang="pt-BR" sz="1000" smtClean="0"/>
              <a:t>53. Thung KH, Sihoe AD, Wan IY, Lee TW, Wong R, Yim AP. Hemoptysis from an unusual pulmonary arteriovenous malformation. Ann Thorac Surg. 2003;76(5):1730-3.         [ Links ]</a:t>
            </a:r>
          </a:p>
          <a:p>
            <a:pPr eaLnBrk="1" hangingPunct="1">
              <a:lnSpc>
                <a:spcPct val="70000"/>
              </a:lnSpc>
            </a:pPr>
            <a:r>
              <a:rPr lang="pt-BR" sz="1000" smtClean="0"/>
              <a:t>54. Marianeschi SM, McElhinney DB, Reddy VM. Pulmonary arteriovenous malformations in and out of the setting of congenital heart disease. Ann Thorac Surg. 1998;66(2):688-91.         [ Links ]</a:t>
            </a:r>
          </a:p>
          <a:p>
            <a:pPr eaLnBrk="1" hangingPunct="1">
              <a:lnSpc>
                <a:spcPct val="70000"/>
              </a:lnSpc>
            </a:pPr>
            <a:r>
              <a:rPr lang="pt-BR" sz="1000" smtClean="0"/>
              <a:t>55. Mitchell RO, Austin EH 3rd. Pulmonary arteriovenous malformation in the neonate. J Pediatr Surg. 1993;28(12):1536-8.         [ Links ]</a:t>
            </a:r>
          </a:p>
          <a:p>
            <a:pPr eaLnBrk="1" hangingPunct="1">
              <a:lnSpc>
                <a:spcPct val="70000"/>
              </a:lnSpc>
            </a:pPr>
            <a:r>
              <a:rPr lang="pt-BR" sz="1000" smtClean="0"/>
              <a:t>56. Bütter A, Emran M, Al-Jazaeri A, Bouron-Dal Soglio D, Bouchard S. Pulmonary arteriovenous malformation mimicking congenital cystic adenomatoid malformation in a newborn. J Pediatr Surg. 2006;41(5):e9-11.         [ Links ]</a:t>
            </a:r>
          </a:p>
          <a:p>
            <a:pPr eaLnBrk="1" hangingPunct="1">
              <a:lnSpc>
                <a:spcPct val="70000"/>
              </a:lnSpc>
            </a:pPr>
            <a:r>
              <a:rPr lang="pt-BR" sz="1000" smtClean="0"/>
              <a:t>57. Fraga JC, Favero E, Contelli F, Canani F. Surgical treatment of congenital pulmonary arteriovenous fistula in children. J Pediatr Surg. 2008;43(7):1365-7.         [ Links ]</a:t>
            </a:r>
          </a:p>
          <a:p>
            <a:pPr eaLnBrk="1" hangingPunct="1">
              <a:lnSpc>
                <a:spcPct val="70000"/>
              </a:lnSpc>
            </a:pPr>
            <a:r>
              <a:rPr lang="pt-BR" sz="1000" smtClean="0"/>
              <a:t>58. Lee DW, White RI Jr, Egglin TK, Pollak JS, Fayad PB, Wirth JA, et al. Embolotherapy of large pulmonary arteriovenous malformations: long-term results. Ann Thorac Surg. 1997;64(4):930-9; discussion 939-40.         [ Links ]</a:t>
            </a:r>
          </a:p>
          <a:p>
            <a:pPr eaLnBrk="1" hangingPunct="1">
              <a:lnSpc>
                <a:spcPct val="70000"/>
              </a:lnSpc>
            </a:pPr>
            <a:r>
              <a:rPr lang="pt-BR" sz="1000" smtClean="0"/>
              <a:t>59. Ravasse P, Maragnes P, Petit T, Laloum D. Total pneumonectomy as a salvage procedure for pulmonary arteriovenous malformation in a newborn: report of one case. J Pediatr Surg. 2003;38(2):254-5.         [ Links ]</a:t>
            </a:r>
          </a:p>
          <a:p>
            <a:pPr eaLnBrk="1" hangingPunct="1">
              <a:lnSpc>
                <a:spcPct val="70000"/>
              </a:lnSpc>
            </a:pPr>
            <a:r>
              <a:rPr lang="pt-BR" sz="1000" smtClean="0"/>
              <a:t>60. Puskas JD, Allen MS, Moncure AC, Wain JC Jr, Hilgenberg AD, Wright C, et al. Pulmonary arteriovenous malformations: therapeutic options. Ann Thorac Surg. 1993;56(2):253-7; discussion 257-8.         [ Links ]</a:t>
            </a:r>
          </a:p>
          <a:p>
            <a:pPr eaLnBrk="1" hangingPunct="1">
              <a:lnSpc>
                <a:spcPct val="70000"/>
              </a:lnSpc>
            </a:pPr>
            <a:r>
              <a:rPr lang="pt-BR" sz="1000" smtClean="0"/>
              <a: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p:cNvSpPr>
          <p:nvPr>
            <p:ph type="title"/>
          </p:nvPr>
        </p:nvSpPr>
        <p:spPr bwMode="auto">
          <a:xfrm>
            <a:off x="1420813" y="233363"/>
            <a:ext cx="10085387" cy="1824037"/>
          </a:xfrm>
          <a:solidFill>
            <a:schemeClr val="bg1"/>
          </a:solidFill>
        </p:spPr>
        <p:txBody>
          <a:bodyPr wrap="square" numCol="1" anchorCtr="0" compatLnSpc="1">
            <a:prstTxWarp prst="textNoShape">
              <a:avLst/>
            </a:prstTxWarp>
          </a:bodyPr>
          <a:lstStyle/>
          <a:p>
            <a:pPr algn="ctr" eaLnBrk="1" hangingPunct="1"/>
            <a:r>
              <a:rPr lang="pt-BR" sz="3600" b="1" cap="none" smtClean="0">
                <a:solidFill>
                  <a:srgbClr val="0000FF"/>
                </a:solidFill>
              </a:rPr>
              <a:t>Nota do Editor da página  neonatal </a:t>
            </a:r>
            <a:r>
              <a:rPr lang="pt-BR" sz="3600" b="1" cap="none" smtClean="0">
                <a:solidFill>
                  <a:srgbClr val="0000FF"/>
                </a:solidFill>
                <a:hlinkClick r:id="rId2"/>
              </a:rPr>
              <a:t>www.paulomargotto.com.br</a:t>
            </a:r>
            <a:r>
              <a:rPr lang="pt-BR" sz="3600" b="1" cap="none" smtClean="0">
                <a:solidFill>
                  <a:srgbClr val="0000FF"/>
                </a:solidFill>
              </a:rPr>
              <a:t> , Dr. Paulo R. Margotto. Consultem também! Aqui e Agora!</a:t>
            </a:r>
          </a:p>
        </p:txBody>
      </p:sp>
      <p:pic>
        <p:nvPicPr>
          <p:cNvPr id="63490" name="Picture 3" descr="Werther"/>
          <p:cNvPicPr>
            <a:picLocks noChangeAspect="1" noChangeArrowheads="1"/>
          </p:cNvPicPr>
          <p:nvPr/>
        </p:nvPicPr>
        <p:blipFill>
          <a:blip r:embed="rId3"/>
          <a:srcRect/>
          <a:stretch>
            <a:fillRect/>
          </a:stretch>
        </p:blipFill>
        <p:spPr bwMode="auto">
          <a:xfrm>
            <a:off x="4005263" y="2276475"/>
            <a:ext cx="4433887" cy="3327400"/>
          </a:xfrm>
          <a:prstGeom prst="rect">
            <a:avLst/>
          </a:prstGeom>
          <a:noFill/>
          <a:ln w="9525">
            <a:noFill/>
            <a:miter lim="800000"/>
            <a:headEnd/>
            <a:tailEnd/>
          </a:ln>
        </p:spPr>
      </p:pic>
      <p:sp>
        <p:nvSpPr>
          <p:cNvPr id="63491" name="Rectangle 4"/>
          <p:cNvSpPr>
            <a:spLocks noChangeArrowheads="1"/>
          </p:cNvSpPr>
          <p:nvPr/>
        </p:nvSpPr>
        <p:spPr bwMode="auto">
          <a:xfrm>
            <a:off x="2663825" y="5634038"/>
            <a:ext cx="6530975" cy="304800"/>
          </a:xfrm>
          <a:prstGeom prst="rect">
            <a:avLst/>
          </a:prstGeom>
          <a:noFill/>
          <a:ln w="9525">
            <a:noFill/>
            <a:miter lim="800000"/>
            <a:headEnd/>
            <a:tailEnd/>
          </a:ln>
        </p:spPr>
        <p:txBody>
          <a:bodyPr wrap="none" anchor="ctr">
            <a:spAutoFit/>
          </a:bodyPr>
          <a:lstStyle/>
          <a:p>
            <a:r>
              <a:rPr lang="pt-BR" altLang="ja-JP" sz="1400">
                <a:solidFill>
                  <a:srgbClr val="0000FF"/>
                </a:solidFill>
              </a:rPr>
              <a:t>Drs. Paulo R. Margotto e Werther Brunow de Carvalho, Estocolmo, Suécia, 2015</a:t>
            </a:r>
          </a:p>
        </p:txBody>
      </p:sp>
      <p:sp>
        <p:nvSpPr>
          <p:cNvPr id="63492" name="Text Box 5"/>
          <p:cNvSpPr txBox="1">
            <a:spLocks noChangeArrowheads="1"/>
          </p:cNvSpPr>
          <p:nvPr/>
        </p:nvSpPr>
        <p:spPr bwMode="auto">
          <a:xfrm>
            <a:off x="8535988" y="4692650"/>
            <a:ext cx="2549525" cy="366713"/>
          </a:xfrm>
          <a:prstGeom prst="rect">
            <a:avLst/>
          </a:prstGeom>
          <a:noFill/>
          <a:ln w="9525">
            <a:noFill/>
            <a:miter lim="800000"/>
            <a:headEnd/>
            <a:tailEnd/>
          </a:ln>
        </p:spPr>
        <p:txBody>
          <a:bodyPr wrap="none">
            <a:spAutoFit/>
          </a:bodyPr>
          <a:lstStyle/>
          <a:p>
            <a:pPr defTabSz="914400"/>
            <a:r>
              <a:rPr lang="pt-BR">
                <a:hlinkClick r:id="rId4"/>
              </a:rPr>
              <a:t>pmargotto@gmail.com</a:t>
            </a:r>
            <a:r>
              <a:rPr lang="pt-BR"/>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3"/>
          <p:cNvSpPr>
            <a:spLocks noGrp="1"/>
          </p:cNvSpPr>
          <p:nvPr>
            <p:ph type="body" idx="1"/>
          </p:nvPr>
        </p:nvSpPr>
        <p:spPr>
          <a:xfrm>
            <a:off x="566738" y="2478088"/>
            <a:ext cx="10820400" cy="4024312"/>
          </a:xfrm>
        </p:spPr>
        <p:txBody>
          <a:bodyPr/>
          <a:lstStyle/>
          <a:p>
            <a:pPr eaLnBrk="1" hangingPunct="1">
              <a:lnSpc>
                <a:spcPct val="80000"/>
              </a:lnSpc>
            </a:pPr>
            <a:endParaRPr lang="pt-BR" sz="1800" b="1" smtClean="0"/>
          </a:p>
          <a:p>
            <a:pPr>
              <a:lnSpc>
                <a:spcPct val="80000"/>
              </a:lnSpc>
            </a:pPr>
            <a:r>
              <a:rPr lang="pt-BR" sz="1800" b="1" smtClean="0"/>
              <a:t>A MALFORMAÇÃO ADENOMATÓIDE CÍSTICA (MAC) </a:t>
            </a:r>
            <a:r>
              <a:rPr lang="pt-PT" sz="1800" b="1" smtClean="0"/>
              <a:t>é a mais comum (77%) das doenças congênitas pulmonares císticas</a:t>
            </a:r>
            <a:r>
              <a:rPr lang="pt-PT" sz="1800" smtClean="0"/>
              <a:t>, seguida de sequestro pulmonar, cisto broncogênico, e atresia brônquica. </a:t>
            </a:r>
            <a:endParaRPr lang="pt-BR" sz="1800" smtClean="0"/>
          </a:p>
          <a:p>
            <a:pPr marL="742950" lvl="1" indent="-285750">
              <a:lnSpc>
                <a:spcPct val="80000"/>
              </a:lnSpc>
            </a:pPr>
            <a:r>
              <a:rPr lang="pt-PT" sz="1600" smtClean="0"/>
              <a:t>O espectro é bastante variável. </a:t>
            </a:r>
            <a:endParaRPr lang="pt-BR" sz="1600" smtClean="0"/>
          </a:p>
          <a:p>
            <a:pPr marL="742950" lvl="1" indent="-285750">
              <a:lnSpc>
                <a:spcPct val="80000"/>
              </a:lnSpc>
            </a:pPr>
            <a:r>
              <a:rPr lang="pt-PT" sz="1600" smtClean="0"/>
              <a:t>Lesões com regressão espontânea (podendo ocorrer até desaparecimento completo durante o terceiro trimestre);</a:t>
            </a:r>
            <a:endParaRPr lang="pt-BR" sz="1600" smtClean="0"/>
          </a:p>
          <a:p>
            <a:pPr marL="742950" lvl="1" indent="-285750">
              <a:lnSpc>
                <a:spcPct val="80000"/>
              </a:lnSpc>
            </a:pPr>
            <a:r>
              <a:rPr lang="pt-PT" sz="1600" smtClean="0"/>
              <a:t>Massas pulmonares com crescimento rápido;</a:t>
            </a:r>
            <a:endParaRPr lang="pt-BR" sz="1600" smtClean="0"/>
          </a:p>
          <a:p>
            <a:pPr marL="742950" lvl="1" indent="-285750">
              <a:lnSpc>
                <a:spcPct val="80000"/>
              </a:lnSpc>
            </a:pPr>
            <a:r>
              <a:rPr lang="pt-PT" sz="1600" smtClean="0"/>
              <a:t>Hidropsia não-imune ;</a:t>
            </a:r>
            <a:endParaRPr lang="pt-BR" sz="1600" smtClean="0"/>
          </a:p>
          <a:p>
            <a:pPr marL="742950" lvl="1" indent="-285750">
              <a:lnSpc>
                <a:spcPct val="80000"/>
              </a:lnSpc>
            </a:pPr>
            <a:r>
              <a:rPr lang="pt-PT" sz="1600" smtClean="0"/>
              <a:t>Morte intra-útero.</a:t>
            </a:r>
          </a:p>
          <a:p>
            <a:pPr marL="742950" lvl="1" indent="-285750">
              <a:lnSpc>
                <a:spcPct val="80000"/>
              </a:lnSpc>
            </a:pPr>
            <a:r>
              <a:rPr lang="pt-PT" sz="1600" smtClean="0"/>
              <a:t>A monitorização pré-natal é essencial para otimizar o resultado pós-natal.</a:t>
            </a:r>
            <a:endParaRPr lang="pt-BR" sz="1600" smtClean="0"/>
          </a:p>
          <a:p>
            <a:pPr marL="742950" lvl="1" indent="-285750">
              <a:lnSpc>
                <a:spcPct val="80000"/>
              </a:lnSpc>
            </a:pPr>
            <a:r>
              <a:rPr lang="pt-PT" sz="1600" smtClean="0"/>
              <a:t>Estudos ecográficos pré-natais seriados têm sido o padrão ouro para avaliar as características da MAC, incluindo o tamanho das lesões, seu aspecto (macro ou micro-cístico) e sua localização (lobo envolvido). </a:t>
            </a:r>
          </a:p>
          <a:p>
            <a:pPr marL="742950" lvl="1" indent="-285750">
              <a:lnSpc>
                <a:spcPct val="80000"/>
              </a:lnSpc>
            </a:pPr>
            <a:r>
              <a:rPr lang="pt-PT" sz="1600" smtClean="0"/>
              <a:t>No entanto, US mesmo quando realizado em série, têm desvantagens, incluindo a menor resolução e localização inicial imprecisa da lesão, particularmente em mulheres obesas grávidas</a:t>
            </a:r>
            <a:endParaRPr lang="pt-BR" sz="1800" smtClean="0"/>
          </a:p>
        </p:txBody>
      </p:sp>
      <p:sp>
        <p:nvSpPr>
          <p:cNvPr id="64514" name="Rectangle 4"/>
          <p:cNvSpPr>
            <a:spLocks noChangeArrowheads="1"/>
          </p:cNvSpPr>
          <p:nvPr/>
        </p:nvSpPr>
        <p:spPr bwMode="auto">
          <a:xfrm>
            <a:off x="238125" y="349250"/>
            <a:ext cx="11720513" cy="2012950"/>
          </a:xfrm>
          <a:prstGeom prst="rect">
            <a:avLst/>
          </a:prstGeom>
          <a:solidFill>
            <a:schemeClr val="bg1"/>
          </a:solid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Manuseio pr</a:t>
            </a:r>
            <a:r>
              <a:rPr lang="en-US" sz="2700" b="1">
                <a:solidFill>
                  <a:srgbClr val="0000FF"/>
                </a:solidFill>
                <a:latin typeface="Century Gothic" pitchFamily="34" charset="0"/>
              </a:rPr>
              <a:t>é</a:t>
            </a:r>
            <a:r>
              <a:rPr lang="en-US" sz="2700" b="1">
                <a:solidFill>
                  <a:srgbClr val="0000FF"/>
                </a:solidFill>
                <a:latin typeface="Lato" pitchFamily="34" charset="0"/>
              </a:rPr>
              <a:t>-natal e p</a:t>
            </a:r>
            <a:r>
              <a:rPr lang="en-US" sz="2700" b="1">
                <a:solidFill>
                  <a:srgbClr val="0000FF"/>
                </a:solidFill>
                <a:latin typeface="Century Gothic" pitchFamily="34" charset="0"/>
              </a:rPr>
              <a:t>ó</a:t>
            </a:r>
            <a:r>
              <a:rPr lang="en-US" sz="2700" b="1">
                <a:solidFill>
                  <a:srgbClr val="0000FF"/>
                </a:solidFill>
                <a:latin typeface="Lato" pitchFamily="34" charset="0"/>
              </a:rPr>
              <a:t>s-natal da malforma</a:t>
            </a:r>
            <a:r>
              <a:rPr lang="en-US" sz="2700" b="1">
                <a:solidFill>
                  <a:srgbClr val="0000FF"/>
                </a:solidFill>
                <a:latin typeface="Century Gothic" pitchFamily="34" charset="0"/>
              </a:rPr>
              <a:t>ç</a:t>
            </a:r>
            <a:r>
              <a:rPr lang="en-US" sz="2700" b="1">
                <a:solidFill>
                  <a:srgbClr val="0000FF"/>
                </a:solidFill>
                <a:latin typeface="Lato" pitchFamily="34" charset="0"/>
              </a:rPr>
              <a:t>ão adenomat</a:t>
            </a:r>
            <a:r>
              <a:rPr lang="en-US" sz="2700" b="1">
                <a:solidFill>
                  <a:srgbClr val="0000FF"/>
                </a:solidFill>
                <a:latin typeface="Century Gothic" pitchFamily="34" charset="0"/>
              </a:rPr>
              <a:t>ó</a:t>
            </a:r>
            <a:r>
              <a:rPr lang="en-US" sz="2700" b="1">
                <a:solidFill>
                  <a:srgbClr val="0000FF"/>
                </a:solidFill>
                <a:latin typeface="Lato" pitchFamily="34" charset="0"/>
              </a:rPr>
              <a:t>ide c</a:t>
            </a:r>
            <a:r>
              <a:rPr lang="en-US" sz="2700" b="1">
                <a:solidFill>
                  <a:srgbClr val="0000FF"/>
                </a:solidFill>
                <a:latin typeface="Century Gothic" pitchFamily="34" charset="0"/>
              </a:rPr>
              <a:t>í</a:t>
            </a:r>
            <a:r>
              <a:rPr lang="en-US" sz="2700" b="1">
                <a:solidFill>
                  <a:srgbClr val="0000FF"/>
                </a:solidFill>
                <a:latin typeface="Lato" pitchFamily="34" charset="0"/>
              </a:rPr>
              <a:t>stica do pulmão, diagnosticada por ultrassom e ressonância magn</a:t>
            </a:r>
            <a:r>
              <a:rPr lang="en-US" sz="2700" b="1">
                <a:solidFill>
                  <a:srgbClr val="0000FF"/>
                </a:solidFill>
                <a:latin typeface="Century Gothic" pitchFamily="34" charset="0"/>
              </a:rPr>
              <a:t>é</a:t>
            </a:r>
            <a:r>
              <a:rPr lang="en-US" sz="2700" b="1">
                <a:solidFill>
                  <a:srgbClr val="0000FF"/>
                </a:solidFill>
                <a:latin typeface="Lato" pitchFamily="34" charset="0"/>
              </a:rPr>
              <a:t>tica (RM)</a:t>
            </a:r>
          </a:p>
          <a:p>
            <a:pPr algn="ctr" eaLnBrk="0" hangingPunct="0"/>
            <a:r>
              <a:rPr lang="en-US" sz="800">
                <a:solidFill>
                  <a:srgbClr val="607D8B"/>
                </a:solidFill>
                <a:latin typeface="Century Gothic" pitchFamily="34" charset="0"/>
              </a:rPr>
              <a:t>               </a:t>
            </a:r>
            <a:r>
              <a:rPr lang="en-US">
                <a:latin typeface="Century Gothic" pitchFamily="34" charset="0"/>
              </a:rPr>
              <a:t/>
            </a:r>
            <a:br>
              <a:rPr lang="en-US">
                <a:latin typeface="Century Gothic" pitchFamily="34" charset="0"/>
              </a:rPr>
            </a:br>
            <a:r>
              <a:rPr lang="en-US" sz="1300">
                <a:solidFill>
                  <a:srgbClr val="424242"/>
                </a:solidFill>
                <a:ea typeface="Source Sans Pro"/>
                <a:cs typeface="Source Sans Pro"/>
              </a:rPr>
              <a:t>Susanne E. Gruessner, Hermann Hertel, Eva B</a:t>
            </a:r>
            <a:r>
              <a:rPr lang="en-US" sz="1300">
                <a:solidFill>
                  <a:srgbClr val="424242"/>
                </a:solidFill>
                <a:latin typeface="Century Gothic" pitchFamily="34" charset="0"/>
                <a:ea typeface="Source Sans Pro"/>
                <a:cs typeface="Source Sans Pro"/>
              </a:rPr>
              <a:t>ü</a:t>
            </a:r>
            <a:r>
              <a:rPr lang="en-US" sz="1300">
                <a:solidFill>
                  <a:srgbClr val="424242"/>
                </a:solidFill>
                <a:ea typeface="Source Sans Pro"/>
                <a:cs typeface="Source Sans Pro"/>
              </a:rPr>
              <a:t>ltmann, Charles O. A. Omwandho, Gerhard Alzen, Corinna Peter.</a:t>
            </a:r>
            <a:br>
              <a:rPr lang="en-US" sz="1300">
                <a:solidFill>
                  <a:srgbClr val="424242"/>
                </a:solidFill>
                <a:ea typeface="Source Sans Pro"/>
                <a:cs typeface="Source Sans Pro"/>
              </a:rPr>
            </a:br>
            <a:r>
              <a:rPr lang="en-US" sz="1300" i="1">
                <a:solidFill>
                  <a:srgbClr val="424242"/>
                </a:solidFill>
                <a:latin typeface="Century Gothic" pitchFamily="34" charset="0"/>
                <a:ea typeface="Source Sans Pro"/>
                <a:cs typeface="Source Sans Pro"/>
              </a:rPr>
              <a:t>Open Journal of Obstetrics and Gynecology 2012; 2 367-372. </a:t>
            </a:r>
          </a:p>
          <a:p>
            <a:pPr eaLnBrk="0" hangingPunct="0"/>
            <a:r>
              <a:rPr lang="pt-BR" u="sng"/>
              <a:t>                                       </a:t>
            </a:r>
            <a:r>
              <a:rPr lang="pt-BR" u="sng">
                <a:hlinkClick r:id="rId2"/>
              </a:rPr>
              <a:t>Antenatal and postnatal management of congenital cystic ..</a:t>
            </a:r>
          </a:p>
          <a:p>
            <a:pPr algn="ctr" eaLnBrk="0" hangingPunct="0"/>
            <a:endParaRPr lang="en-US" sz="1300">
              <a:solidFill>
                <a:srgbClr val="424242"/>
              </a:solidFill>
              <a:latin typeface="Century Gothic" pitchFamily="34" charset="0"/>
              <a:ea typeface="Source Sans Pro"/>
              <a:cs typeface="Source Sans Pro"/>
            </a:endParaRPr>
          </a:p>
          <a:p>
            <a:pPr eaLnBrk="0" hangingPunct="0"/>
            <a:r>
              <a:rPr lang="en-US" sz="1300">
                <a:solidFill>
                  <a:srgbClr val="424242"/>
                </a:solidFill>
                <a:latin typeface="Century Gothic" pitchFamily="34" charset="0"/>
                <a:ea typeface="Source Sans Pro"/>
                <a:cs typeface="Source Sans Pro"/>
              </a:rPr>
              <a:t>                                                                      Apresentação: Alessandra Severiano – R3 UTI Pediátrica.</a:t>
            </a:r>
          </a:p>
        </p:txBody>
      </p:sp>
      <p:pic>
        <p:nvPicPr>
          <p:cNvPr id="64515" name="Picture 5" descr="ppt">
            <a:hlinkClick r:id="rId3" tooltip="Malf-Adenom_Cist_US_RM_pre_natal (3)"/>
          </p:cNvPr>
          <p:cNvPicPr>
            <a:picLocks noChangeAspect="1" noChangeArrowheads="1"/>
          </p:cNvPicPr>
          <p:nvPr/>
        </p:nvPicPr>
        <p:blipFill>
          <a:blip r:embed="rId4"/>
          <a:srcRect/>
          <a:stretch>
            <a:fillRect/>
          </a:stretch>
        </p:blipFill>
        <p:spPr bwMode="auto">
          <a:xfrm>
            <a:off x="11387138" y="1082675"/>
            <a:ext cx="457200" cy="457200"/>
          </a:xfrm>
          <a:prstGeom prst="rect">
            <a:avLst/>
          </a:prstGeom>
          <a:noFill/>
          <a:ln w="9525">
            <a:noFill/>
            <a:miter lim="800000"/>
            <a:headEnd/>
            <a:tailEnd/>
          </a:ln>
        </p:spPr>
      </p:pic>
      <p:pic>
        <p:nvPicPr>
          <p:cNvPr id="64516" name="Picture 6"/>
          <p:cNvPicPr>
            <a:picLocks noChangeAspect="1" noChangeArrowheads="1"/>
          </p:cNvPicPr>
          <p:nvPr/>
        </p:nvPicPr>
        <p:blipFill>
          <a:blip r:embed="rId5"/>
          <a:srcRect/>
          <a:stretch>
            <a:fillRect/>
          </a:stretch>
        </p:blipFill>
        <p:spPr bwMode="auto">
          <a:xfrm>
            <a:off x="0" y="1408113"/>
            <a:ext cx="1797050" cy="1387475"/>
          </a:xfrm>
          <a:prstGeom prst="rect">
            <a:avLst/>
          </a:prstGeom>
          <a:noFill/>
          <a:ln w="9525">
            <a:noFill/>
            <a:miter lim="800000"/>
            <a:headEnd/>
            <a:tailEnd/>
          </a:ln>
        </p:spPr>
      </p:pic>
      <p:pic>
        <p:nvPicPr>
          <p:cNvPr id="64517" name="Picture 7"/>
          <p:cNvPicPr>
            <a:picLocks noChangeAspect="1" noChangeArrowheads="1"/>
          </p:cNvPicPr>
          <p:nvPr/>
        </p:nvPicPr>
        <p:blipFill>
          <a:blip r:embed="rId6"/>
          <a:srcRect/>
          <a:stretch>
            <a:fillRect/>
          </a:stretch>
        </p:blipFill>
        <p:spPr bwMode="auto">
          <a:xfrm>
            <a:off x="10533063" y="1539875"/>
            <a:ext cx="1658937" cy="13843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3"/>
          <p:cNvSpPr>
            <a:spLocks noGrp="1"/>
          </p:cNvSpPr>
          <p:nvPr>
            <p:ph type="body" idx="1"/>
          </p:nvPr>
        </p:nvSpPr>
        <p:spPr>
          <a:xfrm>
            <a:off x="685800" y="2617788"/>
            <a:ext cx="10820400" cy="4024312"/>
          </a:xfrm>
        </p:spPr>
        <p:txBody>
          <a:bodyPr/>
          <a:lstStyle/>
          <a:p>
            <a:pPr>
              <a:lnSpc>
                <a:spcPct val="80000"/>
              </a:lnSpc>
            </a:pPr>
            <a:r>
              <a:rPr lang="pt-BR" smtClean="0"/>
              <a:t>Este estudo demonstrou que a terapia intrauterina, especialmente a derivação toracoamniótica pode salvar os fetos com MACC macrocística mesmo que desenvolvam hidropsia. As lesões macrocísticas podem, diferente das lesões microcísticas,  crescer ou mostrar algumas mudanças durante o terceiro trimestre, além de poder causar uma compressão cardíaca com a mudança de hemodinâmica e hidropsia.</a:t>
            </a:r>
          </a:p>
          <a:p>
            <a:pPr>
              <a:lnSpc>
                <a:spcPct val="80000"/>
              </a:lnSpc>
            </a:pPr>
            <a:r>
              <a:rPr lang="pt-BR" smtClean="0"/>
              <a:t>As lesões macrocísticas podem necessitar de terapia intra-uterina incluindo aspiração do cisto, derivação toracoamniótica, a injeção de agente esclerosante, ou em alguns casos, cirurgia fetal aberta para evitar complicações. Na experiência desse estudo, o cisto foi reduzido ou completamente removido após a aspiração e derivação toracoamniótica. Hidropsia fetal e função cardíaca fetal também foram melhoradas após tratamentos intrauterinos de sucesso.	</a:t>
            </a:r>
          </a:p>
        </p:txBody>
      </p:sp>
      <p:sp>
        <p:nvSpPr>
          <p:cNvPr id="65538" name="Rectangle 4"/>
          <p:cNvSpPr>
            <a:spLocks noChangeArrowheads="1"/>
          </p:cNvSpPr>
          <p:nvPr/>
        </p:nvSpPr>
        <p:spPr bwMode="auto">
          <a:xfrm>
            <a:off x="893763" y="311150"/>
            <a:ext cx="10213975" cy="2166938"/>
          </a:xfrm>
          <a:prstGeom prst="rect">
            <a:avLst/>
          </a:prstGeom>
          <a:solidFill>
            <a:schemeClr val="bg1"/>
          </a:solid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Terapia intrauterina para malforma</a:t>
            </a:r>
            <a:r>
              <a:rPr lang="en-US" sz="2700" b="1">
                <a:solidFill>
                  <a:srgbClr val="0000FF"/>
                </a:solidFill>
                <a:latin typeface="Century Gothic" pitchFamily="34" charset="0"/>
              </a:rPr>
              <a:t>ç</a:t>
            </a:r>
            <a:r>
              <a:rPr lang="en-US" sz="2700" b="1">
                <a:solidFill>
                  <a:srgbClr val="0000FF"/>
                </a:solidFill>
                <a:latin typeface="Lato" pitchFamily="34" charset="0"/>
              </a:rPr>
              <a:t>ão adenomat</a:t>
            </a:r>
            <a:r>
              <a:rPr lang="en-US" sz="2700" b="1">
                <a:solidFill>
                  <a:srgbClr val="0000FF"/>
                </a:solidFill>
                <a:latin typeface="Century Gothic" pitchFamily="34" charset="0"/>
              </a:rPr>
              <a:t>ó</a:t>
            </a:r>
            <a:r>
              <a:rPr lang="en-US" sz="2700" b="1">
                <a:solidFill>
                  <a:srgbClr val="0000FF"/>
                </a:solidFill>
                <a:latin typeface="Lato" pitchFamily="34" charset="0"/>
              </a:rPr>
              <a:t>ide macroc</a:t>
            </a:r>
            <a:r>
              <a:rPr lang="en-US" sz="2700" b="1">
                <a:solidFill>
                  <a:srgbClr val="0000FF"/>
                </a:solidFill>
                <a:latin typeface="Century Gothic" pitchFamily="34" charset="0"/>
              </a:rPr>
              <a:t>í</a:t>
            </a:r>
            <a:r>
              <a:rPr lang="en-US" sz="2700" b="1">
                <a:solidFill>
                  <a:srgbClr val="0000FF"/>
                </a:solidFill>
                <a:latin typeface="Lato" pitchFamily="34" charset="0"/>
              </a:rPr>
              <a:t>stica do pulmão</a:t>
            </a:r>
          </a:p>
          <a:p>
            <a:pPr algn="ctr" eaLnBrk="0" hangingPunct="0"/>
            <a:r>
              <a:rPr lang="en-US" sz="800">
                <a:solidFill>
                  <a:srgbClr val="0000FF"/>
                </a:solidFill>
              </a:rPr>
              <a:t> </a:t>
            </a:r>
            <a:r>
              <a:rPr lang="en-US" sz="800">
                <a:solidFill>
                  <a:srgbClr val="0000FF"/>
                </a:solidFill>
                <a:latin typeface="Century Gothic" pitchFamily="34" charset="0"/>
              </a:rPr>
              <a:t>           </a:t>
            </a:r>
            <a:r>
              <a:rPr lang="en-US">
                <a:solidFill>
                  <a:srgbClr val="0000FF"/>
                </a:solidFill>
                <a:latin typeface="Century Gothic" pitchFamily="34" charset="0"/>
              </a:rPr>
              <a:t/>
            </a:r>
            <a:br>
              <a:rPr lang="en-US">
                <a:solidFill>
                  <a:srgbClr val="0000FF"/>
                </a:solidFill>
                <a:latin typeface="Century Gothic" pitchFamily="34" charset="0"/>
              </a:rPr>
            </a:br>
            <a:r>
              <a:rPr lang="pt-BR" sz="1600" b="1">
                <a:hlinkClick r:id="rId2"/>
              </a:rPr>
              <a:t>Intrauterine</a:t>
            </a:r>
            <a:r>
              <a:rPr lang="pt-BR" sz="1600">
                <a:hlinkClick r:id="rId2"/>
              </a:rPr>
              <a:t> </a:t>
            </a:r>
            <a:r>
              <a:rPr lang="pt-BR" sz="1600" b="1">
                <a:hlinkClick r:id="rId2"/>
              </a:rPr>
              <a:t>therapy</a:t>
            </a:r>
            <a:r>
              <a:rPr lang="pt-BR" sz="1600">
                <a:hlinkClick r:id="rId2"/>
              </a:rPr>
              <a:t> for </a:t>
            </a:r>
            <a:r>
              <a:rPr lang="pt-BR" sz="1600" b="1">
                <a:hlinkClick r:id="rId2"/>
              </a:rPr>
              <a:t>macrocystic</a:t>
            </a:r>
            <a:r>
              <a:rPr lang="pt-BR" sz="1600">
                <a:hlinkClick r:id="rId2"/>
              </a:rPr>
              <a:t> </a:t>
            </a:r>
            <a:r>
              <a:rPr lang="pt-BR" sz="1600" b="1">
                <a:hlinkClick r:id="rId2"/>
              </a:rPr>
              <a:t>congenital</a:t>
            </a:r>
            <a:r>
              <a:rPr lang="pt-BR" sz="1600">
                <a:hlinkClick r:id="rId2"/>
              </a:rPr>
              <a:t> cystic adenomatoid malformation of the lung.</a:t>
            </a:r>
            <a:r>
              <a:rPr lang="pt-BR" sz="1600"/>
              <a:t>Min JY, Won HS, Lee MY, Suk HJ, Shim JY, Lee PR, Kim A.Obstet Gynecol Sci. 2014 Mar;57(2):102-8. doi: 10.5468/ogs.2014.57.2.102. Epub 2014 Mar 15.PMID: 24678482 </a:t>
            </a:r>
            <a:r>
              <a:rPr lang="pt-BR" sz="1600" b="1">
                <a:solidFill>
                  <a:schemeClr val="hlink"/>
                </a:solidFill>
              </a:rPr>
              <a:t>Free PMC article.Artigo Livre!</a:t>
            </a:r>
            <a:endParaRPr lang="en-US" sz="1600">
              <a:solidFill>
                <a:schemeClr val="hlink"/>
              </a:solidFill>
              <a:latin typeface="Century Gothic" pitchFamily="34" charset="0"/>
            </a:endParaRPr>
          </a:p>
          <a:p>
            <a:pPr algn="ctr" eaLnBrk="0" hangingPunct="0"/>
            <a:r>
              <a:rPr lang="en-US" sz="1600">
                <a:solidFill>
                  <a:srgbClr val="424242"/>
                </a:solidFill>
                <a:ea typeface="Source Sans Pro"/>
                <a:cs typeface="Source Sans Pro"/>
              </a:rPr>
              <a:t>Apresenta</a:t>
            </a:r>
            <a:r>
              <a:rPr lang="en-US" sz="1600">
                <a:solidFill>
                  <a:srgbClr val="424242"/>
                </a:solidFill>
                <a:latin typeface="Century Gothic" pitchFamily="34" charset="0"/>
                <a:ea typeface="Source Sans Pro"/>
                <a:cs typeface="Source Sans Pro"/>
              </a:rPr>
              <a:t>ç</a:t>
            </a:r>
            <a:r>
              <a:rPr lang="en-US" sz="1600">
                <a:solidFill>
                  <a:srgbClr val="424242"/>
                </a:solidFill>
                <a:ea typeface="Source Sans Pro"/>
                <a:cs typeface="Source Sans Pro"/>
              </a:rPr>
              <a:t>ão: Aline D. de C. Cardoso </a:t>
            </a:r>
            <a:r>
              <a:rPr lang="en-US" sz="1600">
                <a:solidFill>
                  <a:srgbClr val="424242"/>
                </a:solidFill>
                <a:latin typeface="Century Gothic" pitchFamily="34" charset="0"/>
                <a:ea typeface="Source Sans Pro"/>
                <a:cs typeface="Source Sans Pro"/>
              </a:rPr>
              <a:t>–</a:t>
            </a:r>
            <a:r>
              <a:rPr lang="en-US" sz="1600">
                <a:solidFill>
                  <a:srgbClr val="424242"/>
                </a:solidFill>
                <a:ea typeface="Source Sans Pro"/>
                <a:cs typeface="Source Sans Pro"/>
              </a:rPr>
              <a:t> R4 UTIN HMIB.</a:t>
            </a:r>
            <a:br>
              <a:rPr lang="en-US" sz="1600">
                <a:solidFill>
                  <a:srgbClr val="424242"/>
                </a:solidFill>
                <a:ea typeface="Source Sans Pro"/>
                <a:cs typeface="Source Sans Pro"/>
              </a:rPr>
            </a:br>
            <a:r>
              <a:rPr lang="en-US" sz="1600">
                <a:solidFill>
                  <a:srgbClr val="424242"/>
                </a:solidFill>
                <a:latin typeface="Century Gothic" pitchFamily="34" charset="0"/>
                <a:ea typeface="Source Sans Pro"/>
                <a:cs typeface="Source Sans Pro"/>
              </a:rPr>
              <a:t> Coordenação: Marta D. Rocha de Moura.</a:t>
            </a:r>
          </a:p>
        </p:txBody>
      </p:sp>
      <p:pic>
        <p:nvPicPr>
          <p:cNvPr id="65539" name="Picture 5" descr="pptx">
            <a:hlinkClick r:id="rId3" tooltip="MACC_trat_intrautero"/>
          </p:cNvPr>
          <p:cNvPicPr>
            <a:picLocks noChangeAspect="1" noChangeArrowheads="1"/>
          </p:cNvPicPr>
          <p:nvPr/>
        </p:nvPicPr>
        <p:blipFill>
          <a:blip r:embed="rId4"/>
          <a:srcRect/>
          <a:stretch>
            <a:fillRect/>
          </a:stretch>
        </p:blipFill>
        <p:spPr bwMode="auto">
          <a:xfrm>
            <a:off x="10304463" y="312738"/>
            <a:ext cx="457200" cy="45720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685800" y="1579563"/>
            <a:ext cx="11356975" cy="5005387"/>
          </a:xfrm>
        </p:spPr>
        <p:txBody>
          <a:bodyPr/>
          <a:lstStyle/>
          <a:p>
            <a:pPr>
              <a:lnSpc>
                <a:spcPct val="80000"/>
              </a:lnSpc>
            </a:pPr>
            <a:r>
              <a:rPr lang="pt-BR" smtClean="0"/>
              <a:t>A </a:t>
            </a:r>
            <a:r>
              <a:rPr lang="pt-BR" b="1" smtClean="0">
                <a:solidFill>
                  <a:srgbClr val="0000FF"/>
                </a:solidFill>
              </a:rPr>
              <a:t>Terapia Intraparto Ex-Útero (EXIT: </a:t>
            </a:r>
            <a:r>
              <a:rPr lang="pt-BR" b="1" i="1" smtClean="0">
                <a:solidFill>
                  <a:srgbClr val="0000FF"/>
                </a:solidFill>
              </a:rPr>
              <a:t>ex utero intrapartum therapy</a:t>
            </a:r>
            <a:r>
              <a:rPr lang="pt-BR" b="1" smtClean="0">
                <a:solidFill>
                  <a:srgbClr val="0000FF"/>
                </a:solidFill>
              </a:rPr>
              <a:t>)</a:t>
            </a:r>
            <a:r>
              <a:rPr lang="pt-BR" smtClean="0"/>
              <a:t> </a:t>
            </a:r>
            <a:r>
              <a:rPr lang="pt-BR" b="1" smtClean="0">
                <a:solidFill>
                  <a:schemeClr val="folHlink"/>
                </a:solidFill>
              </a:rPr>
              <a:t>é uma técnica de nascimento permitindo o estabelecimento o funcionamento das vias aéreas altas, enquanto o feto permanece na circulação útero placentária</a:t>
            </a:r>
            <a:r>
              <a:rPr lang="pt-BR" smtClean="0"/>
              <a:t>. </a:t>
            </a:r>
          </a:p>
          <a:p>
            <a:pPr>
              <a:lnSpc>
                <a:spcPct val="80000"/>
              </a:lnSpc>
            </a:pPr>
            <a:r>
              <a:rPr lang="pt-BR" smtClean="0"/>
              <a:t>Diferente de uma cesariana, o tempo entre o anestésico e o clampeamento do cordão é propositalmente prolongado para permitir procedimentos adicionais necessários para estabelecer vias aéreas seguras. Ele objetiva preservar o fluxo de sangue para o útero por um período de tempo prolongado, de modo que um procedimento cirúrgico pode ser seguramente realizado sobre o feto. Isto é conseguido através do relaxamento do útero e a manutenção do volume do útero.</a:t>
            </a:r>
          </a:p>
          <a:p>
            <a:pPr>
              <a:lnSpc>
                <a:spcPct val="80000"/>
              </a:lnSpc>
            </a:pPr>
            <a:r>
              <a:rPr lang="pt-BR" smtClean="0"/>
              <a:t> Altas concentrações de anestésicos inalatórios em conjunto com tocolíticos adicionais são utilizadas para proporcionar o relaxamento uterino. A fim de manter o volume uterino, apenas a cabeça e parte superior do tronco são retiradas para o abdome materno (veja figura 1). O líquido amniótico perdido é substituído com um amnioinfusão aquecida contínua de solução fisiológica de manter o volume do útero e prevenir separação placentária.</a:t>
            </a:r>
          </a:p>
        </p:txBody>
      </p:sp>
      <p:sp>
        <p:nvSpPr>
          <p:cNvPr id="82948" name="Rectangle 4"/>
          <p:cNvSpPr>
            <a:spLocks noChangeArrowheads="1"/>
          </p:cNvSpPr>
          <p:nvPr/>
        </p:nvSpPr>
        <p:spPr bwMode="auto">
          <a:xfrm>
            <a:off x="3390900" y="403225"/>
            <a:ext cx="5467350" cy="900113"/>
          </a:xfrm>
          <a:prstGeom prst="rect">
            <a:avLst/>
          </a:prstGeom>
          <a:solidFill>
            <a:schemeClr val="bg1"/>
          </a:solidFill>
          <a:ln w="9525">
            <a:noFill/>
            <a:miter lim="800000"/>
            <a:headEnd/>
            <a:tailEnd/>
          </a:ln>
          <a:effectLst/>
        </p:spPr>
        <p:txBody>
          <a:bodyPr wrap="none" lIns="0" tIns="0" rIns="0" bIns="0" anchor="ctr">
            <a:spAutoFit/>
          </a:bodyPr>
          <a:lstStyle/>
          <a:p>
            <a:pPr algn="ctr"/>
            <a:r>
              <a:rPr lang="en-US" sz="2700" b="1">
                <a:solidFill>
                  <a:srgbClr val="0000FF"/>
                </a:solidFill>
                <a:latin typeface="Lato" pitchFamily="34" charset="0"/>
              </a:rPr>
              <a:t>TERAPIA EX-</a:t>
            </a:r>
            <a:r>
              <a:rPr lang="en-US" sz="2700" b="1">
                <a:solidFill>
                  <a:srgbClr val="0000FF"/>
                </a:solidFill>
                <a:latin typeface="Arial"/>
              </a:rPr>
              <a:t>Ú</a:t>
            </a:r>
            <a:r>
              <a:rPr lang="en-US" sz="2700" b="1">
                <a:solidFill>
                  <a:srgbClr val="0000FF"/>
                </a:solidFill>
                <a:latin typeface="Lato" pitchFamily="34" charset="0"/>
              </a:rPr>
              <a:t>TERO INTRAPARTO</a:t>
            </a:r>
          </a:p>
          <a:p>
            <a:pPr algn="ctr" eaLnBrk="0" hangingPunct="0"/>
            <a:r>
              <a:rPr lang="en-US" sz="1600">
                <a:solidFill>
                  <a:srgbClr val="424242"/>
                </a:solidFill>
                <a:latin typeface="Source Sans Pro"/>
              </a:rPr>
              <a:t>Paulo R. Margotto.</a:t>
            </a:r>
          </a:p>
          <a:p>
            <a:pPr algn="ctr" eaLnBrk="0" hangingPunct="0"/>
            <a:r>
              <a:rPr lang="en-US" sz="1600">
                <a:solidFill>
                  <a:srgbClr val="424242"/>
                </a:solidFill>
                <a:latin typeface="Source Sans Pro"/>
              </a:rPr>
              <a:t>21 de maio de 2014</a:t>
            </a:r>
            <a:r>
              <a:rPr lang="en-US" sz="1600">
                <a:solidFill>
                  <a:srgbClr val="424242"/>
                </a:solidFill>
                <a:latin typeface="Arial"/>
              </a:rPr>
              <a:t> </a:t>
            </a:r>
            <a:endParaRPr lang="en-US" sz="1600">
              <a:solidFill>
                <a:srgbClr val="2A6490"/>
              </a:solidFill>
            </a:endParaRPr>
          </a:p>
        </p:txBody>
      </p:sp>
      <p:pic>
        <p:nvPicPr>
          <p:cNvPr id="82949" name="Picture 5" descr="doc">
            <a:hlinkClick r:id="rId2" tooltip="Terapia ex-utero intraparto"/>
          </p:cNvPr>
          <p:cNvPicPr>
            <a:picLocks noChangeAspect="1" noChangeArrowheads="1"/>
          </p:cNvPicPr>
          <p:nvPr/>
        </p:nvPicPr>
        <p:blipFill>
          <a:blip r:embed="rId3"/>
          <a:srcRect/>
          <a:stretch>
            <a:fillRect/>
          </a:stretch>
        </p:blipFill>
        <p:spPr bwMode="auto">
          <a:xfrm>
            <a:off x="8858250" y="577850"/>
            <a:ext cx="725488" cy="725488"/>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ph type="body" idx="1"/>
          </p:nvPr>
        </p:nvPicPr>
        <p:blipFill>
          <a:blip r:embed="rId2"/>
          <a:srcRect/>
          <a:stretch>
            <a:fillRect/>
          </a:stretch>
        </p:blipFill>
        <p:spPr>
          <a:xfrm>
            <a:off x="3687763" y="561975"/>
            <a:ext cx="4814887" cy="3643313"/>
          </a:xfrm>
          <a:noFill/>
          <a:ln w="57150">
            <a:solidFill>
              <a:srgbClr val="FFFF00"/>
            </a:solidFill>
          </a:ln>
        </p:spPr>
      </p:pic>
      <p:sp>
        <p:nvSpPr>
          <p:cNvPr id="83973" name="Rectangle 5"/>
          <p:cNvSpPr>
            <a:spLocks noChangeArrowheads="1"/>
          </p:cNvSpPr>
          <p:nvPr/>
        </p:nvSpPr>
        <p:spPr bwMode="auto">
          <a:xfrm>
            <a:off x="1254125" y="4456113"/>
            <a:ext cx="9731375" cy="2014537"/>
          </a:xfrm>
          <a:prstGeom prst="rect">
            <a:avLst/>
          </a:prstGeom>
          <a:noFill/>
          <a:ln w="9525">
            <a:noFill/>
            <a:miter lim="800000"/>
            <a:headEnd/>
            <a:tailEnd/>
          </a:ln>
          <a:effectLst/>
        </p:spPr>
        <p:txBody>
          <a:bodyPr anchor="ctr">
            <a:spAutoFit/>
          </a:bodyPr>
          <a:lstStyle/>
          <a:p>
            <a:pPr algn="ctr"/>
            <a:r>
              <a:rPr lang="pt-BR" b="1" i="1"/>
              <a:t>Fig.1.Visão geral do procedimento EXIT. A cabeça e parte superior do tronco do feto são retirados, enquanto o abdômen e as pernas permanecem dentro do útero. O cateter de amnioinfusão está colocado Os membros da equipe estão posicionando simultaneamente o feto e a colocação de um acesso venoso no braço direito. Oximetria de pulso coberto por uma folha de alumínio está colocada na mão esquerda. Uma via aérea foi estabelecida e do tubo endotraqueal está no lugar, antes de se iniciar a ressecção da lesão pulmonar fetal (Moldenhauer JS, 2013).</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p:txBody>
          <a:bodyPr/>
          <a:lstStyle/>
          <a:p>
            <a:pPr>
              <a:buFont typeface="Arial" charset="0"/>
              <a:buNone/>
            </a:pPr>
            <a:r>
              <a:rPr lang="pt-BR" b="1" smtClean="0">
                <a:solidFill>
                  <a:schemeClr val="folHlink"/>
                </a:solidFill>
              </a:rPr>
              <a:t>                                                </a:t>
            </a:r>
            <a:r>
              <a:rPr lang="pt-BR" sz="2400" b="1" smtClean="0">
                <a:solidFill>
                  <a:schemeClr val="folHlink"/>
                </a:solidFill>
              </a:rPr>
              <a:t>INDICAÇÕES DA EXIT</a:t>
            </a:r>
          </a:p>
          <a:p>
            <a:pPr>
              <a:buFont typeface="Arial" charset="0"/>
              <a:buNone/>
            </a:pPr>
            <a:endParaRPr lang="pt-BR" sz="2400" b="1" smtClean="0">
              <a:solidFill>
                <a:schemeClr val="folHlink"/>
              </a:solidFill>
            </a:endParaRPr>
          </a:p>
          <a:p>
            <a:r>
              <a:rPr lang="pt-BR" smtClean="0"/>
              <a:t>Qualquer feto com um diagnóstico pré-natal que é consistente com </a:t>
            </a:r>
            <a:r>
              <a:rPr lang="pt-BR" b="1" smtClean="0">
                <a:solidFill>
                  <a:srgbClr val="FF3300"/>
                </a:solidFill>
              </a:rPr>
              <a:t>comprometimento potencial das vias aéreas ou instabilidade cardiorrespiratória no nascimento</a:t>
            </a:r>
            <a:r>
              <a:rPr lang="pt-BR" smtClean="0"/>
              <a:t> constitui potencial candidato para o procedimento EXIT. Isso incluiria grandes massas cervicais como teratomas cervicais ou linfangioma, massas noorofaríngeas, massas, micrognatia severa, obstrução congênita alta das vias aéreas, lesões pulmonares grandes (malformação adenomatóide cística do pulmão congênita, sequestro broncopulmonar, grandes massas do mediastino) e circunstâncias especiais, como gêmeos siameses toracoomfalopagus, EXIT para Oxigenação extracorpórea para hérnia congênita grave, entre outros.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p:txBody>
          <a:bodyPr/>
          <a:lstStyle/>
          <a:p>
            <a:pPr>
              <a:buFont typeface="Arial" charset="0"/>
              <a:buNone/>
            </a:pPr>
            <a:r>
              <a:rPr lang="pt-BR" b="1" i="1" smtClean="0">
                <a:solidFill>
                  <a:schemeClr val="hlink"/>
                </a:solidFill>
              </a:rPr>
              <a:t>                                                              PORTANTO.....</a:t>
            </a:r>
          </a:p>
          <a:p>
            <a:r>
              <a:rPr lang="pt-BR" b="1" i="1" smtClean="0"/>
              <a:t>O nascimento por via EXIT  deve ser considerado quando diagnóstico pré-natal aumenta a preocupação com o comprometimento das vias aéreas ou instabilidade cardiorrespiratória neonatal. Orquestração cuidadosa dos cuidados materna e fetal através de uma equipe multidisciplinar  experiente permite um tempo adequado no bypass placentário para otimizar o resultado para ambos. Assim, o procedimento EXIT muda uma situação potencialmente catastrófica para uma controlada, com abordagem cirúrgica de salva-vida, para o nascimento e transição neonatal</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4"/>
          <p:cNvSpPr>
            <a:spLocks noChangeArrowheads="1"/>
          </p:cNvSpPr>
          <p:nvPr/>
        </p:nvSpPr>
        <p:spPr bwMode="auto">
          <a:xfrm>
            <a:off x="531813" y="693738"/>
            <a:ext cx="11339512" cy="5186362"/>
          </a:xfrm>
          <a:prstGeom prst="rect">
            <a:avLst/>
          </a:prstGeom>
          <a:solidFill>
            <a:schemeClr val="bg1"/>
          </a:solid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Procedimento Ex Utero e Intrapartum </a:t>
            </a:r>
            <a:r>
              <a:rPr lang="en-US" sz="2700" b="1">
                <a:solidFill>
                  <a:srgbClr val="0000FF"/>
                </a:solidFill>
                <a:latin typeface="Century Gothic" pitchFamily="34" charset="0"/>
              </a:rPr>
              <a:t>–</a:t>
            </a:r>
            <a:r>
              <a:rPr lang="en-US" sz="2700" b="1">
                <a:solidFill>
                  <a:srgbClr val="0000FF"/>
                </a:solidFill>
                <a:latin typeface="Lato" pitchFamily="34" charset="0"/>
              </a:rPr>
              <a:t> EXIT </a:t>
            </a:r>
            <a:r>
              <a:rPr lang="en-US" sz="2700" b="1">
                <a:solidFill>
                  <a:srgbClr val="0000FF"/>
                </a:solidFill>
                <a:latin typeface="Century Gothic" pitchFamily="34" charset="0"/>
              </a:rPr>
              <a:t>–</a:t>
            </a:r>
            <a:r>
              <a:rPr lang="en-US" sz="2700" b="1">
                <a:solidFill>
                  <a:srgbClr val="0000FF"/>
                </a:solidFill>
                <a:latin typeface="Lato" pitchFamily="34" charset="0"/>
              </a:rPr>
              <a:t> para corre</a:t>
            </a:r>
            <a:r>
              <a:rPr lang="en-US" sz="2700" b="1">
                <a:solidFill>
                  <a:srgbClr val="0000FF"/>
                </a:solidFill>
                <a:latin typeface="Century Gothic" pitchFamily="34" charset="0"/>
              </a:rPr>
              <a:t>ç</a:t>
            </a:r>
            <a:r>
              <a:rPr lang="en-US" sz="2700" b="1">
                <a:solidFill>
                  <a:srgbClr val="0000FF"/>
                </a:solidFill>
                <a:latin typeface="Lato" pitchFamily="34" charset="0"/>
              </a:rPr>
              <a:t>ão de Malforma</a:t>
            </a:r>
            <a:r>
              <a:rPr lang="en-US" sz="2700" b="1">
                <a:solidFill>
                  <a:srgbClr val="0000FF"/>
                </a:solidFill>
                <a:latin typeface="Century Gothic" pitchFamily="34" charset="0"/>
              </a:rPr>
              <a:t>ç</a:t>
            </a:r>
            <a:r>
              <a:rPr lang="en-US" sz="2700" b="1">
                <a:solidFill>
                  <a:srgbClr val="0000FF"/>
                </a:solidFill>
                <a:latin typeface="Lato" pitchFamily="34" charset="0"/>
              </a:rPr>
              <a:t>ão </a:t>
            </a:r>
          </a:p>
          <a:p>
            <a:pPr algn="ctr"/>
            <a:r>
              <a:rPr lang="en-US" sz="2700" b="1">
                <a:solidFill>
                  <a:srgbClr val="0000FF"/>
                </a:solidFill>
                <a:latin typeface="Lato" pitchFamily="34" charset="0"/>
              </a:rPr>
              <a:t>Congênita das Vias A</a:t>
            </a:r>
            <a:r>
              <a:rPr lang="en-US" sz="2700" b="1">
                <a:solidFill>
                  <a:srgbClr val="0000FF"/>
                </a:solidFill>
                <a:latin typeface="Century Gothic" pitchFamily="34" charset="0"/>
              </a:rPr>
              <a:t>é</a:t>
            </a:r>
            <a:r>
              <a:rPr lang="en-US" sz="2700" b="1">
                <a:solidFill>
                  <a:srgbClr val="0000FF"/>
                </a:solidFill>
                <a:latin typeface="Lato" pitchFamily="34" charset="0"/>
              </a:rPr>
              <a:t>reas e Pulmão </a:t>
            </a:r>
            <a:r>
              <a:rPr lang="en-US" sz="2700" b="1">
                <a:solidFill>
                  <a:srgbClr val="0000FF"/>
                </a:solidFill>
                <a:latin typeface="Century Gothic" pitchFamily="34" charset="0"/>
              </a:rPr>
              <a:t>–</a:t>
            </a:r>
            <a:r>
              <a:rPr lang="en-US" sz="2700" b="1">
                <a:solidFill>
                  <a:srgbClr val="0000FF"/>
                </a:solidFill>
                <a:latin typeface="Lato" pitchFamily="34" charset="0"/>
              </a:rPr>
              <a:t> CPAM</a:t>
            </a:r>
          </a:p>
          <a:p>
            <a:pPr eaLnBrk="0" hangingPunct="0"/>
            <a:r>
              <a:rPr lang="en-US" sz="800">
                <a:solidFill>
                  <a:srgbClr val="607D8B"/>
                </a:solidFill>
                <a:hlinkClick r:id="rId2" tooltip="EXIT-Revista"/>
              </a:rPr>
              <a:t>  </a:t>
            </a:r>
            <a:r>
              <a:rPr lang="en-US" sz="2800">
                <a:solidFill>
                  <a:srgbClr val="607D8B"/>
                </a:solidFill>
                <a:latin typeface="Century Gothic" pitchFamily="34" charset="0"/>
              </a:rPr>
              <a:t> </a:t>
            </a:r>
            <a:r>
              <a:rPr lang="en-US" sz="800">
                <a:solidFill>
                  <a:srgbClr val="607D8B"/>
                </a:solidFill>
                <a:latin typeface="Century Gothic" pitchFamily="34" charset="0"/>
              </a:rPr>
              <a:t>               </a:t>
            </a:r>
            <a:r>
              <a:rPr lang="en-US">
                <a:latin typeface="Century Gothic" pitchFamily="34" charset="0"/>
              </a:rPr>
              <a:t/>
            </a:r>
            <a:br>
              <a:rPr lang="en-US">
                <a:latin typeface="Century Gothic" pitchFamily="34" charset="0"/>
              </a:rPr>
            </a:br>
            <a:r>
              <a:rPr lang="en-US">
                <a:latin typeface="Century Gothic" pitchFamily="34" charset="0"/>
              </a:rPr>
              <a:t>                                                </a:t>
            </a:r>
            <a:r>
              <a:rPr lang="pt-BR"/>
              <a:t>Rev Med Saude Brasilia 2015; 4(3):312‐25 </a:t>
            </a:r>
            <a:br>
              <a:rPr lang="pt-BR"/>
            </a:br>
            <a:endParaRPr lang="en-US">
              <a:solidFill>
                <a:srgbClr val="607D8B"/>
              </a:solidFill>
              <a:latin typeface="Century Gothic" pitchFamily="34" charset="0"/>
            </a:endParaRPr>
          </a:p>
          <a:p>
            <a:pPr algn="ctr" eaLnBrk="0" hangingPunct="0"/>
            <a:r>
              <a:rPr lang="en-US" sz="1300" b="1">
                <a:solidFill>
                  <a:srgbClr val="424242"/>
                </a:solidFill>
                <a:ea typeface="Source Sans Pro"/>
                <a:cs typeface="Source Sans Pro"/>
              </a:rPr>
              <a:t>Paulo Maur</a:t>
            </a:r>
            <a:r>
              <a:rPr lang="en-US" sz="1300" b="1">
                <a:solidFill>
                  <a:srgbClr val="424242"/>
                </a:solidFill>
                <a:latin typeface="Century Gothic" pitchFamily="34" charset="0"/>
                <a:ea typeface="Source Sans Pro"/>
                <a:cs typeface="Source Sans Pro"/>
              </a:rPr>
              <a:t>í</a:t>
            </a:r>
            <a:r>
              <a:rPr lang="en-US" sz="1300" b="1">
                <a:solidFill>
                  <a:srgbClr val="424242"/>
                </a:solidFill>
                <a:ea typeface="Source Sans Pro"/>
                <a:cs typeface="Source Sans Pro"/>
              </a:rPr>
              <a:t>cio Silva Lassance1,8, Acimar Gon</a:t>
            </a:r>
            <a:r>
              <a:rPr lang="en-US" sz="1300" b="1">
                <a:solidFill>
                  <a:srgbClr val="424242"/>
                </a:solidFill>
                <a:latin typeface="Century Gothic" pitchFamily="34" charset="0"/>
                <a:ea typeface="Source Sans Pro"/>
                <a:cs typeface="Source Sans Pro"/>
              </a:rPr>
              <a:t>ç</a:t>
            </a:r>
            <a:r>
              <a:rPr lang="en-US" sz="1300" b="1">
                <a:solidFill>
                  <a:srgbClr val="424242"/>
                </a:solidFill>
                <a:ea typeface="Source Sans Pro"/>
                <a:cs typeface="Source Sans Pro"/>
              </a:rPr>
              <a:t>alves da Cunha J</a:t>
            </a:r>
            <a:r>
              <a:rPr lang="en-US" sz="1300" b="1">
                <a:solidFill>
                  <a:srgbClr val="424242"/>
                </a:solidFill>
                <a:latin typeface="Century Gothic" pitchFamily="34" charset="0"/>
                <a:ea typeface="Source Sans Pro"/>
                <a:cs typeface="Source Sans Pro"/>
              </a:rPr>
              <a:t>ú</a:t>
            </a:r>
            <a:r>
              <a:rPr lang="en-US" sz="1300" b="1">
                <a:solidFill>
                  <a:srgbClr val="424242"/>
                </a:solidFill>
                <a:ea typeface="Source Sans Pro"/>
                <a:cs typeface="Source Sans Pro"/>
              </a:rPr>
              <a:t>nior1,8, Marcelo de Oliveira</a:t>
            </a:r>
            <a:br>
              <a:rPr lang="en-US" sz="1300" b="1">
                <a:solidFill>
                  <a:srgbClr val="424242"/>
                </a:solidFill>
                <a:ea typeface="Source Sans Pro"/>
                <a:cs typeface="Source Sans Pro"/>
              </a:rPr>
            </a:br>
            <a:r>
              <a:rPr lang="en-US" sz="1300" b="1">
                <a:solidFill>
                  <a:srgbClr val="424242"/>
                </a:solidFill>
                <a:latin typeface="Century Gothic" pitchFamily="34" charset="0"/>
                <a:ea typeface="Source Sans Pro"/>
                <a:cs typeface="Source Sans Pro"/>
              </a:rPr>
              <a:t>Lima Filippo2,3, Lucília Angélica Pinto Moraes Nolasco Gonçalves3, Lucila Nagata4, Sandra</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Lúcia Andrade de Caldas Lins5, Elysio Moraes Garcia6, Ana Paula Lottici de Brito7, Mariana</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Carvalho Medeiros Alves7, Ana Paula Monteiro Alves8, Flávia de Azevedo Belêsa1,</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Paulo Roberto Margotto9, Fábia Aparecida Carvalho Lassance9,10.</a:t>
            </a:r>
          </a:p>
          <a:p>
            <a:pPr algn="ctr" eaLnBrk="0" hangingPunct="0"/>
            <a:r>
              <a:rPr lang="en-US" sz="1300" b="1">
                <a:solidFill>
                  <a:srgbClr val="424242"/>
                </a:solidFill>
                <a:latin typeface="Century Gothic" pitchFamily="34" charset="0"/>
                <a:ea typeface="Source Sans Pro"/>
                <a:cs typeface="Source Sans Pro"/>
              </a:rPr>
              <a:t>1. Unidade de Cirurgia Pediátrica do Hospital Materno Infantil de Brasília‐DF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2. Serviço de Medicina Fetal do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3. Unidade de Anestesiologia do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4. Unidade de Ginecologia e Obstetrícia do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5. Unidade de Terapia Intensiva Neonatal do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6. Serviço de Ecocargiografia do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7. Acadêmicas da Universidade Católica de Brasília</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8. Residente de Cirurgia Pediátrica do HMIB‐DF</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9. Docente da Universidade Católica de Brasília</a:t>
            </a:r>
            <a:br>
              <a:rPr lang="en-US" sz="1300" b="1">
                <a:solidFill>
                  <a:srgbClr val="424242"/>
                </a:solidFill>
                <a:latin typeface="Century Gothic" pitchFamily="34" charset="0"/>
                <a:ea typeface="Source Sans Pro"/>
                <a:cs typeface="Source Sans Pro"/>
              </a:rPr>
            </a:br>
            <a:r>
              <a:rPr lang="en-US" sz="1300" b="1">
                <a:solidFill>
                  <a:srgbClr val="424242"/>
                </a:solidFill>
                <a:latin typeface="Century Gothic" pitchFamily="34" charset="0"/>
                <a:ea typeface="Source Sans Pro"/>
                <a:cs typeface="Source Sans Pro"/>
              </a:rPr>
              <a:t>10. Coordenação Técnica do Hospital de Ensino do HMIB‐DF</a:t>
            </a:r>
          </a:p>
        </p:txBody>
      </p:sp>
      <p:pic>
        <p:nvPicPr>
          <p:cNvPr id="66562" name="Picture 5" descr="pdf">
            <a:hlinkClick r:id="rId2" tooltip="EXIT-Revista"/>
          </p:cNvPr>
          <p:cNvPicPr>
            <a:picLocks noChangeAspect="1" noChangeArrowheads="1"/>
          </p:cNvPicPr>
          <p:nvPr/>
        </p:nvPicPr>
        <p:blipFill>
          <a:blip r:embed="rId3"/>
          <a:srcRect/>
          <a:stretch>
            <a:fillRect/>
          </a:stretch>
        </p:blipFill>
        <p:spPr bwMode="auto">
          <a:xfrm>
            <a:off x="9921875" y="1312863"/>
            <a:ext cx="892175" cy="892175"/>
          </a:xfrm>
          <a:prstGeom prst="rect">
            <a:avLst/>
          </a:prstGeom>
          <a:noFill/>
          <a:ln w="9525">
            <a:noFill/>
            <a:miter lim="800000"/>
            <a:headEnd/>
            <a:tailEnd/>
          </a:ln>
        </p:spPr>
      </p:pic>
      <p:pic>
        <p:nvPicPr>
          <p:cNvPr id="66563" name="Picture 4"/>
          <p:cNvPicPr>
            <a:picLocks noChangeAspect="1" noChangeArrowheads="1"/>
          </p:cNvPicPr>
          <p:nvPr/>
        </p:nvPicPr>
        <p:blipFill>
          <a:blip r:embed="rId4"/>
          <a:srcRect/>
          <a:stretch>
            <a:fillRect/>
          </a:stretch>
        </p:blipFill>
        <p:spPr bwMode="auto">
          <a:xfrm>
            <a:off x="11595100" y="6261100"/>
            <a:ext cx="596900" cy="5969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1"/>
          </p:nvPr>
        </p:nvSpPr>
        <p:spPr>
          <a:xfrm>
            <a:off x="211138" y="471488"/>
            <a:ext cx="11714162" cy="6199187"/>
          </a:xfrm>
          <a:solidFill>
            <a:schemeClr val="bg1"/>
          </a:solidFill>
        </p:spPr>
        <p:txBody>
          <a:bodyPr/>
          <a:lstStyle/>
          <a:p>
            <a:pPr>
              <a:lnSpc>
                <a:spcPct val="80000"/>
              </a:lnSpc>
            </a:pPr>
            <a:r>
              <a:rPr lang="pt-BR" altLang="ko-KR" sz="2000" smtClean="0">
                <a:ea typeface="굴림"/>
                <a:cs typeface="굴림"/>
              </a:rPr>
              <a:t>Tivemos a oportunidade de estarmos presentes, registrando todo o procedimento em mídia. A abordagem </a:t>
            </a:r>
            <a:r>
              <a:rPr lang="pt-BR" altLang="ko-KR" sz="2000" i="1" smtClean="0">
                <a:ea typeface="굴림"/>
                <a:cs typeface="굴림"/>
              </a:rPr>
              <a:t>EXIT – Ex Utero e Intrapartum Treatment</a:t>
            </a:r>
            <a:r>
              <a:rPr lang="pt-BR" altLang="ko-KR" sz="2000" smtClean="0">
                <a:ea typeface="굴림"/>
                <a:cs typeface="굴림"/>
              </a:rPr>
              <a:t> - é o procedimento de escolha em casos de obstrução das vias aéreas fetais por tumores ou malformações congênitas. </a:t>
            </a:r>
          </a:p>
          <a:p>
            <a:pPr>
              <a:lnSpc>
                <a:spcPct val="80000"/>
              </a:lnSpc>
            </a:pPr>
            <a:r>
              <a:rPr lang="pt-BR" altLang="ko-KR" sz="2000" smtClean="0">
                <a:ea typeface="굴림"/>
                <a:cs typeface="굴림"/>
              </a:rPr>
              <a:t>Através deste procedimento pôde-se assegurar a oxigenação fetal mediante a preservação da circulação uteroplacentária. O procedimento reduz a mortalidade perinatal e as complicações fetais causadas por hipóxia. </a:t>
            </a:r>
          </a:p>
          <a:p>
            <a:pPr>
              <a:lnSpc>
                <a:spcPct val="80000"/>
              </a:lnSpc>
            </a:pPr>
            <a:r>
              <a:rPr lang="pt-BR" altLang="ko-KR" sz="2000" b="1" smtClean="0">
                <a:solidFill>
                  <a:srgbClr val="0000FF"/>
                </a:solidFill>
                <a:ea typeface="굴림"/>
                <a:cs typeface="굴림"/>
              </a:rPr>
              <a:t>No presente caso, relata-se o primeiro procedimento de EXIT feito no Brasil</a:t>
            </a:r>
            <a:r>
              <a:rPr lang="pt-BR" altLang="ko-KR" sz="2000" smtClean="0">
                <a:ea typeface="굴림"/>
                <a:cs typeface="굴림"/>
              </a:rPr>
              <a:t>, no </a:t>
            </a:r>
            <a:r>
              <a:rPr lang="pt-BR" altLang="ko-KR" sz="2000" smtClean="0">
                <a:solidFill>
                  <a:schemeClr val="hlink"/>
                </a:solidFill>
                <a:ea typeface="굴림"/>
                <a:cs typeface="굴림"/>
              </a:rPr>
              <a:t>Hospital Materno Infantil de Brasília – HMIB</a:t>
            </a:r>
            <a:r>
              <a:rPr lang="pt-BR" altLang="ko-KR" sz="2000" smtClean="0">
                <a:ea typeface="굴림"/>
                <a:cs typeface="굴림"/>
              </a:rPr>
              <a:t>, em um feto com diagnóstico de Malformação Congênita Pulmonar da Vias Aéreas - CPAM (malformação adenomatóide cística do pulmão do tipo microscística-cistos menores que 5mm), ocorrido no dia </a:t>
            </a:r>
            <a:r>
              <a:rPr lang="pt-BR" altLang="ko-KR" sz="2000" b="1" i="1" smtClean="0">
                <a:solidFill>
                  <a:srgbClr val="0000FF"/>
                </a:solidFill>
                <a:ea typeface="굴림"/>
                <a:cs typeface="굴림"/>
              </a:rPr>
              <a:t>26 de maio de 2014</a:t>
            </a:r>
            <a:r>
              <a:rPr lang="pt-BR" altLang="ko-KR" sz="2000" smtClean="0">
                <a:ea typeface="굴림"/>
                <a:cs typeface="굴림"/>
              </a:rPr>
              <a:t>. </a:t>
            </a:r>
          </a:p>
          <a:p>
            <a:pPr>
              <a:lnSpc>
                <a:spcPct val="80000"/>
              </a:lnSpc>
            </a:pPr>
            <a:r>
              <a:rPr lang="pt-BR" altLang="ko-KR" sz="2000" smtClean="0">
                <a:ea typeface="굴림"/>
                <a:cs typeface="굴림"/>
              </a:rPr>
              <a:t>O procedimento EXIT requer a atuação conjunta de uma equipe multidisciplinar, incluindo especialistas em ecocardiografia fetal, anestesiologia, obstetrícia, medicina fetal, cirurgia fetal, neonatologia e terapia intensiva neonatal. </a:t>
            </a:r>
          </a:p>
          <a:p>
            <a:pPr>
              <a:lnSpc>
                <a:spcPct val="80000"/>
              </a:lnSpc>
            </a:pPr>
            <a:r>
              <a:rPr lang="pt-BR" altLang="ko-KR" sz="2000" smtClean="0">
                <a:ea typeface="굴림"/>
                <a:cs typeface="굴림"/>
              </a:rPr>
              <a:t>O procedimento EXIT consiste em uma cesariana acompanhada da operação no feto. O feto é parcialmente exposto e intubado, sem o clampeamento do cordão umbilical. Portanto, o fluxo sanguíneo placentário e as trocas gasosas são mantidos. </a:t>
            </a:r>
          </a:p>
          <a:p>
            <a:pPr>
              <a:lnSpc>
                <a:spcPct val="80000"/>
              </a:lnSpc>
            </a:pPr>
            <a:r>
              <a:rPr lang="pt-BR" altLang="ko-KR" sz="2000" smtClean="0">
                <a:ea typeface="굴림"/>
                <a:cs typeface="굴림"/>
              </a:rPr>
              <a:t>A SEGUIR  o que escrevemos sobre o tema (</a:t>
            </a:r>
            <a:r>
              <a:rPr lang="pt-BR" altLang="ko-KR" sz="2000" b="1" smtClean="0">
                <a:ea typeface="굴림"/>
                <a:cs typeface="굴림"/>
              </a:rPr>
              <a:t>Terapia ex-útero intraparto) </a:t>
            </a:r>
            <a:r>
              <a:rPr lang="pt-BR" altLang="ko-KR" sz="2000" smtClean="0">
                <a:ea typeface="굴림"/>
                <a:cs typeface="굴림"/>
              </a:rPr>
              <a:t>antes de iniciar o procedimento, amplamente discutido entre as diferentes Equipes. </a:t>
            </a:r>
          </a:p>
        </p:txBody>
      </p:sp>
      <p:pic>
        <p:nvPicPr>
          <p:cNvPr id="67586" name="Picture 4"/>
          <p:cNvPicPr>
            <a:picLocks noChangeAspect="1" noChangeArrowheads="1"/>
          </p:cNvPicPr>
          <p:nvPr/>
        </p:nvPicPr>
        <p:blipFill>
          <a:blip r:embed="rId2"/>
          <a:srcRect/>
          <a:stretch>
            <a:fillRect/>
          </a:stretch>
        </p:blipFill>
        <p:spPr bwMode="auto">
          <a:xfrm>
            <a:off x="11595100" y="6261100"/>
            <a:ext cx="596900" cy="596900"/>
          </a:xfrm>
          <a:prstGeom prst="rect">
            <a:avLst/>
          </a:prstGeom>
          <a:noFill/>
          <a:ln w="9525">
            <a:noFill/>
            <a:miter lim="800000"/>
            <a:headEnd/>
            <a:tailEnd/>
          </a:ln>
        </p:spPr>
      </p:pic>
      <p:pic>
        <p:nvPicPr>
          <p:cNvPr id="67587" name="Picture 6" descr="doc">
            <a:hlinkClick r:id="rId3" tooltip="Terapia ex-utero intraparto"/>
          </p:cNvPr>
          <p:cNvPicPr>
            <a:picLocks noChangeAspect="1" noChangeArrowheads="1"/>
          </p:cNvPicPr>
          <p:nvPr/>
        </p:nvPicPr>
        <p:blipFill>
          <a:blip r:embed="rId4"/>
          <a:srcRect/>
          <a:stretch>
            <a:fillRect/>
          </a:stretch>
        </p:blipFill>
        <p:spPr bwMode="auto">
          <a:xfrm>
            <a:off x="8791575" y="5803900"/>
            <a:ext cx="457200" cy="45720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3"/>
          <p:cNvSpPr>
            <a:spLocks noGrp="1"/>
          </p:cNvSpPr>
          <p:nvPr>
            <p:ph type="body" idx="1"/>
          </p:nvPr>
        </p:nvSpPr>
        <p:spPr>
          <a:xfrm>
            <a:off x="336550" y="904875"/>
            <a:ext cx="11361738" cy="5370513"/>
          </a:xfrm>
          <a:solidFill>
            <a:schemeClr val="bg1"/>
          </a:solidFill>
        </p:spPr>
        <p:txBody>
          <a:bodyPr/>
          <a:lstStyle/>
          <a:p>
            <a:pPr>
              <a:lnSpc>
                <a:spcPct val="80000"/>
              </a:lnSpc>
            </a:pPr>
            <a:r>
              <a:rPr lang="pt-BR" altLang="ko-KR" smtClean="0">
                <a:ea typeface="굴림"/>
                <a:cs typeface="굴림"/>
              </a:rPr>
              <a:t>Diferente de uma cesariana, o tempo entre o anestésico e o clampeamento do cordão é propositalmente prolongado para permitir procedimentos adicionais necessários para estabelecer vias aéreas seguras, tendo o objetivo preservar o fluxo de sangue para o útero por um período de tempo prolongado, de modo que um procedimento cirúrgico pode ser seguramente realizado sobre o feto. Isto é conseguido através do relaxamento do útero e a manutenção do volume do útero. </a:t>
            </a:r>
          </a:p>
          <a:p>
            <a:pPr>
              <a:lnSpc>
                <a:spcPct val="80000"/>
              </a:lnSpc>
            </a:pPr>
            <a:r>
              <a:rPr lang="pt-BR" altLang="ko-KR" smtClean="0">
                <a:ea typeface="굴림"/>
                <a:cs typeface="굴림"/>
              </a:rPr>
              <a:t>Altas concentrações de anestésicos inalatórios em conjunto com tocolíticos adicionais são utilizadas para proporcionar o relaxamento uterino. A fim de manter o volume uterino, apenas a cabeça e parte superior do tronco são retiradas para o abdome materno. </a:t>
            </a:r>
          </a:p>
          <a:p>
            <a:pPr>
              <a:lnSpc>
                <a:spcPct val="80000"/>
              </a:lnSpc>
            </a:pPr>
            <a:r>
              <a:rPr lang="pt-BR" altLang="ko-KR" smtClean="0">
                <a:ea typeface="굴림"/>
                <a:cs typeface="굴림"/>
              </a:rPr>
              <a:t>O líquido amniótico perdido é substituído com um amnioinfusão aquecido contínua de solução fisiológica para manter o volume do útero e prevenir separação placentária. Entre outras indicações são citadas grandes massas cervicais como teratomas cervicais ou linfangioma, massas orofaríngeas, micrognatia severa, obstrução congênita alta das vias aéreas, sequestro broncopulmonar, grandes massas do mediastino.</a:t>
            </a:r>
            <a:endParaRPr lang="pt-BR" smtClean="0"/>
          </a:p>
          <a:p>
            <a:pPr>
              <a:lnSpc>
                <a:spcPct val="80000"/>
              </a:lnSpc>
            </a:pPr>
            <a:endParaRPr lang="pt-BR" smtClean="0"/>
          </a:p>
        </p:txBody>
      </p:sp>
      <p:pic>
        <p:nvPicPr>
          <p:cNvPr id="68610" name="Picture 4"/>
          <p:cNvPicPr>
            <a:picLocks noChangeAspect="1" noChangeArrowheads="1"/>
          </p:cNvPicPr>
          <p:nvPr/>
        </p:nvPicPr>
        <p:blipFill>
          <a:blip r:embed="rId2"/>
          <a:srcRect/>
          <a:stretch>
            <a:fillRect/>
          </a:stretch>
        </p:blipFill>
        <p:spPr bwMode="auto">
          <a:xfrm>
            <a:off x="11595100" y="6137275"/>
            <a:ext cx="596900" cy="5969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4"/>
          <p:cNvPicPr>
            <a:picLocks noChangeAspect="1" noChangeArrowheads="1"/>
          </p:cNvPicPr>
          <p:nvPr>
            <p:ph type="body" idx="1"/>
          </p:nvPr>
        </p:nvPicPr>
        <p:blipFill>
          <a:blip r:embed="rId2"/>
          <a:srcRect/>
          <a:stretch>
            <a:fillRect/>
          </a:stretch>
        </p:blipFill>
        <p:spPr>
          <a:xfrm>
            <a:off x="1106488" y="1250950"/>
            <a:ext cx="3609975" cy="5084763"/>
          </a:xfrm>
        </p:spPr>
      </p:pic>
      <p:sp>
        <p:nvSpPr>
          <p:cNvPr id="69634" name="Rectangle 6"/>
          <p:cNvSpPr>
            <a:spLocks noChangeArrowheads="1"/>
          </p:cNvSpPr>
          <p:nvPr/>
        </p:nvSpPr>
        <p:spPr bwMode="auto">
          <a:xfrm>
            <a:off x="644525" y="3671888"/>
            <a:ext cx="4206875" cy="412750"/>
          </a:xfrm>
          <a:prstGeom prst="rect">
            <a:avLst/>
          </a:prstGeom>
          <a:solidFill>
            <a:schemeClr val="bg1"/>
          </a:solidFill>
          <a:ln w="9525">
            <a:solidFill>
              <a:schemeClr val="tx1"/>
            </a:solidFill>
            <a:miter lim="800000"/>
            <a:headEnd/>
            <a:tailEnd/>
          </a:ln>
        </p:spPr>
        <p:txBody>
          <a:bodyPr wrap="none" anchor="ctr"/>
          <a:lstStyle/>
          <a:p>
            <a:pPr algn="ctr" defTabSz="914400"/>
            <a:r>
              <a:rPr lang="pt-BR"/>
              <a:t>Toracotomia com a visualização da MAC</a:t>
            </a:r>
          </a:p>
        </p:txBody>
      </p:sp>
      <p:sp>
        <p:nvSpPr>
          <p:cNvPr id="69635" name="Rectangle 7"/>
          <p:cNvSpPr>
            <a:spLocks noChangeArrowheads="1"/>
          </p:cNvSpPr>
          <p:nvPr/>
        </p:nvSpPr>
        <p:spPr bwMode="auto">
          <a:xfrm>
            <a:off x="644525" y="5922963"/>
            <a:ext cx="4206875" cy="412750"/>
          </a:xfrm>
          <a:prstGeom prst="rect">
            <a:avLst/>
          </a:prstGeom>
          <a:solidFill>
            <a:schemeClr val="bg1"/>
          </a:solidFill>
          <a:ln w="9525">
            <a:solidFill>
              <a:schemeClr val="tx1"/>
            </a:solidFill>
            <a:miter lim="800000"/>
            <a:headEnd/>
            <a:tailEnd/>
          </a:ln>
        </p:spPr>
        <p:txBody>
          <a:bodyPr wrap="none" anchor="ctr"/>
          <a:lstStyle/>
          <a:p>
            <a:pPr algn="ctr"/>
            <a:r>
              <a:rPr lang="pt-BR"/>
              <a:t>Dissecção e ligadura do hilo pulmonar</a:t>
            </a:r>
          </a:p>
        </p:txBody>
      </p:sp>
      <p:sp>
        <p:nvSpPr>
          <p:cNvPr id="69636" name="Rectangle 8"/>
          <p:cNvSpPr>
            <a:spLocks noChangeArrowheads="1"/>
          </p:cNvSpPr>
          <p:nvPr/>
        </p:nvSpPr>
        <p:spPr bwMode="auto">
          <a:xfrm>
            <a:off x="5824538" y="4281488"/>
            <a:ext cx="4206875" cy="412750"/>
          </a:xfrm>
          <a:prstGeom prst="rect">
            <a:avLst/>
          </a:prstGeom>
          <a:solidFill>
            <a:schemeClr val="bg1"/>
          </a:solidFill>
          <a:ln w="9525">
            <a:solidFill>
              <a:schemeClr val="tx1"/>
            </a:solidFill>
            <a:miter lim="800000"/>
            <a:headEnd/>
            <a:tailEnd/>
          </a:ln>
        </p:spPr>
        <p:txBody>
          <a:bodyPr wrap="none" anchor="ctr"/>
          <a:lstStyle/>
          <a:p>
            <a:pPr algn="ctr"/>
            <a:r>
              <a:rPr lang="pt-BR"/>
              <a:t>Peça cirúrgica com 7x6x4cm</a:t>
            </a:r>
          </a:p>
        </p:txBody>
      </p:sp>
      <p:pic>
        <p:nvPicPr>
          <p:cNvPr id="69637" name="Picture 9"/>
          <p:cNvPicPr>
            <a:picLocks noChangeAspect="1" noChangeArrowheads="1"/>
          </p:cNvPicPr>
          <p:nvPr/>
        </p:nvPicPr>
        <p:blipFill>
          <a:blip r:embed="rId3"/>
          <a:srcRect/>
          <a:stretch>
            <a:fillRect/>
          </a:stretch>
        </p:blipFill>
        <p:spPr bwMode="auto">
          <a:xfrm>
            <a:off x="5959475" y="1668463"/>
            <a:ext cx="3690938" cy="2613025"/>
          </a:xfrm>
          <a:prstGeom prst="rect">
            <a:avLst/>
          </a:prstGeom>
          <a:noFill/>
          <a:ln w="9525">
            <a:noFill/>
            <a:miter lim="800000"/>
            <a:headEnd/>
            <a:tailEnd/>
          </a:ln>
        </p:spPr>
      </p:pic>
      <p:pic>
        <p:nvPicPr>
          <p:cNvPr id="69638" name="Picture 10"/>
          <p:cNvPicPr>
            <a:picLocks noChangeAspect="1" noChangeArrowheads="1"/>
          </p:cNvPicPr>
          <p:nvPr/>
        </p:nvPicPr>
        <p:blipFill>
          <a:blip r:embed="rId4"/>
          <a:srcRect/>
          <a:stretch>
            <a:fillRect/>
          </a:stretch>
        </p:blipFill>
        <p:spPr bwMode="auto">
          <a:xfrm>
            <a:off x="11595100" y="6261100"/>
            <a:ext cx="596900" cy="59690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4"/>
          <p:cNvSpPr>
            <a:spLocks noChangeArrowheads="1"/>
          </p:cNvSpPr>
          <p:nvPr/>
        </p:nvSpPr>
        <p:spPr bwMode="auto">
          <a:xfrm>
            <a:off x="2722563" y="728663"/>
            <a:ext cx="6057900" cy="457200"/>
          </a:xfrm>
          <a:prstGeom prst="rect">
            <a:avLst/>
          </a:prstGeom>
          <a:solidFill>
            <a:schemeClr val="bg1"/>
          </a:solidFill>
          <a:ln w="9525">
            <a:noFill/>
            <a:miter lim="800000"/>
            <a:headEnd/>
            <a:tailEnd/>
          </a:ln>
        </p:spPr>
        <p:txBody>
          <a:bodyPr wrap="none">
            <a:spAutoFit/>
          </a:bodyPr>
          <a:lstStyle/>
          <a:p>
            <a:pPr defTabSz="914400"/>
            <a:r>
              <a:rPr lang="pt-BR" sz="2400" b="1">
                <a:solidFill>
                  <a:srgbClr val="0000FF"/>
                </a:solidFill>
              </a:rPr>
              <a:t>Marcos da Neonatologia do HRAS/HMIB </a:t>
            </a:r>
          </a:p>
        </p:txBody>
      </p:sp>
      <p:pic>
        <p:nvPicPr>
          <p:cNvPr id="70658" name="Picture 5"/>
          <p:cNvPicPr>
            <a:picLocks noChangeAspect="1" noChangeArrowheads="1"/>
          </p:cNvPicPr>
          <p:nvPr/>
        </p:nvPicPr>
        <p:blipFill>
          <a:blip r:embed="rId2"/>
          <a:srcRect/>
          <a:stretch>
            <a:fillRect/>
          </a:stretch>
        </p:blipFill>
        <p:spPr bwMode="auto">
          <a:xfrm>
            <a:off x="1384300" y="265113"/>
            <a:ext cx="1330325" cy="860425"/>
          </a:xfrm>
          <a:prstGeom prst="rect">
            <a:avLst/>
          </a:prstGeom>
          <a:noFill/>
          <a:ln w="9525">
            <a:noFill/>
            <a:miter lim="800000"/>
            <a:headEnd/>
            <a:tailEnd/>
          </a:ln>
        </p:spPr>
      </p:pic>
      <p:pic>
        <p:nvPicPr>
          <p:cNvPr id="70659" name="Picture 7" descr="Primeira-EXIT"/>
          <p:cNvPicPr>
            <a:picLocks noChangeAspect="1" noChangeArrowheads="1"/>
          </p:cNvPicPr>
          <p:nvPr/>
        </p:nvPicPr>
        <p:blipFill>
          <a:blip r:embed="rId3"/>
          <a:srcRect/>
          <a:stretch>
            <a:fillRect/>
          </a:stretch>
        </p:blipFill>
        <p:spPr bwMode="auto">
          <a:xfrm>
            <a:off x="85725" y="2132013"/>
            <a:ext cx="4002088" cy="2635250"/>
          </a:xfrm>
          <a:prstGeom prst="rect">
            <a:avLst/>
          </a:prstGeom>
          <a:noFill/>
          <a:ln w="9525">
            <a:noFill/>
            <a:miter lim="800000"/>
            <a:headEnd/>
            <a:tailEnd/>
          </a:ln>
        </p:spPr>
      </p:pic>
      <p:pic>
        <p:nvPicPr>
          <p:cNvPr id="70660" name="Picture 8" descr="EXIT-Equipe"/>
          <p:cNvPicPr>
            <a:picLocks noChangeAspect="1" noChangeArrowheads="1"/>
          </p:cNvPicPr>
          <p:nvPr/>
        </p:nvPicPr>
        <p:blipFill>
          <a:blip r:embed="rId4"/>
          <a:srcRect/>
          <a:stretch>
            <a:fillRect/>
          </a:stretch>
        </p:blipFill>
        <p:spPr bwMode="auto">
          <a:xfrm>
            <a:off x="7545388" y="2001838"/>
            <a:ext cx="4281487" cy="2790825"/>
          </a:xfrm>
          <a:prstGeom prst="rect">
            <a:avLst/>
          </a:prstGeom>
          <a:noFill/>
          <a:ln w="9525">
            <a:noFill/>
            <a:miter lim="800000"/>
            <a:headEnd/>
            <a:tailEnd/>
          </a:ln>
        </p:spPr>
      </p:pic>
      <p:pic>
        <p:nvPicPr>
          <p:cNvPr id="70661" name="Picture 9" descr="Adriana-Carla"/>
          <p:cNvPicPr>
            <a:picLocks noChangeAspect="1" noChangeArrowheads="1"/>
          </p:cNvPicPr>
          <p:nvPr/>
        </p:nvPicPr>
        <p:blipFill>
          <a:blip r:embed="rId5"/>
          <a:srcRect/>
          <a:stretch>
            <a:fillRect/>
          </a:stretch>
        </p:blipFill>
        <p:spPr bwMode="auto">
          <a:xfrm>
            <a:off x="4087813" y="4695825"/>
            <a:ext cx="3457575" cy="2162175"/>
          </a:xfrm>
          <a:prstGeom prst="rect">
            <a:avLst/>
          </a:prstGeom>
          <a:noFill/>
          <a:ln w="9525">
            <a:noFill/>
            <a:miter lim="800000"/>
            <a:headEnd/>
            <a:tailEnd/>
          </a:ln>
        </p:spPr>
      </p:pic>
      <p:sp>
        <p:nvSpPr>
          <p:cNvPr id="70662" name="Rectangle 11"/>
          <p:cNvSpPr>
            <a:spLocks noChangeArrowheads="1"/>
          </p:cNvSpPr>
          <p:nvPr/>
        </p:nvSpPr>
        <p:spPr bwMode="auto">
          <a:xfrm>
            <a:off x="-1392238" y="1125538"/>
            <a:ext cx="12239626" cy="1006475"/>
          </a:xfrm>
          <a:prstGeom prst="rect">
            <a:avLst/>
          </a:prstGeom>
          <a:noFill/>
          <a:ln w="9525">
            <a:noFill/>
            <a:miter lim="800000"/>
            <a:headEnd/>
            <a:tailEnd/>
          </a:ln>
        </p:spPr>
        <p:txBody>
          <a:bodyPr anchor="ctr">
            <a:spAutoFit/>
          </a:bodyPr>
          <a:lstStyle/>
          <a:p>
            <a:pPr algn="ctr" defTabSz="914400" eaLnBrk="0" hangingPunct="0"/>
            <a:r>
              <a:rPr lang="pt-BR" sz="2000">
                <a:solidFill>
                  <a:schemeClr val="hlink"/>
                </a:solidFill>
              </a:rPr>
              <a:t>Primeira Cirurgia Ex-Útero Intraparto no HMIB/SES/DF</a:t>
            </a:r>
          </a:p>
          <a:p>
            <a:pPr algn="ctr" defTabSz="914400" eaLnBrk="0" hangingPunct="0"/>
            <a:r>
              <a:rPr lang="pt-BR" sz="2000">
                <a:solidFill>
                  <a:schemeClr val="hlink"/>
                </a:solidFill>
              </a:rPr>
              <a:t> (Malformação adenomatóide cística congênita do pulmão)</a:t>
            </a:r>
          </a:p>
          <a:p>
            <a:pPr algn="ctr" defTabSz="914400" eaLnBrk="0" hangingPunct="0"/>
            <a:endParaRPr lang="pt-BR" sz="2000">
              <a:solidFill>
                <a:schemeClr val="hlink"/>
              </a:solidFill>
            </a:endParaRPr>
          </a:p>
        </p:txBody>
      </p:sp>
      <p:sp>
        <p:nvSpPr>
          <p:cNvPr id="70663" name="Rectangle 12"/>
          <p:cNvSpPr>
            <a:spLocks noChangeArrowheads="1"/>
          </p:cNvSpPr>
          <p:nvPr/>
        </p:nvSpPr>
        <p:spPr bwMode="auto">
          <a:xfrm>
            <a:off x="4432300" y="3255963"/>
            <a:ext cx="2266950" cy="366712"/>
          </a:xfrm>
          <a:prstGeom prst="rect">
            <a:avLst/>
          </a:prstGeom>
          <a:noFill/>
          <a:ln w="9525">
            <a:noFill/>
            <a:miter lim="800000"/>
            <a:headEnd/>
            <a:tailEnd/>
          </a:ln>
        </p:spPr>
        <p:txBody>
          <a:bodyPr wrap="none">
            <a:spAutoFit/>
          </a:bodyPr>
          <a:lstStyle/>
          <a:p>
            <a:pPr defTabSz="914400"/>
            <a:r>
              <a:rPr lang="pt-BR" b="1">
                <a:solidFill>
                  <a:srgbClr val="0000FF"/>
                </a:solidFill>
              </a:rPr>
              <a:t>26 de maio de 2014</a:t>
            </a:r>
          </a:p>
        </p:txBody>
      </p:sp>
      <p:sp>
        <p:nvSpPr>
          <p:cNvPr id="70664" name="Rectangle 11"/>
          <p:cNvSpPr>
            <a:spLocks noChangeArrowheads="1"/>
          </p:cNvSpPr>
          <p:nvPr/>
        </p:nvSpPr>
        <p:spPr bwMode="auto">
          <a:xfrm>
            <a:off x="8088313" y="4665663"/>
            <a:ext cx="3530600" cy="1690687"/>
          </a:xfrm>
          <a:prstGeom prst="rect">
            <a:avLst/>
          </a:prstGeom>
          <a:solidFill>
            <a:srgbClr val="FFFFFF"/>
          </a:solidFill>
          <a:ln w="9525">
            <a:noFill/>
            <a:miter lim="800000"/>
            <a:headEnd/>
            <a:tailEnd/>
          </a:ln>
        </p:spPr>
        <p:txBody>
          <a:bodyPr tIns="126960" bIns="25392" anchor="ctr">
            <a:spAutoFit/>
          </a:bodyPr>
          <a:lstStyle/>
          <a:p>
            <a:pPr algn="ctr"/>
            <a:r>
              <a:rPr lang="en-US" sz="2200" b="1">
                <a:solidFill>
                  <a:srgbClr val="072A4D"/>
                </a:solidFill>
                <a:latin typeface="Lato" pitchFamily="34" charset="0"/>
                <a:hlinkClick r:id="rId6"/>
              </a:rPr>
              <a:t>Hist</a:t>
            </a:r>
            <a:r>
              <a:rPr lang="en-US" sz="2200" b="1">
                <a:solidFill>
                  <a:srgbClr val="072A4D"/>
                </a:solidFill>
                <a:hlinkClick r:id="rId6"/>
              </a:rPr>
              <a:t>ó</a:t>
            </a:r>
            <a:r>
              <a:rPr lang="en-US" sz="2200" b="1">
                <a:solidFill>
                  <a:srgbClr val="072A4D"/>
                </a:solidFill>
                <a:latin typeface="Lato" pitchFamily="34" charset="0"/>
                <a:hlinkClick r:id="rId6"/>
              </a:rPr>
              <a:t>ria da Neonatologia no Hospital Materno Infantil de Bras</a:t>
            </a:r>
            <a:r>
              <a:rPr lang="en-US" sz="2200" b="1">
                <a:solidFill>
                  <a:srgbClr val="072A4D"/>
                </a:solidFill>
                <a:hlinkClick r:id="rId6"/>
              </a:rPr>
              <a:t>í</a:t>
            </a:r>
            <a:r>
              <a:rPr lang="en-US" sz="2200" b="1">
                <a:solidFill>
                  <a:srgbClr val="072A4D"/>
                </a:solidFill>
                <a:latin typeface="Lato" pitchFamily="34" charset="0"/>
                <a:hlinkClick r:id="rId6"/>
              </a:rPr>
              <a:t>lia</a:t>
            </a:r>
            <a:r>
              <a:rPr lang="en-US" sz="2200" b="1">
                <a:solidFill>
                  <a:srgbClr val="072A4D"/>
                </a:solidFill>
                <a:latin typeface="Lato" pitchFamily="34" charset="0"/>
              </a:rPr>
              <a:t>-2018</a:t>
            </a:r>
          </a:p>
          <a:p>
            <a:pPr algn="ctr"/>
            <a:r>
              <a:rPr lang="en-US" sz="2200" b="1">
                <a:solidFill>
                  <a:srgbClr val="072A4D"/>
                </a:solidFill>
                <a:latin typeface="Lato" pitchFamily="34" charset="0"/>
              </a:rPr>
              <a:t>Paulo R. Margotto</a:t>
            </a:r>
          </a:p>
          <a:p>
            <a:pPr eaLnBrk="0" hangingPunct="0"/>
            <a:r>
              <a:rPr lang="en-US" sz="1300">
                <a:solidFill>
                  <a:srgbClr val="607D8B"/>
                </a:solidFill>
                <a:latin typeface="Source Sans Pro"/>
                <a:hlinkClick r:id="rId7" tooltip="Hist_Neonatol_HMIB_32 ANOS"/>
              </a:rPr>
              <a:t>  </a:t>
            </a:r>
            <a:r>
              <a:rPr lang="en-US" sz="1300">
                <a:solidFill>
                  <a:srgbClr val="607D8B"/>
                </a:solidFill>
              </a:rPr>
              <a:t>        </a:t>
            </a:r>
            <a:endParaRPr lang="en-US" sz="1300">
              <a:solidFill>
                <a:srgbClr val="607D8B"/>
              </a:solidFill>
              <a:latin typeface="Source Sans Pro"/>
            </a:endParaRPr>
          </a:p>
        </p:txBody>
      </p:sp>
      <p:pic>
        <p:nvPicPr>
          <p:cNvPr id="70665" name="Picture 12" descr="pdf">
            <a:hlinkClick r:id="rId7" tooltip="Hist_Neonatol_HMIB_32 ANOS"/>
          </p:cNvPr>
          <p:cNvPicPr>
            <a:picLocks noChangeAspect="1" noChangeArrowheads="1"/>
          </p:cNvPicPr>
          <p:nvPr/>
        </p:nvPicPr>
        <p:blipFill>
          <a:blip r:embed="rId8"/>
          <a:srcRect/>
          <a:stretch>
            <a:fillRect/>
          </a:stretch>
        </p:blipFill>
        <p:spPr bwMode="auto">
          <a:xfrm>
            <a:off x="9396413" y="6197600"/>
            <a:ext cx="584200" cy="5842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4"/>
          <p:cNvSpPr>
            <a:spLocks noChangeArrowheads="1"/>
          </p:cNvSpPr>
          <p:nvPr/>
        </p:nvSpPr>
        <p:spPr bwMode="auto">
          <a:xfrm>
            <a:off x="1258888" y="687388"/>
            <a:ext cx="9161462" cy="1098550"/>
          </a:xfrm>
          <a:prstGeom prst="rect">
            <a:avLst/>
          </a:prstGeom>
          <a:solidFill>
            <a:schemeClr val="bg1"/>
          </a:solidFill>
          <a:ln w="9525">
            <a:noFill/>
            <a:miter lim="800000"/>
            <a:headEnd/>
            <a:tailEnd/>
          </a:ln>
        </p:spPr>
        <p:txBody>
          <a:bodyPr wrap="none" lIns="0" tIns="0" rIns="0" bIns="0" anchor="ctr">
            <a:spAutoFit/>
          </a:bodyPr>
          <a:lstStyle/>
          <a:p>
            <a:pPr algn="ctr"/>
            <a:r>
              <a:rPr lang="en-US" sz="2700" b="1">
                <a:solidFill>
                  <a:srgbClr val="0000FF"/>
                </a:solidFill>
                <a:latin typeface="Lato" pitchFamily="34" charset="0"/>
              </a:rPr>
              <a:t>Causas do desconforto respirat</a:t>
            </a:r>
            <a:r>
              <a:rPr lang="en-US" sz="2700" b="1">
                <a:solidFill>
                  <a:srgbClr val="0000FF"/>
                </a:solidFill>
                <a:latin typeface="Century Gothic" pitchFamily="34" charset="0"/>
              </a:rPr>
              <a:t>ó</a:t>
            </a:r>
            <a:r>
              <a:rPr lang="en-US" sz="2700" b="1">
                <a:solidFill>
                  <a:srgbClr val="0000FF"/>
                </a:solidFill>
                <a:latin typeface="Lato" pitchFamily="34" charset="0"/>
              </a:rPr>
              <a:t>rio no rec</a:t>
            </a:r>
            <a:r>
              <a:rPr lang="en-US" sz="2700" b="1">
                <a:solidFill>
                  <a:srgbClr val="0000FF"/>
                </a:solidFill>
                <a:latin typeface="Century Gothic" pitchFamily="34" charset="0"/>
              </a:rPr>
              <a:t>é</a:t>
            </a:r>
            <a:r>
              <a:rPr lang="en-US" sz="2700" b="1">
                <a:solidFill>
                  <a:srgbClr val="0000FF"/>
                </a:solidFill>
                <a:latin typeface="Lato" pitchFamily="34" charset="0"/>
              </a:rPr>
              <a:t>m-nascido</a:t>
            </a:r>
          </a:p>
          <a:p>
            <a:pPr algn="ctr" eaLnBrk="0" hangingPunct="0"/>
            <a:r>
              <a:rPr lang="en-US" sz="1300">
                <a:solidFill>
                  <a:srgbClr val="424242"/>
                </a:solidFill>
                <a:ea typeface="Source Sans Pro"/>
                <a:cs typeface="Source Sans Pro"/>
              </a:rPr>
              <a:t>Paulo R. Margotto</a:t>
            </a:r>
            <a:endParaRPr lang="en-US" sz="1300">
              <a:solidFill>
                <a:srgbClr val="424242"/>
              </a:solidFill>
              <a:latin typeface="Century Gothic" pitchFamily="34" charset="0"/>
              <a:ea typeface="Source Sans Pro"/>
              <a:cs typeface="Source Sans Pro"/>
            </a:endParaRPr>
          </a:p>
          <a:p>
            <a:pPr algn="ctr" eaLnBrk="0" hangingPunct="0"/>
            <a:r>
              <a:rPr lang="en-US" sz="1600">
                <a:solidFill>
                  <a:srgbClr val="424242"/>
                </a:solidFill>
                <a:latin typeface="Century Gothic" pitchFamily="34" charset="0"/>
                <a:ea typeface="Source Sans Pro"/>
                <a:cs typeface="Source Sans Pro"/>
              </a:rPr>
              <a:t>Capítulo do livro Assistência ao Recém-Nascido de Risco, Materno Infantil de Brasília/SES/DF, </a:t>
            </a:r>
          </a:p>
          <a:p>
            <a:pPr algn="ctr" eaLnBrk="0" hangingPunct="0"/>
            <a:r>
              <a:rPr lang="en-US" sz="1600">
                <a:solidFill>
                  <a:srgbClr val="424242"/>
                </a:solidFill>
                <a:latin typeface="Century Gothic" pitchFamily="34" charset="0"/>
                <a:ea typeface="Source Sans Pro"/>
                <a:cs typeface="Source Sans Pro"/>
              </a:rPr>
              <a:t>4a Edição, 2021</a:t>
            </a:r>
            <a:endParaRPr lang="en-US" sz="1600">
              <a:solidFill>
                <a:srgbClr val="607D8B"/>
              </a:solidFill>
              <a:latin typeface="Century Gothic" pitchFamily="34" charset="0"/>
            </a:endParaRPr>
          </a:p>
        </p:txBody>
      </p:sp>
      <p:pic>
        <p:nvPicPr>
          <p:cNvPr id="71682" name="Picture 5" descr="doc">
            <a:hlinkClick r:id="rId2" tooltip="NOVO-CAUSAS DOS DISTÚRBIOS RESPIRATÓRIOS NOS RECÉM"/>
          </p:cNvPr>
          <p:cNvPicPr>
            <a:picLocks noChangeAspect="1" noChangeArrowheads="1"/>
          </p:cNvPicPr>
          <p:nvPr/>
        </p:nvPicPr>
        <p:blipFill>
          <a:blip r:embed="rId3"/>
          <a:srcRect/>
          <a:stretch>
            <a:fillRect/>
          </a:stretch>
        </p:blipFill>
        <p:spPr bwMode="auto">
          <a:xfrm>
            <a:off x="10156825" y="414338"/>
            <a:ext cx="457200" cy="457200"/>
          </a:xfrm>
          <a:prstGeom prst="rect">
            <a:avLst/>
          </a:prstGeom>
          <a:noFill/>
          <a:ln w="9525">
            <a:noFill/>
            <a:miter lim="800000"/>
            <a:headEnd/>
            <a:tailEnd/>
          </a:ln>
        </p:spPr>
      </p:pic>
      <p:pic>
        <p:nvPicPr>
          <p:cNvPr id="71683" name="Picture 6"/>
          <p:cNvPicPr>
            <a:picLocks noChangeAspect="1" noChangeArrowheads="1"/>
          </p:cNvPicPr>
          <p:nvPr/>
        </p:nvPicPr>
        <p:blipFill>
          <a:blip r:embed="rId4"/>
          <a:srcRect/>
          <a:stretch>
            <a:fillRect/>
          </a:stretch>
        </p:blipFill>
        <p:spPr bwMode="auto">
          <a:xfrm>
            <a:off x="157163" y="2103438"/>
            <a:ext cx="2952750" cy="4183062"/>
          </a:xfrm>
          <a:prstGeom prst="rect">
            <a:avLst/>
          </a:prstGeom>
          <a:noFill/>
          <a:ln w="9525">
            <a:noFill/>
            <a:miter lim="800000"/>
            <a:headEnd/>
            <a:tailEnd/>
          </a:ln>
        </p:spPr>
      </p:pic>
      <p:sp>
        <p:nvSpPr>
          <p:cNvPr id="71684" name="Rectangle 3"/>
          <p:cNvSpPr>
            <a:spLocks/>
          </p:cNvSpPr>
          <p:nvPr/>
        </p:nvSpPr>
        <p:spPr bwMode="auto">
          <a:xfrm>
            <a:off x="3109913" y="2103438"/>
            <a:ext cx="8940800" cy="4389437"/>
          </a:xfrm>
          <a:prstGeom prst="rect">
            <a:avLst/>
          </a:prstGeom>
          <a:noFill/>
          <a:ln w="9525">
            <a:noFill/>
            <a:miter lim="800000"/>
            <a:headEnd/>
            <a:tailEnd/>
          </a:ln>
        </p:spPr>
        <p:txBody>
          <a:bodyPr/>
          <a:lstStyle/>
          <a:p>
            <a:pPr marL="273050" indent="-273050" defTabSz="914400" eaLnBrk="0" hangingPunct="0">
              <a:lnSpc>
                <a:spcPct val="80000"/>
              </a:lnSpc>
              <a:spcBef>
                <a:spcPts val="1000"/>
              </a:spcBef>
              <a:buFont typeface="Arial" charset="0"/>
              <a:buNone/>
            </a:pPr>
            <a:r>
              <a:rPr lang="pt-BR" b="1">
                <a:latin typeface="Century Gothic" pitchFamily="34" charset="0"/>
              </a:rPr>
              <a:t>                        </a:t>
            </a:r>
            <a:r>
              <a:rPr lang="pt-BR" b="1">
                <a:solidFill>
                  <a:srgbClr val="FF3300"/>
                </a:solidFill>
                <a:latin typeface="Century Gothic" pitchFamily="34" charset="0"/>
              </a:rPr>
              <a:t>Malformação Adenomatóide Cística do Pulmão</a:t>
            </a:r>
            <a:endParaRPr lang="pt-BR">
              <a:solidFill>
                <a:srgbClr val="FF3300"/>
              </a:solidFill>
              <a:latin typeface="Century Gothic" pitchFamily="34" charset="0"/>
            </a:endParaRPr>
          </a:p>
          <a:p>
            <a:pPr marL="273050" indent="-273050" defTabSz="914400" eaLnBrk="0" hangingPunct="0">
              <a:lnSpc>
                <a:spcPct val="80000"/>
              </a:lnSpc>
              <a:spcBef>
                <a:spcPts val="1000"/>
              </a:spcBef>
              <a:buFont typeface="Arial" charset="0"/>
              <a:buChar char="•"/>
            </a:pPr>
            <a:r>
              <a:rPr lang="pt-BR">
                <a:latin typeface="Century Gothic" pitchFamily="34" charset="0"/>
              </a:rPr>
              <a:t>	A malformação adenomatóide cística congênita (MACC) do pulmão, acredita-se, que seja causada pela falha do mesênquima pulmonar em progredir para o desenvolvimento alveolar, sendo considerado um defeito do desenvolvimento embrionário dos bronquíolos terminais e respiratórios e dos ductos alveolares. Supridas pela circulação pulmonar, estas lesões exibem dilatação anormal e proliferação dos bronquíolos distais, contendo músculo liso e com aparência de hamartomas do pulmão. Os cistos comunicam-se entre si e com os bronquíolos normais, através de canais malformados e sem suporte cartilaginoso, os quais podem manter-se ocluídos (neste caso os cistos contêm líquido) ou abertos (casos em que os cistos contêm ar). Casos os canais colapsarem na expiração, os cistos se tornam expansivos. A incidência na Austrália é de 1/10.000 nascimentos.</a:t>
            </a:r>
          </a:p>
          <a:p>
            <a:pPr marL="273050" indent="-273050" defTabSz="914400" eaLnBrk="0" hangingPunct="0">
              <a:lnSpc>
                <a:spcPct val="80000"/>
              </a:lnSpc>
              <a:spcBef>
                <a:spcPts val="1000"/>
              </a:spcBef>
              <a:buFont typeface="Arial" charset="0"/>
              <a:buChar char="•"/>
            </a:pPr>
            <a:r>
              <a:rPr lang="pt-BR">
                <a:latin typeface="Century Gothic" pitchFamily="34" charset="0"/>
              </a:rPr>
              <a:t>Ocorrem mais no lobo inferior esquerdo, podendo envolver mais do que um lobo.</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3"/>
          <p:cNvSpPr>
            <a:spLocks noGrp="1"/>
          </p:cNvSpPr>
          <p:nvPr>
            <p:ph type="body" idx="1"/>
          </p:nvPr>
        </p:nvSpPr>
        <p:spPr>
          <a:xfrm>
            <a:off x="1203325" y="615950"/>
            <a:ext cx="10302875" cy="6242050"/>
          </a:xfrm>
          <a:solidFill>
            <a:schemeClr val="bg1"/>
          </a:solidFill>
        </p:spPr>
        <p:txBody>
          <a:bodyPr/>
          <a:lstStyle/>
          <a:p>
            <a:pPr>
              <a:lnSpc>
                <a:spcPct val="80000"/>
              </a:lnSpc>
              <a:buFont typeface="Arial" charset="0"/>
              <a:buNone/>
            </a:pPr>
            <a:r>
              <a:rPr lang="pt-BR" sz="2100" b="1" smtClean="0">
                <a:solidFill>
                  <a:schemeClr val="accent1"/>
                </a:solidFill>
              </a:rPr>
              <a:t>São descritos, originalmente por Stocker, 3 tipos de MACC do pulmão</a:t>
            </a:r>
            <a:r>
              <a:rPr lang="pt-BR" sz="2100" smtClean="0">
                <a:solidFill>
                  <a:schemeClr val="accent1"/>
                </a:solidFill>
              </a:rPr>
              <a:t>:</a:t>
            </a:r>
          </a:p>
          <a:p>
            <a:pPr>
              <a:lnSpc>
                <a:spcPct val="80000"/>
              </a:lnSpc>
            </a:pPr>
            <a:r>
              <a:rPr lang="pt-BR" sz="2100" smtClean="0"/>
              <a:t>	1- grande cistos (</a:t>
            </a:r>
            <a:r>
              <a:rPr lang="pt-BR" sz="2100" smtClean="0">
                <a:sym typeface="Symbol" pitchFamily="18" charset="2"/>
              </a:rPr>
              <a:t></a:t>
            </a:r>
            <a:r>
              <a:rPr lang="pt-BR" sz="2100" smtClean="0"/>
              <a:t> 10cm), cercado por pequenos cistos que lembram bronquíolos. Os cistos se assemelham a cisto congênito. E o tipo mais freqüente (ocorre em 60 a 70% dos casos). Maior possibilidade de recuperação total</a:t>
            </a:r>
          </a:p>
          <a:p>
            <a:pPr>
              <a:lnSpc>
                <a:spcPct val="80000"/>
              </a:lnSpc>
            </a:pPr>
            <a:r>
              <a:rPr lang="pt-BR" sz="2100" smtClean="0"/>
              <a:t>	2- de origem brônquica (15-20% dos casos). Há múltiplos cistos de 0,5cm e microscopicamente tem aparência bronquiolar. O prognóstico é menos favorável, devido à gravidade das malformações associadas</a:t>
            </a:r>
          </a:p>
          <a:p>
            <a:pPr>
              <a:lnSpc>
                <a:spcPct val="80000"/>
              </a:lnSpc>
            </a:pPr>
            <a:r>
              <a:rPr lang="pt-BR" sz="2100" smtClean="0"/>
              <a:t>	3- ocorre em 8-10% dos casos; é considerado derivar das estruturas bronquiolar-alveolar, sendo observados exclusivamente em RN do sexo masculino. Há volumosas lesões com múltiplos cistos de 0,5-1,5cm de parede fina, lembrando bronquíolos e estruturas alveolares. O prognóstico é mais grave, devido ao tamanho da lesão.</a:t>
            </a:r>
          </a:p>
          <a:p>
            <a:pPr algn="ctr">
              <a:lnSpc>
                <a:spcPct val="80000"/>
              </a:lnSpc>
            </a:pPr>
            <a:r>
              <a:rPr lang="pt-BR" sz="2100" smtClean="0">
                <a:solidFill>
                  <a:schemeClr val="accent1"/>
                </a:solidFill>
              </a:rPr>
              <a:t>O diagnóstico pode ser feito no pré-natal com 18-20 semanas de gestação evidenciando as lesões císticas no pulmão fetal. Em 19% dos casos, em gestantes </a:t>
            </a:r>
            <a:r>
              <a:rPr lang="pt-BR" sz="2100" smtClean="0">
                <a:solidFill>
                  <a:schemeClr val="accent1"/>
                </a:solidFill>
                <a:sym typeface="Symbol" pitchFamily="18" charset="2"/>
              </a:rPr>
              <a:t></a:t>
            </a:r>
            <a:r>
              <a:rPr lang="pt-BR" sz="2100" smtClean="0">
                <a:solidFill>
                  <a:schemeClr val="accent1"/>
                </a:solidFill>
              </a:rPr>
              <a:t> 22 semanas, Duncombe e cl relataram regressão dos cistos.</a:t>
            </a:r>
          </a:p>
          <a:p>
            <a:pPr algn="ctr">
              <a:lnSpc>
                <a:spcPct val="80000"/>
              </a:lnSpc>
            </a:pPr>
            <a:r>
              <a:rPr lang="pt-BR" sz="2100" smtClean="0">
                <a:solidFill>
                  <a:schemeClr val="accent1"/>
                </a:solidFill>
              </a:rPr>
              <a:t> </a:t>
            </a:r>
            <a:r>
              <a:rPr lang="pt-BR" sz="2100" smtClean="0"/>
              <a:t>O tratamento baseia-se na ressecção do lobo pulmonar acometido pelo cisto nos RN com clínica. Nos assintomáticos, Reiss e cl recomendam que a cirurgia deva ser realizada entre </a:t>
            </a:r>
            <a:r>
              <a:rPr lang="pt-BR" sz="2100" b="1" smtClean="0">
                <a:solidFill>
                  <a:srgbClr val="0000FF"/>
                </a:solidFill>
              </a:rPr>
              <a:t>3 e 6 meses de idade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3"/>
          <p:cNvSpPr>
            <a:spLocks noGrp="1"/>
          </p:cNvSpPr>
          <p:nvPr>
            <p:ph type="body" idx="1"/>
          </p:nvPr>
        </p:nvSpPr>
        <p:spPr>
          <a:xfrm>
            <a:off x="317500" y="0"/>
            <a:ext cx="11684000" cy="5727700"/>
          </a:xfrm>
          <a:solidFill>
            <a:schemeClr val="bg1"/>
          </a:solidFill>
        </p:spPr>
        <p:txBody>
          <a:bodyPr/>
          <a:lstStyle/>
          <a:p>
            <a:r>
              <a:rPr lang="pt-BR" smtClean="0"/>
              <a:t>Os RN podem desenvolver severo desconforto respiratório ao nascer, com </a:t>
            </a:r>
            <a:r>
              <a:rPr lang="pt-BR" b="1" smtClean="0">
                <a:solidFill>
                  <a:srgbClr val="FF3300"/>
                </a:solidFill>
              </a:rPr>
              <a:t>persistente hipertensão pulmonar</a:t>
            </a:r>
            <a:r>
              <a:rPr lang="pt-BR" smtClean="0"/>
              <a:t>. Em alguns casos, a hipoplasia pulmonar coexiste devido à compressão exercida durante o desenvolvimento embrionário. Este fato pode explicar a persistência da dificuldade respiratória em alguns RN, mesmo após a ressecção do parênquima pulmonar acometido.</a:t>
            </a:r>
          </a:p>
          <a:p>
            <a:r>
              <a:rPr lang="pt-BR" b="1" smtClean="0">
                <a:solidFill>
                  <a:srgbClr val="0000FF"/>
                </a:solidFill>
              </a:rPr>
              <a:t>O diagnóstico pode ser feito no pré-natal com 18-20 semanas de gestação evidenciando as lesões císticas no pulmão fetal</a:t>
            </a:r>
            <a:r>
              <a:rPr lang="pt-BR" smtClean="0"/>
              <a:t>. Em </a:t>
            </a:r>
            <a:r>
              <a:rPr lang="pt-BR" b="1" smtClean="0">
                <a:solidFill>
                  <a:srgbClr val="0000FF"/>
                </a:solidFill>
              </a:rPr>
              <a:t>19% dos casos</a:t>
            </a:r>
            <a:r>
              <a:rPr lang="pt-BR" smtClean="0"/>
              <a:t>, em gestantes </a:t>
            </a:r>
            <a:r>
              <a:rPr lang="pt-BR" smtClean="0">
                <a:sym typeface="Symbol" pitchFamily="18" charset="2"/>
              </a:rPr>
              <a:t></a:t>
            </a:r>
            <a:r>
              <a:rPr lang="pt-BR" smtClean="0"/>
              <a:t> 22 semanas, Duncombe e cl relataram </a:t>
            </a:r>
            <a:r>
              <a:rPr lang="pt-BR" b="1" smtClean="0">
                <a:solidFill>
                  <a:srgbClr val="0000FF"/>
                </a:solidFill>
              </a:rPr>
              <a:t>regressão dos cistos</a:t>
            </a:r>
            <a:r>
              <a:rPr lang="pt-BR" smtClean="0"/>
              <a:t>.                     </a:t>
            </a:r>
          </a:p>
          <a:p>
            <a:r>
              <a:rPr lang="pt-BR" smtClean="0"/>
              <a:t>No pó-natal, os sintomas são decorrentes da compressão do cisto, de infecção do próprio cisto ou do parênquima comprometido. O Rx de tórax (Fig,) mostra hipertransparência e ausência de trama correspondente ao cisto. A lesão caracteriza-se pela presença de múltiplos cistos ou massa sólida, melhor evidenciada na tomografia computadorizada. (Fig)</a:t>
            </a:r>
          </a:p>
        </p:txBody>
      </p:sp>
      <p:pic>
        <p:nvPicPr>
          <p:cNvPr id="73730" name="Picture 4"/>
          <p:cNvPicPr>
            <a:picLocks noChangeAspect="1" noChangeArrowheads="1"/>
          </p:cNvPicPr>
          <p:nvPr/>
        </p:nvPicPr>
        <p:blipFill>
          <a:blip r:embed="rId2"/>
          <a:srcRect/>
          <a:stretch>
            <a:fillRect/>
          </a:stretch>
        </p:blipFill>
        <p:spPr bwMode="auto">
          <a:xfrm>
            <a:off x="2994025" y="4305300"/>
            <a:ext cx="5897563" cy="2552700"/>
          </a:xfrm>
          <a:prstGeom prst="rect">
            <a:avLst/>
          </a:prstGeom>
          <a:noFill/>
          <a:ln w="76200" cmpd="tri">
            <a:solidFill>
              <a:schemeClr val="tx1"/>
            </a:solid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3"/>
          <p:cNvSpPr>
            <a:spLocks noGrp="1"/>
          </p:cNvSpPr>
          <p:nvPr>
            <p:ph type="body" idx="1"/>
          </p:nvPr>
        </p:nvSpPr>
        <p:spPr/>
        <p:txBody>
          <a:bodyPr/>
          <a:lstStyle/>
          <a:p>
            <a:r>
              <a:rPr lang="pt-BR" b="1" smtClean="0">
                <a:solidFill>
                  <a:srgbClr val="FF3300"/>
                </a:solidFill>
              </a:rPr>
              <a:t>Complicações</a:t>
            </a:r>
            <a:r>
              <a:rPr lang="pt-BR" smtClean="0"/>
              <a:t>: pneumonia que não responde bem aos antibióticos, pneumotórax, hemotórax, abscesso pulmonar e desenvolvimento de malignidade, como carcinomas e blastomas pleuropulmonares.</a:t>
            </a:r>
          </a:p>
          <a:p>
            <a:r>
              <a:rPr lang="pt-BR" smtClean="0"/>
              <a:t>O tratamento baseia-se na ressecção do lobo pulmonar acometido pelo cisto nos RN com clínica. Nos assintomáticos, Reiss e cl recomendam que a cirurgia deva ser realizada entre </a:t>
            </a:r>
            <a:r>
              <a:rPr lang="pt-BR" b="1" smtClean="0"/>
              <a:t>3 e 6 meses de idade.</a:t>
            </a:r>
          </a:p>
          <a:p>
            <a:pPr algn="ctr">
              <a:buFont typeface="Arial" charset="0"/>
              <a:buNone/>
            </a:pPr>
            <a:r>
              <a:rPr lang="pt-BR" sz="2400" b="1" smtClean="0">
                <a:solidFill>
                  <a:srgbClr val="0000FF"/>
                </a:solidFill>
              </a:rPr>
              <a:t>Prognóstico da malformação adenomatóide do pulmão está muito relacionada com a precocidade do diagnóstico e da intervenção cirúrgica.</a:t>
            </a:r>
            <a:r>
              <a:rPr lang="pt-BR" sz="2400" smtClean="0">
                <a:solidFill>
                  <a:srgbClr val="0000FF"/>
                </a:solidFill>
              </a:rPr>
              <a:t>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p:nvPr>
        </p:nvSpPr>
        <p:spPr bwMode="auto">
          <a:xfrm>
            <a:off x="-393700" y="246063"/>
            <a:ext cx="8610600" cy="1293812"/>
          </a:xfrm>
        </p:spPr>
        <p:txBody>
          <a:bodyPr wrap="square" numCol="1" anchorCtr="0" compatLnSpc="1">
            <a:prstTxWarp prst="textNoShape">
              <a:avLst/>
            </a:prstTxWarp>
          </a:bodyPr>
          <a:lstStyle/>
          <a:p>
            <a:r>
              <a:rPr lang="pt-BR" b="1" cap="none" smtClean="0">
                <a:solidFill>
                  <a:srgbClr val="0000FF"/>
                </a:solidFill>
              </a:rPr>
              <a:t>OBRIGADO!</a:t>
            </a:r>
          </a:p>
        </p:txBody>
      </p:sp>
      <p:sp>
        <p:nvSpPr>
          <p:cNvPr id="75778" name="Text Box 5"/>
          <p:cNvSpPr txBox="1">
            <a:spLocks noChangeArrowheads="1"/>
          </p:cNvSpPr>
          <p:nvPr/>
        </p:nvSpPr>
        <p:spPr bwMode="auto">
          <a:xfrm>
            <a:off x="4071938" y="5967413"/>
            <a:ext cx="5086350" cy="366712"/>
          </a:xfrm>
          <a:prstGeom prst="rect">
            <a:avLst/>
          </a:prstGeom>
          <a:noFill/>
          <a:ln w="9525">
            <a:noFill/>
            <a:miter lim="800000"/>
            <a:headEnd/>
            <a:tailEnd/>
          </a:ln>
        </p:spPr>
        <p:txBody>
          <a:bodyPr wrap="none">
            <a:spAutoFit/>
          </a:bodyPr>
          <a:lstStyle/>
          <a:p>
            <a:pPr defTabSz="914400"/>
            <a:r>
              <a:rPr lang="pt-BR"/>
              <a:t>Drs. Paulo R. Margotto e Laura Pereira Nishioka</a:t>
            </a:r>
          </a:p>
        </p:txBody>
      </p:sp>
      <p:pic>
        <p:nvPicPr>
          <p:cNvPr id="75779" name="Picture 6"/>
          <p:cNvPicPr>
            <a:picLocks noChangeAspect="1" noChangeArrowheads="1"/>
          </p:cNvPicPr>
          <p:nvPr/>
        </p:nvPicPr>
        <p:blipFill>
          <a:blip r:embed="rId2"/>
          <a:srcRect/>
          <a:stretch>
            <a:fillRect/>
          </a:stretch>
        </p:blipFill>
        <p:spPr bwMode="auto">
          <a:xfrm>
            <a:off x="2092325" y="1327150"/>
            <a:ext cx="8153400" cy="4587875"/>
          </a:xfrm>
          <a:prstGeom prst="rect">
            <a:avLst/>
          </a:prstGeom>
          <a:noFill/>
          <a:ln w="76200" cmpd="tri">
            <a:solidFill>
              <a:srgbClr val="FFFF00"/>
            </a:solidFill>
            <a:miter lim="800000"/>
            <a:headEnd/>
            <a:tailEnd/>
          </a:ln>
        </p:spPr>
      </p:pic>
    </p:spTree>
  </p:cSld>
  <p:clrMapOvr>
    <a:masterClrMapping/>
  </p:clrMapOvr>
</p:sld>
</file>

<file path=ppt/theme/theme1.xml><?xml version="1.0" encoding="utf-8"?>
<a:theme xmlns:a="http://schemas.openxmlformats.org/drawingml/2006/main" name="Trilha de Vapor">
  <a:themeElements>
    <a:clrScheme name="Trilha de Vapor">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Trilha de Vapor">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rilha de Vapor">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{F776CB6A-BD6B-DD44-9080-6862E13F4349}tf10001079</Template>
  <TotalTime>707</TotalTime>
  <Words>5240</Words>
  <Application>Microsoft Macintosh PowerPoint</Application>
  <PresentationFormat>Custom</PresentationFormat>
  <Paragraphs>354</Paragraphs>
  <Slides>60</Slides>
  <Notes>0</Notes>
  <HiddenSlides>0</HiddenSlides>
  <MMClips>0</MMClips>
  <ScaleCrop>false</ScaleCrop>
  <HeadingPairs>
    <vt:vector size="6" baseType="variant">
      <vt:variant>
        <vt:lpstr>Fontes usadas</vt:lpstr>
      </vt:variant>
      <vt:variant>
        <vt:i4>8</vt:i4>
      </vt:variant>
      <vt:variant>
        <vt:lpstr>Modelo de design</vt:lpstr>
      </vt:variant>
      <vt:variant>
        <vt:i4>7</vt:i4>
      </vt:variant>
      <vt:variant>
        <vt:lpstr>Títulos de slides</vt:lpstr>
      </vt:variant>
      <vt:variant>
        <vt:i4>60</vt:i4>
      </vt:variant>
    </vt:vector>
  </HeadingPairs>
  <TitlesOfParts>
    <vt:vector size="75" baseType="lpstr">
      <vt:lpstr>Arial</vt:lpstr>
      <vt:lpstr>Century Gothic</vt:lpstr>
      <vt:lpstr>Calibri</vt:lpstr>
      <vt:lpstr>ＭＳ Ｐゴシック</vt:lpstr>
      <vt:lpstr>Lato</vt:lpstr>
      <vt:lpstr>Source Sans Pro</vt:lpstr>
      <vt:lpstr>굴림</vt:lpstr>
      <vt:lpstr>Symbol</vt:lpstr>
      <vt:lpstr>Trilha de Vapor</vt:lpstr>
      <vt:lpstr>Trilha de Vapor</vt:lpstr>
      <vt:lpstr>Trilha de Vapor</vt:lpstr>
      <vt:lpstr>Trilha de Vapor</vt:lpstr>
      <vt:lpstr>Trilha de Vapor</vt:lpstr>
      <vt:lpstr>Trilha de Vapor</vt:lpstr>
      <vt:lpstr>Trilha de Vapor</vt:lpstr>
      <vt:lpstr>MALFORMAÇÕES PULMONARES CONGÊNITAS  </vt:lpstr>
      <vt:lpstr>Slide 2</vt:lpstr>
      <vt:lpstr>SEQUESTRO PULMONAR</vt:lpstr>
      <vt:lpstr>Slide 4</vt:lpstr>
      <vt:lpstr>Slide 5</vt:lpstr>
      <vt:lpstr>Slide 6</vt:lpstr>
      <vt:lpstr>SEQUESTRO PULMONAR</vt:lpstr>
      <vt:lpstr>SEQUESTRO PULMONAR</vt:lpstr>
      <vt:lpstr>SEQUESTRO PULMONAR</vt:lpstr>
      <vt:lpstr>SEQUESTRO PULMONAR - TRATAMENTO</vt:lpstr>
      <vt:lpstr>MALFORMAÇÃO ADENOMATOSA CÍSTICA (MAC)</vt:lpstr>
      <vt:lpstr>Slide 12</vt:lpstr>
      <vt:lpstr>MAC</vt:lpstr>
      <vt:lpstr>MAC</vt:lpstr>
      <vt:lpstr>MAC</vt:lpstr>
      <vt:lpstr>MAC – CLASSIFICAÇÃO</vt:lpstr>
      <vt:lpstr>MAC</vt:lpstr>
      <vt:lpstr>MAC</vt:lpstr>
      <vt:lpstr>MAC</vt:lpstr>
      <vt:lpstr>MAC</vt:lpstr>
      <vt:lpstr>MAC</vt:lpstr>
      <vt:lpstr>MAC</vt:lpstr>
      <vt:lpstr>ENFISEMA LOBAR CONGÊNITO</vt:lpstr>
      <vt:lpstr>ENFISEMA LOBAR CONGÊNITO</vt:lpstr>
      <vt:lpstr>Slide 25</vt:lpstr>
      <vt:lpstr>ENFISEMA LOBAR CONGÊNITO</vt:lpstr>
      <vt:lpstr>ENFISEMA LOBAR CONGÊNITO</vt:lpstr>
      <vt:lpstr>ENFISEMA LOBAR CONGÊNITO</vt:lpstr>
      <vt:lpstr>ENFISEMA LOBAR CONGÊNITO</vt:lpstr>
      <vt:lpstr>MALFORMAÇÃO ARTERIOVENOSA (MAV)</vt:lpstr>
      <vt:lpstr>Slide 31</vt:lpstr>
      <vt:lpstr>MALFORMAÇÃO ARTERIOVENOSA</vt:lpstr>
      <vt:lpstr>MALFORMAÇÃO ARTERIOVENOSA</vt:lpstr>
      <vt:lpstr>MALFORMAÇÃO ARTERIOVENOSA</vt:lpstr>
      <vt:lpstr>MALFORMAÇÃO ARTERIOVENOSA</vt:lpstr>
      <vt:lpstr>MALFORMAÇÃO ARTERIOVENOSA</vt:lpstr>
      <vt:lpstr>CONCLUSÃO</vt:lpstr>
      <vt:lpstr>Slide 38</vt:lpstr>
      <vt:lpstr>Slide 39</vt:lpstr>
      <vt:lpstr>Slide 40</vt:lpstr>
      <vt:lpstr>Slide 41</vt:lpstr>
      <vt:lpstr>Slide 42</vt:lpstr>
      <vt:lpstr>Slide 43</vt:lpstr>
      <vt:lpstr>Nota do Editor da página  neonatal www.paulomargotto.com.br , Dr. Paulo R. Margotto. Consultem também! Aqui e Agora!</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OBRIGADO!</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Patologias cirúrgicas do tórax  </dc:title>
  <dc:creator>Laura Nishioka</dc:creator>
  <cp:lastModifiedBy>Paulo</cp:lastModifiedBy>
  <cp:revision>25</cp:revision>
  <dcterms:created xsi:type="dcterms:W3CDTF">2021-02-24T01:19:04Z</dcterms:created>
  <dcterms:modified xsi:type="dcterms:W3CDTF">2021-03-02T02:32:59Z</dcterms:modified>
</cp:coreProperties>
</file>