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98" r:id="rId15"/>
    <p:sldId id="297" r:id="rId16"/>
    <p:sldId id="294" r:id="rId17"/>
    <p:sldId id="295" r:id="rId18"/>
    <p:sldId id="296" r:id="rId19"/>
    <p:sldId id="273" r:id="rId20"/>
    <p:sldId id="299" r:id="rId21"/>
    <p:sldId id="300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3" r:id="rId40"/>
    <p:sldId id="301" r:id="rId4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44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0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6A3B97B9-1D08-451F-9359-222A6EFEAAB9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11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BBE1AB-423B-4841-9351-CB146832CA5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485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00F9E-FE8A-4FFC-876C-CC1CBC4A0B55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CD5C5-C525-4C07-BB31-572CC66536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4369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57DEB2-E962-4455-B714-FF8410C7ADAF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F714E-0647-4860-8119-9D0F9F95FB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7115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B2F53-A8FC-4AC1-8874-6BB3D0AD6E43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D6F18-74D1-451B-8EB1-4312B128A3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518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8920E-1E75-4513-AB03-326AC58FF856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2871C-C8ED-4643-B648-5B91555CF34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3637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ângulo isósceles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CDDE4-0E3E-4158-A479-D3C4CE1EE67F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45DD2-D588-4FCA-B9A1-B626B3CB6C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7259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ector reto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" name="Triângulo isósceles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D56F0-1276-4B91-B3D8-F430EF6DA0F7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05A80-4DCB-4372-9CAF-23BCB04B8F9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5130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Conector reto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" name="Triângulo isósceles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140A9-8330-4C88-AD60-4635F2E4546A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81C76-FA90-41D2-9CC4-C80328C87C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3299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riângulo isósceles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A7BBC-611F-4078-9EDD-8D0518BA8057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B1730-4CC8-4F64-82F5-8260A782B7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9093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EDB29-5B3E-4B89-8F04-959E1C4F7822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B0345-A413-41D2-9C23-9D9D27E88D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2422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reto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" name="Triângulo isósceles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Conector reto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91137-1320-4FB1-8F67-A2DAF4AEF7E0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F462B-157B-43DC-BECB-B77F6445A8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45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5813FF-9EA8-4D47-9858-82CA842A96C0}" type="datetimeFigureOut">
              <a:rPr lang="pt-BR"/>
              <a:pPr>
                <a:defRPr/>
              </a:pPr>
              <a:t>19/03/2021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843ACA-98A6-4E83-AE02-EC3B7FEBF9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031" name="Conector reto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2" name="Conector reto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Triângulo isósceles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2" r:id="rId2"/>
    <p:sldLayoutId id="2147483864" r:id="rId3"/>
    <p:sldLayoutId id="2147483861" r:id="rId4"/>
    <p:sldLayoutId id="2147483860" r:id="rId5"/>
    <p:sldLayoutId id="2147483865" r:id="rId6"/>
    <p:sldLayoutId id="2147483866" r:id="rId7"/>
    <p:sldLayoutId id="2147483867" r:id="rId8"/>
    <p:sldLayoutId id="2147483868" r:id="rId9"/>
    <p:sldLayoutId id="2147483859" r:id="rId10"/>
    <p:sldLayoutId id="214748386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oleObject" Target="../embeddings/Gr_fico_do_Microsoft_Office_Excel1.xls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png"/><Relationship Id="rId4" Type="http://schemas.openxmlformats.org/officeDocument/2006/relationships/oleObject" Target="../embeddings/Gr_fico_do_Microsoft_Office_Excel2.xls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16013" y="3500438"/>
            <a:ext cx="6858000" cy="1512887"/>
          </a:xfrm>
        </p:spPr>
        <p:txBody>
          <a:bodyPr>
            <a:normAutofit/>
          </a:bodyPr>
          <a:lstStyle/>
          <a:p>
            <a:pPr algn="ctr">
              <a:tabLst>
                <a:tab pos="4572000" algn="l"/>
              </a:tabLst>
            </a:pPr>
            <a:r>
              <a:rPr lang="pt-BR" sz="2000" b="1" smtClean="0"/>
              <a:t> </a:t>
            </a:r>
            <a:r>
              <a:rPr lang="pt-BR" sz="3600" b="1" smtClean="0"/>
              <a:t/>
            </a:r>
            <a:br>
              <a:rPr lang="pt-BR" sz="3600" b="1" smtClean="0"/>
            </a:br>
            <a:r>
              <a:rPr lang="pt-BR" sz="2200" b="1" smtClean="0">
                <a:solidFill>
                  <a:srgbClr val="FF66FF"/>
                </a:solidFill>
              </a:rPr>
              <a:t>ASSÉDIO MORAL E RESIDÊNCIA MÉDICA: </a:t>
            </a:r>
            <a:r>
              <a:rPr lang="pt-BR" sz="2200" smtClean="0">
                <a:solidFill>
                  <a:srgbClr val="FF66FF"/>
                </a:solidFill>
              </a:rPr>
              <a:t/>
            </a:r>
            <a:br>
              <a:rPr lang="pt-BR" sz="2200" smtClean="0">
                <a:solidFill>
                  <a:srgbClr val="FF66FF"/>
                </a:solidFill>
              </a:rPr>
            </a:br>
            <a:r>
              <a:rPr lang="pt-BR" sz="2200" b="1" smtClean="0">
                <a:solidFill>
                  <a:srgbClr val="FF66FF"/>
                </a:solidFill>
              </a:rPr>
              <a:t>REFLEXÕES SOBRE UM ASPECTO NÃO DITO DO APRENDER MÉDICO</a:t>
            </a:r>
            <a:r>
              <a:rPr lang="pt-BR" sz="2000" b="1" smtClean="0">
                <a:solidFill>
                  <a:srgbClr val="FF66FF"/>
                </a:solidFill>
              </a:rPr>
              <a:t/>
            </a:r>
            <a:br>
              <a:rPr lang="pt-BR" sz="2000" b="1" smtClean="0">
                <a:solidFill>
                  <a:srgbClr val="FF66FF"/>
                </a:solidFill>
              </a:rPr>
            </a:br>
            <a:r>
              <a:rPr lang="pt-BR" sz="2000" b="1" smtClean="0"/>
              <a:t/>
            </a:r>
            <a:br>
              <a:rPr lang="pt-BR" sz="2000" b="1" smtClean="0"/>
            </a:br>
            <a:r>
              <a:rPr lang="pt-BR" sz="1800" smtClean="0"/>
              <a:t>Residente: Gabriela Rabelo Cunha</a:t>
            </a:r>
            <a:br>
              <a:rPr lang="pt-BR" sz="1800" smtClean="0"/>
            </a:br>
            <a:r>
              <a:rPr lang="pt-BR" sz="1800" smtClean="0"/>
              <a:t>Orientador:  Andersen Othon Rocha</a:t>
            </a:r>
            <a:br>
              <a:rPr lang="pt-BR" sz="1800" smtClean="0"/>
            </a:br>
            <a:r>
              <a:rPr lang="pt-BR" sz="1800" smtClean="0"/>
              <a:t> Coorientadora: Adriana de Rezende Dias</a:t>
            </a:r>
            <a:br>
              <a:rPr lang="pt-BR" sz="1800" smtClean="0"/>
            </a:br>
            <a:r>
              <a:rPr lang="pt-BR" sz="1800" b="1" smtClean="0"/>
              <a:t/>
            </a:r>
            <a:br>
              <a:rPr lang="pt-BR" sz="1800" b="1" smtClean="0"/>
            </a:br>
            <a:r>
              <a:rPr lang="pt-BR" sz="1800" b="1" smtClean="0">
                <a:hlinkClick r:id="rId2"/>
              </a:rPr>
              <a:t>www.paulomargoto.com.br</a:t>
            </a:r>
            <a:r>
              <a:rPr lang="pt-BR" sz="1800" b="1" smtClean="0"/>
              <a:t/>
            </a:r>
            <a:br>
              <a:rPr lang="pt-BR" sz="1800" b="1" smtClean="0"/>
            </a:br>
            <a:r>
              <a:rPr lang="pt-BR" sz="1800" b="1" smtClean="0"/>
              <a:t>Brasília, 23 de março de 2021 </a:t>
            </a:r>
            <a:br>
              <a:rPr lang="pt-BR" sz="1800" b="1" smtClean="0"/>
            </a:br>
            <a:r>
              <a:rPr lang="pt-BR" sz="1800" smtClean="0"/>
              <a:t/>
            </a:r>
            <a:br>
              <a:rPr lang="pt-BR" sz="1800" smtClean="0"/>
            </a:br>
            <a:endParaRPr lang="pt-BR" sz="1800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42988" y="0"/>
            <a:ext cx="6767512" cy="1871663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pt-BR" sz="1800" b="1" smtClean="0"/>
              <a:t>Secretária do Estado de Saúde do Distrito Federal</a:t>
            </a:r>
          </a:p>
          <a:p>
            <a:pPr algn="ctr">
              <a:lnSpc>
                <a:spcPct val="80000"/>
              </a:lnSpc>
            </a:pPr>
            <a:r>
              <a:rPr lang="pt-BR" sz="1800" b="1" smtClean="0"/>
              <a:t>Hospital Materno Infantil de Brasília </a:t>
            </a:r>
          </a:p>
          <a:p>
            <a:pPr algn="ctr">
              <a:lnSpc>
                <a:spcPct val="80000"/>
              </a:lnSpc>
            </a:pPr>
            <a:r>
              <a:rPr lang="pt-BR" sz="1800" b="1" smtClean="0"/>
              <a:t>Residência Médica de Terapia Intensiva Pediátrica</a:t>
            </a:r>
          </a:p>
          <a:p>
            <a:pPr algn="ctr">
              <a:lnSpc>
                <a:spcPct val="80000"/>
              </a:lnSpc>
            </a:pPr>
            <a:endParaRPr lang="pt-BR" sz="1800" b="1" smtClean="0"/>
          </a:p>
          <a:p>
            <a:pPr algn="ctr">
              <a:lnSpc>
                <a:spcPct val="80000"/>
              </a:lnSpc>
            </a:pPr>
            <a:r>
              <a:rPr lang="pt-BR" b="1" smtClean="0">
                <a:solidFill>
                  <a:srgbClr val="3333FF"/>
                </a:solidFill>
                <a:latin typeface="Gill Sans MT"/>
              </a:rPr>
              <a:t>Monografia apresentada à Comissão de Residência Médica do Hospital Materno Infantil de Brasília, como requisito parcial para a conclusão da Residência Médica em Medicina Intensiva Pediátrica – 2021. </a:t>
            </a:r>
            <a:r>
              <a:rPr lang="pt-BR" smtClean="0"/>
              <a:t>	</a:t>
            </a:r>
          </a:p>
          <a:p>
            <a:pPr>
              <a:lnSpc>
                <a:spcPct val="80000"/>
              </a:lnSpc>
            </a:pPr>
            <a:endParaRPr lang="pt-BR" smtClean="0"/>
          </a:p>
          <a:p>
            <a:pPr>
              <a:lnSpc>
                <a:spcPct val="80000"/>
              </a:lnSpc>
            </a:pPr>
            <a:endParaRPr lang="pt-BR" sz="1400" smtClean="0"/>
          </a:p>
          <a:p>
            <a:pPr>
              <a:lnSpc>
                <a:spcPct val="80000"/>
              </a:lnSpc>
            </a:pPr>
            <a:endParaRPr lang="pt-BR" sz="140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pt-BR" smtClean="0"/>
              <a:t> </a:t>
            </a: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349500"/>
            <a:ext cx="6548437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25" y="4941888"/>
            <a:ext cx="2047875" cy="157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578850" cy="5068888"/>
          </a:xfrm>
        </p:spPr>
        <p:txBody>
          <a:bodyPr>
            <a:normAutofit fontScale="92500" lnSpcReduction="10000"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A </a:t>
            </a:r>
            <a:r>
              <a:rPr lang="pt-BR" dirty="0"/>
              <a:t>formação médica é conhecida historicamente pela exigência que impõe ao </a:t>
            </a:r>
            <a:r>
              <a:rPr lang="pt-BR" dirty="0" smtClean="0"/>
              <a:t>estudante.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O </a:t>
            </a:r>
            <a:r>
              <a:rPr lang="pt-BR" dirty="0"/>
              <a:t>estresse é um sintoma frequente </a:t>
            </a:r>
            <a:r>
              <a:rPr lang="pt-BR" dirty="0" smtClean="0"/>
              <a:t>que </a:t>
            </a:r>
            <a:r>
              <a:rPr lang="pt-BR" dirty="0"/>
              <a:t>é agravado pela presença de abusos e maus-tratos recorrentes </a:t>
            </a:r>
            <a:r>
              <a:rPr lang="pt-BR" dirty="0" smtClean="0"/>
              <a:t>na formação.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Embora </a:t>
            </a:r>
            <a:r>
              <a:rPr lang="pt-BR" dirty="0"/>
              <a:t>algum grau de estresse possa estimular o aprendizado, o seu excesso pode ser </a:t>
            </a:r>
            <a:r>
              <a:rPr lang="pt-BR" dirty="0" smtClean="0"/>
              <a:t>prejudicial. 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sz="1300" dirty="0"/>
              <a:t>Crutcher RA, </a:t>
            </a:r>
            <a:r>
              <a:rPr lang="en-US" sz="1300" dirty="0" err="1"/>
              <a:t>Szafran</a:t>
            </a:r>
            <a:r>
              <a:rPr lang="en-US" sz="1300" dirty="0"/>
              <a:t> O, </a:t>
            </a:r>
            <a:r>
              <a:rPr lang="en-US" sz="1300" dirty="0" err="1"/>
              <a:t>Woloschuk</a:t>
            </a:r>
            <a:r>
              <a:rPr lang="en-US" sz="1300" dirty="0"/>
              <a:t> W, </a:t>
            </a:r>
            <a:r>
              <a:rPr lang="en-US" sz="1300" dirty="0" err="1"/>
              <a:t>Chatur</a:t>
            </a:r>
            <a:r>
              <a:rPr lang="en-US" sz="1300" dirty="0"/>
              <a:t> F, Hansen C</a:t>
            </a:r>
            <a:r>
              <a:rPr lang="en-US" sz="1300" dirty="0" smtClean="0"/>
              <a:t>.. </a:t>
            </a:r>
            <a:r>
              <a:rPr lang="en-US" sz="1300" dirty="0"/>
              <a:t>BMC Medical Education 2011, 11:88</a:t>
            </a:r>
            <a:endParaRPr lang="pt-BR" sz="1300" dirty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sz="1300" dirty="0"/>
              <a:t>Lima </a:t>
            </a:r>
            <a:r>
              <a:rPr lang="pt-BR" sz="1300" dirty="0" smtClean="0"/>
              <a:t>AMC. </a:t>
            </a:r>
            <a:r>
              <a:rPr lang="pt-BR" sz="1300" dirty="0"/>
              <a:t>Revista da </a:t>
            </a:r>
            <a:r>
              <a:rPr lang="pt-BR" sz="1300" dirty="0" err="1"/>
              <a:t>Esmec</a:t>
            </a:r>
            <a:r>
              <a:rPr lang="pt-BR" sz="1300" dirty="0"/>
              <a:t>. 2010, v. 17, n. </a:t>
            </a:r>
            <a:r>
              <a:rPr lang="pt-BR" sz="1300" dirty="0" smtClean="0"/>
              <a:t>23</a:t>
            </a:r>
            <a:endParaRPr lang="pt-BR" sz="1300" dirty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975" cy="5068888"/>
          </a:xfrm>
        </p:spPr>
        <p:txBody>
          <a:bodyPr>
            <a:normAutofit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Abusos </a:t>
            </a:r>
            <a:r>
              <a:rPr lang="pt-BR" dirty="0"/>
              <a:t>e maus-tratos são </a:t>
            </a:r>
            <a:r>
              <a:rPr lang="pt-BR" dirty="0" smtClean="0"/>
              <a:t>comuns, </a:t>
            </a:r>
            <a:r>
              <a:rPr lang="pt-BR" dirty="0"/>
              <a:t>especialmente entre grupos teoricamente mais susceptíveis, como mulheres e profissionais </a:t>
            </a:r>
            <a:r>
              <a:rPr lang="pt-BR" dirty="0" smtClean="0"/>
              <a:t>residentes.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Assédios</a:t>
            </a:r>
            <a:r>
              <a:rPr lang="pt-BR" dirty="0"/>
              <a:t>, intimidações e discriminação foram relatados entre 40-93% dos estudantes de medicina </a:t>
            </a:r>
            <a:r>
              <a:rPr lang="pt-BR" dirty="0" smtClean="0"/>
              <a:t>de diversos países.</a:t>
            </a:r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sz="1200" dirty="0"/>
              <a:t>Crutcher RA, </a:t>
            </a:r>
            <a:r>
              <a:rPr lang="en-US" sz="1200" dirty="0" err="1"/>
              <a:t>Szafran</a:t>
            </a:r>
            <a:r>
              <a:rPr lang="en-US" sz="1200" dirty="0"/>
              <a:t> O, </a:t>
            </a:r>
            <a:r>
              <a:rPr lang="en-US" sz="1200" dirty="0" err="1"/>
              <a:t>Woloschuk</a:t>
            </a:r>
            <a:r>
              <a:rPr lang="en-US" sz="1200" dirty="0"/>
              <a:t> W, </a:t>
            </a:r>
            <a:r>
              <a:rPr lang="en-US" sz="1200" dirty="0" err="1"/>
              <a:t>Chatur</a:t>
            </a:r>
            <a:r>
              <a:rPr lang="en-US" sz="1200" dirty="0"/>
              <a:t> F, Hansen C.. BMC Medical Education 2011, 11:88</a:t>
            </a:r>
            <a:endParaRPr lang="pt-BR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975" cy="4997450"/>
          </a:xfrm>
        </p:spPr>
        <p:txBody>
          <a:bodyPr>
            <a:normAutofit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Estes </a:t>
            </a:r>
            <a:r>
              <a:rPr lang="pt-BR" dirty="0"/>
              <a:t>maus-tratos podem gerar um ambiente de trabalho hostil, o que leva os envolvidos à exaustão e a distúrbios psicológicos crônicos e agudos provocando adoecimentos e até mesmo o </a:t>
            </a:r>
            <a:r>
              <a:rPr lang="pt-BR" dirty="0" smtClean="0"/>
              <a:t>suicídio.</a:t>
            </a:r>
            <a:endParaRPr lang="pt-BR" dirty="0"/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Especialidades </a:t>
            </a:r>
            <a:r>
              <a:rPr lang="pt-BR" dirty="0"/>
              <a:t>cirúrgicas </a:t>
            </a:r>
            <a:r>
              <a:rPr lang="pt-BR" dirty="0" smtClean="0"/>
              <a:t>são </a:t>
            </a:r>
            <a:r>
              <a:rPr lang="pt-BR" dirty="0"/>
              <a:t>as mais </a:t>
            </a:r>
            <a:r>
              <a:rPr lang="pt-BR" dirty="0" smtClean="0"/>
              <a:t>susceptíveis.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sz="1200" dirty="0"/>
              <a:t>Hu YY, Ellis RJ, Hewitt DB, Yang AD, Cheung EO, </a:t>
            </a:r>
            <a:r>
              <a:rPr lang="en-US" sz="1200" dirty="0" err="1"/>
              <a:t>Moscowitz</a:t>
            </a:r>
            <a:r>
              <a:rPr lang="en-US" sz="1200" dirty="0"/>
              <a:t> JT, Potts III JRP, </a:t>
            </a:r>
            <a:r>
              <a:rPr lang="en-US" sz="1200" dirty="0" err="1"/>
              <a:t>Buyske</a:t>
            </a:r>
            <a:r>
              <a:rPr lang="en-US" sz="1200" dirty="0"/>
              <a:t> J, Hoyt DB, </a:t>
            </a:r>
            <a:r>
              <a:rPr lang="en-US" sz="1200" dirty="0" err="1"/>
              <a:t>Nasca</a:t>
            </a:r>
            <a:r>
              <a:rPr lang="en-US" sz="1200" dirty="0"/>
              <a:t> TR, </a:t>
            </a:r>
            <a:r>
              <a:rPr lang="en-US" sz="1200" dirty="0" err="1"/>
              <a:t>Bilimoria</a:t>
            </a:r>
            <a:r>
              <a:rPr lang="en-US" sz="1200" dirty="0"/>
              <a:t> </a:t>
            </a:r>
            <a:r>
              <a:rPr lang="en-US" sz="1200" dirty="0" smtClean="0"/>
              <a:t>KY. </a:t>
            </a:r>
            <a:r>
              <a:rPr lang="en-US" sz="1200" dirty="0"/>
              <a:t>N ENGL J MED. 2019, 381:1741-1752</a:t>
            </a:r>
            <a:endParaRPr lang="pt-BR" sz="1200" dirty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pt-BR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91513" cy="516255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Font typeface="Wingdings 3" pitchFamily="18" charset="2"/>
              <a:buNone/>
            </a:pPr>
            <a:r>
              <a:rPr lang="pt-BR" smtClean="0"/>
              <a:t>	Possíveis causas: hierarquia, silêncio, medo, aceitação/negação e um legado de abuso, em que estas práticas são passadas pelas gerações.</a:t>
            </a:r>
          </a:p>
          <a:p>
            <a:pPr marL="0" indent="0" algn="just">
              <a:lnSpc>
                <a:spcPct val="150000"/>
              </a:lnSpc>
              <a:buFont typeface="Wingdings 3" pitchFamily="18" charset="2"/>
              <a:buNone/>
            </a:pPr>
            <a:r>
              <a:rPr lang="pt-BR" smtClean="0"/>
              <a:t>	Estudos relataram formas variáveis de abuso: incluindo verbal, físico, sexual, assédio acadêmico e discriminação racial e de gênero. </a:t>
            </a:r>
          </a:p>
          <a:p>
            <a:pPr marL="0" indent="0">
              <a:buFont typeface="Wingdings 3" pitchFamily="18" charset="2"/>
              <a:buNone/>
            </a:pPr>
            <a:endParaRPr lang="pt-BR" smtClean="0"/>
          </a:p>
          <a:p>
            <a:pPr marL="0" indent="0" algn="r">
              <a:buFont typeface="Wingdings 3" pitchFamily="18" charset="2"/>
              <a:buNone/>
            </a:pPr>
            <a:r>
              <a:rPr lang="en-US" sz="1300" smtClean="0"/>
              <a:t>Leisy HB, Ahmad. BMC Medical Education. 2016, 16:127</a:t>
            </a:r>
            <a:endParaRPr lang="pt-BR" sz="1300" smtClean="0"/>
          </a:p>
          <a:p>
            <a:pPr marL="0" indent="0" algn="r">
              <a:buFont typeface="Wingdings 3" pitchFamily="18" charset="2"/>
              <a:buNone/>
            </a:pPr>
            <a:r>
              <a:rPr lang="en-US" sz="1300" smtClean="0"/>
              <a:t>Dyrbye LN, Burke SE, Hardeman RR, Herrin J, Wittlin NM, Yeazel M, Dovidio JF, Cunninghan B, White RO, Phelan SM, Satale DV, Shanafelt TD, van Ryn M. JAMA. 2018, 320(11):1114-1130</a:t>
            </a:r>
            <a:endParaRPr lang="pt-BR" sz="1300" smtClean="0"/>
          </a:p>
          <a:p>
            <a:pPr marL="0" indent="0" algn="r">
              <a:buFont typeface="Wingdings 3" pitchFamily="18" charset="2"/>
              <a:buNone/>
            </a:pPr>
            <a:endParaRPr 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 fontScale="92500"/>
          </a:bodyPr>
          <a:lstStyle/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	OBJETIVO </a:t>
            </a:r>
            <a:r>
              <a:rPr lang="pt-BR" b="1" dirty="0"/>
              <a:t>GERAL </a:t>
            </a:r>
          </a:p>
          <a:p>
            <a:pPr marL="274320" indent="-274320" algn="just" fontAlgn="auto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Avaliar </a:t>
            </a:r>
            <a:r>
              <a:rPr lang="pt-BR" dirty="0"/>
              <a:t>a existência de abuso, assédio e discriminação com os médicos residentes em hospitais do Distrito Federal</a:t>
            </a:r>
            <a:r>
              <a:rPr lang="pt-BR" dirty="0" smtClean="0"/>
              <a:t>.</a:t>
            </a:r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	OBJETIVOS </a:t>
            </a:r>
            <a:r>
              <a:rPr lang="pt-BR" b="1" dirty="0"/>
              <a:t>ESPECÍFICOS</a:t>
            </a:r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- Verificar </a:t>
            </a:r>
            <a:r>
              <a:rPr lang="pt-BR" dirty="0"/>
              <a:t>quem são os praticantes de abuso, assédio e discriminação contra os médicos residentes.</a:t>
            </a:r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- Investigar </a:t>
            </a:r>
            <a:r>
              <a:rPr lang="pt-BR" dirty="0"/>
              <a:t>o impacto na percepção do processo de aprendizado dos médicos residentes e nos cuidados com o paciente.</a:t>
            </a:r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-Avaliar </a:t>
            </a:r>
            <a:r>
              <a:rPr lang="pt-BR" dirty="0"/>
              <a:t>o suporte oferecido aos médicos residentes. </a:t>
            </a:r>
            <a:endParaRPr lang="pt-BR" dirty="0" smtClean="0"/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-Avaliar </a:t>
            </a:r>
            <a:r>
              <a:rPr lang="pt-BR" dirty="0"/>
              <a:t>a distribuição do assédio dentre os programas.</a:t>
            </a:r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Metodologia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Aprovado </a:t>
            </a:r>
            <a:r>
              <a:rPr lang="pt-BR" dirty="0"/>
              <a:t>pelo Comitê de Ética e </a:t>
            </a:r>
            <a:r>
              <a:rPr lang="pt-BR" dirty="0" smtClean="0"/>
              <a:t>Pesquisa </a:t>
            </a:r>
            <a:r>
              <a:rPr lang="pt-BR" dirty="0"/>
              <a:t>sob o CAAE número: </a:t>
            </a:r>
            <a:r>
              <a:rPr lang="pt-BR" dirty="0" smtClean="0"/>
              <a:t>42896720.4.0000.5553.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Estudo </a:t>
            </a:r>
            <a:r>
              <a:rPr lang="pt-BR" dirty="0"/>
              <a:t>observacional descritivo, em que esperava-se avaliar 1100 médicos residentes dos programas da Secretaria do Estado de Saúde do Distrito Federal, em especialidades clínicas e cirúrgicas, em 11 hospitais públicos</a:t>
            </a:r>
            <a:r>
              <a:rPr lang="pt-BR" dirty="0" smtClean="0"/>
              <a:t>.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Metodologia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Critérios </a:t>
            </a:r>
            <a:r>
              <a:rPr lang="pt-BR" dirty="0"/>
              <a:t>de </a:t>
            </a:r>
            <a:r>
              <a:rPr lang="pt-BR" dirty="0" smtClean="0"/>
              <a:t>inclusão: </a:t>
            </a:r>
            <a:r>
              <a:rPr lang="pt-BR" dirty="0"/>
              <a:t>médicos residentes em atuação, matriculados e frequentes, de ambos os sexos, que concordaram e assinaram o termo de consentimento livre e esclarecido e que apresentaram capacidade de compreender os procedimentos </a:t>
            </a:r>
            <a:r>
              <a:rPr lang="pt-BR" dirty="0" smtClean="0"/>
              <a:t>propostos.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Critérios de exclusão: médicos </a:t>
            </a:r>
            <a:r>
              <a:rPr lang="pt-BR" dirty="0"/>
              <a:t>residentes que declinaram de participar da pesquisa.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Metodologia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Font typeface="Wingdings 3" pitchFamily="18" charset="2"/>
              <a:buNone/>
            </a:pPr>
            <a:r>
              <a:rPr lang="pt-BR" smtClean="0"/>
              <a:t>	Enviado um questionário eletrônico, elaborado na plataforma Google Forms®, a diversas listas de contato contendo 42 itens de múltipla escolha e um item de resposta discursiva.</a:t>
            </a:r>
          </a:p>
          <a:p>
            <a:pPr marL="0" indent="0" algn="just">
              <a:lnSpc>
                <a:spcPct val="150000"/>
              </a:lnSpc>
              <a:buFont typeface="Wingdings 3" pitchFamily="18" charset="2"/>
              <a:buNone/>
            </a:pPr>
            <a:r>
              <a:rPr lang="pt-BR" smtClean="0"/>
              <a:t>	Análise dos dados com auxílio do </a:t>
            </a:r>
            <a:r>
              <a:rPr lang="pt-BR" i="1" smtClean="0"/>
              <a:t>software</a:t>
            </a:r>
            <a:r>
              <a:rPr lang="pt-BR" smtClean="0"/>
              <a:t> </a:t>
            </a:r>
            <a:r>
              <a:rPr lang="pt-BR" i="1" smtClean="0"/>
              <a:t>Statistical Package for the Social Sciences</a:t>
            </a:r>
            <a:r>
              <a:rPr lang="pt-BR" smtClean="0"/>
              <a:t> (SPSS), versão 20.0.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	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 fontScale="77500" lnSpcReduction="20000"/>
          </a:bodyPr>
          <a:lstStyle/>
          <a:p>
            <a:pPr marL="0" indent="0" algn="just" fontAlgn="auto">
              <a:lnSpc>
                <a:spcPct val="2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Entrevistados </a:t>
            </a:r>
            <a:r>
              <a:rPr lang="pt-BR" dirty="0"/>
              <a:t>208 médicos </a:t>
            </a:r>
            <a:r>
              <a:rPr lang="pt-BR" dirty="0" smtClean="0"/>
              <a:t>residentes</a:t>
            </a:r>
          </a:p>
          <a:p>
            <a:pPr marL="274320" indent="-274320" algn="just" fontAlgn="auto">
              <a:lnSpc>
                <a:spcPct val="2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idade </a:t>
            </a:r>
            <a:r>
              <a:rPr lang="pt-BR" dirty="0"/>
              <a:t>entre 20 e 30 anos (82,2%, n=171</a:t>
            </a:r>
            <a:r>
              <a:rPr lang="pt-BR" dirty="0" smtClean="0"/>
              <a:t>)</a:t>
            </a:r>
          </a:p>
          <a:p>
            <a:pPr marL="274320" indent="-274320" algn="just" fontAlgn="auto">
              <a:lnSpc>
                <a:spcPct val="2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sexo </a:t>
            </a:r>
            <a:r>
              <a:rPr lang="pt-BR" dirty="0"/>
              <a:t>feminino (70,2%, </a:t>
            </a:r>
            <a:r>
              <a:rPr lang="pt-BR" dirty="0" smtClean="0"/>
              <a:t>n=146)</a:t>
            </a:r>
          </a:p>
          <a:p>
            <a:pPr marL="274320" indent="-274320" algn="just" fontAlgn="auto">
              <a:lnSpc>
                <a:spcPct val="2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heterossexual </a:t>
            </a:r>
            <a:r>
              <a:rPr lang="pt-BR" dirty="0"/>
              <a:t>(87%, n=181</a:t>
            </a:r>
            <a:r>
              <a:rPr lang="pt-BR" dirty="0" smtClean="0"/>
              <a:t>).</a:t>
            </a:r>
          </a:p>
          <a:p>
            <a:pPr marL="274320" indent="-274320" algn="just" fontAlgn="auto">
              <a:lnSpc>
                <a:spcPct val="2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área </a:t>
            </a:r>
            <a:r>
              <a:rPr lang="pt-BR" dirty="0"/>
              <a:t>médica clínica (61,1%, n= </a:t>
            </a:r>
            <a:r>
              <a:rPr lang="pt-BR" dirty="0" smtClean="0"/>
              <a:t>127)</a:t>
            </a:r>
          </a:p>
          <a:p>
            <a:pPr marL="274320" indent="-274320" algn="just" fontAlgn="auto">
              <a:lnSpc>
                <a:spcPct val="2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segundo ano </a:t>
            </a:r>
            <a:r>
              <a:rPr lang="pt-BR" dirty="0"/>
              <a:t>(45,2%, </a:t>
            </a:r>
            <a:r>
              <a:rPr lang="pt-BR" dirty="0" smtClean="0"/>
              <a:t>n=94)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476250"/>
            <a:ext cx="8229600" cy="86518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Gráfico 1. Distribuição dos Programas de Residência Médica em percentual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graphicFrame>
        <p:nvGraphicFramePr>
          <p:cNvPr id="19459" name="Espaço Reservado para Conteúdo 3"/>
          <p:cNvGraphicFramePr>
            <a:graphicFrameLocks noGrp="1"/>
          </p:cNvGraphicFramePr>
          <p:nvPr>
            <p:ph sz="quarter" idx="1"/>
          </p:nvPr>
        </p:nvGraphicFramePr>
        <p:xfrm>
          <a:off x="406400" y="1217613"/>
          <a:ext cx="8464550" cy="557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r:id="rId4" imgW="8461981" imgH="5572227" progId="Excel.Chart.8">
                  <p:embed/>
                </p:oleObj>
              </mc:Choice>
              <mc:Fallback>
                <p:oleObj r:id="rId4" imgW="8461981" imgH="5572227" progId="Excel.Chart.8">
                  <p:embed/>
                  <p:pic>
                    <p:nvPicPr>
                      <p:cNvPr id="0" name="Espaço Reservado para Conteúdo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217613"/>
                        <a:ext cx="8464550" cy="557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Local de atuação:</a:t>
            </a:r>
          </a:p>
          <a:p>
            <a:pPr marL="274320" indent="-274320" algn="just" fontAlgn="auto">
              <a:lnSpc>
                <a:spcPct val="20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19,7 </a:t>
            </a:r>
            <a:r>
              <a:rPr lang="pt-BR" dirty="0"/>
              <a:t>% </a:t>
            </a:r>
            <a:r>
              <a:rPr lang="pt-BR" dirty="0" smtClean="0"/>
              <a:t>Hospital </a:t>
            </a:r>
            <a:r>
              <a:rPr lang="pt-BR" dirty="0"/>
              <a:t>Materno Infantil de </a:t>
            </a:r>
            <a:r>
              <a:rPr lang="pt-BR" dirty="0" smtClean="0"/>
              <a:t>Brasília</a:t>
            </a:r>
          </a:p>
          <a:p>
            <a:pPr marL="274320" indent="-274320" algn="just" fontAlgn="auto">
              <a:lnSpc>
                <a:spcPct val="20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13 </a:t>
            </a:r>
            <a:r>
              <a:rPr lang="pt-BR" dirty="0"/>
              <a:t>% </a:t>
            </a:r>
            <a:r>
              <a:rPr lang="pt-BR" dirty="0" smtClean="0"/>
              <a:t>Residência </a:t>
            </a:r>
            <a:r>
              <a:rPr lang="pt-BR" dirty="0"/>
              <a:t>Médica </a:t>
            </a:r>
            <a:r>
              <a:rPr lang="pt-BR" dirty="0" smtClean="0"/>
              <a:t>Integrada</a:t>
            </a:r>
          </a:p>
          <a:p>
            <a:pPr marL="274320" indent="-274320" algn="just" fontAlgn="auto">
              <a:lnSpc>
                <a:spcPct val="20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12,5 </a:t>
            </a:r>
            <a:r>
              <a:rPr lang="pt-BR" dirty="0"/>
              <a:t>% do Hospital Regional de </a:t>
            </a:r>
            <a:r>
              <a:rPr lang="pt-BR" dirty="0" smtClean="0"/>
              <a:t>Taguatinga</a:t>
            </a:r>
          </a:p>
          <a:p>
            <a:pPr marL="274320" indent="-274320" algn="just" fontAlgn="auto">
              <a:lnSpc>
                <a:spcPct val="20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12,5 </a:t>
            </a:r>
            <a:r>
              <a:rPr lang="pt-BR" dirty="0"/>
              <a:t>% preferiram não </a:t>
            </a:r>
            <a:r>
              <a:rPr lang="pt-BR" dirty="0" smtClean="0"/>
              <a:t>responder</a:t>
            </a:r>
          </a:p>
          <a:p>
            <a:pPr marL="274320" indent="-274320" algn="just" fontAlgn="auto">
              <a:lnSpc>
                <a:spcPct val="20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12 </a:t>
            </a:r>
            <a:r>
              <a:rPr lang="pt-BR" dirty="0"/>
              <a:t>% do Hospital de </a:t>
            </a:r>
            <a:r>
              <a:rPr lang="pt-BR" dirty="0" smtClean="0"/>
              <a:t>Base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 fontScale="92500"/>
          </a:bodyPr>
          <a:lstStyle/>
          <a:p>
            <a:pPr marL="0" indent="0" algn="just" fontAlgn="auto">
              <a:lnSpc>
                <a:spcPct val="12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Carga horária: </a:t>
            </a:r>
          </a:p>
          <a:p>
            <a:pPr marL="274320" indent="-274320" algn="just"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112 </a:t>
            </a:r>
            <a:r>
              <a:rPr lang="pt-BR" dirty="0"/>
              <a:t>participantes (53,8%) afirmaram que trabalharam entre 60 e 80 horas por semana </a:t>
            </a:r>
            <a:r>
              <a:rPr lang="pt-BR" dirty="0" smtClean="0"/>
              <a:t>durante </a:t>
            </a:r>
            <a:r>
              <a:rPr lang="pt-BR" dirty="0"/>
              <a:t>5 meses ou </a:t>
            </a:r>
            <a:r>
              <a:rPr lang="pt-BR" dirty="0" smtClean="0"/>
              <a:t>mais.</a:t>
            </a:r>
          </a:p>
          <a:p>
            <a:pPr marL="0" indent="0" algn="just" fontAlgn="auto">
              <a:lnSpc>
                <a:spcPct val="12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	Área cirúrgica  </a:t>
            </a:r>
          </a:p>
          <a:p>
            <a:pPr marL="0" indent="0" algn="just" fontAlgn="auto">
              <a:lnSpc>
                <a:spcPct val="120000"/>
              </a:lnSpc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274320" indent="-274320" algn="just"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 </a:t>
            </a:r>
            <a:r>
              <a:rPr lang="pt-BR" dirty="0"/>
              <a:t>86 participantes (41,3%) afirmaram que trabalharam por mais de 80 horas por semana, pelo menos durante um </a:t>
            </a:r>
            <a:r>
              <a:rPr lang="pt-BR" dirty="0" smtClean="0"/>
              <a:t>mês</a:t>
            </a:r>
          </a:p>
          <a:p>
            <a:pPr marL="0" indent="0" algn="just" fontAlgn="auto">
              <a:lnSpc>
                <a:spcPct val="12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/>
              <a:t>	</a:t>
            </a:r>
            <a:r>
              <a:rPr lang="pt-BR" dirty="0" smtClean="0"/>
              <a:t>39 </a:t>
            </a:r>
            <a:r>
              <a:rPr lang="pt-BR" dirty="0"/>
              <a:t>destes afirmaram ter trabalhado mais de 80 horas por 5 meses ou mais. 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  <p:sp>
        <p:nvSpPr>
          <p:cNvPr id="11" name="Seta em curva para a direita 10"/>
          <p:cNvSpPr/>
          <p:nvPr/>
        </p:nvSpPr>
        <p:spPr>
          <a:xfrm>
            <a:off x="1116013" y="2636838"/>
            <a:ext cx="215900" cy="3603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3" name="Seta para a direita 12"/>
          <p:cNvSpPr/>
          <p:nvPr/>
        </p:nvSpPr>
        <p:spPr>
          <a:xfrm>
            <a:off x="1116013" y="4868863"/>
            <a:ext cx="215900" cy="73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395288" y="-747713"/>
            <a:ext cx="8064500" cy="2089151"/>
          </a:xfrm>
        </p:spPr>
        <p:txBody>
          <a:bodyPr/>
          <a:lstStyle/>
          <a:p>
            <a:r>
              <a:rPr lang="pt-BR" sz="2400" b="1" smtClean="0"/>
              <a:t>Tabela 1. Distribuição da frequência dos assédios físicos e morais</a:t>
            </a: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</p:txBody>
      </p:sp>
      <p:graphicFrame>
        <p:nvGraphicFramePr>
          <p:cNvPr id="22607" name="Group 79"/>
          <p:cNvGraphicFramePr>
            <a:graphicFrameLocks noGrp="1"/>
          </p:cNvGraphicFramePr>
          <p:nvPr>
            <p:ph sz="quarter" idx="1"/>
          </p:nvPr>
        </p:nvGraphicFramePr>
        <p:xfrm>
          <a:off x="287338" y="908050"/>
          <a:ext cx="8856662" cy="6157913"/>
        </p:xfrm>
        <a:graphic>
          <a:graphicData uri="http://schemas.openxmlformats.org/drawingml/2006/table">
            <a:tbl>
              <a:tblPr/>
              <a:tblGrid>
                <a:gridCol w="2271712"/>
                <a:gridCol w="1293813"/>
                <a:gridCol w="1152525"/>
                <a:gridCol w="1152525"/>
                <a:gridCol w="1150937"/>
                <a:gridCol w="1008063"/>
                <a:gridCol w="827087"/>
              </a:tblGrid>
              <a:tr h="10652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 </a:t>
                      </a:r>
                      <a:endParaRPr kumimoji="0" lang="pt-B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Nunca</a:t>
                      </a:r>
                      <a:endParaRPr kumimoji="0" lang="pt-BR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Uma única vez</a:t>
                      </a:r>
                      <a:endParaRPr kumimoji="0" lang="pt-BR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Algumas vezes no ano</a:t>
                      </a:r>
                      <a:endParaRPr kumimoji="0" lang="pt-BR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Algumas vezes por mês</a:t>
                      </a:r>
                      <a:endParaRPr kumimoji="0" lang="pt-BR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Algumas vezes por semana</a:t>
                      </a:r>
                      <a:endParaRPr kumimoji="0" lang="pt-BR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Todos os dias</a:t>
                      </a:r>
                      <a:endParaRPr kumimoji="0" lang="pt-BR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Constrangimento em público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      52 (25%)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30 (14,4%)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72 (34,6%)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28 (13,5%)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22 (10,6%)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4 (1,9%)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Humilhação em público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   96 (46,2%)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26 (12,5%)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56 (26.9%)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20 (9,6%)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10(4,8%)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0 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Ameaça de danos físicos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188(90,4%)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13 (6,3%)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6 (2,9%)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 (0,5%)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0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0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Fisicamente ferido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192(92,3%)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12 (5,8%)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4 (1,9%)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0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0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0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</a:tr>
              <a:tr h="1112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Solicitação para realizar serviços pessoais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ill Sans M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 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179 (86,1%)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7 (3,4%)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15 (7,2%)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5 (2,4%)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0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2 (1%)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Abordagens sexuais indesejadas</a:t>
                      </a: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139(66,8%)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18 (8,7%)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39(18,8%)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6 (2,9%)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6 (2,9%)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 MT"/>
                        </a:rPr>
                        <a:t>0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CF0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 </a:t>
                      </a:r>
                      <a:endParaRPr kumimoji="0" lang="pt-B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 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 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 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 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 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228600" algn="dec"/>
                        </a:tabLst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ill Sans MT"/>
                        </a:rPr>
                        <a:t> 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365F91"/>
                        </a:solidFill>
                        <a:effectLst/>
                        <a:latin typeface="Cambria" pitchFamily="18" charset="0"/>
                        <a:ea typeface="Cambria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395288" y="-747713"/>
            <a:ext cx="8064500" cy="2089151"/>
          </a:xfrm>
        </p:spPr>
        <p:txBody>
          <a:bodyPr/>
          <a:lstStyle/>
          <a:p>
            <a:r>
              <a:rPr lang="pt-BR" sz="2400" b="1" smtClean="0"/>
              <a:t>Tabela 1. Distribuição da frequência dos assédios físicos e morais</a:t>
            </a: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</p:txBody>
      </p:sp>
      <p:graphicFrame>
        <p:nvGraphicFramePr>
          <p:cNvPr id="9" name="Espaço Reservado para Conteúdo 8"/>
          <p:cNvGraphicFramePr>
            <a:graphicFrameLocks noGrp="1"/>
          </p:cNvGraphicFramePr>
          <p:nvPr>
            <p:ph sz="quarter" idx="1"/>
          </p:nvPr>
        </p:nvGraphicFramePr>
        <p:xfrm>
          <a:off x="179388" y="1484313"/>
          <a:ext cx="8856662" cy="6208712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2270848"/>
                <a:gridCol w="1294845"/>
                <a:gridCol w="1151365"/>
                <a:gridCol w="1153137"/>
                <a:gridCol w="1151365"/>
                <a:gridCol w="1007888"/>
                <a:gridCol w="827213"/>
              </a:tblGrid>
              <a:tr h="11127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2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Nunca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Uma única vez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no ano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por mês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por semana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Todos os dias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Constrangimento em público</a:t>
                      </a:r>
                      <a:endParaRPr lang="pt-BR" sz="24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      52 (25%)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30 (14,4%)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72 (34,6%)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28 (13,5%)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400" b="1" dirty="0">
                          <a:effectLst/>
                        </a:rPr>
                        <a:t>22 (10,6%)</a:t>
                      </a:r>
                      <a:endParaRPr lang="pt-BR" sz="18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400" b="1" dirty="0">
                          <a:effectLst/>
                        </a:rPr>
                        <a:t>4 (1,9%)</a:t>
                      </a:r>
                      <a:endParaRPr lang="pt-BR" sz="18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Humilhação em público</a:t>
                      </a:r>
                      <a:endParaRPr lang="pt-BR" sz="24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   96 (46,2%)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26 (12,5%)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56 (26.9%)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20 (9,6%)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10(4,8%)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 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Ameaça de danos físicos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188(90,4%)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13 (6,3%)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 (0,5%)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36580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Fisicamente ferido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192(92,3%)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12 (5,8%)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4 (1,9%)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14632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Solicitação para realizar serviços pessoais</a:t>
                      </a:r>
                      <a:endParaRPr lang="pt-BR" sz="240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 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179 (86,1%)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7 (3,4%)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15 (7,2%)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5 (2,4%)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0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2 (1%)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Abordagens sexuais indesejadas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139(66,8%)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18 (8,7%)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39(18,8%)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0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3405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2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1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3708400" y="2781300"/>
            <a:ext cx="5327650" cy="4318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395288" y="-747713"/>
            <a:ext cx="8064500" cy="2089151"/>
          </a:xfrm>
        </p:spPr>
        <p:txBody>
          <a:bodyPr/>
          <a:lstStyle/>
          <a:p>
            <a:r>
              <a:rPr lang="pt-BR" sz="2400" b="1" smtClean="0"/>
              <a:t>Tabela 1. Distribuição da frequência dos assédios físicos e morais</a:t>
            </a: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</p:txBody>
      </p:sp>
      <p:graphicFrame>
        <p:nvGraphicFramePr>
          <p:cNvPr id="9" name="Espaço Reservado para Conteúdo 8"/>
          <p:cNvGraphicFramePr>
            <a:graphicFrameLocks noGrp="1"/>
          </p:cNvGraphicFramePr>
          <p:nvPr>
            <p:ph sz="quarter" idx="1"/>
          </p:nvPr>
        </p:nvGraphicFramePr>
        <p:xfrm>
          <a:off x="179388" y="1484313"/>
          <a:ext cx="8856662" cy="6208712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2270848"/>
                <a:gridCol w="1294845"/>
                <a:gridCol w="1151365"/>
                <a:gridCol w="1153137"/>
                <a:gridCol w="1151365"/>
                <a:gridCol w="1007888"/>
                <a:gridCol w="827213"/>
              </a:tblGrid>
              <a:tr h="11127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2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Nunca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Uma única vez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no ano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por mês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por semana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Todos os dias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Constrangimento em público</a:t>
                      </a:r>
                      <a:endParaRPr lang="pt-BR" sz="24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      52 (25%)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30 (14,4%)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72 (34,6%)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28 (13,5%)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400" dirty="0">
                          <a:effectLst/>
                        </a:rPr>
                        <a:t>22 (10,6%)</a:t>
                      </a:r>
                      <a:endParaRPr lang="pt-BR" sz="18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4 (1,9%)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Humilhação em público</a:t>
                      </a:r>
                      <a:endParaRPr lang="pt-BR" sz="24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   96 (46,2%)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26 (12,5%)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56 (26.9%)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20 (9,6%)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10(4,8%)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 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Ameaça de danos físicos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188(90,4%)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13 (6,3%)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 (0,5%)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36580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Fisicamente ferido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192(92,3%)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12 (5,8%)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4 (1,9%)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14632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Solicitação para realizar serviços pessoais</a:t>
                      </a:r>
                      <a:endParaRPr lang="pt-BR" sz="240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 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179 (86,1%)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7 (3,4%)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15 (7,2%)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5 (2,4%)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0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2 (1%)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Abordagens sexuais indesejadas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139(66,8%)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18 (8,7%)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39(18,8%)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0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3405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2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1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3708400" y="3573463"/>
            <a:ext cx="4464050" cy="358775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>
          <a:xfrm>
            <a:off x="395288" y="-747713"/>
            <a:ext cx="8064500" cy="2089151"/>
          </a:xfrm>
        </p:spPr>
        <p:txBody>
          <a:bodyPr/>
          <a:lstStyle/>
          <a:p>
            <a:r>
              <a:rPr lang="pt-BR" sz="2400" b="1" smtClean="0"/>
              <a:t>Tabela 1. Distribuição da frequência dos assédios físicos e morais</a:t>
            </a: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</p:txBody>
      </p:sp>
      <p:graphicFrame>
        <p:nvGraphicFramePr>
          <p:cNvPr id="9" name="Espaço Reservado para Conteúdo 8"/>
          <p:cNvGraphicFramePr>
            <a:graphicFrameLocks noGrp="1"/>
          </p:cNvGraphicFramePr>
          <p:nvPr>
            <p:ph sz="quarter" idx="1"/>
          </p:nvPr>
        </p:nvGraphicFramePr>
        <p:xfrm>
          <a:off x="179388" y="1484313"/>
          <a:ext cx="8856662" cy="6208712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2270848"/>
                <a:gridCol w="1294845"/>
                <a:gridCol w="1151365"/>
                <a:gridCol w="1153137"/>
                <a:gridCol w="1151365"/>
                <a:gridCol w="1007888"/>
                <a:gridCol w="827213"/>
              </a:tblGrid>
              <a:tr h="11127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2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Nunca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Uma única vez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no ano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por mês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por semana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Todos os dias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Constrangimento em público</a:t>
                      </a:r>
                      <a:endParaRPr lang="pt-BR" sz="24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      52 (25%)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30 (14,4%)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72 (34,6%)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28 (13,5%)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400" dirty="0">
                          <a:effectLst/>
                        </a:rPr>
                        <a:t>22 (10,6%)</a:t>
                      </a:r>
                      <a:endParaRPr lang="pt-BR" sz="18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4 (1,9%)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Humilhação em público</a:t>
                      </a:r>
                      <a:endParaRPr lang="pt-BR" sz="24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   96 (46,2%)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26 (12,5%)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56 (26.9%)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20 (9,6%)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10(4,8%)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 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Ameaça de danos físicos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188(90,4%)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13 (6,3%)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 (0,5%)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36580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Fisicamente ferido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192(92,3%)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12 (5,8%)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4 (1,9%)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14632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Solicitação para realizar serviços pessoais</a:t>
                      </a:r>
                      <a:endParaRPr lang="pt-BR" sz="240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 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179 (86,1%)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7 (3,4%)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15 (7,2%)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5 (2,4%)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0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2 (1%)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Abordagens sexuais indesejadas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139(66,8%)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18 (8,7%)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39(18,8%)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0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3405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2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1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3779838" y="4365625"/>
            <a:ext cx="2243137" cy="295275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395288" y="-747713"/>
            <a:ext cx="8064500" cy="2089151"/>
          </a:xfrm>
        </p:spPr>
        <p:txBody>
          <a:bodyPr/>
          <a:lstStyle/>
          <a:p>
            <a:r>
              <a:rPr lang="pt-BR" sz="2400" b="1" smtClean="0"/>
              <a:t>Tabela 1. Distribuição da frequência dos assédios físicos e morais</a:t>
            </a: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</p:txBody>
      </p:sp>
      <p:graphicFrame>
        <p:nvGraphicFramePr>
          <p:cNvPr id="9" name="Espaço Reservado para Conteúdo 8"/>
          <p:cNvGraphicFramePr>
            <a:graphicFrameLocks noGrp="1"/>
          </p:cNvGraphicFramePr>
          <p:nvPr>
            <p:ph sz="quarter" idx="1"/>
          </p:nvPr>
        </p:nvGraphicFramePr>
        <p:xfrm>
          <a:off x="179388" y="1484313"/>
          <a:ext cx="8856662" cy="6208712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2270848"/>
                <a:gridCol w="1294845"/>
                <a:gridCol w="1151365"/>
                <a:gridCol w="1153137"/>
                <a:gridCol w="1151365"/>
                <a:gridCol w="1007888"/>
                <a:gridCol w="827213"/>
              </a:tblGrid>
              <a:tr h="11127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2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Nunca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Uma única vez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no ano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por mês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Algumas vezes por semana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Todos os dias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Constrangimento em público</a:t>
                      </a:r>
                      <a:endParaRPr lang="pt-BR" sz="24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      52 (25%)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30 (14,4%)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72 (34,6%)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28 (13,5%)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400" dirty="0">
                          <a:effectLst/>
                        </a:rPr>
                        <a:t>22 (10,6%)</a:t>
                      </a:r>
                      <a:endParaRPr lang="pt-BR" sz="18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4 (1,9%)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Humilhação em público</a:t>
                      </a:r>
                      <a:endParaRPr lang="pt-BR" sz="24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   96 (46,2%)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26 (12,5%)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56 (26.9%)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20 (9,6%)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10(4,8%)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 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Ameaça de danos físicos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188(90,4%)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13 (6,3%)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6 (2,9%)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 (0,5%)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36580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Fisicamente ferido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192(92,3%)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12 (5,8%)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4 (1,9%)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0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14632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Solicitação para realizar serviços pessoais</a:t>
                      </a:r>
                      <a:endParaRPr lang="pt-BR" sz="240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 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179 (86,1%)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7 (3,4%)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15 (7,2%)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5 (2,4%)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0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2 (1%)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731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Abordagens sexuais indesejadas</a:t>
                      </a:r>
                      <a:endParaRPr lang="pt-BR" sz="24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>
                          <a:effectLst/>
                        </a:rPr>
                        <a:t>139(66,8%)</a:t>
                      </a:r>
                      <a:endParaRPr lang="pt-BR" sz="20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18 (8,7%)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39(18,8%)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6 (2,9%)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b="1" dirty="0">
                          <a:effectLst/>
                        </a:rPr>
                        <a:t>6 (2,9%)</a:t>
                      </a:r>
                      <a:endParaRPr lang="pt-BR" sz="2000" b="1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600" dirty="0">
                          <a:effectLst/>
                        </a:rPr>
                        <a:t>0</a:t>
                      </a:r>
                      <a:endParaRPr lang="pt-BR" sz="20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 anchor="ctr"/>
                </a:tc>
              </a:tr>
              <a:tr h="3405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2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>
                          <a:effectLst/>
                        </a:rPr>
                        <a:t> </a:t>
                      </a:r>
                      <a:endParaRPr lang="pt-BR" sz="110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pt-BR" sz="1000" dirty="0">
                          <a:effectLst/>
                        </a:rPr>
                        <a:t> </a:t>
                      </a:r>
                      <a:endParaRPr lang="pt-BR" sz="1100" dirty="0">
                        <a:solidFill>
                          <a:srgbClr val="365F91"/>
                        </a:solidFill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78" marR="68578" marT="0" marB="0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3779838" y="5661025"/>
            <a:ext cx="4464050" cy="50482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7921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200" b="1" dirty="0" smtClean="0"/>
              <a:t/>
            </a:r>
            <a:br>
              <a:rPr lang="pt-BR" sz="2200" b="1" dirty="0" smtClean="0"/>
            </a:br>
            <a:r>
              <a:rPr lang="pt-BR" sz="2200" b="1" dirty="0"/>
              <a:t/>
            </a:r>
            <a:br>
              <a:rPr lang="pt-BR" sz="2200" b="1" dirty="0"/>
            </a:br>
            <a:r>
              <a:rPr lang="pt-BR" sz="2200" b="1" dirty="0" smtClean="0"/>
              <a:t/>
            </a:r>
            <a:br>
              <a:rPr lang="pt-BR" sz="2200" b="1" dirty="0" smtClean="0"/>
            </a:br>
            <a:r>
              <a:rPr lang="pt-BR" sz="2200" b="1" dirty="0"/>
              <a:t/>
            </a:r>
            <a:br>
              <a:rPr lang="pt-BR" sz="2200" b="1" dirty="0"/>
            </a:br>
            <a:r>
              <a:rPr lang="pt-BR" sz="2200" b="1" dirty="0" smtClean="0"/>
              <a:t/>
            </a:r>
            <a:br>
              <a:rPr lang="pt-BR" sz="2200" b="1" dirty="0" smtClean="0"/>
            </a:br>
            <a:r>
              <a:rPr lang="pt-BR" sz="2200" dirty="0"/>
              <a:t/>
            </a:r>
            <a:br>
              <a:rPr lang="pt-BR" sz="2200" dirty="0"/>
            </a:br>
            <a:r>
              <a:rPr lang="pt-BR" b="1" dirty="0"/>
              <a:t> </a:t>
            </a:r>
            <a:r>
              <a:rPr lang="pt-BR" dirty="0"/>
              <a:t/>
            </a:r>
            <a:br>
              <a:rPr lang="pt-BR" dirty="0"/>
            </a:br>
            <a:r>
              <a:rPr lang="pt-BR" sz="2700" b="1" dirty="0"/>
              <a:t>Tabela 3. Distribuição dos autores de assédios e </a:t>
            </a:r>
            <a:r>
              <a:rPr lang="pt-BR" sz="2700" b="1" dirty="0" smtClean="0"/>
              <a:t>discriminações</a:t>
            </a:r>
            <a:endParaRPr lang="pt-BR" sz="2700" dirty="0"/>
          </a:p>
        </p:txBody>
      </p:sp>
      <p:pic>
        <p:nvPicPr>
          <p:cNvPr id="2765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44"/>
          <a:stretch>
            <a:fillRect/>
          </a:stretch>
        </p:blipFill>
        <p:spPr bwMode="auto">
          <a:xfrm>
            <a:off x="468313" y="1125538"/>
            <a:ext cx="7561262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7921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200" b="1" dirty="0" smtClean="0"/>
              <a:t/>
            </a:r>
            <a:br>
              <a:rPr lang="pt-BR" sz="2200" b="1" dirty="0" smtClean="0"/>
            </a:br>
            <a:r>
              <a:rPr lang="pt-BR" sz="2200" b="1" dirty="0"/>
              <a:t/>
            </a:r>
            <a:br>
              <a:rPr lang="pt-BR" sz="2200" b="1" dirty="0"/>
            </a:br>
            <a:r>
              <a:rPr lang="pt-BR" sz="2200" b="1" dirty="0" smtClean="0"/>
              <a:t/>
            </a:r>
            <a:br>
              <a:rPr lang="pt-BR" sz="2200" b="1" dirty="0" smtClean="0"/>
            </a:br>
            <a:r>
              <a:rPr lang="pt-BR" sz="2200" b="1" dirty="0"/>
              <a:t/>
            </a:r>
            <a:br>
              <a:rPr lang="pt-BR" sz="2200" b="1" dirty="0"/>
            </a:br>
            <a:r>
              <a:rPr lang="pt-BR" sz="2200" b="1" dirty="0" smtClean="0"/>
              <a:t/>
            </a:r>
            <a:br>
              <a:rPr lang="pt-BR" sz="2200" b="1" dirty="0" smtClean="0"/>
            </a:br>
            <a:r>
              <a:rPr lang="pt-BR" sz="2200" dirty="0"/>
              <a:t/>
            </a:r>
            <a:br>
              <a:rPr lang="pt-BR" sz="2200" dirty="0"/>
            </a:br>
            <a:r>
              <a:rPr lang="pt-BR" b="1" dirty="0"/>
              <a:t> </a:t>
            </a:r>
            <a:r>
              <a:rPr lang="pt-BR" dirty="0"/>
              <a:t/>
            </a:r>
            <a:br>
              <a:rPr lang="pt-BR" dirty="0"/>
            </a:br>
            <a:r>
              <a:rPr lang="pt-BR" sz="2700" b="1" dirty="0"/>
              <a:t>Tabela 3. Distribuição dos autores de assédios e </a:t>
            </a:r>
            <a:r>
              <a:rPr lang="pt-BR" sz="2700" b="1" dirty="0" smtClean="0"/>
              <a:t>discriminações</a:t>
            </a:r>
            <a:endParaRPr lang="pt-BR" sz="2700" dirty="0"/>
          </a:p>
        </p:txBody>
      </p:sp>
      <p:pic>
        <p:nvPicPr>
          <p:cNvPr id="2867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44"/>
          <a:stretch>
            <a:fillRect/>
          </a:stretch>
        </p:blipFill>
        <p:spPr bwMode="auto">
          <a:xfrm>
            <a:off x="827088" y="1125538"/>
            <a:ext cx="7561262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7921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200" b="1" dirty="0" smtClean="0"/>
              <a:t/>
            </a:r>
            <a:br>
              <a:rPr lang="pt-BR" sz="2200" b="1" dirty="0" smtClean="0"/>
            </a:br>
            <a:r>
              <a:rPr lang="pt-BR" sz="2200" b="1" dirty="0"/>
              <a:t/>
            </a:r>
            <a:br>
              <a:rPr lang="pt-BR" sz="2200" b="1" dirty="0"/>
            </a:br>
            <a:r>
              <a:rPr lang="pt-BR" sz="2200" b="1" dirty="0" smtClean="0"/>
              <a:t/>
            </a:r>
            <a:br>
              <a:rPr lang="pt-BR" sz="2200" b="1" dirty="0" smtClean="0"/>
            </a:br>
            <a:r>
              <a:rPr lang="pt-BR" sz="2200" b="1" dirty="0"/>
              <a:t/>
            </a:r>
            <a:br>
              <a:rPr lang="pt-BR" sz="2200" b="1" dirty="0"/>
            </a:br>
            <a:r>
              <a:rPr lang="pt-BR" sz="2200" b="1" dirty="0" smtClean="0"/>
              <a:t/>
            </a:r>
            <a:br>
              <a:rPr lang="pt-BR" sz="2200" b="1" dirty="0" smtClean="0"/>
            </a:br>
            <a:r>
              <a:rPr lang="pt-BR" sz="2200" dirty="0"/>
              <a:t/>
            </a:r>
            <a:br>
              <a:rPr lang="pt-BR" sz="2200" dirty="0"/>
            </a:br>
            <a:r>
              <a:rPr lang="pt-BR" b="1" dirty="0"/>
              <a:t> </a:t>
            </a:r>
            <a:r>
              <a:rPr lang="pt-BR" dirty="0"/>
              <a:t/>
            </a:r>
            <a:br>
              <a:rPr lang="pt-BR" dirty="0"/>
            </a:br>
            <a:r>
              <a:rPr lang="pt-BR" sz="2700" b="1" dirty="0"/>
              <a:t>Tabela 3. Distribuição dos autores de assédios e </a:t>
            </a:r>
            <a:r>
              <a:rPr lang="pt-BR" sz="2700" b="1" dirty="0" smtClean="0"/>
              <a:t>discriminações</a:t>
            </a:r>
            <a:endParaRPr lang="pt-BR" sz="2700" dirty="0"/>
          </a:p>
        </p:txBody>
      </p:sp>
      <p:pic>
        <p:nvPicPr>
          <p:cNvPr id="2970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44"/>
          <a:stretch>
            <a:fillRect/>
          </a:stretch>
        </p:blipFill>
        <p:spPr bwMode="auto">
          <a:xfrm>
            <a:off x="107950" y="1125538"/>
            <a:ext cx="7561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 fontScale="92500"/>
          </a:bodyPr>
          <a:lstStyle/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Constrangimento </a:t>
            </a:r>
            <a:r>
              <a:rPr lang="pt-BR" dirty="0"/>
              <a:t>em </a:t>
            </a:r>
            <a:r>
              <a:rPr lang="pt-BR" dirty="0" smtClean="0"/>
              <a:t>público: </a:t>
            </a:r>
          </a:p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- 100</a:t>
            </a:r>
            <a:r>
              <a:rPr lang="pt-BR" dirty="0"/>
              <a:t>% </a:t>
            </a:r>
            <a:r>
              <a:rPr lang="pt-BR" dirty="0" smtClean="0"/>
              <a:t>dos participantes da Ginecologia </a:t>
            </a:r>
            <a:r>
              <a:rPr lang="pt-BR" dirty="0"/>
              <a:t>e </a:t>
            </a:r>
            <a:r>
              <a:rPr lang="pt-BR" dirty="0" smtClean="0"/>
              <a:t>Obstetrícia </a:t>
            </a:r>
          </a:p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-  92</a:t>
            </a:r>
            <a:r>
              <a:rPr lang="pt-BR" dirty="0"/>
              <a:t>% dos participantes da Cirurgia </a:t>
            </a:r>
            <a:r>
              <a:rPr lang="pt-BR" dirty="0" smtClean="0"/>
              <a:t>Geral</a:t>
            </a:r>
          </a:p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/>
              <a:t>-  </a:t>
            </a:r>
            <a:r>
              <a:rPr lang="pt-BR" dirty="0" smtClean="0"/>
              <a:t>78</a:t>
            </a:r>
            <a:r>
              <a:rPr lang="pt-BR" dirty="0"/>
              <a:t>% dos participantes da Clinica </a:t>
            </a:r>
            <a:r>
              <a:rPr lang="pt-BR" dirty="0" smtClean="0"/>
              <a:t>Médica</a:t>
            </a:r>
          </a:p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-  77,7 </a:t>
            </a:r>
            <a:r>
              <a:rPr lang="pt-BR" dirty="0"/>
              <a:t>% dos participantes da Pediatria </a:t>
            </a:r>
            <a:endParaRPr lang="pt-BR" dirty="0" smtClean="0"/>
          </a:p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-  15% </a:t>
            </a:r>
            <a:r>
              <a:rPr lang="pt-BR" dirty="0"/>
              <a:t>dos participantes </a:t>
            </a:r>
            <a:r>
              <a:rPr lang="pt-BR" dirty="0" smtClean="0"/>
              <a:t>Medicina </a:t>
            </a:r>
            <a:r>
              <a:rPr lang="pt-BR" dirty="0"/>
              <a:t>de Família e </a:t>
            </a:r>
            <a:r>
              <a:rPr lang="pt-BR" dirty="0" smtClean="0"/>
              <a:t>Comunidade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Suporte:</a:t>
            </a:r>
          </a:p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-  52,9%  afirmaram </a:t>
            </a:r>
            <a:r>
              <a:rPr lang="pt-BR" dirty="0"/>
              <a:t>que tinha a quem recorrer caso vivenciassem situações de discriminação, abuso e/ou </a:t>
            </a:r>
            <a:r>
              <a:rPr lang="pt-BR" dirty="0" smtClean="0"/>
              <a:t>assédio</a:t>
            </a:r>
          </a:p>
          <a:p>
            <a:pPr marL="274320" indent="-274320" algn="just" fontAlgn="auto">
              <a:lnSpc>
                <a:spcPct val="20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24% não </a:t>
            </a:r>
            <a:r>
              <a:rPr lang="pt-BR" dirty="0"/>
              <a:t>tinham a quem recorrer </a:t>
            </a:r>
            <a:endParaRPr lang="pt-BR" dirty="0" smtClean="0"/>
          </a:p>
          <a:p>
            <a:pPr marL="274320" indent="-274320" algn="just" fontAlgn="auto">
              <a:lnSpc>
                <a:spcPct val="20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23,1</a:t>
            </a:r>
            <a:r>
              <a:rPr lang="pt-BR" dirty="0"/>
              <a:t>% não sabiam se tinham a quem </a:t>
            </a:r>
            <a:r>
              <a:rPr lang="pt-BR" dirty="0" smtClean="0"/>
              <a:t>recorrer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468313" y="-315913"/>
            <a:ext cx="8229600" cy="990601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539750" y="765175"/>
            <a:ext cx="8229600" cy="4937125"/>
          </a:xfrm>
        </p:spPr>
        <p:txBody>
          <a:bodyPr>
            <a:normAutofit lnSpcReduction="10000"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65</a:t>
            </a:r>
            <a:r>
              <a:rPr lang="pt-BR" dirty="0"/>
              <a:t>% não relataram os fatos para algum profissional responsável para lidar com estas </a:t>
            </a:r>
            <a:r>
              <a:rPr lang="pt-BR" dirty="0" smtClean="0"/>
              <a:t>situações.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Dentre </a:t>
            </a:r>
            <a:r>
              <a:rPr lang="pt-BR" dirty="0"/>
              <a:t>os participantes que relataram casos de abuso e/ou assédio e </a:t>
            </a:r>
            <a:r>
              <a:rPr lang="pt-BR" dirty="0" smtClean="0"/>
              <a:t>discriminação: 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 80</a:t>
            </a:r>
            <a:r>
              <a:rPr lang="pt-BR" dirty="0"/>
              <a:t>% </a:t>
            </a:r>
            <a:r>
              <a:rPr lang="pt-BR" dirty="0" smtClean="0"/>
              <a:t>afirmaram </a:t>
            </a:r>
            <a:r>
              <a:rPr lang="pt-BR" dirty="0"/>
              <a:t>que nenhuma medida foi </a:t>
            </a:r>
            <a:r>
              <a:rPr lang="pt-BR" dirty="0" smtClean="0"/>
              <a:t>tomada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6,7 </a:t>
            </a:r>
            <a:r>
              <a:rPr lang="pt-BR" dirty="0"/>
              <a:t>% afirmaram que foram punidos </a:t>
            </a:r>
            <a:endParaRPr lang="pt-BR" dirty="0" smtClean="0"/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01 </a:t>
            </a:r>
            <a:r>
              <a:rPr lang="pt-BR" dirty="0"/>
              <a:t>participante relatou que o responsável pela atitude negativa foi punido.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  <p:sp>
        <p:nvSpPr>
          <p:cNvPr id="7" name="Seta entalhada para a direita 6"/>
          <p:cNvSpPr/>
          <p:nvPr/>
        </p:nvSpPr>
        <p:spPr>
          <a:xfrm>
            <a:off x="971550" y="5157788"/>
            <a:ext cx="360363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Seta entalhada para a direita 10"/>
          <p:cNvSpPr/>
          <p:nvPr/>
        </p:nvSpPr>
        <p:spPr>
          <a:xfrm>
            <a:off x="971550" y="4437063"/>
            <a:ext cx="360363" cy="14446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3" name="Seta entalhada para a direita 12"/>
          <p:cNvSpPr/>
          <p:nvPr/>
        </p:nvSpPr>
        <p:spPr>
          <a:xfrm>
            <a:off x="971550" y="3860800"/>
            <a:ext cx="360363" cy="144463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60475"/>
          </a:xfrm>
        </p:spPr>
        <p:txBody>
          <a:bodyPr/>
          <a:lstStyle/>
          <a:p>
            <a:r>
              <a:rPr lang="pt-BR" sz="2000" b="1" smtClean="0"/>
              <a:t>Gráfico 2. Opinião dos participantes quanto ao abuso, assédio e discriminação na residência médica.</a:t>
            </a: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</p:txBody>
      </p:sp>
      <p:graphicFrame>
        <p:nvGraphicFramePr>
          <p:cNvPr id="33795" name="Espaço Reservado para Conteúdo 3"/>
          <p:cNvGraphicFramePr>
            <a:graphicFrameLocks noGrp="1"/>
          </p:cNvGraphicFramePr>
          <p:nvPr>
            <p:ph sz="quarter" idx="1"/>
          </p:nvPr>
        </p:nvGraphicFramePr>
        <p:xfrm>
          <a:off x="406400" y="1549400"/>
          <a:ext cx="8464550" cy="502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7" r:id="rId4" imgW="8461981" imgH="5029636" progId="Excel.Chart.8">
                  <p:embed/>
                </p:oleObj>
              </mc:Choice>
              <mc:Fallback>
                <p:oleObj r:id="rId4" imgW="8461981" imgH="5029636" progId="Excel.Chart.8">
                  <p:embed/>
                  <p:pic>
                    <p:nvPicPr>
                      <p:cNvPr id="0" name="Espaço Reservado para Conteúdo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549400"/>
                        <a:ext cx="8464550" cy="5026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	Resultados</a:t>
            </a:r>
          </a:p>
        </p:txBody>
      </p:sp>
      <p:sp>
        <p:nvSpPr>
          <p:cNvPr id="34819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marL="0" indent="0" algn="just">
              <a:lnSpc>
                <a:spcPct val="200000"/>
              </a:lnSpc>
              <a:buFont typeface="Wingdings 3" pitchFamily="18" charset="2"/>
              <a:buNone/>
            </a:pPr>
            <a:r>
              <a:rPr lang="pt-BR" smtClean="0"/>
              <a:t>	194 participantes afirmaram que acham muito importante a presença de empatia para o processo de aprendizado.</a:t>
            </a:r>
          </a:p>
          <a:p>
            <a:pPr marL="0" indent="0" algn="just">
              <a:lnSpc>
                <a:spcPct val="200000"/>
              </a:lnSpc>
              <a:buFont typeface="Wingdings 3" pitchFamily="18" charset="2"/>
              <a:buNone/>
            </a:pPr>
            <a:r>
              <a:rPr lang="pt-BR" smtClean="0"/>
              <a:t>	203 afirmaram que acham muito importante um ambiente de trabalho saudável para este processo.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584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marL="0" indent="0" algn="just">
              <a:lnSpc>
                <a:spcPct val="250000"/>
              </a:lnSpc>
              <a:buFont typeface="Wingdings 3" pitchFamily="18" charset="2"/>
              <a:buNone/>
            </a:pPr>
            <a:r>
              <a:rPr lang="pt-BR" smtClean="0"/>
              <a:t>	118 (56,8%) participantes pensaram em desistir da especialização pelo menos algumas vezes </a:t>
            </a:r>
          </a:p>
          <a:p>
            <a:pPr marL="0" indent="0" algn="just">
              <a:lnSpc>
                <a:spcPct val="250000"/>
              </a:lnSpc>
              <a:buFont typeface="Wingdings 3" pitchFamily="18" charset="2"/>
              <a:buNone/>
            </a:pPr>
            <a:r>
              <a:rPr lang="pt-BR" smtClean="0"/>
              <a:t>	30 (14,4%) pensaram em tirar a própria vida durante a residência devido aos atos sofridos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686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marL="0" indent="0" algn="just">
              <a:lnSpc>
                <a:spcPct val="200000"/>
              </a:lnSpc>
              <a:buFont typeface="Wingdings 3" pitchFamily="18" charset="2"/>
              <a:buNone/>
            </a:pPr>
            <a:r>
              <a:rPr lang="pt-BR" smtClean="0"/>
              <a:t>	 Segundo uma metanálise a taxa de prevalência de assédio moral entre médicos residentes foi de 63,4%.</a:t>
            </a:r>
          </a:p>
          <a:p>
            <a:pPr marL="0" indent="0" algn="just">
              <a:lnSpc>
                <a:spcPct val="200000"/>
              </a:lnSpc>
              <a:buFont typeface="Wingdings 3" pitchFamily="18" charset="2"/>
              <a:buNone/>
            </a:pPr>
            <a:r>
              <a:rPr lang="pt-BR" smtClean="0"/>
              <a:t>	Constrangimento e humilhação: prevalência de 75 % e 53,8% </a:t>
            </a:r>
          </a:p>
          <a:p>
            <a:pPr marL="0" indent="0" algn="just">
              <a:buFont typeface="Wingdings 3" pitchFamily="18" charset="2"/>
              <a:buNone/>
            </a:pPr>
            <a:endParaRPr lang="pt-BR" smtClean="0"/>
          </a:p>
          <a:p>
            <a:pPr marL="0" indent="0" algn="just">
              <a:buFont typeface="Wingdings 3" pitchFamily="18" charset="2"/>
              <a:buNone/>
            </a:pPr>
            <a:endParaRPr lang="pt-BR" smtClean="0"/>
          </a:p>
          <a:p>
            <a:pPr marL="0" indent="0" algn="r">
              <a:buFont typeface="Wingdings 3" pitchFamily="18" charset="2"/>
              <a:buNone/>
            </a:pPr>
            <a:r>
              <a:rPr lang="en-US" sz="1200" smtClean="0"/>
              <a:t>Fnais, N. Soobiah C, Chen MH, Lillie E, Perrier L, Tashkhandi M, Staus SE, Muhammad M, Al-Omhan M, Tricco AC. Acad Med. 2014;89:817–827</a:t>
            </a:r>
            <a:endParaRPr lang="pt-BR" sz="1200" smtClean="0"/>
          </a:p>
        </p:txBody>
      </p:sp>
      <p:sp>
        <p:nvSpPr>
          <p:cNvPr id="5" name="Seta em curva para a direita 4"/>
          <p:cNvSpPr/>
          <p:nvPr/>
        </p:nvSpPr>
        <p:spPr>
          <a:xfrm>
            <a:off x="0" y="2781300"/>
            <a:ext cx="431800" cy="57626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 lnSpcReduction="10000"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Um </a:t>
            </a:r>
            <a:r>
              <a:rPr lang="pt-BR" dirty="0"/>
              <a:t>estudo americano </a:t>
            </a:r>
            <a:r>
              <a:rPr lang="pt-BR" dirty="0" smtClean="0"/>
              <a:t>evidenciou que </a:t>
            </a:r>
            <a:r>
              <a:rPr lang="pt-BR" dirty="0"/>
              <a:t>39% dos residentes </a:t>
            </a:r>
            <a:r>
              <a:rPr lang="pt-BR" dirty="0" smtClean="0"/>
              <a:t>trabalham mais de 80 horas semanais por </a:t>
            </a:r>
            <a:r>
              <a:rPr lang="pt-BR" dirty="0"/>
              <a:t>pelo menos um </a:t>
            </a:r>
            <a:r>
              <a:rPr lang="pt-BR" dirty="0" smtClean="0"/>
              <a:t>mês.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Nosso </a:t>
            </a:r>
            <a:r>
              <a:rPr lang="pt-BR" dirty="0"/>
              <a:t>estudo evidenciou que 41,3% dos médicos residentes trabalharam mais de 80 horas </a:t>
            </a:r>
            <a:r>
              <a:rPr lang="pt-BR" dirty="0" smtClean="0"/>
              <a:t>semanais por pelo menos um mês.</a:t>
            </a:r>
          </a:p>
          <a:p>
            <a:pPr marL="0" indent="0" algn="just" fontAlgn="auto">
              <a:lnSpc>
                <a:spcPct val="120000"/>
              </a:lnSpc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sz="1400" dirty="0"/>
              <a:t>Hu YY, Ellis RJ, Hewitt DB, Yang AD, Cheung EO, </a:t>
            </a:r>
            <a:r>
              <a:rPr lang="en-US" sz="1400" dirty="0" err="1"/>
              <a:t>Moscowitz</a:t>
            </a:r>
            <a:r>
              <a:rPr lang="en-US" sz="1400" dirty="0"/>
              <a:t> JT, Potts III JRP, </a:t>
            </a:r>
            <a:r>
              <a:rPr lang="en-US" sz="1400" dirty="0" err="1"/>
              <a:t>Buyske</a:t>
            </a:r>
            <a:r>
              <a:rPr lang="en-US" sz="1400" dirty="0"/>
              <a:t> J, Hoyt DB, </a:t>
            </a:r>
            <a:r>
              <a:rPr lang="en-US" sz="1400" dirty="0" err="1"/>
              <a:t>Nasca</a:t>
            </a:r>
            <a:r>
              <a:rPr lang="en-US" sz="1400" dirty="0"/>
              <a:t> TR, </a:t>
            </a:r>
            <a:r>
              <a:rPr lang="en-US" sz="1400" dirty="0" err="1"/>
              <a:t>Bilimoria</a:t>
            </a:r>
            <a:r>
              <a:rPr lang="en-US" sz="1400" dirty="0"/>
              <a:t> </a:t>
            </a:r>
            <a:r>
              <a:rPr lang="en-US" sz="1400" dirty="0" smtClean="0"/>
              <a:t>KY. </a:t>
            </a:r>
            <a:r>
              <a:rPr lang="en-US" sz="1400" dirty="0"/>
              <a:t>N ENGL J MED. 2019, 381:1741-1752</a:t>
            </a:r>
            <a:endParaRPr lang="pt-BR" sz="1400" dirty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endParaRPr lang="pt-B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891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975" cy="506888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Font typeface="Wingdings 3" pitchFamily="18" charset="2"/>
              <a:buNone/>
            </a:pPr>
            <a:r>
              <a:rPr lang="pt-BR" smtClean="0"/>
              <a:t>	Outro estudo apontou que 41,9% dos residentes que relataram ter sofrido assédio moral, os preceptores e coordenadores da residência foram os principais apontados como assediadores, dado que vai ao encontro do que identificamos em nossa pesquisa.</a:t>
            </a:r>
          </a:p>
          <a:p>
            <a:pPr marL="0" indent="0" algn="just">
              <a:buFont typeface="Wingdings 3" pitchFamily="18" charset="2"/>
              <a:buNone/>
            </a:pPr>
            <a:endParaRPr lang="pt-BR" smtClean="0"/>
          </a:p>
          <a:p>
            <a:pPr marL="0" indent="0" algn="just">
              <a:buFont typeface="Wingdings 3" pitchFamily="18" charset="2"/>
              <a:buNone/>
            </a:pPr>
            <a:endParaRPr lang="pt-BR" smtClean="0"/>
          </a:p>
          <a:p>
            <a:pPr marL="0" indent="0" algn="r">
              <a:buFont typeface="Wingdings 3" pitchFamily="18" charset="2"/>
              <a:buNone/>
            </a:pPr>
            <a:r>
              <a:rPr lang="pt-BR" sz="1200" smtClean="0"/>
              <a:t>Marque RC, Filho EDM, Paula GS, Santos RR. Rev. bras. educ. med. 2012, 36 (3): 401 – 406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975" cy="4997450"/>
          </a:xfrm>
        </p:spPr>
        <p:txBody>
          <a:bodyPr>
            <a:normAutofit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65</a:t>
            </a:r>
            <a:r>
              <a:rPr lang="pt-BR" dirty="0"/>
              <a:t>% dos participantes não relataram os abusos, assédios ou discriminação, dado semelhante ao encontrado na pesquisa de treinamento médico americano anual de </a:t>
            </a:r>
            <a:r>
              <a:rPr lang="pt-BR" dirty="0" smtClean="0"/>
              <a:t>2020. </a:t>
            </a:r>
          </a:p>
          <a:p>
            <a:pPr marL="274320" indent="-274320" algn="just" fontAlgn="auto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Medo </a:t>
            </a:r>
            <a:r>
              <a:rPr lang="pt-BR" dirty="0"/>
              <a:t>da </a:t>
            </a:r>
            <a:r>
              <a:rPr lang="pt-BR" dirty="0" smtClean="0"/>
              <a:t>represália</a:t>
            </a:r>
            <a:endParaRPr lang="pt-BR" dirty="0"/>
          </a:p>
          <a:p>
            <a:pPr marL="274320" indent="-274320" algn="just" fontAlgn="auto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Falta </a:t>
            </a:r>
            <a:r>
              <a:rPr lang="pt-BR" dirty="0"/>
              <a:t>de esperança de que alguma medida seja tomada </a:t>
            </a:r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0" indent="0" algn="r" fontAlgn="auto">
              <a:lnSpc>
                <a:spcPct val="11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sz="1200" dirty="0"/>
              <a:t>MEDICALTRAININGSURVEY. [S.I] [2020]. Disponível em: &lt;https://www.medicaltrainingsurvey.gov.au/News/Article/2020-medical-training-survey-results-are-now-available#&gt; Acesso em: 06 fev. 2021</a:t>
            </a:r>
            <a:r>
              <a:rPr lang="pt-BR" sz="1900" dirty="0"/>
              <a:t>.</a:t>
            </a:r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endParaRPr lang="pt-BR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975" cy="5068888"/>
          </a:xfrm>
        </p:spPr>
        <p:txBody>
          <a:bodyPr>
            <a:normAutofit fontScale="92500" lnSpcReduction="10000"/>
          </a:bodyPr>
          <a:lstStyle/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Existe </a:t>
            </a:r>
            <a:r>
              <a:rPr lang="pt-BR" dirty="0"/>
              <a:t>um conceito disseminado de que o assédio seja algo necessário e indispensável para a formação </a:t>
            </a:r>
            <a:r>
              <a:rPr lang="pt-BR" dirty="0" smtClean="0"/>
              <a:t>médica </a:t>
            </a:r>
          </a:p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/>
              <a:t>	I</a:t>
            </a:r>
            <a:r>
              <a:rPr lang="pt-BR" dirty="0" smtClean="0"/>
              <a:t>mpedimento </a:t>
            </a:r>
            <a:r>
              <a:rPr lang="pt-BR" dirty="0"/>
              <a:t>para que os residentes relatem os fatos </a:t>
            </a:r>
            <a:endParaRPr lang="pt-BR" dirty="0" smtClean="0"/>
          </a:p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	Necessidade </a:t>
            </a:r>
            <a:r>
              <a:rPr lang="pt-BR" dirty="0"/>
              <a:t>de se discutir o tema e realizar campanhas educativas</a:t>
            </a:r>
            <a:r>
              <a:rPr lang="pt-BR" dirty="0" smtClean="0"/>
              <a:t>.</a:t>
            </a:r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sz="1400" dirty="0" err="1"/>
              <a:t>Fnais</a:t>
            </a:r>
            <a:r>
              <a:rPr lang="en-US" sz="1400" dirty="0"/>
              <a:t>, N. </a:t>
            </a:r>
            <a:r>
              <a:rPr lang="en-US" sz="1400" dirty="0" err="1"/>
              <a:t>Soobiah</a:t>
            </a:r>
            <a:r>
              <a:rPr lang="en-US" sz="1400" dirty="0"/>
              <a:t> C, Chen MH, Lillie E, Perrier L, </a:t>
            </a:r>
            <a:r>
              <a:rPr lang="en-US" sz="1400" dirty="0" err="1"/>
              <a:t>Tashkhandi</a:t>
            </a:r>
            <a:r>
              <a:rPr lang="en-US" sz="1400" dirty="0"/>
              <a:t> M, </a:t>
            </a:r>
            <a:r>
              <a:rPr lang="en-US" sz="1400" dirty="0" err="1"/>
              <a:t>Staus</a:t>
            </a:r>
            <a:r>
              <a:rPr lang="en-US" sz="1400" dirty="0"/>
              <a:t> SE, Muhammad M, Al-</a:t>
            </a:r>
            <a:r>
              <a:rPr lang="en-US" sz="1400" dirty="0" err="1"/>
              <a:t>Omhan</a:t>
            </a:r>
            <a:r>
              <a:rPr lang="en-US" sz="1400" dirty="0"/>
              <a:t> M, </a:t>
            </a:r>
            <a:r>
              <a:rPr lang="en-US" sz="1400" dirty="0" err="1"/>
              <a:t>Tricco</a:t>
            </a:r>
            <a:r>
              <a:rPr lang="en-US" sz="1400" dirty="0"/>
              <a:t> </a:t>
            </a:r>
            <a:r>
              <a:rPr lang="en-US" sz="1400" dirty="0" smtClean="0"/>
              <a:t>AC. </a:t>
            </a:r>
            <a:r>
              <a:rPr lang="en-US" sz="1400" dirty="0" err="1"/>
              <a:t>Acad</a:t>
            </a:r>
            <a:r>
              <a:rPr lang="en-US" sz="1400" dirty="0"/>
              <a:t> Med. 2014;89:817–827</a:t>
            </a:r>
            <a:endParaRPr lang="pt-BR" sz="1400" dirty="0"/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</p:txBody>
      </p:sp>
      <p:sp>
        <p:nvSpPr>
          <p:cNvPr id="4" name="Seta em curva para a direita 3"/>
          <p:cNvSpPr/>
          <p:nvPr/>
        </p:nvSpPr>
        <p:spPr>
          <a:xfrm>
            <a:off x="1835150" y="3573463"/>
            <a:ext cx="215900" cy="4318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7" name="Fluxograma: Conector 6"/>
          <p:cNvSpPr/>
          <p:nvPr/>
        </p:nvSpPr>
        <p:spPr>
          <a:xfrm>
            <a:off x="1258888" y="4292600"/>
            <a:ext cx="46037" cy="730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565150" y="1125538"/>
            <a:ext cx="8578850" cy="5141912"/>
          </a:xfrm>
        </p:spPr>
        <p:txBody>
          <a:bodyPr>
            <a:normAutofit fontScale="92500"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Dados </a:t>
            </a:r>
            <a:r>
              <a:rPr lang="pt-BR" dirty="0"/>
              <a:t>na </a:t>
            </a:r>
            <a:r>
              <a:rPr lang="pt-BR" dirty="0" smtClean="0"/>
              <a:t>literatura </a:t>
            </a:r>
            <a:r>
              <a:rPr lang="pt-BR" dirty="0"/>
              <a:t>evidenciam uma piora do desempenho </a:t>
            </a:r>
            <a:r>
              <a:rPr lang="pt-BR" dirty="0" smtClean="0"/>
              <a:t>acadêmico </a:t>
            </a:r>
            <a:r>
              <a:rPr lang="pt-BR" dirty="0"/>
              <a:t>em um ambiente em que haja a presença do assédio e a falta de respeito nas relações </a:t>
            </a:r>
            <a:r>
              <a:rPr lang="pt-BR" dirty="0" smtClean="0"/>
              <a:t>interpessoais.</a:t>
            </a:r>
            <a:endParaRPr lang="pt-BR" baseline="30000" dirty="0" smtClean="0"/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Esse tipo de comportamento pode favorecer erros médicos, gerar insatisfações no paciente e contribuir para desfechos desfavoráveis evitáveis.</a:t>
            </a:r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sz="1200" dirty="0" err="1"/>
              <a:t>Fnais</a:t>
            </a:r>
            <a:r>
              <a:rPr lang="en-US" sz="1200" dirty="0"/>
              <a:t>, N. </a:t>
            </a:r>
            <a:r>
              <a:rPr lang="en-US" sz="1200" dirty="0" err="1"/>
              <a:t>Soobiah</a:t>
            </a:r>
            <a:r>
              <a:rPr lang="en-US" sz="1200" dirty="0"/>
              <a:t> C, Chen MH, Lillie E, Perrier L, </a:t>
            </a:r>
            <a:r>
              <a:rPr lang="en-US" sz="1200" dirty="0" err="1"/>
              <a:t>Tashkhandi</a:t>
            </a:r>
            <a:r>
              <a:rPr lang="en-US" sz="1200" dirty="0"/>
              <a:t> M, </a:t>
            </a:r>
            <a:r>
              <a:rPr lang="en-US" sz="1200" dirty="0" err="1"/>
              <a:t>Staus</a:t>
            </a:r>
            <a:r>
              <a:rPr lang="en-US" sz="1200" dirty="0"/>
              <a:t> SE, Muhammad M, Al-</a:t>
            </a:r>
            <a:r>
              <a:rPr lang="en-US" sz="1200" dirty="0" err="1"/>
              <a:t>Omhan</a:t>
            </a:r>
            <a:r>
              <a:rPr lang="en-US" sz="1200" dirty="0"/>
              <a:t> M, </a:t>
            </a:r>
            <a:r>
              <a:rPr lang="en-US" sz="1200" dirty="0" err="1"/>
              <a:t>Tricco</a:t>
            </a:r>
            <a:r>
              <a:rPr lang="en-US" sz="1200" dirty="0"/>
              <a:t> AC. </a:t>
            </a:r>
            <a:r>
              <a:rPr lang="en-US" sz="1200" dirty="0" err="1"/>
              <a:t>Acad</a:t>
            </a:r>
            <a:r>
              <a:rPr lang="en-US" sz="1200" dirty="0"/>
              <a:t> Med. 2014;89:817–827</a:t>
            </a:r>
            <a:endParaRPr lang="pt-BR" sz="1200" dirty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sz="1200" dirty="0" err="1"/>
              <a:t>Sklar</a:t>
            </a:r>
            <a:r>
              <a:rPr lang="pt-BR" sz="1200" dirty="0"/>
              <a:t> </a:t>
            </a:r>
            <a:r>
              <a:rPr lang="pt-BR" sz="1200" dirty="0" smtClean="0"/>
              <a:t>DP. </a:t>
            </a:r>
            <a:r>
              <a:rPr lang="pt-BR" sz="1200" dirty="0" err="1" smtClean="0"/>
              <a:t>Acad</a:t>
            </a:r>
            <a:r>
              <a:rPr lang="pt-BR" sz="1200" dirty="0" smtClean="0"/>
              <a:t> </a:t>
            </a:r>
            <a:r>
              <a:rPr lang="pt-BR" sz="1200" dirty="0"/>
              <a:t>Med. </a:t>
            </a:r>
            <a:r>
              <a:rPr lang="pt-BR" sz="1200" dirty="0" smtClean="0"/>
              <a:t>2014;89:693–695</a:t>
            </a:r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sz="1200" dirty="0"/>
              <a:t>The Joint </a:t>
            </a:r>
            <a:r>
              <a:rPr lang="pt-BR" sz="1200" dirty="0" err="1"/>
              <a:t>Commission</a:t>
            </a:r>
            <a:r>
              <a:rPr lang="pt-BR" sz="1200" dirty="0"/>
              <a:t>. </a:t>
            </a:r>
            <a:r>
              <a:rPr lang="pt-BR" sz="1200" dirty="0" err="1"/>
              <a:t>Sentinel</a:t>
            </a:r>
            <a:r>
              <a:rPr lang="pt-BR" sz="1200" dirty="0"/>
              <a:t> </a:t>
            </a:r>
            <a:r>
              <a:rPr lang="pt-BR" sz="1200" dirty="0" err="1"/>
              <a:t>Event</a:t>
            </a:r>
            <a:r>
              <a:rPr lang="pt-BR" sz="1200" dirty="0"/>
              <a:t> </a:t>
            </a:r>
            <a:r>
              <a:rPr lang="pt-BR" sz="1200" dirty="0" err="1"/>
              <a:t>Alert</a:t>
            </a:r>
            <a:r>
              <a:rPr lang="pt-BR" sz="1200" dirty="0"/>
              <a:t>, </a:t>
            </a:r>
            <a:r>
              <a:rPr lang="pt-BR" sz="1200" dirty="0" err="1"/>
              <a:t>Issue</a:t>
            </a:r>
            <a:r>
              <a:rPr lang="pt-BR" sz="1200" dirty="0"/>
              <a:t> 40: </a:t>
            </a:r>
            <a:r>
              <a:rPr lang="pt-BR" sz="1200" dirty="0" err="1"/>
              <a:t>Behaviors</a:t>
            </a:r>
            <a:r>
              <a:rPr lang="pt-BR" sz="1200" dirty="0"/>
              <a:t> </a:t>
            </a:r>
            <a:r>
              <a:rPr lang="pt-BR" sz="1200" dirty="0" err="1"/>
              <a:t>that</a:t>
            </a:r>
            <a:r>
              <a:rPr lang="pt-BR" sz="1200" dirty="0"/>
              <a:t> </a:t>
            </a:r>
            <a:r>
              <a:rPr lang="pt-BR" sz="1200" dirty="0" err="1"/>
              <a:t>undermine</a:t>
            </a:r>
            <a:r>
              <a:rPr lang="pt-BR" sz="1200" dirty="0"/>
              <a:t> a </a:t>
            </a:r>
            <a:r>
              <a:rPr lang="pt-BR" sz="1200" dirty="0" err="1"/>
              <a:t>culture</a:t>
            </a:r>
            <a:r>
              <a:rPr lang="pt-BR" sz="1200" dirty="0"/>
              <a:t> </a:t>
            </a:r>
            <a:r>
              <a:rPr lang="pt-BR" sz="1200" dirty="0" err="1"/>
              <a:t>of</a:t>
            </a:r>
            <a:r>
              <a:rPr lang="pt-BR" sz="1200" dirty="0"/>
              <a:t> </a:t>
            </a:r>
            <a:r>
              <a:rPr lang="pt-BR" sz="1200" dirty="0" err="1"/>
              <a:t>safety</a:t>
            </a:r>
            <a:r>
              <a:rPr lang="pt-BR" sz="1200" dirty="0"/>
              <a:t>.[online]. [Acessado em: 11 fev. 2021]. Disponível em: https://www.jointcommission.org/sentinel_event_alert_issue_40_behaviors_that_undermine_a_culture_of_safety/</a:t>
            </a:r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endParaRPr lang="pt-BR" sz="1900" dirty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507413" cy="5068888"/>
          </a:xfrm>
        </p:spPr>
        <p:txBody>
          <a:bodyPr>
            <a:normAutofit lnSpcReduction="10000"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O </a:t>
            </a:r>
            <a:r>
              <a:rPr lang="pt-BR" dirty="0"/>
              <a:t>descontentamento com o programa de residência médica é dado frequente encontrado nos estudos sobre o tema e é possível encontrar ainda que muitos reconsideram, inclusive, a escolha pela carreira </a:t>
            </a:r>
            <a:r>
              <a:rPr lang="pt-BR" dirty="0" smtClean="0"/>
              <a:t>médica.</a:t>
            </a:r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  <a:r>
              <a:rPr lang="pt-BR" dirty="0"/>
              <a:t>	</a:t>
            </a:r>
            <a:r>
              <a:rPr lang="pt-BR" dirty="0" smtClean="0"/>
              <a:t>56,8% pensam </a:t>
            </a:r>
            <a:r>
              <a:rPr lang="pt-BR" dirty="0"/>
              <a:t>em desistir da </a:t>
            </a:r>
            <a:r>
              <a:rPr lang="pt-BR" dirty="0" smtClean="0"/>
              <a:t>especialidade.</a:t>
            </a:r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  <a:p>
            <a:pPr marL="0" indent="0" algn="just" fontAlgn="auto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sz="1200" dirty="0" smtClean="0"/>
              <a:t>Organização </a:t>
            </a:r>
            <a:r>
              <a:rPr lang="pt-BR" sz="1200" dirty="0"/>
              <a:t>de </a:t>
            </a:r>
            <a:r>
              <a:rPr lang="pt-BR" sz="1200" dirty="0" err="1"/>
              <a:t>Edoardo</a:t>
            </a:r>
            <a:r>
              <a:rPr lang="pt-BR" sz="1200" dirty="0"/>
              <a:t> </a:t>
            </a:r>
            <a:r>
              <a:rPr lang="pt-BR" sz="1200" dirty="0" err="1"/>
              <a:t>Filippo</a:t>
            </a:r>
            <a:r>
              <a:rPr lang="pt-BR" sz="1200" dirty="0"/>
              <a:t> de Queiroz </a:t>
            </a:r>
            <a:r>
              <a:rPr lang="pt-BR" sz="1200" dirty="0" err="1"/>
              <a:t>Vattimo</a:t>
            </a:r>
            <a:r>
              <a:rPr lang="pt-BR" sz="1200" dirty="0"/>
              <a:t> e </a:t>
            </a:r>
            <a:r>
              <a:rPr lang="pt-BR" sz="1200" dirty="0" err="1"/>
              <a:t>Elio</a:t>
            </a:r>
            <a:r>
              <a:rPr lang="pt-BR" sz="1200" dirty="0"/>
              <a:t> </a:t>
            </a:r>
            <a:r>
              <a:rPr lang="pt-BR" sz="1200" dirty="0" err="1"/>
              <a:t>Belfiore</a:t>
            </a:r>
            <a:r>
              <a:rPr lang="pt-BR" sz="1200" dirty="0"/>
              <a:t>. São Paulo: Conselho Regional de Medicina do Estado de São Paulo, 2019. 88p.</a:t>
            </a:r>
          </a:p>
          <a:p>
            <a:pPr marL="0" indent="0" algn="r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</p:txBody>
      </p:sp>
      <p:sp>
        <p:nvSpPr>
          <p:cNvPr id="5" name="Seta em curva para a direita 4"/>
          <p:cNvSpPr/>
          <p:nvPr/>
        </p:nvSpPr>
        <p:spPr>
          <a:xfrm>
            <a:off x="1116013" y="4652963"/>
            <a:ext cx="288925" cy="64928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403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507413" cy="514191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Font typeface="Wingdings 3" pitchFamily="18" charset="2"/>
              <a:buNone/>
            </a:pPr>
            <a:r>
              <a:rPr lang="pt-BR" smtClean="0"/>
              <a:t>	Transtornos mentais podem aparecer incluindo ideação suicida, como mostrou Hu </a:t>
            </a:r>
            <a:r>
              <a:rPr lang="pt-BR" i="1" smtClean="0"/>
              <a:t>et al.</a:t>
            </a:r>
            <a:r>
              <a:rPr lang="pt-BR" smtClean="0"/>
              <a:t> (2019), em que 4,5 % dos entrevistados afirmaram ter pensado em retirar a própria vida durante a residência.</a:t>
            </a:r>
          </a:p>
          <a:p>
            <a:pPr marL="0" indent="0" algn="just">
              <a:lnSpc>
                <a:spcPct val="150000"/>
              </a:lnSpc>
              <a:buFont typeface="Wingdings 3" pitchFamily="18" charset="2"/>
              <a:buNone/>
            </a:pPr>
            <a:r>
              <a:rPr lang="pt-BR" smtClean="0"/>
              <a:t>	Chama a atenção que, em nosso estudo, 14,4 % dos médicos residentes afirmaram ter pensamentos suicidas, um dado que preocupa.</a:t>
            </a:r>
          </a:p>
          <a:p>
            <a:pPr marL="0" indent="0" algn="just">
              <a:buFont typeface="Wingdings 3" pitchFamily="18" charset="2"/>
              <a:buNone/>
            </a:pPr>
            <a:endParaRPr lang="pt-BR" smtClean="0"/>
          </a:p>
          <a:p>
            <a:pPr marL="0" indent="0" algn="r">
              <a:buFont typeface="Wingdings 3" pitchFamily="18" charset="2"/>
              <a:buNone/>
            </a:pPr>
            <a:r>
              <a:rPr lang="pt-BR" sz="1300" smtClean="0"/>
              <a:t>Lo T, Stefano LD, Lu S, Azalgara, VM, McKenzie KJ, Ou G, Yoshida E, Lui G. Cureus. 2019 Jun 3; 11(6): e4816.</a:t>
            </a:r>
          </a:p>
          <a:p>
            <a:pPr marL="0" indent="0" algn="r">
              <a:buFont typeface="Wingdings 3" pitchFamily="18" charset="2"/>
              <a:buNone/>
            </a:pPr>
            <a:endParaRPr 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/>
          </a:bodyPr>
          <a:lstStyle/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Para </a:t>
            </a:r>
            <a:r>
              <a:rPr lang="pt-BR" dirty="0"/>
              <a:t>evitar o assédio e a prática de atitudes </a:t>
            </a:r>
            <a:r>
              <a:rPr lang="pt-BR" dirty="0" smtClean="0"/>
              <a:t>nocivas na tentativa de otimizar o aprendizado.</a:t>
            </a:r>
          </a:p>
          <a:p>
            <a:pPr marL="274320" indent="-274320" algn="just" fontAlgn="auto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campanhas educativas</a:t>
            </a:r>
          </a:p>
          <a:p>
            <a:pPr marL="274320" indent="-274320" algn="just" fontAlgn="auto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implantar </a:t>
            </a:r>
            <a:r>
              <a:rPr lang="pt-BR" dirty="0"/>
              <a:t>grupos de apoio e núcleos de suporte psicológico </a:t>
            </a:r>
            <a:endParaRPr lang="pt-BR" dirty="0" smtClean="0"/>
          </a:p>
          <a:p>
            <a:pPr marL="274320" indent="-274320" algn="just" fontAlgn="auto">
              <a:lnSpc>
                <a:spcPct val="15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incorporação </a:t>
            </a:r>
            <a:r>
              <a:rPr lang="pt-BR" dirty="0"/>
              <a:t>de medidas administrativas contra o </a:t>
            </a:r>
            <a:r>
              <a:rPr lang="pt-BR" dirty="0" smtClean="0"/>
              <a:t>assediador</a:t>
            </a:r>
          </a:p>
          <a:p>
            <a:pPr marL="274320" indent="-274320" fontAlgn="auto">
              <a:spcAft>
                <a:spcPts val="0"/>
              </a:spcAft>
              <a:buFontTx/>
              <a:buChar char="-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84213" y="765175"/>
            <a:ext cx="8229600" cy="4937125"/>
          </a:xfrm>
        </p:spPr>
        <p:txBody>
          <a:bodyPr>
            <a:normAutofit lnSpcReduction="10000"/>
          </a:bodyPr>
          <a:lstStyle/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Exposição </a:t>
            </a:r>
            <a:r>
              <a:rPr lang="pt-BR" dirty="0"/>
              <a:t>do problema, sendo que outros estudos para aprofundamento do tema são </a:t>
            </a:r>
            <a:r>
              <a:rPr lang="pt-BR" dirty="0" smtClean="0"/>
              <a:t>necessários para avaliar:</a:t>
            </a:r>
          </a:p>
          <a:p>
            <a:pPr marL="0" indent="0" algn="just" fontAlgn="auto">
              <a:lnSpc>
                <a:spcPct val="20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- </a:t>
            </a:r>
            <a:r>
              <a:rPr lang="pt-BR" dirty="0"/>
              <a:t>o</a:t>
            </a:r>
            <a:r>
              <a:rPr lang="pt-BR" dirty="0" smtClean="0"/>
              <a:t> </a:t>
            </a:r>
            <a:r>
              <a:rPr lang="pt-BR" dirty="0"/>
              <a:t>perfil dos </a:t>
            </a:r>
            <a:r>
              <a:rPr lang="pt-BR" dirty="0" smtClean="0"/>
              <a:t>assediadores</a:t>
            </a:r>
          </a:p>
          <a:p>
            <a:pPr marL="274320" indent="-274320" algn="just" fontAlgn="auto">
              <a:lnSpc>
                <a:spcPct val="20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as </a:t>
            </a:r>
            <a:r>
              <a:rPr lang="pt-BR" dirty="0"/>
              <a:t>sequelas na vida futura dos médicos residentes </a:t>
            </a:r>
            <a:endParaRPr lang="pt-BR" dirty="0" smtClean="0"/>
          </a:p>
          <a:p>
            <a:pPr marL="274320" indent="-274320" algn="just" fontAlgn="auto">
              <a:lnSpc>
                <a:spcPct val="200000"/>
              </a:lnSpc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impacto </a:t>
            </a:r>
            <a:r>
              <a:rPr lang="pt-BR" dirty="0"/>
              <a:t>das horas excessivas de trabalho na saúde destes </a:t>
            </a:r>
            <a:r>
              <a:rPr lang="pt-BR" dirty="0" smtClean="0"/>
              <a:t>aprendizes </a:t>
            </a:r>
            <a:endParaRPr lang="pt-BR" dirty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Conclusão</a:t>
            </a:r>
          </a:p>
        </p:txBody>
      </p:sp>
      <p:sp>
        <p:nvSpPr>
          <p:cNvPr id="4710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marL="0" indent="0" algn="just">
              <a:lnSpc>
                <a:spcPct val="200000"/>
              </a:lnSpc>
              <a:buFont typeface="Wingdings 3" pitchFamily="18" charset="2"/>
              <a:buNone/>
            </a:pPr>
            <a:r>
              <a:rPr lang="pt-BR" smtClean="0"/>
              <a:t>	O assédio, o abuso e a discriminação são práticas frequentes durante a residência médica   </a:t>
            </a:r>
          </a:p>
          <a:p>
            <a:pPr marL="0" indent="0" algn="just">
              <a:lnSpc>
                <a:spcPct val="200000"/>
              </a:lnSpc>
              <a:buFont typeface="Wingdings 3" pitchFamily="18" charset="2"/>
              <a:buNone/>
            </a:pPr>
            <a:r>
              <a:rPr lang="pt-BR" smtClean="0"/>
              <a:t>	 impactos negativos no aprendizado e na saúde mental dos médicos residentes, bem como na assistência ao paciente.</a:t>
            </a:r>
          </a:p>
          <a:p>
            <a:pPr marL="0" indent="0" algn="just">
              <a:buFont typeface="Wingdings 3" pitchFamily="18" charset="2"/>
              <a:buNone/>
            </a:pPr>
            <a:r>
              <a:rPr lang="pt-BR" smtClean="0"/>
              <a:t>	</a:t>
            </a:r>
          </a:p>
        </p:txBody>
      </p:sp>
      <p:sp>
        <p:nvSpPr>
          <p:cNvPr id="4" name="Seta em curva para a direita 3"/>
          <p:cNvSpPr/>
          <p:nvPr/>
        </p:nvSpPr>
        <p:spPr>
          <a:xfrm>
            <a:off x="971550" y="2997200"/>
            <a:ext cx="287338" cy="50323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/>
          </a:bodyPr>
          <a:lstStyle/>
          <a:p>
            <a:pPr marL="0" indent="0" algn="just" fontAlgn="auto">
              <a:lnSpc>
                <a:spcPct val="2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	Estas </a:t>
            </a:r>
            <a:r>
              <a:rPr lang="pt-BR" dirty="0"/>
              <a:t>práticas devem ser desencorajadas e desaconselhadas pelas instituições de ensino e pelos supervisores dos Programas de Residência.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1275"/>
            <a:ext cx="8686800" cy="508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Obrigada!</a:t>
            </a:r>
            <a:endParaRPr lang="pt-BR" dirty="0"/>
          </a:p>
        </p:txBody>
      </p:sp>
      <p:pic>
        <p:nvPicPr>
          <p:cNvPr id="49155" name="Espaço Reservado para Conteúdo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700" y="5195888"/>
            <a:ext cx="1277938" cy="1701800"/>
          </a:xfrm>
        </p:spPr>
      </p:pic>
      <p:pic>
        <p:nvPicPr>
          <p:cNvPr id="49156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50" y="3513138"/>
            <a:ext cx="3036888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538163"/>
            <a:ext cx="2554288" cy="157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8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2613" y="3300413"/>
            <a:ext cx="2233612" cy="182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13" y="5137150"/>
            <a:ext cx="1938337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0"/>
            <a:ext cx="2274887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1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200" y="5157788"/>
            <a:ext cx="221297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2" name="Imagem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5218113"/>
            <a:ext cx="2379662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3" name="Imagem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8" y="-19050"/>
            <a:ext cx="4289425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4" name="Imagem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575" y="5137150"/>
            <a:ext cx="1725613" cy="183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5" name="Imagem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835275"/>
            <a:ext cx="1798637" cy="239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6" name="Imagem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675" y="1797050"/>
            <a:ext cx="2468563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7" name="Imagem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2049463"/>
            <a:ext cx="2959101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8" name="Imagem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2841625"/>
            <a:ext cx="2271712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em">
  <a:themeElements>
    <a:clrScheme name="Origem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m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em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gem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Origem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874</TotalTime>
  <Words>917</Words>
  <Application>Microsoft Office PowerPoint</Application>
  <PresentationFormat>Apresentação na tela (4:3)</PresentationFormat>
  <Paragraphs>461</Paragraphs>
  <Slides>40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40</vt:i4>
      </vt:variant>
    </vt:vector>
  </HeadingPairs>
  <TitlesOfParts>
    <vt:vector size="50" baseType="lpstr">
      <vt:lpstr>Gill Sans MT</vt:lpstr>
      <vt:lpstr>Arial</vt:lpstr>
      <vt:lpstr>Bookman Old Style</vt:lpstr>
      <vt:lpstr>Wingdings 3</vt:lpstr>
      <vt:lpstr>Wingdings</vt:lpstr>
      <vt:lpstr>Calibri</vt:lpstr>
      <vt:lpstr>Times New Roman</vt:lpstr>
      <vt:lpstr>Cambria</vt:lpstr>
      <vt:lpstr>Origem</vt:lpstr>
      <vt:lpstr>Gráfico do Microsoft Excel</vt:lpstr>
      <vt:lpstr>  ASSÉDIO MORAL E RESIDÊNCIA MÉDICA:  REFLEXÕES SOBRE UM ASPECTO NÃO DITO DO APRENDER MÉDICO  Residente: Gabriela Rabelo Cunha Orientador:  Andersen Othon Rocha  Coorientadora: Adriana de Rezende Dias  www.paulomargoto.com.br Brasília, 23 de março de 2021   </vt:lpstr>
      <vt:lpstr>Introdução</vt:lpstr>
      <vt:lpstr>Introdução</vt:lpstr>
      <vt:lpstr>Introdução</vt:lpstr>
      <vt:lpstr>Introdução</vt:lpstr>
      <vt:lpstr>Objetivos</vt:lpstr>
      <vt:lpstr>Metodologia</vt:lpstr>
      <vt:lpstr>Metodologia</vt:lpstr>
      <vt:lpstr>Metodologia</vt:lpstr>
      <vt:lpstr>Resultados </vt:lpstr>
      <vt:lpstr>Gráfico 1. Distribuição dos Programas de Residência Médica em percentual </vt:lpstr>
      <vt:lpstr>Resultados</vt:lpstr>
      <vt:lpstr>Resultados</vt:lpstr>
      <vt:lpstr>Tabela 1. Distribuição da frequência dos assédios físicos e morais </vt:lpstr>
      <vt:lpstr>Tabela 1. Distribuição da frequência dos assédios físicos e morais </vt:lpstr>
      <vt:lpstr>Tabela 1. Distribuição da frequência dos assédios físicos e morais </vt:lpstr>
      <vt:lpstr>Tabela 1. Distribuição da frequência dos assédios físicos e morais </vt:lpstr>
      <vt:lpstr>Tabela 1. Distribuição da frequência dos assédios físicos e morais </vt:lpstr>
      <vt:lpstr>        Tabela 3. Distribuição dos autores de assédios e discriminações</vt:lpstr>
      <vt:lpstr>        Tabela 3. Distribuição dos autores de assédios e discriminações</vt:lpstr>
      <vt:lpstr>        Tabela 3. Distribuição dos autores de assédios e discriminações</vt:lpstr>
      <vt:lpstr>Resultados</vt:lpstr>
      <vt:lpstr>Resultados</vt:lpstr>
      <vt:lpstr>Resultados</vt:lpstr>
      <vt:lpstr>Gráfico 2. Opinião dos participantes quanto ao abuso, assédio e discriminação na residência médica. </vt:lpstr>
      <vt:lpstr> 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Conclusão</vt:lpstr>
      <vt:lpstr>Obrigada!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Paulo</cp:lastModifiedBy>
  <cp:revision>42</cp:revision>
  <dcterms:created xsi:type="dcterms:W3CDTF">2021-02-19T23:01:32Z</dcterms:created>
  <dcterms:modified xsi:type="dcterms:W3CDTF">2021-03-19T19:14:10Z</dcterms:modified>
</cp:coreProperties>
</file>