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40"/>
  </p:notesMasterIdLst>
  <p:sldIdLst>
    <p:sldId id="256" r:id="rId2"/>
    <p:sldId id="257" r:id="rId3"/>
    <p:sldId id="258" r:id="rId4"/>
    <p:sldId id="259" r:id="rId5"/>
    <p:sldId id="260" r:id="rId6"/>
    <p:sldId id="261" r:id="rId7"/>
    <p:sldId id="262" r:id="rId8"/>
    <p:sldId id="265" r:id="rId9"/>
    <p:sldId id="266" r:id="rId10"/>
    <p:sldId id="267" r:id="rId11"/>
    <p:sldId id="268" r:id="rId12"/>
    <p:sldId id="264" r:id="rId13"/>
    <p:sldId id="269" r:id="rId14"/>
    <p:sldId id="270" r:id="rId15"/>
    <p:sldId id="271" r:id="rId16"/>
    <p:sldId id="274" r:id="rId17"/>
    <p:sldId id="272" r:id="rId18"/>
    <p:sldId id="275" r:id="rId19"/>
    <p:sldId id="277" r:id="rId20"/>
    <p:sldId id="278" r:id="rId21"/>
    <p:sldId id="279" r:id="rId22"/>
    <p:sldId id="280" r:id="rId23"/>
    <p:sldId id="281" r:id="rId24"/>
    <p:sldId id="282" r:id="rId25"/>
    <p:sldId id="283"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84" r:id="rId3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alisto MT"/>
        <a:ea typeface="+mn-ea"/>
        <a:cs typeface="Arial" charset="0"/>
      </a:defRPr>
    </a:lvl1pPr>
    <a:lvl2pPr marL="457200" algn="l" defTabSz="457200" rtl="0" fontAlgn="base">
      <a:spcBef>
        <a:spcPct val="0"/>
      </a:spcBef>
      <a:spcAft>
        <a:spcPct val="0"/>
      </a:spcAft>
      <a:defRPr kern="1200">
        <a:solidFill>
          <a:schemeClr val="tx1"/>
        </a:solidFill>
        <a:latin typeface="Calisto MT"/>
        <a:ea typeface="+mn-ea"/>
        <a:cs typeface="Arial" charset="0"/>
      </a:defRPr>
    </a:lvl2pPr>
    <a:lvl3pPr marL="914400" algn="l" defTabSz="457200" rtl="0" fontAlgn="base">
      <a:spcBef>
        <a:spcPct val="0"/>
      </a:spcBef>
      <a:spcAft>
        <a:spcPct val="0"/>
      </a:spcAft>
      <a:defRPr kern="1200">
        <a:solidFill>
          <a:schemeClr val="tx1"/>
        </a:solidFill>
        <a:latin typeface="Calisto MT"/>
        <a:ea typeface="+mn-ea"/>
        <a:cs typeface="Arial" charset="0"/>
      </a:defRPr>
    </a:lvl3pPr>
    <a:lvl4pPr marL="1371600" algn="l" defTabSz="457200" rtl="0" fontAlgn="base">
      <a:spcBef>
        <a:spcPct val="0"/>
      </a:spcBef>
      <a:spcAft>
        <a:spcPct val="0"/>
      </a:spcAft>
      <a:defRPr kern="1200">
        <a:solidFill>
          <a:schemeClr val="tx1"/>
        </a:solidFill>
        <a:latin typeface="Calisto MT"/>
        <a:ea typeface="+mn-ea"/>
        <a:cs typeface="Arial" charset="0"/>
      </a:defRPr>
    </a:lvl4pPr>
    <a:lvl5pPr marL="1828800" algn="l" defTabSz="457200" rtl="0" fontAlgn="base">
      <a:spcBef>
        <a:spcPct val="0"/>
      </a:spcBef>
      <a:spcAft>
        <a:spcPct val="0"/>
      </a:spcAft>
      <a:defRPr kern="1200">
        <a:solidFill>
          <a:schemeClr val="tx1"/>
        </a:solidFill>
        <a:latin typeface="Calisto MT"/>
        <a:ea typeface="+mn-ea"/>
        <a:cs typeface="Arial" charset="0"/>
      </a:defRPr>
    </a:lvl5pPr>
    <a:lvl6pPr marL="2286000" algn="l" defTabSz="914400" rtl="0" eaLnBrk="1" latinLnBrk="0" hangingPunct="1">
      <a:defRPr kern="1200">
        <a:solidFill>
          <a:schemeClr val="tx1"/>
        </a:solidFill>
        <a:latin typeface="Calisto MT"/>
        <a:ea typeface="+mn-ea"/>
        <a:cs typeface="Arial" charset="0"/>
      </a:defRPr>
    </a:lvl6pPr>
    <a:lvl7pPr marL="2743200" algn="l" defTabSz="914400" rtl="0" eaLnBrk="1" latinLnBrk="0" hangingPunct="1">
      <a:defRPr kern="1200">
        <a:solidFill>
          <a:schemeClr val="tx1"/>
        </a:solidFill>
        <a:latin typeface="Calisto MT"/>
        <a:ea typeface="+mn-ea"/>
        <a:cs typeface="Arial" charset="0"/>
      </a:defRPr>
    </a:lvl7pPr>
    <a:lvl8pPr marL="3200400" algn="l" defTabSz="914400" rtl="0" eaLnBrk="1" latinLnBrk="0" hangingPunct="1">
      <a:defRPr kern="1200">
        <a:solidFill>
          <a:schemeClr val="tx1"/>
        </a:solidFill>
        <a:latin typeface="Calisto MT"/>
        <a:ea typeface="+mn-ea"/>
        <a:cs typeface="Arial" charset="0"/>
      </a:defRPr>
    </a:lvl8pPr>
    <a:lvl9pPr marL="3657600" algn="l" defTabSz="914400" rtl="0" eaLnBrk="1" latinLnBrk="0" hangingPunct="1">
      <a:defRPr kern="1200">
        <a:solidFill>
          <a:schemeClr val="tx1"/>
        </a:solidFill>
        <a:latin typeface="Calisto MT"/>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0000FF"/>
    <a:srgbClr val="FF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56" autoAdjust="0"/>
  </p:normalViewPr>
  <p:slideViewPr>
    <p:cSldViewPr snapToGrid="0">
      <p:cViewPr varScale="1">
        <p:scale>
          <a:sx n="62" d="100"/>
          <a:sy n="62" d="100"/>
        </p:scale>
        <p:origin x="-680" y="-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51477E5-E979-4D6C-8637-0EC5E78B0CA4}" type="datetimeFigureOut">
              <a:rPr lang="pt-BR"/>
              <a:pPr>
                <a:defRPr/>
              </a:pPr>
              <a:t>31/03/2021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C4CD7E1-4F3C-4582-B4C3-FC15DE376A41}"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5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PT" smtClean="0"/>
              <a:t>Integrando o ultrassom cardíaco focado na avaliação de choque séptico pediátrico *</a:t>
            </a:r>
            <a:endParaRPr lang="pt-BR" smtClean="0"/>
          </a:p>
        </p:txBody>
      </p:sp>
      <p:sp>
        <p:nvSpPr>
          <p:cNvPr id="3686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C0CBF574-DF5F-4B06-AD5E-35002DA5F0AC}" type="slidenum">
              <a:rPr lang="pt-BR" smtClean="0">
                <a:latin typeface="Calibri" pitchFamily="34" charset="0"/>
              </a:rPr>
              <a:pPr fontAlgn="base">
                <a:spcBef>
                  <a:spcPct val="0"/>
                </a:spcBef>
                <a:spcAft>
                  <a:spcPct val="0"/>
                </a:spcAft>
                <a:defRPr/>
              </a:pPr>
              <a:t>1</a:t>
            </a:fld>
            <a:endParaRPr lang="pt-BR"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355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hemodinâmica de pacientes com suspeita de choque séptico foi caracterizada como responsiva a fluidos, disfunção miocárdica, fisiologia obstrutiva e / ou resistência vascular sistêmica reduzida por um médico à beira do leito antes e imediatamente após a realização de ultrassom cardíaco focado. As avaliações hemodinâmicas de ultrassom cardíaco pós-focado do médico foram comparadas com uma interpretação hemodinâmica algorítmica de ultrassom cardíaco focado derivada de um especialista. O manejo clínico subsequente foi avaliado quanto ao alinhamento com a caracterização do ultrassom cardíaco focado e associação com os resultados do paciente.</a:t>
            </a:r>
          </a:p>
        </p:txBody>
      </p:sp>
      <p:sp>
        <p:nvSpPr>
          <p:cNvPr id="3789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A36C6E39-1B65-430C-9CCF-50043C055CBF}" type="slidenum">
              <a:rPr lang="pt-BR" smtClean="0">
                <a:latin typeface="Calibri" pitchFamily="34" charset="0"/>
              </a:rPr>
              <a:pPr fontAlgn="base">
                <a:spcBef>
                  <a:spcPct val="0"/>
                </a:spcBef>
                <a:spcAft>
                  <a:spcPct val="0"/>
                </a:spcAft>
                <a:defRPr/>
              </a:pPr>
              <a:t>2</a:t>
            </a:fld>
            <a:endParaRPr lang="pt-BR"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867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B1CFFA54-8FFE-4378-97BB-253E779F58F0}" type="slidenum">
              <a:rPr lang="pt-BR" smtClean="0">
                <a:latin typeface="Calibri" pitchFamily="34" charset="0"/>
              </a:rPr>
              <a:pPr fontAlgn="base">
                <a:spcBef>
                  <a:spcPct val="0"/>
                </a:spcBef>
                <a:spcAft>
                  <a:spcPct val="0"/>
                </a:spcAft>
                <a:defRPr/>
              </a:pPr>
              <a:t>6</a:t>
            </a:fld>
            <a:endParaRPr lang="pt-BR"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994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1A556866-2559-46F7-BE20-EA6FC551370C}" type="slidenum">
              <a:rPr lang="pt-BR" smtClean="0">
                <a:latin typeface="Calibri" pitchFamily="34" charset="0"/>
              </a:rPr>
              <a:pPr fontAlgn="base">
                <a:spcBef>
                  <a:spcPct val="0"/>
                </a:spcBef>
                <a:spcAft>
                  <a:spcPct val="0"/>
                </a:spcAft>
                <a:defRPr/>
              </a:pPr>
              <a:t>7</a:t>
            </a:fld>
            <a:endParaRPr lang="pt-BR"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096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D5013B22-E307-4538-9ECE-0CC44DCF0E2F}" type="slidenum">
              <a:rPr lang="pt-BR" smtClean="0">
                <a:latin typeface="Calibri" pitchFamily="34" charset="0"/>
              </a:rPr>
              <a:pPr fontAlgn="base">
                <a:spcBef>
                  <a:spcPct val="0"/>
                </a:spcBef>
                <a:spcAft>
                  <a:spcPct val="0"/>
                </a:spcAft>
                <a:defRPr/>
              </a:pPr>
              <a:t>13</a:t>
            </a:fld>
            <a:endParaRPr lang="pt-BR"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198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4E06CE68-996F-4F95-BD52-967E5CD99296}" type="slidenum">
              <a:rPr lang="pt-BR" smtClean="0">
                <a:latin typeface="Calibri" pitchFamily="34" charset="0"/>
              </a:rPr>
              <a:pPr fontAlgn="base">
                <a:spcBef>
                  <a:spcPct val="0"/>
                </a:spcBef>
                <a:spcAft>
                  <a:spcPct val="0"/>
                </a:spcAft>
                <a:defRPr/>
              </a:pPr>
              <a:t>14</a:t>
            </a:fld>
            <a:endParaRPr lang="pt-BR" smtClean="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301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50D30188-7BC7-4467-A3F4-621BC68F2880}" type="slidenum">
              <a:rPr lang="pt-BR" smtClean="0">
                <a:latin typeface="Calibri" pitchFamily="34" charset="0"/>
              </a:rPr>
              <a:pPr fontAlgn="base">
                <a:spcBef>
                  <a:spcPct val="0"/>
                </a:spcBef>
                <a:spcAft>
                  <a:spcPct val="0"/>
                </a:spcAft>
                <a:defRPr/>
              </a:pPr>
              <a:t>15</a:t>
            </a:fld>
            <a:endParaRPr lang="pt-BR"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506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AE28B79E-3C1C-47E7-8876-0557B795E1C8}" type="slidenum">
              <a:rPr lang="pt-BR" smtClean="0">
                <a:latin typeface="Calibri" pitchFamily="34" charset="0"/>
              </a:rPr>
              <a:pPr fontAlgn="base">
                <a:spcBef>
                  <a:spcPct val="0"/>
                </a:spcBef>
                <a:spcAft>
                  <a:spcPct val="0"/>
                </a:spcAft>
                <a:defRPr/>
              </a:pPr>
              <a:t>16</a:t>
            </a:fld>
            <a:endParaRPr lang="pt-BR"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608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608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80654673-840A-4B60-862D-6B8395CDCD3B}" type="slidenum">
              <a:rPr lang="pt-BR" smtClean="0">
                <a:latin typeface="Calibri" pitchFamily="34" charset="0"/>
              </a:rPr>
              <a:pPr fontAlgn="base">
                <a:spcBef>
                  <a:spcPct val="0"/>
                </a:spcBef>
                <a:spcAft>
                  <a:spcPct val="0"/>
                </a:spcAft>
                <a:defRPr/>
              </a:pPr>
              <a:t>17</a:t>
            </a:fld>
            <a:endParaRPr lang="pt-BR" smtClean="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813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A avaliação hemodinâmica pós-UCF pelo médico e a avaliação hemodinâmica do algoritmo de consenso de especialistas demonstraram concordância substancial (33/48; k = 0,66; IC, 0,51–0,80). As patologias que demonstraram concordância perfeita e quase perfeita foram disfunção miocárdica e patologia obstrutiva (к = 1,00; IC, 1,00-1,00 e к = 0,87; IC, 0,64-1,00, </a:t>
            </a:r>
          </a:p>
        </p:txBody>
      </p:sp>
      <p:sp>
        <p:nvSpPr>
          <p:cNvPr id="4710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C0906C65-799E-42BC-86FE-FF7E6900C83F}" type="slidenum">
              <a:rPr lang="pt-BR" smtClean="0">
                <a:latin typeface="Calibri" pitchFamily="34" charset="0"/>
              </a:rPr>
              <a:pPr fontAlgn="base">
                <a:spcBef>
                  <a:spcPct val="0"/>
                </a:spcBef>
                <a:spcAft>
                  <a:spcPct val="0"/>
                </a:spcAft>
                <a:defRPr/>
              </a:pPr>
              <a:t>18</a:t>
            </a:fld>
            <a:endParaRPr lang="pt-BR"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caracterização hemodinâmica da UCF pelo clínico diferiu do algoritmo da UCF em 15 pacientes. Cinco desses 15 casos são impossíveis de combinar porque eles tinham um estado baixo de RVS. O algoritmo FCU exclui esta fisiologia na presença de outras fisiologias (Tabela 3).</a:t>
            </a:r>
          </a:p>
        </p:txBody>
      </p:sp>
      <p:sp>
        <p:nvSpPr>
          <p:cNvPr id="4915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B6B5DFF2-5CF1-4E53-9000-3E55D1CB0F81}" type="slidenum">
              <a:rPr lang="pt-BR" smtClean="0">
                <a:latin typeface="Calibri" pitchFamily="34" charset="0"/>
              </a:rPr>
              <a:pPr fontAlgn="base">
                <a:spcBef>
                  <a:spcPct val="0"/>
                </a:spcBef>
                <a:spcAft>
                  <a:spcPct val="0"/>
                </a:spcAft>
                <a:defRPr/>
              </a:pPr>
              <a:t>19</a:t>
            </a:fld>
            <a:endParaRPr lang="pt-BR" smtClean="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O grupo de manejo desalinhado teve taxas mais altas de curso complicado (44% vs 26%; р = 0,23) e nova disfunção orgânica persistindo no dia 7 (78% vs 60%; р = 0,25) em comparação com o grupo de manejo alinhado, embora não atingindo estatísticas significância (Tabela 4). </a:t>
            </a:r>
          </a:p>
        </p:txBody>
      </p:sp>
      <p:sp>
        <p:nvSpPr>
          <p:cNvPr id="5018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2BDBBD6C-7621-49BE-B3E1-B0E1CC79528C}" type="slidenum">
              <a:rPr lang="pt-BR" smtClean="0">
                <a:latin typeface="Calibri" pitchFamily="34" charset="0"/>
              </a:rPr>
              <a:pPr fontAlgn="base">
                <a:spcBef>
                  <a:spcPct val="0"/>
                </a:spcBef>
                <a:spcAft>
                  <a:spcPct val="0"/>
                </a:spcAft>
                <a:defRPr/>
              </a:pPr>
              <a:t>20</a:t>
            </a:fld>
            <a:endParaRPr lang="pt-BR" smtClean="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O grupo de manejo desalinhado teve taxas mais altas de curso complicado (44% vs 26%; р = 0,23) e nova disfunção orgânica persistindo no dia 7 (78% vs 60%; р = 0,25) em comparação com o grupo de manejo alinhado, embora não atingindo estatísticas significância (Tabela 4). </a:t>
            </a:r>
          </a:p>
        </p:txBody>
      </p:sp>
      <p:sp>
        <p:nvSpPr>
          <p:cNvPr id="5120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31C7AFDD-06D4-40C7-BE7B-233CE008FAB2}" type="slidenum">
              <a:rPr lang="pt-BR" smtClean="0">
                <a:latin typeface="Calibri" pitchFamily="34" charset="0"/>
              </a:rPr>
              <a:pPr fontAlgn="base">
                <a:spcBef>
                  <a:spcPct val="0"/>
                </a:spcBef>
                <a:spcAft>
                  <a:spcPct val="0"/>
                </a:spcAft>
                <a:defRPr/>
              </a:pPr>
              <a:t>21</a:t>
            </a:fld>
            <a:endParaRPr lang="pt-BR"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222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FE0FFA47-5101-4E30-9A11-C3274048A794}" type="slidenum">
              <a:rPr lang="pt-BR" smtClean="0">
                <a:latin typeface="Calibri" pitchFamily="34" charset="0"/>
              </a:rPr>
              <a:pPr fontAlgn="base">
                <a:spcBef>
                  <a:spcPct val="0"/>
                </a:spcBef>
                <a:spcAft>
                  <a:spcPct val="0"/>
                </a:spcAft>
                <a:defRPr/>
              </a:pPr>
              <a:t>22</a:t>
            </a:fld>
            <a:endParaRPr lang="pt-BR" smtClean="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Sobrecrga pode ser feATAL</a:t>
            </a:r>
          </a:p>
          <a:p>
            <a:pPr eaLnBrk="1" hangingPunct="1">
              <a:spcBef>
                <a:spcPct val="0"/>
              </a:spcBef>
            </a:pPr>
            <a:endParaRPr lang="pt-BR" smtClean="0"/>
          </a:p>
          <a:p>
            <a:pPr eaLnBrk="1" hangingPunct="1">
              <a:spcBef>
                <a:spcPct val="0"/>
              </a:spcBef>
            </a:pPr>
            <a:r>
              <a:rPr lang="pt-BR" smtClean="0"/>
              <a:t>Em primeiro lugar, não existem diretrizes de consenso que definam o papel da FCU em cuidados intensivos pediátricos;</a:t>
            </a:r>
          </a:p>
          <a:p>
            <a:pPr eaLnBrk="1" hangingPunct="1">
              <a:spcBef>
                <a:spcPct val="0"/>
              </a:spcBef>
            </a:pPr>
            <a:r>
              <a:rPr lang="pt-BR" smtClean="0"/>
              <a:t> Componentes individuais dentro do algoritmo, podem ser controversos (47-49). </a:t>
            </a:r>
          </a:p>
          <a:p>
            <a:pPr eaLnBrk="1" hangingPunct="1">
              <a:spcBef>
                <a:spcPct val="0"/>
              </a:spcBef>
            </a:pPr>
            <a:r>
              <a:rPr lang="pt-BR" smtClean="0"/>
              <a:t>variação respiratória de VCI ou velocidade de saída da aorta (48, 49). </a:t>
            </a:r>
          </a:p>
          <a:p>
            <a:pPr eaLnBrk="1" hangingPunct="1">
              <a:spcBef>
                <a:spcPct val="0"/>
              </a:spcBef>
            </a:pPr>
            <a:r>
              <a:rPr lang="pt-BR" smtClean="0"/>
              <a:t>Numerosos cenários clínicos podem confundir as medidas de VCI, incluindo o grau de suporte mecânico (ou seja, nível de suporte de pressão expiratória final positiva, respiração espontânea vs controlada), elevação da pressão atrial direita devido à disfunção do VD ou insuficiência tricúspide, bem como a presença de - hipertensão abdominal (50, 51).</a:t>
            </a:r>
          </a:p>
        </p:txBody>
      </p:sp>
      <p:sp>
        <p:nvSpPr>
          <p:cNvPr id="5325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CB1BA69C-DD60-4FA7-A6C6-97DD10159BEB}" type="slidenum">
              <a:rPr lang="pt-BR" smtClean="0">
                <a:latin typeface="Calibri" pitchFamily="34" charset="0"/>
              </a:rPr>
              <a:pPr fontAlgn="base">
                <a:spcBef>
                  <a:spcPct val="0"/>
                </a:spcBef>
                <a:spcAft>
                  <a:spcPct val="0"/>
                </a:spcAft>
                <a:defRPr/>
              </a:pPr>
              <a:t>23</a:t>
            </a:fld>
            <a:endParaRPr lang="pt-BR" smtClean="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041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Sobrecrga pode ser feATAL</a:t>
            </a:r>
          </a:p>
          <a:p>
            <a:pPr eaLnBrk="1" hangingPunct="1">
              <a:spcBef>
                <a:spcPct val="0"/>
              </a:spcBef>
            </a:pPr>
            <a:endParaRPr lang="pt-BR" smtClean="0"/>
          </a:p>
          <a:p>
            <a:pPr eaLnBrk="1" hangingPunct="1">
              <a:spcBef>
                <a:spcPct val="0"/>
              </a:spcBef>
            </a:pPr>
            <a:r>
              <a:rPr lang="pt-BR" smtClean="0"/>
              <a:t>Em primeiro lugar, não existem diretrizes de consenso que definam o papel da FCU em cuidados intensivos pediátricos;</a:t>
            </a:r>
          </a:p>
          <a:p>
            <a:pPr eaLnBrk="1" hangingPunct="1">
              <a:spcBef>
                <a:spcPct val="0"/>
              </a:spcBef>
            </a:pPr>
            <a:r>
              <a:rPr lang="pt-BR" smtClean="0"/>
              <a:t> Componentes individuais dentro do algoritmo, podem ser controversos (47-49). </a:t>
            </a:r>
          </a:p>
          <a:p>
            <a:pPr eaLnBrk="1" hangingPunct="1">
              <a:spcBef>
                <a:spcPct val="0"/>
              </a:spcBef>
            </a:pPr>
            <a:r>
              <a:rPr lang="pt-BR" smtClean="0"/>
              <a:t>variação respiratória de VCI ou velocidade de saída da aorta (48, 49). </a:t>
            </a:r>
          </a:p>
          <a:p>
            <a:pPr eaLnBrk="1" hangingPunct="1">
              <a:spcBef>
                <a:spcPct val="0"/>
              </a:spcBef>
            </a:pPr>
            <a:r>
              <a:rPr lang="pt-BR" smtClean="0"/>
              <a:t>Numerosos cenários clínicos podem confundir as medidas de VCI, incluindo o grau de suporte mecânico (ou seja, nível de suporte de pressão expiratória final positiva, respiração espontânea vs controlada), elevação da pressão atrial direita devido à disfunção do VD ou insuficiência tricúspide, bem como a presença de - hipertensão abdominal (50, 51).</a:t>
            </a:r>
          </a:p>
        </p:txBody>
      </p:sp>
      <p:sp>
        <p:nvSpPr>
          <p:cNvPr id="5427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9B913600-E583-4D82-87E4-232B589B97AB}" type="slidenum">
              <a:rPr lang="pt-BR" smtClean="0">
                <a:latin typeface="Calibri" pitchFamily="34" charset="0"/>
              </a:rPr>
              <a:pPr fontAlgn="base">
                <a:spcBef>
                  <a:spcPct val="0"/>
                </a:spcBef>
                <a:spcAft>
                  <a:spcPct val="0"/>
                </a:spcAft>
                <a:defRPr/>
              </a:pPr>
              <a:t>24</a:t>
            </a:fld>
            <a:endParaRPr lang="pt-BR" smtClean="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Sobrecrga pode ser feATAL</a:t>
            </a:r>
          </a:p>
          <a:p>
            <a:pPr eaLnBrk="1" hangingPunct="1">
              <a:spcBef>
                <a:spcPct val="0"/>
              </a:spcBef>
            </a:pPr>
            <a:endParaRPr lang="pt-BR" smtClean="0"/>
          </a:p>
          <a:p>
            <a:pPr eaLnBrk="1" hangingPunct="1">
              <a:spcBef>
                <a:spcPct val="0"/>
              </a:spcBef>
            </a:pPr>
            <a:r>
              <a:rPr lang="pt-BR" smtClean="0"/>
              <a:t>Em primeiro lugar, não existem diretrizes de consenso que definam o papel da FCU em cuidados intensivos pediátricos;</a:t>
            </a:r>
          </a:p>
          <a:p>
            <a:pPr eaLnBrk="1" hangingPunct="1">
              <a:spcBef>
                <a:spcPct val="0"/>
              </a:spcBef>
            </a:pPr>
            <a:r>
              <a:rPr lang="pt-BR" smtClean="0"/>
              <a:t> Componentes individuais dentro do algoritmo, podem ser controversos (47-49). </a:t>
            </a:r>
          </a:p>
          <a:p>
            <a:pPr eaLnBrk="1" hangingPunct="1">
              <a:spcBef>
                <a:spcPct val="0"/>
              </a:spcBef>
            </a:pPr>
            <a:r>
              <a:rPr lang="pt-BR" smtClean="0"/>
              <a:t>variação respiratória de VCI ou velocidade de saída da aorta (48, 49). </a:t>
            </a:r>
          </a:p>
          <a:p>
            <a:pPr eaLnBrk="1" hangingPunct="1">
              <a:spcBef>
                <a:spcPct val="0"/>
              </a:spcBef>
            </a:pPr>
            <a:r>
              <a:rPr lang="pt-BR" smtClean="0"/>
              <a:t>Numerosos cenários clínicos podem confundir as medidas de VCI, incluindo o grau de suporte mecânico (ou seja, nível de suporte de pressão expiratória final positiva, respiração espontânea vs controlada), elevação da pressão atrial direita devido à disfunção do VD ou insuficiência tricúspide, bem como a presença de - hipertensão abdominal (50, 51).</a:t>
            </a:r>
          </a:p>
        </p:txBody>
      </p:sp>
      <p:sp>
        <p:nvSpPr>
          <p:cNvPr id="5530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sto MT"/>
              </a:defRPr>
            </a:lvl1pPr>
            <a:lvl2pPr marL="742950" indent="-285750">
              <a:defRPr>
                <a:solidFill>
                  <a:schemeClr val="tx1"/>
                </a:solidFill>
                <a:latin typeface="Calisto MT"/>
              </a:defRPr>
            </a:lvl2pPr>
            <a:lvl3pPr marL="1143000" indent="-228600">
              <a:defRPr>
                <a:solidFill>
                  <a:schemeClr val="tx1"/>
                </a:solidFill>
                <a:latin typeface="Calisto MT"/>
              </a:defRPr>
            </a:lvl3pPr>
            <a:lvl4pPr marL="1600200" indent="-228600">
              <a:defRPr>
                <a:solidFill>
                  <a:schemeClr val="tx1"/>
                </a:solidFill>
                <a:latin typeface="Calisto MT"/>
              </a:defRPr>
            </a:lvl4pPr>
            <a:lvl5pPr marL="2057400" indent="-228600">
              <a:defRPr>
                <a:solidFill>
                  <a:schemeClr val="tx1"/>
                </a:solidFill>
                <a:latin typeface="Calisto MT"/>
              </a:defRPr>
            </a:lvl5pPr>
            <a:lvl6pPr marL="2514600" indent="-228600" defTabSz="457200" fontAlgn="base">
              <a:spcBef>
                <a:spcPct val="0"/>
              </a:spcBef>
              <a:spcAft>
                <a:spcPct val="0"/>
              </a:spcAft>
              <a:defRPr>
                <a:solidFill>
                  <a:schemeClr val="tx1"/>
                </a:solidFill>
                <a:latin typeface="Calisto MT"/>
              </a:defRPr>
            </a:lvl6pPr>
            <a:lvl7pPr marL="2971800" indent="-228600" defTabSz="457200" fontAlgn="base">
              <a:spcBef>
                <a:spcPct val="0"/>
              </a:spcBef>
              <a:spcAft>
                <a:spcPct val="0"/>
              </a:spcAft>
              <a:defRPr>
                <a:solidFill>
                  <a:schemeClr val="tx1"/>
                </a:solidFill>
                <a:latin typeface="Calisto MT"/>
              </a:defRPr>
            </a:lvl7pPr>
            <a:lvl8pPr marL="3429000" indent="-228600" defTabSz="457200" fontAlgn="base">
              <a:spcBef>
                <a:spcPct val="0"/>
              </a:spcBef>
              <a:spcAft>
                <a:spcPct val="0"/>
              </a:spcAft>
              <a:defRPr>
                <a:solidFill>
                  <a:schemeClr val="tx1"/>
                </a:solidFill>
                <a:latin typeface="Calisto MT"/>
              </a:defRPr>
            </a:lvl8pPr>
            <a:lvl9pPr marL="3886200" indent="-228600" defTabSz="457200" fontAlgn="base">
              <a:spcBef>
                <a:spcPct val="0"/>
              </a:spcBef>
              <a:spcAft>
                <a:spcPct val="0"/>
              </a:spcAft>
              <a:defRPr>
                <a:solidFill>
                  <a:schemeClr val="tx1"/>
                </a:solidFill>
                <a:latin typeface="Calisto MT"/>
              </a:defRPr>
            </a:lvl9pPr>
          </a:lstStyle>
          <a:p>
            <a:pPr fontAlgn="base">
              <a:spcBef>
                <a:spcPct val="0"/>
              </a:spcBef>
              <a:spcAft>
                <a:spcPct val="0"/>
              </a:spcAft>
              <a:defRPr/>
            </a:pPr>
            <a:fld id="{C1233EDD-0633-4DFF-BF44-E4839A1C1DC4}" type="slidenum">
              <a:rPr lang="pt-BR" smtClean="0">
                <a:latin typeface="Calibri" pitchFamily="34" charset="0"/>
              </a:rPr>
              <a:pPr fontAlgn="base">
                <a:spcBef>
                  <a:spcPct val="0"/>
                </a:spcBef>
                <a:spcAft>
                  <a:spcPct val="0"/>
                </a:spcAft>
                <a:defRPr/>
              </a:pPr>
              <a:t>25</a:t>
            </a:fld>
            <a:endParaRPr lang="pt-BR"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0E277B39-C165-4B38-AF8D-A28D60E26EEF}" type="datetimeFigureOut">
              <a:rPr lang="pt-BR"/>
              <a:pPr>
                <a:defRPr/>
              </a:pPr>
              <a:t>31/03/2021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8152D3B-4DDB-4885-A49B-84201BBFA1AF}"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182DF4C-F927-45F8-9292-B3E9EA210853}" type="datetimeFigureOut">
              <a:rPr lang="pt-BR"/>
              <a:pPr>
                <a:defRPr/>
              </a:pPr>
              <a:t>31/03/2021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C7B7DF4-A77A-4943-ABF5-53267AE18C27}"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44805F22-DD38-410F-91C7-2F2C594564E0}" type="datetimeFigureOut">
              <a:rPr lang="pt-BR"/>
              <a:pPr>
                <a:defRPr/>
              </a:pPr>
              <a:t>31/03/2021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4E07A2C-F1FE-4AE4-B315-E229A87A2088}"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6F28018-A0E6-48F9-8CF8-E35FC0ECCDBA}" type="datetimeFigureOut">
              <a:rPr lang="pt-BR"/>
              <a:pPr>
                <a:defRPr/>
              </a:pPr>
              <a:t>31/03/2021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3516E7-8F25-4C66-9C70-48D40632D540}"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srcRect/>
          <a:stretch>
            <a:fillRect/>
          </a:stretch>
        </p:blipFill>
        <p:spPr bwMode="auto">
          <a:xfrm>
            <a:off x="914400" y="1735138"/>
            <a:ext cx="5087938" cy="4148137"/>
          </a:xfrm>
          <a:prstGeom prst="rect">
            <a:avLst/>
          </a:prstGeom>
          <a:noFill/>
          <a:ln w="9525">
            <a:noFill/>
            <a:miter lim="800000"/>
            <a:headEnd/>
            <a:tailEnd/>
          </a:ln>
        </p:spPr>
      </p:pic>
      <p:pic>
        <p:nvPicPr>
          <p:cNvPr id="8" name="Picture 20" descr="Slate-V2-HD-compPhotoInset.png"/>
          <p:cNvPicPr>
            <a:picLocks noChangeAspect="1"/>
          </p:cNvPicPr>
          <p:nvPr/>
        </p:nvPicPr>
        <p:blipFill>
          <a:blip r:embed="rId2"/>
          <a:srcRect/>
          <a:stretch>
            <a:fillRect/>
          </a:stretch>
        </p:blipFill>
        <p:spPr bwMode="auto">
          <a:xfrm>
            <a:off x="6178550" y="1735138"/>
            <a:ext cx="5089525" cy="4148137"/>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005872" y="2380137"/>
            <a:ext cx="4876344" cy="3411063"/>
          </a:xfrm>
        </p:spPr>
        <p:txBody>
          <a:bodyPr/>
          <a:lstStyle>
            <a:lvl1pPr>
              <a:defRPr sz="1800"/>
            </a:lvl1pPr>
            <a:lvl2pPr>
              <a:defRPr sz="1600"/>
            </a:lvl2pPr>
            <a:lvl3pPr>
              <a:defRPr sz="1400"/>
            </a:lvl3pPr>
            <a:lvl4pPr>
              <a:defRPr sz="1200"/>
            </a:lvl4pPr>
            <a:lvl5pPr>
              <a:defRPr sz="1200"/>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6294967" y="2380137"/>
            <a:ext cx="4895330" cy="3411063"/>
          </a:xfrm>
        </p:spPr>
        <p:txBody>
          <a:bodyPr/>
          <a:lstStyle>
            <a:lvl1pPr>
              <a:defRPr sz="1800"/>
            </a:lvl1pPr>
            <a:lvl2pPr>
              <a:defRPr sz="1600"/>
            </a:lvl2pPr>
            <a:lvl3pPr>
              <a:defRPr sz="1400"/>
            </a:lvl3pPr>
            <a:lvl4pPr>
              <a:defRPr sz="1200"/>
            </a:lvl4pPr>
            <a:lvl5pPr>
              <a:defRPr sz="1200"/>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9" name="Date Placeholder 6"/>
          <p:cNvSpPr>
            <a:spLocks noGrp="1"/>
          </p:cNvSpPr>
          <p:nvPr>
            <p:ph type="dt" sz="half" idx="10"/>
          </p:nvPr>
        </p:nvSpPr>
        <p:spPr/>
        <p:txBody>
          <a:bodyPr/>
          <a:lstStyle>
            <a:lvl1pPr>
              <a:defRPr/>
            </a:lvl1pPr>
          </a:lstStyle>
          <a:p>
            <a:pPr>
              <a:defRPr/>
            </a:pPr>
            <a:fld id="{7FFC14B6-E258-4D5D-A771-8A820C6AB5E9}" type="datetimeFigureOut">
              <a:rPr lang="pt-BR"/>
              <a:pPr>
                <a:defRPr/>
              </a:pPr>
              <a:t>31/03/2021</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DAB3545F-39FC-444A-8A49-DA36C2DF2797}"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6EF7D7A3-38D6-4658-BDFB-EEFC5E5EFC36}" type="datetimeFigureOut">
              <a:rPr lang="pt-BR"/>
              <a:pPr>
                <a:defRPr/>
              </a:pPr>
              <a:t>31/03/2021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E47FE7BA-2410-4B8F-B62D-07D146C728A0}"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9A393D8-3902-4A4D-A9AB-BD1D39581B3E}" type="datetimeFigureOut">
              <a:rPr lang="pt-BR"/>
              <a:pPr>
                <a:defRPr/>
              </a:pPr>
              <a:t>31/03/2021</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5FBB7CB1-0521-4069-AF69-681101D6CCBD}"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597A98F9-4860-4D19-B30B-216D844F61AC}" type="datetimeFigureOut">
              <a:rPr lang="pt-BR"/>
              <a:pPr>
                <a:defRPr/>
              </a:pPr>
              <a:t>31/03/2021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8232B770-7AA9-4A07-8BD6-CE7631F64236}"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srcRect/>
          <a:stretch>
            <a:fillRect/>
          </a:stretch>
        </p:blipFill>
        <p:spPr bwMode="auto">
          <a:xfrm>
            <a:off x="7292975" y="609600"/>
            <a:ext cx="3584575" cy="5205413"/>
          </a:xfrm>
          <a:prstGeom prst="rect">
            <a:avLst/>
          </a:prstGeom>
          <a:noFill/>
          <a:ln w="9525">
            <a:noFill/>
            <a:miter lim="800000"/>
            <a:headEnd/>
            <a:tailEnd/>
          </a:ln>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5282999B-5FF2-4D82-A678-A4FD1FE184BC}" type="datetimeFigureOut">
              <a:rPr lang="pt-BR"/>
              <a:pPr>
                <a:defRPr/>
              </a:pPr>
              <a:t>31/03/2021</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EA7B73FC-CF50-4E7B-AA30-CFAE5EE32364}"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srcRect/>
          <a:stretch>
            <a:fillRect/>
          </a:stretch>
        </p:blipFill>
        <p:spPr bwMode="auto">
          <a:xfrm>
            <a:off x="1014413" y="547688"/>
            <a:ext cx="10140950" cy="3816350"/>
          </a:xfrm>
          <a:prstGeom prst="rect">
            <a:avLst/>
          </a:prstGeom>
          <a:noFill/>
          <a:ln w="9525">
            <a:noFill/>
            <a:miter lim="800000"/>
            <a:headEnd/>
            <a:tailEnd/>
          </a:ln>
        </p:spPr>
      </p:pic>
      <p:sp>
        <p:nvSpPr>
          <p:cNvPr id="2" name="Title 1"/>
          <p:cNvSpPr>
            <a:spLocks noGrp="1"/>
          </p:cNvSpPr>
          <p:nvPr>
            <p:ph type="title"/>
          </p:nvPr>
        </p:nvSpPr>
        <p:spPr>
          <a:xfrm>
            <a:off x="913806" y="4565255"/>
            <a:ext cx="10355326" cy="543472"/>
          </a:xfrm>
        </p:spPr>
        <p:txBody>
          <a:bodyPr anchor="b"/>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5108728"/>
            <a:ext cx="1035376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D5049AA0-1975-4865-8F5B-C996393A5EDB}" type="datetimeFigureOut">
              <a:rPr lang="pt-BR"/>
              <a:pPr>
                <a:defRPr/>
              </a:pPr>
              <a:t>31/03/2021</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A346CAA-DED8-4187-8539-129D522390A4}"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91952572-F280-4832-A5D9-F04623EAB943}" type="datetimeFigureOut">
              <a:rPr lang="pt-BR"/>
              <a:pPr>
                <a:defRPr/>
              </a:pPr>
              <a:t>31/03/2021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09BF98D-2E43-46BD-A4D2-944A74BE6B95}" type="slidenum">
              <a:rPr lang="pt-BR"/>
              <a:pPr>
                <a:defRPr/>
              </a:pPr>
              <a:t>‹#›</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4" name="Text Placeholder 3"/>
          <p:cNvSpPr>
            <a:spLocks noGrp="1"/>
          </p:cNvSpPr>
          <p:nvPr>
            <p:ph type="body" sz="half" idx="2"/>
          </p:nvPr>
        </p:nvSpPr>
        <p:spPr>
          <a:xfrm>
            <a:off x="913794"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7" name="Date Placeholder 4"/>
          <p:cNvSpPr>
            <a:spLocks noGrp="1"/>
          </p:cNvSpPr>
          <p:nvPr>
            <p:ph type="dt" sz="half" idx="14"/>
          </p:nvPr>
        </p:nvSpPr>
        <p:spPr/>
        <p:txBody>
          <a:bodyPr/>
          <a:lstStyle>
            <a:lvl1pPr>
              <a:defRPr/>
            </a:lvl1pPr>
          </a:lstStyle>
          <a:p>
            <a:pPr>
              <a:defRPr/>
            </a:pPr>
            <a:fld id="{64176E61-0D97-4E1B-BAF6-92E50CD88FF2}" type="datetimeFigureOut">
              <a:rPr lang="pt-BR"/>
              <a:pPr>
                <a:defRPr/>
              </a:pPr>
              <a:t>31/03/2021</a:t>
            </a:fld>
            <a:endParaRPr lang="pt-BR"/>
          </a:p>
        </p:txBody>
      </p:sp>
      <p:sp>
        <p:nvSpPr>
          <p:cNvPr id="8" name="Footer Placeholder 5"/>
          <p:cNvSpPr>
            <a:spLocks noGrp="1"/>
          </p:cNvSpPr>
          <p:nvPr>
            <p:ph type="ftr" sz="quarter" idx="15"/>
          </p:nvPr>
        </p:nvSpPr>
        <p:spPr/>
        <p:txBody>
          <a:bodyPr/>
          <a:lstStyle>
            <a:lvl1pPr>
              <a:defRPr/>
            </a:lvl1pPr>
          </a:lstStyle>
          <a:p>
            <a:pPr>
              <a:defRPr/>
            </a:pPr>
            <a:endParaRPr lang="pt-BR"/>
          </a:p>
        </p:txBody>
      </p:sp>
      <p:sp>
        <p:nvSpPr>
          <p:cNvPr id="9" name="Slide Number Placeholder 6"/>
          <p:cNvSpPr>
            <a:spLocks noGrp="1"/>
          </p:cNvSpPr>
          <p:nvPr>
            <p:ph type="sldNum" sz="quarter" idx="16"/>
          </p:nvPr>
        </p:nvSpPr>
        <p:spPr/>
        <p:txBody>
          <a:bodyPr/>
          <a:lstStyle>
            <a:lvl1pPr>
              <a:defRPr/>
            </a:lvl1pPr>
          </a:lstStyle>
          <a:p>
            <a:pPr>
              <a:defRPr/>
            </a:pPr>
            <a:fld id="{0D608879-28A1-4337-8826-8C2D70E0A6B5}" type="slidenum">
              <a:rPr lang="pt-BR"/>
              <a:pPr>
                <a:defRPr/>
              </a:pPr>
              <a:t>‹#›</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D92C8DFF-83E1-4CAD-A721-03C9924AE486}" type="datetimeFigureOut">
              <a:rPr lang="pt-BR"/>
              <a:pPr>
                <a:defRPr/>
              </a:pPr>
              <a:t>31/03/2021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89F8673-A120-4D3E-99E9-D7074B6FE3C6}" type="slidenum">
              <a:rPr lang="pt-BR"/>
              <a:pPr>
                <a:defRPr/>
              </a:pPr>
              <a:t>‹#›</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3" name="Date Placeholder 3"/>
          <p:cNvSpPr>
            <a:spLocks noGrp="1"/>
          </p:cNvSpPr>
          <p:nvPr>
            <p:ph type="dt" sz="half" idx="18"/>
          </p:nvPr>
        </p:nvSpPr>
        <p:spPr/>
        <p:txBody>
          <a:bodyPr/>
          <a:lstStyle>
            <a:lvl1pPr>
              <a:defRPr/>
            </a:lvl1pPr>
          </a:lstStyle>
          <a:p>
            <a:pPr>
              <a:defRPr/>
            </a:pPr>
            <a:fld id="{FEF48295-956D-4137-AE38-2D50B65241AF}" type="datetimeFigureOut">
              <a:rPr lang="pt-BR"/>
              <a:pPr>
                <a:defRPr/>
              </a:pPr>
              <a:t>31/03/2021</a:t>
            </a:fld>
            <a:endParaRPr lang="pt-BR"/>
          </a:p>
        </p:txBody>
      </p:sp>
      <p:sp>
        <p:nvSpPr>
          <p:cNvPr id="14" name="Footer Placeholder 4"/>
          <p:cNvSpPr>
            <a:spLocks noGrp="1"/>
          </p:cNvSpPr>
          <p:nvPr>
            <p:ph type="ftr" sz="quarter" idx="19"/>
          </p:nvPr>
        </p:nvSpPr>
        <p:spPr/>
        <p:txBody>
          <a:bodyPr/>
          <a:lstStyle>
            <a:lvl1pPr>
              <a:defRPr/>
            </a:lvl1pPr>
          </a:lstStyle>
          <a:p>
            <a:pPr>
              <a:defRPr/>
            </a:pPr>
            <a:endParaRPr lang="pt-BR"/>
          </a:p>
        </p:txBody>
      </p:sp>
      <p:sp>
        <p:nvSpPr>
          <p:cNvPr id="16" name="Slide Number Placeholder 5"/>
          <p:cNvSpPr>
            <a:spLocks noGrp="1"/>
          </p:cNvSpPr>
          <p:nvPr>
            <p:ph type="sldNum" sz="quarter" idx="20"/>
          </p:nvPr>
        </p:nvSpPr>
        <p:spPr/>
        <p:txBody>
          <a:bodyPr/>
          <a:lstStyle>
            <a:lvl1pPr>
              <a:defRPr/>
            </a:lvl1pPr>
          </a:lstStyle>
          <a:p>
            <a:pPr>
              <a:defRPr/>
            </a:pPr>
            <a:fld id="{2FC6E70F-AE5D-413B-AB6E-6C8F6226AA5E}" type="slidenum">
              <a:rPr lang="pt-BR"/>
              <a:pPr>
                <a:defRPr/>
              </a:pPr>
              <a:t>‹#›</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srcRect/>
          <a:stretch>
            <a:fillRect/>
          </a:stretch>
        </p:blipFill>
        <p:spPr bwMode="auto">
          <a:xfrm>
            <a:off x="898525" y="1817688"/>
            <a:ext cx="3340100" cy="1847850"/>
          </a:xfrm>
          <a:prstGeom prst="rect">
            <a:avLst/>
          </a:prstGeom>
          <a:noFill/>
          <a:ln w="9525">
            <a:noFill/>
            <a:miter lim="800000"/>
            <a:headEnd/>
            <a:tailEnd/>
          </a:ln>
        </p:spPr>
      </p:pic>
      <p:pic>
        <p:nvPicPr>
          <p:cNvPr id="13" name="Picture 35" descr="Slate-V2-HD-3colPhotoInset.png"/>
          <p:cNvPicPr>
            <a:picLocks noChangeAspect="1"/>
          </p:cNvPicPr>
          <p:nvPr/>
        </p:nvPicPr>
        <p:blipFill>
          <a:blip r:embed="rId2"/>
          <a:srcRect/>
          <a:stretch>
            <a:fillRect/>
          </a:stretch>
        </p:blipFill>
        <p:spPr bwMode="auto">
          <a:xfrm>
            <a:off x="4403725" y="1817688"/>
            <a:ext cx="3340100" cy="1847850"/>
          </a:xfrm>
          <a:prstGeom prst="rect">
            <a:avLst/>
          </a:prstGeom>
          <a:noFill/>
          <a:ln w="9525">
            <a:noFill/>
            <a:miter lim="800000"/>
            <a:headEnd/>
            <a:tailEnd/>
          </a:ln>
        </p:spPr>
      </p:pic>
      <p:pic>
        <p:nvPicPr>
          <p:cNvPr id="14" name="Picture 36" descr="Slate-V2-HD-3colPhotoInset.png"/>
          <p:cNvPicPr>
            <a:picLocks noChangeAspect="1"/>
          </p:cNvPicPr>
          <p:nvPr/>
        </p:nvPicPr>
        <p:blipFill>
          <a:blip r:embed="rId2"/>
          <a:srcRect/>
          <a:stretch>
            <a:fillRect/>
          </a:stretch>
        </p:blipFill>
        <p:spPr bwMode="auto">
          <a:xfrm>
            <a:off x="7935913" y="1817688"/>
            <a:ext cx="3340100" cy="1847850"/>
          </a:xfrm>
          <a:prstGeom prst="rect">
            <a:avLst/>
          </a:prstGeom>
          <a:noFill/>
          <a:ln w="9525">
            <a:noFill/>
            <a:miter lim="800000"/>
            <a:headEnd/>
            <a:tailEnd/>
          </a:ln>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95" y="4480368"/>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435" y="4480367"/>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66572" y="4480365"/>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5" name="Date Placeholder 2"/>
          <p:cNvSpPr>
            <a:spLocks noGrp="1"/>
          </p:cNvSpPr>
          <p:nvPr>
            <p:ph type="dt" sz="half" idx="23"/>
          </p:nvPr>
        </p:nvSpPr>
        <p:spPr/>
        <p:txBody>
          <a:bodyPr/>
          <a:lstStyle>
            <a:lvl1pPr>
              <a:defRPr/>
            </a:lvl1pPr>
          </a:lstStyle>
          <a:p>
            <a:pPr>
              <a:defRPr/>
            </a:pPr>
            <a:fld id="{7D861A1F-CAE1-4572-AE66-85555E5F36EF}" type="datetimeFigureOut">
              <a:rPr lang="pt-BR"/>
              <a:pPr>
                <a:defRPr/>
              </a:pPr>
              <a:t>31/03/2021</a:t>
            </a:fld>
            <a:endParaRPr lang="pt-BR"/>
          </a:p>
        </p:txBody>
      </p:sp>
      <p:sp>
        <p:nvSpPr>
          <p:cNvPr id="16" name="Footer Placeholder 3"/>
          <p:cNvSpPr>
            <a:spLocks noGrp="1"/>
          </p:cNvSpPr>
          <p:nvPr>
            <p:ph type="ftr" sz="quarter" idx="24"/>
          </p:nvPr>
        </p:nvSpPr>
        <p:spPr/>
        <p:txBody>
          <a:bodyPr/>
          <a:lstStyle>
            <a:lvl1pPr>
              <a:defRPr/>
            </a:lvl1pPr>
          </a:lstStyle>
          <a:p>
            <a:pPr>
              <a:defRPr/>
            </a:pPr>
            <a:endParaRPr lang="pt-BR"/>
          </a:p>
        </p:txBody>
      </p:sp>
      <p:sp>
        <p:nvSpPr>
          <p:cNvPr id="17" name="Slide Number Placeholder 4"/>
          <p:cNvSpPr>
            <a:spLocks noGrp="1"/>
          </p:cNvSpPr>
          <p:nvPr>
            <p:ph type="sldNum" sz="quarter" idx="25"/>
          </p:nvPr>
        </p:nvSpPr>
        <p:spPr/>
        <p:txBody>
          <a:bodyPr/>
          <a:lstStyle>
            <a:lvl1pPr>
              <a:defRPr/>
            </a:lvl1pPr>
          </a:lstStyle>
          <a:p>
            <a:pPr>
              <a:defRPr/>
            </a:pPr>
            <a:fld id="{44FEC892-CD58-499E-B48F-8167B3F8C9DB}" type="slidenum">
              <a:rPr lang="pt-BR"/>
              <a:pPr>
                <a:defRPr/>
              </a:pPr>
              <a:t>‹#›</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4FDD12B-53AD-46CC-8F91-1EAFCF11BBFB}" type="datetimeFigureOut">
              <a:rPr lang="pt-BR"/>
              <a:pPr>
                <a:defRPr/>
              </a:pPr>
              <a:t>31/03/2021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56482ED-D39D-4733-BC04-B15C052A0930}" type="slidenum">
              <a:rPr lang="pt-BR"/>
              <a:pPr>
                <a:defRPr/>
              </a:pPr>
              <a:t>‹#›</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A890D21-4CC1-42F0-B56E-5E86E842126B}" type="datetimeFigureOut">
              <a:rPr lang="pt-BR"/>
              <a:pPr>
                <a:defRPr/>
              </a:pPr>
              <a:t>31/03/2021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ADA917B-3F9B-477F-B644-B5AB4CAB1812}"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DC20DFF1-4780-4753-8FC7-F4BB21BF1E7D}" type="datetimeFigureOut">
              <a:rPr lang="pt-BR"/>
              <a:pPr>
                <a:defRPr/>
              </a:pPr>
              <a:t>31/03/2021</a:t>
            </a:fld>
            <a:endParaRPr lang="pt-BR"/>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4C63EE7C-E656-4940-B524-D9ECF5784725}" type="slidenum">
              <a:rPr lang="pt-BR"/>
              <a:pPr>
                <a:defRPr/>
              </a:pPr>
              <a:t>‹#›</a:t>
            </a:fld>
            <a:endParaRPr lang="pt-BR"/>
          </a:p>
        </p:txBody>
      </p:sp>
    </p:spTree>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62" r:id="rId5"/>
    <p:sldLayoutId id="2147483754" r:id="rId6"/>
    <p:sldLayoutId id="2147483755" r:id="rId7"/>
    <p:sldLayoutId id="2147483756" r:id="rId8"/>
    <p:sldLayoutId id="2147483763" r:id="rId9"/>
    <p:sldLayoutId id="2147483764" r:id="rId10"/>
    <p:sldLayoutId id="2147483757" r:id="rId11"/>
    <p:sldLayoutId id="2147483765" r:id="rId12"/>
    <p:sldLayoutId id="2147483758" r:id="rId13"/>
    <p:sldLayoutId id="2147483759" r:id="rId14"/>
    <p:sldLayoutId id="2147483766" r:id="rId15"/>
    <p:sldLayoutId id="2147483760" r:id="rId16"/>
    <p:sldLayoutId id="2147483761" r:id="rId17"/>
  </p:sldLayoutIdLst>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itchFamily="34" charset="0"/>
          <a:cs typeface="Trebuchet MS"/>
        </a:defRPr>
      </a:lvl1pPr>
      <a:lvl2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2pPr>
      <a:lvl3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3pPr>
      <a:lvl4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4pPr>
      <a:lvl5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itchFamily="18" charset="2"/>
        <a:buChar char=""/>
        <a:defRPr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hyperlink" Target="https://pubmed.ncbi.nlm.nih.gov/3365761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paulomargotto.com.br/documentos/20051" TargetMode="External"/><Relationship Id="rId2" Type="http://schemas.openxmlformats.org/officeDocument/2006/relationships/hyperlink" Target="http://paulomargotto.com.br/ecocardiografia-funcional-no-choque-em-recem-nascidos/" TargetMode="Externa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29404312" TargetMode="External"/><Relationship Id="rId7" Type="http://schemas.openxmlformats.org/officeDocument/2006/relationships/image" Target="../media/image35.png"/><Relationship Id="rId2" Type="http://schemas.openxmlformats.org/officeDocument/2006/relationships/hyperlink" Target="http://paulomargotto.com.br/avancos-no-diagnostico-e-tratamento-da-instabilidade-hemodinamica-do-choque-neonatal/"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paulomargotto.com.br/documentos/20036" TargetMode="External"/><Relationship Id="rId4" Type="http://schemas.openxmlformats.org/officeDocument/2006/relationships/hyperlink" Target="https://www.ncbi.nlm.nih.gov/pubmed?linkname=pubmed_pubmed&amp;from_uid=29404312"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paulomargotto.com.br/documentos/20028" TargetMode="External"/><Relationship Id="rId1" Type="http://schemas.openxmlformats.org/officeDocument/2006/relationships/slideLayout" Target="../slideLayouts/slideLayout2.xml"/><Relationship Id="rId5" Type="http://schemas.openxmlformats.org/officeDocument/2006/relationships/hyperlink" Target="https://drive.google.com/file/d/1AEznxPCfIGWnSgc6qzNdbuoKJ1iFhjEj/view?usp=sharing" TargetMode="Externa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ubtítulo 2"/>
          <p:cNvPicPr>
            <a:picLocks noGrp="1" noChangeArrowheads="1"/>
          </p:cNvPicPr>
          <p:nvPr>
            <p:ph type="subTitle" idx="1"/>
          </p:nvPr>
        </p:nvPicPr>
        <p:blipFill>
          <a:blip r:embed="rId3"/>
          <a:srcRect/>
          <a:stretch>
            <a:fillRect/>
          </a:stretch>
        </p:blipFill>
        <p:spPr bwMode="auto">
          <a:xfrm>
            <a:off x="2020888" y="3919538"/>
            <a:ext cx="9272587" cy="2371725"/>
          </a:xfrm>
        </p:spPr>
      </p:pic>
      <p:sp>
        <p:nvSpPr>
          <p:cNvPr id="20482" name="Retângulo 3"/>
          <p:cNvSpPr>
            <a:spLocks noChangeArrowheads="1"/>
          </p:cNvSpPr>
          <p:nvPr/>
        </p:nvSpPr>
        <p:spPr bwMode="auto">
          <a:xfrm>
            <a:off x="1397000" y="120650"/>
            <a:ext cx="9005888" cy="1920875"/>
          </a:xfrm>
          <a:prstGeom prst="rect">
            <a:avLst/>
          </a:prstGeom>
          <a:noFill/>
          <a:ln w="9525">
            <a:noFill/>
            <a:miter lim="800000"/>
            <a:headEnd/>
            <a:tailEnd/>
          </a:ln>
        </p:spPr>
        <p:txBody>
          <a:bodyPr>
            <a:spAutoFit/>
          </a:bodyPr>
          <a:lstStyle/>
          <a:p>
            <a:pPr algn="ctr"/>
            <a:r>
              <a:rPr lang="pt-PT" sz="4000" b="1">
                <a:solidFill>
                  <a:srgbClr val="FF66FF"/>
                </a:solidFill>
              </a:rPr>
              <a:t>Integrando o ultrassom cardíaco focado na avaliação de choque séptico pediátrico</a:t>
            </a:r>
            <a:r>
              <a:rPr lang="pt-PT" sz="4000"/>
              <a:t> </a:t>
            </a:r>
            <a:endParaRPr lang="pt-BR" sz="4000"/>
          </a:p>
        </p:txBody>
      </p:sp>
      <p:sp>
        <p:nvSpPr>
          <p:cNvPr id="20483" name="Retângulo 4"/>
          <p:cNvSpPr>
            <a:spLocks noChangeArrowheads="1"/>
          </p:cNvSpPr>
          <p:nvPr/>
        </p:nvSpPr>
        <p:spPr bwMode="auto">
          <a:xfrm>
            <a:off x="534988" y="2551113"/>
            <a:ext cx="10748962" cy="1190625"/>
          </a:xfrm>
          <a:prstGeom prst="rect">
            <a:avLst/>
          </a:prstGeom>
          <a:noFill/>
          <a:ln w="9525">
            <a:noFill/>
            <a:miter lim="800000"/>
            <a:headEnd/>
            <a:tailEnd/>
          </a:ln>
        </p:spPr>
        <p:txBody>
          <a:bodyPr>
            <a:spAutoFit/>
          </a:bodyPr>
          <a:lstStyle/>
          <a:p>
            <a:pPr algn="ctr"/>
            <a:r>
              <a:rPr lang="pt-BR"/>
              <a:t> </a:t>
            </a:r>
            <a:r>
              <a:rPr lang="pt-BR" b="1">
                <a:hlinkClick r:id="rId4"/>
              </a:rPr>
              <a:t>Integrating</a:t>
            </a:r>
            <a:r>
              <a:rPr lang="pt-BR">
                <a:hlinkClick r:id="rId4"/>
              </a:rPr>
              <a:t> </a:t>
            </a:r>
            <a:r>
              <a:rPr lang="pt-BR" b="1">
                <a:hlinkClick r:id="rId4"/>
              </a:rPr>
              <a:t>Focused</a:t>
            </a:r>
            <a:r>
              <a:rPr lang="pt-BR">
                <a:hlinkClick r:id="rId4"/>
              </a:rPr>
              <a:t> </a:t>
            </a:r>
            <a:r>
              <a:rPr lang="pt-BR" b="1">
                <a:hlinkClick r:id="rId4"/>
              </a:rPr>
              <a:t>Cardiac</a:t>
            </a:r>
            <a:r>
              <a:rPr lang="pt-BR">
                <a:hlinkClick r:id="rId4"/>
              </a:rPr>
              <a:t> </a:t>
            </a:r>
            <a:r>
              <a:rPr lang="pt-BR" b="1">
                <a:hlinkClick r:id="rId4"/>
              </a:rPr>
              <a:t>Ultrasound</a:t>
            </a:r>
            <a:r>
              <a:rPr lang="pt-BR">
                <a:hlinkClick r:id="rId4"/>
              </a:rPr>
              <a:t> Into </a:t>
            </a:r>
            <a:r>
              <a:rPr lang="pt-BR" b="1">
                <a:hlinkClick r:id="rId4"/>
              </a:rPr>
              <a:t>Pediatric</a:t>
            </a:r>
            <a:r>
              <a:rPr lang="pt-BR">
                <a:hlinkClick r:id="rId4"/>
              </a:rPr>
              <a:t> Septic Shock Assessment.</a:t>
            </a:r>
            <a:r>
              <a:rPr lang="pt-BR"/>
              <a:t>Arnoldi S, Glau CL, Walker SB, Himebauch AS, Parikh DS, Udeh SC, Weiss SL, Fitzgerald JC, Nishisaki A, Conlon TW.Pediatr Crit Care Med. 2021 Mar 1;22(3):262-274. doi: 10.1097/PCC.0000000000002658.PMID: 33657611</a:t>
            </a:r>
          </a:p>
        </p:txBody>
      </p:sp>
      <p:pic>
        <p:nvPicPr>
          <p:cNvPr id="20484" name="Picture 7"/>
          <p:cNvPicPr>
            <a:picLocks noChangeAspect="1" noChangeArrowheads="1"/>
          </p:cNvPicPr>
          <p:nvPr/>
        </p:nvPicPr>
        <p:blipFill>
          <a:blip r:embed="rId5"/>
          <a:srcRect/>
          <a:stretch>
            <a:fillRect/>
          </a:stretch>
        </p:blipFill>
        <p:spPr bwMode="auto">
          <a:xfrm>
            <a:off x="428625" y="4752975"/>
            <a:ext cx="3279775" cy="18430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ço Reservado para Conteúdo 2"/>
          <p:cNvPicPr>
            <a:picLocks noGrp="1" noChangeArrowheads="1"/>
          </p:cNvPicPr>
          <p:nvPr>
            <p:ph idx="1"/>
          </p:nvPr>
        </p:nvPicPr>
        <p:blipFill>
          <a:blip r:embed="rId3"/>
          <a:srcRect/>
          <a:stretch>
            <a:fillRect/>
          </a:stretch>
        </p:blipFill>
        <p:spPr bwMode="auto">
          <a:xfrm>
            <a:off x="7278688" y="947738"/>
            <a:ext cx="4554537" cy="4291012"/>
          </a:xfrm>
        </p:spPr>
      </p:pic>
      <p:sp>
        <p:nvSpPr>
          <p:cNvPr id="22530" name="Rectangle 6"/>
          <p:cNvSpPr>
            <a:spLocks noChangeArrowheads="1"/>
          </p:cNvSpPr>
          <p:nvPr/>
        </p:nvSpPr>
        <p:spPr bwMode="auto">
          <a:xfrm>
            <a:off x="392113" y="938213"/>
            <a:ext cx="6575425" cy="3387725"/>
          </a:xfrm>
          <a:prstGeom prst="rect">
            <a:avLst/>
          </a:prstGeom>
          <a:noFill/>
          <a:ln w="9525">
            <a:noFill/>
            <a:miter lim="800000"/>
            <a:headEnd/>
            <a:tailEnd/>
          </a:ln>
        </p:spPr>
        <p:txBody>
          <a:bodyPr>
            <a:spAutoFit/>
          </a:bodyPr>
          <a:lstStyle/>
          <a:p>
            <a:pPr defTabSz="914400"/>
            <a:r>
              <a:rPr lang="pt-BR"/>
              <a:t>A hemodinâmica de pacientes com suspeita de choque séptico foi caracterizada como responsiva a fluidos, disfunção miocárdica, fisiologia obstrutiva e / ou resistência vascular sistêmica reduzida por um médico à beira do leito antes e imediatamente após a realização de ultrassom cardíaco focado. As avaliações hemodinâmicas de ultrassom cardíaco pós-focado do médico foram comparadas com uma interpretação hemodinâmica algorítmica de ultrassom cardíaco focado derivada de um especialista. O manejo clínico subsequente foi avaliado quanto ao alinhamento com a caracterização do ultrassom cardíaco focado e associação com os resultados do paciente.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Introdução</a:t>
            </a:r>
            <a:endParaRPr lang="pt-BR" dirty="0">
              <a:ea typeface="+mj-ea"/>
            </a:endParaRPr>
          </a:p>
        </p:txBody>
      </p:sp>
      <p:pic>
        <p:nvPicPr>
          <p:cNvPr id="3" name="Espaço Reservado para Conteúdo 2"/>
          <p:cNvPicPr>
            <a:picLocks noGrp="1" noChangeArrowheads="1"/>
          </p:cNvPicPr>
          <p:nvPr>
            <p:ph idx="1"/>
          </p:nvPr>
        </p:nvPicPr>
        <p:blipFill>
          <a:blip r:embed="rId2"/>
          <a:srcRect/>
          <a:stretch>
            <a:fillRect/>
          </a:stretch>
        </p:blipFill>
        <p:spPr bwMode="auto">
          <a:xfrm>
            <a:off x="884238" y="1663700"/>
            <a:ext cx="10423525" cy="4157663"/>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Introdução</a:t>
            </a:r>
          </a:p>
        </p:txBody>
      </p:sp>
      <p:pic>
        <p:nvPicPr>
          <p:cNvPr id="3" name="Espaço Reservado para Conteúdo 2"/>
          <p:cNvPicPr>
            <a:picLocks noGrp="1" noChangeArrowheads="1"/>
          </p:cNvPicPr>
          <p:nvPr>
            <p:ph idx="1"/>
          </p:nvPr>
        </p:nvPicPr>
        <p:blipFill>
          <a:blip r:embed="rId2"/>
          <a:srcRect/>
          <a:stretch>
            <a:fillRect/>
          </a:stretch>
        </p:blipFill>
        <p:spPr bwMode="auto">
          <a:xfrm>
            <a:off x="6096000" y="1633538"/>
            <a:ext cx="5211763" cy="4187825"/>
          </a:xfrm>
        </p:spPr>
      </p:pic>
      <p:pic>
        <p:nvPicPr>
          <p:cNvPr id="25603" name="Imagem 3"/>
          <p:cNvPicPr>
            <a:picLocks noChangeAspect="1"/>
          </p:cNvPicPr>
          <p:nvPr/>
        </p:nvPicPr>
        <p:blipFill>
          <a:blip r:embed="rId3"/>
          <a:srcRect/>
          <a:stretch>
            <a:fillRect/>
          </a:stretch>
        </p:blipFill>
        <p:spPr bwMode="auto">
          <a:xfrm>
            <a:off x="446088" y="1530350"/>
            <a:ext cx="5278437" cy="4059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Introdução</a:t>
            </a:r>
          </a:p>
        </p:txBody>
      </p:sp>
      <p:pic>
        <p:nvPicPr>
          <p:cNvPr id="3" name="Espaço Reservado para Conteúdo 2"/>
          <p:cNvPicPr>
            <a:picLocks noGrp="1" noChangeArrowheads="1"/>
          </p:cNvPicPr>
          <p:nvPr>
            <p:ph idx="1"/>
          </p:nvPr>
        </p:nvPicPr>
        <p:blipFill>
          <a:blip r:embed="rId2"/>
          <a:srcRect/>
          <a:stretch>
            <a:fillRect/>
          </a:stretch>
        </p:blipFill>
        <p:spPr bwMode="auto">
          <a:xfrm>
            <a:off x="6096000" y="1633538"/>
            <a:ext cx="5303838" cy="4187825"/>
          </a:xfrm>
        </p:spPr>
      </p:pic>
      <p:pic>
        <p:nvPicPr>
          <p:cNvPr id="26627" name="Imagem 3"/>
          <p:cNvPicPr>
            <a:picLocks noChangeAspect="1"/>
          </p:cNvPicPr>
          <p:nvPr/>
        </p:nvPicPr>
        <p:blipFill>
          <a:blip r:embed="rId3"/>
          <a:srcRect/>
          <a:stretch>
            <a:fillRect/>
          </a:stretch>
        </p:blipFill>
        <p:spPr bwMode="auto">
          <a:xfrm>
            <a:off x="465138" y="1731963"/>
            <a:ext cx="5278437" cy="4059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Introdução</a:t>
            </a:r>
            <a:endParaRPr lang="pt-BR" dirty="0">
              <a:ea typeface="+mj-ea"/>
            </a:endParaRPr>
          </a:p>
        </p:txBody>
      </p:sp>
      <p:sp>
        <p:nvSpPr>
          <p:cNvPr id="5" name="CaixaDeTexto 4"/>
          <p:cNvSpPr txBox="1">
            <a:spLocks noChangeArrowheads="1"/>
          </p:cNvSpPr>
          <p:nvPr/>
        </p:nvSpPr>
        <p:spPr bwMode="auto">
          <a:xfrm>
            <a:off x="722313" y="1731963"/>
            <a:ext cx="10844212" cy="1373187"/>
          </a:xfrm>
          <a:prstGeom prst="rect">
            <a:avLst/>
          </a:prstGeom>
          <a:solidFill>
            <a:schemeClr val="bg2"/>
          </a:solidFill>
          <a:ln w="9525">
            <a:noFill/>
            <a:miter lim="800000"/>
            <a:headEnd/>
            <a:tailEnd/>
          </a:ln>
        </p:spPr>
        <p:txBody>
          <a:bodyPr>
            <a:spAutoFit/>
          </a:bodyPr>
          <a:lstStyle/>
          <a:p>
            <a:pPr algn="ctr"/>
            <a:r>
              <a:rPr lang="pt-BR" sz="2800">
                <a:solidFill>
                  <a:srgbClr val="FFFF00"/>
                </a:solidFill>
              </a:rPr>
              <a:t>O objetivo principal do estudo foi avaliar como os intensivistas pediátricos incorporaram UCF na avaliação clínica de crianças com suspeita de choque séptico. </a:t>
            </a:r>
          </a:p>
        </p:txBody>
      </p:sp>
      <p:sp>
        <p:nvSpPr>
          <p:cNvPr id="6" name="CaixaDeTexto 5"/>
          <p:cNvSpPr txBox="1">
            <a:spLocks noChangeArrowheads="1"/>
          </p:cNvSpPr>
          <p:nvPr/>
        </p:nvSpPr>
        <p:spPr bwMode="auto">
          <a:xfrm>
            <a:off x="722313" y="3270250"/>
            <a:ext cx="10844212" cy="954088"/>
          </a:xfrm>
          <a:prstGeom prst="rect">
            <a:avLst/>
          </a:prstGeom>
          <a:solidFill>
            <a:schemeClr val="bg2"/>
          </a:solidFill>
          <a:ln w="9525">
            <a:noFill/>
            <a:miter lim="800000"/>
            <a:headEnd/>
            <a:tailEnd/>
          </a:ln>
        </p:spPr>
        <p:txBody>
          <a:bodyPr>
            <a:spAutoFit/>
          </a:bodyPr>
          <a:lstStyle/>
          <a:p>
            <a:pPr algn="ctr"/>
            <a:r>
              <a:rPr lang="pt-BR" sz="2800"/>
              <a:t>A hipótese seria que mais de 20% das avaliações hemodinâmicas do pediatra antes da UCF mudariam após o exame. </a:t>
            </a:r>
          </a:p>
        </p:txBody>
      </p:sp>
      <p:sp>
        <p:nvSpPr>
          <p:cNvPr id="7" name="CaixaDeTexto 6"/>
          <p:cNvSpPr txBox="1">
            <a:spLocks noChangeArrowheads="1"/>
          </p:cNvSpPr>
          <p:nvPr/>
        </p:nvSpPr>
        <p:spPr bwMode="auto">
          <a:xfrm>
            <a:off x="722313" y="4376738"/>
            <a:ext cx="10844212" cy="954087"/>
          </a:xfrm>
          <a:prstGeom prst="rect">
            <a:avLst/>
          </a:prstGeom>
          <a:solidFill>
            <a:schemeClr val="bg2"/>
          </a:solidFill>
          <a:ln w="9525">
            <a:noFill/>
            <a:miter lim="800000"/>
            <a:headEnd/>
            <a:tailEnd/>
          </a:ln>
        </p:spPr>
        <p:txBody>
          <a:bodyPr>
            <a:spAutoFit/>
          </a:bodyPr>
          <a:lstStyle/>
          <a:p>
            <a:pPr algn="ctr"/>
            <a:r>
              <a:rPr lang="pt-BR" sz="2800"/>
              <a:t>O objetivo secundário do estudo foi validar um algoritmo UCF para caracterização hemodinâmica.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32845" y="30162"/>
            <a:ext cx="10353762" cy="970450"/>
          </a:xfrm>
        </p:spPr>
        <p:txBody>
          <a:bodyPr/>
          <a:lstStyle/>
          <a:p>
            <a:pPr eaLnBrk="1" fontAlgn="auto" hangingPunct="1">
              <a:spcAft>
                <a:spcPts val="0"/>
              </a:spcAft>
              <a:defRPr/>
            </a:pPr>
            <a:r>
              <a:rPr lang="pt-BR" dirty="0" smtClean="0">
                <a:ea typeface="+mj-ea"/>
              </a:rPr>
              <a:t>Introdução</a:t>
            </a:r>
            <a:endParaRPr lang="pt-BR" dirty="0">
              <a:ea typeface="+mj-ea"/>
            </a:endParaRPr>
          </a:p>
        </p:txBody>
      </p:sp>
      <p:sp>
        <p:nvSpPr>
          <p:cNvPr id="5" name="CaixaDeTexto 4"/>
          <p:cNvSpPr txBox="1">
            <a:spLocks noChangeArrowheads="1"/>
          </p:cNvSpPr>
          <p:nvPr/>
        </p:nvSpPr>
        <p:spPr bwMode="auto">
          <a:xfrm>
            <a:off x="962025" y="971550"/>
            <a:ext cx="10844213" cy="519113"/>
          </a:xfrm>
          <a:prstGeom prst="rect">
            <a:avLst/>
          </a:prstGeom>
          <a:solidFill>
            <a:schemeClr val="bg2"/>
          </a:solidFill>
          <a:ln w="9525">
            <a:noFill/>
            <a:miter lim="800000"/>
            <a:headEnd/>
            <a:tailEnd/>
          </a:ln>
        </p:spPr>
        <p:txBody>
          <a:bodyPr>
            <a:spAutoFit/>
          </a:bodyPr>
          <a:lstStyle/>
          <a:p>
            <a:r>
              <a:rPr lang="pt-BR" sz="2800"/>
              <a:t>O algoritmo UCF foi avaliado de três maneiras:</a:t>
            </a:r>
          </a:p>
        </p:txBody>
      </p:sp>
      <p:sp>
        <p:nvSpPr>
          <p:cNvPr id="6" name="CaixaDeTexto 5"/>
          <p:cNvSpPr txBox="1">
            <a:spLocks noChangeArrowheads="1"/>
          </p:cNvSpPr>
          <p:nvPr/>
        </p:nvSpPr>
        <p:spPr bwMode="auto">
          <a:xfrm>
            <a:off x="1203325" y="1560513"/>
            <a:ext cx="10844213" cy="1800225"/>
          </a:xfrm>
          <a:prstGeom prst="rect">
            <a:avLst/>
          </a:prstGeom>
          <a:solidFill>
            <a:schemeClr val="bg2"/>
          </a:solidFill>
          <a:ln w="9525">
            <a:noFill/>
            <a:miter lim="800000"/>
            <a:headEnd/>
            <a:tailEnd/>
          </a:ln>
        </p:spPr>
        <p:txBody>
          <a:bodyPr>
            <a:spAutoFit/>
          </a:bodyPr>
          <a:lstStyle/>
          <a:p>
            <a:pPr marL="514350" indent="-514350">
              <a:buFontTx/>
              <a:buAutoNum type="arabicParenR"/>
            </a:pPr>
            <a:r>
              <a:rPr lang="pt-BR" sz="2800"/>
              <a:t>Concordância com a caracterização hemodinâmica pós-UCF </a:t>
            </a:r>
          </a:p>
          <a:p>
            <a:pPr marL="514350" indent="-514350">
              <a:buFontTx/>
              <a:buAutoNum type="arabicParenR"/>
            </a:pPr>
            <a:r>
              <a:rPr lang="pt-BR" sz="2800"/>
              <a:t>Alinhamento com o manejo hemodinâmico do médico pós-UCF </a:t>
            </a:r>
          </a:p>
          <a:p>
            <a:pPr marL="514350" indent="-514350">
              <a:buFontTx/>
              <a:buAutoNum type="arabicParenR"/>
            </a:pPr>
            <a:r>
              <a:rPr lang="pt-BR" sz="2800"/>
              <a:t>Associação entre o desalinhamento do manejo e os resultados do paciente na UTI. </a:t>
            </a:r>
          </a:p>
        </p:txBody>
      </p:sp>
      <p:sp>
        <p:nvSpPr>
          <p:cNvPr id="7" name="CaixaDeTexto 6"/>
          <p:cNvSpPr txBox="1">
            <a:spLocks noChangeArrowheads="1"/>
          </p:cNvSpPr>
          <p:nvPr/>
        </p:nvSpPr>
        <p:spPr bwMode="auto">
          <a:xfrm>
            <a:off x="933450" y="3357563"/>
            <a:ext cx="10844213" cy="2227262"/>
          </a:xfrm>
          <a:prstGeom prst="rect">
            <a:avLst/>
          </a:prstGeom>
          <a:solidFill>
            <a:schemeClr val="bg2"/>
          </a:solidFill>
          <a:ln w="9525">
            <a:noFill/>
            <a:miter lim="800000"/>
            <a:headEnd/>
            <a:tailEnd/>
          </a:ln>
        </p:spPr>
        <p:txBody>
          <a:bodyPr>
            <a:spAutoFit/>
          </a:bodyPr>
          <a:lstStyle/>
          <a:p>
            <a:r>
              <a:rPr lang="pt-BR" sz="2800"/>
              <a:t>A hipótese é que o algoritmo teria concordância substancial com a caracterização hemodinâmica do clínico pós-UCF e alinhamento frequente com o manejo hemodinâmico pós-UCF. Outra hipótese seria que desalinhamento manejo x algoritmo teriam piores desfechos.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Materiais e métodos</a:t>
            </a:r>
          </a:p>
        </p:txBody>
      </p:sp>
      <p:sp>
        <p:nvSpPr>
          <p:cNvPr id="3" name="Espaço Reservado para Conteúdo 2"/>
          <p:cNvSpPr>
            <a:spLocks noGrp="1"/>
          </p:cNvSpPr>
          <p:nvPr>
            <p:ph idx="1"/>
          </p:nvPr>
        </p:nvSpPr>
        <p:spPr>
          <a:xfrm>
            <a:off x="913795" y="1618150"/>
            <a:ext cx="10812984" cy="3577488"/>
          </a:xfrm>
        </p:spPr>
        <p:txBody>
          <a:bodyPr>
            <a:noAutofit/>
          </a:bodyPr>
          <a:lstStyle/>
          <a:p>
            <a:pPr indent="-306000" eaLnBrk="1" fontAlgn="auto" hangingPunct="1">
              <a:buFont typeface="Wingdings 2" charset="2"/>
              <a:buChar char=""/>
              <a:defRPr/>
            </a:pPr>
            <a:r>
              <a:rPr lang="pt-BR" sz="2400" dirty="0"/>
              <a:t>Estudo retrospectivo e observacional - CHOP entre 1º de janeiro de 2014 e 31 de dezembro de 2016. </a:t>
            </a:r>
          </a:p>
          <a:p>
            <a:pPr indent="-306000" eaLnBrk="1" fontAlgn="auto" hangingPunct="1">
              <a:buFont typeface="Wingdings 2" charset="2"/>
              <a:buChar char=""/>
              <a:defRPr/>
            </a:pPr>
            <a:endParaRPr lang="pt-BR" sz="2400" dirty="0"/>
          </a:p>
          <a:p>
            <a:pPr indent="-306000" eaLnBrk="1" fontAlgn="auto" hangingPunct="1">
              <a:buFont typeface="Wingdings 2" charset="2"/>
              <a:buChar char=""/>
              <a:defRPr/>
            </a:pPr>
            <a:r>
              <a:rPr lang="pt-BR" sz="2400" dirty="0"/>
              <a:t>A população do estudo:  Pacientes colocados em protocolo de sepse do CHOP com suspeita de choque séptico e recebendo UCF.</a:t>
            </a:r>
          </a:p>
          <a:p>
            <a:pPr indent="-306000" eaLnBrk="1" fontAlgn="auto" hangingPunct="1">
              <a:buFont typeface="Wingdings 2" charset="2"/>
              <a:buChar char=""/>
              <a:defRPr/>
            </a:pPr>
            <a:endParaRPr lang="pt-BR" sz="2400" dirty="0"/>
          </a:p>
          <a:p>
            <a:pPr indent="-306000" eaLnBrk="1" fontAlgn="auto" hangingPunct="1">
              <a:buFont typeface="Wingdings 2" charset="2"/>
              <a:buChar char=""/>
              <a:defRPr/>
            </a:pPr>
            <a:r>
              <a:rPr lang="pt-BR" sz="2400" dirty="0"/>
              <a:t>Um banco de dados identificou pacientes colocados em protocolo de sepse e um outro banco de dados 'UCF </a:t>
            </a:r>
            <a:r>
              <a:rPr lang="pt-BR" sz="2400" dirty="0" err="1"/>
              <a:t>REDCap</a:t>
            </a:r>
            <a:r>
              <a:rPr lang="pt-BR" sz="2400" dirty="0"/>
              <a:t>' refinou a população</a:t>
            </a:r>
            <a:r>
              <a:rPr lang="pt-BR" sz="2400" dirty="0" smtClean="0"/>
              <a:t>.</a:t>
            </a:r>
            <a:endParaRPr lang="pt-BR" sz="2400" dirty="0"/>
          </a:p>
        </p:txBody>
      </p:sp>
      <p:sp>
        <p:nvSpPr>
          <p:cNvPr id="31747" name="Text Box 5"/>
          <p:cNvSpPr txBox="1">
            <a:spLocks noChangeArrowheads="1"/>
          </p:cNvSpPr>
          <p:nvPr/>
        </p:nvSpPr>
        <p:spPr bwMode="auto">
          <a:xfrm>
            <a:off x="3787775" y="5584825"/>
            <a:ext cx="4743450" cy="915988"/>
          </a:xfrm>
          <a:prstGeom prst="rect">
            <a:avLst/>
          </a:prstGeom>
          <a:noFill/>
          <a:ln w="9525">
            <a:noFill/>
            <a:miter lim="800000"/>
            <a:headEnd/>
            <a:tailEnd/>
          </a:ln>
        </p:spPr>
        <p:txBody>
          <a:bodyPr wrap="none">
            <a:spAutoFit/>
          </a:bodyPr>
          <a:lstStyle/>
          <a:p>
            <a:pPr defTabSz="914400"/>
            <a:r>
              <a:rPr lang="pt-BR"/>
              <a:t>CHOP: Children’s Hospital of Philadelphia</a:t>
            </a:r>
          </a:p>
          <a:p>
            <a:pPr defTabSz="914400"/>
            <a:r>
              <a:rPr lang="pt-BR"/>
              <a:t>REDCap: Research Electronic Data Capture </a:t>
            </a:r>
            <a:br>
              <a:rPr lang="pt-BR"/>
            </a:br>
            <a:endParaRPr lang="pt-B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Materiais e métodos</a:t>
            </a:r>
          </a:p>
        </p:txBody>
      </p:sp>
      <p:sp>
        <p:nvSpPr>
          <p:cNvPr id="3" name="Espaço Reservado para Conteúdo 2"/>
          <p:cNvSpPr>
            <a:spLocks noGrp="1"/>
          </p:cNvSpPr>
          <p:nvPr>
            <p:ph idx="1"/>
          </p:nvPr>
        </p:nvSpPr>
        <p:spPr>
          <a:xfrm>
            <a:off x="913795" y="1732450"/>
            <a:ext cx="10812984" cy="3577488"/>
          </a:xfrm>
        </p:spPr>
        <p:txBody>
          <a:bodyPr>
            <a:noAutofit/>
          </a:bodyPr>
          <a:lstStyle/>
          <a:p>
            <a:pPr indent="-306000" eaLnBrk="1" fontAlgn="auto" hangingPunct="1">
              <a:buFont typeface="Wingdings 2" charset="2"/>
              <a:buChar char=""/>
              <a:defRPr/>
            </a:pPr>
            <a:r>
              <a:rPr lang="pt-BR" sz="2400" dirty="0"/>
              <a:t>Critérios de inclusão quando colocados no protocolo de sepse + suspeita clínica de choque séptico antes ou durante a internação na UTI + Idade inferior a 18 anos + UCF em 72 horas do início do protocolo. </a:t>
            </a:r>
          </a:p>
          <a:p>
            <a:pPr indent="-306000" eaLnBrk="1" fontAlgn="auto" hangingPunct="1">
              <a:buFont typeface="Wingdings 2" charset="2"/>
              <a:buChar char=""/>
              <a:defRPr/>
            </a:pPr>
            <a:endParaRPr lang="pt-BR" sz="2400" dirty="0"/>
          </a:p>
          <a:p>
            <a:pPr indent="-306000" eaLnBrk="1" fontAlgn="auto" hangingPunct="1">
              <a:buFont typeface="Wingdings 2" charset="2"/>
              <a:buChar char=""/>
              <a:defRPr/>
            </a:pPr>
            <a:r>
              <a:rPr lang="pt-BR" sz="2400" dirty="0"/>
              <a:t>As variáveis ​​demográficas coletadas incluem idade, sexo, peso, raça e </a:t>
            </a:r>
            <a:r>
              <a:rPr lang="pt-BR" sz="2400" dirty="0" err="1"/>
              <a:t>comorbidades</a:t>
            </a:r>
            <a:r>
              <a:rPr lang="pt-BR" sz="2400" dirty="0"/>
              <a:t> preexistentes.</a:t>
            </a:r>
          </a:p>
          <a:p>
            <a:pPr indent="-306000" eaLnBrk="1" fontAlgn="auto" hangingPunct="1">
              <a:buFont typeface="Wingdings 2" charset="2"/>
              <a:buChar char=""/>
              <a:defRPr/>
            </a:pPr>
            <a:endParaRPr lang="pt-BR" sz="2400" dirty="0"/>
          </a:p>
          <a:p>
            <a:pPr indent="-306000" eaLnBrk="1" fontAlgn="auto" hangingPunct="1">
              <a:buFont typeface="Wingdings 2" charset="2"/>
              <a:buChar char=""/>
              <a:defRPr/>
            </a:pPr>
            <a:r>
              <a:rPr lang="pt-BR" sz="2400" dirty="0"/>
              <a:t>O PIM 3 determinou a gravidade da doença no momento da admissão na UTI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Materiais e métodos</a:t>
            </a:r>
          </a:p>
        </p:txBody>
      </p:sp>
      <p:sp>
        <p:nvSpPr>
          <p:cNvPr id="3" name="Espaço Reservado para Conteúdo 2"/>
          <p:cNvSpPr>
            <a:spLocks noGrp="1"/>
          </p:cNvSpPr>
          <p:nvPr>
            <p:ph idx="1"/>
          </p:nvPr>
        </p:nvSpPr>
        <p:spPr>
          <a:xfrm>
            <a:off x="913795" y="1580050"/>
            <a:ext cx="10812984" cy="5510560"/>
          </a:xfrm>
        </p:spPr>
        <p:txBody>
          <a:bodyPr>
            <a:noAutofit/>
          </a:bodyPr>
          <a:lstStyle/>
          <a:p>
            <a:pPr indent="-306000" eaLnBrk="1" fontAlgn="auto" hangingPunct="1">
              <a:buFont typeface="Wingdings 2" charset="2"/>
              <a:buChar char=""/>
              <a:defRPr/>
            </a:pPr>
            <a:r>
              <a:rPr lang="pt-BR" sz="2400" dirty="0"/>
              <a:t>Caracterização Hemodinâmica Clínica e </a:t>
            </a:r>
            <a:r>
              <a:rPr lang="pt-BR" sz="2400" dirty="0" smtClean="0"/>
              <a:t>Ultrassonográfica:</a:t>
            </a:r>
            <a:endParaRPr lang="pt-BR" sz="2400" dirty="0"/>
          </a:p>
          <a:p>
            <a:pPr indent="-306000" eaLnBrk="1" fontAlgn="auto" hangingPunct="1">
              <a:buFont typeface="Wingdings 2" charset="2"/>
              <a:buChar char=""/>
              <a:defRPr/>
            </a:pPr>
            <a:r>
              <a:rPr lang="pt-BR" sz="2400" dirty="0" smtClean="0"/>
              <a:t>Curso </a:t>
            </a:r>
            <a:r>
              <a:rPr lang="pt-BR" sz="2400" dirty="0"/>
              <a:t>de 2 dias com treinamento prático no ambiente clínico (com supervisão direta e indireta como parte do desenvolvimento do programa de ultrassom local) </a:t>
            </a:r>
          </a:p>
          <a:p>
            <a:pPr indent="-306000" eaLnBrk="1" fontAlgn="auto" hangingPunct="1">
              <a:buFont typeface="Wingdings 2" charset="2"/>
              <a:buChar char=""/>
              <a:defRPr/>
            </a:pPr>
            <a:r>
              <a:rPr lang="pt-BR" sz="2400" dirty="0"/>
              <a:t>1)Caracterização </a:t>
            </a:r>
            <a:r>
              <a:rPr lang="pt-BR" sz="2400" dirty="0" smtClean="0"/>
              <a:t>hemodinâmica </a:t>
            </a:r>
            <a:r>
              <a:rPr lang="pt-BR" sz="2400" dirty="0" err="1"/>
              <a:t>pré</a:t>
            </a:r>
            <a:r>
              <a:rPr lang="pt-BR" sz="2400" dirty="0"/>
              <a:t>-UCF (responsivo a fluidos, disfunção miocárdica, fisiologia obstrutiva e / </a:t>
            </a:r>
            <a:r>
              <a:rPr lang="pt-BR" sz="2400" dirty="0" smtClean="0"/>
              <a:t>ou RVS reduzida); </a:t>
            </a:r>
            <a:endParaRPr lang="pt-BR" sz="2400" dirty="0"/>
          </a:p>
          <a:p>
            <a:pPr indent="-306000" eaLnBrk="1" fontAlgn="auto" hangingPunct="1">
              <a:buFont typeface="Wingdings 2" charset="2"/>
              <a:buChar char=""/>
              <a:defRPr/>
            </a:pPr>
            <a:r>
              <a:rPr lang="pt-BR" sz="2400" dirty="0"/>
              <a:t>2) Elementos de dados da </a:t>
            </a:r>
            <a:r>
              <a:rPr lang="pt-BR" sz="2400" dirty="0" smtClean="0"/>
              <a:t>UCF: variação da </a:t>
            </a:r>
            <a:r>
              <a:rPr lang="pt-BR" sz="2400" dirty="0"/>
              <a:t>cava inferior </a:t>
            </a:r>
            <a:r>
              <a:rPr lang="pt-BR" sz="2400" dirty="0" smtClean="0"/>
              <a:t>(VCI), </a:t>
            </a:r>
            <a:r>
              <a:rPr lang="pt-BR" sz="2400" dirty="0"/>
              <a:t>contratilidade </a:t>
            </a:r>
            <a:r>
              <a:rPr lang="pt-BR" sz="2400" dirty="0" smtClean="0"/>
              <a:t>VE e VD, dilatação </a:t>
            </a:r>
            <a:r>
              <a:rPr lang="pt-BR" sz="2400" dirty="0"/>
              <a:t>do VD, posição do septo interventricular no nível do papilar músculos </a:t>
            </a:r>
            <a:r>
              <a:rPr lang="pt-BR" sz="2400" dirty="0" smtClean="0"/>
              <a:t>na </a:t>
            </a:r>
            <a:r>
              <a:rPr lang="pt-BR" sz="2400" dirty="0"/>
              <a:t>eixo curto, </a:t>
            </a:r>
            <a:r>
              <a:rPr lang="pt-BR" sz="2400" dirty="0" smtClean="0"/>
              <a:t>derrame pericárdico.</a:t>
            </a:r>
          </a:p>
          <a:p>
            <a:pPr indent="-306000" eaLnBrk="1" fontAlgn="auto" hangingPunct="1">
              <a:buFont typeface="Wingdings 2" charset="2"/>
              <a:buChar char=""/>
              <a:defRPr/>
            </a:pPr>
            <a:r>
              <a:rPr lang="pt-BR" sz="2400" dirty="0" smtClean="0"/>
              <a:t>3</a:t>
            </a:r>
            <a:r>
              <a:rPr lang="pt-BR" sz="2400" dirty="0"/>
              <a:t>) categorização hemodinâmica </a:t>
            </a:r>
            <a:r>
              <a:rPr lang="pt-BR" sz="2400" dirty="0" smtClean="0"/>
              <a:t>UCF </a:t>
            </a:r>
            <a:r>
              <a:rPr lang="pt-BR" sz="2400" dirty="0"/>
              <a:t>após a integração dos elementos de dados da </a:t>
            </a:r>
            <a:r>
              <a:rPr lang="pt-BR" sz="2400" dirty="0" smtClean="0"/>
              <a:t>UCF </a:t>
            </a:r>
            <a:r>
              <a:rPr lang="pt-BR" sz="2400" dirty="0"/>
              <a:t>no contexto clínico.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Materiais e métodos</a:t>
            </a:r>
          </a:p>
        </p:txBody>
      </p:sp>
      <p:sp>
        <p:nvSpPr>
          <p:cNvPr id="3" name="Espaço Reservado para Conteúdo 2"/>
          <p:cNvSpPr>
            <a:spLocks noGrp="1"/>
          </p:cNvSpPr>
          <p:nvPr>
            <p:ph idx="1"/>
          </p:nvPr>
        </p:nvSpPr>
        <p:spPr>
          <a:xfrm>
            <a:off x="913795" y="1580050"/>
            <a:ext cx="10812984" cy="5510560"/>
          </a:xfrm>
        </p:spPr>
        <p:txBody>
          <a:bodyPr>
            <a:noAutofit/>
          </a:bodyPr>
          <a:lstStyle/>
          <a:p>
            <a:pPr indent="-306000" eaLnBrk="1" fontAlgn="auto" hangingPunct="1">
              <a:buFont typeface="Wingdings 2" charset="2"/>
              <a:buChar char=""/>
              <a:defRPr/>
            </a:pPr>
            <a:r>
              <a:rPr lang="pt-BR" sz="2400" dirty="0" smtClean="0"/>
              <a:t>Desenvolvimento e validação </a:t>
            </a:r>
            <a:r>
              <a:rPr lang="pt-BR" sz="2400" dirty="0"/>
              <a:t>do Algoritmo para </a:t>
            </a:r>
            <a:r>
              <a:rPr lang="pt-BR" sz="2400" dirty="0" smtClean="0"/>
              <a:t>caracterização hemodinâmica </a:t>
            </a:r>
            <a:r>
              <a:rPr lang="pt-BR" sz="2400" dirty="0"/>
              <a:t>com </a:t>
            </a:r>
            <a:r>
              <a:rPr lang="pt-BR" sz="2400" dirty="0" smtClean="0"/>
              <a:t>UCF</a:t>
            </a:r>
          </a:p>
          <a:p>
            <a:pPr indent="-306000" eaLnBrk="1" fontAlgn="auto" hangingPunct="1">
              <a:buFont typeface="Wingdings 2" charset="2"/>
              <a:buChar char=""/>
              <a:defRPr/>
            </a:pPr>
            <a:endParaRPr lang="pt-BR" sz="2400" dirty="0"/>
          </a:p>
          <a:p>
            <a:pPr indent="-306000" eaLnBrk="1" fontAlgn="auto" hangingPunct="1">
              <a:buFont typeface="Wingdings 2" charset="2"/>
              <a:buChar char=""/>
              <a:defRPr/>
            </a:pPr>
            <a:r>
              <a:rPr lang="pt-BR" sz="2400" dirty="0"/>
              <a:t>A concordância entre a caracterização hemodinâmica do clínico que realiza o </a:t>
            </a:r>
            <a:r>
              <a:rPr lang="pt-BR" sz="2400" dirty="0" smtClean="0"/>
              <a:t>UCF </a:t>
            </a:r>
            <a:r>
              <a:rPr lang="pt-BR" sz="2400" dirty="0"/>
              <a:t>e o algoritmo recém-desenvolvido foi avaliada para cada caso de suspeita de choque séptico. </a:t>
            </a:r>
            <a:endParaRPr lang="pt-BR" sz="2400" dirty="0" smtClean="0"/>
          </a:p>
          <a:p>
            <a:pPr indent="-306000" eaLnBrk="1" fontAlgn="auto" hangingPunct="1">
              <a:buFont typeface="Wingdings 2" charset="2"/>
              <a:buChar char=""/>
              <a:defRPr/>
            </a:pPr>
            <a:endParaRPr lang="pt-BR" sz="2400" dirty="0"/>
          </a:p>
          <a:p>
            <a:pPr indent="-306000" eaLnBrk="1" fontAlgn="auto" hangingPunct="1">
              <a:buFont typeface="Wingdings 2" charset="2"/>
              <a:buChar char=""/>
              <a:defRPr/>
            </a:pPr>
            <a:r>
              <a:rPr lang="pt-BR" sz="2400" dirty="0" smtClean="0"/>
              <a:t>O </a:t>
            </a:r>
            <a:r>
              <a:rPr lang="pt-BR" sz="2400" dirty="0"/>
              <a:t>manejo clínico foi considerado alinhado com a caracterização hemodinâmica do algoritmo se o manejo </a:t>
            </a:r>
            <a:r>
              <a:rPr lang="pt-BR" sz="2400" dirty="0" smtClean="0"/>
              <a:t>pós-UCF </a:t>
            </a:r>
            <a:r>
              <a:rPr lang="pt-BR" sz="2400" dirty="0"/>
              <a:t>estivesse alinhado com qualquer fisiologia identificada pelo algoritmo.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Materiais e métodos</a:t>
            </a:r>
            <a:endParaRPr lang="pt-BR" dirty="0">
              <a:ea typeface="+mj-ea"/>
            </a:endParaRPr>
          </a:p>
        </p:txBody>
      </p:sp>
      <p:sp>
        <p:nvSpPr>
          <p:cNvPr id="7" name="Espaço Reservado para Conteúdo 6"/>
          <p:cNvSpPr>
            <a:spLocks noGrp="1"/>
          </p:cNvSpPr>
          <p:nvPr>
            <p:ph idx="1"/>
          </p:nvPr>
        </p:nvSpPr>
        <p:spPr/>
        <p:txBody>
          <a:bodyPr/>
          <a:lstStyle/>
          <a:p>
            <a:pPr indent="-306000" eaLnBrk="1" fontAlgn="auto" hangingPunct="1">
              <a:buFont typeface="Wingdings 2" charset="2"/>
              <a:buChar char=""/>
              <a:defRPr/>
            </a:pPr>
            <a:endParaRPr lang="pt-BR"/>
          </a:p>
        </p:txBody>
      </p:sp>
      <p:pic>
        <p:nvPicPr>
          <p:cNvPr id="8" name="Imagem 7"/>
          <p:cNvPicPr>
            <a:picLocks noChangeAspect="1"/>
          </p:cNvPicPr>
          <p:nvPr/>
        </p:nvPicPr>
        <p:blipFill>
          <a:blip r:embed="rId2"/>
          <a:srcRect/>
          <a:stretch>
            <a:fillRect/>
          </a:stretch>
        </p:blipFill>
        <p:spPr bwMode="auto">
          <a:xfrm>
            <a:off x="354013" y="638175"/>
            <a:ext cx="11682412" cy="5778500"/>
          </a:xfrm>
          <a:prstGeom prst="rect">
            <a:avLst/>
          </a:prstGeom>
          <a:noFill/>
          <a:ln w="9525">
            <a:noFill/>
            <a:miter lim="800000"/>
            <a:headEnd/>
            <a:tailEnd/>
          </a:ln>
        </p:spPr>
      </p:pic>
      <p:sp>
        <p:nvSpPr>
          <p:cNvPr id="35844" name="Rectangle 6"/>
          <p:cNvSpPr>
            <a:spLocks noChangeArrowheads="1"/>
          </p:cNvSpPr>
          <p:nvPr/>
        </p:nvSpPr>
        <p:spPr bwMode="auto">
          <a:xfrm>
            <a:off x="1784350" y="6491288"/>
            <a:ext cx="8464550" cy="366712"/>
          </a:xfrm>
          <a:prstGeom prst="rect">
            <a:avLst/>
          </a:prstGeom>
          <a:noFill/>
          <a:ln w="9525">
            <a:noFill/>
            <a:miter lim="800000"/>
            <a:headEnd/>
            <a:tailEnd/>
          </a:ln>
        </p:spPr>
        <p:txBody>
          <a:bodyPr wrap="none">
            <a:spAutoFit/>
          </a:bodyPr>
          <a:lstStyle/>
          <a:p>
            <a:pPr defTabSz="914400"/>
            <a:r>
              <a:rPr lang="pt-BR">
                <a:solidFill>
                  <a:srgbClr val="FFFF00"/>
                </a:solidFill>
              </a:rPr>
              <a:t>Algoritmo para caracterização hemodinâmica de perturbações em choque séptico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a:ea typeface="+mj-ea"/>
              </a:rPr>
              <a:t>Materiais e métodos</a:t>
            </a:r>
          </a:p>
        </p:txBody>
      </p:sp>
      <p:sp>
        <p:nvSpPr>
          <p:cNvPr id="3" name="Espaço Reservado para Conteúdo 2"/>
          <p:cNvSpPr>
            <a:spLocks noGrp="1"/>
          </p:cNvSpPr>
          <p:nvPr>
            <p:ph idx="1"/>
          </p:nvPr>
        </p:nvSpPr>
        <p:spPr>
          <a:xfrm>
            <a:off x="913795" y="1580050"/>
            <a:ext cx="10812984" cy="5510560"/>
          </a:xfrm>
        </p:spPr>
        <p:txBody>
          <a:bodyPr>
            <a:noAutofit/>
          </a:bodyPr>
          <a:lstStyle/>
          <a:p>
            <a:pPr indent="-306000" eaLnBrk="1" fontAlgn="auto" hangingPunct="1">
              <a:buFont typeface="Wingdings 2" charset="2"/>
              <a:buChar char=""/>
              <a:defRPr/>
            </a:pPr>
            <a:r>
              <a:rPr lang="pt-BR" sz="2400" dirty="0"/>
              <a:t>Curso complicado foi definido como disfunção de dois ou mais sistemas de órgãos persistindo no dia 7 após a </a:t>
            </a:r>
            <a:r>
              <a:rPr lang="pt-BR" sz="2400" dirty="0" smtClean="0"/>
              <a:t>UCF </a:t>
            </a:r>
            <a:r>
              <a:rPr lang="pt-BR" sz="2400" dirty="0"/>
              <a:t>ou morte no dia 28 </a:t>
            </a:r>
          </a:p>
          <a:p>
            <a:pPr indent="-306000" eaLnBrk="1" fontAlgn="auto" hangingPunct="1">
              <a:buFont typeface="Wingdings 2" charset="2"/>
              <a:buChar char=""/>
              <a:defRPr/>
            </a:pPr>
            <a:r>
              <a:rPr lang="pt-BR" sz="2400" dirty="0"/>
              <a:t>Analise </a:t>
            </a:r>
            <a:r>
              <a:rPr lang="pt-BR" sz="2400" dirty="0" smtClean="0"/>
              <a:t>estatística: Concordância entre </a:t>
            </a:r>
            <a:r>
              <a:rPr lang="pt-BR" sz="2400" dirty="0"/>
              <a:t>o tipo de choque do clínico e o tipo de choque do algoritmo foi analisada usando o </a:t>
            </a:r>
            <a:r>
              <a:rPr lang="pt-BR" sz="2400" dirty="0" err="1"/>
              <a:t>kappa</a:t>
            </a:r>
            <a:r>
              <a:rPr lang="pt-BR" sz="2400" dirty="0"/>
              <a:t> de Cohen (к). Os níveis de concordância foram definidos como к 0–0,20 (leve), 0,21–0,40 (razoável), 0,41–0,60 (moderado), 0,61–0,80 (substancial), 0,81–0,99 (quase perfeito) e 1,00 (perfeito) (30 ) </a:t>
            </a:r>
            <a:endParaRPr lang="pt-BR" sz="2400" dirty="0" smtClean="0"/>
          </a:p>
          <a:p>
            <a:pPr indent="-306000" eaLnBrk="1" fontAlgn="auto" hangingPunct="1">
              <a:buFont typeface="Wingdings 2" charset="2"/>
              <a:buChar char=""/>
              <a:defRPr/>
            </a:pPr>
            <a:r>
              <a:rPr lang="pt-BR" sz="2400" dirty="0" smtClean="0"/>
              <a:t>O </a:t>
            </a:r>
            <a:r>
              <a:rPr lang="pt-BR" sz="2400" dirty="0"/>
              <a:t>teste exato de Fisher foi usado para analisar a associação entre o alinhamento / desalinhamento do manejo e as taxas de curso complicado e disfunção orgânica. </a:t>
            </a:r>
            <a:endParaRPr lang="pt-BR" sz="2400" dirty="0" smtClean="0"/>
          </a:p>
          <a:p>
            <a:pPr indent="-306000" eaLnBrk="1" fontAlgn="auto" hangingPunct="1">
              <a:buFont typeface="Wingdings 2" charset="2"/>
              <a:buChar char=""/>
              <a:defRPr/>
            </a:pPr>
            <a:r>
              <a:rPr lang="pt-BR" sz="2400" dirty="0" smtClean="0"/>
              <a:t>A </a:t>
            </a:r>
            <a:r>
              <a:rPr lang="pt-BR" sz="2400" dirty="0"/>
              <a:t>significância estatística foi definida como valor de p inferior a 0,05</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13743" y="474662"/>
            <a:ext cx="10353763" cy="970450"/>
          </a:xfrm>
        </p:spPr>
        <p:txBody>
          <a:bodyPr/>
          <a:lstStyle/>
          <a:p>
            <a:pPr eaLnBrk="1" fontAlgn="auto" hangingPunct="1">
              <a:spcAft>
                <a:spcPts val="0"/>
              </a:spcAft>
              <a:defRPr/>
            </a:pPr>
            <a:r>
              <a:rPr lang="pt-BR" dirty="0" smtClean="0">
                <a:ea typeface="+mj-ea"/>
              </a:rPr>
              <a:t>Resultados</a:t>
            </a:r>
            <a:endParaRPr lang="pt-BR" dirty="0">
              <a:ea typeface="+mj-ea"/>
            </a:endParaRPr>
          </a:p>
        </p:txBody>
      </p:sp>
      <p:pic>
        <p:nvPicPr>
          <p:cNvPr id="38914" name="Imagem 4"/>
          <p:cNvPicPr>
            <a:picLocks noChangeAspect="1"/>
          </p:cNvPicPr>
          <p:nvPr/>
        </p:nvPicPr>
        <p:blipFill>
          <a:blip r:embed="rId3"/>
          <a:srcRect/>
          <a:stretch>
            <a:fillRect/>
          </a:stretch>
        </p:blipFill>
        <p:spPr bwMode="auto">
          <a:xfrm>
            <a:off x="4171950" y="296863"/>
            <a:ext cx="3890963" cy="6019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94531" y="-122238"/>
            <a:ext cx="10353763" cy="970450"/>
          </a:xfrm>
        </p:spPr>
        <p:txBody>
          <a:bodyPr/>
          <a:lstStyle/>
          <a:p>
            <a:pPr eaLnBrk="1" fontAlgn="auto" hangingPunct="1">
              <a:spcAft>
                <a:spcPts val="0"/>
              </a:spcAft>
              <a:defRPr/>
            </a:pPr>
            <a:r>
              <a:rPr lang="pt-BR" dirty="0">
                <a:ea typeface="+mj-ea"/>
              </a:rPr>
              <a:t>Materiais e métodos</a:t>
            </a:r>
          </a:p>
        </p:txBody>
      </p:sp>
      <p:pic>
        <p:nvPicPr>
          <p:cNvPr id="40962" name="Imagem 4"/>
          <p:cNvPicPr>
            <a:picLocks noChangeAspect="1"/>
          </p:cNvPicPr>
          <p:nvPr/>
        </p:nvPicPr>
        <p:blipFill>
          <a:blip r:embed="rId3"/>
          <a:srcRect/>
          <a:stretch>
            <a:fillRect/>
          </a:stretch>
        </p:blipFill>
        <p:spPr bwMode="auto">
          <a:xfrm>
            <a:off x="5916613" y="149225"/>
            <a:ext cx="3959225" cy="6124575"/>
          </a:xfrm>
          <a:prstGeom prst="rect">
            <a:avLst/>
          </a:prstGeom>
          <a:noFill/>
          <a:ln w="9525">
            <a:noFill/>
            <a:miter lim="800000"/>
            <a:headEnd/>
            <a:tailEnd/>
          </a:ln>
        </p:spPr>
      </p:pic>
      <p:pic>
        <p:nvPicPr>
          <p:cNvPr id="4" name="Espaço Reservado para Conteúdo 3"/>
          <p:cNvPicPr>
            <a:picLocks noChangeArrowheads="1"/>
          </p:cNvPicPr>
          <p:nvPr/>
        </p:nvPicPr>
        <p:blipFill>
          <a:blip r:embed="rId4"/>
          <a:srcRect/>
          <a:stretch>
            <a:fillRect/>
          </a:stretch>
        </p:blipFill>
        <p:spPr bwMode="auto">
          <a:xfrm>
            <a:off x="479425" y="1654175"/>
            <a:ext cx="5400675" cy="4157663"/>
          </a:xfrm>
          <a:prstGeom prst="rect">
            <a:avLst/>
          </a:prstGeom>
          <a:noFill/>
          <a:ln>
            <a:noFill/>
          </a:ln>
          <a:effectLst>
            <a:outerShdw rotWithShape="0">
              <a:srgbClr val="000000">
                <a:alpha val="45999"/>
              </a:srgbClr>
            </a:outerShdw>
          </a:effectLst>
          <a:extLst>
            <a:ext uri="{909E8E84-426E-40DD-AFC4-6F175D3DCCD1}"/>
            <a:ext uri="{91240B29-F687-4F45-9708-019B960494DF}"/>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Resultados</a:t>
            </a:r>
            <a:endParaRPr lang="pt-BR" dirty="0">
              <a:ea typeface="+mj-ea"/>
            </a:endParaRPr>
          </a:p>
        </p:txBody>
      </p:sp>
      <p:pic>
        <p:nvPicPr>
          <p:cNvPr id="4" name="Espaço Reservado para Conteúdo 3"/>
          <p:cNvPicPr>
            <a:picLocks noGrp="1" noChangeArrowheads="1"/>
          </p:cNvPicPr>
          <p:nvPr>
            <p:ph idx="1"/>
          </p:nvPr>
        </p:nvPicPr>
        <p:blipFill>
          <a:blip r:embed="rId3"/>
          <a:srcRect/>
          <a:stretch>
            <a:fillRect/>
          </a:stretch>
        </p:blipFill>
        <p:spPr bwMode="auto">
          <a:xfrm>
            <a:off x="287338" y="1296988"/>
            <a:ext cx="5456237" cy="4651375"/>
          </a:xfrm>
        </p:spPr>
      </p:pic>
      <p:pic>
        <p:nvPicPr>
          <p:cNvPr id="43011" name="Imagem 4"/>
          <p:cNvPicPr>
            <a:picLocks noChangeAspect="1"/>
          </p:cNvPicPr>
          <p:nvPr/>
        </p:nvPicPr>
        <p:blipFill>
          <a:blip r:embed="rId4"/>
          <a:srcRect/>
          <a:stretch>
            <a:fillRect/>
          </a:stretch>
        </p:blipFill>
        <p:spPr bwMode="auto">
          <a:xfrm>
            <a:off x="7913688" y="234950"/>
            <a:ext cx="3959225" cy="6127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99406" y="30162"/>
            <a:ext cx="10353763" cy="970450"/>
          </a:xfrm>
        </p:spPr>
        <p:txBody>
          <a:bodyPr/>
          <a:lstStyle/>
          <a:p>
            <a:pPr eaLnBrk="1" fontAlgn="auto" hangingPunct="1">
              <a:spcAft>
                <a:spcPts val="0"/>
              </a:spcAft>
              <a:defRPr/>
            </a:pPr>
            <a:r>
              <a:rPr lang="pt-BR" dirty="0" smtClean="0">
                <a:ea typeface="+mj-ea"/>
              </a:rPr>
              <a:t>Resultados</a:t>
            </a:r>
            <a:endParaRPr lang="pt-BR" dirty="0">
              <a:ea typeface="+mj-ea"/>
            </a:endParaRPr>
          </a:p>
        </p:txBody>
      </p:sp>
      <p:pic>
        <p:nvPicPr>
          <p:cNvPr id="45058" name="Imagem 4"/>
          <p:cNvPicPr>
            <a:picLocks noChangeAspect="1"/>
          </p:cNvPicPr>
          <p:nvPr/>
        </p:nvPicPr>
        <p:blipFill>
          <a:blip r:embed="rId3"/>
          <a:srcRect/>
          <a:stretch>
            <a:fillRect/>
          </a:stretch>
        </p:blipFill>
        <p:spPr bwMode="auto">
          <a:xfrm>
            <a:off x="4230688" y="481013"/>
            <a:ext cx="6973887" cy="5732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69281" y="-101601"/>
            <a:ext cx="10353763" cy="970451"/>
          </a:xfrm>
        </p:spPr>
        <p:txBody>
          <a:bodyPr/>
          <a:lstStyle/>
          <a:p>
            <a:pPr eaLnBrk="1" fontAlgn="auto" hangingPunct="1">
              <a:spcAft>
                <a:spcPts val="0"/>
              </a:spcAft>
              <a:defRPr/>
            </a:pPr>
            <a:r>
              <a:rPr lang="pt-BR" dirty="0" smtClean="0">
                <a:ea typeface="+mj-ea"/>
              </a:rPr>
              <a:t>Resultados</a:t>
            </a:r>
            <a:endParaRPr lang="pt-BR" dirty="0">
              <a:ea typeface="+mj-ea"/>
            </a:endParaRPr>
          </a:p>
        </p:txBody>
      </p:sp>
      <p:pic>
        <p:nvPicPr>
          <p:cNvPr id="47106" name="Imagem 2"/>
          <p:cNvPicPr>
            <a:picLocks noChangeAspect="1"/>
          </p:cNvPicPr>
          <p:nvPr/>
        </p:nvPicPr>
        <p:blipFill>
          <a:blip r:embed="rId3"/>
          <a:srcRect/>
          <a:stretch>
            <a:fillRect/>
          </a:stretch>
        </p:blipFill>
        <p:spPr bwMode="auto">
          <a:xfrm>
            <a:off x="3779838" y="179388"/>
            <a:ext cx="6677025" cy="3935412"/>
          </a:xfrm>
          <a:prstGeom prst="rect">
            <a:avLst/>
          </a:prstGeom>
          <a:noFill/>
          <a:ln w="9525">
            <a:noFill/>
            <a:miter lim="800000"/>
            <a:headEnd/>
            <a:tailEnd/>
          </a:ln>
        </p:spPr>
      </p:pic>
      <p:sp>
        <p:nvSpPr>
          <p:cNvPr id="47107" name="Rectangle 6"/>
          <p:cNvSpPr>
            <a:spLocks noChangeArrowheads="1"/>
          </p:cNvSpPr>
          <p:nvPr/>
        </p:nvSpPr>
        <p:spPr bwMode="auto">
          <a:xfrm>
            <a:off x="3128963" y="4175125"/>
            <a:ext cx="7535862" cy="1739900"/>
          </a:xfrm>
          <a:prstGeom prst="rect">
            <a:avLst/>
          </a:prstGeom>
          <a:noFill/>
          <a:ln w="9525">
            <a:noFill/>
            <a:miter lim="800000"/>
            <a:headEnd/>
            <a:tailEnd/>
          </a:ln>
        </p:spPr>
        <p:txBody>
          <a:bodyPr>
            <a:spAutoFit/>
          </a:bodyPr>
          <a:lstStyle/>
          <a:p>
            <a:pPr algn="ctr" defTabSz="914400"/>
            <a:r>
              <a:rPr lang="pt-BR"/>
              <a:t>A avaliação hemodinâmica pós-UCF pelo médico e a avaliação hemodinâmica do algoritmo de consenso de especialistas demonstraram concordância substancial (33/48; k = 0,66; IC, 0,51–0,80). As patologias que demonstraram concordância perfeita e quase perfeita foram disfunção miocárdica e patologia obstrutiva (к = 1,00; IC, 1,00-1,00 e к = 0,87; IC, 0,64-1,00, </a:t>
            </a:r>
          </a:p>
        </p:txBody>
      </p:sp>
      <p:sp>
        <p:nvSpPr>
          <p:cNvPr id="47108" name="Rectangle 7"/>
          <p:cNvSpPr>
            <a:spLocks noChangeArrowheads="1"/>
          </p:cNvSpPr>
          <p:nvPr/>
        </p:nvSpPr>
        <p:spPr bwMode="auto">
          <a:xfrm>
            <a:off x="-1039813" y="5956300"/>
            <a:ext cx="13612813" cy="641350"/>
          </a:xfrm>
          <a:prstGeom prst="rect">
            <a:avLst/>
          </a:prstGeom>
          <a:noFill/>
          <a:ln w="9525">
            <a:noFill/>
            <a:miter lim="800000"/>
            <a:headEnd/>
            <a:tailEnd/>
          </a:ln>
        </p:spPr>
        <p:txBody>
          <a:bodyPr>
            <a:spAutoFit/>
          </a:bodyPr>
          <a:lstStyle/>
          <a:p>
            <a:pPr algn="ctr" defTabSz="914400"/>
            <a:r>
              <a:rPr lang="pt-BR"/>
              <a:t>A fisiologia responsiva a fluidos demonstrou concordância substancial (к = 0,62; IC, 0,4-0,84), enquanto a RVS </a:t>
            </a:r>
          </a:p>
          <a:p>
            <a:pPr algn="ctr" defTabSz="914400"/>
            <a:r>
              <a:rPr lang="pt-BR"/>
              <a:t>demonstrou concordância razoável (κ = 0,34; IC, 0,039-0,64)</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40706" y="30162"/>
            <a:ext cx="10353763" cy="970450"/>
          </a:xfrm>
        </p:spPr>
        <p:txBody>
          <a:bodyPr/>
          <a:lstStyle/>
          <a:p>
            <a:pPr eaLnBrk="1" fontAlgn="auto" hangingPunct="1">
              <a:spcAft>
                <a:spcPts val="0"/>
              </a:spcAft>
              <a:defRPr/>
            </a:pPr>
            <a:r>
              <a:rPr lang="pt-BR" dirty="0">
                <a:ea typeface="+mj-ea"/>
              </a:rPr>
              <a:t>R</a:t>
            </a:r>
            <a:r>
              <a:rPr lang="pt-BR" dirty="0" smtClean="0">
                <a:ea typeface="+mj-ea"/>
              </a:rPr>
              <a:t>esultados</a:t>
            </a:r>
            <a:endParaRPr lang="pt-BR" dirty="0">
              <a:ea typeface="+mj-ea"/>
            </a:endParaRPr>
          </a:p>
        </p:txBody>
      </p:sp>
      <p:pic>
        <p:nvPicPr>
          <p:cNvPr id="49154" name="Imagem 2"/>
          <p:cNvPicPr>
            <a:picLocks noChangeAspect="1"/>
          </p:cNvPicPr>
          <p:nvPr/>
        </p:nvPicPr>
        <p:blipFill>
          <a:blip r:embed="rId3"/>
          <a:srcRect/>
          <a:stretch>
            <a:fillRect/>
          </a:stretch>
        </p:blipFill>
        <p:spPr bwMode="auto">
          <a:xfrm>
            <a:off x="3171825" y="346075"/>
            <a:ext cx="8186738" cy="4811713"/>
          </a:xfrm>
          <a:prstGeom prst="rect">
            <a:avLst/>
          </a:prstGeom>
          <a:noFill/>
          <a:ln w="9525">
            <a:noFill/>
            <a:miter lim="800000"/>
            <a:headEnd/>
            <a:tailEnd/>
          </a:ln>
        </p:spPr>
      </p:pic>
      <p:sp>
        <p:nvSpPr>
          <p:cNvPr id="49155" name="Rectangle 6"/>
          <p:cNvSpPr>
            <a:spLocks noChangeArrowheads="1"/>
          </p:cNvSpPr>
          <p:nvPr/>
        </p:nvSpPr>
        <p:spPr bwMode="auto">
          <a:xfrm>
            <a:off x="2030413" y="5370513"/>
            <a:ext cx="10004425" cy="915987"/>
          </a:xfrm>
          <a:prstGeom prst="rect">
            <a:avLst/>
          </a:prstGeom>
          <a:noFill/>
          <a:ln w="9525">
            <a:noFill/>
            <a:miter lim="800000"/>
            <a:headEnd/>
            <a:tailEnd/>
          </a:ln>
        </p:spPr>
        <p:txBody>
          <a:bodyPr>
            <a:spAutoFit/>
          </a:bodyPr>
          <a:lstStyle/>
          <a:p>
            <a:pPr algn="ctr" defTabSz="914400"/>
            <a:r>
              <a:rPr lang="pt-BR"/>
              <a:t>A caracterização hemodinâmica da UCF pelo clínico diferiu do algoritmo da UCF em 15 pacientes. Cinco desses 15 casos são impossíveis de combinar porque eles tinham um estado baixo de RVS. O algoritmo FCU exclui esta fisiologia na presença de outras fisiologias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91531" y="30162"/>
            <a:ext cx="10353763" cy="970450"/>
          </a:xfrm>
        </p:spPr>
        <p:txBody>
          <a:bodyPr/>
          <a:lstStyle/>
          <a:p>
            <a:pPr eaLnBrk="1" fontAlgn="auto" hangingPunct="1">
              <a:spcAft>
                <a:spcPts val="0"/>
              </a:spcAft>
              <a:defRPr/>
            </a:pPr>
            <a:r>
              <a:rPr lang="pt-BR" dirty="0">
                <a:ea typeface="+mj-ea"/>
              </a:rPr>
              <a:t>R</a:t>
            </a:r>
            <a:r>
              <a:rPr lang="pt-BR" dirty="0" smtClean="0">
                <a:ea typeface="+mj-ea"/>
              </a:rPr>
              <a:t>esultados</a:t>
            </a:r>
            <a:endParaRPr lang="pt-BR" dirty="0">
              <a:ea typeface="+mj-ea"/>
            </a:endParaRPr>
          </a:p>
        </p:txBody>
      </p:sp>
      <p:pic>
        <p:nvPicPr>
          <p:cNvPr id="51202" name="Imagem 4"/>
          <p:cNvPicPr>
            <a:picLocks noChangeAspect="1"/>
          </p:cNvPicPr>
          <p:nvPr/>
        </p:nvPicPr>
        <p:blipFill>
          <a:blip r:embed="rId3"/>
          <a:srcRect/>
          <a:stretch>
            <a:fillRect/>
          </a:stretch>
        </p:blipFill>
        <p:spPr bwMode="auto">
          <a:xfrm>
            <a:off x="2060575" y="827088"/>
            <a:ext cx="8763000" cy="4584700"/>
          </a:xfrm>
          <a:prstGeom prst="rect">
            <a:avLst/>
          </a:prstGeom>
          <a:noFill/>
          <a:ln w="9525">
            <a:noFill/>
            <a:miter lim="800000"/>
            <a:headEnd/>
            <a:tailEnd/>
          </a:ln>
        </p:spPr>
      </p:pic>
      <p:sp>
        <p:nvSpPr>
          <p:cNvPr id="51203" name="Rectangle 6"/>
          <p:cNvSpPr>
            <a:spLocks noChangeArrowheads="1"/>
          </p:cNvSpPr>
          <p:nvPr/>
        </p:nvSpPr>
        <p:spPr bwMode="auto">
          <a:xfrm>
            <a:off x="153988" y="5545138"/>
            <a:ext cx="12187237" cy="915987"/>
          </a:xfrm>
          <a:prstGeom prst="rect">
            <a:avLst/>
          </a:prstGeom>
          <a:noFill/>
          <a:ln w="9525">
            <a:noFill/>
            <a:miter lim="800000"/>
            <a:headEnd/>
            <a:tailEnd/>
          </a:ln>
        </p:spPr>
        <p:txBody>
          <a:bodyPr>
            <a:spAutoFit/>
          </a:bodyPr>
          <a:lstStyle/>
          <a:p>
            <a:pPr algn="ctr" defTabSz="914400"/>
            <a:r>
              <a:rPr lang="pt-BR"/>
              <a:t>O grupo de manejo desalinhado teve taxas mais altas de curso complicado (44% vs 26%; р = 0,23) e nova disfunção orgânica persistindo no dia 7 (78% vs 60%; р = 0,25) em comparação com o grupo de manejo alinhado, embora não atingindo estatísticas significância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59793" y="214312"/>
            <a:ext cx="10353763" cy="970450"/>
          </a:xfrm>
        </p:spPr>
        <p:txBody>
          <a:bodyPr/>
          <a:lstStyle/>
          <a:p>
            <a:pPr eaLnBrk="1" fontAlgn="auto" hangingPunct="1">
              <a:spcAft>
                <a:spcPts val="0"/>
              </a:spcAft>
              <a:defRPr/>
            </a:pPr>
            <a:r>
              <a:rPr lang="pt-BR" dirty="0">
                <a:ea typeface="+mj-ea"/>
              </a:rPr>
              <a:t>R</a:t>
            </a:r>
            <a:r>
              <a:rPr lang="pt-BR" dirty="0" smtClean="0">
                <a:ea typeface="+mj-ea"/>
              </a:rPr>
              <a:t>esultados</a:t>
            </a:r>
            <a:endParaRPr lang="pt-BR" dirty="0">
              <a:ea typeface="+mj-ea"/>
            </a:endParaRPr>
          </a:p>
        </p:txBody>
      </p:sp>
      <p:pic>
        <p:nvPicPr>
          <p:cNvPr id="53250" name="Imagem 2"/>
          <p:cNvPicPr>
            <a:picLocks noChangeAspect="1"/>
          </p:cNvPicPr>
          <p:nvPr/>
        </p:nvPicPr>
        <p:blipFill>
          <a:blip r:embed="rId3"/>
          <a:srcRect/>
          <a:stretch>
            <a:fillRect/>
          </a:stretch>
        </p:blipFill>
        <p:spPr bwMode="auto">
          <a:xfrm>
            <a:off x="3027363" y="261938"/>
            <a:ext cx="7062787" cy="5383212"/>
          </a:xfrm>
          <a:prstGeom prst="rect">
            <a:avLst/>
          </a:prstGeom>
          <a:noFill/>
          <a:ln w="9525">
            <a:noFill/>
            <a:miter lim="800000"/>
            <a:headEnd/>
            <a:tailEnd/>
          </a:ln>
        </p:spPr>
      </p:pic>
      <p:sp>
        <p:nvSpPr>
          <p:cNvPr id="53251" name="Rectangle 6"/>
          <p:cNvSpPr>
            <a:spLocks noChangeArrowheads="1"/>
          </p:cNvSpPr>
          <p:nvPr/>
        </p:nvSpPr>
        <p:spPr bwMode="auto">
          <a:xfrm>
            <a:off x="1290638" y="5697538"/>
            <a:ext cx="9752012" cy="915987"/>
          </a:xfrm>
          <a:prstGeom prst="rect">
            <a:avLst/>
          </a:prstGeom>
          <a:noFill/>
          <a:ln w="9525">
            <a:noFill/>
            <a:miter lim="800000"/>
            <a:headEnd/>
            <a:tailEnd/>
          </a:ln>
        </p:spPr>
        <p:txBody>
          <a:bodyPr>
            <a:spAutoFit/>
          </a:bodyPr>
          <a:lstStyle/>
          <a:p>
            <a:pPr defTabSz="914400"/>
            <a:r>
              <a:rPr lang="pt-BR"/>
              <a:t>O grupo de manejo desalinhado teve taxas mais altas de curso complicado (44% vs 26%; р = 0,23) e nova disfunção orgânica persistindo no dia 7 (78% vs 60%; р = 0,25) em comparação com o grupo de manejo alinhado, embora não atingindo estatísticas significância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234950"/>
            <a:ext cx="10353762" cy="970450"/>
          </a:xfrm>
        </p:spPr>
        <p:txBody>
          <a:bodyPr/>
          <a:lstStyle/>
          <a:p>
            <a:pPr eaLnBrk="1" fontAlgn="auto" hangingPunct="1">
              <a:spcAft>
                <a:spcPts val="0"/>
              </a:spcAft>
              <a:defRPr/>
            </a:pPr>
            <a:r>
              <a:rPr lang="pt-BR" dirty="0" smtClean="0">
                <a:ea typeface="+mj-ea"/>
              </a:rPr>
              <a:t>Discussão</a:t>
            </a:r>
            <a:endParaRPr lang="pt-BR" dirty="0">
              <a:ea typeface="+mj-ea"/>
            </a:endParaRPr>
          </a:p>
        </p:txBody>
      </p:sp>
      <p:sp>
        <p:nvSpPr>
          <p:cNvPr id="3" name="Espaço Reservado para Conteúdo 2"/>
          <p:cNvSpPr>
            <a:spLocks noGrp="1"/>
          </p:cNvSpPr>
          <p:nvPr>
            <p:ph idx="1"/>
          </p:nvPr>
        </p:nvSpPr>
        <p:spPr>
          <a:xfrm>
            <a:off x="913795" y="1178412"/>
            <a:ext cx="10812984" cy="5510560"/>
          </a:xfrm>
        </p:spPr>
        <p:txBody>
          <a:bodyPr>
            <a:noAutofit/>
          </a:bodyPr>
          <a:lstStyle/>
          <a:p>
            <a:pPr indent="-306000" eaLnBrk="1" fontAlgn="auto" hangingPunct="1">
              <a:buFont typeface="Wingdings 2" charset="2"/>
              <a:buChar char=""/>
              <a:defRPr/>
            </a:pPr>
            <a:r>
              <a:rPr lang="pt-BR" sz="2400" dirty="0"/>
              <a:t>Entre 71 pacientes pediátricos com suspeita de choque séptico recebendo </a:t>
            </a:r>
            <a:r>
              <a:rPr lang="pt-BR" sz="2400" dirty="0" smtClean="0"/>
              <a:t>UCF </a:t>
            </a:r>
            <a:r>
              <a:rPr lang="pt-BR" sz="2400" dirty="0"/>
              <a:t>como um componente de sua avaliação e tratamento, a incorporação de </a:t>
            </a:r>
            <a:r>
              <a:rPr lang="pt-BR" sz="2400" dirty="0" smtClean="0"/>
              <a:t>UCF </a:t>
            </a:r>
            <a:r>
              <a:rPr lang="pt-BR" sz="2400" dirty="0"/>
              <a:t>mudou a caracterização clínica da fisiologia hemodinâmica em 67% dos </a:t>
            </a:r>
            <a:r>
              <a:rPr lang="pt-BR" sz="2400" dirty="0" smtClean="0"/>
              <a:t>pacientes.</a:t>
            </a:r>
          </a:p>
          <a:p>
            <a:pPr indent="-306000" eaLnBrk="1" fontAlgn="auto" hangingPunct="1">
              <a:buFont typeface="Wingdings 2" charset="2"/>
              <a:buChar char=""/>
              <a:defRPr/>
            </a:pPr>
            <a:r>
              <a:rPr lang="pt-BR" sz="2400" dirty="0"/>
              <a:t> O manejo do paciente por médicos que realizam </a:t>
            </a:r>
            <a:r>
              <a:rPr lang="pt-BR" sz="2400" dirty="0" smtClean="0"/>
              <a:t>UCF </a:t>
            </a:r>
            <a:r>
              <a:rPr lang="pt-BR" sz="2400" dirty="0"/>
              <a:t>frequentemente alinhado com a caracterização hemodinâmica do algoritmo, e esse alinhamento foi associado a melhores resultados na UTI, embora não seja estatisticamente </a:t>
            </a:r>
            <a:r>
              <a:rPr lang="pt-BR" sz="2400" dirty="0" smtClean="0"/>
              <a:t>significativo.</a:t>
            </a:r>
          </a:p>
          <a:p>
            <a:pPr indent="-306000" eaLnBrk="1" fontAlgn="auto" hangingPunct="1">
              <a:buFont typeface="Wingdings 2" charset="2"/>
              <a:buChar char=""/>
              <a:defRPr/>
            </a:pPr>
            <a:r>
              <a:rPr lang="pt-BR" sz="2400" dirty="0"/>
              <a:t> Em um estudo anterior de pacientes com suspeita de sepse, os cinco sinais clínicos sugeridos pelo American </a:t>
            </a:r>
            <a:r>
              <a:rPr lang="pt-BR" sz="2400" dirty="0" err="1"/>
              <a:t>College</a:t>
            </a:r>
            <a:r>
              <a:rPr lang="pt-BR" sz="2400" dirty="0"/>
              <a:t> </a:t>
            </a:r>
            <a:r>
              <a:rPr lang="pt-BR" sz="2400" dirty="0" err="1"/>
              <a:t>of</a:t>
            </a:r>
            <a:r>
              <a:rPr lang="pt-BR" sz="2400" dirty="0"/>
              <a:t> </a:t>
            </a:r>
            <a:r>
              <a:rPr lang="pt-BR" sz="2400" dirty="0" err="1"/>
              <a:t>Critical</a:t>
            </a:r>
            <a:r>
              <a:rPr lang="pt-BR" sz="2400" dirty="0"/>
              <a:t> </a:t>
            </a:r>
            <a:r>
              <a:rPr lang="pt-BR" sz="2400" dirty="0" err="1"/>
              <a:t>Care</a:t>
            </a:r>
            <a:r>
              <a:rPr lang="pt-BR" sz="2400" dirty="0"/>
              <a:t> Medicine para caracterizar choque quente versus frio (temperatura das extremidades, enchimento capilar, força de pulso, pressão de pulso e pressão arterial diastólica) tiveram concordância insuficiente uns com os outros (к = 0,14)</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Discussão</a:t>
            </a:r>
            <a:endParaRPr lang="pt-BR" dirty="0">
              <a:ea typeface="+mj-ea"/>
            </a:endParaRPr>
          </a:p>
        </p:txBody>
      </p:sp>
      <p:sp>
        <p:nvSpPr>
          <p:cNvPr id="3" name="Espaço Reservado para Conteúdo 2"/>
          <p:cNvSpPr>
            <a:spLocks noGrp="1"/>
          </p:cNvSpPr>
          <p:nvPr>
            <p:ph idx="1"/>
          </p:nvPr>
        </p:nvSpPr>
        <p:spPr>
          <a:xfrm>
            <a:off x="807432" y="1580050"/>
            <a:ext cx="10812985" cy="5510560"/>
          </a:xfrm>
        </p:spPr>
        <p:txBody>
          <a:bodyPr>
            <a:noAutofit/>
          </a:bodyPr>
          <a:lstStyle/>
          <a:p>
            <a:pPr indent="-306000" eaLnBrk="1" fontAlgn="auto" hangingPunct="1">
              <a:buFont typeface="Wingdings 2" charset="2"/>
              <a:buChar char=""/>
              <a:defRPr/>
            </a:pPr>
            <a:r>
              <a:rPr lang="pt-BR" sz="2400" dirty="0" smtClean="0"/>
              <a:t>50% dos pacientes em choque séptico apresenta disfunção miocárdica</a:t>
            </a:r>
          </a:p>
          <a:p>
            <a:pPr indent="-306000" eaLnBrk="1" fontAlgn="auto" hangingPunct="1">
              <a:buFont typeface="Wingdings 2" charset="2"/>
              <a:buChar char=""/>
              <a:defRPr/>
            </a:pPr>
            <a:r>
              <a:rPr lang="pt-BR" sz="2400" dirty="0" smtClean="0"/>
              <a:t>Realizar UCF identifica a DM </a:t>
            </a:r>
            <a:r>
              <a:rPr lang="pt-BR" sz="2400" dirty="0"/>
              <a:t>mais precocemente e com maior frequência quando incorporada na avaliação do choque, resultando em administração de volume reduzido durante o manejo </a:t>
            </a:r>
            <a:r>
              <a:rPr lang="pt-BR" sz="2400" dirty="0" smtClean="0"/>
              <a:t>clínico (positivo em crianças)</a:t>
            </a:r>
          </a:p>
          <a:p>
            <a:pPr indent="-306000" eaLnBrk="1" fontAlgn="auto" hangingPunct="1">
              <a:buFont typeface="Wingdings 2" charset="2"/>
              <a:buChar char=""/>
              <a:defRPr/>
            </a:pPr>
            <a:r>
              <a:rPr lang="pt-BR" sz="2400" dirty="0" smtClean="0"/>
              <a:t>Importância da terapia direcionada, clareza nos objetivos e padronização</a:t>
            </a:r>
          </a:p>
          <a:p>
            <a:pPr indent="-306000" eaLnBrk="1" fontAlgn="auto" hangingPunct="1">
              <a:buFont typeface="Wingdings 2" charset="2"/>
              <a:buChar char=""/>
              <a:defRPr/>
            </a:pPr>
            <a:r>
              <a:rPr lang="pt-BR" sz="2400" dirty="0" smtClean="0"/>
              <a:t>Um </a:t>
            </a:r>
            <a:r>
              <a:rPr lang="pt-BR" sz="2400" dirty="0"/>
              <a:t>algoritmo útil para orientar o gerenciamento clínico padroniza o cuidado eficaz e usa pontos de dados significativos para caracterizar a fisiopatologia</a:t>
            </a:r>
            <a:r>
              <a:rPr lang="pt-BR" sz="2400" dirty="0" smtClean="0"/>
              <a:t>.</a:t>
            </a:r>
          </a:p>
          <a:p>
            <a:pPr indent="-306000" eaLnBrk="1" fontAlgn="auto" hangingPunct="1">
              <a:buFont typeface="Wingdings 2" charset="2"/>
              <a:buChar char=""/>
              <a:defRPr/>
            </a:pPr>
            <a:r>
              <a:rPr lang="pt-BR" sz="2400" dirty="0" smtClean="0"/>
              <a:t>DESAFIOS EM PEDIATRIA!</a:t>
            </a:r>
            <a:endParaRPr lang="pt-BR" sz="2400" dirty="0"/>
          </a:p>
        </p:txBody>
      </p:sp>
      <p:sp>
        <p:nvSpPr>
          <p:cNvPr id="57347" name="Line 5"/>
          <p:cNvSpPr>
            <a:spLocks noChangeShapeType="1"/>
          </p:cNvSpPr>
          <p:nvPr/>
        </p:nvSpPr>
        <p:spPr bwMode="auto">
          <a:xfrm>
            <a:off x="712788" y="1338263"/>
            <a:ext cx="374650" cy="384175"/>
          </a:xfrm>
          <a:prstGeom prst="line">
            <a:avLst/>
          </a:prstGeom>
          <a:noFill/>
          <a:ln w="76200">
            <a:solidFill>
              <a:srgbClr val="FF66FF"/>
            </a:solidFill>
            <a:round/>
            <a:headEnd/>
            <a:tailEnd type="triangle" w="med" len="med"/>
          </a:ln>
        </p:spPr>
        <p:txBody>
          <a:bodyPr/>
          <a:lstStyle/>
          <a:p>
            <a:endParaRPr lang="pt-BR"/>
          </a:p>
        </p:txBody>
      </p:sp>
      <p:sp>
        <p:nvSpPr>
          <p:cNvPr id="57348" name="Text Box 6"/>
          <p:cNvSpPr txBox="1">
            <a:spLocks noChangeArrowheads="1"/>
          </p:cNvSpPr>
          <p:nvPr/>
        </p:nvSpPr>
        <p:spPr bwMode="auto">
          <a:xfrm>
            <a:off x="4508500" y="5805488"/>
            <a:ext cx="2813050" cy="366712"/>
          </a:xfrm>
          <a:prstGeom prst="rect">
            <a:avLst/>
          </a:prstGeom>
          <a:noFill/>
          <a:ln w="9525">
            <a:noFill/>
            <a:miter lim="800000"/>
            <a:headEnd/>
            <a:tailEnd/>
          </a:ln>
        </p:spPr>
        <p:txBody>
          <a:bodyPr wrap="none">
            <a:spAutoFit/>
          </a:bodyPr>
          <a:lstStyle/>
          <a:p>
            <a:pPr defTabSz="914400"/>
            <a:r>
              <a:rPr lang="pt-BR"/>
              <a:t>DM: disfunção miocárdica</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Discussão</a:t>
            </a:r>
            <a:endParaRPr lang="pt-BR" dirty="0">
              <a:ea typeface="+mj-ea"/>
            </a:endParaRPr>
          </a:p>
        </p:txBody>
      </p:sp>
      <p:sp>
        <p:nvSpPr>
          <p:cNvPr id="3" name="Espaço Reservado para Conteúdo 2"/>
          <p:cNvSpPr>
            <a:spLocks noGrp="1"/>
          </p:cNvSpPr>
          <p:nvPr>
            <p:ph idx="1"/>
          </p:nvPr>
        </p:nvSpPr>
        <p:spPr>
          <a:xfrm>
            <a:off x="913795" y="1580050"/>
            <a:ext cx="10812984" cy="5510560"/>
          </a:xfrm>
        </p:spPr>
        <p:txBody>
          <a:bodyPr>
            <a:noAutofit/>
          </a:bodyPr>
          <a:lstStyle/>
          <a:p>
            <a:pPr indent="-306000" eaLnBrk="1" fontAlgn="auto" hangingPunct="1">
              <a:buFont typeface="Wingdings 2" charset="2"/>
              <a:buChar char=""/>
              <a:defRPr/>
            </a:pPr>
            <a:r>
              <a:rPr lang="pt-BR" sz="2400" dirty="0" smtClean="0"/>
              <a:t>Limitação do estudo: Amostra pequena, viés </a:t>
            </a:r>
            <a:r>
              <a:rPr lang="pt-BR" sz="2400" dirty="0"/>
              <a:t>de </a:t>
            </a:r>
            <a:r>
              <a:rPr lang="pt-BR" sz="2400" dirty="0" smtClean="0"/>
              <a:t>seleção, pacientes sem intervenção após 4 horas provavelmente não tinham ecos alterados, sendo alinhados podem ter retirado significância estatística da mortalidade.</a:t>
            </a:r>
          </a:p>
          <a:p>
            <a:pPr indent="-306000" eaLnBrk="1" fontAlgn="auto" hangingPunct="1">
              <a:buFont typeface="Wingdings 2" charset="2"/>
              <a:buChar char=""/>
              <a:defRPr/>
            </a:pPr>
            <a:r>
              <a:rPr lang="pt-BR" sz="2400" dirty="0" smtClean="0"/>
              <a:t>Os </a:t>
            </a:r>
            <a:r>
              <a:rPr lang="pt-BR" sz="2400" dirty="0"/>
              <a:t>diagnósticos desalinhados podem ser devido a muitas variáveis ​​clínicas que podem ou não ser documentadas no momento da </a:t>
            </a:r>
            <a:r>
              <a:rPr lang="pt-BR" sz="2400" dirty="0" smtClean="0"/>
              <a:t>UCF </a:t>
            </a:r>
            <a:r>
              <a:rPr lang="pt-BR" sz="2400" dirty="0"/>
              <a:t>e podem estar associadas à labilidade na condição de um paciente. </a:t>
            </a:r>
            <a:endParaRPr lang="pt-BR" sz="2400" dirty="0" smtClean="0"/>
          </a:p>
          <a:p>
            <a:pPr indent="-306000" eaLnBrk="1" fontAlgn="auto" hangingPunct="1">
              <a:buFont typeface="Wingdings 2" charset="2"/>
              <a:buChar char=""/>
              <a:defRPr/>
            </a:pPr>
            <a:r>
              <a:rPr lang="pt-BR" sz="2400" dirty="0" smtClean="0"/>
              <a:t>Portanto</a:t>
            </a:r>
            <a:r>
              <a:rPr lang="pt-BR" sz="2400" dirty="0"/>
              <a:t>, a verdadeira contribuição do desalinhamento para o resultado clínico requer estudos prospectivos bem desenhados.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3"/>
          <a:srcRect/>
          <a:stretch>
            <a:fillRect/>
          </a:stretch>
        </p:blipFill>
        <p:spPr bwMode="auto">
          <a:xfrm>
            <a:off x="593725" y="195263"/>
            <a:ext cx="10412413" cy="1152525"/>
          </a:xfrm>
          <a:ln>
            <a:solidFill>
              <a:srgbClr val="FF66FF"/>
            </a:solidFill>
            <a:miter lim="800000"/>
            <a:headEnd/>
            <a:tailEnd/>
          </a:ln>
        </p:spPr>
      </p:pic>
      <p:sp>
        <p:nvSpPr>
          <p:cNvPr id="61443" name="Rectangle 3"/>
          <p:cNvSpPr>
            <a:spLocks noChangeArrowheads="1"/>
          </p:cNvSpPr>
          <p:nvPr/>
        </p:nvSpPr>
        <p:spPr bwMode="auto">
          <a:xfrm>
            <a:off x="398463" y="1649413"/>
            <a:ext cx="11442700" cy="4895850"/>
          </a:xfrm>
          <a:prstGeom prst="rect">
            <a:avLst/>
          </a:prstGeom>
          <a:noFill/>
          <a:ln w="9525">
            <a:noFill/>
            <a:miter lim="800000"/>
            <a:headEnd/>
            <a:tailEnd/>
          </a:ln>
          <a:effectLst/>
        </p:spPr>
        <p:txBody>
          <a:bodyPr lIns="347553" tIns="73002" bIns="76176" anchor="ctr">
            <a:spAutoFit/>
          </a:bodyPr>
          <a:lstStyle/>
          <a:p>
            <a:pPr algn="ctr"/>
            <a:r>
              <a:rPr lang="pt-BR" sz="2400">
                <a:effectLst>
                  <a:outerShdw blurRad="38100" dist="38100" dir="2700000" algn="tl">
                    <a:srgbClr val="212123"/>
                  </a:outerShdw>
                </a:effectLst>
              </a:rPr>
              <a:t>A incorporação da ultrassonografia cardíaca funcional (UCF) na prática clínica mudou a avaliação hemodinâmica do clínico em 67% dos pacientes com suspeita de choque séptico. </a:t>
            </a:r>
            <a:endParaRPr lang="en-US" sz="2400"/>
          </a:p>
          <a:p>
            <a:pPr algn="ctr"/>
            <a:r>
              <a:rPr lang="pt-BR" sz="2400">
                <a:effectLst>
                  <a:outerShdw blurRad="38100" dist="38100" dir="2700000" algn="tl">
                    <a:srgbClr val="212123"/>
                  </a:outerShdw>
                </a:effectLst>
              </a:rPr>
              <a:t>Um algoritmo de ultrassonografia cardíaca funcional  desenvolvido para caracterizar a hemodinâmica demonstrou concordância substancial com a caracterização hemodinâmica do clínico pós-UCF, com disfunção miocárdica e fisiologia obstrutiva tendo concordância perfeita e quase perfeita, respectivamente. </a:t>
            </a:r>
            <a:endParaRPr lang="en-US" sz="2400"/>
          </a:p>
          <a:p>
            <a:pPr algn="ctr"/>
            <a:r>
              <a:rPr lang="pt-BR" sz="2400">
                <a:effectLst>
                  <a:outerShdw blurRad="38100" dist="38100" dir="2700000" algn="tl">
                    <a:srgbClr val="212123"/>
                  </a:outerShdw>
                </a:effectLst>
              </a:rPr>
              <a:t>O manejo clínico frequentemente alinhado com a caracterização hemodinâmica do algoritmo, e os pacientes com desalinhamento tiveram uma taxa maior de curso complicado, embora não atingindo significância estatística. </a:t>
            </a:r>
            <a:endParaRPr lang="en-US" sz="2400"/>
          </a:p>
          <a:p>
            <a:pPr algn="ctr"/>
            <a:r>
              <a:rPr lang="pt-BR" sz="2400">
                <a:effectLst>
                  <a:outerShdw blurRad="38100" dist="38100" dir="2700000" algn="tl">
                    <a:srgbClr val="212123"/>
                  </a:outerShdw>
                </a:effectLst>
              </a:rPr>
              <a:t>Estudos futuros são necessários para avaliar o benefício clínico da incorporação do ultrassom na avaliação e tratamento da sepse pediátrica e choque.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6"/>
          <p:cNvPicPr>
            <a:picLocks noChangeAspect="1" noChangeArrowheads="1"/>
          </p:cNvPicPr>
          <p:nvPr/>
        </p:nvPicPr>
        <p:blipFill>
          <a:blip r:embed="rId2"/>
          <a:srcRect/>
          <a:stretch>
            <a:fillRect/>
          </a:stretch>
        </p:blipFill>
        <p:spPr bwMode="auto">
          <a:xfrm>
            <a:off x="701675" y="490538"/>
            <a:ext cx="5194300" cy="3225800"/>
          </a:xfrm>
          <a:prstGeom prst="rect">
            <a:avLst/>
          </a:prstGeom>
          <a:noFill/>
          <a:ln w="9525">
            <a:noFill/>
            <a:miter lim="800000"/>
            <a:headEnd/>
            <a:tailEnd/>
          </a:ln>
        </p:spPr>
      </p:pic>
      <p:pic>
        <p:nvPicPr>
          <p:cNvPr id="63490" name="Picture 7"/>
          <p:cNvPicPr>
            <a:picLocks noChangeAspect="1" noChangeArrowheads="1"/>
          </p:cNvPicPr>
          <p:nvPr/>
        </p:nvPicPr>
        <p:blipFill>
          <a:blip r:embed="rId3"/>
          <a:srcRect/>
          <a:stretch>
            <a:fillRect/>
          </a:stretch>
        </p:blipFill>
        <p:spPr bwMode="auto">
          <a:xfrm>
            <a:off x="6091238" y="1452563"/>
            <a:ext cx="5202237" cy="4491037"/>
          </a:xfrm>
          <a:prstGeom prst="rect">
            <a:avLst/>
          </a:prstGeom>
          <a:noFill/>
          <a:ln w="9525">
            <a:noFill/>
            <a:miter lim="800000"/>
            <a:headEnd/>
            <a:tailEnd/>
          </a:ln>
        </p:spPr>
      </p:pic>
      <p:sp>
        <p:nvSpPr>
          <p:cNvPr id="63491" name="Text Box 8"/>
          <p:cNvSpPr txBox="1">
            <a:spLocks noChangeArrowheads="1"/>
          </p:cNvSpPr>
          <p:nvPr/>
        </p:nvSpPr>
        <p:spPr bwMode="auto">
          <a:xfrm>
            <a:off x="1855788" y="4405313"/>
            <a:ext cx="1403350" cy="366712"/>
          </a:xfrm>
          <a:prstGeom prst="rect">
            <a:avLst/>
          </a:prstGeom>
          <a:noFill/>
          <a:ln w="9525">
            <a:noFill/>
            <a:miter lim="800000"/>
            <a:headEnd/>
            <a:tailEnd/>
          </a:ln>
        </p:spPr>
        <p:txBody>
          <a:bodyPr wrap="none">
            <a:spAutoFit/>
          </a:bodyPr>
          <a:lstStyle/>
          <a:p>
            <a:pPr defTabSz="914400"/>
            <a:r>
              <a:rPr lang="pt-BR">
                <a:solidFill>
                  <a:srgbClr val="FF66FF"/>
                </a:solidFill>
              </a:rPr>
              <a:t>ABSTRACT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5"/>
          <p:cNvPicPr>
            <a:picLocks noChangeAspect="1" noChangeArrowheads="1"/>
          </p:cNvPicPr>
          <p:nvPr>
            <p:ph type="body" idx="1"/>
          </p:nvPr>
        </p:nvPicPr>
        <p:blipFill>
          <a:blip r:embed="rId2"/>
          <a:srcRect/>
          <a:stretch>
            <a:fillRect/>
          </a:stretch>
        </p:blipFill>
        <p:spPr bwMode="auto">
          <a:xfrm>
            <a:off x="877888" y="1411288"/>
            <a:ext cx="5561012" cy="998537"/>
          </a:xfrm>
        </p:spPr>
      </p:pic>
      <p:pic>
        <p:nvPicPr>
          <p:cNvPr id="64514" name="Picture 6"/>
          <p:cNvPicPr>
            <a:picLocks noChangeAspect="1" noChangeArrowheads="1"/>
          </p:cNvPicPr>
          <p:nvPr/>
        </p:nvPicPr>
        <p:blipFill>
          <a:blip r:embed="rId3"/>
          <a:srcRect/>
          <a:stretch>
            <a:fillRect/>
          </a:stretch>
        </p:blipFill>
        <p:spPr bwMode="auto">
          <a:xfrm>
            <a:off x="876300" y="2398713"/>
            <a:ext cx="5559425" cy="744537"/>
          </a:xfrm>
          <a:prstGeom prst="rect">
            <a:avLst/>
          </a:prstGeom>
          <a:noFill/>
          <a:ln w="9525">
            <a:noFill/>
            <a:miter lim="800000"/>
            <a:headEnd/>
            <a:tailEnd/>
          </a:ln>
        </p:spPr>
      </p:pic>
      <p:pic>
        <p:nvPicPr>
          <p:cNvPr id="64515" name="Picture 7"/>
          <p:cNvPicPr>
            <a:picLocks noChangeAspect="1" noChangeArrowheads="1"/>
          </p:cNvPicPr>
          <p:nvPr/>
        </p:nvPicPr>
        <p:blipFill>
          <a:blip r:embed="rId4"/>
          <a:srcRect/>
          <a:stretch>
            <a:fillRect/>
          </a:stretch>
        </p:blipFill>
        <p:spPr bwMode="auto">
          <a:xfrm>
            <a:off x="6607175" y="511175"/>
            <a:ext cx="4276725" cy="5486400"/>
          </a:xfrm>
          <a:prstGeom prst="rect">
            <a:avLst/>
          </a:prstGeom>
          <a:noFill/>
          <a:ln w="9525">
            <a:noFill/>
            <a:miter lim="800000"/>
            <a:headEnd/>
            <a:tailEnd/>
          </a:ln>
        </p:spPr>
      </p:pic>
      <p:sp>
        <p:nvSpPr>
          <p:cNvPr id="64516" name="Text Box 8"/>
          <p:cNvSpPr txBox="1">
            <a:spLocks noChangeArrowheads="1"/>
          </p:cNvSpPr>
          <p:nvPr/>
        </p:nvSpPr>
        <p:spPr bwMode="auto">
          <a:xfrm>
            <a:off x="2295525" y="4237038"/>
            <a:ext cx="1746250" cy="366712"/>
          </a:xfrm>
          <a:prstGeom prst="rect">
            <a:avLst/>
          </a:prstGeom>
          <a:noFill/>
          <a:ln w="9525">
            <a:noFill/>
            <a:miter lim="800000"/>
            <a:headEnd/>
            <a:tailEnd/>
          </a:ln>
        </p:spPr>
        <p:txBody>
          <a:bodyPr wrap="none">
            <a:spAutoFit/>
          </a:bodyPr>
          <a:lstStyle/>
          <a:p>
            <a:pPr defTabSz="914400"/>
            <a:r>
              <a:rPr lang="pt-BR">
                <a:solidFill>
                  <a:srgbClr val="FF66FF"/>
                </a:solidFill>
              </a:rPr>
              <a:t>REFERENCES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4"/>
          <p:cNvPicPr>
            <a:picLocks noChangeAspect="1" noChangeArrowheads="1"/>
          </p:cNvPicPr>
          <p:nvPr/>
        </p:nvPicPr>
        <p:blipFill>
          <a:blip r:embed="rId2"/>
          <a:srcRect/>
          <a:stretch>
            <a:fillRect/>
          </a:stretch>
        </p:blipFill>
        <p:spPr bwMode="auto">
          <a:xfrm>
            <a:off x="3125788" y="373063"/>
            <a:ext cx="4451350" cy="531495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4"/>
          <p:cNvPicPr>
            <a:picLocks noChangeAspect="1" noChangeArrowheads="1"/>
          </p:cNvPicPr>
          <p:nvPr/>
        </p:nvPicPr>
        <p:blipFill>
          <a:blip r:embed="rId2"/>
          <a:srcRect/>
          <a:stretch>
            <a:fillRect/>
          </a:stretch>
        </p:blipFill>
        <p:spPr bwMode="auto">
          <a:xfrm>
            <a:off x="0" y="341313"/>
            <a:ext cx="5259388" cy="6630987"/>
          </a:xfrm>
          <a:prstGeom prst="rect">
            <a:avLst/>
          </a:prstGeom>
          <a:noFill/>
          <a:ln w="9525">
            <a:noFill/>
            <a:miter lim="800000"/>
            <a:headEnd/>
            <a:tailEnd/>
          </a:ln>
        </p:spPr>
      </p:pic>
      <p:pic>
        <p:nvPicPr>
          <p:cNvPr id="66562" name="Picture 5"/>
          <p:cNvPicPr>
            <a:picLocks noChangeAspect="1" noChangeArrowheads="1"/>
          </p:cNvPicPr>
          <p:nvPr/>
        </p:nvPicPr>
        <p:blipFill>
          <a:blip r:embed="rId3"/>
          <a:srcRect/>
          <a:stretch>
            <a:fillRect/>
          </a:stretch>
        </p:blipFill>
        <p:spPr bwMode="auto">
          <a:xfrm>
            <a:off x="5326063" y="1895475"/>
            <a:ext cx="5526087" cy="3529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bwMode="auto">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defRPr/>
            </a:pPr>
            <a:r>
              <a:rPr lang="pt-BR" sz="3600" smtClean="0">
                <a:ln>
                  <a:noFill/>
                </a:ln>
                <a:solidFill>
                  <a:srgbClr val="FFFF00"/>
                </a:solidFill>
                <a:effectLst/>
              </a:rPr>
              <a:t>Nota do Editor da página neonatal </a:t>
            </a:r>
            <a:r>
              <a:rPr lang="pt-BR" sz="3600" smtClean="0">
                <a:ln>
                  <a:noFill/>
                </a:ln>
                <a:solidFill>
                  <a:srgbClr val="FFFF00"/>
                </a:solidFill>
                <a:effectLst/>
                <a:hlinkClick r:id="rId2"/>
              </a:rPr>
              <a:t>www.paulomargotto.com.br</a:t>
            </a:r>
            <a:r>
              <a:rPr lang="pt-BR" sz="3600" smtClean="0">
                <a:ln>
                  <a:noFill/>
                </a:ln>
                <a:solidFill>
                  <a:srgbClr val="FFFF00"/>
                </a:solidFill>
                <a:effectLst/>
              </a:rPr>
              <a:t>. Consultem também!</a:t>
            </a:r>
            <a:br>
              <a:rPr lang="pt-BR" sz="3600" smtClean="0">
                <a:ln>
                  <a:noFill/>
                </a:ln>
                <a:solidFill>
                  <a:srgbClr val="FFFF00"/>
                </a:solidFill>
                <a:effectLst/>
              </a:rPr>
            </a:br>
            <a:r>
              <a:rPr lang="pt-BR" sz="3600" smtClean="0">
                <a:ln>
                  <a:noFill/>
                </a:ln>
                <a:solidFill>
                  <a:srgbClr val="FFFF00"/>
                </a:solidFill>
                <a:effectLst/>
              </a:rPr>
              <a:t>Aqui e Agora! Online Sempre!</a:t>
            </a:r>
          </a:p>
        </p:txBody>
      </p:sp>
      <p:pic>
        <p:nvPicPr>
          <p:cNvPr id="77827" name="Picture 3"/>
          <p:cNvPicPr>
            <a:picLocks noChangeAspect="1" noChangeArrowheads="1"/>
          </p:cNvPicPr>
          <p:nvPr>
            <p:ph type="body" idx="1"/>
          </p:nvPr>
        </p:nvPicPr>
        <p:blipFill>
          <a:blip r:embed="rId3"/>
          <a:srcRect/>
          <a:stretch>
            <a:fillRect/>
          </a:stretch>
        </p:blipFill>
        <p:spPr bwMode="auto">
          <a:xfrm>
            <a:off x="2444750" y="2165350"/>
            <a:ext cx="7591425" cy="4059238"/>
          </a:xfrm>
          <a:ln>
            <a:solidFill>
              <a:srgbClr val="FF66FF"/>
            </a:solidFill>
            <a:miter lim="800000"/>
            <a:headEnd/>
            <a:tailEnd/>
          </a:ln>
        </p:spPr>
      </p:pic>
      <p:sp>
        <p:nvSpPr>
          <p:cNvPr id="67587" name="Text Box 5"/>
          <p:cNvSpPr txBox="1">
            <a:spLocks noChangeArrowheads="1"/>
          </p:cNvSpPr>
          <p:nvPr/>
        </p:nvSpPr>
        <p:spPr bwMode="auto">
          <a:xfrm>
            <a:off x="2063750" y="6257925"/>
            <a:ext cx="8274050" cy="366713"/>
          </a:xfrm>
          <a:prstGeom prst="rect">
            <a:avLst/>
          </a:prstGeom>
          <a:noFill/>
          <a:ln w="9525">
            <a:noFill/>
            <a:miter lim="800000"/>
            <a:headEnd/>
            <a:tailEnd/>
          </a:ln>
        </p:spPr>
        <p:txBody>
          <a:bodyPr wrap="none">
            <a:spAutoFit/>
          </a:bodyPr>
          <a:lstStyle/>
          <a:p>
            <a:pPr defTabSz="914400"/>
            <a:r>
              <a:rPr lang="pt-BR">
                <a:solidFill>
                  <a:srgbClr val="FFFF00"/>
                </a:solidFill>
              </a:rPr>
              <a:t>Médicos Residentes da Unidade de Neonatologia do HMIB/SES/DF (26/3/2021)</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1"/>
          </p:nvPr>
        </p:nvSpPr>
        <p:spPr bwMode="auto">
          <a:xfrm>
            <a:off x="1838325" y="2365375"/>
            <a:ext cx="10353675" cy="4059238"/>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lnSpc>
                <a:spcPct val="90000"/>
              </a:lnSpc>
              <a:defRPr/>
            </a:pPr>
            <a:r>
              <a:rPr lang="pt-BR" smtClean="0">
                <a:ln>
                  <a:noFill/>
                </a:ln>
                <a:effectLst/>
              </a:rPr>
              <a:t>McNamara frisa durante a Conferência da necessidade de se reconhecer a importância de termos a melhor terapia disponível, não ficando no “achômetro”, avaliando esses pacientes de uma forma abrangente, e com certeza melhor será o desfecho. Será que estamos causando dano ao paciente, danos à fisiologia devido não observar coisas a beira do leito? Infelizmente temos que conviver com a pressão arterial (PA)! É importante. Não estou dizendo para ninguém ignorá-la, mas precisamos ir além da pressão arterial. Normalmente é isso que as pessoas seguem de forma robótica, mas digo que não é o fator determinante da estabilidade cardiovascular. Foi apresentado um caso em que o RN tinha uma  PA média normal, mas ao observar a pressão sistólica, esta estava baixa e acompanhada com acidose metabólica, lactato alto. Avaliando esses dados há uma sugestão  de baixo débito cardíaco (DC), confirmado com a ecocadiografia. A dobutamina (5mcg/kg/min) levou a melhora do bebê. A pressão arterial média (PAM) não prevê o DC, assim como, isoladamente,  não se relaciona com o fluxo sanguíneo cerebral. </a:t>
            </a:r>
          </a:p>
        </p:txBody>
      </p:sp>
      <p:sp>
        <p:nvSpPr>
          <p:cNvPr id="68610" name="Rectangle 4"/>
          <p:cNvSpPr>
            <a:spLocks noChangeArrowheads="1"/>
          </p:cNvSpPr>
          <p:nvPr/>
        </p:nvSpPr>
        <p:spPr bwMode="auto">
          <a:xfrm>
            <a:off x="1473200" y="236538"/>
            <a:ext cx="9321800" cy="914400"/>
          </a:xfrm>
          <a:prstGeom prst="rect">
            <a:avLst/>
          </a:prstGeom>
          <a:solidFill>
            <a:srgbClr val="FFFFFF"/>
          </a:solidFill>
          <a:ln w="9525">
            <a:noFill/>
            <a:miter lim="800000"/>
            <a:headEnd/>
            <a:tailEnd/>
          </a:ln>
        </p:spPr>
        <p:txBody>
          <a:bodyPr wrap="none" tIns="126960" bIns="25392" anchor="ctr">
            <a:spAutoFit/>
          </a:bodyPr>
          <a:lstStyle/>
          <a:p>
            <a:pPr eaLnBrk="0" hangingPunct="0"/>
            <a:r>
              <a:rPr lang="en-US" sz="2200" b="1">
                <a:solidFill>
                  <a:srgbClr val="072A4D"/>
                </a:solidFill>
                <a:latin typeface="Lato" pitchFamily="34" charset="0"/>
                <a:hlinkClick r:id="rId2"/>
              </a:rPr>
              <a:t>ECOCARDIOGRAFIA FUNCIONAL NO CHOQUE EM REC</a:t>
            </a:r>
            <a:r>
              <a:rPr lang="en-US" sz="2200" b="1">
                <a:solidFill>
                  <a:srgbClr val="072A4D"/>
                </a:solidFill>
                <a:hlinkClick r:id="rId2"/>
              </a:rPr>
              <a:t>É</a:t>
            </a:r>
            <a:r>
              <a:rPr lang="en-US" sz="2200" b="1">
                <a:solidFill>
                  <a:srgbClr val="072A4D"/>
                </a:solidFill>
                <a:latin typeface="Lato" pitchFamily="34" charset="0"/>
                <a:hlinkClick r:id="rId2"/>
              </a:rPr>
              <a:t>M-NASCIDOS</a:t>
            </a:r>
            <a:endParaRPr lang="en-US" sz="2200" b="1">
              <a:solidFill>
                <a:srgbClr val="072A4D"/>
              </a:solidFill>
              <a:latin typeface="Lato" pitchFamily="34" charset="0"/>
            </a:endParaRPr>
          </a:p>
          <a:p>
            <a:pPr eaLnBrk="0" hangingPunct="0"/>
            <a:r>
              <a:rPr lang="en-US" sz="1300">
                <a:solidFill>
                  <a:srgbClr val="2A6490"/>
                </a:solidFill>
                <a:ea typeface="Source Sans Pro"/>
                <a:cs typeface="Source Sans Pro"/>
                <a:hlinkClick r:id="rId3" tooltip="Ecocardiografia-Funcional-Choque"/>
              </a:rPr>
              <a:t>  </a:t>
            </a:r>
            <a:r>
              <a:rPr lang="en-US" sz="2800">
                <a:solidFill>
                  <a:srgbClr val="2A6490"/>
                </a:solidFill>
                <a:ea typeface="Source Sans Pro"/>
                <a:cs typeface="Source Sans Pro"/>
              </a:rPr>
              <a:t> </a:t>
            </a:r>
            <a:r>
              <a:rPr lang="en-US" sz="1300">
                <a:solidFill>
                  <a:srgbClr val="2A6490"/>
                </a:solidFill>
                <a:ea typeface="Source Sans Pro"/>
                <a:cs typeface="Source Sans Pro"/>
              </a:rPr>
              <a:t>        </a:t>
            </a:r>
          </a:p>
        </p:txBody>
      </p:sp>
      <p:pic>
        <p:nvPicPr>
          <p:cNvPr id="68611" name="Picture 5" descr="doc">
            <a:hlinkClick r:id="rId3" tooltip="Ecocardiografia-Funcional-Choque"/>
          </p:cNvPr>
          <p:cNvPicPr>
            <a:picLocks noChangeAspect="1" noChangeArrowheads="1"/>
          </p:cNvPicPr>
          <p:nvPr/>
        </p:nvPicPr>
        <p:blipFill>
          <a:blip r:embed="rId4"/>
          <a:srcRect/>
          <a:stretch>
            <a:fillRect/>
          </a:stretch>
        </p:blipFill>
        <p:spPr bwMode="auto">
          <a:xfrm>
            <a:off x="10928350" y="466725"/>
            <a:ext cx="457200" cy="457200"/>
          </a:xfrm>
          <a:prstGeom prst="rect">
            <a:avLst/>
          </a:prstGeom>
          <a:noFill/>
          <a:ln w="9525">
            <a:noFill/>
            <a:miter lim="800000"/>
            <a:headEnd/>
            <a:tailEnd/>
          </a:ln>
        </p:spPr>
      </p:pic>
      <p:sp>
        <p:nvSpPr>
          <p:cNvPr id="68612" name="Rectangle 6"/>
          <p:cNvSpPr>
            <a:spLocks noChangeArrowheads="1"/>
          </p:cNvSpPr>
          <p:nvPr/>
        </p:nvSpPr>
        <p:spPr bwMode="auto">
          <a:xfrm>
            <a:off x="0" y="1177925"/>
            <a:ext cx="12290425" cy="1190625"/>
          </a:xfrm>
          <a:prstGeom prst="rect">
            <a:avLst/>
          </a:prstGeom>
          <a:noFill/>
          <a:ln w="9525">
            <a:noFill/>
            <a:miter lim="800000"/>
            <a:headEnd/>
            <a:tailEnd/>
          </a:ln>
        </p:spPr>
        <p:txBody>
          <a:bodyPr anchor="ctr">
            <a:spAutoFit/>
          </a:bodyPr>
          <a:lstStyle/>
          <a:p>
            <a:pPr algn="ctr"/>
            <a:r>
              <a:rPr lang="en-US"/>
              <a:t>Patrick McNamara(Canadá-Estados Unidos)</a:t>
            </a:r>
          </a:p>
          <a:p>
            <a:pPr algn="ctr"/>
            <a:r>
              <a:rPr lang="en-US"/>
              <a:t>22º Simpósio Internacional de Neonatologia do Santa Joana, São Paulo, 11-14 de setembro de 2019. Realizado por Paulo R. Margotto.  22º Simpósio Internacional de Neonatologia do Santa Joana, São Paulo, 11-14 de setembro de 2019.</a:t>
            </a:r>
          </a:p>
        </p:txBody>
      </p:sp>
      <p:pic>
        <p:nvPicPr>
          <p:cNvPr id="68613" name="Picture 7"/>
          <p:cNvPicPr>
            <a:picLocks noChangeAspect="1" noChangeArrowheads="1"/>
          </p:cNvPicPr>
          <p:nvPr/>
        </p:nvPicPr>
        <p:blipFill>
          <a:blip r:embed="rId5"/>
          <a:srcRect/>
          <a:stretch>
            <a:fillRect/>
          </a:stretch>
        </p:blipFill>
        <p:spPr bwMode="auto">
          <a:xfrm>
            <a:off x="0" y="3106738"/>
            <a:ext cx="2171700" cy="1625600"/>
          </a:xfrm>
          <a:prstGeom prst="rect">
            <a:avLst/>
          </a:prstGeom>
          <a:noFill/>
          <a:ln w="9525">
            <a:noFill/>
            <a:miter lim="800000"/>
            <a:headEnd/>
            <a:tailEnd/>
          </a:ln>
        </p:spPr>
      </p:pic>
      <p:sp>
        <p:nvSpPr>
          <p:cNvPr id="68614" name="AutoShape 8"/>
          <p:cNvSpPr>
            <a:spLocks noChangeArrowheads="1"/>
          </p:cNvSpPr>
          <p:nvPr/>
        </p:nvSpPr>
        <p:spPr bwMode="auto">
          <a:xfrm>
            <a:off x="11725275" y="6083300"/>
            <a:ext cx="466725" cy="390525"/>
          </a:xfrm>
          <a:custGeom>
            <a:avLst/>
            <a:gdLst>
              <a:gd name="T0" fmla="*/ 350044 w 21600"/>
              <a:gd name="T1" fmla="*/ 0 h 21600"/>
              <a:gd name="T2" fmla="*/ 0 w 21600"/>
              <a:gd name="T3" fmla="*/ 195263 h 21600"/>
              <a:gd name="T4" fmla="*/ 350044 w 21600"/>
              <a:gd name="T5" fmla="*/ 390525 h 21600"/>
              <a:gd name="T6" fmla="*/ 466725 w 21600"/>
              <a:gd name="T7" fmla="*/ 1952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bwMode="auto">
          <a:xfrm>
            <a:off x="452438" y="952500"/>
            <a:ext cx="11142662" cy="5407025"/>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defRPr/>
            </a:pPr>
            <a:r>
              <a:rPr lang="pt-BR" sz="1800" smtClean="0">
                <a:ln>
                  <a:noFill/>
                </a:ln>
                <a:effectLst/>
              </a:rPr>
              <a:t>Ao avaliar a pressão arterial (PA) baixa, avalie se há sinais clínicos de taquicardia, acidose, redução do débito cardíaco, lactato aumentado. Outra pergunta:  que tipo de hipotensão (Pressão sistólica-PS- baixa ou PD-pressão diastólica- baixa?). A escolha da terapia vai ser diferente. Se o problema  for PS baixa, o paciente  ou tem  hipertensão pulmonar ou tem um problema  de função cardíaca. Dar um  fármaco que aumenta a resistência vascular  sistêmica não faz sentido nessa situação. Se ele tiver uma PD baixa as possibilidades podem  incluir HIPOVOLEMIA ou  CANAL ARTERIAL PÉRVIO (dê um inibidor da ciclogenase)  e se excluídas essas causas, VASOPRESSINA. Então você já está aumentando as possibilidades de raciocínio em relação aos problemas. Pergunto: qual é a droga mais comum que se usa na UTI Neonatal? dopamina. Pode não ser a melhor escolha para esse paciente. Sabemos  que se você der DOPAMINA, vai aumentar a PA, mas pode não aumentar o DC; se der dobutamina  vai melhorar o DC sem provavelmente aumentar muito a PA. É citado outro caso de um prematuro de 28 semanas, que recebeu reanimação ao nascer, apresentou baixa PD e que fizeram: dopamina na dose de 5mcg/kg/min e a PD caiu mais ainda, então aumentaram a dopamina para 10mcg/kg/min, com piora da PD. Como não melhorou, acrescentaram um novo fármaco, epinefrina. O bebê estava acidótico, com lactato alto. Realizado ecocardiografia e  evidenciou canal arterial com baixo DC direito e  esquerdo. Foi introduzido  dobutamina e o bebê melhorou em 6 horas e em 24 horas o bebê foi extubado. Então PARE DE DAR AQUILO QUE NÃO ESTÁ MELHORANDO O PACIENTE!!!  </a:t>
            </a:r>
          </a:p>
        </p:txBody>
      </p:sp>
      <p:sp>
        <p:nvSpPr>
          <p:cNvPr id="69634" name="AutoShape 4"/>
          <p:cNvSpPr>
            <a:spLocks noChangeArrowheads="1"/>
          </p:cNvSpPr>
          <p:nvPr/>
        </p:nvSpPr>
        <p:spPr bwMode="auto">
          <a:xfrm>
            <a:off x="11725275" y="6083300"/>
            <a:ext cx="466725" cy="390525"/>
          </a:xfrm>
          <a:custGeom>
            <a:avLst/>
            <a:gdLst>
              <a:gd name="T0" fmla="*/ 350044 w 21600"/>
              <a:gd name="T1" fmla="*/ 0 h 21600"/>
              <a:gd name="T2" fmla="*/ 0 w 21600"/>
              <a:gd name="T3" fmla="*/ 195263 h 21600"/>
              <a:gd name="T4" fmla="*/ 350044 w 21600"/>
              <a:gd name="T5" fmla="*/ 390525 h 21600"/>
              <a:gd name="T6" fmla="*/ 466725 w 21600"/>
              <a:gd name="T7" fmla="*/ 1952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1"/>
          </p:nvPr>
        </p:nvSpPr>
        <p:spPr bwMode="auto">
          <a:xfrm>
            <a:off x="327025" y="730250"/>
            <a:ext cx="11326813" cy="5783263"/>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defRPr/>
            </a:pPr>
            <a:r>
              <a:rPr lang="pt-BR" smtClean="0">
                <a:ln>
                  <a:noFill/>
                </a:ln>
                <a:effectLst/>
              </a:rPr>
              <a:t>Na hipertensão pulmonar aguda, raciocine cm um fármaco que não aumente  a resistência vascular pulmonar, como a dopamina (essa aumenta a resistência vascular sistêmica e dramaticamente a resistência vascular – quase 2,5 vezes maior  após o aumento da dopamina). Assim, você pode aumentar a PA, mas você pode causar um impacto negativo no débito cardíaco. O VD (ventrículo direito) é muito sensível a pós-carga. É por isso que quando temos baixa pressão arterial em hipertensão pulmonar aguda nós usamos vasopressina que aumenta a PA (inclusive com menos consumo de oxigênio), mas no pulmão funciona estimulado ENOS, causando a liberação de óxido nítrico (outros usam norepinefrina – essa pode ocasionar vasoconstrição pulmonar em alguns bebês). A milrinona não está indicada em situação de encefalopatia hipóxico-isquêmica devido a ocorrência de catastrófica hipotensão arterial. Esses bebês a disfunção do VD é o melhor preditor de lesão cerebral. Por último a minha mensagem para levar para casa: pense na PA, mas pense numa forma mais ampla e sempre o por quê de uma forma holística.  Se tiverem acesso à  hemodinâmica, à ecografia, vocês podem melhora a precisão do seu diagnóstico e consequentemente da terapia. Precisamos utilizar a ecografia, muito judiciosamente. Em Toronto as pessoas treinam por um ano, fazem  em torno de 600-700 exames. Treinamos especialistas.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bwMode="auto">
          <a:xfrm>
            <a:off x="893763" y="1135063"/>
            <a:ext cx="10353675" cy="4059237"/>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lnSpc>
                <a:spcPct val="90000"/>
              </a:lnSpc>
              <a:defRPr/>
            </a:pPr>
            <a:r>
              <a:rPr lang="pt-BR" smtClean="0">
                <a:ln>
                  <a:noFill/>
                </a:ln>
                <a:effectLst/>
              </a:rPr>
              <a:t>O choque no período neonatal está associado a estados fisiopatológicos únicos que precisam de avaliação cuidadosa e abordagem individualizada para o manejo.</a:t>
            </a:r>
          </a:p>
          <a:p>
            <a:pPr>
              <a:lnSpc>
                <a:spcPct val="90000"/>
              </a:lnSpc>
              <a:defRPr/>
            </a:pPr>
            <a:r>
              <a:rPr lang="pt-BR" smtClean="0">
                <a:ln>
                  <a:noFill/>
                </a:ln>
                <a:effectLst/>
              </a:rPr>
              <a:t>O reconhecimento precoce do choque e sua fisiopatologia subjacente são críticos para instituir uma intervenção específica precoce, o que pode melhorar os resultados em pacientes com choque neonatal.</a:t>
            </a:r>
          </a:p>
          <a:p>
            <a:pPr>
              <a:lnSpc>
                <a:spcPct val="90000"/>
              </a:lnSpc>
              <a:defRPr/>
            </a:pPr>
            <a:r>
              <a:rPr lang="pt-BR" i="1" smtClean="0">
                <a:ln>
                  <a:noFill/>
                </a:ln>
                <a:solidFill>
                  <a:srgbClr val="FFFF00"/>
                </a:solidFill>
                <a:effectLst/>
              </a:rPr>
              <a:t>Um ecocardiograma funcional à beira do leito pode fornecer informações anatômicas e fisiológicas vitais para esse tratamento. O uso generalizado é limitado devido à sua falta de disponibilidade, programas de treinamento estruturados para neonatologistas e dados sobre resultados clínicos. Essa modalidade deve ser mais explorada para gerar dados para os desfechos terapêuticos que podem ser usados para padronizar e protocolar o tratamento do choque neonatal. Recomendamos que a ecocardiografia focada no choque neonatal fosse considerada uma extensão do exame clínico e de outros parâmetros clínicos tradicionalmente utilizados</a:t>
            </a:r>
            <a:r>
              <a:rPr lang="pt-BR" i="1" smtClean="0">
                <a:ln>
                  <a:noFill/>
                </a:ln>
                <a:effectLst/>
              </a:rPr>
              <a:t>.</a:t>
            </a:r>
            <a:endParaRPr lang="pt-BR" smtClean="0">
              <a:ln>
                <a:noFill/>
              </a:ln>
              <a:effectLst/>
            </a:endParaRPr>
          </a:p>
          <a:p>
            <a:pPr>
              <a:lnSpc>
                <a:spcPct val="90000"/>
              </a:lnSpc>
              <a:defRPr/>
            </a:pPr>
            <a:endParaRPr lang="pt-BR" smtClean="0">
              <a:ln>
                <a:noFill/>
              </a:ln>
              <a:effectLst/>
            </a:endParaRPr>
          </a:p>
        </p:txBody>
      </p:sp>
      <p:sp>
        <p:nvSpPr>
          <p:cNvPr id="71682" name="Rectangle 4"/>
          <p:cNvSpPr>
            <a:spLocks noChangeArrowheads="1"/>
          </p:cNvSpPr>
          <p:nvPr/>
        </p:nvSpPr>
        <p:spPr bwMode="auto">
          <a:xfrm>
            <a:off x="434975" y="0"/>
            <a:ext cx="11576050" cy="1052513"/>
          </a:xfrm>
          <a:prstGeom prst="rect">
            <a:avLst/>
          </a:prstGeom>
          <a:noFill/>
          <a:ln w="9525">
            <a:noFill/>
            <a:miter lim="800000"/>
            <a:headEnd/>
            <a:tailEnd/>
          </a:ln>
        </p:spPr>
        <p:txBody>
          <a:bodyPr wrap="none" tIns="0" bIns="0" anchor="ctr">
            <a:spAutoFit/>
          </a:bodyPr>
          <a:lstStyle/>
          <a:p>
            <a:pPr eaLnBrk="0" hangingPunct="0"/>
            <a:r>
              <a:rPr lang="en-US" sz="2200" b="1">
                <a:solidFill>
                  <a:srgbClr val="FF66FF"/>
                </a:solidFill>
                <a:latin typeface="Lato" pitchFamily="34" charset="0"/>
                <a:hlinkClick r:id="rId2"/>
              </a:rPr>
              <a:t>Avan</a:t>
            </a:r>
            <a:r>
              <a:rPr lang="en-US" sz="2200" b="1">
                <a:solidFill>
                  <a:srgbClr val="FF66FF"/>
                </a:solidFill>
                <a:hlinkClick r:id="rId2"/>
              </a:rPr>
              <a:t>ç</a:t>
            </a:r>
            <a:r>
              <a:rPr lang="en-US" sz="2200" b="1">
                <a:solidFill>
                  <a:srgbClr val="FF66FF"/>
                </a:solidFill>
                <a:latin typeface="Lato" pitchFamily="34" charset="0"/>
                <a:hlinkClick r:id="rId2"/>
              </a:rPr>
              <a:t>os no diagn</a:t>
            </a:r>
            <a:r>
              <a:rPr lang="en-US" sz="2200" b="1">
                <a:solidFill>
                  <a:srgbClr val="FF66FF"/>
                </a:solidFill>
                <a:hlinkClick r:id="rId2"/>
              </a:rPr>
              <a:t>ó</a:t>
            </a:r>
            <a:r>
              <a:rPr lang="en-US" sz="2200" b="1">
                <a:solidFill>
                  <a:srgbClr val="FF66FF"/>
                </a:solidFill>
                <a:latin typeface="Lato" pitchFamily="34" charset="0"/>
                <a:hlinkClick r:id="rId2"/>
              </a:rPr>
              <a:t>stico e tratamento da instabilidade hemodinâmica do choque neonatal</a:t>
            </a:r>
            <a:endParaRPr lang="en-US" sz="2200" b="1">
              <a:solidFill>
                <a:srgbClr val="FF66FF"/>
              </a:solidFill>
              <a:latin typeface="Lato" pitchFamily="34" charset="0"/>
            </a:endParaRPr>
          </a:p>
          <a:p>
            <a:pPr eaLnBrk="0" hangingPunct="0"/>
            <a:r>
              <a:rPr lang="en-US" sz="800">
                <a:solidFill>
                  <a:srgbClr val="607D8B"/>
                </a:solidFill>
              </a:rPr>
              <a:t>  </a:t>
            </a:r>
            <a:endParaRPr lang="en-US">
              <a:solidFill>
                <a:srgbClr val="607D8B"/>
              </a:solidFill>
            </a:endParaRPr>
          </a:p>
          <a:p>
            <a:pPr eaLnBrk="0" hangingPunct="0"/>
            <a:r>
              <a:rPr lang="en-US" sz="1300" b="1">
                <a:ea typeface="Source Sans Pro"/>
                <a:cs typeface="Source Sans Pro"/>
                <a:hlinkClick r:id="rId3"/>
              </a:rPr>
              <a:t>Advances</a:t>
            </a:r>
            <a:r>
              <a:rPr lang="en-US" sz="1300">
                <a:ea typeface="Source Sans Pro"/>
                <a:cs typeface="Source Sans Pro"/>
                <a:hlinkClick r:id="rId3"/>
              </a:rPr>
              <a:t> in </a:t>
            </a:r>
            <a:r>
              <a:rPr lang="en-US" sz="1300" b="1">
                <a:ea typeface="Source Sans Pro"/>
                <a:cs typeface="Source Sans Pro"/>
                <a:hlinkClick r:id="rId3"/>
              </a:rPr>
              <a:t>Diagnosis</a:t>
            </a:r>
            <a:r>
              <a:rPr lang="en-US" sz="1300">
                <a:ea typeface="Source Sans Pro"/>
                <a:cs typeface="Source Sans Pro"/>
                <a:hlinkClick r:id="rId3"/>
              </a:rPr>
              <a:t> and </a:t>
            </a:r>
            <a:r>
              <a:rPr lang="en-US" sz="1300" b="1">
                <a:ea typeface="Source Sans Pro"/>
                <a:cs typeface="Source Sans Pro"/>
                <a:hlinkClick r:id="rId3"/>
              </a:rPr>
              <a:t>Management</a:t>
            </a:r>
            <a:r>
              <a:rPr lang="en-US" sz="1300">
                <a:ea typeface="Source Sans Pro"/>
                <a:cs typeface="Source Sans Pro"/>
                <a:hlinkClick r:id="rId3"/>
              </a:rPr>
              <a:t> of </a:t>
            </a:r>
            <a:r>
              <a:rPr lang="en-US" sz="1300" b="1">
                <a:ea typeface="Source Sans Pro"/>
                <a:cs typeface="Source Sans Pro"/>
                <a:hlinkClick r:id="rId3"/>
              </a:rPr>
              <a:t>Hemodynamic</a:t>
            </a:r>
            <a:r>
              <a:rPr lang="en-US" sz="1300">
                <a:ea typeface="Source Sans Pro"/>
                <a:cs typeface="Source Sans Pro"/>
                <a:hlinkClick r:id="rId3"/>
              </a:rPr>
              <a:t> </a:t>
            </a:r>
            <a:r>
              <a:rPr lang="en-US" sz="1300" b="1">
                <a:ea typeface="Source Sans Pro"/>
                <a:cs typeface="Source Sans Pro"/>
                <a:hlinkClick r:id="rId3"/>
              </a:rPr>
              <a:t>Instability</a:t>
            </a:r>
            <a:r>
              <a:rPr lang="en-US" sz="1300">
                <a:ea typeface="Source Sans Pro"/>
                <a:cs typeface="Source Sans Pro"/>
                <a:hlinkClick r:id="rId3"/>
              </a:rPr>
              <a:t> in </a:t>
            </a:r>
            <a:r>
              <a:rPr lang="en-US" sz="1300" b="1">
                <a:ea typeface="Source Sans Pro"/>
                <a:cs typeface="Source Sans Pro"/>
                <a:hlinkClick r:id="rId3"/>
              </a:rPr>
              <a:t>Neonatal</a:t>
            </a:r>
            <a:r>
              <a:rPr lang="en-US" sz="1300">
                <a:ea typeface="Source Sans Pro"/>
                <a:cs typeface="Source Sans Pro"/>
                <a:hlinkClick r:id="rId3"/>
              </a:rPr>
              <a:t> </a:t>
            </a:r>
            <a:r>
              <a:rPr lang="en-US" sz="1300" b="1">
                <a:ea typeface="Source Sans Pro"/>
                <a:cs typeface="Source Sans Pro"/>
                <a:hlinkClick r:id="rId3"/>
              </a:rPr>
              <a:t>Shock</a:t>
            </a:r>
            <a:r>
              <a:rPr lang="en-US" sz="1300">
                <a:ea typeface="Source Sans Pro"/>
                <a:cs typeface="Source Sans Pro"/>
                <a:hlinkClick r:id="rId3"/>
              </a:rPr>
              <a:t>.</a:t>
            </a:r>
            <a:r>
              <a:rPr lang="en-US" sz="1300">
                <a:ea typeface="Source Sans Pro"/>
                <a:cs typeface="Source Sans Pro"/>
              </a:rPr>
              <a:t>Singh Y, Katheria AC, Vora F.Front Pediatr. 2018 Jan 19;6:2. </a:t>
            </a:r>
          </a:p>
          <a:p>
            <a:pPr eaLnBrk="0" hangingPunct="0"/>
            <a:r>
              <a:rPr lang="en-US" sz="1300">
                <a:ea typeface="Source Sans Pro"/>
                <a:cs typeface="Source Sans Pro"/>
              </a:rPr>
              <a:t>doi: 10.3389/fped.2018.00002. eCollection 2018. Review.PMID: 2940431.</a:t>
            </a:r>
            <a:r>
              <a:rPr lang="en-US" sz="1300" b="1">
                <a:ea typeface="Source Sans Pro"/>
                <a:cs typeface="Source Sans Pro"/>
                <a:hlinkClick r:id="rId3"/>
              </a:rPr>
              <a:t>Free PMC Article</a:t>
            </a:r>
            <a:r>
              <a:rPr lang="en-US" sz="1300" b="1">
                <a:ea typeface="Source Sans Pro"/>
                <a:cs typeface="Source Sans Pro"/>
              </a:rPr>
              <a:t>.</a:t>
            </a:r>
            <a:r>
              <a:rPr lang="en-US" sz="1300">
                <a:ea typeface="Source Sans Pro"/>
                <a:cs typeface="Source Sans Pro"/>
                <a:hlinkClick r:id="rId4"/>
              </a:rPr>
              <a:t>Similar articles</a:t>
            </a:r>
            <a:r>
              <a:rPr lang="en-US" sz="1300" u="sng">
                <a:ea typeface="Source Sans Pro"/>
                <a:cs typeface="Source Sans Pro"/>
              </a:rPr>
              <a:t>. </a:t>
            </a:r>
            <a:r>
              <a:rPr lang="en-US" sz="1300" b="1">
                <a:ea typeface="Source Sans Pro"/>
                <a:cs typeface="Source Sans Pro"/>
              </a:rPr>
              <a:t>Artigo Livre. </a:t>
            </a:r>
            <a:endParaRPr lang="en-US" sz="1300">
              <a:ea typeface="Source Sans Pro"/>
              <a:cs typeface="Source Sans Pro"/>
            </a:endParaRPr>
          </a:p>
          <a:p>
            <a:pPr eaLnBrk="0" hangingPunct="0"/>
            <a:r>
              <a:rPr lang="en-US" sz="1300">
                <a:ea typeface="Source Sans Pro"/>
                <a:cs typeface="Source Sans Pro"/>
              </a:rPr>
              <a:t>Apresentação: Milena Pires( R4 em Neonatologia do HMIB/SES/DF). Coordenação: Diogo Pedroso.</a:t>
            </a:r>
            <a:endParaRPr lang="en-US"/>
          </a:p>
        </p:txBody>
      </p:sp>
      <p:pic>
        <p:nvPicPr>
          <p:cNvPr id="71683" name="Picture 5" descr="pptx">
            <a:hlinkClick r:id="rId5" tooltip="Instabilidade_hemodin_RN_AVANCOS_2019"/>
          </p:cNvPr>
          <p:cNvPicPr>
            <a:picLocks noChangeAspect="1" noChangeArrowheads="1"/>
          </p:cNvPicPr>
          <p:nvPr/>
        </p:nvPicPr>
        <p:blipFill>
          <a:blip r:embed="rId6"/>
          <a:srcRect/>
          <a:stretch>
            <a:fillRect/>
          </a:stretch>
        </p:blipFill>
        <p:spPr bwMode="auto">
          <a:xfrm>
            <a:off x="11734800" y="0"/>
            <a:ext cx="457200" cy="457200"/>
          </a:xfrm>
          <a:prstGeom prst="rect">
            <a:avLst/>
          </a:prstGeom>
          <a:noFill/>
          <a:ln w="9525">
            <a:noFill/>
            <a:miter lim="800000"/>
            <a:headEnd/>
            <a:tailEnd/>
          </a:ln>
        </p:spPr>
      </p:pic>
      <p:pic>
        <p:nvPicPr>
          <p:cNvPr id="71684" name="Picture 6"/>
          <p:cNvPicPr>
            <a:picLocks noChangeAspect="1" noChangeArrowheads="1"/>
          </p:cNvPicPr>
          <p:nvPr/>
        </p:nvPicPr>
        <p:blipFill>
          <a:blip r:embed="rId7"/>
          <a:srcRect/>
          <a:stretch>
            <a:fillRect/>
          </a:stretch>
        </p:blipFill>
        <p:spPr bwMode="auto">
          <a:xfrm>
            <a:off x="4251325" y="5103813"/>
            <a:ext cx="3421063" cy="151447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bwMode="auto">
          <a:xfrm>
            <a:off x="5322888" y="1357313"/>
            <a:ext cx="6532562" cy="5203825"/>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defRPr/>
            </a:pPr>
            <a:r>
              <a:rPr lang="pt-BR" smtClean="0">
                <a:ln>
                  <a:noFill/>
                </a:ln>
                <a:effectLst/>
              </a:rPr>
              <a:t>Em 2013, estudo realizado por McNamara et al avaliou 4 anos de experiência em Hospital quaternário na realização do ECOf (Ecocardiograma realizado por neonatologista); 199 recém-nascidos foram submetidos a 512 avaliações  de ecocardiografia. A maioria das crianças tinha idade gestacional (IG) &lt; 28sem com media de idade de 6dias. O mais comum diagnóstico de admissão foi a prematuridade e o desconforto respiratório, demais diagnósticos incluíam: encefalopatia hipóxico-isquêmica, hipertensão pulmonar do RN, enterocolite necrosante, sepse com instabilidade hemodinâmica, entre outras. </a:t>
            </a:r>
          </a:p>
        </p:txBody>
      </p:sp>
      <p:sp>
        <p:nvSpPr>
          <p:cNvPr id="72706" name="Rectangle 4"/>
          <p:cNvSpPr>
            <a:spLocks noChangeArrowheads="1"/>
          </p:cNvSpPr>
          <p:nvPr/>
        </p:nvSpPr>
        <p:spPr bwMode="auto">
          <a:xfrm>
            <a:off x="1414463" y="214313"/>
            <a:ext cx="8407400" cy="1020762"/>
          </a:xfrm>
          <a:prstGeom prst="rect">
            <a:avLst/>
          </a:prstGeom>
          <a:noFill/>
          <a:ln w="9525">
            <a:noFill/>
            <a:miter lim="800000"/>
            <a:headEnd/>
            <a:tailEnd/>
          </a:ln>
        </p:spPr>
        <p:txBody>
          <a:bodyPr wrap="none" lIns="0" tIns="0" rIns="0" bIns="0" anchor="ctr">
            <a:spAutoFit/>
          </a:bodyPr>
          <a:lstStyle/>
          <a:p>
            <a:pPr algn="ctr" eaLnBrk="0" hangingPunct="0"/>
            <a:r>
              <a:rPr lang="en-US" sz="2700" b="1">
                <a:solidFill>
                  <a:srgbClr val="FFFF00"/>
                </a:solidFill>
                <a:latin typeface="Lato" pitchFamily="34" charset="0"/>
              </a:rPr>
              <a:t>Ecocardiografia funcional</a:t>
            </a:r>
          </a:p>
          <a:p>
            <a:pPr algn="ctr" eaLnBrk="0" hangingPunct="0"/>
            <a:r>
              <a:rPr lang="en-US" sz="2000">
                <a:ea typeface="Source Sans Pro"/>
                <a:cs typeface="Source Sans Pro"/>
              </a:rPr>
              <a:t>Joseleide de Castro, Paulo R. Margotto</a:t>
            </a:r>
          </a:p>
          <a:p>
            <a:pPr algn="ctr" eaLnBrk="0" hangingPunct="0"/>
            <a:r>
              <a:rPr lang="en-US" sz="2000">
                <a:ea typeface="Source Sans Pro"/>
                <a:cs typeface="Source Sans Pro"/>
              </a:rPr>
              <a:t>Capítulo do livro Assistência ao Recém-Nascido de Risco, 4ª Edição, 2021</a:t>
            </a:r>
            <a:endParaRPr lang="en-US" sz="2000"/>
          </a:p>
        </p:txBody>
      </p:sp>
      <p:pic>
        <p:nvPicPr>
          <p:cNvPr id="72707" name="Picture 5" descr="doc">
            <a:hlinkClick r:id="rId2" tooltip="ECOCARDIOGRAFIA FUNCIONAL"/>
          </p:cNvPr>
          <p:cNvPicPr>
            <a:picLocks noChangeAspect="1" noChangeArrowheads="1"/>
          </p:cNvPicPr>
          <p:nvPr/>
        </p:nvPicPr>
        <p:blipFill>
          <a:blip r:embed="rId3"/>
          <a:srcRect/>
          <a:stretch>
            <a:fillRect/>
          </a:stretch>
        </p:blipFill>
        <p:spPr bwMode="auto">
          <a:xfrm>
            <a:off x="8385175" y="247650"/>
            <a:ext cx="457200" cy="457200"/>
          </a:xfrm>
          <a:prstGeom prst="rect">
            <a:avLst/>
          </a:prstGeom>
          <a:noFill/>
          <a:ln w="9525">
            <a:noFill/>
            <a:miter lim="800000"/>
            <a:headEnd/>
            <a:tailEnd/>
          </a:ln>
        </p:spPr>
      </p:pic>
      <p:pic>
        <p:nvPicPr>
          <p:cNvPr id="72708" name="Picture 6"/>
          <p:cNvPicPr>
            <a:picLocks noChangeAspect="1" noChangeArrowheads="1"/>
          </p:cNvPicPr>
          <p:nvPr/>
        </p:nvPicPr>
        <p:blipFill>
          <a:blip r:embed="rId4"/>
          <a:srcRect/>
          <a:stretch>
            <a:fillRect/>
          </a:stretch>
        </p:blipFill>
        <p:spPr bwMode="auto">
          <a:xfrm>
            <a:off x="969963" y="1455738"/>
            <a:ext cx="3225800" cy="4564062"/>
          </a:xfrm>
          <a:prstGeom prst="rect">
            <a:avLst/>
          </a:prstGeom>
          <a:noFill/>
          <a:ln w="9525">
            <a:noFill/>
            <a:miter lim="800000"/>
            <a:headEnd/>
            <a:tailEnd/>
          </a:ln>
        </p:spPr>
      </p:pic>
      <p:sp>
        <p:nvSpPr>
          <p:cNvPr id="72709" name="Rectangle 7"/>
          <p:cNvSpPr>
            <a:spLocks noChangeArrowheads="1"/>
          </p:cNvSpPr>
          <p:nvPr/>
        </p:nvSpPr>
        <p:spPr bwMode="auto">
          <a:xfrm>
            <a:off x="1419225" y="6153150"/>
            <a:ext cx="9334500" cy="366713"/>
          </a:xfrm>
          <a:prstGeom prst="rect">
            <a:avLst/>
          </a:prstGeom>
          <a:noFill/>
          <a:ln w="9525">
            <a:noFill/>
            <a:miter lim="800000"/>
            <a:headEnd/>
            <a:tailEnd/>
          </a:ln>
        </p:spPr>
        <p:txBody>
          <a:bodyPr wrap="none" anchor="ctr">
            <a:spAutoFit/>
          </a:bodyPr>
          <a:lstStyle/>
          <a:p>
            <a:pPr eaLnBrk="0" hangingPunct="0"/>
            <a:r>
              <a:rPr lang="pt-BR" altLang="ja-JP">
                <a:hlinkClick r:id="rId5"/>
              </a:rPr>
              <a:t>https://drive.google.com/file/d/1AEznxPCfIGWnSgc6qzNdbuoKJ1iFhjEj/view?usp=sharing</a:t>
            </a:r>
            <a:r>
              <a:rPr lang="pt-BR" altLang="ja-JP"/>
              <a:t> </a:t>
            </a:r>
          </a:p>
        </p:txBody>
      </p:sp>
      <p:sp>
        <p:nvSpPr>
          <p:cNvPr id="72710" name="Line 8"/>
          <p:cNvSpPr>
            <a:spLocks noChangeShapeType="1"/>
          </p:cNvSpPr>
          <p:nvPr/>
        </p:nvSpPr>
        <p:spPr bwMode="auto">
          <a:xfrm>
            <a:off x="701675" y="5948363"/>
            <a:ext cx="742950" cy="469900"/>
          </a:xfrm>
          <a:prstGeom prst="line">
            <a:avLst/>
          </a:prstGeom>
          <a:noFill/>
          <a:ln w="76200">
            <a:solidFill>
              <a:srgbClr val="FFFF00"/>
            </a:solidFill>
            <a:round/>
            <a:headEnd/>
            <a:tailEnd type="triangle" w="med" len="med"/>
          </a:ln>
        </p:spPr>
        <p:txBody>
          <a:bodyPr/>
          <a:lstStyle/>
          <a:p>
            <a:endParaRPr lang="pt-BR"/>
          </a:p>
        </p:txBody>
      </p:sp>
      <p:sp>
        <p:nvSpPr>
          <p:cNvPr id="72711" name="Text Box 9"/>
          <p:cNvSpPr txBox="1">
            <a:spLocks noChangeArrowheads="1"/>
          </p:cNvSpPr>
          <p:nvPr/>
        </p:nvSpPr>
        <p:spPr bwMode="auto">
          <a:xfrm>
            <a:off x="80963" y="6519863"/>
            <a:ext cx="4597400" cy="304800"/>
          </a:xfrm>
          <a:prstGeom prst="rect">
            <a:avLst/>
          </a:prstGeom>
          <a:noFill/>
          <a:ln w="9525">
            <a:noFill/>
            <a:miter lim="800000"/>
            <a:headEnd/>
            <a:tailEnd/>
          </a:ln>
        </p:spPr>
        <p:txBody>
          <a:bodyPr wrap="none">
            <a:spAutoFit/>
          </a:bodyPr>
          <a:lstStyle/>
          <a:p>
            <a:pPr defTabSz="914400"/>
            <a:r>
              <a:rPr lang="pt-BR" sz="1400">
                <a:solidFill>
                  <a:srgbClr val="FFFF00"/>
                </a:solidFill>
              </a:rPr>
              <a:t>CLICAR AQUI COM A TELA ABERTA e obtenha o PDF</a:t>
            </a:r>
          </a:p>
        </p:txBody>
      </p:sp>
      <p:sp>
        <p:nvSpPr>
          <p:cNvPr id="72712" name="AutoShape 10"/>
          <p:cNvSpPr>
            <a:spLocks noChangeArrowheads="1"/>
          </p:cNvSpPr>
          <p:nvPr/>
        </p:nvSpPr>
        <p:spPr bwMode="auto">
          <a:xfrm>
            <a:off x="11725275" y="6083300"/>
            <a:ext cx="466725" cy="390525"/>
          </a:xfrm>
          <a:custGeom>
            <a:avLst/>
            <a:gdLst>
              <a:gd name="T0" fmla="*/ 350044 w 21600"/>
              <a:gd name="T1" fmla="*/ 0 h 21600"/>
              <a:gd name="T2" fmla="*/ 0 w 21600"/>
              <a:gd name="T3" fmla="*/ 195263 h 21600"/>
              <a:gd name="T4" fmla="*/ 350044 w 21600"/>
              <a:gd name="T5" fmla="*/ 390525 h 21600"/>
              <a:gd name="T6" fmla="*/ 466725 w 21600"/>
              <a:gd name="T7" fmla="*/ 1952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bwMode="auto">
          <a:xfrm>
            <a:off x="307975" y="855663"/>
            <a:ext cx="11431588" cy="5859462"/>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defRPr/>
            </a:pPr>
            <a:r>
              <a:rPr lang="pt-BR" sz="2400" smtClean="0">
                <a:ln>
                  <a:noFill/>
                </a:ln>
                <a:effectLst/>
              </a:rPr>
              <a:t>Foram identificados mudanças no manejo clinico em 40% dos casos e se evitou uma decisão planejada em 20% dos casos.  A Persistência do canal arterial (PCA) foi a condição que mais apresentou mudanças no manejo após a realização do ECOf. Também se observou importância do ecocardiograma na monitorização da resposta ao tratamento, tais como: avaliação da resposta e desmame da terapia com inotrópicos ou iNO, monitorização da resposta ao tratamento da PCA com drogas anti- inflamatórias não esteroides ou estratégias para limitar o volume do shunt, e monitorizar o curso cardiovascular após a ligadura do canal arterial. </a:t>
            </a:r>
          </a:p>
          <a:p>
            <a:pPr>
              <a:defRPr/>
            </a:pPr>
            <a:r>
              <a:rPr lang="pt-BR" sz="2400" smtClean="0">
                <a:ln>
                  <a:noFill/>
                </a:ln>
                <a:effectLst/>
              </a:rPr>
              <a:t>Revisão realizada por Kluckow e Waal enfoca o ECOf como uma ferramenta para o clínico avaliar a condição hemodinâmica de neonatos doentes, descreve situações em que a ECOf pode ajudar a determinar uma escolha fisiopatológica para apoio, e determina o que é necessário para atingir um serviço 24 h por dia de ECOf  executado por clínicos à beira do leito.</a:t>
            </a:r>
          </a:p>
          <a:p>
            <a:pPr>
              <a:defRPr/>
            </a:pPr>
            <a:endParaRPr lang="pt-BR" sz="2400" smtClean="0">
              <a:ln>
                <a:noFill/>
              </a:ln>
              <a:effectLst/>
            </a:endParaRPr>
          </a:p>
        </p:txBody>
      </p:sp>
      <p:sp>
        <p:nvSpPr>
          <p:cNvPr id="73730" name="AutoShape 4"/>
          <p:cNvSpPr>
            <a:spLocks noChangeArrowheads="1"/>
          </p:cNvSpPr>
          <p:nvPr/>
        </p:nvSpPr>
        <p:spPr bwMode="auto">
          <a:xfrm>
            <a:off x="11725275" y="6083300"/>
            <a:ext cx="466725" cy="390525"/>
          </a:xfrm>
          <a:custGeom>
            <a:avLst/>
            <a:gdLst>
              <a:gd name="T0" fmla="*/ 350044 w 21600"/>
              <a:gd name="T1" fmla="*/ 0 h 21600"/>
              <a:gd name="T2" fmla="*/ 0 w 21600"/>
              <a:gd name="T3" fmla="*/ 195263 h 21600"/>
              <a:gd name="T4" fmla="*/ 350044 w 21600"/>
              <a:gd name="T5" fmla="*/ 390525 h 21600"/>
              <a:gd name="T6" fmla="*/ 466725 w 21600"/>
              <a:gd name="T7" fmla="*/ 1952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bwMode="auto">
          <a:xfrm>
            <a:off x="220663" y="519113"/>
            <a:ext cx="11703050" cy="6338887"/>
          </a:xfrm>
          <a:effectLst>
            <a:outerShdw blurRad="25400" rotWithShape="0">
              <a:srgbClr val="000000">
                <a:alpha val="45999"/>
              </a:srgbClr>
            </a:outerShdw>
          </a:effectLst>
          <a:extLst>
            <a:ext uri="{909E8E84-426E-40DD-AFC4-6F175D3DCCD1}"/>
            <a:ext uri="{91240B29-F687-4F45-9708-019B960494DF}"/>
          </a:extLst>
        </p:spPr>
        <p:txBody>
          <a:bodyPr wrap="square" numCol="1" anchorCtr="0" compatLnSpc="1">
            <a:prstTxWarp prst="textNoShape">
              <a:avLst/>
            </a:prstTxWarp>
          </a:bodyPr>
          <a:lstStyle/>
          <a:p>
            <a:pPr>
              <a:lnSpc>
                <a:spcPct val="90000"/>
              </a:lnSpc>
              <a:defRPr/>
            </a:pPr>
            <a:r>
              <a:rPr lang="pt-BR" sz="1800" smtClean="0">
                <a:ln>
                  <a:noFill/>
                </a:ln>
                <a:effectLst/>
              </a:rPr>
              <a:t>A monitorização hemodinâmica configura um desafio nas Unidades neonatais, frente à diversidade de situações  apresentadas nesse universo, passando pela delicada transição para a vida extrauterina às situações críticas enfrentadas pelas diversas patologias onde o controle hemodinâmico é crucial para o sucesso do tratamento.</a:t>
            </a:r>
          </a:p>
          <a:p>
            <a:pPr>
              <a:lnSpc>
                <a:spcPct val="90000"/>
              </a:lnSpc>
              <a:defRPr/>
            </a:pPr>
            <a:r>
              <a:rPr lang="pt-BR" sz="1800" smtClean="0">
                <a:ln>
                  <a:noFill/>
                </a:ln>
                <a:effectLst/>
              </a:rPr>
              <a:t>Na maioria das Unidades de Terapia Intensiva Neonatais (UTINs), a função cardiovascular é avaliada apenas pela freqüência cardíaca contínua, pressão arterial, monitorização ou sinais clínicos mal validados, como tempo de enchimento capilar. Estes sinais indiretos de avaliação da perfusão tecidual tem significado limitado, mas são amplamente utilizados rotineiramente em cuidados clínicos neonatais.</a:t>
            </a:r>
          </a:p>
          <a:p>
            <a:pPr>
              <a:lnSpc>
                <a:spcPct val="90000"/>
              </a:lnSpc>
              <a:defRPr/>
            </a:pPr>
            <a:r>
              <a:rPr lang="pt-BR" sz="1800" smtClean="0">
                <a:ln>
                  <a:noFill/>
                </a:ln>
                <a:effectLst/>
              </a:rPr>
              <a:t>Apesar da importância desses parâmetros, não existe uma boa correlação destes com o Débito Cardíaco (DC) que seria o padrão ouro para avaliar a oferta de oxigênio aos tecidos.</a:t>
            </a:r>
          </a:p>
          <a:p>
            <a:pPr>
              <a:lnSpc>
                <a:spcPct val="90000"/>
              </a:lnSpc>
              <a:defRPr/>
            </a:pPr>
            <a:r>
              <a:rPr lang="pt-BR" sz="1800" smtClean="0">
                <a:ln>
                  <a:noFill/>
                </a:ln>
                <a:effectLst/>
              </a:rPr>
              <a:t>Além disso, a avaliação hemodinâmica  no recém-nascido muito prematuro é especialmente problemática durante os primeiros  dias de vida. A utilização de medidas indiretas fornecem informações, freqüentemente limitadas, sobre as complexidades da função cardíaca, mudanças na resistência vascular periférica e pulmonar, shunt intracardíacos e extracardíacos, e a circulação transicional do recém-nascido</a:t>
            </a:r>
          </a:p>
          <a:p>
            <a:pPr>
              <a:lnSpc>
                <a:spcPct val="90000"/>
              </a:lnSpc>
              <a:defRPr/>
            </a:pPr>
            <a:r>
              <a:rPr lang="pt-BR" sz="1800" smtClean="0">
                <a:ln>
                  <a:noFill/>
                </a:ln>
                <a:effectLst/>
              </a:rPr>
              <a:t>Apesar de todo avanço tecnológico presente nas Unidades Neonatais, a avaliação hemodinâmica ainda carece de elementos que otimizem e antecipem  os eventos críticos.</a:t>
            </a:r>
          </a:p>
          <a:p>
            <a:pPr>
              <a:lnSpc>
                <a:spcPct val="90000"/>
              </a:lnSpc>
              <a:defRPr/>
            </a:pPr>
            <a:r>
              <a:rPr lang="pt-BR" sz="1800" smtClean="0">
                <a:ln>
                  <a:noFill/>
                </a:ln>
                <a:effectLst/>
              </a:rPr>
              <a:t>Nas últimas décadas o uso da Ecocardiografia na beira do leito  como ferramenta complementar da avaliação clinica tem sido difundida em inúmeras UTINs ao redor do mundo.</a:t>
            </a:r>
          </a:p>
          <a:p>
            <a:pPr algn="ctr">
              <a:lnSpc>
                <a:spcPct val="90000"/>
              </a:lnSpc>
              <a:defRPr/>
            </a:pPr>
            <a:r>
              <a:rPr lang="pt-BR" sz="1800" b="1" smtClean="0">
                <a:ln>
                  <a:noFill/>
                </a:ln>
                <a:solidFill>
                  <a:srgbClr val="FFFF00"/>
                </a:solidFill>
                <a:effectLst/>
              </a:rPr>
              <a:t>Seu objetivo seria de fornecer informações hemodinâmicas em tempo real para dar suporte às decisões clinicas e monitorar a resposta ao tratamento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srcRect/>
          <a:stretch>
            <a:fillRect/>
          </a:stretch>
        </p:blipFill>
        <p:spPr bwMode="auto">
          <a:xfrm>
            <a:off x="884238" y="579438"/>
            <a:ext cx="10412412" cy="1152525"/>
          </a:xfrm>
        </p:spPr>
      </p:pic>
      <p:pic>
        <p:nvPicPr>
          <p:cNvPr id="4" name="Espaço Reservado para Conteúdo 3"/>
          <p:cNvPicPr>
            <a:picLocks noGrp="1" noChangeAspect="1"/>
          </p:cNvPicPr>
          <p:nvPr>
            <p:ph idx="1"/>
          </p:nvPr>
        </p:nvPicPr>
        <p:blipFill>
          <a:blip r:embed="rId3"/>
          <a:stretch>
            <a:fillRect/>
          </a:stretch>
        </p:blipFill>
        <p:spPr>
          <a:xfrm>
            <a:off x="2149475" y="1579563"/>
            <a:ext cx="8491538" cy="4759325"/>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xmlns="" name="Slate" id="{C3F70B94-7CE9-428E-ADC1-3269CC2C3385}" vid="{3F2DE9A5-64E6-437C-A389-CC4477E817E8}"/>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Ardósia</Template>
  <TotalTime>1561</TotalTime>
  <Words>2588</Words>
  <Application>Microsoft Office PowerPoint</Application>
  <PresentationFormat>Custom</PresentationFormat>
  <Paragraphs>100</Paragraphs>
  <Slides>38</Slides>
  <Notes>17</Notes>
  <HiddenSlides>0</HiddenSlides>
  <MMClips>0</MMClips>
  <ScaleCrop>false</ScaleCrop>
  <HeadingPairs>
    <vt:vector size="6" baseType="variant">
      <vt:variant>
        <vt:lpstr>Fontes usadas</vt:lpstr>
      </vt:variant>
      <vt:variant>
        <vt:i4>8</vt:i4>
      </vt:variant>
      <vt:variant>
        <vt:lpstr>Modelo de design</vt:lpstr>
      </vt:variant>
      <vt:variant>
        <vt:i4>6</vt:i4>
      </vt:variant>
      <vt:variant>
        <vt:lpstr>Títulos de slides</vt:lpstr>
      </vt:variant>
      <vt:variant>
        <vt:i4>38</vt:i4>
      </vt:variant>
    </vt:vector>
  </HeadingPairs>
  <TitlesOfParts>
    <vt:vector size="52" baseType="lpstr">
      <vt:lpstr>Calisto MT</vt:lpstr>
      <vt:lpstr>Arial</vt:lpstr>
      <vt:lpstr>Trebuchet MS</vt:lpstr>
      <vt:lpstr>Wingdings 2</vt:lpstr>
      <vt:lpstr>Calibri</vt:lpstr>
      <vt:lpstr>Lato</vt:lpstr>
      <vt:lpstr>Source Sans Pro</vt:lpstr>
      <vt:lpstr>MS PGothic</vt:lpstr>
      <vt:lpstr>Ardósia</vt:lpstr>
      <vt:lpstr>Ardósia</vt:lpstr>
      <vt:lpstr>Ardósia</vt:lpstr>
      <vt:lpstr>Ardósia</vt:lpstr>
      <vt:lpstr>Ardósia</vt:lpstr>
      <vt:lpstr>Ardósia</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Nota do Editor da página neonatal www.paulomargotto.com.br. Consultem também! Aqui e Agora! Online Sempre!</vt:lpstr>
      <vt:lpstr>Slide 31</vt:lpstr>
      <vt:lpstr>Slide 32</vt:lpstr>
      <vt:lpstr>Slide 33</vt:lpstr>
      <vt:lpstr>Slide 34</vt:lpstr>
      <vt:lpstr>Slide 35</vt:lpstr>
      <vt:lpstr>Slide 36</vt:lpstr>
      <vt:lpstr>Slide 37</vt:lpstr>
      <vt:lpstr>Slide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focused cardiac ultrasound nto Pediatric Septic Shock Assessment*</dc:title>
  <dc:creator>Freitas</dc:creator>
  <cp:lastModifiedBy>Paulo</cp:lastModifiedBy>
  <cp:revision>40</cp:revision>
  <dcterms:created xsi:type="dcterms:W3CDTF">2021-03-25T16:40:26Z</dcterms:created>
  <dcterms:modified xsi:type="dcterms:W3CDTF">2021-04-01T00:08:19Z</dcterms:modified>
</cp:coreProperties>
</file>