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8" r:id="rId3"/>
    <p:sldId id="263" r:id="rId4"/>
    <p:sldId id="259" r:id="rId5"/>
    <p:sldId id="260" r:id="rId6"/>
    <p:sldId id="265" r:id="rId7"/>
    <p:sldId id="268" r:id="rId8"/>
    <p:sldId id="261" r:id="rId9"/>
    <p:sldId id="262" r:id="rId10"/>
    <p:sldId id="266" r:id="rId11"/>
    <p:sldId id="269" r:id="rId12"/>
    <p:sldId id="280" r:id="rId13"/>
    <p:sldId id="267" r:id="rId14"/>
    <p:sldId id="270" r:id="rId15"/>
    <p:sldId id="271" r:id="rId16"/>
    <p:sldId id="273" r:id="rId17"/>
    <p:sldId id="274" r:id="rId18"/>
    <p:sldId id="275" r:id="rId19"/>
    <p:sldId id="278" r:id="rId20"/>
    <p:sldId id="272" r:id="rId21"/>
    <p:sldId id="277" r:id="rId22"/>
    <p:sldId id="276" r:id="rId23"/>
    <p:sldId id="279" r:id="rId24"/>
    <p:sldId id="281" r:id="rId25"/>
    <p:sldId id="282" r:id="rId26"/>
    <p:sldId id="283" r:id="rId27"/>
    <p:sldId id="284" r:id="rId28"/>
    <p:sldId id="285" r:id="rId29"/>
    <p:sldId id="287" r:id="rId30"/>
    <p:sldId id="289" r:id="rId31"/>
    <p:sldId id="286" r:id="rId32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5564" autoAdjust="0"/>
  </p:normalViewPr>
  <p:slideViewPr>
    <p:cSldViewPr snapToGrid="0">
      <p:cViewPr>
        <p:scale>
          <a:sx n="66" d="100"/>
          <a:sy n="66" d="100"/>
        </p:scale>
        <p:origin x="-106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6520601-99B2-40CF-9F0C-2E8550634969}" type="datetimeFigureOut">
              <a:rPr lang="pt-BR"/>
              <a:pPr>
                <a:defRPr/>
              </a:pPr>
              <a:t>14/04/2021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492D701-6DBF-4A66-9BD7-FB3764E4CB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9356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Esses benefícios chamou a atenção da Unicef, que implementou mais estudos com o método e o mesmo foi aos poucos sendo implantado em mais unidades neonatais.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Times"/>
              <a:ea typeface="+mn-lt"/>
              <a:cs typeface="Time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Na Colômbia, o programa é predominantemente ambulatorial, com especial ênfase em um rigoroso acompanhamento do crescimento e desenvolvimento do bebê.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Na Colômbia não existe uma Unidade Canguru hospitalar onde mães e bebês possam permanecer juntos diuturnamente. A fase hospitalar do método tem como objetivo principal preparar a díade para a prática domiciliar. Nesse período, denominado de apego, é dada ênfase especial ao aleitamento materno, ao reconhecimento de sinais de alerta do bebê e à alta </a:t>
            </a:r>
            <a:r>
              <a:rPr lang="pt-BR" dirty="0" err="1"/>
              <a:t>precoc</a:t>
            </a:r>
            <a:endParaRPr lang="pt-BR" dirty="0">
              <a:latin typeface="Times"/>
              <a:ea typeface="+mn-lt"/>
              <a:cs typeface="Time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Times"/>
              <a:ea typeface="+mn-lt"/>
              <a:cs typeface="Time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DCF4C5-4DE1-4249-B5E4-86B1CC6F1B6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A forma de aplicar o método Canguru e os objetivos buscados são, ainda hoje, muito divergentes e dependem do grau de desenvolvimento do país, da organização da assistência neonatal, de seus valores culturais e de suas crenças e até mesmo da localização geográfica</a:t>
            </a:r>
            <a:endParaRPr lang="pt-BR" dirty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F922A3-B971-453B-8208-F96ADAB9C96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de-D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3B95-0CC8-42BA-ADEE-75EC6D156209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0ADBA-918B-4077-BDD8-9D2342C2BC3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0165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51B1F-C589-4CFC-8DDE-B48C148B56BE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3CB87-2AF5-4DBD-8430-D06204D93F3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8217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2514D-0CE9-4156-A6C6-1DE07B925426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CE324-400A-4BEB-86E1-698291F90F1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299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DFFCD-B7D6-4928-9705-B3AF5CD29B96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5D9A1-2EA8-42CD-ADA3-DAC84313B43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8411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33B93-6F6F-49C7-92F3-46C833706C3A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3FF95-159C-49F4-A326-E401C816042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9425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88571-99C7-4CCF-B891-772E28A86A14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52C3B-D4D9-4D7F-89A7-44DBD7102F8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270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367C9-ACAE-483E-B1EC-8BD7C91FF72B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CC945-B92C-4A72-B15F-3E2F446635A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2321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80BC4-5F9A-4897-AA4B-BADD9C373661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852FE-5FE2-4464-8469-C4030E35805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4896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94F5A-3213-4C3B-B93C-EC8BEA5DE447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CBAC3-B128-452B-BD59-C75602CA136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9287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68C66-7D5F-4808-9024-C72E7B1B557E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CB7EF-8CF5-4208-9B24-C5B3E94CCDE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4557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de-D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de-D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CB0F9-EFE2-4FB1-B5A5-968A39361AC6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E82CE-0036-473E-81F4-1C6F73571A4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013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de-DE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DE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C9CA14-6800-41CE-9E5A-81801DB7990E}" type="datetimeFigureOut">
              <a:rPr lang="de-DE"/>
              <a:pPr>
                <a:defRPr/>
              </a:pPr>
              <a:t>14.04.2021</a:t>
            </a:fld>
            <a:endParaRPr lang="de-D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0F8CBC-9BEC-4CAA-87A3-43CC4E16406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590/S1413-81232005000300022" TargetMode="External"/><Relationship Id="rId13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hyperlink" Target="http://www.scielo.br/cgi-bin/wxis.exe/iah/?IsisScript=iah/iah.xis&amp;base=article%5Edlibrary&amp;format=iso.pft&amp;lang=i&amp;nextAction=lnk&amp;indexSearch=AU&amp;exprSearch=HENNIG,+MARCIA+DE+ABREU+E+S." TargetMode="External"/><Relationship Id="rId12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cielo.br/cgi-bin/wxis.exe/iah/?IsisScript=iah/iah.xis&amp;base=article%5Edlibrary&amp;format=iso.pft&amp;lang=i&amp;nextAction=lnk&amp;indexSearch=AU&amp;exprSearch=GIANINI,+NICOLE+OLIVEIRA+MOTA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://www.scielo.br/cgi-bin/wxis.exe/iah/?IsisScript=iah/iah.xis&amp;base=article%5Edlibrary&amp;format=iso.pft&amp;lang=i&amp;nextAction=lnk&amp;indexSearch=AU&amp;exprSearch=GOMES,+MARIA+AUXILIADORA+DE+S.+MENDES" TargetMode="External"/><Relationship Id="rId10" Type="http://schemas.openxmlformats.org/officeDocument/2006/relationships/hyperlink" Target="https://www.scielo.br/pdf/csc/v10n3/a22v10n3.pdf" TargetMode="External"/><Relationship Id="rId4" Type="http://schemas.openxmlformats.org/officeDocument/2006/relationships/hyperlink" Target="http://www.scielo.br/cgi-bin/wxis.exe/iah/?IsisScript=iah/iah.xis&amp;base=article%5Edlibrary&amp;format=iso.pft&amp;lang=i&amp;nextAction=lnk&amp;indexSearch=AU&amp;exprSearch=LAMY,+ZENI+CARVALHO" TargetMode="External"/><Relationship Id="rId9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486" TargetMode="External"/><Relationship Id="rId7" Type="http://schemas.openxmlformats.org/officeDocument/2006/relationships/image" Target="../media/image4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rive.google.com/file/d/1AEznxPCfIGWnSgc6qzNdbuoKJ1iFhjEj/view?usp=sharing" TargetMode="Externa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497" TargetMode="External"/><Relationship Id="rId2" Type="http://schemas.openxmlformats.org/officeDocument/2006/relationships/hyperlink" Target="http://paulomargotto.com.br/unidade-de-terapia-intensiva-um-olhar-para-o-recem-nascido-sua-familia-e-a-equipe-de-saud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8" descr="Uma imagem contendo Aplicativo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313"/>
            <a:ext cx="2879725" cy="407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m 10" descr="Texto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4525963"/>
            <a:ext cx="2886076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CaixaDeTexto 10"/>
          <p:cNvSpPr txBox="1">
            <a:spLocks noChangeArrowheads="1"/>
          </p:cNvSpPr>
          <p:nvPr/>
        </p:nvSpPr>
        <p:spPr bwMode="auto">
          <a:xfrm>
            <a:off x="4692650" y="2936875"/>
            <a:ext cx="581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sz="2400">
                <a:latin typeface="Times" pitchFamily="18" charset="0"/>
                <a:cs typeface="Times" pitchFamily="18" charset="0"/>
              </a:rPr>
              <a:t>Apresentação: Carolina Mesquita e Lays Piantino</a:t>
            </a:r>
          </a:p>
          <a:p>
            <a:pPr algn="ctr"/>
            <a:r>
              <a:rPr lang="pt-BR" sz="2400">
                <a:latin typeface="Times" pitchFamily="18" charset="0"/>
                <a:cs typeface="Times" pitchFamily="18" charset="0"/>
              </a:rPr>
              <a:t>R3 em Neonatologia/HMIB/SES/DF</a:t>
            </a:r>
          </a:p>
          <a:p>
            <a:pPr algn="ctr"/>
            <a:r>
              <a:rPr lang="pt-BR" sz="2400">
                <a:latin typeface="Times" pitchFamily="18" charset="0"/>
                <a:cs typeface="Times" pitchFamily="18" charset="0"/>
              </a:rPr>
              <a:t>Coordenação: Dra Nathalia Bardal.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851150" y="1757363"/>
            <a:ext cx="9340850" cy="1190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de-DE" sz="1800">
                <a:hlinkClick r:id="rId4"/>
              </a:rPr>
              <a:t>LAMY, Zeni Carvalho</a:t>
            </a:r>
            <a:r>
              <a:rPr lang="de-DE" sz="1800"/>
              <a:t>; </a:t>
            </a:r>
            <a:r>
              <a:rPr lang="de-DE" sz="1800">
                <a:hlinkClick r:id="rId5"/>
              </a:rPr>
              <a:t>GOMES, Maria Auxiliadora de S. Mendes</a:t>
            </a:r>
            <a:r>
              <a:rPr lang="de-DE" sz="1800"/>
              <a:t>; </a:t>
            </a:r>
            <a:r>
              <a:rPr lang="de-DE" sz="1800">
                <a:hlinkClick r:id="rId6"/>
              </a:rPr>
              <a:t>GIANINI, Nicole Oliveira Mota</a:t>
            </a:r>
            <a:r>
              <a:rPr lang="de-DE" sz="1800"/>
              <a:t>  and  </a:t>
            </a:r>
            <a:r>
              <a:rPr lang="de-DE" sz="1800">
                <a:hlinkClick r:id="rId7"/>
              </a:rPr>
              <a:t>HENNIG, Márcia de Abreu e S.</a:t>
            </a:r>
            <a:r>
              <a:rPr lang="de-DE" sz="1800"/>
              <a:t>.</a:t>
            </a:r>
            <a:r>
              <a:rPr lang="de-DE" sz="1800" b="1"/>
              <a:t> Humanization in low weight newborn intensive care - Kangaroo Mother Care: the Brazilian propose.</a:t>
            </a:r>
            <a:r>
              <a:rPr lang="de-DE" sz="1800" i="1"/>
              <a:t> Ciênc. saúde coletiva</a:t>
            </a:r>
            <a:r>
              <a:rPr lang="de-DE" sz="1800"/>
              <a:t> [online]. 2005, vol.10, n.3, pp.659-668. ISSN 1678-4561.  </a:t>
            </a:r>
            <a:r>
              <a:rPr lang="de-DE" sz="1800">
                <a:hlinkClick r:id="rId8"/>
              </a:rPr>
              <a:t>https://doi.org/10.1590/S1413-81232005000300022</a:t>
            </a:r>
            <a:r>
              <a:rPr lang="de-DE" sz="1800"/>
              <a:t>.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165475" y="0"/>
            <a:ext cx="85280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3600" b="1">
                <a:solidFill>
                  <a:srgbClr val="0000FF"/>
                </a:solidFill>
              </a:rPr>
              <a:t>Atenção humanizada ao recém-nascido de baixo peso-Método Canguru: a proposta brasileira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5759450" y="4911725"/>
            <a:ext cx="4289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400">
                <a:hlinkClick r:id="rId9"/>
              </a:rPr>
              <a:t>www.paulomargotto.com.br</a:t>
            </a:r>
            <a:r>
              <a:rPr lang="pt-BR" sz="2400"/>
              <a:t> 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019800" y="5618163"/>
            <a:ext cx="359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400"/>
              <a:t>Brasília, 14 de abril de 2021</a:t>
            </a: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3273425" y="3384550"/>
            <a:ext cx="1677988" cy="7635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63480" rIns="0" bIns="0" anchor="ctr">
            <a:spAutoFit/>
          </a:bodyPr>
          <a:lstStyle/>
          <a:p>
            <a:endParaRPr lang="de-DE" sz="1800"/>
          </a:p>
          <a:p>
            <a:pPr eaLnBrk="0" hangingPunct="0">
              <a:buFontTx/>
              <a:buChar char="•"/>
            </a:pPr>
            <a:r>
              <a:rPr lang="de-DE" sz="900" u="sng">
                <a:solidFill>
                  <a:srgbClr val="000000"/>
                </a:solidFill>
                <a:latin typeface="Arial" pitchFamily="34" charset="0"/>
                <a:hlinkClick r:id="rId10"/>
              </a:rPr>
              <a:t>  </a:t>
            </a:r>
            <a:r>
              <a:rPr lang="de-DE" sz="1400" u="sng">
                <a:solidFill>
                  <a:srgbClr val="000000"/>
                </a:solidFill>
                <a:latin typeface="Calibri"/>
              </a:rPr>
              <a:t>      </a:t>
            </a:r>
            <a:r>
              <a:rPr lang="de-DE" sz="1400" u="sng">
                <a:solidFill>
                  <a:srgbClr val="000000"/>
                </a:solidFill>
                <a:latin typeface="Arial" pitchFamily="34" charset="0"/>
              </a:rPr>
              <a:t>Po</a:t>
            </a:r>
            <a:r>
              <a:rPr lang="de-DE" sz="1400" u="sng">
                <a:solidFill>
                  <a:srgbClr val="000000"/>
                </a:solidFill>
                <a:latin typeface="Arial" pitchFamily="34" charset="0"/>
                <a:hlinkClick r:id="rId10"/>
              </a:rPr>
              <a:t>rtuguese (pdf)</a:t>
            </a:r>
            <a:endParaRPr lang="de-DE" sz="1400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/>
            <a:endParaRPr lang="de-DE" sz="1400" u="sng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2060" name="Picture 12" descr="iconPDFDocument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163" y="3438525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008313" y="3071813"/>
            <a:ext cx="2187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1800">
                <a:solidFill>
                  <a:srgbClr val="FF00FF"/>
                </a:solidFill>
              </a:rPr>
              <a:t>Clicar aqui para obter</a:t>
            </a:r>
          </a:p>
          <a:p>
            <a:pPr algn="ctr"/>
            <a:r>
              <a:rPr lang="pt-BR" sz="1800">
                <a:solidFill>
                  <a:srgbClr val="FF00FF"/>
                </a:solidFill>
              </a:rPr>
              <a:t>O artigo integral!</a:t>
            </a: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2974975" y="3529013"/>
            <a:ext cx="393700" cy="312737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013" y="4076700"/>
            <a:ext cx="1511300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613" y="3927475"/>
            <a:ext cx="1576387" cy="293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4932363" y="6461125"/>
            <a:ext cx="1114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FF"/>
                </a:solidFill>
              </a:rPr>
              <a:t>Dra. Lays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9029700" y="6461125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FF"/>
                </a:solidFill>
              </a:rPr>
              <a:t>Dra. Carolina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7" descr="Uma imagem contendo pessoa, verde, criança, mes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632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ítulo 1"/>
          <p:cNvSpPr>
            <a:spLocks noGrp="1"/>
          </p:cNvSpPr>
          <p:nvPr>
            <p:ph type="title"/>
          </p:nvPr>
        </p:nvSpPr>
        <p:spPr>
          <a:xfrm>
            <a:off x="6751638" y="1208088"/>
            <a:ext cx="4868862" cy="1325562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O que é o Método Canguru?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51638" y="2513013"/>
            <a:ext cx="4868862" cy="3048000"/>
          </a:xfrm>
        </p:spPr>
        <p:txBody>
          <a:bodyPr rtlCol="0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+mn-lt"/>
              </a:rPr>
              <a:t>É um tipo de assistência neonatal voltada para o atendimento do recém nascido prematuro que implica colocar o bebê em contato pele a pele com sua mãe.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0"/>
            <a:ext cx="648335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4099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ítulo 1"/>
          <p:cNvSpPr>
            <a:spLocks noGrp="1"/>
          </p:cNvSpPr>
          <p:nvPr>
            <p:ph type="title"/>
          </p:nvPr>
        </p:nvSpPr>
        <p:spPr>
          <a:xfrm>
            <a:off x="6405563" y="803275"/>
            <a:ext cx="4976812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Como surgiu?</a:t>
            </a:r>
          </a:p>
        </p:txBody>
      </p:sp>
      <p:sp>
        <p:nvSpPr>
          <p:cNvPr id="14" name="Freeform 6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72040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5" name="Imagem 5" descr="Uma imagem contendo no interior, jovem, menino, pequeno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0"/>
            <a:ext cx="3676650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 6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2912701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4" name="Imagem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8163"/>
            <a:ext cx="4797425" cy="37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405563" y="2420938"/>
            <a:ext cx="4976812" cy="3640137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Surgiu na Colômbia como tentativa para resolver a superlotação de unidades neonatais, em que se tinha 2 bebês por incubadora.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A presença contínua da mãe junto do bebê, além de garantir calor e leite materno, trazia inúmeras outras vantagens dentre as quais a promoção do vínculo mãe-bebê.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4965700" y="628650"/>
            <a:ext cx="6586538" cy="1287463"/>
          </a:xfrm>
        </p:spPr>
        <p:txBody>
          <a:bodyPr anchor="b"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Expansão do Método  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965700" y="2438400"/>
            <a:ext cx="6586538" cy="378618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>
                <a:latin typeface="Times"/>
                <a:ea typeface="+mn-lt"/>
                <a:cs typeface="Times"/>
              </a:rPr>
              <a:t>Cada vez mais, o método Canguru tem sido mais utilizado pelos seus diversos benefícios. Expansão do seu uso para países em desenvolvimento.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latin typeface="Times"/>
                <a:ea typeface="+mn-lt"/>
                <a:cs typeface="Times"/>
              </a:rPr>
              <a:t>São diversas as formas utilizadas em sua aplicação no que diz respeito à abrangência, ao tempo de início e ao tempo de permanência na posição canguru.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latin typeface="Times"/>
                <a:ea typeface="+mn-lt"/>
                <a:cs typeface="Times"/>
              </a:rPr>
              <a:t>Norma de Atenção Humanizada ao Recém-Nascido de Baixo Peso – Método Canguru foi lançada em dezembro de 1999 pelo Ministério da Saúde.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latin typeface="Times"/>
              <a:cs typeface="Times"/>
            </a:endParaRPr>
          </a:p>
        </p:txBody>
      </p:sp>
      <p:pic>
        <p:nvPicPr>
          <p:cNvPr id="5124" name="Imagem 4" descr="Diagram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" r="1257"/>
          <a:stretch>
            <a:fillRect/>
          </a:stretch>
        </p:blipFill>
        <p:spPr bwMode="auto">
          <a:xfrm>
            <a:off x="0" y="0"/>
            <a:ext cx="4635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Connector 13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5081588" y="2114550"/>
            <a:ext cx="630872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5" descr="Uma imagem contendo pessoa, no interior, criança, menino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5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7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863" y="798513"/>
            <a:ext cx="4803775" cy="13112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>
                <a:solidFill>
                  <a:srgbClr val="000000"/>
                </a:solidFill>
                <a:latin typeface="Times"/>
                <a:ea typeface="+mj-lt"/>
                <a:cs typeface="+mj-lt"/>
              </a:rPr>
              <a:t>A importância do tema</a:t>
            </a:r>
            <a:endParaRPr lang="pt-BR" b="1">
              <a:solidFill>
                <a:srgbClr val="000000"/>
              </a:solidFill>
              <a:ea typeface="+mj-lt"/>
              <a:cs typeface="+mj-lt"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04863" y="2271713"/>
            <a:ext cx="4706937" cy="3789362"/>
          </a:xfrm>
        </p:spPr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A humanização no ambiente da Unidade de Terapia Intensiva Neonatal (UTIN) é uma questão de importância crescente na qualidade da atenção ao recém-nascido.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O nascimento de </a:t>
            </a:r>
            <a:r>
              <a:rPr lang="pt-BR" sz="2400" dirty="0" err="1">
                <a:solidFill>
                  <a:srgbClr val="000000"/>
                </a:solidFill>
                <a:latin typeface="Times"/>
                <a:ea typeface="+mn-lt"/>
                <a:cs typeface="Times"/>
              </a:rPr>
              <a:t>RNs</a:t>
            </a: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 de baixo peso, contribui para o aumento da mortalidade neonatal, principalmente, em países subdesenvolvidos. 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ea typeface="+mn-lt"/>
              <a:cs typeface="Time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5614988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7171" name="Picture 4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9713" y="523875"/>
            <a:ext cx="5715000" cy="14541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>
                <a:solidFill>
                  <a:srgbClr val="000000"/>
                </a:solidFill>
                <a:latin typeface="Times"/>
                <a:ea typeface="+mj-lt"/>
                <a:cs typeface="+mj-lt"/>
              </a:rPr>
              <a:t>A importância do tema</a:t>
            </a:r>
            <a:endParaRPr lang="pt-BR" b="1">
              <a:solidFill>
                <a:srgbClr val="000000"/>
              </a:solidFill>
              <a:ea typeface="+mj-lt"/>
              <a:cs typeface="+mj-lt"/>
            </a:endParaRPr>
          </a:p>
        </p:txBody>
      </p:sp>
      <p:sp>
        <p:nvSpPr>
          <p:cNvPr id="45" name="Freeform 6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738188"/>
            <a:ext cx="5000625" cy="5400675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4" name="Imagem 4" descr="Uma imagem contendo no interior, cama, janela, pequeno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4840288" cy="505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03838" y="2268538"/>
            <a:ext cx="6488112" cy="4516437"/>
          </a:xfrm>
        </p:spPr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No Brasil, desde 1990, a mortalidade neonatal é o principal componente da mortalidade infantil.  E isso voltou a atenção das políticas de saúde para melhora desse índice, que vão desde a melhoria do pré-natal até os cuidados  neonatais.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Observa-se crescente produção de estudos sobre as especificidades do período neonatal e do impacto do ambiente da terapia intensiva sobre o desenvolvimento infantil nas múltiplas dimensões da vida futura do bebê e sua família.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ea typeface="+mn-lt"/>
              <a:cs typeface="Time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4" descr="Uma imagem contendo Ícone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5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ítulo 1"/>
          <p:cNvSpPr>
            <a:spLocks noGrp="1"/>
          </p:cNvSpPr>
          <p:nvPr>
            <p:ph type="title"/>
          </p:nvPr>
        </p:nvSpPr>
        <p:spPr>
          <a:xfrm>
            <a:off x="804863" y="798513"/>
            <a:ext cx="4803775" cy="1311275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Objetivo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04863" y="2271713"/>
            <a:ext cx="4706937" cy="3789362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Discutir a experiência brasileira com o Método Canguru no contexto da humanização da assistência neonatal, visando apresentar as diferenças de concepção em relação a outros países.</a:t>
            </a:r>
            <a:endParaRPr lang="pt-BR" sz="2400">
              <a:solidFill>
                <a:srgbClr val="000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cs typeface="Time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6" descr="Uma imagem contendo Diagram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07" r="22174" b="-2"/>
          <a:stretch>
            <a:fillRect/>
          </a:stretch>
        </p:blipFill>
        <p:spPr bwMode="auto">
          <a:xfrm>
            <a:off x="57975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ítulo 1"/>
          <p:cNvSpPr>
            <a:spLocks noGrp="1"/>
          </p:cNvSpPr>
          <p:nvPr>
            <p:ph type="title"/>
          </p:nvPr>
        </p:nvSpPr>
        <p:spPr>
          <a:xfrm>
            <a:off x="804863" y="798513"/>
            <a:ext cx="4803775" cy="1311275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Metodologia</a:t>
            </a: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04863" y="2271713"/>
            <a:ext cx="4922837" cy="3789362"/>
          </a:xfrm>
        </p:spPr>
        <p:txBody>
          <a:bodyPr rtlCol="0" anchor="ctr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Textos oficiais do Ministério da Saúde,  resultados de dissertações e teses acadêmicas.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Pesquisas nas bases de dados Medline, Lilacs e SciELO. Foram encontrados 96 artigos.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Relatos de experiências por ocasião dos encontros mundiais voltados para a discussão dessa temática (International Workshop on Kangaroo Mother Care).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cs typeface="Time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Histórico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Método Mãe-Canguru foi criado em 1978 pelo dr. Edgar Rey </a:t>
            </a:r>
            <a:r>
              <a:rPr lang="pt-BR" sz="2400" dirty="0" err="1">
                <a:latin typeface="Times"/>
                <a:ea typeface="+mn-lt"/>
                <a:cs typeface="Times"/>
              </a:rPr>
              <a:t>Sanabria</a:t>
            </a:r>
            <a:r>
              <a:rPr lang="pt-BR" sz="2400" dirty="0">
                <a:latin typeface="Times"/>
                <a:ea typeface="+mn-lt"/>
                <a:cs typeface="Times"/>
              </a:rPr>
              <a:t>, no Instituto Materno-Infantil de Bogotá.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Método consistia em colocar o bebê entre os seios maternos, em contato pele a pele, na posição supina.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Objetivos do método: redução da superlotação e de infecções, favorecimento da formação de vínculos afetivos, melhor desenvolvimento do bebê. 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Na Colômbia, o programa é predominantemente ambulatorial. Não existe unidade canguru hospitalar 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cs typeface="Times"/>
            </a:endParaRPr>
          </a:p>
        </p:txBody>
      </p:sp>
      <p:pic>
        <p:nvPicPr>
          <p:cNvPr id="10244" name="Imagem 4" descr="Diagrama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300" y="60325"/>
            <a:ext cx="242570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Experiência de outros países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A forma de aplicar o método Canguru e os objetivos buscados são muito divergentes.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Os objetivos dependem do grau de desenvolvimento do país, da organização da assistência neonatal, de seus valores culturais e de suas crenças e localização geográfica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Em Israel: pele a pele por no mínimo 1h por dia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Na Índia: posição canguru por cerca de quatro horas.</a:t>
            </a:r>
            <a:endParaRPr lang="pt-BR" sz="2400" dirty="0">
              <a:ea typeface="+mn-lt"/>
              <a:cs typeface="Calibri" panose="020F0502020204030204"/>
            </a:endParaRPr>
          </a:p>
        </p:txBody>
      </p:sp>
      <p:pic>
        <p:nvPicPr>
          <p:cNvPr id="11268" name="Imagem 4" descr="Mapa&#10;&#10;Descrição gerada automaticament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07975"/>
            <a:ext cx="20193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Experiência de outros países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Na Europa o cuidado canguru está centrado nas unidades neonatais e não são encontradas descrições de práticas domiciliares e o tempo utilizado varia em média de 30 a 90 minutos por dia.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Estudo africano: benefícios na amamentação, vantagens na estabilidade fisiológica, diminuição da infecção e aumento do vínculo.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Países europeus apresentaram experiências visando, sobretudo, aumentar o vínculo mãe-filho, desenvolver maior segurança da família no manuseio do seu bebê prematuro e estimular o aleitamento materno.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cs typeface="Times"/>
            </a:endParaRPr>
          </a:p>
        </p:txBody>
      </p:sp>
      <p:pic>
        <p:nvPicPr>
          <p:cNvPr id="12292" name="Imagem 4" descr="Map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07975"/>
            <a:ext cx="20193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Experiência de outros países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Estudos concluem que a estratégia é segura e deve ser implementada nas unidades neonatais.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Outra possível forma de utilização do Método Canguru é o transporte neonatal, não se mostrando inferior a incubadora.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Têm sido também estudadas temáticas como benefício da posição canguru em bebês entubados, efeitos no sono, amamentação e desenvolvimento.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latin typeface="Times"/>
              <a:cs typeface="Times"/>
            </a:endParaRPr>
          </a:p>
        </p:txBody>
      </p:sp>
      <p:pic>
        <p:nvPicPr>
          <p:cNvPr id="13316" name="Imagem 4" descr="Map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07975"/>
            <a:ext cx="20193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3175"/>
            <a:ext cx="5614988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14339" name="Picture 1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ítulo 1"/>
          <p:cNvSpPr>
            <a:spLocks noGrp="1"/>
          </p:cNvSpPr>
          <p:nvPr>
            <p:ph type="title"/>
          </p:nvPr>
        </p:nvSpPr>
        <p:spPr>
          <a:xfrm>
            <a:off x="5205413" y="422275"/>
            <a:ext cx="6654800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Método Canguru no Brasil</a:t>
            </a:r>
          </a:p>
        </p:txBody>
      </p:sp>
      <p:sp>
        <p:nvSpPr>
          <p:cNvPr id="17" name="Freeform 6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1434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1577975"/>
            <a:ext cx="3573463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92738" y="2420938"/>
            <a:ext cx="6272212" cy="3919537"/>
          </a:xfrm>
        </p:spPr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Começou a ser implantado no  Brasil em 1992. Primeiro em SP, depois em PE.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Em 1999, foi organizada uma Conferência Nacional sobre o Método Canguru, para discussão das diversas formas utilizadas em diferentes regiões do país.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Em dezembro de 1999, a Norma de Atenção Humanizada ao Recém-Nascido de Baixo Peso – Método Canguru foi lançada, incluída na tabela de procedimentos do SUS, para padronizar esse cuidado, melhorando a sua eficácia e eficiência.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cs typeface="Time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3175"/>
            <a:ext cx="5614988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15363" name="Picture 1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ítulo 1"/>
          <p:cNvSpPr>
            <a:spLocks noGrp="1"/>
          </p:cNvSpPr>
          <p:nvPr>
            <p:ph type="title"/>
          </p:nvPr>
        </p:nvSpPr>
        <p:spPr>
          <a:xfrm>
            <a:off x="4900613" y="282575"/>
            <a:ext cx="7137400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Estratégias de disseminação</a:t>
            </a:r>
          </a:p>
        </p:txBody>
      </p:sp>
      <p:sp>
        <p:nvSpPr>
          <p:cNvPr id="21" name="Freeform 6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15368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1628775"/>
            <a:ext cx="3459163" cy="362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062538" y="2420938"/>
            <a:ext cx="6754812" cy="3640137"/>
          </a:xfrm>
        </p:spPr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Programa de capacitação dos profissionais das diferentes especialidades que lidam com o recém-nascido, sua mãe e sua família.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Selecionados Centros Nacionais de Referência para a Atenção Humanizada ao Recém-Nascido, elegendo, como prioridade de implantação da metodologia, as maternidades pertencentes ao Sistema de Referência de Gestação de Alto Risco do Ministério da Saúde.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São abordados nesse treinamento técnicas de manuseio, vigilância quanto aos sinais de risco, estimulação sensorial positiva através do contato pele a pele e o acompanhamento do crescimento e  desenvolvimento dessas crianças.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>
              <a:solidFill>
                <a:srgbClr val="000000"/>
              </a:solidFill>
              <a:latin typeface="Times"/>
              <a:cs typeface="Time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87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738" cy="1325563"/>
          </a:xfrm>
        </p:spPr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Aplicação da norma</a:t>
            </a:r>
          </a:p>
        </p:txBody>
      </p:sp>
      <p:sp>
        <p:nvSpPr>
          <p:cNvPr id="32" name="Freeform: Shape 3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198100" y="0"/>
            <a:ext cx="1155700" cy="625475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2738" cy="435133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i="1">
                <a:latin typeface="Times"/>
                <a:ea typeface="+mn-lt"/>
                <a:cs typeface="Times"/>
              </a:rPr>
              <a:t>Método Canguru </a:t>
            </a:r>
            <a:r>
              <a:rPr lang="pt-BR" sz="2400">
                <a:latin typeface="Times"/>
                <a:ea typeface="+mn-lt"/>
                <a:cs typeface="Times"/>
              </a:rPr>
              <a:t>é um tipo de assistência neonatal que implica contato pele a pele precoce entre a mãe e o recém-nascido de baixo peso, de forma crescente e pelo tempo que ambos entenderem ser prazeroso e suficiente, permitindo uma maior participação dos pais no cuidado a seu recém-nascido e o envolvimento da família. 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latin typeface="Times"/>
                <a:ea typeface="+mn-lt"/>
                <a:cs typeface="Times"/>
              </a:rPr>
              <a:t>A </a:t>
            </a:r>
            <a:r>
              <a:rPr lang="pt-BR" sz="2400" i="1">
                <a:latin typeface="Times"/>
                <a:ea typeface="+mn-lt"/>
                <a:cs typeface="Times"/>
              </a:rPr>
              <a:t>Posição Canguru</a:t>
            </a:r>
            <a:r>
              <a:rPr lang="pt-BR" sz="2400">
                <a:latin typeface="Times"/>
                <a:ea typeface="+mn-lt"/>
                <a:cs typeface="Times"/>
              </a:rPr>
              <a:t> consiste em manter o RN de baixo peso, ligeiramente vestido, em decúbito prono, na posição vertical, contra o peito de um adulto.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endParaRPr lang="pt-BR" sz="2400">
              <a:latin typeface="Times"/>
              <a:cs typeface="Times"/>
            </a:endParaRPr>
          </a:p>
        </p:txBody>
      </p:sp>
      <p:sp>
        <p:nvSpPr>
          <p:cNvPr id="34" name="Oval 3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08788" y="3424238"/>
            <a:ext cx="630237" cy="630237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5" name="Freeform: Shap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463438">
            <a:off x="7450138" y="5167313"/>
            <a:ext cx="1835150" cy="2024062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pic>
        <p:nvPicPr>
          <p:cNvPr id="24" name="Imagem 24" descr="Diagrama&#10;&#10;Descrição gerada automatic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350" y="1073150"/>
            <a:ext cx="3822700" cy="382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Freeform: Shape 3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750050" y="0"/>
            <a:ext cx="2066925" cy="1622425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cxnSp>
        <p:nvCxnSpPr>
          <p:cNvPr id="39" name="Straight Connector 38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12138025" y="1027113"/>
            <a:ext cx="0" cy="1598612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: Shape 4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08788" y="6034088"/>
            <a:ext cx="1992312" cy="823912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43" name="Freeform: Shape 4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52150" y="5519738"/>
            <a:ext cx="1339850" cy="1338262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Imagem 4" descr="Uma imagem contendo pessoa, screenshot, bebê, segurando&#10;&#10;Descrição gerada automatic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4852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!!Arc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674100" y="407988"/>
            <a:ext cx="2987675" cy="2987675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17413" name="Título 1"/>
          <p:cNvSpPr>
            <a:spLocks noGrp="1"/>
          </p:cNvSpPr>
          <p:nvPr>
            <p:ph type="title"/>
          </p:nvPr>
        </p:nvSpPr>
        <p:spPr>
          <a:xfrm>
            <a:off x="5459413" y="141288"/>
            <a:ext cx="5721350" cy="1325562"/>
          </a:xfrm>
        </p:spPr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Aplicação da norma</a:t>
            </a:r>
            <a:endParaRPr lang="pt-BR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002213" y="1347788"/>
            <a:ext cx="6940550" cy="4757737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Muitas vezes o bebê ainda não tem estabilidade clínica para poder ser colocado em posição canguru, mas as ações que envolvem o método já foram iniciadas através do acolhimento à família, da construção de rede social e da atenção individualizada ao bebê.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Quatro fundamentos básicos: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acolhimento do bebê e sua família; 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respeito às individualidades; 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promoção do contato pele a pele o mais precoce possível; 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envolvimento da mãe nos cuidados do bebê.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latin typeface="Times"/>
              <a:ea typeface="+mn-lt"/>
              <a:cs typeface="Time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8435" name="Título 1"/>
          <p:cNvSpPr>
            <a:spLocks noGrp="1"/>
          </p:cNvSpPr>
          <p:nvPr>
            <p:ph type="title"/>
          </p:nvPr>
        </p:nvSpPr>
        <p:spPr>
          <a:xfrm>
            <a:off x="876300" y="714375"/>
            <a:ext cx="5121275" cy="1325563"/>
          </a:xfrm>
        </p:spPr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Três etapas de aplicação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44825"/>
            <a:ext cx="5092700" cy="4351338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>
                <a:latin typeface="Times"/>
                <a:cs typeface="Times"/>
              </a:rPr>
              <a:t>Na UTIN</a:t>
            </a:r>
            <a:endParaRPr lang="pt-BR">
              <a:latin typeface="Times"/>
              <a:cs typeface="Calibri"/>
            </a:endParaRP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>
                <a:latin typeface="Times"/>
                <a:ea typeface="+mn-lt"/>
                <a:cs typeface="Times"/>
              </a:rPr>
              <a:t>Na enfermaria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t-BR">
                <a:latin typeface="Times"/>
                <a:ea typeface="+mn-lt"/>
                <a:cs typeface="Times"/>
              </a:rPr>
              <a:t>No ambulatório</a:t>
            </a:r>
          </a:p>
        </p:txBody>
      </p:sp>
      <p:sp>
        <p:nvSpPr>
          <p:cNvPr id="31" name="Oval 3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20350" y="1365250"/>
            <a:ext cx="947738" cy="9207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pic>
        <p:nvPicPr>
          <p:cNvPr id="7" name="Imagem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2724150"/>
            <a:ext cx="4291012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Arc 3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4759070" flipV="1">
            <a:off x="6034088" y="-673100"/>
            <a:ext cx="4021138" cy="402113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pic>
        <p:nvPicPr>
          <p:cNvPr id="5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0"/>
            <a:ext cx="3516313" cy="300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59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738" cy="1325563"/>
          </a:xfrm>
        </p:spPr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Na UTIN</a:t>
            </a:r>
            <a:endParaRPr lang="pt-BR" smtClean="0"/>
          </a:p>
        </p:txBody>
      </p:sp>
      <p:sp>
        <p:nvSpPr>
          <p:cNvPr id="20" name="Freeform: Shap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198100" y="0"/>
            <a:ext cx="1155700" cy="625475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15900" y="1825625"/>
            <a:ext cx="6561138" cy="4745038"/>
          </a:xfrm>
        </p:spPr>
        <p:txBody>
          <a:bodyPr rtlCol="0"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cs typeface="Times"/>
              </a:rPr>
              <a:t>Orientação quanto as condições de saúda do bebê</a:t>
            </a:r>
          </a:p>
          <a:p>
            <a:pPr marL="514350" indent="-514350"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cs typeface="Times"/>
              </a:rPr>
              <a:t>Estímulo ao livre acesso dos pais à UTI </a:t>
            </a:r>
            <a:r>
              <a:rPr lang="pt-BR" sz="2400" dirty="0">
                <a:latin typeface="Times"/>
                <a:cs typeface="Times"/>
                <a:sym typeface="Wingdings" panose="05000000000000000000" pitchFamily="2" charset="2"/>
              </a:rPr>
              <a:t> favorece contato tátil e coparticipação nos cuidados  favorece ligação afetiva entre o bebê e os pais </a:t>
            </a:r>
            <a:endParaRPr lang="pt-BR" sz="2400" dirty="0">
              <a:latin typeface="Times"/>
              <a:cs typeface="Times"/>
            </a:endParaRPr>
          </a:p>
          <a:p>
            <a:pPr marL="514350" indent="-514350"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Minimizar os efeitos do excesso de som, luminosidade e estímulos táteis.</a:t>
            </a:r>
          </a:p>
          <a:p>
            <a:pPr marL="514350" indent="-514350" fontAlgn="auto">
              <a:spcAft>
                <a:spcPts val="0"/>
              </a:spcAft>
              <a:defRPr/>
            </a:pPr>
            <a:r>
              <a:rPr lang="pt-BR" sz="2400" dirty="0">
                <a:latin typeface="Times"/>
                <a:ea typeface="+mn-lt"/>
                <a:cs typeface="Times"/>
              </a:rPr>
              <a:t>Abordagem de cuidados individualizados </a:t>
            </a:r>
            <a:r>
              <a:rPr lang="pt-BR" sz="2400" dirty="0">
                <a:latin typeface="Times"/>
                <a:ea typeface="+mn-lt"/>
                <a:cs typeface="Times"/>
                <a:sym typeface="Wingdings" panose="05000000000000000000" pitchFamily="2" charset="2"/>
              </a:rPr>
              <a:t></a:t>
            </a:r>
            <a:r>
              <a:rPr lang="pt-BR" sz="2400" dirty="0">
                <a:latin typeface="Times"/>
                <a:ea typeface="+mn-lt"/>
                <a:cs typeface="Times"/>
              </a:rPr>
              <a:t> favorece um melhor desempenho no desenvolvimento cortical, observado através de uma maior autorregulação e comportamento calmo ao longo de intervenções.</a:t>
            </a:r>
            <a:endParaRPr lang="pt-BR" dirty="0"/>
          </a:p>
        </p:txBody>
      </p:sp>
      <p:sp>
        <p:nvSpPr>
          <p:cNvPr id="22" name="Oval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08788" y="3424238"/>
            <a:ext cx="630237" cy="630237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4" name="Freeform: Shap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463438">
            <a:off x="7450138" y="5167313"/>
            <a:ext cx="1835150" cy="2024062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pic>
        <p:nvPicPr>
          <p:cNvPr id="4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350" y="1073150"/>
            <a:ext cx="4127500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Freeform: Shap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750050" y="0"/>
            <a:ext cx="2066925" cy="1622425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cxnSp>
        <p:nvCxnSpPr>
          <p:cNvPr id="28" name="Straight Connector 27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12138025" y="1027113"/>
            <a:ext cx="0" cy="1598612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: Shap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08788" y="6034088"/>
            <a:ext cx="1992312" cy="823912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32" name="Freeform: Shape 3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852150" y="5519738"/>
            <a:ext cx="1339850" cy="1338262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708650" y="3175"/>
            <a:ext cx="648335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20483" name="Picture 1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ítulo 1"/>
          <p:cNvSpPr>
            <a:spLocks noGrp="1"/>
          </p:cNvSpPr>
          <p:nvPr>
            <p:ph type="title"/>
          </p:nvPr>
        </p:nvSpPr>
        <p:spPr>
          <a:xfrm>
            <a:off x="804863" y="434975"/>
            <a:ext cx="5422900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Enfermaria Canguru</a:t>
            </a:r>
          </a:p>
        </p:txBody>
      </p:sp>
      <p:sp>
        <p:nvSpPr>
          <p:cNvPr id="16" name="Freeform 6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9309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7" name="Imagem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75" y="0"/>
            <a:ext cx="3675063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04863" y="2141538"/>
            <a:ext cx="6323012" cy="3640137"/>
          </a:xfrm>
        </p:spPr>
        <p:txBody>
          <a:bodyPr anchor="ctr">
            <a:noAutofit/>
          </a:bodyPr>
          <a:lstStyle/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O enfoque desta etapa é para a efetiva participação da mãe nos cuidados do bebê e no seu desenvolvimento psicoafetivo, base das interações entre a criança e seus pais. </a:t>
            </a:r>
          </a:p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Redução de negligência, maus-tratos e abandono. </a:t>
            </a:r>
          </a:p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Contato pele a pele precoce entre a mãe e o RN favorece o senso de controle (domínio) e autoconhecimento, resultando numa maior confiança e melhor vínculo mãe-bebê, fator preditivo para uma amamentação duradoura e cuidados adequados.</a:t>
            </a:r>
          </a:p>
        </p:txBody>
      </p:sp>
      <p:sp>
        <p:nvSpPr>
          <p:cNvPr id="18" name="Freeform 6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235296" y="2922177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6" name="Imagem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3084513"/>
            <a:ext cx="4791075" cy="37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0"/>
            <a:ext cx="648335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21507" name="Picture 1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ítulo 1"/>
          <p:cNvSpPr>
            <a:spLocks noGrp="1"/>
          </p:cNvSpPr>
          <p:nvPr>
            <p:ph type="title"/>
          </p:nvPr>
        </p:nvSpPr>
        <p:spPr>
          <a:xfrm>
            <a:off x="6405563" y="803275"/>
            <a:ext cx="4976812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Seguimento ambulatorial</a:t>
            </a:r>
          </a:p>
        </p:txBody>
      </p:sp>
      <p:sp>
        <p:nvSpPr>
          <p:cNvPr id="15" name="Freeform 6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72040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5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0"/>
            <a:ext cx="3676650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6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0" y="2912701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6" name="Imagem 6" descr="Uma imagem contendo pessoa, no interior, criança, menino&#10;&#10;Descrição gerada automaticamen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8163"/>
            <a:ext cx="4797425" cy="37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580063" y="2420938"/>
            <a:ext cx="5802312" cy="3640137"/>
          </a:xfrm>
        </p:spPr>
        <p:txBody>
          <a:bodyPr anchor="ctr">
            <a:noAutofit/>
          </a:bodyPr>
          <a:lstStyle/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Individualizado, buscando observar o desenvolvimento global do bebê, através de um programa de acompanhamento (</a:t>
            </a:r>
            <a:r>
              <a:rPr lang="pt-BR" sz="2400" i="1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follow up</a:t>
            </a:r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).</a:t>
            </a:r>
          </a:p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Identificação precoce de fatores de risco para alterações no desenvolvimento.</a:t>
            </a:r>
          </a:p>
          <a:p>
            <a:r>
              <a:rPr lang="pt-BR" sz="2400" smtClean="0">
                <a:solidFill>
                  <a:srgbClr val="000000"/>
                </a:solidFill>
                <a:latin typeface="Times" pitchFamily="18" charset="0"/>
                <a:ea typeface="Calibri" pitchFamily="34" charset="0"/>
                <a:cs typeface="Times" pitchFamily="18" charset="0"/>
              </a:rPr>
              <a:t>Promover o desenvolvimento da criança e minimizar as possíveis sequelas de saúde do período neonatal.</a:t>
            </a:r>
          </a:p>
          <a:p>
            <a:endParaRPr lang="pt-BR" sz="2400" smtClean="0">
              <a:solidFill>
                <a:srgbClr val="000000"/>
              </a:solidFill>
              <a:latin typeface="Times" pitchFamily="18" charset="0"/>
              <a:ea typeface="Calibri" pitchFamily="34" charset="0"/>
              <a:cs typeface="Times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6" descr="Uma imagem contendo no interior, mesa, comida, pequeno&#10;&#10;Descrição gerada automatic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25" y="2816225"/>
            <a:ext cx="5010150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5" descr="Grupo de pessoas posando para foto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0"/>
            <a:ext cx="4552950" cy="261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525" y="460375"/>
            <a:ext cx="5289550" cy="145415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3900" b="1" dirty="0">
                <a:solidFill>
                  <a:srgbClr val="000000"/>
                </a:solidFill>
                <a:latin typeface="Times"/>
                <a:ea typeface="+mj-lt"/>
                <a:cs typeface="Times"/>
              </a:rPr>
              <a:t>Método Canguru como estratégia de humanização em saúde</a:t>
            </a:r>
            <a:endParaRPr lang="pt-BR" sz="3900" dirty="0">
              <a:solidFill>
                <a:srgbClr val="000000"/>
              </a:solidFill>
              <a:latin typeface="Times"/>
              <a:ea typeface="+mj-lt"/>
              <a:cs typeface="Times"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987925" y="2420938"/>
            <a:ext cx="6759575" cy="3640137"/>
          </a:xfrm>
        </p:spPr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Surgiu na mesma época  em que estava em pauta o movimento feminista e de humanização do parto.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Estratégia de qualificação do cuidado pautada na atitude dos profissionais de saúde diante do bebê e de sua família a partir de um conceito de assistência que não se limita ao conhecimento técnico específico.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Times"/>
                <a:ea typeface="+mn-lt"/>
                <a:cs typeface="Times"/>
              </a:rPr>
              <a:t>Leva em consideração o reconhecimento dos direitos do paciente, de sua subjetividade e referências culturais, implicando ainda a valorização do profissional.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latin typeface="Times" pitchFamily="18" charset="0"/>
                <a:cs typeface="Times" pitchFamily="18" charset="0"/>
              </a:rPr>
              <a:t>Considerações finais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Desde países com baixos recursos tecnológicos até países com tecnologias mais avançadas estão utilizando o método.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No Brasil a recomendação é incentivar e encorajar os pais a praticarem o método pelo maior tempo possível, sem que seja determinado número de horas ou um turno específico para essa prática.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Restam muitos desafios: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Treinamento contínuo das equipes.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Mais estudos sobre o impacto dessa prática.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>
                <a:latin typeface="Times"/>
                <a:ea typeface="+mn-lt"/>
                <a:cs typeface="Times"/>
              </a:rPr>
              <a:t>Realidade do sistema público de saúde no Brasil: assistência pré-natal e a atenção ao parto, práticas assistenciais inadequadas e superlotação nas maternidades.</a:t>
            </a:r>
          </a:p>
          <a:p>
            <a:pPr fontAlgn="auto">
              <a:spcAft>
                <a:spcPts val="0"/>
              </a:spcAft>
              <a:defRPr/>
            </a:pPr>
            <a:endParaRPr lang="pt-BR" dirty="0"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endParaRPr lang="pt-BR" dirty="0">
              <a:latin typeface="Times"/>
              <a:cs typeface="Times"/>
            </a:endParaRPr>
          </a:p>
        </p:txBody>
      </p:sp>
      <p:pic>
        <p:nvPicPr>
          <p:cNvPr id="7" name="Imagem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5613" y="92075"/>
            <a:ext cx="235267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648335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24579" name="Picture 2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ítulo 1"/>
          <p:cNvSpPr>
            <a:spLocks noGrp="1"/>
          </p:cNvSpPr>
          <p:nvPr>
            <p:ph type="title"/>
          </p:nvPr>
        </p:nvSpPr>
        <p:spPr>
          <a:xfrm>
            <a:off x="6738938" y="803275"/>
            <a:ext cx="4333875" cy="1454150"/>
          </a:xfrm>
        </p:spPr>
        <p:txBody>
          <a:bodyPr/>
          <a:lstStyle/>
          <a:p>
            <a:r>
              <a:rPr lang="pt-BR" b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Reflexão</a:t>
            </a:r>
          </a:p>
        </p:txBody>
      </p:sp>
      <p:sp>
        <p:nvSpPr>
          <p:cNvPr id="25" name="Freeform 6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153036"/>
            <a:ext cx="3242130" cy="2704964"/>
          </a:xfrm>
          <a:custGeom>
            <a:avLst/>
            <a:gdLst>
              <a:gd name="connsiteX0" fmla="*/ 1465277 w 3242130"/>
              <a:gd name="connsiteY0" fmla="*/ 0 h 2704964"/>
              <a:gd name="connsiteX1" fmla="*/ 3242130 w 3242130"/>
              <a:gd name="connsiteY1" fmla="*/ 1776853 h 2704964"/>
              <a:gd name="connsiteX2" fmla="*/ 3027674 w 3242130"/>
              <a:gd name="connsiteY2" fmla="*/ 2623807 h 2704964"/>
              <a:gd name="connsiteX3" fmla="*/ 2978369 w 3242130"/>
              <a:gd name="connsiteY3" fmla="*/ 2704964 h 2704964"/>
              <a:gd name="connsiteX4" fmla="*/ 0 w 3242130"/>
              <a:gd name="connsiteY4" fmla="*/ 2704964 h 2704964"/>
              <a:gd name="connsiteX5" fmla="*/ 0 w 3242130"/>
              <a:gd name="connsiteY5" fmla="*/ 772542 h 2704964"/>
              <a:gd name="connsiteX6" fmla="*/ 94171 w 3242130"/>
              <a:gd name="connsiteY6" fmla="*/ 646610 h 2704964"/>
              <a:gd name="connsiteX7" fmla="*/ 1465277 w 3242130"/>
              <a:gd name="connsiteY7" fmla="*/ 0 h 2704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42130" h="2704964">
                <a:moveTo>
                  <a:pt x="1465277" y="0"/>
                </a:moveTo>
                <a:cubicBezTo>
                  <a:pt x="2446606" y="0"/>
                  <a:pt x="3242130" y="795524"/>
                  <a:pt x="3242130" y="1776853"/>
                </a:cubicBezTo>
                <a:cubicBezTo>
                  <a:pt x="3242130" y="2083519"/>
                  <a:pt x="3164442" y="2372039"/>
                  <a:pt x="3027674" y="2623807"/>
                </a:cubicBezTo>
                <a:lnTo>
                  <a:pt x="2978369" y="2704964"/>
                </a:lnTo>
                <a:lnTo>
                  <a:pt x="0" y="2704964"/>
                </a:lnTo>
                <a:lnTo>
                  <a:pt x="0" y="772542"/>
                </a:lnTo>
                <a:lnTo>
                  <a:pt x="94171" y="646610"/>
                </a:lnTo>
                <a:cubicBezTo>
                  <a:pt x="420072" y="251709"/>
                  <a:pt x="913280" y="0"/>
                  <a:pt x="1465277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7" name="Oval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375971" y="2816635"/>
            <a:ext cx="2865340" cy="2865340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9" name="Freeform 6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" y="1"/>
            <a:ext cx="4090921" cy="3465906"/>
          </a:xfrm>
          <a:custGeom>
            <a:avLst/>
            <a:gdLst>
              <a:gd name="connsiteX0" fmla="*/ 0 w 4090921"/>
              <a:gd name="connsiteY0" fmla="*/ 0 h 3465906"/>
              <a:gd name="connsiteX1" fmla="*/ 3746474 w 4090921"/>
              <a:gd name="connsiteY1" fmla="*/ 0 h 3465906"/>
              <a:gd name="connsiteX2" fmla="*/ 3817144 w 4090921"/>
              <a:gd name="connsiteY2" fmla="*/ 116327 h 3465906"/>
              <a:gd name="connsiteX3" fmla="*/ 4090921 w 4090921"/>
              <a:gd name="connsiteY3" fmla="*/ 1197557 h 3465906"/>
              <a:gd name="connsiteX4" fmla="*/ 1822572 w 4090921"/>
              <a:gd name="connsiteY4" fmla="*/ 3465906 h 3465906"/>
              <a:gd name="connsiteX5" fmla="*/ 72204 w 4090921"/>
              <a:gd name="connsiteY5" fmla="*/ 2640438 h 3465906"/>
              <a:gd name="connsiteX6" fmla="*/ 0 w 4090921"/>
              <a:gd name="connsiteY6" fmla="*/ 2543882 h 346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90921" h="3465906">
                <a:moveTo>
                  <a:pt x="0" y="0"/>
                </a:moveTo>
                <a:lnTo>
                  <a:pt x="3746474" y="0"/>
                </a:lnTo>
                <a:lnTo>
                  <a:pt x="3817144" y="116327"/>
                </a:lnTo>
                <a:cubicBezTo>
                  <a:pt x="3991744" y="437737"/>
                  <a:pt x="4090921" y="806065"/>
                  <a:pt x="4090921" y="1197557"/>
                </a:cubicBezTo>
                <a:cubicBezTo>
                  <a:pt x="4090921" y="2450332"/>
                  <a:pt x="3075348" y="3465906"/>
                  <a:pt x="1822572" y="3465906"/>
                </a:cubicBezTo>
                <a:cubicBezTo>
                  <a:pt x="1117886" y="3465906"/>
                  <a:pt x="488252" y="3144572"/>
                  <a:pt x="72204" y="2640438"/>
                </a:cubicBezTo>
                <a:lnTo>
                  <a:pt x="0" y="2543882"/>
                </a:ln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4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0063"/>
            <a:ext cx="3084513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2987675"/>
            <a:ext cx="2554287" cy="255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43350" cy="332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34175" y="2420938"/>
            <a:ext cx="4333875" cy="3640137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ea typeface="+mn-lt"/>
              <a:cs typeface="Time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sz="2400">
                <a:solidFill>
                  <a:srgbClr val="000000"/>
                </a:solidFill>
                <a:latin typeface="Times"/>
                <a:ea typeface="+mn-lt"/>
                <a:cs typeface="Times"/>
              </a:rPr>
              <a:t>Como o Método Canguru está sendo aplicado na nossa unidade? Está sendo aplicado sob a perspectiva da humanização?</a:t>
            </a:r>
          </a:p>
          <a:p>
            <a:pPr fontAlgn="auto">
              <a:spcAft>
                <a:spcPts val="0"/>
              </a:spcAft>
              <a:defRPr/>
            </a:pPr>
            <a:endParaRPr lang="pt-BR" sz="2400">
              <a:solidFill>
                <a:srgbClr val="000000"/>
              </a:solidFill>
              <a:latin typeface="Times"/>
              <a:cs typeface="Time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smtClean="0">
                <a:solidFill>
                  <a:srgbClr val="0000FF"/>
                </a:solidFill>
              </a:rPr>
              <a:t>Nota do Editor da página neonatal </a:t>
            </a:r>
            <a:r>
              <a:rPr lang="pt-BR" sz="4000" b="1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sz="4000" b="1" smtClean="0">
                <a:solidFill>
                  <a:srgbClr val="0000FF"/>
                </a:solidFill>
              </a:rPr>
              <a:t> Dr. Paulo R. Margotto, Consultem também! Aqui e Agora!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5599113" y="1997075"/>
            <a:ext cx="5889625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de-DE" sz="2800" b="1">
                <a:solidFill>
                  <a:srgbClr val="FF00FF"/>
                </a:solidFill>
                <a:latin typeface="Lato" pitchFamily="34" charset="0"/>
              </a:rPr>
              <a:t>Alojamento Conjunto para bebês saud</a:t>
            </a:r>
            <a:r>
              <a:rPr lang="de-DE" sz="2800" b="1">
                <a:solidFill>
                  <a:srgbClr val="FF00FF"/>
                </a:solidFill>
                <a:latin typeface="Calibri"/>
              </a:rPr>
              <a:t>á</a:t>
            </a:r>
            <a:r>
              <a:rPr lang="de-DE" sz="2800" b="1">
                <a:solidFill>
                  <a:srgbClr val="FF00FF"/>
                </a:solidFill>
                <a:latin typeface="Lato" pitchFamily="34" charset="0"/>
              </a:rPr>
              <a:t>veis e de Cuidados Especiais/ Unidade Canguru</a:t>
            </a:r>
            <a:r>
              <a:rPr lang="de-DE" sz="2800">
                <a:solidFill>
                  <a:srgbClr val="FF00FF"/>
                </a:solidFill>
              </a:rPr>
              <a:t>    </a:t>
            </a:r>
            <a:r>
              <a:rPr lang="de-DE" sz="2800">
                <a:solidFill>
                  <a:srgbClr val="0000FF"/>
                </a:solidFill>
              </a:rPr>
              <a:t>             </a:t>
            </a:r>
            <a:br>
              <a:rPr lang="de-DE" sz="2800">
                <a:solidFill>
                  <a:srgbClr val="0000FF"/>
                </a:solidFill>
              </a:rPr>
            </a:br>
            <a:r>
              <a:rPr lang="de-DE">
                <a:solidFill>
                  <a:srgbClr val="424242"/>
                </a:solidFill>
                <a:ea typeface="Source Sans Pro"/>
                <a:cs typeface="Source Sans Pro"/>
              </a:rPr>
              <a:t>Rosângela Cândido Marinho, Vitória Simões, Maria Luíza Almada, Miza Vidigal, Hélida Maia.</a:t>
            </a:r>
          </a:p>
          <a:p>
            <a:pPr algn="ctr" eaLnBrk="0" hangingPunct="0"/>
            <a:r>
              <a:rPr lang="de-DE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do Recém-Nascido de Risco, 4a Edição, Editado por Paulo R. Margotto, 2021</a:t>
            </a:r>
            <a:endParaRPr lang="de-DE">
              <a:solidFill>
                <a:srgbClr val="607D8B"/>
              </a:solidFill>
            </a:endParaRPr>
          </a:p>
        </p:txBody>
      </p:sp>
      <p:pic>
        <p:nvPicPr>
          <p:cNvPr id="28678" name="Picture 6" descr="doc">
            <a:hlinkClick r:id="rId3" tooltip="NOVO-ALOJAMENTO CONJUNT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3025" y="22066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6750"/>
            <a:ext cx="3616325" cy="492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3621088" y="5561013"/>
            <a:ext cx="85709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800">
                <a:hlinkClick r:id="rId6"/>
              </a:rPr>
              <a:t>https://drive.google.com/file/d/1AEznxPCfIGWnSgc6qzNdbuoKJ1iFhjEj/view?usp=sharing</a:t>
            </a:r>
            <a:r>
              <a:rPr lang="pt-BR" sz="1800"/>
              <a:t> 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994150" y="4751388"/>
            <a:ext cx="800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0000FF"/>
                </a:solidFill>
              </a:rPr>
              <a:t>CLICAR AQUI COM A TELA ABERTA PARA OBTER O LIVRO EM PDF COM 843 PÁGINAS</a:t>
            </a:r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3924300" y="5208588"/>
            <a:ext cx="334963" cy="3937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063" y="2171700"/>
            <a:ext cx="1827212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11515725" y="6273800"/>
            <a:ext cx="455613" cy="369888"/>
          </a:xfrm>
          <a:prstGeom prst="notchedRightArrow">
            <a:avLst>
              <a:gd name="adj1" fmla="val 50000"/>
              <a:gd name="adj2" fmla="val 30794"/>
            </a:avLst>
          </a:prstGeom>
          <a:solidFill>
            <a:srgbClr val="FF00FF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501650" y="935038"/>
            <a:ext cx="10852150" cy="5740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Em todo o mundo, nascem anualmente 20 milhões de crianças prematuras e com baixo peso. Destas, um terço morre antes de completar 1 ano de vida.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No Brasil, a primeira causa de mortalidade infantil são as afecções perinatais, que compreendem os problemas respiratórios, a asfixia ao nascer e as infecções, mais comuns em crianças prematuras e de baixo peso. Além disso, muitos bebês são acometidos de distúrbios metabólicos, dificuldade em alimentar-se e para regular a temperatura corporal.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O Brasil hoje vem trabalhando com a visão paradigma, que é a da atenção humanizada à criança, à mãe e à família, respeitando-as em suas características e individualidades (consulte o capítulo Atenção Humanizada ao Recém-Nascido).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A humanização do nascimento, por sua vez, compreende ações desde pré-natal, em que todo o esforço para evitar condutas intempestivas e agressivas para o bebê deve ser realizado. A atenção ao recém-nascido deverá caracterizar-se pela segurança técnica da atuação profissional e condições hospitalares adequadas, aliadas à suavidade no toque durante a execução de todos os cuidados prestados. Especial enfoque deve ser dado ao conhecimento do psiquismo fetal, da mãe e da família. Trabalho importante também deve ser desenvolvido com a equipe de saúde, oferecendo-lhe mecanismos para melhor qualidade no trabalho interdisciplinar.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421188" y="266700"/>
            <a:ext cx="3275012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pt-BR" sz="2800" b="1">
                <a:solidFill>
                  <a:srgbClr val="FF00FF"/>
                </a:solidFill>
              </a:rPr>
              <a:t>UNIDADE  CANGURU</a:t>
            </a:r>
            <a:endParaRPr lang="pt-BR" sz="2800">
              <a:solidFill>
                <a:srgbClr val="FF00FF"/>
              </a:solidFill>
            </a:endParaRPr>
          </a:p>
          <a:p>
            <a:endParaRPr lang="pt-BR" sz="2800"/>
          </a:p>
        </p:txBody>
      </p:sp>
      <p:sp>
        <p:nvSpPr>
          <p:cNvPr id="29701" name="AutoShape 5"/>
          <p:cNvSpPr>
            <a:spLocks noChangeArrowheads="1"/>
          </p:cNvSpPr>
          <p:nvPr/>
        </p:nvSpPr>
        <p:spPr bwMode="auto">
          <a:xfrm>
            <a:off x="11515725" y="6273800"/>
            <a:ext cx="455613" cy="369888"/>
          </a:xfrm>
          <a:prstGeom prst="notchedRightArrow">
            <a:avLst>
              <a:gd name="adj1" fmla="val 50000"/>
              <a:gd name="adj2" fmla="val 30794"/>
            </a:avLst>
          </a:prstGeom>
          <a:solidFill>
            <a:srgbClr val="FF00FF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/>
          </p:cNvSpPr>
          <p:nvPr>
            <p:ph type="body" idx="1"/>
          </p:nvPr>
        </p:nvSpPr>
        <p:spPr>
          <a:xfrm>
            <a:off x="838200" y="412750"/>
            <a:ext cx="10515600" cy="57642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A equipe responsável pela assistência ao recém-nascido deverá ser habilitada para promover: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A aproximação, o mais precocemente possível, entre a mãe e o bebê para fortalecer o vínculo afetivo garantindo o alojamento conjunto, desde que possível;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O estímulo ao reflexo de sucção ao peito, necessário para o aleitamento materno e para estimular a contratilidade uterina, logo que possível;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A garantia de acesso aos cuidados especializados necessários para a atenção ao recém-nascido em risco.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A promoção desses aspectos inclui o respeito às condições físicas e psicológicas da mulher diante do nascimento.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Nessa linha de pensamento, desde o início dos anos 80, após experiência pioneira realizada na Colômbia, vários pediatras têm atribuído importância especial, no aspecto psicológico, ao contato pele a pele entre a mãe e seu bebê. Assim, espera-se que haja um vínculo mãe-filho muito maior, que auxilie o desenvolvimento psicomotor dos recém-nascidos, notadamente os de baixo peso, e promova o aleitamento materno. Conhecido como Método Canguru, tal forma de atendimento</a:t>
            </a: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>
            <a:off x="11515725" y="6273800"/>
            <a:ext cx="455613" cy="369888"/>
          </a:xfrm>
          <a:prstGeom prst="notchedRightArrow">
            <a:avLst>
              <a:gd name="adj1" fmla="val 50000"/>
              <a:gd name="adj2" fmla="val 30794"/>
            </a:avLst>
          </a:prstGeom>
          <a:solidFill>
            <a:srgbClr val="FF00FF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/>
          </p:cNvSpPr>
          <p:nvPr>
            <p:ph type="body" idx="1"/>
          </p:nvPr>
        </p:nvSpPr>
        <p:spPr>
          <a:xfrm>
            <a:off x="328613" y="598488"/>
            <a:ext cx="11025187" cy="5578475"/>
          </a:xfrm>
        </p:spPr>
        <p:txBody>
          <a:bodyPr/>
          <a:lstStyle/>
          <a:p>
            <a:r>
              <a:rPr lang="pt-BR" b="1" smtClean="0">
                <a:solidFill>
                  <a:srgbClr val="0000FF"/>
                </a:solidFill>
                <a:latin typeface="Times New Roman" pitchFamily="18" charset="0"/>
              </a:rPr>
              <a:t>DEFINIÇÃO</a:t>
            </a:r>
            <a:endParaRPr lang="pt-BR" smtClean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pt-BR" smtClean="0">
                <a:latin typeface="Times New Roman" pitchFamily="18" charset="0"/>
              </a:rPr>
              <a:t>“Método Canguru” é um tipo de assistência neonatal que implica contato pele a pele precoce entre a mãe e o recém-nascido de baixo peso, de forma crescente e pelo tempo que ambos entenderem ser prazeroso e suficiente, permitindo, dessa forma, uma maior participação dos pais no cuidado a seu recém-nascido.</a:t>
            </a:r>
          </a:p>
          <a:p>
            <a:r>
              <a:rPr lang="pt-BR" smtClean="0">
                <a:latin typeface="Times New Roman" pitchFamily="18" charset="0"/>
              </a:rPr>
              <a:t>A posição canguru consiste em manter o recém-nascido de baixo peso, ligeiramente vestido, em decúbito prono, na posição vertical, contra o peito do adulto.</a:t>
            </a:r>
          </a:p>
          <a:p>
            <a:r>
              <a:rPr lang="pt-BR" smtClean="0">
                <a:latin typeface="Times New Roman" pitchFamily="18" charset="0"/>
              </a:rPr>
              <a:t>Só serão considerados como Método Canguru os sistemas que permitam o contato precoce, realizado de maneira orientada, por livre escolha da família, de forma crescente e segura e acompanhado de suporte assistencial por uma equipe de saúde adequadamente treinada.</a:t>
            </a:r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 bwMode="auto">
          <a:xfrm>
            <a:off x="11515725" y="6273800"/>
            <a:ext cx="455613" cy="369888"/>
          </a:xfrm>
          <a:prstGeom prst="notchedRightArrow">
            <a:avLst>
              <a:gd name="adj1" fmla="val 50000"/>
              <a:gd name="adj2" fmla="val 30794"/>
            </a:avLst>
          </a:prstGeom>
          <a:solidFill>
            <a:srgbClr val="FF00FF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xfrm>
            <a:off x="468313" y="171450"/>
            <a:ext cx="11082337" cy="65024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0000FF"/>
                </a:solidFill>
                <a:latin typeface="Times New Roman" pitchFamily="18" charset="0"/>
              </a:rPr>
              <a:t>VANTAGENS</a:t>
            </a:r>
            <a:endParaRPr lang="pt-BR" sz="2000" smtClean="0">
              <a:solidFill>
                <a:srgbClr val="0000FF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-Aumento do vínculo mãe-filho (diminuindo o risco de abandono, negligência e maus tratos)  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-Menor tempo de separação mãe-filho, evitando longos períodos sem                      estimulação sensorial: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-Estímulo ao aleitamento materno, favorecendo maior freqüência, precocidade e duração;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-Maior competência e confiança dos pais no manuseio de seu filho de baixo peso, mesmo após a alta hospitalar;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-Melhor controle térmico;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-Menor número de recém-nascidos em unidades de cuidados intermediários, devido à maior rotatividade de leitos;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-Melhor relacionamento da família com a equipe de saúde;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-Diminuição da infecção hospitalar;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-Menor permanência hospitalar.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−Favorece o ganho de peso;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− Previne apneia;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- Bebês mais calmos;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latin typeface="Times New Roman" pitchFamily="18" charset="0"/>
              </a:rPr>
              <a:t>− Funciona como medida anti-refluxo, uma vez que o bebê é favorecido</a:t>
            </a:r>
            <a:r>
              <a:rPr lang="pt-BR" sz="2000" smtClean="0"/>
              <a:t> pela posição: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2146300" y="1725613"/>
            <a:ext cx="10515600" cy="1325562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  <a:latin typeface="Times New Roman" pitchFamily="18" charset="0"/>
              </a:rPr>
              <a:t>             </a:t>
            </a:r>
            <a:r>
              <a:rPr lang="pt-BR" sz="2400" b="1" smtClean="0">
                <a:solidFill>
                  <a:srgbClr val="0000FF"/>
                </a:solidFill>
                <a:latin typeface="Times New Roman" pitchFamily="18" charset="0"/>
              </a:rPr>
              <a:t>O MÉTODO CANGURU</a:t>
            </a:r>
            <a:br>
              <a:rPr lang="pt-BR" sz="2400" b="1" smtClean="0">
                <a:solidFill>
                  <a:srgbClr val="0000FF"/>
                </a:solidFill>
                <a:latin typeface="Times New Roman" pitchFamily="18" charset="0"/>
              </a:rPr>
            </a:br>
            <a:endParaRPr lang="pt-BR" sz="24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>
          <a:xfrm>
            <a:off x="366713" y="2495550"/>
            <a:ext cx="11825287" cy="5716588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2200" smtClean="0">
                <a:latin typeface="Times New Roman" pitchFamily="18" charset="0"/>
              </a:rPr>
              <a:t>Trata-se de uma mudança de paradigma assistencial, objetivando-se a realização de um cuidado integral e contingente aos recém-nascidos e suas famílias. É mais do que uma posição. É somar os avanços tecnológicos e de conhecimento com uma atenção humanizada. Estratégias foram instituídas não apenas com o objetivo de elevar o padrão da assistência, mas também de mudança da visão profissional, que deve ser completa, analisando a necessidade do indivíduo.</a:t>
            </a:r>
          </a:p>
          <a:p>
            <a:pPr>
              <a:lnSpc>
                <a:spcPct val="70000"/>
              </a:lnSpc>
            </a:pPr>
            <a:r>
              <a:rPr lang="pt-BR" sz="2200" smtClean="0">
                <a:latin typeface="Times New Roman" pitchFamily="18" charset="0"/>
              </a:rPr>
              <a:t>Neste método, a família passa a assumir o papel de cuidadora do RN. Muitos pais não se sentem capazes de atender às necessidades de cuidados de seu filho prematuro e, apesar de passarem por sentimentos paradoxais como gratidão e ciúme em relação à equipe de saúde, acreditam que os profissionais são mais importantes do que eles no cuidado ao seu bebê. O método Canguru é uma estratégia para o fortalecimento emocional dos pais.</a:t>
            </a:r>
          </a:p>
          <a:p>
            <a:pPr>
              <a:lnSpc>
                <a:spcPct val="70000"/>
              </a:lnSpc>
            </a:pPr>
            <a:r>
              <a:rPr lang="pt-BR" sz="2200" smtClean="0">
                <a:latin typeface="Times New Roman" pitchFamily="18" charset="0"/>
              </a:rPr>
              <a:t>Ele abrange questões como o manuseio do bebê, o acolhimento à família, a promoção do vínculo mãe/bebê e o aleitamento materno. Ele gera impacto positivo nos resultados da assistência intensiva neonatal, como a diminuição do tempo de internação e aumento da frequência de alta para casa em aleitamento materno exclusivo. Em uma revisão sistemática foi verificado que o Cuidado Mãe Canguru foi associado à redução da mortalidade, da sepse e do tempo de internação, além de melhorar algumas medidas de crescimento, aleitamento materno e vínculo mãe-bebê. 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49288" y="825500"/>
            <a:ext cx="10866437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endParaRPr lang="de-DE" sz="1800">
              <a:solidFill>
                <a:srgbClr val="FF00FF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de-DE">
                <a:solidFill>
                  <a:srgbClr val="424242"/>
                </a:solidFill>
                <a:latin typeface="Times New Roman" pitchFamily="18" charset="0"/>
                <a:ea typeface="Source Sans Pro"/>
                <a:cs typeface="Source Sans Pro"/>
              </a:rPr>
              <a:t>Evely Mirela Santos França/ Ludmylla  de Oliveira Beleza, Capítulo do livro Assistência ao Recém-Nascido de Risco, 4a Edição, 2021, Editado por Paulo R. Margotto </a:t>
            </a:r>
            <a:endParaRPr lang="de-DE">
              <a:solidFill>
                <a:srgbClr val="607D8B"/>
              </a:solidFill>
              <a:latin typeface="Times New Roman" pitchFamily="18" charset="0"/>
            </a:endParaRPr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 bwMode="auto">
          <a:xfrm>
            <a:off x="11515725" y="6273800"/>
            <a:ext cx="455613" cy="369888"/>
          </a:xfrm>
          <a:prstGeom prst="notchedRightArrow">
            <a:avLst>
              <a:gd name="adj1" fmla="val 50000"/>
              <a:gd name="adj2" fmla="val 30794"/>
            </a:avLst>
          </a:prstGeom>
          <a:solidFill>
            <a:srgbClr val="FF00FF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300038" y="0"/>
            <a:ext cx="11537950" cy="12493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de-DE" sz="2200" b="1" u="sng">
                <a:solidFill>
                  <a:srgbClr val="FF00FF"/>
                </a:solidFill>
                <a:latin typeface="Times New Roman" pitchFamily="18" charset="0"/>
                <a:hlinkClick r:id="rId2"/>
              </a:rPr>
              <a:t>UNIDADE DE TERAPIA INTENSIVA UM OLHAR PARA O RECÉM-NASCIDO, SUA FAMÍLIA E A EQUIPE DE SAÚDE</a:t>
            </a:r>
            <a:endParaRPr lang="de-DE" sz="2200" b="1" u="sng">
              <a:solidFill>
                <a:srgbClr val="FF00FF"/>
              </a:solidFill>
              <a:latin typeface="Times New Roman" pitchFamily="18" charset="0"/>
            </a:endParaRPr>
          </a:p>
          <a:p>
            <a:pPr eaLnBrk="0" hangingPunct="0"/>
            <a:r>
              <a:rPr lang="de-DE" sz="1300">
                <a:solidFill>
                  <a:srgbClr val="607D8B"/>
                </a:solidFill>
                <a:ea typeface="Source Sans Pro"/>
                <a:cs typeface="Source Sans Pro"/>
                <a:hlinkClick r:id="rId3" tooltip="NOVO-ATENCAO_ HUMAN"/>
              </a:rPr>
              <a:t>  </a:t>
            </a:r>
            <a:r>
              <a:rPr lang="de-DE" sz="2800">
                <a:solidFill>
                  <a:srgbClr val="607D8B"/>
                </a:solidFill>
                <a:ea typeface="Source Sans Pro"/>
                <a:cs typeface="Source Sans Pro"/>
              </a:rPr>
              <a:t> </a:t>
            </a:r>
            <a:r>
              <a:rPr lang="de-DE" sz="1300">
                <a:solidFill>
                  <a:srgbClr val="607D8B"/>
                </a:solidFill>
                <a:ea typeface="Source Sans Pro"/>
                <a:cs typeface="Source Sans Pro"/>
              </a:rPr>
              <a:t>           </a:t>
            </a:r>
          </a:p>
        </p:txBody>
      </p:sp>
      <p:pic>
        <p:nvPicPr>
          <p:cNvPr id="34824" name="Picture 8" descr="doc">
            <a:hlinkClick r:id="rId3" tooltip="NOVO-ATENCAO_ HUMAN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5270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247650" y="876300"/>
            <a:ext cx="11534775" cy="57991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Pode parecer impossível que mudanças tão profundas ocorram no modo de pensar e agir dos profissionais de saúde envolvidos diretamente no cuidado dos recém-nascidos. Porém, mudanças no cuidado desenvolvimental  e na forma de cuidar de prematuros podem, frequentemente, serem iniciadas por poucos cuidadores motivados. Dando o exemplo, instruindo e colaborando são ações essenciais para promoção de um cuidado desenvolvimental apropriado. O principal seria fornecer um ambiente efetivamente restaurador, tranquilo e prazeroso, tanto para bebê e famílias, como também para os funcionários.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	Não se deve esquecer que cérebros em desenvolvimento estão em nossas mãos e que a produtividade futura do nosso bebê e de sua família dependem, e muito, de como cuidamos deles. A assistência em neonatologia deve pautar-se pela busca constante de artifícios que aquilatem a qualidade de vida destes prematuros, sempre buscando o melhor desenvolvimento neuropsicomotor possível.	</a:t>
            </a:r>
            <a:endParaRPr lang="pt-BR" sz="2400" b="1" smtClean="0">
              <a:latin typeface="Times New Roman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pt-BR" sz="2400" b="1" smtClean="0">
                <a:solidFill>
                  <a:srgbClr val="FF00FF"/>
                </a:solidFill>
                <a:latin typeface="Times New Roman" pitchFamily="18" charset="0"/>
              </a:rPr>
              <a:t>Humanizar o cuidado em saúde significa unir as ações tecnológicas com as ações de acolhimento e respeito ético e cultural ao paciente, corresponde também sobremaneira aos espaços aonde se trabalha favorecendo ao perfeito exercício da técnica aliado a satisfação dos trabalhadores e usuários.</a:t>
            </a:r>
            <a:r>
              <a:rPr lang="pt-BR" sz="2400" smtClean="0">
                <a:solidFill>
                  <a:srgbClr val="FF00FF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284163"/>
            <a:ext cx="10028238" cy="564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065213" y="5884863"/>
            <a:ext cx="9382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0000FF"/>
                </a:solidFill>
              </a:rPr>
              <a:t>Staffs e Médicos Residentes da Unidade de Neonatologia do HMIB/SES/DF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1996</Words>
  <Application>Microsoft Office PowerPoint</Application>
  <PresentationFormat>Personalizar</PresentationFormat>
  <Paragraphs>164</Paragraphs>
  <Slides>31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40" baseType="lpstr">
      <vt:lpstr>Calibri</vt:lpstr>
      <vt:lpstr>Arial</vt:lpstr>
      <vt:lpstr>Calibri Light</vt:lpstr>
      <vt:lpstr>Times</vt:lpstr>
      <vt:lpstr>Wingdings</vt:lpstr>
      <vt:lpstr>Lato</vt:lpstr>
      <vt:lpstr>Source Sans Pro</vt:lpstr>
      <vt:lpstr>Times New Roman</vt:lpstr>
      <vt:lpstr>Tema do Office</vt:lpstr>
      <vt:lpstr>Apresentação do PowerPoint</vt:lpstr>
      <vt:lpstr>O que é o Método Canguru?</vt:lpstr>
      <vt:lpstr>Como surgiu?</vt:lpstr>
      <vt:lpstr>Expansão do Método  </vt:lpstr>
      <vt:lpstr>A importância do tema</vt:lpstr>
      <vt:lpstr>A importância do tema</vt:lpstr>
      <vt:lpstr>Objetivo</vt:lpstr>
      <vt:lpstr>Metodologia</vt:lpstr>
      <vt:lpstr>Histórico</vt:lpstr>
      <vt:lpstr>Experiência de outros países</vt:lpstr>
      <vt:lpstr>Experiência de outros países</vt:lpstr>
      <vt:lpstr>Experiência de outros países</vt:lpstr>
      <vt:lpstr>Método Canguru no Brasil</vt:lpstr>
      <vt:lpstr>Estratégias de disseminação</vt:lpstr>
      <vt:lpstr>Aplicação da norma</vt:lpstr>
      <vt:lpstr>Aplicação da norma</vt:lpstr>
      <vt:lpstr>Três etapas de aplicação</vt:lpstr>
      <vt:lpstr>Na UTIN</vt:lpstr>
      <vt:lpstr>Enfermaria Canguru</vt:lpstr>
      <vt:lpstr>Seguimento ambulatorial</vt:lpstr>
      <vt:lpstr>Método Canguru como estratégia de humanização em saúde</vt:lpstr>
      <vt:lpstr>Considerações finais</vt:lpstr>
      <vt:lpstr>Reflexão</vt:lpstr>
      <vt:lpstr>Nota do Editor da página neonatal www.paulomargotto.com.br Dr. Paulo R. Margotto, Consultem também! Aqui e Agora!</vt:lpstr>
      <vt:lpstr>Apresentação do PowerPoint</vt:lpstr>
      <vt:lpstr>Apresentação do PowerPoint</vt:lpstr>
      <vt:lpstr>Apresentação do PowerPoint</vt:lpstr>
      <vt:lpstr>Apresentação do PowerPoint</vt:lpstr>
      <vt:lpstr>             O MÉTODO CANGURU 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664</cp:revision>
  <dcterms:created xsi:type="dcterms:W3CDTF">2012-07-30T23:50:35Z</dcterms:created>
  <dcterms:modified xsi:type="dcterms:W3CDTF">2021-04-14T16:56:05Z</dcterms:modified>
</cp:coreProperties>
</file>