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46"/>
  </p:notes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95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96" r:id="rId20"/>
    <p:sldId id="300" r:id="rId21"/>
    <p:sldId id="301" r:id="rId22"/>
    <p:sldId id="298" r:id="rId23"/>
    <p:sldId id="299" r:id="rId24"/>
    <p:sldId id="275" r:id="rId25"/>
    <p:sldId id="302" r:id="rId26"/>
    <p:sldId id="303" r:id="rId27"/>
    <p:sldId id="304" r:id="rId28"/>
    <p:sldId id="305" r:id="rId29"/>
    <p:sldId id="306" r:id="rId30"/>
    <p:sldId id="281" r:id="rId31"/>
    <p:sldId id="283" r:id="rId32"/>
    <p:sldId id="285" r:id="rId33"/>
    <p:sldId id="286" r:id="rId34"/>
    <p:sldId id="307" r:id="rId35"/>
    <p:sldId id="290" r:id="rId36"/>
    <p:sldId id="291" r:id="rId37"/>
    <p:sldId id="292" r:id="rId38"/>
    <p:sldId id="293" r:id="rId39"/>
    <p:sldId id="308" r:id="rId40"/>
    <p:sldId id="309" r:id="rId41"/>
    <p:sldId id="310" r:id="rId42"/>
    <p:sldId id="311" r:id="rId43"/>
    <p:sldId id="312" r:id="rId44"/>
    <p:sldId id="294" r:id="rId45"/>
  </p:sldIdLst>
  <p:sldSz cx="9144000" cy="5143500" type="screen16x9"/>
  <p:notesSz cx="6858000" cy="9144000"/>
  <p:embeddedFontLst>
    <p:embeddedFont>
      <p:font typeface="Raleway" charset="0"/>
      <p:regular r:id="rId47"/>
      <p:bold r:id="rId48"/>
      <p:italic r:id="rId49"/>
      <p:boldItalic r:id="rId50"/>
    </p:embeddedFont>
    <p:embeddedFont>
      <p:font typeface="Lato" pitchFamily="34" charset="0"/>
      <p:regular r:id="rId51"/>
      <p:bold r:id="rId52"/>
      <p:italic r:id="rId53"/>
      <p:boldItalic r:id="rId54"/>
    </p:embeddedFont>
  </p:embeddedFontLst>
  <p:defaultTextStyle>
    <a:defPPr>
      <a:defRPr lang="pt-BR"/>
    </a:defPPr>
    <a:lvl1pPr algn="l" rtl="0" fontAlgn="base">
      <a:spcBef>
        <a:spcPct val="0"/>
      </a:spcBef>
      <a:spcAft>
        <a:spcPct val="0"/>
      </a:spcAft>
      <a:defRPr sz="1400" kern="1200">
        <a:solidFill>
          <a:srgbClr val="000000"/>
        </a:solidFill>
        <a:latin typeface="Arial" charset="0"/>
        <a:ea typeface="+mn-ea"/>
        <a:cs typeface="Arial" charset="0"/>
        <a:sym typeface="Arial" charset="0"/>
      </a:defRPr>
    </a:lvl1pPr>
    <a:lvl2pPr marL="457200" algn="l" rtl="0" fontAlgn="base">
      <a:spcBef>
        <a:spcPct val="0"/>
      </a:spcBef>
      <a:spcAft>
        <a:spcPct val="0"/>
      </a:spcAft>
      <a:defRPr sz="1400" kern="1200">
        <a:solidFill>
          <a:srgbClr val="000000"/>
        </a:solidFill>
        <a:latin typeface="Arial" charset="0"/>
        <a:ea typeface="+mn-ea"/>
        <a:cs typeface="Arial" charset="0"/>
        <a:sym typeface="Arial" charset="0"/>
      </a:defRPr>
    </a:lvl2pPr>
    <a:lvl3pPr marL="914400" algn="l" rtl="0" fontAlgn="base">
      <a:spcBef>
        <a:spcPct val="0"/>
      </a:spcBef>
      <a:spcAft>
        <a:spcPct val="0"/>
      </a:spcAft>
      <a:defRPr sz="1400" kern="1200">
        <a:solidFill>
          <a:srgbClr val="000000"/>
        </a:solidFill>
        <a:latin typeface="Arial" charset="0"/>
        <a:ea typeface="+mn-ea"/>
        <a:cs typeface="Arial" charset="0"/>
        <a:sym typeface="Arial" charset="0"/>
      </a:defRPr>
    </a:lvl3pPr>
    <a:lvl4pPr marL="1371600" algn="l" rtl="0" fontAlgn="base">
      <a:spcBef>
        <a:spcPct val="0"/>
      </a:spcBef>
      <a:spcAft>
        <a:spcPct val="0"/>
      </a:spcAft>
      <a:defRPr sz="1400" kern="1200">
        <a:solidFill>
          <a:srgbClr val="000000"/>
        </a:solidFill>
        <a:latin typeface="Arial" charset="0"/>
        <a:ea typeface="+mn-ea"/>
        <a:cs typeface="Arial" charset="0"/>
        <a:sym typeface="Arial" charset="0"/>
      </a:defRPr>
    </a:lvl4pPr>
    <a:lvl5pPr marL="1828800" algn="l" rtl="0" fontAlgn="base">
      <a:spcBef>
        <a:spcPct val="0"/>
      </a:spcBef>
      <a:spcAft>
        <a:spcPct val="0"/>
      </a:spcAft>
      <a:defRPr sz="1400" kern="1200">
        <a:solidFill>
          <a:srgbClr val="000000"/>
        </a:solidFill>
        <a:latin typeface="Arial" charset="0"/>
        <a:ea typeface="+mn-ea"/>
        <a:cs typeface="Arial" charset="0"/>
        <a:sym typeface="Arial" charset="0"/>
      </a:defRPr>
    </a:lvl5pPr>
    <a:lvl6pPr marL="2286000" algn="l" defTabSz="914400" rtl="0" eaLnBrk="1" latinLnBrk="0" hangingPunct="1">
      <a:defRPr sz="1400" kern="1200">
        <a:solidFill>
          <a:srgbClr val="000000"/>
        </a:solidFill>
        <a:latin typeface="Arial" charset="0"/>
        <a:ea typeface="+mn-ea"/>
        <a:cs typeface="Arial" charset="0"/>
        <a:sym typeface="Arial" charset="0"/>
      </a:defRPr>
    </a:lvl6pPr>
    <a:lvl7pPr marL="2743200" algn="l" defTabSz="914400" rtl="0" eaLnBrk="1" latinLnBrk="0" hangingPunct="1">
      <a:defRPr sz="1400" kern="1200">
        <a:solidFill>
          <a:srgbClr val="000000"/>
        </a:solidFill>
        <a:latin typeface="Arial" charset="0"/>
        <a:ea typeface="+mn-ea"/>
        <a:cs typeface="Arial" charset="0"/>
        <a:sym typeface="Arial" charset="0"/>
      </a:defRPr>
    </a:lvl7pPr>
    <a:lvl8pPr marL="3200400" algn="l" defTabSz="914400" rtl="0" eaLnBrk="1" latinLnBrk="0" hangingPunct="1">
      <a:defRPr sz="1400" kern="1200">
        <a:solidFill>
          <a:srgbClr val="000000"/>
        </a:solidFill>
        <a:latin typeface="Arial" charset="0"/>
        <a:ea typeface="+mn-ea"/>
        <a:cs typeface="Arial" charset="0"/>
        <a:sym typeface="Arial" charset="0"/>
      </a:defRPr>
    </a:lvl8pPr>
    <a:lvl9pPr marL="3657600" algn="l" defTabSz="914400" rtl="0" eaLnBrk="1" latinLnBrk="0" hangingPunct="1">
      <a:defRPr sz="1400" kern="1200">
        <a:solidFill>
          <a:srgbClr val="000000"/>
        </a:solidFill>
        <a:latin typeface="Arial" charset="0"/>
        <a:ea typeface="+mn-ea"/>
        <a:cs typeface="Arial" charset="0"/>
        <a:sym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00"/>
    <a:srgbClr val="0000FF"/>
    <a:srgbClr val="FF00FF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90" d="100"/>
          <a:sy n="90" d="100"/>
        </p:scale>
        <p:origin x="-149" y="-158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font" Target="fonts/font1.fntdata"/><Relationship Id="rId50" Type="http://schemas.openxmlformats.org/officeDocument/2006/relationships/font" Target="fonts/font4.fntdata"/><Relationship Id="rId55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font" Target="fonts/font7.fntdata"/><Relationship Id="rId58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font" Target="fonts/font3.fntdata"/><Relationship Id="rId57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font" Target="fonts/font2.fntdata"/><Relationship Id="rId56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font" Target="fonts/font5.fntdata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Google Shape;3;n"/>
          <p:cNvSpPr>
            <a:spLocks noGrp="1" noRot="1" noChangeAspect="1"/>
          </p:cNvSpPr>
          <p:nvPr>
            <p:ph type="sldImg" idx="2"/>
          </p:nvPr>
        </p:nvSpPr>
        <p:spPr bwMode="auto">
          <a:xfrm>
            <a:off x="381000" y="685800"/>
            <a:ext cx="6096000" cy="3429000"/>
          </a:xfrm>
          <a:custGeom>
            <a:avLst/>
            <a:gdLst>
              <a:gd name="T0" fmla="*/ 0 w 120000"/>
              <a:gd name="T1" fmla="*/ 0 h 120000"/>
              <a:gd name="T2" fmla="*/ 120000 w 120000"/>
              <a:gd name="T3" fmla="*/ 0 h 120000"/>
              <a:gd name="T4" fmla="*/ 120000 w 120000"/>
              <a:gd name="T5" fmla="*/ 120000 h 120000"/>
              <a:gd name="T6" fmla="*/ 0 w 120000"/>
              <a:gd name="T7" fmla="*/ 120000 h 120000"/>
              <a:gd name="T8" fmla="*/ 0 w 120000"/>
              <a:gd name="T9" fmla="*/ 0 h 1200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03" name="Google Shape;4;n"/>
          <p:cNvSpPr txBox="1">
            <a:spLocks noGrp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5" tIns="91425" rIns="91425" bIns="91425" numCol="1" anchor="t" anchorCtr="0" compatLnSpc="1">
            <a:prstTxWarp prst="textNoShape">
              <a:avLst/>
            </a:prstTxWarp>
          </a:bodyPr>
          <a:lstStyle/>
          <a:p>
            <a:pPr lvl="0"/>
            <a:endParaRPr lang="pt-BR" smtClean="0">
              <a:sym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5036441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L="457200" indent="-298450" algn="l" rtl="0" eaLnBrk="0" fontAlgn="base" hangingPunct="0">
      <a:spcBef>
        <a:spcPct val="0"/>
      </a:spcBef>
      <a:spcAft>
        <a:spcPct val="0"/>
      </a:spcAft>
      <a:buClr>
        <a:srgbClr val="000000"/>
      </a:buClr>
      <a:buFont typeface="Arial" charset="0"/>
      <a:defRPr sz="1400">
        <a:solidFill>
          <a:srgbClr val="000000"/>
        </a:solidFill>
        <a:latin typeface="Arial"/>
        <a:ea typeface="Arial"/>
        <a:cs typeface="Arial"/>
        <a:sym typeface="Arial" charset="0"/>
      </a:defRPr>
    </a:lvl1pPr>
    <a:lvl2pPr marL="742950" lvl="1" indent="-285750" algn="l" rtl="0" eaLnBrk="0" fontAlgn="base" hangingPunct="0">
      <a:spcBef>
        <a:spcPct val="0"/>
      </a:spcBef>
      <a:spcAft>
        <a:spcPct val="0"/>
      </a:spcAft>
      <a:buClr>
        <a:srgbClr val="000000"/>
      </a:buClr>
      <a:buFont typeface="Arial" charset="0"/>
      <a:defRPr sz="1400">
        <a:solidFill>
          <a:srgbClr val="000000"/>
        </a:solidFill>
        <a:latin typeface="Arial"/>
        <a:ea typeface="Arial"/>
        <a:cs typeface="Arial"/>
        <a:sym typeface="Arial" charset="0"/>
      </a:defRPr>
    </a:lvl2pPr>
    <a:lvl3pPr marL="1143000" lvl="2" indent="-228600" algn="l" rtl="0" eaLnBrk="0" fontAlgn="base" hangingPunct="0">
      <a:spcBef>
        <a:spcPct val="0"/>
      </a:spcBef>
      <a:spcAft>
        <a:spcPct val="0"/>
      </a:spcAft>
      <a:buClr>
        <a:srgbClr val="000000"/>
      </a:buClr>
      <a:buFont typeface="Arial" charset="0"/>
      <a:defRPr sz="1400">
        <a:solidFill>
          <a:srgbClr val="000000"/>
        </a:solidFill>
        <a:latin typeface="Arial"/>
        <a:ea typeface="Arial"/>
        <a:cs typeface="Arial"/>
        <a:sym typeface="Arial" charset="0"/>
      </a:defRPr>
    </a:lvl3pPr>
    <a:lvl4pPr marL="1600200" lvl="3" indent="-228600" algn="l" rtl="0" eaLnBrk="0" fontAlgn="base" hangingPunct="0">
      <a:spcBef>
        <a:spcPct val="0"/>
      </a:spcBef>
      <a:spcAft>
        <a:spcPct val="0"/>
      </a:spcAft>
      <a:buClr>
        <a:srgbClr val="000000"/>
      </a:buClr>
      <a:buFont typeface="Arial" charset="0"/>
      <a:defRPr sz="1400">
        <a:solidFill>
          <a:srgbClr val="000000"/>
        </a:solidFill>
        <a:latin typeface="Arial"/>
        <a:ea typeface="Arial"/>
        <a:cs typeface="Arial"/>
        <a:sym typeface="Arial" charset="0"/>
      </a:defRPr>
    </a:lvl4pPr>
    <a:lvl5pPr marL="2057400" lvl="4" indent="-228600" algn="l" rtl="0" eaLnBrk="0" fontAlgn="base" hangingPunct="0">
      <a:spcBef>
        <a:spcPct val="0"/>
      </a:spcBef>
      <a:spcAft>
        <a:spcPct val="0"/>
      </a:spcAft>
      <a:buClr>
        <a:srgbClr val="000000"/>
      </a:buClr>
      <a:buFont typeface="Arial" charset="0"/>
      <a:defRPr sz="1400">
        <a:solidFill>
          <a:srgbClr val="000000"/>
        </a:solidFill>
        <a:latin typeface="Arial"/>
        <a:ea typeface="Arial"/>
        <a:cs typeface="Arial"/>
        <a:sym typeface="Arial" charset="0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Google Shape;83;p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52227" name="Google Shape;84;p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/>
          <a:lstStyle>
            <a:lvl1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1pPr>
            <a:lvl2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pPr marL="0" indent="0" eaLnBrk="1" hangingPunct="1">
              <a:buSzPts val="1100"/>
            </a:pPr>
            <a:endParaRPr lang="pt-BR" sz="1100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Google Shape;95;gd3682b5ba6_0_12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54275" name="Google Shape;96;gd3682b5ba6_0_12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/>
          <a:lstStyle>
            <a:lvl1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1pPr>
            <a:lvl2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pPr marL="0" indent="0" eaLnBrk="1" hangingPunct="1">
              <a:buSzPts val="1100"/>
            </a:pPr>
            <a:endParaRPr lang="pt-BR" sz="1100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Google Shape;102;gcd65d5b7ba_0_0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55299" name="Google Shape;103;gcd65d5b7ba_0_0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/>
          <a:lstStyle>
            <a:lvl1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1pPr>
            <a:lvl2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pPr marL="0" indent="0" eaLnBrk="1" hangingPunct="1">
              <a:buSzPts val="1100"/>
            </a:pPr>
            <a:endParaRPr lang="pt-BR" sz="1100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Google Shape;109;gd1032a9855_0_189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56323" name="Google Shape;110;gd1032a9855_0_189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/>
          <a:lstStyle>
            <a:lvl1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1pPr>
            <a:lvl2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pPr marL="0" indent="0" eaLnBrk="1" hangingPunct="1">
              <a:buSzPts val="1100"/>
            </a:pPr>
            <a:endParaRPr lang="pt-BR" sz="1100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Google Shape;116;gd3682b5ba6_0_0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57347" name="Google Shape;117;gd3682b5ba6_0_0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/>
          <a:lstStyle>
            <a:lvl1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1pPr>
            <a:lvl2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pPr marL="0" indent="0" eaLnBrk="1" hangingPunct="1">
              <a:buSzPts val="1100"/>
            </a:pPr>
            <a:endParaRPr lang="pt-BR" sz="1100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Google Shape;123;gd3682b5ba6_0_51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58371" name="Google Shape;124;gd3682b5ba6_0_51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/>
          <a:lstStyle>
            <a:lvl1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1pPr>
            <a:lvl2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pPr marL="0" indent="0" eaLnBrk="1" hangingPunct="1">
              <a:buSzPts val="1100"/>
            </a:pPr>
            <a:endParaRPr lang="pt-BR" sz="1100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Google Shape;130;gd3682b5ba6_0_45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59395" name="Google Shape;131;gd3682b5ba6_0_45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/>
          <a:lstStyle>
            <a:lvl1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1pPr>
            <a:lvl2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pPr marL="0" indent="0" eaLnBrk="1" hangingPunct="1">
              <a:buSzPts val="1100"/>
            </a:pPr>
            <a:endParaRPr lang="pt-BR" sz="1100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Google Shape;137;gd3682b5ba6_0_63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60419" name="Google Shape;138;gd3682b5ba6_0_63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/>
          <a:lstStyle>
            <a:lvl1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1pPr>
            <a:lvl2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pPr marL="0" indent="0" eaLnBrk="1" hangingPunct="1">
              <a:buSzPts val="1100"/>
            </a:pPr>
            <a:endParaRPr lang="pt-BR" sz="1100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Google Shape;146;gd3682b5ba6_0_30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61443" name="Google Shape;147;gd3682b5ba6_0_30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/>
          <a:lstStyle>
            <a:lvl1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1pPr>
            <a:lvl2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pPr marL="0" indent="0" eaLnBrk="1" hangingPunct="1">
              <a:buSzPts val="1100"/>
            </a:pPr>
            <a:endParaRPr lang="pt-BR" sz="1100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Google Shape;153;gd3682b5ba6_0_73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62467" name="Google Shape;154;gd3682b5ba6_0_73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/>
          <a:lstStyle>
            <a:lvl1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1pPr>
            <a:lvl2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pPr marL="0" indent="0" eaLnBrk="1" hangingPunct="1">
              <a:buSzPts val="1100"/>
            </a:pPr>
            <a:endParaRPr lang="pt-BR" sz="1100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Google Shape;161;gd3682b5ba6_0_96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63491" name="Google Shape;162;gd3682b5ba6_0_96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/>
          <a:lstStyle>
            <a:lvl1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1pPr>
            <a:lvl2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pPr marL="0" indent="0" eaLnBrk="1" hangingPunct="1">
              <a:buSzPts val="1100"/>
            </a:pPr>
            <a:endParaRPr lang="pt-BR" sz="1100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Google Shape;172;gd3682b5ba6_0_106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64515" name="Google Shape;173;gd3682b5ba6_0_106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/>
          <a:lstStyle>
            <a:lvl1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1pPr>
            <a:lvl2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pPr marL="0" indent="0" eaLnBrk="1" hangingPunct="1">
              <a:buSzPts val="1100"/>
            </a:pPr>
            <a:endParaRPr lang="pt-BR" sz="1100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Google Shape;185;gcd65d5b7ba_0_26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65539" name="Google Shape;186;gcd65d5b7ba_0_26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/>
          <a:lstStyle>
            <a:lvl1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1pPr>
            <a:lvl2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pPr marL="0" indent="0" eaLnBrk="1" hangingPunct="1">
              <a:buSzPts val="1100"/>
            </a:pPr>
            <a:endParaRPr lang="pt-BR" sz="1100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Google Shape;198;gd3682b5ba6_0_127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66563" name="Google Shape;199;gd3682b5ba6_0_127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/>
          <a:lstStyle>
            <a:lvl1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1pPr>
            <a:lvl2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pPr marL="0" indent="0" eaLnBrk="1" hangingPunct="1">
              <a:buSzPts val="1100"/>
            </a:pPr>
            <a:endParaRPr lang="pt-BR" sz="1100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Google Shape;205;gd3682b5ba6_0_35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67587" name="Google Shape;206;gd3682b5ba6_0_35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/>
          <a:lstStyle>
            <a:lvl1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1pPr>
            <a:lvl2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pPr marL="0" indent="0" eaLnBrk="1" hangingPunct="1">
              <a:buSzPts val="1100"/>
            </a:pPr>
            <a:endParaRPr lang="pt-BR" sz="1100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Google Shape;212;gd3682b5ba6_0_144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68611" name="Google Shape;213;gd3682b5ba6_0_144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/>
          <a:lstStyle>
            <a:lvl1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1pPr>
            <a:lvl2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pPr marL="0" indent="0" eaLnBrk="1" hangingPunct="1">
              <a:buSzPts val="1100"/>
            </a:pPr>
            <a:endParaRPr lang="pt-BR" sz="1100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Google Shape;222;gd1032a9855_0_133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69635" name="Google Shape;223;gd1032a9855_0_133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/>
          <a:lstStyle>
            <a:lvl1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1pPr>
            <a:lvl2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pPr marL="0" indent="0" eaLnBrk="1" hangingPunct="1">
              <a:buSzPts val="1100"/>
            </a:pPr>
            <a:endParaRPr lang="pt-BR" sz="1100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Google Shape;241;gd1032a9855_0_139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98307" name="Google Shape;242;gd1032a9855_0_139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/>
          <a:lstStyle>
            <a:lvl1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1pPr>
            <a:lvl2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pPr marL="0" indent="0" eaLnBrk="1" hangingPunct="1">
              <a:buSzPts val="1100"/>
            </a:pPr>
            <a:endParaRPr lang="pt-BR" sz="1100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Google Shape;247;gd1032a9855_0_157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100355" name="Google Shape;248;gd1032a9855_0_157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/>
          <a:lstStyle>
            <a:lvl1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1pPr>
            <a:lvl2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pPr marL="0" indent="0" eaLnBrk="1" hangingPunct="1">
              <a:buSzPts val="1100"/>
            </a:pPr>
            <a:endParaRPr lang="pt-BR" sz="1100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Google Shape;234;gd3682b5ba6_0_135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71683" name="Google Shape;235;gd3682b5ba6_0_135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/>
          <a:lstStyle>
            <a:lvl1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1pPr>
            <a:lvl2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pPr marL="0" indent="0" eaLnBrk="1" hangingPunct="1">
              <a:buSzPts val="1100"/>
            </a:pPr>
            <a:endParaRPr lang="pt-BR" sz="1100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Google Shape;276;gd3682b5ba6_0_185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77827" name="Google Shape;277;gd3682b5ba6_0_185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/>
          <a:lstStyle>
            <a:lvl1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1pPr>
            <a:lvl2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pPr marL="0" indent="0" eaLnBrk="1" hangingPunct="1">
              <a:buSzPts val="1100"/>
            </a:pPr>
            <a:endParaRPr lang="pt-BR" sz="1100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Google Shape;296;gd3682b5ba6_0_213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79875" name="Google Shape;297;gd3682b5ba6_0_213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/>
          <a:lstStyle>
            <a:lvl1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1pPr>
            <a:lvl2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pPr marL="0" indent="0" eaLnBrk="1" hangingPunct="1">
              <a:buSzPts val="1100"/>
            </a:pPr>
            <a:endParaRPr lang="pt-BR" sz="1100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Google Shape;313;gcd65d5b7ba_0_18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81923" name="Google Shape;314;gcd65d5b7ba_0_18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/>
          <a:lstStyle>
            <a:lvl1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1pPr>
            <a:lvl2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pPr marL="0" indent="0" eaLnBrk="1" hangingPunct="1">
              <a:buSzPts val="1100"/>
            </a:pPr>
            <a:endParaRPr lang="pt-BR" sz="1100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Google Shape;322;gd3682b5ba6_0_257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82947" name="Google Shape;323;gd3682b5ba6_0_257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/>
          <a:lstStyle>
            <a:lvl1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1pPr>
            <a:lvl2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pPr marL="0" indent="0" eaLnBrk="1" hangingPunct="1">
              <a:buSzPts val="1100"/>
            </a:pPr>
            <a:endParaRPr lang="pt-BR" sz="1100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Google Shape;356;gd3682b5ba6_0_5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87043" name="Google Shape;357;gd3682b5ba6_0_5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/>
          <a:lstStyle>
            <a:lvl1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1pPr>
            <a:lvl2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pPr marL="0" indent="0" eaLnBrk="1" hangingPunct="1">
              <a:buSzPts val="1100"/>
            </a:pPr>
            <a:endParaRPr lang="pt-BR" sz="1100" smtClean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Google Shape;363;gd3682b5ba6_0_230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88067" name="Google Shape;364;gd3682b5ba6_0_230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/>
          <a:lstStyle>
            <a:lvl1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1pPr>
            <a:lvl2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pPr marL="0" indent="0" eaLnBrk="1" hangingPunct="1">
              <a:buSzPts val="1100"/>
            </a:pPr>
            <a:endParaRPr lang="pt-BR" sz="1100" smtClean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Google Shape;370;gd3682b5ba6_0_236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89091" name="Google Shape;371;gd3682b5ba6_0_236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/>
          <a:lstStyle>
            <a:lvl1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1pPr>
            <a:lvl2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pPr marL="0" indent="0" eaLnBrk="1" hangingPunct="1">
              <a:buSzPts val="1100"/>
            </a:pPr>
            <a:endParaRPr lang="pt-BR" sz="1100" smtClean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Google Shape;377;gd1032a9855_0_179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90115" name="Google Shape;378;gd1032a9855_0_179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/>
          <a:lstStyle>
            <a:lvl1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1pPr>
            <a:lvl2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pPr marL="0" indent="0" eaLnBrk="1" hangingPunct="1">
              <a:buSzPts val="1100"/>
            </a:pPr>
            <a:endParaRPr lang="pt-BR" sz="1100" smtClean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Google Shape;384;gd3682b5ba6_0_242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91139" name="Google Shape;385;gd3682b5ba6_0_242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/>
          <a:lstStyle>
            <a:lvl1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1pPr>
            <a:lvl2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pPr marL="0" indent="0" eaLnBrk="1" hangingPunct="1">
              <a:buSzPts val="1100"/>
            </a:pPr>
            <a:endParaRPr lang="pt-BR" sz="1100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 slide">
    <p:bg>
      <p:bgPr>
        <a:solidFill>
          <a:schemeClr val="tx2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Google Shape;10;p2"/>
          <p:cNvSpPr>
            <a:spLocks noChangeArrowheads="1"/>
          </p:cNvSpPr>
          <p:nvPr/>
        </p:nvSpPr>
        <p:spPr bwMode="auto">
          <a:xfrm>
            <a:off x="0" y="0"/>
            <a:ext cx="9144000" cy="4873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5" tIns="91425" rIns="91425" bIns="91425" anchor="ctr"/>
          <a:lstStyle/>
          <a:p>
            <a:pPr>
              <a:buClr>
                <a:srgbClr val="000000"/>
              </a:buClr>
              <a:buFont typeface="Arial" charset="0"/>
              <a:buNone/>
            </a:pPr>
            <a:endParaRPr lang="pt-BR"/>
          </a:p>
        </p:txBody>
      </p:sp>
      <p:grpSp>
        <p:nvGrpSpPr>
          <p:cNvPr id="5" name="Google Shape;11;p2"/>
          <p:cNvGrpSpPr>
            <a:grpSpLocks/>
          </p:cNvGrpSpPr>
          <p:nvPr/>
        </p:nvGrpSpPr>
        <p:grpSpPr bwMode="auto">
          <a:xfrm>
            <a:off x="830263" y="1190625"/>
            <a:ext cx="746125" cy="46038"/>
            <a:chOff x="4580561" y="2589004"/>
            <a:chExt cx="1064464" cy="25200"/>
          </a:xfrm>
        </p:grpSpPr>
        <p:sp>
          <p:nvSpPr>
            <p:cNvPr id="6" name="Google Shape;12;p2"/>
            <p:cNvSpPr/>
            <p:nvPr/>
          </p:nvSpPr>
          <p:spPr>
            <a:xfrm rot="-5400000">
              <a:off x="5366309" y="2335487"/>
              <a:ext cx="25200" cy="532233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kern="0"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" name="Google Shape;13;p2"/>
            <p:cNvSpPr>
              <a:spLocks noChangeArrowheads="1"/>
            </p:cNvSpPr>
            <p:nvPr/>
          </p:nvSpPr>
          <p:spPr bwMode="auto">
            <a:xfrm rot="-5400000">
              <a:off x="4836311" y="2333254"/>
              <a:ext cx="25200" cy="536700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pPr>
                <a:buClr>
                  <a:srgbClr val="000000"/>
                </a:buClr>
                <a:buFont typeface="Arial" charset="0"/>
                <a:buNone/>
              </a:pPr>
              <a:endParaRPr lang="pt-BR"/>
            </a:p>
          </p:txBody>
        </p:sp>
      </p:grpSp>
      <p:sp>
        <p:nvSpPr>
          <p:cNvPr id="14" name="Google Shape;14;p2"/>
          <p:cNvSpPr txBox="1">
            <a:spLocks noGrp="1"/>
          </p:cNvSpPr>
          <p:nvPr>
            <p:ph type="ctrTitle"/>
          </p:nvPr>
        </p:nvSpPr>
        <p:spPr>
          <a:xfrm>
            <a:off x="729450" y="1322450"/>
            <a:ext cx="7688100" cy="1664700"/>
          </a:xfrm>
          <a:prstGeom prst="rect">
            <a:avLst/>
          </a:prstGeom>
        </p:spPr>
        <p:txBody>
          <a:bodyPr spcFirstLastPara="1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15" name="Google Shape;15;p2"/>
          <p:cNvSpPr txBox="1">
            <a:spLocks noGrp="1"/>
          </p:cNvSpPr>
          <p:nvPr>
            <p:ph type="subTitle" idx="1"/>
          </p:nvPr>
        </p:nvSpPr>
        <p:spPr>
          <a:xfrm>
            <a:off x="729627" y="3172900"/>
            <a:ext cx="7688100" cy="541200"/>
          </a:xfrm>
          <a:prstGeom prst="rect">
            <a:avLst/>
          </a:prstGeom>
        </p:spPr>
        <p:txBody>
          <a:bodyPr spcFirstLastPara="1">
            <a:norm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8" name="Google Shape;16;p2"/>
          <p:cNvSpPr txBox="1">
            <a:spLocks noGrp="1"/>
          </p:cNvSpPr>
          <p:nvPr>
            <p:ph type="sldNum" idx="10"/>
          </p:nvPr>
        </p:nvSpPr>
        <p:spPr/>
        <p:txBody>
          <a:bodyPr/>
          <a:lstStyle>
            <a:lvl1pPr eaLnBrk="1" hangingPunct="1">
              <a:buClr>
                <a:srgbClr val="000000"/>
              </a:buClr>
              <a:buFont typeface="Arial" charset="0"/>
              <a:defRPr sz="1000">
                <a:solidFill>
                  <a:schemeClr val="accent1"/>
                </a:solidFill>
                <a:latin typeface="Lato" pitchFamily="34" charset="0"/>
                <a:cs typeface="Arial" charset="0"/>
                <a:sym typeface="Lato" pitchFamily="34" charset="0"/>
              </a:defRPr>
            </a:lvl1pPr>
            <a:lvl2pPr marL="742950" indent="-28575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 marL="11430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 marL="16002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 marL="20574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fld id="{A0056622-EC88-477B-85FE-AAA38F812483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058664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 header">
    <p:bg>
      <p:bgPr>
        <a:solidFill>
          <a:schemeClr val="tx1"/>
        </a:solidFill>
        <a:effectLst/>
      </p:bgPr>
    </p:bg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oogle Shape;18;p3"/>
          <p:cNvGrpSpPr>
            <a:grpSpLocks/>
          </p:cNvGrpSpPr>
          <p:nvPr/>
        </p:nvGrpSpPr>
        <p:grpSpPr bwMode="auto">
          <a:xfrm>
            <a:off x="830263" y="1190625"/>
            <a:ext cx="746125" cy="46038"/>
            <a:chOff x="4580561" y="2589004"/>
            <a:chExt cx="1064464" cy="25200"/>
          </a:xfrm>
        </p:grpSpPr>
        <p:sp>
          <p:nvSpPr>
            <p:cNvPr id="4" name="Google Shape;19;p3"/>
            <p:cNvSpPr>
              <a:spLocks noChangeArrowheads="1"/>
            </p:cNvSpPr>
            <p:nvPr/>
          </p:nvSpPr>
          <p:spPr bwMode="auto">
            <a:xfrm rot="-5400000">
              <a:off x="5366325" y="2335504"/>
              <a:ext cx="25200" cy="5322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pPr>
                <a:buClr>
                  <a:srgbClr val="000000"/>
                </a:buClr>
                <a:buFont typeface="Arial" charset="0"/>
                <a:buNone/>
              </a:pPr>
              <a:endParaRPr lang="pt-BR"/>
            </a:p>
          </p:txBody>
        </p:sp>
        <p:sp>
          <p:nvSpPr>
            <p:cNvPr id="5" name="Google Shape;20;p3"/>
            <p:cNvSpPr>
              <a:spLocks noChangeArrowheads="1"/>
            </p:cNvSpPr>
            <p:nvPr/>
          </p:nvSpPr>
          <p:spPr bwMode="auto">
            <a:xfrm rot="-5400000">
              <a:off x="4836311" y="2333254"/>
              <a:ext cx="25200" cy="5367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pPr>
                <a:buClr>
                  <a:srgbClr val="000000"/>
                </a:buClr>
                <a:buFont typeface="Arial" charset="0"/>
                <a:buNone/>
              </a:pPr>
              <a:endParaRPr lang="pt-BR"/>
            </a:p>
          </p:txBody>
        </p:sp>
      </p:grpSp>
      <p:sp>
        <p:nvSpPr>
          <p:cNvPr id="21" name="Google Shape;21;p3"/>
          <p:cNvSpPr txBox="1">
            <a:spLocks noGrp="1"/>
          </p:cNvSpPr>
          <p:nvPr>
            <p:ph type="title"/>
          </p:nvPr>
        </p:nvSpPr>
        <p:spPr>
          <a:xfrm>
            <a:off x="729450" y="1322450"/>
            <a:ext cx="7688400" cy="1518600"/>
          </a:xfrm>
          <a:prstGeom prst="rect">
            <a:avLst/>
          </a:prstGeom>
        </p:spPr>
        <p:txBody>
          <a:bodyPr spcFirstLastPara="1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6" name="Google Shape;22;p3"/>
          <p:cNvSpPr txBox="1">
            <a:spLocks noGrp="1"/>
          </p:cNvSpPr>
          <p:nvPr>
            <p:ph type="sldNum" idx="10"/>
          </p:nvPr>
        </p:nvSpPr>
        <p:spPr/>
        <p:txBody>
          <a:bodyPr/>
          <a:lstStyle>
            <a:lvl1pPr eaLnBrk="1" hangingPunct="1">
              <a:buClr>
                <a:srgbClr val="000000"/>
              </a:buClr>
              <a:buFont typeface="Arial" charset="0"/>
              <a:defRPr sz="1000">
                <a:solidFill>
                  <a:srgbClr val="FFFFFF"/>
                </a:solidFill>
                <a:latin typeface="Lato" pitchFamily="34" charset="0"/>
                <a:cs typeface="Arial" charset="0"/>
                <a:sym typeface="Lato" pitchFamily="34" charset="0"/>
              </a:defRPr>
            </a:lvl1pPr>
            <a:lvl2pPr marL="742950" indent="-28575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 marL="11430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 marL="16002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 marL="20574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fld id="{F7E1182C-D30F-431E-984B-455C22219545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95093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Google Shape;24;p4"/>
          <p:cNvSpPr>
            <a:spLocks noChangeArrowheads="1"/>
          </p:cNvSpPr>
          <p:nvPr/>
        </p:nvSpPr>
        <p:spPr bwMode="auto">
          <a:xfrm>
            <a:off x="0" y="0"/>
            <a:ext cx="9144000" cy="487363"/>
          </a:xfrm>
          <a:prstGeom prst="rect">
            <a:avLst/>
          </a:prstGeom>
          <a:solidFill>
            <a:schemeClr val="tx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5" tIns="91425" rIns="91425" bIns="91425" anchor="ctr"/>
          <a:lstStyle/>
          <a:p>
            <a:pPr>
              <a:buClr>
                <a:srgbClr val="000000"/>
              </a:buClr>
              <a:buFont typeface="Arial" charset="0"/>
              <a:buNone/>
            </a:pPr>
            <a:endParaRPr lang="pt-BR"/>
          </a:p>
        </p:txBody>
      </p:sp>
      <p:grpSp>
        <p:nvGrpSpPr>
          <p:cNvPr id="5" name="Google Shape;25;p4"/>
          <p:cNvGrpSpPr>
            <a:grpSpLocks/>
          </p:cNvGrpSpPr>
          <p:nvPr/>
        </p:nvGrpSpPr>
        <p:grpSpPr bwMode="auto">
          <a:xfrm>
            <a:off x="830263" y="1190625"/>
            <a:ext cx="746125" cy="46038"/>
            <a:chOff x="4580561" y="2589004"/>
            <a:chExt cx="1064464" cy="25200"/>
          </a:xfrm>
        </p:grpSpPr>
        <p:sp>
          <p:nvSpPr>
            <p:cNvPr id="6" name="Google Shape;26;p4"/>
            <p:cNvSpPr/>
            <p:nvPr/>
          </p:nvSpPr>
          <p:spPr>
            <a:xfrm rot="-5400000">
              <a:off x="5366309" y="2335487"/>
              <a:ext cx="25200" cy="532233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kern="0"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" name="Google Shape;27;p4"/>
            <p:cNvSpPr>
              <a:spLocks noChangeArrowheads="1"/>
            </p:cNvSpPr>
            <p:nvPr/>
          </p:nvSpPr>
          <p:spPr bwMode="auto">
            <a:xfrm rot="-5400000">
              <a:off x="4836311" y="2333254"/>
              <a:ext cx="25200" cy="536700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pPr>
                <a:buClr>
                  <a:srgbClr val="000000"/>
                </a:buClr>
                <a:buFont typeface="Arial" charset="0"/>
                <a:buNone/>
              </a:pPr>
              <a:endParaRPr lang="pt-BR"/>
            </a:p>
          </p:txBody>
        </p:sp>
      </p:grpSp>
      <p:sp>
        <p:nvSpPr>
          <p:cNvPr id="28" name="Google Shape;28;p4"/>
          <p:cNvSpPr txBox="1">
            <a:spLocks noGrp="1"/>
          </p:cNvSpPr>
          <p:nvPr>
            <p:ph type="title"/>
          </p:nvPr>
        </p:nvSpPr>
        <p:spPr>
          <a:xfrm>
            <a:off x="729450" y="1318650"/>
            <a:ext cx="7688700" cy="535200"/>
          </a:xfrm>
          <a:prstGeom prst="rect">
            <a:avLst/>
          </a:prstGeom>
        </p:spPr>
        <p:txBody>
          <a:bodyPr spcFirstLastPara="1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1pPr>
            <a:lvl2pPr lvl="1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2pPr>
            <a:lvl3pPr lvl="2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3pPr>
            <a:lvl4pPr lvl="3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4pPr>
            <a:lvl5pPr lvl="4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5pPr>
            <a:lvl6pPr lvl="5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6pPr>
            <a:lvl7pPr lvl="6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7pPr>
            <a:lvl8pPr lvl="7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8pPr>
            <a:lvl9pPr lvl="8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9pPr>
          </a:lstStyle>
          <a:p>
            <a:endParaRPr/>
          </a:p>
        </p:txBody>
      </p:sp>
      <p:sp>
        <p:nvSpPr>
          <p:cNvPr id="29" name="Google Shape;29;p4"/>
          <p:cNvSpPr txBox="1">
            <a:spLocks noGrp="1"/>
          </p:cNvSpPr>
          <p:nvPr>
            <p:ph type="body" idx="1"/>
          </p:nvPr>
        </p:nvSpPr>
        <p:spPr>
          <a:xfrm>
            <a:off x="729450" y="2078875"/>
            <a:ext cx="7688700" cy="2261100"/>
          </a:xfrm>
          <a:prstGeom prst="rect">
            <a:avLst/>
          </a:prstGeom>
        </p:spPr>
        <p:txBody>
          <a:bodyPr spcFirstLastPara="1">
            <a:normAutofit/>
          </a:bodyPr>
          <a:lstStyle>
            <a:lvl1pPr marL="457200" lvl="0" indent="-31115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8" name="Google Shape;30;p4"/>
          <p:cNvSpPr txBox="1">
            <a:spLocks noGrp="1"/>
          </p:cNvSpPr>
          <p:nvPr>
            <p:ph type="sldNum" idx="10"/>
          </p:nvPr>
        </p:nvSpPr>
        <p:spPr/>
        <p:txBody>
          <a:bodyPr/>
          <a:lstStyle>
            <a:lvl1pPr eaLnBrk="1" hangingPunct="1">
              <a:buClr>
                <a:srgbClr val="000000"/>
              </a:buClr>
              <a:buFont typeface="Arial" charset="0"/>
              <a:defRPr sz="1000">
                <a:solidFill>
                  <a:schemeClr val="accent1"/>
                </a:solidFill>
                <a:latin typeface="Lato" pitchFamily="34" charset="0"/>
                <a:cs typeface="Arial" charset="0"/>
                <a:sym typeface="Lato" pitchFamily="34" charset="0"/>
              </a:defRPr>
            </a:lvl1pPr>
            <a:lvl2pPr marL="742950" indent="-28575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 marL="11430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 marL="16002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 marL="20574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fld id="{60C93927-93E7-49EF-A5F2-D820E6D9156F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53775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 and two columns"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Google Shape;32;p5"/>
          <p:cNvSpPr>
            <a:spLocks noChangeArrowheads="1"/>
          </p:cNvSpPr>
          <p:nvPr/>
        </p:nvSpPr>
        <p:spPr bwMode="auto">
          <a:xfrm>
            <a:off x="0" y="0"/>
            <a:ext cx="9144000" cy="487363"/>
          </a:xfrm>
          <a:prstGeom prst="rect">
            <a:avLst/>
          </a:prstGeom>
          <a:solidFill>
            <a:schemeClr val="tx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5" tIns="91425" rIns="91425" bIns="91425" anchor="ctr"/>
          <a:lstStyle/>
          <a:p>
            <a:pPr>
              <a:buClr>
                <a:srgbClr val="000000"/>
              </a:buClr>
              <a:buFont typeface="Arial" charset="0"/>
              <a:buNone/>
            </a:pPr>
            <a:endParaRPr lang="pt-BR"/>
          </a:p>
        </p:txBody>
      </p:sp>
      <p:grpSp>
        <p:nvGrpSpPr>
          <p:cNvPr id="6" name="Google Shape;33;p5"/>
          <p:cNvGrpSpPr>
            <a:grpSpLocks/>
          </p:cNvGrpSpPr>
          <p:nvPr/>
        </p:nvGrpSpPr>
        <p:grpSpPr bwMode="auto">
          <a:xfrm>
            <a:off x="830263" y="1190625"/>
            <a:ext cx="746125" cy="46038"/>
            <a:chOff x="4580561" y="2589004"/>
            <a:chExt cx="1064464" cy="25200"/>
          </a:xfrm>
        </p:grpSpPr>
        <p:sp>
          <p:nvSpPr>
            <p:cNvPr id="7" name="Google Shape;34;p5"/>
            <p:cNvSpPr/>
            <p:nvPr/>
          </p:nvSpPr>
          <p:spPr>
            <a:xfrm rot="-5400000">
              <a:off x="5366309" y="2335487"/>
              <a:ext cx="25200" cy="532233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kern="0"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" name="Google Shape;35;p5"/>
            <p:cNvSpPr>
              <a:spLocks noChangeArrowheads="1"/>
            </p:cNvSpPr>
            <p:nvPr/>
          </p:nvSpPr>
          <p:spPr bwMode="auto">
            <a:xfrm rot="-5400000">
              <a:off x="4836311" y="2333254"/>
              <a:ext cx="25200" cy="536700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pPr>
                <a:buClr>
                  <a:srgbClr val="000000"/>
                </a:buClr>
                <a:buFont typeface="Arial" charset="0"/>
                <a:buNone/>
              </a:pPr>
              <a:endParaRPr lang="pt-BR"/>
            </a:p>
          </p:txBody>
        </p:sp>
      </p:grpSp>
      <p:sp>
        <p:nvSpPr>
          <p:cNvPr id="36" name="Google Shape;36;p5"/>
          <p:cNvSpPr txBox="1">
            <a:spLocks noGrp="1"/>
          </p:cNvSpPr>
          <p:nvPr>
            <p:ph type="title"/>
          </p:nvPr>
        </p:nvSpPr>
        <p:spPr>
          <a:xfrm>
            <a:off x="729450" y="1318650"/>
            <a:ext cx="7688400" cy="535200"/>
          </a:xfrm>
          <a:prstGeom prst="rect">
            <a:avLst/>
          </a:prstGeom>
        </p:spPr>
        <p:txBody>
          <a:bodyPr spcFirstLastPara="1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1pPr>
            <a:lvl2pPr lvl="1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2pPr>
            <a:lvl3pPr lvl="2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3pPr>
            <a:lvl4pPr lvl="3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4pPr>
            <a:lvl5pPr lvl="4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5pPr>
            <a:lvl6pPr lvl="5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6pPr>
            <a:lvl7pPr lvl="6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7pPr>
            <a:lvl8pPr lvl="7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8pPr>
            <a:lvl9pPr lvl="8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9pPr>
          </a:lstStyle>
          <a:p>
            <a:endParaRPr/>
          </a:p>
        </p:txBody>
      </p:sp>
      <p:sp>
        <p:nvSpPr>
          <p:cNvPr id="37" name="Google Shape;37;p5"/>
          <p:cNvSpPr txBox="1">
            <a:spLocks noGrp="1"/>
          </p:cNvSpPr>
          <p:nvPr>
            <p:ph type="body" idx="1"/>
          </p:nvPr>
        </p:nvSpPr>
        <p:spPr>
          <a:xfrm>
            <a:off x="729325" y="2078875"/>
            <a:ext cx="3774300" cy="2261100"/>
          </a:xfrm>
          <a:prstGeom prst="rect">
            <a:avLst/>
          </a:prstGeom>
        </p:spPr>
        <p:txBody>
          <a:bodyPr spcFirstLastPara="1">
            <a:normAutofit/>
          </a:bodyPr>
          <a:lstStyle>
            <a:lvl1pPr marL="457200" lvl="0" indent="-31115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38" name="Google Shape;38;p5"/>
          <p:cNvSpPr txBox="1">
            <a:spLocks noGrp="1"/>
          </p:cNvSpPr>
          <p:nvPr>
            <p:ph type="body" idx="2"/>
          </p:nvPr>
        </p:nvSpPr>
        <p:spPr>
          <a:xfrm>
            <a:off x="4643604" y="2078875"/>
            <a:ext cx="3774300" cy="2261100"/>
          </a:xfrm>
          <a:prstGeom prst="rect">
            <a:avLst/>
          </a:prstGeom>
        </p:spPr>
        <p:txBody>
          <a:bodyPr spcFirstLastPara="1">
            <a:normAutofit/>
          </a:bodyPr>
          <a:lstStyle>
            <a:lvl1pPr marL="457200" lvl="0" indent="-31115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9" name="Google Shape;39;p5"/>
          <p:cNvSpPr txBox="1">
            <a:spLocks noGrp="1"/>
          </p:cNvSpPr>
          <p:nvPr>
            <p:ph type="sldNum" idx="10"/>
          </p:nvPr>
        </p:nvSpPr>
        <p:spPr/>
        <p:txBody>
          <a:bodyPr/>
          <a:lstStyle>
            <a:lvl1pPr eaLnBrk="1" hangingPunct="1">
              <a:buClr>
                <a:srgbClr val="000000"/>
              </a:buClr>
              <a:buFont typeface="Arial" charset="0"/>
              <a:defRPr sz="1000">
                <a:solidFill>
                  <a:schemeClr val="accent1"/>
                </a:solidFill>
                <a:latin typeface="Lato" pitchFamily="34" charset="0"/>
                <a:cs typeface="Arial" charset="0"/>
                <a:sym typeface="Lato" pitchFamily="34" charset="0"/>
              </a:defRPr>
            </a:lvl1pPr>
            <a:lvl2pPr marL="742950" indent="-28575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 marL="11430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 marL="16002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 marL="20574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fld id="{738EBFC3-D8D0-4A2A-AF5B-87DE794ACB2A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685293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 only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41;p6"/>
          <p:cNvSpPr>
            <a:spLocks noChangeArrowheads="1"/>
          </p:cNvSpPr>
          <p:nvPr/>
        </p:nvSpPr>
        <p:spPr bwMode="auto">
          <a:xfrm>
            <a:off x="0" y="0"/>
            <a:ext cx="9144000" cy="487363"/>
          </a:xfrm>
          <a:prstGeom prst="rect">
            <a:avLst/>
          </a:prstGeom>
          <a:solidFill>
            <a:schemeClr val="tx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5" tIns="91425" rIns="91425" bIns="91425" anchor="ctr"/>
          <a:lstStyle/>
          <a:p>
            <a:pPr>
              <a:buClr>
                <a:srgbClr val="000000"/>
              </a:buClr>
              <a:buFont typeface="Arial" charset="0"/>
              <a:buNone/>
            </a:pPr>
            <a:endParaRPr lang="pt-BR"/>
          </a:p>
        </p:txBody>
      </p:sp>
      <p:grpSp>
        <p:nvGrpSpPr>
          <p:cNvPr id="4" name="Google Shape;42;p6"/>
          <p:cNvGrpSpPr>
            <a:grpSpLocks/>
          </p:cNvGrpSpPr>
          <p:nvPr/>
        </p:nvGrpSpPr>
        <p:grpSpPr bwMode="auto">
          <a:xfrm>
            <a:off x="830263" y="1190625"/>
            <a:ext cx="746125" cy="46038"/>
            <a:chOff x="4580561" y="2589004"/>
            <a:chExt cx="1064464" cy="25200"/>
          </a:xfrm>
        </p:grpSpPr>
        <p:sp>
          <p:nvSpPr>
            <p:cNvPr id="5" name="Google Shape;43;p6"/>
            <p:cNvSpPr/>
            <p:nvPr/>
          </p:nvSpPr>
          <p:spPr>
            <a:xfrm rot="-5400000">
              <a:off x="5366309" y="2335487"/>
              <a:ext cx="25200" cy="532233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kern="0"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" name="Google Shape;44;p6"/>
            <p:cNvSpPr>
              <a:spLocks noChangeArrowheads="1"/>
            </p:cNvSpPr>
            <p:nvPr/>
          </p:nvSpPr>
          <p:spPr bwMode="auto">
            <a:xfrm rot="-5400000">
              <a:off x="4836311" y="2333254"/>
              <a:ext cx="25200" cy="536700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pPr>
                <a:buClr>
                  <a:srgbClr val="000000"/>
                </a:buClr>
                <a:buFont typeface="Arial" charset="0"/>
                <a:buNone/>
              </a:pPr>
              <a:endParaRPr lang="pt-BR"/>
            </a:p>
          </p:txBody>
        </p:sp>
      </p:grpSp>
      <p:sp>
        <p:nvSpPr>
          <p:cNvPr id="45" name="Google Shape;45;p6"/>
          <p:cNvSpPr txBox="1">
            <a:spLocks noGrp="1"/>
          </p:cNvSpPr>
          <p:nvPr>
            <p:ph type="title"/>
          </p:nvPr>
        </p:nvSpPr>
        <p:spPr>
          <a:xfrm>
            <a:off x="729450" y="1318650"/>
            <a:ext cx="7688400" cy="535200"/>
          </a:xfrm>
          <a:prstGeom prst="rect">
            <a:avLst/>
          </a:prstGeom>
        </p:spPr>
        <p:txBody>
          <a:bodyPr spcFirstLastPara="1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1pPr>
            <a:lvl2pPr lvl="1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2pPr>
            <a:lvl3pPr lvl="2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3pPr>
            <a:lvl4pPr lvl="3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4pPr>
            <a:lvl5pPr lvl="4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5pPr>
            <a:lvl6pPr lvl="5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6pPr>
            <a:lvl7pPr lvl="6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7pPr>
            <a:lvl8pPr lvl="7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8pPr>
            <a:lvl9pPr lvl="8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9pPr>
          </a:lstStyle>
          <a:p>
            <a:endParaRPr/>
          </a:p>
        </p:txBody>
      </p:sp>
      <p:sp>
        <p:nvSpPr>
          <p:cNvPr id="7" name="Google Shape;46;p6"/>
          <p:cNvSpPr txBox="1">
            <a:spLocks noGrp="1"/>
          </p:cNvSpPr>
          <p:nvPr>
            <p:ph type="sldNum" idx="10"/>
          </p:nvPr>
        </p:nvSpPr>
        <p:spPr/>
        <p:txBody>
          <a:bodyPr/>
          <a:lstStyle>
            <a:lvl1pPr eaLnBrk="1" hangingPunct="1">
              <a:buClr>
                <a:srgbClr val="000000"/>
              </a:buClr>
              <a:buFont typeface="Arial" charset="0"/>
              <a:defRPr sz="1000">
                <a:solidFill>
                  <a:schemeClr val="accent1"/>
                </a:solidFill>
                <a:latin typeface="Lato" pitchFamily="34" charset="0"/>
                <a:cs typeface="Arial" charset="0"/>
                <a:sym typeface="Lato" pitchFamily="34" charset="0"/>
              </a:defRPr>
            </a:lvl1pPr>
            <a:lvl2pPr marL="742950" indent="-28575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 marL="11430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 marL="16002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 marL="20574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fld id="{D1392D3C-8A07-40B6-834A-2BF53958AB2F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535273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 column text"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Google Shape;48;p7"/>
          <p:cNvSpPr>
            <a:spLocks noChangeArrowheads="1"/>
          </p:cNvSpPr>
          <p:nvPr/>
        </p:nvSpPr>
        <p:spPr bwMode="auto">
          <a:xfrm>
            <a:off x="0" y="0"/>
            <a:ext cx="9144000" cy="487363"/>
          </a:xfrm>
          <a:prstGeom prst="rect">
            <a:avLst/>
          </a:prstGeom>
          <a:solidFill>
            <a:schemeClr val="tx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5" tIns="91425" rIns="91425" bIns="91425" anchor="ctr"/>
          <a:lstStyle/>
          <a:p>
            <a:pPr>
              <a:buClr>
                <a:srgbClr val="000000"/>
              </a:buClr>
              <a:buFont typeface="Arial" charset="0"/>
              <a:buNone/>
            </a:pPr>
            <a:endParaRPr lang="pt-BR"/>
          </a:p>
        </p:txBody>
      </p:sp>
      <p:grpSp>
        <p:nvGrpSpPr>
          <p:cNvPr id="5" name="Google Shape;49;p7"/>
          <p:cNvGrpSpPr>
            <a:grpSpLocks/>
          </p:cNvGrpSpPr>
          <p:nvPr/>
        </p:nvGrpSpPr>
        <p:grpSpPr bwMode="auto">
          <a:xfrm>
            <a:off x="830263" y="1190625"/>
            <a:ext cx="746125" cy="46038"/>
            <a:chOff x="4580561" y="2589004"/>
            <a:chExt cx="1064464" cy="25200"/>
          </a:xfrm>
        </p:grpSpPr>
        <p:sp>
          <p:nvSpPr>
            <p:cNvPr id="6" name="Google Shape;50;p7"/>
            <p:cNvSpPr/>
            <p:nvPr/>
          </p:nvSpPr>
          <p:spPr>
            <a:xfrm rot="-5400000">
              <a:off x="5366309" y="2335487"/>
              <a:ext cx="25200" cy="532233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kern="0"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" name="Google Shape;51;p7"/>
            <p:cNvSpPr>
              <a:spLocks noChangeArrowheads="1"/>
            </p:cNvSpPr>
            <p:nvPr/>
          </p:nvSpPr>
          <p:spPr bwMode="auto">
            <a:xfrm rot="-5400000">
              <a:off x="4836311" y="2333254"/>
              <a:ext cx="25200" cy="536700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pPr>
                <a:buClr>
                  <a:srgbClr val="000000"/>
                </a:buClr>
                <a:buFont typeface="Arial" charset="0"/>
                <a:buNone/>
              </a:pPr>
              <a:endParaRPr lang="pt-BR"/>
            </a:p>
          </p:txBody>
        </p:sp>
      </p:grpSp>
      <p:sp>
        <p:nvSpPr>
          <p:cNvPr id="52" name="Google Shape;52;p7"/>
          <p:cNvSpPr txBox="1">
            <a:spLocks noGrp="1"/>
          </p:cNvSpPr>
          <p:nvPr>
            <p:ph type="title"/>
          </p:nvPr>
        </p:nvSpPr>
        <p:spPr>
          <a:xfrm>
            <a:off x="730000" y="1318650"/>
            <a:ext cx="3300900" cy="1381500"/>
          </a:xfrm>
          <a:prstGeom prst="rect">
            <a:avLst/>
          </a:prstGeom>
        </p:spPr>
        <p:txBody>
          <a:bodyPr spcFirstLastPara="1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1pPr>
            <a:lvl2pPr lvl="1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2pPr>
            <a:lvl3pPr lvl="2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3pPr>
            <a:lvl4pPr lvl="3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4pPr>
            <a:lvl5pPr lvl="4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5pPr>
            <a:lvl6pPr lvl="5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6pPr>
            <a:lvl7pPr lvl="6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7pPr>
            <a:lvl8pPr lvl="7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8pPr>
            <a:lvl9pPr lvl="8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9pPr>
          </a:lstStyle>
          <a:p>
            <a:endParaRPr/>
          </a:p>
        </p:txBody>
      </p:sp>
      <p:sp>
        <p:nvSpPr>
          <p:cNvPr id="53" name="Google Shape;53;p7"/>
          <p:cNvSpPr txBox="1">
            <a:spLocks noGrp="1"/>
          </p:cNvSpPr>
          <p:nvPr>
            <p:ph type="body" idx="1"/>
          </p:nvPr>
        </p:nvSpPr>
        <p:spPr>
          <a:xfrm>
            <a:off x="721225" y="2781725"/>
            <a:ext cx="3300900" cy="1597500"/>
          </a:xfrm>
          <a:prstGeom prst="rect">
            <a:avLst/>
          </a:prstGeom>
        </p:spPr>
        <p:txBody>
          <a:bodyPr spcFirstLastPara="1">
            <a:normAutofit/>
          </a:bodyPr>
          <a:lstStyle>
            <a:lvl1pPr marL="457200" lvl="0" indent="-31115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8" name="Google Shape;54;p7"/>
          <p:cNvSpPr txBox="1">
            <a:spLocks noGrp="1"/>
          </p:cNvSpPr>
          <p:nvPr>
            <p:ph type="sldNum" idx="10"/>
          </p:nvPr>
        </p:nvSpPr>
        <p:spPr/>
        <p:txBody>
          <a:bodyPr/>
          <a:lstStyle>
            <a:lvl1pPr eaLnBrk="1" hangingPunct="1">
              <a:buClr>
                <a:srgbClr val="000000"/>
              </a:buClr>
              <a:buFont typeface="Arial" charset="0"/>
              <a:defRPr sz="1000">
                <a:solidFill>
                  <a:schemeClr val="accent1"/>
                </a:solidFill>
                <a:latin typeface="Lato" pitchFamily="34" charset="0"/>
                <a:cs typeface="Arial" charset="0"/>
                <a:sym typeface="Lato" pitchFamily="34" charset="0"/>
              </a:defRPr>
            </a:lvl1pPr>
            <a:lvl2pPr marL="742950" indent="-28575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 marL="11430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 marL="16002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 marL="20574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fld id="{DCFA9FF7-7C18-477A-843B-E89D06F6D8F4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560045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 point">
    <p:bg>
      <p:bgPr>
        <a:solidFill>
          <a:schemeClr val="accent3"/>
        </a:solidFill>
        <a:effectLst/>
      </p:bgPr>
    </p:bg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oogle Shape;56;p8"/>
          <p:cNvGrpSpPr>
            <a:grpSpLocks/>
          </p:cNvGrpSpPr>
          <p:nvPr/>
        </p:nvGrpSpPr>
        <p:grpSpPr bwMode="auto">
          <a:xfrm>
            <a:off x="830263" y="4168775"/>
            <a:ext cx="746125" cy="46038"/>
            <a:chOff x="4580561" y="2589004"/>
            <a:chExt cx="1064464" cy="25200"/>
          </a:xfrm>
        </p:grpSpPr>
        <p:sp>
          <p:nvSpPr>
            <p:cNvPr id="4" name="Google Shape;57;p8"/>
            <p:cNvSpPr>
              <a:spLocks noChangeArrowheads="1"/>
            </p:cNvSpPr>
            <p:nvPr/>
          </p:nvSpPr>
          <p:spPr bwMode="auto">
            <a:xfrm rot="-5400000">
              <a:off x="5366325" y="2335504"/>
              <a:ext cx="25200" cy="5322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pPr>
                <a:buClr>
                  <a:srgbClr val="000000"/>
                </a:buClr>
                <a:buFont typeface="Arial" charset="0"/>
                <a:buNone/>
              </a:pPr>
              <a:endParaRPr lang="pt-BR"/>
            </a:p>
          </p:txBody>
        </p:sp>
        <p:sp>
          <p:nvSpPr>
            <p:cNvPr id="5" name="Google Shape;58;p8"/>
            <p:cNvSpPr>
              <a:spLocks noChangeArrowheads="1"/>
            </p:cNvSpPr>
            <p:nvPr/>
          </p:nvSpPr>
          <p:spPr bwMode="auto">
            <a:xfrm rot="-5400000">
              <a:off x="4836311" y="2333254"/>
              <a:ext cx="25200" cy="5367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pPr>
                <a:buClr>
                  <a:srgbClr val="000000"/>
                </a:buClr>
                <a:buFont typeface="Arial" charset="0"/>
                <a:buNone/>
              </a:pPr>
              <a:endParaRPr lang="pt-BR"/>
            </a:p>
          </p:txBody>
        </p:sp>
      </p:grpSp>
      <p:sp>
        <p:nvSpPr>
          <p:cNvPr id="59" name="Google Shape;59;p8"/>
          <p:cNvSpPr txBox="1">
            <a:spLocks noGrp="1"/>
          </p:cNvSpPr>
          <p:nvPr>
            <p:ph type="title"/>
          </p:nvPr>
        </p:nvSpPr>
        <p:spPr>
          <a:xfrm>
            <a:off x="729450" y="864300"/>
            <a:ext cx="7021200" cy="2985000"/>
          </a:xfrm>
          <a:prstGeom prst="rect">
            <a:avLst/>
          </a:prstGeom>
        </p:spPr>
        <p:txBody>
          <a:bodyPr spcFirstLastPara="1" anchor="ctr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6" name="Google Shape;60;p8"/>
          <p:cNvSpPr txBox="1">
            <a:spLocks noGrp="1"/>
          </p:cNvSpPr>
          <p:nvPr>
            <p:ph type="sldNum" idx="10"/>
          </p:nvPr>
        </p:nvSpPr>
        <p:spPr/>
        <p:txBody>
          <a:bodyPr/>
          <a:lstStyle>
            <a:lvl1pPr eaLnBrk="1" hangingPunct="1">
              <a:buClr>
                <a:srgbClr val="000000"/>
              </a:buClr>
              <a:buFont typeface="Arial" charset="0"/>
              <a:defRPr sz="1000">
                <a:solidFill>
                  <a:srgbClr val="FFFFFF"/>
                </a:solidFill>
                <a:latin typeface="Lato" pitchFamily="34" charset="0"/>
                <a:cs typeface="Arial" charset="0"/>
                <a:sym typeface="Lato" pitchFamily="34" charset="0"/>
              </a:defRPr>
            </a:lvl1pPr>
            <a:lvl2pPr marL="742950" indent="-28575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 marL="11430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 marL="16002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 marL="20574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fld id="{2251419F-D915-4163-A6DB-89B0A4CDEB0F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847666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 title and description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Google Shape;62;p9"/>
          <p:cNvSpPr>
            <a:spLocks noChangeArrowheads="1"/>
          </p:cNvSpPr>
          <p:nvPr/>
        </p:nvSpPr>
        <p:spPr bwMode="auto">
          <a:xfrm>
            <a:off x="0" y="0"/>
            <a:ext cx="4572000" cy="5143500"/>
          </a:xfrm>
          <a:prstGeom prst="rect">
            <a:avLst/>
          </a:prstGeom>
          <a:solidFill>
            <a:schemeClr val="tx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5" tIns="91425" rIns="91425" bIns="91425" anchor="ctr"/>
          <a:lstStyle/>
          <a:p>
            <a:pPr>
              <a:buClr>
                <a:srgbClr val="000000"/>
              </a:buClr>
              <a:buFont typeface="Arial" charset="0"/>
              <a:buNone/>
            </a:pPr>
            <a:endParaRPr lang="pt-BR"/>
          </a:p>
        </p:txBody>
      </p:sp>
      <p:grpSp>
        <p:nvGrpSpPr>
          <p:cNvPr id="6" name="Google Shape;63;p9"/>
          <p:cNvGrpSpPr>
            <a:grpSpLocks/>
          </p:cNvGrpSpPr>
          <p:nvPr/>
        </p:nvGrpSpPr>
        <p:grpSpPr bwMode="auto">
          <a:xfrm>
            <a:off x="830263" y="1190625"/>
            <a:ext cx="746125" cy="46038"/>
            <a:chOff x="4580561" y="2589004"/>
            <a:chExt cx="1064464" cy="25200"/>
          </a:xfrm>
        </p:grpSpPr>
        <p:sp>
          <p:nvSpPr>
            <p:cNvPr id="7" name="Google Shape;64;p9"/>
            <p:cNvSpPr/>
            <p:nvPr/>
          </p:nvSpPr>
          <p:spPr>
            <a:xfrm rot="-5400000">
              <a:off x="5366309" y="2335487"/>
              <a:ext cx="25200" cy="532233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kern="0"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" name="Google Shape;65;p9"/>
            <p:cNvSpPr>
              <a:spLocks noChangeArrowheads="1"/>
            </p:cNvSpPr>
            <p:nvPr/>
          </p:nvSpPr>
          <p:spPr bwMode="auto">
            <a:xfrm rot="-5400000">
              <a:off x="4836311" y="2333254"/>
              <a:ext cx="25200" cy="536700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pPr>
                <a:buClr>
                  <a:srgbClr val="000000"/>
                </a:buClr>
                <a:buFont typeface="Arial" charset="0"/>
                <a:buNone/>
              </a:pPr>
              <a:endParaRPr lang="pt-BR"/>
            </a:p>
          </p:txBody>
        </p:sp>
      </p:grpSp>
      <p:sp>
        <p:nvSpPr>
          <p:cNvPr id="66" name="Google Shape;66;p9"/>
          <p:cNvSpPr txBox="1">
            <a:spLocks noGrp="1"/>
          </p:cNvSpPr>
          <p:nvPr>
            <p:ph type="title"/>
          </p:nvPr>
        </p:nvSpPr>
        <p:spPr>
          <a:xfrm>
            <a:off x="730000" y="1318650"/>
            <a:ext cx="3300900" cy="1687200"/>
          </a:xfrm>
          <a:prstGeom prst="rect">
            <a:avLst/>
          </a:prstGeom>
        </p:spPr>
        <p:txBody>
          <a:bodyPr spcFirstLastPara="1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1pPr>
            <a:lvl2pPr lvl="1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2pPr>
            <a:lvl3pPr lvl="2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3pPr>
            <a:lvl4pPr lvl="3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4pPr>
            <a:lvl5pPr lvl="4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5pPr>
            <a:lvl6pPr lvl="5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6pPr>
            <a:lvl7pPr lvl="6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7pPr>
            <a:lvl8pPr lvl="7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8pPr>
            <a:lvl9pPr lvl="8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9pPr>
          </a:lstStyle>
          <a:p>
            <a:endParaRPr/>
          </a:p>
        </p:txBody>
      </p:sp>
      <p:sp>
        <p:nvSpPr>
          <p:cNvPr id="67" name="Google Shape;67;p9"/>
          <p:cNvSpPr txBox="1">
            <a:spLocks noGrp="1"/>
          </p:cNvSpPr>
          <p:nvPr>
            <p:ph type="subTitle" idx="1"/>
          </p:nvPr>
        </p:nvSpPr>
        <p:spPr>
          <a:xfrm>
            <a:off x="724950" y="3161525"/>
            <a:ext cx="3300900" cy="759000"/>
          </a:xfrm>
          <a:prstGeom prst="rect">
            <a:avLst/>
          </a:prstGeom>
        </p:spPr>
        <p:txBody>
          <a:bodyPr spcFirstLastPara="1">
            <a:norm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68" name="Google Shape;68;p9"/>
          <p:cNvSpPr txBox="1">
            <a:spLocks noGrp="1"/>
          </p:cNvSpPr>
          <p:nvPr>
            <p:ph type="body" idx="2"/>
          </p:nvPr>
        </p:nvSpPr>
        <p:spPr>
          <a:xfrm>
            <a:off x="5174225" y="1352625"/>
            <a:ext cx="3374400" cy="3025500"/>
          </a:xfrm>
          <a:prstGeom prst="rect">
            <a:avLst/>
          </a:prstGeom>
        </p:spPr>
        <p:txBody>
          <a:bodyPr spcFirstLastPara="1">
            <a:normAutofit/>
          </a:bodyPr>
          <a:lstStyle>
            <a:lvl1pPr marL="457200" lvl="0" indent="-31115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9" name="Google Shape;69;p9"/>
          <p:cNvSpPr txBox="1">
            <a:spLocks noGrp="1"/>
          </p:cNvSpPr>
          <p:nvPr>
            <p:ph type="sldNum" idx="10"/>
          </p:nvPr>
        </p:nvSpPr>
        <p:spPr/>
        <p:txBody>
          <a:bodyPr/>
          <a:lstStyle>
            <a:lvl1pPr eaLnBrk="1" hangingPunct="1">
              <a:buClr>
                <a:srgbClr val="000000"/>
              </a:buClr>
              <a:buFont typeface="Arial" charset="0"/>
              <a:defRPr sz="1000">
                <a:solidFill>
                  <a:schemeClr val="accent1"/>
                </a:solidFill>
                <a:latin typeface="Lato" pitchFamily="34" charset="0"/>
                <a:cs typeface="Arial" charset="0"/>
                <a:sym typeface="Lato" pitchFamily="34" charset="0"/>
              </a:defRPr>
            </a:lvl1pPr>
            <a:lvl2pPr marL="742950" indent="-28575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 marL="11430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 marL="16002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 marL="20574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fld id="{418D07E9-A684-474F-891B-559469C9A8C7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073632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"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10"/>
          <p:cNvSpPr txBox="1">
            <a:spLocks noGrp="1"/>
          </p:cNvSpPr>
          <p:nvPr>
            <p:ph type="body" idx="1"/>
          </p:nvPr>
        </p:nvSpPr>
        <p:spPr>
          <a:xfrm>
            <a:off x="724950" y="4372551"/>
            <a:ext cx="7697400" cy="460500"/>
          </a:xfrm>
          <a:prstGeom prst="rect">
            <a:avLst/>
          </a:prstGeom>
        </p:spPr>
        <p:txBody>
          <a:bodyPr spcFirstLastPara="1" anchor="ctr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1pPr>
          </a:lstStyle>
          <a:p>
            <a:endParaRPr/>
          </a:p>
        </p:txBody>
      </p:sp>
      <p:sp>
        <p:nvSpPr>
          <p:cNvPr id="3" name="Google Shape;8;p1"/>
          <p:cNvSpPr txBox="1">
            <a:spLocks noGrp="1"/>
          </p:cNvSpPr>
          <p:nvPr>
            <p:ph type="sldNum" idx="13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DB276B1-BA1D-4037-8E10-D206820A9874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780793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 number">
    <p:bg>
      <p:bgPr>
        <a:solidFill>
          <a:schemeClr val="tx1"/>
        </a:solidFill>
        <a:effectLst/>
      </p:bgPr>
    </p:bg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oogle Shape;74;p11"/>
          <p:cNvGrpSpPr>
            <a:grpSpLocks/>
          </p:cNvGrpSpPr>
          <p:nvPr/>
        </p:nvGrpSpPr>
        <p:grpSpPr bwMode="auto">
          <a:xfrm>
            <a:off x="830263" y="4168775"/>
            <a:ext cx="746125" cy="46038"/>
            <a:chOff x="4580561" y="2589004"/>
            <a:chExt cx="1064464" cy="25200"/>
          </a:xfrm>
        </p:grpSpPr>
        <p:sp>
          <p:nvSpPr>
            <p:cNvPr id="5" name="Google Shape;75;p11"/>
            <p:cNvSpPr>
              <a:spLocks noChangeArrowheads="1"/>
            </p:cNvSpPr>
            <p:nvPr/>
          </p:nvSpPr>
          <p:spPr bwMode="auto">
            <a:xfrm rot="-5400000">
              <a:off x="5366325" y="2335504"/>
              <a:ext cx="25200" cy="5322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pPr>
                <a:buClr>
                  <a:srgbClr val="000000"/>
                </a:buClr>
                <a:buFont typeface="Arial" charset="0"/>
                <a:buNone/>
              </a:pPr>
              <a:endParaRPr lang="pt-BR"/>
            </a:p>
          </p:txBody>
        </p:sp>
        <p:sp>
          <p:nvSpPr>
            <p:cNvPr id="6" name="Google Shape;76;p11"/>
            <p:cNvSpPr>
              <a:spLocks noChangeArrowheads="1"/>
            </p:cNvSpPr>
            <p:nvPr/>
          </p:nvSpPr>
          <p:spPr bwMode="auto">
            <a:xfrm rot="-5400000">
              <a:off x="4836311" y="2333254"/>
              <a:ext cx="25200" cy="5367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pPr>
                <a:buClr>
                  <a:srgbClr val="000000"/>
                </a:buClr>
                <a:buFont typeface="Arial" charset="0"/>
                <a:buNone/>
              </a:pPr>
              <a:endParaRPr lang="pt-BR"/>
            </a:p>
          </p:txBody>
        </p:sp>
      </p:grpSp>
      <p:sp>
        <p:nvSpPr>
          <p:cNvPr id="77" name="Google Shape;77;p11"/>
          <p:cNvSpPr txBox="1">
            <a:spLocks noGrp="1"/>
          </p:cNvSpPr>
          <p:nvPr>
            <p:ph type="title"/>
          </p:nvPr>
        </p:nvSpPr>
        <p:spPr>
          <a:xfrm>
            <a:off x="729450" y="733950"/>
            <a:ext cx="7688400" cy="1244700"/>
          </a:xfrm>
          <a:prstGeom prst="rect">
            <a:avLst/>
          </a:prstGeom>
        </p:spPr>
        <p:txBody>
          <a:bodyPr spcFirstLastPara="1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9pPr>
          </a:lstStyle>
          <a:p>
            <a:r>
              <a:rPr lang="pt-BR" smtClean="0"/>
              <a:t>Clique para editar o título mestre</a:t>
            </a:r>
            <a:endParaRPr/>
          </a:p>
        </p:txBody>
      </p:sp>
      <p:sp>
        <p:nvSpPr>
          <p:cNvPr id="78" name="Google Shape;78;p11"/>
          <p:cNvSpPr txBox="1">
            <a:spLocks noGrp="1"/>
          </p:cNvSpPr>
          <p:nvPr>
            <p:ph type="body" idx="1"/>
          </p:nvPr>
        </p:nvSpPr>
        <p:spPr>
          <a:xfrm>
            <a:off x="729450" y="2272888"/>
            <a:ext cx="7688400" cy="1580400"/>
          </a:xfrm>
          <a:prstGeom prst="rect">
            <a:avLst/>
          </a:prstGeom>
        </p:spPr>
        <p:txBody>
          <a:bodyPr spcFirstLastPara="1">
            <a:normAutofit/>
          </a:bodyPr>
          <a:lstStyle>
            <a:lvl1pPr marL="457200" lvl="0" indent="-31115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300"/>
              <a:buChar char="●"/>
              <a:defRPr>
                <a:solidFill>
                  <a:schemeClr val="lt1"/>
                </a:solidFill>
              </a:defRPr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○"/>
              <a:defRPr>
                <a:solidFill>
                  <a:schemeClr val="lt1"/>
                </a:solidFill>
              </a:defRPr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■"/>
              <a:defRPr>
                <a:solidFill>
                  <a:schemeClr val="lt1"/>
                </a:solidFill>
              </a:defRPr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●"/>
              <a:defRPr>
                <a:solidFill>
                  <a:schemeClr val="lt1"/>
                </a:solidFill>
              </a:defRPr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○"/>
              <a:defRPr>
                <a:solidFill>
                  <a:schemeClr val="lt1"/>
                </a:solidFill>
              </a:defRPr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■"/>
              <a:defRPr>
                <a:solidFill>
                  <a:schemeClr val="lt1"/>
                </a:solidFill>
              </a:defRPr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●"/>
              <a:defRPr>
                <a:solidFill>
                  <a:schemeClr val="lt1"/>
                </a:solidFill>
              </a:defRPr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○"/>
              <a:defRPr>
                <a:solidFill>
                  <a:schemeClr val="lt1"/>
                </a:solidFill>
              </a:defRPr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■"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9;p11"/>
          <p:cNvSpPr txBox="1">
            <a:spLocks noGrp="1"/>
          </p:cNvSpPr>
          <p:nvPr>
            <p:ph type="sldNum" idx="10"/>
          </p:nvPr>
        </p:nvSpPr>
        <p:spPr/>
        <p:txBody>
          <a:bodyPr/>
          <a:lstStyle>
            <a:lvl1pPr eaLnBrk="1" hangingPunct="1">
              <a:buClr>
                <a:srgbClr val="000000"/>
              </a:buClr>
              <a:buFont typeface="Arial" charset="0"/>
              <a:defRPr sz="1000">
                <a:solidFill>
                  <a:srgbClr val="FFFFFF"/>
                </a:solidFill>
                <a:latin typeface="Lato" pitchFamily="34" charset="0"/>
                <a:cs typeface="Arial" charset="0"/>
                <a:sym typeface="Lato" pitchFamily="34" charset="0"/>
              </a:defRPr>
            </a:lvl1pPr>
            <a:lvl2pPr marL="742950" indent="-28575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 marL="11430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 marL="16002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 marL="20574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fld id="{E68C720B-4621-43BE-B6A3-DDBF2CFCB955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164844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8;p1"/>
          <p:cNvSpPr txBox="1">
            <a:spLocks noGrp="1"/>
          </p:cNvSpPr>
          <p:nvPr>
            <p:ph type="sldNum" idx="13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E991BA7-6DB6-4FCB-BE7A-4DCB9C46EB37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036486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treamlin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Google Shape;6;p1"/>
          <p:cNvSpPr txBox="1">
            <a:spLocks noGrp="1"/>
          </p:cNvSpPr>
          <p:nvPr>
            <p:ph type="title"/>
          </p:nvPr>
        </p:nvSpPr>
        <p:spPr bwMode="auto">
          <a:xfrm>
            <a:off x="311150" y="444500"/>
            <a:ext cx="8521700" cy="573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5" tIns="91425" rIns="91425" bIns="91425" numCol="1" anchor="t" anchorCtr="0" compatLnSpc="1">
            <a:prstTxWarp prst="textNoShape">
              <a:avLst/>
            </a:prstTxWarp>
          </a:bodyPr>
          <a:lstStyle/>
          <a:p>
            <a:pPr lvl="0"/>
            <a:endParaRPr lang="pt-BR" smtClean="0">
              <a:sym typeface="Arial" charset="0"/>
            </a:endParaRPr>
          </a:p>
        </p:txBody>
      </p:sp>
      <p:sp>
        <p:nvSpPr>
          <p:cNvPr id="1027" name="Google Shape;7;p1"/>
          <p:cNvSpPr txBox="1">
            <a:spLocks noGrp="1"/>
          </p:cNvSpPr>
          <p:nvPr>
            <p:ph type="body" idx="1"/>
          </p:nvPr>
        </p:nvSpPr>
        <p:spPr bwMode="auto">
          <a:xfrm>
            <a:off x="311150" y="1152525"/>
            <a:ext cx="8521700" cy="341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5" tIns="91425" rIns="91425" bIns="91425" numCol="1" anchor="t" anchorCtr="0" compatLnSpc="1">
            <a:prstTxWarp prst="textNoShape">
              <a:avLst/>
            </a:prstTxWarp>
          </a:bodyPr>
          <a:lstStyle/>
          <a:p>
            <a:pPr lvl="0"/>
            <a:endParaRPr lang="pt-BR" smtClean="0">
              <a:sym typeface="Arial" charset="0"/>
            </a:endParaRPr>
          </a:p>
        </p:txBody>
      </p:sp>
      <p:sp>
        <p:nvSpPr>
          <p:cNvPr id="1028" name="Google Shape;8;p1"/>
          <p:cNvSpPr txBox="1">
            <a:spLocks noGrp="1"/>
          </p:cNvSpPr>
          <p:nvPr>
            <p:ph type="sldNum" idx="12"/>
          </p:nvPr>
        </p:nvSpPr>
        <p:spPr bwMode="auto">
          <a:xfrm>
            <a:off x="8535988" y="4749800"/>
            <a:ext cx="549275" cy="39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5" tIns="91425" rIns="91425" bIns="91425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buClr>
                <a:srgbClr val="000000"/>
              </a:buClr>
              <a:buFont typeface="Arial" charset="0"/>
              <a:defRPr sz="1000">
                <a:solidFill>
                  <a:schemeClr val="accent1"/>
                </a:solidFill>
                <a:latin typeface="Lato" pitchFamily="34" charset="0"/>
                <a:cs typeface="Arial" charset="0"/>
                <a:sym typeface="Lato" pitchFamily="34" charset="0"/>
              </a:defRPr>
            </a:lvl1pPr>
            <a:lvl2pPr marL="742950" indent="-28575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 marL="11430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 marL="16002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 marL="2057400" indent="-228600" eaLnBrk="0" hangingPunct="0"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fld id="{3049B3F8-9257-4161-A671-F32875E289D3}" type="slidenum">
              <a:rPr lang="pt-BR"/>
              <a:pPr/>
              <a:t>‹nº›</a:t>
            </a:fld>
            <a:endParaRPr lang="pt-BR"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3" r:id="rId3"/>
    <p:sldLayoutId id="2147483674" r:id="rId4"/>
    <p:sldLayoutId id="2147483675" r:id="rId5"/>
    <p:sldLayoutId id="2147483676" r:id="rId6"/>
    <p:sldLayoutId id="2147483677" r:id="rId7"/>
    <p:sldLayoutId id="2147483678" r:id="rId8"/>
    <p:sldLayoutId id="2147483670" r:id="rId9"/>
    <p:sldLayoutId id="2147483679" r:id="rId10"/>
    <p:sldLayoutId id="214748366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charset="0"/>
        <a:defRPr sz="1400">
          <a:solidFill>
            <a:srgbClr val="000000"/>
          </a:solidFill>
          <a:latin typeface="Arial"/>
          <a:ea typeface="Arial"/>
          <a:cs typeface="Arial"/>
          <a:sym typeface="Arial" charset="0"/>
        </a:defRPr>
      </a:lvl1pPr>
      <a:lvl2pPr lvl="1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charset="0"/>
        <a:defRPr sz="1400">
          <a:solidFill>
            <a:srgbClr val="000000"/>
          </a:solidFill>
          <a:latin typeface="Arial"/>
          <a:ea typeface="Arial"/>
          <a:cs typeface="Arial"/>
          <a:sym typeface="Arial" charset="0"/>
        </a:defRPr>
      </a:lvl2pPr>
      <a:lvl3pPr lvl="2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charset="0"/>
        <a:defRPr sz="1400">
          <a:solidFill>
            <a:srgbClr val="000000"/>
          </a:solidFill>
          <a:latin typeface="Arial"/>
          <a:ea typeface="Arial"/>
          <a:cs typeface="Arial"/>
          <a:sym typeface="Arial" charset="0"/>
        </a:defRPr>
      </a:lvl3pPr>
      <a:lvl4pPr lvl="3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charset="0"/>
        <a:defRPr sz="1400">
          <a:solidFill>
            <a:srgbClr val="000000"/>
          </a:solidFill>
          <a:latin typeface="Arial"/>
          <a:ea typeface="Arial"/>
          <a:cs typeface="Arial"/>
          <a:sym typeface="Arial" charset="0"/>
        </a:defRPr>
      </a:lvl4pPr>
      <a:lvl5pPr lvl="4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charset="0"/>
        <a:defRPr sz="1400">
          <a:solidFill>
            <a:srgbClr val="000000"/>
          </a:solidFill>
          <a:latin typeface="Arial"/>
          <a:ea typeface="Arial"/>
          <a:cs typeface="Arial"/>
          <a:sym typeface="Arial" charset="0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L="342900" indent="-342900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charset="0"/>
        <a:defRPr sz="1400">
          <a:solidFill>
            <a:srgbClr val="000000"/>
          </a:solidFill>
          <a:latin typeface="Arial"/>
          <a:ea typeface="Arial"/>
          <a:cs typeface="Arial"/>
          <a:sym typeface="Arial" charset="0"/>
        </a:defRPr>
      </a:lvl1pPr>
      <a:lvl2pPr marL="742950" lvl="1" indent="-285750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charset="0"/>
        <a:defRPr sz="1400">
          <a:solidFill>
            <a:srgbClr val="000000"/>
          </a:solidFill>
          <a:latin typeface="Arial"/>
          <a:ea typeface="Arial"/>
          <a:cs typeface="Arial"/>
          <a:sym typeface="Arial" charset="0"/>
        </a:defRPr>
      </a:lvl2pPr>
      <a:lvl3pPr marL="1143000" lvl="2" indent="-228600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charset="0"/>
        <a:defRPr sz="1400">
          <a:solidFill>
            <a:srgbClr val="000000"/>
          </a:solidFill>
          <a:latin typeface="Arial"/>
          <a:ea typeface="Arial"/>
          <a:cs typeface="Arial"/>
          <a:sym typeface="Arial" charset="0"/>
        </a:defRPr>
      </a:lvl3pPr>
      <a:lvl4pPr marL="1600200" lvl="3" indent="-228600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charset="0"/>
        <a:defRPr sz="1400">
          <a:solidFill>
            <a:srgbClr val="000000"/>
          </a:solidFill>
          <a:latin typeface="Arial"/>
          <a:ea typeface="Arial"/>
          <a:cs typeface="Arial"/>
          <a:sym typeface="Arial" charset="0"/>
        </a:defRPr>
      </a:lvl4pPr>
      <a:lvl5pPr marL="2057400" lvl="4" indent="-228600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charset="0"/>
        <a:defRPr sz="1400">
          <a:solidFill>
            <a:srgbClr val="000000"/>
          </a:solidFill>
          <a:latin typeface="Arial"/>
          <a:ea typeface="Arial"/>
          <a:cs typeface="Arial"/>
          <a:sym typeface="Arial" charset="0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aulomargotto.com.br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hyperlink" Target="https://pubmed.ncbi.nlm.nih.gov/33731814/" TargetMode="Externa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3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3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3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hyperlink" Target="https://scholar.google.com/scholar_lookup?journal=Intens.+Care+Med.&amp;title=Maintenance+fluid+therapy+and+fluid+creep+impose+more+significant+fluid,+sodium,+and+chloride+burdens+than+resuscitation+fluids+in+critically+ill+patients:+a+retrospective+study+in+a+tertiary+mixed+ICU+population&amp;author=N+Van+Regenmortel&amp;author=W+Verbrugghe&amp;author=E+Roelant&amp;author=T+Van+den+Wyngaert&amp;author=PG+Jorens&amp;volume=44&amp;publication_year=2018&amp;pages=409-417&amp;doi=10.1007/s00134-018-5147-3&amp;" TargetMode="External"/><Relationship Id="rId13" Type="http://schemas.openxmlformats.org/officeDocument/2006/relationships/hyperlink" Target="https://www.ncbi.nlm.nih.gov/pubmed/25432556" TargetMode="External"/><Relationship Id="rId18" Type="http://schemas.openxmlformats.org/officeDocument/2006/relationships/hyperlink" Target="https://scholar.google.com/scholar_lookup?journal=Am.+J.+Kidney+Dis.&amp;title=Fluid+overload+and+mortality+in+children+receiving+continuous+renal+replacement+therapy:+the+prospective+pediatric+continuous+renal+replacement+therapy+registry&amp;author=SM+Sutherland&amp;volume=55&amp;publication_year=2010&amp;pages=316-325&amp;pmid=20042260&amp;doi=10.1053/j.ajkd.2009.10.048&amp;" TargetMode="External"/><Relationship Id="rId26" Type="http://schemas.openxmlformats.org/officeDocument/2006/relationships/hyperlink" Target="https://scholar.google.com/scholar_lookup?journal=Pediatrics&amp;title=Outcome+in+children+receiving+continuous+venovenous+hemofiltration&amp;author=SL+Goldstein&amp;volume=107&amp;publication_year=2001&amp;pages=1309-1312&amp;pmid=11389248&amp;doi=10.1542/peds.107.6.1309&amp;" TargetMode="External"/><Relationship Id="rId3" Type="http://schemas.openxmlformats.org/officeDocument/2006/relationships/hyperlink" Target="https://dx.doi.org/10.1007/s00134-017-4683-6" TargetMode="External"/><Relationship Id="rId21" Type="http://schemas.openxmlformats.org/officeDocument/2006/relationships/hyperlink" Target="https://scholar.google.com/scholar_lookup?journal=Pediatr.+Crit.+Care+Med.&amp;title=Fluid+overload+is+associated+with+impaired+oxygenation+and+morbidity+in+critically+ill+children&amp;author=AA+Arikan&amp;volume=13&amp;publication_year=2012&amp;pages=253-258&amp;pmid=21760565&amp;doi=10.1097/PCC.0b013e31822882a3&amp;" TargetMode="External"/><Relationship Id="rId7" Type="http://schemas.openxmlformats.org/officeDocument/2006/relationships/hyperlink" Target="https://dx.doi.org/10.1007/s00134-018-5147-3" TargetMode="External"/><Relationship Id="rId12" Type="http://schemas.openxmlformats.org/officeDocument/2006/relationships/hyperlink" Target="https://scholar.google.com/scholar_lookup?journal=JAMA+Pediatr.&amp;title=Association+between+fluid+balance+and+outcomes+in+critically+ill+children:+a+systematic+review+and+meta-analysis&amp;author=R+Alobaidi&amp;volume=172&amp;publication_year=2018&amp;pages=257-268&amp;pmid=29356810&amp;doi=10.1001/jamapediatrics.2017.4540&amp;" TargetMode="External"/><Relationship Id="rId17" Type="http://schemas.openxmlformats.org/officeDocument/2006/relationships/hyperlink" Target="https://dx.doi.org/10.1053/j.ajkd.2009.10.048" TargetMode="External"/><Relationship Id="rId25" Type="http://schemas.openxmlformats.org/officeDocument/2006/relationships/hyperlink" Target="https://dx.doi.org/10.1542/peds.107.6.1309" TargetMode="External"/><Relationship Id="rId2" Type="http://schemas.openxmlformats.org/officeDocument/2006/relationships/hyperlink" Target="https://www.ncbi.nlm.nih.gov/pubmed/28101605" TargetMode="External"/><Relationship Id="rId16" Type="http://schemas.openxmlformats.org/officeDocument/2006/relationships/hyperlink" Target="https://www.ncbi.nlm.nih.gov/pubmed/20042260" TargetMode="External"/><Relationship Id="rId20" Type="http://schemas.openxmlformats.org/officeDocument/2006/relationships/hyperlink" Target="https://dx.doi.org/10.1097/PCC.0b013e31822882a3" TargetMode="External"/><Relationship Id="rId29" Type="http://schemas.openxmlformats.org/officeDocument/2006/relationships/hyperlink" Target="https://scholar.google.com/scholar_lookup?journal=Kidney+Int.&amp;title=Pediatric+patients+with+multi-organ+dysfunction+syndrome+receiving+continuous+renal+replacement+therapy&amp;author=SL+Goldstein&amp;volume=67&amp;publication_year=2005&amp;pages=653-658&amp;pmid=15673313&amp;doi=10.1111/j.1523-1755.2005.67121.x&amp;" TargetMode="External"/><Relationship Id="rId1" Type="http://schemas.openxmlformats.org/officeDocument/2006/relationships/slideLayout" Target="../slideLayouts/slideLayout3.xml"/><Relationship Id="rId6" Type="http://schemas.openxmlformats.org/officeDocument/2006/relationships/hyperlink" Target="https://www.ncbi.nlm.nih.gov/pubmed/29589054" TargetMode="External"/><Relationship Id="rId11" Type="http://schemas.openxmlformats.org/officeDocument/2006/relationships/hyperlink" Target="https://dx.doi.org/10.1001/jamapediatrics.2017.4540" TargetMode="External"/><Relationship Id="rId24" Type="http://schemas.openxmlformats.org/officeDocument/2006/relationships/hyperlink" Target="https://www.ncbi.nlm.nih.gov/pubmed/11389248" TargetMode="External"/><Relationship Id="rId32" Type="http://schemas.openxmlformats.org/officeDocument/2006/relationships/hyperlink" Target="https://scholar.google.com/scholar_lookup?journal=Crit.+Care+Res.+Pract.&amp;title=Positive+fluid+balance+is+associated+with+higher+mortality+and+prolonged+mechanical+ventilation+in+pediatric+patients+with+acute+lung+injury&amp;author=HR+Flori&amp;author=G+Church&amp;author=KD+Liu&amp;author=G+Gildengorin&amp;author=MA+Matthay&amp;volume=2011&amp;publication_year=2011&amp;pages=854142&amp;pmid=21687578&amp;" TargetMode="External"/><Relationship Id="rId5" Type="http://schemas.openxmlformats.org/officeDocument/2006/relationships/hyperlink" Target="https://www.ncbi.nlm.nih.gov/pmc/articles/PMC5924672/" TargetMode="External"/><Relationship Id="rId15" Type="http://schemas.openxmlformats.org/officeDocument/2006/relationships/hyperlink" Target="https://scholar.google.com/scholar_lookup?journal=Anaesthesiol.+Intens.+Ther.&amp;title=Fluid+overload,+de-resuscitation,+and+outcomes+in+critically+ill+or+injured+patients:+a+systematic+review+with+suggestions+for+clinical+practice&amp;author=ML+Malbrain&amp;volume=46&amp;publication_year=2014&amp;pages=361-380&amp;doi=10.5603/AIT.2014.0060&amp;" TargetMode="External"/><Relationship Id="rId23" Type="http://schemas.openxmlformats.org/officeDocument/2006/relationships/hyperlink" Target="https://www.ncbi.nlm.nih.gov/pubmed/22824936" TargetMode="External"/><Relationship Id="rId28" Type="http://schemas.openxmlformats.org/officeDocument/2006/relationships/hyperlink" Target="https://dx.doi.org/10.1111/j.1523-1755.2005.67121.x" TargetMode="External"/><Relationship Id="rId10" Type="http://schemas.openxmlformats.org/officeDocument/2006/relationships/hyperlink" Target="https://www.ncbi.nlm.nih.gov/pubmed/29356810" TargetMode="External"/><Relationship Id="rId19" Type="http://schemas.openxmlformats.org/officeDocument/2006/relationships/hyperlink" Target="https://www.ncbi.nlm.nih.gov/pubmed/21760565" TargetMode="External"/><Relationship Id="rId31" Type="http://schemas.openxmlformats.org/officeDocument/2006/relationships/hyperlink" Target="https://www.ncbi.nlm.nih.gov/pubmed/21687578" TargetMode="External"/><Relationship Id="rId4" Type="http://schemas.openxmlformats.org/officeDocument/2006/relationships/hyperlink" Target="https://scholar.google.com/scholar_lookup?journal=Intens.+Care+Med.&amp;title=Surviving+sepsis+campaign:+International+Guidelines+for+Management+of+Sepsis+and+Septic+Shock:+2016&amp;author=A+Rhodes&amp;volume=43&amp;publication_year=2017&amp;pages=304-377&amp;doi=10.1007/s00134-017-4683-6&amp;" TargetMode="External"/><Relationship Id="rId9" Type="http://schemas.openxmlformats.org/officeDocument/2006/relationships/hyperlink" Target="https://www.ncbi.nlm.nih.gov/pmc/articles/PMC5885847/" TargetMode="External"/><Relationship Id="rId14" Type="http://schemas.openxmlformats.org/officeDocument/2006/relationships/hyperlink" Target="https://dx.doi.org/10.5603/AIT.2014.0060" TargetMode="External"/><Relationship Id="rId22" Type="http://schemas.openxmlformats.org/officeDocument/2006/relationships/hyperlink" Target="https://www.ncbi.nlm.nih.gov/pmc/articles/PMC3455114/" TargetMode="External"/><Relationship Id="rId27" Type="http://schemas.openxmlformats.org/officeDocument/2006/relationships/hyperlink" Target="https://www.ncbi.nlm.nih.gov/pubmed/15673313" TargetMode="External"/><Relationship Id="rId30" Type="http://schemas.openxmlformats.org/officeDocument/2006/relationships/hyperlink" Target="https://www.ncbi.nlm.nih.gov/pmc/articles/PMC3114079/" TargetMode="External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hyperlink" Target="https://scholar.google.com/scholar_lookup?journal=Crit.+Care+Med.&amp;title=Post-ICU+admission+fluid+balance+and+pediatric+septic+shock+outcomes:+a+risk-stratified+analysis&amp;author=K+Abulebda&amp;volume=42&amp;publication_year=2014&amp;pages=397-403&amp;pmid=24145842&amp;doi=10.1097/CCM.0b013e3182a64607&amp;" TargetMode="External"/><Relationship Id="rId13" Type="http://schemas.openxmlformats.org/officeDocument/2006/relationships/hyperlink" Target="https://www.ncbi.nlm.nih.gov/pmc/articles/PMC6821529/" TargetMode="External"/><Relationship Id="rId18" Type="http://schemas.openxmlformats.org/officeDocument/2006/relationships/hyperlink" Target="https://dx.doi.org/10.1097/PCC.0000000000002587" TargetMode="External"/><Relationship Id="rId26" Type="http://schemas.openxmlformats.org/officeDocument/2006/relationships/hyperlink" Target="https://dx.doi.org/10.1186/s13613-018-0402-x" TargetMode="External"/><Relationship Id="rId3" Type="http://schemas.openxmlformats.org/officeDocument/2006/relationships/hyperlink" Target="https://dx.doi.org/10.1007/s00467-004-1655-1" TargetMode="External"/><Relationship Id="rId21" Type="http://schemas.openxmlformats.org/officeDocument/2006/relationships/hyperlink" Target="https://www.ncbi.nlm.nih.gov/pubmed/27713905" TargetMode="External"/><Relationship Id="rId34" Type="http://schemas.openxmlformats.org/officeDocument/2006/relationships/hyperlink" Target="https://www.ncbi.nlm.nih.gov/pubmed/22890468" TargetMode="External"/><Relationship Id="rId7" Type="http://schemas.openxmlformats.org/officeDocument/2006/relationships/hyperlink" Target="https://dx.doi.org/10.1097/CCM.0b013e3182a64607" TargetMode="External"/><Relationship Id="rId12" Type="http://schemas.openxmlformats.org/officeDocument/2006/relationships/hyperlink" Target="https://scholar.google.com/scholar_lookup?journal=Ann.+Intens.+Care&amp;title=Survey+of+non-resuscitation+fluids+administered+during+septic+shock:+a+multicenter+prospective+observational+study&amp;author=A+Linden-Sonderso&amp;volume=9&amp;publication_year=2019&amp;pages=132&amp;doi=10.1186/s13613-019-0607-7&amp;" TargetMode="External"/><Relationship Id="rId17" Type="http://schemas.openxmlformats.org/officeDocument/2006/relationships/hyperlink" Target="https://www.ncbi.nlm.nih.gov/pubmed/32168295" TargetMode="External"/><Relationship Id="rId25" Type="http://schemas.openxmlformats.org/officeDocument/2006/relationships/hyperlink" Target="https://www.ncbi.nlm.nih.gov/pubmed/29789983" TargetMode="External"/><Relationship Id="rId33" Type="http://schemas.openxmlformats.org/officeDocument/2006/relationships/hyperlink" Target="https://scholar.google.com/scholar_lookup?journal=Crit.+Care+Med.&amp;title=PRISM+III:+an+updated+Pediatric+Risk+of+Mortality+score&amp;author=MM+Pollack&amp;author=KM+Patel&amp;author=UE+Ruttimann&amp;volume=24&amp;publication_year=1996&amp;pages=743-752&amp;pmid=8706448&amp;doi=10.1097/00003246-199605000-00004&amp;" TargetMode="External"/><Relationship Id="rId2" Type="http://schemas.openxmlformats.org/officeDocument/2006/relationships/hyperlink" Target="https://www.ncbi.nlm.nih.gov/pubmed/15517417" TargetMode="External"/><Relationship Id="rId16" Type="http://schemas.openxmlformats.org/officeDocument/2006/relationships/hyperlink" Target="https://scholar.google.com/scholar_lookup?journal=J.+Pediatr.+Intens.+Care&amp;title=Intravenous+fluid+prescription+practices+in+critically+ill+children:+a+shift+in+focus+from+natremia+to+chloremia?&amp;author=AF+Bulfon&amp;volume=8&amp;publication_year=2019&amp;pages=218-225&amp;doi=10.1055/s-0039-1692413&amp;" TargetMode="External"/><Relationship Id="rId20" Type="http://schemas.openxmlformats.org/officeDocument/2006/relationships/hyperlink" Target="https://www.ncbi.nlm.nih.gov/pmc/articles/PMC5051581/" TargetMode="External"/><Relationship Id="rId29" Type="http://schemas.openxmlformats.org/officeDocument/2006/relationships/hyperlink" Target="https://dx.doi.org/10.1016/j.kint.2018.11.047" TargetMode="External"/><Relationship Id="rId1" Type="http://schemas.openxmlformats.org/officeDocument/2006/relationships/slideLayout" Target="../slideLayouts/slideLayout3.xml"/><Relationship Id="rId6" Type="http://schemas.openxmlformats.org/officeDocument/2006/relationships/hyperlink" Target="https://www.ncbi.nlm.nih.gov/pubmed/24145842" TargetMode="External"/><Relationship Id="rId11" Type="http://schemas.openxmlformats.org/officeDocument/2006/relationships/hyperlink" Target="https://dx.doi.org/10.1186/s13613-019-0607-7" TargetMode="External"/><Relationship Id="rId24" Type="http://schemas.openxmlformats.org/officeDocument/2006/relationships/hyperlink" Target="https://www.ncbi.nlm.nih.gov/pmc/articles/PMC5964054/" TargetMode="External"/><Relationship Id="rId32" Type="http://schemas.openxmlformats.org/officeDocument/2006/relationships/hyperlink" Target="https://dx.doi.org/10.1097/00003246-199605000-00004" TargetMode="External"/><Relationship Id="rId5" Type="http://schemas.openxmlformats.org/officeDocument/2006/relationships/hyperlink" Target="https://www.ncbi.nlm.nih.gov/pmc/articles/PMC3947064/" TargetMode="External"/><Relationship Id="rId15" Type="http://schemas.openxmlformats.org/officeDocument/2006/relationships/hyperlink" Target="https://dx.doi.org/10.1055/s-0039-1692413" TargetMode="External"/><Relationship Id="rId23" Type="http://schemas.openxmlformats.org/officeDocument/2006/relationships/hyperlink" Target="https://scholar.google.com/scholar_lookup?journal=EGEMS&amp;title=A+harmonized+data+quality+assessment+terminology+and+framework+for+the+secondary+use+of+electronic+health+record+data&amp;author=MG+Kahn&amp;volume=4&amp;publication_year=2016&amp;pages=1244&amp;pmid=27713905&amp;doi=10.13063/2327-9214.1244&amp;" TargetMode="External"/><Relationship Id="rId28" Type="http://schemas.openxmlformats.org/officeDocument/2006/relationships/hyperlink" Target="https://www.ncbi.nlm.nih.gov/pubmed/30926137" TargetMode="External"/><Relationship Id="rId10" Type="http://schemas.openxmlformats.org/officeDocument/2006/relationships/hyperlink" Target="https://www.ncbi.nlm.nih.gov/pubmed/31776712" TargetMode="External"/><Relationship Id="rId19" Type="http://schemas.openxmlformats.org/officeDocument/2006/relationships/hyperlink" Target="https://scholar.google.com/scholar_lookup?journal=Pediatr.+Crit.+Care+Med&amp;title=Profile+of+fluid+exposure+and+recognition+of+fluid+overload+in+critically+ill+children&amp;author=ZH+Al-Lawati&amp;author=M+Sur&amp;author=CE+Kennedy&amp;author=A+Akcan+Arikan&amp;volume=21&amp;publication_year=2020&amp;pages=760-766&amp;pmid=32168295&amp;doi=10.1097/PCC.0000000000002587&amp;" TargetMode="External"/><Relationship Id="rId31" Type="http://schemas.openxmlformats.org/officeDocument/2006/relationships/hyperlink" Target="https://www.ncbi.nlm.nih.gov/pubmed/8706448" TargetMode="External"/><Relationship Id="rId4" Type="http://schemas.openxmlformats.org/officeDocument/2006/relationships/hyperlink" Target="https://scholar.google.com/scholar_lookup?journal=Pediatr.+Nephrol.&amp;title=Effect+of+fluid+overload+and+dose+of+replacement+fluid+on+survival+in+hemofiltration&amp;author=RS+Gillespie&amp;author=K+Seidel&amp;author=JM+Symons&amp;volume=19&amp;publication_year=2004&amp;pages=1394-1399&amp;pmid=15517417&amp;doi=10.1007/s00467-004-1655-1&amp;" TargetMode="External"/><Relationship Id="rId9" Type="http://schemas.openxmlformats.org/officeDocument/2006/relationships/hyperlink" Target="https://www.ncbi.nlm.nih.gov/pmc/articles/PMC6881490/" TargetMode="External"/><Relationship Id="rId14" Type="http://schemas.openxmlformats.org/officeDocument/2006/relationships/hyperlink" Target="https://www.ncbi.nlm.nih.gov/pubmed/31673457" TargetMode="External"/><Relationship Id="rId22" Type="http://schemas.openxmlformats.org/officeDocument/2006/relationships/hyperlink" Target="https://dx.doi.org/10.13063/2327-9214.1244" TargetMode="External"/><Relationship Id="rId27" Type="http://schemas.openxmlformats.org/officeDocument/2006/relationships/hyperlink" Target="https://scholar.google.com/scholar_lookup?journal=Ann.+Intens.+Care&amp;title=Principles+of+fluid+management+and+stewardship+in+septic+shock:+it+is+time+to+consider+the+four+D%E2%80%99s+and+the+four+phases+of+fluid+therapy&amp;author=M+Malbrain&amp;volume=8&amp;publication_year=2018&amp;pages=66&amp;doi=10.1186/s13613-018-0402-x&amp;" TargetMode="External"/><Relationship Id="rId30" Type="http://schemas.openxmlformats.org/officeDocument/2006/relationships/hyperlink" Target="https://scholar.google.com/scholar_lookup?journal=Kidney+Int.&amp;title=Fluid+management+in+the+critically+ill&amp;author=JL+Vincent&amp;volume=96&amp;publication_year=2019&amp;pages=52-57&amp;pmid=30926137&amp;doi=10.1016/j.kint.2018.11.047&amp;" TargetMode="External"/><Relationship Id="rId35" Type="http://schemas.openxmlformats.org/officeDocument/2006/relationships/hyperlink" Target="https://scholar.google.com/scholar_lookup?journal=Nephron+Clin.+Pract.&amp;title=KDIGO+clinical+practice+guidelines+for+acute+kidney+injury&amp;author=A+Khwaja&amp;volume=120&amp;publication_year=2012&amp;pages=c179-c184&amp;pmid=22890468&amp;" TargetMode="External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ncbi.nlm.nih.gov/pubmed/24231758" TargetMode="External"/><Relationship Id="rId13" Type="http://schemas.openxmlformats.org/officeDocument/2006/relationships/hyperlink" Target="https://scholar.google.com/scholar_lookup?journal=J.+Crit.+Care&amp;title=Fluid+overload+and+outcomes+in+critically+ill+children:+a+single+center+prospective+cohort+study&amp;author=F+Diaz&amp;author=M+Benfield&amp;author=L+Brown&amp;author=L+Hayes&amp;volume=39&amp;publication_year=2017&amp;pages=209-213&amp;pmid=28254390&amp;doi=10.1016/j.jcrc.2017.02.023&amp;" TargetMode="External"/><Relationship Id="rId18" Type="http://schemas.openxmlformats.org/officeDocument/2006/relationships/hyperlink" Target="https://www.ncbi.nlm.nih.gov/pubmed/13431307" TargetMode="External"/><Relationship Id="rId26" Type="http://schemas.openxmlformats.org/officeDocument/2006/relationships/hyperlink" Target="https://www.ncbi.nlm.nih.gov/pmc/articles/PMC3422923/" TargetMode="External"/><Relationship Id="rId39" Type="http://schemas.openxmlformats.org/officeDocument/2006/relationships/hyperlink" Target="https://scholar.google.com/scholar_lookup?journal=N.+Engl.+J.+Med.&amp;title=Mortality+after+fluid+bolus+in+African+children+with+severe+infection&amp;author=K+Maitland&amp;volume=364&amp;publication_year=2011&amp;pages=2483-2495&amp;pmid=21615299&amp;doi=10.1056/NEJMoa1101549&amp;" TargetMode="External"/><Relationship Id="rId3" Type="http://schemas.openxmlformats.org/officeDocument/2006/relationships/hyperlink" Target="https://dx.doi.org/10.1007/s00467-017-3670-z" TargetMode="External"/><Relationship Id="rId21" Type="http://schemas.openxmlformats.org/officeDocument/2006/relationships/hyperlink" Target="https://dx.doi.org/10.1097/PCC.0000000000001685" TargetMode="External"/><Relationship Id="rId34" Type="http://schemas.openxmlformats.org/officeDocument/2006/relationships/hyperlink" Target="https://www.ncbi.nlm.nih.gov/pubmed/16714767" TargetMode="External"/><Relationship Id="rId42" Type="http://schemas.openxmlformats.org/officeDocument/2006/relationships/hyperlink" Target="https://scholar.google.com/scholar_lookup?journal=J.+Crit.+Care&amp;title=Impact+of+maintenance,+resuscitation+and+unintended+fluid+therapy+on+global+fluid+load+after+elective+coronary+artery+bypass+surgery&amp;author=T+Maes&amp;volume=49&amp;publication_year=2019&amp;pages=129-135&amp;pmid=30419546&amp;doi=10.1016/j.jcrc.2018.10.025&amp;" TargetMode="External"/><Relationship Id="rId7" Type="http://schemas.openxmlformats.org/officeDocument/2006/relationships/hyperlink" Target="https://scholar.google.com/scholar_lookup?journal=Nephrol.+Dial.+Transplant.&amp;title=A+new+equation+to+estimate+the+glomerular+filtration+rate+in+children,+adolescents+and+young+adults&amp;author=L+Hoste&amp;volume=29&amp;publication_year=2014&amp;pages=1082-1091&amp;pmid=24046193&amp;doi=10.1093/ndt/gft277&amp;" TargetMode="External"/><Relationship Id="rId12" Type="http://schemas.openxmlformats.org/officeDocument/2006/relationships/hyperlink" Target="https://dx.doi.org/10.1016/j.jcrc.2017.02.023" TargetMode="External"/><Relationship Id="rId17" Type="http://schemas.openxmlformats.org/officeDocument/2006/relationships/hyperlink" Target="https://scholar.google.com/scholar_lookup?journal=J.+Pediatr.+Intens.+Care&amp;title=Adverse+outcomes+due+to+aggressive+fluid+resuscitation+in+children:+a+prospective+observational+study&amp;author=A+Muttath&amp;volume=8&amp;publication_year=2019&amp;pages=64-70&amp;doi=10.1055/s-0038-1667009&amp;" TargetMode="External"/><Relationship Id="rId25" Type="http://schemas.openxmlformats.org/officeDocument/2006/relationships/hyperlink" Target="https://scholar.google.com/scholar_lookup?journal=Intens.+Care+Med.&amp;title=Liberal+versus+restrictive+fluid+therapy+in+critically+ill+patients&amp;author=JA+Silversides&amp;author=A+Perner&amp;author=M+Malbrain&amp;volume=45&amp;publication_year=2019&amp;pages=1440-1442&amp;doi=10.1007/s00134-019-05713-y&amp;" TargetMode="External"/><Relationship Id="rId33" Type="http://schemas.openxmlformats.org/officeDocument/2006/relationships/hyperlink" Target="https://scholar.google.com/scholar_lookup?journal=Am.+J.+Respir.+Crit.+Care+Med.&amp;title=Acute+respiratory+distress+syndrome+subphenotypes+respond+differently+to+randomized+fluid+management+strategy&amp;author=KR+Famous&amp;volume=195&amp;publication_year=2017&amp;pages=331-338&amp;pmid=27513822&amp;doi=10.1164/rccm.201603-0645OC&amp;" TargetMode="External"/><Relationship Id="rId38" Type="http://schemas.openxmlformats.org/officeDocument/2006/relationships/hyperlink" Target="https://dx.doi.org/10.1056/NEJMoa1101549" TargetMode="External"/><Relationship Id="rId2" Type="http://schemas.openxmlformats.org/officeDocument/2006/relationships/hyperlink" Target="https://www.ncbi.nlm.nih.gov/pubmed/28523356" TargetMode="External"/><Relationship Id="rId16" Type="http://schemas.openxmlformats.org/officeDocument/2006/relationships/hyperlink" Target="https://dx.doi.org/10.1055/s-0038-1667009" TargetMode="External"/><Relationship Id="rId20" Type="http://schemas.openxmlformats.org/officeDocument/2006/relationships/hyperlink" Target="https://www.ncbi.nlm.nih.gov/pubmed/30074980" TargetMode="External"/><Relationship Id="rId29" Type="http://schemas.openxmlformats.org/officeDocument/2006/relationships/hyperlink" Target="https://scholar.google.com/scholar_lookup?journal=Interact.+Cardiovasc.+Thorac.+Surg.&amp;title=Does+a+conservative+fluid+management+strategy+in+the+perioperative+management+of+lung+resection+patients+reduce+the+risk+of+acute+lung+injury?&amp;author=RG+Evans&amp;author=B+Naidu&amp;volume=15&amp;publication_year=2012&amp;pages=498-504&amp;pmid=22617510&amp;doi=10.1093/icvts/ivs175&amp;" TargetMode="External"/><Relationship Id="rId41" Type="http://schemas.openxmlformats.org/officeDocument/2006/relationships/hyperlink" Target="https://dx.doi.org/10.1016/j.jcrc.2018.10.025" TargetMode="External"/><Relationship Id="rId1" Type="http://schemas.openxmlformats.org/officeDocument/2006/relationships/slideLayout" Target="../slideLayouts/slideLayout3.xml"/><Relationship Id="rId6" Type="http://schemas.openxmlformats.org/officeDocument/2006/relationships/hyperlink" Target="https://dx.doi.org/10.1093/ndt/gft277" TargetMode="External"/><Relationship Id="rId11" Type="http://schemas.openxmlformats.org/officeDocument/2006/relationships/hyperlink" Target="https://www.ncbi.nlm.nih.gov/pubmed/28254390" TargetMode="External"/><Relationship Id="rId24" Type="http://schemas.openxmlformats.org/officeDocument/2006/relationships/hyperlink" Target="https://dx.doi.org/10.1007/s00134-019-05713-y" TargetMode="External"/><Relationship Id="rId32" Type="http://schemas.openxmlformats.org/officeDocument/2006/relationships/hyperlink" Target="https://dx.doi.org/10.1164/rccm.201603-0645OC" TargetMode="External"/><Relationship Id="rId37" Type="http://schemas.openxmlformats.org/officeDocument/2006/relationships/hyperlink" Target="https://www.ncbi.nlm.nih.gov/pubmed/21615299" TargetMode="External"/><Relationship Id="rId40" Type="http://schemas.openxmlformats.org/officeDocument/2006/relationships/hyperlink" Target="https://www.ncbi.nlm.nih.gov/pubmed/30419546" TargetMode="External"/><Relationship Id="rId5" Type="http://schemas.openxmlformats.org/officeDocument/2006/relationships/hyperlink" Target="https://www.ncbi.nlm.nih.gov/pubmed/24046193" TargetMode="External"/><Relationship Id="rId15" Type="http://schemas.openxmlformats.org/officeDocument/2006/relationships/hyperlink" Target="https://www.ncbi.nlm.nih.gov/pubmed/31093457" TargetMode="External"/><Relationship Id="rId23" Type="http://schemas.openxmlformats.org/officeDocument/2006/relationships/hyperlink" Target="https://www.ncbi.nlm.nih.gov/pubmed/31399779" TargetMode="External"/><Relationship Id="rId28" Type="http://schemas.openxmlformats.org/officeDocument/2006/relationships/hyperlink" Target="https://dx.doi.org/10.1093/icvts/ivs175" TargetMode="External"/><Relationship Id="rId36" Type="http://schemas.openxmlformats.org/officeDocument/2006/relationships/hyperlink" Target="https://scholar.google.com/scholar_lookup?journal=N.+Engl.+J.+Med.&amp;title=Comparison+of+two+fluid-management+strategies+in+acute+lung+injury&amp;author=HP+Wiedemann&amp;volume=354&amp;publication_year=2006&amp;pages=2564-2575&amp;pmid=16714767&amp;doi=10.1056/NEJMoa062200&amp;" TargetMode="External"/><Relationship Id="rId10" Type="http://schemas.openxmlformats.org/officeDocument/2006/relationships/hyperlink" Target="https://scholar.google.com/scholar_lookup?journal=Crit.+Care+Med.&amp;title=Timing+of+continuous+renal+replacement+therapy+and+mortality+in+critically+ill+children*&amp;author=V+Modem&amp;author=M+Thompson&amp;author=D+Gollhofer&amp;author=AV+Dhar&amp;author=R+Quigley&amp;volume=42&amp;publication_year=2014&amp;pages=943-953&amp;pmid=24231758&amp;doi=10.1097/CCM.0000000000000039&amp;" TargetMode="External"/><Relationship Id="rId19" Type="http://schemas.openxmlformats.org/officeDocument/2006/relationships/hyperlink" Target="https://scholar.google.com/scholar_lookup?journal=Pediatrics&amp;title=The+maintenance+need+for+water+in+parenteral+fluid+therapy&amp;author=MA+Holliday&amp;author=WE+Segar&amp;volume=19&amp;publication_year=1957&amp;pages=823-832&amp;pmid=13431307&amp;" TargetMode="External"/><Relationship Id="rId31" Type="http://schemas.openxmlformats.org/officeDocument/2006/relationships/hyperlink" Target="https://www.ncbi.nlm.nih.gov/pubmed/27513822" TargetMode="External"/><Relationship Id="rId4" Type="http://schemas.openxmlformats.org/officeDocument/2006/relationships/hyperlink" Target="https://scholar.google.com/scholar_lookup?journal=Pediatr.+Nephrol.&amp;title=Evaluation+of+height-dependent+and+height-independent+methods+of+estimating+baseline+serum+creatinine+in+critically+ill+children&amp;author=E+Hessey&amp;volume=32&amp;publication_year=2017&amp;pages=1953-1962&amp;pmid=28523356&amp;doi=10.1007/s00467-017-3670-z&amp;" TargetMode="External"/><Relationship Id="rId9" Type="http://schemas.openxmlformats.org/officeDocument/2006/relationships/hyperlink" Target="https://dx.doi.org/10.1097/CCM.0000000000000039" TargetMode="External"/><Relationship Id="rId14" Type="http://schemas.openxmlformats.org/officeDocument/2006/relationships/hyperlink" Target="https://www.ncbi.nlm.nih.gov/pmc/articles/PMC6517050/" TargetMode="External"/><Relationship Id="rId22" Type="http://schemas.openxmlformats.org/officeDocument/2006/relationships/hyperlink" Target="https://scholar.google.com/scholar_lookup?journal=Pediatr.+Crit.+Care+Med.&amp;title=Self-reported+management+of+IV+fluids+and+fluid+accumulation+in+children+with+acute+respiratory+failure&amp;author=AB+Hassinger&amp;author=SL+Valentine&amp;volume=19&amp;publication_year=2018&amp;pages=e551-e554&amp;pmid=30074980&amp;doi=10.1097/PCC.0000000000001685&amp;" TargetMode="External"/><Relationship Id="rId27" Type="http://schemas.openxmlformats.org/officeDocument/2006/relationships/hyperlink" Target="https://www.ncbi.nlm.nih.gov/pubmed/22617510" TargetMode="External"/><Relationship Id="rId30" Type="http://schemas.openxmlformats.org/officeDocument/2006/relationships/hyperlink" Target="https://www.ncbi.nlm.nih.gov/pmc/articles/PMC5328179/" TargetMode="External"/><Relationship Id="rId35" Type="http://schemas.openxmlformats.org/officeDocument/2006/relationships/hyperlink" Target="https://dx.doi.org/10.1056/NEJMoa062200" TargetMode="Externa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Google Shape;87;p13"/>
          <p:cNvSpPr txBox="1">
            <a:spLocks noGrp="1"/>
          </p:cNvSpPr>
          <p:nvPr>
            <p:ph type="subTitle" idx="1"/>
          </p:nvPr>
        </p:nvSpPr>
        <p:spPr>
          <a:xfrm>
            <a:off x="485775" y="3579813"/>
            <a:ext cx="7688263" cy="1400175"/>
          </a:xfrm>
        </p:spPr>
        <p:txBody>
          <a:bodyPr>
            <a:normAutofit lnSpcReduction="10000"/>
          </a:bodyPr>
          <a:lstStyle>
            <a:lvl1pPr algn="ctr"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1pPr>
            <a:lvl2pPr algn="ctr"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 algn="ctr"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 algn="ctr"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 algn="ctr"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pPr marL="0" indent="0" eaLnBrk="1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Font typeface="Raleway" charset="0"/>
              <a:buNone/>
            </a:pPr>
            <a:r>
              <a:rPr lang="pt-BR" sz="1800" dirty="0" smtClean="0">
                <a:solidFill>
                  <a:schemeClr val="accent1"/>
                </a:solidFill>
                <a:latin typeface="Raleway" charset="0"/>
                <a:sym typeface="Raleway" charset="0"/>
              </a:rPr>
              <a:t>Apresentação: Jéssica </a:t>
            </a:r>
            <a:r>
              <a:rPr lang="pt-BR" sz="1800" dirty="0" smtClean="0">
                <a:solidFill>
                  <a:schemeClr val="accent1"/>
                </a:solidFill>
                <a:latin typeface="Raleway" charset="0"/>
                <a:sym typeface="Raleway" charset="0"/>
              </a:rPr>
              <a:t>Fagundes Rangel </a:t>
            </a:r>
          </a:p>
          <a:p>
            <a:pPr marL="0" indent="0" eaLnBrk="1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Font typeface="Raleway" charset="0"/>
              <a:buNone/>
            </a:pPr>
            <a:r>
              <a:rPr lang="pt-BR" sz="1800" dirty="0" smtClean="0">
                <a:solidFill>
                  <a:schemeClr val="accent1"/>
                </a:solidFill>
                <a:latin typeface="Raleway" charset="0"/>
                <a:sym typeface="Raleway" charset="0"/>
              </a:rPr>
              <a:t>Pediatra - HC - UFG</a:t>
            </a:r>
          </a:p>
          <a:p>
            <a:pPr marL="0" indent="0" eaLnBrk="1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Font typeface="Raleway" charset="0"/>
              <a:buNone/>
            </a:pPr>
            <a:r>
              <a:rPr lang="pt-BR" sz="1800" dirty="0" smtClean="0">
                <a:solidFill>
                  <a:schemeClr val="accent1"/>
                </a:solidFill>
                <a:latin typeface="Raleway" charset="0"/>
                <a:sym typeface="Raleway" charset="0"/>
              </a:rPr>
              <a:t>Residente de Medicina Intensiva Pediátrica - R3 - UTIP HMIB</a:t>
            </a:r>
          </a:p>
          <a:p>
            <a:pPr marL="0" indent="0" eaLnBrk="1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Font typeface="Raleway" charset="0"/>
              <a:buNone/>
            </a:pPr>
            <a:r>
              <a:rPr lang="pt-BR" sz="1800" dirty="0" smtClean="0">
                <a:solidFill>
                  <a:schemeClr val="accent1"/>
                </a:solidFill>
                <a:latin typeface="Raleway" charset="0"/>
                <a:sym typeface="Raleway" charset="0"/>
              </a:rPr>
              <a:t>Coordenação: Alexandre Peixoto Serafim</a:t>
            </a:r>
          </a:p>
          <a:p>
            <a:pPr marL="0" indent="0" eaLnBrk="1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Font typeface="Raleway" charset="0"/>
              <a:buNone/>
            </a:pPr>
            <a:r>
              <a:rPr lang="pt-BR" sz="1800" dirty="0" smtClean="0">
                <a:solidFill>
                  <a:schemeClr val="accent1"/>
                </a:solidFill>
                <a:latin typeface="Raleway" charset="0"/>
                <a:sym typeface="Raleway" charset="0"/>
                <a:hlinkClick r:id="rId3"/>
              </a:rPr>
              <a:t>www.paulomargotto.com.br</a:t>
            </a:r>
            <a:r>
              <a:rPr lang="pt-BR" sz="1800" dirty="0" smtClean="0">
                <a:solidFill>
                  <a:schemeClr val="accent1"/>
                </a:solidFill>
                <a:latin typeface="Raleway" charset="0"/>
                <a:sym typeface="Raleway" charset="0"/>
              </a:rPr>
              <a:t> -  28 de abril de 2021</a:t>
            </a:r>
          </a:p>
        </p:txBody>
      </p:sp>
      <p:pic>
        <p:nvPicPr>
          <p:cNvPr id="11268" name="Google Shape;88;p13"/>
          <p:cNvPicPr preferRelativeResize="0"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4738" y="752475"/>
            <a:ext cx="1365250" cy="1533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9" name="Rectangle 5"/>
          <p:cNvSpPr>
            <a:spLocks noChangeArrowheads="1"/>
          </p:cNvSpPr>
          <p:nvPr/>
        </p:nvSpPr>
        <p:spPr bwMode="auto">
          <a:xfrm>
            <a:off x="0" y="2346325"/>
            <a:ext cx="9144000" cy="638175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 anchor="ctr">
            <a:spAutoFit/>
          </a:bodyPr>
          <a:lstStyle/>
          <a:p>
            <a:pPr algn="ctr"/>
            <a:r>
              <a:rPr lang="pt-BR" b="1">
                <a:hlinkClick r:id="rId5"/>
              </a:rPr>
              <a:t>Non</a:t>
            </a:r>
            <a:r>
              <a:rPr lang="pt-BR">
                <a:hlinkClick r:id="rId5"/>
              </a:rPr>
              <a:t>-</a:t>
            </a:r>
            <a:r>
              <a:rPr lang="pt-BR" b="1">
                <a:hlinkClick r:id="rId5"/>
              </a:rPr>
              <a:t>resuscitation</a:t>
            </a:r>
            <a:r>
              <a:rPr lang="pt-BR">
                <a:hlinkClick r:id="rId5"/>
              </a:rPr>
              <a:t> </a:t>
            </a:r>
            <a:r>
              <a:rPr lang="pt-BR" b="1">
                <a:hlinkClick r:id="rId5"/>
              </a:rPr>
              <a:t>fluid</a:t>
            </a:r>
            <a:r>
              <a:rPr lang="pt-BR">
                <a:hlinkClick r:id="rId5"/>
              </a:rPr>
              <a:t> in excess of hydration requirements is associated with higher mortality in critically ill children.</a:t>
            </a:r>
            <a:r>
              <a:rPr lang="pt-BR"/>
              <a:t>Barhight MF, Nelson D, Chong G, Basu RK, Sanchez-Pinto LN.Pediatr Res. 2021 Mar 17:1-6. doi: 10.1038/s41390-021-01456-z. Online ahead of print.PMID: 33731814 </a:t>
            </a:r>
            <a:r>
              <a:rPr lang="pt-BR" b="1"/>
              <a:t>Free PMC article. </a:t>
            </a:r>
            <a:r>
              <a:rPr lang="pt-BR" b="1">
                <a:solidFill>
                  <a:srgbClr val="FF00FF"/>
                </a:solidFill>
              </a:rPr>
              <a:t>Artigo Gratuito!</a:t>
            </a:r>
          </a:p>
        </p:txBody>
      </p:sp>
      <p:sp>
        <p:nvSpPr>
          <p:cNvPr id="11271" name="Rectangle 7"/>
          <p:cNvSpPr>
            <a:spLocks noChangeArrowheads="1"/>
          </p:cNvSpPr>
          <p:nvPr/>
        </p:nvSpPr>
        <p:spPr bwMode="auto">
          <a:xfrm>
            <a:off x="0" y="1235075"/>
            <a:ext cx="7442200" cy="915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pt-BR" sz="1800" b="1" dirty="0">
                <a:solidFill>
                  <a:srgbClr val="FF0000"/>
                </a:solidFill>
              </a:rPr>
              <a:t>O excesso de fluido de não ressuscitação além necessidades de hidratação está associado a maior mortalidade em crianças gravemente </a:t>
            </a:r>
            <a:r>
              <a:rPr lang="pt-BR" sz="1800" b="1" dirty="0" smtClean="0">
                <a:solidFill>
                  <a:srgbClr val="FF0000"/>
                </a:solidFill>
              </a:rPr>
              <a:t>doentes</a:t>
            </a:r>
            <a:endParaRPr lang="pt-BR" sz="1800" b="1" dirty="0">
              <a:solidFill>
                <a:srgbClr val="FF0000"/>
              </a:solidFill>
            </a:endParaRPr>
          </a:p>
        </p:txBody>
      </p:sp>
      <p:sp>
        <p:nvSpPr>
          <p:cNvPr id="11272" name="Rectangle 8"/>
          <p:cNvSpPr>
            <a:spLocks noChangeArrowheads="1"/>
          </p:cNvSpPr>
          <p:nvPr/>
        </p:nvSpPr>
        <p:spPr bwMode="auto">
          <a:xfrm>
            <a:off x="390525" y="3116263"/>
            <a:ext cx="8429625" cy="517525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 eaLnBrk="0" hangingPunct="0">
              <a:buClr>
                <a:srgbClr val="000000"/>
              </a:buClr>
              <a:buFont typeface="Arial" charset="0"/>
              <a:buNone/>
            </a:pPr>
            <a:r>
              <a:rPr lang="pt-BR" i="1"/>
              <a:t>Não reanimação além dos requisitos de hidratação</a:t>
            </a:r>
            <a:r>
              <a:rPr lang="pt-BR"/>
              <a:t> foi definido como o volume total sem ressuscitação menos o volume estimado de hidratação para cada paciente. </a:t>
            </a:r>
          </a:p>
        </p:txBody>
      </p:sp>
      <p:pic>
        <p:nvPicPr>
          <p:cNvPr id="11273" name="Picture 9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5475" y="0"/>
            <a:ext cx="1895475" cy="1250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15"/>
          <p:cNvSpPr txBox="1">
            <a:spLocks noGrp="1"/>
          </p:cNvSpPr>
          <p:nvPr>
            <p:ph type="title"/>
          </p:nvPr>
        </p:nvSpPr>
        <p:spPr>
          <a:xfrm>
            <a:off x="728663" y="1319213"/>
            <a:ext cx="7689850" cy="534987"/>
          </a:xfrm>
        </p:spPr>
        <p:txBody>
          <a:bodyPr/>
          <a:lstStyle/>
          <a:p>
            <a:pPr eaLnBrk="1" hangingPunct="1">
              <a:spcBef>
                <a:spcPct val="0"/>
              </a:spcBef>
              <a:spcAft>
                <a:spcPct val="0"/>
              </a:spcAft>
              <a:buClr>
                <a:srgbClr val="1A1A1A"/>
              </a:buClr>
              <a:buFont typeface="Raleway" charset="0"/>
              <a:buNone/>
            </a:pPr>
            <a:r>
              <a:rPr lang="pt-BR" sz="2300" b="1" smtClean="0">
                <a:solidFill>
                  <a:srgbClr val="1A1A1A"/>
                </a:solidFill>
                <a:latin typeface="Raleway" charset="0"/>
                <a:cs typeface="Arial" charset="0"/>
                <a:sym typeface="Raleway" charset="0"/>
              </a:rPr>
              <a:t>Introdução </a:t>
            </a:r>
          </a:p>
        </p:txBody>
      </p:sp>
      <p:sp>
        <p:nvSpPr>
          <p:cNvPr id="99" name="Google Shape;99;p15"/>
          <p:cNvSpPr txBox="1">
            <a:spLocks noGrp="1"/>
          </p:cNvSpPr>
          <p:nvPr>
            <p:ph type="body" idx="1"/>
          </p:nvPr>
        </p:nvSpPr>
        <p:spPr>
          <a:xfrm>
            <a:off x="728663" y="2079625"/>
            <a:ext cx="7689850" cy="2260600"/>
          </a:xfrm>
        </p:spPr>
        <p:txBody>
          <a:bodyPr>
            <a:noAutofit/>
          </a:bodyPr>
          <a:lstStyle>
            <a:lvl1pPr marL="457200" indent="-355600"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1pPr>
            <a:lvl2pPr marL="914400" indent="-342900"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pPr eaLnBrk="1" hangingPunct="1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ts val="2000"/>
              <a:buFont typeface="Lato" pitchFamily="34" charset="0"/>
              <a:buChar char="●"/>
            </a:pPr>
            <a:r>
              <a:rPr lang="pt-BR" sz="2000" smtClean="0">
                <a:solidFill>
                  <a:schemeClr val="accent1"/>
                </a:solidFill>
                <a:latin typeface="Lato" pitchFamily="34" charset="0"/>
                <a:sym typeface="Lato" pitchFamily="34" charset="0"/>
              </a:rPr>
              <a:t>Administração de fluidos </a:t>
            </a:r>
          </a:p>
          <a:p>
            <a:pPr lvl="1" eaLnBrk="1" hangingPunct="1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ts val="1800"/>
              <a:buFont typeface="Lato" pitchFamily="34" charset="0"/>
              <a:buChar char="○"/>
            </a:pPr>
            <a:r>
              <a:rPr lang="pt-BR" sz="1800" smtClean="0">
                <a:solidFill>
                  <a:schemeClr val="accent1"/>
                </a:solidFill>
                <a:latin typeface="Lato" pitchFamily="34" charset="0"/>
                <a:sym typeface="Lato" pitchFamily="34" charset="0"/>
              </a:rPr>
              <a:t>Grande importância na Terapia Intensiva</a:t>
            </a:r>
          </a:p>
          <a:p>
            <a:pPr eaLnBrk="1" hangingPunct="1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ts val="1800"/>
              <a:buFont typeface="Lato" pitchFamily="34" charset="0"/>
              <a:buChar char="●"/>
            </a:pPr>
            <a:r>
              <a:rPr lang="pt-BR" sz="2000" smtClean="0">
                <a:solidFill>
                  <a:srgbClr val="FF0000"/>
                </a:solidFill>
                <a:latin typeface="Lato" pitchFamily="34" charset="0"/>
                <a:sym typeface="Lato" pitchFamily="34" charset="0"/>
              </a:rPr>
              <a:t>Excesso (tanto como parte de sua reanimação inicial e durante o curso de sua doença crítica) associa-se a piores desfechos:</a:t>
            </a:r>
            <a:r>
              <a:rPr lang="pt-BR" sz="2000" smtClean="0">
                <a:solidFill>
                  <a:schemeClr val="accent1"/>
                </a:solidFill>
                <a:latin typeface="Lato" pitchFamily="34" charset="0"/>
                <a:sym typeface="Lato" pitchFamily="34" charset="0"/>
              </a:rPr>
              <a:t> </a:t>
            </a:r>
          </a:p>
          <a:p>
            <a:pPr lvl="1" eaLnBrk="1" hangingPunct="1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ts val="1800"/>
              <a:buFont typeface="Lato" pitchFamily="34" charset="0"/>
              <a:buChar char="○"/>
            </a:pPr>
            <a:r>
              <a:rPr lang="pt-BR" sz="1800" smtClean="0">
                <a:solidFill>
                  <a:schemeClr val="accent1"/>
                </a:solidFill>
                <a:latin typeface="Lato" pitchFamily="34" charset="0"/>
                <a:sym typeface="Lato" pitchFamily="34" charset="0"/>
              </a:rPr>
              <a:t>Maior Mortalidade </a:t>
            </a:r>
          </a:p>
          <a:p>
            <a:pPr lvl="1" eaLnBrk="1" hangingPunct="1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ts val="1800"/>
              <a:buFont typeface="Lato" pitchFamily="34" charset="0"/>
              <a:buChar char="○"/>
            </a:pPr>
            <a:r>
              <a:rPr lang="pt-BR" sz="1800" smtClean="0">
                <a:solidFill>
                  <a:schemeClr val="accent1"/>
                </a:solidFill>
                <a:latin typeface="Lato" pitchFamily="34" charset="0"/>
                <a:sym typeface="Lato" pitchFamily="34" charset="0"/>
              </a:rPr>
              <a:t>Maior Duração do uso de ventilação mecânica ( VM) </a:t>
            </a:r>
          </a:p>
          <a:p>
            <a:pPr lvl="1" eaLnBrk="1" hangingPunct="1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ts val="1800"/>
              <a:buFont typeface="Lato" pitchFamily="34" charset="0"/>
              <a:buChar char="○"/>
            </a:pPr>
            <a:r>
              <a:rPr lang="pt-BR" sz="1800" smtClean="0">
                <a:solidFill>
                  <a:schemeClr val="accent1"/>
                </a:solidFill>
                <a:latin typeface="Lato" pitchFamily="34" charset="0"/>
                <a:sym typeface="Lato" pitchFamily="34" charset="0"/>
              </a:rPr>
              <a:t>Maior Tempo de internação </a:t>
            </a:r>
          </a:p>
          <a:p>
            <a:pPr lvl="1" eaLnBrk="1" hangingPunct="1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ts val="1800"/>
              <a:buFont typeface="Lato" pitchFamily="34" charset="0"/>
              <a:buChar char="○"/>
            </a:pPr>
            <a:r>
              <a:rPr lang="pt-BR" sz="1800" smtClean="0">
                <a:solidFill>
                  <a:schemeClr val="accent1"/>
                </a:solidFill>
                <a:latin typeface="Lato" pitchFamily="34" charset="0"/>
                <a:sym typeface="Lato" pitchFamily="34" charset="0"/>
              </a:rPr>
              <a:t>Maior Incidência de insuficiência renal aguda (IRA) 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16"/>
          <p:cNvSpPr txBox="1">
            <a:spLocks noGrp="1"/>
          </p:cNvSpPr>
          <p:nvPr>
            <p:ph type="title"/>
          </p:nvPr>
        </p:nvSpPr>
        <p:spPr>
          <a:xfrm>
            <a:off x="668338" y="523875"/>
            <a:ext cx="7689850" cy="534988"/>
          </a:xfrm>
        </p:spPr>
        <p:txBody>
          <a:bodyPr/>
          <a:lstStyle/>
          <a:p>
            <a:pPr eaLnBrk="1" hangingPunct="1">
              <a:spcBef>
                <a:spcPct val="0"/>
              </a:spcBef>
              <a:spcAft>
                <a:spcPct val="0"/>
              </a:spcAft>
              <a:buClr>
                <a:srgbClr val="1A1A1A"/>
              </a:buClr>
              <a:buFont typeface="Raleway" charset="0"/>
              <a:buNone/>
            </a:pPr>
            <a:r>
              <a:rPr lang="pt-BR" sz="2300" b="1" smtClean="0">
                <a:solidFill>
                  <a:srgbClr val="1A1A1A"/>
                </a:solidFill>
                <a:latin typeface="Raleway" charset="0"/>
                <a:cs typeface="Arial" charset="0"/>
                <a:sym typeface="Raleway" charset="0"/>
              </a:rPr>
              <a:t>Objetivos </a:t>
            </a:r>
          </a:p>
        </p:txBody>
      </p:sp>
      <p:sp>
        <p:nvSpPr>
          <p:cNvPr id="106" name="Google Shape;106;p16"/>
          <p:cNvSpPr txBox="1">
            <a:spLocks noGrp="1"/>
          </p:cNvSpPr>
          <p:nvPr>
            <p:ph type="body" idx="1"/>
          </p:nvPr>
        </p:nvSpPr>
        <p:spPr>
          <a:xfrm>
            <a:off x="627063" y="1327150"/>
            <a:ext cx="7689850" cy="2260600"/>
          </a:xfrm>
        </p:spPr>
        <p:txBody>
          <a:bodyPr>
            <a:noAutofit/>
          </a:bodyPr>
          <a:lstStyle>
            <a:lvl1pPr marL="457200" indent="-355600"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1pPr>
            <a:lvl2pPr marL="914400" indent="-342900"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 marL="1371600" indent="-342900"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pPr eaLnBrk="1" hangingPunct="1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ts val="2000"/>
              <a:buFont typeface="Lato" pitchFamily="34" charset="0"/>
              <a:buChar char="●"/>
            </a:pPr>
            <a:r>
              <a:rPr lang="pt-BR" sz="2000" smtClean="0">
                <a:sym typeface="Lato" pitchFamily="34" charset="0"/>
              </a:rPr>
              <a:t>Descrever a frequência com que o fluido de não ressuscitação excede os requisitos de hidratação e</a:t>
            </a:r>
          </a:p>
          <a:p>
            <a:pPr eaLnBrk="1" hangingPunct="1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ts val="2000"/>
              <a:buFont typeface="Lato" pitchFamily="34" charset="0"/>
              <a:buChar char="●"/>
            </a:pPr>
            <a:r>
              <a:rPr lang="pt-BR" sz="2000" smtClean="0">
                <a:sym typeface="Lato" pitchFamily="34" charset="0"/>
              </a:rPr>
              <a:t> Descrever a carga de volume relativa de cada fonte de fluido contribuinte. </a:t>
            </a:r>
          </a:p>
          <a:p>
            <a:pPr eaLnBrk="1" hangingPunct="1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ts val="2000"/>
              <a:buFont typeface="Lato" pitchFamily="34" charset="0"/>
              <a:buChar char="●"/>
            </a:pPr>
            <a:r>
              <a:rPr lang="pt-BR" sz="2000" smtClean="0">
                <a:sym typeface="Lato" pitchFamily="34" charset="0"/>
              </a:rPr>
              <a:t>Avaliar a associação de fluido não reanimador em excesso das necessidades de hidratação na mortalidade hospitalar e dias sem ventilação em crianças gravemente enfermas. </a:t>
            </a:r>
          </a:p>
        </p:txBody>
      </p:sp>
      <p:sp>
        <p:nvSpPr>
          <p:cNvPr id="14342" name="Rectangle 6"/>
          <p:cNvSpPr>
            <a:spLocks noChangeArrowheads="1"/>
          </p:cNvSpPr>
          <p:nvPr/>
        </p:nvSpPr>
        <p:spPr bwMode="auto">
          <a:xfrm>
            <a:off x="214313" y="3927475"/>
            <a:ext cx="8159750" cy="67945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 eaLnBrk="0" hangingPunct="0">
              <a:buClr>
                <a:srgbClr val="000000"/>
              </a:buClr>
              <a:buFont typeface="Arial" charset="0"/>
              <a:buNone/>
            </a:pPr>
            <a:r>
              <a:rPr lang="pt-BR" sz="1800">
                <a:solidFill>
                  <a:srgbClr val="FF00FF"/>
                </a:solidFill>
              </a:rPr>
              <a:t>O desfecho primário foi mortalidade hospitalar e o desfecho secundário foram </a:t>
            </a:r>
          </a:p>
          <a:p>
            <a:pPr algn="ctr" eaLnBrk="0" hangingPunct="0">
              <a:buClr>
                <a:srgbClr val="000000"/>
              </a:buClr>
              <a:buFont typeface="Arial" charset="0"/>
              <a:buNone/>
            </a:pPr>
            <a:r>
              <a:rPr lang="pt-BR" sz="1800">
                <a:solidFill>
                  <a:srgbClr val="FF00FF"/>
                </a:solidFill>
              </a:rPr>
              <a:t>dias sem ventilação em 28 dias.</a:t>
            </a:r>
            <a:r>
              <a:rPr lang="pt-BR"/>
              <a:t> 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17"/>
          <p:cNvSpPr txBox="1">
            <a:spLocks noGrp="1"/>
          </p:cNvSpPr>
          <p:nvPr>
            <p:ph type="title"/>
          </p:nvPr>
        </p:nvSpPr>
        <p:spPr>
          <a:xfrm>
            <a:off x="728663" y="1319213"/>
            <a:ext cx="7689850" cy="534987"/>
          </a:xfrm>
        </p:spPr>
        <p:txBody>
          <a:bodyPr/>
          <a:lstStyle/>
          <a:p>
            <a:pPr eaLnBrk="1" hangingPunct="1">
              <a:spcBef>
                <a:spcPct val="0"/>
              </a:spcBef>
              <a:spcAft>
                <a:spcPct val="0"/>
              </a:spcAft>
              <a:buClr>
                <a:srgbClr val="1A1A1A"/>
              </a:buClr>
              <a:buFont typeface="Lato" pitchFamily="34" charset="0"/>
              <a:buNone/>
            </a:pPr>
            <a:r>
              <a:rPr lang="pt-BR" sz="2300" b="1" smtClean="0">
                <a:solidFill>
                  <a:srgbClr val="1A1A1A"/>
                </a:solidFill>
                <a:latin typeface="Lato" pitchFamily="34" charset="0"/>
                <a:cs typeface="Arial" charset="0"/>
                <a:sym typeface="Lato" pitchFamily="34" charset="0"/>
              </a:rPr>
              <a:t>Métodos </a:t>
            </a:r>
          </a:p>
        </p:txBody>
      </p:sp>
      <p:sp>
        <p:nvSpPr>
          <p:cNvPr id="15363" name="Google Shape;113;p17"/>
          <p:cNvSpPr txBox="1">
            <a:spLocks noGrp="1"/>
          </p:cNvSpPr>
          <p:nvPr>
            <p:ph type="body" idx="1"/>
          </p:nvPr>
        </p:nvSpPr>
        <p:spPr>
          <a:xfrm>
            <a:off x="728663" y="2079625"/>
            <a:ext cx="7689850" cy="2260600"/>
          </a:xfrm>
        </p:spPr>
        <p:txBody>
          <a:bodyPr/>
          <a:lstStyle>
            <a:lvl1pPr marL="457200" indent="-355600"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1pPr>
            <a:lvl2pPr marL="914400" indent="-342900"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 marL="1371600" indent="-342900"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pPr eaLnBrk="1" hangingPunct="1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ts val="2000"/>
              <a:buFont typeface="Raleway" charset="0"/>
              <a:buChar char="●"/>
            </a:pPr>
            <a:r>
              <a:rPr lang="pt-BR" sz="2000" smtClean="0">
                <a:solidFill>
                  <a:schemeClr val="accent1"/>
                </a:solidFill>
                <a:latin typeface="Raleway" charset="0"/>
                <a:sym typeface="Raleway" charset="0"/>
              </a:rPr>
              <a:t>Estudo de coorte retrospectivo </a:t>
            </a:r>
          </a:p>
          <a:p>
            <a:pPr eaLnBrk="1" hangingPunct="1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ts val="2000"/>
              <a:buFont typeface="Raleway" charset="0"/>
              <a:buChar char="●"/>
            </a:pPr>
            <a:r>
              <a:rPr lang="pt-BR" sz="2000" smtClean="0">
                <a:solidFill>
                  <a:schemeClr val="accent1"/>
                </a:solidFill>
                <a:latin typeface="Raleway" charset="0"/>
                <a:sym typeface="Raleway" charset="0"/>
              </a:rPr>
              <a:t>2 centros </a:t>
            </a:r>
          </a:p>
          <a:p>
            <a:pPr lvl="1" eaLnBrk="1" hangingPunct="1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ts val="1800"/>
              <a:buFont typeface="Raleway" charset="0"/>
              <a:buChar char="○"/>
            </a:pPr>
            <a:r>
              <a:rPr lang="pt-BR" sz="1800" i="1" smtClean="0">
                <a:solidFill>
                  <a:schemeClr val="accent1"/>
                </a:solidFill>
                <a:latin typeface="Raleway" charset="0"/>
                <a:sym typeface="Raleway" charset="0"/>
              </a:rPr>
              <a:t>Ann and Robert H. Lurie Children´s Hospital </a:t>
            </a:r>
            <a:endParaRPr lang="pt-BR" sz="1800" smtClean="0">
              <a:solidFill>
                <a:schemeClr val="accent1"/>
              </a:solidFill>
              <a:latin typeface="Raleway" charset="0"/>
              <a:sym typeface="Raleway" charset="0"/>
            </a:endParaRPr>
          </a:p>
          <a:p>
            <a:pPr lvl="2" eaLnBrk="1" hangingPunct="1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ts val="1800"/>
              <a:buFont typeface="Raleway" charset="0"/>
              <a:buChar char="■"/>
            </a:pPr>
            <a:r>
              <a:rPr lang="pt-BR" sz="1800" smtClean="0">
                <a:solidFill>
                  <a:schemeClr val="accent1"/>
                </a:solidFill>
                <a:latin typeface="Raleway" charset="0"/>
                <a:sym typeface="Raleway" charset="0"/>
              </a:rPr>
              <a:t>Setembro / 2010 a Agosto / 2018 </a:t>
            </a:r>
          </a:p>
          <a:p>
            <a:pPr lvl="1" eaLnBrk="1" hangingPunct="1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ts val="1800"/>
              <a:buFont typeface="Raleway" charset="0"/>
              <a:buChar char="○"/>
            </a:pPr>
            <a:r>
              <a:rPr lang="pt-BR" sz="1800" i="1" smtClean="0">
                <a:solidFill>
                  <a:schemeClr val="accent1"/>
                </a:solidFill>
                <a:latin typeface="Raleway" charset="0"/>
                <a:sym typeface="Raleway" charset="0"/>
              </a:rPr>
              <a:t>University of Chicago Comer Children´s Hospital </a:t>
            </a:r>
          </a:p>
          <a:p>
            <a:pPr lvl="2" eaLnBrk="1" hangingPunct="1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ts val="1800"/>
              <a:buFont typeface="Raleway" charset="0"/>
              <a:buChar char="■"/>
            </a:pPr>
            <a:r>
              <a:rPr lang="pt-BR" sz="1800" smtClean="0">
                <a:solidFill>
                  <a:schemeClr val="accent1"/>
                </a:solidFill>
                <a:latin typeface="Raleway" charset="0"/>
                <a:sym typeface="Raleway" charset="0"/>
              </a:rPr>
              <a:t>Janeiro / 2010 a Agosto / 2016 </a:t>
            </a:r>
            <a:endParaRPr lang="pt-BR" sz="2000" smtClean="0">
              <a:solidFill>
                <a:schemeClr val="accent1"/>
              </a:solidFill>
              <a:latin typeface="Raleway" charset="0"/>
              <a:sym typeface="Raleway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18"/>
          <p:cNvSpPr txBox="1">
            <a:spLocks noGrp="1"/>
          </p:cNvSpPr>
          <p:nvPr>
            <p:ph type="title"/>
          </p:nvPr>
        </p:nvSpPr>
        <p:spPr>
          <a:xfrm>
            <a:off x="728663" y="1319213"/>
            <a:ext cx="7689850" cy="534987"/>
          </a:xfrm>
        </p:spPr>
        <p:txBody>
          <a:bodyPr/>
          <a:lstStyle/>
          <a:p>
            <a:pPr eaLnBrk="1" hangingPunct="1">
              <a:spcBef>
                <a:spcPct val="0"/>
              </a:spcBef>
              <a:spcAft>
                <a:spcPct val="0"/>
              </a:spcAft>
              <a:buClr>
                <a:srgbClr val="1A1A1A"/>
              </a:buClr>
              <a:buFont typeface="Raleway" charset="0"/>
              <a:buNone/>
            </a:pPr>
            <a:r>
              <a:rPr lang="pt-BR" sz="2300" b="1" smtClean="0">
                <a:solidFill>
                  <a:srgbClr val="1A1A1A"/>
                </a:solidFill>
                <a:latin typeface="Raleway" charset="0"/>
                <a:cs typeface="Arial" charset="0"/>
                <a:sym typeface="Raleway" charset="0"/>
              </a:rPr>
              <a:t>Métodos </a:t>
            </a:r>
          </a:p>
        </p:txBody>
      </p:sp>
      <p:sp>
        <p:nvSpPr>
          <p:cNvPr id="120" name="Google Shape;120;p18"/>
          <p:cNvSpPr txBox="1">
            <a:spLocks noGrp="1"/>
          </p:cNvSpPr>
          <p:nvPr>
            <p:ph type="body" idx="1"/>
          </p:nvPr>
        </p:nvSpPr>
        <p:spPr>
          <a:xfrm>
            <a:off x="668338" y="1843088"/>
            <a:ext cx="7689850" cy="2260600"/>
          </a:xfrm>
        </p:spPr>
        <p:txBody>
          <a:bodyPr>
            <a:noAutofit/>
          </a:bodyPr>
          <a:lstStyle>
            <a:lvl1pPr marL="457200" indent="-349250"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1pPr>
            <a:lvl2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 marL="1371600" indent="-349250"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pPr eaLnBrk="1" hangingPunct="1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ts val="1900"/>
              <a:buFont typeface="Lato" pitchFamily="34" charset="0"/>
              <a:buChar char="●"/>
            </a:pPr>
            <a:r>
              <a:rPr lang="pt-BR" sz="1900" smtClean="0">
                <a:solidFill>
                  <a:schemeClr val="accent1"/>
                </a:solidFill>
                <a:latin typeface="Lato" pitchFamily="34" charset="0"/>
                <a:sym typeface="Lato" pitchFamily="34" charset="0"/>
              </a:rPr>
              <a:t>Inclusão </a:t>
            </a:r>
          </a:p>
          <a:p>
            <a:pPr lvl="2" eaLnBrk="1" hangingPunct="1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ts val="1900"/>
              <a:buFont typeface="Lato" pitchFamily="34" charset="0"/>
              <a:buChar char="■"/>
            </a:pPr>
            <a:r>
              <a:rPr lang="pt-BR" sz="1900" smtClean="0">
                <a:solidFill>
                  <a:schemeClr val="accent1"/>
                </a:solidFill>
                <a:latin typeface="Lato" pitchFamily="34" charset="0"/>
                <a:sym typeface="Lato" pitchFamily="34" charset="0"/>
              </a:rPr>
              <a:t>Criticamente enfermos</a:t>
            </a:r>
          </a:p>
          <a:p>
            <a:pPr lvl="2" eaLnBrk="1" hangingPunct="1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ts val="1700"/>
              <a:buFont typeface="Lato" pitchFamily="34" charset="0"/>
              <a:buChar char="■"/>
            </a:pPr>
            <a:r>
              <a:rPr lang="pt-BR" sz="1900" smtClean="0">
                <a:solidFill>
                  <a:schemeClr val="accent1"/>
                </a:solidFill>
                <a:latin typeface="Lato" pitchFamily="34" charset="0"/>
                <a:sym typeface="Lato" pitchFamily="34" charset="0"/>
              </a:rPr>
              <a:t>Admitidos nas UTIs Pediátricas</a:t>
            </a:r>
          </a:p>
          <a:p>
            <a:pPr lvl="2" eaLnBrk="1" hangingPunct="1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ts val="1700"/>
              <a:buFont typeface="Lato" pitchFamily="34" charset="0"/>
              <a:buChar char="■"/>
            </a:pPr>
            <a:r>
              <a:rPr lang="pt-BR" sz="1900" smtClean="0">
                <a:solidFill>
                  <a:schemeClr val="accent1"/>
                </a:solidFill>
                <a:latin typeface="Lato" pitchFamily="34" charset="0"/>
                <a:sym typeface="Lato" pitchFamily="34" charset="0"/>
              </a:rPr>
              <a:t>Sobrevida até o 3º dia após admissão</a:t>
            </a:r>
          </a:p>
          <a:p>
            <a:pPr eaLnBrk="1" hangingPunct="1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ts val="1900"/>
              <a:buFont typeface="Lato" pitchFamily="34" charset="0"/>
              <a:buChar char="●"/>
            </a:pPr>
            <a:r>
              <a:rPr lang="pt-BR" sz="1900" smtClean="0">
                <a:solidFill>
                  <a:schemeClr val="accent1"/>
                </a:solidFill>
                <a:latin typeface="Lato" pitchFamily="34" charset="0"/>
                <a:sym typeface="Lato" pitchFamily="34" charset="0"/>
              </a:rPr>
              <a:t>Exclusão </a:t>
            </a:r>
          </a:p>
          <a:p>
            <a:pPr lvl="2" eaLnBrk="1" hangingPunct="1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ts val="1700"/>
              <a:buFont typeface="Lato" pitchFamily="34" charset="0"/>
              <a:buChar char="■"/>
            </a:pPr>
            <a:r>
              <a:rPr lang="pt-BR" sz="1900" smtClean="0">
                <a:solidFill>
                  <a:schemeClr val="accent1"/>
                </a:solidFill>
                <a:latin typeface="Lato" pitchFamily="34" charset="0"/>
                <a:sym typeface="Lato" pitchFamily="34" charset="0"/>
              </a:rPr>
              <a:t>Pós-operatório de cirurgia cardíaca </a:t>
            </a:r>
          </a:p>
          <a:p>
            <a:pPr lvl="2" eaLnBrk="1" hangingPunct="1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ts val="1700"/>
              <a:buFont typeface="Lato" pitchFamily="34" charset="0"/>
              <a:buChar char="■"/>
            </a:pPr>
            <a:r>
              <a:rPr lang="pt-BR" sz="1900" smtClean="0">
                <a:solidFill>
                  <a:schemeClr val="accent1"/>
                </a:solidFill>
                <a:latin typeface="Lato" pitchFamily="34" charset="0"/>
                <a:sym typeface="Lato" pitchFamily="34" charset="0"/>
              </a:rPr>
              <a:t>Sem aferição de peso </a:t>
            </a:r>
          </a:p>
          <a:p>
            <a:pPr lvl="2" eaLnBrk="1" hangingPunct="1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ts val="1700"/>
              <a:buFont typeface="Lato" pitchFamily="34" charset="0"/>
              <a:buChar char="■"/>
            </a:pPr>
            <a:r>
              <a:rPr lang="pt-BR" sz="1900" smtClean="0">
                <a:solidFill>
                  <a:schemeClr val="accent1"/>
                </a:solidFill>
                <a:latin typeface="Lato" pitchFamily="34" charset="0"/>
                <a:sym typeface="Lato" pitchFamily="34" charset="0"/>
              </a:rPr>
              <a:t>Sem aferição de ganhos e perdas hídricas  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19"/>
          <p:cNvSpPr txBox="1">
            <a:spLocks noGrp="1"/>
          </p:cNvSpPr>
          <p:nvPr>
            <p:ph type="title"/>
          </p:nvPr>
        </p:nvSpPr>
        <p:spPr>
          <a:xfrm>
            <a:off x="728663" y="1319213"/>
            <a:ext cx="7689850" cy="534987"/>
          </a:xfrm>
        </p:spPr>
        <p:txBody>
          <a:bodyPr/>
          <a:lstStyle/>
          <a:p>
            <a:pPr eaLnBrk="1" hangingPunct="1">
              <a:spcBef>
                <a:spcPct val="0"/>
              </a:spcBef>
              <a:spcAft>
                <a:spcPct val="0"/>
              </a:spcAft>
              <a:buClr>
                <a:srgbClr val="1A1A1A"/>
              </a:buClr>
              <a:buFont typeface="Raleway" charset="0"/>
              <a:buNone/>
            </a:pPr>
            <a:r>
              <a:rPr lang="pt-BR" sz="2300" b="1" smtClean="0">
                <a:solidFill>
                  <a:srgbClr val="1A1A1A"/>
                </a:solidFill>
                <a:latin typeface="Raleway" charset="0"/>
                <a:cs typeface="Arial" charset="0"/>
                <a:sym typeface="Raleway" charset="0"/>
              </a:rPr>
              <a:t>Métodos </a:t>
            </a:r>
          </a:p>
        </p:txBody>
      </p:sp>
      <p:sp>
        <p:nvSpPr>
          <p:cNvPr id="17411" name="Google Shape;127;p19"/>
          <p:cNvSpPr txBox="1">
            <a:spLocks noGrp="1"/>
          </p:cNvSpPr>
          <p:nvPr>
            <p:ph type="body" idx="1"/>
          </p:nvPr>
        </p:nvSpPr>
        <p:spPr>
          <a:xfrm>
            <a:off x="668338" y="1841500"/>
            <a:ext cx="7689850" cy="2260600"/>
          </a:xfrm>
        </p:spPr>
        <p:txBody>
          <a:bodyPr>
            <a:normAutofit fontScale="77500" lnSpcReduction="20000"/>
          </a:bodyPr>
          <a:lstStyle>
            <a:lvl1pPr marL="457200"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1pPr>
            <a:lvl2pPr marL="914400" indent="-330200"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 marL="1371600" indent="-330200"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pPr indent="-342900" eaLnBrk="1" hangingPunct="1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ts val="1800"/>
              <a:buFont typeface="Lato" pitchFamily="34" charset="0"/>
              <a:buChar char="●"/>
            </a:pPr>
            <a:r>
              <a:rPr lang="pt-BR" sz="1800" smtClean="0">
                <a:solidFill>
                  <a:schemeClr val="accent1"/>
                </a:solidFill>
                <a:latin typeface="Lato" pitchFamily="34" charset="0"/>
                <a:sym typeface="Lato" pitchFamily="34" charset="0"/>
              </a:rPr>
              <a:t>Tipos de volume </a:t>
            </a:r>
          </a:p>
          <a:p>
            <a:pPr lvl="1" eaLnBrk="1" hangingPunct="1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ts val="1600"/>
              <a:buFont typeface="Lato" pitchFamily="34" charset="0"/>
              <a:buAutoNum type="alphaLcPeriod"/>
            </a:pPr>
            <a:r>
              <a:rPr lang="pt-BR" sz="1800" smtClean="0">
                <a:solidFill>
                  <a:schemeClr val="accent1"/>
                </a:solidFill>
                <a:latin typeface="Lato" pitchFamily="34" charset="0"/>
                <a:sym typeface="Lato" pitchFamily="34" charset="0"/>
              </a:rPr>
              <a:t>Ressuscitação (expansão) </a:t>
            </a:r>
          </a:p>
          <a:p>
            <a:pPr lvl="1" eaLnBrk="1" hangingPunct="1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ts val="1600"/>
              <a:buFont typeface="Lato" pitchFamily="34" charset="0"/>
              <a:buAutoNum type="alphaLcPeriod"/>
            </a:pPr>
            <a:r>
              <a:rPr lang="pt-BR" sz="1800" smtClean="0">
                <a:solidFill>
                  <a:schemeClr val="accent1"/>
                </a:solidFill>
                <a:latin typeface="Lato" pitchFamily="34" charset="0"/>
                <a:sym typeface="Lato" pitchFamily="34" charset="0"/>
              </a:rPr>
              <a:t>Fluidos de manutenção (SMB)</a:t>
            </a:r>
          </a:p>
          <a:p>
            <a:pPr lvl="1" eaLnBrk="1" hangingPunct="1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ts val="1600"/>
              <a:buFont typeface="Lato" pitchFamily="34" charset="0"/>
              <a:buAutoNum type="alphaLcPeriod"/>
            </a:pPr>
            <a:r>
              <a:rPr lang="pt-BR" sz="1800" smtClean="0">
                <a:solidFill>
                  <a:schemeClr val="accent1"/>
                </a:solidFill>
                <a:latin typeface="Lato" pitchFamily="34" charset="0"/>
                <a:sym typeface="Lato" pitchFamily="34" charset="0"/>
              </a:rPr>
              <a:t>Hemoderivados </a:t>
            </a:r>
          </a:p>
          <a:p>
            <a:pPr lvl="1" eaLnBrk="1" hangingPunct="1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ts val="1600"/>
              <a:buFont typeface="Lato" pitchFamily="34" charset="0"/>
              <a:buAutoNum type="alphaLcPeriod"/>
            </a:pPr>
            <a:r>
              <a:rPr lang="pt-BR" sz="1800" smtClean="0">
                <a:solidFill>
                  <a:schemeClr val="accent1"/>
                </a:solidFill>
                <a:latin typeface="Lato" pitchFamily="34" charset="0"/>
                <a:sym typeface="Lato" pitchFamily="34" charset="0"/>
              </a:rPr>
              <a:t>Nutrição </a:t>
            </a:r>
          </a:p>
          <a:p>
            <a:pPr lvl="2" eaLnBrk="1" hangingPunct="1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ts val="1600"/>
              <a:buFont typeface="Lato" pitchFamily="34" charset="0"/>
              <a:buChar char="■"/>
            </a:pPr>
            <a:r>
              <a:rPr lang="pt-BR" sz="1800" smtClean="0">
                <a:solidFill>
                  <a:schemeClr val="accent1"/>
                </a:solidFill>
                <a:latin typeface="Lato" pitchFamily="34" charset="0"/>
                <a:sym typeface="Lato" pitchFamily="34" charset="0"/>
              </a:rPr>
              <a:t>Enteral </a:t>
            </a:r>
          </a:p>
          <a:p>
            <a:pPr lvl="2" eaLnBrk="1" hangingPunct="1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ts val="1600"/>
              <a:buFont typeface="Lato" pitchFamily="34" charset="0"/>
              <a:buChar char="■"/>
            </a:pPr>
            <a:r>
              <a:rPr lang="pt-BR" sz="1800" smtClean="0">
                <a:solidFill>
                  <a:schemeClr val="accent1"/>
                </a:solidFill>
                <a:latin typeface="Lato" pitchFamily="34" charset="0"/>
                <a:sym typeface="Lato" pitchFamily="34" charset="0"/>
              </a:rPr>
              <a:t>Parenteral</a:t>
            </a:r>
          </a:p>
          <a:p>
            <a:pPr lvl="1" eaLnBrk="1" hangingPunct="1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ts val="1600"/>
              <a:buFont typeface="Lato" pitchFamily="34" charset="0"/>
              <a:buAutoNum type="alphaLcPeriod"/>
            </a:pPr>
            <a:r>
              <a:rPr lang="pt-BR" sz="1800" smtClean="0">
                <a:solidFill>
                  <a:schemeClr val="accent1"/>
                </a:solidFill>
                <a:latin typeface="Lato" pitchFamily="34" charset="0"/>
                <a:sym typeface="Lato" pitchFamily="34" charset="0"/>
              </a:rPr>
              <a:t>“ Fluid Creep” </a:t>
            </a:r>
          </a:p>
          <a:p>
            <a:pPr lvl="2" eaLnBrk="1" hangingPunct="1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ts val="1600"/>
              <a:buFont typeface="Lato" pitchFamily="34" charset="0"/>
              <a:buNone/>
            </a:pPr>
            <a:r>
              <a:rPr lang="pt-BR" smtClean="0">
                <a:sym typeface="Lato" pitchFamily="34" charset="0"/>
              </a:rPr>
              <a:t>(volume combinado usado de medicamentos, eletrólitos e infusões contínuas usadas para manter as vias de acesso abertas) 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p20"/>
          <p:cNvSpPr txBox="1">
            <a:spLocks noGrp="1"/>
          </p:cNvSpPr>
          <p:nvPr>
            <p:ph type="title"/>
          </p:nvPr>
        </p:nvSpPr>
        <p:spPr>
          <a:xfrm>
            <a:off x="728663" y="1319213"/>
            <a:ext cx="7689850" cy="534987"/>
          </a:xfrm>
        </p:spPr>
        <p:txBody>
          <a:bodyPr/>
          <a:lstStyle/>
          <a:p>
            <a:pPr eaLnBrk="1" hangingPunct="1">
              <a:spcBef>
                <a:spcPct val="0"/>
              </a:spcBef>
              <a:spcAft>
                <a:spcPct val="0"/>
              </a:spcAft>
              <a:buClr>
                <a:srgbClr val="1A1A1A"/>
              </a:buClr>
              <a:buFont typeface="Lato" pitchFamily="34" charset="0"/>
              <a:buNone/>
            </a:pPr>
            <a:r>
              <a:rPr lang="pt-BR" sz="2300" b="1" smtClean="0">
                <a:solidFill>
                  <a:srgbClr val="1A1A1A"/>
                </a:solidFill>
                <a:latin typeface="Lato" pitchFamily="34" charset="0"/>
                <a:cs typeface="Arial" charset="0"/>
                <a:sym typeface="Lato" pitchFamily="34" charset="0"/>
              </a:rPr>
              <a:t>Métodos </a:t>
            </a:r>
          </a:p>
        </p:txBody>
      </p:sp>
      <p:sp>
        <p:nvSpPr>
          <p:cNvPr id="134" name="Google Shape;134;p20"/>
          <p:cNvSpPr txBox="1">
            <a:spLocks noGrp="1"/>
          </p:cNvSpPr>
          <p:nvPr>
            <p:ph type="body" idx="1"/>
          </p:nvPr>
        </p:nvSpPr>
        <p:spPr>
          <a:xfrm>
            <a:off x="728663" y="2079625"/>
            <a:ext cx="7689850" cy="2260600"/>
          </a:xfrm>
        </p:spPr>
        <p:txBody>
          <a:bodyPr/>
          <a:lstStyle>
            <a:lvl1pPr marL="457200" indent="-323850"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1pPr>
            <a:lvl2pPr marL="914400" indent="-311150"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pPr eaLnBrk="1" hangingPunct="1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ts val="1500"/>
              <a:buFont typeface="Raleway" charset="0"/>
              <a:buChar char="●"/>
            </a:pPr>
            <a:r>
              <a:rPr lang="pt-BR" sz="1500" smtClean="0">
                <a:solidFill>
                  <a:schemeClr val="accent1"/>
                </a:solidFill>
                <a:latin typeface="Raleway" charset="0"/>
                <a:sym typeface="Raleway" charset="0"/>
              </a:rPr>
              <a:t>Sobrecarga de volume (fluid overload - FO) </a:t>
            </a:r>
          </a:p>
          <a:p>
            <a:pPr lvl="1" eaLnBrk="1" hangingPunct="1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ts val="1300"/>
              <a:buFont typeface="Raleway" charset="0"/>
              <a:buChar char="○"/>
            </a:pPr>
            <a:r>
              <a:rPr lang="pt-BR" sz="1300" smtClean="0">
                <a:solidFill>
                  <a:schemeClr val="accent1"/>
                </a:solidFill>
                <a:latin typeface="Raleway" charset="0"/>
                <a:sym typeface="Raleway" charset="0"/>
              </a:rPr>
              <a:t>[Balanço hídrico acumulado (L) / peso da admissão (kg)] X 100 </a:t>
            </a:r>
          </a:p>
          <a:p>
            <a:pPr eaLnBrk="1" hangingPunct="1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Clr>
                <a:schemeClr val="accent1"/>
              </a:buClr>
              <a:buFont typeface="Raleway" charset="0"/>
              <a:buNone/>
            </a:pPr>
            <a:endParaRPr lang="pt-BR" sz="1300" smtClean="0">
              <a:solidFill>
                <a:schemeClr val="accent1"/>
              </a:solidFill>
              <a:latin typeface="Raleway" charset="0"/>
              <a:sym typeface="Raleway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p21"/>
          <p:cNvSpPr txBox="1">
            <a:spLocks noGrp="1"/>
          </p:cNvSpPr>
          <p:nvPr>
            <p:ph type="title"/>
          </p:nvPr>
        </p:nvSpPr>
        <p:spPr>
          <a:xfrm>
            <a:off x="728663" y="1319213"/>
            <a:ext cx="7689850" cy="534987"/>
          </a:xfrm>
        </p:spPr>
        <p:txBody>
          <a:bodyPr/>
          <a:lstStyle/>
          <a:p>
            <a:pPr eaLnBrk="1" hangingPunct="1">
              <a:spcBef>
                <a:spcPct val="0"/>
              </a:spcBef>
              <a:spcAft>
                <a:spcPct val="0"/>
              </a:spcAft>
              <a:buClr>
                <a:srgbClr val="1A1A1A"/>
              </a:buClr>
              <a:buFont typeface="Lato" pitchFamily="34" charset="0"/>
              <a:buNone/>
            </a:pPr>
            <a:r>
              <a:rPr lang="pt-BR" sz="2300" b="1" smtClean="0">
                <a:solidFill>
                  <a:srgbClr val="1A1A1A"/>
                </a:solidFill>
                <a:latin typeface="Lato" pitchFamily="34" charset="0"/>
                <a:cs typeface="Arial" charset="0"/>
                <a:sym typeface="Lato" pitchFamily="34" charset="0"/>
              </a:rPr>
              <a:t>Métodos </a:t>
            </a:r>
          </a:p>
        </p:txBody>
      </p:sp>
      <p:sp>
        <p:nvSpPr>
          <p:cNvPr id="141" name="Google Shape;141;p21"/>
          <p:cNvSpPr txBox="1">
            <a:spLocks noGrp="1"/>
          </p:cNvSpPr>
          <p:nvPr>
            <p:ph type="body" idx="1"/>
          </p:nvPr>
        </p:nvSpPr>
        <p:spPr>
          <a:xfrm>
            <a:off x="728663" y="2079625"/>
            <a:ext cx="7689850" cy="2260600"/>
          </a:xfrm>
        </p:spPr>
        <p:txBody>
          <a:bodyPr/>
          <a:lstStyle>
            <a:lvl1pPr marL="457200" indent="-323850"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1pPr>
            <a:lvl2pPr marL="914400" indent="-311150"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pPr eaLnBrk="1" hangingPunct="1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ts val="1500"/>
              <a:buFont typeface="Raleway" charset="0"/>
              <a:buChar char="●"/>
            </a:pPr>
            <a:r>
              <a:rPr lang="pt-BR" sz="1500" smtClean="0">
                <a:solidFill>
                  <a:schemeClr val="accent1"/>
                </a:solidFill>
                <a:latin typeface="Raleway" charset="0"/>
                <a:sym typeface="Raleway" charset="0"/>
              </a:rPr>
              <a:t>Sobrecarga de volume (fluid overload - FO) </a:t>
            </a:r>
          </a:p>
          <a:p>
            <a:pPr lvl="1" eaLnBrk="1" hangingPunct="1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ts val="1300"/>
              <a:buFont typeface="Raleway" charset="0"/>
              <a:buChar char="○"/>
            </a:pPr>
            <a:r>
              <a:rPr lang="pt-BR" sz="1300" smtClean="0">
                <a:solidFill>
                  <a:schemeClr val="accent1"/>
                </a:solidFill>
                <a:latin typeface="Raleway" charset="0"/>
                <a:sym typeface="Raleway" charset="0"/>
              </a:rPr>
              <a:t>[Balanço hídrico acumulado (L) / peso da admissão (kg)] X 100 </a:t>
            </a:r>
          </a:p>
          <a:p>
            <a:pPr eaLnBrk="1" hangingPunct="1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Clr>
                <a:schemeClr val="accent1"/>
              </a:buClr>
              <a:buFont typeface="Raleway" charset="0"/>
              <a:buNone/>
            </a:pPr>
            <a:endParaRPr lang="pt-BR" sz="1300" smtClean="0">
              <a:solidFill>
                <a:schemeClr val="accent1"/>
              </a:solidFill>
              <a:latin typeface="Raleway" charset="0"/>
              <a:sym typeface="Raleway" charset="0"/>
            </a:endParaRPr>
          </a:p>
        </p:txBody>
      </p:sp>
      <p:sp>
        <p:nvSpPr>
          <p:cNvPr id="19461" name="Google Shape;143;p21"/>
          <p:cNvSpPr>
            <a:spLocks noChangeArrowheads="1"/>
          </p:cNvSpPr>
          <p:nvPr/>
        </p:nvSpPr>
        <p:spPr bwMode="auto">
          <a:xfrm>
            <a:off x="2411413" y="2843213"/>
            <a:ext cx="4525962" cy="1439862"/>
          </a:xfrm>
          <a:prstGeom prst="roundRect">
            <a:avLst>
              <a:gd name="adj" fmla="val 16667"/>
            </a:avLst>
          </a:prstGeom>
          <a:solidFill>
            <a:schemeClr val="tx2"/>
          </a:solidFill>
          <a:ln w="9525">
            <a:solidFill>
              <a:schemeClr val="bg2"/>
            </a:solidFill>
            <a:round/>
            <a:headEnd type="none" w="sm" len="sm"/>
            <a:tailEnd type="none" w="sm" len="sm"/>
          </a:ln>
        </p:spPr>
        <p:txBody>
          <a:bodyPr lIns="91425" tIns="91425" rIns="91425" bIns="91425" anchor="ctr"/>
          <a:lstStyle/>
          <a:p>
            <a:pPr>
              <a:buClr>
                <a:srgbClr val="000000"/>
              </a:buClr>
              <a:buFont typeface="Arial" charset="0"/>
              <a:buNone/>
            </a:pPr>
            <a:r>
              <a:rPr lang="pt-BR"/>
              <a:t>                   </a:t>
            </a:r>
            <a:r>
              <a:rPr lang="pt-BR" sz="1500"/>
              <a:t>   </a:t>
            </a:r>
            <a:r>
              <a:rPr lang="pt-BR" sz="1600"/>
              <a:t>Balanço acumulado </a:t>
            </a:r>
          </a:p>
          <a:p>
            <a:pPr>
              <a:buClr>
                <a:srgbClr val="000000"/>
              </a:buClr>
              <a:buFont typeface="Arial" charset="0"/>
              <a:buNone/>
            </a:pPr>
            <a:r>
              <a:rPr lang="pt-BR" sz="1800"/>
              <a:t>FO</a:t>
            </a:r>
            <a:r>
              <a:rPr lang="pt-BR"/>
              <a:t>   =                                                         X  </a:t>
            </a:r>
            <a:r>
              <a:rPr lang="pt-BR" sz="1800"/>
              <a:t>100 </a:t>
            </a:r>
          </a:p>
          <a:p>
            <a:pPr>
              <a:buClr>
                <a:srgbClr val="000000"/>
              </a:buClr>
              <a:buFont typeface="Arial" charset="0"/>
              <a:buNone/>
            </a:pPr>
            <a:r>
              <a:rPr lang="pt-BR"/>
              <a:t>                                   </a:t>
            </a:r>
            <a:r>
              <a:rPr lang="pt-BR" sz="1600"/>
              <a:t>Peso </a:t>
            </a:r>
          </a:p>
        </p:txBody>
      </p:sp>
      <p:cxnSp>
        <p:nvCxnSpPr>
          <p:cNvPr id="19462" name="Google Shape;144;p21"/>
          <p:cNvCxnSpPr>
            <a:cxnSpLocks noChangeShapeType="1"/>
          </p:cNvCxnSpPr>
          <p:nvPr/>
        </p:nvCxnSpPr>
        <p:spPr bwMode="auto">
          <a:xfrm>
            <a:off x="3421063" y="3562350"/>
            <a:ext cx="2324100" cy="0"/>
          </a:xfrm>
          <a:prstGeom prst="straightConnector1">
            <a:avLst/>
          </a:prstGeom>
          <a:noFill/>
          <a:ln w="9525">
            <a:solidFill>
              <a:schemeClr val="bg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3" name="Text Box 3"/>
          <p:cNvSpPr txBox="1">
            <a:spLocks noGrp="1"/>
          </p:cNvSpPr>
          <p:nvPr>
            <p:ph type="body" idx="4294967295"/>
          </p:nvPr>
        </p:nvSpPr>
        <p:spPr>
          <a:xfrm>
            <a:off x="311150" y="296863"/>
            <a:ext cx="8521700" cy="4846637"/>
          </a:xfrm>
          <a:solidFill>
            <a:schemeClr val="bg1"/>
          </a:solidFill>
        </p:spPr>
        <p:txBody>
          <a:bodyPr/>
          <a:lstStyle/>
          <a:p>
            <a:pPr>
              <a:lnSpc>
                <a:spcPct val="90000"/>
              </a:lnSpc>
            </a:pPr>
            <a:r>
              <a:rPr lang="pt-BR" sz="1800" b="1" smtClean="0">
                <a:latin typeface="Arial" charset="0"/>
                <a:cs typeface="Arial" charset="0"/>
              </a:rPr>
              <a:t>Análise estatística</a:t>
            </a:r>
          </a:p>
          <a:p>
            <a:pPr>
              <a:lnSpc>
                <a:spcPct val="90000"/>
              </a:lnSpc>
            </a:pPr>
            <a:r>
              <a:rPr lang="pt-BR" smtClean="0">
                <a:latin typeface="Arial" charset="0"/>
                <a:cs typeface="Arial" charset="0"/>
              </a:rPr>
              <a:t>-</a:t>
            </a:r>
            <a:r>
              <a:rPr lang="pt-BR" sz="1600" smtClean="0">
                <a:latin typeface="Arial" charset="0"/>
                <a:cs typeface="Arial" charset="0"/>
              </a:rPr>
              <a:t>Para avaliar a </a:t>
            </a:r>
            <a:r>
              <a:rPr lang="pt-BR" sz="1600" b="1" smtClean="0">
                <a:solidFill>
                  <a:srgbClr val="FF0000"/>
                </a:solidFill>
                <a:latin typeface="Arial" charset="0"/>
                <a:cs typeface="Arial" charset="0"/>
              </a:rPr>
              <a:t>associação de estratos sobrecarga de fluidos (FO) com mortalidade</a:t>
            </a:r>
            <a:r>
              <a:rPr lang="pt-BR" sz="1600" smtClean="0">
                <a:latin typeface="Arial" charset="0"/>
                <a:cs typeface="Arial" charset="0"/>
              </a:rPr>
              <a:t>, realizou-se  </a:t>
            </a:r>
            <a:r>
              <a:rPr lang="pt-BR" sz="1600" b="1" smtClean="0">
                <a:solidFill>
                  <a:srgbClr val="FF00FF"/>
                </a:solidFill>
                <a:latin typeface="Arial" charset="0"/>
                <a:cs typeface="Arial" charset="0"/>
              </a:rPr>
              <a:t>análise de regressão logística multivariável ajustando para fatores de confusão</a:t>
            </a:r>
            <a:r>
              <a:rPr lang="pt-BR" sz="1600" smtClean="0">
                <a:latin typeface="Arial" charset="0"/>
                <a:cs typeface="Arial" charset="0"/>
              </a:rPr>
              <a:t>, incluindo idade, pontuação PRISM III, dia 3 injúria renal aguda (IRA), local do estudo e era da UTIP.</a:t>
            </a:r>
          </a:p>
          <a:p>
            <a:pPr>
              <a:lnSpc>
                <a:spcPct val="90000"/>
              </a:lnSpc>
            </a:pPr>
            <a:endParaRPr lang="pt-BR" sz="1600" smtClean="0">
              <a:latin typeface="Arial" charset="0"/>
              <a:cs typeface="Arial" charset="0"/>
            </a:endParaRPr>
          </a:p>
          <a:p>
            <a:pPr>
              <a:lnSpc>
                <a:spcPct val="90000"/>
              </a:lnSpc>
            </a:pPr>
            <a:r>
              <a:rPr lang="pt-BR" sz="1600" smtClean="0">
                <a:latin typeface="Arial" charset="0"/>
                <a:cs typeface="Arial" charset="0"/>
              </a:rPr>
              <a:t>-Para avaliar a </a:t>
            </a:r>
            <a:r>
              <a:rPr lang="pt-BR" sz="1600" b="1" smtClean="0">
                <a:solidFill>
                  <a:srgbClr val="FF0000"/>
                </a:solidFill>
                <a:latin typeface="Arial" charset="0"/>
                <a:cs typeface="Arial" charset="0"/>
              </a:rPr>
              <a:t>associação do fluido de não ressuscitação em excesso das necessidades de hidratação na mortalidade hospitalar</a:t>
            </a:r>
            <a:r>
              <a:rPr lang="pt-BR" sz="1600" smtClean="0">
                <a:latin typeface="Arial" charset="0"/>
                <a:cs typeface="Arial" charset="0"/>
              </a:rPr>
              <a:t>, realizou-se </a:t>
            </a:r>
            <a:r>
              <a:rPr lang="pt-BR" sz="1600" smtClean="0">
                <a:solidFill>
                  <a:srgbClr val="FF00FF"/>
                </a:solidFill>
                <a:latin typeface="Arial" charset="0"/>
                <a:cs typeface="Arial" charset="0"/>
              </a:rPr>
              <a:t>análise de regressão logística multivariável ajustando para fatores de confusão</a:t>
            </a:r>
            <a:r>
              <a:rPr lang="pt-BR" sz="1600" smtClean="0">
                <a:latin typeface="Arial" charset="0"/>
                <a:cs typeface="Arial" charset="0"/>
              </a:rPr>
              <a:t>, incluindo idade, pontuação PRISM III, dia 3 IRA, local do estudo, era UTIP, volume de ressuscitação (em mL / kg durante os primeiros 3 dias) e volume de saída (incluindo urina e outras saídas em mL / kg durante os primeiros 3 dias).</a:t>
            </a:r>
          </a:p>
          <a:p>
            <a:pPr>
              <a:lnSpc>
                <a:spcPct val="90000"/>
              </a:lnSpc>
            </a:pPr>
            <a:r>
              <a:rPr lang="pt-BR" sz="1600" smtClean="0">
                <a:latin typeface="Arial" charset="0"/>
                <a:cs typeface="Arial" charset="0"/>
              </a:rPr>
              <a:t>-  Para avaliar os resultados secundários de </a:t>
            </a:r>
            <a:r>
              <a:rPr lang="pt-BR" sz="1600" b="1" smtClean="0">
                <a:solidFill>
                  <a:srgbClr val="0000FF"/>
                </a:solidFill>
                <a:latin typeface="Arial" charset="0"/>
                <a:cs typeface="Arial" charset="0"/>
              </a:rPr>
              <a:t>dias sem ventilação em 28 dias</a:t>
            </a:r>
            <a:r>
              <a:rPr lang="pt-BR" sz="1600" smtClean="0">
                <a:latin typeface="Arial" charset="0"/>
                <a:cs typeface="Arial" charset="0"/>
              </a:rPr>
              <a:t>, realizamos um </a:t>
            </a:r>
            <a:r>
              <a:rPr lang="pt-BR" sz="1600" smtClean="0">
                <a:solidFill>
                  <a:srgbClr val="FF00FF"/>
                </a:solidFill>
                <a:latin typeface="Arial" charset="0"/>
                <a:cs typeface="Arial" charset="0"/>
              </a:rPr>
              <a:t>ajuste de regressão de Poisson multivariável para os mesmos fatores de confusão.</a:t>
            </a:r>
          </a:p>
          <a:p>
            <a:pPr>
              <a:lnSpc>
                <a:spcPct val="90000"/>
              </a:lnSpc>
              <a:buFontTx/>
              <a:buChar char="-"/>
            </a:pPr>
            <a:r>
              <a:rPr lang="pt-BR" sz="1600" smtClean="0">
                <a:latin typeface="Arial" charset="0"/>
                <a:cs typeface="Arial" charset="0"/>
              </a:rPr>
              <a:t>Dados clínicos, demográficos e de fluidos foram resumidos e comparados entre os grupos. Variáveis ​​contínuas não normalmente distribuídas foram comparadas usando os testes de soma de postos de </a:t>
            </a:r>
            <a:r>
              <a:rPr lang="pt-BR" sz="1600" smtClean="0">
                <a:solidFill>
                  <a:srgbClr val="FF00FF"/>
                </a:solidFill>
                <a:latin typeface="Arial" charset="0"/>
                <a:cs typeface="Arial" charset="0"/>
              </a:rPr>
              <a:t>Wilcoxon e Kruskal-Wallis</a:t>
            </a:r>
            <a:r>
              <a:rPr lang="pt-BR" sz="1600" smtClean="0">
                <a:latin typeface="Arial" charset="0"/>
                <a:cs typeface="Arial" charset="0"/>
              </a:rPr>
              <a:t> e as variáveis ​​categóricas foram comparadas usando o </a:t>
            </a:r>
            <a:r>
              <a:rPr lang="pt-BR" sz="1600" smtClean="0">
                <a:solidFill>
                  <a:srgbClr val="FF00FF"/>
                </a:solidFill>
                <a:latin typeface="Arial" charset="0"/>
                <a:cs typeface="Arial" charset="0"/>
              </a:rPr>
              <a:t>teste </a:t>
            </a:r>
            <a:r>
              <a:rPr lang="pt-BR" sz="1600" i="1" smtClean="0">
                <a:solidFill>
                  <a:srgbClr val="FF00FF"/>
                </a:solidFill>
                <a:latin typeface="Arial" charset="0"/>
                <a:cs typeface="Arial" charset="0"/>
              </a:rPr>
              <a:t>χ </a:t>
            </a:r>
            <a:r>
              <a:rPr lang="pt-BR" sz="1600" smtClean="0">
                <a:solidFill>
                  <a:srgbClr val="FF00FF"/>
                </a:solidFill>
                <a:latin typeface="Arial" charset="0"/>
                <a:cs typeface="Arial" charset="0"/>
              </a:rPr>
              <a:t>2 </a:t>
            </a:r>
            <a:r>
              <a:rPr lang="pt-BR" sz="1600" smtClean="0">
                <a:latin typeface="Arial" charset="0"/>
                <a:cs typeface="Arial" charset="0"/>
              </a:rPr>
              <a:t>.</a:t>
            </a:r>
          </a:p>
          <a:p>
            <a:pPr>
              <a:lnSpc>
                <a:spcPct val="90000"/>
              </a:lnSpc>
              <a:buFontTx/>
              <a:buChar char="-"/>
            </a:pPr>
            <a:r>
              <a:rPr lang="pt-BR" sz="1600" smtClean="0">
                <a:latin typeface="Arial" charset="0"/>
                <a:cs typeface="Arial" charset="0"/>
              </a:rPr>
              <a:t> O </a:t>
            </a:r>
            <a:r>
              <a:rPr lang="pt-BR" sz="1600" b="1" smtClean="0">
                <a:solidFill>
                  <a:srgbClr val="FF00FF"/>
                </a:solidFill>
                <a:latin typeface="Arial" charset="0"/>
                <a:cs typeface="Arial" charset="0"/>
              </a:rPr>
              <a:t>nível de significância</a:t>
            </a:r>
            <a:r>
              <a:rPr lang="pt-BR" sz="1600" smtClean="0">
                <a:latin typeface="Arial" charset="0"/>
                <a:cs typeface="Arial" charset="0"/>
              </a:rPr>
              <a:t> estatística foi estabelecido em um </a:t>
            </a:r>
            <a:r>
              <a:rPr lang="pt-BR" sz="1600" b="1" i="1" smtClean="0">
                <a:solidFill>
                  <a:srgbClr val="FF00FF"/>
                </a:solidFill>
                <a:latin typeface="Arial" charset="0"/>
                <a:cs typeface="Arial" charset="0"/>
              </a:rPr>
              <a:t>α</a:t>
            </a:r>
            <a:r>
              <a:rPr lang="pt-BR" sz="1600" b="1" smtClean="0">
                <a:solidFill>
                  <a:srgbClr val="FF00FF"/>
                </a:solidFill>
                <a:latin typeface="Arial" charset="0"/>
                <a:cs typeface="Arial" charset="0"/>
              </a:rPr>
              <a:t>  &lt;0,05 bilateral</a:t>
            </a:r>
            <a:r>
              <a:rPr lang="pt-BR" sz="1600" smtClean="0">
                <a:latin typeface="Arial" charset="0"/>
                <a:cs typeface="Arial" charset="0"/>
              </a:rPr>
              <a:t>. </a:t>
            </a:r>
          </a:p>
          <a:p>
            <a:pPr>
              <a:lnSpc>
                <a:spcPct val="90000"/>
              </a:lnSpc>
              <a:buFontTx/>
              <a:buChar char="-"/>
            </a:pPr>
            <a:r>
              <a:rPr lang="pt-BR" sz="1600" smtClean="0">
                <a:latin typeface="Arial" charset="0"/>
                <a:cs typeface="Arial" charset="0"/>
              </a:rPr>
              <a:t> análise dos dados foi realizada usando STATA 14 (StataCorp LP, Texas) e R versão 3.6.1 (R Foundation for Statistical Computing, Viena, Áustria). </a:t>
            </a:r>
          </a:p>
          <a:p>
            <a:pPr>
              <a:lnSpc>
                <a:spcPct val="90000"/>
              </a:lnSpc>
              <a:buFontTx/>
              <a:buChar char="-"/>
            </a:pPr>
            <a:endParaRPr lang="pt-BR" sz="1600" smtClean="0">
              <a:solidFill>
                <a:srgbClr val="FF00FF"/>
              </a:solidFill>
              <a:latin typeface="Arial" charset="0"/>
              <a:cs typeface="Arial" charset="0"/>
            </a:endParaRPr>
          </a:p>
          <a:p>
            <a:pPr>
              <a:lnSpc>
                <a:spcPct val="90000"/>
              </a:lnSpc>
            </a:pPr>
            <a:endParaRPr lang="pt-BR" smtClean="0">
              <a:solidFill>
                <a:srgbClr val="FF00FF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22"/>
          <p:cNvSpPr txBox="1">
            <a:spLocks noGrp="1"/>
          </p:cNvSpPr>
          <p:nvPr>
            <p:ph type="title"/>
          </p:nvPr>
        </p:nvSpPr>
        <p:spPr>
          <a:xfrm>
            <a:off x="728663" y="1319213"/>
            <a:ext cx="7689850" cy="534987"/>
          </a:xfrm>
        </p:spPr>
        <p:txBody>
          <a:bodyPr/>
          <a:lstStyle/>
          <a:p>
            <a:pPr eaLnBrk="1" hangingPunct="1">
              <a:spcBef>
                <a:spcPct val="0"/>
              </a:spcBef>
              <a:spcAft>
                <a:spcPct val="0"/>
              </a:spcAft>
              <a:buClr>
                <a:srgbClr val="1A1A1A"/>
              </a:buClr>
              <a:buFont typeface="Lato" pitchFamily="34" charset="0"/>
              <a:buNone/>
            </a:pPr>
            <a:r>
              <a:rPr lang="pt-BR" sz="2300" b="1" smtClean="0">
                <a:solidFill>
                  <a:srgbClr val="1A1A1A"/>
                </a:solidFill>
                <a:latin typeface="Lato" pitchFamily="34" charset="0"/>
                <a:cs typeface="Arial" charset="0"/>
                <a:sym typeface="Lato" pitchFamily="34" charset="0"/>
              </a:rPr>
              <a:t>Resultados </a:t>
            </a:r>
          </a:p>
        </p:txBody>
      </p:sp>
      <p:sp>
        <p:nvSpPr>
          <p:cNvPr id="20483" name="Google Shape;150;p22"/>
          <p:cNvSpPr>
            <a:spLocks noChangeArrowheads="1"/>
          </p:cNvSpPr>
          <p:nvPr/>
        </p:nvSpPr>
        <p:spPr bwMode="auto">
          <a:xfrm>
            <a:off x="1314450" y="2160588"/>
            <a:ext cx="1246188" cy="582612"/>
          </a:xfrm>
          <a:prstGeom prst="roundRect">
            <a:avLst>
              <a:gd name="adj" fmla="val 16667"/>
            </a:avLst>
          </a:prstGeom>
          <a:solidFill>
            <a:schemeClr val="tx2"/>
          </a:solidFill>
          <a:ln w="9525">
            <a:solidFill>
              <a:schemeClr val="bg2"/>
            </a:solidFill>
            <a:round/>
            <a:headEnd type="none" w="sm" len="sm"/>
            <a:tailEnd type="none" w="sm" len="sm"/>
          </a:ln>
        </p:spPr>
        <p:txBody>
          <a:bodyPr lIns="91425" tIns="91425" rIns="91425" bIns="91425" anchor="ctr"/>
          <a:lstStyle/>
          <a:p>
            <a:pPr algn="ctr">
              <a:buClr>
                <a:srgbClr val="000000"/>
              </a:buClr>
              <a:buFont typeface="Arial" charset="0"/>
              <a:buNone/>
            </a:pPr>
            <a:r>
              <a:rPr lang="pt-BR" b="1"/>
              <a:t>14.825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p23"/>
          <p:cNvSpPr txBox="1">
            <a:spLocks noGrp="1"/>
          </p:cNvSpPr>
          <p:nvPr>
            <p:ph type="title"/>
          </p:nvPr>
        </p:nvSpPr>
        <p:spPr>
          <a:xfrm>
            <a:off x="728663" y="1319213"/>
            <a:ext cx="7689850" cy="534987"/>
          </a:xfrm>
        </p:spPr>
        <p:txBody>
          <a:bodyPr/>
          <a:lstStyle/>
          <a:p>
            <a:pPr eaLnBrk="1" hangingPunct="1">
              <a:spcBef>
                <a:spcPct val="0"/>
              </a:spcBef>
              <a:spcAft>
                <a:spcPct val="0"/>
              </a:spcAft>
              <a:buClr>
                <a:srgbClr val="1A1A1A"/>
              </a:buClr>
              <a:buFont typeface="Lato" pitchFamily="34" charset="0"/>
              <a:buNone/>
            </a:pPr>
            <a:r>
              <a:rPr lang="pt-BR" sz="2300" b="1" smtClean="0">
                <a:solidFill>
                  <a:srgbClr val="1A1A1A"/>
                </a:solidFill>
                <a:latin typeface="Lato" pitchFamily="34" charset="0"/>
                <a:cs typeface="Arial" charset="0"/>
                <a:sym typeface="Lato" pitchFamily="34" charset="0"/>
              </a:rPr>
              <a:t>Resultados </a:t>
            </a:r>
          </a:p>
        </p:txBody>
      </p:sp>
      <p:sp>
        <p:nvSpPr>
          <p:cNvPr id="21507" name="Google Shape;157;p23"/>
          <p:cNvSpPr>
            <a:spLocks noChangeArrowheads="1"/>
          </p:cNvSpPr>
          <p:nvPr/>
        </p:nvSpPr>
        <p:spPr bwMode="auto">
          <a:xfrm>
            <a:off x="1314450" y="2160588"/>
            <a:ext cx="1246188" cy="582612"/>
          </a:xfrm>
          <a:prstGeom prst="roundRect">
            <a:avLst>
              <a:gd name="adj" fmla="val 16667"/>
            </a:avLst>
          </a:prstGeom>
          <a:solidFill>
            <a:schemeClr val="tx2"/>
          </a:solidFill>
          <a:ln w="9525">
            <a:solidFill>
              <a:schemeClr val="bg2"/>
            </a:solidFill>
            <a:round/>
            <a:headEnd type="none" w="sm" len="sm"/>
            <a:tailEnd type="none" w="sm" len="sm"/>
          </a:ln>
        </p:spPr>
        <p:txBody>
          <a:bodyPr lIns="91425" tIns="91425" rIns="91425" bIns="91425" anchor="ctr"/>
          <a:lstStyle/>
          <a:p>
            <a:pPr algn="ctr">
              <a:buClr>
                <a:srgbClr val="000000"/>
              </a:buClr>
              <a:buFont typeface="Arial" charset="0"/>
              <a:buNone/>
            </a:pPr>
            <a:r>
              <a:rPr lang="pt-BR" b="1"/>
              <a:t>14.825</a:t>
            </a:r>
          </a:p>
        </p:txBody>
      </p:sp>
      <p:sp>
        <p:nvSpPr>
          <p:cNvPr id="21508" name="Google Shape;158;p23"/>
          <p:cNvSpPr>
            <a:spLocks noChangeArrowheads="1"/>
          </p:cNvSpPr>
          <p:nvPr/>
        </p:nvSpPr>
        <p:spPr bwMode="auto">
          <a:xfrm>
            <a:off x="3532188" y="2743200"/>
            <a:ext cx="1246187" cy="584200"/>
          </a:xfrm>
          <a:prstGeom prst="roundRect">
            <a:avLst>
              <a:gd name="adj" fmla="val 16667"/>
            </a:avLst>
          </a:prstGeom>
          <a:solidFill>
            <a:schemeClr val="tx2"/>
          </a:solidFill>
          <a:ln w="9525">
            <a:solidFill>
              <a:schemeClr val="bg2"/>
            </a:solidFill>
            <a:round/>
            <a:headEnd type="none" w="sm" len="sm"/>
            <a:tailEnd type="none" w="sm" len="sm"/>
          </a:ln>
        </p:spPr>
        <p:txBody>
          <a:bodyPr lIns="91425" tIns="91425" rIns="91425" bIns="91425" anchor="ctr"/>
          <a:lstStyle/>
          <a:p>
            <a:pPr algn="ctr">
              <a:buClr>
                <a:srgbClr val="000000"/>
              </a:buClr>
              <a:buFont typeface="Arial" charset="0"/>
              <a:buNone/>
            </a:pPr>
            <a:r>
              <a:rPr lang="pt-BR" b="1"/>
              <a:t>342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p24"/>
          <p:cNvSpPr txBox="1">
            <a:spLocks noGrp="1"/>
          </p:cNvSpPr>
          <p:nvPr>
            <p:ph type="title"/>
          </p:nvPr>
        </p:nvSpPr>
        <p:spPr>
          <a:xfrm>
            <a:off x="728663" y="1319213"/>
            <a:ext cx="7689850" cy="534987"/>
          </a:xfrm>
        </p:spPr>
        <p:txBody>
          <a:bodyPr/>
          <a:lstStyle/>
          <a:p>
            <a:pPr eaLnBrk="1" hangingPunct="1">
              <a:spcBef>
                <a:spcPct val="0"/>
              </a:spcBef>
              <a:spcAft>
                <a:spcPct val="0"/>
              </a:spcAft>
              <a:buClr>
                <a:srgbClr val="1A1A1A"/>
              </a:buClr>
              <a:buFont typeface="Lato" pitchFamily="34" charset="0"/>
              <a:buNone/>
            </a:pPr>
            <a:r>
              <a:rPr lang="pt-BR" sz="2300" b="1" smtClean="0">
                <a:solidFill>
                  <a:srgbClr val="1A1A1A"/>
                </a:solidFill>
                <a:latin typeface="Lato" pitchFamily="34" charset="0"/>
                <a:cs typeface="Arial" charset="0"/>
                <a:sym typeface="Lato" pitchFamily="34" charset="0"/>
              </a:rPr>
              <a:t>Resultados </a:t>
            </a:r>
          </a:p>
        </p:txBody>
      </p:sp>
      <p:sp>
        <p:nvSpPr>
          <p:cNvPr id="22531" name="Google Shape;165;p24"/>
          <p:cNvSpPr>
            <a:spLocks noChangeArrowheads="1"/>
          </p:cNvSpPr>
          <p:nvPr/>
        </p:nvSpPr>
        <p:spPr bwMode="auto">
          <a:xfrm>
            <a:off x="1314450" y="2160588"/>
            <a:ext cx="1246188" cy="582612"/>
          </a:xfrm>
          <a:prstGeom prst="roundRect">
            <a:avLst>
              <a:gd name="adj" fmla="val 16667"/>
            </a:avLst>
          </a:prstGeom>
          <a:solidFill>
            <a:schemeClr val="tx2"/>
          </a:solidFill>
          <a:ln w="9525">
            <a:solidFill>
              <a:schemeClr val="bg2"/>
            </a:solidFill>
            <a:round/>
            <a:headEnd type="none" w="sm" len="sm"/>
            <a:tailEnd type="none" w="sm" len="sm"/>
          </a:ln>
        </p:spPr>
        <p:txBody>
          <a:bodyPr lIns="91425" tIns="91425" rIns="91425" bIns="91425" anchor="ctr"/>
          <a:lstStyle/>
          <a:p>
            <a:pPr algn="ctr">
              <a:buClr>
                <a:srgbClr val="000000"/>
              </a:buClr>
              <a:buFont typeface="Arial" charset="0"/>
              <a:buNone/>
            </a:pPr>
            <a:r>
              <a:rPr lang="pt-BR" b="1"/>
              <a:t>14.825</a:t>
            </a:r>
          </a:p>
        </p:txBody>
      </p:sp>
      <p:sp>
        <p:nvSpPr>
          <p:cNvPr id="22532" name="Google Shape;166;p24"/>
          <p:cNvSpPr>
            <a:spLocks noChangeArrowheads="1"/>
          </p:cNvSpPr>
          <p:nvPr/>
        </p:nvSpPr>
        <p:spPr bwMode="auto">
          <a:xfrm>
            <a:off x="3379788" y="2743200"/>
            <a:ext cx="1246187" cy="584200"/>
          </a:xfrm>
          <a:prstGeom prst="roundRect">
            <a:avLst>
              <a:gd name="adj" fmla="val 16667"/>
            </a:avLst>
          </a:prstGeom>
          <a:solidFill>
            <a:schemeClr val="tx2"/>
          </a:solidFill>
          <a:ln w="9525">
            <a:solidFill>
              <a:schemeClr val="bg2"/>
            </a:solidFill>
            <a:round/>
            <a:headEnd type="none" w="sm" len="sm"/>
            <a:tailEnd type="none" w="sm" len="sm"/>
          </a:ln>
        </p:spPr>
        <p:txBody>
          <a:bodyPr lIns="91425" tIns="91425" rIns="91425" bIns="91425" anchor="ctr"/>
          <a:lstStyle/>
          <a:p>
            <a:pPr algn="ctr">
              <a:buClr>
                <a:srgbClr val="000000"/>
              </a:buClr>
              <a:buFont typeface="Arial" charset="0"/>
              <a:buNone/>
            </a:pPr>
            <a:r>
              <a:rPr lang="pt-BR" b="1"/>
              <a:t>342</a:t>
            </a:r>
          </a:p>
        </p:txBody>
      </p:sp>
      <p:sp>
        <p:nvSpPr>
          <p:cNvPr id="22534" name="Google Shape;168;p24"/>
          <p:cNvSpPr>
            <a:spLocks noChangeArrowheads="1"/>
          </p:cNvSpPr>
          <p:nvPr/>
        </p:nvSpPr>
        <p:spPr bwMode="auto">
          <a:xfrm>
            <a:off x="5638800" y="2511425"/>
            <a:ext cx="2054225" cy="1120775"/>
          </a:xfrm>
          <a:prstGeom prst="roundRect">
            <a:avLst>
              <a:gd name="adj" fmla="val 16667"/>
            </a:avLst>
          </a:prstGeom>
          <a:solidFill>
            <a:schemeClr val="tx2"/>
          </a:solidFill>
          <a:ln w="9525">
            <a:solidFill>
              <a:schemeClr val="bg2"/>
            </a:solidFill>
            <a:round/>
            <a:headEnd type="none" w="sm" len="sm"/>
            <a:tailEnd type="none" w="sm" len="sm"/>
          </a:ln>
        </p:spPr>
        <p:txBody>
          <a:bodyPr lIns="91425" tIns="91425" rIns="91425" bIns="91425" anchor="ctr"/>
          <a:lstStyle/>
          <a:p>
            <a:pPr algn="ctr">
              <a:buClr>
                <a:srgbClr val="000000"/>
              </a:buClr>
              <a:buFont typeface="Arial" charset="0"/>
              <a:buNone/>
            </a:pPr>
            <a:r>
              <a:rPr lang="pt-BR" b="1"/>
              <a:t>peso não aferido </a:t>
            </a:r>
          </a:p>
          <a:p>
            <a:pPr algn="ctr">
              <a:buClr>
                <a:srgbClr val="000000"/>
              </a:buClr>
              <a:buFont typeface="Arial" charset="0"/>
              <a:buNone/>
            </a:pPr>
            <a:r>
              <a:rPr lang="pt-BR" b="1"/>
              <a:t>Sem cálculo de BH</a:t>
            </a:r>
          </a:p>
        </p:txBody>
      </p:sp>
      <p:sp>
        <p:nvSpPr>
          <p:cNvPr id="169" name="Google Shape;169;p24"/>
          <p:cNvSpPr/>
          <p:nvPr/>
        </p:nvSpPr>
        <p:spPr>
          <a:xfrm>
            <a:off x="2762250" y="2466975"/>
            <a:ext cx="2495550" cy="1120775"/>
          </a:xfrm>
          <a:prstGeom prst="mathMultiply">
            <a:avLst>
              <a:gd name="adj1" fmla="val 23520"/>
            </a:avLst>
          </a:prstGeom>
          <a:solidFill>
            <a:srgbClr val="FF0000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lIns="91425" tIns="91425" rIns="91425" bIns="91425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endParaRPr kern="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536" name="Google Shape;170;p24"/>
          <p:cNvSpPr>
            <a:spLocks noChangeArrowheads="1"/>
          </p:cNvSpPr>
          <p:nvPr/>
        </p:nvSpPr>
        <p:spPr bwMode="auto">
          <a:xfrm>
            <a:off x="4903788" y="2960688"/>
            <a:ext cx="479425" cy="228600"/>
          </a:xfrm>
          <a:prstGeom prst="rightArrow">
            <a:avLst>
              <a:gd name="adj1" fmla="val 50000"/>
              <a:gd name="adj2" fmla="val 49935"/>
            </a:avLst>
          </a:prstGeom>
          <a:solidFill>
            <a:schemeClr val="tx2"/>
          </a:solidFill>
          <a:ln w="9525">
            <a:solidFill>
              <a:schemeClr val="bg2"/>
            </a:solidFill>
            <a:round/>
            <a:headEnd type="none" w="sm" len="sm"/>
            <a:tailEnd type="none" w="sm" len="sm"/>
          </a:ln>
        </p:spPr>
        <p:txBody>
          <a:bodyPr lIns="91425" tIns="91425" rIns="91425" bIns="91425" anchor="ctr"/>
          <a:lstStyle/>
          <a:p>
            <a:pPr>
              <a:buClr>
                <a:srgbClr val="000000"/>
              </a:buClr>
              <a:buFont typeface="Arial" charset="0"/>
              <a:buNone/>
            </a:pPr>
            <a:endParaRPr lang="pt-BR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25"/>
          <p:cNvSpPr txBox="1">
            <a:spLocks noGrp="1"/>
          </p:cNvSpPr>
          <p:nvPr>
            <p:ph type="title"/>
          </p:nvPr>
        </p:nvSpPr>
        <p:spPr>
          <a:xfrm>
            <a:off x="728663" y="1319213"/>
            <a:ext cx="7689850" cy="534987"/>
          </a:xfrm>
        </p:spPr>
        <p:txBody>
          <a:bodyPr/>
          <a:lstStyle/>
          <a:p>
            <a:pPr eaLnBrk="1" hangingPunct="1">
              <a:spcBef>
                <a:spcPct val="0"/>
              </a:spcBef>
              <a:spcAft>
                <a:spcPct val="0"/>
              </a:spcAft>
              <a:buClr>
                <a:srgbClr val="1A1A1A"/>
              </a:buClr>
              <a:buFont typeface="Lato" pitchFamily="34" charset="0"/>
              <a:buNone/>
            </a:pPr>
            <a:r>
              <a:rPr lang="pt-BR" sz="2300" b="1" smtClean="0">
                <a:solidFill>
                  <a:srgbClr val="1A1A1A"/>
                </a:solidFill>
                <a:latin typeface="Lato" pitchFamily="34" charset="0"/>
                <a:cs typeface="Arial" charset="0"/>
                <a:sym typeface="Lato" pitchFamily="34" charset="0"/>
              </a:rPr>
              <a:t>Resultados </a:t>
            </a:r>
          </a:p>
        </p:txBody>
      </p:sp>
      <p:sp>
        <p:nvSpPr>
          <p:cNvPr id="23555" name="Google Shape;176;p25"/>
          <p:cNvSpPr>
            <a:spLocks noChangeArrowheads="1"/>
          </p:cNvSpPr>
          <p:nvPr/>
        </p:nvSpPr>
        <p:spPr bwMode="auto">
          <a:xfrm>
            <a:off x="1314450" y="2160588"/>
            <a:ext cx="1246188" cy="582612"/>
          </a:xfrm>
          <a:prstGeom prst="roundRect">
            <a:avLst>
              <a:gd name="adj" fmla="val 16667"/>
            </a:avLst>
          </a:prstGeom>
          <a:solidFill>
            <a:schemeClr val="tx2"/>
          </a:solidFill>
          <a:ln w="9525">
            <a:solidFill>
              <a:schemeClr val="bg2"/>
            </a:solidFill>
            <a:round/>
            <a:headEnd type="none" w="sm" len="sm"/>
            <a:tailEnd type="none" w="sm" len="sm"/>
          </a:ln>
        </p:spPr>
        <p:txBody>
          <a:bodyPr lIns="91425" tIns="91425" rIns="91425" bIns="91425" anchor="ctr"/>
          <a:lstStyle/>
          <a:p>
            <a:pPr algn="ctr">
              <a:buClr>
                <a:srgbClr val="000000"/>
              </a:buClr>
              <a:buFont typeface="Arial" charset="0"/>
              <a:buNone/>
            </a:pPr>
            <a:r>
              <a:rPr lang="pt-BR" b="1"/>
              <a:t>14.825</a:t>
            </a:r>
          </a:p>
        </p:txBody>
      </p:sp>
      <p:sp>
        <p:nvSpPr>
          <p:cNvPr id="23556" name="Google Shape;177;p25"/>
          <p:cNvSpPr>
            <a:spLocks noChangeArrowheads="1"/>
          </p:cNvSpPr>
          <p:nvPr/>
        </p:nvSpPr>
        <p:spPr bwMode="auto">
          <a:xfrm>
            <a:off x="3379788" y="2743200"/>
            <a:ext cx="1246187" cy="584200"/>
          </a:xfrm>
          <a:prstGeom prst="roundRect">
            <a:avLst>
              <a:gd name="adj" fmla="val 16667"/>
            </a:avLst>
          </a:prstGeom>
          <a:solidFill>
            <a:schemeClr val="tx2"/>
          </a:solidFill>
          <a:ln w="9525">
            <a:solidFill>
              <a:schemeClr val="bg2"/>
            </a:solidFill>
            <a:round/>
            <a:headEnd type="none" w="sm" len="sm"/>
            <a:tailEnd type="none" w="sm" len="sm"/>
          </a:ln>
        </p:spPr>
        <p:txBody>
          <a:bodyPr lIns="91425" tIns="91425" rIns="91425" bIns="91425" anchor="ctr"/>
          <a:lstStyle/>
          <a:p>
            <a:pPr algn="ctr">
              <a:buClr>
                <a:srgbClr val="000000"/>
              </a:buClr>
              <a:buFont typeface="Arial" charset="0"/>
              <a:buNone/>
            </a:pPr>
            <a:r>
              <a:rPr lang="pt-BR" b="1"/>
              <a:t>342</a:t>
            </a:r>
          </a:p>
        </p:txBody>
      </p:sp>
      <p:sp>
        <p:nvSpPr>
          <p:cNvPr id="23558" name="Google Shape;179;p25"/>
          <p:cNvSpPr>
            <a:spLocks noChangeArrowheads="1"/>
          </p:cNvSpPr>
          <p:nvPr/>
        </p:nvSpPr>
        <p:spPr bwMode="auto">
          <a:xfrm>
            <a:off x="5638800" y="2511425"/>
            <a:ext cx="2054225" cy="1120775"/>
          </a:xfrm>
          <a:prstGeom prst="roundRect">
            <a:avLst>
              <a:gd name="adj" fmla="val 16667"/>
            </a:avLst>
          </a:prstGeom>
          <a:solidFill>
            <a:schemeClr val="tx2"/>
          </a:solidFill>
          <a:ln w="9525">
            <a:solidFill>
              <a:schemeClr val="bg2"/>
            </a:solidFill>
            <a:round/>
            <a:headEnd type="none" w="sm" len="sm"/>
            <a:tailEnd type="none" w="sm" len="sm"/>
          </a:ln>
        </p:spPr>
        <p:txBody>
          <a:bodyPr lIns="91425" tIns="91425" rIns="91425" bIns="91425" anchor="ctr"/>
          <a:lstStyle/>
          <a:p>
            <a:pPr algn="ctr">
              <a:buClr>
                <a:srgbClr val="000000"/>
              </a:buClr>
              <a:buFont typeface="Arial" charset="0"/>
              <a:buNone/>
            </a:pPr>
            <a:r>
              <a:rPr lang="pt-BR" b="1"/>
              <a:t>peso não aferido </a:t>
            </a:r>
          </a:p>
          <a:p>
            <a:pPr algn="ctr">
              <a:buClr>
                <a:srgbClr val="000000"/>
              </a:buClr>
              <a:buFont typeface="Arial" charset="0"/>
              <a:buNone/>
            </a:pPr>
            <a:r>
              <a:rPr lang="pt-BR" b="1"/>
              <a:t>Sem cálculo de BH</a:t>
            </a:r>
          </a:p>
        </p:txBody>
      </p:sp>
      <p:sp>
        <p:nvSpPr>
          <p:cNvPr id="180" name="Google Shape;180;p25"/>
          <p:cNvSpPr/>
          <p:nvPr/>
        </p:nvSpPr>
        <p:spPr>
          <a:xfrm>
            <a:off x="2762250" y="2466975"/>
            <a:ext cx="2495550" cy="1120775"/>
          </a:xfrm>
          <a:prstGeom prst="mathMultiply">
            <a:avLst>
              <a:gd name="adj1" fmla="val 23520"/>
            </a:avLst>
          </a:prstGeom>
          <a:solidFill>
            <a:srgbClr val="FF0000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lIns="91425" tIns="91425" rIns="91425" bIns="91425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endParaRPr kern="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560" name="Google Shape;181;p25"/>
          <p:cNvSpPr>
            <a:spLocks noChangeArrowheads="1"/>
          </p:cNvSpPr>
          <p:nvPr/>
        </p:nvSpPr>
        <p:spPr bwMode="auto">
          <a:xfrm>
            <a:off x="4903788" y="2960688"/>
            <a:ext cx="479425" cy="228600"/>
          </a:xfrm>
          <a:prstGeom prst="rightArrow">
            <a:avLst>
              <a:gd name="adj1" fmla="val 50000"/>
              <a:gd name="adj2" fmla="val 49935"/>
            </a:avLst>
          </a:prstGeom>
          <a:solidFill>
            <a:schemeClr val="tx2"/>
          </a:solidFill>
          <a:ln w="9525">
            <a:solidFill>
              <a:schemeClr val="bg2"/>
            </a:solidFill>
            <a:round/>
            <a:headEnd type="none" w="sm" len="sm"/>
            <a:tailEnd type="none" w="sm" len="sm"/>
          </a:ln>
        </p:spPr>
        <p:txBody>
          <a:bodyPr lIns="91425" tIns="91425" rIns="91425" bIns="91425" anchor="ctr"/>
          <a:lstStyle/>
          <a:p>
            <a:pPr>
              <a:buClr>
                <a:srgbClr val="000000"/>
              </a:buClr>
              <a:buFont typeface="Arial" charset="0"/>
              <a:buNone/>
            </a:pPr>
            <a:endParaRPr lang="pt-BR"/>
          </a:p>
        </p:txBody>
      </p:sp>
      <p:sp>
        <p:nvSpPr>
          <p:cNvPr id="23561" name="Google Shape;182;p25"/>
          <p:cNvSpPr>
            <a:spLocks noChangeArrowheads="1"/>
          </p:cNvSpPr>
          <p:nvPr/>
        </p:nvSpPr>
        <p:spPr bwMode="auto">
          <a:xfrm>
            <a:off x="1314450" y="3532188"/>
            <a:ext cx="1246188" cy="582612"/>
          </a:xfrm>
          <a:prstGeom prst="roundRect">
            <a:avLst>
              <a:gd name="adj" fmla="val 16667"/>
            </a:avLst>
          </a:prstGeom>
          <a:solidFill>
            <a:schemeClr val="tx2"/>
          </a:solidFill>
          <a:ln w="9525">
            <a:solidFill>
              <a:schemeClr val="bg2"/>
            </a:solidFill>
            <a:round/>
            <a:headEnd type="none" w="sm" len="sm"/>
            <a:tailEnd type="none" w="sm" len="sm"/>
          </a:ln>
        </p:spPr>
        <p:txBody>
          <a:bodyPr lIns="91425" tIns="91425" rIns="91425" bIns="91425" anchor="ctr"/>
          <a:lstStyle/>
          <a:p>
            <a:pPr algn="ctr">
              <a:buClr>
                <a:srgbClr val="000000"/>
              </a:buClr>
              <a:buFont typeface="Arial" charset="0"/>
              <a:buNone/>
            </a:pPr>
            <a:r>
              <a:rPr lang="pt-BR" b="1"/>
              <a:t>14.483</a:t>
            </a:r>
          </a:p>
        </p:txBody>
      </p:sp>
      <p:sp>
        <p:nvSpPr>
          <p:cNvPr id="23562" name="Google Shape;183;p25"/>
          <p:cNvSpPr>
            <a:spLocks noChangeArrowheads="1"/>
          </p:cNvSpPr>
          <p:nvPr/>
        </p:nvSpPr>
        <p:spPr bwMode="auto">
          <a:xfrm>
            <a:off x="1839913" y="2967038"/>
            <a:ext cx="195262" cy="342900"/>
          </a:xfrm>
          <a:prstGeom prst="downArrow">
            <a:avLst>
              <a:gd name="adj1" fmla="val 50000"/>
              <a:gd name="adj2" fmla="val 49781"/>
            </a:avLst>
          </a:prstGeom>
          <a:solidFill>
            <a:schemeClr val="tx2"/>
          </a:solidFill>
          <a:ln w="9525">
            <a:solidFill>
              <a:schemeClr val="bg2"/>
            </a:solidFill>
            <a:round/>
            <a:headEnd type="none" w="sm" len="sm"/>
            <a:tailEnd type="none" w="sm" len="sm"/>
          </a:ln>
        </p:spPr>
        <p:txBody>
          <a:bodyPr lIns="91425" tIns="91425" rIns="91425" bIns="91425" anchor="ctr"/>
          <a:lstStyle/>
          <a:p>
            <a:pPr>
              <a:buClr>
                <a:srgbClr val="000000"/>
              </a:buClr>
              <a:buFont typeface="Arial" charset="0"/>
              <a:buNone/>
            </a:pPr>
            <a:endParaRPr lang="pt-BR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p26"/>
          <p:cNvSpPr txBox="1">
            <a:spLocks noGrp="1"/>
          </p:cNvSpPr>
          <p:nvPr>
            <p:ph type="title"/>
          </p:nvPr>
        </p:nvSpPr>
        <p:spPr>
          <a:xfrm>
            <a:off x="728663" y="1319213"/>
            <a:ext cx="7689850" cy="534987"/>
          </a:xfrm>
        </p:spPr>
        <p:txBody>
          <a:bodyPr/>
          <a:lstStyle/>
          <a:p>
            <a:pPr eaLnBrk="1" hangingPunct="1">
              <a:spcBef>
                <a:spcPct val="0"/>
              </a:spcBef>
              <a:spcAft>
                <a:spcPct val="0"/>
              </a:spcAft>
              <a:buClr>
                <a:srgbClr val="1A1A1A"/>
              </a:buClr>
              <a:buFont typeface="Raleway" charset="0"/>
              <a:buNone/>
            </a:pPr>
            <a:r>
              <a:rPr lang="pt-BR" sz="2300" b="1" smtClean="0">
                <a:solidFill>
                  <a:srgbClr val="1A1A1A"/>
                </a:solidFill>
                <a:latin typeface="Raleway" charset="0"/>
                <a:cs typeface="Arial" charset="0"/>
                <a:sym typeface="Raleway" charset="0"/>
              </a:rPr>
              <a:t>Resultados </a:t>
            </a:r>
          </a:p>
        </p:txBody>
      </p:sp>
      <p:sp>
        <p:nvSpPr>
          <p:cNvPr id="24579" name="Google Shape;189;p26"/>
          <p:cNvSpPr>
            <a:spLocks noChangeArrowheads="1"/>
          </p:cNvSpPr>
          <p:nvPr/>
        </p:nvSpPr>
        <p:spPr bwMode="auto">
          <a:xfrm>
            <a:off x="1314450" y="2160588"/>
            <a:ext cx="1246188" cy="582612"/>
          </a:xfrm>
          <a:prstGeom prst="roundRect">
            <a:avLst>
              <a:gd name="adj" fmla="val 16667"/>
            </a:avLst>
          </a:prstGeom>
          <a:solidFill>
            <a:schemeClr val="tx2"/>
          </a:solidFill>
          <a:ln w="9525">
            <a:solidFill>
              <a:schemeClr val="bg2"/>
            </a:solidFill>
            <a:round/>
            <a:headEnd type="none" w="sm" len="sm"/>
            <a:tailEnd type="none" w="sm" len="sm"/>
          </a:ln>
        </p:spPr>
        <p:txBody>
          <a:bodyPr lIns="91425" tIns="91425" rIns="91425" bIns="91425" anchor="ctr"/>
          <a:lstStyle/>
          <a:p>
            <a:pPr algn="ctr">
              <a:buClr>
                <a:srgbClr val="000000"/>
              </a:buClr>
              <a:buFont typeface="Arial" charset="0"/>
              <a:buNone/>
            </a:pPr>
            <a:r>
              <a:rPr lang="pt-BR" b="1"/>
              <a:t>14.825</a:t>
            </a:r>
          </a:p>
        </p:txBody>
      </p:sp>
      <p:sp>
        <p:nvSpPr>
          <p:cNvPr id="24580" name="Google Shape;190;p26"/>
          <p:cNvSpPr>
            <a:spLocks noChangeArrowheads="1"/>
          </p:cNvSpPr>
          <p:nvPr/>
        </p:nvSpPr>
        <p:spPr bwMode="auto">
          <a:xfrm>
            <a:off x="3379788" y="2743200"/>
            <a:ext cx="1246187" cy="584200"/>
          </a:xfrm>
          <a:prstGeom prst="roundRect">
            <a:avLst>
              <a:gd name="adj" fmla="val 16667"/>
            </a:avLst>
          </a:prstGeom>
          <a:solidFill>
            <a:schemeClr val="tx2"/>
          </a:solidFill>
          <a:ln w="9525">
            <a:solidFill>
              <a:schemeClr val="bg2"/>
            </a:solidFill>
            <a:round/>
            <a:headEnd type="none" w="sm" len="sm"/>
            <a:tailEnd type="none" w="sm" len="sm"/>
          </a:ln>
        </p:spPr>
        <p:txBody>
          <a:bodyPr lIns="91425" tIns="91425" rIns="91425" bIns="91425" anchor="ctr"/>
          <a:lstStyle/>
          <a:p>
            <a:pPr algn="ctr">
              <a:buClr>
                <a:srgbClr val="000000"/>
              </a:buClr>
              <a:buFont typeface="Arial" charset="0"/>
              <a:buNone/>
            </a:pPr>
            <a:r>
              <a:rPr lang="pt-BR" b="1"/>
              <a:t>342</a:t>
            </a:r>
          </a:p>
        </p:txBody>
      </p:sp>
      <p:sp>
        <p:nvSpPr>
          <p:cNvPr id="24582" name="Google Shape;192;p26"/>
          <p:cNvSpPr>
            <a:spLocks noChangeArrowheads="1"/>
          </p:cNvSpPr>
          <p:nvPr/>
        </p:nvSpPr>
        <p:spPr bwMode="auto">
          <a:xfrm>
            <a:off x="5638800" y="2511425"/>
            <a:ext cx="2054225" cy="1120775"/>
          </a:xfrm>
          <a:prstGeom prst="roundRect">
            <a:avLst>
              <a:gd name="adj" fmla="val 16667"/>
            </a:avLst>
          </a:prstGeom>
          <a:solidFill>
            <a:schemeClr val="tx2"/>
          </a:solidFill>
          <a:ln w="9525">
            <a:solidFill>
              <a:schemeClr val="bg2"/>
            </a:solidFill>
            <a:round/>
            <a:headEnd type="none" w="sm" len="sm"/>
            <a:tailEnd type="none" w="sm" len="sm"/>
          </a:ln>
        </p:spPr>
        <p:txBody>
          <a:bodyPr lIns="91425" tIns="91425" rIns="91425" bIns="91425" anchor="ctr"/>
          <a:lstStyle/>
          <a:p>
            <a:pPr algn="ctr">
              <a:buClr>
                <a:srgbClr val="000000"/>
              </a:buClr>
              <a:buFont typeface="Arial" charset="0"/>
              <a:buNone/>
            </a:pPr>
            <a:r>
              <a:rPr lang="pt-BR" b="1"/>
              <a:t>peso não aferido </a:t>
            </a:r>
          </a:p>
          <a:p>
            <a:pPr algn="ctr">
              <a:buClr>
                <a:srgbClr val="000000"/>
              </a:buClr>
              <a:buFont typeface="Arial" charset="0"/>
              <a:buNone/>
            </a:pPr>
            <a:r>
              <a:rPr lang="pt-BR" b="1"/>
              <a:t>Sem cálculo de BH</a:t>
            </a:r>
          </a:p>
        </p:txBody>
      </p:sp>
      <p:sp>
        <p:nvSpPr>
          <p:cNvPr id="193" name="Google Shape;193;p26"/>
          <p:cNvSpPr/>
          <p:nvPr/>
        </p:nvSpPr>
        <p:spPr>
          <a:xfrm>
            <a:off x="2762250" y="2466975"/>
            <a:ext cx="2495550" cy="1120775"/>
          </a:xfrm>
          <a:prstGeom prst="mathMultiply">
            <a:avLst>
              <a:gd name="adj1" fmla="val 23520"/>
            </a:avLst>
          </a:prstGeom>
          <a:solidFill>
            <a:srgbClr val="FF0000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lIns="91425" tIns="91425" rIns="91425" bIns="91425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endParaRPr kern="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584" name="Google Shape;194;p26"/>
          <p:cNvSpPr>
            <a:spLocks noChangeArrowheads="1"/>
          </p:cNvSpPr>
          <p:nvPr/>
        </p:nvSpPr>
        <p:spPr bwMode="auto">
          <a:xfrm>
            <a:off x="4903788" y="2960688"/>
            <a:ext cx="479425" cy="228600"/>
          </a:xfrm>
          <a:prstGeom prst="rightArrow">
            <a:avLst>
              <a:gd name="adj1" fmla="val 50000"/>
              <a:gd name="adj2" fmla="val 49935"/>
            </a:avLst>
          </a:prstGeom>
          <a:solidFill>
            <a:schemeClr val="tx2"/>
          </a:solidFill>
          <a:ln w="9525">
            <a:solidFill>
              <a:schemeClr val="bg2"/>
            </a:solidFill>
            <a:round/>
            <a:headEnd type="none" w="sm" len="sm"/>
            <a:tailEnd type="none" w="sm" len="sm"/>
          </a:ln>
        </p:spPr>
        <p:txBody>
          <a:bodyPr lIns="91425" tIns="91425" rIns="91425" bIns="91425" anchor="ctr"/>
          <a:lstStyle/>
          <a:p>
            <a:pPr>
              <a:buClr>
                <a:srgbClr val="000000"/>
              </a:buClr>
              <a:buFont typeface="Arial" charset="0"/>
              <a:buNone/>
            </a:pPr>
            <a:endParaRPr lang="pt-BR"/>
          </a:p>
        </p:txBody>
      </p:sp>
      <p:sp>
        <p:nvSpPr>
          <p:cNvPr id="24585" name="Google Shape;195;p26"/>
          <p:cNvSpPr>
            <a:spLocks noChangeArrowheads="1"/>
          </p:cNvSpPr>
          <p:nvPr/>
        </p:nvSpPr>
        <p:spPr bwMode="auto">
          <a:xfrm>
            <a:off x="1314450" y="3532188"/>
            <a:ext cx="1246188" cy="582612"/>
          </a:xfrm>
          <a:prstGeom prst="roundRect">
            <a:avLst>
              <a:gd name="adj" fmla="val 16667"/>
            </a:avLst>
          </a:prstGeom>
          <a:solidFill>
            <a:srgbClr val="FFFF00"/>
          </a:solidFill>
          <a:ln w="38100">
            <a:solidFill>
              <a:srgbClr val="FFFF00"/>
            </a:solidFill>
            <a:round/>
            <a:headEnd type="none" w="sm" len="sm"/>
            <a:tailEnd type="none" w="sm" len="sm"/>
          </a:ln>
        </p:spPr>
        <p:txBody>
          <a:bodyPr lIns="91425" tIns="91425" rIns="91425" bIns="91425" anchor="ctr"/>
          <a:lstStyle/>
          <a:p>
            <a:pPr algn="ctr">
              <a:buClr>
                <a:srgbClr val="000000"/>
              </a:buClr>
              <a:buFont typeface="Arial" charset="0"/>
              <a:buNone/>
            </a:pPr>
            <a:r>
              <a:rPr lang="pt-BR" b="1"/>
              <a:t>14.483</a:t>
            </a:r>
          </a:p>
        </p:txBody>
      </p:sp>
      <p:sp>
        <p:nvSpPr>
          <p:cNvPr id="24586" name="Google Shape;196;p26"/>
          <p:cNvSpPr>
            <a:spLocks noChangeArrowheads="1"/>
          </p:cNvSpPr>
          <p:nvPr/>
        </p:nvSpPr>
        <p:spPr bwMode="auto">
          <a:xfrm>
            <a:off x="1839913" y="2967038"/>
            <a:ext cx="195262" cy="342900"/>
          </a:xfrm>
          <a:prstGeom prst="downArrow">
            <a:avLst>
              <a:gd name="adj1" fmla="val 50000"/>
              <a:gd name="adj2" fmla="val 49781"/>
            </a:avLst>
          </a:prstGeom>
          <a:solidFill>
            <a:schemeClr val="tx2"/>
          </a:solidFill>
          <a:ln w="9525">
            <a:solidFill>
              <a:schemeClr val="bg2"/>
            </a:solidFill>
            <a:round/>
            <a:headEnd type="none" w="sm" len="sm"/>
            <a:tailEnd type="none" w="sm" len="sm"/>
          </a:ln>
        </p:spPr>
        <p:txBody>
          <a:bodyPr lIns="91425" tIns="91425" rIns="91425" bIns="91425" anchor="ctr"/>
          <a:lstStyle/>
          <a:p>
            <a:pPr>
              <a:buClr>
                <a:srgbClr val="000000"/>
              </a:buClr>
              <a:buFont typeface="Arial" charset="0"/>
              <a:buNone/>
            </a:pPr>
            <a:endParaRPr lang="pt-BR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Google Shape;201;p27"/>
          <p:cNvSpPr txBox="1">
            <a:spLocks noGrp="1"/>
          </p:cNvSpPr>
          <p:nvPr>
            <p:ph type="title"/>
          </p:nvPr>
        </p:nvSpPr>
        <p:spPr>
          <a:xfrm>
            <a:off x="728663" y="1319213"/>
            <a:ext cx="7689850" cy="534987"/>
          </a:xfrm>
        </p:spPr>
        <p:txBody>
          <a:bodyPr/>
          <a:lstStyle/>
          <a:p>
            <a:pPr eaLnBrk="1" hangingPunct="1">
              <a:spcBef>
                <a:spcPct val="0"/>
              </a:spcBef>
              <a:spcAft>
                <a:spcPct val="0"/>
              </a:spcAft>
              <a:buClr>
                <a:srgbClr val="1A1A1A"/>
              </a:buClr>
              <a:buFont typeface="Lato" pitchFamily="34" charset="0"/>
              <a:buNone/>
            </a:pPr>
            <a:r>
              <a:rPr lang="pt-BR" sz="2300" b="1" smtClean="0">
                <a:solidFill>
                  <a:srgbClr val="1A1A1A"/>
                </a:solidFill>
                <a:latin typeface="Lato" pitchFamily="34" charset="0"/>
                <a:cs typeface="Arial" charset="0"/>
                <a:sym typeface="Lato" pitchFamily="34" charset="0"/>
              </a:rPr>
              <a:t>Resultados </a:t>
            </a:r>
          </a:p>
        </p:txBody>
      </p:sp>
      <p:sp>
        <p:nvSpPr>
          <p:cNvPr id="25603" name="Google Shape;202;p27"/>
          <p:cNvSpPr txBox="1">
            <a:spLocks noGrp="1"/>
          </p:cNvSpPr>
          <p:nvPr>
            <p:ph type="body" idx="1"/>
          </p:nvPr>
        </p:nvSpPr>
        <p:spPr>
          <a:xfrm>
            <a:off x="685800" y="1993900"/>
            <a:ext cx="8096250" cy="2735263"/>
          </a:xfrm>
        </p:spPr>
        <p:txBody>
          <a:bodyPr/>
          <a:lstStyle>
            <a:lvl1pPr marL="457200" indent="-361950"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1pPr>
            <a:lvl2pPr marL="914400" indent="-349250"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pPr eaLnBrk="1" hangingPunct="1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ts val="2100"/>
              <a:buFont typeface="Raleway" charset="0"/>
              <a:buChar char="●"/>
            </a:pPr>
            <a:r>
              <a:rPr lang="pt-BR" sz="2100" smtClean="0">
                <a:solidFill>
                  <a:schemeClr val="accent1"/>
                </a:solidFill>
                <a:latin typeface="Raleway" charset="0"/>
                <a:sym typeface="Raleway" charset="0"/>
              </a:rPr>
              <a:t>Sexo feminino: 45% </a:t>
            </a:r>
          </a:p>
          <a:p>
            <a:pPr eaLnBrk="1" hangingPunct="1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ts val="2100"/>
              <a:buFont typeface="Raleway" charset="0"/>
              <a:buChar char="●"/>
            </a:pPr>
            <a:r>
              <a:rPr lang="pt-BR" sz="2100" smtClean="0">
                <a:solidFill>
                  <a:schemeClr val="accent1"/>
                </a:solidFill>
                <a:latin typeface="Raleway" charset="0"/>
                <a:sym typeface="Raleway" charset="0"/>
              </a:rPr>
              <a:t>Medianas: </a:t>
            </a:r>
          </a:p>
          <a:p>
            <a:pPr lvl="1" eaLnBrk="1" hangingPunct="1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ts val="1900"/>
              <a:buFont typeface="Raleway" charset="0"/>
              <a:buChar char="○"/>
            </a:pPr>
            <a:r>
              <a:rPr lang="pt-BR" sz="2000" smtClean="0">
                <a:solidFill>
                  <a:schemeClr val="accent1"/>
                </a:solidFill>
                <a:latin typeface="Raleway" charset="0"/>
                <a:sym typeface="Raleway" charset="0"/>
              </a:rPr>
              <a:t>idade: 4,6 anos (</a:t>
            </a:r>
            <a:r>
              <a:rPr lang="pt-BR" sz="2000" smtClean="0">
                <a:sym typeface="Raleway" charset="0"/>
              </a:rPr>
              <a:t>1,2-11,9) </a:t>
            </a:r>
            <a:endParaRPr lang="pt-BR" sz="2000" smtClean="0">
              <a:solidFill>
                <a:schemeClr val="accent1"/>
              </a:solidFill>
              <a:latin typeface="Raleway" charset="0"/>
              <a:sym typeface="Raleway" charset="0"/>
            </a:endParaRPr>
          </a:p>
          <a:p>
            <a:pPr lvl="1" eaLnBrk="1" hangingPunct="1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ts val="1900"/>
              <a:buFont typeface="Raleway" charset="0"/>
              <a:buChar char="○"/>
            </a:pPr>
            <a:r>
              <a:rPr lang="pt-BR" sz="2000" smtClean="0">
                <a:solidFill>
                  <a:schemeClr val="accent1"/>
                </a:solidFill>
                <a:latin typeface="Raleway" charset="0"/>
                <a:sym typeface="Raleway" charset="0"/>
              </a:rPr>
              <a:t>Peso: 16,8 kg (</a:t>
            </a:r>
            <a:r>
              <a:rPr lang="pt-BR" sz="2000" smtClean="0">
                <a:sym typeface="Raleway" charset="0"/>
              </a:rPr>
              <a:t>9,4-38 </a:t>
            </a:r>
            <a:r>
              <a:rPr lang="pt-BR" sz="2000" smtClean="0">
                <a:solidFill>
                  <a:schemeClr val="accent1"/>
                </a:solidFill>
                <a:latin typeface="Raleway" charset="0"/>
                <a:sym typeface="Raleway" charset="0"/>
              </a:rPr>
              <a:t> </a:t>
            </a:r>
          </a:p>
          <a:p>
            <a:pPr lvl="1" eaLnBrk="1" hangingPunct="1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ts val="1900"/>
              <a:buFont typeface="Raleway" charset="0"/>
              <a:buChar char="○"/>
            </a:pPr>
            <a:r>
              <a:rPr lang="pt-BR" sz="2000" smtClean="0">
                <a:solidFill>
                  <a:schemeClr val="accent1"/>
                </a:solidFill>
                <a:latin typeface="Raleway" charset="0"/>
                <a:sym typeface="Raleway" charset="0"/>
              </a:rPr>
              <a:t>Tempo de internação: 6 dias (</a:t>
            </a:r>
            <a:r>
              <a:rPr lang="pt-BR" sz="2000" smtClean="0">
                <a:sym typeface="Raleway" charset="0"/>
              </a:rPr>
              <a:t>3,8-11,5 )</a:t>
            </a:r>
          </a:p>
          <a:p>
            <a:pPr lvl="1" eaLnBrk="1" hangingPunct="1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ts val="1900"/>
              <a:buFont typeface="Raleway" charset="0"/>
              <a:buNone/>
            </a:pPr>
            <a:r>
              <a:rPr lang="pt-BR" sz="1900" b="1" smtClean="0">
                <a:solidFill>
                  <a:schemeClr val="accent1"/>
                </a:solidFill>
                <a:latin typeface="Raleway" charset="0"/>
                <a:sym typeface="Raleway" charset="0"/>
              </a:rPr>
              <a:t>Mortalidade: 2,1%  e Taxa de IRA no dia 3: 11%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Google Shape;208;p28"/>
          <p:cNvSpPr txBox="1">
            <a:spLocks noGrp="1"/>
          </p:cNvSpPr>
          <p:nvPr>
            <p:ph type="title"/>
          </p:nvPr>
        </p:nvSpPr>
        <p:spPr>
          <a:xfrm>
            <a:off x="728663" y="1319213"/>
            <a:ext cx="7689850" cy="534987"/>
          </a:xfrm>
        </p:spPr>
        <p:txBody>
          <a:bodyPr/>
          <a:lstStyle/>
          <a:p>
            <a:pPr eaLnBrk="1" hangingPunct="1">
              <a:spcBef>
                <a:spcPct val="0"/>
              </a:spcBef>
              <a:spcAft>
                <a:spcPct val="0"/>
              </a:spcAft>
              <a:buClr>
                <a:srgbClr val="1A1A1A"/>
              </a:buClr>
              <a:buFont typeface="Lato" pitchFamily="34" charset="0"/>
              <a:buNone/>
            </a:pPr>
            <a:r>
              <a:rPr lang="pt-BR" sz="2300" b="1" smtClean="0">
                <a:solidFill>
                  <a:srgbClr val="1A1A1A"/>
                </a:solidFill>
                <a:latin typeface="Lato" pitchFamily="34" charset="0"/>
                <a:cs typeface="Arial" charset="0"/>
                <a:sym typeface="Lato" pitchFamily="34" charset="0"/>
              </a:rPr>
              <a:t>Resultados </a:t>
            </a:r>
          </a:p>
        </p:txBody>
      </p:sp>
      <p:sp>
        <p:nvSpPr>
          <p:cNvPr id="209" name="Google Shape;209;p28"/>
          <p:cNvSpPr txBox="1">
            <a:spLocks noGrp="1"/>
          </p:cNvSpPr>
          <p:nvPr>
            <p:ph type="body" idx="1"/>
          </p:nvPr>
        </p:nvSpPr>
        <p:spPr>
          <a:xfrm>
            <a:off x="728663" y="2079625"/>
            <a:ext cx="7689850" cy="2260600"/>
          </a:xfrm>
        </p:spPr>
        <p:txBody>
          <a:bodyPr>
            <a:noAutofit/>
          </a:bodyPr>
          <a:lstStyle>
            <a:lvl1pPr marL="457200" indent="-336550"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1pPr>
            <a:lvl2pPr marL="914400" indent="-336550"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pPr eaLnBrk="1" hangingPunct="1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ts val="1700"/>
              <a:buFont typeface="Raleway" charset="0"/>
              <a:buChar char="●"/>
            </a:pPr>
            <a:r>
              <a:rPr lang="pt-BR" sz="1700" smtClean="0">
                <a:solidFill>
                  <a:schemeClr val="accent1"/>
                </a:solidFill>
                <a:latin typeface="Raleway" charset="0"/>
                <a:sym typeface="Raleway" charset="0"/>
              </a:rPr>
              <a:t>Sobrecarga de volume (Fluid overload - FO) </a:t>
            </a:r>
          </a:p>
          <a:p>
            <a:pPr lvl="1" eaLnBrk="1" hangingPunct="1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ts val="1700"/>
              <a:buFont typeface="Raleway" charset="0"/>
              <a:buChar char="○"/>
            </a:pPr>
            <a:r>
              <a:rPr lang="pt-BR" sz="1700" smtClean="0">
                <a:solidFill>
                  <a:schemeClr val="accent1"/>
                </a:solidFill>
                <a:latin typeface="Raleway" charset="0"/>
                <a:sym typeface="Raleway" charset="0"/>
              </a:rPr>
              <a:t>estratificada em 3 grupos </a:t>
            </a:r>
          </a:p>
          <a:p>
            <a:pPr lvl="1" eaLnBrk="1" hangingPunct="1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ts val="1700"/>
              <a:buFont typeface="Raleway" charset="0"/>
              <a:buChar char="○"/>
            </a:pPr>
            <a:r>
              <a:rPr lang="pt-BR" sz="1700" smtClean="0">
                <a:solidFill>
                  <a:schemeClr val="accent1"/>
                </a:solidFill>
                <a:latin typeface="Raleway" charset="0"/>
                <a:sym typeface="Raleway" charset="0"/>
              </a:rPr>
              <a:t>Com relação à necessidade hídrica diária</a:t>
            </a:r>
          </a:p>
          <a:p>
            <a:pPr eaLnBrk="1" hangingPunct="1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Clr>
                <a:schemeClr val="accent1"/>
              </a:buClr>
              <a:buFont typeface="Raleway" charset="0"/>
              <a:buNone/>
            </a:pPr>
            <a:endParaRPr lang="pt-BR" sz="1700" smtClean="0">
              <a:solidFill>
                <a:schemeClr val="accent1"/>
              </a:solidFill>
              <a:latin typeface="Raleway" charset="0"/>
              <a:sym typeface="Raleway" charset="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Google Shape;215;p29"/>
          <p:cNvSpPr txBox="1">
            <a:spLocks noGrp="1"/>
          </p:cNvSpPr>
          <p:nvPr>
            <p:ph type="title"/>
          </p:nvPr>
        </p:nvSpPr>
        <p:spPr>
          <a:xfrm>
            <a:off x="796925" y="557213"/>
            <a:ext cx="7689850" cy="534987"/>
          </a:xfrm>
        </p:spPr>
        <p:txBody>
          <a:bodyPr/>
          <a:lstStyle/>
          <a:p>
            <a:pPr eaLnBrk="1" hangingPunct="1">
              <a:spcBef>
                <a:spcPct val="0"/>
              </a:spcBef>
              <a:spcAft>
                <a:spcPct val="0"/>
              </a:spcAft>
              <a:buClr>
                <a:srgbClr val="1A1A1A"/>
              </a:buClr>
              <a:buFont typeface="Lato" pitchFamily="34" charset="0"/>
              <a:buNone/>
            </a:pPr>
            <a:r>
              <a:rPr lang="pt-BR" sz="2300" b="1" smtClean="0">
                <a:solidFill>
                  <a:srgbClr val="1A1A1A"/>
                </a:solidFill>
                <a:latin typeface="Lato" pitchFamily="34" charset="0"/>
                <a:cs typeface="Arial" charset="0"/>
                <a:sym typeface="Lato" pitchFamily="34" charset="0"/>
              </a:rPr>
              <a:t>Resultados </a:t>
            </a:r>
          </a:p>
        </p:txBody>
      </p:sp>
      <p:sp>
        <p:nvSpPr>
          <p:cNvPr id="216" name="Google Shape;216;p29"/>
          <p:cNvSpPr txBox="1">
            <a:spLocks noGrp="1"/>
          </p:cNvSpPr>
          <p:nvPr>
            <p:ph type="body" idx="1"/>
          </p:nvPr>
        </p:nvSpPr>
        <p:spPr>
          <a:xfrm>
            <a:off x="703263" y="1274763"/>
            <a:ext cx="7689850" cy="2260600"/>
          </a:xfrm>
        </p:spPr>
        <p:txBody>
          <a:bodyPr>
            <a:noAutofit/>
          </a:bodyPr>
          <a:lstStyle>
            <a:lvl1pPr marL="457200" indent="-336550"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1pPr>
            <a:lvl2pPr marL="914400" indent="-336550"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pPr eaLnBrk="1" hangingPunct="1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ts val="1700"/>
              <a:buFont typeface="Raleway" charset="0"/>
              <a:buChar char="●"/>
            </a:pPr>
            <a:r>
              <a:rPr lang="pt-BR" sz="1700" smtClean="0">
                <a:solidFill>
                  <a:schemeClr val="accent1"/>
                </a:solidFill>
                <a:latin typeface="Raleway" charset="0"/>
                <a:sym typeface="Raleway" charset="0"/>
              </a:rPr>
              <a:t>Sobrecarga de volume (</a:t>
            </a:r>
            <a:r>
              <a:rPr lang="pt-BR" sz="1700" i="1" smtClean="0">
                <a:solidFill>
                  <a:schemeClr val="accent1"/>
                </a:solidFill>
                <a:latin typeface="Raleway" charset="0"/>
                <a:sym typeface="Raleway" charset="0"/>
              </a:rPr>
              <a:t>Fluid overload</a:t>
            </a:r>
            <a:r>
              <a:rPr lang="pt-BR" sz="1700" smtClean="0">
                <a:solidFill>
                  <a:schemeClr val="accent1"/>
                </a:solidFill>
                <a:latin typeface="Raleway" charset="0"/>
                <a:sym typeface="Raleway" charset="0"/>
              </a:rPr>
              <a:t> - </a:t>
            </a:r>
            <a:r>
              <a:rPr lang="pt-BR" sz="1700" b="1" smtClean="0">
                <a:solidFill>
                  <a:schemeClr val="accent1"/>
                </a:solidFill>
                <a:latin typeface="Raleway" charset="0"/>
                <a:sym typeface="Raleway" charset="0"/>
              </a:rPr>
              <a:t>FO</a:t>
            </a:r>
            <a:r>
              <a:rPr lang="pt-BR" sz="1700" smtClean="0">
                <a:solidFill>
                  <a:schemeClr val="accent1"/>
                </a:solidFill>
                <a:latin typeface="Raleway" charset="0"/>
                <a:sym typeface="Raleway" charset="0"/>
              </a:rPr>
              <a:t>) </a:t>
            </a:r>
          </a:p>
          <a:p>
            <a:pPr lvl="1" eaLnBrk="1" hangingPunct="1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ts val="1700"/>
              <a:buFont typeface="Raleway" charset="0"/>
              <a:buChar char="○"/>
            </a:pPr>
            <a:r>
              <a:rPr lang="pt-BR" sz="1700" smtClean="0">
                <a:solidFill>
                  <a:schemeClr val="accent1"/>
                </a:solidFill>
                <a:latin typeface="Raleway" charset="0"/>
                <a:sym typeface="Raleway" charset="0"/>
              </a:rPr>
              <a:t>estratificada em 3 grupos </a:t>
            </a:r>
          </a:p>
          <a:p>
            <a:pPr lvl="1" eaLnBrk="1" hangingPunct="1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ts val="1700"/>
              <a:buFont typeface="Raleway" charset="0"/>
              <a:buChar char="○"/>
            </a:pPr>
            <a:r>
              <a:rPr lang="pt-BR" sz="1700" smtClean="0">
                <a:solidFill>
                  <a:schemeClr val="accent1"/>
                </a:solidFill>
                <a:latin typeface="Raleway" charset="0"/>
                <a:sym typeface="Raleway" charset="0"/>
              </a:rPr>
              <a:t>Com relação à necessidade hídrica diária</a:t>
            </a:r>
          </a:p>
          <a:p>
            <a:pPr eaLnBrk="1" hangingPunct="1">
              <a:lnSpc>
                <a:spcPct val="115000"/>
              </a:lnSpc>
              <a:spcBef>
                <a:spcPts val="1200"/>
              </a:spcBef>
              <a:spcAft>
                <a:spcPct val="0"/>
              </a:spcAft>
              <a:buClr>
                <a:schemeClr val="accent1"/>
              </a:buClr>
              <a:buFont typeface="Raleway" charset="0"/>
              <a:buNone/>
            </a:pPr>
            <a:endParaRPr lang="pt-BR" sz="1700" smtClean="0">
              <a:solidFill>
                <a:schemeClr val="accent1"/>
              </a:solidFill>
              <a:latin typeface="Raleway" charset="0"/>
              <a:sym typeface="Raleway" charset="0"/>
            </a:endParaRPr>
          </a:p>
          <a:p>
            <a:pPr eaLnBrk="1" hangingPunct="1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Clr>
                <a:schemeClr val="accent1"/>
              </a:buClr>
              <a:buFont typeface="Raleway" charset="0"/>
              <a:buNone/>
            </a:pPr>
            <a:endParaRPr lang="pt-BR" sz="1700" smtClean="0">
              <a:solidFill>
                <a:schemeClr val="accent1"/>
              </a:solidFill>
              <a:latin typeface="Raleway" charset="0"/>
              <a:sym typeface="Raleway" charset="0"/>
            </a:endParaRPr>
          </a:p>
        </p:txBody>
      </p:sp>
      <p:sp>
        <p:nvSpPr>
          <p:cNvPr id="27653" name="Google Shape;218;p29"/>
          <p:cNvSpPr>
            <a:spLocks noChangeArrowheads="1"/>
          </p:cNvSpPr>
          <p:nvPr/>
        </p:nvSpPr>
        <p:spPr bwMode="auto">
          <a:xfrm>
            <a:off x="1636713" y="2524125"/>
            <a:ext cx="1246187" cy="582613"/>
          </a:xfrm>
          <a:prstGeom prst="roundRect">
            <a:avLst>
              <a:gd name="adj" fmla="val 16667"/>
            </a:avLst>
          </a:prstGeom>
          <a:solidFill>
            <a:schemeClr val="tx2"/>
          </a:solidFill>
          <a:ln w="9525">
            <a:solidFill>
              <a:schemeClr val="bg2"/>
            </a:solidFill>
            <a:round/>
            <a:headEnd type="none" w="sm" len="sm"/>
            <a:tailEnd type="none" w="sm" len="sm"/>
          </a:ln>
        </p:spPr>
        <p:txBody>
          <a:bodyPr lIns="91425" tIns="91425" rIns="91425" bIns="91425" anchor="ctr"/>
          <a:lstStyle/>
          <a:p>
            <a:pPr algn="ctr">
              <a:buClr>
                <a:srgbClr val="000000"/>
              </a:buClr>
              <a:buFont typeface="Arial" charset="0"/>
              <a:buNone/>
            </a:pPr>
            <a:r>
              <a:rPr lang="pt-BR" b="1"/>
              <a:t>&lt; 10%</a:t>
            </a:r>
          </a:p>
        </p:txBody>
      </p:sp>
      <p:sp>
        <p:nvSpPr>
          <p:cNvPr id="27654" name="Google Shape;219;p29"/>
          <p:cNvSpPr>
            <a:spLocks noChangeArrowheads="1"/>
          </p:cNvSpPr>
          <p:nvPr/>
        </p:nvSpPr>
        <p:spPr bwMode="auto">
          <a:xfrm>
            <a:off x="3997325" y="2576513"/>
            <a:ext cx="1246188" cy="582612"/>
          </a:xfrm>
          <a:prstGeom prst="roundRect">
            <a:avLst>
              <a:gd name="adj" fmla="val 16667"/>
            </a:avLst>
          </a:prstGeom>
          <a:solidFill>
            <a:schemeClr val="tx2"/>
          </a:solidFill>
          <a:ln w="9525">
            <a:solidFill>
              <a:schemeClr val="bg2"/>
            </a:solidFill>
            <a:round/>
            <a:headEnd type="none" w="sm" len="sm"/>
            <a:tailEnd type="none" w="sm" len="sm"/>
          </a:ln>
        </p:spPr>
        <p:txBody>
          <a:bodyPr lIns="91425" tIns="91425" rIns="91425" bIns="91425" anchor="ctr"/>
          <a:lstStyle/>
          <a:p>
            <a:pPr algn="ctr">
              <a:buClr>
                <a:srgbClr val="000000"/>
              </a:buClr>
              <a:buFont typeface="Arial" charset="0"/>
              <a:buNone/>
            </a:pPr>
            <a:r>
              <a:rPr lang="pt-BR" b="1"/>
              <a:t>10 - 20%</a:t>
            </a:r>
          </a:p>
        </p:txBody>
      </p:sp>
      <p:sp>
        <p:nvSpPr>
          <p:cNvPr id="27655" name="Google Shape;220;p29"/>
          <p:cNvSpPr>
            <a:spLocks noChangeArrowheads="1"/>
          </p:cNvSpPr>
          <p:nvPr/>
        </p:nvSpPr>
        <p:spPr bwMode="auto">
          <a:xfrm>
            <a:off x="6315075" y="2576513"/>
            <a:ext cx="1246188" cy="582612"/>
          </a:xfrm>
          <a:prstGeom prst="roundRect">
            <a:avLst>
              <a:gd name="adj" fmla="val 16667"/>
            </a:avLst>
          </a:prstGeom>
          <a:solidFill>
            <a:schemeClr val="tx2"/>
          </a:solidFill>
          <a:ln w="9525">
            <a:solidFill>
              <a:schemeClr val="bg2"/>
            </a:solidFill>
            <a:round/>
            <a:headEnd type="none" w="sm" len="sm"/>
            <a:tailEnd type="none" w="sm" len="sm"/>
          </a:ln>
        </p:spPr>
        <p:txBody>
          <a:bodyPr lIns="91425" tIns="91425" rIns="91425" bIns="91425" anchor="ctr"/>
          <a:lstStyle/>
          <a:p>
            <a:pPr algn="ctr">
              <a:buClr>
                <a:srgbClr val="000000"/>
              </a:buClr>
              <a:buFont typeface="Arial" charset="0"/>
              <a:buNone/>
            </a:pPr>
            <a:r>
              <a:rPr lang="pt-BR" b="1"/>
              <a:t>&gt; 20%</a:t>
            </a:r>
          </a:p>
        </p:txBody>
      </p:sp>
      <p:sp>
        <p:nvSpPr>
          <p:cNvPr id="27658" name="Text Box 10"/>
          <p:cNvSpPr txBox="1">
            <a:spLocks noChangeArrowheads="1"/>
          </p:cNvSpPr>
          <p:nvPr/>
        </p:nvSpPr>
        <p:spPr bwMode="auto">
          <a:xfrm>
            <a:off x="3929063" y="4217988"/>
            <a:ext cx="973137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 sz="1600">
                <a:solidFill>
                  <a:srgbClr val="0000FF"/>
                </a:solidFill>
              </a:rPr>
              <a:t>Tabela 1</a:t>
            </a:r>
          </a:p>
        </p:txBody>
      </p:sp>
      <p:sp>
        <p:nvSpPr>
          <p:cNvPr id="27659" name="Rectangle 11"/>
          <p:cNvSpPr>
            <a:spLocks noChangeArrowheads="1"/>
          </p:cNvSpPr>
          <p:nvPr/>
        </p:nvSpPr>
        <p:spPr bwMode="auto">
          <a:xfrm>
            <a:off x="0" y="3217863"/>
            <a:ext cx="9144000" cy="942975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eaLnBrk="0" hangingPunct="0">
              <a:buClr>
                <a:srgbClr val="000000"/>
              </a:buClr>
              <a:buFont typeface="Arial" charset="0"/>
              <a:buNone/>
            </a:pPr>
            <a:r>
              <a:rPr lang="pt-BR"/>
              <a:t>Na </a:t>
            </a:r>
            <a:r>
              <a:rPr lang="pt-BR">
                <a:solidFill>
                  <a:srgbClr val="0000FF"/>
                </a:solidFill>
              </a:rPr>
              <a:t>Tabela 1:</a:t>
            </a:r>
            <a:r>
              <a:rPr lang="pt-BR"/>
              <a:t> características clínicas e os resultados da população do estudo estratificados por % FO no dia 3 após a admissão na UTIP. </a:t>
            </a:r>
            <a:r>
              <a:rPr lang="pt-BR" b="1"/>
              <a:t>Houve diferenças significativas em idade, sexo, peso, escores PRISM III, taxas de IRA no dia 3, tempo de internação hospitalar, dias sem ventilação e mortalidade com base nos estratos FO</a:t>
            </a:r>
            <a:r>
              <a:rPr lang="pt-BR"/>
              <a:t>. 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Google Shape;225;p30"/>
          <p:cNvPicPr preferRelativeResize="0"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69938"/>
            <a:ext cx="9077325" cy="3813175"/>
          </a:xfrm>
          <a:prstGeom prst="rect">
            <a:avLst/>
          </a:prstGeom>
          <a:noFill/>
          <a:ln w="38100">
            <a:solidFill>
              <a:srgbClr val="FF00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7" name="Text Box 3"/>
          <p:cNvSpPr txBox="1">
            <a:spLocks noGrp="1"/>
          </p:cNvSpPr>
          <p:nvPr>
            <p:ph type="body" idx="4294967295"/>
          </p:nvPr>
        </p:nvSpPr>
        <p:spPr>
          <a:xfrm>
            <a:off x="295275" y="1727200"/>
            <a:ext cx="8521700" cy="3416300"/>
          </a:xfrm>
        </p:spPr>
        <p:txBody>
          <a:bodyPr/>
          <a:lstStyle/>
          <a:p>
            <a:r>
              <a:rPr lang="pt-BR" smtClean="0">
                <a:latin typeface="Arial" charset="0"/>
                <a:cs typeface="Arial" charset="0"/>
              </a:rPr>
              <a:t> </a:t>
            </a:r>
            <a:r>
              <a:rPr lang="pt-BR" sz="1800" smtClean="0">
                <a:latin typeface="Arial" charset="0"/>
                <a:cs typeface="Arial" charset="0"/>
              </a:rPr>
              <a:t>Na </a:t>
            </a:r>
            <a:r>
              <a:rPr lang="pt-BR" sz="1800" smtClean="0">
                <a:solidFill>
                  <a:srgbClr val="0000FF"/>
                </a:solidFill>
                <a:latin typeface="Arial" charset="0"/>
                <a:cs typeface="Arial" charset="0"/>
              </a:rPr>
              <a:t>Tabela 2</a:t>
            </a:r>
            <a:r>
              <a:rPr lang="pt-BR" sz="1800" smtClean="0">
                <a:latin typeface="Arial" charset="0"/>
                <a:cs typeface="Arial" charset="0"/>
              </a:rPr>
              <a:t>: os volumes relativos de diferentes fontes de fluido para cada um dos primeiros 3 dias após a admissão na UTIP usando volumes médios.</a:t>
            </a:r>
          </a:p>
          <a:p>
            <a:endParaRPr lang="pt-BR" sz="1800" smtClean="0">
              <a:latin typeface="Arial" charset="0"/>
              <a:cs typeface="Arial" charset="0"/>
            </a:endParaRPr>
          </a:p>
          <a:p>
            <a:pPr algn="ctr"/>
            <a:r>
              <a:rPr lang="pt-BR" sz="1800" smtClean="0">
                <a:latin typeface="Arial" charset="0"/>
                <a:cs typeface="Arial" charset="0"/>
              </a:rPr>
              <a:t> </a:t>
            </a:r>
            <a:r>
              <a:rPr lang="pt-BR" sz="2000" b="1" smtClean="0">
                <a:latin typeface="Arial" charset="0"/>
                <a:cs typeface="Arial" charset="0"/>
              </a:rPr>
              <a:t>Fluidos de manutenção e nutrição foram os maiores contribuintes para a entrada de fluidos</a:t>
            </a:r>
            <a:r>
              <a:rPr lang="pt-BR" sz="1800" b="1" smtClean="0">
                <a:latin typeface="Arial" charset="0"/>
                <a:cs typeface="Arial" charset="0"/>
              </a:rPr>
              <a:t>. </a:t>
            </a:r>
          </a:p>
        </p:txBody>
      </p:sp>
      <p:sp>
        <p:nvSpPr>
          <p:cNvPr id="215" name="Google Shape;215;p29"/>
          <p:cNvSpPr txBox="1">
            <a:spLocks/>
          </p:cNvSpPr>
          <p:nvPr/>
        </p:nvSpPr>
        <p:spPr bwMode="auto">
          <a:xfrm>
            <a:off x="796925" y="557213"/>
            <a:ext cx="7689850" cy="534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5" tIns="91425" rIns="91425" bIns="91425"/>
          <a:lstStyle/>
          <a:p>
            <a:pPr>
              <a:buClr>
                <a:srgbClr val="1A1A1A"/>
              </a:buClr>
              <a:buSzPts val="2600"/>
              <a:buFont typeface="Lato" pitchFamily="34" charset="0"/>
              <a:buNone/>
            </a:pPr>
            <a:r>
              <a:rPr lang="pt-BR" sz="2300" b="1">
                <a:solidFill>
                  <a:srgbClr val="1A1A1A"/>
                </a:solidFill>
                <a:latin typeface="Lato" pitchFamily="34" charset="0"/>
                <a:sym typeface="Lato" pitchFamily="34" charset="0"/>
              </a:rPr>
              <a:t>Resultados 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7282" name="Google Shape;244;p33"/>
          <p:cNvPicPr preferRelativeResize="0"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0675" y="17463"/>
            <a:ext cx="5981700" cy="5049837"/>
          </a:xfrm>
          <a:prstGeom prst="rect">
            <a:avLst/>
          </a:prstGeom>
          <a:noFill/>
          <a:ln w="9525">
            <a:solidFill>
              <a:schemeClr val="bg2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9330" name="Google Shape;250;p34"/>
          <p:cNvPicPr preferRelativeResize="0"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4263" y="0"/>
            <a:ext cx="6546850" cy="5056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236" name="Picture 4"/>
          <p:cNvPicPr>
            <a:picLocks noGrp="1" noChangeAspect="1" noChangeArrowheads="1"/>
          </p:cNvPicPr>
          <p:nvPr>
            <p:ph type="body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735138" y="0"/>
            <a:ext cx="5024437" cy="51435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5237" name="Text Box 5"/>
          <p:cNvSpPr txBox="1">
            <a:spLocks noChangeArrowheads="1"/>
          </p:cNvSpPr>
          <p:nvPr/>
        </p:nvSpPr>
        <p:spPr bwMode="auto">
          <a:xfrm>
            <a:off x="373063" y="2398713"/>
            <a:ext cx="1179512" cy="517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>
                <a:solidFill>
                  <a:srgbClr val="0000FF"/>
                </a:solidFill>
              </a:rPr>
              <a:t> Tabela 2</a:t>
            </a:r>
          </a:p>
          <a:p>
            <a:r>
              <a:rPr lang="pt-BR"/>
              <a:t>Continuação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9" name="Text Box 3"/>
          <p:cNvSpPr txBox="1"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pt-BR" smtClean="0">
                <a:latin typeface="Arial" charset="0"/>
                <a:cs typeface="Arial" charset="0"/>
              </a:rPr>
              <a:t>Na </a:t>
            </a:r>
            <a:r>
              <a:rPr lang="pt-BR" smtClean="0">
                <a:solidFill>
                  <a:srgbClr val="0000FF"/>
                </a:solidFill>
                <a:latin typeface="Arial" charset="0"/>
                <a:cs typeface="Arial" charset="0"/>
              </a:rPr>
              <a:t>Tabela  3</a:t>
            </a:r>
            <a:r>
              <a:rPr lang="pt-BR" smtClean="0">
                <a:latin typeface="Arial" charset="0"/>
                <a:cs typeface="Arial" charset="0"/>
              </a:rPr>
              <a:t> os volumes de fluido de não ressuscitação em excesso dos requisitos de hidratação por estratos FO e a redução potencial estimada em% FO com excesso de limitação de fluido de manutenção </a:t>
            </a:r>
          </a:p>
        </p:txBody>
      </p:sp>
      <p:pic>
        <p:nvPicPr>
          <p:cNvPr id="96260" name="Google Shape;231;p31"/>
          <p:cNvPicPr preferRelativeResize="0"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200" y="2070100"/>
            <a:ext cx="8713788" cy="2911475"/>
          </a:xfrm>
          <a:prstGeom prst="rect">
            <a:avLst/>
          </a:prstGeom>
          <a:noFill/>
          <a:ln w="28575">
            <a:solidFill>
              <a:srgbClr val="FF00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5" name="Google Shape;215;p29"/>
          <p:cNvSpPr txBox="1">
            <a:spLocks/>
          </p:cNvSpPr>
          <p:nvPr/>
        </p:nvSpPr>
        <p:spPr bwMode="auto">
          <a:xfrm>
            <a:off x="796925" y="557213"/>
            <a:ext cx="7689850" cy="534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5" tIns="91425" rIns="91425" bIns="91425"/>
          <a:lstStyle/>
          <a:p>
            <a:pPr>
              <a:buClr>
                <a:srgbClr val="1A1A1A"/>
              </a:buClr>
              <a:buSzPts val="2600"/>
              <a:buFont typeface="Lato" pitchFamily="34" charset="0"/>
              <a:buNone/>
            </a:pPr>
            <a:r>
              <a:rPr lang="pt-BR" sz="2300" b="1">
                <a:solidFill>
                  <a:srgbClr val="1A1A1A"/>
                </a:solidFill>
                <a:latin typeface="Lato" pitchFamily="34" charset="0"/>
                <a:sym typeface="Lato" pitchFamily="34" charset="0"/>
              </a:rPr>
              <a:t>Resultados 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" name="Google Shape;237;p32"/>
          <p:cNvSpPr txBox="1">
            <a:spLocks noGrp="1"/>
          </p:cNvSpPr>
          <p:nvPr>
            <p:ph type="title"/>
          </p:nvPr>
        </p:nvSpPr>
        <p:spPr>
          <a:xfrm>
            <a:off x="601663" y="0"/>
            <a:ext cx="7689850" cy="534988"/>
          </a:xfrm>
        </p:spPr>
        <p:txBody>
          <a:bodyPr/>
          <a:lstStyle/>
          <a:p>
            <a:pPr eaLnBrk="1" hangingPunct="1">
              <a:spcBef>
                <a:spcPct val="0"/>
              </a:spcBef>
              <a:spcAft>
                <a:spcPct val="0"/>
              </a:spcAft>
              <a:buClr>
                <a:srgbClr val="1A1A1A"/>
              </a:buClr>
              <a:buFont typeface="Lato" pitchFamily="34" charset="0"/>
              <a:buNone/>
            </a:pPr>
            <a:r>
              <a:rPr lang="pt-BR" sz="2300" b="1" smtClean="0">
                <a:solidFill>
                  <a:srgbClr val="1A1A1A"/>
                </a:solidFill>
                <a:latin typeface="Lato" pitchFamily="34" charset="0"/>
                <a:cs typeface="Arial" charset="0"/>
                <a:sym typeface="Lato" pitchFamily="34" charset="0"/>
              </a:rPr>
              <a:t>Resultados </a:t>
            </a:r>
          </a:p>
        </p:txBody>
      </p:sp>
      <p:sp>
        <p:nvSpPr>
          <p:cNvPr id="30723" name="Google Shape;238;p32"/>
          <p:cNvSpPr txBox="1">
            <a:spLocks noGrp="1"/>
          </p:cNvSpPr>
          <p:nvPr>
            <p:ph type="body" idx="1"/>
          </p:nvPr>
        </p:nvSpPr>
        <p:spPr>
          <a:xfrm>
            <a:off x="635000" y="750888"/>
            <a:ext cx="7689850" cy="2260600"/>
          </a:xfrm>
          <a:solidFill>
            <a:schemeClr val="bg1"/>
          </a:solidFill>
        </p:spPr>
        <p:txBody>
          <a:bodyPr/>
          <a:lstStyle>
            <a:lvl1pPr marL="457200" indent="-336550"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1pPr>
            <a:lvl2pPr marL="914400" indent="-323850"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pPr eaLnBrk="1" hangingPunct="1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ts val="1700"/>
              <a:buFont typeface="Raleway" charset="0"/>
              <a:buChar char="●"/>
            </a:pPr>
            <a:r>
              <a:rPr lang="pt-BR" sz="1700" smtClean="0">
                <a:solidFill>
                  <a:schemeClr val="accent1"/>
                </a:solidFill>
                <a:latin typeface="Raleway" charset="0"/>
                <a:sym typeface="Raleway" charset="0"/>
              </a:rPr>
              <a:t>Soro de manutenção </a:t>
            </a:r>
          </a:p>
          <a:p>
            <a:pPr lvl="1" eaLnBrk="1" hangingPunct="1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ts val="1500"/>
              <a:buFont typeface="Raleway" charset="0"/>
              <a:buChar char="○"/>
            </a:pPr>
            <a:r>
              <a:rPr lang="pt-BR" sz="1500" smtClean="0">
                <a:solidFill>
                  <a:schemeClr val="accent1"/>
                </a:solidFill>
                <a:latin typeface="Raleway" charset="0"/>
                <a:sym typeface="Raleway" charset="0"/>
              </a:rPr>
              <a:t>Maior contribuição para FO </a:t>
            </a:r>
          </a:p>
          <a:p>
            <a:pPr lvl="1" eaLnBrk="1" hangingPunct="1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ts val="1500"/>
              <a:buFont typeface="Raleway" charset="0"/>
              <a:buChar char="○"/>
            </a:pPr>
            <a:r>
              <a:rPr lang="pt-BR" sz="1500" smtClean="0">
                <a:solidFill>
                  <a:schemeClr val="accent1"/>
                </a:solidFill>
                <a:latin typeface="Raleway" charset="0"/>
                <a:sym typeface="Raleway" charset="0"/>
              </a:rPr>
              <a:t>Redução progressiva em 3 dias - insuficiente</a:t>
            </a:r>
          </a:p>
          <a:p>
            <a:pPr eaLnBrk="1" hangingPunct="1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ts val="1700"/>
              <a:buFont typeface="Raleway" charset="0"/>
              <a:buChar char="●"/>
            </a:pPr>
            <a:r>
              <a:rPr lang="pt-BR" sz="1700" smtClean="0">
                <a:solidFill>
                  <a:schemeClr val="accent1"/>
                </a:solidFill>
                <a:latin typeface="Raleway" charset="0"/>
                <a:sym typeface="Raleway" charset="0"/>
              </a:rPr>
              <a:t>Nutrição </a:t>
            </a:r>
          </a:p>
          <a:p>
            <a:pPr lvl="1" eaLnBrk="1" hangingPunct="1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ts val="1500"/>
              <a:buFont typeface="Raleway" charset="0"/>
              <a:buChar char="○"/>
            </a:pPr>
            <a:r>
              <a:rPr lang="pt-BR" sz="1500" smtClean="0">
                <a:solidFill>
                  <a:schemeClr val="accent1"/>
                </a:solidFill>
                <a:latin typeface="Raleway" charset="0"/>
                <a:sym typeface="Raleway" charset="0"/>
              </a:rPr>
              <a:t>Aumento progressivo em 3 dias</a:t>
            </a:r>
          </a:p>
          <a:p>
            <a:pPr eaLnBrk="1" hangingPunct="1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ts val="1700"/>
              <a:buFont typeface="Raleway" charset="0"/>
              <a:buChar char="●"/>
            </a:pPr>
            <a:r>
              <a:rPr lang="pt-BR" sz="1700" smtClean="0">
                <a:solidFill>
                  <a:schemeClr val="accent1"/>
                </a:solidFill>
                <a:latin typeface="Raleway" charset="0"/>
                <a:sym typeface="Raleway" charset="0"/>
              </a:rPr>
              <a:t>Diluições </a:t>
            </a:r>
          </a:p>
          <a:p>
            <a:pPr lvl="1" eaLnBrk="1" hangingPunct="1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ts val="1500"/>
              <a:buFont typeface="Raleway" charset="0"/>
              <a:buChar char="○"/>
            </a:pPr>
            <a:r>
              <a:rPr lang="pt-BR" sz="1500" smtClean="0">
                <a:solidFill>
                  <a:schemeClr val="accent1"/>
                </a:solidFill>
                <a:latin typeface="Raleway" charset="0"/>
                <a:sym typeface="Raleway" charset="0"/>
              </a:rPr>
              <a:t>pouca variação em 3 dias</a:t>
            </a:r>
          </a:p>
          <a:p>
            <a:pPr eaLnBrk="1" hangingPunct="1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ts val="1700"/>
              <a:buFont typeface="Raleway" charset="0"/>
              <a:buChar char="●"/>
            </a:pPr>
            <a:r>
              <a:rPr lang="pt-BR" sz="1700" smtClean="0">
                <a:solidFill>
                  <a:schemeClr val="accent1"/>
                </a:solidFill>
                <a:latin typeface="Raleway" charset="0"/>
                <a:sym typeface="Raleway" charset="0"/>
              </a:rPr>
              <a:t>Hemoderivados / fluidos de diálise </a:t>
            </a:r>
          </a:p>
          <a:p>
            <a:pPr lvl="1" eaLnBrk="1" hangingPunct="1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ts val="1500"/>
              <a:buFont typeface="Raleway" charset="0"/>
              <a:buChar char="○"/>
            </a:pPr>
            <a:r>
              <a:rPr lang="pt-BR" sz="1500" smtClean="0">
                <a:solidFill>
                  <a:schemeClr val="accent1"/>
                </a:solidFill>
                <a:latin typeface="Raleway" charset="0"/>
                <a:sym typeface="Raleway" charset="0"/>
              </a:rPr>
              <a:t>Pouca contribuição para FO </a:t>
            </a:r>
          </a:p>
        </p:txBody>
      </p:sp>
      <p:sp>
        <p:nvSpPr>
          <p:cNvPr id="30727" name="Rectangle 7"/>
          <p:cNvSpPr>
            <a:spLocks noChangeArrowheads="1"/>
          </p:cNvSpPr>
          <p:nvPr/>
        </p:nvSpPr>
        <p:spPr bwMode="auto">
          <a:xfrm>
            <a:off x="582613" y="3322638"/>
            <a:ext cx="7575550" cy="1377950"/>
          </a:xfrm>
          <a:prstGeom prst="rect">
            <a:avLst/>
          </a:prstGeom>
          <a:solidFill>
            <a:schemeClr val="tx2"/>
          </a:solidFill>
          <a:ln w="9525">
            <a:solidFill>
              <a:srgbClr val="FF00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 eaLnBrk="0" hangingPunct="0">
              <a:buClr>
                <a:srgbClr val="000000"/>
              </a:buClr>
              <a:buFont typeface="Arial" charset="0"/>
              <a:buNone/>
            </a:pPr>
            <a:r>
              <a:rPr lang="pt-BR" b="1">
                <a:solidFill>
                  <a:srgbClr val="FF0000"/>
                </a:solidFill>
              </a:rPr>
              <a:t>A análise  de regressão logística multivariada de estratos FO e mortalidade encontrou um efeito dependente da dose</a:t>
            </a:r>
            <a:r>
              <a:rPr lang="pt-BR"/>
              <a:t>: </a:t>
            </a:r>
          </a:p>
          <a:p>
            <a:pPr eaLnBrk="0" hangingPunct="0">
              <a:buClr>
                <a:srgbClr val="000000"/>
              </a:buClr>
              <a:buFont typeface="Arial" charset="0"/>
              <a:buNone/>
            </a:pPr>
            <a:r>
              <a:rPr lang="pt-BR"/>
              <a:t>       -o estrato de 10–20% teve 1,8 vezes maiores chances ajustadas de morte (intervalo de confiança de 95% (IC): 1,3–2,4) e</a:t>
            </a:r>
          </a:p>
          <a:p>
            <a:pPr eaLnBrk="0" hangingPunct="0">
              <a:buClr>
                <a:srgbClr val="000000"/>
              </a:buClr>
              <a:buFont typeface="Arial" charset="0"/>
              <a:buNone/>
            </a:pPr>
            <a:r>
              <a:rPr lang="pt-BR"/>
              <a:t>       -o estrato&gt; 20% teve chance ajustada de morte 2,6 vezes maior (IC 95%: 1,7–3,8) quando comparada ao estrato &lt;10% e após ajuste para fatores de confusão. 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9" name="Text Box 3"/>
          <p:cNvSpPr txBox="1"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pt-BR" b="1" smtClean="0">
                <a:solidFill>
                  <a:srgbClr val="FF0000"/>
                </a:solidFill>
                <a:latin typeface="Arial" charset="0"/>
                <a:cs typeface="Arial" charset="0"/>
              </a:rPr>
              <a:t>                                   Excesso de fluido não reanimador e resultados</a:t>
            </a:r>
          </a:p>
          <a:p>
            <a:endParaRPr lang="pt-BR" b="1" smtClean="0">
              <a:solidFill>
                <a:srgbClr val="FF0000"/>
              </a:solidFill>
              <a:latin typeface="Arial" charset="0"/>
              <a:cs typeface="Arial" charset="0"/>
            </a:endParaRPr>
          </a:p>
          <a:p>
            <a:r>
              <a:rPr lang="pt-BR" b="1" smtClean="0">
                <a:solidFill>
                  <a:schemeClr val="bg2"/>
                </a:solidFill>
                <a:latin typeface="Arial" charset="0"/>
                <a:cs typeface="Arial" charset="0"/>
              </a:rPr>
              <a:t>-</a:t>
            </a:r>
            <a:r>
              <a:rPr lang="pt-BR" smtClean="0">
                <a:latin typeface="Arial" charset="0"/>
                <a:cs typeface="Arial" charset="0"/>
              </a:rPr>
              <a:t>No modelo ajustado, </a:t>
            </a:r>
            <a:r>
              <a:rPr lang="pt-BR" b="1" smtClean="0">
                <a:solidFill>
                  <a:srgbClr val="FF0000"/>
                </a:solidFill>
                <a:latin typeface="Arial" charset="0"/>
                <a:cs typeface="Arial" charset="0"/>
              </a:rPr>
              <a:t>cada 10 mL / kg de excesso de fluidos não reanimadores tinha 1,01 vez mais chance de morte (IC 95%: 1,002-1,02).</a:t>
            </a:r>
            <a:r>
              <a:rPr lang="pt-BR" smtClean="0">
                <a:latin typeface="Arial" charset="0"/>
                <a:cs typeface="Arial" charset="0"/>
              </a:rPr>
              <a:t> Isso implica que cada 10 mL / kg de fluidos não reanimadores em excesso da necessidade de hidratação administrados nos primeiros 3 dias após a admissão na UTIP para crianças em estado crítico está independentemente associado a um aumento de 1% nas chances de mortalidade intra-hospitalar </a:t>
            </a:r>
          </a:p>
          <a:p>
            <a:endParaRPr lang="pt-BR" smtClean="0">
              <a:latin typeface="Arial" charset="0"/>
              <a:cs typeface="Arial" charset="0"/>
            </a:endParaRPr>
          </a:p>
          <a:p>
            <a:r>
              <a:rPr lang="pt-BR" smtClean="0">
                <a:latin typeface="Arial" charset="0"/>
                <a:cs typeface="Arial" charset="0"/>
              </a:rPr>
              <a:t>-No modelo de Poisson ajustado </a:t>
            </a:r>
            <a:r>
              <a:rPr lang="pt-BR" smtClean="0">
                <a:solidFill>
                  <a:srgbClr val="0000FF"/>
                </a:solidFill>
                <a:latin typeface="Arial" charset="0"/>
                <a:cs typeface="Arial" charset="0"/>
              </a:rPr>
              <a:t>houve uma diminuição de 1% na probabilidade de ter um dia sem ventilação para cada 10 mL / kg (IRR 0,99, IC 95%: 0,99–0,99). </a:t>
            </a:r>
            <a:endParaRPr lang="pt-BR" b="1" smtClean="0">
              <a:solidFill>
                <a:srgbClr val="0000FF"/>
              </a:solidFill>
              <a:latin typeface="Arial" charset="0"/>
              <a:cs typeface="Arial" charset="0"/>
            </a:endParaRPr>
          </a:p>
          <a:p>
            <a:endParaRPr lang="pt-BR" b="1" smtClean="0">
              <a:solidFill>
                <a:srgbClr val="0000FF"/>
              </a:solidFill>
              <a:latin typeface="Arial" charset="0"/>
              <a:cs typeface="Arial" charset="0"/>
            </a:endParaRPr>
          </a:p>
          <a:p>
            <a:endParaRPr lang="pt-BR" smtClean="0">
              <a:latin typeface="Arial" charset="0"/>
              <a:cs typeface="Arial" charset="0"/>
            </a:endParaRPr>
          </a:p>
        </p:txBody>
      </p:sp>
      <p:sp>
        <p:nvSpPr>
          <p:cNvPr id="237" name="Google Shape;237;p32"/>
          <p:cNvSpPr txBox="1">
            <a:spLocks/>
          </p:cNvSpPr>
          <p:nvPr/>
        </p:nvSpPr>
        <p:spPr bwMode="auto">
          <a:xfrm>
            <a:off x="601663" y="0"/>
            <a:ext cx="7689850" cy="534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5" tIns="91425" rIns="91425" bIns="91425"/>
          <a:lstStyle/>
          <a:p>
            <a:pPr>
              <a:buClr>
                <a:srgbClr val="1A1A1A"/>
              </a:buClr>
              <a:buSzPts val="2600"/>
              <a:buFont typeface="Lato" pitchFamily="34" charset="0"/>
              <a:buNone/>
            </a:pPr>
            <a:r>
              <a:rPr lang="pt-BR" sz="2300" b="1">
                <a:solidFill>
                  <a:srgbClr val="1A1A1A"/>
                </a:solidFill>
                <a:latin typeface="Lato" pitchFamily="34" charset="0"/>
                <a:sym typeface="Lato" pitchFamily="34" charset="0"/>
              </a:rPr>
              <a:t>Resultados 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3" name="Text Box 3"/>
          <p:cNvSpPr txBox="1">
            <a:spLocks noGrp="1"/>
          </p:cNvSpPr>
          <p:nvPr>
            <p:ph type="body" idx="4294967295"/>
          </p:nvPr>
        </p:nvSpPr>
        <p:spPr>
          <a:xfrm>
            <a:off x="404813" y="730250"/>
            <a:ext cx="8521700" cy="3416300"/>
          </a:xfrm>
        </p:spPr>
        <p:txBody>
          <a:bodyPr/>
          <a:lstStyle/>
          <a:p>
            <a:r>
              <a:rPr lang="pt-BR" smtClean="0">
                <a:latin typeface="Arial" charset="0"/>
                <a:cs typeface="Arial" charset="0"/>
              </a:rPr>
              <a:t>       -</a:t>
            </a:r>
            <a:r>
              <a:rPr lang="pt-BR" sz="2000" smtClean="0">
                <a:latin typeface="Lato" pitchFamily="34" charset="0"/>
                <a:cs typeface="Arial" charset="0"/>
              </a:rPr>
              <a:t>Neste  estudo observacional de dois Centros, foi demonstrado  que </a:t>
            </a:r>
            <a:r>
              <a:rPr lang="pt-BR" sz="2000" b="1" smtClean="0">
                <a:solidFill>
                  <a:srgbClr val="FF0000"/>
                </a:solidFill>
                <a:latin typeface="Lato" pitchFamily="34" charset="0"/>
                <a:cs typeface="Arial" charset="0"/>
              </a:rPr>
              <a:t>a maioria das crianças gravemente enfermas recebe fluido não-reanimador além de suas necessidades estimadas de hidratação</a:t>
            </a:r>
            <a:r>
              <a:rPr lang="pt-BR" sz="2000" smtClean="0">
                <a:latin typeface="Lato" pitchFamily="34" charset="0"/>
                <a:cs typeface="Arial" charset="0"/>
              </a:rPr>
              <a:t>. </a:t>
            </a:r>
          </a:p>
          <a:p>
            <a:endParaRPr lang="pt-BR" sz="2000" smtClean="0">
              <a:latin typeface="Lato" pitchFamily="34" charset="0"/>
              <a:cs typeface="Arial" charset="0"/>
            </a:endParaRPr>
          </a:p>
          <a:p>
            <a:r>
              <a:rPr lang="pt-BR" sz="2000" smtClean="0">
                <a:latin typeface="Lato" pitchFamily="34" charset="0"/>
                <a:cs typeface="Arial" charset="0"/>
              </a:rPr>
              <a:t>      -Também foi demonstrado  que o </a:t>
            </a:r>
            <a:r>
              <a:rPr lang="pt-BR" sz="2000" smtClean="0">
                <a:solidFill>
                  <a:srgbClr val="FF0000"/>
                </a:solidFill>
                <a:latin typeface="Lato" pitchFamily="34" charset="0"/>
                <a:cs typeface="Arial" charset="0"/>
              </a:rPr>
              <a:t>fluido de não reanimação em excesso das necessidades de hidratação está associado a maior mortalidade e menos dias sem ventilação após o ajuste para fatores de confusão</a:t>
            </a:r>
            <a:r>
              <a:rPr lang="pt-BR" sz="2000" smtClean="0">
                <a:latin typeface="Lato" pitchFamily="34" charset="0"/>
                <a:cs typeface="Arial" charset="0"/>
              </a:rPr>
              <a:t>, incluindo a gravidade da doença, idade, volume de fluido de ressuscitação e volume de saída de fluido </a:t>
            </a:r>
          </a:p>
        </p:txBody>
      </p:sp>
      <p:sp>
        <p:nvSpPr>
          <p:cNvPr id="262" name="Google Shape;262;p36"/>
          <p:cNvSpPr txBox="1">
            <a:spLocks/>
          </p:cNvSpPr>
          <p:nvPr/>
        </p:nvSpPr>
        <p:spPr bwMode="auto">
          <a:xfrm>
            <a:off x="390525" y="0"/>
            <a:ext cx="7689850" cy="534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5" tIns="91425" rIns="91425" bIns="91425"/>
          <a:lstStyle/>
          <a:p>
            <a:pPr>
              <a:buClr>
                <a:srgbClr val="1A1A1A"/>
              </a:buClr>
              <a:buSzPts val="2600"/>
              <a:buFont typeface="Lato" pitchFamily="34" charset="0"/>
              <a:buNone/>
            </a:pPr>
            <a:r>
              <a:rPr lang="pt-BR" sz="2300" b="1">
                <a:solidFill>
                  <a:srgbClr val="1A1A1A"/>
                </a:solidFill>
                <a:latin typeface="Lato" pitchFamily="34" charset="0"/>
                <a:sym typeface="Lato" pitchFamily="34" charset="0"/>
              </a:rPr>
              <a:t>Discussão </a:t>
            </a:r>
          </a:p>
        </p:txBody>
      </p:sp>
      <p:sp>
        <p:nvSpPr>
          <p:cNvPr id="102405" name="Rectangle 5"/>
          <p:cNvSpPr>
            <a:spLocks noChangeArrowheads="1"/>
          </p:cNvSpPr>
          <p:nvPr/>
        </p:nvSpPr>
        <p:spPr bwMode="auto">
          <a:xfrm>
            <a:off x="506413" y="4100513"/>
            <a:ext cx="7783512" cy="825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 eaLnBrk="0" hangingPunct="0">
              <a:buClr>
                <a:srgbClr val="000000"/>
              </a:buClr>
              <a:buFont typeface="Arial" charset="0"/>
              <a:buNone/>
            </a:pPr>
            <a:r>
              <a:rPr lang="pt-BR" sz="1600">
                <a:latin typeface="Lato" pitchFamily="34" charset="0"/>
              </a:rPr>
              <a:t>Embora o aumento ajustado de 1% nas chances de morte e a redução de 1% na taxa de incidência ajustada de um dia sem ventilação para cada 10 mL / kg de excesso de fluidos pareçam um pequeno efeito, isso deve ser considerado no contexto 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7" name="Text Box 3"/>
          <p:cNvSpPr txBox="1"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pt-BR" sz="1800" b="1" smtClean="0">
                <a:solidFill>
                  <a:srgbClr val="0000FF"/>
                </a:solidFill>
                <a:latin typeface="Lato" pitchFamily="34" charset="0"/>
                <a:cs typeface="Arial" charset="0"/>
              </a:rPr>
              <a:t>Primeiro</a:t>
            </a:r>
            <a:r>
              <a:rPr lang="pt-BR" sz="1800" smtClean="0">
                <a:latin typeface="Lato" pitchFamily="34" charset="0"/>
                <a:cs typeface="Arial" charset="0"/>
              </a:rPr>
              <a:t>, alguns pacientes recebem um </a:t>
            </a:r>
            <a:r>
              <a:rPr lang="pt-BR" sz="2000" b="1" smtClean="0">
                <a:solidFill>
                  <a:srgbClr val="FF0000"/>
                </a:solidFill>
                <a:latin typeface="Lato" pitchFamily="34" charset="0"/>
                <a:cs typeface="Arial" charset="0"/>
              </a:rPr>
              <a:t>grande volume de fluido em excesso</a:t>
            </a:r>
            <a:r>
              <a:rPr lang="pt-BR" sz="1800" smtClean="0">
                <a:latin typeface="Lato" pitchFamily="34" charset="0"/>
                <a:cs typeface="Arial" charset="0"/>
              </a:rPr>
              <a:t>: o paciente médio nos </a:t>
            </a:r>
            <a:r>
              <a:rPr lang="pt-BR" sz="1800" b="1" smtClean="0">
                <a:solidFill>
                  <a:srgbClr val="FF0000"/>
                </a:solidFill>
                <a:latin typeface="Lato" pitchFamily="34" charset="0"/>
                <a:cs typeface="Arial" charset="0"/>
              </a:rPr>
              <a:t>estratos FO&gt; 20%</a:t>
            </a:r>
            <a:r>
              <a:rPr lang="pt-BR" sz="1800" smtClean="0">
                <a:solidFill>
                  <a:srgbClr val="FF0000"/>
                </a:solidFill>
                <a:latin typeface="Lato" pitchFamily="34" charset="0"/>
                <a:cs typeface="Arial" charset="0"/>
              </a:rPr>
              <a:t> </a:t>
            </a:r>
            <a:r>
              <a:rPr lang="pt-BR" sz="1800" b="1" smtClean="0">
                <a:solidFill>
                  <a:srgbClr val="FF0000"/>
                </a:solidFill>
                <a:latin typeface="Lato" pitchFamily="34" charset="0"/>
                <a:cs typeface="Arial" charset="0"/>
              </a:rPr>
              <a:t>tinha uma média de 164,3 mL / kg de fluido de não ressuscitação em excesso das necessidades de hidratação, o que equivale a um aumento de 16% nas chances ajustadas de óbito e uma redução de 16% na taxa de incidência ajustada de um dia sem ventilação para o paciente médio nesse estrato.</a:t>
            </a:r>
          </a:p>
          <a:p>
            <a:endParaRPr lang="pt-BR" sz="1800" b="1" smtClean="0">
              <a:solidFill>
                <a:srgbClr val="FF0000"/>
              </a:solidFill>
              <a:latin typeface="Lato" pitchFamily="34" charset="0"/>
              <a:cs typeface="Arial" charset="0"/>
            </a:endParaRPr>
          </a:p>
          <a:p>
            <a:r>
              <a:rPr lang="pt-BR" sz="1800" smtClean="0">
                <a:latin typeface="Lato" pitchFamily="34" charset="0"/>
                <a:cs typeface="Arial" charset="0"/>
              </a:rPr>
              <a:t> </a:t>
            </a:r>
            <a:r>
              <a:rPr lang="pt-BR" sz="1800" b="1" smtClean="0">
                <a:solidFill>
                  <a:srgbClr val="0000FF"/>
                </a:solidFill>
                <a:latin typeface="Lato" pitchFamily="34" charset="0"/>
                <a:cs typeface="Arial" charset="0"/>
              </a:rPr>
              <a:t>Em segundo lugar</a:t>
            </a:r>
            <a:r>
              <a:rPr lang="pt-BR" sz="1800" smtClean="0">
                <a:latin typeface="Lato" pitchFamily="34" charset="0"/>
                <a:cs typeface="Arial" charset="0"/>
              </a:rPr>
              <a:t>, o </a:t>
            </a:r>
            <a:r>
              <a:rPr lang="pt-BR" sz="1800" b="1" smtClean="0">
                <a:solidFill>
                  <a:srgbClr val="0000FF"/>
                </a:solidFill>
                <a:latin typeface="Lato" pitchFamily="34" charset="0"/>
                <a:cs typeface="Arial" charset="0"/>
              </a:rPr>
              <a:t>excesso de fluido de ressuscitação em relação às necessidades de hidratação é potencialmente um fator de risco modificável. </a:t>
            </a:r>
          </a:p>
        </p:txBody>
      </p:sp>
      <p:sp>
        <p:nvSpPr>
          <p:cNvPr id="262" name="Google Shape;262;p36"/>
          <p:cNvSpPr txBox="1">
            <a:spLocks/>
          </p:cNvSpPr>
          <p:nvPr/>
        </p:nvSpPr>
        <p:spPr bwMode="auto">
          <a:xfrm>
            <a:off x="390525" y="0"/>
            <a:ext cx="7689850" cy="534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5" tIns="91425" rIns="91425" bIns="91425"/>
          <a:lstStyle/>
          <a:p>
            <a:pPr>
              <a:buClr>
                <a:srgbClr val="1A1A1A"/>
              </a:buClr>
              <a:buSzPts val="2600"/>
              <a:buFont typeface="Lato" pitchFamily="34" charset="0"/>
              <a:buNone/>
            </a:pPr>
            <a:r>
              <a:rPr lang="pt-BR" sz="2300" b="1">
                <a:solidFill>
                  <a:srgbClr val="1A1A1A"/>
                </a:solidFill>
                <a:latin typeface="Lato" pitchFamily="34" charset="0"/>
                <a:sym typeface="Lato" pitchFamily="34" charset="0"/>
              </a:rPr>
              <a:t>Discussão 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1" name="Text Box 3"/>
          <p:cNvSpPr txBox="1"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pt-BR" sz="2400" smtClean="0">
                <a:latin typeface="Lato" pitchFamily="34" charset="0"/>
                <a:cs typeface="Arial" charset="0"/>
              </a:rPr>
              <a:t>A literatura anterior mostrou que o fluido de manutenção representa uma carga significativa de volume.</a:t>
            </a:r>
          </a:p>
          <a:p>
            <a:pPr>
              <a:lnSpc>
                <a:spcPct val="90000"/>
              </a:lnSpc>
            </a:pPr>
            <a:endParaRPr lang="pt-BR" sz="2400" smtClean="0">
              <a:latin typeface="Lato" pitchFamily="34" charset="0"/>
              <a:cs typeface="Arial" charset="0"/>
            </a:endParaRPr>
          </a:p>
          <a:p>
            <a:pPr>
              <a:lnSpc>
                <a:spcPct val="90000"/>
              </a:lnSpc>
            </a:pPr>
            <a:r>
              <a:rPr lang="pt-BR" sz="2400" smtClean="0">
                <a:latin typeface="Lato" pitchFamily="34" charset="0"/>
                <a:cs typeface="Arial" charset="0"/>
              </a:rPr>
              <a:t>Os presentes  dados demonstram que os fluidos de manutenção são frequentemente administrados a pacientes com fluidos além das necessidades de hidratação e </a:t>
            </a:r>
            <a:r>
              <a:rPr lang="pt-BR" sz="2400" smtClean="0">
                <a:solidFill>
                  <a:srgbClr val="FF0000"/>
                </a:solidFill>
                <a:latin typeface="Lato" pitchFamily="34" charset="0"/>
                <a:cs typeface="Arial" charset="0"/>
              </a:rPr>
              <a:t>essa prática pode representar um dano iatrogênico.</a:t>
            </a:r>
          </a:p>
          <a:p>
            <a:pPr>
              <a:lnSpc>
                <a:spcPct val="90000"/>
              </a:lnSpc>
            </a:pPr>
            <a:endParaRPr lang="pt-BR" sz="2400" smtClean="0">
              <a:solidFill>
                <a:srgbClr val="FF0000"/>
              </a:solidFill>
              <a:latin typeface="Lato" pitchFamily="34" charset="0"/>
              <a:cs typeface="Arial" charset="0"/>
            </a:endParaRPr>
          </a:p>
          <a:p>
            <a:pPr>
              <a:lnSpc>
                <a:spcPct val="90000"/>
              </a:lnSpc>
            </a:pPr>
            <a:r>
              <a:rPr lang="pt-BR" smtClean="0">
                <a:solidFill>
                  <a:srgbClr val="FF0000"/>
                </a:solidFill>
                <a:latin typeface="Arial" charset="0"/>
                <a:cs typeface="Arial" charset="0"/>
              </a:rPr>
              <a:t> </a:t>
            </a:r>
          </a:p>
          <a:p>
            <a:pPr>
              <a:lnSpc>
                <a:spcPct val="90000"/>
              </a:lnSpc>
            </a:pPr>
            <a:endParaRPr lang="pt-BR" smtClean="0">
              <a:solidFill>
                <a:srgbClr val="FF0000"/>
              </a:solidFill>
              <a:latin typeface="Arial" charset="0"/>
              <a:cs typeface="Arial" charset="0"/>
            </a:endParaRPr>
          </a:p>
          <a:p>
            <a:pPr>
              <a:lnSpc>
                <a:spcPct val="90000"/>
              </a:lnSpc>
            </a:pPr>
            <a:r>
              <a:rPr lang="pt-BR" smtClean="0">
                <a:latin typeface="Arial" charset="0"/>
                <a:cs typeface="Arial" charset="0"/>
              </a:rPr>
              <a:t> </a:t>
            </a:r>
          </a:p>
        </p:txBody>
      </p:sp>
      <p:sp>
        <p:nvSpPr>
          <p:cNvPr id="262" name="Google Shape;262;p36"/>
          <p:cNvSpPr txBox="1">
            <a:spLocks/>
          </p:cNvSpPr>
          <p:nvPr/>
        </p:nvSpPr>
        <p:spPr bwMode="auto">
          <a:xfrm>
            <a:off x="390525" y="0"/>
            <a:ext cx="7689850" cy="534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5" tIns="91425" rIns="91425" bIns="91425"/>
          <a:lstStyle/>
          <a:p>
            <a:pPr>
              <a:buClr>
                <a:srgbClr val="1A1A1A"/>
              </a:buClr>
              <a:buSzPts val="2600"/>
              <a:buFont typeface="Lato" pitchFamily="34" charset="0"/>
              <a:buNone/>
            </a:pPr>
            <a:r>
              <a:rPr lang="pt-BR" sz="2300" b="1">
                <a:solidFill>
                  <a:srgbClr val="1A1A1A"/>
                </a:solidFill>
                <a:latin typeface="Lato" pitchFamily="34" charset="0"/>
                <a:sym typeface="Lato" pitchFamily="34" charset="0"/>
              </a:rPr>
              <a:t>Discussão 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5" name="Text Box 3"/>
          <p:cNvSpPr txBox="1">
            <a:spLocks noGrp="1"/>
          </p:cNvSpPr>
          <p:nvPr>
            <p:ph type="body" idx="4294967295"/>
          </p:nvPr>
        </p:nvSpPr>
        <p:spPr>
          <a:xfrm>
            <a:off x="481013" y="1797050"/>
            <a:ext cx="8521700" cy="1963738"/>
          </a:xfrm>
          <a:solidFill>
            <a:srgbClr val="FFFF00"/>
          </a:solidFill>
          <a:ln w="28575">
            <a:solidFill>
              <a:srgbClr val="FF00FF"/>
            </a:solidFill>
            <a:miter lim="800000"/>
            <a:headEnd/>
            <a:tailEnd/>
          </a:ln>
        </p:spPr>
        <p:txBody>
          <a:bodyPr/>
          <a:lstStyle/>
          <a:p>
            <a:pPr algn="ctr">
              <a:lnSpc>
                <a:spcPct val="90000"/>
              </a:lnSpc>
            </a:pPr>
            <a:r>
              <a:rPr lang="pt-BR" sz="2000" b="1" smtClean="0">
                <a:solidFill>
                  <a:srgbClr val="0000FF"/>
                </a:solidFill>
                <a:latin typeface="Arial" charset="0"/>
                <a:cs typeface="Arial" charset="0"/>
              </a:rPr>
              <a:t>Se as necessidades de glicose ou calóricas forem atendidas com a administração de outros fluidos (por exemplo, nutrição enteral, soluções de medicamentos contendo dextrose, etc.), a limitação de fluido de manutenção além das necessidades de hidratação pode representar uma maneira relativamente simples de reduzir o potencial FO e suas sequelas</a:t>
            </a:r>
            <a:r>
              <a:rPr lang="pt-BR" b="1" smtClean="0">
                <a:solidFill>
                  <a:srgbClr val="0000FF"/>
                </a:solidFill>
                <a:latin typeface="Arial" charset="0"/>
                <a:cs typeface="Arial" charset="0"/>
              </a:rPr>
              <a:t> </a:t>
            </a:r>
          </a:p>
        </p:txBody>
      </p:sp>
      <p:sp>
        <p:nvSpPr>
          <p:cNvPr id="262" name="Google Shape;262;p36"/>
          <p:cNvSpPr txBox="1">
            <a:spLocks/>
          </p:cNvSpPr>
          <p:nvPr/>
        </p:nvSpPr>
        <p:spPr bwMode="auto">
          <a:xfrm>
            <a:off x="390525" y="0"/>
            <a:ext cx="7689850" cy="534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5" tIns="91425" rIns="91425" bIns="91425"/>
          <a:lstStyle/>
          <a:p>
            <a:pPr>
              <a:buClr>
                <a:srgbClr val="1A1A1A"/>
              </a:buClr>
              <a:buSzPts val="2600"/>
              <a:buFont typeface="Lato" pitchFamily="34" charset="0"/>
              <a:buNone/>
            </a:pPr>
            <a:r>
              <a:rPr lang="pt-BR" sz="2300" b="1">
                <a:solidFill>
                  <a:srgbClr val="1A1A1A"/>
                </a:solidFill>
                <a:latin typeface="Lato" pitchFamily="34" charset="0"/>
                <a:sym typeface="Lato" pitchFamily="34" charset="0"/>
              </a:rPr>
              <a:t>Discussão 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9" name="Google Shape;279;p38"/>
          <p:cNvSpPr txBox="1">
            <a:spLocks noGrp="1"/>
          </p:cNvSpPr>
          <p:nvPr>
            <p:ph type="title"/>
          </p:nvPr>
        </p:nvSpPr>
        <p:spPr>
          <a:xfrm>
            <a:off x="669925" y="514350"/>
            <a:ext cx="7689850" cy="534988"/>
          </a:xfrm>
        </p:spPr>
        <p:txBody>
          <a:bodyPr/>
          <a:lstStyle/>
          <a:p>
            <a:pPr eaLnBrk="1" hangingPunct="1">
              <a:spcBef>
                <a:spcPct val="0"/>
              </a:spcBef>
              <a:spcAft>
                <a:spcPct val="0"/>
              </a:spcAft>
              <a:buClr>
                <a:srgbClr val="1A1A1A"/>
              </a:buClr>
              <a:buFont typeface="Lato" pitchFamily="34" charset="0"/>
              <a:buNone/>
            </a:pPr>
            <a:r>
              <a:rPr lang="pt-BR" sz="2300" b="1" smtClean="0">
                <a:solidFill>
                  <a:srgbClr val="1A1A1A"/>
                </a:solidFill>
                <a:latin typeface="Lato" pitchFamily="34" charset="0"/>
                <a:cs typeface="Arial" charset="0"/>
                <a:sym typeface="Lato" pitchFamily="34" charset="0"/>
              </a:rPr>
              <a:t>Discussão </a:t>
            </a:r>
          </a:p>
        </p:txBody>
      </p:sp>
      <p:sp>
        <p:nvSpPr>
          <p:cNvPr id="36867" name="Google Shape;280;p38"/>
          <p:cNvSpPr txBox="1">
            <a:spLocks noGrp="1"/>
          </p:cNvSpPr>
          <p:nvPr>
            <p:ph type="body" idx="1"/>
          </p:nvPr>
        </p:nvSpPr>
        <p:spPr>
          <a:xfrm>
            <a:off x="728663" y="2079625"/>
            <a:ext cx="7689850" cy="2260600"/>
          </a:xfrm>
        </p:spPr>
        <p:txBody>
          <a:bodyPr/>
          <a:lstStyle>
            <a:lvl1pPr marL="457200"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1pPr>
            <a:lvl2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pPr indent="-342900" eaLnBrk="1" hangingPunct="1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ts val="1800"/>
              <a:buFont typeface="Raleway" charset="0"/>
              <a:buChar char="●"/>
            </a:pPr>
            <a:r>
              <a:rPr lang="pt-BR" sz="1800" smtClean="0">
                <a:solidFill>
                  <a:schemeClr val="accent1"/>
                </a:solidFill>
                <a:latin typeface="Raleway" charset="0"/>
                <a:sym typeface="Raleway" charset="0"/>
              </a:rPr>
              <a:t>Efeito dose-dependente</a:t>
            </a:r>
            <a:endParaRPr lang="pt-BR" sz="1600" smtClean="0">
              <a:solidFill>
                <a:schemeClr val="accent1"/>
              </a:solidFill>
              <a:latin typeface="Raleway" charset="0"/>
              <a:sym typeface="Raleway" charset="0"/>
            </a:endParaRPr>
          </a:p>
        </p:txBody>
      </p:sp>
      <p:sp>
        <p:nvSpPr>
          <p:cNvPr id="36869" name="Google Shape;282;p38"/>
          <p:cNvSpPr>
            <a:spLocks noChangeArrowheads="1"/>
          </p:cNvSpPr>
          <p:nvPr/>
        </p:nvSpPr>
        <p:spPr bwMode="auto">
          <a:xfrm>
            <a:off x="2152650" y="2770188"/>
            <a:ext cx="1246188" cy="582612"/>
          </a:xfrm>
          <a:prstGeom prst="roundRect">
            <a:avLst>
              <a:gd name="adj" fmla="val 16667"/>
            </a:avLst>
          </a:prstGeom>
          <a:solidFill>
            <a:schemeClr val="tx2"/>
          </a:solidFill>
          <a:ln w="9525">
            <a:solidFill>
              <a:schemeClr val="bg2"/>
            </a:solidFill>
            <a:round/>
            <a:headEnd type="none" w="sm" len="sm"/>
            <a:tailEnd type="none" w="sm" len="sm"/>
          </a:ln>
        </p:spPr>
        <p:txBody>
          <a:bodyPr lIns="91425" tIns="91425" rIns="91425" bIns="91425" anchor="ctr"/>
          <a:lstStyle/>
          <a:p>
            <a:pPr algn="ctr">
              <a:buClr>
                <a:srgbClr val="000000"/>
              </a:buClr>
              <a:buFont typeface="Arial" charset="0"/>
              <a:buNone/>
            </a:pPr>
            <a:r>
              <a:rPr lang="pt-BR" b="1"/>
              <a:t>10 - 20%</a:t>
            </a:r>
          </a:p>
        </p:txBody>
      </p:sp>
      <p:sp>
        <p:nvSpPr>
          <p:cNvPr id="36870" name="Google Shape;283;p38"/>
          <p:cNvSpPr>
            <a:spLocks noChangeArrowheads="1"/>
          </p:cNvSpPr>
          <p:nvPr/>
        </p:nvSpPr>
        <p:spPr bwMode="auto">
          <a:xfrm>
            <a:off x="2152650" y="3760788"/>
            <a:ext cx="1246188" cy="582612"/>
          </a:xfrm>
          <a:prstGeom prst="roundRect">
            <a:avLst>
              <a:gd name="adj" fmla="val 16667"/>
            </a:avLst>
          </a:prstGeom>
          <a:solidFill>
            <a:schemeClr val="tx2"/>
          </a:solidFill>
          <a:ln w="9525">
            <a:solidFill>
              <a:schemeClr val="bg2"/>
            </a:solidFill>
            <a:round/>
            <a:headEnd type="none" w="sm" len="sm"/>
            <a:tailEnd type="none" w="sm" len="sm"/>
          </a:ln>
        </p:spPr>
        <p:txBody>
          <a:bodyPr lIns="91425" tIns="91425" rIns="91425" bIns="91425" anchor="ctr"/>
          <a:lstStyle/>
          <a:p>
            <a:pPr algn="ctr">
              <a:buClr>
                <a:srgbClr val="000000"/>
              </a:buClr>
              <a:buFont typeface="Arial" charset="0"/>
              <a:buNone/>
            </a:pPr>
            <a:r>
              <a:rPr lang="pt-BR" b="1"/>
              <a:t>&gt; 20%</a:t>
            </a:r>
          </a:p>
        </p:txBody>
      </p:sp>
      <p:sp>
        <p:nvSpPr>
          <p:cNvPr id="36871" name="Google Shape;284;p38"/>
          <p:cNvSpPr>
            <a:spLocks noChangeArrowheads="1"/>
          </p:cNvSpPr>
          <p:nvPr/>
        </p:nvSpPr>
        <p:spPr bwMode="auto">
          <a:xfrm>
            <a:off x="4011613" y="2949575"/>
            <a:ext cx="468312" cy="239713"/>
          </a:xfrm>
          <a:prstGeom prst="rightArrow">
            <a:avLst>
              <a:gd name="adj1" fmla="val 50000"/>
              <a:gd name="adj2" fmla="val 50026"/>
            </a:avLst>
          </a:prstGeom>
          <a:solidFill>
            <a:srgbClr val="FF0000"/>
          </a:solidFill>
          <a:ln w="9525">
            <a:solidFill>
              <a:schemeClr val="bg2"/>
            </a:solidFill>
            <a:round/>
            <a:headEnd type="none" w="sm" len="sm"/>
            <a:tailEnd type="none" w="sm" len="sm"/>
          </a:ln>
        </p:spPr>
        <p:txBody>
          <a:bodyPr lIns="91425" tIns="91425" rIns="91425" bIns="91425" anchor="ctr"/>
          <a:lstStyle/>
          <a:p>
            <a:pPr>
              <a:buClr>
                <a:srgbClr val="000000"/>
              </a:buClr>
              <a:buFont typeface="Arial" charset="0"/>
              <a:buNone/>
            </a:pPr>
            <a:endParaRPr lang="pt-BR"/>
          </a:p>
        </p:txBody>
      </p:sp>
      <p:sp>
        <p:nvSpPr>
          <p:cNvPr id="36872" name="Google Shape;285;p38"/>
          <p:cNvSpPr>
            <a:spLocks noChangeArrowheads="1"/>
          </p:cNvSpPr>
          <p:nvPr/>
        </p:nvSpPr>
        <p:spPr bwMode="auto">
          <a:xfrm>
            <a:off x="4011613" y="3932238"/>
            <a:ext cx="468312" cy="239712"/>
          </a:xfrm>
          <a:prstGeom prst="rightArrow">
            <a:avLst>
              <a:gd name="adj1" fmla="val 50000"/>
              <a:gd name="adj2" fmla="val 50026"/>
            </a:avLst>
          </a:prstGeom>
          <a:solidFill>
            <a:srgbClr val="FF0000"/>
          </a:solidFill>
          <a:ln w="9525">
            <a:solidFill>
              <a:schemeClr val="bg2"/>
            </a:solidFill>
            <a:round/>
            <a:headEnd type="none" w="sm" len="sm"/>
            <a:tailEnd type="none" w="sm" len="sm"/>
          </a:ln>
        </p:spPr>
        <p:txBody>
          <a:bodyPr lIns="91425" tIns="91425" rIns="91425" bIns="91425" anchor="ctr"/>
          <a:lstStyle/>
          <a:p>
            <a:pPr>
              <a:buClr>
                <a:srgbClr val="000000"/>
              </a:buClr>
              <a:buFont typeface="Arial" charset="0"/>
              <a:buNone/>
            </a:pPr>
            <a:endParaRPr lang="pt-BR"/>
          </a:p>
        </p:txBody>
      </p:sp>
      <p:sp>
        <p:nvSpPr>
          <p:cNvPr id="36873" name="Google Shape;286;p38"/>
          <p:cNvSpPr>
            <a:spLocks noChangeArrowheads="1"/>
          </p:cNvSpPr>
          <p:nvPr/>
        </p:nvSpPr>
        <p:spPr bwMode="auto">
          <a:xfrm>
            <a:off x="5026025" y="2778125"/>
            <a:ext cx="2963863" cy="582613"/>
          </a:xfrm>
          <a:prstGeom prst="roundRect">
            <a:avLst>
              <a:gd name="adj" fmla="val 16667"/>
            </a:avLst>
          </a:prstGeom>
          <a:solidFill>
            <a:schemeClr val="tx2"/>
          </a:solidFill>
          <a:ln w="9525">
            <a:solidFill>
              <a:schemeClr val="bg2"/>
            </a:solidFill>
            <a:round/>
            <a:headEnd type="none" w="sm" len="sm"/>
            <a:tailEnd type="none" w="sm" len="sm"/>
          </a:ln>
        </p:spPr>
        <p:txBody>
          <a:bodyPr lIns="91425" tIns="91425" rIns="91425" bIns="91425" anchor="ctr"/>
          <a:lstStyle/>
          <a:p>
            <a:pPr algn="ctr">
              <a:buClr>
                <a:srgbClr val="000000"/>
              </a:buClr>
              <a:buFont typeface="Arial" charset="0"/>
              <a:buNone/>
            </a:pPr>
            <a:r>
              <a:rPr lang="pt-BR" b="1"/>
              <a:t>&gt; 1,8% na mortalidade</a:t>
            </a:r>
          </a:p>
        </p:txBody>
      </p:sp>
      <p:sp>
        <p:nvSpPr>
          <p:cNvPr id="36874" name="Google Shape;287;p38"/>
          <p:cNvSpPr>
            <a:spLocks noChangeArrowheads="1"/>
          </p:cNvSpPr>
          <p:nvPr/>
        </p:nvSpPr>
        <p:spPr bwMode="auto">
          <a:xfrm>
            <a:off x="5026025" y="3760788"/>
            <a:ext cx="2963863" cy="582612"/>
          </a:xfrm>
          <a:prstGeom prst="roundRect">
            <a:avLst>
              <a:gd name="adj" fmla="val 16667"/>
            </a:avLst>
          </a:prstGeom>
          <a:solidFill>
            <a:schemeClr val="tx2"/>
          </a:solidFill>
          <a:ln w="9525">
            <a:solidFill>
              <a:schemeClr val="bg2"/>
            </a:solidFill>
            <a:round/>
            <a:headEnd type="none" w="sm" len="sm"/>
            <a:tailEnd type="none" w="sm" len="sm"/>
          </a:ln>
        </p:spPr>
        <p:txBody>
          <a:bodyPr lIns="91425" tIns="91425" rIns="91425" bIns="91425" anchor="ctr"/>
          <a:lstStyle/>
          <a:p>
            <a:pPr algn="ctr">
              <a:buClr>
                <a:srgbClr val="000000"/>
              </a:buClr>
              <a:buFont typeface="Arial" charset="0"/>
              <a:buNone/>
            </a:pPr>
            <a:r>
              <a:rPr lang="pt-BR" b="1"/>
              <a:t>&gt; 2,6% na mortalidade</a:t>
            </a:r>
          </a:p>
        </p:txBody>
      </p:sp>
      <p:sp>
        <p:nvSpPr>
          <p:cNvPr id="36877" name="Text Box 13"/>
          <p:cNvSpPr txBox="1">
            <a:spLocks noChangeArrowheads="1"/>
          </p:cNvSpPr>
          <p:nvPr/>
        </p:nvSpPr>
        <p:spPr bwMode="auto">
          <a:xfrm>
            <a:off x="314325" y="1577975"/>
            <a:ext cx="78676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 sz="1800" b="1">
                <a:solidFill>
                  <a:srgbClr val="FF0000"/>
                </a:solidFill>
              </a:rPr>
              <a:t>Em resumo</a:t>
            </a:r>
            <a:r>
              <a:rPr lang="pt-BR" sz="1800">
                <a:solidFill>
                  <a:srgbClr val="FF0000"/>
                </a:solidFill>
              </a:rPr>
              <a:t>:sobrecarga de volume em relação à necessidade hídrica díária</a:t>
            </a:r>
          </a:p>
        </p:txBody>
      </p:sp>
      <p:sp>
        <p:nvSpPr>
          <p:cNvPr id="36878" name="Line 14"/>
          <p:cNvSpPr>
            <a:spLocks noChangeShapeType="1"/>
          </p:cNvSpPr>
          <p:nvPr/>
        </p:nvSpPr>
        <p:spPr bwMode="auto">
          <a:xfrm>
            <a:off x="347663" y="2024063"/>
            <a:ext cx="482600" cy="269875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9" name="Google Shape;299;p40"/>
          <p:cNvSpPr txBox="1">
            <a:spLocks noGrp="1"/>
          </p:cNvSpPr>
          <p:nvPr>
            <p:ph type="title"/>
          </p:nvPr>
        </p:nvSpPr>
        <p:spPr>
          <a:xfrm>
            <a:off x="728663" y="1319213"/>
            <a:ext cx="7689850" cy="534987"/>
          </a:xfrm>
        </p:spPr>
        <p:txBody>
          <a:bodyPr/>
          <a:lstStyle/>
          <a:p>
            <a:pPr eaLnBrk="1" hangingPunct="1">
              <a:spcBef>
                <a:spcPct val="0"/>
              </a:spcBef>
              <a:spcAft>
                <a:spcPct val="0"/>
              </a:spcAft>
              <a:buClr>
                <a:srgbClr val="1A1A1A"/>
              </a:buClr>
              <a:buFont typeface="Raleway" charset="0"/>
              <a:buNone/>
            </a:pPr>
            <a:r>
              <a:rPr lang="pt-BR" sz="2300" b="1" smtClean="0">
                <a:solidFill>
                  <a:srgbClr val="1A1A1A"/>
                </a:solidFill>
                <a:latin typeface="Raleway" charset="0"/>
                <a:cs typeface="Arial" charset="0"/>
                <a:sym typeface="Raleway" charset="0"/>
              </a:rPr>
              <a:t>Discussão </a:t>
            </a:r>
          </a:p>
        </p:txBody>
      </p:sp>
      <p:sp>
        <p:nvSpPr>
          <p:cNvPr id="300" name="Google Shape;300;p40"/>
          <p:cNvSpPr txBox="1">
            <a:spLocks noGrp="1"/>
          </p:cNvSpPr>
          <p:nvPr>
            <p:ph type="body" idx="1"/>
          </p:nvPr>
        </p:nvSpPr>
        <p:spPr>
          <a:xfrm>
            <a:off x="728663" y="2079625"/>
            <a:ext cx="7689850" cy="2260600"/>
          </a:xfrm>
        </p:spPr>
        <p:txBody>
          <a:bodyPr/>
          <a:lstStyle>
            <a:lvl1pPr marL="457200"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1pPr>
            <a:lvl2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pPr indent="-342900" eaLnBrk="1" hangingPunct="1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ts val="1800"/>
              <a:buFont typeface="Lato" pitchFamily="34" charset="0"/>
              <a:buChar char="●"/>
            </a:pPr>
            <a:r>
              <a:rPr lang="pt-BR" sz="1800" smtClean="0">
                <a:solidFill>
                  <a:schemeClr val="accent1"/>
                </a:solidFill>
                <a:latin typeface="Lato" pitchFamily="34" charset="0"/>
                <a:sym typeface="Lato" pitchFamily="34" charset="0"/>
              </a:rPr>
              <a:t>Para cada 10ml/kg em excesso:</a:t>
            </a:r>
          </a:p>
          <a:p>
            <a:pPr indent="-342900" eaLnBrk="1" hangingPunct="1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Clr>
                <a:schemeClr val="accent1"/>
              </a:buClr>
              <a:buFont typeface="Lato" pitchFamily="34" charset="0"/>
              <a:buNone/>
            </a:pPr>
            <a:endParaRPr lang="pt-BR" sz="1800" smtClean="0">
              <a:solidFill>
                <a:schemeClr val="accent1"/>
              </a:solidFill>
              <a:latin typeface="Lato" pitchFamily="34" charset="0"/>
              <a:sym typeface="Lato" pitchFamily="34" charset="0"/>
            </a:endParaRPr>
          </a:p>
        </p:txBody>
      </p:sp>
      <p:sp>
        <p:nvSpPr>
          <p:cNvPr id="38917" name="Google Shape;302;p40"/>
          <p:cNvSpPr>
            <a:spLocks noChangeArrowheads="1"/>
          </p:cNvSpPr>
          <p:nvPr/>
        </p:nvSpPr>
        <p:spPr bwMode="auto">
          <a:xfrm>
            <a:off x="1909763" y="2778125"/>
            <a:ext cx="4937125" cy="582613"/>
          </a:xfrm>
          <a:prstGeom prst="roundRect">
            <a:avLst>
              <a:gd name="adj" fmla="val 16667"/>
            </a:avLst>
          </a:prstGeom>
          <a:solidFill>
            <a:schemeClr val="tx2"/>
          </a:solidFill>
          <a:ln w="9525">
            <a:solidFill>
              <a:schemeClr val="bg2"/>
            </a:solidFill>
            <a:round/>
            <a:headEnd type="none" w="sm" len="sm"/>
            <a:tailEnd type="none" w="sm" len="sm"/>
          </a:ln>
        </p:spPr>
        <p:txBody>
          <a:bodyPr lIns="91425" tIns="91425" rIns="91425" bIns="91425" anchor="ctr"/>
          <a:lstStyle/>
          <a:p>
            <a:pPr algn="ctr">
              <a:buClr>
                <a:srgbClr val="000000"/>
              </a:buClr>
              <a:buFont typeface="Arial" charset="0"/>
              <a:buNone/>
            </a:pPr>
            <a:r>
              <a:rPr lang="pt-BR" b="1"/>
              <a:t>Aumento de 1% no risco de mortalidade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6" name="Google Shape;316;p42"/>
          <p:cNvSpPr txBox="1">
            <a:spLocks noGrp="1"/>
          </p:cNvSpPr>
          <p:nvPr>
            <p:ph type="title"/>
          </p:nvPr>
        </p:nvSpPr>
        <p:spPr>
          <a:xfrm>
            <a:off x="728663" y="1319213"/>
            <a:ext cx="7689850" cy="534987"/>
          </a:xfrm>
        </p:spPr>
        <p:txBody>
          <a:bodyPr/>
          <a:lstStyle/>
          <a:p>
            <a:pPr eaLnBrk="1" hangingPunct="1">
              <a:spcBef>
                <a:spcPct val="0"/>
              </a:spcBef>
              <a:spcAft>
                <a:spcPct val="0"/>
              </a:spcAft>
              <a:buClr>
                <a:srgbClr val="1A1A1A"/>
              </a:buClr>
              <a:buFont typeface="Lato" pitchFamily="34" charset="0"/>
              <a:buNone/>
            </a:pPr>
            <a:r>
              <a:rPr lang="pt-BR" sz="2300" b="1" smtClean="0">
                <a:solidFill>
                  <a:srgbClr val="1A1A1A"/>
                </a:solidFill>
                <a:latin typeface="Lato" pitchFamily="34" charset="0"/>
                <a:cs typeface="Arial" charset="0"/>
                <a:sym typeface="Lato" pitchFamily="34" charset="0"/>
              </a:rPr>
              <a:t>Discussão </a:t>
            </a:r>
          </a:p>
        </p:txBody>
      </p:sp>
      <p:sp>
        <p:nvSpPr>
          <p:cNvPr id="317" name="Google Shape;317;p42"/>
          <p:cNvSpPr txBox="1">
            <a:spLocks noGrp="1"/>
          </p:cNvSpPr>
          <p:nvPr>
            <p:ph type="body" idx="1"/>
          </p:nvPr>
        </p:nvSpPr>
        <p:spPr>
          <a:xfrm>
            <a:off x="728663" y="2079625"/>
            <a:ext cx="7689850" cy="2260600"/>
          </a:xfrm>
        </p:spPr>
        <p:txBody>
          <a:bodyPr/>
          <a:lstStyle>
            <a:lvl1pPr marL="457200"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1pPr>
            <a:lvl2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pPr indent="-342900" eaLnBrk="1" hangingPunct="1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ts val="1800"/>
              <a:buFont typeface="Raleway" charset="0"/>
              <a:buChar char="●"/>
            </a:pPr>
            <a:r>
              <a:rPr lang="pt-BR" sz="1800" smtClean="0">
                <a:solidFill>
                  <a:schemeClr val="accent1"/>
                </a:solidFill>
                <a:latin typeface="Raleway" charset="0"/>
                <a:sym typeface="Raleway" charset="0"/>
              </a:rPr>
              <a:t>Para cada </a:t>
            </a:r>
            <a:r>
              <a:rPr lang="pt-BR" sz="1800" smtClean="0">
                <a:solidFill>
                  <a:srgbClr val="FF0000"/>
                </a:solidFill>
                <a:latin typeface="Raleway" charset="0"/>
                <a:sym typeface="Raleway" charset="0"/>
              </a:rPr>
              <a:t>10ml/kg </a:t>
            </a:r>
            <a:r>
              <a:rPr lang="pt-BR" sz="1800" smtClean="0">
                <a:solidFill>
                  <a:schemeClr val="accent1"/>
                </a:solidFill>
                <a:latin typeface="Raleway" charset="0"/>
                <a:sym typeface="Raleway" charset="0"/>
              </a:rPr>
              <a:t>em excesso:</a:t>
            </a:r>
          </a:p>
          <a:p>
            <a:pPr indent="-342900" eaLnBrk="1" hangingPunct="1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Clr>
                <a:schemeClr val="accent1"/>
              </a:buClr>
              <a:buFont typeface="Raleway" charset="0"/>
              <a:buNone/>
            </a:pPr>
            <a:endParaRPr lang="pt-BR" sz="1800" smtClean="0">
              <a:solidFill>
                <a:schemeClr val="accent1"/>
              </a:solidFill>
              <a:latin typeface="Raleway" charset="0"/>
              <a:sym typeface="Raleway" charset="0"/>
            </a:endParaRPr>
          </a:p>
        </p:txBody>
      </p:sp>
      <p:sp>
        <p:nvSpPr>
          <p:cNvPr id="40965" name="Google Shape;319;p42"/>
          <p:cNvSpPr>
            <a:spLocks noChangeArrowheads="1"/>
          </p:cNvSpPr>
          <p:nvPr/>
        </p:nvSpPr>
        <p:spPr bwMode="auto">
          <a:xfrm>
            <a:off x="1909763" y="2778125"/>
            <a:ext cx="4937125" cy="582613"/>
          </a:xfrm>
          <a:prstGeom prst="roundRect">
            <a:avLst>
              <a:gd name="adj" fmla="val 16667"/>
            </a:avLst>
          </a:prstGeom>
          <a:solidFill>
            <a:schemeClr val="tx2"/>
          </a:solidFill>
          <a:ln w="9525">
            <a:solidFill>
              <a:schemeClr val="bg2"/>
            </a:solidFill>
            <a:round/>
            <a:headEnd type="none" w="sm" len="sm"/>
            <a:tailEnd type="none" w="sm" len="sm"/>
          </a:ln>
        </p:spPr>
        <p:txBody>
          <a:bodyPr lIns="91425" tIns="91425" rIns="91425" bIns="91425" anchor="ctr"/>
          <a:lstStyle/>
          <a:p>
            <a:pPr algn="ctr">
              <a:buClr>
                <a:srgbClr val="000000"/>
              </a:buClr>
              <a:buFont typeface="Arial" charset="0"/>
              <a:buNone/>
            </a:pPr>
            <a:r>
              <a:rPr lang="pt-BR" b="1">
                <a:solidFill>
                  <a:srgbClr val="FF0000"/>
                </a:solidFill>
              </a:rPr>
              <a:t>Aumento de 1%</a:t>
            </a:r>
            <a:r>
              <a:rPr lang="pt-BR" b="1"/>
              <a:t> no risco de mortalidade</a:t>
            </a:r>
          </a:p>
        </p:txBody>
      </p:sp>
      <p:sp>
        <p:nvSpPr>
          <p:cNvPr id="40966" name="Google Shape;320;p42"/>
          <p:cNvSpPr>
            <a:spLocks noChangeArrowheads="1"/>
          </p:cNvSpPr>
          <p:nvPr/>
        </p:nvSpPr>
        <p:spPr bwMode="auto">
          <a:xfrm>
            <a:off x="1909763" y="3616325"/>
            <a:ext cx="4937125" cy="582613"/>
          </a:xfrm>
          <a:prstGeom prst="roundRect">
            <a:avLst>
              <a:gd name="adj" fmla="val 16667"/>
            </a:avLst>
          </a:prstGeom>
          <a:solidFill>
            <a:schemeClr val="tx2"/>
          </a:solidFill>
          <a:ln w="9525">
            <a:solidFill>
              <a:schemeClr val="bg2"/>
            </a:solidFill>
            <a:round/>
            <a:headEnd type="none" w="sm" len="sm"/>
            <a:tailEnd type="none" w="sm" len="sm"/>
          </a:ln>
        </p:spPr>
        <p:txBody>
          <a:bodyPr lIns="91425" tIns="91425" rIns="91425" bIns="91425" anchor="ctr"/>
          <a:lstStyle/>
          <a:p>
            <a:pPr algn="ctr">
              <a:buClr>
                <a:srgbClr val="000000"/>
              </a:buClr>
              <a:buFont typeface="Arial" charset="0"/>
              <a:buNone/>
            </a:pPr>
            <a:r>
              <a:rPr lang="pt-BR" b="1">
                <a:solidFill>
                  <a:srgbClr val="FF0000"/>
                </a:solidFill>
              </a:rPr>
              <a:t>Queda de 1% </a:t>
            </a:r>
            <a:r>
              <a:rPr lang="pt-BR" b="1"/>
              <a:t>na chance de estar fora de VM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5" name="Google Shape;325;p43"/>
          <p:cNvSpPr txBox="1">
            <a:spLocks noGrp="1"/>
          </p:cNvSpPr>
          <p:nvPr>
            <p:ph type="title"/>
          </p:nvPr>
        </p:nvSpPr>
        <p:spPr>
          <a:xfrm>
            <a:off x="728663" y="1319213"/>
            <a:ext cx="7689850" cy="534987"/>
          </a:xfrm>
        </p:spPr>
        <p:txBody>
          <a:bodyPr/>
          <a:lstStyle/>
          <a:p>
            <a:pPr eaLnBrk="1" hangingPunct="1">
              <a:spcBef>
                <a:spcPct val="0"/>
              </a:spcBef>
              <a:spcAft>
                <a:spcPct val="0"/>
              </a:spcAft>
              <a:buClr>
                <a:srgbClr val="1A1A1A"/>
              </a:buClr>
              <a:buFont typeface="Lato" pitchFamily="34" charset="0"/>
              <a:buNone/>
            </a:pPr>
            <a:r>
              <a:rPr lang="pt-BR" sz="2300" b="1" smtClean="0">
                <a:solidFill>
                  <a:srgbClr val="1A1A1A"/>
                </a:solidFill>
                <a:latin typeface="Lato" pitchFamily="34" charset="0"/>
                <a:cs typeface="Arial" charset="0"/>
                <a:sym typeface="Lato" pitchFamily="34" charset="0"/>
              </a:rPr>
              <a:t>Discussão </a:t>
            </a:r>
          </a:p>
        </p:txBody>
      </p:sp>
      <p:sp>
        <p:nvSpPr>
          <p:cNvPr id="41987" name="Google Shape;326;p43"/>
          <p:cNvSpPr txBox="1">
            <a:spLocks noGrp="1"/>
          </p:cNvSpPr>
          <p:nvPr>
            <p:ph type="body" idx="1"/>
          </p:nvPr>
        </p:nvSpPr>
        <p:spPr>
          <a:xfrm>
            <a:off x="652463" y="2090738"/>
            <a:ext cx="7689850" cy="2260600"/>
          </a:xfrm>
        </p:spPr>
        <p:txBody>
          <a:bodyPr/>
          <a:lstStyle>
            <a:lvl1pPr marL="457200"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1pPr>
            <a:lvl2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pPr indent="-342900" eaLnBrk="1" hangingPunct="1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ts val="1800"/>
              <a:buFont typeface="Raleway" charset="0"/>
              <a:buChar char="●"/>
            </a:pPr>
            <a:r>
              <a:rPr lang="pt-BR" sz="1800" smtClean="0">
                <a:solidFill>
                  <a:schemeClr val="accent1"/>
                </a:solidFill>
                <a:latin typeface="Raleway" charset="0"/>
                <a:sym typeface="Raleway" charset="0"/>
              </a:rPr>
              <a:t>Exemplo: </a:t>
            </a:r>
          </a:p>
        </p:txBody>
      </p:sp>
      <p:sp>
        <p:nvSpPr>
          <p:cNvPr id="41989" name="Google Shape;328;p43"/>
          <p:cNvSpPr>
            <a:spLocks noChangeArrowheads="1"/>
          </p:cNvSpPr>
          <p:nvPr/>
        </p:nvSpPr>
        <p:spPr bwMode="auto">
          <a:xfrm>
            <a:off x="2227263" y="2168525"/>
            <a:ext cx="1244600" cy="582613"/>
          </a:xfrm>
          <a:prstGeom prst="roundRect">
            <a:avLst>
              <a:gd name="adj" fmla="val 16667"/>
            </a:avLst>
          </a:prstGeom>
          <a:solidFill>
            <a:schemeClr val="tx2"/>
          </a:solidFill>
          <a:ln w="9525">
            <a:solidFill>
              <a:schemeClr val="bg2"/>
            </a:solidFill>
            <a:round/>
            <a:headEnd type="none" w="sm" len="sm"/>
            <a:tailEnd type="none" w="sm" len="sm"/>
          </a:ln>
        </p:spPr>
        <p:txBody>
          <a:bodyPr lIns="91425" tIns="91425" rIns="91425" bIns="91425" anchor="ctr"/>
          <a:lstStyle/>
          <a:p>
            <a:pPr algn="ctr">
              <a:buClr>
                <a:srgbClr val="000000"/>
              </a:buClr>
              <a:buFont typeface="Arial" charset="0"/>
              <a:buNone/>
            </a:pPr>
            <a:r>
              <a:rPr lang="pt-BR" b="1"/>
              <a:t>FO &gt; 20%</a:t>
            </a:r>
          </a:p>
        </p:txBody>
      </p:sp>
      <p:sp>
        <p:nvSpPr>
          <p:cNvPr id="41990" name="Google Shape;329;p43"/>
          <p:cNvSpPr>
            <a:spLocks noChangeArrowheads="1"/>
          </p:cNvSpPr>
          <p:nvPr/>
        </p:nvSpPr>
        <p:spPr bwMode="auto">
          <a:xfrm>
            <a:off x="3859213" y="2322513"/>
            <a:ext cx="468312" cy="239712"/>
          </a:xfrm>
          <a:prstGeom prst="rightArrow">
            <a:avLst>
              <a:gd name="adj1" fmla="val 50000"/>
              <a:gd name="adj2" fmla="val 50026"/>
            </a:avLst>
          </a:prstGeom>
          <a:solidFill>
            <a:srgbClr val="FF0000"/>
          </a:solidFill>
          <a:ln w="9525">
            <a:solidFill>
              <a:schemeClr val="bg2"/>
            </a:solidFill>
            <a:round/>
            <a:headEnd type="none" w="sm" len="sm"/>
            <a:tailEnd type="none" w="sm" len="sm"/>
          </a:ln>
        </p:spPr>
        <p:txBody>
          <a:bodyPr lIns="91425" tIns="91425" rIns="91425" bIns="91425" anchor="ctr"/>
          <a:lstStyle/>
          <a:p>
            <a:pPr>
              <a:buClr>
                <a:srgbClr val="000000"/>
              </a:buClr>
              <a:buFont typeface="Arial" charset="0"/>
              <a:buNone/>
            </a:pPr>
            <a:endParaRPr lang="pt-BR"/>
          </a:p>
        </p:txBody>
      </p:sp>
      <p:sp>
        <p:nvSpPr>
          <p:cNvPr id="41991" name="Google Shape;330;p43"/>
          <p:cNvSpPr>
            <a:spLocks noChangeArrowheads="1"/>
          </p:cNvSpPr>
          <p:nvPr/>
        </p:nvSpPr>
        <p:spPr bwMode="auto">
          <a:xfrm>
            <a:off x="4772025" y="2127250"/>
            <a:ext cx="2963863" cy="582613"/>
          </a:xfrm>
          <a:prstGeom prst="roundRect">
            <a:avLst>
              <a:gd name="adj" fmla="val 16667"/>
            </a:avLst>
          </a:prstGeom>
          <a:solidFill>
            <a:schemeClr val="tx2"/>
          </a:solidFill>
          <a:ln w="9525">
            <a:solidFill>
              <a:schemeClr val="bg2"/>
            </a:solidFill>
            <a:round/>
            <a:headEnd type="none" w="sm" len="sm"/>
            <a:tailEnd type="none" w="sm" len="sm"/>
          </a:ln>
        </p:spPr>
        <p:txBody>
          <a:bodyPr lIns="91425" tIns="91425" rIns="91425" bIns="91425" anchor="ctr"/>
          <a:lstStyle/>
          <a:p>
            <a:pPr algn="ctr">
              <a:buClr>
                <a:srgbClr val="000000"/>
              </a:buClr>
              <a:buFont typeface="Arial" charset="0"/>
              <a:buNone/>
            </a:pPr>
            <a:r>
              <a:rPr lang="pt-BR" b="1"/>
              <a:t>FO = 164,3 ml/kg (média)</a:t>
            </a:r>
          </a:p>
        </p:txBody>
      </p:sp>
      <p:sp>
        <p:nvSpPr>
          <p:cNvPr id="41994" name="Google Shape;338;p44"/>
          <p:cNvSpPr>
            <a:spLocks noChangeArrowheads="1"/>
          </p:cNvSpPr>
          <p:nvPr/>
        </p:nvSpPr>
        <p:spPr bwMode="auto">
          <a:xfrm>
            <a:off x="2105025" y="3108325"/>
            <a:ext cx="4937125" cy="582613"/>
          </a:xfrm>
          <a:prstGeom prst="roundRect">
            <a:avLst>
              <a:gd name="adj" fmla="val 16667"/>
            </a:avLst>
          </a:prstGeom>
          <a:solidFill>
            <a:schemeClr val="tx2"/>
          </a:solidFill>
          <a:ln w="9525">
            <a:solidFill>
              <a:schemeClr val="bg2"/>
            </a:solidFill>
            <a:round/>
            <a:headEnd type="none" w="sm" len="sm"/>
            <a:tailEnd type="none" w="sm" len="sm"/>
          </a:ln>
        </p:spPr>
        <p:txBody>
          <a:bodyPr lIns="91425" tIns="91425" rIns="91425" bIns="91425" anchor="ctr"/>
          <a:lstStyle/>
          <a:p>
            <a:pPr algn="ctr">
              <a:buClr>
                <a:srgbClr val="000000"/>
              </a:buClr>
              <a:buFont typeface="Arial" charset="0"/>
              <a:buNone/>
            </a:pPr>
            <a:r>
              <a:rPr lang="pt-BR" b="1"/>
              <a:t>Aumento de 16% no risco de mortalidade</a:t>
            </a:r>
          </a:p>
        </p:txBody>
      </p:sp>
      <p:sp>
        <p:nvSpPr>
          <p:cNvPr id="41995" name="Google Shape;339;p44"/>
          <p:cNvSpPr>
            <a:spLocks noChangeArrowheads="1"/>
          </p:cNvSpPr>
          <p:nvPr/>
        </p:nvSpPr>
        <p:spPr bwMode="auto">
          <a:xfrm>
            <a:off x="2079625" y="3675063"/>
            <a:ext cx="4937125" cy="582612"/>
          </a:xfrm>
          <a:prstGeom prst="roundRect">
            <a:avLst>
              <a:gd name="adj" fmla="val 16667"/>
            </a:avLst>
          </a:prstGeom>
          <a:solidFill>
            <a:schemeClr val="tx2"/>
          </a:solidFill>
          <a:ln w="9525">
            <a:solidFill>
              <a:schemeClr val="bg2"/>
            </a:solidFill>
            <a:round/>
            <a:headEnd type="none" w="sm" len="sm"/>
            <a:tailEnd type="none" w="sm" len="sm"/>
          </a:ln>
        </p:spPr>
        <p:txBody>
          <a:bodyPr lIns="91425" tIns="91425" rIns="91425" bIns="91425" anchor="ctr"/>
          <a:lstStyle/>
          <a:p>
            <a:pPr algn="ctr">
              <a:buClr>
                <a:srgbClr val="000000"/>
              </a:buClr>
              <a:buFont typeface="Arial" charset="0"/>
              <a:buNone/>
            </a:pPr>
            <a:r>
              <a:rPr lang="pt-BR" b="1"/>
              <a:t>Queda de 16% na chance de estar fora de VM</a:t>
            </a:r>
          </a:p>
        </p:txBody>
      </p:sp>
      <p:sp>
        <p:nvSpPr>
          <p:cNvPr id="41996" name="AutoShape 12"/>
          <p:cNvSpPr>
            <a:spLocks noChangeArrowheads="1"/>
          </p:cNvSpPr>
          <p:nvPr/>
        </p:nvSpPr>
        <p:spPr bwMode="auto">
          <a:xfrm>
            <a:off x="3954463" y="2690813"/>
            <a:ext cx="392112" cy="282575"/>
          </a:xfrm>
          <a:prstGeom prst="downArrow">
            <a:avLst>
              <a:gd name="adj1" fmla="val 50000"/>
              <a:gd name="adj2" fmla="val 25000"/>
            </a:avLst>
          </a:prstGeom>
          <a:solidFill>
            <a:srgbClr val="FF00FF"/>
          </a:solidFill>
          <a:ln w="9525">
            <a:solidFill>
              <a:srgbClr val="FF00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/>
          <a:p>
            <a:endParaRPr lang="pt-BR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9" name="Text Box 3"/>
          <p:cNvSpPr txBox="1"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pt-BR" sz="2800" smtClean="0">
                <a:latin typeface="Arial" charset="0"/>
                <a:cs typeface="Arial" charset="0"/>
              </a:rPr>
              <a:t>-</a:t>
            </a:r>
            <a:r>
              <a:rPr lang="pt-BR" sz="2800" b="1" smtClean="0">
                <a:solidFill>
                  <a:srgbClr val="FF00FF"/>
                </a:solidFill>
                <a:latin typeface="Lato" pitchFamily="34" charset="0"/>
                <a:cs typeface="Arial" charset="0"/>
              </a:rPr>
              <a:t>Com a limitação de fluido de manutenção em excesso, 43% dos pacientes no estrato FO de 10–20% e 51% do estrato FO&gt; 20% teriam sido</a:t>
            </a:r>
            <a:r>
              <a:rPr lang="pt-BR" sz="2800" smtClean="0">
                <a:latin typeface="Lato" pitchFamily="34" charset="0"/>
                <a:cs typeface="Arial" charset="0"/>
              </a:rPr>
              <a:t> recategorizados para um estrato FO inferior. </a:t>
            </a:r>
          </a:p>
          <a:p>
            <a:r>
              <a:rPr lang="pt-BR" sz="2800" smtClean="0">
                <a:latin typeface="Lato" pitchFamily="34" charset="0"/>
                <a:cs typeface="Arial" charset="0"/>
              </a:rPr>
              <a:t>-Figura a seguir  mostra o número de pacientes que teriam sido recategorizados para um estrato% FO inferior após o ajuste (</a:t>
            </a:r>
            <a:r>
              <a:rPr lang="pt-BR" sz="2800" smtClean="0">
                <a:solidFill>
                  <a:srgbClr val="0000FF"/>
                </a:solidFill>
                <a:latin typeface="Lato" pitchFamily="34" charset="0"/>
                <a:cs typeface="Arial" charset="0"/>
              </a:rPr>
              <a:t>Figura a seguir</a:t>
            </a:r>
            <a:r>
              <a:rPr lang="pt-BR" sz="2800" smtClean="0">
                <a:latin typeface="Lato" pitchFamily="34" charset="0"/>
                <a:cs typeface="Arial" charset="0"/>
              </a:rPr>
              <a:t>)</a:t>
            </a:r>
          </a:p>
        </p:txBody>
      </p:sp>
      <p:sp>
        <p:nvSpPr>
          <p:cNvPr id="325" name="Google Shape;325;p43"/>
          <p:cNvSpPr txBox="1">
            <a:spLocks/>
          </p:cNvSpPr>
          <p:nvPr/>
        </p:nvSpPr>
        <p:spPr bwMode="auto">
          <a:xfrm>
            <a:off x="720725" y="514350"/>
            <a:ext cx="7689850" cy="534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5" tIns="91425" rIns="91425" bIns="91425"/>
          <a:lstStyle/>
          <a:p>
            <a:pPr>
              <a:buClr>
                <a:srgbClr val="1A1A1A"/>
              </a:buClr>
              <a:buSzPts val="2600"/>
              <a:buFont typeface="Lato" pitchFamily="34" charset="0"/>
              <a:buNone/>
            </a:pPr>
            <a:r>
              <a:rPr lang="pt-BR" sz="2300" b="1">
                <a:solidFill>
                  <a:srgbClr val="1A1A1A"/>
                </a:solidFill>
                <a:latin typeface="Lato" pitchFamily="34" charset="0"/>
                <a:sym typeface="Lato" pitchFamily="34" charset="0"/>
              </a:rPr>
              <a:t>Discussão </a:t>
            </a: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Google Shape;359;p47"/>
          <p:cNvPicPr preferRelativeResize="0"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3988" y="206375"/>
            <a:ext cx="5745162" cy="4737100"/>
          </a:xfrm>
          <a:prstGeom prst="rect">
            <a:avLst/>
          </a:prstGeom>
          <a:noFill/>
          <a:ln w="28575">
            <a:solidFill>
              <a:srgbClr val="FF00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6083" name="Google Shape;360;p47"/>
          <p:cNvSpPr>
            <a:spLocks noChangeArrowheads="1"/>
          </p:cNvSpPr>
          <p:nvPr/>
        </p:nvSpPr>
        <p:spPr bwMode="auto">
          <a:xfrm>
            <a:off x="3681413" y="388938"/>
            <a:ext cx="1257300" cy="468312"/>
          </a:xfrm>
          <a:prstGeom prst="roundRect">
            <a:avLst>
              <a:gd name="adj" fmla="val 16667"/>
            </a:avLst>
          </a:prstGeom>
          <a:solidFill>
            <a:schemeClr val="tx2"/>
          </a:solidFill>
          <a:ln w="38100">
            <a:solidFill>
              <a:srgbClr val="CC0000"/>
            </a:solidFill>
            <a:round/>
            <a:headEnd type="none" w="sm" len="sm"/>
            <a:tailEnd type="none" w="sm" len="sm"/>
          </a:ln>
        </p:spPr>
        <p:txBody>
          <a:bodyPr lIns="91425" tIns="91425" rIns="91425" bIns="91425" anchor="ctr"/>
          <a:lstStyle/>
          <a:p>
            <a:pPr algn="ctr">
              <a:buClr>
                <a:srgbClr val="000000"/>
              </a:buClr>
              <a:buFont typeface="Arial" charset="0"/>
              <a:buNone/>
            </a:pPr>
            <a:r>
              <a:rPr lang="pt-BR" sz="1900">
                <a:solidFill>
                  <a:srgbClr val="990000"/>
                </a:solidFill>
              </a:rPr>
              <a:t>1588</a:t>
            </a: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6" name="Google Shape;366;p48"/>
          <p:cNvSpPr txBox="1">
            <a:spLocks noGrp="1"/>
          </p:cNvSpPr>
          <p:nvPr>
            <p:ph type="title"/>
          </p:nvPr>
        </p:nvSpPr>
        <p:spPr>
          <a:xfrm>
            <a:off x="685800" y="1277938"/>
            <a:ext cx="7689850" cy="534987"/>
          </a:xfrm>
        </p:spPr>
        <p:txBody>
          <a:bodyPr/>
          <a:lstStyle/>
          <a:p>
            <a:pPr eaLnBrk="1" hangingPunct="1">
              <a:spcBef>
                <a:spcPct val="0"/>
              </a:spcBef>
              <a:spcAft>
                <a:spcPct val="0"/>
              </a:spcAft>
              <a:buClr>
                <a:srgbClr val="1A1A1A"/>
              </a:buClr>
              <a:buFont typeface="Lato" pitchFamily="34" charset="0"/>
              <a:buNone/>
            </a:pPr>
            <a:r>
              <a:rPr lang="pt-BR" sz="2300" b="1" smtClean="0">
                <a:solidFill>
                  <a:srgbClr val="FF0000"/>
                </a:solidFill>
                <a:latin typeface="Lato" pitchFamily="34" charset="0"/>
                <a:cs typeface="Arial" charset="0"/>
                <a:sym typeface="Lato" pitchFamily="34" charset="0"/>
              </a:rPr>
              <a:t>Limitações do estudo</a:t>
            </a:r>
            <a:r>
              <a:rPr lang="pt-BR" sz="2300" b="1" smtClean="0">
                <a:solidFill>
                  <a:srgbClr val="1A1A1A"/>
                </a:solidFill>
                <a:latin typeface="Lato" pitchFamily="34" charset="0"/>
                <a:cs typeface="Arial" charset="0"/>
                <a:sym typeface="Lato" pitchFamily="34" charset="0"/>
              </a:rPr>
              <a:t> </a:t>
            </a:r>
          </a:p>
        </p:txBody>
      </p:sp>
      <p:sp>
        <p:nvSpPr>
          <p:cNvPr id="47107" name="Google Shape;367;p48"/>
          <p:cNvSpPr txBox="1">
            <a:spLocks noGrp="1"/>
          </p:cNvSpPr>
          <p:nvPr>
            <p:ph type="body" idx="1"/>
          </p:nvPr>
        </p:nvSpPr>
        <p:spPr>
          <a:xfrm>
            <a:off x="728663" y="2079625"/>
            <a:ext cx="7689850" cy="2260600"/>
          </a:xfrm>
        </p:spPr>
        <p:txBody>
          <a:bodyPr/>
          <a:lstStyle>
            <a:lvl1pPr marL="457200" indent="-355600"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1pPr>
            <a:lvl2pPr marL="914400" indent="-342900"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pPr eaLnBrk="1" hangingPunct="1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ts val="2000"/>
              <a:buFont typeface="Raleway" charset="0"/>
              <a:buChar char="●"/>
            </a:pPr>
            <a:r>
              <a:rPr lang="pt-BR" sz="2000" smtClean="0">
                <a:solidFill>
                  <a:schemeClr val="accent1"/>
                </a:solidFill>
                <a:latin typeface="Raleway" charset="0"/>
                <a:sym typeface="Raleway" charset="0"/>
              </a:rPr>
              <a:t>Estudo observacional retrospectivo</a:t>
            </a:r>
          </a:p>
          <a:p>
            <a:pPr lvl="1" eaLnBrk="1" hangingPunct="1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ts val="1800"/>
              <a:buFont typeface="Raleway" charset="0"/>
              <a:buChar char="○"/>
            </a:pPr>
            <a:r>
              <a:rPr lang="pt-BR" sz="1800" smtClean="0">
                <a:solidFill>
                  <a:schemeClr val="accent1"/>
                </a:solidFill>
                <a:latin typeface="Raleway" charset="0"/>
                <a:sym typeface="Raleway" charset="0"/>
              </a:rPr>
              <a:t>Não define causalidade</a:t>
            </a:r>
          </a:p>
          <a:p>
            <a:pPr eaLnBrk="1" hangingPunct="1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ts val="2000"/>
              <a:buFont typeface="Raleway" charset="0"/>
              <a:buChar char="●"/>
            </a:pPr>
            <a:r>
              <a:rPr lang="pt-BR" sz="2000" smtClean="0">
                <a:solidFill>
                  <a:schemeClr val="accent1"/>
                </a:solidFill>
                <a:latin typeface="Raleway" charset="0"/>
                <a:sym typeface="Raleway" charset="0"/>
              </a:rPr>
              <a:t>Uso do peso da admissão </a:t>
            </a:r>
          </a:p>
          <a:p>
            <a:pPr lvl="1" eaLnBrk="1" hangingPunct="1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ts val="1800"/>
              <a:buFont typeface="Raleway" charset="0"/>
              <a:buChar char="○"/>
            </a:pPr>
            <a:r>
              <a:rPr lang="pt-BR" sz="1800" smtClean="0">
                <a:solidFill>
                  <a:schemeClr val="accent1"/>
                </a:solidFill>
                <a:latin typeface="Raleway" charset="0"/>
                <a:sym typeface="Raleway" charset="0"/>
              </a:rPr>
              <a:t>Presença de desidratação </a:t>
            </a:r>
          </a:p>
          <a:p>
            <a:pPr eaLnBrk="1" hangingPunct="1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ts val="2000"/>
              <a:buFont typeface="Raleway" charset="0"/>
              <a:buChar char="●"/>
            </a:pPr>
            <a:r>
              <a:rPr lang="pt-BR" sz="2000" smtClean="0">
                <a:solidFill>
                  <a:schemeClr val="accent1"/>
                </a:solidFill>
                <a:latin typeface="Raleway" charset="0"/>
                <a:sym typeface="Raleway" charset="0"/>
              </a:rPr>
              <a:t>Não houve cálculo de perdas insensíveis </a:t>
            </a:r>
          </a:p>
          <a:p>
            <a:pPr eaLnBrk="1" hangingPunct="1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ts val="2000"/>
              <a:buFont typeface="Raleway" charset="0"/>
              <a:buChar char="●"/>
            </a:pPr>
            <a:r>
              <a:rPr lang="pt-BR" sz="2000" smtClean="0">
                <a:solidFill>
                  <a:schemeClr val="accent1"/>
                </a:solidFill>
                <a:latin typeface="Raleway" charset="0"/>
                <a:sym typeface="Raleway" charset="0"/>
              </a:rPr>
              <a:t>Uso de volume endovenoso e enteral como equivalentes </a:t>
            </a: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3" name="Google Shape;373;p49"/>
          <p:cNvSpPr txBox="1">
            <a:spLocks noGrp="1"/>
          </p:cNvSpPr>
          <p:nvPr>
            <p:ph type="title"/>
          </p:nvPr>
        </p:nvSpPr>
        <p:spPr>
          <a:xfrm>
            <a:off x="728663" y="1319213"/>
            <a:ext cx="7689850" cy="534987"/>
          </a:xfrm>
        </p:spPr>
        <p:txBody>
          <a:bodyPr/>
          <a:lstStyle/>
          <a:p>
            <a:pPr eaLnBrk="1" hangingPunct="1">
              <a:spcBef>
                <a:spcPct val="0"/>
              </a:spcBef>
              <a:spcAft>
                <a:spcPct val="0"/>
              </a:spcAft>
              <a:buClr>
                <a:srgbClr val="1A1A1A"/>
              </a:buClr>
              <a:buFont typeface="Raleway" charset="0"/>
              <a:buNone/>
            </a:pPr>
            <a:r>
              <a:rPr lang="pt-BR" sz="2300" b="1" smtClean="0">
                <a:solidFill>
                  <a:srgbClr val="1A1A1A"/>
                </a:solidFill>
                <a:latin typeface="Raleway" charset="0"/>
                <a:cs typeface="Arial" charset="0"/>
                <a:sym typeface="Raleway" charset="0"/>
              </a:rPr>
              <a:t>Limitações do estudo </a:t>
            </a:r>
          </a:p>
        </p:txBody>
      </p:sp>
      <p:sp>
        <p:nvSpPr>
          <p:cNvPr id="48131" name="Google Shape;374;p49"/>
          <p:cNvSpPr txBox="1">
            <a:spLocks noGrp="1"/>
          </p:cNvSpPr>
          <p:nvPr>
            <p:ph type="body" idx="1"/>
          </p:nvPr>
        </p:nvSpPr>
        <p:spPr>
          <a:xfrm>
            <a:off x="728663" y="2079625"/>
            <a:ext cx="7689850" cy="2260600"/>
          </a:xfrm>
        </p:spPr>
        <p:txBody>
          <a:bodyPr/>
          <a:lstStyle>
            <a:lvl1pPr marL="457200" indent="-368300"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1pPr>
            <a:lvl2pPr marL="914400" indent="-355600"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pPr eaLnBrk="1" hangingPunct="1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ts val="2200"/>
              <a:buFont typeface="Lato" pitchFamily="34" charset="0"/>
              <a:buChar char="●"/>
            </a:pPr>
            <a:r>
              <a:rPr lang="pt-BR" sz="2200" smtClean="0">
                <a:solidFill>
                  <a:schemeClr val="accent1"/>
                </a:solidFill>
                <a:latin typeface="Lato" pitchFamily="34" charset="0"/>
                <a:sym typeface="Lato" pitchFamily="34" charset="0"/>
              </a:rPr>
              <a:t>Uso do Holliday - Segar </a:t>
            </a:r>
          </a:p>
          <a:p>
            <a:pPr eaLnBrk="1" hangingPunct="1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ts val="2200"/>
              <a:buFont typeface="Lato" pitchFamily="34" charset="0"/>
              <a:buChar char="●"/>
            </a:pPr>
            <a:r>
              <a:rPr lang="pt-BR" sz="2200" smtClean="0">
                <a:solidFill>
                  <a:schemeClr val="accent1"/>
                </a:solidFill>
                <a:latin typeface="Lato" pitchFamily="34" charset="0"/>
                <a:sym typeface="Lato" pitchFamily="34" charset="0"/>
              </a:rPr>
              <a:t>Problemas de aferição </a:t>
            </a:r>
          </a:p>
          <a:p>
            <a:pPr eaLnBrk="1" hangingPunct="1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ts val="2200"/>
              <a:buFont typeface="Lato" pitchFamily="34" charset="0"/>
              <a:buChar char="●"/>
            </a:pPr>
            <a:r>
              <a:rPr lang="pt-BR" sz="2200" smtClean="0">
                <a:solidFill>
                  <a:schemeClr val="accent1"/>
                </a:solidFill>
                <a:latin typeface="Lato" pitchFamily="34" charset="0"/>
                <a:sym typeface="Lato" pitchFamily="34" charset="0"/>
              </a:rPr>
              <a:t>Confundidores menos comuns não analisados </a:t>
            </a:r>
          </a:p>
          <a:p>
            <a:pPr lvl="1" eaLnBrk="1" hangingPunct="1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ts val="2000"/>
              <a:buFont typeface="Lato" pitchFamily="34" charset="0"/>
              <a:buChar char="○"/>
            </a:pPr>
            <a:r>
              <a:rPr lang="pt-BR" sz="2000" smtClean="0">
                <a:solidFill>
                  <a:schemeClr val="accent1"/>
                </a:solidFill>
                <a:latin typeface="Lato" pitchFamily="34" charset="0"/>
                <a:sym typeface="Lato" pitchFamily="34" charset="0"/>
              </a:rPr>
              <a:t>permeabilidade capilar </a:t>
            </a:r>
          </a:p>
          <a:p>
            <a:pPr lvl="1" eaLnBrk="1" hangingPunct="1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ts val="2000"/>
              <a:buFont typeface="Lato" pitchFamily="34" charset="0"/>
              <a:buChar char="○"/>
            </a:pPr>
            <a:r>
              <a:rPr lang="pt-BR" sz="2000" smtClean="0">
                <a:solidFill>
                  <a:schemeClr val="accent1"/>
                </a:solidFill>
                <a:latin typeface="Lato" pitchFamily="34" charset="0"/>
                <a:sym typeface="Lato" pitchFamily="34" charset="0"/>
              </a:rPr>
              <a:t>disfunção tubular </a:t>
            </a:r>
          </a:p>
          <a:p>
            <a:pPr lvl="1" eaLnBrk="1" hangingPunct="1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ts val="2000"/>
              <a:buFont typeface="Lato" pitchFamily="34" charset="0"/>
              <a:buChar char="○"/>
            </a:pPr>
            <a:r>
              <a:rPr lang="pt-BR" sz="2000" smtClean="0">
                <a:solidFill>
                  <a:schemeClr val="accent1"/>
                </a:solidFill>
                <a:latin typeface="Lato" pitchFamily="34" charset="0"/>
                <a:sym typeface="Lato" pitchFamily="34" charset="0"/>
              </a:rPr>
              <a:t>disfunção miocárdica </a:t>
            </a: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0" name="Google Shape;380;p50"/>
          <p:cNvSpPr txBox="1">
            <a:spLocks noGrp="1"/>
          </p:cNvSpPr>
          <p:nvPr>
            <p:ph type="title"/>
          </p:nvPr>
        </p:nvSpPr>
        <p:spPr>
          <a:xfrm>
            <a:off x="728663" y="1319213"/>
            <a:ext cx="7689850" cy="534987"/>
          </a:xfrm>
        </p:spPr>
        <p:txBody>
          <a:bodyPr/>
          <a:lstStyle/>
          <a:p>
            <a:pPr algn="ctr" eaLnBrk="1" hangingPunct="1">
              <a:spcBef>
                <a:spcPct val="0"/>
              </a:spcBef>
              <a:spcAft>
                <a:spcPct val="0"/>
              </a:spcAft>
              <a:buClr>
                <a:srgbClr val="1A1A1A"/>
              </a:buClr>
              <a:buFont typeface="Lato" pitchFamily="34" charset="0"/>
              <a:buNone/>
            </a:pPr>
            <a:r>
              <a:rPr lang="pt-BR" sz="2300" b="1" smtClean="0">
                <a:solidFill>
                  <a:srgbClr val="FF00FF"/>
                </a:solidFill>
                <a:latin typeface="Lato" pitchFamily="34" charset="0"/>
                <a:cs typeface="Arial" charset="0"/>
                <a:sym typeface="Lato" pitchFamily="34" charset="0"/>
              </a:rPr>
              <a:t>Conclusões</a:t>
            </a:r>
            <a:r>
              <a:rPr lang="pt-BR" sz="2300" b="1" smtClean="0">
                <a:solidFill>
                  <a:srgbClr val="1A1A1A"/>
                </a:solidFill>
                <a:latin typeface="Lato" pitchFamily="34" charset="0"/>
                <a:cs typeface="Arial" charset="0"/>
                <a:sym typeface="Lato" pitchFamily="34" charset="0"/>
              </a:rPr>
              <a:t> </a:t>
            </a:r>
          </a:p>
        </p:txBody>
      </p:sp>
      <p:sp>
        <p:nvSpPr>
          <p:cNvPr id="49155" name="Google Shape;381;p50"/>
          <p:cNvSpPr txBox="1">
            <a:spLocks noGrp="1"/>
          </p:cNvSpPr>
          <p:nvPr>
            <p:ph type="body" idx="1"/>
          </p:nvPr>
        </p:nvSpPr>
        <p:spPr>
          <a:xfrm>
            <a:off x="728663" y="2079625"/>
            <a:ext cx="7689850" cy="2260600"/>
          </a:xfrm>
        </p:spPr>
        <p:txBody>
          <a:bodyPr/>
          <a:lstStyle>
            <a:lvl1pPr marL="457200"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1pPr>
            <a:lvl2pPr marL="914400" indent="-330200"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400"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pPr indent="-342900" eaLnBrk="1" hangingPunct="1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ts val="1800"/>
              <a:buFont typeface="Raleway" charset="0"/>
              <a:buChar char="●"/>
            </a:pPr>
            <a:r>
              <a:rPr lang="pt-BR" sz="1800" smtClean="0">
                <a:solidFill>
                  <a:schemeClr val="accent1"/>
                </a:solidFill>
                <a:latin typeface="Raleway" charset="0"/>
                <a:sym typeface="Raleway" charset="0"/>
              </a:rPr>
              <a:t>Maioria das crianças  em estado crítico recebe volume de hidratação em excesso </a:t>
            </a:r>
          </a:p>
          <a:p>
            <a:pPr indent="-342900" eaLnBrk="1" hangingPunct="1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ts val="1800"/>
              <a:buFont typeface="Raleway" charset="0"/>
              <a:buChar char="●"/>
            </a:pPr>
            <a:r>
              <a:rPr lang="pt-BR" sz="1800" smtClean="0">
                <a:solidFill>
                  <a:schemeClr val="accent1"/>
                </a:solidFill>
                <a:latin typeface="Raleway" charset="0"/>
                <a:sym typeface="Raleway" charset="0"/>
              </a:rPr>
              <a:t>Hidratação em excesso levou ao aumento da morbidade e da mortalidade </a:t>
            </a:r>
          </a:p>
          <a:p>
            <a:pPr indent="-342900" eaLnBrk="1" hangingPunct="1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ts val="1800"/>
              <a:buFont typeface="Raleway" charset="0"/>
              <a:buChar char="●"/>
            </a:pPr>
            <a:r>
              <a:rPr lang="pt-BR" sz="1800" smtClean="0">
                <a:solidFill>
                  <a:schemeClr val="accent1"/>
                </a:solidFill>
                <a:latin typeface="Raleway" charset="0"/>
                <a:sym typeface="Raleway" charset="0"/>
              </a:rPr>
              <a:t>Fluido de manutenção </a:t>
            </a:r>
          </a:p>
          <a:p>
            <a:pPr lvl="1" eaLnBrk="1" hangingPunct="1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ts val="1600"/>
              <a:buFont typeface="Raleway" charset="0"/>
              <a:buChar char="○"/>
            </a:pPr>
            <a:r>
              <a:rPr lang="pt-BR" sz="1600" smtClean="0">
                <a:solidFill>
                  <a:schemeClr val="accent1"/>
                </a:solidFill>
                <a:latin typeface="Raleway" charset="0"/>
                <a:sym typeface="Raleway" charset="0"/>
              </a:rPr>
              <a:t>Maior contribuição para hidratação em excesso</a:t>
            </a: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Text Box 2"/>
          <p:cNvSpPr txBox="1">
            <a:spLocks noGrp="1"/>
          </p:cNvSpPr>
          <p:nvPr>
            <p:ph type="title" idx="4294967295"/>
          </p:nvPr>
        </p:nvSpPr>
        <p:spPr>
          <a:xfrm>
            <a:off x="252413" y="0"/>
            <a:ext cx="8521700" cy="573088"/>
          </a:xfrm>
        </p:spPr>
        <p:txBody>
          <a:bodyPr/>
          <a:lstStyle/>
          <a:p>
            <a:r>
              <a:rPr lang="pt-BR" sz="1800" smtClean="0">
                <a:solidFill>
                  <a:srgbClr val="FF00FF"/>
                </a:solidFill>
                <a:latin typeface="Lato" pitchFamily="34" charset="0"/>
                <a:cs typeface="Arial" charset="0"/>
              </a:rPr>
              <a:t>Abstract</a:t>
            </a:r>
          </a:p>
        </p:txBody>
      </p:sp>
      <p:pic>
        <p:nvPicPr>
          <p:cNvPr id="107524" name="Picture 4"/>
          <p:cNvPicPr>
            <a:picLocks noGrp="1" noChangeAspect="1" noChangeArrowheads="1"/>
          </p:cNvPicPr>
          <p:nvPr>
            <p:ph type="body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01638" y="552450"/>
            <a:ext cx="8007350" cy="4406900"/>
          </a:xfrm>
          <a:noFill/>
          <a:ln w="38100">
            <a:solidFill>
              <a:srgbClr val="FF00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Text Box 2"/>
          <p:cNvSpPr txBox="1"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pt-BR" sz="1800" b="1" smtClean="0">
                <a:latin typeface="Arial" charset="0"/>
                <a:cs typeface="Arial" charset="0"/>
              </a:rPr>
              <a:t>IMPACTO</a:t>
            </a:r>
          </a:p>
        </p:txBody>
      </p:sp>
      <p:sp>
        <p:nvSpPr>
          <p:cNvPr id="108547" name="Text Box 3"/>
          <p:cNvSpPr txBox="1">
            <a:spLocks noGrp="1"/>
          </p:cNvSpPr>
          <p:nvPr>
            <p:ph type="body" idx="4294967295"/>
          </p:nvPr>
        </p:nvSpPr>
        <p:spPr>
          <a:xfrm>
            <a:off x="328613" y="1195388"/>
            <a:ext cx="8521700" cy="3416300"/>
          </a:xfrm>
          <a:solidFill>
            <a:srgbClr val="FFFF00"/>
          </a:solidFill>
          <a:ln w="57150">
            <a:solidFill>
              <a:srgbClr val="FF00FF"/>
            </a:solidFill>
            <a:miter lim="800000"/>
            <a:headEnd/>
            <a:tailEnd/>
          </a:ln>
        </p:spPr>
        <p:txBody>
          <a:bodyPr/>
          <a:lstStyle/>
          <a:p>
            <a:r>
              <a:rPr lang="pt-BR" sz="1800" smtClean="0">
                <a:latin typeface="Lato" pitchFamily="34" charset="0"/>
                <a:cs typeface="Arial" charset="0"/>
              </a:rPr>
              <a:t>-</a:t>
            </a:r>
            <a:r>
              <a:rPr lang="pt-BR" sz="1800" smtClean="0">
                <a:solidFill>
                  <a:srgbClr val="0000FF"/>
                </a:solidFill>
                <a:latin typeface="Lato" pitchFamily="34" charset="0"/>
                <a:cs typeface="Arial" charset="0"/>
              </a:rPr>
              <a:t>Crianças gravemente enfermas freqüentemente recebem fluido não-reanimador além de suas necessidades estimadas de hidratação.</a:t>
            </a:r>
          </a:p>
          <a:p>
            <a:r>
              <a:rPr lang="pt-BR" sz="1800" smtClean="0">
                <a:solidFill>
                  <a:srgbClr val="0000FF"/>
                </a:solidFill>
                <a:latin typeface="Lato" pitchFamily="34" charset="0"/>
                <a:cs typeface="Arial" charset="0"/>
              </a:rPr>
              <a:t>-O volume de fluido não ressuscitado em excesso das necessidades de hidratação estimadas está associado a uma maior morbidade e mortalidade em crianças gravemente enfermas.</a:t>
            </a:r>
          </a:p>
          <a:p>
            <a:r>
              <a:rPr lang="pt-BR" sz="1800" smtClean="0">
                <a:solidFill>
                  <a:srgbClr val="0000FF"/>
                </a:solidFill>
                <a:latin typeface="Lato" pitchFamily="34" charset="0"/>
                <a:cs typeface="Arial" charset="0"/>
              </a:rPr>
              <a:t>-Crianças gravemente doentes recebem uma grande carga de volume do fluido de manutenção.</a:t>
            </a:r>
          </a:p>
          <a:p>
            <a:r>
              <a:rPr lang="pt-BR" sz="1800" smtClean="0">
                <a:solidFill>
                  <a:srgbClr val="0000FF"/>
                </a:solidFill>
                <a:latin typeface="Lato" pitchFamily="34" charset="0"/>
                <a:cs typeface="Arial" charset="0"/>
              </a:rPr>
              <a:t>-O fluido de manutenção representa um contribuidor modificável de fluido não reanimador em excesso aos requisitos de hidratação.</a:t>
            </a:r>
          </a:p>
          <a:p>
            <a:r>
              <a:rPr lang="pt-BR" sz="1800" smtClean="0">
                <a:solidFill>
                  <a:srgbClr val="0000FF"/>
                </a:solidFill>
                <a:latin typeface="Lato" pitchFamily="34" charset="0"/>
                <a:cs typeface="Arial" charset="0"/>
              </a:rPr>
              <a:t>-Estratégias focadas na limitação do fluido de manutenção justificam um estudo mais aprofundado.</a:t>
            </a: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Text Box 2"/>
          <p:cNvSpPr txBox="1">
            <a:spLocks noGrp="1"/>
          </p:cNvSpPr>
          <p:nvPr>
            <p:ph type="title" idx="4294967295"/>
          </p:nvPr>
        </p:nvSpPr>
        <p:spPr>
          <a:xfrm>
            <a:off x="225425" y="0"/>
            <a:ext cx="8521700" cy="573088"/>
          </a:xfrm>
        </p:spPr>
        <p:txBody>
          <a:bodyPr/>
          <a:lstStyle/>
          <a:p>
            <a:r>
              <a:rPr lang="pt-BR" sz="1800" b="1" smtClean="0">
                <a:latin typeface="Lato" pitchFamily="34" charset="0"/>
                <a:cs typeface="Arial" charset="0"/>
              </a:rPr>
              <a:t>REFERENCES</a:t>
            </a:r>
          </a:p>
        </p:txBody>
      </p:sp>
      <p:sp>
        <p:nvSpPr>
          <p:cNvPr id="109571" name="Text Box 3"/>
          <p:cNvSpPr txBox="1">
            <a:spLocks noGrp="1"/>
          </p:cNvSpPr>
          <p:nvPr>
            <p:ph type="body" idx="4294967295"/>
          </p:nvPr>
        </p:nvSpPr>
        <p:spPr>
          <a:xfrm>
            <a:off x="0" y="500063"/>
            <a:ext cx="8832850" cy="4643437"/>
          </a:xfrm>
          <a:solidFill>
            <a:schemeClr val="bg1"/>
          </a:solidFill>
        </p:spPr>
        <p:txBody>
          <a:bodyPr/>
          <a:lstStyle/>
          <a:p>
            <a:pPr>
              <a:lnSpc>
                <a:spcPct val="80000"/>
              </a:lnSpc>
            </a:pPr>
            <a:r>
              <a:rPr lang="pt-BR" sz="1200" smtClean="0">
                <a:latin typeface="Arial" charset="0"/>
                <a:cs typeface="Arial" charset="0"/>
              </a:rPr>
              <a:t>1. Rhodes A, et al. Campanha de sobrevivência à sepse: Diretrizes Internacionais para Tratamento de Sepse e Choque Séptico: 2016. </a:t>
            </a:r>
            <a:r>
              <a:rPr lang="pt-BR" sz="1200" i="1" smtClean="0">
                <a:latin typeface="Arial" charset="0"/>
                <a:cs typeface="Arial" charset="0"/>
              </a:rPr>
              <a:t>Intens. Care Med. </a:t>
            </a:r>
            <a:r>
              <a:rPr lang="pt-BR" sz="1200" smtClean="0">
                <a:latin typeface="Arial" charset="0"/>
                <a:cs typeface="Arial" charset="0"/>
              </a:rPr>
              <a:t>2017; 43 : 304–377. doi: 10.1007 / s00134-017-4683-6. [ </a:t>
            </a:r>
            <a:r>
              <a:rPr lang="pt-BR" sz="1200" smtClean="0">
                <a:latin typeface="Arial" charset="0"/>
                <a:cs typeface="Arial" charset="0"/>
                <a:hlinkClick r:id="rId2"/>
              </a:rPr>
              <a:t>PubMed</a:t>
            </a:r>
            <a:r>
              <a:rPr lang="pt-BR" sz="1200" smtClean="0">
                <a:latin typeface="Arial" charset="0"/>
                <a:cs typeface="Arial" charset="0"/>
              </a:rPr>
              <a:t> ] [ </a:t>
            </a:r>
            <a:r>
              <a:rPr lang="pt-BR" sz="1200" smtClean="0">
                <a:latin typeface="Arial" charset="0"/>
                <a:cs typeface="Arial" charset="0"/>
                <a:hlinkClick r:id="rId3"/>
              </a:rPr>
              <a:t>CrossRef</a:t>
            </a:r>
            <a:r>
              <a:rPr lang="pt-BR" sz="1200" smtClean="0">
                <a:latin typeface="Arial" charset="0"/>
                <a:cs typeface="Arial" charset="0"/>
              </a:rPr>
              <a:t> ] [ </a:t>
            </a:r>
            <a:r>
              <a:rPr lang="pt-BR" sz="1200" smtClean="0">
                <a:latin typeface="Arial" charset="0"/>
                <a:cs typeface="Arial" charset="0"/>
                <a:hlinkClick r:id="rId4"/>
              </a:rPr>
              <a:t>Google Scholar</a:t>
            </a:r>
            <a:r>
              <a:rPr lang="pt-BR" sz="1200" smtClean="0">
                <a:latin typeface="Arial" charset="0"/>
                <a:cs typeface="Arial" charset="0"/>
              </a:rPr>
              <a:t> ]</a:t>
            </a:r>
          </a:p>
          <a:p>
            <a:pPr>
              <a:lnSpc>
                <a:spcPct val="80000"/>
              </a:lnSpc>
            </a:pPr>
            <a:r>
              <a:rPr lang="pt-BR" sz="1200" smtClean="0">
                <a:latin typeface="Arial" charset="0"/>
                <a:cs typeface="Arial" charset="0"/>
              </a:rPr>
              <a:t>2. Van Regenmortel N., Verbrugghe W., Roelant E., Van den Wyngaert T., Jorens PG. A fluidoterapia de manutenção e fluidos fluidos impõem cargas mais significativas de fluidos, sódio e cloreto do que fluidos de reanimação em pacientes criticamente enfermos: um estudo retrospectivo em uma população terciária mista de UTI. </a:t>
            </a:r>
            <a:r>
              <a:rPr lang="pt-BR" sz="1200" i="1" smtClean="0">
                <a:latin typeface="Arial" charset="0"/>
                <a:cs typeface="Arial" charset="0"/>
              </a:rPr>
              <a:t>Intens. Care Med. </a:t>
            </a:r>
            <a:r>
              <a:rPr lang="pt-BR" sz="1200" smtClean="0">
                <a:latin typeface="Arial" charset="0"/>
                <a:cs typeface="Arial" charset="0"/>
              </a:rPr>
              <a:t>2018; 44 : 409–417. doi: 10.1007 / s00134-018-5147-3. [ </a:t>
            </a:r>
            <a:r>
              <a:rPr lang="pt-BR" sz="1200" smtClean="0">
                <a:latin typeface="Arial" charset="0"/>
                <a:cs typeface="Arial" charset="0"/>
                <a:hlinkClick r:id="rId5"/>
              </a:rPr>
              <a:t>Artigo gratuito PMC</a:t>
            </a:r>
            <a:r>
              <a:rPr lang="pt-BR" sz="1200" smtClean="0">
                <a:latin typeface="Arial" charset="0"/>
                <a:cs typeface="Arial" charset="0"/>
              </a:rPr>
              <a:t> ] [ </a:t>
            </a:r>
            <a:r>
              <a:rPr lang="pt-BR" sz="1200" smtClean="0">
                <a:latin typeface="Arial" charset="0"/>
                <a:cs typeface="Arial" charset="0"/>
                <a:hlinkClick r:id="rId6"/>
              </a:rPr>
              <a:t>PubMed</a:t>
            </a:r>
            <a:r>
              <a:rPr lang="pt-BR" sz="1200" smtClean="0">
                <a:latin typeface="Arial" charset="0"/>
                <a:cs typeface="Arial" charset="0"/>
              </a:rPr>
              <a:t> ] [ </a:t>
            </a:r>
            <a:r>
              <a:rPr lang="pt-BR" sz="1200" smtClean="0">
                <a:latin typeface="Arial" charset="0"/>
                <a:cs typeface="Arial" charset="0"/>
                <a:hlinkClick r:id="rId7"/>
              </a:rPr>
              <a:t>CrossRef</a:t>
            </a:r>
            <a:r>
              <a:rPr lang="pt-BR" sz="1200" smtClean="0">
                <a:latin typeface="Arial" charset="0"/>
                <a:cs typeface="Arial" charset="0"/>
              </a:rPr>
              <a:t> ] [ </a:t>
            </a:r>
            <a:r>
              <a:rPr lang="pt-BR" sz="1200" smtClean="0">
                <a:latin typeface="Arial" charset="0"/>
                <a:cs typeface="Arial" charset="0"/>
                <a:hlinkClick r:id="rId8"/>
              </a:rPr>
              <a:t>Google Scholar</a:t>
            </a:r>
            <a:r>
              <a:rPr lang="pt-BR" sz="1200" smtClean="0">
                <a:latin typeface="Arial" charset="0"/>
                <a:cs typeface="Arial" charset="0"/>
              </a:rPr>
              <a:t> ]</a:t>
            </a:r>
          </a:p>
          <a:p>
            <a:pPr>
              <a:lnSpc>
                <a:spcPct val="80000"/>
              </a:lnSpc>
            </a:pPr>
            <a:r>
              <a:rPr lang="pt-BR" sz="1200" smtClean="0">
                <a:latin typeface="Arial" charset="0"/>
                <a:cs typeface="Arial" charset="0"/>
              </a:rPr>
              <a:t>3. Alobaidi R, et al. Associação entre balanço hídrico e resultados em crianças gravemente enfermas: uma revisão sistemática e meta-análise. </a:t>
            </a:r>
            <a:r>
              <a:rPr lang="pt-BR" sz="1200" i="1" smtClean="0">
                <a:latin typeface="Arial" charset="0"/>
                <a:cs typeface="Arial" charset="0"/>
              </a:rPr>
              <a:t>JAMA Pediatr. </a:t>
            </a:r>
            <a:r>
              <a:rPr lang="pt-BR" sz="1200" smtClean="0">
                <a:latin typeface="Arial" charset="0"/>
                <a:cs typeface="Arial" charset="0"/>
              </a:rPr>
              <a:t>2018; 172 : 257–268. doi: 10.1001 / jamapediatrics.2017.4540. [ </a:t>
            </a:r>
            <a:r>
              <a:rPr lang="pt-BR" sz="1200" smtClean="0">
                <a:latin typeface="Arial" charset="0"/>
                <a:cs typeface="Arial" charset="0"/>
                <a:hlinkClick r:id="rId9"/>
              </a:rPr>
              <a:t>Artigo gratuito PMC</a:t>
            </a:r>
            <a:r>
              <a:rPr lang="pt-BR" sz="1200" smtClean="0">
                <a:latin typeface="Arial" charset="0"/>
                <a:cs typeface="Arial" charset="0"/>
              </a:rPr>
              <a:t> ] [ </a:t>
            </a:r>
            <a:r>
              <a:rPr lang="pt-BR" sz="1200" smtClean="0">
                <a:latin typeface="Arial" charset="0"/>
                <a:cs typeface="Arial" charset="0"/>
                <a:hlinkClick r:id="rId10"/>
              </a:rPr>
              <a:t>PubMed</a:t>
            </a:r>
            <a:r>
              <a:rPr lang="pt-BR" sz="1200" smtClean="0">
                <a:latin typeface="Arial" charset="0"/>
                <a:cs typeface="Arial" charset="0"/>
              </a:rPr>
              <a:t> ] [ </a:t>
            </a:r>
            <a:r>
              <a:rPr lang="pt-BR" sz="1200" smtClean="0">
                <a:latin typeface="Arial" charset="0"/>
                <a:cs typeface="Arial" charset="0"/>
                <a:hlinkClick r:id="rId11"/>
              </a:rPr>
              <a:t>CrossRef</a:t>
            </a:r>
            <a:r>
              <a:rPr lang="pt-BR" sz="1200" smtClean="0">
                <a:latin typeface="Arial" charset="0"/>
                <a:cs typeface="Arial" charset="0"/>
              </a:rPr>
              <a:t> ] [ </a:t>
            </a:r>
            <a:r>
              <a:rPr lang="pt-BR" sz="1200" smtClean="0">
                <a:latin typeface="Arial" charset="0"/>
                <a:cs typeface="Arial" charset="0"/>
                <a:hlinkClick r:id="rId12"/>
              </a:rPr>
              <a:t>Google Scholar</a:t>
            </a:r>
            <a:r>
              <a:rPr lang="pt-BR" sz="1200" smtClean="0">
                <a:latin typeface="Arial" charset="0"/>
                <a:cs typeface="Arial" charset="0"/>
              </a:rPr>
              <a:t> ]</a:t>
            </a:r>
          </a:p>
          <a:p>
            <a:pPr>
              <a:lnSpc>
                <a:spcPct val="80000"/>
              </a:lnSpc>
            </a:pPr>
            <a:r>
              <a:rPr lang="pt-BR" sz="1200" smtClean="0">
                <a:latin typeface="Arial" charset="0"/>
                <a:cs typeface="Arial" charset="0"/>
              </a:rPr>
              <a:t>4. Malbrain ML, et al. Sobrecarga de fluidos, ressuscitação e desfechos em pacientes graves ou feridos: uma revisão sistemática com sugestões para a prática clínica. </a:t>
            </a:r>
            <a:r>
              <a:rPr lang="pt-BR" sz="1200" i="1" smtClean="0">
                <a:latin typeface="Arial" charset="0"/>
                <a:cs typeface="Arial" charset="0"/>
              </a:rPr>
              <a:t>Anaesthesiol. Intens. Ther. </a:t>
            </a:r>
            <a:r>
              <a:rPr lang="pt-BR" sz="1200" smtClean="0">
                <a:latin typeface="Arial" charset="0"/>
                <a:cs typeface="Arial" charset="0"/>
              </a:rPr>
              <a:t>2014; 46 : 361–380. doi: 10.5603 / AIT.2014.0060. [ </a:t>
            </a:r>
            <a:r>
              <a:rPr lang="pt-BR" sz="1200" smtClean="0">
                <a:latin typeface="Arial" charset="0"/>
                <a:cs typeface="Arial" charset="0"/>
                <a:hlinkClick r:id="rId13"/>
              </a:rPr>
              <a:t>PubMed</a:t>
            </a:r>
            <a:r>
              <a:rPr lang="pt-BR" sz="1200" smtClean="0">
                <a:latin typeface="Arial" charset="0"/>
                <a:cs typeface="Arial" charset="0"/>
              </a:rPr>
              <a:t> ] [ </a:t>
            </a:r>
            <a:r>
              <a:rPr lang="pt-BR" sz="1200" smtClean="0">
                <a:latin typeface="Arial" charset="0"/>
                <a:cs typeface="Arial" charset="0"/>
                <a:hlinkClick r:id="rId14"/>
              </a:rPr>
              <a:t>CrossRef</a:t>
            </a:r>
            <a:r>
              <a:rPr lang="pt-BR" sz="1200" smtClean="0">
                <a:latin typeface="Arial" charset="0"/>
                <a:cs typeface="Arial" charset="0"/>
              </a:rPr>
              <a:t> ] [ </a:t>
            </a:r>
            <a:r>
              <a:rPr lang="pt-BR" sz="1200" smtClean="0">
                <a:latin typeface="Arial" charset="0"/>
                <a:cs typeface="Arial" charset="0"/>
                <a:hlinkClick r:id="rId15"/>
              </a:rPr>
              <a:t>Google Scholar</a:t>
            </a:r>
            <a:r>
              <a:rPr lang="pt-BR" sz="1200" smtClean="0">
                <a:latin typeface="Arial" charset="0"/>
                <a:cs typeface="Arial" charset="0"/>
              </a:rPr>
              <a:t> ]</a:t>
            </a:r>
          </a:p>
          <a:p>
            <a:pPr>
              <a:lnSpc>
                <a:spcPct val="80000"/>
              </a:lnSpc>
            </a:pPr>
            <a:r>
              <a:rPr lang="pt-BR" sz="1200" smtClean="0">
                <a:latin typeface="Arial" charset="0"/>
                <a:cs typeface="Arial" charset="0"/>
              </a:rPr>
              <a:t>5. Sutherland SM, et al. Sobrecarga de fluidos e mortalidade em crianças em terapia renal substitutiva contínua: o registro prospectivo da terapia renal substitutiva contínua pediátrica. </a:t>
            </a:r>
            <a:r>
              <a:rPr lang="pt-BR" sz="1200" i="1" smtClean="0">
                <a:latin typeface="Arial" charset="0"/>
                <a:cs typeface="Arial" charset="0"/>
              </a:rPr>
              <a:t>Sou. J. Kidney Dis. </a:t>
            </a:r>
            <a:r>
              <a:rPr lang="pt-BR" sz="1200" smtClean="0">
                <a:latin typeface="Arial" charset="0"/>
                <a:cs typeface="Arial" charset="0"/>
              </a:rPr>
              <a:t>2010; 55 : 316–325. doi: 10.1053 / j.ajkd.2009.10.048. [ </a:t>
            </a:r>
            <a:r>
              <a:rPr lang="pt-BR" sz="1200" smtClean="0">
                <a:latin typeface="Arial" charset="0"/>
                <a:cs typeface="Arial" charset="0"/>
                <a:hlinkClick r:id="rId16"/>
              </a:rPr>
              <a:t>PubMed</a:t>
            </a:r>
            <a:r>
              <a:rPr lang="pt-BR" sz="1200" smtClean="0">
                <a:latin typeface="Arial" charset="0"/>
                <a:cs typeface="Arial" charset="0"/>
              </a:rPr>
              <a:t> ] [ </a:t>
            </a:r>
            <a:r>
              <a:rPr lang="pt-BR" sz="1200" smtClean="0">
                <a:latin typeface="Arial" charset="0"/>
                <a:cs typeface="Arial" charset="0"/>
                <a:hlinkClick r:id="rId17"/>
              </a:rPr>
              <a:t>CrossRef</a:t>
            </a:r>
            <a:r>
              <a:rPr lang="pt-BR" sz="1200" smtClean="0">
                <a:latin typeface="Arial" charset="0"/>
                <a:cs typeface="Arial" charset="0"/>
              </a:rPr>
              <a:t> ] [ </a:t>
            </a:r>
            <a:r>
              <a:rPr lang="pt-BR" sz="1200" smtClean="0">
                <a:latin typeface="Arial" charset="0"/>
                <a:cs typeface="Arial" charset="0"/>
                <a:hlinkClick r:id="rId18"/>
              </a:rPr>
              <a:t>Google Scholar</a:t>
            </a:r>
            <a:r>
              <a:rPr lang="pt-BR" sz="1200" smtClean="0">
                <a:latin typeface="Arial" charset="0"/>
                <a:cs typeface="Arial" charset="0"/>
              </a:rPr>
              <a:t> ]</a:t>
            </a:r>
          </a:p>
          <a:p>
            <a:pPr>
              <a:lnSpc>
                <a:spcPct val="80000"/>
              </a:lnSpc>
            </a:pPr>
            <a:r>
              <a:rPr lang="pt-BR" sz="1200" smtClean="0">
                <a:latin typeface="Arial" charset="0"/>
                <a:cs typeface="Arial" charset="0"/>
              </a:rPr>
              <a:t>6. Arikan AA, et al. A sobrecarga de fluidos está associada a problemas de oxigenação e morbidade em crianças gravemente enfermas. </a:t>
            </a:r>
            <a:r>
              <a:rPr lang="pt-BR" sz="1200" i="1" smtClean="0">
                <a:latin typeface="Arial" charset="0"/>
                <a:cs typeface="Arial" charset="0"/>
              </a:rPr>
              <a:t>Pediatr. Crit. Care Med. </a:t>
            </a:r>
            <a:r>
              <a:rPr lang="pt-BR" sz="1200" smtClean="0">
                <a:latin typeface="Arial" charset="0"/>
                <a:cs typeface="Arial" charset="0"/>
              </a:rPr>
              <a:t>2012; 13 : 253–258. doi: 10.1097 / PCC.0b013e31822882a3. [ </a:t>
            </a:r>
            <a:r>
              <a:rPr lang="pt-BR" sz="1200" smtClean="0">
                <a:latin typeface="Arial" charset="0"/>
                <a:cs typeface="Arial" charset="0"/>
                <a:hlinkClick r:id="rId19"/>
              </a:rPr>
              <a:t>PubMed</a:t>
            </a:r>
            <a:r>
              <a:rPr lang="pt-BR" sz="1200" smtClean="0">
                <a:latin typeface="Arial" charset="0"/>
                <a:cs typeface="Arial" charset="0"/>
              </a:rPr>
              <a:t> ] [ </a:t>
            </a:r>
            <a:r>
              <a:rPr lang="pt-BR" sz="1200" smtClean="0">
                <a:latin typeface="Arial" charset="0"/>
                <a:cs typeface="Arial" charset="0"/>
                <a:hlinkClick r:id="rId20"/>
              </a:rPr>
              <a:t>CrossRef</a:t>
            </a:r>
            <a:r>
              <a:rPr lang="pt-BR" sz="1200" smtClean="0">
                <a:latin typeface="Arial" charset="0"/>
                <a:cs typeface="Arial" charset="0"/>
              </a:rPr>
              <a:t> ] [ </a:t>
            </a:r>
            <a:r>
              <a:rPr lang="pt-BR" sz="1200" smtClean="0">
                <a:latin typeface="Arial" charset="0"/>
                <a:cs typeface="Arial" charset="0"/>
                <a:hlinkClick r:id="rId21"/>
              </a:rPr>
              <a:t>Google Scholar</a:t>
            </a:r>
            <a:r>
              <a:rPr lang="pt-BR" sz="1200" smtClean="0">
                <a:latin typeface="Arial" charset="0"/>
                <a:cs typeface="Arial" charset="0"/>
              </a:rPr>
              <a:t> ]</a:t>
            </a:r>
          </a:p>
          <a:p>
            <a:pPr>
              <a:lnSpc>
                <a:spcPct val="80000"/>
              </a:lnSpc>
            </a:pPr>
            <a:r>
              <a:rPr lang="pt-BR" sz="1200" smtClean="0">
                <a:latin typeface="Arial" charset="0"/>
                <a:cs typeface="Arial" charset="0"/>
              </a:rPr>
              <a:t>7. Valentine, SL et al. Pediatric Acute Lung I, Sepsis Investigator's N, Acute Respiratory Distress Syndrome Clinical Research N. Equilíbrio de fluidos em crianças gravemente doentes com lesão pulmonar aguda. </a:t>
            </a:r>
            <a:r>
              <a:rPr lang="pt-BR" sz="1200" i="1" smtClean="0">
                <a:latin typeface="Arial" charset="0"/>
                <a:cs typeface="Arial" charset="0"/>
              </a:rPr>
              <a:t>Crit. Care Med</a:t>
            </a:r>
            <a:r>
              <a:rPr lang="pt-BR" sz="1200" smtClean="0">
                <a:latin typeface="Arial" charset="0"/>
                <a:cs typeface="Arial" charset="0"/>
              </a:rPr>
              <a:t> . </a:t>
            </a:r>
            <a:r>
              <a:rPr lang="pt-BR" sz="1200" b="1" smtClean="0">
                <a:latin typeface="Arial" charset="0"/>
                <a:cs typeface="Arial" charset="0"/>
              </a:rPr>
              <a:t>40</a:t>
            </a:r>
            <a:r>
              <a:rPr lang="pt-BR" sz="1200" smtClean="0">
                <a:latin typeface="Arial" charset="0"/>
                <a:cs typeface="Arial" charset="0"/>
              </a:rPr>
              <a:t> , 2883–2889 (2012). [ </a:t>
            </a:r>
            <a:r>
              <a:rPr lang="pt-BR" sz="1200" smtClean="0">
                <a:latin typeface="Arial" charset="0"/>
                <a:cs typeface="Arial" charset="0"/>
                <a:hlinkClick r:id="rId22"/>
              </a:rPr>
              <a:t>Artigo grátis PMC</a:t>
            </a:r>
            <a:r>
              <a:rPr lang="pt-BR" sz="1200" smtClean="0">
                <a:latin typeface="Arial" charset="0"/>
                <a:cs typeface="Arial" charset="0"/>
              </a:rPr>
              <a:t> ] [ </a:t>
            </a:r>
            <a:r>
              <a:rPr lang="pt-BR" sz="1200" smtClean="0">
                <a:latin typeface="Arial" charset="0"/>
                <a:cs typeface="Arial" charset="0"/>
                <a:hlinkClick r:id="rId23"/>
              </a:rPr>
              <a:t>PubMed</a:t>
            </a:r>
            <a:r>
              <a:rPr lang="pt-BR" sz="1200" smtClean="0">
                <a:latin typeface="Arial" charset="0"/>
                <a:cs typeface="Arial" charset="0"/>
              </a:rPr>
              <a:t> ]</a:t>
            </a:r>
          </a:p>
          <a:p>
            <a:pPr>
              <a:lnSpc>
                <a:spcPct val="80000"/>
              </a:lnSpc>
            </a:pPr>
            <a:r>
              <a:rPr lang="pt-BR" sz="1200" smtClean="0">
                <a:latin typeface="Arial" charset="0"/>
                <a:cs typeface="Arial" charset="0"/>
              </a:rPr>
              <a:t>8. Goldstein SL, et al. Desfecho em crianças submetidas a hemofiltração venovenosa contínua. </a:t>
            </a:r>
            <a:r>
              <a:rPr lang="pt-BR" sz="1200" i="1" smtClean="0">
                <a:latin typeface="Arial" charset="0"/>
                <a:cs typeface="Arial" charset="0"/>
              </a:rPr>
              <a:t>Pediatria. </a:t>
            </a:r>
            <a:r>
              <a:rPr lang="pt-BR" sz="1200" smtClean="0">
                <a:latin typeface="Arial" charset="0"/>
                <a:cs typeface="Arial" charset="0"/>
              </a:rPr>
              <a:t>2001; 107 : 1309–1312. doi: 10.1542 / peds.107.6.1309. [ </a:t>
            </a:r>
            <a:r>
              <a:rPr lang="pt-BR" sz="1200" smtClean="0">
                <a:latin typeface="Arial" charset="0"/>
                <a:cs typeface="Arial" charset="0"/>
                <a:hlinkClick r:id="rId24"/>
              </a:rPr>
              <a:t>PubMed</a:t>
            </a:r>
            <a:r>
              <a:rPr lang="pt-BR" sz="1200" smtClean="0">
                <a:latin typeface="Arial" charset="0"/>
                <a:cs typeface="Arial" charset="0"/>
              </a:rPr>
              <a:t> ] [ </a:t>
            </a:r>
            <a:r>
              <a:rPr lang="pt-BR" sz="1200" smtClean="0">
                <a:latin typeface="Arial" charset="0"/>
                <a:cs typeface="Arial" charset="0"/>
                <a:hlinkClick r:id="rId25"/>
              </a:rPr>
              <a:t>CrossRef</a:t>
            </a:r>
            <a:r>
              <a:rPr lang="pt-BR" sz="1200" smtClean="0">
                <a:latin typeface="Arial" charset="0"/>
                <a:cs typeface="Arial" charset="0"/>
              </a:rPr>
              <a:t> ] [ </a:t>
            </a:r>
            <a:r>
              <a:rPr lang="pt-BR" sz="1200" smtClean="0">
                <a:latin typeface="Arial" charset="0"/>
                <a:cs typeface="Arial" charset="0"/>
                <a:hlinkClick r:id="rId26"/>
              </a:rPr>
              <a:t>Google Scholar</a:t>
            </a:r>
            <a:r>
              <a:rPr lang="pt-BR" sz="1200" smtClean="0">
                <a:latin typeface="Arial" charset="0"/>
                <a:cs typeface="Arial" charset="0"/>
              </a:rPr>
              <a:t> ]</a:t>
            </a:r>
          </a:p>
          <a:p>
            <a:pPr>
              <a:lnSpc>
                <a:spcPct val="80000"/>
              </a:lnSpc>
            </a:pPr>
            <a:r>
              <a:rPr lang="pt-BR" sz="1200" smtClean="0">
                <a:latin typeface="Arial" charset="0"/>
                <a:cs typeface="Arial" charset="0"/>
              </a:rPr>
              <a:t>9. Goldstein SL, et al. Pacientes pediátricos com síndrome de disfunção de múltiplos órgãos recebendo terapia de substituição renal contínua. </a:t>
            </a:r>
            <a:r>
              <a:rPr lang="pt-BR" sz="1200" i="1" smtClean="0">
                <a:latin typeface="Arial" charset="0"/>
                <a:cs typeface="Arial" charset="0"/>
              </a:rPr>
              <a:t>Kidney Int. </a:t>
            </a:r>
            <a:r>
              <a:rPr lang="pt-BR" sz="1200" smtClean="0">
                <a:latin typeface="Arial" charset="0"/>
                <a:cs typeface="Arial" charset="0"/>
              </a:rPr>
              <a:t>2005; 67 : 653–658. doi: 10.1111 / j.1523-1755.2005.67121.x. [ </a:t>
            </a:r>
            <a:r>
              <a:rPr lang="pt-BR" sz="1200" smtClean="0">
                <a:latin typeface="Arial" charset="0"/>
                <a:cs typeface="Arial" charset="0"/>
                <a:hlinkClick r:id="rId27"/>
              </a:rPr>
              <a:t>PubMed</a:t>
            </a:r>
            <a:r>
              <a:rPr lang="pt-BR" sz="1200" smtClean="0">
                <a:latin typeface="Arial" charset="0"/>
                <a:cs typeface="Arial" charset="0"/>
              </a:rPr>
              <a:t> ] [ </a:t>
            </a:r>
            <a:r>
              <a:rPr lang="pt-BR" sz="1200" smtClean="0">
                <a:latin typeface="Arial" charset="0"/>
                <a:cs typeface="Arial" charset="0"/>
                <a:hlinkClick r:id="rId28"/>
              </a:rPr>
              <a:t>CrossRef</a:t>
            </a:r>
            <a:r>
              <a:rPr lang="pt-BR" sz="1200" smtClean="0">
                <a:latin typeface="Arial" charset="0"/>
                <a:cs typeface="Arial" charset="0"/>
              </a:rPr>
              <a:t> ] [ </a:t>
            </a:r>
            <a:r>
              <a:rPr lang="pt-BR" sz="1200" smtClean="0">
                <a:latin typeface="Arial" charset="0"/>
                <a:cs typeface="Arial" charset="0"/>
                <a:hlinkClick r:id="rId29"/>
              </a:rPr>
              <a:t>Google Scholar</a:t>
            </a:r>
            <a:r>
              <a:rPr lang="pt-BR" sz="1200" smtClean="0">
                <a:latin typeface="Arial" charset="0"/>
                <a:cs typeface="Arial" charset="0"/>
              </a:rPr>
              <a:t> ]</a:t>
            </a:r>
          </a:p>
          <a:p>
            <a:pPr>
              <a:lnSpc>
                <a:spcPct val="80000"/>
              </a:lnSpc>
            </a:pPr>
            <a:r>
              <a:rPr lang="pt-BR" sz="1200" smtClean="0">
                <a:latin typeface="Arial" charset="0"/>
                <a:cs typeface="Arial" charset="0"/>
              </a:rPr>
              <a:t>10. Flori HR, Igreja G, Liu KD, Gildengorin G, Matthay MA. O balanço hídrico positivo está associado a maior mortalidade e ventilação mecânica prolongada em pacientes pediátricos com lesão pulmonar aguda. </a:t>
            </a:r>
            <a:r>
              <a:rPr lang="pt-BR" sz="1200" i="1" smtClean="0">
                <a:latin typeface="Arial" charset="0"/>
                <a:cs typeface="Arial" charset="0"/>
              </a:rPr>
              <a:t>Crit. Care Res. Prato. </a:t>
            </a:r>
            <a:r>
              <a:rPr lang="pt-BR" sz="1200" smtClean="0">
                <a:latin typeface="Arial" charset="0"/>
                <a:cs typeface="Arial" charset="0"/>
              </a:rPr>
              <a:t>2011; 2011 : 854142. [ </a:t>
            </a:r>
            <a:r>
              <a:rPr lang="pt-BR" sz="1200" smtClean="0">
                <a:latin typeface="Arial" charset="0"/>
                <a:cs typeface="Arial" charset="0"/>
                <a:hlinkClick r:id="rId30"/>
              </a:rPr>
              <a:t>Artigo grátis PMC</a:t>
            </a:r>
            <a:r>
              <a:rPr lang="pt-BR" sz="1200" smtClean="0">
                <a:latin typeface="Arial" charset="0"/>
                <a:cs typeface="Arial" charset="0"/>
              </a:rPr>
              <a:t> ] [ </a:t>
            </a:r>
            <a:r>
              <a:rPr lang="pt-BR" sz="1200" smtClean="0">
                <a:latin typeface="Arial" charset="0"/>
                <a:cs typeface="Arial" charset="0"/>
                <a:hlinkClick r:id="rId31"/>
              </a:rPr>
              <a:t>PubMed</a:t>
            </a:r>
            <a:r>
              <a:rPr lang="pt-BR" sz="1200" smtClean="0">
                <a:latin typeface="Arial" charset="0"/>
                <a:cs typeface="Arial" charset="0"/>
              </a:rPr>
              <a:t> ] [ </a:t>
            </a:r>
            <a:r>
              <a:rPr lang="pt-BR" sz="1200" smtClean="0">
                <a:latin typeface="Arial" charset="0"/>
                <a:cs typeface="Arial" charset="0"/>
                <a:hlinkClick r:id="rId32"/>
              </a:rPr>
              <a:t>Google Scholar</a:t>
            </a:r>
            <a:r>
              <a:rPr lang="pt-BR" sz="1200" smtClean="0">
                <a:latin typeface="Arial" charset="0"/>
                <a:cs typeface="Arial" charset="0"/>
              </a:rPr>
              <a:t> ]</a:t>
            </a:r>
          </a:p>
          <a:p>
            <a:pPr>
              <a:lnSpc>
                <a:spcPct val="80000"/>
              </a:lnSpc>
            </a:pPr>
            <a:endParaRPr lang="pt-BR" sz="1200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5" name="Text Box 3"/>
          <p:cNvSpPr txBox="1">
            <a:spLocks noGrp="1"/>
          </p:cNvSpPr>
          <p:nvPr>
            <p:ph type="body" idx="4294967295"/>
          </p:nvPr>
        </p:nvSpPr>
        <p:spPr>
          <a:xfrm>
            <a:off x="0" y="0"/>
            <a:ext cx="9144000" cy="5143500"/>
          </a:xfrm>
          <a:solidFill>
            <a:schemeClr val="bg1"/>
          </a:solidFill>
        </p:spPr>
        <p:txBody>
          <a:bodyPr/>
          <a:lstStyle/>
          <a:p>
            <a:pPr>
              <a:lnSpc>
                <a:spcPct val="90000"/>
              </a:lnSpc>
            </a:pPr>
            <a:r>
              <a:rPr lang="pt-BR" sz="1200" smtClean="0">
                <a:latin typeface="Arial" charset="0"/>
                <a:cs typeface="Arial" charset="0"/>
              </a:rPr>
              <a:t>11. Gillespie RS, Seidel K., Symons JM. Efeito da sobrecarga hídrica e da dose de fluido de reposição na sobrevivência na hemofiltração. </a:t>
            </a:r>
            <a:r>
              <a:rPr lang="pt-BR" sz="1200" i="1" smtClean="0">
                <a:latin typeface="Arial" charset="0"/>
                <a:cs typeface="Arial" charset="0"/>
              </a:rPr>
              <a:t>Pediatr. Nephrol. </a:t>
            </a:r>
            <a:r>
              <a:rPr lang="pt-BR" sz="1200" smtClean="0">
                <a:latin typeface="Arial" charset="0"/>
                <a:cs typeface="Arial" charset="0"/>
              </a:rPr>
              <a:t>2004; 19 : 1394–1399. doi: 10.1007 / s00467-004-1655-1. [ </a:t>
            </a:r>
            <a:r>
              <a:rPr lang="pt-BR" sz="1200" smtClean="0">
                <a:latin typeface="Arial" charset="0"/>
                <a:cs typeface="Arial" charset="0"/>
                <a:hlinkClick r:id="rId2"/>
              </a:rPr>
              <a:t>PubMed</a:t>
            </a:r>
            <a:r>
              <a:rPr lang="pt-BR" sz="1200" smtClean="0">
                <a:latin typeface="Arial" charset="0"/>
                <a:cs typeface="Arial" charset="0"/>
              </a:rPr>
              <a:t> ] [ </a:t>
            </a:r>
            <a:r>
              <a:rPr lang="pt-BR" sz="1200" smtClean="0">
                <a:latin typeface="Arial" charset="0"/>
                <a:cs typeface="Arial" charset="0"/>
                <a:hlinkClick r:id="rId3"/>
              </a:rPr>
              <a:t>CrossRef</a:t>
            </a:r>
            <a:r>
              <a:rPr lang="pt-BR" sz="1200" smtClean="0">
                <a:latin typeface="Arial" charset="0"/>
                <a:cs typeface="Arial" charset="0"/>
              </a:rPr>
              <a:t> ] [ </a:t>
            </a:r>
            <a:r>
              <a:rPr lang="pt-BR" sz="1200" smtClean="0">
                <a:latin typeface="Arial" charset="0"/>
                <a:cs typeface="Arial" charset="0"/>
                <a:hlinkClick r:id="rId4"/>
              </a:rPr>
              <a:t>Google Scholar</a:t>
            </a:r>
            <a:r>
              <a:rPr lang="pt-BR" sz="1200" smtClean="0">
                <a:latin typeface="Arial" charset="0"/>
                <a:cs typeface="Arial" charset="0"/>
              </a:rPr>
              <a:t> ]</a:t>
            </a:r>
          </a:p>
          <a:p>
            <a:pPr>
              <a:lnSpc>
                <a:spcPct val="90000"/>
              </a:lnSpc>
            </a:pPr>
            <a:r>
              <a:rPr lang="pt-BR" sz="1200" smtClean="0">
                <a:latin typeface="Arial" charset="0"/>
                <a:cs typeface="Arial" charset="0"/>
              </a:rPr>
              <a:t>12. Abulebda K, et al. Balanço hídrico pós-admissão na UTI e resultados de choque séptico pediátrico: uma análise estratificada de risco. </a:t>
            </a:r>
            <a:r>
              <a:rPr lang="pt-BR" sz="1200" i="1" smtClean="0">
                <a:latin typeface="Arial" charset="0"/>
                <a:cs typeface="Arial" charset="0"/>
              </a:rPr>
              <a:t>Crit. Care Med. </a:t>
            </a:r>
            <a:r>
              <a:rPr lang="pt-BR" sz="1200" smtClean="0">
                <a:latin typeface="Arial" charset="0"/>
                <a:cs typeface="Arial" charset="0"/>
              </a:rPr>
              <a:t>2014; 42 : 397–403. doi: 10.1097 / CCM.0b013e3182a64607. [ </a:t>
            </a:r>
            <a:r>
              <a:rPr lang="pt-BR" sz="1200" smtClean="0">
                <a:latin typeface="Arial" charset="0"/>
                <a:cs typeface="Arial" charset="0"/>
                <a:hlinkClick r:id="rId5"/>
              </a:rPr>
              <a:t>Artigo gratuito PMC</a:t>
            </a:r>
            <a:r>
              <a:rPr lang="pt-BR" sz="1200" smtClean="0">
                <a:latin typeface="Arial" charset="0"/>
                <a:cs typeface="Arial" charset="0"/>
              </a:rPr>
              <a:t> ] [ </a:t>
            </a:r>
            <a:r>
              <a:rPr lang="pt-BR" sz="1200" smtClean="0">
                <a:latin typeface="Arial" charset="0"/>
                <a:cs typeface="Arial" charset="0"/>
                <a:hlinkClick r:id="rId6"/>
              </a:rPr>
              <a:t>PubMed</a:t>
            </a:r>
            <a:r>
              <a:rPr lang="pt-BR" sz="1200" smtClean="0">
                <a:latin typeface="Arial" charset="0"/>
                <a:cs typeface="Arial" charset="0"/>
              </a:rPr>
              <a:t> ] [ </a:t>
            </a:r>
            <a:r>
              <a:rPr lang="pt-BR" sz="1200" smtClean="0">
                <a:latin typeface="Arial" charset="0"/>
                <a:cs typeface="Arial" charset="0"/>
                <a:hlinkClick r:id="rId7"/>
              </a:rPr>
              <a:t>CrossRef</a:t>
            </a:r>
            <a:r>
              <a:rPr lang="pt-BR" sz="1200" smtClean="0">
                <a:latin typeface="Arial" charset="0"/>
                <a:cs typeface="Arial" charset="0"/>
              </a:rPr>
              <a:t> ] [ </a:t>
            </a:r>
            <a:r>
              <a:rPr lang="pt-BR" sz="1200" smtClean="0">
                <a:latin typeface="Arial" charset="0"/>
                <a:cs typeface="Arial" charset="0"/>
                <a:hlinkClick r:id="rId8"/>
              </a:rPr>
              <a:t>Google Scholar</a:t>
            </a:r>
            <a:r>
              <a:rPr lang="pt-BR" sz="1200" smtClean="0">
                <a:latin typeface="Arial" charset="0"/>
                <a:cs typeface="Arial" charset="0"/>
              </a:rPr>
              <a:t> ]</a:t>
            </a:r>
          </a:p>
          <a:p>
            <a:pPr>
              <a:lnSpc>
                <a:spcPct val="90000"/>
              </a:lnSpc>
            </a:pPr>
            <a:r>
              <a:rPr lang="pt-BR" sz="1200" smtClean="0">
                <a:latin typeface="Arial" charset="0"/>
                <a:cs typeface="Arial" charset="0"/>
              </a:rPr>
              <a:t>13. Linden-Sonderso A, et al. Pesquisa de fluidos não reanimadores administrados durante choque séptico: um estudo observacional prospectivo multicêntrico. </a:t>
            </a:r>
            <a:r>
              <a:rPr lang="pt-BR" sz="1200" i="1" smtClean="0">
                <a:latin typeface="Arial" charset="0"/>
                <a:cs typeface="Arial" charset="0"/>
              </a:rPr>
              <a:t>Ann. Intens. Cuidado. </a:t>
            </a:r>
            <a:r>
              <a:rPr lang="pt-BR" sz="1200" smtClean="0">
                <a:latin typeface="Arial" charset="0"/>
                <a:cs typeface="Arial" charset="0"/>
              </a:rPr>
              <a:t>2019; 9 : 132. doi: 10.1186 / s13613-019-0607-7. [ </a:t>
            </a:r>
            <a:r>
              <a:rPr lang="pt-BR" sz="1200" smtClean="0">
                <a:latin typeface="Arial" charset="0"/>
                <a:cs typeface="Arial" charset="0"/>
                <a:hlinkClick r:id="rId9"/>
              </a:rPr>
              <a:t>Artigo gratuito PMC</a:t>
            </a:r>
            <a:r>
              <a:rPr lang="pt-BR" sz="1200" smtClean="0">
                <a:latin typeface="Arial" charset="0"/>
                <a:cs typeface="Arial" charset="0"/>
              </a:rPr>
              <a:t> ] [ </a:t>
            </a:r>
            <a:r>
              <a:rPr lang="pt-BR" sz="1200" smtClean="0">
                <a:latin typeface="Arial" charset="0"/>
                <a:cs typeface="Arial" charset="0"/>
                <a:hlinkClick r:id="rId10"/>
              </a:rPr>
              <a:t>PubMed</a:t>
            </a:r>
            <a:r>
              <a:rPr lang="pt-BR" sz="1200" smtClean="0">
                <a:latin typeface="Arial" charset="0"/>
                <a:cs typeface="Arial" charset="0"/>
              </a:rPr>
              <a:t> ] [ </a:t>
            </a:r>
            <a:r>
              <a:rPr lang="pt-BR" sz="1200" smtClean="0">
                <a:latin typeface="Arial" charset="0"/>
                <a:cs typeface="Arial" charset="0"/>
                <a:hlinkClick r:id="rId11"/>
              </a:rPr>
              <a:t>CrossRef</a:t>
            </a:r>
            <a:r>
              <a:rPr lang="pt-BR" sz="1200" smtClean="0">
                <a:latin typeface="Arial" charset="0"/>
                <a:cs typeface="Arial" charset="0"/>
              </a:rPr>
              <a:t> ] [ </a:t>
            </a:r>
            <a:r>
              <a:rPr lang="pt-BR" sz="1200" smtClean="0">
                <a:latin typeface="Arial" charset="0"/>
                <a:cs typeface="Arial" charset="0"/>
                <a:hlinkClick r:id="rId12"/>
              </a:rPr>
              <a:t>Google Scholar</a:t>
            </a:r>
            <a:r>
              <a:rPr lang="pt-BR" sz="1200" smtClean="0">
                <a:latin typeface="Arial" charset="0"/>
                <a:cs typeface="Arial" charset="0"/>
              </a:rPr>
              <a:t> ]</a:t>
            </a:r>
          </a:p>
          <a:p>
            <a:pPr>
              <a:lnSpc>
                <a:spcPct val="90000"/>
              </a:lnSpc>
            </a:pPr>
            <a:r>
              <a:rPr lang="pt-BR" sz="1200" smtClean="0">
                <a:latin typeface="Arial" charset="0"/>
                <a:cs typeface="Arial" charset="0"/>
              </a:rPr>
              <a:t>14. Bulfon AF, et al. Práticas de prescrição de fluidos intravenosos em crianças gravemente doentes: uma mudança de foco da natremia para a cloremia? </a:t>
            </a:r>
            <a:r>
              <a:rPr lang="pt-BR" sz="1200" i="1" smtClean="0">
                <a:latin typeface="Arial" charset="0"/>
                <a:cs typeface="Arial" charset="0"/>
              </a:rPr>
              <a:t>J. Pediatr. Intens. Cuidado. </a:t>
            </a:r>
            <a:r>
              <a:rPr lang="pt-BR" sz="1200" smtClean="0">
                <a:latin typeface="Arial" charset="0"/>
                <a:cs typeface="Arial" charset="0"/>
              </a:rPr>
              <a:t>2019; 8 : 218–225. doi: 10.1055 / s-0039-1692413. [ </a:t>
            </a:r>
            <a:r>
              <a:rPr lang="pt-BR" sz="1200" smtClean="0">
                <a:latin typeface="Arial" charset="0"/>
                <a:cs typeface="Arial" charset="0"/>
                <a:hlinkClick r:id="rId13"/>
              </a:rPr>
              <a:t>Artigo gratuito PMC</a:t>
            </a:r>
            <a:r>
              <a:rPr lang="pt-BR" sz="1200" smtClean="0">
                <a:latin typeface="Arial" charset="0"/>
                <a:cs typeface="Arial" charset="0"/>
              </a:rPr>
              <a:t> ] [ </a:t>
            </a:r>
            <a:r>
              <a:rPr lang="pt-BR" sz="1200" smtClean="0">
                <a:latin typeface="Arial" charset="0"/>
                <a:cs typeface="Arial" charset="0"/>
                <a:hlinkClick r:id="rId14"/>
              </a:rPr>
              <a:t>PubMed</a:t>
            </a:r>
            <a:r>
              <a:rPr lang="pt-BR" sz="1200" smtClean="0">
                <a:latin typeface="Arial" charset="0"/>
                <a:cs typeface="Arial" charset="0"/>
              </a:rPr>
              <a:t> ] [ </a:t>
            </a:r>
            <a:r>
              <a:rPr lang="pt-BR" sz="1200" smtClean="0">
                <a:latin typeface="Arial" charset="0"/>
                <a:cs typeface="Arial" charset="0"/>
                <a:hlinkClick r:id="rId15"/>
              </a:rPr>
              <a:t>CrossRef</a:t>
            </a:r>
            <a:r>
              <a:rPr lang="pt-BR" sz="1200" smtClean="0">
                <a:latin typeface="Arial" charset="0"/>
                <a:cs typeface="Arial" charset="0"/>
              </a:rPr>
              <a:t> ] [ </a:t>
            </a:r>
            <a:r>
              <a:rPr lang="pt-BR" sz="1200" smtClean="0">
                <a:latin typeface="Arial" charset="0"/>
                <a:cs typeface="Arial" charset="0"/>
                <a:hlinkClick r:id="rId16"/>
              </a:rPr>
              <a:t>Google Scholar</a:t>
            </a:r>
            <a:r>
              <a:rPr lang="pt-BR" sz="1200" smtClean="0">
                <a:latin typeface="Arial" charset="0"/>
                <a:cs typeface="Arial" charset="0"/>
              </a:rPr>
              <a:t> ]</a:t>
            </a:r>
          </a:p>
          <a:p>
            <a:pPr>
              <a:lnSpc>
                <a:spcPct val="90000"/>
              </a:lnSpc>
            </a:pPr>
            <a:r>
              <a:rPr lang="pt-BR" sz="1200" smtClean="0">
                <a:latin typeface="Arial" charset="0"/>
                <a:cs typeface="Arial" charset="0"/>
              </a:rPr>
              <a:t>15. Al-Lawati ZH, Sur M, Kennedy CE, Akcan Arikan A. Perfil de exposição a fluidos e reconhecimento de sobrecarga de fluidos em crianças gravemente doentes. </a:t>
            </a:r>
            <a:r>
              <a:rPr lang="pt-BR" sz="1200" i="1" smtClean="0">
                <a:latin typeface="Arial" charset="0"/>
                <a:cs typeface="Arial" charset="0"/>
              </a:rPr>
              <a:t>Pediatr. Crit. Care Med. </a:t>
            </a:r>
            <a:r>
              <a:rPr lang="pt-BR" sz="1200" smtClean="0">
                <a:latin typeface="Arial" charset="0"/>
                <a:cs typeface="Arial" charset="0"/>
              </a:rPr>
              <a:t>2020; 21 : 760–766. doi: 10.1097 / PCC.0000000000002587. [ </a:t>
            </a:r>
            <a:r>
              <a:rPr lang="pt-BR" sz="1200" smtClean="0">
                <a:latin typeface="Arial" charset="0"/>
                <a:cs typeface="Arial" charset="0"/>
                <a:hlinkClick r:id="rId17"/>
              </a:rPr>
              <a:t>PubMed</a:t>
            </a:r>
            <a:r>
              <a:rPr lang="pt-BR" sz="1200" smtClean="0">
                <a:latin typeface="Arial" charset="0"/>
                <a:cs typeface="Arial" charset="0"/>
              </a:rPr>
              <a:t> ] [ </a:t>
            </a:r>
            <a:r>
              <a:rPr lang="pt-BR" sz="1200" smtClean="0">
                <a:latin typeface="Arial" charset="0"/>
                <a:cs typeface="Arial" charset="0"/>
                <a:hlinkClick r:id="rId18"/>
              </a:rPr>
              <a:t>CrossRef</a:t>
            </a:r>
            <a:r>
              <a:rPr lang="pt-BR" sz="1200" smtClean="0">
                <a:latin typeface="Arial" charset="0"/>
                <a:cs typeface="Arial" charset="0"/>
              </a:rPr>
              <a:t> ] [ </a:t>
            </a:r>
            <a:r>
              <a:rPr lang="pt-BR" sz="1200" smtClean="0">
                <a:latin typeface="Arial" charset="0"/>
                <a:cs typeface="Arial" charset="0"/>
                <a:hlinkClick r:id="rId19"/>
              </a:rPr>
              <a:t>Google Scholar</a:t>
            </a:r>
            <a:r>
              <a:rPr lang="pt-BR" sz="1200" smtClean="0">
                <a:latin typeface="Arial" charset="0"/>
                <a:cs typeface="Arial" charset="0"/>
              </a:rPr>
              <a:t> ]</a:t>
            </a:r>
          </a:p>
          <a:p>
            <a:pPr>
              <a:lnSpc>
                <a:spcPct val="90000"/>
              </a:lnSpc>
            </a:pPr>
            <a:r>
              <a:rPr lang="pt-BR" sz="1200" smtClean="0">
                <a:latin typeface="Arial" charset="0"/>
                <a:cs typeface="Arial" charset="0"/>
              </a:rPr>
              <a:t>16. Kahn MG, et al. Terminologia e quadro harmonizados de avaliação da qualidade dos dados para a utilização secundária dos dados dos registos de saúde eletrónicos. </a:t>
            </a:r>
            <a:r>
              <a:rPr lang="pt-BR" sz="1200" i="1" smtClean="0">
                <a:latin typeface="Arial" charset="0"/>
                <a:cs typeface="Arial" charset="0"/>
              </a:rPr>
              <a:t>EGEMS. </a:t>
            </a:r>
            <a:r>
              <a:rPr lang="pt-BR" sz="1200" smtClean="0">
                <a:latin typeface="Arial" charset="0"/>
                <a:cs typeface="Arial" charset="0"/>
              </a:rPr>
              <a:t>2016; 4 : 1244. doi: 10.13063 / 2327-9214.1244. [ </a:t>
            </a:r>
            <a:r>
              <a:rPr lang="pt-BR" sz="1200" smtClean="0">
                <a:latin typeface="Arial" charset="0"/>
                <a:cs typeface="Arial" charset="0"/>
                <a:hlinkClick r:id="rId20"/>
              </a:rPr>
              <a:t>Artigo gratuito PMC</a:t>
            </a:r>
            <a:r>
              <a:rPr lang="pt-BR" sz="1200" smtClean="0">
                <a:latin typeface="Arial" charset="0"/>
                <a:cs typeface="Arial" charset="0"/>
              </a:rPr>
              <a:t> ] [ </a:t>
            </a:r>
            <a:r>
              <a:rPr lang="pt-BR" sz="1200" smtClean="0">
                <a:latin typeface="Arial" charset="0"/>
                <a:cs typeface="Arial" charset="0"/>
                <a:hlinkClick r:id="rId21"/>
              </a:rPr>
              <a:t>PubMed</a:t>
            </a:r>
            <a:r>
              <a:rPr lang="pt-BR" sz="1200" smtClean="0">
                <a:latin typeface="Arial" charset="0"/>
                <a:cs typeface="Arial" charset="0"/>
              </a:rPr>
              <a:t> ] [ </a:t>
            </a:r>
            <a:r>
              <a:rPr lang="pt-BR" sz="1200" smtClean="0">
                <a:latin typeface="Arial" charset="0"/>
                <a:cs typeface="Arial" charset="0"/>
                <a:hlinkClick r:id="rId22"/>
              </a:rPr>
              <a:t>CrossRef</a:t>
            </a:r>
            <a:r>
              <a:rPr lang="pt-BR" sz="1200" smtClean="0">
                <a:latin typeface="Arial" charset="0"/>
                <a:cs typeface="Arial" charset="0"/>
              </a:rPr>
              <a:t> ] [ </a:t>
            </a:r>
            <a:r>
              <a:rPr lang="pt-BR" sz="1200" smtClean="0">
                <a:latin typeface="Arial" charset="0"/>
                <a:cs typeface="Arial" charset="0"/>
                <a:hlinkClick r:id="rId23"/>
              </a:rPr>
              <a:t>Google Scholar</a:t>
            </a:r>
            <a:r>
              <a:rPr lang="pt-BR" sz="1200" smtClean="0">
                <a:latin typeface="Arial" charset="0"/>
                <a:cs typeface="Arial" charset="0"/>
              </a:rPr>
              <a:t> ]</a:t>
            </a:r>
          </a:p>
          <a:p>
            <a:pPr>
              <a:lnSpc>
                <a:spcPct val="90000"/>
              </a:lnSpc>
            </a:pPr>
            <a:r>
              <a:rPr lang="pt-BR" sz="1200" smtClean="0">
                <a:latin typeface="Arial" charset="0"/>
                <a:cs typeface="Arial" charset="0"/>
              </a:rPr>
              <a:t>17. Malbrain M., et al. Princípios de gerenciamento e administração de fluidos no choque séptico: é hora de considerar os quatro D's e as quatro fases da fluidoterapia. </a:t>
            </a:r>
            <a:r>
              <a:rPr lang="pt-BR" sz="1200" i="1" smtClean="0">
                <a:latin typeface="Arial" charset="0"/>
                <a:cs typeface="Arial" charset="0"/>
              </a:rPr>
              <a:t>Ann. Intens. Cuidado. </a:t>
            </a:r>
            <a:r>
              <a:rPr lang="pt-BR" sz="1200" smtClean="0">
                <a:latin typeface="Arial" charset="0"/>
                <a:cs typeface="Arial" charset="0"/>
              </a:rPr>
              <a:t>2018; 8 : 66. doi: 10.1186 / s13613-018-0402-x. [ </a:t>
            </a:r>
            <a:r>
              <a:rPr lang="pt-BR" sz="1200" smtClean="0">
                <a:latin typeface="Arial" charset="0"/>
                <a:cs typeface="Arial" charset="0"/>
                <a:hlinkClick r:id="rId24"/>
              </a:rPr>
              <a:t>Artigo gratuito PMC</a:t>
            </a:r>
            <a:r>
              <a:rPr lang="pt-BR" sz="1200" smtClean="0">
                <a:latin typeface="Arial" charset="0"/>
                <a:cs typeface="Arial" charset="0"/>
              </a:rPr>
              <a:t> ] [ </a:t>
            </a:r>
            <a:r>
              <a:rPr lang="pt-BR" sz="1200" smtClean="0">
                <a:latin typeface="Arial" charset="0"/>
                <a:cs typeface="Arial" charset="0"/>
                <a:hlinkClick r:id="rId25"/>
              </a:rPr>
              <a:t>PubMed</a:t>
            </a:r>
            <a:r>
              <a:rPr lang="pt-BR" sz="1200" smtClean="0">
                <a:latin typeface="Arial" charset="0"/>
                <a:cs typeface="Arial" charset="0"/>
              </a:rPr>
              <a:t> ] [ </a:t>
            </a:r>
            <a:r>
              <a:rPr lang="pt-BR" sz="1200" smtClean="0">
                <a:latin typeface="Arial" charset="0"/>
                <a:cs typeface="Arial" charset="0"/>
                <a:hlinkClick r:id="rId26"/>
              </a:rPr>
              <a:t>CrossRef</a:t>
            </a:r>
            <a:r>
              <a:rPr lang="pt-BR" sz="1200" smtClean="0">
                <a:latin typeface="Arial" charset="0"/>
                <a:cs typeface="Arial" charset="0"/>
              </a:rPr>
              <a:t> ] [ </a:t>
            </a:r>
            <a:r>
              <a:rPr lang="pt-BR" sz="1200" smtClean="0">
                <a:latin typeface="Arial" charset="0"/>
                <a:cs typeface="Arial" charset="0"/>
                <a:hlinkClick r:id="rId27"/>
              </a:rPr>
              <a:t>Google Scholar</a:t>
            </a:r>
            <a:r>
              <a:rPr lang="pt-BR" sz="1200" smtClean="0">
                <a:latin typeface="Arial" charset="0"/>
                <a:cs typeface="Arial" charset="0"/>
              </a:rPr>
              <a:t> ]</a:t>
            </a:r>
          </a:p>
          <a:p>
            <a:pPr>
              <a:lnSpc>
                <a:spcPct val="90000"/>
              </a:lnSpc>
            </a:pPr>
            <a:r>
              <a:rPr lang="pt-BR" sz="1200" smtClean="0">
                <a:latin typeface="Arial" charset="0"/>
                <a:cs typeface="Arial" charset="0"/>
              </a:rPr>
              <a:t>18. Vincent JL. Gerenciamento de fluidos em pessoas em estado crítico. </a:t>
            </a:r>
            <a:r>
              <a:rPr lang="pt-BR" sz="1200" i="1" smtClean="0">
                <a:latin typeface="Arial" charset="0"/>
                <a:cs typeface="Arial" charset="0"/>
              </a:rPr>
              <a:t>Kidney Int. </a:t>
            </a:r>
            <a:r>
              <a:rPr lang="pt-BR" sz="1200" smtClean="0">
                <a:latin typeface="Arial" charset="0"/>
                <a:cs typeface="Arial" charset="0"/>
              </a:rPr>
              <a:t>2019; 96 : 52–57. doi: 10.1016 / j.kint.2018.11.047. [ </a:t>
            </a:r>
            <a:r>
              <a:rPr lang="pt-BR" sz="1200" smtClean="0">
                <a:latin typeface="Arial" charset="0"/>
                <a:cs typeface="Arial" charset="0"/>
                <a:hlinkClick r:id="rId28"/>
              </a:rPr>
              <a:t>PubMed</a:t>
            </a:r>
            <a:r>
              <a:rPr lang="pt-BR" sz="1200" smtClean="0">
                <a:latin typeface="Arial" charset="0"/>
                <a:cs typeface="Arial" charset="0"/>
              </a:rPr>
              <a:t> ] [ </a:t>
            </a:r>
            <a:r>
              <a:rPr lang="pt-BR" sz="1200" smtClean="0">
                <a:latin typeface="Arial" charset="0"/>
                <a:cs typeface="Arial" charset="0"/>
                <a:hlinkClick r:id="rId29"/>
              </a:rPr>
              <a:t>CrossRef</a:t>
            </a:r>
            <a:r>
              <a:rPr lang="pt-BR" sz="1200" smtClean="0">
                <a:latin typeface="Arial" charset="0"/>
                <a:cs typeface="Arial" charset="0"/>
              </a:rPr>
              <a:t> ] [ </a:t>
            </a:r>
            <a:r>
              <a:rPr lang="pt-BR" sz="1200" smtClean="0">
                <a:latin typeface="Arial" charset="0"/>
                <a:cs typeface="Arial" charset="0"/>
                <a:hlinkClick r:id="rId30"/>
              </a:rPr>
              <a:t>Google Scholar</a:t>
            </a:r>
            <a:r>
              <a:rPr lang="pt-BR" sz="1200" smtClean="0">
                <a:latin typeface="Arial" charset="0"/>
                <a:cs typeface="Arial" charset="0"/>
              </a:rPr>
              <a:t> ]</a:t>
            </a:r>
          </a:p>
          <a:p>
            <a:pPr>
              <a:lnSpc>
                <a:spcPct val="90000"/>
              </a:lnSpc>
            </a:pPr>
            <a:r>
              <a:rPr lang="pt-BR" sz="1200" smtClean="0">
                <a:latin typeface="Arial" charset="0"/>
                <a:cs typeface="Arial" charset="0"/>
              </a:rPr>
              <a:t>19. Pollack MM, Patel KM, Ruttimann UE. PRISM III: um escore de risco pediátrico de mortalidade atualizado. </a:t>
            </a:r>
            <a:r>
              <a:rPr lang="pt-BR" sz="1200" i="1" smtClean="0">
                <a:latin typeface="Arial" charset="0"/>
                <a:cs typeface="Arial" charset="0"/>
              </a:rPr>
              <a:t>Crit. Care Med. </a:t>
            </a:r>
            <a:r>
              <a:rPr lang="pt-BR" sz="1200" smtClean="0">
                <a:latin typeface="Arial" charset="0"/>
                <a:cs typeface="Arial" charset="0"/>
              </a:rPr>
              <a:t>1996; 24 : 743–752. doi: 10.1097 / 00003246-199605000-00004. [ </a:t>
            </a:r>
            <a:r>
              <a:rPr lang="pt-BR" sz="1200" smtClean="0">
                <a:latin typeface="Arial" charset="0"/>
                <a:cs typeface="Arial" charset="0"/>
                <a:hlinkClick r:id="rId31"/>
              </a:rPr>
              <a:t>PubMed</a:t>
            </a:r>
            <a:r>
              <a:rPr lang="pt-BR" sz="1200" smtClean="0">
                <a:latin typeface="Arial" charset="0"/>
                <a:cs typeface="Arial" charset="0"/>
              </a:rPr>
              <a:t> ] [ </a:t>
            </a:r>
            <a:r>
              <a:rPr lang="pt-BR" sz="1200" smtClean="0">
                <a:latin typeface="Arial" charset="0"/>
                <a:cs typeface="Arial" charset="0"/>
                <a:hlinkClick r:id="rId32"/>
              </a:rPr>
              <a:t>CrossRef</a:t>
            </a:r>
            <a:r>
              <a:rPr lang="pt-BR" sz="1200" smtClean="0">
                <a:latin typeface="Arial" charset="0"/>
                <a:cs typeface="Arial" charset="0"/>
              </a:rPr>
              <a:t> ] [ </a:t>
            </a:r>
            <a:r>
              <a:rPr lang="pt-BR" sz="1200" smtClean="0">
                <a:latin typeface="Arial" charset="0"/>
                <a:cs typeface="Arial" charset="0"/>
                <a:hlinkClick r:id="rId33"/>
              </a:rPr>
              <a:t>Google Scholar</a:t>
            </a:r>
            <a:r>
              <a:rPr lang="pt-BR" sz="1200" smtClean="0">
                <a:latin typeface="Arial" charset="0"/>
                <a:cs typeface="Arial" charset="0"/>
              </a:rPr>
              <a:t> ]</a:t>
            </a:r>
          </a:p>
          <a:p>
            <a:pPr>
              <a:lnSpc>
                <a:spcPct val="90000"/>
              </a:lnSpc>
            </a:pPr>
            <a:r>
              <a:rPr lang="pt-BR" sz="1200" smtClean="0">
                <a:latin typeface="Arial" charset="0"/>
                <a:cs typeface="Arial" charset="0"/>
              </a:rPr>
              <a:t>20. Diretrizes de prática clínica Khwaja A. KDIGO para lesão renal aguda. </a:t>
            </a:r>
            <a:r>
              <a:rPr lang="pt-BR" sz="1200" i="1" smtClean="0">
                <a:latin typeface="Arial" charset="0"/>
                <a:cs typeface="Arial" charset="0"/>
              </a:rPr>
              <a:t>Nephron Clin. Prato. </a:t>
            </a:r>
            <a:r>
              <a:rPr lang="pt-BR" sz="1200" smtClean="0">
                <a:latin typeface="Arial" charset="0"/>
                <a:cs typeface="Arial" charset="0"/>
              </a:rPr>
              <a:t>2012; 120 : c179 – c184. [ </a:t>
            </a:r>
            <a:r>
              <a:rPr lang="pt-BR" sz="1200" smtClean="0">
                <a:latin typeface="Arial" charset="0"/>
                <a:cs typeface="Arial" charset="0"/>
                <a:hlinkClick r:id="rId34"/>
              </a:rPr>
              <a:t>PubMed</a:t>
            </a:r>
            <a:r>
              <a:rPr lang="pt-BR" sz="1200" smtClean="0">
                <a:latin typeface="Arial" charset="0"/>
                <a:cs typeface="Arial" charset="0"/>
              </a:rPr>
              <a:t> ] [ </a:t>
            </a:r>
            <a:r>
              <a:rPr lang="pt-BR" sz="1200" smtClean="0">
                <a:latin typeface="Arial" charset="0"/>
                <a:cs typeface="Arial" charset="0"/>
                <a:hlinkClick r:id="rId35"/>
              </a:rPr>
              <a:t>Google Scholar</a:t>
            </a:r>
            <a:r>
              <a:rPr lang="pt-BR" sz="1200" smtClean="0">
                <a:latin typeface="Arial" charset="0"/>
                <a:cs typeface="Arial" charset="0"/>
              </a:rPr>
              <a:t> ]</a:t>
            </a:r>
          </a:p>
          <a:p>
            <a:pPr>
              <a:lnSpc>
                <a:spcPct val="90000"/>
              </a:lnSpc>
            </a:pPr>
            <a:r>
              <a:rPr lang="pt-BR" sz="1200" smtClean="0">
                <a:latin typeface="Arial" charset="0"/>
                <a:cs typeface="Arial" charset="0"/>
              </a:rPr>
              <a:t>21. Hessey E, et al. Avaliação dos métodos dependentes e independentes da altura para</a:t>
            </a: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9" name="Text Box 3"/>
          <p:cNvSpPr txBox="1">
            <a:spLocks noGrp="1"/>
          </p:cNvSpPr>
          <p:nvPr>
            <p:ph type="body" idx="4294967295"/>
          </p:nvPr>
        </p:nvSpPr>
        <p:spPr>
          <a:xfrm>
            <a:off x="311150" y="0"/>
            <a:ext cx="8832850" cy="4568825"/>
          </a:xfrm>
          <a:solidFill>
            <a:schemeClr val="bg1"/>
          </a:solidFill>
        </p:spPr>
        <p:txBody>
          <a:bodyPr/>
          <a:lstStyle/>
          <a:p>
            <a:pPr>
              <a:lnSpc>
                <a:spcPct val="90000"/>
              </a:lnSpc>
            </a:pPr>
            <a:r>
              <a:rPr lang="pt-BR" sz="1100" smtClean="0">
                <a:latin typeface="Arial" charset="0"/>
                <a:cs typeface="Arial" charset="0"/>
              </a:rPr>
              <a:t>32 : 1953–1962. doi: 10.1007 / s00467-017-3670-z. [ </a:t>
            </a:r>
            <a:r>
              <a:rPr lang="pt-BR" sz="1100" smtClean="0">
                <a:latin typeface="Arial" charset="0"/>
                <a:cs typeface="Arial" charset="0"/>
                <a:hlinkClick r:id="rId2"/>
              </a:rPr>
              <a:t>PubMed</a:t>
            </a:r>
            <a:r>
              <a:rPr lang="pt-BR" sz="1100" smtClean="0">
                <a:latin typeface="Arial" charset="0"/>
                <a:cs typeface="Arial" charset="0"/>
              </a:rPr>
              <a:t> ] [ </a:t>
            </a:r>
            <a:r>
              <a:rPr lang="pt-BR" sz="1100" smtClean="0">
                <a:latin typeface="Arial" charset="0"/>
                <a:cs typeface="Arial" charset="0"/>
                <a:hlinkClick r:id="rId3"/>
              </a:rPr>
              <a:t>CrossRef</a:t>
            </a:r>
            <a:r>
              <a:rPr lang="pt-BR" sz="1100" smtClean="0">
                <a:latin typeface="Arial" charset="0"/>
                <a:cs typeface="Arial" charset="0"/>
              </a:rPr>
              <a:t> ] [ </a:t>
            </a:r>
            <a:r>
              <a:rPr lang="pt-BR" sz="1100" smtClean="0">
                <a:latin typeface="Arial" charset="0"/>
                <a:cs typeface="Arial" charset="0"/>
                <a:hlinkClick r:id="rId4"/>
              </a:rPr>
              <a:t>Google Scholar</a:t>
            </a:r>
            <a:r>
              <a:rPr lang="pt-BR" sz="1100" smtClean="0">
                <a:latin typeface="Arial" charset="0"/>
                <a:cs typeface="Arial" charset="0"/>
              </a:rPr>
              <a:t> ]</a:t>
            </a:r>
          </a:p>
          <a:p>
            <a:pPr>
              <a:lnSpc>
                <a:spcPct val="90000"/>
              </a:lnSpc>
            </a:pPr>
            <a:r>
              <a:rPr lang="pt-BR" sz="1100" smtClean="0">
                <a:latin typeface="Arial" charset="0"/>
                <a:cs typeface="Arial" charset="0"/>
              </a:rPr>
              <a:t>22. Hoste L, et al. Uma nova equação para estimar a taxa de filtração glomerular em crianças, adolescentes e adultos jovens. </a:t>
            </a:r>
            <a:r>
              <a:rPr lang="pt-BR" sz="1100" i="1" smtClean="0">
                <a:latin typeface="Arial" charset="0"/>
                <a:cs typeface="Arial" charset="0"/>
              </a:rPr>
              <a:t>Nephrol. Disque. Transplante. </a:t>
            </a:r>
            <a:r>
              <a:rPr lang="pt-BR" sz="1100" smtClean="0">
                <a:latin typeface="Arial" charset="0"/>
                <a:cs typeface="Arial" charset="0"/>
              </a:rPr>
              <a:t>2014; 29 : 1082–1091. doi: 10.1093 / ndt / gft277. [ </a:t>
            </a:r>
            <a:r>
              <a:rPr lang="pt-BR" sz="1100" smtClean="0">
                <a:latin typeface="Arial" charset="0"/>
                <a:cs typeface="Arial" charset="0"/>
                <a:hlinkClick r:id="rId5"/>
              </a:rPr>
              <a:t>PubMed</a:t>
            </a:r>
            <a:r>
              <a:rPr lang="pt-BR" sz="1100" smtClean="0">
                <a:latin typeface="Arial" charset="0"/>
                <a:cs typeface="Arial" charset="0"/>
              </a:rPr>
              <a:t> ] [ </a:t>
            </a:r>
            <a:r>
              <a:rPr lang="pt-BR" sz="1100" smtClean="0">
                <a:latin typeface="Arial" charset="0"/>
                <a:cs typeface="Arial" charset="0"/>
                <a:hlinkClick r:id="rId6"/>
              </a:rPr>
              <a:t>CrossRef</a:t>
            </a:r>
            <a:r>
              <a:rPr lang="pt-BR" sz="1100" smtClean="0">
                <a:latin typeface="Arial" charset="0"/>
                <a:cs typeface="Arial" charset="0"/>
              </a:rPr>
              <a:t> ] [ </a:t>
            </a:r>
            <a:r>
              <a:rPr lang="pt-BR" sz="1100" smtClean="0">
                <a:latin typeface="Arial" charset="0"/>
                <a:cs typeface="Arial" charset="0"/>
                <a:hlinkClick r:id="rId7"/>
              </a:rPr>
              <a:t>Google Scholar</a:t>
            </a:r>
            <a:r>
              <a:rPr lang="pt-BR" sz="1100" smtClean="0">
                <a:latin typeface="Arial" charset="0"/>
                <a:cs typeface="Arial" charset="0"/>
              </a:rPr>
              <a:t> ]</a:t>
            </a:r>
          </a:p>
          <a:p>
            <a:pPr>
              <a:lnSpc>
                <a:spcPct val="90000"/>
              </a:lnSpc>
            </a:pPr>
            <a:r>
              <a:rPr lang="pt-BR" sz="1100" smtClean="0">
                <a:latin typeface="Arial" charset="0"/>
                <a:cs typeface="Arial" charset="0"/>
              </a:rPr>
              <a:t>23. Modem V, Thompson M, Gollhofer D, Dhar AV, Quigley R. Tempo de terapia de substituição renal contínua e mortalidade em crianças gravemente doentes *. </a:t>
            </a:r>
            <a:r>
              <a:rPr lang="pt-BR" sz="1100" i="1" smtClean="0">
                <a:latin typeface="Arial" charset="0"/>
                <a:cs typeface="Arial" charset="0"/>
              </a:rPr>
              <a:t>Crit. Care Med. </a:t>
            </a:r>
            <a:r>
              <a:rPr lang="pt-BR" sz="1100" smtClean="0">
                <a:latin typeface="Arial" charset="0"/>
                <a:cs typeface="Arial" charset="0"/>
              </a:rPr>
              <a:t>2014; 42 : 943–953. doi: 10.1097 / CCM.0000000000000039. [ </a:t>
            </a:r>
            <a:r>
              <a:rPr lang="pt-BR" sz="1100" smtClean="0">
                <a:latin typeface="Arial" charset="0"/>
                <a:cs typeface="Arial" charset="0"/>
                <a:hlinkClick r:id="rId8"/>
              </a:rPr>
              <a:t>PubMed</a:t>
            </a:r>
            <a:r>
              <a:rPr lang="pt-BR" sz="1100" smtClean="0">
                <a:latin typeface="Arial" charset="0"/>
                <a:cs typeface="Arial" charset="0"/>
              </a:rPr>
              <a:t> ] [ </a:t>
            </a:r>
            <a:r>
              <a:rPr lang="pt-BR" sz="1100" smtClean="0">
                <a:latin typeface="Arial" charset="0"/>
                <a:cs typeface="Arial" charset="0"/>
                <a:hlinkClick r:id="rId9"/>
              </a:rPr>
              <a:t>CrossRef</a:t>
            </a:r>
            <a:r>
              <a:rPr lang="pt-BR" sz="1100" smtClean="0">
                <a:latin typeface="Arial" charset="0"/>
                <a:cs typeface="Arial" charset="0"/>
              </a:rPr>
              <a:t> ] [ </a:t>
            </a:r>
            <a:r>
              <a:rPr lang="pt-BR" sz="1100" smtClean="0">
                <a:latin typeface="Arial" charset="0"/>
                <a:cs typeface="Arial" charset="0"/>
                <a:hlinkClick r:id="rId10"/>
              </a:rPr>
              <a:t>Google Scholar</a:t>
            </a:r>
            <a:r>
              <a:rPr lang="pt-BR" sz="1100" smtClean="0">
                <a:latin typeface="Arial" charset="0"/>
                <a:cs typeface="Arial" charset="0"/>
              </a:rPr>
              <a:t> ]</a:t>
            </a:r>
          </a:p>
          <a:p>
            <a:pPr>
              <a:lnSpc>
                <a:spcPct val="90000"/>
              </a:lnSpc>
            </a:pPr>
            <a:r>
              <a:rPr lang="pt-BR" sz="1100" smtClean="0">
                <a:latin typeface="Arial" charset="0"/>
                <a:cs typeface="Arial" charset="0"/>
              </a:rPr>
              <a:t>24. Diaz F, Benfield M, Brown L, Hayes L. Sobrecarga de fluido e resultados em crianças gravemente doentes: um estudo de coorte prospectivo de centro único. </a:t>
            </a:r>
            <a:r>
              <a:rPr lang="pt-BR" sz="1100" i="1" smtClean="0">
                <a:latin typeface="Arial" charset="0"/>
                <a:cs typeface="Arial" charset="0"/>
              </a:rPr>
              <a:t>J. Crit. Cuidado. </a:t>
            </a:r>
            <a:r>
              <a:rPr lang="pt-BR" sz="1100" smtClean="0">
                <a:latin typeface="Arial" charset="0"/>
                <a:cs typeface="Arial" charset="0"/>
              </a:rPr>
              <a:t>2017; 39 : 209–213. doi: 10.1016 / j.jcrc.2017.02.023. [ </a:t>
            </a:r>
            <a:r>
              <a:rPr lang="pt-BR" sz="1100" smtClean="0">
                <a:latin typeface="Arial" charset="0"/>
                <a:cs typeface="Arial" charset="0"/>
                <a:hlinkClick r:id="rId11"/>
              </a:rPr>
              <a:t>PubMed</a:t>
            </a:r>
            <a:r>
              <a:rPr lang="pt-BR" sz="1100" smtClean="0">
                <a:latin typeface="Arial" charset="0"/>
                <a:cs typeface="Arial" charset="0"/>
              </a:rPr>
              <a:t> ] [ </a:t>
            </a:r>
            <a:r>
              <a:rPr lang="pt-BR" sz="1100" smtClean="0">
                <a:latin typeface="Arial" charset="0"/>
                <a:cs typeface="Arial" charset="0"/>
                <a:hlinkClick r:id="rId12"/>
              </a:rPr>
              <a:t>CrossRef</a:t>
            </a:r>
            <a:r>
              <a:rPr lang="pt-BR" sz="1100" smtClean="0">
                <a:latin typeface="Arial" charset="0"/>
                <a:cs typeface="Arial" charset="0"/>
              </a:rPr>
              <a:t> ] [ </a:t>
            </a:r>
            <a:r>
              <a:rPr lang="pt-BR" sz="1100" smtClean="0">
                <a:latin typeface="Arial" charset="0"/>
                <a:cs typeface="Arial" charset="0"/>
                <a:hlinkClick r:id="rId13"/>
              </a:rPr>
              <a:t>Google Scholar</a:t>
            </a:r>
            <a:r>
              <a:rPr lang="pt-BR" sz="1100" smtClean="0">
                <a:latin typeface="Arial" charset="0"/>
                <a:cs typeface="Arial" charset="0"/>
              </a:rPr>
              <a:t> ]</a:t>
            </a:r>
          </a:p>
          <a:p>
            <a:pPr>
              <a:lnSpc>
                <a:spcPct val="90000"/>
              </a:lnSpc>
            </a:pPr>
            <a:r>
              <a:rPr lang="pt-BR" sz="1100" smtClean="0">
                <a:latin typeface="Arial" charset="0"/>
                <a:cs typeface="Arial" charset="0"/>
              </a:rPr>
              <a:t>25. Muttath A, et al. Resultados adversos devido à reanimação agressiva com fluidos em crianças: um estudo observacional prospectivo. </a:t>
            </a:r>
            <a:r>
              <a:rPr lang="pt-BR" sz="1100" i="1" smtClean="0">
                <a:latin typeface="Arial" charset="0"/>
                <a:cs typeface="Arial" charset="0"/>
              </a:rPr>
              <a:t>J. Pediatr. Intens. Cuidado. </a:t>
            </a:r>
            <a:r>
              <a:rPr lang="pt-BR" sz="1100" smtClean="0">
                <a:latin typeface="Arial" charset="0"/>
                <a:cs typeface="Arial" charset="0"/>
              </a:rPr>
              <a:t>2019; 8 : 64–70. doi: 10.1055 / s-0038-1667009. [ </a:t>
            </a:r>
            <a:r>
              <a:rPr lang="pt-BR" sz="1100" smtClean="0">
                <a:latin typeface="Arial" charset="0"/>
                <a:cs typeface="Arial" charset="0"/>
                <a:hlinkClick r:id="rId14"/>
              </a:rPr>
              <a:t>Artigo gratuito PMC</a:t>
            </a:r>
            <a:r>
              <a:rPr lang="pt-BR" sz="1100" smtClean="0">
                <a:latin typeface="Arial" charset="0"/>
                <a:cs typeface="Arial" charset="0"/>
              </a:rPr>
              <a:t> ] [ </a:t>
            </a:r>
            <a:r>
              <a:rPr lang="pt-BR" sz="1100" smtClean="0">
                <a:latin typeface="Arial" charset="0"/>
                <a:cs typeface="Arial" charset="0"/>
                <a:hlinkClick r:id="rId15"/>
              </a:rPr>
              <a:t>PubMed</a:t>
            </a:r>
            <a:r>
              <a:rPr lang="pt-BR" sz="1100" smtClean="0">
                <a:latin typeface="Arial" charset="0"/>
                <a:cs typeface="Arial" charset="0"/>
              </a:rPr>
              <a:t> ] [ </a:t>
            </a:r>
            <a:r>
              <a:rPr lang="pt-BR" sz="1100" smtClean="0">
                <a:latin typeface="Arial" charset="0"/>
                <a:cs typeface="Arial" charset="0"/>
                <a:hlinkClick r:id="rId16"/>
              </a:rPr>
              <a:t>CrossRef</a:t>
            </a:r>
            <a:r>
              <a:rPr lang="pt-BR" sz="1100" smtClean="0">
                <a:latin typeface="Arial" charset="0"/>
                <a:cs typeface="Arial" charset="0"/>
              </a:rPr>
              <a:t> ] [ </a:t>
            </a:r>
            <a:r>
              <a:rPr lang="pt-BR" sz="1100" smtClean="0">
                <a:latin typeface="Arial" charset="0"/>
                <a:cs typeface="Arial" charset="0"/>
                <a:hlinkClick r:id="rId17"/>
              </a:rPr>
              <a:t>Google Scholar</a:t>
            </a:r>
            <a:r>
              <a:rPr lang="pt-BR" sz="1100" smtClean="0">
                <a:latin typeface="Arial" charset="0"/>
                <a:cs typeface="Arial" charset="0"/>
              </a:rPr>
              <a:t> ]</a:t>
            </a:r>
          </a:p>
          <a:p>
            <a:pPr>
              <a:lnSpc>
                <a:spcPct val="90000"/>
              </a:lnSpc>
            </a:pPr>
            <a:r>
              <a:rPr lang="pt-BR" sz="1100" smtClean="0">
                <a:latin typeface="Arial" charset="0"/>
                <a:cs typeface="Arial" charset="0"/>
              </a:rPr>
              <a:t>26. Holliday MA, Segar WE. A necessidade de manutenção de água na fluidoterapia parenteral. </a:t>
            </a:r>
            <a:r>
              <a:rPr lang="pt-BR" sz="1100" i="1" smtClean="0">
                <a:latin typeface="Arial" charset="0"/>
                <a:cs typeface="Arial" charset="0"/>
              </a:rPr>
              <a:t>Pediatria. </a:t>
            </a:r>
            <a:r>
              <a:rPr lang="pt-BR" sz="1100" smtClean="0">
                <a:latin typeface="Arial" charset="0"/>
                <a:cs typeface="Arial" charset="0"/>
              </a:rPr>
              <a:t>1957; 19 : 823–832. [ </a:t>
            </a:r>
            <a:r>
              <a:rPr lang="pt-BR" sz="1100" smtClean="0">
                <a:latin typeface="Arial" charset="0"/>
                <a:cs typeface="Arial" charset="0"/>
                <a:hlinkClick r:id="rId18"/>
              </a:rPr>
              <a:t>PubMed</a:t>
            </a:r>
            <a:r>
              <a:rPr lang="pt-BR" sz="1100" smtClean="0">
                <a:latin typeface="Arial" charset="0"/>
                <a:cs typeface="Arial" charset="0"/>
              </a:rPr>
              <a:t> ] [ </a:t>
            </a:r>
            <a:r>
              <a:rPr lang="pt-BR" sz="1100" smtClean="0">
                <a:latin typeface="Arial" charset="0"/>
                <a:cs typeface="Arial" charset="0"/>
                <a:hlinkClick r:id="rId19"/>
              </a:rPr>
              <a:t>Google Scholar</a:t>
            </a:r>
            <a:r>
              <a:rPr lang="pt-BR" sz="1100" smtClean="0">
                <a:latin typeface="Arial" charset="0"/>
                <a:cs typeface="Arial" charset="0"/>
              </a:rPr>
              <a:t> ]</a:t>
            </a:r>
          </a:p>
          <a:p>
            <a:pPr>
              <a:lnSpc>
                <a:spcPct val="90000"/>
              </a:lnSpc>
            </a:pPr>
            <a:r>
              <a:rPr lang="pt-BR" sz="1100" smtClean="0">
                <a:latin typeface="Arial" charset="0"/>
                <a:cs typeface="Arial" charset="0"/>
              </a:rPr>
              <a:t>27. Hassinger AB, Valentine SL. Manejo auto-relatado de fluidos IV e acúmulo de fluidos em crianças com insuficiência respiratória aguda. </a:t>
            </a:r>
            <a:r>
              <a:rPr lang="pt-BR" sz="1100" i="1" smtClean="0">
                <a:latin typeface="Arial" charset="0"/>
                <a:cs typeface="Arial" charset="0"/>
              </a:rPr>
              <a:t>Pediatr. Crit. Care Med. </a:t>
            </a:r>
            <a:r>
              <a:rPr lang="pt-BR" sz="1100" smtClean="0">
                <a:latin typeface="Arial" charset="0"/>
                <a:cs typeface="Arial" charset="0"/>
              </a:rPr>
              <a:t>2018; 19 : e551 – e554. doi: 10.1097 / PCC.0000000000001685. [ </a:t>
            </a:r>
            <a:r>
              <a:rPr lang="pt-BR" sz="1100" smtClean="0">
                <a:latin typeface="Arial" charset="0"/>
                <a:cs typeface="Arial" charset="0"/>
                <a:hlinkClick r:id="rId20"/>
              </a:rPr>
              <a:t>PubMed</a:t>
            </a:r>
            <a:r>
              <a:rPr lang="pt-BR" sz="1100" smtClean="0">
                <a:latin typeface="Arial" charset="0"/>
                <a:cs typeface="Arial" charset="0"/>
              </a:rPr>
              <a:t> ] [ </a:t>
            </a:r>
            <a:r>
              <a:rPr lang="pt-BR" sz="1100" smtClean="0">
                <a:latin typeface="Arial" charset="0"/>
                <a:cs typeface="Arial" charset="0"/>
                <a:hlinkClick r:id="rId21"/>
              </a:rPr>
              <a:t>CrossRef</a:t>
            </a:r>
            <a:r>
              <a:rPr lang="pt-BR" sz="1100" smtClean="0">
                <a:latin typeface="Arial" charset="0"/>
                <a:cs typeface="Arial" charset="0"/>
              </a:rPr>
              <a:t> ] [ </a:t>
            </a:r>
            <a:r>
              <a:rPr lang="pt-BR" sz="1100" smtClean="0">
                <a:latin typeface="Arial" charset="0"/>
                <a:cs typeface="Arial" charset="0"/>
                <a:hlinkClick r:id="rId22"/>
              </a:rPr>
              <a:t>Google Scholar</a:t>
            </a:r>
            <a:r>
              <a:rPr lang="pt-BR" sz="1100" smtClean="0">
                <a:latin typeface="Arial" charset="0"/>
                <a:cs typeface="Arial" charset="0"/>
              </a:rPr>
              <a:t> ]</a:t>
            </a:r>
          </a:p>
          <a:p>
            <a:pPr>
              <a:lnSpc>
                <a:spcPct val="90000"/>
              </a:lnSpc>
            </a:pPr>
            <a:r>
              <a:rPr lang="pt-BR" sz="1100" smtClean="0">
                <a:latin typeface="Arial" charset="0"/>
                <a:cs typeface="Arial" charset="0"/>
              </a:rPr>
              <a:t>28. Silversides JA, Perner A, Malbrain M. Liberal versus fluidoterapia restritiva em pacientes criticamente enfermos. </a:t>
            </a:r>
            <a:r>
              <a:rPr lang="pt-BR" sz="1100" i="1" smtClean="0">
                <a:latin typeface="Arial" charset="0"/>
                <a:cs typeface="Arial" charset="0"/>
              </a:rPr>
              <a:t>Intens. Care Med. </a:t>
            </a:r>
            <a:r>
              <a:rPr lang="pt-BR" sz="1100" smtClean="0">
                <a:latin typeface="Arial" charset="0"/>
                <a:cs typeface="Arial" charset="0"/>
              </a:rPr>
              <a:t>2019; 45 : 1440–1442. doi: 10.1007 / s00134-019-05713-y. [ </a:t>
            </a:r>
            <a:r>
              <a:rPr lang="pt-BR" sz="1100" smtClean="0">
                <a:latin typeface="Arial" charset="0"/>
                <a:cs typeface="Arial" charset="0"/>
                <a:hlinkClick r:id="rId23"/>
              </a:rPr>
              <a:t>PubMed</a:t>
            </a:r>
            <a:r>
              <a:rPr lang="pt-BR" sz="1100" smtClean="0">
                <a:latin typeface="Arial" charset="0"/>
                <a:cs typeface="Arial" charset="0"/>
              </a:rPr>
              <a:t> ] [ </a:t>
            </a:r>
            <a:r>
              <a:rPr lang="pt-BR" sz="1100" smtClean="0">
                <a:latin typeface="Arial" charset="0"/>
                <a:cs typeface="Arial" charset="0"/>
                <a:hlinkClick r:id="rId24"/>
              </a:rPr>
              <a:t>CrossRef</a:t>
            </a:r>
            <a:r>
              <a:rPr lang="pt-BR" sz="1100" smtClean="0">
                <a:latin typeface="Arial" charset="0"/>
                <a:cs typeface="Arial" charset="0"/>
              </a:rPr>
              <a:t> ] [ </a:t>
            </a:r>
            <a:r>
              <a:rPr lang="pt-BR" sz="1100" smtClean="0">
                <a:latin typeface="Arial" charset="0"/>
                <a:cs typeface="Arial" charset="0"/>
                <a:hlinkClick r:id="rId25"/>
              </a:rPr>
              <a:t>Google Scholar</a:t>
            </a:r>
            <a:r>
              <a:rPr lang="pt-BR" sz="1100" smtClean="0">
                <a:latin typeface="Arial" charset="0"/>
                <a:cs typeface="Arial" charset="0"/>
              </a:rPr>
              <a:t> ]</a:t>
            </a:r>
          </a:p>
          <a:p>
            <a:pPr>
              <a:lnSpc>
                <a:spcPct val="90000"/>
              </a:lnSpc>
            </a:pPr>
            <a:r>
              <a:rPr lang="pt-BR" sz="1100" smtClean="0">
                <a:latin typeface="Arial" charset="0"/>
                <a:cs typeface="Arial" charset="0"/>
              </a:rPr>
              <a:t>29. Evans RG, Naidu B. Uma estratégia conservadora de manejo de fluidos no manejo perioperatório de pacientes com ressecção pulmonar reduz o risco de lesão pulmonar aguda? </a:t>
            </a:r>
            <a:r>
              <a:rPr lang="pt-BR" sz="1100" i="1" smtClean="0">
                <a:latin typeface="Arial" charset="0"/>
                <a:cs typeface="Arial" charset="0"/>
              </a:rPr>
              <a:t>Interagir. Cardiovasc. Thorac. Surg. </a:t>
            </a:r>
            <a:r>
              <a:rPr lang="pt-BR" sz="1100" smtClean="0">
                <a:latin typeface="Arial" charset="0"/>
                <a:cs typeface="Arial" charset="0"/>
              </a:rPr>
              <a:t>2012; 15 : 498–504. doi: 10.1093 / icvts / ivs175. [ </a:t>
            </a:r>
            <a:r>
              <a:rPr lang="pt-BR" sz="1100" smtClean="0">
                <a:latin typeface="Arial" charset="0"/>
                <a:cs typeface="Arial" charset="0"/>
                <a:hlinkClick r:id="rId26"/>
              </a:rPr>
              <a:t>Artigo gratuito PMC</a:t>
            </a:r>
            <a:r>
              <a:rPr lang="pt-BR" sz="1100" smtClean="0">
                <a:latin typeface="Arial" charset="0"/>
                <a:cs typeface="Arial" charset="0"/>
              </a:rPr>
              <a:t> ] [ </a:t>
            </a:r>
            <a:r>
              <a:rPr lang="pt-BR" sz="1100" smtClean="0">
                <a:latin typeface="Arial" charset="0"/>
                <a:cs typeface="Arial" charset="0"/>
                <a:hlinkClick r:id="rId27"/>
              </a:rPr>
              <a:t>PubMed</a:t>
            </a:r>
            <a:r>
              <a:rPr lang="pt-BR" sz="1100" smtClean="0">
                <a:latin typeface="Arial" charset="0"/>
                <a:cs typeface="Arial" charset="0"/>
              </a:rPr>
              <a:t> ] [ </a:t>
            </a:r>
            <a:r>
              <a:rPr lang="pt-BR" sz="1100" smtClean="0">
                <a:latin typeface="Arial" charset="0"/>
                <a:cs typeface="Arial" charset="0"/>
                <a:hlinkClick r:id="rId28"/>
              </a:rPr>
              <a:t>CrossRef</a:t>
            </a:r>
            <a:r>
              <a:rPr lang="pt-BR" sz="1100" smtClean="0">
                <a:latin typeface="Arial" charset="0"/>
                <a:cs typeface="Arial" charset="0"/>
              </a:rPr>
              <a:t> ] [ </a:t>
            </a:r>
            <a:r>
              <a:rPr lang="pt-BR" sz="1100" smtClean="0">
                <a:latin typeface="Arial" charset="0"/>
                <a:cs typeface="Arial" charset="0"/>
                <a:hlinkClick r:id="rId29"/>
              </a:rPr>
              <a:t>Google Scholar</a:t>
            </a:r>
            <a:r>
              <a:rPr lang="pt-BR" sz="1100" smtClean="0">
                <a:latin typeface="Arial" charset="0"/>
                <a:cs typeface="Arial" charset="0"/>
              </a:rPr>
              <a:t> ]</a:t>
            </a:r>
          </a:p>
          <a:p>
            <a:pPr>
              <a:lnSpc>
                <a:spcPct val="90000"/>
              </a:lnSpc>
            </a:pPr>
            <a:r>
              <a:rPr lang="pt-BR" sz="1100" smtClean="0">
                <a:latin typeface="Arial" charset="0"/>
                <a:cs typeface="Arial" charset="0"/>
              </a:rPr>
              <a:t>30. Famous KR, et al. Os subfenótipos da síndrome do desconforto respiratório agudo respondem de maneira diferente à estratégia de gerenciamento de fluidos randomizada. </a:t>
            </a:r>
            <a:r>
              <a:rPr lang="pt-BR" sz="1100" i="1" smtClean="0">
                <a:latin typeface="Arial" charset="0"/>
                <a:cs typeface="Arial" charset="0"/>
              </a:rPr>
              <a:t>Sou. J. Respir. Crit. Care Med. </a:t>
            </a:r>
            <a:r>
              <a:rPr lang="pt-BR" sz="1100" smtClean="0">
                <a:latin typeface="Arial" charset="0"/>
                <a:cs typeface="Arial" charset="0"/>
              </a:rPr>
              <a:t>2017; 195 : 331–338. doi: 10.1164 / rccm.201603-0645OC. [ </a:t>
            </a:r>
            <a:r>
              <a:rPr lang="pt-BR" sz="1100" smtClean="0">
                <a:latin typeface="Arial" charset="0"/>
                <a:cs typeface="Arial" charset="0"/>
                <a:hlinkClick r:id="rId30"/>
              </a:rPr>
              <a:t>Artigo gratuito PMC</a:t>
            </a:r>
            <a:r>
              <a:rPr lang="pt-BR" sz="1100" smtClean="0">
                <a:latin typeface="Arial" charset="0"/>
                <a:cs typeface="Arial" charset="0"/>
              </a:rPr>
              <a:t> ] [ </a:t>
            </a:r>
            <a:r>
              <a:rPr lang="pt-BR" sz="1100" smtClean="0">
                <a:latin typeface="Arial" charset="0"/>
                <a:cs typeface="Arial" charset="0"/>
                <a:hlinkClick r:id="rId31"/>
              </a:rPr>
              <a:t>PubMed</a:t>
            </a:r>
            <a:r>
              <a:rPr lang="pt-BR" sz="1100" smtClean="0">
                <a:latin typeface="Arial" charset="0"/>
                <a:cs typeface="Arial" charset="0"/>
              </a:rPr>
              <a:t> ] [ </a:t>
            </a:r>
            <a:r>
              <a:rPr lang="pt-BR" sz="1100" smtClean="0">
                <a:latin typeface="Arial" charset="0"/>
                <a:cs typeface="Arial" charset="0"/>
                <a:hlinkClick r:id="rId32"/>
              </a:rPr>
              <a:t>CrossRef</a:t>
            </a:r>
            <a:r>
              <a:rPr lang="pt-BR" sz="1100" smtClean="0">
                <a:latin typeface="Arial" charset="0"/>
                <a:cs typeface="Arial" charset="0"/>
              </a:rPr>
              <a:t> ] [ </a:t>
            </a:r>
            <a:r>
              <a:rPr lang="pt-BR" sz="1100" smtClean="0">
                <a:latin typeface="Arial" charset="0"/>
                <a:cs typeface="Arial" charset="0"/>
                <a:hlinkClick r:id="rId33"/>
              </a:rPr>
              <a:t>Google Scholar</a:t>
            </a:r>
            <a:r>
              <a:rPr lang="pt-BR" sz="1100" smtClean="0">
                <a:latin typeface="Arial" charset="0"/>
                <a:cs typeface="Arial" charset="0"/>
              </a:rPr>
              <a:t> ]</a:t>
            </a:r>
          </a:p>
          <a:p>
            <a:pPr>
              <a:lnSpc>
                <a:spcPct val="90000"/>
              </a:lnSpc>
            </a:pPr>
            <a:r>
              <a:rPr lang="pt-BR" sz="1100" smtClean="0">
                <a:latin typeface="Arial" charset="0"/>
                <a:cs typeface="Arial" charset="0"/>
              </a:rPr>
              <a:t>31. Wiedemann HP, et al. Comparação de duas estratégias de gerenciamento de fluidos em lesão pulmonar aguda. </a:t>
            </a:r>
            <a:r>
              <a:rPr lang="pt-BR" sz="1100" i="1" smtClean="0">
                <a:latin typeface="Arial" charset="0"/>
                <a:cs typeface="Arial" charset="0"/>
              </a:rPr>
              <a:t>N. Engl. J. Med. </a:t>
            </a:r>
            <a:r>
              <a:rPr lang="pt-BR" sz="1100" smtClean="0">
                <a:latin typeface="Arial" charset="0"/>
                <a:cs typeface="Arial" charset="0"/>
              </a:rPr>
              <a:t>2006; 354 : 2564–2575. doi: 10.1056 / NEJMoa062200. [ </a:t>
            </a:r>
            <a:r>
              <a:rPr lang="pt-BR" sz="1100" smtClean="0">
                <a:latin typeface="Arial" charset="0"/>
                <a:cs typeface="Arial" charset="0"/>
                <a:hlinkClick r:id="rId34"/>
              </a:rPr>
              <a:t>PubMed</a:t>
            </a:r>
            <a:r>
              <a:rPr lang="pt-BR" sz="1100" smtClean="0">
                <a:latin typeface="Arial" charset="0"/>
                <a:cs typeface="Arial" charset="0"/>
              </a:rPr>
              <a:t> ] [ </a:t>
            </a:r>
            <a:r>
              <a:rPr lang="pt-BR" sz="1100" smtClean="0">
                <a:latin typeface="Arial" charset="0"/>
                <a:cs typeface="Arial" charset="0"/>
                <a:hlinkClick r:id="rId35"/>
              </a:rPr>
              <a:t>CrossRef</a:t>
            </a:r>
            <a:r>
              <a:rPr lang="pt-BR" sz="1100" smtClean="0">
                <a:latin typeface="Arial" charset="0"/>
                <a:cs typeface="Arial" charset="0"/>
              </a:rPr>
              <a:t> ] [ </a:t>
            </a:r>
            <a:r>
              <a:rPr lang="pt-BR" sz="1100" smtClean="0">
                <a:latin typeface="Arial" charset="0"/>
                <a:cs typeface="Arial" charset="0"/>
                <a:hlinkClick r:id="rId36"/>
              </a:rPr>
              <a:t>Google Scholar</a:t>
            </a:r>
            <a:r>
              <a:rPr lang="pt-BR" sz="1100" smtClean="0">
                <a:latin typeface="Arial" charset="0"/>
                <a:cs typeface="Arial" charset="0"/>
              </a:rPr>
              <a:t> ]</a:t>
            </a:r>
          </a:p>
          <a:p>
            <a:pPr>
              <a:lnSpc>
                <a:spcPct val="90000"/>
              </a:lnSpc>
            </a:pPr>
            <a:r>
              <a:rPr lang="pt-BR" sz="1100" smtClean="0">
                <a:latin typeface="Arial" charset="0"/>
                <a:cs typeface="Arial" charset="0"/>
              </a:rPr>
              <a:t>32. Maitland K, et al. Mortalidade após bolus de fluido em crianças africanas com infecção grave. </a:t>
            </a:r>
            <a:r>
              <a:rPr lang="pt-BR" sz="1100" i="1" smtClean="0">
                <a:latin typeface="Arial" charset="0"/>
                <a:cs typeface="Arial" charset="0"/>
              </a:rPr>
              <a:t>N. Engl. J. Med. </a:t>
            </a:r>
            <a:r>
              <a:rPr lang="pt-BR" sz="1100" smtClean="0">
                <a:latin typeface="Arial" charset="0"/>
                <a:cs typeface="Arial" charset="0"/>
              </a:rPr>
              <a:t>2011; 364 : 2483–2495. doi: 10.1056 / NEJMoa1101549. [ </a:t>
            </a:r>
            <a:r>
              <a:rPr lang="pt-BR" sz="1100" smtClean="0">
                <a:latin typeface="Arial" charset="0"/>
                <a:cs typeface="Arial" charset="0"/>
                <a:hlinkClick r:id="rId37"/>
              </a:rPr>
              <a:t>PubMed</a:t>
            </a:r>
            <a:r>
              <a:rPr lang="pt-BR" sz="1100" smtClean="0">
                <a:latin typeface="Arial" charset="0"/>
                <a:cs typeface="Arial" charset="0"/>
              </a:rPr>
              <a:t> ] [ </a:t>
            </a:r>
            <a:r>
              <a:rPr lang="pt-BR" sz="1100" smtClean="0">
                <a:latin typeface="Arial" charset="0"/>
                <a:cs typeface="Arial" charset="0"/>
                <a:hlinkClick r:id="rId38"/>
              </a:rPr>
              <a:t>CrossRef</a:t>
            </a:r>
            <a:r>
              <a:rPr lang="pt-BR" sz="1100" smtClean="0">
                <a:latin typeface="Arial" charset="0"/>
                <a:cs typeface="Arial" charset="0"/>
              </a:rPr>
              <a:t> ] [ </a:t>
            </a:r>
            <a:r>
              <a:rPr lang="pt-BR" sz="1100" smtClean="0">
                <a:latin typeface="Arial" charset="0"/>
                <a:cs typeface="Arial" charset="0"/>
                <a:hlinkClick r:id="rId39"/>
              </a:rPr>
              <a:t>Google Scholar</a:t>
            </a:r>
            <a:r>
              <a:rPr lang="pt-BR" sz="1100" smtClean="0">
                <a:latin typeface="Arial" charset="0"/>
                <a:cs typeface="Arial" charset="0"/>
              </a:rPr>
              <a:t> ]</a:t>
            </a:r>
          </a:p>
          <a:p>
            <a:pPr>
              <a:lnSpc>
                <a:spcPct val="90000"/>
              </a:lnSpc>
            </a:pPr>
            <a:r>
              <a:rPr lang="pt-BR" sz="1100" smtClean="0">
                <a:latin typeface="Arial" charset="0"/>
                <a:cs typeface="Arial" charset="0"/>
              </a:rPr>
              <a:t>33. Maes T, et al. Impacto da manutenção, ressuscitação e fluidoterapia não intencional na carga global de fluidos após cirurgia de revascularização do miocárdio eletiva. </a:t>
            </a:r>
            <a:r>
              <a:rPr lang="pt-BR" sz="1100" i="1" smtClean="0">
                <a:latin typeface="Arial" charset="0"/>
                <a:cs typeface="Arial" charset="0"/>
              </a:rPr>
              <a:t>J. Crit. Cuidado. </a:t>
            </a:r>
            <a:r>
              <a:rPr lang="pt-BR" sz="1100" smtClean="0">
                <a:latin typeface="Arial" charset="0"/>
                <a:cs typeface="Arial" charset="0"/>
              </a:rPr>
              <a:t>2019; 49 : 129–135. doi: 10.1016 / j.jcrc.2018.10.025. [ </a:t>
            </a:r>
            <a:r>
              <a:rPr lang="pt-BR" sz="1100" smtClean="0">
                <a:latin typeface="Arial" charset="0"/>
                <a:cs typeface="Arial" charset="0"/>
                <a:hlinkClick r:id="rId40"/>
              </a:rPr>
              <a:t>PubMed</a:t>
            </a:r>
            <a:r>
              <a:rPr lang="pt-BR" sz="1100" smtClean="0">
                <a:latin typeface="Arial" charset="0"/>
                <a:cs typeface="Arial" charset="0"/>
              </a:rPr>
              <a:t> ] [ </a:t>
            </a:r>
            <a:r>
              <a:rPr lang="pt-BR" sz="1100" smtClean="0">
                <a:latin typeface="Arial" charset="0"/>
                <a:cs typeface="Arial" charset="0"/>
                <a:hlinkClick r:id="rId41"/>
              </a:rPr>
              <a:t>CrossRef</a:t>
            </a:r>
            <a:r>
              <a:rPr lang="pt-BR" sz="1100" smtClean="0">
                <a:latin typeface="Arial" charset="0"/>
                <a:cs typeface="Arial" charset="0"/>
              </a:rPr>
              <a:t> ] [ </a:t>
            </a:r>
            <a:r>
              <a:rPr lang="pt-BR" sz="1100" smtClean="0">
                <a:latin typeface="Arial" charset="0"/>
                <a:cs typeface="Arial" charset="0"/>
                <a:hlinkClick r:id="rId42"/>
              </a:rPr>
              <a:t>Google Scholar</a:t>
            </a:r>
            <a:r>
              <a:rPr lang="pt-BR" sz="1100" smtClean="0">
                <a:latin typeface="Arial" charset="0"/>
                <a:cs typeface="Arial" charset="0"/>
              </a:rPr>
              <a:t> ]</a:t>
            </a: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7" name="Google Shape;387;p51"/>
          <p:cNvSpPr txBox="1">
            <a:spLocks noGrp="1"/>
          </p:cNvSpPr>
          <p:nvPr>
            <p:ph type="title"/>
          </p:nvPr>
        </p:nvSpPr>
        <p:spPr>
          <a:xfrm>
            <a:off x="6615113" y="4419600"/>
            <a:ext cx="2106612" cy="534988"/>
          </a:xfrm>
        </p:spPr>
        <p:txBody>
          <a:bodyPr>
            <a:noAutofit/>
          </a:bodyPr>
          <a:lstStyle/>
          <a:p>
            <a:pPr algn="r" eaLnBrk="1" hangingPunct="1">
              <a:spcBef>
                <a:spcPct val="0"/>
              </a:spcBef>
              <a:spcAft>
                <a:spcPct val="0"/>
              </a:spcAft>
              <a:buClr>
                <a:srgbClr val="1A1A1A"/>
              </a:buClr>
              <a:buSzPts val="1000"/>
              <a:buFont typeface="Raleway" charset="0"/>
              <a:buNone/>
            </a:pPr>
            <a:r>
              <a:rPr lang="pt-BR" sz="2900" b="1" smtClean="0">
                <a:solidFill>
                  <a:srgbClr val="FF00FF"/>
                </a:solidFill>
                <a:latin typeface="Raleway" charset="0"/>
                <a:cs typeface="Arial" charset="0"/>
                <a:sym typeface="Raleway" charset="0"/>
              </a:rPr>
              <a:t>Obrigada!</a:t>
            </a:r>
          </a:p>
        </p:txBody>
      </p:sp>
      <p:pic>
        <p:nvPicPr>
          <p:cNvPr id="50179" name="Google Shape;388;p51"/>
          <p:cNvPicPr preferRelativeResize="0"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375" y="708025"/>
            <a:ext cx="6330950" cy="4192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Streamline">
  <a:themeElements>
    <a:clrScheme name="Streamline">
      <a:dk1>
        <a:srgbClr val="1A9988"/>
      </a:dk1>
      <a:lt1>
        <a:srgbClr val="FFFFFF"/>
      </a:lt1>
      <a:dk2>
        <a:srgbClr val="1A1A1A"/>
      </a:dk2>
      <a:lt2>
        <a:srgbClr val="E9EDEE"/>
      </a:lt2>
      <a:accent1>
        <a:srgbClr val="595959"/>
      </a:accent1>
      <a:accent2>
        <a:srgbClr val="6AA4C8"/>
      </a:accent2>
      <a:accent3>
        <a:srgbClr val="EB5600"/>
      </a:accent3>
      <a:accent4>
        <a:srgbClr val="A2FFE8"/>
      </a:accent4>
      <a:accent5>
        <a:srgbClr val="1C3678"/>
      </a:accent5>
      <a:accent6>
        <a:srgbClr val="FFB8A2"/>
      </a:accent6>
      <a:hlink>
        <a:srgbClr val="1C3678"/>
      </a:hlink>
      <a:folHlink>
        <a:srgbClr val="1C3678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174</TotalTime>
  <Words>1316</Words>
  <Application>Microsoft Office PowerPoint</Application>
  <PresentationFormat>Apresentação na tela (16:9)</PresentationFormat>
  <Paragraphs>239</Paragraphs>
  <Slides>44</Slides>
  <Notes>29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44</vt:i4>
      </vt:variant>
    </vt:vector>
  </HeadingPairs>
  <TitlesOfParts>
    <vt:vector size="48" baseType="lpstr">
      <vt:lpstr>Arial</vt:lpstr>
      <vt:lpstr>Raleway</vt:lpstr>
      <vt:lpstr>Lato</vt:lpstr>
      <vt:lpstr>Streamline</vt:lpstr>
      <vt:lpstr>Apresentação do PowerPoint</vt:lpstr>
      <vt:lpstr>Introdução </vt:lpstr>
      <vt:lpstr>Objetivos </vt:lpstr>
      <vt:lpstr>Métodos </vt:lpstr>
      <vt:lpstr>Métodos </vt:lpstr>
      <vt:lpstr>Métodos </vt:lpstr>
      <vt:lpstr>Métodos </vt:lpstr>
      <vt:lpstr>Métodos </vt:lpstr>
      <vt:lpstr>Apresentação do PowerPoint</vt:lpstr>
      <vt:lpstr>Resultados </vt:lpstr>
      <vt:lpstr>Resultados </vt:lpstr>
      <vt:lpstr>Resultados </vt:lpstr>
      <vt:lpstr>Resultados </vt:lpstr>
      <vt:lpstr>Resultados </vt:lpstr>
      <vt:lpstr>Resultados </vt:lpstr>
      <vt:lpstr>Resultados </vt:lpstr>
      <vt:lpstr>Resultados 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Resultados 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Discussão </vt:lpstr>
      <vt:lpstr>Discussão </vt:lpstr>
      <vt:lpstr>Discussão </vt:lpstr>
      <vt:lpstr>Discussão </vt:lpstr>
      <vt:lpstr>Apresentação do PowerPoint</vt:lpstr>
      <vt:lpstr>Apresentação do PowerPoint</vt:lpstr>
      <vt:lpstr>Limitações do estudo </vt:lpstr>
      <vt:lpstr>Limitações do estudo </vt:lpstr>
      <vt:lpstr>Conclusões </vt:lpstr>
      <vt:lpstr>Abstract</vt:lpstr>
      <vt:lpstr>IMPACTO</vt:lpstr>
      <vt:lpstr>REFERENCES</vt:lpstr>
      <vt:lpstr>Apresentação do PowerPoint</vt:lpstr>
      <vt:lpstr>Apresentação do PowerPoint</vt:lpstr>
      <vt:lpstr>Obrigada!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Clube de Revista</dc:title>
  <dc:creator>Paulo</dc:creator>
  <cp:lastModifiedBy>Paulo</cp:lastModifiedBy>
  <cp:revision>6</cp:revision>
  <dcterms:modified xsi:type="dcterms:W3CDTF">2021-04-27T20:33:49Z</dcterms:modified>
</cp:coreProperties>
</file>