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50" r:id="rId1"/>
  </p:sldMasterIdLst>
  <p:sldIdLst>
    <p:sldId id="256" r:id="rId2"/>
    <p:sldId id="258" r:id="rId3"/>
    <p:sldId id="299" r:id="rId4"/>
    <p:sldId id="300" r:id="rId5"/>
    <p:sldId id="322" r:id="rId6"/>
    <p:sldId id="323" r:id="rId7"/>
    <p:sldId id="301" r:id="rId8"/>
    <p:sldId id="302" r:id="rId9"/>
    <p:sldId id="303" r:id="rId10"/>
    <p:sldId id="324" r:id="rId11"/>
    <p:sldId id="325" r:id="rId12"/>
    <p:sldId id="326" r:id="rId13"/>
    <p:sldId id="327" r:id="rId14"/>
    <p:sldId id="328" r:id="rId15"/>
    <p:sldId id="329" r:id="rId16"/>
    <p:sldId id="330" r:id="rId17"/>
    <p:sldId id="331" r:id="rId18"/>
    <p:sldId id="332" r:id="rId19"/>
    <p:sldId id="334" r:id="rId20"/>
    <p:sldId id="333" r:id="rId21"/>
    <p:sldId id="335" r:id="rId22"/>
    <p:sldId id="336" r:id="rId23"/>
    <p:sldId id="337" r:id="rId24"/>
    <p:sldId id="339" r:id="rId25"/>
    <p:sldId id="340" r:id="rId26"/>
    <p:sldId id="341" r:id="rId27"/>
    <p:sldId id="342" r:id="rId28"/>
    <p:sldId id="343" r:id="rId29"/>
    <p:sldId id="344" r:id="rId30"/>
    <p:sldId id="345" r:id="rId31"/>
    <p:sldId id="346" r:id="rId32"/>
    <p:sldId id="347" r:id="rId33"/>
    <p:sldId id="348" r:id="rId34"/>
    <p:sldId id="349" r:id="rId35"/>
    <p:sldId id="350" r:id="rId36"/>
    <p:sldId id="351" r:id="rId37"/>
    <p:sldId id="352" r:id="rId38"/>
    <p:sldId id="353" r:id="rId39"/>
    <p:sldId id="358" r:id="rId40"/>
    <p:sldId id="354" r:id="rId41"/>
    <p:sldId id="355" r:id="rId42"/>
    <p:sldId id="356" r:id="rId43"/>
    <p:sldId id="357" r:id="rId44"/>
    <p:sldId id="359" r:id="rId45"/>
    <p:sldId id="361" r:id="rId46"/>
    <p:sldId id="393" r:id="rId47"/>
    <p:sldId id="362" r:id="rId48"/>
    <p:sldId id="363" r:id="rId49"/>
    <p:sldId id="364" r:id="rId50"/>
    <p:sldId id="365" r:id="rId51"/>
    <p:sldId id="366" r:id="rId52"/>
    <p:sldId id="367" r:id="rId53"/>
    <p:sldId id="368" r:id="rId54"/>
    <p:sldId id="369" r:id="rId55"/>
    <p:sldId id="370" r:id="rId56"/>
    <p:sldId id="371" r:id="rId57"/>
    <p:sldId id="372" r:id="rId58"/>
    <p:sldId id="373" r:id="rId59"/>
    <p:sldId id="374" r:id="rId60"/>
    <p:sldId id="375" r:id="rId61"/>
    <p:sldId id="376" r:id="rId62"/>
    <p:sldId id="377" r:id="rId63"/>
    <p:sldId id="378" r:id="rId64"/>
    <p:sldId id="379" r:id="rId65"/>
    <p:sldId id="380" r:id="rId66"/>
    <p:sldId id="381" r:id="rId67"/>
    <p:sldId id="382" r:id="rId68"/>
    <p:sldId id="383" r:id="rId69"/>
    <p:sldId id="384" r:id="rId70"/>
    <p:sldId id="385" r:id="rId71"/>
    <p:sldId id="386" r:id="rId72"/>
    <p:sldId id="387" r:id="rId73"/>
    <p:sldId id="388" r:id="rId74"/>
    <p:sldId id="392" r:id="rId75"/>
    <p:sldId id="389" r:id="rId76"/>
    <p:sldId id="390" r:id="rId77"/>
    <p:sldId id="394" r:id="rId78"/>
    <p:sldId id="269" r:id="rId7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434" autoAdjust="0"/>
  </p:normalViewPr>
  <p:slideViewPr>
    <p:cSldViewPr snapToGrid="0">
      <p:cViewPr>
        <p:scale>
          <a:sx n="92" d="100"/>
          <a:sy n="92" d="100"/>
        </p:scale>
        <p:origin x="-58" y="20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5E773AAA-117E-4643-AA42-EE9E55065808}" type="datetimeFigureOut">
              <a:rPr lang="pt-BR"/>
              <a:pPr>
                <a:defRPr/>
              </a:pPr>
              <a:t>28/04/2021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D9B6B27A-D781-4C7E-B491-F0BCE62F32BF}" type="slidenum">
              <a:rPr lang="pt-BR"/>
              <a:pPr>
                <a:defRPr/>
              </a:pPr>
              <a:t>‹nº›</a:t>
            </a:fld>
            <a:endParaRPr lang="pt-BR"/>
          </a:p>
        </p:txBody>
      </p:sp>
    </p:spTree>
    <p:extLst>
      <p:ext uri="{BB962C8B-B14F-4D97-AF65-F5344CB8AC3E}">
        <p14:creationId xmlns:p14="http://schemas.microsoft.com/office/powerpoint/2010/main" val="958549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020488E-8171-4B65-8FC6-99AC42BB4175}" type="datetimeFigureOut">
              <a:rPr lang="pt-BR"/>
              <a:pPr>
                <a:defRPr/>
              </a:pPr>
              <a:t>28/04/2021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C784772-27AD-4A2F-AA46-4A21149799DE}" type="slidenum">
              <a:rPr lang="pt-BR"/>
              <a:pPr>
                <a:defRPr/>
              </a:pPr>
              <a:t>‹nº›</a:t>
            </a:fld>
            <a:endParaRPr lang="pt-BR"/>
          </a:p>
        </p:txBody>
      </p:sp>
    </p:spTree>
    <p:extLst>
      <p:ext uri="{BB962C8B-B14F-4D97-AF65-F5344CB8AC3E}">
        <p14:creationId xmlns:p14="http://schemas.microsoft.com/office/powerpoint/2010/main" val="125399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0"/>
          </p:nvPr>
        </p:nvSpPr>
        <p:spPr/>
        <p:txBody>
          <a:bodyPr/>
          <a:lstStyle>
            <a:lvl1pPr>
              <a:defRPr/>
            </a:lvl1pPr>
          </a:lstStyle>
          <a:p>
            <a:pPr>
              <a:defRPr/>
            </a:pPr>
            <a:fld id="{E72A1E28-6166-404A-8A84-9C4B1FAD72B7}" type="datetimeFigureOut">
              <a:rPr lang="pt-BR"/>
              <a:pPr>
                <a:defRPr/>
              </a:pPr>
              <a:t>28/04/2021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818B51C9-35C7-4077-9D3A-43B53DA7576C}" type="slidenum">
              <a:rPr lang="pt-BR"/>
              <a:pPr>
                <a:defRPr/>
              </a:pPr>
              <a:t>‹nº›</a:t>
            </a:fld>
            <a:endParaRPr lang="pt-BR"/>
          </a:p>
        </p:txBody>
      </p:sp>
    </p:spTree>
    <p:extLst>
      <p:ext uri="{BB962C8B-B14F-4D97-AF65-F5344CB8AC3E}">
        <p14:creationId xmlns:p14="http://schemas.microsoft.com/office/powerpoint/2010/main" val="4095998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A7B715E-AC32-4CF2-A50A-6EAFE4AB62D8}" type="datetimeFigureOut">
              <a:rPr lang="pt-BR"/>
              <a:pPr>
                <a:defRPr/>
              </a:pPr>
              <a:t>28/04/2021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84B2323-7D30-41F5-8D23-4B44D5603988}" type="slidenum">
              <a:rPr lang="pt-BR"/>
              <a:pPr>
                <a:defRPr/>
              </a:pPr>
              <a:t>‹nº›</a:t>
            </a:fld>
            <a:endParaRPr lang="pt-BR"/>
          </a:p>
        </p:txBody>
      </p:sp>
    </p:spTree>
    <p:extLst>
      <p:ext uri="{BB962C8B-B14F-4D97-AF65-F5344CB8AC3E}">
        <p14:creationId xmlns:p14="http://schemas.microsoft.com/office/powerpoint/2010/main" val="176769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97280" y="2582334"/>
            <a:ext cx="4937760" cy="3378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17920" y="2582334"/>
            <a:ext cx="4937760" cy="3378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B43999E-D568-4BD7-9DBF-54F3125DEA5C}" type="datetimeFigureOut">
              <a:rPr lang="pt-BR"/>
              <a:pPr>
                <a:defRPr/>
              </a:pPr>
              <a:t>28/04/2021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0145836A-2C3D-4EBE-8A49-9F5C371B00B7}" type="slidenum">
              <a:rPr lang="pt-BR"/>
              <a:pPr>
                <a:defRPr/>
              </a:pPr>
              <a:t>‹nº›</a:t>
            </a:fld>
            <a:endParaRPr lang="pt-BR"/>
          </a:p>
        </p:txBody>
      </p:sp>
    </p:spTree>
    <p:extLst>
      <p:ext uri="{BB962C8B-B14F-4D97-AF65-F5344CB8AC3E}">
        <p14:creationId xmlns:p14="http://schemas.microsoft.com/office/powerpoint/2010/main" val="3805902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145A8EEA-54C5-49EA-AD8A-4C63C9F1F3B1}" type="datetimeFigureOut">
              <a:rPr lang="pt-BR"/>
              <a:pPr>
                <a:defRPr/>
              </a:pPr>
              <a:t>28/04/2021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E665D604-9D4B-4E67-A2FC-6226523F7A3D}" type="slidenum">
              <a:rPr lang="pt-BR"/>
              <a:pPr>
                <a:defRPr/>
              </a:pPr>
              <a:t>‹nº›</a:t>
            </a:fld>
            <a:endParaRPr lang="pt-BR"/>
          </a:p>
        </p:txBody>
      </p:sp>
    </p:spTree>
    <p:extLst>
      <p:ext uri="{BB962C8B-B14F-4D97-AF65-F5344CB8AC3E}">
        <p14:creationId xmlns:p14="http://schemas.microsoft.com/office/powerpoint/2010/main" val="412347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4F244CE4-2638-4032-89E9-5A8340E38DB8}" type="datetimeFigureOut">
              <a:rPr lang="pt-BR"/>
              <a:pPr>
                <a:defRPr/>
              </a:pPr>
              <a:t>28/04/2021</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390D955F-8EFA-42DC-B124-954522684CE9}" type="slidenum">
              <a:rPr lang="pt-BR"/>
              <a:pPr>
                <a:defRPr/>
              </a:pPr>
              <a:t>‹nº›</a:t>
            </a:fld>
            <a:endParaRPr lang="pt-BR"/>
          </a:p>
        </p:txBody>
      </p:sp>
    </p:spTree>
    <p:extLst>
      <p:ext uri="{BB962C8B-B14F-4D97-AF65-F5344CB8AC3E}">
        <p14:creationId xmlns:p14="http://schemas.microsoft.com/office/powerpoint/2010/main" val="3595400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smtClean="0"/>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a:xfrm>
            <a:off x="465138" y="6459538"/>
            <a:ext cx="2619375" cy="365125"/>
          </a:xfrm>
        </p:spPr>
        <p:txBody>
          <a:bodyPr/>
          <a:lstStyle>
            <a:lvl1pPr algn="l">
              <a:defRPr smtClean="0"/>
            </a:lvl1pPr>
          </a:lstStyle>
          <a:p>
            <a:pPr>
              <a:defRPr/>
            </a:pPr>
            <a:fld id="{19AC94A3-360A-445D-812E-CF9AE19C13BE}" type="datetimeFigureOut">
              <a:rPr lang="pt-BR"/>
              <a:pPr>
                <a:defRPr/>
              </a:pPr>
              <a:t>28/04/2021</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smtClean="0">
                <a:solidFill>
                  <a:schemeClr val="tx2"/>
                </a:solidFill>
              </a:defRPr>
            </a:lvl1pPr>
          </a:lstStyle>
          <a:p>
            <a:pPr>
              <a:defRPr/>
            </a:pPr>
            <a:fld id="{A2DB2769-67CC-4B77-A777-9FB0DF375BE1}" type="slidenum">
              <a:rPr lang="pt-BR"/>
              <a:pPr>
                <a:defRPr/>
              </a:pPr>
              <a:t>‹nº›</a:t>
            </a:fld>
            <a:endParaRPr lang="pt-BR"/>
          </a:p>
        </p:txBody>
      </p:sp>
    </p:spTree>
    <p:extLst>
      <p:ext uri="{BB962C8B-B14F-4D97-AF65-F5344CB8AC3E}">
        <p14:creationId xmlns:p14="http://schemas.microsoft.com/office/powerpoint/2010/main" val="3486928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lvl1pPr>
              <a:defRPr/>
            </a:lvl1pPr>
          </a:lstStyle>
          <a:p>
            <a:pPr>
              <a:defRPr/>
            </a:pPr>
            <a:fld id="{9BA97809-6AEF-421C-AD16-FCC23356C2A9}" type="datetimeFigureOut">
              <a:rPr lang="pt-BR"/>
              <a:pPr>
                <a:defRPr/>
              </a:pPr>
              <a:t>28/04/2021</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8B174203-FBE4-4034-B9D8-B37B7C1D1DCB}" type="slidenum">
              <a:rPr lang="pt-BR"/>
              <a:pPr>
                <a:defRPr/>
              </a:pPr>
              <a:t>‹nº›</a:t>
            </a:fld>
            <a:endParaRPr lang="pt-BR"/>
          </a:p>
        </p:txBody>
      </p:sp>
    </p:spTree>
    <p:extLst>
      <p:ext uri="{BB962C8B-B14F-4D97-AF65-F5344CB8AC3E}">
        <p14:creationId xmlns:p14="http://schemas.microsoft.com/office/powerpoint/2010/main" val="2939545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623AC6B-DE1F-4820-8309-F4B6D7080FE0}" type="datetimeFigureOut">
              <a:rPr lang="pt-BR"/>
              <a:pPr>
                <a:defRPr/>
              </a:pPr>
              <a:t>28/04/2021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FD10EA5-1002-4DBF-8A7A-CCF540CBFBCE}" type="slidenum">
              <a:rPr lang="pt-BR"/>
              <a:pPr>
                <a:defRPr/>
              </a:pPr>
              <a:t>‹nº›</a:t>
            </a:fld>
            <a:endParaRPr lang="pt-BR"/>
          </a:p>
        </p:txBody>
      </p:sp>
    </p:spTree>
    <p:extLst>
      <p:ext uri="{BB962C8B-B14F-4D97-AF65-F5344CB8AC3E}">
        <p14:creationId xmlns:p14="http://schemas.microsoft.com/office/powerpoint/2010/main" val="1125714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3E8E247E-F1DF-4B38-9CAB-22452984C3AC}" type="datetimeFigureOut">
              <a:rPr lang="pt-BR"/>
              <a:pPr>
                <a:defRPr/>
              </a:pPr>
              <a:t>28/04/2021</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6590ADAE-72A1-4341-8E12-77C2DD193E3A}" type="slidenum">
              <a:rPr lang="pt-BR"/>
              <a:pPr>
                <a:defRPr/>
              </a:pPr>
              <a:t>‹nº›</a:t>
            </a:fld>
            <a:endParaRPr lang="pt-BR"/>
          </a:p>
        </p:txBody>
      </p:sp>
    </p:spTree>
    <p:extLst>
      <p:ext uri="{BB962C8B-B14F-4D97-AF65-F5344CB8AC3E}">
        <p14:creationId xmlns:p14="http://schemas.microsoft.com/office/powerpoint/2010/main" val="1944583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96963" y="6459538"/>
            <a:ext cx="2473325" cy="365125"/>
          </a:xfrm>
        </p:spPr>
        <p:txBody>
          <a:bodyPr/>
          <a:lstStyle>
            <a:lvl1pPr>
              <a:defRPr/>
            </a:lvl1pPr>
          </a:lstStyle>
          <a:p>
            <a:pPr>
              <a:defRPr/>
            </a:pPr>
            <a:fld id="{477B465C-D84E-4847-898B-4DF9A977FA50}" type="datetimeFigureOut">
              <a:rPr lang="pt-BR"/>
              <a:pPr>
                <a:defRPr/>
              </a:pPr>
              <a:t>28/04/2021</a:t>
            </a:fld>
            <a:endParaRPr lang="pt-BR"/>
          </a:p>
        </p:txBody>
      </p:sp>
      <p:sp>
        <p:nvSpPr>
          <p:cNvPr id="3" name="Espaço Reservado para Rodapé 2"/>
          <p:cNvSpPr>
            <a:spLocks noGrp="1"/>
          </p:cNvSpPr>
          <p:nvPr>
            <p:ph type="ftr" sz="quarter" idx="11"/>
          </p:nvPr>
        </p:nvSpPr>
        <p:spPr>
          <a:xfrm>
            <a:off x="3686175" y="6459538"/>
            <a:ext cx="4822825" cy="365125"/>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9901238" y="6459538"/>
            <a:ext cx="1311275" cy="365125"/>
          </a:xfrm>
        </p:spPr>
        <p:txBody>
          <a:bodyPr/>
          <a:lstStyle>
            <a:lvl1pPr>
              <a:defRPr/>
            </a:lvl1pPr>
          </a:lstStyle>
          <a:p>
            <a:pPr>
              <a:defRPr/>
            </a:pPr>
            <a:fld id="{48ED04DC-9C89-497D-843E-CABD51883C8B}" type="slidenum">
              <a:rPr lang="pt-BR"/>
              <a:pPr>
                <a:defRPr/>
              </a:pPr>
              <a:t>‹nº›</a:t>
            </a:fld>
            <a:endParaRPr lang="pt-BR"/>
          </a:p>
        </p:txBody>
      </p:sp>
    </p:spTree>
    <p:extLst>
      <p:ext uri="{BB962C8B-B14F-4D97-AF65-F5344CB8AC3E}">
        <p14:creationId xmlns:p14="http://schemas.microsoft.com/office/powerpoint/2010/main" val="1024543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smtClean="0">
                <a:solidFill>
                  <a:srgbClr val="FFFFFF"/>
                </a:solidFill>
                <a:latin typeface="+mn-lt"/>
                <a:cs typeface="+mn-cs"/>
              </a:defRPr>
            </a:lvl1pPr>
          </a:lstStyle>
          <a:p>
            <a:pPr>
              <a:defRPr/>
            </a:pPr>
            <a:fld id="{EADEBCBC-7BAB-483B-928E-E9ABAC60DFF5}" type="datetimeFigureOut">
              <a:rPr lang="pt-BR"/>
              <a:pPr>
                <a:defRPr/>
              </a:pPr>
              <a:t>28/04/2021</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smtClean="0">
                <a:solidFill>
                  <a:srgbClr val="FFFFFF"/>
                </a:solidFill>
                <a:latin typeface="+mn-lt"/>
                <a:cs typeface="+mn-cs"/>
              </a:defRPr>
            </a:lvl1pPr>
          </a:lstStyle>
          <a:p>
            <a:pPr>
              <a:defRPr/>
            </a:pPr>
            <a:fld id="{918F4760-20BD-4B1B-863E-F1F8AF75448A}" type="slidenum">
              <a:rPr lang="pt-BR"/>
              <a:pPr>
                <a:defRPr/>
              </a:pPr>
              <a:t>‹nº›</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4174" r:id="rId1"/>
    <p:sldLayoutId id="2147484168" r:id="rId2"/>
    <p:sldLayoutId id="2147484175" r:id="rId3"/>
    <p:sldLayoutId id="2147484169" r:id="rId4"/>
    <p:sldLayoutId id="2147484170" r:id="rId5"/>
    <p:sldLayoutId id="2147484171" r:id="rId6"/>
    <p:sldLayoutId id="2147484176" r:id="rId7"/>
    <p:sldLayoutId id="2147484177" r:id="rId8"/>
    <p:sldLayoutId id="2147484178" r:id="rId9"/>
    <p:sldLayoutId id="2147484172" r:id="rId10"/>
    <p:sldLayoutId id="2147484179" r:id="rId11"/>
    <p:sldLayoutId id="2147484173" r:id="rId12"/>
  </p:sldLayoutIdLst>
  <p:txStyles>
    <p:titleStyle>
      <a:lvl1pPr algn="l" rtl="0" fontAlgn="base">
        <a:lnSpc>
          <a:spcPct val="85000"/>
        </a:lnSpc>
        <a:spcBef>
          <a:spcPct val="0"/>
        </a:spcBef>
        <a:spcAft>
          <a:spcPct val="0"/>
        </a:spcAft>
        <a:defRPr sz="4800" kern="1200" spc="-50">
          <a:solidFill>
            <a:srgbClr val="404040"/>
          </a:solidFill>
          <a:latin typeface="+mj-lt"/>
          <a:ea typeface="+mj-ea"/>
          <a:cs typeface="+mj-cs"/>
        </a:defRPr>
      </a:lvl1pPr>
      <a:lvl2pPr algn="l" rtl="0" fontAlgn="base">
        <a:lnSpc>
          <a:spcPct val="85000"/>
        </a:lnSpc>
        <a:spcBef>
          <a:spcPct val="0"/>
        </a:spcBef>
        <a:spcAft>
          <a:spcPct val="0"/>
        </a:spcAft>
        <a:defRPr sz="4800">
          <a:solidFill>
            <a:srgbClr val="404040"/>
          </a:solidFill>
          <a:latin typeface="Calibri Light" pitchFamily="34" charset="0"/>
        </a:defRPr>
      </a:lvl2pPr>
      <a:lvl3pPr algn="l" rtl="0" fontAlgn="base">
        <a:lnSpc>
          <a:spcPct val="85000"/>
        </a:lnSpc>
        <a:spcBef>
          <a:spcPct val="0"/>
        </a:spcBef>
        <a:spcAft>
          <a:spcPct val="0"/>
        </a:spcAft>
        <a:defRPr sz="4800">
          <a:solidFill>
            <a:srgbClr val="404040"/>
          </a:solidFill>
          <a:latin typeface="Calibri Light" pitchFamily="34" charset="0"/>
        </a:defRPr>
      </a:lvl3pPr>
      <a:lvl4pPr algn="l" rtl="0" fontAlgn="base">
        <a:lnSpc>
          <a:spcPct val="85000"/>
        </a:lnSpc>
        <a:spcBef>
          <a:spcPct val="0"/>
        </a:spcBef>
        <a:spcAft>
          <a:spcPct val="0"/>
        </a:spcAft>
        <a:defRPr sz="4800">
          <a:solidFill>
            <a:srgbClr val="404040"/>
          </a:solidFill>
          <a:latin typeface="Calibri Light" pitchFamily="34" charset="0"/>
        </a:defRPr>
      </a:lvl4pPr>
      <a:lvl5pPr algn="l" rtl="0" fontAlgn="base">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fontAlgn="base">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fontAlgn="base">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fontAlgn="base">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fontAlgn="base">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2005719/"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pubmed.ncbi.nlm.nih.gov/1897149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29731360" TargetMode="External"/><Relationship Id="rId7" Type="http://schemas.openxmlformats.org/officeDocument/2006/relationships/image" Target="../media/image14.png"/><Relationship Id="rId2" Type="http://schemas.openxmlformats.org/officeDocument/2006/relationships/hyperlink" Target="http://paulomargotto.com.br/hiperglicemia-nos-recem-nascidos-extremamente-prematuros-tratamento-com-insulina-mortalidade-e-ingesta-de-nutrientes/"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hyperlink" Target="http://paulomargotto.com.br/documentos/19222" TargetMode="External"/><Relationship Id="rId4" Type="http://schemas.openxmlformats.org/officeDocument/2006/relationships/hyperlink" Target="https://www.ncbi.nlm.nih.gov/pubmed?linkname=pubmed_pubmed&amp;from_uid=29731360"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Correio%20Braziliense_arquivos/pri-1110-3212.jpg" TargetMode="External"/><Relationship Id="rId3" Type="http://schemas.openxmlformats.org/officeDocument/2006/relationships/hyperlink" Target="https://www.ncbi.nlm.nih.gov/pubmed/29753545" TargetMode="External"/><Relationship Id="rId7" Type="http://schemas.openxmlformats.org/officeDocument/2006/relationships/image" Target="../media/image16.jpeg"/><Relationship Id="rId2" Type="http://schemas.openxmlformats.org/officeDocument/2006/relationships/hyperlink" Target="http://paulomargotto.com.br/hiperglicemia-neonatal-causas-tratamentos-e-cuidados/"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paulomargotto.com.br/documentos/19214" TargetMode="External"/><Relationship Id="rId4" Type="http://schemas.openxmlformats.org/officeDocument/2006/relationships/hyperlink" Target="https://www.ncbi.nlm.nih.gov/pubmed?linkname=pubmed_pubmed&amp;from_uid=29753545"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hyperlink" Target="http://paulomargotto.com.br/documentos/11571" TargetMode="External"/><Relationship Id="rId2" Type="http://schemas.openxmlformats.org/officeDocument/2006/relationships/hyperlink" Target="http://www.paulomargotto.com.br/documentos/Clube_revista_Hiperglicemia.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49.xml.rels><?xml version="1.0" encoding="UTF-8" standalone="yes"?>
<Relationships xmlns="http://schemas.openxmlformats.org/package/2006/relationships"><Relationship Id="rId3" Type="http://schemas.openxmlformats.org/officeDocument/2006/relationships/hyperlink" Target="http://paulomargotto.com.br/documentos/16119" TargetMode="External"/><Relationship Id="rId2" Type="http://schemas.openxmlformats.org/officeDocument/2006/relationships/hyperlink" Target="http://www.paulomargotto.com.br/documentos/Hiperglicemia-ROP_2011.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0.xml.rels><?xml version="1.0" encoding="UTF-8" standalone="yes"?>
<Relationships xmlns="http://schemas.openxmlformats.org/package/2006/relationships"><Relationship Id="rId3" Type="http://schemas.openxmlformats.org/officeDocument/2006/relationships/hyperlink" Target="http://paulomargotto.com.br/documentos/16116" TargetMode="External"/><Relationship Id="rId2" Type="http://schemas.openxmlformats.org/officeDocument/2006/relationships/hyperlink" Target="http://www.paulomargotto.com.br/documentos/Hiperglic_ROP_2014.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hyperlink" Target="http://paulomargotto.com.br/documentos/4503" TargetMode="External"/><Relationship Id="rId2" Type="http://schemas.openxmlformats.org/officeDocument/2006/relationships/hyperlink" Target="http://www.paulomargotto.com.br/documentos/Hiperglicem_lesao_subst_branca.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3.xml.rels><?xml version="1.0" encoding="UTF-8" standalone="yes"?>
<Relationships xmlns="http://schemas.openxmlformats.org/package/2006/relationships"><Relationship Id="rId3" Type="http://schemas.openxmlformats.org/officeDocument/2006/relationships/hyperlink" Target="http://paulomargotto.com.br/documentos/14984" TargetMode="External"/><Relationship Id="rId2" Type="http://schemas.openxmlformats.org/officeDocument/2006/relationships/hyperlink" Target="http://www.paulomargotto.com.br/documentos/Hiperglicemia_Hemorrag_Intrav.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4.xml.rels><?xml version="1.0" encoding="UTF-8" standalone="yes"?>
<Relationships xmlns="http://schemas.openxmlformats.org/package/2006/relationships"><Relationship Id="rId3" Type="http://schemas.openxmlformats.org/officeDocument/2006/relationships/hyperlink" Target="http://www.paulomargotto.com.br/documentos/Uso%20precoce%20de%20insulina-premat.extremo.ppt" TargetMode="External"/><Relationship Id="rId2" Type="http://schemas.openxmlformats.org/officeDocument/2006/relationships/hyperlink" Target="http://www.ncbi.nlm.nih.gov/pubmed/18971490" TargetMode="External"/><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hyperlink" Target="http://paulomargotto.com.br/documentos/4109"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documentos/3986" TargetMode="External"/><Relationship Id="rId2" Type="http://schemas.openxmlformats.org/officeDocument/2006/relationships/hyperlink" Target="http://www.paulomargotto.com.br/documentos/Hiperglic_Hipoglicem_pre_termo.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6.xml.rels><?xml version="1.0" encoding="UTF-8" standalone="yes"?>
<Relationships xmlns="http://schemas.openxmlformats.org/package/2006/relationships"><Relationship Id="rId3" Type="http://schemas.openxmlformats.org/officeDocument/2006/relationships/hyperlink" Target="http://www.paulomargotto.com.br/documentos/" TargetMode="External"/><Relationship Id="rId2" Type="http://schemas.openxmlformats.org/officeDocument/2006/relationships/hyperlink" Target="http://www.ncbi.nlm.nih.gov/pubmed/21324479"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paulomargotto.com.br/documentos/diabetesneonatalpermanente.ppt" TargetMode="Externa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paulomargotto.com.br/documentos/Diabetes_neonatal.ppt" TargetMode="Externa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19199" TargetMode="Externa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10351" TargetMode="External"/><Relationship Id="rId1" Type="http://schemas.openxmlformats.org/officeDocument/2006/relationships/slideLayout" Target="../slideLayouts/slideLayout12.xml"/><Relationship Id="rId6" Type="http://schemas.openxmlformats.org/officeDocument/2006/relationships/hyperlink" Target="https://www.ncbi.nlm.nih.gov/pubmed?linkname=pubmed_pubmed&amp;from_uid=26348113" TargetMode="External"/><Relationship Id="rId5" Type="http://schemas.openxmlformats.org/officeDocument/2006/relationships/hyperlink" Target="https://www.ncbi.nlm.nih.gov/pubmed/26348113" TargetMode="External"/><Relationship Id="rId4" Type="http://schemas.openxmlformats.org/officeDocument/2006/relationships/image" Target="../media/image22.png"/></Relationships>
</file>

<file path=ppt/slides/_rels/slide6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hyperlink" Target="http://paulomargotto.com.br/documentos/19199" TargetMode="External"/><Relationship Id="rId4" Type="http://schemas.openxmlformats.org/officeDocument/2006/relationships/hyperlink" Target="http://www.paulomargotto.com.br/documentos/Hiperglicemia-William%20Ray.pdf" TargetMode="Externa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paulomargotto.com.br/documentos/aa_precoce_nutricao.doc" TargetMode="Externa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7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3967" TargetMode="External"/><Relationship Id="rId1" Type="http://schemas.openxmlformats.org/officeDocument/2006/relationships/slideLayout" Target="../slideLayouts/slideLayout12.xml"/><Relationship Id="rId6" Type="http://schemas.openxmlformats.org/officeDocument/2006/relationships/hyperlink" Target="https://www.ncbi.nlm.nih.gov/pubmed/28916591" TargetMode="External"/><Relationship Id="rId5" Type="http://schemas.openxmlformats.org/officeDocument/2006/relationships/image" Target="../media/image29.png"/><Relationship Id="rId4" Type="http://schemas.openxmlformats.org/officeDocument/2006/relationships/image" Target="../media/image28.png"/></Relationships>
</file>

<file path=ppt/slides/_rels/slide7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19180" TargetMode="External"/><Relationship Id="rId1" Type="http://schemas.openxmlformats.org/officeDocument/2006/relationships/slideLayout" Target="../slideLayouts/slideLayout12.xml"/><Relationship Id="rId6" Type="http://schemas.openxmlformats.org/officeDocument/2006/relationships/hyperlink" Target="https://drive.google.com/file/d/15ebHDHqCud0rl7GwFmnPp-CfxbG1Ncyd/view?usp=sharing" TargetMode="External"/><Relationship Id="rId5" Type="http://schemas.openxmlformats.org/officeDocument/2006/relationships/image" Target="../media/image31.png"/><Relationship Id="rId4" Type="http://schemas.openxmlformats.org/officeDocument/2006/relationships/image" Target="../media/image30.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34.png"/></Relationships>
</file>

<file path=ppt/slides/_rels/slide7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06438" y="498475"/>
            <a:ext cx="10509250" cy="2498725"/>
          </a:xfrm>
        </p:spPr>
        <p:txBody>
          <a:bodyPr wrap="square" numCol="1" anchorCtr="0" compatLnSpc="1">
            <a:prstTxWarp prst="textNoShape">
              <a:avLst/>
            </a:prstTxWarp>
          </a:bodyPr>
          <a:lstStyle/>
          <a:p>
            <a:pPr algn="ctr"/>
            <a:r>
              <a:rPr lang="en-US" sz="6000" b="1" smtClean="0">
                <a:solidFill>
                  <a:srgbClr val="0000FF"/>
                </a:solidFill>
              </a:rPr>
              <a:t>Hiperglicemia em pré-termos extremos</a:t>
            </a:r>
            <a:endParaRPr lang="pt-BR" sz="3200" b="1" smtClean="0">
              <a:solidFill>
                <a:srgbClr val="0000FF"/>
              </a:solidFill>
            </a:endParaRPr>
          </a:p>
        </p:txBody>
      </p:sp>
      <p:sp>
        <p:nvSpPr>
          <p:cNvPr id="3" name="Subtítulo 2"/>
          <p:cNvSpPr>
            <a:spLocks noGrp="1"/>
          </p:cNvSpPr>
          <p:nvPr>
            <p:ph type="subTitle" idx="1"/>
          </p:nvPr>
        </p:nvSpPr>
        <p:spPr>
          <a:xfrm>
            <a:off x="1370013" y="3579813"/>
            <a:ext cx="9418637" cy="1692275"/>
          </a:xfrm>
        </p:spPr>
        <p:txBody>
          <a:bodyPr/>
          <a:lstStyle/>
          <a:p>
            <a:pPr algn="ctr"/>
            <a:r>
              <a:rPr lang="pt-BR" sz="1800" b="1" cap="none" smtClean="0">
                <a:solidFill>
                  <a:schemeClr val="tx1"/>
                </a:solidFill>
              </a:rPr>
              <a:t>Hospital Materno Infantil de Brasília – HMIB/SES/DF</a:t>
            </a:r>
            <a:endParaRPr lang="pt-BR" sz="1800" cap="none" smtClean="0">
              <a:solidFill>
                <a:schemeClr val="tx1"/>
              </a:solidFill>
            </a:endParaRPr>
          </a:p>
          <a:p>
            <a:pPr algn="ctr"/>
            <a:r>
              <a:rPr lang="pt-BR" sz="1800" b="1" cap="none" smtClean="0">
                <a:solidFill>
                  <a:schemeClr val="tx1"/>
                </a:solidFill>
              </a:rPr>
              <a:t>Apresentação: Flávia Moura -- R4 Neonatologia </a:t>
            </a:r>
          </a:p>
          <a:p>
            <a:pPr algn="ctr"/>
            <a:r>
              <a:rPr lang="pt-BR" sz="1800" b="1" cap="none" smtClean="0">
                <a:solidFill>
                  <a:schemeClr val="tx1"/>
                </a:solidFill>
              </a:rPr>
              <a:t>Coordenação: Dr. Carlos  A. Zaconeta</a:t>
            </a:r>
          </a:p>
          <a:p>
            <a:pPr algn="ctr"/>
            <a:r>
              <a:rPr lang="pt-BR" sz="1800" b="1" cap="none" smtClean="0">
                <a:solidFill>
                  <a:schemeClr val="tx1"/>
                </a:solidFill>
              </a:rPr>
              <a:t>Revisão e Complemento: Paulo R. Margotto</a:t>
            </a:r>
            <a:endParaRPr lang="pt-BR" sz="1800" cap="none" smtClean="0">
              <a:solidFill>
                <a:schemeClr val="tx1"/>
              </a:solidFill>
            </a:endParaRPr>
          </a:p>
        </p:txBody>
      </p:sp>
      <p:sp>
        <p:nvSpPr>
          <p:cNvPr id="8196" name="Rectangle 4"/>
          <p:cNvSpPr>
            <a:spLocks noChangeArrowheads="1"/>
          </p:cNvSpPr>
          <p:nvPr/>
        </p:nvSpPr>
        <p:spPr bwMode="auto">
          <a:xfrm>
            <a:off x="0" y="2954338"/>
            <a:ext cx="12192000" cy="5492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Hyperglycemia</a:t>
            </a:r>
            <a:r>
              <a:rPr lang="pt-BR">
                <a:hlinkClick r:id="rId2"/>
              </a:rPr>
              <a:t> in Extremely </a:t>
            </a:r>
            <a:r>
              <a:rPr lang="pt-BR" b="1">
                <a:hlinkClick r:id="rId2"/>
              </a:rPr>
              <a:t>Preterm</a:t>
            </a:r>
            <a:r>
              <a:rPr lang="pt-BR">
                <a:hlinkClick r:id="rId2"/>
              </a:rPr>
              <a:t> </a:t>
            </a:r>
            <a:r>
              <a:rPr lang="pt-BR" b="1">
                <a:hlinkClick r:id="rId2"/>
              </a:rPr>
              <a:t>Infants</a:t>
            </a:r>
            <a:r>
              <a:rPr lang="pt-BR">
                <a:hlinkClick r:id="rId2"/>
              </a:rPr>
              <a:t>.</a:t>
            </a:r>
            <a:endParaRPr lang="pt-BR"/>
          </a:p>
          <a:p>
            <a:pPr algn="ctr"/>
            <a:r>
              <a:rPr lang="pt-BR"/>
              <a:t>Ramel S, Rao R.Neoreviews. 2020 Feb;21(2):e89-e97. </a:t>
            </a:r>
            <a:r>
              <a:rPr lang="pt-BR">
                <a:solidFill>
                  <a:srgbClr val="FF00FF"/>
                </a:solidFill>
              </a:rPr>
              <a:t>doi: 10.1542/neo.21-2-e89</a:t>
            </a:r>
            <a:r>
              <a:rPr lang="pt-BR"/>
              <a:t>. PMID: 32005719 Review.</a:t>
            </a:r>
          </a:p>
        </p:txBody>
      </p:sp>
      <p:sp>
        <p:nvSpPr>
          <p:cNvPr id="8198" name="Text Box 6"/>
          <p:cNvSpPr txBox="1">
            <a:spLocks noChangeArrowheads="1"/>
          </p:cNvSpPr>
          <p:nvPr/>
        </p:nvSpPr>
        <p:spPr bwMode="auto">
          <a:xfrm>
            <a:off x="4703763" y="5276850"/>
            <a:ext cx="28432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www.paulomargotto.com.br</a:t>
            </a:r>
            <a:endParaRPr lang="pt-BR"/>
          </a:p>
          <a:p>
            <a:r>
              <a:rPr lang="pt-BR"/>
              <a:t>Brasília, 25 de abril de 2021 </a:t>
            </a:r>
          </a:p>
        </p:txBody>
      </p:sp>
      <p:pic>
        <p:nvPicPr>
          <p:cNvPr id="819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29738" y="4438650"/>
            <a:ext cx="2344737" cy="1757363"/>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575" y="4362450"/>
            <a:ext cx="1833563" cy="1890713"/>
          </a:xfrm>
          <a:prstGeom prst="rect">
            <a:avLst/>
          </a:prstGeom>
          <a:noFill/>
          <a:extLst>
            <a:ext uri="{909E8E84-426E-40DD-AFC4-6F175D3DCCD1}">
              <a14:hiddenFill xmlns:a14="http://schemas.microsoft.com/office/drawing/2010/main">
                <a:solidFill>
                  <a:srgbClr val="FFFFFF"/>
                </a:solidFill>
              </a14:hiddenFill>
            </a:ext>
          </a:extLst>
        </p:spPr>
      </p:pic>
      <p:pic>
        <p:nvPicPr>
          <p:cNvPr id="8203"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73238" y="0"/>
            <a:ext cx="8480425" cy="139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3550" y="909638"/>
            <a:ext cx="9972675" cy="1519237"/>
          </a:xfrm>
        </p:spPr>
        <p:txBody>
          <a:bodyPr/>
          <a:lstStyle/>
          <a:p>
            <a:pPr algn="ctr" fontAlgn="auto">
              <a:spcAft>
                <a:spcPts val="0"/>
              </a:spcAft>
              <a:defRPr/>
            </a:pPr>
            <a:r>
              <a:rPr lang="pt-BR" b="1" dirty="0" smtClean="0">
                <a:solidFill>
                  <a:schemeClr val="tx1">
                    <a:lumMod val="75000"/>
                    <a:lumOff val="25000"/>
                  </a:schemeClr>
                </a:solidFill>
              </a:rPr>
              <a:t>INTRODUÇÃO</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0243" name="Espaço Reservado para Conteúdo 2"/>
          <p:cNvSpPr>
            <a:spLocks noGrp="1"/>
          </p:cNvSpPr>
          <p:nvPr>
            <p:ph idx="1"/>
          </p:nvPr>
        </p:nvSpPr>
        <p:spPr>
          <a:xfrm>
            <a:off x="1127125" y="2428875"/>
            <a:ext cx="10415588" cy="5029200"/>
          </a:xfrm>
        </p:spPr>
        <p:txBody>
          <a:bodyPr/>
          <a:lstStyle/>
          <a:p>
            <a:pPr algn="just">
              <a:buFont typeface="Wingdings" pitchFamily="2" charset="2"/>
              <a:buChar char="v"/>
            </a:pPr>
            <a:r>
              <a:rPr lang="pt-BR" sz="2200" smtClean="0"/>
              <a:t>A hiperglicemia é comum em </a:t>
            </a:r>
            <a:r>
              <a:rPr lang="pt-BR" sz="2200" b="1" smtClean="0"/>
              <a:t>prematuros extremos </a:t>
            </a:r>
            <a:r>
              <a:rPr lang="pt-BR" sz="2200" smtClean="0"/>
              <a:t>(&lt;28 semanas de gestação) ou </a:t>
            </a:r>
            <a:r>
              <a:rPr lang="pt-BR" sz="2200" b="1" smtClean="0"/>
              <a:t>muito baixo peso ao nascer</a:t>
            </a:r>
            <a:r>
              <a:rPr lang="pt-BR" sz="2200" smtClean="0"/>
              <a:t> (MBP; &lt;1500 g);</a:t>
            </a:r>
          </a:p>
          <a:p>
            <a:pPr algn="just">
              <a:buFont typeface="Wingdings" pitchFamily="2" charset="2"/>
              <a:buChar char="v"/>
            </a:pPr>
            <a:r>
              <a:rPr lang="pt-BR" sz="2200" smtClean="0"/>
              <a:t>A infusão de glicose é essencial para fornecer </a:t>
            </a:r>
            <a:r>
              <a:rPr lang="pt-BR" sz="2200" b="1" smtClean="0"/>
              <a:t>nutrição e prevenir a hipoglicemia</a:t>
            </a:r>
            <a:r>
              <a:rPr lang="pt-BR" sz="2200" smtClean="0"/>
              <a:t> nesses bebês;</a:t>
            </a:r>
          </a:p>
          <a:p>
            <a:pPr algn="just">
              <a:buFont typeface="Wingdings" pitchFamily="2" charset="2"/>
              <a:buChar char="v"/>
            </a:pPr>
            <a:r>
              <a:rPr lang="pt-BR" sz="2200" smtClean="0"/>
              <a:t>A hiperglicemia está associada a resultados adversos de curto e longo prazo nessas crianças;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895350"/>
            <a:ext cx="9972675" cy="1519238"/>
          </a:xfrm>
        </p:spPr>
        <p:txBody>
          <a:bodyPr/>
          <a:lstStyle/>
          <a:p>
            <a:pPr algn="ctr" fontAlgn="auto">
              <a:spcAft>
                <a:spcPts val="0"/>
              </a:spcAft>
              <a:defRPr/>
            </a:pPr>
            <a:r>
              <a:rPr lang="pt-BR" b="1" dirty="0" smtClean="0">
                <a:solidFill>
                  <a:schemeClr val="tx1">
                    <a:lumMod val="75000"/>
                    <a:lumOff val="25000"/>
                  </a:schemeClr>
                </a:solidFill>
              </a:rPr>
              <a:t>EPIDEMIOLOGIA</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1267" name="Espaço Reservado para Conteúdo 2"/>
          <p:cNvSpPr>
            <a:spLocks noGrp="1"/>
          </p:cNvSpPr>
          <p:nvPr>
            <p:ph idx="1"/>
          </p:nvPr>
        </p:nvSpPr>
        <p:spPr>
          <a:xfrm>
            <a:off x="1100138" y="2063750"/>
            <a:ext cx="10415587" cy="5029200"/>
          </a:xfrm>
        </p:spPr>
        <p:txBody>
          <a:bodyPr/>
          <a:lstStyle/>
          <a:p>
            <a:pPr algn="just">
              <a:buFont typeface="Wingdings" pitchFamily="2" charset="2"/>
              <a:buChar char="v"/>
            </a:pPr>
            <a:r>
              <a:rPr lang="pt-BR" sz="2200" smtClean="0"/>
              <a:t> </a:t>
            </a:r>
            <a:r>
              <a:rPr lang="pt-BR" sz="2200" b="1" u="sng" smtClean="0"/>
              <a:t>DEFINIÇÃO</a:t>
            </a:r>
          </a:p>
          <a:p>
            <a:pPr algn="just">
              <a:buFont typeface="Wingdings" pitchFamily="2" charset="2"/>
              <a:buChar char="§"/>
            </a:pPr>
            <a:r>
              <a:rPr lang="pt-BR" sz="2200" smtClean="0"/>
              <a:t>A hiperglicemia é normalmente definida como uma concentração de </a:t>
            </a:r>
            <a:r>
              <a:rPr lang="pt-BR" sz="2200" b="1" smtClean="0"/>
              <a:t>glicose no sangue </a:t>
            </a:r>
            <a:r>
              <a:rPr lang="pt-BR" sz="2200" smtClean="0"/>
              <a:t>superior a 125 mg/dL (&gt; 7 mmol/L) ou uma concentração de </a:t>
            </a:r>
            <a:r>
              <a:rPr lang="pt-BR" sz="2200" b="1" smtClean="0"/>
              <a:t>glicose no plasma </a:t>
            </a:r>
            <a:r>
              <a:rPr lang="pt-BR" sz="2200" smtClean="0"/>
              <a:t>superior a 150 mg/dL (&gt; 8,3 mmol/L);</a:t>
            </a:r>
          </a:p>
          <a:p>
            <a:pPr algn="ctr">
              <a:buFont typeface="Wingdings" pitchFamily="2" charset="2"/>
              <a:buNone/>
            </a:pPr>
            <a:r>
              <a:rPr lang="pt-BR" b="1" smtClean="0">
                <a:solidFill>
                  <a:srgbClr val="0000FF"/>
                </a:solidFill>
              </a:rPr>
              <a:t>O valor superior a 150 mg / dL tem algum valor fisiológico de relevância porque corresponde ao limiar de glicose renal em recém-nascido  (RN) de  MBP.</a:t>
            </a:r>
            <a:endParaRPr lang="pt-BR" sz="2200" b="1" smtClean="0">
              <a:solidFill>
                <a:srgbClr val="0000FF"/>
              </a:solidFill>
            </a:endParaRPr>
          </a:p>
          <a:p>
            <a:pPr algn="just">
              <a:buFont typeface="Wingdings" pitchFamily="2" charset="2"/>
              <a:buChar char="§"/>
            </a:pPr>
            <a:r>
              <a:rPr lang="pt-BR" sz="2200" smtClean="0"/>
              <a:t>Alguns estudos categorizam a hiperglicemia em </a:t>
            </a:r>
            <a:r>
              <a:rPr lang="pt-BR" sz="2200" b="1" smtClean="0"/>
              <a:t>leve, moderada e grave</a:t>
            </a:r>
            <a:r>
              <a:rPr lang="pt-BR" sz="2200" smtClean="0"/>
              <a:t>, mas não há uniformidade nos critérios usados para tal categorização;</a:t>
            </a:r>
          </a:p>
          <a:p>
            <a:pPr algn="just">
              <a:buFont typeface="Wingdings" pitchFamily="2" charset="2"/>
              <a:buChar char="§"/>
            </a:pPr>
            <a:r>
              <a:rPr lang="pt-BR" sz="2200" smtClean="0"/>
              <a:t>Algum estudos usaram </a:t>
            </a:r>
            <a:r>
              <a:rPr lang="pt-BR" sz="2200" b="1" smtClean="0"/>
              <a:t>concentrações absolutas de glicose no sangue</a:t>
            </a:r>
            <a:r>
              <a:rPr lang="pt-BR" sz="2200" smtClean="0"/>
              <a:t>, enquanto outros usaram o </a:t>
            </a:r>
            <a:r>
              <a:rPr lang="pt-BR" sz="2200" b="1" smtClean="0"/>
              <a:t>número de episódios ou a duração de hiperglicemia </a:t>
            </a:r>
            <a:r>
              <a:rPr lang="pt-BR" sz="2200" smtClean="0"/>
              <a:t>para definir a gravidade.</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14350" y="733425"/>
            <a:ext cx="9974263" cy="1519238"/>
          </a:xfrm>
        </p:spPr>
        <p:txBody>
          <a:bodyPr/>
          <a:lstStyle/>
          <a:p>
            <a:pPr algn="ctr" fontAlgn="auto">
              <a:spcAft>
                <a:spcPts val="0"/>
              </a:spcAft>
              <a:defRPr/>
            </a:pPr>
            <a:r>
              <a:rPr lang="pt-BR" b="1" dirty="0">
                <a:solidFill>
                  <a:schemeClr val="tx1">
                    <a:lumMod val="75000"/>
                    <a:lumOff val="25000"/>
                  </a:schemeClr>
                </a:solidFill>
              </a:rPr>
              <a:t>EPIDEMIOLOGIA</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2291" name="Espaço Reservado para Conteúdo 2"/>
          <p:cNvSpPr>
            <a:spLocks noGrp="1"/>
          </p:cNvSpPr>
          <p:nvPr>
            <p:ph idx="1"/>
          </p:nvPr>
        </p:nvSpPr>
        <p:spPr>
          <a:xfrm>
            <a:off x="995363" y="1687513"/>
            <a:ext cx="10415587" cy="5029200"/>
          </a:xfrm>
        </p:spPr>
        <p:txBody>
          <a:bodyPr/>
          <a:lstStyle/>
          <a:p>
            <a:pPr algn="just">
              <a:buFont typeface="Wingdings" pitchFamily="2" charset="2"/>
              <a:buChar char="v"/>
            </a:pPr>
            <a:r>
              <a:rPr lang="pt-BR" sz="2200" b="1" u="sng" smtClean="0"/>
              <a:t>INCIDÊNCIA E DURAÇÃO</a:t>
            </a:r>
          </a:p>
          <a:p>
            <a:pPr algn="just">
              <a:buFont typeface="Wingdings" pitchFamily="2" charset="2"/>
              <a:buChar char="§"/>
            </a:pPr>
            <a:r>
              <a:rPr lang="pt-BR" sz="2200" smtClean="0"/>
              <a:t>A incidência de hiperglicemia em bebês MBP tem variado de 15% a mais de 80%;</a:t>
            </a:r>
          </a:p>
          <a:p>
            <a:pPr algn="just">
              <a:buFont typeface="Wingdings" pitchFamily="2" charset="2"/>
              <a:buChar char="§"/>
            </a:pPr>
            <a:r>
              <a:rPr lang="pt-BR" sz="2200" smtClean="0"/>
              <a:t>A incidência foi 43% e 80% nos dois estudos que utilizaram a monitorização contínua de glicose (CGM) </a:t>
            </a:r>
            <a:r>
              <a:rPr lang="pt-BR" sz="2200" b="1" smtClean="0"/>
              <a:t>na primeira semana após o nascimento</a:t>
            </a:r>
            <a:r>
              <a:rPr lang="pt-BR" sz="2200" smtClean="0"/>
              <a:t>;</a:t>
            </a:r>
          </a:p>
          <a:p>
            <a:pPr algn="just">
              <a:buFont typeface="Wingdings" pitchFamily="2" charset="2"/>
              <a:buChar char="§"/>
            </a:pPr>
            <a:r>
              <a:rPr lang="pt-BR" sz="2200" smtClean="0"/>
              <a:t>A hiperglicemia é normalmente diagnosticada </a:t>
            </a:r>
            <a:r>
              <a:rPr lang="pt-BR" sz="2200" b="1" smtClean="0"/>
              <a:t>dentro de 48 horas </a:t>
            </a:r>
            <a:r>
              <a:rPr lang="pt-BR" sz="2200" smtClean="0"/>
              <a:t>após o nascimento e as </a:t>
            </a:r>
            <a:r>
              <a:rPr lang="pt-BR" sz="2200" b="1" smtClean="0"/>
              <a:t>concentrações máximas </a:t>
            </a:r>
            <a:r>
              <a:rPr lang="pt-BR" sz="2200" smtClean="0"/>
              <a:t>de glicose são vistas </a:t>
            </a:r>
            <a:r>
              <a:rPr lang="pt-BR" sz="2200" b="1" smtClean="0"/>
              <a:t>no final da primeira semana</a:t>
            </a:r>
            <a:r>
              <a:rPr lang="pt-BR" sz="2200" smtClean="0"/>
              <a:t>;</a:t>
            </a:r>
          </a:p>
          <a:p>
            <a:pPr algn="just">
              <a:buFont typeface="Wingdings" pitchFamily="2" charset="2"/>
              <a:buChar char="§"/>
            </a:pPr>
            <a:r>
              <a:rPr lang="pt-BR" sz="2200" smtClean="0"/>
              <a:t>CGM em 188 bebês MBP durante a </a:t>
            </a:r>
            <a:r>
              <a:rPr lang="pt-BR" sz="2200" b="1" smtClean="0"/>
              <a:t>primeira semana após o nascimento</a:t>
            </a:r>
            <a:r>
              <a:rPr lang="pt-BR" sz="2200" smtClean="0"/>
              <a:t>:</a:t>
            </a:r>
          </a:p>
          <a:p>
            <a:pPr algn="just">
              <a:buFont typeface="Wingdings" pitchFamily="2" charset="2"/>
              <a:buChar char="Ø"/>
            </a:pPr>
            <a:r>
              <a:rPr lang="pt-BR" sz="2200" smtClean="0"/>
              <a:t> 32% glicose no sangue superior a 144 mg/dL (&gt; 8 mmol/L): </a:t>
            </a:r>
            <a:r>
              <a:rPr lang="pt-BR" sz="2200" b="1" smtClean="0"/>
              <a:t>hiperglicemia leve</a:t>
            </a:r>
            <a:r>
              <a:rPr lang="pt-BR" sz="2200" smtClean="0"/>
              <a:t>;</a:t>
            </a:r>
          </a:p>
          <a:p>
            <a:pPr algn="just">
              <a:buFont typeface="Wingdings" pitchFamily="2" charset="2"/>
              <a:buChar char="Ø"/>
            </a:pPr>
            <a:r>
              <a:rPr lang="pt-BR" sz="2200" smtClean="0"/>
              <a:t> 32% glicose no sangue superior a 180mg/dL (&gt; 10 mmol/L): </a:t>
            </a:r>
            <a:r>
              <a:rPr lang="pt-BR" sz="2200" b="1" smtClean="0"/>
              <a:t>hiperglicemia moderada</a:t>
            </a:r>
            <a:r>
              <a:rPr lang="pt-BR" sz="2200" smtClean="0"/>
              <a:t>;</a:t>
            </a:r>
          </a:p>
          <a:p>
            <a:pPr algn="just">
              <a:buFont typeface="Wingdings" pitchFamily="2" charset="2"/>
              <a:buChar char="Ø"/>
            </a:pPr>
            <a:r>
              <a:rPr lang="pt-BR" sz="2200" smtClean="0"/>
              <a:t> 9% glicose no sangue superior a 270 mg/dL (&gt; 15 mmol/L): </a:t>
            </a:r>
            <a:r>
              <a:rPr lang="pt-BR" sz="2200" b="1" smtClean="0"/>
              <a:t>hiperglicemia grave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9263" y="842963"/>
            <a:ext cx="9974262" cy="1519237"/>
          </a:xfrm>
        </p:spPr>
        <p:txBody>
          <a:bodyPr/>
          <a:lstStyle/>
          <a:p>
            <a:pPr algn="ctr" fontAlgn="auto">
              <a:spcAft>
                <a:spcPts val="0"/>
              </a:spcAft>
              <a:defRPr/>
            </a:pPr>
            <a:r>
              <a:rPr lang="pt-BR" b="1" dirty="0">
                <a:solidFill>
                  <a:schemeClr val="tx1">
                    <a:lumMod val="75000"/>
                    <a:lumOff val="25000"/>
                  </a:schemeClr>
                </a:solidFill>
              </a:rPr>
              <a:t>EPIDEMIOLOGIA</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3315" name="Espaço Reservado para Conteúdo 2"/>
          <p:cNvSpPr>
            <a:spLocks noGrp="1"/>
          </p:cNvSpPr>
          <p:nvPr>
            <p:ph idx="1"/>
          </p:nvPr>
        </p:nvSpPr>
        <p:spPr>
          <a:xfrm>
            <a:off x="1071563" y="2220913"/>
            <a:ext cx="10550525" cy="5029200"/>
          </a:xfrm>
        </p:spPr>
        <p:txBody>
          <a:bodyPr/>
          <a:lstStyle/>
          <a:p>
            <a:pPr algn="just">
              <a:buFont typeface="Wingdings" pitchFamily="2" charset="2"/>
              <a:buChar char="v"/>
            </a:pPr>
            <a:r>
              <a:rPr lang="pt-BR" sz="2200" b="1" u="sng" smtClean="0"/>
              <a:t>INCIDÊNCIA E DURAÇÃO</a:t>
            </a:r>
          </a:p>
          <a:p>
            <a:pPr algn="just">
              <a:buFont typeface="Wingdings" pitchFamily="2" charset="2"/>
              <a:buChar char="§"/>
            </a:pPr>
            <a:r>
              <a:rPr lang="pt-BR" sz="2200" smtClean="0"/>
              <a:t> 9% glicose no sangue superiores a 360 mg/dL (&gt;20 mmol/L): </a:t>
            </a:r>
            <a:r>
              <a:rPr lang="pt-BR" sz="2200" b="1" smtClean="0"/>
              <a:t>hiperglicemia não controlada</a:t>
            </a:r>
            <a:endParaRPr lang="pt-BR" sz="2200" smtClean="0"/>
          </a:p>
          <a:p>
            <a:pPr algn="just">
              <a:buFont typeface="Wingdings" pitchFamily="2" charset="2"/>
              <a:buChar char="§"/>
            </a:pPr>
            <a:r>
              <a:rPr lang="pt-BR" sz="2200" smtClean="0"/>
              <a:t>A hiperglicemia em bebês MBP geralmente </a:t>
            </a:r>
            <a:r>
              <a:rPr lang="pt-BR" sz="2200" b="1" smtClean="0"/>
              <a:t>resolve em duas semanas</a:t>
            </a:r>
            <a:r>
              <a:rPr lang="pt-BR" sz="2200" smtClean="0"/>
              <a:t>, provavelmente devido à melhora na secreção de insulina ao longo do tempo. </a:t>
            </a:r>
          </a:p>
          <a:p>
            <a:pPr algn="ctr">
              <a:buFont typeface="Wingdings" pitchFamily="2" charset="2"/>
              <a:buNone/>
            </a:pPr>
            <a:r>
              <a:rPr lang="pt-BR" sz="2200" b="1" smtClean="0">
                <a:solidFill>
                  <a:srgbClr val="FF3300"/>
                </a:solidFill>
              </a:rPr>
              <a:t>No entanto a duração da hiperglicemia pode ser reflexo da duração da monitorização</a:t>
            </a:r>
          </a:p>
          <a:p>
            <a:pPr algn="just">
              <a:buFont typeface="Wingdings" pitchFamily="2" charset="2"/>
              <a:buChar char="§"/>
            </a:pPr>
            <a:r>
              <a:rPr lang="pt-BR" sz="2200" smtClean="0"/>
              <a:t>Um estudo recente com bebês prematuros extremos, em que o monitoramento da glicose continuou </a:t>
            </a:r>
            <a:r>
              <a:rPr lang="pt-BR" sz="2200" b="1" smtClean="0"/>
              <a:t>até 28 dias após o nascimento</a:t>
            </a:r>
            <a:r>
              <a:rPr lang="pt-BR" sz="2200" smtClean="0"/>
              <a:t>, mostrou que:</a:t>
            </a:r>
          </a:p>
          <a:p>
            <a:pPr algn="just">
              <a:buFont typeface="Wingdings" pitchFamily="2" charset="2"/>
              <a:buChar char="Ø"/>
            </a:pPr>
            <a:r>
              <a:rPr lang="pt-BR" sz="2200" smtClean="0"/>
              <a:t> aproximadamente 20% glicose no sangue superior a 180 mg/dL (&gt; 10mmol/L) na quarta semana de vida.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909638"/>
            <a:ext cx="9972675" cy="1519237"/>
          </a:xfrm>
        </p:spPr>
        <p:txBody>
          <a:bodyPr/>
          <a:lstStyle/>
          <a:p>
            <a:pPr algn="ctr" fontAlgn="auto">
              <a:spcAft>
                <a:spcPts val="0"/>
              </a:spcAft>
              <a:defRPr/>
            </a:pPr>
            <a:r>
              <a:rPr lang="pt-BR" b="1" dirty="0">
                <a:solidFill>
                  <a:schemeClr val="tx1">
                    <a:lumMod val="75000"/>
                    <a:lumOff val="25000"/>
                  </a:schemeClr>
                </a:solidFill>
              </a:rPr>
              <a:t>EPIDEMIOLOGIA</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4339" name="Espaço Reservado para Conteúdo 2"/>
          <p:cNvSpPr>
            <a:spLocks noGrp="1"/>
          </p:cNvSpPr>
          <p:nvPr>
            <p:ph idx="1"/>
          </p:nvPr>
        </p:nvSpPr>
        <p:spPr>
          <a:xfrm>
            <a:off x="1150938" y="2309813"/>
            <a:ext cx="10414000" cy="5029200"/>
          </a:xfrm>
        </p:spPr>
        <p:txBody>
          <a:bodyPr/>
          <a:lstStyle/>
          <a:p>
            <a:pPr algn="just">
              <a:buFont typeface="Wingdings" pitchFamily="2" charset="2"/>
              <a:buChar char="v"/>
            </a:pPr>
            <a:r>
              <a:rPr lang="pt-BR" sz="2200" b="1" u="sng" smtClean="0"/>
              <a:t>INCIDÊNCIA E DURAÇÃO</a:t>
            </a:r>
          </a:p>
          <a:p>
            <a:pPr algn="just">
              <a:buFont typeface="Wingdings" pitchFamily="2" charset="2"/>
              <a:buChar char="§"/>
            </a:pPr>
            <a:r>
              <a:rPr lang="pt-BR" sz="2200" smtClean="0"/>
              <a:t>Outros estudos utilizando CGM demonstraram a presença de </a:t>
            </a:r>
            <a:r>
              <a:rPr lang="pt-BR" sz="2200" b="1" smtClean="0"/>
              <a:t>hiperglicemia </a:t>
            </a:r>
            <a:r>
              <a:rPr lang="pt-BR" sz="2200" smtClean="0"/>
              <a:t>(glicose no sangue ‡ 140 mg/dL [‡ 7,8 mmol/L]) com duração superior a 30 minutos em </a:t>
            </a:r>
            <a:r>
              <a:rPr lang="pt-BR" sz="2200" b="1" smtClean="0"/>
              <a:t>37% a 83% </a:t>
            </a:r>
            <a:r>
              <a:rPr lang="pt-BR" sz="2200" smtClean="0"/>
              <a:t>dos bebês RNMBP clinicamente estáveis ​​de </a:t>
            </a:r>
            <a:r>
              <a:rPr lang="pt-BR" sz="2200" b="1" smtClean="0"/>
              <a:t>4 a 8 semanas</a:t>
            </a:r>
            <a:r>
              <a:rPr lang="pt-BR" sz="2200" smtClean="0"/>
              <a:t> recebendo alimentação enteral. </a:t>
            </a:r>
          </a:p>
          <a:p>
            <a:pPr algn="just">
              <a:buFont typeface="Wingdings" pitchFamily="2" charset="2"/>
              <a:buChar char="§"/>
            </a:pPr>
            <a:r>
              <a:rPr lang="pt-BR" sz="2200" smtClean="0"/>
              <a:t>Esses </a:t>
            </a:r>
            <a:r>
              <a:rPr lang="pt-BR" sz="2200" b="1" smtClean="0"/>
              <a:t>episódios tardios de hiperglicemia </a:t>
            </a:r>
            <a:r>
              <a:rPr lang="pt-BR" sz="2200" smtClean="0"/>
              <a:t>geralmente ocorriam no </a:t>
            </a:r>
            <a:r>
              <a:rPr lang="pt-BR" sz="2200" b="1" smtClean="0"/>
              <a:t>período pós-prandial</a:t>
            </a:r>
            <a:r>
              <a:rPr lang="pt-BR" sz="2200" smtClean="0"/>
              <a:t>, não estavam relacionados à frequência de alimentação e eram frequentemente seguidos de hipoglicemia.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3550" y="949325"/>
            <a:ext cx="9972675" cy="1519238"/>
          </a:xfrm>
        </p:spPr>
        <p:txBody>
          <a:bodyPr/>
          <a:lstStyle/>
          <a:p>
            <a:pPr algn="ctr" fontAlgn="auto">
              <a:spcAft>
                <a:spcPts val="0"/>
              </a:spcAft>
              <a:defRPr/>
            </a:pPr>
            <a:r>
              <a:rPr lang="pt-BR" b="1" dirty="0">
                <a:solidFill>
                  <a:schemeClr val="tx1">
                    <a:lumMod val="75000"/>
                    <a:lumOff val="25000"/>
                  </a:schemeClr>
                </a:solidFill>
              </a:rPr>
              <a:t>EPIDEMIOLOGIA</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5363" name="Espaço Reservado para Conteúdo 2"/>
          <p:cNvSpPr>
            <a:spLocks noGrp="1"/>
          </p:cNvSpPr>
          <p:nvPr>
            <p:ph idx="1"/>
          </p:nvPr>
        </p:nvSpPr>
        <p:spPr>
          <a:xfrm>
            <a:off x="1138238" y="1709738"/>
            <a:ext cx="10414000" cy="5029200"/>
          </a:xfrm>
        </p:spPr>
        <p:txBody>
          <a:bodyPr/>
          <a:lstStyle/>
          <a:p>
            <a:endParaRPr lang="pt-BR" smtClean="0"/>
          </a:p>
          <a:p>
            <a:pPr algn="just">
              <a:buFont typeface="Wingdings" pitchFamily="2" charset="2"/>
              <a:buChar char="v"/>
            </a:pPr>
            <a:r>
              <a:rPr lang="pt-BR" sz="2200" b="1" u="sng" smtClean="0"/>
              <a:t> DETERMINANTES </a:t>
            </a:r>
          </a:p>
          <a:p>
            <a:pPr algn="just">
              <a:buFont typeface="Wingdings" pitchFamily="2" charset="2"/>
              <a:buChar char="§"/>
            </a:pPr>
            <a:r>
              <a:rPr lang="pt-BR" sz="2200" smtClean="0"/>
              <a:t> O </a:t>
            </a:r>
            <a:r>
              <a:rPr lang="pt-BR" sz="2200" b="1" smtClean="0"/>
              <a:t>risco e a gravidade </a:t>
            </a:r>
            <a:r>
              <a:rPr lang="pt-BR" sz="2200" smtClean="0"/>
              <a:t>da hiperglicemia variam inversamente com a </a:t>
            </a:r>
            <a:r>
              <a:rPr lang="pt-BR" sz="2200" b="1" smtClean="0"/>
              <a:t>idade gestacional e o peso ao nascer.;</a:t>
            </a:r>
          </a:p>
          <a:p>
            <a:pPr algn="just">
              <a:buFont typeface="Wingdings" pitchFamily="2" charset="2"/>
              <a:buChar char="§"/>
            </a:pPr>
            <a:r>
              <a:rPr lang="pt-BR" sz="2200" smtClean="0"/>
              <a:t>Diferenças especificas do sexo na </a:t>
            </a:r>
            <a:r>
              <a:rPr lang="pt-BR" sz="2200" b="1" smtClean="0"/>
              <a:t>secreção de insulina </a:t>
            </a:r>
            <a:r>
              <a:rPr lang="pt-BR" sz="2200" smtClean="0"/>
              <a:t>(maior secreção em meninas), bem como na </a:t>
            </a:r>
            <a:r>
              <a:rPr lang="pt-BR" sz="2200" b="1" smtClean="0"/>
              <a:t>incidência de hiperglicemia</a:t>
            </a:r>
            <a:r>
              <a:rPr lang="pt-BR" sz="2200" smtClean="0"/>
              <a:t> (maior incidência em meninos), foram relatadas em alguns estudos;</a:t>
            </a:r>
          </a:p>
          <a:p>
            <a:pPr algn="just">
              <a:buFont typeface="Wingdings" pitchFamily="2" charset="2"/>
              <a:buChar char="§"/>
            </a:pPr>
            <a:r>
              <a:rPr lang="pt-BR" sz="2200" b="1" smtClean="0"/>
              <a:t>Fatores adicionais que contribuem para hiperglicemia</a:t>
            </a:r>
            <a:r>
              <a:rPr lang="pt-BR" sz="2200" smtClean="0"/>
              <a:t>: maior duração da nutrição parenteral; maior ingestão de carboidratos parenterais; condições como dor e  sepse; e medicamentos como esteróides, teofilina e agentes vasoativos;</a:t>
            </a:r>
          </a:p>
          <a:p>
            <a:pPr algn="just">
              <a:buFont typeface="Wingdings" pitchFamily="2" charset="2"/>
              <a:buChar char="§"/>
            </a:pPr>
            <a:r>
              <a:rPr lang="pt-BR" sz="2200" smtClean="0"/>
              <a:t>Taxas de infusão de glicose </a:t>
            </a:r>
            <a:r>
              <a:rPr lang="pt-BR" sz="2200" b="1" smtClean="0"/>
              <a:t>superiores a 6 mg/kg/min </a:t>
            </a:r>
            <a:r>
              <a:rPr lang="pt-BR" sz="2200" smtClean="0"/>
              <a:t>também podem aumentar o risco. </a:t>
            </a:r>
            <a:endParaRPr lang="pt-BR" sz="2200" smtClean="0">
              <a:solidFill>
                <a:srgbClr val="FFC0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9263" y="849313"/>
            <a:ext cx="9974262" cy="1520825"/>
          </a:xfrm>
        </p:spPr>
        <p:txBody>
          <a:bodyPr/>
          <a:lstStyle/>
          <a:p>
            <a:pPr algn="ctr" fontAlgn="auto">
              <a:spcAft>
                <a:spcPts val="0"/>
              </a:spcAft>
              <a:defRPr/>
            </a:pPr>
            <a:r>
              <a:rPr lang="pt-BR" b="1" dirty="0" smtClean="0">
                <a:solidFill>
                  <a:schemeClr val="tx1">
                    <a:lumMod val="75000"/>
                    <a:lumOff val="25000"/>
                  </a:schemeClr>
                </a:solidFill>
              </a:rPr>
              <a:t>PATOGÊNESE</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16387" name="Espaço Reservado para Conteúdo 2"/>
          <p:cNvSpPr>
            <a:spLocks noGrp="1"/>
          </p:cNvSpPr>
          <p:nvPr>
            <p:ph idx="1"/>
          </p:nvPr>
        </p:nvSpPr>
        <p:spPr>
          <a:xfrm>
            <a:off x="1009650" y="1808163"/>
            <a:ext cx="10414000" cy="5029200"/>
          </a:xfrm>
        </p:spPr>
        <p:txBody>
          <a:bodyPr/>
          <a:lstStyle/>
          <a:p>
            <a:endParaRPr lang="pt-BR" sz="2200" smtClean="0"/>
          </a:p>
          <a:p>
            <a:pPr algn="just">
              <a:buFont typeface="Wingdings" pitchFamily="2" charset="2"/>
              <a:buChar char="v"/>
            </a:pPr>
            <a:r>
              <a:rPr lang="pt-BR" sz="2200" smtClean="0"/>
              <a:t>A patogênese da hiperglicemia em prematuros extremos é multifatorial;</a:t>
            </a:r>
          </a:p>
          <a:p>
            <a:pPr algn="just">
              <a:buFont typeface="Wingdings" pitchFamily="2" charset="2"/>
              <a:buChar char="v"/>
            </a:pPr>
            <a:r>
              <a:rPr lang="pt-BR" sz="2200" b="1" smtClean="0"/>
              <a:t>Os principais fatores são: </a:t>
            </a:r>
            <a:r>
              <a:rPr lang="pt-BR" sz="2200" b="1" smtClean="0">
                <a:solidFill>
                  <a:srgbClr val="FF3300"/>
                </a:solidFill>
              </a:rPr>
              <a:t>hipo-insulinismo relativo</a:t>
            </a:r>
            <a:r>
              <a:rPr lang="pt-BR" sz="2200" smtClean="0"/>
              <a:t>, sendo causado por:</a:t>
            </a:r>
          </a:p>
          <a:p>
            <a:pPr algn="just">
              <a:buFont typeface="Wingdings" pitchFamily="2" charset="2"/>
              <a:buChar char="§"/>
            </a:pPr>
            <a:r>
              <a:rPr lang="pt-BR" smtClean="0"/>
              <a:t>processamento defeituoso de pró-insulina em insulina em células beta pancreáticas,</a:t>
            </a:r>
            <a:endParaRPr lang="pt-BR" sz="2200" smtClean="0"/>
          </a:p>
          <a:p>
            <a:pPr algn="just">
              <a:buFont typeface="Wingdings" pitchFamily="2" charset="2"/>
              <a:buChar char="§"/>
            </a:pPr>
            <a:r>
              <a:rPr lang="pt-BR" sz="2200" smtClean="0"/>
              <a:t>menos abundantes tecidos periféricos sensíveis à insulina;</a:t>
            </a:r>
          </a:p>
          <a:p>
            <a:pPr algn="just">
              <a:buFont typeface="Wingdings" pitchFamily="2" charset="2"/>
              <a:buChar char="§"/>
            </a:pPr>
            <a:r>
              <a:rPr lang="pt-BR" sz="2200" smtClean="0"/>
              <a:t>supressão incompleta da liberação de glicose do fígado durante a infusão de glicose </a:t>
            </a:r>
          </a:p>
          <a:p>
            <a:pPr algn="just">
              <a:buFont typeface="Wingdings" pitchFamily="2" charset="2"/>
              <a:buChar char="v"/>
            </a:pPr>
            <a:r>
              <a:rPr lang="pt-BR" sz="2200" smtClean="0"/>
              <a:t>A secreção de </a:t>
            </a:r>
            <a:r>
              <a:rPr lang="pt-BR" sz="2200" b="1" smtClean="0"/>
              <a:t>insulina</a:t>
            </a:r>
            <a:r>
              <a:rPr lang="pt-BR" sz="2200" smtClean="0"/>
              <a:t> em resposta à hiperglicemia </a:t>
            </a:r>
            <a:r>
              <a:rPr lang="pt-BR" sz="2200" b="1" smtClean="0"/>
              <a:t>está intacta</a:t>
            </a:r>
            <a:r>
              <a:rPr lang="pt-BR" sz="2200" smtClean="0"/>
              <a:t> na maioria dos prematuros. No entanto, </a:t>
            </a:r>
            <a:r>
              <a:rPr lang="pt-BR" sz="2200" b="1" smtClean="0">
                <a:solidFill>
                  <a:srgbClr val="FF3300"/>
                </a:solidFill>
              </a:rPr>
              <a:t>predomina a secreção de pró-insulina</a:t>
            </a:r>
            <a:r>
              <a:rPr lang="pt-BR" sz="2200" smtClean="0"/>
              <a:t>, que é 10 vezes menos potente que a insulina.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2588" y="280988"/>
            <a:ext cx="9974262" cy="1520825"/>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09650" y="1042988"/>
            <a:ext cx="10414000" cy="5029200"/>
          </a:xfrm>
        </p:spPr>
        <p:txBody>
          <a:bodyPr>
            <a:noAutofit/>
          </a:bodyPr>
          <a:lstStyle/>
          <a:p>
            <a:pPr marL="0" indent="0">
              <a:buFont typeface="Calibri" panose="020F0502020204030204" pitchFamily="34" charset="0"/>
              <a:buNone/>
            </a:pPr>
            <a:endParaRPr lang="pt-BR" sz="2200" smtClean="0"/>
          </a:p>
          <a:p>
            <a:pPr marL="0" indent="0">
              <a:buFont typeface="Wingdings" pitchFamily="2" charset="2"/>
              <a:buChar char="v"/>
            </a:pPr>
            <a:r>
              <a:rPr lang="pt-BR" sz="2200" b="1" u="sng" smtClean="0"/>
              <a:t> DADOS ANIMAIS</a:t>
            </a:r>
          </a:p>
          <a:p>
            <a:pPr marL="0" indent="0" algn="just">
              <a:buFont typeface="Wingdings" pitchFamily="2" charset="2"/>
              <a:buChar char="§"/>
            </a:pPr>
            <a:r>
              <a:rPr lang="pt-BR" sz="2200" smtClean="0"/>
              <a:t>A hiperglicemia está associada ao </a:t>
            </a:r>
            <a:r>
              <a:rPr lang="pt-BR" sz="2200" b="1" smtClean="0"/>
              <a:t>aumento da mortalidade </a:t>
            </a:r>
            <a:r>
              <a:rPr lang="pt-BR" sz="2200" smtClean="0"/>
              <a:t>e </a:t>
            </a:r>
            <a:r>
              <a:rPr lang="pt-BR" sz="2200" b="1" smtClean="0"/>
              <a:t>baixo ganho de peso </a:t>
            </a:r>
            <a:r>
              <a:rPr lang="pt-BR" sz="2200" smtClean="0"/>
              <a:t>em cordeiros prematuros. </a:t>
            </a:r>
          </a:p>
          <a:p>
            <a:pPr marL="0" indent="0" algn="just">
              <a:buFont typeface="Wingdings" pitchFamily="2" charset="2"/>
              <a:buChar char="§"/>
            </a:pPr>
            <a:r>
              <a:rPr lang="pt-BR" sz="2200" smtClean="0"/>
              <a:t>Em babuínos prematuros correspondentes em idade gestacional a bebês prematuros humanos nascidos com </a:t>
            </a:r>
            <a:r>
              <a:rPr lang="pt-BR" sz="2200" b="1" smtClean="0"/>
              <a:t>24 semanas </a:t>
            </a:r>
            <a:r>
              <a:rPr lang="pt-BR" sz="2200" smtClean="0"/>
              <a:t>de idade gestacional, hiperglicemia </a:t>
            </a:r>
            <a:r>
              <a:rPr lang="pt-BR" sz="2200" b="1" smtClean="0"/>
              <a:t>durante os primeiros 5 dias </a:t>
            </a:r>
            <a:r>
              <a:rPr lang="pt-BR" sz="2200" smtClean="0"/>
              <a:t>após o nascimento esta associada à </a:t>
            </a:r>
            <a:r>
              <a:rPr lang="pt-BR" sz="2200" b="1" smtClean="0"/>
              <a:t>maturação glomerular renal acelerada </a:t>
            </a:r>
            <a:r>
              <a:rPr lang="pt-BR" sz="2200" smtClean="0"/>
              <a:t>e </a:t>
            </a:r>
            <a:r>
              <a:rPr lang="pt-BR" sz="2200" b="1" smtClean="0"/>
              <a:t>estresse oxidativo</a:t>
            </a:r>
            <a:r>
              <a:rPr lang="pt-BR" sz="2200" smtClean="0"/>
              <a:t>;</a:t>
            </a:r>
          </a:p>
          <a:p>
            <a:pPr marL="0" indent="0" algn="just">
              <a:buFont typeface="Wingdings" pitchFamily="2" charset="2"/>
              <a:buChar char="§"/>
            </a:pPr>
            <a:r>
              <a:rPr lang="pt-BR" sz="2200" smtClean="0"/>
              <a:t>A hiperglicemia sustentada em camundongos neonatos está associada:</a:t>
            </a:r>
          </a:p>
          <a:p>
            <a:pPr marL="0" indent="0" algn="just">
              <a:buFont typeface="Wingdings" pitchFamily="2" charset="2"/>
              <a:buChar char="§"/>
            </a:pPr>
            <a:r>
              <a:rPr lang="pt-BR" sz="2200" smtClean="0"/>
              <a:t>redução da angiogênese;</a:t>
            </a:r>
          </a:p>
          <a:p>
            <a:pPr marL="0" indent="0" algn="just">
              <a:buFont typeface="Wingdings" pitchFamily="2" charset="2"/>
              <a:buChar char="§"/>
            </a:pPr>
            <a:r>
              <a:rPr lang="pt-BR" sz="2200" smtClean="0"/>
              <a:t>degeneração neuronal;</a:t>
            </a:r>
          </a:p>
          <a:p>
            <a:pPr marL="0" indent="0" algn="just">
              <a:buFont typeface="Wingdings" pitchFamily="2" charset="2"/>
              <a:buChar char="§"/>
            </a:pPr>
            <a:r>
              <a:rPr lang="pt-BR" sz="2200" smtClean="0"/>
              <a:t>Infiltração microglia na retina (semelhante à retinopatia da prematuridade [ROP] em bebês humanos)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889000"/>
            <a:ext cx="9972675" cy="1519238"/>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957263" y="1647825"/>
            <a:ext cx="10414000"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u="sng" smtClean="0"/>
              <a:t> DADOS ANIMAIS</a:t>
            </a:r>
          </a:p>
          <a:p>
            <a:pPr marL="0" indent="0" algn="just">
              <a:buFont typeface="Wingdings" pitchFamily="2" charset="2"/>
              <a:buChar char="§"/>
            </a:pPr>
            <a:r>
              <a:rPr lang="pt-BR" sz="2200" smtClean="0"/>
              <a:t>A hiperglicemia hipoinsulinêmica em ratos neonatais que são </a:t>
            </a:r>
            <a:r>
              <a:rPr lang="pt-BR" sz="2200" b="1" smtClean="0"/>
              <a:t>neurodesenvolvimentais equivalentes</a:t>
            </a:r>
            <a:r>
              <a:rPr lang="pt-BR" sz="2200" smtClean="0"/>
              <a:t> aos bebês humanos  prematuros extremos causam:</a:t>
            </a:r>
          </a:p>
          <a:p>
            <a:pPr marL="0" indent="0" algn="just">
              <a:buFont typeface="Wingdings" pitchFamily="2" charset="2"/>
              <a:buChar char="Ø"/>
            </a:pPr>
            <a:r>
              <a:rPr lang="pt-BR" sz="2200" smtClean="0"/>
              <a:t>estresse oxidativo; </a:t>
            </a:r>
          </a:p>
          <a:p>
            <a:pPr marL="0" indent="0" algn="just">
              <a:buFont typeface="Wingdings" pitchFamily="2" charset="2"/>
              <a:buChar char="Ø"/>
            </a:pPr>
            <a:r>
              <a:rPr lang="pt-BR" sz="2200" smtClean="0"/>
              <a:t>dano ao DNA; </a:t>
            </a:r>
          </a:p>
          <a:p>
            <a:pPr marL="0" indent="0" algn="just">
              <a:buFont typeface="Wingdings" pitchFamily="2" charset="2"/>
              <a:buChar char="Ø"/>
            </a:pPr>
            <a:r>
              <a:rPr lang="pt-BR" sz="2200" smtClean="0"/>
              <a:t>suprarregulação de citocinas; </a:t>
            </a:r>
          </a:p>
          <a:p>
            <a:pPr marL="0" indent="0" algn="just">
              <a:buFont typeface="Wingdings" pitchFamily="2" charset="2"/>
              <a:buChar char="Ø"/>
            </a:pPr>
            <a:r>
              <a:rPr lang="pt-BR" sz="2200" smtClean="0"/>
              <a:t>microgliose e astrocitose no córtex cerebral e hipocampo; </a:t>
            </a:r>
          </a:p>
          <a:p>
            <a:pPr marL="0" indent="0" algn="just">
              <a:buFont typeface="Wingdings" pitchFamily="2" charset="2"/>
              <a:buChar char="Ø"/>
            </a:pPr>
            <a:r>
              <a:rPr lang="pt-BR" sz="2200" smtClean="0"/>
              <a:t>deficiências de longo prazo na sinaptogênese hipocampal.</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882650"/>
            <a:ext cx="9972675" cy="1519238"/>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87438" y="1828800"/>
            <a:ext cx="10414000" cy="5029200"/>
          </a:xfrm>
        </p:spPr>
        <p:txBody>
          <a:bodyPr rtlCol="0">
            <a:noAutofit/>
          </a:bodyPr>
          <a:lstStyle/>
          <a:p>
            <a:pPr marL="0" indent="0" fontAlgn="auto">
              <a:buFont typeface="Calibri" panose="020F0502020204030204" pitchFamily="34" charset="0"/>
              <a:buNone/>
              <a:defRPr/>
            </a:pPr>
            <a:endParaRPr lang="pt-BR" dirty="0">
              <a:solidFill>
                <a:schemeClr val="tx1">
                  <a:lumMod val="75000"/>
                  <a:lumOff val="25000"/>
                </a:schemeClr>
              </a:solidFill>
            </a:endParaRPr>
          </a:p>
          <a:p>
            <a:pPr marL="91440" indent="-91440" fontAlgn="auto">
              <a:buFont typeface="Wingdings" panose="05000000000000000000" pitchFamily="2" charset="2"/>
              <a:buChar char="v"/>
              <a:defRPr/>
            </a:pPr>
            <a:r>
              <a:rPr lang="pt-BR" sz="2200" b="1" u="sng" dirty="0">
                <a:solidFill>
                  <a:schemeClr val="tx1">
                    <a:lumMod val="75000"/>
                    <a:lumOff val="25000"/>
                  </a:schemeClr>
                </a:solidFill>
              </a:rPr>
              <a:t> </a:t>
            </a:r>
            <a:r>
              <a:rPr lang="pt-BR" sz="2200" b="1" u="sng" dirty="0" smtClean="0">
                <a:solidFill>
                  <a:schemeClr val="tx1">
                    <a:lumMod val="75000"/>
                    <a:lumOff val="25000"/>
                  </a:schemeClr>
                </a:solidFill>
              </a:rPr>
              <a:t>DADOS HUMANOS</a:t>
            </a:r>
          </a:p>
          <a:p>
            <a:pPr marL="91440" indent="-91440" algn="just" fontAlgn="auto">
              <a:buFont typeface="Wingdings" panose="05000000000000000000" pitchFamily="2" charset="2"/>
              <a:buChar char="§"/>
              <a:defRPr/>
            </a:pPr>
            <a:r>
              <a:rPr lang="pt-BR" sz="2200" b="1" u="sng" dirty="0">
                <a:solidFill>
                  <a:schemeClr val="tx1">
                    <a:lumMod val="75000"/>
                    <a:lumOff val="25000"/>
                  </a:schemeClr>
                </a:solidFill>
              </a:rPr>
              <a:t>Complicações no período </a:t>
            </a:r>
            <a:r>
              <a:rPr lang="pt-BR" sz="2200" b="1" u="sng" dirty="0" smtClean="0">
                <a:solidFill>
                  <a:schemeClr val="tx1">
                    <a:lumMod val="75000"/>
                    <a:lumOff val="25000"/>
                  </a:schemeClr>
                </a:solidFill>
              </a:rPr>
              <a:t>neonatal</a:t>
            </a: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A </a:t>
            </a:r>
            <a:r>
              <a:rPr lang="pt-BR" sz="2200" dirty="0">
                <a:solidFill>
                  <a:schemeClr val="tx1">
                    <a:lumMod val="75000"/>
                    <a:lumOff val="25000"/>
                  </a:schemeClr>
                </a:solidFill>
              </a:rPr>
              <a:t>hiperglicemia tem sido </a:t>
            </a:r>
            <a:r>
              <a:rPr lang="pt-BR" sz="2200" dirty="0" smtClean="0">
                <a:solidFill>
                  <a:schemeClr val="tx1">
                    <a:lumMod val="75000"/>
                    <a:lumOff val="25000"/>
                  </a:schemeClr>
                </a:solidFill>
              </a:rPr>
              <a:t>associada </a:t>
            </a:r>
            <a:r>
              <a:rPr lang="pt-BR" sz="2200" dirty="0">
                <a:solidFill>
                  <a:schemeClr val="tx1">
                    <a:lumMod val="75000"/>
                    <a:lumOff val="25000"/>
                  </a:schemeClr>
                </a:solidFill>
              </a:rPr>
              <a:t>a </a:t>
            </a:r>
            <a:r>
              <a:rPr lang="pt-BR" sz="2200" dirty="0" smtClean="0">
                <a:solidFill>
                  <a:schemeClr val="tx1">
                    <a:lumMod val="75000"/>
                    <a:lumOff val="25000"/>
                  </a:schemeClr>
                </a:solidFill>
              </a:rPr>
              <a:t>um risco </a:t>
            </a:r>
            <a:r>
              <a:rPr lang="pt-BR" sz="2200" dirty="0">
                <a:solidFill>
                  <a:schemeClr val="tx1">
                    <a:lumMod val="75000"/>
                    <a:lumOff val="25000"/>
                  </a:schemeClr>
                </a:solidFill>
              </a:rPr>
              <a:t>aumentado </a:t>
            </a:r>
            <a:r>
              <a:rPr lang="pt-BR" sz="2200" dirty="0" smtClean="0">
                <a:solidFill>
                  <a:schemeClr val="tx1">
                    <a:lumMod val="75000"/>
                    <a:lumOff val="25000"/>
                  </a:schemeClr>
                </a:solidFill>
              </a:rPr>
              <a:t>de </a:t>
            </a:r>
            <a:r>
              <a:rPr lang="pt-BR" sz="2200" b="1" dirty="0" smtClean="0">
                <a:solidFill>
                  <a:schemeClr val="tx1">
                    <a:lumMod val="75000"/>
                    <a:lumOff val="25000"/>
                  </a:schemeClr>
                </a:solidFill>
              </a:rPr>
              <a:t>morte, hemorragia intraventricular (HIV), sepse, </a:t>
            </a:r>
            <a:r>
              <a:rPr lang="pt-BR" sz="2200" b="1" dirty="0" err="1" smtClean="0">
                <a:solidFill>
                  <a:schemeClr val="tx1">
                    <a:lumMod val="75000"/>
                    <a:lumOff val="25000"/>
                  </a:schemeClr>
                </a:solidFill>
              </a:rPr>
              <a:t>enterocolite</a:t>
            </a:r>
            <a:r>
              <a:rPr lang="pt-BR" sz="2200" b="1" dirty="0" smtClean="0">
                <a:solidFill>
                  <a:schemeClr val="tx1">
                    <a:lumMod val="75000"/>
                    <a:lumOff val="25000"/>
                  </a:schemeClr>
                </a:solidFill>
              </a:rPr>
              <a:t> </a:t>
            </a:r>
            <a:r>
              <a:rPr lang="pt-BR" sz="2200" b="1" dirty="0" err="1" smtClean="0">
                <a:solidFill>
                  <a:schemeClr val="tx1">
                    <a:lumMod val="75000"/>
                    <a:lumOff val="25000"/>
                  </a:schemeClr>
                </a:solidFill>
              </a:rPr>
              <a:t>necrosante</a:t>
            </a:r>
            <a:r>
              <a:rPr lang="pt-BR" sz="2200" b="1" dirty="0" smtClean="0">
                <a:solidFill>
                  <a:schemeClr val="tx1">
                    <a:lumMod val="75000"/>
                    <a:lumOff val="25000"/>
                  </a:schemeClr>
                </a:solidFill>
              </a:rPr>
              <a:t>, ROP e um maior tempo de internação </a:t>
            </a:r>
            <a:r>
              <a:rPr lang="pt-BR" sz="2200" dirty="0" smtClean="0">
                <a:solidFill>
                  <a:schemeClr val="tx1">
                    <a:lumMod val="75000"/>
                    <a:lumOff val="25000"/>
                  </a:schemeClr>
                </a:solidFill>
              </a:rPr>
              <a:t>em bebês prematuros extremos;</a:t>
            </a: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Mudanças rápidas na </a:t>
            </a:r>
            <a:r>
              <a:rPr lang="pt-BR" sz="2200" dirty="0" err="1">
                <a:solidFill>
                  <a:schemeClr val="tx1">
                    <a:lumMod val="75000"/>
                    <a:lumOff val="25000"/>
                  </a:schemeClr>
                </a:solidFill>
              </a:rPr>
              <a:t>osmolaridade</a:t>
            </a:r>
            <a:r>
              <a:rPr lang="pt-BR" sz="2200" dirty="0">
                <a:solidFill>
                  <a:schemeClr val="tx1">
                    <a:lumMod val="75000"/>
                    <a:lumOff val="25000"/>
                  </a:schemeClr>
                </a:solidFill>
              </a:rPr>
              <a:t> sérica são postuladas como a causa da HIV. </a:t>
            </a:r>
            <a:endParaRPr lang="pt-BR" sz="2200" b="1" u="sng" dirty="0" smtClean="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8150" y="836613"/>
            <a:ext cx="9972675" cy="1519237"/>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12838" y="1485900"/>
            <a:ext cx="10414000" cy="5029200"/>
          </a:xfrm>
        </p:spPr>
        <p:txBody>
          <a:bodyPr>
            <a:noAutofit/>
          </a:bodyPr>
          <a:lstStyle/>
          <a:p>
            <a:pPr marL="0" indent="0">
              <a:buFont typeface="Calibri" panose="020F0502020204030204" pitchFamily="34" charset="0"/>
              <a:buNone/>
            </a:pPr>
            <a:endParaRPr lang="pt-BR" sz="2200" smtClean="0"/>
          </a:p>
          <a:p>
            <a:pPr marL="0" indent="0">
              <a:buFont typeface="Wingdings" pitchFamily="2" charset="2"/>
              <a:buChar char="v"/>
            </a:pPr>
            <a:r>
              <a:rPr lang="pt-BR" sz="2200" b="1" u="sng" smtClean="0"/>
              <a:t> DADOS HUMANOS</a:t>
            </a:r>
          </a:p>
          <a:p>
            <a:pPr marL="0" indent="0" algn="just">
              <a:buFont typeface="Wingdings" pitchFamily="2" charset="2"/>
              <a:buChar char="§"/>
            </a:pPr>
            <a:r>
              <a:rPr lang="pt-BR" sz="2200" b="1" u="sng" smtClean="0"/>
              <a:t>Complicações no período neonatal</a:t>
            </a:r>
          </a:p>
          <a:p>
            <a:pPr marL="0" indent="0" algn="just">
              <a:buFont typeface="Wingdings" pitchFamily="2" charset="2"/>
              <a:buChar char="Ø"/>
            </a:pPr>
            <a:r>
              <a:rPr lang="pt-BR" sz="2200" smtClean="0"/>
              <a:t>A hiperglicemia pode ser reflexo da </a:t>
            </a:r>
            <a:r>
              <a:rPr lang="pt-BR" sz="2200" b="1" smtClean="0"/>
              <a:t>diminuição da utilização de glicose no cérebro lesionado.</a:t>
            </a:r>
          </a:p>
          <a:p>
            <a:pPr marL="0" indent="0" algn="just">
              <a:buFont typeface="Wingdings" pitchFamily="2" charset="2"/>
              <a:buChar char="Ø"/>
            </a:pPr>
            <a:r>
              <a:rPr lang="pt-BR" sz="2200" b="1" smtClean="0">
                <a:solidFill>
                  <a:schemeClr val="tx1"/>
                </a:solidFill>
              </a:rPr>
              <a:t>A hiperglicemia também foi associada a infecções bacterianas e fúngicas;</a:t>
            </a:r>
          </a:p>
          <a:p>
            <a:pPr marL="0" indent="0" algn="just">
              <a:buFont typeface="Wingdings" pitchFamily="2" charset="2"/>
              <a:buChar char="Ø"/>
            </a:pPr>
            <a:r>
              <a:rPr lang="pt-BR" sz="2200" smtClean="0"/>
              <a:t>A </a:t>
            </a:r>
            <a:r>
              <a:rPr lang="pt-BR" sz="2200" b="1" smtClean="0"/>
              <a:t>resposta hormonal contra-reguladora </a:t>
            </a:r>
            <a:r>
              <a:rPr lang="pt-BR" sz="2200" smtClean="0"/>
              <a:t>(por exemplo, catecolaminas) durante a </a:t>
            </a:r>
            <a:r>
              <a:rPr lang="pt-BR" sz="2200" b="1" smtClean="0"/>
              <a:t>sepse </a:t>
            </a:r>
            <a:r>
              <a:rPr lang="pt-BR" sz="2200" smtClean="0"/>
              <a:t>pode causar ou piorar a hiperglicemia;</a:t>
            </a:r>
          </a:p>
          <a:p>
            <a:pPr marL="0" indent="0" algn="just">
              <a:buFont typeface="Wingdings" pitchFamily="2" charset="2"/>
              <a:buChar char="Ø"/>
            </a:pPr>
            <a:r>
              <a:rPr lang="pt-BR" sz="2200" smtClean="0"/>
              <a:t> </a:t>
            </a:r>
            <a:r>
              <a:rPr lang="pt-BR" sz="2200" b="1" smtClean="0"/>
              <a:t>Hiperglicemia no primeiro dia </a:t>
            </a:r>
            <a:r>
              <a:rPr lang="pt-BR" sz="2200" smtClean="0"/>
              <a:t>após o nascimento é um fator de risco para o </a:t>
            </a:r>
            <a:r>
              <a:rPr lang="pt-BR" sz="2200" b="1" smtClean="0"/>
              <a:t>conteúdo reduzido de substância branca no cérebro </a:t>
            </a:r>
            <a:r>
              <a:rPr lang="pt-BR" sz="2200" smtClean="0"/>
              <a:t>do RN termo</a:t>
            </a:r>
            <a:r>
              <a:rPr lang="pt-BR" sz="2200" b="1" smtClean="0"/>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3550" y="922338"/>
            <a:ext cx="9972675" cy="1519237"/>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98550" y="1987550"/>
            <a:ext cx="10415588"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 DADOS HUMANOS</a:t>
            </a:r>
          </a:p>
          <a:p>
            <a:pPr marL="0" indent="0" algn="just">
              <a:buFont typeface="Wingdings" pitchFamily="2" charset="2"/>
              <a:buChar char="§"/>
            </a:pPr>
            <a:r>
              <a:rPr lang="pt-BR" sz="2200" b="1" u="sng" smtClean="0"/>
              <a:t>Complicações no período neonatal</a:t>
            </a:r>
          </a:p>
          <a:p>
            <a:pPr marL="0" indent="0" algn="just">
              <a:buFont typeface="Wingdings" pitchFamily="2" charset="2"/>
              <a:buChar char="Ø"/>
            </a:pPr>
            <a:r>
              <a:rPr lang="pt-BR" sz="2200" smtClean="0"/>
              <a:t>A associação entre hiperglicemia e ROP é inconsistente. </a:t>
            </a:r>
            <a:endParaRPr lang="pt-BR" sz="2200" b="1" u="sng" smtClean="0"/>
          </a:p>
          <a:p>
            <a:pPr marL="0" indent="0" algn="just">
              <a:buFont typeface="Wingdings" pitchFamily="2" charset="2"/>
              <a:buChar char="Ø"/>
            </a:pPr>
            <a:r>
              <a:rPr lang="pt-BR" sz="2200" smtClean="0"/>
              <a:t>Uma meta-análise de 9 estudos envolvendo 1.939 bebês e 509 casos de ROP não encontrou associação entre as </a:t>
            </a:r>
            <a:r>
              <a:rPr lang="pt-BR" sz="2200" b="1" smtClean="0"/>
              <a:t>concentrações médias de glicose no sangue</a:t>
            </a:r>
            <a:r>
              <a:rPr lang="pt-BR" sz="2200" smtClean="0"/>
              <a:t> e ROP( odds ratio ajustada de 1,o8 –P=015)  e uma associação significativa limítrofe entre a </a:t>
            </a:r>
            <a:r>
              <a:rPr lang="pt-BR" sz="2200" b="1" smtClean="0"/>
              <a:t>duração da hiperglicemia </a:t>
            </a:r>
            <a:r>
              <a:rPr lang="pt-BR" sz="2200" smtClean="0"/>
              <a:t>e ROP (odds ratio ajustada de 1,08 –P=0.03),</a:t>
            </a:r>
            <a:endParaRPr lang="pt-BR" sz="2200" b="1" u="sng" smtClean="0"/>
          </a:p>
          <a:p>
            <a:pPr marL="0" indent="0" algn="just">
              <a:buFont typeface="Wingdings" pitchFamily="2" charset="2"/>
              <a:buChar char="Ø"/>
            </a:pPr>
            <a:endParaRPr lang="pt-BR" sz="2200" b="1" u="sng" smtClean="0"/>
          </a:p>
          <a:p>
            <a:pPr marL="0" indent="0" algn="just">
              <a:buFont typeface="Wingdings" pitchFamily="2" charset="2"/>
              <a:buChar char="Ø"/>
            </a:pPr>
            <a:endParaRPr lang="pt-BR" sz="2200" b="1" u="sng"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3863" y="939800"/>
            <a:ext cx="9972675" cy="1519238"/>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89025" y="1620838"/>
            <a:ext cx="10415588"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u="sng" smtClean="0"/>
              <a:t> DADOS HUMANOS</a:t>
            </a:r>
          </a:p>
          <a:p>
            <a:pPr marL="0" indent="0" algn="just">
              <a:buFont typeface="Wingdings" pitchFamily="2" charset="2"/>
              <a:buChar char="§"/>
            </a:pPr>
            <a:r>
              <a:rPr lang="pt-BR" sz="2200" b="1" u="sng" smtClean="0"/>
              <a:t>Complicações de longo prazo</a:t>
            </a:r>
            <a:endParaRPr lang="pt-BR" sz="2200" smtClean="0"/>
          </a:p>
          <a:p>
            <a:pPr marL="0" indent="0" algn="just">
              <a:buFont typeface="Wingdings" pitchFamily="2" charset="2"/>
              <a:buChar char="Ø"/>
            </a:pPr>
            <a:r>
              <a:rPr lang="pt-BR" sz="2200" smtClean="0"/>
              <a:t>Foram relatadas associações entre </a:t>
            </a:r>
            <a:r>
              <a:rPr lang="pt-BR" sz="2200" b="1" smtClean="0"/>
              <a:t>hiperglicemia</a:t>
            </a:r>
            <a:r>
              <a:rPr lang="pt-BR" sz="2200" smtClean="0"/>
              <a:t> no período neonatal e alterações de longo prazo no</a:t>
            </a:r>
            <a:r>
              <a:rPr lang="pt-BR" sz="2200" b="1" smtClean="0"/>
              <a:t> crescimento, composição corporal, neurodesenvolvimento e saúde cardiovascular/metabólica</a:t>
            </a:r>
            <a:r>
              <a:rPr lang="pt-BR" sz="2200" smtClean="0"/>
              <a:t>. </a:t>
            </a:r>
          </a:p>
          <a:p>
            <a:pPr marL="0" indent="0" algn="just">
              <a:buFont typeface="Wingdings" pitchFamily="2" charset="2"/>
              <a:buChar char="Ø"/>
            </a:pPr>
            <a:r>
              <a:rPr lang="pt-BR" sz="2200" smtClean="0"/>
              <a:t>Em um grupo de bebês nascidos com menos de 30 semanas de gestação ou com peso ao nascer inferior a 1.500 g que desenvolveu </a:t>
            </a:r>
            <a:r>
              <a:rPr lang="pt-BR" sz="2200" b="1" smtClean="0"/>
              <a:t>hiperglicemia</a:t>
            </a:r>
            <a:r>
              <a:rPr lang="pt-BR" sz="2200" smtClean="0"/>
              <a:t> (definida como duas concentrações consecutivas de glicose no sangue &gt; 153 mg/dL [&gt; 8,5 mmol / L] com pelo menos 4 horas de intervalo), </a:t>
            </a:r>
            <a:r>
              <a:rPr lang="pt-BR" sz="2200" b="1" smtClean="0"/>
              <a:t>a sobrevida sem anormalidades do neurodesenvolvimento em idade escolar foi de 37%</a:t>
            </a:r>
            <a:r>
              <a:rPr lang="pt-BR" sz="2200" smtClean="0"/>
              <a:t>.</a:t>
            </a:r>
          </a:p>
          <a:p>
            <a:pPr marL="0" indent="0" algn="just">
              <a:buFont typeface="Wingdings" pitchFamily="2" charset="2"/>
              <a:buChar char="Ø"/>
            </a:pPr>
            <a:r>
              <a:rPr lang="pt-BR" sz="2200" b="1" smtClean="0">
                <a:solidFill>
                  <a:srgbClr val="FF3300"/>
                </a:solidFill>
              </a:rPr>
              <a:t>No entanto esse estudo não teve grupo controle sem hiperglicemia</a:t>
            </a:r>
            <a:r>
              <a:rPr lang="pt-BR" sz="2200" b="1" smtClean="0"/>
              <a:t>  </a:t>
            </a:r>
            <a:endParaRPr lang="pt-BR" sz="2200" b="1" u="sng"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3550" y="815975"/>
            <a:ext cx="9972675" cy="1520825"/>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25538" y="1274763"/>
            <a:ext cx="10414000"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u="sng" smtClean="0"/>
              <a:t> DADOS HUMANOS</a:t>
            </a:r>
          </a:p>
          <a:p>
            <a:pPr marL="0" indent="0" algn="just">
              <a:buFont typeface="Wingdings" pitchFamily="2" charset="2"/>
              <a:buChar char="§"/>
            </a:pPr>
            <a:r>
              <a:rPr lang="pt-BR" sz="2200" b="1" u="sng" smtClean="0"/>
              <a:t>Complicações de longo prazo</a:t>
            </a:r>
            <a:endParaRPr lang="pt-BR" sz="2200" smtClean="0"/>
          </a:p>
          <a:p>
            <a:pPr marL="0" indent="0" algn="just">
              <a:buFont typeface="Wingdings" pitchFamily="2" charset="2"/>
              <a:buChar char="Ø"/>
            </a:pPr>
            <a:r>
              <a:rPr lang="pt-BR" sz="2200" smtClean="0"/>
              <a:t>Outro pequeno estudo retrospectivo de caso-controle de 33 bebês nascidos com </a:t>
            </a:r>
            <a:r>
              <a:rPr lang="pt-BR" sz="2400" smtClean="0"/>
              <a:t>≤</a:t>
            </a:r>
            <a:r>
              <a:rPr lang="pt-BR" sz="2200" smtClean="0"/>
              <a:t> 32 semanas de idade gestacional descobriu que aqueles com hiperglicemia (definida como concentração de glicose no sangue </a:t>
            </a:r>
            <a:r>
              <a:rPr lang="pt-BR" sz="2200" smtClean="0">
                <a:cs typeface="Calibri" pitchFamily="34" charset="0"/>
              </a:rPr>
              <a:t>≥</a:t>
            </a:r>
            <a:r>
              <a:rPr lang="pt-BR" sz="2200" smtClean="0"/>
              <a:t> 180 mg/dL [ ‡ 10 mmol /L] durante um período de 12 horas) eram mais propensos a ter </a:t>
            </a:r>
            <a:r>
              <a:rPr lang="pt-BR" sz="2200" b="1" smtClean="0"/>
              <a:t>desenvolvimento neurológico e comportamental anormal </a:t>
            </a:r>
            <a:r>
              <a:rPr lang="pt-BR" sz="2200" smtClean="0"/>
              <a:t>aos </a:t>
            </a:r>
            <a:r>
              <a:rPr lang="pt-BR" sz="2200" b="1" smtClean="0"/>
              <a:t>2 anos de idade corrigida.</a:t>
            </a:r>
          </a:p>
          <a:p>
            <a:pPr marL="0" indent="0" algn="just">
              <a:buFont typeface="Wingdings" pitchFamily="2" charset="2"/>
              <a:buChar char="Ø"/>
            </a:pPr>
            <a:r>
              <a:rPr lang="pt-BR" sz="2200" smtClean="0"/>
              <a:t>Um estudo usando testes de neurodesenvolvimento padronizados mostrou que prematuros MBP com hiperglicemia (definida como uma concentração de glicose no sangue</a:t>
            </a:r>
            <a:r>
              <a:rPr lang="pt-BR" sz="2200" smtClean="0">
                <a:cs typeface="Calibri" pitchFamily="34" charset="0"/>
              </a:rPr>
              <a:t>≥</a:t>
            </a:r>
            <a:r>
              <a:rPr lang="pt-BR" sz="2200" smtClean="0"/>
              <a:t> 150 mg/dL [</a:t>
            </a:r>
            <a:r>
              <a:rPr lang="pt-BR" sz="2200" smtClean="0">
                <a:cs typeface="Calibri" pitchFamily="34" charset="0"/>
              </a:rPr>
              <a:t>≥</a:t>
            </a:r>
            <a:r>
              <a:rPr lang="pt-BR" sz="2200" smtClean="0"/>
              <a:t> 8,3 mmol/L] por 5 dias ou mais durante os primeiros 14 dias após o nascimento teve significativamente </a:t>
            </a:r>
            <a:r>
              <a:rPr lang="pt-BR" sz="2200" b="1" smtClean="0"/>
              <a:t>menor pontuações cognitivas, motoras e de linguagem nas Escalas Bayley de Desenvolvimento Infantil II aos 12 meses de idade corrigida.</a:t>
            </a:r>
            <a:endParaRPr lang="pt-BR" sz="2200" b="1" u="sng" smtClean="0"/>
          </a:p>
          <a:p>
            <a:pPr marL="0" indent="0">
              <a:buFont typeface="Calibri" panose="020F0502020204030204" pitchFamily="34" charset="0"/>
              <a:buNone/>
            </a:pPr>
            <a:endParaRPr lang="pt-BR" sz="2200" b="1" u="sng"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604838"/>
            <a:ext cx="9972675" cy="1519237"/>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25538" y="1828800"/>
            <a:ext cx="10414000"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u="sng" smtClean="0"/>
              <a:t> DADOS HUMANOS</a:t>
            </a:r>
          </a:p>
          <a:p>
            <a:pPr marL="0" indent="0" algn="just">
              <a:buFont typeface="Wingdings" pitchFamily="2" charset="2"/>
              <a:buChar char="§"/>
            </a:pPr>
            <a:r>
              <a:rPr lang="pt-BR" sz="2200" b="1" u="sng" smtClean="0"/>
              <a:t>Complicações de longo prazo</a:t>
            </a:r>
          </a:p>
          <a:p>
            <a:pPr marL="0" indent="0" algn="just">
              <a:buFont typeface="Wingdings" pitchFamily="2" charset="2"/>
              <a:buChar char="Ø"/>
            </a:pPr>
            <a:r>
              <a:rPr lang="pt-BR" sz="2200" smtClean="0"/>
              <a:t>Além do </a:t>
            </a:r>
            <a:r>
              <a:rPr lang="pt-BR" sz="2200" b="1" smtClean="0"/>
              <a:t>neurodesenvolvimento deficiente</a:t>
            </a:r>
            <a:r>
              <a:rPr lang="pt-BR" sz="2200" smtClean="0"/>
              <a:t>, </a:t>
            </a:r>
            <a:r>
              <a:rPr lang="pt-BR" sz="2200" b="1" smtClean="0"/>
              <a:t>alterações de longo prazo no crescimento </a:t>
            </a:r>
            <a:r>
              <a:rPr lang="pt-BR" sz="2200" smtClean="0"/>
              <a:t>também foram relatadas em RN de MBP prematuros com hiperglicemia no período neonatal.</a:t>
            </a:r>
          </a:p>
          <a:p>
            <a:pPr marL="0" indent="0" algn="just">
              <a:buFont typeface="Wingdings" pitchFamily="2" charset="2"/>
              <a:buChar char="Ø"/>
            </a:pPr>
            <a:r>
              <a:rPr lang="pt-BR" sz="2200" smtClean="0"/>
              <a:t>Bebês com </a:t>
            </a:r>
            <a:r>
              <a:rPr lang="pt-BR" sz="2200" b="1" smtClean="0"/>
              <a:t>hiperglicemia</a:t>
            </a:r>
            <a:r>
              <a:rPr lang="pt-BR" sz="2200" smtClean="0"/>
              <a:t> (uma concentração de glicose no sangue </a:t>
            </a:r>
            <a:r>
              <a:rPr lang="pt-BR" sz="2200" smtClean="0">
                <a:cs typeface="Calibri" pitchFamily="34" charset="0"/>
              </a:rPr>
              <a:t>≥</a:t>
            </a:r>
            <a:r>
              <a:rPr lang="pt-BR" sz="2200" smtClean="0"/>
              <a:t> 150mg/dL [</a:t>
            </a:r>
            <a:r>
              <a:rPr lang="pt-BR" sz="2200" smtClean="0">
                <a:cs typeface="Calibri" pitchFamily="34" charset="0"/>
              </a:rPr>
              <a:t>≥</a:t>
            </a:r>
            <a:r>
              <a:rPr lang="pt-BR" sz="2200" smtClean="0"/>
              <a:t> 8,3mmol/L] por 5 dias ou mais durante os primeiros 14 dias após o nascimento, foram encontrados </a:t>
            </a:r>
            <a:r>
              <a:rPr lang="pt-BR" sz="2200" b="1" smtClean="0"/>
              <a:t>redução do peso, do comprimento e do perímetro cefálico</a:t>
            </a:r>
            <a:r>
              <a:rPr lang="pt-BR" sz="2200" smtClean="0"/>
              <a:t> por até 2 anos de idade corrigida e </a:t>
            </a:r>
            <a:r>
              <a:rPr lang="pt-BR" sz="2200" b="1" smtClean="0"/>
              <a:t>diminuição da adiposidade </a:t>
            </a:r>
            <a:r>
              <a:rPr lang="pt-BR" sz="2200" smtClean="0"/>
              <a:t>por até 4 meses de idade corrigida;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895350"/>
            <a:ext cx="9972675" cy="1519238"/>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25538" y="1274763"/>
            <a:ext cx="10414000" cy="5029200"/>
          </a:xfrm>
        </p:spPr>
        <p:txBody>
          <a:bodyPr rtlCol="0">
            <a:noAutofit/>
          </a:bodyPr>
          <a:lstStyle/>
          <a:p>
            <a:pPr marL="0" indent="0" fontAlgn="auto">
              <a:buFont typeface="Calibri" panose="020F0502020204030204" pitchFamily="34" charset="0"/>
              <a:buNone/>
              <a:defRPr/>
            </a:pPr>
            <a:endParaRPr lang="pt-BR" dirty="0">
              <a:solidFill>
                <a:schemeClr val="tx1">
                  <a:lumMod val="75000"/>
                  <a:lumOff val="25000"/>
                </a:schemeClr>
              </a:solidFill>
            </a:endParaRPr>
          </a:p>
          <a:p>
            <a:pPr marL="91440" indent="-91440" fontAlgn="auto">
              <a:buFont typeface="Wingdings" panose="05000000000000000000" pitchFamily="2" charset="2"/>
              <a:buChar char="v"/>
              <a:defRPr/>
            </a:pPr>
            <a:r>
              <a:rPr lang="pt-BR" sz="2200" b="1" u="sng" dirty="0">
                <a:solidFill>
                  <a:schemeClr val="tx1">
                    <a:lumMod val="75000"/>
                    <a:lumOff val="25000"/>
                  </a:schemeClr>
                </a:solidFill>
              </a:rPr>
              <a:t> </a:t>
            </a:r>
            <a:r>
              <a:rPr lang="pt-BR" sz="2200" b="1" u="sng" dirty="0" smtClean="0">
                <a:solidFill>
                  <a:schemeClr val="tx1">
                    <a:lumMod val="75000"/>
                    <a:lumOff val="25000"/>
                  </a:schemeClr>
                </a:solidFill>
              </a:rPr>
              <a:t>DADOS HUMANOS</a:t>
            </a:r>
          </a:p>
          <a:p>
            <a:pPr marL="91440" indent="-91440" fontAlgn="auto">
              <a:buFont typeface="Wingdings" panose="05000000000000000000" pitchFamily="2" charset="2"/>
              <a:buChar char="§"/>
              <a:defRPr/>
            </a:pPr>
            <a:r>
              <a:rPr lang="pt-BR" sz="2200" b="1" u="sng" dirty="0">
                <a:solidFill>
                  <a:schemeClr val="tx1">
                    <a:lumMod val="75000"/>
                    <a:lumOff val="25000"/>
                  </a:schemeClr>
                </a:solidFill>
              </a:rPr>
              <a:t>Complicações de longo </a:t>
            </a:r>
            <a:r>
              <a:rPr lang="pt-BR" sz="2200" b="1" u="sng" dirty="0" smtClean="0">
                <a:solidFill>
                  <a:schemeClr val="tx1">
                    <a:lumMod val="75000"/>
                    <a:lumOff val="25000"/>
                  </a:schemeClr>
                </a:solidFill>
              </a:rPr>
              <a:t>prazo</a:t>
            </a:r>
            <a:endParaRPr lang="pt-BR" sz="2200" b="1" u="sng" dirty="0">
              <a:solidFill>
                <a:schemeClr val="tx1">
                  <a:lumMod val="75000"/>
                  <a:lumOff val="25000"/>
                </a:schemeClr>
              </a:solidFill>
            </a:endParaRP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Mais </a:t>
            </a:r>
            <a:r>
              <a:rPr lang="pt-BR" sz="2200" dirty="0">
                <a:solidFill>
                  <a:schemeClr val="tx1">
                    <a:lumMod val="75000"/>
                    <a:lumOff val="25000"/>
                  </a:schemeClr>
                </a:solidFill>
              </a:rPr>
              <a:t>recentemente, foram publicados dados sobre os </a:t>
            </a:r>
            <a:r>
              <a:rPr lang="pt-BR" sz="2200" b="1" dirty="0" smtClean="0">
                <a:solidFill>
                  <a:schemeClr val="tx1">
                    <a:lumMod val="75000"/>
                    <a:lumOff val="25000"/>
                  </a:schemeClr>
                </a:solidFill>
              </a:rPr>
              <a:t>ramos metabólicos </a:t>
            </a:r>
            <a:r>
              <a:rPr lang="pt-BR" sz="2200" dirty="0">
                <a:solidFill>
                  <a:schemeClr val="tx1">
                    <a:lumMod val="75000"/>
                    <a:lumOff val="25000"/>
                  </a:schemeClr>
                </a:solidFill>
              </a:rPr>
              <a:t>de longo prazo </a:t>
            </a:r>
            <a:r>
              <a:rPr lang="pt-BR" sz="2200" dirty="0" smtClean="0">
                <a:solidFill>
                  <a:schemeClr val="tx1">
                    <a:lumMod val="75000"/>
                    <a:lumOff val="25000"/>
                  </a:schemeClr>
                </a:solidFill>
              </a:rPr>
              <a:t>de </a:t>
            </a:r>
            <a:r>
              <a:rPr lang="pt-BR" sz="2200" dirty="0">
                <a:solidFill>
                  <a:schemeClr val="tx1">
                    <a:lumMod val="75000"/>
                    <a:lumOff val="25000"/>
                  </a:schemeClr>
                </a:solidFill>
              </a:rPr>
              <a:t>hiperglicemia neonatal. </a:t>
            </a:r>
            <a:endParaRPr lang="pt-BR" sz="2200" dirty="0" smtClean="0">
              <a:solidFill>
                <a:schemeClr val="tx1">
                  <a:lumMod val="75000"/>
                  <a:lumOff val="25000"/>
                </a:schemeClr>
              </a:solidFill>
            </a:endParaRP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Crianças </a:t>
            </a:r>
            <a:r>
              <a:rPr lang="pt-BR" sz="2200" dirty="0">
                <a:solidFill>
                  <a:schemeClr val="tx1">
                    <a:lumMod val="75000"/>
                    <a:lumOff val="25000"/>
                  </a:schemeClr>
                </a:solidFill>
              </a:rPr>
              <a:t>com </a:t>
            </a:r>
            <a:r>
              <a:rPr lang="pt-BR" sz="2200" b="1" dirty="0">
                <a:solidFill>
                  <a:schemeClr val="tx1">
                    <a:lumMod val="75000"/>
                    <a:lumOff val="25000"/>
                  </a:schemeClr>
                </a:solidFill>
              </a:rPr>
              <a:t>hiperglicemia</a:t>
            </a:r>
            <a:r>
              <a:rPr lang="pt-BR" sz="2200" dirty="0">
                <a:solidFill>
                  <a:schemeClr val="tx1">
                    <a:lumMod val="75000"/>
                    <a:lumOff val="25000"/>
                  </a:schemeClr>
                </a:solidFill>
              </a:rPr>
              <a:t> no período neonatal </a:t>
            </a:r>
            <a:r>
              <a:rPr lang="pt-BR" sz="2200" dirty="0" smtClean="0">
                <a:solidFill>
                  <a:schemeClr val="tx1">
                    <a:lumMod val="75000"/>
                    <a:lumOff val="25000"/>
                  </a:schemeClr>
                </a:solidFill>
              </a:rPr>
              <a:t>apresentaram </a:t>
            </a:r>
            <a:r>
              <a:rPr lang="pt-BR" sz="2200" b="1" dirty="0">
                <a:solidFill>
                  <a:schemeClr val="tx1">
                    <a:lumMod val="75000"/>
                    <a:lumOff val="25000"/>
                  </a:schemeClr>
                </a:solidFill>
              </a:rPr>
              <a:t>concentrações mais baixas </a:t>
            </a:r>
            <a:r>
              <a:rPr lang="pt-BR" sz="2200" b="1" dirty="0" smtClean="0">
                <a:solidFill>
                  <a:schemeClr val="tx1">
                    <a:lumMod val="75000"/>
                    <a:lumOff val="25000"/>
                  </a:schemeClr>
                </a:solidFill>
              </a:rPr>
              <a:t>de glicose </a:t>
            </a:r>
            <a:r>
              <a:rPr lang="pt-BR" sz="2200" b="1" dirty="0">
                <a:solidFill>
                  <a:schemeClr val="tx1">
                    <a:lumMod val="75000"/>
                    <a:lumOff val="25000"/>
                  </a:schemeClr>
                </a:solidFill>
              </a:rPr>
              <a:t>em jejum aos 7 anos de </a:t>
            </a:r>
            <a:r>
              <a:rPr lang="pt-BR" sz="2200" b="1" dirty="0" smtClean="0">
                <a:solidFill>
                  <a:schemeClr val="tx1">
                    <a:lumMod val="75000"/>
                    <a:lumOff val="25000"/>
                  </a:schemeClr>
                </a:solidFill>
              </a:rPr>
              <a:t>idade</a:t>
            </a:r>
            <a:r>
              <a:rPr lang="pt-BR" sz="2200" dirty="0" smtClean="0">
                <a:solidFill>
                  <a:schemeClr val="tx1">
                    <a:lumMod val="75000"/>
                    <a:lumOff val="25000"/>
                  </a:schemeClr>
                </a:solidFill>
              </a:rPr>
              <a:t>;</a:t>
            </a: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Em </a:t>
            </a:r>
            <a:r>
              <a:rPr lang="pt-BR" sz="2200" dirty="0">
                <a:solidFill>
                  <a:schemeClr val="tx1">
                    <a:lumMod val="75000"/>
                    <a:lumOff val="25000"/>
                  </a:schemeClr>
                </a:solidFill>
              </a:rPr>
              <a:t>um grupo de 171 bebês </a:t>
            </a:r>
            <a:r>
              <a:rPr lang="pt-BR" sz="2200" dirty="0" smtClean="0">
                <a:solidFill>
                  <a:schemeClr val="tx1">
                    <a:lumMod val="75000"/>
                    <a:lumOff val="25000"/>
                  </a:schemeClr>
                </a:solidFill>
              </a:rPr>
              <a:t>prematuros nascidos </a:t>
            </a:r>
            <a:r>
              <a:rPr lang="pt-BR" sz="2200" dirty="0">
                <a:solidFill>
                  <a:schemeClr val="tx1">
                    <a:lumMod val="75000"/>
                    <a:lumOff val="25000"/>
                  </a:schemeClr>
                </a:solidFill>
              </a:rPr>
              <a:t>antes das 27 </a:t>
            </a:r>
            <a:r>
              <a:rPr lang="pt-BR" sz="2200" dirty="0" smtClean="0">
                <a:solidFill>
                  <a:schemeClr val="tx1">
                    <a:lumMod val="75000"/>
                    <a:lumOff val="25000"/>
                  </a:schemeClr>
                </a:solidFill>
              </a:rPr>
              <a:t>semanas de gestação</a:t>
            </a:r>
            <a:r>
              <a:rPr lang="pt-BR" sz="2200" dirty="0">
                <a:solidFill>
                  <a:schemeClr val="tx1">
                    <a:lumMod val="75000"/>
                    <a:lumOff val="25000"/>
                  </a:schemeClr>
                </a:solidFill>
              </a:rPr>
              <a:t>, aqueles </a:t>
            </a:r>
            <a:r>
              <a:rPr lang="pt-BR" sz="2200" dirty="0" smtClean="0">
                <a:solidFill>
                  <a:schemeClr val="tx1">
                    <a:lumMod val="75000"/>
                    <a:lumOff val="25000"/>
                  </a:schemeClr>
                </a:solidFill>
              </a:rPr>
              <a:t>que apresentaram hiperglicemia </a:t>
            </a:r>
            <a:r>
              <a:rPr lang="pt-BR" sz="2200" dirty="0">
                <a:solidFill>
                  <a:schemeClr val="tx1">
                    <a:lumMod val="75000"/>
                    <a:lumOff val="25000"/>
                  </a:schemeClr>
                </a:solidFill>
              </a:rPr>
              <a:t>(</a:t>
            </a:r>
            <a:r>
              <a:rPr lang="pt-BR" sz="2200" dirty="0" smtClean="0">
                <a:solidFill>
                  <a:schemeClr val="tx1">
                    <a:lumMod val="75000"/>
                    <a:lumOff val="25000"/>
                  </a:schemeClr>
                </a:solidFill>
              </a:rPr>
              <a:t>definida </a:t>
            </a:r>
            <a:r>
              <a:rPr lang="pt-BR" sz="2200" dirty="0">
                <a:solidFill>
                  <a:schemeClr val="tx1">
                    <a:lumMod val="75000"/>
                    <a:lumOff val="25000"/>
                  </a:schemeClr>
                </a:solidFill>
              </a:rPr>
              <a:t>como uma </a:t>
            </a:r>
            <a:r>
              <a:rPr lang="pt-BR" sz="2200" dirty="0" smtClean="0">
                <a:solidFill>
                  <a:schemeClr val="tx1">
                    <a:lumMod val="75000"/>
                    <a:lumOff val="25000"/>
                  </a:schemeClr>
                </a:solidFill>
              </a:rPr>
              <a:t>concentração de </a:t>
            </a:r>
            <a:r>
              <a:rPr lang="pt-BR" sz="2200" dirty="0">
                <a:solidFill>
                  <a:schemeClr val="tx1">
                    <a:lumMod val="75000"/>
                    <a:lumOff val="25000"/>
                  </a:schemeClr>
                </a:solidFill>
              </a:rPr>
              <a:t>glicose no </a:t>
            </a:r>
            <a:r>
              <a:rPr lang="pt-BR" sz="2200" dirty="0" smtClean="0">
                <a:solidFill>
                  <a:schemeClr val="tx1">
                    <a:lumMod val="75000"/>
                    <a:lumOff val="25000"/>
                  </a:schemeClr>
                </a:solidFill>
              </a:rPr>
              <a:t>sangue &gt; </a:t>
            </a:r>
            <a:r>
              <a:rPr lang="pt-BR" sz="2200" dirty="0">
                <a:solidFill>
                  <a:schemeClr val="tx1">
                    <a:lumMod val="75000"/>
                    <a:lumOff val="25000"/>
                  </a:schemeClr>
                </a:solidFill>
              </a:rPr>
              <a:t>180 </a:t>
            </a:r>
            <a:r>
              <a:rPr lang="pt-BR" sz="2200" dirty="0" smtClean="0">
                <a:solidFill>
                  <a:schemeClr val="tx1">
                    <a:lumMod val="75000"/>
                    <a:lumOff val="25000"/>
                  </a:schemeClr>
                </a:solidFill>
              </a:rPr>
              <a:t>mg/</a:t>
            </a:r>
            <a:r>
              <a:rPr lang="pt-BR" sz="2200" dirty="0" err="1" smtClean="0">
                <a:solidFill>
                  <a:schemeClr val="tx1">
                    <a:lumMod val="75000"/>
                    <a:lumOff val="25000"/>
                  </a:schemeClr>
                </a:solidFill>
              </a:rPr>
              <a:t>dL</a:t>
            </a:r>
            <a:r>
              <a:rPr lang="pt-BR" sz="2200" dirty="0" smtClean="0">
                <a:solidFill>
                  <a:schemeClr val="tx1">
                    <a:lumMod val="75000"/>
                    <a:lumOff val="25000"/>
                  </a:schemeClr>
                </a:solidFill>
              </a:rPr>
              <a:t> </a:t>
            </a:r>
            <a:r>
              <a:rPr lang="pt-BR" sz="2200" dirty="0">
                <a:solidFill>
                  <a:schemeClr val="tx1">
                    <a:lumMod val="75000"/>
                    <a:lumOff val="25000"/>
                  </a:schemeClr>
                </a:solidFill>
              </a:rPr>
              <a:t>[&gt; 10 </a:t>
            </a:r>
            <a:r>
              <a:rPr lang="pt-BR" sz="2200" dirty="0" err="1" smtClean="0">
                <a:solidFill>
                  <a:schemeClr val="tx1">
                    <a:lumMod val="75000"/>
                    <a:lumOff val="25000"/>
                  </a:schemeClr>
                </a:solidFill>
              </a:rPr>
              <a:t>mmol</a:t>
            </a:r>
            <a:r>
              <a:rPr lang="pt-BR" sz="2200" dirty="0" smtClean="0">
                <a:solidFill>
                  <a:schemeClr val="tx1">
                    <a:lumMod val="75000"/>
                    <a:lumOff val="25000"/>
                  </a:schemeClr>
                </a:solidFill>
              </a:rPr>
              <a:t>/L</a:t>
            </a:r>
            <a:r>
              <a:rPr lang="pt-BR" sz="2200" dirty="0">
                <a:solidFill>
                  <a:schemeClr val="tx1">
                    <a:lumMod val="75000"/>
                    <a:lumOff val="25000"/>
                  </a:schemeClr>
                </a:solidFill>
              </a:rPr>
              <a:t>]) em </a:t>
            </a:r>
            <a:r>
              <a:rPr lang="pt-BR" sz="2200" dirty="0" smtClean="0">
                <a:solidFill>
                  <a:schemeClr val="tx1">
                    <a:lumMod val="75000"/>
                    <a:lumOff val="25000"/>
                  </a:schemeClr>
                </a:solidFill>
              </a:rPr>
              <a:t>um </a:t>
            </a:r>
            <a:r>
              <a:rPr lang="pt-BR" sz="2200" dirty="0">
                <a:solidFill>
                  <a:schemeClr val="tx1">
                    <a:lumMod val="75000"/>
                    <a:lumOff val="25000"/>
                  </a:schemeClr>
                </a:solidFill>
              </a:rPr>
              <a:t>ou </a:t>
            </a:r>
            <a:r>
              <a:rPr lang="pt-BR" sz="2200" dirty="0" smtClean="0">
                <a:solidFill>
                  <a:schemeClr val="tx1">
                    <a:lumMod val="75000"/>
                    <a:lumOff val="25000"/>
                  </a:schemeClr>
                </a:solidFill>
              </a:rPr>
              <a:t>mais dias </a:t>
            </a:r>
            <a:r>
              <a:rPr lang="pt-BR" sz="2200" dirty="0">
                <a:solidFill>
                  <a:schemeClr val="tx1">
                    <a:lumMod val="75000"/>
                    <a:lumOff val="25000"/>
                  </a:schemeClr>
                </a:solidFill>
              </a:rPr>
              <a:t>durante </a:t>
            </a:r>
            <a:r>
              <a:rPr lang="pt-BR" sz="2200" dirty="0" smtClean="0">
                <a:solidFill>
                  <a:schemeClr val="tx1">
                    <a:lumMod val="75000"/>
                    <a:lumOff val="25000"/>
                  </a:schemeClr>
                </a:solidFill>
              </a:rPr>
              <a:t>os </a:t>
            </a:r>
            <a:r>
              <a:rPr lang="pt-BR" sz="2200" dirty="0">
                <a:solidFill>
                  <a:schemeClr val="tx1">
                    <a:lumMod val="75000"/>
                    <a:lumOff val="25000"/>
                  </a:schemeClr>
                </a:solidFill>
              </a:rPr>
              <a:t>primeiros 28 dias após o nascimento, </a:t>
            </a:r>
            <a:r>
              <a:rPr lang="pt-BR" sz="2200" dirty="0" smtClean="0">
                <a:solidFill>
                  <a:schemeClr val="tx1">
                    <a:lumMod val="75000"/>
                    <a:lumOff val="25000"/>
                  </a:schemeClr>
                </a:solidFill>
              </a:rPr>
              <a:t>observou-se que </a:t>
            </a:r>
            <a:r>
              <a:rPr lang="pt-BR" sz="2200" dirty="0">
                <a:solidFill>
                  <a:schemeClr val="tx1">
                    <a:lumMod val="75000"/>
                    <a:lumOff val="25000"/>
                  </a:schemeClr>
                </a:solidFill>
              </a:rPr>
              <a:t>a </a:t>
            </a:r>
            <a:r>
              <a:rPr lang="pt-BR" sz="2200" b="1" dirty="0">
                <a:solidFill>
                  <a:schemeClr val="tx1">
                    <a:lumMod val="75000"/>
                    <a:lumOff val="25000"/>
                  </a:schemeClr>
                </a:solidFill>
              </a:rPr>
              <a:t>pressão arterial diastólica era mais elevada aos 6,5 anos.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823913"/>
            <a:ext cx="9972675" cy="1519237"/>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98550" y="2060575"/>
            <a:ext cx="10414000" cy="5029200"/>
          </a:xfrm>
        </p:spPr>
        <p:txBody>
          <a:bodyPr rtlCol="0">
            <a:noAutofit/>
          </a:bodyPr>
          <a:lstStyle/>
          <a:p>
            <a:pPr marL="0" indent="0" fontAlgn="auto">
              <a:buFont typeface="Calibri" panose="020F0502020204030204" pitchFamily="34" charset="0"/>
              <a:buNone/>
              <a:defRPr/>
            </a:pPr>
            <a:endParaRPr lang="pt-BR" dirty="0">
              <a:solidFill>
                <a:schemeClr val="tx1">
                  <a:lumMod val="75000"/>
                  <a:lumOff val="25000"/>
                </a:schemeClr>
              </a:solidFill>
            </a:endParaRPr>
          </a:p>
          <a:p>
            <a:pPr marL="91440" indent="-91440" fontAlgn="auto">
              <a:buFont typeface="Wingdings" panose="05000000000000000000" pitchFamily="2" charset="2"/>
              <a:buChar char="v"/>
              <a:defRPr/>
            </a:pPr>
            <a:r>
              <a:rPr lang="pt-BR" sz="2200" b="1" u="sng" dirty="0">
                <a:solidFill>
                  <a:schemeClr val="tx1">
                    <a:lumMod val="75000"/>
                    <a:lumOff val="25000"/>
                  </a:schemeClr>
                </a:solidFill>
              </a:rPr>
              <a:t> </a:t>
            </a:r>
            <a:r>
              <a:rPr lang="pt-BR" sz="2200" b="1" u="sng" dirty="0" smtClean="0">
                <a:solidFill>
                  <a:schemeClr val="tx1">
                    <a:lumMod val="75000"/>
                    <a:lumOff val="25000"/>
                  </a:schemeClr>
                </a:solidFill>
              </a:rPr>
              <a:t>DADOS HUMANOS</a:t>
            </a:r>
          </a:p>
          <a:p>
            <a:pPr marL="91440" indent="-91440" fontAlgn="auto">
              <a:buFont typeface="Wingdings" panose="05000000000000000000" pitchFamily="2" charset="2"/>
              <a:buChar char="§"/>
              <a:defRPr/>
            </a:pPr>
            <a:r>
              <a:rPr lang="pt-BR" sz="2200" b="1" u="sng" dirty="0">
                <a:solidFill>
                  <a:schemeClr val="tx1">
                    <a:lumMod val="75000"/>
                    <a:lumOff val="25000"/>
                  </a:schemeClr>
                </a:solidFill>
              </a:rPr>
              <a:t>Complicações de longo </a:t>
            </a:r>
            <a:r>
              <a:rPr lang="pt-BR" sz="2200" b="1" u="sng" dirty="0" smtClean="0">
                <a:solidFill>
                  <a:schemeClr val="tx1">
                    <a:lumMod val="75000"/>
                    <a:lumOff val="25000"/>
                  </a:schemeClr>
                </a:solidFill>
              </a:rPr>
              <a:t>prazo</a:t>
            </a:r>
            <a:endParaRPr lang="pt-BR" sz="2200" b="1" u="sng" dirty="0">
              <a:solidFill>
                <a:schemeClr val="tx1">
                  <a:lumMod val="75000"/>
                  <a:lumOff val="25000"/>
                </a:schemeClr>
              </a:solidFill>
            </a:endParaRP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O risco aumentou com a gravidade e a duração da hiperglicemia. </a:t>
            </a:r>
          </a:p>
          <a:p>
            <a:pPr marL="91440" indent="-91440" algn="just" fontAlgn="auto">
              <a:buFont typeface="Wingdings" panose="05000000000000000000" pitchFamily="2" charset="2"/>
              <a:buChar char="Ø"/>
              <a:defRPr/>
            </a:pPr>
            <a:r>
              <a:rPr lang="pt-BR" sz="2200" b="1" dirty="0" smtClean="0">
                <a:solidFill>
                  <a:schemeClr val="tx1">
                    <a:lumMod val="75000"/>
                    <a:lumOff val="25000"/>
                  </a:schemeClr>
                </a:solidFill>
              </a:rPr>
              <a:t>Cada dia adicional </a:t>
            </a:r>
            <a:r>
              <a:rPr lang="pt-BR" sz="2200" dirty="0" smtClean="0">
                <a:solidFill>
                  <a:schemeClr val="tx1">
                    <a:lumMod val="75000"/>
                    <a:lumOff val="25000"/>
                  </a:schemeClr>
                </a:solidFill>
              </a:rPr>
              <a:t>com uma ou mais concentrações de glicose no sangue </a:t>
            </a:r>
            <a:r>
              <a:rPr lang="pt-BR" sz="2200" b="1" dirty="0" smtClean="0">
                <a:solidFill>
                  <a:schemeClr val="tx1">
                    <a:lumMod val="75000"/>
                    <a:lumOff val="25000"/>
                  </a:schemeClr>
                </a:solidFill>
              </a:rPr>
              <a:t>&gt; 252 mg/</a:t>
            </a:r>
            <a:r>
              <a:rPr lang="pt-BR" sz="2200" b="1" dirty="0" err="1" smtClean="0">
                <a:solidFill>
                  <a:schemeClr val="tx1">
                    <a:lumMod val="75000"/>
                    <a:lumOff val="25000"/>
                  </a:schemeClr>
                </a:solidFill>
              </a:rPr>
              <a:t>dL</a:t>
            </a:r>
            <a:r>
              <a:rPr lang="pt-BR" sz="2200" b="1" dirty="0" smtClean="0">
                <a:solidFill>
                  <a:schemeClr val="tx1">
                    <a:lumMod val="75000"/>
                    <a:lumOff val="25000"/>
                  </a:schemeClr>
                </a:solidFill>
              </a:rPr>
              <a:t> </a:t>
            </a:r>
            <a:r>
              <a:rPr lang="pt-BR" sz="2200" dirty="0" smtClean="0">
                <a:solidFill>
                  <a:schemeClr val="tx1">
                    <a:lumMod val="75000"/>
                    <a:lumOff val="25000"/>
                  </a:schemeClr>
                </a:solidFill>
              </a:rPr>
              <a:t>(&gt;14 </a:t>
            </a:r>
            <a:r>
              <a:rPr lang="pt-BR" sz="2200" dirty="0" err="1" smtClean="0">
                <a:solidFill>
                  <a:schemeClr val="tx1">
                    <a:lumMod val="75000"/>
                    <a:lumOff val="25000"/>
                  </a:schemeClr>
                </a:solidFill>
              </a:rPr>
              <a:t>mmol</a:t>
            </a:r>
            <a:r>
              <a:rPr lang="pt-BR" sz="2200" dirty="0" smtClean="0">
                <a:solidFill>
                  <a:schemeClr val="tx1">
                    <a:lumMod val="75000"/>
                    <a:lumOff val="25000"/>
                  </a:schemeClr>
                </a:solidFill>
              </a:rPr>
              <a:t>/L) foi associado a um </a:t>
            </a:r>
            <a:r>
              <a:rPr lang="pt-BR" sz="2200" b="1" dirty="0" smtClean="0">
                <a:solidFill>
                  <a:schemeClr val="tx1">
                    <a:lumMod val="75000"/>
                    <a:lumOff val="25000"/>
                  </a:schemeClr>
                </a:solidFill>
              </a:rPr>
              <a:t>aumento de aproximadamente 0,5 DP nas pressões sanguíneas sistólica e diastólica em 6,5 anos</a:t>
            </a:r>
            <a:r>
              <a:rPr lang="pt-BR" sz="2200" dirty="0" smtClean="0">
                <a:solidFill>
                  <a:schemeClr val="tx1">
                    <a:lumMod val="75000"/>
                    <a:lumOff val="25000"/>
                  </a:schemeClr>
                </a:solidFill>
              </a:rPr>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839788"/>
            <a:ext cx="9972675" cy="1519237"/>
          </a:xfrm>
        </p:spPr>
        <p:txBody>
          <a:bodyPr/>
          <a:lstStyle/>
          <a:p>
            <a:pPr algn="ctr" fontAlgn="auto">
              <a:spcAft>
                <a:spcPts val="0"/>
              </a:spcAft>
              <a:defRPr/>
            </a:pP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11250" y="1600200"/>
            <a:ext cx="10415588"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u="sng" smtClean="0"/>
              <a:t> DADOS HUMANOS</a:t>
            </a:r>
          </a:p>
          <a:p>
            <a:pPr marL="0" indent="0">
              <a:buFont typeface="Wingdings" pitchFamily="2" charset="2"/>
              <a:buChar char="§"/>
            </a:pPr>
            <a:r>
              <a:rPr lang="pt-BR" sz="2200" b="1" u="sng" smtClean="0"/>
              <a:t>Complicações de longo prazo</a:t>
            </a:r>
          </a:p>
          <a:p>
            <a:pPr marL="0" indent="0" algn="just">
              <a:buFont typeface="Wingdings" pitchFamily="2" charset="2"/>
              <a:buChar char="Ø"/>
            </a:pPr>
            <a:r>
              <a:rPr lang="pt-BR" sz="2200" smtClean="0"/>
              <a:t>Diminuição da ingesta de nutrientes nas primeiras semanas após o nascimento foram associadas a </a:t>
            </a:r>
            <a:r>
              <a:rPr lang="pt-BR" sz="2200" b="1" smtClean="0"/>
              <a:t>alterações de longo prazo no crescimento, no neurodesenvolvimento e na saúde metabólica,</a:t>
            </a:r>
            <a:r>
              <a:rPr lang="pt-BR" sz="2200" smtClean="0"/>
              <a:t> potencialmente por meio do efeito no eixo do hormônio de crescimento. </a:t>
            </a:r>
          </a:p>
          <a:p>
            <a:pPr marL="0" indent="0" algn="just">
              <a:buFont typeface="Wingdings" pitchFamily="2" charset="2"/>
              <a:buChar char="Ø"/>
            </a:pPr>
            <a:r>
              <a:rPr lang="pt-BR" sz="2200" b="1" smtClean="0">
                <a:solidFill>
                  <a:srgbClr val="FF3300"/>
                </a:solidFill>
              </a:rPr>
              <a:t>O tratamento com insulina</a:t>
            </a:r>
            <a:r>
              <a:rPr lang="pt-BR" sz="2200" smtClean="0"/>
              <a:t> também pode afetar potencialmente o eixo do hormônio do crescimento e, portanto, afetar os resultados a longo prazo. </a:t>
            </a:r>
          </a:p>
          <a:p>
            <a:pPr marL="0" indent="0" algn="just">
              <a:buFont typeface="Wingdings" pitchFamily="2" charset="2"/>
              <a:buChar char="Ø"/>
            </a:pPr>
            <a:r>
              <a:rPr lang="pt-BR" sz="2200" smtClean="0"/>
              <a:t>A hiperglicemia é mais comum em bebês </a:t>
            </a:r>
            <a:r>
              <a:rPr lang="pt-BR" sz="2200" b="1" smtClean="0"/>
              <a:t>mais imaturos e gravemente enfermos</a:t>
            </a:r>
            <a:r>
              <a:rPr lang="pt-BR" sz="2200" smtClean="0"/>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728663"/>
            <a:ext cx="9972675" cy="1520825"/>
          </a:xfrm>
        </p:spPr>
        <p:txBody>
          <a:bodyPr>
            <a:normAutofit fontScale="90000"/>
          </a:bodyPr>
          <a:lstStyle/>
          <a:p>
            <a:pPr algn="ctr" fontAlgn="auto">
              <a:spcAft>
                <a:spcPts val="0"/>
              </a:spcAft>
              <a:defRPr/>
            </a:pPr>
            <a:r>
              <a:rPr lang="pt-BR" b="1" dirty="0" smtClean="0">
                <a:solidFill>
                  <a:schemeClr val="tx1">
                    <a:lumMod val="75000"/>
                    <a:lumOff val="25000"/>
                  </a:schemeClr>
                </a:solidFill>
              </a:rPr>
              <a:t/>
            </a:r>
            <a:br>
              <a:rPr lang="pt-BR" b="1" dirty="0" smtClean="0">
                <a:solidFill>
                  <a:schemeClr val="tx1">
                    <a:lumMod val="75000"/>
                    <a:lumOff val="25000"/>
                  </a:schemeClr>
                </a:solidFill>
              </a:rPr>
            </a:b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98550" y="1828800"/>
            <a:ext cx="10415588" cy="5029200"/>
          </a:xfrm>
        </p:spPr>
        <p:txBody>
          <a:bodyPr rtlCol="0">
            <a:noAutofit/>
          </a:bodyPr>
          <a:lstStyle/>
          <a:p>
            <a:pPr marL="0" indent="0" fontAlgn="auto">
              <a:buFont typeface="Calibri" panose="020F0502020204030204" pitchFamily="34" charset="0"/>
              <a:buNone/>
              <a:defRPr/>
            </a:pPr>
            <a:endParaRPr lang="pt-BR" dirty="0">
              <a:solidFill>
                <a:schemeClr val="tx1">
                  <a:lumMod val="75000"/>
                  <a:lumOff val="25000"/>
                </a:schemeClr>
              </a:solidFill>
            </a:endParaRPr>
          </a:p>
          <a:p>
            <a:pPr marL="91440" indent="-91440" fontAlgn="auto">
              <a:buFont typeface="Wingdings" panose="05000000000000000000" pitchFamily="2" charset="2"/>
              <a:buChar char="v"/>
              <a:defRPr/>
            </a:pPr>
            <a:r>
              <a:rPr lang="pt-BR" sz="2200" b="1" u="sng" dirty="0">
                <a:solidFill>
                  <a:schemeClr val="tx1">
                    <a:lumMod val="75000"/>
                    <a:lumOff val="25000"/>
                  </a:schemeClr>
                </a:solidFill>
              </a:rPr>
              <a:t> </a:t>
            </a:r>
            <a:r>
              <a:rPr lang="pt-BR" sz="2200" b="1" u="sng" dirty="0" smtClean="0">
                <a:solidFill>
                  <a:schemeClr val="tx1">
                    <a:lumMod val="75000"/>
                    <a:lumOff val="25000"/>
                  </a:schemeClr>
                </a:solidFill>
              </a:rPr>
              <a:t>DADOS HUMANOS</a:t>
            </a:r>
          </a:p>
          <a:p>
            <a:pPr marL="91440" indent="-91440" fontAlgn="auto">
              <a:buFont typeface="Wingdings" panose="05000000000000000000" pitchFamily="2" charset="2"/>
              <a:buChar char="§"/>
              <a:defRPr/>
            </a:pPr>
            <a:r>
              <a:rPr lang="pt-BR" sz="2200" b="1" u="sng" dirty="0">
                <a:solidFill>
                  <a:schemeClr val="tx1">
                    <a:lumMod val="75000"/>
                    <a:lumOff val="25000"/>
                  </a:schemeClr>
                </a:solidFill>
              </a:rPr>
              <a:t>Complicações de longo </a:t>
            </a:r>
            <a:r>
              <a:rPr lang="pt-BR" sz="2200" b="1" u="sng" dirty="0" smtClean="0">
                <a:solidFill>
                  <a:schemeClr val="tx1">
                    <a:lumMod val="75000"/>
                    <a:lumOff val="25000"/>
                  </a:schemeClr>
                </a:solidFill>
              </a:rPr>
              <a:t>prazo</a:t>
            </a:r>
            <a:endParaRPr lang="pt-BR" sz="2200" b="1" u="sng" dirty="0">
              <a:solidFill>
                <a:schemeClr val="tx1">
                  <a:lumMod val="75000"/>
                  <a:lumOff val="25000"/>
                </a:schemeClr>
              </a:solidFill>
            </a:endParaRPr>
          </a:p>
          <a:p>
            <a:pPr marL="91440" indent="-91440" algn="just" fontAlgn="auto">
              <a:buFont typeface="Wingdings" panose="05000000000000000000" pitchFamily="2" charset="2"/>
              <a:buChar char="Ø"/>
              <a:defRPr/>
            </a:pPr>
            <a:r>
              <a:rPr lang="pt-BR" sz="2200" dirty="0" smtClean="0">
                <a:solidFill>
                  <a:schemeClr val="tx1">
                    <a:lumMod val="75000"/>
                    <a:lumOff val="25000"/>
                  </a:schemeClr>
                </a:solidFill>
              </a:rPr>
              <a:t>Ensaios </a:t>
            </a:r>
            <a:r>
              <a:rPr lang="pt-BR" sz="2200" dirty="0">
                <a:solidFill>
                  <a:schemeClr val="tx1">
                    <a:lumMod val="75000"/>
                    <a:lumOff val="25000"/>
                  </a:schemeClr>
                </a:solidFill>
              </a:rPr>
              <a:t>clínicos randomizados </a:t>
            </a:r>
            <a:r>
              <a:rPr lang="pt-BR" sz="2200" dirty="0" smtClean="0">
                <a:solidFill>
                  <a:schemeClr val="tx1">
                    <a:lumMod val="75000"/>
                    <a:lumOff val="25000"/>
                  </a:schemeClr>
                </a:solidFill>
              </a:rPr>
              <a:t>de várias </a:t>
            </a:r>
            <a:r>
              <a:rPr lang="pt-BR" sz="2200" dirty="0">
                <a:solidFill>
                  <a:schemeClr val="tx1">
                    <a:lumMod val="75000"/>
                    <a:lumOff val="25000"/>
                  </a:schemeClr>
                </a:solidFill>
              </a:rPr>
              <a:t>estratégias de </a:t>
            </a:r>
            <a:r>
              <a:rPr lang="pt-BR" sz="2200" b="1" dirty="0">
                <a:solidFill>
                  <a:schemeClr val="tx1">
                    <a:lumMod val="75000"/>
                    <a:lumOff val="25000"/>
                  </a:schemeClr>
                </a:solidFill>
              </a:rPr>
              <a:t>fornecimento de nutrientes </a:t>
            </a:r>
            <a:r>
              <a:rPr lang="pt-BR" sz="2200" b="1" dirty="0" smtClean="0">
                <a:solidFill>
                  <a:schemeClr val="tx1">
                    <a:lumMod val="75000"/>
                    <a:lumOff val="25000"/>
                  </a:schemeClr>
                </a:solidFill>
              </a:rPr>
              <a:t>e/ou </a:t>
            </a:r>
            <a:r>
              <a:rPr lang="pt-BR" sz="2200" b="1" dirty="0">
                <a:solidFill>
                  <a:schemeClr val="tx1">
                    <a:lumMod val="75000"/>
                    <a:lumOff val="25000"/>
                  </a:schemeClr>
                </a:solidFill>
              </a:rPr>
              <a:t>terapia com insulina </a:t>
            </a:r>
            <a:r>
              <a:rPr lang="pt-BR" sz="2200" b="1" dirty="0" smtClean="0">
                <a:solidFill>
                  <a:schemeClr val="tx1">
                    <a:lumMod val="75000"/>
                    <a:lumOff val="25000"/>
                  </a:schemeClr>
                </a:solidFill>
              </a:rPr>
              <a:t>e acompanhamento </a:t>
            </a:r>
            <a:r>
              <a:rPr lang="pt-BR" sz="2200" b="1" dirty="0">
                <a:solidFill>
                  <a:schemeClr val="tx1">
                    <a:lumMod val="75000"/>
                    <a:lumOff val="25000"/>
                  </a:schemeClr>
                </a:solidFill>
              </a:rPr>
              <a:t>de longo prazo do crescimento, </a:t>
            </a:r>
            <a:r>
              <a:rPr lang="pt-BR" sz="2200" b="1" dirty="0" err="1">
                <a:solidFill>
                  <a:schemeClr val="tx1">
                    <a:lumMod val="75000"/>
                    <a:lumOff val="25000"/>
                  </a:schemeClr>
                </a:solidFill>
              </a:rPr>
              <a:t>neurodesenvolvimento</a:t>
            </a:r>
            <a:r>
              <a:rPr lang="pt-BR" sz="2200" b="1" dirty="0">
                <a:solidFill>
                  <a:schemeClr val="tx1">
                    <a:lumMod val="75000"/>
                    <a:lumOff val="25000"/>
                  </a:schemeClr>
                </a:solidFill>
              </a:rPr>
              <a:t> e </a:t>
            </a:r>
            <a:r>
              <a:rPr lang="pt-BR" sz="2200" b="1" dirty="0" smtClean="0">
                <a:solidFill>
                  <a:schemeClr val="tx1">
                    <a:lumMod val="75000"/>
                    <a:lumOff val="25000"/>
                  </a:schemeClr>
                </a:solidFill>
              </a:rPr>
              <a:t>saúde metabólica </a:t>
            </a:r>
            <a:r>
              <a:rPr lang="pt-BR" sz="2200" dirty="0">
                <a:solidFill>
                  <a:schemeClr val="tx1">
                    <a:lumMod val="75000"/>
                    <a:lumOff val="25000"/>
                  </a:schemeClr>
                </a:solidFill>
              </a:rPr>
              <a:t>são necessários para controlar </a:t>
            </a:r>
            <a:r>
              <a:rPr lang="pt-BR" sz="2200" dirty="0" smtClean="0">
                <a:solidFill>
                  <a:schemeClr val="tx1">
                    <a:lumMod val="75000"/>
                    <a:lumOff val="25000"/>
                  </a:schemeClr>
                </a:solidFill>
              </a:rPr>
              <a:t>essas </a:t>
            </a:r>
            <a:r>
              <a:rPr lang="pt-BR" sz="2200" dirty="0">
                <a:solidFill>
                  <a:schemeClr val="tx1">
                    <a:lumMod val="75000"/>
                    <a:lumOff val="25000"/>
                  </a:schemeClr>
                </a:solidFill>
              </a:rPr>
              <a:t>relações, </a:t>
            </a:r>
            <a:r>
              <a:rPr lang="pt-BR" sz="2200" dirty="0" smtClean="0">
                <a:solidFill>
                  <a:schemeClr val="tx1">
                    <a:lumMod val="75000"/>
                    <a:lumOff val="25000"/>
                  </a:schemeClr>
                </a:solidFill>
              </a:rPr>
              <a:t>determinar os mecanismos </a:t>
            </a:r>
            <a:r>
              <a:rPr lang="pt-BR" sz="2200" dirty="0">
                <a:solidFill>
                  <a:schemeClr val="tx1">
                    <a:lumMod val="75000"/>
                    <a:lumOff val="25000"/>
                  </a:schemeClr>
                </a:solidFill>
              </a:rPr>
              <a:t>subjacentes e </a:t>
            </a:r>
            <a:r>
              <a:rPr lang="pt-BR" sz="2200" dirty="0" smtClean="0">
                <a:solidFill>
                  <a:schemeClr val="tx1">
                    <a:lumMod val="75000"/>
                    <a:lumOff val="25000"/>
                  </a:schemeClr>
                </a:solidFill>
              </a:rPr>
              <a:t>melhorar </a:t>
            </a:r>
            <a:r>
              <a:rPr lang="pt-BR" sz="2200" dirty="0">
                <a:solidFill>
                  <a:schemeClr val="tx1">
                    <a:lumMod val="75000"/>
                    <a:lumOff val="25000"/>
                  </a:schemeClr>
                </a:solidFill>
              </a:rPr>
              <a:t>o atendimento </a:t>
            </a:r>
            <a:r>
              <a:rPr lang="pt-BR" sz="2200" dirty="0" smtClean="0">
                <a:solidFill>
                  <a:schemeClr val="tx1">
                    <a:lumMod val="75000"/>
                    <a:lumOff val="25000"/>
                  </a:schemeClr>
                </a:solidFill>
              </a:rPr>
              <a:t>clínico.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9275" y="649288"/>
            <a:ext cx="9972675" cy="1519237"/>
          </a:xfrm>
        </p:spPr>
        <p:txBody>
          <a:bodyPr>
            <a:normAutofit fontScale="90000"/>
          </a:bodyPr>
          <a:lstStyle/>
          <a:p>
            <a:pPr algn="ctr" fontAlgn="auto">
              <a:spcAft>
                <a:spcPts val="0"/>
              </a:spcAft>
              <a:defRPr/>
            </a:pPr>
            <a:r>
              <a:rPr lang="pt-BR" b="1" dirty="0" smtClean="0">
                <a:solidFill>
                  <a:schemeClr val="tx1">
                    <a:lumMod val="75000"/>
                    <a:lumOff val="25000"/>
                  </a:schemeClr>
                </a:solidFill>
              </a:rPr>
              <a:t/>
            </a:r>
            <a:br>
              <a:rPr lang="pt-BR" b="1" dirty="0" smtClean="0">
                <a:solidFill>
                  <a:schemeClr val="tx1">
                    <a:lumMod val="75000"/>
                    <a:lumOff val="25000"/>
                  </a:schemeClr>
                </a:solidFill>
              </a:rPr>
            </a:br>
            <a:r>
              <a:rPr lang="pt-BR" b="1" dirty="0">
                <a:solidFill>
                  <a:schemeClr val="tx1">
                    <a:lumMod val="75000"/>
                    <a:lumOff val="25000"/>
                  </a:schemeClr>
                </a:solidFill>
              </a:rPr>
              <a:t/>
            </a:r>
            <a:br>
              <a:rPr lang="pt-BR" b="1" dirty="0">
                <a:solidFill>
                  <a:schemeClr val="tx1">
                    <a:lumMod val="75000"/>
                    <a:lumOff val="25000"/>
                  </a:schemeClr>
                </a:solidFill>
              </a:rPr>
            </a:br>
            <a:r>
              <a:rPr lang="pt-BR" b="1" dirty="0" smtClean="0">
                <a:solidFill>
                  <a:schemeClr val="tx1">
                    <a:lumMod val="75000"/>
                    <a:lumOff val="25000"/>
                  </a:schemeClr>
                </a:solidFill>
              </a:rPr>
              <a:t>COMPLICAÇÕES</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76338" y="1866900"/>
            <a:ext cx="10414000"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u="sng" smtClean="0"/>
              <a:t> DADOS HUMANOS</a:t>
            </a:r>
          </a:p>
          <a:p>
            <a:pPr marL="0" indent="0">
              <a:buFont typeface="Wingdings" pitchFamily="2" charset="2"/>
              <a:buChar char="§"/>
            </a:pPr>
            <a:r>
              <a:rPr lang="pt-BR" sz="2200" b="1" u="sng" smtClean="0"/>
              <a:t>Papel da variação glicêmica nos resultados</a:t>
            </a:r>
          </a:p>
          <a:p>
            <a:pPr marL="0" indent="0" algn="just">
              <a:buFont typeface="Wingdings" pitchFamily="2" charset="2"/>
              <a:buChar char="Ø"/>
            </a:pPr>
            <a:r>
              <a:rPr lang="pt-BR" sz="2200" smtClean="0"/>
              <a:t>Há preocupações de que as </a:t>
            </a:r>
            <a:r>
              <a:rPr lang="pt-BR" sz="2200" b="1" smtClean="0"/>
              <a:t>variações glicêmicas </a:t>
            </a:r>
            <a:r>
              <a:rPr lang="pt-BR" sz="2200" smtClean="0"/>
              <a:t>podem ser </a:t>
            </a:r>
            <a:r>
              <a:rPr lang="pt-BR" sz="2200" b="1" smtClean="0"/>
              <a:t>mais prejudiciais </a:t>
            </a:r>
            <a:r>
              <a:rPr lang="pt-BR" sz="2200" smtClean="0"/>
              <a:t>do que a hiperglicemia. </a:t>
            </a:r>
          </a:p>
          <a:p>
            <a:pPr marL="0" indent="0" algn="just">
              <a:buFont typeface="Wingdings" pitchFamily="2" charset="2"/>
              <a:buChar char="Ø"/>
            </a:pPr>
            <a:r>
              <a:rPr lang="pt-BR" sz="2200" smtClean="0"/>
              <a:t>Em um grupo de bebês MBP, a </a:t>
            </a:r>
            <a:r>
              <a:rPr lang="pt-BR" sz="2200" b="1" smtClean="0"/>
              <a:t>variação glicêmica</a:t>
            </a:r>
            <a:r>
              <a:rPr lang="pt-BR" sz="2200" smtClean="0"/>
              <a:t>, mas não a concentração média de glicose, foi associada à </a:t>
            </a:r>
            <a:r>
              <a:rPr lang="pt-BR" sz="2200" b="1" smtClean="0"/>
              <a:t>mortalidade na primeira semana</a:t>
            </a:r>
            <a:r>
              <a:rPr lang="pt-BR" sz="2200" smtClean="0"/>
              <a:t>. </a:t>
            </a:r>
          </a:p>
          <a:p>
            <a:pPr marL="0" indent="0">
              <a:buFont typeface="Wingdings" pitchFamily="2" charset="2"/>
              <a:buChar char="Ø"/>
            </a:pPr>
            <a:r>
              <a:rPr lang="pt-BR" sz="2200" smtClean="0"/>
              <a:t>Assim como na hiperglicemia, </a:t>
            </a:r>
            <a:r>
              <a:rPr lang="pt-BR" sz="2200" b="1" smtClean="0"/>
              <a:t>as variações glicêmicas são mais prováveis em prematuros mais imaturos, menores e mais doentes</a:t>
            </a:r>
            <a:r>
              <a:rPr lang="pt-BR" sz="2200" smtClean="0"/>
              <a:t>;</a:t>
            </a:r>
            <a:endParaRPr lang="pt-BR" sz="2200" b="1" u="sng"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17525" y="371475"/>
            <a:ext cx="9972675" cy="1519238"/>
          </a:xfrm>
        </p:spPr>
        <p:txBody>
          <a:bodyPr/>
          <a:lstStyle/>
          <a:p>
            <a:pPr algn="ctr" fontAlgn="auto">
              <a:spcAft>
                <a:spcPts val="0"/>
              </a:spcAft>
              <a:defRPr/>
            </a:pPr>
            <a:r>
              <a:rPr lang="pt-BR" b="1" dirty="0" smtClean="0">
                <a:solidFill>
                  <a:schemeClr val="tx1">
                    <a:lumMod val="75000"/>
                    <a:lumOff val="25000"/>
                  </a:schemeClr>
                </a:solidFill>
              </a:rPr>
              <a:t>PREVENÇÃO</a:t>
            </a:r>
            <a:r>
              <a:rPr lang="pt-BR" b="1" dirty="0">
                <a:solidFill>
                  <a:schemeClr val="tx1">
                    <a:lumMod val="75000"/>
                    <a:lumOff val="25000"/>
                  </a:schemeClr>
                </a:solidFill>
              </a:rPr>
              <a:t/>
            </a:r>
            <a:br>
              <a:rPr lang="pt-BR" b="1" dirty="0">
                <a:solidFill>
                  <a:schemeClr val="tx1">
                    <a:lumMod val="75000"/>
                    <a:lumOff val="25000"/>
                  </a:schemeClr>
                </a:solidFill>
              </a:rPr>
            </a:br>
            <a:endParaRPr lang="pt-BR" b="1" dirty="0">
              <a:solidFill>
                <a:schemeClr val="tx1">
                  <a:lumMod val="75000"/>
                  <a:lumOff val="25000"/>
                </a:schemeClr>
              </a:solidFill>
            </a:endParaRPr>
          </a:p>
        </p:txBody>
      </p:sp>
      <p:sp>
        <p:nvSpPr>
          <p:cNvPr id="3" name="Espaço Reservado para Conteúdo 2"/>
          <p:cNvSpPr>
            <a:spLocks noGrp="1"/>
          </p:cNvSpPr>
          <p:nvPr>
            <p:ph idx="1"/>
          </p:nvPr>
        </p:nvSpPr>
        <p:spPr>
          <a:xfrm>
            <a:off x="1204913" y="1570038"/>
            <a:ext cx="10414000" cy="5029200"/>
          </a:xfrm>
        </p:spPr>
        <p:txBody>
          <a:bodyPr>
            <a:noAutofit/>
          </a:bodyPr>
          <a:lstStyle/>
          <a:p>
            <a:pPr marL="0" indent="0">
              <a:buFont typeface="Calibri" panose="020F0502020204030204" pitchFamily="34" charset="0"/>
              <a:buNone/>
            </a:pPr>
            <a:endParaRPr lang="pt-BR" smtClean="0"/>
          </a:p>
          <a:p>
            <a:pPr marL="0" indent="0">
              <a:buFont typeface="Wingdings" pitchFamily="2" charset="2"/>
              <a:buChar char="v"/>
            </a:pPr>
            <a:r>
              <a:rPr lang="pt-BR" sz="2200" b="1" smtClean="0"/>
              <a:t>Maior ingesta de proteínas </a:t>
            </a:r>
            <a:r>
              <a:rPr lang="pt-BR" sz="2200" smtClean="0"/>
              <a:t>na nutrição parenteral está associada a uma redução na incidência geral de hiperglicemia em bebês MBP </a:t>
            </a:r>
            <a:r>
              <a:rPr lang="pt-BR" smtClean="0"/>
              <a:t>(</a:t>
            </a:r>
            <a:r>
              <a:rPr lang="pt-BR" smtClean="0">
                <a:solidFill>
                  <a:srgbClr val="0000FF"/>
                </a:solidFill>
              </a:rPr>
              <a:t>risco relativo de  0.69, 95% IC de  0.49–0.96</a:t>
            </a:r>
            <a:r>
              <a:rPr lang="pt-BR" smtClean="0"/>
              <a:t>). </a:t>
            </a:r>
            <a:br>
              <a:rPr lang="pt-BR" smtClean="0"/>
            </a:br>
            <a:endParaRPr lang="pt-BR" smtClean="0"/>
          </a:p>
          <a:p>
            <a:pPr marL="0" indent="0">
              <a:buFont typeface="Wingdings" pitchFamily="2" charset="2"/>
              <a:buChar char="v"/>
            </a:pPr>
            <a:r>
              <a:rPr lang="pt-BR" sz="2200" smtClean="0"/>
              <a:t>A ingesta diária de </a:t>
            </a:r>
            <a:r>
              <a:rPr lang="pt-BR" sz="2200" b="1" smtClean="0"/>
              <a:t>aminoácidos de 4 g/kg/dia </a:t>
            </a:r>
            <a:r>
              <a:rPr lang="pt-BR" sz="2200" smtClean="0"/>
              <a:t>diminui a </a:t>
            </a:r>
            <a:r>
              <a:rPr lang="pt-BR" sz="2200" b="1" smtClean="0"/>
              <a:t>chance de desenvolver </a:t>
            </a:r>
          </a:p>
          <a:p>
            <a:pPr marL="0" indent="0">
              <a:buFont typeface="Wingdings" pitchFamily="2" charset="2"/>
              <a:buChar char="v"/>
            </a:pPr>
            <a:r>
              <a:rPr lang="pt-BR" sz="2200" b="1" smtClean="0"/>
              <a:t>hiperglicemia em 67%,</a:t>
            </a:r>
            <a:r>
              <a:rPr lang="pt-BR" sz="2200" smtClean="0"/>
              <a:t> em comparação com uma ingestão de 2,5 g/kg/dia. </a:t>
            </a:r>
          </a:p>
          <a:p>
            <a:pPr marL="0" indent="0">
              <a:buFont typeface="Wingdings" pitchFamily="2" charset="2"/>
              <a:buChar char="v"/>
            </a:pPr>
            <a:r>
              <a:rPr lang="pt-BR" sz="2200" smtClean="0"/>
              <a:t>O </a:t>
            </a:r>
            <a:r>
              <a:rPr lang="pt-BR" sz="2200" b="1" smtClean="0"/>
              <a:t>aumento da secreção de insulina </a:t>
            </a:r>
            <a:r>
              <a:rPr lang="pt-BR" sz="2200" smtClean="0"/>
              <a:t>é provavelmente pelo efeito benéfico dos aminoácidos. </a:t>
            </a:r>
          </a:p>
          <a:p>
            <a:pPr marL="0" indent="0">
              <a:buFont typeface="Wingdings" pitchFamily="2" charset="2"/>
              <a:buChar char="v"/>
            </a:pPr>
            <a:r>
              <a:rPr lang="pt-BR" sz="2200" smtClean="0"/>
              <a:t>A arginina e a glutamina, parecem ser importantes para a regulação da glicose. </a:t>
            </a:r>
          </a:p>
          <a:p>
            <a:pPr marL="0" indent="0">
              <a:buFont typeface="Wingdings" pitchFamily="2" charset="2"/>
              <a:buChar char="v"/>
            </a:pPr>
            <a:r>
              <a:rPr lang="pt-BR" sz="2200" smtClean="0"/>
              <a:t>Uma taxa de infusão de glicose estritamente controlada, maior ingesta de gordura parenteral, início precoce da alimentação enteral e obtenção mais rápida da alimentação completa </a:t>
            </a:r>
            <a:r>
              <a:rPr lang="pt-BR" sz="2200" b="1" smtClean="0"/>
              <a:t>diminuem o risco de hiperglicemia</a:t>
            </a:r>
            <a:r>
              <a:rPr lang="pt-BR" sz="2400" smtClean="0"/>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11213"/>
            <a:ext cx="9972675" cy="1519237"/>
          </a:xfrm>
        </p:spPr>
        <p:txBody>
          <a:bodyPr/>
          <a:lstStyle/>
          <a:p>
            <a:pPr algn="ctr" fontAlgn="auto">
              <a:spcAft>
                <a:spcPts val="0"/>
              </a:spcAft>
              <a:defRPr/>
            </a:pPr>
            <a:r>
              <a:rPr lang="pt-BR" b="1" dirty="0" smtClean="0">
                <a:solidFill>
                  <a:schemeClr val="tx1">
                    <a:lumMod val="75000"/>
                    <a:lumOff val="25000"/>
                  </a:schemeClr>
                </a:solidFill>
              </a:rPr>
              <a:t>PREVENÇÃO</a:t>
            </a:r>
            <a:r>
              <a:rPr lang="pt-BR" b="1" dirty="0">
                <a:solidFill>
                  <a:schemeClr val="tx1">
                    <a:lumMod val="75000"/>
                    <a:lumOff val="25000"/>
                  </a:schemeClr>
                </a:solidFill>
              </a:rPr>
              <a:t/>
            </a:r>
            <a:br>
              <a:rPr lang="pt-BR" b="1" dirty="0">
                <a:solidFill>
                  <a:schemeClr val="tx1">
                    <a:lumMod val="75000"/>
                    <a:lumOff val="25000"/>
                  </a:schemeClr>
                </a:solidFill>
              </a:rPr>
            </a:br>
            <a:endParaRPr lang="pt-BR" b="1" dirty="0">
              <a:solidFill>
                <a:schemeClr val="tx1">
                  <a:lumMod val="75000"/>
                  <a:lumOff val="25000"/>
                </a:schemeClr>
              </a:solidFill>
            </a:endParaRPr>
          </a:p>
        </p:txBody>
      </p:sp>
      <p:sp>
        <p:nvSpPr>
          <p:cNvPr id="3" name="Espaço Reservado para Conteúdo 2"/>
          <p:cNvSpPr>
            <a:spLocks noGrp="1"/>
          </p:cNvSpPr>
          <p:nvPr>
            <p:ph idx="1"/>
          </p:nvPr>
        </p:nvSpPr>
        <p:spPr>
          <a:xfrm>
            <a:off x="1155700" y="1104900"/>
            <a:ext cx="10414000" cy="5029200"/>
          </a:xfrm>
        </p:spPr>
        <p:txBody>
          <a:bodyPr>
            <a:noAutofit/>
          </a:bodyPr>
          <a:lstStyle/>
          <a:p>
            <a:pPr marL="0" indent="0">
              <a:buFont typeface="Calibri" panose="020F0502020204030204" pitchFamily="34" charset="0"/>
              <a:buNone/>
            </a:pPr>
            <a:endParaRPr lang="pt-BR" smtClean="0"/>
          </a:p>
          <a:p>
            <a:pPr marL="0" indent="0" algn="just">
              <a:buFont typeface="Calibri" panose="020F0502020204030204" pitchFamily="34" charset="0"/>
              <a:buNone/>
            </a:pPr>
            <a:endParaRPr lang="pt-BR" sz="2200" b="1" u="sng" smtClean="0"/>
          </a:p>
          <a:p>
            <a:pPr marL="0" indent="0" algn="just">
              <a:buFont typeface="Wingdings" pitchFamily="2" charset="2"/>
              <a:buChar char="v"/>
            </a:pPr>
            <a:r>
              <a:rPr lang="pt-BR" sz="2200" smtClean="0"/>
              <a:t>Uma revisão da Cochrane em 2011 concluiu que há evidências suficientes para recomendar a </a:t>
            </a:r>
            <a:r>
              <a:rPr lang="pt-BR" sz="2200" b="1" smtClean="0"/>
              <a:t>redução das taxas de infusão de glicose </a:t>
            </a:r>
            <a:r>
              <a:rPr lang="pt-BR" sz="2200" smtClean="0"/>
              <a:t>como um prevenção estratégica. Da mesma forma, o </a:t>
            </a:r>
            <a:r>
              <a:rPr lang="pt-BR" sz="2200" b="1" smtClean="0"/>
              <a:t>uso da insulina como estratégia de prevenção não é recomendado</a:t>
            </a:r>
            <a:r>
              <a:rPr lang="pt-BR" sz="2200" smtClean="0"/>
              <a:t>. </a:t>
            </a:r>
          </a:p>
          <a:p>
            <a:pPr marL="0" indent="0" algn="ctr">
              <a:buFont typeface="Wingdings" pitchFamily="2" charset="2"/>
              <a:buNone/>
            </a:pPr>
            <a:r>
              <a:rPr lang="pt-BR" sz="2200" smtClean="0"/>
              <a:t>Um ensaio multicêntrico de 195 bebês de MBPN demonstrou que uma </a:t>
            </a:r>
            <a:r>
              <a:rPr lang="pt-BR" sz="2200" b="1" smtClean="0">
                <a:solidFill>
                  <a:srgbClr val="FF3300"/>
                </a:solidFill>
              </a:rPr>
              <a:t>infusão contínua de insulina em uma dose de 0,05 unidades/kg/hora durante a primeira semana após o nascimento diminuiu o risco de hiperglicemia, mas aumentou o risco de hipoglicemia e morte antes de 28 dias.</a:t>
            </a:r>
            <a:endParaRPr lang="pt-BR" sz="2200" b="1" u="sng" smtClean="0">
              <a:solidFill>
                <a:srgbClr val="FF3300"/>
              </a:solidFill>
            </a:endParaRPr>
          </a:p>
        </p:txBody>
      </p:sp>
      <p:sp>
        <p:nvSpPr>
          <p:cNvPr id="31749" name="Rectangle 5"/>
          <p:cNvSpPr>
            <a:spLocks noChangeArrowheads="1"/>
          </p:cNvSpPr>
          <p:nvPr/>
        </p:nvSpPr>
        <p:spPr bwMode="auto">
          <a:xfrm>
            <a:off x="115888" y="4673600"/>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Early</a:t>
            </a:r>
            <a:r>
              <a:rPr lang="pt-BR">
                <a:hlinkClick r:id="rId2"/>
              </a:rPr>
              <a:t> </a:t>
            </a:r>
            <a:r>
              <a:rPr lang="pt-BR" b="1">
                <a:hlinkClick r:id="rId2"/>
              </a:rPr>
              <a:t>insulin</a:t>
            </a:r>
            <a:r>
              <a:rPr lang="pt-BR">
                <a:hlinkClick r:id="rId2"/>
              </a:rPr>
              <a:t> </a:t>
            </a:r>
            <a:r>
              <a:rPr lang="pt-BR" b="1">
                <a:hlinkClick r:id="rId2"/>
              </a:rPr>
              <a:t>therapy</a:t>
            </a:r>
            <a:r>
              <a:rPr lang="pt-BR">
                <a:hlinkClick r:id="rId2"/>
              </a:rPr>
              <a:t> in very-</a:t>
            </a:r>
            <a:r>
              <a:rPr lang="pt-BR" b="1">
                <a:hlinkClick r:id="rId2"/>
              </a:rPr>
              <a:t>low</a:t>
            </a:r>
            <a:r>
              <a:rPr lang="pt-BR">
                <a:hlinkClick r:id="rId2"/>
              </a:rPr>
              <a:t>-</a:t>
            </a:r>
            <a:r>
              <a:rPr lang="pt-BR" b="1">
                <a:hlinkClick r:id="rId2"/>
              </a:rPr>
              <a:t>birth</a:t>
            </a:r>
            <a:r>
              <a:rPr lang="pt-BR">
                <a:hlinkClick r:id="rId2"/>
              </a:rPr>
              <a:t>-</a:t>
            </a:r>
            <a:r>
              <a:rPr lang="pt-BR" b="1">
                <a:hlinkClick r:id="rId2"/>
              </a:rPr>
              <a:t>weight</a:t>
            </a:r>
            <a:r>
              <a:rPr lang="pt-BR">
                <a:hlinkClick r:id="rId2"/>
              </a:rPr>
              <a:t> </a:t>
            </a:r>
            <a:r>
              <a:rPr lang="pt-BR" b="1">
                <a:hlinkClick r:id="rId2"/>
              </a:rPr>
              <a:t>infants</a:t>
            </a:r>
            <a:r>
              <a:rPr lang="pt-BR">
                <a:hlinkClick r:id="rId2"/>
              </a:rPr>
              <a:t>.</a:t>
            </a:r>
            <a:endParaRPr lang="pt-BR"/>
          </a:p>
          <a:p>
            <a:pPr algn="ctr"/>
            <a:r>
              <a:rPr lang="pt-BR"/>
              <a:t>Beardsall K, Vanhaesebrouck S, Ogilvy-Stuart AL, Vanhole C, Palmer CR, van Weissenbruch M, Midgley P, Thompson M, Thio M, Cornette L, Ossuetta I, Iglesias I, Theyskens C, de Jong M, Ahluwalia JS, de Zegher F, Dunger DB.N Engl J Med. 2008 Oct 30;359(18):1873-84. doi: 10.1056/NEJMoa0803725.PMID: 18971490 </a:t>
            </a:r>
            <a:r>
              <a:rPr lang="pt-BR" b="1"/>
              <a:t>Free article.</a:t>
            </a:r>
            <a:r>
              <a:rPr lang="pt-BR"/>
              <a:t> Clinical Trial. </a:t>
            </a:r>
            <a:r>
              <a:rPr lang="pt-BR" b="1">
                <a:solidFill>
                  <a:srgbClr val="FF00FF"/>
                </a:solidFill>
              </a:rPr>
              <a:t>Artigo Livre</a:t>
            </a:r>
          </a:p>
        </p:txBody>
      </p:sp>
      <p:sp>
        <p:nvSpPr>
          <p:cNvPr id="31750" name="AutoShape 6"/>
          <p:cNvSpPr>
            <a:spLocks noChangeArrowheads="1"/>
          </p:cNvSpPr>
          <p:nvPr/>
        </p:nvSpPr>
        <p:spPr bwMode="auto">
          <a:xfrm>
            <a:off x="665163" y="3575050"/>
            <a:ext cx="733425" cy="1214438"/>
          </a:xfrm>
          <a:prstGeom prst="curvedRightArrow">
            <a:avLst>
              <a:gd name="adj1" fmla="val 33117"/>
              <a:gd name="adj2" fmla="val 66234"/>
              <a:gd name="adj3" fmla="val 33333"/>
            </a:avLst>
          </a:prstGeom>
          <a:solidFill>
            <a:srgbClr val="FF00FF"/>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66775"/>
            <a:ext cx="9972675" cy="1519238"/>
          </a:xfrm>
        </p:spPr>
        <p:txBody>
          <a:bodyPr/>
          <a:lstStyle/>
          <a:p>
            <a:pPr algn="ctr" fontAlgn="auto">
              <a:spcAft>
                <a:spcPts val="0"/>
              </a:spcAft>
              <a:defRPr/>
            </a:pPr>
            <a:r>
              <a:rPr lang="pt-BR" b="1" dirty="0" smtClean="0">
                <a:solidFill>
                  <a:schemeClr val="tx1">
                    <a:lumMod val="75000"/>
                    <a:lumOff val="25000"/>
                  </a:schemeClr>
                </a:solidFill>
              </a:rPr>
              <a:t>TRATAMENTO</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219200" y="1828800"/>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smtClean="0"/>
              <a:t>Pesquisas de diretores clínicos de departamentos neonatais terciários na Austrália e Nova Zelândia, e farmacêuticos neonatais e neonatologistas em Serviços Neonatais no Reino Unido indicam que </a:t>
            </a:r>
            <a:r>
              <a:rPr lang="pt-BR" sz="2200" b="1" smtClean="0"/>
              <a:t>todos tratariam a hiperglicemia em bebês prematuros extremos</a:t>
            </a:r>
            <a:r>
              <a:rPr lang="pt-BR" sz="2200" smtClean="0"/>
              <a:t>, embora em </a:t>
            </a:r>
            <a:r>
              <a:rPr lang="pt-BR" sz="2200" b="1" smtClean="0"/>
              <a:t>diferentes limiares de glicose e usando diferentes abordagens</a:t>
            </a:r>
            <a:r>
              <a:rPr lang="pt-BR" sz="2200" smtClean="0"/>
              <a:t>. </a:t>
            </a:r>
          </a:p>
          <a:p>
            <a:pPr marL="0" indent="0" algn="just">
              <a:buFont typeface="Wingdings" pitchFamily="2" charset="2"/>
              <a:buChar char="v"/>
            </a:pPr>
            <a:r>
              <a:rPr lang="pt-BR" sz="2200" b="1" smtClean="0"/>
              <a:t>Lidar com os fatores precipitantes </a:t>
            </a:r>
            <a:r>
              <a:rPr lang="pt-BR" sz="2200" smtClean="0"/>
              <a:t>(dor, estresse, sepse e medicamentos) ajudará até certo ponto, mas </a:t>
            </a:r>
            <a:r>
              <a:rPr lang="pt-BR" sz="2200" b="1" smtClean="0"/>
              <a:t>a maioria dos prematuros extremos com hiperglicemia persistente exigirá tratamento.</a:t>
            </a:r>
            <a:endParaRPr lang="pt-BR" sz="2200" b="1" u="sng"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8150" y="900113"/>
            <a:ext cx="9972675" cy="1520825"/>
          </a:xfrm>
        </p:spPr>
        <p:txBody>
          <a:bodyPr/>
          <a:lstStyle/>
          <a:p>
            <a:pPr algn="ctr" fontAlgn="auto">
              <a:spcAft>
                <a:spcPts val="0"/>
              </a:spcAft>
              <a:defRPr/>
            </a:pPr>
            <a:r>
              <a:rPr lang="pt-BR" b="1" dirty="0">
                <a:solidFill>
                  <a:schemeClr val="tx1">
                    <a:lumMod val="75000"/>
                    <a:lumOff val="25000"/>
                  </a:schemeClr>
                </a:solidFill>
              </a:rPr>
              <a:t>TRATAMENTO</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201738" y="1660525"/>
            <a:ext cx="10415587"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As </a:t>
            </a:r>
            <a:r>
              <a:rPr lang="pt-BR" sz="2200" b="1" smtClean="0"/>
              <a:t>duas opções de tratamento </a:t>
            </a:r>
            <a:r>
              <a:rPr lang="pt-BR" sz="2200" smtClean="0"/>
              <a:t>para bebês MBP com hiperglicemia são:</a:t>
            </a:r>
          </a:p>
          <a:p>
            <a:pPr marL="0" indent="0" algn="just">
              <a:buFont typeface="Wingdings" pitchFamily="2" charset="2"/>
              <a:buChar char="Ø"/>
            </a:pPr>
            <a:r>
              <a:rPr lang="pt-BR" sz="2200" smtClean="0"/>
              <a:t>redução da taxa de infusão de glicose;</a:t>
            </a:r>
          </a:p>
          <a:p>
            <a:pPr marL="0" indent="0" algn="just">
              <a:buFont typeface="Wingdings" pitchFamily="2" charset="2"/>
              <a:buChar char="Ø"/>
            </a:pPr>
            <a:r>
              <a:rPr lang="pt-BR" sz="2200" smtClean="0"/>
              <a:t>administração de insulina. </a:t>
            </a:r>
          </a:p>
          <a:p>
            <a:pPr marL="0" indent="0" algn="just">
              <a:buFont typeface="Wingdings" pitchFamily="2" charset="2"/>
              <a:buChar char="§"/>
            </a:pPr>
            <a:r>
              <a:rPr lang="pt-BR" sz="2200" smtClean="0"/>
              <a:t>Em um ensaio randomizado de um pequeno tamanho de amostra (N = 23), </a:t>
            </a:r>
            <a:r>
              <a:rPr lang="pt-BR" sz="2200" b="1" smtClean="0"/>
              <a:t>ambas as estratégias foram igualmente eficazes </a:t>
            </a:r>
            <a:r>
              <a:rPr lang="pt-BR" sz="2200" smtClean="0"/>
              <a:t>no controle da hiperglicemia (82% com redução da glicose e 100% com administração de insulina). </a:t>
            </a:r>
          </a:p>
          <a:p>
            <a:pPr marL="0" indent="0" algn="just">
              <a:buFont typeface="Wingdings" pitchFamily="2" charset="2"/>
              <a:buChar char="§"/>
            </a:pPr>
            <a:r>
              <a:rPr lang="pt-BR" sz="2200" smtClean="0"/>
              <a:t>Normalmente, ambas as estratégias são usadas, com a maioria dos neonatologistas realizando a </a:t>
            </a:r>
            <a:r>
              <a:rPr lang="pt-BR" sz="2200" b="1" smtClean="0"/>
              <a:t>redução da glicose como etapa inicial</a:t>
            </a:r>
            <a:r>
              <a:rPr lang="pt-BR" sz="2200" smtClean="0"/>
              <a:t>. </a:t>
            </a:r>
            <a:endParaRPr lang="pt-BR" sz="2200" b="1" u="sng"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914400"/>
            <a:ext cx="9972675" cy="1519238"/>
          </a:xfrm>
        </p:spPr>
        <p:txBody>
          <a:bodyPr/>
          <a:lstStyle/>
          <a:p>
            <a:pPr algn="ctr" fontAlgn="auto">
              <a:spcAft>
                <a:spcPts val="0"/>
              </a:spcAft>
              <a:defRPr/>
            </a:pPr>
            <a:r>
              <a:rPr lang="pt-BR" b="1" dirty="0">
                <a:solidFill>
                  <a:schemeClr val="tx1">
                    <a:lumMod val="75000"/>
                    <a:lumOff val="25000"/>
                  </a:schemeClr>
                </a:solidFill>
              </a:rPr>
              <a:t>TRATAMENTO</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50938" y="1828800"/>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Uma pesquisa de departamentos neonatais terciários na Austrália e Nova Zelândia mostrou que 70% </a:t>
            </a:r>
            <a:r>
              <a:rPr lang="pt-BR" sz="2200" b="1" smtClean="0"/>
              <a:t>diminuÍriam a ingesta de glicose </a:t>
            </a:r>
            <a:r>
              <a:rPr lang="pt-BR" sz="2200" smtClean="0"/>
              <a:t>e 30% usariam </a:t>
            </a:r>
            <a:r>
              <a:rPr lang="pt-BR" sz="2200" b="1" smtClean="0"/>
              <a:t>insulina </a:t>
            </a:r>
            <a:r>
              <a:rPr lang="pt-BR" sz="2200" smtClean="0"/>
              <a:t>durante os </a:t>
            </a:r>
            <a:r>
              <a:rPr lang="pt-BR" sz="2200" b="1" smtClean="0"/>
              <a:t>primeiros 3 dias </a:t>
            </a:r>
            <a:r>
              <a:rPr lang="pt-BR" sz="2200" smtClean="0"/>
              <a:t>após o nascimento. </a:t>
            </a:r>
          </a:p>
          <a:p>
            <a:pPr marL="0" indent="0" algn="just">
              <a:buFont typeface="Wingdings" pitchFamily="2" charset="2"/>
              <a:buChar char="§"/>
            </a:pPr>
            <a:r>
              <a:rPr lang="pt-BR" sz="2200" smtClean="0"/>
              <a:t>A porcentagem de departamentos que usam essas estratégias </a:t>
            </a:r>
            <a:r>
              <a:rPr lang="pt-BR" sz="2200" b="1" smtClean="0"/>
              <a:t>após 3 dias </a:t>
            </a:r>
            <a:r>
              <a:rPr lang="pt-BR" sz="2200" smtClean="0"/>
              <a:t>foi de 57% e 43%, respectivamente. </a:t>
            </a:r>
          </a:p>
          <a:p>
            <a:pPr marL="0" indent="0">
              <a:buFont typeface="Calibri" panose="020F0502020204030204" pitchFamily="34" charset="0"/>
              <a:buNone/>
            </a:pPr>
            <a:endParaRPr lang="pt-BR" sz="2400" b="1" u="sng"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900113"/>
            <a:ext cx="9972675" cy="1520825"/>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25538" y="1828800"/>
            <a:ext cx="10414000" cy="5029200"/>
          </a:xfrm>
        </p:spPr>
        <p:txBody>
          <a:bodyPr>
            <a:noAutofit/>
          </a:bodyPr>
          <a:lstStyle/>
          <a:p>
            <a:pPr marL="0" indent="0">
              <a:buFont typeface="Calibri" panose="020F0502020204030204" pitchFamily="34" charset="0"/>
              <a:buNone/>
            </a:pPr>
            <a:endParaRPr lang="pt-BR" sz="2200" smtClean="0"/>
          </a:p>
          <a:p>
            <a:pPr marL="0" indent="0">
              <a:buFont typeface="Wingdings" pitchFamily="2" charset="2"/>
              <a:buChar char="v"/>
            </a:pPr>
            <a:r>
              <a:rPr lang="pt-BR" sz="2200" b="1" u="sng" smtClean="0"/>
              <a:t>Opções de tratamento</a:t>
            </a:r>
          </a:p>
          <a:p>
            <a:pPr marL="0" indent="0" algn="just">
              <a:buFont typeface="Wingdings" pitchFamily="2" charset="2"/>
              <a:buChar char="§"/>
            </a:pPr>
            <a:r>
              <a:rPr lang="pt-BR" sz="2200" smtClean="0"/>
              <a:t>A associação entre </a:t>
            </a:r>
            <a:r>
              <a:rPr lang="pt-BR" sz="2200" b="1" smtClean="0"/>
              <a:t>taxas de infusão de glicose mais altas e risco de hiperglicemia</a:t>
            </a:r>
            <a:r>
              <a:rPr lang="pt-BR" sz="2200" smtClean="0"/>
              <a:t> apoia a redução da taxa de infusão de glicose como estratégia de tratamento. </a:t>
            </a:r>
          </a:p>
          <a:p>
            <a:pPr marL="0" indent="0" algn="just">
              <a:buFont typeface="Wingdings" pitchFamily="2" charset="2"/>
              <a:buChar char="§"/>
            </a:pPr>
            <a:r>
              <a:rPr lang="pt-BR" sz="2200" smtClean="0"/>
              <a:t>Um estudo recente que demonstra uma associação entre </a:t>
            </a:r>
            <a:r>
              <a:rPr lang="pt-BR" sz="2200" b="1" smtClean="0"/>
              <a:t>maior ingesta de carboidratos </a:t>
            </a:r>
            <a:r>
              <a:rPr lang="pt-BR" sz="2200" smtClean="0"/>
              <a:t>durante 1 a 8 semanas pós-natal e </a:t>
            </a:r>
            <a:r>
              <a:rPr lang="pt-BR" sz="2200" b="1" smtClean="0"/>
              <a:t>pressão arterial mais elevada em 6,5 anos</a:t>
            </a:r>
            <a:r>
              <a:rPr lang="pt-BR" sz="2200" smtClean="0"/>
              <a:t> também apoia essa abordagem. A </a:t>
            </a:r>
            <a:r>
              <a:rPr lang="pt-BR" sz="2200" b="1" smtClean="0"/>
              <a:t>desvantagem</a:t>
            </a:r>
            <a:r>
              <a:rPr lang="pt-BR" sz="2200" smtClean="0"/>
              <a:t> é o risco de caloria deficiente. </a:t>
            </a:r>
          </a:p>
          <a:p>
            <a:pPr marL="0" indent="0" algn="just">
              <a:buFont typeface="Wingdings" pitchFamily="2" charset="2"/>
              <a:buChar char="§"/>
            </a:pPr>
            <a:r>
              <a:rPr lang="pt-BR" sz="2200" smtClean="0"/>
              <a:t>Bebês tratados com redução da glicose receberam </a:t>
            </a:r>
            <a:r>
              <a:rPr lang="pt-BR" sz="2200" b="1" smtClean="0"/>
              <a:t>menos de 60 kcal/kg/dia </a:t>
            </a:r>
            <a:r>
              <a:rPr lang="pt-BR" sz="2200" smtClean="0"/>
              <a:t>(gasto energético de repouso) por um período mais longo do que aqueles tratados com insulina.</a:t>
            </a:r>
            <a:endParaRPr lang="pt-BR" sz="2200" b="1" u="sng"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8150" y="895350"/>
            <a:ext cx="9972675" cy="1520825"/>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50938" y="1828800"/>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Calorias deficientes por tempo prolongado podem ter efeitos prejudiciais a longo prazo no </a:t>
            </a:r>
            <a:r>
              <a:rPr lang="pt-BR" sz="2200" b="1" smtClean="0"/>
              <a:t>crescimento</a:t>
            </a:r>
            <a:r>
              <a:rPr lang="pt-BR" sz="2200" smtClean="0"/>
              <a:t>, </a:t>
            </a:r>
            <a:r>
              <a:rPr lang="pt-BR" sz="2200" b="1" smtClean="0"/>
              <a:t>composição corporal e neurodesenvolvimento</a:t>
            </a:r>
            <a:r>
              <a:rPr lang="pt-BR" sz="2200" smtClean="0"/>
              <a:t>;</a:t>
            </a:r>
          </a:p>
          <a:p>
            <a:pPr marL="0" indent="0" algn="just">
              <a:buFont typeface="Wingdings" pitchFamily="2" charset="2"/>
              <a:buChar char="§"/>
            </a:pPr>
            <a:r>
              <a:rPr lang="pt-BR" sz="2200" smtClean="0"/>
              <a:t>É prudente manter uma taxa de infusão de glicose de </a:t>
            </a:r>
            <a:r>
              <a:rPr lang="pt-BR" sz="2200" smtClean="0">
                <a:solidFill>
                  <a:srgbClr val="0000FF"/>
                </a:solidFill>
              </a:rPr>
              <a:t>pelo menos 6 mg/kg/min</a:t>
            </a:r>
            <a:r>
              <a:rPr lang="pt-BR" sz="2200" b="1" smtClean="0"/>
              <a:t> </a:t>
            </a:r>
            <a:r>
              <a:rPr lang="pt-BR" sz="2200" smtClean="0"/>
              <a:t>para atender às necessidades basais de glicose de prematuros extremos. </a:t>
            </a:r>
          </a:p>
          <a:p>
            <a:pPr marL="0" indent="0" algn="just">
              <a:buFont typeface="Wingdings" pitchFamily="2" charset="2"/>
              <a:buChar char="§"/>
            </a:pPr>
            <a:r>
              <a:rPr lang="pt-BR" sz="2200" b="1" smtClean="0"/>
              <a:t>Evitar variações na taxa de infusão de glicose </a:t>
            </a:r>
            <a:r>
              <a:rPr lang="pt-BR" sz="2200" smtClean="0"/>
              <a:t>diminuem o risco de hiperglicemia, mas é difícil de implementar com verificações intermitentes de glicose e ajustes manuais nas taxas de infusão de glicose.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11163" y="862013"/>
            <a:ext cx="9974262" cy="1519237"/>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25538" y="1828800"/>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O </a:t>
            </a:r>
            <a:r>
              <a:rPr lang="pt-BR" sz="2200" b="1" smtClean="0"/>
              <a:t>uso de insulina </a:t>
            </a:r>
            <a:r>
              <a:rPr lang="pt-BR" sz="2200" smtClean="0"/>
              <a:t>para tratar a hiperglicemia está associado a </a:t>
            </a:r>
            <a:r>
              <a:rPr lang="pt-BR" sz="2200" b="1" smtClean="0"/>
              <a:t>menor mortalidade </a:t>
            </a:r>
            <a:r>
              <a:rPr lang="pt-BR" sz="2200" smtClean="0"/>
              <a:t>em prematuros extremos. </a:t>
            </a:r>
          </a:p>
          <a:p>
            <a:pPr marL="0" indent="0" algn="just">
              <a:buFont typeface="Wingdings" pitchFamily="2" charset="2"/>
              <a:buChar char="§"/>
            </a:pPr>
            <a:r>
              <a:rPr lang="pt-BR" sz="2200" smtClean="0"/>
              <a:t>Além de seu papel na </a:t>
            </a:r>
            <a:r>
              <a:rPr lang="pt-BR" sz="2200" b="1" smtClean="0"/>
              <a:t>homeostase da glicose</a:t>
            </a:r>
            <a:r>
              <a:rPr lang="pt-BR" sz="2200" smtClean="0"/>
              <a:t>, a insulina é um </a:t>
            </a:r>
            <a:r>
              <a:rPr lang="pt-BR" sz="2200" b="1" smtClean="0"/>
              <a:t>fator de crescimento no período fetal</a:t>
            </a:r>
            <a:r>
              <a:rPr lang="pt-BR" sz="2200" smtClean="0"/>
              <a:t>. </a:t>
            </a:r>
          </a:p>
          <a:p>
            <a:pPr marL="0" indent="0" algn="just">
              <a:buFont typeface="Wingdings" pitchFamily="2" charset="2"/>
              <a:buChar char="§"/>
            </a:pPr>
            <a:r>
              <a:rPr lang="pt-BR" sz="2200" smtClean="0"/>
              <a:t>A administração de insulina </a:t>
            </a:r>
            <a:r>
              <a:rPr lang="pt-BR" sz="2200" b="1" smtClean="0"/>
              <a:t>melhora a utilização da glicose infundida, </a:t>
            </a:r>
            <a:r>
              <a:rPr lang="pt-BR" sz="2200" smtClean="0"/>
              <a:t>melhor do que a supressão da produção endógena de glicose e, portanto, permite </a:t>
            </a:r>
            <a:r>
              <a:rPr lang="pt-BR" sz="2200" b="1" smtClean="0"/>
              <a:t>maior ingesta calórica</a:t>
            </a:r>
            <a:r>
              <a:rPr lang="pt-BR" sz="2200" smtClean="0"/>
              <a:t>.</a:t>
            </a:r>
          </a:p>
          <a:p>
            <a:pPr marL="0" indent="0" algn="just">
              <a:buFont typeface="Wingdings" pitchFamily="2" charset="2"/>
              <a:buChar char="§"/>
            </a:pPr>
            <a:r>
              <a:rPr lang="pt-BR" sz="2200" smtClean="0"/>
              <a:t>Além disso, a insulina </a:t>
            </a:r>
            <a:r>
              <a:rPr lang="pt-BR" sz="2200" b="1" smtClean="0"/>
              <a:t>diminui as perdas urinárias de glicose</a:t>
            </a:r>
            <a:r>
              <a:rPr lang="pt-BR" sz="2200" smtClean="0"/>
              <a:t>, levando a uma maior retenção da glicose infundida. </a:t>
            </a:r>
            <a:endParaRPr lang="pt-BR" sz="2200" b="1" u="sng"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11213"/>
            <a:ext cx="9972675" cy="1519237"/>
          </a:xfrm>
        </p:spPr>
        <p:txBody>
          <a:bodyPr/>
          <a:lstStyle/>
          <a:p>
            <a:pPr algn="ctr" fontAlgn="auto">
              <a:spcAft>
                <a:spcPts val="0"/>
              </a:spcAft>
              <a:defRPr/>
            </a:pPr>
            <a:r>
              <a:rPr lang="pt-BR" b="1" dirty="0">
                <a:solidFill>
                  <a:schemeClr val="tx1">
                    <a:lumMod val="75000"/>
                    <a:lumOff val="25000"/>
                  </a:schemeClr>
                </a:solidFill>
              </a:rPr>
              <a:t>TRATAMENTO</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50938" y="1570038"/>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Em estudos randomizados, a infusão de insulina foi associada a </a:t>
            </a:r>
            <a:r>
              <a:rPr lang="pt-BR" sz="2200" b="1" smtClean="0"/>
              <a:t>melhor tolerância à glicose, ingestão de energia não proteica e ganho de peso</a:t>
            </a:r>
            <a:r>
              <a:rPr lang="pt-BR" sz="2200" smtClean="0"/>
              <a:t>, em comparação com a redução da infusão de glicose. </a:t>
            </a:r>
          </a:p>
          <a:p>
            <a:pPr marL="0" indent="0" algn="just">
              <a:buFont typeface="Wingdings" pitchFamily="2" charset="2"/>
              <a:buChar char="§"/>
            </a:pPr>
            <a:r>
              <a:rPr lang="pt-BR" sz="2200" smtClean="0"/>
              <a:t>Um estudo mais recente mostrou que o controle glicêmico rígido em bebês de MBPN em uso de </a:t>
            </a:r>
            <a:r>
              <a:rPr lang="pt-BR" sz="2200" b="1" smtClean="0"/>
              <a:t>insulina</a:t>
            </a:r>
            <a:r>
              <a:rPr lang="pt-BR" sz="2200" smtClean="0"/>
              <a:t> foi associado a </a:t>
            </a:r>
            <a:r>
              <a:rPr lang="pt-BR" sz="2200" b="1" smtClean="0"/>
              <a:t>melhor ganho de peso e crescimento da cabeça </a:t>
            </a:r>
            <a:r>
              <a:rPr lang="pt-BR" sz="2200" smtClean="0"/>
              <a:t>por até 36 semanas de idade pós-menstrual e </a:t>
            </a:r>
            <a:r>
              <a:rPr lang="pt-BR" sz="2200" b="1" smtClean="0"/>
              <a:t>menores concentrações de glicose em jejum </a:t>
            </a:r>
            <a:r>
              <a:rPr lang="pt-BR" sz="2200" smtClean="0"/>
              <a:t>aos 7 anos de idade. </a:t>
            </a:r>
          </a:p>
          <a:p>
            <a:pPr marL="0" indent="0" algn="just">
              <a:buFont typeface="Wingdings" pitchFamily="2" charset="2"/>
              <a:buChar char="§"/>
            </a:pPr>
            <a:r>
              <a:rPr lang="pt-BR" sz="2200" smtClean="0"/>
              <a:t>A </a:t>
            </a:r>
            <a:r>
              <a:rPr lang="pt-BR" sz="2200" b="1" smtClean="0"/>
              <a:t>principal preocupação </a:t>
            </a:r>
            <a:r>
              <a:rPr lang="pt-BR" sz="2200" smtClean="0"/>
              <a:t>com o uso de insulina é o </a:t>
            </a:r>
            <a:r>
              <a:rPr lang="pt-BR" sz="2200" b="1" smtClean="0"/>
              <a:t>risco de hipoglicemia</a:t>
            </a:r>
            <a:r>
              <a:rPr lang="pt-BR" sz="2200" smtClean="0"/>
              <a:t>, embora a hipoglicemia grave (concentração de glicose no sangue &lt;40 mg/dL [&lt;2,2 mmol / L]) seja rara ( 1%). Além disso, requer </a:t>
            </a:r>
            <a:r>
              <a:rPr lang="pt-BR" sz="2200" b="1" smtClean="0"/>
              <a:t>monitoramento de glicose</a:t>
            </a:r>
            <a:r>
              <a:rPr lang="pt-BR" sz="2200" smtClean="0"/>
              <a:t> no sangue e ajustes frequentes para infusão de glicose e dosagem de insulina.</a:t>
            </a:r>
            <a:endParaRPr lang="pt-BR" sz="2200" b="1" u="sng"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485775"/>
            <a:ext cx="9972675" cy="1520825"/>
          </a:xfrm>
        </p:spPr>
        <p:txBody>
          <a:bodyPr/>
          <a:lstStyle/>
          <a:p>
            <a:pPr algn="ctr" fontAlgn="auto">
              <a:spcAft>
                <a:spcPts val="0"/>
              </a:spcAft>
              <a:defRPr/>
            </a:pPr>
            <a:r>
              <a:rPr lang="pt-BR" b="1" dirty="0">
                <a:solidFill>
                  <a:schemeClr val="tx1">
                    <a:lumMod val="75000"/>
                    <a:lumOff val="25000"/>
                  </a:schemeClr>
                </a:solidFill>
              </a:rPr>
              <a:t>TRATAMENTO</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79500" y="920750"/>
            <a:ext cx="10415588"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r>
              <a:rPr lang="pt-BR" sz="2200" smtClean="0"/>
              <a:t>Um ensaio randomizado visando uma faixa de glicose no sangue de </a:t>
            </a:r>
            <a:r>
              <a:rPr lang="pt-BR" sz="2200" b="1" smtClean="0"/>
              <a:t>72 a 108 mg/dL</a:t>
            </a:r>
            <a:r>
              <a:rPr lang="pt-BR" sz="2200" smtClean="0"/>
              <a:t> (4 - 8 mmol/L) </a:t>
            </a:r>
            <a:r>
              <a:rPr lang="pt-BR" sz="2200" b="1" smtClean="0"/>
              <a:t>usando insulina </a:t>
            </a:r>
            <a:r>
              <a:rPr lang="pt-BR" sz="2200" smtClean="0"/>
              <a:t>mostrou que a </a:t>
            </a:r>
            <a:r>
              <a:rPr lang="pt-BR" sz="2200" b="1" smtClean="0"/>
              <a:t>incidência de hipoglicemia </a:t>
            </a:r>
            <a:r>
              <a:rPr lang="pt-BR" sz="2200" smtClean="0"/>
              <a:t>(definida como uma concentração de glicose no sangue &lt;47 mg/dL [&lt;2,6 mmol/L]) </a:t>
            </a:r>
            <a:r>
              <a:rPr lang="pt-BR" sz="2200" b="1" smtClean="0">
                <a:solidFill>
                  <a:srgbClr val="FF3300"/>
                </a:solidFill>
              </a:rPr>
              <a:t>aumentou de 27% para 58%</a:t>
            </a:r>
            <a:r>
              <a:rPr lang="pt-BR" sz="2200" b="1" smtClean="0"/>
              <a:t> </a:t>
            </a:r>
            <a:r>
              <a:rPr lang="pt-BR" sz="2400" smtClean="0"/>
              <a:t>em relação ao controle glicêmico padrão (intervalo de glicose no sangue alvo, 144 - 180 mg / dL [8-10 mmol / L]).</a:t>
            </a:r>
            <a:endParaRPr lang="pt-BR" sz="2200" smtClean="0"/>
          </a:p>
          <a:p>
            <a:pPr marL="0" indent="0" algn="just">
              <a:buFont typeface="Wingdings" pitchFamily="2" charset="2"/>
              <a:buChar char="§"/>
            </a:pPr>
            <a:r>
              <a:rPr lang="pt-BR" sz="2200" smtClean="0"/>
              <a:t>No entanto, esse risco aumentado de hipoglicemia não foi associado ao neurodesenvolvimento adverso na idade escolar. </a:t>
            </a:r>
          </a:p>
          <a:p>
            <a:pPr marL="0" indent="0" algn="just">
              <a:buFont typeface="Wingdings" pitchFamily="2" charset="2"/>
              <a:buChar char="§"/>
            </a:pPr>
            <a:r>
              <a:rPr lang="pt-BR" sz="2200" smtClean="0"/>
              <a:t>As outras desvantagens do uso da insulina são a </a:t>
            </a:r>
            <a:r>
              <a:rPr lang="pt-BR" sz="2200" b="1" smtClean="0"/>
              <a:t>necessidade de verificações frequentes da glicose</a:t>
            </a:r>
            <a:r>
              <a:rPr lang="pt-BR" sz="2200" smtClean="0"/>
              <a:t>, </a:t>
            </a:r>
            <a:r>
              <a:rPr lang="pt-BR" sz="2200" b="1" smtClean="0"/>
              <a:t>ajustes frequentes da taxa de infusão de glicose e da dosagem de insulina e a necessidade de acesso vascular</a:t>
            </a:r>
            <a:r>
              <a:rPr lang="pt-BR" sz="2200" smtClean="0"/>
              <a:t>. </a:t>
            </a:r>
          </a:p>
          <a:p>
            <a:pPr marL="0" indent="0" algn="just">
              <a:buFont typeface="Wingdings" pitchFamily="2" charset="2"/>
              <a:buChar char="§"/>
            </a:pPr>
            <a:r>
              <a:rPr lang="pt-BR" sz="2200" smtClean="0"/>
              <a:t>Além disso, os efeitos a longo prazo do tratamento com insulina no crescimento e desenvolvimento não são bem compreendidos.</a:t>
            </a:r>
            <a:endParaRPr lang="pt-BR" sz="2200" b="1" u="sng"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900113"/>
            <a:ext cx="9972675" cy="1520825"/>
          </a:xfrm>
        </p:spPr>
        <p:txBody>
          <a:bodyPr/>
          <a:lstStyle/>
          <a:p>
            <a:pPr algn="ctr" fontAlgn="auto">
              <a:spcAft>
                <a:spcPts val="0"/>
              </a:spcAft>
              <a:defRPr/>
            </a:pPr>
            <a:r>
              <a:rPr lang="pt-BR" b="1" dirty="0">
                <a:solidFill>
                  <a:schemeClr val="tx1">
                    <a:lumMod val="75000"/>
                    <a:lumOff val="25000"/>
                  </a:schemeClr>
                </a:solidFill>
              </a:rPr>
              <a:t>TRATAMENTO </a:t>
            </a:r>
            <a:r>
              <a:rPr lang="pt-BR" dirty="0" smtClean="0">
                <a:solidFill>
                  <a:schemeClr val="tx1">
                    <a:lumMod val="75000"/>
                    <a:lumOff val="25000"/>
                  </a:schemeClr>
                </a:solidFill>
              </a:rPr>
              <a:t/>
            </a:r>
            <a:br>
              <a:rPr lang="pt-BR" dirty="0" smtClean="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73150" y="1970088"/>
            <a:ext cx="10415588"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A dose inicial típica é entre 0,05 e 0,1 unidades/kg de insulina regular. </a:t>
            </a:r>
          </a:p>
          <a:p>
            <a:pPr marL="0" indent="0" algn="just">
              <a:buFont typeface="Wingdings" pitchFamily="2" charset="2"/>
              <a:buChar char="§"/>
            </a:pPr>
            <a:r>
              <a:rPr lang="pt-BR" sz="2200" smtClean="0"/>
              <a:t>A maioria dos neonatologistas administrará inicialmente um </a:t>
            </a:r>
            <a:r>
              <a:rPr lang="pt-BR" sz="2200" i="1" smtClean="0"/>
              <a:t>bolus</a:t>
            </a:r>
            <a:r>
              <a:rPr lang="pt-BR" sz="2200" smtClean="0"/>
              <a:t> e fará a transição para uma </a:t>
            </a:r>
            <a:r>
              <a:rPr lang="pt-BR" sz="2200" b="1" smtClean="0"/>
              <a:t>infusão contínua </a:t>
            </a:r>
            <a:r>
              <a:rPr lang="pt-BR" sz="2200" smtClean="0"/>
              <a:t>de 0,01 a 0,05 unidades/kg/hora </a:t>
            </a:r>
            <a:r>
              <a:rPr lang="pt-BR" sz="2200" b="1" smtClean="0"/>
              <a:t>se a hiperglicemia persistir</a:t>
            </a:r>
            <a:r>
              <a:rPr lang="pt-BR" sz="2200" smtClean="0"/>
              <a:t>. </a:t>
            </a:r>
          </a:p>
          <a:p>
            <a:pPr marL="0" indent="0" algn="just">
              <a:buFont typeface="Wingdings" pitchFamily="2" charset="2"/>
              <a:buChar char="§"/>
            </a:pPr>
            <a:r>
              <a:rPr lang="pt-BR" sz="2200" smtClean="0"/>
              <a:t>Bebês prematuros têm uma taxa </a:t>
            </a:r>
            <a:r>
              <a:rPr lang="pt-BR" sz="2200" b="1" smtClean="0"/>
              <a:t>de depuração metabólica de insulina mais alta </a:t>
            </a:r>
            <a:r>
              <a:rPr lang="pt-BR" sz="2200" smtClean="0"/>
              <a:t>do que os adultos e, portanto, podem requerer taxas de infusão de insulina mais altas. </a:t>
            </a:r>
          </a:p>
          <a:p>
            <a:pPr marL="0" indent="0" algn="just">
              <a:buFont typeface="Wingdings" pitchFamily="2" charset="2"/>
              <a:buChar char="§"/>
            </a:pPr>
            <a:r>
              <a:rPr lang="pt-BR" sz="2200" smtClean="0"/>
              <a:t>Um estudo descobriu que a euglicemia pode ser alcançada em uma duração média de 31 horas após o início da insulina. Outros relataram usar insulina por até 21 dias.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19150"/>
            <a:ext cx="9972675" cy="1519238"/>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147763" y="1538288"/>
            <a:ext cx="10415587"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O intervalo ideal de glicose em bebês de MBP extremamente prematuros não é conhecido.</a:t>
            </a:r>
          </a:p>
          <a:p>
            <a:pPr marL="0" indent="0" algn="just">
              <a:buFont typeface="Wingdings" pitchFamily="2" charset="2"/>
              <a:buChar char="§"/>
            </a:pPr>
            <a:r>
              <a:rPr lang="pt-BR" sz="2200" smtClean="0"/>
              <a:t>Uma pesquisa com diretores clínicos de departamentos neonatais terciários na Austrália e na Nova Zelândia indicou uma ampla gama e concentrações-alvo de glicose, </a:t>
            </a:r>
            <a:r>
              <a:rPr lang="pt-BR" sz="2200" b="1" smtClean="0"/>
              <a:t>variando de 54 a 144 mg/dL </a:t>
            </a:r>
            <a:r>
              <a:rPr lang="pt-BR" sz="2200" smtClean="0"/>
              <a:t>(3 - 8 mmol /L). </a:t>
            </a:r>
          </a:p>
          <a:p>
            <a:pPr marL="0" indent="0" algn="just">
              <a:buFont typeface="Wingdings" pitchFamily="2" charset="2"/>
              <a:buChar char="§"/>
            </a:pPr>
            <a:r>
              <a:rPr lang="pt-BR" sz="2200" smtClean="0"/>
              <a:t>Em um ensaio randomizado de bebês nascidos antes de 30 semanas de gestação ou com peso ao nascer inferior a 1.500 g, </a:t>
            </a:r>
            <a:r>
              <a:rPr lang="pt-BR" sz="2200" b="1" smtClean="0"/>
              <a:t>mantendo uma concentração de glicose no sangue entre 72 e 108 mg/dL</a:t>
            </a:r>
            <a:r>
              <a:rPr lang="pt-BR" sz="2200" smtClean="0"/>
              <a:t> (4 e 6 mmol/L) foi associada a </a:t>
            </a:r>
            <a:r>
              <a:rPr lang="pt-BR" sz="2200" b="1" smtClean="0"/>
              <a:t>melhor ganho de peso e crescimento da cabeça</a:t>
            </a:r>
            <a:r>
              <a:rPr lang="pt-BR" sz="2200" smtClean="0"/>
              <a:t>, até 36 semanas de idade pós-menstrual, comparada com a manutenção da concentração de glicose no sangue entre 144 e 180 mg/dL (8 e 10 mmol/L). </a:t>
            </a:r>
            <a:r>
              <a:rPr lang="pt-BR" sz="2200" b="1" smtClean="0">
                <a:solidFill>
                  <a:srgbClr val="FF3300"/>
                </a:solidFill>
              </a:rPr>
              <a:t>Os bebês designados para a faixa de glicemia mais baixa tiveram mais episódios de hipoglicemia</a:t>
            </a:r>
            <a:r>
              <a:rPr lang="pt-BR" sz="2200" smtClean="0"/>
              <a:t>.</a:t>
            </a:r>
          </a:p>
          <a:p>
            <a:pPr marL="0" indent="0"/>
            <a:endParaRPr lang="pt-BR" sz="2200" b="1" u="sng"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6725" y="865188"/>
            <a:ext cx="9972675" cy="1519237"/>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73150" y="1635125"/>
            <a:ext cx="10415588"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Opções de tratamento</a:t>
            </a:r>
          </a:p>
          <a:p>
            <a:pPr marL="0" indent="0" algn="just">
              <a:buFont typeface="Wingdings" pitchFamily="2" charset="2"/>
              <a:buChar char="§"/>
            </a:pPr>
            <a:r>
              <a:rPr lang="pt-BR" sz="2200" smtClean="0"/>
              <a:t>O acompanhamento na idade escolar mostrou que as crianças no grupo de </a:t>
            </a:r>
            <a:r>
              <a:rPr lang="pt-BR" sz="2200" b="1" smtClean="0"/>
              <a:t>glicemia restrita</a:t>
            </a:r>
            <a:r>
              <a:rPr lang="pt-BR" sz="2200" smtClean="0"/>
              <a:t> tinham uma </a:t>
            </a:r>
            <a:r>
              <a:rPr lang="pt-BR" sz="2200" b="1" smtClean="0"/>
              <a:t>taxa de sobrevivência semelhante</a:t>
            </a:r>
            <a:r>
              <a:rPr lang="pt-BR" sz="2200" smtClean="0"/>
              <a:t>, sem anormalidades no desenvolvimento neurológico, como aquelas no grupo de </a:t>
            </a:r>
            <a:r>
              <a:rPr lang="pt-BR" sz="2200" b="1" smtClean="0"/>
              <a:t>glicemia padrão</a:t>
            </a:r>
            <a:r>
              <a:rPr lang="pt-BR" sz="2200" smtClean="0"/>
              <a:t>, mas eram aproximadamente </a:t>
            </a:r>
            <a:r>
              <a:rPr lang="pt-BR" sz="2200" b="1" smtClean="0"/>
              <a:t>4 cm mais baixos</a:t>
            </a:r>
            <a:r>
              <a:rPr lang="pt-BR" sz="2200" smtClean="0"/>
              <a:t>, tinham </a:t>
            </a:r>
            <a:r>
              <a:rPr lang="pt-BR" sz="2200" b="1" smtClean="0"/>
              <a:t>melhor massa magra </a:t>
            </a:r>
            <a:r>
              <a:rPr lang="pt-BR" sz="2200" smtClean="0"/>
              <a:t>ajustada para altura e tinham </a:t>
            </a:r>
            <a:r>
              <a:rPr lang="pt-BR" sz="2200" b="1" smtClean="0"/>
              <a:t>menor concentração de glicose no sangue em jejum</a:t>
            </a:r>
            <a:r>
              <a:rPr lang="pt-BR" sz="2200" smtClean="0"/>
              <a:t>. </a:t>
            </a:r>
          </a:p>
          <a:p>
            <a:pPr marL="0" indent="0" algn="just">
              <a:buFont typeface="Wingdings" pitchFamily="2" charset="2"/>
              <a:buChar char="§"/>
            </a:pPr>
            <a:r>
              <a:rPr lang="pt-BR" sz="2200" smtClean="0"/>
              <a:t>Uma análise exploratória posterior mostrou que  o </a:t>
            </a:r>
            <a:r>
              <a:rPr lang="pt-BR" sz="2200" b="1" smtClean="0"/>
              <a:t>intervalo de glicose no sangue de </a:t>
            </a:r>
            <a:r>
              <a:rPr lang="pt-BR" sz="2200" b="1" smtClean="0">
                <a:solidFill>
                  <a:srgbClr val="0000FF"/>
                </a:solidFill>
              </a:rPr>
              <a:t>72 </a:t>
            </a:r>
            <a:r>
              <a:rPr lang="it-IT" sz="2200" b="1" smtClean="0">
                <a:solidFill>
                  <a:srgbClr val="0000FF"/>
                </a:solidFill>
              </a:rPr>
              <a:t>a 108 mg/dL</a:t>
            </a:r>
            <a:r>
              <a:rPr lang="it-IT" sz="2200" b="1" smtClean="0"/>
              <a:t> (4 - 6 mmol/L) </a:t>
            </a:r>
            <a:r>
              <a:rPr lang="pt-BR" sz="2200" smtClean="0"/>
              <a:t>em ambos os grupos foi associada a uma </a:t>
            </a:r>
            <a:r>
              <a:rPr lang="pt-BR" sz="2200" b="1" smtClean="0"/>
              <a:t>maior chance de sobrevivência sem comprometimento do neurodesenvolvimento e melhor QI </a:t>
            </a:r>
            <a:r>
              <a:rPr lang="pt-BR" sz="2200" smtClean="0"/>
              <a:t>em grande escala aos 7 anos de idade. No entanto, o controle rígido da glicemia é difícil e trabalhoso.</a:t>
            </a:r>
            <a:endParaRPr lang="pt-BR" sz="2200" b="1" u="sng"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5763" y="927100"/>
            <a:ext cx="9974262" cy="1519238"/>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61925" y="1828800"/>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Papel da Monitorização Contínua de glicose (CGM) no tratamento da hiperglicemia</a:t>
            </a:r>
          </a:p>
          <a:p>
            <a:pPr marL="0" indent="0" algn="just">
              <a:buFont typeface="Wingdings" pitchFamily="2" charset="2"/>
              <a:buChar char="§"/>
            </a:pPr>
            <a:r>
              <a:rPr lang="pt-BR" sz="2200" smtClean="0"/>
              <a:t>Além de exigir muito trabalho, as </a:t>
            </a:r>
            <a:r>
              <a:rPr lang="pt-BR" sz="2200" b="1" smtClean="0"/>
              <a:t>verificações intermitentes de glicose </a:t>
            </a:r>
            <a:r>
              <a:rPr lang="pt-BR" sz="2200" smtClean="0"/>
              <a:t>no sangue não fornecem um quadro real das variações glicêmicas em bebês prematuros extremos. </a:t>
            </a:r>
          </a:p>
          <a:p>
            <a:pPr marL="0" indent="0" algn="just">
              <a:buFont typeface="Wingdings" pitchFamily="2" charset="2"/>
              <a:buChar char="§"/>
            </a:pPr>
            <a:r>
              <a:rPr lang="pt-BR" sz="2200" smtClean="0"/>
              <a:t>CGM usando um sensor de glicose subcutâneo supera essas duas limitações. </a:t>
            </a:r>
          </a:p>
          <a:p>
            <a:pPr marL="0" indent="0" algn="just">
              <a:buFont typeface="Wingdings" pitchFamily="2" charset="2"/>
              <a:buChar char="§"/>
            </a:pPr>
            <a:r>
              <a:rPr lang="pt-BR" sz="2200" smtClean="0"/>
              <a:t>A sensibilidade do CGM para detectar hiperglicemia foi de 88%; especificidade, 98%; valor preditivo positivo, 90%; e valor preditivo negativo, 98%. </a:t>
            </a:r>
            <a:endParaRPr lang="pt-BR" sz="2200" b="1" u="sng"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87413"/>
            <a:ext cx="9972675" cy="1520825"/>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60450" y="1828800"/>
            <a:ext cx="10414000"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Papel do CGM no tratamento da hiperglicemia</a:t>
            </a:r>
          </a:p>
          <a:p>
            <a:pPr marL="0" indent="0" algn="just">
              <a:buFont typeface="Wingdings" pitchFamily="2" charset="2"/>
              <a:buChar char="§"/>
            </a:pPr>
            <a:r>
              <a:rPr lang="pt-BR" sz="2200" smtClean="0"/>
              <a:t>CGM juntamente com ajustes assistidos por computador na infusão de glicose/insulina </a:t>
            </a:r>
            <a:r>
              <a:rPr lang="pt-BR" sz="2200" b="1" smtClean="0"/>
              <a:t>aumenta o tempo gasto na faixa de euglicemia e reduz a variabilidade glicêmica </a:t>
            </a:r>
            <a:r>
              <a:rPr lang="pt-BR" sz="2200" smtClean="0"/>
              <a:t>e a </a:t>
            </a:r>
            <a:r>
              <a:rPr lang="pt-BR" sz="2200" b="1" smtClean="0"/>
              <a:t>duração da hiperglicemia </a:t>
            </a:r>
            <a:r>
              <a:rPr lang="pt-BR" sz="2200" smtClean="0"/>
              <a:t>em bebês de MBPN, em comparação com o controle de glicose baseado em medições intermitentes de glicose. </a:t>
            </a:r>
          </a:p>
          <a:p>
            <a:pPr marL="0" indent="0" algn="just">
              <a:buFont typeface="Wingdings" pitchFamily="2" charset="2"/>
              <a:buChar char="§"/>
            </a:pPr>
            <a:r>
              <a:rPr lang="pt-BR" sz="2200" smtClean="0"/>
              <a:t>Um ensaio randomizado publicado recentemente demonstrou a viabilidade da aplicação de insulina em circuito fechado guiado por CGM em bebês prematuros com peso ao nascer inferior a 1.200 g.</a:t>
            </a:r>
            <a:endParaRPr lang="pt-BR" sz="2200" b="1" u="sng"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19150"/>
            <a:ext cx="9972675" cy="1519238"/>
          </a:xfrm>
        </p:spPr>
        <p:txBody>
          <a:bodyPr/>
          <a:lstStyle/>
          <a:p>
            <a:pPr algn="ctr" fontAlgn="auto">
              <a:spcAft>
                <a:spcPts val="0"/>
              </a:spcAft>
              <a:defRPr/>
            </a:pPr>
            <a:r>
              <a:rPr lang="pt-BR" b="1" dirty="0">
                <a:solidFill>
                  <a:schemeClr val="tx1">
                    <a:lumMod val="75000"/>
                    <a:lumOff val="25000"/>
                  </a:schemeClr>
                </a:solidFill>
              </a:rPr>
              <a:t>TRATAMENTO </a:t>
            </a:r>
            <a:r>
              <a:rPr lang="pt-BR" dirty="0">
                <a:solidFill>
                  <a:schemeClr val="tx1">
                    <a:lumMod val="75000"/>
                    <a:lumOff val="25000"/>
                  </a:schemeClr>
                </a:solidFill>
              </a:rPr>
              <a:t/>
            </a:r>
            <a:br>
              <a:rPr lang="pt-BR" dirty="0">
                <a:solidFill>
                  <a:schemeClr val="tx1">
                    <a:lumMod val="75000"/>
                    <a:lumOff val="25000"/>
                  </a:schemeClr>
                </a:solidFill>
              </a:rPr>
            </a:br>
            <a:endParaRPr lang="pt-BR" dirty="0">
              <a:solidFill>
                <a:schemeClr val="tx1">
                  <a:lumMod val="75000"/>
                  <a:lumOff val="25000"/>
                </a:schemeClr>
              </a:solidFill>
            </a:endParaRPr>
          </a:p>
        </p:txBody>
      </p:sp>
      <p:sp>
        <p:nvSpPr>
          <p:cNvPr id="3" name="Espaço Reservado para Conteúdo 2"/>
          <p:cNvSpPr>
            <a:spLocks noGrp="1"/>
          </p:cNvSpPr>
          <p:nvPr>
            <p:ph idx="1"/>
          </p:nvPr>
        </p:nvSpPr>
        <p:spPr>
          <a:xfrm>
            <a:off x="1073150" y="1828800"/>
            <a:ext cx="10415588" cy="5029200"/>
          </a:xfrm>
        </p:spPr>
        <p:txBody>
          <a:bodyPr>
            <a:noAutofit/>
          </a:bodyPr>
          <a:lstStyle/>
          <a:p>
            <a:pPr marL="0" indent="0">
              <a:buFont typeface="Calibri" panose="020F0502020204030204" pitchFamily="34" charset="0"/>
              <a:buNone/>
            </a:pPr>
            <a:endParaRPr lang="pt-BR" smtClean="0"/>
          </a:p>
          <a:p>
            <a:pPr marL="0" indent="0" algn="just">
              <a:buFont typeface="Wingdings" pitchFamily="2" charset="2"/>
              <a:buChar char="v"/>
            </a:pPr>
            <a:r>
              <a:rPr lang="pt-BR" sz="2200" b="1" u="sng" smtClean="0"/>
              <a:t>Papel do CGM no tratamento da hiperglicemia</a:t>
            </a:r>
          </a:p>
          <a:p>
            <a:pPr marL="0" indent="0" algn="just">
              <a:buFont typeface="Wingdings" pitchFamily="2" charset="2"/>
              <a:buChar char="§"/>
            </a:pPr>
            <a:r>
              <a:rPr lang="pt-BR" sz="2200" smtClean="0"/>
              <a:t>Um algoritmo de controle com o </a:t>
            </a:r>
            <a:r>
              <a:rPr lang="pt-BR" sz="2200" b="1" smtClean="0"/>
              <a:t>objetivo de manter a glicemia entre 72 e 144 mg/dL </a:t>
            </a:r>
            <a:r>
              <a:rPr lang="pt-BR" sz="2200" smtClean="0"/>
              <a:t>(4 e 8 mmol/L) calculou a dose de insulina e a taxa de infusão de dextrose. </a:t>
            </a:r>
          </a:p>
          <a:p>
            <a:pPr marL="0" indent="0" algn="just">
              <a:buFont typeface="Wingdings" pitchFamily="2" charset="2"/>
              <a:buChar char="§"/>
            </a:pPr>
            <a:r>
              <a:rPr lang="pt-BR" sz="2200" smtClean="0"/>
              <a:t>No entanto, este estudo tem várias limitações; o tamanho da amostra era pequeno (N = 10 por grupo), o período de observação foi curto (24 horas), e os ajustes às infusões de insulina e dextrose não foram baseados nas concentrações de glicose em tempo real e não foram automatizados. </a:t>
            </a:r>
          </a:p>
          <a:p>
            <a:pPr marL="0" indent="0" algn="just">
              <a:buFont typeface="Wingdings" pitchFamily="2" charset="2"/>
              <a:buChar char="§"/>
            </a:pPr>
            <a:r>
              <a:rPr lang="pt-BR" sz="2200" smtClean="0">
                <a:solidFill>
                  <a:srgbClr val="0000FF"/>
                </a:solidFill>
              </a:rPr>
              <a:t>No entanto, os resultados são promissores e justificam estudos adicionais. </a:t>
            </a:r>
          </a:p>
          <a:p>
            <a:pPr marL="0" indent="0" algn="just">
              <a:buFont typeface="Wingdings" pitchFamily="2" charset="2"/>
              <a:buChar char="§"/>
            </a:pPr>
            <a:r>
              <a:rPr lang="pt-BR" sz="2200" smtClean="0"/>
              <a:t>Deve-se observar que o CGM não foi aprovado para uso em recém-nascidos e seu uso deve ser considerado experimental no momento.</a:t>
            </a:r>
            <a:endParaRPr lang="pt-BR" sz="2200" b="1" u="sng"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0850" y="811213"/>
            <a:ext cx="9972675" cy="1519237"/>
          </a:xfrm>
        </p:spPr>
        <p:txBody>
          <a:bodyPr/>
          <a:lstStyle/>
          <a:p>
            <a:pPr algn="ctr" fontAlgn="auto">
              <a:spcAft>
                <a:spcPts val="0"/>
              </a:spcAft>
              <a:defRPr/>
            </a:pPr>
            <a:r>
              <a:rPr lang="pt-BR" b="1" dirty="0" smtClean="0">
                <a:solidFill>
                  <a:schemeClr val="tx1">
                    <a:lumMod val="75000"/>
                    <a:lumOff val="25000"/>
                  </a:schemeClr>
                </a:solidFill>
              </a:rPr>
              <a:t>CONCLUSÃO</a:t>
            </a:r>
            <a:r>
              <a:rPr lang="pt-BR" b="1" dirty="0">
                <a:solidFill>
                  <a:schemeClr val="tx1">
                    <a:lumMod val="75000"/>
                    <a:lumOff val="25000"/>
                  </a:schemeClr>
                </a:solidFill>
              </a:rPr>
              <a:t/>
            </a:r>
            <a:br>
              <a:rPr lang="pt-BR" b="1" dirty="0">
                <a:solidFill>
                  <a:schemeClr val="tx1">
                    <a:lumMod val="75000"/>
                    <a:lumOff val="25000"/>
                  </a:schemeClr>
                </a:solidFill>
              </a:rPr>
            </a:br>
            <a:endParaRPr lang="pt-BR" b="1" dirty="0">
              <a:solidFill>
                <a:schemeClr val="tx1">
                  <a:lumMod val="75000"/>
                  <a:lumOff val="25000"/>
                </a:schemeClr>
              </a:solidFill>
            </a:endParaRPr>
          </a:p>
        </p:txBody>
      </p:sp>
      <p:sp>
        <p:nvSpPr>
          <p:cNvPr id="47107" name="Espaço Reservado para Conteúdo 2"/>
          <p:cNvSpPr>
            <a:spLocks noGrp="1"/>
          </p:cNvSpPr>
          <p:nvPr>
            <p:ph idx="1"/>
          </p:nvPr>
        </p:nvSpPr>
        <p:spPr>
          <a:xfrm>
            <a:off x="1125538" y="2036763"/>
            <a:ext cx="10415587" cy="5029200"/>
          </a:xfrm>
        </p:spPr>
        <p:txBody>
          <a:bodyPr/>
          <a:lstStyle/>
          <a:p>
            <a:pPr algn="just">
              <a:buFont typeface="Wingdings" pitchFamily="2" charset="2"/>
              <a:buChar char="v"/>
            </a:pPr>
            <a:r>
              <a:rPr lang="pt-BR" sz="2200" smtClean="0"/>
              <a:t>A hiperglicemia é comum em bebês prematuros extremos e está associada a resultados adversos em curto e longo prazo. </a:t>
            </a:r>
          </a:p>
          <a:p>
            <a:pPr algn="just">
              <a:buFont typeface="Wingdings" pitchFamily="2" charset="2"/>
              <a:buChar char="v"/>
            </a:pPr>
            <a:r>
              <a:rPr lang="pt-BR" sz="2200" smtClean="0"/>
              <a:t>A patogênese é multifatorial e as estratégias de tratamento permanecem variadas.</a:t>
            </a:r>
          </a:p>
          <a:p>
            <a:pPr algn="just">
              <a:buFont typeface="Wingdings" pitchFamily="2" charset="2"/>
              <a:buChar char="v"/>
            </a:pPr>
            <a:r>
              <a:rPr lang="pt-BR" sz="2200" smtClean="0"/>
              <a:t>Embora </a:t>
            </a:r>
            <a:r>
              <a:rPr lang="pt-BR" sz="2200" b="1" smtClean="0"/>
              <a:t>diminuir a taxa de infusão de glicose</a:t>
            </a:r>
            <a:r>
              <a:rPr lang="pt-BR" sz="2200" smtClean="0"/>
              <a:t> seja uma estratégia comum para prevenção e tratamento, esta estratégia provavelmente contribui para um </a:t>
            </a:r>
            <a:r>
              <a:rPr lang="pt-BR" sz="2200" b="1" smtClean="0"/>
              <a:t>crescimento mais pobre a longo prazo e resultados de neurodesenvolvimento</a:t>
            </a:r>
            <a:r>
              <a:rPr lang="pt-BR" sz="2200" smtClean="0"/>
              <a:t>. </a:t>
            </a:r>
          </a:p>
          <a:p>
            <a:pPr algn="just">
              <a:buFont typeface="Wingdings" pitchFamily="2" charset="2"/>
              <a:buChar char="v"/>
            </a:pPr>
            <a:r>
              <a:rPr lang="pt-BR" sz="2200" smtClean="0"/>
              <a:t>Mais pesquisas são necessárias para determinar a </a:t>
            </a:r>
            <a:r>
              <a:rPr lang="pt-BR" sz="2200" b="1" smtClean="0"/>
              <a:t>estratégia de gerenciamento ideal </a:t>
            </a:r>
            <a:r>
              <a:rPr lang="pt-BR" sz="2200" smtClean="0"/>
              <a:t>para a hiperglicemia nesta população vulnerável.</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6825" y="147638"/>
            <a:ext cx="5586413" cy="5983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Text Box 4"/>
          <p:cNvSpPr txBox="1">
            <a:spLocks noChangeArrowheads="1"/>
          </p:cNvSpPr>
          <p:nvPr/>
        </p:nvSpPr>
        <p:spPr bwMode="auto">
          <a:xfrm>
            <a:off x="249238" y="3030538"/>
            <a:ext cx="13557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REFERENCES</a:t>
            </a:r>
          </a:p>
        </p:txBody>
      </p:sp>
      <p:pic>
        <p:nvPicPr>
          <p:cNvPr id="4915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8463" y="0"/>
            <a:ext cx="3856037" cy="628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6625" y="0"/>
            <a:ext cx="3897313" cy="629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168275"/>
            <a:ext cx="4467225" cy="538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5426075"/>
            <a:ext cx="4276725" cy="55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8425" y="0"/>
            <a:ext cx="4251325" cy="611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6575" y="441325"/>
            <a:ext cx="4897438" cy="559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613" y="1841500"/>
            <a:ext cx="9521825" cy="2986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xfrm>
            <a:off x="1054100" y="403225"/>
            <a:ext cx="10058400" cy="14493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4400" smtClean="0">
                <a:solidFill>
                  <a:srgbClr val="FF00FF"/>
                </a:solidFill>
              </a:rPr>
              <a:t>Nota do Editor da página neonatal </a:t>
            </a:r>
            <a:r>
              <a:rPr lang="pt-BR" sz="4400" smtClean="0">
                <a:solidFill>
                  <a:srgbClr val="FF00FF"/>
                </a:solidFill>
                <a:hlinkClick r:id="rId2"/>
              </a:rPr>
              <a:t>www.paulomargotto.com.br</a:t>
            </a:r>
            <a:r>
              <a:rPr lang="pt-BR" sz="4400" smtClean="0">
                <a:solidFill>
                  <a:srgbClr val="FF00FF"/>
                </a:solidFill>
              </a:rPr>
              <a:t>, Dr. Paulo R. Margotto</a:t>
            </a:r>
          </a:p>
        </p:txBody>
      </p:sp>
      <p:sp>
        <p:nvSpPr>
          <p:cNvPr id="54277" name="Text Box 5"/>
          <p:cNvSpPr txBox="1">
            <a:spLocks noChangeArrowheads="1"/>
          </p:cNvSpPr>
          <p:nvPr/>
        </p:nvSpPr>
        <p:spPr bwMode="auto">
          <a:xfrm>
            <a:off x="4056063" y="5849938"/>
            <a:ext cx="2397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pmargotto@gmail.com</a:t>
            </a:r>
            <a:r>
              <a:rPr lang="pt-BR"/>
              <a:t> </a:t>
            </a:r>
          </a:p>
        </p:txBody>
      </p:sp>
      <p:pic>
        <p:nvPicPr>
          <p:cNvPr id="54279" name="Picture 7" descr="DSC00913"/>
          <p:cNvPicPr>
            <a:picLocks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3444875" y="1847850"/>
            <a:ext cx="5362575" cy="4019550"/>
          </a:xfrm>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931863" y="2419350"/>
            <a:ext cx="10058400" cy="4022725"/>
          </a:xfrm>
        </p:spPr>
        <p:txBody>
          <a:bodyPr/>
          <a:lstStyle/>
          <a:p>
            <a:r>
              <a:rPr lang="pt-BR" smtClean="0"/>
              <a:t>Os autores relataram  nesse estudo que a </a:t>
            </a:r>
            <a:r>
              <a:rPr lang="pt-BR" b="1" smtClean="0"/>
              <a:t>hiperglicemia durante os primeiros 28 dias pós-natais</a:t>
            </a:r>
            <a:r>
              <a:rPr lang="pt-BR" smtClean="0"/>
              <a:t> </a:t>
            </a:r>
            <a:r>
              <a:rPr lang="pt-BR" b="1" smtClean="0"/>
              <a:t>era comum na coorte EXPRESS de prematuros extremos (Coorte sueca), modestamente afetados pela ingestão de carboidratos, e</a:t>
            </a:r>
            <a:r>
              <a:rPr lang="pt-BR" smtClean="0"/>
              <a:t> </a:t>
            </a:r>
            <a:r>
              <a:rPr lang="pt-BR" b="1" smtClean="0"/>
              <a:t>associada ao aumento da mortalidade</a:t>
            </a:r>
            <a:r>
              <a:rPr lang="pt-BR" smtClean="0"/>
              <a:t>.</a:t>
            </a:r>
          </a:p>
          <a:p>
            <a:r>
              <a:rPr lang="pt-BR" b="1" smtClean="0"/>
              <a:t>Tratamento com insulina em bebês extremamente prematuros com hiperglicemia durante esse período foi associado a menor mortalidade.</a:t>
            </a:r>
            <a:endParaRPr lang="pt-BR" smtClean="0"/>
          </a:p>
          <a:p>
            <a:r>
              <a:rPr lang="pt-BR" b="1" smtClean="0"/>
              <a:t>Estes resultados sugerem a importância clínica potencial do momento do tratamento com insulina e da definição das concentrações limiares de glicose para o uso de insulina, se indicado</a:t>
            </a:r>
            <a:r>
              <a:rPr lang="pt-BR" smtClean="0"/>
              <a:t>.</a:t>
            </a:r>
          </a:p>
          <a:p>
            <a:r>
              <a:rPr lang="pt-BR" smtClean="0"/>
              <a:t> </a:t>
            </a:r>
            <a:r>
              <a:rPr lang="pt-BR" b="1" smtClean="0"/>
              <a:t>No entanto, a insulina tem riscos potenciais que devem ser considerados antes de poder ser recomendada.</a:t>
            </a:r>
          </a:p>
        </p:txBody>
      </p:sp>
      <p:sp>
        <p:nvSpPr>
          <p:cNvPr id="56324" name="Rectangle 4"/>
          <p:cNvSpPr>
            <a:spLocks noChangeArrowheads="1"/>
          </p:cNvSpPr>
          <p:nvPr/>
        </p:nvSpPr>
        <p:spPr bwMode="auto">
          <a:xfrm>
            <a:off x="88900" y="450850"/>
            <a:ext cx="121031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a:r>
              <a:rPr lang="pt-BR" sz="2200">
                <a:solidFill>
                  <a:srgbClr val="0000FF"/>
                </a:solidFill>
                <a:latin typeface="Lato" pitchFamily="34" charset="0"/>
                <a:hlinkClick r:id="rId2"/>
              </a:rPr>
              <a:t>Hiperglicemia nos rec</a:t>
            </a:r>
            <a:r>
              <a:rPr lang="pt-BR" sz="2200">
                <a:solidFill>
                  <a:srgbClr val="0000FF"/>
                </a:solidFill>
                <a:latin typeface="Calibri"/>
                <a:hlinkClick r:id="rId2"/>
              </a:rPr>
              <a:t>é</a:t>
            </a:r>
            <a:r>
              <a:rPr lang="pt-BR" sz="2200">
                <a:solidFill>
                  <a:srgbClr val="0000FF"/>
                </a:solidFill>
                <a:latin typeface="Lato" pitchFamily="34" charset="0"/>
                <a:hlinkClick r:id="rId2"/>
              </a:rPr>
              <a:t>m-nascidos extremamente prematuros-tratamento com insulina, mortalidade e ingesta de nutrientes</a:t>
            </a:r>
            <a:endParaRPr lang="pt-BR" sz="2200">
              <a:solidFill>
                <a:srgbClr val="0000FF"/>
              </a:solidFill>
              <a:latin typeface="Lato" pitchFamily="34" charset="0"/>
            </a:endParaRPr>
          </a:p>
          <a:p>
            <a:pPr algn="ctr" eaLnBrk="0" hangingPunct="0"/>
            <a:r>
              <a:rPr lang="pt-BR" sz="800">
                <a:solidFill>
                  <a:srgbClr val="607D8B"/>
                </a:solidFill>
              </a:rPr>
              <a:t>   </a:t>
            </a:r>
            <a:r>
              <a:rPr lang="pt-BR" sz="1300">
                <a:solidFill>
                  <a:srgbClr val="607D8B"/>
                </a:solidFill>
                <a:ea typeface="Source Sans Pro"/>
                <a:cs typeface="Source Sans Pro"/>
                <a:hlinkClick r:id="rId3"/>
              </a:rPr>
              <a:t>Hyperglycemia in Extremely Preterm Infants-Insulin Treatment, Mortality and Nutrient Intakes.</a:t>
            </a:r>
            <a:r>
              <a:rPr lang="pt-BR" sz="1300">
                <a:solidFill>
                  <a:srgbClr val="424242"/>
                </a:solidFill>
                <a:ea typeface="Source Sans Pro"/>
                <a:cs typeface="Source Sans Pro"/>
              </a:rPr>
              <a:t>Zamir I, Tornevi A, Abrahamsson T, Ahlsson. J Pediatr. 2018 Sep;200:104-110.e1. doi: 1</a:t>
            </a:r>
            <a:r>
              <a:rPr lang="pt-BR" sz="1300">
                <a:solidFill>
                  <a:srgbClr val="0000FF"/>
                </a:solidFill>
                <a:ea typeface="Source Sans Pro"/>
                <a:cs typeface="Source Sans Pro"/>
              </a:rPr>
              <a:t>0.1016/j.jpeds.2018.03.049</a:t>
            </a:r>
            <a:r>
              <a:rPr lang="pt-BR" sz="1300">
                <a:solidFill>
                  <a:srgbClr val="424242"/>
                </a:solidFill>
                <a:ea typeface="Source Sans Pro"/>
                <a:cs typeface="Source Sans Pro"/>
              </a:rPr>
              <a:t>. Epub 2018 May 3.PMID: 29731360.</a:t>
            </a:r>
            <a:r>
              <a:rPr lang="pt-BR" sz="1300">
                <a:solidFill>
                  <a:srgbClr val="607D8B"/>
                </a:solidFill>
                <a:ea typeface="Source Sans Pro"/>
                <a:cs typeface="Source Sans Pro"/>
                <a:hlinkClick r:id="rId4"/>
              </a:rPr>
              <a:t>Similar articles</a:t>
            </a:r>
            <a:r>
              <a:rPr lang="pt-BR" sz="1300" u="sng">
                <a:solidFill>
                  <a:srgbClr val="424242"/>
                </a:solidFill>
                <a:ea typeface="Source Sans Pro"/>
                <a:cs typeface="Source Sans Pro"/>
              </a:rPr>
              <a:t>. </a:t>
            </a:r>
            <a:r>
              <a:rPr lang="pt-BR" sz="1300">
                <a:solidFill>
                  <a:srgbClr val="424242"/>
                </a:solidFill>
                <a:ea typeface="Source Sans Pro"/>
                <a:cs typeface="Source Sans Pro"/>
              </a:rPr>
              <a:t>Suécia</a:t>
            </a:r>
          </a:p>
          <a:p>
            <a:pPr algn="ctr" eaLnBrk="0" hangingPunct="0"/>
            <a:r>
              <a:rPr lang="pt-BR" sz="1300">
                <a:solidFill>
                  <a:srgbClr val="424242"/>
                </a:solidFill>
                <a:ea typeface="Source Sans Pro"/>
                <a:cs typeface="Source Sans Pro"/>
              </a:rPr>
              <a:t>Apresentação:Daniela Megumi – R4 de Neonatologia- HMIB/SES/DF.</a:t>
            </a:r>
          </a:p>
          <a:p>
            <a:pPr algn="ctr" eaLnBrk="0" hangingPunct="0"/>
            <a:r>
              <a:rPr lang="pt-BR" sz="1300">
                <a:solidFill>
                  <a:srgbClr val="424242"/>
                </a:solidFill>
                <a:ea typeface="Source Sans Pro"/>
                <a:cs typeface="Source Sans Pro"/>
              </a:rPr>
              <a:t>Coordenação: Dra Joseleide de Castro e Dr. Paulo Margotto.</a:t>
            </a:r>
          </a:p>
        </p:txBody>
      </p:sp>
      <p:pic>
        <p:nvPicPr>
          <p:cNvPr id="56325" name="Picture 5" descr="pptx">
            <a:hlinkClick r:id="rId5" tooltip="Hiperglic-PT-EXTREMO"/>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47438" y="13557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6327"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2825" y="1343025"/>
            <a:ext cx="1857375" cy="103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p:txBody>
          <a:bodyPr/>
          <a:lstStyle/>
          <a:p>
            <a:r>
              <a:rPr lang="pt-BR" b="1" smtClean="0">
                <a:solidFill>
                  <a:srgbClr val="0000FF"/>
                </a:solidFill>
              </a:rPr>
              <a:t>Quanto ao tratamento com insulina</a:t>
            </a:r>
            <a:r>
              <a:rPr lang="pt-BR" smtClean="0"/>
              <a:t>, não há dúvida de que diminuirá as concentrações de glicose, mas </a:t>
            </a:r>
            <a:r>
              <a:rPr lang="pt-BR" b="1" smtClean="0"/>
              <a:t>resultados adversos do tratamento com insulina em muitas condições clínicas em crianças e adultos, bem como bebês prematuros, são bem conhecidos.</a:t>
            </a:r>
            <a:r>
              <a:rPr lang="pt-BR" smtClean="0"/>
              <a:t> Esses riscos não devem ser esquecidos quando se escolhe insulina para tratar a hiperglicemia neonatal. Apenas um estudo comparou a redução intravenosa infusão de dextrose vs tratamento com insulina para baixar as concentrações de glicose em crianças hiperglicêmicas e este estudo não encontrou diferença em múltiplos desfechos, incluindo morte, sepse, retinopatia da prematuridade, enterocolite necrosante, hemorragia intracraniana hemorragia, doença pulmonar crônica, dias da UTIN ou crescimento, 11 indicando que </a:t>
            </a:r>
            <a:r>
              <a:rPr lang="pt-BR" b="1" smtClean="0">
                <a:solidFill>
                  <a:srgbClr val="0000FF"/>
                </a:solidFill>
              </a:rPr>
              <a:t>a redução da infusão intravenosa de dextrose sempre deve ser tentado, particularmente quando tais taxas de infusão já são altas (&gt; 8-10 mg kg / min)</a:t>
            </a:r>
            <a:r>
              <a:rPr lang="pt-BR" smtClean="0"/>
              <a:t> Se a insulina não for manuseada cuidadosamente, pode ocorrer hipoglicemia, assim como uma instável e altamente variáveis concentrações de glicose, ambas podendo contribuir para resultados adversos no desenvolvimento neurológico. Além disso, o controle glicêmico rigoroso usando insulina para hiperglicemia neonatal pode reduzir o crescimento linear. </a:t>
            </a:r>
          </a:p>
        </p:txBody>
      </p:sp>
      <p:sp>
        <p:nvSpPr>
          <p:cNvPr id="89092" name="Rectangle 4"/>
          <p:cNvSpPr>
            <a:spLocks noChangeArrowheads="1"/>
          </p:cNvSpPr>
          <p:nvPr/>
        </p:nvSpPr>
        <p:spPr bwMode="auto">
          <a:xfrm>
            <a:off x="1076325" y="439738"/>
            <a:ext cx="9437688" cy="1357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a:r>
              <a:rPr lang="pt-BR" sz="2200" b="1">
                <a:solidFill>
                  <a:srgbClr val="072A4D"/>
                </a:solidFill>
                <a:latin typeface="Lato" pitchFamily="34" charset="0"/>
                <a:hlinkClick r:id="rId2"/>
              </a:rPr>
              <a:t>EDITORIAL: Hiperglicemia Neonatal </a:t>
            </a:r>
            <a:r>
              <a:rPr lang="pt-BR" sz="2200" b="1">
                <a:solidFill>
                  <a:srgbClr val="072A4D"/>
                </a:solidFill>
                <a:latin typeface="Calibri"/>
                <a:hlinkClick r:id="rId2"/>
              </a:rPr>
              <a:t>–</a:t>
            </a:r>
            <a:r>
              <a:rPr lang="pt-BR" sz="2200" b="1">
                <a:solidFill>
                  <a:srgbClr val="072A4D"/>
                </a:solidFill>
                <a:latin typeface="Lato" pitchFamily="34" charset="0"/>
                <a:hlinkClick r:id="rId2"/>
              </a:rPr>
              <a:t> Causas, Tratamentos e Cuidados</a:t>
            </a:r>
            <a:r>
              <a:rPr lang="pt-BR" sz="800">
                <a:solidFill>
                  <a:srgbClr val="607D8B"/>
                </a:solidFill>
              </a:rPr>
              <a:t>  </a:t>
            </a:r>
            <a:r>
              <a:rPr lang="pt-BR" sz="2800">
                <a:solidFill>
                  <a:srgbClr val="607D8B"/>
                </a:solidFill>
              </a:rPr>
              <a:t> </a:t>
            </a:r>
            <a:r>
              <a:rPr lang="pt-BR" sz="800">
                <a:solidFill>
                  <a:srgbClr val="607D8B"/>
                </a:solidFill>
              </a:rPr>
              <a:t>                 </a:t>
            </a:r>
            <a:r>
              <a:rPr lang="pt-BR"/>
              <a:t/>
            </a:r>
            <a:br>
              <a:rPr lang="pt-BR"/>
            </a:br>
            <a:r>
              <a:rPr lang="pt-BR" sz="1300">
                <a:solidFill>
                  <a:srgbClr val="607D8B"/>
                </a:solidFill>
                <a:ea typeface="Source Sans Pro"/>
                <a:cs typeface="Source Sans Pro"/>
                <a:hlinkClick r:id="rId3"/>
              </a:rPr>
              <a:t>Neonatal Hyperglycemia-Causes, Treatments, and Cautions.</a:t>
            </a:r>
            <a:endParaRPr lang="pt-BR" sz="1300">
              <a:solidFill>
                <a:srgbClr val="424242"/>
              </a:solidFill>
              <a:ea typeface="Source Sans Pro"/>
              <a:cs typeface="Source Sans Pro"/>
            </a:endParaRPr>
          </a:p>
          <a:p>
            <a:pPr eaLnBrk="0" hangingPunct="0"/>
            <a:r>
              <a:rPr lang="pt-BR" sz="1300">
                <a:solidFill>
                  <a:srgbClr val="424242"/>
                </a:solidFill>
                <a:ea typeface="Source Sans Pro"/>
                <a:cs typeface="Source Sans Pro"/>
              </a:rPr>
              <a:t>Hay WW Jr, Rozance PJ.J Pediatr. 2018 Sep;200:6-8. doi: 10.1016/j.jpeds.2018.04.046. Epub 2018 May 9. No abstract available.PMID: 29753545. </a:t>
            </a:r>
            <a:r>
              <a:rPr lang="pt-BR" sz="1300">
                <a:solidFill>
                  <a:srgbClr val="607D8B"/>
                </a:solidFill>
                <a:ea typeface="Source Sans Pro"/>
                <a:cs typeface="Source Sans Pro"/>
                <a:hlinkClick r:id="rId4"/>
              </a:rPr>
              <a:t>Similar articles</a:t>
            </a:r>
            <a:r>
              <a:rPr lang="pt-BR" sz="1300">
                <a:solidFill>
                  <a:srgbClr val="424242"/>
                </a:solidFill>
                <a:ea typeface="Source Sans Pro"/>
                <a:cs typeface="Source Sans Pro"/>
              </a:rPr>
              <a:t>. Realizado por Paulo R. Margotto</a:t>
            </a:r>
            <a:endParaRPr lang="pt-BR">
              <a:solidFill>
                <a:srgbClr val="607D8B"/>
              </a:solidFill>
            </a:endParaRPr>
          </a:p>
        </p:txBody>
      </p:sp>
      <p:pic>
        <p:nvPicPr>
          <p:cNvPr id="89093" name="Picture 5" descr="doc">
            <a:hlinkClick r:id="rId5" tooltip="Hiperglicemia Neonatal-EDITORIAL"/>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87000" y="3111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9094" name="Picture 6" descr="Correio%20Braziliense_arquivos/pri-1110-3212.jpg"/>
          <p:cNvPicPr>
            <a:picLocks noChangeAspect="1" noChangeArrowheads="1"/>
          </p:cNvPicPr>
          <p:nvPr/>
        </p:nvPicPr>
        <p:blipFill>
          <a:blip r:embed="rId7" r:link="rId8">
            <a:extLst>
              <a:ext uri="{28A0092B-C50C-407E-A947-70E740481C1C}">
                <a14:useLocalDpi xmlns:a14="http://schemas.microsoft.com/office/drawing/2010/main" val="0"/>
              </a:ext>
            </a:extLst>
          </a:blip>
          <a:srcRect/>
          <a:stretch>
            <a:fillRect/>
          </a:stretch>
        </p:blipFill>
        <p:spPr bwMode="auto">
          <a:xfrm>
            <a:off x="0" y="-15875"/>
            <a:ext cx="11303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1468438" y="895350"/>
            <a:ext cx="9720262" cy="4022725"/>
          </a:xfrm>
        </p:spPr>
        <p:txBody>
          <a:bodyPr lIns="45720" rIns="45720"/>
          <a:lstStyle/>
          <a:p>
            <a:pPr algn="ctr"/>
            <a:r>
              <a:rPr lang="pt-BR" altLang="pt-BR" sz="5500" smtClean="0">
                <a:solidFill>
                  <a:srgbClr val="0000FF"/>
                </a:solidFill>
              </a:rPr>
              <a:t>E MAIS.....</a:t>
            </a:r>
          </a:p>
          <a:p>
            <a:pPr algn="ctr"/>
            <a:r>
              <a:rPr lang="pt-BR" altLang="pt-BR" sz="5500" smtClean="0">
                <a:solidFill>
                  <a:srgbClr val="0000FF"/>
                </a:solidFill>
              </a:rPr>
              <a:t>Nos pré-termo extremos</a:t>
            </a:r>
          </a:p>
        </p:txBody>
      </p:sp>
      <p:sp>
        <p:nvSpPr>
          <p:cNvPr id="57347" name="Rectangle 4"/>
          <p:cNvSpPr>
            <a:spLocks noChangeArrowheads="1"/>
          </p:cNvSpPr>
          <p:nvPr/>
        </p:nvSpPr>
        <p:spPr bwMode="auto">
          <a:xfrm>
            <a:off x="3048000" y="2697163"/>
            <a:ext cx="6096000" cy="252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pt-BR" altLang="pt-BR" sz="3200">
                <a:solidFill>
                  <a:srgbClr val="00CC00"/>
                </a:solidFill>
                <a:latin typeface="Tw Cen MT"/>
              </a:rPr>
              <a:t>Riscos da hiperglicemia </a:t>
            </a:r>
          </a:p>
          <a:p>
            <a:pPr eaLnBrk="0" hangingPunct="0"/>
            <a:r>
              <a:rPr lang="pt-BR" altLang="pt-BR" sz="3200">
                <a:solidFill>
                  <a:srgbClr val="00CC00"/>
                </a:solidFill>
                <a:latin typeface="Tw Cen MT"/>
              </a:rPr>
              <a:t>Malefícios do uso de insulina</a:t>
            </a:r>
          </a:p>
          <a:p>
            <a:pPr eaLnBrk="0" hangingPunct="0"/>
            <a:r>
              <a:rPr lang="pt-BR" altLang="pt-BR" sz="3200">
                <a:solidFill>
                  <a:srgbClr val="00CC00"/>
                </a:solidFill>
                <a:latin typeface="Tw Cen MT"/>
              </a:rPr>
              <a:t>Diabetes mellitus neonatal </a:t>
            </a:r>
          </a:p>
          <a:p>
            <a:pPr eaLnBrk="0" hangingPunct="0"/>
            <a:r>
              <a:rPr lang="pt-BR" altLang="pt-BR" sz="3200">
                <a:solidFill>
                  <a:srgbClr val="00CC00"/>
                </a:solidFill>
                <a:latin typeface="Tw Cen MT"/>
              </a:rPr>
              <a:t>Como prevenir a hiperglicemia</a:t>
            </a:r>
          </a:p>
          <a:p>
            <a:pPr eaLnBrk="0" hangingPunct="0"/>
            <a:r>
              <a:rPr lang="pt-BR" altLang="pt-BR" sz="3200">
                <a:solidFill>
                  <a:srgbClr val="00CC00"/>
                </a:solidFill>
                <a:latin typeface="Tw Cen MT"/>
              </a:rPr>
              <a:t>Como tratar a hiperglicemia</a:t>
            </a:r>
          </a:p>
        </p:txBody>
      </p:sp>
      <p:sp>
        <p:nvSpPr>
          <p:cNvPr id="57348" name="Rectangle 6"/>
          <p:cNvSpPr>
            <a:spLocks noChangeArrowheads="1"/>
          </p:cNvSpPr>
          <p:nvPr/>
        </p:nvSpPr>
        <p:spPr bwMode="auto">
          <a:xfrm>
            <a:off x="2784475" y="5338763"/>
            <a:ext cx="6096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pt-BR" altLang="pt-BR" sz="2400" b="1">
                <a:solidFill>
                  <a:srgbClr val="FF0000"/>
                </a:solidFill>
                <a:latin typeface="Tw Cen MT"/>
              </a:rPr>
              <a:t>HIPERGLICEMIA</a:t>
            </a:r>
          </a:p>
          <a:p>
            <a:pPr algn="ctr" eaLnBrk="0" hangingPunct="0"/>
            <a:r>
              <a:rPr lang="pt-BR" altLang="pt-BR" sz="2400" b="1">
                <a:solidFill>
                  <a:srgbClr val="FF0000"/>
                </a:solidFill>
                <a:latin typeface="Tw Cen MT"/>
              </a:rPr>
              <a:t>(glicose sanguínea &gt;150mg%)</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1084263" y="2057400"/>
            <a:ext cx="10160000" cy="4800600"/>
          </a:xfrm>
        </p:spPr>
        <p:txBody>
          <a:bodyPr lIns="91440" rIns="91440"/>
          <a:lstStyle/>
          <a:p>
            <a:r>
              <a:rPr lang="pt-BR" altLang="pt-BR" sz="2500" smtClean="0"/>
              <a:t>Os níveis glicêmicos maiores que 180mg/dl foram significativamente maiores que os menores que 120mg/dl quando relacionados ao desenvolvimento de </a:t>
            </a:r>
            <a:r>
              <a:rPr lang="pt-BR" altLang="pt-BR" sz="2500" b="1" smtClean="0">
                <a:solidFill>
                  <a:srgbClr val="FF0000"/>
                </a:solidFill>
              </a:rPr>
              <a:t>Enterocolite Necrosante (OR:7,40 e IC95%:1,52 a 36,1);</a:t>
            </a:r>
          </a:p>
          <a:p>
            <a:r>
              <a:rPr lang="pt-BR" altLang="pt-BR" sz="2500" smtClean="0"/>
              <a:t>RN que desenvolveram Enterocolite Necrosante com hiperglicemia persistente na primeira semana tiveram </a:t>
            </a:r>
            <a:r>
              <a:rPr lang="pt-BR" altLang="pt-BR" sz="2500" smtClean="0">
                <a:solidFill>
                  <a:srgbClr val="FF0000"/>
                </a:solidFill>
              </a:rPr>
              <a:t>níveis elevados de mortalidade (OR:13,1 e IC95%:1,2 a 143);</a:t>
            </a:r>
          </a:p>
        </p:txBody>
      </p:sp>
      <p:graphicFrame>
        <p:nvGraphicFramePr>
          <p:cNvPr id="182288" name="Group 16"/>
          <p:cNvGraphicFramePr>
            <a:graphicFrameLocks noGrp="1"/>
          </p:cNvGraphicFramePr>
          <p:nvPr/>
        </p:nvGraphicFramePr>
        <p:xfrm>
          <a:off x="1046163" y="352425"/>
          <a:ext cx="10937875" cy="1158875"/>
        </p:xfrm>
        <a:graphic>
          <a:graphicData uri="http://schemas.openxmlformats.org/drawingml/2006/table">
            <a:tbl>
              <a:tblPr/>
              <a:tblGrid>
                <a:gridCol w="3646487"/>
                <a:gridCol w="3644900"/>
                <a:gridCol w="3646488"/>
              </a:tblGrid>
              <a:tr h="1158875">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Hiperglicemia e morbimortalidade nos recém-nascidos prematuros extremos</a:t>
                      </a:r>
                      <a:endParaRPr kumimoji="0" lang="en-US" altLang="pt-BR" sz="1400" b="0" i="0" u="none" strike="noStrike" cap="none" normalizeH="0" baseline="0" smtClean="0">
                        <a:ln>
                          <a:noFill/>
                        </a:ln>
                        <a:solidFill>
                          <a:srgbClr val="404040"/>
                        </a:solidFill>
                        <a:effectLst/>
                        <a:latin typeface="Calibri" pitchFamily="34" charset="0"/>
                      </a:endParaRPr>
                    </a:p>
                  </a:txBody>
                  <a:tcPr marT="45745" marB="4574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Kao LS et al; LM Soghier e LP Brion (Editorial). Apresentação: Alexandra Barreto, Ruiter Arantes, Gustavo Gomes e Paulo R. Margotto </a:t>
                      </a:r>
                      <a:endParaRPr kumimoji="0" lang="en-US" altLang="pt-BR" sz="1400" b="0" i="0" u="none" strike="noStrike" cap="none" normalizeH="0" baseline="0" smtClean="0">
                        <a:ln>
                          <a:noFill/>
                        </a:ln>
                        <a:solidFill>
                          <a:srgbClr val="404040"/>
                        </a:solidFill>
                        <a:effectLst/>
                        <a:latin typeface="Calibri" pitchFamily="34" charset="0"/>
                      </a:endParaRPr>
                    </a:p>
                  </a:txBody>
                  <a:tcPr marT="45745" marB="4574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altLang="pt-BR" sz="1600" b="0" i="0" u="none" strike="noStrike" cap="none" normalizeH="0" baseline="0" smtClean="0">
                          <a:ln>
                            <a:noFill/>
                          </a:ln>
                          <a:solidFill>
                            <a:srgbClr val="404040"/>
                          </a:solidFill>
                          <a:effectLst/>
                          <a:latin typeface="Calibri" pitchFamily="34" charset="0"/>
                          <a:hlinkClick r:id="rId2"/>
                        </a:rPr>
                        <a:t>  </a:t>
                      </a:r>
                      <a:r>
                        <a:rPr kumimoji="0" lang="en-US" altLang="pt-BR" sz="2000" b="0" i="0" u="none" strike="noStrike" cap="none" normalizeH="0" baseline="0" smtClean="0">
                          <a:ln>
                            <a:noFill/>
                          </a:ln>
                          <a:solidFill>
                            <a:srgbClr val="404040"/>
                          </a:solidFill>
                          <a:effectLst/>
                          <a:latin typeface="Calibri" pitchFamily="34" charset="0"/>
                        </a:rPr>
                        <a:t> </a:t>
                      </a:r>
                      <a:r>
                        <a:rPr kumimoji="0" lang="en-US" altLang="pt-BR" sz="1600" b="0" i="0" u="none" strike="noStrike" cap="none" normalizeH="0" baseline="0" smtClean="0">
                          <a:ln>
                            <a:noFill/>
                          </a:ln>
                          <a:solidFill>
                            <a:srgbClr val="404040"/>
                          </a:solidFill>
                          <a:effectLst/>
                          <a:latin typeface="Calibri" pitchFamily="34" charset="0"/>
                        </a:rPr>
                        <a:t>       </a:t>
                      </a:r>
                    </a:p>
                  </a:txBody>
                  <a:tcPr marT="45745" marB="45745"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58381" name="Text Box 15"/>
          <p:cNvSpPr txBox="1">
            <a:spLocks noChangeArrowheads="1"/>
          </p:cNvSpPr>
          <p:nvPr/>
        </p:nvSpPr>
        <p:spPr bwMode="auto">
          <a:xfrm>
            <a:off x="2673350" y="1482725"/>
            <a:ext cx="5781675" cy="430213"/>
          </a:xfrm>
          <a:prstGeom prst="rect">
            <a:avLst/>
          </a:prstGeom>
          <a:solidFill>
            <a:srgbClr val="FFFF00"/>
          </a:solidFill>
          <a:ln w="9525">
            <a:solidFill>
              <a:srgbClr val="FFFF00"/>
            </a:solidFill>
            <a:miter lim="800000"/>
            <a:headEnd/>
            <a:tailEnd/>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400" b="1">
                <a:solidFill>
                  <a:srgbClr val="FF0000"/>
                </a:solidFill>
                <a:latin typeface="Tw Cen MT"/>
              </a:rPr>
              <a:t>Maior risco de enterocolite necrosante</a:t>
            </a:r>
          </a:p>
        </p:txBody>
      </p:sp>
      <p:pic>
        <p:nvPicPr>
          <p:cNvPr id="58383" name="Picture 17" descr="ppt">
            <a:hlinkClick r:id="rId3" tooltip="Clube_revista_Hiperglicemi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6738" y="465138"/>
            <a:ext cx="70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84" name="Text Box 17"/>
          <p:cNvSpPr txBox="1">
            <a:spLocks noChangeArrowheads="1"/>
          </p:cNvSpPr>
          <p:nvPr/>
        </p:nvSpPr>
        <p:spPr bwMode="auto">
          <a:xfrm>
            <a:off x="207963" y="5124450"/>
            <a:ext cx="11672887" cy="1247775"/>
          </a:xfrm>
          <a:prstGeom prst="rect">
            <a:avLst/>
          </a:prstGeom>
          <a:noFill/>
          <a:ln w="5715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r>
              <a:rPr lang="pt-BR" altLang="pt-BR">
                <a:latin typeface="Tw Cen MT"/>
              </a:rPr>
              <a:t>Segund William W Ray Jr:Taxas mais altas de sepse também foram documentados com hiperglicemia, e existe evidência razoável para considerar que a </a:t>
            </a:r>
            <a:r>
              <a:rPr lang="pt-BR" altLang="pt-BR" b="1">
                <a:latin typeface="Tw Cen MT"/>
              </a:rPr>
              <a:t>hiperglicemia sustentada, que pode interromper a função da barreira intestinal, levando ao influxo sistêmico de produtos microbianos e maior disseminação da infecção entérica, pode ser um fator na patogênese precoce de enterocolite necrosante</a:t>
            </a:r>
            <a:r>
              <a:rPr lang="pt-BR" altLang="pt-BR">
                <a:latin typeface="Tw Cen MT"/>
              </a:rPr>
              <a:t>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noChangeArrowheads="1"/>
          </p:cNvSpPr>
          <p:nvPr>
            <p:ph type="body" idx="4294967295"/>
          </p:nvPr>
        </p:nvSpPr>
        <p:spPr>
          <a:xfrm>
            <a:off x="309563" y="2743200"/>
            <a:ext cx="10363200" cy="4114800"/>
          </a:xfrm>
        </p:spPr>
        <p:txBody>
          <a:bodyPr lIns="91440" rIns="91440"/>
          <a:lstStyle/>
          <a:p>
            <a:r>
              <a:rPr lang="pt-BR" altLang="pt-BR" sz="1800" smtClean="0"/>
              <a:t>Revisão gráfica retrospectiva de 372 crianças nascidas com idade gestacional (IG) &lt; 30 semanas demonstrou que </a:t>
            </a:r>
            <a:r>
              <a:rPr lang="pt-BR" altLang="pt-BR" sz="1800" smtClean="0">
                <a:solidFill>
                  <a:srgbClr val="FF3300"/>
                </a:solidFill>
              </a:rPr>
              <a:t>a média mais alta de glicemia, o número e a severidade dos episódios de hiperglicemia e insulina exógena usada nos primeiros 29 dias de vida são todos preditivos de um aumento no risco de retinopatia da prematuridade (ROP) moderada e severa.</a:t>
            </a:r>
          </a:p>
          <a:p>
            <a:r>
              <a:rPr lang="pt-BR" altLang="pt-BR" sz="1800" smtClean="0"/>
              <a:t>A </a:t>
            </a:r>
            <a:r>
              <a:rPr lang="pt-BR" altLang="pt-BR" sz="1800" smtClean="0">
                <a:solidFill>
                  <a:srgbClr val="0033CC"/>
                </a:solidFill>
              </a:rPr>
              <a:t>análise de regressão multivariada ajustada aos principais fatores de risco confundidores para retinopatia da prematuridade, como idade gestacional, sexo, peso de nascimento, restrição de crescimento e marcadores de doença pulmonar</a:t>
            </a:r>
            <a:r>
              <a:rPr lang="pt-BR" altLang="pt-BR" sz="1800" smtClean="0"/>
              <a:t>, indicam que </a:t>
            </a:r>
            <a:r>
              <a:rPr lang="pt-BR" altLang="pt-BR" sz="1800" smtClean="0">
                <a:solidFill>
                  <a:srgbClr val="FF3300"/>
                </a:solidFill>
              </a:rPr>
              <a:t>glicemia capilar elevada e uso de insulina estão significativamente associados a retinopatia da prematuridade (ROP)</a:t>
            </a:r>
          </a:p>
          <a:p>
            <a:pPr algn="ctr">
              <a:buFont typeface="Calibri" panose="020F0502020204030204" pitchFamily="34" charset="0"/>
              <a:buNone/>
            </a:pPr>
            <a:r>
              <a:rPr lang="pt-BR" altLang="pt-BR" sz="1800" b="1" smtClean="0">
                <a:solidFill>
                  <a:srgbClr val="0033CC"/>
                </a:solidFill>
              </a:rPr>
              <a:t>Este é o maior estudo em termos de número de crianças abaixo de 30 semanas de IG e com o maior número de casos de ROP</a:t>
            </a:r>
          </a:p>
        </p:txBody>
      </p:sp>
      <p:graphicFrame>
        <p:nvGraphicFramePr>
          <p:cNvPr id="183300" name="Group 4"/>
          <p:cNvGraphicFramePr>
            <a:graphicFrameLocks noGrp="1"/>
          </p:cNvGraphicFramePr>
          <p:nvPr/>
        </p:nvGraphicFramePr>
        <p:xfrm>
          <a:off x="527050" y="217488"/>
          <a:ext cx="11664950" cy="1052512"/>
        </p:xfrm>
        <a:graphic>
          <a:graphicData uri="http://schemas.openxmlformats.org/drawingml/2006/table">
            <a:tbl>
              <a:tblPr/>
              <a:tblGrid>
                <a:gridCol w="3887788"/>
                <a:gridCol w="3889375"/>
                <a:gridCol w="3887787"/>
              </a:tblGrid>
              <a:tr h="1052513">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Hiperglicemia, insulina e lenta velocidade de crescimento podem aumentar o risco de retinopatia da prematuridade </a:t>
                      </a:r>
                      <a:endParaRPr kumimoji="0" lang="en-US" altLang="pt-BR"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JW Kaempf, AJ Kaempf, Y Wu, M Stawarz et al. Apresentação:Marília Menezes, Otávia Araújo, Rafael Cavalcante, Paulo R. Margotto</a:t>
                      </a:r>
                      <a:endParaRPr kumimoji="0" lang="en-US" altLang="pt-BR" sz="14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  </a:t>
                      </a:r>
                      <a:r>
                        <a:rPr kumimoji="0" lang="en-US" altLang="pt-BR" sz="14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59405" name="Text Box 15"/>
          <p:cNvSpPr txBox="1">
            <a:spLocks noChangeArrowheads="1"/>
          </p:cNvSpPr>
          <p:nvPr/>
        </p:nvSpPr>
        <p:spPr bwMode="auto">
          <a:xfrm>
            <a:off x="2366963" y="1538288"/>
            <a:ext cx="8540750" cy="4762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800" b="1">
                <a:solidFill>
                  <a:srgbClr val="FF0000"/>
                </a:solidFill>
                <a:latin typeface="Tw Cen MT"/>
              </a:rPr>
              <a:t>INSULINA E RETINOPATIA DA PREMATURIDADE</a:t>
            </a:r>
          </a:p>
        </p:txBody>
      </p:sp>
      <p:pic>
        <p:nvPicPr>
          <p:cNvPr id="59407" name="Picture 17" descr="ppt">
            <a:hlinkClick r:id="rId3" tooltip="Hiperglicemia-ROP_201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2163" y="400050"/>
            <a:ext cx="557212" cy="55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body" idx="4294967295"/>
          </p:nvPr>
        </p:nvSpPr>
        <p:spPr>
          <a:xfrm>
            <a:off x="898525" y="2166938"/>
            <a:ext cx="9720263" cy="4022725"/>
          </a:xfrm>
        </p:spPr>
        <p:txBody>
          <a:bodyPr lIns="91440" rIns="91440"/>
          <a:lstStyle/>
          <a:p>
            <a:r>
              <a:rPr lang="pt-BR" altLang="pt-BR" sz="2500" smtClean="0"/>
              <a:t>Recém-nascidos com ROP experimentaram maior número médio de dias com hiperglicemia (7 contra 2 , p = &lt;0,0001).</a:t>
            </a:r>
          </a:p>
          <a:p>
            <a:r>
              <a:rPr lang="pt-BR" altLang="pt-BR" sz="2500" i="1" smtClean="0">
                <a:solidFill>
                  <a:srgbClr val="FF3300"/>
                </a:solidFill>
              </a:rPr>
              <a:t>O risco de ser diagnosticado com ROP aumentou em 7% para cada dia adicional de hiperglicemia</a:t>
            </a:r>
            <a:r>
              <a:rPr lang="pt-BR" altLang="pt-BR" sz="2500" i="1" smtClean="0"/>
              <a:t> (</a:t>
            </a:r>
            <a:r>
              <a:rPr lang="pt-BR" altLang="pt-BR" sz="2500" smtClean="0"/>
              <a:t>definido como número de dias com a glicose de sangue total &gt; 150 mg/dL </a:t>
            </a:r>
          </a:p>
        </p:txBody>
      </p:sp>
      <p:graphicFrame>
        <p:nvGraphicFramePr>
          <p:cNvPr id="60433" name="Group 17"/>
          <p:cNvGraphicFramePr>
            <a:graphicFrameLocks noGrp="1"/>
          </p:cNvGraphicFramePr>
          <p:nvPr/>
        </p:nvGraphicFramePr>
        <p:xfrm>
          <a:off x="1128713" y="404813"/>
          <a:ext cx="10945812" cy="1208087"/>
        </p:xfrm>
        <a:graphic>
          <a:graphicData uri="http://schemas.openxmlformats.org/drawingml/2006/table">
            <a:tbl>
              <a:tblPr/>
              <a:tblGrid>
                <a:gridCol w="3646487"/>
                <a:gridCol w="3652838"/>
                <a:gridCol w="3646487"/>
              </a:tblGrid>
              <a:tr h="1208088">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Hiperglicemia como fator de risco para desenvolvimento da retinopatia da prematuridade</a:t>
                      </a:r>
                      <a:b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b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Shakir Mohamed, Jeffrey C Murray, John M Dagle and Tarah Colaizy . Apresentação: Caroline Dias. Fabiana Márcia de Alcântara Moraes Altivo</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1" lang="pt-BR" altLang="pt-BR" sz="700" b="0" i="0" u="none" strike="noStrike" cap="none" normalizeH="0" baseline="0" smtClean="0">
                          <a:ln>
                            <a:noFill/>
                          </a:ln>
                          <a:solidFill>
                            <a:srgbClr val="000066"/>
                          </a:solidFill>
                          <a:effectLst/>
                          <a:latin typeface="Calibri" pitchFamily="34" charset="0"/>
                          <a:cs typeface="Times New Roman" pitchFamily="18" charset="0"/>
                          <a:hlinkClick r:id="rId2"/>
                        </a:rPr>
                        <a:t>  </a:t>
                      </a:r>
                      <a:r>
                        <a:rPr kumimoji="1" lang="pt-BR" altLang="pt-BR" sz="1600" b="0" i="0" u="none" strike="noStrike" cap="none" normalizeH="0" baseline="0" smtClean="0">
                          <a:ln>
                            <a:noFill/>
                          </a:ln>
                          <a:solidFill>
                            <a:srgbClr val="000066"/>
                          </a:solidFill>
                          <a:effectLst/>
                          <a:latin typeface="Calibri" pitchFamily="34" charset="0"/>
                          <a:cs typeface="Times New Roman" pitchFamily="18" charset="0"/>
                        </a:rPr>
                        <a:t> </a:t>
                      </a:r>
                      <a:r>
                        <a:rPr kumimoji="1" lang="pt-BR" altLang="pt-BR" sz="700" b="0" i="0" u="none" strike="noStrike" cap="none" normalizeH="0" baseline="0" smtClean="0">
                          <a:ln>
                            <a:noFill/>
                          </a:ln>
                          <a:solidFill>
                            <a:srgbClr val="000066"/>
                          </a:solidFill>
                          <a:effectLst/>
                          <a:latin typeface="Calibri" pitchFamily="34" charset="0"/>
                          <a:cs typeface="Times New Roman" pitchFamily="18" charset="0"/>
                        </a:rPr>
                        <a:t>          </a:t>
                      </a:r>
                    </a:p>
                  </a:txBody>
                  <a:tcPr anchor="ct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r>
            </a:tbl>
          </a:graphicData>
        </a:graphic>
      </p:graphicFrame>
      <p:sp>
        <p:nvSpPr>
          <p:cNvPr id="60430" name="AutoShape 29"/>
          <p:cNvSpPr>
            <a:spLocks noChangeArrowheads="1"/>
          </p:cNvSpPr>
          <p:nvPr/>
        </p:nvSpPr>
        <p:spPr bwMode="auto">
          <a:xfrm>
            <a:off x="11277600" y="4960938"/>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lnSpc>
                <a:spcPct val="90000"/>
              </a:lnSpc>
              <a:spcAft>
                <a:spcPts val="200"/>
              </a:spcAft>
            </a:pPr>
            <a:endParaRPr kumimoji="1" lang="pt-BR" altLang="pt-BR" sz="1900">
              <a:solidFill>
                <a:srgbClr val="0000FF"/>
              </a:solidFill>
              <a:latin typeface="Tw Cen MT"/>
            </a:endParaRPr>
          </a:p>
        </p:txBody>
      </p:sp>
      <p:sp>
        <p:nvSpPr>
          <p:cNvPr id="60431" name="Rectangle 17"/>
          <p:cNvSpPr>
            <a:spLocks noChangeArrowheads="1"/>
          </p:cNvSpPr>
          <p:nvPr/>
        </p:nvSpPr>
        <p:spPr bwMode="auto">
          <a:xfrm>
            <a:off x="5816600" y="2932113"/>
            <a:ext cx="558800" cy="990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defTabSz="457200"/>
            <a:r>
              <a:rPr lang="en-US" altLang="pt-BR" sz="2700" b="1">
                <a:solidFill>
                  <a:srgbClr val="072A4D"/>
                </a:solidFill>
                <a:latin typeface="Lato" pitchFamily="34" charset="0"/>
              </a:rPr>
              <a:t>e</a:t>
            </a:r>
          </a:p>
          <a:p>
            <a:pPr defTabSz="457200" eaLnBrk="0" hangingPunct="0"/>
            <a:r>
              <a:rPr lang="en-US" altLang="pt-BR" sz="1300">
                <a:solidFill>
                  <a:srgbClr val="2A6490"/>
                </a:solidFill>
                <a:latin typeface="Source Sans Pro"/>
                <a:hlinkClick r:id="rId3" tooltip="Hiperglic_ROP_2014"/>
              </a:rPr>
              <a:t>  </a:t>
            </a:r>
            <a:r>
              <a:rPr lang="en-US" altLang="pt-BR" sz="2800">
                <a:solidFill>
                  <a:srgbClr val="2A6490"/>
                </a:solidFill>
                <a:latin typeface="Tw Cen MT"/>
              </a:rPr>
              <a:t> </a:t>
            </a:r>
            <a:r>
              <a:rPr lang="en-US" altLang="pt-BR" sz="1300">
                <a:solidFill>
                  <a:srgbClr val="2A6490"/>
                </a:solidFill>
                <a:latin typeface="Tw Cen MT"/>
              </a:rPr>
              <a:t>        </a:t>
            </a:r>
            <a:endParaRPr lang="en-US" altLang="pt-BR" sz="1300">
              <a:solidFill>
                <a:srgbClr val="2A6490"/>
              </a:solidFill>
              <a:latin typeface="Source Sans Pro"/>
            </a:endParaRPr>
          </a:p>
        </p:txBody>
      </p:sp>
      <p:pic>
        <p:nvPicPr>
          <p:cNvPr id="60432" name="Picture 18" descr="ppt">
            <a:hlinkClick r:id="rId3" tooltip="Hiperglic_ROP_2014"/>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1200" y="155575"/>
            <a:ext cx="7112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body" idx="4294967295"/>
          </p:nvPr>
        </p:nvSpPr>
        <p:spPr>
          <a:xfrm>
            <a:off x="708025" y="304800"/>
            <a:ext cx="10393363" cy="5945188"/>
          </a:xfrm>
          <a:solidFill>
            <a:schemeClr val="bg1"/>
          </a:solidFill>
        </p:spPr>
        <p:txBody>
          <a:bodyPr lIns="91440" rIns="91440"/>
          <a:lstStyle/>
          <a:p>
            <a:r>
              <a:rPr lang="pt-BR" altLang="pt-BR" smtClean="0"/>
              <a:t>Em um estudo realizado por Garg et al avaliando a hiperglicemia e o desenvolvimento de ROP estágios III ou IV foi mostrado que </a:t>
            </a:r>
            <a:r>
              <a:rPr lang="pt-BR" altLang="pt-BR" smtClean="0">
                <a:solidFill>
                  <a:srgbClr val="FF3300"/>
                </a:solidFill>
              </a:rPr>
              <a:t>para cada aumento de 10 mg/dL de glicemia média, houve aumento de 2,7 vezes no risco de desenvolver ROP. </a:t>
            </a:r>
          </a:p>
          <a:p>
            <a:r>
              <a:rPr lang="pt-BR" altLang="pt-BR" smtClean="0"/>
              <a:t>Blanco et alencontraram que </a:t>
            </a:r>
            <a:r>
              <a:rPr lang="pt-BR" altLang="pt-BR" smtClean="0">
                <a:solidFill>
                  <a:srgbClr val="FF3300"/>
                </a:solidFill>
              </a:rPr>
              <a:t>hiperglicemia foi associada a um aumento de 4,5 vezes na incidência de ROP</a:t>
            </a:r>
            <a:r>
              <a:rPr lang="pt-BR" altLang="pt-BR" smtClean="0"/>
              <a:t> em uma população hispânica dos bebês com peso extremamente baixo.</a:t>
            </a:r>
          </a:p>
          <a:p>
            <a:pPr>
              <a:lnSpc>
                <a:spcPct val="80000"/>
              </a:lnSpc>
            </a:pPr>
            <a:r>
              <a:rPr lang="pt-BR" altLang="pt-BR" smtClean="0">
                <a:solidFill>
                  <a:srgbClr val="FF3300"/>
                </a:solidFill>
              </a:rPr>
              <a:t>Hiperglicemia pode influenciar a ROP devido ao seu efeito significativo sobre o fluxo sanguíneo da retina</a:t>
            </a:r>
            <a:r>
              <a:rPr lang="pt-BR" altLang="pt-BR" smtClean="0"/>
              <a:t>.</a:t>
            </a:r>
          </a:p>
          <a:p>
            <a:pPr>
              <a:lnSpc>
                <a:spcPct val="80000"/>
              </a:lnSpc>
            </a:pPr>
            <a:r>
              <a:rPr lang="pt-BR" altLang="pt-BR" smtClean="0"/>
              <a:t>Ratos diabéticos apresentaram melhora do fluxo sanguíneo na retina com a redução da glicemia, versos ratos diabéticos hiperglicêmcos.</a:t>
            </a:r>
          </a:p>
          <a:p>
            <a:pPr>
              <a:lnSpc>
                <a:spcPct val="80000"/>
              </a:lnSpc>
            </a:pPr>
            <a:r>
              <a:rPr lang="pt-BR" altLang="pt-BR" smtClean="0"/>
              <a:t> Além disso , tem se demonstrado que a hiperglicemia aumenta a formação de diacilglicerol , que por sua vez aumenta a ativação da proteína C quinase. A proteína quinase C tem um efeito em vários fatores de crescimento diferentes: tais como o fator de crescimento endotelial vascular ( VEGF ) , o que impacta na angiogênese e na permeabilidade vascular.</a:t>
            </a:r>
          </a:p>
          <a:p>
            <a:pPr>
              <a:lnSpc>
                <a:spcPct val="80000"/>
              </a:lnSpc>
            </a:pPr>
            <a:r>
              <a:rPr lang="pt-BR" altLang="pt-BR" smtClean="0"/>
              <a:t> A </a:t>
            </a:r>
            <a:r>
              <a:rPr lang="pt-BR" altLang="pt-BR" smtClean="0">
                <a:solidFill>
                  <a:srgbClr val="FF3300"/>
                </a:solidFill>
              </a:rPr>
              <a:t>hiperglicemia, em condições de cultivo de hipoxia tem aumentado a produção de VEGF em células de Müller da retina</a:t>
            </a:r>
            <a:r>
              <a:rPr lang="pt-BR" altLang="pt-BR" smtClean="0"/>
              <a:t>. </a:t>
            </a:r>
            <a:endParaRPr lang="en-US" altLang="pt-BR" smtClean="0"/>
          </a:p>
          <a:p>
            <a:endParaRPr lang="pt-BR" altLang="pt-BR" smtClean="0"/>
          </a:p>
          <a:p>
            <a:endParaRPr lang="pt-BR" altLang="pt-BR" sz="1600" smtClean="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noChangeArrowheads="1"/>
          </p:cNvSpPr>
          <p:nvPr>
            <p:ph type="body" idx="4294967295"/>
          </p:nvPr>
        </p:nvSpPr>
        <p:spPr>
          <a:xfrm>
            <a:off x="671513" y="3070225"/>
            <a:ext cx="10160000" cy="4800600"/>
          </a:xfrm>
        </p:spPr>
        <p:txBody>
          <a:bodyPr lIns="91440" rIns="91440"/>
          <a:lstStyle/>
          <a:p>
            <a:r>
              <a:rPr lang="pt-BR" altLang="pt-BR" sz="2200" smtClean="0"/>
              <a:t>Regressão logística multivariada revelou que a </a:t>
            </a:r>
            <a:r>
              <a:rPr lang="pt-BR" altLang="pt-BR" sz="2200" smtClean="0">
                <a:solidFill>
                  <a:srgbClr val="FF3300"/>
                </a:solidFill>
              </a:rPr>
              <a:t>hiperglicemia durante as primeiras 24 horas de vida permaneceu como fator de risco para a morte</a:t>
            </a:r>
            <a:r>
              <a:rPr lang="pt-BR" altLang="pt-BR" sz="2200" smtClean="0"/>
              <a:t> (OR:3,7;IC a 95%:1,3-10,6-p=0,01) e </a:t>
            </a:r>
            <a:r>
              <a:rPr lang="pt-BR" altLang="pt-BR" sz="2200" smtClean="0">
                <a:solidFill>
                  <a:srgbClr val="FF3300"/>
                </a:solidFill>
              </a:rPr>
              <a:t>alterações (REDUÇÃO!) da substância branca</a:t>
            </a:r>
            <a:r>
              <a:rPr lang="pt-BR" altLang="pt-BR" sz="2200" smtClean="0"/>
              <a:t> (OR=3,1; IC a 95%:1,01-9,2 –p=0,04), demonstrada na ressonância magnética</a:t>
            </a:r>
          </a:p>
        </p:txBody>
      </p:sp>
      <p:graphicFrame>
        <p:nvGraphicFramePr>
          <p:cNvPr id="62480" name="Group 16"/>
          <p:cNvGraphicFramePr>
            <a:graphicFrameLocks noGrp="1"/>
          </p:cNvGraphicFramePr>
          <p:nvPr/>
        </p:nvGraphicFramePr>
        <p:xfrm>
          <a:off x="915988" y="234950"/>
          <a:ext cx="11142662" cy="1158875"/>
        </p:xfrm>
        <a:graphic>
          <a:graphicData uri="http://schemas.openxmlformats.org/drawingml/2006/table">
            <a:tbl>
              <a:tblPr/>
              <a:tblGrid>
                <a:gridCol w="3292475"/>
                <a:gridCol w="3294062"/>
                <a:gridCol w="4556125"/>
              </a:tblGrid>
              <a:tr h="1158875">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Hiperglicemia precoce é um fator de risco para a morte e redução da substância branca em crianças pré-termos</a:t>
                      </a:r>
                      <a:endParaRPr kumimoji="0" lang="en-US" altLang="pt-BR" sz="1400" b="0" i="0" u="none" strike="noStrike" cap="none" normalizeH="0" baseline="0" smtClean="0">
                        <a:ln>
                          <a:noFill/>
                        </a:ln>
                        <a:solidFill>
                          <a:srgbClr val="404040"/>
                        </a:solidFill>
                        <a:effectLst/>
                        <a:latin typeface="Calibri" pitchFamily="34" charset="0"/>
                      </a:endParaRPr>
                    </a:p>
                  </a:txBody>
                  <a:tcPr marT="45745" marB="4574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Georgios Alexandrou, Beatrice Sklold Jonna Karlén, Mesfin K. Tessma, Mireille Vanpée.Apresentação: Nathália Bardal </a:t>
                      </a:r>
                      <a:endParaRPr kumimoji="0" lang="en-US" altLang="pt-BR" sz="1400" b="0" i="0" u="none" strike="noStrike" cap="none" normalizeH="0" baseline="0" smtClean="0">
                        <a:ln>
                          <a:noFill/>
                        </a:ln>
                        <a:solidFill>
                          <a:srgbClr val="404040"/>
                        </a:solidFill>
                        <a:effectLst/>
                        <a:latin typeface="Calibri" pitchFamily="34" charset="0"/>
                      </a:endParaRPr>
                    </a:p>
                  </a:txBody>
                  <a:tcPr marT="45745" marB="4574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altLang="pt-BR" sz="900" b="0" i="0" u="none" strike="noStrike" cap="none" normalizeH="0" baseline="0" smtClean="0">
                          <a:ln>
                            <a:noFill/>
                          </a:ln>
                          <a:solidFill>
                            <a:srgbClr val="404040"/>
                          </a:solidFill>
                          <a:effectLst/>
                          <a:latin typeface="Calibri" pitchFamily="34" charset="0"/>
                          <a:hlinkClick r:id="rId2"/>
                        </a:rPr>
                        <a:t>  </a:t>
                      </a:r>
                      <a:r>
                        <a:rPr kumimoji="0" lang="en-US" altLang="pt-BR" sz="900" b="0" i="0" u="none" strike="noStrike" cap="none" normalizeH="0" baseline="0" smtClean="0">
                          <a:ln>
                            <a:noFill/>
                          </a:ln>
                          <a:solidFill>
                            <a:srgbClr val="404040"/>
                          </a:solidFill>
                          <a:effectLst/>
                          <a:latin typeface="Calibri" pitchFamily="34" charset="0"/>
                        </a:rPr>
                        <a:t>        </a:t>
                      </a:r>
                    </a:p>
                  </a:txBody>
                  <a:tcPr marT="45745" marB="45745"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62477" name="Text Box 15"/>
          <p:cNvSpPr txBox="1">
            <a:spLocks noChangeArrowheads="1"/>
          </p:cNvSpPr>
          <p:nvPr/>
        </p:nvSpPr>
        <p:spPr bwMode="auto">
          <a:xfrm>
            <a:off x="912813" y="2200275"/>
            <a:ext cx="88534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800" b="1">
                <a:solidFill>
                  <a:srgbClr val="FF0000"/>
                </a:solidFill>
                <a:latin typeface="Tw Cen MT"/>
              </a:rPr>
              <a:t>Maior risco de morte / Redução substância branca cerebral</a:t>
            </a:r>
          </a:p>
        </p:txBody>
      </p:sp>
      <p:pic>
        <p:nvPicPr>
          <p:cNvPr id="62479" name="Picture 17" descr="ppt">
            <a:hlinkClick r:id="rId3" tooltip="Hiperglicem_lesao_subst_branc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93250" y="555625"/>
            <a:ext cx="501650"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rrowheads="1"/>
          </p:cNvSpPr>
          <p:nvPr>
            <p:ph type="body" idx="4294967295"/>
          </p:nvPr>
        </p:nvSpPr>
        <p:spPr>
          <a:xfrm>
            <a:off x="527050" y="2708275"/>
            <a:ext cx="10160000" cy="4800600"/>
          </a:xfrm>
        </p:spPr>
        <p:txBody>
          <a:bodyPr lIns="91440" rIns="91440"/>
          <a:lstStyle/>
          <a:p>
            <a:r>
              <a:rPr lang="pt-BR" altLang="pt-BR" sz="2200" smtClean="0"/>
              <a:t>O grupo com  hemorragia intraventricular (HIV)  teve eventos mais frequentes e </a:t>
            </a:r>
            <a:r>
              <a:rPr lang="pt-BR" altLang="pt-BR" sz="2200" b="1" smtClean="0"/>
              <a:t>mais duradouros</a:t>
            </a:r>
            <a:r>
              <a:rPr lang="pt-BR" altLang="pt-BR" sz="2200" smtClean="0"/>
              <a:t> de hiperglicemia (10 horas de duração de mesmo leve hiperglicemia nos primeiros 4 dias de vida associou-se com risco de 10,33 vezes com a HIV); este achado sugere que alterações na homeostase da glicose  são importantes como reflexo de um </a:t>
            </a:r>
            <a:r>
              <a:rPr lang="pt-BR" altLang="pt-BR" sz="2200" i="1" smtClean="0"/>
              <a:t>continuum</a:t>
            </a:r>
            <a:r>
              <a:rPr lang="pt-BR" altLang="pt-BR" sz="2200" smtClean="0"/>
              <a:t> de anormalidades biológicas; torna-se assim importante o acompanhamento rigoroso da glicose nestes recém-nascidos na UTI Neonatal; no entanto,  não houve associação significativa entre hipoglicemia e HIV. Nos links as implicações dos distúrbios da glicose no cérebro, olho e intestino! </a:t>
            </a:r>
          </a:p>
        </p:txBody>
      </p:sp>
      <p:graphicFrame>
        <p:nvGraphicFramePr>
          <p:cNvPr id="63504" name="Group 16"/>
          <p:cNvGraphicFramePr>
            <a:graphicFrameLocks noGrp="1"/>
          </p:cNvGraphicFramePr>
          <p:nvPr/>
        </p:nvGraphicFramePr>
        <p:xfrm>
          <a:off x="754063" y="454025"/>
          <a:ext cx="11437937" cy="1158875"/>
        </p:xfrm>
        <a:graphic>
          <a:graphicData uri="http://schemas.openxmlformats.org/drawingml/2006/table">
            <a:tbl>
              <a:tblPr/>
              <a:tblGrid>
                <a:gridCol w="3386137"/>
                <a:gridCol w="3386138"/>
                <a:gridCol w="4665662"/>
              </a:tblGrid>
              <a:tr h="1158875">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Longa duração da hiperglicemia nas primeiras 96 horas de vida associa-se com severa hemorragia intraventricular nos recém-nascidos pré-termos</a:t>
                      </a:r>
                      <a:endParaRPr kumimoji="0" lang="en-US" altLang="pt-BR" sz="1400" b="0" i="0" u="none" strike="noStrike" cap="none" normalizeH="0" baseline="0" smtClean="0">
                        <a:ln>
                          <a:noFill/>
                        </a:ln>
                        <a:solidFill>
                          <a:srgbClr val="404040"/>
                        </a:solidFill>
                        <a:effectLst/>
                        <a:latin typeface="Calibri" pitchFamily="34" charset="0"/>
                      </a:endParaRPr>
                    </a:p>
                  </a:txBody>
                  <a:tcPr marT="45745" marB="4574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400" b="0" i="0" u="none" strike="noStrike" cap="none" normalizeH="0" baseline="0" smtClean="0">
                          <a:ln>
                            <a:noFill/>
                          </a:ln>
                          <a:solidFill>
                            <a:srgbClr val="404040"/>
                          </a:solidFill>
                          <a:effectLst/>
                          <a:latin typeface="Calibri" pitchFamily="34" charset="0"/>
                          <a:hlinkClick r:id="rId2"/>
                        </a:rPr>
                        <a:t>Auerbach A, Friedman SE, Arad I, Peleg O, Abram TB, Oz B, Zangen DH. Apresentação: Lara Vieira S. Meira, Paulo R. Margotto</a:t>
                      </a:r>
                      <a:endParaRPr kumimoji="0" lang="en-US" altLang="pt-BR" sz="1400" b="0" i="0" u="none" strike="noStrike" cap="none" normalizeH="0" baseline="0" smtClean="0">
                        <a:ln>
                          <a:noFill/>
                        </a:ln>
                        <a:solidFill>
                          <a:srgbClr val="404040"/>
                        </a:solidFill>
                        <a:effectLst/>
                        <a:latin typeface="Calibri" pitchFamily="34" charset="0"/>
                      </a:endParaRPr>
                    </a:p>
                  </a:txBody>
                  <a:tcPr marT="45745" marB="4574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altLang="pt-BR" sz="1600" b="0" i="0" u="none" strike="noStrike" cap="none" normalizeH="0" baseline="0" smtClean="0">
                          <a:ln>
                            <a:noFill/>
                          </a:ln>
                          <a:solidFill>
                            <a:srgbClr val="404040"/>
                          </a:solidFill>
                          <a:effectLst/>
                          <a:latin typeface="Calibri" pitchFamily="34" charset="0"/>
                          <a:hlinkClick r:id="rId2"/>
                        </a:rPr>
                        <a:t>  </a:t>
                      </a:r>
                      <a:r>
                        <a:rPr kumimoji="0" lang="en-US" altLang="pt-BR" sz="2000" b="0" i="0" u="none" strike="noStrike" cap="none" normalizeH="0" baseline="0" smtClean="0">
                          <a:ln>
                            <a:noFill/>
                          </a:ln>
                          <a:solidFill>
                            <a:srgbClr val="404040"/>
                          </a:solidFill>
                          <a:effectLst/>
                          <a:latin typeface="Calibri" pitchFamily="34" charset="0"/>
                        </a:rPr>
                        <a:t> </a:t>
                      </a:r>
                      <a:r>
                        <a:rPr kumimoji="0" lang="en-US" altLang="pt-BR" sz="1600" b="0" i="0" u="none" strike="noStrike" cap="none" normalizeH="0" baseline="0" smtClean="0">
                          <a:ln>
                            <a:noFill/>
                          </a:ln>
                          <a:solidFill>
                            <a:srgbClr val="404040"/>
                          </a:solidFill>
                          <a:effectLst/>
                          <a:latin typeface="Calibri" pitchFamily="34" charset="0"/>
                        </a:rPr>
                        <a:t>       </a:t>
                      </a:r>
                    </a:p>
                  </a:txBody>
                  <a:tcPr marT="45745" marB="45745"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63501" name="Text Box 15"/>
          <p:cNvSpPr txBox="1">
            <a:spLocks noChangeArrowheads="1"/>
          </p:cNvSpPr>
          <p:nvPr/>
        </p:nvSpPr>
        <p:spPr bwMode="auto">
          <a:xfrm>
            <a:off x="1776413" y="1700213"/>
            <a:ext cx="64135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800" b="1">
                <a:solidFill>
                  <a:srgbClr val="FF0000"/>
                </a:solidFill>
                <a:latin typeface="Tw Cen MT"/>
              </a:rPr>
              <a:t>Maior risco de hemorragia intraventricular</a:t>
            </a:r>
          </a:p>
        </p:txBody>
      </p:sp>
      <p:pic>
        <p:nvPicPr>
          <p:cNvPr id="63503" name="Picture 17" descr="ppt">
            <a:hlinkClick r:id="rId3" tooltip="Hiperglicemia_Hemorrag_Intrav"/>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9725" y="690563"/>
            <a:ext cx="70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body" idx="4294967295"/>
          </p:nvPr>
        </p:nvSpPr>
        <p:spPr/>
        <p:txBody>
          <a:bodyPr lIns="91440" rIns="91440"/>
          <a:lstStyle/>
          <a:p>
            <a:pPr algn="ctr"/>
            <a:r>
              <a:rPr lang="pt-BR" altLang="pt-BR" sz="2200" smtClean="0">
                <a:hlinkClick r:id="rId2"/>
              </a:rPr>
              <a:t>Early insulin therapy in very-low-birth-weight infants.</a:t>
            </a:r>
            <a:r>
              <a:rPr lang="pt-BR" altLang="pt-BR" sz="2200" smtClean="0"/>
              <a:t> Beardsall K et al. N Engl J Med. 2008 Oct 30;359(18):1873-84. </a:t>
            </a:r>
            <a:r>
              <a:rPr lang="pt-BR" altLang="pt-BR" sz="2200" b="1" smtClean="0">
                <a:solidFill>
                  <a:srgbClr val="0000FF"/>
                </a:solidFill>
              </a:rPr>
              <a:t>ARTIGO INTEGRAL</a:t>
            </a:r>
            <a:endParaRPr lang="pt-BR" altLang="pt-BR" sz="2200" smtClean="0">
              <a:solidFill>
                <a:srgbClr val="0000FF"/>
              </a:solidFill>
            </a:endParaRPr>
          </a:p>
          <a:p>
            <a:pPr algn="ctr"/>
            <a:endParaRPr lang="pt-BR" altLang="pt-BR" sz="2200" smtClean="0"/>
          </a:p>
          <a:p>
            <a:r>
              <a:rPr lang="en-US" altLang="pt-BR" sz="2200" smtClean="0"/>
              <a:t>Diferença significante na mortalidade nos primeiros 28 dias de vida, mesmo corrigidos fatores de confusão (peso de nascimento e idade gestacional): </a:t>
            </a:r>
            <a:r>
              <a:rPr lang="pt-BR" altLang="pt-BR" sz="2200" smtClean="0"/>
              <a:t>(P = 0.04); </a:t>
            </a:r>
            <a:r>
              <a:rPr lang="pt-BR" altLang="pt-BR" sz="2200" b="1" smtClean="0"/>
              <a:t>maior no grupo tratado precocemente com  insulina (11.9% x 5,75%).</a:t>
            </a:r>
          </a:p>
        </p:txBody>
      </p:sp>
      <p:graphicFrame>
        <p:nvGraphicFramePr>
          <p:cNvPr id="187406" name="Group 14"/>
          <p:cNvGraphicFramePr>
            <a:graphicFrameLocks noGrp="1"/>
          </p:cNvGraphicFramePr>
          <p:nvPr/>
        </p:nvGraphicFramePr>
        <p:xfrm>
          <a:off x="384175" y="244475"/>
          <a:ext cx="11582400" cy="869950"/>
        </p:xfrm>
        <a:graphic>
          <a:graphicData uri="http://schemas.openxmlformats.org/drawingml/2006/table">
            <a:tbl>
              <a:tblPr/>
              <a:tblGrid>
                <a:gridCol w="3860800"/>
                <a:gridCol w="3860800"/>
                <a:gridCol w="3860800"/>
              </a:tblGrid>
              <a:tr h="869950">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600" b="0" i="0" u="none" strike="noStrike" cap="none" normalizeH="0" baseline="0" smtClean="0">
                          <a:ln>
                            <a:noFill/>
                          </a:ln>
                          <a:solidFill>
                            <a:srgbClr val="404040"/>
                          </a:solidFill>
                          <a:effectLst/>
                          <a:latin typeface="Calibri" pitchFamily="34" charset="0"/>
                          <a:hlinkClick r:id="rId3"/>
                        </a:rPr>
                        <a:t>Insulin precoce nos recém-nascidos de muito baixo peso</a:t>
                      </a:r>
                      <a:endParaRPr kumimoji="0" lang="en-US" altLang="pt-BR" sz="16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600" b="0" i="0" u="none" strike="noStrike" cap="none" normalizeH="0" baseline="0" smtClean="0">
                          <a:ln>
                            <a:noFill/>
                          </a:ln>
                          <a:solidFill>
                            <a:srgbClr val="404040"/>
                          </a:solidFill>
                          <a:effectLst/>
                          <a:latin typeface="Calibri" pitchFamily="34" charset="0"/>
                          <a:hlinkClick r:id="rId3"/>
                        </a:rPr>
                        <a:t>Beardsall K, Vanhaesebrouck S, Ogilvy-Stuart AL et al. Apresentação: Marília Aires</a:t>
                      </a:r>
                      <a:endParaRPr kumimoji="0" lang="en-US" altLang="pt-BR" sz="1600" b="0" i="0" u="none" strike="noStrike" cap="none" normalizeH="0" baseline="0" smtClean="0">
                        <a:ln>
                          <a:noFill/>
                        </a:ln>
                        <a:solidFill>
                          <a:srgbClr val="404040"/>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Pct val="100000"/>
                        <a:buFontTx/>
                        <a:buNone/>
                        <a:tabLst/>
                      </a:pPr>
                      <a:r>
                        <a:rPr kumimoji="0" lang="en-US" altLang="pt-BR" sz="1600" b="0" i="0" u="none" strike="noStrike" cap="none" normalizeH="0" baseline="0" smtClean="0">
                          <a:ln>
                            <a:noFill/>
                          </a:ln>
                          <a:solidFill>
                            <a:srgbClr val="404040"/>
                          </a:solidFill>
                          <a:effectLst/>
                          <a:latin typeface="Calibri" pitchFamily="34" charset="0"/>
                          <a:hlinkClick r:id="rId3"/>
                        </a:rPr>
                        <a:t>  </a:t>
                      </a:r>
                      <a:r>
                        <a:rPr kumimoji="0" lang="en-US" altLang="pt-BR" sz="2000" b="0" i="0" u="none" strike="noStrike" cap="none" normalizeH="0" baseline="0" smtClean="0">
                          <a:ln>
                            <a:noFill/>
                          </a:ln>
                          <a:solidFill>
                            <a:srgbClr val="404040"/>
                          </a:solidFill>
                          <a:effectLst/>
                          <a:latin typeface="Calibri" pitchFamily="34" charset="0"/>
                        </a:rPr>
                        <a:t> </a:t>
                      </a:r>
                      <a:r>
                        <a:rPr kumimoji="0" lang="en-US" altLang="pt-BR" sz="1600" b="0" i="0" u="none" strike="noStrike" cap="none" normalizeH="0" baseline="0" smtClean="0">
                          <a:ln>
                            <a:noFill/>
                          </a:ln>
                          <a:solidFill>
                            <a:srgbClr val="404040"/>
                          </a:solidFill>
                          <a:effectLst/>
                          <a:latin typeface="Calibri" pitchFamily="34"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64525" name="Text Box 15"/>
          <p:cNvSpPr txBox="1">
            <a:spLocks noChangeArrowheads="1"/>
          </p:cNvSpPr>
          <p:nvPr/>
        </p:nvSpPr>
        <p:spPr bwMode="auto">
          <a:xfrm>
            <a:off x="1550988" y="1195388"/>
            <a:ext cx="9436100" cy="430212"/>
          </a:xfrm>
          <a:prstGeom prst="rect">
            <a:avLst/>
          </a:prstGeom>
          <a:solidFill>
            <a:srgbClr val="FFFF00"/>
          </a:solidFill>
          <a:ln w="9525">
            <a:solidFill>
              <a:srgbClr val="FFFF00"/>
            </a:solidFill>
            <a:miter lim="800000"/>
            <a:headEnd/>
            <a:tailEnd/>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400" b="1">
                <a:solidFill>
                  <a:srgbClr val="FF0000"/>
                </a:solidFill>
                <a:latin typeface="Tw Cen MT"/>
              </a:rPr>
              <a:t>MAIOR RISCO DE MORTE COM O USO PRECOCE DE INSULINA</a:t>
            </a:r>
          </a:p>
        </p:txBody>
      </p:sp>
      <p:pic>
        <p:nvPicPr>
          <p:cNvPr id="64527" name="Picture 17" descr="ppt">
            <a:hlinkClick r:id="rId4" tooltip="Uso precoce de insulina-premat.extremo"/>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0700" y="382588"/>
            <a:ext cx="620713"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552" name="Group 16"/>
          <p:cNvGraphicFramePr>
            <a:graphicFrameLocks noGrp="1"/>
          </p:cNvGraphicFramePr>
          <p:nvPr/>
        </p:nvGraphicFramePr>
        <p:xfrm>
          <a:off x="431800" y="404813"/>
          <a:ext cx="11329988" cy="944562"/>
        </p:xfrm>
        <a:graphic>
          <a:graphicData uri="http://schemas.openxmlformats.org/drawingml/2006/table">
            <a:tbl>
              <a:tblPr/>
              <a:tblGrid>
                <a:gridCol w="3776663"/>
                <a:gridCol w="3776662"/>
                <a:gridCol w="3776663"/>
              </a:tblGrid>
              <a:tr h="944563">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0" lang="pt-BR" altLang="pt-BR" sz="1600" b="0" i="0" u="none" strike="noStrike" cap="none" normalizeH="0" baseline="0" smtClean="0">
                          <a:ln>
                            <a:noFill/>
                          </a:ln>
                          <a:solidFill>
                            <a:srgbClr val="404040"/>
                          </a:solidFill>
                          <a:effectLst/>
                          <a:latin typeface="Calibri" pitchFamily="34" charset="0"/>
                          <a:hlinkClick r:id="rId2"/>
                        </a:rPr>
                        <a:t>Controle glicêmico rigoroso com insulina em bebês prematuros hiperglicêmicos: um estudo controlado aleatório</a:t>
                      </a:r>
                      <a:endParaRPr kumimoji="0" lang="pt-BR" altLang="pt-BR" sz="1600" b="0" i="0" u="none" strike="noStrike" cap="none" normalizeH="0" baseline="0" smtClean="0">
                        <a:ln>
                          <a:noFill/>
                        </a:ln>
                        <a:solidFill>
                          <a:srgbClr val="404040"/>
                        </a:solidFill>
                        <a:effectLst/>
                        <a:latin typeface="Calibri" pitchFamily="34" charset="0"/>
                      </a:endParaRPr>
                    </a:p>
                  </a:txBody>
                  <a:tcPr marT="45705" marB="4570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0" lang="pt-BR" altLang="pt-BR" sz="1600" b="0" i="0" u="none" strike="noStrike" cap="none" normalizeH="0" baseline="0" smtClean="0">
                          <a:ln>
                            <a:noFill/>
                          </a:ln>
                          <a:solidFill>
                            <a:srgbClr val="404040"/>
                          </a:solidFill>
                          <a:effectLst/>
                          <a:latin typeface="Calibri" pitchFamily="34" charset="0"/>
                          <a:hlinkClick r:id="rId2"/>
                        </a:rPr>
                        <a:t>Alsweiler JM et al. Apresentação:Rodrigo Coelho Moreira, Fabiana Márcia de Alcântara Morais, Paulo R. Margotto</a:t>
                      </a:r>
                      <a:endParaRPr kumimoji="0" lang="pt-BR" altLang="pt-BR" sz="1600" b="0" i="0" u="none" strike="noStrike" cap="none" normalizeH="0" baseline="0" smtClean="0">
                        <a:ln>
                          <a:noFill/>
                        </a:ln>
                        <a:solidFill>
                          <a:srgbClr val="404040"/>
                        </a:solidFill>
                        <a:effectLst/>
                        <a:latin typeface="Calibri" pitchFamily="34" charset="0"/>
                      </a:endParaRPr>
                    </a:p>
                  </a:txBody>
                  <a:tcPr marT="45705" marB="45705"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0" lang="pt-BR" altLang="pt-BR" sz="900" b="0" i="0" u="none" strike="noStrike" cap="none" normalizeH="0" baseline="0" smtClean="0">
                          <a:ln>
                            <a:noFill/>
                          </a:ln>
                          <a:solidFill>
                            <a:srgbClr val="404040"/>
                          </a:solidFill>
                          <a:effectLst/>
                          <a:latin typeface="Calibri" pitchFamily="34" charset="0"/>
                        </a:rPr>
                        <a:t>       </a:t>
                      </a:r>
                    </a:p>
                  </a:txBody>
                  <a:tcPr marT="45705" marB="45705"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65548" name="Rectangle 13"/>
          <p:cNvSpPr>
            <a:spLocks noChangeArrowheads="1"/>
          </p:cNvSpPr>
          <p:nvPr/>
        </p:nvSpPr>
        <p:spPr bwMode="auto">
          <a:xfrm>
            <a:off x="409575" y="2676525"/>
            <a:ext cx="11664950" cy="348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0000"/>
              </a:lnSpc>
              <a:spcAft>
                <a:spcPts val="200"/>
              </a:spcAft>
            </a:pPr>
            <a:r>
              <a:rPr lang="pt-BR" altLang="pt-BR" sz="2000" b="1">
                <a:solidFill>
                  <a:srgbClr val="FF0000"/>
                </a:solidFill>
                <a:latin typeface="Arial" pitchFamily="34" charset="0"/>
              </a:rPr>
              <a:t>A terapia com insulina tem se tornado comum  nas Unidades Neonatais com muito poucos dados para apoiar a sua efeitos colaterais potencialmente prejudiciais</a:t>
            </a:r>
          </a:p>
          <a:p>
            <a:pPr>
              <a:lnSpc>
                <a:spcPct val="90000"/>
              </a:lnSpc>
              <a:spcAft>
                <a:spcPts val="200"/>
              </a:spcAft>
            </a:pPr>
            <a:r>
              <a:rPr lang="pt-BR" altLang="pt-BR" sz="2000">
                <a:latin typeface="Arial" pitchFamily="34" charset="0"/>
              </a:rPr>
              <a:t>Este estudo constatou que manter o controle glicêmico rigoroso com insulina em prematuros hiperglicêmicos resultou em um maior ganho de peso e crescimento do PC. Porém, com um crescimento linear menor, sugerindo uma aumento da massa gorda e não da magra.</a:t>
            </a:r>
          </a:p>
          <a:p>
            <a:pPr>
              <a:lnSpc>
                <a:spcPct val="90000"/>
              </a:lnSpc>
              <a:spcAft>
                <a:spcPts val="200"/>
              </a:spcAft>
            </a:pPr>
            <a:r>
              <a:rPr lang="pt-BR" altLang="pt-BR" sz="2000">
                <a:latin typeface="Arial" pitchFamily="34" charset="0"/>
              </a:rPr>
              <a:t>Aumento da incidência de hipoglicemia potencialmente prejudicial:</a:t>
            </a:r>
            <a:r>
              <a:rPr lang="pt-BR" altLang="pt-BR" sz="2000" b="1">
                <a:solidFill>
                  <a:srgbClr val="FF0000"/>
                </a:solidFill>
                <a:latin typeface="Arial" pitchFamily="34" charset="0"/>
                <a:sym typeface="Wingdings" pitchFamily="2" charset="2"/>
              </a:rPr>
              <a:t>mais hipoglicemia neonatal induzida por insulina pode ser mais prejudicial que a hipoglicemia secundária a baixa disponibilidade do substrato,</a:t>
            </a:r>
            <a:r>
              <a:rPr lang="pt-BR" altLang="pt-BR" sz="2000" b="1">
                <a:latin typeface="Arial" pitchFamily="34" charset="0"/>
                <a:sym typeface="Wingdings" pitchFamily="2" charset="2"/>
              </a:rPr>
              <a:t> porque a insulina também afeta o metabolismo da gordura e proteína, impedindo produção  alternativa combustíveis cerebrais. </a:t>
            </a:r>
            <a:endParaRPr lang="pt-BR" altLang="pt-BR" sz="2000">
              <a:latin typeface="Arial" pitchFamily="34" charset="0"/>
              <a:sym typeface="Wingdings" pitchFamily="2" charset="2"/>
            </a:endParaRPr>
          </a:p>
          <a:p>
            <a:pPr>
              <a:lnSpc>
                <a:spcPct val="90000"/>
              </a:lnSpc>
              <a:spcAft>
                <a:spcPts val="200"/>
              </a:spcAft>
            </a:pPr>
            <a:endParaRPr lang="pt-BR" altLang="pt-BR" sz="2000">
              <a:latin typeface="Arial" pitchFamily="34" charset="0"/>
            </a:endParaRPr>
          </a:p>
          <a:p>
            <a:pPr>
              <a:lnSpc>
                <a:spcPct val="90000"/>
              </a:lnSpc>
              <a:spcAft>
                <a:spcPts val="200"/>
              </a:spcAft>
            </a:pPr>
            <a:r>
              <a:rPr lang="pt-BR" altLang="pt-BR" sz="2000">
                <a:latin typeface="Arial" pitchFamily="34" charset="0"/>
              </a:rPr>
              <a:t>Com base nesses dados os autores relatam  que a infusão de insulina pode não ser um tratamento seguro e eficaz. </a:t>
            </a:r>
          </a:p>
        </p:txBody>
      </p:sp>
      <p:sp>
        <p:nvSpPr>
          <p:cNvPr id="65549" name="Text Box 15"/>
          <p:cNvSpPr txBox="1">
            <a:spLocks noChangeArrowheads="1"/>
          </p:cNvSpPr>
          <p:nvPr/>
        </p:nvSpPr>
        <p:spPr bwMode="auto">
          <a:xfrm>
            <a:off x="3814763" y="1951038"/>
            <a:ext cx="2824162" cy="485775"/>
          </a:xfrm>
          <a:prstGeom prst="rect">
            <a:avLst/>
          </a:prstGeom>
          <a:solidFill>
            <a:srgbClr val="FFFF00"/>
          </a:solidFill>
          <a:ln w="9525">
            <a:solidFill>
              <a:srgbClr val="FFFF00"/>
            </a:solidFill>
            <a:miter lim="800000"/>
            <a:headEnd/>
            <a:tailEnd/>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800" b="1">
                <a:solidFill>
                  <a:srgbClr val="FF3300"/>
                </a:solidFill>
                <a:latin typeface="Tw Cen MT"/>
              </a:rPr>
              <a:t>Uso de insulina</a:t>
            </a:r>
          </a:p>
        </p:txBody>
      </p:sp>
      <p:pic>
        <p:nvPicPr>
          <p:cNvPr id="65551" name="Picture 17" descr="ppt">
            <a:hlinkClick r:id="rId3" tooltip="Hiperglic_Hipoglicem_pre_term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5775" y="563563"/>
            <a:ext cx="70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noChangeArrowheads="1"/>
          </p:cNvSpPr>
          <p:nvPr>
            <p:ph type="body" idx="4294967295"/>
          </p:nvPr>
        </p:nvSpPr>
        <p:spPr>
          <a:xfrm>
            <a:off x="1181100" y="2743200"/>
            <a:ext cx="10363200" cy="4114800"/>
          </a:xfrm>
        </p:spPr>
        <p:txBody>
          <a:bodyPr lIns="91440" rIns="91440"/>
          <a:lstStyle/>
          <a:p>
            <a:pPr>
              <a:lnSpc>
                <a:spcPct val="80000"/>
              </a:lnSpc>
            </a:pPr>
            <a:r>
              <a:rPr lang="pt-BR" altLang="pt-BR" sz="2200" smtClean="0">
                <a:solidFill>
                  <a:srgbClr val="FF0000"/>
                </a:solidFill>
              </a:rPr>
              <a:t>Os tecidos dos prematuros são mais resistentes à insulina, comprovado pelo fato de que após o nascimento RN pré-termos possuem glicose plasmática e níveis de insulina maiores que dos RN a termo</a:t>
            </a:r>
          </a:p>
          <a:p>
            <a:pPr>
              <a:lnSpc>
                <a:spcPct val="80000"/>
              </a:lnSpc>
            </a:pPr>
            <a:r>
              <a:rPr lang="pt-BR" altLang="pt-BR" sz="2200" smtClean="0"/>
              <a:t>Além disso, os recém-nascidos prematuros produzem glicose continuamente, mesmo com elevado nível de glicose e de insulina</a:t>
            </a:r>
          </a:p>
          <a:p>
            <a:pPr>
              <a:lnSpc>
                <a:spcPct val="80000"/>
              </a:lnSpc>
            </a:pPr>
            <a:r>
              <a:rPr lang="pt-BR" altLang="pt-BR" sz="2200" smtClean="0"/>
              <a:t>Chacko et al* relataram que a gliconeogênese é um processo contínuo que não é afetado pela infusão de glicose ou concentrações de glicose e insulina nos RN de extremo baixo peso</a:t>
            </a:r>
          </a:p>
        </p:txBody>
      </p:sp>
      <p:sp>
        <p:nvSpPr>
          <p:cNvPr id="66563" name="Rectangle 5"/>
          <p:cNvSpPr>
            <a:spLocks noChangeArrowheads="1"/>
          </p:cNvSpPr>
          <p:nvPr/>
        </p:nvSpPr>
        <p:spPr bwMode="auto">
          <a:xfrm>
            <a:off x="0" y="5708650"/>
            <a:ext cx="12192000" cy="8048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90000"/>
              </a:lnSpc>
              <a:spcAft>
                <a:spcPts val="200"/>
              </a:spcAft>
            </a:pPr>
            <a:r>
              <a:rPr lang="pt-BR" altLang="pt-BR" sz="1600" b="1">
                <a:latin typeface="Arial" pitchFamily="34" charset="0"/>
                <a:hlinkClick r:id="rId2"/>
              </a:rPr>
              <a:t>Gluconeogenesis</a:t>
            </a:r>
            <a:r>
              <a:rPr lang="pt-BR" altLang="pt-BR" sz="1600">
                <a:latin typeface="Arial" pitchFamily="34" charset="0"/>
                <a:hlinkClick r:id="rId2"/>
              </a:rPr>
              <a:t> is not regulated by either glucose or insulin in extremely low birth weight infants receiving total parenteral nutrition.</a:t>
            </a:r>
            <a:endParaRPr lang="pt-BR" altLang="pt-BR" sz="1600">
              <a:latin typeface="Arial" pitchFamily="34" charset="0"/>
            </a:endParaRPr>
          </a:p>
          <a:p>
            <a:pPr algn="ctr">
              <a:lnSpc>
                <a:spcPct val="90000"/>
              </a:lnSpc>
              <a:spcAft>
                <a:spcPts val="200"/>
              </a:spcAft>
            </a:pPr>
            <a:r>
              <a:rPr lang="pt-BR" altLang="pt-BR" sz="1600" b="1">
                <a:latin typeface="Arial" pitchFamily="34" charset="0"/>
              </a:rPr>
              <a:t>Chacko</a:t>
            </a:r>
            <a:r>
              <a:rPr lang="pt-BR" altLang="pt-BR" sz="1600">
                <a:latin typeface="Arial" pitchFamily="34" charset="0"/>
              </a:rPr>
              <a:t> SK, Ordonez J, Sauer PJ, Sunehag AL.</a:t>
            </a:r>
          </a:p>
          <a:p>
            <a:pPr algn="ctr">
              <a:lnSpc>
                <a:spcPct val="90000"/>
              </a:lnSpc>
              <a:spcAft>
                <a:spcPts val="200"/>
              </a:spcAft>
            </a:pPr>
            <a:r>
              <a:rPr lang="pt-BR" altLang="pt-BR" sz="1600">
                <a:latin typeface="Arial" pitchFamily="34" charset="0"/>
              </a:rPr>
              <a:t>J Pediatr. 2011 Jun;158(6):891-6. </a:t>
            </a:r>
            <a:r>
              <a:rPr lang="pt-BR" altLang="pt-BR" sz="1600">
                <a:solidFill>
                  <a:srgbClr val="0000FF"/>
                </a:solidFill>
                <a:latin typeface="Arial" pitchFamily="34" charset="0"/>
              </a:rPr>
              <a:t>Artigo Integral!</a:t>
            </a:r>
          </a:p>
        </p:txBody>
      </p:sp>
      <p:graphicFrame>
        <p:nvGraphicFramePr>
          <p:cNvPr id="66579" name="Group 19"/>
          <p:cNvGraphicFramePr>
            <a:graphicFrameLocks noGrp="1"/>
          </p:cNvGraphicFramePr>
          <p:nvPr/>
        </p:nvGraphicFramePr>
        <p:xfrm>
          <a:off x="431800" y="406400"/>
          <a:ext cx="11760200" cy="858838"/>
        </p:xfrm>
        <a:graphic>
          <a:graphicData uri="http://schemas.openxmlformats.org/drawingml/2006/table">
            <a:tbl>
              <a:tblPr/>
              <a:tblGrid>
                <a:gridCol w="3919538"/>
                <a:gridCol w="3921125"/>
                <a:gridCol w="3919537"/>
              </a:tblGrid>
              <a:tr h="701675">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3"/>
                        </a:rPr>
                        <a:t>Hiperglicemia permissiva em recém-nascidos de extremo baixo peso</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marT="45761" marB="45761"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3"/>
                        </a:rPr>
                        <a:t>Hye Soo Yoo, So Yoon Ahn, Myung Sook Lee. Apresentação:Luisa Carolina Miranda Mendonça,Fabiana de Alcântara Morais Altivo, Paulo R. Margotto</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marT="45761" marB="45761"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1" lang="pt-BR" altLang="pt-BR" sz="700" b="0" i="0" u="none" strike="noStrike" cap="none" normalizeH="0" baseline="0" smtClean="0">
                          <a:ln>
                            <a:noFill/>
                          </a:ln>
                          <a:solidFill>
                            <a:srgbClr val="000066"/>
                          </a:solidFill>
                          <a:effectLst/>
                          <a:latin typeface="Calibri" pitchFamily="34" charset="0"/>
                          <a:cs typeface="Times New Roman" pitchFamily="18" charset="0"/>
                          <a:hlinkClick r:id="rId3"/>
                        </a:rPr>
                        <a:t>  </a:t>
                      </a:r>
                      <a:r>
                        <a:rPr kumimoji="1" lang="pt-BR" altLang="pt-BR" sz="1600" b="0" i="0" u="none" strike="noStrike" cap="none" normalizeH="0" baseline="0" smtClean="0">
                          <a:ln>
                            <a:noFill/>
                          </a:ln>
                          <a:solidFill>
                            <a:srgbClr val="000066"/>
                          </a:solidFill>
                          <a:effectLst/>
                          <a:latin typeface="Calibri" pitchFamily="34" charset="0"/>
                          <a:cs typeface="Times New Roman" pitchFamily="18" charset="0"/>
                        </a:rPr>
                        <a:t> </a:t>
                      </a:r>
                      <a:r>
                        <a:rPr kumimoji="1" lang="pt-BR" altLang="pt-BR" sz="700" b="0" i="0" u="none" strike="noStrike" cap="none" normalizeH="0" baseline="0" smtClean="0">
                          <a:ln>
                            <a:noFill/>
                          </a:ln>
                          <a:solidFill>
                            <a:srgbClr val="000066"/>
                          </a:solidFill>
                          <a:effectLst/>
                          <a:latin typeface="Calibri" pitchFamily="34" charset="0"/>
                          <a:cs typeface="Times New Roman" pitchFamily="18" charset="0"/>
                        </a:rPr>
                        <a:t>          </a:t>
                      </a:r>
                    </a:p>
                  </a:txBody>
                  <a:tcPr marT="45761" marB="45761" anchor="ct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r>
            </a:tbl>
          </a:graphicData>
        </a:graphic>
      </p:graphicFrame>
      <p:sp>
        <p:nvSpPr>
          <p:cNvPr id="66574" name="AutoShape 29"/>
          <p:cNvSpPr>
            <a:spLocks noChangeArrowheads="1"/>
          </p:cNvSpPr>
          <p:nvPr/>
        </p:nvSpPr>
        <p:spPr bwMode="auto">
          <a:xfrm>
            <a:off x="11310938" y="6091238"/>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lnSpc>
                <a:spcPct val="90000"/>
              </a:lnSpc>
              <a:spcAft>
                <a:spcPts val="200"/>
              </a:spcAft>
            </a:pPr>
            <a:endParaRPr kumimoji="1" lang="pt-BR" altLang="pt-BR" sz="1900">
              <a:solidFill>
                <a:srgbClr val="0000FF"/>
              </a:solidFill>
              <a:latin typeface="Tw Cen MT"/>
            </a:endParaRPr>
          </a:p>
        </p:txBody>
      </p:sp>
      <p:sp>
        <p:nvSpPr>
          <p:cNvPr id="66575" name="Text Box 30"/>
          <p:cNvSpPr txBox="1">
            <a:spLocks noChangeArrowheads="1"/>
          </p:cNvSpPr>
          <p:nvPr/>
        </p:nvSpPr>
        <p:spPr bwMode="auto">
          <a:xfrm>
            <a:off x="4471988" y="1985963"/>
            <a:ext cx="2814637" cy="4762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kumimoji="1" lang="pt-BR" altLang="pt-BR" sz="2800" b="1">
                <a:solidFill>
                  <a:srgbClr val="FF3300"/>
                </a:solidFill>
                <a:latin typeface="Tw Cen MT"/>
              </a:rPr>
              <a:t>Uso de insulina</a:t>
            </a:r>
          </a:p>
        </p:txBody>
      </p:sp>
      <p:sp>
        <p:nvSpPr>
          <p:cNvPr id="66576" name="AutoShape 31"/>
          <p:cNvSpPr>
            <a:spLocks noChangeArrowheads="1"/>
          </p:cNvSpPr>
          <p:nvPr/>
        </p:nvSpPr>
        <p:spPr bwMode="auto">
          <a:xfrm>
            <a:off x="719138" y="4076700"/>
            <a:ext cx="576262" cy="1439863"/>
          </a:xfrm>
          <a:prstGeom prst="curvedRightArrow">
            <a:avLst>
              <a:gd name="adj1" fmla="val 49973"/>
              <a:gd name="adj2" fmla="val 99945"/>
              <a:gd name="adj3" fmla="val 33333"/>
            </a:avLst>
          </a:prstGeom>
          <a:solidFill>
            <a:schemeClr val="accent1"/>
          </a:solidFill>
          <a:ln w="9525">
            <a:solidFill>
              <a:schemeClr val="tx1"/>
            </a:solidFill>
            <a:miter lim="800000"/>
            <a:headEnd/>
            <a:tailEnd/>
          </a:ln>
        </p:spPr>
        <p:txBody>
          <a:bodyPr wrap="none" anchor="ctr"/>
          <a:lstStyle/>
          <a:p>
            <a:pPr>
              <a:lnSpc>
                <a:spcPct val="90000"/>
              </a:lnSpc>
              <a:spcAft>
                <a:spcPts val="200"/>
              </a:spcAft>
            </a:pPr>
            <a:endParaRPr kumimoji="1" lang="pt-BR" altLang="pt-BR" sz="1900" b="1">
              <a:latin typeface="Tw Cen MT"/>
            </a:endParaRPr>
          </a:p>
        </p:txBody>
      </p:sp>
      <p:sp>
        <p:nvSpPr>
          <p:cNvPr id="66577" name="Oval 33"/>
          <p:cNvSpPr>
            <a:spLocks noChangeArrowheads="1"/>
          </p:cNvSpPr>
          <p:nvPr/>
        </p:nvSpPr>
        <p:spPr bwMode="auto">
          <a:xfrm>
            <a:off x="1012825" y="1487488"/>
            <a:ext cx="835025" cy="482600"/>
          </a:xfrm>
          <a:prstGeom prst="ellipse">
            <a:avLst/>
          </a:prstGeom>
          <a:solidFill>
            <a:schemeClr val="accent1"/>
          </a:solidFill>
          <a:ln w="28575">
            <a:solidFill>
              <a:srgbClr val="FF3399"/>
            </a:solidFill>
            <a:miter lim="800000"/>
            <a:headEnd/>
            <a:tailEnd/>
          </a:ln>
        </p:spPr>
        <p:txBody>
          <a:bodyPr wrap="none" anchor="ctr"/>
          <a:lstStyle/>
          <a:p>
            <a:pPr algn="ctr">
              <a:lnSpc>
                <a:spcPct val="90000"/>
              </a:lnSpc>
              <a:spcAft>
                <a:spcPts val="200"/>
              </a:spcAft>
            </a:pPr>
            <a:r>
              <a:rPr kumimoji="1" lang="pt-BR" altLang="pt-BR" sz="1500" b="1">
                <a:solidFill>
                  <a:srgbClr val="0000FF"/>
                </a:solidFill>
                <a:latin typeface="Tw Cen MT"/>
              </a:rPr>
              <a:t>2013</a:t>
            </a:r>
          </a:p>
        </p:txBody>
      </p:sp>
      <p:pic>
        <p:nvPicPr>
          <p:cNvPr id="66578" name="Picture 20" descr="pp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42488" y="593725"/>
            <a:ext cx="5746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noChangeArrowheads="1"/>
          </p:cNvSpPr>
          <p:nvPr>
            <p:ph type="body" idx="4294967295"/>
          </p:nvPr>
        </p:nvSpPr>
        <p:spPr>
          <a:xfrm>
            <a:off x="1200150" y="1484313"/>
            <a:ext cx="10363200" cy="4567237"/>
          </a:xfrm>
          <a:solidFill>
            <a:schemeClr val="bg1"/>
          </a:solidFill>
        </p:spPr>
        <p:txBody>
          <a:bodyPr lIns="91440" rIns="91440"/>
          <a:lstStyle/>
          <a:p>
            <a:r>
              <a:rPr lang="pt-BR" altLang="pt-BR" sz="2400" smtClean="0"/>
              <a:t>Assim, </a:t>
            </a:r>
            <a:r>
              <a:rPr lang="pt-BR" altLang="pt-BR" sz="2400" b="1" smtClean="0">
                <a:solidFill>
                  <a:srgbClr val="FF0000"/>
                </a:solidFill>
              </a:rPr>
              <a:t>devido à elevada resistência à insulina nos RN de extremo baixo peso, a infusão de insulina para manter um alvo glicêmico frequentemente resulta em hipoglicemia e tratamento precoce com insulina está associado com o aumento da mortalidade. </a:t>
            </a:r>
          </a:p>
          <a:p>
            <a:r>
              <a:rPr lang="pt-BR" altLang="pt-BR" sz="2400" smtClean="0"/>
              <a:t>Com base no achado anterior, </a:t>
            </a:r>
            <a:r>
              <a:rPr lang="pt-BR" altLang="pt-BR" sz="2400" smtClean="0">
                <a:solidFill>
                  <a:srgbClr val="0066FF"/>
                </a:solidFill>
              </a:rPr>
              <a:t>seria mais prático manter a glicemia em uma faixa mais permissiva priorizando a nutrição e ingesta calórica, que é um dos fatores mais importante no desenvolvimento neuronal.</a:t>
            </a:r>
          </a:p>
          <a:p>
            <a:r>
              <a:rPr lang="pt-BR" altLang="pt-BR" sz="2400" smtClean="0"/>
              <a:t>Parece haver poucos benefícios clínicos no uso precoce e rotineiro de insulinoterapia em RN de extremo baixo peso</a:t>
            </a:r>
          </a:p>
          <a:p>
            <a:endParaRPr lang="pt-BR" altLang="pt-BR" sz="2400" smtClean="0">
              <a:solidFill>
                <a:srgbClr val="0066FF"/>
              </a:solidFill>
            </a:endParaRPr>
          </a:p>
          <a:p>
            <a:endParaRPr lang="pt-BR" altLang="pt-BR" sz="240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48" name="Group 16"/>
          <p:cNvGraphicFramePr>
            <a:graphicFrameLocks noGrp="1"/>
          </p:cNvGraphicFramePr>
          <p:nvPr/>
        </p:nvGraphicFramePr>
        <p:xfrm>
          <a:off x="719138" y="342900"/>
          <a:ext cx="11472862" cy="727075"/>
        </p:xfrm>
        <a:graphic>
          <a:graphicData uri="http://schemas.openxmlformats.org/drawingml/2006/table">
            <a:tbl>
              <a:tblPr/>
              <a:tblGrid>
                <a:gridCol w="3824287"/>
                <a:gridCol w="3824288"/>
                <a:gridCol w="3824287"/>
              </a:tblGrid>
              <a:tr h="727075">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Diabetes neonatal permanente</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Virgínia Lira, Albaneide Formiga</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1" lang="pt-BR" altLang="pt-BR" sz="700" b="0" i="0" u="none" strike="noStrike" cap="none" normalizeH="0" baseline="0" smtClean="0">
                          <a:ln>
                            <a:noFill/>
                          </a:ln>
                          <a:solidFill>
                            <a:srgbClr val="000066"/>
                          </a:solidFill>
                          <a:effectLst/>
                          <a:latin typeface="Calibri" pitchFamily="34" charset="0"/>
                          <a:cs typeface="Times New Roman" pitchFamily="18" charset="0"/>
                          <a:hlinkClick r:id="rId2"/>
                        </a:rPr>
                        <a:t>  </a:t>
                      </a:r>
                      <a:r>
                        <a:rPr kumimoji="1" lang="pt-BR" altLang="pt-BR" sz="1600" b="0" i="0" u="none" strike="noStrike" cap="none" normalizeH="0" baseline="0" smtClean="0">
                          <a:ln>
                            <a:noFill/>
                          </a:ln>
                          <a:solidFill>
                            <a:srgbClr val="000066"/>
                          </a:solidFill>
                          <a:effectLst/>
                          <a:latin typeface="Calibri" pitchFamily="34" charset="0"/>
                          <a:cs typeface="Times New Roman" pitchFamily="18" charset="0"/>
                        </a:rPr>
                        <a:t> </a:t>
                      </a:r>
                      <a:r>
                        <a:rPr kumimoji="1" lang="pt-BR" altLang="pt-BR" sz="700" b="0" i="0" u="none" strike="noStrike" cap="none" normalizeH="0" baseline="0" smtClean="0">
                          <a:ln>
                            <a:noFill/>
                          </a:ln>
                          <a:solidFill>
                            <a:srgbClr val="000066"/>
                          </a:solidFill>
                          <a:effectLst/>
                          <a:latin typeface="Calibri" pitchFamily="34" charset="0"/>
                          <a:cs typeface="Times New Roman" pitchFamily="18" charset="0"/>
                        </a:rPr>
                        <a:t>          </a:t>
                      </a:r>
                    </a:p>
                  </a:txBody>
                  <a:tcPr anchor="ct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rgbClr val="FFFFFF"/>
                    </a:solidFill>
                  </a:tcPr>
                </a:tc>
              </a:tr>
            </a:tbl>
          </a:graphicData>
        </a:graphic>
      </p:graphicFrame>
      <p:pic>
        <p:nvPicPr>
          <p:cNvPr id="68620" name="Picture 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3313" y="1268413"/>
            <a:ext cx="9906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21" name="AutoShape 27"/>
          <p:cNvSpPr>
            <a:spLocks noChangeArrowheads="1"/>
          </p:cNvSpPr>
          <p:nvPr/>
        </p:nvSpPr>
        <p:spPr bwMode="auto">
          <a:xfrm>
            <a:off x="11277600" y="5891213"/>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lnSpc>
                <a:spcPct val="90000"/>
              </a:lnSpc>
              <a:spcAft>
                <a:spcPts val="200"/>
              </a:spcAft>
            </a:pPr>
            <a:endParaRPr kumimoji="1" lang="pt-BR" altLang="pt-BR" sz="1900">
              <a:solidFill>
                <a:srgbClr val="0000FF"/>
              </a:solidFill>
              <a:latin typeface="Tw Cen MT"/>
            </a:endParaRPr>
          </a:p>
        </p:txBody>
      </p:sp>
      <p:sp>
        <p:nvSpPr>
          <p:cNvPr id="68622" name="Oval 28"/>
          <p:cNvSpPr>
            <a:spLocks noChangeArrowheads="1"/>
          </p:cNvSpPr>
          <p:nvPr/>
        </p:nvSpPr>
        <p:spPr bwMode="auto">
          <a:xfrm>
            <a:off x="193675" y="1389063"/>
            <a:ext cx="836613" cy="482600"/>
          </a:xfrm>
          <a:prstGeom prst="ellipse">
            <a:avLst/>
          </a:prstGeom>
          <a:solidFill>
            <a:schemeClr val="accent1"/>
          </a:solidFill>
          <a:ln w="28575">
            <a:solidFill>
              <a:srgbClr val="FF3399"/>
            </a:solidFill>
            <a:miter lim="800000"/>
            <a:headEnd/>
            <a:tailEnd/>
          </a:ln>
        </p:spPr>
        <p:txBody>
          <a:bodyPr wrap="none" anchor="ctr"/>
          <a:lstStyle/>
          <a:p>
            <a:pPr algn="ctr">
              <a:lnSpc>
                <a:spcPct val="90000"/>
              </a:lnSpc>
              <a:spcAft>
                <a:spcPts val="200"/>
              </a:spcAft>
            </a:pPr>
            <a:r>
              <a:rPr kumimoji="1" lang="pt-BR" altLang="pt-BR" sz="1500" b="1">
                <a:solidFill>
                  <a:srgbClr val="0000FF"/>
                </a:solidFill>
                <a:latin typeface="Tw Cen MT"/>
              </a:rPr>
              <a:t>2005</a:t>
            </a:r>
          </a:p>
        </p:txBody>
      </p:sp>
      <p:pic>
        <p:nvPicPr>
          <p:cNvPr id="68623" name="Picture 18" descr="pp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96463" y="493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3" name="Rectangle 3"/>
          <p:cNvSpPr>
            <a:spLocks noGrp="1" noChangeArrowheads="1"/>
          </p:cNvSpPr>
          <p:nvPr>
            <p:ph type="body" idx="4294967295"/>
          </p:nvPr>
        </p:nvSpPr>
        <p:spPr/>
        <p:txBody>
          <a:bodyPr lIns="91440" rIns="91440"/>
          <a:lstStyle/>
          <a:p>
            <a:r>
              <a:rPr lang="pt-BR" altLang="pt-BR" sz="2500" smtClean="0">
                <a:effectLst>
                  <a:outerShdw blurRad="38100" dist="38100" dir="2700000" algn="tl">
                    <a:srgbClr val="C0C0C0"/>
                  </a:outerShdw>
                </a:effectLst>
              </a:rPr>
              <a:t>Descreveu-se um caso clínico de DNP causado por mutação no GCK</a:t>
            </a:r>
            <a:endParaRPr lang="pt-BR" altLang="pt-BR" sz="2500" smtClean="0"/>
          </a:p>
          <a:p>
            <a:r>
              <a:rPr lang="pt-BR" altLang="pt-BR" sz="2500" smtClean="0">
                <a:effectLst>
                  <a:outerShdw blurRad="38100" dist="38100" dir="2700000" algn="tl">
                    <a:srgbClr val="C0C0C0"/>
                  </a:outerShdw>
                </a:effectLst>
              </a:rPr>
              <a:t>GCK é uma enzima reguladora da glicólise na células </a:t>
            </a:r>
            <a:r>
              <a:rPr lang="en-US" altLang="pt-BR" sz="2500" smtClean="0">
                <a:effectLst>
                  <a:outerShdw blurRad="38100" dist="38100" dir="2700000" algn="tl">
                    <a:srgbClr val="C0C0C0"/>
                  </a:outerShdw>
                </a:effectLst>
              </a:rPr>
              <a:t>ß </a:t>
            </a:r>
            <a:r>
              <a:rPr lang="pt-BR" altLang="pt-BR" sz="2500" smtClean="0">
                <a:effectLst>
                  <a:outerShdw blurRad="38100" dist="38100" dir="2700000" algn="tl">
                    <a:srgbClr val="C0C0C0"/>
                  </a:outerShdw>
                </a:effectLst>
              </a:rPr>
              <a:t>pancreáticas</a:t>
            </a:r>
            <a:endParaRPr lang="pt-BR" altLang="pt-BR" sz="2500" smtClean="0"/>
          </a:p>
          <a:p>
            <a:r>
              <a:rPr lang="pt-BR" altLang="pt-BR" sz="2500" smtClean="0">
                <a:effectLst>
                  <a:outerShdw blurRad="38100" dist="38100" dir="2700000" algn="tl">
                    <a:srgbClr val="C0C0C0"/>
                  </a:outerShdw>
                </a:effectLst>
              </a:rPr>
              <a:t>Sensor de Glicose: ativa liberação de insulina (glicemia ~ 90 mg/dl)</a:t>
            </a:r>
            <a:endParaRPr lang="pt-BR" altLang="pt-BR" sz="2500" smtClean="0"/>
          </a:p>
          <a:p>
            <a:r>
              <a:rPr lang="pt-BR" altLang="pt-BR" sz="2500" smtClean="0">
                <a:effectLst>
                  <a:outerShdw blurRad="38100" dist="38100" dir="2700000" algn="tl">
                    <a:srgbClr val="C0C0C0"/>
                  </a:outerShdw>
                </a:effectLst>
              </a:rPr>
              <a:t>Heterozigotos GCK </a:t>
            </a:r>
            <a:r>
              <a:rPr lang="pt-BR" altLang="pt-BR" sz="2500" smtClean="0">
                <a:effectLst>
                  <a:outerShdw blurRad="38100" dist="38100" dir="2700000" algn="tl">
                    <a:srgbClr val="C0C0C0"/>
                  </a:outerShdw>
                </a:effectLst>
                <a:sym typeface="Symbol" pitchFamily="18" charset="2"/>
              </a:rPr>
              <a:t></a:t>
            </a:r>
            <a:r>
              <a:rPr lang="pt-BR" altLang="pt-BR" sz="2500" smtClean="0">
                <a:effectLst>
                  <a:outerShdw blurRad="38100" dist="38100" dir="2700000" algn="tl">
                    <a:srgbClr val="C0C0C0"/>
                  </a:outerShdw>
                </a:effectLst>
              </a:rPr>
              <a:t> limiar de liberação da insulina (108 a 144 mg/dl)</a:t>
            </a:r>
            <a:endParaRPr lang="pt-BR" altLang="pt-BR" sz="2500" smtClean="0"/>
          </a:p>
          <a:p>
            <a:r>
              <a:rPr lang="pt-BR" altLang="pt-BR" sz="2500" smtClean="0">
                <a:effectLst>
                  <a:outerShdw blurRad="38100" dist="38100" dir="2700000" algn="tl">
                    <a:srgbClr val="C0C0C0"/>
                  </a:outerShdw>
                </a:effectLst>
              </a:rPr>
              <a:t>Homozigotos GCK </a:t>
            </a:r>
            <a:r>
              <a:rPr lang="pt-BR" altLang="pt-BR" sz="2500" smtClean="0">
                <a:effectLst>
                  <a:outerShdw blurRad="38100" dist="38100" dir="2700000" algn="tl">
                    <a:srgbClr val="C0C0C0"/>
                  </a:outerShdw>
                </a:effectLst>
                <a:sym typeface="Symbol" pitchFamily="18" charset="2"/>
              </a:rPr>
              <a:t></a:t>
            </a:r>
            <a:r>
              <a:rPr lang="pt-BR" altLang="pt-BR" sz="2500" smtClean="0">
                <a:effectLst>
                  <a:outerShdw blurRad="38100" dist="38100" dir="2700000" algn="tl">
                    <a:srgbClr val="C0C0C0"/>
                  </a:outerShdw>
                </a:effectLst>
              </a:rPr>
              <a:t> limiar , proporcionalmente a severidade da mutação</a:t>
            </a:r>
            <a:endParaRPr lang="pt-BR" altLang="pt-BR" sz="2500" smtClean="0"/>
          </a:p>
          <a:p>
            <a:r>
              <a:rPr lang="pt-BR" altLang="pt-BR" sz="2500" smtClean="0">
                <a:effectLst>
                  <a:outerShdw blurRad="38100" dist="38100" dir="2700000" algn="tl">
                    <a:srgbClr val="C0C0C0"/>
                  </a:outerShdw>
                </a:effectLst>
              </a:rPr>
              <a:t>Mutação R397L causa redução da função da GCK</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noChangeArrowheads="1"/>
          </p:cNvSpPr>
          <p:nvPr>
            <p:ph type="body" idx="4294967295"/>
          </p:nvPr>
        </p:nvSpPr>
        <p:spPr>
          <a:xfrm>
            <a:off x="1014413" y="2251075"/>
            <a:ext cx="9720262" cy="4022725"/>
          </a:xfrm>
        </p:spPr>
        <p:txBody>
          <a:bodyPr lIns="91440" rIns="91440"/>
          <a:lstStyle/>
          <a:p>
            <a:r>
              <a:rPr lang="pt-BR" altLang="pt-BR" sz="2400" smtClean="0"/>
              <a:t>Diabetes melito neonatal (DMN) é uma doença rara e ainda pouco estudada, porém, seu melhor conhecimento pode promover o entendimento das disfunções pancreáticas e possibilitar a determinação de anomalias genéticas envolvidas. </a:t>
            </a:r>
          </a:p>
          <a:p>
            <a:r>
              <a:rPr lang="pt-BR" altLang="pt-BR" sz="2400" smtClean="0"/>
              <a:t>Os avanços da citogenética na identificação dos mecanismos moleculares de desenvolvimento do DMN podem interferir na terapêutica e no prognóstico desses pacientes.</a:t>
            </a:r>
          </a:p>
        </p:txBody>
      </p:sp>
      <p:graphicFrame>
        <p:nvGraphicFramePr>
          <p:cNvPr id="71696" name="Group 16"/>
          <p:cNvGraphicFramePr>
            <a:graphicFrameLocks noGrp="1"/>
          </p:cNvGraphicFramePr>
          <p:nvPr/>
        </p:nvGraphicFramePr>
        <p:xfrm>
          <a:off x="930275" y="465138"/>
          <a:ext cx="11136313" cy="1158875"/>
        </p:xfrm>
        <a:graphic>
          <a:graphicData uri="http://schemas.openxmlformats.org/drawingml/2006/table">
            <a:tbl>
              <a:tblPr/>
              <a:tblGrid>
                <a:gridCol w="3713163"/>
                <a:gridCol w="3709987"/>
                <a:gridCol w="3713163"/>
              </a:tblGrid>
              <a:tr h="1158875">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Artigo de Monografia (Residência em Pediatria do HRAS/Brasília,DF): Diabetes melito neonatal: doença multifatorial (APRESENTAÇÃO)</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marT="45745" marB="45745"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90000"/>
                        </a:lnSpc>
                        <a:spcBef>
                          <a:spcPct val="0"/>
                        </a:spcBef>
                        <a:spcAft>
                          <a:spcPts val="200"/>
                        </a:spcAft>
                        <a:buClrTx/>
                        <a:buSzTx/>
                        <a:buFontTx/>
                        <a:buNone/>
                        <a:tabLst/>
                      </a:pPr>
                      <a:r>
                        <a:rPr kumimoji="1" lang="pt-BR" altLang="pt-BR" sz="1400" b="0" i="0" u="none" strike="noStrike" cap="none" normalizeH="0" baseline="0" smtClean="0">
                          <a:ln>
                            <a:noFill/>
                          </a:ln>
                          <a:solidFill>
                            <a:srgbClr val="000066"/>
                          </a:solidFill>
                          <a:effectLst/>
                          <a:latin typeface="Calibri" pitchFamily="34" charset="0"/>
                          <a:ea typeface="Geneva"/>
                          <a:cs typeface="Times New Roman" pitchFamily="18" charset="0"/>
                          <a:hlinkClick r:id="rId2"/>
                        </a:rPr>
                        <a:t>Selma Moreira de Brito Sousa</a:t>
                      </a:r>
                      <a:endParaRPr kumimoji="1" lang="pt-BR" altLang="pt-BR" sz="1400" b="0" i="0" u="none" strike="noStrike" cap="none" normalizeH="0" baseline="0" smtClean="0">
                        <a:ln>
                          <a:noFill/>
                        </a:ln>
                        <a:solidFill>
                          <a:srgbClr val="404040"/>
                        </a:solidFill>
                        <a:effectLst/>
                        <a:latin typeface="Calibri" pitchFamily="34" charset="0"/>
                        <a:ea typeface="Geneva"/>
                        <a:cs typeface="Times New Roman" pitchFamily="18" charset="0"/>
                      </a:endParaRPr>
                    </a:p>
                  </a:txBody>
                  <a:tcPr marT="45745" marB="45745"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90000"/>
                        </a:lnSpc>
                        <a:spcBef>
                          <a:spcPct val="0"/>
                        </a:spcBef>
                        <a:spcAft>
                          <a:spcPts val="200"/>
                        </a:spcAft>
                        <a:buClrTx/>
                        <a:buSzTx/>
                        <a:buFontTx/>
                        <a:buNone/>
                        <a:tabLst/>
                      </a:pPr>
                      <a:r>
                        <a:rPr kumimoji="1" lang="pt-BR" altLang="pt-BR" sz="900" b="0" i="0" u="none" strike="noStrike" cap="none" normalizeH="0" baseline="0" smtClean="0">
                          <a:ln>
                            <a:noFill/>
                          </a:ln>
                          <a:solidFill>
                            <a:srgbClr val="000066"/>
                          </a:solidFill>
                          <a:effectLst/>
                          <a:latin typeface="Calibri" pitchFamily="34" charset="0"/>
                          <a:cs typeface="Times New Roman" pitchFamily="18" charset="0"/>
                          <a:hlinkClick r:id="rId2"/>
                        </a:rPr>
                        <a:t>  </a:t>
                      </a:r>
                      <a:r>
                        <a:rPr kumimoji="1" lang="pt-BR" altLang="pt-BR" sz="900" b="0" i="0" u="none" strike="noStrike" cap="none" normalizeH="0" baseline="0" smtClean="0">
                          <a:ln>
                            <a:noFill/>
                          </a:ln>
                          <a:solidFill>
                            <a:srgbClr val="000066"/>
                          </a:solidFill>
                          <a:effectLst/>
                          <a:latin typeface="Calibri" pitchFamily="34" charset="0"/>
                          <a:cs typeface="Times New Roman" pitchFamily="18" charset="0"/>
                        </a:rPr>
                        <a:t>           </a:t>
                      </a:r>
                    </a:p>
                  </a:txBody>
                  <a:tcPr marT="45745" marB="45745" anchor="ctr" horzOverflow="overflow">
                    <a:lnL w="9525" cap="flat" cmpd="sng" algn="ctr">
                      <a:solidFill>
                        <a:srgbClr val="000066"/>
                      </a:solidFill>
                      <a:prstDash val="solid"/>
                      <a:miter lim="800000"/>
                      <a:headEnd type="none" w="med" len="med"/>
                      <a:tailEnd type="none" w="med" len="med"/>
                    </a:lnL>
                    <a:lnR w="9525" cap="flat" cmpd="sng" algn="ctr">
                      <a:solidFill>
                        <a:srgbClr val="000066"/>
                      </a:solidFill>
                      <a:prstDash val="solid"/>
                      <a:miter lim="800000"/>
                      <a:headEnd type="none" w="med" len="med"/>
                      <a:tailEnd type="none" w="med" len="med"/>
                    </a:lnR>
                    <a:lnT w="9525" cap="flat" cmpd="sng" algn="ctr">
                      <a:solidFill>
                        <a:srgbClr val="000066"/>
                      </a:solidFill>
                      <a:prstDash val="solid"/>
                      <a:miter lim="800000"/>
                      <a:headEnd type="none" w="med" len="med"/>
                      <a:tailEnd type="none" w="med" len="med"/>
                    </a:lnT>
                    <a:lnB w="9525" cap="flat" cmpd="sng" algn="ctr">
                      <a:solidFill>
                        <a:srgbClr val="000066"/>
                      </a:solidFill>
                      <a:prstDash val="solid"/>
                      <a:miter lim="800000"/>
                      <a:headEnd type="none" w="med" len="med"/>
                      <a:tailEnd type="none" w="med" len="med"/>
                    </a:lnB>
                    <a:lnTlToBr>
                      <a:noFill/>
                    </a:lnTlToBr>
                    <a:lnBlToTr>
                      <a:noFill/>
                    </a:lnBlToTr>
                    <a:solidFill>
                      <a:schemeClr val="bg1"/>
                    </a:solidFill>
                  </a:tcPr>
                </a:tc>
              </a:tr>
            </a:tbl>
          </a:graphicData>
        </a:graphic>
      </p:graphicFrame>
      <p:sp>
        <p:nvSpPr>
          <p:cNvPr id="70669" name="AutoShape 29"/>
          <p:cNvSpPr>
            <a:spLocks noChangeArrowheads="1"/>
          </p:cNvSpPr>
          <p:nvPr/>
        </p:nvSpPr>
        <p:spPr bwMode="auto">
          <a:xfrm>
            <a:off x="11295063" y="5824538"/>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lnSpc>
                <a:spcPct val="90000"/>
              </a:lnSpc>
              <a:spcAft>
                <a:spcPts val="200"/>
              </a:spcAft>
            </a:pPr>
            <a:endParaRPr kumimoji="1" lang="pt-BR" altLang="pt-BR" sz="1900">
              <a:solidFill>
                <a:srgbClr val="0000FF"/>
              </a:solidFill>
              <a:latin typeface="Tw Cen MT"/>
            </a:endParaRPr>
          </a:p>
        </p:txBody>
      </p:sp>
      <p:pic>
        <p:nvPicPr>
          <p:cNvPr id="70671" name="Picture 18" descr="pp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93288" y="8016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7" name="Rectangle 3"/>
          <p:cNvSpPr>
            <a:spLocks noGrp="1" noChangeArrowheads="1"/>
          </p:cNvSpPr>
          <p:nvPr>
            <p:ph type="body" idx="4294967295"/>
          </p:nvPr>
        </p:nvSpPr>
        <p:spPr/>
        <p:txBody>
          <a:bodyPr lIns="91440" rIns="91440"/>
          <a:lstStyle/>
          <a:p>
            <a:r>
              <a:rPr lang="pt-BR" altLang="pt-BR" sz="2200" smtClean="0">
                <a:effectLst>
                  <a:outerShdw blurRad="38100" dist="38100" dir="2700000" algn="tl">
                    <a:srgbClr val="C0C0C0"/>
                  </a:outerShdw>
                </a:effectLst>
              </a:rPr>
              <a:t>Produção eficiente insulina + falha na manutenção de glicemia normal = reposição total de insulina exógena</a:t>
            </a:r>
            <a:endParaRPr lang="pt-BR" altLang="pt-BR" sz="2200" smtClean="0"/>
          </a:p>
          <a:p>
            <a:r>
              <a:rPr lang="pt-BR" altLang="pt-BR" sz="2200" smtClean="0">
                <a:effectLst>
                  <a:outerShdw blurRad="38100" dist="38100" dir="2700000" algn="tl">
                    <a:srgbClr val="C0C0C0"/>
                  </a:outerShdw>
                </a:effectLst>
              </a:rPr>
              <a:t>GCK não é a forma mais comum de DNP</a:t>
            </a:r>
            <a:endParaRPr lang="pt-BR" altLang="pt-BR" sz="2200" smtClean="0"/>
          </a:p>
          <a:p>
            <a:r>
              <a:rPr lang="pt-BR" altLang="pt-BR" sz="2200" smtClean="0">
                <a:effectLst>
                  <a:outerShdw blurRad="38100" dist="38100" dir="2700000" algn="tl">
                    <a:srgbClr val="C0C0C0"/>
                  </a:outerShdw>
                </a:effectLst>
              </a:rPr>
              <a:t>Estudos demonstram  que a mutação KCNJ11, gene que codifica a sensibilidade ao ATP nos canais de potássio, é a forma mais comum, e pode ser espontânea</a:t>
            </a:r>
            <a:endParaRPr lang="pt-BR" altLang="pt-BR" sz="2200" smtClean="0"/>
          </a:p>
          <a:p>
            <a:r>
              <a:rPr lang="pt-BR" altLang="pt-BR" sz="2200" smtClean="0">
                <a:effectLst>
                  <a:outerShdw blurRad="38100" dist="38100" dir="2700000" algn="tl">
                    <a:srgbClr val="C0C0C0"/>
                  </a:outerShdw>
                </a:effectLst>
              </a:rPr>
              <a:t>Nas seis mutações GCK associados ao DNP, foi verificado um grau de consanguinidade</a:t>
            </a:r>
            <a:endParaRPr lang="pt-BR" altLang="pt-BR" sz="2200" smtClean="0"/>
          </a:p>
          <a:p>
            <a:r>
              <a:rPr lang="pt-BR" altLang="pt-BR" sz="2200" smtClean="0">
                <a:effectLst>
                  <a:outerShdw blurRad="38100" dist="38100" dir="2700000" algn="tl">
                    <a:srgbClr val="C0C0C0"/>
                  </a:outerShdw>
                </a:effectLst>
              </a:rPr>
              <a:t>A identificação destas crianças é importante para o aconselhamento genético para as gestações futuras de pais com a forma GCK MODY</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p:cNvSpPr>
          <p:nvPr>
            <p:ph type="body" idx="4294967295"/>
          </p:nvPr>
        </p:nvSpPr>
        <p:spPr>
          <a:solidFill>
            <a:srgbClr val="FFFF00"/>
          </a:solidFill>
        </p:spPr>
        <p:txBody>
          <a:bodyPr lIns="45720" rIns="45720"/>
          <a:lstStyle/>
          <a:p>
            <a:pPr algn="ctr"/>
            <a:r>
              <a:rPr lang="pt-BR" altLang="pt-BR" sz="4900" smtClean="0">
                <a:solidFill>
                  <a:srgbClr val="FF0000"/>
                </a:solidFill>
              </a:rPr>
              <a:t>Hiperglicemia e o cérebro</a:t>
            </a:r>
          </a:p>
          <a:p>
            <a:pPr algn="ctr"/>
            <a:endParaRPr lang="pt-BR" altLang="pt-BR" sz="4900" smtClean="0">
              <a:solidFill>
                <a:srgbClr val="FF0000"/>
              </a:solidFill>
            </a:endParaRPr>
          </a:p>
        </p:txBody>
      </p:sp>
      <p:sp>
        <p:nvSpPr>
          <p:cNvPr id="72707" name="Rectangle 4"/>
          <p:cNvSpPr>
            <a:spLocks noChangeArrowheads="1"/>
          </p:cNvSpPr>
          <p:nvPr/>
        </p:nvSpPr>
        <p:spPr bwMode="auto">
          <a:xfrm>
            <a:off x="2081213" y="3175000"/>
            <a:ext cx="10206037" cy="15240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marL="342900" indent="-342900" defTabSz="457200" eaLnBrk="0" hangingPunct="0"/>
            <a:r>
              <a:rPr lang="en-US" altLang="pt-BR" sz="2700" b="1">
                <a:solidFill>
                  <a:srgbClr val="072A4D"/>
                </a:solidFill>
                <a:latin typeface="Lato" pitchFamily="34" charset="0"/>
              </a:rPr>
              <a:t>Hiperglicemia Neonatal (Neonatal Hyperglycemia)</a:t>
            </a:r>
          </a:p>
          <a:p>
            <a:pPr marL="342900" indent="-342900" defTabSz="457200" eaLnBrk="0" hangingPunct="0"/>
            <a:endParaRPr lang="en-US" altLang="pt-BR" sz="2700" b="1">
              <a:solidFill>
                <a:srgbClr val="072A4D"/>
              </a:solidFill>
              <a:latin typeface="Lato" pitchFamily="34" charset="0"/>
            </a:endParaRPr>
          </a:p>
          <a:p>
            <a:pPr marL="342900" indent="-342900" defTabSz="457200" eaLnBrk="0" hangingPunct="0"/>
            <a:r>
              <a:rPr lang="en-US" altLang="pt-BR" sz="1300">
                <a:solidFill>
                  <a:srgbClr val="2A6490"/>
                </a:solidFill>
                <a:latin typeface="Source Sans Pro"/>
              </a:rPr>
              <a:t> </a:t>
            </a:r>
            <a:r>
              <a:rPr lang="pt-BR" altLang="pt-BR">
                <a:latin typeface="Tw Cen MT"/>
              </a:rPr>
              <a:t>William W. Hay, Jr.21o Simpósio Internacional de Neonatologia do (Grupo Santa Joana, São Paulo, </a:t>
            </a:r>
          </a:p>
          <a:p>
            <a:pPr marL="342900" indent="-342900" defTabSz="457200" eaLnBrk="0" hangingPunct="0"/>
            <a:r>
              <a:rPr lang="pt-BR" altLang="pt-BR">
                <a:latin typeface="Tw Cen MT"/>
              </a:rPr>
              <a:t>14-16 de setembro de 2017 </a:t>
            </a:r>
            <a:endParaRPr lang="en-US" altLang="pt-BR">
              <a:latin typeface="Tw Cen MT"/>
            </a:endParaRPr>
          </a:p>
        </p:txBody>
      </p:sp>
      <p:pic>
        <p:nvPicPr>
          <p:cNvPr id="72708" name="Picture 5" descr="pdf">
            <a:hlinkClick r:id="rId2" tooltip="Hiperglicemia-William Ray"/>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3450" y="3352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2168525" y="892175"/>
            <a:ext cx="7664450" cy="57150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73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3150" y="134938"/>
            <a:ext cx="10101263"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73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5563" y="6373813"/>
            <a:ext cx="706437" cy="40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4563" y="725488"/>
            <a:ext cx="7404100" cy="532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55" name="Rectangle 5"/>
          <p:cNvSpPr>
            <a:spLocks noChangeArrowheads="1"/>
          </p:cNvSpPr>
          <p:nvPr/>
        </p:nvSpPr>
        <p:spPr bwMode="auto">
          <a:xfrm>
            <a:off x="1223963" y="163513"/>
            <a:ext cx="94361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defTabSz="457200"/>
            <a:r>
              <a:rPr lang="pt-BR" altLang="pt-BR" sz="2800" b="1">
                <a:solidFill>
                  <a:srgbClr val="FF0000"/>
                </a:solidFill>
                <a:latin typeface="Tw Cen MT"/>
              </a:rPr>
              <a:t>Estudo de filhote de rato com Dextrose subcutânea por 11 dias</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4"/>
          <p:cNvSpPr>
            <a:spLocks noChangeArrowheads="1"/>
          </p:cNvSpPr>
          <p:nvPr/>
        </p:nvSpPr>
        <p:spPr bwMode="auto">
          <a:xfrm>
            <a:off x="1011238" y="0"/>
            <a:ext cx="9758362"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defTabSz="457200"/>
            <a:r>
              <a:rPr lang="en-US" altLang="pt-BR" sz="2700" b="1">
                <a:solidFill>
                  <a:srgbClr val="0000FF"/>
                </a:solidFill>
                <a:latin typeface="Lato" pitchFamily="34" charset="0"/>
              </a:rPr>
              <a:t>Nutri</a:t>
            </a:r>
            <a:r>
              <a:rPr lang="en-US" altLang="pt-BR" sz="2700" b="1">
                <a:solidFill>
                  <a:srgbClr val="0000FF"/>
                </a:solidFill>
                <a:latin typeface="Tw Cen MT"/>
              </a:rPr>
              <a:t>ç</a:t>
            </a:r>
            <a:r>
              <a:rPr lang="en-US" altLang="pt-BR" sz="2700" b="1">
                <a:solidFill>
                  <a:srgbClr val="0000FF"/>
                </a:solidFill>
                <a:latin typeface="Lato" pitchFamily="34" charset="0"/>
              </a:rPr>
              <a:t>ão parenteral precoce agressiva, hiperglicemia e morte entre os rec</a:t>
            </a:r>
            <a:r>
              <a:rPr lang="en-US" altLang="pt-BR" sz="2700" b="1">
                <a:solidFill>
                  <a:srgbClr val="0000FF"/>
                </a:solidFill>
                <a:latin typeface="Tw Cen MT"/>
              </a:rPr>
              <a:t>é</a:t>
            </a:r>
            <a:r>
              <a:rPr lang="en-US" altLang="pt-BR" sz="2700" b="1">
                <a:solidFill>
                  <a:srgbClr val="0000FF"/>
                </a:solidFill>
                <a:latin typeface="Lato" pitchFamily="34" charset="0"/>
              </a:rPr>
              <a:t>m-nascidos de extremo baixo peso</a:t>
            </a:r>
          </a:p>
          <a:p>
            <a:pPr defTabSz="457200" eaLnBrk="0" hangingPunct="0"/>
            <a:r>
              <a:rPr lang="en-US" altLang="pt-BR" sz="1300">
                <a:solidFill>
                  <a:srgbClr val="2A6490"/>
                </a:solidFill>
                <a:latin typeface="Source Sans Pro"/>
              </a:rPr>
              <a:t>  </a:t>
            </a:r>
            <a:r>
              <a:rPr lang="en-US" altLang="pt-BR" sz="1300">
                <a:solidFill>
                  <a:srgbClr val="2A6490"/>
                </a:solidFill>
                <a:latin typeface="Tw Cen MT"/>
              </a:rPr>
              <a:t>       </a:t>
            </a:r>
            <a:endParaRPr lang="en-US" altLang="pt-BR" sz="1300">
              <a:solidFill>
                <a:srgbClr val="2A6490"/>
              </a:solidFill>
              <a:latin typeface="Source Sans Pro"/>
            </a:endParaRPr>
          </a:p>
        </p:txBody>
      </p:sp>
      <p:pic>
        <p:nvPicPr>
          <p:cNvPr id="75779" name="Picture 5" descr="pptx">
            <a:hlinkClick r:id="rId2" tooltip="Hiperglic_NPT_Agres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9300" y="7985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0" name="Rectangle 8"/>
          <p:cNvSpPr>
            <a:spLocks noGrp="1"/>
          </p:cNvSpPr>
          <p:nvPr>
            <p:ph type="body" idx="4294967295"/>
          </p:nvPr>
        </p:nvSpPr>
        <p:spPr>
          <a:xfrm>
            <a:off x="779463" y="2076450"/>
            <a:ext cx="9720262" cy="4022725"/>
          </a:xfrm>
        </p:spPr>
        <p:txBody>
          <a:bodyPr lIns="45720" rIns="45720"/>
          <a:lstStyle/>
          <a:p>
            <a:pPr>
              <a:lnSpc>
                <a:spcPct val="70000"/>
              </a:lnSpc>
            </a:pPr>
            <a:r>
              <a:rPr lang="pt-BR" altLang="pt-BR" sz="1800" smtClean="0"/>
              <a:t>A implementação de um protocolo de NP agressivo foi correlacionado com um aumento da prevalência de hiperglicemia grave e maior mortalidade. </a:t>
            </a:r>
            <a:r>
              <a:rPr lang="pt-BR" altLang="pt-BR" sz="1800" b="1" smtClean="0"/>
              <a:t>Na análise multivariada, um regime de NP aumentado </a:t>
            </a:r>
            <a:r>
              <a:rPr lang="pt-BR" altLang="pt-BR" sz="1800" b="1" i="1" smtClean="0"/>
              <a:t>per se</a:t>
            </a:r>
            <a:r>
              <a:rPr lang="pt-BR" altLang="pt-BR" sz="1800" b="1" smtClean="0"/>
              <a:t> não foi preditivo da mortalidade</a:t>
            </a:r>
            <a:r>
              <a:rPr lang="pt-BR" altLang="pt-BR" sz="1800" smtClean="0"/>
              <a:t>, enquanto </a:t>
            </a:r>
            <a:r>
              <a:rPr lang="pt-BR" altLang="pt-BR" sz="1800" b="1" smtClean="0">
                <a:solidFill>
                  <a:srgbClr val="FF0000"/>
                </a:solidFill>
              </a:rPr>
              <a:t>a hiperglicemia grave precoce permaneceu fortemente preditiva da morte.</a:t>
            </a:r>
            <a:endParaRPr lang="pt-BR" altLang="pt-BR" sz="1800" smtClean="0">
              <a:solidFill>
                <a:srgbClr val="FF0000"/>
              </a:solidFill>
            </a:endParaRPr>
          </a:p>
          <a:p>
            <a:pPr algn="ctr">
              <a:lnSpc>
                <a:spcPct val="70000"/>
              </a:lnSpc>
            </a:pPr>
            <a:r>
              <a:rPr lang="pt-BR" altLang="pt-BR" sz="1800" b="1" smtClean="0"/>
              <a:t>  </a:t>
            </a:r>
            <a:r>
              <a:rPr lang="pt-BR" altLang="pt-BR" sz="1800" b="1" smtClean="0">
                <a:solidFill>
                  <a:srgbClr val="FF0000"/>
                </a:solidFill>
              </a:rPr>
              <a:t>Os autores especulam que uma maior prevalência de hiperglicemia após a implementação de um protocolo de NP precoce agressiva  pode, em parte, ser explicado pelo uso de soluções de glicose mais concentradas, aumentando o risco de excesso iatrogênico de oferta intravenosa de glicose.</a:t>
            </a:r>
          </a:p>
          <a:p>
            <a:pPr algn="ctr">
              <a:lnSpc>
                <a:spcPct val="70000"/>
              </a:lnSpc>
            </a:pPr>
            <a:r>
              <a:rPr lang="pt-BR" altLang="pt-BR" sz="1800" b="1" smtClean="0">
                <a:solidFill>
                  <a:srgbClr val="FF00FF"/>
                </a:solidFill>
              </a:rPr>
              <a:t>Com base nas idéias obtidas  no presente estudo, os autores defendem o controle rigoroso da taxa de infusão de glicose durante a NP precoce, incluindo redução rápida para uma taxa de 4 a 6 mg / kg / min, uma vez que os níveis de glicose no sangue são elevados.</a:t>
            </a:r>
          </a:p>
          <a:p>
            <a:pPr algn="ctr">
              <a:lnSpc>
                <a:spcPct val="70000"/>
              </a:lnSpc>
            </a:pPr>
            <a:r>
              <a:rPr lang="pt-BR" altLang="pt-BR" sz="1800" b="1" smtClean="0">
                <a:solidFill>
                  <a:srgbClr val="0000FF"/>
                </a:solidFill>
              </a:rPr>
              <a:t>Para evitar efeitos prejudiciais nos resultados em RN de EBP, a composição ótima da NP precoce para evitar a restrição de crescimento pós-natal deve ser cuidadosamente equilibrada contra o risco de hiperglicemia.</a:t>
            </a:r>
          </a:p>
        </p:txBody>
      </p:sp>
      <p:pic>
        <p:nvPicPr>
          <p:cNvPr id="7578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5563" y="6345238"/>
            <a:ext cx="706437" cy="40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783" name="Rectangle 13"/>
          <p:cNvSpPr>
            <a:spLocks noChangeArrowheads="1"/>
          </p:cNvSpPr>
          <p:nvPr/>
        </p:nvSpPr>
        <p:spPr bwMode="auto">
          <a:xfrm>
            <a:off x="2017713" y="1209675"/>
            <a:ext cx="9342437"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defTabSz="457200" eaLnBrk="0" hangingPunct="0"/>
            <a:r>
              <a:rPr lang="en-US" altLang="pt-BR" sz="1400" b="1">
                <a:latin typeface="Tw Cen MT"/>
                <a:hlinkClick r:id="rId5"/>
              </a:rPr>
              <a:t>Early</a:t>
            </a:r>
            <a:r>
              <a:rPr lang="en-US" altLang="pt-BR" sz="1400">
                <a:latin typeface="Tw Cen MT"/>
                <a:hlinkClick r:id="rId5"/>
              </a:rPr>
              <a:t> </a:t>
            </a:r>
            <a:r>
              <a:rPr lang="en-US" altLang="pt-BR" sz="1400" b="1">
                <a:latin typeface="Tw Cen MT"/>
                <a:hlinkClick r:id="rId5"/>
              </a:rPr>
              <a:t>Enhanced</a:t>
            </a:r>
            <a:r>
              <a:rPr lang="en-US" altLang="pt-BR" sz="1400">
                <a:latin typeface="Tw Cen MT"/>
                <a:hlinkClick r:id="rId5"/>
              </a:rPr>
              <a:t> </a:t>
            </a:r>
            <a:r>
              <a:rPr lang="en-US" altLang="pt-BR" sz="1400" b="1">
                <a:latin typeface="Tw Cen MT"/>
                <a:hlinkClick r:id="rId5"/>
              </a:rPr>
              <a:t>Parenteral Nutrition</a:t>
            </a:r>
            <a:r>
              <a:rPr lang="en-US" altLang="pt-BR" sz="1400">
                <a:latin typeface="Tw Cen MT"/>
                <a:hlinkClick r:id="rId5"/>
              </a:rPr>
              <a:t>, Hyperglycemia, and Death Among Extremely Low-Birth-Weight Infants.</a:t>
            </a:r>
            <a:endParaRPr lang="en-US" altLang="pt-BR" sz="1400">
              <a:latin typeface="Tw Cen MT"/>
            </a:endParaRPr>
          </a:p>
          <a:p>
            <a:pPr algn="ctr" defTabSz="457200" eaLnBrk="0" hangingPunct="0"/>
            <a:r>
              <a:rPr lang="en-US" altLang="pt-BR" sz="1400" b="1">
                <a:latin typeface="Tw Cen MT"/>
              </a:rPr>
              <a:t>Stensvold HJ</a:t>
            </a:r>
            <a:r>
              <a:rPr lang="en-US" altLang="pt-BR" sz="1400">
                <a:latin typeface="Tw Cen MT"/>
              </a:rPr>
              <a:t>, Strommen K, Lang AM, Abrahamsen TG, Steen EK, Pripp AH, Ronnestad AE.</a:t>
            </a:r>
          </a:p>
          <a:p>
            <a:pPr algn="ctr" defTabSz="457200" eaLnBrk="0" hangingPunct="0"/>
            <a:r>
              <a:rPr lang="en-US" altLang="pt-BR" sz="1400">
                <a:latin typeface="Tw Cen MT"/>
              </a:rPr>
              <a:t>JAMA Pediatr. 2015 Nov;169(11):1003-10. doi: 10.1001/jamapediatrics.2015.1667.</a:t>
            </a:r>
          </a:p>
          <a:p>
            <a:pPr algn="ctr" defTabSz="457200" eaLnBrk="0" hangingPunct="0"/>
            <a:r>
              <a:rPr lang="en-US" altLang="pt-BR" sz="1400">
                <a:latin typeface="Tw Cen MT"/>
              </a:rPr>
              <a:t>PMID: 26348113.</a:t>
            </a:r>
            <a:r>
              <a:rPr lang="en-US" altLang="pt-BR" sz="1400" u="sng">
                <a:latin typeface="Tw Cen MT"/>
                <a:hlinkClick r:id="rId6"/>
              </a:rPr>
              <a:t>Similar articles</a:t>
            </a:r>
            <a:endParaRPr lang="en-US" altLang="pt-BR" sz="1400" u="sng">
              <a:latin typeface="Tw Cen MT"/>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p:cNvSpPr>
            <a:spLocks noGrp="1"/>
          </p:cNvSpPr>
          <p:nvPr>
            <p:ph type="body" idx="4294967295"/>
          </p:nvPr>
        </p:nvSpPr>
        <p:spPr>
          <a:xfrm>
            <a:off x="1403350" y="215900"/>
            <a:ext cx="9720263" cy="4022725"/>
          </a:xfrm>
        </p:spPr>
        <p:txBody>
          <a:bodyPr lIns="45720" rIns="45720"/>
          <a:lstStyle/>
          <a:p>
            <a:r>
              <a:rPr lang="pt-BR" altLang="pt-BR" smtClean="0"/>
              <a:t>Ao investigar os efeitos da duração da hiperglicemia grave sobre a mortalidade neste subgrupo,as OR (ODDS RATIO) corrigidas da morte foram de </a:t>
            </a:r>
            <a:r>
              <a:rPr lang="pt-BR" altLang="pt-BR" b="1" smtClean="0"/>
              <a:t>6,52 (IC 95%, 2,11-20-20),</a:t>
            </a:r>
            <a:r>
              <a:rPr lang="pt-BR" altLang="pt-BR" smtClean="0"/>
              <a:t> se expostas a hiperglicemia grave durante 1 dia e 12,23 (IC 95%, 3,95-37.85) se expostas durante 2 ou mais dias durante a primeira semana de vida (</a:t>
            </a:r>
            <a:r>
              <a:rPr lang="pt-BR" altLang="pt-BR" smtClean="0">
                <a:solidFill>
                  <a:srgbClr val="0000FF"/>
                </a:solidFill>
              </a:rPr>
              <a:t>Tabela</a:t>
            </a:r>
            <a:r>
              <a:rPr lang="pt-BR" altLang="pt-BR" smtClean="0"/>
              <a:t>). </a:t>
            </a:r>
          </a:p>
        </p:txBody>
      </p:sp>
      <p:pic>
        <p:nvPicPr>
          <p:cNvPr id="7680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8775" y="1492250"/>
            <a:ext cx="56388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804" name="Rectangle 5"/>
          <p:cNvSpPr>
            <a:spLocks noChangeArrowheads="1"/>
          </p:cNvSpPr>
          <p:nvPr/>
        </p:nvSpPr>
        <p:spPr bwMode="auto">
          <a:xfrm>
            <a:off x="485775" y="5722938"/>
            <a:ext cx="11422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defTabSz="457200"/>
            <a:r>
              <a:rPr lang="pt-BR" altLang="pt-BR" b="1">
                <a:solidFill>
                  <a:srgbClr val="0000FF"/>
                </a:solidFill>
                <a:latin typeface="Tw Cen MT"/>
              </a:rPr>
              <a:t>Até que haja mais dados disponíveis, os autores acreditam  que o uso de insulina deve ser restrito a casos refratários de hiperglicemia</a:t>
            </a:r>
            <a:r>
              <a:rPr lang="en-US" altLang="pt-BR" b="1">
                <a:solidFill>
                  <a:srgbClr val="0000FF"/>
                </a:solidFill>
                <a:latin typeface="Tw Cen MT"/>
              </a:rPr>
              <a:t> </a:t>
            </a:r>
          </a:p>
        </p:txBody>
      </p:sp>
      <p:sp>
        <p:nvSpPr>
          <p:cNvPr id="76805" name="Text Box 6"/>
          <p:cNvSpPr txBox="1">
            <a:spLocks noChangeArrowheads="1"/>
          </p:cNvSpPr>
          <p:nvPr/>
        </p:nvSpPr>
        <p:spPr bwMode="auto">
          <a:xfrm>
            <a:off x="796925" y="5408613"/>
            <a:ext cx="1238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r>
              <a:rPr lang="pt-BR" altLang="pt-BR">
                <a:solidFill>
                  <a:srgbClr val="FF0000"/>
                </a:solidFill>
                <a:latin typeface="Tw Cen MT"/>
              </a:rPr>
              <a:t>INSULINA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body" idx="4294967295"/>
          </p:nvPr>
        </p:nvSpPr>
        <p:spPr>
          <a:xfrm>
            <a:off x="404813" y="2259013"/>
            <a:ext cx="11379200" cy="4598987"/>
          </a:xfrm>
        </p:spPr>
        <p:txBody>
          <a:bodyPr lIns="91440" rIns="91440"/>
          <a:lstStyle/>
          <a:p>
            <a:pPr marL="273050" indent="-273050" algn="ctr">
              <a:buFont typeface="Calibri" panose="020F0502020204030204" pitchFamily="34" charset="0"/>
              <a:buNone/>
            </a:pPr>
            <a:r>
              <a:rPr lang="pt-BR" altLang="pt-BR" sz="2900" b="1" smtClean="0">
                <a:solidFill>
                  <a:srgbClr val="0000FF"/>
                </a:solidFill>
              </a:rPr>
              <a:t>Então, como  evitar e tratar   a </a:t>
            </a:r>
            <a:r>
              <a:rPr lang="pt-BR" altLang="pt-BR" sz="2900" b="1" smtClean="0">
                <a:solidFill>
                  <a:srgbClr val="FF0000"/>
                </a:solidFill>
              </a:rPr>
              <a:t>HIPERGLICEMIA </a:t>
            </a:r>
            <a:r>
              <a:rPr lang="pt-BR" altLang="pt-BR" sz="2900" b="1" smtClean="0">
                <a:solidFill>
                  <a:srgbClr val="0000FF"/>
                </a:solidFill>
              </a:rPr>
              <a:t>nos pré-termos extremos?</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sz="half" idx="4294967295"/>
          </p:nvPr>
        </p:nvSpPr>
        <p:spPr>
          <a:xfrm>
            <a:off x="1096963" y="1846263"/>
            <a:ext cx="9493250" cy="4022725"/>
          </a:xfrm>
        </p:spPr>
        <p:txBody>
          <a:bodyPr lIns="45720" rIns="45720"/>
          <a:lstStyle/>
          <a:p>
            <a:pPr>
              <a:lnSpc>
                <a:spcPct val="70000"/>
              </a:lnSpc>
            </a:pPr>
            <a:endParaRPr lang="pt-BR" altLang="pt-BR" sz="1200" smtClean="0"/>
          </a:p>
          <a:p>
            <a:pPr>
              <a:lnSpc>
                <a:spcPct val="70000"/>
              </a:lnSpc>
            </a:pPr>
            <a:r>
              <a:rPr lang="pt-BR" altLang="pt-BR" sz="1600" smtClean="0"/>
              <a:t>1. Comece a taxas de infusão de dextrose IV inferiores: 3-4 mg / kg / min</a:t>
            </a:r>
          </a:p>
          <a:p>
            <a:pPr>
              <a:lnSpc>
                <a:spcPct val="70000"/>
              </a:lnSpc>
            </a:pPr>
            <a:r>
              <a:rPr lang="pt-BR" altLang="pt-BR" sz="1600" smtClean="0"/>
              <a:t>2. Alimentação enteral anterior</a:t>
            </a:r>
          </a:p>
          <a:p>
            <a:pPr>
              <a:lnSpc>
                <a:spcPct val="70000"/>
              </a:lnSpc>
            </a:pPr>
            <a:r>
              <a:rPr lang="pt-BR" altLang="pt-BR" sz="1600" smtClean="0"/>
              <a:t>3. Reduza a taxa de infusão de dextrose IV - !!: por exemplo, primeiro a 8 mg / kg / min, depois 6,então 4 --- até 2 (mas então precisaria de infusão gástrica de água estéril para manter a ingestão total de água).</a:t>
            </a:r>
          </a:p>
          <a:p>
            <a:pPr>
              <a:lnSpc>
                <a:spcPct val="70000"/>
              </a:lnSpc>
            </a:pPr>
            <a:r>
              <a:rPr lang="pt-BR" altLang="pt-BR" sz="1600" smtClean="0"/>
              <a:t>4. Normalize a fisiologia com bons cuidados médicos (reduz catecolamina endógena e secreção de cortisol).</a:t>
            </a:r>
          </a:p>
          <a:p>
            <a:pPr>
              <a:lnSpc>
                <a:spcPct val="70000"/>
              </a:lnSpc>
            </a:pPr>
            <a:r>
              <a:rPr lang="pt-BR" altLang="pt-BR" sz="1600" smtClean="0"/>
              <a:t>5. Reduzir tratamentos de catecolaminas e hidrocortisona.</a:t>
            </a:r>
          </a:p>
          <a:p>
            <a:pPr>
              <a:lnSpc>
                <a:spcPct val="70000"/>
              </a:lnSpc>
            </a:pPr>
            <a:r>
              <a:rPr lang="pt-BR" altLang="pt-BR" sz="1600" smtClean="0"/>
              <a:t>6. Reduza a infusão lipídica (não mostrada como efeito imediato)</a:t>
            </a:r>
          </a:p>
          <a:p>
            <a:pPr>
              <a:lnSpc>
                <a:spcPct val="70000"/>
              </a:lnSpc>
            </a:pPr>
            <a:r>
              <a:rPr lang="pt-BR" altLang="pt-BR" sz="1600" smtClean="0"/>
              <a:t>7. Aumentar a taxa de infusão de aminoácidos IV.</a:t>
            </a:r>
          </a:p>
          <a:p>
            <a:pPr>
              <a:lnSpc>
                <a:spcPct val="70000"/>
              </a:lnSpc>
            </a:pPr>
            <a:r>
              <a:rPr lang="pt-BR" altLang="pt-BR" sz="1600" smtClean="0"/>
              <a:t>8. Avanço de alimentação enteral.</a:t>
            </a:r>
          </a:p>
        </p:txBody>
      </p:sp>
      <p:sp>
        <p:nvSpPr>
          <p:cNvPr id="78852" name="Oval 4"/>
          <p:cNvSpPr>
            <a:spLocks noChangeArrowheads="1"/>
          </p:cNvSpPr>
          <p:nvPr/>
        </p:nvSpPr>
        <p:spPr bwMode="auto">
          <a:xfrm>
            <a:off x="2803525" y="1012825"/>
            <a:ext cx="5776913" cy="86836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457200" eaLnBrk="0" hangingPunct="0"/>
            <a:r>
              <a:rPr lang="pt-BR" altLang="pt-BR" sz="2400" b="1">
                <a:solidFill>
                  <a:srgbClr val="FFFF00"/>
                </a:solidFill>
                <a:latin typeface="Tw Cen MT"/>
              </a:rPr>
              <a:t>Prevenção e tratamento da hiperglicemia</a:t>
            </a:r>
          </a:p>
        </p:txBody>
      </p:sp>
      <p:pic>
        <p:nvPicPr>
          <p:cNvPr id="788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4648200"/>
            <a:ext cx="51816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88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0850" y="4435475"/>
            <a:ext cx="182563" cy="96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0120" name="Group 8"/>
          <p:cNvGraphicFramePr>
            <a:graphicFrameLocks noGrp="1"/>
          </p:cNvGraphicFramePr>
          <p:nvPr>
            <p:ph sz="half" idx="4294967295"/>
          </p:nvPr>
        </p:nvGraphicFramePr>
        <p:xfrm>
          <a:off x="936625" y="131763"/>
          <a:ext cx="8026400" cy="738187"/>
        </p:xfrm>
        <a:graphic>
          <a:graphicData uri="http://schemas.openxmlformats.org/drawingml/2006/table">
            <a:tbl>
              <a:tblPr/>
              <a:tblGrid>
                <a:gridCol w="4014788"/>
                <a:gridCol w="4011612"/>
              </a:tblGrid>
              <a:tr h="738188">
                <a:tc>
                  <a:txBody>
                    <a:bodyPr/>
                    <a:lstStyle/>
                    <a:p>
                      <a:pPr marL="90488" marR="0" lvl="0" indent="-90488"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smtClean="0">
                          <a:ln>
                            <a:noFill/>
                          </a:ln>
                          <a:solidFill>
                            <a:srgbClr val="000066"/>
                          </a:solidFill>
                          <a:effectLst/>
                          <a:latin typeface="Geneva"/>
                          <a:cs typeface="Times New Roman" pitchFamily="18" charset="0"/>
                          <a:hlinkClick r:id="rId4"/>
                        </a:rPr>
                        <a:t>Hiperglicemia Neonatal (Neonatal Hyperglycemia)</a:t>
                      </a:r>
                      <a:endParaRPr kumimoji="0" lang="pt-BR" altLang="pt-BR" sz="1600" b="0" i="0" u="none" strike="noStrike" cap="none" normalizeH="0" baseline="0" smtClean="0">
                        <a:ln>
                          <a:noFill/>
                        </a:ln>
                        <a:solidFill>
                          <a:srgbClr val="404040"/>
                        </a:solidFill>
                        <a:effectLst/>
                        <a:latin typeface="Calibri" pitchFamily="34" charset="0"/>
                      </a:endParaRPr>
                    </a:p>
                  </a:txBody>
                  <a:tcP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noFill/>
                  </a:tcPr>
                </a:tc>
                <a:tc>
                  <a:txBody>
                    <a:bodyPr/>
                    <a:lstStyle/>
                    <a:p>
                      <a:pPr marL="90488" marR="0" lvl="0" indent="-90488" algn="l" defTabSz="914400" rtl="0" eaLnBrk="1" fontAlgn="base" latinLnBrk="0" hangingPunct="1">
                        <a:lnSpc>
                          <a:spcPct val="100000"/>
                        </a:lnSpc>
                        <a:spcBef>
                          <a:spcPct val="0"/>
                        </a:spcBef>
                        <a:spcAft>
                          <a:spcPct val="0"/>
                        </a:spcAft>
                        <a:buClrTx/>
                        <a:buSzTx/>
                        <a:buFontTx/>
                        <a:buNone/>
                        <a:tabLst/>
                      </a:pPr>
                      <a:r>
                        <a:rPr kumimoji="0" lang="pt-BR" altLang="pt-BR" sz="1200" b="0" i="0" u="none" strike="noStrike" cap="none" normalizeH="0" baseline="0" smtClean="0">
                          <a:ln>
                            <a:noFill/>
                          </a:ln>
                          <a:solidFill>
                            <a:srgbClr val="000066"/>
                          </a:solidFill>
                          <a:effectLst/>
                          <a:latin typeface="Geneva"/>
                          <a:cs typeface="Times New Roman" pitchFamily="18" charset="0"/>
                          <a:hlinkClick r:id="rId4"/>
                        </a:rPr>
                        <a:t>Hay WW Jr.21o Simp</a:t>
                      </a:r>
                      <a:r>
                        <a:rPr kumimoji="0" lang="pt-BR" altLang="pt-BR" sz="1200" b="0" i="0" u="none" strike="noStrike" cap="none" normalizeH="0" baseline="0" smtClean="0">
                          <a:ln>
                            <a:noFill/>
                          </a:ln>
                          <a:solidFill>
                            <a:srgbClr val="000066"/>
                          </a:solidFill>
                          <a:effectLst/>
                          <a:latin typeface="Calibri" pitchFamily="34" charset="0"/>
                          <a:cs typeface="Times New Roman" pitchFamily="18" charset="0"/>
                          <a:hlinkClick r:id="rId4"/>
                        </a:rPr>
                        <a:t>ó</a:t>
                      </a:r>
                      <a:r>
                        <a:rPr kumimoji="0" lang="pt-BR" altLang="pt-BR" sz="1200" b="0" i="0" u="none" strike="noStrike" cap="none" normalizeH="0" baseline="0" smtClean="0">
                          <a:ln>
                            <a:noFill/>
                          </a:ln>
                          <a:solidFill>
                            <a:srgbClr val="000066"/>
                          </a:solidFill>
                          <a:effectLst/>
                          <a:latin typeface="Geneva"/>
                          <a:cs typeface="Times New Roman" pitchFamily="18" charset="0"/>
                          <a:hlinkClick r:id="rId4"/>
                        </a:rPr>
                        <a:t>sio InternacionaH de Neonatologia do Santa Joana, São Paulo, 14 a 16 de setembro de 2017</a:t>
                      </a:r>
                      <a:endParaRPr kumimoji="0" lang="pt-BR" altLang="pt-BR" sz="1600" b="0" i="0" u="none" strike="noStrike" cap="none" normalizeH="0" baseline="0" smtClean="0">
                        <a:ln>
                          <a:noFill/>
                        </a:ln>
                        <a:solidFill>
                          <a:srgbClr val="404040"/>
                        </a:solidFill>
                        <a:effectLst/>
                        <a:latin typeface="Calibri" pitchFamily="34" charset="0"/>
                      </a:endParaRPr>
                    </a:p>
                  </a:txBody>
                  <a:tcP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noFill/>
                  </a:tcPr>
                </a:tc>
              </a:tr>
            </a:tbl>
          </a:graphicData>
        </a:graphic>
      </p:graphicFrame>
      <p:pic>
        <p:nvPicPr>
          <p:cNvPr id="78863" name="Picture 17" descr="pdf">
            <a:hlinkClick r:id="rId5" tooltip="Hiperglicemia-William Ray"/>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4625" y="3175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431800" y="0"/>
            <a:ext cx="11760200" cy="1338263"/>
          </a:xfrm>
          <a:solidFill>
            <a:schemeClr val="accent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4400" b="1" smtClean="0">
                <a:solidFill>
                  <a:srgbClr val="0000FF"/>
                </a:solidFill>
              </a:rPr>
              <a:t>AMINOÁCIDOS NA PRIMEIRA PRESCRIÇÃO!</a:t>
            </a:r>
          </a:p>
        </p:txBody>
      </p:sp>
      <p:sp>
        <p:nvSpPr>
          <p:cNvPr id="79875" name="Rectangle 3"/>
          <p:cNvSpPr>
            <a:spLocks noGrp="1"/>
          </p:cNvSpPr>
          <p:nvPr>
            <p:ph type="body" idx="4294967295"/>
          </p:nvPr>
        </p:nvSpPr>
        <p:spPr>
          <a:xfrm>
            <a:off x="1047750" y="2182813"/>
            <a:ext cx="10363200" cy="4114800"/>
          </a:xfrm>
        </p:spPr>
        <p:txBody>
          <a:bodyPr lIns="91440" rIns="91440"/>
          <a:lstStyle/>
          <a:p>
            <a:pPr marL="273050" indent="-273050"/>
            <a:r>
              <a:rPr lang="pt-BR" altLang="pt-BR" sz="2200" smtClean="0"/>
              <a:t>No intuito inicial de fornecer calorias e nitrogênio para prevenir o catabolismo e balanço de nitrogênio positivo, iniciar aminoácidos (AA) </a:t>
            </a:r>
            <a:r>
              <a:rPr lang="pt-BR" altLang="pt-BR" sz="2200" b="1" smtClean="0">
                <a:solidFill>
                  <a:srgbClr val="0000FF"/>
                </a:solidFill>
              </a:rPr>
              <a:t>na primeira prescrição</a:t>
            </a:r>
            <a:r>
              <a:rPr lang="pt-BR" altLang="pt-BR" sz="2200" smtClean="0">
                <a:solidFill>
                  <a:srgbClr val="0000FF"/>
                </a:solidFill>
              </a:rPr>
              <a:t> (1,5g/kg). </a:t>
            </a:r>
          </a:p>
          <a:p>
            <a:pPr marL="273050" indent="-273050"/>
            <a:r>
              <a:rPr lang="pt-BR" altLang="pt-BR" sz="2200" smtClean="0"/>
              <a:t>Estes RN apresentam uma </a:t>
            </a:r>
            <a:r>
              <a:rPr lang="pt-BR" altLang="pt-BR" sz="2200" smtClean="0">
                <a:solidFill>
                  <a:srgbClr val="FF0000"/>
                </a:solidFill>
              </a:rPr>
              <a:t>perda protéica de</a:t>
            </a:r>
            <a:r>
              <a:rPr lang="pt-BR" altLang="pt-BR" sz="2200" smtClean="0"/>
              <a:t> </a:t>
            </a:r>
            <a:r>
              <a:rPr lang="pt-BR" altLang="pt-BR" sz="2200" smtClean="0">
                <a:solidFill>
                  <a:srgbClr val="FF0000"/>
                </a:solidFill>
              </a:rPr>
              <a:t>0,5-1g/Kg/dia</a:t>
            </a:r>
            <a:r>
              <a:rPr lang="pt-BR" altLang="pt-BR" sz="2200" smtClean="0"/>
              <a:t>, causando significante retardo do crescimento e outras morbidades, importantes como a </a:t>
            </a:r>
            <a:r>
              <a:rPr lang="pt-BR" altLang="pt-BR" sz="2200" smtClean="0">
                <a:solidFill>
                  <a:srgbClr val="FF0000"/>
                </a:solidFill>
              </a:rPr>
              <a:t>hiperglicemia</a:t>
            </a:r>
            <a:r>
              <a:rPr lang="pt-BR" altLang="pt-BR" sz="2200" smtClean="0"/>
              <a:t> que resulta de uma diminuição da secreção de insulina em resposta à queda da concentração plasmática de aminoácidos responsáveis  pela estimulação da insulina.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431800" y="115888"/>
            <a:ext cx="11760200" cy="1335087"/>
          </a:xfrm>
          <a:solidFill>
            <a:schemeClr val="accent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3200" b="1" smtClean="0">
                <a:solidFill>
                  <a:srgbClr val="0000FF"/>
                </a:solidFill>
              </a:rPr>
              <a:t>Outra forma de entender como a administração precoce de aminoácidos previne a hiperglicemia!</a:t>
            </a:r>
          </a:p>
        </p:txBody>
      </p:sp>
      <p:sp>
        <p:nvSpPr>
          <p:cNvPr id="80899" name="Rectangle 3"/>
          <p:cNvSpPr>
            <a:spLocks noGrp="1"/>
          </p:cNvSpPr>
          <p:nvPr>
            <p:ph type="body" idx="4294967295"/>
          </p:nvPr>
        </p:nvSpPr>
        <p:spPr>
          <a:xfrm>
            <a:off x="1200150" y="1484313"/>
            <a:ext cx="10160000" cy="4800600"/>
          </a:xfrm>
        </p:spPr>
        <p:txBody>
          <a:bodyPr lIns="91440" rIns="91440"/>
          <a:lstStyle/>
          <a:p>
            <a:pPr marL="273050" indent="-273050">
              <a:lnSpc>
                <a:spcPct val="80000"/>
              </a:lnSpc>
              <a:buFont typeface="Calibri" panose="020F0502020204030204" pitchFamily="34" charset="0"/>
              <a:buNone/>
            </a:pPr>
            <a:r>
              <a:rPr lang="pt-BR" altLang="pt-BR" sz="1600" smtClean="0"/>
              <a:t>   </a:t>
            </a:r>
            <a:r>
              <a:rPr lang="pt-BR" altLang="pt-BR" sz="1800" smtClean="0"/>
              <a:t>Apesar da grande síntese protéica nesta idade, a adequação do AA excede ao gasto para a síntese protéica e este excesso de AA é oxidado produzindo energia e esta oxidação é documentada pela identificação da uréia no metabolismo destes fetos. 	</a:t>
            </a:r>
          </a:p>
          <a:p>
            <a:pPr marL="273050" indent="-273050">
              <a:lnSpc>
                <a:spcPct val="80000"/>
              </a:lnSpc>
              <a:buFont typeface="Calibri" panose="020F0502020204030204" pitchFamily="34" charset="0"/>
              <a:buNone/>
            </a:pPr>
            <a:r>
              <a:rPr lang="pt-BR" altLang="pt-BR" sz="1800" smtClean="0"/>
              <a:t>   Quando o cordão umbilical é ligado ao nascer, há um corte abrupto de oferta de AA a esta criança e isto leva a um estado que a literatura chama de </a:t>
            </a:r>
            <a:r>
              <a:rPr lang="pt-BR" altLang="pt-BR" sz="1800" b="1" smtClean="0">
                <a:solidFill>
                  <a:srgbClr val="FF0000"/>
                </a:solidFill>
              </a:rPr>
              <a:t>inanição</a:t>
            </a:r>
            <a:r>
              <a:rPr lang="pt-BR" altLang="pt-BR" sz="1800" smtClean="0"/>
              <a:t>. Este estado de inanição neste RN prematuro provoca uma </a:t>
            </a:r>
            <a:r>
              <a:rPr lang="pt-BR" altLang="pt-BR" sz="1800" smtClean="0">
                <a:solidFill>
                  <a:srgbClr val="FF0000"/>
                </a:solidFill>
              </a:rPr>
              <a:t>produção exagerada de glicose</a:t>
            </a:r>
            <a:r>
              <a:rPr lang="pt-BR" altLang="pt-BR" sz="1800" smtClean="0"/>
              <a:t>. Por muitos anos, a hiperglicemia foi interpretada como intolerância destes RN a infusões de glicose.</a:t>
            </a:r>
          </a:p>
          <a:p>
            <a:pPr marL="273050" indent="-273050">
              <a:lnSpc>
                <a:spcPct val="80000"/>
              </a:lnSpc>
              <a:buFont typeface="Calibri" panose="020F0502020204030204" pitchFamily="34" charset="0"/>
              <a:buNone/>
            </a:pPr>
            <a:endParaRPr lang="pt-BR" altLang="pt-BR" sz="1800" smtClean="0"/>
          </a:p>
          <a:p>
            <a:pPr marL="273050" indent="-273050">
              <a:lnSpc>
                <a:spcPct val="80000"/>
              </a:lnSpc>
              <a:buFont typeface="Calibri" panose="020F0502020204030204" pitchFamily="34" charset="0"/>
              <a:buNone/>
            </a:pPr>
            <a:r>
              <a:rPr lang="pt-BR" altLang="pt-BR" sz="1800" smtClean="0"/>
              <a:t>    Em 2002, Sunehag AL e Haymond MW documentaram cientificamente que não havia um aumento de tolerância à glicose e sim </a:t>
            </a:r>
            <a:r>
              <a:rPr lang="pt-BR" altLang="pt-BR" sz="1800" b="1" smtClean="0">
                <a:solidFill>
                  <a:srgbClr val="0000FF"/>
                </a:solidFill>
              </a:rPr>
              <a:t>a não necessidade da produção exagerada de glicose</a:t>
            </a:r>
            <a:r>
              <a:rPr lang="pt-BR" altLang="pt-BR" sz="1800" smtClean="0"/>
              <a:t>, pois não havia inanição quando se acrescentava precocemente AA ao esquema de nutrição parenteral do nosso RN pré-termo extremo.</a:t>
            </a:r>
          </a:p>
        </p:txBody>
      </p:sp>
      <p:sp>
        <p:nvSpPr>
          <p:cNvPr id="80900" name="Text Box 4"/>
          <p:cNvSpPr txBox="1">
            <a:spLocks noChangeArrowheads="1"/>
          </p:cNvSpPr>
          <p:nvPr/>
        </p:nvSpPr>
        <p:spPr bwMode="auto">
          <a:xfrm>
            <a:off x="10287000" y="5013325"/>
            <a:ext cx="1085850" cy="27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nSpc>
                <a:spcPct val="90000"/>
              </a:lnSpc>
              <a:spcAft>
                <a:spcPts val="200"/>
              </a:spcAft>
            </a:pPr>
            <a:r>
              <a:rPr lang="pt-BR" altLang="pt-BR" sz="1300">
                <a:latin typeface="Arial" pitchFamily="34" charset="0"/>
              </a:rPr>
              <a:t>Boher, 2007</a:t>
            </a:r>
          </a:p>
        </p:txBody>
      </p:sp>
      <p:graphicFrame>
        <p:nvGraphicFramePr>
          <p:cNvPr id="80907" name="Group 11"/>
          <p:cNvGraphicFramePr>
            <a:graphicFrameLocks noGrp="1"/>
          </p:cNvGraphicFramePr>
          <p:nvPr/>
        </p:nvGraphicFramePr>
        <p:xfrm>
          <a:off x="1390650" y="5589588"/>
          <a:ext cx="10585450" cy="420687"/>
        </p:xfrm>
        <a:graphic>
          <a:graphicData uri="http://schemas.openxmlformats.org/drawingml/2006/table">
            <a:tbl>
              <a:tblPr/>
              <a:tblGrid>
                <a:gridCol w="9466263"/>
                <a:gridCol w="1119187"/>
              </a:tblGrid>
              <a:tr h="355600">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200" b="1" i="0" u="none" strike="noStrike" cap="none" normalizeH="0" baseline="0" smtClean="0">
                          <a:ln>
                            <a:noFill/>
                          </a:ln>
                          <a:solidFill>
                            <a:srgbClr val="999999"/>
                          </a:solidFill>
                          <a:effectLst/>
                          <a:latin typeface="Verdana" pitchFamily="34" charset="0"/>
                          <a:cs typeface="Times New Roman" pitchFamily="18" charset="0"/>
                        </a:rPr>
                        <a:t>Nutri</a:t>
                      </a:r>
                      <a:r>
                        <a:rPr kumimoji="0" lang="en-US" altLang="pt-BR" sz="1200" b="1" i="0" u="none" strike="noStrike" cap="none" normalizeH="0" baseline="0" smtClean="0">
                          <a:ln>
                            <a:noFill/>
                          </a:ln>
                          <a:solidFill>
                            <a:srgbClr val="999999"/>
                          </a:solidFill>
                          <a:effectLst/>
                          <a:latin typeface="Calibri" pitchFamily="34" charset="0"/>
                          <a:cs typeface="Times New Roman" pitchFamily="18" charset="0"/>
                        </a:rPr>
                        <a:t>ç</a:t>
                      </a:r>
                      <a:r>
                        <a:rPr kumimoji="0" lang="en-US" altLang="pt-BR" sz="1200" b="1" i="0" u="none" strike="noStrike" cap="none" normalizeH="0" baseline="0" smtClean="0">
                          <a:ln>
                            <a:noFill/>
                          </a:ln>
                          <a:solidFill>
                            <a:srgbClr val="999999"/>
                          </a:solidFill>
                          <a:effectLst/>
                          <a:latin typeface="Verdana" pitchFamily="34" charset="0"/>
                          <a:cs typeface="Times New Roman" pitchFamily="18" charset="0"/>
                        </a:rPr>
                        <a:t>ão parenteral: quando iniciar</a:t>
                      </a:r>
                      <a:r>
                        <a:rPr kumimoji="0" lang="en-US" altLang="pt-BR" sz="1200" b="0" i="0" u="none" strike="noStrike" cap="none" normalizeH="0" baseline="0" smtClean="0">
                          <a:ln>
                            <a:noFill/>
                          </a:ln>
                          <a:solidFill>
                            <a:srgbClr val="000000"/>
                          </a:solidFill>
                          <a:effectLst/>
                          <a:latin typeface="Calibri" pitchFamily="34" charset="0"/>
                          <a:cs typeface="Times New Roman" pitchFamily="18" charset="0"/>
                        </a:rPr>
                        <a:t/>
                      </a:r>
                      <a:br>
                        <a:rPr kumimoji="0" lang="en-US" altLang="pt-BR" sz="1200" b="0" i="0" u="none" strike="noStrike" cap="none" normalizeH="0" baseline="0" smtClean="0">
                          <a:ln>
                            <a:noFill/>
                          </a:ln>
                          <a:solidFill>
                            <a:srgbClr val="000000"/>
                          </a:solidFill>
                          <a:effectLst/>
                          <a:latin typeface="Calibri" pitchFamily="34" charset="0"/>
                          <a:cs typeface="Times New Roman" pitchFamily="18" charset="0"/>
                        </a:rPr>
                      </a:br>
                      <a:r>
                        <a:rPr kumimoji="0" lang="en-US" altLang="pt-BR" sz="1200" b="0" i="0" u="none" strike="noStrike" cap="none" normalizeH="0" baseline="0" smtClean="0">
                          <a:ln>
                            <a:noFill/>
                          </a:ln>
                          <a:solidFill>
                            <a:srgbClr val="999999"/>
                          </a:solidFill>
                          <a:effectLst/>
                          <a:latin typeface="Verdana" pitchFamily="34" charset="0"/>
                          <a:cs typeface="Times New Roman" pitchFamily="18" charset="0"/>
                        </a:rPr>
                        <a:t>Autor(es): Mauro Silva de Athayde Bohrer (RS). Realizado por Paulo R. Margotto</a:t>
                      </a:r>
                      <a:endParaRPr kumimoji="0" lang="en-US" altLang="pt-BR" sz="1200" b="0" i="0" u="none" strike="noStrike" cap="none" normalizeH="0" baseline="0" smtClean="0">
                        <a:ln>
                          <a:noFill/>
                        </a:ln>
                        <a:solidFill>
                          <a:srgbClr val="404040"/>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ts val="200"/>
                        </a:spcAft>
                        <a:buClrTx/>
                        <a:buSzPct val="100000"/>
                        <a:buFontTx/>
                        <a:buNone/>
                        <a:tabLst/>
                      </a:pPr>
                      <a:r>
                        <a:rPr kumimoji="0" lang="en-US" altLang="pt-BR" sz="1200" b="0" i="0" u="none" strike="noStrike" cap="none" normalizeH="0" baseline="0" smtClean="0">
                          <a:ln>
                            <a:noFill/>
                          </a:ln>
                          <a:solidFill>
                            <a:srgbClr val="000000"/>
                          </a:solidFill>
                          <a:effectLst/>
                          <a:latin typeface="Calibri" pitchFamily="34" charset="0"/>
                          <a:cs typeface="Times New Roman" pitchFamily="18" charset="0"/>
                          <a:hlinkClick r:id="rId2"/>
                        </a:rPr>
                        <a:t>  </a:t>
                      </a:r>
                      <a:r>
                        <a:rPr kumimoji="0" lang="en-US" altLang="pt-BR" sz="1200" b="0" i="0" u="none" strike="noStrike" cap="none" normalizeH="0" baseline="0" smtClean="0">
                          <a:ln>
                            <a:noFill/>
                          </a:ln>
                          <a:solidFill>
                            <a:srgbClr val="000000"/>
                          </a:solidFill>
                          <a:effectLst/>
                          <a:latin typeface="Calibri" pitchFamily="34"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80904" name="Oval 10"/>
          <p:cNvSpPr>
            <a:spLocks noChangeArrowheads="1"/>
          </p:cNvSpPr>
          <p:nvPr/>
        </p:nvSpPr>
        <p:spPr bwMode="auto">
          <a:xfrm>
            <a:off x="623888" y="6375400"/>
            <a:ext cx="836612" cy="482600"/>
          </a:xfrm>
          <a:prstGeom prst="ellipse">
            <a:avLst/>
          </a:prstGeom>
          <a:solidFill>
            <a:schemeClr val="accent1"/>
          </a:solidFill>
          <a:ln w="28575">
            <a:solidFill>
              <a:srgbClr val="FF3399"/>
            </a:solidFill>
            <a:miter lim="800000"/>
            <a:headEnd/>
            <a:tailEnd/>
          </a:ln>
        </p:spPr>
        <p:txBody>
          <a:bodyPr wrap="none" anchor="ctr"/>
          <a:lstStyle/>
          <a:p>
            <a:pPr algn="ctr">
              <a:lnSpc>
                <a:spcPct val="90000"/>
              </a:lnSpc>
              <a:spcAft>
                <a:spcPts val="200"/>
              </a:spcAft>
            </a:pPr>
            <a:r>
              <a:rPr kumimoji="1" lang="pt-BR" altLang="pt-BR" sz="1500" b="1">
                <a:solidFill>
                  <a:srgbClr val="0000FF"/>
                </a:solidFill>
                <a:latin typeface="Tw Cen MT"/>
              </a:rPr>
              <a:t>2007</a:t>
            </a:r>
          </a:p>
        </p:txBody>
      </p:sp>
      <p:pic>
        <p:nvPicPr>
          <p:cNvPr id="80905" name="Picture 11" descr="d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3875" y="5611813"/>
            <a:ext cx="611188"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6"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5563" y="6345238"/>
            <a:ext cx="706437" cy="401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body" idx="4294967295"/>
          </p:nvPr>
        </p:nvSpPr>
        <p:spPr>
          <a:xfrm>
            <a:off x="0" y="1773238"/>
            <a:ext cx="12482513" cy="4113212"/>
          </a:xfrm>
        </p:spPr>
        <p:txBody>
          <a:bodyPr lIns="91440" rIns="91440"/>
          <a:lstStyle/>
          <a:p>
            <a:pPr marL="273050" indent="-273050" algn="ctr">
              <a:buFont typeface="Calibri" panose="020F0502020204030204" pitchFamily="34" charset="0"/>
              <a:buNone/>
            </a:pPr>
            <a:r>
              <a:rPr lang="pt-BR" altLang="pt-BR" smtClean="0">
                <a:solidFill>
                  <a:schemeClr val="bg1"/>
                </a:solidFill>
              </a:rPr>
              <a:t> Metabolismo fetal:Aminoácido (AA) grama fetal&gt;AA grama  materno</a:t>
            </a:r>
          </a:p>
          <a:p>
            <a:pPr marL="273050" indent="-273050">
              <a:buFont typeface="Calibri" panose="020F0502020204030204" pitchFamily="34" charset="0"/>
              <a:buNone/>
            </a:pPr>
            <a:endParaRPr lang="pt-BR" altLang="pt-BR" smtClean="0">
              <a:solidFill>
                <a:schemeClr val="bg1"/>
              </a:solidFill>
            </a:endParaRPr>
          </a:p>
        </p:txBody>
      </p:sp>
      <p:sp>
        <p:nvSpPr>
          <p:cNvPr id="76803" name="Rectangle 3"/>
          <p:cNvSpPr>
            <a:spLocks noGrp="1" noChangeArrowheads="1"/>
          </p:cNvSpPr>
          <p:nvPr>
            <p:ph type="title" idx="4294967295"/>
          </p:nvPr>
        </p:nvSpPr>
        <p:spPr bwMode="auto">
          <a:xfrm>
            <a:off x="477838" y="0"/>
            <a:ext cx="11714162" cy="1152525"/>
          </a:xfrm>
          <a:solidFill>
            <a:schemeClr val="accent1"/>
          </a:solidFill>
          <a:extLst>
            <a:ext uri="{91240B29-F687-4F45-9708-019B960494DF}">
              <a14:hiddenLine xmlns:a14="http://schemas.microsoft.com/office/drawing/2010/main" w="9525">
                <a:solidFill>
                  <a:srgbClr val="000000"/>
                </a:solidFill>
                <a:miter lim="800000"/>
                <a:headEnd/>
                <a:tailEnd/>
              </a14:hiddenLine>
            </a:ext>
          </a:extLst>
        </p:spPr>
        <p:txBody>
          <a:bodyPr wrap="square" lIns="92160" tIns="46080" rIns="92160" bIns="46080" numCol="1" anchor="ctr" anchorCtr="0" compatLnSpc="1">
            <a:prstTxWarp prst="textNoShape">
              <a:avLst/>
            </a:prstTxWarp>
          </a:bodyPr>
          <a:lstStyle/>
          <a:p>
            <a:pPr algn="ctr"/>
            <a:r>
              <a:rPr lang="pt-BR" altLang="pt-BR" sz="3600" b="1" smtClean="0">
                <a:solidFill>
                  <a:srgbClr val="0000FF"/>
                </a:solidFill>
              </a:rPr>
              <a:t>USO DE AMINOÁCIDOS:NA PRIMEIRA PRESCRIÇÃO</a:t>
            </a:r>
          </a:p>
        </p:txBody>
      </p:sp>
      <p:pic>
        <p:nvPicPr>
          <p:cNvPr id="81924"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2513" y="1130300"/>
            <a:ext cx="7337425" cy="544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5"/>
          <p:cNvSpPr>
            <a:spLocks noChangeArrowheads="1"/>
          </p:cNvSpPr>
          <p:nvPr/>
        </p:nvSpPr>
        <p:spPr bwMode="auto">
          <a:xfrm>
            <a:off x="1368425" y="465138"/>
            <a:ext cx="89947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defTabSz="457200"/>
            <a:r>
              <a:rPr lang="en-US" altLang="pt-BR" sz="2700" b="1">
                <a:solidFill>
                  <a:srgbClr val="0000FF"/>
                </a:solidFill>
                <a:latin typeface="Lato" pitchFamily="34" charset="0"/>
              </a:rPr>
              <a:t>Monitoramento cont</a:t>
            </a:r>
            <a:r>
              <a:rPr lang="en-US" altLang="pt-BR" sz="2700" b="1">
                <a:solidFill>
                  <a:srgbClr val="0000FF"/>
                </a:solidFill>
                <a:latin typeface="Tw Cen MT"/>
              </a:rPr>
              <a:t>í</a:t>
            </a:r>
            <a:r>
              <a:rPr lang="en-US" altLang="pt-BR" sz="2700" b="1">
                <a:solidFill>
                  <a:srgbClr val="0000FF"/>
                </a:solidFill>
                <a:latin typeface="Lato" pitchFamily="34" charset="0"/>
              </a:rPr>
              <a:t>nuo de glicose em bebês muito prematuros: Um ensaio controlado aleat</a:t>
            </a:r>
            <a:r>
              <a:rPr lang="en-US" altLang="pt-BR" sz="2700" b="1">
                <a:solidFill>
                  <a:srgbClr val="0000FF"/>
                </a:solidFill>
                <a:latin typeface="Tw Cen MT"/>
              </a:rPr>
              <a:t>ó</a:t>
            </a:r>
            <a:r>
              <a:rPr lang="en-US" altLang="pt-BR" sz="2700" b="1">
                <a:solidFill>
                  <a:srgbClr val="0000FF"/>
                </a:solidFill>
                <a:latin typeface="Lato" pitchFamily="34" charset="0"/>
              </a:rPr>
              <a:t>rio</a:t>
            </a:r>
          </a:p>
        </p:txBody>
      </p:sp>
      <p:pic>
        <p:nvPicPr>
          <p:cNvPr id="82947" name="Picture 6" descr="ppt">
            <a:hlinkClick r:id="rId2" tooltip="Glicose_Monitoriz_continua_2017"/>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34588" y="7366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8" name="Oval 10"/>
          <p:cNvSpPr>
            <a:spLocks noChangeArrowheads="1"/>
          </p:cNvSpPr>
          <p:nvPr/>
        </p:nvSpPr>
        <p:spPr bwMode="auto">
          <a:xfrm>
            <a:off x="0" y="1912938"/>
            <a:ext cx="836613" cy="482600"/>
          </a:xfrm>
          <a:prstGeom prst="ellipse">
            <a:avLst/>
          </a:prstGeom>
          <a:solidFill>
            <a:schemeClr val="accent1"/>
          </a:solidFill>
          <a:ln w="28575">
            <a:solidFill>
              <a:srgbClr val="FF3399"/>
            </a:solidFill>
            <a:miter lim="800000"/>
            <a:headEnd/>
            <a:tailEnd/>
          </a:ln>
        </p:spPr>
        <p:txBody>
          <a:bodyPr wrap="none" anchor="ctr"/>
          <a:lstStyle/>
          <a:p>
            <a:pPr algn="ctr">
              <a:lnSpc>
                <a:spcPct val="90000"/>
              </a:lnSpc>
              <a:spcAft>
                <a:spcPts val="200"/>
              </a:spcAft>
            </a:pPr>
            <a:r>
              <a:rPr kumimoji="1" lang="pt-BR" altLang="pt-BR" sz="1500" b="1">
                <a:solidFill>
                  <a:srgbClr val="0000FF"/>
                </a:solidFill>
                <a:latin typeface="Tw Cen MT"/>
              </a:rPr>
              <a:t>2017</a:t>
            </a:r>
          </a:p>
        </p:txBody>
      </p:sp>
      <p:pic>
        <p:nvPicPr>
          <p:cNvPr id="8294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6488" y="2174875"/>
            <a:ext cx="7431087" cy="203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95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6238" y="4362450"/>
            <a:ext cx="9102725" cy="177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51" name="Rectangle 11"/>
          <p:cNvSpPr>
            <a:spLocks noChangeArrowheads="1"/>
          </p:cNvSpPr>
          <p:nvPr/>
        </p:nvSpPr>
        <p:spPr bwMode="auto">
          <a:xfrm>
            <a:off x="411163" y="1233488"/>
            <a:ext cx="119697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defTabSz="457200" eaLnBrk="0" hangingPunct="0"/>
            <a:r>
              <a:rPr lang="en-US" altLang="pt-BR" b="1">
                <a:latin typeface="Tw Cen MT"/>
                <a:hlinkClick r:id="rId6"/>
              </a:rPr>
              <a:t>Continuous</a:t>
            </a:r>
            <a:r>
              <a:rPr lang="en-US" altLang="pt-BR">
                <a:latin typeface="Tw Cen MT"/>
                <a:hlinkClick r:id="rId6"/>
              </a:rPr>
              <a:t> </a:t>
            </a:r>
            <a:r>
              <a:rPr lang="en-US" altLang="pt-BR" b="1">
                <a:latin typeface="Tw Cen MT"/>
                <a:hlinkClick r:id="rId6"/>
              </a:rPr>
              <a:t>Glucose</a:t>
            </a:r>
            <a:r>
              <a:rPr lang="en-US" altLang="pt-BR">
                <a:latin typeface="Tw Cen MT"/>
                <a:hlinkClick r:id="rId6"/>
              </a:rPr>
              <a:t> </a:t>
            </a:r>
            <a:r>
              <a:rPr lang="en-US" altLang="pt-BR" b="1">
                <a:latin typeface="Tw Cen MT"/>
                <a:hlinkClick r:id="rId6"/>
              </a:rPr>
              <a:t>Monitoring</a:t>
            </a:r>
            <a:r>
              <a:rPr lang="en-US" altLang="pt-BR">
                <a:latin typeface="Tw Cen MT"/>
                <a:hlinkClick r:id="rId6"/>
              </a:rPr>
              <a:t> in Very Preterm Infants: A Randomized Controlled Trial.</a:t>
            </a:r>
            <a:endParaRPr lang="en-US" altLang="pt-BR">
              <a:latin typeface="Tw Cen MT"/>
            </a:endParaRPr>
          </a:p>
          <a:p>
            <a:pPr algn="ctr" defTabSz="457200" eaLnBrk="0" hangingPunct="0"/>
            <a:r>
              <a:rPr lang="en-US" altLang="pt-BR" b="1">
                <a:latin typeface="Tw Cen MT"/>
              </a:rPr>
              <a:t>Galderisi</a:t>
            </a:r>
            <a:r>
              <a:rPr lang="en-US" altLang="pt-BR">
                <a:latin typeface="Tw Cen MT"/>
              </a:rPr>
              <a:t> A, Facchinetti A, Steil GM, Ortiz-Rubio P, Cavallin F, Tamborlane WV, Baraldi E, Cobelli C, Trevisanuto D.</a:t>
            </a:r>
          </a:p>
          <a:p>
            <a:pPr algn="ctr" defTabSz="457200" eaLnBrk="0" hangingPunct="0"/>
            <a:r>
              <a:rPr lang="en-US" altLang="pt-BR">
                <a:latin typeface="Tw Cen MT"/>
              </a:rPr>
              <a:t>Pediatrics. 2017 Oct;140(4). pii: e20171162. doi: 10.1542/peds.2017-1162. Epub 2017 Sep 15.PMID: 28916591</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8"/>
          <p:cNvSpPr>
            <a:spLocks noChangeArrowheads="1"/>
          </p:cNvSpPr>
          <p:nvPr/>
        </p:nvSpPr>
        <p:spPr bwMode="auto">
          <a:xfrm>
            <a:off x="0" y="1662113"/>
            <a:ext cx="2460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nSpc>
                <a:spcPct val="90000"/>
              </a:lnSpc>
              <a:spcAft>
                <a:spcPts val="200"/>
              </a:spcAft>
            </a:pPr>
            <a:endParaRPr lang="pt-BR" altLang="pt-BR" sz="1300">
              <a:latin typeface="Arial" pitchFamily="34" charset="0"/>
            </a:endParaRPr>
          </a:p>
        </p:txBody>
      </p:sp>
      <p:sp>
        <p:nvSpPr>
          <p:cNvPr id="83972" name="AutoShape 10"/>
          <p:cNvSpPr>
            <a:spLocks noChangeArrowheads="1"/>
          </p:cNvSpPr>
          <p:nvPr/>
        </p:nvSpPr>
        <p:spPr bwMode="auto">
          <a:xfrm>
            <a:off x="11377613" y="63817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lnSpc>
                <a:spcPct val="90000"/>
              </a:lnSpc>
              <a:spcAft>
                <a:spcPts val="200"/>
              </a:spcAft>
            </a:pPr>
            <a:endParaRPr kumimoji="1" lang="pt-BR" altLang="pt-BR" sz="1900">
              <a:solidFill>
                <a:srgbClr val="0000FF"/>
              </a:solidFill>
              <a:latin typeface="Tw Cen MT"/>
            </a:endParaRPr>
          </a:p>
        </p:txBody>
      </p:sp>
      <p:sp>
        <p:nvSpPr>
          <p:cNvPr id="83973" name="Text Box 15"/>
          <p:cNvSpPr txBox="1">
            <a:spLocks noChangeArrowheads="1"/>
          </p:cNvSpPr>
          <p:nvPr/>
        </p:nvSpPr>
        <p:spPr bwMode="auto">
          <a:xfrm>
            <a:off x="11142663" y="1793875"/>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endParaRPr lang="pt-BR" altLang="pt-BR">
              <a:latin typeface="Tw Cen MT"/>
            </a:endParaRPr>
          </a:p>
        </p:txBody>
      </p:sp>
      <p:sp>
        <p:nvSpPr>
          <p:cNvPr id="83975" name="Rectangle 23"/>
          <p:cNvSpPr>
            <a:spLocks noChangeArrowheads="1"/>
          </p:cNvSpPr>
          <p:nvPr/>
        </p:nvSpPr>
        <p:spPr bwMode="auto">
          <a:xfrm>
            <a:off x="2817813" y="104775"/>
            <a:ext cx="6972300" cy="96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defTabSz="457200"/>
            <a:r>
              <a:rPr lang="en-US" altLang="pt-BR" sz="2700" b="1">
                <a:solidFill>
                  <a:srgbClr val="0000FF"/>
                </a:solidFill>
                <a:latin typeface="Lato" pitchFamily="34" charset="0"/>
              </a:rPr>
              <a:t>Dist</a:t>
            </a:r>
            <a:r>
              <a:rPr lang="en-US" altLang="pt-BR" sz="2700" b="1">
                <a:solidFill>
                  <a:srgbClr val="0000FF"/>
                </a:solidFill>
                <a:latin typeface="Tw Cen MT"/>
              </a:rPr>
              <a:t>ú</a:t>
            </a:r>
            <a:r>
              <a:rPr lang="en-US" altLang="pt-BR" sz="2700" b="1">
                <a:solidFill>
                  <a:srgbClr val="0000FF"/>
                </a:solidFill>
                <a:latin typeface="Lato" pitchFamily="34" charset="0"/>
              </a:rPr>
              <a:t>rbios Metab</a:t>
            </a:r>
            <a:r>
              <a:rPr lang="en-US" altLang="pt-BR" sz="2700" b="1">
                <a:solidFill>
                  <a:srgbClr val="0000FF"/>
                </a:solidFill>
                <a:latin typeface="Tw Cen MT"/>
              </a:rPr>
              <a:t>ó</a:t>
            </a:r>
            <a:r>
              <a:rPr lang="en-US" altLang="pt-BR" sz="2700" b="1">
                <a:solidFill>
                  <a:srgbClr val="0000FF"/>
                </a:solidFill>
                <a:latin typeface="Lato" pitchFamily="34" charset="0"/>
              </a:rPr>
              <a:t>licos-2021</a:t>
            </a:r>
          </a:p>
          <a:p>
            <a:pPr algn="ctr" defTabSz="457200" eaLnBrk="0" hangingPunct="0"/>
            <a:r>
              <a:rPr lang="en-US" altLang="pt-BR">
                <a:solidFill>
                  <a:srgbClr val="424242"/>
                </a:solidFill>
                <a:latin typeface="Times New Roman" pitchFamily="18" charset="0"/>
                <a:cs typeface="Times New Roman" pitchFamily="18" charset="0"/>
              </a:rPr>
              <a:t>Paulo R. Margotto, Evely Mirela</a:t>
            </a:r>
          </a:p>
          <a:p>
            <a:pPr algn="ctr" defTabSz="457200" eaLnBrk="0" hangingPunct="0"/>
            <a:r>
              <a:rPr lang="en-US" altLang="pt-BR">
                <a:solidFill>
                  <a:srgbClr val="424242"/>
                </a:solidFill>
                <a:latin typeface="Times New Roman" pitchFamily="18" charset="0"/>
                <a:cs typeface="Times New Roman" pitchFamily="18" charset="0"/>
              </a:rPr>
              <a:t>Capítulo do Livro Assistência ao Recém-Nascido de Risco, 4a Edição, 2021</a:t>
            </a:r>
            <a:endParaRPr lang="en-US" altLang="pt-BR">
              <a:solidFill>
                <a:srgbClr val="78909C"/>
              </a:solidFill>
              <a:latin typeface="Times New Roman" pitchFamily="18" charset="0"/>
              <a:cs typeface="Times New Roman" pitchFamily="18" charset="0"/>
            </a:endParaRPr>
          </a:p>
        </p:txBody>
      </p:sp>
      <p:pic>
        <p:nvPicPr>
          <p:cNvPr id="83976" name="Picture 24" descr="doc">
            <a:hlinkClick r:id="rId2" tooltip="NOVO-Disturbios_metabolico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1550" y="1397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422400"/>
            <a:ext cx="3228975" cy="4576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397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6913" y="1895475"/>
            <a:ext cx="1822450" cy="163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80" name="Rectangle 12"/>
          <p:cNvSpPr>
            <a:spLocks noChangeArrowheads="1"/>
          </p:cNvSpPr>
          <p:nvPr/>
        </p:nvSpPr>
        <p:spPr bwMode="auto">
          <a:xfrm>
            <a:off x="3263900" y="5026025"/>
            <a:ext cx="8928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altLang="ja-JP">
                <a:hlinkClick r:id="rId6"/>
              </a:rPr>
              <a:t>https://drive.google.com/file/d/15ebHDHqCud0rl7GwFmnPp-CfxbG1Ncyd/view?usp=sharing</a:t>
            </a:r>
            <a:r>
              <a:rPr lang="pt-BR" altLang="ja-JP"/>
              <a:t> </a:t>
            </a:r>
            <a:endParaRPr lang="pt-BR"/>
          </a:p>
        </p:txBody>
      </p:sp>
      <p:sp>
        <p:nvSpPr>
          <p:cNvPr id="83981" name="Rectangle 13"/>
          <p:cNvSpPr>
            <a:spLocks noChangeArrowheads="1"/>
          </p:cNvSpPr>
          <p:nvPr/>
        </p:nvSpPr>
        <p:spPr bwMode="auto">
          <a:xfrm>
            <a:off x="4067175" y="3911600"/>
            <a:ext cx="8001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solidFill>
                  <a:srgbClr val="0000FF"/>
                </a:solidFill>
              </a:rPr>
              <a:t>CLICAR AQUI COM A TELA ABERTA PARA OBTER O LIVRO EM PDF COM 843 PÁGINAS</a:t>
            </a:r>
          </a:p>
        </p:txBody>
      </p:sp>
      <p:sp>
        <p:nvSpPr>
          <p:cNvPr id="83982" name="AutoShape 14"/>
          <p:cNvSpPr>
            <a:spLocks noChangeArrowheads="1"/>
          </p:cNvSpPr>
          <p:nvPr/>
        </p:nvSpPr>
        <p:spPr bwMode="auto">
          <a:xfrm>
            <a:off x="3590925" y="4148138"/>
            <a:ext cx="350838" cy="790575"/>
          </a:xfrm>
          <a:prstGeom prst="curvedRightArrow">
            <a:avLst>
              <a:gd name="adj1" fmla="val 45068"/>
              <a:gd name="adj2" fmla="val 90136"/>
              <a:gd name="adj3" fmla="val 33333"/>
            </a:avLst>
          </a:prstGeom>
          <a:solidFill>
            <a:srgbClr val="FF00FF"/>
          </a:solidFill>
          <a:ln w="5715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Rectangle 2"/>
          <p:cNvSpPr>
            <a:spLocks/>
          </p:cNvSpPr>
          <p:nvPr/>
        </p:nvSpPr>
        <p:spPr bwMode="auto">
          <a:xfrm>
            <a:off x="347663" y="612775"/>
            <a:ext cx="11379200" cy="50847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273050" indent="-273050">
              <a:lnSpc>
                <a:spcPct val="70000"/>
              </a:lnSpc>
              <a:spcBef>
                <a:spcPts val="1200"/>
              </a:spcBef>
              <a:spcAft>
                <a:spcPts val="200"/>
              </a:spcAft>
              <a:buClr>
                <a:schemeClr val="accent1"/>
              </a:buClr>
              <a:buSzPct val="100000"/>
              <a:buFont typeface="Calibri" pitchFamily="34" charset="0"/>
              <a:buNone/>
            </a:pPr>
            <a:r>
              <a:rPr lang="pt-BR" altLang="pt-BR" sz="2500">
                <a:solidFill>
                  <a:srgbClr val="FF3300"/>
                </a:solidFill>
              </a:rPr>
              <a:t>             </a:t>
            </a:r>
            <a:r>
              <a:rPr lang="pt-BR" altLang="pt-BR" sz="2900">
                <a:solidFill>
                  <a:srgbClr val="FF3300"/>
                </a:solidFill>
              </a:rPr>
              <a:t>HIPERGLICEMIA:</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200">
                <a:solidFill>
                  <a:srgbClr val="404040"/>
                </a:solidFill>
              </a:rPr>
              <a:t>           </a:t>
            </a:r>
            <a:r>
              <a:rPr lang="pt-BR" altLang="pt-BR" sz="1600" b="1">
                <a:solidFill>
                  <a:srgbClr val="404040"/>
                </a:solidFill>
              </a:rPr>
              <a:t>Glicemia sanguínea maior que 150 mg%, com glicosúria positiva.</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        Fatores de importância:</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-RN com idade gestacional menor que 30 semanas (peso &lt; 1000 g). Esses RN apresentam tanto hiperglicemia como hipoglicemia: A incidência de hiperglicemia nestes RN varia de 40 – 80% (ocorre 18 vezes mais no RN &lt; 1000 g em relação ao       (RN &gt; 2000 g). Entre os mecanismos, são citados:</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     -alta de secreção de hormônios glicorreguladores	</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     -resposta lenta à secreção de insulina para a troca de glicose</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     -resistência à insulina: as catecolaminas acentuam esta resistência. (a resistência a insulina é provavelmente devido à persistência da gliconeogênese na presença de hiperglicemia)</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-Pode ser um sinal precoce de septicemia (grande produção de catecolaminas que antagonizam a ação da insulina)</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-Nutrição parenteral</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Idade geralmente menor que 3 dias.</a:t>
            </a:r>
          </a:p>
          <a:p>
            <a:pPr marL="273050" indent="-273050">
              <a:lnSpc>
                <a:spcPct val="70000"/>
              </a:lnSpc>
              <a:spcBef>
                <a:spcPts val="1200"/>
              </a:spcBef>
              <a:spcAft>
                <a:spcPts val="200"/>
              </a:spcAft>
              <a:buClr>
                <a:schemeClr val="accent1"/>
              </a:buClr>
              <a:buSzPct val="100000"/>
              <a:buFont typeface="Calibri" pitchFamily="34" charset="0"/>
              <a:buNone/>
            </a:pPr>
            <a:r>
              <a:rPr lang="pt-BR" altLang="pt-BR" sz="1600">
                <a:solidFill>
                  <a:srgbClr val="404040"/>
                </a:solidFill>
              </a:rPr>
              <a:t>-Velocidade de infusão de Glicose excedendo 8 mg/Kg/min. Nos prematuros, quando excede 6 mg/Kg/min.</a:t>
            </a:r>
          </a:p>
          <a:p>
            <a:pPr marL="273050" indent="-273050">
              <a:lnSpc>
                <a:spcPct val="70000"/>
              </a:lnSpc>
              <a:spcBef>
                <a:spcPts val="1200"/>
              </a:spcBef>
              <a:spcAft>
                <a:spcPts val="200"/>
              </a:spcAft>
              <a:buClr>
                <a:schemeClr val="accent1"/>
              </a:buClr>
              <a:buSzPct val="100000"/>
              <a:buFont typeface="Calibri" pitchFamily="34" charset="0"/>
              <a:buChar char=" "/>
            </a:pPr>
            <a:r>
              <a:rPr lang="pt-BR" altLang="pt-BR" sz="1600">
                <a:solidFill>
                  <a:srgbClr val="404040"/>
                </a:solidFill>
              </a:rPr>
              <a:t>-Hipóxia: devido à estimulação alfa adrenérgica e diminuição da resposta insulínica.</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noChangeArrowheads="1"/>
          </p:cNvSpPr>
          <p:nvPr>
            <p:ph type="body" idx="4294967295"/>
          </p:nvPr>
        </p:nvSpPr>
        <p:spPr>
          <a:xfrm>
            <a:off x="239713" y="765175"/>
            <a:ext cx="11952287" cy="6092825"/>
          </a:xfrm>
          <a:solidFill>
            <a:schemeClr val="bg1"/>
          </a:solidFill>
        </p:spPr>
        <p:txBody>
          <a:bodyPr lIns="91440" rIns="91440"/>
          <a:lstStyle/>
          <a:p>
            <a:pPr>
              <a:lnSpc>
                <a:spcPct val="80000"/>
              </a:lnSpc>
            </a:pPr>
            <a:r>
              <a:rPr lang="pt-BR" altLang="pt-BR" sz="2200" smtClean="0"/>
              <a:t>-</a:t>
            </a:r>
            <a:r>
              <a:rPr lang="pt-BR" altLang="pt-BR" sz="2200" b="1" smtClean="0">
                <a:solidFill>
                  <a:srgbClr val="FF3300"/>
                </a:solidFill>
              </a:rPr>
              <a:t>Diabetes Mellitus</a:t>
            </a:r>
            <a:r>
              <a:rPr lang="pt-BR" altLang="pt-BR" sz="2200" smtClean="0"/>
              <a:t> neonatal: distúrbio raro, caracterizado por hiperinsulinismo, perda progressiva de peso, poliúria e glicosúria no período neonatal; usualmente não são cetóticos; geralmente são RN-PIG e o quadro é geralmente transitório (em geral dura 3 meses), necessitando de tratamento de diabetes padronizado. É raro (1/400.000 nascidos vivos) e está associado a anormalidades no cromossomo 6q.</a:t>
            </a:r>
          </a:p>
          <a:p>
            <a:pPr>
              <a:lnSpc>
                <a:spcPct val="80000"/>
              </a:lnSpc>
            </a:pPr>
            <a:r>
              <a:rPr lang="pt-BR" altLang="pt-BR" sz="2200" smtClean="0"/>
              <a:t>-</a:t>
            </a:r>
            <a:r>
              <a:rPr lang="pt-BR" altLang="pt-BR" sz="2200" b="1" smtClean="0">
                <a:solidFill>
                  <a:srgbClr val="FF3300"/>
                </a:solidFill>
              </a:rPr>
              <a:t>Diabetes Neonatal Permanente (DNP):</a:t>
            </a:r>
            <a:r>
              <a:rPr lang="pt-BR" altLang="pt-BR" sz="2200" smtClean="0"/>
              <a:t> A maioria não tem causa definida. A mutação KCNJ11, gene que codifica a sensibilidade ao ATP nos canais de potássio, é a forma mais comum, e pode ser espontânea. Njolstad e cl descreveram 5 casos com mutações GCK (gene Glucoquinase) e ocorre mais em famílias asiáticas e européias com consanguinidade. A GCK é uma enzima reguladora da glicólise nas células ß pancreáticas, funcionando como um sensor de liberação de insulina. Os homozigotos para GCK apresentam alto limiar para a liberação da insulina, sendo proporcional a severidade da mutação. Em 6 casos de mutação da GCK foi verificado um grau de consangüinidade. </a:t>
            </a:r>
          </a:p>
          <a:p>
            <a:pPr>
              <a:lnSpc>
                <a:spcPct val="80000"/>
              </a:lnSpc>
            </a:pPr>
            <a:r>
              <a:rPr lang="pt-BR" altLang="pt-BR" sz="2200" smtClean="0"/>
              <a:t>-Uso de drogas, como teofilina, cafeína, dexametasona.</a:t>
            </a:r>
          </a:p>
        </p:txBody>
      </p:sp>
      <p:sp>
        <p:nvSpPr>
          <p:cNvPr id="84995" name="AutoShape 4"/>
          <p:cNvSpPr>
            <a:spLocks noChangeArrowheads="1"/>
          </p:cNvSpPr>
          <p:nvPr/>
        </p:nvSpPr>
        <p:spPr bwMode="auto">
          <a:xfrm>
            <a:off x="11377613" y="6381750"/>
            <a:ext cx="628650" cy="269875"/>
          </a:xfrm>
          <a:prstGeom prst="rightArrow">
            <a:avLst>
              <a:gd name="adj1" fmla="val 50000"/>
              <a:gd name="adj2" fmla="val 58235"/>
            </a:avLst>
          </a:prstGeom>
          <a:solidFill>
            <a:srgbClr val="FF3399"/>
          </a:solidFill>
          <a:ln w="57150">
            <a:solidFill>
              <a:srgbClr val="0000FF"/>
            </a:solidFill>
            <a:miter lim="800000"/>
            <a:headEnd/>
            <a:tailEnd/>
          </a:ln>
        </p:spPr>
        <p:txBody>
          <a:bodyPr wrap="none" anchor="ctr"/>
          <a:lstStyle/>
          <a:p>
            <a:pPr algn="ctr">
              <a:lnSpc>
                <a:spcPct val="90000"/>
              </a:lnSpc>
              <a:spcAft>
                <a:spcPts val="200"/>
              </a:spcAft>
            </a:pPr>
            <a:endParaRPr kumimoji="1" lang="pt-BR" altLang="pt-BR" sz="1900">
              <a:solidFill>
                <a:srgbClr val="0000FF"/>
              </a:solidFill>
              <a:latin typeface="Tw Cen MT"/>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p:cNvSpPr>
          <p:nvPr/>
        </p:nvSpPr>
        <p:spPr bwMode="auto">
          <a:xfrm>
            <a:off x="1200150" y="112713"/>
            <a:ext cx="11379200" cy="459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419100" indent="-419100">
              <a:lnSpc>
                <a:spcPct val="80000"/>
              </a:lnSpc>
              <a:spcBef>
                <a:spcPts val="1200"/>
              </a:spcBef>
              <a:spcAft>
                <a:spcPts val="200"/>
              </a:spcAft>
              <a:buClr>
                <a:schemeClr val="accent1"/>
              </a:buClr>
              <a:buSzPct val="100000"/>
              <a:buFont typeface="Wingdings" pitchFamily="2" charset="2"/>
              <a:buNone/>
            </a:pPr>
            <a:r>
              <a:rPr lang="pt-BR" altLang="pt-BR" sz="1700">
                <a:solidFill>
                  <a:srgbClr val="0000FF"/>
                </a:solidFill>
                <a:latin typeface="Tw Cen MT"/>
              </a:rPr>
              <a:t>                                  </a:t>
            </a:r>
            <a:endParaRPr lang="pt-BR" altLang="pt-BR" sz="2400" b="1">
              <a:solidFill>
                <a:srgbClr val="0000FF"/>
              </a:solidFill>
              <a:latin typeface="Tw Cen MT"/>
            </a:endParaRPr>
          </a:p>
          <a:p>
            <a:pPr marL="419100" indent="-419100">
              <a:lnSpc>
                <a:spcPct val="80000"/>
              </a:lnSpc>
              <a:spcBef>
                <a:spcPts val="1200"/>
              </a:spcBef>
              <a:spcAft>
                <a:spcPts val="200"/>
              </a:spcAft>
              <a:buClr>
                <a:schemeClr val="accent1"/>
              </a:buClr>
              <a:buSzPct val="100000"/>
              <a:buFont typeface="Tw Cen MT"/>
              <a:buChar char=" "/>
            </a:pPr>
            <a:r>
              <a:rPr lang="pt-BR" altLang="pt-BR" sz="2400">
                <a:latin typeface="Tw Cen MT"/>
              </a:rPr>
              <a:t>O uso precoce de aminoácidos, já no primeiro dia de vida </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1-Glicemia &gt; 150-250 mg%, reduzir TIG </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2-Glicemia &gt; 250 mg%, reduzir TIG mais rapidamente a 2 mg/kg/min.</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3-Glicemia &gt; 300 mg% persistente: Infusão contínua de insulina, iniciando com 0,02(0,05 – 0,1 U/kg/h). Controlar glicemia cada 1 a 2 horas</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 –{10 UI/kg em 100 ml SF 0,9% e infundir 1 ml/h da solução = 0,1 UI/kg/hora}</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 –{05 UI/kg em 100 ml SF 0,9% e infundir 1 ml/h da solução = 0,05 UI/kg/h}</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–{10 UI/kg em 100 ml SF 0,9% e infundir 0,5 ml/h da solução = 0,05 UI/kg/hora}</a:t>
            </a:r>
          </a:p>
          <a:p>
            <a:pPr marL="419100" indent="-419100">
              <a:lnSpc>
                <a:spcPct val="90000"/>
              </a:lnSpc>
              <a:spcBef>
                <a:spcPts val="1200"/>
              </a:spcBef>
              <a:spcAft>
                <a:spcPts val="200"/>
              </a:spcAft>
              <a:buClr>
                <a:schemeClr val="accent1"/>
              </a:buClr>
              <a:buSzPct val="100000"/>
              <a:buFont typeface="Tw Cen MT"/>
              <a:buChar char=" "/>
            </a:pPr>
            <a:r>
              <a:rPr lang="pt-BR" altLang="pt-BR">
                <a:solidFill>
                  <a:srgbClr val="0000FF"/>
                </a:solidFill>
                <a:latin typeface="Tw Cen MT"/>
              </a:rPr>
              <a:t> –{10 UI/kg em 100 ml SF 0,9% e infundir 0,2 ml/h da solução = 0,02 UI/kg/h}</a:t>
            </a:r>
            <a:r>
              <a:rPr lang="pt-BR" altLang="pt-BR" sz="2400">
                <a:solidFill>
                  <a:srgbClr val="0000FF"/>
                </a:solidFill>
                <a:latin typeface="Tw Cen MT"/>
              </a:rPr>
              <a:t>       </a:t>
            </a:r>
          </a:p>
          <a:p>
            <a:pPr marL="419100" indent="-419100">
              <a:lnSpc>
                <a:spcPct val="90000"/>
              </a:lnSpc>
              <a:spcBef>
                <a:spcPts val="1200"/>
              </a:spcBef>
              <a:spcAft>
                <a:spcPts val="200"/>
              </a:spcAft>
              <a:buClr>
                <a:schemeClr val="accent1"/>
              </a:buClr>
              <a:buSzPct val="100000"/>
              <a:buFont typeface="Tw Cen MT"/>
              <a:buChar char=" "/>
            </a:pPr>
            <a:r>
              <a:rPr lang="pt-BR" altLang="pt-BR" sz="2400" b="1">
                <a:solidFill>
                  <a:srgbClr val="0000FF"/>
                </a:solidFill>
                <a:latin typeface="Tw Cen MT"/>
              </a:rPr>
              <a:t>Acompanhar rigorosamente a glicemia e o potássio sérico (risco de hipocalemia)</a:t>
            </a:r>
          </a:p>
          <a:p>
            <a:pPr marL="419100" indent="-419100">
              <a:lnSpc>
                <a:spcPct val="80000"/>
              </a:lnSpc>
              <a:spcBef>
                <a:spcPts val="1200"/>
              </a:spcBef>
              <a:spcAft>
                <a:spcPts val="200"/>
              </a:spcAft>
              <a:buClr>
                <a:schemeClr val="accent1"/>
              </a:buClr>
              <a:buSzPct val="100000"/>
              <a:buFont typeface="Wingdings" pitchFamily="2" charset="2"/>
              <a:buNone/>
            </a:pPr>
            <a:r>
              <a:rPr lang="pt-BR" altLang="pt-BR" sz="2400">
                <a:latin typeface="Tw Cen MT"/>
              </a:rPr>
              <a:t>      </a:t>
            </a:r>
            <a:r>
              <a:rPr lang="pt-BR" altLang="pt-BR" sz="2000">
                <a:latin typeface="Tw Cen MT"/>
              </a:rPr>
              <a:t>O uso da insulina permite a manutenção da ingesta calórica, enquanto o tratamento com apenas a redução da oferta de glicose, associa-se com deprivação calórica prolongada.</a:t>
            </a:r>
          </a:p>
          <a:p>
            <a:pPr marL="419100" indent="-419100">
              <a:lnSpc>
                <a:spcPct val="80000"/>
              </a:lnSpc>
              <a:spcBef>
                <a:spcPts val="1200"/>
              </a:spcBef>
              <a:spcAft>
                <a:spcPts val="200"/>
              </a:spcAft>
              <a:buClr>
                <a:schemeClr val="accent1"/>
              </a:buClr>
              <a:buSzPct val="100000"/>
              <a:buFont typeface="Wingdings" pitchFamily="2" charset="2"/>
              <a:buNone/>
            </a:pPr>
            <a:r>
              <a:rPr lang="pt-BR" altLang="pt-BR" sz="2000">
                <a:latin typeface="Tw Cen MT"/>
              </a:rPr>
              <a:t>    Suspender terapêuticas, se não essenciais, como aminofilina ou fototerapia e berço de calor radiante (estes exigem maior quantidade de líquidos contendo glicose).</a:t>
            </a:r>
          </a:p>
        </p:txBody>
      </p:sp>
      <p:sp>
        <p:nvSpPr>
          <p:cNvPr id="86019" name="Text Box 4"/>
          <p:cNvSpPr txBox="1">
            <a:spLocks noChangeArrowheads="1"/>
          </p:cNvSpPr>
          <p:nvPr/>
        </p:nvSpPr>
        <p:spPr bwMode="auto">
          <a:xfrm>
            <a:off x="5068888" y="115888"/>
            <a:ext cx="21986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r>
              <a:rPr lang="pt-BR" altLang="pt-BR" sz="2800">
                <a:solidFill>
                  <a:srgbClr val="0000FF"/>
                </a:solidFill>
                <a:latin typeface="Tw Cen MT"/>
              </a:rPr>
              <a:t>TRATAMENTO</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4563" y="166688"/>
            <a:ext cx="4341812" cy="354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1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561975"/>
            <a:ext cx="32258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1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63" y="2466975"/>
            <a:ext cx="7008812" cy="4391025"/>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90120" name="Text Box 8"/>
          <p:cNvSpPr txBox="1">
            <a:spLocks noChangeArrowheads="1"/>
          </p:cNvSpPr>
          <p:nvPr/>
        </p:nvSpPr>
        <p:spPr bwMode="auto">
          <a:xfrm>
            <a:off x="7681913" y="2292350"/>
            <a:ext cx="4086225" cy="2640013"/>
          </a:xfrm>
          <a:prstGeom prst="rect">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t>Especificamente a associação entre  episódios de hiperglicemia neonatal precoce e severa morbidade nos prematuros de muito baixo peso, </a:t>
            </a:r>
          </a:p>
          <a:p>
            <a:pPr algn="ctr"/>
            <a:r>
              <a:rPr lang="pt-BR"/>
              <a:t>é  especificamente relevante para </a:t>
            </a:r>
            <a:r>
              <a:rPr lang="pt-BR" b="1">
                <a:solidFill>
                  <a:srgbClr val="FF3300"/>
                </a:solidFill>
              </a:rPr>
              <a:t>INFECÇÃO</a:t>
            </a:r>
            <a:r>
              <a:rPr lang="pt-BR"/>
              <a:t>,   </a:t>
            </a:r>
            <a:r>
              <a:rPr lang="pt-BR" b="1">
                <a:solidFill>
                  <a:srgbClr val="FF3300"/>
                </a:solidFill>
              </a:rPr>
              <a:t>RETINOPATIA DA PREMATURIDADE (6 vezes mais!</a:t>
            </a:r>
            <a:r>
              <a:rPr lang="pt-BR"/>
              <a:t> e </a:t>
            </a:r>
            <a:r>
              <a:rPr lang="pt-BR" b="1">
                <a:solidFill>
                  <a:srgbClr val="FF3300"/>
                </a:solidFill>
              </a:rPr>
              <a:t>MORTALIDADE (7 vezes mais!)</a:t>
            </a:r>
            <a:r>
              <a:rPr lang="pt-BR">
                <a:solidFill>
                  <a:srgbClr val="FF3300"/>
                </a:solidFill>
              </a:rPr>
              <a:t> </a:t>
            </a:r>
            <a:r>
              <a:rPr lang="pt-BR"/>
              <a:t> antes da alta.</a:t>
            </a:r>
          </a:p>
        </p:txBody>
      </p:sp>
      <p:sp>
        <p:nvSpPr>
          <p:cNvPr id="90121" name="Text Box 9"/>
          <p:cNvSpPr txBox="1">
            <a:spLocks noChangeArrowheads="1"/>
          </p:cNvSpPr>
          <p:nvPr/>
        </p:nvSpPr>
        <p:spPr bwMode="auto">
          <a:xfrm>
            <a:off x="7870825" y="5051425"/>
            <a:ext cx="3951288" cy="992188"/>
          </a:xfrm>
          <a:prstGeom prst="rect">
            <a:avLst/>
          </a:prstGeom>
          <a:solidFill>
            <a:srgbClr val="FFFF00"/>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0000FF"/>
                </a:solidFill>
              </a:rPr>
              <a:t>Breve essa Conferência estará disponível na página neonatal </a:t>
            </a:r>
            <a:r>
              <a:rPr lang="pt-BR" b="1">
                <a:solidFill>
                  <a:srgbClr val="0000FF"/>
                </a:solidFill>
                <a:hlinkClick r:id="rId5"/>
              </a:rPr>
              <a:t>www.paulomargotto.com.br</a:t>
            </a:r>
            <a:r>
              <a:rPr lang="pt-BR" b="1">
                <a:solidFill>
                  <a:srgbClr val="0000FF"/>
                </a:solidFill>
              </a:rPr>
              <a:t> </a:t>
            </a:r>
          </a:p>
        </p:txBody>
      </p:sp>
      <p:sp>
        <p:nvSpPr>
          <p:cNvPr id="90122" name="Line 10"/>
          <p:cNvSpPr>
            <a:spLocks noChangeShapeType="1"/>
          </p:cNvSpPr>
          <p:nvPr/>
        </p:nvSpPr>
        <p:spPr bwMode="auto">
          <a:xfrm>
            <a:off x="200025" y="3325813"/>
            <a:ext cx="306388" cy="27305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3" name="Line 11"/>
          <p:cNvSpPr>
            <a:spLocks noChangeShapeType="1"/>
          </p:cNvSpPr>
          <p:nvPr/>
        </p:nvSpPr>
        <p:spPr bwMode="auto">
          <a:xfrm>
            <a:off x="223838" y="3800475"/>
            <a:ext cx="306387" cy="27305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4" name="Line 12"/>
          <p:cNvSpPr>
            <a:spLocks noChangeShapeType="1"/>
          </p:cNvSpPr>
          <p:nvPr/>
        </p:nvSpPr>
        <p:spPr bwMode="auto">
          <a:xfrm>
            <a:off x="157163" y="4538663"/>
            <a:ext cx="306387" cy="27305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5" name="Line 13"/>
          <p:cNvSpPr>
            <a:spLocks noChangeShapeType="1"/>
          </p:cNvSpPr>
          <p:nvPr/>
        </p:nvSpPr>
        <p:spPr bwMode="auto">
          <a:xfrm>
            <a:off x="157163" y="5370513"/>
            <a:ext cx="306387" cy="27305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6" name="Line 14"/>
          <p:cNvSpPr>
            <a:spLocks noChangeShapeType="1"/>
          </p:cNvSpPr>
          <p:nvPr/>
        </p:nvSpPr>
        <p:spPr bwMode="auto">
          <a:xfrm>
            <a:off x="184150" y="5827713"/>
            <a:ext cx="306388" cy="273050"/>
          </a:xfrm>
          <a:prstGeom prst="line">
            <a:avLst/>
          </a:prstGeom>
          <a:noFill/>
          <a:ln w="762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7" name="Line 15"/>
          <p:cNvSpPr>
            <a:spLocks noChangeShapeType="1"/>
          </p:cNvSpPr>
          <p:nvPr/>
        </p:nvSpPr>
        <p:spPr bwMode="auto">
          <a:xfrm>
            <a:off x="5411788" y="6216650"/>
            <a:ext cx="1936750" cy="1588"/>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8" name="Line 16"/>
          <p:cNvSpPr>
            <a:spLocks noChangeShapeType="1"/>
          </p:cNvSpPr>
          <p:nvPr/>
        </p:nvSpPr>
        <p:spPr bwMode="auto">
          <a:xfrm>
            <a:off x="5411788" y="5959475"/>
            <a:ext cx="1878012" cy="0"/>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29" name="Line 17"/>
          <p:cNvSpPr>
            <a:spLocks noChangeShapeType="1"/>
          </p:cNvSpPr>
          <p:nvPr/>
        </p:nvSpPr>
        <p:spPr bwMode="auto">
          <a:xfrm>
            <a:off x="5437188" y="5943600"/>
            <a:ext cx="0" cy="257175"/>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0" name="Line 18"/>
          <p:cNvSpPr>
            <a:spLocks noChangeShapeType="1"/>
          </p:cNvSpPr>
          <p:nvPr/>
        </p:nvSpPr>
        <p:spPr bwMode="auto">
          <a:xfrm>
            <a:off x="7323138" y="5951538"/>
            <a:ext cx="7937" cy="274637"/>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1" name="Line 19"/>
          <p:cNvSpPr>
            <a:spLocks noChangeShapeType="1"/>
          </p:cNvSpPr>
          <p:nvPr/>
        </p:nvSpPr>
        <p:spPr bwMode="auto">
          <a:xfrm flipH="1">
            <a:off x="5437188" y="6218238"/>
            <a:ext cx="825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2" name="Line 20"/>
          <p:cNvSpPr>
            <a:spLocks noChangeShapeType="1"/>
          </p:cNvSpPr>
          <p:nvPr/>
        </p:nvSpPr>
        <p:spPr bwMode="auto">
          <a:xfrm>
            <a:off x="5494338" y="5535613"/>
            <a:ext cx="1820862" cy="0"/>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3" name="Line 21"/>
          <p:cNvSpPr>
            <a:spLocks noChangeShapeType="1"/>
          </p:cNvSpPr>
          <p:nvPr/>
        </p:nvSpPr>
        <p:spPr bwMode="auto">
          <a:xfrm flipV="1">
            <a:off x="5519738" y="5786438"/>
            <a:ext cx="1793875" cy="7937"/>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4" name="Line 22"/>
          <p:cNvSpPr>
            <a:spLocks noChangeShapeType="1"/>
          </p:cNvSpPr>
          <p:nvPr/>
        </p:nvSpPr>
        <p:spPr bwMode="auto">
          <a:xfrm>
            <a:off x="5478463" y="5535613"/>
            <a:ext cx="7937" cy="266700"/>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5" name="Line 23"/>
          <p:cNvSpPr>
            <a:spLocks noChangeShapeType="1"/>
          </p:cNvSpPr>
          <p:nvPr/>
        </p:nvSpPr>
        <p:spPr bwMode="auto">
          <a:xfrm>
            <a:off x="7307263" y="5519738"/>
            <a:ext cx="0" cy="233362"/>
          </a:xfrm>
          <a:prstGeom prst="line">
            <a:avLst/>
          </a:prstGeom>
          <a:noFill/>
          <a:ln w="28575">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36" name="AutoShape 24"/>
          <p:cNvSpPr>
            <a:spLocks noChangeArrowheads="1"/>
          </p:cNvSpPr>
          <p:nvPr/>
        </p:nvSpPr>
        <p:spPr bwMode="auto">
          <a:xfrm>
            <a:off x="7497763" y="4846638"/>
            <a:ext cx="333375" cy="482600"/>
          </a:xfrm>
          <a:prstGeom prst="lightningBolt">
            <a:avLst/>
          </a:prstGeom>
          <a:solidFill>
            <a:srgbClr val="FF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90137" name="AutoShape 25"/>
          <p:cNvSpPr>
            <a:spLocks noChangeArrowheads="1"/>
          </p:cNvSpPr>
          <p:nvPr/>
        </p:nvSpPr>
        <p:spPr bwMode="auto">
          <a:xfrm>
            <a:off x="0" y="1470025"/>
            <a:ext cx="1212850" cy="941388"/>
          </a:xfrm>
          <a:prstGeom prst="lightningBolt">
            <a:avLst/>
          </a:prstGeom>
          <a:solidFill>
            <a:srgbClr val="FFFF00"/>
          </a:solidFill>
          <a:ln w="9525">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22313" y="-390525"/>
            <a:ext cx="9693275" cy="1428750"/>
          </a:xfrm>
        </p:spPr>
        <p:txBody>
          <a:bodyPr wrap="square" numCol="1" anchorCtr="0" compatLnSpc="1">
            <a:prstTxWarp prst="textNoShape">
              <a:avLst/>
            </a:prstTxWarp>
          </a:bodyPr>
          <a:lstStyle/>
          <a:p>
            <a:r>
              <a:rPr lang="pt-BR" smtClean="0">
                <a:solidFill>
                  <a:srgbClr val="FF00FF"/>
                </a:solidFill>
              </a:rPr>
              <a:t>OBRIGADA!</a:t>
            </a:r>
          </a:p>
        </p:txBody>
      </p:sp>
      <p:pic>
        <p:nvPicPr>
          <p:cNvPr id="48132" name="Picture 4" descr="20210326_1033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1019175"/>
            <a:ext cx="8709025" cy="4899025"/>
          </a:xfrm>
          <a:prstGeom prst="rect">
            <a:avLst/>
          </a:prstGeom>
          <a:noFill/>
          <a:extLst>
            <a:ext uri="{909E8E84-426E-40DD-AFC4-6F175D3DCCD1}">
              <a14:hiddenFill xmlns:a14="http://schemas.microsoft.com/office/drawing/2010/main">
                <a:solidFill>
                  <a:srgbClr val="FFFFFF"/>
                </a:solidFill>
              </a14:hiddenFill>
            </a:ext>
          </a:extLst>
        </p:spPr>
      </p:pic>
      <p:sp>
        <p:nvSpPr>
          <p:cNvPr id="48133" name="Text Box 5"/>
          <p:cNvSpPr txBox="1">
            <a:spLocks noChangeArrowheads="1"/>
          </p:cNvSpPr>
          <p:nvPr/>
        </p:nvSpPr>
        <p:spPr bwMode="auto">
          <a:xfrm>
            <a:off x="1362075" y="5948363"/>
            <a:ext cx="86883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i="1">
                <a:solidFill>
                  <a:srgbClr val="0000FF"/>
                </a:solidFill>
              </a:rPr>
              <a:t>Staffs</a:t>
            </a:r>
            <a:r>
              <a:rPr lang="pt-BR">
                <a:solidFill>
                  <a:srgbClr val="0000FF"/>
                </a:solidFill>
              </a:rPr>
              <a:t> e Residentes de Neonatologia do Hospital Materno Infantil de Brasília (HMIB/SES/DF)</a:t>
            </a:r>
          </a:p>
        </p:txBody>
      </p:sp>
      <p:sp>
        <p:nvSpPr>
          <p:cNvPr id="48134" name="Text Box 6"/>
          <p:cNvSpPr txBox="1">
            <a:spLocks noChangeArrowheads="1"/>
          </p:cNvSpPr>
          <p:nvPr/>
        </p:nvSpPr>
        <p:spPr bwMode="auto">
          <a:xfrm>
            <a:off x="10150475" y="5648325"/>
            <a:ext cx="84613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solidFill>
                  <a:srgbClr val="0000FF"/>
                </a:solidFill>
              </a:rPr>
              <a:t>26/3/2021</a:t>
            </a:r>
          </a:p>
        </p:txBody>
      </p:sp>
    </p:spTree>
  </p:cSld>
  <p:clrMapOvr>
    <a:masterClrMapping/>
  </p:clrMapOvr>
</p:sld>
</file>

<file path=ppt/theme/theme1.xml><?xml version="1.0" encoding="utf-8"?>
<a:theme xmlns:a="http://schemas.openxmlformats.org/drawingml/2006/main" name="Retrospectiva">
  <a:themeElements>
    <a:clrScheme name="Retrospectiv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02006FA4-1611-4B07-AF7F-85CF6D20EB3E}"/>
    </a:ext>
  </a:extLst>
</a:theme>
</file>

<file path=docProps/app.xml><?xml version="1.0" encoding="utf-8"?>
<Properties xmlns="http://schemas.openxmlformats.org/officeDocument/2006/extended-properties" xmlns:vt="http://schemas.openxmlformats.org/officeDocument/2006/docPropsVTypes">
  <Template>Retrospect</Template>
  <TotalTime>10358</TotalTime>
  <Words>6517</Words>
  <Application>Microsoft Office PowerPoint</Application>
  <PresentationFormat>Personalizar</PresentationFormat>
  <Paragraphs>448</Paragraphs>
  <Slides>78</Slides>
  <Notes>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78</vt:i4>
      </vt:variant>
    </vt:vector>
  </HeadingPairs>
  <TitlesOfParts>
    <vt:vector size="90" baseType="lpstr">
      <vt:lpstr>Calibri</vt:lpstr>
      <vt:lpstr>Arial</vt:lpstr>
      <vt:lpstr>Calibri Light</vt:lpstr>
      <vt:lpstr>Wingdings</vt:lpstr>
      <vt:lpstr>Lato</vt:lpstr>
      <vt:lpstr>Source Sans Pro</vt:lpstr>
      <vt:lpstr>Tw Cen MT</vt:lpstr>
      <vt:lpstr>Geneva</vt:lpstr>
      <vt:lpstr>Times New Roman</vt:lpstr>
      <vt:lpstr>Symbol</vt:lpstr>
      <vt:lpstr>Verdana</vt:lpstr>
      <vt:lpstr>Retrospectiva</vt:lpstr>
      <vt:lpstr>Hiperglicemia em pré-termos extremos</vt:lpstr>
      <vt:lpstr>INTRODUÇÃO </vt:lpstr>
      <vt:lpstr>EPIDEMIOLOGIA </vt:lpstr>
      <vt:lpstr>EPIDEMIOLOGIA </vt:lpstr>
      <vt:lpstr>EPIDEMIOLOGIA </vt:lpstr>
      <vt:lpstr>EPIDEMIOLOGIA </vt:lpstr>
      <vt:lpstr>EPIDEMIOLOGIA </vt:lpstr>
      <vt:lpstr>PATOGÊNESE </vt:lpstr>
      <vt:lpstr>COMPLICAÇÕES </vt:lpstr>
      <vt:lpstr>COMPLICAÇÕES </vt:lpstr>
      <vt:lpstr>COMPLICAÇÕES </vt:lpstr>
      <vt:lpstr>COMPLICAÇÕES </vt:lpstr>
      <vt:lpstr>COMPLICAÇÕES </vt:lpstr>
      <vt:lpstr>COMPLICAÇÕES </vt:lpstr>
      <vt:lpstr>COMPLICAÇÕES </vt:lpstr>
      <vt:lpstr>COMPLICAÇÕES </vt:lpstr>
      <vt:lpstr>COMPLICAÇÕES </vt:lpstr>
      <vt:lpstr>COMPLICAÇÕES </vt:lpstr>
      <vt:lpstr>COMPLICAÇÕES </vt:lpstr>
      <vt:lpstr> COMPLICAÇÕES </vt:lpstr>
      <vt:lpstr>  COMPLICAÇÕES </vt:lpstr>
      <vt:lpstr>PREVENÇÃO </vt:lpstr>
      <vt:lpstr>PREVENÇÃO </vt:lpstr>
      <vt:lpstr>TRATAMENTO </vt:lpstr>
      <vt:lpstr>TRATAMENTO </vt:lpstr>
      <vt:lpstr>TRATAMENTO </vt:lpstr>
      <vt:lpstr>TRATAMENTO  </vt:lpstr>
      <vt:lpstr>TRATAMENTO  </vt:lpstr>
      <vt:lpstr>TRATAMENTO  </vt:lpstr>
      <vt:lpstr>TRATAMENTO </vt:lpstr>
      <vt:lpstr>TRATAMENTO </vt:lpstr>
      <vt:lpstr>TRATAMENTO  </vt:lpstr>
      <vt:lpstr>TRATAMENTO  </vt:lpstr>
      <vt:lpstr>TRATAMENTO  </vt:lpstr>
      <vt:lpstr>TRATAMENTO  </vt:lpstr>
      <vt:lpstr>TRATAMENTO  </vt:lpstr>
      <vt:lpstr>TRATAMENTO  </vt:lpstr>
      <vt:lpstr>CONCLUSÃO </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Dr. Paulo R. Margotto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AMINOÁCIDOS NA PRIMEIRA PRESCRIÇÃO!</vt:lpstr>
      <vt:lpstr>Outra forma de entender como a administração precoce de aminoácidos previne a hiperglicemia!</vt:lpstr>
      <vt:lpstr>USO DE AMINOÁCIDOS:NA PRIMEIRA PRESCRIÇÃO</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Teste</dc:creator>
  <cp:lastModifiedBy>Paulo</cp:lastModifiedBy>
  <cp:revision>170</cp:revision>
  <dcterms:created xsi:type="dcterms:W3CDTF">2020-08-13T23:33:38Z</dcterms:created>
  <dcterms:modified xsi:type="dcterms:W3CDTF">2021-04-29T00:46:43Z</dcterms:modified>
</cp:coreProperties>
</file>