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6"/>
  </p:notesMasterIdLst>
  <p:sldIdLst>
    <p:sldId id="256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90" r:id="rId34"/>
    <p:sldId id="289" r:id="rId35"/>
  </p:sldIdLst>
  <p:sldSz cx="24384000" cy="13716000"/>
  <p:notesSz cx="6858000" cy="9144000"/>
  <p:defaultTextStyle>
    <a:defPPr>
      <a:defRPr lang="pt-BR"/>
    </a:defPPr>
    <a:lvl1pPr algn="l" defTabSz="8255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1pPr>
    <a:lvl2pPr marL="457200" algn="l" defTabSz="8255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2pPr>
    <a:lvl3pPr marL="914400" algn="l" defTabSz="8255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3pPr>
    <a:lvl4pPr marL="1371600" algn="l" defTabSz="8255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4pPr>
    <a:lvl5pPr marL="1828800" algn="l" defTabSz="825500" rtl="0" fontAlgn="base">
      <a:spcBef>
        <a:spcPct val="0"/>
      </a:spcBef>
      <a:spcAft>
        <a:spcPct val="0"/>
      </a:spcAft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5pPr>
    <a:lvl6pPr marL="2286000" algn="l" defTabSz="914400" rtl="0" eaLnBrk="1" latinLnBrk="0" hangingPunct="1"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6pPr>
    <a:lvl7pPr marL="2743200" algn="l" defTabSz="914400" rtl="0" eaLnBrk="1" latinLnBrk="0" hangingPunct="1"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7pPr>
    <a:lvl8pPr marL="3200400" algn="l" defTabSz="914400" rtl="0" eaLnBrk="1" latinLnBrk="0" hangingPunct="1"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8pPr>
    <a:lvl9pPr marL="3657600" algn="l" defTabSz="914400" rtl="0" eaLnBrk="1" latinLnBrk="0" hangingPunct="1">
      <a:defRPr sz="2400" kern="1200">
        <a:solidFill>
          <a:srgbClr val="000000"/>
        </a:solidFill>
        <a:latin typeface="Graphik"/>
        <a:ea typeface="Graphik"/>
        <a:cs typeface="Graphik"/>
        <a:sym typeface="Graphik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FF00"/>
    <a:srgbClr val="FF00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9A9A9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381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381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381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prstDash val="solid"/>
              <a:miter lim="400000"/>
            </a:ln>
          </a:insideH>
          <a:insideV>
            <a:ln w="12700" cap="flat">
              <a:solidFill>
                <a:srgbClr val="000000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C7B018BB-80A7-4F77-B60F-C8B233D01FF8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9A9A9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254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rgbClr val="00A1FF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solidFill>
            <a:srgbClr val="014D80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9A9A9"/>
          </a:solidFill>
        </a:fill>
      </a:tcStyle>
    </a:band2H>
    <a:firstCol>
      <a:tcTxStyle b="off" i="off">
        <a:font>
          <a:latin typeface="Graphik Medium"/>
          <a:ea typeface="Graphik Medium"/>
          <a:cs typeface="Graphik Medium"/>
        </a:font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13B100"/>
          </a:solidFill>
        </a:fill>
      </a:tcStyle>
    </a:firstCol>
    <a:lastRow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rgbClr val="61D836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Graphik Medium"/>
          <a:ea typeface="Graphik Medium"/>
          <a:cs typeface="Graphik Medium"/>
        </a:font>
        <a:srgbClr val="FFFFFF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552055"/>
              <a:lumOff val="-12548"/>
            </a:schemeClr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9A9A9"/>
          </a:solidFill>
        </a:fill>
      </a:tcStyle>
    </a:band2H>
    <a:firstCol>
      <a:tcTxStyle b="off" i="off">
        <a:font>
          <a:latin typeface="Graphik Medium"/>
          <a:ea typeface="Graphik Medium"/>
          <a:cs typeface="Graphik Medium"/>
        </a:font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chemeClr val="accent4">
              <a:hueOff val="-613784"/>
              <a:lumOff val="1275"/>
            </a:schemeClr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4">
                  <a:hueOff val="-613784"/>
                  <a:lumOff val="1275"/>
                </a:schemeClr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Graphik Medium"/>
          <a:ea typeface="Graphik Medium"/>
          <a:cs typeface="Graphik Medium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FF5300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9A9A9"/>
          </a:solidFill>
        </a:fill>
      </a:tcStyle>
    </a:band2H>
    <a:firstCol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98195F"/>
          </a:solidFill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chemeClr val="accent6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C0C0C0"/>
              </a:solidFill>
              <a:prstDash val="solid"/>
              <a:miter lim="400000"/>
            </a:ln>
          </a:left>
          <a:right>
            <a:ln w="12700" cap="flat">
              <a:solidFill>
                <a:srgbClr val="C0C0C0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solidFill>
                <a:srgbClr val="C0C0C0"/>
              </a:solidFill>
              <a:prstDash val="solid"/>
              <a:miter lim="400000"/>
            </a:ln>
          </a:insideV>
        </a:tcBdr>
        <a:fill>
          <a:solidFill>
            <a:srgbClr val="650E48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Graphik"/>
          <a:ea typeface="Graphik"/>
          <a:cs typeface="Graphik"/>
        </a:font>
        <a:srgbClr val="000000"/>
      </a:tcTxStyle>
      <a:tcStyle>
        <a:tcBdr>
          <a:left>
            <a:ln w="12700" cap="flat">
              <a:solidFill>
                <a:srgbClr val="C8C8C8"/>
              </a:solidFill>
              <a:prstDash val="solid"/>
              <a:miter lim="400000"/>
            </a:ln>
          </a:left>
          <a:right>
            <a:ln w="12700" cap="flat">
              <a:solidFill>
                <a:srgbClr val="C8C8C8"/>
              </a:solidFill>
              <a:prstDash val="solid"/>
              <a:miter lim="400000"/>
            </a:ln>
          </a:right>
          <a:top>
            <a:ln w="12700" cap="flat">
              <a:solidFill>
                <a:srgbClr val="C8C8C8"/>
              </a:solidFill>
              <a:prstDash val="solid"/>
              <a:miter lim="400000"/>
            </a:ln>
          </a:top>
          <a:bottom>
            <a:ln w="12700" cap="flat">
              <a:solidFill>
                <a:srgbClr val="C8C8C8"/>
              </a:solidFill>
              <a:prstDash val="solid"/>
              <a:miter lim="400000"/>
            </a:ln>
          </a:bottom>
          <a:insideH>
            <a:ln w="12700" cap="flat">
              <a:solidFill>
                <a:srgbClr val="C8C8C8"/>
              </a:solidFill>
              <a:prstDash val="solid"/>
              <a:miter lim="400000"/>
            </a:ln>
          </a:insideH>
          <a:insideV>
            <a:ln w="12700" cap="flat">
              <a:solidFill>
                <a:srgbClr val="C8C8C8"/>
              </a:solidFill>
              <a:prstDash val="solid"/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A9A9A9"/>
          </a:solidFill>
        </a:fill>
      </a:tcStyle>
    </a:band2H>
    <a:firstCol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38100" cap="flat">
              <a:solidFill>
                <a:srgbClr val="A9A9A9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n" i="off">
        <a:fontRef idx="minor">
          <a:srgbClr val="000000"/>
        </a:fontRef>
        <a:srgbClr val="000000"/>
      </a:tcTxStyle>
      <a:tcStyle>
        <a:tcBdr>
          <a:left>
            <a:ln w="12700" cap="flat">
              <a:solidFill>
                <a:srgbClr val="A9A9A9"/>
              </a:solidFill>
              <a:prstDash val="solid"/>
              <a:miter lim="400000"/>
            </a:ln>
          </a:left>
          <a:right>
            <a:ln w="12700" cap="flat">
              <a:solidFill>
                <a:srgbClr val="A9A9A9"/>
              </a:solidFill>
              <a:prstDash val="solid"/>
              <a:miter lim="400000"/>
            </a:ln>
          </a:right>
          <a:top>
            <a:ln w="38100" cap="flat">
              <a:solidFill>
                <a:srgbClr val="A9A9A9"/>
              </a:solidFill>
              <a:prstDash val="solid"/>
              <a:miter lim="400000"/>
            </a:ln>
          </a:top>
          <a:bottom>
            <a:ln w="127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A9A9A9"/>
              </a:solidFill>
              <a:prstDash val="solid"/>
              <a:miter lim="400000"/>
            </a:ln>
          </a:insideH>
          <a:insideV>
            <a:ln w="12700" cap="flat">
              <a:solidFill>
                <a:srgbClr val="A9A9A9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n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A9A9A9"/>
              </a:solidFill>
              <a:prstDash val="solid"/>
              <a:miter lim="400000"/>
            </a:ln>
          </a:top>
          <a:bottom>
            <a:ln w="38100" cap="flat">
              <a:solidFill>
                <a:srgbClr val="A9A9A9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64646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-677" y="-130"/>
      </p:cViewPr>
      <p:guideLst>
        <p:guide orient="horz" pos="4320"/>
        <p:guide pos="76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hape 148"/>
          <p:cNvSpPr>
            <a:spLocks noGrp="1" noRot="1" noChangeAspect="1"/>
          </p:cNvSpPr>
          <p:nvPr>
            <p:ph type="sldImg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sp>
      <p:sp>
        <p:nvSpPr>
          <p:cNvPr id="18435" name="Shape 149"/>
          <p:cNvSpPr>
            <a:spLocks noGrp="1"/>
          </p:cNvSpPr>
          <p:nvPr>
            <p:ph type="body" sz="quarter" idx="1"/>
          </p:nvPr>
        </p:nvSpPr>
        <p:spPr bwMode="auto"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endParaRPr lang="pt-BR" smtClean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ítulo da Apresentação"/>
          <p:cNvSpPr txBox="1">
            <a:spLocks noGrp="1"/>
          </p:cNvSpPr>
          <p:nvPr>
            <p:ph type="title"/>
          </p:nvPr>
        </p:nvSpPr>
        <p:spPr>
          <a:xfrm>
            <a:off x="1270000" y="3289300"/>
            <a:ext cx="21844000" cy="3879454"/>
          </a:xfrm>
          <a:prstGeom prst="rect">
            <a:avLst/>
          </a:prstGeom>
        </p:spPr>
        <p:txBody>
          <a:bodyPr/>
          <a:lstStyle>
            <a:lvl1pPr defTabSz="2438338">
              <a:lnSpc>
                <a:spcPct val="90000"/>
              </a:lnSpc>
              <a:defRPr sz="11600" spc="-348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12" name="Autoria e Data"/>
          <p:cNvSpPr txBox="1">
            <a:spLocks noGrp="1"/>
          </p:cNvSpPr>
          <p:nvPr>
            <p:ph type="body" sz="quarter" idx="21"/>
          </p:nvPr>
        </p:nvSpPr>
        <p:spPr>
          <a:xfrm>
            <a:off x="1270000" y="12160429"/>
            <a:ext cx="21844000" cy="694056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35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3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6985000"/>
            <a:ext cx="21844000" cy="2512352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6400">
                <a:latin typeface="Graphik Medium"/>
                <a:ea typeface="Graphik Medium"/>
                <a:cs typeface="Graphik Medium"/>
                <a:sym typeface="Graphik Medium"/>
              </a:defRPr>
            </a:lvl1pPr>
            <a:lvl2pPr marL="0" indent="0" algn="ctr" defTabSz="825500">
              <a:spcBef>
                <a:spcPts val="0"/>
              </a:spcBef>
              <a:buClrTx/>
              <a:buSzTx/>
              <a:buNone/>
              <a:defRPr sz="6400">
                <a:latin typeface="Graphik Medium"/>
                <a:ea typeface="Graphik Medium"/>
                <a:cs typeface="Graphik Medium"/>
                <a:sym typeface="Graphik Medium"/>
              </a:defRPr>
            </a:lvl2pPr>
            <a:lvl3pPr marL="0" indent="0" algn="ctr" defTabSz="825500">
              <a:spcBef>
                <a:spcPts val="0"/>
              </a:spcBef>
              <a:buClrTx/>
              <a:buSzTx/>
              <a:buNone/>
              <a:defRPr sz="6400">
                <a:latin typeface="Graphik Medium"/>
                <a:ea typeface="Graphik Medium"/>
                <a:cs typeface="Graphik Medium"/>
                <a:sym typeface="Graphik Medium"/>
              </a:defRPr>
            </a:lvl3pPr>
            <a:lvl4pPr marL="0" indent="0" algn="ctr" defTabSz="825500">
              <a:spcBef>
                <a:spcPts val="0"/>
              </a:spcBef>
              <a:buClrTx/>
              <a:buSzTx/>
              <a:buNone/>
              <a:defRPr sz="6400">
                <a:latin typeface="Graphik Medium"/>
                <a:ea typeface="Graphik Medium"/>
                <a:cs typeface="Graphik Medium"/>
                <a:sym typeface="Graphik Medium"/>
              </a:defRPr>
            </a:lvl4pPr>
            <a:lvl5pPr marL="0" indent="0" algn="ctr" defTabSz="825500">
              <a:spcBef>
                <a:spcPts val="0"/>
              </a:spcBef>
              <a:buClrTx/>
              <a:buSzTx/>
              <a:buNone/>
              <a:defRPr sz="6400">
                <a:latin typeface="Graphik Medium"/>
                <a:ea typeface="Graphik Medium"/>
                <a:cs typeface="Graphik Medium"/>
                <a:sym typeface="Graphik Medium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9F287A-36B7-4A4D-BA4F-53C31E3BDBD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1169517375_2880x1920.jpg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22" name="Autoria e Data"/>
          <p:cNvSpPr txBox="1">
            <a:spLocks noGrp="1"/>
          </p:cNvSpPr>
          <p:nvPr>
            <p:ph type="body" sz="quarter" idx="22"/>
          </p:nvPr>
        </p:nvSpPr>
        <p:spPr>
          <a:xfrm>
            <a:off x="1270000" y="12166600"/>
            <a:ext cx="21844000" cy="694055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3500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3" name="Título da Apresentação"/>
          <p:cNvSpPr txBox="1">
            <a:spLocks noGrp="1"/>
          </p:cNvSpPr>
          <p:nvPr>
            <p:ph type="title"/>
          </p:nvPr>
        </p:nvSpPr>
        <p:spPr>
          <a:xfrm>
            <a:off x="1270000" y="3289300"/>
            <a:ext cx="21844000" cy="3873500"/>
          </a:xfrm>
          <a:prstGeom prst="rect">
            <a:avLst/>
          </a:prstGeom>
        </p:spPr>
        <p:txBody>
          <a:bodyPr/>
          <a:lstStyle>
            <a:lvl1pPr defTabSz="2438400">
              <a:lnSpc>
                <a:spcPct val="90000"/>
              </a:lnSpc>
              <a:defRPr sz="11600" spc="-348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2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6985000"/>
            <a:ext cx="21844000" cy="25146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6400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1pPr>
            <a:lvl2pPr marL="0" indent="0" algn="ctr" defTabSz="825500">
              <a:spcBef>
                <a:spcPts val="0"/>
              </a:spcBef>
              <a:buClrTx/>
              <a:buSzTx/>
              <a:buNone/>
              <a:defRPr sz="6400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2pPr>
            <a:lvl3pPr marL="0" indent="0" algn="ctr" defTabSz="825500">
              <a:spcBef>
                <a:spcPts val="0"/>
              </a:spcBef>
              <a:buClrTx/>
              <a:buSzTx/>
              <a:buNone/>
              <a:defRPr sz="6400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3pPr>
            <a:lvl4pPr marL="0" indent="0" algn="ctr" defTabSz="825500">
              <a:spcBef>
                <a:spcPts val="0"/>
              </a:spcBef>
              <a:buClrTx/>
              <a:buSzTx/>
              <a:buNone/>
              <a:defRPr sz="6400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4pPr>
            <a:lvl5pPr marL="0" indent="0" algn="ctr" defTabSz="825500">
              <a:spcBef>
                <a:spcPts val="0"/>
              </a:spcBef>
              <a:buClrTx/>
              <a:buSzTx/>
              <a:buNone/>
              <a:defRPr sz="6400">
                <a:solidFill>
                  <a:srgbClr val="FFFFFF"/>
                </a:solidFill>
                <a:latin typeface="Graphik Medium"/>
                <a:ea typeface="Graphik Medium"/>
                <a:cs typeface="Graphik Medium"/>
                <a:sym typeface="Graphik Medium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06B8BD0D-34FC-446A-9634-519D1045C88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Foto Alternativ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184386109_2439x1626.jpg"/>
          <p:cNvSpPr>
            <a:spLocks noGrp="1"/>
          </p:cNvSpPr>
          <p:nvPr>
            <p:ph type="pic" idx="21"/>
          </p:nvPr>
        </p:nvSpPr>
        <p:spPr>
          <a:xfrm>
            <a:off x="7962900" y="-25400"/>
            <a:ext cx="20650200" cy="137668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33" name="Título do Slide"/>
          <p:cNvSpPr txBox="1">
            <a:spLocks noGrp="1"/>
          </p:cNvSpPr>
          <p:nvPr>
            <p:ph type="title"/>
          </p:nvPr>
        </p:nvSpPr>
        <p:spPr>
          <a:xfrm>
            <a:off x="1270000" y="3885108"/>
            <a:ext cx="9652000" cy="3200203"/>
          </a:xfrm>
          <a:prstGeom prst="rect">
            <a:avLst/>
          </a:prstGeom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4" name="Nível de Corpo Um…"/>
          <p:cNvSpPr txBox="1">
            <a:spLocks noGrp="1"/>
          </p:cNvSpPr>
          <p:nvPr>
            <p:ph type="body" sz="quarter" idx="1"/>
          </p:nvPr>
        </p:nvSpPr>
        <p:spPr>
          <a:xfrm>
            <a:off x="1270000" y="6845300"/>
            <a:ext cx="9652000" cy="56642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1pPr>
            <a:lvl2pPr marL="0" indent="45720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2pPr>
            <a:lvl3pPr marL="0" indent="91440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3pPr>
            <a:lvl4pPr marL="0" indent="137160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4pPr>
            <a:lvl5pPr marL="0" indent="182880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BDBBBA-8853-4CEE-B854-A20A0C3F1C4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Título do Slid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3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70000" y="2133600"/>
            <a:ext cx="21844000" cy="10160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6DFB169-C606-4329-80E0-CEBC864D187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Marcado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Nível de Corpo Um…"/>
          <p:cNvSpPr txBox="1">
            <a:spLocks noGrp="1"/>
          </p:cNvSpPr>
          <p:nvPr>
            <p:ph type="body" idx="1"/>
          </p:nvPr>
        </p:nvSpPr>
        <p:spPr>
          <a:xfrm>
            <a:off x="1270000" y="4269316"/>
            <a:ext cx="21844000" cy="8432801"/>
          </a:xfrm>
          <a:prstGeom prst="rect">
            <a:avLst/>
          </a:prstGeom>
        </p:spPr>
        <p:txBody>
          <a:bodyPr numCol="2" spcCol="109220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F8FC66-140C-4D54-984F-A3F550D3A12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, Marcadores e 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" name="988149250_2145x1620.jpg"/>
          <p:cNvSpPr>
            <a:spLocks noGrp="1"/>
          </p:cNvSpPr>
          <p:nvPr>
            <p:ph type="pic" idx="21"/>
          </p:nvPr>
        </p:nvSpPr>
        <p:spPr>
          <a:xfrm>
            <a:off x="10185400" y="0"/>
            <a:ext cx="18161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61" name="Título do Slide"/>
          <p:cNvSpPr txBox="1">
            <a:spLocks noGrp="1"/>
          </p:cNvSpPr>
          <p:nvPr>
            <p:ph type="title"/>
          </p:nvPr>
        </p:nvSpPr>
        <p:spPr>
          <a:xfrm>
            <a:off x="1270000" y="838200"/>
            <a:ext cx="9652000" cy="1549400"/>
          </a:xfrm>
          <a:prstGeom prst="rect">
            <a:avLst/>
          </a:prstGeom>
        </p:spPr>
        <p:txBody>
          <a:bodyPr/>
          <a:lstStyle>
            <a:lvl1pPr>
              <a:defRPr>
                <a:gradFill flip="none" rotWithShape="1">
                  <a:gsLst>
                    <a:gs pos="0">
                      <a:srgbClr val="5E03FF"/>
                    </a:gs>
                    <a:gs pos="100000">
                      <a:srgbClr val="FF00F7"/>
                    </a:gs>
                  </a:gsLst>
                  <a:lin ang="3960000" scaled="0"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62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70000" y="4267200"/>
            <a:ext cx="9652000" cy="8432800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3" name="Subtítulo do Slide"/>
          <p:cNvSpPr txBox="1">
            <a:spLocks noGrp="1"/>
          </p:cNvSpPr>
          <p:nvPr>
            <p:ph type="body" sz="quarter" idx="22"/>
          </p:nvPr>
        </p:nvSpPr>
        <p:spPr>
          <a:xfrm>
            <a:off x="1270000" y="2133600"/>
            <a:ext cx="9652000" cy="10160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Número do Slide"/>
          <p:cNvSpPr txBox="1">
            <a:spLocks noGrp="1"/>
          </p:cNvSpPr>
          <p:nvPr>
            <p:ph type="sldNum" sz="quarter" idx="23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B116C3F-2FBB-465E-89CA-807170524428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Título da Seção"/>
          <p:cNvSpPr txBox="1">
            <a:spLocks noGrp="1"/>
          </p:cNvSpPr>
          <p:nvPr>
            <p:ph type="title"/>
          </p:nvPr>
        </p:nvSpPr>
        <p:spPr>
          <a:xfrm>
            <a:off x="1270000" y="3289300"/>
            <a:ext cx="21844000" cy="3873500"/>
          </a:xfrm>
          <a:prstGeom prst="rect">
            <a:avLst/>
          </a:prstGeom>
        </p:spPr>
        <p:txBody>
          <a:bodyPr/>
          <a:lstStyle>
            <a:lvl1pPr>
              <a:lnSpc>
                <a:spcPct val="90000"/>
              </a:lnSpc>
              <a:defRPr sz="11600" spc="-348"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1C9D36E-9B2C-4C7F-BFAE-DE6AB2F71AF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penas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Título do Slid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0" name="Subtítulo do Slide"/>
          <p:cNvSpPr txBox="1">
            <a:spLocks noGrp="1"/>
          </p:cNvSpPr>
          <p:nvPr>
            <p:ph type="body" sz="quarter" idx="21"/>
          </p:nvPr>
        </p:nvSpPr>
        <p:spPr>
          <a:xfrm>
            <a:off x="1270000" y="2133600"/>
            <a:ext cx="21844000" cy="10160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4FC98EA-B673-4EF0-81A2-81DB2789350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" name="Título da Agenda"/>
          <p:cNvSpPr txBox="1">
            <a:spLocks noGrp="1"/>
          </p:cNvSpPr>
          <p:nvPr>
            <p:ph type="title"/>
          </p:nvPr>
        </p:nvSpPr>
        <p:spPr>
          <a:xfrm>
            <a:off x="1270000" y="812800"/>
            <a:ext cx="21844000" cy="15621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9" name="Subtítulo de Agenda"/>
          <p:cNvSpPr txBox="1">
            <a:spLocks noGrp="1"/>
          </p:cNvSpPr>
          <p:nvPr>
            <p:ph type="body" sz="quarter" idx="21"/>
          </p:nvPr>
        </p:nvSpPr>
        <p:spPr>
          <a:xfrm>
            <a:off x="1270000" y="2133600"/>
            <a:ext cx="21844000" cy="10160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54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0" name="Nível de Corpo Um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 marL="0" indent="0" defTabSz="825500">
              <a:buClrTx/>
              <a:buSzTx/>
              <a:buNone/>
              <a:defRPr sz="5500" spc="-55"/>
            </a:lvl1pPr>
            <a:lvl2pPr marL="0" indent="457200" defTabSz="825500">
              <a:buClrTx/>
              <a:buSzTx/>
              <a:buNone/>
              <a:defRPr sz="5500" spc="-55"/>
            </a:lvl2pPr>
            <a:lvl3pPr marL="0" indent="914400" defTabSz="825500">
              <a:buClrTx/>
              <a:buSzTx/>
              <a:buNone/>
              <a:defRPr sz="5500" spc="-55"/>
            </a:lvl3pPr>
            <a:lvl4pPr marL="0" indent="1371600" defTabSz="825500">
              <a:buClrTx/>
              <a:buSzTx/>
              <a:buNone/>
              <a:defRPr sz="5500" spc="-55"/>
            </a:lvl4pPr>
            <a:lvl5pPr marL="0" indent="1828800" defTabSz="825500">
              <a:buClrTx/>
              <a:buSzTx/>
              <a:buNone/>
              <a:defRPr sz="5500" spc="-55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79DF3B7-1250-42C8-96BC-73F727B3504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ecl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70000" y="4927600"/>
            <a:ext cx="21844000" cy="3902869"/>
          </a:xfrm>
          <a:prstGeom prst="rect">
            <a:avLst/>
          </a:prstGeom>
        </p:spPr>
        <p:txBody>
          <a:bodyPr anchor="ctr"/>
          <a:lstStyle>
            <a:lvl1pPr marL="0" indent="0" algn="ctr">
              <a:spcBef>
                <a:spcPts val="0"/>
              </a:spcBef>
              <a:buClrTx/>
              <a:buSzTx/>
              <a:buNone/>
              <a:defRPr sz="8400" spc="-252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Graphik Medium"/>
                <a:ea typeface="Graphik Medium"/>
                <a:cs typeface="Graphik Medium"/>
                <a:sym typeface="Graphik Medium"/>
              </a:defRPr>
            </a:lvl1pPr>
            <a:lvl2pPr marL="0" indent="457200" algn="ctr">
              <a:spcBef>
                <a:spcPts val="0"/>
              </a:spcBef>
              <a:buClrTx/>
              <a:buSzTx/>
              <a:buNone/>
              <a:defRPr sz="8400" spc="-252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Graphik Medium"/>
                <a:ea typeface="Graphik Medium"/>
                <a:cs typeface="Graphik Medium"/>
                <a:sym typeface="Graphik Medium"/>
              </a:defRPr>
            </a:lvl2pPr>
            <a:lvl3pPr marL="0" indent="914400" algn="ctr">
              <a:spcBef>
                <a:spcPts val="0"/>
              </a:spcBef>
              <a:buClrTx/>
              <a:buSzTx/>
              <a:buNone/>
              <a:defRPr sz="8400" spc="-252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Graphik Medium"/>
                <a:ea typeface="Graphik Medium"/>
                <a:cs typeface="Graphik Medium"/>
                <a:sym typeface="Graphik Medium"/>
              </a:defRPr>
            </a:lvl3pPr>
            <a:lvl4pPr marL="0" indent="1371600" algn="ctr">
              <a:spcBef>
                <a:spcPts val="0"/>
              </a:spcBef>
              <a:buClrTx/>
              <a:buSzTx/>
              <a:buNone/>
              <a:defRPr sz="8400" spc="-252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Graphik Medium"/>
                <a:ea typeface="Graphik Medium"/>
                <a:cs typeface="Graphik Medium"/>
                <a:sym typeface="Graphik Medium"/>
              </a:defRPr>
            </a:lvl4pPr>
            <a:lvl5pPr marL="0" indent="1828800" algn="ctr">
              <a:spcBef>
                <a:spcPts val="0"/>
              </a:spcBef>
              <a:buClrTx/>
              <a:buSzTx/>
              <a:buNone/>
              <a:defRPr sz="8400" spc="-252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Graphik Medium"/>
                <a:ea typeface="Graphik Medium"/>
                <a:cs typeface="Graphik Medium"/>
                <a:sym typeface="Graphik Medium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3B795CA-33EC-48A7-B708-1B86B39F7EA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ato Princip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70000" y="3906096"/>
            <a:ext cx="21844000" cy="4488604"/>
          </a:xfrm>
          <a:prstGeom prst="rect">
            <a:avLst/>
          </a:prstGeom>
        </p:spPr>
        <p:txBody>
          <a:bodyPr anchor="b"/>
          <a:lstStyle>
            <a:lvl1pPr marL="0" indent="0" algn="ctr" defTabSz="2438338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22400" spc="-448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1pPr>
            <a:lvl2pPr marL="0" indent="457200" algn="ctr" defTabSz="2438338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22400" spc="-448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2pPr>
            <a:lvl3pPr marL="0" indent="914400" algn="ctr" defTabSz="2438338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22400" spc="-448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3pPr>
            <a:lvl4pPr marL="0" indent="1371600" algn="ctr" defTabSz="2438338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22400" spc="-448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4pPr>
            <a:lvl5pPr marL="0" indent="1828800" algn="ctr" defTabSz="2438338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22400" spc="-448">
                <a:gradFill flip="none" rotWithShape="1">
                  <a:gsLst>
                    <a:gs pos="0">
                      <a:srgbClr val="1E98FD"/>
                    </a:gs>
                    <a:gs pos="100000">
                      <a:srgbClr val="FF00F7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107" name="Informações do fato"/>
          <p:cNvSpPr txBox="1">
            <a:spLocks noGrp="1"/>
          </p:cNvSpPr>
          <p:nvPr>
            <p:ph type="body" sz="quarter" idx="21"/>
          </p:nvPr>
        </p:nvSpPr>
        <p:spPr>
          <a:xfrm>
            <a:off x="1270000" y="8521700"/>
            <a:ext cx="21844000" cy="1016000"/>
          </a:xfrm>
          <a:prstGeom prst="rect">
            <a:avLst/>
          </a:prstGeom>
        </p:spPr>
        <p:txBody>
          <a:bodyPr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44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81D45F-C106-4195-88A3-A60BD4AAD049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it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Atribuição"/>
          <p:cNvSpPr txBox="1">
            <a:spLocks noGrp="1"/>
          </p:cNvSpPr>
          <p:nvPr>
            <p:ph type="body" sz="quarter" idx="21"/>
          </p:nvPr>
        </p:nvSpPr>
        <p:spPr>
          <a:xfrm>
            <a:off x="1270000" y="11155086"/>
            <a:ext cx="21844000" cy="832613"/>
          </a:xfrm>
          <a:prstGeom prst="rect">
            <a:avLst/>
          </a:prstGeom>
        </p:spPr>
        <p:txBody>
          <a:bodyPr anchor="ctr"/>
          <a:lstStyle>
            <a:lvl1pPr marL="0" indent="0" algn="ctr" defTabSz="825500">
              <a:spcBef>
                <a:spcPts val="0"/>
              </a:spcBef>
              <a:buClrTx/>
              <a:buSzTx/>
              <a:buNone/>
              <a:defRPr sz="4400">
                <a:latin typeface="Graphik Medium"/>
                <a:ea typeface="Graphik Medium"/>
                <a:cs typeface="Graphik Medium"/>
                <a:sym typeface="Graphik Medium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6" name="Nível de Corpo Um…"/>
          <p:cNvSpPr txBox="1">
            <a:spLocks noGrp="1"/>
          </p:cNvSpPr>
          <p:nvPr>
            <p:ph type="body" sz="half" idx="1"/>
          </p:nvPr>
        </p:nvSpPr>
        <p:spPr>
          <a:xfrm>
            <a:off x="1270000" y="5141969"/>
            <a:ext cx="21844000" cy="3430191"/>
          </a:xfrm>
          <a:prstGeom prst="rect">
            <a:avLst/>
          </a:prstGeom>
        </p:spPr>
        <p:txBody>
          <a:bodyPr anchor="ctr"/>
          <a:lstStyle>
            <a:lvl1pPr marL="0" indent="0" algn="ctr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8400" spc="-168"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1pPr>
            <a:lvl2pPr marL="0" indent="457200" algn="ctr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8400" spc="-168"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2pPr>
            <a:lvl3pPr marL="0" indent="914400" algn="ctr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8400" spc="-168"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3pPr>
            <a:lvl4pPr marL="0" indent="1371600" algn="ctr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8400" spc="-168"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4pPr>
            <a:lvl5pPr marL="0" indent="1828800" algn="ctr">
              <a:lnSpc>
                <a:spcPct val="80000"/>
              </a:lnSpc>
              <a:spcBef>
                <a:spcPts val="0"/>
              </a:spcBef>
              <a:buClrTx/>
              <a:buSzTx/>
              <a:buNone/>
              <a:defRPr sz="8400" spc="-168">
                <a:gradFill flip="none" rotWithShape="1">
                  <a:gsLst>
                    <a:gs pos="0">
                      <a:srgbClr val="FF00D8"/>
                    </a:gs>
                    <a:gs pos="100000">
                      <a:srgbClr val="FF542E"/>
                    </a:gs>
                  </a:gsLst>
                  <a:lin ang="3960000" scaled="0"/>
                </a:gradFill>
                <a:latin typeface="+mn-lt"/>
                <a:ea typeface="+mn-ea"/>
                <a:cs typeface="+mn-cs"/>
                <a:sym typeface="Graphik Semibold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2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C465B5-9DCB-47BD-ADF3-DD3A6228B7E2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rês Fo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" name="988149250_2145x1620.jpg"/>
          <p:cNvSpPr>
            <a:spLocks noGrp="1"/>
          </p:cNvSpPr>
          <p:nvPr>
            <p:ph type="pic" sz="half" idx="21"/>
          </p:nvPr>
        </p:nvSpPr>
        <p:spPr>
          <a:xfrm>
            <a:off x="12192000" y="4813300"/>
            <a:ext cx="12192000" cy="9207945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125" name="1169517375_2880x1920.jpg"/>
          <p:cNvSpPr>
            <a:spLocks noGrp="1"/>
          </p:cNvSpPr>
          <p:nvPr>
            <p:ph type="pic" sz="half" idx="22"/>
          </p:nvPr>
        </p:nvSpPr>
        <p:spPr>
          <a:xfrm>
            <a:off x="12192000" y="-628650"/>
            <a:ext cx="12192000" cy="8128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126" name="184386109_2439x1626.jpg"/>
          <p:cNvSpPr>
            <a:spLocks noGrp="1"/>
          </p:cNvSpPr>
          <p:nvPr>
            <p:ph type="pic" idx="23"/>
          </p:nvPr>
        </p:nvSpPr>
        <p:spPr>
          <a:xfrm>
            <a:off x="-4203700" y="0"/>
            <a:ext cx="20574000" cy="13716000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5" name="Número do Slide"/>
          <p:cNvSpPr txBox="1">
            <a:spLocks noGrp="1"/>
          </p:cNvSpPr>
          <p:nvPr>
            <p:ph type="sldNum" sz="quarter" idx="24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4561919-64B5-4AAB-8D93-0B6CFF14B49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F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4" name="1169517375_2880x1920.jpg"/>
          <p:cNvSpPr>
            <a:spLocks noGrp="1"/>
          </p:cNvSpPr>
          <p:nvPr>
            <p:ph type="pic" idx="21"/>
          </p:nvPr>
        </p:nvSpPr>
        <p:spPr>
          <a:xfrm>
            <a:off x="0" y="-1270000"/>
            <a:ext cx="24384000" cy="16256001"/>
          </a:xfrm>
          <a:prstGeom prst="rect">
            <a:avLst/>
          </a:prstGeom>
        </p:spPr>
        <p:txBody>
          <a:bodyPr lIns="91439" tIns="45719" rIns="91439" bIns="45719">
            <a:noAutofit/>
          </a:bodyPr>
          <a:lstStyle/>
          <a:p>
            <a:pPr lvl="0"/>
            <a:endParaRPr noProof="0">
              <a:sym typeface="Graphik"/>
            </a:endParaRPr>
          </a:p>
        </p:txBody>
      </p:sp>
      <p:sp>
        <p:nvSpPr>
          <p:cNvPr id="3" name="Número do Slide"/>
          <p:cNvSpPr txBox="1">
            <a:spLocks noGrp="1"/>
          </p:cNvSpPr>
          <p:nvPr>
            <p:ph type="sldNum" sz="quarter" idx="2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BA79EA5F-31AF-4B65-89D1-BBDF2332285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56F2DD-CAFB-46E5-9F94-D30977A2745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0000" y="812800"/>
            <a:ext cx="21844000" cy="155733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70000" y="4267200"/>
            <a:ext cx="21844000" cy="8432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Número do Slide"/>
          <p:cNvSpPr txBox="1"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A4D62BF-07C4-4DDC-A5CC-3E45781305CF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do Slide"/>
          <p:cNvSpPr txBox="1">
            <a:spLocks noGrp="1"/>
          </p:cNvSpPr>
          <p:nvPr>
            <p:ph type="title" hasCustomPrompt="1"/>
          </p:nvPr>
        </p:nvSpPr>
        <p:spPr>
          <a:xfrm>
            <a:off x="1270000" y="812800"/>
            <a:ext cx="21844000" cy="1557338"/>
          </a:xfrm>
          <a:prstGeom prst="rect">
            <a:avLst/>
          </a:prstGeom>
          <a:ln w="12700">
            <a:miter lim="400000"/>
          </a:ln>
          <a:extLst>
            <a:ext uri="{C572A759-6A51-4108-AA02-DFA0A04FC94B}"/>
          </a:extLst>
        </p:spPr>
        <p:txBody>
          <a:bodyPr lIns="50800" tIns="50800" rIns="50800" bIns="50800" anchor="b">
            <a:normAutofit/>
          </a:bodyPr>
          <a:lstStyle/>
          <a:p>
            <a:r>
              <a:t>Título do Slide</a:t>
            </a:r>
          </a:p>
        </p:txBody>
      </p:sp>
      <p:sp>
        <p:nvSpPr>
          <p:cNvPr id="1027" name="Nível de Corpo Um…"/>
          <p:cNvSpPr txBox="1">
            <a:spLocks noGrp="1"/>
          </p:cNvSpPr>
          <p:nvPr>
            <p:ph type="body" idx="1"/>
          </p:nvPr>
        </p:nvSpPr>
        <p:spPr bwMode="auto">
          <a:xfrm>
            <a:off x="1270000" y="4267200"/>
            <a:ext cx="21844000" cy="8432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50800" tIns="50800" rIns="5080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Graphik"/>
              </a:rPr>
              <a:t>Texto com marcadores do slide</a:t>
            </a:r>
          </a:p>
          <a:p>
            <a:pPr lvl="1"/>
            <a:endParaRPr lang="pt-BR" smtClean="0">
              <a:sym typeface="Graphik"/>
            </a:endParaRPr>
          </a:p>
          <a:p>
            <a:pPr lvl="2"/>
            <a:endParaRPr lang="pt-BR" smtClean="0">
              <a:sym typeface="Graphik"/>
            </a:endParaRPr>
          </a:p>
          <a:p>
            <a:pPr lvl="3"/>
            <a:endParaRPr lang="pt-BR" smtClean="0">
              <a:sym typeface="Graphik"/>
            </a:endParaRPr>
          </a:p>
          <a:p>
            <a:pPr lvl="4"/>
            <a:endParaRPr lang="pt-BR" smtClean="0">
              <a:sym typeface="Graphik"/>
            </a:endParaRPr>
          </a:p>
        </p:txBody>
      </p:sp>
      <p:sp>
        <p:nvSpPr>
          <p:cNvPr id="1028" name="Número do Slide"/>
          <p:cNvSpPr txBox="1">
            <a:spLocks noGrp="1"/>
          </p:cNvSpPr>
          <p:nvPr>
            <p:ph type="sldNum" sz="quarter" idx="2"/>
          </p:nvPr>
        </p:nvSpPr>
        <p:spPr bwMode="auto">
          <a:xfrm>
            <a:off x="11912600" y="13111163"/>
            <a:ext cx="546100" cy="436562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none" lIns="50800" tIns="50800" rIns="50800" bIns="50800" numCol="1" anchor="b" anchorCtr="0" compatLnSpc="1">
            <a:prstTxWarp prst="textNoShape">
              <a:avLst/>
            </a:prstTxWarp>
            <a:spAutoFit/>
          </a:bodyPr>
          <a:lstStyle>
            <a:lvl1pPr algn="ctr" hangingPunct="0">
              <a:defRPr sz="2200"/>
            </a:lvl1pPr>
          </a:lstStyle>
          <a:p>
            <a:pPr>
              <a:defRPr/>
            </a:pPr>
            <a:fld id="{AA4CCDDC-A74B-4ED9-B09F-BFF73FA3026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3" r:id="rId3"/>
    <p:sldLayoutId id="2147483662" r:id="rId4"/>
    <p:sldLayoutId id="2147483661" r:id="rId5"/>
    <p:sldLayoutId id="2147483660" r:id="rId6"/>
    <p:sldLayoutId id="2147483659" r:id="rId7"/>
    <p:sldLayoutId id="2147483658" r:id="rId8"/>
    <p:sldLayoutId id="2147483657" r:id="rId9"/>
    <p:sldLayoutId id="2147483656" r:id="rId10"/>
    <p:sldLayoutId id="2147483655" r:id="rId11"/>
    <p:sldLayoutId id="2147483654" r:id="rId12"/>
    <p:sldLayoutId id="2147483653" r:id="rId13"/>
    <p:sldLayoutId id="2147483666" r:id="rId14"/>
    <p:sldLayoutId id="2147483652" r:id="rId15"/>
    <p:sldLayoutId id="2147483651" r:id="rId16"/>
  </p:sldLayoutIdLst>
  <p:transition spd="med"/>
  <p:txStyles>
    <p:titleStyle>
      <a:lvl1pPr algn="ctr" defTabSz="8255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252">
          <a:solidFill>
            <a:srgbClr val="000000"/>
          </a:solidFill>
          <a:latin typeface="+mn-lt"/>
          <a:ea typeface="+mn-ea"/>
          <a:cs typeface="+mn-cs"/>
          <a:sym typeface="Graphik Semibold"/>
        </a:defRPr>
      </a:lvl1pPr>
      <a:lvl2pPr algn="ctr" defTabSz="8255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252">
          <a:solidFill>
            <a:srgbClr val="000000"/>
          </a:solidFill>
          <a:latin typeface="+mn-lt"/>
          <a:ea typeface="+mn-ea"/>
          <a:cs typeface="+mn-cs"/>
          <a:sym typeface="Graphik Semibold"/>
        </a:defRPr>
      </a:lvl2pPr>
      <a:lvl3pPr algn="ctr" defTabSz="8255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252">
          <a:solidFill>
            <a:srgbClr val="000000"/>
          </a:solidFill>
          <a:latin typeface="+mn-lt"/>
          <a:ea typeface="+mn-ea"/>
          <a:cs typeface="+mn-cs"/>
          <a:sym typeface="Graphik Semibold"/>
        </a:defRPr>
      </a:lvl3pPr>
      <a:lvl4pPr algn="ctr" defTabSz="8255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252">
          <a:solidFill>
            <a:srgbClr val="000000"/>
          </a:solidFill>
          <a:latin typeface="+mn-lt"/>
          <a:ea typeface="+mn-ea"/>
          <a:cs typeface="+mn-cs"/>
          <a:sym typeface="Graphik Semibold"/>
        </a:defRPr>
      </a:lvl4pPr>
      <a:lvl5pPr algn="ctr" defTabSz="825500" rtl="0" eaLnBrk="0" fontAlgn="base" hangingPunct="0">
        <a:lnSpc>
          <a:spcPct val="80000"/>
        </a:lnSpc>
        <a:spcBef>
          <a:spcPct val="0"/>
        </a:spcBef>
        <a:spcAft>
          <a:spcPct val="0"/>
        </a:spcAft>
        <a:defRPr sz="8400" spc="-252">
          <a:solidFill>
            <a:srgbClr val="000000"/>
          </a:solidFill>
          <a:latin typeface="+mn-lt"/>
          <a:ea typeface="+mn-ea"/>
          <a:cs typeface="+mn-cs"/>
          <a:sym typeface="Graphik Semibold"/>
        </a:defRPr>
      </a:lvl5pPr>
      <a:lvl6pPr marL="0" marR="0" indent="22860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252" baseline="0">
          <a:solidFill>
            <a:srgbClr val="000000"/>
          </a:solidFill>
          <a:uFillTx/>
          <a:latin typeface="+mn-lt"/>
          <a:ea typeface="+mn-ea"/>
          <a:cs typeface="+mn-cs"/>
          <a:sym typeface="Graphik Semibold"/>
        </a:defRPr>
      </a:lvl6pPr>
      <a:lvl7pPr marL="0" marR="0" indent="27432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252" baseline="0">
          <a:solidFill>
            <a:srgbClr val="000000"/>
          </a:solidFill>
          <a:uFillTx/>
          <a:latin typeface="+mn-lt"/>
          <a:ea typeface="+mn-ea"/>
          <a:cs typeface="+mn-cs"/>
          <a:sym typeface="Graphik Semibold"/>
        </a:defRPr>
      </a:lvl7pPr>
      <a:lvl8pPr marL="0" marR="0" indent="32004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252" baseline="0">
          <a:solidFill>
            <a:srgbClr val="000000"/>
          </a:solidFill>
          <a:uFillTx/>
          <a:latin typeface="+mn-lt"/>
          <a:ea typeface="+mn-ea"/>
          <a:cs typeface="+mn-cs"/>
          <a:sym typeface="Graphik Semibold"/>
        </a:defRPr>
      </a:lvl8pPr>
      <a:lvl9pPr marL="0" marR="0" indent="3657600" algn="ctr" defTabSz="825500" rtl="0" latinLnBrk="0">
        <a:lnSpc>
          <a:spcPct val="8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8400" b="0" i="0" u="none" strike="noStrike" cap="none" spc="-252" baseline="0">
          <a:solidFill>
            <a:srgbClr val="000000"/>
          </a:solidFill>
          <a:uFillTx/>
          <a:latin typeface="+mn-lt"/>
          <a:ea typeface="+mn-ea"/>
          <a:cs typeface="+mn-cs"/>
          <a:sym typeface="Graphik Semibold"/>
        </a:defRPr>
      </a:lvl9pPr>
    </p:titleStyle>
    <p:bodyStyle>
      <a:lvl1pPr marL="558800" indent="-558800" algn="l" defTabSz="2438400" rtl="0" eaLnBrk="0" fontAlgn="base" hangingPunct="0">
        <a:spcBef>
          <a:spcPts val="2400"/>
        </a:spcBef>
        <a:spcAft>
          <a:spcPct val="0"/>
        </a:spcAft>
        <a:buClr>
          <a:srgbClr val="000000"/>
        </a:buClr>
        <a:buSzPct val="100000"/>
        <a:buChar char="•"/>
        <a:defRPr sz="4800">
          <a:solidFill>
            <a:srgbClr val="000000"/>
          </a:solidFill>
          <a:latin typeface="Graphik"/>
          <a:ea typeface="Graphik"/>
          <a:cs typeface="Graphik"/>
          <a:sym typeface="Graphik"/>
        </a:defRPr>
      </a:lvl1pPr>
      <a:lvl2pPr marL="1117600" indent="-558800" algn="l" defTabSz="2438400" rtl="0" eaLnBrk="0" fontAlgn="base" hangingPunct="0">
        <a:spcBef>
          <a:spcPts val="2400"/>
        </a:spcBef>
        <a:spcAft>
          <a:spcPct val="0"/>
        </a:spcAft>
        <a:buClr>
          <a:srgbClr val="000000"/>
        </a:buClr>
        <a:buSzPct val="100000"/>
        <a:buChar char="•"/>
        <a:defRPr sz="4800">
          <a:solidFill>
            <a:srgbClr val="000000"/>
          </a:solidFill>
          <a:latin typeface="Graphik"/>
          <a:ea typeface="Graphik"/>
          <a:cs typeface="Graphik"/>
          <a:sym typeface="Graphik"/>
        </a:defRPr>
      </a:lvl2pPr>
      <a:lvl3pPr marL="1676400" indent="-558800" algn="l" defTabSz="2438400" rtl="0" eaLnBrk="0" fontAlgn="base" hangingPunct="0">
        <a:spcBef>
          <a:spcPts val="2400"/>
        </a:spcBef>
        <a:spcAft>
          <a:spcPct val="0"/>
        </a:spcAft>
        <a:buClr>
          <a:srgbClr val="000000"/>
        </a:buClr>
        <a:buSzPct val="100000"/>
        <a:buChar char="•"/>
        <a:defRPr sz="4800">
          <a:solidFill>
            <a:srgbClr val="000000"/>
          </a:solidFill>
          <a:latin typeface="Graphik"/>
          <a:ea typeface="Graphik"/>
          <a:cs typeface="Graphik"/>
          <a:sym typeface="Graphik"/>
        </a:defRPr>
      </a:lvl3pPr>
      <a:lvl4pPr marL="2235200" indent="-558800" algn="l" defTabSz="2438400" rtl="0" eaLnBrk="0" fontAlgn="base" hangingPunct="0">
        <a:spcBef>
          <a:spcPts val="2400"/>
        </a:spcBef>
        <a:spcAft>
          <a:spcPct val="0"/>
        </a:spcAft>
        <a:buClr>
          <a:srgbClr val="000000"/>
        </a:buClr>
        <a:buSzPct val="100000"/>
        <a:buChar char="•"/>
        <a:defRPr sz="4800">
          <a:solidFill>
            <a:srgbClr val="000000"/>
          </a:solidFill>
          <a:latin typeface="Graphik"/>
          <a:ea typeface="Graphik"/>
          <a:cs typeface="Graphik"/>
          <a:sym typeface="Graphik"/>
        </a:defRPr>
      </a:lvl4pPr>
      <a:lvl5pPr marL="2794000" indent="-558800" algn="l" defTabSz="2438400" rtl="0" eaLnBrk="0" fontAlgn="base" hangingPunct="0">
        <a:spcBef>
          <a:spcPts val="2400"/>
        </a:spcBef>
        <a:spcAft>
          <a:spcPct val="0"/>
        </a:spcAft>
        <a:buClr>
          <a:srgbClr val="000000"/>
        </a:buClr>
        <a:buSzPct val="100000"/>
        <a:buChar char="•"/>
        <a:defRPr sz="4800">
          <a:solidFill>
            <a:srgbClr val="000000"/>
          </a:solidFill>
          <a:latin typeface="Graphik"/>
          <a:ea typeface="Graphik"/>
          <a:cs typeface="Graphik"/>
          <a:sym typeface="Graphik"/>
        </a:defRPr>
      </a:lvl5pPr>
      <a:lvl6pPr marL="3352800" marR="0" indent="-558800" algn="l" defTabSz="2438400" rtl="0" latinLnBrk="0">
        <a:lnSpc>
          <a:spcPct val="100000"/>
        </a:lnSpc>
        <a:spcBef>
          <a:spcPts val="2400"/>
        </a:spcBef>
        <a:spcAft>
          <a:spcPts val="0"/>
        </a:spcAft>
        <a:buClr>
          <a:srgbClr val="000000"/>
        </a:buClr>
        <a:buSzPct val="100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Graphik"/>
          <a:ea typeface="Graphik"/>
          <a:cs typeface="Graphik"/>
          <a:sym typeface="Graphik"/>
        </a:defRPr>
      </a:lvl6pPr>
      <a:lvl7pPr marL="3911600" marR="0" indent="-558800" algn="l" defTabSz="2438400" rtl="0" latinLnBrk="0">
        <a:lnSpc>
          <a:spcPct val="100000"/>
        </a:lnSpc>
        <a:spcBef>
          <a:spcPts val="2400"/>
        </a:spcBef>
        <a:spcAft>
          <a:spcPts val="0"/>
        </a:spcAft>
        <a:buClr>
          <a:srgbClr val="000000"/>
        </a:buClr>
        <a:buSzPct val="100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Graphik"/>
          <a:ea typeface="Graphik"/>
          <a:cs typeface="Graphik"/>
          <a:sym typeface="Graphik"/>
        </a:defRPr>
      </a:lvl7pPr>
      <a:lvl8pPr marL="4470400" marR="0" indent="-558800" algn="l" defTabSz="2438400" rtl="0" latinLnBrk="0">
        <a:lnSpc>
          <a:spcPct val="100000"/>
        </a:lnSpc>
        <a:spcBef>
          <a:spcPts val="2400"/>
        </a:spcBef>
        <a:spcAft>
          <a:spcPts val="0"/>
        </a:spcAft>
        <a:buClr>
          <a:srgbClr val="000000"/>
        </a:buClr>
        <a:buSzPct val="100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Graphik"/>
          <a:ea typeface="Graphik"/>
          <a:cs typeface="Graphik"/>
          <a:sym typeface="Graphik"/>
        </a:defRPr>
      </a:lvl8pPr>
      <a:lvl9pPr marL="5029200" marR="0" indent="-558800" algn="l" defTabSz="2438400" rtl="0" latinLnBrk="0">
        <a:lnSpc>
          <a:spcPct val="100000"/>
        </a:lnSpc>
        <a:spcBef>
          <a:spcPts val="2400"/>
        </a:spcBef>
        <a:spcAft>
          <a:spcPts val="0"/>
        </a:spcAft>
        <a:buClr>
          <a:srgbClr val="000000"/>
        </a:buClr>
        <a:buSzPct val="100000"/>
        <a:buFontTx/>
        <a:buChar char="•"/>
        <a:tabLst/>
        <a:defRPr sz="4800" b="0" i="0" u="none" strike="noStrike" cap="none" spc="0" baseline="0">
          <a:solidFill>
            <a:srgbClr val="000000"/>
          </a:solidFill>
          <a:uFillTx/>
          <a:latin typeface="Graphik"/>
          <a:ea typeface="Graphik"/>
          <a:cs typeface="Graphik"/>
          <a:sym typeface="Graphik"/>
        </a:defRPr>
      </a:lvl9pPr>
    </p:bodyStyle>
    <p:other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1pPr>
      <a:lvl2pPr marL="0" marR="0" indent="457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2pPr>
      <a:lvl3pPr marL="0" marR="0" indent="914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3pPr>
      <a:lvl4pPr marL="0" marR="0" indent="1371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4pPr>
      <a:lvl5pPr marL="0" marR="0" indent="18288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5pPr>
      <a:lvl6pPr marL="0" marR="0" indent="22860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6pPr>
      <a:lvl7pPr marL="0" marR="0" indent="27432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7pPr>
      <a:lvl8pPr marL="0" marR="0" indent="32004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8pPr>
      <a:lvl9pPr marL="0" marR="0" indent="365760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2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Graphik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hyperlink" Target="http://www.paulomargoto.com.br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png"/><Relationship Id="rId5" Type="http://schemas.openxmlformats.org/officeDocument/2006/relationships/image" Target="../media/image2.png"/><Relationship Id="rId4" Type="http://schemas.openxmlformats.org/officeDocument/2006/relationships/hyperlink" Target="https://pubmed.ncbi.nlm.nih.gov/30100519/" TargetMode="Externa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pediatr-neonatol.com/article/S1875-9572(18)30032-9/fulltext#tbl1" TargetMode="External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6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6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6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16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47" TargetMode="External"/><Relationship Id="rId2" Type="http://schemas.openxmlformats.org/officeDocument/2006/relationships/hyperlink" Target="http://paulomargotto.com.br/curva-roc-como-fazer-e-interpretar-no-spss-2/" TargetMode="External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1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6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hyperlink" Target="http://paulomargotto.com.br/documentos/19558" TargetMode="External"/><Relationship Id="rId1" Type="http://schemas.openxmlformats.org/officeDocument/2006/relationships/slideLayout" Target="../slideLayouts/slideLayout16.xml"/><Relationship Id="rId5" Type="http://schemas.openxmlformats.org/officeDocument/2006/relationships/hyperlink" Target="https://drive.google.com/file/d/15ebHDHqCud0rl7GwFmnPp-CfxbG1Ncyd/view?usp=sharing" TargetMode="External"/><Relationship Id="rId4" Type="http://schemas.openxmlformats.org/officeDocument/2006/relationships/image" Target="../media/image17.png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1" name="Preditores precoces de…"/>
          <p:cNvSpPr txBox="1">
            <a:spLocks noGrp="1"/>
          </p:cNvSpPr>
          <p:nvPr>
            <p:ph type="ctrTitle"/>
          </p:nvPr>
        </p:nvSpPr>
        <p:spPr>
          <a:xfrm>
            <a:off x="1143000" y="4419600"/>
            <a:ext cx="21844000" cy="3879850"/>
          </a:xfrm>
          <a:ln w="9525">
            <a:round/>
          </a:ln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 defTabSz="815975" eaLnBrk="1" hangingPunct="1">
              <a:lnSpc>
                <a:spcPct val="80000"/>
              </a:lnSpc>
              <a:defRPr/>
            </a:pPr>
            <a:r>
              <a:rPr lang="pt-BR" sz="8900" b="1" smtClean="0">
                <a:solidFill>
                  <a:schemeClr val="hlink"/>
                </a:solidFill>
                <a:latin typeface="Chalkduster"/>
                <a:ea typeface="Chalkduster"/>
                <a:cs typeface="Chalkduster"/>
                <a:sym typeface="Chalkduster"/>
              </a:rPr>
              <a:t>Preditores precoces de</a:t>
            </a:r>
            <a:br>
              <a:rPr lang="pt-BR" sz="8900" b="1" smtClean="0">
                <a:solidFill>
                  <a:schemeClr val="hlink"/>
                </a:solidFill>
                <a:latin typeface="Chalkduster"/>
                <a:ea typeface="Chalkduster"/>
                <a:cs typeface="Chalkduster"/>
                <a:sym typeface="Chalkduster"/>
              </a:rPr>
            </a:br>
            <a:r>
              <a:rPr lang="pt-BR" sz="8900" b="1" smtClean="0">
                <a:solidFill>
                  <a:schemeClr val="hlink"/>
                </a:solidFill>
                <a:latin typeface="Chalkduster"/>
                <a:ea typeface="Chalkduster"/>
                <a:cs typeface="Chalkduster"/>
                <a:sym typeface="Chalkduster"/>
              </a:rPr>
              <a:t>hiperbilirrubinemia em recém-nascido à termo</a:t>
            </a:r>
          </a:p>
        </p:txBody>
      </p:sp>
      <p:sp>
        <p:nvSpPr>
          <p:cNvPr id="19458" name="Brasília-DF, 19 de maio de 2021"/>
          <p:cNvSpPr txBox="1">
            <a:spLocks noGrp="1"/>
          </p:cNvSpPr>
          <p:nvPr>
            <p:ph type="body" idx="21"/>
          </p:nvPr>
        </p:nvSpPr>
        <p:spPr>
          <a:xfrm>
            <a:off x="1219200" y="12115800"/>
            <a:ext cx="21844000" cy="69373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z="2800" smtClean="0">
                <a:solidFill>
                  <a:srgbClr val="424242"/>
                </a:solidFill>
                <a:latin typeface="Chalkduster"/>
                <a:ea typeface="Chalkduster"/>
                <a:cs typeface="Chalkduster"/>
                <a:sym typeface="Chalkduster"/>
              </a:rPr>
              <a:t>Brasília-DF, 28 de maio de 2021</a:t>
            </a:r>
          </a:p>
          <a:p>
            <a:pPr eaLnBrk="1" hangingPunct="1">
              <a:spcBef>
                <a:spcPct val="0"/>
              </a:spcBef>
            </a:pPr>
            <a:r>
              <a:rPr lang="pt-BR" sz="2800" smtClean="0">
                <a:solidFill>
                  <a:srgbClr val="424242"/>
                </a:solidFill>
                <a:latin typeface="Chalkduster"/>
                <a:ea typeface="Chalkduster"/>
                <a:cs typeface="Chalkduster"/>
                <a:sym typeface="Chalkduster"/>
                <a:hlinkClick r:id="rId2"/>
              </a:rPr>
              <a:t>www.paulomargoto.com.br</a:t>
            </a:r>
            <a:r>
              <a:rPr lang="pt-BR" sz="2800" smtClean="0">
                <a:solidFill>
                  <a:srgbClr val="424242"/>
                </a:solidFill>
                <a:latin typeface="Chalkduster"/>
                <a:ea typeface="Chalkduster"/>
                <a:cs typeface="Chalkduster"/>
                <a:sym typeface="Chalkduster"/>
              </a:rPr>
              <a:t> </a:t>
            </a:r>
          </a:p>
        </p:txBody>
      </p:sp>
      <p:sp>
        <p:nvSpPr>
          <p:cNvPr id="19459" name="Residente: Jamille Coutinho Alves…"/>
          <p:cNvSpPr txBox="1">
            <a:spLocks noGrp="1"/>
          </p:cNvSpPr>
          <p:nvPr>
            <p:ph type="subTitle" sz="quarter" idx="1"/>
          </p:nvPr>
        </p:nvSpPr>
        <p:spPr>
          <a:xfrm>
            <a:off x="1295400" y="10668000"/>
            <a:ext cx="21844000" cy="1449388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z="3000" smtClean="0">
                <a:solidFill>
                  <a:srgbClr val="424242"/>
                </a:solidFill>
                <a:latin typeface="Chalkduster"/>
                <a:ea typeface="Chalkduster"/>
                <a:cs typeface="Chalkduster"/>
                <a:sym typeface="Chalkduster"/>
              </a:rPr>
              <a:t>Apresentação: Jamille Coutinho Alves</a:t>
            </a:r>
          </a:p>
          <a:p>
            <a:pPr eaLnBrk="1" hangingPunct="1">
              <a:spcBef>
                <a:spcPct val="0"/>
              </a:spcBef>
            </a:pPr>
            <a:r>
              <a:rPr lang="pt-BR" sz="3000" smtClean="0">
                <a:solidFill>
                  <a:srgbClr val="424242"/>
                </a:solidFill>
                <a:latin typeface="Chalkduster"/>
                <a:ea typeface="Chalkduster"/>
                <a:cs typeface="Chalkduster"/>
                <a:sym typeface="Chalkduster"/>
              </a:rPr>
              <a:t>Coordenação: Miza Vidigal </a:t>
            </a:r>
          </a:p>
        </p:txBody>
      </p:sp>
      <p:pic>
        <p:nvPicPr>
          <p:cNvPr id="19460" name="page1image28820912.jpg" descr="page1image28820912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04800" y="609600"/>
            <a:ext cx="3467100" cy="3468688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9461" name="Texto"/>
          <p:cNvSpPr txBox="1">
            <a:spLocks noChangeArrowheads="1"/>
          </p:cNvSpPr>
          <p:nvPr/>
        </p:nvSpPr>
        <p:spPr bwMode="auto">
          <a:xfrm>
            <a:off x="-434975" y="-1116013"/>
            <a:ext cx="660400" cy="4762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50800" tIns="50800" rIns="50800" bIns="50800" anchor="ctr">
            <a:spAutoFit/>
          </a:bodyPr>
          <a:lstStyle/>
          <a:p>
            <a:pPr defTabSz="457200" hangingPunct="0"/>
            <a:r>
              <a:rPr lang="pt-BR" sz="1200">
                <a:latin typeface="Times Roman"/>
                <a:ea typeface="Times Roman"/>
                <a:cs typeface="Times Roman"/>
                <a:sym typeface="Times Roman"/>
              </a:rPr>
              <a:t> </a:t>
            </a:r>
          </a:p>
        </p:txBody>
      </p:sp>
      <p:sp>
        <p:nvSpPr>
          <p:cNvPr id="19462" name="Rectangle 6"/>
          <p:cNvSpPr>
            <a:spLocks noChangeArrowheads="1"/>
          </p:cNvSpPr>
          <p:nvPr/>
        </p:nvSpPr>
        <p:spPr bwMode="auto">
          <a:xfrm>
            <a:off x="0" y="8077200"/>
            <a:ext cx="24384000" cy="146208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sz="3200" b="1">
                <a:hlinkClick r:id="rId4"/>
              </a:rPr>
              <a:t>Early</a:t>
            </a:r>
            <a:r>
              <a:rPr lang="pt-BR" sz="3200">
                <a:hlinkClick r:id="rId4"/>
              </a:rPr>
              <a:t> </a:t>
            </a:r>
            <a:r>
              <a:rPr lang="pt-BR" sz="3200" b="1">
                <a:hlinkClick r:id="rId4"/>
              </a:rPr>
              <a:t>predictors</a:t>
            </a:r>
            <a:r>
              <a:rPr lang="pt-BR" sz="3200">
                <a:hlinkClick r:id="rId4"/>
              </a:rPr>
              <a:t> of </a:t>
            </a:r>
            <a:r>
              <a:rPr lang="pt-BR" sz="3200" b="1">
                <a:hlinkClick r:id="rId4"/>
              </a:rPr>
              <a:t>neonatal</a:t>
            </a:r>
            <a:r>
              <a:rPr lang="pt-BR" sz="3200">
                <a:hlinkClick r:id="rId4"/>
              </a:rPr>
              <a:t> hyperbilirubinemia in full term </a:t>
            </a:r>
            <a:r>
              <a:rPr lang="pt-BR" sz="3200" b="1">
                <a:hlinkClick r:id="rId4"/>
              </a:rPr>
              <a:t>newborn</a:t>
            </a:r>
            <a:r>
              <a:rPr lang="pt-BR" sz="3200">
                <a:hlinkClick r:id="rId4"/>
              </a:rPr>
              <a:t>.</a:t>
            </a:r>
            <a:endParaRPr lang="pt-BR" sz="3200"/>
          </a:p>
          <a:p>
            <a:pPr algn="ctr"/>
            <a:r>
              <a:rPr lang="pt-BR" sz="3200"/>
              <a:t>Khairy MA, Abuelhamd WA, Elhawary IM, Mahmoud Nabayel AS.Pediatr Neonatol. 2019 Jun;60(3):285-290. doi: 10.1016/j.pedneo.2018.07.005. Epub 2018 Jul 26.PMID: 30100519 Free article</a:t>
            </a:r>
            <a:r>
              <a:rPr lang="pt-BR" sz="3200" b="1"/>
              <a:t>. </a:t>
            </a:r>
            <a:r>
              <a:rPr lang="pt-BR" sz="3200" b="1">
                <a:solidFill>
                  <a:schemeClr val="folHlink"/>
                </a:solidFill>
              </a:rPr>
              <a:t>Artigo Gratuito!</a:t>
            </a:r>
          </a:p>
        </p:txBody>
      </p:sp>
      <p:pic>
        <p:nvPicPr>
          <p:cNvPr id="19463" name="Picture 8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733800" y="838200"/>
            <a:ext cx="15557500" cy="282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9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62000" y="9601200"/>
            <a:ext cx="6705600" cy="3773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6" name="Text Box 10"/>
          <p:cNvSpPr txBox="1">
            <a:spLocks noChangeArrowheads="1"/>
          </p:cNvSpPr>
          <p:nvPr/>
        </p:nvSpPr>
        <p:spPr bwMode="auto">
          <a:xfrm>
            <a:off x="17373600" y="10287000"/>
            <a:ext cx="2641600" cy="70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4000">
                <a:solidFill>
                  <a:schemeClr val="hlink"/>
                </a:solidFill>
              </a:rPr>
              <a:t>Incluindo...</a:t>
            </a:r>
          </a:p>
        </p:txBody>
      </p:sp>
      <p:sp>
        <p:nvSpPr>
          <p:cNvPr id="19467" name="Text Box 11"/>
          <p:cNvSpPr txBox="1">
            <a:spLocks noChangeArrowheads="1"/>
          </p:cNvSpPr>
          <p:nvPr/>
        </p:nvSpPr>
        <p:spPr bwMode="auto">
          <a:xfrm>
            <a:off x="17433925" y="11320463"/>
            <a:ext cx="6711950" cy="717550"/>
          </a:xfrm>
          <a:prstGeom prst="rect">
            <a:avLst/>
          </a:prstGeom>
          <a:noFill/>
          <a:ln w="7620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 defTabSz="914400"/>
            <a:r>
              <a:rPr lang="pt-BR" sz="3600" b="1">
                <a:solidFill>
                  <a:schemeClr val="folHlink"/>
                </a:solidFill>
              </a:rPr>
              <a:t>Interpretação da CURVA ROC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9" name="Introdução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20482" name="Hiperbilirrubinemia grave pode ocorrer sem aparente razão em bebês saudáveis, e alguns podem desenvolver kernicterus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52450" indent="-552450" algn="just" defTabSz="2413000" eaLnBrk="1" hangingPunct="1">
              <a:spcBef>
                <a:spcPts val="2300"/>
              </a:spcBef>
            </a:pP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Hiperbilirrubinemia grave pode ocorrer sem aparente razão em bebês saudáveis, e alguns podem desenvolver kernicterus</a:t>
            </a:r>
          </a:p>
          <a:p>
            <a:pPr marL="552450" indent="-552450" algn="just" defTabSz="2413000" eaLnBrk="1" hangingPunct="1">
              <a:spcBef>
                <a:spcPts val="2300"/>
              </a:spcBef>
            </a:pP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A prevenção de maus resultados necessita de detecção precoce de neonatos que estão em risco de desenvolver </a:t>
            </a:r>
            <a:r>
              <a:rPr lang="pt-BR" sz="4700" smtClean="0">
                <a:latin typeface="Futura Bold"/>
                <a:ea typeface="Futura Bold"/>
                <a:cs typeface="Futura Bold"/>
                <a:sym typeface="Futura Bold"/>
              </a:rPr>
              <a:t>hiperbilirrubinemia significativa</a:t>
            </a:r>
          </a:p>
          <a:p>
            <a:pPr marL="552450" indent="-552450" algn="just" defTabSz="2413000" eaLnBrk="1" hangingPunct="1">
              <a:spcBef>
                <a:spcPts val="2300"/>
              </a:spcBef>
            </a:pPr>
            <a:r>
              <a:rPr lang="pt-BR" sz="4700" smtClean="0">
                <a:solidFill>
                  <a:srgbClr val="941100"/>
                </a:solidFill>
                <a:latin typeface="Futura Bold"/>
                <a:ea typeface="Futura Bold"/>
                <a:cs typeface="Futura Bold"/>
                <a:sym typeface="Futura Bold"/>
              </a:rPr>
              <a:t>A Academia Americana de Pediatria (AAP)</a:t>
            </a: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 recomenda alta em </a:t>
            </a:r>
            <a:r>
              <a:rPr lang="pt-BR" sz="4700" smtClean="0">
                <a:latin typeface="Futura Bold"/>
                <a:ea typeface="Futura Bold"/>
                <a:cs typeface="Futura Bold"/>
                <a:sym typeface="Futura Bold"/>
              </a:rPr>
              <a:t>48h</a:t>
            </a: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 com previsão de</a:t>
            </a:r>
            <a:r>
              <a:rPr lang="pt-BR" sz="4700" u="sng" smtClean="0">
                <a:solidFill>
                  <a:schemeClr val="folHlink"/>
                </a:solidFill>
                <a:latin typeface="Futura"/>
                <a:ea typeface="Futura"/>
                <a:cs typeface="Futura"/>
                <a:sym typeface="Futura"/>
              </a:rPr>
              <a:t> reavaliação</a:t>
            </a: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 de icterícia e outros sinais em </a:t>
            </a:r>
            <a:r>
              <a:rPr lang="pt-BR" sz="4700" b="1" smtClean="0">
                <a:solidFill>
                  <a:schemeClr val="folHlink"/>
                </a:solidFill>
                <a:latin typeface="Futura"/>
                <a:ea typeface="Futura"/>
                <a:cs typeface="Futura"/>
                <a:sym typeface="Futura"/>
              </a:rPr>
              <a:t>48-72h </a:t>
            </a:r>
          </a:p>
          <a:p>
            <a:pPr marL="1104900" lvl="1" indent="-552450" algn="just" defTabSz="2413000" eaLnBrk="1" hangingPunct="1">
              <a:spcBef>
                <a:spcPts val="2300"/>
              </a:spcBef>
            </a:pP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Países em desenvolvimento podem não assegurar este seguimento </a:t>
            </a:r>
          </a:p>
          <a:p>
            <a:pPr marL="552450" indent="-552450" algn="just" defTabSz="2413000" eaLnBrk="1" hangingPunct="1">
              <a:spcBef>
                <a:spcPts val="2300"/>
              </a:spcBef>
            </a:pPr>
            <a:r>
              <a:rPr lang="pt-BR" sz="4700" smtClean="0">
                <a:latin typeface="Futura"/>
                <a:ea typeface="Futura"/>
                <a:cs typeface="Futura"/>
                <a:sym typeface="Futura"/>
              </a:rPr>
              <a:t>Importância do surgimento de marcadores preditivos confiáveis de hiperbilirrubinemia significativa </a:t>
            </a:r>
          </a:p>
        </p:txBody>
      </p:sp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Introdução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Introdução</a:t>
            </a:r>
          </a:p>
        </p:txBody>
      </p:sp>
      <p:sp>
        <p:nvSpPr>
          <p:cNvPr id="21506" name="Vários estudos para avaliação de ferramentas de triagem de hiperbilirrubinemia neonatal: bilirrubina do cordão, albumina e nível de bilirrubina no primeiro dia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541338" indent="-541338" algn="just" defTabSz="2363788" eaLnBrk="1" hangingPunct="1">
              <a:spcBef>
                <a:spcPts val="2300"/>
              </a:spcBef>
            </a:pPr>
            <a:r>
              <a:rPr lang="pt-BR" sz="4600" smtClean="0">
                <a:latin typeface="Futura"/>
                <a:ea typeface="Futura"/>
                <a:cs typeface="Futura"/>
                <a:sym typeface="Futura"/>
              </a:rPr>
              <a:t>Vários estudos para avaliação de </a:t>
            </a:r>
            <a:r>
              <a:rPr lang="pt-BR" sz="4600" smtClean="0">
                <a:solidFill>
                  <a:schemeClr val="folHlink"/>
                </a:solidFill>
                <a:latin typeface="Futura"/>
                <a:ea typeface="Futura"/>
                <a:cs typeface="Futura"/>
                <a:sym typeface="Futura"/>
              </a:rPr>
              <a:t>ferramentas de triagem de hiperbilirrubinemia neonatal</a:t>
            </a:r>
            <a:r>
              <a:rPr lang="pt-BR" sz="4600" smtClean="0">
                <a:latin typeface="Futura"/>
                <a:ea typeface="Futura"/>
                <a:cs typeface="Futura"/>
                <a:sym typeface="Futura"/>
              </a:rPr>
              <a:t>: </a:t>
            </a:r>
            <a:r>
              <a:rPr lang="pt-BR" sz="4600" b="1" smtClean="0">
                <a:solidFill>
                  <a:schemeClr val="tx1"/>
                </a:solidFill>
                <a:latin typeface="Futura"/>
                <a:ea typeface="Futura"/>
                <a:cs typeface="Futura"/>
                <a:sym typeface="Futura"/>
              </a:rPr>
              <a:t>bilirrubina do cordão, albumina e nível de bilirrubina no primeiro dia</a:t>
            </a:r>
          </a:p>
          <a:p>
            <a:pPr marL="541338" indent="-541338" algn="just" defTabSz="2363788" eaLnBrk="1" hangingPunct="1">
              <a:spcBef>
                <a:spcPts val="2300"/>
              </a:spcBef>
            </a:pPr>
            <a:r>
              <a:rPr lang="pt-BR" sz="4600" smtClean="0">
                <a:latin typeface="Futura"/>
                <a:ea typeface="Futura"/>
                <a:cs typeface="Futura"/>
                <a:sym typeface="Futura"/>
              </a:rPr>
              <a:t>A relação </a:t>
            </a:r>
            <a:r>
              <a:rPr lang="pt-BR" sz="4600" smtClean="0">
                <a:solidFill>
                  <a:schemeClr val="folHlink"/>
                </a:solidFill>
                <a:latin typeface="Futura"/>
                <a:ea typeface="Futura"/>
                <a:cs typeface="Futura"/>
                <a:sym typeface="Futura"/>
              </a:rPr>
              <a:t>bilirrubina/albumina (B/A</a:t>
            </a:r>
            <a:r>
              <a:rPr lang="pt-BR" sz="4600" smtClean="0">
                <a:latin typeface="Futura"/>
                <a:ea typeface="Futura"/>
                <a:cs typeface="Futura"/>
                <a:sym typeface="Futura"/>
              </a:rPr>
              <a:t>) é considerada um parâmetro substituto para bilirrubina livre e um interessante parâmetro adicional no manejo de hiperbilirrubinemia</a:t>
            </a:r>
          </a:p>
          <a:p>
            <a:pPr marL="541338" indent="-541338" algn="just" defTabSz="2363788" eaLnBrk="1" hangingPunct="1">
              <a:spcBef>
                <a:spcPts val="2300"/>
              </a:spcBef>
              <a:buFontTx/>
              <a:buNone/>
            </a:pPr>
            <a:r>
              <a:rPr lang="pt-BR" sz="4600" b="1" smtClean="0">
                <a:latin typeface="Futura Bold"/>
                <a:ea typeface="Futura Bold"/>
                <a:cs typeface="Futura Bold"/>
                <a:sym typeface="Futura Bold"/>
              </a:rPr>
              <a:t>                                                                 Objetivo</a:t>
            </a:r>
            <a:endParaRPr lang="pt-BR" sz="4600" smtClean="0">
              <a:latin typeface="Futura"/>
              <a:ea typeface="Futura"/>
              <a:cs typeface="Futura"/>
              <a:sym typeface="Futura"/>
            </a:endParaRPr>
          </a:p>
          <a:p>
            <a:pPr marL="541338" indent="-541338" algn="ctr" defTabSz="2363788" eaLnBrk="1" hangingPunct="1">
              <a:spcBef>
                <a:spcPts val="2300"/>
              </a:spcBef>
              <a:buFontTx/>
              <a:buNone/>
            </a:pPr>
            <a:r>
              <a:rPr lang="pt-BR" sz="4600" smtClean="0">
                <a:solidFill>
                  <a:schemeClr val="hlink"/>
                </a:solidFill>
                <a:latin typeface="Futura"/>
                <a:ea typeface="Futura"/>
                <a:cs typeface="Futura"/>
                <a:sym typeface="Futura"/>
              </a:rPr>
              <a:t>determinação do nível de bilirrubina e albumina do cordão umbilical e relação B/A que predizem hiperbilirrubinemia em recém-nascidos à termo saudáveis com base em medições de bilirrubina sérica feitas dentro de 5 dias de</a:t>
            </a:r>
            <a:r>
              <a:rPr lang="pt-BR" sz="4600" smtClean="0"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pt-BR" sz="4600" smtClean="0">
                <a:solidFill>
                  <a:schemeClr val="hlink"/>
                </a:solidFill>
                <a:latin typeface="Futura"/>
                <a:ea typeface="Futura"/>
                <a:cs typeface="Futura"/>
                <a:sym typeface="Futura"/>
              </a:rPr>
              <a:t>vida</a:t>
            </a:r>
          </a:p>
        </p:txBody>
      </p:sp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Materiais e méto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Materiais e métodos</a:t>
            </a:r>
          </a:p>
        </p:txBody>
      </p:sp>
      <p:sp>
        <p:nvSpPr>
          <p:cNvPr id="22530" name="Estudo de coorte prospectivo que incluiu 175 neonatos do Hospital Universitário do Cairo de julho de 2015 a junho de 2016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52438" indent="-452438" algn="just" defTabSz="1974850" eaLnBrk="1" hangingPunct="1">
              <a:spcBef>
                <a:spcPts val="1900"/>
              </a:spcBef>
            </a:pPr>
            <a:r>
              <a:rPr lang="pt-BR" sz="3800" smtClean="0">
                <a:latin typeface="Futura"/>
                <a:ea typeface="Futura"/>
                <a:cs typeface="Futura"/>
                <a:sym typeface="Futura"/>
              </a:rPr>
              <a:t>Estudo de coorte prospectivo que incluiu </a:t>
            </a:r>
            <a:r>
              <a:rPr lang="pt-BR" sz="3800" b="1" smtClean="0">
                <a:latin typeface="Futura"/>
                <a:ea typeface="Futura"/>
                <a:cs typeface="Futura"/>
                <a:sym typeface="Futura"/>
              </a:rPr>
              <a:t>175</a:t>
            </a:r>
            <a:r>
              <a:rPr lang="pt-BR" sz="3800" smtClean="0">
                <a:latin typeface="Futura"/>
                <a:ea typeface="Futura"/>
                <a:cs typeface="Futura"/>
                <a:sym typeface="Futura"/>
              </a:rPr>
              <a:t> neonatos do Hospital Universitário do Cairo de julho de 2015 a junho de 2016</a:t>
            </a:r>
          </a:p>
          <a:p>
            <a:pPr marL="452438" indent="-452438" algn="just" defTabSz="1974850" eaLnBrk="1" hangingPunct="1">
              <a:spcBef>
                <a:spcPts val="1900"/>
              </a:spcBef>
            </a:pPr>
            <a:r>
              <a:rPr lang="pt-BR" sz="3800" smtClean="0">
                <a:latin typeface="Futura"/>
                <a:ea typeface="Futura"/>
                <a:cs typeface="Futura"/>
                <a:sym typeface="Futura"/>
              </a:rPr>
              <a:t>Toda amostra com </a:t>
            </a:r>
            <a:r>
              <a:rPr lang="pt-BR" sz="3800" b="1" smtClean="0">
                <a:latin typeface="Futura"/>
                <a:ea typeface="Futura"/>
                <a:cs typeface="Futura"/>
                <a:sym typeface="Futura"/>
              </a:rPr>
              <a:t>recém-nascidos à termo</a:t>
            </a:r>
            <a:r>
              <a:rPr lang="pt-BR" sz="3800" smtClean="0">
                <a:latin typeface="Futura"/>
                <a:ea typeface="Futura"/>
                <a:cs typeface="Futura"/>
                <a:sym typeface="Futura"/>
              </a:rPr>
              <a:t>, de ambos os sexos, sem doenças significativas ou malformações congênitas graves</a:t>
            </a:r>
          </a:p>
          <a:p>
            <a:pPr marL="452438" indent="-452438" algn="just" defTabSz="1974850" eaLnBrk="1" hangingPunct="1">
              <a:spcBef>
                <a:spcPts val="1900"/>
              </a:spcBef>
            </a:pPr>
            <a:r>
              <a:rPr lang="pt-BR" sz="3800" b="1" smtClean="0">
                <a:solidFill>
                  <a:srgbClr val="FF0000"/>
                </a:solidFill>
                <a:latin typeface="Futura Bold"/>
                <a:ea typeface="Futura Bold"/>
                <a:cs typeface="Futura Bold"/>
                <a:sym typeface="Futura Bold"/>
              </a:rPr>
              <a:t>Fatores de exclusão</a:t>
            </a:r>
            <a:r>
              <a:rPr lang="pt-BR" sz="3800" u="sng" smtClean="0">
                <a:latin typeface="Futura Bold"/>
                <a:ea typeface="Futura Bold"/>
                <a:cs typeface="Futura Bold"/>
                <a:sym typeface="Futura Bold"/>
              </a:rPr>
              <a:t>:</a:t>
            </a:r>
            <a:r>
              <a:rPr lang="pt-BR" sz="3800" smtClean="0">
                <a:latin typeface="Futura"/>
                <a:ea typeface="Futura"/>
                <a:cs typeface="Futura"/>
                <a:sym typeface="Futura"/>
              </a:rPr>
              <a:t> condições que podem agravar a hiperbilirrubinemia (sepse, síndrome do desconforto respiratório, asfixia, mães diabéticas ou restrição do crescimento intrauterino) ou icterícia colestática </a:t>
            </a:r>
          </a:p>
          <a:p>
            <a:pPr marL="452438" indent="-452438" algn="just" defTabSz="1974850" eaLnBrk="1" hangingPunct="1">
              <a:spcBef>
                <a:spcPts val="1900"/>
              </a:spcBef>
            </a:pPr>
            <a:r>
              <a:rPr lang="pt-BR" sz="3800" smtClean="0">
                <a:latin typeface="Futura"/>
                <a:ea typeface="Futura"/>
                <a:cs typeface="Futura"/>
                <a:sym typeface="Futura"/>
              </a:rPr>
              <a:t>Dados avaliados: história detalhada, incluindo doenças maternas, consanguinidade, irmãos com hiperbilirrubinemia, via de parto, índice de Apgar, uso de ocitocina e tipo de alimentação. Exame físico completo com avaliação da idade gestacional  por New Ballard e peso ao nascer por curvas de crescimento. O uso de fototerapia ou exsanguineotransfusão foram registrados conforme indicado pelas diretrizes da AAP</a:t>
            </a:r>
          </a:p>
        </p:txBody>
      </p:sp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Materiais e méto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Materiais e métodos</a:t>
            </a:r>
          </a:p>
        </p:txBody>
      </p:sp>
      <p:sp>
        <p:nvSpPr>
          <p:cNvPr id="23554" name="Na sala de parto, 3 a 5 ml de sangue venoso do cordão umbilical foram coletados após o clampeamento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Na Sala de Parto, 3 a 5 ml de sangue venoso do cordão umbilical foram coletados após o clampeamento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A amostra coletada foi testada para albumina sérica pelo método verde de bromocresol (BCG), nível de bilirrubina (total e direta) pelo método colormétrico, concentração de hemoglobina usando o contador de células T 660, e contagem reticulócitos manualmente após a coloração com azul cresil brilhante e examinado sob lentes de emersão de óleo. Os grupos sanguíneos (ABO, Rh) foram determinados para mãe e bebê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Materiais e méto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Materiais e métodos</a:t>
            </a:r>
          </a:p>
        </p:txBody>
      </p:sp>
      <p:sp>
        <p:nvSpPr>
          <p:cNvPr id="24578" name="O acompanhamento foi feito nos dias um, três e cinco de vida com avaliação do nível de bilirrubina sérica para todos os casos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O acompanhamento foi feito nos dias um, três e cinco de vida com avaliação do nível de bilirrubina sérica para todos os casos</a:t>
            </a:r>
          </a:p>
          <a:p>
            <a:pPr algn="just" eaLnBrk="1" hangingPunct="1"/>
            <a:r>
              <a:rPr lang="pt-BR" b="1" smtClean="0">
                <a:solidFill>
                  <a:srgbClr val="FF0000"/>
                </a:solidFill>
                <a:latin typeface="Futura Bold"/>
                <a:ea typeface="Futura Bold"/>
                <a:cs typeface="Futura Bold"/>
                <a:sym typeface="Futura Bold"/>
              </a:rPr>
              <a:t>Hiperbilirrubinemia significativa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foi definida como a necessidade de fototerapia ou exsanguíneotransfusão com base nas diretrizes da AAP de manejo de hiperbilirrubinemia neonatal</a:t>
            </a:r>
          </a:p>
        </p:txBody>
      </p:sp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Materiais e méto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Materiais e métodos</a:t>
            </a:r>
          </a:p>
        </p:txBody>
      </p:sp>
      <p:sp>
        <p:nvSpPr>
          <p:cNvPr id="25602" name="Tamanho da amostra"/>
          <p:cNvSpPr txBox="1">
            <a:spLocks noGrp="1"/>
          </p:cNvSpPr>
          <p:nvPr>
            <p:ph type="body" idx="2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mtClean="0">
                <a:latin typeface="Chalkduster"/>
                <a:ea typeface="Chalkduster"/>
                <a:cs typeface="Chalkduster"/>
                <a:sym typeface="Chalkduster"/>
              </a:rPr>
              <a:t>Tamanho da amostra</a:t>
            </a:r>
          </a:p>
        </p:txBody>
      </p:sp>
      <p:sp>
        <p:nvSpPr>
          <p:cNvPr id="25603" name="O cálculo do tamanho da amostra foi baseado na sensibilidade do nível de albumina e bilirrubina do sangue de cordão na previsão da ocorrência de hiperbilirrubinemia neonatal indireta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O cálculo do tamanho da amostra foi baseado na sensibilidade do nível de albumina e bilirrubina do sangue de cordão na previsão da ocorrência de hiperbilirrubinemia neonatal indireta</a:t>
            </a:r>
          </a:p>
          <a:p>
            <a:pPr algn="just" eaLnBrk="1" hangingPunct="1"/>
            <a:r>
              <a:rPr lang="pt-BR" b="1" smtClean="0">
                <a:latin typeface="Futura"/>
                <a:ea typeface="Futura"/>
                <a:cs typeface="Futura"/>
                <a:sym typeface="Futura"/>
              </a:rPr>
              <a:t>Estudo dos casos e controles independentes com 1 controle por caso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Dados anteriores indicaram que a sensibilidade média de </a:t>
            </a:r>
            <a:r>
              <a:rPr lang="pt-BR" u="sng" smtClean="0">
                <a:latin typeface="Futura Bold"/>
                <a:ea typeface="Futura Bold"/>
                <a:cs typeface="Futura Bold"/>
                <a:sym typeface="Futura Bold"/>
              </a:rPr>
              <a:t>albumina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do sangue do cordão umbilical na previsão da ocorrência posterior de hiperbilirrubinemia neonatal foi de aproximadamente </a:t>
            </a:r>
            <a:r>
              <a:rPr lang="pt-BR" u="sng" smtClean="0">
                <a:latin typeface="Futura Bold"/>
                <a:ea typeface="Futura Bold"/>
                <a:cs typeface="Futura Bold"/>
                <a:sym typeface="Futura Bold"/>
              </a:rPr>
              <a:t>77%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, enquanto o da </a:t>
            </a:r>
            <a:r>
              <a:rPr lang="pt-BR" smtClean="0">
                <a:solidFill>
                  <a:srgbClr val="FF0000"/>
                </a:solidFill>
                <a:latin typeface="Futura Bold"/>
                <a:ea typeface="Futura Bold"/>
                <a:cs typeface="Futura Bold"/>
                <a:sym typeface="Futura Bold"/>
              </a:rPr>
              <a:t>bilirrubina</a:t>
            </a:r>
            <a:r>
              <a:rPr lang="pt-BR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 do cordão umbilical foi de </a:t>
            </a:r>
            <a:r>
              <a:rPr lang="pt-BR" smtClean="0">
                <a:solidFill>
                  <a:srgbClr val="FF0000"/>
                </a:solidFill>
                <a:latin typeface="Futura Bold"/>
                <a:ea typeface="Futura Bold"/>
                <a:cs typeface="Futura Bold"/>
                <a:sym typeface="Futura Bold"/>
              </a:rPr>
              <a:t>85%</a:t>
            </a:r>
          </a:p>
        </p:txBody>
      </p:sp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Materiais e méto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Materiais e métodos</a:t>
            </a:r>
          </a:p>
        </p:txBody>
      </p:sp>
      <p:sp>
        <p:nvSpPr>
          <p:cNvPr id="26626" name="Tamanho da amostra"/>
          <p:cNvSpPr txBox="1">
            <a:spLocks noGrp="1"/>
          </p:cNvSpPr>
          <p:nvPr>
            <p:ph type="body" idx="2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mtClean="0">
                <a:latin typeface="Chalkduster"/>
                <a:ea typeface="Chalkduster"/>
                <a:cs typeface="Chalkduster"/>
                <a:sym typeface="Chalkduster"/>
              </a:rPr>
              <a:t>Tamanho da amostra</a:t>
            </a:r>
          </a:p>
        </p:txBody>
      </p:sp>
      <p:sp>
        <p:nvSpPr>
          <p:cNvPr id="180" name="Se a verdadeira sensibilidade diferiu em 10%, é necessário estudar 21 casos e 21 controle para serem capazes de rejeitar a hipótese nula para albumina do cordão e 18 casos e 18 controles para serem capazes de rejeitar a hipótese nula para bilirrubina do "/>
          <p:cNvSpPr txBox="1"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474980" indent="-474980" algn="just" defTabSz="2072640" eaLnBrk="1" fontAlgn="auto" hangingPunct="1">
              <a:spcBef>
                <a:spcPts val="2000"/>
              </a:spcBef>
              <a:spcAft>
                <a:spcPts val="0"/>
              </a:spcAft>
              <a:defRPr sz="4080">
                <a:latin typeface="Futura"/>
                <a:ea typeface="Futura"/>
                <a:cs typeface="Futura"/>
                <a:sym typeface="Futura"/>
              </a:defRPr>
            </a:pPr>
            <a:r>
              <a:rPr sz="4080">
                <a:latin typeface="Futura"/>
                <a:ea typeface="Futura"/>
                <a:cs typeface="Futura"/>
                <a:sym typeface="Futura"/>
              </a:rPr>
              <a:t>Se a verdadeira sensibilidade diferiu em 10%, é necessário estudar 21 casos e 21 controle para serem capazes de rejeitar a hipótese nula para albumina do cordão e 18 casos e 18 controles para serem capazes de rejeitar a hipótese nula para bilirrubina do cordão umbilical com potência de 80%</a:t>
            </a:r>
          </a:p>
          <a:p>
            <a:pPr marL="474980" indent="-474980" algn="just" defTabSz="2072640" eaLnBrk="1" fontAlgn="auto" hangingPunct="1">
              <a:spcBef>
                <a:spcPts val="2000"/>
              </a:spcBef>
              <a:spcAft>
                <a:spcPts val="0"/>
              </a:spcAft>
              <a:defRPr sz="4080">
                <a:latin typeface="Futura"/>
                <a:ea typeface="Futura"/>
                <a:cs typeface="Futura"/>
                <a:sym typeface="Futura"/>
              </a:defRPr>
            </a:pPr>
            <a:r>
              <a:rPr sz="4080">
                <a:latin typeface="Futura"/>
                <a:ea typeface="Futura"/>
                <a:cs typeface="Futura"/>
                <a:sym typeface="Futura"/>
              </a:rPr>
              <a:t>Assim, foram coletadas amostras de sangue de todos os recém-nascidos até que houvesse um mínimo de 21 casos com hiperbilirrubinemia</a:t>
            </a:r>
          </a:p>
          <a:p>
            <a:pPr marL="474980" indent="-474980" algn="just" defTabSz="2072640" eaLnBrk="1" fontAlgn="auto" hangingPunct="1">
              <a:spcBef>
                <a:spcPts val="2000"/>
              </a:spcBef>
              <a:spcAft>
                <a:spcPts val="0"/>
              </a:spcAft>
              <a:defRPr sz="4080">
                <a:latin typeface="Futura"/>
                <a:ea typeface="Futura"/>
                <a:cs typeface="Futura"/>
                <a:sym typeface="Futura"/>
              </a:defRPr>
            </a:pPr>
            <a:r>
              <a:rPr sz="4080">
                <a:latin typeface="Futura"/>
                <a:ea typeface="Futura"/>
                <a:cs typeface="Futura"/>
                <a:sym typeface="Futura"/>
              </a:rPr>
              <a:t>As demais amostras sem hiperbilirrubinemia neonatal indireta significantes foram consideradas controles, com um mínimo de 21 bebês</a:t>
            </a:r>
          </a:p>
          <a:p>
            <a:pPr marL="474980" indent="-474980" algn="just" defTabSz="2072640" eaLnBrk="1" fontAlgn="auto" hangingPunct="1">
              <a:spcBef>
                <a:spcPts val="2000"/>
              </a:spcBef>
              <a:spcAft>
                <a:spcPts val="0"/>
              </a:spcAft>
              <a:defRPr sz="4080">
                <a:latin typeface="Futura"/>
                <a:ea typeface="Futura"/>
                <a:cs typeface="Futura"/>
                <a:sym typeface="Futura"/>
              </a:defRPr>
            </a:pPr>
            <a:r>
              <a:rPr sz="4080">
                <a:latin typeface="Futura"/>
                <a:ea typeface="Futura"/>
                <a:cs typeface="Futura"/>
                <a:sym typeface="Futura"/>
              </a:rPr>
              <a:t>Foram usadas estatísticas não corrigidas do qui-quadrado para avaliar esta hipótese nula com a probabilidade de erro do tipo I para 0,05. Cálculos foram feito usando a equação de Flahault</a:t>
            </a:r>
          </a:p>
        </p:txBody>
      </p:sp>
    </p:spTree>
  </p:cSld>
  <p:clrMapOvr>
    <a:masterClrMapping/>
  </p:clrMapOvr>
  <p:transition spd="med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Materiais e méto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Materiais e métodos</a:t>
            </a:r>
          </a:p>
        </p:txBody>
      </p:sp>
      <p:sp>
        <p:nvSpPr>
          <p:cNvPr id="27650" name="Análise estatística"/>
          <p:cNvSpPr txBox="1">
            <a:spLocks noGrp="1"/>
          </p:cNvSpPr>
          <p:nvPr>
            <p:ph type="body" idx="21"/>
          </p:nvPr>
        </p:nvSpPr>
        <p:spPr/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pt-BR" smtClean="0">
                <a:latin typeface="Chalkduster"/>
                <a:ea typeface="Chalkduster"/>
                <a:cs typeface="Chalkduster"/>
                <a:sym typeface="Chalkduster"/>
              </a:rPr>
              <a:t>Análise estatística</a:t>
            </a:r>
          </a:p>
        </p:txBody>
      </p:sp>
      <p:sp>
        <p:nvSpPr>
          <p:cNvPr id="27651" name="Os dados foram inseridos usando o Microsoft Office Excel (2010) para Windows, em seguida encaminhado para o Statistical Package of Social Science Software (SPSS), versão 23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474663" indent="-474663" algn="just" defTabSz="2071688" eaLnBrk="1" hangingPunct="1">
              <a:spcBef>
                <a:spcPts val="2000"/>
              </a:spcBef>
            </a:pP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Os dados foram inseridos usando o Microsoft Office Excel (2010) para Windows, em seguida encaminhado para o Statistical Package of Social Science Software (</a:t>
            </a:r>
            <a:r>
              <a:rPr lang="pt-BR" sz="4000" b="1" smtClean="0">
                <a:latin typeface="Futura"/>
                <a:ea typeface="Futura"/>
                <a:cs typeface="Futura"/>
                <a:sym typeface="Futura"/>
              </a:rPr>
              <a:t>SPSS),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pt-BR" sz="4000" b="1" smtClean="0">
                <a:latin typeface="Futura"/>
                <a:ea typeface="Futura"/>
                <a:cs typeface="Futura"/>
                <a:sym typeface="Futura"/>
              </a:rPr>
              <a:t>versão 23</a:t>
            </a:r>
          </a:p>
          <a:p>
            <a:pPr marL="474663" indent="-474663" algn="just" defTabSz="2071688" eaLnBrk="1" hangingPunct="1">
              <a:spcBef>
                <a:spcPts val="2000"/>
              </a:spcBef>
            </a:pP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Os dados foram resumidos usando intervalo, média, desvio-padrão, mediana e percentis para variáveis quantitativas ou frequência e porcentagem para variáveis qualitativas</a:t>
            </a:r>
          </a:p>
          <a:p>
            <a:pPr marL="474663" indent="-474663" algn="just" defTabSz="2071688" eaLnBrk="1" hangingPunct="1">
              <a:spcBef>
                <a:spcPts val="2000"/>
              </a:spcBef>
            </a:pP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A comparação entre os grupos foi realizada com o Teste Mann Whitney para variáveis quantitativas, enquanto comparação para variáveis qualitativas foi realizada por meio do qui-quadrado ou teste exato de Fisher</a:t>
            </a:r>
          </a:p>
          <a:p>
            <a:pPr marL="474663" indent="-474663" algn="just" defTabSz="2071688" eaLnBrk="1" hangingPunct="1">
              <a:spcBef>
                <a:spcPts val="2000"/>
              </a:spcBef>
            </a:pP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A análise da curva de características (ROC) foi realizada para explorar a capacidade discriminante de diferentes medidas de cordão na previsão da icterícia neonatal. Valores de p menores que 0,05 foram considerados estatisticamente significativos</a:t>
            </a:r>
          </a:p>
        </p:txBody>
      </p:sp>
    </p:spTree>
  </p:cSld>
  <p:clrMapOvr>
    <a:masterClrMapping/>
  </p:clrMapOvr>
  <p:transition spd="med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6" name="Resulta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28674" name="A população do estudo incluiu 175 neonatos, com uma média IG de 37,9 (±0,9) semanas e um PN médio de 2,9 (±0,3) kg. Destes, 28 neonatos (16%) desenvolveu hiperbilirrubinemia significativa (grupo 1) e 147 (84%) não (grupo 2)…"/>
          <p:cNvSpPr txBox="1">
            <a:spLocks noGrp="1"/>
          </p:cNvSpPr>
          <p:nvPr>
            <p:ph type="body" idx="1"/>
          </p:nvPr>
        </p:nvSpPr>
        <p:spPr>
          <a:xfrm>
            <a:off x="1371600" y="2514600"/>
            <a:ext cx="21844000" cy="8432800"/>
          </a:xfrm>
        </p:spPr>
        <p:txBody>
          <a:bodyPr/>
          <a:lstStyle/>
          <a:p>
            <a:pPr marL="485775" indent="-485775" algn="just" defTabSz="2120900" eaLnBrk="1" hangingPunct="1">
              <a:spcBef>
                <a:spcPts val="2000"/>
              </a:spcBef>
            </a:pP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A população do estudo incluiu </a:t>
            </a:r>
            <a:r>
              <a:rPr lang="pt-BR" sz="4000" b="1" smtClean="0">
                <a:latin typeface="Futura"/>
                <a:ea typeface="Futura"/>
                <a:cs typeface="Futura"/>
                <a:sym typeface="Futura"/>
              </a:rPr>
              <a:t>175 neonatos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, com uma média idade gestacional (IG) de 37,9 (±0,9) semanas e um peso de nascimento  médio de 2,9 (±0,3) kg. Destes, 28 neonatos (</a:t>
            </a:r>
            <a:r>
              <a:rPr lang="pt-BR" sz="4000" b="1" smtClean="0">
                <a:solidFill>
                  <a:srgbClr val="FF0000"/>
                </a:solidFill>
                <a:latin typeface="Futura Bold"/>
                <a:ea typeface="Futura Bold"/>
                <a:cs typeface="Futura Bold"/>
                <a:sym typeface="Futura Bold"/>
              </a:rPr>
              <a:t>16%</a:t>
            </a:r>
            <a:r>
              <a:rPr lang="pt-BR" sz="4000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)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 desenvolveu </a:t>
            </a:r>
            <a:r>
              <a:rPr lang="pt-BR" sz="4000" smtClean="0">
                <a:latin typeface="Futura Bold"/>
                <a:ea typeface="Futura Bold"/>
                <a:cs typeface="Futura Bold"/>
                <a:sym typeface="Futura Bold"/>
              </a:rPr>
              <a:t>hiperbilirrubinemia significativa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 (</a:t>
            </a:r>
            <a:r>
              <a:rPr lang="pt-BR" sz="4000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grupo 1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) e 147 (</a:t>
            </a:r>
            <a:r>
              <a:rPr lang="pt-BR" sz="4000" u="sng" smtClean="0">
                <a:solidFill>
                  <a:schemeClr val="hlink"/>
                </a:solidFill>
                <a:latin typeface="Futura Bold"/>
                <a:ea typeface="Futura Bold"/>
                <a:cs typeface="Futura Bold"/>
                <a:sym typeface="Futura Bold"/>
              </a:rPr>
              <a:t>84%</a:t>
            </a:r>
            <a:r>
              <a:rPr lang="pt-BR" sz="4000" smtClean="0">
                <a:solidFill>
                  <a:schemeClr val="hlink"/>
                </a:solidFill>
                <a:latin typeface="Futura"/>
                <a:ea typeface="Futura"/>
                <a:cs typeface="Futura"/>
                <a:sym typeface="Futura"/>
              </a:rPr>
              <a:t>) </a:t>
            </a:r>
            <a:r>
              <a:rPr lang="pt-BR" sz="4000" u="sng" smtClean="0">
                <a:solidFill>
                  <a:schemeClr val="hlink"/>
                </a:solidFill>
                <a:latin typeface="Futura Bold"/>
                <a:ea typeface="Futura Bold"/>
                <a:cs typeface="Futura Bold"/>
                <a:sym typeface="Futura Bold"/>
              </a:rPr>
              <a:t>não</a:t>
            </a:r>
            <a:r>
              <a:rPr lang="pt-BR" sz="4000" smtClean="0">
                <a:solidFill>
                  <a:schemeClr val="hlink"/>
                </a:solidFill>
                <a:latin typeface="Futura"/>
                <a:ea typeface="Futura"/>
                <a:cs typeface="Futura"/>
                <a:sym typeface="Futura"/>
              </a:rPr>
              <a:t> (grupo 2)</a:t>
            </a:r>
          </a:p>
          <a:p>
            <a:pPr marL="485775" indent="-485775" algn="just" defTabSz="2120900" eaLnBrk="1" hangingPunct="1">
              <a:spcBef>
                <a:spcPts val="2000"/>
              </a:spcBef>
            </a:pP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Entre os 28 neonatos que desenvolveram hiperbilirrubinemia neonatal significativa, 16 eram do sexo masculino e 12 do feminino; 21 nasceram por cesariana e 6 receberam ocitocina para indução do parto</a:t>
            </a:r>
          </a:p>
          <a:p>
            <a:pPr marL="485775" indent="-485775" algn="just" defTabSz="2120900" eaLnBrk="1" hangingPunct="1">
              <a:spcBef>
                <a:spcPts val="2000"/>
              </a:spcBef>
            </a:pPr>
            <a:r>
              <a:rPr lang="pt-BR" sz="4000" b="1" smtClean="0">
                <a:latin typeface="Futura"/>
                <a:ea typeface="Futura"/>
                <a:cs typeface="Futura"/>
                <a:sym typeface="Futura"/>
              </a:rPr>
              <a:t>Bebês do grupo 1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 tiveram estatisticamente </a:t>
            </a:r>
            <a:r>
              <a:rPr lang="pt-BR" sz="4000" b="1" smtClean="0">
                <a:latin typeface="Futura"/>
                <a:ea typeface="Futura"/>
                <a:cs typeface="Futura"/>
                <a:sym typeface="Futura"/>
              </a:rPr>
              <a:t>maior significância de contagem de reticulócitos do cordão</a:t>
            </a:r>
            <a:r>
              <a:rPr lang="pt-BR" sz="4000" smtClean="0">
                <a:latin typeface="Futura"/>
                <a:ea typeface="Futura"/>
                <a:cs typeface="Futura"/>
                <a:sym typeface="Futura"/>
              </a:rPr>
              <a:t> [(3,4±1,3%) versus (2,1±0,8%)] do que aqueles no grupo 2 (p&lt;0,001), com um diagnóstico de incompatibilidade Rh em 10,7% dos casos (3 pacientes em 28) e incompatibilidade ABO em 14,3% dos casos (4 de 28 pacientes) no grupo 1 versus 1,4% e 4,1%, respectivamente, no grupo 2</a:t>
            </a:r>
          </a:p>
          <a:p>
            <a:pPr marL="485775" indent="-485775" algn="just" defTabSz="2120900" eaLnBrk="1" hangingPunct="1">
              <a:spcBef>
                <a:spcPts val="2000"/>
              </a:spcBef>
            </a:pPr>
            <a:r>
              <a:rPr lang="pt-BR" sz="4000" smtClean="0">
                <a:solidFill>
                  <a:srgbClr val="FF0000"/>
                </a:solidFill>
                <a:sym typeface="Futura"/>
              </a:rPr>
              <a:t>Casos com hiperbilirrubinemia neonatal significativa</a:t>
            </a:r>
            <a:r>
              <a:rPr lang="pt-BR" sz="4000" smtClean="0">
                <a:sym typeface="Futura"/>
              </a:rPr>
              <a:t> (grupo 1) tiveram </a:t>
            </a:r>
            <a:r>
              <a:rPr lang="pt-BR" sz="4000" b="1" smtClean="0">
                <a:solidFill>
                  <a:schemeClr val="tx1"/>
                </a:solidFill>
                <a:sym typeface="Futura"/>
              </a:rPr>
              <a:t>bilirrubina total do cordão estatisticamente significativamente maior</a:t>
            </a:r>
            <a:r>
              <a:rPr lang="pt-BR" sz="4000" smtClean="0">
                <a:sym typeface="Futura"/>
              </a:rPr>
              <a:t> [(2,4 ± 0,2 mg / dl) versus (1,4 ± 0,4 mg / dl)] (p &lt;0,001), </a:t>
            </a:r>
            <a:r>
              <a:rPr lang="pt-BR" sz="4000" b="1" smtClean="0">
                <a:solidFill>
                  <a:schemeClr val="tx1"/>
                </a:solidFill>
                <a:sym typeface="Futura"/>
              </a:rPr>
              <a:t>albumina do cordão significativamente mais baixa</a:t>
            </a:r>
            <a:r>
              <a:rPr lang="pt-BR" sz="4000" smtClean="0">
                <a:sym typeface="Futura"/>
              </a:rPr>
              <a:t> [(2,8 ± 0,3 gm / dl) versus (3,3 ± 0,5 gm / dl)] (p &lt;0,001), e </a:t>
            </a:r>
            <a:r>
              <a:rPr lang="pt-BR" sz="4000" b="1" smtClean="0">
                <a:solidFill>
                  <a:srgbClr val="FF0000"/>
                </a:solidFill>
                <a:sym typeface="Futura"/>
              </a:rPr>
              <a:t>relação B / A do cordão significativamente maior</a:t>
            </a:r>
            <a:r>
              <a:rPr lang="pt-BR" sz="4000" smtClean="0">
                <a:sym typeface="Futura"/>
              </a:rPr>
              <a:t> [(0,86 ± 0,14) versus (0,44 ± 0,19)] com p &lt;0,001 ( </a:t>
            </a:r>
            <a:r>
              <a:rPr lang="pt-BR" sz="4000" u="sng" smtClean="0">
                <a:sym typeface="Futura"/>
                <a:hlinkClick r:id="rId2"/>
              </a:rPr>
              <a:t>Tabela 1</a:t>
            </a:r>
            <a:r>
              <a:rPr lang="pt-BR" sz="4000" smtClean="0">
                <a:sym typeface="Futura"/>
              </a:rPr>
              <a:t> ). </a:t>
            </a:r>
          </a:p>
        </p:txBody>
      </p:sp>
    </p:spTree>
  </p:cSld>
  <p:clrMapOvr>
    <a:masterClrMapping/>
  </p:clrMapOvr>
  <p:transition spd="med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Captura de Tela 2021-05-17 às 19.41.49.png" descr="Captura de Tela 2021-05-17 às 19.41.4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319963" y="58738"/>
            <a:ext cx="9744075" cy="135985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90" name="Seta"/>
          <p:cNvSpPr>
            <a:spLocks noChangeArrowheads="1"/>
          </p:cNvSpPr>
          <p:nvPr/>
        </p:nvSpPr>
        <p:spPr bwMode="auto">
          <a:xfrm>
            <a:off x="6019800" y="10083800"/>
            <a:ext cx="1270000" cy="631825"/>
          </a:xfrm>
          <a:prstGeom prst="rightArrow">
            <a:avLst>
              <a:gd name="adj1" fmla="val 32000"/>
              <a:gd name="adj2" fmla="val 128643"/>
            </a:avLst>
          </a:prstGeom>
          <a:solidFill>
            <a:srgbClr val="000000"/>
          </a:solidFill>
          <a:ln w="12700">
            <a:noFill/>
            <a:miter lim="400000"/>
            <a:headEnd/>
            <a:tailEnd/>
          </a:ln>
        </p:spPr>
        <p:txBody>
          <a:bodyPr lIns="50800" tIns="50800" rIns="50800" bIns="50800" anchor="ctr"/>
          <a:lstStyle/>
          <a:p>
            <a:pPr algn="ctr" defTabSz="457200" hangingPunct="0"/>
            <a:endParaRPr lang="pt-BR" sz="3200">
              <a:solidFill>
                <a:srgbClr val="9437FF"/>
              </a:solidFill>
              <a:latin typeface="Graphik Medium"/>
              <a:ea typeface="Graphik Medium"/>
              <a:cs typeface="Graphik Medium"/>
              <a:sym typeface="Graphik Medium"/>
            </a:endParaRPr>
          </a:p>
        </p:txBody>
      </p:sp>
      <p:sp>
        <p:nvSpPr>
          <p:cNvPr id="191" name="Seta"/>
          <p:cNvSpPr>
            <a:spLocks noChangeArrowheads="1"/>
          </p:cNvSpPr>
          <p:nvPr/>
        </p:nvSpPr>
        <p:spPr bwMode="auto">
          <a:xfrm>
            <a:off x="6019800" y="6618288"/>
            <a:ext cx="1270000" cy="631825"/>
          </a:xfrm>
          <a:prstGeom prst="rightArrow">
            <a:avLst>
              <a:gd name="adj1" fmla="val 32000"/>
              <a:gd name="adj2" fmla="val 128643"/>
            </a:avLst>
          </a:prstGeom>
          <a:solidFill>
            <a:srgbClr val="000000"/>
          </a:solidFill>
          <a:ln w="12700">
            <a:noFill/>
            <a:miter lim="400000"/>
            <a:headEnd/>
            <a:tailEnd/>
          </a:ln>
        </p:spPr>
        <p:txBody>
          <a:bodyPr lIns="50800" tIns="50800" rIns="50800" bIns="50800" anchor="ctr"/>
          <a:lstStyle/>
          <a:p>
            <a:pPr algn="ctr" defTabSz="457200" hangingPunct="0"/>
            <a:endParaRPr lang="pt-BR" sz="3200">
              <a:solidFill>
                <a:srgbClr val="FFFFFF"/>
              </a:solidFill>
              <a:latin typeface="Graphik Medium"/>
              <a:ea typeface="Graphik Medium"/>
              <a:cs typeface="Graphik Medium"/>
              <a:sym typeface="Graphik Medium"/>
            </a:endParaRPr>
          </a:p>
        </p:txBody>
      </p:sp>
      <p:sp>
        <p:nvSpPr>
          <p:cNvPr id="192" name="Seta"/>
          <p:cNvSpPr>
            <a:spLocks noChangeArrowheads="1"/>
          </p:cNvSpPr>
          <p:nvPr/>
        </p:nvSpPr>
        <p:spPr bwMode="auto">
          <a:xfrm>
            <a:off x="6019800" y="11861800"/>
            <a:ext cx="1270000" cy="631825"/>
          </a:xfrm>
          <a:prstGeom prst="rightArrow">
            <a:avLst>
              <a:gd name="adj1" fmla="val 32000"/>
              <a:gd name="adj2" fmla="val 128643"/>
            </a:avLst>
          </a:prstGeom>
          <a:solidFill>
            <a:srgbClr val="000000"/>
          </a:solidFill>
          <a:ln w="12700">
            <a:noFill/>
            <a:miter lim="400000"/>
            <a:headEnd/>
            <a:tailEnd/>
          </a:ln>
        </p:spPr>
        <p:txBody>
          <a:bodyPr lIns="50800" tIns="50800" rIns="50800" bIns="50800" anchor="ctr"/>
          <a:lstStyle/>
          <a:p>
            <a:pPr algn="ctr" defTabSz="457200" hangingPunct="0"/>
            <a:endParaRPr lang="pt-BR" sz="3200">
              <a:solidFill>
                <a:srgbClr val="9437FF"/>
              </a:solidFill>
              <a:latin typeface="Graphik Medium"/>
              <a:ea typeface="Graphik Medium"/>
              <a:cs typeface="Graphik Medium"/>
              <a:sym typeface="Graphik Medium"/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fill="hold" nodeType="tmRoot">
          <p:childTnLst>
            <p:seq concurrent="1" prevAc="none" nextAc="seek">
              <p:cTn id="2" dur="indefinite" fill="hold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0" fill="hold"/>
                                        <p:tgtEl>
                                          <p:spTgt spid="1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14" fill="hold"/>
                                        <p:tgtEl>
                                          <p:spTgt spid="1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0" grpId="0" animBg="1" advAuto="0"/>
      <p:bldP spid="191" grpId="0" animBg="1" advAuto="0"/>
      <p:bldP spid="192" grpId="0" animBg="1" advAuto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" name="Resulta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30722" name="Níveis de bilirrubina sérica total medidos nos dias 1, 3 e 5 foram significativamente maiores (p&lt;0,001) no grupo 1 [(8,8±1,5 mg/dl versus 4,1±1,2 mg/dl)], [(15,4±2,5 mg/dl versus 6,7±2,8 mg/dl)] e [(13,8±5,1 mg/dl versus 4,4±2,4 mg/dl)], respectivamente.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Níveis de bilirrubina sérica total medidos nos dias 1, 3 e 5 foram significativamente maiores (p&lt;0,001) no grupo 1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[(8,8±1,5 mg/dl versus 4,1±1,2 mg/dl)], [(15,4±2,5 mg/dl versus 6,7±2,8 mg/dl)] e [(13,8±5,1 mg/dl versus 4,4±2,4 mg/dl)], respectivamente. No entanto, a concentração de hemoglobina não mostrou diferença significativa entre os grupos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Os casos com hiperbilirrubinemia significativa foram todos tratados com fototerapia intensiva (82,1%) ou convencional (17,9%). Imunoglobulina intravenosa (IVIG) foi indicada em 14,3% dos casos e nenhum exigiu exsanguíneotransfusão</a:t>
            </a:r>
          </a:p>
        </p:txBody>
      </p:sp>
    </p:spTree>
  </p:cSld>
  <p:clrMapOvr>
    <a:masterClrMapping/>
  </p:clrMapOvr>
  <p:transition spd="med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7" name="Resulta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31746" name="Entre os neonatos que desenvolveram hiperbilirrubinemia, 67,9% tinham albumina sérica de cordão baixa (&lt;2,8 mg/dl), 25% tinham variando entre 2,8 e 3,3 mg/dl e apenas 7% tinham um nível acima de 3,3 mg/dl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Entre os neonatos que desenvolveram hiperbilirrubinemia, 67,9% tinham albumina sérica de cordão baixa (&lt;2,8 mg/dl),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25% tinham variando entre 2,8 e 3,3 mg/dl e apenas 7% tinham um nível acima de 3,3 mg/dl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Para a </a:t>
            </a:r>
            <a:r>
              <a:rPr lang="pt-BR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previsão de hiperbilirrubinemia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, um </a:t>
            </a:r>
            <a:r>
              <a:rPr lang="pt-BR" b="1" i="1" smtClean="0">
                <a:latin typeface="Futura"/>
                <a:ea typeface="Futura"/>
                <a:cs typeface="Futura"/>
                <a:sym typeface="Futura"/>
              </a:rPr>
              <a:t>valor de corte de bilirrubina sérica do cordão de 1,84 mg/dl foi escolhido com base na curva ROC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. A área sob a curva foi de 0,95, indicando alta significância. </a:t>
            </a:r>
          </a:p>
          <a:p>
            <a:pPr algn="ctr" eaLnBrk="1" hangingPunct="1"/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A bilirrubina sérica do cordão de 1,84 teve uma sensibilidade de 100%, especificidade de 87,1%, valor preditivo positivo de 59,6% e valor preditivo negativo de 100% na predição de hiperbilirrubinemia neonatal </a:t>
            </a:r>
          </a:p>
        </p:txBody>
      </p:sp>
    </p:spTree>
  </p:cSld>
  <p:clrMapOvr>
    <a:masterClrMapping/>
  </p:clrMapOvr>
  <p:transition spd="med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Resultados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Resultados</a:t>
            </a:r>
          </a:p>
        </p:txBody>
      </p:sp>
      <p:sp>
        <p:nvSpPr>
          <p:cNvPr id="32770" name="O valor de corte ideal para albumina de soro de cordão como mostrado pela curva ROC para neonatos com hiperbilirrubinemia indireta foi de 3 mg/dl, com uma sensibilidade de 85,7% e especificidade de 67,3%, valor preditivo negativo de 96,1% e valor prediti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O </a:t>
            </a:r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valor de corte ideal para albumina de soro de cordão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como mostrado pela curva ROC para neonatos com hiperbilirrubinemia indireta foi de </a:t>
            </a:r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3 mg/dl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, com uma sensibilidade de 85,7% e especificidade de 67,3%, valor preditivo negativo de 96,1% e valor preditivo positivo de 33,3% (área sob a curva de 0,825)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O </a:t>
            </a:r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ponto de corte de &gt;0,61 na relação B/A do cordão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teve um bom valor preditivo para neonatos que desenvolveram hiperbilirrubinemia, com sensibilidade de 100%, especificidade de 88,4%, valor preditivo positivo de 62,2% e valor preditivo negativo de 100%. A área sob a curva é 0,936, indicando alta significância</a:t>
            </a:r>
          </a:p>
        </p:txBody>
      </p:sp>
      <p:sp>
        <p:nvSpPr>
          <p:cNvPr id="32771" name="Text Box 4"/>
          <p:cNvSpPr txBox="1">
            <a:spLocks noChangeArrowheads="1"/>
          </p:cNvSpPr>
          <p:nvPr/>
        </p:nvSpPr>
        <p:spPr bwMode="auto">
          <a:xfrm>
            <a:off x="12115800" y="12066588"/>
            <a:ext cx="4286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4400" b="1">
                <a:solidFill>
                  <a:schemeClr val="hlink"/>
                </a:solidFill>
              </a:rPr>
              <a:t>(Figura 1, 2 e 3</a:t>
            </a:r>
            <a:r>
              <a:rPr lang="pt-BR" sz="4400">
                <a:solidFill>
                  <a:schemeClr val="hlink"/>
                </a:solidFill>
              </a:rPr>
              <a:t>)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Captura de Tela 2021-05-17 às 20.56.50.png" descr="Captura de Tela 2021-05-17 às 20.56.5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46225" y="912813"/>
            <a:ext cx="21291550" cy="1189037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Captura de Tela 2021-05-17 às 21.31.40.png" descr="Captura de Tela 2021-05-17 às 21.31.40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330450" y="1042988"/>
            <a:ext cx="19723100" cy="11630025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Captura de Tela 2021-05-17 às 21.32.59.png" descr="Captura de Tela 2021-05-17 às 21.32.59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95575" y="984250"/>
            <a:ext cx="18992850" cy="117475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9" name="Discussão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36866" name="As diretrizes atuais da AAP recomendam o uso da relação B/A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b="1" i="1" smtClean="0">
                <a:solidFill>
                  <a:schemeClr val="hlink"/>
                </a:solidFill>
                <a:latin typeface="Futura"/>
                <a:ea typeface="Futura"/>
                <a:cs typeface="Futura"/>
                <a:sym typeface="Futura"/>
              </a:rPr>
              <a:t>As diretrizes atuais da AAP recomendam o uso da relação B/A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No estudo atual, a relação média B/A do cordão foi significativamente maior em neonatos que desenvolveram hiperbilirrubinemia do que naqueles que não o fizeram (0,86±0,14 versus 0,44±0,19) 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A relação B/A pode ser reduzida devido a alguns fatores que influenciam a constante de ligação intrínseca albumina-bilirrubina (pode ser reduzido por drogas (por exemplo, ceftriaxona) e na presença de outros constituintes do plasma que se ligam à bilirrubina não conjugada  bloqueada (como apolipoproteínas e alfa-fetoproteína)</a:t>
            </a:r>
          </a:p>
        </p:txBody>
      </p:sp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Discussão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37890" name="Semelhantes resultados foram relatados por vários pesquisadores, que encontraram casos com albumina de cordão menor que &lt;2,8 mg/dl e que desenvolveram mais hiperbilirrubinemia significativa com necessidade de  fototerapia e exsanguíneotransfusão…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Semelhantes resultados foram relatados por vários pesquisadores, que encontraram casos com </a:t>
            </a:r>
            <a:r>
              <a:rPr lang="pt-BR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albumina de cordão menor que &lt;2,8 mg/dl e que desenvolveram mais hiperbilirrubinemia significativa</a:t>
            </a:r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com necessidade de  fototerapia e exsanguíneotransfusão 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Com a falta de estudos feitos sobre a relação B/A do cordão como preditor de hiperbilirrubinemia significativa, este trabalho abre a janela para mais estudos a serem realizados neste campo, com a ciência da necessidade de ensaios em maior escala, incluindo pré-termo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" name="Discussão"/>
          <p:cNvSpPr txBox="1">
            <a:spLocks noGrp="1"/>
          </p:cNvSpPr>
          <p:nvPr>
            <p:ph type="title"/>
          </p:nvPr>
        </p:nvSpPr>
        <p:spPr>
          <a:ln w="9525">
            <a:round/>
          </a:ln>
        </p:spPr>
        <p:txBody>
          <a:bodyPr/>
          <a:lstStyle>
            <a:lvl1pPr defTabSz="775969">
              <a:defRPr sz="8460" spc="-253">
                <a:solidFill>
                  <a:srgbClr val="6369D2"/>
                </a:solidFill>
                <a:latin typeface="Chalkduster"/>
                <a:ea typeface="Chalkduster"/>
                <a:cs typeface="Chalkduster"/>
                <a:sym typeface="Chalkduster"/>
              </a:defRPr>
            </a:lvl1pPr>
          </a:lstStyle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t>Discussão</a:t>
            </a:r>
          </a:p>
        </p:txBody>
      </p:sp>
      <p:sp>
        <p:nvSpPr>
          <p:cNvPr id="38914" name="Neste estudo, a relação B/A do cordão provou predizer o desenvolvimento de hiperbilirrubinemia neonatal significativa. Recém-nascidos com bilirrubina total sérica do cordão ≥1,84 mg/dl, albumina do cordão ≤3 g/dl ou razão B/A de cordão ≥0,61 estavam em r"/>
          <p:cNvSpPr txBox="1"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Neste estudo, </a:t>
            </a:r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a relação B/A do cordão provou predizer o desenvolvimento de hiperbilirrubinemia neonatal significativa.</a:t>
            </a:r>
          </a:p>
          <a:p>
            <a:pPr algn="just" eaLnBrk="1" hangingPunct="1"/>
            <a:r>
              <a:rPr lang="pt-BR" smtClean="0">
                <a:latin typeface="Futura"/>
                <a:ea typeface="Futura"/>
                <a:cs typeface="Futura"/>
                <a:sym typeface="Futura"/>
              </a:rPr>
              <a:t> </a:t>
            </a:r>
            <a:r>
              <a:rPr lang="pt-BR" b="1" smtClean="0">
                <a:solidFill>
                  <a:srgbClr val="FF0000"/>
                </a:solidFill>
                <a:latin typeface="Futura"/>
                <a:ea typeface="Futura"/>
                <a:cs typeface="Futura"/>
                <a:sym typeface="Futura"/>
              </a:rPr>
              <a:t>Recém-nascidos com bilirrubina total sérica do cordão ≥1,84 mg/dl, albumina do cordão ≤3 g/dl ou razão B/A de cordão ≥0,61 estavam em risco de desenvolver hiperbilirrubinemia com necessidade de intervenções</a:t>
            </a:r>
          </a:p>
          <a:p>
            <a:pPr algn="just" eaLnBrk="1" hangingPunct="1"/>
            <a:r>
              <a:rPr lang="pt-BR" smtClean="0">
                <a:sym typeface="Futura"/>
              </a:rPr>
              <a:t>Os autores recomendam  a medição da </a:t>
            </a:r>
            <a:r>
              <a:rPr lang="pt-BR" b="1" smtClean="0">
                <a:sym typeface="Futura"/>
              </a:rPr>
              <a:t>albumina do cordão umbilical</a:t>
            </a:r>
            <a:r>
              <a:rPr lang="pt-BR" smtClean="0">
                <a:sym typeface="Futura"/>
              </a:rPr>
              <a:t>, </a:t>
            </a:r>
            <a:r>
              <a:rPr lang="pt-BR" b="1" smtClean="0">
                <a:sym typeface="Futura"/>
              </a:rPr>
              <a:t>albumina e razão bilirrubina / albumina</a:t>
            </a:r>
            <a:r>
              <a:rPr lang="pt-BR" smtClean="0">
                <a:sym typeface="Futura"/>
              </a:rPr>
              <a:t> em todos os bebês saudáveis ​​a termo no momento do parto para prevenir consequências perigosas da hiperbilirrubinemia como encefalopatia aguda por bilirrubina. 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7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1752600"/>
            <a:ext cx="17754600" cy="11456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8" name="Text Box 6"/>
          <p:cNvSpPr txBox="1">
            <a:spLocks noChangeArrowheads="1"/>
          </p:cNvSpPr>
          <p:nvPr/>
        </p:nvSpPr>
        <p:spPr bwMode="auto">
          <a:xfrm>
            <a:off x="10287000" y="533400"/>
            <a:ext cx="276225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4400">
                <a:solidFill>
                  <a:schemeClr val="hlink"/>
                </a:solidFill>
              </a:rPr>
              <a:t>ABSTACT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1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4495800" y="1143000"/>
            <a:ext cx="14706600" cy="12182475"/>
          </a:xfrm>
        </p:spPr>
      </p:pic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3400" y="1905000"/>
            <a:ext cx="11277600" cy="10158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86" name="Picture 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268200" y="1905000"/>
            <a:ext cx="11353800" cy="1080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ext Box 2"/>
          <p:cNvSpPr txBox="1">
            <a:spLocks noGrp="1"/>
          </p:cNvSpPr>
          <p:nvPr>
            <p:ph type="title"/>
          </p:nvPr>
        </p:nvSpPr>
        <p:spPr bwMode="auto">
          <a:xfrm>
            <a:off x="1143000" y="1600200"/>
            <a:ext cx="21844000" cy="1557338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z="7600" smtClean="0">
                <a:solidFill>
                  <a:schemeClr val="folHlink"/>
                </a:solidFill>
              </a:rPr>
              <a:t>Nota do Editor da página neonatal </a:t>
            </a:r>
            <a:r>
              <a:rPr lang="pt-BR" sz="7600" smtClean="0">
                <a:solidFill>
                  <a:schemeClr val="folHlink"/>
                </a:solidFill>
                <a:hlinkClick r:id="rId2"/>
              </a:rPr>
              <a:t>www.paulomargotto.com.br</a:t>
            </a:r>
            <a:r>
              <a:rPr lang="pt-BR" sz="7600" smtClean="0">
                <a:solidFill>
                  <a:schemeClr val="folHlink"/>
                </a:solidFill>
              </a:rPr>
              <a:t>, Dr. Paulo R. Margotto. Consultem também!</a:t>
            </a:r>
          </a:p>
        </p:txBody>
      </p:sp>
      <p:pic>
        <p:nvPicPr>
          <p:cNvPr id="43012" name="Picture 4" descr="Jose%20Rodrigues"/>
          <p:cNvPicPr>
            <a:picLocks noChangeAspect="1" noChangeArrowheads="1"/>
          </p:cNvPicPr>
          <p:nvPr>
            <p:ph type="body" idx="4294967295"/>
          </p:nvPr>
        </p:nvPicPr>
        <p:blipFill>
          <a:blip r:embed="rId3">
            <a:lum bright="12000" contrast="12000"/>
          </a:blip>
          <a:srcRect/>
          <a:stretch>
            <a:fillRect/>
          </a:stretch>
        </p:blipFill>
        <p:spPr>
          <a:xfrm>
            <a:off x="6172200" y="3352800"/>
            <a:ext cx="10668000" cy="7032625"/>
          </a:xfrm>
          <a:solidFill>
            <a:srgbClr val="FFFF00"/>
          </a:solidFill>
          <a:ln w="76200">
            <a:solidFill>
              <a:srgbClr val="FFFF00"/>
            </a:solidFill>
            <a:miter lim="800000"/>
          </a:ln>
        </p:spPr>
      </p:pic>
      <p:sp>
        <p:nvSpPr>
          <p:cNvPr id="43013" name="Rectangle 5"/>
          <p:cNvSpPr>
            <a:spLocks noChangeArrowheads="1"/>
          </p:cNvSpPr>
          <p:nvPr/>
        </p:nvSpPr>
        <p:spPr bwMode="auto">
          <a:xfrm>
            <a:off x="3263900" y="10758488"/>
            <a:ext cx="18064163" cy="1554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anchor="ctr">
            <a:spAutoFit/>
          </a:bodyPr>
          <a:lstStyle/>
          <a:p>
            <a:pPr algn="ctr"/>
            <a:r>
              <a:rPr lang="pt-BR" sz="3200" b="1">
                <a:solidFill>
                  <a:schemeClr val="hlink"/>
                </a:solidFill>
              </a:rPr>
              <a:t>Drs. José Rodrigues, Marlene Farias, Paulo R. Margotto, Jefferson G. Resende e Miza Vidigal (1993)</a:t>
            </a:r>
            <a:endParaRPr lang="pt-BR" sz="3200">
              <a:solidFill>
                <a:schemeClr val="hlink"/>
              </a:solidFill>
            </a:endParaRPr>
          </a:p>
          <a:p>
            <a:pPr algn="ctr" eaLnBrk="0" hangingPunct="0"/>
            <a:endParaRPr lang="pt-BR" sz="3200">
              <a:solidFill>
                <a:schemeClr val="hlink"/>
              </a:solidFill>
            </a:endParaRPr>
          </a:p>
        </p:txBody>
      </p:sp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ext Box 2"/>
          <p:cNvSpPr txBox="1">
            <a:spLocks noGrp="1"/>
          </p:cNvSpPr>
          <p:nvPr>
            <p:ph type="title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solidFill>
                  <a:schemeClr val="hlink"/>
                </a:solidFill>
              </a:rPr>
              <a:t>Entendendo a CURVA ROC</a:t>
            </a:r>
          </a:p>
        </p:txBody>
      </p:sp>
      <p:sp>
        <p:nvSpPr>
          <p:cNvPr id="44034" name="Text Box 3"/>
          <p:cNvSpPr txBox="1">
            <a:spLocks noGrp="1"/>
          </p:cNvSpPr>
          <p:nvPr>
            <p:ph type="body" idx="1"/>
          </p:nvPr>
        </p:nvSpPr>
        <p:spPr>
          <a:xfrm>
            <a:off x="1066800" y="4343400"/>
            <a:ext cx="21844000" cy="8432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4000" smtClean="0"/>
              <a:t>Muitos exames dos nossos pacientes tem valores medidos numa escala numérica e assim a sensibilidade e a especificidade dependem de onde se coloca o ponto de corte (</a:t>
            </a:r>
            <a:r>
              <a:rPr lang="pt-BR" sz="4000" i="1" smtClean="0"/>
              <a:t>cut off</a:t>
            </a:r>
            <a:r>
              <a:rPr lang="pt-BR" sz="4000" smtClean="0"/>
              <a:t>) entre os resultados positivos e negativos. </a:t>
            </a:r>
          </a:p>
          <a:p>
            <a:pPr>
              <a:lnSpc>
                <a:spcPct val="80000"/>
              </a:lnSpc>
            </a:pPr>
            <a:r>
              <a:rPr lang="pt-BR" sz="4000" smtClean="0"/>
              <a:t>Uma forma mais eficiente  de demonstrar a relação normalmente antagônica entre a  sensibilidade e a especificidade dos exames  que apresentam resultados contínuos são as Curvas de Características de Operação do Receptor (Curvas ROC- </a:t>
            </a:r>
            <a:r>
              <a:rPr lang="pt-BR" sz="4000" i="1" smtClean="0"/>
              <a:t>Receiver Operating Characteristic</a:t>
            </a:r>
            <a:r>
              <a:rPr lang="pt-BR" sz="4000" smtClean="0"/>
              <a:t>). A Curva ROC é uma ferramenta poderosa para medir e especificar problemas no desempenho do diagnóstico em medicina por permitir estudar a variação da sensibilidade e especificidade para diferentes valores de corte.</a:t>
            </a:r>
          </a:p>
          <a:p>
            <a:pPr>
              <a:lnSpc>
                <a:spcPct val="80000"/>
              </a:lnSpc>
            </a:pPr>
            <a:r>
              <a:rPr lang="pt-BR" sz="4000" smtClean="0"/>
              <a:t>	A Curvas ROC foram desenvolvidas no campo das comunicações como uma forma de demonstrar as relações entre sinal-ruído. Interpretando o sinal como os verdadeiros positivos (sensibilidade) e o ruído, os  falsos positivos (1-especificidade), podemos entender como este conceito pode ser aplicado em medicina.</a:t>
            </a:r>
          </a:p>
          <a:p>
            <a:pPr>
              <a:lnSpc>
                <a:spcPct val="80000"/>
              </a:lnSpc>
            </a:pPr>
            <a:r>
              <a:rPr lang="pt-BR" sz="4000" smtClean="0"/>
              <a:t>	A Curva ROC é um gráfico de sensibilidade (ou taxa de verdadeiros positivos) versus taxa de falsos positivos (</a:t>
            </a:r>
            <a:r>
              <a:rPr lang="pt-BR" sz="4000" b="1" smtClean="0">
                <a:solidFill>
                  <a:schemeClr val="hlink"/>
                </a:solidFill>
              </a:rPr>
              <a:t>Figura 1</a:t>
            </a:r>
            <a:r>
              <a:rPr lang="pt-BR" sz="4000" smtClean="0"/>
              <a:t>)</a:t>
            </a:r>
          </a:p>
        </p:txBody>
      </p:sp>
      <p:sp>
        <p:nvSpPr>
          <p:cNvPr id="44035" name="Rectangle 4"/>
          <p:cNvSpPr>
            <a:spLocks noChangeArrowheads="1"/>
          </p:cNvSpPr>
          <p:nvPr/>
        </p:nvSpPr>
        <p:spPr bwMode="auto">
          <a:xfrm>
            <a:off x="6705600" y="2743200"/>
            <a:ext cx="10755313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tIns="0" bIns="0" anchor="ctr">
            <a:spAutoFit/>
          </a:bodyPr>
          <a:lstStyle/>
          <a:p>
            <a:pPr algn="ctr" hangingPunct="0"/>
            <a:r>
              <a:rPr lang="pt-BR" sz="4000" b="1">
                <a:solidFill>
                  <a:srgbClr val="072A4D"/>
                </a:solidFill>
                <a:latin typeface="Lato" pitchFamily="34" charset="0"/>
                <a:hlinkClick r:id="rId2"/>
              </a:rPr>
              <a:t>CURVA ROC Como fazer e interpretar no SPSS</a:t>
            </a:r>
            <a:endParaRPr lang="pt-BR" sz="40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4000">
                <a:solidFill>
                  <a:srgbClr val="424242"/>
                </a:solidFill>
                <a:ea typeface="Source Sans Pro"/>
                <a:cs typeface="Source Sans Pro"/>
              </a:rPr>
              <a:t>Paulo R. Margotto.</a:t>
            </a:r>
            <a:br>
              <a:rPr lang="pt-BR" sz="4000">
                <a:solidFill>
                  <a:srgbClr val="424242"/>
                </a:solidFill>
                <a:ea typeface="Source Sans Pro"/>
                <a:cs typeface="Source Sans Pro"/>
              </a:rPr>
            </a:br>
            <a:endParaRPr lang="pt-BR" sz="4000">
              <a:solidFill>
                <a:srgbClr val="607D8B"/>
              </a:solidFill>
            </a:endParaRPr>
          </a:p>
        </p:txBody>
      </p:sp>
      <p:pic>
        <p:nvPicPr>
          <p:cNvPr id="44036" name="Picture 5" descr="pdf">
            <a:hlinkClick r:id="rId3" tooltip="Curva_ROC_SPSS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9354800" y="12192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4" descr="Sony HD-16-7-2009 005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8458200" y="457200"/>
            <a:ext cx="7948613" cy="7381875"/>
          </a:xfrm>
          <a:ln w="38100">
            <a:solidFill>
              <a:srgbClr val="0000FF"/>
            </a:solidFill>
            <a:miter lim="800000"/>
          </a:ln>
        </p:spPr>
      </p:pic>
      <p:sp>
        <p:nvSpPr>
          <p:cNvPr id="45058" name="Text Box 5"/>
          <p:cNvSpPr txBox="1">
            <a:spLocks noChangeArrowheads="1"/>
          </p:cNvSpPr>
          <p:nvPr/>
        </p:nvSpPr>
        <p:spPr bwMode="auto">
          <a:xfrm>
            <a:off x="8458200" y="7315200"/>
            <a:ext cx="7924800" cy="1066800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/>
          <a:lstStyle/>
          <a:p>
            <a:pPr algn="ctr"/>
            <a:r>
              <a:rPr lang="pt-BR" altLang="ja-JP" sz="2800" b="1">
                <a:latin typeface="Times New Roman" pitchFamily="18" charset="0"/>
                <a:ea typeface="MS Mincho" charset="-128"/>
              </a:rPr>
              <a:t>Fig.1.Curva de Características de Operação do Receptor (Curva ROC)</a:t>
            </a:r>
            <a:endParaRPr lang="pt-BR" sz="2800"/>
          </a:p>
        </p:txBody>
      </p:sp>
      <p:sp>
        <p:nvSpPr>
          <p:cNvPr id="45059" name="Rectangle 6"/>
          <p:cNvSpPr>
            <a:spLocks noChangeArrowheads="1"/>
          </p:cNvSpPr>
          <p:nvPr/>
        </p:nvSpPr>
        <p:spPr bwMode="auto">
          <a:xfrm>
            <a:off x="3276600" y="9067800"/>
            <a:ext cx="18294350" cy="283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hangingPunct="0"/>
            <a:r>
              <a:rPr lang="pt-BR" sz="3600"/>
              <a:t>A linha diagonal pontilhada corresponde a um teste  que é positivo ou negativo, aleatoriamente. A Curva ROC permite evidenciar os valores para os quais existe maior otimização da sensibilidade em função da especificidade  que </a:t>
            </a:r>
            <a:r>
              <a:rPr lang="pt-BR" sz="3600">
                <a:solidFill>
                  <a:schemeClr val="hlink"/>
                </a:solidFill>
              </a:rPr>
              <a:t>corresponde ao ponto em que se encontra mais próxima do canto superior esquerdo do diagrama</a:t>
            </a:r>
            <a:r>
              <a:rPr lang="pt-BR" sz="3600"/>
              <a:t>, uma vez que o o índice de positivos verdadeiro é 1 e o de falsos positivos é zero.</a:t>
            </a:r>
          </a:p>
        </p:txBody>
      </p:sp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Text Box 3"/>
          <p:cNvSpPr txBox="1">
            <a:spLocks noGrp="1"/>
          </p:cNvSpPr>
          <p:nvPr>
            <p:ph type="body" idx="1"/>
          </p:nvPr>
        </p:nvSpPr>
        <p:spPr>
          <a:xfrm>
            <a:off x="1066800" y="8534400"/>
            <a:ext cx="22072600" cy="93980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3200" smtClean="0"/>
              <a:t>A medida  que um critério para o teste positivo torna-se mais rigoroso, o ponto da curva correspondente a sensibilidade  e a especificidade  (</a:t>
            </a:r>
            <a:r>
              <a:rPr lang="pt-BR" sz="3200" smtClean="0">
                <a:solidFill>
                  <a:schemeClr val="folHlink"/>
                </a:solidFill>
              </a:rPr>
              <a:t>ponto A</a:t>
            </a:r>
            <a:r>
              <a:rPr lang="pt-BR" sz="3200" smtClean="0"/>
              <a:t>) movimenta-se para baixo e para a esquerda (sensibilidade menor e especificidade maior). Se adotar um critério menos evidente,  para identificar os positivos, ,  o ponto da curva (</a:t>
            </a:r>
            <a:r>
              <a:rPr lang="pt-BR" sz="3200" smtClean="0">
                <a:solidFill>
                  <a:schemeClr val="folHlink"/>
                </a:solidFill>
              </a:rPr>
              <a:t>ponto B</a:t>
            </a:r>
            <a:r>
              <a:rPr lang="pt-BR" sz="3200" smtClean="0"/>
              <a:t>) movimenta-se  para cima e para a direita  (sensibilidade maior, especificidade menor).</a:t>
            </a:r>
          </a:p>
          <a:p>
            <a:pPr>
              <a:lnSpc>
                <a:spcPct val="90000"/>
              </a:lnSpc>
            </a:pPr>
            <a:r>
              <a:rPr lang="pt-BR" sz="3200" smtClean="0"/>
              <a:t>A Curva ROC permite  comparar dois ou mais exames diagnósticos e constitui uma das maiores virtudes das curvas ROC. No exemplo (</a:t>
            </a:r>
            <a:r>
              <a:rPr lang="pt-BR" sz="3200" smtClean="0">
                <a:solidFill>
                  <a:schemeClr val="hlink"/>
                </a:solidFill>
              </a:rPr>
              <a:t>Figura 2)</a:t>
            </a:r>
            <a:r>
              <a:rPr lang="pt-BR" sz="3200" smtClean="0"/>
              <a:t> a seguir, o  Teste A-  tem  melhor acurácia que o teste B (teste inválido: os seus resultados não são melhores do que os da chance). O </a:t>
            </a:r>
            <a:r>
              <a:rPr lang="pt-BR" sz="3200" b="1" smtClean="0">
                <a:solidFill>
                  <a:schemeClr val="hlink"/>
                </a:solidFill>
              </a:rPr>
              <a:t>ponto 1</a:t>
            </a:r>
            <a:r>
              <a:rPr lang="pt-BR" sz="3200" smtClean="0">
                <a:solidFill>
                  <a:schemeClr val="hlink"/>
                </a:solidFill>
              </a:rPr>
              <a:t> confere  maior valor de sensibilidade e especificidade</a:t>
            </a:r>
            <a:r>
              <a:rPr lang="pt-BR" sz="3200" smtClean="0"/>
              <a:t>; o  </a:t>
            </a:r>
            <a:r>
              <a:rPr lang="pt-BR" sz="3200" b="1" smtClean="0"/>
              <a:t>ponto 2</a:t>
            </a:r>
            <a:r>
              <a:rPr lang="pt-BR" sz="3200" smtClean="0"/>
              <a:t> confere  maior sensibilidade, porem menor especificidade e já o  </a:t>
            </a:r>
            <a:r>
              <a:rPr lang="pt-BR" sz="3200" b="1" smtClean="0"/>
              <a:t>ponto 3</a:t>
            </a:r>
            <a:r>
              <a:rPr lang="pt-BR" sz="3200" smtClean="0"/>
              <a:t>, maior especificidade, porém, menor sensibilidade</a:t>
            </a:r>
          </a:p>
        </p:txBody>
      </p:sp>
      <p:pic>
        <p:nvPicPr>
          <p:cNvPr id="46082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457200"/>
            <a:ext cx="10383838" cy="7872413"/>
          </a:xfrm>
          <a:prstGeom prst="rect">
            <a:avLst/>
          </a:prstGeom>
          <a:noFill/>
          <a:ln w="38100">
            <a:solidFill>
              <a:srgbClr val="0000FF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4"/>
          <p:cNvSpPr>
            <a:spLocks noChangeArrowheads="1"/>
          </p:cNvSpPr>
          <p:nvPr/>
        </p:nvSpPr>
        <p:spPr bwMode="auto">
          <a:xfrm>
            <a:off x="2832100" y="730250"/>
            <a:ext cx="17246600" cy="2073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 tIns="253920" rIns="0" bIns="50784" anchor="ctr">
            <a:spAutoFit/>
          </a:bodyPr>
          <a:lstStyle/>
          <a:p>
            <a:pPr algn="ctr"/>
            <a:r>
              <a:rPr lang="pt-BR" sz="4400" b="1">
                <a:solidFill>
                  <a:schemeClr val="hlink"/>
                </a:solidFill>
              </a:rPr>
              <a:t>Hiperbilirrubinemia Neonatal-2021 </a:t>
            </a:r>
          </a:p>
          <a:p>
            <a:pPr algn="ctr"/>
            <a:r>
              <a:rPr lang="pt-BR" sz="3600"/>
              <a:t>Paulo R. Margotto. </a:t>
            </a:r>
          </a:p>
          <a:p>
            <a:pPr algn="ctr"/>
            <a:r>
              <a:rPr lang="pt-BR" sz="3600"/>
              <a:t>Capitulo do Livro Assistência ao Recém-Nascido de Risco, 4a Edição, Brasília, 2021,</a:t>
            </a:r>
          </a:p>
        </p:txBody>
      </p:sp>
      <p:pic>
        <p:nvPicPr>
          <p:cNvPr id="47106" name="Picture 6" descr="doc">
            <a:hlinkClick r:id="rId2" tooltip="NOVO-Hiperbilirrub_neonatal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0" y="914400"/>
            <a:ext cx="990600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7107" name="Picture 8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744200" y="3124200"/>
            <a:ext cx="5872163" cy="838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8" name="Rectangle 9"/>
          <p:cNvSpPr>
            <a:spLocks noChangeArrowheads="1"/>
          </p:cNvSpPr>
          <p:nvPr/>
        </p:nvSpPr>
        <p:spPr bwMode="auto">
          <a:xfrm>
            <a:off x="6997700" y="11826875"/>
            <a:ext cx="1227455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 hangingPunct="0"/>
            <a:r>
              <a:rPr lang="pt-BR" sz="3600">
                <a:hlinkClick r:id="rId5"/>
              </a:rPr>
              <a:t>https://drive.google.com/file/d/15ebHDHqCud0rl7GwFmnPp-CfxbG1Ncyd/view?usp=sharing</a:t>
            </a:r>
            <a:r>
              <a:rPr lang="pt-BR"/>
              <a:t> </a:t>
            </a:r>
          </a:p>
        </p:txBody>
      </p:sp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Text Box 2"/>
          <p:cNvSpPr txBox="1">
            <a:spLocks noGrp="1"/>
          </p:cNvSpPr>
          <p:nvPr>
            <p:ph type="title"/>
          </p:nvPr>
        </p:nvSpPr>
        <p:spPr bwMode="auto"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z="7600" smtClean="0">
                <a:solidFill>
                  <a:schemeClr val="folHlink"/>
                </a:solidFill>
              </a:rPr>
              <a:t>RELAÇÃO BILIRRUBINA TOTAL/ALBUMINA (B/A)</a:t>
            </a:r>
          </a:p>
        </p:txBody>
      </p:sp>
      <p:sp>
        <p:nvSpPr>
          <p:cNvPr id="48130" name="Text Box 3"/>
          <p:cNvSpPr txBox="1">
            <a:spLocks noGrp="1"/>
          </p:cNvSpPr>
          <p:nvPr>
            <p:ph type="body" idx="1"/>
          </p:nvPr>
        </p:nvSpPr>
        <p:spPr>
          <a:xfrm>
            <a:off x="1143000" y="3200400"/>
            <a:ext cx="21844000" cy="8432800"/>
          </a:xfrm>
          <a:ln w="57150">
            <a:solidFill>
              <a:schemeClr val="accent2"/>
            </a:solidFill>
          </a:ln>
        </p:spPr>
        <p:txBody>
          <a:bodyPr/>
          <a:lstStyle/>
          <a:p>
            <a:pPr>
              <a:lnSpc>
                <a:spcPct val="90000"/>
              </a:lnSpc>
            </a:pPr>
            <a:r>
              <a:rPr lang="pt-BR" sz="4400" smtClean="0"/>
              <a:t>A bilirrubina é transportada no plasma em forma de um diânion ligado reversivelmente à albumina (A) sérica. </a:t>
            </a:r>
          </a:p>
          <a:p>
            <a:pPr>
              <a:lnSpc>
                <a:spcPct val="90000"/>
              </a:lnSpc>
            </a:pPr>
            <a:r>
              <a:rPr lang="pt-BR" sz="4400" smtClean="0">
                <a:solidFill>
                  <a:schemeClr val="accent2"/>
                </a:solidFill>
              </a:rPr>
              <a:t>Como cada molécula de albumina é capaz de se combinar  fortemente com uma molécula de bilirrubina no ponto principal de ligação, uma  razão molar bilirrubina-albumina igual a 1 representa aproximadamente 8,5mg de bilirrubina por grama de albumina</a:t>
            </a:r>
            <a:r>
              <a:rPr lang="pt-BR" sz="4400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z="4400" smtClean="0"/>
              <a:t>Assim, </a:t>
            </a:r>
            <a:r>
              <a:rPr lang="pt-BR" sz="4400" smtClean="0">
                <a:solidFill>
                  <a:schemeClr val="accent2"/>
                </a:solidFill>
              </a:rPr>
              <a:t>um RN a termo que apresente uma concentração sérica de albumina de 3 a 3,5g% deve poder combinar aproximadamente 25 a 28mg% de bilirrubina</a:t>
            </a:r>
            <a:r>
              <a:rPr lang="pt-BR" sz="4400" smtClean="0"/>
              <a:t>. </a:t>
            </a:r>
          </a:p>
          <a:p>
            <a:pPr>
              <a:lnSpc>
                <a:spcPct val="90000"/>
              </a:lnSpc>
            </a:pPr>
            <a:r>
              <a:rPr lang="pt-BR" sz="4400" smtClean="0">
                <a:solidFill>
                  <a:srgbClr val="FF0000"/>
                </a:solidFill>
              </a:rPr>
              <a:t>Nos RN doente, RN prematuros</a:t>
            </a:r>
            <a:r>
              <a:rPr lang="pt-BR" sz="4400" smtClean="0"/>
              <a:t>, a capacidade de ligação da albumina com a bilirrubina  é menor, assim como apresentam níveis séricos mais baixos de albumina. </a:t>
            </a:r>
          </a:p>
        </p:txBody>
      </p:sp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Text Box 3"/>
          <p:cNvSpPr txBox="1">
            <a:spLocks noGrp="1"/>
          </p:cNvSpPr>
          <p:nvPr>
            <p:ph type="body" idx="1"/>
          </p:nvPr>
        </p:nvSpPr>
        <p:spPr>
          <a:xfrm>
            <a:off x="1270000" y="1676400"/>
            <a:ext cx="21844000" cy="11023600"/>
          </a:xfrm>
          <a:ln w="57150">
            <a:solidFill>
              <a:schemeClr val="accent2"/>
            </a:solidFill>
          </a:ln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4400" smtClean="0"/>
              <a:t>Nas diretrizes da AAP (2004) contém referências ao nível sérico de albumina e da relação B/A como fatores que podem ser considerados na decisão de iniciar a fototerapia ou na realização de uma exsanguineotransfusão. </a:t>
            </a:r>
          </a:p>
          <a:p>
            <a:pPr>
              <a:lnSpc>
                <a:spcPct val="80000"/>
              </a:lnSpc>
            </a:pPr>
            <a:r>
              <a:rPr lang="pt-BR" sz="4400" smtClean="0"/>
              <a:t>A medida da BL (bilirubina livre: a bilirrubina não ligada à albumina) não está rotineiramente disponível nos Estados Unidos.  </a:t>
            </a:r>
          </a:p>
          <a:p>
            <a:pPr>
              <a:lnSpc>
                <a:spcPct val="80000"/>
              </a:lnSpc>
            </a:pPr>
            <a:r>
              <a:rPr lang="pt-BR" sz="4400" smtClean="0">
                <a:solidFill>
                  <a:schemeClr val="hlink"/>
                </a:solidFill>
              </a:rPr>
              <a:t>A relação B/A correlaciona-se com a medida de BL nos RN podendo ser usada em substituição à medida da BL.</a:t>
            </a:r>
            <a:r>
              <a:rPr lang="pt-BR" sz="4400" smtClean="0"/>
              <a:t> </a:t>
            </a:r>
          </a:p>
          <a:p>
            <a:pPr>
              <a:lnSpc>
                <a:spcPct val="80000"/>
              </a:lnSpc>
            </a:pPr>
            <a:r>
              <a:rPr lang="pt-BR" sz="4400" smtClean="0"/>
              <a:t>No entanto, deve ser reconhecido tanto os níveis de albumina como a sua capacidade de ligar-se à bilirrubina varia significativamente entre os RN. A ligação da albumina com a bilirrubina é deficiente nos RN doentes, havendo um aumento desta ligação com o aumento da idade gestacional, assim como  com a idade pós-natal. </a:t>
            </a:r>
          </a:p>
          <a:p>
            <a:pPr>
              <a:lnSpc>
                <a:spcPct val="80000"/>
              </a:lnSpc>
            </a:pPr>
            <a:r>
              <a:rPr lang="pt-BR" sz="4400" b="1" smtClean="0">
                <a:solidFill>
                  <a:srgbClr val="FF0000"/>
                </a:solidFill>
              </a:rPr>
              <a:t>O risco de encefalopatia bilirrubínica é improvável estar simplesmente em função da bilirrubina total (BT) ou da concentração de BL, mas provavelmente, em função da combinação de ambas, ou seja, BT disponível e a sua tendência em entrar nos tecidos (ou seja, concentração de BL). </a:t>
            </a:r>
          </a:p>
        </p:txBody>
      </p:sp>
    </p:spTree>
  </p:cSld>
  <p:clrMapOvr>
    <a:masterClrMapping/>
  </p:clrMapOvr>
  <p:transition spd="med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Text Box 2"/>
          <p:cNvSpPr txBox="1">
            <a:spLocks noGrp="1"/>
          </p:cNvSpPr>
          <p:nvPr>
            <p:ph type="title"/>
          </p:nvPr>
        </p:nvSpPr>
        <p:spPr bwMode="auto">
          <a:xfrm>
            <a:off x="990600" y="2209800"/>
            <a:ext cx="21844000" cy="1557338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z="4000" smtClean="0"/>
              <a:t>Assim, </a:t>
            </a:r>
            <a:r>
              <a:rPr lang="pt-BR" sz="4000" b="1" smtClean="0">
                <a:solidFill>
                  <a:schemeClr val="folHlink"/>
                </a:solidFill>
              </a:rPr>
              <a:t>o uso da relação B/A é uma opção clínica, não em substituição ao nível de BT, mas como um fator adicional na determinação da necessidade de exsanguineotransfusão</a:t>
            </a:r>
            <a:r>
              <a:rPr lang="pt-BR" sz="4000" b="1" smtClean="0"/>
              <a:t>.</a:t>
            </a:r>
            <a:br>
              <a:rPr lang="pt-BR" sz="4000" b="1" smtClean="0"/>
            </a:br>
            <a:r>
              <a:rPr lang="pt-BR" sz="4000" b="1" smtClean="0"/>
              <a:t/>
            </a:r>
            <a:br>
              <a:rPr lang="pt-BR" sz="4000" b="1" smtClean="0"/>
            </a:br>
            <a:r>
              <a:rPr lang="pt-BR" sz="4000" b="1" smtClean="0"/>
              <a:t> </a:t>
            </a:r>
            <a:r>
              <a:rPr lang="pt-BR" sz="4000" b="1" smtClean="0">
                <a:solidFill>
                  <a:schemeClr val="hlink"/>
                </a:solidFill>
              </a:rPr>
              <a:t>Segundo Ahlfors (2003), há uma necessidade de interpretar a bilirrubina total no contexto da concentração de albumina sérica.</a:t>
            </a:r>
            <a:r>
              <a:rPr lang="pt-BR" sz="7600" smtClean="0"/>
              <a:t> </a:t>
            </a:r>
          </a:p>
        </p:txBody>
      </p:sp>
      <p:pic>
        <p:nvPicPr>
          <p:cNvPr id="50178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>
            <a:lum contrast="18000"/>
          </a:blip>
          <a:srcRect/>
          <a:stretch>
            <a:fillRect/>
          </a:stretch>
        </p:blipFill>
        <p:spPr>
          <a:xfrm>
            <a:off x="457200" y="3790950"/>
            <a:ext cx="13258800" cy="9925050"/>
          </a:xfrm>
          <a:ln w="57150">
            <a:solidFill>
              <a:schemeClr val="accent2"/>
            </a:solidFill>
            <a:miter lim="800000"/>
          </a:ln>
        </p:spPr>
      </p:pic>
      <p:pic>
        <p:nvPicPr>
          <p:cNvPr id="50179" name="Picture 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944600" y="5106988"/>
            <a:ext cx="10439400" cy="6980237"/>
          </a:xfrm>
          <a:prstGeom prst="rect">
            <a:avLst/>
          </a:prstGeom>
          <a:noFill/>
          <a:ln w="57150">
            <a:solidFill>
              <a:schemeClr val="hlink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Text Box 3"/>
          <p:cNvSpPr txBox="1">
            <a:spLocks noGrp="1"/>
          </p:cNvSpPr>
          <p:nvPr>
            <p:ph type="body" idx="1"/>
          </p:nvPr>
        </p:nvSpPr>
        <p:spPr>
          <a:xfrm>
            <a:off x="1270000" y="1600200"/>
            <a:ext cx="21844000" cy="11099800"/>
          </a:xfrm>
        </p:spPr>
        <p:txBody>
          <a:bodyPr/>
          <a:lstStyle/>
          <a:p>
            <a:r>
              <a:rPr lang="pt-BR" smtClean="0"/>
              <a:t>	</a:t>
            </a:r>
            <a:r>
              <a:rPr lang="pt-BR" b="1" smtClean="0">
                <a:solidFill>
                  <a:srgbClr val="FF0000"/>
                </a:solidFill>
              </a:rPr>
              <a:t>A resposta auditiva do tronco cerebral anormal associa-se com elevada bilirrubina livre sérica (OR=3,3;IC a 95%:1,8-6,1), mas NÃO COM A BILIRRUBINA TOTAL!</a:t>
            </a:r>
            <a:r>
              <a:rPr lang="pt-BR" smtClean="0"/>
              <a:t> </a:t>
            </a:r>
          </a:p>
          <a:p>
            <a:r>
              <a:rPr lang="pt-BR" smtClean="0"/>
              <a:t>Assim, a prevalência da neurotoxicidade da bilirrubina como causa de disfunção auditiva pode ser subestimada se usarmos somente a bilirrubina total para avaliar a severidade do RN ictérico</a:t>
            </a:r>
          </a:p>
          <a:p>
            <a:r>
              <a:rPr lang="pt-BR" smtClean="0"/>
              <a:t> 	 </a:t>
            </a:r>
            <a:r>
              <a:rPr lang="pt-BR" smtClean="0">
                <a:solidFill>
                  <a:srgbClr val="FF0000"/>
                </a:solidFill>
              </a:rPr>
              <a:t>A hiperbilirrubinemia é um risco para a neurotoxicidade e este risco depende da habilidade da albumina se ligar com a bilirrubina.</a:t>
            </a:r>
            <a:r>
              <a:rPr lang="pt-BR" smtClean="0"/>
              <a:t> </a:t>
            </a:r>
          </a:p>
          <a:p>
            <a:r>
              <a:rPr lang="pt-BR" smtClean="0"/>
              <a:t>A bilirrubina livre, a relação bilirrubina total/albumina (B/A) estão associados com anormalidades nas respostas auditivas evocadas nos RN prematuros.</a:t>
            </a:r>
          </a:p>
          <a:p>
            <a:r>
              <a:rPr lang="pt-BR" smtClean="0"/>
              <a:t> </a:t>
            </a:r>
            <a:r>
              <a:rPr lang="pt-BR" smtClean="0">
                <a:solidFill>
                  <a:schemeClr val="hlink"/>
                </a:solidFill>
              </a:rPr>
              <a:t>O uso da B/A com a bilirrubina total  no RN com hiperbilirrubinemia pode fornecer critérios concretos para acompanhamento de RN ictéricos.</a:t>
            </a:r>
          </a:p>
        </p:txBody>
      </p:sp>
    </p:spTree>
  </p:cSld>
  <p:clrMapOvr>
    <a:masterClrMapping/>
  </p:clrMapOvr>
  <p:transition spd="med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Text Box 3"/>
          <p:cNvSpPr txBox="1">
            <a:spLocks noGrp="1"/>
          </p:cNvSpPr>
          <p:nvPr>
            <p:ph type="body" idx="1"/>
          </p:nvPr>
        </p:nvSpPr>
        <p:spPr>
          <a:xfrm>
            <a:off x="1371600" y="457200"/>
            <a:ext cx="21844000" cy="11480800"/>
          </a:xfrm>
          <a:ln w="57150">
            <a:solidFill>
              <a:schemeClr val="accent2"/>
            </a:solidFill>
          </a:ln>
        </p:spPr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pt-BR" sz="3600" b="1" smtClean="0">
                <a:solidFill>
                  <a:schemeClr val="hlink"/>
                </a:solidFill>
              </a:rPr>
              <a:t>                            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sz="3600" b="1" smtClean="0">
                <a:solidFill>
                  <a:schemeClr val="hlink"/>
                </a:solidFill>
              </a:rPr>
              <a:t>                             PREVENÇÃO DA ENCEFALOPATIA HIPERBILIRRUBINÊMICA</a:t>
            </a:r>
          </a:p>
          <a:p>
            <a:pPr>
              <a:lnSpc>
                <a:spcPct val="80000"/>
              </a:lnSpc>
              <a:buFontTx/>
              <a:buNone/>
            </a:pPr>
            <a:endParaRPr lang="pt-BR" sz="3600" smtClean="0">
              <a:solidFill>
                <a:schemeClr val="hlink"/>
              </a:solidFill>
            </a:endParaRP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</a:t>
            </a:r>
            <a:r>
              <a:rPr lang="pt-BR" sz="3600" smtClean="0">
                <a:solidFill>
                  <a:schemeClr val="folHlink"/>
                </a:solidFill>
              </a:rPr>
              <a:t>Atenção deve ser dada à amamentação inadequada e a alta precoce das nossas Unidades de RN com 35, 36 e 37 semanas (o risco destes RN apresentarem hiperbilirrubinemia acima de 20mg% e 5 vezes maior em relação ao RN a um RN de 40 semanas</a:t>
            </a:r>
          </a:p>
          <a:p>
            <a:pPr>
              <a:lnSpc>
                <a:spcPct val="80000"/>
              </a:lnSpc>
              <a:buFontTx/>
              <a:buNone/>
            </a:pPr>
            <a:r>
              <a:rPr lang="pt-BR" sz="3600" smtClean="0"/>
              <a:t>	</a:t>
            </a:r>
            <a:r>
              <a:rPr lang="pt-BR" sz="3600" b="1" smtClean="0"/>
              <a:t>Em linhas gerais, os tópicos importantes responsáveis pelo reaparecimento do kernicterus são</a:t>
            </a:r>
            <a:r>
              <a:rPr lang="pt-BR" sz="3600" smtClean="0"/>
              <a:t>: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- nível de preocupação com o quadro de icterícia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- limitação do reconhecimento visual da icterícia.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- não reconhecimento da gravidade da hiperbilirrubinemia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- avaliação do risco com auxílio do Bilimapa.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- atenção aos níveis de bilirrubina acima de 25%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	- não garantia do seguimento 24-48 h após a alta, 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              - atraso na intervenção intensiva</a:t>
            </a:r>
          </a:p>
          <a:p>
            <a:pPr algn="ctr">
              <a:lnSpc>
                <a:spcPct val="80000"/>
              </a:lnSpc>
              <a:buFontTx/>
              <a:buNone/>
            </a:pPr>
            <a:r>
              <a:rPr lang="pt-BR" sz="3600" smtClean="0"/>
              <a:t>              - não há razão para preocupação quando o valor de bilirrubina estiver abaixo do percentil 40                  (Gráfico de Buthani)</a:t>
            </a:r>
          </a:p>
        </p:txBody>
      </p:sp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3657600" y="12192000"/>
            <a:ext cx="17795875" cy="1066800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pPr algn="ctr"/>
            <a:r>
              <a:rPr lang="pt-BR" sz="3200" b="1">
                <a:solidFill>
                  <a:schemeClr val="hlink"/>
                </a:solidFill>
              </a:rPr>
              <a:t>Segundo Buthani VK, o kernicterus é somente prevenível, mas severa hiperbilirrubinemia é prevenível e tratável</a:t>
            </a:r>
          </a:p>
        </p:txBody>
      </p:sp>
    </p:spTree>
  </p:cSld>
  <p:clrMapOvr>
    <a:masterClrMapping/>
  </p:clrMapOvr>
  <p:transition spd="med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Text Box 2"/>
          <p:cNvSpPr txBox="1">
            <a:spLocks noGrp="1"/>
          </p:cNvSpPr>
          <p:nvPr>
            <p:ph type="title"/>
          </p:nvPr>
        </p:nvSpPr>
        <p:spPr bwMode="auto">
          <a:xfrm>
            <a:off x="1295400" y="609600"/>
            <a:ext cx="21844000" cy="1557338"/>
          </a:xfrm>
          <a:ln w="9525"/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defRPr/>
            </a:pPr>
            <a:r>
              <a:rPr lang="pt-BR" smtClean="0">
                <a:solidFill>
                  <a:schemeClr val="hlink"/>
                </a:solidFill>
              </a:rPr>
              <a:t>OBRIGADO!</a:t>
            </a:r>
          </a:p>
        </p:txBody>
      </p:sp>
      <p:pic>
        <p:nvPicPr>
          <p:cNvPr id="53250" name="Picture 5" descr="Residentes de Neonatologia no HMIB em   22-9-20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886200" y="2590800"/>
            <a:ext cx="15925800" cy="8958263"/>
          </a:xfrm>
          <a:prstGeom prst="rect">
            <a:avLst/>
          </a:prstGeom>
          <a:noFill/>
          <a:ln w="38100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53251" name="Text Box 6"/>
          <p:cNvSpPr txBox="1">
            <a:spLocks noChangeArrowheads="1"/>
          </p:cNvSpPr>
          <p:nvPr/>
        </p:nvSpPr>
        <p:spPr bwMode="auto">
          <a:xfrm>
            <a:off x="5334000" y="11811000"/>
            <a:ext cx="14192250" cy="579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914400"/>
            <a:r>
              <a:rPr lang="pt-BR" sz="3200">
                <a:solidFill>
                  <a:schemeClr val="hlink"/>
                </a:solidFill>
              </a:rPr>
              <a:t>Residentes e Staffs da Unidade de Neonatologia o HMIB/SES/DF (22/9/2020)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31_ColorGradientLight">
  <a:themeElements>
    <a:clrScheme name="31_ColorGradientLight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31_ColorGradientLight">
      <a:majorFont>
        <a:latin typeface="Graphik Semibold"/>
        <a:ea typeface="Graphik Semibold"/>
        <a:cs typeface="Graphik Semibold"/>
      </a:majorFont>
      <a:minorFont>
        <a:latin typeface="Graphik Semibold"/>
        <a:ea typeface="Graphik Semibold"/>
        <a:cs typeface="Graphik Semibold"/>
      </a:minorFont>
    </a:fontScheme>
    <a:fmtScheme name="31_ColorGradient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Graphik Medium"/>
            <a:ea typeface="Graphik Medium"/>
            <a:cs typeface="Graphik Medium"/>
            <a:sym typeface="Graphik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Graphik"/>
            <a:ea typeface="Graphik"/>
            <a:cs typeface="Graphik"/>
            <a:sym typeface="Graphi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31_ColorGradientLight">
  <a:themeElements>
    <a:clrScheme name="31_ColorGradientLight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76BA"/>
      </a:accent1>
      <a:accent2>
        <a:srgbClr val="05A89D"/>
      </a:accent2>
      <a:accent3>
        <a:srgbClr val="1DB100"/>
      </a:accent3>
      <a:accent4>
        <a:srgbClr val="F9B900"/>
      </a:accent4>
      <a:accent5>
        <a:srgbClr val="EE220D"/>
      </a:accent5>
      <a:accent6>
        <a:srgbClr val="CB297B"/>
      </a:accent6>
      <a:hlink>
        <a:srgbClr val="0000FF"/>
      </a:hlink>
      <a:folHlink>
        <a:srgbClr val="FF00FF"/>
      </a:folHlink>
    </a:clrScheme>
    <a:fontScheme name="31_ColorGradientLight">
      <a:majorFont>
        <a:latin typeface="Graphik Semibold"/>
        <a:ea typeface="Graphik Semibold"/>
        <a:cs typeface="Graphik Semibold"/>
      </a:majorFont>
      <a:minorFont>
        <a:latin typeface="Graphik Semibold"/>
        <a:ea typeface="Graphik Semibold"/>
        <a:cs typeface="Graphik Semibold"/>
      </a:minorFont>
    </a:fontScheme>
    <a:fmtScheme name="31_ColorGradientLigh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457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Graphik Medium"/>
            <a:ea typeface="Graphik Medium"/>
            <a:cs typeface="Graphik Medium"/>
            <a:sym typeface="Graphik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24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Graphik"/>
            <a:ea typeface="Graphik"/>
            <a:cs typeface="Graphik"/>
            <a:sym typeface="Graphik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195</TotalTime>
  <Words>2544</Words>
  <Application>Microsoft Office PowerPoint</Application>
  <PresentationFormat>Custom</PresentationFormat>
  <Paragraphs>126</Paragraphs>
  <Slides>34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Modelo de design</vt:lpstr>
      </vt:variant>
      <vt:variant>
        <vt:i4>3</vt:i4>
      </vt:variant>
      <vt:variant>
        <vt:lpstr>Títulos de slides</vt:lpstr>
      </vt:variant>
      <vt:variant>
        <vt:i4>34</vt:i4>
      </vt:variant>
    </vt:vector>
  </HeadingPairs>
  <TitlesOfParts>
    <vt:vector size="50" baseType="lpstr">
      <vt:lpstr>Graphik</vt:lpstr>
      <vt:lpstr>Arial</vt:lpstr>
      <vt:lpstr>Graphik Semibold</vt:lpstr>
      <vt:lpstr>Helvetica Neue</vt:lpstr>
      <vt:lpstr>Chalkduster</vt:lpstr>
      <vt:lpstr>Times Roman</vt:lpstr>
      <vt:lpstr>Futura</vt:lpstr>
      <vt:lpstr>Futura Bold</vt:lpstr>
      <vt:lpstr>Graphik Medium</vt:lpstr>
      <vt:lpstr>Lato</vt:lpstr>
      <vt:lpstr>Source Sans Pro</vt:lpstr>
      <vt:lpstr>Times New Roman</vt:lpstr>
      <vt:lpstr>MS Mincho</vt:lpstr>
      <vt:lpstr>31_ColorGradientLight</vt:lpstr>
      <vt:lpstr>31_ColorGradientLight</vt:lpstr>
      <vt:lpstr>31_ColorGradientLight</vt:lpstr>
      <vt:lpstr>Preditores precoces de hiperbilirrubinemia em recém-nascido à termo</vt:lpstr>
      <vt:lpstr>Introdução</vt:lpstr>
      <vt:lpstr>Introdução</vt:lpstr>
      <vt:lpstr>Materiais e métodos</vt:lpstr>
      <vt:lpstr>Materiais e métodos</vt:lpstr>
      <vt:lpstr>Materiais e métodos</vt:lpstr>
      <vt:lpstr>Materiais e métodos</vt:lpstr>
      <vt:lpstr>Materiais e métodos</vt:lpstr>
      <vt:lpstr>Materiais e métodos</vt:lpstr>
      <vt:lpstr>Resultados</vt:lpstr>
      <vt:lpstr>Slide 11</vt:lpstr>
      <vt:lpstr>Resultados</vt:lpstr>
      <vt:lpstr>Resultados</vt:lpstr>
      <vt:lpstr>Resultados</vt:lpstr>
      <vt:lpstr>Slide 15</vt:lpstr>
      <vt:lpstr>Slide 16</vt:lpstr>
      <vt:lpstr>Slide 17</vt:lpstr>
      <vt:lpstr>Discussão</vt:lpstr>
      <vt:lpstr>Discussão</vt:lpstr>
      <vt:lpstr>Discussão</vt:lpstr>
      <vt:lpstr>Slide 21</vt:lpstr>
      <vt:lpstr>Slide 22</vt:lpstr>
      <vt:lpstr>Slide 23</vt:lpstr>
      <vt:lpstr>Nota do Editor da página neonatal www.paulomargotto.com.br, Dr. Paulo R. Margotto. Consultem também!</vt:lpstr>
      <vt:lpstr>Entendendo a CURVA ROC</vt:lpstr>
      <vt:lpstr>Slide 26</vt:lpstr>
      <vt:lpstr>Slide 27</vt:lpstr>
      <vt:lpstr>Slide 28</vt:lpstr>
      <vt:lpstr>RELAÇÃO BILIRRUBINA TOTAL/ALBUMINA (B/A)</vt:lpstr>
      <vt:lpstr>Slide 30</vt:lpstr>
      <vt:lpstr>Assim, o uso da relação B/A é uma opção clínica, não em substituição ao nível de BT, mas como um fator adicional na determinação da necessidade de exsanguineotransfusão.   Segundo Ahlfors (2003), há uma necessidade de interpretar a bilirrubina total no contexto da concentração de albumina sérica. </vt:lpstr>
      <vt:lpstr>Slide 32</vt:lpstr>
      <vt:lpstr>Slide 33</vt:lpstr>
      <vt:lpstr>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Preditores precoces de hiperbilirrubinemia em recém-nascido à termo</dc:title>
  <cp:lastModifiedBy>Paulo</cp:lastModifiedBy>
  <cp:revision>7</cp:revision>
  <dcterms:modified xsi:type="dcterms:W3CDTF">2021-05-26T23:38:31Z</dcterms:modified>
</cp:coreProperties>
</file>