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03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6" r:id="rId61"/>
  </p:sldIdLst>
  <p:sldSz cx="24384000" cy="13716000"/>
  <p:notesSz cx="6858000" cy="9144000"/>
  <p:defaultTextStyle>
    <a:defPPr>
      <a:defRPr lang="pt-BR"/>
    </a:defPPr>
    <a:lvl1pPr algn="l" defTabSz="2436813" rtl="0" fontAlgn="base">
      <a:spcBef>
        <a:spcPct val="0"/>
      </a:spcBef>
      <a:spcAft>
        <a:spcPct val="0"/>
      </a:spcAft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1pPr>
    <a:lvl2pPr indent="457200" algn="l" defTabSz="2436813" rtl="0" fontAlgn="base">
      <a:spcBef>
        <a:spcPct val="0"/>
      </a:spcBef>
      <a:spcAft>
        <a:spcPct val="0"/>
      </a:spcAft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2pPr>
    <a:lvl3pPr indent="914400" algn="l" defTabSz="2436813" rtl="0" fontAlgn="base">
      <a:spcBef>
        <a:spcPct val="0"/>
      </a:spcBef>
      <a:spcAft>
        <a:spcPct val="0"/>
      </a:spcAft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3pPr>
    <a:lvl4pPr indent="1371600" algn="l" defTabSz="2436813" rtl="0" fontAlgn="base">
      <a:spcBef>
        <a:spcPct val="0"/>
      </a:spcBef>
      <a:spcAft>
        <a:spcPct val="0"/>
      </a:spcAft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4pPr>
    <a:lvl5pPr indent="1828800" algn="l" defTabSz="2436813" rtl="0" fontAlgn="base">
      <a:spcBef>
        <a:spcPct val="0"/>
      </a:spcBef>
      <a:spcAft>
        <a:spcPct val="0"/>
      </a:spcAft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5pPr>
    <a:lvl6pPr marL="2286000" algn="l" defTabSz="914400" rtl="0" eaLnBrk="1" latinLnBrk="0" hangingPunct="1"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6pPr>
    <a:lvl7pPr marL="2743200" algn="l" defTabSz="914400" rtl="0" eaLnBrk="1" latinLnBrk="0" hangingPunct="1"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7pPr>
    <a:lvl8pPr marL="3200400" algn="l" defTabSz="914400" rtl="0" eaLnBrk="1" latinLnBrk="0" hangingPunct="1"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8pPr>
    <a:lvl9pPr marL="3657600" algn="l" defTabSz="914400" rtl="0" eaLnBrk="1" latinLnBrk="0" hangingPunct="1">
      <a:defRPr sz="2400" kern="1200">
        <a:solidFill>
          <a:srgbClr val="5E5E5E"/>
        </a:solidFill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82" y="-17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hape 148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53251" name="Shape 149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113400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ia e Data"/>
          <p:cNvSpPr txBox="1">
            <a:spLocks noGrp="1"/>
          </p:cNvSpPr>
          <p:nvPr>
            <p:ph type="body" sz="quarter" idx="2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ítulo da Apresentação"/>
          <p:cNvSpPr txBox="1">
            <a:spLocks noGrp="1"/>
          </p:cNvSpPr>
          <p:nvPr>
            <p:ph type="title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13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D00C96-7E9E-46E0-8F5C-0A4ED743C4B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849670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21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22" name="Título da Apresentação"/>
          <p:cNvSpPr txBox="1">
            <a:spLocks noGrp="1"/>
          </p:cNvSpPr>
          <p:nvPr>
            <p:ph type="title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11600" spc="-232"/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23" name="Autoria e Data"/>
          <p:cNvSpPr txBox="1">
            <a:spLocks noGrp="1"/>
          </p:cNvSpPr>
          <p:nvPr>
            <p:ph type="body" sz="quarter" idx="22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D8E170-D8A2-4C51-804C-55797BCB234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877158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 Alternati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21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33" name="Título do Slide"/>
          <p:cNvSpPr txBox="1">
            <a:spLocks noGrp="1"/>
          </p:cNvSpPr>
          <p:nvPr>
            <p:ph type="title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53875" y="13084175"/>
            <a:ext cx="465138" cy="376238"/>
          </a:xfrm>
        </p:spPr>
        <p:txBody>
          <a:bodyPr/>
          <a:lstStyle>
            <a:lvl1pPr algn="ctr" defTabSz="584200" eaLnBrk="1" hangingPunct="0">
              <a:defRPr sz="1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174EF4FC-C7F1-4A2B-A756-5D792F98806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391651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ítulo do Slid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43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4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BFB864-CBFD-4DBF-9F75-34DB182201A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419330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286F8C-099C-4273-B0BE-78C67EBD39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755865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1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22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63" name="Título do Slide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4B32E-770D-43D1-8358-F3A0CA4AEE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983904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ítulo da Seção"/>
          <p:cNvSpPr txBox="1">
            <a:spLocks noGrp="1"/>
          </p:cNvSpPr>
          <p:nvPr>
            <p:ph type="title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11600" b="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11953875" y="13084175"/>
            <a:ext cx="465138" cy="376238"/>
          </a:xfrm>
        </p:spPr>
        <p:txBody>
          <a:bodyPr/>
          <a:lstStyle>
            <a:lvl1pPr algn="ctr" defTabSz="584200" eaLnBrk="1" hangingPunct="0">
              <a:defRPr sz="1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0554CEA5-04D4-4BD9-91C4-FFEA7AA7DB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7368010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penas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ítulo do Slide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80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8BE2D-AEAD-4F01-835F-BC43CF6E86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999972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ítulo da Agenda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89" name="Subtítulo de Agenda"/>
          <p:cNvSpPr txBox="1">
            <a:spLocks noGrp="1"/>
          </p:cNvSpPr>
          <p:nvPr>
            <p:ph type="body" sz="quarter" idx="2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0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z="5500" spc="-55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B5C31C-8BD7-4732-8303-FF81E08D8E9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06557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11600" spc="-2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BEDFB3-558A-40CA-BBCE-AEEC9E4BB6E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016311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ato Princip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z="25000" b="1" spc="-25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107" name="Informações do fato"/>
          <p:cNvSpPr txBox="1">
            <a:spLocks noGrp="1"/>
          </p:cNvSpPr>
          <p:nvPr>
            <p:ph type="body" sz="quarter" idx="2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55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954BFE-1D7B-43D1-9A76-823EF5918A1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40927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ribuição"/>
          <p:cNvSpPr txBox="1">
            <a:spLocks noGrp="1"/>
          </p:cNvSpPr>
          <p:nvPr>
            <p:ph type="body" sz="quarter" idx="2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sz="3600" b="1"/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6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12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4445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9017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1358900">
              <a:spcBef>
                <a:spcPts val="0"/>
              </a:spcBef>
              <a:buSzTx/>
              <a:buNone/>
              <a:defRPr sz="8500" spc="-17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35B3AC-15DE-4DE5-B8C0-E94C0C3D789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502865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m"/>
          <p:cNvSpPr>
            <a:spLocks noGrp="1"/>
          </p:cNvSpPr>
          <p:nvPr>
            <p:ph type="pic" sz="quarter" idx="21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125" name="Imagem"/>
          <p:cNvSpPr>
            <a:spLocks noGrp="1"/>
          </p:cNvSpPr>
          <p:nvPr>
            <p:ph type="pic" sz="half" idx="22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126" name="Imagem"/>
          <p:cNvSpPr>
            <a:spLocks noGrp="1"/>
          </p:cNvSpPr>
          <p:nvPr>
            <p:ph type="pic" idx="23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309DF7-CFA1-4A00-8D84-76F443BD374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008004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m"/>
          <p:cNvSpPr>
            <a:spLocks noGrp="1"/>
          </p:cNvSpPr>
          <p:nvPr>
            <p:ph type="pic" idx="21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22"/>
          </p:nvPr>
        </p:nvSpPr>
        <p:spPr/>
        <p:txBody>
          <a:bodyPr/>
          <a:lstStyle>
            <a:lvl1pPr algn="ctr" defTabSz="584200" eaLnBrk="1" hangingPunct="0">
              <a:defRPr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AAD72C9D-544D-4790-9BE2-32ED84FF3B5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6782605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F1146-B91B-47A3-87A1-ED809490389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7791307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06500" y="1079500"/>
            <a:ext cx="21971000" cy="143351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6500" y="4248150"/>
            <a:ext cx="21971000" cy="8256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>
          <a:xfrm>
            <a:off x="11953875" y="13079413"/>
            <a:ext cx="465138" cy="376237"/>
          </a:xfrm>
        </p:spPr>
        <p:txBody>
          <a:bodyPr/>
          <a:lstStyle>
            <a:lvl1pPr>
              <a:defRPr/>
            </a:lvl1pPr>
          </a:lstStyle>
          <a:p>
            <a:fld id="{F48CBA24-1858-4121-AEDB-D2C27FF937F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4890234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10"/>
          </p:nvPr>
        </p:nvSpPr>
        <p:spPr>
          <a:xfrm>
            <a:off x="11953875" y="13079413"/>
            <a:ext cx="465138" cy="376237"/>
          </a:xfrm>
        </p:spPr>
        <p:txBody>
          <a:bodyPr/>
          <a:lstStyle>
            <a:lvl1pPr>
              <a:defRPr/>
            </a:lvl1pPr>
          </a:lstStyle>
          <a:p>
            <a:fld id="{94DEE5C3-8369-4C31-9129-BF84910E17E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08262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do Slide"/>
          <p:cNvSpPr txBox="1">
            <a:spLocks noGrp="1"/>
          </p:cNvSpPr>
          <p:nvPr>
            <p:ph type="title"/>
          </p:nvPr>
        </p:nvSpPr>
        <p:spPr>
          <a:xfrm>
            <a:off x="1206500" y="1079500"/>
            <a:ext cx="21971000" cy="1433513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>
            <a:normAutofit/>
          </a:bodyPr>
          <a:lstStyle/>
          <a:p>
            <a:r>
              <a:t>Título do Slide</a:t>
            </a:r>
          </a:p>
        </p:txBody>
      </p:sp>
      <p:sp>
        <p:nvSpPr>
          <p:cNvPr id="1027" name="Nível de Corpo Um…"/>
          <p:cNvSpPr txBox="1">
            <a:spLocks noGrp="1"/>
          </p:cNvSpPr>
          <p:nvPr>
            <p:ph type="body" idx="1"/>
          </p:nvPr>
        </p:nvSpPr>
        <p:spPr bwMode="auto">
          <a:xfrm>
            <a:off x="1206500" y="4248150"/>
            <a:ext cx="21971000" cy="825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Helvetica Neue"/>
              </a:rPr>
              <a:t>Texto com marcadores do slide</a:t>
            </a:r>
          </a:p>
          <a:p>
            <a:pPr lvl="1"/>
            <a:endParaRPr lang="pt-BR" smtClean="0">
              <a:sym typeface="Helvetica Neue"/>
            </a:endParaRPr>
          </a:p>
          <a:p>
            <a:pPr lvl="2"/>
            <a:endParaRPr lang="pt-BR" smtClean="0">
              <a:sym typeface="Helvetica Neue"/>
            </a:endParaRPr>
          </a:p>
          <a:p>
            <a:pPr lvl="3"/>
            <a:endParaRPr lang="pt-BR" smtClean="0">
              <a:sym typeface="Helvetica Neue"/>
            </a:endParaRPr>
          </a:p>
          <a:p>
            <a:pPr lvl="4"/>
            <a:endParaRPr lang="pt-BR" smtClean="0">
              <a:sym typeface="Helvetica Neue"/>
            </a:endParaRPr>
          </a:p>
        </p:txBody>
      </p:sp>
      <p:sp>
        <p:nvSpPr>
          <p:cNvPr id="1028" name="Número do Slide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11953875" y="13079413"/>
            <a:ext cx="465138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none" lIns="50800" tIns="50800" rIns="50800" bIns="50800" numCol="1" anchor="b" anchorCtr="0" compatLnSpc="1">
            <a:prstTxWarp prst="textNoShape">
              <a:avLst/>
            </a:prstTxWarp>
            <a:spAutoFit/>
          </a:bodyPr>
          <a:lstStyle>
            <a:lvl1pPr algn="ctr" defTabSz="584200" eaLnBrk="1" hangingPunct="0">
              <a:defRPr sz="1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5842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3FD3E7EB-DD74-426D-A701-259635946B75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7" r:id="rId2"/>
    <p:sldLayoutId id="2147483681" r:id="rId3"/>
    <p:sldLayoutId id="2147483676" r:id="rId4"/>
    <p:sldLayoutId id="2147483675" r:id="rId5"/>
    <p:sldLayoutId id="2147483674" r:id="rId6"/>
    <p:sldLayoutId id="2147483682" r:id="rId7"/>
    <p:sldLayoutId id="2147483673" r:id="rId8"/>
    <p:sldLayoutId id="2147483672" r:id="rId9"/>
    <p:sldLayoutId id="2147483671" r:id="rId10"/>
    <p:sldLayoutId id="2147483670" r:id="rId11"/>
    <p:sldLayoutId id="2147483669" r:id="rId12"/>
    <p:sldLayoutId id="2147483668" r:id="rId13"/>
    <p:sldLayoutId id="2147483683" r:id="rId14"/>
    <p:sldLayoutId id="2147483667" r:id="rId15"/>
    <p:sldLayoutId id="2147483679" r:id="rId16"/>
    <p:sldLayoutId id="2147483680" r:id="rId17"/>
  </p:sldLayoutIdLst>
  <p:transition spd="med"/>
  <p:txStyles>
    <p:titleStyle>
      <a:lvl1pPr algn="l" defTabSz="2436813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500" b="1" spc="-17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1pPr>
      <a:lvl2pPr algn="l" defTabSz="2436813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500" b="1" spc="-17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2pPr>
      <a:lvl3pPr algn="l" defTabSz="2436813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500" b="1" spc="-17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3pPr>
      <a:lvl4pPr algn="l" defTabSz="2436813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500" b="1" spc="-17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4pPr>
      <a:lvl5pPr algn="l" defTabSz="2436813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500" b="1" spc="-17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5pPr>
      <a:lvl6pPr marL="0" marR="0" indent="22860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500" b="1" i="0" u="none" strike="noStrike" cap="none" spc="-17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indent="-609600" algn="l" defTabSz="2436813" rtl="0" eaLnBrk="0" fontAlgn="base" hangingPunct="0">
        <a:lnSpc>
          <a:spcPct val="90000"/>
        </a:lnSpc>
        <a:spcBef>
          <a:spcPts val="4500"/>
        </a:spcBef>
        <a:spcAft>
          <a:spcPct val="0"/>
        </a:spcAft>
        <a:buSzPct val="123000"/>
        <a:buChar char="•"/>
        <a:defRPr sz="480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1pPr>
      <a:lvl2pPr marL="1219200" indent="-609600" algn="l" defTabSz="2436813" rtl="0" eaLnBrk="0" fontAlgn="base" hangingPunct="0">
        <a:lnSpc>
          <a:spcPct val="90000"/>
        </a:lnSpc>
        <a:spcBef>
          <a:spcPts val="4500"/>
        </a:spcBef>
        <a:spcAft>
          <a:spcPct val="0"/>
        </a:spcAft>
        <a:buSzPct val="123000"/>
        <a:buChar char="•"/>
        <a:defRPr sz="480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2pPr>
      <a:lvl3pPr marL="1828800" indent="-609600" algn="l" defTabSz="2436813" rtl="0" eaLnBrk="0" fontAlgn="base" hangingPunct="0">
        <a:lnSpc>
          <a:spcPct val="90000"/>
        </a:lnSpc>
        <a:spcBef>
          <a:spcPts val="4500"/>
        </a:spcBef>
        <a:spcAft>
          <a:spcPct val="0"/>
        </a:spcAft>
        <a:buSzPct val="123000"/>
        <a:buChar char="•"/>
        <a:defRPr sz="480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3pPr>
      <a:lvl4pPr marL="2438400" indent="-609600" algn="l" defTabSz="2436813" rtl="0" eaLnBrk="0" fontAlgn="base" hangingPunct="0">
        <a:lnSpc>
          <a:spcPct val="90000"/>
        </a:lnSpc>
        <a:spcBef>
          <a:spcPts val="4500"/>
        </a:spcBef>
        <a:spcAft>
          <a:spcPct val="0"/>
        </a:spcAft>
        <a:buSzPct val="123000"/>
        <a:buChar char="•"/>
        <a:defRPr sz="480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4pPr>
      <a:lvl5pPr marL="3048000" indent="-609600" algn="l" defTabSz="2436813" rtl="0" eaLnBrk="0" fontAlgn="base" hangingPunct="0">
        <a:lnSpc>
          <a:spcPct val="90000"/>
        </a:lnSpc>
        <a:spcBef>
          <a:spcPts val="4500"/>
        </a:spcBef>
        <a:spcAft>
          <a:spcPct val="0"/>
        </a:spcAft>
        <a:buSzPct val="123000"/>
        <a:buChar char="•"/>
        <a:defRPr sz="4800">
          <a:solidFill>
            <a:srgbClr val="000000"/>
          </a:solidFill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hyperlink" Target="mailto:pmargotto@gmail.com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5ebHDHqCud0rl7GwFmnPp-CfxbG1Ncyd/view?usp=sharin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hyperlink" Target="http://paulomargotto.com.br/documentos/19725" TargetMode="Externa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16515" TargetMode="External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pubmed.ncbi.nlm.nih.gov/15343182/" TargetMode="Externa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TFKcSNe7-%20YKXuFKIZOAHgzhT1lhsFPAU/view?usp=sharing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aso clínico"/>
          <p:cNvSpPr txBox="1">
            <a:spLocks noGrp="1"/>
          </p:cNvSpPr>
          <p:nvPr>
            <p:ph type="ctrTitle"/>
          </p:nvPr>
        </p:nvSpPr>
        <p:spPr>
          <a:xfrm>
            <a:off x="1206500" y="2574925"/>
            <a:ext cx="21971000" cy="4648200"/>
          </a:xfrm>
          <a:solidFill>
            <a:srgbClr val="7A81FF"/>
          </a:solidFill>
          <a:ln w="9525">
            <a:round/>
          </a:ln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Caso clínico </a:t>
            </a:r>
            <a:b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</a:br>
            <a:r>
              <a:rPr lang="pt-BR" smtClean="0">
                <a:solidFill>
                  <a:schemeClr val="folHlink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COLESTASE NEONATAL</a:t>
            </a:r>
          </a:p>
        </p:txBody>
      </p:sp>
      <p:pic>
        <p:nvPicPr>
          <p:cNvPr id="5123" name="page1image28820912.jpg" descr="page1image288209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8610600"/>
            <a:ext cx="39624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5124" name="Residente: Jamille Coutinho Alves…"/>
          <p:cNvSpPr txBox="1">
            <a:spLocks noGrp="1"/>
          </p:cNvSpPr>
          <p:nvPr>
            <p:ph type="subTitle" sz="quarter" idx="1"/>
          </p:nvPr>
        </p:nvSpPr>
        <p:spPr>
          <a:xfrm>
            <a:off x="1447800" y="8077200"/>
            <a:ext cx="21844000" cy="1449388"/>
          </a:xfrm>
        </p:spPr>
        <p:txBody>
          <a:bodyPr/>
          <a:lstStyle>
            <a:lvl1pPr algn="ctr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sz="4000" b="0" smtClean="0">
                <a:solidFill>
                  <a:srgbClr val="424242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Apresentação: Jamille Coutinho Alves (R4 Neonatologia/HMIB/SES/DF)</a:t>
            </a:r>
          </a:p>
          <a:p>
            <a:pPr eaLnBrk="1" hangingPunct="1">
              <a:spcBef>
                <a:spcPct val="0"/>
              </a:spcBef>
            </a:pPr>
            <a:r>
              <a:rPr lang="pt-BR" sz="4000" b="0" smtClean="0">
                <a:solidFill>
                  <a:srgbClr val="424242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Coordenação: Miza Vidigal </a:t>
            </a:r>
          </a:p>
        </p:txBody>
      </p:sp>
      <p:sp>
        <p:nvSpPr>
          <p:cNvPr id="5125" name="Brasília-DF, 19 de maio de 2021"/>
          <p:cNvSpPr txBox="1">
            <a:spLocks noChangeArrowheads="1"/>
          </p:cNvSpPr>
          <p:nvPr/>
        </p:nvSpPr>
        <p:spPr bwMode="auto">
          <a:xfrm>
            <a:off x="1447800" y="10515600"/>
            <a:ext cx="218440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/>
          <a:lstStyle>
            <a:lvl1pPr algn="ctr" defTabSz="8255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defTabSz="8255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defTabSz="8255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defTabSz="8255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defTabSz="825500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/>
            <a:r>
              <a:rPr lang="pt-BR" sz="4000">
                <a:solidFill>
                  <a:srgbClr val="424242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Brasília-DF, 3 de junho de 2021</a:t>
            </a:r>
          </a:p>
          <a:p>
            <a:pPr eaLnBrk="1"/>
            <a:r>
              <a:rPr lang="pt-BR" sz="4000">
                <a:solidFill>
                  <a:srgbClr val="424242"/>
                </a:solidFill>
                <a:latin typeface="American Typewriter"/>
                <a:ea typeface="American Typewriter"/>
                <a:cs typeface="American Typewriter"/>
                <a:sym typeface="American Typewriter"/>
                <a:hlinkClick r:id="rId3"/>
              </a:rPr>
              <a:t>www.paulomargotto.com.br</a:t>
            </a:r>
            <a:r>
              <a:rPr lang="pt-BR" sz="4000">
                <a:solidFill>
                  <a:srgbClr val="424242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4065250" y="12284075"/>
            <a:ext cx="10318750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400">
                <a:solidFill>
                  <a:schemeClr val="hlink"/>
                </a:solidFill>
              </a:rPr>
              <a:t>Discussão de lesão dos núcleos da base</a:t>
            </a:r>
          </a:p>
          <a:p>
            <a:pPr algn="l" defTabSz="914400" eaLnBrk="1" hangingPunct="1"/>
            <a:r>
              <a:rPr lang="pt-BR" sz="4400">
                <a:solidFill>
                  <a:schemeClr val="hlink"/>
                </a:solidFill>
              </a:rPr>
              <a:t>pela encefalopatia hipóxico-isquêmica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7433925" y="11176000"/>
            <a:ext cx="54419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5400">
                <a:solidFill>
                  <a:schemeClr val="folHlink"/>
                </a:solidFill>
              </a:rPr>
              <a:t>Incluído também</a:t>
            </a:r>
            <a:r>
              <a:rPr lang="pt-BR" sz="5400"/>
              <a:t>!</a:t>
            </a: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0"/>
            <a:ext cx="155448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Dados maternos, gestação 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Dados maternos, gestação e parto </a:t>
            </a:r>
          </a:p>
        </p:txBody>
      </p:sp>
      <p:sp>
        <p:nvSpPr>
          <p:cNvPr id="157" name="A. C. S. C, 19 anos, O+, G1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596900" indent="-596900" defTabSz="238918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238918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238918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238918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238918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38918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38918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38918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38918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A. C. S. C, 19 anos, </a:t>
            </a:r>
            <a:r>
              <a:rPr lang="pt-BR" sz="47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O+</a:t>
            </a: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, G1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Pré-natal com 7 consultas (início no 1T)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DUM: 06/09/2020 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IDADE GESTACIONAL (IG): 35 semanas + 1 dia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Intercorrências na gestação: ITU no 2T tratada com cefalexina por 10 dias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Fez uso de AF+SF </a:t>
            </a:r>
          </a:p>
          <a:p>
            <a:pPr eaLnBrk="1" hangingPunct="1">
              <a:spcBef>
                <a:spcPts val="4400"/>
              </a:spcBef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Nega doenças prévias, uso de álcool, cigarro ou outras drogas</a:t>
            </a:r>
          </a:p>
        </p:txBody>
      </p:sp>
      <p:sp>
        <p:nvSpPr>
          <p:cNvPr id="6148" name="Mulher"/>
          <p:cNvSpPr>
            <a:spLocks/>
          </p:cNvSpPr>
          <p:nvPr/>
        </p:nvSpPr>
        <p:spPr bwMode="auto">
          <a:xfrm>
            <a:off x="20693063" y="1268413"/>
            <a:ext cx="420687" cy="1055687"/>
          </a:xfrm>
          <a:custGeom>
            <a:avLst/>
            <a:gdLst>
              <a:gd name="T0" fmla="*/ 211078 w 21387"/>
              <a:gd name="T1" fmla="*/ 528413 h 21451"/>
              <a:gd name="T2" fmla="*/ 211078 w 21387"/>
              <a:gd name="T3" fmla="*/ 528413 h 21451"/>
              <a:gd name="T4" fmla="*/ 211078 w 21387"/>
              <a:gd name="T5" fmla="*/ 528413 h 21451"/>
              <a:gd name="T6" fmla="*/ 211078 w 21387"/>
              <a:gd name="T7" fmla="*/ 528413 h 21451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87" h="21451" extrusionOk="0">
                <a:moveTo>
                  <a:pt x="10767" y="3"/>
                </a:moveTo>
                <a:cubicBezTo>
                  <a:pt x="10163" y="-15"/>
                  <a:pt x="9173" y="50"/>
                  <a:pt x="8379" y="485"/>
                </a:cubicBezTo>
                <a:cubicBezTo>
                  <a:pt x="7869" y="770"/>
                  <a:pt x="7992" y="989"/>
                  <a:pt x="7147" y="1709"/>
                </a:cubicBezTo>
                <a:cubicBezTo>
                  <a:pt x="6047" y="2649"/>
                  <a:pt x="7909" y="2821"/>
                  <a:pt x="6636" y="3320"/>
                </a:cubicBezTo>
                <a:cubicBezTo>
                  <a:pt x="6113" y="3525"/>
                  <a:pt x="6502" y="3869"/>
                  <a:pt x="6502" y="3869"/>
                </a:cubicBezTo>
                <a:cubicBezTo>
                  <a:pt x="6394" y="3885"/>
                  <a:pt x="6207" y="3880"/>
                  <a:pt x="6099" y="3896"/>
                </a:cubicBezTo>
                <a:cubicBezTo>
                  <a:pt x="5550" y="3950"/>
                  <a:pt x="4864" y="4024"/>
                  <a:pt x="4314" y="4395"/>
                </a:cubicBezTo>
                <a:cubicBezTo>
                  <a:pt x="3537" y="4916"/>
                  <a:pt x="1662" y="6006"/>
                  <a:pt x="254" y="6893"/>
                </a:cubicBezTo>
                <a:cubicBezTo>
                  <a:pt x="241" y="6904"/>
                  <a:pt x="226" y="6914"/>
                  <a:pt x="212" y="6920"/>
                </a:cubicBezTo>
                <a:cubicBezTo>
                  <a:pt x="186" y="6941"/>
                  <a:pt x="160" y="6962"/>
                  <a:pt x="133" y="6978"/>
                </a:cubicBezTo>
                <a:cubicBezTo>
                  <a:pt x="-28" y="7113"/>
                  <a:pt x="-54" y="7253"/>
                  <a:pt x="120" y="7398"/>
                </a:cubicBezTo>
                <a:cubicBezTo>
                  <a:pt x="402" y="7629"/>
                  <a:pt x="494" y="7843"/>
                  <a:pt x="883" y="8241"/>
                </a:cubicBezTo>
                <a:cubicBezTo>
                  <a:pt x="1258" y="8633"/>
                  <a:pt x="2132" y="9064"/>
                  <a:pt x="2789" y="9483"/>
                </a:cubicBezTo>
                <a:cubicBezTo>
                  <a:pt x="2950" y="9591"/>
                  <a:pt x="2935" y="9681"/>
                  <a:pt x="3351" y="9923"/>
                </a:cubicBezTo>
                <a:cubicBezTo>
                  <a:pt x="3579" y="10057"/>
                  <a:pt x="3967" y="10040"/>
                  <a:pt x="3820" y="10040"/>
                </a:cubicBezTo>
                <a:cubicBezTo>
                  <a:pt x="4182" y="10051"/>
                  <a:pt x="4546" y="10004"/>
                  <a:pt x="4532" y="10025"/>
                </a:cubicBezTo>
                <a:cubicBezTo>
                  <a:pt x="4331" y="10627"/>
                  <a:pt x="4437" y="11347"/>
                  <a:pt x="4692" y="12094"/>
                </a:cubicBezTo>
                <a:cubicBezTo>
                  <a:pt x="4839" y="12561"/>
                  <a:pt x="6473" y="15069"/>
                  <a:pt x="6527" y="15493"/>
                </a:cubicBezTo>
                <a:cubicBezTo>
                  <a:pt x="6688" y="17357"/>
                  <a:pt x="7279" y="18781"/>
                  <a:pt x="7641" y="19603"/>
                </a:cubicBezTo>
                <a:cubicBezTo>
                  <a:pt x="7668" y="19651"/>
                  <a:pt x="7723" y="19673"/>
                  <a:pt x="7763" y="19673"/>
                </a:cubicBezTo>
                <a:cubicBezTo>
                  <a:pt x="7790" y="19673"/>
                  <a:pt x="7857" y="19684"/>
                  <a:pt x="7951" y="19700"/>
                </a:cubicBezTo>
                <a:cubicBezTo>
                  <a:pt x="7965" y="20098"/>
                  <a:pt x="8258" y="20001"/>
                  <a:pt x="7775" y="20313"/>
                </a:cubicBezTo>
                <a:cubicBezTo>
                  <a:pt x="7494" y="20495"/>
                  <a:pt x="6838" y="20688"/>
                  <a:pt x="6891" y="21026"/>
                </a:cubicBezTo>
                <a:cubicBezTo>
                  <a:pt x="6905" y="21150"/>
                  <a:pt x="6973" y="21215"/>
                  <a:pt x="7214" y="21307"/>
                </a:cubicBezTo>
                <a:cubicBezTo>
                  <a:pt x="7536" y="21419"/>
                  <a:pt x="8649" y="21585"/>
                  <a:pt x="9694" y="21268"/>
                </a:cubicBezTo>
                <a:cubicBezTo>
                  <a:pt x="10231" y="21107"/>
                  <a:pt x="9893" y="20801"/>
                  <a:pt x="10000" y="20672"/>
                </a:cubicBezTo>
                <a:cubicBezTo>
                  <a:pt x="10148" y="20511"/>
                  <a:pt x="10348" y="20420"/>
                  <a:pt x="10214" y="20027"/>
                </a:cubicBezTo>
                <a:cubicBezTo>
                  <a:pt x="10187" y="19947"/>
                  <a:pt x="10096" y="19803"/>
                  <a:pt x="10042" y="19690"/>
                </a:cubicBezTo>
                <a:cubicBezTo>
                  <a:pt x="10176" y="19669"/>
                  <a:pt x="10281" y="19642"/>
                  <a:pt x="10281" y="19609"/>
                </a:cubicBezTo>
                <a:cubicBezTo>
                  <a:pt x="10294" y="19174"/>
                  <a:pt x="10309" y="18942"/>
                  <a:pt x="10268" y="18287"/>
                </a:cubicBezTo>
                <a:cubicBezTo>
                  <a:pt x="10228" y="17798"/>
                  <a:pt x="10243" y="17454"/>
                  <a:pt x="10176" y="16944"/>
                </a:cubicBezTo>
                <a:cubicBezTo>
                  <a:pt x="10109" y="16390"/>
                  <a:pt x="10015" y="16449"/>
                  <a:pt x="9908" y="15896"/>
                </a:cubicBezTo>
                <a:cubicBezTo>
                  <a:pt x="9868" y="15660"/>
                  <a:pt x="9825" y="15434"/>
                  <a:pt x="9879" y="15193"/>
                </a:cubicBezTo>
                <a:cubicBezTo>
                  <a:pt x="9892" y="15101"/>
                  <a:pt x="9987" y="14456"/>
                  <a:pt x="10000" y="14365"/>
                </a:cubicBezTo>
                <a:cubicBezTo>
                  <a:pt x="10027" y="13312"/>
                  <a:pt x="10097" y="12899"/>
                  <a:pt x="10231" y="11852"/>
                </a:cubicBezTo>
                <a:cubicBezTo>
                  <a:pt x="10257" y="11766"/>
                  <a:pt x="10376" y="11717"/>
                  <a:pt x="10469" y="11803"/>
                </a:cubicBezTo>
                <a:cubicBezTo>
                  <a:pt x="11207" y="12464"/>
                  <a:pt x="11555" y="12812"/>
                  <a:pt x="12145" y="13452"/>
                </a:cubicBezTo>
                <a:cubicBezTo>
                  <a:pt x="12615" y="13962"/>
                  <a:pt x="13770" y="15290"/>
                  <a:pt x="13851" y="15532"/>
                </a:cubicBezTo>
                <a:cubicBezTo>
                  <a:pt x="13985" y="15978"/>
                  <a:pt x="14184" y="16417"/>
                  <a:pt x="14345" y="16965"/>
                </a:cubicBezTo>
                <a:cubicBezTo>
                  <a:pt x="14640" y="17948"/>
                  <a:pt x="15661" y="19270"/>
                  <a:pt x="15795" y="19517"/>
                </a:cubicBezTo>
                <a:cubicBezTo>
                  <a:pt x="15822" y="19565"/>
                  <a:pt x="15834" y="19592"/>
                  <a:pt x="15874" y="19630"/>
                </a:cubicBezTo>
                <a:cubicBezTo>
                  <a:pt x="15888" y="19640"/>
                  <a:pt x="16007" y="19658"/>
                  <a:pt x="16168" y="19663"/>
                </a:cubicBezTo>
                <a:cubicBezTo>
                  <a:pt x="16221" y="19851"/>
                  <a:pt x="16234" y="20173"/>
                  <a:pt x="15912" y="20420"/>
                </a:cubicBezTo>
                <a:cubicBezTo>
                  <a:pt x="15631" y="20641"/>
                  <a:pt x="16113" y="20946"/>
                  <a:pt x="16113" y="20946"/>
                </a:cubicBezTo>
                <a:cubicBezTo>
                  <a:pt x="16408" y="21042"/>
                  <a:pt x="16743" y="21091"/>
                  <a:pt x="17186" y="21080"/>
                </a:cubicBezTo>
                <a:cubicBezTo>
                  <a:pt x="17615" y="21075"/>
                  <a:pt x="17884" y="21161"/>
                  <a:pt x="17978" y="21187"/>
                </a:cubicBezTo>
                <a:cubicBezTo>
                  <a:pt x="18031" y="21204"/>
                  <a:pt x="18057" y="21209"/>
                  <a:pt x="18057" y="21209"/>
                </a:cubicBezTo>
                <a:cubicBezTo>
                  <a:pt x="18057" y="21209"/>
                  <a:pt x="19373" y="21440"/>
                  <a:pt x="20848" y="21344"/>
                </a:cubicBezTo>
                <a:cubicBezTo>
                  <a:pt x="21478" y="21317"/>
                  <a:pt x="21546" y="21161"/>
                  <a:pt x="21104" y="20946"/>
                </a:cubicBezTo>
                <a:cubicBezTo>
                  <a:pt x="20447" y="20618"/>
                  <a:pt x="19682" y="20571"/>
                  <a:pt x="19361" y="20367"/>
                </a:cubicBezTo>
                <a:cubicBezTo>
                  <a:pt x="18771" y="19991"/>
                  <a:pt x="18409" y="19910"/>
                  <a:pt x="18288" y="19620"/>
                </a:cubicBezTo>
                <a:cubicBezTo>
                  <a:pt x="18449" y="19598"/>
                  <a:pt x="18543" y="19583"/>
                  <a:pt x="18543" y="19583"/>
                </a:cubicBezTo>
                <a:cubicBezTo>
                  <a:pt x="18543" y="19583"/>
                  <a:pt x="18461" y="19087"/>
                  <a:pt x="18368" y="18765"/>
                </a:cubicBezTo>
                <a:cubicBezTo>
                  <a:pt x="18126" y="17922"/>
                  <a:pt x="18046" y="17332"/>
                  <a:pt x="17965" y="16870"/>
                </a:cubicBezTo>
                <a:cubicBezTo>
                  <a:pt x="17831" y="16053"/>
                  <a:pt x="17360" y="15671"/>
                  <a:pt x="17253" y="15402"/>
                </a:cubicBezTo>
                <a:cubicBezTo>
                  <a:pt x="16851" y="14452"/>
                  <a:pt x="16690" y="14372"/>
                  <a:pt x="16449" y="13378"/>
                </a:cubicBezTo>
                <a:cubicBezTo>
                  <a:pt x="16408" y="13195"/>
                  <a:pt x="16221" y="11911"/>
                  <a:pt x="15912" y="11159"/>
                </a:cubicBezTo>
                <a:cubicBezTo>
                  <a:pt x="15738" y="10734"/>
                  <a:pt x="15405" y="10370"/>
                  <a:pt x="15137" y="9967"/>
                </a:cubicBezTo>
                <a:cubicBezTo>
                  <a:pt x="15218" y="10096"/>
                  <a:pt x="15269" y="9913"/>
                  <a:pt x="15564" y="9886"/>
                </a:cubicBezTo>
                <a:cubicBezTo>
                  <a:pt x="16208" y="9832"/>
                  <a:pt x="16476" y="9686"/>
                  <a:pt x="16838" y="9498"/>
                </a:cubicBezTo>
                <a:cubicBezTo>
                  <a:pt x="17723" y="9020"/>
                  <a:pt x="20312" y="7812"/>
                  <a:pt x="20714" y="7469"/>
                </a:cubicBezTo>
                <a:cubicBezTo>
                  <a:pt x="20888" y="7318"/>
                  <a:pt x="21195" y="7000"/>
                  <a:pt x="21208" y="6839"/>
                </a:cubicBezTo>
                <a:cubicBezTo>
                  <a:pt x="21222" y="6646"/>
                  <a:pt x="20727" y="6421"/>
                  <a:pt x="20580" y="6292"/>
                </a:cubicBezTo>
                <a:cubicBezTo>
                  <a:pt x="20379" y="6120"/>
                  <a:pt x="19881" y="5825"/>
                  <a:pt x="19599" y="5669"/>
                </a:cubicBezTo>
                <a:cubicBezTo>
                  <a:pt x="18889" y="5277"/>
                  <a:pt x="18528" y="5179"/>
                  <a:pt x="17496" y="4690"/>
                </a:cubicBezTo>
                <a:cubicBezTo>
                  <a:pt x="17335" y="4615"/>
                  <a:pt x="16586" y="4008"/>
                  <a:pt x="15862" y="3884"/>
                </a:cubicBezTo>
                <a:cubicBezTo>
                  <a:pt x="15192" y="3766"/>
                  <a:pt x="13968" y="3767"/>
                  <a:pt x="13968" y="3767"/>
                </a:cubicBezTo>
                <a:cubicBezTo>
                  <a:pt x="14116" y="3536"/>
                  <a:pt x="13620" y="3418"/>
                  <a:pt x="13620" y="3149"/>
                </a:cubicBezTo>
                <a:cubicBezTo>
                  <a:pt x="13620" y="2607"/>
                  <a:pt x="15057" y="2853"/>
                  <a:pt x="13729" y="1365"/>
                </a:cubicBezTo>
                <a:cubicBezTo>
                  <a:pt x="13595" y="1220"/>
                  <a:pt x="13324" y="554"/>
                  <a:pt x="12426" y="334"/>
                </a:cubicBezTo>
                <a:cubicBezTo>
                  <a:pt x="12305" y="302"/>
                  <a:pt x="12051" y="279"/>
                  <a:pt x="11957" y="236"/>
                </a:cubicBezTo>
                <a:cubicBezTo>
                  <a:pt x="11796" y="172"/>
                  <a:pt x="11555" y="87"/>
                  <a:pt x="11219" y="38"/>
                </a:cubicBezTo>
                <a:cubicBezTo>
                  <a:pt x="11126" y="25"/>
                  <a:pt x="10968" y="9"/>
                  <a:pt x="10767" y="3"/>
                </a:cubicBezTo>
                <a:close/>
                <a:moveTo>
                  <a:pt x="15514" y="5645"/>
                </a:moveTo>
                <a:cubicBezTo>
                  <a:pt x="15647" y="5640"/>
                  <a:pt x="15796" y="5665"/>
                  <a:pt x="15967" y="5723"/>
                </a:cubicBezTo>
                <a:cubicBezTo>
                  <a:pt x="16731" y="5981"/>
                  <a:pt x="18812" y="6904"/>
                  <a:pt x="18812" y="7022"/>
                </a:cubicBezTo>
                <a:cubicBezTo>
                  <a:pt x="18812" y="7113"/>
                  <a:pt x="18490" y="7365"/>
                  <a:pt x="17806" y="7838"/>
                </a:cubicBezTo>
                <a:cubicBezTo>
                  <a:pt x="17350" y="8155"/>
                  <a:pt x="16894" y="8365"/>
                  <a:pt x="16264" y="8763"/>
                </a:cubicBezTo>
                <a:cubicBezTo>
                  <a:pt x="16224" y="8790"/>
                  <a:pt x="15967" y="8972"/>
                  <a:pt x="15686" y="8961"/>
                </a:cubicBezTo>
                <a:cubicBezTo>
                  <a:pt x="15686" y="8961"/>
                  <a:pt x="15299" y="8919"/>
                  <a:pt x="14923" y="8817"/>
                </a:cubicBezTo>
                <a:cubicBezTo>
                  <a:pt x="14575" y="8720"/>
                  <a:pt x="14186" y="8736"/>
                  <a:pt x="14186" y="8758"/>
                </a:cubicBezTo>
                <a:cubicBezTo>
                  <a:pt x="14186" y="8763"/>
                  <a:pt x="13824" y="8521"/>
                  <a:pt x="13851" y="8021"/>
                </a:cubicBezTo>
                <a:cubicBezTo>
                  <a:pt x="13891" y="7054"/>
                  <a:pt x="14277" y="6722"/>
                  <a:pt x="14559" y="6340"/>
                </a:cubicBezTo>
                <a:cubicBezTo>
                  <a:pt x="14861" y="5938"/>
                  <a:pt x="15116" y="5661"/>
                  <a:pt x="15514" y="5645"/>
                </a:cubicBezTo>
                <a:close/>
                <a:moveTo>
                  <a:pt x="5395" y="5887"/>
                </a:moveTo>
                <a:cubicBezTo>
                  <a:pt x="5545" y="5876"/>
                  <a:pt x="5689" y="5902"/>
                  <a:pt x="5722" y="6028"/>
                </a:cubicBezTo>
                <a:cubicBezTo>
                  <a:pt x="5749" y="6120"/>
                  <a:pt x="5832" y="6280"/>
                  <a:pt x="5886" y="6414"/>
                </a:cubicBezTo>
                <a:cubicBezTo>
                  <a:pt x="6060" y="6844"/>
                  <a:pt x="6366" y="6931"/>
                  <a:pt x="6393" y="7210"/>
                </a:cubicBezTo>
                <a:cubicBezTo>
                  <a:pt x="6527" y="8430"/>
                  <a:pt x="5806" y="8382"/>
                  <a:pt x="5404" y="8919"/>
                </a:cubicBezTo>
                <a:cubicBezTo>
                  <a:pt x="5337" y="8903"/>
                  <a:pt x="4707" y="8988"/>
                  <a:pt x="4130" y="9095"/>
                </a:cubicBezTo>
                <a:cubicBezTo>
                  <a:pt x="3419" y="8778"/>
                  <a:pt x="3068" y="7651"/>
                  <a:pt x="2559" y="7281"/>
                </a:cubicBezTo>
                <a:cubicBezTo>
                  <a:pt x="2291" y="7082"/>
                  <a:pt x="3164" y="6834"/>
                  <a:pt x="3807" y="6544"/>
                </a:cubicBezTo>
                <a:cubicBezTo>
                  <a:pt x="4304" y="6323"/>
                  <a:pt x="4516" y="6228"/>
                  <a:pt x="5052" y="5964"/>
                </a:cubicBezTo>
                <a:cubicBezTo>
                  <a:pt x="5092" y="5946"/>
                  <a:pt x="5246" y="5898"/>
                  <a:pt x="5395" y="5887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orologias: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 hangingPunct="1"/>
            <a:r>
              <a:rPr lang="pt-BR" smtClean="0"/>
              <a:t>Sorologias: </a:t>
            </a:r>
          </a:p>
          <a:p>
            <a:pPr lvl="1" eaLnBrk="1" hangingPunct="1"/>
            <a:r>
              <a:rPr lang="pt-BR" smtClean="0"/>
              <a:t>Teste rápido na sala de parto: HIV e VDRL: não coletado </a:t>
            </a:r>
          </a:p>
          <a:p>
            <a:pPr lvl="1" eaLnBrk="1" hangingPunct="1"/>
            <a:r>
              <a:rPr lang="pt-BR" smtClean="0"/>
              <a:t>NR 1T: HIV, VDRL, Hepatite B e C</a:t>
            </a:r>
          </a:p>
          <a:p>
            <a:pPr lvl="1" eaLnBrk="1" hangingPunct="1"/>
            <a:r>
              <a:rPr lang="pt-BR" smtClean="0"/>
              <a:t>Toxoplasmose, CMV, rubéola, HTLV: sem informações</a:t>
            </a:r>
          </a:p>
        </p:txBody>
      </p:sp>
      <p:sp>
        <p:nvSpPr>
          <p:cNvPr id="161" name="Dados maternos, gestação 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Dados maternos, gestação e parto </a:t>
            </a:r>
          </a:p>
        </p:txBody>
      </p:sp>
      <p:sp>
        <p:nvSpPr>
          <p:cNvPr id="7172" name="Mulher"/>
          <p:cNvSpPr>
            <a:spLocks/>
          </p:cNvSpPr>
          <p:nvPr/>
        </p:nvSpPr>
        <p:spPr bwMode="auto">
          <a:xfrm>
            <a:off x="20693063" y="1268413"/>
            <a:ext cx="420687" cy="1055687"/>
          </a:xfrm>
          <a:custGeom>
            <a:avLst/>
            <a:gdLst>
              <a:gd name="T0" fmla="*/ 211078 w 21387"/>
              <a:gd name="T1" fmla="*/ 528413 h 21451"/>
              <a:gd name="T2" fmla="*/ 211078 w 21387"/>
              <a:gd name="T3" fmla="*/ 528413 h 21451"/>
              <a:gd name="T4" fmla="*/ 211078 w 21387"/>
              <a:gd name="T5" fmla="*/ 528413 h 21451"/>
              <a:gd name="T6" fmla="*/ 211078 w 21387"/>
              <a:gd name="T7" fmla="*/ 528413 h 21451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87" h="21451" extrusionOk="0">
                <a:moveTo>
                  <a:pt x="10767" y="3"/>
                </a:moveTo>
                <a:cubicBezTo>
                  <a:pt x="10163" y="-15"/>
                  <a:pt x="9173" y="50"/>
                  <a:pt x="8379" y="485"/>
                </a:cubicBezTo>
                <a:cubicBezTo>
                  <a:pt x="7869" y="770"/>
                  <a:pt x="7992" y="989"/>
                  <a:pt x="7147" y="1709"/>
                </a:cubicBezTo>
                <a:cubicBezTo>
                  <a:pt x="6047" y="2649"/>
                  <a:pt x="7909" y="2821"/>
                  <a:pt x="6636" y="3320"/>
                </a:cubicBezTo>
                <a:cubicBezTo>
                  <a:pt x="6113" y="3525"/>
                  <a:pt x="6502" y="3869"/>
                  <a:pt x="6502" y="3869"/>
                </a:cubicBezTo>
                <a:cubicBezTo>
                  <a:pt x="6394" y="3885"/>
                  <a:pt x="6207" y="3880"/>
                  <a:pt x="6099" y="3896"/>
                </a:cubicBezTo>
                <a:cubicBezTo>
                  <a:pt x="5550" y="3950"/>
                  <a:pt x="4864" y="4024"/>
                  <a:pt x="4314" y="4395"/>
                </a:cubicBezTo>
                <a:cubicBezTo>
                  <a:pt x="3537" y="4916"/>
                  <a:pt x="1662" y="6006"/>
                  <a:pt x="254" y="6893"/>
                </a:cubicBezTo>
                <a:cubicBezTo>
                  <a:pt x="241" y="6904"/>
                  <a:pt x="226" y="6914"/>
                  <a:pt x="212" y="6920"/>
                </a:cubicBezTo>
                <a:cubicBezTo>
                  <a:pt x="186" y="6941"/>
                  <a:pt x="160" y="6962"/>
                  <a:pt x="133" y="6978"/>
                </a:cubicBezTo>
                <a:cubicBezTo>
                  <a:pt x="-28" y="7113"/>
                  <a:pt x="-54" y="7253"/>
                  <a:pt x="120" y="7398"/>
                </a:cubicBezTo>
                <a:cubicBezTo>
                  <a:pt x="402" y="7629"/>
                  <a:pt x="494" y="7843"/>
                  <a:pt x="883" y="8241"/>
                </a:cubicBezTo>
                <a:cubicBezTo>
                  <a:pt x="1258" y="8633"/>
                  <a:pt x="2132" y="9064"/>
                  <a:pt x="2789" y="9483"/>
                </a:cubicBezTo>
                <a:cubicBezTo>
                  <a:pt x="2950" y="9591"/>
                  <a:pt x="2935" y="9681"/>
                  <a:pt x="3351" y="9923"/>
                </a:cubicBezTo>
                <a:cubicBezTo>
                  <a:pt x="3579" y="10057"/>
                  <a:pt x="3967" y="10040"/>
                  <a:pt x="3820" y="10040"/>
                </a:cubicBezTo>
                <a:cubicBezTo>
                  <a:pt x="4182" y="10051"/>
                  <a:pt x="4546" y="10004"/>
                  <a:pt x="4532" y="10025"/>
                </a:cubicBezTo>
                <a:cubicBezTo>
                  <a:pt x="4331" y="10627"/>
                  <a:pt x="4437" y="11347"/>
                  <a:pt x="4692" y="12094"/>
                </a:cubicBezTo>
                <a:cubicBezTo>
                  <a:pt x="4839" y="12561"/>
                  <a:pt x="6473" y="15069"/>
                  <a:pt x="6527" y="15493"/>
                </a:cubicBezTo>
                <a:cubicBezTo>
                  <a:pt x="6688" y="17357"/>
                  <a:pt x="7279" y="18781"/>
                  <a:pt x="7641" y="19603"/>
                </a:cubicBezTo>
                <a:cubicBezTo>
                  <a:pt x="7668" y="19651"/>
                  <a:pt x="7723" y="19673"/>
                  <a:pt x="7763" y="19673"/>
                </a:cubicBezTo>
                <a:cubicBezTo>
                  <a:pt x="7790" y="19673"/>
                  <a:pt x="7857" y="19684"/>
                  <a:pt x="7951" y="19700"/>
                </a:cubicBezTo>
                <a:cubicBezTo>
                  <a:pt x="7965" y="20098"/>
                  <a:pt x="8258" y="20001"/>
                  <a:pt x="7775" y="20313"/>
                </a:cubicBezTo>
                <a:cubicBezTo>
                  <a:pt x="7494" y="20495"/>
                  <a:pt x="6838" y="20688"/>
                  <a:pt x="6891" y="21026"/>
                </a:cubicBezTo>
                <a:cubicBezTo>
                  <a:pt x="6905" y="21150"/>
                  <a:pt x="6973" y="21215"/>
                  <a:pt x="7214" y="21307"/>
                </a:cubicBezTo>
                <a:cubicBezTo>
                  <a:pt x="7536" y="21419"/>
                  <a:pt x="8649" y="21585"/>
                  <a:pt x="9694" y="21268"/>
                </a:cubicBezTo>
                <a:cubicBezTo>
                  <a:pt x="10231" y="21107"/>
                  <a:pt x="9893" y="20801"/>
                  <a:pt x="10000" y="20672"/>
                </a:cubicBezTo>
                <a:cubicBezTo>
                  <a:pt x="10148" y="20511"/>
                  <a:pt x="10348" y="20420"/>
                  <a:pt x="10214" y="20027"/>
                </a:cubicBezTo>
                <a:cubicBezTo>
                  <a:pt x="10187" y="19947"/>
                  <a:pt x="10096" y="19803"/>
                  <a:pt x="10042" y="19690"/>
                </a:cubicBezTo>
                <a:cubicBezTo>
                  <a:pt x="10176" y="19669"/>
                  <a:pt x="10281" y="19642"/>
                  <a:pt x="10281" y="19609"/>
                </a:cubicBezTo>
                <a:cubicBezTo>
                  <a:pt x="10294" y="19174"/>
                  <a:pt x="10309" y="18942"/>
                  <a:pt x="10268" y="18287"/>
                </a:cubicBezTo>
                <a:cubicBezTo>
                  <a:pt x="10228" y="17798"/>
                  <a:pt x="10243" y="17454"/>
                  <a:pt x="10176" y="16944"/>
                </a:cubicBezTo>
                <a:cubicBezTo>
                  <a:pt x="10109" y="16390"/>
                  <a:pt x="10015" y="16449"/>
                  <a:pt x="9908" y="15896"/>
                </a:cubicBezTo>
                <a:cubicBezTo>
                  <a:pt x="9868" y="15660"/>
                  <a:pt x="9825" y="15434"/>
                  <a:pt x="9879" y="15193"/>
                </a:cubicBezTo>
                <a:cubicBezTo>
                  <a:pt x="9892" y="15101"/>
                  <a:pt x="9987" y="14456"/>
                  <a:pt x="10000" y="14365"/>
                </a:cubicBezTo>
                <a:cubicBezTo>
                  <a:pt x="10027" y="13312"/>
                  <a:pt x="10097" y="12899"/>
                  <a:pt x="10231" y="11852"/>
                </a:cubicBezTo>
                <a:cubicBezTo>
                  <a:pt x="10257" y="11766"/>
                  <a:pt x="10376" y="11717"/>
                  <a:pt x="10469" y="11803"/>
                </a:cubicBezTo>
                <a:cubicBezTo>
                  <a:pt x="11207" y="12464"/>
                  <a:pt x="11555" y="12812"/>
                  <a:pt x="12145" y="13452"/>
                </a:cubicBezTo>
                <a:cubicBezTo>
                  <a:pt x="12615" y="13962"/>
                  <a:pt x="13770" y="15290"/>
                  <a:pt x="13851" y="15532"/>
                </a:cubicBezTo>
                <a:cubicBezTo>
                  <a:pt x="13985" y="15978"/>
                  <a:pt x="14184" y="16417"/>
                  <a:pt x="14345" y="16965"/>
                </a:cubicBezTo>
                <a:cubicBezTo>
                  <a:pt x="14640" y="17948"/>
                  <a:pt x="15661" y="19270"/>
                  <a:pt x="15795" y="19517"/>
                </a:cubicBezTo>
                <a:cubicBezTo>
                  <a:pt x="15822" y="19565"/>
                  <a:pt x="15834" y="19592"/>
                  <a:pt x="15874" y="19630"/>
                </a:cubicBezTo>
                <a:cubicBezTo>
                  <a:pt x="15888" y="19640"/>
                  <a:pt x="16007" y="19658"/>
                  <a:pt x="16168" y="19663"/>
                </a:cubicBezTo>
                <a:cubicBezTo>
                  <a:pt x="16221" y="19851"/>
                  <a:pt x="16234" y="20173"/>
                  <a:pt x="15912" y="20420"/>
                </a:cubicBezTo>
                <a:cubicBezTo>
                  <a:pt x="15631" y="20641"/>
                  <a:pt x="16113" y="20946"/>
                  <a:pt x="16113" y="20946"/>
                </a:cubicBezTo>
                <a:cubicBezTo>
                  <a:pt x="16408" y="21042"/>
                  <a:pt x="16743" y="21091"/>
                  <a:pt x="17186" y="21080"/>
                </a:cubicBezTo>
                <a:cubicBezTo>
                  <a:pt x="17615" y="21075"/>
                  <a:pt x="17884" y="21161"/>
                  <a:pt x="17978" y="21187"/>
                </a:cubicBezTo>
                <a:cubicBezTo>
                  <a:pt x="18031" y="21204"/>
                  <a:pt x="18057" y="21209"/>
                  <a:pt x="18057" y="21209"/>
                </a:cubicBezTo>
                <a:cubicBezTo>
                  <a:pt x="18057" y="21209"/>
                  <a:pt x="19373" y="21440"/>
                  <a:pt x="20848" y="21344"/>
                </a:cubicBezTo>
                <a:cubicBezTo>
                  <a:pt x="21478" y="21317"/>
                  <a:pt x="21546" y="21161"/>
                  <a:pt x="21104" y="20946"/>
                </a:cubicBezTo>
                <a:cubicBezTo>
                  <a:pt x="20447" y="20618"/>
                  <a:pt x="19682" y="20571"/>
                  <a:pt x="19361" y="20367"/>
                </a:cubicBezTo>
                <a:cubicBezTo>
                  <a:pt x="18771" y="19991"/>
                  <a:pt x="18409" y="19910"/>
                  <a:pt x="18288" y="19620"/>
                </a:cubicBezTo>
                <a:cubicBezTo>
                  <a:pt x="18449" y="19598"/>
                  <a:pt x="18543" y="19583"/>
                  <a:pt x="18543" y="19583"/>
                </a:cubicBezTo>
                <a:cubicBezTo>
                  <a:pt x="18543" y="19583"/>
                  <a:pt x="18461" y="19087"/>
                  <a:pt x="18368" y="18765"/>
                </a:cubicBezTo>
                <a:cubicBezTo>
                  <a:pt x="18126" y="17922"/>
                  <a:pt x="18046" y="17332"/>
                  <a:pt x="17965" y="16870"/>
                </a:cubicBezTo>
                <a:cubicBezTo>
                  <a:pt x="17831" y="16053"/>
                  <a:pt x="17360" y="15671"/>
                  <a:pt x="17253" y="15402"/>
                </a:cubicBezTo>
                <a:cubicBezTo>
                  <a:pt x="16851" y="14452"/>
                  <a:pt x="16690" y="14372"/>
                  <a:pt x="16449" y="13378"/>
                </a:cubicBezTo>
                <a:cubicBezTo>
                  <a:pt x="16408" y="13195"/>
                  <a:pt x="16221" y="11911"/>
                  <a:pt x="15912" y="11159"/>
                </a:cubicBezTo>
                <a:cubicBezTo>
                  <a:pt x="15738" y="10734"/>
                  <a:pt x="15405" y="10370"/>
                  <a:pt x="15137" y="9967"/>
                </a:cubicBezTo>
                <a:cubicBezTo>
                  <a:pt x="15218" y="10096"/>
                  <a:pt x="15269" y="9913"/>
                  <a:pt x="15564" y="9886"/>
                </a:cubicBezTo>
                <a:cubicBezTo>
                  <a:pt x="16208" y="9832"/>
                  <a:pt x="16476" y="9686"/>
                  <a:pt x="16838" y="9498"/>
                </a:cubicBezTo>
                <a:cubicBezTo>
                  <a:pt x="17723" y="9020"/>
                  <a:pt x="20312" y="7812"/>
                  <a:pt x="20714" y="7469"/>
                </a:cubicBezTo>
                <a:cubicBezTo>
                  <a:pt x="20888" y="7318"/>
                  <a:pt x="21195" y="7000"/>
                  <a:pt x="21208" y="6839"/>
                </a:cubicBezTo>
                <a:cubicBezTo>
                  <a:pt x="21222" y="6646"/>
                  <a:pt x="20727" y="6421"/>
                  <a:pt x="20580" y="6292"/>
                </a:cubicBezTo>
                <a:cubicBezTo>
                  <a:pt x="20379" y="6120"/>
                  <a:pt x="19881" y="5825"/>
                  <a:pt x="19599" y="5669"/>
                </a:cubicBezTo>
                <a:cubicBezTo>
                  <a:pt x="18889" y="5277"/>
                  <a:pt x="18528" y="5179"/>
                  <a:pt x="17496" y="4690"/>
                </a:cubicBezTo>
                <a:cubicBezTo>
                  <a:pt x="17335" y="4615"/>
                  <a:pt x="16586" y="4008"/>
                  <a:pt x="15862" y="3884"/>
                </a:cubicBezTo>
                <a:cubicBezTo>
                  <a:pt x="15192" y="3766"/>
                  <a:pt x="13968" y="3767"/>
                  <a:pt x="13968" y="3767"/>
                </a:cubicBezTo>
                <a:cubicBezTo>
                  <a:pt x="14116" y="3536"/>
                  <a:pt x="13620" y="3418"/>
                  <a:pt x="13620" y="3149"/>
                </a:cubicBezTo>
                <a:cubicBezTo>
                  <a:pt x="13620" y="2607"/>
                  <a:pt x="15057" y="2853"/>
                  <a:pt x="13729" y="1365"/>
                </a:cubicBezTo>
                <a:cubicBezTo>
                  <a:pt x="13595" y="1220"/>
                  <a:pt x="13324" y="554"/>
                  <a:pt x="12426" y="334"/>
                </a:cubicBezTo>
                <a:cubicBezTo>
                  <a:pt x="12305" y="302"/>
                  <a:pt x="12051" y="279"/>
                  <a:pt x="11957" y="236"/>
                </a:cubicBezTo>
                <a:cubicBezTo>
                  <a:pt x="11796" y="172"/>
                  <a:pt x="11555" y="87"/>
                  <a:pt x="11219" y="38"/>
                </a:cubicBezTo>
                <a:cubicBezTo>
                  <a:pt x="11126" y="25"/>
                  <a:pt x="10968" y="9"/>
                  <a:pt x="10767" y="3"/>
                </a:cubicBezTo>
                <a:close/>
                <a:moveTo>
                  <a:pt x="15514" y="5645"/>
                </a:moveTo>
                <a:cubicBezTo>
                  <a:pt x="15647" y="5640"/>
                  <a:pt x="15796" y="5665"/>
                  <a:pt x="15967" y="5723"/>
                </a:cubicBezTo>
                <a:cubicBezTo>
                  <a:pt x="16731" y="5981"/>
                  <a:pt x="18812" y="6904"/>
                  <a:pt x="18812" y="7022"/>
                </a:cubicBezTo>
                <a:cubicBezTo>
                  <a:pt x="18812" y="7113"/>
                  <a:pt x="18490" y="7365"/>
                  <a:pt x="17806" y="7838"/>
                </a:cubicBezTo>
                <a:cubicBezTo>
                  <a:pt x="17350" y="8155"/>
                  <a:pt x="16894" y="8365"/>
                  <a:pt x="16264" y="8763"/>
                </a:cubicBezTo>
                <a:cubicBezTo>
                  <a:pt x="16224" y="8790"/>
                  <a:pt x="15967" y="8972"/>
                  <a:pt x="15686" y="8961"/>
                </a:cubicBezTo>
                <a:cubicBezTo>
                  <a:pt x="15686" y="8961"/>
                  <a:pt x="15299" y="8919"/>
                  <a:pt x="14923" y="8817"/>
                </a:cubicBezTo>
                <a:cubicBezTo>
                  <a:pt x="14575" y="8720"/>
                  <a:pt x="14186" y="8736"/>
                  <a:pt x="14186" y="8758"/>
                </a:cubicBezTo>
                <a:cubicBezTo>
                  <a:pt x="14186" y="8763"/>
                  <a:pt x="13824" y="8521"/>
                  <a:pt x="13851" y="8021"/>
                </a:cubicBezTo>
                <a:cubicBezTo>
                  <a:pt x="13891" y="7054"/>
                  <a:pt x="14277" y="6722"/>
                  <a:pt x="14559" y="6340"/>
                </a:cubicBezTo>
                <a:cubicBezTo>
                  <a:pt x="14861" y="5938"/>
                  <a:pt x="15116" y="5661"/>
                  <a:pt x="15514" y="5645"/>
                </a:cubicBezTo>
                <a:close/>
                <a:moveTo>
                  <a:pt x="5395" y="5887"/>
                </a:moveTo>
                <a:cubicBezTo>
                  <a:pt x="5545" y="5876"/>
                  <a:pt x="5689" y="5902"/>
                  <a:pt x="5722" y="6028"/>
                </a:cubicBezTo>
                <a:cubicBezTo>
                  <a:pt x="5749" y="6120"/>
                  <a:pt x="5832" y="6280"/>
                  <a:pt x="5886" y="6414"/>
                </a:cubicBezTo>
                <a:cubicBezTo>
                  <a:pt x="6060" y="6844"/>
                  <a:pt x="6366" y="6931"/>
                  <a:pt x="6393" y="7210"/>
                </a:cubicBezTo>
                <a:cubicBezTo>
                  <a:pt x="6527" y="8430"/>
                  <a:pt x="5806" y="8382"/>
                  <a:pt x="5404" y="8919"/>
                </a:cubicBezTo>
                <a:cubicBezTo>
                  <a:pt x="5337" y="8903"/>
                  <a:pt x="4707" y="8988"/>
                  <a:pt x="4130" y="9095"/>
                </a:cubicBezTo>
                <a:cubicBezTo>
                  <a:pt x="3419" y="8778"/>
                  <a:pt x="3068" y="7651"/>
                  <a:pt x="2559" y="7281"/>
                </a:cubicBezTo>
                <a:cubicBezTo>
                  <a:pt x="2291" y="7082"/>
                  <a:pt x="3164" y="6834"/>
                  <a:pt x="3807" y="6544"/>
                </a:cubicBezTo>
                <a:cubicBezTo>
                  <a:pt x="4304" y="6323"/>
                  <a:pt x="4516" y="6228"/>
                  <a:pt x="5052" y="5964"/>
                </a:cubicBezTo>
                <a:cubicBezTo>
                  <a:pt x="5092" y="5946"/>
                  <a:pt x="5246" y="5898"/>
                  <a:pt x="5395" y="5887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Parto cesárea por apresentação córmica em 10/05/2021 às 8h46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Parto cesárea por apresentação córmica em 10/05/2021 às 8h46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Apresentação: pélvica 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Bolsa rota: no ato </a:t>
            </a:r>
          </a:p>
        </p:txBody>
      </p:sp>
      <p:sp>
        <p:nvSpPr>
          <p:cNvPr id="165" name="Dados maternos, gestação 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Dados maternos, gestação e parto </a:t>
            </a:r>
          </a:p>
        </p:txBody>
      </p:sp>
      <p:sp>
        <p:nvSpPr>
          <p:cNvPr id="8196" name="Mulher"/>
          <p:cNvSpPr>
            <a:spLocks/>
          </p:cNvSpPr>
          <p:nvPr/>
        </p:nvSpPr>
        <p:spPr bwMode="auto">
          <a:xfrm>
            <a:off x="20693063" y="1268413"/>
            <a:ext cx="420687" cy="1055687"/>
          </a:xfrm>
          <a:custGeom>
            <a:avLst/>
            <a:gdLst>
              <a:gd name="T0" fmla="*/ 211078 w 21387"/>
              <a:gd name="T1" fmla="*/ 528413 h 21451"/>
              <a:gd name="T2" fmla="*/ 211078 w 21387"/>
              <a:gd name="T3" fmla="*/ 528413 h 21451"/>
              <a:gd name="T4" fmla="*/ 211078 w 21387"/>
              <a:gd name="T5" fmla="*/ 528413 h 21451"/>
              <a:gd name="T6" fmla="*/ 211078 w 21387"/>
              <a:gd name="T7" fmla="*/ 528413 h 21451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87" h="21451" extrusionOk="0">
                <a:moveTo>
                  <a:pt x="10767" y="3"/>
                </a:moveTo>
                <a:cubicBezTo>
                  <a:pt x="10163" y="-15"/>
                  <a:pt x="9173" y="50"/>
                  <a:pt x="8379" y="485"/>
                </a:cubicBezTo>
                <a:cubicBezTo>
                  <a:pt x="7869" y="770"/>
                  <a:pt x="7992" y="989"/>
                  <a:pt x="7147" y="1709"/>
                </a:cubicBezTo>
                <a:cubicBezTo>
                  <a:pt x="6047" y="2649"/>
                  <a:pt x="7909" y="2821"/>
                  <a:pt x="6636" y="3320"/>
                </a:cubicBezTo>
                <a:cubicBezTo>
                  <a:pt x="6113" y="3525"/>
                  <a:pt x="6502" y="3869"/>
                  <a:pt x="6502" y="3869"/>
                </a:cubicBezTo>
                <a:cubicBezTo>
                  <a:pt x="6394" y="3885"/>
                  <a:pt x="6207" y="3880"/>
                  <a:pt x="6099" y="3896"/>
                </a:cubicBezTo>
                <a:cubicBezTo>
                  <a:pt x="5550" y="3950"/>
                  <a:pt x="4864" y="4024"/>
                  <a:pt x="4314" y="4395"/>
                </a:cubicBezTo>
                <a:cubicBezTo>
                  <a:pt x="3537" y="4916"/>
                  <a:pt x="1662" y="6006"/>
                  <a:pt x="254" y="6893"/>
                </a:cubicBezTo>
                <a:cubicBezTo>
                  <a:pt x="241" y="6904"/>
                  <a:pt x="226" y="6914"/>
                  <a:pt x="212" y="6920"/>
                </a:cubicBezTo>
                <a:cubicBezTo>
                  <a:pt x="186" y="6941"/>
                  <a:pt x="160" y="6962"/>
                  <a:pt x="133" y="6978"/>
                </a:cubicBezTo>
                <a:cubicBezTo>
                  <a:pt x="-28" y="7113"/>
                  <a:pt x="-54" y="7253"/>
                  <a:pt x="120" y="7398"/>
                </a:cubicBezTo>
                <a:cubicBezTo>
                  <a:pt x="402" y="7629"/>
                  <a:pt x="494" y="7843"/>
                  <a:pt x="883" y="8241"/>
                </a:cubicBezTo>
                <a:cubicBezTo>
                  <a:pt x="1258" y="8633"/>
                  <a:pt x="2132" y="9064"/>
                  <a:pt x="2789" y="9483"/>
                </a:cubicBezTo>
                <a:cubicBezTo>
                  <a:pt x="2950" y="9591"/>
                  <a:pt x="2935" y="9681"/>
                  <a:pt x="3351" y="9923"/>
                </a:cubicBezTo>
                <a:cubicBezTo>
                  <a:pt x="3579" y="10057"/>
                  <a:pt x="3967" y="10040"/>
                  <a:pt x="3820" y="10040"/>
                </a:cubicBezTo>
                <a:cubicBezTo>
                  <a:pt x="4182" y="10051"/>
                  <a:pt x="4546" y="10004"/>
                  <a:pt x="4532" y="10025"/>
                </a:cubicBezTo>
                <a:cubicBezTo>
                  <a:pt x="4331" y="10627"/>
                  <a:pt x="4437" y="11347"/>
                  <a:pt x="4692" y="12094"/>
                </a:cubicBezTo>
                <a:cubicBezTo>
                  <a:pt x="4839" y="12561"/>
                  <a:pt x="6473" y="15069"/>
                  <a:pt x="6527" y="15493"/>
                </a:cubicBezTo>
                <a:cubicBezTo>
                  <a:pt x="6688" y="17357"/>
                  <a:pt x="7279" y="18781"/>
                  <a:pt x="7641" y="19603"/>
                </a:cubicBezTo>
                <a:cubicBezTo>
                  <a:pt x="7668" y="19651"/>
                  <a:pt x="7723" y="19673"/>
                  <a:pt x="7763" y="19673"/>
                </a:cubicBezTo>
                <a:cubicBezTo>
                  <a:pt x="7790" y="19673"/>
                  <a:pt x="7857" y="19684"/>
                  <a:pt x="7951" y="19700"/>
                </a:cubicBezTo>
                <a:cubicBezTo>
                  <a:pt x="7965" y="20098"/>
                  <a:pt x="8258" y="20001"/>
                  <a:pt x="7775" y="20313"/>
                </a:cubicBezTo>
                <a:cubicBezTo>
                  <a:pt x="7494" y="20495"/>
                  <a:pt x="6838" y="20688"/>
                  <a:pt x="6891" y="21026"/>
                </a:cubicBezTo>
                <a:cubicBezTo>
                  <a:pt x="6905" y="21150"/>
                  <a:pt x="6973" y="21215"/>
                  <a:pt x="7214" y="21307"/>
                </a:cubicBezTo>
                <a:cubicBezTo>
                  <a:pt x="7536" y="21419"/>
                  <a:pt x="8649" y="21585"/>
                  <a:pt x="9694" y="21268"/>
                </a:cubicBezTo>
                <a:cubicBezTo>
                  <a:pt x="10231" y="21107"/>
                  <a:pt x="9893" y="20801"/>
                  <a:pt x="10000" y="20672"/>
                </a:cubicBezTo>
                <a:cubicBezTo>
                  <a:pt x="10148" y="20511"/>
                  <a:pt x="10348" y="20420"/>
                  <a:pt x="10214" y="20027"/>
                </a:cubicBezTo>
                <a:cubicBezTo>
                  <a:pt x="10187" y="19947"/>
                  <a:pt x="10096" y="19803"/>
                  <a:pt x="10042" y="19690"/>
                </a:cubicBezTo>
                <a:cubicBezTo>
                  <a:pt x="10176" y="19669"/>
                  <a:pt x="10281" y="19642"/>
                  <a:pt x="10281" y="19609"/>
                </a:cubicBezTo>
                <a:cubicBezTo>
                  <a:pt x="10294" y="19174"/>
                  <a:pt x="10309" y="18942"/>
                  <a:pt x="10268" y="18287"/>
                </a:cubicBezTo>
                <a:cubicBezTo>
                  <a:pt x="10228" y="17798"/>
                  <a:pt x="10243" y="17454"/>
                  <a:pt x="10176" y="16944"/>
                </a:cubicBezTo>
                <a:cubicBezTo>
                  <a:pt x="10109" y="16390"/>
                  <a:pt x="10015" y="16449"/>
                  <a:pt x="9908" y="15896"/>
                </a:cubicBezTo>
                <a:cubicBezTo>
                  <a:pt x="9868" y="15660"/>
                  <a:pt x="9825" y="15434"/>
                  <a:pt x="9879" y="15193"/>
                </a:cubicBezTo>
                <a:cubicBezTo>
                  <a:pt x="9892" y="15101"/>
                  <a:pt x="9987" y="14456"/>
                  <a:pt x="10000" y="14365"/>
                </a:cubicBezTo>
                <a:cubicBezTo>
                  <a:pt x="10027" y="13312"/>
                  <a:pt x="10097" y="12899"/>
                  <a:pt x="10231" y="11852"/>
                </a:cubicBezTo>
                <a:cubicBezTo>
                  <a:pt x="10257" y="11766"/>
                  <a:pt x="10376" y="11717"/>
                  <a:pt x="10469" y="11803"/>
                </a:cubicBezTo>
                <a:cubicBezTo>
                  <a:pt x="11207" y="12464"/>
                  <a:pt x="11555" y="12812"/>
                  <a:pt x="12145" y="13452"/>
                </a:cubicBezTo>
                <a:cubicBezTo>
                  <a:pt x="12615" y="13962"/>
                  <a:pt x="13770" y="15290"/>
                  <a:pt x="13851" y="15532"/>
                </a:cubicBezTo>
                <a:cubicBezTo>
                  <a:pt x="13985" y="15978"/>
                  <a:pt x="14184" y="16417"/>
                  <a:pt x="14345" y="16965"/>
                </a:cubicBezTo>
                <a:cubicBezTo>
                  <a:pt x="14640" y="17948"/>
                  <a:pt x="15661" y="19270"/>
                  <a:pt x="15795" y="19517"/>
                </a:cubicBezTo>
                <a:cubicBezTo>
                  <a:pt x="15822" y="19565"/>
                  <a:pt x="15834" y="19592"/>
                  <a:pt x="15874" y="19630"/>
                </a:cubicBezTo>
                <a:cubicBezTo>
                  <a:pt x="15888" y="19640"/>
                  <a:pt x="16007" y="19658"/>
                  <a:pt x="16168" y="19663"/>
                </a:cubicBezTo>
                <a:cubicBezTo>
                  <a:pt x="16221" y="19851"/>
                  <a:pt x="16234" y="20173"/>
                  <a:pt x="15912" y="20420"/>
                </a:cubicBezTo>
                <a:cubicBezTo>
                  <a:pt x="15631" y="20641"/>
                  <a:pt x="16113" y="20946"/>
                  <a:pt x="16113" y="20946"/>
                </a:cubicBezTo>
                <a:cubicBezTo>
                  <a:pt x="16408" y="21042"/>
                  <a:pt x="16743" y="21091"/>
                  <a:pt x="17186" y="21080"/>
                </a:cubicBezTo>
                <a:cubicBezTo>
                  <a:pt x="17615" y="21075"/>
                  <a:pt x="17884" y="21161"/>
                  <a:pt x="17978" y="21187"/>
                </a:cubicBezTo>
                <a:cubicBezTo>
                  <a:pt x="18031" y="21204"/>
                  <a:pt x="18057" y="21209"/>
                  <a:pt x="18057" y="21209"/>
                </a:cubicBezTo>
                <a:cubicBezTo>
                  <a:pt x="18057" y="21209"/>
                  <a:pt x="19373" y="21440"/>
                  <a:pt x="20848" y="21344"/>
                </a:cubicBezTo>
                <a:cubicBezTo>
                  <a:pt x="21478" y="21317"/>
                  <a:pt x="21546" y="21161"/>
                  <a:pt x="21104" y="20946"/>
                </a:cubicBezTo>
                <a:cubicBezTo>
                  <a:pt x="20447" y="20618"/>
                  <a:pt x="19682" y="20571"/>
                  <a:pt x="19361" y="20367"/>
                </a:cubicBezTo>
                <a:cubicBezTo>
                  <a:pt x="18771" y="19991"/>
                  <a:pt x="18409" y="19910"/>
                  <a:pt x="18288" y="19620"/>
                </a:cubicBezTo>
                <a:cubicBezTo>
                  <a:pt x="18449" y="19598"/>
                  <a:pt x="18543" y="19583"/>
                  <a:pt x="18543" y="19583"/>
                </a:cubicBezTo>
                <a:cubicBezTo>
                  <a:pt x="18543" y="19583"/>
                  <a:pt x="18461" y="19087"/>
                  <a:pt x="18368" y="18765"/>
                </a:cubicBezTo>
                <a:cubicBezTo>
                  <a:pt x="18126" y="17922"/>
                  <a:pt x="18046" y="17332"/>
                  <a:pt x="17965" y="16870"/>
                </a:cubicBezTo>
                <a:cubicBezTo>
                  <a:pt x="17831" y="16053"/>
                  <a:pt x="17360" y="15671"/>
                  <a:pt x="17253" y="15402"/>
                </a:cubicBezTo>
                <a:cubicBezTo>
                  <a:pt x="16851" y="14452"/>
                  <a:pt x="16690" y="14372"/>
                  <a:pt x="16449" y="13378"/>
                </a:cubicBezTo>
                <a:cubicBezTo>
                  <a:pt x="16408" y="13195"/>
                  <a:pt x="16221" y="11911"/>
                  <a:pt x="15912" y="11159"/>
                </a:cubicBezTo>
                <a:cubicBezTo>
                  <a:pt x="15738" y="10734"/>
                  <a:pt x="15405" y="10370"/>
                  <a:pt x="15137" y="9967"/>
                </a:cubicBezTo>
                <a:cubicBezTo>
                  <a:pt x="15218" y="10096"/>
                  <a:pt x="15269" y="9913"/>
                  <a:pt x="15564" y="9886"/>
                </a:cubicBezTo>
                <a:cubicBezTo>
                  <a:pt x="16208" y="9832"/>
                  <a:pt x="16476" y="9686"/>
                  <a:pt x="16838" y="9498"/>
                </a:cubicBezTo>
                <a:cubicBezTo>
                  <a:pt x="17723" y="9020"/>
                  <a:pt x="20312" y="7812"/>
                  <a:pt x="20714" y="7469"/>
                </a:cubicBezTo>
                <a:cubicBezTo>
                  <a:pt x="20888" y="7318"/>
                  <a:pt x="21195" y="7000"/>
                  <a:pt x="21208" y="6839"/>
                </a:cubicBezTo>
                <a:cubicBezTo>
                  <a:pt x="21222" y="6646"/>
                  <a:pt x="20727" y="6421"/>
                  <a:pt x="20580" y="6292"/>
                </a:cubicBezTo>
                <a:cubicBezTo>
                  <a:pt x="20379" y="6120"/>
                  <a:pt x="19881" y="5825"/>
                  <a:pt x="19599" y="5669"/>
                </a:cubicBezTo>
                <a:cubicBezTo>
                  <a:pt x="18889" y="5277"/>
                  <a:pt x="18528" y="5179"/>
                  <a:pt x="17496" y="4690"/>
                </a:cubicBezTo>
                <a:cubicBezTo>
                  <a:pt x="17335" y="4615"/>
                  <a:pt x="16586" y="4008"/>
                  <a:pt x="15862" y="3884"/>
                </a:cubicBezTo>
                <a:cubicBezTo>
                  <a:pt x="15192" y="3766"/>
                  <a:pt x="13968" y="3767"/>
                  <a:pt x="13968" y="3767"/>
                </a:cubicBezTo>
                <a:cubicBezTo>
                  <a:pt x="14116" y="3536"/>
                  <a:pt x="13620" y="3418"/>
                  <a:pt x="13620" y="3149"/>
                </a:cubicBezTo>
                <a:cubicBezTo>
                  <a:pt x="13620" y="2607"/>
                  <a:pt x="15057" y="2853"/>
                  <a:pt x="13729" y="1365"/>
                </a:cubicBezTo>
                <a:cubicBezTo>
                  <a:pt x="13595" y="1220"/>
                  <a:pt x="13324" y="554"/>
                  <a:pt x="12426" y="334"/>
                </a:cubicBezTo>
                <a:cubicBezTo>
                  <a:pt x="12305" y="302"/>
                  <a:pt x="12051" y="279"/>
                  <a:pt x="11957" y="236"/>
                </a:cubicBezTo>
                <a:cubicBezTo>
                  <a:pt x="11796" y="172"/>
                  <a:pt x="11555" y="87"/>
                  <a:pt x="11219" y="38"/>
                </a:cubicBezTo>
                <a:cubicBezTo>
                  <a:pt x="11126" y="25"/>
                  <a:pt x="10968" y="9"/>
                  <a:pt x="10767" y="3"/>
                </a:cubicBezTo>
                <a:close/>
                <a:moveTo>
                  <a:pt x="15514" y="5645"/>
                </a:moveTo>
                <a:cubicBezTo>
                  <a:pt x="15647" y="5640"/>
                  <a:pt x="15796" y="5665"/>
                  <a:pt x="15967" y="5723"/>
                </a:cubicBezTo>
                <a:cubicBezTo>
                  <a:pt x="16731" y="5981"/>
                  <a:pt x="18812" y="6904"/>
                  <a:pt x="18812" y="7022"/>
                </a:cubicBezTo>
                <a:cubicBezTo>
                  <a:pt x="18812" y="7113"/>
                  <a:pt x="18490" y="7365"/>
                  <a:pt x="17806" y="7838"/>
                </a:cubicBezTo>
                <a:cubicBezTo>
                  <a:pt x="17350" y="8155"/>
                  <a:pt x="16894" y="8365"/>
                  <a:pt x="16264" y="8763"/>
                </a:cubicBezTo>
                <a:cubicBezTo>
                  <a:pt x="16224" y="8790"/>
                  <a:pt x="15967" y="8972"/>
                  <a:pt x="15686" y="8961"/>
                </a:cubicBezTo>
                <a:cubicBezTo>
                  <a:pt x="15686" y="8961"/>
                  <a:pt x="15299" y="8919"/>
                  <a:pt x="14923" y="8817"/>
                </a:cubicBezTo>
                <a:cubicBezTo>
                  <a:pt x="14575" y="8720"/>
                  <a:pt x="14186" y="8736"/>
                  <a:pt x="14186" y="8758"/>
                </a:cubicBezTo>
                <a:cubicBezTo>
                  <a:pt x="14186" y="8763"/>
                  <a:pt x="13824" y="8521"/>
                  <a:pt x="13851" y="8021"/>
                </a:cubicBezTo>
                <a:cubicBezTo>
                  <a:pt x="13891" y="7054"/>
                  <a:pt x="14277" y="6722"/>
                  <a:pt x="14559" y="6340"/>
                </a:cubicBezTo>
                <a:cubicBezTo>
                  <a:pt x="14861" y="5938"/>
                  <a:pt x="15116" y="5661"/>
                  <a:pt x="15514" y="5645"/>
                </a:cubicBezTo>
                <a:close/>
                <a:moveTo>
                  <a:pt x="5395" y="5887"/>
                </a:moveTo>
                <a:cubicBezTo>
                  <a:pt x="5545" y="5876"/>
                  <a:pt x="5689" y="5902"/>
                  <a:pt x="5722" y="6028"/>
                </a:cubicBezTo>
                <a:cubicBezTo>
                  <a:pt x="5749" y="6120"/>
                  <a:pt x="5832" y="6280"/>
                  <a:pt x="5886" y="6414"/>
                </a:cubicBezTo>
                <a:cubicBezTo>
                  <a:pt x="6060" y="6844"/>
                  <a:pt x="6366" y="6931"/>
                  <a:pt x="6393" y="7210"/>
                </a:cubicBezTo>
                <a:cubicBezTo>
                  <a:pt x="6527" y="8430"/>
                  <a:pt x="5806" y="8382"/>
                  <a:pt x="5404" y="8919"/>
                </a:cubicBezTo>
                <a:cubicBezTo>
                  <a:pt x="5337" y="8903"/>
                  <a:pt x="4707" y="8988"/>
                  <a:pt x="4130" y="9095"/>
                </a:cubicBezTo>
                <a:cubicBezTo>
                  <a:pt x="3419" y="8778"/>
                  <a:pt x="3068" y="7651"/>
                  <a:pt x="2559" y="7281"/>
                </a:cubicBezTo>
                <a:cubicBezTo>
                  <a:pt x="2291" y="7082"/>
                  <a:pt x="3164" y="6834"/>
                  <a:pt x="3807" y="6544"/>
                </a:cubicBezTo>
                <a:cubicBezTo>
                  <a:pt x="4304" y="6323"/>
                  <a:pt x="4516" y="6228"/>
                  <a:pt x="5052" y="5964"/>
                </a:cubicBezTo>
                <a:cubicBezTo>
                  <a:pt x="5092" y="5946"/>
                  <a:pt x="5246" y="5898"/>
                  <a:pt x="5395" y="5887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Dados do RN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Dados do RN </a:t>
            </a:r>
          </a:p>
        </p:txBody>
      </p:sp>
      <p:sp>
        <p:nvSpPr>
          <p:cNvPr id="9219" name="Sexo: feminino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Sexo: feminino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Apgar: </a:t>
            </a: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1/1/1/3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(aos 18 min)/4 (aos 25 min)/5 (aos 30 min)</a:t>
            </a:r>
          </a:p>
          <a:p>
            <a:pPr eaLnBrk="1" hangingPunct="1"/>
            <a:r>
              <a:rPr lang="pt-BR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TS B+ CD+++</a:t>
            </a:r>
          </a:p>
          <a:p>
            <a:pPr eaLnBrk="1" hangingPunct="1"/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Peso: 1685g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Estatura: 42 cm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Perímetro Cefálico: 30 cm</a:t>
            </a:r>
          </a:p>
          <a:p>
            <a:pPr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Reanimação: VPP+IOT+MCE+adrenalina</a:t>
            </a:r>
          </a:p>
        </p:txBody>
      </p:sp>
      <p:sp>
        <p:nvSpPr>
          <p:cNvPr id="9220" name="Bebê Engatinhando"/>
          <p:cNvSpPr>
            <a:spLocks/>
          </p:cNvSpPr>
          <p:nvPr/>
        </p:nvSpPr>
        <p:spPr bwMode="auto">
          <a:xfrm>
            <a:off x="15724188" y="1260475"/>
            <a:ext cx="1419225" cy="1069975"/>
          </a:xfrm>
          <a:custGeom>
            <a:avLst/>
            <a:gdLst>
              <a:gd name="T0" fmla="*/ 710320 w 21561"/>
              <a:gd name="T1" fmla="*/ 534999 h 21192"/>
              <a:gd name="T2" fmla="*/ 710320 w 21561"/>
              <a:gd name="T3" fmla="*/ 534999 h 21192"/>
              <a:gd name="T4" fmla="*/ 710320 w 21561"/>
              <a:gd name="T5" fmla="*/ 534999 h 21192"/>
              <a:gd name="T6" fmla="*/ 710320 w 21561"/>
              <a:gd name="T7" fmla="*/ 534999 h 2119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61" h="21192" extrusionOk="0">
                <a:moveTo>
                  <a:pt x="17338" y="0"/>
                </a:moveTo>
                <a:cubicBezTo>
                  <a:pt x="17184" y="-1"/>
                  <a:pt x="17026" y="7"/>
                  <a:pt x="16863" y="24"/>
                </a:cubicBezTo>
                <a:cubicBezTo>
                  <a:pt x="14606" y="265"/>
                  <a:pt x="14522" y="3352"/>
                  <a:pt x="14539" y="4168"/>
                </a:cubicBezTo>
                <a:cubicBezTo>
                  <a:pt x="14541" y="4260"/>
                  <a:pt x="14481" y="4330"/>
                  <a:pt x="14411" y="4320"/>
                </a:cubicBezTo>
                <a:cubicBezTo>
                  <a:pt x="14232" y="4292"/>
                  <a:pt x="13926" y="4358"/>
                  <a:pt x="13804" y="5056"/>
                </a:cubicBezTo>
                <a:cubicBezTo>
                  <a:pt x="13742" y="5414"/>
                  <a:pt x="13780" y="5842"/>
                  <a:pt x="13857" y="6244"/>
                </a:cubicBezTo>
                <a:cubicBezTo>
                  <a:pt x="13883" y="6381"/>
                  <a:pt x="13856" y="6527"/>
                  <a:pt x="13779" y="6627"/>
                </a:cubicBezTo>
                <a:cubicBezTo>
                  <a:pt x="12987" y="7643"/>
                  <a:pt x="10776" y="8319"/>
                  <a:pt x="8310" y="8841"/>
                </a:cubicBezTo>
                <a:cubicBezTo>
                  <a:pt x="8211" y="8862"/>
                  <a:pt x="8112" y="8810"/>
                  <a:pt x="8054" y="8703"/>
                </a:cubicBezTo>
                <a:cubicBezTo>
                  <a:pt x="7971" y="8549"/>
                  <a:pt x="7886" y="8424"/>
                  <a:pt x="7798" y="8336"/>
                </a:cubicBezTo>
                <a:cubicBezTo>
                  <a:pt x="7727" y="8264"/>
                  <a:pt x="7633" y="8237"/>
                  <a:pt x="7545" y="8261"/>
                </a:cubicBezTo>
                <a:cubicBezTo>
                  <a:pt x="7040" y="8396"/>
                  <a:pt x="6790" y="8497"/>
                  <a:pt x="6586" y="8791"/>
                </a:cubicBezTo>
                <a:cubicBezTo>
                  <a:pt x="6506" y="8905"/>
                  <a:pt x="6372" y="8930"/>
                  <a:pt x="6258" y="8890"/>
                </a:cubicBezTo>
                <a:cubicBezTo>
                  <a:pt x="6044" y="8815"/>
                  <a:pt x="5602" y="8774"/>
                  <a:pt x="4759" y="9083"/>
                </a:cubicBezTo>
                <a:cubicBezTo>
                  <a:pt x="3289" y="9623"/>
                  <a:pt x="1479" y="12638"/>
                  <a:pt x="3692" y="17008"/>
                </a:cubicBezTo>
                <a:cubicBezTo>
                  <a:pt x="3742" y="17106"/>
                  <a:pt x="3660" y="17226"/>
                  <a:pt x="3580" y="17173"/>
                </a:cubicBezTo>
                <a:cubicBezTo>
                  <a:pt x="3480" y="17107"/>
                  <a:pt x="3373" y="17049"/>
                  <a:pt x="3248" y="17008"/>
                </a:cubicBezTo>
                <a:cubicBezTo>
                  <a:pt x="2672" y="16817"/>
                  <a:pt x="2147" y="17532"/>
                  <a:pt x="2066" y="18125"/>
                </a:cubicBezTo>
                <a:cubicBezTo>
                  <a:pt x="1985" y="18717"/>
                  <a:pt x="1466" y="19287"/>
                  <a:pt x="1030" y="19447"/>
                </a:cubicBezTo>
                <a:cubicBezTo>
                  <a:pt x="745" y="19551"/>
                  <a:pt x="601" y="19831"/>
                  <a:pt x="536" y="20012"/>
                </a:cubicBezTo>
                <a:cubicBezTo>
                  <a:pt x="504" y="20099"/>
                  <a:pt x="434" y="20154"/>
                  <a:pt x="361" y="20146"/>
                </a:cubicBezTo>
                <a:cubicBezTo>
                  <a:pt x="216" y="20131"/>
                  <a:pt x="0" y="20176"/>
                  <a:pt x="0" y="20586"/>
                </a:cubicBezTo>
                <a:cubicBezTo>
                  <a:pt x="0" y="21201"/>
                  <a:pt x="1520" y="21134"/>
                  <a:pt x="2353" y="21134"/>
                </a:cubicBezTo>
                <a:cubicBezTo>
                  <a:pt x="3186" y="21134"/>
                  <a:pt x="3178" y="20359"/>
                  <a:pt x="3531" y="20359"/>
                </a:cubicBezTo>
                <a:cubicBezTo>
                  <a:pt x="3884" y="20359"/>
                  <a:pt x="4908" y="21156"/>
                  <a:pt x="5956" y="21156"/>
                </a:cubicBezTo>
                <a:cubicBezTo>
                  <a:pt x="7004" y="21156"/>
                  <a:pt x="5747" y="21156"/>
                  <a:pt x="9170" y="21156"/>
                </a:cubicBezTo>
                <a:cubicBezTo>
                  <a:pt x="10984" y="21156"/>
                  <a:pt x="10988" y="19548"/>
                  <a:pt x="10592" y="18037"/>
                </a:cubicBezTo>
                <a:cubicBezTo>
                  <a:pt x="10553" y="17888"/>
                  <a:pt x="10642" y="17734"/>
                  <a:pt x="10762" y="17742"/>
                </a:cubicBezTo>
                <a:cubicBezTo>
                  <a:pt x="11100" y="17764"/>
                  <a:pt x="11458" y="17753"/>
                  <a:pt x="11826" y="17689"/>
                </a:cubicBezTo>
                <a:cubicBezTo>
                  <a:pt x="11915" y="17674"/>
                  <a:pt x="11999" y="17751"/>
                  <a:pt x="12016" y="17868"/>
                </a:cubicBezTo>
                <a:cubicBezTo>
                  <a:pt x="12285" y="19718"/>
                  <a:pt x="13061" y="21599"/>
                  <a:pt x="14512" y="21048"/>
                </a:cubicBezTo>
                <a:cubicBezTo>
                  <a:pt x="15083" y="21296"/>
                  <a:pt x="15499" y="21198"/>
                  <a:pt x="15749" y="20949"/>
                </a:cubicBezTo>
                <a:cubicBezTo>
                  <a:pt x="16298" y="21270"/>
                  <a:pt x="16674" y="20792"/>
                  <a:pt x="16356" y="20439"/>
                </a:cubicBezTo>
                <a:cubicBezTo>
                  <a:pt x="16054" y="20103"/>
                  <a:pt x="15486" y="19298"/>
                  <a:pt x="14573" y="19299"/>
                </a:cubicBezTo>
                <a:cubicBezTo>
                  <a:pt x="14475" y="19299"/>
                  <a:pt x="14390" y="19209"/>
                  <a:pt x="14371" y="19084"/>
                </a:cubicBezTo>
                <a:cubicBezTo>
                  <a:pt x="14277" y="18494"/>
                  <a:pt x="14527" y="17143"/>
                  <a:pt x="14662" y="15972"/>
                </a:cubicBezTo>
                <a:cubicBezTo>
                  <a:pt x="14676" y="15852"/>
                  <a:pt x="14715" y="15741"/>
                  <a:pt x="14777" y="15651"/>
                </a:cubicBezTo>
                <a:cubicBezTo>
                  <a:pt x="15000" y="15325"/>
                  <a:pt x="15213" y="14954"/>
                  <a:pt x="15412" y="14529"/>
                </a:cubicBezTo>
                <a:cubicBezTo>
                  <a:pt x="15469" y="14408"/>
                  <a:pt x="15604" y="14409"/>
                  <a:pt x="15656" y="14533"/>
                </a:cubicBezTo>
                <a:cubicBezTo>
                  <a:pt x="15799" y="14870"/>
                  <a:pt x="15975" y="15184"/>
                  <a:pt x="16192" y="15439"/>
                </a:cubicBezTo>
                <a:cubicBezTo>
                  <a:pt x="16266" y="15526"/>
                  <a:pt x="16318" y="15639"/>
                  <a:pt x="16337" y="15765"/>
                </a:cubicBezTo>
                <a:cubicBezTo>
                  <a:pt x="16585" y="17373"/>
                  <a:pt x="18080" y="20842"/>
                  <a:pt x="19101" y="20942"/>
                </a:cubicBezTo>
                <a:cubicBezTo>
                  <a:pt x="20107" y="20917"/>
                  <a:pt x="20135" y="21172"/>
                  <a:pt x="20508" y="21173"/>
                </a:cubicBezTo>
                <a:cubicBezTo>
                  <a:pt x="20743" y="21174"/>
                  <a:pt x="20862" y="20793"/>
                  <a:pt x="20628" y="20540"/>
                </a:cubicBezTo>
                <a:cubicBezTo>
                  <a:pt x="20609" y="20519"/>
                  <a:pt x="20620" y="20478"/>
                  <a:pt x="20645" y="20478"/>
                </a:cubicBezTo>
                <a:cubicBezTo>
                  <a:pt x="20759" y="20479"/>
                  <a:pt x="20848" y="20482"/>
                  <a:pt x="20899" y="20485"/>
                </a:cubicBezTo>
                <a:cubicBezTo>
                  <a:pt x="20930" y="20486"/>
                  <a:pt x="20958" y="20504"/>
                  <a:pt x="20977" y="20535"/>
                </a:cubicBezTo>
                <a:cubicBezTo>
                  <a:pt x="21021" y="20606"/>
                  <a:pt x="21114" y="20741"/>
                  <a:pt x="21241" y="20815"/>
                </a:cubicBezTo>
                <a:cubicBezTo>
                  <a:pt x="21415" y="20916"/>
                  <a:pt x="21600" y="20710"/>
                  <a:pt x="21553" y="20469"/>
                </a:cubicBezTo>
                <a:cubicBezTo>
                  <a:pt x="21517" y="20281"/>
                  <a:pt x="21459" y="20059"/>
                  <a:pt x="21408" y="19878"/>
                </a:cubicBezTo>
                <a:cubicBezTo>
                  <a:pt x="21348" y="19662"/>
                  <a:pt x="21223" y="19489"/>
                  <a:pt x="21061" y="19398"/>
                </a:cubicBezTo>
                <a:cubicBezTo>
                  <a:pt x="20606" y="19143"/>
                  <a:pt x="20185" y="18944"/>
                  <a:pt x="19469" y="18789"/>
                </a:cubicBezTo>
                <a:cubicBezTo>
                  <a:pt x="19345" y="18762"/>
                  <a:pt x="19240" y="18647"/>
                  <a:pt x="19204" y="18490"/>
                </a:cubicBezTo>
                <a:cubicBezTo>
                  <a:pt x="19002" y="17615"/>
                  <a:pt x="19276" y="15944"/>
                  <a:pt x="18469" y="14355"/>
                </a:cubicBezTo>
                <a:cubicBezTo>
                  <a:pt x="18330" y="13193"/>
                  <a:pt x="18240" y="12130"/>
                  <a:pt x="17985" y="11219"/>
                </a:cubicBezTo>
                <a:cubicBezTo>
                  <a:pt x="17946" y="11077"/>
                  <a:pt x="18017" y="10926"/>
                  <a:pt x="18132" y="10909"/>
                </a:cubicBezTo>
                <a:cubicBezTo>
                  <a:pt x="19469" y="10712"/>
                  <a:pt x="20004" y="9093"/>
                  <a:pt x="20031" y="8149"/>
                </a:cubicBezTo>
                <a:cubicBezTo>
                  <a:pt x="20067" y="6948"/>
                  <a:pt x="21518" y="5148"/>
                  <a:pt x="21235" y="3532"/>
                </a:cubicBezTo>
                <a:cubicBezTo>
                  <a:pt x="20969" y="2017"/>
                  <a:pt x="19647" y="16"/>
                  <a:pt x="17338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Evolução na sala d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Evolução na sala de parto</a:t>
            </a:r>
          </a:p>
        </p:txBody>
      </p:sp>
      <p:sp>
        <p:nvSpPr>
          <p:cNvPr id="10243" name="RN nascido de parto cesárea de difícil extração, apresentação pélvica, não chorou ao nascer, líquido amniótico claro, sem circular de cordão. Clampeamento imediato de cordão e levado para berço aquecido sob fonte de calor radiante, posicionado, secado, a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RN nascido de parto cesárea de difícil extração, apresentação pélvica, não chorou ao nascer, líquido amniótico claro, sem circular de cordão. Clampeamento imediato de cordão e levado para berço aquecido sob fonte de calor radiante, posicionado, secado, aspirado VAS e removidos campos úmidos, com FC &lt; 60 bpm. Realizado 2 ciclos de VPP a 21%, sem melhora da FC. Procedido IOT com tubo 3,5. Mantido FC &lt; 60 bpm, sendo realizado uma dose de adrenalina 1 ml/kg no TOT. Aos 18 minutos, houve melhora da FC (80 bpm), sendo interrompida MCE e mantida VPP no TOT, sem necessidade de adrenalina EV. Feito cateterismo venoso umbilical de emergência e expansão volêmica de 20 ml/kg. Mecônio presente na sala de parto. 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Evolução na sala d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Evolução na sala de parto</a:t>
            </a:r>
          </a:p>
        </p:txBody>
      </p:sp>
      <p:sp>
        <p:nvSpPr>
          <p:cNvPr id="11267" name="Diagnósticos: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/>
            <a:r>
              <a:rPr lang="pt-BR" b="1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Diagnósticos: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RNPT (35 semanas + 1 dia) | PIG assimétrico (índice ponderal 2,2-Curva de Margotto, 1995) | BP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Asfixia perinatal grave 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Risco infeccioso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Evolução na sala de part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Evolução na sala de parto</a:t>
            </a:r>
          </a:p>
        </p:txBody>
      </p:sp>
      <p:sp>
        <p:nvSpPr>
          <p:cNvPr id="12291" name="Condutas: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/>
            <a:r>
              <a:rPr lang="pt-BR" b="1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Condutas: 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Dieta zero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HV com TH 60 ml/kg/dia, TIG 4 mg/kg/min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Antibióticos: Ampicilina + Gentamicina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Drogas Vasoativas : Dobutamina 10 mcg/kg/min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Sedoanalgesia: Fentanil 1 mcg/kg/h</a:t>
            </a:r>
          </a:p>
          <a:p>
            <a:pPr lvl="1" algn="just" eaLnBrk="1" hangingPunct="1"/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Protocolo de hipotermia terapêutica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82" name="RN prematuro tardio, PIG assimétrico, nascido de parto cesárea (apresentação córmica), com quadro de asfixia perinatal grave (Apgar 1-1-1-1-3-4-5). Passado CVU, com bom fluxo e refluxo. Gasometria da primeira hora de vida: pH 7,13 pCO2 25 pO2 53,1 sO2 83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defTabSz="21209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21209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21209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21209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21209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1209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1209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1209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1209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RN prematuro tardio, PIG assimétrico, nascido de parto cesárea (apresentação córmica), com quadro de asfixia perinatal grave (Apgar 1-1-1-1-3-4-5). Passado CVU, com bom fluxo e refluxo. Gasometria da primeira hora de vida: pH 7,13 pCO2 25 pO2 53,1 sO2 83,3 HCO3 9,8 BE -19,5 Lac 3,7 Hb 11,5. Cateterismo de artéria umbilical sem sucesso. Coletado hemocultura. </a:t>
            </a:r>
          </a:p>
          <a:p>
            <a:pPr marL="0" indent="0"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Foi admitida em grave estado geral, em protocolo de hipotermia terapêutica, estável hemodinamicamente com dobutamina de 10 mcg/kg/min, em VM sob parâmetros leves a moderados, confortável. Evoluiu com anisocoria e tremores mandibulares, sendo realizado ataque e manutenção de fenobarbital. </a:t>
            </a:r>
          </a:p>
          <a:p>
            <a:pPr marL="0" indent="0"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Evolui com cerca de 6h de vida com sangramento no TOT. </a:t>
            </a:r>
          </a:p>
          <a:p>
            <a:pPr marL="0" indent="0"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Realizou USTF</a:t>
            </a:r>
            <a:r>
              <a:rPr lang="pt-BR" sz="4100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, </a:t>
            </a:r>
            <a:r>
              <a:rPr lang="pt-BR" sz="41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que evidenciou ausência de hemorragia peri-intraventricular e </a:t>
            </a:r>
            <a:r>
              <a:rPr lang="pt-BR" sz="41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IR 0,52</a:t>
            </a:r>
            <a:r>
              <a:rPr lang="pt-BR" sz="41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.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4339" name="Exames com 6h de vida: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Exames com </a:t>
            </a:r>
            <a:r>
              <a:rPr lang="pt-BR" b="1" u="sng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6h de vida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: </a:t>
            </a:r>
          </a:p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Gasometria venosa: pH 7,22 pCO2 32,5 pO2 114 HCO3 14,4 BE -12,4 Lac 3,7 Hb 10,7</a:t>
            </a:r>
          </a:p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Ca 8,1 P 7 Mg 3,4 K 3,4 Na 141</a:t>
            </a:r>
          </a:p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CKMB 638 CPK 1843 </a:t>
            </a:r>
          </a:p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DHL 7354 </a:t>
            </a:r>
          </a:p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Hb 11,2 Ht 30,2% Leuco 14200 (1% meta / 4% B / 50% S / 4% E / 2% M / 38% L) Plaquetas 216 mil Eritroblastos 219/100 Leucócitos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5363" name="Passado SVD, pois evoluiu com oligoanúria. Presença de sangramento na passagem da SVD. Realizado vitamina K. Recebeu expansão volêmica 10 ml /kg.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just" eaLnBrk="1" hangingPunct="1">
              <a:buSzTx/>
              <a:buFontTx/>
              <a:buNone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Passado SVD, pois evoluiu com oligoanúria. Presença de sangramento na passagem da SVD. Realizado vitamina K. Recebeu expansão volêmica 10 ml /kg.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91" name="11/05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11/05 </a:t>
            </a:r>
          </a:p>
          <a:p>
            <a:pPr marL="0" indent="0"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Ecocardiograma: disfunção discreta biventricular</a:t>
            </a:r>
          </a:p>
          <a:p>
            <a:pPr marL="0" indent="0"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Manteve oligoanúria, com DU 0,6 ml/kg/h. Iniciado dopamina de 5 mcg/kg/min</a:t>
            </a:r>
          </a:p>
          <a:p>
            <a:pPr marL="0" indent="0"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Iniciado fototerapia por icterícia clinicamente com cerca de 24h de vida</a:t>
            </a:r>
          </a:p>
          <a:p>
            <a:pPr marL="0" indent="0"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DU 1,2 ml/kg/h. Iniciado furosemida 2 mg/kg/dia 6/6h 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94" name="11/05 (29h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defTabSz="684213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684213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684213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684213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684213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6842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6842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6842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6842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4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11/05 (29h dv)</a:t>
            </a:r>
          </a:p>
          <a:p>
            <a:pPr marL="0" indent="0" algn="just" eaLnBrk="1" hangingPunct="1">
              <a:spcBef>
                <a:spcPts val="3700"/>
              </a:spcBef>
              <a:buSzPct val="100000"/>
              <a:buFontTx/>
              <a:buChar char="‣"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Gasometria venosa: pH 7,24 pCO2 42,4 pO2 35,2 HCO3 16,8 BE -8,4 Lac 8,3 SatO2 71,6% </a:t>
            </a:r>
          </a:p>
          <a:p>
            <a:pPr marL="0" indent="0" algn="just" eaLnBrk="1" hangingPunct="1">
              <a:spcBef>
                <a:spcPts val="3700"/>
              </a:spcBef>
              <a:buSzPct val="100000"/>
              <a:buFontTx/>
              <a:buChar char="‣"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marL="0" indent="0" algn="just" eaLnBrk="1" hangingPunct="1">
              <a:spcBef>
                <a:spcPts val="3700"/>
              </a:spcBef>
              <a:buSzTx/>
              <a:buFontTx/>
              <a:buNone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Ca 8,5 P 6,4 Mg 3 K 4,03 Na 132,9 </a:t>
            </a:r>
          </a:p>
          <a:p>
            <a:pPr marL="0" indent="0" algn="just" eaLnBrk="1" hangingPunct="1">
              <a:spcBef>
                <a:spcPts val="3700"/>
              </a:spcBef>
              <a:buSzTx/>
              <a:buFontTx/>
              <a:buNone/>
            </a:pPr>
            <a:r>
              <a:rPr lang="pt-BR" sz="39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CKMB 168 CPK 2515</a:t>
            </a:r>
          </a:p>
          <a:p>
            <a:pPr marL="0" indent="0" algn="just" eaLnBrk="1" hangingPunct="1">
              <a:spcBef>
                <a:spcPts val="3700"/>
              </a:spcBef>
              <a:buSzTx/>
              <a:buFontTx/>
              <a:buNone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BT 12,86 BD 0,65 BI 12,2 (</a:t>
            </a:r>
            <a:r>
              <a:rPr lang="pt-BR" sz="39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NF 8</a:t>
            </a: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) </a:t>
            </a:r>
          </a:p>
          <a:p>
            <a:pPr marL="0" indent="0" algn="just" eaLnBrk="1" hangingPunct="1">
              <a:spcBef>
                <a:spcPts val="3700"/>
              </a:spcBef>
              <a:buSzTx/>
              <a:buFontTx/>
              <a:buNone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Cr 0,89 U 43,9 </a:t>
            </a:r>
          </a:p>
          <a:p>
            <a:pPr marL="0" indent="0" algn="just" eaLnBrk="1" hangingPunct="1">
              <a:spcBef>
                <a:spcPts val="3700"/>
              </a:spcBef>
              <a:buSzTx/>
              <a:buFontTx/>
              <a:buNone/>
            </a:pPr>
            <a:r>
              <a:rPr lang="pt-BR" sz="39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Hb 12,4 Ht 33% Leuco 14100 (1% NT / 5% B / 20% L) Plaquetas 219 mil PCR 1,6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197" name="12/05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defTabSz="81597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81597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1597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1597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1597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1597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1597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1597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1597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4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12/05 </a:t>
            </a:r>
          </a:p>
          <a:p>
            <a:pPr marL="0" indent="0"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sz="47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USTF: Hiperecogenicidade difusa, presença de edema cerebral, IR 0,58 </a:t>
            </a:r>
          </a:p>
          <a:p>
            <a:pPr marL="0" indent="0"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Iniciado NPT</a:t>
            </a:r>
          </a:p>
          <a:p>
            <a:pPr marL="0" indent="0"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Reduzido furosemida para 12/12h </a:t>
            </a:r>
          </a:p>
          <a:p>
            <a:pPr marL="0" indent="0"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Avaliada pela neuropediatria: assimetria de tônus e reflexos miotáticos e primitivos, anisocoria, sugerindo alteração estrutural vascular aguda. Solicita EEG, TC de crânio e manter fenobarbital </a:t>
            </a:r>
          </a:p>
          <a:p>
            <a:pPr marL="0" indent="0"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Suspenso dopamina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200" name="13/05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 u="sng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13/05 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Iniciado dieta enteral mínima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Hemocultura negativa, suspenso antibióticos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Suspenso fototerapia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Iniciado reaquecimento 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20483" name="14/05 (4 dias dv)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14/05 (4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  <a:endParaRPr lang="pt-BR" sz="5500" b="1" u="sng" smtClean="0">
              <a:solidFill>
                <a:srgbClr val="7A81FF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Suspenso dobutamina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Evoluiu com rebote de icterícia. Reiniciado fototerapia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Controles laboratoriais com nutrição enteral, iniciado fototerapia intensiva e programado controle em 6h 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206" name="14/05 (4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184150" indent="-184150" defTabSz="6683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369888" defTabSz="6683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6683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6683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6683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6683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6683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6683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6683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44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14/05 (4</a:t>
            </a:r>
            <a:r>
              <a:rPr lang="pt-BR" sz="4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  <a:endParaRPr lang="pt-BR" sz="4400" b="1" u="sng" smtClean="0">
              <a:solidFill>
                <a:srgbClr val="7A81FF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spcBef>
                <a:spcPts val="3600"/>
              </a:spcBef>
              <a:buSzPct val="100000"/>
              <a:buFontTx/>
              <a:buChar char="‣"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Gasometria venosa: pH 7,33 pCO2 51,1 pO2 45,7 HCO3 24,8 BE 1,5 Lac 1,3 Hb 11,2 Bil 291 (17)</a:t>
            </a:r>
          </a:p>
          <a:p>
            <a:pPr algn="just" eaLnBrk="1" hangingPunct="1">
              <a:spcBef>
                <a:spcPts val="3600"/>
              </a:spcBef>
              <a:buSzPct val="100000"/>
              <a:buFontTx/>
              <a:buChar char="‣"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algn="just" eaLnBrk="1" hangingPunct="1">
              <a:spcBef>
                <a:spcPts val="3600"/>
              </a:spcBef>
              <a:buSzTx/>
              <a:buFontTx/>
              <a:buNone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Hb 11,8 </a:t>
            </a:r>
            <a:r>
              <a:rPr lang="pt-BR" sz="38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Ht 30,8%</a:t>
            </a: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Leuco 14200 (NT 8100 NI 0) Plaquetas 209 mil PCR 5,8</a:t>
            </a:r>
          </a:p>
          <a:p>
            <a:pPr algn="just" eaLnBrk="1" hangingPunct="1">
              <a:spcBef>
                <a:spcPts val="3600"/>
              </a:spcBef>
              <a:buSzTx/>
              <a:buFontTx/>
              <a:buNone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BT 17,55 BD 3,13 (17,8%) BI 14,42 (</a:t>
            </a:r>
            <a:r>
              <a:rPr lang="pt-BR" sz="38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NF 10 NE 15</a:t>
            </a: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) </a:t>
            </a:r>
            <a:r>
              <a:rPr lang="pt-BR" sz="38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DHL 2877</a:t>
            </a:r>
          </a:p>
          <a:p>
            <a:pPr algn="just" eaLnBrk="1" hangingPunct="1">
              <a:spcBef>
                <a:spcPts val="3600"/>
              </a:spcBef>
              <a:buSzTx/>
              <a:buFontTx/>
              <a:buNone/>
            </a:pPr>
            <a:r>
              <a:rPr lang="pt-BR" sz="3800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CKMB 76,6 CPK 915</a:t>
            </a:r>
          </a:p>
          <a:p>
            <a:pPr algn="just" eaLnBrk="1" hangingPunct="1">
              <a:spcBef>
                <a:spcPts val="3600"/>
              </a:spcBef>
              <a:buSzTx/>
              <a:buFontTx/>
              <a:buNone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P 9 Mg 3 </a:t>
            </a:r>
            <a:r>
              <a:rPr lang="pt-BR" sz="38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K 4,96 </a:t>
            </a: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Na 136,7 Ca 8,3 Cl 99</a:t>
            </a:r>
          </a:p>
          <a:p>
            <a:pPr algn="just" eaLnBrk="1" hangingPunct="1">
              <a:spcBef>
                <a:spcPts val="3600"/>
              </a:spcBef>
              <a:buSzTx/>
              <a:buFontTx/>
              <a:buNone/>
            </a:pPr>
            <a:r>
              <a:rPr lang="pt-BR" sz="38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Cr 0,82 </a:t>
            </a:r>
            <a:r>
              <a:rPr lang="pt-BR" sz="38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U 95,4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209" name="14/05 (4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198438" indent="-198438" defTabSz="7175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396875" defTabSz="7175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7175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7175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7175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71755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71755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71755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71755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47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14/05 (4</a:t>
            </a:r>
            <a:r>
              <a:rPr lang="pt-BR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</a:p>
          <a:p>
            <a:pPr algn="just" eaLnBrk="1" hangingPunct="1">
              <a:spcBef>
                <a:spcPts val="3900"/>
              </a:spcBef>
              <a:buSzPct val="100000"/>
              <a:buFontTx/>
              <a:buChar char="‣"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 (6h de fototerapia intensiva):</a:t>
            </a:r>
          </a:p>
          <a:p>
            <a:pPr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Albumina 3,8</a:t>
            </a:r>
          </a:p>
          <a:p>
            <a:pPr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sz="41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Bilirrubina Total (BT)= 16,8mg%; </a:t>
            </a:r>
            <a:r>
              <a:rPr lang="pt-BR" sz="41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Bilirrubina direta</a:t>
            </a:r>
            <a:r>
              <a:rPr lang="pt-BR" sz="41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Wingdings" pitchFamily="2" charset="2"/>
              </a:rPr>
              <a:t> (</a:t>
            </a:r>
            <a:r>
              <a:rPr lang="pt-BR" sz="41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BD)= 4,95mg% (29,4% da BT);</a:t>
            </a:r>
            <a:r>
              <a:rPr lang="pt-BR" sz="41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Bilirrubina indireta (BI)= 11,85 mg%</a:t>
            </a:r>
          </a:p>
          <a:p>
            <a:pPr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B/A (Bilirrubina/Albumina)= 4,4 (&gt;6,8)</a:t>
            </a:r>
            <a:endParaRPr lang="pt-BR" sz="4100" smtClean="0">
              <a:solidFill>
                <a:srgbClr val="941100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spcBef>
                <a:spcPts val="3900"/>
              </a:spcBef>
              <a:buSzTx/>
              <a:buFontTx/>
              <a:buNone/>
            </a:pPr>
            <a:r>
              <a:rPr lang="pt-BR" sz="41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Reticulócitos: falta reagente</a:t>
            </a:r>
          </a:p>
          <a:p>
            <a:pPr algn="just" eaLnBrk="1" hangingPunct="1">
              <a:spcBef>
                <a:spcPts val="3900"/>
              </a:spcBef>
              <a:buSzTx/>
              <a:buFontTx/>
              <a:buNone/>
            </a:pPr>
            <a:endParaRPr lang="pt-BR" sz="4100" smtClean="0">
              <a:latin typeface="American Typewriter"/>
              <a:ea typeface="American Typewriter"/>
              <a:cs typeface="American Typewriter"/>
              <a:sym typeface="American Typewriter"/>
            </a:endParaRP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  <p:sp>
        <p:nvSpPr>
          <p:cNvPr id="212" name="15/05 (5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223838" indent="-223838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47675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3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15/05 (5 </a:t>
            </a:r>
            <a:r>
              <a:rPr lang="pt-BR" sz="54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dias dv)</a:t>
            </a:r>
            <a:endParaRPr lang="pt-BR" sz="5300" b="1" u="sng" smtClean="0">
              <a:solidFill>
                <a:srgbClr val="7A81FF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Suspenso fototerapia por colestase </a:t>
            </a:r>
          </a:p>
          <a:p>
            <a:pPr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Reduzido aminoácidos (de 3 para 1,5g/kg) e lipídio (de 3g/kg para 2g/kg)</a:t>
            </a:r>
          </a:p>
          <a:p>
            <a:pPr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Checado sorologias maternas (10/05): CMV IgG 406,7 (R&gt;6) e IgM 0,24 (NR&lt;0,85); Toxoplasmose IgG 0,1 (NR&lt;1,6) e IgM 0,08 (NR&lt;0,5); HTLV não realizado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15/05 (5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15/05 (5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algn="just" eaLnBrk="1" hangingPunct="1">
              <a:buSzTx/>
              <a:buFontTx/>
              <a:buNone/>
            </a:pPr>
            <a:r>
              <a:rPr lang="pt-BR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BT= 16,51mg%- </a:t>
            </a: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BD= 9,64mg% (58% da BT)</a:t>
            </a:r>
            <a:r>
              <a:rPr lang="pt-BR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e  BI= 6,87mg%</a:t>
            </a:r>
          </a:p>
          <a:p>
            <a:pPr algn="just" eaLnBrk="1" hangingPunct="1">
              <a:buSzTx/>
              <a:buFontTx/>
              <a:buNone/>
            </a:pPr>
            <a:endParaRPr lang="pt-BR" smtClean="0">
              <a:solidFill>
                <a:schemeClr val="tx1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buSzTx/>
              <a:buFontTx/>
              <a:buNone/>
            </a:pPr>
            <a:endParaRPr lang="pt-BR" smtClean="0">
              <a:solidFill>
                <a:schemeClr val="tx1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</p:txBody>
      </p:sp>
      <p:sp>
        <p:nvSpPr>
          <p:cNvPr id="215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6/05 (6 dias dv)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16/05 (6 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dias dv)</a:t>
            </a:r>
            <a:endParaRPr lang="pt-BR" sz="5500" b="1" u="sng" smtClean="0">
              <a:solidFill>
                <a:srgbClr val="7A81FF"/>
              </a:solidFill>
              <a:latin typeface="American Typewriter"/>
              <a:ea typeface="American Typewriter"/>
              <a:cs typeface="American Typewriter"/>
              <a:sym typeface="American Typewriter"/>
            </a:endParaRP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Extubada para CPAP nasal 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Coletado sorologia para toxoplasmose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Reiniciado fototerapia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Suspenso Nutrição parenteral total  pela elevação da ureia</a:t>
            </a:r>
          </a:p>
        </p:txBody>
      </p:sp>
      <p:sp>
        <p:nvSpPr>
          <p:cNvPr id="218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16/05 (6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49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16/05 (6</a:t>
            </a:r>
            <a:r>
              <a:rPr lang="pt-BR" sz="50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algn="just" eaLnBrk="1" hangingPunct="1">
              <a:buSzTx/>
              <a:buFontTx/>
              <a:buNone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Hb 10,9 </a:t>
            </a:r>
            <a:r>
              <a:rPr lang="pt-BR" sz="44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Ht 29,6%</a:t>
            </a: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Leuco 12200 (40% S/ 34% L/ 10% M/ 8% B) </a:t>
            </a:r>
            <a:r>
              <a:rPr lang="pt-BR" sz="44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Plaquetas 169 mil</a:t>
            </a:r>
          </a:p>
          <a:p>
            <a:pPr algn="just" eaLnBrk="1" hangingPunct="1">
              <a:buSzTx/>
              <a:buFontTx/>
              <a:buNone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TGO 45 TGP 45 TG 73 Albumina 4 </a:t>
            </a:r>
          </a:p>
          <a:p>
            <a:pPr algn="just" eaLnBrk="1" hangingPunct="1">
              <a:buSzTx/>
              <a:buFontTx/>
              <a:buNone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BT= 20mg% (</a:t>
            </a:r>
            <a:r>
              <a:rPr lang="pt-BR" sz="44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BD= 5,05mg% (25,2% da BT</a:t>
            </a:r>
            <a:r>
              <a:rPr lang="pt-BR" sz="44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) </a:t>
            </a: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e  BI= 14,99mg%</a:t>
            </a:r>
          </a:p>
          <a:p>
            <a:pPr algn="just" eaLnBrk="1" hangingPunct="1">
              <a:buSzTx/>
              <a:buFontTx/>
              <a:buNone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B/A 5 (&gt;6,8)</a:t>
            </a:r>
          </a:p>
          <a:p>
            <a:pPr algn="just" eaLnBrk="1" hangingPunct="1">
              <a:buSzTx/>
              <a:buFontTx/>
              <a:buNone/>
            </a:pPr>
            <a:r>
              <a:rPr lang="pt-BR" sz="44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Ureia= 102,2mg%</a:t>
            </a: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 Cr 0,36mg%</a:t>
            </a:r>
          </a:p>
        </p:txBody>
      </p:sp>
      <p:sp>
        <p:nvSpPr>
          <p:cNvPr id="221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7/05 (7 dias dv)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17/05 (7 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dias dv)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Reiniciado Nutrição parenteral total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Prescrito Ursacol na dose de 10 mg/kg/dose 12/12h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Mantido fototerapia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Recebeu imunoglobina intravenosa às 18h </a:t>
            </a:r>
          </a:p>
          <a:p>
            <a:pPr algn="just" eaLnBrk="1" hangingPunct="1">
              <a:buSzPct val="100000"/>
              <a:buFontTx/>
              <a:buChar char="‣"/>
            </a:pPr>
            <a:endParaRPr lang="pt-BR" smtClean="0">
              <a:latin typeface="American Typewriter"/>
              <a:ea typeface="American Typewriter"/>
              <a:cs typeface="American Typewriter"/>
              <a:sym typeface="American Typewriter"/>
            </a:endParaRPr>
          </a:p>
        </p:txBody>
      </p:sp>
      <p:sp>
        <p:nvSpPr>
          <p:cNvPr id="224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17/05 (7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17/05 (7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algn="just" eaLnBrk="1" hangingPunct="1">
              <a:buSzTx/>
              <a:buFontTx/>
              <a:buNone/>
            </a:pP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GGT 216</a:t>
            </a:r>
            <a:r>
              <a:rPr lang="pt-BR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;</a:t>
            </a:r>
            <a:r>
              <a:rPr lang="pt-BR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BT: mg% com </a:t>
            </a: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BD= 4,47mg% (24,2% da BT) </a:t>
            </a:r>
            <a:r>
              <a:rPr lang="pt-BR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e BI= 13,93mg%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</a:p>
          <a:p>
            <a:pPr algn="just" eaLnBrk="1" hangingPunct="1">
              <a:buSzTx/>
              <a:buFontTx/>
              <a:buNone/>
            </a:pP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Ureia= 91 mg%</a:t>
            </a:r>
          </a:p>
        </p:txBody>
      </p:sp>
      <p:sp>
        <p:nvSpPr>
          <p:cNvPr id="227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8/05 (8 dias dv)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 marL="2286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572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255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5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18/05 (8 </a:t>
            </a:r>
            <a:r>
              <a:rPr lang="pt-BR" sz="56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dias dv)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Movimentos tônicos em MMSS. Realizado novo ataque de fenobarbital (vinha sem relato de crises desde 14/05) 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Relato de </a:t>
            </a:r>
            <a:r>
              <a:rPr lang="pt-BR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colúria 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Suspenso novamente nutrição parenteral total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Mantida em fototerapia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Prescrito concentrado de hemácias: 15 ml/kg </a:t>
            </a:r>
          </a:p>
        </p:txBody>
      </p:sp>
      <p:sp>
        <p:nvSpPr>
          <p:cNvPr id="230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18/05 (8 dias dv)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223838" indent="-223838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447675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808038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808038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1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3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18/05 (8</a:t>
            </a:r>
            <a:r>
              <a:rPr lang="pt-BR" sz="5400" b="1" u="sng" smtClean="0">
                <a:solidFill>
                  <a:srgbClr val="7A81FF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dias dv)</a:t>
            </a:r>
          </a:p>
          <a:p>
            <a:pPr algn="just" eaLnBrk="1" hangingPunct="1">
              <a:spcBef>
                <a:spcPts val="4400"/>
              </a:spcBef>
              <a:buSzPct val="100000"/>
              <a:buFontTx/>
              <a:buChar char="‣"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Exames:</a:t>
            </a:r>
          </a:p>
          <a:p>
            <a:pPr algn="just" eaLnBrk="1" hangingPunct="1">
              <a:spcBef>
                <a:spcPts val="4400"/>
              </a:spcBef>
              <a:buSzTx/>
              <a:buFontTx/>
              <a:buNone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TGO 46 TGP 24 </a:t>
            </a:r>
            <a:r>
              <a:rPr lang="pt-BR" sz="47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GGT 172,6</a:t>
            </a:r>
            <a:r>
              <a:rPr lang="pt-BR" sz="47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BT= 15,18mg% com  </a:t>
            </a:r>
            <a:r>
              <a:rPr lang="pt-BR" sz="4700" b="1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BD= 4,9mg% (32,2% da BT</a:t>
            </a: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) e BI =10,28mg% Albumina 3,6</a:t>
            </a:r>
          </a:p>
          <a:p>
            <a:pPr algn="just" eaLnBrk="1" hangingPunct="1">
              <a:spcBef>
                <a:spcPts val="4400"/>
              </a:spcBef>
              <a:buSzTx/>
              <a:buFontTx/>
              <a:buNone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B/A 4,2 (&gt;6,8)</a:t>
            </a:r>
          </a:p>
          <a:p>
            <a:pPr algn="just" eaLnBrk="1" hangingPunct="1">
              <a:spcBef>
                <a:spcPts val="4400"/>
              </a:spcBef>
              <a:buSzTx/>
              <a:buFontTx/>
              <a:buNone/>
            </a:pPr>
            <a:r>
              <a:rPr lang="pt-BR" sz="4700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Ureia= 57,9</a:t>
            </a:r>
            <a:r>
              <a:rPr lang="pt-BR" sz="4700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 ; </a:t>
            </a:r>
            <a:r>
              <a:rPr lang="pt-BR" sz="4700" smtClean="0">
                <a:solidFill>
                  <a:schemeClr val="tx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Creatinina 0,82</a:t>
            </a:r>
          </a:p>
          <a:p>
            <a:pPr algn="just" eaLnBrk="1" hangingPunct="1">
              <a:spcBef>
                <a:spcPts val="4400"/>
              </a:spcBef>
              <a:buSzTx/>
              <a:buFontTx/>
              <a:buNone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Ca 10,9 P 6,9 Mg 3,1 Na 140,7</a:t>
            </a:r>
          </a:p>
          <a:p>
            <a:pPr algn="just" eaLnBrk="1" hangingPunct="1">
              <a:spcBef>
                <a:spcPts val="4400"/>
              </a:spcBef>
              <a:buSzTx/>
              <a:buFontTx/>
              <a:buNone/>
            </a:pPr>
            <a:r>
              <a:rPr lang="pt-BR" sz="47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Hb 8,8 Ht 25,4% Leuco 13900 (42% NT/ 42% S/ 15% E/ 33% L/ 10% M) Plaquetas 220 mil </a:t>
            </a:r>
            <a:r>
              <a:rPr lang="pt-BR" sz="4700" smtClean="0">
                <a:solidFill>
                  <a:srgbClr val="FF0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PCR 16,3</a:t>
            </a:r>
          </a:p>
        </p:txBody>
      </p:sp>
      <p:sp>
        <p:nvSpPr>
          <p:cNvPr id="233" name="Resumo clín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/>
          <a:p>
            <a:pPr algn="ctr" defTabSz="2218888" eaLnBrk="1" fontAlgn="auto" hangingPunct="1">
              <a:spcBef>
                <a:spcPts val="0"/>
              </a:spcBef>
              <a:spcAft>
                <a:spcPts val="0"/>
              </a:spcAft>
              <a:defRPr sz="7735" spc="-154"/>
            </a:pP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Resumo</a:t>
            </a:r>
            <a:r>
              <a:rPr sz="7735" spc="-154"/>
              <a:t> </a:t>
            </a:r>
            <a:r>
              <a:rPr sz="7735" spc="-154">
                <a:latin typeface="American Typewriter"/>
                <a:ea typeface="American Typewriter"/>
                <a:cs typeface="American Typewriter"/>
                <a:sym typeface="American Typewriter"/>
              </a:rPr>
              <a:t>clínico</a:t>
            </a:r>
            <a:r>
              <a:rPr sz="7735" spc="-154"/>
              <a:t> 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Grp="1"/>
          </p:cNvSpPr>
          <p:nvPr>
            <p:ph type="title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ULTRASSONOGRAFIA DO DIA 26/5/2021</a:t>
            </a:r>
          </a:p>
        </p:txBody>
      </p:sp>
      <p:sp>
        <p:nvSpPr>
          <p:cNvPr id="54275" name="Text Box 3"/>
          <p:cNvSpPr txBox="1">
            <a:spLocks noGrp="1"/>
          </p:cNvSpPr>
          <p:nvPr>
            <p:ph type="body" idx="1"/>
          </p:nvPr>
        </p:nvSpPr>
        <p:spPr>
          <a:xfrm>
            <a:off x="1371600" y="2209800"/>
            <a:ext cx="21971000" cy="8256588"/>
          </a:xfrm>
        </p:spPr>
        <p:txBody>
          <a:bodyPr/>
          <a:lstStyle/>
          <a:p>
            <a:r>
              <a:rPr lang="pt-BR" smtClean="0">
                <a:solidFill>
                  <a:srgbClr val="FF0000"/>
                </a:solidFill>
              </a:rPr>
              <a:t>Grave lesão dos núcleos da base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124200"/>
            <a:ext cx="7078663" cy="573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5257800"/>
            <a:ext cx="5943600" cy="572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9800" y="5486400"/>
            <a:ext cx="7315200" cy="55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4724400" y="3810000"/>
            <a:ext cx="0" cy="1143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>
            <a:off x="6324600" y="3810000"/>
            <a:ext cx="0" cy="1143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>
            <a:off x="11658600" y="7010400"/>
            <a:ext cx="838200" cy="685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4283" name="Line 11"/>
          <p:cNvSpPr>
            <a:spLocks noChangeShapeType="1"/>
          </p:cNvSpPr>
          <p:nvPr/>
        </p:nvSpPr>
        <p:spPr bwMode="auto">
          <a:xfrm>
            <a:off x="20345400" y="7620000"/>
            <a:ext cx="838200" cy="685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13716000" y="11182350"/>
            <a:ext cx="87312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400">
                <a:solidFill>
                  <a:schemeClr val="hlink"/>
                </a:solidFill>
              </a:rPr>
              <a:t>Planos sagitais Direito e Esquerdo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3184525" y="9012238"/>
            <a:ext cx="37274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400">
                <a:solidFill>
                  <a:schemeClr val="hlink"/>
                </a:solidFill>
              </a:rPr>
              <a:t>Plano Coronal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âmpada"/>
          <p:cNvSpPr>
            <a:spLocks/>
          </p:cNvSpPr>
          <p:nvPr/>
        </p:nvSpPr>
        <p:spPr bwMode="auto">
          <a:xfrm>
            <a:off x="10615613" y="4125913"/>
            <a:ext cx="3706812" cy="6426200"/>
          </a:xfrm>
          <a:custGeom>
            <a:avLst/>
            <a:gdLst>
              <a:gd name="T0" fmla="*/ 1853025 w 21600"/>
              <a:gd name="T1" fmla="*/ 3213047 h 21600"/>
              <a:gd name="T2" fmla="*/ 1853025 w 21600"/>
              <a:gd name="T3" fmla="*/ 3213047 h 21600"/>
              <a:gd name="T4" fmla="*/ 1853025 w 21600"/>
              <a:gd name="T5" fmla="*/ 3213047 h 21600"/>
              <a:gd name="T6" fmla="*/ 1853025 w 21600"/>
              <a:gd name="T7" fmla="*/ 3213047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4835" y="0"/>
                  <a:pt x="0" y="2843"/>
                  <a:pt x="0" y="6352"/>
                </a:cubicBezTo>
                <a:cubicBezTo>
                  <a:pt x="0" y="7004"/>
                  <a:pt x="167" y="7633"/>
                  <a:pt x="477" y="8225"/>
                </a:cubicBezTo>
                <a:cubicBezTo>
                  <a:pt x="477" y="8225"/>
                  <a:pt x="477" y="8226"/>
                  <a:pt x="477" y="8227"/>
                </a:cubicBezTo>
                <a:cubicBezTo>
                  <a:pt x="491" y="8261"/>
                  <a:pt x="527" y="8322"/>
                  <a:pt x="579" y="8405"/>
                </a:cubicBezTo>
                <a:cubicBezTo>
                  <a:pt x="693" y="8601"/>
                  <a:pt x="822" y="8793"/>
                  <a:pt x="966" y="8979"/>
                </a:cubicBezTo>
                <a:cubicBezTo>
                  <a:pt x="2223" y="10787"/>
                  <a:pt x="5439" y="15160"/>
                  <a:pt x="5440" y="16141"/>
                </a:cubicBezTo>
                <a:lnTo>
                  <a:pt x="5656" y="16902"/>
                </a:lnTo>
                <a:cubicBezTo>
                  <a:pt x="5656" y="16902"/>
                  <a:pt x="5696" y="16981"/>
                  <a:pt x="5817" y="17079"/>
                </a:cubicBezTo>
                <a:lnTo>
                  <a:pt x="15815" y="17079"/>
                </a:lnTo>
                <a:cubicBezTo>
                  <a:pt x="15936" y="16981"/>
                  <a:pt x="15976" y="16902"/>
                  <a:pt x="15976" y="16902"/>
                </a:cubicBezTo>
                <a:lnTo>
                  <a:pt x="16193" y="16141"/>
                </a:lnTo>
                <a:cubicBezTo>
                  <a:pt x="16193" y="14948"/>
                  <a:pt x="20944" y="8742"/>
                  <a:pt x="21152" y="8227"/>
                </a:cubicBezTo>
                <a:cubicBezTo>
                  <a:pt x="21159" y="8211"/>
                  <a:pt x="21155" y="8198"/>
                  <a:pt x="21141" y="8188"/>
                </a:cubicBezTo>
                <a:cubicBezTo>
                  <a:pt x="21438" y="7607"/>
                  <a:pt x="21600" y="6990"/>
                  <a:pt x="21600" y="6352"/>
                </a:cubicBezTo>
                <a:cubicBezTo>
                  <a:pt x="21600" y="2843"/>
                  <a:pt x="16765" y="0"/>
                  <a:pt x="10800" y="0"/>
                </a:cubicBezTo>
                <a:close/>
                <a:moveTo>
                  <a:pt x="5943" y="17697"/>
                </a:moveTo>
                <a:cubicBezTo>
                  <a:pt x="5930" y="17727"/>
                  <a:pt x="5919" y="17758"/>
                  <a:pt x="5919" y="17791"/>
                </a:cubicBezTo>
                <a:lnTo>
                  <a:pt x="5919" y="18399"/>
                </a:lnTo>
                <a:cubicBezTo>
                  <a:pt x="5919" y="18599"/>
                  <a:pt x="6178" y="18765"/>
                  <a:pt x="6510" y="18795"/>
                </a:cubicBezTo>
                <a:cubicBezTo>
                  <a:pt x="6431" y="18855"/>
                  <a:pt x="6382" y="18929"/>
                  <a:pt x="6382" y="19010"/>
                </a:cubicBezTo>
                <a:lnTo>
                  <a:pt x="6382" y="19541"/>
                </a:lnTo>
                <a:cubicBezTo>
                  <a:pt x="6382" y="19736"/>
                  <a:pt x="6656" y="19894"/>
                  <a:pt x="6993" y="19894"/>
                </a:cubicBezTo>
                <a:lnTo>
                  <a:pt x="7186" y="19894"/>
                </a:lnTo>
                <a:lnTo>
                  <a:pt x="7186" y="20380"/>
                </a:lnTo>
                <a:cubicBezTo>
                  <a:pt x="7186" y="20568"/>
                  <a:pt x="7454" y="20721"/>
                  <a:pt x="7780" y="20721"/>
                </a:cubicBezTo>
                <a:lnTo>
                  <a:pt x="8816" y="20721"/>
                </a:lnTo>
                <a:cubicBezTo>
                  <a:pt x="8925" y="21215"/>
                  <a:pt x="9771" y="21600"/>
                  <a:pt x="10800" y="21600"/>
                </a:cubicBezTo>
                <a:cubicBezTo>
                  <a:pt x="11829" y="21600"/>
                  <a:pt x="12675" y="21215"/>
                  <a:pt x="12784" y="20721"/>
                </a:cubicBezTo>
                <a:lnTo>
                  <a:pt x="13820" y="20721"/>
                </a:lnTo>
                <a:cubicBezTo>
                  <a:pt x="14146" y="20721"/>
                  <a:pt x="14414" y="20568"/>
                  <a:pt x="14414" y="20380"/>
                </a:cubicBezTo>
                <a:lnTo>
                  <a:pt x="14414" y="19894"/>
                </a:lnTo>
                <a:lnTo>
                  <a:pt x="14607" y="19894"/>
                </a:lnTo>
                <a:cubicBezTo>
                  <a:pt x="14944" y="19894"/>
                  <a:pt x="15218" y="19736"/>
                  <a:pt x="15218" y="19541"/>
                </a:cubicBezTo>
                <a:lnTo>
                  <a:pt x="15218" y="19010"/>
                </a:lnTo>
                <a:cubicBezTo>
                  <a:pt x="15218" y="18929"/>
                  <a:pt x="15169" y="18855"/>
                  <a:pt x="15090" y="18795"/>
                </a:cubicBezTo>
                <a:cubicBezTo>
                  <a:pt x="15422" y="18765"/>
                  <a:pt x="15681" y="18599"/>
                  <a:pt x="15681" y="18399"/>
                </a:cubicBezTo>
                <a:lnTo>
                  <a:pt x="15681" y="17791"/>
                </a:lnTo>
                <a:cubicBezTo>
                  <a:pt x="15681" y="17758"/>
                  <a:pt x="15670" y="17727"/>
                  <a:pt x="15657" y="17697"/>
                </a:cubicBezTo>
                <a:lnTo>
                  <a:pt x="5943" y="176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  <p:sp>
        <p:nvSpPr>
          <p:cNvPr id="31748" name="Oval 4"/>
          <p:cNvSpPr>
            <a:spLocks noChangeArrowheads="1"/>
          </p:cNvSpPr>
          <p:nvPr/>
        </p:nvSpPr>
        <p:spPr bwMode="auto">
          <a:xfrm>
            <a:off x="7239000" y="1524000"/>
            <a:ext cx="10363200" cy="2209800"/>
          </a:xfrm>
          <a:prstGeom prst="ellipse">
            <a:avLst/>
          </a:prstGeom>
          <a:solidFill>
            <a:srgbClr val="FFFF00"/>
          </a:solidFill>
          <a:ln w="76200" cmpd="tri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sz="6600" b="1">
                <a:solidFill>
                  <a:schemeClr val="hlink"/>
                </a:solidFill>
              </a:rPr>
              <a:t>DISCUSSÃO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Captura de Tela 2021-05-18 às 20.15.22.png" descr="Captura de Tela 2021-05-18 às 20.15.2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3559175"/>
            <a:ext cx="232410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Definiçõe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Definições</a:t>
            </a:r>
          </a:p>
        </p:txBody>
      </p:sp>
      <p:sp>
        <p:nvSpPr>
          <p:cNvPr id="240" name="Colestase…"/>
          <p:cNvSpPr txBox="1">
            <a:spLocks noGrp="1"/>
          </p:cNvSpPr>
          <p:nvPr>
            <p:ph type="body" idx="1"/>
          </p:nvPr>
        </p:nvSpPr>
        <p:spPr>
          <a:solidFill>
            <a:srgbClr val="D5D5D5"/>
          </a:solidFill>
          <a:ln>
            <a:round/>
          </a:ln>
          <a:effectLst>
            <a:outerShdw blurRad="381000" dist="119618" rotWithShape="0">
              <a:srgbClr val="000000">
                <a:alpha val="75000"/>
              </a:srgbClr>
            </a:outerShdw>
          </a:effectLst>
        </p:spPr>
        <p:txBody>
          <a:bodyPr>
            <a:normAutofit/>
          </a:bodyPr>
          <a:lstStyle>
            <a:lvl1pPr defTabSz="75882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defTabSz="75882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defTabSz="75882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defTabSz="75882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defTabSz="758825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75882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75882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75882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758825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5000" b="1" u="sng" smtClean="0">
                <a:solidFill>
                  <a:srgbClr val="009193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Colestase</a:t>
            </a:r>
          </a:p>
          <a:p>
            <a:pPr marL="0" indent="0" algn="just" eaLnBrk="1" hangingPunct="1">
              <a:spcBef>
                <a:spcPts val="4100"/>
              </a:spcBef>
              <a:buSzPct val="100000"/>
              <a:buFontTx/>
              <a:buChar char="‣"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Deficiência na excreção da bile, que pode ser causada por defeitos na produção intra-hepática de bile, transporte transmembrana de bile ou obstrução mecânica ao fluxo biliar</a:t>
            </a:r>
          </a:p>
          <a:p>
            <a:pPr marL="0" indent="0" algn="just" eaLnBrk="1" hangingPunct="1">
              <a:spcBef>
                <a:spcPts val="4100"/>
              </a:spcBef>
              <a:buSzPct val="100000"/>
              <a:buFontTx/>
              <a:buChar char="‣"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As características bioquímicas da colestase refletem a retenção de componentes da bile no soro (por exemplo, bilirrubina, ácidos biliares e/ou colesterol)</a:t>
            </a:r>
          </a:p>
          <a:p>
            <a:pPr marL="0" indent="0" algn="just" eaLnBrk="1" hangingPunct="1">
              <a:spcBef>
                <a:spcPts val="4100"/>
              </a:spcBef>
              <a:buSzPct val="100000"/>
              <a:buFontTx/>
              <a:buChar char="‣"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O padrão e a gravidade de cada uma dessas anormalidades variam com o distúrbio subjacente</a:t>
            </a:r>
          </a:p>
          <a:p>
            <a:pPr marL="0" indent="0" algn="just" eaLnBrk="1" hangingPunct="1">
              <a:spcBef>
                <a:spcPts val="4100"/>
              </a:spcBef>
              <a:buSzPct val="100000"/>
              <a:buFontTx/>
              <a:buChar char="‣"/>
            </a:pP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A </a:t>
            </a:r>
            <a:r>
              <a:rPr lang="pt-BR" sz="4400" b="1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bilirrubina conjugada elevada</a:t>
            </a:r>
            <a:r>
              <a:rPr lang="pt-BR" sz="4400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é a característica predominante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Hiperbilirrubinemia conjugada…"/>
          <p:cNvSpPr txBox="1">
            <a:spLocks noGrp="1"/>
          </p:cNvSpPr>
          <p:nvPr>
            <p:ph type="body" idx="1"/>
          </p:nvPr>
        </p:nvSpPr>
        <p:spPr>
          <a:solidFill>
            <a:srgbClr val="D5D5D5"/>
          </a:solidFill>
          <a:ln>
            <a:round/>
          </a:ln>
          <a:effectLst>
            <a:outerShdw blurRad="381000" dist="119618" rotWithShape="0">
              <a:srgbClr val="000000">
                <a:alpha val="75000"/>
              </a:srgbClr>
            </a:outerShdw>
          </a:effectLst>
        </p:spPr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 u="sng">
                <a:solidFill>
                  <a:srgbClr val="929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 u="sng">
                <a:solidFill>
                  <a:srgbClr val="929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Hiperbilirrubinemia conjugada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Os termos "bilirrubina conjugada" e “bilirrubina direta” são frequentemente usados indistintamente porque a bilirrubina conjugada pode ser estimado pela reação "direta" com um reagente diazo (reação de van den Bergh). No entanto, a bilirrubina de reação direta inclui a bilirrubina conjugada e a fração delta, que representa a bilirrubina ligada covalentemente à albumina 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Em um bebê com icterícia, um limite para iniciar uma avaliação clínica é conjugado ou bilirrubina direta&gt; 1 mg/dL</a:t>
            </a:r>
          </a:p>
        </p:txBody>
      </p:sp>
      <p:sp>
        <p:nvSpPr>
          <p:cNvPr id="243" name="Definiçõe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Definições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Hiperbilirrubinemia conjugada…"/>
          <p:cNvSpPr txBox="1">
            <a:spLocks noGrp="1"/>
          </p:cNvSpPr>
          <p:nvPr>
            <p:ph type="body" idx="1"/>
          </p:nvPr>
        </p:nvSpPr>
        <p:spPr>
          <a:solidFill>
            <a:srgbClr val="D5D5D5"/>
          </a:solidFill>
          <a:ln>
            <a:round/>
          </a:ln>
          <a:effectLst>
            <a:outerShdw blurRad="381000" dist="119618" rotWithShape="0">
              <a:srgbClr val="000000">
                <a:alpha val="75000"/>
              </a:srgbClr>
            </a:outerShdw>
          </a:effectLst>
        </p:spPr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 u="sng">
                <a:solidFill>
                  <a:srgbClr val="929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 u="sng">
                <a:solidFill>
                  <a:srgbClr val="9290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Hiperbilirrubinemia conjugada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O limite é um pouco mais alto, geralmente com bilirrubina direta maior que 2 mg/dL, para definir hiperbilirrubinemia clinicamente significativa em bebês com doença hepática associada à insuficiência intestinal (também conhecida como doença hepática associada à nutrição parenteral)</a:t>
            </a:r>
          </a:p>
        </p:txBody>
      </p:sp>
      <p:sp>
        <p:nvSpPr>
          <p:cNvPr id="246" name="Definiçõe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Definições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olestase neonatal…"/>
          <p:cNvSpPr txBox="1">
            <a:spLocks noGrp="1"/>
          </p:cNvSpPr>
          <p:nvPr>
            <p:ph type="body" idx="1"/>
          </p:nvPr>
        </p:nvSpPr>
        <p:spPr>
          <a:solidFill>
            <a:srgbClr val="D5D5D5"/>
          </a:solidFill>
          <a:ln>
            <a:round/>
          </a:ln>
          <a:effectLst>
            <a:outerShdw blurRad="381000" dist="119618" rotWithShape="0">
              <a:srgbClr val="000000">
                <a:alpha val="75000"/>
              </a:srgbClr>
            </a:outerShdw>
          </a:effectLst>
        </p:spPr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 u="sng">
                <a:solidFill>
                  <a:srgbClr val="009051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 u="sng">
                <a:solidFill>
                  <a:srgbClr val="009051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Colestase neonatal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Frequentemente usado para se referir a doença hepática colestática que está presente no nascimento e/ou se desenvolve nos primeiros meses de vida, em vez de se referir estritamente ao período neonatal </a:t>
            </a:r>
          </a:p>
        </p:txBody>
      </p:sp>
      <p:sp>
        <p:nvSpPr>
          <p:cNvPr id="249" name="Definiçõe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Definições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Qualquer criança com icterícia observada na consulta de puericultura de duas semanas deve ser avaliada para colestase…"/>
          <p:cNvSpPr txBox="1">
            <a:spLocks noGrp="1"/>
          </p:cNvSpPr>
          <p:nvPr>
            <p:ph type="body" idx="1"/>
          </p:nvPr>
        </p:nvSpPr>
        <p:spPr/>
        <p:txBody>
          <a:bodyPr/>
          <a:lstStyle>
            <a:lvl1pPr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Qualquer criança com icterícia observada na consulta de puericultura de duas semanas deve ser avaliada para colestase</a:t>
            </a:r>
          </a:p>
          <a:p>
            <a:pPr algn="just" eaLnBrk="1" hangingPunct="1"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NASPGHAN: para bebês em AMAMENTAÇÃO EXCLUSIVA, pode ser adiado em três semanas se exame físico normal, sem alterações na história clínica e com possibilidade de seguimento </a:t>
            </a:r>
          </a:p>
        </p:txBody>
      </p:sp>
      <p:sp>
        <p:nvSpPr>
          <p:cNvPr id="252" name="Panorama geral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Panorama geral</a:t>
            </a:r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Triagem inicial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>
                <a:latin typeface="American Typewriter"/>
                <a:ea typeface="American Typewriter"/>
                <a:cs typeface="American Typewriter"/>
                <a:sym typeface="American Typewriter"/>
              </a:rPr>
              <a:t>Triagem inicial 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✓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BI &gt;2 mg/dL em 2 semanas de vida: considerar icterícia por leite materno. Considerar outras causas se </a:t>
            </a:r>
            <a:r>
              <a:rPr b="1">
                <a:latin typeface="American Typewriter"/>
                <a:ea typeface="American Typewriter"/>
                <a:cs typeface="American Typewriter"/>
                <a:sym typeface="American Typewriter"/>
              </a:rPr>
              <a:t>acentuadamente</a:t>
            </a: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elevada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✓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Bilirrubina conjugada &gt;1 mg/dL se a bilirrubina total for &lt;5 mg/dL ou superior a 20% da bilirrubina total se a bilirrubina total for &gt;5 mg/dL: </a:t>
            </a:r>
            <a:r>
              <a:rPr b="1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investigar causas colestáticas imediatamente </a:t>
            </a:r>
          </a:p>
        </p:txBody>
      </p:sp>
      <p:sp>
        <p:nvSpPr>
          <p:cNvPr id="255" name="Panorama geral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Panorama geral</a:t>
            </a: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Fases da avaliação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>
                <a:latin typeface="American Typewriter"/>
                <a:ea typeface="American Typewriter"/>
                <a:cs typeface="American Typewriter"/>
                <a:sym typeface="American Typewriter"/>
              </a:rPr>
              <a:t>Fases da avaliação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✓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A </a:t>
            </a:r>
            <a:r>
              <a:rPr b="1" u="sng">
                <a:latin typeface="American Typewriter"/>
                <a:ea typeface="American Typewriter"/>
                <a:cs typeface="American Typewriter"/>
                <a:sym typeface="American Typewriter"/>
              </a:rPr>
              <a:t>etapa inicial</a:t>
            </a: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é o diagnóstico rápido e o início precoce da terapia de doenças tratáveis:</a:t>
            </a:r>
          </a:p>
          <a:p>
            <a:pPr marL="685800" lvl="1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Identificar </a:t>
            </a:r>
            <a:r>
              <a:rPr b="1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atresia biliar</a:t>
            </a: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e diferenciar de outras causas de colestase </a:t>
            </a:r>
          </a:p>
          <a:p>
            <a:pPr marL="685800" lvl="1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‣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Sepse, hipotireoidismo, pan-hipopituitarismo e erros do metabolismo (por exemplo, galactosemia) devem ser reconhecidos e tratados prontamente para evitar progressão significativa da doença </a:t>
            </a:r>
          </a:p>
        </p:txBody>
      </p:sp>
      <p:sp>
        <p:nvSpPr>
          <p:cNvPr id="258" name="Panorama geral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Panorama geral</a:t>
            </a: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Fases da avaliação…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ctr" defTabSz="8255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Tx/>
              <a:buNone/>
              <a:defRPr sz="5500" b="1"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 sz="5500" b="1">
                <a:latin typeface="American Typewriter"/>
                <a:ea typeface="American Typewriter"/>
                <a:cs typeface="American Typewriter"/>
                <a:sym typeface="American Typewriter"/>
              </a:rPr>
              <a:t>Fases da avaliação</a:t>
            </a:r>
          </a:p>
          <a:p>
            <a:pPr marL="228600" indent="-228600" algn="just" defTabSz="2438338" eaLnBrk="1" fontAlgn="auto" hangingPunct="1">
              <a:spcAft>
                <a:spcPts val="0"/>
              </a:spcAft>
              <a:buSzPct val="100000"/>
              <a:buFontTx/>
              <a:buChar char="✓"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O </a:t>
            </a:r>
            <a:r>
              <a:rPr b="1" u="sng">
                <a:latin typeface="American Typewriter"/>
                <a:ea typeface="American Typewriter"/>
                <a:cs typeface="American Typewriter"/>
                <a:sym typeface="American Typewriter"/>
              </a:rPr>
              <a:t>teste adicional</a:t>
            </a: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é direcionado ao diagnóstico de condições específicas, como o teste de PI para deficiência de alfa-1 antitripsina e teste de suor e/ou genético para fibrose cística, e em complicações potenciais de doença hepática, como coagulopatia</a:t>
            </a:r>
          </a:p>
        </p:txBody>
      </p:sp>
      <p:sp>
        <p:nvSpPr>
          <p:cNvPr id="261" name="Panorama geral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Panorama geral</a:t>
            </a:r>
          </a:p>
        </p:txBody>
      </p:sp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Em prematuros, as causas mais comuns de colestase são nutrição parenteral total ou sepse"/>
          <p:cNvSpPr txBox="1">
            <a:spLocks noGrp="1"/>
          </p:cNvSpPr>
          <p:nvPr>
            <p:ph type="body" idx="1"/>
          </p:nvPr>
        </p:nvSpPr>
        <p:spPr>
          <a:xfrm>
            <a:off x="1206500" y="2736344"/>
            <a:ext cx="21971000" cy="8256012"/>
          </a:xfrm>
          <a:solidFill>
            <a:srgbClr val="7A81FF">
              <a:alpha val="35974"/>
            </a:srgbClr>
          </a:solidFill>
          <a:ln>
            <a:round/>
          </a:ln>
          <a:effectLst>
            <a:reflection stA="50000" endPos="40000" dir="5400000" sy="-100000" algn="bl" rotWithShape="0"/>
          </a:effectLst>
          <a:extLst>
            <a:ext uri="{C572A759-6A51-4108-AA02-DFA0A04FC94B}"/>
          </a:extLst>
        </p:spPr>
        <p:txBody>
          <a:bodyPr>
            <a:normAutofit/>
          </a:bodyPr>
          <a:lstStyle/>
          <a:p>
            <a:pPr defTabSz="2438338" eaLnBrk="1" fontAlgn="auto" hangingPunct="1">
              <a:spcAft>
                <a:spcPts val="0"/>
              </a:spcAft>
              <a:defRPr/>
            </a:pPr>
            <a:endParaRPr/>
          </a:p>
          <a:p>
            <a:pPr defTabSz="2438338" eaLnBrk="1" fontAlgn="auto" hangingPunct="1">
              <a:spcAft>
                <a:spcPts val="0"/>
              </a:spcAft>
              <a:defRPr/>
            </a:pPr>
            <a:endParaRPr/>
          </a:p>
          <a:p>
            <a:pPr defTabSz="2438338" eaLnBrk="1" fontAlgn="auto" hangingPunct="1">
              <a:spcAft>
                <a:spcPts val="0"/>
              </a:spcAft>
              <a:defRPr/>
            </a:pPr>
            <a:endParaRPr/>
          </a:p>
          <a:p>
            <a:pPr marL="0" indent="0" algn="ctr" defTabSz="2438338" eaLnBrk="1" fontAlgn="auto" hangingPunct="1">
              <a:spcAft>
                <a:spcPts val="0"/>
              </a:spcAft>
              <a:buSzTx/>
              <a:buFontTx/>
              <a:buNone/>
              <a:defRPr>
                <a:latin typeface="American Typewriter"/>
                <a:ea typeface="American Typewriter"/>
                <a:cs typeface="American Typewriter"/>
                <a:sym typeface="American Typewriter"/>
              </a:defRPr>
            </a:pP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Em prematuros, as causas mais comuns de colestase são </a:t>
            </a:r>
            <a:r>
              <a:rPr b="1">
                <a:latin typeface="American Typewriter"/>
                <a:ea typeface="American Typewriter"/>
                <a:cs typeface="American Typewriter"/>
                <a:sym typeface="American Typewriter"/>
              </a:rPr>
              <a:t>nutrição parenteral total</a:t>
            </a:r>
            <a:r>
              <a:rPr>
                <a:latin typeface="American Typewriter"/>
                <a:ea typeface="American Typewriter"/>
                <a:cs typeface="American Typewriter"/>
                <a:sym typeface="American Typewriter"/>
              </a:rPr>
              <a:t> ou </a:t>
            </a:r>
            <a:r>
              <a:rPr b="1">
                <a:latin typeface="American Typewriter"/>
                <a:ea typeface="American Typewriter"/>
                <a:cs typeface="American Typewriter"/>
                <a:sym typeface="American Typewriter"/>
              </a:rPr>
              <a:t>sepse</a:t>
            </a:r>
          </a:p>
        </p:txBody>
      </p:sp>
      <p:sp>
        <p:nvSpPr>
          <p:cNvPr id="41987" name="Bebê Engatinhando"/>
          <p:cNvSpPr>
            <a:spLocks/>
          </p:cNvSpPr>
          <p:nvPr/>
        </p:nvSpPr>
        <p:spPr bwMode="auto">
          <a:xfrm>
            <a:off x="4471988" y="7993063"/>
            <a:ext cx="3265487" cy="2460625"/>
          </a:xfrm>
          <a:custGeom>
            <a:avLst/>
            <a:gdLst>
              <a:gd name="T0" fmla="*/ 1633099 w 21561"/>
              <a:gd name="T1" fmla="*/ 1230016 h 21192"/>
              <a:gd name="T2" fmla="*/ 1633099 w 21561"/>
              <a:gd name="T3" fmla="*/ 1230016 h 21192"/>
              <a:gd name="T4" fmla="*/ 1633099 w 21561"/>
              <a:gd name="T5" fmla="*/ 1230016 h 21192"/>
              <a:gd name="T6" fmla="*/ 1633099 w 21561"/>
              <a:gd name="T7" fmla="*/ 1230016 h 21192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61" h="21192" extrusionOk="0">
                <a:moveTo>
                  <a:pt x="17338" y="0"/>
                </a:moveTo>
                <a:cubicBezTo>
                  <a:pt x="17184" y="-1"/>
                  <a:pt x="17026" y="7"/>
                  <a:pt x="16863" y="24"/>
                </a:cubicBezTo>
                <a:cubicBezTo>
                  <a:pt x="14606" y="265"/>
                  <a:pt x="14522" y="3352"/>
                  <a:pt x="14539" y="4168"/>
                </a:cubicBezTo>
                <a:cubicBezTo>
                  <a:pt x="14541" y="4260"/>
                  <a:pt x="14481" y="4330"/>
                  <a:pt x="14411" y="4320"/>
                </a:cubicBezTo>
                <a:cubicBezTo>
                  <a:pt x="14232" y="4292"/>
                  <a:pt x="13926" y="4358"/>
                  <a:pt x="13804" y="5056"/>
                </a:cubicBezTo>
                <a:cubicBezTo>
                  <a:pt x="13742" y="5414"/>
                  <a:pt x="13780" y="5842"/>
                  <a:pt x="13857" y="6244"/>
                </a:cubicBezTo>
                <a:cubicBezTo>
                  <a:pt x="13883" y="6381"/>
                  <a:pt x="13856" y="6527"/>
                  <a:pt x="13779" y="6627"/>
                </a:cubicBezTo>
                <a:cubicBezTo>
                  <a:pt x="12987" y="7643"/>
                  <a:pt x="10776" y="8319"/>
                  <a:pt x="8310" y="8841"/>
                </a:cubicBezTo>
                <a:cubicBezTo>
                  <a:pt x="8211" y="8862"/>
                  <a:pt x="8112" y="8810"/>
                  <a:pt x="8054" y="8703"/>
                </a:cubicBezTo>
                <a:cubicBezTo>
                  <a:pt x="7971" y="8549"/>
                  <a:pt x="7886" y="8424"/>
                  <a:pt x="7798" y="8336"/>
                </a:cubicBezTo>
                <a:cubicBezTo>
                  <a:pt x="7727" y="8264"/>
                  <a:pt x="7633" y="8237"/>
                  <a:pt x="7545" y="8261"/>
                </a:cubicBezTo>
                <a:cubicBezTo>
                  <a:pt x="7040" y="8396"/>
                  <a:pt x="6790" y="8497"/>
                  <a:pt x="6586" y="8791"/>
                </a:cubicBezTo>
                <a:cubicBezTo>
                  <a:pt x="6506" y="8905"/>
                  <a:pt x="6372" y="8930"/>
                  <a:pt x="6258" y="8890"/>
                </a:cubicBezTo>
                <a:cubicBezTo>
                  <a:pt x="6044" y="8815"/>
                  <a:pt x="5602" y="8774"/>
                  <a:pt x="4759" y="9083"/>
                </a:cubicBezTo>
                <a:cubicBezTo>
                  <a:pt x="3289" y="9623"/>
                  <a:pt x="1479" y="12638"/>
                  <a:pt x="3692" y="17008"/>
                </a:cubicBezTo>
                <a:cubicBezTo>
                  <a:pt x="3742" y="17106"/>
                  <a:pt x="3660" y="17226"/>
                  <a:pt x="3580" y="17173"/>
                </a:cubicBezTo>
                <a:cubicBezTo>
                  <a:pt x="3480" y="17107"/>
                  <a:pt x="3373" y="17049"/>
                  <a:pt x="3248" y="17008"/>
                </a:cubicBezTo>
                <a:cubicBezTo>
                  <a:pt x="2672" y="16817"/>
                  <a:pt x="2147" y="17532"/>
                  <a:pt x="2066" y="18125"/>
                </a:cubicBezTo>
                <a:cubicBezTo>
                  <a:pt x="1985" y="18717"/>
                  <a:pt x="1466" y="19287"/>
                  <a:pt x="1030" y="19447"/>
                </a:cubicBezTo>
                <a:cubicBezTo>
                  <a:pt x="745" y="19551"/>
                  <a:pt x="601" y="19831"/>
                  <a:pt x="536" y="20012"/>
                </a:cubicBezTo>
                <a:cubicBezTo>
                  <a:pt x="504" y="20099"/>
                  <a:pt x="434" y="20154"/>
                  <a:pt x="361" y="20146"/>
                </a:cubicBezTo>
                <a:cubicBezTo>
                  <a:pt x="216" y="20131"/>
                  <a:pt x="0" y="20176"/>
                  <a:pt x="0" y="20586"/>
                </a:cubicBezTo>
                <a:cubicBezTo>
                  <a:pt x="0" y="21201"/>
                  <a:pt x="1520" y="21134"/>
                  <a:pt x="2353" y="21134"/>
                </a:cubicBezTo>
                <a:cubicBezTo>
                  <a:pt x="3186" y="21134"/>
                  <a:pt x="3178" y="20359"/>
                  <a:pt x="3531" y="20359"/>
                </a:cubicBezTo>
                <a:cubicBezTo>
                  <a:pt x="3884" y="20359"/>
                  <a:pt x="4908" y="21156"/>
                  <a:pt x="5956" y="21156"/>
                </a:cubicBezTo>
                <a:cubicBezTo>
                  <a:pt x="7004" y="21156"/>
                  <a:pt x="5747" y="21156"/>
                  <a:pt x="9170" y="21156"/>
                </a:cubicBezTo>
                <a:cubicBezTo>
                  <a:pt x="10984" y="21156"/>
                  <a:pt x="10988" y="19548"/>
                  <a:pt x="10592" y="18037"/>
                </a:cubicBezTo>
                <a:cubicBezTo>
                  <a:pt x="10553" y="17888"/>
                  <a:pt x="10642" y="17734"/>
                  <a:pt x="10762" y="17742"/>
                </a:cubicBezTo>
                <a:cubicBezTo>
                  <a:pt x="11100" y="17764"/>
                  <a:pt x="11458" y="17753"/>
                  <a:pt x="11826" y="17689"/>
                </a:cubicBezTo>
                <a:cubicBezTo>
                  <a:pt x="11915" y="17674"/>
                  <a:pt x="11999" y="17751"/>
                  <a:pt x="12016" y="17868"/>
                </a:cubicBezTo>
                <a:cubicBezTo>
                  <a:pt x="12285" y="19718"/>
                  <a:pt x="13061" y="21599"/>
                  <a:pt x="14512" y="21048"/>
                </a:cubicBezTo>
                <a:cubicBezTo>
                  <a:pt x="15083" y="21296"/>
                  <a:pt x="15499" y="21198"/>
                  <a:pt x="15749" y="20949"/>
                </a:cubicBezTo>
                <a:cubicBezTo>
                  <a:pt x="16298" y="21270"/>
                  <a:pt x="16674" y="20792"/>
                  <a:pt x="16356" y="20439"/>
                </a:cubicBezTo>
                <a:cubicBezTo>
                  <a:pt x="16054" y="20103"/>
                  <a:pt x="15486" y="19298"/>
                  <a:pt x="14573" y="19299"/>
                </a:cubicBezTo>
                <a:cubicBezTo>
                  <a:pt x="14475" y="19299"/>
                  <a:pt x="14390" y="19209"/>
                  <a:pt x="14371" y="19084"/>
                </a:cubicBezTo>
                <a:cubicBezTo>
                  <a:pt x="14277" y="18494"/>
                  <a:pt x="14527" y="17143"/>
                  <a:pt x="14662" y="15972"/>
                </a:cubicBezTo>
                <a:cubicBezTo>
                  <a:pt x="14676" y="15852"/>
                  <a:pt x="14715" y="15741"/>
                  <a:pt x="14777" y="15651"/>
                </a:cubicBezTo>
                <a:cubicBezTo>
                  <a:pt x="15000" y="15325"/>
                  <a:pt x="15213" y="14954"/>
                  <a:pt x="15412" y="14529"/>
                </a:cubicBezTo>
                <a:cubicBezTo>
                  <a:pt x="15469" y="14408"/>
                  <a:pt x="15604" y="14409"/>
                  <a:pt x="15656" y="14533"/>
                </a:cubicBezTo>
                <a:cubicBezTo>
                  <a:pt x="15799" y="14870"/>
                  <a:pt x="15975" y="15184"/>
                  <a:pt x="16192" y="15439"/>
                </a:cubicBezTo>
                <a:cubicBezTo>
                  <a:pt x="16266" y="15526"/>
                  <a:pt x="16318" y="15639"/>
                  <a:pt x="16337" y="15765"/>
                </a:cubicBezTo>
                <a:cubicBezTo>
                  <a:pt x="16585" y="17373"/>
                  <a:pt x="18080" y="20842"/>
                  <a:pt x="19101" y="20942"/>
                </a:cubicBezTo>
                <a:cubicBezTo>
                  <a:pt x="20107" y="20917"/>
                  <a:pt x="20135" y="21172"/>
                  <a:pt x="20508" y="21173"/>
                </a:cubicBezTo>
                <a:cubicBezTo>
                  <a:pt x="20743" y="21174"/>
                  <a:pt x="20862" y="20793"/>
                  <a:pt x="20628" y="20540"/>
                </a:cubicBezTo>
                <a:cubicBezTo>
                  <a:pt x="20609" y="20519"/>
                  <a:pt x="20620" y="20478"/>
                  <a:pt x="20645" y="20478"/>
                </a:cubicBezTo>
                <a:cubicBezTo>
                  <a:pt x="20759" y="20479"/>
                  <a:pt x="20848" y="20482"/>
                  <a:pt x="20899" y="20485"/>
                </a:cubicBezTo>
                <a:cubicBezTo>
                  <a:pt x="20930" y="20486"/>
                  <a:pt x="20958" y="20504"/>
                  <a:pt x="20977" y="20535"/>
                </a:cubicBezTo>
                <a:cubicBezTo>
                  <a:pt x="21021" y="20606"/>
                  <a:pt x="21114" y="20741"/>
                  <a:pt x="21241" y="20815"/>
                </a:cubicBezTo>
                <a:cubicBezTo>
                  <a:pt x="21415" y="20916"/>
                  <a:pt x="21600" y="20710"/>
                  <a:pt x="21553" y="20469"/>
                </a:cubicBezTo>
                <a:cubicBezTo>
                  <a:pt x="21517" y="20281"/>
                  <a:pt x="21459" y="20059"/>
                  <a:pt x="21408" y="19878"/>
                </a:cubicBezTo>
                <a:cubicBezTo>
                  <a:pt x="21348" y="19662"/>
                  <a:pt x="21223" y="19489"/>
                  <a:pt x="21061" y="19398"/>
                </a:cubicBezTo>
                <a:cubicBezTo>
                  <a:pt x="20606" y="19143"/>
                  <a:pt x="20185" y="18944"/>
                  <a:pt x="19469" y="18789"/>
                </a:cubicBezTo>
                <a:cubicBezTo>
                  <a:pt x="19345" y="18762"/>
                  <a:pt x="19240" y="18647"/>
                  <a:pt x="19204" y="18490"/>
                </a:cubicBezTo>
                <a:cubicBezTo>
                  <a:pt x="19002" y="17615"/>
                  <a:pt x="19276" y="15944"/>
                  <a:pt x="18469" y="14355"/>
                </a:cubicBezTo>
                <a:cubicBezTo>
                  <a:pt x="18330" y="13193"/>
                  <a:pt x="18240" y="12130"/>
                  <a:pt x="17985" y="11219"/>
                </a:cubicBezTo>
                <a:cubicBezTo>
                  <a:pt x="17946" y="11077"/>
                  <a:pt x="18017" y="10926"/>
                  <a:pt x="18132" y="10909"/>
                </a:cubicBezTo>
                <a:cubicBezTo>
                  <a:pt x="19469" y="10712"/>
                  <a:pt x="20004" y="9093"/>
                  <a:pt x="20031" y="8149"/>
                </a:cubicBezTo>
                <a:cubicBezTo>
                  <a:pt x="20067" y="6948"/>
                  <a:pt x="21518" y="5148"/>
                  <a:pt x="21235" y="3532"/>
                </a:cubicBezTo>
                <a:cubicBezTo>
                  <a:pt x="20969" y="2017"/>
                  <a:pt x="19647" y="16"/>
                  <a:pt x="17338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Captura de Tela 2021-05-18 às 21.39.16.png" descr="Captura de Tela 2021-05-18 às 21.39.1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24384000" cy="1059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aptura de Tela 2021-05-18 às 21.50.27.png" descr="Captura de Tela 2021-05-18 às 21.50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3219450"/>
            <a:ext cx="23482300" cy="1031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269" name="Exame físico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Exame físico</a:t>
            </a: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odem ajudar a avaliar a extensão da disfunção hepatobiliar e identificar uma etiologia"/>
          <p:cNvSpPr txBox="1">
            <a:spLocks noGrp="1"/>
          </p:cNvSpPr>
          <p:nvPr>
            <p:ph type="body" idx="1"/>
          </p:nvPr>
        </p:nvSpPr>
        <p:spPr>
          <a:xfrm>
            <a:off x="952500" y="4248150"/>
            <a:ext cx="21971000" cy="8256588"/>
          </a:xfrm>
        </p:spPr>
        <p:txBody>
          <a:bodyPr/>
          <a:lstStyle>
            <a:lvl1pPr marL="2286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ctr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Podem ajudar a avaliar a extensão da disfunção hepatobiliar e identificar uma etiologia</a:t>
            </a:r>
          </a:p>
        </p:txBody>
      </p:sp>
      <p:sp>
        <p:nvSpPr>
          <p:cNvPr id="272" name="Exames laboratoriai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Exames laboratoriais</a:t>
            </a: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Captura de Tela 2021-05-18 às 21.57.44.png" descr="Captura de Tela 2021-05-18 às 21.57.4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343025"/>
            <a:ext cx="23717250" cy="1102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US de abdome total: teste inicial, por ser não invasivo; principal utilidade é excluir outras causas anatômicas de colestase (isto é, cisto de colédoco); ausência de vesícula biliar e sinal do cordão triangular sugerem atresia biliar…"/>
          <p:cNvSpPr txBox="1">
            <a:spLocks noGrp="1"/>
          </p:cNvSpPr>
          <p:nvPr>
            <p:ph type="body" idx="1"/>
          </p:nvPr>
        </p:nvSpPr>
        <p:spPr>
          <a:xfrm>
            <a:off x="952500" y="4248150"/>
            <a:ext cx="21971000" cy="8256588"/>
          </a:xfrm>
        </p:spPr>
        <p:txBody>
          <a:bodyPr/>
          <a:lstStyle>
            <a:lvl1pPr marL="2286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b="1" u="sng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US de abdome total: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teste inicial, por ser não invasivo; principal utilidade é excluir outras causas anatômicas de colestase (isto é, cisto de colédoco); ausência de vesícula biliar e sinal do cordão triangular sugerem atresia biliar 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b="1" u="sng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Cintilografia hepatobiliar: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informações sobre obstrução biliar, mas oferece muitos falsos-positivos e falsos-negativos adicionais, então deve ser usada como método para informações de suporte </a:t>
            </a:r>
          </a:p>
        </p:txBody>
      </p:sp>
      <p:sp>
        <p:nvSpPr>
          <p:cNvPr id="277" name="Exames de imagem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Exames de imagem</a:t>
            </a:r>
          </a:p>
        </p:txBody>
      </p:sp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Biópsia hepática: casos exames de laboratório e imagem não concluam o diagnóstico…"/>
          <p:cNvSpPr txBox="1">
            <a:spLocks noGrp="1"/>
          </p:cNvSpPr>
          <p:nvPr>
            <p:ph type="body" idx="1"/>
          </p:nvPr>
        </p:nvSpPr>
        <p:spPr>
          <a:xfrm>
            <a:off x="952500" y="4248150"/>
            <a:ext cx="21971000" cy="8256588"/>
          </a:xfrm>
        </p:spPr>
        <p:txBody>
          <a:bodyPr/>
          <a:lstStyle>
            <a:lvl1pPr marL="2286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defTabSz="2436813" eaLnBrk="0" fontAlgn="base" hangingPunct="0">
              <a:spcAft>
                <a:spcPct val="0"/>
              </a:spcAft>
              <a:defRPr sz="48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b="1" u="sng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Biópsia hepática: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casos exames de laboratório e imagem não concluam o diagnóstico </a:t>
            </a:r>
          </a:p>
          <a:p>
            <a:pPr algn="just" eaLnBrk="1" hangingPunct="1">
              <a:buSzPct val="100000"/>
              <a:buFontTx/>
              <a:buChar char="‣"/>
            </a:pP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b="1" u="sng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Colangiograma aberto: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</a:t>
            </a:r>
            <a:r>
              <a:rPr lang="pt-BR" smtClean="0">
                <a:solidFill>
                  <a:srgbClr val="941100"/>
                </a:solidFill>
                <a:latin typeface="American Typewriter"/>
                <a:ea typeface="American Typewriter"/>
                <a:cs typeface="American Typewriter"/>
                <a:sym typeface="American Typewriter"/>
              </a:rPr>
              <a:t>padrão-ouro</a:t>
            </a:r>
            <a:r>
              <a:rPr lang="pt-BR" smtClean="0">
                <a:latin typeface="American Typewriter"/>
                <a:ea typeface="American Typewriter"/>
                <a:cs typeface="American Typewriter"/>
                <a:sym typeface="American Typewriter"/>
              </a:rPr>
              <a:t> no diagnóstico de atresia biliar</a:t>
            </a:r>
          </a:p>
        </p:txBody>
      </p:sp>
      <p:sp>
        <p:nvSpPr>
          <p:cNvPr id="280" name="Testes adicionais"/>
          <p:cNvSpPr txBox="1">
            <a:spLocks noGrp="1"/>
          </p:cNvSpPr>
          <p:nvPr>
            <p:ph type="title"/>
          </p:nvPr>
        </p:nvSpPr>
        <p:spPr>
          <a:solidFill>
            <a:srgbClr val="7A81FF"/>
          </a:solidFill>
          <a:ln w="9525">
            <a:round/>
          </a:ln>
        </p:spPr>
        <p:txBody>
          <a:bodyPr/>
          <a:lstStyle>
            <a:lvl1pPr algn="ctr" defTabSz="2267655">
              <a:defRPr sz="7905" spc="-158"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  <a:sym typeface="Helvetica Neue"/>
              </a:defRPr>
            </a:pPr>
            <a:r>
              <a:t>Testes adicionais</a:t>
            </a:r>
          </a:p>
        </p:txBody>
      </p:sp>
    </p:spTree>
  </p:cSld>
  <p:clrMapOvr>
    <a:masterClrMapping/>
  </p:clrMapOvr>
  <p:transition spd="med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Captura de Tela 2021-05-18 às 21.34.57.png" descr="Captura de Tela 2021-05-18 às 21.34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1697038"/>
            <a:ext cx="22231350" cy="1032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Captura de Tela 2021-05-18 às 21.35.44.png" descr="Captura de Tela 2021-05-18 às 21.35.4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1881188"/>
            <a:ext cx="21755100" cy="995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Captura de Tela 2021-05-18 às 21.36.47.png" descr="Captura de Tela 2021-05-18 às 21.36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2103438"/>
            <a:ext cx="22390100" cy="950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Captura de Tela 2021-05-18 às 21.37.37.png" descr="Captura de Tela 2021-05-18 às 21.37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2867025"/>
            <a:ext cx="22450425" cy="798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Grp="1"/>
          </p:cNvSpPr>
          <p:nvPr>
            <p:ph type="title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7700" smtClean="0">
                <a:solidFill>
                  <a:schemeClr val="hlink"/>
                </a:solidFill>
              </a:rPr>
              <a:t>Nota do Editor da página neonatal </a:t>
            </a:r>
            <a:r>
              <a:rPr lang="pt-BR" sz="7700" smtClean="0">
                <a:solidFill>
                  <a:schemeClr val="hlink"/>
                </a:solidFill>
                <a:hlinkClick r:id="rId2"/>
              </a:rPr>
              <a:t>www.paulomargotto.com.br</a:t>
            </a:r>
            <a:r>
              <a:rPr lang="pt-BR" sz="7700" smtClean="0">
                <a:solidFill>
                  <a:schemeClr val="hlink"/>
                </a:solidFill>
              </a:rPr>
              <a:t> . Consultem também! Aqui e Agora! Estudando Juntos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8839200" y="10972800"/>
            <a:ext cx="18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endParaRPr lang="pt-BR" sz="4000"/>
          </a:p>
        </p:txBody>
      </p:sp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724400"/>
            <a:ext cx="12877800" cy="637698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7010400" y="11353800"/>
            <a:ext cx="120554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pt-BR" sz="4400">
                <a:solidFill>
                  <a:schemeClr val="hlink"/>
                </a:solidFill>
              </a:rPr>
              <a:t>DrS. Dany Nardi, Joseleide e Paulo R. Margotto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19491325" y="10482263"/>
            <a:ext cx="4914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3600">
                <a:hlinkClick r:id="rId4"/>
              </a:rPr>
              <a:t>pmargotto@gmail.com</a:t>
            </a:r>
            <a:r>
              <a:rPr lang="pt-BR" sz="3600"/>
              <a:t> </a:t>
            </a:r>
          </a:p>
        </p:txBody>
      </p:sp>
    </p:spTree>
  </p:cSld>
  <p:clrMapOvr>
    <a:masterClrMapping/>
  </p:clrMapOvr>
  <p:transition spd="med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514600"/>
            <a:ext cx="6886575" cy="982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3810000" y="12404725"/>
            <a:ext cx="16840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914400" hangingPunct="0"/>
            <a:r>
              <a:rPr lang="pt-BR" sz="4000">
                <a:solidFill>
                  <a:srgbClr val="000000"/>
                </a:solidFill>
                <a:sym typeface="Graphik"/>
                <a:hlinkClick r:id="rId3"/>
              </a:rPr>
              <a:t>https://drive.google.com/file/d/15ebHDHqCud0rl7GwFmnPp-CfxbG1Ncyd/view?usp=sharing</a:t>
            </a:r>
            <a:r>
              <a:rPr lang="pt-BR" sz="4000">
                <a:sym typeface="Graphik"/>
              </a:rPr>
              <a:t> </a:t>
            </a: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0" y="334963"/>
            <a:ext cx="247046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0" hangingPunct="0"/>
            <a:r>
              <a:rPr lang="pt-BR" sz="4000" b="1">
                <a:solidFill>
                  <a:schemeClr val="hlink"/>
                </a:solidFill>
                <a:latin typeface="Lato" pitchFamily="34" charset="0"/>
              </a:rPr>
              <a:t>COLESTASE NEONATAL</a:t>
            </a:r>
          </a:p>
          <a:p>
            <a:pPr algn="ctr" eaLnBrk="0" hangingPunct="0"/>
            <a:r>
              <a:rPr lang="pt-BR" sz="4000">
                <a:solidFill>
                  <a:schemeClr val="hlink"/>
                </a:solidFill>
              </a:rPr>
              <a:t>  </a:t>
            </a:r>
            <a:r>
              <a:rPr lang="pt-BR" sz="4000">
                <a:solidFill>
                  <a:schemeClr val="tx1"/>
                </a:solidFill>
              </a:rPr>
              <a:t>E</a:t>
            </a:r>
            <a:r>
              <a:rPr lang="pt-BR" sz="4000">
                <a:solidFill>
                  <a:schemeClr val="tx1"/>
                </a:solidFill>
                <a:latin typeface="Source Sans Pro"/>
              </a:rPr>
              <a:t>lisa de Carvalho, Jorge. L dos Santos, Isadora de Carvalho Trevizoli, Gilda Porta, Paulo R. Margotto</a:t>
            </a:r>
          </a:p>
          <a:p>
            <a:pPr algn="ctr" eaLnBrk="0" hangingPunct="0"/>
            <a:r>
              <a:rPr lang="pt-BR" sz="4000">
                <a:solidFill>
                  <a:schemeClr val="tx1"/>
                </a:solidFill>
                <a:latin typeface="Source Sans Pro"/>
              </a:rPr>
              <a:t>Cap</a:t>
            </a:r>
            <a:r>
              <a:rPr lang="pt-BR" sz="4000">
                <a:solidFill>
                  <a:schemeClr val="tx1"/>
                </a:solidFill>
              </a:rPr>
              <a:t>í</a:t>
            </a:r>
            <a:r>
              <a:rPr lang="pt-BR" sz="4000">
                <a:solidFill>
                  <a:schemeClr val="tx1"/>
                </a:solidFill>
                <a:latin typeface="Source Sans Pro"/>
              </a:rPr>
              <a:t>tulo do Livro Assistência ao Rec</a:t>
            </a:r>
            <a:r>
              <a:rPr lang="pt-BR" sz="4000">
                <a:solidFill>
                  <a:schemeClr val="tx1"/>
                </a:solidFill>
              </a:rPr>
              <a:t>é</a:t>
            </a:r>
            <a:r>
              <a:rPr lang="pt-BR" sz="4000">
                <a:solidFill>
                  <a:schemeClr val="tx1"/>
                </a:solidFill>
                <a:latin typeface="Source Sans Pro"/>
              </a:rPr>
              <a:t>m-Nascido de Risco, 4a Edi</a:t>
            </a:r>
            <a:r>
              <a:rPr lang="pt-BR" sz="4000">
                <a:solidFill>
                  <a:schemeClr val="tx1"/>
                </a:solidFill>
              </a:rPr>
              <a:t>ç</a:t>
            </a:r>
            <a:r>
              <a:rPr lang="pt-BR" sz="4000">
                <a:solidFill>
                  <a:schemeClr val="tx1"/>
                </a:solidFill>
                <a:latin typeface="Source Sans Pro"/>
              </a:rPr>
              <a:t>ão, 2021</a:t>
            </a:r>
            <a:endParaRPr lang="pt-BR" sz="4000">
              <a:solidFill>
                <a:schemeClr val="tx1"/>
              </a:solidFill>
            </a:endParaRPr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>
            <a:off x="2514600" y="11353800"/>
            <a:ext cx="1295400" cy="10668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2117725" y="10333038"/>
            <a:ext cx="360838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800" b="1">
                <a:solidFill>
                  <a:schemeClr val="folHlink"/>
                </a:solidFill>
              </a:rPr>
              <a:t>Clicar Aqui!</a:t>
            </a:r>
          </a:p>
        </p:txBody>
      </p:sp>
      <p:pic>
        <p:nvPicPr>
          <p:cNvPr id="56333" name="Picture 13" descr="doc">
            <a:hlinkClick r:id="rId4" tooltip="NOVO-Colestase Neonatal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3600" y="16002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34" name="AutoShape 14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ext Box 3"/>
          <p:cNvSpPr txBox="1">
            <a:spLocks noGrp="1"/>
          </p:cNvSpPr>
          <p:nvPr>
            <p:ph type="body" idx="1"/>
          </p:nvPr>
        </p:nvSpPr>
        <p:spPr>
          <a:xfrm>
            <a:off x="1219200" y="2667000"/>
            <a:ext cx="21971000" cy="12066588"/>
          </a:xfrm>
        </p:spPr>
        <p:txBody>
          <a:bodyPr/>
          <a:lstStyle/>
          <a:p>
            <a:r>
              <a:rPr lang="pt-BR" smtClean="0"/>
              <a:t>	Nos </a:t>
            </a:r>
            <a:r>
              <a:rPr lang="pt-BR" smtClean="0">
                <a:solidFill>
                  <a:srgbClr val="FF0000"/>
                </a:solidFill>
              </a:rPr>
              <a:t>recém-nascidos, especialmente nos prematuros, que requerem nutrição parenteral prolongada, a alteração hepática que cursa com colestase representa um importante problema, tão cedo como duas semanas</a:t>
            </a:r>
            <a:r>
              <a:rPr lang="pt-BR" smtClean="0"/>
              <a:t>. </a:t>
            </a:r>
          </a:p>
          <a:p>
            <a:r>
              <a:rPr lang="pt-BR" smtClean="0"/>
              <a:t>Uma complicação da nutrição parenteral é a lesão hepática, principalmente nas crianças com exigência de longo tempo de nutrição parenteral total devido a enterocolite necrosante, cirurgia gastrintestinal, síndrome do intestino, condições que levam a problemas inflamatórios, profilaxia com fluconazol, dificuldade de nutrição enteral  (</a:t>
            </a:r>
            <a:r>
              <a:rPr lang="pt-BR" b="1" smtClean="0">
                <a:solidFill>
                  <a:schemeClr val="accent1"/>
                </a:solidFill>
              </a:rPr>
              <a:t>cada 10 mL/kg de aumento na dieta significa uma redução de risco de 34% de colestase associada a nutrição parenteral</a:t>
            </a:r>
            <a:r>
              <a:rPr lang="pt-BR" smtClean="0"/>
              <a:t>), dismotilidade intestinal, maior ingesta de carboidratos e lipídios (pelo maior risco de esteatose hepática), efeitos tóxicos dos componentes da nutrição parenteral ou falta de nutrientes específicos e os relacionados à doença do paciente </a:t>
            </a: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Grp="1"/>
          </p:cNvSpPr>
          <p:nvPr>
            <p:ph type="body" idx="1"/>
          </p:nvPr>
        </p:nvSpPr>
        <p:spPr>
          <a:xfrm>
            <a:off x="1206500" y="1143000"/>
            <a:ext cx="21971000" cy="11361738"/>
          </a:xfrm>
        </p:spPr>
        <p:txBody>
          <a:bodyPr/>
          <a:lstStyle/>
          <a:p>
            <a:r>
              <a:rPr lang="pt-BR" b="1" smtClean="0">
                <a:solidFill>
                  <a:schemeClr val="accent1"/>
                </a:solidFill>
              </a:rPr>
              <a:t>Se possível, iniciar nutrição enteral tão logo que possível e avance tão rapidamente quanto tolerado, de preferência com leite materno,</a:t>
            </a:r>
            <a:r>
              <a:rPr lang="pt-BR" smtClean="0"/>
              <a:t> </a:t>
            </a:r>
          </a:p>
          <a:p>
            <a:r>
              <a:rPr lang="pt-BR" b="1" smtClean="0"/>
              <a:t>Rever as soluções parenterais</a:t>
            </a:r>
            <a:r>
              <a:rPr lang="pt-BR" smtClean="0"/>
              <a:t> (diminuir proteína e lipídeos, trocando este, se possível, para </a:t>
            </a:r>
            <a:r>
              <a:rPr lang="pt-BR" smtClean="0">
                <a:solidFill>
                  <a:schemeClr val="hlink"/>
                </a:solidFill>
              </a:rPr>
              <a:t>preparados a base de óleo de peixe</a:t>
            </a:r>
            <a:r>
              <a:rPr lang="pt-BR" smtClean="0"/>
              <a:t>;  utilizar nutrientes específicos como taurina e colina) </a:t>
            </a:r>
          </a:p>
          <a:p>
            <a:r>
              <a:rPr lang="pt-PT" b="1" smtClean="0">
                <a:solidFill>
                  <a:schemeClr val="hlink"/>
                </a:solidFill>
              </a:rPr>
              <a:t>As evidências mostram redução da coletase com aumento de ácido ducosahexaníco em emulsões lipídicas contendo óleo de peixe,</a:t>
            </a:r>
            <a:r>
              <a:rPr lang="pt-PT" smtClean="0"/>
              <a:t> com redução de fitosteróis inflamatórios (os fitoesteróis promovem a lesão hepática e a ativação celular de Kupffer na doença hepática associada a nutrição parenteral). </a:t>
            </a:r>
          </a:p>
          <a:p>
            <a:pPr algn="ctr">
              <a:buFontTx/>
              <a:buNone/>
            </a:pPr>
            <a:r>
              <a:rPr lang="pt-PT" sz="5400" b="1" smtClean="0">
                <a:solidFill>
                  <a:schemeClr val="folHlink"/>
                </a:solidFill>
              </a:rPr>
              <a:t>A nutrição parenteral  pode ser essencial, mas não deve ser um substituto da nutrição enteral. </a:t>
            </a:r>
            <a:endParaRPr lang="pt-BR" sz="5400" b="1" smtClean="0">
              <a:solidFill>
                <a:schemeClr val="folHlink"/>
              </a:solidFill>
            </a:endParaRPr>
          </a:p>
        </p:txBody>
      </p:sp>
      <p:sp>
        <p:nvSpPr>
          <p:cNvPr id="58372" name="AutoShape 4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ext Box 3"/>
          <p:cNvSpPr txBox="1">
            <a:spLocks noGrp="1"/>
          </p:cNvSpPr>
          <p:nvPr>
            <p:ph type="body" idx="1"/>
          </p:nvPr>
        </p:nvSpPr>
        <p:spPr>
          <a:xfrm>
            <a:off x="1295400" y="381000"/>
            <a:ext cx="21971000" cy="11056938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Quanto ao ácido ursodeoxicólico</a:t>
            </a:r>
            <a:r>
              <a:rPr lang="pt-BR" smtClean="0"/>
              <a:t> (ácido biliar hidrofílico que substitui os ácidos biliares endógenos):  o ácido ursodeoxicólico é o principal ácido biliar do urso: o urso quando hiberna não se alimenta por vários meses e não desenvolve colestase hepática e nem cálculo biliar devido a este ácido; o uso do ácido ursodeoxicólico com a alimentação faz com que ele seja bem absorvido e que se torna no paciente o principal ácido biliar e é mais colerético e estimula o fluxo biliar; não há disponibilidade para o seu uso endovenoso). </a:t>
            </a:r>
          </a:p>
          <a:p>
            <a:r>
              <a:rPr lang="pt-BR" smtClean="0"/>
              <a:t> </a:t>
            </a:r>
            <a:r>
              <a:rPr lang="pt-BR" b="1" smtClean="0">
                <a:solidFill>
                  <a:schemeClr val="accent1"/>
                </a:solidFill>
              </a:rPr>
              <a:t>O seu uso  na colestase por nutrição parenteral parece ser seguro e leva a uma precoce diminuição dos  níveis de bilirrubina com duas semanas de terapia. Dose: 15 a 30 mg/kg/dia VO por 1 mês (Apresentação: UrsacolR em comprimidos de 50mg e 150mg).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3576638" y="8305800"/>
            <a:ext cx="17764125" cy="32321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253920" rIns="0" bIns="50784" anchor="ctr">
            <a:spAutoFit/>
          </a:bodyPr>
          <a:lstStyle/>
          <a:p>
            <a:pPr algn="ctr" eaLnBrk="0" hangingPunct="0"/>
            <a:r>
              <a:rPr lang="pt-BR" sz="3600" b="1">
                <a:solidFill>
                  <a:srgbClr val="072A4D"/>
                </a:solidFill>
                <a:latin typeface="Lato" pitchFamily="34" charset="0"/>
              </a:rPr>
              <a:t>TERAPIA COM O </a:t>
            </a:r>
            <a:r>
              <a:rPr lang="pt-BR" sz="3600" b="1">
                <a:solidFill>
                  <a:srgbClr val="072A4D"/>
                </a:solidFill>
              </a:rPr>
              <a:t>Á</a:t>
            </a:r>
            <a:r>
              <a:rPr lang="pt-BR" sz="3600" b="1">
                <a:solidFill>
                  <a:srgbClr val="072A4D"/>
                </a:solidFill>
                <a:latin typeface="Lato" pitchFamily="34" charset="0"/>
              </a:rPr>
              <a:t>CIDO URSODEOXIC</a:t>
            </a:r>
            <a:r>
              <a:rPr lang="pt-BR" sz="3600" b="1">
                <a:solidFill>
                  <a:srgbClr val="072A4D"/>
                </a:solidFill>
              </a:rPr>
              <a:t>Ó</a:t>
            </a:r>
            <a:r>
              <a:rPr lang="pt-BR" sz="3600" b="1">
                <a:solidFill>
                  <a:srgbClr val="072A4D"/>
                </a:solidFill>
                <a:latin typeface="Lato" pitchFamily="34" charset="0"/>
              </a:rPr>
              <a:t>LICO (UDCA) EM NEONATOS DE MUITO BAIXO PESO AO NASCER COM COLESTASE ASSOCIADA </a:t>
            </a:r>
            <a:r>
              <a:rPr lang="pt-BR" sz="3600" b="1">
                <a:solidFill>
                  <a:srgbClr val="072A4D"/>
                </a:solidFill>
              </a:rPr>
              <a:t>À</a:t>
            </a:r>
            <a:r>
              <a:rPr lang="pt-BR" sz="3600" b="1">
                <a:solidFill>
                  <a:srgbClr val="072A4D"/>
                </a:solidFill>
                <a:latin typeface="Lato" pitchFamily="34" charset="0"/>
              </a:rPr>
              <a:t> NUTRI</a:t>
            </a:r>
            <a:r>
              <a:rPr lang="pt-BR" sz="3600" b="1">
                <a:solidFill>
                  <a:srgbClr val="072A4D"/>
                </a:solidFill>
              </a:rPr>
              <a:t>Ç</a:t>
            </a:r>
            <a:r>
              <a:rPr lang="pt-BR" sz="3600" b="1">
                <a:solidFill>
                  <a:srgbClr val="072A4D"/>
                </a:solidFill>
                <a:latin typeface="Lato" pitchFamily="34" charset="0"/>
              </a:rPr>
              <a:t>ÃO PARENTERAL</a:t>
            </a:r>
          </a:p>
          <a:p>
            <a:pPr algn="ctr" eaLnBrk="0" hangingPunct="0"/>
            <a:r>
              <a:rPr lang="pt-BR" sz="4000" b="1"/>
              <a:t>Resumido   por: Dr. Alexandre L. Miralha e Dra. Sílvia Neila Hermes (Manaus. AM).</a:t>
            </a:r>
            <a:endParaRPr lang="pt-BR" sz="40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4000">
                <a:solidFill>
                  <a:srgbClr val="607D8B"/>
                </a:solidFill>
                <a:latin typeface="Source Sans Pro"/>
              </a:rPr>
              <a:t> </a:t>
            </a:r>
            <a:r>
              <a:rPr lang="pt-BR" sz="4000">
                <a:solidFill>
                  <a:srgbClr val="607D8B"/>
                </a:solidFill>
              </a:rPr>
              <a:t>    </a:t>
            </a:r>
            <a:endParaRPr lang="pt-BR" sz="4000">
              <a:solidFill>
                <a:srgbClr val="607D8B"/>
              </a:solidFill>
              <a:latin typeface="Source Sans Pro"/>
            </a:endParaRPr>
          </a:p>
        </p:txBody>
      </p:sp>
      <p:pic>
        <p:nvPicPr>
          <p:cNvPr id="59397" name="Picture 5" descr="doc">
            <a:hlinkClick r:id="rId2" tooltip="usodoursaco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2200" y="9296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0" y="11185525"/>
            <a:ext cx="24384000" cy="2438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4000" b="1">
                <a:hlinkClick r:id="rId4"/>
              </a:rPr>
              <a:t>Ursodeoxycholic</a:t>
            </a:r>
            <a:r>
              <a:rPr lang="pt-BR" sz="4000">
                <a:hlinkClick r:id="rId4"/>
              </a:rPr>
              <a:t> </a:t>
            </a:r>
            <a:r>
              <a:rPr lang="pt-BR" sz="4000" b="1">
                <a:hlinkClick r:id="rId4"/>
              </a:rPr>
              <a:t>acid</a:t>
            </a:r>
            <a:r>
              <a:rPr lang="pt-BR" sz="4000">
                <a:hlinkClick r:id="rId4"/>
              </a:rPr>
              <a:t> (</a:t>
            </a:r>
            <a:r>
              <a:rPr lang="pt-BR" sz="4000" b="1">
                <a:hlinkClick r:id="rId4"/>
              </a:rPr>
              <a:t>UDCA</a:t>
            </a:r>
            <a:r>
              <a:rPr lang="pt-BR" sz="4000">
                <a:hlinkClick r:id="rId4"/>
              </a:rPr>
              <a:t>) </a:t>
            </a:r>
            <a:r>
              <a:rPr lang="pt-BR" sz="4000" b="1">
                <a:hlinkClick r:id="rId4"/>
              </a:rPr>
              <a:t>therapy</a:t>
            </a:r>
            <a:r>
              <a:rPr lang="pt-BR" sz="4000">
                <a:hlinkClick r:id="rId4"/>
              </a:rPr>
              <a:t> in very-</a:t>
            </a:r>
            <a:r>
              <a:rPr lang="pt-BR" sz="4000" b="1">
                <a:hlinkClick r:id="rId4"/>
              </a:rPr>
              <a:t>low</a:t>
            </a:r>
            <a:r>
              <a:rPr lang="pt-BR" sz="4000">
                <a:hlinkClick r:id="rId4"/>
              </a:rPr>
              <a:t>-</a:t>
            </a:r>
            <a:r>
              <a:rPr lang="pt-BR" sz="4000" b="1">
                <a:hlinkClick r:id="rId4"/>
              </a:rPr>
              <a:t>birth</a:t>
            </a:r>
            <a:r>
              <a:rPr lang="pt-BR" sz="4000">
                <a:hlinkClick r:id="rId4"/>
              </a:rPr>
              <a:t>-</a:t>
            </a:r>
            <a:r>
              <a:rPr lang="pt-BR" sz="4000" b="1">
                <a:hlinkClick r:id="rId4"/>
              </a:rPr>
              <a:t>weight</a:t>
            </a:r>
            <a:r>
              <a:rPr lang="pt-BR" sz="4000">
                <a:hlinkClick r:id="rId4"/>
              </a:rPr>
              <a:t> </a:t>
            </a:r>
            <a:r>
              <a:rPr lang="pt-BR" sz="4000" b="1">
                <a:hlinkClick r:id="rId4"/>
              </a:rPr>
              <a:t>infants</a:t>
            </a:r>
            <a:r>
              <a:rPr lang="pt-BR" sz="4000">
                <a:hlinkClick r:id="rId4"/>
              </a:rPr>
              <a:t> with </a:t>
            </a:r>
            <a:r>
              <a:rPr lang="pt-BR" sz="4000" b="1">
                <a:hlinkClick r:id="rId4"/>
              </a:rPr>
              <a:t>parenteral</a:t>
            </a:r>
            <a:r>
              <a:rPr lang="pt-BR" sz="4000">
                <a:hlinkClick r:id="rId4"/>
              </a:rPr>
              <a:t> </a:t>
            </a:r>
            <a:r>
              <a:rPr lang="pt-BR" sz="4000" b="1">
                <a:hlinkClick r:id="rId4"/>
              </a:rPr>
              <a:t>nutrition</a:t>
            </a:r>
            <a:r>
              <a:rPr lang="pt-BR" sz="4000">
                <a:hlinkClick r:id="rId4"/>
              </a:rPr>
              <a:t>-</a:t>
            </a:r>
            <a:r>
              <a:rPr lang="pt-BR" sz="4000" b="1">
                <a:hlinkClick r:id="rId4"/>
              </a:rPr>
              <a:t>associated</a:t>
            </a:r>
            <a:r>
              <a:rPr lang="pt-BR" sz="4000">
                <a:hlinkClick r:id="rId4"/>
              </a:rPr>
              <a:t> </a:t>
            </a:r>
            <a:r>
              <a:rPr lang="pt-BR" sz="4000" b="1">
                <a:hlinkClick r:id="rId4"/>
              </a:rPr>
              <a:t>cholestasis</a:t>
            </a:r>
            <a:r>
              <a:rPr lang="pt-BR" sz="4000">
                <a:hlinkClick r:id="rId4"/>
              </a:rPr>
              <a:t>.</a:t>
            </a:r>
            <a:endParaRPr lang="pt-BR" sz="4000"/>
          </a:p>
          <a:p>
            <a:pPr algn="ctr"/>
            <a:r>
              <a:rPr lang="pt-BR" sz="4000"/>
              <a:t>Chen CY, Tsao PN, Chen HL, Chou HC, Hsieh WS, Chang MH.J Pediatr. 2004 Sep;145(3):317-21. </a:t>
            </a:r>
            <a:r>
              <a:rPr lang="pt-BR" sz="4000">
                <a:solidFill>
                  <a:schemeClr val="folHlink"/>
                </a:solidFill>
              </a:rPr>
              <a:t>doi: 10.1016/j.jpeds.2004.05.038.</a:t>
            </a:r>
            <a:r>
              <a:rPr lang="pt-BR" sz="4000"/>
              <a:t> PMID: 15343182</a:t>
            </a:r>
          </a:p>
        </p:txBody>
      </p:sp>
      <p:sp>
        <p:nvSpPr>
          <p:cNvPr id="59399" name="Line 7"/>
          <p:cNvSpPr>
            <a:spLocks noChangeShapeType="1"/>
          </p:cNvSpPr>
          <p:nvPr/>
        </p:nvSpPr>
        <p:spPr bwMode="auto">
          <a:xfrm>
            <a:off x="21793200" y="8305800"/>
            <a:ext cx="0" cy="8382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Grp="1"/>
          </p:cNvSpPr>
          <p:nvPr>
            <p:ph type="title"/>
          </p:nvPr>
        </p:nvSpPr>
        <p:spPr bwMode="auto">
          <a:xfrm>
            <a:off x="1143000" y="990600"/>
            <a:ext cx="21971000" cy="1433513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7700" smtClean="0">
                <a:solidFill>
                  <a:srgbClr val="FF0000"/>
                </a:solidFill>
              </a:rPr>
              <a:t>E A LESÃO CEREBRAL PELA ENCEFALOPATIA HIPÓXICO-ISQUÊMICA?</a:t>
            </a:r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971800"/>
            <a:ext cx="5800725" cy="777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6334125" y="10637838"/>
            <a:ext cx="124428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4400">
                <a:hlinkClick r:id="rId3"/>
              </a:rPr>
              <a:t>https://drive.google.com/file/d/1TFKcSNe7- YKXuFKIZOAHgzhT1lhsFPAU/view?usp=sharing</a:t>
            </a:r>
            <a:endParaRPr lang="pt-BR" sz="4400"/>
          </a:p>
        </p:txBody>
      </p:sp>
      <p:sp>
        <p:nvSpPr>
          <p:cNvPr id="60422" name="Line 6"/>
          <p:cNvSpPr>
            <a:spLocks noChangeShapeType="1"/>
          </p:cNvSpPr>
          <p:nvPr/>
        </p:nvSpPr>
        <p:spPr bwMode="auto">
          <a:xfrm>
            <a:off x="6400800" y="10210800"/>
            <a:ext cx="685800" cy="60960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0423" name="AutoShape 7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3"/>
          <p:cNvSpPr txBox="1">
            <a:spLocks noGrp="1"/>
          </p:cNvSpPr>
          <p:nvPr>
            <p:ph type="body" idx="1"/>
          </p:nvPr>
        </p:nvSpPr>
        <p:spPr>
          <a:xfrm>
            <a:off x="1676400" y="1066800"/>
            <a:ext cx="22250400" cy="116586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4400" smtClean="0"/>
              <a:t>A lesão hipóxico-isquêmica é um processo evolutivo que começa durante o insulto que ocorre no útero (interrupção do fluxo sanguineo placentário) e se estende até o período de recuperação que é chamado de período de reperfusão. A lesão tecidual tem a forma de necrose que é caracterizada pelo edema tecidual, rotura de membrana, resposta pró-inflamatória ou apoptose (morte celular programada, causada pelo encolhimento celular e nuclear, condensação da cromatina e fragmentação do DNA).</a:t>
            </a:r>
          </a:p>
          <a:p>
            <a:pPr>
              <a:lnSpc>
                <a:spcPct val="70000"/>
              </a:lnSpc>
            </a:pPr>
            <a:r>
              <a:rPr lang="pt-BR" sz="4400" smtClean="0">
                <a:solidFill>
                  <a:srgbClr val="FF0000"/>
                </a:solidFill>
              </a:rPr>
              <a:t>Os padrões principais de lesão cerebral nos RN com encefalopatia hipóxico-isquêmica (EHI) são</a:t>
            </a:r>
            <a:r>
              <a:rPr lang="pt-BR" sz="4400" smtClean="0"/>
              <a:t>: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4400" smtClean="0"/>
              <a:t>    -lesão cerebral parassagital (sequela: quadriparesia espástica)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4400" smtClean="0"/>
              <a:t>     -necrose cerebral focal e multifocal isquêmica (a sequela está relacionada com a localização e a extensão da lesão: hemiplegia espástica, quadriplegia espástica e convulsões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4400" smtClean="0"/>
              <a:t>    -leucomalácia periventricular (ocorre em 50% dos RN com EHI; sequela: diplegia espástica e quadriplegia espástica com déficits cognitivos e visuais na lesão severa)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4400" smtClean="0"/>
              <a:t>    -</a:t>
            </a:r>
            <a:r>
              <a:rPr lang="pt-BR" sz="4400" b="1" smtClean="0">
                <a:solidFill>
                  <a:srgbClr val="FF0000"/>
                </a:solidFill>
              </a:rPr>
              <a:t>necrose neuronal seletiva (sequela: retardo mental e convulsões) O PRESENTE CASO</a:t>
            </a:r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Grp="1"/>
          </p:cNvSpPr>
          <p:nvPr>
            <p:ph type="body" idx="1"/>
          </p:nvPr>
        </p:nvSpPr>
        <p:spPr>
          <a:xfrm>
            <a:off x="1066800" y="3200400"/>
            <a:ext cx="21971000" cy="11514138"/>
          </a:xfrm>
        </p:spPr>
        <p:txBody>
          <a:bodyPr/>
          <a:lstStyle/>
          <a:p>
            <a:pPr>
              <a:buFontTx/>
              <a:buNone/>
            </a:pPr>
            <a:r>
              <a:rPr lang="pt-BR" b="1" smtClean="0"/>
              <a:t>                                            </a:t>
            </a:r>
          </a:p>
          <a:p>
            <a:pPr>
              <a:buFontTx/>
              <a:buNone/>
            </a:pPr>
            <a:r>
              <a:rPr lang="pt-BR" b="1" smtClean="0">
                <a:solidFill>
                  <a:srgbClr val="FF0000"/>
                </a:solidFill>
              </a:rPr>
              <a:t>NECROSE NEURONAL SELETIVA</a:t>
            </a:r>
          </a:p>
          <a:p>
            <a:r>
              <a:rPr lang="pt-BR" smtClean="0"/>
              <a:t>  -</a:t>
            </a:r>
            <a:r>
              <a:rPr lang="pt-BR" sz="4000" b="1" smtClean="0"/>
              <a:t>gânglia basal</a:t>
            </a:r>
            <a:r>
              <a:rPr lang="pt-BR" sz="4000" smtClean="0"/>
              <a:t>: muito vulnerável a hipoperfusão. Os núcleos mais consistentemente e severamente envolvidos são o </a:t>
            </a:r>
            <a:r>
              <a:rPr lang="pt-BR" sz="4000" i="1" smtClean="0"/>
              <a:t>putamen</a:t>
            </a:r>
            <a:r>
              <a:rPr lang="pt-BR" sz="4000" smtClean="0"/>
              <a:t>, o </a:t>
            </a:r>
            <a:r>
              <a:rPr lang="pt-BR" sz="4000" i="1" smtClean="0"/>
              <a:t>globus pallidus</a:t>
            </a:r>
            <a:r>
              <a:rPr lang="pt-BR" sz="4000" smtClean="0"/>
              <a:t> e o tálamo. A lesão neuronal a gânglia basal resulta em uma lesão característica, que é o s</a:t>
            </a:r>
            <a:r>
              <a:rPr lang="pt-BR" sz="4000" b="1" i="1" smtClean="0"/>
              <a:t>tatus marmoratus</a:t>
            </a:r>
            <a:r>
              <a:rPr lang="pt-BR" sz="4000" smtClean="0"/>
              <a:t>. A patogênese parece agora estar relacionada primariamente com a morte neuronal glutamato-induzida.</a:t>
            </a:r>
          </a:p>
          <a:p>
            <a:r>
              <a:rPr lang="pt-BR" sz="4000" smtClean="0"/>
              <a:t>Esta lesão afeta mais RN a termo (em RN prematuro ocorre em menos de 5%). A hipermielinização, que é característico da lesão, confere o aspecto marmoráceo da gânglia basal e daí vem o termo </a:t>
            </a:r>
            <a:r>
              <a:rPr lang="pt-BR" sz="4000" i="1" smtClean="0">
                <a:solidFill>
                  <a:srgbClr val="FF0000"/>
                </a:solidFill>
              </a:rPr>
              <a:t>status marmoratus</a:t>
            </a:r>
            <a:r>
              <a:rPr lang="pt-BR" sz="4000" smtClean="0">
                <a:solidFill>
                  <a:srgbClr val="FF0000"/>
                </a:solidFill>
              </a:rPr>
              <a:t> ou </a:t>
            </a:r>
            <a:r>
              <a:rPr lang="pt-BR" sz="4000" i="1" smtClean="0">
                <a:solidFill>
                  <a:srgbClr val="FF0000"/>
                </a:solidFill>
              </a:rPr>
              <a:t>état marbré</a:t>
            </a:r>
            <a:r>
              <a:rPr lang="pt-BR" sz="4000" i="1" smtClean="0"/>
              <a:t>. </a:t>
            </a:r>
            <a:r>
              <a:rPr lang="pt-BR" sz="4000" smtClean="0"/>
              <a:t>Os núcleos mais severamente envolvidos no </a:t>
            </a:r>
            <a:r>
              <a:rPr lang="pt-BR" sz="4000" i="1" smtClean="0"/>
              <a:t>status marmoratus</a:t>
            </a:r>
            <a:r>
              <a:rPr lang="pt-BR" sz="4000" smtClean="0"/>
              <a:t> são o </a:t>
            </a:r>
            <a:r>
              <a:rPr lang="pt-BR" sz="4000" i="1" smtClean="0"/>
              <a:t>putamen</a:t>
            </a:r>
            <a:r>
              <a:rPr lang="pt-BR" sz="4000" smtClean="0"/>
              <a:t>, particularmente a sua porção dorsal, o </a:t>
            </a:r>
            <a:r>
              <a:rPr lang="pt-BR" sz="4000" i="1" smtClean="0"/>
              <a:t>globus pallidus</a:t>
            </a:r>
            <a:r>
              <a:rPr lang="pt-BR" sz="4000" smtClean="0"/>
              <a:t> e o tálamo (esta distribuição é diferente do padrão de lesão da gânglia basal que ocorre no kernicterus, no qual predomina a lesão no </a:t>
            </a:r>
            <a:r>
              <a:rPr lang="pt-BR" sz="4000" i="1" smtClean="0"/>
              <a:t>globus pallidus</a:t>
            </a:r>
            <a:r>
              <a:rPr lang="pt-BR" sz="4000" smtClean="0"/>
              <a:t> e núcleos subtalâmicos). Grandes alterações ocorrem no tálamo em 80-90% dos casos, ocorrendo o envolvimento do córtex em aproximadamente 60% dos casos. </a:t>
            </a:r>
          </a:p>
        </p:txBody>
      </p:sp>
      <p:pic>
        <p:nvPicPr>
          <p:cNvPr id="62468" name="Imagem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0" y="0"/>
            <a:ext cx="11239500" cy="5619750"/>
          </a:xfrm>
          <a:prstGeom prst="rect">
            <a:avLst/>
          </a:prstGeom>
          <a:noFill/>
          <a:ln w="28575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9" name="AutoShape 5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Grp="1"/>
          </p:cNvSpPr>
          <p:nvPr>
            <p:ph type="body" idx="1"/>
          </p:nvPr>
        </p:nvSpPr>
        <p:spPr>
          <a:xfrm>
            <a:off x="990600" y="1371600"/>
            <a:ext cx="21971000" cy="112014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4000" smtClean="0"/>
              <a:t> </a:t>
            </a:r>
            <a:r>
              <a:rPr lang="pt-BR" sz="4000" b="1" smtClean="0">
                <a:solidFill>
                  <a:srgbClr val="FF0000"/>
                </a:solidFill>
              </a:rPr>
              <a:t>A correlação clínica relacionada ao envolvimento da gânglia basal é a anormalidade extapiramidal, particularmente a coreoatetose e a distonia e a grande maioria das crianças apresentam estes achados (coreoatetose ou distonia ou ambos) entre 1 e 4 anos de idade</a:t>
            </a:r>
            <a:r>
              <a:rPr lang="pt-BR" sz="4000" b="1" smtClean="0"/>
              <a:t>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Uma minoria de pacientes desenvolve movimentos anormais com 7-14 anos de idade (em uma grande série, a idade média do aparecimento da coreoatetose e distonia ocorreu na idade de 12,9anos).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Em todos os casos, a </a:t>
            </a:r>
            <a:r>
              <a:rPr lang="pt-BR" sz="4000" b="1" i="1" smtClean="0">
                <a:solidFill>
                  <a:srgbClr val="FF0000"/>
                </a:solidFill>
              </a:rPr>
              <a:t>função intelectual está abaixo da média</a:t>
            </a:r>
            <a:r>
              <a:rPr lang="pt-BR" sz="4000" smtClean="0"/>
              <a:t>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Na síndrome extrapiramidal tardia, tem sido relatado em uma grande série, que de 10 crianças, 8 tinham QI normal.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O substrato patológico para o distúrbio intelectual no </a:t>
            </a:r>
            <a:r>
              <a:rPr lang="pt-BR" sz="4000" i="1" smtClean="0"/>
              <a:t>status marmoratus</a:t>
            </a:r>
            <a:r>
              <a:rPr lang="pt-BR" sz="4000" smtClean="0"/>
              <a:t> pode estar relacionado à injúria cortical hipóxico-isquêmica (metade destes pacientes pode apresentar sinais neuropatológicos de injúria cortical).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Interessante que a injúria talâmica sem a lesão cortical no paciente que se apresenta com déficit intelectual levanta a implicação do </a:t>
            </a:r>
            <a:r>
              <a:rPr lang="pt-BR" sz="4000" b="1" smtClean="0">
                <a:solidFill>
                  <a:srgbClr val="FF0000"/>
                </a:solidFill>
              </a:rPr>
              <a:t>papel do tálamo no desenvolvimento das funções intelectuais. </a:t>
            </a:r>
          </a:p>
          <a:p>
            <a:pPr>
              <a:lnSpc>
                <a:spcPct val="70000"/>
              </a:lnSpc>
            </a:pPr>
            <a:r>
              <a:rPr lang="pt-BR" sz="4000" smtClean="0"/>
              <a:t>A quadriparesia espástica é o relato constante destes pacientes com </a:t>
            </a:r>
            <a:r>
              <a:rPr lang="pt-BR" sz="4000" i="1" smtClean="0"/>
              <a:t>status marmoratus</a:t>
            </a:r>
            <a:r>
              <a:rPr lang="pt-BR" sz="4000" smtClean="0"/>
              <a:t>.</a:t>
            </a: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3962400"/>
            <a:ext cx="13387388" cy="5451475"/>
          </a:xfrm>
          <a:noFill/>
          <a:ln w="762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3275013" y="9647238"/>
            <a:ext cx="1772602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3200" b="1" i="1"/>
              <a:t>Ultrassom da injúria hipóxico-isquêmica a gânglia basal de um RN a termo com que sofreu severa asfixia perinatal. Em (A)  no plano sagital e (B) no plano  coronal mostram intensa ecogenicidade na região da gânglia basal e tálamo (setas)(Margotto,Volpe)</a:t>
            </a: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1947863" y="2041525"/>
            <a:ext cx="18102262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4800" b="1">
                <a:solidFill>
                  <a:srgbClr val="FF0000"/>
                </a:solidFill>
              </a:rPr>
              <a:t>O ultrassom (US) evidencia a lesão da gânglia basal e tálamo, quando a necrose hemorrágica está presente</a:t>
            </a:r>
            <a:r>
              <a:rPr lang="pt-BR"/>
              <a:t>. </a:t>
            </a:r>
          </a:p>
        </p:txBody>
      </p:sp>
      <p:sp>
        <p:nvSpPr>
          <p:cNvPr id="64519" name="AutoShape 7"/>
          <p:cNvSpPr>
            <a:spLocks noChangeArrowheads="1"/>
          </p:cNvSpPr>
          <p:nvPr/>
        </p:nvSpPr>
        <p:spPr bwMode="auto">
          <a:xfrm>
            <a:off x="21412200" y="12496800"/>
            <a:ext cx="976313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3352800"/>
            <a:ext cx="7485063" cy="587692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048000" y="9601200"/>
            <a:ext cx="182943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3600" b="1" i="1"/>
              <a:t>Corte coronal do cérebro do RN que sofreu severa asfixia perinatal falecido com 80 horas de vida, onde vemos áreas bilaterais de necrose hemorrágica, envolvendo o núcleo caudado, o putamen, o globus pallidus e o tálamo (setas) (Volpe).</a:t>
            </a:r>
          </a:p>
        </p:txBody>
      </p:sp>
    </p:spTree>
  </p:cSld>
  <p:clrMapOvr>
    <a:masterClrMapping/>
  </p:clrMapOvr>
  <p:transition spd="med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Grp="1"/>
          </p:cNvSpPr>
          <p:nvPr>
            <p:ph type="title" idx="4294967295"/>
          </p:nvPr>
        </p:nvSpPr>
        <p:spPr bwMode="auto">
          <a:xfrm>
            <a:off x="1295400" y="609600"/>
            <a:ext cx="21844000" cy="1557338"/>
          </a:xfrm>
          <a:ln w="9525"/>
        </p:spPr>
        <p:txBody>
          <a:bodyPr vert="horz" wrap="square" numCol="1" anchor="b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hlink"/>
                </a:solidFill>
              </a:rPr>
              <a:t>OBRIGADA!</a:t>
            </a:r>
          </a:p>
        </p:txBody>
      </p:sp>
      <p:pic>
        <p:nvPicPr>
          <p:cNvPr id="67587" name="Picture 5" descr="Residentes de Neonatologia no HMIB em   22-9-2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590800"/>
            <a:ext cx="15925800" cy="895826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8" name="Text Box 6"/>
          <p:cNvSpPr txBox="1">
            <a:spLocks noChangeArrowheads="1"/>
          </p:cNvSpPr>
          <p:nvPr/>
        </p:nvSpPr>
        <p:spPr bwMode="auto">
          <a:xfrm>
            <a:off x="2209800" y="11887200"/>
            <a:ext cx="20040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742950" indent="-285750"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143000" indent="-228600"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600200" indent="-228600"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057400" indent="-228600"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400">
                <a:solidFill>
                  <a:schemeClr val="hlink"/>
                </a:solidFill>
                <a:latin typeface="Graphik"/>
                <a:ea typeface="Graphik"/>
                <a:cs typeface="Graphik"/>
                <a:sym typeface="Graphik"/>
              </a:rPr>
              <a:t>Residentes e Staffs da Unidade de Neonatologia o HMIB/SES/DF (22/9/2020)</a:t>
            </a:r>
          </a:p>
        </p:txBody>
      </p:sp>
      <p:sp>
        <p:nvSpPr>
          <p:cNvPr id="67589" name="Line 5"/>
          <p:cNvSpPr>
            <a:spLocks noChangeShapeType="1"/>
          </p:cNvSpPr>
          <p:nvPr/>
        </p:nvSpPr>
        <p:spPr bwMode="auto">
          <a:xfrm>
            <a:off x="5562600" y="2971800"/>
            <a:ext cx="0" cy="129540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5715000" y="2819400"/>
            <a:ext cx="2867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algn="ctr" eaLnBrk="0" hangingPunct="0"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4572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9144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13716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1828800" indent="18288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algn="l" defTabSz="914400" eaLnBrk="1" hangingPunct="1"/>
            <a:r>
              <a:rPr lang="pt-BR" sz="4000">
                <a:solidFill>
                  <a:schemeClr val="bg1"/>
                </a:solidFill>
              </a:rPr>
              <a:t>Dra. Jamille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3188</Words>
  <Application>Microsoft Office PowerPoint</Application>
  <PresentationFormat>Personalizar</PresentationFormat>
  <Paragraphs>255</Paragraphs>
  <Slides>60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60</vt:i4>
      </vt:variant>
    </vt:vector>
  </HeadingPairs>
  <TitlesOfParts>
    <vt:vector size="68" baseType="lpstr">
      <vt:lpstr>Helvetica Neue</vt:lpstr>
      <vt:lpstr>Arial</vt:lpstr>
      <vt:lpstr>American Typewriter</vt:lpstr>
      <vt:lpstr>Wingdings</vt:lpstr>
      <vt:lpstr>Graphik</vt:lpstr>
      <vt:lpstr>Lato</vt:lpstr>
      <vt:lpstr>Source Sans Pro</vt:lpstr>
      <vt:lpstr>21_BasicWhite</vt:lpstr>
      <vt:lpstr>Caso clínico  COLESTASE NEONATAL</vt:lpstr>
      <vt:lpstr>Dados maternos, gestação e parto </vt:lpstr>
      <vt:lpstr>Dados maternos, gestação e parto </vt:lpstr>
      <vt:lpstr>Dados maternos, gestação e parto </vt:lpstr>
      <vt:lpstr>Dados do RN </vt:lpstr>
      <vt:lpstr>Evolução na sala de parto</vt:lpstr>
      <vt:lpstr>Evolução na sala de parto</vt:lpstr>
      <vt:lpstr>Evolução na sala de parto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Resumo clínico </vt:lpstr>
      <vt:lpstr>ULTRASSONOGRAFIA DO DIA 26/5/2021</vt:lpstr>
      <vt:lpstr>Apresentação do PowerPoint</vt:lpstr>
      <vt:lpstr>Apresentação do PowerPoint</vt:lpstr>
      <vt:lpstr>Definições</vt:lpstr>
      <vt:lpstr>Definições</vt:lpstr>
      <vt:lpstr>Definições</vt:lpstr>
      <vt:lpstr>Definições</vt:lpstr>
      <vt:lpstr>Panorama geral</vt:lpstr>
      <vt:lpstr>Panorama geral</vt:lpstr>
      <vt:lpstr>Panorama geral</vt:lpstr>
      <vt:lpstr>Panorama geral</vt:lpstr>
      <vt:lpstr>Apresentação do PowerPoint</vt:lpstr>
      <vt:lpstr>Apresentação do PowerPoint</vt:lpstr>
      <vt:lpstr>Exame físico</vt:lpstr>
      <vt:lpstr>Exames laboratoriais</vt:lpstr>
      <vt:lpstr>Apresentação do PowerPoint</vt:lpstr>
      <vt:lpstr>Exames de imagem</vt:lpstr>
      <vt:lpstr>Testes adicionais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 www.paulomargotto.com.br . Consultem também! Aqui e Agora! Estudando Juntos</vt:lpstr>
      <vt:lpstr>Apresentação do PowerPoint</vt:lpstr>
      <vt:lpstr>Apresentação do PowerPoint</vt:lpstr>
      <vt:lpstr>Apresentação do PowerPoint</vt:lpstr>
      <vt:lpstr>Apresentação do PowerPoint</vt:lpstr>
      <vt:lpstr>E A LESÃO CEREBRAL PELA ENCEFALOPATIA HIPÓXICO-ISQUÊMICA?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Paulo</dc:creator>
  <cp:lastModifiedBy>Paulo</cp:lastModifiedBy>
  <cp:revision>4</cp:revision>
  <dcterms:modified xsi:type="dcterms:W3CDTF">2021-05-28T01:42:43Z</dcterms:modified>
</cp:coreProperties>
</file>