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2"/>
  </p:notesMasterIdLst>
  <p:sldIdLst>
    <p:sldId id="256" r:id="rId2"/>
    <p:sldId id="257" r:id="rId3"/>
    <p:sldId id="258" r:id="rId4"/>
    <p:sldId id="324" r:id="rId5"/>
    <p:sldId id="300" r:id="rId6"/>
    <p:sldId id="299" r:id="rId7"/>
    <p:sldId id="301" r:id="rId8"/>
    <p:sldId id="302" r:id="rId9"/>
    <p:sldId id="303" r:id="rId10"/>
    <p:sldId id="304" r:id="rId11"/>
    <p:sldId id="305" r:id="rId12"/>
    <p:sldId id="306" r:id="rId13"/>
    <p:sldId id="307" r:id="rId14"/>
    <p:sldId id="308" r:id="rId15"/>
    <p:sldId id="310" r:id="rId16"/>
    <p:sldId id="311" r:id="rId17"/>
    <p:sldId id="325" r:id="rId18"/>
    <p:sldId id="312" r:id="rId19"/>
    <p:sldId id="313" r:id="rId20"/>
    <p:sldId id="314" r:id="rId21"/>
    <p:sldId id="315" r:id="rId22"/>
    <p:sldId id="316" r:id="rId23"/>
    <p:sldId id="318" r:id="rId24"/>
    <p:sldId id="319" r:id="rId25"/>
    <p:sldId id="321" r:id="rId26"/>
    <p:sldId id="322" r:id="rId27"/>
    <p:sldId id="323" r:id="rId28"/>
    <p:sldId id="328" r:id="rId29"/>
    <p:sldId id="329" r:id="rId30"/>
    <p:sldId id="326" r:id="rId31"/>
  </p:sldIdLst>
  <p:sldSz cx="12192000" cy="6858000"/>
  <p:notesSz cx="6858000" cy="9144000"/>
  <p:defaultTextStyle>
    <a:defPPr>
      <a:defRPr lang="pt-BR"/>
    </a:defPPr>
    <a:lvl1pPr algn="l" rtl="0" fontAlgn="base">
      <a:spcBef>
        <a:spcPct val="0"/>
      </a:spcBef>
      <a:spcAft>
        <a:spcPct val="0"/>
      </a:spcAft>
      <a:defRPr sz="5400" kern="1200">
        <a:solidFill>
          <a:srgbClr val="514843"/>
        </a:solidFill>
        <a:latin typeface="Euphemia"/>
        <a:ea typeface="+mn-ea"/>
        <a:cs typeface="Helvetica" pitchFamily="34" charset="0"/>
        <a:sym typeface="Euphemia"/>
      </a:defRPr>
    </a:lvl1pPr>
    <a:lvl2pPr marL="457200" algn="l" rtl="0" fontAlgn="base">
      <a:spcBef>
        <a:spcPct val="0"/>
      </a:spcBef>
      <a:spcAft>
        <a:spcPct val="0"/>
      </a:spcAft>
      <a:defRPr sz="5400" kern="1200">
        <a:solidFill>
          <a:srgbClr val="514843"/>
        </a:solidFill>
        <a:latin typeface="Euphemia"/>
        <a:ea typeface="+mn-ea"/>
        <a:cs typeface="Helvetica" pitchFamily="34" charset="0"/>
        <a:sym typeface="Euphemia"/>
      </a:defRPr>
    </a:lvl2pPr>
    <a:lvl3pPr marL="914400" algn="l" rtl="0" fontAlgn="base">
      <a:spcBef>
        <a:spcPct val="0"/>
      </a:spcBef>
      <a:spcAft>
        <a:spcPct val="0"/>
      </a:spcAft>
      <a:defRPr sz="5400" kern="1200">
        <a:solidFill>
          <a:srgbClr val="514843"/>
        </a:solidFill>
        <a:latin typeface="Euphemia"/>
        <a:ea typeface="+mn-ea"/>
        <a:cs typeface="Helvetica" pitchFamily="34" charset="0"/>
        <a:sym typeface="Euphemia"/>
      </a:defRPr>
    </a:lvl3pPr>
    <a:lvl4pPr marL="1371600" algn="l" rtl="0" fontAlgn="base">
      <a:spcBef>
        <a:spcPct val="0"/>
      </a:spcBef>
      <a:spcAft>
        <a:spcPct val="0"/>
      </a:spcAft>
      <a:defRPr sz="5400" kern="1200">
        <a:solidFill>
          <a:srgbClr val="514843"/>
        </a:solidFill>
        <a:latin typeface="Euphemia"/>
        <a:ea typeface="+mn-ea"/>
        <a:cs typeface="Helvetica" pitchFamily="34" charset="0"/>
        <a:sym typeface="Euphemia"/>
      </a:defRPr>
    </a:lvl4pPr>
    <a:lvl5pPr marL="1828800" algn="l" rtl="0" fontAlgn="base">
      <a:spcBef>
        <a:spcPct val="0"/>
      </a:spcBef>
      <a:spcAft>
        <a:spcPct val="0"/>
      </a:spcAft>
      <a:defRPr sz="5400" kern="1200">
        <a:solidFill>
          <a:srgbClr val="514843"/>
        </a:solidFill>
        <a:latin typeface="Euphemia"/>
        <a:ea typeface="+mn-ea"/>
        <a:cs typeface="Helvetica" pitchFamily="34" charset="0"/>
        <a:sym typeface="Euphemia"/>
      </a:defRPr>
    </a:lvl5pPr>
    <a:lvl6pPr marL="2286000" algn="l" defTabSz="914400" rtl="0" eaLnBrk="1" latinLnBrk="0" hangingPunct="1">
      <a:defRPr sz="5400" kern="1200">
        <a:solidFill>
          <a:srgbClr val="514843"/>
        </a:solidFill>
        <a:latin typeface="Euphemia"/>
        <a:ea typeface="+mn-ea"/>
        <a:cs typeface="Helvetica" pitchFamily="34" charset="0"/>
        <a:sym typeface="Euphemia"/>
      </a:defRPr>
    </a:lvl6pPr>
    <a:lvl7pPr marL="2743200" algn="l" defTabSz="914400" rtl="0" eaLnBrk="1" latinLnBrk="0" hangingPunct="1">
      <a:defRPr sz="5400" kern="1200">
        <a:solidFill>
          <a:srgbClr val="514843"/>
        </a:solidFill>
        <a:latin typeface="Euphemia"/>
        <a:ea typeface="+mn-ea"/>
        <a:cs typeface="Helvetica" pitchFamily="34" charset="0"/>
        <a:sym typeface="Euphemia"/>
      </a:defRPr>
    </a:lvl7pPr>
    <a:lvl8pPr marL="3200400" algn="l" defTabSz="914400" rtl="0" eaLnBrk="1" latinLnBrk="0" hangingPunct="1">
      <a:defRPr sz="5400" kern="1200">
        <a:solidFill>
          <a:srgbClr val="514843"/>
        </a:solidFill>
        <a:latin typeface="Euphemia"/>
        <a:ea typeface="+mn-ea"/>
        <a:cs typeface="Helvetica" pitchFamily="34" charset="0"/>
        <a:sym typeface="Euphemia"/>
      </a:defRPr>
    </a:lvl8pPr>
    <a:lvl9pPr marL="3657600" algn="l" defTabSz="914400" rtl="0" eaLnBrk="1" latinLnBrk="0" hangingPunct="1">
      <a:defRPr sz="5400" kern="1200">
        <a:solidFill>
          <a:srgbClr val="514843"/>
        </a:solidFill>
        <a:latin typeface="Euphemia"/>
        <a:ea typeface="+mn-ea"/>
        <a:cs typeface="Helvetica" pitchFamily="34" charset="0"/>
        <a:sym typeface="Euphemia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srgbClr val="FF0000"/>
    </p:penClr>
  </p:showPr>
  <p:clrMru>
    <a:srgbClr val="FF3300"/>
    <a:srgbClr val="FF9900"/>
    <a:srgbClr val="669900"/>
    <a:srgbClr val="FF0000"/>
    <a:srgbClr val="FFFF00"/>
  </p:clrMru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CECD"/>
          </a:solidFill>
        </a:fill>
      </a:tcStyle>
    </a:wholeTbl>
    <a:band2H>
      <a:tcTxStyle/>
      <a:tcStyle>
        <a:tcBdr/>
        <a:fill>
          <a:solidFill>
            <a:srgbClr val="E8E8E8"/>
          </a:solidFill>
        </a:fill>
      </a:tcStyle>
    </a:band2H>
    <a:firstCol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14843"/>
          </a:solidFill>
        </a:fill>
      </a:tcStyle>
    </a:firstCol>
    <a:lastRow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14843"/>
          </a:solidFill>
        </a:fill>
      </a:tcStyle>
    </a:lastRow>
    <a:firstRow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14843"/>
          </a:solidFill>
        </a:fill>
      </a:tcStyle>
    </a:firstRow>
  </a:tblStyle>
  <a:tblStyle styleId="{C7B018BB-80A7-4F77-B60F-C8B233D01FF8}" styleName="">
    <a:tblBg/>
    <a:wholeTbl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D0D3"/>
          </a:solidFill>
        </a:fill>
      </a:tcStyle>
    </a:wholeTbl>
    <a:band2H>
      <a:tcTxStyle/>
      <a:tcStyle>
        <a:tcBdr/>
        <a:fill>
          <a:solidFill>
            <a:srgbClr val="E9E9EA"/>
          </a:solidFill>
        </a:fill>
      </a:tcStyle>
    </a:band2H>
    <a:firstCol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25A6A"/>
          </a:solidFill>
        </a:fill>
      </a:tcStyle>
    </a:firstCol>
    <a:lastRow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25A6A"/>
          </a:solidFill>
        </a:fill>
      </a:tcStyle>
    </a:lastRow>
    <a:firstRow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25A6A"/>
          </a:solidFill>
        </a:fill>
      </a:tcStyle>
    </a:firstRow>
  </a:tblStyle>
  <a:tblStyle styleId="{EEE7283C-3CF3-47DC-8721-378D4A62B228}" styleName="">
    <a:tblBg/>
    <a:wholeTbl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E1E0DE"/>
          </a:solidFill>
        </a:fill>
      </a:tcStyle>
    </a:wholeTbl>
    <a:band2H>
      <a:tcTxStyle/>
      <a:tcStyle>
        <a:tcBdr/>
        <a:fill>
          <a:solidFill>
            <a:srgbClr val="F1F0EF"/>
          </a:solidFill>
        </a:fill>
      </a:tcStyle>
    </a:band2H>
    <a:firstCol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8A39E"/>
          </a:solidFill>
        </a:fill>
      </a:tcStyle>
    </a:firstCol>
    <a:lastRow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8A39E"/>
          </a:solidFill>
        </a:fill>
      </a:tcStyle>
    </a:lastRow>
    <a:firstRow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A8A39E"/>
          </a:solidFill>
        </a:fill>
      </a:tcStyle>
    </a:firstRow>
  </a:tblStyle>
  <a:tblStyle styleId="{CF821DB8-F4EB-4A41-A1BA-3FCAFE7338EE}" styleName="">
    <a:tblBg/>
    <a:wholeTbl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E8E8E8"/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14843"/>
          </a:solidFill>
        </a:fill>
      </a:tcStyle>
    </a:firstCol>
    <a:lastRow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50800" cap="flat">
              <a:solidFill>
                <a:srgbClr val="514843"/>
              </a:solidFill>
              <a:prstDash val="solid"/>
              <a:bevel/>
            </a:ln>
          </a:top>
          <a:bottom>
            <a:ln w="25400" cap="flat">
              <a:solidFill>
                <a:srgbClr val="51484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25400" cap="flat">
              <a:solidFill>
                <a:srgbClr val="514843"/>
              </a:solidFill>
              <a:prstDash val="solid"/>
              <a:bevel/>
            </a:ln>
          </a:top>
          <a:bottom>
            <a:ln w="25400" cap="flat">
              <a:solidFill>
                <a:srgbClr val="514843"/>
              </a:solidFill>
              <a:prstDash val="solid"/>
              <a:bevel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514843"/>
          </a:solidFill>
        </a:fill>
      </a:tcStyle>
    </a:firstRow>
  </a:tblStyle>
  <a:tblStyle styleId="{33BA23B1-9221-436E-865A-0063620EA4FD}" styleName="">
    <a:tblBg/>
    <a:wholeTbl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CFCECD"/>
          </a:solidFill>
        </a:fill>
      </a:tcStyle>
    </a:wholeTbl>
    <a:band2H>
      <a:tcTxStyle/>
      <a:tcStyle>
        <a:tcBdr/>
        <a:fill>
          <a:solidFill>
            <a:srgbClr val="E8E8E8"/>
          </a:solidFill>
        </a:fill>
      </a:tcStyle>
    </a:band2H>
    <a:firstCol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14843"/>
          </a:solidFill>
        </a:fill>
      </a:tcStyle>
    </a:firstCol>
    <a:lastRow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38100" cap="flat">
              <a:solidFill>
                <a:srgbClr val="FFFFFF"/>
              </a:solidFill>
              <a:prstDash val="solid"/>
              <a:bevel/>
            </a:ln>
          </a:top>
          <a:bottom>
            <a:ln w="127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14843"/>
          </a:solidFill>
        </a:fill>
      </a:tcStyle>
    </a:lastRow>
    <a:firstRow>
      <a:tcTxStyle b="on" i="on">
        <a:font>
          <a:latin typeface="Euphemia"/>
          <a:ea typeface="Euphemia"/>
          <a:cs typeface="Euphemia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bevel/>
            </a:ln>
          </a:left>
          <a:right>
            <a:ln w="12700" cap="flat">
              <a:solidFill>
                <a:srgbClr val="FFFFFF"/>
              </a:solidFill>
              <a:prstDash val="solid"/>
              <a:bevel/>
            </a:ln>
          </a:right>
          <a:top>
            <a:ln w="12700" cap="flat">
              <a:solidFill>
                <a:srgbClr val="FFFFFF"/>
              </a:solidFill>
              <a:prstDash val="solid"/>
              <a:bevel/>
            </a:ln>
          </a:top>
          <a:bottom>
            <a:ln w="38100" cap="flat">
              <a:solidFill>
                <a:srgbClr val="FFFFFF"/>
              </a:solidFill>
              <a:prstDash val="solid"/>
              <a:bevel/>
            </a:ln>
          </a:bottom>
          <a:insideH>
            <a:ln w="12700" cap="flat">
              <a:solidFill>
                <a:srgbClr val="FFFFFF"/>
              </a:solidFill>
              <a:prstDash val="solid"/>
              <a:bevel/>
            </a:ln>
          </a:insideH>
          <a:insideV>
            <a:ln w="12700" cap="flat">
              <a:solidFill>
                <a:srgbClr val="FFFFFF"/>
              </a:solidFill>
              <a:prstDash val="solid"/>
              <a:bevel/>
            </a:ln>
          </a:insideV>
        </a:tcBdr>
        <a:fill>
          <a:solidFill>
            <a:srgbClr val="514843"/>
          </a:solidFill>
        </a:fill>
      </a:tcStyle>
    </a:firstRow>
  </a:tblStyle>
  <a:tblStyle styleId="{2708684C-4D16-4618-839F-0558EEFCDFE6}" styleName="">
    <a:tblBg/>
    <a:wholeTbl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solidFill>
                <a:srgbClr val="514843"/>
              </a:solidFill>
              <a:prstDash val="solid"/>
              <a:bevel/>
            </a:ln>
          </a:left>
          <a:right>
            <a:ln w="12700" cap="flat">
              <a:solidFill>
                <a:srgbClr val="514843"/>
              </a:solidFill>
              <a:prstDash val="solid"/>
              <a:bevel/>
            </a:ln>
          </a:right>
          <a:top>
            <a:ln w="12700" cap="flat">
              <a:solidFill>
                <a:srgbClr val="514843"/>
              </a:solidFill>
              <a:prstDash val="solid"/>
              <a:bevel/>
            </a:ln>
          </a:top>
          <a:bottom>
            <a:ln w="12700" cap="flat">
              <a:solidFill>
                <a:srgbClr val="514843"/>
              </a:solidFill>
              <a:prstDash val="solid"/>
              <a:bevel/>
            </a:ln>
          </a:bottom>
          <a:insideH>
            <a:ln w="12700" cap="flat">
              <a:solidFill>
                <a:srgbClr val="514843"/>
              </a:solidFill>
              <a:prstDash val="solid"/>
              <a:bevel/>
            </a:ln>
          </a:insideH>
          <a:insideV>
            <a:ln w="12700" cap="flat">
              <a:solidFill>
                <a:srgbClr val="514843"/>
              </a:solidFill>
              <a:prstDash val="solid"/>
              <a:bevel/>
            </a:ln>
          </a:insideV>
        </a:tcBdr>
        <a:fill>
          <a:solidFill>
            <a:srgbClr val="514843">
              <a:alpha val="20000"/>
            </a:srgbClr>
          </a:solidFill>
        </a:fill>
      </a:tcStyle>
    </a:wholeTbl>
    <a:band2H>
      <a:tcTxStyle/>
      <a:tcStyle>
        <a:tcBdr/>
        <a:fill>
          <a:solidFill>
            <a:srgbClr val="FFFFFF"/>
          </a:solidFill>
        </a:fill>
      </a:tcStyle>
    </a:band2H>
    <a:firstCol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solidFill>
                <a:srgbClr val="514843"/>
              </a:solidFill>
              <a:prstDash val="solid"/>
              <a:bevel/>
            </a:ln>
          </a:left>
          <a:right>
            <a:ln w="12700" cap="flat">
              <a:solidFill>
                <a:srgbClr val="514843"/>
              </a:solidFill>
              <a:prstDash val="solid"/>
              <a:bevel/>
            </a:ln>
          </a:right>
          <a:top>
            <a:ln w="12700" cap="flat">
              <a:solidFill>
                <a:srgbClr val="514843"/>
              </a:solidFill>
              <a:prstDash val="solid"/>
              <a:bevel/>
            </a:ln>
          </a:top>
          <a:bottom>
            <a:ln w="12700" cap="flat">
              <a:solidFill>
                <a:srgbClr val="514843"/>
              </a:solidFill>
              <a:prstDash val="solid"/>
              <a:bevel/>
            </a:ln>
          </a:bottom>
          <a:insideH>
            <a:ln w="12700" cap="flat">
              <a:solidFill>
                <a:srgbClr val="514843"/>
              </a:solidFill>
              <a:prstDash val="solid"/>
              <a:bevel/>
            </a:ln>
          </a:insideH>
          <a:insideV>
            <a:ln w="12700" cap="flat">
              <a:solidFill>
                <a:srgbClr val="514843"/>
              </a:solidFill>
              <a:prstDash val="solid"/>
              <a:bevel/>
            </a:ln>
          </a:insideV>
        </a:tcBdr>
        <a:fill>
          <a:solidFill>
            <a:srgbClr val="514843">
              <a:alpha val="20000"/>
            </a:srgbClr>
          </a:solidFill>
        </a:fill>
      </a:tcStyle>
    </a:firstCol>
    <a:lastRow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solidFill>
                <a:srgbClr val="514843"/>
              </a:solidFill>
              <a:prstDash val="solid"/>
              <a:bevel/>
            </a:ln>
          </a:left>
          <a:right>
            <a:ln w="12700" cap="flat">
              <a:solidFill>
                <a:srgbClr val="514843"/>
              </a:solidFill>
              <a:prstDash val="solid"/>
              <a:bevel/>
            </a:ln>
          </a:right>
          <a:top>
            <a:ln w="50800" cap="flat">
              <a:solidFill>
                <a:srgbClr val="514843"/>
              </a:solidFill>
              <a:prstDash val="solid"/>
              <a:bevel/>
            </a:ln>
          </a:top>
          <a:bottom>
            <a:ln w="12700" cap="flat">
              <a:solidFill>
                <a:srgbClr val="514843"/>
              </a:solidFill>
              <a:prstDash val="solid"/>
              <a:bevel/>
            </a:ln>
          </a:bottom>
          <a:insideH>
            <a:ln w="12700" cap="flat">
              <a:solidFill>
                <a:srgbClr val="514843"/>
              </a:solidFill>
              <a:prstDash val="solid"/>
              <a:bevel/>
            </a:ln>
          </a:insideH>
          <a:insideV>
            <a:ln w="12700" cap="flat">
              <a:solidFill>
                <a:srgbClr val="514843"/>
              </a:solidFill>
              <a:prstDash val="solid"/>
              <a:bevel/>
            </a:ln>
          </a:insideV>
        </a:tcBdr>
        <a:fill>
          <a:noFill/>
        </a:fill>
      </a:tcStyle>
    </a:lastRow>
    <a:firstRow>
      <a:tcTxStyle b="on" i="on">
        <a:font>
          <a:latin typeface="Euphemia"/>
          <a:ea typeface="Euphemia"/>
          <a:cs typeface="Euphemia"/>
        </a:font>
        <a:srgbClr val="514843"/>
      </a:tcTxStyle>
      <a:tcStyle>
        <a:tcBdr>
          <a:left>
            <a:ln w="12700" cap="flat">
              <a:solidFill>
                <a:srgbClr val="514843"/>
              </a:solidFill>
              <a:prstDash val="solid"/>
              <a:bevel/>
            </a:ln>
          </a:left>
          <a:right>
            <a:ln w="12700" cap="flat">
              <a:solidFill>
                <a:srgbClr val="514843"/>
              </a:solidFill>
              <a:prstDash val="solid"/>
              <a:bevel/>
            </a:ln>
          </a:right>
          <a:top>
            <a:ln w="12700" cap="flat">
              <a:solidFill>
                <a:srgbClr val="514843"/>
              </a:solidFill>
              <a:prstDash val="solid"/>
              <a:bevel/>
            </a:ln>
          </a:top>
          <a:bottom>
            <a:ln w="25400" cap="flat">
              <a:solidFill>
                <a:srgbClr val="514843"/>
              </a:solidFill>
              <a:prstDash val="solid"/>
              <a:bevel/>
            </a:ln>
          </a:bottom>
          <a:insideH>
            <a:ln w="12700" cap="flat">
              <a:solidFill>
                <a:srgbClr val="514843"/>
              </a:solidFill>
              <a:prstDash val="solid"/>
              <a:bevel/>
            </a:ln>
          </a:insideH>
          <a:insideV>
            <a:ln w="12700" cap="flat">
              <a:solidFill>
                <a:srgbClr val="514843"/>
              </a:solidFill>
              <a:prstDash val="solid"/>
              <a:bevel/>
            </a:ln>
          </a:insideV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5" d="100"/>
          <a:sy n="75" d="100"/>
        </p:scale>
        <p:origin x="-936" y="-413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9" name="Shape 79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pPr lvl="0"/>
            <a:endParaRPr noProof="0">
              <a:sym typeface="Helvetica Neue"/>
            </a:endParaRPr>
          </a:p>
        </p:txBody>
      </p:sp>
      <p:sp>
        <p:nvSpPr>
          <p:cNvPr id="80" name="Shape 80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pPr lvl="0"/>
            <a:endParaRPr noProof="0">
              <a:sym typeface="Helvetica Neue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1pPr>
    <a:lvl2pPr marL="742950" indent="-28575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2pPr>
    <a:lvl3pPr marL="11430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3pPr>
    <a:lvl4pPr marL="16002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4pPr>
    <a:lvl5pPr marL="2057400" indent="-228600" algn="l" defTabSz="457200" rtl="0" eaLnBrk="0" fontAlgn="base" hangingPunct="0">
      <a:lnSpc>
        <a:spcPct val="118000"/>
      </a:lnSpc>
      <a:spcBef>
        <a:spcPct val="30000"/>
      </a:spcBef>
      <a:spcAft>
        <a:spcPct val="0"/>
      </a:spcAft>
      <a:defRPr sz="2200">
        <a:solidFill>
          <a:schemeClr val="tx1"/>
        </a:solidFill>
        <a:latin typeface="+mj-lt"/>
        <a:ea typeface="+mj-ea"/>
        <a:cs typeface="+mj-cs"/>
        <a:sym typeface="Helvetica Neue"/>
      </a:defRPr>
    </a:lvl5pPr>
    <a:lvl6pPr indent="11430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6pPr>
    <a:lvl7pPr indent="13716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7pPr>
    <a:lvl8pPr indent="16002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8pPr>
    <a:lvl9pPr indent="1828800" defTabSz="457200">
      <a:lnSpc>
        <a:spcPct val="117999"/>
      </a:lnSpc>
      <a:defRPr sz="2200">
        <a:latin typeface="+mj-lt"/>
        <a:ea typeface="+mj-ea"/>
        <a:cs typeface="+mj-cs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Shape 9"/>
          <p:cNvSpPr>
            <a:spLocks noChangeArrowheads="1"/>
          </p:cNvSpPr>
          <p:nvPr/>
        </p:nvSpPr>
        <p:spPr bwMode="auto">
          <a:xfrm>
            <a:off x="0" y="5778500"/>
            <a:ext cx="12192000" cy="1079500"/>
          </a:xfrm>
          <a:prstGeom prst="rect">
            <a:avLst/>
          </a:prstGeom>
          <a:solidFill>
            <a:srgbClr val="514843"/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>
              <a:defRPr/>
            </a:pPr>
            <a:endParaRPr lang="pt-BR" sz="1800">
              <a:solidFill>
                <a:srgbClr val="FFFFFF"/>
              </a:solidFill>
              <a:latin typeface="Euphemia" pitchFamily="34" charset="0"/>
              <a:cs typeface="+mn-cs"/>
              <a:sym typeface="Euphemia" pitchFamily="34" charset="0"/>
            </a:endParaRPr>
          </a:p>
        </p:txBody>
      </p:sp>
      <p:sp>
        <p:nvSpPr>
          <p:cNvPr id="5" name="Shape 10"/>
          <p:cNvSpPr>
            <a:spLocks noChangeArrowheads="1"/>
          </p:cNvSpPr>
          <p:nvPr/>
        </p:nvSpPr>
        <p:spPr bwMode="auto">
          <a:xfrm>
            <a:off x="0" y="0"/>
            <a:ext cx="12192000" cy="1079500"/>
          </a:xfrm>
          <a:prstGeom prst="rect">
            <a:avLst/>
          </a:prstGeom>
          <a:solidFill>
            <a:srgbClr val="514843"/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>
              <a:defRPr/>
            </a:pPr>
            <a:endParaRPr lang="pt-BR" sz="1800">
              <a:solidFill>
                <a:srgbClr val="FFFFFF"/>
              </a:solidFill>
              <a:latin typeface="Euphemia" pitchFamily="34" charset="0"/>
              <a:cs typeface="+mn-cs"/>
              <a:sym typeface="Euphemia" pitchFamily="34" charset="0"/>
            </a:endParaRPr>
          </a:p>
        </p:txBody>
      </p:sp>
      <p:pic>
        <p:nvPicPr>
          <p:cNvPr id="6" name="image1.pn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3975" y="0"/>
            <a:ext cx="1747838" cy="22923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11" name="Shape 11"/>
          <p:cNvSpPr>
            <a:spLocks noGrp="1"/>
          </p:cNvSpPr>
          <p:nvPr>
            <p:ph type="title"/>
          </p:nvPr>
        </p:nvSpPr>
        <p:spPr>
          <a:xfrm>
            <a:off x="1104900" y="2292094"/>
            <a:ext cx="10096500" cy="2219692"/>
          </a:xfrm>
          <a:prstGeom prst="rect">
            <a:avLst/>
          </a:prstGeom>
        </p:spPr>
        <p:txBody>
          <a:bodyPr anchor="ctr"/>
          <a:lstStyle>
            <a:lvl1pPr>
              <a:defRPr sz="4400" cap="all"/>
            </a:lvl1pPr>
          </a:lstStyle>
          <a:p>
            <a:pPr lvl="0"/>
            <a:r>
              <a:rPr/>
              <a:t>Texto do Título</a:t>
            </a:r>
          </a:p>
        </p:txBody>
      </p:sp>
      <p:sp>
        <p:nvSpPr>
          <p:cNvPr id="12" name="Shape 12"/>
          <p:cNvSpPr>
            <a:spLocks noGrp="1"/>
          </p:cNvSpPr>
          <p:nvPr>
            <p:ph type="body" idx="1"/>
          </p:nvPr>
        </p:nvSpPr>
        <p:spPr>
          <a:xfrm>
            <a:off x="1104897" y="4511783"/>
            <a:ext cx="10096502" cy="95556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1800"/>
            </a:lvl1pPr>
            <a:lvl2pPr marL="0" indent="457200">
              <a:spcBef>
                <a:spcPts val="0"/>
              </a:spcBef>
              <a:buSzTx/>
              <a:buFontTx/>
              <a:buNone/>
              <a:defRPr sz="1800"/>
            </a:lvl2pPr>
            <a:lvl3pPr marL="0" indent="914400">
              <a:spcBef>
                <a:spcPts val="0"/>
              </a:spcBef>
              <a:buSzTx/>
              <a:buFontTx/>
              <a:buNone/>
              <a:defRPr sz="1800"/>
            </a:lvl3pPr>
            <a:lvl4pPr marL="0" indent="1371600">
              <a:spcBef>
                <a:spcPts val="0"/>
              </a:spcBef>
              <a:buSzTx/>
              <a:buFontTx/>
              <a:buNone/>
              <a:defRPr sz="1800"/>
            </a:lvl4pPr>
            <a:lvl5pPr marL="0" indent="1828800">
              <a:spcBef>
                <a:spcPts val="0"/>
              </a:spcBef>
              <a:buSzTx/>
              <a:buFontTx/>
              <a:buNone/>
              <a:defRPr sz="1800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7" name="Shape 1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261FBA0-D2C5-4555-AF9E-580F515B1BE6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Shape 1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17" name="Shape 17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4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78AB11D-35A1-44D4-A586-738A419DE881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Slide de Título com Imagen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22"/>
          <p:cNvGrpSpPr>
            <a:grpSpLocks/>
          </p:cNvGrpSpPr>
          <p:nvPr/>
        </p:nvGrpSpPr>
        <p:grpSpPr bwMode="auto">
          <a:xfrm>
            <a:off x="0" y="5646738"/>
            <a:ext cx="12192000" cy="63500"/>
            <a:chOff x="0" y="0"/>
            <a:chExt cx="12192000" cy="63124"/>
          </a:xfrm>
        </p:grpSpPr>
        <p:sp>
          <p:nvSpPr>
            <p:cNvPr id="5" name="Shape 20"/>
            <p:cNvSpPr/>
            <p:nvPr/>
          </p:nvSpPr>
          <p:spPr>
            <a:xfrm flipH="1" flipV="1">
              <a:off x="0" y="0"/>
              <a:ext cx="12192000" cy="0"/>
            </a:xfrm>
            <a:prstGeom prst="line">
              <a:avLst/>
            </a:prstGeom>
            <a:noFill/>
            <a:ln w="38100" cap="flat">
              <a:solidFill>
                <a:srgbClr val="514843"/>
              </a:solidFill>
              <a:prstDash val="solid"/>
              <a:miter lim="800000"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rgbClr val="000000"/>
                </a:solidFill>
                <a:latin typeface="+mn-lt"/>
                <a:cs typeface="+mn-cs"/>
                <a:sym typeface="Helvetica"/>
              </a:endParaRPr>
            </a:p>
          </p:txBody>
        </p:sp>
        <p:sp>
          <p:nvSpPr>
            <p:cNvPr id="6" name="Shape 21"/>
            <p:cNvSpPr/>
            <p:nvPr/>
          </p:nvSpPr>
          <p:spPr>
            <a:xfrm flipH="1" flipV="1">
              <a:off x="0" y="63124"/>
              <a:ext cx="12192000" cy="0"/>
            </a:xfrm>
            <a:prstGeom prst="line">
              <a:avLst/>
            </a:prstGeom>
            <a:noFill/>
            <a:ln w="12700" cap="flat">
              <a:solidFill>
                <a:srgbClr val="514843"/>
              </a:solidFill>
              <a:prstDash val="solid"/>
              <a:miter lim="800000"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rgbClr val="000000"/>
                </a:solidFill>
                <a:latin typeface="+mn-lt"/>
                <a:cs typeface="+mn-cs"/>
                <a:sym typeface="Helvetica"/>
              </a:endParaRPr>
            </a:p>
          </p:txBody>
        </p:sp>
      </p:grpSp>
      <p:grpSp>
        <p:nvGrpSpPr>
          <p:cNvPr id="7" name="Group 25"/>
          <p:cNvGrpSpPr>
            <a:grpSpLocks/>
          </p:cNvGrpSpPr>
          <p:nvPr/>
        </p:nvGrpSpPr>
        <p:grpSpPr bwMode="auto">
          <a:xfrm>
            <a:off x="0" y="1143000"/>
            <a:ext cx="12192000" cy="63500"/>
            <a:chOff x="0" y="0"/>
            <a:chExt cx="12192000" cy="63124"/>
          </a:xfrm>
        </p:grpSpPr>
        <p:sp>
          <p:nvSpPr>
            <p:cNvPr id="8" name="Shape 23"/>
            <p:cNvSpPr/>
            <p:nvPr/>
          </p:nvSpPr>
          <p:spPr>
            <a:xfrm>
              <a:off x="0" y="63124"/>
              <a:ext cx="12192000" cy="0"/>
            </a:xfrm>
            <a:prstGeom prst="line">
              <a:avLst/>
            </a:prstGeom>
            <a:noFill/>
            <a:ln w="38100" cap="flat">
              <a:solidFill>
                <a:srgbClr val="514843"/>
              </a:solidFill>
              <a:prstDash val="solid"/>
              <a:miter lim="800000"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rgbClr val="000000"/>
                </a:solidFill>
                <a:latin typeface="+mn-lt"/>
                <a:cs typeface="+mn-cs"/>
                <a:sym typeface="Helvetica"/>
              </a:endParaRPr>
            </a:p>
          </p:txBody>
        </p:sp>
        <p:sp>
          <p:nvSpPr>
            <p:cNvPr id="9" name="Shape 24"/>
            <p:cNvSpPr/>
            <p:nvPr/>
          </p:nvSpPr>
          <p:spPr>
            <a:xfrm>
              <a:off x="0" y="0"/>
              <a:ext cx="12192000" cy="0"/>
            </a:xfrm>
            <a:prstGeom prst="line">
              <a:avLst/>
            </a:prstGeom>
            <a:noFill/>
            <a:ln w="12700" cap="flat">
              <a:solidFill>
                <a:srgbClr val="514843"/>
              </a:solidFill>
              <a:prstDash val="solid"/>
              <a:miter lim="800000"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rgbClr val="000000"/>
                </a:solidFill>
                <a:latin typeface="+mn-lt"/>
                <a:cs typeface="+mn-cs"/>
                <a:sym typeface="Helvetica"/>
              </a:endParaRPr>
            </a:p>
          </p:txBody>
        </p:sp>
      </p:grpSp>
      <p:sp>
        <p:nvSpPr>
          <p:cNvPr id="10" name="Shape 26"/>
          <p:cNvSpPr>
            <a:spLocks noChangeArrowheads="1"/>
          </p:cNvSpPr>
          <p:nvPr/>
        </p:nvSpPr>
        <p:spPr bwMode="auto">
          <a:xfrm>
            <a:off x="0" y="5778500"/>
            <a:ext cx="12192000" cy="1079500"/>
          </a:xfrm>
          <a:prstGeom prst="rect">
            <a:avLst/>
          </a:prstGeom>
          <a:solidFill>
            <a:srgbClr val="514843"/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>
              <a:defRPr/>
            </a:pPr>
            <a:endParaRPr lang="pt-BR" sz="1800">
              <a:solidFill>
                <a:srgbClr val="FFFFFF"/>
              </a:solidFill>
              <a:latin typeface="Euphemia" pitchFamily="34" charset="0"/>
              <a:cs typeface="+mn-cs"/>
              <a:sym typeface="Euphemia" pitchFamily="34" charset="0"/>
            </a:endParaRPr>
          </a:p>
        </p:txBody>
      </p:sp>
      <p:sp>
        <p:nvSpPr>
          <p:cNvPr id="11" name="Shape 27"/>
          <p:cNvSpPr>
            <a:spLocks noChangeArrowheads="1"/>
          </p:cNvSpPr>
          <p:nvPr/>
        </p:nvSpPr>
        <p:spPr bwMode="auto">
          <a:xfrm>
            <a:off x="0" y="0"/>
            <a:ext cx="12192000" cy="1079500"/>
          </a:xfrm>
          <a:prstGeom prst="rect">
            <a:avLst/>
          </a:prstGeom>
          <a:solidFill>
            <a:srgbClr val="514843"/>
          </a:solidFill>
          <a:ln w="12700">
            <a:noFill/>
            <a:miter lim="400000"/>
            <a:headEnd/>
            <a:tailEnd/>
          </a:ln>
        </p:spPr>
        <p:txBody>
          <a:bodyPr lIns="0" tIns="0" rIns="0" bIns="0" anchor="ctr"/>
          <a:lstStyle/>
          <a:p>
            <a:pPr algn="ctr">
              <a:defRPr/>
            </a:pPr>
            <a:endParaRPr lang="pt-BR" sz="1800">
              <a:solidFill>
                <a:srgbClr val="FFFFFF"/>
              </a:solidFill>
              <a:latin typeface="Euphemia" pitchFamily="34" charset="0"/>
              <a:cs typeface="+mn-cs"/>
              <a:sym typeface="Euphemia" pitchFamily="34" charset="0"/>
            </a:endParaRPr>
          </a:p>
        </p:txBody>
      </p:sp>
      <p:pic>
        <p:nvPicPr>
          <p:cNvPr id="12" name="image1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5563" y="0"/>
            <a:ext cx="1747837" cy="229235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grpSp>
        <p:nvGrpSpPr>
          <p:cNvPr id="13" name="Group 33"/>
          <p:cNvGrpSpPr>
            <a:grpSpLocks/>
          </p:cNvGrpSpPr>
          <p:nvPr/>
        </p:nvGrpSpPr>
        <p:grpSpPr bwMode="auto">
          <a:xfrm>
            <a:off x="12344400" y="0"/>
            <a:ext cx="1295400" cy="6858000"/>
            <a:chOff x="0" y="0"/>
            <a:chExt cx="1295400" cy="6858000"/>
          </a:xfrm>
        </p:grpSpPr>
        <p:sp>
          <p:nvSpPr>
            <p:cNvPr id="14" name="Shape 31"/>
            <p:cNvSpPr>
              <a:spLocks noChangeArrowheads="1"/>
            </p:cNvSpPr>
            <p:nvPr/>
          </p:nvSpPr>
          <p:spPr bwMode="auto">
            <a:xfrm>
              <a:off x="0" y="0"/>
              <a:ext cx="1295400" cy="6858000"/>
            </a:xfrm>
            <a:prstGeom prst="roundRect">
              <a:avLst>
                <a:gd name="adj" fmla="val 9718"/>
              </a:avLst>
            </a:prstGeom>
            <a:solidFill>
              <a:srgbClr val="A6A6A6"/>
            </a:solidFill>
            <a:ln w="12700">
              <a:noFill/>
              <a:miter lim="400000"/>
              <a:headEnd/>
              <a:tailEnd/>
            </a:ln>
          </p:spPr>
          <p:txBody>
            <a:bodyPr lIns="0" tIns="0" rIns="0" bIns="0"/>
            <a:lstStyle/>
            <a:p>
              <a:pPr>
                <a:defRPr/>
              </a:pPr>
              <a:endParaRPr lang="pt-BR" sz="1200" i="1">
                <a:solidFill>
                  <a:srgbClr val="FFFFFF"/>
                </a:solidFill>
                <a:latin typeface="Arial" pitchFamily="34" charset="0"/>
                <a:cs typeface="Arial" pitchFamily="34" charset="0"/>
                <a:sym typeface="Arial" pitchFamily="34" charset="0"/>
              </a:endParaRPr>
            </a:p>
          </p:txBody>
        </p:sp>
        <p:sp>
          <p:nvSpPr>
            <p:cNvPr id="15" name="Shape 32"/>
            <p:cNvSpPr>
              <a:spLocks noChangeArrowheads="1"/>
            </p:cNvSpPr>
            <p:nvPr/>
          </p:nvSpPr>
          <p:spPr bwMode="auto">
            <a:xfrm>
              <a:off x="36513" y="36513"/>
              <a:ext cx="1222375" cy="2220912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  <p:txBody>
            <a:bodyPr lIns="45719" tIns="45719" rIns="45719" bIns="45719">
              <a:spAutoFit/>
            </a:bodyPr>
            <a:lstStyle/>
            <a:p>
              <a:pPr>
                <a:defRPr/>
              </a:pPr>
              <a:r>
                <a:rPr lang="pt-BR" sz="1200" b="1" i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ANOTAÇÃO:</a:t>
              </a:r>
              <a:endParaRPr lang="pt-BR" sz="1800">
                <a:solidFill>
                  <a:srgbClr val="FFFFFF"/>
                </a:solidFill>
                <a:latin typeface="Euphemia" pitchFamily="34" charset="0"/>
                <a:cs typeface="+mn-cs"/>
                <a:sym typeface="Euphemia" pitchFamily="34" charset="0"/>
              </a:endParaRPr>
            </a:p>
            <a:p>
              <a:pPr>
                <a:defRPr/>
              </a:pPr>
              <a:r>
                <a:rPr lang="pt-BR" sz="1200" i="1">
                  <a:solidFill>
                    <a:srgbClr val="FFFFFF"/>
                  </a:solidFill>
                  <a:latin typeface="Arial" pitchFamily="34" charset="0"/>
                  <a:cs typeface="Arial" pitchFamily="34" charset="0"/>
                  <a:sym typeface="Arial" pitchFamily="34" charset="0"/>
                </a:rPr>
                <a:t>Para alterar a imagem no slide, selecione e exclua a imagem. Em seguida, use o ícone Imagens no espaço reservado para inserir sua própria imagem.</a:t>
              </a:r>
            </a:p>
          </p:txBody>
        </p:sp>
      </p:grpSp>
      <p:sp>
        <p:nvSpPr>
          <p:cNvPr id="28" name="Shape 28"/>
          <p:cNvSpPr>
            <a:spLocks noGrp="1"/>
          </p:cNvSpPr>
          <p:nvPr>
            <p:ph type="title"/>
          </p:nvPr>
        </p:nvSpPr>
        <p:spPr>
          <a:xfrm>
            <a:off x="1104900" y="2292094"/>
            <a:ext cx="5734050" cy="2219692"/>
          </a:xfrm>
          <a:prstGeom prst="rect">
            <a:avLst/>
          </a:prstGeom>
        </p:spPr>
        <p:txBody>
          <a:bodyPr anchor="ctr"/>
          <a:lstStyle>
            <a:lvl1pPr>
              <a:defRPr sz="4400" cap="all"/>
            </a:lvl1pPr>
          </a:lstStyle>
          <a:p>
            <a:pPr lvl="0"/>
            <a:r>
              <a:rPr/>
              <a:t>Texto do Título</a:t>
            </a:r>
          </a:p>
        </p:txBody>
      </p:sp>
      <p:sp>
        <p:nvSpPr>
          <p:cNvPr id="29" name="Shape 29"/>
          <p:cNvSpPr>
            <a:spLocks noGrp="1"/>
          </p:cNvSpPr>
          <p:nvPr>
            <p:ph type="body" idx="1"/>
          </p:nvPr>
        </p:nvSpPr>
        <p:spPr>
          <a:xfrm>
            <a:off x="1104900" y="4511783"/>
            <a:ext cx="5734050" cy="955566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1800"/>
            </a:lvl1pPr>
            <a:lvl2pPr marL="0" indent="457200">
              <a:spcBef>
                <a:spcPts val="0"/>
              </a:spcBef>
              <a:buSzTx/>
              <a:buFontTx/>
              <a:buNone/>
              <a:defRPr sz="1800"/>
            </a:lvl2pPr>
            <a:lvl3pPr marL="0" indent="914400">
              <a:spcBef>
                <a:spcPts val="0"/>
              </a:spcBef>
              <a:buSzTx/>
              <a:buFontTx/>
              <a:buNone/>
              <a:defRPr sz="1800"/>
            </a:lvl3pPr>
            <a:lvl4pPr marL="0" indent="1371600">
              <a:spcBef>
                <a:spcPts val="0"/>
              </a:spcBef>
              <a:buSzTx/>
              <a:buFontTx/>
              <a:buNone/>
              <a:defRPr sz="1800"/>
            </a:lvl4pPr>
            <a:lvl5pPr marL="0" indent="1828800">
              <a:spcBef>
                <a:spcPts val="0"/>
              </a:spcBef>
              <a:buSzTx/>
              <a:buFontTx/>
              <a:buNone/>
              <a:defRPr sz="1800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42"/>
          <p:cNvGrpSpPr>
            <a:grpSpLocks/>
          </p:cNvGrpSpPr>
          <p:nvPr/>
        </p:nvGrpSpPr>
        <p:grpSpPr bwMode="auto">
          <a:xfrm>
            <a:off x="0" y="2514600"/>
            <a:ext cx="12192000" cy="3195638"/>
            <a:chOff x="0" y="0"/>
            <a:chExt cx="12192000" cy="3195305"/>
          </a:xfrm>
        </p:grpSpPr>
        <p:grpSp>
          <p:nvGrpSpPr>
            <p:cNvPr id="5" name="Group 37"/>
            <p:cNvGrpSpPr>
              <a:grpSpLocks/>
            </p:cNvGrpSpPr>
            <p:nvPr/>
          </p:nvGrpSpPr>
          <p:grpSpPr bwMode="auto">
            <a:xfrm>
              <a:off x="0" y="0"/>
              <a:ext cx="12192000" cy="63493"/>
              <a:chOff x="0" y="0"/>
              <a:chExt cx="12191999" cy="63493"/>
            </a:xfrm>
          </p:grpSpPr>
          <p:sp>
            <p:nvSpPr>
              <p:cNvPr id="10" name="Shape 35"/>
              <p:cNvSpPr/>
              <p:nvPr/>
            </p:nvSpPr>
            <p:spPr>
              <a:xfrm>
                <a:off x="0" y="63493"/>
                <a:ext cx="12191999" cy="0"/>
              </a:xfrm>
              <a:prstGeom prst="line">
                <a:avLst/>
              </a:prstGeom>
              <a:noFill/>
              <a:ln w="38100" cap="flat">
                <a:solidFill>
                  <a:srgbClr val="514843"/>
                </a:solidFill>
                <a:prstDash val="solid"/>
                <a:miter lim="800000"/>
              </a:ln>
              <a:effectLst/>
            </p:spPr>
            <p:txBody>
              <a:bodyPr lIns="0" tIns="0" rIns="0" bIns="0"/>
              <a:lstStyle/>
              <a:p>
                <a:pPr defTabSz="457200" fontAlgn="auto">
                  <a:spcBef>
                    <a:spcPts val="0"/>
                  </a:spcBef>
                  <a:spcAft>
                    <a:spcPts val="0"/>
                  </a:spcAft>
                  <a:defRPr sz="120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  <a:sym typeface="Helvetica"/>
                  </a:defRPr>
                </a:pPr>
                <a:endParaRPr sz="1200" kern="0">
                  <a:solidFill>
                    <a:srgbClr val="000000"/>
                  </a:solidFill>
                  <a:latin typeface="+mn-lt"/>
                  <a:cs typeface="+mn-cs"/>
                  <a:sym typeface="Helvetica"/>
                </a:endParaRPr>
              </a:p>
            </p:txBody>
          </p:sp>
          <p:sp>
            <p:nvSpPr>
              <p:cNvPr id="11" name="Shape 36"/>
              <p:cNvSpPr/>
              <p:nvPr/>
            </p:nvSpPr>
            <p:spPr>
              <a:xfrm>
                <a:off x="0" y="0"/>
                <a:ext cx="12191999" cy="0"/>
              </a:xfrm>
              <a:prstGeom prst="line">
                <a:avLst/>
              </a:prstGeom>
              <a:noFill/>
              <a:ln w="12700" cap="flat">
                <a:solidFill>
                  <a:srgbClr val="514843"/>
                </a:solidFill>
                <a:prstDash val="solid"/>
                <a:miter lim="800000"/>
              </a:ln>
              <a:effectLst/>
            </p:spPr>
            <p:txBody>
              <a:bodyPr lIns="0" tIns="0" rIns="0" bIns="0"/>
              <a:lstStyle/>
              <a:p>
                <a:pPr defTabSz="457200" fontAlgn="auto">
                  <a:spcBef>
                    <a:spcPts val="0"/>
                  </a:spcBef>
                  <a:spcAft>
                    <a:spcPts val="0"/>
                  </a:spcAft>
                  <a:defRPr sz="120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  <a:sym typeface="Helvetica"/>
                  </a:defRPr>
                </a:pPr>
                <a:endParaRPr sz="1200" kern="0">
                  <a:solidFill>
                    <a:srgbClr val="000000"/>
                  </a:solidFill>
                  <a:latin typeface="+mn-lt"/>
                  <a:cs typeface="+mn-cs"/>
                  <a:sym typeface="Helvetica"/>
                </a:endParaRPr>
              </a:p>
            </p:txBody>
          </p:sp>
        </p:grpSp>
        <p:sp>
          <p:nvSpPr>
            <p:cNvPr id="6" name="Shape 38"/>
            <p:cNvSpPr>
              <a:spLocks noChangeArrowheads="1"/>
            </p:cNvSpPr>
            <p:nvPr/>
          </p:nvSpPr>
          <p:spPr bwMode="auto">
            <a:xfrm>
              <a:off x="0" y="126987"/>
              <a:ext cx="12192000" cy="2941331"/>
            </a:xfrm>
            <a:prstGeom prst="rect">
              <a:avLst/>
            </a:prstGeom>
            <a:solidFill>
              <a:srgbClr val="514843"/>
            </a:solidFill>
            <a:ln w="12700">
              <a:noFill/>
              <a:miter lim="400000"/>
              <a:headEnd/>
              <a:tailEnd/>
            </a:ln>
          </p:spPr>
          <p:txBody>
            <a:bodyPr lIns="0" tIns="0" rIns="0" bIns="0" anchor="ctr"/>
            <a:lstStyle/>
            <a:p>
              <a:pPr algn="ctr">
                <a:defRPr/>
              </a:pPr>
              <a:endParaRPr lang="pt-BR" sz="1800">
                <a:solidFill>
                  <a:srgbClr val="FFFFFF"/>
                </a:solidFill>
                <a:latin typeface="Euphemia" pitchFamily="34" charset="0"/>
                <a:cs typeface="+mn-cs"/>
                <a:sym typeface="Euphemia" pitchFamily="34" charset="0"/>
              </a:endParaRPr>
            </a:p>
          </p:txBody>
        </p:sp>
        <p:grpSp>
          <p:nvGrpSpPr>
            <p:cNvPr id="7" name="Group 41"/>
            <p:cNvGrpSpPr>
              <a:grpSpLocks/>
            </p:cNvGrpSpPr>
            <p:nvPr/>
          </p:nvGrpSpPr>
          <p:grpSpPr bwMode="auto">
            <a:xfrm>
              <a:off x="0" y="3131812"/>
              <a:ext cx="12192000" cy="63493"/>
              <a:chOff x="0" y="-368"/>
              <a:chExt cx="12192000" cy="63493"/>
            </a:xfrm>
          </p:grpSpPr>
          <p:sp>
            <p:nvSpPr>
              <p:cNvPr id="8" name="Shape 39"/>
              <p:cNvSpPr/>
              <p:nvPr/>
            </p:nvSpPr>
            <p:spPr>
              <a:xfrm flipH="1" flipV="1">
                <a:off x="0" y="-368"/>
                <a:ext cx="12192000" cy="0"/>
              </a:xfrm>
              <a:prstGeom prst="line">
                <a:avLst/>
              </a:prstGeom>
              <a:noFill/>
              <a:ln w="38100" cap="flat">
                <a:solidFill>
                  <a:srgbClr val="514843"/>
                </a:solidFill>
                <a:prstDash val="solid"/>
                <a:miter lim="800000"/>
              </a:ln>
              <a:effectLst/>
            </p:spPr>
            <p:txBody>
              <a:bodyPr lIns="0" tIns="0" rIns="0" bIns="0"/>
              <a:lstStyle/>
              <a:p>
                <a:pPr defTabSz="457200" fontAlgn="auto">
                  <a:spcBef>
                    <a:spcPts val="0"/>
                  </a:spcBef>
                  <a:spcAft>
                    <a:spcPts val="0"/>
                  </a:spcAft>
                  <a:defRPr sz="120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  <a:sym typeface="Helvetica"/>
                  </a:defRPr>
                </a:pPr>
                <a:endParaRPr sz="1200" kern="0">
                  <a:solidFill>
                    <a:srgbClr val="000000"/>
                  </a:solidFill>
                  <a:latin typeface="+mn-lt"/>
                  <a:cs typeface="+mn-cs"/>
                  <a:sym typeface="Helvetica"/>
                </a:endParaRPr>
              </a:p>
            </p:txBody>
          </p:sp>
          <p:sp>
            <p:nvSpPr>
              <p:cNvPr id="9" name="Shape 40"/>
              <p:cNvSpPr/>
              <p:nvPr/>
            </p:nvSpPr>
            <p:spPr>
              <a:xfrm flipH="1" flipV="1">
                <a:off x="0" y="63125"/>
                <a:ext cx="12192000" cy="0"/>
              </a:xfrm>
              <a:prstGeom prst="line">
                <a:avLst/>
              </a:prstGeom>
              <a:noFill/>
              <a:ln w="12700" cap="flat">
                <a:solidFill>
                  <a:srgbClr val="514843"/>
                </a:solidFill>
                <a:prstDash val="solid"/>
                <a:miter lim="800000"/>
              </a:ln>
              <a:effectLst/>
            </p:spPr>
            <p:txBody>
              <a:bodyPr lIns="0" tIns="0" rIns="0" bIns="0"/>
              <a:lstStyle/>
              <a:p>
                <a:pPr defTabSz="457200" fontAlgn="auto">
                  <a:spcBef>
                    <a:spcPts val="0"/>
                  </a:spcBef>
                  <a:spcAft>
                    <a:spcPts val="0"/>
                  </a:spcAft>
                  <a:defRPr sz="1200">
                    <a:solidFill>
                      <a:srgbClr val="000000"/>
                    </a:solidFill>
                    <a:latin typeface="+mn-lt"/>
                    <a:ea typeface="+mn-ea"/>
                    <a:cs typeface="+mn-cs"/>
                    <a:sym typeface="Helvetica"/>
                  </a:defRPr>
                </a:pPr>
                <a:endParaRPr sz="1200" kern="0">
                  <a:solidFill>
                    <a:srgbClr val="000000"/>
                  </a:solidFill>
                  <a:latin typeface="+mn-lt"/>
                  <a:cs typeface="+mn-cs"/>
                  <a:sym typeface="Helvetica"/>
                </a:endParaRPr>
              </a:p>
            </p:txBody>
          </p:sp>
        </p:grpSp>
      </p:grpSp>
      <p:pic>
        <p:nvPicPr>
          <p:cNvPr id="12" name="image1.tif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325563" y="0"/>
            <a:ext cx="1782762" cy="2971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</p:pic>
      <p:sp>
        <p:nvSpPr>
          <p:cNvPr id="43" name="Shape 43"/>
          <p:cNvSpPr>
            <a:spLocks noGrp="1"/>
          </p:cNvSpPr>
          <p:nvPr>
            <p:ph type="title"/>
          </p:nvPr>
        </p:nvSpPr>
        <p:spPr>
          <a:xfrm>
            <a:off x="1104899" y="2971806"/>
            <a:ext cx="10071100" cy="1684150"/>
          </a:xfrm>
          <a:prstGeom prst="rect">
            <a:avLst/>
          </a:prstGeom>
        </p:spPr>
        <p:txBody>
          <a:bodyPr anchor="ctr"/>
          <a:lstStyle>
            <a:lvl1pPr>
              <a:defRPr sz="4400" cap="all">
                <a:solidFill>
                  <a:srgbClr val="FFFFFF"/>
                </a:solidFill>
              </a:defRPr>
            </a:lvl1pPr>
          </a:lstStyle>
          <a:p>
            <a:pPr lvl="0"/>
            <a:r>
              <a:rPr/>
              <a:t>Texto do Título</a:t>
            </a:r>
          </a:p>
        </p:txBody>
      </p:sp>
      <p:sp>
        <p:nvSpPr>
          <p:cNvPr id="44" name="Shape 44"/>
          <p:cNvSpPr>
            <a:spLocks noGrp="1"/>
          </p:cNvSpPr>
          <p:nvPr>
            <p:ph type="body" idx="1"/>
          </p:nvPr>
        </p:nvSpPr>
        <p:spPr>
          <a:xfrm>
            <a:off x="1104899" y="4655956"/>
            <a:ext cx="10071100" cy="2202044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0"/>
              </a:spcBef>
              <a:buSzTx/>
              <a:buFontTx/>
              <a:buNone/>
              <a:defRPr sz="1600">
                <a:solidFill>
                  <a:srgbClr val="FFFFFF"/>
                </a:solidFill>
              </a:defRPr>
            </a:lvl1pPr>
            <a:lvl2pPr marL="0" indent="457200">
              <a:spcBef>
                <a:spcPts val="0"/>
              </a:spcBef>
              <a:buSzTx/>
              <a:buFontTx/>
              <a:buNone/>
              <a:defRPr sz="1600">
                <a:solidFill>
                  <a:srgbClr val="FFFFFF"/>
                </a:solidFill>
              </a:defRPr>
            </a:lvl2pPr>
            <a:lvl3pPr marL="0" indent="914400">
              <a:spcBef>
                <a:spcPts val="0"/>
              </a:spcBef>
              <a:buSzTx/>
              <a:buFontTx/>
              <a:buNone/>
              <a:defRPr sz="1600">
                <a:solidFill>
                  <a:srgbClr val="FFFFFF"/>
                </a:solidFill>
              </a:defRPr>
            </a:lvl3pPr>
            <a:lvl4pPr marL="0" indent="1371600">
              <a:spcBef>
                <a:spcPts val="0"/>
              </a:spcBef>
              <a:buSzTx/>
              <a:buFontTx/>
              <a:buNone/>
              <a:defRPr sz="1600">
                <a:solidFill>
                  <a:srgbClr val="FFFFFF"/>
                </a:solidFill>
              </a:defRPr>
            </a:lvl4pPr>
            <a:lvl5pPr marL="0" indent="1828800">
              <a:spcBef>
                <a:spcPts val="0"/>
              </a:spcBef>
              <a:buSzTx/>
              <a:buFontTx/>
              <a:buNone/>
              <a:defRPr sz="1600">
                <a:solidFill>
                  <a:srgbClr val="FFFFFF"/>
                </a:solidFill>
              </a:defRPr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13" name="Shape 4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A5E9672-399B-48E9-A9AA-0C68C9FC4D1A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Dois Conteúd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Shape 48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49" name="Shape 49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4914900" cy="5257800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4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7C00F2-62E1-45A3-B017-51CD5AE9D75D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Shape 52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53" name="Shape 53"/>
          <p:cNvSpPr>
            <a:spLocks noGrp="1"/>
          </p:cNvSpPr>
          <p:nvPr>
            <p:ph type="body" idx="1"/>
          </p:nvPr>
        </p:nvSpPr>
        <p:spPr>
          <a:xfrm>
            <a:off x="1104900" y="1173162"/>
            <a:ext cx="4919472" cy="1250951"/>
          </a:xfrm>
          <a:prstGeom prst="rect">
            <a:avLst/>
          </a:prstGeom>
        </p:spPr>
        <p:txBody>
          <a:bodyPr anchor="b"/>
          <a:lstStyle>
            <a:lvl1pPr marL="0" indent="0">
              <a:spcBef>
                <a:spcPts val="0"/>
              </a:spcBef>
              <a:buSzTx/>
              <a:buFontTx/>
              <a:buNone/>
              <a:defRPr sz="2400"/>
            </a:lvl1pPr>
            <a:lvl2pPr marL="0" indent="457200">
              <a:spcBef>
                <a:spcPts val="0"/>
              </a:spcBef>
              <a:buSzTx/>
              <a:buFontTx/>
              <a:buNone/>
              <a:defRPr sz="2400"/>
            </a:lvl2pPr>
            <a:lvl3pPr marL="0" indent="914400">
              <a:spcBef>
                <a:spcPts val="0"/>
              </a:spcBef>
              <a:buSzTx/>
              <a:buFontTx/>
              <a:buNone/>
              <a:defRPr sz="2400"/>
            </a:lvl3pPr>
            <a:lvl4pPr marL="0" indent="1371600">
              <a:spcBef>
                <a:spcPts val="0"/>
              </a:spcBef>
              <a:buSzTx/>
              <a:buFontTx/>
              <a:buNone/>
              <a:defRPr sz="2400"/>
            </a:lvl4pPr>
            <a:lvl5pPr marL="0" indent="1828800">
              <a:spcBef>
                <a:spcPts val="0"/>
              </a:spcBef>
              <a:buSzTx/>
              <a:buFontTx/>
              <a:buNone/>
              <a:defRPr sz="2400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4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A108A1-02A1-42F8-A83B-CCB0EFC9590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Shape 56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3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F1CD2C0-3760-4A8C-B024-D63C1EDFF91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" name="Shape 61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pPr lvl="0"/>
            <a:r>
              <a:rPr/>
              <a:t>Texto do Título</a:t>
            </a:r>
          </a:p>
        </p:txBody>
      </p:sp>
      <p:sp>
        <p:nvSpPr>
          <p:cNvPr id="62" name="Shape 62"/>
          <p:cNvSpPr>
            <a:spLocks noGrp="1"/>
          </p:cNvSpPr>
          <p:nvPr>
            <p:ph type="body" idx="1"/>
          </p:nvPr>
        </p:nvSpPr>
        <p:spPr>
          <a:xfrm>
            <a:off x="5641847" y="1600199"/>
            <a:ext cx="5445253" cy="5257802"/>
          </a:xfrm>
          <a:prstGeom prst="rect">
            <a:avLst/>
          </a:prstGeom>
        </p:spPr>
        <p:txBody>
          <a:bodyPr/>
          <a:lstStyle>
            <a:lvl3pPr marL="1200150" indent="-285750"/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4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F8A0923-BA1D-46CD-AB01-63278ED7EF73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Shape 65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>
            <a:lvl1pPr>
              <a:defRPr sz="3200"/>
            </a:lvl1pPr>
          </a:lstStyle>
          <a:p>
            <a:pPr lvl="0"/>
            <a:r>
              <a:rPr/>
              <a:t>Texto do Título</a:t>
            </a:r>
          </a:p>
        </p:txBody>
      </p:sp>
      <p:sp>
        <p:nvSpPr>
          <p:cNvPr id="66" name="Shape 66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3396997" cy="5257800"/>
          </a:xfrm>
          <a:prstGeom prst="rect">
            <a:avLst/>
          </a:prstGeom>
        </p:spPr>
        <p:txBody>
          <a:bodyPr/>
          <a:lstStyle>
            <a:lvl1pPr marL="0" indent="0">
              <a:spcBef>
                <a:spcPts val="1200"/>
              </a:spcBef>
              <a:buSzTx/>
              <a:buFontTx/>
              <a:buNone/>
              <a:defRPr sz="1800"/>
            </a:lvl1pPr>
            <a:lvl2pPr marL="0" indent="457200">
              <a:spcBef>
                <a:spcPts val="1200"/>
              </a:spcBef>
              <a:buSzTx/>
              <a:buFontTx/>
              <a:buNone/>
              <a:defRPr sz="1800"/>
            </a:lvl2pPr>
            <a:lvl3pPr marL="0" indent="914400">
              <a:spcBef>
                <a:spcPts val="1200"/>
              </a:spcBef>
              <a:buSzTx/>
              <a:buFontTx/>
              <a:buNone/>
              <a:defRPr sz="1800"/>
            </a:lvl3pPr>
            <a:lvl4pPr marL="0" indent="1371600">
              <a:spcBef>
                <a:spcPts val="1200"/>
              </a:spcBef>
              <a:buSzTx/>
              <a:buFontTx/>
              <a:buNone/>
              <a:defRPr sz="1800"/>
            </a:lvl4pPr>
            <a:lvl5pPr marL="0" indent="1828800">
              <a:spcBef>
                <a:spcPts val="1200"/>
              </a:spcBef>
              <a:buSzTx/>
              <a:buFontTx/>
              <a:buNone/>
              <a:defRPr sz="1800"/>
            </a:lvl5pPr>
          </a:lstStyle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4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0B077B1D-2683-48A3-A318-0E8B06D2C8B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Shape 69"/>
          <p:cNvSpPr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70" name="Shape 70"/>
          <p:cNvSpPr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/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4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3269EAC-AA66-4FBA-81B0-860512A3FC1B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x">
  <p:cSld name="Texto e Títul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" name="Group 78"/>
          <p:cNvGrpSpPr>
            <a:grpSpLocks/>
          </p:cNvGrpSpPr>
          <p:nvPr/>
        </p:nvGrpSpPr>
        <p:grpSpPr bwMode="auto">
          <a:xfrm>
            <a:off x="9286875" y="455613"/>
            <a:ext cx="85725" cy="5632450"/>
            <a:chOff x="0" y="0"/>
            <a:chExt cx="84402" cy="5632704"/>
          </a:xfrm>
        </p:grpSpPr>
        <p:sp>
          <p:nvSpPr>
            <p:cNvPr id="5" name="Shape 76"/>
            <p:cNvSpPr/>
            <p:nvPr/>
          </p:nvSpPr>
          <p:spPr>
            <a:xfrm flipV="1">
              <a:off x="84402" y="0"/>
              <a:ext cx="0" cy="5632704"/>
            </a:xfrm>
            <a:prstGeom prst="line">
              <a:avLst/>
            </a:prstGeom>
            <a:noFill/>
            <a:ln w="38100" cap="flat">
              <a:solidFill>
                <a:srgbClr val="514843"/>
              </a:solidFill>
              <a:prstDash val="solid"/>
              <a:miter lim="800000"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rgbClr val="000000"/>
                </a:solidFill>
                <a:latin typeface="+mn-lt"/>
                <a:cs typeface="+mn-cs"/>
                <a:sym typeface="Helvetica"/>
              </a:endParaRPr>
            </a:p>
          </p:txBody>
        </p:sp>
        <p:sp>
          <p:nvSpPr>
            <p:cNvPr id="6" name="Shape 77"/>
            <p:cNvSpPr/>
            <p:nvPr/>
          </p:nvSpPr>
          <p:spPr>
            <a:xfrm flipV="1">
              <a:off x="0" y="0"/>
              <a:ext cx="0" cy="5632704"/>
            </a:xfrm>
            <a:prstGeom prst="line">
              <a:avLst/>
            </a:prstGeom>
            <a:noFill/>
            <a:ln w="12700" cap="flat">
              <a:solidFill>
                <a:srgbClr val="514843"/>
              </a:solidFill>
              <a:prstDash val="solid"/>
              <a:miter lim="800000"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rgbClr val="000000"/>
                </a:solidFill>
                <a:latin typeface="+mn-lt"/>
                <a:cs typeface="+mn-cs"/>
                <a:sym typeface="Helvetica"/>
              </a:endParaRPr>
            </a:p>
          </p:txBody>
        </p:sp>
      </p:grpSp>
      <p:sp>
        <p:nvSpPr>
          <p:cNvPr id="73" name="Shape 73"/>
          <p:cNvSpPr>
            <a:spLocks noGrp="1"/>
          </p:cNvSpPr>
          <p:nvPr>
            <p:ph type="title"/>
          </p:nvPr>
        </p:nvSpPr>
        <p:spPr>
          <a:xfrm>
            <a:off x="9372600" y="0"/>
            <a:ext cx="1714500" cy="6176963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Texto do Título</a:t>
            </a:r>
          </a:p>
        </p:txBody>
      </p:sp>
      <p:sp>
        <p:nvSpPr>
          <p:cNvPr id="74" name="Shape 74"/>
          <p:cNvSpPr>
            <a:spLocks noGrp="1"/>
          </p:cNvSpPr>
          <p:nvPr>
            <p:ph type="body" idx="1"/>
          </p:nvPr>
        </p:nvSpPr>
        <p:spPr>
          <a:xfrm>
            <a:off x="1104900" y="365125"/>
            <a:ext cx="8098897" cy="6492875"/>
          </a:xfrm>
          <a:prstGeom prst="rect">
            <a:avLst/>
          </a:prstGeom>
        </p:spPr>
        <p:txBody>
          <a:bodyPr/>
          <a:lstStyle/>
          <a:p>
            <a:pPr lvl="0"/>
            <a:r>
              <a:rPr/>
              <a:t>Nível de Corpo Um</a:t>
            </a:r>
          </a:p>
          <a:p>
            <a:pPr lvl="1"/>
            <a:r>
              <a:rPr/>
              <a:t>Nível de Corpo Dois</a:t>
            </a:r>
          </a:p>
          <a:p>
            <a:pPr lvl="2"/>
            <a:r>
              <a:rPr/>
              <a:t>Nível de Corpo Três</a:t>
            </a:r>
          </a:p>
          <a:p>
            <a:pPr lvl="3"/>
            <a:r>
              <a:rPr/>
              <a:t>Nível de Corpo Quatro</a:t>
            </a:r>
          </a:p>
          <a:p>
            <a:pPr lvl="4"/>
            <a:r>
              <a:rPr/>
              <a:t>Nível de Corpo Cinco</a:t>
            </a:r>
          </a:p>
        </p:txBody>
      </p:sp>
      <p:sp>
        <p:nvSpPr>
          <p:cNvPr id="7" name="Shape 75"/>
          <p:cNvSpPr>
            <a:spLocks noGrp="1"/>
          </p:cNvSpPr>
          <p:nvPr>
            <p:ph type="sldNum" sz="quarter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8875673-8AAD-4BE2-8EDD-7C922E1BD855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  <p:transition spd="med"/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104900" y="0"/>
            <a:ext cx="9980613" cy="11731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pt-BR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04900" y="1600200"/>
            <a:ext cx="9982200" cy="5257800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pt-BR"/>
          </a:p>
        </p:txBody>
      </p:sp>
      <p:sp>
        <p:nvSpPr>
          <p:cNvPr id="4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B77C5A9-B99D-48A3-A037-EBB0308C0CD7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7"/>
          <p:cNvSpPr>
            <a:spLocks noGrp="1"/>
          </p:cNvSpPr>
          <p:nvPr>
            <p:ph type="sldNum" sz="quarter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8EE2BD11-A28B-4C66-9FC6-4B2FE3E28BB0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3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26" name="Group 4"/>
          <p:cNvGrpSpPr>
            <a:grpSpLocks/>
          </p:cNvGrpSpPr>
          <p:nvPr/>
        </p:nvGrpSpPr>
        <p:grpSpPr bwMode="auto">
          <a:xfrm>
            <a:off x="1103313" y="1220788"/>
            <a:ext cx="9985375" cy="84137"/>
            <a:chOff x="0" y="0"/>
            <a:chExt cx="9985247" cy="84402"/>
          </a:xfrm>
        </p:grpSpPr>
        <p:sp>
          <p:nvSpPr>
            <p:cNvPr id="2" name="Shape 2"/>
            <p:cNvSpPr/>
            <p:nvPr/>
          </p:nvSpPr>
          <p:spPr>
            <a:xfrm flipH="1" flipV="1">
              <a:off x="0" y="0"/>
              <a:ext cx="9985247" cy="0"/>
            </a:xfrm>
            <a:prstGeom prst="line">
              <a:avLst/>
            </a:prstGeom>
            <a:noFill/>
            <a:ln w="38100" cap="flat">
              <a:solidFill>
                <a:srgbClr val="514843"/>
              </a:solidFill>
              <a:prstDash val="solid"/>
              <a:miter lim="800000"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rgbClr val="000000"/>
                </a:solidFill>
                <a:latin typeface="+mn-lt"/>
                <a:cs typeface="+mn-cs"/>
                <a:sym typeface="Helvetica"/>
              </a:endParaRPr>
            </a:p>
          </p:txBody>
        </p:sp>
        <p:sp>
          <p:nvSpPr>
            <p:cNvPr id="3" name="Shape 3"/>
            <p:cNvSpPr/>
            <p:nvPr/>
          </p:nvSpPr>
          <p:spPr>
            <a:xfrm flipH="1" flipV="1">
              <a:off x="0" y="84402"/>
              <a:ext cx="9985247" cy="0"/>
            </a:xfrm>
            <a:prstGeom prst="line">
              <a:avLst/>
            </a:prstGeom>
            <a:noFill/>
            <a:ln w="12700" cap="flat">
              <a:solidFill>
                <a:srgbClr val="514843"/>
              </a:solidFill>
              <a:prstDash val="solid"/>
              <a:miter lim="800000"/>
            </a:ln>
            <a:effectLst/>
          </p:spPr>
          <p:txBody>
            <a:bodyPr lIns="0" tIns="0" rIns="0" bIns="0"/>
            <a:lstStyle/>
            <a:p>
              <a:pPr defTabSz="457200" fontAlgn="auto">
                <a:spcBef>
                  <a:spcPts val="0"/>
                </a:spcBef>
                <a:spcAft>
                  <a:spcPts val="0"/>
                </a:spcAft>
                <a:defRPr sz="1200">
                  <a:solidFill>
                    <a:srgbClr val="000000"/>
                  </a:solidFill>
                  <a:latin typeface="+mn-lt"/>
                  <a:ea typeface="+mn-ea"/>
                  <a:cs typeface="+mn-cs"/>
                  <a:sym typeface="Helvetica"/>
                </a:defRPr>
              </a:pPr>
              <a:endParaRPr sz="1200" kern="0">
                <a:solidFill>
                  <a:srgbClr val="000000"/>
                </a:solidFill>
                <a:latin typeface="+mn-lt"/>
                <a:cs typeface="+mn-cs"/>
                <a:sym typeface="Helvetica"/>
              </a:endParaRPr>
            </a:p>
          </p:txBody>
        </p:sp>
      </p:grpSp>
      <p:sp>
        <p:nvSpPr>
          <p:cNvPr id="1027" name="Shape 5"/>
          <p:cNvSpPr>
            <a:spLocks noGrp="1"/>
          </p:cNvSpPr>
          <p:nvPr>
            <p:ph type="title"/>
          </p:nvPr>
        </p:nvSpPr>
        <p:spPr bwMode="auto">
          <a:xfrm>
            <a:off x="1104900" y="0"/>
            <a:ext cx="9980613" cy="11731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Plantagenet Cherokee"/>
              </a:rPr>
              <a:t>Texto do Título</a:t>
            </a:r>
          </a:p>
        </p:txBody>
      </p:sp>
      <p:sp>
        <p:nvSpPr>
          <p:cNvPr id="1028" name="Shape 6"/>
          <p:cNvSpPr>
            <a:spLocks noGrp="1"/>
          </p:cNvSpPr>
          <p:nvPr>
            <p:ph type="body" idx="1"/>
          </p:nvPr>
        </p:nvSpPr>
        <p:spPr bwMode="auto">
          <a:xfrm>
            <a:off x="1104900" y="1600200"/>
            <a:ext cx="9982200" cy="5257800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0" tIns="0" rIns="0" bIns="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pt-BR" smtClean="0">
                <a:sym typeface="Euphemia"/>
              </a:rPr>
              <a:t>Nível de Corpo Um</a:t>
            </a:r>
          </a:p>
          <a:p>
            <a:pPr lvl="1"/>
            <a:r>
              <a:rPr lang="pt-BR" smtClean="0">
                <a:sym typeface="Euphemia"/>
              </a:rPr>
              <a:t>Nível de Corpo Dois</a:t>
            </a:r>
          </a:p>
          <a:p>
            <a:pPr lvl="2"/>
            <a:r>
              <a:rPr lang="pt-BR" smtClean="0">
                <a:sym typeface="Euphemia"/>
              </a:rPr>
              <a:t>Nível de Corpo Três</a:t>
            </a:r>
          </a:p>
          <a:p>
            <a:pPr lvl="3"/>
            <a:r>
              <a:rPr lang="pt-BR" smtClean="0">
                <a:sym typeface="Euphemia"/>
              </a:rPr>
              <a:t>Nível de Corpo Quatro</a:t>
            </a:r>
          </a:p>
          <a:p>
            <a:pPr lvl="4"/>
            <a:r>
              <a:rPr lang="pt-BR" smtClean="0">
                <a:sym typeface="Euphemia"/>
              </a:rPr>
              <a:t>Nível de Corpo Cinco</a:t>
            </a:r>
          </a:p>
        </p:txBody>
      </p:sp>
      <p:sp>
        <p:nvSpPr>
          <p:cNvPr id="1029" name="Shape 7"/>
          <p:cNvSpPr>
            <a:spLocks noGrp="1"/>
          </p:cNvSpPr>
          <p:nvPr>
            <p:ph type="sldNum" sz="quarter" idx="2"/>
          </p:nvPr>
        </p:nvSpPr>
        <p:spPr bwMode="auto">
          <a:xfrm>
            <a:off x="9256713" y="6448425"/>
            <a:ext cx="1828800" cy="1825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vert="horz" wrap="square" lIns="0" tIns="0" rIns="0" bIns="0" numCol="1" anchor="ctr" anchorCtr="0" compatLnSpc="1">
            <a:prstTxWarp prst="textNoShape">
              <a:avLst/>
            </a:prstTxWarp>
            <a:spAutoFit/>
          </a:bodyPr>
          <a:lstStyle>
            <a:lvl1pPr algn="r">
              <a:defRPr sz="1200">
                <a:solidFill>
                  <a:srgbClr val="9D8F88"/>
                </a:solidFill>
                <a:latin typeface="Euphemia" pitchFamily="34" charset="0"/>
                <a:ea typeface="+mn-ea"/>
                <a:cs typeface="+mn-cs"/>
                <a:sym typeface="Euphemia" pitchFamily="34" charset="0"/>
              </a:defRPr>
            </a:lvl1pPr>
          </a:lstStyle>
          <a:p>
            <a:pPr>
              <a:defRPr/>
            </a:pPr>
            <a:fld id="{96086DF1-BB67-4AFC-86F2-11FEE9193C64}" type="slidenum">
              <a:rPr lang="pt-BR"/>
              <a:pPr>
                <a:defRPr/>
              </a:pPr>
              <a:t>‹#›</a:t>
            </a:fld>
            <a:endParaRPr lang="pt-BR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2" r:id="rId1"/>
    <p:sldLayoutId id="2147483661" r:id="rId2"/>
    <p:sldLayoutId id="2147483663" r:id="rId3"/>
    <p:sldLayoutId id="2147483664" r:id="rId4"/>
    <p:sldLayoutId id="2147483660" r:id="rId5"/>
    <p:sldLayoutId id="2147483659" r:id="rId6"/>
    <p:sldLayoutId id="2147483658" r:id="rId7"/>
    <p:sldLayoutId id="2147483657" r:id="rId8"/>
    <p:sldLayoutId id="2147483656" r:id="rId9"/>
    <p:sldLayoutId id="2147483655" r:id="rId10"/>
    <p:sldLayoutId id="2147483665" r:id="rId11"/>
    <p:sldLayoutId id="2147483654" r:id="rId12"/>
    <p:sldLayoutId id="2147483653" r:id="rId13"/>
  </p:sldLayoutIdLst>
  <p:transition spd="med"/>
  <p:txStyles>
    <p:titleStyle>
      <a:lvl1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514843"/>
          </a:solidFill>
          <a:latin typeface="Plantagenet Cherokee"/>
          <a:ea typeface="Plantagenet Cherokee"/>
          <a:cs typeface="Plantagenet Cherokee"/>
          <a:sym typeface="Plantagenet Cherokee"/>
        </a:defRPr>
      </a:lvl1pPr>
      <a:lvl2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514843"/>
          </a:solidFill>
          <a:latin typeface="Plantagenet Cherokee"/>
          <a:ea typeface="Plantagenet Cherokee"/>
          <a:cs typeface="Plantagenet Cherokee"/>
          <a:sym typeface="Plantagenet Cherokee"/>
        </a:defRPr>
      </a:lvl2pPr>
      <a:lvl3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514843"/>
          </a:solidFill>
          <a:latin typeface="Plantagenet Cherokee"/>
          <a:ea typeface="Plantagenet Cherokee"/>
          <a:cs typeface="Plantagenet Cherokee"/>
          <a:sym typeface="Plantagenet Cherokee"/>
        </a:defRPr>
      </a:lvl3pPr>
      <a:lvl4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514843"/>
          </a:solidFill>
          <a:latin typeface="Plantagenet Cherokee"/>
          <a:ea typeface="Plantagenet Cherokee"/>
          <a:cs typeface="Plantagenet Cherokee"/>
          <a:sym typeface="Plantagenet Cherokee"/>
        </a:defRPr>
      </a:lvl4pPr>
      <a:lvl5pPr algn="ctr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2800">
          <a:solidFill>
            <a:srgbClr val="514843"/>
          </a:solidFill>
          <a:latin typeface="Plantagenet Cherokee"/>
          <a:ea typeface="Plantagenet Cherokee"/>
          <a:cs typeface="Plantagenet Cherokee"/>
          <a:sym typeface="Plantagenet Cherokee"/>
        </a:defRPr>
      </a:lvl5pPr>
      <a:lvl6pPr>
        <a:lnSpc>
          <a:spcPct val="90000"/>
        </a:lnSpc>
        <a:defRPr sz="2800">
          <a:solidFill>
            <a:srgbClr val="514843"/>
          </a:solidFill>
          <a:latin typeface="Plantagenet Cherokee"/>
          <a:ea typeface="Plantagenet Cherokee"/>
          <a:cs typeface="Plantagenet Cherokee"/>
          <a:sym typeface="Plantagenet Cherokee"/>
        </a:defRPr>
      </a:lvl6pPr>
      <a:lvl7pPr>
        <a:lnSpc>
          <a:spcPct val="90000"/>
        </a:lnSpc>
        <a:defRPr sz="2800">
          <a:solidFill>
            <a:srgbClr val="514843"/>
          </a:solidFill>
          <a:latin typeface="Plantagenet Cherokee"/>
          <a:ea typeface="Plantagenet Cherokee"/>
          <a:cs typeface="Plantagenet Cherokee"/>
          <a:sym typeface="Plantagenet Cherokee"/>
        </a:defRPr>
      </a:lvl7pPr>
      <a:lvl8pPr>
        <a:lnSpc>
          <a:spcPct val="90000"/>
        </a:lnSpc>
        <a:defRPr sz="2800">
          <a:solidFill>
            <a:srgbClr val="514843"/>
          </a:solidFill>
          <a:latin typeface="Plantagenet Cherokee"/>
          <a:ea typeface="Plantagenet Cherokee"/>
          <a:cs typeface="Plantagenet Cherokee"/>
          <a:sym typeface="Plantagenet Cherokee"/>
        </a:defRPr>
      </a:lvl8pPr>
      <a:lvl9pPr>
        <a:lnSpc>
          <a:spcPct val="90000"/>
        </a:lnSpc>
        <a:defRPr sz="2800">
          <a:solidFill>
            <a:srgbClr val="514843"/>
          </a:solidFill>
          <a:latin typeface="Plantagenet Cherokee"/>
          <a:ea typeface="Plantagenet Cherokee"/>
          <a:cs typeface="Plantagenet Cherokee"/>
          <a:sym typeface="Plantagenet Cherokee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00000"/>
        <a:buFont typeface="Wingdings" pitchFamily="2" charset="2"/>
        <a:buChar char="▪"/>
        <a:defRPr sz="2000">
          <a:solidFill>
            <a:srgbClr val="514843"/>
          </a:solidFill>
          <a:latin typeface="Euphemia"/>
          <a:ea typeface="Euphemia"/>
          <a:cs typeface="Euphemia"/>
          <a:sym typeface="Euphemia"/>
        </a:defRPr>
      </a:lvl1pPr>
      <a:lvl2pPr marL="742950" indent="-285750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00000"/>
        <a:buFont typeface="Wingdings" pitchFamily="2" charset="2"/>
        <a:buChar char="▪"/>
        <a:defRPr sz="2000">
          <a:solidFill>
            <a:srgbClr val="514843"/>
          </a:solidFill>
          <a:latin typeface="Euphemia"/>
          <a:ea typeface="Euphemia"/>
          <a:cs typeface="Euphemia"/>
          <a:sym typeface="Euphemia"/>
        </a:defRPr>
      </a:lvl2pPr>
      <a:lvl3pPr marL="1239838" indent="-325438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00000"/>
        <a:buFont typeface="Wingdings" pitchFamily="2" charset="2"/>
        <a:buChar char="▪"/>
        <a:defRPr sz="2000">
          <a:solidFill>
            <a:srgbClr val="514843"/>
          </a:solidFill>
          <a:latin typeface="Euphemia"/>
          <a:ea typeface="Euphemia"/>
          <a:cs typeface="Euphemia"/>
          <a:sym typeface="Euphemia"/>
        </a:defRPr>
      </a:lvl3pPr>
      <a:lvl4pPr marL="1697038" indent="-325438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00000"/>
        <a:buFont typeface="Wingdings" pitchFamily="2" charset="2"/>
        <a:buChar char="▪"/>
        <a:defRPr sz="2000">
          <a:solidFill>
            <a:srgbClr val="514843"/>
          </a:solidFill>
          <a:latin typeface="Euphemia"/>
          <a:ea typeface="Euphemia"/>
          <a:cs typeface="Euphemia"/>
          <a:sym typeface="Euphemia"/>
        </a:defRPr>
      </a:lvl4pPr>
      <a:lvl5pPr marL="2154238" indent="-325438" algn="l" rtl="0" eaLnBrk="0" fontAlgn="base" hangingPunct="0">
        <a:lnSpc>
          <a:spcPct val="90000"/>
        </a:lnSpc>
        <a:spcBef>
          <a:spcPts val="1800"/>
        </a:spcBef>
        <a:spcAft>
          <a:spcPct val="0"/>
        </a:spcAft>
        <a:buSzPct val="100000"/>
        <a:buFont typeface="Wingdings" pitchFamily="2" charset="2"/>
        <a:buChar char="▪"/>
        <a:defRPr sz="2000">
          <a:solidFill>
            <a:srgbClr val="514843"/>
          </a:solidFill>
          <a:latin typeface="Euphemia"/>
          <a:ea typeface="Euphemia"/>
          <a:cs typeface="Euphemia"/>
          <a:sym typeface="Euphemia"/>
        </a:defRPr>
      </a:lvl5pPr>
      <a:lvl6pPr marL="2612571" indent="-326571">
        <a:lnSpc>
          <a:spcPct val="90000"/>
        </a:lnSpc>
        <a:spcBef>
          <a:spcPts val="1800"/>
        </a:spcBef>
        <a:buSzPct val="100000"/>
        <a:buFont typeface="Wingdings"/>
        <a:buChar char="▪"/>
        <a:defRPr sz="2000">
          <a:solidFill>
            <a:srgbClr val="514843"/>
          </a:solidFill>
          <a:latin typeface="Euphemia"/>
          <a:ea typeface="Euphemia"/>
          <a:cs typeface="Euphemia"/>
          <a:sym typeface="Euphemia"/>
        </a:defRPr>
      </a:lvl6pPr>
      <a:lvl7pPr marL="3069771" indent="-326571">
        <a:lnSpc>
          <a:spcPct val="90000"/>
        </a:lnSpc>
        <a:spcBef>
          <a:spcPts val="1800"/>
        </a:spcBef>
        <a:buSzPct val="100000"/>
        <a:buFont typeface="Wingdings"/>
        <a:buChar char="▪"/>
        <a:defRPr sz="2000">
          <a:solidFill>
            <a:srgbClr val="514843"/>
          </a:solidFill>
          <a:latin typeface="Euphemia"/>
          <a:ea typeface="Euphemia"/>
          <a:cs typeface="Euphemia"/>
          <a:sym typeface="Euphemia"/>
        </a:defRPr>
      </a:lvl7pPr>
      <a:lvl8pPr marL="3526971" indent="-326571">
        <a:lnSpc>
          <a:spcPct val="90000"/>
        </a:lnSpc>
        <a:spcBef>
          <a:spcPts val="1800"/>
        </a:spcBef>
        <a:buSzPct val="100000"/>
        <a:buFont typeface="Wingdings"/>
        <a:buChar char="▪"/>
        <a:defRPr sz="2000">
          <a:solidFill>
            <a:srgbClr val="514843"/>
          </a:solidFill>
          <a:latin typeface="Euphemia"/>
          <a:ea typeface="Euphemia"/>
          <a:cs typeface="Euphemia"/>
          <a:sym typeface="Euphemia"/>
        </a:defRPr>
      </a:lvl8pPr>
      <a:lvl9pPr marL="3984171" indent="-326571">
        <a:lnSpc>
          <a:spcPct val="90000"/>
        </a:lnSpc>
        <a:spcBef>
          <a:spcPts val="1800"/>
        </a:spcBef>
        <a:buSzPct val="100000"/>
        <a:buFont typeface="Wingdings"/>
        <a:buChar char="▪"/>
        <a:defRPr sz="2000">
          <a:solidFill>
            <a:srgbClr val="514843"/>
          </a:solidFill>
          <a:latin typeface="Euphemia"/>
          <a:ea typeface="Euphemia"/>
          <a:cs typeface="Euphemia"/>
          <a:sym typeface="Euphemia"/>
        </a:defRPr>
      </a:lvl9pPr>
    </p:bodyStyle>
    <p:otherStyle>
      <a:lvl1pPr algn="r">
        <a:defRPr sz="1200">
          <a:solidFill>
            <a:schemeClr val="tx1"/>
          </a:solidFill>
          <a:latin typeface="+mn-lt"/>
          <a:ea typeface="+mn-ea"/>
          <a:cs typeface="+mn-cs"/>
          <a:sym typeface="Euphemia"/>
        </a:defRPr>
      </a:lvl1pPr>
      <a:lvl2pPr indent="457200" algn="r">
        <a:defRPr sz="1200">
          <a:solidFill>
            <a:schemeClr val="tx1"/>
          </a:solidFill>
          <a:latin typeface="+mn-lt"/>
          <a:ea typeface="+mn-ea"/>
          <a:cs typeface="+mn-cs"/>
          <a:sym typeface="Euphemia"/>
        </a:defRPr>
      </a:lvl2pPr>
      <a:lvl3pPr indent="914400" algn="r">
        <a:defRPr sz="1200">
          <a:solidFill>
            <a:schemeClr val="tx1"/>
          </a:solidFill>
          <a:latin typeface="+mn-lt"/>
          <a:ea typeface="+mn-ea"/>
          <a:cs typeface="+mn-cs"/>
          <a:sym typeface="Euphemia"/>
        </a:defRPr>
      </a:lvl3pPr>
      <a:lvl4pPr indent="1371600" algn="r">
        <a:defRPr sz="1200">
          <a:solidFill>
            <a:schemeClr val="tx1"/>
          </a:solidFill>
          <a:latin typeface="+mn-lt"/>
          <a:ea typeface="+mn-ea"/>
          <a:cs typeface="+mn-cs"/>
          <a:sym typeface="Euphemia"/>
        </a:defRPr>
      </a:lvl4pPr>
      <a:lvl5pPr indent="1828800" algn="r">
        <a:defRPr sz="1200">
          <a:solidFill>
            <a:schemeClr val="tx1"/>
          </a:solidFill>
          <a:latin typeface="+mn-lt"/>
          <a:ea typeface="+mn-ea"/>
          <a:cs typeface="+mn-cs"/>
          <a:sym typeface="Euphemia"/>
        </a:defRPr>
      </a:lvl5pPr>
      <a:lvl6pPr indent="2286000" algn="r">
        <a:defRPr sz="1200">
          <a:solidFill>
            <a:schemeClr val="tx1"/>
          </a:solidFill>
          <a:latin typeface="+mn-lt"/>
          <a:ea typeface="+mn-ea"/>
          <a:cs typeface="+mn-cs"/>
          <a:sym typeface="Euphemia"/>
        </a:defRPr>
      </a:lvl6pPr>
      <a:lvl7pPr indent="2743200" algn="r">
        <a:defRPr sz="1200">
          <a:solidFill>
            <a:schemeClr val="tx1"/>
          </a:solidFill>
          <a:latin typeface="+mn-lt"/>
          <a:ea typeface="+mn-ea"/>
          <a:cs typeface="+mn-cs"/>
          <a:sym typeface="Euphemia"/>
        </a:defRPr>
      </a:lvl7pPr>
      <a:lvl8pPr indent="3200400" algn="r">
        <a:defRPr sz="1200">
          <a:solidFill>
            <a:schemeClr val="tx1"/>
          </a:solidFill>
          <a:latin typeface="+mn-lt"/>
          <a:ea typeface="+mn-ea"/>
          <a:cs typeface="+mn-cs"/>
          <a:sym typeface="Euphemia"/>
        </a:defRPr>
      </a:lvl8pPr>
      <a:lvl9pPr indent="3657600" algn="r">
        <a:defRPr sz="1200">
          <a:solidFill>
            <a:schemeClr val="tx1"/>
          </a:solidFill>
          <a:latin typeface="+mn-lt"/>
          <a:ea typeface="+mn-ea"/>
          <a:cs typeface="+mn-cs"/>
          <a:sym typeface="Euphemia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://www.paulomargotto.com.br/" TargetMode="External"/><Relationship Id="rId1" Type="http://schemas.openxmlformats.org/officeDocument/2006/relationships/slideLayout" Target="../slideLayouts/slideLayout3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1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10762543/" TargetMode="External"/><Relationship Id="rId1" Type="http://schemas.openxmlformats.org/officeDocument/2006/relationships/slideLayout" Target="../slideLayouts/slideLayout1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7832777/" TargetMode="External"/><Relationship Id="rId1" Type="http://schemas.openxmlformats.org/officeDocument/2006/relationships/slideLayout" Target="../slideLayouts/slideLayout1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15286263/" TargetMode="External"/><Relationship Id="rId1" Type="http://schemas.openxmlformats.org/officeDocument/2006/relationships/slideLayout" Target="../slideLayouts/slideLayout1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emf"/><Relationship Id="rId2" Type="http://schemas.openxmlformats.org/officeDocument/2006/relationships/hyperlink" Target="https://pubmed.ncbi.nlm.nih.gov/16121312/" TargetMode="External"/><Relationship Id="rId1" Type="http://schemas.openxmlformats.org/officeDocument/2006/relationships/slideLayout" Target="../slideLayouts/slideLayout1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emf"/><Relationship Id="rId1" Type="http://schemas.openxmlformats.org/officeDocument/2006/relationships/slideLayout" Target="../slideLayouts/slideLayout1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hyperlink" Target="https://pubmed.ncbi.nlm.nih.gov/15017542/" TargetMode="External"/><Relationship Id="rId1" Type="http://schemas.openxmlformats.org/officeDocument/2006/relationships/slideLayout" Target="../slideLayouts/slideLayout1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s://pubmed.ncbi.nlm.nih.gov/22462821/" TargetMode="External"/><Relationship Id="rId1" Type="http://schemas.openxmlformats.org/officeDocument/2006/relationships/slideLayout" Target="../slideLayouts/slideLayout1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2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13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jpeg"/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image" Target="../media/image7.png"/><Relationship Id="rId4" Type="http://schemas.openxmlformats.org/officeDocument/2006/relationships/image" Target="../media/image15.png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1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1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1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0.jpeg"/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1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1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1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21367" TargetMode="External"/><Relationship Id="rId2" Type="http://schemas.openxmlformats.org/officeDocument/2006/relationships/hyperlink" Target="https://pubmed.ncbi.nlm.nih.gov/32521801/" TargetMode="External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2.png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12.png"/><Relationship Id="rId5" Type="http://schemas.openxmlformats.org/officeDocument/2006/relationships/hyperlink" Target="http://paulomargotto.com.br/documentos/21610" TargetMode="External"/><Relationship Id="rId4" Type="http://schemas.openxmlformats.org/officeDocument/2006/relationships/hyperlink" Target="http://paulomargotto.com.br/oxido-nitrico-e-oxigenio-um-casamento-feito-no-ceu-ou-no-inferno/" TargetMode="Externa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hyperlink" Target="http://paulomargotto.com.br/documentos/17564" TargetMode="External"/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12.xml"/><Relationship Id="rId4" Type="http://schemas.openxmlformats.org/officeDocument/2006/relationships/image" Target="../media/image25.png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png"/><Relationship Id="rId1" Type="http://schemas.openxmlformats.org/officeDocument/2006/relationships/slideLayout" Target="../slideLayouts/slideLayout12.xml"/></Relationships>
</file>

<file path=ppt/slides/_rels/slide29.xml.rels><?xml version="1.0" encoding="UTF-8" standalone="yes"?>
<Relationships xmlns="http://schemas.openxmlformats.org/package/2006/relationships"><Relationship Id="rId8" Type="http://schemas.openxmlformats.org/officeDocument/2006/relationships/image" Target="../media/image12.png"/><Relationship Id="rId3" Type="http://schemas.openxmlformats.org/officeDocument/2006/relationships/image" Target="../media/image28.png"/><Relationship Id="rId7" Type="http://schemas.openxmlformats.org/officeDocument/2006/relationships/hyperlink" Target="http://paulomargotto.com.br/documentos/21607" TargetMode="External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12.xml"/><Relationship Id="rId6" Type="http://schemas.openxmlformats.org/officeDocument/2006/relationships/hyperlink" Target="http://paulomargotto.com.br/neurossonografia-neonatal-compartilhando-imagens-encefalopatia-hipoxico-isquemica-lesao-talamica/" TargetMode="External"/><Relationship Id="rId5" Type="http://schemas.openxmlformats.org/officeDocument/2006/relationships/image" Target="../media/image30.png"/><Relationship Id="rId4" Type="http://schemas.openxmlformats.org/officeDocument/2006/relationships/image" Target="../media/image29.png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5" name="Shape 82"/>
          <p:cNvSpPr>
            <a:spLocks noGrp="1"/>
          </p:cNvSpPr>
          <p:nvPr>
            <p:ph type="title"/>
          </p:nvPr>
        </p:nvSpPr>
        <p:spPr>
          <a:xfrm>
            <a:off x="334963" y="1557338"/>
            <a:ext cx="6705600" cy="2219325"/>
          </a:xfrm>
        </p:spPr>
        <p:txBody>
          <a:bodyPr/>
          <a:lstStyle/>
          <a:p>
            <a:pPr eaLnBrk="1" hangingPunct="1"/>
            <a:r>
              <a:rPr lang="pt-BR" cap="none" smtClean="0">
                <a:solidFill>
                  <a:schemeClr val="hlink"/>
                </a:solidFill>
                <a:latin typeface="Pirate" pitchFamily="2" charset="0"/>
              </a:rPr>
              <a:t>Genética na neonatologia</a:t>
            </a:r>
          </a:p>
        </p:txBody>
      </p:sp>
      <p:sp>
        <p:nvSpPr>
          <p:cNvPr id="16386" name="Shape 83"/>
          <p:cNvSpPr>
            <a:spLocks noGrp="1"/>
          </p:cNvSpPr>
          <p:nvPr>
            <p:ph type="body" idx="1"/>
          </p:nvPr>
        </p:nvSpPr>
        <p:spPr>
          <a:xfrm>
            <a:off x="0" y="4076700"/>
            <a:ext cx="6646863" cy="955675"/>
          </a:xfrm>
        </p:spPr>
        <p:txBody>
          <a:bodyPr/>
          <a:lstStyle/>
          <a:p>
            <a:pPr eaLnBrk="1" hangingPunct="1">
              <a:lnSpc>
                <a:spcPct val="80000"/>
              </a:lnSpc>
              <a:spcBef>
                <a:spcPct val="0"/>
              </a:spcBef>
            </a:pPr>
            <a:endParaRPr lang="pt-BR" sz="2000" smtClean="0"/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</a:pPr>
            <a:r>
              <a:rPr lang="pt-BR" smtClean="0"/>
              <a:t>       Paulo R. Margotto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</a:pPr>
            <a:r>
              <a:rPr lang="pt-BR" smtClean="0"/>
              <a:t>        </a:t>
            </a:r>
            <a:r>
              <a:rPr lang="pt-BR" smtClean="0">
                <a:hlinkClick r:id="rId2"/>
              </a:rPr>
              <a:t>www.paulomargotto.com.br</a:t>
            </a:r>
            <a:r>
              <a:rPr lang="pt-BR" smtClean="0"/>
              <a:t>  </a:t>
            </a:r>
          </a:p>
          <a:p>
            <a:pPr algn="ctr" eaLnBrk="1" hangingPunct="1">
              <a:lnSpc>
                <a:spcPct val="80000"/>
              </a:lnSpc>
              <a:spcBef>
                <a:spcPct val="0"/>
              </a:spcBef>
            </a:pPr>
            <a:r>
              <a:rPr lang="pt-BR" smtClean="0"/>
              <a:t>           </a:t>
            </a:r>
            <a:r>
              <a:rPr lang="pt-BR" b="1" smtClean="0"/>
              <a:t>Brasília, 21 de junho de 2021</a:t>
            </a:r>
          </a:p>
        </p:txBody>
      </p:sp>
      <p:grpSp>
        <p:nvGrpSpPr>
          <p:cNvPr id="16387" name="Group 86" descr="Imagem de Exemplo&#10;&#10;Abra o livro na tabela, prateleiras de livros desfocadas em segundo plano"/>
          <p:cNvGrpSpPr>
            <a:grpSpLocks/>
          </p:cNvGrpSpPr>
          <p:nvPr/>
        </p:nvGrpSpPr>
        <p:grpSpPr bwMode="auto">
          <a:xfrm>
            <a:off x="6981825" y="1341438"/>
            <a:ext cx="5210175" cy="4208462"/>
            <a:chOff x="0" y="0"/>
            <a:chExt cx="5210937" cy="4208603"/>
          </a:xfrm>
        </p:grpSpPr>
        <p:sp>
          <p:nvSpPr>
            <p:cNvPr id="16392" name="Shape 84"/>
            <p:cNvSpPr>
              <a:spLocks noChangeArrowheads="1"/>
            </p:cNvSpPr>
            <p:nvPr/>
          </p:nvSpPr>
          <p:spPr bwMode="auto">
            <a:xfrm>
              <a:off x="0" y="0"/>
              <a:ext cx="5210937" cy="4208604"/>
            </a:xfrm>
            <a:prstGeom prst="rect">
              <a:avLst/>
            </a:prstGeom>
            <a:solidFill>
              <a:srgbClr val="DEDAD7"/>
            </a:solidFill>
            <a:ln w="12700">
              <a:noFill/>
              <a:miter lim="400000"/>
              <a:headEnd/>
              <a:tailEnd/>
            </a:ln>
          </p:spPr>
          <p:txBody>
            <a:bodyPr lIns="0" tIns="0" rIns="0" bIns="0" anchor="ctr"/>
            <a:lstStyle/>
            <a:p>
              <a:endParaRPr lang="pt-BR" sz="1800"/>
            </a:p>
          </p:txBody>
        </p:sp>
        <p:pic>
          <p:nvPicPr>
            <p:cNvPr id="16393" name="image2.jpg"/>
            <p:cNvPicPr>
              <a:picLocks noChangeAspect="1" noChangeArrowheads="1"/>
            </p:cNvPicPr>
            <p:nvPr/>
          </p:nvPicPr>
          <p:blipFill>
            <a:blip r:embed="rId3"/>
            <a:srcRect/>
            <a:stretch>
              <a:fillRect/>
            </a:stretch>
          </p:blipFill>
          <p:spPr bwMode="auto">
            <a:xfrm>
              <a:off x="0" y="0"/>
              <a:ext cx="5210938" cy="4208604"/>
            </a:xfrm>
            <a:prstGeom prst="rect">
              <a:avLst/>
            </a:prstGeom>
            <a:noFill/>
            <a:ln w="12700">
              <a:noFill/>
              <a:miter lim="400000"/>
              <a:headEnd/>
              <a:tailEnd/>
            </a:ln>
          </p:spPr>
        </p:pic>
      </p:grpSp>
      <p:sp>
        <p:nvSpPr>
          <p:cNvPr id="16388" name="Rectangle 9"/>
          <p:cNvSpPr>
            <a:spLocks noChangeArrowheads="1"/>
          </p:cNvSpPr>
          <p:nvPr/>
        </p:nvSpPr>
        <p:spPr bwMode="auto">
          <a:xfrm>
            <a:off x="334963" y="6170613"/>
            <a:ext cx="10945812" cy="274637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lIns="0" tIns="0" rIns="95220" bIns="0" anchor="ctr">
            <a:spAutoFit/>
          </a:bodyPr>
          <a:lstStyle/>
          <a:p>
            <a:pPr algn="ctr"/>
            <a:endParaRPr lang="pt-BR" sz="1800" u="sng"/>
          </a:p>
        </p:txBody>
      </p:sp>
      <p:pic>
        <p:nvPicPr>
          <p:cNvPr id="16389" name="Picture 11"/>
          <p:cNvPicPr>
            <a:picLocks noChangeAspect="1" noChangeArrowheads="1"/>
          </p:cNvPicPr>
          <p:nvPr/>
        </p:nvPicPr>
        <p:blipFill>
          <a:blip r:embed="rId4">
            <a:lum bright="12000" contrast="18000"/>
          </a:blip>
          <a:srcRect/>
          <a:stretch>
            <a:fillRect/>
          </a:stretch>
        </p:blipFill>
        <p:spPr bwMode="auto">
          <a:xfrm>
            <a:off x="6959600" y="15875"/>
            <a:ext cx="5232400" cy="2476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390" name="Picture 9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0" y="2492375"/>
            <a:ext cx="1574800" cy="2417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6391" name="Text Box 10"/>
          <p:cNvSpPr txBox="1">
            <a:spLocks noChangeArrowheads="1"/>
          </p:cNvSpPr>
          <p:nvPr/>
        </p:nvSpPr>
        <p:spPr bwMode="auto">
          <a:xfrm>
            <a:off x="1703388" y="3284538"/>
            <a:ext cx="4784725" cy="13112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>
                <a:solidFill>
                  <a:schemeClr val="folHlink"/>
                </a:solidFill>
              </a:rPr>
              <a:t>Reunião da Liga de Genética Médica do </a:t>
            </a:r>
          </a:p>
          <a:p>
            <a:pPr algn="ctr"/>
            <a:r>
              <a:rPr lang="pt-BR" sz="2000">
                <a:solidFill>
                  <a:schemeClr val="folHlink"/>
                </a:solidFill>
              </a:rPr>
              <a:t>Distrito Federal</a:t>
            </a:r>
          </a:p>
          <a:p>
            <a:pPr algn="ctr"/>
            <a:r>
              <a:rPr lang="pt-BR" sz="2000">
                <a:solidFill>
                  <a:schemeClr val="folHlink"/>
                </a:solidFill>
              </a:rPr>
              <a:t>(Presidente: Henrique de Castro Veiga)</a:t>
            </a:r>
          </a:p>
          <a:p>
            <a:pPr algn="ctr"/>
            <a:endParaRPr lang="pt-BR" sz="2000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09" name="Shape 89"/>
          <p:cNvSpPr>
            <a:spLocks noGrp="1"/>
          </p:cNvSpPr>
          <p:nvPr>
            <p:ph type="title"/>
          </p:nvPr>
        </p:nvSpPr>
        <p:spPr>
          <a:xfrm>
            <a:off x="550863" y="2708275"/>
            <a:ext cx="11255375" cy="2765425"/>
          </a:xfrm>
        </p:spPr>
        <p:txBody>
          <a:bodyPr/>
          <a:lstStyle/>
          <a:p>
            <a:pPr eaLnBrk="1" hangingPunct="1"/>
            <a:r>
              <a:rPr lang="pt-BR" sz="9600" cap="none" smtClean="0">
                <a:solidFill>
                  <a:schemeClr val="folHlink"/>
                </a:solidFill>
                <a:latin typeface="Pirate" pitchFamily="2" charset="0"/>
              </a:rPr>
              <a:t>Homenagem</a:t>
            </a:r>
            <a:r>
              <a:rPr lang="pt-BR" sz="1800" cap="none" smtClean="0">
                <a:solidFill>
                  <a:srgbClr val="000000"/>
                </a:solidFill>
              </a:rPr>
              <a:t>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3" name="Shape 91"/>
          <p:cNvSpPr>
            <a:spLocks noGrp="1"/>
          </p:cNvSpPr>
          <p:nvPr>
            <p:ph type="title"/>
          </p:nvPr>
        </p:nvSpPr>
        <p:spPr>
          <a:xfrm>
            <a:off x="1104900" y="76200"/>
            <a:ext cx="9980613" cy="1096963"/>
          </a:xfrm>
        </p:spPr>
        <p:txBody>
          <a:bodyPr/>
          <a:lstStyle/>
          <a:p>
            <a:pPr eaLnBrk="1" hangingPunct="1"/>
            <a:r>
              <a:rPr lang="pt-BR" smtClean="0"/>
              <a:t>INTRODUÇÃO</a:t>
            </a:r>
          </a:p>
        </p:txBody>
      </p:sp>
      <p:pic>
        <p:nvPicPr>
          <p:cNvPr id="18434" name="Picture 4" descr="Dra-Teresinh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0863" y="1557338"/>
            <a:ext cx="6096000" cy="4572000"/>
          </a:xfrm>
          <a:prstGeom prst="rect">
            <a:avLst/>
          </a:prstGeom>
          <a:noFill/>
          <a:ln w="28575">
            <a:solidFill>
              <a:srgbClr val="FFFF00"/>
            </a:solidFill>
            <a:miter lim="800000"/>
            <a:headEnd/>
            <a:tailEnd/>
          </a:ln>
        </p:spPr>
      </p:pic>
      <p:sp>
        <p:nvSpPr>
          <p:cNvPr id="18435" name="Text Box 5"/>
          <p:cNvSpPr txBox="1">
            <a:spLocks noChangeArrowheads="1"/>
          </p:cNvSpPr>
          <p:nvPr/>
        </p:nvSpPr>
        <p:spPr bwMode="auto">
          <a:xfrm>
            <a:off x="6743700" y="2852738"/>
            <a:ext cx="5184775" cy="2225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r>
              <a:rPr lang="pt-BR" sz="2000" b="1">
                <a:solidFill>
                  <a:schemeClr val="folHlink"/>
                </a:solidFill>
              </a:rPr>
              <a:t>Maria Teresinha de Oliveira Cardoso</a:t>
            </a:r>
          </a:p>
          <a:p>
            <a:r>
              <a:rPr lang="pt-BR" sz="2000"/>
              <a:t>Medica Geneticista, Responsável Técnica pelo Laboratório de Triagem Neonatal </a:t>
            </a:r>
          </a:p>
          <a:p>
            <a:r>
              <a:rPr lang="pt-BR" sz="2000"/>
              <a:t>   Ampliada da SES, Coordenadora de Genética e Doenças Raras da SES. Professora adjunta do Curso de Medicina Universidade Católica de Brasília</a:t>
            </a:r>
          </a:p>
        </p:txBody>
      </p:sp>
      <p:sp>
        <p:nvSpPr>
          <p:cNvPr id="18436" name="Rectangle 6"/>
          <p:cNvSpPr>
            <a:spLocks noChangeArrowheads="1"/>
          </p:cNvSpPr>
          <p:nvPr/>
        </p:nvSpPr>
        <p:spPr bwMode="auto">
          <a:xfrm>
            <a:off x="7032625" y="5272088"/>
            <a:ext cx="4175125" cy="1327150"/>
          </a:xfrm>
          <a:prstGeom prst="rect">
            <a:avLst/>
          </a:prstGeom>
          <a:solidFill>
            <a:srgbClr val="FFFF00"/>
          </a:solidFill>
          <a:ln w="76200" cmpd="tri">
            <a:solidFill>
              <a:srgbClr val="669900"/>
            </a:solidFill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2000" b="1">
                <a:solidFill>
                  <a:schemeClr val="folHlink"/>
                </a:solidFill>
              </a:rPr>
              <a:t>Implantou e Coordenou</a:t>
            </a:r>
          </a:p>
          <a:p>
            <a:pPr algn="ctr"/>
            <a:r>
              <a:rPr lang="pt-BR" sz="2000">
                <a:solidFill>
                  <a:schemeClr val="folHlink"/>
                </a:solidFill>
              </a:rPr>
              <a:t> </a:t>
            </a:r>
            <a:r>
              <a:rPr lang="pt-BR" sz="1800" b="1">
                <a:solidFill>
                  <a:schemeClr val="folHlink"/>
                </a:solidFill>
              </a:rPr>
              <a:t>A TRIAGEM NEONATAL AMPLIADA  no Distrito Federal (DF) iniciou se em 2001</a:t>
            </a:r>
            <a:r>
              <a:rPr lang="pt-BR" sz="1800">
                <a:solidFill>
                  <a:schemeClr val="folHlink"/>
                </a:solidFill>
              </a:rPr>
              <a:t> </a:t>
            </a:r>
          </a:p>
        </p:txBody>
      </p:sp>
    </p:spTree>
  </p:cSld>
  <p:clrMapOvr>
    <a:masterClrMapping/>
  </p:clrMapOvr>
  <p:transition spd="med">
    <p:dissolve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7" name="Rectangle 3"/>
          <p:cNvSpPr>
            <a:spLocks noGrp="1"/>
          </p:cNvSpPr>
          <p:nvPr>
            <p:ph type="body" idx="1"/>
          </p:nvPr>
        </p:nvSpPr>
        <p:spPr>
          <a:xfrm>
            <a:off x="1055688" y="1341438"/>
            <a:ext cx="9982200" cy="5516562"/>
          </a:xfrm>
        </p:spPr>
        <p:txBody>
          <a:bodyPr/>
          <a:lstStyle/>
          <a:p>
            <a:pPr algn="ctr">
              <a:lnSpc>
                <a:spcPct val="70000"/>
              </a:lnSpc>
              <a:buFont typeface="Wingdings" pitchFamily="2" charset="2"/>
              <a:buNone/>
            </a:pPr>
            <a:r>
              <a:rPr lang="pt-BR" sz="1400" b="1" smtClean="0">
                <a:solidFill>
                  <a:srgbClr val="FF9900"/>
                </a:solidFill>
              </a:rPr>
              <a:t>A Genética tem fundamental importância na Neonatologia, como:</a:t>
            </a:r>
          </a:p>
          <a:p>
            <a:pPr>
              <a:lnSpc>
                <a:spcPct val="70000"/>
              </a:lnSpc>
            </a:pPr>
            <a:r>
              <a:rPr lang="pt-BR" sz="1200" smtClean="0"/>
              <a:t>Nas Malformações</a:t>
            </a:r>
          </a:p>
          <a:p>
            <a:pPr>
              <a:lnSpc>
                <a:spcPct val="70000"/>
              </a:lnSpc>
            </a:pPr>
            <a:endParaRPr lang="pt-BR" sz="1200" smtClean="0"/>
          </a:p>
          <a:p>
            <a:pPr>
              <a:lnSpc>
                <a:spcPct val="70000"/>
              </a:lnSpc>
            </a:pPr>
            <a:r>
              <a:rPr lang="pt-BR" sz="1200" smtClean="0"/>
              <a:t>Na caracterização das Síndromes                  -Prognóstico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200" smtClean="0"/>
              <a:t>                                                                            -Tratamento paliativo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200" smtClean="0"/>
              <a:t>                                                                            -Aconselhamento genético </a:t>
            </a:r>
          </a:p>
          <a:p>
            <a:pPr>
              <a:lnSpc>
                <a:spcPct val="70000"/>
              </a:lnSpc>
            </a:pPr>
            <a:r>
              <a:rPr lang="pt-BR" sz="1200" b="1" smtClean="0">
                <a:solidFill>
                  <a:schemeClr val="folHlink"/>
                </a:solidFill>
              </a:rPr>
              <a:t>Erros Inatos do Metabolismo</a:t>
            </a:r>
            <a:r>
              <a:rPr lang="pt-BR" sz="1200" smtClean="0"/>
              <a:t>  </a:t>
            </a:r>
          </a:p>
          <a:p>
            <a:pPr>
              <a:lnSpc>
                <a:spcPct val="70000"/>
              </a:lnSpc>
            </a:pPr>
            <a:r>
              <a:rPr lang="pt-BR" sz="1200" b="1" smtClean="0">
                <a:solidFill>
                  <a:schemeClr val="folHlink"/>
                </a:solidFill>
              </a:rPr>
              <a:t>Nos Distúrbios Respiratório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200" b="1" smtClean="0">
                <a:solidFill>
                  <a:schemeClr val="folHlink"/>
                </a:solidFill>
              </a:rPr>
              <a:t>                       -Doença da membrana hialina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200" b="1" smtClean="0">
                <a:solidFill>
                  <a:schemeClr val="folHlink"/>
                </a:solidFill>
              </a:rPr>
              <a:t>                       -Displasia broncopulmonar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200" b="1" smtClean="0">
                <a:solidFill>
                  <a:schemeClr val="folHlink"/>
                </a:solidFill>
              </a:rPr>
              <a:t>                       -Hipertensão Pulmonar</a:t>
            </a:r>
          </a:p>
          <a:p>
            <a:pPr>
              <a:lnSpc>
                <a:spcPct val="70000"/>
              </a:lnSpc>
              <a:buFont typeface="Wingdings" pitchFamily="2" charset="2"/>
              <a:buNone/>
            </a:pPr>
            <a:r>
              <a:rPr lang="pt-BR" sz="1200" b="1" smtClean="0">
                <a:solidFill>
                  <a:schemeClr val="folHlink"/>
                </a:solidFill>
              </a:rPr>
              <a:t>                       -Apneia da prematuridade (papel da cafeína)</a:t>
            </a:r>
          </a:p>
          <a:p>
            <a:pPr>
              <a:lnSpc>
                <a:spcPct val="70000"/>
              </a:lnSpc>
            </a:pPr>
            <a:r>
              <a:rPr lang="pt-BR" sz="1200" b="1" smtClean="0">
                <a:solidFill>
                  <a:schemeClr val="folHlink"/>
                </a:solidFill>
              </a:rPr>
              <a:t>Na Hemorragia Intraventricular do Recém-nascido a Termo</a:t>
            </a:r>
          </a:p>
          <a:p>
            <a:pPr>
              <a:lnSpc>
                <a:spcPct val="70000"/>
              </a:lnSpc>
            </a:pPr>
            <a:r>
              <a:rPr lang="pt-BR" sz="1200" b="1" smtClean="0">
                <a:solidFill>
                  <a:schemeClr val="folHlink"/>
                </a:solidFill>
              </a:rPr>
              <a:t>Hidropsia fetal não imune</a:t>
            </a:r>
          </a:p>
          <a:p>
            <a:pPr>
              <a:lnSpc>
                <a:spcPct val="70000"/>
              </a:lnSpc>
            </a:pPr>
            <a:r>
              <a:rPr lang="pt-BR" sz="1200" b="1" smtClean="0">
                <a:solidFill>
                  <a:schemeClr val="folHlink"/>
                </a:solidFill>
              </a:rPr>
              <a:t>Carcinogênese na UTI Neonatal</a:t>
            </a:r>
          </a:p>
          <a:p>
            <a:pPr>
              <a:lnSpc>
                <a:spcPct val="70000"/>
              </a:lnSpc>
            </a:pPr>
            <a:r>
              <a:rPr lang="pt-BR" sz="1200" b="1" smtClean="0">
                <a:solidFill>
                  <a:schemeClr val="hlink"/>
                </a:solidFill>
              </a:rPr>
              <a:t>Nas Convulsões Neonatais</a:t>
            </a:r>
            <a:r>
              <a:rPr lang="pt-BR" sz="1200" smtClean="0">
                <a:solidFill>
                  <a:schemeClr val="hlink"/>
                </a:solidFill>
              </a:rPr>
              <a:t> (a ser abordado pelo neurologista Dr. Sergio Henrique Veigas)</a:t>
            </a:r>
          </a:p>
        </p:txBody>
      </p:sp>
      <p:sp>
        <p:nvSpPr>
          <p:cNvPr id="19458" name="Shape 91"/>
          <p:cNvSpPr>
            <a:spLocks/>
          </p:cNvSpPr>
          <p:nvPr/>
        </p:nvSpPr>
        <p:spPr bwMode="auto">
          <a:xfrm>
            <a:off x="1104900" y="76200"/>
            <a:ext cx="9980613" cy="10969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0" tIns="0" rIns="0" bIns="0" anchor="b"/>
          <a:lstStyle/>
          <a:p>
            <a:pPr algn="ctr">
              <a:lnSpc>
                <a:spcPct val="90000"/>
              </a:lnSpc>
            </a:pPr>
            <a:r>
              <a:rPr lang="pt-BR" sz="2800">
                <a:latin typeface="Plantagenet Cherokee"/>
                <a:ea typeface="Plantagenet Cherokee"/>
                <a:cs typeface="Plantagenet Cherokee"/>
                <a:sym typeface="Plantagenet Cherokee"/>
              </a:rPr>
              <a:t>INTRODUÇÃO</a:t>
            </a:r>
          </a:p>
        </p:txBody>
      </p:sp>
      <p:sp>
        <p:nvSpPr>
          <p:cNvPr id="19459" name="AutoShape 5"/>
          <p:cNvSpPr>
            <a:spLocks/>
          </p:cNvSpPr>
          <p:nvPr/>
        </p:nvSpPr>
        <p:spPr bwMode="auto">
          <a:xfrm>
            <a:off x="3719513" y="2349500"/>
            <a:ext cx="152400" cy="914400"/>
          </a:xfrm>
          <a:prstGeom prst="rightBrace">
            <a:avLst>
              <a:gd name="adj1" fmla="val 50000"/>
              <a:gd name="adj2" fmla="val 50000"/>
            </a:avLst>
          </a:prstGeom>
          <a:noFill/>
          <a:ln w="38100">
            <a:solidFill>
              <a:schemeClr val="hlink"/>
            </a:solidFill>
            <a:round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19460" name="Line 7"/>
          <p:cNvSpPr>
            <a:spLocks noChangeShapeType="1"/>
          </p:cNvSpPr>
          <p:nvPr/>
        </p:nvSpPr>
        <p:spPr bwMode="auto">
          <a:xfrm>
            <a:off x="3935413" y="2852738"/>
            <a:ext cx="431800" cy="0"/>
          </a:xfrm>
          <a:prstGeom prst="line">
            <a:avLst/>
          </a:prstGeom>
          <a:noFill/>
          <a:ln w="76200">
            <a:solidFill>
              <a:srgbClr val="6699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hlink"/>
                </a:solidFill>
              </a:rPr>
              <a:t>Conceitos básicos para o entendimento</a:t>
            </a:r>
          </a:p>
        </p:txBody>
      </p:sp>
      <p:sp>
        <p:nvSpPr>
          <p:cNvPr id="20482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Códons</a:t>
            </a:r>
            <a:r>
              <a:rPr lang="pt-BR" smtClean="0"/>
              <a:t>:sequência de 3 nucleotídeos (adenina-citosina-adenina –ACA)</a:t>
            </a:r>
          </a:p>
          <a:p>
            <a:r>
              <a:rPr lang="pt-BR" b="1" smtClean="0">
                <a:solidFill>
                  <a:schemeClr val="folHlink"/>
                </a:solidFill>
              </a:rPr>
              <a:t>SNP</a:t>
            </a:r>
            <a:r>
              <a:rPr lang="pt-BR" smtClean="0"/>
              <a:t> (se lês “snips”: </a:t>
            </a:r>
            <a:r>
              <a:rPr lang="pt-BR" i="1" smtClean="0"/>
              <a:t>single nucleotide polymorfism</a:t>
            </a:r>
            <a:r>
              <a:rPr lang="pt-BR" smtClean="0"/>
              <a:t>): polimorfismo de um único nucleotídeo </a:t>
            </a:r>
          </a:p>
          <a:p>
            <a:pPr algn="ctr">
              <a:buFont typeface="Wingdings" pitchFamily="2" charset="2"/>
              <a:buNone/>
            </a:pPr>
            <a:r>
              <a:rPr lang="pt-BR" smtClean="0"/>
              <a:t>              Havendo alterações na seqüência destas bases vamos ter funções diferentes em decorrente disto </a:t>
            </a:r>
          </a:p>
          <a:p>
            <a:r>
              <a:rPr lang="pt-BR" b="1" smtClean="0">
                <a:solidFill>
                  <a:schemeClr val="folHlink"/>
                </a:solidFill>
              </a:rPr>
              <a:t>Gene</a:t>
            </a:r>
            <a:r>
              <a:rPr lang="pt-BR" b="1" smtClean="0"/>
              <a:t>:</a:t>
            </a:r>
            <a:r>
              <a:rPr lang="pt-BR" smtClean="0"/>
              <a:t> sequência de nucleotídeos (seqüência de DNA dupla hélice que controla uma característica hereditária especifica); </a:t>
            </a:r>
            <a:r>
              <a:rPr lang="pt-BR" b="1" smtClean="0"/>
              <a:t>unidade básica da hereditariedade</a:t>
            </a:r>
            <a:r>
              <a:rPr lang="pt-BR" smtClean="0"/>
              <a:t> </a:t>
            </a:r>
          </a:p>
          <a:p>
            <a:r>
              <a:rPr lang="pt-BR" b="1" smtClean="0">
                <a:solidFill>
                  <a:schemeClr val="folHlink"/>
                </a:solidFill>
              </a:rPr>
              <a:t>Alelo</a:t>
            </a:r>
            <a:r>
              <a:rPr lang="pt-BR" smtClean="0"/>
              <a:t>: é a forma alternativa de um gene que é diferente na seqüência ou na função: variação de um gene </a:t>
            </a:r>
          </a:p>
          <a:p>
            <a:endParaRPr lang="pt-BR" smtClean="0"/>
          </a:p>
          <a:p>
            <a:endParaRPr lang="pt-BR" smtClean="0"/>
          </a:p>
        </p:txBody>
      </p:sp>
    </p:spTree>
  </p:cSld>
  <p:clrMapOvr>
    <a:masterClrMapping/>
  </p:clrMapOvr>
  <p:transition spd="med"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hlink"/>
                </a:solidFill>
              </a:rPr>
              <a:t>1-INFLUÊNCIA GENÉTICA NA DETERMINAÇÃO DAS DOENÇAS RESPIRATÓRIAS</a:t>
            </a:r>
          </a:p>
        </p:txBody>
      </p:sp>
      <p:sp>
        <p:nvSpPr>
          <p:cNvPr id="21506" name="Rectangle 3"/>
          <p:cNvSpPr>
            <a:spLocks noGrp="1"/>
          </p:cNvSpPr>
          <p:nvPr>
            <p:ph type="body" idx="1"/>
          </p:nvPr>
        </p:nvSpPr>
        <p:spPr>
          <a:xfrm>
            <a:off x="1127125" y="1600200"/>
            <a:ext cx="9982200" cy="5257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pt-BR" b="1" smtClean="0">
              <a:solidFill>
                <a:schemeClr val="hlink"/>
              </a:solidFill>
            </a:endParaRPr>
          </a:p>
          <a:p>
            <a:pPr>
              <a:buFont typeface="Wingdings" pitchFamily="2" charset="2"/>
              <a:buNone/>
            </a:pPr>
            <a:r>
              <a:rPr lang="pt-BR" b="1" smtClean="0">
                <a:solidFill>
                  <a:schemeClr val="folHlink"/>
                </a:solidFill>
              </a:rPr>
              <a:t>                                DOENÇA DA MEMBRANA HIALINA (DMH)</a:t>
            </a:r>
          </a:p>
          <a:p>
            <a:r>
              <a:rPr lang="pt-BR" b="1" smtClean="0"/>
              <a:t>doença relacionada com a </a:t>
            </a:r>
            <a:r>
              <a:rPr lang="pt-BR" b="1" smtClean="0">
                <a:solidFill>
                  <a:srgbClr val="FF0000"/>
                </a:solidFill>
              </a:rPr>
              <a:t>deficiência de surfactante</a:t>
            </a:r>
            <a:r>
              <a:rPr lang="pt-BR" smtClean="0">
                <a:solidFill>
                  <a:srgbClr val="FF0000"/>
                </a:solidFill>
              </a:rPr>
              <a:t> </a:t>
            </a:r>
            <a:r>
              <a:rPr lang="pt-BR" b="1" smtClean="0">
                <a:solidFill>
                  <a:srgbClr val="FF0000"/>
                </a:solidFill>
              </a:rPr>
              <a:t>pulmonar</a:t>
            </a:r>
            <a:r>
              <a:rPr lang="pt-BR" b="1" smtClean="0"/>
              <a:t> </a:t>
            </a:r>
            <a:r>
              <a:rPr lang="pt-BR" smtClean="0"/>
              <a:t>(SP)</a:t>
            </a:r>
          </a:p>
          <a:p>
            <a:r>
              <a:rPr lang="pt-BR" b="1" smtClean="0"/>
              <a:t>Estudando  o surfactante: determinar a susceptibilidade  do RN prematuro</a:t>
            </a:r>
          </a:p>
          <a:p>
            <a:pPr>
              <a:buFont typeface="Wingdings" pitchFamily="2" charset="2"/>
              <a:buNone/>
            </a:pPr>
            <a:r>
              <a:rPr lang="pt-BR" b="1" smtClean="0"/>
              <a:t>                                                                    ATRAVÉS</a:t>
            </a:r>
          </a:p>
          <a:p>
            <a:pPr>
              <a:buFont typeface="Wingdings" pitchFamily="2" charset="2"/>
              <a:buNone/>
            </a:pPr>
            <a:endParaRPr lang="pt-BR" b="1" smtClean="0"/>
          </a:p>
          <a:p>
            <a:pPr>
              <a:buFont typeface="Wingdings" pitchFamily="2" charset="2"/>
              <a:buNone/>
            </a:pPr>
            <a:r>
              <a:rPr lang="pt-BR" b="1" smtClean="0"/>
              <a:t>                                             </a:t>
            </a:r>
          </a:p>
          <a:p>
            <a:pPr>
              <a:buFont typeface="Wingdings" pitchFamily="2" charset="2"/>
              <a:buNone/>
            </a:pPr>
            <a:r>
              <a:rPr lang="pt-BR" b="1" smtClean="0"/>
              <a:t>                                          (localização dos SNP na sequência do DNA)</a:t>
            </a:r>
          </a:p>
          <a:p>
            <a:endParaRPr lang="pt-BR" b="1" smtClean="0">
              <a:solidFill>
                <a:schemeClr val="folHlink"/>
              </a:solidFill>
            </a:endParaRPr>
          </a:p>
        </p:txBody>
      </p:sp>
      <p:sp>
        <p:nvSpPr>
          <p:cNvPr id="21507" name="AutoShape 4"/>
          <p:cNvSpPr>
            <a:spLocks noChangeArrowheads="1"/>
          </p:cNvSpPr>
          <p:nvPr/>
        </p:nvSpPr>
        <p:spPr bwMode="auto">
          <a:xfrm>
            <a:off x="5159375" y="3933825"/>
            <a:ext cx="431800" cy="1079500"/>
          </a:xfrm>
          <a:prstGeom prst="curvedRightArrow">
            <a:avLst>
              <a:gd name="adj1" fmla="val 50000"/>
              <a:gd name="adj2" fmla="val 100000"/>
              <a:gd name="adj3" fmla="val 33333"/>
            </a:avLst>
          </a:prstGeom>
          <a:solidFill>
            <a:srgbClr val="FFFF00"/>
          </a:solidFill>
          <a:ln w="2857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1508" name="AutoShape 5"/>
          <p:cNvSpPr>
            <a:spLocks noChangeArrowheads="1"/>
          </p:cNvSpPr>
          <p:nvPr/>
        </p:nvSpPr>
        <p:spPr bwMode="auto">
          <a:xfrm flipH="1">
            <a:off x="7032625" y="3933825"/>
            <a:ext cx="503238" cy="1008063"/>
          </a:xfrm>
          <a:prstGeom prst="curvedRightArrow">
            <a:avLst>
              <a:gd name="adj1" fmla="val 40063"/>
              <a:gd name="adj2" fmla="val 80126"/>
              <a:gd name="adj3" fmla="val 33333"/>
            </a:avLst>
          </a:prstGeom>
          <a:solidFill>
            <a:srgbClr val="FFFF00"/>
          </a:solidFill>
          <a:ln w="2857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pic>
        <p:nvPicPr>
          <p:cNvPr id="21509" name="Picture 6" descr="Figura20"/>
          <p:cNvPicPr>
            <a:picLocks noGrp="1"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27125" y="3573463"/>
            <a:ext cx="2570163" cy="28575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510" name="Picture 8" descr="pp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0704513" y="40481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29" name="Rectangle 2"/>
          <p:cNvSpPr>
            <a:spLocks noGrp="1"/>
          </p:cNvSpPr>
          <p:nvPr>
            <p:ph type="title"/>
          </p:nvPr>
        </p:nvSpPr>
        <p:spPr>
          <a:xfrm>
            <a:off x="479425" y="0"/>
            <a:ext cx="9980613" cy="1173163"/>
          </a:xfrm>
        </p:spPr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     DOENÇA DA MEMBRANA HIALINA</a:t>
            </a:r>
            <a:br>
              <a:rPr lang="pt-BR" b="1" smtClean="0">
                <a:solidFill>
                  <a:schemeClr val="folHlink"/>
                </a:solidFill>
              </a:rPr>
            </a:br>
            <a:endParaRPr lang="pt-BR" b="1" smtClean="0">
              <a:solidFill>
                <a:schemeClr val="folHlink"/>
              </a:solidFill>
            </a:endParaRPr>
          </a:p>
        </p:txBody>
      </p:sp>
      <p:sp>
        <p:nvSpPr>
          <p:cNvPr id="22530" name="Rectangle 3"/>
          <p:cNvSpPr>
            <a:spLocks noGrp="1"/>
          </p:cNvSpPr>
          <p:nvPr>
            <p:ph type="body" idx="1"/>
          </p:nvPr>
        </p:nvSpPr>
        <p:spPr>
          <a:xfrm>
            <a:off x="1127125" y="1773238"/>
            <a:ext cx="9982200" cy="5257800"/>
          </a:xfrm>
        </p:spPr>
        <p:txBody>
          <a:bodyPr/>
          <a:lstStyle/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b="1" smtClean="0">
                <a:solidFill>
                  <a:schemeClr val="folHlink"/>
                </a:solidFill>
              </a:rPr>
              <a:t>                                  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Mais grave no sexo masculino e origem caucasiana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Associada a diabetes e asfixia perinatal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solidFill>
                  <a:schemeClr val="hlink"/>
                </a:solidFill>
              </a:rPr>
              <a:t>Esteróide pré-natal</a:t>
            </a:r>
            <a:r>
              <a:rPr lang="pt-BR" sz="1800" smtClean="0"/>
              <a:t> diminui a incidência da doença:    Influência genética + meio ambiente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O Surfactante pulmonar: </a:t>
            </a:r>
            <a:r>
              <a:rPr lang="pt-BR" sz="1800" b="1" smtClean="0">
                <a:solidFill>
                  <a:schemeClr val="hlink"/>
                </a:solidFill>
              </a:rPr>
              <a:t>Proteína SP- A</a:t>
            </a:r>
            <a:r>
              <a:rPr lang="pt-BR" sz="1800" smtClean="0"/>
              <a:t> (</a:t>
            </a:r>
            <a:r>
              <a:rPr lang="pt-BR" smtClean="0"/>
              <a:t>cromossomo 10q22-q23) </a:t>
            </a:r>
            <a:endParaRPr lang="pt-BR" sz="1800" smtClean="0"/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mtClean="0"/>
              <a:t>       -cerca de 5%,  aumenta a resistência do SP contra inibidores; forma a mielina tubular; importante na reciclagem do SP; facilita a renovação de patógenos do pulmão</a:t>
            </a:r>
          </a:p>
          <a:p>
            <a:pPr>
              <a:lnSpc>
                <a:spcPct val="80000"/>
              </a:lnSpc>
            </a:pPr>
            <a:r>
              <a:rPr lang="pt-BR" smtClean="0"/>
              <a:t> </a:t>
            </a:r>
            <a:r>
              <a:rPr lang="pt-BR" b="1" smtClean="0">
                <a:solidFill>
                  <a:schemeClr val="hlink"/>
                </a:solidFill>
              </a:rPr>
              <a:t>Proteína SP-B</a:t>
            </a:r>
            <a:r>
              <a:rPr lang="pt-BR" smtClean="0"/>
              <a:t> (braço curto do cromossomo 2)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mtClean="0"/>
              <a:t>        -cerca de 1%; importante na </a:t>
            </a:r>
            <a:r>
              <a:rPr lang="pt-BR" b="1" smtClean="0">
                <a:solidFill>
                  <a:schemeClr val="folHlink"/>
                </a:solidFill>
              </a:rPr>
              <a:t>adsorsão</a:t>
            </a:r>
            <a:r>
              <a:rPr lang="pt-BR" smtClean="0"/>
              <a:t> dos fosfolípides na interface ar-líquido; sendo essencial na atividade fisiológica das preparações de surfactante natural; participa na reciclagem do surfactante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mtClean="0"/>
              <a:t>        -leva a </a:t>
            </a:r>
            <a:r>
              <a:rPr lang="pt-BR" b="1" smtClean="0">
                <a:solidFill>
                  <a:srgbClr val="FF0000"/>
                </a:solidFill>
              </a:rPr>
              <a:t>insuficiência respiratórias fatal  nos casos de deficiência congênita de proteína B</a:t>
            </a:r>
            <a:r>
              <a:rPr lang="pt-BR" smtClean="0"/>
              <a:t> que leva ao quadro de </a:t>
            </a:r>
            <a:r>
              <a:rPr lang="pt-BR" b="1" smtClean="0">
                <a:solidFill>
                  <a:srgbClr val="FF0000"/>
                </a:solidFill>
              </a:rPr>
              <a:t>proteinose alveolar</a:t>
            </a:r>
            <a:r>
              <a:rPr lang="pt-BR" smtClean="0"/>
              <a:t> </a:t>
            </a:r>
          </a:p>
        </p:txBody>
      </p:sp>
      <p:pic>
        <p:nvPicPr>
          <p:cNvPr id="22531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264650" y="0"/>
            <a:ext cx="2927350" cy="2273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2532" name="Picture 5" descr="Figura5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2424113" cy="2051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3" name="Rectangle 2"/>
          <p:cNvSpPr>
            <a:spLocks noGrp="1"/>
          </p:cNvSpPr>
          <p:nvPr>
            <p:ph type="title"/>
          </p:nvPr>
        </p:nvSpPr>
        <p:spPr>
          <a:xfrm>
            <a:off x="1200150" y="-387350"/>
            <a:ext cx="9980613" cy="1173163"/>
          </a:xfrm>
        </p:spPr>
        <p:txBody>
          <a:bodyPr/>
          <a:lstStyle/>
          <a:p>
            <a:r>
              <a:rPr lang="pt-BR" sz="1600" b="1" smtClean="0">
                <a:hlinkClick r:id="rId2"/>
              </a:rPr>
              <a:t>Association</a:t>
            </a:r>
            <a:r>
              <a:rPr lang="pt-BR" sz="1600" smtClean="0">
                <a:hlinkClick r:id="rId2"/>
              </a:rPr>
              <a:t> between the </a:t>
            </a:r>
            <a:r>
              <a:rPr lang="pt-BR" sz="1600" b="1" smtClean="0">
                <a:hlinkClick r:id="rId2"/>
              </a:rPr>
              <a:t>surfactant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protein</a:t>
            </a:r>
            <a:r>
              <a:rPr lang="pt-BR" sz="1600" smtClean="0">
                <a:hlinkClick r:id="rId2"/>
              </a:rPr>
              <a:t> A (SP-A) </a:t>
            </a:r>
            <a:r>
              <a:rPr lang="pt-BR" sz="1600" b="1" smtClean="0">
                <a:hlinkClick r:id="rId2"/>
              </a:rPr>
              <a:t>gene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locus</a:t>
            </a:r>
            <a:r>
              <a:rPr lang="pt-BR" sz="1600" smtClean="0">
                <a:hlinkClick r:id="rId2"/>
              </a:rPr>
              <a:t> and </a:t>
            </a:r>
            <a:r>
              <a:rPr lang="pt-BR" sz="1600" b="1" smtClean="0">
                <a:hlinkClick r:id="rId2"/>
              </a:rPr>
              <a:t>respiratory</a:t>
            </a:r>
            <a:r>
              <a:rPr lang="pt-BR" sz="1600" smtClean="0">
                <a:hlinkClick r:id="rId2"/>
              </a:rPr>
              <a:t>-</a:t>
            </a:r>
            <a:r>
              <a:rPr lang="pt-BR" sz="1600" b="1" smtClean="0">
                <a:hlinkClick r:id="rId2"/>
              </a:rPr>
              <a:t>distress</a:t>
            </a:r>
            <a:r>
              <a:rPr lang="pt-BR" sz="1600" smtClean="0">
                <a:hlinkClick r:id="rId2"/>
              </a:rPr>
              <a:t> syndrome in the Finnish population.</a:t>
            </a:r>
            <a:r>
              <a:rPr lang="pt-BR" sz="1600" smtClean="0"/>
              <a:t>Rämet M, Haataja R, Marttila R, Floros J, Hallman M.Am J Hum Genet. 2000 May;66(5):1569-79. doi: 10.1086/302906. Epub 2000 Apr 4.PMID: 10762543 </a:t>
            </a:r>
            <a:r>
              <a:rPr lang="pt-BR" sz="1600" b="1" smtClean="0">
                <a:solidFill>
                  <a:schemeClr val="folHlink"/>
                </a:solidFill>
              </a:rPr>
              <a:t>Artigo Gratuito!</a:t>
            </a:r>
          </a:p>
        </p:txBody>
      </p:sp>
      <p:sp>
        <p:nvSpPr>
          <p:cNvPr id="23554" name="Rectangle 3"/>
          <p:cNvSpPr>
            <a:spLocks noGrp="1"/>
          </p:cNvSpPr>
          <p:nvPr>
            <p:ph type="body" idx="1"/>
          </p:nvPr>
        </p:nvSpPr>
        <p:spPr>
          <a:xfrm>
            <a:off x="1055688" y="1600200"/>
            <a:ext cx="9982200" cy="5257800"/>
          </a:xfrm>
        </p:spPr>
        <p:txBody>
          <a:bodyPr/>
          <a:lstStyle/>
          <a:p>
            <a:r>
              <a:rPr lang="pt-BR" smtClean="0"/>
              <a:t>SP-A1: os alelos do gene A-1 são chamados de alelos “6A”</a:t>
            </a:r>
          </a:p>
          <a:p>
            <a:pPr lvl="1"/>
            <a:r>
              <a:rPr lang="pt-BR" sz="1800" smtClean="0"/>
              <a:t>Susceptibilidade maior com o </a:t>
            </a:r>
            <a:r>
              <a:rPr lang="pt-BR" sz="1800" b="1" smtClean="0">
                <a:solidFill>
                  <a:srgbClr val="FF0000"/>
                </a:solidFill>
              </a:rPr>
              <a:t>alelo 6A</a:t>
            </a:r>
            <a:r>
              <a:rPr lang="pt-BR" sz="1800" b="1" baseline="30000" smtClean="0">
                <a:solidFill>
                  <a:srgbClr val="FF0000"/>
                </a:solidFill>
              </a:rPr>
              <a:t>2</a:t>
            </a:r>
            <a:r>
              <a:rPr lang="pt-BR" sz="1800" smtClean="0"/>
              <a:t> (70% presente nos RN com DMH</a:t>
            </a:r>
          </a:p>
          <a:p>
            <a:pPr lvl="1"/>
            <a:r>
              <a:rPr lang="pt-BR" sz="1800" smtClean="0"/>
              <a:t>Resistência maior com o alelo </a:t>
            </a:r>
            <a:r>
              <a:rPr lang="pt-BR" sz="1800" b="1" smtClean="0">
                <a:solidFill>
                  <a:schemeClr val="hlink"/>
                </a:solidFill>
              </a:rPr>
              <a:t>6A</a:t>
            </a:r>
            <a:r>
              <a:rPr lang="pt-BR" sz="1800" b="1" baseline="30000" smtClean="0">
                <a:solidFill>
                  <a:schemeClr val="hlink"/>
                </a:solidFill>
              </a:rPr>
              <a:t>3</a:t>
            </a:r>
            <a:r>
              <a:rPr lang="pt-BR" sz="1800" smtClean="0"/>
              <a:t> (80% presente nos RN sem DMH)</a:t>
            </a:r>
          </a:p>
          <a:p>
            <a:r>
              <a:rPr lang="pt-BR" smtClean="0"/>
              <a:t>SP-A2: os alelos do gene A1 são chamads de alelos “1A”</a:t>
            </a:r>
          </a:p>
          <a:p>
            <a:pPr lvl="1"/>
            <a:r>
              <a:rPr lang="pt-BR" sz="1800" smtClean="0"/>
              <a:t>Susceptibilidade  maior com o </a:t>
            </a:r>
            <a:r>
              <a:rPr lang="pt-BR" sz="1800" b="1" smtClean="0">
                <a:solidFill>
                  <a:srgbClr val="FF0000"/>
                </a:solidFill>
              </a:rPr>
              <a:t>alelo 1A</a:t>
            </a:r>
            <a:r>
              <a:rPr lang="pt-BR" sz="1800" b="1" baseline="30000" smtClean="0">
                <a:solidFill>
                  <a:srgbClr val="FF0000"/>
                </a:solidFill>
              </a:rPr>
              <a:t>0</a:t>
            </a:r>
            <a:r>
              <a:rPr lang="pt-BR" sz="1800" smtClean="0"/>
              <a:t> (70% presente nos RN com DMH)</a:t>
            </a:r>
          </a:p>
          <a:p>
            <a:pPr lvl="1"/>
            <a:r>
              <a:rPr lang="pt-BR" sz="1800" smtClean="0"/>
              <a:t>Resistência maior com os alelos </a:t>
            </a:r>
            <a:r>
              <a:rPr lang="pt-BR" sz="1800" b="1" smtClean="0">
                <a:solidFill>
                  <a:schemeClr val="hlink"/>
                </a:solidFill>
              </a:rPr>
              <a:t>1A</a:t>
            </a:r>
            <a:r>
              <a:rPr lang="pt-BR" sz="1800" b="1" baseline="30000" smtClean="0">
                <a:solidFill>
                  <a:schemeClr val="hlink"/>
                </a:solidFill>
              </a:rPr>
              <a:t>1</a:t>
            </a:r>
            <a:r>
              <a:rPr lang="pt-BR" sz="1800" b="1" smtClean="0">
                <a:solidFill>
                  <a:schemeClr val="hlink"/>
                </a:solidFill>
              </a:rPr>
              <a:t> e 1A</a:t>
            </a:r>
            <a:r>
              <a:rPr lang="pt-BR" sz="1800" b="1" baseline="30000" smtClean="0">
                <a:solidFill>
                  <a:schemeClr val="hlink"/>
                </a:solidFill>
              </a:rPr>
              <a:t>2</a:t>
            </a:r>
          </a:p>
          <a:p>
            <a:endParaRPr lang="pt-BR" smtClean="0"/>
          </a:p>
        </p:txBody>
      </p:sp>
      <p:sp>
        <p:nvSpPr>
          <p:cNvPr id="23555" name="Text Box 7"/>
          <p:cNvSpPr txBox="1">
            <a:spLocks noChangeArrowheads="1"/>
          </p:cNvSpPr>
          <p:nvPr/>
        </p:nvSpPr>
        <p:spPr bwMode="auto">
          <a:xfrm>
            <a:off x="1285875" y="4508500"/>
            <a:ext cx="9959975" cy="898525"/>
          </a:xfrm>
          <a:prstGeom prst="rect">
            <a:avLst/>
          </a:prstGeom>
          <a:solidFill>
            <a:srgbClr val="FFFF00"/>
          </a:solidFill>
          <a:ln w="76200" cmpd="tri">
            <a:solidFill>
              <a:schemeClr val="fol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400" b="1">
                <a:solidFill>
                  <a:schemeClr val="hlink"/>
                </a:solidFill>
              </a:rPr>
              <a:t>o  risco  de desenvolver DMH estaria ligado  ao alelo 6A</a:t>
            </a:r>
            <a:r>
              <a:rPr lang="pt-BR" sz="2400" b="1" baseline="30000">
                <a:solidFill>
                  <a:schemeClr val="hlink"/>
                </a:solidFill>
              </a:rPr>
              <a:t>2</a:t>
            </a:r>
            <a:r>
              <a:rPr lang="pt-BR" sz="2400" b="1">
                <a:solidFill>
                  <a:schemeClr val="hlink"/>
                </a:solidFill>
              </a:rPr>
              <a:t> e 1A</a:t>
            </a:r>
            <a:r>
              <a:rPr lang="pt-BR" sz="2400" b="1" baseline="30000">
                <a:solidFill>
                  <a:schemeClr val="hlink"/>
                </a:solidFill>
              </a:rPr>
              <a:t>0</a:t>
            </a:r>
          </a:p>
          <a:p>
            <a:pPr algn="ctr"/>
            <a:r>
              <a:rPr lang="pt-BR" sz="2400" b="1">
                <a:solidFill>
                  <a:schemeClr val="hlink"/>
                </a:solidFill>
              </a:rPr>
              <a:t> e o baixo risco de desenvolver DMH estaria ligado  6A</a:t>
            </a:r>
            <a:r>
              <a:rPr lang="pt-BR" sz="2400" b="1" baseline="30000">
                <a:solidFill>
                  <a:schemeClr val="hlink"/>
                </a:solidFill>
              </a:rPr>
              <a:t>3</a:t>
            </a:r>
            <a:r>
              <a:rPr lang="pt-BR" sz="2400" b="1">
                <a:solidFill>
                  <a:schemeClr val="hlink"/>
                </a:solidFill>
              </a:rPr>
              <a:t>, 1A</a:t>
            </a:r>
            <a:r>
              <a:rPr lang="pt-BR" sz="2400" b="1" baseline="30000">
                <a:solidFill>
                  <a:schemeClr val="hlink"/>
                </a:solidFill>
              </a:rPr>
              <a:t>1</a:t>
            </a:r>
            <a:r>
              <a:rPr lang="pt-BR" sz="2400" b="1">
                <a:solidFill>
                  <a:schemeClr val="hlink"/>
                </a:solidFill>
              </a:rPr>
              <a:t> e 1A</a:t>
            </a:r>
            <a:r>
              <a:rPr lang="pt-BR" sz="2400" b="1" baseline="30000">
                <a:solidFill>
                  <a:schemeClr val="hlink"/>
                </a:solidFill>
              </a:rPr>
              <a:t>2</a:t>
            </a:r>
            <a:r>
              <a:rPr lang="pt-BR" sz="2400" b="1">
                <a:solidFill>
                  <a:schemeClr val="hlink"/>
                </a:solidFill>
              </a:rPr>
              <a:t>.</a:t>
            </a:r>
            <a:r>
              <a:rPr lang="pt-BR" sz="2400">
                <a:solidFill>
                  <a:schemeClr val="hlink"/>
                </a:solidFill>
              </a:rPr>
              <a:t> </a:t>
            </a:r>
          </a:p>
        </p:txBody>
      </p:sp>
      <p:sp>
        <p:nvSpPr>
          <p:cNvPr id="23556" name="Text Box 8"/>
          <p:cNvSpPr txBox="1">
            <a:spLocks noChangeArrowheads="1"/>
          </p:cNvSpPr>
          <p:nvPr/>
        </p:nvSpPr>
        <p:spPr bwMode="auto">
          <a:xfrm>
            <a:off x="1271588" y="5661025"/>
            <a:ext cx="9170987" cy="1022350"/>
          </a:xfrm>
          <a:prstGeom prst="rect">
            <a:avLst/>
          </a:prstGeom>
          <a:noFill/>
          <a:ln w="76200" cmpd="tri">
            <a:solidFill>
              <a:schemeClr val="hlink"/>
            </a:solidFill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800">
                <a:solidFill>
                  <a:schemeClr val="hlink"/>
                </a:solidFill>
              </a:rPr>
              <a:t>Assim podemos determinar quem vai desenvolver DMH </a:t>
            </a:r>
          </a:p>
          <a:p>
            <a:pPr algn="ctr"/>
            <a:r>
              <a:rPr lang="pt-BR" sz="2800">
                <a:solidFill>
                  <a:schemeClr val="hlink"/>
                </a:solidFill>
              </a:rPr>
              <a:t>com ou não o uso de corticosteróide pré-natal </a:t>
            </a:r>
          </a:p>
        </p:txBody>
      </p:sp>
      <p:sp>
        <p:nvSpPr>
          <p:cNvPr id="23557" name="Rectangle 9"/>
          <p:cNvSpPr>
            <a:spLocks noChangeArrowheads="1"/>
          </p:cNvSpPr>
          <p:nvPr/>
        </p:nvSpPr>
        <p:spPr bwMode="auto">
          <a:xfrm>
            <a:off x="0" y="1268413"/>
            <a:ext cx="1197133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sz="2000" b="1">
                <a:solidFill>
                  <a:srgbClr val="669900"/>
                </a:solidFill>
              </a:rPr>
              <a:t>	O alelo A tem uma freqüência aumentada numa idade gestacional menor que 32 semanas </a:t>
            </a:r>
          </a:p>
        </p:txBody>
      </p:sp>
      <p:sp>
        <p:nvSpPr>
          <p:cNvPr id="23558" name="Rectangle 6"/>
          <p:cNvSpPr>
            <a:spLocks noChangeArrowheads="1"/>
          </p:cNvSpPr>
          <p:nvPr/>
        </p:nvSpPr>
        <p:spPr bwMode="auto">
          <a:xfrm>
            <a:off x="3432175" y="836613"/>
            <a:ext cx="5695950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sz="2000" b="1">
                <a:solidFill>
                  <a:schemeClr val="hlink"/>
                </a:solidFill>
              </a:rPr>
              <a:t>O surfactante A tem duas proteínas: A1 e A2.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7" name="Rectangle 2"/>
          <p:cNvSpPr>
            <a:spLocks noGrp="1"/>
          </p:cNvSpPr>
          <p:nvPr>
            <p:ph type="title"/>
          </p:nvPr>
        </p:nvSpPr>
        <p:spPr>
          <a:xfrm>
            <a:off x="119063" y="-100013"/>
            <a:ext cx="12192000" cy="1268413"/>
          </a:xfrm>
        </p:spPr>
        <p:txBody>
          <a:bodyPr/>
          <a:lstStyle/>
          <a:p>
            <a:r>
              <a:rPr lang="pt-BR" sz="1400" b="1" smtClean="0">
                <a:hlinkClick r:id="rId2"/>
              </a:rPr>
              <a:t>Dinucleotide</a:t>
            </a:r>
            <a:r>
              <a:rPr lang="pt-BR" sz="1400" smtClean="0">
                <a:hlinkClick r:id="rId2"/>
              </a:rPr>
              <a:t> </a:t>
            </a:r>
            <a:r>
              <a:rPr lang="pt-BR" sz="1400" b="1" smtClean="0">
                <a:hlinkClick r:id="rId2"/>
              </a:rPr>
              <a:t>repeats</a:t>
            </a:r>
            <a:r>
              <a:rPr lang="pt-BR" sz="1400" smtClean="0">
                <a:hlinkClick r:id="rId2"/>
              </a:rPr>
              <a:t> in the </a:t>
            </a:r>
            <a:r>
              <a:rPr lang="pt-BR" sz="1400" b="1" smtClean="0">
                <a:hlinkClick r:id="rId2"/>
              </a:rPr>
              <a:t>human</a:t>
            </a:r>
            <a:r>
              <a:rPr lang="pt-BR" sz="1400" smtClean="0">
                <a:hlinkClick r:id="rId2"/>
              </a:rPr>
              <a:t> </a:t>
            </a:r>
            <a:r>
              <a:rPr lang="pt-BR" sz="1400" b="1" smtClean="0">
                <a:hlinkClick r:id="rId2"/>
              </a:rPr>
              <a:t>surfactant</a:t>
            </a:r>
            <a:r>
              <a:rPr lang="pt-BR" sz="1400" smtClean="0">
                <a:hlinkClick r:id="rId2"/>
              </a:rPr>
              <a:t> </a:t>
            </a:r>
            <a:r>
              <a:rPr lang="pt-BR" sz="1400" b="1" smtClean="0">
                <a:hlinkClick r:id="rId2"/>
              </a:rPr>
              <a:t>protein</a:t>
            </a:r>
            <a:r>
              <a:rPr lang="pt-BR" sz="1400" smtClean="0">
                <a:hlinkClick r:id="rId2"/>
              </a:rPr>
              <a:t>-</a:t>
            </a:r>
            <a:r>
              <a:rPr lang="pt-BR" sz="1400" b="1" smtClean="0">
                <a:hlinkClick r:id="rId2"/>
              </a:rPr>
              <a:t>B</a:t>
            </a:r>
            <a:r>
              <a:rPr lang="pt-BR" sz="1400" smtClean="0">
                <a:hlinkClick r:id="rId2"/>
              </a:rPr>
              <a:t> gene and </a:t>
            </a:r>
            <a:r>
              <a:rPr lang="pt-BR" sz="1400" b="1" smtClean="0">
                <a:hlinkClick r:id="rId2"/>
              </a:rPr>
              <a:t>respiratory</a:t>
            </a:r>
            <a:r>
              <a:rPr lang="pt-BR" sz="1400" smtClean="0">
                <a:hlinkClick r:id="rId2"/>
              </a:rPr>
              <a:t>-</a:t>
            </a:r>
            <a:r>
              <a:rPr lang="pt-BR" sz="1400" b="1" smtClean="0">
                <a:hlinkClick r:id="rId2"/>
              </a:rPr>
              <a:t>distress</a:t>
            </a:r>
            <a:r>
              <a:rPr lang="pt-BR" sz="1400" smtClean="0">
                <a:hlinkClick r:id="rId2"/>
              </a:rPr>
              <a:t> syndrome.</a:t>
            </a:r>
            <a:r>
              <a:rPr lang="pt-BR" sz="1400" smtClean="0"/>
              <a:t>Floros J, Veletza SV, Kotikalapudi P, Krizkova L, Karinch AM, Friedman C, Buchter S, Marks K.Biochem J. 1995 Jan 15;305 ( Pt 2)(Pt 2):583-90. doi: 10.1042/bj3050583.PMID: 783277. </a:t>
            </a:r>
            <a:r>
              <a:rPr lang="pt-BR" sz="1400" smtClean="0">
                <a:solidFill>
                  <a:schemeClr val="folHlink"/>
                </a:solidFill>
              </a:rPr>
              <a:t>Artigo Gratuito!</a:t>
            </a:r>
            <a:r>
              <a:rPr lang="pt-BR" smtClean="0">
                <a:solidFill>
                  <a:schemeClr val="folHlink"/>
                </a:solidFill>
              </a:rPr>
              <a:t> </a:t>
            </a:r>
            <a:br>
              <a:rPr lang="pt-BR" smtClean="0">
                <a:solidFill>
                  <a:schemeClr val="folHlink"/>
                </a:solidFill>
              </a:rPr>
            </a:br>
            <a:r>
              <a:rPr lang="en-US" sz="1400" smtClean="0"/>
              <a:t>e </a:t>
            </a:r>
            <a:br>
              <a:rPr lang="en-US" sz="1400" smtClean="0"/>
            </a:br>
            <a:endParaRPr lang="pt-BR" sz="1400" b="1" smtClean="0"/>
          </a:p>
        </p:txBody>
      </p:sp>
      <p:sp>
        <p:nvSpPr>
          <p:cNvPr id="24578" name="Rectangle 3"/>
          <p:cNvSpPr>
            <a:spLocks noGrp="1"/>
          </p:cNvSpPr>
          <p:nvPr>
            <p:ph type="body" idx="1"/>
          </p:nvPr>
        </p:nvSpPr>
        <p:spPr>
          <a:xfrm>
            <a:off x="911225" y="1600200"/>
            <a:ext cx="9982200" cy="5257800"/>
          </a:xfrm>
        </p:spPr>
        <p:txBody>
          <a:bodyPr/>
          <a:lstStyle/>
          <a:p>
            <a:r>
              <a:rPr lang="pt-BR" sz="1800" smtClean="0"/>
              <a:t>Nos RN&lt;32 semanas</a:t>
            </a:r>
          </a:p>
          <a:p>
            <a:r>
              <a:rPr lang="pt-BR" sz="1800" smtClean="0"/>
              <a:t>Associação entre o gene SP-B</a:t>
            </a:r>
          </a:p>
          <a:p>
            <a:pPr lvl="1"/>
            <a:r>
              <a:rPr lang="pt-BR" sz="1800" smtClean="0"/>
              <a:t>Genótipo </a:t>
            </a:r>
            <a:r>
              <a:rPr lang="pt-BR" sz="1800" smtClean="0">
                <a:solidFill>
                  <a:srgbClr val="FF0000"/>
                </a:solidFill>
              </a:rPr>
              <a:t>isoleucina-treonina:</a:t>
            </a:r>
            <a:r>
              <a:rPr lang="pt-BR" sz="1800" smtClean="0"/>
              <a:t> </a:t>
            </a:r>
            <a:r>
              <a:rPr lang="pt-BR" sz="1800" smtClean="0">
                <a:solidFill>
                  <a:srgbClr val="FF0000"/>
                </a:solidFill>
              </a:rPr>
              <a:t>susceptibilidade </a:t>
            </a:r>
            <a:r>
              <a:rPr lang="pt-BR" sz="1800" smtClean="0"/>
              <a:t>maior à DMH</a:t>
            </a:r>
          </a:p>
          <a:p>
            <a:pPr lvl="1"/>
            <a:r>
              <a:rPr lang="pt-BR" sz="1800" smtClean="0"/>
              <a:t>Genótipo </a:t>
            </a:r>
            <a:r>
              <a:rPr lang="pt-BR" sz="1800" smtClean="0">
                <a:solidFill>
                  <a:schemeClr val="hlink"/>
                </a:solidFill>
              </a:rPr>
              <a:t>treonina</a:t>
            </a:r>
            <a:r>
              <a:rPr lang="pt-BR" sz="1800" smtClean="0">
                <a:solidFill>
                  <a:srgbClr val="FF0000"/>
                </a:solidFill>
              </a:rPr>
              <a:t>-</a:t>
            </a:r>
            <a:r>
              <a:rPr lang="pt-BR" sz="1800" smtClean="0">
                <a:solidFill>
                  <a:schemeClr val="hlink"/>
                </a:solidFill>
              </a:rPr>
              <a:t>treonina</a:t>
            </a:r>
            <a:r>
              <a:rPr lang="pt-BR" sz="1800" smtClean="0"/>
              <a:t> + SP-A1, alelo 6A</a:t>
            </a:r>
            <a:r>
              <a:rPr lang="pt-BR" sz="1800" baseline="30000" smtClean="0"/>
              <a:t>3</a:t>
            </a:r>
            <a:r>
              <a:rPr lang="pt-BR" sz="1800" smtClean="0"/>
              <a:t>: </a:t>
            </a:r>
            <a:r>
              <a:rPr lang="pt-BR" sz="1800" smtClean="0">
                <a:solidFill>
                  <a:schemeClr val="hlink"/>
                </a:solidFill>
              </a:rPr>
              <a:t>resistência</a:t>
            </a:r>
            <a:r>
              <a:rPr lang="pt-BR" sz="1800" smtClean="0"/>
              <a:t> maior à DMH</a:t>
            </a:r>
          </a:p>
          <a:p>
            <a:pPr lvl="1">
              <a:buFont typeface="Wingdings" pitchFamily="2" charset="2"/>
              <a:buNone/>
            </a:pPr>
            <a:r>
              <a:rPr lang="pt-BR" smtClean="0"/>
              <a:t>(OBSERVEM que a associação do surfactante B é uma associação entre o surfactante A e B no sentido de aumentar a resistência a DMH. </a:t>
            </a:r>
          </a:p>
          <a:p>
            <a:pPr lvl="1" algn="ctr">
              <a:buFont typeface="Wingdings" pitchFamily="2" charset="2"/>
              <a:buNone/>
            </a:pPr>
            <a:r>
              <a:rPr lang="pt-BR" sz="1800" b="1" smtClean="0">
                <a:solidFill>
                  <a:srgbClr val="FF9900"/>
                </a:solidFill>
              </a:rPr>
              <a:t>Interessante: &gt;32 semanas: essas diferenças desaparecem. Vejam a importância a PREMATURIDADE</a:t>
            </a:r>
          </a:p>
          <a:p>
            <a:r>
              <a:rPr lang="pt-BR" smtClean="0"/>
              <a:t>Lembre-se que o meio ambiente exerce grande importância na expressão do risco de desenvolver ou não a doença. </a:t>
            </a:r>
          </a:p>
          <a:p>
            <a:r>
              <a:rPr lang="pt-BR" smtClean="0"/>
              <a:t>Nos negros gene A1 (</a:t>
            </a:r>
            <a:r>
              <a:rPr lang="pt-BR" smtClean="0">
                <a:solidFill>
                  <a:schemeClr val="folHlink"/>
                </a:solidFill>
              </a:rPr>
              <a:t>6A</a:t>
            </a:r>
            <a:r>
              <a:rPr lang="pt-BR" baseline="30000" smtClean="0">
                <a:solidFill>
                  <a:schemeClr val="folHlink"/>
                </a:solidFill>
              </a:rPr>
              <a:t>3</a:t>
            </a:r>
            <a:r>
              <a:rPr lang="pt-BR" smtClean="0"/>
              <a:t>)  e mais o surfactante B (</a:t>
            </a:r>
            <a:r>
              <a:rPr lang="pt-BR" smtClean="0">
                <a:solidFill>
                  <a:schemeClr val="folHlink"/>
                </a:solidFill>
              </a:rPr>
              <a:t>treonina-treonina)</a:t>
            </a:r>
            <a:r>
              <a:rPr lang="pt-BR" smtClean="0"/>
              <a:t> só como o locus diferente tinha uma </a:t>
            </a:r>
            <a:r>
              <a:rPr lang="pt-BR" smtClean="0">
                <a:solidFill>
                  <a:schemeClr val="hlink"/>
                </a:solidFill>
              </a:rPr>
              <a:t>associação menor de desenvolver DMH</a:t>
            </a:r>
            <a:r>
              <a:rPr lang="pt-BR" smtClean="0"/>
              <a:t>. Como vocês sabem os </a:t>
            </a:r>
            <a:r>
              <a:rPr lang="pt-BR" smtClean="0">
                <a:solidFill>
                  <a:schemeClr val="folHlink"/>
                </a:solidFill>
              </a:rPr>
              <a:t>negros tem menor risco de desenvolver DMH 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200" b="1" smtClean="0">
                <a:solidFill>
                  <a:schemeClr val="folHlink"/>
                </a:solidFill>
              </a:rPr>
              <a:t>Displasia broncopulmonar (DBP)</a:t>
            </a:r>
            <a:br>
              <a:rPr lang="pt-BR" sz="3200" b="1" smtClean="0">
                <a:solidFill>
                  <a:schemeClr val="folHlink"/>
                </a:solidFill>
              </a:rPr>
            </a:br>
            <a:endParaRPr lang="pt-BR" sz="3200" b="1" smtClean="0">
              <a:solidFill>
                <a:schemeClr val="folHlink"/>
              </a:solidFill>
            </a:endParaRPr>
          </a:p>
        </p:txBody>
      </p:sp>
      <p:sp>
        <p:nvSpPr>
          <p:cNvPr id="25602" name="Rectangle 3"/>
          <p:cNvSpPr>
            <a:spLocks noGrp="1"/>
          </p:cNvSpPr>
          <p:nvPr>
            <p:ph type="body" idx="1"/>
          </p:nvPr>
        </p:nvSpPr>
        <p:spPr>
          <a:xfrm>
            <a:off x="1127125" y="1600200"/>
            <a:ext cx="9982200" cy="5257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b="1" smtClean="0"/>
              <a:t>              doença multifatorial (difícil determinar o risco de desenvolver a doença)</a:t>
            </a:r>
          </a:p>
          <a:p>
            <a:pPr>
              <a:buFont typeface="Wingdings" pitchFamily="2" charset="2"/>
              <a:buNone/>
            </a:pPr>
            <a:r>
              <a:rPr lang="pt-BR" b="1" smtClean="0"/>
              <a:t>              prematuridade extrema, corioamnionite, </a:t>
            </a:r>
            <a:r>
              <a:rPr lang="pt-BR" b="1" smtClean="0">
                <a:solidFill>
                  <a:srgbClr val="FF0000"/>
                </a:solidFill>
              </a:rPr>
              <a:t>ventilação mecânica</a:t>
            </a:r>
            <a:r>
              <a:rPr lang="pt-BR" b="1" smtClean="0"/>
              <a:t>, O2</a:t>
            </a:r>
          </a:p>
          <a:p>
            <a:pPr>
              <a:buFont typeface="Wingdings" pitchFamily="2" charset="2"/>
              <a:buNone/>
            </a:pPr>
            <a:endParaRPr lang="pt-BR" b="1" smtClean="0"/>
          </a:p>
          <a:p>
            <a:pPr algn="ctr">
              <a:buFont typeface="Wingdings" pitchFamily="2" charset="2"/>
              <a:buNone/>
            </a:pPr>
            <a:r>
              <a:rPr lang="pt-BR" sz="1800" b="1" smtClean="0">
                <a:solidFill>
                  <a:srgbClr val="FF0000"/>
                </a:solidFill>
              </a:rPr>
              <a:t>inibição do desenvolvimento dos vasos e alvéolos com  parada no desenvolvimento pulmonar</a:t>
            </a:r>
          </a:p>
          <a:p>
            <a:r>
              <a:rPr lang="pt-BR" b="1" smtClean="0">
                <a:solidFill>
                  <a:schemeClr val="hlink"/>
                </a:solidFill>
              </a:rPr>
              <a:t>Não temos um só fator para determinar o que vamos procurar em termos de SNP</a:t>
            </a:r>
          </a:p>
          <a:p>
            <a:r>
              <a:rPr lang="pt-BR" smtClean="0"/>
              <a:t> ocorre mais em caucasinos</a:t>
            </a:r>
          </a:p>
          <a:p>
            <a:r>
              <a:rPr lang="pt-BR" smtClean="0"/>
              <a:t>Esteróide não modifica a sua incidência</a:t>
            </a:r>
          </a:p>
        </p:txBody>
      </p:sp>
      <p:sp>
        <p:nvSpPr>
          <p:cNvPr id="25603" name="AutoShape 4"/>
          <p:cNvSpPr>
            <a:spLocks noChangeArrowheads="1"/>
          </p:cNvSpPr>
          <p:nvPr/>
        </p:nvSpPr>
        <p:spPr bwMode="auto">
          <a:xfrm>
            <a:off x="5232400" y="2349500"/>
            <a:ext cx="288925" cy="792163"/>
          </a:xfrm>
          <a:prstGeom prst="curvedRightArrow">
            <a:avLst>
              <a:gd name="adj1" fmla="val 54835"/>
              <a:gd name="adj2" fmla="val 109670"/>
              <a:gd name="adj3" fmla="val 33333"/>
            </a:avLst>
          </a:prstGeom>
          <a:solidFill>
            <a:srgbClr val="FFFF00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  <p:sp>
        <p:nvSpPr>
          <p:cNvPr id="25604" name="AutoShape 5"/>
          <p:cNvSpPr>
            <a:spLocks noChangeArrowheads="1"/>
          </p:cNvSpPr>
          <p:nvPr/>
        </p:nvSpPr>
        <p:spPr bwMode="auto">
          <a:xfrm flipH="1">
            <a:off x="6240463" y="2349500"/>
            <a:ext cx="287337" cy="792163"/>
          </a:xfrm>
          <a:prstGeom prst="curvedRightArrow">
            <a:avLst>
              <a:gd name="adj1" fmla="val 55138"/>
              <a:gd name="adj2" fmla="val 110277"/>
              <a:gd name="adj3" fmla="val 33333"/>
            </a:avLst>
          </a:prstGeom>
          <a:solidFill>
            <a:srgbClr val="FFFF00"/>
          </a:solidFill>
          <a:ln w="9525">
            <a:solidFill>
              <a:schemeClr val="folHlink"/>
            </a:solidFill>
            <a:miter lim="800000"/>
            <a:headEnd/>
            <a:tailEnd/>
          </a:ln>
        </p:spPr>
        <p:txBody>
          <a:bodyPr wrap="none" anchor="ctr"/>
          <a:lstStyle/>
          <a:p>
            <a:endParaRPr lang="pt-BR"/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5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200" b="1" smtClean="0">
                <a:solidFill>
                  <a:schemeClr val="folHlink"/>
                </a:solidFill>
              </a:rPr>
              <a:t>Displasia broncopulmonar</a:t>
            </a:r>
            <a:br>
              <a:rPr lang="pt-BR" sz="3200" b="1" smtClean="0">
                <a:solidFill>
                  <a:schemeClr val="folHlink"/>
                </a:solidFill>
              </a:rPr>
            </a:br>
            <a:endParaRPr lang="pt-BR" sz="3200" b="1" smtClean="0">
              <a:solidFill>
                <a:schemeClr val="folHlink"/>
              </a:solidFill>
            </a:endParaRPr>
          </a:p>
        </p:txBody>
      </p:sp>
      <p:sp>
        <p:nvSpPr>
          <p:cNvPr id="26626" name="Rectangle 3"/>
          <p:cNvSpPr>
            <a:spLocks noGrp="1"/>
          </p:cNvSpPr>
          <p:nvPr>
            <p:ph type="body" idx="1"/>
          </p:nvPr>
        </p:nvSpPr>
        <p:spPr>
          <a:xfrm>
            <a:off x="1127125" y="1412875"/>
            <a:ext cx="9982200" cy="5257800"/>
          </a:xfrm>
        </p:spPr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1600" b="1" smtClean="0">
                <a:hlinkClick r:id="rId2"/>
              </a:rPr>
              <a:t>Polymorphism</a:t>
            </a:r>
            <a:r>
              <a:rPr lang="pt-BR" sz="1600" smtClean="0">
                <a:hlinkClick r:id="rId2"/>
              </a:rPr>
              <a:t> of </a:t>
            </a:r>
            <a:r>
              <a:rPr lang="pt-BR" sz="1600" b="1" smtClean="0">
                <a:hlinkClick r:id="rId2"/>
              </a:rPr>
              <a:t>tumor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necrosis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factor</a:t>
            </a:r>
            <a:r>
              <a:rPr lang="pt-BR" sz="1600" smtClean="0">
                <a:hlinkClick r:id="rId2"/>
              </a:rPr>
              <a:t>-</a:t>
            </a:r>
            <a:r>
              <a:rPr lang="pt-BR" sz="1600" b="1" smtClean="0">
                <a:hlinkClick r:id="rId2"/>
              </a:rPr>
              <a:t>alpha</a:t>
            </a:r>
            <a:r>
              <a:rPr lang="pt-BR" sz="1600" smtClean="0">
                <a:hlinkClick r:id="rId2"/>
              </a:rPr>
              <a:t> and </a:t>
            </a:r>
            <a:r>
              <a:rPr lang="pt-BR" sz="1600" b="1" smtClean="0">
                <a:hlinkClick r:id="rId2"/>
              </a:rPr>
              <a:t>risk</a:t>
            </a:r>
            <a:r>
              <a:rPr lang="pt-BR" sz="1600" smtClean="0">
                <a:hlinkClick r:id="rId2"/>
              </a:rPr>
              <a:t> and </a:t>
            </a:r>
            <a:r>
              <a:rPr lang="pt-BR" sz="1600" b="1" smtClean="0">
                <a:hlinkClick r:id="rId2"/>
              </a:rPr>
              <a:t>severity</a:t>
            </a:r>
            <a:r>
              <a:rPr lang="pt-BR" sz="1600" smtClean="0">
                <a:hlinkClick r:id="rId2"/>
              </a:rPr>
              <a:t> of </a:t>
            </a:r>
            <a:r>
              <a:rPr lang="pt-BR" sz="1600" b="1" smtClean="0">
                <a:hlinkClick r:id="rId2"/>
              </a:rPr>
              <a:t>bronchopulmonary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dysplasia</a:t>
            </a:r>
            <a:r>
              <a:rPr lang="pt-BR" sz="1600" smtClean="0">
                <a:hlinkClick r:id="rId2"/>
              </a:rPr>
              <a:t> among very low birth weight infants.</a:t>
            </a:r>
            <a:r>
              <a:rPr lang="pt-BR" sz="1600" smtClean="0"/>
              <a:t>Kazzi SN, Kim UO, Quasney MW, Buhimschi I.Pediatrics. 2004 Aug;114(2):e243-8. doi: 10.1542/peds.114.2.e243.PMID: 15286263</a:t>
            </a:r>
            <a:r>
              <a:rPr lang="pt-BR" smtClean="0"/>
              <a:t>             </a:t>
            </a:r>
          </a:p>
          <a:p>
            <a:pPr algn="ctr">
              <a:buFont typeface="Wingdings" pitchFamily="2" charset="2"/>
              <a:buNone/>
            </a:pPr>
            <a:r>
              <a:rPr lang="pt-BR" smtClean="0"/>
              <a:t>(Estudou os alelos da citocina fator alfa de necrose tumoral)</a:t>
            </a:r>
          </a:p>
          <a:p>
            <a:pPr algn="ctr"/>
            <a:r>
              <a:rPr lang="pt-BR" sz="2400" b="1" smtClean="0">
                <a:solidFill>
                  <a:schemeClr val="hlink"/>
                </a:solidFill>
              </a:rPr>
              <a:t>a resistência dos pacientes para  desenvolver DBP está associada à presença do alelo adenina  no lócus 238 do TNF-α</a:t>
            </a:r>
          </a:p>
          <a:p>
            <a:pPr algn="ctr">
              <a:buFont typeface="Wingdings" pitchFamily="2" charset="2"/>
              <a:buNone/>
            </a:pPr>
            <a:r>
              <a:rPr lang="pt-BR" sz="2400" b="1" smtClean="0">
                <a:solidFill>
                  <a:schemeClr val="hlink"/>
                </a:solidFill>
              </a:rPr>
              <a:t>(</a:t>
            </a:r>
            <a:r>
              <a:rPr lang="pt-BR" sz="2400" b="1" smtClean="0">
                <a:solidFill>
                  <a:schemeClr val="folHlink"/>
                </a:solidFill>
              </a:rPr>
              <a:t>ou seja há uma diminuição da produção dessa citocina</a:t>
            </a:r>
            <a:r>
              <a:rPr lang="pt-BR" sz="2400" b="1" smtClean="0">
                <a:solidFill>
                  <a:schemeClr val="hlink"/>
                </a:solidFill>
              </a:rPr>
              <a:t>) </a:t>
            </a:r>
            <a:r>
              <a:rPr lang="pt-BR" sz="2400" smtClean="0">
                <a:solidFill>
                  <a:schemeClr val="hlink"/>
                </a:solidFill>
              </a:rPr>
              <a:t> </a:t>
            </a:r>
          </a:p>
          <a:p>
            <a:r>
              <a:rPr lang="pt-BR" smtClean="0"/>
              <a:t>Os pacientes com </a:t>
            </a:r>
            <a:r>
              <a:rPr lang="pt-BR" b="1" smtClean="0">
                <a:solidFill>
                  <a:srgbClr val="FF0000"/>
                </a:solidFill>
              </a:rPr>
              <a:t>DBP grave e moderada não apresentaram adenina</a:t>
            </a:r>
            <a:r>
              <a:rPr lang="pt-BR" smtClean="0"/>
              <a:t> e tinham grande  presença   de </a:t>
            </a:r>
            <a:r>
              <a:rPr lang="pt-BR" b="1" smtClean="0">
                <a:solidFill>
                  <a:srgbClr val="FF0000"/>
                </a:solidFill>
              </a:rPr>
              <a:t>guanina-guanina</a:t>
            </a:r>
            <a:r>
              <a:rPr lang="pt-BR" smtClean="0"/>
              <a:t>. </a:t>
            </a:r>
          </a:p>
          <a:p>
            <a:pPr algn="ctr">
              <a:buFont typeface="Wingdings" pitchFamily="2" charset="2"/>
              <a:buNone/>
            </a:pPr>
            <a:r>
              <a:rPr lang="pt-BR" b="1" smtClean="0">
                <a:solidFill>
                  <a:srgbClr val="FF0000"/>
                </a:solidFill>
              </a:rPr>
              <a:t>Nas doenças multifatoriais é muito mais difícil achar um único alelo do gene que vai levar a resistência  ou a susceptibilidade à doença. </a:t>
            </a:r>
          </a:p>
          <a:p>
            <a:pPr algn="ctr"/>
            <a:endParaRPr lang="pt-BR" b="1" smtClean="0">
              <a:solidFill>
                <a:srgbClr val="FF0000"/>
              </a:solidFill>
            </a:endParaRPr>
          </a:p>
        </p:txBody>
      </p:sp>
    </p:spTree>
  </p:cSld>
  <p:clrMapOvr>
    <a:masterClrMapping/>
  </p:clrMapOvr>
  <p:transition spd="med"/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49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                 Hipertensão Pulmonar Persistente</a:t>
            </a:r>
            <a:br>
              <a:rPr lang="pt-BR" b="1" smtClean="0">
                <a:solidFill>
                  <a:schemeClr val="folHlink"/>
                </a:solidFill>
              </a:rPr>
            </a:br>
            <a:endParaRPr lang="pt-BR" b="1" smtClean="0">
              <a:solidFill>
                <a:schemeClr val="folHlink"/>
              </a:solidFill>
            </a:endParaRPr>
          </a:p>
        </p:txBody>
      </p:sp>
      <p:sp>
        <p:nvSpPr>
          <p:cNvPr id="27650" name="Rectangle 3"/>
          <p:cNvSpPr>
            <a:spLocks noGrp="1"/>
          </p:cNvSpPr>
          <p:nvPr>
            <p:ph type="body" idx="1"/>
          </p:nvPr>
        </p:nvSpPr>
        <p:spPr>
          <a:xfrm>
            <a:off x="1127125" y="1844675"/>
            <a:ext cx="9982200" cy="5257800"/>
          </a:xfrm>
        </p:spPr>
        <p:txBody>
          <a:bodyPr/>
          <a:lstStyle/>
          <a:p>
            <a:r>
              <a:rPr lang="pt-BR" b="1" smtClean="0">
                <a:solidFill>
                  <a:schemeClr val="tx1"/>
                </a:solidFill>
              </a:rPr>
              <a:t>Doença multifatorial</a:t>
            </a:r>
          </a:p>
          <a:p>
            <a:r>
              <a:rPr lang="pt-BR" b="1" smtClean="0">
                <a:solidFill>
                  <a:srgbClr val="FF0000"/>
                </a:solidFill>
              </a:rPr>
              <a:t>Hipertensão Pulmonar familiar primária</a:t>
            </a:r>
            <a:r>
              <a:rPr lang="pt-BR" smtClean="0"/>
              <a:t> (doença autossômica dominante com penetrância incompleta:vários indivíduos têm a predisposição a doença, mas nunca   a expressam)</a:t>
            </a:r>
          </a:p>
          <a:p>
            <a:pPr algn="ctr">
              <a:buFont typeface="Wingdings" pitchFamily="2" charset="2"/>
              <a:buNone/>
            </a:pPr>
            <a:r>
              <a:rPr lang="pt-BR" b="1" smtClean="0">
                <a:hlinkClick r:id="rId2"/>
              </a:rPr>
              <a:t>Genetics</a:t>
            </a:r>
            <a:r>
              <a:rPr lang="pt-BR" smtClean="0">
                <a:hlinkClick r:id="rId2"/>
              </a:rPr>
              <a:t> of </a:t>
            </a:r>
            <a:r>
              <a:rPr lang="pt-BR" b="1" smtClean="0">
                <a:hlinkClick r:id="rId2"/>
              </a:rPr>
              <a:t>pulmonary</a:t>
            </a:r>
            <a:r>
              <a:rPr lang="pt-BR" smtClean="0">
                <a:hlinkClick r:id="rId2"/>
              </a:rPr>
              <a:t> </a:t>
            </a:r>
            <a:r>
              <a:rPr lang="pt-BR" b="1" smtClean="0">
                <a:hlinkClick r:id="rId2"/>
              </a:rPr>
              <a:t>arterial</a:t>
            </a:r>
            <a:r>
              <a:rPr lang="pt-BR" smtClean="0">
                <a:hlinkClick r:id="rId2"/>
              </a:rPr>
              <a:t> </a:t>
            </a:r>
            <a:r>
              <a:rPr lang="pt-BR" b="1" smtClean="0">
                <a:hlinkClick r:id="rId2"/>
              </a:rPr>
              <a:t>hypertension</a:t>
            </a:r>
            <a:r>
              <a:rPr lang="pt-BR" smtClean="0">
                <a:hlinkClick r:id="rId2"/>
              </a:rPr>
              <a:t>: </a:t>
            </a:r>
            <a:r>
              <a:rPr lang="pt-BR" b="1" smtClean="0">
                <a:hlinkClick r:id="rId2"/>
              </a:rPr>
              <a:t>current</a:t>
            </a:r>
            <a:r>
              <a:rPr lang="pt-BR" smtClean="0">
                <a:hlinkClick r:id="rId2"/>
              </a:rPr>
              <a:t> and </a:t>
            </a:r>
            <a:r>
              <a:rPr lang="pt-BR" b="1" smtClean="0">
                <a:hlinkClick r:id="rId2"/>
              </a:rPr>
              <a:t>future</a:t>
            </a:r>
            <a:r>
              <a:rPr lang="pt-BR" smtClean="0">
                <a:hlinkClick r:id="rId2"/>
              </a:rPr>
              <a:t> implications.</a:t>
            </a:r>
            <a:r>
              <a:rPr lang="pt-BR" smtClean="0"/>
              <a:t>Elliott CG.Semin Respir Crit Care Med. 2005 Aug;26(4):365-71. doi: 10.1055/s-2005-916150.PMID: 16121312 Review. mutação no gene BMPR-II </a:t>
            </a:r>
            <a:r>
              <a:rPr lang="pt-BR" i="1" smtClean="0"/>
              <a:t>bone morphogenetic protein receptor type II</a:t>
            </a:r>
          </a:p>
          <a:p>
            <a:pPr algn="ctr">
              <a:buFont typeface="Wingdings" pitchFamily="2" charset="2"/>
              <a:buNone/>
            </a:pPr>
            <a:r>
              <a:rPr lang="pt-BR" b="1" i="1" smtClean="0">
                <a:solidFill>
                  <a:srgbClr val="FF0000"/>
                </a:solidFill>
              </a:rPr>
              <a:t>mutação do gene receptor da proteína morfogenética tipo 2 (BMPR-II:</a:t>
            </a:r>
            <a:r>
              <a:rPr lang="pt-BR" b="1" smtClean="0">
                <a:solidFill>
                  <a:srgbClr val="FF0000"/>
                </a:solidFill>
              </a:rPr>
              <a:t> </a:t>
            </a:r>
            <a:endParaRPr lang="pt-BR" b="1" i="1" smtClean="0">
              <a:solidFill>
                <a:srgbClr val="FF0000"/>
              </a:solidFill>
            </a:endParaRPr>
          </a:p>
          <a:p>
            <a:pPr algn="ctr">
              <a:buFont typeface="Wingdings" pitchFamily="2" charset="2"/>
              <a:buNone/>
            </a:pPr>
            <a:r>
              <a:rPr lang="pt-BR" i="1" smtClean="0"/>
              <a:t>(presentes em praticamente </a:t>
            </a:r>
            <a:r>
              <a:rPr lang="pt-BR" b="1" i="1" smtClean="0"/>
              <a:t>metade dos casos</a:t>
            </a:r>
            <a:r>
              <a:rPr lang="pt-BR" i="1" smtClean="0"/>
              <a:t> familiares de hipertensão pulmonar e em </a:t>
            </a:r>
            <a:r>
              <a:rPr lang="pt-BR" b="1" i="1" smtClean="0"/>
              <a:t>10-25%</a:t>
            </a:r>
            <a:r>
              <a:rPr lang="pt-BR" i="1" smtClean="0"/>
              <a:t> dos pacientes com hipertensão pulmonar idiopática)</a:t>
            </a:r>
            <a:r>
              <a:rPr lang="pt-BR" smtClean="0"/>
              <a:t> </a:t>
            </a:r>
            <a:endParaRPr lang="pt-BR" i="1" smtClean="0"/>
          </a:p>
          <a:p>
            <a:pPr>
              <a:buFont typeface="Wingdings" pitchFamily="2" charset="2"/>
              <a:buNone/>
            </a:pPr>
            <a:endParaRPr lang="pt-BR" smtClean="0">
              <a:solidFill>
                <a:schemeClr val="tx1"/>
              </a:solidFill>
            </a:endParaRPr>
          </a:p>
          <a:p>
            <a:endParaRPr lang="pt-BR" smtClean="0">
              <a:solidFill>
                <a:schemeClr val="tx1"/>
              </a:solidFill>
            </a:endParaRPr>
          </a:p>
        </p:txBody>
      </p:sp>
      <p:pic>
        <p:nvPicPr>
          <p:cNvPr id="27651" name="Picture 4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3000375" cy="183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3" name="Rectangle 2"/>
          <p:cNvSpPr>
            <a:spLocks noGrp="1"/>
          </p:cNvSpPr>
          <p:nvPr>
            <p:ph type="title"/>
          </p:nvPr>
        </p:nvSpPr>
        <p:spPr>
          <a:xfrm>
            <a:off x="623888" y="0"/>
            <a:ext cx="9980612" cy="1173163"/>
          </a:xfrm>
        </p:spPr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Hipertensão Pulmonar Persistente (HP)</a:t>
            </a:r>
            <a:br>
              <a:rPr lang="pt-BR" b="1" smtClean="0">
                <a:solidFill>
                  <a:schemeClr val="folHlink"/>
                </a:solidFill>
              </a:rPr>
            </a:br>
            <a:endParaRPr lang="pt-BR" b="1" smtClean="0">
              <a:solidFill>
                <a:schemeClr val="folHlink"/>
              </a:solidFill>
            </a:endParaRPr>
          </a:p>
        </p:txBody>
      </p:sp>
      <p:sp>
        <p:nvSpPr>
          <p:cNvPr id="2867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2800" b="1" smtClean="0">
                <a:solidFill>
                  <a:schemeClr val="folHlink"/>
                </a:solidFill>
              </a:rPr>
              <a:t>Entre as causas da HP</a:t>
            </a:r>
          </a:p>
          <a:p>
            <a:pPr>
              <a:buFont typeface="Wingdings" pitchFamily="2" charset="2"/>
              <a:buNone/>
            </a:pPr>
            <a:r>
              <a:rPr lang="pt-BR" b="1" smtClean="0"/>
              <a:t>      </a:t>
            </a:r>
            <a:r>
              <a:rPr lang="pt-BR" sz="2400" b="1" smtClean="0"/>
              <a:t>-crescimento vascular diminuído, angiogênese e alveolarização diminuída</a:t>
            </a:r>
          </a:p>
          <a:p>
            <a:pPr>
              <a:buFont typeface="Wingdings" pitchFamily="2" charset="2"/>
              <a:buNone/>
            </a:pPr>
            <a:r>
              <a:rPr lang="pt-BR" sz="2400" b="1" smtClean="0"/>
              <a:t>      -estrutura vascular alterada com proliferação das células musculares lisas e também celular alterada.</a:t>
            </a:r>
            <a:r>
              <a:rPr lang="pt-BR" sz="2400" smtClean="0"/>
              <a:t> </a:t>
            </a:r>
          </a:p>
          <a:p>
            <a:pPr algn="ctr">
              <a:buFont typeface="Wingdings" pitchFamily="2" charset="2"/>
              <a:buNone/>
            </a:pPr>
            <a:r>
              <a:rPr lang="pt-BR" sz="2400" b="1" smtClean="0"/>
              <a:t>Há um balanço entre vasodilatadores e vasoconstrictores</a:t>
            </a:r>
          </a:p>
          <a:p>
            <a:pPr>
              <a:buFontTx/>
              <a:buNone/>
            </a:pPr>
            <a:r>
              <a:rPr lang="pt-BR" sz="2400" b="1" smtClean="0"/>
              <a:t>         -vasodilatadores diminuídos</a:t>
            </a:r>
            <a:r>
              <a:rPr lang="pt-BR" sz="2400" smtClean="0"/>
              <a:t>: </a:t>
            </a:r>
            <a:r>
              <a:rPr lang="pt-BR" sz="2400" smtClean="0">
                <a:solidFill>
                  <a:srgbClr val="FF0000"/>
                </a:solidFill>
              </a:rPr>
              <a:t>NO</a:t>
            </a:r>
            <a:r>
              <a:rPr lang="pt-BR" sz="2400" smtClean="0"/>
              <a:t> (óxido nítrico) e</a:t>
            </a:r>
          </a:p>
          <a:p>
            <a:pPr>
              <a:buFontTx/>
              <a:buNone/>
            </a:pPr>
            <a:r>
              <a:rPr lang="pt-BR" sz="2400" b="1" smtClean="0"/>
              <a:t>         -vasoconstrictores  aumentados</a:t>
            </a:r>
            <a:r>
              <a:rPr lang="pt-BR" sz="2400" smtClean="0"/>
              <a:t>: </a:t>
            </a:r>
            <a:r>
              <a:rPr lang="pt-BR" sz="2400" smtClean="0">
                <a:solidFill>
                  <a:srgbClr val="FF0000"/>
                </a:solidFill>
              </a:rPr>
              <a:t>endotelina</a:t>
            </a:r>
            <a:r>
              <a:rPr lang="pt-BR" sz="2400" smtClean="0"/>
              <a:t>, </a:t>
            </a:r>
            <a:r>
              <a:rPr lang="pt-BR" sz="2400" smtClean="0">
                <a:solidFill>
                  <a:srgbClr val="FF0000"/>
                </a:solidFill>
              </a:rPr>
              <a:t>angiotensina 2</a:t>
            </a:r>
            <a:r>
              <a:rPr lang="pt-BR" sz="2400" smtClean="0"/>
              <a:t> </a:t>
            </a:r>
          </a:p>
          <a:p>
            <a:endParaRPr lang="pt-BR" sz="2400" smtClean="0"/>
          </a:p>
        </p:txBody>
      </p:sp>
      <p:pic>
        <p:nvPicPr>
          <p:cNvPr id="28675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9393238" y="0"/>
            <a:ext cx="2798762" cy="18399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Hipertensão Pulmonar Persistente (HP)</a:t>
            </a:r>
            <a:br>
              <a:rPr lang="pt-BR" b="1" smtClean="0">
                <a:solidFill>
                  <a:schemeClr val="folHlink"/>
                </a:solidFill>
              </a:rPr>
            </a:br>
            <a:endParaRPr lang="pt-BR" b="1" smtClean="0">
              <a:solidFill>
                <a:schemeClr val="folHlink"/>
              </a:solidFill>
            </a:endParaRPr>
          </a:p>
        </p:txBody>
      </p:sp>
      <p:sp>
        <p:nvSpPr>
          <p:cNvPr id="29698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 algn="ctr">
              <a:buFont typeface="Wingdings" pitchFamily="2" charset="2"/>
              <a:buNone/>
            </a:pPr>
            <a:r>
              <a:rPr lang="pt-BR" sz="1600" b="1" smtClean="0">
                <a:hlinkClick r:id="rId2"/>
              </a:rPr>
              <a:t>Genetic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polymorphisms</a:t>
            </a:r>
            <a:r>
              <a:rPr lang="pt-BR" sz="1600" smtClean="0">
                <a:hlinkClick r:id="rId2"/>
              </a:rPr>
              <a:t> of </a:t>
            </a:r>
            <a:r>
              <a:rPr lang="pt-BR" sz="1600" b="1" smtClean="0">
                <a:hlinkClick r:id="rId2"/>
              </a:rPr>
              <a:t>angiotensin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system</a:t>
            </a:r>
            <a:r>
              <a:rPr lang="pt-BR" sz="1600" smtClean="0">
                <a:hlinkClick r:id="rId2"/>
              </a:rPr>
              <a:t> </a:t>
            </a:r>
            <a:r>
              <a:rPr lang="pt-BR" sz="1600" b="1" smtClean="0">
                <a:hlinkClick r:id="rId2"/>
              </a:rPr>
              <a:t>genes</a:t>
            </a:r>
            <a:r>
              <a:rPr lang="pt-BR" sz="1600" smtClean="0">
                <a:hlinkClick r:id="rId2"/>
              </a:rPr>
              <a:t> in </a:t>
            </a:r>
            <a:r>
              <a:rPr lang="pt-BR" sz="1600" b="1" smtClean="0">
                <a:hlinkClick r:id="rId2"/>
              </a:rPr>
              <a:t>congenital</a:t>
            </a:r>
            <a:r>
              <a:rPr lang="pt-BR" sz="1600" smtClean="0">
                <a:hlinkClick r:id="rId2"/>
              </a:rPr>
              <a:t> diaphragmatic hernia associated with persistent pulmonary hypertension.</a:t>
            </a:r>
            <a:r>
              <a:rPr lang="pt-BR" sz="1600" smtClean="0"/>
              <a:t>Solari V, Puri P.J Pediatr Surg. 2004 Mar;39(3):302-6; discussion 302-6. doi: 10.1016/j.jpedsurg.2003.11.008.PMID: 15017542</a:t>
            </a:r>
          </a:p>
          <a:p>
            <a:pPr algn="ctr">
              <a:buFont typeface="Wingdings" pitchFamily="2" charset="2"/>
              <a:buNone/>
            </a:pPr>
            <a:r>
              <a:rPr lang="pt-BR" b="1" smtClean="0"/>
              <a:t>na hipoxia crônica,  há uma relação entre angiotensina e o NO.</a:t>
            </a:r>
          </a:p>
          <a:p>
            <a:r>
              <a:rPr lang="pt-BR" b="1" smtClean="0"/>
              <a:t>13 pacientes com Hérnia diafragmática e 9 controle </a:t>
            </a:r>
          </a:p>
          <a:p>
            <a:r>
              <a:rPr lang="pt-BR" b="1" smtClean="0"/>
              <a:t>Há um </a:t>
            </a:r>
            <a:r>
              <a:rPr lang="pt-BR" b="1" smtClean="0">
                <a:solidFill>
                  <a:srgbClr val="FF0000"/>
                </a:solidFill>
              </a:rPr>
              <a:t>polimorfismo  da ECA</a:t>
            </a:r>
            <a:r>
              <a:rPr lang="pt-BR" b="1" smtClean="0"/>
              <a:t> (</a:t>
            </a:r>
            <a:r>
              <a:rPr lang="pt-BR" b="1" i="1" smtClean="0"/>
              <a:t>angiotensin converting enzyme</a:t>
            </a:r>
            <a:r>
              <a:rPr lang="pt-BR" b="1" smtClean="0"/>
              <a:t>) com o introm 287 com genótipo DD-ECA,  presente em 70%nos pacientes com hérnia diafragmática</a:t>
            </a:r>
          </a:p>
        </p:txBody>
      </p:sp>
    </p:spTree>
  </p:cSld>
  <p:clrMapOvr>
    <a:masterClrMapping/>
  </p:clrMapOvr>
  <p:transition spd="med"/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21" name="Rectangle 2"/>
          <p:cNvSpPr>
            <a:spLocks noGrp="1"/>
          </p:cNvSpPr>
          <p:nvPr>
            <p:ph type="title"/>
          </p:nvPr>
        </p:nvSpPr>
        <p:spPr>
          <a:xfrm>
            <a:off x="1200150" y="-587375"/>
            <a:ext cx="9980613" cy="1173163"/>
          </a:xfrm>
        </p:spPr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Apneia da Prematuridade</a:t>
            </a:r>
          </a:p>
        </p:txBody>
      </p:sp>
      <p:sp>
        <p:nvSpPr>
          <p:cNvPr id="30722" name="Rectangle 3"/>
          <p:cNvSpPr>
            <a:spLocks noGrp="1"/>
          </p:cNvSpPr>
          <p:nvPr>
            <p:ph type="body" idx="1"/>
          </p:nvPr>
        </p:nvSpPr>
        <p:spPr>
          <a:xfrm>
            <a:off x="1127125" y="620713"/>
            <a:ext cx="10536238" cy="5257800"/>
          </a:xfrm>
        </p:spPr>
        <p:txBody>
          <a:bodyPr/>
          <a:lstStyle/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1400" b="1" smtClean="0">
                <a:hlinkClick r:id="rId2"/>
              </a:rPr>
              <a:t>Genetic</a:t>
            </a:r>
            <a:r>
              <a:rPr lang="pt-BR" sz="1400" smtClean="0">
                <a:hlinkClick r:id="rId2"/>
              </a:rPr>
              <a:t> </a:t>
            </a:r>
            <a:r>
              <a:rPr lang="pt-BR" sz="1400" b="1" smtClean="0">
                <a:hlinkClick r:id="rId2"/>
              </a:rPr>
              <a:t>basis</a:t>
            </a:r>
            <a:r>
              <a:rPr lang="pt-BR" sz="1400" smtClean="0">
                <a:hlinkClick r:id="rId2"/>
              </a:rPr>
              <a:t> of </a:t>
            </a:r>
            <a:r>
              <a:rPr lang="pt-BR" sz="1400" b="1" smtClean="0">
                <a:hlinkClick r:id="rId2"/>
              </a:rPr>
              <a:t>apnoea</a:t>
            </a:r>
            <a:r>
              <a:rPr lang="pt-BR" sz="1400" smtClean="0">
                <a:hlinkClick r:id="rId2"/>
              </a:rPr>
              <a:t> of </a:t>
            </a:r>
            <a:r>
              <a:rPr lang="pt-BR" sz="1400" b="1" smtClean="0">
                <a:hlinkClick r:id="rId2"/>
              </a:rPr>
              <a:t>prematurity</a:t>
            </a:r>
            <a:r>
              <a:rPr lang="pt-BR" sz="1400" smtClean="0">
                <a:hlinkClick r:id="rId2"/>
              </a:rPr>
              <a:t> and caffeine treatment response: role of adenosine receptor polymorphisms: </a:t>
            </a:r>
            <a:r>
              <a:rPr lang="pt-BR" sz="1400" b="1" smtClean="0">
                <a:hlinkClick r:id="rId2"/>
              </a:rPr>
              <a:t>genetic</a:t>
            </a:r>
            <a:r>
              <a:rPr lang="pt-BR" sz="1400" smtClean="0">
                <a:hlinkClick r:id="rId2"/>
              </a:rPr>
              <a:t> </a:t>
            </a:r>
            <a:r>
              <a:rPr lang="pt-BR" sz="1400" b="1" smtClean="0">
                <a:hlinkClick r:id="rId2"/>
              </a:rPr>
              <a:t>basis</a:t>
            </a:r>
            <a:r>
              <a:rPr lang="pt-BR" sz="1400" smtClean="0">
                <a:hlinkClick r:id="rId2"/>
              </a:rPr>
              <a:t> of </a:t>
            </a:r>
            <a:r>
              <a:rPr lang="pt-BR" sz="1400" b="1" smtClean="0">
                <a:hlinkClick r:id="rId2"/>
              </a:rPr>
              <a:t>apnoea</a:t>
            </a:r>
            <a:r>
              <a:rPr lang="pt-BR" sz="1400" smtClean="0">
                <a:hlinkClick r:id="rId2"/>
              </a:rPr>
              <a:t> of </a:t>
            </a:r>
            <a:r>
              <a:rPr lang="pt-BR" sz="1400" b="1" smtClean="0">
                <a:hlinkClick r:id="rId2"/>
              </a:rPr>
              <a:t>prematurity</a:t>
            </a:r>
            <a:r>
              <a:rPr lang="pt-BR" sz="1400" smtClean="0">
                <a:hlinkClick r:id="rId2"/>
              </a:rPr>
              <a:t>.</a:t>
            </a:r>
            <a:r>
              <a:rPr lang="pt-BR" sz="1400" smtClean="0"/>
              <a:t>Kumral A, Tuzun F, Yesilirmak DC, Duman N, Ozkan H.Acta Paediatr. 2012 Jul;101(7):e299-303. doi: 10.1111/j.1651-2227.2012.02664.x. Epub 2012 Mar 29.PMID: 22462821 Clinical Trial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1800" b="1" smtClean="0">
                <a:solidFill>
                  <a:srgbClr val="669900"/>
                </a:solidFill>
              </a:rPr>
              <a:t>polimorfismos nos </a:t>
            </a:r>
            <a:r>
              <a:rPr lang="pt-BR" sz="1800" smtClean="0">
                <a:solidFill>
                  <a:srgbClr val="FF0000"/>
                </a:solidFill>
              </a:rPr>
              <a:t>genes receptores de adenosina</a:t>
            </a:r>
            <a:r>
              <a:rPr lang="pt-BR" sz="1800" b="1" smtClean="0">
                <a:solidFill>
                  <a:srgbClr val="669900"/>
                </a:solidFill>
              </a:rPr>
              <a:t> podem ser responsáveis pela variabilidade da resposta à cafeína entre indivíduos em tratamento da apneia da prematuridade</a:t>
            </a: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1600" b="1" i="1" smtClean="0">
                <a:solidFill>
                  <a:schemeClr val="hlink"/>
                </a:solidFill>
              </a:rPr>
              <a:t>a adenosina está envolvida em uma série de expressões de genes inflamatórios</a:t>
            </a:r>
            <a:endParaRPr lang="pt-BR" sz="1800" b="1" smtClean="0">
              <a:solidFill>
                <a:srgbClr val="669900"/>
              </a:solidFill>
            </a:endParaRPr>
          </a:p>
          <a:p>
            <a:pPr algn="ctr">
              <a:lnSpc>
                <a:spcPct val="80000"/>
              </a:lnSpc>
              <a:buFont typeface="Wingdings" pitchFamily="2" charset="2"/>
              <a:buNone/>
            </a:pPr>
            <a:r>
              <a:rPr lang="pt-BR" sz="1800" b="1" smtClean="0">
                <a:solidFill>
                  <a:srgbClr val="669900"/>
                </a:solidFill>
              </a:rPr>
              <a:t>Influência na Displasia broncopulmonar? </a:t>
            </a:r>
            <a:endParaRPr lang="pt-BR" sz="1600" b="1" smtClean="0">
              <a:solidFill>
                <a:srgbClr val="669900"/>
              </a:solidFill>
            </a:endParaRPr>
          </a:p>
          <a:p>
            <a:pPr>
              <a:lnSpc>
                <a:spcPct val="80000"/>
              </a:lnSpc>
            </a:pPr>
            <a:r>
              <a:rPr lang="pt-BR" sz="1800" b="1" smtClean="0">
                <a:solidFill>
                  <a:schemeClr val="hlink"/>
                </a:solidFill>
              </a:rPr>
              <a:t>Estudaram:</a:t>
            </a:r>
            <a:r>
              <a:rPr lang="pt-BR" sz="1800" b="1" smtClean="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b="1" smtClean="0"/>
              <a:t>                   - a variabilidade da resposta  ao tratamento com cafeína em relação aos polimorfismos nos genes receptores A1 e A2A</a:t>
            </a:r>
            <a:r>
              <a:rPr lang="pt-BR" sz="1800" smtClean="0"/>
              <a:t>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b="1" smtClean="0"/>
              <a:t>                     - papel desses polimorfismos em predizer a vulnerabilidade ao desenvolvimento da apneia da prematuridade e DBP.</a:t>
            </a:r>
          </a:p>
          <a:p>
            <a:pPr>
              <a:lnSpc>
                <a:spcPct val="80000"/>
              </a:lnSpc>
            </a:pPr>
            <a:r>
              <a:rPr lang="pt-BR" sz="1800" b="1" smtClean="0">
                <a:solidFill>
                  <a:schemeClr val="hlink"/>
                </a:solidFill>
              </a:rPr>
              <a:t>Para esse objetivo</a:t>
            </a:r>
            <a:r>
              <a:rPr lang="pt-BR" sz="1800" b="1" smtClean="0"/>
              <a:t>: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b="1" smtClean="0"/>
              <a:t>        -isoladas amostras genômicas de DNA de amostras de sangue do cordão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b="1" smtClean="0"/>
              <a:t>        -escolhidos 6 polimorfismos de nucleotídeo único (SNPs) para genotipagem dos A2A e A1</a:t>
            </a:r>
            <a:r>
              <a:rPr lang="pt-BR" sz="1800" smtClean="0"/>
              <a:t> </a:t>
            </a:r>
            <a:endParaRPr lang="pt-BR" sz="1800" b="1" smtClean="0"/>
          </a:p>
          <a:p>
            <a:pPr>
              <a:lnSpc>
                <a:spcPct val="80000"/>
              </a:lnSpc>
            </a:pPr>
            <a:endParaRPr lang="pt-BR" sz="1800" b="1" smtClean="0"/>
          </a:p>
          <a:p>
            <a:pPr>
              <a:lnSpc>
                <a:spcPct val="80000"/>
              </a:lnSpc>
            </a:pPr>
            <a:endParaRPr lang="pt-BR" sz="1800" b="1" smtClean="0"/>
          </a:p>
        </p:txBody>
      </p:sp>
      <p:pic>
        <p:nvPicPr>
          <p:cNvPr id="30723" name="Picture 4" descr="ppt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568113" y="69215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5" name="Rectangle 2"/>
          <p:cNvSpPr>
            <a:spLocks noGrp="1"/>
          </p:cNvSpPr>
          <p:nvPr>
            <p:ph type="title"/>
          </p:nvPr>
        </p:nvSpPr>
        <p:spPr>
          <a:xfrm>
            <a:off x="1127125" y="0"/>
            <a:ext cx="9980613" cy="1173163"/>
          </a:xfrm>
        </p:spPr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Apneia da Prematuridade</a:t>
            </a:r>
            <a:r>
              <a:rPr lang="pt-BR" smtClean="0">
                <a:solidFill>
                  <a:schemeClr val="folHlink"/>
                </a:solidFill>
              </a:rPr>
              <a:t/>
            </a:r>
            <a:br>
              <a:rPr lang="pt-BR" smtClean="0">
                <a:solidFill>
                  <a:schemeClr val="folHlink"/>
                </a:solidFill>
              </a:rPr>
            </a:br>
            <a:endParaRPr lang="pt-BR" smtClean="0">
              <a:solidFill>
                <a:schemeClr val="folHlink"/>
              </a:solidFill>
            </a:endParaRPr>
          </a:p>
        </p:txBody>
      </p:sp>
      <p:sp>
        <p:nvSpPr>
          <p:cNvPr id="31746" name="Rectangle 3"/>
          <p:cNvSpPr>
            <a:spLocks noGrp="1"/>
          </p:cNvSpPr>
          <p:nvPr>
            <p:ph type="body" idx="1"/>
          </p:nvPr>
        </p:nvSpPr>
        <p:spPr>
          <a:xfrm>
            <a:off x="982663" y="908050"/>
            <a:ext cx="9982200" cy="5257800"/>
          </a:xfrm>
          <a:solidFill>
            <a:schemeClr val="bg1"/>
          </a:solidFill>
        </p:spPr>
        <p:txBody>
          <a:bodyPr/>
          <a:lstStyle/>
          <a:p>
            <a:pPr>
              <a:lnSpc>
                <a:spcPct val="80000"/>
              </a:lnSpc>
            </a:pPr>
            <a:r>
              <a:rPr lang="pt-BR" sz="1800" smtClean="0"/>
              <a:t>Foi incluído um total de 115 RN no estudo. 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solidFill>
                  <a:schemeClr val="hlink"/>
                </a:solidFill>
              </a:rPr>
              <a:t>55 RNPT com apneia  e 60 RNPT sem apneia</a:t>
            </a:r>
            <a:r>
              <a:rPr lang="pt-BR" sz="1800" smtClean="0"/>
              <a:t>. </a:t>
            </a:r>
          </a:p>
          <a:p>
            <a:pPr>
              <a:lnSpc>
                <a:spcPct val="80000"/>
              </a:lnSpc>
            </a:pPr>
            <a:r>
              <a:rPr lang="pt-BR" sz="1800" b="1" smtClean="0">
                <a:solidFill>
                  <a:schemeClr val="hlink"/>
                </a:solidFill>
              </a:rPr>
              <a:t>30 recém-nascidos</a:t>
            </a:r>
            <a:r>
              <a:rPr lang="pt-BR" sz="1800" smtClean="0"/>
              <a:t> (RN) no grupo com apneia </a:t>
            </a:r>
            <a:r>
              <a:rPr lang="pt-BR" sz="1800" b="1" smtClean="0">
                <a:solidFill>
                  <a:schemeClr val="hlink"/>
                </a:solidFill>
              </a:rPr>
              <a:t>reagiram bem ao tratamento com cafeína</a:t>
            </a:r>
            <a:r>
              <a:rPr lang="pt-BR" sz="1800" smtClean="0"/>
              <a:t>, e 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/>
              <a:t> </a:t>
            </a:r>
            <a:r>
              <a:rPr lang="pt-BR" sz="1800" b="1" smtClean="0">
                <a:solidFill>
                  <a:srgbClr val="FF0000"/>
                </a:solidFill>
              </a:rPr>
              <a:t>25 deles não reagiram</a:t>
            </a:r>
          </a:p>
          <a:p>
            <a:pPr>
              <a:lnSpc>
                <a:spcPct val="80000"/>
              </a:lnSpc>
              <a:buFont typeface="Wingdings" pitchFamily="2" charset="2"/>
              <a:buNone/>
            </a:pPr>
            <a:r>
              <a:rPr lang="pt-BR" sz="1800" smtClean="0">
                <a:solidFill>
                  <a:schemeClr val="hlink"/>
                </a:solidFill>
              </a:rPr>
              <a:t>                                                               </a:t>
            </a:r>
            <a:r>
              <a:rPr lang="pt-BR" b="1" smtClean="0">
                <a:solidFill>
                  <a:schemeClr val="hlink"/>
                </a:solidFill>
              </a:rPr>
              <a:t>Resultados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A descoberta principal do presente estudo foi que três  polimorfismos de nucleotídeo único (SNPs) no gene do </a:t>
            </a:r>
            <a:r>
              <a:rPr lang="pt-BR" sz="1800" smtClean="0">
                <a:solidFill>
                  <a:schemeClr val="folHlink"/>
                </a:solidFill>
              </a:rPr>
              <a:t>receptor A2A</a:t>
            </a:r>
            <a:r>
              <a:rPr lang="pt-BR" sz="1800" smtClean="0"/>
              <a:t> foram associados com um maior risco de apneia do prematuro e desenvolvimento de Displasia broncopulmonar</a:t>
            </a:r>
          </a:p>
          <a:p>
            <a:pPr>
              <a:lnSpc>
                <a:spcPct val="80000"/>
              </a:lnSpc>
            </a:pPr>
            <a:r>
              <a:rPr lang="pt-BR" sz="1800" smtClean="0">
                <a:solidFill>
                  <a:srgbClr val="FF0000"/>
                </a:solidFill>
              </a:rPr>
              <a:t>Receptor A2A: anti-inflamatória; </a:t>
            </a:r>
            <a:r>
              <a:rPr lang="pt-BR" b="1" smtClean="0">
                <a:solidFill>
                  <a:schemeClr val="folHlink"/>
                </a:solidFill>
              </a:rPr>
              <a:t>A2B:pró-inflamatória</a:t>
            </a:r>
            <a:r>
              <a:rPr lang="pt-BR" sz="1800" smtClean="0">
                <a:solidFill>
                  <a:srgbClr val="FF0000"/>
                </a:solidFill>
              </a:rPr>
              <a:t>; A1: pró e anti-inflamatória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 Especificamente, genótipos rs35320474-2592 C / T e T / T no </a:t>
            </a:r>
            <a:r>
              <a:rPr lang="pt-BR" sz="1800" smtClean="0">
                <a:solidFill>
                  <a:srgbClr val="FF0000"/>
                </a:solidFill>
              </a:rPr>
              <a:t>A2A</a:t>
            </a:r>
            <a:r>
              <a:rPr lang="pt-BR" sz="1800" smtClean="0"/>
              <a:t>  estão associadas tanto em apneia quanto no desenvolvimento de DBP. 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A resposta à cafeína esteve relacionada ao polimorfismo do gene A1.</a:t>
            </a:r>
          </a:p>
          <a:p>
            <a:pPr>
              <a:lnSpc>
                <a:spcPct val="80000"/>
              </a:lnSpc>
            </a:pPr>
            <a:r>
              <a:rPr lang="pt-BR" sz="1800" smtClean="0"/>
              <a:t>Se a cafeína tem uma afinidade maior para os receptores </a:t>
            </a:r>
            <a:r>
              <a:rPr lang="pt-BR" sz="1800" smtClean="0">
                <a:solidFill>
                  <a:schemeClr val="folHlink"/>
                </a:solidFill>
              </a:rPr>
              <a:t>A2B</a:t>
            </a:r>
            <a:r>
              <a:rPr lang="pt-BR" sz="1800" smtClean="0"/>
              <a:t> do que os receptores A2A, a correlação da cafeína com a redução da incidência de BPD torna-se prontamente aparente.</a:t>
            </a:r>
          </a:p>
        </p:txBody>
      </p:sp>
      <p:sp>
        <p:nvSpPr>
          <p:cNvPr id="31748" name="Rectangle 5"/>
          <p:cNvSpPr>
            <a:spLocks noChangeArrowheads="1"/>
          </p:cNvSpPr>
          <p:nvPr/>
        </p:nvSpPr>
        <p:spPr bwMode="auto">
          <a:xfrm>
            <a:off x="839788" y="6165850"/>
            <a:ext cx="10991850" cy="555625"/>
          </a:xfrm>
          <a:prstGeom prst="rect">
            <a:avLst/>
          </a:prstGeom>
          <a:noFill/>
          <a:ln w="38100">
            <a:solidFill>
              <a:srgbClr val="669900"/>
            </a:solidFill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b="1" i="1">
                <a:solidFill>
                  <a:schemeClr val="hlink"/>
                </a:solidFill>
              </a:rPr>
              <a:t>Uma possível explicação da diminuição da displasia broncopulmonar com o uso da cafeína poderia ser devido ao bloqueio da adenosina (a adenosina está envolvida em uma série de expressões de genes inflamatórios)-Lina van Marter, 2015</a:t>
            </a:r>
          </a:p>
        </p:txBody>
      </p:sp>
    </p:spTree>
  </p:cSld>
  <p:clrMapOvr>
    <a:masterClrMapping/>
  </p:clrMapOvr>
  <p:transition spd="med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769" name="Rectangle 2"/>
          <p:cNvSpPr>
            <a:spLocks noGrp="1"/>
          </p:cNvSpPr>
          <p:nvPr>
            <p:ph type="title" idx="4294967295"/>
          </p:nvPr>
        </p:nvSpPr>
        <p:spPr>
          <a:xfrm>
            <a:off x="1127125" y="-587375"/>
            <a:ext cx="9980613" cy="1173163"/>
          </a:xfrm>
        </p:spPr>
        <p:txBody>
          <a:bodyPr/>
          <a:lstStyle/>
          <a:p>
            <a:r>
              <a:rPr lang="pt-BR" b="1" smtClean="0">
                <a:solidFill>
                  <a:schemeClr val="hlink"/>
                </a:solidFill>
              </a:rPr>
              <a:t>QUANDO PENSAR NA GENÉTICA</a:t>
            </a:r>
          </a:p>
        </p:txBody>
      </p:sp>
      <p:sp>
        <p:nvSpPr>
          <p:cNvPr id="32770" name="Rectangle 3"/>
          <p:cNvSpPr>
            <a:spLocks noGrp="1"/>
          </p:cNvSpPr>
          <p:nvPr>
            <p:ph type="body" idx="4294967295"/>
          </p:nvPr>
        </p:nvSpPr>
        <p:spPr>
          <a:xfrm>
            <a:off x="1127125" y="1628775"/>
            <a:ext cx="9886950" cy="4708525"/>
          </a:xfrm>
          <a:solidFill>
            <a:srgbClr val="FFFF00"/>
          </a:solidFill>
          <a:ln w="38100">
            <a:solidFill>
              <a:schemeClr val="hlink"/>
            </a:solidFill>
          </a:ln>
        </p:spPr>
        <p:txBody>
          <a:bodyPr/>
          <a:lstStyle/>
          <a:p>
            <a:pPr>
              <a:buFont typeface="Wingdings" pitchFamily="2" charset="2"/>
              <a:buNone/>
            </a:pPr>
            <a:r>
              <a:rPr lang="pt-BR" smtClean="0">
                <a:solidFill>
                  <a:schemeClr val="folHlink"/>
                </a:solidFill>
              </a:rPr>
              <a:t>                      </a:t>
            </a:r>
            <a:r>
              <a:rPr lang="pt-BR" b="1" smtClean="0">
                <a:solidFill>
                  <a:schemeClr val="folHlink"/>
                </a:solidFill>
              </a:rPr>
              <a:t>Para que fazer todos estes estudos, muito caros ?</a:t>
            </a:r>
            <a:r>
              <a:rPr lang="pt-BR" b="1" smtClean="0"/>
              <a:t> </a:t>
            </a:r>
          </a:p>
          <a:p>
            <a:r>
              <a:rPr lang="pt-BR" smtClean="0">
                <a:solidFill>
                  <a:schemeClr val="hlink"/>
                </a:solidFill>
              </a:rPr>
              <a:t>Se conseguirmos determinar o risco do paciente de desenvolver uma doença é muito importante; </a:t>
            </a:r>
          </a:p>
          <a:p>
            <a:r>
              <a:rPr lang="pt-BR" smtClean="0">
                <a:solidFill>
                  <a:schemeClr val="hlink"/>
                </a:solidFill>
              </a:rPr>
              <a:t>Como vai responder a uma droga específica quanto a efeitos colaterais ?</a:t>
            </a:r>
          </a:p>
          <a:p>
            <a:r>
              <a:rPr lang="pt-BR" smtClean="0">
                <a:solidFill>
                  <a:schemeClr val="hlink"/>
                </a:solidFill>
              </a:rPr>
              <a:t> É importante no estudo da fisiopatologia da doença no sentido do desenvolvimento de tratamento e prevenção da doença.</a:t>
            </a:r>
          </a:p>
          <a:p>
            <a:r>
              <a:rPr lang="pt-BR" smtClean="0">
                <a:solidFill>
                  <a:schemeClr val="hlink"/>
                </a:solidFill>
              </a:rPr>
              <a:t> Assim podemos  criar uma medicina muito mais personalizada, ou seja para cada indivíduo uma intervenção específica dirigida às necessidades deste   indivíduo</a:t>
            </a:r>
          </a:p>
          <a:p>
            <a:r>
              <a:rPr lang="pt-BR" smtClean="0">
                <a:solidFill>
                  <a:schemeClr val="hlink"/>
                </a:solidFill>
              </a:rPr>
              <a:t>Através da determinação destes SNP QUE IDENTIFICAM O RISCO para uma doença específica e  escolher a droga ideal com doses adequadas para cada paciente e obter a resposta terapêutica que   vocês desejam </a:t>
            </a:r>
          </a:p>
        </p:txBody>
      </p:sp>
      <p:sp>
        <p:nvSpPr>
          <p:cNvPr id="32771" name="Rectangle 5"/>
          <p:cNvSpPr>
            <a:spLocks noChangeArrowheads="1"/>
          </p:cNvSpPr>
          <p:nvPr/>
        </p:nvSpPr>
        <p:spPr bwMode="auto">
          <a:xfrm>
            <a:off x="8401050" y="836613"/>
            <a:ext cx="3103563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1600"/>
              <a:t>Cleide Suguihara (EUA), 2006</a:t>
            </a:r>
            <a:r>
              <a:rPr lang="pt-BR"/>
              <a:t> </a:t>
            </a:r>
          </a:p>
        </p:txBody>
      </p:sp>
      <p:pic>
        <p:nvPicPr>
          <p:cNvPr id="32772" name="Picture 6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3143250" cy="12779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2773" name="Picture 6" descr="doc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1209338" y="126841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2775" name="Rectangle 7"/>
          <p:cNvSpPr>
            <a:spLocks noChangeArrowheads="1"/>
          </p:cNvSpPr>
          <p:nvPr/>
        </p:nvSpPr>
        <p:spPr bwMode="auto">
          <a:xfrm>
            <a:off x="1487488" y="5943600"/>
            <a:ext cx="9404350" cy="914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anchor="ctr">
            <a:spAutoFit/>
          </a:bodyPr>
          <a:lstStyle/>
          <a:p>
            <a:r>
              <a:rPr lang="pt-BR" sz="1800">
                <a:solidFill>
                  <a:schemeClr val="folHlink"/>
                </a:solidFill>
              </a:rPr>
              <a:t>o fator ambiental pode modificar a incidência ou mesmo a evolução normal desta doença</a:t>
            </a:r>
            <a:r>
              <a:rPr lang="pt-BR"/>
              <a:t> </a:t>
            </a:r>
          </a:p>
        </p:txBody>
      </p:sp>
    </p:spTree>
  </p:cSld>
  <p:clrMapOvr>
    <a:masterClrMapping/>
  </p:clrMapOvr>
  <p:transition spd="med"/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3" name="Rectangle 2"/>
          <p:cNvSpPr>
            <a:spLocks noGrp="1"/>
          </p:cNvSpPr>
          <p:nvPr>
            <p:ph type="title"/>
          </p:nvPr>
        </p:nvSpPr>
        <p:spPr>
          <a:xfrm>
            <a:off x="479425" y="0"/>
            <a:ext cx="9980613" cy="1173163"/>
          </a:xfrm>
        </p:spPr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Hemorragia intraventricular no Recém-Nascido a termo</a:t>
            </a:r>
          </a:p>
        </p:txBody>
      </p:sp>
      <p:sp>
        <p:nvSpPr>
          <p:cNvPr id="33794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Hemorragia intraventricular no Recém-Nascido a termo</a:t>
            </a:r>
          </a:p>
          <a:p>
            <a:endParaRPr lang="pt-BR" b="1" smtClean="0">
              <a:solidFill>
                <a:schemeClr val="folHlink"/>
              </a:solidFill>
            </a:endParaRPr>
          </a:p>
        </p:txBody>
      </p:sp>
      <p:pic>
        <p:nvPicPr>
          <p:cNvPr id="33795" name="Picture 7" descr="HIV-bERLIM-2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904288" y="1196975"/>
            <a:ext cx="2990850" cy="350043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6" name="Picture 6" descr="HIV-Berlim-3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480550" y="4545013"/>
            <a:ext cx="2054225" cy="23129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7" name="Picture 9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550863" y="2060575"/>
            <a:ext cx="8281987" cy="44878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8" name="Picture 7" descr="ppt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10056813" y="40481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3799" name="Picture 9" descr="doc"/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0775950" y="404813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81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Hemorragia intraventricular no Recém-Nascido a termo</a:t>
            </a:r>
          </a:p>
        </p:txBody>
      </p:sp>
      <p:pic>
        <p:nvPicPr>
          <p:cNvPr id="34818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487488" y="1700213"/>
            <a:ext cx="8704262" cy="45069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4820" name="Rectangle 4"/>
          <p:cNvSpPr>
            <a:spLocks noChangeArrowheads="1"/>
          </p:cNvSpPr>
          <p:nvPr/>
        </p:nvSpPr>
        <p:spPr bwMode="auto">
          <a:xfrm>
            <a:off x="3863975" y="3573463"/>
            <a:ext cx="2376488" cy="287337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1400">
                <a:solidFill>
                  <a:schemeClr val="folHlink"/>
                </a:solidFill>
              </a:rPr>
              <a:t>Heterozigoto para a mutação</a:t>
            </a:r>
          </a:p>
        </p:txBody>
      </p:sp>
      <p:sp>
        <p:nvSpPr>
          <p:cNvPr id="34821" name="Rectangle 5"/>
          <p:cNvSpPr>
            <a:spLocks noChangeArrowheads="1"/>
          </p:cNvSpPr>
          <p:nvPr/>
        </p:nvSpPr>
        <p:spPr bwMode="auto">
          <a:xfrm>
            <a:off x="2566988" y="3141663"/>
            <a:ext cx="5473700" cy="358775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2000" b="1">
                <a:solidFill>
                  <a:srgbClr val="FFFF00"/>
                </a:solidFill>
              </a:rPr>
              <a:t>Exclui anticorpos maternos antifosfolípides</a:t>
            </a:r>
          </a:p>
        </p:txBody>
      </p:sp>
    </p:spTree>
  </p:cSld>
  <p:clrMapOvr>
    <a:masterClrMapping/>
  </p:clrMapOvr>
  <p:transition spd="med"/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5841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208213" y="1628775"/>
            <a:ext cx="7942262" cy="4510088"/>
          </a:xfrm>
        </p:spPr>
      </p:pic>
      <p:sp>
        <p:nvSpPr>
          <p:cNvPr id="35842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Hemorragia intraventricular no Recém-Nascido a termo</a:t>
            </a:r>
          </a:p>
        </p:txBody>
      </p:sp>
    </p:spTree>
  </p:cSld>
  <p:clrMapOvr>
    <a:masterClrMapping/>
  </p:clrMapOvr>
  <p:transition spd="med"/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6865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104900" y="1695450"/>
            <a:ext cx="9982200" cy="5065713"/>
          </a:xfrm>
        </p:spPr>
      </p:pic>
      <p:sp>
        <p:nvSpPr>
          <p:cNvPr id="36866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Hemorragia intraventricular no Recém-Nascido a termo</a:t>
            </a:r>
          </a:p>
        </p:txBody>
      </p:sp>
      <p:sp>
        <p:nvSpPr>
          <p:cNvPr id="36868" name="Rectangle 4"/>
          <p:cNvSpPr>
            <a:spLocks noChangeArrowheads="1"/>
          </p:cNvSpPr>
          <p:nvPr/>
        </p:nvSpPr>
        <p:spPr bwMode="auto">
          <a:xfrm>
            <a:off x="4008438" y="5661025"/>
            <a:ext cx="2232025" cy="287338"/>
          </a:xfrm>
          <a:prstGeom prst="rect">
            <a:avLst/>
          </a:prstGeom>
          <a:solidFill>
            <a:schemeClr val="accent1"/>
          </a:solidFill>
          <a:ln w="9525">
            <a:solidFill>
              <a:schemeClr val="tx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pPr algn="ctr"/>
            <a:r>
              <a:rPr lang="pt-BR" sz="2400">
                <a:solidFill>
                  <a:srgbClr val="FFFF00"/>
                </a:solidFill>
              </a:rPr>
              <a:t>Mutação pontual</a:t>
            </a:r>
          </a:p>
        </p:txBody>
      </p:sp>
    </p:spTree>
  </p:cSld>
  <p:clrMapOvr>
    <a:masterClrMapping/>
  </p:clrMapOvr>
  <p:transition spd="med"/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7889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1628775"/>
            <a:ext cx="8401050" cy="5038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7890" name="Picture 1062" descr="p-1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8616950" y="2492375"/>
            <a:ext cx="3429000" cy="33147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37891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Hemorragia intraventricular no Recém-Nascido a termo</a:t>
            </a:r>
          </a:p>
        </p:txBody>
      </p:sp>
    </p:spTree>
  </p:cSld>
  <p:clrMapOvr>
    <a:masterClrMapping/>
  </p:clrMapOvr>
  <p:transition spd="med"/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8913" name="Picture 4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1343025" y="1600200"/>
            <a:ext cx="9434513" cy="5257800"/>
          </a:xfrm>
        </p:spPr>
      </p:pic>
      <p:sp>
        <p:nvSpPr>
          <p:cNvPr id="38914" name="Line 5"/>
          <p:cNvSpPr>
            <a:spLocks noChangeShapeType="1"/>
          </p:cNvSpPr>
          <p:nvPr/>
        </p:nvSpPr>
        <p:spPr bwMode="auto">
          <a:xfrm>
            <a:off x="1271588" y="5157788"/>
            <a:ext cx="576262" cy="503237"/>
          </a:xfrm>
          <a:prstGeom prst="line">
            <a:avLst/>
          </a:prstGeom>
          <a:noFill/>
          <a:ln w="76200">
            <a:solidFill>
              <a:schemeClr val="folHlink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8915" name="Rectangle 2"/>
          <p:cNvSpPr>
            <a:spLocks noGrp="1"/>
          </p:cNvSpPr>
          <p:nvPr>
            <p:ph type="title" idx="4294967295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Hemorragia intraventricular no Recém-Nascido a termo</a:t>
            </a:r>
          </a:p>
        </p:txBody>
      </p:sp>
    </p:spTree>
  </p:cSld>
  <p:clrMapOvr>
    <a:masterClrMapping/>
  </p:clrMapOvr>
  <p:transition spd="med"/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937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Síndrome de Down</a:t>
            </a:r>
          </a:p>
        </p:txBody>
      </p:sp>
      <p:sp>
        <p:nvSpPr>
          <p:cNvPr id="39938" name="Rectangle 3"/>
          <p:cNvSpPr>
            <a:spLocks noGrp="1"/>
          </p:cNvSpPr>
          <p:nvPr>
            <p:ph type="body" idx="1"/>
          </p:nvPr>
        </p:nvSpPr>
        <p:spPr>
          <a:xfrm>
            <a:off x="1200150" y="1412875"/>
            <a:ext cx="9982200" cy="5257800"/>
          </a:xfrm>
        </p:spPr>
        <p:txBody>
          <a:bodyPr/>
          <a:lstStyle/>
          <a:p>
            <a:pPr>
              <a:buFont typeface="Wingdings" pitchFamily="2" charset="2"/>
              <a:buNone/>
            </a:pPr>
            <a:endParaRPr lang="pt-BR" smtClean="0"/>
          </a:p>
          <a:p>
            <a:r>
              <a:rPr lang="pt-BR" b="1" smtClean="0"/>
              <a:t> todo RN com real suspeita de  Síndrome de Down, além do estudo genético e ecocardiográfico, solicitar </a:t>
            </a:r>
            <a:r>
              <a:rPr lang="pt-BR" b="1" smtClean="0">
                <a:solidFill>
                  <a:schemeClr val="hlink"/>
                </a:solidFill>
              </a:rPr>
              <a:t>avaliação  hematológica</a:t>
            </a:r>
            <a:r>
              <a:rPr lang="pt-BR" b="1" smtClean="0"/>
              <a:t> </a:t>
            </a:r>
          </a:p>
          <a:p>
            <a:pPr>
              <a:buFont typeface="Wingdings" pitchFamily="2" charset="2"/>
              <a:buNone/>
            </a:pPr>
            <a:r>
              <a:rPr lang="pt-BR" b="1" smtClean="0"/>
              <a:t>                  (detecção de mutação GATA1 no cromossoma X nos blastos)</a:t>
            </a:r>
          </a:p>
          <a:p>
            <a:pPr>
              <a:buFont typeface="Wingdings" pitchFamily="2" charset="2"/>
              <a:buNone/>
            </a:pPr>
            <a:r>
              <a:rPr lang="pt-BR" b="1" smtClean="0"/>
              <a:t>                           </a:t>
            </a:r>
            <a:r>
              <a:rPr lang="pt-BR" b="1" smtClean="0">
                <a:solidFill>
                  <a:srgbClr val="FF0000"/>
                </a:solidFill>
              </a:rPr>
              <a:t>Associação com Doença mieloproliferativa transitória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(megacarioblastos imaturos no fígado e sangue periférico/proliferação clonal de blastos (medular; circulante)            20% associam-se a LMA* (aos 4 anos de vida)</a:t>
            </a:r>
            <a:endParaRPr lang="pt-BR" b="1" smtClean="0"/>
          </a:p>
          <a:p>
            <a:pPr>
              <a:buFont typeface="Wingdings" pitchFamily="2" charset="2"/>
              <a:buNone/>
            </a:pPr>
            <a:r>
              <a:rPr lang="pt-BR" b="1" smtClean="0"/>
              <a:t>(enviar ao Hospital de Apoio sangue colhido com heparina e sangue  colhido com EDTA e - enviar um esfregaço sanguineo)</a:t>
            </a:r>
          </a:p>
          <a:p>
            <a:pPr algn="ctr"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O GATA1 é um fator de transcrição e está presente na diferenciação normal das linhagens eritróides e megacariocíticas. O modo pelo qual as alterações no GATA1 contribuem para a leucemia ainda é desconhecido.</a:t>
            </a:r>
          </a:p>
          <a:p>
            <a:pPr algn="ctr">
              <a:buFont typeface="Wingdings" pitchFamily="2" charset="2"/>
              <a:buNone/>
            </a:pPr>
            <a:r>
              <a:rPr lang="pt-BR" smtClean="0">
                <a:solidFill>
                  <a:srgbClr val="FF0000"/>
                </a:solidFill>
              </a:rPr>
              <a:t>*LMA: Leucemia megacarioblástca aguda</a:t>
            </a:r>
          </a:p>
        </p:txBody>
      </p:sp>
      <p:sp>
        <p:nvSpPr>
          <p:cNvPr id="39939" name="Line 4"/>
          <p:cNvSpPr>
            <a:spLocks noChangeShapeType="1"/>
          </p:cNvSpPr>
          <p:nvPr/>
        </p:nvSpPr>
        <p:spPr bwMode="auto">
          <a:xfrm>
            <a:off x="2424113" y="2924175"/>
            <a:ext cx="647700" cy="36195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39940" name="Line 5"/>
          <p:cNvSpPr>
            <a:spLocks noChangeShapeType="1"/>
          </p:cNvSpPr>
          <p:nvPr/>
        </p:nvSpPr>
        <p:spPr bwMode="auto">
          <a:xfrm>
            <a:off x="3863975" y="4149725"/>
            <a:ext cx="576263" cy="0"/>
          </a:xfrm>
          <a:prstGeom prst="line">
            <a:avLst/>
          </a:prstGeom>
          <a:noFill/>
          <a:ln w="7620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pic>
        <p:nvPicPr>
          <p:cNvPr id="39941" name="Picture 6" descr="ppt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967663" y="69215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6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Hidropsia fetal não imune</a:t>
            </a:r>
          </a:p>
        </p:txBody>
      </p:sp>
      <p:sp>
        <p:nvSpPr>
          <p:cNvPr id="40962" name="Rectangle 3"/>
          <p:cNvSpPr>
            <a:spLocks noGrp="1"/>
          </p:cNvSpPr>
          <p:nvPr>
            <p:ph type="body" idx="1"/>
          </p:nvPr>
        </p:nvSpPr>
        <p:spPr>
          <a:xfrm>
            <a:off x="1127125" y="2636838"/>
            <a:ext cx="9982200" cy="5257800"/>
          </a:xfrm>
        </p:spPr>
        <p:txBody>
          <a:bodyPr/>
          <a:lstStyle/>
          <a:p>
            <a:r>
              <a:rPr lang="pt-BR" smtClean="0"/>
              <a:t>13,3 % (7-16%) são causas genéticas</a:t>
            </a:r>
          </a:p>
          <a:p>
            <a:r>
              <a:rPr lang="pt-BR" smtClean="0"/>
              <a:t>em menores idades gestacionais e com um </a:t>
            </a:r>
            <a:r>
              <a:rPr lang="pt-BR" b="1" smtClean="0">
                <a:solidFill>
                  <a:srgbClr val="FF0000"/>
                </a:solidFill>
              </a:rPr>
              <a:t>cariótipo anormal</a:t>
            </a:r>
            <a:r>
              <a:rPr lang="pt-BR" smtClean="0"/>
              <a:t>, apresentam </a:t>
            </a:r>
            <a:r>
              <a:rPr lang="pt-BR" b="1" smtClean="0">
                <a:solidFill>
                  <a:srgbClr val="FF0000"/>
                </a:solidFill>
              </a:rPr>
              <a:t>pior prognóstico (mortalidade de 70-90%) </a:t>
            </a:r>
          </a:p>
          <a:p>
            <a:pPr algn="ctr">
              <a:buFont typeface="Wingdings" pitchFamily="2" charset="2"/>
              <a:buNone/>
            </a:pPr>
            <a:r>
              <a:rPr lang="pt-BR" b="1" smtClean="0">
                <a:solidFill>
                  <a:schemeClr val="hlink"/>
                </a:solidFill>
              </a:rPr>
              <a:t>Colégio Americano de Obstetras/Ginecologistas: microarray analysis se anormalidades fetais importantes (2013)</a:t>
            </a:r>
          </a:p>
          <a:p>
            <a:pPr algn="ctr">
              <a:buFont typeface="Wingdings" pitchFamily="2" charset="2"/>
              <a:buNone/>
            </a:pPr>
            <a:r>
              <a:rPr lang="pt-BR" sz="3200" b="1" smtClean="0">
                <a:solidFill>
                  <a:srgbClr val="669900"/>
                </a:solidFill>
              </a:rPr>
              <a:t>cariótipo clássico parece ter valor diagnóstico significativo e suficiente para hidropsia fetal não imune (Souts S, 2018)</a:t>
            </a:r>
          </a:p>
        </p:txBody>
      </p:sp>
      <p:sp>
        <p:nvSpPr>
          <p:cNvPr id="40963" name="Rectangle 3"/>
          <p:cNvSpPr>
            <a:spLocks noChangeArrowheads="1"/>
          </p:cNvSpPr>
          <p:nvPr/>
        </p:nvSpPr>
        <p:spPr bwMode="auto">
          <a:xfrm>
            <a:off x="1487488" y="1630363"/>
            <a:ext cx="10153650" cy="825500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pPr algn="ctr"/>
            <a:r>
              <a:rPr lang="pt-BR" sz="1600"/>
              <a:t> </a:t>
            </a:r>
            <a:r>
              <a:rPr lang="pt-BR" sz="1600" b="1">
                <a:hlinkClick r:id="rId2"/>
              </a:rPr>
              <a:t>Nonimmune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Hydrops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Fetalis</a:t>
            </a:r>
            <a:r>
              <a:rPr lang="pt-BR" sz="1600">
                <a:hlinkClick r:id="rId2"/>
              </a:rPr>
              <a:t>-Prenatal Diagnosis, </a:t>
            </a:r>
            <a:r>
              <a:rPr lang="pt-BR" sz="1600" b="1">
                <a:hlinkClick r:id="rId2"/>
              </a:rPr>
              <a:t>Genetic</a:t>
            </a:r>
            <a:r>
              <a:rPr lang="pt-BR" sz="1600">
                <a:hlinkClick r:id="rId2"/>
              </a:rPr>
              <a:t> </a:t>
            </a:r>
            <a:r>
              <a:rPr lang="pt-BR" sz="1600" b="1">
                <a:hlinkClick r:id="rId2"/>
              </a:rPr>
              <a:t>Investigation</a:t>
            </a:r>
            <a:r>
              <a:rPr lang="pt-BR" sz="1600">
                <a:hlinkClick r:id="rId2"/>
              </a:rPr>
              <a:t>, Outcomes and Literature Review.</a:t>
            </a:r>
            <a:r>
              <a:rPr lang="pt-BR" sz="1600"/>
              <a:t>Kosinski P, Krajewski P, Wielgos M, Jezela-Stanek A.J Clin Med. 2020 Jun 8;9(6):1789. doi: 10.3390/jcm9061789.PMID: 32521801 </a:t>
            </a:r>
            <a:r>
              <a:rPr lang="pt-BR" sz="1600" b="1"/>
              <a:t>. </a:t>
            </a:r>
            <a:r>
              <a:rPr lang="pt-BR" sz="1600" b="1">
                <a:solidFill>
                  <a:schemeClr val="folHlink"/>
                </a:solidFill>
              </a:rPr>
              <a:t>Artigo Gratuito!</a:t>
            </a:r>
          </a:p>
        </p:txBody>
      </p:sp>
      <p:pic>
        <p:nvPicPr>
          <p:cNvPr id="40964" name="Picture 5" descr="pptx">
            <a:hlinkClick r:id="rId3" tooltip="Hidropsia_fetal_nao_imune_2020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9409113" y="2205038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1985" name="Rectangle 2"/>
          <p:cNvSpPr>
            <a:spLocks noGrp="1"/>
          </p:cNvSpPr>
          <p:nvPr>
            <p:ph type="title"/>
          </p:nvPr>
        </p:nvSpPr>
        <p:spPr>
          <a:xfrm>
            <a:off x="2063750" y="0"/>
            <a:ext cx="9980613" cy="1173163"/>
          </a:xfrm>
        </p:spPr>
        <p:txBody>
          <a:bodyPr/>
          <a:lstStyle/>
          <a:p>
            <a:r>
              <a:rPr lang="pt-BR" b="1" smtClean="0">
                <a:solidFill>
                  <a:schemeClr val="folHlink"/>
                </a:solidFill>
              </a:rPr>
              <a:t>Carcinogênese</a:t>
            </a:r>
            <a:br>
              <a:rPr lang="pt-BR" b="1" smtClean="0">
                <a:solidFill>
                  <a:schemeClr val="folHlink"/>
                </a:solidFill>
              </a:rPr>
            </a:br>
            <a:r>
              <a:rPr lang="pt-BR" b="1" smtClean="0">
                <a:solidFill>
                  <a:schemeClr val="folHlink"/>
                </a:solidFill>
              </a:rPr>
              <a:t>ÓXIDO NÍTRICO (NO)</a:t>
            </a:r>
            <a:br>
              <a:rPr lang="pt-BR" b="1" smtClean="0">
                <a:solidFill>
                  <a:schemeClr val="folHlink"/>
                </a:solidFill>
              </a:rPr>
            </a:br>
            <a:r>
              <a:rPr lang="pt-BR" b="1" smtClean="0">
                <a:solidFill>
                  <a:schemeClr val="folHlink"/>
                </a:solidFill>
              </a:rPr>
              <a:t>(usado na Hipertensão Pulmonar)</a:t>
            </a:r>
          </a:p>
        </p:txBody>
      </p:sp>
      <p:sp>
        <p:nvSpPr>
          <p:cNvPr id="41986" name="Rectangle 3"/>
          <p:cNvSpPr>
            <a:spLocks noGrp="1"/>
          </p:cNvSpPr>
          <p:nvPr>
            <p:ph type="body" idx="1"/>
          </p:nvPr>
        </p:nvSpPr>
        <p:spPr>
          <a:xfrm>
            <a:off x="982663" y="1844675"/>
            <a:ext cx="9982200" cy="5257800"/>
          </a:xfrm>
        </p:spPr>
        <p:txBody>
          <a:bodyPr/>
          <a:lstStyle/>
          <a:p>
            <a:r>
              <a:rPr lang="pt-BR" altLang="ja-JP" b="1" smtClean="0"/>
              <a:t>o </a:t>
            </a:r>
            <a:r>
              <a:rPr lang="pt-BR" altLang="ja-JP" b="1" smtClean="0">
                <a:solidFill>
                  <a:srgbClr val="FF0000"/>
                </a:solidFill>
              </a:rPr>
              <a:t>NO parece ser aquele com maior razão de chance de causar câncer</a:t>
            </a:r>
            <a:r>
              <a:rPr lang="pt-BR" altLang="ja-JP" b="1" smtClean="0"/>
              <a:t> </a:t>
            </a:r>
            <a:r>
              <a:rPr lang="pt-BR" altLang="ja-JP" smtClean="0"/>
              <a:t>depois de estar na UTI (órgãos sólidos e linfohematopoiéticos)</a:t>
            </a:r>
          </a:p>
          <a:p>
            <a:r>
              <a:rPr lang="pt-BR" altLang="ja-JP" smtClean="0"/>
              <a:t> possivelmente </a:t>
            </a:r>
            <a:r>
              <a:rPr lang="pt-BR" altLang="ja-JP" b="1" smtClean="0">
                <a:solidFill>
                  <a:srgbClr val="FF0000"/>
                </a:solidFill>
              </a:rPr>
              <a:t>alterações epigenéticas</a:t>
            </a:r>
            <a:r>
              <a:rPr lang="pt-BR" altLang="ja-JP" smtClean="0">
                <a:solidFill>
                  <a:srgbClr val="FF0000"/>
                </a:solidFill>
              </a:rPr>
              <a:t>*</a:t>
            </a:r>
            <a:r>
              <a:rPr lang="pt-BR" altLang="ja-JP" smtClean="0"/>
              <a:t> nas células sanguíneas e outros órgãos, </a:t>
            </a:r>
          </a:p>
          <a:p>
            <a:pPr lvl="4"/>
            <a:endParaRPr lang="pt-BR" smtClean="0"/>
          </a:p>
        </p:txBody>
      </p:sp>
      <p:sp>
        <p:nvSpPr>
          <p:cNvPr id="41987" name="AutoShape 5" descr="O que é epigenética?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1988" name="AutoShape 7" descr="O que é epigenética?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sp>
        <p:nvSpPr>
          <p:cNvPr id="41989" name="AutoShape 9" descr="O que é epigenética?"/>
          <p:cNvSpPr>
            <a:spLocks noChangeAspect="1" noChangeArrowheads="1"/>
          </p:cNvSpPr>
          <p:nvPr/>
        </p:nvSpPr>
        <p:spPr bwMode="auto">
          <a:xfrm>
            <a:off x="5943600" y="3276600"/>
            <a:ext cx="3048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/>
          <a:lstStyle/>
          <a:p>
            <a:endParaRPr lang="pt-BR"/>
          </a:p>
        </p:txBody>
      </p:sp>
      <p:pic>
        <p:nvPicPr>
          <p:cNvPr id="41990" name="Picture 11" descr="epigenética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2927350" cy="17954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41991" name="Picture 12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407988" y="2997200"/>
            <a:ext cx="5688012" cy="3241675"/>
          </a:xfrm>
          <a:prstGeom prst="rect">
            <a:avLst/>
          </a:prstGeom>
          <a:noFill/>
          <a:ln w="57150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41992" name="Text Box 13"/>
          <p:cNvSpPr txBox="1">
            <a:spLocks noChangeArrowheads="1"/>
          </p:cNvSpPr>
          <p:nvPr/>
        </p:nvSpPr>
        <p:spPr bwMode="auto">
          <a:xfrm>
            <a:off x="911225" y="6308725"/>
            <a:ext cx="4968875" cy="5175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>
            <a:spAutoFit/>
          </a:bodyPr>
          <a:lstStyle/>
          <a:p>
            <a:pPr algn="ctr"/>
            <a:r>
              <a:rPr lang="pt-BR" sz="1400" i="1"/>
              <a:t>*</a:t>
            </a:r>
            <a:r>
              <a:rPr lang="pt-BR" sz="1400" b="1" i="1"/>
              <a:t>alterações do DNA que não modificam sua sequência, mas afetam a atividade de um ou mais genes. </a:t>
            </a:r>
          </a:p>
        </p:txBody>
      </p:sp>
      <p:sp>
        <p:nvSpPr>
          <p:cNvPr id="41993" name="Rectangle 14"/>
          <p:cNvSpPr>
            <a:spLocks noChangeArrowheads="1"/>
          </p:cNvSpPr>
          <p:nvPr/>
        </p:nvSpPr>
        <p:spPr bwMode="auto">
          <a:xfrm>
            <a:off x="6432550" y="2916238"/>
            <a:ext cx="5759450" cy="2730500"/>
          </a:xfrm>
          <a:prstGeom prst="rect">
            <a:avLst/>
          </a:prstGeom>
          <a:solidFill>
            <a:srgbClr val="FFFFFF"/>
          </a:solidFill>
          <a:ln w="76200" cmpd="tri">
            <a:solidFill>
              <a:schemeClr val="hlink"/>
            </a:solidFill>
            <a:miter lim="800000"/>
            <a:headEnd/>
            <a:tailEnd/>
          </a:ln>
        </p:spPr>
        <p:txBody>
          <a:bodyPr lIns="228528" anchor="ctr">
            <a:spAutoFit/>
          </a:bodyPr>
          <a:lstStyle/>
          <a:p>
            <a:r>
              <a:rPr lang="pt-BR" sz="2000" b="1"/>
              <a:t>-iNO promove a carcinogênese pela supressão da apoptose</a:t>
            </a:r>
            <a:r>
              <a:rPr lang="pt-BR" sz="2000"/>
              <a:t> e pela </a:t>
            </a:r>
            <a:r>
              <a:rPr lang="pt-BR" sz="2000" b="1"/>
              <a:t>inativação da oncoproteína p53 do tumor supressor</a:t>
            </a:r>
            <a:r>
              <a:rPr lang="pt-BR" sz="2000"/>
              <a:t>.</a:t>
            </a:r>
          </a:p>
          <a:p>
            <a:r>
              <a:rPr lang="pt-BR" sz="2000"/>
              <a:t>-</a:t>
            </a:r>
            <a:r>
              <a:rPr lang="pt-BR" sz="2000" b="1"/>
              <a:t>NO + O2= peroxinitrito</a:t>
            </a:r>
          </a:p>
          <a:p>
            <a:endParaRPr lang="pt-BR" sz="2000" b="1"/>
          </a:p>
          <a:p>
            <a:pPr eaLnBrk="0" hangingPunct="0"/>
            <a:r>
              <a:rPr lang="pt-BR" sz="1600" b="1"/>
              <a:t>      oxidação e estresse nitrosativo </a:t>
            </a:r>
          </a:p>
          <a:p>
            <a:pPr eaLnBrk="0" hangingPunct="0"/>
            <a:endParaRPr lang="pt-BR" sz="1600" b="1"/>
          </a:p>
          <a:p>
            <a:pPr eaLnBrk="0" hangingPunct="0"/>
            <a:r>
              <a:rPr lang="pt-BR" sz="1600" b="1"/>
              <a:t>      impacto na modificação e reparo do DNA</a:t>
            </a:r>
            <a:endParaRPr lang="pt-BR" b="1"/>
          </a:p>
          <a:p>
            <a:pPr eaLnBrk="0" hangingPunct="0"/>
            <a:endParaRPr lang="pt-BR" sz="2000"/>
          </a:p>
        </p:txBody>
      </p:sp>
      <p:sp>
        <p:nvSpPr>
          <p:cNvPr id="41994" name="Line 15"/>
          <p:cNvSpPr>
            <a:spLocks noChangeShapeType="1"/>
          </p:cNvSpPr>
          <p:nvPr/>
        </p:nvSpPr>
        <p:spPr bwMode="auto">
          <a:xfrm>
            <a:off x="7680325" y="4292600"/>
            <a:ext cx="360363" cy="2159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1995" name="Line 16"/>
          <p:cNvSpPr>
            <a:spLocks noChangeShapeType="1"/>
          </p:cNvSpPr>
          <p:nvPr/>
        </p:nvSpPr>
        <p:spPr bwMode="auto">
          <a:xfrm>
            <a:off x="7896225" y="4797425"/>
            <a:ext cx="360363" cy="2159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  <p:sp>
        <p:nvSpPr>
          <p:cNvPr id="41996" name="Rectangle 17"/>
          <p:cNvSpPr>
            <a:spLocks noChangeArrowheads="1"/>
          </p:cNvSpPr>
          <p:nvPr/>
        </p:nvSpPr>
        <p:spPr bwMode="auto">
          <a:xfrm>
            <a:off x="6383338" y="5661025"/>
            <a:ext cx="5260975" cy="10207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tIns="126960" bIns="25392" anchor="ctr">
            <a:spAutoFit/>
          </a:bodyPr>
          <a:lstStyle/>
          <a:p>
            <a:pPr algn="ctr"/>
            <a:r>
              <a:rPr lang="pt-BR" sz="2200" b="1">
                <a:solidFill>
                  <a:srgbClr val="072A4D"/>
                </a:solidFill>
                <a:hlinkClick r:id="rId4"/>
              </a:rPr>
              <a:t>Ó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4"/>
              </a:rPr>
              <a:t>xido n</a:t>
            </a:r>
            <a:r>
              <a:rPr lang="pt-BR" sz="2200" b="1">
                <a:solidFill>
                  <a:srgbClr val="072A4D"/>
                </a:solidFill>
                <a:hlinkClick r:id="rId4"/>
              </a:rPr>
              <a:t>í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4"/>
              </a:rPr>
              <a:t>trico e oxigênio </a:t>
            </a:r>
            <a:r>
              <a:rPr lang="pt-BR" sz="2200" b="1">
                <a:solidFill>
                  <a:srgbClr val="072A4D"/>
                </a:solidFill>
                <a:hlinkClick r:id="rId4"/>
              </a:rPr>
              <a:t>–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4"/>
              </a:rPr>
              <a:t> um casamento feito no c</a:t>
            </a:r>
            <a:r>
              <a:rPr lang="pt-BR" sz="2200" b="1">
                <a:solidFill>
                  <a:srgbClr val="072A4D"/>
                </a:solidFill>
                <a:hlinkClick r:id="rId4"/>
              </a:rPr>
              <a:t>é</a:t>
            </a:r>
            <a:r>
              <a:rPr lang="pt-BR" sz="2200" b="1">
                <a:solidFill>
                  <a:srgbClr val="072A4D"/>
                </a:solidFill>
                <a:latin typeface="Lato" pitchFamily="34" charset="0"/>
                <a:hlinkClick r:id="rId4"/>
              </a:rPr>
              <a:t>u ou no inferno?</a:t>
            </a:r>
            <a:endParaRPr lang="pt-BR" sz="22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pt-BR" sz="800">
                <a:solidFill>
                  <a:srgbClr val="607D8B"/>
                </a:solidFill>
              </a:rPr>
              <a:t>  </a:t>
            </a:r>
            <a:r>
              <a:rPr lang="pt-BR" sz="1300">
                <a:solidFill>
                  <a:srgbClr val="424242"/>
                </a:solidFill>
                <a:ea typeface="Source Sans Pro"/>
                <a:cs typeface="Source Sans Pro"/>
              </a:rPr>
              <a:t>Satyyan Laskhminrusimha (EUA)</a:t>
            </a:r>
            <a:endParaRPr lang="pt-BR">
              <a:solidFill>
                <a:srgbClr val="607D8B"/>
              </a:solidFill>
            </a:endParaRPr>
          </a:p>
        </p:txBody>
      </p:sp>
      <p:pic>
        <p:nvPicPr>
          <p:cNvPr id="41997" name="Picture 18" descr="doc">
            <a:hlinkClick r:id="rId5" tooltip="Oxido-nítrico-oxigenio-Noivos"/>
          </p:cNvPr>
          <p:cNvPicPr>
            <a:picLocks noChangeAspect="1" noChangeArrowheads="1"/>
          </p:cNvPicPr>
          <p:nvPr/>
        </p:nvPicPr>
        <p:blipFill>
          <a:blip r:embed="rId6"/>
          <a:srcRect/>
          <a:stretch>
            <a:fillRect/>
          </a:stretch>
        </p:blipFill>
        <p:spPr bwMode="auto">
          <a:xfrm>
            <a:off x="11064875" y="616585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3009" name="Rectangle 2"/>
          <p:cNvSpPr>
            <a:spLocks noGrp="1"/>
          </p:cNvSpPr>
          <p:nvPr>
            <p:ph type="title"/>
          </p:nvPr>
        </p:nvSpPr>
        <p:spPr>
          <a:xfrm>
            <a:off x="1127125" y="0"/>
            <a:ext cx="9980613" cy="1173163"/>
          </a:xfrm>
        </p:spPr>
        <p:txBody>
          <a:bodyPr/>
          <a:lstStyle/>
          <a:p>
            <a:r>
              <a:rPr lang="pt-BR" b="1" smtClean="0">
                <a:solidFill>
                  <a:srgbClr val="FF0000"/>
                </a:solidFill>
              </a:rPr>
              <a:t>ERROS INATOS DO METABOLISMO (EIM)</a:t>
            </a:r>
          </a:p>
        </p:txBody>
      </p:sp>
      <p:sp>
        <p:nvSpPr>
          <p:cNvPr id="43010" name="Rectangle 3"/>
          <p:cNvSpPr>
            <a:spLocks noGrp="1"/>
          </p:cNvSpPr>
          <p:nvPr>
            <p:ph type="body" idx="1"/>
          </p:nvPr>
        </p:nvSpPr>
        <p:spPr>
          <a:xfrm>
            <a:off x="1104900" y="1600200"/>
            <a:ext cx="10679113" cy="5257800"/>
          </a:xfrm>
        </p:spPr>
        <p:txBody>
          <a:bodyPr/>
          <a:lstStyle/>
          <a:p>
            <a:pPr algn="ctr"/>
            <a:r>
              <a:rPr lang="pt-BR" b="1" smtClean="0"/>
              <a:t>incidência de 1/1000 a 1/2500</a:t>
            </a:r>
          </a:p>
          <a:p>
            <a:pPr algn="ctr"/>
            <a:r>
              <a:rPr lang="pt-BR" b="1" smtClean="0"/>
              <a:t> 25% deles manifestam se no período neonatal </a:t>
            </a:r>
          </a:p>
          <a:p>
            <a:r>
              <a:rPr lang="pt-BR" b="1" smtClean="0">
                <a:solidFill>
                  <a:schemeClr val="hlink"/>
                </a:solidFill>
              </a:rPr>
              <a:t>Suspeitar de EIM é importante</a:t>
            </a:r>
            <a:r>
              <a:rPr lang="pt-BR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 para um diagnóstico precoce, 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instituição de terapias adequadas, 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prevenção de sequelas e óbitos. </a:t>
            </a:r>
          </a:p>
          <a:p>
            <a:r>
              <a:rPr lang="pt-BR" b="1" smtClean="0">
                <a:solidFill>
                  <a:srgbClr val="FF0000"/>
                </a:solidFill>
              </a:rPr>
              <a:t>EIM nos RN, em geral manifestam se após período livre de sintomas como</a:t>
            </a:r>
            <a:r>
              <a:rPr lang="pt-BR" smtClean="0"/>
              <a:t>: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 - Acidose metabólica com hiperamonemia, sugerindo Acidemias orgânicas  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- Hipoglicemia sem cetose, sugerindo Defeitos   de oxidação de ácidos graxo</a:t>
            </a:r>
          </a:p>
          <a:p>
            <a:pPr>
              <a:buFont typeface="Wingdings" pitchFamily="2" charset="2"/>
              <a:buNone/>
            </a:pPr>
            <a:r>
              <a:rPr lang="pt-BR" smtClean="0"/>
              <a:t>            -  Alcalose respiratória com hiperamonemia sugestivo de Defeitos do ciclo da  Ureia </a:t>
            </a:r>
          </a:p>
        </p:txBody>
      </p:sp>
      <p:sp>
        <p:nvSpPr>
          <p:cNvPr id="43011" name="Rectangle 3"/>
          <p:cNvSpPr>
            <a:spLocks noChangeArrowheads="1"/>
          </p:cNvSpPr>
          <p:nvPr/>
        </p:nvSpPr>
        <p:spPr bwMode="auto">
          <a:xfrm>
            <a:off x="192088" y="6521450"/>
            <a:ext cx="11558587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pt-BR" sz="1600">
                <a:solidFill>
                  <a:schemeClr val="hlink"/>
                </a:solidFill>
              </a:rPr>
              <a:t>Maria Teresinha de Oliveira Cardoso (Assistência ao Recém-Nascido de Risco,Editado por Paulo R. Margotto4ª Edição, 2021 </a:t>
            </a:r>
          </a:p>
        </p:txBody>
      </p:sp>
      <p:pic>
        <p:nvPicPr>
          <p:cNvPr id="43012" name="Picture 5" descr="doc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1734800" y="6400800"/>
            <a:ext cx="4572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3" name="Rectangle 6"/>
          <p:cNvSpPr>
            <a:spLocks noChangeArrowheads="1"/>
          </p:cNvSpPr>
          <p:nvPr/>
        </p:nvSpPr>
        <p:spPr bwMode="auto">
          <a:xfrm>
            <a:off x="6383338" y="3006725"/>
            <a:ext cx="5659437" cy="701675"/>
          </a:xfrm>
          <a:prstGeom prst="rect">
            <a:avLst/>
          </a:prstGeom>
          <a:solidFill>
            <a:srgbClr val="FFFF00"/>
          </a:solidFill>
          <a:ln w="9525">
            <a:noFill/>
            <a:miter lim="800000"/>
            <a:headEnd/>
            <a:tailEnd/>
          </a:ln>
        </p:spPr>
        <p:txBody>
          <a:bodyPr anchor="ctr">
            <a:spAutoFit/>
          </a:bodyPr>
          <a:lstStyle/>
          <a:p>
            <a:r>
              <a:rPr lang="pt-BR" sz="2000" b="1">
                <a:solidFill>
                  <a:srgbClr val="FF0000"/>
                </a:solidFill>
              </a:rPr>
              <a:t>“Cuidado com os diagnósticos de SEPSE!!!”</a:t>
            </a:r>
            <a:r>
              <a:rPr lang="pt-BR" sz="2000"/>
              <a:t/>
            </a:r>
            <a:br>
              <a:rPr lang="pt-BR" sz="2000"/>
            </a:br>
            <a:r>
              <a:rPr lang="pt-BR" sz="2000"/>
              <a:t>                  Erasmo Barbante Casella</a:t>
            </a:r>
          </a:p>
        </p:txBody>
      </p:sp>
      <p:pic>
        <p:nvPicPr>
          <p:cNvPr id="43014" name="Picture 8" descr="pdf">
            <a:hlinkClick r:id="rId3" tooltip="EIM_quando_pensar_ abordar"/>
          </p:cNvPr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8975725" y="3716338"/>
            <a:ext cx="503238" cy="504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3015" name="Text Box 9"/>
          <p:cNvSpPr txBox="1">
            <a:spLocks noChangeArrowheads="1"/>
          </p:cNvSpPr>
          <p:nvPr/>
        </p:nvSpPr>
        <p:spPr bwMode="auto">
          <a:xfrm>
            <a:off x="10560050" y="2349500"/>
            <a:ext cx="1427163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>
                <a:solidFill>
                  <a:schemeClr val="hlink"/>
                </a:solidFill>
              </a:rPr>
              <a:t>Sepse </a:t>
            </a:r>
            <a:r>
              <a:rPr lang="pt-BR" sz="2000" i="1">
                <a:solidFill>
                  <a:schemeClr val="hlink"/>
                </a:solidFill>
              </a:rPr>
              <a:t>like!</a:t>
            </a:r>
          </a:p>
        </p:txBody>
      </p:sp>
      <p:sp>
        <p:nvSpPr>
          <p:cNvPr id="43016" name="Line 10"/>
          <p:cNvSpPr>
            <a:spLocks noChangeShapeType="1"/>
          </p:cNvSpPr>
          <p:nvPr/>
        </p:nvSpPr>
        <p:spPr bwMode="auto">
          <a:xfrm flipH="1">
            <a:off x="11352213" y="2708275"/>
            <a:ext cx="360362" cy="215900"/>
          </a:xfrm>
          <a:prstGeom prst="line">
            <a:avLst/>
          </a:prstGeom>
          <a:noFill/>
          <a:ln w="57150">
            <a:solidFill>
              <a:srgbClr val="FF0000"/>
            </a:solidFill>
            <a:round/>
            <a:headEnd/>
            <a:tailEnd type="triangle" w="med" len="med"/>
          </a:ln>
        </p:spPr>
        <p:txBody>
          <a:bodyPr/>
          <a:lstStyle/>
          <a:p>
            <a:endParaRPr lang="pt-BR"/>
          </a:p>
        </p:txBody>
      </p:sp>
    </p:spTree>
  </p:cSld>
  <p:clrMapOvr>
    <a:masterClrMapping/>
  </p:clrMapOvr>
  <p:transition spd="med"/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4033" name="Rectangle 3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pt-BR" sz="1800" smtClean="0"/>
              <a:t>Recém-nascido (RN) de 38 semanas, 2690g, cesariana (centralização fetal/sofrimento fetal, oligohidraminia, líquido amniótico meconial), </a:t>
            </a:r>
            <a:r>
              <a:rPr lang="pt-BR" sz="1800" b="1" smtClean="0"/>
              <a:t>Apgar de 7/8</a:t>
            </a:r>
            <a:r>
              <a:rPr lang="pt-BR" sz="1800" smtClean="0"/>
              <a:t>, Suporte respiratório consistiu de CPAP nasal.</a:t>
            </a:r>
          </a:p>
          <a:p>
            <a:r>
              <a:rPr lang="pt-BR" sz="1800" smtClean="0"/>
              <a:t>Apresentou  </a:t>
            </a:r>
            <a:r>
              <a:rPr lang="pt-BR" sz="1800" b="1" smtClean="0"/>
              <a:t>HIPOGLICEMIA PERSISTENTE e REFRATÁRIA</a:t>
            </a:r>
            <a:r>
              <a:rPr lang="pt-BR" sz="1800" smtClean="0"/>
              <a:t> nos primeiro 7 dias de vida, havendo necessidade de uso de TIG de 12 mg/kg/min de glicose, hidrocortisona e octreotide (este por 9 dias), no entanto não se confirmando hiperinsulinismo (Insulina: 15,4 µmol/mL). </a:t>
            </a:r>
          </a:p>
        </p:txBody>
      </p:sp>
      <p:sp>
        <p:nvSpPr>
          <p:cNvPr id="44034" name="Rectangle 2"/>
          <p:cNvSpPr>
            <a:spLocks/>
          </p:cNvSpPr>
          <p:nvPr/>
        </p:nvSpPr>
        <p:spPr bwMode="auto">
          <a:xfrm>
            <a:off x="1127125" y="0"/>
            <a:ext cx="9980613" cy="1173163"/>
          </a:xfrm>
          <a:prstGeom prst="rect">
            <a:avLst/>
          </a:prstGeom>
          <a:noFill/>
          <a:ln w="12700">
            <a:noFill/>
            <a:miter lim="400000"/>
            <a:headEnd/>
            <a:tailEnd/>
          </a:ln>
        </p:spPr>
        <p:txBody>
          <a:bodyPr lIns="0" tIns="0" rIns="0" bIns="0" anchor="b"/>
          <a:lstStyle/>
          <a:p>
            <a:pPr algn="ctr" eaLnBrk="0" hangingPunct="0">
              <a:lnSpc>
                <a:spcPct val="90000"/>
              </a:lnSpc>
            </a:pPr>
            <a:r>
              <a:rPr lang="pt-BR" sz="2800" b="1">
                <a:solidFill>
                  <a:srgbClr val="FF0000"/>
                </a:solidFill>
                <a:latin typeface="Plantagenet Cherokee"/>
                <a:ea typeface="Plantagenet Cherokee"/>
                <a:cs typeface="Plantagenet Cherokee"/>
                <a:sym typeface="Plantagenet Cherokee"/>
              </a:rPr>
              <a:t>ERROS INATOS DO METABOLISMO: um caso</a:t>
            </a:r>
          </a:p>
        </p:txBody>
      </p:sp>
      <p:pic>
        <p:nvPicPr>
          <p:cNvPr id="44035" name="Picture 5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2208213" y="3789363"/>
            <a:ext cx="7186612" cy="2457450"/>
          </a:xfrm>
          <a:prstGeom prst="rect">
            <a:avLst/>
          </a:prstGeom>
          <a:noFill/>
          <a:ln w="28575">
            <a:solidFill>
              <a:srgbClr val="FF0000"/>
            </a:solidFill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5057" name="Picture 4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1992313" y="188913"/>
            <a:ext cx="3771900" cy="1708150"/>
          </a:xfrm>
          <a:prstGeom prst="rect">
            <a:avLst/>
          </a:prstGeom>
          <a:noFill/>
          <a:ln w="1270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45058" name="Picture 7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6167438" y="333375"/>
            <a:ext cx="3022600" cy="1557338"/>
          </a:xfrm>
          <a:prstGeom prst="rect">
            <a:avLst/>
          </a:prstGeom>
          <a:noFill/>
          <a:ln w="19050">
            <a:solidFill>
              <a:srgbClr val="FFFF00"/>
            </a:solidFill>
            <a:miter lim="800000"/>
            <a:headEnd/>
            <a:tailEnd/>
          </a:ln>
        </p:spPr>
      </p:pic>
      <p:pic>
        <p:nvPicPr>
          <p:cNvPr id="45059" name="Picture 9"/>
          <p:cNvPicPr>
            <a:picLocks noChangeAspect="1" noChangeArrowheads="1"/>
          </p:cNvPicPr>
          <p:nvPr>
            <p:ph type="body" idx="1"/>
          </p:nvPr>
        </p:nvPicPr>
        <p:blipFill>
          <a:blip r:embed="rId4"/>
          <a:srcRect/>
          <a:stretch>
            <a:fillRect/>
          </a:stretch>
        </p:blipFill>
        <p:spPr>
          <a:xfrm>
            <a:off x="1847850" y="2205038"/>
            <a:ext cx="2925763" cy="2362200"/>
          </a:xfrm>
        </p:spPr>
      </p:pic>
      <p:pic>
        <p:nvPicPr>
          <p:cNvPr id="45060" name="Picture 10"/>
          <p:cNvPicPr>
            <a:picLocks noChangeAspect="1" noChangeArrowheads="1"/>
          </p:cNvPicPr>
          <p:nvPr/>
        </p:nvPicPr>
        <p:blipFill>
          <a:blip r:embed="rId5"/>
          <a:srcRect/>
          <a:stretch>
            <a:fillRect/>
          </a:stretch>
        </p:blipFill>
        <p:spPr bwMode="auto">
          <a:xfrm>
            <a:off x="5303838" y="2205038"/>
            <a:ext cx="4176712" cy="23241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45061" name="Text Box 11"/>
          <p:cNvSpPr txBox="1">
            <a:spLocks noChangeArrowheads="1"/>
          </p:cNvSpPr>
          <p:nvPr/>
        </p:nvSpPr>
        <p:spPr bwMode="auto">
          <a:xfrm>
            <a:off x="1127125" y="1844675"/>
            <a:ext cx="8485188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FF3300"/>
                </a:solidFill>
              </a:rPr>
              <a:t>Hiperecogenicidade periventricular     Hemorragia intraventricular (II)</a:t>
            </a:r>
          </a:p>
        </p:txBody>
      </p:sp>
      <p:sp>
        <p:nvSpPr>
          <p:cNvPr id="45062" name="Text Box 12"/>
          <p:cNvSpPr txBox="1">
            <a:spLocks noChangeArrowheads="1"/>
          </p:cNvSpPr>
          <p:nvPr/>
        </p:nvSpPr>
        <p:spPr bwMode="auto">
          <a:xfrm>
            <a:off x="1703388" y="4508500"/>
            <a:ext cx="7710487" cy="3968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r>
              <a:rPr lang="pt-BR" sz="2000" b="1">
                <a:solidFill>
                  <a:srgbClr val="FF3300"/>
                </a:solidFill>
              </a:rPr>
              <a:t>Hidrocéfalo pós-hemorrágico        leucomalácia periventricular</a:t>
            </a:r>
          </a:p>
        </p:txBody>
      </p:sp>
      <p:sp>
        <p:nvSpPr>
          <p:cNvPr id="45063" name="Text Box 13"/>
          <p:cNvSpPr txBox="1">
            <a:spLocks noChangeArrowheads="1"/>
          </p:cNvSpPr>
          <p:nvPr/>
        </p:nvSpPr>
        <p:spPr bwMode="auto">
          <a:xfrm>
            <a:off x="1271588" y="4868863"/>
            <a:ext cx="10026650" cy="12207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>
            <a:spAutoFit/>
          </a:bodyPr>
          <a:lstStyle/>
          <a:p>
            <a:pPr algn="ctr"/>
            <a:r>
              <a:rPr lang="pt-BR" sz="2000"/>
              <a:t> </a:t>
            </a:r>
            <a:r>
              <a:rPr lang="pt-BR" sz="1800"/>
              <a:t>Teste do pezinho chegou a sugerir erro inato do metabolismo envolvendo ciclo da ureia</a:t>
            </a:r>
          </a:p>
          <a:p>
            <a:pPr algn="ctr"/>
            <a:r>
              <a:rPr lang="pt-BR" sz="1800"/>
              <a:t>Mas que não se encaixava no quadro clínico e laboratorial</a:t>
            </a:r>
          </a:p>
          <a:p>
            <a:pPr algn="ctr"/>
            <a:r>
              <a:rPr lang="pt-BR" sz="1800"/>
              <a:t>Realizado </a:t>
            </a:r>
            <a:r>
              <a:rPr lang="pt-BR" sz="1800" b="1">
                <a:solidFill>
                  <a:schemeClr val="hlink"/>
                </a:solidFill>
              </a:rPr>
              <a:t>Exoma</a:t>
            </a:r>
            <a:r>
              <a:rPr lang="pt-BR" sz="1800"/>
              <a:t>*: </a:t>
            </a:r>
            <a:r>
              <a:rPr lang="pt-BR" sz="1800" b="1">
                <a:solidFill>
                  <a:schemeClr val="folHlink"/>
                </a:solidFill>
              </a:rPr>
              <a:t>não</a:t>
            </a:r>
            <a:r>
              <a:rPr lang="pt-BR" sz="1800"/>
              <a:t> </a:t>
            </a:r>
            <a:r>
              <a:rPr lang="pt-BR" sz="1800" b="1">
                <a:solidFill>
                  <a:schemeClr val="folHlink"/>
                </a:solidFill>
              </a:rPr>
              <a:t>mostrou possível  defeito de beta oxidação ou doença mitocondrial</a:t>
            </a:r>
          </a:p>
          <a:p>
            <a:pPr algn="ctr"/>
            <a:r>
              <a:rPr lang="pt-BR" sz="1800"/>
              <a:t>Em acompanhamento: Neurologia, Endocrinologia e Genética.</a:t>
            </a:r>
          </a:p>
        </p:txBody>
      </p:sp>
      <p:sp>
        <p:nvSpPr>
          <p:cNvPr id="45064" name="Rectangle 14"/>
          <p:cNvSpPr>
            <a:spLocks noChangeArrowheads="1"/>
          </p:cNvSpPr>
          <p:nvPr/>
        </p:nvSpPr>
        <p:spPr bwMode="auto">
          <a:xfrm>
            <a:off x="0" y="6021388"/>
            <a:ext cx="12192000" cy="1249362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  <p:txBody>
          <a:bodyPr tIns="126960" bIns="25392" anchor="ctr">
            <a:spAutoFit/>
          </a:bodyPr>
          <a:lstStyle/>
          <a:p>
            <a:pPr algn="ctr"/>
            <a:r>
              <a:rPr lang="pt-BR" sz="1800" b="1">
                <a:solidFill>
                  <a:srgbClr val="072A4D"/>
                </a:solidFill>
                <a:latin typeface="Lato" pitchFamily="34" charset="0"/>
                <a:hlinkClick r:id="rId6"/>
              </a:rPr>
              <a:t>NEUROSSONOGRAFIA NEONATAL- Compartilhando imagens: Encefalopatia hip</a:t>
            </a:r>
            <a:r>
              <a:rPr lang="pt-BR" sz="1800" b="1">
                <a:solidFill>
                  <a:srgbClr val="072A4D"/>
                </a:solidFill>
                <a:hlinkClick r:id="rId6"/>
              </a:rPr>
              <a:t>ó</a:t>
            </a:r>
            <a:r>
              <a:rPr lang="pt-BR" sz="1800" b="1">
                <a:solidFill>
                  <a:srgbClr val="072A4D"/>
                </a:solidFill>
                <a:latin typeface="Lato" pitchFamily="34" charset="0"/>
                <a:hlinkClick r:id="rId6"/>
              </a:rPr>
              <a:t>xico-isquêmica: lesão talâmica</a:t>
            </a:r>
            <a:endParaRPr lang="pt-BR" sz="1800" b="1">
              <a:solidFill>
                <a:srgbClr val="072A4D"/>
              </a:solidFill>
              <a:latin typeface="Lato" pitchFamily="34" charset="0"/>
            </a:endParaRPr>
          </a:p>
          <a:p>
            <a:pPr algn="ctr" eaLnBrk="0" hangingPunct="0"/>
            <a:r>
              <a:rPr lang="pt-BR" sz="1800">
                <a:solidFill>
                  <a:srgbClr val="607D8B"/>
                </a:solidFill>
                <a:latin typeface="Source Sans Pro"/>
              </a:rPr>
              <a:t>* </a:t>
            </a:r>
            <a:r>
              <a:rPr lang="pt-BR"/>
              <a:t> </a:t>
            </a:r>
            <a:r>
              <a:rPr lang="pt-BR" sz="1800"/>
              <a:t>detectar alterações no DNA em aproximadamente 20 mil genes do genoma humano.</a:t>
            </a:r>
            <a:r>
              <a:rPr lang="pt-BR"/>
              <a:t> </a:t>
            </a:r>
            <a:r>
              <a:rPr lang="pt-BR" sz="1800">
                <a:solidFill>
                  <a:srgbClr val="607D8B"/>
                </a:solidFill>
                <a:latin typeface="Source Sans Pro"/>
              </a:rPr>
              <a:t> </a:t>
            </a:r>
            <a:r>
              <a:rPr lang="pt-BR" sz="1800">
                <a:solidFill>
                  <a:srgbClr val="607D8B"/>
                </a:solidFill>
              </a:rPr>
              <a:t>         </a:t>
            </a:r>
            <a:endParaRPr lang="pt-BR" sz="1800">
              <a:solidFill>
                <a:srgbClr val="607D8B"/>
              </a:solidFill>
              <a:latin typeface="Source Sans Pro"/>
            </a:endParaRPr>
          </a:p>
        </p:txBody>
      </p:sp>
      <p:pic>
        <p:nvPicPr>
          <p:cNvPr id="45065" name="Picture 15" descr="doc">
            <a:hlinkClick r:id="rId7" tooltip="Neursonog_Neonat_EHI_talamo"/>
          </p:cNvPr>
          <p:cNvPicPr>
            <a:picLocks noChangeAspect="1" noChangeArrowheads="1"/>
          </p:cNvPicPr>
          <p:nvPr/>
        </p:nvPicPr>
        <p:blipFill>
          <a:blip r:embed="rId8"/>
          <a:srcRect/>
          <a:stretch>
            <a:fillRect/>
          </a:stretch>
        </p:blipFill>
        <p:spPr bwMode="auto">
          <a:xfrm>
            <a:off x="11352213" y="6473825"/>
            <a:ext cx="384175" cy="3841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/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6081" name="Rectangle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z="3600" smtClean="0">
                <a:solidFill>
                  <a:schemeClr val="folHlink"/>
                </a:solidFill>
              </a:rPr>
              <a:t>Muito Obrigado!</a:t>
            </a:r>
          </a:p>
        </p:txBody>
      </p:sp>
      <p:pic>
        <p:nvPicPr>
          <p:cNvPr id="46082" name="Picture 4" descr="Dra"/>
          <p:cNvPicPr>
            <a:picLocks noChangeAspect="1" noChangeArrowheads="1"/>
          </p:cNvPicPr>
          <p:nvPr>
            <p:ph type="body" idx="1"/>
          </p:nvPr>
        </p:nvPicPr>
        <p:blipFill>
          <a:blip r:embed="rId2"/>
          <a:srcRect/>
          <a:stretch>
            <a:fillRect/>
          </a:stretch>
        </p:blipFill>
        <p:spPr>
          <a:xfrm>
            <a:off x="2135188" y="1412875"/>
            <a:ext cx="6553200" cy="4914900"/>
          </a:xfrm>
        </p:spPr>
      </p:pic>
      <p:sp>
        <p:nvSpPr>
          <p:cNvPr id="46083" name="Rectangle 5"/>
          <p:cNvSpPr>
            <a:spLocks noChangeArrowheads="1"/>
          </p:cNvSpPr>
          <p:nvPr/>
        </p:nvSpPr>
        <p:spPr bwMode="auto">
          <a:xfrm>
            <a:off x="479425" y="6381750"/>
            <a:ext cx="10553700" cy="3365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wrap="none" anchor="ctr">
            <a:spAutoFit/>
          </a:bodyPr>
          <a:lstStyle/>
          <a:p>
            <a:r>
              <a:rPr lang="it-IT" sz="1600" b="1">
                <a:solidFill>
                  <a:schemeClr val="hlink"/>
                </a:solidFill>
              </a:rPr>
              <a:t>(2003):Dr. Paulo R. Margotto e Dra. </a:t>
            </a:r>
            <a:r>
              <a:rPr lang="pt-BR" sz="1600" b="1">
                <a:solidFill>
                  <a:schemeClr val="hlink"/>
                </a:solidFill>
              </a:rPr>
              <a:t>Teresinha Cardoso de Oliveira com os Estudantes da ESCS-Turma 2002</a:t>
            </a:r>
          </a:p>
        </p:txBody>
      </p:sp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Default">
  <a:themeElements>
    <a:clrScheme name="Default">
      <a:dk1>
        <a:srgbClr val="514843"/>
      </a:dk1>
      <a:lt1>
        <a:srgbClr val="FFFFF3"/>
      </a:lt1>
      <a:dk2>
        <a:srgbClr val="A7A7A7"/>
      </a:dk2>
      <a:lt2>
        <a:srgbClr val="53535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50800" dist="25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48000" cap="flat">
          <a:solidFill>
            <a:srgbClr val="514843"/>
          </a:solidFill>
          <a:prstDash val="solid"/>
          <a:bevel/>
        </a:ln>
        <a:effectLst>
          <a:outerShdw blurRad="38100" dist="254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514843"/>
            </a:solidFill>
            <a:effectLst/>
            <a:uFillTx/>
            <a:latin typeface="Euphemia"/>
            <a:ea typeface="Euphemia"/>
            <a:cs typeface="Euphemia"/>
            <a:sym typeface="Euphem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48000" cap="flat">
          <a:solidFill>
            <a:srgbClr val="514843"/>
          </a:solidFill>
          <a:prstDash val="solid"/>
          <a:bevel/>
        </a:ln>
        <a:effectLst>
          <a:outerShdw blurRad="50800" dist="25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514843"/>
            </a:solidFill>
            <a:effectLst/>
            <a:uFillTx/>
            <a:latin typeface="Euphemia"/>
            <a:ea typeface="Euphemia"/>
            <a:cs typeface="Euphemia"/>
            <a:sym typeface="Euphem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Default">
  <a:themeElements>
    <a:clrScheme name="Default">
      <a:dk1>
        <a:srgbClr val="000000"/>
      </a:dk1>
      <a:lt1>
        <a:srgbClr val="FFFFFF"/>
      </a:lt1>
      <a:dk2>
        <a:srgbClr val="A7A7A7"/>
      </a:dk2>
      <a:lt2>
        <a:srgbClr val="535353"/>
      </a:lt2>
      <a:accent1>
        <a:srgbClr val="514843"/>
      </a:accent1>
      <a:accent2>
        <a:srgbClr val="6D7D66"/>
      </a:accent2>
      <a:accent3>
        <a:srgbClr val="525A6A"/>
      </a:accent3>
      <a:accent4>
        <a:srgbClr val="827266"/>
      </a:accent4>
      <a:accent5>
        <a:srgbClr val="AE9A7E"/>
      </a:accent5>
      <a:accent6>
        <a:srgbClr val="A8A39E"/>
      </a:accent6>
      <a:hlink>
        <a:srgbClr val="0000FF"/>
      </a:hlink>
      <a:folHlink>
        <a:srgbClr val="FF00FF"/>
      </a:folHlink>
    </a:clrScheme>
    <a:fontScheme name="Default">
      <a:majorFont>
        <a:latin typeface="Helvetica Neue"/>
        <a:ea typeface="Helvetica Neue"/>
        <a:cs typeface="Helvetica Neue"/>
      </a:majorFont>
      <a:minorFont>
        <a:latin typeface="Helvetica"/>
        <a:ea typeface="Helvetica"/>
        <a:cs typeface="Helvetica"/>
      </a:minorFont>
    </a:fontScheme>
    <a:fmtScheme name="Default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50800" dist="25000" dir="5400000" rotWithShape="0">
              <a:srgbClr val="000000">
                <a:alpha val="38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rgbClr val="FFFFFF"/>
        </a:solidFill>
        <a:ln w="48000" cap="flat">
          <a:solidFill>
            <a:srgbClr val="514843"/>
          </a:solidFill>
          <a:prstDash val="solid"/>
          <a:bevel/>
        </a:ln>
        <a:effectLst>
          <a:outerShdw blurRad="38100" dist="254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45719" tIns="45719" rIns="45719" bIns="45719" numCol="1" spcCol="38100" rtlCol="0" anchor="ctr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514843"/>
            </a:solidFill>
            <a:effectLst/>
            <a:uFillTx/>
            <a:latin typeface="Euphemia"/>
            <a:ea typeface="Euphemia"/>
            <a:cs typeface="Euphemia"/>
            <a:sym typeface="Euphem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48000" cap="flat">
          <a:solidFill>
            <a:srgbClr val="514843"/>
          </a:solidFill>
          <a:prstDash val="solid"/>
          <a:bevel/>
        </a:ln>
        <a:effectLst>
          <a:outerShdw blurRad="50800" dist="25000" dir="5400000" rotWithShape="0">
            <a:srgbClr val="000000">
              <a:alpha val="38000"/>
            </a:srgbClr>
          </a:outerShdw>
        </a:effectLst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</a:spPr>
      <a:bodyPr rot="0" spcFirstLastPara="1" vertOverflow="overflow" horzOverflow="overflow" vert="horz" wrap="square" lIns="45719" tIns="45719" rIns="45719" bIns="45719" numCol="1" spcCol="38100" rtlCol="0" anchor="t">
        <a:sp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514843"/>
            </a:solidFill>
            <a:effectLst/>
            <a:uFillTx/>
            <a:latin typeface="Euphemia"/>
            <a:ea typeface="Euphemia"/>
            <a:cs typeface="Euphemia"/>
            <a:sym typeface="Euphemia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2285</TotalTime>
  <Words>2124</Words>
  <PresentationFormat>Custom</PresentationFormat>
  <Paragraphs>208</Paragraphs>
  <Slides>30</Slides>
  <Notes>0</Notes>
  <HiddenSlides>0</HiddenSlides>
  <MMClips>0</MMClips>
  <ScaleCrop>false</ScaleCrop>
  <HeadingPairs>
    <vt:vector size="6" baseType="variant">
      <vt:variant>
        <vt:lpstr>Fontes usadas</vt:lpstr>
      </vt:variant>
      <vt:variant>
        <vt:i4>9</vt:i4>
      </vt:variant>
      <vt:variant>
        <vt:lpstr>Modelo de design</vt:lpstr>
      </vt:variant>
      <vt:variant>
        <vt:i4>5</vt:i4>
      </vt:variant>
      <vt:variant>
        <vt:lpstr>Títulos de slides</vt:lpstr>
      </vt:variant>
      <vt:variant>
        <vt:i4>30</vt:i4>
      </vt:variant>
    </vt:vector>
  </HeadingPairs>
  <TitlesOfParts>
    <vt:vector size="44" baseType="lpstr">
      <vt:lpstr>Euphemia</vt:lpstr>
      <vt:lpstr>Helvetica</vt:lpstr>
      <vt:lpstr>Arial</vt:lpstr>
      <vt:lpstr>Plantagenet Cherokee</vt:lpstr>
      <vt:lpstr>Wingdings</vt:lpstr>
      <vt:lpstr>Helvetica Neue</vt:lpstr>
      <vt:lpstr>Pirate</vt:lpstr>
      <vt:lpstr>Lato</vt:lpstr>
      <vt:lpstr>Source Sans Pro</vt:lpstr>
      <vt:lpstr>Default</vt:lpstr>
      <vt:lpstr>Default</vt:lpstr>
      <vt:lpstr>Default</vt:lpstr>
      <vt:lpstr>Default</vt:lpstr>
      <vt:lpstr>Default</vt:lpstr>
      <vt:lpstr>Genética na neonatologia</vt:lpstr>
      <vt:lpstr>Homenagem </vt:lpstr>
      <vt:lpstr>INTRODUÇÃO</vt:lpstr>
      <vt:lpstr>Slide 4</vt:lpstr>
      <vt:lpstr>Conceitos básicos para o entendimento</vt:lpstr>
      <vt:lpstr>1-INFLUÊNCIA GENÉTICA NA DETERMINAÇÃO DAS DOENÇAS RESPIRATÓRIAS</vt:lpstr>
      <vt:lpstr>     DOENÇA DA MEMBRANA HIALINA </vt:lpstr>
      <vt:lpstr>Association between the surfactant protein A (SP-A) gene locus and respiratory-distress syndrome in the Finnish population.Rämet M, Haataja R, Marttila R, Floros J, Hallman M.Am J Hum Genet. 2000 May;66(5):1569-79. doi: 10.1086/302906. Epub 2000 Apr 4.PMID: 10762543 Artigo Gratuito!</vt:lpstr>
      <vt:lpstr>Dinucleotide repeats in the human surfactant protein-B gene and respiratory-distress syndrome.Floros J, Veletza SV, Kotikalapudi P, Krizkova L, Karinch AM, Friedman C, Buchter S, Marks K.Biochem J. 1995 Jan 15;305 ( Pt 2)(Pt 2):583-90. doi: 10.1042/bj3050583.PMID: 783277. Artigo Gratuito!  e  </vt:lpstr>
      <vt:lpstr>Displasia broncopulmonar (DBP) </vt:lpstr>
      <vt:lpstr>Displasia broncopulmonar </vt:lpstr>
      <vt:lpstr>                 Hipertensão Pulmonar Persistente </vt:lpstr>
      <vt:lpstr>Hipertensão Pulmonar Persistente (HP) </vt:lpstr>
      <vt:lpstr>Hipertensão Pulmonar Persistente (HP) </vt:lpstr>
      <vt:lpstr>Apneia da Prematuridade</vt:lpstr>
      <vt:lpstr>Apneia da Prematuridade </vt:lpstr>
      <vt:lpstr>QUANDO PENSAR NA GENÉTICA</vt:lpstr>
      <vt:lpstr>Hemorragia intraventricular no Recém-Nascido a termo</vt:lpstr>
      <vt:lpstr>Hemorragia intraventricular no Recém-Nascido a termo</vt:lpstr>
      <vt:lpstr>Hemorragia intraventricular no Recém-Nascido a termo</vt:lpstr>
      <vt:lpstr>Hemorragia intraventricular no Recém-Nascido a termo</vt:lpstr>
      <vt:lpstr>Hemorragia intraventricular no Recém-Nascido a termo</vt:lpstr>
      <vt:lpstr>Hemorragia intraventricular no Recém-Nascido a termo</vt:lpstr>
      <vt:lpstr>Síndrome de Down</vt:lpstr>
      <vt:lpstr>Hidropsia fetal não imune</vt:lpstr>
      <vt:lpstr>Carcinogênese ÓXIDO NÍTRICO (NO) (usado na Hipertensão Pulmonar)</vt:lpstr>
      <vt:lpstr>ERROS INATOS DO METABOLISMO (EIM)</vt:lpstr>
      <vt:lpstr>Slide 28</vt:lpstr>
      <vt:lpstr>Slide 29</vt:lpstr>
      <vt:lpstr>Muito Obrigado!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Fechamento tardio da onfalocele gigante na África acidental: relato de cinco casos</dc:title>
  <dc:creator>Paulo</dc:creator>
  <cp:lastModifiedBy>Paulo</cp:lastModifiedBy>
  <cp:revision>29</cp:revision>
  <dcterms:modified xsi:type="dcterms:W3CDTF">2021-06-22T01:36:07Z</dcterms:modified>
</cp:coreProperties>
</file>