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8" r:id="rId1"/>
  </p:sldMasterIdLst>
  <p:notesMasterIdLst>
    <p:notesMasterId r:id="rId2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73" r:id="rId14"/>
    <p:sldId id="268" r:id="rId15"/>
    <p:sldId id="269" r:id="rId16"/>
    <p:sldId id="270" r:id="rId17"/>
    <p:sldId id="271" r:id="rId18"/>
    <p:sldId id="279" r:id="rId19"/>
    <p:sldId id="280" r:id="rId20"/>
    <p:sldId id="281" r:id="rId21"/>
    <p:sldId id="275" r:id="rId22"/>
    <p:sldId id="276" r:id="rId23"/>
    <p:sldId id="277" r:id="rId24"/>
    <p:sldId id="278" r:id="rId25"/>
    <p:sldId id="274" r:id="rId26"/>
  </p:sldIdLst>
  <p:sldSz cx="12192000" cy="6858000"/>
  <p:notesSz cx="6858000" cy="9144000"/>
  <p:defaultTextStyle>
    <a:defPPr>
      <a:defRPr lang="en-US"/>
    </a:defPPr>
    <a:lvl1pPr algn="l" defTabSz="457200"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defTabSz="457200"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defTabSz="457200"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defTabSz="457200"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defTabSz="457200"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00FF"/>
    <a:srgbClr val="FFFF00"/>
    <a:srgbClr val="0000FF"/>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000" autoAdjust="0"/>
    <p:restoredTop sz="94604" autoAdjust="0"/>
  </p:normalViewPr>
  <p:slideViewPr>
    <p:cSldViewPr snapToGrid="0">
      <p:cViewPr>
        <p:scale>
          <a:sx n="92" d="100"/>
          <a:sy n="92" d="100"/>
        </p:scale>
        <p:origin x="-950" y="-18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98F39AC-34B3-42EF-84B7-33BADD46421F}" type="datetimeFigureOut">
              <a:rPr lang="pt-BR"/>
              <a:pPr>
                <a:defRPr/>
              </a:pPr>
              <a:t>09/07/2021</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5681EEA9-9876-40DB-A870-A390CD944135}" type="slidenum">
              <a:rPr lang="pt-BR"/>
              <a:pPr>
                <a:defRPr/>
              </a:pPr>
              <a:t>‹nº›</a:t>
            </a:fld>
            <a:endParaRPr lang="pt-BR"/>
          </a:p>
        </p:txBody>
      </p:sp>
    </p:spTree>
    <p:extLst>
      <p:ext uri="{BB962C8B-B14F-4D97-AF65-F5344CB8AC3E}">
        <p14:creationId xmlns:p14="http://schemas.microsoft.com/office/powerpoint/2010/main" val="362326764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ctangle 6"/>
          <p:cNvSpPr/>
          <p:nvPr/>
        </p:nvSpPr>
        <p:spPr>
          <a:xfrm>
            <a:off x="0"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92000" cy="6667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1097280" y="758952"/>
            <a:ext cx="10058400" cy="3566160"/>
          </a:xfrm>
        </p:spPr>
        <p:txBody>
          <a:bodyPr/>
          <a:lstStyle>
            <a:lvl1pPr algn="l">
              <a:lnSpc>
                <a:spcPct val="85000"/>
              </a:lnSpc>
              <a:defRPr sz="8000" spc="-50" baseline="0">
                <a:solidFill>
                  <a:schemeClr val="tx1">
                    <a:lumMod val="85000"/>
                    <a:lumOff val="15000"/>
                  </a:schemeClr>
                </a:solidFill>
              </a:defRPr>
            </a:lvl1pPr>
          </a:lstStyle>
          <a:p>
            <a:r>
              <a:rPr lang="pt-BR"/>
              <a:t>Clique para editar o título Mestre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pt-BR"/>
              <a:t>Clique para editar o estilo do subtítulo Mestre</a:t>
            </a:r>
            <a:endParaRPr lang="en-US" dirty="0"/>
          </a:p>
        </p:txBody>
      </p:sp>
      <p:sp>
        <p:nvSpPr>
          <p:cNvPr id="7" name="Date Placeholder 3"/>
          <p:cNvSpPr>
            <a:spLocks noGrp="1"/>
          </p:cNvSpPr>
          <p:nvPr>
            <p:ph type="dt" sz="half" idx="10"/>
          </p:nvPr>
        </p:nvSpPr>
        <p:spPr/>
        <p:txBody>
          <a:bodyPr/>
          <a:lstStyle>
            <a:lvl1pPr>
              <a:defRPr/>
            </a:lvl1pPr>
          </a:lstStyle>
          <a:p>
            <a:pPr>
              <a:defRPr/>
            </a:pPr>
            <a:fld id="{A5D111A0-1DF0-43B3-8C6B-66D55B1D61D6}" type="datetimeFigureOut">
              <a:rPr lang="pt-BR"/>
              <a:pPr>
                <a:defRPr/>
              </a:pPr>
              <a:t>09/07/2021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F966DB44-664B-4894-BEB5-0B37AF20FC15}" type="slidenum">
              <a:rPr lang="pt-BR"/>
              <a:pPr>
                <a:defRPr/>
              </a:pPr>
              <a:t>‹nº›</a:t>
            </a:fld>
            <a:endParaRPr lang="pt-BR"/>
          </a:p>
        </p:txBody>
      </p:sp>
    </p:spTree>
    <p:extLst>
      <p:ext uri="{BB962C8B-B14F-4D97-AF65-F5344CB8AC3E}">
        <p14:creationId xmlns:p14="http://schemas.microsoft.com/office/powerpoint/2010/main" val="23749798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Content Placeholder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6DCA2FD1-57EC-4E6F-9508-76EBA2427466}" type="datetimeFigureOut">
              <a:rPr lang="pt-BR"/>
              <a:pPr>
                <a:defRPr/>
              </a:pPr>
              <a:t>09/07/2021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181E34E-9037-48E3-A29C-113494F33C54}" type="slidenum">
              <a:rPr lang="pt-BR"/>
              <a:pPr>
                <a:defRPr/>
              </a:pPr>
              <a:t>‹nº›</a:t>
            </a:fld>
            <a:endParaRPr lang="pt-BR"/>
          </a:p>
        </p:txBody>
      </p:sp>
    </p:spTree>
    <p:extLst>
      <p:ext uri="{BB962C8B-B14F-4D97-AF65-F5344CB8AC3E}">
        <p14:creationId xmlns:p14="http://schemas.microsoft.com/office/powerpoint/2010/main" val="1110981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solidFill>
          <a:schemeClr val="bg1"/>
        </a:solidFill>
        <a:effectLst/>
      </p:bgPr>
    </p:bg>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cxnSp>
        <p:nvCxnSpPr>
          <p:cNvPr id="6" name="Straight Connector 8"/>
          <p:cNvCxnSpPr/>
          <p:nvPr/>
        </p:nvCxnSpPr>
        <p:spPr>
          <a:xfrm>
            <a:off x="1208088" y="4343400"/>
            <a:ext cx="9875837"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1097280" y="758952"/>
            <a:ext cx="10058400" cy="3566160"/>
          </a:xfrm>
        </p:spPr>
        <p:txBody>
          <a:bodyPr anchorCtr="0"/>
          <a:lstStyle>
            <a:lvl1pPr>
              <a:lnSpc>
                <a:spcPct val="85000"/>
              </a:lnSpc>
              <a:defRPr sz="8000" b="0">
                <a:solidFill>
                  <a:schemeClr val="tx1">
                    <a:lumMod val="85000"/>
                    <a:lumOff val="15000"/>
                  </a:schemeClr>
                </a:solidFill>
              </a:defRPr>
            </a:lvl1pPr>
          </a:lstStyle>
          <a:p>
            <a:r>
              <a:rPr lang="pt-BR"/>
              <a:t>Clique para editar o título Mestre</a:t>
            </a:r>
            <a:endParaRPr lang="en-US" dirty="0"/>
          </a:p>
        </p:txBody>
      </p:sp>
      <p:sp>
        <p:nvSpPr>
          <p:cNvPr id="3" name="Text Placeholder 2"/>
          <p:cNvSpPr>
            <a:spLocks noGrp="1"/>
          </p:cNvSpPr>
          <p:nvPr>
            <p:ph type="body" idx="1"/>
          </p:nvPr>
        </p:nvSpPr>
        <p:spPr>
          <a:xfrm>
            <a:off x="1097280" y="4453128"/>
            <a:ext cx="10058400" cy="1143000"/>
          </a:xfrm>
        </p:spPr>
        <p:txBody>
          <a:bodyPr lIns="91440" rIns="9144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7" name="Date Placeholder 3"/>
          <p:cNvSpPr>
            <a:spLocks noGrp="1"/>
          </p:cNvSpPr>
          <p:nvPr>
            <p:ph type="dt" sz="half" idx="10"/>
          </p:nvPr>
        </p:nvSpPr>
        <p:spPr/>
        <p:txBody>
          <a:bodyPr/>
          <a:lstStyle>
            <a:lvl1pPr>
              <a:defRPr/>
            </a:lvl1pPr>
          </a:lstStyle>
          <a:p>
            <a:pPr>
              <a:defRPr/>
            </a:pPr>
            <a:fld id="{1B715033-B5C0-4EA4-8858-242CD960A22F}" type="datetimeFigureOut">
              <a:rPr lang="pt-BR"/>
              <a:pPr>
                <a:defRPr/>
              </a:pPr>
              <a:t>09/07/2021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C810C517-B450-4059-A648-52A6BC4F5E59}" type="slidenum">
              <a:rPr lang="pt-BR"/>
              <a:pPr>
                <a:defRPr/>
              </a:pPr>
              <a:t>‹nº›</a:t>
            </a:fld>
            <a:endParaRPr lang="pt-BR"/>
          </a:p>
        </p:txBody>
      </p:sp>
    </p:spTree>
    <p:extLst>
      <p:ext uri="{BB962C8B-B14F-4D97-AF65-F5344CB8AC3E}">
        <p14:creationId xmlns:p14="http://schemas.microsoft.com/office/powerpoint/2010/main" val="34986024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Content Placeholder 2"/>
          <p:cNvSpPr>
            <a:spLocks noGrp="1"/>
          </p:cNvSpPr>
          <p:nvPr>
            <p:ph sz="half" idx="1"/>
          </p:nvPr>
        </p:nvSpPr>
        <p:spPr>
          <a:xfrm>
            <a:off x="1097280" y="1845734"/>
            <a:ext cx="4937760" cy="4023359"/>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Date Placeholder 3"/>
          <p:cNvSpPr>
            <a:spLocks noGrp="1"/>
          </p:cNvSpPr>
          <p:nvPr>
            <p:ph type="dt" sz="half" idx="10"/>
          </p:nvPr>
        </p:nvSpPr>
        <p:spPr/>
        <p:txBody>
          <a:bodyPr/>
          <a:lstStyle>
            <a:lvl1pPr>
              <a:defRPr/>
            </a:lvl1pPr>
          </a:lstStyle>
          <a:p>
            <a:pPr>
              <a:defRPr/>
            </a:pPr>
            <a:fld id="{BA67CF9A-D58B-475B-AD8A-51A6D040C89F}" type="datetimeFigureOut">
              <a:rPr lang="pt-BR"/>
              <a:pPr>
                <a:defRPr/>
              </a:pPr>
              <a:t>09/07/2021</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65D7370-A3E4-4442-A164-D3D4CD41D4F1}" type="slidenum">
              <a:rPr lang="pt-BR"/>
              <a:pPr>
                <a:defRPr/>
              </a:pPr>
              <a:t>‹nº›</a:t>
            </a:fld>
            <a:endParaRPr lang="pt-BR"/>
          </a:p>
        </p:txBody>
      </p:sp>
    </p:spTree>
    <p:extLst>
      <p:ext uri="{BB962C8B-B14F-4D97-AF65-F5344CB8AC3E}">
        <p14:creationId xmlns:p14="http://schemas.microsoft.com/office/powerpoint/2010/main" val="451070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pt-BR"/>
              <a:t>Clique para editar o título Mestre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Content Placeholder 3"/>
          <p:cNvSpPr>
            <a:spLocks noGrp="1"/>
          </p:cNvSpPr>
          <p:nvPr>
            <p:ph sz="half" idx="2"/>
          </p:nvPr>
        </p:nvSpPr>
        <p:spPr>
          <a:xfrm>
            <a:off x="1097280" y="2582335"/>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Content Placeholder 5"/>
          <p:cNvSpPr>
            <a:spLocks noGrp="1"/>
          </p:cNvSpPr>
          <p:nvPr>
            <p:ph sz="quarter" idx="4"/>
          </p:nvPr>
        </p:nvSpPr>
        <p:spPr>
          <a:xfrm>
            <a:off x="6217920" y="2582334"/>
            <a:ext cx="4937760" cy="328676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7" name="Date Placeholder 3"/>
          <p:cNvSpPr>
            <a:spLocks noGrp="1"/>
          </p:cNvSpPr>
          <p:nvPr>
            <p:ph type="dt" sz="half" idx="10"/>
          </p:nvPr>
        </p:nvSpPr>
        <p:spPr/>
        <p:txBody>
          <a:bodyPr/>
          <a:lstStyle>
            <a:lvl1pPr>
              <a:defRPr/>
            </a:lvl1pPr>
          </a:lstStyle>
          <a:p>
            <a:pPr>
              <a:defRPr/>
            </a:pPr>
            <a:fld id="{CD96CCA2-CD21-471C-AD4F-5E480D92E5A1}" type="datetimeFigureOut">
              <a:rPr lang="pt-BR"/>
              <a:pPr>
                <a:defRPr/>
              </a:pPr>
              <a:t>09/07/2021</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283E7E1F-893E-4A6C-8523-1BF85A489947}" type="slidenum">
              <a:rPr lang="pt-BR"/>
              <a:pPr>
                <a:defRPr/>
              </a:pPr>
              <a:t>‹nº›</a:t>
            </a:fld>
            <a:endParaRPr lang="pt-BR"/>
          </a:p>
        </p:txBody>
      </p:sp>
    </p:spTree>
    <p:extLst>
      <p:ext uri="{BB962C8B-B14F-4D97-AF65-F5344CB8AC3E}">
        <p14:creationId xmlns:p14="http://schemas.microsoft.com/office/powerpoint/2010/main" val="1978197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Date Placeholder 3"/>
          <p:cNvSpPr>
            <a:spLocks noGrp="1"/>
          </p:cNvSpPr>
          <p:nvPr>
            <p:ph type="dt" sz="half" idx="10"/>
          </p:nvPr>
        </p:nvSpPr>
        <p:spPr/>
        <p:txBody>
          <a:bodyPr/>
          <a:lstStyle>
            <a:lvl1pPr>
              <a:defRPr/>
            </a:lvl1pPr>
          </a:lstStyle>
          <a:p>
            <a:pPr>
              <a:defRPr/>
            </a:pPr>
            <a:fld id="{798304CD-5148-4253-A215-927EFA8F7F56}" type="datetimeFigureOut">
              <a:rPr lang="pt-BR"/>
              <a:pPr>
                <a:defRPr/>
              </a:pPr>
              <a:t>09/07/2021</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6793B2D3-E722-4C23-8EB1-E5444824EFBD}" type="slidenum">
              <a:rPr lang="pt-BR"/>
              <a:pPr>
                <a:defRPr/>
              </a:pPr>
              <a:t>‹nº›</a:t>
            </a:fld>
            <a:endParaRPr lang="pt-BR"/>
          </a:p>
        </p:txBody>
      </p:sp>
    </p:spTree>
    <p:extLst>
      <p:ext uri="{BB962C8B-B14F-4D97-AF65-F5344CB8AC3E}">
        <p14:creationId xmlns:p14="http://schemas.microsoft.com/office/powerpoint/2010/main" val="311005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2"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Rectangle 5"/>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Date Placeholder 6"/>
          <p:cNvSpPr>
            <a:spLocks noGrp="1"/>
          </p:cNvSpPr>
          <p:nvPr>
            <p:ph type="dt" sz="half" idx="10"/>
          </p:nvPr>
        </p:nvSpPr>
        <p:spPr/>
        <p:txBody>
          <a:bodyPr/>
          <a:lstStyle>
            <a:lvl1pPr>
              <a:defRPr/>
            </a:lvl1pPr>
          </a:lstStyle>
          <a:p>
            <a:pPr>
              <a:defRPr/>
            </a:pPr>
            <a:fld id="{7C205484-8A86-49E0-BFE8-4A56886C2ED7}" type="datetimeFigureOut">
              <a:rPr lang="pt-BR"/>
              <a:pPr>
                <a:defRPr/>
              </a:pPr>
              <a:t>09/07/2021</a:t>
            </a:fld>
            <a:endParaRPr lang="pt-BR"/>
          </a:p>
        </p:txBody>
      </p:sp>
      <p:sp>
        <p:nvSpPr>
          <p:cNvPr id="5" name="Footer Placeholder 7"/>
          <p:cNvSpPr>
            <a:spLocks noGrp="1"/>
          </p:cNvSpPr>
          <p:nvPr>
            <p:ph type="ftr" sz="quarter" idx="11"/>
          </p:nvPr>
        </p:nvSpPr>
        <p:spPr/>
        <p:txBody>
          <a:bodyPr/>
          <a:lstStyle>
            <a:lvl1pPr>
              <a:defRPr>
                <a:solidFill>
                  <a:srgbClr val="FFFFFF"/>
                </a:solidFill>
              </a:defRPr>
            </a:lvl1pPr>
          </a:lstStyle>
          <a:p>
            <a:pPr>
              <a:defRPr/>
            </a:pPr>
            <a:endParaRPr lang="pt-BR"/>
          </a:p>
        </p:txBody>
      </p:sp>
      <p:sp>
        <p:nvSpPr>
          <p:cNvPr id="6" name="Slide Number Placeholder 8"/>
          <p:cNvSpPr>
            <a:spLocks noGrp="1"/>
          </p:cNvSpPr>
          <p:nvPr>
            <p:ph type="sldNum" sz="quarter" idx="12"/>
          </p:nvPr>
        </p:nvSpPr>
        <p:spPr/>
        <p:txBody>
          <a:bodyPr/>
          <a:lstStyle>
            <a:lvl1pPr>
              <a:defRPr/>
            </a:lvl1pPr>
          </a:lstStyle>
          <a:p>
            <a:pPr>
              <a:defRPr/>
            </a:pPr>
            <a:fld id="{5EDC5A4F-A543-4FD5-B74A-CA0FF8B14DE9}" type="slidenum">
              <a:rPr lang="pt-BR"/>
              <a:pPr>
                <a:defRPr/>
              </a:pPr>
              <a:t>‹nº›</a:t>
            </a:fld>
            <a:endParaRPr lang="pt-BR"/>
          </a:p>
        </p:txBody>
      </p:sp>
    </p:spTree>
    <p:extLst>
      <p:ext uri="{BB962C8B-B14F-4D97-AF65-F5344CB8AC3E}">
        <p14:creationId xmlns:p14="http://schemas.microsoft.com/office/powerpoint/2010/main" val="4151852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7"/>
          <p:cNvSpPr/>
          <p:nvPr/>
        </p:nvSpPr>
        <p:spPr>
          <a:xfrm>
            <a:off x="0" y="0"/>
            <a:ext cx="40513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4040188" y="0"/>
            <a:ext cx="635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lstStyle>
            <a:lvl1pPr>
              <a:defRPr sz="3600" b="0">
                <a:solidFill>
                  <a:srgbClr val="FFFFFF"/>
                </a:solidFill>
              </a:defRPr>
            </a:lvl1pPr>
          </a:lstStyle>
          <a:p>
            <a:r>
              <a:rPr lang="pt-BR"/>
              <a:t>Clique para editar o título Mestre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a:xfrm>
            <a:off x="465138" y="6459538"/>
            <a:ext cx="2619375" cy="365125"/>
          </a:xfrm>
        </p:spPr>
        <p:txBody>
          <a:bodyPr/>
          <a:lstStyle>
            <a:lvl1pPr algn="l">
              <a:defRPr/>
            </a:lvl1pPr>
          </a:lstStyle>
          <a:p>
            <a:pPr>
              <a:defRPr/>
            </a:pPr>
            <a:fld id="{95DE72F3-E7EE-4DD9-BA7B-966E1729A79B}" type="datetimeFigureOut">
              <a:rPr lang="pt-BR"/>
              <a:pPr>
                <a:defRPr/>
              </a:pPr>
              <a:t>09/07/2021</a:t>
            </a:fld>
            <a:endParaRPr lang="pt-BR"/>
          </a:p>
        </p:txBody>
      </p:sp>
      <p:sp>
        <p:nvSpPr>
          <p:cNvPr id="8" name="Footer Placeholder 5"/>
          <p:cNvSpPr>
            <a:spLocks noGrp="1"/>
          </p:cNvSpPr>
          <p:nvPr>
            <p:ph type="ftr" sz="quarter" idx="11"/>
          </p:nvPr>
        </p:nvSpPr>
        <p:spPr>
          <a:xfrm>
            <a:off x="4800600" y="6459538"/>
            <a:ext cx="4648200" cy="365125"/>
          </a:xfrm>
        </p:spPr>
        <p:txBody>
          <a:bodyPr/>
          <a:lstStyle>
            <a:lvl1pPr algn="l">
              <a:defRPr>
                <a:solidFill>
                  <a:schemeClr val="tx2"/>
                </a:solidFill>
              </a:defRPr>
            </a:lvl1pPr>
          </a:lstStyle>
          <a:p>
            <a:pPr>
              <a:defRPr/>
            </a:pPr>
            <a:endParaRPr lang="pt-BR"/>
          </a:p>
        </p:txBody>
      </p:sp>
      <p:sp>
        <p:nvSpPr>
          <p:cNvPr id="9" name="Slide Number Placeholder 6"/>
          <p:cNvSpPr>
            <a:spLocks noGrp="1"/>
          </p:cNvSpPr>
          <p:nvPr>
            <p:ph type="sldNum" sz="quarter" idx="12"/>
          </p:nvPr>
        </p:nvSpPr>
        <p:spPr/>
        <p:txBody>
          <a:bodyPr/>
          <a:lstStyle>
            <a:lvl1pPr>
              <a:defRPr>
                <a:solidFill>
                  <a:schemeClr val="tx2"/>
                </a:solidFill>
              </a:defRPr>
            </a:lvl1pPr>
          </a:lstStyle>
          <a:p>
            <a:pPr>
              <a:defRPr/>
            </a:pPr>
            <a:fld id="{2AC231CA-D44C-41A2-AD7B-028A3CFC70D6}" type="slidenum">
              <a:rPr lang="pt-BR"/>
              <a:pPr>
                <a:defRPr/>
              </a:pPr>
              <a:t>‹nº›</a:t>
            </a:fld>
            <a:endParaRPr lang="pt-BR"/>
          </a:p>
        </p:txBody>
      </p:sp>
    </p:spTree>
    <p:extLst>
      <p:ext uri="{BB962C8B-B14F-4D97-AF65-F5344CB8AC3E}">
        <p14:creationId xmlns:p14="http://schemas.microsoft.com/office/powerpoint/2010/main" val="14510357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8"/>
          <p:cNvSpPr/>
          <p:nvPr/>
        </p:nvSpPr>
        <p:spPr>
          <a:xfrm>
            <a:off x="0" y="4914900"/>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oAutofit/>
          </a:bodyPr>
          <a:lstStyle>
            <a:lvl1pPr>
              <a:defRPr sz="3600" b="0">
                <a:solidFill>
                  <a:srgbClr val="FFFFFF"/>
                </a:solidFill>
              </a:defRPr>
            </a:lvl1pPr>
          </a:lstStyle>
          <a:p>
            <a:r>
              <a:rPr lang="pt-BR"/>
              <a:t>Clique para editar o título Mestre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endParaRPr lang="en-US" noProof="0"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7" name="Date Placeholder 4"/>
          <p:cNvSpPr>
            <a:spLocks noGrp="1"/>
          </p:cNvSpPr>
          <p:nvPr>
            <p:ph type="dt" sz="half" idx="10"/>
          </p:nvPr>
        </p:nvSpPr>
        <p:spPr/>
        <p:txBody>
          <a:bodyPr/>
          <a:lstStyle>
            <a:lvl1pPr>
              <a:defRPr/>
            </a:lvl1pPr>
          </a:lstStyle>
          <a:p>
            <a:pPr>
              <a:defRPr/>
            </a:pPr>
            <a:fld id="{1735529B-18BE-44AD-8185-46D2F93848B5}" type="datetimeFigureOut">
              <a:rPr lang="pt-BR"/>
              <a:pPr>
                <a:defRPr/>
              </a:pPr>
              <a:t>09/07/2021</a:t>
            </a:fld>
            <a:endParaRPr lang="pt-BR"/>
          </a:p>
        </p:txBody>
      </p:sp>
      <p:sp>
        <p:nvSpPr>
          <p:cNvPr id="8" name="Footer Placeholder 5"/>
          <p:cNvSpPr>
            <a:spLocks noGrp="1"/>
          </p:cNvSpPr>
          <p:nvPr>
            <p:ph type="ftr" sz="quarter" idx="11"/>
          </p:nvPr>
        </p:nvSpPr>
        <p:spPr/>
        <p:txBody>
          <a:bodyPr/>
          <a:lstStyle>
            <a:lvl1pPr>
              <a:defRPr/>
            </a:lvl1pPr>
          </a:lstStyle>
          <a:p>
            <a:pPr>
              <a:defRPr/>
            </a:pPr>
            <a:endParaRPr lang="pt-BR"/>
          </a:p>
        </p:txBody>
      </p:sp>
      <p:sp>
        <p:nvSpPr>
          <p:cNvPr id="9" name="Slide Number Placeholder 6"/>
          <p:cNvSpPr>
            <a:spLocks noGrp="1"/>
          </p:cNvSpPr>
          <p:nvPr>
            <p:ph type="sldNum" sz="quarter" idx="12"/>
          </p:nvPr>
        </p:nvSpPr>
        <p:spPr/>
        <p:txBody>
          <a:bodyPr/>
          <a:lstStyle>
            <a:lvl1pPr>
              <a:defRPr/>
            </a:lvl1pPr>
          </a:lstStyle>
          <a:p>
            <a:pPr>
              <a:defRPr/>
            </a:pPr>
            <a:fld id="{F83311DB-A964-443D-B89D-115B072ED992}" type="slidenum">
              <a:rPr lang="pt-BR"/>
              <a:pPr>
                <a:defRPr/>
              </a:pPr>
              <a:t>‹nº›</a:t>
            </a:fld>
            <a:endParaRPr lang="pt-BR"/>
          </a:p>
        </p:txBody>
      </p:sp>
    </p:spTree>
    <p:extLst>
      <p:ext uri="{BB962C8B-B14F-4D97-AF65-F5344CB8AC3E}">
        <p14:creationId xmlns:p14="http://schemas.microsoft.com/office/powerpoint/2010/main" val="21147793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a:t>Clique para editar o título Mestre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4" name="Date Placeholder 3"/>
          <p:cNvSpPr>
            <a:spLocks noGrp="1"/>
          </p:cNvSpPr>
          <p:nvPr>
            <p:ph type="dt" sz="half" idx="10"/>
          </p:nvPr>
        </p:nvSpPr>
        <p:spPr/>
        <p:txBody>
          <a:bodyPr/>
          <a:lstStyle>
            <a:lvl1pPr>
              <a:defRPr/>
            </a:lvl1pPr>
          </a:lstStyle>
          <a:p>
            <a:pPr>
              <a:defRPr/>
            </a:pPr>
            <a:fld id="{F1B08AC2-5570-48E3-9FB1-B40911604E23}" type="datetimeFigureOut">
              <a:rPr lang="pt-BR"/>
              <a:pPr>
                <a:defRPr/>
              </a:pPr>
              <a:t>09/07/2021</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18EC843C-5E58-4BB7-828F-B9FA5E96C932}" type="slidenum">
              <a:rPr lang="pt-BR"/>
              <a:pPr>
                <a:defRPr/>
              </a:pPr>
              <a:t>‹nº›</a:t>
            </a:fld>
            <a:endParaRPr lang="pt-BR"/>
          </a:p>
        </p:txBody>
      </p:sp>
    </p:spTree>
    <p:extLst>
      <p:ext uri="{BB962C8B-B14F-4D97-AF65-F5344CB8AC3E}">
        <p14:creationId xmlns:p14="http://schemas.microsoft.com/office/powerpoint/2010/main" val="42471349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exto e Título Vertical">
    <p:spTree>
      <p:nvGrpSpPr>
        <p:cNvPr id="1" name=""/>
        <p:cNvGrpSpPr/>
        <p:nvPr/>
      </p:nvGrpSpPr>
      <p:grpSpPr>
        <a:xfrm>
          <a:off x="0" y="0"/>
          <a:ext cx="0" cy="0"/>
          <a:chOff x="0" y="0"/>
          <a:chExt cx="0" cy="0"/>
        </a:xfrm>
      </p:grpSpPr>
      <p:sp>
        <p:nvSpPr>
          <p:cNvPr id="4"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5" name="Rectangle 7"/>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pt-BR"/>
              <a:t>Clique para editar o título Mestre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endParaRPr lang="en-US" dirty="0"/>
          </a:p>
        </p:txBody>
      </p:sp>
      <p:sp>
        <p:nvSpPr>
          <p:cNvPr id="6" name="Date Placeholder 3"/>
          <p:cNvSpPr>
            <a:spLocks noGrp="1"/>
          </p:cNvSpPr>
          <p:nvPr>
            <p:ph type="dt" sz="half" idx="10"/>
          </p:nvPr>
        </p:nvSpPr>
        <p:spPr/>
        <p:txBody>
          <a:bodyPr/>
          <a:lstStyle>
            <a:lvl1pPr>
              <a:defRPr/>
            </a:lvl1pPr>
          </a:lstStyle>
          <a:p>
            <a:pPr>
              <a:defRPr/>
            </a:pPr>
            <a:fld id="{0160548D-E4D2-4697-9A16-B6837F030E66}" type="datetimeFigureOut">
              <a:rPr lang="pt-BR"/>
              <a:pPr>
                <a:defRPr/>
              </a:pPr>
              <a:t>09/07/2021</a:t>
            </a:fld>
            <a:endParaRPr lang="pt-BR"/>
          </a:p>
        </p:txBody>
      </p:sp>
      <p:sp>
        <p:nvSpPr>
          <p:cNvPr id="7" name="Footer Placeholder 4"/>
          <p:cNvSpPr>
            <a:spLocks noGrp="1"/>
          </p:cNvSpPr>
          <p:nvPr>
            <p:ph type="ftr" sz="quarter" idx="11"/>
          </p:nvPr>
        </p:nvSpPr>
        <p:spPr/>
        <p:txBody>
          <a:bodyPr/>
          <a:lstStyle>
            <a:lvl1pPr>
              <a:defRPr/>
            </a:lvl1pPr>
          </a:lstStyle>
          <a:p>
            <a:pPr>
              <a:defRPr/>
            </a:pPr>
            <a:endParaRPr lang="pt-BR"/>
          </a:p>
        </p:txBody>
      </p:sp>
      <p:sp>
        <p:nvSpPr>
          <p:cNvPr id="8" name="Slide Number Placeholder 5"/>
          <p:cNvSpPr>
            <a:spLocks noGrp="1"/>
          </p:cNvSpPr>
          <p:nvPr>
            <p:ph type="sldNum" sz="quarter" idx="12"/>
          </p:nvPr>
        </p:nvSpPr>
        <p:spPr/>
        <p:txBody>
          <a:bodyPr/>
          <a:lstStyle>
            <a:lvl1pPr>
              <a:defRPr/>
            </a:lvl1pPr>
          </a:lstStyle>
          <a:p>
            <a:pPr>
              <a:defRPr/>
            </a:pPr>
            <a:fld id="{1181855C-C49D-45E0-B804-CD3CAEF39E56}" type="slidenum">
              <a:rPr lang="pt-BR"/>
              <a:pPr>
                <a:defRPr/>
              </a:pPr>
              <a:t>‹nº›</a:t>
            </a:fld>
            <a:endParaRPr lang="pt-BR"/>
          </a:p>
        </p:txBody>
      </p:sp>
    </p:spTree>
    <p:extLst>
      <p:ext uri="{BB962C8B-B14F-4D97-AF65-F5344CB8AC3E}">
        <p14:creationId xmlns:p14="http://schemas.microsoft.com/office/powerpoint/2010/main" val="39687786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125"/>
            <a:ext cx="12188825" cy="6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6963" y="287338"/>
            <a:ext cx="10058400" cy="1449387"/>
          </a:xfrm>
          <a:prstGeom prst="rect">
            <a:avLst/>
          </a:prstGeom>
        </p:spPr>
        <p:txBody>
          <a:bodyPr vert="horz" lIns="91440" tIns="45720" rIns="91440" bIns="45720" rtlCol="0" anchor="b">
            <a:normAutofit/>
          </a:bodyPr>
          <a:lstStyle/>
          <a:p>
            <a:r>
              <a:rPr lang="pt-BR"/>
              <a:t>Clique para editar o título Mestre</a:t>
            </a:r>
            <a:endParaRPr lang="en-US" dirty="0"/>
          </a:p>
        </p:txBody>
      </p:sp>
      <p:sp>
        <p:nvSpPr>
          <p:cNvPr id="1029" name="Text Placeholder 2"/>
          <p:cNvSpPr>
            <a:spLocks noGrp="1"/>
          </p:cNvSpPr>
          <p:nvPr>
            <p:ph type="body" idx="1"/>
          </p:nvPr>
        </p:nvSpPr>
        <p:spPr bwMode="auto">
          <a:xfrm>
            <a:off x="1096963" y="1846263"/>
            <a:ext cx="10058400" cy="402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45720" numCol="1" anchor="t" anchorCtr="0" compatLnSpc="1">
            <a:prstTxWarp prst="textNoShape">
              <a:avLst/>
            </a:prstTxWarp>
          </a:bodyPr>
          <a:lstStyle/>
          <a:p>
            <a:pPr lvl="0"/>
            <a:r>
              <a:rPr lang="pt-BR" smtClean="0"/>
              <a:t>Clique para editar os estilos de texto Mestres</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1096963" y="6459538"/>
            <a:ext cx="2473325" cy="365125"/>
          </a:xfrm>
          <a:prstGeom prst="rect">
            <a:avLst/>
          </a:prstGeom>
        </p:spPr>
        <p:txBody>
          <a:bodyPr vert="horz" lIns="91440" tIns="45720" rIns="91440" bIns="45720" rtlCol="0" anchor="ctr"/>
          <a:lstStyle>
            <a:lvl1pPr algn="l" fontAlgn="auto">
              <a:spcBef>
                <a:spcPts val="0"/>
              </a:spcBef>
              <a:spcAft>
                <a:spcPts val="0"/>
              </a:spcAft>
              <a:defRPr sz="900">
                <a:solidFill>
                  <a:srgbClr val="FFFFFF"/>
                </a:solidFill>
                <a:latin typeface="+mn-lt"/>
                <a:cs typeface="+mn-cs"/>
              </a:defRPr>
            </a:lvl1pPr>
          </a:lstStyle>
          <a:p>
            <a:pPr>
              <a:defRPr/>
            </a:pPr>
            <a:fld id="{6EF53B54-16BD-4A98-85A7-597E6F938914}" type="datetimeFigureOut">
              <a:rPr lang="pt-BR"/>
              <a:pPr>
                <a:defRPr/>
              </a:pPr>
              <a:t>09/07/2021</a:t>
            </a:fld>
            <a:endParaRPr lang="pt-BR"/>
          </a:p>
        </p:txBody>
      </p:sp>
      <p:sp>
        <p:nvSpPr>
          <p:cNvPr id="5" name="Footer Placeholder 4"/>
          <p:cNvSpPr>
            <a:spLocks noGrp="1"/>
          </p:cNvSpPr>
          <p:nvPr>
            <p:ph type="ftr" sz="quarter" idx="3"/>
          </p:nvPr>
        </p:nvSpPr>
        <p:spPr>
          <a:xfrm>
            <a:off x="3686175" y="6459538"/>
            <a:ext cx="4822825" cy="365125"/>
          </a:xfrm>
          <a:prstGeom prst="rect">
            <a:avLst/>
          </a:prstGeom>
        </p:spPr>
        <p:txBody>
          <a:bodyPr vert="horz" lIns="91440" tIns="45720" rIns="91440" bIns="45720" rtlCol="0" anchor="ctr"/>
          <a:lstStyle>
            <a:lvl1pPr algn="ctr" fontAlgn="auto">
              <a:spcBef>
                <a:spcPts val="0"/>
              </a:spcBef>
              <a:spcAft>
                <a:spcPts val="0"/>
              </a:spcAft>
              <a:defRPr sz="900" cap="all" baseline="0">
                <a:solidFill>
                  <a:srgbClr val="FFFFFF"/>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9901238" y="6459538"/>
            <a:ext cx="1311275" cy="365125"/>
          </a:xfrm>
          <a:prstGeom prst="rect">
            <a:avLst/>
          </a:prstGeom>
        </p:spPr>
        <p:txBody>
          <a:bodyPr vert="horz" lIns="91440" tIns="45720" rIns="91440" bIns="45720" rtlCol="0" anchor="ctr"/>
          <a:lstStyle>
            <a:lvl1pPr algn="r" fontAlgn="auto">
              <a:spcBef>
                <a:spcPts val="0"/>
              </a:spcBef>
              <a:spcAft>
                <a:spcPts val="0"/>
              </a:spcAft>
              <a:defRPr sz="1050">
                <a:solidFill>
                  <a:srgbClr val="FFFFFF"/>
                </a:solidFill>
                <a:latin typeface="+mn-lt"/>
                <a:cs typeface="+mn-cs"/>
              </a:defRPr>
            </a:lvl1pPr>
          </a:lstStyle>
          <a:p>
            <a:pPr>
              <a:defRPr/>
            </a:pPr>
            <a:fld id="{FA698624-4009-4A1F-A2B7-F3818E07D620}" type="slidenum">
              <a:rPr lang="pt-BR"/>
              <a:pPr>
                <a:defRPr/>
              </a:pPr>
              <a:t>‹nº›</a:t>
            </a:fld>
            <a:endParaRPr lang="pt-BR"/>
          </a:p>
        </p:txBody>
      </p:sp>
      <p:cxnSp>
        <p:nvCxnSpPr>
          <p:cNvPr id="10" name="Straight Connector 9"/>
          <p:cNvCxnSpPr/>
          <p:nvPr/>
        </p:nvCxnSpPr>
        <p:spPr>
          <a:xfrm>
            <a:off x="1193800" y="1738313"/>
            <a:ext cx="9966325"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805" r:id="rId1"/>
    <p:sldLayoutId id="2147483800" r:id="rId2"/>
    <p:sldLayoutId id="2147483806" r:id="rId3"/>
    <p:sldLayoutId id="2147483801" r:id="rId4"/>
    <p:sldLayoutId id="2147483802" r:id="rId5"/>
    <p:sldLayoutId id="2147483803" r:id="rId6"/>
    <p:sldLayoutId id="2147483807" r:id="rId7"/>
    <p:sldLayoutId id="2147483808" r:id="rId8"/>
    <p:sldLayoutId id="2147483809" r:id="rId9"/>
    <p:sldLayoutId id="2147483804" r:id="rId10"/>
    <p:sldLayoutId id="2147483810" r:id="rId11"/>
  </p:sldLayoutIdLst>
  <p:txStyles>
    <p:titleStyle>
      <a:lvl1pPr algn="l" rtl="0" eaLnBrk="0" fontAlgn="base" hangingPunct="0">
        <a:lnSpc>
          <a:spcPct val="85000"/>
        </a:lnSpc>
        <a:spcBef>
          <a:spcPct val="0"/>
        </a:spcBef>
        <a:spcAft>
          <a:spcPct val="0"/>
        </a:spcAft>
        <a:defRPr sz="4800" kern="1200" spc="-50">
          <a:solidFill>
            <a:srgbClr val="404040"/>
          </a:solidFill>
          <a:latin typeface="+mj-lt"/>
          <a:ea typeface="+mj-ea"/>
          <a:cs typeface="+mj-cs"/>
        </a:defRPr>
      </a:lvl1pPr>
      <a:lvl2pPr algn="l" rtl="0" eaLnBrk="0" fontAlgn="base" hangingPunct="0">
        <a:lnSpc>
          <a:spcPct val="85000"/>
        </a:lnSpc>
        <a:spcBef>
          <a:spcPct val="0"/>
        </a:spcBef>
        <a:spcAft>
          <a:spcPct val="0"/>
        </a:spcAft>
        <a:defRPr sz="4800">
          <a:solidFill>
            <a:srgbClr val="404040"/>
          </a:solidFill>
          <a:latin typeface="Calibri Light" pitchFamily="34" charset="0"/>
        </a:defRPr>
      </a:lvl2pPr>
      <a:lvl3pPr algn="l" rtl="0" eaLnBrk="0" fontAlgn="base" hangingPunct="0">
        <a:lnSpc>
          <a:spcPct val="85000"/>
        </a:lnSpc>
        <a:spcBef>
          <a:spcPct val="0"/>
        </a:spcBef>
        <a:spcAft>
          <a:spcPct val="0"/>
        </a:spcAft>
        <a:defRPr sz="4800">
          <a:solidFill>
            <a:srgbClr val="404040"/>
          </a:solidFill>
          <a:latin typeface="Calibri Light" pitchFamily="34" charset="0"/>
        </a:defRPr>
      </a:lvl3pPr>
      <a:lvl4pPr algn="l" rtl="0" eaLnBrk="0" fontAlgn="base" hangingPunct="0">
        <a:lnSpc>
          <a:spcPct val="85000"/>
        </a:lnSpc>
        <a:spcBef>
          <a:spcPct val="0"/>
        </a:spcBef>
        <a:spcAft>
          <a:spcPct val="0"/>
        </a:spcAft>
        <a:defRPr sz="4800">
          <a:solidFill>
            <a:srgbClr val="404040"/>
          </a:solidFill>
          <a:latin typeface="Calibri Light" pitchFamily="34" charset="0"/>
        </a:defRPr>
      </a:lvl4pPr>
      <a:lvl5pPr algn="l" rtl="0" eaLnBrk="0" fontAlgn="base" hangingPunct="0">
        <a:lnSpc>
          <a:spcPct val="85000"/>
        </a:lnSpc>
        <a:spcBef>
          <a:spcPct val="0"/>
        </a:spcBef>
        <a:spcAft>
          <a:spcPct val="0"/>
        </a:spcAft>
        <a:defRPr sz="4800">
          <a:solidFill>
            <a:srgbClr val="404040"/>
          </a:solidFill>
          <a:latin typeface="Calibri Light" pitchFamily="34" charset="0"/>
        </a:defRPr>
      </a:lvl5pPr>
      <a:lvl6pPr marL="457200" algn="l" rtl="0" fontAlgn="base">
        <a:lnSpc>
          <a:spcPct val="85000"/>
        </a:lnSpc>
        <a:spcBef>
          <a:spcPct val="0"/>
        </a:spcBef>
        <a:spcAft>
          <a:spcPct val="0"/>
        </a:spcAft>
        <a:defRPr sz="4800">
          <a:solidFill>
            <a:srgbClr val="404040"/>
          </a:solidFill>
          <a:latin typeface="Calibri Light" pitchFamily="34" charset="0"/>
        </a:defRPr>
      </a:lvl6pPr>
      <a:lvl7pPr marL="914400" algn="l" rtl="0" fontAlgn="base">
        <a:lnSpc>
          <a:spcPct val="85000"/>
        </a:lnSpc>
        <a:spcBef>
          <a:spcPct val="0"/>
        </a:spcBef>
        <a:spcAft>
          <a:spcPct val="0"/>
        </a:spcAft>
        <a:defRPr sz="4800">
          <a:solidFill>
            <a:srgbClr val="404040"/>
          </a:solidFill>
          <a:latin typeface="Calibri Light" pitchFamily="34" charset="0"/>
        </a:defRPr>
      </a:lvl7pPr>
      <a:lvl8pPr marL="1371600" algn="l" rtl="0" fontAlgn="base">
        <a:lnSpc>
          <a:spcPct val="85000"/>
        </a:lnSpc>
        <a:spcBef>
          <a:spcPct val="0"/>
        </a:spcBef>
        <a:spcAft>
          <a:spcPct val="0"/>
        </a:spcAft>
        <a:defRPr sz="4800">
          <a:solidFill>
            <a:srgbClr val="404040"/>
          </a:solidFill>
          <a:latin typeface="Calibri Light" pitchFamily="34" charset="0"/>
        </a:defRPr>
      </a:lvl8pPr>
      <a:lvl9pPr marL="1828800" algn="l" rtl="0" fontAlgn="base">
        <a:lnSpc>
          <a:spcPct val="85000"/>
        </a:lnSpc>
        <a:spcBef>
          <a:spcPct val="0"/>
        </a:spcBef>
        <a:spcAft>
          <a:spcPct val="0"/>
        </a:spcAft>
        <a:defRPr sz="4800">
          <a:solidFill>
            <a:srgbClr val="404040"/>
          </a:solidFill>
          <a:latin typeface="Calibri Light" pitchFamily="34" charset="0"/>
        </a:defRPr>
      </a:lvl9pPr>
    </p:titleStyle>
    <p:bodyStyle>
      <a:lvl1pPr marL="90488" indent="-90488" algn="l" rtl="0" eaLnBrk="0" fontAlgn="base" hangingPunct="0">
        <a:lnSpc>
          <a:spcPct val="90000"/>
        </a:lnSpc>
        <a:spcBef>
          <a:spcPts val="1200"/>
        </a:spcBef>
        <a:spcAft>
          <a:spcPts val="200"/>
        </a:spcAft>
        <a:buClr>
          <a:schemeClr val="accent1"/>
        </a:buClr>
        <a:buSzPct val="100000"/>
        <a:buFont typeface="Calibri" panose="020F0502020204030204" pitchFamily="34" charset="0"/>
        <a:buChar char=" "/>
        <a:defRPr sz="2000" kern="1200">
          <a:solidFill>
            <a:srgbClr val="404040"/>
          </a:solidFill>
          <a:latin typeface="+mn-lt"/>
          <a:ea typeface="+mn-ea"/>
          <a:cs typeface="+mn-cs"/>
        </a:defRPr>
      </a:lvl1pPr>
      <a:lvl2pPr marL="382588" indent="-182563" algn="l" rtl="0" eaLnBrk="0" fontAlgn="base" hangingPunct="0">
        <a:lnSpc>
          <a:spcPct val="90000"/>
        </a:lnSpc>
        <a:spcBef>
          <a:spcPts val="200"/>
        </a:spcBef>
        <a:spcAft>
          <a:spcPts val="400"/>
        </a:spcAft>
        <a:buClr>
          <a:schemeClr val="accent1"/>
        </a:buClr>
        <a:buFont typeface="Calibri" pitchFamily="34" charset="0"/>
        <a:buChar char="◦"/>
        <a:defRPr kern="1200">
          <a:solidFill>
            <a:srgbClr val="404040"/>
          </a:solidFill>
          <a:latin typeface="+mn-lt"/>
          <a:ea typeface="+mn-ea"/>
          <a:cs typeface="+mn-cs"/>
        </a:defRPr>
      </a:lvl2pPr>
      <a:lvl3pPr marL="566738"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3pPr>
      <a:lvl4pPr marL="749300"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4pPr>
      <a:lvl5pPr marL="931863" indent="-182563" algn="l" rtl="0" eaLnBrk="0" fontAlgn="base" hangingPunct="0">
        <a:lnSpc>
          <a:spcPct val="90000"/>
        </a:lnSpc>
        <a:spcBef>
          <a:spcPts val="200"/>
        </a:spcBef>
        <a:spcAft>
          <a:spcPts val="400"/>
        </a:spcAft>
        <a:buClr>
          <a:schemeClr val="accent1"/>
        </a:buClr>
        <a:buFont typeface="Calibri" pitchFamily="34" charset="0"/>
        <a:buChar char="◦"/>
        <a:defRPr sz="1400" kern="1200">
          <a:solidFill>
            <a:srgbClr val="404040"/>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hyperlink" Target="http://www.paulomargoto.com.br/"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paulomargotto.com.br/documentos/18431" TargetMode="External"/><Relationship Id="rId1" Type="http://schemas.openxmlformats.org/officeDocument/2006/relationships/slideLayout" Target="../slideLayouts/slideLayout2.xml"/><Relationship Id="rId5" Type="http://schemas.openxmlformats.org/officeDocument/2006/relationships/hyperlink" Target="https://www.ncbi.nlm.nih.gov/pubmed?linkname=pubmed_pubmed&amp;from_uid=29601449" TargetMode="External"/><Relationship Id="rId4" Type="http://schemas.openxmlformats.org/officeDocument/2006/relationships/hyperlink" Target="https://www.ncbi.nlm.nih.gov/pubmed/29601449"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pubmed.ncbi.nlm.nih.gov/24446441/"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paulomargotto.com.br/documentos/21573"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ctrTitle"/>
          </p:nvPr>
        </p:nvSpPr>
        <p:spPr>
          <a:xfrm>
            <a:off x="1401763" y="1557338"/>
            <a:ext cx="8882062" cy="1646237"/>
          </a:xfrm>
        </p:spPr>
        <p:txBody>
          <a:bodyPr wrap="square" numCol="1" anchorCtr="0" compatLnSpc="1">
            <a:prstTxWarp prst="textNoShape">
              <a:avLst/>
            </a:prstTxWarp>
          </a:bodyPr>
          <a:lstStyle/>
          <a:p>
            <a:pPr algn="ctr" eaLnBrk="1" hangingPunct="1">
              <a:defRPr/>
            </a:pPr>
            <a:r>
              <a:rPr lang="pt-BR" sz="2200" b="1" dirty="0" smtClean="0">
                <a:solidFill>
                  <a:srgbClr val="262626"/>
                </a:solidFill>
                <a:latin typeface="Arial" pitchFamily="34" charset="0"/>
                <a:cs typeface="Times New Roman" pitchFamily="18" charset="0"/>
              </a:rPr>
              <a:t>Incidência de candidemia após a adoção de fluconazol profilático em Unidade de Terapia Intensiva Neonatal de um Hospital Materno Infantil do Distrito Federal</a:t>
            </a:r>
            <a:endParaRPr lang="pt-BR" sz="2200" dirty="0" smtClean="0">
              <a:solidFill>
                <a:srgbClr val="262626"/>
              </a:solidFill>
            </a:endParaRPr>
          </a:p>
        </p:txBody>
      </p:sp>
      <p:sp>
        <p:nvSpPr>
          <p:cNvPr id="3" name="Subtítulo 2">
            <a:extLst>
              <a:ext uri="{FF2B5EF4-FFF2-40B4-BE49-F238E27FC236}"/>
            </a:extLst>
          </p:cNvPr>
          <p:cNvSpPr>
            <a:spLocks noGrp="1"/>
          </p:cNvSpPr>
          <p:nvPr>
            <p:ph type="subTitle" idx="1"/>
          </p:nvPr>
        </p:nvSpPr>
        <p:spPr>
          <a:xfrm>
            <a:off x="3729038" y="3328988"/>
            <a:ext cx="4691062" cy="481012"/>
          </a:xfrm>
        </p:spPr>
        <p:txBody>
          <a:bodyPr rtlCol="0">
            <a:normAutofit fontScale="77500" lnSpcReduction="20000"/>
          </a:bodyPr>
          <a:lstStyle/>
          <a:p>
            <a:pPr eaLnBrk="1" fontAlgn="auto" hangingPunct="1">
              <a:defRPr/>
            </a:pPr>
            <a:r>
              <a:rPr lang="pt-BR" dirty="0" smtClean="0">
                <a:solidFill>
                  <a:schemeClr val="tx1"/>
                </a:solidFill>
              </a:rPr>
              <a:t>AntÔnio </a:t>
            </a:r>
            <a:r>
              <a:rPr lang="pt-BR" dirty="0">
                <a:solidFill>
                  <a:schemeClr val="tx1"/>
                </a:solidFill>
              </a:rPr>
              <a:t>Thiago de Souza Coelho</a:t>
            </a:r>
          </a:p>
        </p:txBody>
      </p:sp>
      <p:sp>
        <p:nvSpPr>
          <p:cNvPr id="8196" name="CaixaDeTexto 4"/>
          <p:cNvSpPr txBox="1">
            <a:spLocks noChangeArrowheads="1"/>
          </p:cNvSpPr>
          <p:nvPr/>
        </p:nvSpPr>
        <p:spPr bwMode="auto">
          <a:xfrm>
            <a:off x="2971800" y="3716338"/>
            <a:ext cx="6103938" cy="1474787"/>
          </a:xfrm>
          <a:prstGeom prst="rect">
            <a:avLst/>
          </a:prstGeom>
          <a:solidFill>
            <a:schemeClr val="bg1"/>
          </a:solidFill>
          <a:ln w="9525">
            <a:solidFill>
              <a:schemeClr val="bg1"/>
            </a:solidFill>
            <a:miter lim="800000"/>
            <a:headEnd/>
            <a:tailEnd/>
          </a:ln>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a:t>Trabalho de Conclusão de Curso como requisito parcial para obtenção do título de Especialista em Neonatologia, do Programa de Pós-Graduação em Residência da Escola Superior de Ciências da Saúde. </a:t>
            </a:r>
          </a:p>
          <a:p>
            <a:pPr algn="ctr" eaLnBrk="1" hangingPunct="1"/>
            <a:r>
              <a:rPr lang="pt-BR"/>
              <a:t>Orientador: Prof. Dr. Felipe Teixeira de Mello Freitas</a:t>
            </a:r>
          </a:p>
        </p:txBody>
      </p:sp>
      <p:pic>
        <p:nvPicPr>
          <p:cNvPr id="8197" name="Imagem 6"/>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19463" y="133350"/>
            <a:ext cx="5045075" cy="1050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Imagem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77388" y="1165225"/>
            <a:ext cx="1331912"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9" name="CaixaDeTexto 8"/>
          <p:cNvSpPr txBox="1">
            <a:spLocks noChangeArrowheads="1"/>
          </p:cNvSpPr>
          <p:nvPr/>
        </p:nvSpPr>
        <p:spPr bwMode="auto">
          <a:xfrm>
            <a:off x="4608513" y="5745163"/>
            <a:ext cx="2805112"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hangingPunct="1"/>
            <a:r>
              <a:rPr lang="pt-BR"/>
              <a:t>Brasília, 10 de julho de 2021</a:t>
            </a:r>
          </a:p>
        </p:txBody>
      </p:sp>
      <p:sp>
        <p:nvSpPr>
          <p:cNvPr id="8200" name="Text Box 9"/>
          <p:cNvSpPr txBox="1">
            <a:spLocks noChangeArrowheads="1"/>
          </p:cNvSpPr>
          <p:nvPr/>
        </p:nvSpPr>
        <p:spPr bwMode="auto">
          <a:xfrm>
            <a:off x="4603750" y="5268913"/>
            <a:ext cx="28194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a:hlinkClick r:id="rId4"/>
              </a:rPr>
              <a:t>www.paulomargoto.com.br</a:t>
            </a:r>
            <a:r>
              <a:rPr lang="pt-BR"/>
              <a:t> </a:t>
            </a:r>
          </a:p>
        </p:txBody>
      </p:sp>
      <p:pic>
        <p:nvPicPr>
          <p:cNvPr id="8201"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7900" y="1027113"/>
            <a:ext cx="6718300"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2"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2875" y="711200"/>
            <a:ext cx="1584325" cy="1633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9219" name="Espaço Reservado para Conteúdo 2"/>
          <p:cNvSpPr>
            <a:spLocks noGrp="1"/>
          </p:cNvSpPr>
          <p:nvPr>
            <p:ph idx="1"/>
          </p:nvPr>
        </p:nvSpPr>
        <p:spPr/>
        <p:txBody>
          <a:bodyPr/>
          <a:lstStyle/>
          <a:p>
            <a:pPr eaLnBrk="1" hangingPunct="1">
              <a:buFont typeface="Wingdings" pitchFamily="2" charset="2"/>
              <a:buChar char="Ø"/>
            </a:pPr>
            <a:r>
              <a:rPr lang="pt-BR" dirty="0" smtClean="0">
                <a:solidFill>
                  <a:schemeClr val="tx1"/>
                </a:solidFill>
              </a:rPr>
              <a:t> As infecções são comuns e corroboram para piora do quadro clínico do recém-nascido (RN);</a:t>
            </a:r>
          </a:p>
          <a:p>
            <a:pPr eaLnBrk="1" hangingPunct="1">
              <a:buFont typeface="Wingdings" pitchFamily="2" charset="2"/>
              <a:buChar char="Ø"/>
            </a:pPr>
            <a:r>
              <a:rPr lang="pt-BR" dirty="0" smtClean="0">
                <a:solidFill>
                  <a:schemeClr val="tx1"/>
                </a:solidFill>
                <a:cs typeface="Calibri" pitchFamily="34" charset="0"/>
              </a:rPr>
              <a:t> </a:t>
            </a:r>
            <a:r>
              <a:rPr lang="pt-BR" dirty="0" err="1" smtClean="0">
                <a:solidFill>
                  <a:schemeClr val="tx1"/>
                </a:solidFill>
                <a:cs typeface="Calibri" pitchFamily="34" charset="0"/>
              </a:rPr>
              <a:t>RNs</a:t>
            </a:r>
            <a:r>
              <a:rPr lang="pt-BR" dirty="0" smtClean="0">
                <a:solidFill>
                  <a:schemeClr val="tx1"/>
                </a:solidFill>
                <a:cs typeface="Calibri" pitchFamily="34" charset="0"/>
              </a:rPr>
              <a:t> de baixo peso ao nascer tem um risco aumentado de infecção </a:t>
            </a:r>
            <a:r>
              <a:rPr lang="pt-BR" dirty="0" err="1" smtClean="0">
                <a:solidFill>
                  <a:schemeClr val="tx1"/>
                </a:solidFill>
                <a:cs typeface="Calibri" pitchFamily="34" charset="0"/>
              </a:rPr>
              <a:t>fúngica</a:t>
            </a:r>
            <a:endParaRPr lang="pt-BR" dirty="0" smtClean="0">
              <a:solidFill>
                <a:schemeClr val="tx1"/>
              </a:solidFill>
              <a:cs typeface="Calibri" pitchFamily="34" charset="0"/>
            </a:endParaRPr>
          </a:p>
          <a:p>
            <a:pPr lvl="1" eaLnBrk="1" hangingPunct="1">
              <a:buFont typeface="Wingdings" pitchFamily="2" charset="2"/>
              <a:buChar char="Ø"/>
            </a:pPr>
            <a:r>
              <a:rPr lang="pt-BR" sz="2000" dirty="0" smtClean="0">
                <a:solidFill>
                  <a:schemeClr val="tx1"/>
                </a:solidFill>
                <a:cs typeface="Calibri" pitchFamily="34" charset="0"/>
              </a:rPr>
              <a:t> imaturidade imunológica própria da faixa etária;</a:t>
            </a:r>
          </a:p>
          <a:p>
            <a:pPr lvl="1" eaLnBrk="1" hangingPunct="1">
              <a:buFont typeface="Wingdings" pitchFamily="2" charset="2"/>
              <a:buChar char="Ø"/>
            </a:pPr>
            <a:r>
              <a:rPr lang="pt-BR" sz="2000" dirty="0" smtClean="0">
                <a:solidFill>
                  <a:schemeClr val="tx1"/>
                </a:solidFill>
                <a:cs typeface="Calibri" pitchFamily="34" charset="0"/>
              </a:rPr>
              <a:t> exposição a fatores de risco que facilitam a colonização;</a:t>
            </a:r>
          </a:p>
          <a:p>
            <a:pPr lvl="1" eaLnBrk="1" hangingPunct="1">
              <a:buFont typeface="Wingdings" pitchFamily="2" charset="2"/>
              <a:buChar char="Ø"/>
            </a:pPr>
            <a:r>
              <a:rPr lang="pt-BR" sz="2000" dirty="0" smtClean="0">
                <a:solidFill>
                  <a:schemeClr val="tx1"/>
                </a:solidFill>
                <a:cs typeface="Calibri" pitchFamily="34" charset="0"/>
              </a:rPr>
              <a:t> invasão sistêmica por diversos microrganismos patogênicos</a:t>
            </a:r>
          </a:p>
          <a:p>
            <a:pPr eaLnBrk="1" hangingPunct="1">
              <a:buFont typeface="Wingdings" pitchFamily="2" charset="2"/>
              <a:buChar char="Ø"/>
            </a:pPr>
            <a:r>
              <a:rPr lang="pt-BR" dirty="0" smtClean="0">
                <a:solidFill>
                  <a:schemeClr val="tx1"/>
                </a:solidFill>
                <a:cs typeface="Calibri" pitchFamily="34" charset="0"/>
              </a:rPr>
              <a:t>75% das infecções </a:t>
            </a:r>
            <a:r>
              <a:rPr lang="pt-BR" dirty="0" err="1" smtClean="0">
                <a:solidFill>
                  <a:schemeClr val="tx1"/>
                </a:solidFill>
                <a:cs typeface="Calibri" pitchFamily="34" charset="0"/>
              </a:rPr>
              <a:t>fúngicas</a:t>
            </a:r>
            <a:r>
              <a:rPr lang="pt-BR" dirty="0" smtClean="0">
                <a:solidFill>
                  <a:schemeClr val="tx1"/>
                </a:solidFill>
                <a:cs typeface="Calibri" pitchFamily="34" charset="0"/>
              </a:rPr>
              <a:t> são causadas por </a:t>
            </a:r>
            <a:r>
              <a:rPr lang="pt-BR" i="1" dirty="0" err="1" smtClean="0">
                <a:solidFill>
                  <a:schemeClr val="tx1"/>
                </a:solidFill>
                <a:cs typeface="Calibri" pitchFamily="34" charset="0"/>
              </a:rPr>
              <a:t>Candida</a:t>
            </a:r>
            <a:r>
              <a:rPr lang="pt-BR" i="1" dirty="0" smtClean="0">
                <a:solidFill>
                  <a:schemeClr val="tx1"/>
                </a:solidFill>
                <a:cs typeface="Calibri" pitchFamily="34" charset="0"/>
              </a:rPr>
              <a:t> ( C. </a:t>
            </a:r>
            <a:r>
              <a:rPr lang="pt-BR" i="1" dirty="0" err="1" smtClean="0">
                <a:solidFill>
                  <a:schemeClr val="tx1"/>
                </a:solidFill>
                <a:cs typeface="Calibri" pitchFamily="34" charset="0"/>
              </a:rPr>
              <a:t>albicans</a:t>
            </a:r>
            <a:r>
              <a:rPr lang="pt-BR" i="1" dirty="0" smtClean="0">
                <a:solidFill>
                  <a:schemeClr val="tx1"/>
                </a:solidFill>
                <a:cs typeface="Calibri" pitchFamily="34" charset="0"/>
              </a:rPr>
              <a:t>, </a:t>
            </a:r>
            <a:r>
              <a:rPr lang="pt-BR" sz="1800" i="1" dirty="0" smtClean="0">
                <a:solidFill>
                  <a:schemeClr val="tx1"/>
                </a:solidFill>
                <a:cs typeface="Calibri" pitchFamily="34" charset="0"/>
              </a:rPr>
              <a:t>C. </a:t>
            </a:r>
            <a:r>
              <a:rPr lang="pt-BR" sz="1800" i="1" dirty="0" err="1" smtClean="0">
                <a:solidFill>
                  <a:schemeClr val="tx1"/>
                </a:solidFill>
                <a:cs typeface="Calibri" pitchFamily="34" charset="0"/>
              </a:rPr>
              <a:t>glabrata</a:t>
            </a:r>
            <a:r>
              <a:rPr lang="pt-BR" sz="1800" i="1" dirty="0" smtClean="0">
                <a:solidFill>
                  <a:schemeClr val="tx1"/>
                </a:solidFill>
                <a:cs typeface="Calibri" pitchFamily="34" charset="0"/>
              </a:rPr>
              <a:t>, C. </a:t>
            </a:r>
            <a:r>
              <a:rPr lang="pt-BR" sz="1800" i="1" dirty="0" err="1" smtClean="0">
                <a:solidFill>
                  <a:schemeClr val="tx1"/>
                </a:solidFill>
                <a:cs typeface="Calibri" pitchFamily="34" charset="0"/>
              </a:rPr>
              <a:t>tropicalis</a:t>
            </a:r>
            <a:r>
              <a:rPr lang="pt-BR" sz="1800" i="1" dirty="0" smtClean="0">
                <a:solidFill>
                  <a:schemeClr val="tx1"/>
                </a:solidFill>
                <a:cs typeface="Calibri" pitchFamily="34" charset="0"/>
              </a:rPr>
              <a:t>, C. </a:t>
            </a:r>
            <a:r>
              <a:rPr lang="pt-BR" sz="1800" i="1" dirty="0" err="1" smtClean="0">
                <a:solidFill>
                  <a:schemeClr val="tx1"/>
                </a:solidFill>
                <a:cs typeface="Calibri" pitchFamily="34" charset="0"/>
              </a:rPr>
              <a:t>parapsilosis</a:t>
            </a:r>
            <a:r>
              <a:rPr lang="pt-BR" sz="1800" i="1" dirty="0" smtClean="0">
                <a:solidFill>
                  <a:schemeClr val="tx1"/>
                </a:solidFill>
                <a:cs typeface="Calibri" pitchFamily="34" charset="0"/>
              </a:rPr>
              <a:t>, C. </a:t>
            </a:r>
            <a:r>
              <a:rPr lang="pt-BR" sz="1800" i="1" dirty="0" err="1" smtClean="0">
                <a:solidFill>
                  <a:schemeClr val="tx1"/>
                </a:solidFill>
                <a:cs typeface="Calibri" pitchFamily="34" charset="0"/>
              </a:rPr>
              <a:t>krusei</a:t>
            </a:r>
            <a:r>
              <a:rPr lang="pt-BR" i="1" dirty="0" smtClean="0">
                <a:solidFill>
                  <a:schemeClr val="tx1"/>
                </a:solidFill>
                <a:cs typeface="Calibri" pitchFamily="34" charset="0"/>
              </a:rPr>
              <a:t>, </a:t>
            </a:r>
            <a:r>
              <a:rPr lang="pt-BR" sz="1800" i="1" dirty="0" smtClean="0">
                <a:solidFill>
                  <a:schemeClr val="tx1"/>
                </a:solidFill>
                <a:cs typeface="Calibri" pitchFamily="34" charset="0"/>
              </a:rPr>
              <a:t>C. </a:t>
            </a:r>
            <a:r>
              <a:rPr lang="pt-BR" sz="1800" i="1" dirty="0" err="1" smtClean="0">
                <a:solidFill>
                  <a:schemeClr val="tx1"/>
                </a:solidFill>
                <a:cs typeface="Calibri" pitchFamily="34" charset="0"/>
              </a:rPr>
              <a:t>famata</a:t>
            </a:r>
            <a:r>
              <a:rPr lang="pt-BR" sz="1800" i="1" dirty="0" smtClean="0">
                <a:solidFill>
                  <a:schemeClr val="tx1"/>
                </a:solidFill>
                <a:cs typeface="Calibri" pitchFamily="34" charset="0"/>
              </a:rPr>
              <a:t>)</a:t>
            </a:r>
            <a:r>
              <a:rPr lang="pt-BR" i="1" dirty="0" smtClean="0">
                <a:solidFill>
                  <a:schemeClr val="tx1"/>
                </a:solidFill>
                <a:cs typeface="Calibri" pitchFamily="34" charset="0"/>
              </a:rPr>
              <a:t>;</a:t>
            </a:r>
          </a:p>
          <a:p>
            <a:pPr eaLnBrk="1" hangingPunct="1">
              <a:buFont typeface="Wingdings" pitchFamily="2" charset="2"/>
              <a:buChar char="Ø"/>
            </a:pPr>
            <a:r>
              <a:rPr lang="pt-BR" i="1" dirty="0" smtClean="0">
                <a:solidFill>
                  <a:schemeClr val="tx1"/>
                </a:solidFill>
                <a:cs typeface="Calibri" pitchFamily="34" charset="0"/>
              </a:rPr>
              <a:t> C</a:t>
            </a:r>
            <a:r>
              <a:rPr lang="pt-BR" dirty="0" smtClean="0">
                <a:solidFill>
                  <a:schemeClr val="tx1"/>
                </a:solidFill>
                <a:cs typeface="Calibri" pitchFamily="34" charset="0"/>
              </a:rPr>
              <a:t>andidemia é a terceira causa mais comum de sepse tardia no neonato com muito baixo peso ao nascer, acometendo cerca de 10% dos </a:t>
            </a:r>
            <a:r>
              <a:rPr lang="pt-BR" dirty="0" err="1" smtClean="0">
                <a:solidFill>
                  <a:schemeClr val="tx1"/>
                </a:solidFill>
                <a:cs typeface="Calibri" pitchFamily="34" charset="0"/>
              </a:rPr>
              <a:t>RNs</a:t>
            </a:r>
            <a:r>
              <a:rPr lang="pt-BR" dirty="0" smtClean="0">
                <a:solidFill>
                  <a:schemeClr val="tx1"/>
                </a:solidFill>
                <a:cs typeface="Calibri" pitchFamily="34" charset="0"/>
              </a:rPr>
              <a:t> e até 15% dos </a:t>
            </a:r>
            <a:r>
              <a:rPr lang="pt-BR" dirty="0" err="1" smtClean="0">
                <a:solidFill>
                  <a:schemeClr val="tx1"/>
                </a:solidFill>
                <a:cs typeface="Calibri" pitchFamily="34" charset="0"/>
              </a:rPr>
              <a:t>RNs</a:t>
            </a:r>
            <a:r>
              <a:rPr lang="pt-BR" dirty="0" smtClean="0">
                <a:solidFill>
                  <a:schemeClr val="tx1"/>
                </a:solidFill>
                <a:cs typeface="Calibri" pitchFamily="34" charset="0"/>
              </a:rPr>
              <a:t> com extremo baixo peso. </a:t>
            </a:r>
          </a:p>
          <a:p>
            <a:pPr eaLnBrk="1" hangingPunct="1">
              <a:buFont typeface="Wingdings" pitchFamily="2" charset="2"/>
              <a:buChar char="Ø"/>
            </a:pPr>
            <a:r>
              <a:rPr lang="pt-BR" dirty="0" smtClean="0">
                <a:solidFill>
                  <a:schemeClr val="tx1"/>
                </a:solidFill>
                <a:cs typeface="Calibri" pitchFamily="34" charset="0"/>
              </a:rPr>
              <a:t> A letalidade desta infecção pode variar entre 25 a 50% dos casos. </a:t>
            </a:r>
            <a:endParaRPr lang="pt-BR" dirty="0" smtClean="0">
              <a:solidFill>
                <a:schemeClr val="tx1"/>
              </a:solidFill>
            </a:endParaRPr>
          </a:p>
        </p:txBody>
      </p:sp>
      <p:sp>
        <p:nvSpPr>
          <p:cNvPr id="9220"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9221"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CaixaDeTexto 5"/>
          <p:cNvSpPr txBox="1">
            <a:spLocks noChangeArrowheads="1"/>
          </p:cNvSpPr>
          <p:nvPr/>
        </p:nvSpPr>
        <p:spPr bwMode="auto">
          <a:xfrm>
            <a:off x="993775" y="6388100"/>
            <a:ext cx="10058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100"/>
              <a:t>MOREIRA, 2005; CABRERA, CAPOBIANGO, et al., 2016</a:t>
            </a:r>
            <a:r>
              <a:rPr lang="en-US" sz="1100"/>
              <a:t>; </a:t>
            </a:r>
            <a:r>
              <a:rPr lang="pt-BR" sz="1100"/>
              <a:t>COUTO, CARLOS e MACHADO, 2011; SILVA, 2015 </a:t>
            </a:r>
            <a:r>
              <a:rPr lang="en-US" sz="1100"/>
              <a:t> </a:t>
            </a:r>
            <a:endParaRPr lang="pt-BR" sz="11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3" name="Espaço Reservado para Conteúdo 2">
            <a:extLst>
              <a:ext uri="{FF2B5EF4-FFF2-40B4-BE49-F238E27FC236}"/>
            </a:extLst>
          </p:cNvPr>
          <p:cNvSpPr>
            <a:spLocks noGrp="1"/>
          </p:cNvSpPr>
          <p:nvPr>
            <p:ph idx="1"/>
          </p:nvPr>
        </p:nvSpPr>
        <p:spPr/>
        <p:txBody>
          <a:bodyPr rtlCol="0">
            <a:normAutofit/>
          </a:bodyPr>
          <a:lstStyle/>
          <a:p>
            <a:pPr marL="179388" indent="0" algn="just" eaLnBrk="1" fontAlgn="auto" hangingPunct="1">
              <a:buFont typeface="Wingdings" panose="05000000000000000000" pitchFamily="2" charset="2"/>
              <a:buChar char="Ø"/>
              <a:defRPr/>
            </a:pPr>
            <a:r>
              <a:rPr lang="pt-BR" dirty="0">
                <a:solidFill>
                  <a:schemeClr val="tx1"/>
                </a:solidFill>
              </a:rPr>
              <a:t>Candidíase sistêmica possui sinais e sintomas que podem ser confundidos com os da sepse bacteriana</a:t>
            </a:r>
            <a:r>
              <a:rPr lang="en-US" dirty="0">
                <a:solidFill>
                  <a:schemeClr val="tx1"/>
                </a:solidFill>
              </a:rPr>
              <a:t>:</a:t>
            </a:r>
            <a:endParaRPr lang="pt-BR" dirty="0">
              <a:solidFill>
                <a:schemeClr val="tx1"/>
              </a:solidFill>
            </a:endParaRPr>
          </a:p>
          <a:p>
            <a:pPr marL="362268" lvl="2" indent="0" algn="just" eaLnBrk="1" fontAlgn="auto" hangingPunct="1">
              <a:buFont typeface="Wingdings" panose="05000000000000000000" pitchFamily="2" charset="2"/>
              <a:buChar char="Ø"/>
              <a:defRPr/>
            </a:pPr>
            <a:r>
              <a:rPr lang="pt-BR" sz="2000" dirty="0">
                <a:solidFill>
                  <a:schemeClr val="tx1"/>
                </a:solidFill>
              </a:rPr>
              <a:t>Instabilidade térmica, intolerância alimentar, hipoatividade, distensão abdominal, variações nos níveis glicêmicos, instabilidade na frequência cardíaca, piora no padrão respiratório, hipotensão arterial, icterícia e hepatoesplenomegalia.</a:t>
            </a:r>
            <a:endParaRPr lang="en-US" sz="2000" dirty="0">
              <a:solidFill>
                <a:schemeClr val="tx1"/>
              </a:solidFill>
            </a:endParaRPr>
          </a:p>
          <a:p>
            <a:pPr marL="179388" lvl="1" indent="0" algn="just" eaLnBrk="1" fontAlgn="auto" hangingPunct="1">
              <a:buFont typeface="Wingdings" panose="05000000000000000000" pitchFamily="2" charset="2"/>
              <a:buChar char="Ø"/>
              <a:defRPr/>
            </a:pPr>
            <a:r>
              <a:rPr lang="pt-BR" sz="2000" dirty="0">
                <a:solidFill>
                  <a:schemeClr val="tx1"/>
                </a:solidFill>
              </a:rPr>
              <a:t>Os principais fatores de risco associados à candidíase sistêmica</a:t>
            </a:r>
            <a:r>
              <a:rPr lang="en-US" sz="2000" dirty="0">
                <a:solidFill>
                  <a:schemeClr val="tx1"/>
                </a:solidFill>
              </a:rPr>
              <a:t>:</a:t>
            </a:r>
          </a:p>
          <a:p>
            <a:pPr marL="362268" lvl="2" indent="0" algn="just" eaLnBrk="1" fontAlgn="auto" hangingPunct="1">
              <a:buFont typeface="Wingdings" panose="05000000000000000000" pitchFamily="2" charset="2"/>
              <a:buChar char="Ø"/>
              <a:defRPr/>
            </a:pPr>
            <a:r>
              <a:rPr lang="pt-BR" sz="2000" dirty="0">
                <a:solidFill>
                  <a:schemeClr val="tx1"/>
                </a:solidFill>
              </a:rPr>
              <a:t>Idade gestacional menor que 32 semanas, colonização fúngica prévia, presença de cateteres vasculares centrais, uso anterior de nutrição parenteral e soluções lipídicas, </a:t>
            </a:r>
            <a:r>
              <a:rPr lang="pt-BR" sz="2000" dirty="0" err="1">
                <a:solidFill>
                  <a:schemeClr val="tx1"/>
                </a:solidFill>
              </a:rPr>
              <a:t>Apgar</a:t>
            </a:r>
            <a:r>
              <a:rPr lang="pt-BR" sz="2000" dirty="0">
                <a:solidFill>
                  <a:schemeClr val="tx1"/>
                </a:solidFill>
              </a:rPr>
              <a:t> &lt; 5 no quinto minuto, tempo de intubação maior que 7 dias, choque e </a:t>
            </a:r>
            <a:r>
              <a:rPr lang="pt-BR" sz="2000" dirty="0" err="1">
                <a:solidFill>
                  <a:schemeClr val="tx1"/>
                </a:solidFill>
              </a:rPr>
              <a:t>coagulopatia</a:t>
            </a:r>
            <a:r>
              <a:rPr lang="pt-BR" sz="2000" dirty="0">
                <a:solidFill>
                  <a:schemeClr val="tx1"/>
                </a:solidFill>
              </a:rPr>
              <a:t>.</a:t>
            </a:r>
            <a:endParaRPr lang="en-US" sz="2000" dirty="0">
              <a:solidFill>
                <a:schemeClr val="tx1"/>
              </a:solidFill>
            </a:endParaRPr>
          </a:p>
          <a:p>
            <a:pPr marL="179388" lvl="1" indent="0" algn="just" eaLnBrk="1" fontAlgn="auto" hangingPunct="1">
              <a:buFont typeface="Wingdings" panose="05000000000000000000" pitchFamily="2" charset="2"/>
              <a:buChar char="Ø"/>
              <a:defRPr/>
            </a:pPr>
            <a:r>
              <a:rPr lang="pt-BR" sz="2000" dirty="0">
                <a:solidFill>
                  <a:schemeClr val="tx1"/>
                </a:solidFill>
              </a:rPr>
              <a:t>Colonização prévia por </a:t>
            </a:r>
            <a:r>
              <a:rPr lang="pt-BR" sz="2000" dirty="0" err="1">
                <a:solidFill>
                  <a:schemeClr val="tx1"/>
                </a:solidFill>
              </a:rPr>
              <a:t>Candida</a:t>
            </a:r>
            <a:r>
              <a:rPr lang="pt-BR" sz="2000" dirty="0">
                <a:solidFill>
                  <a:schemeClr val="tx1"/>
                </a:solidFill>
              </a:rPr>
              <a:t> é o fator de risco mais importante para doença invasiva, cerca de 10% dos RN prematuros são colonizados na primeira semana de vida --&gt; trato gastrointestinal.</a:t>
            </a:r>
            <a:endParaRPr lang="en-US" sz="2000" dirty="0">
              <a:solidFill>
                <a:schemeClr val="tx1"/>
              </a:solidFill>
            </a:endParaRPr>
          </a:p>
          <a:p>
            <a:pPr marL="201168" lvl="1" indent="0" eaLnBrk="1" fontAlgn="auto" hangingPunct="1">
              <a:buFont typeface="Calibri" pitchFamily="34" charset="0"/>
              <a:buNone/>
              <a:defRPr/>
            </a:pPr>
            <a:endParaRPr lang="en-US" dirty="0">
              <a:solidFill>
                <a:schemeClr val="tx1"/>
              </a:solidFill>
            </a:endParaRPr>
          </a:p>
        </p:txBody>
      </p:sp>
      <p:sp>
        <p:nvSpPr>
          <p:cNvPr id="10244"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0245"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CaixaDeTexto 5"/>
          <p:cNvSpPr txBox="1">
            <a:spLocks noChangeArrowheads="1"/>
          </p:cNvSpPr>
          <p:nvPr/>
        </p:nvSpPr>
        <p:spPr bwMode="auto">
          <a:xfrm>
            <a:off x="993775" y="6388100"/>
            <a:ext cx="10058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100"/>
              <a:t>MOREIRA, 2005; CABRERA, CAPOBIANGO, et al., 2016</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11267" name="Espaço Reservado para Conteúdo 2"/>
          <p:cNvSpPr>
            <a:spLocks noGrp="1"/>
          </p:cNvSpPr>
          <p:nvPr>
            <p:ph idx="1"/>
          </p:nvPr>
        </p:nvSpPr>
        <p:spPr/>
        <p:txBody>
          <a:bodyPr/>
          <a:lstStyle/>
          <a:p>
            <a:pPr marL="179388" indent="0" algn="just" eaLnBrk="1" hangingPunct="1">
              <a:buFont typeface="Wingdings" pitchFamily="2" charset="2"/>
              <a:buChar char="Ø"/>
            </a:pPr>
            <a:r>
              <a:rPr lang="pt-BR" dirty="0" smtClean="0">
                <a:solidFill>
                  <a:schemeClr val="tx1"/>
                </a:solidFill>
              </a:rPr>
              <a:t>Controvérsia em relação a instituição do tratamento das infecções por </a:t>
            </a:r>
            <a:r>
              <a:rPr lang="pt-BR" dirty="0" err="1" smtClean="0">
                <a:solidFill>
                  <a:schemeClr val="tx1"/>
                </a:solidFill>
              </a:rPr>
              <a:t>Candida</a:t>
            </a:r>
            <a:r>
              <a:rPr lang="pt-BR" dirty="0" smtClean="0">
                <a:solidFill>
                  <a:schemeClr val="tx1"/>
                </a:solidFill>
              </a:rPr>
              <a:t> no período neonatal.</a:t>
            </a:r>
          </a:p>
          <a:p>
            <a:pPr marL="179388" indent="0" algn="just" eaLnBrk="1" hangingPunct="1">
              <a:buFont typeface="Wingdings" pitchFamily="2" charset="2"/>
              <a:buChar char="Ø"/>
            </a:pPr>
            <a:r>
              <a:rPr lang="pt-BR" dirty="0" smtClean="0">
                <a:solidFill>
                  <a:schemeClr val="tx1"/>
                </a:solidFill>
              </a:rPr>
              <a:t>Retardo do início do tratamento aumenta o risco de mortalidade e eleva taxas de hemorragia intraventricular, doença pulmonar crônica, retinopatia da prematuridade e atraso do desenvolvimento.</a:t>
            </a:r>
          </a:p>
          <a:p>
            <a:pPr marL="179388" indent="0" algn="just" eaLnBrk="1" hangingPunct="1">
              <a:buFont typeface="Wingdings" pitchFamily="2" charset="2"/>
              <a:buChar char="Ø"/>
            </a:pPr>
            <a:r>
              <a:rPr lang="pt-BR" dirty="0" smtClean="0">
                <a:solidFill>
                  <a:schemeClr val="tx1"/>
                </a:solidFill>
              </a:rPr>
              <a:t>Tratamento precoce e a remoção dos cateteres profundos continuam sendo principais fatores </a:t>
            </a:r>
            <a:r>
              <a:rPr lang="pt-BR" dirty="0" err="1" smtClean="0">
                <a:solidFill>
                  <a:schemeClr val="tx1"/>
                </a:solidFill>
              </a:rPr>
              <a:t>preditores</a:t>
            </a:r>
            <a:r>
              <a:rPr lang="pt-BR" dirty="0" smtClean="0">
                <a:solidFill>
                  <a:schemeClr val="tx1"/>
                </a:solidFill>
              </a:rPr>
              <a:t> de bom prognóstico. </a:t>
            </a:r>
          </a:p>
          <a:p>
            <a:pPr marL="179388" indent="0" algn="just" eaLnBrk="1" hangingPunct="1">
              <a:buFont typeface="Wingdings" pitchFamily="2" charset="2"/>
              <a:buChar char="Ø"/>
            </a:pPr>
            <a:r>
              <a:rPr lang="pt-BR" dirty="0" smtClean="0">
                <a:solidFill>
                  <a:schemeClr val="tx1"/>
                </a:solidFill>
              </a:rPr>
              <a:t>Quatro classes de drogas antifúngicas para uso no tratamento da candidíase sistêmica: os </a:t>
            </a:r>
            <a:r>
              <a:rPr lang="pt-BR" dirty="0" err="1" smtClean="0">
                <a:solidFill>
                  <a:schemeClr val="tx1"/>
                </a:solidFill>
              </a:rPr>
              <a:t>polienos</a:t>
            </a:r>
            <a:r>
              <a:rPr lang="pt-BR" dirty="0" smtClean="0">
                <a:solidFill>
                  <a:schemeClr val="tx1"/>
                </a:solidFill>
              </a:rPr>
              <a:t> incluindo </a:t>
            </a:r>
            <a:r>
              <a:rPr lang="pt-BR" dirty="0" err="1" smtClean="0">
                <a:solidFill>
                  <a:schemeClr val="tx1"/>
                </a:solidFill>
              </a:rPr>
              <a:t>anfotericina</a:t>
            </a:r>
            <a:r>
              <a:rPr lang="pt-BR" dirty="0" smtClean="0">
                <a:solidFill>
                  <a:schemeClr val="tx1"/>
                </a:solidFill>
              </a:rPr>
              <a:t> B (</a:t>
            </a:r>
            <a:r>
              <a:rPr lang="pt-BR" dirty="0" err="1" smtClean="0">
                <a:solidFill>
                  <a:schemeClr val="tx1"/>
                </a:solidFill>
              </a:rPr>
              <a:t>deoxicolato</a:t>
            </a:r>
            <a:r>
              <a:rPr lang="pt-BR" dirty="0" smtClean="0">
                <a:solidFill>
                  <a:schemeClr val="tx1"/>
                </a:solidFill>
              </a:rPr>
              <a:t> e preparações lipídicas), os </a:t>
            </a:r>
            <a:r>
              <a:rPr lang="pt-BR" dirty="0" err="1" smtClean="0">
                <a:solidFill>
                  <a:schemeClr val="tx1"/>
                </a:solidFill>
              </a:rPr>
              <a:t>azoles</a:t>
            </a:r>
            <a:r>
              <a:rPr lang="pt-BR" dirty="0" smtClean="0">
                <a:solidFill>
                  <a:schemeClr val="tx1"/>
                </a:solidFill>
              </a:rPr>
              <a:t> (fluconazol e </a:t>
            </a:r>
            <a:r>
              <a:rPr lang="pt-BR" dirty="0" err="1" smtClean="0">
                <a:solidFill>
                  <a:schemeClr val="tx1"/>
                </a:solidFill>
              </a:rPr>
              <a:t>voriconazol</a:t>
            </a:r>
            <a:r>
              <a:rPr lang="pt-BR" dirty="0" smtClean="0">
                <a:solidFill>
                  <a:schemeClr val="tx1"/>
                </a:solidFill>
              </a:rPr>
              <a:t>), as pirimidinas </a:t>
            </a:r>
            <a:r>
              <a:rPr lang="pt-BR" dirty="0" err="1" smtClean="0">
                <a:solidFill>
                  <a:schemeClr val="tx1"/>
                </a:solidFill>
              </a:rPr>
              <a:t>fluorinadas</a:t>
            </a:r>
            <a:r>
              <a:rPr lang="pt-BR" dirty="0" smtClean="0">
                <a:solidFill>
                  <a:schemeClr val="tx1"/>
                </a:solidFill>
              </a:rPr>
              <a:t> (5-fluocitosina) e as </a:t>
            </a:r>
            <a:r>
              <a:rPr lang="pt-BR" dirty="0" err="1" smtClean="0">
                <a:solidFill>
                  <a:schemeClr val="tx1"/>
                </a:solidFill>
              </a:rPr>
              <a:t>equinocandinas</a:t>
            </a:r>
            <a:r>
              <a:rPr lang="pt-BR" dirty="0" smtClean="0">
                <a:solidFill>
                  <a:schemeClr val="tx1"/>
                </a:solidFill>
              </a:rPr>
              <a:t> (</a:t>
            </a:r>
            <a:r>
              <a:rPr lang="pt-BR" dirty="0" err="1" smtClean="0">
                <a:solidFill>
                  <a:schemeClr val="tx1"/>
                </a:solidFill>
              </a:rPr>
              <a:t>caspofungina</a:t>
            </a:r>
            <a:r>
              <a:rPr lang="pt-BR" dirty="0" smtClean="0">
                <a:solidFill>
                  <a:schemeClr val="tx1"/>
                </a:solidFill>
              </a:rPr>
              <a:t> e </a:t>
            </a:r>
            <a:r>
              <a:rPr lang="pt-BR" dirty="0" err="1" smtClean="0">
                <a:solidFill>
                  <a:schemeClr val="tx1"/>
                </a:solidFill>
              </a:rPr>
              <a:t>micafungina</a:t>
            </a:r>
            <a:r>
              <a:rPr lang="pt-BR" dirty="0" smtClean="0">
                <a:solidFill>
                  <a:schemeClr val="tx1"/>
                </a:solidFill>
              </a:rPr>
              <a:t>). </a:t>
            </a:r>
          </a:p>
        </p:txBody>
      </p:sp>
      <p:sp>
        <p:nvSpPr>
          <p:cNvPr id="11268"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1269"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CaixaDeTexto 5"/>
          <p:cNvSpPr txBox="1">
            <a:spLocks noChangeArrowheads="1"/>
          </p:cNvSpPr>
          <p:nvPr/>
        </p:nvSpPr>
        <p:spPr bwMode="auto">
          <a:xfrm>
            <a:off x="993775" y="6388100"/>
            <a:ext cx="10058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100"/>
              <a:t>MOREIRA, 2005</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pt-BR" dirty="0">
                <a:solidFill>
                  <a:schemeClr val="tx1">
                    <a:lumMod val="75000"/>
                    <a:lumOff val="25000"/>
                  </a:schemeClr>
                </a:solidFill>
              </a:rPr>
              <a:t>Introdução</a:t>
            </a:r>
          </a:p>
        </p:txBody>
      </p:sp>
      <p:sp>
        <p:nvSpPr>
          <p:cNvPr id="12291" name="Espaço Reservado para Conteúdo 2"/>
          <p:cNvSpPr>
            <a:spLocks noGrp="1"/>
          </p:cNvSpPr>
          <p:nvPr>
            <p:ph idx="1"/>
          </p:nvPr>
        </p:nvSpPr>
        <p:spPr/>
        <p:txBody>
          <a:bodyPr/>
          <a:lstStyle/>
          <a:p>
            <a:pPr marL="179388" indent="0" algn="just" eaLnBrk="1" hangingPunct="1">
              <a:buFont typeface="Wingdings" pitchFamily="2" charset="2"/>
              <a:buChar char="Ø"/>
            </a:pPr>
            <a:r>
              <a:rPr lang="pt-BR" dirty="0" smtClean="0">
                <a:solidFill>
                  <a:schemeClr val="tx1"/>
                </a:solidFill>
              </a:rPr>
              <a:t>Infecção </a:t>
            </a:r>
            <a:r>
              <a:rPr lang="pt-BR" dirty="0" err="1" smtClean="0">
                <a:solidFill>
                  <a:schemeClr val="tx1"/>
                </a:solidFill>
              </a:rPr>
              <a:t>fúngica</a:t>
            </a:r>
            <a:r>
              <a:rPr lang="pt-BR" dirty="0" smtClean="0">
                <a:solidFill>
                  <a:schemeClr val="tx1"/>
                </a:solidFill>
              </a:rPr>
              <a:t> </a:t>
            </a:r>
            <a:r>
              <a:rPr lang="pt-BR" dirty="0" err="1" smtClean="0">
                <a:solidFill>
                  <a:schemeClr val="tx1"/>
                </a:solidFill>
              </a:rPr>
              <a:t>grave</a:t>
            </a:r>
            <a:r>
              <a:rPr lang="pt-BR" dirty="0" err="1" smtClean="0">
                <a:solidFill>
                  <a:schemeClr val="tx1"/>
                </a:solidFill>
                <a:sym typeface="Wingdings" pitchFamily="2" charset="2"/>
              </a:rPr>
              <a:t>A</a:t>
            </a:r>
            <a:r>
              <a:rPr lang="pt-BR" dirty="0" err="1" smtClean="0">
                <a:solidFill>
                  <a:schemeClr val="tx1"/>
                </a:solidFill>
              </a:rPr>
              <a:t>nfotericina</a:t>
            </a:r>
            <a:r>
              <a:rPr lang="pt-BR" dirty="0" smtClean="0">
                <a:solidFill>
                  <a:schemeClr val="tx1"/>
                </a:solidFill>
              </a:rPr>
              <a:t>.</a:t>
            </a:r>
          </a:p>
          <a:p>
            <a:pPr marL="179388" indent="0" algn="just" eaLnBrk="1" hangingPunct="1">
              <a:buFont typeface="Wingdings" pitchFamily="2" charset="2"/>
              <a:buChar char="Ø"/>
            </a:pPr>
            <a:r>
              <a:rPr lang="pt-BR" dirty="0" smtClean="0">
                <a:solidFill>
                  <a:schemeClr val="tx1"/>
                </a:solidFill>
              </a:rPr>
              <a:t>Ao identificar o organismo, a escolha será entre o fluconazol e a </a:t>
            </a:r>
            <a:r>
              <a:rPr lang="pt-BR" dirty="0" err="1" smtClean="0">
                <a:solidFill>
                  <a:schemeClr val="tx1"/>
                </a:solidFill>
              </a:rPr>
              <a:t>anfotericina</a:t>
            </a:r>
            <a:r>
              <a:rPr lang="pt-BR" dirty="0" smtClean="0">
                <a:solidFill>
                  <a:schemeClr val="tx1"/>
                </a:solidFill>
              </a:rPr>
              <a:t> B, a depender do perfil de sensibilidade do antifúngico.</a:t>
            </a:r>
          </a:p>
          <a:p>
            <a:pPr marL="179388" indent="0" algn="just" eaLnBrk="1" hangingPunct="1">
              <a:buFont typeface="Wingdings" pitchFamily="2" charset="2"/>
              <a:buChar char="Ø"/>
            </a:pPr>
            <a:r>
              <a:rPr lang="pt-BR" dirty="0" smtClean="0">
                <a:solidFill>
                  <a:schemeClr val="tx1"/>
                </a:solidFill>
              </a:rPr>
              <a:t>Fluconazol está disponível para uso parenteral e oral e tem menor toxicidade.</a:t>
            </a:r>
          </a:p>
          <a:p>
            <a:pPr marL="179388" indent="0" algn="just" eaLnBrk="1" hangingPunct="1">
              <a:buFont typeface="Wingdings" pitchFamily="2" charset="2"/>
              <a:buChar char="Ø"/>
            </a:pPr>
            <a:r>
              <a:rPr lang="pt-BR" dirty="0" smtClean="0">
                <a:solidFill>
                  <a:schemeClr val="tx1"/>
                </a:solidFill>
              </a:rPr>
              <a:t>No Hospital Materno Infantil de Brasília (HMIB), o tratamento profilático foi iniciado em 2018, em </a:t>
            </a:r>
            <a:r>
              <a:rPr lang="pt-BR" dirty="0" err="1" smtClean="0">
                <a:solidFill>
                  <a:schemeClr val="tx1"/>
                </a:solidFill>
              </a:rPr>
              <a:t>RNs</a:t>
            </a:r>
            <a:r>
              <a:rPr lang="pt-BR" dirty="0" smtClean="0">
                <a:solidFill>
                  <a:schemeClr val="tx1"/>
                </a:solidFill>
              </a:rPr>
              <a:t> com idade gestacional menor que 28 semanas ou com peso de nascimento &lt; 1000 gramas ou </a:t>
            </a:r>
            <a:r>
              <a:rPr lang="pt-BR" dirty="0" err="1" smtClean="0">
                <a:solidFill>
                  <a:schemeClr val="tx1"/>
                </a:solidFill>
              </a:rPr>
              <a:t>RNs</a:t>
            </a:r>
            <a:r>
              <a:rPr lang="pt-BR" dirty="0" smtClean="0">
                <a:solidFill>
                  <a:schemeClr val="tx1"/>
                </a:solidFill>
              </a:rPr>
              <a:t> que realizaram abordagem cirúrgica abdominal.</a:t>
            </a:r>
          </a:p>
          <a:p>
            <a:pPr marL="179388" indent="0" algn="just" eaLnBrk="1" hangingPunct="1">
              <a:buFont typeface="Wingdings" pitchFamily="2" charset="2"/>
              <a:buChar char="Ø"/>
            </a:pPr>
            <a:r>
              <a:rPr lang="pt-BR" dirty="0" smtClean="0">
                <a:solidFill>
                  <a:schemeClr val="tx1"/>
                </a:solidFill>
              </a:rPr>
              <a:t> Profilaxia é feita com fluconazol, dose de 3mg/Kg/dose, 2 vezes na semana, as terças e quintas-feiras, até retirada do acesso venoso central.</a:t>
            </a:r>
          </a:p>
          <a:p>
            <a:pPr marL="179388" indent="0" algn="just" eaLnBrk="1" hangingPunct="1">
              <a:buFont typeface="Wingdings" pitchFamily="2" charset="2"/>
              <a:buChar char="Ø"/>
            </a:pPr>
            <a:endParaRPr lang="pt-BR" dirty="0" smtClean="0">
              <a:solidFill>
                <a:schemeClr val="tx1"/>
              </a:solidFill>
            </a:endParaRPr>
          </a:p>
          <a:p>
            <a:pPr marL="179388" indent="0" algn="just" eaLnBrk="1" hangingPunct="1">
              <a:buFont typeface="Wingdings" pitchFamily="2" charset="2"/>
              <a:buChar char="Ø"/>
            </a:pPr>
            <a:endParaRPr lang="pt-BR" dirty="0" smtClean="0">
              <a:solidFill>
                <a:schemeClr val="tx1"/>
              </a:solidFill>
            </a:endParaRPr>
          </a:p>
          <a:p>
            <a:pPr marL="179388" indent="0" algn="just" eaLnBrk="1" hangingPunct="1">
              <a:buFont typeface="Wingdings" pitchFamily="2" charset="2"/>
              <a:buChar char="Ø"/>
            </a:pPr>
            <a:endParaRPr lang="pt-BR" dirty="0" smtClean="0">
              <a:solidFill>
                <a:schemeClr val="tx1"/>
              </a:solidFill>
            </a:endParaRPr>
          </a:p>
        </p:txBody>
      </p:sp>
      <p:sp>
        <p:nvSpPr>
          <p:cNvPr id="12292"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2293"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4" name="CaixaDeTexto 5"/>
          <p:cNvSpPr txBox="1">
            <a:spLocks noChangeArrowheads="1"/>
          </p:cNvSpPr>
          <p:nvPr/>
        </p:nvSpPr>
        <p:spPr bwMode="auto">
          <a:xfrm>
            <a:off x="993775" y="6388100"/>
            <a:ext cx="1005840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fr-FR" sz="1100"/>
              <a:t>PAPPAS, REX, et al., 2004</a:t>
            </a:r>
            <a:endParaRPr lang="pt-BR" sz="11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a:extLst>
              <a:ext uri="{FF2B5EF4-FFF2-40B4-BE49-F238E27FC236}"/>
            </a:extLst>
          </p:cNvPr>
          <p:cNvSpPr>
            <a:spLocks noGrp="1"/>
          </p:cNvSpPr>
          <p:nvPr>
            <p:ph idx="1"/>
          </p:nvPr>
        </p:nvSpPr>
        <p:spPr/>
        <p:txBody>
          <a:bodyPr rtlCol="0">
            <a:normAutofit lnSpcReduction="10000"/>
          </a:bodyPr>
          <a:lstStyle/>
          <a:p>
            <a:pPr marL="179388" indent="0" algn="just" eaLnBrk="1" fontAlgn="auto" hangingPunct="1">
              <a:buFont typeface="Wingdings" panose="05000000000000000000" pitchFamily="2" charset="2"/>
              <a:buChar char="Ø"/>
              <a:defRPr/>
            </a:pPr>
            <a:r>
              <a:rPr lang="pt-BR" dirty="0">
                <a:solidFill>
                  <a:schemeClr val="tx1"/>
                </a:solidFill>
              </a:rPr>
              <a:t>Houve uma diminuição das taxas de infecção na última década, a razão desse declínio é atribuída ao uso de profilaxia antifúngica e melhores práticas de controle de infecção. </a:t>
            </a:r>
          </a:p>
          <a:p>
            <a:pPr marL="179388" indent="0" algn="just" eaLnBrk="1" fontAlgn="auto" hangingPunct="1">
              <a:buFont typeface="Wingdings" panose="05000000000000000000" pitchFamily="2" charset="2"/>
              <a:buChar char="Ø"/>
              <a:defRPr/>
            </a:pPr>
            <a:r>
              <a:rPr lang="pt-BR" dirty="0">
                <a:solidFill>
                  <a:schemeClr val="tx1"/>
                </a:solidFill>
              </a:rPr>
              <a:t>As taxas de mortalidade permanecem altas, dependendo do patógeno fúngico isolado e da condição subjacente do paciente pediátrico.</a:t>
            </a:r>
          </a:p>
          <a:p>
            <a:pPr marL="179388" indent="0" algn="just" eaLnBrk="1" fontAlgn="auto" hangingPunct="1">
              <a:buFont typeface="Wingdings" panose="05000000000000000000" pitchFamily="2" charset="2"/>
              <a:buChar char="Ø"/>
              <a:defRPr/>
            </a:pPr>
            <a:r>
              <a:rPr lang="pt-BR" dirty="0">
                <a:solidFill>
                  <a:schemeClr val="tx1"/>
                </a:solidFill>
              </a:rPr>
              <a:t>O atraso no tratamento da microbiologia fúngica influencia no risco de morbidade e mortalidade.</a:t>
            </a:r>
          </a:p>
          <a:p>
            <a:pPr marL="179388" indent="0" algn="just" eaLnBrk="1" fontAlgn="auto" hangingPunct="1">
              <a:buFont typeface="Wingdings" panose="05000000000000000000" pitchFamily="2" charset="2"/>
              <a:buChar char="Ø"/>
              <a:defRPr/>
            </a:pPr>
            <a:r>
              <a:rPr lang="pt-BR" dirty="0">
                <a:solidFill>
                  <a:schemeClr val="tx1"/>
                </a:solidFill>
              </a:rPr>
              <a:t>A necessidade de hospitais estabelecerem protocolos de abordagem terapêutica atualizados para candidemia associada a achados micológicos laboratoriais.</a:t>
            </a:r>
          </a:p>
          <a:p>
            <a:pPr marL="179388" indent="0" algn="just" eaLnBrk="1" fontAlgn="auto" hangingPunct="1">
              <a:buFont typeface="Wingdings" panose="05000000000000000000" pitchFamily="2" charset="2"/>
              <a:buChar char="Ø"/>
              <a:defRPr/>
            </a:pPr>
            <a:r>
              <a:rPr lang="pt-BR" dirty="0">
                <a:solidFill>
                  <a:schemeClr val="tx1"/>
                </a:solidFill>
              </a:rPr>
              <a:t>O diagnóstico precoce de infecção fúngica sistêmica é um desafio devido as manifestações inespecíficas, a profilaxia se torna crucial.</a:t>
            </a:r>
          </a:p>
          <a:p>
            <a:pPr marL="179388" indent="0" algn="just" eaLnBrk="1" fontAlgn="auto" hangingPunct="1">
              <a:buFont typeface="Wingdings" panose="05000000000000000000" pitchFamily="2" charset="2"/>
              <a:buChar char="Ø"/>
              <a:defRPr/>
            </a:pPr>
            <a:r>
              <a:rPr lang="pt-BR" dirty="0">
                <a:solidFill>
                  <a:schemeClr val="tx1"/>
                </a:solidFill>
              </a:rPr>
              <a:t>Terapia antifúngica sistêmica profilática reduz a incidência de infecção fúngica invasiva em </a:t>
            </a:r>
            <a:r>
              <a:rPr lang="pt-BR" dirty="0" err="1">
                <a:solidFill>
                  <a:schemeClr val="tx1"/>
                </a:solidFill>
              </a:rPr>
              <a:t>RNs</a:t>
            </a:r>
            <a:r>
              <a:rPr lang="pt-BR" dirty="0">
                <a:solidFill>
                  <a:schemeClr val="tx1"/>
                </a:solidFill>
              </a:rPr>
              <a:t> muito prematuros ou de muito baixo peso ao nascer.</a:t>
            </a:r>
          </a:p>
          <a:p>
            <a:pPr marL="179388" indent="0" algn="just" eaLnBrk="1" fontAlgn="auto" hangingPunct="1">
              <a:buFont typeface="Wingdings" panose="05000000000000000000" pitchFamily="2" charset="2"/>
              <a:buChar char="Ø"/>
              <a:defRPr/>
            </a:pPr>
            <a:endParaRPr lang="pt-BR" dirty="0">
              <a:solidFill>
                <a:schemeClr val="tx1"/>
              </a:solidFill>
            </a:endParaRPr>
          </a:p>
          <a:p>
            <a:pPr marL="179388" indent="0" algn="just" eaLnBrk="1" fontAlgn="auto" hangingPunct="1">
              <a:buFont typeface="Wingdings" panose="05000000000000000000" pitchFamily="2" charset="2"/>
              <a:buChar char="Ø"/>
              <a:defRPr/>
            </a:pPr>
            <a:endParaRPr lang="pt-BR" dirty="0">
              <a:solidFill>
                <a:schemeClr val="tx1"/>
              </a:solidFill>
            </a:endParaRPr>
          </a:p>
        </p:txBody>
      </p:sp>
      <p:sp>
        <p:nvSpPr>
          <p:cNvPr id="13315"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3316"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7" name="CaixaDeTexto 5"/>
          <p:cNvSpPr txBox="1">
            <a:spLocks noChangeArrowheads="1"/>
          </p:cNvSpPr>
          <p:nvPr/>
        </p:nvSpPr>
        <p:spPr bwMode="auto">
          <a:xfrm>
            <a:off x="993775" y="6388100"/>
            <a:ext cx="10058400"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fr-FR" sz="1100"/>
              <a:t>PANA, ROILIDES, et al. (2017)</a:t>
            </a:r>
            <a:r>
              <a:rPr lang="en-US" sz="1100"/>
              <a:t>; PIENING, GEFFERS, et al. (2017); </a:t>
            </a:r>
            <a:r>
              <a:rPr lang="it-IT" sz="1100"/>
              <a:t>SANTANA, SALCI, et al. (2018)</a:t>
            </a:r>
            <a:r>
              <a:rPr lang="en-US" sz="1100"/>
              <a:t>; </a:t>
            </a:r>
            <a:r>
              <a:rPr lang="da-DK" sz="1100"/>
              <a:t>RUNDJAN, WAHYUNINGSIH, et al., 2020; </a:t>
            </a:r>
            <a:r>
              <a:rPr lang="it-IT" sz="1100"/>
              <a:t>CLEMINSON, AUSTIN e MCGUIRE, 2015</a:t>
            </a:r>
            <a:endParaRPr lang="pt-BR" sz="11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Conteúdo 2"/>
          <p:cNvSpPr>
            <a:spLocks noGrp="1"/>
          </p:cNvSpPr>
          <p:nvPr>
            <p:ph idx="1"/>
          </p:nvPr>
        </p:nvSpPr>
        <p:spPr/>
        <p:txBody>
          <a:bodyPr/>
          <a:lstStyle/>
          <a:p>
            <a:pPr marL="179388" indent="0" algn="just" eaLnBrk="1" hangingPunct="1">
              <a:buFont typeface="Wingdings" pitchFamily="2" charset="2"/>
              <a:buChar char="Ø"/>
            </a:pPr>
            <a:r>
              <a:rPr lang="pt-BR" dirty="0" smtClean="0">
                <a:solidFill>
                  <a:schemeClr val="tx1"/>
                </a:solidFill>
              </a:rPr>
              <a:t>Em </a:t>
            </a:r>
            <a:r>
              <a:rPr lang="pt-BR" dirty="0" err="1" smtClean="0">
                <a:solidFill>
                  <a:schemeClr val="tx1"/>
                </a:solidFill>
              </a:rPr>
              <a:t>RNs</a:t>
            </a:r>
            <a:r>
              <a:rPr lang="pt-BR" dirty="0" smtClean="0">
                <a:solidFill>
                  <a:schemeClr val="tx1"/>
                </a:solidFill>
              </a:rPr>
              <a:t> prematuros, o fluconazol é um agente antifúngico com evidências relatadas de seu efeito profilático contra infecção </a:t>
            </a:r>
            <a:r>
              <a:rPr lang="pt-BR" dirty="0" err="1" smtClean="0">
                <a:solidFill>
                  <a:schemeClr val="tx1"/>
                </a:solidFill>
              </a:rPr>
              <a:t>fúngica</a:t>
            </a:r>
            <a:r>
              <a:rPr lang="pt-BR" dirty="0" smtClean="0">
                <a:solidFill>
                  <a:schemeClr val="tx1"/>
                </a:solidFill>
              </a:rPr>
              <a:t> sistêmica.</a:t>
            </a:r>
          </a:p>
          <a:p>
            <a:pPr marL="179388" indent="0" algn="just" eaLnBrk="1" hangingPunct="1">
              <a:buFont typeface="Wingdings" pitchFamily="2" charset="2"/>
              <a:buChar char="Ø"/>
            </a:pPr>
            <a:r>
              <a:rPr lang="pt-BR" dirty="0" smtClean="0">
                <a:solidFill>
                  <a:schemeClr val="tx1"/>
                </a:solidFill>
              </a:rPr>
              <a:t>Estudo realizado em Unidades de Terapias Intensivas Europeias, mostrou que fluconazol era o profilático de escolha em 66% dos </a:t>
            </a:r>
            <a:r>
              <a:rPr lang="pt-BR" dirty="0" err="1" smtClean="0">
                <a:solidFill>
                  <a:schemeClr val="tx1"/>
                </a:solidFill>
              </a:rPr>
              <a:t>neonatologistas</a:t>
            </a:r>
            <a:r>
              <a:rPr lang="pt-BR" dirty="0" smtClean="0">
                <a:solidFill>
                  <a:schemeClr val="tx1"/>
                </a:solidFill>
              </a:rPr>
              <a:t>, tendo como base de indicação a profilaxia a baixa idade gestacional (&lt;28 semanas) e peso ao nascer (&lt;1.000 g) na dose de  </a:t>
            </a:r>
            <a:r>
              <a:rPr lang="pt-BR" dirty="0" smtClean="0">
                <a:solidFill>
                  <a:srgbClr val="000000"/>
                </a:solidFill>
                <a:cs typeface="Calibri" pitchFamily="34" charset="0"/>
              </a:rPr>
              <a:t>3 mg / kg / dose em um intervalo de administração de 72 h.</a:t>
            </a:r>
          </a:p>
          <a:p>
            <a:pPr marL="179388" indent="0" algn="just" eaLnBrk="1" hangingPunct="1">
              <a:buFont typeface="Wingdings" pitchFamily="2" charset="2"/>
              <a:buChar char="Ø"/>
            </a:pPr>
            <a:r>
              <a:rPr lang="pt-BR" dirty="0" smtClean="0">
                <a:solidFill>
                  <a:srgbClr val="000000"/>
                </a:solidFill>
                <a:cs typeface="Calibri" pitchFamily="34" charset="0"/>
              </a:rPr>
              <a:t>Outro estudo não evidenciou a eficácia da profilaxia com fluconazol na redução das infecções </a:t>
            </a:r>
            <a:r>
              <a:rPr lang="pt-BR" dirty="0" err="1" smtClean="0">
                <a:solidFill>
                  <a:srgbClr val="000000"/>
                </a:solidFill>
                <a:cs typeface="Calibri" pitchFamily="34" charset="0"/>
              </a:rPr>
              <a:t>fúngicas</a:t>
            </a:r>
            <a:r>
              <a:rPr lang="pt-BR" dirty="0" smtClean="0">
                <a:solidFill>
                  <a:srgbClr val="000000"/>
                </a:solidFill>
                <a:cs typeface="Calibri" pitchFamily="34" charset="0"/>
              </a:rPr>
              <a:t> invasivas em bebês recém-nascidos de extremo baixo peso.</a:t>
            </a:r>
          </a:p>
          <a:p>
            <a:pPr marL="179388" indent="0" algn="just" eaLnBrk="1" hangingPunct="1">
              <a:buFont typeface="Wingdings" pitchFamily="2" charset="2"/>
              <a:buChar char="Ø"/>
            </a:pPr>
            <a:r>
              <a:rPr lang="pt-BR" dirty="0" smtClean="0">
                <a:solidFill>
                  <a:srgbClr val="000000"/>
                </a:solidFill>
                <a:cs typeface="Calibri" pitchFamily="34" charset="0"/>
              </a:rPr>
              <a:t>Estudo realizado em 2018, conseguiu observar que a profilaxia com fluconazol direcionada permanece segura para uso em </a:t>
            </a:r>
            <a:r>
              <a:rPr lang="pt-BR" dirty="0" err="1" smtClean="0">
                <a:solidFill>
                  <a:srgbClr val="000000"/>
                </a:solidFill>
                <a:cs typeface="Calibri" pitchFamily="34" charset="0"/>
              </a:rPr>
              <a:t>RNs</a:t>
            </a:r>
            <a:r>
              <a:rPr lang="pt-BR" dirty="0" smtClean="0">
                <a:solidFill>
                  <a:srgbClr val="000000"/>
                </a:solidFill>
                <a:cs typeface="Calibri" pitchFamily="34" charset="0"/>
              </a:rPr>
              <a:t> prematuros de alto risco. A profilaxia deve incluir o monitoramento de resistência. </a:t>
            </a:r>
          </a:p>
          <a:p>
            <a:pPr marL="179388" indent="0" algn="just" eaLnBrk="1" hangingPunct="1">
              <a:buFont typeface="Wingdings" pitchFamily="2" charset="2"/>
              <a:buChar char="Ø"/>
            </a:pPr>
            <a:endParaRPr lang="pt-BR" dirty="0" smtClean="0">
              <a:solidFill>
                <a:srgbClr val="000000"/>
              </a:solidFill>
              <a:cs typeface="Calibri" pitchFamily="34" charset="0"/>
            </a:endParaRPr>
          </a:p>
          <a:p>
            <a:pPr marL="179388" indent="0" algn="just" eaLnBrk="1" hangingPunct="1">
              <a:buFont typeface="Wingdings" pitchFamily="2" charset="2"/>
              <a:buChar char="Ø"/>
            </a:pPr>
            <a:endParaRPr lang="pt-BR" dirty="0" smtClean="0">
              <a:solidFill>
                <a:schemeClr val="tx1"/>
              </a:solidFill>
            </a:endParaRPr>
          </a:p>
        </p:txBody>
      </p:sp>
      <p:sp>
        <p:nvSpPr>
          <p:cNvPr id="14339"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434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CaixaDeTexto 5"/>
          <p:cNvSpPr txBox="1">
            <a:spLocks noChangeArrowheads="1"/>
          </p:cNvSpPr>
          <p:nvPr/>
        </p:nvSpPr>
        <p:spPr bwMode="auto">
          <a:xfrm>
            <a:off x="993775" y="6388100"/>
            <a:ext cx="10058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200"/>
              <a:t>KAGUELIDOU, PANDOLFINI, et al. (2012)</a:t>
            </a:r>
            <a:r>
              <a:rPr lang="en-US" sz="1200"/>
              <a:t>; LEE, KIM, et al. (2016); AUTMIZGUINE, et al. (2018)</a:t>
            </a:r>
            <a:endParaRPr lang="pt-BR" sz="11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err="1">
                <a:solidFill>
                  <a:schemeClr val="tx1">
                    <a:lumMod val="75000"/>
                    <a:lumOff val="25000"/>
                  </a:schemeClr>
                </a:solidFill>
              </a:rPr>
              <a:t>Objetivos</a:t>
            </a:r>
            <a:endParaRPr lang="pt-BR" dirty="0">
              <a:solidFill>
                <a:schemeClr val="tx1">
                  <a:lumMod val="75000"/>
                  <a:lumOff val="25000"/>
                </a:schemeClr>
              </a:solidFill>
            </a:endParaRPr>
          </a:p>
        </p:txBody>
      </p:sp>
      <p:sp>
        <p:nvSpPr>
          <p:cNvPr id="15363" name="Espaço Reservado para Conteúdo 2"/>
          <p:cNvSpPr>
            <a:spLocks noGrp="1"/>
          </p:cNvSpPr>
          <p:nvPr>
            <p:ph idx="1"/>
          </p:nvPr>
        </p:nvSpPr>
        <p:spPr/>
        <p:txBody>
          <a:bodyPr/>
          <a:lstStyle/>
          <a:p>
            <a:pPr marL="522288" indent="-342900" algn="just" eaLnBrk="1" hangingPunct="1">
              <a:buFont typeface="Wingdings" pitchFamily="2" charset="2"/>
              <a:buNone/>
            </a:pPr>
            <a:r>
              <a:rPr lang="pt-BR" dirty="0" smtClean="0">
                <a:solidFill>
                  <a:schemeClr val="tx1"/>
                </a:solidFill>
              </a:rPr>
              <a:t>      </a:t>
            </a:r>
            <a:r>
              <a:rPr lang="pt-BR" b="1" dirty="0" smtClean="0">
                <a:solidFill>
                  <a:schemeClr val="tx1"/>
                </a:solidFill>
              </a:rPr>
              <a:t>Geral</a:t>
            </a:r>
          </a:p>
          <a:p>
            <a:pPr marL="522288" indent="-342900" algn="just" eaLnBrk="1" hangingPunct="1">
              <a:buFont typeface="Wingdings" pitchFamily="2" charset="2"/>
              <a:buChar char="Ø"/>
            </a:pPr>
            <a:r>
              <a:rPr lang="pt-BR" dirty="0" smtClean="0">
                <a:solidFill>
                  <a:schemeClr val="tx1"/>
                </a:solidFill>
              </a:rPr>
              <a:t>Comparar a incidência de ocorrência de candidemia em paciente internados na Unidade de Terapia Intensiva Neonatal que receberam profilaxia com fluconazol com pacientes que não receberam antes do estabelecimento do protocolo da Unidade.</a:t>
            </a:r>
          </a:p>
          <a:p>
            <a:pPr marL="522288" indent="-342900" algn="just" eaLnBrk="1" hangingPunct="1">
              <a:buFont typeface="Wingdings" pitchFamily="2" charset="2"/>
              <a:buNone/>
            </a:pPr>
            <a:r>
              <a:rPr lang="pt-BR" dirty="0" smtClean="0">
                <a:solidFill>
                  <a:schemeClr val="tx1"/>
                </a:solidFill>
              </a:rPr>
              <a:t>     </a:t>
            </a:r>
            <a:r>
              <a:rPr lang="pt-BR" b="1" dirty="0" smtClean="0">
                <a:solidFill>
                  <a:schemeClr val="tx1"/>
                </a:solidFill>
              </a:rPr>
              <a:t>Específico</a:t>
            </a:r>
          </a:p>
          <a:p>
            <a:pPr marL="522288" indent="-342900" algn="just" eaLnBrk="1" hangingPunct="1">
              <a:buFont typeface="Wingdings" pitchFamily="2" charset="2"/>
              <a:buChar char="Ø"/>
            </a:pPr>
            <a:r>
              <a:rPr lang="pt-BR" dirty="0" smtClean="0">
                <a:solidFill>
                  <a:schemeClr val="tx1"/>
                </a:solidFill>
              </a:rPr>
              <a:t>Identificar as espécies de </a:t>
            </a:r>
            <a:r>
              <a:rPr lang="pt-BR" i="1" dirty="0" err="1" smtClean="0">
                <a:solidFill>
                  <a:schemeClr val="tx1"/>
                </a:solidFill>
              </a:rPr>
              <a:t>Candidas</a:t>
            </a:r>
            <a:r>
              <a:rPr lang="pt-BR" dirty="0" smtClean="0">
                <a:solidFill>
                  <a:schemeClr val="tx1"/>
                </a:solidFill>
              </a:rPr>
              <a:t> mais prevalentes na Unidade;</a:t>
            </a:r>
          </a:p>
          <a:p>
            <a:pPr marL="522288" indent="-342900" algn="just" eaLnBrk="1" hangingPunct="1">
              <a:buFont typeface="Wingdings" pitchFamily="2" charset="2"/>
              <a:buChar char="Ø"/>
            </a:pPr>
            <a:r>
              <a:rPr lang="pt-BR" dirty="0" smtClean="0">
                <a:solidFill>
                  <a:schemeClr val="tx1"/>
                </a:solidFill>
              </a:rPr>
              <a:t>Verificar os desfechos dos pacientes após introdução do protocolo de uso do fluconazol profilático</a:t>
            </a:r>
          </a:p>
          <a:p>
            <a:pPr marL="522288" indent="-342900" algn="just" eaLnBrk="1" hangingPunct="1">
              <a:buFont typeface="Wingdings" pitchFamily="2" charset="2"/>
              <a:buChar char="Ø"/>
            </a:pPr>
            <a:r>
              <a:rPr lang="pt-BR" dirty="0" smtClean="0">
                <a:solidFill>
                  <a:schemeClr val="tx1"/>
                </a:solidFill>
              </a:rPr>
              <a:t>Analisar se houve diminuição da incidência de candidemia nos diferentes grupos de </a:t>
            </a:r>
            <a:r>
              <a:rPr lang="pt-BR" dirty="0" err="1" smtClean="0">
                <a:solidFill>
                  <a:schemeClr val="tx1"/>
                </a:solidFill>
              </a:rPr>
              <a:t>RNs</a:t>
            </a:r>
            <a:r>
              <a:rPr lang="pt-BR" dirty="0" smtClean="0">
                <a:solidFill>
                  <a:schemeClr val="tx1"/>
                </a:solidFill>
              </a:rPr>
              <a:t> após introdução do protocolo de uso do fluconazol profilático.</a:t>
            </a:r>
          </a:p>
        </p:txBody>
      </p:sp>
      <p:sp>
        <p:nvSpPr>
          <p:cNvPr id="15364"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5365"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CaixaDeTexto 5"/>
          <p:cNvSpPr txBox="1">
            <a:spLocks noChangeArrowheads="1"/>
          </p:cNvSpPr>
          <p:nvPr/>
        </p:nvSpPr>
        <p:spPr bwMode="auto">
          <a:xfrm>
            <a:off x="993775" y="6388100"/>
            <a:ext cx="10058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200"/>
              <a:t>KAGUELIDOU, PANDOLFINI, et al. (2012)</a:t>
            </a:r>
            <a:r>
              <a:rPr lang="en-US" sz="1200"/>
              <a:t>; LEE, KIM, et al. (2016); AUTMIZGUINE, et al. (2018)</a:t>
            </a:r>
            <a:endParaRPr lang="pt-BR" sz="11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a:solidFill>
                  <a:schemeClr val="tx1">
                    <a:lumMod val="75000"/>
                    <a:lumOff val="25000"/>
                  </a:schemeClr>
                </a:solidFill>
              </a:rPr>
              <a:t>Materiais e </a:t>
            </a:r>
            <a:r>
              <a:rPr lang="en-US" dirty="0" err="1">
                <a:solidFill>
                  <a:schemeClr val="tx1">
                    <a:lumMod val="75000"/>
                    <a:lumOff val="25000"/>
                  </a:schemeClr>
                </a:solidFill>
              </a:rPr>
              <a:t>Mét</a:t>
            </a:r>
            <a:r>
              <a:rPr lang="pt-BR" dirty="0">
                <a:solidFill>
                  <a:schemeClr val="tx1">
                    <a:lumMod val="75000"/>
                    <a:lumOff val="25000"/>
                  </a:schemeClr>
                </a:solidFill>
              </a:rPr>
              <a:t>odos</a:t>
            </a:r>
          </a:p>
        </p:txBody>
      </p:sp>
      <p:sp>
        <p:nvSpPr>
          <p:cNvPr id="16387" name="Espaço Reservado para Conteúdo 2"/>
          <p:cNvSpPr>
            <a:spLocks noGrp="1"/>
          </p:cNvSpPr>
          <p:nvPr>
            <p:ph idx="1"/>
          </p:nvPr>
        </p:nvSpPr>
        <p:spPr/>
        <p:txBody>
          <a:bodyPr/>
          <a:lstStyle/>
          <a:p>
            <a:pPr marL="522288" indent="-342900" algn="just" eaLnBrk="1" hangingPunct="1">
              <a:buFont typeface="Wingdings" pitchFamily="2" charset="2"/>
              <a:buChar char="Ø"/>
            </a:pPr>
            <a:r>
              <a:rPr lang="pt-BR" dirty="0" smtClean="0">
                <a:solidFill>
                  <a:schemeClr val="tx1"/>
                </a:solidFill>
              </a:rPr>
              <a:t>Estudo observacional analítico transversal populacional com coleta de dados retrospectiva nos prontuários dos participantes de pesquisa selecionados (Pacientes internados entre </a:t>
            </a:r>
            <a:r>
              <a:rPr lang="pt-BR" b="1" dirty="0" smtClean="0">
                <a:ea typeface="Calibri" pitchFamily="34" charset="0"/>
                <a:cs typeface="Times New Roman" pitchFamily="18" charset="0"/>
              </a:rPr>
              <a:t>abril de 2015 a maio de 2018 </a:t>
            </a:r>
            <a:r>
              <a:rPr lang="pt-BR" dirty="0" smtClean="0">
                <a:ea typeface="Calibri" pitchFamily="34" charset="0"/>
                <a:cs typeface="Times New Roman" pitchFamily="18" charset="0"/>
              </a:rPr>
              <a:t>e</a:t>
            </a:r>
            <a:r>
              <a:rPr lang="pt-BR" b="1" dirty="0" smtClean="0">
                <a:ea typeface="Calibri" pitchFamily="34" charset="0"/>
                <a:cs typeface="Times New Roman" pitchFamily="18" charset="0"/>
              </a:rPr>
              <a:t> </a:t>
            </a:r>
            <a:r>
              <a:rPr lang="pt-BR" b="1" dirty="0" smtClean="0">
                <a:solidFill>
                  <a:schemeClr val="tx1"/>
                </a:solidFill>
              </a:rPr>
              <a:t>junho de 2018 a março de 2021</a:t>
            </a:r>
            <a:r>
              <a:rPr lang="pt-BR" dirty="0" smtClean="0">
                <a:solidFill>
                  <a:schemeClr val="tx1"/>
                </a:solidFill>
              </a:rPr>
              <a:t> na Unidade de Terapia Intensiva Neonatal – UTIN.</a:t>
            </a:r>
          </a:p>
          <a:p>
            <a:pPr marL="522288" indent="-342900" algn="just" eaLnBrk="1" hangingPunct="1">
              <a:buFont typeface="Wingdings" pitchFamily="2" charset="2"/>
              <a:buChar char="Ø"/>
            </a:pPr>
            <a:r>
              <a:rPr lang="pt-BR" dirty="0" smtClean="0">
                <a:solidFill>
                  <a:schemeClr val="tx1"/>
                </a:solidFill>
              </a:rPr>
              <a:t> Coletadas informações referentes ao peso de nascimento, história de cirurgia abdominal, data da primeira cultura positiva para </a:t>
            </a:r>
            <a:r>
              <a:rPr lang="pt-BR" i="1" dirty="0" err="1" smtClean="0">
                <a:solidFill>
                  <a:schemeClr val="tx1"/>
                </a:solidFill>
              </a:rPr>
              <a:t>Candida</a:t>
            </a:r>
            <a:r>
              <a:rPr lang="pt-BR" dirty="0" smtClean="0">
                <a:solidFill>
                  <a:schemeClr val="tx1"/>
                </a:solidFill>
              </a:rPr>
              <a:t>, antibióticos antes da suspeita de infecção </a:t>
            </a:r>
            <a:r>
              <a:rPr lang="pt-BR" dirty="0" err="1" smtClean="0">
                <a:solidFill>
                  <a:schemeClr val="tx1"/>
                </a:solidFill>
              </a:rPr>
              <a:t>fúngica</a:t>
            </a:r>
            <a:r>
              <a:rPr lang="pt-BR" dirty="0" smtClean="0">
                <a:solidFill>
                  <a:schemeClr val="tx1"/>
                </a:solidFill>
              </a:rPr>
              <a:t>, uso de terapia antifúngica e desfecho do paciente.</a:t>
            </a:r>
          </a:p>
          <a:p>
            <a:pPr marL="522288" indent="-342900" algn="just" eaLnBrk="1" hangingPunct="1">
              <a:buFont typeface="Wingdings" pitchFamily="2" charset="2"/>
              <a:buChar char="Ø"/>
            </a:pPr>
            <a:r>
              <a:rPr lang="pt-BR" dirty="0" smtClean="0">
                <a:solidFill>
                  <a:schemeClr val="tx1"/>
                </a:solidFill>
              </a:rPr>
              <a:t>Análise da incidência de candidemia no período </a:t>
            </a:r>
            <a:r>
              <a:rPr lang="pt-BR" dirty="0" err="1" smtClean="0">
                <a:solidFill>
                  <a:schemeClr val="tx1"/>
                </a:solidFill>
              </a:rPr>
              <a:t>pré</a:t>
            </a:r>
            <a:r>
              <a:rPr lang="pt-BR" dirty="0" smtClean="0">
                <a:solidFill>
                  <a:schemeClr val="tx1"/>
                </a:solidFill>
              </a:rPr>
              <a:t> e pós profilaxia com fluconazol utilizando o teste do </a:t>
            </a:r>
            <a:r>
              <a:rPr lang="pt-BR" dirty="0" err="1" smtClean="0">
                <a:solidFill>
                  <a:schemeClr val="tx1"/>
                </a:solidFill>
              </a:rPr>
              <a:t>Qui</a:t>
            </a:r>
            <a:r>
              <a:rPr lang="pt-BR" dirty="0" smtClean="0">
                <a:solidFill>
                  <a:schemeClr val="tx1"/>
                </a:solidFill>
              </a:rPr>
              <a:t>-quadrado e razão de risco,  considerando um intervalo de confiança de 95% e um valor de p &lt; 0,05 como estatisticamente significativo.</a:t>
            </a:r>
          </a:p>
          <a:p>
            <a:pPr marL="522288" indent="-342900" algn="just" eaLnBrk="1" hangingPunct="1">
              <a:buFont typeface="Wingdings" pitchFamily="2" charset="2"/>
              <a:buChar char="Ø"/>
            </a:pPr>
            <a:r>
              <a:rPr lang="pt-BR" dirty="0" smtClean="0">
                <a:solidFill>
                  <a:schemeClr val="tx1"/>
                </a:solidFill>
              </a:rPr>
              <a:t>Este estudo foi aprovado pelo Comitê de Ética em Pesquisa do Instituto de Gestão Estratégica de Saúde do Distrito Federal, número de CAEE:  45391521.5.0000.5553.</a:t>
            </a:r>
          </a:p>
        </p:txBody>
      </p:sp>
      <p:sp>
        <p:nvSpPr>
          <p:cNvPr id="16388"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6389"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271588" y="0"/>
            <a:ext cx="10058400" cy="769938"/>
          </a:xfrm>
        </p:spPr>
        <p:txBody>
          <a:bodyPr/>
          <a:lstStyle/>
          <a:p>
            <a:pPr eaLnBrk="1" fontAlgn="auto" hangingPunct="1">
              <a:spcAft>
                <a:spcPts val="0"/>
              </a:spcAft>
              <a:defRPr/>
            </a:pPr>
            <a:r>
              <a:rPr lang="en-US" dirty="0" err="1">
                <a:solidFill>
                  <a:schemeClr val="tx1">
                    <a:lumMod val="75000"/>
                    <a:lumOff val="25000"/>
                  </a:schemeClr>
                </a:solidFill>
              </a:rPr>
              <a:t>Resultados</a:t>
            </a:r>
            <a:endParaRPr lang="pt-BR" dirty="0">
              <a:solidFill>
                <a:schemeClr val="tx1">
                  <a:lumMod val="75000"/>
                  <a:lumOff val="25000"/>
                </a:schemeClr>
              </a:solidFill>
            </a:endParaRPr>
          </a:p>
        </p:txBody>
      </p:sp>
      <p:sp>
        <p:nvSpPr>
          <p:cNvPr id="17411" name="Espaço Reservado para Conteúdo 2"/>
          <p:cNvSpPr>
            <a:spLocks noGrp="1"/>
          </p:cNvSpPr>
          <p:nvPr>
            <p:ph idx="1"/>
          </p:nvPr>
        </p:nvSpPr>
        <p:spPr>
          <a:xfrm>
            <a:off x="1047750" y="741363"/>
            <a:ext cx="10058400" cy="4022725"/>
          </a:xfrm>
          <a:solidFill>
            <a:schemeClr val="bg1"/>
          </a:solidFill>
          <a:ln>
            <a:solidFill>
              <a:schemeClr val="bg1"/>
            </a:solidFill>
            <a:miter lim="800000"/>
            <a:headEnd/>
            <a:tailEnd/>
          </a:ln>
        </p:spPr>
        <p:txBody>
          <a:bodyPr/>
          <a:lstStyle/>
          <a:p>
            <a:pPr marL="522288" indent="-342900" algn="just" eaLnBrk="1" hangingPunct="1">
              <a:buFont typeface="Wingdings" pitchFamily="2" charset="2"/>
              <a:buChar char="Ø"/>
            </a:pPr>
            <a:r>
              <a:rPr lang="pt-BR" sz="1800" smtClean="0">
                <a:ea typeface="Calibri" pitchFamily="34" charset="0"/>
                <a:cs typeface="Times New Roman" pitchFamily="18" charset="0"/>
              </a:rPr>
              <a:t>Na </a:t>
            </a:r>
            <a:r>
              <a:rPr lang="pt-BR" sz="1800" b="1" smtClean="0">
                <a:ea typeface="Calibri" pitchFamily="34" charset="0"/>
                <a:cs typeface="Times New Roman" pitchFamily="18" charset="0"/>
              </a:rPr>
              <a:t>coorte histórica sem profilaxia</a:t>
            </a:r>
            <a:r>
              <a:rPr lang="pt-BR" sz="1800" smtClean="0">
                <a:ea typeface="Calibri" pitchFamily="34" charset="0"/>
                <a:cs typeface="Times New Roman" pitchFamily="18" charset="0"/>
              </a:rPr>
              <a:t> (</a:t>
            </a:r>
            <a:r>
              <a:rPr lang="pt-BR" sz="1800" b="1" smtClean="0">
                <a:ea typeface="Calibri" pitchFamily="34" charset="0"/>
                <a:cs typeface="Times New Roman" pitchFamily="18" charset="0"/>
              </a:rPr>
              <a:t>abril de 2015 a maio de 2018</a:t>
            </a:r>
            <a:r>
              <a:rPr lang="pt-BR" sz="1800" smtClean="0">
                <a:ea typeface="Calibri" pitchFamily="34" charset="0"/>
                <a:cs typeface="Times New Roman" pitchFamily="18" charset="0"/>
              </a:rPr>
              <a:t>) ocorreram  1545 internações (270 RN &lt;1000g[17%] e 1275 RNs ≥1000g [83%)</a:t>
            </a:r>
          </a:p>
          <a:p>
            <a:pPr marL="522288" indent="-342900" algn="ctr" eaLnBrk="1" hangingPunct="1">
              <a:buFont typeface="Wingdings" pitchFamily="2" charset="2"/>
              <a:buNone/>
            </a:pPr>
            <a:r>
              <a:rPr lang="pt-BR" sz="1800" smtClean="0">
                <a:ea typeface="Calibri" pitchFamily="34" charset="0"/>
                <a:cs typeface="Times New Roman" pitchFamily="18" charset="0"/>
              </a:rPr>
              <a:t>       </a:t>
            </a:r>
            <a:r>
              <a:rPr lang="pt-BR" sz="1800" b="1" smtClean="0">
                <a:ea typeface="Calibri" pitchFamily="34" charset="0"/>
                <a:cs typeface="Times New Roman" pitchFamily="18" charset="0"/>
              </a:rPr>
              <a:t>A incidência geral de candidíase invasiva foi de 4,4%</a:t>
            </a:r>
            <a:r>
              <a:rPr lang="pt-BR" sz="1800" smtClean="0">
                <a:ea typeface="Calibri" pitchFamily="34" charset="0"/>
                <a:cs typeface="Times New Roman" pitchFamily="18" charset="0"/>
              </a:rPr>
              <a:t> (12/270) entre os recém de EBPN e 2% ( 26/1275) entre aqueles com peso &gt; 1000g  </a:t>
            </a:r>
          </a:p>
          <a:p>
            <a:pPr marL="522288" indent="-342900" algn="just" eaLnBrk="1" hangingPunct="1">
              <a:buFont typeface="Wingdings" pitchFamily="2" charset="2"/>
              <a:buChar char="Ø"/>
            </a:pPr>
            <a:r>
              <a:rPr lang="pt-BR" sz="1800" smtClean="0">
                <a:ea typeface="Calibri" pitchFamily="34" charset="0"/>
                <a:cs typeface="Times New Roman" pitchFamily="18" charset="0"/>
              </a:rPr>
              <a:t>Na </a:t>
            </a:r>
            <a:r>
              <a:rPr lang="pt-BR" sz="1800" b="1" smtClean="0">
                <a:ea typeface="Calibri" pitchFamily="34" charset="0"/>
                <a:cs typeface="Times New Roman" pitchFamily="18" charset="0"/>
              </a:rPr>
              <a:t>coorte estudada com profilaxia (junho de 2018 a março de 2021)</a:t>
            </a:r>
            <a:r>
              <a:rPr lang="pt-BR" sz="1800" smtClean="0">
                <a:ea typeface="Calibri" pitchFamily="34" charset="0"/>
                <a:cs typeface="Times New Roman" pitchFamily="18" charset="0"/>
              </a:rPr>
              <a:t> ocorreram 1271 internações na UTIN, 214 (17%) foram recém-nascidos de extremo baixo peso ao nascer (EBPN; &lt;1000g) e 1057 (83%) foram recém-nascidos com peso ao nascer ≥ 1000g (p=0,90) </a:t>
            </a:r>
          </a:p>
          <a:p>
            <a:pPr marL="522288" indent="-342900" algn="ctr" eaLnBrk="1" hangingPunct="1">
              <a:buFont typeface="Wingdings" pitchFamily="2" charset="2"/>
              <a:buNone/>
            </a:pPr>
            <a:r>
              <a:rPr lang="pt-BR" sz="1800" b="1" smtClean="0">
                <a:solidFill>
                  <a:schemeClr val="tx1"/>
                </a:solidFill>
                <a:ea typeface="Calibri" pitchFamily="34" charset="0"/>
                <a:cs typeface="Times New Roman" pitchFamily="18" charset="0"/>
              </a:rPr>
              <a:t>  A incidência geral de candidíase invasiva foi de 4,2% </a:t>
            </a:r>
            <a:r>
              <a:rPr lang="pt-BR" sz="1800" smtClean="0">
                <a:solidFill>
                  <a:schemeClr val="tx1"/>
                </a:solidFill>
                <a:ea typeface="Calibri" pitchFamily="34" charset="0"/>
                <a:cs typeface="Times New Roman" pitchFamily="18" charset="0"/>
              </a:rPr>
              <a:t>(9/214) entre os recém-nascidos de EBPN e 1,3% (14/1057) entre aqueles com peso ao nascer ≥ 1000g (p=0,21)</a:t>
            </a:r>
          </a:p>
          <a:p>
            <a:pPr marL="522288" indent="-342900" algn="ctr" eaLnBrk="1" hangingPunct="1">
              <a:buFont typeface="Wingdings" pitchFamily="2" charset="2"/>
              <a:buNone/>
            </a:pPr>
            <a:r>
              <a:rPr lang="pt-BR" sz="1800" b="1" smtClean="0">
                <a:solidFill>
                  <a:srgbClr val="0000FF"/>
                </a:solidFill>
                <a:ea typeface="Calibri" pitchFamily="34" charset="0"/>
                <a:cs typeface="Times New Roman" pitchFamily="18" charset="0"/>
              </a:rPr>
              <a:t>Sem diferenças significativas entre os dois períodos</a:t>
            </a:r>
          </a:p>
          <a:p>
            <a:pPr marL="522288" indent="-342900" algn="ctr" eaLnBrk="1" hangingPunct="1">
              <a:buFont typeface="Wingdings" pitchFamily="2" charset="2"/>
              <a:buNone/>
            </a:pPr>
            <a:endParaRPr lang="pt-BR" sz="1800" b="1" smtClean="0">
              <a:solidFill>
                <a:srgbClr val="0000FF"/>
              </a:solidFill>
              <a:ea typeface="Calibri" pitchFamily="34" charset="0"/>
              <a:cs typeface="Times New Roman" pitchFamily="18" charset="0"/>
            </a:endParaRPr>
          </a:p>
          <a:p>
            <a:pPr marL="522288" indent="-342900" algn="ctr" eaLnBrk="1" hangingPunct="1">
              <a:buFont typeface="Wingdings" pitchFamily="2" charset="2"/>
              <a:buNone/>
            </a:pPr>
            <a:endParaRPr lang="pt-BR" sz="1800" smtClean="0">
              <a:solidFill>
                <a:schemeClr val="tx1"/>
              </a:solidFill>
              <a:ea typeface="Calibri" pitchFamily="34" charset="0"/>
              <a:cs typeface="Times New Roman" pitchFamily="18" charset="0"/>
            </a:endParaRPr>
          </a:p>
          <a:p>
            <a:pPr marL="522288" indent="-342900" algn="just" eaLnBrk="1" hangingPunct="1">
              <a:buFont typeface="Wingdings" pitchFamily="2" charset="2"/>
              <a:buChar char="Ø"/>
            </a:pPr>
            <a:r>
              <a:rPr lang="pt-BR" sz="1800" smtClean="0">
                <a:solidFill>
                  <a:schemeClr val="tx1"/>
                </a:solidFill>
                <a:ea typeface="Calibri" pitchFamily="34" charset="0"/>
                <a:cs typeface="Times New Roman" pitchFamily="18" charset="0"/>
              </a:rPr>
              <a:t>A mediana da idade no início dos sintomas de candidíase invasiva foi de 27 dias (IIQ 7-86). </a:t>
            </a:r>
          </a:p>
          <a:p>
            <a:pPr marL="522288" indent="-342900" algn="just" eaLnBrk="1" hangingPunct="1">
              <a:buFont typeface="Wingdings" pitchFamily="2" charset="2"/>
              <a:buChar char="Ø"/>
            </a:pPr>
            <a:r>
              <a:rPr lang="pt-BR" sz="1800" smtClean="0">
                <a:solidFill>
                  <a:schemeClr val="tx1"/>
                </a:solidFill>
                <a:ea typeface="Calibri" pitchFamily="34" charset="0"/>
                <a:cs typeface="Times New Roman" pitchFamily="18" charset="0"/>
              </a:rPr>
              <a:t>11 (</a:t>
            </a:r>
            <a:r>
              <a:rPr lang="pt-BR" sz="1800" b="1" smtClean="0">
                <a:solidFill>
                  <a:schemeClr val="tx1"/>
                </a:solidFill>
                <a:ea typeface="Calibri" pitchFamily="34" charset="0"/>
                <a:cs typeface="Times New Roman" pitchFamily="18" charset="0"/>
              </a:rPr>
              <a:t>48%)</a:t>
            </a:r>
            <a:r>
              <a:rPr lang="pt-BR" sz="1800" smtClean="0">
                <a:solidFill>
                  <a:schemeClr val="tx1"/>
                </a:solidFill>
                <a:ea typeface="Calibri" pitchFamily="34" charset="0"/>
                <a:cs typeface="Times New Roman" pitchFamily="18" charset="0"/>
              </a:rPr>
              <a:t> tinham uso prévio de antibiótico de amplo espectro. </a:t>
            </a:r>
          </a:p>
          <a:p>
            <a:pPr marL="522288" indent="-342900" algn="just" eaLnBrk="1" hangingPunct="1">
              <a:buFont typeface="Wingdings" pitchFamily="2" charset="2"/>
              <a:buChar char="Ø"/>
            </a:pPr>
            <a:r>
              <a:rPr lang="pt-BR" sz="1800" smtClean="0">
                <a:solidFill>
                  <a:schemeClr val="tx1"/>
                </a:solidFill>
                <a:ea typeface="Calibri" pitchFamily="34" charset="0"/>
                <a:cs typeface="Times New Roman" pitchFamily="18" charset="0"/>
              </a:rPr>
              <a:t>8 (</a:t>
            </a:r>
            <a:r>
              <a:rPr lang="pt-BR" sz="1800" b="1" smtClean="0">
                <a:solidFill>
                  <a:schemeClr val="tx1"/>
                </a:solidFill>
                <a:ea typeface="Calibri" pitchFamily="34" charset="0"/>
                <a:cs typeface="Times New Roman" pitchFamily="18" charset="0"/>
              </a:rPr>
              <a:t>35%)</a:t>
            </a:r>
            <a:r>
              <a:rPr lang="pt-BR" sz="1800" smtClean="0">
                <a:solidFill>
                  <a:schemeClr val="tx1"/>
                </a:solidFill>
                <a:ea typeface="Calibri" pitchFamily="34" charset="0"/>
                <a:cs typeface="Times New Roman" pitchFamily="18" charset="0"/>
              </a:rPr>
              <a:t> dos pacientes foram à óbito na coorte com profilaxia</a:t>
            </a:r>
          </a:p>
        </p:txBody>
      </p:sp>
      <p:pic>
        <p:nvPicPr>
          <p:cNvPr id="1741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Rectangle 7"/>
          <p:cNvSpPr>
            <a:spLocks/>
          </p:cNvSpPr>
          <p:nvPr/>
        </p:nvSpPr>
        <p:spPr bwMode="auto">
          <a:xfrm>
            <a:off x="3848100" y="4041775"/>
            <a:ext cx="4240213" cy="879475"/>
          </a:xfrm>
          <a:prstGeom prst="rect">
            <a:avLst/>
          </a:prstGeom>
          <a:solidFill>
            <a:srgbClr val="FF3300"/>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rIns="0"/>
          <a:lstStyle/>
          <a:p>
            <a:pPr marL="90488" indent="-90488" algn="ctr" defTabSz="914400">
              <a:lnSpc>
                <a:spcPct val="90000"/>
              </a:lnSpc>
              <a:spcBef>
                <a:spcPts val="1200"/>
              </a:spcBef>
              <a:spcAft>
                <a:spcPts val="200"/>
              </a:spcAft>
              <a:buClr>
                <a:schemeClr val="accent1"/>
              </a:buClr>
              <a:buSzPct val="100000"/>
              <a:buFont typeface="Wingdings" pitchFamily="2" charset="2"/>
              <a:buNone/>
            </a:pPr>
            <a:r>
              <a:rPr lang="pt-BR" sz="2000">
                <a:solidFill>
                  <a:srgbClr val="FFFF00"/>
                </a:solidFill>
              </a:rPr>
              <a:t>&lt;1000g: RR:0,94 (0,40 – 2,20)  -  p=0,90</a:t>
            </a:r>
          </a:p>
          <a:p>
            <a:pPr marL="90488" indent="-90488" algn="ctr" defTabSz="914400">
              <a:lnSpc>
                <a:spcPct val="90000"/>
              </a:lnSpc>
              <a:spcBef>
                <a:spcPts val="1200"/>
              </a:spcBef>
              <a:spcAft>
                <a:spcPts val="200"/>
              </a:spcAft>
              <a:buClr>
                <a:schemeClr val="accent1"/>
              </a:buClr>
              <a:buSzPct val="100000"/>
              <a:buFont typeface="Wingdings" pitchFamily="2" charset="2"/>
              <a:buNone/>
            </a:pPr>
            <a:r>
              <a:rPr lang="pt-BR" sz="2000">
                <a:solidFill>
                  <a:srgbClr val="FFFF00"/>
                </a:solidFill>
                <a:ea typeface="Calibri" pitchFamily="34" charset="0"/>
                <a:cs typeface="Times New Roman" pitchFamily="18" charset="0"/>
              </a:rPr>
              <a:t>≥ 1000g:RR:</a:t>
            </a:r>
            <a:r>
              <a:rPr lang="pt-BR" sz="2000">
                <a:solidFill>
                  <a:srgbClr val="FFFF00"/>
                </a:solidFill>
              </a:rPr>
              <a:t>0,66 (0,34 – 1,26)   - p=0,21</a:t>
            </a:r>
            <a:endParaRPr lang="pt-BR" sz="2000">
              <a:solidFill>
                <a:srgbClr val="FFFF00"/>
              </a:solidFill>
              <a:cs typeface="Calibri" pitchFamily="34" charset="0"/>
            </a:endParaRPr>
          </a:p>
          <a:p>
            <a:pPr marL="90488" indent="-90488" defTabSz="914400">
              <a:lnSpc>
                <a:spcPct val="90000"/>
              </a:lnSpc>
              <a:spcBef>
                <a:spcPts val="1200"/>
              </a:spcBef>
              <a:spcAft>
                <a:spcPts val="200"/>
              </a:spcAft>
              <a:buClr>
                <a:schemeClr val="accent1"/>
              </a:buClr>
              <a:buSzPct val="100000"/>
              <a:buFont typeface="Calibri" pitchFamily="34" charset="0"/>
              <a:buChar char=" "/>
            </a:pPr>
            <a:endParaRPr lang="pt-BR" sz="2000">
              <a:solidFill>
                <a:srgbClr val="404040"/>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err="1">
                <a:solidFill>
                  <a:schemeClr val="tx1">
                    <a:lumMod val="75000"/>
                    <a:lumOff val="25000"/>
                  </a:schemeClr>
                </a:solidFill>
              </a:rPr>
              <a:t>Resultados</a:t>
            </a:r>
            <a:endParaRPr lang="pt-BR" dirty="0">
              <a:solidFill>
                <a:schemeClr val="tx1">
                  <a:lumMod val="75000"/>
                  <a:lumOff val="25000"/>
                </a:schemeClr>
              </a:solidFill>
            </a:endParaRPr>
          </a:p>
        </p:txBody>
      </p:sp>
      <p:sp>
        <p:nvSpPr>
          <p:cNvPr id="18435"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8436"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8484" name="Group 52"/>
          <p:cNvGraphicFramePr>
            <a:graphicFrameLocks noGrp="1"/>
          </p:cNvGraphicFramePr>
          <p:nvPr>
            <p:ph idx="1"/>
          </p:nvPr>
        </p:nvGraphicFramePr>
        <p:xfrm>
          <a:off x="1096963" y="2286000"/>
          <a:ext cx="10058400" cy="3062289"/>
        </p:xfrm>
        <a:graphic>
          <a:graphicData uri="http://schemas.openxmlformats.org/drawingml/2006/table">
            <a:tbl>
              <a:tblPr/>
              <a:tblGrid>
                <a:gridCol w="3856037"/>
                <a:gridCol w="1676400"/>
                <a:gridCol w="1506538"/>
                <a:gridCol w="1176337"/>
                <a:gridCol w="1843088"/>
              </a:tblGrid>
              <a:tr h="554038">
                <a:tc rowSpan="3">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Características</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gridSpan="4">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Peso ao nascimento</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pt-BR"/>
                    </a:p>
                  </a:txBody>
                  <a:tcPr/>
                </a:tc>
                <a:tc hMerge="1">
                  <a:txBody>
                    <a:bodyPr/>
                    <a:lstStyle/>
                    <a:p>
                      <a:endParaRPr lang="pt-BR"/>
                    </a:p>
                  </a:txBody>
                  <a:tcPr/>
                </a:tc>
                <a:tc hMerge="1">
                  <a:txBody>
                    <a:bodyPr/>
                    <a:lstStyle/>
                    <a:p>
                      <a:endParaRPr lang="pt-BR"/>
                    </a:p>
                  </a:txBody>
                  <a:tcPr/>
                </a:tc>
              </a:tr>
              <a:tr h="303213">
                <a:tc vMerge="1">
                  <a:txBody>
                    <a:bodyPr/>
                    <a:lstStyle/>
                    <a:p>
                      <a:endParaRPr lang="pt-BR"/>
                    </a:p>
                  </a:txBody>
                  <a:tcPr/>
                </a:tc>
                <a:tc gridSpan="2">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&lt; 1000g</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hMerge="1">
                  <a:txBody>
                    <a:bodyPr/>
                    <a:lstStyle/>
                    <a:p>
                      <a:endParaRPr lang="pt-BR"/>
                    </a:p>
                  </a:txBody>
                  <a:tcPr/>
                </a:tc>
                <a:tc gridSpan="2">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 1000g</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hMerge="1">
                  <a:txBody>
                    <a:bodyPr/>
                    <a:lstStyle/>
                    <a:p>
                      <a:endParaRPr lang="pt-BR"/>
                    </a:p>
                  </a:txBody>
                  <a:tcPr/>
                </a:tc>
              </a:tr>
              <a:tr h="314325">
                <a:tc vMerge="1">
                  <a:txBody>
                    <a:bodyPr/>
                    <a:lstStyle/>
                    <a:p>
                      <a:endParaRPr lang="pt-BR"/>
                    </a:p>
                  </a:txBody>
                  <a:tcPr/>
                </a:tc>
                <a:tc gridSpan="2">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(N = 9)</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381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hMerge="1">
                  <a:txBody>
                    <a:bodyPr/>
                    <a:lstStyle/>
                    <a:p>
                      <a:endParaRPr lang="pt-BR"/>
                    </a:p>
                  </a:txBody>
                  <a:tcPr/>
                </a:tc>
                <a:tc gridSpan="2">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(N = 14)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hMerge="1">
                  <a:txBody>
                    <a:bodyPr/>
                    <a:lstStyle/>
                    <a:p>
                      <a:endParaRPr lang="pt-BR"/>
                    </a:p>
                  </a:txBody>
                  <a:tcPr/>
                </a:tc>
              </a:tr>
              <a:tr h="523875">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Peso ao nascimento em gramas (mediana, min-max)</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800</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(590 – 925)</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2297,5</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(1300-3470)</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r>
              <a:tr h="257175">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Cirurgia abdominal prévia</a:t>
                      </a:r>
                      <a:r>
                        <a:rPr kumimoji="0" lang="pt-BR" sz="1000" b="1" i="0" u="none" strike="noStrike" cap="none" normalizeH="0" baseline="30000" smtClean="0">
                          <a:ln>
                            <a:noFill/>
                          </a:ln>
                          <a:solidFill>
                            <a:srgbClr val="FFFFFF"/>
                          </a:solidFill>
                          <a:effectLst/>
                          <a:latin typeface="Calibri" pitchFamily="34" charset="0"/>
                        </a:rPr>
                        <a:t>*</a:t>
                      </a:r>
                      <a:r>
                        <a:rPr kumimoji="0" lang="pt-BR" sz="1000" b="1" i="0" u="none" strike="noStrike" cap="none" normalizeH="0" baseline="0" smtClean="0">
                          <a:ln>
                            <a:noFill/>
                          </a:ln>
                          <a:solidFill>
                            <a:srgbClr val="FFFFFF"/>
                          </a:solidFill>
                          <a:effectLst/>
                          <a:latin typeface="Calibri" pitchFamily="34" charset="0"/>
                        </a:rPr>
                        <a:t> (n, %)</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(44%)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10</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(71%)</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r>
              <a:tr h="795338">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Idade em dias no início dos sintomas da infecção por </a:t>
                      </a:r>
                      <a:r>
                        <a:rPr kumimoji="0" lang="pt-BR" sz="1000" b="1" i="1" u="none" strike="noStrike" cap="none" normalizeH="0" baseline="0" smtClean="0">
                          <a:ln>
                            <a:noFill/>
                          </a:ln>
                          <a:solidFill>
                            <a:srgbClr val="FFFFFF"/>
                          </a:solidFill>
                          <a:effectLst/>
                          <a:latin typeface="Calibri" pitchFamily="34" charset="0"/>
                        </a:rPr>
                        <a:t>Candida</a:t>
                      </a:r>
                      <a:r>
                        <a:rPr kumimoji="0" lang="pt-BR" sz="1000" b="1" i="0" u="none" strike="noStrike" cap="none" normalizeH="0" baseline="0" smtClean="0">
                          <a:ln>
                            <a:noFill/>
                          </a:ln>
                          <a:solidFill>
                            <a:srgbClr val="FFFFFF"/>
                          </a:solidFill>
                          <a:effectLst/>
                          <a:latin typeface="Calibri" pitchFamily="34" charset="0"/>
                        </a:rPr>
                        <a:t> (mediana, min-max)</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24,5</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(10-44)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23,5</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(7-86)</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r>
              <a:tr h="314325">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Óbitos (n, %)</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6</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(67%)</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(14%)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r>
            </a:tbl>
          </a:graphicData>
        </a:graphic>
      </p:graphicFrame>
      <p:sp>
        <p:nvSpPr>
          <p:cNvPr id="18481" name="CaixaDeTexto 13"/>
          <p:cNvSpPr txBox="1">
            <a:spLocks noChangeArrowheads="1"/>
          </p:cNvSpPr>
          <p:nvPr/>
        </p:nvSpPr>
        <p:spPr bwMode="auto">
          <a:xfrm>
            <a:off x="1096963" y="6388100"/>
            <a:ext cx="9955212" cy="449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18482" name="CaixaDeTexto 14"/>
          <p:cNvSpPr txBox="1">
            <a:spLocks noChangeArrowheads="1"/>
          </p:cNvSpPr>
          <p:nvPr/>
        </p:nvSpPr>
        <p:spPr bwMode="auto">
          <a:xfrm>
            <a:off x="993775" y="5707063"/>
            <a:ext cx="100584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200"/>
              <a:t>Tabela 1: Descrição dos recém-nascidos com infecção invasiva por Candida, de acordo com o peso ao nascer, Brasília, Brasil, jun-2018 – 2021.</a:t>
            </a:r>
            <a:endParaRPr lang="pt-BR" sz="11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44563"/>
            <a:ext cx="10058400" cy="769937"/>
          </a:xfrm>
        </p:spPr>
        <p:txBody>
          <a:bodyPr/>
          <a:lstStyle/>
          <a:p>
            <a:pPr eaLnBrk="1" fontAlgn="auto" hangingPunct="1">
              <a:spcAft>
                <a:spcPts val="0"/>
              </a:spcAft>
              <a:defRPr/>
            </a:pPr>
            <a:r>
              <a:rPr lang="en-US" dirty="0" err="1">
                <a:solidFill>
                  <a:schemeClr val="tx1">
                    <a:lumMod val="75000"/>
                    <a:lumOff val="25000"/>
                  </a:schemeClr>
                </a:solidFill>
              </a:rPr>
              <a:t>Resultados</a:t>
            </a:r>
            <a:endParaRPr lang="pt-BR" dirty="0">
              <a:solidFill>
                <a:schemeClr val="tx1">
                  <a:lumMod val="75000"/>
                  <a:lumOff val="25000"/>
                </a:schemeClr>
              </a:solidFill>
            </a:endParaRPr>
          </a:p>
        </p:txBody>
      </p:sp>
      <p:sp>
        <p:nvSpPr>
          <p:cNvPr id="19459"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1946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100"/>
              <a:t>Tabela 2: Lista das espécies de </a:t>
            </a:r>
            <a:r>
              <a:rPr lang="pt-BR" sz="1100" i="1"/>
              <a:t>Candida isoladas</a:t>
            </a:r>
            <a:r>
              <a:rPr lang="pt-BR" sz="1100"/>
              <a:t> em hemocultura na Unidade de Terapia Intensiva Neonatal, Brasília, Brasil, jun-2018 – 2021.</a:t>
            </a:r>
          </a:p>
        </p:txBody>
      </p:sp>
      <p:graphicFrame>
        <p:nvGraphicFramePr>
          <p:cNvPr id="19497" name="Group 41"/>
          <p:cNvGraphicFramePr>
            <a:graphicFrameLocks noGrp="1"/>
          </p:cNvGraphicFramePr>
          <p:nvPr>
            <p:ph idx="1"/>
          </p:nvPr>
        </p:nvGraphicFramePr>
        <p:xfrm>
          <a:off x="1096963" y="2535238"/>
          <a:ext cx="10058400" cy="2589209"/>
        </p:xfrm>
        <a:graphic>
          <a:graphicData uri="http://schemas.openxmlformats.org/drawingml/2006/table">
            <a:tbl>
              <a:tblPr/>
              <a:tblGrid>
                <a:gridCol w="6043612"/>
                <a:gridCol w="1735138"/>
                <a:gridCol w="2279650"/>
              </a:tblGrid>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Espécie de</a:t>
                      </a:r>
                      <a:r>
                        <a:rPr kumimoji="0" lang="pt-BR" sz="1000" b="1" i="1" u="none" strike="noStrike" cap="none" normalizeH="0" baseline="0" smtClean="0">
                          <a:ln>
                            <a:noFill/>
                          </a:ln>
                          <a:solidFill>
                            <a:srgbClr val="FFFFFF"/>
                          </a:solidFill>
                          <a:effectLst/>
                          <a:latin typeface="Calibri" pitchFamily="34" charset="0"/>
                        </a:rPr>
                        <a:t> Candida</a:t>
                      </a:r>
                      <a:r>
                        <a:rPr kumimoji="0" lang="pt-BR" sz="1000" b="1" i="0" u="none" strike="noStrike" cap="none" normalizeH="0" baseline="0" smtClean="0">
                          <a:ln>
                            <a:noFill/>
                          </a:ln>
                          <a:solidFill>
                            <a:srgbClr val="FFFFFF"/>
                          </a:solidFill>
                          <a:effectLst/>
                          <a:latin typeface="Calibri" pitchFamily="34" charset="0"/>
                        </a:rPr>
                        <a:t> </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N </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1" i="0" u="none" strike="noStrike" cap="none" normalizeH="0" baseline="0" smtClean="0">
                          <a:ln>
                            <a:noFill/>
                          </a:ln>
                          <a:solidFill>
                            <a:srgbClr val="FFFFFF"/>
                          </a:solidFill>
                          <a:effectLst/>
                          <a:latin typeface="Calibri" pitchFamily="34" charset="0"/>
                        </a:rPr>
                        <a:t>%</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100" b="1" i="1" u="none" strike="noStrike" cap="none" normalizeH="0" baseline="0" smtClean="0">
                          <a:ln>
                            <a:noFill/>
                          </a:ln>
                          <a:solidFill>
                            <a:srgbClr val="FFFFFF"/>
                          </a:solidFill>
                          <a:effectLst/>
                          <a:latin typeface="Calibri" pitchFamily="34" charset="0"/>
                        </a:rPr>
                        <a:t>Candida</a:t>
                      </a:r>
                      <a:r>
                        <a:rPr kumimoji="0" lang="pt-BR" sz="1100" b="1" i="0" u="none" strike="noStrike" cap="none" normalizeH="0" baseline="0" smtClean="0">
                          <a:ln>
                            <a:noFill/>
                          </a:ln>
                          <a:solidFill>
                            <a:srgbClr val="FFFFFF"/>
                          </a:solidFill>
                          <a:effectLst/>
                          <a:latin typeface="Calibri" pitchFamily="34" charset="0"/>
                        </a:rPr>
                        <a:t> parapsilosis</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7</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30</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000" b="1" i="1" u="none" strike="noStrike" cap="none" normalizeH="0" baseline="0" smtClean="0">
                          <a:ln>
                            <a:noFill/>
                          </a:ln>
                          <a:solidFill>
                            <a:srgbClr val="FFFFFF"/>
                          </a:solidFill>
                          <a:effectLst/>
                          <a:latin typeface="Calibri" pitchFamily="34" charset="0"/>
                        </a:rPr>
                        <a:t>Candida</a:t>
                      </a:r>
                      <a:r>
                        <a:rPr kumimoji="0" lang="pt-BR" sz="1000" b="1" i="0" u="none" strike="noStrike" cap="none" normalizeH="0" baseline="0" smtClean="0">
                          <a:ln>
                            <a:noFill/>
                          </a:ln>
                          <a:solidFill>
                            <a:srgbClr val="FFFFFF"/>
                          </a:solidFill>
                          <a:effectLst/>
                          <a:latin typeface="Calibri" pitchFamily="34" charset="0"/>
                        </a:rPr>
                        <a:t> albicans</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6</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26</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100" b="1" i="1" u="none" strike="noStrike" cap="none" normalizeH="0" baseline="0" smtClean="0">
                          <a:ln>
                            <a:noFill/>
                          </a:ln>
                          <a:solidFill>
                            <a:srgbClr val="FFFFFF"/>
                          </a:solidFill>
                          <a:effectLst/>
                          <a:latin typeface="Calibri" pitchFamily="34" charset="0"/>
                        </a:rPr>
                        <a:t>Candida </a:t>
                      </a:r>
                      <a:r>
                        <a:rPr kumimoji="0" lang="pt-BR" sz="1100" b="1" i="0" u="none" strike="noStrike" cap="none" normalizeH="0" baseline="0" smtClean="0">
                          <a:ln>
                            <a:noFill/>
                          </a:ln>
                          <a:solidFill>
                            <a:srgbClr val="FFFFFF"/>
                          </a:solidFill>
                          <a:effectLst/>
                          <a:latin typeface="Calibri" pitchFamily="34" charset="0"/>
                        </a:rPr>
                        <a:t>famata</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5</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22</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100" b="1" i="1" u="none" strike="noStrike" cap="none" normalizeH="0" baseline="0" smtClean="0">
                          <a:ln>
                            <a:noFill/>
                          </a:ln>
                          <a:solidFill>
                            <a:srgbClr val="FFFFFF"/>
                          </a:solidFill>
                          <a:effectLst/>
                          <a:latin typeface="Calibri" pitchFamily="34" charset="0"/>
                        </a:rPr>
                        <a:t>Candida </a:t>
                      </a:r>
                      <a:r>
                        <a:rPr kumimoji="0" lang="pt-BR" sz="1100" b="1" i="0" u="none" strike="noStrike" cap="none" normalizeH="0" baseline="0" smtClean="0">
                          <a:ln>
                            <a:noFill/>
                          </a:ln>
                          <a:solidFill>
                            <a:srgbClr val="FFFFFF"/>
                          </a:solidFill>
                          <a:effectLst/>
                          <a:latin typeface="Calibri" pitchFamily="34" charset="0"/>
                        </a:rPr>
                        <a:t>guilliermondii</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3</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13</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100" b="1" i="1" u="none" strike="noStrike" cap="none" normalizeH="0" baseline="0" smtClean="0">
                          <a:ln>
                            <a:noFill/>
                          </a:ln>
                          <a:solidFill>
                            <a:srgbClr val="FFFFFF"/>
                          </a:solidFill>
                          <a:effectLst/>
                          <a:latin typeface="Calibri" pitchFamily="34" charset="0"/>
                        </a:rPr>
                        <a:t>Candida</a:t>
                      </a:r>
                      <a:r>
                        <a:rPr kumimoji="0" lang="pt-BR" sz="1100" b="1" i="0" u="none" strike="noStrike" cap="none" normalizeH="0" baseline="0" smtClean="0">
                          <a:ln>
                            <a:noFill/>
                          </a:ln>
                          <a:solidFill>
                            <a:srgbClr val="FFFFFF"/>
                          </a:solidFill>
                          <a:effectLst/>
                          <a:latin typeface="Calibri" pitchFamily="34" charset="0"/>
                        </a:rPr>
                        <a:t> lusitaneae</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1</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DDCE7"/>
                    </a:solidFill>
                  </a:tcPr>
                </a:tc>
              </a:tr>
              <a:tr h="369887">
                <a:tc>
                  <a:txBody>
                    <a:bodyPr/>
                    <a:lstStyle/>
                    <a:p>
                      <a:pPr marL="0" marR="0" lvl="0" indent="0" algn="l" defTabSz="914400" rtl="0" eaLnBrk="1" fontAlgn="base" latinLnBrk="0" hangingPunct="1">
                        <a:lnSpc>
                          <a:spcPct val="107000"/>
                        </a:lnSpc>
                        <a:spcBef>
                          <a:spcPct val="0"/>
                        </a:spcBef>
                        <a:spcAft>
                          <a:spcPts val="800"/>
                        </a:spcAft>
                        <a:buClrTx/>
                        <a:buSzTx/>
                        <a:buFontTx/>
                        <a:buNone/>
                        <a:tabLst/>
                      </a:pPr>
                      <a:r>
                        <a:rPr kumimoji="0" lang="pt-BR" sz="1100" b="1" i="0" u="none" strike="noStrike" cap="none" normalizeH="0" baseline="0" smtClean="0">
                          <a:ln>
                            <a:noFill/>
                          </a:ln>
                          <a:solidFill>
                            <a:srgbClr val="FFFFFF"/>
                          </a:solidFill>
                          <a:effectLst/>
                          <a:latin typeface="Calibri" pitchFamily="34" charset="0"/>
                        </a:rPr>
                        <a:t>Levedura</a:t>
                      </a:r>
                      <a:endParaRPr kumimoji="0" lang="en-US" sz="1100" b="1" i="0" u="none" strike="noStrike" cap="none" normalizeH="0" baseline="0" smtClean="0">
                        <a:ln>
                          <a:noFill/>
                        </a:ln>
                        <a:solidFill>
                          <a:srgbClr val="FFFFFF"/>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100" b="0" i="0" u="none" strike="noStrike" cap="none" normalizeH="0" baseline="0" smtClean="0">
                          <a:ln>
                            <a:noFill/>
                          </a:ln>
                          <a:solidFill>
                            <a:srgbClr val="000000"/>
                          </a:solidFill>
                          <a:effectLst/>
                          <a:latin typeface="Calibri" pitchFamily="34" charset="0"/>
                        </a:rPr>
                        <a:t>1</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b"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c>
                  <a:txBody>
                    <a:bodyPr/>
                    <a:lstStyle/>
                    <a:p>
                      <a:pPr marL="0" marR="0" lvl="0" indent="0" algn="ctr" defTabSz="914400" rtl="0" eaLnBrk="1" fontAlgn="base" latinLnBrk="0" hangingPunct="1">
                        <a:lnSpc>
                          <a:spcPct val="107000"/>
                        </a:lnSpc>
                        <a:spcBef>
                          <a:spcPct val="0"/>
                        </a:spcBef>
                        <a:spcAft>
                          <a:spcPts val="800"/>
                        </a:spcAft>
                        <a:buClrTx/>
                        <a:buSzTx/>
                        <a:buFontTx/>
                        <a:buNone/>
                        <a:tabLst/>
                      </a:pPr>
                      <a:r>
                        <a:rPr kumimoji="0" lang="pt-BR" sz="1000" b="0" i="0" u="none" strike="noStrike" cap="none" normalizeH="0" baseline="0" smtClean="0">
                          <a:ln>
                            <a:noFill/>
                          </a:ln>
                          <a:solidFill>
                            <a:srgbClr val="000000"/>
                          </a:solidFill>
                          <a:effectLst/>
                          <a:latin typeface="Calibri" pitchFamily="34" charset="0"/>
                        </a:rPr>
                        <a:t>4</a:t>
                      </a:r>
                      <a:endParaRPr kumimoji="0" lang="en-US" sz="1100" b="0" i="0" u="none" strike="noStrike" cap="none" normalizeH="0" baseline="0" smtClean="0">
                        <a:ln>
                          <a:noFill/>
                        </a:ln>
                        <a:solidFill>
                          <a:srgbClr val="000000"/>
                        </a:solidFill>
                        <a:effectLst/>
                        <a:latin typeface="Calibri" pitchFamily="34" charset="0"/>
                        <a:ea typeface="Calibri" pitchFamily="34" charset="0"/>
                        <a:cs typeface="Times New Roman" pitchFamily="18" charset="0"/>
                      </a:endParaRPr>
                    </a:p>
                  </a:txBody>
                  <a:tcPr marL="44450" marR="4445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FF3"/>
                    </a:solidFill>
                  </a:tcPr>
                </a:tc>
              </a:tr>
            </a:tbl>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pt-BR" dirty="0">
                <a:solidFill>
                  <a:schemeClr val="tx1">
                    <a:lumMod val="75000"/>
                    <a:lumOff val="25000"/>
                  </a:schemeClr>
                </a:solidFill>
              </a:rPr>
              <a:t>Incidência de Candidemia</a:t>
            </a:r>
          </a:p>
        </p:txBody>
      </p:sp>
      <p:sp>
        <p:nvSpPr>
          <p:cNvPr id="20483"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20484"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8" name="Espaço Reservado para Conteúdo 3">
            <a:extLst>
              <a:ext uri="{FF2B5EF4-FFF2-40B4-BE49-F238E27FC236}"/>
            </a:extLst>
          </p:cNvPr>
          <p:cNvGraphicFramePr>
            <a:graphicFrameLocks/>
          </p:cNvGraphicFramePr>
          <p:nvPr/>
        </p:nvGraphicFramePr>
        <p:xfrm>
          <a:off x="1096963" y="2374900"/>
          <a:ext cx="10058400" cy="1752600"/>
        </p:xfrm>
        <a:graphic>
          <a:graphicData uri="http://schemas.openxmlformats.org/drawingml/2006/table">
            <a:tbl>
              <a:tblPr firstRow="1" bandRow="1">
                <a:tableStyleId>{5C22544A-7EE6-4342-B048-85BDC9FD1C3A}</a:tableStyleId>
              </a:tblPr>
              <a:tblGrid>
                <a:gridCol w="2011680">
                  <a:extLst>
                    <a:ext uri="{9D8B030D-6E8A-4147-A177-3AD203B41FA5}"/>
                  </a:extLst>
                </a:gridCol>
                <a:gridCol w="2011680">
                  <a:extLst>
                    <a:ext uri="{9D8B030D-6E8A-4147-A177-3AD203B41FA5}"/>
                  </a:extLst>
                </a:gridCol>
                <a:gridCol w="2011680">
                  <a:extLst>
                    <a:ext uri="{9D8B030D-6E8A-4147-A177-3AD203B41FA5}"/>
                  </a:extLst>
                </a:gridCol>
                <a:gridCol w="2011680">
                  <a:extLst>
                    <a:ext uri="{9D8B030D-6E8A-4147-A177-3AD203B41FA5}"/>
                  </a:extLst>
                </a:gridCol>
                <a:gridCol w="2011680">
                  <a:extLst>
                    <a:ext uri="{9D8B030D-6E8A-4147-A177-3AD203B41FA5}"/>
                  </a:extLst>
                </a:gridCol>
              </a:tblGrid>
              <a:tr h="370840">
                <a:tc>
                  <a:txBody>
                    <a:bodyPr/>
                    <a:lstStyle/>
                    <a:p>
                      <a:endParaRPr lang="pt-BR" dirty="0"/>
                    </a:p>
                  </a:txBody>
                  <a:tcPr/>
                </a:tc>
                <a:tc>
                  <a:txBody>
                    <a:bodyPr/>
                    <a:lstStyle/>
                    <a:p>
                      <a:r>
                        <a:rPr lang="pt-BR" dirty="0"/>
                        <a:t>Período</a:t>
                      </a:r>
                      <a:r>
                        <a:rPr lang="pt-BR" baseline="0" dirty="0"/>
                        <a:t> sem profilaxia</a:t>
                      </a:r>
                      <a:endParaRPr lang="pt-BR" dirty="0"/>
                    </a:p>
                  </a:txBody>
                  <a:tcPr/>
                </a:tc>
                <a:tc>
                  <a:txBody>
                    <a:bodyPr/>
                    <a:lstStyle/>
                    <a:p>
                      <a:r>
                        <a:rPr lang="pt-BR" dirty="0"/>
                        <a:t>Período com profilaxia</a:t>
                      </a:r>
                    </a:p>
                  </a:txBody>
                  <a:tcPr/>
                </a:tc>
                <a:tc>
                  <a:txBody>
                    <a:bodyPr/>
                    <a:lstStyle/>
                    <a:p>
                      <a:r>
                        <a:rPr lang="pt-BR" dirty="0"/>
                        <a:t>RR (IC 95%)</a:t>
                      </a:r>
                    </a:p>
                  </a:txBody>
                  <a:tcPr/>
                </a:tc>
                <a:tc>
                  <a:txBody>
                    <a:bodyPr/>
                    <a:lstStyle/>
                    <a:p>
                      <a:r>
                        <a:rPr lang="pt-BR" dirty="0"/>
                        <a:t>Valor de p</a:t>
                      </a:r>
                    </a:p>
                  </a:txBody>
                  <a:tcPr/>
                </a:tc>
                <a:extLst>
                  <a:ext uri="{0D108BD9-81ED-4DB2-BD59-A6C34878D82A}"/>
                </a:extLst>
              </a:tr>
              <a:tr h="370840">
                <a:tc>
                  <a:txBody>
                    <a:bodyPr/>
                    <a:lstStyle/>
                    <a:p>
                      <a:r>
                        <a:rPr lang="pt-BR" dirty="0"/>
                        <a:t>&lt; 1000g</a:t>
                      </a:r>
                    </a:p>
                  </a:txBody>
                  <a:tcPr/>
                </a:tc>
                <a:tc>
                  <a:txBody>
                    <a:bodyPr/>
                    <a:lstStyle/>
                    <a:p>
                      <a:r>
                        <a:rPr lang="pt-BR" dirty="0"/>
                        <a:t>12 (4,4%)</a:t>
                      </a:r>
                    </a:p>
                  </a:txBody>
                  <a:tcPr/>
                </a:tc>
                <a:tc>
                  <a:txBody>
                    <a:bodyPr/>
                    <a:lstStyle/>
                    <a:p>
                      <a:r>
                        <a:rPr lang="pt-BR" dirty="0"/>
                        <a:t>9 (4,2%)</a:t>
                      </a:r>
                    </a:p>
                  </a:txBody>
                  <a:tcPr/>
                </a:tc>
                <a:tc>
                  <a:txBody>
                    <a:bodyPr/>
                    <a:lstStyle/>
                    <a:p>
                      <a:r>
                        <a:rPr lang="pt-BR" dirty="0"/>
                        <a:t>0,94 (0,40 – 2,20)</a:t>
                      </a:r>
                    </a:p>
                  </a:txBody>
                  <a:tcPr/>
                </a:tc>
                <a:tc>
                  <a:txBody>
                    <a:bodyPr/>
                    <a:lstStyle/>
                    <a:p>
                      <a:r>
                        <a:rPr lang="pt-BR" dirty="0"/>
                        <a:t>0,90</a:t>
                      </a:r>
                    </a:p>
                  </a:txBody>
                  <a:tcPr/>
                </a:tc>
                <a:extLst>
                  <a:ext uri="{0D108BD9-81ED-4DB2-BD59-A6C34878D82A}"/>
                </a:extLst>
              </a:tr>
              <a:tr h="370840">
                <a:tc>
                  <a:txBody>
                    <a:bodyPr/>
                    <a:lstStyle/>
                    <a:p>
                      <a:r>
                        <a:rPr lang="pt-BR" dirty="0"/>
                        <a:t>≥ 1000g</a:t>
                      </a:r>
                    </a:p>
                  </a:txBody>
                  <a:tcPr/>
                </a:tc>
                <a:tc>
                  <a:txBody>
                    <a:bodyPr/>
                    <a:lstStyle/>
                    <a:p>
                      <a:r>
                        <a:rPr lang="pt-BR" dirty="0"/>
                        <a:t>26 (2,0%)</a:t>
                      </a:r>
                    </a:p>
                  </a:txBody>
                  <a:tcPr/>
                </a:tc>
                <a:tc>
                  <a:txBody>
                    <a:bodyPr/>
                    <a:lstStyle/>
                    <a:p>
                      <a:r>
                        <a:rPr lang="pt-BR" dirty="0"/>
                        <a:t>14 (1,3%)</a:t>
                      </a:r>
                    </a:p>
                  </a:txBody>
                  <a:tcPr/>
                </a:tc>
                <a:tc>
                  <a:txBody>
                    <a:bodyPr/>
                    <a:lstStyle/>
                    <a:p>
                      <a:r>
                        <a:rPr lang="pt-BR" dirty="0"/>
                        <a:t>0,66 (0,34 – 1,26)</a:t>
                      </a:r>
                    </a:p>
                  </a:txBody>
                  <a:tcPr/>
                </a:tc>
                <a:tc>
                  <a:txBody>
                    <a:bodyPr/>
                    <a:lstStyle/>
                    <a:p>
                      <a:r>
                        <a:rPr lang="pt-BR" dirty="0"/>
                        <a:t>0,21</a:t>
                      </a:r>
                    </a:p>
                  </a:txBody>
                  <a:tcPr/>
                </a:tc>
                <a:extLst>
                  <a:ext uri="{0D108BD9-81ED-4DB2-BD59-A6C34878D82A}"/>
                </a:extLst>
              </a:tr>
              <a:tr h="370840">
                <a:tc>
                  <a:txBody>
                    <a:bodyPr/>
                    <a:lstStyle/>
                    <a:p>
                      <a:r>
                        <a:rPr lang="pt-BR" dirty="0"/>
                        <a:t>Total</a:t>
                      </a:r>
                    </a:p>
                  </a:txBody>
                  <a:tcPr/>
                </a:tc>
                <a:tc>
                  <a:txBody>
                    <a:bodyPr/>
                    <a:lstStyle/>
                    <a:p>
                      <a:r>
                        <a:rPr lang="pt-BR" dirty="0"/>
                        <a:t>38 (2,4%)</a:t>
                      </a:r>
                    </a:p>
                  </a:txBody>
                  <a:tcPr/>
                </a:tc>
                <a:tc>
                  <a:txBody>
                    <a:bodyPr/>
                    <a:lstStyle/>
                    <a:p>
                      <a:r>
                        <a:rPr lang="pt-BR" dirty="0"/>
                        <a:t>23 (1,8%)</a:t>
                      </a:r>
                    </a:p>
                  </a:txBody>
                  <a:tcPr/>
                </a:tc>
                <a:tc>
                  <a:txBody>
                    <a:bodyPr/>
                    <a:lstStyle/>
                    <a:p>
                      <a:r>
                        <a:rPr lang="pt-BR" dirty="0"/>
                        <a:t>0,73 (0,44 – 1,22)</a:t>
                      </a:r>
                    </a:p>
                  </a:txBody>
                  <a:tcPr/>
                </a:tc>
                <a:tc>
                  <a:txBody>
                    <a:bodyPr/>
                    <a:lstStyle/>
                    <a:p>
                      <a:r>
                        <a:rPr lang="pt-BR" dirty="0"/>
                        <a:t>0,24</a:t>
                      </a:r>
                    </a:p>
                  </a:txBody>
                  <a:tcPr/>
                </a:tc>
                <a:extLst>
                  <a:ext uri="{0D108BD9-81ED-4DB2-BD59-A6C34878D82A}"/>
                </a:extLst>
              </a:tr>
            </a:tbl>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err="1">
                <a:solidFill>
                  <a:schemeClr val="tx1">
                    <a:lumMod val="75000"/>
                    <a:lumOff val="25000"/>
                  </a:schemeClr>
                </a:solidFill>
              </a:rPr>
              <a:t>Discussão</a:t>
            </a:r>
            <a:r>
              <a:rPr lang="en-US" dirty="0">
                <a:solidFill>
                  <a:schemeClr val="tx1">
                    <a:lumMod val="75000"/>
                    <a:lumOff val="25000"/>
                  </a:schemeClr>
                </a:solidFill>
              </a:rPr>
              <a:t> </a:t>
            </a:r>
            <a:endParaRPr lang="pt-BR" dirty="0">
              <a:solidFill>
                <a:schemeClr val="tx1">
                  <a:lumMod val="75000"/>
                  <a:lumOff val="25000"/>
                </a:schemeClr>
              </a:solidFill>
            </a:endParaRPr>
          </a:p>
        </p:txBody>
      </p:sp>
      <p:sp>
        <p:nvSpPr>
          <p:cNvPr id="21507"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21508"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9"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21510" name="Espaço Reservado para Conteúdo 5"/>
          <p:cNvSpPr>
            <a:spLocks noGrp="1"/>
          </p:cNvSpPr>
          <p:nvPr>
            <p:ph idx="1"/>
          </p:nvPr>
        </p:nvSpPr>
        <p:spPr/>
        <p:txBody>
          <a:bodyPr/>
          <a:lstStyle/>
          <a:p>
            <a:pPr algn="ctr" eaLnBrk="1" hangingPunct="1">
              <a:buFont typeface="Wingdings" pitchFamily="2" charset="2"/>
              <a:buNone/>
            </a:pPr>
            <a:r>
              <a:rPr lang="pt-BR" dirty="0" smtClean="0"/>
              <a:t>Ao comparar os paciente internados na Unidade de Terapia Intensiva Neonatal que receberam profilaxia com fluconazol com estudo realizado no período de abril de 2015 a maio de 2018 antes do estabelecimento do protocolo da unidade observamos:</a:t>
            </a:r>
          </a:p>
          <a:p>
            <a:pPr eaLnBrk="1" hangingPunct="1">
              <a:buFont typeface="Wingdings" pitchFamily="2" charset="2"/>
              <a:buChar char="Ø"/>
            </a:pPr>
            <a:r>
              <a:rPr lang="pt-BR" dirty="0" smtClean="0"/>
              <a:t>Não houve uma queda significativa na incidência geral entre recém-nascidos de &lt;1000g, antes 4,4% para 4,2% após o protocolo, já nos pacientes com peso ao nascer ≥ 1000g houve uma queda de 2% para 1,3%, embora não significativa.</a:t>
            </a:r>
          </a:p>
          <a:p>
            <a:pPr eaLnBrk="1" hangingPunct="1">
              <a:buFont typeface="Wingdings" pitchFamily="2" charset="2"/>
              <a:buChar char="Ø"/>
            </a:pPr>
            <a:r>
              <a:rPr lang="pt-BR" dirty="0" smtClean="0"/>
              <a:t>A porcentagem de internações na UTIN não houve alteração antes e após adoção do protocolo.</a:t>
            </a:r>
          </a:p>
          <a:p>
            <a:pPr eaLnBrk="1" hangingPunct="1">
              <a:buFont typeface="Wingdings" pitchFamily="2" charset="2"/>
              <a:buChar char="Ø"/>
            </a:pPr>
            <a:r>
              <a:rPr lang="pt-BR" dirty="0" smtClean="0"/>
              <a:t>Antes do protocolo, a espécies de </a:t>
            </a:r>
            <a:r>
              <a:rPr lang="pt-BR" i="1" dirty="0" err="1" smtClean="0"/>
              <a:t>Candida</a:t>
            </a:r>
            <a:r>
              <a:rPr lang="pt-BR" dirty="0" smtClean="0"/>
              <a:t> mais comuns era </a:t>
            </a:r>
            <a:r>
              <a:rPr lang="pt-BR" i="1" dirty="0" err="1" smtClean="0"/>
              <a:t>albicans</a:t>
            </a:r>
            <a:r>
              <a:rPr lang="pt-BR" dirty="0" smtClean="0"/>
              <a:t>. Após o perfil desta mudaram para </a:t>
            </a:r>
            <a:r>
              <a:rPr lang="pt-BR" i="1" dirty="0" err="1" smtClean="0"/>
              <a:t>parapsilosis</a:t>
            </a:r>
            <a:r>
              <a:rPr lang="pt-BR" i="1" dirty="0" smtClean="0"/>
              <a:t>, </a:t>
            </a:r>
            <a:r>
              <a:rPr lang="pt-BR" i="1" dirty="0" err="1" smtClean="0"/>
              <a:t>albicans</a:t>
            </a:r>
            <a:r>
              <a:rPr lang="pt-BR" i="1" dirty="0" smtClean="0"/>
              <a:t> </a:t>
            </a:r>
            <a:r>
              <a:rPr lang="pt-BR" dirty="0" smtClean="0"/>
              <a:t>e</a:t>
            </a:r>
            <a:r>
              <a:rPr lang="pt-BR" i="1" dirty="0" smtClean="0"/>
              <a:t> </a:t>
            </a:r>
            <a:r>
              <a:rPr lang="pt-BR" i="1" dirty="0" err="1" smtClean="0"/>
              <a:t>famata</a:t>
            </a:r>
            <a:r>
              <a:rPr lang="pt-BR" dirty="0" smtClean="0"/>
              <a:t>. </a:t>
            </a:r>
          </a:p>
          <a:p>
            <a:pPr eaLnBrk="1" hangingPunct="1">
              <a:buFont typeface="Wingdings" pitchFamily="2" charset="2"/>
              <a:buChar char="Ø"/>
            </a:pPr>
            <a:endParaRPr lang="pt-BR"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err="1">
                <a:solidFill>
                  <a:schemeClr val="tx1">
                    <a:lumMod val="75000"/>
                    <a:lumOff val="25000"/>
                  </a:schemeClr>
                </a:solidFill>
              </a:rPr>
              <a:t>Discussão</a:t>
            </a:r>
            <a:r>
              <a:rPr lang="en-US" dirty="0">
                <a:solidFill>
                  <a:schemeClr val="tx1">
                    <a:lumMod val="75000"/>
                    <a:lumOff val="25000"/>
                  </a:schemeClr>
                </a:solidFill>
              </a:rPr>
              <a:t> </a:t>
            </a:r>
            <a:endParaRPr lang="pt-BR" dirty="0">
              <a:solidFill>
                <a:schemeClr val="tx1">
                  <a:lumMod val="75000"/>
                  <a:lumOff val="25000"/>
                </a:schemeClr>
              </a:solidFill>
            </a:endParaRPr>
          </a:p>
        </p:txBody>
      </p:sp>
      <p:sp>
        <p:nvSpPr>
          <p:cNvPr id="22531"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22532"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3"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22534" name="Espaço Reservado para Conteúdo 5"/>
          <p:cNvSpPr>
            <a:spLocks noGrp="1"/>
          </p:cNvSpPr>
          <p:nvPr>
            <p:ph idx="1"/>
          </p:nvPr>
        </p:nvSpPr>
        <p:spPr/>
        <p:txBody>
          <a:bodyPr/>
          <a:lstStyle/>
          <a:p>
            <a:pPr eaLnBrk="1" hangingPunct="1">
              <a:lnSpc>
                <a:spcPct val="80000"/>
              </a:lnSpc>
              <a:buFont typeface="Wingdings" pitchFamily="2" charset="2"/>
              <a:buChar char="Ø"/>
            </a:pPr>
            <a:r>
              <a:rPr lang="pt-BR" dirty="0" smtClean="0"/>
              <a:t>Em relação ao desfecho, após adoção do protocolo, houve redução considerável das mortes de pacientes com peso ≥ 1000g (14% ) e um aumento nas mortes de pacientes EBPN (67%).</a:t>
            </a:r>
          </a:p>
          <a:p>
            <a:pPr eaLnBrk="1" hangingPunct="1">
              <a:lnSpc>
                <a:spcPct val="80000"/>
              </a:lnSpc>
              <a:buFont typeface="Wingdings" pitchFamily="2" charset="2"/>
              <a:buChar char="Ø"/>
            </a:pPr>
            <a:r>
              <a:rPr lang="pt-BR" dirty="0" smtClean="0"/>
              <a:t>A taxa de letalidade em nossa instituição ainda continua alta, com um aumento de 3% após o estabelecimento do protocolo da Unidade (32% - 35%).</a:t>
            </a:r>
          </a:p>
          <a:p>
            <a:pPr eaLnBrk="1" hangingPunct="1">
              <a:lnSpc>
                <a:spcPct val="80000"/>
              </a:lnSpc>
              <a:buFont typeface="Wingdings" pitchFamily="2" charset="2"/>
              <a:buChar char="Ø"/>
            </a:pPr>
            <a:r>
              <a:rPr lang="pt-BR" dirty="0" smtClean="0"/>
              <a:t>PANA e colaboradores relatam que as taxas de mortalidade podem permanecerem altas mesmo com adoção do protocolo a depender do patógeno </a:t>
            </a:r>
            <a:r>
              <a:rPr lang="pt-BR" dirty="0" err="1" smtClean="0"/>
              <a:t>fúngico</a:t>
            </a:r>
            <a:r>
              <a:rPr lang="pt-BR" dirty="0" smtClean="0"/>
              <a:t> isolado e da condição subjacente do paciente neonato. </a:t>
            </a:r>
          </a:p>
          <a:p>
            <a:pPr eaLnBrk="1" hangingPunct="1">
              <a:lnSpc>
                <a:spcPct val="80000"/>
              </a:lnSpc>
              <a:buFont typeface="Wingdings" pitchFamily="2" charset="2"/>
              <a:buChar char="Ø"/>
            </a:pPr>
            <a:r>
              <a:rPr lang="pt-BR" dirty="0" smtClean="0"/>
              <a:t>No nosso estudo, um caso de paciente com </a:t>
            </a:r>
            <a:r>
              <a:rPr lang="pt-BR" dirty="0" err="1" smtClean="0"/>
              <a:t>Onfalocele</a:t>
            </a:r>
            <a:r>
              <a:rPr lang="pt-BR" dirty="0" smtClean="0"/>
              <a:t>, peso ≥ 1000g e </a:t>
            </a:r>
            <a:r>
              <a:rPr lang="pt-BR" i="1" dirty="0" err="1" smtClean="0"/>
              <a:t>C.guilliermondii</a:t>
            </a:r>
            <a:r>
              <a:rPr lang="pt-BR" dirty="0" smtClean="0"/>
              <a:t>. </a:t>
            </a:r>
          </a:p>
          <a:p>
            <a:pPr eaLnBrk="1" hangingPunct="1">
              <a:lnSpc>
                <a:spcPct val="80000"/>
              </a:lnSpc>
              <a:buFont typeface="Wingdings" pitchFamily="2" charset="2"/>
              <a:buChar char="Ø"/>
            </a:pPr>
            <a:r>
              <a:rPr lang="pt-BR" dirty="0" smtClean="0"/>
              <a:t>SANTANA e colaboradores chamam a atenção para possibilidade de candidemia em neonatos com </a:t>
            </a:r>
            <a:r>
              <a:rPr lang="pt-BR" dirty="0" err="1" smtClean="0"/>
              <a:t>onfalocele</a:t>
            </a:r>
            <a:r>
              <a:rPr lang="pt-BR" dirty="0" smtClean="0"/>
              <a:t>, essa condição é um dos </a:t>
            </a:r>
            <a:r>
              <a:rPr lang="pt-BR" dirty="0" err="1" smtClean="0"/>
              <a:t>preditores</a:t>
            </a:r>
            <a:r>
              <a:rPr lang="pt-BR" dirty="0" smtClean="0"/>
              <a:t> do aumento das taxas de mortalidade observadas na candidemia.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44563"/>
            <a:ext cx="10058400" cy="769937"/>
          </a:xfrm>
        </p:spPr>
        <p:txBody>
          <a:bodyPr/>
          <a:lstStyle/>
          <a:p>
            <a:pPr eaLnBrk="1" fontAlgn="auto" hangingPunct="1">
              <a:spcAft>
                <a:spcPts val="0"/>
              </a:spcAft>
              <a:defRPr/>
            </a:pPr>
            <a:r>
              <a:rPr lang="en-US" dirty="0" err="1">
                <a:solidFill>
                  <a:schemeClr val="tx1">
                    <a:lumMod val="75000"/>
                    <a:lumOff val="25000"/>
                  </a:schemeClr>
                </a:solidFill>
              </a:rPr>
              <a:t>Discussão</a:t>
            </a:r>
            <a:r>
              <a:rPr lang="en-US" dirty="0">
                <a:solidFill>
                  <a:schemeClr val="tx1">
                    <a:lumMod val="75000"/>
                    <a:lumOff val="25000"/>
                  </a:schemeClr>
                </a:solidFill>
              </a:rPr>
              <a:t> </a:t>
            </a:r>
            <a:endParaRPr lang="pt-BR" dirty="0">
              <a:solidFill>
                <a:schemeClr val="tx1">
                  <a:lumMod val="75000"/>
                  <a:lumOff val="25000"/>
                </a:schemeClr>
              </a:solidFill>
            </a:endParaRPr>
          </a:p>
        </p:txBody>
      </p:sp>
      <p:sp>
        <p:nvSpPr>
          <p:cNvPr id="23555" name="CaixaDeTexto 3"/>
          <p:cNvSpPr txBox="1">
            <a:spLocks noChangeArrowheads="1"/>
          </p:cNvSpPr>
          <p:nvPr/>
        </p:nvSpPr>
        <p:spPr bwMode="auto">
          <a:xfrm>
            <a:off x="1384300" y="211138"/>
            <a:ext cx="100584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23556"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23558" name="Espaço Reservado para Conteúdo 5"/>
          <p:cNvSpPr>
            <a:spLocks noGrp="1"/>
          </p:cNvSpPr>
          <p:nvPr>
            <p:ph idx="1"/>
          </p:nvPr>
        </p:nvSpPr>
        <p:spPr/>
        <p:txBody>
          <a:bodyPr/>
          <a:lstStyle/>
          <a:p>
            <a:pPr eaLnBrk="1" hangingPunct="1">
              <a:buFont typeface="Wingdings" pitchFamily="2" charset="2"/>
              <a:buChar char="Ø"/>
            </a:pPr>
            <a:r>
              <a:rPr lang="pt-BR" dirty="0" smtClean="0"/>
              <a:t>Ocorreu mudança do perfil da </a:t>
            </a:r>
            <a:r>
              <a:rPr lang="pt-BR" i="1" dirty="0" err="1" smtClean="0"/>
              <a:t>Candida</a:t>
            </a:r>
            <a:r>
              <a:rPr lang="pt-BR" dirty="0" smtClean="0"/>
              <a:t> em nossa instituição após o protocolo (ZHANG e colaboradores chamam a atenção de que   </a:t>
            </a:r>
            <a:r>
              <a:rPr lang="pt-BR" i="1" dirty="0" smtClean="0">
                <a:solidFill>
                  <a:srgbClr val="FF3300"/>
                </a:solidFill>
              </a:rPr>
              <a:t>C. </a:t>
            </a:r>
            <a:r>
              <a:rPr lang="pt-BR" i="1" dirty="0" err="1" smtClean="0">
                <a:solidFill>
                  <a:srgbClr val="FF3300"/>
                </a:solidFill>
              </a:rPr>
              <a:t>parapsilosis</a:t>
            </a:r>
            <a:r>
              <a:rPr lang="pt-BR" dirty="0" smtClean="0">
                <a:solidFill>
                  <a:srgbClr val="FF3300"/>
                </a:solidFill>
              </a:rPr>
              <a:t> pode se tornar resistente após o tratamento antifúngico prolongado com fluconazol) </a:t>
            </a:r>
          </a:p>
          <a:p>
            <a:pPr eaLnBrk="1" hangingPunct="1">
              <a:buFont typeface="Wingdings" pitchFamily="2" charset="2"/>
              <a:buChar char="Ø"/>
            </a:pPr>
            <a:r>
              <a:rPr lang="pt-BR" dirty="0" smtClean="0"/>
              <a:t>A </a:t>
            </a:r>
            <a:r>
              <a:rPr lang="pt-BR" i="1" dirty="0" smtClean="0"/>
              <a:t>C. </a:t>
            </a:r>
            <a:r>
              <a:rPr lang="pt-BR" i="1" dirty="0" err="1" smtClean="0"/>
              <a:t>parapsilosis</a:t>
            </a:r>
            <a:r>
              <a:rPr lang="pt-BR" dirty="0" smtClean="0"/>
              <a:t> resistente tem o potencial de complicar o manejo da candidemia em grupos de pacientes vulneráveis.</a:t>
            </a:r>
          </a:p>
          <a:p>
            <a:pPr eaLnBrk="1" hangingPunct="1">
              <a:buFont typeface="Wingdings" pitchFamily="2" charset="2"/>
              <a:buChar char="Ø"/>
            </a:pPr>
            <a:r>
              <a:rPr lang="pt-BR" dirty="0" smtClean="0"/>
              <a:t>Houve redução na incidência de candidemia nos </a:t>
            </a:r>
            <a:r>
              <a:rPr lang="pt-BR" dirty="0" err="1" smtClean="0"/>
              <a:t>RNs</a:t>
            </a:r>
            <a:r>
              <a:rPr lang="pt-BR" dirty="0" smtClean="0"/>
              <a:t> ≥ 1000g após profilaxia com fluconazol, porém sem significado estatístico.</a:t>
            </a:r>
          </a:p>
          <a:p>
            <a:pPr eaLnBrk="1" hangingPunct="1">
              <a:buFont typeface="Wingdings" pitchFamily="2" charset="2"/>
              <a:buChar char="Ø"/>
            </a:pPr>
            <a:r>
              <a:rPr lang="pt-BR" dirty="0" smtClean="0"/>
              <a:t>Nos </a:t>
            </a:r>
            <a:r>
              <a:rPr lang="pt-BR" dirty="0" err="1" smtClean="0"/>
              <a:t>RNs</a:t>
            </a:r>
            <a:r>
              <a:rPr lang="pt-BR" dirty="0" smtClean="0"/>
              <a:t> &lt; 1000g, praticamente não houve alteração dos casos após início da profilaxia antifúngica.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096963" y="936625"/>
            <a:ext cx="10058400" cy="769938"/>
          </a:xfrm>
        </p:spPr>
        <p:txBody>
          <a:bodyPr/>
          <a:lstStyle/>
          <a:p>
            <a:pPr eaLnBrk="1" fontAlgn="auto" hangingPunct="1">
              <a:spcAft>
                <a:spcPts val="0"/>
              </a:spcAft>
              <a:defRPr/>
            </a:pPr>
            <a:r>
              <a:rPr lang="en-US" dirty="0" err="1">
                <a:solidFill>
                  <a:schemeClr val="tx1">
                    <a:lumMod val="75000"/>
                    <a:lumOff val="25000"/>
                  </a:schemeClr>
                </a:solidFill>
              </a:rPr>
              <a:t>Conclusão</a:t>
            </a:r>
            <a:r>
              <a:rPr lang="en-US" dirty="0">
                <a:solidFill>
                  <a:schemeClr val="tx1">
                    <a:lumMod val="75000"/>
                    <a:lumOff val="25000"/>
                  </a:schemeClr>
                </a:solidFill>
              </a:rPr>
              <a:t> </a:t>
            </a:r>
            <a:endParaRPr lang="pt-BR" dirty="0">
              <a:solidFill>
                <a:schemeClr val="tx1">
                  <a:lumMod val="75000"/>
                  <a:lumOff val="25000"/>
                </a:schemeClr>
              </a:solidFill>
            </a:endParaRPr>
          </a:p>
        </p:txBody>
      </p:sp>
      <p:sp>
        <p:nvSpPr>
          <p:cNvPr id="24579" name="CaixaDeTexto 3"/>
          <p:cNvSpPr txBox="1">
            <a:spLocks noChangeArrowheads="1"/>
          </p:cNvSpPr>
          <p:nvPr/>
        </p:nvSpPr>
        <p:spPr bwMode="auto">
          <a:xfrm>
            <a:off x="1350963" y="452438"/>
            <a:ext cx="10058400"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r>
              <a:rPr lang="pt-BR" sz="1600" dirty="0"/>
              <a:t>Incidência de candidemia após a adoção de fluconazol profilático em Unidade de Terapia Intensiva Neonatal de um Hospital Materno Infantil do Distrito Federal</a:t>
            </a:r>
          </a:p>
        </p:txBody>
      </p:sp>
      <p:pic>
        <p:nvPicPr>
          <p:cNvPr id="2458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24582" name="Espaço Reservado para Conteúdo 5"/>
          <p:cNvSpPr>
            <a:spLocks noGrp="1"/>
          </p:cNvSpPr>
          <p:nvPr>
            <p:ph idx="1"/>
          </p:nvPr>
        </p:nvSpPr>
        <p:spPr/>
        <p:txBody>
          <a:bodyPr/>
          <a:lstStyle/>
          <a:p>
            <a:pPr eaLnBrk="1" hangingPunct="1">
              <a:buFont typeface="Wingdings" pitchFamily="2" charset="2"/>
              <a:buChar char="Ø"/>
            </a:pPr>
            <a:r>
              <a:rPr lang="pt-BR" dirty="0" smtClean="0"/>
              <a:t>Após o presente estudo, concluímos que não houve uma queda considerável na incidência de candidemia em paciente que receberam profilaxia com fluconazol entre </a:t>
            </a:r>
            <a:r>
              <a:rPr lang="pt-BR" dirty="0" err="1" smtClean="0"/>
              <a:t>RNs</a:t>
            </a:r>
            <a:r>
              <a:rPr lang="pt-BR" dirty="0" smtClean="0"/>
              <a:t> de EBPN e queda nos </a:t>
            </a:r>
            <a:r>
              <a:rPr lang="pt-BR" dirty="0" err="1" smtClean="0"/>
              <a:t>RNs</a:t>
            </a:r>
            <a:r>
              <a:rPr lang="pt-BR" dirty="0" smtClean="0"/>
              <a:t> ≥ 1000g, porém não foi estatisticamente significativo.</a:t>
            </a:r>
          </a:p>
          <a:p>
            <a:pPr eaLnBrk="1" hangingPunct="1">
              <a:buFont typeface="Wingdings" pitchFamily="2" charset="2"/>
              <a:buChar char="Ø"/>
            </a:pPr>
            <a:r>
              <a:rPr lang="pt-BR" dirty="0" smtClean="0"/>
              <a:t>Houve uma mudança do perfil da espécie de </a:t>
            </a:r>
            <a:r>
              <a:rPr lang="pt-BR" i="1" dirty="0" err="1" smtClean="0"/>
              <a:t>Candida</a:t>
            </a:r>
            <a:r>
              <a:rPr lang="pt-BR" dirty="0" smtClean="0"/>
              <a:t>, sendo mais comum a </a:t>
            </a:r>
            <a:r>
              <a:rPr lang="pt-BR" i="1" dirty="0" smtClean="0"/>
              <a:t>C. </a:t>
            </a:r>
            <a:r>
              <a:rPr lang="pt-BR" i="1" dirty="0" err="1" smtClean="0"/>
              <a:t>parapsilosis</a:t>
            </a:r>
            <a:r>
              <a:rPr lang="pt-BR" dirty="0" smtClean="0"/>
              <a:t>; estudos têm demonstrados que essa espécie pode se tornar resistente após o tratamento antifúngico prolongado com fluconazol, porém na nossa Unidade isso não ocorreu.</a:t>
            </a:r>
          </a:p>
          <a:p>
            <a:pPr eaLnBrk="1" hangingPunct="1">
              <a:buFont typeface="Wingdings" pitchFamily="2" charset="2"/>
              <a:buChar char="Ø"/>
            </a:pPr>
            <a:r>
              <a:rPr lang="pt-BR" dirty="0" smtClean="0">
                <a:solidFill>
                  <a:srgbClr val="FF3300"/>
                </a:solidFill>
              </a:rPr>
              <a:t>Houve aumento da mortalidade de pacientes, principalmente os recém-nascidos de EBPN, após a adoção do protocolo;</a:t>
            </a:r>
            <a:r>
              <a:rPr lang="pt-BR" dirty="0" smtClean="0"/>
              <a:t> em estudo recente foi observado que taxa de mortalidade pode permanecer alta mesmo com adoção do protocolo a depender do patógeno </a:t>
            </a:r>
            <a:r>
              <a:rPr lang="pt-BR" dirty="0" err="1" smtClean="0"/>
              <a:t>fúngico</a:t>
            </a:r>
            <a:r>
              <a:rPr lang="pt-BR" dirty="0" smtClean="0"/>
              <a:t> isolado e da condição subjacente do paciente neonato. </a:t>
            </a:r>
          </a:p>
          <a:p>
            <a:pPr algn="ctr" eaLnBrk="1" hangingPunct="1">
              <a:buFont typeface="Wingdings" pitchFamily="2" charset="2"/>
              <a:buChar char="Ø"/>
            </a:pPr>
            <a:r>
              <a:rPr lang="pt-BR" b="1" dirty="0" smtClean="0"/>
              <a:t>Com isso, concluímos que deveríamos abandonar a profilaxia com fluconazol nos </a:t>
            </a:r>
            <a:r>
              <a:rPr lang="pt-BR" b="1" dirty="0" err="1" smtClean="0"/>
              <a:t>RNs</a:t>
            </a:r>
            <a:r>
              <a:rPr lang="pt-BR" b="1" dirty="0" smtClean="0"/>
              <a:t> &lt; 1000g e manter a profilaxia antifúngica nos </a:t>
            </a:r>
            <a:r>
              <a:rPr lang="pt-BR" b="1" dirty="0" err="1" smtClean="0"/>
              <a:t>RNs</a:t>
            </a:r>
            <a:r>
              <a:rPr lang="pt-BR" b="1" dirty="0" smtClean="0"/>
              <a:t> ≥ 1000g por mais um período, com novo estudo.</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hangingPunct="1">
              <a:defRPr/>
            </a:pPr>
            <a:r>
              <a:rPr lang="pt-BR" smtClean="0"/>
              <a:t>Referências</a:t>
            </a:r>
          </a:p>
        </p:txBody>
      </p:sp>
      <p:sp>
        <p:nvSpPr>
          <p:cNvPr id="25603" name="Rectangle 3"/>
          <p:cNvSpPr>
            <a:spLocks noGrp="1"/>
          </p:cNvSpPr>
          <p:nvPr>
            <p:ph type="body" idx="1"/>
          </p:nvPr>
        </p:nvSpPr>
        <p:spPr/>
        <p:txBody>
          <a:bodyPr/>
          <a:lstStyle/>
          <a:p>
            <a:pPr eaLnBrk="1" hangingPunct="1">
              <a:lnSpc>
                <a:spcPct val="70000"/>
              </a:lnSpc>
            </a:pPr>
            <a:r>
              <a:rPr lang="en-US" sz="1600" dirty="0" smtClean="0"/>
              <a:t>ANARAKI, M. R.; NOURI-VASKEH, ; OSKOEI, S. A. Fluconazole prophylaxis against invasive candidiasis in very low and extremely low birth weight preterm neonates: a systematic review and meta-analysis. </a:t>
            </a:r>
            <a:r>
              <a:rPr lang="en-US" sz="1600" dirty="0" err="1" smtClean="0"/>
              <a:t>Clin</a:t>
            </a:r>
            <a:r>
              <a:rPr lang="en-US" sz="1600" dirty="0" smtClean="0"/>
              <a:t> </a:t>
            </a:r>
            <a:r>
              <a:rPr lang="en-US" sz="1600" dirty="0" err="1" smtClean="0"/>
              <a:t>Exp</a:t>
            </a:r>
            <a:r>
              <a:rPr lang="en-US" sz="1600" dirty="0" smtClean="0"/>
              <a:t> </a:t>
            </a:r>
            <a:r>
              <a:rPr lang="en-US" sz="1600" dirty="0" err="1" smtClean="0"/>
              <a:t>Pediatr</a:t>
            </a:r>
            <a:r>
              <a:rPr lang="en-US" sz="1600" dirty="0" smtClean="0"/>
              <a:t>. , v. 64, n. 4, p. 172–179, 2021.</a:t>
            </a:r>
          </a:p>
          <a:p>
            <a:pPr eaLnBrk="1" hangingPunct="1">
              <a:lnSpc>
                <a:spcPct val="70000"/>
              </a:lnSpc>
            </a:pPr>
            <a:r>
              <a:rPr lang="en-US" sz="1600" dirty="0" smtClean="0"/>
              <a:t>AUSTIN, et al. Prophylactic oral/topical non‐absorbed antifungal agents to prevent invasive fungal infection in very low birth weight infants. Cochrane Database </a:t>
            </a:r>
            <a:r>
              <a:rPr lang="en-US" sz="1600" dirty="0" err="1" smtClean="0"/>
              <a:t>Syst</a:t>
            </a:r>
            <a:r>
              <a:rPr lang="en-US" sz="1600" dirty="0" smtClean="0"/>
              <a:t> Rev., v. 1, n. 1, p. 1-10, 2015.</a:t>
            </a:r>
          </a:p>
          <a:p>
            <a:pPr eaLnBrk="1" hangingPunct="1">
              <a:lnSpc>
                <a:spcPct val="70000"/>
              </a:lnSpc>
            </a:pPr>
            <a:r>
              <a:rPr lang="en-US" sz="1600" dirty="0" smtClean="0"/>
              <a:t>AUTMIZGUINE, et al. Effect of fluconazole prophylaxis on Candida fluconazole susceptibility in premature infants. J </a:t>
            </a:r>
            <a:r>
              <a:rPr lang="en-US" sz="1600" dirty="0" err="1" smtClean="0"/>
              <a:t>Antimicrob</a:t>
            </a:r>
            <a:r>
              <a:rPr lang="en-US" sz="1600" dirty="0" smtClean="0"/>
              <a:t> </a:t>
            </a:r>
            <a:r>
              <a:rPr lang="en-US" sz="1600" dirty="0" err="1" smtClean="0"/>
              <a:t>Chemother</a:t>
            </a:r>
            <a:r>
              <a:rPr lang="en-US" sz="1600" dirty="0" smtClean="0"/>
              <a:t>., v. 73, n. 12, p. 3482–3487, 2018.</a:t>
            </a:r>
            <a:endParaRPr lang="pt-BR" sz="1600" dirty="0" smtClean="0"/>
          </a:p>
          <a:p>
            <a:pPr eaLnBrk="1" hangingPunct="1">
              <a:lnSpc>
                <a:spcPct val="70000"/>
              </a:lnSpc>
            </a:pPr>
            <a:r>
              <a:rPr lang="pt-BR" sz="1600" dirty="0" smtClean="0"/>
              <a:t>CABRERA, C. A. et al. Uso profilático de fluconazol em </a:t>
            </a:r>
            <a:r>
              <a:rPr lang="pt-BR" sz="1600" dirty="0" err="1" smtClean="0"/>
              <a:t>pré</a:t>
            </a:r>
            <a:r>
              <a:rPr lang="pt-BR" sz="1600" dirty="0" smtClean="0"/>
              <a:t>-termos extremos colonizados por </a:t>
            </a:r>
            <a:r>
              <a:rPr lang="pt-BR" sz="1600" dirty="0" err="1" smtClean="0"/>
              <a:t>candida</a:t>
            </a:r>
            <a:r>
              <a:rPr lang="pt-BR" sz="1600" dirty="0" smtClean="0"/>
              <a:t> spp. </a:t>
            </a:r>
            <a:r>
              <a:rPr lang="en-US" sz="1600" dirty="0" err="1" smtClean="0"/>
              <a:t>Residência</a:t>
            </a:r>
            <a:r>
              <a:rPr lang="en-US" sz="1600" dirty="0" smtClean="0"/>
              <a:t> </a:t>
            </a:r>
            <a:r>
              <a:rPr lang="en-US" sz="1600" dirty="0" err="1" smtClean="0"/>
              <a:t>Pediátrica</a:t>
            </a:r>
            <a:r>
              <a:rPr lang="en-US" sz="1600" dirty="0" smtClean="0"/>
              <a:t> , v. 6, n. 2, p. 80-86, 2016.</a:t>
            </a:r>
          </a:p>
          <a:p>
            <a:pPr eaLnBrk="1" hangingPunct="1">
              <a:lnSpc>
                <a:spcPct val="70000"/>
              </a:lnSpc>
            </a:pPr>
            <a:r>
              <a:rPr lang="en-US" sz="1600" dirty="0" smtClean="0"/>
              <a:t>CLEMINSON, ; AUSTIN, ; MCGUIRE,. Prophylactic systemic antifungal agents to prevent mortality and morbidity in very low birth weight infants. Cochrane Database </a:t>
            </a:r>
            <a:r>
              <a:rPr lang="en-US" sz="1600" dirty="0" err="1" smtClean="0"/>
              <a:t>Syst</a:t>
            </a:r>
            <a:r>
              <a:rPr lang="en-US" sz="1600" dirty="0" smtClean="0"/>
              <a:t> Rev., v. 1, n. 1, p. 1-45, 2015.</a:t>
            </a:r>
          </a:p>
          <a:p>
            <a:pPr eaLnBrk="1" hangingPunct="1">
              <a:lnSpc>
                <a:spcPct val="70000"/>
              </a:lnSpc>
            </a:pPr>
            <a:r>
              <a:rPr lang="en-US" sz="1600" dirty="0" smtClean="0"/>
              <a:t>CORTEGIANI, et al. Antifungal agents for preventing fungal infections in non‐</a:t>
            </a:r>
            <a:r>
              <a:rPr lang="en-US" sz="1600" dirty="0" err="1" smtClean="0"/>
              <a:t>neutropenic</a:t>
            </a:r>
            <a:r>
              <a:rPr lang="en-US" sz="1600" dirty="0" smtClean="0"/>
              <a:t> critically ill patients. </a:t>
            </a:r>
            <a:r>
              <a:rPr lang="pt-BR" sz="1600" dirty="0" smtClean="0"/>
              <a:t>Cochrane </a:t>
            </a:r>
            <a:r>
              <a:rPr lang="pt-BR" sz="1600" dirty="0" err="1" smtClean="0"/>
              <a:t>Database</a:t>
            </a:r>
            <a:r>
              <a:rPr lang="pt-BR" sz="1600" dirty="0" smtClean="0"/>
              <a:t> </a:t>
            </a:r>
            <a:r>
              <a:rPr lang="pt-BR" sz="1600" dirty="0" err="1" smtClean="0"/>
              <a:t>Syst</a:t>
            </a:r>
            <a:r>
              <a:rPr lang="pt-BR" sz="1600" dirty="0" smtClean="0"/>
              <a:t> Rev., v. 1, n. 1, p. 1-107, 2016.</a:t>
            </a:r>
          </a:p>
          <a:p>
            <a:pPr eaLnBrk="1" hangingPunct="1">
              <a:lnSpc>
                <a:spcPct val="70000"/>
              </a:lnSpc>
            </a:pPr>
            <a:r>
              <a:rPr lang="pt-BR" sz="1600" dirty="0" smtClean="0"/>
              <a:t>COUTO, E. M. P.; CARLOS, ; MACHADO, E. R. Candidíase em neonatos: uma revisão epidemiológica. Ensaios e Ciência, v. 15, n. 4, 2011.</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3"/>
          <p:cNvSpPr>
            <a:spLocks noGrp="1"/>
          </p:cNvSpPr>
          <p:nvPr>
            <p:ph type="body" idx="1"/>
          </p:nvPr>
        </p:nvSpPr>
        <p:spPr>
          <a:xfrm>
            <a:off x="522288" y="798513"/>
            <a:ext cx="10633075" cy="5468937"/>
          </a:xfrm>
          <a:solidFill>
            <a:schemeClr val="bg1"/>
          </a:solidFill>
        </p:spPr>
        <p:txBody>
          <a:bodyPr/>
          <a:lstStyle/>
          <a:p>
            <a:pPr eaLnBrk="1" hangingPunct="1">
              <a:lnSpc>
                <a:spcPct val="70000"/>
              </a:lnSpc>
            </a:pPr>
            <a:r>
              <a:rPr lang="pt-BR" sz="1600" smtClean="0"/>
              <a:t>ERICSON, J. E. et al. </a:t>
            </a:r>
            <a:r>
              <a:rPr lang="en-US" sz="1600" smtClean="0"/>
              <a:t>Fluconazole Prophylaxis for the Prevention of Candidiasis in Premature Infants: A Meta-analysis Using Patient-level Data. Clin Infect Dis., v. 63, n. 5, p. 604–610, 2016.</a:t>
            </a:r>
          </a:p>
          <a:p>
            <a:pPr eaLnBrk="1" hangingPunct="1">
              <a:lnSpc>
                <a:spcPct val="70000"/>
              </a:lnSpc>
            </a:pPr>
            <a:r>
              <a:rPr lang="en-US" sz="1600" smtClean="0"/>
              <a:t>KAGUELIDOU, et al. European survey on the use of prophylactic fluconazole in neonatal intensive care units. Eur J Pediatr., v. 171, n. 3, p. 439–445, 2012.</a:t>
            </a:r>
          </a:p>
          <a:p>
            <a:pPr eaLnBrk="1" hangingPunct="1">
              <a:lnSpc>
                <a:spcPct val="70000"/>
              </a:lnSpc>
            </a:pPr>
            <a:r>
              <a:rPr lang="en-US" sz="1600" smtClean="0"/>
              <a:t>KAUFMAN , D. Strategies for prevention of neonatal invasive candidiasis. Semin Perinatol, v. 27, n. 1, p. 414-424, 2003.</a:t>
            </a:r>
          </a:p>
          <a:p>
            <a:pPr eaLnBrk="1" hangingPunct="1">
              <a:lnSpc>
                <a:spcPct val="70000"/>
              </a:lnSpc>
            </a:pPr>
            <a:r>
              <a:rPr lang="en-US" sz="1600" smtClean="0"/>
              <a:t>KIM, Y. K. et al. Population Pharmacokinetic Study of Prophylactic Fluconazole in Preterm Infants for Prevention of Invasive Candidiasis. Antimicrob Agents Chemother., v. 63, n. 6, p. 1-10, 2019.</a:t>
            </a:r>
          </a:p>
          <a:p>
            <a:pPr eaLnBrk="1" hangingPunct="1">
              <a:lnSpc>
                <a:spcPct val="70000"/>
              </a:lnSpc>
            </a:pPr>
            <a:r>
              <a:rPr lang="en-US" sz="1600" smtClean="0"/>
              <a:t>LEE, et al. Efficacy and safety of fluconazole prophylaxis in extremely low birth weight infants: multicenter pre-post cohort study. BMC Pediatr., v. 16, n. 67, p. 1-10, 2016.</a:t>
            </a:r>
          </a:p>
          <a:p>
            <a:pPr eaLnBrk="1" hangingPunct="1">
              <a:lnSpc>
                <a:spcPct val="70000"/>
              </a:lnSpc>
            </a:pPr>
            <a:r>
              <a:rPr lang="en-US" sz="1600" smtClean="0"/>
              <a:t>LEROUX, et al. Pharmacokinetics and safety of fluconazole and micafungin in neonates with systemic candidiasis: a randomized, open‐label clinical trial. </a:t>
            </a:r>
            <a:r>
              <a:rPr lang="pt-BR" sz="1600" smtClean="0"/>
              <a:t>Br J Clin Pharmacol. , v. 84, n. 9, p. 1989–1999, 2018.</a:t>
            </a:r>
          </a:p>
          <a:p>
            <a:pPr eaLnBrk="1" hangingPunct="1">
              <a:lnSpc>
                <a:spcPct val="70000"/>
              </a:lnSpc>
            </a:pPr>
            <a:r>
              <a:rPr lang="pt-BR" sz="1600" smtClean="0"/>
              <a:t>MOREIRA, M. E. L. Controvérsias a respeito da sepse fúngica no pré-termo extremo: profilaxia e esquemas terapêuticos. Jornal de Pediatria, v. 81, n. 1, p. 52-58, 2005.</a:t>
            </a:r>
          </a:p>
          <a:p>
            <a:pPr eaLnBrk="1" hangingPunct="1">
              <a:lnSpc>
                <a:spcPct val="70000"/>
              </a:lnSpc>
            </a:pPr>
            <a:r>
              <a:rPr lang="pt-BR" sz="1600" smtClean="0"/>
              <a:t>PANA, Z. D. et al. </a:t>
            </a:r>
            <a:r>
              <a:rPr lang="en-US" sz="1600" smtClean="0"/>
              <a:t>Epidemiology of Invasive Fungal Disease in Children. J Pediatric Infect Dis Soc., v. 6, n. 1, p. 3-11, 2017.</a:t>
            </a:r>
          </a:p>
          <a:p>
            <a:pPr eaLnBrk="1" hangingPunct="1">
              <a:lnSpc>
                <a:spcPct val="70000"/>
              </a:lnSpc>
            </a:pPr>
            <a:r>
              <a:rPr lang="en-US" sz="1600" smtClean="0"/>
              <a:t>PAPPAS, P. G. et al. Guidelines for treatment of candidiasis. Clin Infect Dis, v. 38, n. 2, p. 161-189, 2004.</a:t>
            </a:r>
          </a:p>
          <a:p>
            <a:pPr eaLnBrk="1" hangingPunct="1">
              <a:lnSpc>
                <a:spcPct val="70000"/>
              </a:lnSpc>
            </a:pPr>
            <a:r>
              <a:rPr lang="en-US" sz="1600" smtClean="0"/>
              <a:t>PAPPAS, P. G. et al. Clinical Practice Guideline for the Management of Candidiasis: 2016 Update by the Infectious Diseases Society of America. Clin Infect Dis., v. 62, n. 4, p. 1-50, 2016.</a:t>
            </a:r>
          </a:p>
          <a:p>
            <a:pPr eaLnBrk="1" hangingPunct="1">
              <a:lnSpc>
                <a:spcPct val="70000"/>
              </a:lnSpc>
            </a:pPr>
            <a:r>
              <a:rPr lang="en-US" sz="1600" smtClean="0"/>
              <a:t>PIENING, B. C. et al. Pathogen-specific mortality in very low birth weight infants with primary bloodstream infection. PLoS One., v. 12, n. 6, p. 1-8, 2017.</a:t>
            </a:r>
            <a:endParaRPr lang="pt-BR" sz="1600" smtClean="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p:cNvSpPr>
          <p:nvPr>
            <p:ph type="body" idx="1"/>
          </p:nvPr>
        </p:nvSpPr>
        <p:spPr/>
        <p:txBody>
          <a:bodyPr/>
          <a:lstStyle/>
          <a:p>
            <a:pPr eaLnBrk="1" hangingPunct="1">
              <a:lnSpc>
                <a:spcPct val="70000"/>
              </a:lnSpc>
            </a:pPr>
            <a:r>
              <a:rPr lang="en-US" sz="1800" dirty="0" smtClean="0"/>
              <a:t>RUNDJAN, et al. Oral </a:t>
            </a:r>
            <a:r>
              <a:rPr lang="en-US" sz="1800" dirty="0" err="1" smtClean="0"/>
              <a:t>nystatin</a:t>
            </a:r>
            <a:r>
              <a:rPr lang="en-US" sz="1800" dirty="0" smtClean="0"/>
              <a:t> prophylaxis to prevent systemic fungal infection in very low birth weight preterm infants: a randomized controlled trial. BMC </a:t>
            </a:r>
            <a:r>
              <a:rPr lang="en-US" sz="1800" dirty="0" err="1" smtClean="0"/>
              <a:t>Pediatr</a:t>
            </a:r>
            <a:r>
              <a:rPr lang="en-US" sz="1800" dirty="0" smtClean="0"/>
              <a:t>. , v. 20, n. 1, p. 170-178, 2020.</a:t>
            </a:r>
          </a:p>
          <a:p>
            <a:pPr eaLnBrk="1" hangingPunct="1">
              <a:lnSpc>
                <a:spcPct val="70000"/>
              </a:lnSpc>
            </a:pPr>
            <a:r>
              <a:rPr lang="en-US" sz="1800" dirty="0" smtClean="0"/>
              <a:t>SAITO, et al. A sensitive method for analyzing fluconazole in extremely small volumes of neonatal serum. J Pharm Health Care Sci., v. 6, n. 14, p. 1-10, 2020.</a:t>
            </a:r>
          </a:p>
          <a:p>
            <a:pPr eaLnBrk="1" hangingPunct="1">
              <a:lnSpc>
                <a:spcPct val="70000"/>
              </a:lnSpc>
            </a:pPr>
            <a:r>
              <a:rPr lang="en-US" sz="1800" dirty="0" smtClean="0"/>
              <a:t>SANTANA, et al. </a:t>
            </a:r>
            <a:r>
              <a:rPr lang="pt-BR" sz="1800" dirty="0" smtClean="0"/>
              <a:t>Diagnóstico e tratamento de um caso fatal de sepse causada por </a:t>
            </a:r>
            <a:r>
              <a:rPr lang="pt-BR" sz="1800" dirty="0" err="1" smtClean="0"/>
              <a:t>Candida</a:t>
            </a:r>
            <a:r>
              <a:rPr lang="pt-BR" sz="1800" dirty="0" smtClean="0"/>
              <a:t> </a:t>
            </a:r>
            <a:r>
              <a:rPr lang="pt-BR" sz="1800" dirty="0" err="1" smtClean="0"/>
              <a:t>parapsilosis</a:t>
            </a:r>
            <a:r>
              <a:rPr lang="pt-BR" sz="1800" dirty="0" smtClean="0"/>
              <a:t> sensu stricto em um recém-nascido com </a:t>
            </a:r>
            <a:r>
              <a:rPr lang="pt-BR" sz="1800" dirty="0" err="1" smtClean="0"/>
              <a:t>onfalocele</a:t>
            </a:r>
            <a:r>
              <a:rPr lang="pt-BR" sz="1800" dirty="0" smtClean="0"/>
              <a:t>. </a:t>
            </a:r>
            <a:r>
              <a:rPr lang="pt-BR" sz="1800" dirty="0" err="1" smtClean="0"/>
              <a:t>Med</a:t>
            </a:r>
            <a:r>
              <a:rPr lang="pt-BR" sz="1800" dirty="0" smtClean="0"/>
              <a:t> </a:t>
            </a:r>
            <a:r>
              <a:rPr lang="pt-BR" sz="1800" dirty="0" err="1" smtClean="0"/>
              <a:t>Mycol</a:t>
            </a:r>
            <a:r>
              <a:rPr lang="pt-BR" sz="1800" dirty="0" smtClean="0"/>
              <a:t> Case Rep., v. 20, n. 1, p. 10–14, 2018.</a:t>
            </a:r>
          </a:p>
          <a:p>
            <a:pPr eaLnBrk="1" hangingPunct="1">
              <a:lnSpc>
                <a:spcPct val="70000"/>
              </a:lnSpc>
            </a:pPr>
            <a:r>
              <a:rPr lang="pt-BR" sz="1800" dirty="0" smtClean="0"/>
              <a:t>SILVA , ; FREITAS ,. Perfil epidemiológico de infecção invasiva por cândida em recém-nascidos </a:t>
            </a:r>
            <a:r>
              <a:rPr lang="pt-BR" sz="1800" dirty="0" err="1" smtClean="0"/>
              <a:t>pré</a:t>
            </a:r>
            <a:r>
              <a:rPr lang="pt-BR" sz="1800" dirty="0" smtClean="0"/>
              <a:t>-termos no Hospital Materno Infantil. Hospital Materno Infantil de Brasília, Fundação de Ensino e Pesquisa em Ciências da Saúde - </a:t>
            </a:r>
            <a:r>
              <a:rPr lang="pt-BR" sz="1800" dirty="0" err="1" smtClean="0"/>
              <a:t>Fepecs</a:t>
            </a:r>
            <a:r>
              <a:rPr lang="pt-BR" sz="1800" dirty="0" smtClean="0"/>
              <a:t>, p. 1-8, 2018.</a:t>
            </a:r>
          </a:p>
          <a:p>
            <a:pPr eaLnBrk="1" hangingPunct="1">
              <a:lnSpc>
                <a:spcPct val="70000"/>
              </a:lnSpc>
            </a:pPr>
            <a:r>
              <a:rPr lang="pt-BR" sz="1800" dirty="0" smtClean="0"/>
              <a:t>SILVA, C. M. Candidemia em neonatos: epidemiologia, perfil de susceptibilidade antifúngica e avaliação dos fatores de virulência dos agentes etiológicos. Tese Doutorado, Universidade Federal de Pernambuco, Recife, p. 1-120, 2015.</a:t>
            </a:r>
          </a:p>
          <a:p>
            <a:pPr eaLnBrk="1" hangingPunct="1">
              <a:lnSpc>
                <a:spcPct val="70000"/>
              </a:lnSpc>
            </a:pPr>
            <a:r>
              <a:rPr lang="pt-BR" sz="1800" dirty="0" smtClean="0"/>
              <a:t>ZHANG, et al. </a:t>
            </a:r>
            <a:r>
              <a:rPr lang="en-US" sz="1800" dirty="0" smtClean="0"/>
              <a:t>Development of fluconazole resistance in a series of Candida </a:t>
            </a:r>
            <a:r>
              <a:rPr lang="en-US" sz="1800" dirty="0" err="1" smtClean="0"/>
              <a:t>parapsilosis</a:t>
            </a:r>
            <a:r>
              <a:rPr lang="en-US" sz="1800" dirty="0" smtClean="0"/>
              <a:t> isolates from a persistent candidemia patient with prolonged antifungal therapy. BMC Infect Dis., v. 15, n. 1, p. 340-350, 2015.</a:t>
            </a:r>
            <a:endParaRPr lang="pt-BR" sz="1800" dirty="0" smtClean="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p:cNvSpPr>
          <p:nvPr>
            <p:ph type="title"/>
          </p:nvPr>
        </p:nvSpPr>
        <p:spPr bwMode="auto">
          <a:xfrm>
            <a:off x="1055688" y="711200"/>
            <a:ext cx="10058400" cy="1449388"/>
          </a:xfrm>
          <a:solidFill>
            <a:schemeClr val="bg1"/>
          </a:solidFill>
          <a:extLs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algn="ctr" eaLnBrk="1" hangingPunct="1">
              <a:defRPr/>
            </a:pPr>
            <a:r>
              <a:rPr lang="pt-BR" sz="3200" dirty="0" smtClean="0"/>
              <a:t>Nota do Editor da página neonatal </a:t>
            </a:r>
            <a:r>
              <a:rPr lang="pt-BR" sz="3200" b="1" dirty="0" smtClean="0">
                <a:hlinkClick r:id="rId2"/>
              </a:rPr>
              <a:t>www.paulomargotto.com.br</a:t>
            </a:r>
            <a:r>
              <a:rPr lang="pt-BR" sz="3200" b="1" dirty="0" smtClean="0"/>
              <a:t>  Dr. Paulo R. Margotto. Consultem também ! Aqui e Agora!</a:t>
            </a:r>
          </a:p>
        </p:txBody>
      </p:sp>
      <p:pic>
        <p:nvPicPr>
          <p:cNvPr id="28675"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513" y="2628900"/>
            <a:ext cx="1628775"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867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22625" y="2138363"/>
            <a:ext cx="4487863" cy="3425825"/>
          </a:xfrm>
          <a:prstGeom prst="rect">
            <a:avLst/>
          </a:prstGeom>
          <a:noFill/>
          <a:ln w="9525">
            <a:solidFill>
              <a:srgbClr val="FF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8677" name="Text Box 6"/>
          <p:cNvSpPr txBox="1">
            <a:spLocks noChangeArrowheads="1"/>
          </p:cNvSpPr>
          <p:nvPr/>
        </p:nvSpPr>
        <p:spPr bwMode="auto">
          <a:xfrm>
            <a:off x="2043113" y="5559425"/>
            <a:ext cx="7418387"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dirty="0">
                <a:solidFill>
                  <a:srgbClr val="0000FF"/>
                </a:solidFill>
              </a:rPr>
              <a:t>Drs. </a:t>
            </a:r>
            <a:r>
              <a:rPr lang="pt-BR" dirty="0" err="1">
                <a:solidFill>
                  <a:srgbClr val="0000FF"/>
                </a:solidFill>
              </a:rPr>
              <a:t>Joseleide</a:t>
            </a:r>
            <a:r>
              <a:rPr lang="pt-BR" dirty="0">
                <a:solidFill>
                  <a:srgbClr val="0000FF"/>
                </a:solidFill>
              </a:rPr>
              <a:t> de Castro, Antônio Thiago de Souza Coelho e Paulo R. Margotto</a:t>
            </a:r>
          </a:p>
          <a:p>
            <a:pPr defTabSz="914400" eaLnBrk="1" hangingPunct="1"/>
            <a:r>
              <a:rPr lang="pt-BR" dirty="0">
                <a:solidFill>
                  <a:srgbClr val="0000FF"/>
                </a:solidFill>
              </a:rPr>
              <a:t>                                                         (30/0/2020)</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3"/>
          <p:cNvSpPr>
            <a:spLocks noGrp="1"/>
          </p:cNvSpPr>
          <p:nvPr>
            <p:ph type="body" idx="1"/>
          </p:nvPr>
        </p:nvSpPr>
        <p:spPr>
          <a:xfrm>
            <a:off x="1295400" y="2843213"/>
            <a:ext cx="9591675" cy="3857625"/>
          </a:xfrm>
        </p:spPr>
        <p:txBody>
          <a:bodyPr/>
          <a:lstStyle/>
          <a:p>
            <a:pPr eaLnBrk="1" hangingPunct="1">
              <a:lnSpc>
                <a:spcPct val="80000"/>
              </a:lnSpc>
            </a:pPr>
            <a:r>
              <a:rPr lang="pt-BR" sz="1600" smtClean="0"/>
              <a:t>A incidência de sepse fúngica nos prematuros em diferentes países e instituições é variável entre 0-28% em recém nascidos com peso de nascimento &lt; 1000 g.</a:t>
            </a:r>
          </a:p>
          <a:p>
            <a:pPr eaLnBrk="1" hangingPunct="1">
              <a:lnSpc>
                <a:spcPct val="80000"/>
              </a:lnSpc>
            </a:pPr>
            <a:r>
              <a:rPr lang="pt-BR" sz="1600" smtClean="0"/>
              <a:t> O presente estudo da rede alemã de Neonatologia (54 UTIs Neonatais entre 2009 a 2015, 16 anos! 13.343 recém-nascidos [RN] com peso &lt;1550g, com idade gestacional   de 22 sem a 36 sem 6dias) teve como objetivo determinar resultados a curto e longo prazo em recém-nascido  pré-termo  de muito baixo peso (RNPT MBP) em uso de profilaxia antifúngica empírica independentemente da evidência de infecção fúngica. </a:t>
            </a:r>
          </a:p>
          <a:p>
            <a:pPr eaLnBrk="1" hangingPunct="1">
              <a:lnSpc>
                <a:spcPct val="80000"/>
              </a:lnSpc>
            </a:pPr>
            <a:r>
              <a:rPr lang="pt-BR" sz="1600" b="1" smtClean="0"/>
              <a:t>A indicação de terapia com drogas antifúngicas foi empírica em mais de 95 % de todos tratamentos! </a:t>
            </a:r>
          </a:p>
          <a:p>
            <a:pPr eaLnBrk="1" hangingPunct="1">
              <a:lnSpc>
                <a:spcPct val="80000"/>
              </a:lnSpc>
            </a:pPr>
            <a:r>
              <a:rPr lang="pt-BR" sz="1600" smtClean="0"/>
              <a:t>RN expostos a terapia antifúngica nasceram mais frequentemente com corioamnionite e foram  mais expostos a antibióticos pré-natais. RN expostos a terapia antifúngica foram caracterizados pela maior necessidade de medidas invasivas, bem como tratamento com inotrópicos, </a:t>
            </a:r>
            <a:r>
              <a:rPr lang="pt-BR" sz="1600" b="1" smtClean="0"/>
              <a:t>além de maior taxa de uso de antibióticos (100 vs 81,1%; p&lt;0,001</a:t>
            </a:r>
            <a:r>
              <a:rPr lang="pt-BR" sz="1600" smtClean="0"/>
              <a:t>) incluindo antibióticos de terceira linha como</a:t>
            </a:r>
            <a:r>
              <a:rPr lang="pt-BR" sz="1600" i="1" smtClean="0"/>
              <a:t> </a:t>
            </a:r>
            <a:r>
              <a:rPr lang="pt-BR" sz="1600" b="1" smtClean="0"/>
              <a:t>carbapenêmicos</a:t>
            </a:r>
            <a:r>
              <a:rPr lang="pt-BR" sz="1600" i="1" smtClean="0"/>
              <a:t> </a:t>
            </a:r>
            <a:r>
              <a:rPr lang="pt-BR" sz="1600" smtClean="0"/>
              <a:t>(67,4% vs 18%; p&lt;0,001). </a:t>
            </a:r>
          </a:p>
          <a:p>
            <a:pPr eaLnBrk="1" hangingPunct="1">
              <a:lnSpc>
                <a:spcPct val="80000"/>
              </a:lnSpc>
            </a:pPr>
            <a:r>
              <a:rPr lang="pt-BR" sz="1600" smtClean="0"/>
              <a:t>Após o ajuste para variáveis confundidoras, os fatores de riscos independentes para exposição para terapia antifúngica foram: uso de </a:t>
            </a:r>
            <a:r>
              <a:rPr lang="pt-BR" sz="1600" b="1" smtClean="0"/>
              <a:t>corticoide pós-natal, ventilação mecânica, necessidade de cirurgia abdominal e exposição à carbapenêmicos</a:t>
            </a:r>
            <a:r>
              <a:rPr lang="pt-BR" sz="1600" smtClean="0"/>
              <a:t> </a:t>
            </a:r>
          </a:p>
        </p:txBody>
      </p:sp>
      <p:sp>
        <p:nvSpPr>
          <p:cNvPr id="29699" name="Rectangle 4"/>
          <p:cNvSpPr>
            <a:spLocks noChangeArrowheads="1"/>
          </p:cNvSpPr>
          <p:nvPr/>
        </p:nvSpPr>
        <p:spPr bwMode="auto">
          <a:xfrm>
            <a:off x="155575" y="188913"/>
            <a:ext cx="11691938" cy="1584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960" rIns="0" bIns="25392" anchor="ctr">
            <a:spAutoFit/>
          </a:bodyPr>
          <a:lstStyle/>
          <a:p>
            <a:pPr algn="ctr"/>
            <a:r>
              <a:rPr lang="en-US" sz="2700" b="1">
                <a:solidFill>
                  <a:srgbClr val="0000FF"/>
                </a:solidFill>
                <a:latin typeface="Lato" pitchFamily="34" charset="0"/>
              </a:rPr>
              <a:t>Tratamento antif</a:t>
            </a:r>
            <a:r>
              <a:rPr lang="en-US" sz="2700" b="1">
                <a:solidFill>
                  <a:srgbClr val="0000FF"/>
                </a:solidFill>
              </a:rPr>
              <a:t>ú</a:t>
            </a:r>
            <a:r>
              <a:rPr lang="en-US" sz="2700" b="1">
                <a:solidFill>
                  <a:srgbClr val="0000FF"/>
                </a:solidFill>
                <a:latin typeface="Lato" pitchFamily="34" charset="0"/>
              </a:rPr>
              <a:t>ngico e resultado em rec</a:t>
            </a:r>
            <a:r>
              <a:rPr lang="en-US" sz="2700" b="1">
                <a:solidFill>
                  <a:srgbClr val="0000FF"/>
                </a:solidFill>
              </a:rPr>
              <a:t>é</a:t>
            </a:r>
            <a:r>
              <a:rPr lang="en-US" sz="2700" b="1">
                <a:solidFill>
                  <a:srgbClr val="0000FF"/>
                </a:solidFill>
                <a:latin typeface="Lato" pitchFamily="34" charset="0"/>
              </a:rPr>
              <a:t>m-nascidos com muito baixo peso: um estudo observacional de base populacional da Rede Neonatal Alemã</a:t>
            </a:r>
          </a:p>
          <a:p>
            <a:pPr eaLnBrk="0" hangingPunct="0"/>
            <a:r>
              <a:rPr lang="en-US" sz="1300">
                <a:solidFill>
                  <a:srgbClr val="607D8B"/>
                </a:solidFill>
                <a:latin typeface="Source Sans Pro"/>
              </a:rPr>
              <a:t>  </a:t>
            </a:r>
            <a:r>
              <a:rPr lang="en-US" sz="1300">
                <a:solidFill>
                  <a:srgbClr val="607D8B"/>
                </a:solidFill>
              </a:rPr>
              <a:t>        </a:t>
            </a:r>
            <a:endParaRPr lang="en-US" sz="1300">
              <a:solidFill>
                <a:srgbClr val="607D8B"/>
              </a:solidFill>
              <a:latin typeface="Source Sans Pro"/>
            </a:endParaRPr>
          </a:p>
        </p:txBody>
      </p:sp>
      <p:pic>
        <p:nvPicPr>
          <p:cNvPr id="29700" name="Picture 5" descr="pptx">
            <a:hlinkClick r:id="rId2" tooltip="Profilaxia_Infec_Fungica_2018"/>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3388" y="1131888"/>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Rectangle 6"/>
          <p:cNvSpPr>
            <a:spLocks noChangeArrowheads="1"/>
          </p:cNvSpPr>
          <p:nvPr/>
        </p:nvSpPr>
        <p:spPr bwMode="auto">
          <a:xfrm>
            <a:off x="482600" y="2125663"/>
            <a:ext cx="10785475"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en-US" sz="1400">
                <a:hlinkClick r:id="rId4"/>
              </a:rPr>
              <a:t>Antifungal Treatment and Outcome in Very Low Birth Weight Infants: A Population-based Observational Study of the German Neonatal Network.</a:t>
            </a:r>
            <a:r>
              <a:rPr lang="en-US" sz="1400"/>
              <a:t> Fortmann I, Hartz A, Paul P, Pulzer F, Müller A, Böttger R, Proquitté H, Dawczynski K, Simon A, Rupp J, Herting E, Göpel W, Härtel C; German Neonatal Network.Pediatr Infect Dis J. 2018 Nov;37(11):1165-1171. doi: 10.1097/INF.0000000000002001.PMID: 29601449.</a:t>
            </a:r>
            <a:r>
              <a:rPr lang="en-US" sz="1400" u="sng">
                <a:hlinkClick r:id="rId5"/>
              </a:rPr>
              <a:t>Similar articles</a:t>
            </a:r>
            <a:endParaRPr lang="en-US" sz="1400" u="sng"/>
          </a:p>
        </p:txBody>
      </p:sp>
      <p:sp>
        <p:nvSpPr>
          <p:cNvPr id="29702" name="Rectangle 8"/>
          <p:cNvSpPr>
            <a:spLocks noChangeArrowheads="1"/>
          </p:cNvSpPr>
          <p:nvPr/>
        </p:nvSpPr>
        <p:spPr bwMode="auto">
          <a:xfrm>
            <a:off x="2616200" y="1471613"/>
            <a:ext cx="60960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defTabSz="914400"/>
            <a:r>
              <a:rPr lang="pt-BR">
                <a:solidFill>
                  <a:srgbClr val="3477B2"/>
                </a:solidFill>
              </a:rPr>
              <a:t>Apresentação: Gustavo Borela Valente -  R3 Neonatologia HMIB. Coordenação: Nathália Bardal</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3"/>
          <p:cNvSpPr>
            <a:spLocks noGrp="1"/>
          </p:cNvSpPr>
          <p:nvPr>
            <p:ph type="body" idx="1"/>
          </p:nvPr>
        </p:nvSpPr>
        <p:spPr>
          <a:xfrm>
            <a:off x="904875" y="466725"/>
            <a:ext cx="10939463" cy="5594350"/>
          </a:xfrm>
          <a:solidFill>
            <a:schemeClr val="bg1"/>
          </a:solidFill>
        </p:spPr>
        <p:txBody>
          <a:bodyPr/>
          <a:lstStyle/>
          <a:p>
            <a:pPr eaLnBrk="1" hangingPunct="1"/>
            <a:r>
              <a:rPr lang="pt-BR" dirty="0" smtClean="0"/>
              <a:t>-</a:t>
            </a:r>
            <a:r>
              <a:rPr lang="pt-BR" sz="1600" dirty="0" smtClean="0"/>
              <a:t>A profilaxia com fluconazol ocorreu em 10,3 % (n=1345) dos prematuros muito baixo peso (12,2 % destes tiveram que trocar para dose de tratamento (9,1% fluconazol e 2,5% </a:t>
            </a:r>
            <a:r>
              <a:rPr lang="pt-BR" sz="1600" dirty="0" err="1" smtClean="0"/>
              <a:t>anfotericina</a:t>
            </a:r>
            <a:r>
              <a:rPr lang="pt-BR" sz="1600" dirty="0" smtClean="0"/>
              <a:t> </a:t>
            </a:r>
            <a:r>
              <a:rPr lang="pt-BR" sz="1600" dirty="0" err="1" smtClean="0"/>
              <a:t>lipossomal</a:t>
            </a:r>
            <a:r>
              <a:rPr lang="pt-BR" sz="1600" dirty="0" smtClean="0"/>
              <a:t>). </a:t>
            </a:r>
          </a:p>
          <a:p>
            <a:pPr eaLnBrk="1" hangingPunct="1"/>
            <a:r>
              <a:rPr lang="pt-BR" sz="1600" dirty="0" smtClean="0"/>
              <a:t>-Após o ajuste para variáveis </a:t>
            </a:r>
            <a:r>
              <a:rPr lang="pt-BR" sz="1600" dirty="0" err="1" smtClean="0"/>
              <a:t>confundidoras</a:t>
            </a:r>
            <a:r>
              <a:rPr lang="pt-BR" sz="1600" dirty="0" smtClean="0"/>
              <a:t>, </a:t>
            </a:r>
            <a:r>
              <a:rPr lang="pt-BR" sz="1800" b="1" dirty="0" smtClean="0">
                <a:solidFill>
                  <a:srgbClr val="FF3300"/>
                </a:solidFill>
              </a:rPr>
              <a:t>houve significativa associação com a terapia antifúngica com</a:t>
            </a:r>
            <a:r>
              <a:rPr lang="pt-BR" sz="1600" dirty="0" smtClean="0">
                <a:solidFill>
                  <a:srgbClr val="FF3300"/>
                </a:solidFill>
              </a:rPr>
              <a:t> </a:t>
            </a:r>
            <a:r>
              <a:rPr lang="pt-BR" sz="1600" b="1" dirty="0" smtClean="0">
                <a:solidFill>
                  <a:srgbClr val="FF3300"/>
                </a:solidFill>
              </a:rPr>
              <a:t>displasia broncopulmonar (OR ajustado 1,9), retinopatia da prematuridade que necessita de intervenção (OR ajustado 1,69, cirurgia para enterocolite e/ou perfuração intestinal focal (OR ajustada 2,12), e desfecho combinado com alguma complicação severa (OR ajustada 1,33), mas não houve associação com mortalidade (OR 0,9 , IC 95%, IC 0,61-1,22, p=0,41- veja que no intervalo de confiança contem a unidade!).Na análise de subgrupo de RN com idade gestacional &lt; 26 semanas em que a exposição à terapia antifúngica foi 16% houve associação significativa  com displasia broncopulmonar (OR 1,88) e cirurgia para enterocolite e/ou perfuração intestinal focal (OR 1,92). Após o ajuste para os fatores de risco para desfecho neurológico a longo prazo incluindo sepse e hemorragia intracerebral como complicações do prematuro, a terapia antifúngica permaneceu significativamente como fator de risco para paralisia cerebral (OR 2,79), e QI&lt;85 (OR 2,07).</a:t>
            </a:r>
            <a:r>
              <a:rPr lang="pt-BR" sz="1600" dirty="0" smtClean="0"/>
              <a:t> </a:t>
            </a:r>
          </a:p>
          <a:p>
            <a:pPr eaLnBrk="1" hangingPunct="1"/>
            <a:r>
              <a:rPr lang="pt-BR" sz="1600" dirty="0" smtClean="0"/>
              <a:t>-Estudo recente de </a:t>
            </a:r>
            <a:r>
              <a:rPr lang="pt-BR" sz="1600" dirty="0" err="1" smtClean="0"/>
              <a:t>Aliaga</a:t>
            </a:r>
            <a:r>
              <a:rPr lang="pt-BR" sz="1600" dirty="0" smtClean="0"/>
              <a:t> et al* mostrou declínio da incidência de sepse </a:t>
            </a:r>
            <a:r>
              <a:rPr lang="pt-BR" sz="1600" dirty="0" err="1" smtClean="0"/>
              <a:t>fúngica</a:t>
            </a:r>
            <a:r>
              <a:rPr lang="pt-BR" sz="1600" dirty="0" smtClean="0"/>
              <a:t> em prematuros quando o espectro antibiótico utilizado era restrito. Estudos tem mostrado que a implementação de </a:t>
            </a:r>
            <a:r>
              <a:rPr lang="pt-BR" sz="1600" i="1" dirty="0" smtClean="0"/>
              <a:t>boas práticas clínicas</a:t>
            </a:r>
            <a:r>
              <a:rPr lang="pt-BR" sz="1600" dirty="0" smtClean="0"/>
              <a:t> tem potencial para melhoras os desfechos  dos prematuros muito baixo peso. </a:t>
            </a:r>
          </a:p>
          <a:p>
            <a:pPr algn="ctr" eaLnBrk="1" hangingPunct="1"/>
            <a:r>
              <a:rPr lang="pt-BR" sz="1600" dirty="0" smtClean="0"/>
              <a:t>-</a:t>
            </a:r>
            <a:r>
              <a:rPr lang="pt-BR" sz="1600" b="1" dirty="0" smtClean="0">
                <a:solidFill>
                  <a:srgbClr val="FF00FF"/>
                </a:solidFill>
                <a:latin typeface="Times New Roman" pitchFamily="18" charset="0"/>
              </a:rPr>
              <a:t>Torna-se importante a vigilância constante, a detecção de quebras de barreiras, o controle rigoroso do uso (racional) de antibióticos, assim como o seu tempo de uso, menor tempo de ventilação e de nutrição </a:t>
            </a:r>
            <a:r>
              <a:rPr lang="pt-BR" sz="1600" b="1" dirty="0" err="1" smtClean="0">
                <a:solidFill>
                  <a:srgbClr val="FF00FF"/>
                </a:solidFill>
                <a:latin typeface="Times New Roman" pitchFamily="18" charset="0"/>
              </a:rPr>
              <a:t>parenteral.É</a:t>
            </a:r>
            <a:r>
              <a:rPr lang="pt-BR" sz="1600" b="1" dirty="0" smtClean="0">
                <a:solidFill>
                  <a:srgbClr val="FF00FF"/>
                </a:solidFill>
                <a:latin typeface="Times New Roman" pitchFamily="18" charset="0"/>
              </a:rPr>
              <a:t> um trabalho de toda a Equipe no resgate das menores taxas de candidíase! </a:t>
            </a:r>
          </a:p>
          <a:p>
            <a:pPr eaLnBrk="1" hangingPunct="1"/>
            <a:endParaRPr lang="pt-BR" sz="1600" b="1" dirty="0" smtClean="0">
              <a:solidFill>
                <a:srgbClr val="FF00FF"/>
              </a:solidFill>
            </a:endParaRPr>
          </a:p>
        </p:txBody>
      </p:sp>
      <p:pic>
        <p:nvPicPr>
          <p:cNvPr id="307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26488" y="4772025"/>
            <a:ext cx="3216275" cy="1465263"/>
          </a:xfrm>
          <a:prstGeom prst="rect">
            <a:avLst/>
          </a:prstGeom>
          <a:noFill/>
          <a:ln w="38100">
            <a:solidFill>
              <a:srgbClr val="009900"/>
            </a:solidFill>
            <a:miter lim="800000"/>
            <a:headEnd/>
            <a:tailEnd/>
          </a:ln>
          <a:extLst>
            <a:ext uri="{909E8E84-426E-40DD-AFC4-6F175D3DCCD1}">
              <a14:hiddenFill xmlns:a14="http://schemas.microsoft.com/office/drawing/2010/main">
                <a:solidFill>
                  <a:srgbClr val="FFFFFF"/>
                </a:solidFill>
              </a14:hiddenFill>
            </a:ext>
          </a:extLst>
        </p:spPr>
      </p:pic>
      <p:sp>
        <p:nvSpPr>
          <p:cNvPr id="30724" name="Text Box 5"/>
          <p:cNvSpPr txBox="1">
            <a:spLocks noChangeArrowheads="1"/>
          </p:cNvSpPr>
          <p:nvPr/>
        </p:nvSpPr>
        <p:spPr bwMode="auto">
          <a:xfrm>
            <a:off x="1422400" y="5059363"/>
            <a:ext cx="4132263" cy="1190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a:t>*</a:t>
            </a:r>
            <a:r>
              <a:rPr lang="pt-BR">
                <a:hlinkClick r:id="rId3"/>
              </a:rPr>
              <a:t>Changes in the incidence of candidiasis in neonatal intensive care units.</a:t>
            </a:r>
            <a:r>
              <a:rPr lang="pt-BR"/>
              <a:t>Aliaga S et al.. Pediatrics. 2014 Feb;133(2):236-42.</a:t>
            </a:r>
            <a:r>
              <a:rPr lang="pt-BR" b="1"/>
              <a:t>. </a:t>
            </a:r>
            <a:r>
              <a:rPr lang="pt-BR" b="1">
                <a:solidFill>
                  <a:srgbClr val="FF00FF"/>
                </a:solidFill>
              </a:rPr>
              <a:t>Artigo Gratuito!</a:t>
            </a:r>
          </a:p>
        </p:txBody>
      </p:sp>
      <p:sp>
        <p:nvSpPr>
          <p:cNvPr id="30725" name="AutoShape 7"/>
          <p:cNvSpPr>
            <a:spLocks noChangeArrowheads="1"/>
          </p:cNvSpPr>
          <p:nvPr/>
        </p:nvSpPr>
        <p:spPr bwMode="auto">
          <a:xfrm>
            <a:off x="150813" y="407988"/>
            <a:ext cx="820737" cy="814387"/>
          </a:xfrm>
          <a:prstGeom prst="lightningBolt">
            <a:avLst/>
          </a:prstGeom>
          <a:solidFill>
            <a:srgbClr val="FF0000"/>
          </a:solidFill>
          <a:ln w="762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defTabSz="914400"/>
            <a:endParaRPr lang="pt-BR">
              <a:solidFill>
                <a:srgbClr val="FF0000"/>
              </a:solidFill>
            </a:endParaRPr>
          </a:p>
        </p:txBody>
      </p:sp>
      <p:sp>
        <p:nvSpPr>
          <p:cNvPr id="30726" name="Text Box 8"/>
          <p:cNvSpPr txBox="1">
            <a:spLocks noChangeArrowheads="1"/>
          </p:cNvSpPr>
          <p:nvPr/>
        </p:nvSpPr>
        <p:spPr bwMode="auto">
          <a:xfrm>
            <a:off x="5402263" y="25400"/>
            <a:ext cx="187801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b="1">
                <a:solidFill>
                  <a:srgbClr val="FF00FF"/>
                </a:solidFill>
                <a:latin typeface="ChunkFive Roman" pitchFamily="50" charset="0"/>
                <a:ea typeface="East Sea Dokdo" pitchFamily="2" charset="-127"/>
              </a:rPr>
              <a:t>RESULTADOS</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p:cNvSpPr>
            <a:spLocks noGrp="1"/>
          </p:cNvSpPr>
          <p:nvPr>
            <p:ph type="body" idx="1"/>
          </p:nvPr>
        </p:nvSpPr>
        <p:spPr>
          <a:xfrm>
            <a:off x="796925" y="2085975"/>
            <a:ext cx="10058400" cy="4022725"/>
          </a:xfrm>
        </p:spPr>
        <p:txBody>
          <a:bodyPr/>
          <a:lstStyle/>
          <a:p>
            <a:pPr algn="ctr" eaLnBrk="1" hangingPunct="1"/>
            <a:r>
              <a:rPr lang="pt-BR" b="1" dirty="0" smtClean="0">
                <a:solidFill>
                  <a:srgbClr val="FF00FF"/>
                </a:solidFill>
              </a:rPr>
              <a:t>Quanto ao uso profilático de fluconazol em Recém-Nascido em Nutrição Parenteral</a:t>
            </a:r>
            <a:endParaRPr lang="pt-BR" dirty="0" smtClean="0">
              <a:solidFill>
                <a:srgbClr val="FF00FF"/>
              </a:solidFill>
            </a:endParaRPr>
          </a:p>
          <a:p>
            <a:pPr eaLnBrk="1" hangingPunct="1"/>
            <a:r>
              <a:rPr lang="pt-BR" dirty="0" smtClean="0"/>
              <a:t>-O Dr. Paolo Manzoni propõe  que todos os RN &lt;1000 g deveriam receber fluconazol profilático, pelo seus vários fatores de riscos associados. É seguro e eficaz. Usaria a profilaxia com fluconazol mesmo que na minha UTI tivesse baixa incidência de </a:t>
            </a:r>
            <a:r>
              <a:rPr lang="pt-BR" i="1" dirty="0" err="1" smtClean="0"/>
              <a:t>Candida</a:t>
            </a:r>
            <a:r>
              <a:rPr lang="pt-BR" dirty="0" smtClean="0"/>
              <a:t>. </a:t>
            </a:r>
          </a:p>
          <a:p>
            <a:pPr eaLnBrk="1" hangingPunct="1"/>
            <a:r>
              <a:rPr lang="pt-BR" dirty="0" smtClean="0"/>
              <a:t>-David Kaufman  cita que  estabelecer estratégia profilática para  fungo não significa dar fluconazol  todos   admitidos na UTI, </a:t>
            </a:r>
            <a:r>
              <a:rPr lang="pt-BR" dirty="0" smtClean="0">
                <a:solidFill>
                  <a:srgbClr val="0000FF"/>
                </a:solidFill>
              </a:rPr>
              <a:t>mas ajustar a profilaxia  e sim aqueles que  preenchem uma lista de fatores de  riscos</a:t>
            </a:r>
            <a:r>
              <a:rPr lang="pt-BR" dirty="0" smtClean="0"/>
              <a:t>. Na minha UTI, com 20 leitos, avaliamos que 5 a 8 bebês que vão receber profilaxia. Quanto mais você consegue diminuir  a taxa de infecção </a:t>
            </a:r>
            <a:r>
              <a:rPr lang="pt-BR" dirty="0" err="1" smtClean="0"/>
              <a:t>fúngica</a:t>
            </a:r>
            <a:r>
              <a:rPr lang="pt-BR" dirty="0" smtClean="0"/>
              <a:t>  na UTI, menos  bebês vão receber profilaxia . Chegar a uma taxa de zero provavelmente  não é possível.</a:t>
            </a:r>
          </a:p>
        </p:txBody>
      </p:sp>
      <p:sp>
        <p:nvSpPr>
          <p:cNvPr id="31747" name="Rectangle 4"/>
          <p:cNvSpPr>
            <a:spLocks noChangeArrowheads="1"/>
          </p:cNvSpPr>
          <p:nvPr/>
        </p:nvSpPr>
        <p:spPr bwMode="auto">
          <a:xfrm>
            <a:off x="469900" y="1036638"/>
            <a:ext cx="10668000" cy="2444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endParaRPr lang="pt-BR" sz="1600" b="1">
              <a:solidFill>
                <a:srgbClr val="FF00FF"/>
              </a:solidFill>
            </a:endParaRPr>
          </a:p>
        </p:txBody>
      </p:sp>
      <p:sp>
        <p:nvSpPr>
          <p:cNvPr id="31748" name="Rectangle 9"/>
          <p:cNvSpPr>
            <a:spLocks noChangeArrowheads="1"/>
          </p:cNvSpPr>
          <p:nvPr/>
        </p:nvSpPr>
        <p:spPr bwMode="auto">
          <a:xfrm>
            <a:off x="1022350" y="428625"/>
            <a:ext cx="9301163"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0000FF"/>
                </a:solidFill>
                <a:latin typeface="Lato" pitchFamily="34" charset="0"/>
              </a:rPr>
              <a:t>Hiperglicemia e Infec</a:t>
            </a:r>
            <a:r>
              <a:rPr lang="en-US" sz="2700" b="1">
                <a:solidFill>
                  <a:srgbClr val="0000FF"/>
                </a:solidFill>
              </a:rPr>
              <a:t>ç</a:t>
            </a:r>
            <a:r>
              <a:rPr lang="en-US" sz="2700" b="1">
                <a:solidFill>
                  <a:srgbClr val="0000FF"/>
                </a:solidFill>
                <a:latin typeface="Lato" pitchFamily="34" charset="0"/>
              </a:rPr>
              <a:t>ão na UTI Neonatal</a:t>
            </a:r>
          </a:p>
          <a:p>
            <a:pPr algn="ctr" eaLnBrk="0" hangingPunct="0"/>
            <a:endParaRPr lang="en-US" sz="900" b="1">
              <a:solidFill>
                <a:srgbClr val="989898"/>
              </a:solidFill>
              <a:latin typeface="Lato" pitchFamily="34" charset="0"/>
            </a:endParaRPr>
          </a:p>
          <a:p>
            <a:pPr algn="ctr" eaLnBrk="0" hangingPunct="0"/>
            <a:r>
              <a:rPr lang="en-US" sz="1300">
                <a:solidFill>
                  <a:srgbClr val="424242"/>
                </a:solidFill>
                <a:latin typeface="Source Sans Pro"/>
              </a:rPr>
              <a:t>Paulo Manzoni (It</a:t>
            </a:r>
            <a:r>
              <a:rPr lang="en-US" sz="1300">
                <a:solidFill>
                  <a:srgbClr val="424242"/>
                </a:solidFill>
              </a:rPr>
              <a:t>á</a:t>
            </a:r>
            <a:r>
              <a:rPr lang="en-US" sz="1300">
                <a:solidFill>
                  <a:srgbClr val="424242"/>
                </a:solidFill>
                <a:latin typeface="Source Sans Pro"/>
              </a:rPr>
              <a:t>lia).</a:t>
            </a:r>
          </a:p>
          <a:p>
            <a:pPr algn="ctr" eaLnBrk="0" hangingPunct="0"/>
            <a:r>
              <a:rPr lang="en-US" sz="1300">
                <a:solidFill>
                  <a:srgbClr val="424242"/>
                </a:solidFill>
                <a:latin typeface="Source Sans Pro"/>
              </a:rPr>
              <a:t>Conferência ocorrida no dia</a:t>
            </a:r>
            <a:r>
              <a:rPr lang="en-US" sz="1300">
                <a:solidFill>
                  <a:srgbClr val="424242"/>
                </a:solidFill>
              </a:rPr>
              <a:t> </a:t>
            </a:r>
            <a:r>
              <a:rPr lang="en-US" sz="1300">
                <a:solidFill>
                  <a:srgbClr val="424242"/>
                </a:solidFill>
                <a:latin typeface="Source Sans Pro"/>
              </a:rPr>
              <a:t> 27/3/2021 por ocasião do VI Encontro Internacional e Neonatologia, sob Coordena</a:t>
            </a:r>
            <a:r>
              <a:rPr lang="en-US" sz="1300">
                <a:solidFill>
                  <a:srgbClr val="424242"/>
                </a:solidFill>
              </a:rPr>
              <a:t>ç</a:t>
            </a:r>
            <a:r>
              <a:rPr lang="en-US" sz="1300">
                <a:solidFill>
                  <a:srgbClr val="424242"/>
                </a:solidFill>
                <a:latin typeface="Source Sans Pro"/>
              </a:rPr>
              <a:t>ão Geral dos Drs. Rita Silveira e Renato Procianoy (RS), 100%</a:t>
            </a:r>
            <a:r>
              <a:rPr lang="en-US" sz="1300">
                <a:solidFill>
                  <a:srgbClr val="424242"/>
                </a:solidFill>
              </a:rPr>
              <a:t> </a:t>
            </a:r>
            <a:r>
              <a:rPr lang="en-US" sz="1300" i="1">
                <a:solidFill>
                  <a:srgbClr val="424242"/>
                </a:solidFill>
                <a:latin typeface="Source Sans Pro"/>
              </a:rPr>
              <a:t>online.</a:t>
            </a:r>
            <a:endParaRPr lang="en-US" sz="1300">
              <a:solidFill>
                <a:srgbClr val="424242"/>
              </a:solidFill>
              <a:latin typeface="Source Sans Pro"/>
            </a:endParaRPr>
          </a:p>
          <a:p>
            <a:pPr algn="ctr" eaLnBrk="0" hangingPunct="0"/>
            <a:r>
              <a:rPr lang="en-US" sz="1300">
                <a:solidFill>
                  <a:srgbClr val="424242"/>
                </a:solidFill>
                <a:latin typeface="Source Sans Pro"/>
              </a:rPr>
              <a:t>Realizado por Paulo R. Margotto.</a:t>
            </a:r>
            <a:endParaRPr lang="en-US">
              <a:solidFill>
                <a:srgbClr val="607D8B"/>
              </a:solidFill>
            </a:endParaRPr>
          </a:p>
        </p:txBody>
      </p:sp>
      <p:pic>
        <p:nvPicPr>
          <p:cNvPr id="31749" name="Picture 10" descr="doc">
            <a:hlinkClick r:id="rId2" tooltip="Hiperglicemia e infeccao neonatal_2021"/>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8113" y="3905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Imagem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1325" y="211138"/>
            <a:ext cx="849313"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CaixaDeTexto 13"/>
          <p:cNvSpPr txBox="1">
            <a:spLocks noChangeArrowheads="1"/>
          </p:cNvSpPr>
          <p:nvPr/>
        </p:nvSpPr>
        <p:spPr bwMode="auto">
          <a:xfrm>
            <a:off x="1096963" y="6388100"/>
            <a:ext cx="9955212"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defTabSz="4572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defTabSz="4572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defTabSz="4572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defTabSz="457200" eaLnBrk="0" fontAlgn="base" hangingPunct="0">
              <a:spcBef>
                <a:spcPct val="0"/>
              </a:spcBef>
              <a:spcAft>
                <a:spcPct val="0"/>
              </a:spcAft>
              <a:defRPr>
                <a:solidFill>
                  <a:schemeClr val="tx1"/>
                </a:solidFill>
                <a:latin typeface="Calibri" pitchFamily="34" charset="0"/>
                <a:cs typeface="Arial" pitchFamily="34" charset="0"/>
              </a:defRPr>
            </a:lvl9pPr>
          </a:lstStyle>
          <a:p>
            <a:pPr eaLnBrk="1" hangingPunct="1"/>
            <a:endParaRPr lang="pt-BR" sz="1100"/>
          </a:p>
        </p:txBody>
      </p:sp>
      <p:sp>
        <p:nvSpPr>
          <p:cNvPr id="32772" name="Espaço Reservado para Conteúdo 5"/>
          <p:cNvSpPr>
            <a:spLocks noGrp="1"/>
          </p:cNvSpPr>
          <p:nvPr>
            <p:ph idx="1"/>
          </p:nvPr>
        </p:nvSpPr>
        <p:spPr/>
        <p:txBody>
          <a:bodyPr/>
          <a:lstStyle/>
          <a:p>
            <a:pPr marL="0" indent="0" algn="ctr" eaLnBrk="1" hangingPunct="1">
              <a:buFont typeface="Calibri" panose="020F0502020204030204" pitchFamily="34" charset="0"/>
              <a:buNone/>
            </a:pPr>
            <a:endParaRPr lang="en-US" sz="8000" smtClean="0">
              <a:latin typeface="Calibri Light" pitchFamily="34" charset="0"/>
            </a:endParaRPr>
          </a:p>
          <a:p>
            <a:pPr marL="0" indent="0" algn="ctr" eaLnBrk="1" hangingPunct="1">
              <a:buFont typeface="Calibri" panose="020F0502020204030204" pitchFamily="34" charset="0"/>
              <a:buNone/>
            </a:pPr>
            <a:r>
              <a:rPr lang="en-US" sz="3600" b="1" smtClean="0">
                <a:solidFill>
                  <a:srgbClr val="0000FF"/>
                </a:solidFill>
                <a:latin typeface="Calibri Light" pitchFamily="34" charset="0"/>
              </a:rPr>
              <a:t>OBRIGADO!</a:t>
            </a:r>
            <a:endParaRPr lang="pt-BR" sz="3600" b="1" smtClean="0">
              <a:solidFill>
                <a:srgbClr val="0000FF"/>
              </a:solidFill>
              <a:latin typeface="Calibri Light" pitchFamily="34" charset="0"/>
            </a:endParaRPr>
          </a:p>
        </p:txBody>
      </p:sp>
      <p:pic>
        <p:nvPicPr>
          <p:cNvPr id="32773" name="Picture 9" descr="1 DE JANEIRO DE 2010- NA UTI NEONATAL DO HMIB/SES/D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6738" y="1209675"/>
            <a:ext cx="7281862" cy="409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4" name="Text Box 10"/>
          <p:cNvSpPr txBox="1">
            <a:spLocks noChangeArrowheads="1"/>
          </p:cNvSpPr>
          <p:nvPr/>
        </p:nvSpPr>
        <p:spPr bwMode="auto">
          <a:xfrm>
            <a:off x="2143125" y="5267325"/>
            <a:ext cx="6637338"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defTabSz="914400" eaLnBrk="1" hangingPunct="1"/>
            <a:r>
              <a:rPr lang="pt-BR" i="1">
                <a:solidFill>
                  <a:srgbClr val="0000FF"/>
                </a:solidFill>
              </a:rPr>
              <a:t>Staffs  </a:t>
            </a:r>
            <a:r>
              <a:rPr lang="pt-BR">
                <a:solidFill>
                  <a:srgbClr val="0000FF"/>
                </a:solidFill>
              </a:rPr>
              <a:t>e Residentes da Unidade de Neonatologia do HMIB (1/1/2020</a:t>
            </a:r>
            <a:r>
              <a:rPr lang="pt-BR"/>
              <a:t>)</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Retrospectiva">
  <a:themeElements>
    <a:clrScheme name="Verde-azulado">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Retrospectiva">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iva">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9CC26709-368C-4D72-9060-94E5B3FF3CD6}"/>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1803</TotalTime>
  <Words>4468</Words>
  <Application>Microsoft Office PowerPoint</Application>
  <PresentationFormat>Personalizar</PresentationFormat>
  <Paragraphs>236</Paragraphs>
  <Slides>25</Slides>
  <Notes>0</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25</vt:i4>
      </vt:variant>
    </vt:vector>
  </HeadingPairs>
  <TitlesOfParts>
    <vt:vector size="35" baseType="lpstr">
      <vt:lpstr>Calibri</vt:lpstr>
      <vt:lpstr>Arial</vt:lpstr>
      <vt:lpstr>Calibri Light</vt:lpstr>
      <vt:lpstr>Times New Roman</vt:lpstr>
      <vt:lpstr>Wingdings</vt:lpstr>
      <vt:lpstr>Lato</vt:lpstr>
      <vt:lpstr>Source Sans Pro</vt:lpstr>
      <vt:lpstr>ChunkFive Roman</vt:lpstr>
      <vt:lpstr>East Sea Dokdo</vt:lpstr>
      <vt:lpstr>Retrospectiva</vt:lpstr>
      <vt:lpstr>Incidência de candidemia após a adoção de fluconazol profilático em Unidade de Terapia Intensiva Neonatal de um Hospital Materno Infantil do Distrito Federal</vt:lpstr>
      <vt:lpstr>Introdução</vt:lpstr>
      <vt:lpstr>Introdução</vt:lpstr>
      <vt:lpstr>Introdução</vt:lpstr>
      <vt:lpstr>Introdução</vt:lpstr>
      <vt:lpstr>Apresentação do PowerPoint</vt:lpstr>
      <vt:lpstr>Apresentação do PowerPoint</vt:lpstr>
      <vt:lpstr>Objetivos</vt:lpstr>
      <vt:lpstr>Materiais e Métodos</vt:lpstr>
      <vt:lpstr>Resultados</vt:lpstr>
      <vt:lpstr>Resultados</vt:lpstr>
      <vt:lpstr>Resultados</vt:lpstr>
      <vt:lpstr>Incidência de Candidemia</vt:lpstr>
      <vt:lpstr>Discussão </vt:lpstr>
      <vt:lpstr>Discussão </vt:lpstr>
      <vt:lpstr>Discussão </vt:lpstr>
      <vt:lpstr>Conclusão </vt:lpstr>
      <vt:lpstr>Referências</vt:lpstr>
      <vt:lpstr>Apresentação do PowerPoint</vt:lpstr>
      <vt:lpstr>Apresentação do PowerPoint</vt:lpstr>
      <vt:lpstr>Nota do Editor da página neonatal www.paulomargotto.com.br  Dr. Paulo R. Margotto. Consultem também ! Aqui e Agora!</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Incidência de candidemia após a adoção de fluconazol profilático em Unidade de Terapia Intensiva Neonatal de um Hospital Materno Infantil do Distrito Federal</dc:title>
  <dc:creator>Bianca Noleto</dc:creator>
  <cp:lastModifiedBy>Paulo</cp:lastModifiedBy>
  <cp:revision>42</cp:revision>
  <dcterms:created xsi:type="dcterms:W3CDTF">2021-06-28T21:34:29Z</dcterms:created>
  <dcterms:modified xsi:type="dcterms:W3CDTF">2021-07-09T16:07:52Z</dcterms:modified>
</cp:coreProperties>
</file>