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0"/>
  </p:notesMasterIdLst>
  <p:sldIdLst>
    <p:sldId id="256" r:id="rId2"/>
    <p:sldId id="257" r:id="rId3"/>
    <p:sldId id="258" r:id="rId4"/>
    <p:sldId id="259" r:id="rId5"/>
    <p:sldId id="260" r:id="rId6"/>
    <p:sldId id="261" r:id="rId7"/>
    <p:sldId id="264" r:id="rId8"/>
    <p:sldId id="262" r:id="rId9"/>
    <p:sldId id="265" r:id="rId10"/>
    <p:sldId id="267" r:id="rId11"/>
    <p:sldId id="266" r:id="rId12"/>
    <p:sldId id="268" r:id="rId13"/>
    <p:sldId id="269" r:id="rId14"/>
    <p:sldId id="270" r:id="rId15"/>
    <p:sldId id="271" r:id="rId16"/>
    <p:sldId id="272" r:id="rId17"/>
    <p:sldId id="273" r:id="rId18"/>
    <p:sldId id="274" r:id="rId19"/>
    <p:sldId id="278" r:id="rId20"/>
    <p:sldId id="276" r:id="rId21"/>
    <p:sldId id="277" r:id="rId22"/>
    <p:sldId id="280" r:id="rId23"/>
    <p:sldId id="281" r:id="rId24"/>
    <p:sldId id="282" r:id="rId25"/>
    <p:sldId id="283" r:id="rId26"/>
    <p:sldId id="284" r:id="rId27"/>
    <p:sldId id="285" r:id="rId28"/>
    <p:sldId id="279" r:id="rId2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Trebuchet MS" pitchFamily="34" charset="0"/>
        <a:ea typeface="+mn-ea"/>
        <a:cs typeface="Arial" pitchFamily="34" charset="0"/>
      </a:defRPr>
    </a:lvl1pPr>
    <a:lvl2pPr marL="457200" algn="l" rtl="0" fontAlgn="base">
      <a:spcBef>
        <a:spcPct val="0"/>
      </a:spcBef>
      <a:spcAft>
        <a:spcPct val="0"/>
      </a:spcAft>
      <a:defRPr kern="1200">
        <a:solidFill>
          <a:schemeClr val="tx1"/>
        </a:solidFill>
        <a:latin typeface="Trebuchet MS" pitchFamily="34" charset="0"/>
        <a:ea typeface="+mn-ea"/>
        <a:cs typeface="Arial" pitchFamily="34" charset="0"/>
      </a:defRPr>
    </a:lvl2pPr>
    <a:lvl3pPr marL="914400" algn="l" rtl="0" fontAlgn="base">
      <a:spcBef>
        <a:spcPct val="0"/>
      </a:spcBef>
      <a:spcAft>
        <a:spcPct val="0"/>
      </a:spcAft>
      <a:defRPr kern="1200">
        <a:solidFill>
          <a:schemeClr val="tx1"/>
        </a:solidFill>
        <a:latin typeface="Trebuchet MS" pitchFamily="34" charset="0"/>
        <a:ea typeface="+mn-ea"/>
        <a:cs typeface="Arial" pitchFamily="34" charset="0"/>
      </a:defRPr>
    </a:lvl3pPr>
    <a:lvl4pPr marL="1371600" algn="l" rtl="0" fontAlgn="base">
      <a:spcBef>
        <a:spcPct val="0"/>
      </a:spcBef>
      <a:spcAft>
        <a:spcPct val="0"/>
      </a:spcAft>
      <a:defRPr kern="1200">
        <a:solidFill>
          <a:schemeClr val="tx1"/>
        </a:solidFill>
        <a:latin typeface="Trebuchet MS" pitchFamily="34" charset="0"/>
        <a:ea typeface="+mn-ea"/>
        <a:cs typeface="Arial" pitchFamily="34" charset="0"/>
      </a:defRPr>
    </a:lvl4pPr>
    <a:lvl5pPr marL="1828800" algn="l" rtl="0" fontAlgn="base">
      <a:spcBef>
        <a:spcPct val="0"/>
      </a:spcBef>
      <a:spcAft>
        <a:spcPct val="0"/>
      </a:spcAft>
      <a:defRPr kern="1200">
        <a:solidFill>
          <a:schemeClr val="tx1"/>
        </a:solidFill>
        <a:latin typeface="Trebuchet MS" pitchFamily="34" charset="0"/>
        <a:ea typeface="+mn-ea"/>
        <a:cs typeface="Arial" pitchFamily="34" charset="0"/>
      </a:defRPr>
    </a:lvl5pPr>
    <a:lvl6pPr marL="2286000" algn="l" defTabSz="914400" rtl="0" eaLnBrk="1" latinLnBrk="0" hangingPunct="1">
      <a:defRPr kern="1200">
        <a:solidFill>
          <a:schemeClr val="tx1"/>
        </a:solidFill>
        <a:latin typeface="Trebuchet MS" pitchFamily="34" charset="0"/>
        <a:ea typeface="+mn-ea"/>
        <a:cs typeface="Arial" pitchFamily="34" charset="0"/>
      </a:defRPr>
    </a:lvl6pPr>
    <a:lvl7pPr marL="2743200" algn="l" defTabSz="914400" rtl="0" eaLnBrk="1" latinLnBrk="0" hangingPunct="1">
      <a:defRPr kern="1200">
        <a:solidFill>
          <a:schemeClr val="tx1"/>
        </a:solidFill>
        <a:latin typeface="Trebuchet MS" pitchFamily="34" charset="0"/>
        <a:ea typeface="+mn-ea"/>
        <a:cs typeface="Arial" pitchFamily="34" charset="0"/>
      </a:defRPr>
    </a:lvl7pPr>
    <a:lvl8pPr marL="3200400" algn="l" defTabSz="914400" rtl="0" eaLnBrk="1" latinLnBrk="0" hangingPunct="1">
      <a:defRPr kern="1200">
        <a:solidFill>
          <a:schemeClr val="tx1"/>
        </a:solidFill>
        <a:latin typeface="Trebuchet MS" pitchFamily="34" charset="0"/>
        <a:ea typeface="+mn-ea"/>
        <a:cs typeface="Arial" pitchFamily="34" charset="0"/>
      </a:defRPr>
    </a:lvl8pPr>
    <a:lvl9pPr marL="3657600" algn="l" defTabSz="914400" rtl="0" eaLnBrk="1" latinLnBrk="0" hangingPunct="1">
      <a:defRPr kern="1200">
        <a:solidFill>
          <a:schemeClr val="tx1"/>
        </a:solidFill>
        <a:latin typeface="Trebuchet MS"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47"/>
  </p:normalViewPr>
  <p:slideViewPr>
    <p:cSldViewPr snapToGrid="0" snapToObjects="1">
      <p:cViewPr>
        <p:scale>
          <a:sx n="66" d="100"/>
          <a:sy n="66" d="100"/>
        </p:scale>
        <p:origin x="-216" y="-2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29708D35-6B16-456F-942F-376C31AFF031}" type="datetimeFigureOut">
              <a:rPr lang="pt-BR"/>
              <a:pPr>
                <a:defRPr/>
              </a:pPr>
              <a:t>15/07/2021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Editar estilos de texto Mestre
Segundo nível
Terceiro nível
Quarto nível
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65DD6E91-72CE-43A1-9E13-FCE58E60768F}" type="slidenum">
              <a:rPr lang="pt-BR"/>
              <a:pPr>
                <a:defRPr/>
              </a:pPr>
              <a:t>‹nº›</a:t>
            </a:fld>
            <a:endParaRPr lang="pt-BR"/>
          </a:p>
        </p:txBody>
      </p:sp>
    </p:spTree>
    <p:extLst>
      <p:ext uri="{BB962C8B-B14F-4D97-AF65-F5344CB8AC3E}">
        <p14:creationId xmlns:p14="http://schemas.microsoft.com/office/powerpoint/2010/main" val="189595749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742950" indent="-285750" algn="l" rtl="0" fontAlgn="base">
      <a:spcBef>
        <a:spcPct val="30000"/>
      </a:spcBef>
      <a:spcAft>
        <a:spcPct val="0"/>
      </a:spcAft>
      <a:defRPr sz="1200" kern="1200">
        <a:solidFill>
          <a:schemeClr val="tx1"/>
        </a:solidFill>
        <a:latin typeface="+mn-lt"/>
        <a:ea typeface="+mn-ea"/>
        <a:cs typeface="+mn-cs"/>
      </a:defRPr>
    </a:lvl2pPr>
    <a:lvl3pPr marL="1143000" indent="-228600" algn="l" rtl="0" fontAlgn="base">
      <a:spcBef>
        <a:spcPct val="30000"/>
      </a:spcBef>
      <a:spcAft>
        <a:spcPct val="0"/>
      </a:spcAft>
      <a:defRPr sz="1200" kern="1200">
        <a:solidFill>
          <a:schemeClr val="tx1"/>
        </a:solidFill>
        <a:latin typeface="+mn-lt"/>
        <a:ea typeface="+mn-ea"/>
        <a:cs typeface="+mn-cs"/>
      </a:defRPr>
    </a:lvl3pPr>
    <a:lvl4pPr marL="1600200" indent="-228600" algn="l" rtl="0" fontAlgn="base">
      <a:spcBef>
        <a:spcPct val="30000"/>
      </a:spcBef>
      <a:spcAft>
        <a:spcPct val="0"/>
      </a:spcAft>
      <a:defRPr sz="1200" kern="1200">
        <a:solidFill>
          <a:schemeClr val="tx1"/>
        </a:solidFill>
        <a:latin typeface="+mn-lt"/>
        <a:ea typeface="+mn-ea"/>
        <a:cs typeface="+mn-cs"/>
      </a:defRPr>
    </a:lvl4pPr>
    <a:lvl5pPr marL="2057400" indent="-2286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pt-BR" smtClean="0"/>
          </a:p>
        </p:txBody>
      </p:sp>
      <p:sp>
        <p:nvSpPr>
          <p:cNvPr id="16388"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fontAlgn="base">
              <a:spcBef>
                <a:spcPct val="0"/>
              </a:spcBef>
              <a:spcAft>
                <a:spcPct val="0"/>
              </a:spcAft>
            </a:pPr>
            <a:fld id="{84A3CA01-E5A7-4F59-A0D1-66045B1F4C07}" type="slidenum">
              <a:rPr lang="pt-BR">
                <a:latin typeface="Calibri" pitchFamily="34" charset="0"/>
              </a:rPr>
              <a:pPr fontAlgn="base">
                <a:spcBef>
                  <a:spcPct val="0"/>
                </a:spcBef>
                <a:spcAft>
                  <a:spcPct val="0"/>
                </a:spcAft>
              </a:pPr>
              <a:t>2</a:t>
            </a:fld>
            <a:endParaRPr lang="pt-BR">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15"/>
          <p:cNvGrpSpPr>
            <a:grpSpLocks/>
          </p:cNvGrpSpPr>
          <p:nvPr/>
        </p:nvGrpSpPr>
        <p:grpSpPr bwMode="auto">
          <a:xfrm>
            <a:off x="0" y="-7938"/>
            <a:ext cx="12192000" cy="6865938"/>
            <a:chOff x="0" y="-8467"/>
            <a:chExt cx="12192000" cy="6866467"/>
          </a:xfrm>
        </p:grpSpPr>
        <p:sp>
          <p:nvSpPr>
            <p:cNvPr id="5" name="Freeform 14"/>
            <p:cNvSpPr/>
            <p:nvPr/>
          </p:nvSpPr>
          <p:spPr>
            <a:xfrm>
              <a:off x="0" y="-8467"/>
              <a:ext cx="863600" cy="569797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6" name="Straight Connector 18"/>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19"/>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Isosceles Triangle 22"/>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26"/>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15" name="Date Placeholder 3"/>
          <p:cNvSpPr>
            <a:spLocks noGrp="1"/>
          </p:cNvSpPr>
          <p:nvPr>
            <p:ph type="dt" sz="half" idx="10"/>
          </p:nvPr>
        </p:nvSpPr>
        <p:spPr/>
        <p:txBody>
          <a:bodyPr/>
          <a:lstStyle>
            <a:lvl1pPr>
              <a:defRPr/>
            </a:lvl1pPr>
          </a:lstStyle>
          <a:p>
            <a:pPr>
              <a:defRPr/>
            </a:pPr>
            <a:fld id="{22AD1D1F-8951-488B-B2F5-71EA3F7B292E}" type="datetimeFigureOut">
              <a:rPr lang="en-US"/>
              <a:pPr>
                <a:defRPr/>
              </a:pPr>
              <a:t>7/15/2021</a:t>
            </a:fld>
            <a:endParaRPr lang="en-US"/>
          </a:p>
        </p:txBody>
      </p:sp>
      <p:sp>
        <p:nvSpPr>
          <p:cNvPr id="16" name="Footer Placeholder 4"/>
          <p:cNvSpPr>
            <a:spLocks noGrp="1"/>
          </p:cNvSpPr>
          <p:nvPr>
            <p:ph type="ftr" sz="quarter" idx="11"/>
          </p:nvPr>
        </p:nvSpPr>
        <p:spPr/>
        <p:txBody>
          <a:bodyPr/>
          <a:lstStyle>
            <a:lvl1pPr>
              <a:defRPr/>
            </a:lvl1pPr>
          </a:lstStyle>
          <a:p>
            <a:pPr>
              <a:defRPr/>
            </a:pPr>
            <a:endParaRPr lang="en-US"/>
          </a:p>
        </p:txBody>
      </p:sp>
      <p:sp>
        <p:nvSpPr>
          <p:cNvPr id="17" name="Slide Number Placeholder 5"/>
          <p:cNvSpPr>
            <a:spLocks noGrp="1"/>
          </p:cNvSpPr>
          <p:nvPr>
            <p:ph type="sldNum" sz="quarter" idx="12"/>
          </p:nvPr>
        </p:nvSpPr>
        <p:spPr/>
        <p:txBody>
          <a:bodyPr/>
          <a:lstStyle>
            <a:lvl1pPr>
              <a:defRPr/>
            </a:lvl1pPr>
          </a:lstStyle>
          <a:p>
            <a:pPr>
              <a:defRPr/>
            </a:pPr>
            <a:fld id="{0890B75C-A6E2-4347-82C8-C0869C499DE9}" type="slidenum">
              <a:rPr lang="en-US"/>
              <a:pPr>
                <a:defRPr/>
              </a:pPr>
              <a:t>‹nº›</a:t>
            </a:fld>
            <a:endParaRPr lang="en-US"/>
          </a:p>
        </p:txBody>
      </p:sp>
    </p:spTree>
    <p:extLst>
      <p:ext uri="{BB962C8B-B14F-4D97-AF65-F5344CB8AC3E}">
        <p14:creationId xmlns:p14="http://schemas.microsoft.com/office/powerpoint/2010/main" val="42606149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7C00F20B-87AB-4447-A39C-143495D39AA6}"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5596EF-D4F7-44D7-9235-8992F5B8EFFB}" type="slidenum">
              <a:rPr lang="en-US"/>
              <a:pPr>
                <a:defRPr/>
              </a:pPr>
              <a:t>‹nº›</a:t>
            </a:fld>
            <a:endParaRPr lang="en-US"/>
          </a:p>
        </p:txBody>
      </p:sp>
    </p:spTree>
    <p:extLst>
      <p:ext uri="{BB962C8B-B14F-4D97-AF65-F5344CB8AC3E}">
        <p14:creationId xmlns:p14="http://schemas.microsoft.com/office/powerpoint/2010/main" val="600030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lvl1pPr>
              <a:defRPr/>
            </a:lvl1pPr>
          </a:lstStyle>
          <a:p>
            <a:pPr>
              <a:defRPr/>
            </a:pPr>
            <a:fld id="{21FE7EFC-9548-466C-9A53-B23578D61FA6}"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4BF5C23-FC10-444A-9096-8FC4C24CA7EA}" type="slidenum">
              <a:rPr lang="en-US"/>
              <a:pPr>
                <a:defRPr/>
              </a:pPr>
              <a:t>‹nº›</a:t>
            </a:fld>
            <a:endParaRPr lang="en-US"/>
          </a:p>
        </p:txBody>
      </p:sp>
    </p:spTree>
    <p:extLst>
      <p:ext uri="{BB962C8B-B14F-4D97-AF65-F5344CB8AC3E}">
        <p14:creationId xmlns:p14="http://schemas.microsoft.com/office/powerpoint/2010/main" val="2093652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03DA5C4D-FE49-4EBB-B112-86D376AA625E}" type="datetimeFigureOut">
              <a:rPr lang="en-US"/>
              <a:pPr>
                <a:defRPr/>
              </a:pPr>
              <a:t>7/15/2021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F8B549B-E9F8-497D-970B-522826CD39D0}" type="slidenum">
              <a:rPr lang="en-US"/>
              <a:pPr>
                <a:defRPr/>
              </a:pPr>
              <a:t>‹nº›</a:t>
            </a:fld>
            <a:endParaRPr lang="en-US"/>
          </a:p>
        </p:txBody>
      </p:sp>
    </p:spTree>
    <p:extLst>
      <p:ext uri="{BB962C8B-B14F-4D97-AF65-F5344CB8AC3E}">
        <p14:creationId xmlns:p14="http://schemas.microsoft.com/office/powerpoint/2010/main" val="2540399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B61366C3-6B90-4ECF-9CD0-AFA268F1BB95}" type="datetimeFigureOut">
              <a:rPr lang="en-US"/>
              <a:pPr>
                <a:defRPr/>
              </a:pPr>
              <a:t>7/15/2021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E9FBB84B-601D-4A0E-B5AD-73E5438DEBDB}" type="slidenum">
              <a:rPr lang="en-US"/>
              <a:pPr>
                <a:defRPr/>
              </a:pPr>
              <a:t>‹nº›</a:t>
            </a:fld>
            <a:endParaRPr lang="en-US"/>
          </a:p>
        </p:txBody>
      </p:sp>
    </p:spTree>
    <p:extLst>
      <p:ext uri="{BB962C8B-B14F-4D97-AF65-F5344CB8AC3E}">
        <p14:creationId xmlns:p14="http://schemas.microsoft.com/office/powerpoint/2010/main" val="17693046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EE748727-13FE-4664-B876-394A27558E10}" type="datetimeFigureOut">
              <a:rPr lang="en-US"/>
              <a:pPr>
                <a:defRPr/>
              </a:pPr>
              <a:t>7/15/2021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4C0A72C7-B05C-43B9-A9EE-22E175EB5937}" type="slidenum">
              <a:rPr lang="en-US"/>
              <a:pPr>
                <a:defRPr/>
              </a:pPr>
              <a:t>‹nº›</a:t>
            </a:fld>
            <a:endParaRPr lang="en-US"/>
          </a:p>
        </p:txBody>
      </p:sp>
    </p:spTree>
    <p:extLst>
      <p:ext uri="{BB962C8B-B14F-4D97-AF65-F5344CB8AC3E}">
        <p14:creationId xmlns:p14="http://schemas.microsoft.com/office/powerpoint/2010/main" val="4262183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E968039-8FC9-4EA8-B735-94B0266DB04E}" type="datetimeFigureOut">
              <a:rPr lang="en-US"/>
              <a:pPr>
                <a:defRPr/>
              </a:pPr>
              <a:t>7/15/2021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5917339-5BC8-402D-BD15-520FD2EE9E52}" type="slidenum">
              <a:rPr lang="en-US"/>
              <a:pPr>
                <a:defRPr/>
              </a:pPr>
              <a:t>‹nº›</a:t>
            </a:fld>
            <a:endParaRPr lang="en-US"/>
          </a:p>
        </p:txBody>
      </p:sp>
    </p:spTree>
    <p:extLst>
      <p:ext uri="{BB962C8B-B14F-4D97-AF65-F5344CB8AC3E}">
        <p14:creationId xmlns:p14="http://schemas.microsoft.com/office/powerpoint/2010/main" val="1521638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89A1BDF2-18FE-4652-A915-DD7D5129D86D}" type="datetimeFigureOut">
              <a:rPr lang="en-US"/>
              <a:pPr>
                <a:defRPr/>
              </a:pPr>
              <a:t>7/15/2021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F642857-42B8-40BF-B621-E320865CA330}" type="slidenum">
              <a:rPr lang="en-US"/>
              <a:pPr>
                <a:defRPr/>
              </a:pPr>
              <a:t>‹nº›</a:t>
            </a:fld>
            <a:endParaRPr lang="en-US"/>
          </a:p>
        </p:txBody>
      </p:sp>
    </p:spTree>
    <p:extLst>
      <p:ext uri="{BB962C8B-B14F-4D97-AF65-F5344CB8AC3E}">
        <p14:creationId xmlns:p14="http://schemas.microsoft.com/office/powerpoint/2010/main" val="2399847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6A4056E0-8F41-4BC7-B55F-16AED4194A0F}" type="datetimeFigureOut">
              <a:rPr lang="en-US"/>
              <a:pPr>
                <a:defRPr/>
              </a:pPr>
              <a:t>7/15/2021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50E5111-9632-45D9-AD11-26B578D411F7}" type="slidenum">
              <a:rPr lang="en-US"/>
              <a:pPr>
                <a:defRPr/>
              </a:pPr>
              <a:t>‹nº›</a:t>
            </a:fld>
            <a:endParaRPr lang="en-US"/>
          </a:p>
        </p:txBody>
      </p:sp>
    </p:spTree>
    <p:extLst>
      <p:ext uri="{BB962C8B-B14F-4D97-AF65-F5344CB8AC3E}">
        <p14:creationId xmlns:p14="http://schemas.microsoft.com/office/powerpoint/2010/main" val="439119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lvl1pPr>
              <a:defRPr/>
            </a:lvl1pPr>
          </a:lstStyle>
          <a:p>
            <a:pPr>
              <a:defRPr/>
            </a:pPr>
            <a:fld id="{75E6C0DE-D1B7-4B8B-AF7E-07A6B9946101}"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CDCA9DB-DFFA-4DAF-A088-13A937F1BF89}" type="slidenum">
              <a:rPr lang="en-US"/>
              <a:pPr>
                <a:defRPr/>
              </a:pPr>
              <a:t>‹nº›</a:t>
            </a:fld>
            <a:endParaRPr lang="en-US"/>
          </a:p>
        </p:txBody>
      </p:sp>
    </p:spTree>
    <p:extLst>
      <p:ext uri="{BB962C8B-B14F-4D97-AF65-F5344CB8AC3E}">
        <p14:creationId xmlns:p14="http://schemas.microsoft.com/office/powerpoint/2010/main" val="27137475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FE0F5"/>
                </a:solidFill>
                <a:latin typeface="Arial" pitchFamily="34" charset="0"/>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FE0F5"/>
                </a:solidFill>
                <a:latin typeface="Arial"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4"/>
          </p:nvPr>
        </p:nvSpPr>
        <p:spPr/>
        <p:txBody>
          <a:bodyPr/>
          <a:lstStyle>
            <a:lvl1pPr>
              <a:defRPr/>
            </a:lvl1pPr>
          </a:lstStyle>
          <a:p>
            <a:pPr>
              <a:defRPr/>
            </a:pPr>
            <a:fld id="{6A97EE6A-DD36-4719-95E2-5C9857AF720E}" type="datetimeFigureOut">
              <a:rPr lang="en-US"/>
              <a:pPr>
                <a:defRPr/>
              </a:pPr>
              <a:t>7/15/2021</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DABD63D0-B527-4830-B921-3BE75E53CA1D}" type="slidenum">
              <a:rPr lang="en-US"/>
              <a:pPr>
                <a:defRPr/>
              </a:pPr>
              <a:t>‹nº›</a:t>
            </a:fld>
            <a:endParaRPr lang="en-US"/>
          </a:p>
        </p:txBody>
      </p:sp>
    </p:spTree>
    <p:extLst>
      <p:ext uri="{BB962C8B-B14F-4D97-AF65-F5344CB8AC3E}">
        <p14:creationId xmlns:p14="http://schemas.microsoft.com/office/powerpoint/2010/main" val="2409388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lvl1pPr>
              <a:defRPr/>
            </a:lvl1pPr>
          </a:lstStyle>
          <a:p>
            <a:pPr>
              <a:defRPr/>
            </a:pPr>
            <a:fld id="{4F473436-0338-40D1-A59E-B919E348331F}"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67EB288E-9A59-4070-8699-8428DEC4F354}" type="slidenum">
              <a:rPr lang="en-US"/>
              <a:pPr>
                <a:defRPr/>
              </a:pPr>
              <a:t>‹nº›</a:t>
            </a:fld>
            <a:endParaRPr lang="en-US"/>
          </a:p>
        </p:txBody>
      </p:sp>
    </p:spTree>
    <p:extLst>
      <p:ext uri="{BB962C8B-B14F-4D97-AF65-F5344CB8AC3E}">
        <p14:creationId xmlns:p14="http://schemas.microsoft.com/office/powerpoint/2010/main" val="27964837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FE0F5"/>
                </a:solidFill>
                <a:latin typeface="Arial" pitchFamily="34" charset="0"/>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FE0F5"/>
                </a:solidFill>
                <a:latin typeface="Arial"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4"/>
          </p:nvPr>
        </p:nvSpPr>
        <p:spPr/>
        <p:txBody>
          <a:bodyPr/>
          <a:lstStyle>
            <a:lvl1pPr>
              <a:defRPr/>
            </a:lvl1pPr>
          </a:lstStyle>
          <a:p>
            <a:pPr>
              <a:defRPr/>
            </a:pPr>
            <a:fld id="{2F0A1785-6B4F-4033-9694-7478612D08DE}" type="datetimeFigureOut">
              <a:rPr lang="en-US"/>
              <a:pPr>
                <a:defRPr/>
              </a:pPr>
              <a:t>7/15/2021</a:t>
            </a:fld>
            <a:endParaRPr lang="en-US"/>
          </a:p>
        </p:txBody>
      </p:sp>
      <p:sp>
        <p:nvSpPr>
          <p:cNvPr id="8" name="Footer Placeholder 4"/>
          <p:cNvSpPr>
            <a:spLocks noGrp="1"/>
          </p:cNvSpPr>
          <p:nvPr>
            <p:ph type="ftr" sz="quarter" idx="15"/>
          </p:nvPr>
        </p:nvSpPr>
        <p:spPr/>
        <p:txBody>
          <a:bodyPr/>
          <a:lstStyle>
            <a:lvl1pPr>
              <a:defRPr/>
            </a:lvl1pPr>
          </a:lstStyle>
          <a:p>
            <a:pPr>
              <a:defRPr/>
            </a:pPr>
            <a:endParaRPr lang="en-US"/>
          </a:p>
        </p:txBody>
      </p:sp>
      <p:sp>
        <p:nvSpPr>
          <p:cNvPr id="9" name="Slide Number Placeholder 5"/>
          <p:cNvSpPr>
            <a:spLocks noGrp="1"/>
          </p:cNvSpPr>
          <p:nvPr>
            <p:ph type="sldNum" sz="quarter" idx="16"/>
          </p:nvPr>
        </p:nvSpPr>
        <p:spPr/>
        <p:txBody>
          <a:bodyPr/>
          <a:lstStyle>
            <a:lvl1pPr>
              <a:defRPr/>
            </a:lvl1pPr>
          </a:lstStyle>
          <a:p>
            <a:pPr>
              <a:defRPr/>
            </a:pPr>
            <a:fld id="{2429A481-DD20-4B23-9558-8CB16498C572}" type="slidenum">
              <a:rPr lang="en-US"/>
              <a:pPr>
                <a:defRPr/>
              </a:pPr>
              <a:t>‹nº›</a:t>
            </a:fld>
            <a:endParaRPr lang="en-US"/>
          </a:p>
        </p:txBody>
      </p:sp>
    </p:spTree>
    <p:extLst>
      <p:ext uri="{BB962C8B-B14F-4D97-AF65-F5344CB8AC3E}">
        <p14:creationId xmlns:p14="http://schemas.microsoft.com/office/powerpoint/2010/main" val="3454180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4"/>
          </p:nvPr>
        </p:nvSpPr>
        <p:spPr/>
        <p:txBody>
          <a:bodyPr/>
          <a:lstStyle>
            <a:lvl1pPr>
              <a:defRPr/>
            </a:lvl1pPr>
          </a:lstStyle>
          <a:p>
            <a:pPr>
              <a:defRPr/>
            </a:pPr>
            <a:fld id="{717273E0-7DBC-4A02-A4AC-E050082C4EA8}" type="datetimeFigureOut">
              <a:rPr lang="en-US"/>
              <a:pPr>
                <a:defRPr/>
              </a:pPr>
              <a:t>7/15/2021</a:t>
            </a:fld>
            <a:endParaRPr lang="en-US"/>
          </a:p>
        </p:txBody>
      </p:sp>
      <p:sp>
        <p:nvSpPr>
          <p:cNvPr id="6" name="Footer Placeholder 4"/>
          <p:cNvSpPr>
            <a:spLocks noGrp="1"/>
          </p:cNvSpPr>
          <p:nvPr>
            <p:ph type="ftr" sz="quarter" idx="15"/>
          </p:nvPr>
        </p:nvSpPr>
        <p:spPr/>
        <p:txBody>
          <a:bodyPr/>
          <a:lstStyle>
            <a:lvl1pPr>
              <a:defRPr/>
            </a:lvl1pPr>
          </a:lstStyle>
          <a:p>
            <a:pPr>
              <a:defRPr/>
            </a:pPr>
            <a:endParaRPr lang="en-US"/>
          </a:p>
        </p:txBody>
      </p:sp>
      <p:sp>
        <p:nvSpPr>
          <p:cNvPr id="7" name="Slide Number Placeholder 5"/>
          <p:cNvSpPr>
            <a:spLocks noGrp="1"/>
          </p:cNvSpPr>
          <p:nvPr>
            <p:ph type="sldNum" sz="quarter" idx="16"/>
          </p:nvPr>
        </p:nvSpPr>
        <p:spPr/>
        <p:txBody>
          <a:bodyPr/>
          <a:lstStyle>
            <a:lvl1pPr>
              <a:defRPr/>
            </a:lvl1pPr>
          </a:lstStyle>
          <a:p>
            <a:pPr>
              <a:defRPr/>
            </a:pPr>
            <a:fld id="{7860467E-3DEB-4FE4-A58C-71F6B19C3FF8}" type="slidenum">
              <a:rPr lang="en-US"/>
              <a:pPr>
                <a:defRPr/>
              </a:pPr>
              <a:t>‹nº›</a:t>
            </a:fld>
            <a:endParaRPr lang="en-US"/>
          </a:p>
        </p:txBody>
      </p:sp>
    </p:spTree>
    <p:extLst>
      <p:ext uri="{BB962C8B-B14F-4D97-AF65-F5344CB8AC3E}">
        <p14:creationId xmlns:p14="http://schemas.microsoft.com/office/powerpoint/2010/main" val="3221571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CDD3375E-08EE-4874-8F8E-69A9ACD0E5C7}"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8A8D908-D8A4-44D7-8D9E-9D7083FB438E}" type="slidenum">
              <a:rPr lang="en-US"/>
              <a:pPr>
                <a:defRPr/>
              </a:pPr>
              <a:t>‹nº›</a:t>
            </a:fld>
            <a:endParaRPr lang="en-US"/>
          </a:p>
        </p:txBody>
      </p:sp>
    </p:spTree>
    <p:extLst>
      <p:ext uri="{BB962C8B-B14F-4D97-AF65-F5344CB8AC3E}">
        <p14:creationId xmlns:p14="http://schemas.microsoft.com/office/powerpoint/2010/main" val="21511903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6E0F6A9-46BF-4263-87F4-B212690A10F3}" type="datetimeFigureOut">
              <a:rPr lang="en-US"/>
              <a:pPr>
                <a:defRPr/>
              </a:pPr>
              <a:t>7/15/2021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899A4F4-F6DB-402D-B1D6-09055EA34391}" type="slidenum">
              <a:rPr lang="en-US"/>
              <a:pPr>
                <a:defRPr/>
              </a:pPr>
              <a:t>‹nº›</a:t>
            </a:fld>
            <a:endParaRPr lang="en-US"/>
          </a:p>
        </p:txBody>
      </p:sp>
    </p:spTree>
    <p:extLst>
      <p:ext uri="{BB962C8B-B14F-4D97-AF65-F5344CB8AC3E}">
        <p14:creationId xmlns:p14="http://schemas.microsoft.com/office/powerpoint/2010/main" val="2913637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43"/>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2981"/>
              <a:ext cx="449263" cy="2845019"/>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ts val="0"/>
              </a:spcBef>
              <a:spcAft>
                <a:spcPts val="0"/>
              </a:spcAft>
              <a:defRPr sz="900" dirty="0">
                <a:solidFill>
                  <a:schemeClr val="tx1">
                    <a:tint val="75000"/>
                  </a:schemeClr>
                </a:solidFill>
                <a:latin typeface="+mn-lt"/>
                <a:cs typeface="+mn-cs"/>
              </a:defRPr>
            </a:lvl1pPr>
          </a:lstStyle>
          <a:p>
            <a:pPr>
              <a:defRPr/>
            </a:pPr>
            <a:fld id="{74374D02-A4BE-49F0-945F-9326161F0C64}" type="datetimeFigureOut">
              <a:rPr lang="en-US"/>
              <a:pPr>
                <a:defRPr/>
              </a:pPr>
              <a:t>7/15/2021</a:t>
            </a:fld>
            <a:endParaRPr lang="en-US"/>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ts val="0"/>
              </a:spcBef>
              <a:spcAft>
                <a:spcPts val="0"/>
              </a:spcAft>
              <a:defRPr sz="9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ts val="0"/>
              </a:spcBef>
              <a:spcAft>
                <a:spcPts val="0"/>
              </a:spcAft>
              <a:defRPr sz="900" dirty="0">
                <a:solidFill>
                  <a:schemeClr val="accent1"/>
                </a:solidFill>
                <a:latin typeface="+mn-lt"/>
                <a:cs typeface="+mn-cs"/>
              </a:defRPr>
            </a:lvl1pPr>
          </a:lstStyle>
          <a:p>
            <a:pPr>
              <a:defRPr/>
            </a:pPr>
            <a:fld id="{54FF5379-0D06-4A1D-914E-CFC86CB02171}"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93" r:id="rId1"/>
    <p:sldLayoutId id="2147483692" r:id="rId2"/>
    <p:sldLayoutId id="2147483691" r:id="rId3"/>
    <p:sldLayoutId id="2147483690" r:id="rId4"/>
    <p:sldLayoutId id="2147483689" r:id="rId5"/>
    <p:sldLayoutId id="2147483688" r:id="rId6"/>
    <p:sldLayoutId id="2147483687" r:id="rId7"/>
    <p:sldLayoutId id="2147483686" r:id="rId8"/>
    <p:sldLayoutId id="2147483685" r:id="rId9"/>
    <p:sldLayoutId id="2147483684" r:id="rId10"/>
    <p:sldLayoutId id="2147483694" r:id="rId11"/>
    <p:sldLayoutId id="2147483683" r:id="rId12"/>
    <p:sldLayoutId id="2147483695" r:id="rId13"/>
    <p:sldLayoutId id="2147483682" r:id="rId14"/>
    <p:sldLayoutId id="2147483681" r:id="rId15"/>
    <p:sldLayoutId id="2147483680"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itchFamily="34" charset="0"/>
        </a:defRPr>
      </a:lvl2pPr>
      <a:lvl3pPr algn="l" defTabSz="457200" rtl="0" fontAlgn="base">
        <a:spcBef>
          <a:spcPct val="0"/>
        </a:spcBef>
        <a:spcAft>
          <a:spcPct val="0"/>
        </a:spcAft>
        <a:defRPr sz="3600">
          <a:solidFill>
            <a:schemeClr val="accent1"/>
          </a:solidFill>
          <a:latin typeface="Trebuchet MS" pitchFamily="34" charset="0"/>
        </a:defRPr>
      </a:lvl3pPr>
      <a:lvl4pPr algn="l" defTabSz="457200" rtl="0" fontAlgn="base">
        <a:spcBef>
          <a:spcPct val="0"/>
        </a:spcBef>
        <a:spcAft>
          <a:spcPct val="0"/>
        </a:spcAft>
        <a:defRPr sz="3600">
          <a:solidFill>
            <a:schemeClr val="accent1"/>
          </a:solidFill>
          <a:latin typeface="Trebuchet MS" pitchFamily="34" charset="0"/>
        </a:defRPr>
      </a:lvl4pPr>
      <a:lvl5pPr algn="l" defTabSz="457200" rtl="0" fontAlgn="base">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9494750/"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20486" TargetMode="External"/><Relationship Id="rId1" Type="http://schemas.openxmlformats.org/officeDocument/2006/relationships/slideLayout" Target="../slideLayouts/slideLayout2.xml"/><Relationship Id="rId5" Type="http://schemas.openxmlformats.org/officeDocument/2006/relationships/hyperlink" Target="https://drive.google.com/file/d/1AEznxPCfIGWnSgc6qzNdbuoKJ1iFhjEj/view?usp=sharing" TargetMode="Externa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paulomargotto.com.br/documentos/18696"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14511"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paulomargotto.com.br/documentos/3139" TargetMode="Externa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paulomargotto.com.br/documentos/2135" TargetMode="External"/><Relationship Id="rId2" Type="http://schemas.openxmlformats.org/officeDocument/2006/relationships/hyperlink" Target="http://paulomargotto.com.br/bioestatistica-basica/"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52613" y="0"/>
            <a:ext cx="7886700" cy="412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7" name="Text Box 7"/>
          <p:cNvSpPr txBox="1">
            <a:spLocks noChangeArrowheads="1"/>
          </p:cNvSpPr>
          <p:nvPr/>
        </p:nvSpPr>
        <p:spPr bwMode="auto">
          <a:xfrm>
            <a:off x="295275" y="1979613"/>
            <a:ext cx="11364913"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0000FF"/>
                </a:solidFill>
              </a:rPr>
              <a:t>Oximetria de Pulso como </a:t>
            </a:r>
            <a:r>
              <a:rPr lang="pt-BR" sz="2400" b="1" i="1">
                <a:solidFill>
                  <a:srgbClr val="0000FF"/>
                </a:solidFill>
              </a:rPr>
              <a:t>screening</a:t>
            </a:r>
            <a:r>
              <a:rPr lang="pt-BR" sz="2400" b="1">
                <a:solidFill>
                  <a:srgbClr val="0000FF"/>
                </a:solidFill>
              </a:rPr>
              <a:t> para defeitos cardíacos congênitos críticos</a:t>
            </a:r>
          </a:p>
        </p:txBody>
      </p:sp>
      <p:sp>
        <p:nvSpPr>
          <p:cNvPr id="5128" name="Rectangle 8"/>
          <p:cNvSpPr>
            <a:spLocks noChangeArrowheads="1"/>
          </p:cNvSpPr>
          <p:nvPr/>
        </p:nvSpPr>
        <p:spPr bwMode="auto">
          <a:xfrm>
            <a:off x="0" y="6034088"/>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Pulse</a:t>
            </a:r>
            <a:r>
              <a:rPr lang="pt-BR">
                <a:hlinkClick r:id="rId3"/>
              </a:rPr>
              <a:t> </a:t>
            </a:r>
            <a:r>
              <a:rPr lang="pt-BR" b="1">
                <a:hlinkClick r:id="rId3"/>
              </a:rPr>
              <a:t>oximetry</a:t>
            </a:r>
            <a:r>
              <a:rPr lang="pt-BR">
                <a:hlinkClick r:id="rId3"/>
              </a:rPr>
              <a:t> screening for </a:t>
            </a:r>
            <a:r>
              <a:rPr lang="pt-BR" b="1">
                <a:hlinkClick r:id="rId3"/>
              </a:rPr>
              <a:t>critical</a:t>
            </a:r>
            <a:r>
              <a:rPr lang="pt-BR">
                <a:hlinkClick r:id="rId3"/>
              </a:rPr>
              <a:t> </a:t>
            </a:r>
            <a:r>
              <a:rPr lang="pt-BR" b="1">
                <a:hlinkClick r:id="rId3"/>
              </a:rPr>
              <a:t>congenital</a:t>
            </a:r>
            <a:r>
              <a:rPr lang="pt-BR">
                <a:hlinkClick r:id="rId3"/>
              </a:rPr>
              <a:t> </a:t>
            </a:r>
            <a:r>
              <a:rPr lang="pt-BR" b="1">
                <a:hlinkClick r:id="rId3"/>
              </a:rPr>
              <a:t>heart</a:t>
            </a:r>
            <a:r>
              <a:rPr lang="pt-BR">
                <a:hlinkClick r:id="rId3"/>
              </a:rPr>
              <a:t> </a:t>
            </a:r>
            <a:r>
              <a:rPr lang="pt-BR" b="1">
                <a:hlinkClick r:id="rId3"/>
              </a:rPr>
              <a:t>defects</a:t>
            </a:r>
            <a:r>
              <a:rPr lang="pt-BR">
                <a:hlinkClick r:id="rId3"/>
              </a:rPr>
              <a:t>.</a:t>
            </a:r>
            <a:endParaRPr lang="pt-BR"/>
          </a:p>
          <a:p>
            <a:pPr algn="ctr"/>
            <a:r>
              <a:rPr lang="pt-BR"/>
              <a:t>Plana MN, Zamora J, Suresh G, Fernandez-Pineda L, Thangaratinam S, Ewer AK.Cochrane Database Syst Rev. 2018 Mar 1;3(3):CD011912. doi: 10.1002/14651858.CD011912.pub2.PMID: 29494750 </a:t>
            </a:r>
            <a:r>
              <a:rPr lang="pt-BR" b="1"/>
              <a:t>Free PMC article.</a:t>
            </a:r>
            <a:r>
              <a:rPr lang="pt-BR"/>
              <a:t> Review.</a:t>
            </a:r>
          </a:p>
        </p:txBody>
      </p:sp>
      <p:sp>
        <p:nvSpPr>
          <p:cNvPr id="5129" name="Text Box 9"/>
          <p:cNvSpPr txBox="1">
            <a:spLocks noChangeArrowheads="1"/>
          </p:cNvSpPr>
          <p:nvPr/>
        </p:nvSpPr>
        <p:spPr bwMode="auto">
          <a:xfrm>
            <a:off x="2774510" y="4235450"/>
            <a:ext cx="695254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dirty="0"/>
              <a:t>Apresentação: Dra. Maria Luiza Almada</a:t>
            </a:r>
          </a:p>
          <a:p>
            <a:pPr algn="ctr"/>
            <a:r>
              <a:rPr lang="pt-BR" dirty="0"/>
              <a:t>(Alojamento Conjunto da Unidade </a:t>
            </a:r>
            <a:r>
              <a:rPr lang="pt-BR"/>
              <a:t>de </a:t>
            </a:r>
            <a:r>
              <a:rPr lang="pt-BR" smtClean="0"/>
              <a:t>Neonatologia </a:t>
            </a:r>
            <a:r>
              <a:rPr lang="pt-BR" dirty="0"/>
              <a:t>do HMISES/DF</a:t>
            </a:r>
          </a:p>
          <a:p>
            <a:pPr algn="ctr"/>
            <a:r>
              <a:rPr lang="pt-BR" dirty="0">
                <a:hlinkClick r:id="rId4"/>
              </a:rPr>
              <a:t>www.paulomargotto.com.br</a:t>
            </a:r>
            <a:r>
              <a:rPr lang="pt-BR" dirty="0"/>
              <a:t> </a:t>
            </a:r>
          </a:p>
          <a:p>
            <a:pPr algn="ctr"/>
            <a:r>
              <a:rPr lang="pt-BR" dirty="0"/>
              <a:t>Brasília 23 de julho de 2021</a:t>
            </a:r>
          </a:p>
        </p:txBody>
      </p:sp>
      <p:pic>
        <p:nvPicPr>
          <p:cNvPr id="513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313" y="255588"/>
            <a:ext cx="1628775" cy="1320800"/>
          </a:xfrm>
          <a:prstGeom prst="rect">
            <a:avLst/>
          </a:prstGeom>
          <a:noFill/>
          <a:extLst>
            <a:ext uri="{909E8E84-426E-40DD-AFC4-6F175D3DCCD1}">
              <a14:hiddenFill xmlns:a14="http://schemas.microsoft.com/office/drawing/2010/main">
                <a:solidFill>
                  <a:srgbClr val="FFFFFF"/>
                </a:solidFill>
              </a14:hiddenFill>
            </a:ext>
          </a:extLst>
        </p:spPr>
      </p:pic>
      <p:sp>
        <p:nvSpPr>
          <p:cNvPr id="5131" name="Rectangle 11"/>
          <p:cNvSpPr>
            <a:spLocks noChangeArrowheads="1"/>
          </p:cNvSpPr>
          <p:nvPr/>
        </p:nvSpPr>
        <p:spPr bwMode="auto">
          <a:xfrm>
            <a:off x="0" y="6034088"/>
            <a:ext cx="12192000"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Pulse</a:t>
            </a:r>
            <a:r>
              <a:rPr lang="pt-BR">
                <a:hlinkClick r:id="rId3"/>
              </a:rPr>
              <a:t> </a:t>
            </a:r>
            <a:r>
              <a:rPr lang="pt-BR" b="1">
                <a:hlinkClick r:id="rId3"/>
              </a:rPr>
              <a:t>oximetry</a:t>
            </a:r>
            <a:r>
              <a:rPr lang="pt-BR">
                <a:hlinkClick r:id="rId3"/>
              </a:rPr>
              <a:t> screening for </a:t>
            </a:r>
            <a:r>
              <a:rPr lang="pt-BR" b="1">
                <a:hlinkClick r:id="rId3"/>
              </a:rPr>
              <a:t>critical</a:t>
            </a:r>
            <a:r>
              <a:rPr lang="pt-BR">
                <a:hlinkClick r:id="rId3"/>
              </a:rPr>
              <a:t> </a:t>
            </a:r>
            <a:r>
              <a:rPr lang="pt-BR" b="1">
                <a:hlinkClick r:id="rId3"/>
              </a:rPr>
              <a:t>congenital</a:t>
            </a:r>
            <a:r>
              <a:rPr lang="pt-BR">
                <a:hlinkClick r:id="rId3"/>
              </a:rPr>
              <a:t> </a:t>
            </a:r>
            <a:r>
              <a:rPr lang="pt-BR" b="1">
                <a:hlinkClick r:id="rId3"/>
              </a:rPr>
              <a:t>heart</a:t>
            </a:r>
            <a:r>
              <a:rPr lang="pt-BR">
                <a:hlinkClick r:id="rId3"/>
              </a:rPr>
              <a:t> </a:t>
            </a:r>
            <a:r>
              <a:rPr lang="pt-BR" b="1">
                <a:hlinkClick r:id="rId3"/>
              </a:rPr>
              <a:t>defects</a:t>
            </a:r>
            <a:r>
              <a:rPr lang="pt-BR">
                <a:hlinkClick r:id="rId3"/>
              </a:rPr>
              <a:t>.</a:t>
            </a:r>
            <a:endParaRPr lang="pt-BR"/>
          </a:p>
          <a:p>
            <a:pPr algn="ctr"/>
            <a:r>
              <a:rPr lang="pt-BR"/>
              <a:t>Plana MN, Zamora J, Suresh G, Fernandez-Pineda L, Thangaratinam S, Ewer AK.Cochrane Database Syst Rev. 2018 Mar 1;3(3):CD011912. doi: 10.1002/14651858.CD011912.pub2.PMID: 29494750 </a:t>
            </a:r>
            <a:r>
              <a:rPr lang="pt-BR" b="1">
                <a:solidFill>
                  <a:srgbClr val="FF00FF"/>
                </a:solidFill>
              </a:rPr>
              <a:t>Free PMC article</a:t>
            </a:r>
            <a:r>
              <a:rPr lang="pt-BR" b="1"/>
              <a:t>.</a:t>
            </a:r>
            <a:r>
              <a:rPr lang="pt-BR"/>
              <a:t> Review.</a:t>
            </a:r>
          </a:p>
        </p:txBody>
      </p:sp>
      <p:pic>
        <p:nvPicPr>
          <p:cNvPr id="5132"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436813"/>
            <a:ext cx="2251075" cy="318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Doença cardíaca congênita</a:t>
            </a:r>
          </a:p>
        </p:txBody>
      </p:sp>
      <p:sp>
        <p:nvSpPr>
          <p:cNvPr id="6147" name="Espaço Reservado para Conteúdo 2"/>
          <p:cNvSpPr>
            <a:spLocks noGrp="1"/>
          </p:cNvSpPr>
          <p:nvPr>
            <p:ph idx="1"/>
          </p:nvPr>
        </p:nvSpPr>
        <p:spPr/>
        <p:txBody>
          <a:bodyPr/>
          <a:lstStyle/>
          <a:p>
            <a:r>
              <a:rPr lang="pt-BR" smtClean="0"/>
              <a:t>Má formações congênitas mais comum</a:t>
            </a:r>
          </a:p>
          <a:p>
            <a:pPr lvl="1"/>
            <a:r>
              <a:rPr lang="pt-BR" smtClean="0"/>
              <a:t>Incidência: 4-10/1000 nascidos vivos</a:t>
            </a:r>
          </a:p>
          <a:p>
            <a:r>
              <a:rPr lang="pt-BR" smtClean="0"/>
              <a:t>Má formação congênita com maior número de mortes</a:t>
            </a:r>
          </a:p>
          <a:p>
            <a:pPr lvl="1"/>
            <a:r>
              <a:rPr lang="pt-BR" smtClean="0"/>
              <a:t>Responsável por 10% das mortes em menores de 2 anos</a:t>
            </a:r>
          </a:p>
          <a:p>
            <a:r>
              <a:rPr lang="pt-BR" smtClean="0"/>
              <a:t>Cardiopatia congênita crítica</a:t>
            </a:r>
          </a:p>
          <a:p>
            <a:pPr lvl="1"/>
            <a:r>
              <a:rPr lang="pt-BR" smtClean="0"/>
              <a:t>15-25% das doenças cardíacas congênitas </a:t>
            </a:r>
          </a:p>
          <a:p>
            <a:pPr lvl="1"/>
            <a:r>
              <a:rPr lang="pt-BR" smtClean="0"/>
              <a:t>Cardiopatias canais-dependente</a:t>
            </a:r>
          </a:p>
          <a:p>
            <a:pPr lvl="2"/>
            <a:r>
              <a:rPr lang="pt-BR" smtClean="0"/>
              <a:t>Que causem morte ou necessidade de intervenção nos primeiros 28 dias</a:t>
            </a:r>
          </a:p>
          <a:p>
            <a:pPr lvl="2"/>
            <a:r>
              <a:rPr lang="pt-BR" smtClean="0"/>
              <a:t>Ex: atresia pulmonar, coarctação de aorta critica, transposição de grandes artérias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Exames</a:t>
            </a:r>
          </a:p>
        </p:txBody>
      </p:sp>
      <p:sp>
        <p:nvSpPr>
          <p:cNvPr id="3" name="Espaço Reservado para Conteúdo 2">
            <a:extLst>
              <a:ext uri="{FF2B5EF4-FFF2-40B4-BE49-F238E27FC236}"/>
            </a:extLst>
          </p:cNvPr>
          <p:cNvSpPr>
            <a:spLocks noGrp="1"/>
          </p:cNvSpPr>
          <p:nvPr>
            <p:ph idx="1"/>
          </p:nvPr>
        </p:nvSpPr>
        <p:spPr/>
        <p:txBody>
          <a:bodyPr>
            <a:normAutofit/>
          </a:bodyPr>
          <a:lstStyle/>
          <a:p>
            <a:pPr>
              <a:lnSpc>
                <a:spcPct val="90000"/>
              </a:lnSpc>
            </a:pPr>
            <a:r>
              <a:rPr lang="pt-BR" smtClean="0"/>
              <a:t>Exame físico</a:t>
            </a:r>
          </a:p>
          <a:p>
            <a:pPr lvl="1">
              <a:lnSpc>
                <a:spcPct val="90000"/>
              </a:lnSpc>
            </a:pPr>
            <a:r>
              <a:rPr lang="pt-BR" smtClean="0"/>
              <a:t>Sopro e pulso fraco normalmente estão ausentes no período neonatal</a:t>
            </a:r>
          </a:p>
          <a:p>
            <a:pPr lvl="1">
              <a:lnSpc>
                <a:spcPct val="90000"/>
              </a:lnSpc>
            </a:pPr>
            <a:r>
              <a:rPr lang="pt-BR" smtClean="0"/>
              <a:t>Achado mais comum: cianose (normalmente clinicamente indetectável)</a:t>
            </a:r>
          </a:p>
          <a:p>
            <a:pPr>
              <a:lnSpc>
                <a:spcPct val="90000"/>
              </a:lnSpc>
            </a:pPr>
            <a:r>
              <a:rPr lang="pt-BR" smtClean="0"/>
              <a:t>Complementares</a:t>
            </a:r>
          </a:p>
          <a:p>
            <a:pPr lvl="1">
              <a:lnSpc>
                <a:spcPct val="90000"/>
              </a:lnSpc>
            </a:pPr>
            <a:r>
              <a:rPr lang="pt-BR" smtClean="0"/>
              <a:t>Ultrassonografia (USG) pré-natal</a:t>
            </a:r>
          </a:p>
          <a:p>
            <a:pPr lvl="2">
              <a:lnSpc>
                <a:spcPct val="90000"/>
              </a:lnSpc>
            </a:pPr>
            <a:r>
              <a:rPr lang="pt-BR" smtClean="0"/>
              <a:t>Taxa de detecção &lt; 50%</a:t>
            </a:r>
          </a:p>
          <a:p>
            <a:pPr lvl="1">
              <a:lnSpc>
                <a:spcPct val="90000"/>
              </a:lnSpc>
            </a:pPr>
            <a:r>
              <a:rPr lang="pt-BR" smtClean="0"/>
              <a:t>Oxímetro de pulso</a:t>
            </a:r>
          </a:p>
          <a:p>
            <a:pPr lvl="2">
              <a:lnSpc>
                <a:spcPct val="90000"/>
              </a:lnSpc>
            </a:pPr>
            <a:r>
              <a:rPr lang="pt-BR" smtClean="0"/>
              <a:t>Dependendo do grau de hipoxemia, o exame clínico é normal</a:t>
            </a:r>
          </a:p>
          <a:p>
            <a:pPr lvl="2">
              <a:lnSpc>
                <a:spcPct val="90000"/>
              </a:lnSpc>
            </a:pPr>
            <a:r>
              <a:rPr lang="pt-BR" smtClean="0"/>
              <a:t>Hipoxemia presente na maioria dos casos de cardiopatia congênita crítica</a:t>
            </a:r>
          </a:p>
          <a:p>
            <a:pPr lvl="2">
              <a:lnSpc>
                <a:spcPct val="90000"/>
              </a:lnSpc>
            </a:pPr>
            <a:r>
              <a:rPr lang="pt-BR" smtClean="0"/>
              <a:t>Método rápido, indolor, não-invasivo e confiável.</a:t>
            </a:r>
          </a:p>
          <a:p>
            <a:pPr lvl="2">
              <a:lnSpc>
                <a:spcPct val="90000"/>
              </a:lnSpc>
            </a:pPr>
            <a:r>
              <a:rPr lang="pt-BR" smtClean="0"/>
              <a:t>Boa aceitabilidade pelos pais e </a:t>
            </a:r>
            <a:r>
              <a:rPr lang="pt-BR" i="1" smtClean="0"/>
              <a:t>Staffs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Objetivo</a:t>
            </a:r>
          </a:p>
        </p:txBody>
      </p:sp>
      <p:sp>
        <p:nvSpPr>
          <p:cNvPr id="8195" name="Espaço Reservado para Conteúdo 2"/>
          <p:cNvSpPr>
            <a:spLocks noGrp="1"/>
          </p:cNvSpPr>
          <p:nvPr>
            <p:ph idx="1"/>
          </p:nvPr>
        </p:nvSpPr>
        <p:spPr/>
        <p:txBody>
          <a:bodyPr/>
          <a:lstStyle/>
          <a:p>
            <a:r>
              <a:rPr lang="pt-PT" smtClean="0"/>
              <a:t>Primário</a:t>
            </a:r>
          </a:p>
          <a:p>
            <a:pPr lvl="1"/>
            <a:r>
              <a:rPr lang="pt-PT" smtClean="0"/>
              <a:t>Avaliar a acurácia diagnóstica da oximetria de pulso como um método de triagem para detecção de cardiopatia congênita crítica em assintomáticos recém-nascidos</a:t>
            </a:r>
          </a:p>
          <a:p>
            <a:r>
              <a:rPr lang="pt-PT" smtClean="0"/>
              <a:t>Secundário</a:t>
            </a:r>
          </a:p>
          <a:p>
            <a:pPr lvl="1"/>
            <a:r>
              <a:rPr lang="pt-PT" smtClean="0"/>
              <a:t>Tempo de realização do teste</a:t>
            </a:r>
          </a:p>
          <a:p>
            <a:pPr lvl="1"/>
            <a:r>
              <a:rPr lang="pt-PT" smtClean="0"/>
              <a:t>Local do teste: pré e pós ductal x apenas pós ductal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Métodos</a:t>
            </a:r>
          </a:p>
        </p:txBody>
      </p:sp>
      <p:sp>
        <p:nvSpPr>
          <p:cNvPr id="9219" name="Espaço Reservado para Conteúdo 2"/>
          <p:cNvSpPr>
            <a:spLocks noGrp="1"/>
          </p:cNvSpPr>
          <p:nvPr>
            <p:ph idx="1"/>
          </p:nvPr>
        </p:nvSpPr>
        <p:spPr/>
        <p:txBody>
          <a:bodyPr/>
          <a:lstStyle/>
          <a:p>
            <a:r>
              <a:rPr lang="pt-BR" smtClean="0"/>
              <a:t>Revisão sistemática e meta-análise</a:t>
            </a:r>
          </a:p>
        </p:txBody>
      </p:sp>
      <p:pic>
        <p:nvPicPr>
          <p:cNvPr id="922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925638"/>
            <a:ext cx="11833225"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Resultados</a:t>
            </a:r>
          </a:p>
        </p:txBody>
      </p:sp>
      <p:sp>
        <p:nvSpPr>
          <p:cNvPr id="3" name="Espaço Reservado para Conteúdo 2">
            <a:extLst>
              <a:ext uri="{FF2B5EF4-FFF2-40B4-BE49-F238E27FC236}"/>
            </a:extLst>
          </p:cNvPr>
          <p:cNvSpPr>
            <a:spLocks noGrp="1"/>
          </p:cNvSpPr>
          <p:nvPr>
            <p:ph idx="1"/>
          </p:nvPr>
        </p:nvSpPr>
        <p:spPr/>
        <p:txBody>
          <a:bodyPr>
            <a:normAutofit/>
          </a:bodyPr>
          <a:lstStyle/>
          <a:p>
            <a:pPr>
              <a:lnSpc>
                <a:spcPct val="90000"/>
              </a:lnSpc>
            </a:pPr>
            <a:r>
              <a:rPr lang="pt-BR" sz="1700" smtClean="0"/>
              <a:t>21 artigos incluídos na metanálise</a:t>
            </a:r>
          </a:p>
          <a:p>
            <a:pPr>
              <a:lnSpc>
                <a:spcPct val="90000"/>
              </a:lnSpc>
            </a:pPr>
            <a:r>
              <a:rPr lang="pt-BR" sz="1700" smtClean="0"/>
              <a:t>457.000 neonatos</a:t>
            </a:r>
          </a:p>
          <a:p>
            <a:pPr>
              <a:lnSpc>
                <a:spcPct val="90000"/>
              </a:lnSpc>
            </a:pPr>
            <a:r>
              <a:rPr lang="pt-BR" sz="1700" smtClean="0"/>
              <a:t>2002-2017</a:t>
            </a:r>
          </a:p>
          <a:p>
            <a:pPr>
              <a:lnSpc>
                <a:spcPct val="90000"/>
              </a:lnSpc>
            </a:pPr>
            <a:r>
              <a:rPr lang="pt-BR" sz="1700" smtClean="0"/>
              <a:t>9 estudos realizaram a oximetria nas primeiras 24h. 12 estudos realizaram após 24h.</a:t>
            </a:r>
          </a:p>
          <a:p>
            <a:pPr>
              <a:lnSpc>
                <a:spcPct val="90000"/>
              </a:lnSpc>
            </a:pPr>
            <a:r>
              <a:rPr lang="pt-BR" sz="1700" smtClean="0"/>
              <a:t>12 estudos realizaram medição apenas pós-ductal. 9 realizaram pré e pós ductal</a:t>
            </a:r>
          </a:p>
          <a:p>
            <a:pPr>
              <a:lnSpc>
                <a:spcPct val="90000"/>
              </a:lnSpc>
            </a:pPr>
            <a:r>
              <a:rPr lang="pt-BR" sz="1700" smtClean="0"/>
              <a:t>Alvo</a:t>
            </a:r>
          </a:p>
          <a:p>
            <a:pPr lvl="1">
              <a:lnSpc>
                <a:spcPct val="90000"/>
              </a:lnSpc>
            </a:pPr>
            <a:r>
              <a:rPr lang="pt-BR" sz="1500" smtClean="0"/>
              <a:t>14 estudos -&gt; &lt; 95</a:t>
            </a:r>
          </a:p>
          <a:p>
            <a:pPr lvl="1">
              <a:lnSpc>
                <a:spcPct val="90000"/>
              </a:lnSpc>
            </a:pPr>
            <a:r>
              <a:rPr lang="pt-BR" sz="1500" smtClean="0"/>
              <a:t>5 estudos -&gt; &lt;= 95</a:t>
            </a:r>
          </a:p>
          <a:p>
            <a:pPr lvl="1">
              <a:lnSpc>
                <a:spcPct val="90000"/>
              </a:lnSpc>
            </a:pPr>
            <a:r>
              <a:rPr lang="pt-BR" sz="1500" smtClean="0"/>
              <a:t>1 estudo -&gt; &lt;=94%</a:t>
            </a:r>
          </a:p>
          <a:p>
            <a:pPr lvl="1">
              <a:lnSpc>
                <a:spcPct val="90000"/>
              </a:lnSpc>
            </a:pPr>
            <a:r>
              <a:rPr lang="pt-BR" sz="1500" smtClean="0"/>
              <a:t>1 estudos &lt; 96%</a:t>
            </a:r>
          </a:p>
          <a:p>
            <a:pPr lvl="1">
              <a:lnSpc>
                <a:spcPct val="90000"/>
              </a:lnSpc>
            </a:pPr>
            <a:endParaRPr lang="pt-BR" sz="1500" smtClean="0"/>
          </a:p>
          <a:p>
            <a:pPr>
              <a:lnSpc>
                <a:spcPct val="90000"/>
              </a:lnSpc>
            </a:pPr>
            <a:endParaRPr lang="pt-BR" sz="17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m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2563" y="939800"/>
            <a:ext cx="5492750" cy="444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ítulo 1"/>
          <p:cNvSpPr>
            <a:spLocks noGrp="1"/>
          </p:cNvSpPr>
          <p:nvPr>
            <p:ph type="title"/>
          </p:nvPr>
        </p:nvSpPr>
        <p:spPr/>
        <p:txBody>
          <a:bodyPr/>
          <a:lstStyle/>
          <a:p>
            <a:r>
              <a:rPr lang="pt-BR" smtClean="0"/>
              <a:t>Resultado</a:t>
            </a:r>
          </a:p>
        </p:txBody>
      </p:sp>
      <p:sp>
        <p:nvSpPr>
          <p:cNvPr id="3" name="Espaço Reservado para Conteúdo 2">
            <a:extLst>
              <a:ext uri="{FF2B5EF4-FFF2-40B4-BE49-F238E27FC236}"/>
            </a:extLst>
          </p:cNvPr>
          <p:cNvSpPr>
            <a:spLocks noGrp="1"/>
          </p:cNvSpPr>
          <p:nvPr>
            <p:ph idx="1"/>
          </p:nvPr>
        </p:nvSpPr>
        <p:spPr>
          <a:xfrm>
            <a:off x="3209925" y="3381375"/>
            <a:ext cx="8597900" cy="3879850"/>
          </a:xfrm>
        </p:spPr>
        <p:txBody>
          <a:bodyPr>
            <a:normAutofit/>
          </a:bodyPr>
          <a:lstStyle/>
          <a:p>
            <a:endParaRPr lang="pt-BR" smtClean="0"/>
          </a:p>
          <a:p>
            <a:endParaRPr lang="pt-BR" smtClean="0"/>
          </a:p>
          <a:p>
            <a:endParaRPr lang="pt-BR" smtClean="0"/>
          </a:p>
          <a:p>
            <a:endParaRPr lang="pt-BR" smtClean="0"/>
          </a:p>
          <a:p>
            <a:endParaRPr lang="pt-BR" smtClean="0"/>
          </a:p>
          <a:p>
            <a:pPr>
              <a:buFont typeface="Wingdings 3" pitchFamily="18" charset="2"/>
              <a:buNone/>
            </a:pPr>
            <a:r>
              <a:rPr lang="pt-BR" smtClean="0"/>
              <a:t>               </a:t>
            </a:r>
            <a:r>
              <a:rPr lang="pt-BR" b="1" smtClean="0">
                <a:solidFill>
                  <a:srgbClr val="0000FF"/>
                </a:solidFill>
              </a:rPr>
              <a:t>Razão de verossimelhança</a:t>
            </a:r>
          </a:p>
          <a:p>
            <a:pPr>
              <a:buFont typeface="Wingdings 3" pitchFamily="18" charset="2"/>
              <a:buNone/>
            </a:pPr>
            <a:r>
              <a:rPr lang="pt-BR" b="1" smtClean="0">
                <a:solidFill>
                  <a:srgbClr val="FF00FF"/>
                </a:solidFill>
              </a:rPr>
              <a:t>       Positiva: 535.6 (95% IC 280.3 - 1023.4)</a:t>
            </a:r>
          </a:p>
          <a:p>
            <a:pPr>
              <a:buFont typeface="Wingdings 3" pitchFamily="18" charset="2"/>
              <a:buNone/>
            </a:pPr>
            <a:r>
              <a:rPr lang="pt-BR" smtClean="0">
                <a:solidFill>
                  <a:schemeClr val="tx1"/>
                </a:solidFill>
              </a:rPr>
              <a:t>	  </a:t>
            </a:r>
            <a:r>
              <a:rPr lang="pt-BR" smtClean="0">
                <a:solidFill>
                  <a:srgbClr val="FF00FF"/>
                </a:solidFill>
              </a:rPr>
              <a:t>Negativa: 0.24 (95% IC 0.18 - 0.31)</a:t>
            </a:r>
          </a:p>
        </p:txBody>
      </p:sp>
      <p:sp>
        <p:nvSpPr>
          <p:cNvPr id="5" name="Retângulo 4">
            <a:extLst>
              <a:ext uri="{FF2B5EF4-FFF2-40B4-BE49-F238E27FC236}"/>
            </a:extLst>
          </p:cNvPr>
          <p:cNvSpPr/>
          <p:nvPr/>
        </p:nvSpPr>
        <p:spPr>
          <a:xfrm>
            <a:off x="4078288" y="2740025"/>
            <a:ext cx="1093787" cy="774700"/>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FF0000"/>
              </a:solidFill>
            </a:endParaRPr>
          </a:p>
        </p:txBody>
      </p:sp>
      <p:sp>
        <p:nvSpPr>
          <p:cNvPr id="6" name="Retângulo 5">
            <a:extLst>
              <a:ext uri="{FF2B5EF4-FFF2-40B4-BE49-F238E27FC236}"/>
            </a:extLst>
          </p:cNvPr>
          <p:cNvSpPr/>
          <p:nvPr/>
        </p:nvSpPr>
        <p:spPr>
          <a:xfrm>
            <a:off x="4078288" y="3575050"/>
            <a:ext cx="1093787" cy="69691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FF0000"/>
              </a:solidFill>
            </a:endParaRPr>
          </a:p>
        </p:txBody>
      </p:sp>
      <p:sp>
        <p:nvSpPr>
          <p:cNvPr id="7" name="Retângulo 6">
            <a:extLst>
              <a:ext uri="{FF2B5EF4-FFF2-40B4-BE49-F238E27FC236}"/>
            </a:extLst>
          </p:cNvPr>
          <p:cNvSpPr/>
          <p:nvPr/>
        </p:nvSpPr>
        <p:spPr>
          <a:xfrm>
            <a:off x="6883400" y="2800350"/>
            <a:ext cx="974725" cy="569913"/>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FF0000"/>
              </a:solidFill>
            </a:endParaRPr>
          </a:p>
        </p:txBody>
      </p:sp>
      <p:sp>
        <p:nvSpPr>
          <p:cNvPr id="11273" name="Line 9"/>
          <p:cNvSpPr>
            <a:spLocks noChangeShapeType="1"/>
          </p:cNvSpPr>
          <p:nvPr/>
        </p:nvSpPr>
        <p:spPr bwMode="auto">
          <a:xfrm flipH="1">
            <a:off x="2722563" y="3514725"/>
            <a:ext cx="1355725" cy="75723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1274" name="Text Box 10"/>
          <p:cNvSpPr txBox="1">
            <a:spLocks noChangeArrowheads="1"/>
          </p:cNvSpPr>
          <p:nvPr/>
        </p:nvSpPr>
        <p:spPr bwMode="auto">
          <a:xfrm>
            <a:off x="811213" y="4211638"/>
            <a:ext cx="30718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t>Baixa certeza de evidência</a:t>
            </a:r>
          </a:p>
        </p:txBody>
      </p:sp>
      <p:sp>
        <p:nvSpPr>
          <p:cNvPr id="11275" name="Line 11"/>
          <p:cNvSpPr>
            <a:spLocks noChangeShapeType="1"/>
          </p:cNvSpPr>
          <p:nvPr/>
        </p:nvSpPr>
        <p:spPr bwMode="auto">
          <a:xfrm>
            <a:off x="5172075" y="4211638"/>
            <a:ext cx="885825" cy="36671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1276" name="Text Box 12"/>
          <p:cNvSpPr txBox="1">
            <a:spLocks noChangeArrowheads="1"/>
          </p:cNvSpPr>
          <p:nvPr/>
        </p:nvSpPr>
        <p:spPr bwMode="auto">
          <a:xfrm>
            <a:off x="5965825" y="4567238"/>
            <a:ext cx="29194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t>Alta certeza de evidência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Resultado - subgrupo</a:t>
            </a:r>
          </a:p>
        </p:txBody>
      </p:sp>
      <p:sp>
        <p:nvSpPr>
          <p:cNvPr id="12291" name="Espaço Reservado para Conteúdo 2"/>
          <p:cNvSpPr>
            <a:spLocks noGrp="1"/>
          </p:cNvSpPr>
          <p:nvPr>
            <p:ph idx="1"/>
          </p:nvPr>
        </p:nvSpPr>
        <p:spPr/>
        <p:txBody>
          <a:bodyPr/>
          <a:lstStyle/>
          <a:p>
            <a:endParaRPr lang="pt-BR" smtClean="0"/>
          </a:p>
          <a:p>
            <a:endParaRPr lang="pt-BR" smtClean="0"/>
          </a:p>
          <a:p>
            <a:endParaRPr lang="pt-BR" smtClean="0"/>
          </a:p>
          <a:p>
            <a:endParaRPr lang="pt-BR" smtClean="0"/>
          </a:p>
          <a:p>
            <a:endParaRPr lang="pt-BR" smtClean="0"/>
          </a:p>
        </p:txBody>
      </p:sp>
      <p:pic>
        <p:nvPicPr>
          <p:cNvPr id="1229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277938" y="2351088"/>
            <a:ext cx="10075862" cy="14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Imagem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7938" y="1246188"/>
            <a:ext cx="10075862"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277938" y="3792538"/>
            <a:ext cx="100742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extLst>
          </p:cNvPr>
          <p:cNvSpPr/>
          <p:nvPr/>
        </p:nvSpPr>
        <p:spPr>
          <a:xfrm>
            <a:off x="9413875" y="4405313"/>
            <a:ext cx="974725" cy="569912"/>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Resultado</a:t>
            </a:r>
          </a:p>
        </p:txBody>
      </p:sp>
      <p:sp>
        <p:nvSpPr>
          <p:cNvPr id="3" name="Espaço Reservado para Conteúdo 2">
            <a:extLst>
              <a:ext uri="{FF2B5EF4-FFF2-40B4-BE49-F238E27FC236}"/>
            </a:extLst>
          </p:cNvPr>
          <p:cNvSpPr>
            <a:spLocks noGrp="1"/>
          </p:cNvSpPr>
          <p:nvPr>
            <p:ph idx="1"/>
          </p:nvPr>
        </p:nvSpPr>
        <p:spPr/>
        <p:txBody>
          <a:bodyPr>
            <a:normAutofit/>
          </a:bodyPr>
          <a:lstStyle/>
          <a:p>
            <a:pPr>
              <a:lnSpc>
                <a:spcPct val="90000"/>
              </a:lnSpc>
            </a:pPr>
            <a:r>
              <a:rPr lang="pt-BR" smtClean="0"/>
              <a:t>A cada 10.000 neonatos saudáveis rastreados</a:t>
            </a:r>
          </a:p>
          <a:p>
            <a:pPr lvl="1">
              <a:lnSpc>
                <a:spcPct val="90000"/>
              </a:lnSpc>
            </a:pPr>
            <a:r>
              <a:rPr lang="pt-BR" smtClean="0"/>
              <a:t>6 terão cardiopatia congênita crítica (devido a prevalência nessa revisão)</a:t>
            </a:r>
          </a:p>
          <a:p>
            <a:pPr lvl="2">
              <a:lnSpc>
                <a:spcPct val="90000"/>
              </a:lnSpc>
            </a:pPr>
            <a:r>
              <a:rPr lang="pt-BR" smtClean="0"/>
              <a:t>Desses, o teste do coraçãozinho identificará corretamente 5</a:t>
            </a:r>
          </a:p>
          <a:p>
            <a:pPr>
              <a:lnSpc>
                <a:spcPct val="90000"/>
              </a:lnSpc>
            </a:pPr>
            <a:r>
              <a:rPr lang="pt-BR" smtClean="0"/>
              <a:t>A cada 10.000 neonatos saudáveis rastreados</a:t>
            </a:r>
          </a:p>
          <a:p>
            <a:pPr lvl="1">
              <a:lnSpc>
                <a:spcPct val="90000"/>
              </a:lnSpc>
            </a:pPr>
            <a:r>
              <a:rPr lang="pt-BR" smtClean="0"/>
              <a:t>9994 não terão cardiopatia congênita crítica (devido a prevalência)</a:t>
            </a:r>
          </a:p>
          <a:p>
            <a:pPr lvl="1">
              <a:lnSpc>
                <a:spcPct val="90000"/>
              </a:lnSpc>
            </a:pPr>
            <a:r>
              <a:rPr lang="pt-BR" b="1" smtClean="0">
                <a:solidFill>
                  <a:srgbClr val="0000FF"/>
                </a:solidFill>
              </a:rPr>
              <a:t>Teste do coraçãozinho</a:t>
            </a:r>
          </a:p>
          <a:p>
            <a:pPr lvl="2">
              <a:lnSpc>
                <a:spcPct val="90000"/>
              </a:lnSpc>
            </a:pPr>
            <a:r>
              <a:rPr lang="pt-BR" smtClean="0"/>
              <a:t>identificará que 9980 não tem</a:t>
            </a:r>
          </a:p>
          <a:p>
            <a:pPr lvl="2">
              <a:lnSpc>
                <a:spcPct val="90000"/>
              </a:lnSpc>
            </a:pPr>
            <a:r>
              <a:rPr lang="pt-BR" smtClean="0"/>
              <a:t>Investigará 14 como tendo suspeita, quando não tem (falso positivo)</a:t>
            </a:r>
          </a:p>
          <a:p>
            <a:pPr lvl="3">
              <a:lnSpc>
                <a:spcPct val="90000"/>
              </a:lnSpc>
            </a:pPr>
            <a:r>
              <a:rPr lang="pt-BR" smtClean="0"/>
              <a:t>Podem tem exames ou hospitalização prolongada desnecessária. </a:t>
            </a:r>
          </a:p>
          <a:p>
            <a:pPr algn="ctr">
              <a:lnSpc>
                <a:spcPct val="90000"/>
              </a:lnSpc>
            </a:pPr>
            <a:r>
              <a:rPr lang="pt-BR" b="1" smtClean="0">
                <a:solidFill>
                  <a:srgbClr val="0000FF"/>
                </a:solidFill>
              </a:rPr>
              <a:t>O número de neonatos com investigação desnecessária para cardiopatia congênita (falsos positivos) diminui quando a oximetria de pulso é realizada após 24h do nascimento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p:cNvSpPr>
          <p:nvPr>
            <p:ph type="title"/>
          </p:nvPr>
        </p:nvSpPr>
        <p:spPr/>
        <p:txBody>
          <a:bodyPr/>
          <a:lstStyle/>
          <a:p>
            <a:r>
              <a:rPr lang="pt-BR" smtClean="0">
                <a:solidFill>
                  <a:schemeClr val="accent2"/>
                </a:solidFill>
              </a:rPr>
              <a:t>Conclusão</a:t>
            </a:r>
          </a:p>
        </p:txBody>
      </p:sp>
      <p:sp>
        <p:nvSpPr>
          <p:cNvPr id="17411" name="Rectangle 3"/>
          <p:cNvSpPr>
            <a:spLocks noGrp="1"/>
          </p:cNvSpPr>
          <p:nvPr>
            <p:ph type="body" idx="1"/>
          </p:nvPr>
        </p:nvSpPr>
        <p:spPr/>
        <p:txBody>
          <a:bodyPr/>
          <a:lstStyle/>
          <a:p>
            <a:pPr>
              <a:lnSpc>
                <a:spcPct val="90000"/>
              </a:lnSpc>
            </a:pPr>
            <a:r>
              <a:rPr lang="pt-BR" sz="2800" smtClean="0"/>
              <a:t>A oximetria de pulso é um teste </a:t>
            </a:r>
            <a:r>
              <a:rPr lang="pt-BR" sz="2800" smtClean="0">
                <a:solidFill>
                  <a:srgbClr val="0000FF"/>
                </a:solidFill>
              </a:rPr>
              <a:t>altamente específico (99.9%)</a:t>
            </a:r>
            <a:r>
              <a:rPr lang="pt-BR" sz="2800" smtClean="0"/>
              <a:t> e </a:t>
            </a:r>
            <a:r>
              <a:rPr lang="pt-BR" sz="2800" b="1" smtClean="0"/>
              <a:t>moderadamente sensível (</a:t>
            </a:r>
            <a:r>
              <a:rPr lang="pt-BR" sz="2800" smtClean="0"/>
              <a:t>76,3%)</a:t>
            </a:r>
            <a:r>
              <a:rPr lang="pt-BR" smtClean="0"/>
              <a:t>  </a:t>
            </a:r>
            <a:r>
              <a:rPr lang="pt-BR" sz="2800" smtClean="0"/>
              <a:t> para a detecção de doença cardíaca congênita com taxas de falso positivo muito baixas. </a:t>
            </a:r>
          </a:p>
          <a:p>
            <a:pPr>
              <a:lnSpc>
                <a:spcPct val="90000"/>
              </a:lnSpc>
            </a:pPr>
            <a:r>
              <a:rPr lang="pt-BR" sz="2800" smtClean="0"/>
              <a:t>Evidências atuais apóiam a introdução de rastreamento de rotina para doença cardíaca congênita em recém-nascidos assintomáticos antes da alta do berçário de bebês saudáveis.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Text Box 5"/>
          <p:cNvSpPr txBox="1">
            <a:spLocks noChangeArrowheads="1"/>
          </p:cNvSpPr>
          <p:nvPr/>
        </p:nvSpPr>
        <p:spPr bwMode="auto">
          <a:xfrm>
            <a:off x="1331913" y="115888"/>
            <a:ext cx="9301162" cy="8223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a:t>Nota do EDITOR da página neonatal </a:t>
            </a:r>
            <a:r>
              <a:rPr lang="pt-BR" sz="2400">
                <a:hlinkClick r:id="rId2"/>
              </a:rPr>
              <a:t>www.paulomargotto.com.br</a:t>
            </a:r>
            <a:r>
              <a:rPr lang="pt-BR" sz="2400"/>
              <a:t> . </a:t>
            </a:r>
          </a:p>
          <a:p>
            <a:pPr algn="ctr"/>
            <a:r>
              <a:rPr lang="pt-BR" sz="2400"/>
              <a:t>Estudando Juntos! Online Sempre!</a:t>
            </a:r>
          </a:p>
        </p:txBody>
      </p:sp>
      <p:pic>
        <p:nvPicPr>
          <p:cNvPr id="14342" name="Picture 6" descr="RAFAEL"/>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3516313" y="938213"/>
            <a:ext cx="3790950" cy="50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7"/>
          <p:cNvSpPr>
            <a:spLocks noChangeArrowheads="1"/>
          </p:cNvSpPr>
          <p:nvPr/>
        </p:nvSpPr>
        <p:spPr bwMode="auto">
          <a:xfrm>
            <a:off x="0" y="5900738"/>
            <a:ext cx="104933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ja-JP" b="1">
                <a:ea typeface="MS PGothic" pitchFamily="34" charset="-128"/>
              </a:rPr>
              <a:t>Drs. Raphael Calmom (França) e Paulo R. Margotto no 22o Congresso Brasileiro de Perinatologia,</a:t>
            </a:r>
          </a:p>
          <a:p>
            <a:pPr algn="ctr"/>
            <a:r>
              <a:rPr lang="pt-BR" altLang="ja-JP" b="1">
                <a:ea typeface="MS PGothic" pitchFamily="34" charset="-128"/>
              </a:rPr>
              <a:t> 19 a 22/11/2014, Brasília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677863" y="374650"/>
            <a:ext cx="10466387"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Alojamento Conjunto para bebês saud</a:t>
            </a:r>
            <a:r>
              <a:rPr lang="pt-BR" sz="2700" b="1">
                <a:solidFill>
                  <a:srgbClr val="0000FF"/>
                </a:solidFill>
                <a:latin typeface="Trebuchet MS"/>
              </a:rPr>
              <a:t>á</a:t>
            </a:r>
            <a:r>
              <a:rPr lang="pt-BR" sz="2700" b="1">
                <a:solidFill>
                  <a:srgbClr val="0000FF"/>
                </a:solidFill>
                <a:latin typeface="Lato" pitchFamily="34" charset="0"/>
              </a:rPr>
              <a:t>veis e de Cuidados Especiais/ </a:t>
            </a:r>
          </a:p>
          <a:p>
            <a:pPr algn="ctr"/>
            <a:r>
              <a:rPr lang="pt-BR" sz="2700" b="1">
                <a:solidFill>
                  <a:srgbClr val="0000FF"/>
                </a:solidFill>
                <a:latin typeface="Lato" pitchFamily="34" charset="0"/>
              </a:rPr>
              <a:t>Unidade Canguru</a:t>
            </a:r>
          </a:p>
          <a:p>
            <a:pPr algn="ctr" eaLnBrk="0" hangingPunct="0"/>
            <a:r>
              <a:rPr lang="pt-BR" sz="800">
                <a:solidFill>
                  <a:srgbClr val="607D8B"/>
                </a:solidFill>
              </a:rPr>
              <a:t>        </a:t>
            </a:r>
            <a:r>
              <a:rPr lang="pt-BR"/>
              <a:t/>
            </a:r>
            <a:br>
              <a:rPr lang="pt-BR"/>
            </a:br>
            <a:r>
              <a:rPr lang="pt-BR" sz="1300">
                <a:solidFill>
                  <a:srgbClr val="424242"/>
                </a:solidFill>
                <a:ea typeface="Source Sans Pro"/>
                <a:cs typeface="Source Sans Pro"/>
              </a:rPr>
              <a:t>Rosângela Cândido Marinho, Vitória Simões, Maria Luíza Almada, Miza Vidigal, Hélida Maia.</a:t>
            </a:r>
          </a:p>
          <a:p>
            <a:pPr algn="ctr" eaLnBrk="0" hangingPunct="0"/>
            <a:r>
              <a:rPr lang="pt-BR" sz="1300">
                <a:solidFill>
                  <a:srgbClr val="424242"/>
                </a:solidFill>
                <a:ea typeface="Source Sans Pro"/>
                <a:cs typeface="Source Sans Pro"/>
              </a:rPr>
              <a:t>Capítulo do Livro Assistência do Recém-Nascido de Risco, 4a Edição, Editado por Paulo R. Margotto, 2020, no Prelo</a:t>
            </a:r>
            <a:endParaRPr lang="pt-BR">
              <a:solidFill>
                <a:srgbClr val="607D8B"/>
              </a:solidFill>
            </a:endParaRPr>
          </a:p>
        </p:txBody>
      </p:sp>
      <p:pic>
        <p:nvPicPr>
          <p:cNvPr id="18437" name="Picture 5" descr="doc">
            <a:hlinkClick r:id="rId2" tooltip="NOVO-ALOJAMENTO CONJUNT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0" y="565150"/>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600" y="2160588"/>
            <a:ext cx="3214688" cy="4471987"/>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439" name="Rectangle 7"/>
          <p:cNvSpPr>
            <a:spLocks noChangeArrowheads="1"/>
          </p:cNvSpPr>
          <p:nvPr/>
        </p:nvSpPr>
        <p:spPr bwMode="auto">
          <a:xfrm>
            <a:off x="3716338" y="4891088"/>
            <a:ext cx="74279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ltLang="ja-JP">
                <a:latin typeface="Calibri" pitchFamily="34" charset="0"/>
                <a:ea typeface="MS PGothic" pitchFamily="34" charset="-128"/>
                <a:hlinkClick r:id="rId5"/>
              </a:rPr>
              <a:t>https://drive.google.com/file/d/1AEznxPCfIGWnSgc6qzNdbuoKJ1iFhjEj/view?usp=sharing</a:t>
            </a:r>
            <a:r>
              <a:rPr lang="pt-BR" altLang="ja-JP">
                <a:latin typeface="Calibri" pitchFamily="34" charset="0"/>
                <a:ea typeface="MS PGothic" pitchFamily="34" charset="-128"/>
              </a:rPr>
              <a:t> </a:t>
            </a:r>
          </a:p>
        </p:txBody>
      </p:sp>
      <p:sp>
        <p:nvSpPr>
          <p:cNvPr id="18440" name="Line 8"/>
          <p:cNvSpPr>
            <a:spLocks noChangeShapeType="1"/>
          </p:cNvSpPr>
          <p:nvPr/>
        </p:nvSpPr>
        <p:spPr bwMode="auto">
          <a:xfrm>
            <a:off x="4090988" y="4192588"/>
            <a:ext cx="720725" cy="698500"/>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8441" name="Text Box 9"/>
          <p:cNvSpPr txBox="1">
            <a:spLocks noChangeArrowheads="1"/>
          </p:cNvSpPr>
          <p:nvPr/>
        </p:nvSpPr>
        <p:spPr bwMode="auto">
          <a:xfrm>
            <a:off x="4090988" y="3825875"/>
            <a:ext cx="25876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latin typeface="Calibri" pitchFamily="34" charset="0"/>
              </a:rPr>
              <a:t>Obtenha o livro nesse </a:t>
            </a:r>
            <a:r>
              <a:rPr lang="pt-BR" i="1">
                <a:solidFill>
                  <a:srgbClr val="0000FF"/>
                </a:solidFill>
                <a:latin typeface="Calibri" pitchFamily="34" charset="0"/>
              </a:rPr>
              <a:t>link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p:cNvSpPr>
          <p:nvPr>
            <p:ph type="body" idx="1"/>
          </p:nvPr>
        </p:nvSpPr>
        <p:spPr>
          <a:xfrm>
            <a:off x="288925" y="793750"/>
            <a:ext cx="11309350" cy="5653088"/>
          </a:xfrm>
          <a:solidFill>
            <a:schemeClr val="bg1"/>
          </a:solidFill>
        </p:spPr>
        <p:txBody>
          <a:bodyPr/>
          <a:lstStyle/>
          <a:p>
            <a:pPr>
              <a:lnSpc>
                <a:spcPct val="90000"/>
              </a:lnSpc>
              <a:buFont typeface="Wingdings 3" pitchFamily="18" charset="2"/>
              <a:buNone/>
            </a:pPr>
            <a:r>
              <a:rPr lang="pt-BR" sz="2400" b="1" smtClean="0">
                <a:solidFill>
                  <a:srgbClr val="FF00FF"/>
                </a:solidFill>
              </a:rPr>
              <a:t>Teste do coraçãozinho</a:t>
            </a:r>
            <a:endParaRPr lang="pt-BR" sz="2400" smtClean="0">
              <a:solidFill>
                <a:srgbClr val="FF00FF"/>
              </a:solidFill>
            </a:endParaRPr>
          </a:p>
          <a:p>
            <a:pPr>
              <a:lnSpc>
                <a:spcPct val="90000"/>
              </a:lnSpc>
            </a:pPr>
            <a:r>
              <a:rPr lang="pt-BR" sz="2400" smtClean="0"/>
              <a:t>Realizado através da oximetria de pulso. O tempo gasto na sua realização é inferior a 4 minutos. Deve haver um treinamento dos profissionais antes da sua implantação. </a:t>
            </a:r>
          </a:p>
          <a:p>
            <a:pPr>
              <a:lnSpc>
                <a:spcPct val="90000"/>
              </a:lnSpc>
            </a:pPr>
            <a:r>
              <a:rPr lang="pt-BR" sz="2400" smtClean="0"/>
              <a:t>Cerca de 1 a 2  de  cada  1000  recém-nascidos  vivos  apresentam  cardiopatia  congênita  crítica. Em torno de 30% destes recém-nascidos recebem alta hospitalar sem o diagnóstico, e evoluem para choque, hipoxia ou óbito precoce, antes de receber tratamento adequado.</a:t>
            </a:r>
          </a:p>
          <a:p>
            <a:pPr>
              <a:lnSpc>
                <a:spcPct val="90000"/>
              </a:lnSpc>
            </a:pPr>
            <a:r>
              <a:rPr lang="pt-BR" sz="2400" smtClean="0"/>
              <a:t> </a:t>
            </a:r>
            <a:r>
              <a:rPr lang="pt-BR" sz="2400" b="1" smtClean="0"/>
              <a:t>- </a:t>
            </a:r>
            <a:r>
              <a:rPr lang="pt-BR" sz="2400" smtClean="0">
                <a:solidFill>
                  <a:srgbClr val="0000FF"/>
                </a:solidFill>
              </a:rPr>
              <a:t>Local de aferição: membro superior direito e em um dos membros inferiores </a:t>
            </a:r>
          </a:p>
          <a:p>
            <a:pPr>
              <a:lnSpc>
                <a:spcPct val="90000"/>
              </a:lnSpc>
            </a:pPr>
            <a:r>
              <a:rPr lang="pt-BR" sz="2400" smtClean="0"/>
              <a:t>Para a adequada aferição, é necessário que o recém-nascido esteja com as extremidades aquecidas e o monitor evidencie uma onda de traçado homogêneo. </a:t>
            </a:r>
          </a:p>
          <a:p>
            <a:pPr>
              <a:lnSpc>
                <a:spcPct val="90000"/>
              </a:lnSpc>
            </a:pPr>
            <a:r>
              <a:rPr lang="pt-BR" sz="2400" smtClean="0"/>
              <a:t> -</a:t>
            </a:r>
            <a:r>
              <a:rPr lang="pt-BR" sz="2400" smtClean="0">
                <a:solidFill>
                  <a:srgbClr val="0000FF"/>
                </a:solidFill>
              </a:rPr>
              <a:t>Momento da aferição: Entre 24 e 48 horas de vida, antes da alta hospitalar.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3"/>
          <p:cNvSpPr>
            <a:spLocks noGrp="1"/>
          </p:cNvSpPr>
          <p:nvPr>
            <p:ph type="body" idx="1"/>
          </p:nvPr>
        </p:nvSpPr>
        <p:spPr>
          <a:xfrm>
            <a:off x="254000" y="665163"/>
            <a:ext cx="11563350" cy="5567362"/>
          </a:xfrm>
          <a:solidFill>
            <a:schemeClr val="bg1"/>
          </a:solidFill>
        </p:spPr>
        <p:txBody>
          <a:bodyPr/>
          <a:lstStyle/>
          <a:p>
            <a:r>
              <a:rPr lang="pt-BR" sz="2400" b="1" smtClean="0"/>
              <a:t>-</a:t>
            </a:r>
            <a:r>
              <a:rPr lang="pt-BR" sz="2400" b="1" smtClean="0">
                <a:solidFill>
                  <a:srgbClr val="0000FF"/>
                </a:solidFill>
              </a:rPr>
              <a:t>Resultado normal</a:t>
            </a:r>
            <a:r>
              <a:rPr lang="pt-BR" sz="2400" smtClean="0"/>
              <a:t>: </a:t>
            </a:r>
            <a:r>
              <a:rPr lang="pt-BR" sz="2400" smtClean="0">
                <a:solidFill>
                  <a:srgbClr val="0000FF"/>
                </a:solidFill>
              </a:rPr>
              <a:t>Saturação periférica maior ou igual a 95%  em  ambas  as  medidas (membro superior direito e membro inferior) e diferença menor que 3% entre as medidas  do membro superior direito e membro inferior. </a:t>
            </a:r>
            <a:endParaRPr lang="pt-BR" sz="2400" b="1" smtClean="0">
              <a:solidFill>
                <a:srgbClr val="0000FF"/>
              </a:solidFill>
            </a:endParaRPr>
          </a:p>
          <a:p>
            <a:r>
              <a:rPr lang="pt-BR" sz="2400" b="1" smtClean="0"/>
              <a:t>    </a:t>
            </a:r>
            <a:r>
              <a:rPr lang="pt-BR" sz="2400" smtClean="0">
                <a:solidFill>
                  <a:srgbClr val="FF0000"/>
                </a:solidFill>
              </a:rPr>
              <a:t>-Resultado  anormal:  Caso  qualquer medida  da  SatO2  seja menor  que  95%  ou  houver  uma diferença  igual ou maior que 3% entre as medidas do membro superior direito e membro inferior, uma nova aferição deverá ser realizada após 1 hora.</a:t>
            </a:r>
            <a:r>
              <a:rPr lang="pt-BR" sz="2400" smtClean="0"/>
              <a:t> </a:t>
            </a:r>
            <a:r>
              <a:rPr lang="pt-BR" sz="2400" b="1" smtClean="0">
                <a:solidFill>
                  <a:srgbClr val="FF0000"/>
                </a:solidFill>
              </a:rPr>
              <a:t>Caso o resultado se confirme, um ecocardiograma deverá ser realizado dentro das 24 horas seguintes.</a:t>
            </a:r>
          </a:p>
          <a:p>
            <a:r>
              <a:rPr lang="pt-BR" sz="2400" b="1" smtClean="0"/>
              <a:t>       -Limitações</a:t>
            </a:r>
            <a:r>
              <a:rPr lang="pt-BR" sz="2400" smtClean="0"/>
              <a:t>:  Este  teste  apresenta  sensibilidade  de  75%  e  especificidade  de  99%  Sendo  assim, algumas cardiopatias críticas podem não ser detectadas através dele, principalmente aquelas do tipo </a:t>
            </a:r>
            <a:r>
              <a:rPr lang="pt-BR" sz="2400" smtClean="0">
                <a:solidFill>
                  <a:srgbClr val="FF0000"/>
                </a:solidFill>
              </a:rPr>
              <a:t>coarctação de aorta</a:t>
            </a:r>
            <a:r>
              <a:rPr lang="pt-BR" sz="2400" smtClean="0"/>
              <a:t>. A realização deste teste não descarta a necessidade de realização  de  exame  físico minucioso  e  detalhado  em  todo  recém-nascido,  antes  da  alta  hospitalar</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925" y="128588"/>
            <a:ext cx="9586913" cy="6584950"/>
          </a:xfrm>
          <a:prstGeom prst="rect">
            <a:avLst/>
          </a:prstGeom>
          <a:noFill/>
          <a:ln w="38100">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p:cNvSpPr>
          <p:nvPr>
            <p:ph type="body" idx="1"/>
          </p:nvPr>
        </p:nvSpPr>
        <p:spPr>
          <a:xfrm>
            <a:off x="677863" y="1743075"/>
            <a:ext cx="10977562" cy="5114925"/>
          </a:xfrm>
        </p:spPr>
        <p:txBody>
          <a:bodyPr/>
          <a:lstStyle/>
          <a:p>
            <a:pPr>
              <a:lnSpc>
                <a:spcPct val="90000"/>
              </a:lnSpc>
            </a:pPr>
            <a:r>
              <a:rPr lang="pt-BR" sz="1600" smtClean="0"/>
              <a:t>As malformações cardiovasculares são as mais prevalentes em recém-nascidos (RN). A prevalência de cardiopatias congênitas (CC) no Brasil cresceu nos últimos anos, sendo de 9:1000 nascidos vivos em 2010. Atualmente é utilizado o teste de oximetria de pulso ou teste do coraçãozinho para a melhora no diagnóstico precoce das CC. Objetivo: Analisar os dados sobre o teste do teste do coraçãozinho realizado no Alojamento Conjunto do Hospital Materno Infantil de Brasília (HMIB) como teste de triagem para diagnóstico de cardiopatias congênitas críticas (CCC) no período de janeiro de 2015 a julho de 2018. Metodologia: Realizada pesquisa do tipo observacional, quantitativa e transversal por meio da análise dos dados dos resultados do teste do coraçãozinho realizados no HMIB e pesquisa em prontuário eletrônico dos pacientes que tiveram o teste alterado. Resultados: Foram realizados 10.053 testes no período proposto, destes 42 foram alterados. Destes 42 prontuários selecionados, 15 (35,7%) apresentaram exames normais após repetição do teste do coraçãozinho e/ou realização do ecocardiograma; 11 (26,2%) apresentaram achados de cardiopatia no exame de ecocardiograma; 13 (31%) não obtiveram confirmação de cardiopatia por falta de repetição do teste do coraçãozinho ou por não realização do ecocardiograma; 3 (7,1%) não foram encontrados. Desses 42, o teste foi repetido em apenas em 11 deles. Foram realizados ecocardiogramas em 19 pacientes, sendo encontrados achados de cardiopatias em 11. Cardiopatia congênita crítica foi observada em apenas 1, correspondendo a Anomalia de Ebstein, sendo os demais achados de cardiopatias acianóticas ou pulmonares. </a:t>
            </a:r>
            <a:r>
              <a:rPr lang="pt-BR" sz="1600" smtClean="0">
                <a:solidFill>
                  <a:srgbClr val="0000FF"/>
                </a:solidFill>
              </a:rPr>
              <a:t>Conclusão</a:t>
            </a:r>
            <a:r>
              <a:rPr lang="pt-BR" sz="1600" smtClean="0"/>
              <a:t>: Neste estudo foi possível evidenciar que o teste do coraçãozinho contribuiu tanto para diagnóstico de CCC, quanto para realização de outros diagnósticos de CC; bem como da necessidade do correto seguimento do protocolo preconizado pela Sociedade Brasileira de Pediatria como forma de diminuir o risco de liberação de RN portadores de CCC não diagnosticados e não conduzidos adequadamente, além de diminuir custos de internações prolongadas para aguardar a realização de ecocardiogramas desnecessários. </a:t>
            </a:r>
          </a:p>
        </p:txBody>
      </p:sp>
      <p:sp>
        <p:nvSpPr>
          <p:cNvPr id="22532" name="Rectangle 4"/>
          <p:cNvSpPr>
            <a:spLocks noChangeArrowheads="1"/>
          </p:cNvSpPr>
          <p:nvPr/>
        </p:nvSpPr>
        <p:spPr bwMode="auto">
          <a:xfrm>
            <a:off x="0" y="68263"/>
            <a:ext cx="12192000" cy="16748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2400" b="1">
                <a:solidFill>
                  <a:srgbClr val="0000FF"/>
                </a:solidFill>
                <a:latin typeface="Lato" pitchFamily="34" charset="0"/>
              </a:rPr>
              <a:t>Monografia Pediatria (HMIB, 2019):Avalia</a:t>
            </a:r>
            <a:r>
              <a:rPr lang="pt-BR" sz="2400" b="1">
                <a:solidFill>
                  <a:srgbClr val="0000FF"/>
                </a:solidFill>
                <a:latin typeface="Trebuchet MS"/>
              </a:rPr>
              <a:t>ç</a:t>
            </a:r>
            <a:r>
              <a:rPr lang="pt-BR" sz="2400" b="1">
                <a:solidFill>
                  <a:srgbClr val="0000FF"/>
                </a:solidFill>
                <a:latin typeface="Lato" pitchFamily="34" charset="0"/>
              </a:rPr>
              <a:t>ão do teste do cora</a:t>
            </a:r>
            <a:r>
              <a:rPr lang="pt-BR" sz="2400" b="1">
                <a:solidFill>
                  <a:srgbClr val="0000FF"/>
                </a:solidFill>
                <a:latin typeface="Trebuchet MS"/>
              </a:rPr>
              <a:t>ç</a:t>
            </a:r>
            <a:r>
              <a:rPr lang="pt-BR" sz="2400" b="1">
                <a:solidFill>
                  <a:srgbClr val="0000FF"/>
                </a:solidFill>
                <a:latin typeface="Lato" pitchFamily="34" charset="0"/>
              </a:rPr>
              <a:t>ãozinho realizado em rec</a:t>
            </a:r>
            <a:r>
              <a:rPr lang="pt-BR" sz="2400" b="1">
                <a:solidFill>
                  <a:srgbClr val="0000FF"/>
                </a:solidFill>
                <a:latin typeface="Trebuchet MS"/>
              </a:rPr>
              <a:t>é</a:t>
            </a:r>
            <a:r>
              <a:rPr lang="pt-BR" sz="2400" b="1">
                <a:solidFill>
                  <a:srgbClr val="0000FF"/>
                </a:solidFill>
                <a:latin typeface="Lato" pitchFamily="34" charset="0"/>
              </a:rPr>
              <a:t>m-nascidos do Alojamento Conjunto no Hospital Materno Infantil de Bras</a:t>
            </a:r>
            <a:r>
              <a:rPr lang="pt-BR" sz="2400" b="1">
                <a:solidFill>
                  <a:srgbClr val="0000FF"/>
                </a:solidFill>
                <a:latin typeface="Trebuchet MS"/>
              </a:rPr>
              <a:t>í</a:t>
            </a:r>
            <a:r>
              <a:rPr lang="pt-BR" sz="2400" b="1">
                <a:solidFill>
                  <a:srgbClr val="0000FF"/>
                </a:solidFill>
                <a:latin typeface="Lato" pitchFamily="34" charset="0"/>
              </a:rPr>
              <a:t>lia de janeiro de 2015 a julho de 2018</a:t>
            </a:r>
          </a:p>
          <a:p>
            <a:pPr eaLnBrk="0" hangingPunct="0"/>
            <a:r>
              <a:rPr lang="pt-BR" sz="1300">
                <a:solidFill>
                  <a:srgbClr val="0000FF"/>
                </a:solidFill>
                <a:ea typeface="Source Sans Pro"/>
                <a:cs typeface="Source Sans Pro"/>
                <a:hlinkClick r:id="rId2" tooltip="Teste_coracaozinho_HMIB"/>
              </a:rPr>
              <a:t>  </a:t>
            </a:r>
            <a:r>
              <a:rPr lang="pt-BR" sz="2800">
                <a:solidFill>
                  <a:srgbClr val="0000FF"/>
                </a:solidFill>
                <a:ea typeface="Source Sans Pro"/>
                <a:cs typeface="Source Sans Pro"/>
              </a:rPr>
              <a:t> </a:t>
            </a:r>
            <a:r>
              <a:rPr lang="pt-BR" sz="1300">
                <a:solidFill>
                  <a:srgbClr val="0000FF"/>
                </a:solidFill>
                <a:ea typeface="Source Sans Pro"/>
                <a:cs typeface="Source Sans Pro"/>
              </a:rPr>
              <a:t>                                                                                       </a:t>
            </a:r>
            <a:r>
              <a:rPr lang="pt-BR"/>
              <a:t>Ana Barbara Maroja de Queiroz. </a:t>
            </a:r>
          </a:p>
        </p:txBody>
      </p:sp>
      <p:pic>
        <p:nvPicPr>
          <p:cNvPr id="22533" name="Picture 5" descr="doc">
            <a:hlinkClick r:id="rId2" tooltip="Teste_coracaozinho_HMIB"/>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7588" y="920750"/>
            <a:ext cx="654050" cy="654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Rectangle 4"/>
          <p:cNvSpPr>
            <a:spLocks noChangeArrowheads="1"/>
          </p:cNvSpPr>
          <p:nvPr/>
        </p:nvSpPr>
        <p:spPr bwMode="auto">
          <a:xfrm>
            <a:off x="1009650" y="409575"/>
            <a:ext cx="9294813" cy="132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Caso Cl</a:t>
            </a:r>
            <a:r>
              <a:rPr lang="pt-BR" sz="2700" b="1">
                <a:solidFill>
                  <a:srgbClr val="0000FF"/>
                </a:solidFill>
                <a:latin typeface="Trebuchet MS"/>
              </a:rPr>
              <a:t>í</a:t>
            </a:r>
            <a:r>
              <a:rPr lang="pt-BR" sz="2700" b="1">
                <a:solidFill>
                  <a:srgbClr val="0000FF"/>
                </a:solidFill>
                <a:latin typeface="Lato" pitchFamily="34" charset="0"/>
              </a:rPr>
              <a:t>nico: OXIMETRIA DE PULSO (teste do cora</a:t>
            </a:r>
            <a:r>
              <a:rPr lang="pt-BR" sz="2700" b="1">
                <a:solidFill>
                  <a:srgbClr val="0000FF"/>
                </a:solidFill>
                <a:latin typeface="Trebuchet MS"/>
              </a:rPr>
              <a:t>ç</a:t>
            </a:r>
            <a:r>
              <a:rPr lang="pt-BR" sz="2700" b="1">
                <a:solidFill>
                  <a:srgbClr val="0000FF"/>
                </a:solidFill>
                <a:latin typeface="Lato" pitchFamily="34" charset="0"/>
              </a:rPr>
              <a:t>ãozinho)</a:t>
            </a:r>
          </a:p>
          <a:p>
            <a:pPr algn="ctr" eaLnBrk="0" hangingPunct="0"/>
            <a:r>
              <a:rPr lang="pt-BR" sz="800">
                <a:solidFill>
                  <a:srgbClr val="0000FF"/>
                </a:solidFill>
              </a:rPr>
              <a:t>             </a:t>
            </a:r>
            <a:r>
              <a:rPr lang="pt-BR">
                <a:solidFill>
                  <a:srgbClr val="0000FF"/>
                </a:solidFill>
              </a:rPr>
              <a:t/>
            </a:r>
            <a:br>
              <a:rPr lang="pt-BR">
                <a:solidFill>
                  <a:srgbClr val="0000FF"/>
                </a:solidFill>
              </a:rPr>
            </a:br>
            <a:r>
              <a:rPr lang="pt-BR" sz="1300">
                <a:solidFill>
                  <a:srgbClr val="424242"/>
                </a:solidFill>
                <a:ea typeface="Source Sans Pro"/>
                <a:cs typeface="Source Sans Pro"/>
              </a:rPr>
              <a:t>Apresentação: Lizieux M. Fernandes, Murilo Vieira.</a:t>
            </a:r>
            <a:br>
              <a:rPr lang="pt-BR" sz="1300">
                <a:solidFill>
                  <a:srgbClr val="424242"/>
                </a:solidFill>
                <a:ea typeface="Source Sans Pro"/>
                <a:cs typeface="Source Sans Pro"/>
              </a:rPr>
            </a:br>
            <a:r>
              <a:rPr lang="pt-BR" sz="1300">
                <a:solidFill>
                  <a:srgbClr val="424242"/>
                </a:solidFill>
                <a:ea typeface="Source Sans Pro"/>
                <a:cs typeface="Source Sans Pro"/>
              </a:rPr>
              <a:t>Coordenação: Paulo R. Margotto.</a:t>
            </a:r>
            <a:br>
              <a:rPr lang="pt-BR" sz="1300">
                <a:solidFill>
                  <a:srgbClr val="424242"/>
                </a:solidFill>
                <a:ea typeface="Source Sans Pro"/>
                <a:cs typeface="Source Sans Pro"/>
              </a:rPr>
            </a:br>
            <a:r>
              <a:rPr lang="pt-BR" sz="1300">
                <a:solidFill>
                  <a:srgbClr val="424242"/>
                </a:solidFill>
                <a:ea typeface="Source Sans Pro"/>
                <a:cs typeface="Source Sans Pro"/>
              </a:rPr>
              <a:t>Brasília, 20 de junho de 2013.</a:t>
            </a:r>
            <a:br>
              <a:rPr lang="pt-BR" sz="1300">
                <a:solidFill>
                  <a:srgbClr val="424242"/>
                </a:solidFill>
                <a:ea typeface="Source Sans Pro"/>
                <a:cs typeface="Source Sans Pro"/>
              </a:rPr>
            </a:br>
            <a:r>
              <a:rPr lang="pt-BR" sz="1300">
                <a:solidFill>
                  <a:srgbClr val="424242"/>
                </a:solidFill>
                <a:ea typeface="Source Sans Pro"/>
                <a:cs typeface="Source Sans Pro"/>
              </a:rPr>
              <a:t>Escola Superior de Ciências da Saúde/SES/DF</a:t>
            </a:r>
            <a:endParaRPr lang="pt-BR">
              <a:solidFill>
                <a:srgbClr val="607D8B"/>
              </a:solidFill>
            </a:endParaRPr>
          </a:p>
        </p:txBody>
      </p:sp>
      <p:pic>
        <p:nvPicPr>
          <p:cNvPr id="23557" name="Picture 5" descr="ppt">
            <a:hlinkClick r:id="rId2" tooltip="Caso-Clin-Oximetria_puls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18775" y="6318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23558" name="Text Box 6"/>
          <p:cNvSpPr txBox="1">
            <a:spLocks noChangeArrowheads="1"/>
          </p:cNvSpPr>
          <p:nvPr/>
        </p:nvSpPr>
        <p:spPr bwMode="auto">
          <a:xfrm>
            <a:off x="265113" y="2208213"/>
            <a:ext cx="11587162" cy="3387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RN a termo, Apgar de 8, liberado para o Alcon coom 2 horas de vida. Sopro sistólico pancardíaco.</a:t>
            </a:r>
          </a:p>
          <a:p>
            <a:pPr algn="ctr"/>
            <a:r>
              <a:rPr lang="pt-BR">
                <a:solidFill>
                  <a:srgbClr val="0000FF"/>
                </a:solidFill>
              </a:rPr>
              <a:t>Com 24 horas</a:t>
            </a:r>
            <a:r>
              <a:rPr lang="pt-BR"/>
              <a:t>:</a:t>
            </a:r>
          </a:p>
          <a:p>
            <a:pPr algn="ctr"/>
            <a:r>
              <a:rPr lang="pt-BR">
                <a:solidFill>
                  <a:srgbClr val="0000FF"/>
                </a:solidFill>
              </a:rPr>
              <a:t>Teste do coraçãozinho</a:t>
            </a:r>
            <a:r>
              <a:rPr lang="pt-BR"/>
              <a:t>: </a:t>
            </a:r>
            <a:r>
              <a:rPr lang="pt-BR">
                <a:solidFill>
                  <a:srgbClr val="FF0000"/>
                </a:solidFill>
              </a:rPr>
              <a:t>saturação de O2 pré e pós ductal -&gt; 88-91%  (manhã);</a:t>
            </a:r>
          </a:p>
          <a:p>
            <a:pPr algn="ctr"/>
            <a:r>
              <a:rPr lang="pt-BR">
                <a:solidFill>
                  <a:srgbClr val="FF0000"/>
                </a:solidFill>
              </a:rPr>
              <a:t>Teste repetido durante à tarde mantendo-se alterado (85-89%)</a:t>
            </a:r>
            <a:r>
              <a:rPr lang="pt-BR"/>
              <a:t> – RN aparentemente taquicárdico (FC: 150bpm)</a:t>
            </a:r>
          </a:p>
          <a:p>
            <a:pPr algn="ctr"/>
            <a:r>
              <a:rPr lang="pt-BR">
                <a:solidFill>
                  <a:srgbClr val="0000FF"/>
                </a:solidFill>
              </a:rPr>
              <a:t>                                                      Ecocardiograma</a:t>
            </a:r>
            <a:r>
              <a:rPr lang="pt-BR"/>
              <a:t>:</a:t>
            </a:r>
          </a:p>
          <a:p>
            <a:pPr algn="ctr"/>
            <a:r>
              <a:rPr lang="pt-BR">
                <a:solidFill>
                  <a:srgbClr val="FF0000"/>
                </a:solidFill>
              </a:rPr>
              <a:t>Atresia mitral;</a:t>
            </a:r>
          </a:p>
          <a:p>
            <a:pPr algn="ctr"/>
            <a:r>
              <a:rPr lang="pt-BR" b="1">
                <a:solidFill>
                  <a:srgbClr val="FF0000"/>
                </a:solidFill>
              </a:rPr>
              <a:t>Hipoplasia do ventrículo esquerdo;</a:t>
            </a:r>
            <a:endParaRPr lang="pt-BR">
              <a:solidFill>
                <a:srgbClr val="FF0000"/>
              </a:solidFill>
            </a:endParaRPr>
          </a:p>
          <a:p>
            <a:pPr algn="ctr"/>
            <a:r>
              <a:rPr lang="pt-BR">
                <a:solidFill>
                  <a:srgbClr val="FF0000"/>
                </a:solidFill>
              </a:rPr>
              <a:t>Hipoplasia segmentar do arco aórtico;</a:t>
            </a:r>
          </a:p>
          <a:p>
            <a:pPr algn="ctr"/>
            <a:r>
              <a:rPr lang="pt-BR">
                <a:solidFill>
                  <a:srgbClr val="FF0000"/>
                </a:solidFill>
              </a:rPr>
              <a:t>Estenose valvar aórtica;</a:t>
            </a:r>
          </a:p>
          <a:p>
            <a:pPr algn="ctr"/>
            <a:r>
              <a:rPr lang="pt-BR">
                <a:solidFill>
                  <a:srgbClr val="FF0000"/>
                </a:solidFill>
              </a:rPr>
              <a:t>CIA ampla com fluxo não restritivo.</a:t>
            </a:r>
          </a:p>
          <a:p>
            <a:pPr algn="ctr"/>
            <a:r>
              <a:rPr lang="pt-BR"/>
              <a:t>Cd: à UTIN, Alprostadil,  intubação orotraqueal</a:t>
            </a:r>
          </a:p>
          <a:p>
            <a:pPr algn="ctr"/>
            <a:r>
              <a:rPr lang="pt-BR"/>
              <a:t>Evolução para choque cardiogênico</a:t>
            </a:r>
          </a:p>
        </p:txBody>
      </p:sp>
      <p:sp>
        <p:nvSpPr>
          <p:cNvPr id="23559" name="Rectangle 7"/>
          <p:cNvSpPr>
            <a:spLocks noChangeArrowheads="1"/>
          </p:cNvSpPr>
          <p:nvPr/>
        </p:nvSpPr>
        <p:spPr bwMode="auto">
          <a:xfrm>
            <a:off x="1747838" y="5981700"/>
            <a:ext cx="8718550" cy="63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274551" tIns="85698" bIns="0" anchor="ctr">
            <a:spAutoFit/>
          </a:bodyPr>
          <a:lstStyle/>
          <a:p>
            <a:pPr algn="ctr"/>
            <a:r>
              <a:rPr lang="pt-BR"/>
              <a:t>Realizada cirurgia de Norwood-Sano, com má evolução no pós-opratório imediato</a:t>
            </a:r>
          </a:p>
          <a:p>
            <a:pPr algn="ctr"/>
            <a:r>
              <a:rPr lang="pt-BR"/>
              <a:t>Óbito com 1 mês de vida.</a:t>
            </a:r>
          </a:p>
        </p:txBody>
      </p:sp>
      <p:pic>
        <p:nvPicPr>
          <p:cNvPr id="23560" name="Picture 8"/>
          <p:cNvPicPr>
            <a:picLocks noChangeAspect="1" noChangeArrowheads="1"/>
          </p:cNvPicPr>
          <p:nvPr/>
        </p:nvPicPr>
        <p:blipFill>
          <a:blip r:embed="rId4">
            <a:lum bright="-6000" contrast="30000"/>
            <a:extLst>
              <a:ext uri="{28A0092B-C50C-407E-A947-70E740481C1C}">
                <a14:useLocalDpi xmlns:a14="http://schemas.microsoft.com/office/drawing/2010/main" val="0"/>
              </a:ext>
            </a:extLst>
          </a:blip>
          <a:srcRect/>
          <a:stretch>
            <a:fillRect/>
          </a:stretch>
        </p:blipFill>
        <p:spPr bwMode="auto">
          <a:xfrm>
            <a:off x="265113" y="3508375"/>
            <a:ext cx="3132137" cy="247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3"/>
          <p:cNvSpPr>
            <a:spLocks noGrp="1"/>
          </p:cNvSpPr>
          <p:nvPr>
            <p:ph type="body" idx="1"/>
          </p:nvPr>
        </p:nvSpPr>
        <p:spPr>
          <a:xfrm>
            <a:off x="933450" y="3733800"/>
            <a:ext cx="9391650" cy="4697413"/>
          </a:xfrm>
        </p:spPr>
        <p:txBody>
          <a:bodyPr/>
          <a:lstStyle/>
          <a:p>
            <a:r>
              <a:rPr lang="en-US" sz="2400" smtClean="0"/>
              <a:t>A oximetria de pulso como ferramenta de triagem para o diagnóstico de cardiopatia congênita crítica é um método fácil, barato e eficaz!</a:t>
            </a:r>
            <a:endParaRPr lang="pt-BR" sz="2400" smtClean="0"/>
          </a:p>
          <a:p>
            <a:r>
              <a:rPr lang="en-US" sz="2400" smtClean="0"/>
              <a:t>A utilização desta ferramente de forma rotineira nas Unidades Neonatais brasileiras aumentará a taxa de diagnóstico neonatal destas cardiopatias e permitirá a redução da mortalidade e morbidade neste grupo de recém-nascidos!</a:t>
            </a:r>
          </a:p>
        </p:txBody>
      </p:sp>
      <p:sp>
        <p:nvSpPr>
          <p:cNvPr id="24580" name="Rectangle 4"/>
          <p:cNvSpPr>
            <a:spLocks noChangeArrowheads="1"/>
          </p:cNvSpPr>
          <p:nvPr/>
        </p:nvSpPr>
        <p:spPr bwMode="auto">
          <a:xfrm>
            <a:off x="0" y="65088"/>
            <a:ext cx="121920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00FF"/>
                </a:solidFill>
                <a:latin typeface="Lato" pitchFamily="34" charset="0"/>
              </a:rPr>
              <a:t>Teste do </a:t>
            </a:r>
            <a:r>
              <a:rPr lang="pt-BR" sz="2700" b="1">
                <a:solidFill>
                  <a:srgbClr val="0000FF"/>
                </a:solidFill>
                <a:latin typeface="Trebuchet MS"/>
              </a:rPr>
              <a:t>“</a:t>
            </a:r>
            <a:r>
              <a:rPr lang="pt-BR" sz="2700" b="1">
                <a:solidFill>
                  <a:srgbClr val="0000FF"/>
                </a:solidFill>
                <a:latin typeface="Lato" pitchFamily="34" charset="0"/>
              </a:rPr>
              <a:t>cora</a:t>
            </a:r>
            <a:r>
              <a:rPr lang="pt-BR" sz="2700" b="1">
                <a:solidFill>
                  <a:srgbClr val="0000FF"/>
                </a:solidFill>
                <a:latin typeface="Trebuchet MS"/>
              </a:rPr>
              <a:t>ç</a:t>
            </a:r>
            <a:r>
              <a:rPr lang="pt-BR" sz="2700" b="1">
                <a:solidFill>
                  <a:srgbClr val="0000FF"/>
                </a:solidFill>
                <a:latin typeface="Lato" pitchFamily="34" charset="0"/>
              </a:rPr>
              <a:t>ãozinho</a:t>
            </a:r>
            <a:r>
              <a:rPr lang="pt-BR" sz="2700" b="1">
                <a:solidFill>
                  <a:srgbClr val="0000FF"/>
                </a:solidFill>
                <a:latin typeface="Trebuchet MS"/>
              </a:rPr>
              <a:t>”</a:t>
            </a:r>
            <a:r>
              <a:rPr lang="pt-BR" sz="2700" b="1">
                <a:solidFill>
                  <a:srgbClr val="0000FF"/>
                </a:solidFill>
                <a:latin typeface="Lato" pitchFamily="34" charset="0"/>
              </a:rPr>
              <a:t> (oximetria de pulso) no diagn</a:t>
            </a:r>
            <a:r>
              <a:rPr lang="pt-BR" sz="2700" b="1">
                <a:solidFill>
                  <a:srgbClr val="0000FF"/>
                </a:solidFill>
                <a:latin typeface="Trebuchet MS"/>
              </a:rPr>
              <a:t>ó</a:t>
            </a:r>
            <a:r>
              <a:rPr lang="pt-BR" sz="2700" b="1">
                <a:solidFill>
                  <a:srgbClr val="0000FF"/>
                </a:solidFill>
                <a:latin typeface="Lato" pitchFamily="34" charset="0"/>
              </a:rPr>
              <a:t>stico de cardiopatia congênita cr</a:t>
            </a:r>
            <a:r>
              <a:rPr lang="pt-BR" sz="2700" b="1">
                <a:solidFill>
                  <a:srgbClr val="0000FF"/>
                </a:solidFill>
                <a:latin typeface="Trebuchet MS"/>
              </a:rPr>
              <a:t>í</a:t>
            </a:r>
            <a:r>
              <a:rPr lang="pt-BR" sz="2700" b="1">
                <a:solidFill>
                  <a:srgbClr val="0000FF"/>
                </a:solidFill>
                <a:latin typeface="Lato" pitchFamily="34" charset="0"/>
              </a:rPr>
              <a:t>tica!</a:t>
            </a:r>
          </a:p>
          <a:p>
            <a:pPr eaLnBrk="0" hangingPunct="0"/>
            <a:r>
              <a:rPr lang="pt-BR" sz="1300" i="1">
                <a:solidFill>
                  <a:srgbClr val="424242"/>
                </a:solidFill>
                <a:ea typeface="Source Sans Pro"/>
                <a:cs typeface="Source Sans Pro"/>
              </a:rPr>
              <a:t>                                                                                                                  </a:t>
            </a:r>
            <a:r>
              <a:rPr lang="pt-BR" sz="2400" i="1">
                <a:solidFill>
                  <a:srgbClr val="424242"/>
                </a:solidFill>
                <a:ea typeface="Source Sans Pro"/>
                <a:cs typeface="Source Sans Pro"/>
              </a:rPr>
              <a:t>Yussef</a:t>
            </a:r>
            <a:r>
              <a:rPr lang="pt-BR" sz="2400">
                <a:solidFill>
                  <a:srgbClr val="424242"/>
                </a:solidFill>
                <a:ea typeface="Source Sans Pro"/>
                <a:cs typeface="Source Sans Pro"/>
              </a:rPr>
              <a:t> </a:t>
            </a:r>
            <a:r>
              <a:rPr lang="pt-BR" sz="2400" i="1">
                <a:solidFill>
                  <a:srgbClr val="424242"/>
                </a:solidFill>
                <a:ea typeface="Source Sans Pro"/>
                <a:cs typeface="Source Sans Pro"/>
              </a:rPr>
              <a:t>Afiune</a:t>
            </a:r>
            <a:endParaRPr lang="pt-BR" sz="2400">
              <a:solidFill>
                <a:srgbClr val="607D8B"/>
              </a:solidFill>
            </a:endParaRPr>
          </a:p>
        </p:txBody>
      </p:sp>
      <p:pic>
        <p:nvPicPr>
          <p:cNvPr id="24581" name="Picture 5" descr="ppt">
            <a:hlinkClick r:id="rId2" tooltip="Teste_coracaozinhao_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2738" y="579438"/>
            <a:ext cx="666750" cy="666750"/>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8" descr="wwwwwwwwwwwwwwwwwwwww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8350" y="1252538"/>
            <a:ext cx="7350125"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4"/>
          <p:cNvSpPr>
            <a:spLocks noChangeArrowheads="1"/>
          </p:cNvSpPr>
          <p:nvPr/>
        </p:nvSpPr>
        <p:spPr bwMode="auto">
          <a:xfrm>
            <a:off x="601663" y="1735138"/>
            <a:ext cx="9155112" cy="459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000">
                <a:solidFill>
                  <a:srgbClr val="0000FF"/>
                </a:solidFill>
              </a:rPr>
              <a:t>                         </a:t>
            </a:r>
            <a:r>
              <a:rPr lang="en-US" sz="2800">
                <a:solidFill>
                  <a:srgbClr val="FF00FF"/>
                </a:solidFill>
              </a:rPr>
              <a:t>Teste do coraçãozinho (oximetria de pulso)</a:t>
            </a:r>
          </a:p>
          <a:p>
            <a:endParaRPr lang="pt-BR" sz="2800">
              <a:solidFill>
                <a:srgbClr val="FF00FF"/>
              </a:solidFill>
            </a:endParaRPr>
          </a:p>
          <a:p>
            <a:pPr lvl="1" algn="ctr"/>
            <a:r>
              <a:rPr lang="en-US" sz="2400">
                <a:solidFill>
                  <a:srgbClr val="0000FF"/>
                </a:solidFill>
              </a:rPr>
              <a:t>Vai aumentar o número de ecocardiogramas?</a:t>
            </a:r>
            <a:endParaRPr lang="pt-BR" sz="2400">
              <a:solidFill>
                <a:srgbClr val="0000FF"/>
              </a:solidFill>
            </a:endParaRPr>
          </a:p>
          <a:p>
            <a:pPr lvl="1" algn="ctr"/>
            <a:r>
              <a:rPr lang="en-US" sz="2400">
                <a:solidFill>
                  <a:srgbClr val="404040"/>
                </a:solidFill>
              </a:rPr>
              <a:t>Não. A taxa de falso positivo é &lt;1% (bem menor que a do exame clínico que é de 5%)!</a:t>
            </a:r>
            <a:endParaRPr lang="pt-BR" sz="2400">
              <a:solidFill>
                <a:srgbClr val="404040"/>
              </a:solidFill>
            </a:endParaRPr>
          </a:p>
          <a:p>
            <a:pPr lvl="2" algn="ctr"/>
            <a:r>
              <a:rPr lang="en-US" sz="2400">
                <a:solidFill>
                  <a:srgbClr val="0000FF"/>
                </a:solidFill>
              </a:rPr>
              <a:t>Vai retardar a alta do berçário?</a:t>
            </a:r>
            <a:endParaRPr lang="pt-BR" sz="2400">
              <a:solidFill>
                <a:srgbClr val="0000FF"/>
              </a:solidFill>
            </a:endParaRPr>
          </a:p>
          <a:p>
            <a:pPr lvl="1" algn="ctr"/>
            <a:r>
              <a:rPr lang="en-US" sz="2400">
                <a:solidFill>
                  <a:srgbClr val="404040"/>
                </a:solidFill>
              </a:rPr>
              <a:t>Sim… mas daqueles bebês que realmente precisam ser melhor avaliados!</a:t>
            </a:r>
            <a:endParaRPr lang="pt-BR" sz="2400">
              <a:solidFill>
                <a:srgbClr val="404040"/>
              </a:solidFill>
            </a:endParaRPr>
          </a:p>
          <a:p>
            <a:pPr lvl="2" algn="ctr"/>
            <a:r>
              <a:rPr lang="en-US" sz="2400">
                <a:solidFill>
                  <a:srgbClr val="0000FF"/>
                </a:solidFill>
              </a:rPr>
              <a:t>Vai aumentar os custos?</a:t>
            </a:r>
            <a:endParaRPr lang="pt-BR" sz="2400">
              <a:solidFill>
                <a:srgbClr val="0000FF"/>
              </a:solidFill>
            </a:endParaRPr>
          </a:p>
          <a:p>
            <a:pPr lvl="1" algn="ctr"/>
            <a:r>
              <a:rPr lang="en-US" sz="2400">
                <a:solidFill>
                  <a:srgbClr val="404040"/>
                </a:solidFill>
              </a:rPr>
              <a:t>Quase nada! Estima-se que o teste custe cerca de U$ 3,00</a:t>
            </a:r>
            <a:endParaRPr lang="pt-BR" sz="2400">
              <a:solidFill>
                <a:srgbClr val="404040"/>
              </a:solidFill>
            </a:endParaRPr>
          </a:p>
          <a:p>
            <a:pPr lvl="2" algn="ctr"/>
            <a:r>
              <a:rPr lang="en-US" sz="2400">
                <a:solidFill>
                  <a:srgbClr val="0000FF"/>
                </a:solidFill>
              </a:rPr>
              <a:t>Vai detectar todas as cardiopatias congênitas críticas?</a:t>
            </a:r>
            <a:endParaRPr lang="pt-BR" sz="2400">
              <a:solidFill>
                <a:srgbClr val="0000FF"/>
              </a:solidFill>
            </a:endParaRPr>
          </a:p>
          <a:p>
            <a:pPr lvl="2" algn="ctr"/>
            <a:r>
              <a:rPr lang="en-US" sz="2400">
                <a:solidFill>
                  <a:srgbClr val="404040"/>
                </a:solidFill>
              </a:rPr>
              <a:t>Não… mas a maioria delas!</a:t>
            </a:r>
            <a:endParaRPr lang="pt-BR" sz="2400">
              <a:solidFill>
                <a:srgbClr val="404040"/>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Jorge\Desktop\foto.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800" y="1628775"/>
            <a:ext cx="5905500" cy="490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7" name="Picture 3" descr="C:\Users\Jorge\Desktop\image.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3338" y="1628775"/>
            <a:ext cx="5048250" cy="495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TextBox 3"/>
          <p:cNvSpPr txBox="1">
            <a:spLocks noChangeArrowheads="1"/>
          </p:cNvSpPr>
          <p:nvPr/>
        </p:nvSpPr>
        <p:spPr bwMode="auto">
          <a:xfrm>
            <a:off x="4262438" y="142875"/>
            <a:ext cx="7453312"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2000">
                <a:latin typeface="Arial" pitchFamily="34" charset="0"/>
              </a:rPr>
              <a:t>10 dias de vida</a:t>
            </a:r>
          </a:p>
          <a:p>
            <a:r>
              <a:rPr lang="en-US" sz="2000">
                <a:latin typeface="Arial" pitchFamily="34" charset="0"/>
              </a:rPr>
              <a:t>Choque cardiogênico</a:t>
            </a:r>
          </a:p>
          <a:p>
            <a:r>
              <a:rPr lang="en-US" sz="2000">
                <a:latin typeface="Arial" pitchFamily="34" charset="0"/>
              </a:rPr>
              <a:t>Coarctação de aorta crítica + CIV + Disfunção ventricular </a:t>
            </a:r>
            <a:endParaRPr lang="pt-BR" sz="2000">
              <a:latin typeface="Arial" pitchFamily="34" charset="0"/>
            </a:endParaRPr>
          </a:p>
        </p:txBody>
      </p:sp>
      <p:sp>
        <p:nvSpPr>
          <p:cNvPr id="26629" name="TextBox 4"/>
          <p:cNvSpPr txBox="1">
            <a:spLocks noChangeArrowheads="1"/>
          </p:cNvSpPr>
          <p:nvPr/>
        </p:nvSpPr>
        <p:spPr bwMode="auto">
          <a:xfrm>
            <a:off x="0" y="142875"/>
            <a:ext cx="438150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r>
              <a:rPr lang="en-US" sz="3600">
                <a:latin typeface="Arial" pitchFamily="34" charset="0"/>
              </a:rPr>
              <a:t>Onde o teste pode falhar?</a:t>
            </a:r>
            <a:endParaRPr lang="pt-BR" sz="3600">
              <a:latin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idx="4294967295"/>
          </p:nvPr>
        </p:nvSpPr>
        <p:spPr>
          <a:xfrm>
            <a:off x="609600" y="0"/>
            <a:ext cx="10972800" cy="1143000"/>
          </a:xfrm>
        </p:spPr>
        <p:txBody>
          <a:bodyPr anchor="ctr"/>
          <a:lstStyle/>
          <a:p>
            <a:r>
              <a:rPr lang="pt-BR" smtClean="0"/>
              <a:t>Teste do coraçãozinho</a:t>
            </a:r>
          </a:p>
        </p:txBody>
      </p:sp>
      <p:sp>
        <p:nvSpPr>
          <p:cNvPr id="3" name="Content Placeholder 2"/>
          <p:cNvSpPr>
            <a:spLocks noGrp="1"/>
          </p:cNvSpPr>
          <p:nvPr>
            <p:ph idx="4294967295"/>
          </p:nvPr>
        </p:nvSpPr>
        <p:spPr>
          <a:xfrm>
            <a:off x="609600" y="1143000"/>
            <a:ext cx="8597900" cy="3529013"/>
          </a:xfrm>
        </p:spPr>
        <p:txBody>
          <a:bodyPr/>
          <a:lstStyle/>
          <a:p>
            <a:pPr>
              <a:lnSpc>
                <a:spcPct val="200000"/>
              </a:lnSpc>
            </a:pPr>
            <a:r>
              <a:rPr lang="pt-BR" smtClean="0"/>
              <a:t>FALSO NEGATIVO</a:t>
            </a:r>
          </a:p>
          <a:p>
            <a:pPr lvl="1">
              <a:lnSpc>
                <a:spcPct val="200000"/>
              </a:lnSpc>
            </a:pPr>
            <a:r>
              <a:rPr lang="pt-BR" smtClean="0"/>
              <a:t>Cardiopatias com obstrução lado esquerdo: </a:t>
            </a:r>
          </a:p>
          <a:p>
            <a:pPr lvl="2">
              <a:lnSpc>
                <a:spcPct val="200000"/>
              </a:lnSpc>
            </a:pPr>
            <a:r>
              <a:rPr lang="pt-BR" smtClean="0"/>
              <a:t>Coarctação da aorta, Síndrome hipoplásica do coração esquerdo, estenose aórtica,  Erro de aferição da oximetria</a:t>
            </a:r>
          </a:p>
          <a:p>
            <a:pPr lvl="1">
              <a:lnSpc>
                <a:spcPct val="200000"/>
              </a:lnSpc>
            </a:pPr>
            <a:endParaRPr lang="pt-BR" smtClean="0"/>
          </a:p>
        </p:txBody>
      </p:sp>
      <p:cxnSp>
        <p:nvCxnSpPr>
          <p:cNvPr id="4" name="Straight Connector 3"/>
          <p:cNvCxnSpPr/>
          <p:nvPr/>
        </p:nvCxnSpPr>
        <p:spPr>
          <a:xfrm>
            <a:off x="0" y="1000125"/>
            <a:ext cx="91440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pic>
        <p:nvPicPr>
          <p:cNvPr id="27653" name="Picture 7" descr="2222222222222222222222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9100" y="1125538"/>
            <a:ext cx="4598988" cy="142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8975" y="3432175"/>
            <a:ext cx="4391025" cy="3182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p:cNvSpPr>
          <p:nvPr>
            <p:ph type="body" idx="1"/>
          </p:nvPr>
        </p:nvSpPr>
        <p:spPr>
          <a:xfrm>
            <a:off x="1658938" y="2835275"/>
            <a:ext cx="10058400" cy="4022725"/>
          </a:xfrm>
        </p:spPr>
        <p:txBody>
          <a:bodyPr/>
          <a:lstStyle/>
          <a:p>
            <a:r>
              <a:rPr lang="pt-BR" sz="3200" smtClean="0">
                <a:solidFill>
                  <a:srgbClr val="FF00FF"/>
                </a:solidFill>
              </a:rPr>
              <a:t>COMO INTERPRETAR A VEROSSIMILHANÇA</a:t>
            </a:r>
          </a:p>
        </p:txBody>
      </p:sp>
      <p:sp>
        <p:nvSpPr>
          <p:cNvPr id="30723" name="Rectangle 3"/>
          <p:cNvSpPr>
            <a:spLocks noChangeArrowheads="1"/>
          </p:cNvSpPr>
          <p:nvPr/>
        </p:nvSpPr>
        <p:spPr bwMode="auto">
          <a:xfrm>
            <a:off x="2349500" y="622300"/>
            <a:ext cx="4627563" cy="194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0" bIns="0" anchor="ctr">
            <a:spAutoFit/>
          </a:bodyPr>
          <a:lstStyle/>
          <a:p>
            <a:pPr algn="ctr"/>
            <a:r>
              <a:rPr lang="pt-BR" sz="3200" b="1" u="sng">
                <a:solidFill>
                  <a:srgbClr val="072A4D"/>
                </a:solidFill>
                <a:latin typeface="Lato" pitchFamily="34" charset="0"/>
                <a:hlinkClick r:id="rId2"/>
              </a:rPr>
              <a:t>Bioestat</a:t>
            </a:r>
            <a:r>
              <a:rPr lang="pt-BR" sz="3200" b="1" u="sng">
                <a:solidFill>
                  <a:srgbClr val="072A4D"/>
                </a:solidFill>
                <a:latin typeface="Trebuchet MS"/>
                <a:hlinkClick r:id="rId2"/>
              </a:rPr>
              <a:t>í</a:t>
            </a:r>
            <a:r>
              <a:rPr lang="pt-BR" sz="3200" b="1" u="sng">
                <a:solidFill>
                  <a:srgbClr val="072A4D"/>
                </a:solidFill>
                <a:latin typeface="Lato" pitchFamily="34" charset="0"/>
                <a:hlinkClick r:id="rId2"/>
              </a:rPr>
              <a:t>stica B</a:t>
            </a:r>
            <a:r>
              <a:rPr lang="pt-BR" sz="3200" b="1" u="sng">
                <a:solidFill>
                  <a:srgbClr val="072A4D"/>
                </a:solidFill>
                <a:latin typeface="Trebuchet MS"/>
                <a:hlinkClick r:id="rId2"/>
              </a:rPr>
              <a:t>á</a:t>
            </a:r>
            <a:r>
              <a:rPr lang="pt-BR" sz="3200" b="1" u="sng">
                <a:solidFill>
                  <a:srgbClr val="072A4D"/>
                </a:solidFill>
                <a:latin typeface="Lato" pitchFamily="34" charset="0"/>
                <a:hlinkClick r:id="rId2"/>
              </a:rPr>
              <a:t>sica</a:t>
            </a:r>
            <a:endParaRPr lang="pt-BR" sz="3200" b="1" u="sng">
              <a:solidFill>
                <a:srgbClr val="072A4D"/>
              </a:solidFill>
              <a:latin typeface="Lato" pitchFamily="34" charset="0"/>
            </a:endParaRPr>
          </a:p>
          <a:p>
            <a:pPr algn="ctr" eaLnBrk="0" hangingPunct="0"/>
            <a:r>
              <a:rPr lang="pt-BR" sz="3200">
                <a:solidFill>
                  <a:srgbClr val="607D8B"/>
                </a:solidFill>
              </a:rPr>
              <a:t>           </a:t>
            </a:r>
            <a:r>
              <a:rPr lang="pt-BR" sz="3200"/>
              <a:t/>
            </a:r>
            <a:br>
              <a:rPr lang="pt-BR" sz="3200"/>
            </a:br>
            <a:r>
              <a:rPr lang="pt-BR" sz="3200"/>
              <a:t>P</a:t>
            </a:r>
            <a:r>
              <a:rPr lang="pt-BR" sz="3200">
                <a:solidFill>
                  <a:srgbClr val="424242"/>
                </a:solidFill>
                <a:latin typeface="Source Sans Pro"/>
              </a:rPr>
              <a:t>aulo R. Margotto.</a:t>
            </a:r>
            <a:br>
              <a:rPr lang="pt-BR" sz="3200">
                <a:solidFill>
                  <a:srgbClr val="424242"/>
                </a:solidFill>
                <a:latin typeface="Source Sans Pro"/>
              </a:rPr>
            </a:br>
            <a:endParaRPr lang="pt-BR" sz="3200">
              <a:solidFill>
                <a:srgbClr val="607D8B"/>
              </a:solidFill>
            </a:endParaRPr>
          </a:p>
        </p:txBody>
      </p:sp>
      <p:pic>
        <p:nvPicPr>
          <p:cNvPr id="30724" name="Picture 4" descr="ppt">
            <a:hlinkClick r:id="rId3" tooltip="Bioestatistica_residencia_2015"/>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77063" y="841375"/>
            <a:ext cx="812800" cy="812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954088" y="188913"/>
            <a:ext cx="8596312" cy="1320800"/>
          </a:xfrm>
          <a:noFill/>
        </p:spPr>
        <p:txBody>
          <a:bodyPr anchor="ctr" anchorCtr="1"/>
          <a:lstStyle/>
          <a:p>
            <a:pPr algn="ctr"/>
            <a:r>
              <a:rPr lang="pt-BR" sz="3200" b="1" smtClean="0">
                <a:solidFill>
                  <a:srgbClr val="FF00FF"/>
                </a:solidFill>
              </a:rPr>
              <a:t>RAZÕES DE VEROSSIMILHANÇA/RAZÃO DE PROBABILIDADES</a:t>
            </a:r>
          </a:p>
        </p:txBody>
      </p:sp>
      <p:sp>
        <p:nvSpPr>
          <p:cNvPr id="31747" name="Rectangle 3"/>
          <p:cNvSpPr>
            <a:spLocks noGrp="1" noChangeArrowheads="1"/>
          </p:cNvSpPr>
          <p:nvPr>
            <p:ph type="body" idx="4294967295"/>
          </p:nvPr>
        </p:nvSpPr>
        <p:spPr>
          <a:xfrm>
            <a:off x="623888" y="1509713"/>
            <a:ext cx="10972800" cy="5084762"/>
          </a:xfrm>
          <a:solidFill>
            <a:schemeClr val="bg1"/>
          </a:solidFill>
        </p:spPr>
        <p:txBody>
          <a:bodyPr/>
          <a:lstStyle/>
          <a:p>
            <a:pPr marL="341313" indent="-341313" defTabSz="914400">
              <a:lnSpc>
                <a:spcPct val="80000"/>
              </a:lnSpc>
              <a:buFont typeface="Wingdings 3" pitchFamily="18" charset="2"/>
              <a:buNone/>
            </a:pPr>
            <a:r>
              <a:rPr lang="pt-BR" sz="1200" smtClean="0"/>
              <a:t>           </a:t>
            </a:r>
            <a:r>
              <a:rPr lang="pt-BR" smtClean="0"/>
              <a:t>Representam uma forma de descrever o desempenho de um teste diagnóstico, podendo ser usadas para calcular a probabilidade de doença após um teste positivo ou negativo.</a:t>
            </a:r>
          </a:p>
          <a:p>
            <a:pPr marL="341313" indent="-341313" defTabSz="914400">
              <a:lnSpc>
                <a:spcPct val="80000"/>
              </a:lnSpc>
              <a:buFont typeface="Wingdings 3" pitchFamily="18" charset="2"/>
              <a:buNone/>
            </a:pPr>
            <a:r>
              <a:rPr lang="pt-BR" smtClean="0"/>
              <a:t>            É definida como a probabilidade de um resultado do teste em pessoas com a doença, dividida pela probabilidade do resultado do teste em pessoas sem a doença.</a:t>
            </a:r>
          </a:p>
          <a:p>
            <a:pPr marL="341313" indent="-341313" defTabSz="914400">
              <a:lnSpc>
                <a:spcPct val="80000"/>
              </a:lnSpc>
              <a:buFont typeface="Wingdings 3" pitchFamily="18" charset="2"/>
              <a:buNone/>
            </a:pPr>
            <a:r>
              <a:rPr lang="pt-BR" smtClean="0"/>
              <a:t>    Assim temos: </a:t>
            </a:r>
          </a:p>
          <a:p>
            <a:pPr marL="341313" indent="-341313" defTabSz="914400">
              <a:lnSpc>
                <a:spcPct val="80000"/>
              </a:lnSpc>
            </a:pPr>
            <a:r>
              <a:rPr lang="pt-BR" b="1" smtClean="0">
                <a:solidFill>
                  <a:srgbClr val="FF0000"/>
                </a:solidFill>
              </a:rPr>
              <a:t>Verossimilhança positiva (RV+</a:t>
            </a:r>
            <a:r>
              <a:rPr lang="pt-BR" smtClean="0">
                <a:solidFill>
                  <a:srgbClr val="FF0000"/>
                </a:solidFill>
              </a:rPr>
              <a:t>):</a:t>
            </a:r>
            <a:r>
              <a:rPr lang="pt-BR" smtClean="0"/>
              <a:t>  EXPRESSA QUANTAS VEZES É MAIS PROVÁVEL  ENCONTRAR UM RESULTADO POSITIVO EM PESSOAS DOENTES QUANDO COMPARADO COM PESSOAS  NÃO DOENTES</a:t>
            </a:r>
          </a:p>
          <a:p>
            <a:pPr marL="341313" indent="-341313" defTabSz="914400">
              <a:lnSpc>
                <a:spcPct val="80000"/>
              </a:lnSpc>
              <a:buFont typeface="Wingdings 3" pitchFamily="18" charset="2"/>
              <a:buNone/>
            </a:pPr>
            <a:r>
              <a:rPr lang="pt-BR" smtClean="0"/>
              <a:t>          </a:t>
            </a:r>
            <a:r>
              <a:rPr lang="pt-BR" smtClean="0">
                <a:solidFill>
                  <a:srgbClr val="FF6600"/>
                </a:solidFill>
              </a:rPr>
              <a:t>RV+=Sensibilidade/1-Especificidade): (a /a+c) / b/b+d)</a:t>
            </a:r>
          </a:p>
        </p:txBody>
      </p:sp>
      <p:pic>
        <p:nvPicPr>
          <p:cNvPr id="31748"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7913" y="4337050"/>
            <a:ext cx="3549650" cy="199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noChangeArrowheads="1"/>
          </p:cNvSpPr>
          <p:nvPr>
            <p:ph type="body" idx="4294967295"/>
          </p:nvPr>
        </p:nvSpPr>
        <p:spPr>
          <a:xfrm>
            <a:off x="620713" y="476250"/>
            <a:ext cx="10972800" cy="5654675"/>
          </a:xfrm>
          <a:solidFill>
            <a:schemeClr val="bg1"/>
          </a:solidFill>
        </p:spPr>
        <p:txBody>
          <a:bodyPr/>
          <a:lstStyle/>
          <a:p>
            <a:pPr marL="341313" indent="-341313" defTabSz="914400"/>
            <a:r>
              <a:rPr lang="pt-BR" smtClean="0"/>
              <a:t>-</a:t>
            </a:r>
            <a:r>
              <a:rPr lang="pt-BR" sz="2400" b="1" smtClean="0">
                <a:solidFill>
                  <a:srgbClr val="FF0000"/>
                </a:solidFill>
              </a:rPr>
              <a:t>Vesossimilhança</a:t>
            </a:r>
            <a:r>
              <a:rPr lang="pt-BR" sz="2400" smtClean="0">
                <a:solidFill>
                  <a:srgbClr val="FF0000"/>
                </a:solidFill>
              </a:rPr>
              <a:t> </a:t>
            </a:r>
            <a:r>
              <a:rPr lang="pt-BR" sz="2400" b="1" smtClean="0">
                <a:solidFill>
                  <a:srgbClr val="FF0000"/>
                </a:solidFill>
              </a:rPr>
              <a:t>negativa (RV-)</a:t>
            </a:r>
            <a:r>
              <a:rPr lang="pt-BR" sz="2400" smtClean="0">
                <a:solidFill>
                  <a:srgbClr val="FF0000"/>
                </a:solidFill>
              </a:rPr>
              <a:t>:</a:t>
            </a:r>
            <a:r>
              <a:rPr lang="pt-BR" sz="2400" smtClean="0"/>
              <a:t> EXPRESSA QUANTAS VEZES  É MAIS PROVÁVEL ENCONTRAR UM RESULTADO NEGATIVO  EM PESSOAS DOENTES QUANDO COMPARADO COM PESSOAS NÃO DOENTES</a:t>
            </a:r>
          </a:p>
          <a:p>
            <a:pPr marL="341313" indent="-341313" defTabSz="914400">
              <a:buFont typeface="Wingdings 3" pitchFamily="18" charset="2"/>
              <a:buNone/>
            </a:pPr>
            <a:r>
              <a:rPr lang="pt-BR" sz="2400" smtClean="0"/>
              <a:t>    </a:t>
            </a:r>
            <a:r>
              <a:rPr lang="pt-BR" sz="2400" smtClean="0">
                <a:solidFill>
                  <a:srgbClr val="FF6600"/>
                </a:solidFill>
              </a:rPr>
              <a:t>RV- = 1-Sensibilidade/especificidade): (c/a+c) /</a:t>
            </a:r>
            <a:r>
              <a:rPr lang="pt-BR" sz="2400" smtClean="0"/>
              <a:t> </a:t>
            </a:r>
            <a:r>
              <a:rPr lang="pt-BR" sz="2400" smtClean="0">
                <a:solidFill>
                  <a:srgbClr val="FF6600"/>
                </a:solidFill>
              </a:rPr>
              <a:t>(d/d+b) </a:t>
            </a:r>
          </a:p>
          <a:p>
            <a:pPr marL="341313" indent="-341313" defTabSz="914400"/>
            <a:r>
              <a:rPr lang="pt-BR" sz="2400" smtClean="0"/>
              <a:t>Uma das vantagens da VEROSSIMILHANÇA é ser menos susceptível a mudanças em função da prevalência da doença.</a:t>
            </a:r>
          </a:p>
        </p:txBody>
      </p:sp>
      <p:pic>
        <p:nvPicPr>
          <p:cNvPr id="3277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7263" y="3240088"/>
            <a:ext cx="5354637"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noChangeArrowheads="1"/>
          </p:cNvSpPr>
          <p:nvPr>
            <p:ph type="body" idx="4294967295"/>
          </p:nvPr>
        </p:nvSpPr>
        <p:spPr>
          <a:xfrm>
            <a:off x="633413" y="919163"/>
            <a:ext cx="10972800" cy="5726112"/>
          </a:xfrm>
          <a:solidFill>
            <a:schemeClr val="bg1"/>
          </a:solidFill>
        </p:spPr>
        <p:txBody>
          <a:bodyPr/>
          <a:lstStyle/>
          <a:p>
            <a:pPr marL="341313" indent="-341313" defTabSz="914400"/>
            <a:r>
              <a:rPr lang="pt-BR" sz="2800" smtClean="0"/>
              <a:t>Vejamos um exemplo, para melhor compreensão:</a:t>
            </a:r>
          </a:p>
          <a:p>
            <a:pPr marL="341313" indent="-341313" defTabSz="914400">
              <a:buFont typeface="Wingdings 3" pitchFamily="18" charset="2"/>
              <a:buNone/>
            </a:pPr>
            <a:r>
              <a:rPr lang="pt-BR" sz="2800" smtClean="0"/>
              <a:t>    Em 182 pacientes com faringite aguda, o teste rápido foi capaz de diagnosticar faringite  em 21 de 22 pacientes (sensibilidade de 95,45%)  e afastou a possibilidade de faringite em 154 de 160 pacientes (</a:t>
            </a:r>
            <a:r>
              <a:rPr lang="pt-BR" sz="2800" b="1" smtClean="0"/>
              <a:t>especificidade de 96,25%</a:t>
            </a:r>
            <a:r>
              <a:rPr lang="pt-BR" sz="2800" smtClean="0"/>
              <a:t>). Diante de um resultado positivo, 77,78% dos pacientes eram  verdadeiros positivos (</a:t>
            </a:r>
            <a:r>
              <a:rPr lang="pt-BR" sz="2800" b="1" smtClean="0"/>
              <a:t>valor preditivo positivo</a:t>
            </a:r>
            <a:r>
              <a:rPr lang="pt-BR" sz="2800" smtClean="0"/>
              <a:t>) e diante de um resultado negativo, 99,35% dos pacientes eram verdadeiros negativos(valor preditivo negativo)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1541463" y="3554413"/>
            <a:ext cx="10972800" cy="4530725"/>
          </a:xfrm>
          <a:noFill/>
        </p:spPr>
        <p:txBody>
          <a:bodyPr/>
          <a:lstStyle/>
          <a:p>
            <a:pPr marL="341313" indent="-341313" defTabSz="914400"/>
            <a:r>
              <a:rPr lang="pt-BR" sz="3200" b="1" smtClean="0"/>
              <a:t>Qual é a RV positiva?</a:t>
            </a:r>
            <a:r>
              <a:rPr lang="pt-BR" sz="3200" smtClean="0"/>
              <a:t> (a /a+c) / b/b+d): </a:t>
            </a:r>
            <a:r>
              <a:rPr lang="pt-BR" sz="3200" b="1" smtClean="0">
                <a:solidFill>
                  <a:srgbClr val="FF6600"/>
                </a:solidFill>
              </a:rPr>
              <a:t>25,3</a:t>
            </a:r>
          </a:p>
          <a:p>
            <a:pPr marL="341313" indent="-341313" defTabSz="914400"/>
            <a:r>
              <a:rPr lang="pt-BR" sz="3200" b="1" smtClean="0"/>
              <a:t>Qual é a RV negativa?</a:t>
            </a:r>
            <a:r>
              <a:rPr lang="pt-BR" sz="3200" smtClean="0"/>
              <a:t> (c/a+c) / (d/d+b): </a:t>
            </a:r>
            <a:r>
              <a:rPr lang="pt-BR" sz="3200" b="1" smtClean="0">
                <a:solidFill>
                  <a:srgbClr val="FF6600"/>
                </a:solidFill>
              </a:rPr>
              <a:t>0,05</a:t>
            </a:r>
          </a:p>
        </p:txBody>
      </p:sp>
      <p:pic>
        <p:nvPicPr>
          <p:cNvPr id="3481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7963"/>
            <a:ext cx="12192000" cy="309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type="body" idx="4294967295"/>
          </p:nvPr>
        </p:nvSpPr>
        <p:spPr>
          <a:xfrm>
            <a:off x="609600" y="333375"/>
            <a:ext cx="10972800" cy="6335713"/>
          </a:xfrm>
          <a:solidFill>
            <a:schemeClr val="bg1"/>
          </a:solidFill>
        </p:spPr>
        <p:txBody>
          <a:bodyPr/>
          <a:lstStyle/>
          <a:p>
            <a:pPr marL="341313" indent="-341313" defTabSz="914400">
              <a:buFont typeface="Wingdings 3" pitchFamily="18" charset="2"/>
              <a:buNone/>
            </a:pPr>
            <a:endParaRPr lang="pt-BR" sz="1400" smtClean="0"/>
          </a:p>
          <a:p>
            <a:pPr marL="341313" indent="-341313" defTabSz="914400"/>
            <a:r>
              <a:rPr lang="pt-BR" sz="3200" smtClean="0">
                <a:solidFill>
                  <a:srgbClr val="FF0000"/>
                </a:solidFill>
              </a:rPr>
              <a:t>                           Interpretação</a:t>
            </a:r>
            <a:endParaRPr lang="pt-BR" sz="2400" smtClean="0"/>
          </a:p>
          <a:p>
            <a:pPr marL="341313" indent="-341313" defTabSz="914400"/>
            <a:r>
              <a:rPr lang="pt-BR" sz="2800" b="1" smtClean="0"/>
              <a:t>a chance (definida como razão de duas probabilidades) da doença aumenta 25 vezes mais com o resultado positivo. A chance de encontrar um resultado negativo em pessoas doentes é mínima!</a:t>
            </a:r>
            <a:endParaRPr lang="pt-BR" sz="2800" smtClean="0"/>
          </a:p>
          <a:p>
            <a:pPr marL="341313" indent="-341313" defTabSz="914400"/>
            <a:r>
              <a:rPr lang="pt-BR" sz="1600" smtClean="0">
                <a:solidFill>
                  <a:srgbClr val="FF0000"/>
                </a:solidFill>
              </a:rPr>
              <a:t>Questão de Residência Média-2007-Universidade Federal Fluminense-UFF.</a:t>
            </a:r>
          </a:p>
          <a:p>
            <a:pPr marL="341313" indent="-341313" defTabSz="914400">
              <a:buFont typeface="Wingdings 3" pitchFamily="18" charset="2"/>
              <a:buNone/>
            </a:pPr>
            <a:r>
              <a:rPr lang="pt-BR" sz="1600" smtClean="0"/>
              <a:t>   A razão da probabilidade de um teste positivo em doente, contra a probabilidade de o mesmo teste ser positivo em não doente, define:</a:t>
            </a:r>
          </a:p>
          <a:p>
            <a:pPr marL="341313" indent="-341313" defTabSz="914400">
              <a:buFont typeface="Wingdings 3" pitchFamily="18" charset="2"/>
              <a:buNone/>
            </a:pPr>
            <a:r>
              <a:rPr lang="pt-BR" sz="1600" smtClean="0"/>
              <a:t>a) sensibilidade</a:t>
            </a:r>
          </a:p>
          <a:p>
            <a:pPr marL="341313" indent="-341313" defTabSz="914400">
              <a:buFont typeface="Wingdings 3" pitchFamily="18" charset="2"/>
              <a:buNone/>
            </a:pPr>
            <a:r>
              <a:rPr lang="pt-BR" sz="1600" smtClean="0"/>
              <a:t>b) razão de prevalências</a:t>
            </a:r>
          </a:p>
          <a:p>
            <a:pPr marL="341313" indent="-341313" defTabSz="914400">
              <a:buFont typeface="Wingdings 3" pitchFamily="18" charset="2"/>
              <a:buNone/>
            </a:pPr>
            <a:r>
              <a:rPr lang="pt-BR" sz="1600" smtClean="0"/>
              <a:t>c) valor preditivo de um teste positivo</a:t>
            </a:r>
          </a:p>
          <a:p>
            <a:pPr marL="341313" indent="-341313" defTabSz="914400">
              <a:buFont typeface="Wingdings 3" pitchFamily="18" charset="2"/>
              <a:buNone/>
            </a:pPr>
            <a:r>
              <a:rPr lang="pt-BR" sz="1600" smtClean="0"/>
              <a:t>d) razão de falsos negativos</a:t>
            </a:r>
          </a:p>
          <a:p>
            <a:pPr marL="341313" indent="-341313" defTabSz="914400">
              <a:buFont typeface="Wingdings 3" pitchFamily="18" charset="2"/>
              <a:buNone/>
            </a:pPr>
            <a:r>
              <a:rPr lang="pt-BR" sz="1600" smtClean="0"/>
              <a:t>e) </a:t>
            </a:r>
            <a:r>
              <a:rPr lang="pt-BR" sz="1600" smtClean="0">
                <a:solidFill>
                  <a:srgbClr val="FF0000"/>
                </a:solidFill>
              </a:rPr>
              <a:t>razão de verossimilhança de um teste positivo</a:t>
            </a:r>
            <a:endParaRPr lang="pt-BR" sz="1600" b="1" smtClean="0">
              <a:solidFill>
                <a:srgbClr val="FF0000"/>
              </a:solidFill>
            </a:endParaRPr>
          </a:p>
          <a:p>
            <a:pPr marL="341313" indent="-341313" defTabSz="914400">
              <a:buFont typeface="Wingdings 3" pitchFamily="18" charset="2"/>
              <a:buNone/>
            </a:pPr>
            <a:r>
              <a:rPr lang="pt-BR" sz="1400" b="1" smtClean="0"/>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p:cNvSpPr>
          <p:nvPr>
            <p:ph type="title"/>
          </p:nvPr>
        </p:nvSpPr>
        <p:spPr>
          <a:xfrm>
            <a:off x="1084263" y="665163"/>
            <a:ext cx="10058400" cy="1449387"/>
          </a:xfrm>
          <a:solidFill>
            <a:schemeClr val="bg1"/>
          </a:solidFill>
        </p:spPr>
        <p:txBody>
          <a:bodyPr/>
          <a:lstStyle/>
          <a:p>
            <a:pPr algn="ctr"/>
            <a:r>
              <a:rPr lang="pt-BR" sz="3200" b="1" smtClean="0">
                <a:solidFill>
                  <a:srgbClr val="FF00FF"/>
                </a:solidFill>
              </a:rPr>
              <a:t>OBRIGADA!</a:t>
            </a:r>
          </a:p>
        </p:txBody>
      </p:sp>
      <p:pic>
        <p:nvPicPr>
          <p:cNvPr id="29699" name="Picture 3" descr="Equipe Neonatal do HMIB - Aniversário de 66 anos o Dr. Paulo R. Margotto: o Meu Muito Obrigado pelo Carinho!(22/8/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2650" y="1454150"/>
            <a:ext cx="9861550" cy="4387850"/>
          </a:xfrm>
          <a:prstGeom prst="rect">
            <a:avLst/>
          </a:prstGeom>
          <a:noFill/>
          <a:extLst>
            <a:ext uri="{909E8E84-426E-40DD-AFC4-6F175D3DCCD1}">
              <a14:hiddenFill xmlns:a14="http://schemas.microsoft.com/office/drawing/2010/main">
                <a:solidFill>
                  <a:srgbClr val="FFFFFF"/>
                </a:solidFill>
              </a14:hiddenFill>
            </a:ext>
          </a:extLst>
        </p:spPr>
      </p:pic>
      <p:sp>
        <p:nvSpPr>
          <p:cNvPr id="29700" name="Text Box 4"/>
          <p:cNvSpPr txBox="1">
            <a:spLocks noChangeArrowheads="1"/>
          </p:cNvSpPr>
          <p:nvPr/>
        </p:nvSpPr>
        <p:spPr bwMode="auto">
          <a:xfrm>
            <a:off x="2171700" y="5842000"/>
            <a:ext cx="76485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latin typeface="Calibri" pitchFamily="34" charset="0"/>
              </a:rPr>
              <a:t>Staffs e Residentes da Unidade de Neonatologia do HMIB/SES/DF em 22/8/2019</a:t>
            </a:r>
          </a:p>
        </p:txBody>
      </p:sp>
      <p:sp>
        <p:nvSpPr>
          <p:cNvPr id="29701" name="Line 5"/>
          <p:cNvSpPr>
            <a:spLocks noChangeShapeType="1"/>
          </p:cNvSpPr>
          <p:nvPr/>
        </p:nvSpPr>
        <p:spPr bwMode="auto">
          <a:xfrm>
            <a:off x="3222625" y="1925638"/>
            <a:ext cx="673100" cy="376237"/>
          </a:xfrm>
          <a:prstGeom prst="line">
            <a:avLst/>
          </a:prstGeom>
          <a:noFill/>
          <a:ln w="381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29702" name="Text Box 6"/>
          <p:cNvSpPr txBox="1">
            <a:spLocks noChangeArrowheads="1"/>
          </p:cNvSpPr>
          <p:nvPr/>
        </p:nvSpPr>
        <p:spPr bwMode="auto">
          <a:xfrm>
            <a:off x="3222625" y="1558925"/>
            <a:ext cx="1727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FFFF00"/>
                </a:solidFill>
                <a:latin typeface="Calibri" pitchFamily="34" charset="0"/>
              </a:rPr>
              <a:t>Dra. Maria Luiza</a:t>
            </a:r>
          </a:p>
        </p:txBody>
      </p:sp>
    </p:spTree>
  </p:cSld>
  <p:clrMapOvr>
    <a:masterClrMapping/>
  </p:clrMapOvr>
</p:sld>
</file>

<file path=ppt/theme/theme1.xml><?xml version="1.0" encoding="utf-8"?>
<a:theme xmlns:a="http://schemas.openxmlformats.org/drawingml/2006/main" name="Facetado">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1676</TotalTime>
  <Words>1679</Words>
  <Application>Microsoft Office PowerPoint</Application>
  <PresentationFormat>Personalizar</PresentationFormat>
  <Paragraphs>170</Paragraphs>
  <Slides>28</Slides>
  <Notes>1</Notes>
  <HiddenSlides>0</HiddenSlides>
  <MMClips>0</MMClips>
  <ScaleCrop>false</ScaleCrop>
  <HeadingPairs>
    <vt:vector size="4" baseType="variant">
      <vt:variant>
        <vt:lpstr>Tema</vt:lpstr>
      </vt:variant>
      <vt:variant>
        <vt:i4>1</vt:i4>
      </vt:variant>
      <vt:variant>
        <vt:lpstr>Títulos de slides</vt:lpstr>
      </vt:variant>
      <vt:variant>
        <vt:i4>28</vt:i4>
      </vt:variant>
    </vt:vector>
  </HeadingPairs>
  <TitlesOfParts>
    <vt:vector size="29" baseType="lpstr">
      <vt:lpstr>Facetado</vt:lpstr>
      <vt:lpstr>Apresentação do PowerPoint</vt:lpstr>
      <vt:lpstr>Doença cardíaca congênita</vt:lpstr>
      <vt:lpstr>Exames</vt:lpstr>
      <vt:lpstr>Objetivo</vt:lpstr>
      <vt:lpstr>Métodos</vt:lpstr>
      <vt:lpstr>Resultados</vt:lpstr>
      <vt:lpstr>Resultado</vt:lpstr>
      <vt:lpstr>Resultado - subgrupo</vt:lpstr>
      <vt:lpstr>Resultado</vt:lpstr>
      <vt:lpstr>Conclusão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Teste do coraçãozinho</vt:lpstr>
      <vt:lpstr>Apresentação do PowerPoint</vt:lpstr>
      <vt:lpstr>RAZÕES DE VEROSSIMILHANÇA/RAZÃO DE PROBABILIDADES</vt:lpstr>
      <vt:lpstr>Apresentação do PowerPoint</vt:lpstr>
      <vt:lpstr>Apresentação do PowerPoint</vt:lpstr>
      <vt:lpstr>Apresentação do PowerPoint</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Microsoft Office User</dc:creator>
  <cp:lastModifiedBy>Paulo</cp:lastModifiedBy>
  <cp:revision>27</cp:revision>
  <dcterms:created xsi:type="dcterms:W3CDTF">2021-06-26T23:22:39Z</dcterms:created>
  <dcterms:modified xsi:type="dcterms:W3CDTF">2021-07-16T01:20:13Z</dcterms:modified>
</cp:coreProperties>
</file>