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8" r:id="rId3"/>
    <p:sldId id="259" r:id="rId4"/>
    <p:sldId id="260" r:id="rId5"/>
    <p:sldId id="261" r:id="rId6"/>
    <p:sldId id="262" r:id="rId7"/>
    <p:sldId id="263" r:id="rId8"/>
    <p:sldId id="264" r:id="rId9"/>
    <p:sldId id="266" r:id="rId10"/>
    <p:sldId id="268" r:id="rId11"/>
    <p:sldId id="267" r:id="rId12"/>
    <p:sldId id="269" r:id="rId13"/>
    <p:sldId id="270" r:id="rId14"/>
    <p:sldId id="271" r:id="rId15"/>
    <p:sldId id="273" r:id="rId16"/>
    <p:sldId id="277" r:id="rId17"/>
    <p:sldId id="276" r:id="rId18"/>
    <p:sldId id="278" r:id="rId19"/>
    <p:sldId id="274" r:id="rId20"/>
    <p:sldId id="280" r:id="rId21"/>
    <p:sldId id="279" r:id="rId22"/>
    <p:sldId id="281" r:id="rId23"/>
    <p:sldId id="282" r:id="rId24"/>
    <p:sldId id="283" r:id="rId25"/>
    <p:sldId id="284" r:id="rId26"/>
    <p:sldId id="287" r:id="rId27"/>
    <p:sldId id="286" r:id="rId28"/>
    <p:sldId id="288" r:id="rId29"/>
    <p:sldId id="290" r:id="rId30"/>
    <p:sldId id="293" r:id="rId31"/>
    <p:sldId id="291" r:id="rId32"/>
    <p:sldId id="294" r:id="rId33"/>
    <p:sldId id="292" r:id="rId34"/>
    <p:sldId id="295" r:id="rId35"/>
    <p:sldId id="289" r:id="rId36"/>
    <p:sldId id="296" r:id="rId37"/>
    <p:sldId id="275" r:id="rId38"/>
    <p:sldId id="297" r:id="rId39"/>
    <p:sldId id="298" r:id="rId40"/>
    <p:sldId id="306" r:id="rId41"/>
    <p:sldId id="308" r:id="rId42"/>
    <p:sldId id="309" r:id="rId43"/>
    <p:sldId id="310" r:id="rId44"/>
    <p:sldId id="311" r:id="rId45"/>
    <p:sldId id="299" r:id="rId46"/>
    <p:sldId id="312" r:id="rId47"/>
    <p:sldId id="301" r:id="rId48"/>
    <p:sldId id="314" r:id="rId49"/>
    <p:sldId id="315" r:id="rId50"/>
    <p:sldId id="316" r:id="rId51"/>
    <p:sldId id="317" r:id="rId52"/>
    <p:sldId id="318" r:id="rId53"/>
    <p:sldId id="319" r:id="rId54"/>
    <p:sldId id="320" r:id="rId55"/>
    <p:sldId id="321" r:id="rId56"/>
    <p:sldId id="322" r:id="rId57"/>
    <p:sldId id="323" r:id="rId58"/>
    <p:sldId id="302" r:id="rId59"/>
    <p:sldId id="313" r:id="rId60"/>
    <p:sldId id="303" r:id="rId61"/>
    <p:sldId id="324" r:id="rId62"/>
    <p:sldId id="304" r:id="rId63"/>
    <p:sldId id="305" r:id="rId64"/>
    <p:sldId id="333" r:id="rId65"/>
    <p:sldId id="332" r:id="rId66"/>
    <p:sldId id="326" r:id="rId67"/>
    <p:sldId id="328" r:id="rId68"/>
    <p:sldId id="329" r:id="rId69"/>
    <p:sldId id="330" r:id="rId70"/>
    <p:sldId id="335" r:id="rId71"/>
    <p:sldId id="334" r:id="rId72"/>
  </p:sldIdLst>
  <p:sldSz cx="9144000" cy="6858000" type="screen4x3"/>
  <p:notesSz cx="6858000" cy="9144000"/>
  <p:custDataLst>
    <p:tags r:id="rId73"/>
  </p:custDataLst>
  <p:defaultTextStyle>
    <a:defPPr>
      <a:defRPr lang="pt-BR"/>
    </a:defPPr>
    <a:lvl1pPr algn="l" rtl="0" fontAlgn="base">
      <a:spcBef>
        <a:spcPct val="0"/>
      </a:spcBef>
      <a:spcAft>
        <a:spcPct val="0"/>
      </a:spcAft>
      <a:defRPr kern="1200">
        <a:solidFill>
          <a:schemeClr val="tx1"/>
        </a:solidFill>
        <a:latin typeface="Gill Sans MT" pitchFamily="34" charset="0"/>
        <a:ea typeface="+mn-ea"/>
        <a:cs typeface="Arial"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CC"/>
    <a:srgbClr val="0000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054" autoAdjust="0"/>
  </p:normalViewPr>
  <p:slideViewPr>
    <p:cSldViewPr>
      <p:cViewPr>
        <p:scale>
          <a:sx n="80" d="100"/>
          <a:sy n="80" d="100"/>
        </p:scale>
        <p:origin x="-1445" y="-259"/>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tângulo 3"/>
          <p:cNvSpPr/>
          <p:nvPr/>
        </p:nvSpPr>
        <p:spPr>
          <a:xfrm>
            <a:off x="904875" y="3648075"/>
            <a:ext cx="73152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4"/>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5"/>
          <p:cNvSpPr/>
          <p:nvPr/>
        </p:nvSpPr>
        <p:spPr>
          <a:xfrm>
            <a:off x="904875" y="3648075"/>
            <a:ext cx="2286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6"/>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Título 7"/>
          <p:cNvSpPr>
            <a:spLocks noGrp="1"/>
          </p:cNvSpPr>
          <p:nvPr>
            <p:ph type="ctrTitle"/>
          </p:nvPr>
        </p:nvSpPr>
        <p:spPr>
          <a:xfrm>
            <a:off x="1219200" y="3886200"/>
            <a:ext cx="6858000" cy="990600"/>
          </a:xfrm>
        </p:spPr>
        <p:txBody>
          <a:bodyPr anchor="t"/>
          <a:lstStyle>
            <a:lvl1pPr algn="r">
              <a:defRPr sz="3200">
                <a:solidFill>
                  <a:schemeClr val="tx1"/>
                </a:solidFill>
              </a:defRPr>
            </a:lvl1pPr>
          </a:lstStyle>
          <a:p>
            <a:r>
              <a:rPr lang="pt-BR" smtClean="0"/>
              <a:t>Clique para editar o estilo do título mestre</a:t>
            </a:r>
            <a:endParaRPr lang="en-US"/>
          </a:p>
        </p:txBody>
      </p:sp>
      <p:sp>
        <p:nvSpPr>
          <p:cNvPr id="9" name="Subtítulo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10" name="Espaço Reservado para Data 27"/>
          <p:cNvSpPr>
            <a:spLocks noGrp="1"/>
          </p:cNvSpPr>
          <p:nvPr>
            <p:ph type="dt" sz="half" idx="10"/>
          </p:nvPr>
        </p:nvSpPr>
        <p:spPr>
          <a:xfrm>
            <a:off x="6400800" y="6354763"/>
            <a:ext cx="2286000" cy="366712"/>
          </a:xfrm>
        </p:spPr>
        <p:txBody>
          <a:bodyPr/>
          <a:lstStyle>
            <a:lvl1pPr>
              <a:defRPr sz="1400"/>
            </a:lvl1pPr>
          </a:lstStyle>
          <a:p>
            <a:pPr>
              <a:defRPr/>
            </a:pPr>
            <a:fld id="{232E6D4D-CECC-4B5D-9130-04F35891EDA1}" type="datetimeFigureOut">
              <a:rPr lang="pt-BR"/>
              <a:pPr>
                <a:defRPr/>
              </a:pPr>
              <a:t>19/07/2021</a:t>
            </a:fld>
            <a:endParaRPr lang="pt-BR"/>
          </a:p>
        </p:txBody>
      </p:sp>
      <p:sp>
        <p:nvSpPr>
          <p:cNvPr id="11" name="Espaço Reservado para Rodapé 16"/>
          <p:cNvSpPr>
            <a:spLocks noGrp="1"/>
          </p:cNvSpPr>
          <p:nvPr>
            <p:ph type="ftr" sz="quarter" idx="11"/>
          </p:nvPr>
        </p:nvSpPr>
        <p:spPr>
          <a:xfrm>
            <a:off x="2898775" y="6354763"/>
            <a:ext cx="3475038" cy="366712"/>
          </a:xfrm>
        </p:spPr>
        <p:txBody>
          <a:bodyPr/>
          <a:lstStyle>
            <a:lvl1pPr>
              <a:defRPr/>
            </a:lvl1pPr>
          </a:lstStyle>
          <a:p>
            <a:pPr>
              <a:defRPr/>
            </a:pPr>
            <a:endParaRPr lang="pt-BR"/>
          </a:p>
        </p:txBody>
      </p:sp>
      <p:sp>
        <p:nvSpPr>
          <p:cNvPr id="12" name="Espaço Reservado para Número de Slide 28"/>
          <p:cNvSpPr>
            <a:spLocks noGrp="1"/>
          </p:cNvSpPr>
          <p:nvPr>
            <p:ph type="sldNum" sz="quarter" idx="12"/>
          </p:nvPr>
        </p:nvSpPr>
        <p:spPr>
          <a:xfrm>
            <a:off x="1216025" y="6354763"/>
            <a:ext cx="1219200" cy="366712"/>
          </a:xfrm>
        </p:spPr>
        <p:txBody>
          <a:bodyPr/>
          <a:lstStyle>
            <a:lvl1pPr>
              <a:defRPr/>
            </a:lvl1pPr>
          </a:lstStyle>
          <a:p>
            <a:pPr>
              <a:defRPr/>
            </a:pPr>
            <a:fld id="{12DCFC96-1B87-4A5A-B87A-F2352F1D90C1}" type="slidenum">
              <a:rPr lang="pt-BR"/>
              <a:pPr>
                <a:defRPr/>
              </a:pPr>
              <a:t>‹nº›</a:t>
            </a:fld>
            <a:endParaRPr lang="pt-BR"/>
          </a:p>
        </p:txBody>
      </p:sp>
    </p:spTree>
    <p:extLst>
      <p:ext uri="{BB962C8B-B14F-4D97-AF65-F5344CB8AC3E}">
        <p14:creationId xmlns:p14="http://schemas.microsoft.com/office/powerpoint/2010/main" val="3189774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8" name="Espaço Reservado para Conteúdo 7"/>
          <p:cNvSpPr>
            <a:spLocks noGrp="1"/>
          </p:cNvSpPr>
          <p:nvPr>
            <p:ph sz="quarter" idx="1"/>
          </p:nvPr>
        </p:nvSpPr>
        <p:spPr>
          <a:xfrm>
            <a:off x="457200" y="1219200"/>
            <a:ext cx="8229600" cy="493776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4FF1EE5C-5BF9-4215-95EF-D6D8B184EE98}" type="datetimeFigureOut">
              <a:rPr lang="pt-BR"/>
              <a:pPr>
                <a:defRPr/>
              </a:pPr>
              <a:t>19/07/2021</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9322E049-50F9-4FD9-988D-B6C0244E07D1}" type="slidenum">
              <a:rPr lang="pt-BR"/>
              <a:pPr>
                <a:defRPr/>
              </a:pPr>
              <a:t>‹nº›</a:t>
            </a:fld>
            <a:endParaRPr lang="pt-BR"/>
          </a:p>
        </p:txBody>
      </p:sp>
    </p:spTree>
    <p:extLst>
      <p:ext uri="{BB962C8B-B14F-4D97-AF65-F5344CB8AC3E}">
        <p14:creationId xmlns:p14="http://schemas.microsoft.com/office/powerpoint/2010/main" val="2019344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1">
        <a:schemeClr val="bg2"/>
      </p:bgRef>
    </p:bg>
    <p:spTree>
      <p:nvGrpSpPr>
        <p:cNvPr id="1" name=""/>
        <p:cNvGrpSpPr/>
        <p:nvPr/>
      </p:nvGrpSpPr>
      <p:grpSpPr>
        <a:xfrm>
          <a:off x="0" y="0"/>
          <a:ext cx="0" cy="0"/>
          <a:chOff x="0" y="0"/>
          <a:chExt cx="0" cy="0"/>
        </a:xfrm>
      </p:grpSpPr>
      <p:sp>
        <p:nvSpPr>
          <p:cNvPr id="4" name="Retângulo 3"/>
          <p:cNvSpPr/>
          <p:nvPr/>
        </p:nvSpPr>
        <p:spPr>
          <a:xfrm>
            <a:off x="914400" y="2819400"/>
            <a:ext cx="73152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4"/>
          <p:cNvSpPr/>
          <p:nvPr/>
        </p:nvSpPr>
        <p:spPr>
          <a:xfrm>
            <a:off x="914400" y="2819400"/>
            <a:ext cx="2286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1"/>
          <p:cNvSpPr>
            <a:spLocks noGrp="1"/>
          </p:cNvSpPr>
          <p:nvPr>
            <p:ph type="title"/>
          </p:nvPr>
        </p:nvSpPr>
        <p:spPr>
          <a:xfrm>
            <a:off x="1219200" y="2971800"/>
            <a:ext cx="6858000" cy="1066800"/>
          </a:xfrm>
        </p:spPr>
        <p:txBody>
          <a:bodyPr anchor="t"/>
          <a:lstStyle>
            <a:lvl1pPr algn="r">
              <a:buNone/>
              <a:defRPr sz="3200" b="0" cap="none" baseline="0"/>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1295400" y="4267200"/>
            <a:ext cx="6781800" cy="1143000"/>
          </a:xfrm>
        </p:spPr>
        <p:txBody>
          <a:bodyPr/>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os estilos do texto mestre</a:t>
            </a:r>
          </a:p>
        </p:txBody>
      </p:sp>
      <p:sp>
        <p:nvSpPr>
          <p:cNvPr id="6" name="Espaço Reservado para Data 3"/>
          <p:cNvSpPr>
            <a:spLocks noGrp="1"/>
          </p:cNvSpPr>
          <p:nvPr>
            <p:ph type="dt" sz="half" idx="10"/>
          </p:nvPr>
        </p:nvSpPr>
        <p:spPr>
          <a:xfrm>
            <a:off x="6400800" y="6354763"/>
            <a:ext cx="2286000" cy="366712"/>
          </a:xfrm>
        </p:spPr>
        <p:txBody>
          <a:bodyPr/>
          <a:lstStyle>
            <a:lvl1pPr>
              <a:defRPr/>
            </a:lvl1pPr>
          </a:lstStyle>
          <a:p>
            <a:pPr>
              <a:defRPr/>
            </a:pPr>
            <a:fld id="{12E39AD7-E0E0-40A5-A476-5980E28F516B}" type="datetimeFigureOut">
              <a:rPr lang="pt-BR"/>
              <a:pPr>
                <a:defRPr/>
              </a:pPr>
              <a:t>19/07/2021</a:t>
            </a:fld>
            <a:endParaRPr lang="pt-BR"/>
          </a:p>
        </p:txBody>
      </p:sp>
      <p:sp>
        <p:nvSpPr>
          <p:cNvPr id="7" name="Espaço Reservado para Rodapé 4"/>
          <p:cNvSpPr>
            <a:spLocks noGrp="1"/>
          </p:cNvSpPr>
          <p:nvPr>
            <p:ph type="ftr" sz="quarter" idx="11"/>
          </p:nvPr>
        </p:nvSpPr>
        <p:spPr>
          <a:xfrm>
            <a:off x="2898775" y="6354763"/>
            <a:ext cx="3475038" cy="366712"/>
          </a:xfrm>
        </p:spPr>
        <p:txBody>
          <a:bodyPr/>
          <a:lstStyle>
            <a:lvl1pPr>
              <a:defRPr/>
            </a:lvl1pPr>
          </a:lstStyle>
          <a:p>
            <a:pPr>
              <a:defRPr/>
            </a:pPr>
            <a:endParaRPr lang="pt-BR"/>
          </a:p>
        </p:txBody>
      </p:sp>
      <p:sp>
        <p:nvSpPr>
          <p:cNvPr id="8" name="Espaço Reservado para Número de Slide 5"/>
          <p:cNvSpPr>
            <a:spLocks noGrp="1"/>
          </p:cNvSpPr>
          <p:nvPr>
            <p:ph type="sldNum" sz="quarter" idx="12"/>
          </p:nvPr>
        </p:nvSpPr>
        <p:spPr>
          <a:xfrm>
            <a:off x="1069975" y="6354763"/>
            <a:ext cx="1520825" cy="366712"/>
          </a:xfrm>
        </p:spPr>
        <p:txBody>
          <a:bodyPr/>
          <a:lstStyle>
            <a:lvl1pPr>
              <a:defRPr/>
            </a:lvl1pPr>
          </a:lstStyle>
          <a:p>
            <a:pPr>
              <a:defRPr/>
            </a:pPr>
            <a:fld id="{5521E386-C3B6-4A65-B53B-262AA2326C7C}" type="slidenum">
              <a:rPr lang="pt-BR"/>
              <a:pPr>
                <a:defRPr/>
              </a:pPr>
              <a:t>‹nº›</a:t>
            </a:fld>
            <a:endParaRPr lang="pt-BR"/>
          </a:p>
        </p:txBody>
      </p:sp>
    </p:spTree>
    <p:extLst>
      <p:ext uri="{BB962C8B-B14F-4D97-AF65-F5344CB8AC3E}">
        <p14:creationId xmlns:p14="http://schemas.microsoft.com/office/powerpoint/2010/main" val="151850455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28600"/>
            <a:ext cx="8229600" cy="914400"/>
          </a:xfrm>
        </p:spPr>
        <p:txBody>
          <a:bodyPr/>
          <a:lstStyle/>
          <a:p>
            <a:r>
              <a:rPr lang="pt-BR" smtClean="0"/>
              <a:t>Clique para editar o estilo do título mestre</a:t>
            </a:r>
            <a:endParaRPr lang="en-US"/>
          </a:p>
        </p:txBody>
      </p:sp>
      <p:sp>
        <p:nvSpPr>
          <p:cNvPr id="9" name="Espaço Reservado para Conteúdo 8"/>
          <p:cNvSpPr>
            <a:spLocks noGrp="1"/>
          </p:cNvSpPr>
          <p:nvPr>
            <p:ph sz="quarter" idx="1"/>
          </p:nvPr>
        </p:nvSpPr>
        <p:spPr>
          <a:xfrm>
            <a:off x="457200" y="1219200"/>
            <a:ext cx="4041648" cy="493776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1" name="Espaço Reservado para Conteúdo 10"/>
          <p:cNvSpPr>
            <a:spLocks noGrp="1"/>
          </p:cNvSpPr>
          <p:nvPr>
            <p:ph sz="quarter" idx="2"/>
          </p:nvPr>
        </p:nvSpPr>
        <p:spPr>
          <a:xfrm>
            <a:off x="4632198" y="1216152"/>
            <a:ext cx="4041648" cy="493776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13"/>
          <p:cNvSpPr>
            <a:spLocks noGrp="1"/>
          </p:cNvSpPr>
          <p:nvPr>
            <p:ph type="dt" sz="half" idx="10"/>
          </p:nvPr>
        </p:nvSpPr>
        <p:spPr/>
        <p:txBody>
          <a:bodyPr/>
          <a:lstStyle>
            <a:lvl1pPr>
              <a:defRPr/>
            </a:lvl1pPr>
          </a:lstStyle>
          <a:p>
            <a:pPr>
              <a:defRPr/>
            </a:pPr>
            <a:fld id="{8D94211B-FCAB-4FC2-8FED-F6D76CD5DB56}" type="datetimeFigureOut">
              <a:rPr lang="pt-BR"/>
              <a:pPr>
                <a:defRPr/>
              </a:pPr>
              <a:t>19/07/2021</a:t>
            </a:fld>
            <a:endParaRPr lang="pt-BR"/>
          </a:p>
        </p:txBody>
      </p:sp>
      <p:sp>
        <p:nvSpPr>
          <p:cNvPr id="6" name="Espaço Reservado para Rodapé 2"/>
          <p:cNvSpPr>
            <a:spLocks noGrp="1"/>
          </p:cNvSpPr>
          <p:nvPr>
            <p:ph type="ftr" sz="quarter" idx="11"/>
          </p:nvPr>
        </p:nvSpPr>
        <p:spPr/>
        <p:txBody>
          <a:bodyPr/>
          <a:lstStyle>
            <a:lvl1pPr>
              <a:defRPr/>
            </a:lvl1pPr>
          </a:lstStyle>
          <a:p>
            <a:pPr>
              <a:defRPr/>
            </a:pPr>
            <a:endParaRPr lang="pt-BR"/>
          </a:p>
        </p:txBody>
      </p:sp>
      <p:sp>
        <p:nvSpPr>
          <p:cNvPr id="7" name="Espaço Reservado para Número de Slide 22"/>
          <p:cNvSpPr>
            <a:spLocks noGrp="1"/>
          </p:cNvSpPr>
          <p:nvPr>
            <p:ph type="sldNum" sz="quarter" idx="12"/>
          </p:nvPr>
        </p:nvSpPr>
        <p:spPr/>
        <p:txBody>
          <a:bodyPr/>
          <a:lstStyle>
            <a:lvl1pPr>
              <a:defRPr/>
            </a:lvl1pPr>
          </a:lstStyle>
          <a:p>
            <a:pPr>
              <a:defRPr/>
            </a:pPr>
            <a:fld id="{A0DF0FCD-759B-4C61-B6EC-4F17DF92D05A}" type="slidenum">
              <a:rPr lang="pt-BR"/>
              <a:pPr>
                <a:defRPr/>
              </a:pPr>
              <a:t>‹nº›</a:t>
            </a:fld>
            <a:endParaRPr lang="pt-BR"/>
          </a:p>
        </p:txBody>
      </p:sp>
    </p:spTree>
    <p:extLst>
      <p:ext uri="{BB962C8B-B14F-4D97-AF65-F5344CB8AC3E}">
        <p14:creationId xmlns:p14="http://schemas.microsoft.com/office/powerpoint/2010/main" val="42835431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28600"/>
            <a:ext cx="8229600" cy="914400"/>
          </a:xfrm>
        </p:spPr>
        <p:txBody>
          <a:bodyPr anchor="ctr"/>
          <a:lstStyle>
            <a:lvl1pPr>
              <a:defRPr/>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457200" y="1285875"/>
            <a:ext cx="4040188" cy="685800"/>
          </a:xfrm>
          <a:noFill/>
          <a:ln>
            <a:noFill/>
          </a:ln>
        </p:spPr>
        <p:txBody>
          <a:bodyPr anchor="b">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pt-BR" smtClean="0"/>
              <a:t>Clique para editar os estilos do texto mestre</a:t>
            </a:r>
          </a:p>
        </p:txBody>
      </p:sp>
      <p:sp>
        <p:nvSpPr>
          <p:cNvPr id="4" name="Espaço Reservado para Texto 3"/>
          <p:cNvSpPr>
            <a:spLocks noGrp="1"/>
          </p:cNvSpPr>
          <p:nvPr>
            <p:ph type="body" sz="half" idx="3"/>
          </p:nvPr>
        </p:nvSpPr>
        <p:spPr>
          <a:xfrm>
            <a:off x="4648200" y="1295400"/>
            <a:ext cx="4041775" cy="685800"/>
          </a:xfrm>
          <a:noFill/>
          <a:ln>
            <a:noFill/>
          </a:ln>
        </p:spPr>
        <p:txBody>
          <a:bodyPr anchor="b"/>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pt-BR" smtClean="0"/>
              <a:t>Clique para editar os estilos do texto mestre</a:t>
            </a:r>
          </a:p>
        </p:txBody>
      </p:sp>
      <p:sp>
        <p:nvSpPr>
          <p:cNvPr id="11" name="Espaço Reservado para Conteúdo 10"/>
          <p:cNvSpPr>
            <a:spLocks noGrp="1"/>
          </p:cNvSpPr>
          <p:nvPr>
            <p:ph sz="quarter" idx="2"/>
          </p:nvPr>
        </p:nvSpPr>
        <p:spPr>
          <a:xfrm>
            <a:off x="457200" y="2133600"/>
            <a:ext cx="4038600" cy="40386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3" name="Espaço Reservado para Conteúdo 12"/>
          <p:cNvSpPr>
            <a:spLocks noGrp="1"/>
          </p:cNvSpPr>
          <p:nvPr>
            <p:ph sz="quarter" idx="4"/>
          </p:nvPr>
        </p:nvSpPr>
        <p:spPr>
          <a:xfrm>
            <a:off x="4648200" y="2133600"/>
            <a:ext cx="4038600" cy="40386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13"/>
          <p:cNvSpPr>
            <a:spLocks noGrp="1"/>
          </p:cNvSpPr>
          <p:nvPr>
            <p:ph type="dt" sz="half" idx="10"/>
          </p:nvPr>
        </p:nvSpPr>
        <p:spPr/>
        <p:txBody>
          <a:bodyPr/>
          <a:lstStyle>
            <a:lvl1pPr>
              <a:defRPr/>
            </a:lvl1pPr>
          </a:lstStyle>
          <a:p>
            <a:pPr>
              <a:defRPr/>
            </a:pPr>
            <a:fld id="{E000AD2B-1641-4A36-B3C6-BECBCAF3BF74}" type="datetimeFigureOut">
              <a:rPr lang="pt-BR"/>
              <a:pPr>
                <a:defRPr/>
              </a:pPr>
              <a:t>19/07/2021</a:t>
            </a:fld>
            <a:endParaRPr lang="pt-BR"/>
          </a:p>
        </p:txBody>
      </p:sp>
      <p:sp>
        <p:nvSpPr>
          <p:cNvPr id="8" name="Espaço Reservado para Rodapé 2"/>
          <p:cNvSpPr>
            <a:spLocks noGrp="1"/>
          </p:cNvSpPr>
          <p:nvPr>
            <p:ph type="ftr" sz="quarter" idx="11"/>
          </p:nvPr>
        </p:nvSpPr>
        <p:spPr/>
        <p:txBody>
          <a:bodyPr/>
          <a:lstStyle>
            <a:lvl1pPr>
              <a:defRPr/>
            </a:lvl1pPr>
          </a:lstStyle>
          <a:p>
            <a:pPr>
              <a:defRPr/>
            </a:pPr>
            <a:endParaRPr lang="pt-BR"/>
          </a:p>
        </p:txBody>
      </p:sp>
      <p:sp>
        <p:nvSpPr>
          <p:cNvPr id="9" name="Espaço Reservado para Número de Slide 22"/>
          <p:cNvSpPr>
            <a:spLocks noGrp="1"/>
          </p:cNvSpPr>
          <p:nvPr>
            <p:ph type="sldNum" sz="quarter" idx="12"/>
          </p:nvPr>
        </p:nvSpPr>
        <p:spPr/>
        <p:txBody>
          <a:bodyPr/>
          <a:lstStyle>
            <a:lvl1pPr>
              <a:defRPr/>
            </a:lvl1pPr>
          </a:lstStyle>
          <a:p>
            <a:pPr>
              <a:defRPr/>
            </a:pPr>
            <a:fld id="{B56613AA-BAE3-4B60-93C9-9ACBA2AC4D67}" type="slidenum">
              <a:rPr lang="pt-BR"/>
              <a:pPr>
                <a:defRPr/>
              </a:pPr>
              <a:t>‹nº›</a:t>
            </a:fld>
            <a:endParaRPr lang="pt-BR"/>
          </a:p>
        </p:txBody>
      </p:sp>
    </p:spTree>
    <p:extLst>
      <p:ext uri="{BB962C8B-B14F-4D97-AF65-F5344CB8AC3E}">
        <p14:creationId xmlns:p14="http://schemas.microsoft.com/office/powerpoint/2010/main" val="11337451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 name="Triângulo isósceles 2"/>
          <p:cNvSpPr>
            <a:spLocks noChangeAspect="1"/>
          </p:cNvSpPr>
          <p:nvPr/>
        </p:nvSpPr>
        <p:spPr>
          <a:xfrm rot="5400000">
            <a:off x="419100" y="6467475"/>
            <a:ext cx="190500"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1"/>
          <p:cNvSpPr>
            <a:spLocks noGrp="1"/>
          </p:cNvSpPr>
          <p:nvPr>
            <p:ph type="title"/>
          </p:nvPr>
        </p:nvSpPr>
        <p:spPr>
          <a:xfrm>
            <a:off x="457200" y="228600"/>
            <a:ext cx="8229600" cy="914400"/>
          </a:xfrm>
        </p:spPr>
        <p:txBody>
          <a:bodyPr/>
          <a:lstStyle/>
          <a:p>
            <a:r>
              <a:rPr lang="pt-BR" smtClean="0"/>
              <a:t>Clique para editar o estilo do título mestre</a:t>
            </a:r>
            <a:endParaRPr lang="en-US"/>
          </a:p>
        </p:txBody>
      </p:sp>
      <p:sp>
        <p:nvSpPr>
          <p:cNvPr id="4" name="Espaço Reservado para Data 2"/>
          <p:cNvSpPr>
            <a:spLocks noGrp="1"/>
          </p:cNvSpPr>
          <p:nvPr>
            <p:ph type="dt" sz="half" idx="10"/>
          </p:nvPr>
        </p:nvSpPr>
        <p:spPr/>
        <p:txBody>
          <a:bodyPr/>
          <a:lstStyle>
            <a:lvl1pPr>
              <a:defRPr/>
            </a:lvl1pPr>
          </a:lstStyle>
          <a:p>
            <a:pPr>
              <a:defRPr/>
            </a:pPr>
            <a:fld id="{7E06817B-E930-4501-8848-604AC82D577E}" type="datetimeFigureOut">
              <a:rPr lang="pt-BR"/>
              <a:pPr>
                <a:defRPr/>
              </a:pPr>
              <a:t>19/07/2021</a:t>
            </a:fld>
            <a:endParaRPr lang="pt-BR"/>
          </a:p>
        </p:txBody>
      </p:sp>
      <p:sp>
        <p:nvSpPr>
          <p:cNvPr id="5" name="Espaço Reservado para Rodapé 3"/>
          <p:cNvSpPr>
            <a:spLocks noGrp="1"/>
          </p:cNvSpPr>
          <p:nvPr>
            <p:ph type="ftr" sz="quarter" idx="11"/>
          </p:nvPr>
        </p:nvSpPr>
        <p:spPr/>
        <p:txBody>
          <a:bodyPr/>
          <a:lstStyle>
            <a:lvl1pPr>
              <a:defRPr/>
            </a:lvl1pPr>
          </a:lstStyle>
          <a:p>
            <a:pPr>
              <a:defRPr/>
            </a:pPr>
            <a:endParaRPr lang="pt-BR"/>
          </a:p>
        </p:txBody>
      </p:sp>
      <p:sp>
        <p:nvSpPr>
          <p:cNvPr id="6" name="Espaço Reservado para Número de Slide 4"/>
          <p:cNvSpPr>
            <a:spLocks noGrp="1"/>
          </p:cNvSpPr>
          <p:nvPr>
            <p:ph type="sldNum" sz="quarter" idx="12"/>
          </p:nvPr>
        </p:nvSpPr>
        <p:spPr/>
        <p:txBody>
          <a:bodyPr/>
          <a:lstStyle>
            <a:lvl1pPr>
              <a:defRPr/>
            </a:lvl1pPr>
          </a:lstStyle>
          <a:p>
            <a:pPr>
              <a:defRPr/>
            </a:pPr>
            <a:fld id="{D3F357DD-1D0C-475C-87B4-9D8AB0C4287E}" type="slidenum">
              <a:rPr lang="pt-BR"/>
              <a:pPr>
                <a:defRPr/>
              </a:pPr>
              <a:t>‹nº›</a:t>
            </a:fld>
            <a:endParaRPr lang="pt-BR"/>
          </a:p>
        </p:txBody>
      </p:sp>
    </p:spTree>
    <p:extLst>
      <p:ext uri="{BB962C8B-B14F-4D97-AF65-F5344CB8AC3E}">
        <p14:creationId xmlns:p14="http://schemas.microsoft.com/office/powerpoint/2010/main" val="3866767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Conector reto 10"/>
          <p:cNvSpPr>
            <a:spLocks noChangeShapeType="1"/>
          </p:cNvSpPr>
          <p:nvPr/>
        </p:nvSpPr>
        <p:spPr bwMode="auto">
          <a:xfrm>
            <a:off x="457200" y="6353175"/>
            <a:ext cx="82296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endParaRPr lang="pt-BR"/>
          </a:p>
        </p:txBody>
      </p:sp>
      <p:sp>
        <p:nvSpPr>
          <p:cNvPr id="3" name="Triângulo isósceles 2"/>
          <p:cNvSpPr>
            <a:spLocks noChangeAspect="1"/>
          </p:cNvSpPr>
          <p:nvPr/>
        </p:nvSpPr>
        <p:spPr>
          <a:xfrm rot="5400000">
            <a:off x="419100" y="6467475"/>
            <a:ext cx="190500"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Espaço Reservado para Data 1"/>
          <p:cNvSpPr>
            <a:spLocks noGrp="1"/>
          </p:cNvSpPr>
          <p:nvPr>
            <p:ph type="dt" sz="half" idx="10"/>
          </p:nvPr>
        </p:nvSpPr>
        <p:spPr/>
        <p:txBody>
          <a:bodyPr/>
          <a:lstStyle>
            <a:lvl1pPr>
              <a:defRPr/>
            </a:lvl1pPr>
          </a:lstStyle>
          <a:p>
            <a:pPr>
              <a:defRPr/>
            </a:pPr>
            <a:fld id="{2BCCF564-E60A-4251-BBA4-ECAAD4D142E4}" type="datetimeFigureOut">
              <a:rPr lang="pt-BR"/>
              <a:pPr>
                <a:defRPr/>
              </a:pPr>
              <a:t>19/07/2021</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3"/>
          <p:cNvSpPr>
            <a:spLocks noGrp="1"/>
          </p:cNvSpPr>
          <p:nvPr>
            <p:ph type="sldNum" sz="quarter" idx="12"/>
          </p:nvPr>
        </p:nvSpPr>
        <p:spPr/>
        <p:txBody>
          <a:bodyPr/>
          <a:lstStyle>
            <a:lvl1pPr>
              <a:defRPr/>
            </a:lvl1pPr>
          </a:lstStyle>
          <a:p>
            <a:pPr>
              <a:defRPr/>
            </a:pPr>
            <a:fld id="{685E10E5-6001-4EC0-9956-FD3DA7B16DC7}" type="slidenum">
              <a:rPr lang="pt-BR"/>
              <a:pPr>
                <a:defRPr/>
              </a:pPr>
              <a:t>‹nº›</a:t>
            </a:fld>
            <a:endParaRPr lang="pt-BR"/>
          </a:p>
        </p:txBody>
      </p:sp>
    </p:spTree>
    <p:extLst>
      <p:ext uri="{BB962C8B-B14F-4D97-AF65-F5344CB8AC3E}">
        <p14:creationId xmlns:p14="http://schemas.microsoft.com/office/powerpoint/2010/main" val="3028052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Conector reto 10"/>
          <p:cNvSpPr>
            <a:spLocks noChangeShapeType="1"/>
          </p:cNvSpPr>
          <p:nvPr/>
        </p:nvSpPr>
        <p:spPr bwMode="auto">
          <a:xfrm>
            <a:off x="457200" y="6353175"/>
            <a:ext cx="82296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endParaRPr lang="pt-BR"/>
          </a:p>
        </p:txBody>
      </p:sp>
      <p:sp>
        <p:nvSpPr>
          <p:cNvPr id="6" name="Conector reto 11"/>
          <p:cNvSpPr>
            <a:spLocks noChangeShapeType="1"/>
          </p:cNvSpPr>
          <p:nvPr/>
        </p:nvSpPr>
        <p:spPr bwMode="auto">
          <a:xfrm rot="5400000">
            <a:off x="3160712" y="3324226"/>
            <a:ext cx="6035675"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endParaRPr lang="pt-BR"/>
          </a:p>
        </p:txBody>
      </p:sp>
      <p:sp>
        <p:nvSpPr>
          <p:cNvPr id="7" name="Triângulo isósceles 6"/>
          <p:cNvSpPr>
            <a:spLocks noChangeAspect="1"/>
          </p:cNvSpPr>
          <p:nvPr/>
        </p:nvSpPr>
        <p:spPr>
          <a:xfrm rot="5400000">
            <a:off x="419100" y="6467475"/>
            <a:ext cx="190500"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1"/>
          <p:cNvSpPr>
            <a:spLocks noGrp="1"/>
          </p:cNvSpPr>
          <p:nvPr>
            <p:ph type="title"/>
          </p:nvPr>
        </p:nvSpPr>
        <p:spPr>
          <a:xfrm>
            <a:off x="6324600" y="304800"/>
            <a:ext cx="2514600" cy="838200"/>
          </a:xfrm>
        </p:spPr>
        <p:txBody>
          <a:bodyPr>
            <a:noAutofit/>
          </a:bodyPr>
          <a:lstStyle>
            <a:lvl1pPr algn="l">
              <a:buNone/>
              <a:defRPr sz="2000" b="1">
                <a:solidFill>
                  <a:schemeClr val="tx2"/>
                </a:solidFill>
                <a:latin typeface="+mn-lt"/>
                <a:ea typeface="+mn-ea"/>
                <a:cs typeface="+mn-cs"/>
              </a:defRPr>
            </a:lvl1pPr>
          </a:lstStyle>
          <a:p>
            <a:r>
              <a:rPr lang="pt-BR" smtClean="0"/>
              <a:t>Clique para editar o estilo do título mestre</a:t>
            </a:r>
            <a:endParaRPr lang="en-US"/>
          </a:p>
        </p:txBody>
      </p:sp>
      <p:sp>
        <p:nvSpPr>
          <p:cNvPr id="3" name="Espaço Reservado para Texto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pt-BR" smtClean="0"/>
              <a:t>Clique para editar os estilos do texto mestre</a:t>
            </a:r>
          </a:p>
        </p:txBody>
      </p:sp>
      <p:sp>
        <p:nvSpPr>
          <p:cNvPr id="12" name="Espaço Reservado para Conteúdo 11"/>
          <p:cNvSpPr>
            <a:spLocks noGrp="1"/>
          </p:cNvSpPr>
          <p:nvPr>
            <p:ph sz="quarter" idx="1"/>
          </p:nvPr>
        </p:nvSpPr>
        <p:spPr>
          <a:xfrm>
            <a:off x="304800" y="304800"/>
            <a:ext cx="5715000" cy="5715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8" name="Espaço Reservado para Data 4"/>
          <p:cNvSpPr>
            <a:spLocks noGrp="1"/>
          </p:cNvSpPr>
          <p:nvPr>
            <p:ph type="dt" sz="half" idx="10"/>
          </p:nvPr>
        </p:nvSpPr>
        <p:spPr/>
        <p:txBody>
          <a:bodyPr/>
          <a:lstStyle>
            <a:lvl1pPr>
              <a:defRPr/>
            </a:lvl1pPr>
          </a:lstStyle>
          <a:p>
            <a:pPr>
              <a:defRPr/>
            </a:pPr>
            <a:fld id="{230D4653-4A8E-4B98-9985-F0AFF1BB4181}" type="datetimeFigureOut">
              <a:rPr lang="pt-BR"/>
              <a:pPr>
                <a:defRPr/>
              </a:pPr>
              <a:t>19/07/2021</a:t>
            </a:fld>
            <a:endParaRPr lang="pt-BR"/>
          </a:p>
        </p:txBody>
      </p:sp>
      <p:sp>
        <p:nvSpPr>
          <p:cNvPr id="9" name="Espaço Reservado para Rodapé 5"/>
          <p:cNvSpPr>
            <a:spLocks noGrp="1"/>
          </p:cNvSpPr>
          <p:nvPr>
            <p:ph type="ftr" sz="quarter" idx="11"/>
          </p:nvPr>
        </p:nvSpPr>
        <p:spPr/>
        <p:txBody>
          <a:bodyPr/>
          <a:lstStyle>
            <a:lvl1pPr>
              <a:defRPr/>
            </a:lvl1pPr>
          </a:lstStyle>
          <a:p>
            <a:pPr>
              <a:defRPr/>
            </a:pPr>
            <a:endParaRPr lang="pt-BR"/>
          </a:p>
        </p:txBody>
      </p:sp>
      <p:sp>
        <p:nvSpPr>
          <p:cNvPr id="10" name="Espaço Reservado para Número de Slide 6"/>
          <p:cNvSpPr>
            <a:spLocks noGrp="1"/>
          </p:cNvSpPr>
          <p:nvPr>
            <p:ph type="sldNum" sz="quarter" idx="12"/>
          </p:nvPr>
        </p:nvSpPr>
        <p:spPr/>
        <p:txBody>
          <a:bodyPr/>
          <a:lstStyle>
            <a:lvl1pPr>
              <a:defRPr/>
            </a:lvl1pPr>
          </a:lstStyle>
          <a:p>
            <a:pPr>
              <a:defRPr/>
            </a:pPr>
            <a:fld id="{FEBC5B01-5EA4-4A6F-A153-9C776B6B3632}" type="slidenum">
              <a:rPr lang="pt-BR"/>
              <a:pPr>
                <a:defRPr/>
              </a:pPr>
              <a:t>‹nº›</a:t>
            </a:fld>
            <a:endParaRPr lang="pt-BR"/>
          </a:p>
        </p:txBody>
      </p:sp>
    </p:spTree>
    <p:extLst>
      <p:ext uri="{BB962C8B-B14F-4D97-AF65-F5344CB8AC3E}">
        <p14:creationId xmlns:p14="http://schemas.microsoft.com/office/powerpoint/2010/main" val="9661794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bg>
      <p:bgRef idx="1001">
        <a:schemeClr val="bg2"/>
      </p:bgRef>
    </p:bg>
    <p:spTree>
      <p:nvGrpSpPr>
        <p:cNvPr id="1" name=""/>
        <p:cNvGrpSpPr/>
        <p:nvPr/>
      </p:nvGrpSpPr>
      <p:grpSpPr>
        <a:xfrm>
          <a:off x="0" y="0"/>
          <a:ext cx="0" cy="0"/>
          <a:chOff x="0" y="0"/>
          <a:chExt cx="0" cy="0"/>
        </a:xfrm>
      </p:grpSpPr>
      <p:sp>
        <p:nvSpPr>
          <p:cNvPr id="5" name="Conector reto 10"/>
          <p:cNvSpPr>
            <a:spLocks noChangeShapeType="1"/>
          </p:cNvSpPr>
          <p:nvPr/>
        </p:nvSpPr>
        <p:spPr bwMode="auto">
          <a:xfrm>
            <a:off x="457200" y="6353175"/>
            <a:ext cx="82296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endParaRPr lang="pt-BR"/>
          </a:p>
        </p:txBody>
      </p:sp>
      <p:sp>
        <p:nvSpPr>
          <p:cNvPr id="6" name="Triângulo isósceles 5"/>
          <p:cNvSpPr>
            <a:spLocks noChangeAspect="1"/>
          </p:cNvSpPr>
          <p:nvPr/>
        </p:nvSpPr>
        <p:spPr>
          <a:xfrm rot="5400000">
            <a:off x="419100" y="6467475"/>
            <a:ext cx="190500"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6"/>
          <p:cNvSpPr/>
          <p:nvPr/>
        </p:nvSpPr>
        <p:spPr>
          <a:xfrm>
            <a:off x="457200" y="500063"/>
            <a:ext cx="182563"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lang="pt-BR" smtClean="0"/>
              <a:t>Clique para editar o estilo do título mestre</a:t>
            </a:r>
            <a:endParaRPr lang="en-US"/>
          </a:p>
        </p:txBody>
      </p:sp>
      <p:sp>
        <p:nvSpPr>
          <p:cNvPr id="3" name="Espaço Reservado para Imagem 2"/>
          <p:cNvSpPr>
            <a:spLocks noGrp="1"/>
          </p:cNvSpPr>
          <p:nvPr>
            <p:ph type="pic" idx="1"/>
          </p:nvPr>
        </p:nvSpPr>
        <p:spPr>
          <a:xfrm>
            <a:off x="457200" y="1905000"/>
            <a:ext cx="8229600" cy="4270248"/>
          </a:xfrm>
          <a:solidFill>
            <a:schemeClr val="tx1">
              <a:shade val="50000"/>
            </a:schemeClr>
          </a:solidFill>
          <a:ln>
            <a:noFill/>
          </a:ln>
          <a:effectLst/>
        </p:spPr>
        <p:txBody>
          <a:bodyPr>
            <a:normAutofit/>
          </a:bodyPr>
          <a:lstStyle>
            <a:lvl1pPr marL="0" indent="0">
              <a:spcBef>
                <a:spcPts val="600"/>
              </a:spcBef>
              <a:buNone/>
              <a:defRPr sz="3200"/>
            </a:lvl1pPr>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457200" y="1219200"/>
            <a:ext cx="8229600" cy="533400"/>
          </a:xfrm>
        </p:spPr>
        <p:txBody>
          <a:bodyPr anchor="ctr"/>
          <a:lstStyle>
            <a:lvl1pPr marL="0" indent="0" algn="l">
              <a:buFontTx/>
              <a:buNone/>
              <a:defRPr sz="1400"/>
            </a:lvl1pPr>
            <a:lvl2pPr>
              <a:defRPr sz="1200"/>
            </a:lvl2pPr>
            <a:lvl3pPr>
              <a:defRPr sz="1000"/>
            </a:lvl3pPr>
            <a:lvl4pPr>
              <a:defRPr sz="900"/>
            </a:lvl4pPr>
            <a:lvl5pPr>
              <a:defRPr sz="900"/>
            </a:lvl5pPr>
          </a:lstStyle>
          <a:p>
            <a:pPr lvl="0"/>
            <a:r>
              <a:rPr lang="pt-BR" smtClean="0"/>
              <a:t>Clique para editar os estilos do texto mestre</a:t>
            </a:r>
          </a:p>
        </p:txBody>
      </p:sp>
      <p:sp>
        <p:nvSpPr>
          <p:cNvPr id="8" name="Espaço Reservado para Data 4"/>
          <p:cNvSpPr>
            <a:spLocks noGrp="1"/>
          </p:cNvSpPr>
          <p:nvPr>
            <p:ph type="dt" sz="half" idx="10"/>
          </p:nvPr>
        </p:nvSpPr>
        <p:spPr/>
        <p:txBody>
          <a:bodyPr/>
          <a:lstStyle>
            <a:lvl1pPr>
              <a:defRPr/>
            </a:lvl1pPr>
          </a:lstStyle>
          <a:p>
            <a:pPr>
              <a:defRPr/>
            </a:pPr>
            <a:fld id="{F39E684E-C00F-4DB3-AB7C-F29DFA09D259}" type="datetimeFigureOut">
              <a:rPr lang="pt-BR"/>
              <a:pPr>
                <a:defRPr/>
              </a:pPr>
              <a:t>19/07/2021</a:t>
            </a:fld>
            <a:endParaRPr lang="pt-BR"/>
          </a:p>
        </p:txBody>
      </p:sp>
      <p:sp>
        <p:nvSpPr>
          <p:cNvPr id="9" name="Espaço Reservado para Rodapé 5"/>
          <p:cNvSpPr>
            <a:spLocks noGrp="1"/>
          </p:cNvSpPr>
          <p:nvPr>
            <p:ph type="ftr" sz="quarter" idx="11"/>
          </p:nvPr>
        </p:nvSpPr>
        <p:spPr/>
        <p:txBody>
          <a:bodyPr/>
          <a:lstStyle>
            <a:lvl1pPr>
              <a:defRPr/>
            </a:lvl1pPr>
          </a:lstStyle>
          <a:p>
            <a:pPr>
              <a:defRPr/>
            </a:pPr>
            <a:endParaRPr lang="pt-BR"/>
          </a:p>
        </p:txBody>
      </p:sp>
      <p:sp>
        <p:nvSpPr>
          <p:cNvPr id="10" name="Espaço Reservado para Número de Slide 6"/>
          <p:cNvSpPr>
            <a:spLocks noGrp="1"/>
          </p:cNvSpPr>
          <p:nvPr>
            <p:ph type="sldNum" sz="quarter" idx="12"/>
          </p:nvPr>
        </p:nvSpPr>
        <p:spPr/>
        <p:txBody>
          <a:bodyPr/>
          <a:lstStyle>
            <a:lvl1pPr>
              <a:defRPr/>
            </a:lvl1pPr>
          </a:lstStyle>
          <a:p>
            <a:pPr>
              <a:defRPr/>
            </a:pPr>
            <a:fld id="{664143FC-F2EB-4759-B280-C412EDDE785C}" type="slidenum">
              <a:rPr lang="pt-BR"/>
              <a:pPr>
                <a:defRPr/>
              </a:pPr>
              <a:t>‹nº›</a:t>
            </a:fld>
            <a:endParaRPr lang="pt-BR"/>
          </a:p>
        </p:txBody>
      </p:sp>
    </p:spTree>
    <p:extLst>
      <p:ext uri="{BB962C8B-B14F-4D97-AF65-F5344CB8AC3E}">
        <p14:creationId xmlns:p14="http://schemas.microsoft.com/office/powerpoint/2010/main" val="2403371145"/>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33AE9517-658D-45CB-96A5-B1498193DA2F}" type="datetimeFigureOut">
              <a:rPr lang="pt-BR"/>
              <a:pPr>
                <a:defRPr/>
              </a:pPr>
              <a:t>19/07/2021</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CDF2700D-AA50-4210-86B2-0C7B1CDE61B8}" type="slidenum">
              <a:rPr lang="pt-BR"/>
              <a:pPr>
                <a:defRPr/>
              </a:pPr>
              <a:t>‹nº›</a:t>
            </a:fld>
            <a:endParaRPr lang="pt-BR"/>
          </a:p>
        </p:txBody>
      </p:sp>
    </p:spTree>
    <p:extLst>
      <p:ext uri="{BB962C8B-B14F-4D97-AF65-F5344CB8AC3E}">
        <p14:creationId xmlns:p14="http://schemas.microsoft.com/office/powerpoint/2010/main" val="13350725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4" name="Conector reto 10"/>
          <p:cNvSpPr>
            <a:spLocks noChangeShapeType="1"/>
          </p:cNvSpPr>
          <p:nvPr/>
        </p:nvSpPr>
        <p:spPr bwMode="auto">
          <a:xfrm>
            <a:off x="457200" y="6353175"/>
            <a:ext cx="82296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endParaRPr lang="pt-BR"/>
          </a:p>
        </p:txBody>
      </p:sp>
      <p:sp>
        <p:nvSpPr>
          <p:cNvPr id="5" name="Triângulo isósceles 4"/>
          <p:cNvSpPr>
            <a:spLocks noChangeAspect="1"/>
          </p:cNvSpPr>
          <p:nvPr/>
        </p:nvSpPr>
        <p:spPr>
          <a:xfrm rot="5400000">
            <a:off x="419100" y="6467475"/>
            <a:ext cx="190500"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Conector reto 14"/>
          <p:cNvSpPr>
            <a:spLocks noChangeShapeType="1"/>
          </p:cNvSpPr>
          <p:nvPr/>
        </p:nvSpPr>
        <p:spPr bwMode="auto">
          <a:xfrm rot="5400000">
            <a:off x="3630612" y="3201988"/>
            <a:ext cx="5851525"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endParaRPr lang="pt-BR"/>
          </a:p>
        </p:txBody>
      </p:sp>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3"/>
          <p:cNvSpPr>
            <a:spLocks noGrp="1"/>
          </p:cNvSpPr>
          <p:nvPr>
            <p:ph type="dt" sz="half" idx="10"/>
          </p:nvPr>
        </p:nvSpPr>
        <p:spPr/>
        <p:txBody>
          <a:bodyPr/>
          <a:lstStyle>
            <a:lvl1pPr>
              <a:defRPr/>
            </a:lvl1pPr>
          </a:lstStyle>
          <a:p>
            <a:pPr>
              <a:defRPr/>
            </a:pPr>
            <a:fld id="{B0B87BBB-93F6-439B-A365-5AD0584D8884}" type="datetimeFigureOut">
              <a:rPr lang="pt-BR"/>
              <a:pPr>
                <a:defRPr/>
              </a:pPr>
              <a:t>19/07/2021</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70902070-0A5B-41A3-9DB0-FC818DE326BA}" type="slidenum">
              <a:rPr lang="pt-BR"/>
              <a:pPr>
                <a:defRPr/>
              </a:pPr>
              <a:t>‹nº›</a:t>
            </a:fld>
            <a:endParaRPr lang="pt-BR"/>
          </a:p>
        </p:txBody>
      </p:sp>
    </p:spTree>
    <p:extLst>
      <p:ext uri="{BB962C8B-B14F-4D97-AF65-F5344CB8AC3E}">
        <p14:creationId xmlns:p14="http://schemas.microsoft.com/office/powerpoint/2010/main" val="8702374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1_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t-BR" smtClean="0"/>
              <a:t>Clique para editar o estilo do subtítulo mestre</a:t>
            </a:r>
            <a:endParaRPr lang="pt-BR"/>
          </a:p>
        </p:txBody>
      </p:sp>
      <p:sp>
        <p:nvSpPr>
          <p:cNvPr id="4" name="Espaço Reservado para Data 13"/>
          <p:cNvSpPr>
            <a:spLocks noGrp="1"/>
          </p:cNvSpPr>
          <p:nvPr>
            <p:ph type="dt" sz="half" idx="10"/>
          </p:nvPr>
        </p:nvSpPr>
        <p:spPr/>
        <p:txBody>
          <a:bodyPr/>
          <a:lstStyle>
            <a:lvl1pPr>
              <a:defRPr/>
            </a:lvl1pPr>
          </a:lstStyle>
          <a:p>
            <a:pPr>
              <a:defRPr/>
            </a:pPr>
            <a:fld id="{6BDB1064-97DA-4EC8-8F5A-012283D20FD7}" type="datetimeFigureOut">
              <a:rPr lang="pt-BR"/>
              <a:pPr>
                <a:defRPr/>
              </a:pPr>
              <a:t>19/07/2021</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6D502432-A77C-4ABB-9B0D-AC8C12CC9933}" type="slidenum">
              <a:rPr lang="pt-BR"/>
              <a:pPr>
                <a:defRPr/>
              </a:pPr>
              <a:t>‹nº›</a:t>
            </a:fld>
            <a:endParaRPr lang="pt-BR"/>
          </a:p>
        </p:txBody>
      </p:sp>
    </p:spTree>
    <p:extLst>
      <p:ext uri="{BB962C8B-B14F-4D97-AF65-F5344CB8AC3E}">
        <p14:creationId xmlns:p14="http://schemas.microsoft.com/office/powerpoint/2010/main" val="15863466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Espaço Reservado para Data 13"/>
          <p:cNvSpPr>
            <a:spLocks noGrp="1"/>
          </p:cNvSpPr>
          <p:nvPr>
            <p:ph type="dt" sz="half" idx="10"/>
          </p:nvPr>
        </p:nvSpPr>
        <p:spPr/>
        <p:txBody>
          <a:bodyPr/>
          <a:lstStyle>
            <a:lvl1pPr>
              <a:defRPr/>
            </a:lvl1pPr>
          </a:lstStyle>
          <a:p>
            <a:pPr>
              <a:defRPr/>
            </a:pPr>
            <a:fld id="{3D554E60-C498-4052-8731-CE95F5D697E8}" type="datetimeFigureOut">
              <a:rPr lang="pt-BR"/>
              <a:pPr>
                <a:defRPr/>
              </a:pPr>
              <a:t>19/07/2021</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22"/>
          <p:cNvSpPr>
            <a:spLocks noGrp="1"/>
          </p:cNvSpPr>
          <p:nvPr>
            <p:ph type="sldNum" sz="quarter" idx="12"/>
          </p:nvPr>
        </p:nvSpPr>
        <p:spPr/>
        <p:txBody>
          <a:bodyPr/>
          <a:lstStyle>
            <a:lvl1pPr>
              <a:defRPr/>
            </a:lvl1pPr>
          </a:lstStyle>
          <a:p>
            <a:pPr>
              <a:defRPr/>
            </a:pPr>
            <a:fld id="{83FF3814-A25B-4193-A4B1-650835D3D3E6}" type="slidenum">
              <a:rPr lang="pt-BR"/>
              <a:pPr>
                <a:defRPr/>
              </a:pPr>
              <a:t>‹nº›</a:t>
            </a:fld>
            <a:endParaRPr lang="pt-BR"/>
          </a:p>
        </p:txBody>
      </p:sp>
    </p:spTree>
    <p:extLst>
      <p:ext uri="{BB962C8B-B14F-4D97-AF65-F5344CB8AC3E}">
        <p14:creationId xmlns:p14="http://schemas.microsoft.com/office/powerpoint/2010/main" val="3417162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21"/>
          <p:cNvSpPr>
            <a:spLocks noGrp="1"/>
          </p:cNvSpPr>
          <p:nvPr>
            <p:ph type="title"/>
          </p:nvPr>
        </p:nvSpPr>
        <p:spPr bwMode="auto">
          <a:xfrm>
            <a:off x="457200" y="152400"/>
            <a:ext cx="82296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pt-BR" smtClean="0"/>
              <a:t>Clique para editar o estilo do título mestre</a:t>
            </a:r>
            <a:endParaRPr lang="en-US" smtClean="0"/>
          </a:p>
        </p:txBody>
      </p:sp>
      <p:sp>
        <p:nvSpPr>
          <p:cNvPr id="1027" name="Espaço Reservado para Texto 12"/>
          <p:cNvSpPr>
            <a:spLocks noGrp="1"/>
          </p:cNvSpPr>
          <p:nvPr>
            <p:ph type="body" idx="1"/>
          </p:nvPr>
        </p:nvSpPr>
        <p:spPr bwMode="auto">
          <a:xfrm>
            <a:off x="457200" y="1219200"/>
            <a:ext cx="8229600" cy="491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4" name="Espaço Reservado para Data 13"/>
          <p:cNvSpPr>
            <a:spLocks noGrp="1"/>
          </p:cNvSpPr>
          <p:nvPr>
            <p:ph type="dt" sz="half" idx="2"/>
          </p:nvPr>
        </p:nvSpPr>
        <p:spPr>
          <a:xfrm>
            <a:off x="6400800" y="6356350"/>
            <a:ext cx="2289175" cy="365125"/>
          </a:xfrm>
          <a:prstGeom prst="rect">
            <a:avLst/>
          </a:prstGeom>
        </p:spPr>
        <p:txBody>
          <a:bodyPr vert="horz"/>
          <a:lstStyle>
            <a:lvl1pPr algn="l" eaLnBrk="1" fontAlgn="auto" latinLnBrk="0" hangingPunct="1">
              <a:spcBef>
                <a:spcPts val="0"/>
              </a:spcBef>
              <a:spcAft>
                <a:spcPts val="0"/>
              </a:spcAft>
              <a:defRPr kumimoji="0" sz="1400">
                <a:solidFill>
                  <a:schemeClr val="tx2"/>
                </a:solidFill>
                <a:latin typeface="+mn-lt"/>
                <a:cs typeface="+mn-cs"/>
              </a:defRPr>
            </a:lvl1pPr>
          </a:lstStyle>
          <a:p>
            <a:pPr>
              <a:defRPr/>
            </a:pPr>
            <a:fld id="{314CF498-B952-42B9-A86B-29C1DF4FFD4B}" type="datetimeFigureOut">
              <a:rPr lang="pt-BR"/>
              <a:pPr>
                <a:defRPr/>
              </a:pPr>
              <a:t>19/07/2021</a:t>
            </a:fld>
            <a:endParaRPr lang="pt-BR"/>
          </a:p>
        </p:txBody>
      </p:sp>
      <p:sp>
        <p:nvSpPr>
          <p:cNvPr id="3" name="Espaço Reservado para Rodapé 2"/>
          <p:cNvSpPr>
            <a:spLocks noGrp="1"/>
          </p:cNvSpPr>
          <p:nvPr>
            <p:ph type="ftr" sz="quarter" idx="3"/>
          </p:nvPr>
        </p:nvSpPr>
        <p:spPr>
          <a:xfrm>
            <a:off x="2898775" y="6356350"/>
            <a:ext cx="3505200" cy="365125"/>
          </a:xfrm>
          <a:prstGeom prst="rect">
            <a:avLst/>
          </a:prstGeom>
        </p:spPr>
        <p:txBody>
          <a:bodyPr vert="horz"/>
          <a:lstStyle>
            <a:lvl1pPr algn="r" eaLnBrk="1" fontAlgn="auto" latinLnBrk="0" hangingPunct="1">
              <a:spcBef>
                <a:spcPts val="0"/>
              </a:spcBef>
              <a:spcAft>
                <a:spcPts val="0"/>
              </a:spcAft>
              <a:defRPr kumimoji="0" sz="1400">
                <a:solidFill>
                  <a:schemeClr val="tx2"/>
                </a:solidFill>
                <a:latin typeface="+mn-lt"/>
                <a:cs typeface="+mn-cs"/>
              </a:defRPr>
            </a:lvl1pPr>
          </a:lstStyle>
          <a:p>
            <a:pPr>
              <a:defRPr/>
            </a:pPr>
            <a:endParaRPr lang="pt-BR"/>
          </a:p>
        </p:txBody>
      </p:sp>
      <p:sp>
        <p:nvSpPr>
          <p:cNvPr id="23" name="Espaço Reservado para Número de Slide 22"/>
          <p:cNvSpPr>
            <a:spLocks noGrp="1"/>
          </p:cNvSpPr>
          <p:nvPr>
            <p:ph type="sldNum" sz="quarter" idx="4"/>
          </p:nvPr>
        </p:nvSpPr>
        <p:spPr>
          <a:xfrm>
            <a:off x="612775" y="6356350"/>
            <a:ext cx="1981200" cy="365125"/>
          </a:xfrm>
          <a:prstGeom prst="rect">
            <a:avLst/>
          </a:prstGeom>
        </p:spPr>
        <p:txBody>
          <a:bodyPr vert="horz"/>
          <a:lstStyle>
            <a:lvl1pPr algn="l" eaLnBrk="1" fontAlgn="auto" latinLnBrk="0" hangingPunct="1">
              <a:spcBef>
                <a:spcPts val="0"/>
              </a:spcBef>
              <a:spcAft>
                <a:spcPts val="0"/>
              </a:spcAft>
              <a:defRPr kumimoji="0" sz="1400">
                <a:solidFill>
                  <a:schemeClr val="tx2"/>
                </a:solidFill>
                <a:latin typeface="+mn-lt"/>
                <a:cs typeface="+mn-cs"/>
              </a:defRPr>
            </a:lvl1pPr>
          </a:lstStyle>
          <a:p>
            <a:pPr>
              <a:defRPr/>
            </a:pPr>
            <a:fld id="{55BFBCF3-F213-422F-B9BA-95C559576647}" type="slidenum">
              <a:rPr lang="pt-BR"/>
              <a:pPr>
                <a:defRPr/>
              </a:pPr>
              <a:t>‹nº›</a:t>
            </a:fld>
            <a:endParaRPr lang="pt-BR"/>
          </a:p>
        </p:txBody>
      </p:sp>
      <p:sp>
        <p:nvSpPr>
          <p:cNvPr id="1031" name="Conector reto 27"/>
          <p:cNvSpPr>
            <a:spLocks noChangeShapeType="1"/>
          </p:cNvSpPr>
          <p:nvPr/>
        </p:nvSpPr>
        <p:spPr bwMode="auto">
          <a:xfrm>
            <a:off x="457200" y="6353175"/>
            <a:ext cx="82296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endParaRPr lang="pt-BR"/>
          </a:p>
        </p:txBody>
      </p:sp>
      <p:sp>
        <p:nvSpPr>
          <p:cNvPr id="1032" name="Conector reto 28"/>
          <p:cNvSpPr>
            <a:spLocks noChangeShapeType="1"/>
          </p:cNvSpPr>
          <p:nvPr/>
        </p:nvSpPr>
        <p:spPr bwMode="auto">
          <a:xfrm>
            <a:off x="457200" y="1143000"/>
            <a:ext cx="82296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endParaRPr lang="pt-BR"/>
          </a:p>
        </p:txBody>
      </p:sp>
      <p:sp>
        <p:nvSpPr>
          <p:cNvPr id="10" name="Triângulo isósceles 9"/>
          <p:cNvSpPr>
            <a:spLocks noChangeAspect="1"/>
          </p:cNvSpPr>
          <p:nvPr/>
        </p:nvSpPr>
        <p:spPr>
          <a:xfrm rot="5400000">
            <a:off x="419100" y="6467475"/>
            <a:ext cx="190500"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Tree>
  </p:cSld>
  <p:clrMap bg1="lt1" tx1="dk1" bg2="lt2" tx2="dk2" accent1="accent1" accent2="accent2" accent3="accent3" accent4="accent4" accent5="accent5" accent6="accent6" hlink="hlink" folHlink="folHlink"/>
  <p:sldLayoutIdLst>
    <p:sldLayoutId id="2147483717" r:id="rId1"/>
    <p:sldLayoutId id="2147483716" r:id="rId2"/>
    <p:sldLayoutId id="2147483718" r:id="rId3"/>
    <p:sldLayoutId id="2147483715" r:id="rId4"/>
    <p:sldLayoutId id="2147483714" r:id="rId5"/>
    <p:sldLayoutId id="2147483719" r:id="rId6"/>
    <p:sldLayoutId id="2147483720" r:id="rId7"/>
    <p:sldLayoutId id="2147483721" r:id="rId8"/>
    <p:sldLayoutId id="2147483722" r:id="rId9"/>
    <p:sldLayoutId id="2147483713" r:id="rId10"/>
    <p:sldLayoutId id="2147483723" r:id="rId11"/>
    <p:sldLayoutId id="2147483712" r:id="rId12"/>
    <p:sldLayoutId id="2147483711" r:id="rId13"/>
  </p:sldLayoutIdLst>
  <p:txStyles>
    <p:title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Bookman Old Style" pitchFamily="18" charset="0"/>
        </a:defRPr>
      </a:lvl2pPr>
      <a:lvl3pPr algn="l" rtl="0" eaLnBrk="0" fontAlgn="base" hangingPunct="0">
        <a:spcBef>
          <a:spcPct val="0"/>
        </a:spcBef>
        <a:spcAft>
          <a:spcPct val="0"/>
        </a:spcAft>
        <a:defRPr sz="3200">
          <a:solidFill>
            <a:schemeClr val="tx2"/>
          </a:solidFill>
          <a:latin typeface="Bookman Old Style" pitchFamily="18" charset="0"/>
        </a:defRPr>
      </a:lvl3pPr>
      <a:lvl4pPr algn="l" rtl="0" eaLnBrk="0" fontAlgn="base" hangingPunct="0">
        <a:spcBef>
          <a:spcPct val="0"/>
        </a:spcBef>
        <a:spcAft>
          <a:spcPct val="0"/>
        </a:spcAft>
        <a:defRPr sz="3200">
          <a:solidFill>
            <a:schemeClr val="tx2"/>
          </a:solidFill>
          <a:latin typeface="Bookman Old Style" pitchFamily="18" charset="0"/>
        </a:defRPr>
      </a:lvl4pPr>
      <a:lvl5pPr algn="l" rtl="0" eaLnBrk="0" fontAlgn="base" hangingPunct="0">
        <a:spcBef>
          <a:spcPct val="0"/>
        </a:spcBef>
        <a:spcAft>
          <a:spcPct val="0"/>
        </a:spcAft>
        <a:defRPr sz="3200">
          <a:solidFill>
            <a:schemeClr val="tx2"/>
          </a:solidFill>
          <a:latin typeface="Bookman Old Style"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p:titleStyle>
    <p:bodyStyle>
      <a:lvl1pPr marL="273050" indent="-273050" algn="l" rtl="0" eaLnBrk="0" fontAlgn="base" hangingPunct="0">
        <a:spcBef>
          <a:spcPts val="600"/>
        </a:spcBef>
        <a:spcAft>
          <a:spcPct val="0"/>
        </a:spcAft>
        <a:buClr>
          <a:schemeClr val="accent1"/>
        </a:buClr>
        <a:buSzPct val="76000"/>
        <a:buFont typeface="Wingdings 3" pitchFamily="18" charset="2"/>
        <a:buChar char=""/>
        <a:defRPr sz="2600" kern="1200">
          <a:solidFill>
            <a:schemeClr val="tx1"/>
          </a:solidFill>
          <a:latin typeface="+mn-lt"/>
          <a:ea typeface="+mn-ea"/>
          <a:cs typeface="+mn-cs"/>
        </a:defRPr>
      </a:lvl1pPr>
      <a:lvl2pPr marL="547688" indent="-273050" algn="l" rtl="0" eaLnBrk="0" fontAlgn="base" hangingPunct="0">
        <a:spcBef>
          <a:spcPts val="500"/>
        </a:spcBef>
        <a:spcAft>
          <a:spcPct val="0"/>
        </a:spcAft>
        <a:buClr>
          <a:schemeClr val="accent2"/>
        </a:buClr>
        <a:buSzPct val="76000"/>
        <a:buFont typeface="Wingdings 3" pitchFamily="18" charset="2"/>
        <a:buChar char=""/>
        <a:defRPr sz="2300" kern="1200">
          <a:solidFill>
            <a:schemeClr val="tx2"/>
          </a:solidFill>
          <a:latin typeface="+mn-lt"/>
          <a:ea typeface="+mn-ea"/>
          <a:cs typeface="+mn-cs"/>
        </a:defRPr>
      </a:lvl2pPr>
      <a:lvl3pPr marL="822325" indent="-228600" algn="l" rtl="0" eaLnBrk="0" fontAlgn="base" hangingPunct="0">
        <a:spcBef>
          <a:spcPts val="500"/>
        </a:spcBef>
        <a:spcAft>
          <a:spcPct val="0"/>
        </a:spcAft>
        <a:buClr>
          <a:srgbClr val="BCBCBC"/>
        </a:buClr>
        <a:buSzPct val="76000"/>
        <a:buFont typeface="Wingdings 3" pitchFamily="18" charset="2"/>
        <a:buChar char=""/>
        <a:defRPr sz="2000" kern="1200">
          <a:solidFill>
            <a:schemeClr val="tx1"/>
          </a:solidFill>
          <a:latin typeface="+mn-lt"/>
          <a:ea typeface="+mn-ea"/>
          <a:cs typeface="+mn-cs"/>
        </a:defRPr>
      </a:lvl3pPr>
      <a:lvl4pPr marL="1096963" indent="-228600" algn="l" rtl="0" eaLnBrk="0" fontAlgn="base" hangingPunct="0">
        <a:spcBef>
          <a:spcPts val="400"/>
        </a:spcBef>
        <a:spcAft>
          <a:spcPct val="0"/>
        </a:spcAft>
        <a:buClr>
          <a:srgbClr val="8BA2B4"/>
        </a:buClr>
        <a:buSzPct val="70000"/>
        <a:buFont typeface="Wingdings" pitchFamily="2" charset="2"/>
        <a:buChar char=""/>
        <a:defRPr kern="1200">
          <a:solidFill>
            <a:schemeClr val="tx1"/>
          </a:solidFill>
          <a:latin typeface="+mn-lt"/>
          <a:ea typeface="+mn-ea"/>
          <a:cs typeface="+mn-cs"/>
        </a:defRPr>
      </a:lvl4pPr>
      <a:lvl5pPr marL="1371600" indent="-228600" algn="l" rtl="0" eaLnBrk="0" fontAlgn="base" hangingPunct="0">
        <a:spcBef>
          <a:spcPts val="300"/>
        </a:spcBef>
        <a:spcAft>
          <a:spcPct val="0"/>
        </a:spcAft>
        <a:buClr>
          <a:schemeClr val="accent2"/>
        </a:buClr>
        <a:buSzPct val="70000"/>
        <a:buFont typeface="Wingdings" pitchFamily="2" charset="2"/>
        <a:buChar char=""/>
        <a:defRPr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linkname=pubmed_pubmed&amp;from_uid=30404739" TargetMode="External"/><Relationship Id="rId7" Type="http://schemas.openxmlformats.org/officeDocument/2006/relationships/image" Target="../media/image4.jpeg"/><Relationship Id="rId2" Type="http://schemas.openxmlformats.org/officeDocument/2006/relationships/hyperlink" Target="https://www.ncbi.nlm.nih.gov/pubmed/30404739" TargetMode="Externa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hyperlink" Target="https://www.ncbi.nlm.nih.gov/pubmed?linkname=pubmed_pubmed&amp;from_uid=28716018" TargetMode="External"/><Relationship Id="rId2" Type="http://schemas.openxmlformats.org/officeDocument/2006/relationships/hyperlink" Target="https://www.ncbi.nlm.nih.gov/pubmed/28716018"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3.xml"/><Relationship Id="rId6" Type="http://schemas.openxmlformats.org/officeDocument/2006/relationships/image" Target="../media/image16.png"/><Relationship Id="rId5" Type="http://schemas.openxmlformats.org/officeDocument/2006/relationships/hyperlink" Target="http://paulomargotto.com.br/documentos/18194" TargetMode="External"/><Relationship Id="rId4" Type="http://schemas.openxmlformats.org/officeDocument/2006/relationships/image" Target="../media/image15.png"/></Relationships>
</file>

<file path=ppt/slides/_rels/slide4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7.png"/><Relationship Id="rId1" Type="http://schemas.openxmlformats.org/officeDocument/2006/relationships/slideLayout" Target="../slideLayouts/slideLayout13.xml"/><Relationship Id="rId5" Type="http://schemas.openxmlformats.org/officeDocument/2006/relationships/image" Target="../media/image15.png"/><Relationship Id="rId4" Type="http://schemas.openxmlformats.org/officeDocument/2006/relationships/image" Target="../media/image14.jpeg"/></Relationships>
</file>

<file path=ppt/slides/_rels/slide4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4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8.png"/><Relationship Id="rId1" Type="http://schemas.openxmlformats.org/officeDocument/2006/relationships/slideLayout" Target="../slideLayouts/slideLayout13.xml"/><Relationship Id="rId5" Type="http://schemas.openxmlformats.org/officeDocument/2006/relationships/image" Target="../media/image15.png"/><Relationship Id="rId4" Type="http://schemas.openxmlformats.org/officeDocument/2006/relationships/image" Target="../media/image14.jpeg"/></Relationships>
</file>

<file path=ppt/slides/_rels/slide4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paulomargotto.com.br/documentos/15582" TargetMode="External"/><Relationship Id="rId1" Type="http://schemas.openxmlformats.org/officeDocument/2006/relationships/slideLayout" Target="../slideLayouts/slideLayout2.xml"/><Relationship Id="rId5" Type="http://schemas.openxmlformats.org/officeDocument/2006/relationships/hyperlink" Target="https://www.ncbi.nlm.nih.gov/pubmed/26960919" TargetMode="External"/><Relationship Id="rId4" Type="http://schemas.openxmlformats.org/officeDocument/2006/relationships/image" Target="../media/image20.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paulomargotto.com.br/documentos/15867" TargetMode="Externa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hyperlink" Target="https://www.ncbi.nlm.nih.gov/pubmed?linkname=pubmed_pubmed&amp;from_uid=28600154" TargetMode="External"/><Relationship Id="rId4" Type="http://schemas.openxmlformats.org/officeDocument/2006/relationships/hyperlink" Target="https://www.ncbi.nlm.nih.gov/pubmed/28600154" TargetMode="Externa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https://www.ncbi.nlm.nih.gov/pubmed/28705653" TargetMode="External"/><Relationship Id="rId2" Type="http://schemas.openxmlformats.org/officeDocument/2006/relationships/image" Target="../media/image22.png"/><Relationship Id="rId1" Type="http://schemas.openxmlformats.org/officeDocument/2006/relationships/slideLayout" Target="../slideLayouts/slideLayout13.xml"/><Relationship Id="rId4" Type="http://schemas.openxmlformats.org/officeDocument/2006/relationships/hyperlink" Target="https://www.ncbi.nlm.nih.gov/pubmed?linkname=pubmed_pubmed&amp;from_uid=28705653" TargetMode="Externa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3" Type="http://schemas.openxmlformats.org/officeDocument/2006/relationships/hyperlink" Target="https://www.ncbi.nlm.nih.gov/pubmed?linkname=pubmed_pubmed&amp;from_uid=24094879" TargetMode="External"/><Relationship Id="rId2" Type="http://schemas.openxmlformats.org/officeDocument/2006/relationships/hyperlink" Target="https://www.ncbi.nlm.nih.gov/pubmed/24094879" TargetMode="Externa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hyperlink" Target="http://paulomargotto.com.br/documentos/5750" TargetMode="Externa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hyperlink" Target="https://www.ncbi.nlm.nih.gov/pubmed?linkname=pubmed_pubmed&amp;from_uid=22048501" TargetMode="External"/><Relationship Id="rId2" Type="http://schemas.openxmlformats.org/officeDocument/2006/relationships/hyperlink" Target="https://www.ncbi.nlm.nih.gov/pubmed/22048501" TargetMode="Externa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hyperlink" Target="https://www.ncbi.nlm.nih.gov/pubmed/27349301" TargetMode="Externa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paulomargotto.com.br/documentos/18194" TargetMode="Externa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hyperlink" Target="https://www.ncbi.nlm.nih.gov/pubmed?linkname=pubmed_pubmed&amp;from_uid=23058298" TargetMode="External"/><Relationship Id="rId2" Type="http://schemas.openxmlformats.org/officeDocument/2006/relationships/hyperlink" Target="https://www.ncbi.nlm.nih.gov/pubmed/23058298" TargetMode="External"/><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3" Type="http://schemas.openxmlformats.org/officeDocument/2006/relationships/hyperlink" Target="http://paulomargotto.com.br/documentos/18435" TargetMode="External"/><Relationship Id="rId2" Type="http://schemas.openxmlformats.org/officeDocument/2006/relationships/hyperlink" Target="http://paulomargotto.com.br/assistencia-respiratoria-ao-recem-nascido-2018/" TargetMode="Externa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6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paulomargotto.com.br/documentos/380" TargetMode="Externa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ctrTitle"/>
          </p:nvPr>
        </p:nvSpPr>
        <p:spPr>
          <a:xfrm>
            <a:off x="107950" y="1341438"/>
            <a:ext cx="8713788" cy="1893887"/>
          </a:xfrm>
        </p:spPr>
        <p:txBody>
          <a:bodyPr/>
          <a:lstStyle/>
          <a:p>
            <a:pPr algn="ctr" eaLnBrk="1" hangingPunct="1"/>
            <a:r>
              <a:rPr lang="en-US" sz="2400" b="1" dirty="0" smtClean="0">
                <a:solidFill>
                  <a:srgbClr val="FF0000"/>
                </a:solidFill>
              </a:rPr>
              <a:t>O </a:t>
            </a:r>
            <a:r>
              <a:rPr lang="en-US" sz="2400" b="1" dirty="0" err="1" smtClean="0">
                <a:solidFill>
                  <a:srgbClr val="FF0000"/>
                </a:solidFill>
              </a:rPr>
              <a:t>impacto</a:t>
            </a:r>
            <a:r>
              <a:rPr lang="en-US" sz="2400" b="1" dirty="0" smtClean="0">
                <a:solidFill>
                  <a:srgbClr val="FF0000"/>
                </a:solidFill>
              </a:rPr>
              <a:t> do </a:t>
            </a:r>
            <a:r>
              <a:rPr lang="en-US" sz="2400" b="1" dirty="0" err="1" smtClean="0">
                <a:solidFill>
                  <a:srgbClr val="FF0000"/>
                </a:solidFill>
              </a:rPr>
              <a:t>intervalo</a:t>
            </a:r>
            <a:r>
              <a:rPr lang="en-US" sz="2400" b="1" dirty="0" smtClean="0">
                <a:solidFill>
                  <a:srgbClr val="FF0000"/>
                </a:solidFill>
              </a:rPr>
              <a:t> entre </a:t>
            </a:r>
            <a:r>
              <a:rPr lang="en-US" sz="2400" b="1" dirty="0" err="1" smtClean="0">
                <a:solidFill>
                  <a:srgbClr val="FF0000"/>
                </a:solidFill>
              </a:rPr>
              <a:t>extubação</a:t>
            </a:r>
            <a:r>
              <a:rPr lang="en-US" sz="2400" b="1" dirty="0" smtClean="0">
                <a:solidFill>
                  <a:srgbClr val="FF0000"/>
                </a:solidFill>
              </a:rPr>
              <a:t> e </a:t>
            </a:r>
            <a:r>
              <a:rPr lang="en-US" sz="2400" b="1" dirty="0" err="1" smtClean="0">
                <a:solidFill>
                  <a:srgbClr val="FF0000"/>
                </a:solidFill>
              </a:rPr>
              <a:t>reintubação</a:t>
            </a:r>
            <a:r>
              <a:rPr lang="en-US" sz="2400" b="1" dirty="0" smtClean="0">
                <a:solidFill>
                  <a:srgbClr val="FF0000"/>
                </a:solidFill>
              </a:rPr>
              <a:t> </a:t>
            </a:r>
            <a:r>
              <a:rPr lang="en-US" sz="2400" b="1" dirty="0" err="1" smtClean="0">
                <a:solidFill>
                  <a:srgbClr val="FF0000"/>
                </a:solidFill>
              </a:rPr>
              <a:t>na</a:t>
            </a:r>
            <a:r>
              <a:rPr lang="en-US" sz="2400" b="1" dirty="0" smtClean="0">
                <a:solidFill>
                  <a:srgbClr val="FF0000"/>
                </a:solidFill>
              </a:rPr>
              <a:t> </a:t>
            </a:r>
            <a:r>
              <a:rPr lang="en-US" sz="2400" b="1" dirty="0" err="1" smtClean="0">
                <a:solidFill>
                  <a:srgbClr val="FF0000"/>
                </a:solidFill>
              </a:rPr>
              <a:t>Mortalidade</a:t>
            </a:r>
            <a:r>
              <a:rPr lang="en-US" sz="2400" b="1" dirty="0" smtClean="0">
                <a:solidFill>
                  <a:srgbClr val="FF0000"/>
                </a:solidFill>
              </a:rPr>
              <a:t> </a:t>
            </a:r>
            <a:r>
              <a:rPr lang="en-US" sz="2400" b="1" dirty="0" err="1" smtClean="0">
                <a:solidFill>
                  <a:srgbClr val="FF0000"/>
                </a:solidFill>
              </a:rPr>
              <a:t>ou</a:t>
            </a:r>
            <a:r>
              <a:rPr lang="en-US" sz="2400" b="1" dirty="0" smtClean="0">
                <a:solidFill>
                  <a:srgbClr val="FF0000"/>
                </a:solidFill>
              </a:rPr>
              <a:t> </a:t>
            </a:r>
            <a:r>
              <a:rPr lang="en-US" sz="2400" b="1" dirty="0" err="1" smtClean="0">
                <a:solidFill>
                  <a:srgbClr val="FF0000"/>
                </a:solidFill>
              </a:rPr>
              <a:t>Displasia</a:t>
            </a:r>
            <a:r>
              <a:rPr lang="en-US" sz="2400" b="1" dirty="0" smtClean="0">
                <a:solidFill>
                  <a:srgbClr val="FF0000"/>
                </a:solidFill>
              </a:rPr>
              <a:t> </a:t>
            </a:r>
            <a:r>
              <a:rPr lang="en-US" sz="2400" b="1" dirty="0" err="1" smtClean="0">
                <a:solidFill>
                  <a:srgbClr val="FF0000"/>
                </a:solidFill>
              </a:rPr>
              <a:t>Broncopulmonar</a:t>
            </a:r>
            <a:r>
              <a:rPr lang="en-US" sz="2400" b="1" dirty="0" smtClean="0">
                <a:solidFill>
                  <a:srgbClr val="FF0000"/>
                </a:solidFill>
              </a:rPr>
              <a:t> </a:t>
            </a:r>
            <a:r>
              <a:rPr lang="en-US" sz="2400" b="1" dirty="0" err="1" smtClean="0">
                <a:solidFill>
                  <a:srgbClr val="FF0000"/>
                </a:solidFill>
              </a:rPr>
              <a:t>em</a:t>
            </a:r>
            <a:r>
              <a:rPr lang="en-US" sz="2400" b="1" dirty="0" smtClean="0">
                <a:solidFill>
                  <a:srgbClr val="FF0000"/>
                </a:solidFill>
              </a:rPr>
              <a:t> </a:t>
            </a:r>
            <a:r>
              <a:rPr lang="en-US" sz="2400" b="1" dirty="0" err="1" smtClean="0">
                <a:solidFill>
                  <a:srgbClr val="FF0000"/>
                </a:solidFill>
              </a:rPr>
              <a:t>recém-nascidos</a:t>
            </a:r>
            <a:r>
              <a:rPr lang="en-US" sz="2400" b="1" dirty="0" smtClean="0">
                <a:solidFill>
                  <a:srgbClr val="FF0000"/>
                </a:solidFill>
              </a:rPr>
              <a:t> de </a:t>
            </a:r>
            <a:r>
              <a:rPr lang="en-US" sz="2400" b="1" dirty="0" err="1" smtClean="0">
                <a:solidFill>
                  <a:srgbClr val="FF0000"/>
                </a:solidFill>
              </a:rPr>
              <a:t>extremo</a:t>
            </a:r>
            <a:r>
              <a:rPr lang="en-US" sz="2400" b="1" dirty="0" smtClean="0">
                <a:solidFill>
                  <a:srgbClr val="FF0000"/>
                </a:solidFill>
              </a:rPr>
              <a:t> </a:t>
            </a:r>
            <a:r>
              <a:rPr lang="en-US" sz="2400" b="1" dirty="0" err="1" smtClean="0">
                <a:solidFill>
                  <a:srgbClr val="FF0000"/>
                </a:solidFill>
              </a:rPr>
              <a:t>baixo</a:t>
            </a:r>
            <a:r>
              <a:rPr lang="en-US" sz="2400" b="1" dirty="0" smtClean="0">
                <a:solidFill>
                  <a:srgbClr val="FF0000"/>
                </a:solidFill>
              </a:rPr>
              <a:t> peso</a:t>
            </a:r>
            <a:endParaRPr lang="pt-BR" sz="2400" b="1" dirty="0" smtClean="0">
              <a:solidFill>
                <a:srgbClr val="FF0000"/>
              </a:solidFill>
            </a:endParaRPr>
          </a:p>
        </p:txBody>
      </p:sp>
      <p:sp>
        <p:nvSpPr>
          <p:cNvPr id="3" name="Subtítulo 2"/>
          <p:cNvSpPr>
            <a:spLocks noGrp="1"/>
          </p:cNvSpPr>
          <p:nvPr>
            <p:ph type="subTitle" idx="1"/>
          </p:nvPr>
        </p:nvSpPr>
        <p:spPr>
          <a:xfrm>
            <a:off x="1116013" y="4221163"/>
            <a:ext cx="6858000" cy="785812"/>
          </a:xfrm>
        </p:spPr>
        <p:txBody>
          <a:bodyPr>
            <a:noAutofit/>
          </a:bodyPr>
          <a:lstStyle/>
          <a:p>
            <a:pPr algn="ctr" eaLnBrk="1" hangingPunct="1">
              <a:defRPr/>
            </a:pPr>
            <a:r>
              <a:rPr lang="pt-BR" sz="1800" dirty="0" err="1" smtClean="0"/>
              <a:t>Apresentação:Maria</a:t>
            </a:r>
            <a:r>
              <a:rPr lang="pt-BR" sz="1800" dirty="0" smtClean="0"/>
              <a:t> Eduarda </a:t>
            </a:r>
            <a:r>
              <a:rPr lang="pt-BR" sz="1800" dirty="0" err="1" smtClean="0"/>
              <a:t>Canellas</a:t>
            </a:r>
            <a:r>
              <a:rPr lang="pt-BR" sz="1800" dirty="0" smtClean="0"/>
              <a:t> de Castro</a:t>
            </a:r>
          </a:p>
          <a:p>
            <a:pPr algn="ctr" eaLnBrk="1" hangingPunct="1">
              <a:defRPr/>
            </a:pPr>
            <a:r>
              <a:rPr lang="pt-BR" sz="1800" dirty="0" smtClean="0"/>
              <a:t>Residente do 1º ano de Neonatologia HMIB</a:t>
            </a:r>
          </a:p>
        </p:txBody>
      </p:sp>
      <p:sp>
        <p:nvSpPr>
          <p:cNvPr id="9220" name="Subtítulo 2"/>
          <p:cNvSpPr txBox="1">
            <a:spLocks/>
          </p:cNvSpPr>
          <p:nvPr/>
        </p:nvSpPr>
        <p:spPr bwMode="auto">
          <a:xfrm>
            <a:off x="1285875" y="5000625"/>
            <a:ext cx="6858000" cy="1071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Gill Sans MT" pitchFamily="34" charset="0"/>
                <a:cs typeface="Arial" charset="0"/>
              </a:defRPr>
            </a:lvl1pPr>
            <a:lvl2pPr marL="742950" indent="-285750" eaLnBrk="0" hangingPunct="0">
              <a:defRPr>
                <a:solidFill>
                  <a:schemeClr val="tx1"/>
                </a:solidFill>
                <a:latin typeface="Gill Sans MT" pitchFamily="34" charset="0"/>
                <a:cs typeface="Arial" charset="0"/>
              </a:defRPr>
            </a:lvl2pPr>
            <a:lvl3pPr marL="1143000" indent="-228600" eaLnBrk="0" hangingPunct="0">
              <a:defRPr>
                <a:solidFill>
                  <a:schemeClr val="tx1"/>
                </a:solidFill>
                <a:latin typeface="Gill Sans MT" pitchFamily="34" charset="0"/>
                <a:cs typeface="Arial" charset="0"/>
              </a:defRPr>
            </a:lvl3pPr>
            <a:lvl4pPr marL="1600200" indent="-228600" eaLnBrk="0" hangingPunct="0">
              <a:defRPr>
                <a:solidFill>
                  <a:schemeClr val="tx1"/>
                </a:solidFill>
                <a:latin typeface="Gill Sans MT" pitchFamily="34" charset="0"/>
                <a:cs typeface="Arial" charset="0"/>
              </a:defRPr>
            </a:lvl4pPr>
            <a:lvl5pPr marL="2057400" indent="-228600" eaLnBrk="0" hangingPunct="0">
              <a:defRPr>
                <a:solidFill>
                  <a:schemeClr val="tx1"/>
                </a:solidFill>
                <a:latin typeface="Gill Sans MT" pitchFamily="34" charset="0"/>
                <a:cs typeface="Arial" charset="0"/>
              </a:defRPr>
            </a:lvl5pPr>
            <a:lvl6pPr marL="2514600" indent="-228600" eaLnBrk="0" fontAlgn="base" hangingPunct="0">
              <a:spcBef>
                <a:spcPct val="0"/>
              </a:spcBef>
              <a:spcAft>
                <a:spcPct val="0"/>
              </a:spcAft>
              <a:defRPr>
                <a:solidFill>
                  <a:schemeClr val="tx1"/>
                </a:solidFill>
                <a:latin typeface="Gill Sans MT" pitchFamily="34" charset="0"/>
                <a:cs typeface="Arial" charset="0"/>
              </a:defRPr>
            </a:lvl6pPr>
            <a:lvl7pPr marL="2971800" indent="-228600" eaLnBrk="0" fontAlgn="base" hangingPunct="0">
              <a:spcBef>
                <a:spcPct val="0"/>
              </a:spcBef>
              <a:spcAft>
                <a:spcPct val="0"/>
              </a:spcAft>
              <a:defRPr>
                <a:solidFill>
                  <a:schemeClr val="tx1"/>
                </a:solidFill>
                <a:latin typeface="Gill Sans MT" pitchFamily="34" charset="0"/>
                <a:cs typeface="Arial" charset="0"/>
              </a:defRPr>
            </a:lvl7pPr>
            <a:lvl8pPr marL="3429000" indent="-228600" eaLnBrk="0" fontAlgn="base" hangingPunct="0">
              <a:spcBef>
                <a:spcPct val="0"/>
              </a:spcBef>
              <a:spcAft>
                <a:spcPct val="0"/>
              </a:spcAft>
              <a:defRPr>
                <a:solidFill>
                  <a:schemeClr val="tx1"/>
                </a:solidFill>
                <a:latin typeface="Gill Sans MT" pitchFamily="34" charset="0"/>
                <a:cs typeface="Arial" charset="0"/>
              </a:defRPr>
            </a:lvl8pPr>
            <a:lvl9pPr marL="3886200" indent="-228600" eaLnBrk="0" fontAlgn="base" hangingPunct="0">
              <a:spcBef>
                <a:spcPct val="0"/>
              </a:spcBef>
              <a:spcAft>
                <a:spcPct val="0"/>
              </a:spcAft>
              <a:defRPr>
                <a:solidFill>
                  <a:schemeClr val="tx1"/>
                </a:solidFill>
                <a:latin typeface="Gill Sans MT" pitchFamily="34" charset="0"/>
                <a:cs typeface="Arial" charset="0"/>
              </a:defRPr>
            </a:lvl9pPr>
          </a:lstStyle>
          <a:p>
            <a:pPr algn="ctr" eaLnBrk="1" hangingPunct="1"/>
            <a:r>
              <a:rPr lang="pt-BR">
                <a:solidFill>
                  <a:schemeClr val="tx2"/>
                </a:solidFill>
                <a:latin typeface="Bookman Old Style" pitchFamily="18" charset="0"/>
              </a:rPr>
              <a:t>Coordenação: Dr. Carlos Zaconeta</a:t>
            </a:r>
          </a:p>
          <a:p>
            <a:pPr algn="ctr" eaLnBrk="1" hangingPunct="1">
              <a:spcBef>
                <a:spcPts val="600"/>
              </a:spcBef>
              <a:buClr>
                <a:schemeClr val="accent1"/>
              </a:buClr>
              <a:buSzPct val="76000"/>
              <a:buFont typeface="Wingdings 3" pitchFamily="18" charset="2"/>
              <a:buNone/>
            </a:pPr>
            <a:r>
              <a:rPr lang="pt-BR">
                <a:solidFill>
                  <a:schemeClr val="tx2"/>
                </a:solidFill>
                <a:latin typeface="Bookman Old Style" pitchFamily="18" charset="0"/>
              </a:rPr>
              <a:t>Brasília, 1 de dezembro de 2018</a:t>
            </a:r>
          </a:p>
          <a:p>
            <a:pPr algn="ctr" eaLnBrk="1" hangingPunct="1">
              <a:spcBef>
                <a:spcPts val="600"/>
              </a:spcBef>
              <a:buClr>
                <a:schemeClr val="accent1"/>
              </a:buClr>
              <a:buSzPct val="76000"/>
              <a:buFont typeface="Wingdings 3" pitchFamily="18" charset="2"/>
              <a:buNone/>
            </a:pPr>
            <a:endParaRPr lang="pt-BR">
              <a:solidFill>
                <a:schemeClr val="tx2"/>
              </a:solidFill>
              <a:latin typeface="Bookman Old Style" pitchFamily="18" charset="0"/>
            </a:endParaRPr>
          </a:p>
        </p:txBody>
      </p:sp>
      <p:sp>
        <p:nvSpPr>
          <p:cNvPr id="9221" name="Rectangle 6"/>
          <p:cNvSpPr>
            <a:spLocks noChangeArrowheads="1"/>
          </p:cNvSpPr>
          <p:nvPr/>
        </p:nvSpPr>
        <p:spPr bwMode="auto">
          <a:xfrm>
            <a:off x="323850" y="3068638"/>
            <a:ext cx="8229600" cy="11430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pt-BR" sz="1100" dirty="0">
                <a:solidFill>
                  <a:schemeClr val="tx2"/>
                </a:solidFill>
                <a:latin typeface="Bookman Old Style" pitchFamily="18" charset="0"/>
                <a:hlinkClick r:id="rId2"/>
              </a:rPr>
              <a:t>The </a:t>
            </a:r>
            <a:r>
              <a:rPr lang="pt-BR" sz="1100" dirty="0" err="1">
                <a:solidFill>
                  <a:schemeClr val="tx2"/>
                </a:solidFill>
                <a:latin typeface="Bookman Old Style" pitchFamily="18" charset="0"/>
                <a:hlinkClick r:id="rId2"/>
              </a:rPr>
              <a:t>Impact</a:t>
            </a:r>
            <a:r>
              <a:rPr lang="pt-BR" sz="1100" dirty="0">
                <a:solidFill>
                  <a:schemeClr val="tx2"/>
                </a:solidFill>
                <a:latin typeface="Bookman Old Style" pitchFamily="18" charset="0"/>
                <a:hlinkClick r:id="rId2"/>
              </a:rPr>
              <a:t> of Time </a:t>
            </a:r>
            <a:r>
              <a:rPr lang="pt-BR" sz="1100" dirty="0" err="1">
                <a:solidFill>
                  <a:schemeClr val="tx2"/>
                </a:solidFill>
                <a:latin typeface="Bookman Old Style" pitchFamily="18" charset="0"/>
                <a:hlinkClick r:id="rId2"/>
              </a:rPr>
              <a:t>Interval</a:t>
            </a:r>
            <a:r>
              <a:rPr lang="pt-BR" sz="1100" dirty="0">
                <a:solidFill>
                  <a:schemeClr val="tx2"/>
                </a:solidFill>
                <a:latin typeface="Bookman Old Style" pitchFamily="18" charset="0"/>
                <a:hlinkClick r:id="rId2"/>
              </a:rPr>
              <a:t> </a:t>
            </a:r>
            <a:r>
              <a:rPr lang="pt-BR" sz="1100" dirty="0" err="1">
                <a:solidFill>
                  <a:schemeClr val="tx2"/>
                </a:solidFill>
                <a:latin typeface="Bookman Old Style" pitchFamily="18" charset="0"/>
                <a:hlinkClick r:id="rId2"/>
              </a:rPr>
              <a:t>between</a:t>
            </a:r>
            <a:r>
              <a:rPr lang="pt-BR" sz="1100" dirty="0">
                <a:solidFill>
                  <a:schemeClr val="tx2"/>
                </a:solidFill>
                <a:latin typeface="Bookman Old Style" pitchFamily="18" charset="0"/>
                <a:hlinkClick r:id="rId2"/>
              </a:rPr>
              <a:t> </a:t>
            </a:r>
            <a:r>
              <a:rPr lang="pt-BR" sz="1100" dirty="0" err="1">
                <a:solidFill>
                  <a:schemeClr val="tx2"/>
                </a:solidFill>
                <a:latin typeface="Bookman Old Style" pitchFamily="18" charset="0"/>
                <a:hlinkClick r:id="rId2"/>
              </a:rPr>
              <a:t>Extubation</a:t>
            </a:r>
            <a:r>
              <a:rPr lang="pt-BR" sz="1100" dirty="0">
                <a:solidFill>
                  <a:schemeClr val="tx2"/>
                </a:solidFill>
                <a:latin typeface="Bookman Old Style" pitchFamily="18" charset="0"/>
                <a:hlinkClick r:id="rId2"/>
              </a:rPr>
              <a:t> and </a:t>
            </a:r>
            <a:r>
              <a:rPr lang="pt-BR" sz="1100" dirty="0" err="1">
                <a:solidFill>
                  <a:schemeClr val="tx2"/>
                </a:solidFill>
                <a:latin typeface="Bookman Old Style" pitchFamily="18" charset="0"/>
                <a:hlinkClick r:id="rId2"/>
              </a:rPr>
              <a:t>Reintubation</a:t>
            </a:r>
            <a:r>
              <a:rPr lang="pt-BR" sz="1100" dirty="0">
                <a:solidFill>
                  <a:schemeClr val="tx2"/>
                </a:solidFill>
                <a:latin typeface="Bookman Old Style" pitchFamily="18" charset="0"/>
                <a:hlinkClick r:id="rId2"/>
              </a:rPr>
              <a:t> </a:t>
            </a:r>
            <a:r>
              <a:rPr lang="pt-BR" sz="1100" dirty="0" err="1">
                <a:solidFill>
                  <a:schemeClr val="tx2"/>
                </a:solidFill>
                <a:latin typeface="Bookman Old Style" pitchFamily="18" charset="0"/>
                <a:hlinkClick r:id="rId2"/>
              </a:rPr>
              <a:t>on</a:t>
            </a:r>
            <a:r>
              <a:rPr lang="pt-BR" sz="1100" dirty="0">
                <a:solidFill>
                  <a:schemeClr val="tx2"/>
                </a:solidFill>
                <a:latin typeface="Bookman Old Style" pitchFamily="18" charset="0"/>
                <a:hlinkClick r:id="rId2"/>
              </a:rPr>
              <a:t> </a:t>
            </a:r>
            <a:r>
              <a:rPr lang="pt-BR" sz="1100" dirty="0" err="1">
                <a:solidFill>
                  <a:schemeClr val="tx2"/>
                </a:solidFill>
                <a:latin typeface="Bookman Old Style" pitchFamily="18" charset="0"/>
                <a:hlinkClick r:id="rId2"/>
              </a:rPr>
              <a:t>Death</a:t>
            </a:r>
            <a:r>
              <a:rPr lang="pt-BR" sz="1100" dirty="0">
                <a:solidFill>
                  <a:schemeClr val="tx2"/>
                </a:solidFill>
                <a:latin typeface="Bookman Old Style" pitchFamily="18" charset="0"/>
                <a:hlinkClick r:id="rId2"/>
              </a:rPr>
              <a:t> </a:t>
            </a:r>
            <a:r>
              <a:rPr lang="pt-BR" sz="1100" dirty="0" err="1">
                <a:solidFill>
                  <a:schemeClr val="tx2"/>
                </a:solidFill>
                <a:latin typeface="Bookman Old Style" pitchFamily="18" charset="0"/>
                <a:hlinkClick r:id="rId2"/>
              </a:rPr>
              <a:t>or</a:t>
            </a:r>
            <a:r>
              <a:rPr lang="pt-BR" sz="1100" dirty="0">
                <a:solidFill>
                  <a:schemeClr val="tx2"/>
                </a:solidFill>
                <a:latin typeface="Bookman Old Style" pitchFamily="18" charset="0"/>
                <a:hlinkClick r:id="rId2"/>
              </a:rPr>
              <a:t> </a:t>
            </a:r>
            <a:r>
              <a:rPr lang="pt-BR" sz="1100" dirty="0" err="1">
                <a:solidFill>
                  <a:schemeClr val="tx2"/>
                </a:solidFill>
                <a:latin typeface="Bookman Old Style" pitchFamily="18" charset="0"/>
                <a:hlinkClick r:id="rId2"/>
              </a:rPr>
              <a:t>Bronchopulmonary</a:t>
            </a:r>
            <a:r>
              <a:rPr lang="pt-BR" sz="1100" dirty="0">
                <a:solidFill>
                  <a:schemeClr val="tx2"/>
                </a:solidFill>
                <a:latin typeface="Bookman Old Style" pitchFamily="18" charset="0"/>
                <a:hlinkClick r:id="rId2"/>
              </a:rPr>
              <a:t> </a:t>
            </a:r>
            <a:r>
              <a:rPr lang="pt-BR" sz="1100" dirty="0" err="1">
                <a:solidFill>
                  <a:schemeClr val="tx2"/>
                </a:solidFill>
                <a:latin typeface="Bookman Old Style" pitchFamily="18" charset="0"/>
                <a:hlinkClick r:id="rId2"/>
              </a:rPr>
              <a:t>Dysplasia</a:t>
            </a:r>
            <a:r>
              <a:rPr lang="pt-BR" sz="1100" dirty="0">
                <a:solidFill>
                  <a:schemeClr val="tx2"/>
                </a:solidFill>
                <a:latin typeface="Bookman Old Style" pitchFamily="18" charset="0"/>
                <a:hlinkClick r:id="rId2"/>
              </a:rPr>
              <a:t> in </a:t>
            </a:r>
            <a:r>
              <a:rPr lang="pt-BR" sz="1100" dirty="0" err="1">
                <a:solidFill>
                  <a:schemeClr val="tx2"/>
                </a:solidFill>
                <a:latin typeface="Bookman Old Style" pitchFamily="18" charset="0"/>
                <a:hlinkClick r:id="rId2"/>
              </a:rPr>
              <a:t>Extremely</a:t>
            </a:r>
            <a:r>
              <a:rPr lang="pt-BR" sz="1100" dirty="0">
                <a:solidFill>
                  <a:schemeClr val="tx2"/>
                </a:solidFill>
                <a:latin typeface="Bookman Old Style" pitchFamily="18" charset="0"/>
                <a:hlinkClick r:id="rId2"/>
              </a:rPr>
              <a:t> </a:t>
            </a:r>
            <a:r>
              <a:rPr lang="pt-BR" sz="1100" dirty="0" err="1">
                <a:solidFill>
                  <a:schemeClr val="tx2"/>
                </a:solidFill>
                <a:latin typeface="Bookman Old Style" pitchFamily="18" charset="0"/>
                <a:hlinkClick r:id="rId2"/>
              </a:rPr>
              <a:t>Preterm</a:t>
            </a:r>
            <a:r>
              <a:rPr lang="pt-BR" sz="1100" dirty="0">
                <a:solidFill>
                  <a:schemeClr val="tx2"/>
                </a:solidFill>
                <a:latin typeface="Bookman Old Style" pitchFamily="18" charset="0"/>
                <a:hlinkClick r:id="rId2"/>
              </a:rPr>
              <a:t> </a:t>
            </a:r>
            <a:r>
              <a:rPr lang="pt-BR" sz="1100" dirty="0" err="1">
                <a:solidFill>
                  <a:schemeClr val="tx2"/>
                </a:solidFill>
                <a:latin typeface="Bookman Old Style" pitchFamily="18" charset="0"/>
                <a:hlinkClick r:id="rId2"/>
              </a:rPr>
              <a:t>Infants.</a:t>
            </a:r>
            <a:r>
              <a:rPr lang="pt-BR" sz="1100" dirty="0" err="1">
                <a:solidFill>
                  <a:schemeClr val="tx2"/>
                </a:solidFill>
                <a:latin typeface="Bookman Old Style" pitchFamily="18" charset="0"/>
              </a:rPr>
              <a:t>Shalish</a:t>
            </a:r>
            <a:r>
              <a:rPr lang="pt-BR" sz="1100" dirty="0">
                <a:solidFill>
                  <a:schemeClr val="tx2"/>
                </a:solidFill>
                <a:latin typeface="Bookman Old Style" pitchFamily="18" charset="0"/>
              </a:rPr>
              <a:t> W, </a:t>
            </a:r>
            <a:r>
              <a:rPr lang="pt-BR" sz="1100" dirty="0" err="1">
                <a:solidFill>
                  <a:schemeClr val="tx2"/>
                </a:solidFill>
                <a:latin typeface="Bookman Old Style" pitchFamily="18" charset="0"/>
              </a:rPr>
              <a:t>Kanbar</a:t>
            </a:r>
            <a:r>
              <a:rPr lang="pt-BR" sz="1100" dirty="0">
                <a:solidFill>
                  <a:schemeClr val="tx2"/>
                </a:solidFill>
                <a:latin typeface="Bookman Old Style" pitchFamily="18" charset="0"/>
              </a:rPr>
              <a:t> L, </a:t>
            </a:r>
            <a:r>
              <a:rPr lang="pt-BR" sz="1100" dirty="0" err="1">
                <a:solidFill>
                  <a:schemeClr val="tx2"/>
                </a:solidFill>
                <a:latin typeface="Bookman Old Style" pitchFamily="18" charset="0"/>
              </a:rPr>
              <a:t>Kovacs</a:t>
            </a:r>
            <a:r>
              <a:rPr lang="pt-BR" sz="1100" dirty="0">
                <a:solidFill>
                  <a:schemeClr val="tx2"/>
                </a:solidFill>
                <a:latin typeface="Bookman Old Style" pitchFamily="18" charset="0"/>
              </a:rPr>
              <a:t> L, </a:t>
            </a:r>
            <a:r>
              <a:rPr lang="pt-BR" sz="1100" dirty="0" err="1">
                <a:solidFill>
                  <a:schemeClr val="tx2"/>
                </a:solidFill>
                <a:latin typeface="Bookman Old Style" pitchFamily="18" charset="0"/>
              </a:rPr>
              <a:t>Chawla</a:t>
            </a:r>
            <a:r>
              <a:rPr lang="pt-BR" sz="1100" dirty="0">
                <a:solidFill>
                  <a:schemeClr val="tx2"/>
                </a:solidFill>
                <a:latin typeface="Bookman Old Style" pitchFamily="18" charset="0"/>
              </a:rPr>
              <a:t> S, </a:t>
            </a:r>
            <a:r>
              <a:rPr lang="pt-BR" sz="1100" dirty="0" err="1">
                <a:solidFill>
                  <a:schemeClr val="tx2"/>
                </a:solidFill>
                <a:latin typeface="Bookman Old Style" pitchFamily="18" charset="0"/>
              </a:rPr>
              <a:t>Keszler</a:t>
            </a:r>
            <a:r>
              <a:rPr lang="pt-BR" sz="1100" dirty="0">
                <a:solidFill>
                  <a:schemeClr val="tx2"/>
                </a:solidFill>
                <a:latin typeface="Bookman Old Style" pitchFamily="18" charset="0"/>
              </a:rPr>
              <a:t> M, Rao S, </a:t>
            </a:r>
            <a:r>
              <a:rPr lang="pt-BR" sz="1100" dirty="0" err="1">
                <a:solidFill>
                  <a:schemeClr val="tx2"/>
                </a:solidFill>
                <a:latin typeface="Bookman Old Style" pitchFamily="18" charset="0"/>
              </a:rPr>
              <a:t>Panaitescu</a:t>
            </a:r>
            <a:r>
              <a:rPr lang="pt-BR" sz="1100" dirty="0">
                <a:solidFill>
                  <a:schemeClr val="tx2"/>
                </a:solidFill>
                <a:latin typeface="Bookman Old Style" pitchFamily="18" charset="0"/>
              </a:rPr>
              <a:t> B, </a:t>
            </a:r>
            <a:r>
              <a:rPr lang="pt-BR" sz="1100" dirty="0" err="1">
                <a:solidFill>
                  <a:schemeClr val="tx2"/>
                </a:solidFill>
                <a:latin typeface="Bookman Old Style" pitchFamily="18" charset="0"/>
              </a:rPr>
              <a:t>Laliberte</a:t>
            </a:r>
            <a:r>
              <a:rPr lang="pt-BR" sz="1100" dirty="0">
                <a:solidFill>
                  <a:schemeClr val="tx2"/>
                </a:solidFill>
                <a:latin typeface="Bookman Old Style" pitchFamily="18" charset="0"/>
              </a:rPr>
              <a:t> A, </a:t>
            </a:r>
            <a:r>
              <a:rPr lang="pt-BR" sz="1100" dirty="0" err="1">
                <a:solidFill>
                  <a:schemeClr val="tx2"/>
                </a:solidFill>
                <a:latin typeface="Bookman Old Style" pitchFamily="18" charset="0"/>
              </a:rPr>
              <a:t>Precup</a:t>
            </a:r>
            <a:r>
              <a:rPr lang="pt-BR" sz="1100" dirty="0">
                <a:solidFill>
                  <a:schemeClr val="tx2"/>
                </a:solidFill>
                <a:latin typeface="Bookman Old Style" pitchFamily="18" charset="0"/>
              </a:rPr>
              <a:t> D, Brown K, </a:t>
            </a:r>
            <a:r>
              <a:rPr lang="pt-BR" sz="1100" dirty="0" err="1">
                <a:solidFill>
                  <a:schemeClr val="tx2"/>
                </a:solidFill>
                <a:latin typeface="Bookman Old Style" pitchFamily="18" charset="0"/>
              </a:rPr>
              <a:t>Kearney</a:t>
            </a:r>
            <a:r>
              <a:rPr lang="pt-BR" sz="1100" dirty="0">
                <a:solidFill>
                  <a:schemeClr val="tx2"/>
                </a:solidFill>
                <a:latin typeface="Bookman Old Style" pitchFamily="18" charset="0"/>
              </a:rPr>
              <a:t> </a:t>
            </a:r>
            <a:r>
              <a:rPr lang="pt-BR" sz="1100" dirty="0" err="1">
                <a:solidFill>
                  <a:schemeClr val="tx2"/>
                </a:solidFill>
                <a:latin typeface="Bookman Old Style" pitchFamily="18" charset="0"/>
                <a:hlinkClick r:id="rId2"/>
              </a:rPr>
              <a:t>Infants.</a:t>
            </a:r>
            <a:r>
              <a:rPr lang="pt-BR" sz="1100" dirty="0" err="1">
                <a:solidFill>
                  <a:schemeClr val="tx2"/>
                </a:solidFill>
                <a:latin typeface="Bookman Old Style" pitchFamily="18" charset="0"/>
              </a:rPr>
              <a:t>Shalish</a:t>
            </a:r>
            <a:r>
              <a:rPr lang="pt-BR" sz="1100" dirty="0">
                <a:solidFill>
                  <a:schemeClr val="tx2"/>
                </a:solidFill>
                <a:latin typeface="Bookman Old Style" pitchFamily="18" charset="0"/>
              </a:rPr>
              <a:t> W RE, Sant'Anna GM.J Pediatr. 2018 </a:t>
            </a:r>
            <a:r>
              <a:rPr lang="pt-BR" sz="1100" dirty="0" err="1">
                <a:solidFill>
                  <a:schemeClr val="tx2"/>
                </a:solidFill>
                <a:latin typeface="Bookman Old Style" pitchFamily="18" charset="0"/>
              </a:rPr>
              <a:t>Nov</a:t>
            </a:r>
            <a:r>
              <a:rPr lang="pt-BR" sz="1100" dirty="0">
                <a:solidFill>
                  <a:schemeClr val="tx2"/>
                </a:solidFill>
                <a:latin typeface="Bookman Old Style" pitchFamily="18" charset="0"/>
              </a:rPr>
              <a:t> 5. </a:t>
            </a:r>
            <a:r>
              <a:rPr lang="pt-BR" sz="1100" dirty="0" err="1">
                <a:solidFill>
                  <a:schemeClr val="tx2"/>
                </a:solidFill>
                <a:latin typeface="Bookman Old Style" pitchFamily="18" charset="0"/>
              </a:rPr>
              <a:t>pii</a:t>
            </a:r>
            <a:r>
              <a:rPr lang="pt-BR" sz="1100" dirty="0">
                <a:solidFill>
                  <a:schemeClr val="tx2"/>
                </a:solidFill>
                <a:latin typeface="Bookman Old Style" pitchFamily="18" charset="0"/>
              </a:rPr>
              <a:t>: S0022-3476(18)31392-1. </a:t>
            </a:r>
            <a:r>
              <a:rPr lang="pt-BR" sz="1100" dirty="0" err="1">
                <a:solidFill>
                  <a:schemeClr val="tx2"/>
                </a:solidFill>
                <a:latin typeface="Bookman Old Style" pitchFamily="18" charset="0"/>
              </a:rPr>
              <a:t>doi</a:t>
            </a:r>
            <a:r>
              <a:rPr lang="pt-BR" sz="1100" dirty="0">
                <a:solidFill>
                  <a:schemeClr val="tx2"/>
                </a:solidFill>
                <a:latin typeface="Bookman Old Style" pitchFamily="18" charset="0"/>
              </a:rPr>
              <a:t>: 10.1016/j.jpeds.2018.09.062. [</a:t>
            </a:r>
            <a:r>
              <a:rPr lang="pt-BR" sz="1100" dirty="0" err="1">
                <a:solidFill>
                  <a:schemeClr val="tx2"/>
                </a:solidFill>
                <a:latin typeface="Bookman Old Style" pitchFamily="18" charset="0"/>
              </a:rPr>
              <a:t>Epub</a:t>
            </a:r>
            <a:r>
              <a:rPr lang="pt-BR" sz="1100" dirty="0">
                <a:solidFill>
                  <a:schemeClr val="tx2"/>
                </a:solidFill>
                <a:latin typeface="Bookman Old Style" pitchFamily="18" charset="0"/>
              </a:rPr>
              <a:t> </a:t>
            </a:r>
            <a:r>
              <a:rPr lang="pt-BR" sz="1100" dirty="0" err="1">
                <a:solidFill>
                  <a:schemeClr val="tx2"/>
                </a:solidFill>
                <a:latin typeface="Bookman Old Style" pitchFamily="18" charset="0"/>
              </a:rPr>
              <a:t>ahead</a:t>
            </a:r>
            <a:r>
              <a:rPr lang="pt-BR" sz="1100" dirty="0">
                <a:solidFill>
                  <a:schemeClr val="tx2"/>
                </a:solidFill>
                <a:latin typeface="Bookman Old Style" pitchFamily="18" charset="0"/>
              </a:rPr>
              <a:t> of </a:t>
            </a:r>
            <a:r>
              <a:rPr lang="pt-BR" sz="1100" dirty="0" err="1">
                <a:solidFill>
                  <a:schemeClr val="tx2"/>
                </a:solidFill>
                <a:latin typeface="Bookman Old Style" pitchFamily="18" charset="0"/>
              </a:rPr>
              <a:t>print</a:t>
            </a:r>
            <a:r>
              <a:rPr lang="pt-BR" sz="1100" dirty="0">
                <a:solidFill>
                  <a:schemeClr val="tx2"/>
                </a:solidFill>
                <a:latin typeface="Bookman Old Style" pitchFamily="18" charset="0"/>
              </a:rPr>
              <a:t>]PMID: 30404739.</a:t>
            </a:r>
            <a:r>
              <a:rPr lang="pt-BR" sz="1100" u="sng" dirty="0">
                <a:solidFill>
                  <a:schemeClr val="tx2"/>
                </a:solidFill>
                <a:latin typeface="Bookman Old Style" pitchFamily="18" charset="0"/>
                <a:hlinkClick r:id="rId3"/>
              </a:rPr>
              <a:t>Similar </a:t>
            </a:r>
            <a:r>
              <a:rPr lang="pt-BR" sz="1100" u="sng" dirty="0" err="1">
                <a:solidFill>
                  <a:schemeClr val="tx2"/>
                </a:solidFill>
                <a:latin typeface="Bookman Old Style" pitchFamily="18" charset="0"/>
                <a:hlinkClick r:id="rId3"/>
              </a:rPr>
              <a:t>articles</a:t>
            </a:r>
            <a:r>
              <a:rPr lang="pt-BR" sz="1100" u="sng" dirty="0">
                <a:solidFill>
                  <a:schemeClr val="tx2"/>
                </a:solidFill>
                <a:latin typeface="Bookman Old Style" pitchFamily="18" charset="0"/>
              </a:rPr>
              <a:t/>
            </a:r>
            <a:br>
              <a:rPr lang="pt-BR" sz="1100" u="sng" dirty="0">
                <a:solidFill>
                  <a:schemeClr val="tx2"/>
                </a:solidFill>
                <a:latin typeface="Bookman Old Style" pitchFamily="18" charset="0"/>
              </a:rPr>
            </a:br>
            <a:endParaRPr lang="pt-BR" sz="1100" u="sng" dirty="0">
              <a:solidFill>
                <a:schemeClr val="tx2"/>
              </a:solidFill>
              <a:latin typeface="Bookman Old Style" pitchFamily="18" charset="0"/>
            </a:endParaRPr>
          </a:p>
        </p:txBody>
      </p:sp>
      <p:sp>
        <p:nvSpPr>
          <p:cNvPr id="9222" name="Text Box 7"/>
          <p:cNvSpPr txBox="1">
            <a:spLocks noChangeArrowheads="1"/>
          </p:cNvSpPr>
          <p:nvPr/>
        </p:nvSpPr>
        <p:spPr bwMode="auto">
          <a:xfrm>
            <a:off x="3203575" y="5876925"/>
            <a:ext cx="28670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Gill Sans MT" pitchFamily="34" charset="0"/>
                <a:cs typeface="Arial" charset="0"/>
              </a:defRPr>
            </a:lvl1pPr>
            <a:lvl2pPr marL="742950" indent="-285750" eaLnBrk="0" hangingPunct="0">
              <a:defRPr>
                <a:solidFill>
                  <a:schemeClr val="tx1"/>
                </a:solidFill>
                <a:latin typeface="Gill Sans MT" pitchFamily="34" charset="0"/>
                <a:cs typeface="Arial" charset="0"/>
              </a:defRPr>
            </a:lvl2pPr>
            <a:lvl3pPr marL="1143000" indent="-228600" eaLnBrk="0" hangingPunct="0">
              <a:defRPr>
                <a:solidFill>
                  <a:schemeClr val="tx1"/>
                </a:solidFill>
                <a:latin typeface="Gill Sans MT" pitchFamily="34" charset="0"/>
                <a:cs typeface="Arial" charset="0"/>
              </a:defRPr>
            </a:lvl3pPr>
            <a:lvl4pPr marL="1600200" indent="-228600" eaLnBrk="0" hangingPunct="0">
              <a:defRPr>
                <a:solidFill>
                  <a:schemeClr val="tx1"/>
                </a:solidFill>
                <a:latin typeface="Gill Sans MT" pitchFamily="34" charset="0"/>
                <a:cs typeface="Arial" charset="0"/>
              </a:defRPr>
            </a:lvl4pPr>
            <a:lvl5pPr marL="2057400" indent="-228600" eaLnBrk="0" hangingPunct="0">
              <a:defRPr>
                <a:solidFill>
                  <a:schemeClr val="tx1"/>
                </a:solidFill>
                <a:latin typeface="Gill Sans MT" pitchFamily="34" charset="0"/>
                <a:cs typeface="Arial" charset="0"/>
              </a:defRPr>
            </a:lvl5pPr>
            <a:lvl6pPr marL="2514600" indent="-228600" eaLnBrk="0" fontAlgn="base" hangingPunct="0">
              <a:spcBef>
                <a:spcPct val="0"/>
              </a:spcBef>
              <a:spcAft>
                <a:spcPct val="0"/>
              </a:spcAft>
              <a:defRPr>
                <a:solidFill>
                  <a:schemeClr val="tx1"/>
                </a:solidFill>
                <a:latin typeface="Gill Sans MT" pitchFamily="34" charset="0"/>
                <a:cs typeface="Arial" charset="0"/>
              </a:defRPr>
            </a:lvl6pPr>
            <a:lvl7pPr marL="2971800" indent="-228600" eaLnBrk="0" fontAlgn="base" hangingPunct="0">
              <a:spcBef>
                <a:spcPct val="0"/>
              </a:spcBef>
              <a:spcAft>
                <a:spcPct val="0"/>
              </a:spcAft>
              <a:defRPr>
                <a:solidFill>
                  <a:schemeClr val="tx1"/>
                </a:solidFill>
                <a:latin typeface="Gill Sans MT" pitchFamily="34" charset="0"/>
                <a:cs typeface="Arial" charset="0"/>
              </a:defRPr>
            </a:lvl7pPr>
            <a:lvl8pPr marL="3429000" indent="-228600" eaLnBrk="0" fontAlgn="base" hangingPunct="0">
              <a:spcBef>
                <a:spcPct val="0"/>
              </a:spcBef>
              <a:spcAft>
                <a:spcPct val="0"/>
              </a:spcAft>
              <a:defRPr>
                <a:solidFill>
                  <a:schemeClr val="tx1"/>
                </a:solidFill>
                <a:latin typeface="Gill Sans MT" pitchFamily="34" charset="0"/>
                <a:cs typeface="Arial" charset="0"/>
              </a:defRPr>
            </a:lvl8pPr>
            <a:lvl9pPr marL="3886200" indent="-228600" eaLnBrk="0" fontAlgn="base" hangingPunct="0">
              <a:spcBef>
                <a:spcPct val="0"/>
              </a:spcBef>
              <a:spcAft>
                <a:spcPct val="0"/>
              </a:spcAft>
              <a:defRPr>
                <a:solidFill>
                  <a:schemeClr val="tx1"/>
                </a:solidFill>
                <a:latin typeface="Gill Sans MT" pitchFamily="34" charset="0"/>
                <a:cs typeface="Arial" charset="0"/>
              </a:defRPr>
            </a:lvl9pPr>
          </a:lstStyle>
          <a:p>
            <a:pPr eaLnBrk="1" hangingPunct="1"/>
            <a:r>
              <a:rPr lang="pt-BR">
                <a:hlinkClick r:id="rId4"/>
              </a:rPr>
              <a:t>www.paulomargotto.com.br</a:t>
            </a:r>
            <a:r>
              <a:rPr lang="pt-BR"/>
              <a:t> </a:t>
            </a:r>
          </a:p>
        </p:txBody>
      </p:sp>
      <p:pic>
        <p:nvPicPr>
          <p:cNvPr id="9223"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32138" y="0"/>
            <a:ext cx="2593975" cy="1443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4" name="Picture 9" descr="Dr Wung -1Âº SimpÃ³sio Internacional de Neonatologia do DF e HMIB (27/6/201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00900" y="0"/>
            <a:ext cx="1943100" cy="145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5" name="Picture 11" descr="Dr Wung no HMIB (26/10/201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1854200" cy="139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pPr eaLnBrk="1" hangingPunct="1"/>
            <a:r>
              <a:rPr lang="pt-BR" smtClean="0"/>
              <a:t>Introdução</a:t>
            </a:r>
          </a:p>
        </p:txBody>
      </p:sp>
      <p:sp>
        <p:nvSpPr>
          <p:cNvPr id="10243" name="Espaço Reservado para Conteúdo 2"/>
          <p:cNvSpPr>
            <a:spLocks noGrp="1"/>
          </p:cNvSpPr>
          <p:nvPr>
            <p:ph sz="quarter" idx="1"/>
          </p:nvPr>
        </p:nvSpPr>
        <p:spPr>
          <a:xfrm>
            <a:off x="457200" y="1349375"/>
            <a:ext cx="8229600" cy="4937125"/>
          </a:xfrm>
        </p:spPr>
        <p:txBody>
          <a:bodyPr/>
          <a:lstStyle/>
          <a:p>
            <a:pPr algn="just" eaLnBrk="1" hangingPunct="1">
              <a:lnSpc>
                <a:spcPct val="80000"/>
              </a:lnSpc>
            </a:pPr>
            <a:endParaRPr lang="pt-BR" sz="2200" smtClean="0"/>
          </a:p>
          <a:p>
            <a:pPr algn="just" eaLnBrk="1" hangingPunct="1">
              <a:lnSpc>
                <a:spcPct val="80000"/>
              </a:lnSpc>
            </a:pPr>
            <a:r>
              <a:rPr lang="pt-BR" sz="2200" smtClean="0"/>
              <a:t>Após uma tentativa de extubação, recém-nascidos de extremo baixo peso (RN-EBP) são reintubados com frequência</a:t>
            </a:r>
          </a:p>
          <a:p>
            <a:pPr algn="just" eaLnBrk="1" hangingPunct="1">
              <a:lnSpc>
                <a:spcPct val="80000"/>
              </a:lnSpc>
            </a:pPr>
            <a:endParaRPr lang="pt-BR" sz="2200" smtClean="0"/>
          </a:p>
          <a:p>
            <a:pPr algn="just" eaLnBrk="1" hangingPunct="1">
              <a:lnSpc>
                <a:spcPct val="80000"/>
              </a:lnSpc>
            </a:pPr>
            <a:r>
              <a:rPr lang="pt-BR" sz="2200" smtClean="0"/>
              <a:t>Baseado em estudos de coorte recentes, a taxa de necessidade de ventilação mecânica pelo menos uma vez durante a hospitalização foi de</a:t>
            </a:r>
            <a:r>
              <a:rPr lang="pt-BR" sz="2200" smtClean="0">
                <a:sym typeface="Wingdings" pitchFamily="2" charset="2"/>
              </a:rPr>
              <a:t>: (1-3)</a:t>
            </a:r>
            <a:endParaRPr lang="pt-BR" sz="2200" smtClean="0"/>
          </a:p>
          <a:p>
            <a:pPr lvl="1" algn="just" eaLnBrk="1" hangingPunct="1">
              <a:lnSpc>
                <a:spcPct val="80000"/>
              </a:lnSpc>
            </a:pPr>
            <a:r>
              <a:rPr lang="pt-BR" sz="2000" smtClean="0"/>
              <a:t>50% nos RN-MBP (1000-1500g)</a:t>
            </a:r>
          </a:p>
          <a:p>
            <a:pPr lvl="1" algn="just" eaLnBrk="1" hangingPunct="1">
              <a:lnSpc>
                <a:spcPct val="80000"/>
              </a:lnSpc>
            </a:pPr>
            <a:r>
              <a:rPr lang="pt-BR" sz="2000" smtClean="0"/>
              <a:t>60-70% nos RN-EBP (&lt;1000g)</a:t>
            </a:r>
          </a:p>
          <a:p>
            <a:pPr lvl="1" algn="just" eaLnBrk="1" hangingPunct="1">
              <a:lnSpc>
                <a:spcPct val="80000"/>
              </a:lnSpc>
            </a:pPr>
            <a:endParaRPr lang="pt-BR" sz="2000" smtClean="0"/>
          </a:p>
          <a:p>
            <a:pPr algn="just" eaLnBrk="1" hangingPunct="1">
              <a:lnSpc>
                <a:spcPct val="80000"/>
              </a:lnSpc>
            </a:pPr>
            <a:r>
              <a:rPr lang="pt-BR" sz="2200" smtClean="0"/>
              <a:t>No entanto, o tempo de reintubação, referindo-se  ao intervalo de tempo entre os cursos de ventilação mecânica, pode variar de poucas horas até várias semanas após a extubação. (1)</a:t>
            </a:r>
          </a:p>
          <a:p>
            <a:pPr eaLnBrk="1" hangingPunct="1">
              <a:lnSpc>
                <a:spcPct val="80000"/>
              </a:lnSpc>
              <a:buFont typeface="Wingdings 3" pitchFamily="18" charset="2"/>
              <a:buNone/>
            </a:pPr>
            <a:r>
              <a:rPr lang="pt-BR" sz="2200" smtClean="0"/>
              <a:t/>
            </a:r>
            <a:br>
              <a:rPr lang="pt-BR" sz="2200" smtClean="0"/>
            </a:br>
            <a:r>
              <a:rPr lang="pt-BR" sz="2200" smtClean="0"/>
              <a:t/>
            </a:r>
            <a:br>
              <a:rPr lang="pt-BR" sz="2200" smtClean="0"/>
            </a:br>
            <a:endParaRPr lang="pt-BR" sz="220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pPr eaLnBrk="1" hangingPunct="1"/>
            <a:r>
              <a:rPr lang="pt-BR" smtClean="0"/>
              <a:t>Introdução</a:t>
            </a:r>
          </a:p>
        </p:txBody>
      </p:sp>
      <p:sp>
        <p:nvSpPr>
          <p:cNvPr id="11267" name="Espaço Reservado para Conteúdo 2"/>
          <p:cNvSpPr>
            <a:spLocks noGrp="1"/>
          </p:cNvSpPr>
          <p:nvPr>
            <p:ph sz="quarter" idx="1"/>
          </p:nvPr>
        </p:nvSpPr>
        <p:spPr>
          <a:xfrm>
            <a:off x="457200" y="1349375"/>
            <a:ext cx="8229600" cy="4937125"/>
          </a:xfrm>
        </p:spPr>
        <p:txBody>
          <a:bodyPr/>
          <a:lstStyle/>
          <a:p>
            <a:pPr algn="just" eaLnBrk="1" hangingPunct="1">
              <a:lnSpc>
                <a:spcPct val="80000"/>
              </a:lnSpc>
            </a:pPr>
            <a:r>
              <a:rPr lang="pt-BR" sz="2000" smtClean="0"/>
              <a:t>A ventilação mecânica prolongada  é um fator de risco já bem estabelecido para morte e/ou displasia broncopulmonar nesses recém-nascidos (RNs) (2,4,5)</a:t>
            </a:r>
          </a:p>
          <a:p>
            <a:pPr algn="just" eaLnBrk="1" hangingPunct="1">
              <a:lnSpc>
                <a:spcPct val="80000"/>
              </a:lnSpc>
            </a:pPr>
            <a:endParaRPr lang="pt-BR" sz="2000" smtClean="0"/>
          </a:p>
          <a:p>
            <a:pPr algn="just" eaLnBrk="1" hangingPunct="1">
              <a:lnSpc>
                <a:spcPct val="80000"/>
              </a:lnSpc>
            </a:pPr>
            <a:r>
              <a:rPr lang="pt-BR" sz="2000" smtClean="0"/>
              <a:t>Porém, o real impacto da reintubação no desfecho respiratório (pulmonar) ainda é pouco conhecido</a:t>
            </a:r>
          </a:p>
          <a:p>
            <a:pPr algn="just" eaLnBrk="1" hangingPunct="1">
              <a:lnSpc>
                <a:spcPct val="80000"/>
              </a:lnSpc>
            </a:pPr>
            <a:endParaRPr lang="pt-BR" sz="2000" smtClean="0"/>
          </a:p>
          <a:p>
            <a:pPr algn="just" eaLnBrk="1" hangingPunct="1">
              <a:lnSpc>
                <a:spcPct val="80000"/>
              </a:lnSpc>
            </a:pPr>
            <a:r>
              <a:rPr lang="pt-BR" sz="2000" smtClean="0"/>
              <a:t>Subanálises  recentes de 2 grandes estudos randomizados controlados mostraram que a reintubação em 5 a 7 dias após extubação aumentou morbidade e mortalidade de causas respiratórias de forma independente (6,7)</a:t>
            </a:r>
          </a:p>
          <a:p>
            <a:pPr algn="just" eaLnBrk="1" hangingPunct="1">
              <a:lnSpc>
                <a:spcPct val="80000"/>
              </a:lnSpc>
            </a:pPr>
            <a:endParaRPr lang="pt-BR" sz="2000" smtClean="0"/>
          </a:p>
          <a:p>
            <a:pPr algn="just" eaLnBrk="1" hangingPunct="1">
              <a:lnSpc>
                <a:spcPct val="80000"/>
              </a:lnSpc>
            </a:pPr>
            <a:r>
              <a:rPr lang="pt-BR" sz="2000" smtClean="0"/>
              <a:t>Em contrapartida, o único estudo que ajustou para a duração cumulativa da ventilação mecânica, encontrou que uma única reintubação a qualquer momento após a extubação não aumentou a probabilidade (ajustada pelo risco) de displasia broncopulmonar (DBP)  nos sobreviventes (2)</a:t>
            </a:r>
          </a:p>
          <a:p>
            <a:pPr eaLnBrk="1" hangingPunct="1">
              <a:lnSpc>
                <a:spcPct val="80000"/>
              </a:lnSpc>
              <a:buFont typeface="Wingdings 3" pitchFamily="18" charset="2"/>
              <a:buNone/>
            </a:pPr>
            <a:r>
              <a:rPr lang="pt-BR" sz="2000" smtClean="0"/>
              <a:t>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p:txBody>
          <a:bodyPr/>
          <a:lstStyle/>
          <a:p>
            <a:pPr eaLnBrk="1" hangingPunct="1"/>
            <a:r>
              <a:rPr lang="pt-BR" smtClean="0"/>
              <a:t>Introdução</a:t>
            </a:r>
          </a:p>
        </p:txBody>
      </p:sp>
      <p:sp>
        <p:nvSpPr>
          <p:cNvPr id="12291" name="Espaço Reservado para Conteúdo 2"/>
          <p:cNvSpPr>
            <a:spLocks noGrp="1"/>
          </p:cNvSpPr>
          <p:nvPr>
            <p:ph sz="quarter" idx="1"/>
          </p:nvPr>
        </p:nvSpPr>
        <p:spPr>
          <a:xfrm>
            <a:off x="457200" y="1349375"/>
            <a:ext cx="8229600" cy="4937125"/>
          </a:xfrm>
        </p:spPr>
        <p:txBody>
          <a:bodyPr/>
          <a:lstStyle/>
          <a:p>
            <a:pPr algn="just" eaLnBrk="1" hangingPunct="1">
              <a:lnSpc>
                <a:spcPct val="80000"/>
              </a:lnSpc>
            </a:pPr>
            <a:r>
              <a:rPr lang="pt-BR" sz="2200" smtClean="0"/>
              <a:t>Importante ressaltar que todos os estudos usaram uma janela observacional muito diferente para decidir qual reintubação foi considerada clinicamente relevante</a:t>
            </a:r>
          </a:p>
          <a:p>
            <a:pPr algn="just" eaLnBrk="1" hangingPunct="1">
              <a:lnSpc>
                <a:spcPct val="80000"/>
              </a:lnSpc>
            </a:pPr>
            <a:endParaRPr lang="pt-BR" sz="2200" smtClean="0"/>
          </a:p>
          <a:p>
            <a:pPr algn="just" eaLnBrk="1" hangingPunct="1">
              <a:lnSpc>
                <a:spcPct val="80000"/>
              </a:lnSpc>
            </a:pPr>
            <a:r>
              <a:rPr lang="pt-BR" sz="2200" smtClean="0"/>
              <a:t>Como consequência, fez-se a suposição de que todas as reintubações, independente do tempo, afetariam igualmente os desfechos</a:t>
            </a:r>
          </a:p>
          <a:p>
            <a:pPr algn="just" eaLnBrk="1" hangingPunct="1">
              <a:lnSpc>
                <a:spcPct val="80000"/>
              </a:lnSpc>
            </a:pPr>
            <a:endParaRPr lang="pt-BR" sz="2200" smtClean="0"/>
          </a:p>
          <a:p>
            <a:pPr algn="just" eaLnBrk="1" hangingPunct="1">
              <a:lnSpc>
                <a:spcPct val="80000"/>
              </a:lnSpc>
            </a:pPr>
            <a:r>
              <a:rPr lang="pt-BR" sz="2200" smtClean="0"/>
              <a:t>Ainda não é claro se a reintubação que ocorre em poucas horas da extubação tem a mesma implicação que aquela que ocorre dias ou semanas após. Em adultos, ambas tem sido associadas com aumento da mortalidade (8-10)</a:t>
            </a:r>
          </a:p>
          <a:p>
            <a:pPr algn="just" eaLnBrk="1" hangingPunct="1">
              <a:lnSpc>
                <a:spcPct val="80000"/>
              </a:lnSpc>
            </a:pPr>
            <a:endParaRPr lang="pt-BR" sz="2200" smtClean="0"/>
          </a:p>
          <a:p>
            <a:pPr algn="ctr" eaLnBrk="1" hangingPunct="1">
              <a:lnSpc>
                <a:spcPct val="80000"/>
              </a:lnSpc>
            </a:pPr>
            <a:r>
              <a:rPr lang="pt-BR" sz="2200" smtClean="0">
                <a:solidFill>
                  <a:srgbClr val="0000FF"/>
                </a:solidFill>
              </a:rPr>
              <a:t>Portanto, este estudo procurou explorar associações entre tempo de reintubação e o desfecho composto de morte ou DBP em uma grande coorte prospectiva entre RN-EBP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a:xfrm>
            <a:off x="468313" y="115888"/>
            <a:ext cx="8229600" cy="990600"/>
          </a:xfrm>
        </p:spPr>
        <p:txBody>
          <a:bodyPr/>
          <a:lstStyle/>
          <a:p>
            <a:pPr eaLnBrk="1" hangingPunct="1"/>
            <a:r>
              <a:rPr lang="pt-BR" smtClean="0"/>
              <a:t>Métodos</a:t>
            </a:r>
          </a:p>
        </p:txBody>
      </p:sp>
      <p:sp>
        <p:nvSpPr>
          <p:cNvPr id="13315" name="Espaço Reservado para Conteúdo 2"/>
          <p:cNvSpPr>
            <a:spLocks noGrp="1"/>
          </p:cNvSpPr>
          <p:nvPr>
            <p:ph sz="quarter" idx="1"/>
          </p:nvPr>
        </p:nvSpPr>
        <p:spPr>
          <a:xfrm>
            <a:off x="457200" y="1349375"/>
            <a:ext cx="8229600" cy="4937125"/>
          </a:xfrm>
        </p:spPr>
        <p:txBody>
          <a:bodyPr/>
          <a:lstStyle/>
          <a:p>
            <a:pPr algn="just" eaLnBrk="1" hangingPunct="1">
              <a:lnSpc>
                <a:spcPct val="90000"/>
              </a:lnSpc>
            </a:pPr>
            <a:r>
              <a:rPr lang="pt-BR" sz="2400" smtClean="0"/>
              <a:t>Este estudo foi uma análise exploradora de um estudo observacional multicêntrico ainda em andamento, que tem por objetivo desenvolver um estudo APEX (Ferramenta Automatizada de Previsão de Prontidão para Extubação em RN Pré-termos Extremos)(11,12)</a:t>
            </a:r>
          </a:p>
          <a:p>
            <a:pPr algn="just" eaLnBrk="1" hangingPunct="1">
              <a:lnSpc>
                <a:spcPct val="90000"/>
              </a:lnSpc>
            </a:pPr>
            <a:r>
              <a:rPr lang="pt-BR" sz="2400" smtClean="0"/>
              <a:t>Seleção: </a:t>
            </a:r>
            <a:r>
              <a:rPr lang="pt-BR" sz="2400" smtClean="0">
                <a:solidFill>
                  <a:srgbClr val="0000FF"/>
                </a:solidFill>
              </a:rPr>
              <a:t>setembro de 2013 a junho de 2017</a:t>
            </a:r>
            <a:r>
              <a:rPr lang="pt-BR" sz="2400" smtClean="0"/>
              <a:t> em </a:t>
            </a:r>
            <a:r>
              <a:rPr lang="pt-BR" sz="2400" smtClean="0">
                <a:solidFill>
                  <a:srgbClr val="0000FF"/>
                </a:solidFill>
              </a:rPr>
              <a:t>5 diferentes UTIs Neonatais (UTIN) no Canadá e nos Estados Unidos</a:t>
            </a:r>
          </a:p>
          <a:p>
            <a:pPr algn="just" eaLnBrk="1" hangingPunct="1">
              <a:lnSpc>
                <a:spcPct val="90000"/>
              </a:lnSpc>
            </a:pPr>
            <a:endParaRPr lang="pt-BR" sz="2400" smtClean="0"/>
          </a:p>
          <a:p>
            <a:pPr algn="just" eaLnBrk="1" hangingPunct="1">
              <a:lnSpc>
                <a:spcPct val="90000"/>
              </a:lnSpc>
            </a:pPr>
            <a:r>
              <a:rPr lang="pt-BR" sz="2400" smtClean="0"/>
              <a:t>O estudo foi aprovado por cada Comitê de Ética institucional e o termo de consentimento escrito foi obtido pelos pais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p:txBody>
          <a:bodyPr/>
          <a:lstStyle/>
          <a:p>
            <a:pPr eaLnBrk="1" hangingPunct="1"/>
            <a:r>
              <a:rPr lang="pt-BR" smtClean="0"/>
              <a:t>Métodos</a:t>
            </a:r>
          </a:p>
        </p:txBody>
      </p:sp>
      <p:sp>
        <p:nvSpPr>
          <p:cNvPr id="14339" name="Espaço Reservado para Conteúdo 2"/>
          <p:cNvSpPr>
            <a:spLocks noGrp="1"/>
          </p:cNvSpPr>
          <p:nvPr>
            <p:ph sz="quarter" idx="1"/>
          </p:nvPr>
        </p:nvSpPr>
        <p:spPr>
          <a:xfrm>
            <a:off x="457200" y="1349375"/>
            <a:ext cx="8229600" cy="4937125"/>
          </a:xfrm>
        </p:spPr>
        <p:txBody>
          <a:bodyPr/>
          <a:lstStyle/>
          <a:p>
            <a:pPr algn="just" eaLnBrk="1" hangingPunct="1">
              <a:lnSpc>
                <a:spcPct val="80000"/>
              </a:lnSpc>
            </a:pPr>
            <a:r>
              <a:rPr lang="pt-BR" sz="2400" smtClean="0">
                <a:solidFill>
                  <a:srgbClr val="0000FF"/>
                </a:solidFill>
              </a:rPr>
              <a:t>Foram incluídos RNs com peso de nascimento &lt;ou= 1250g</a:t>
            </a:r>
            <a:r>
              <a:rPr lang="pt-BR" sz="2400" smtClean="0"/>
              <a:t>, necessitando de ventilação mecânica, que foram submetidos a seu primeira extubação eletiva</a:t>
            </a:r>
          </a:p>
          <a:p>
            <a:pPr algn="just" eaLnBrk="1" hangingPunct="1">
              <a:lnSpc>
                <a:spcPct val="80000"/>
              </a:lnSpc>
            </a:pPr>
            <a:endParaRPr lang="pt-BR" sz="2400" smtClean="0"/>
          </a:p>
          <a:p>
            <a:pPr algn="just" eaLnBrk="1" hangingPunct="1">
              <a:lnSpc>
                <a:spcPct val="80000"/>
              </a:lnSpc>
            </a:pPr>
            <a:r>
              <a:rPr lang="pt-BR" sz="2400" smtClean="0">
                <a:solidFill>
                  <a:srgbClr val="FF0000"/>
                </a:solidFill>
              </a:rPr>
              <a:t>Critérios de exclusão</a:t>
            </a:r>
            <a:r>
              <a:rPr lang="pt-BR" sz="2400" smtClean="0"/>
              <a:t>: anomalias congênitas ou defeitos cardíacos, extubação após ventilação de alta frequência, extubação direta para cânula nasal de baixo fluxo ou para nenhum suporte ventilatório, e morte antes da extubação</a:t>
            </a:r>
          </a:p>
          <a:p>
            <a:pPr algn="just" eaLnBrk="1" hangingPunct="1">
              <a:lnSpc>
                <a:spcPct val="80000"/>
              </a:lnSpc>
            </a:pPr>
            <a:endParaRPr lang="pt-BR" sz="2400" smtClean="0"/>
          </a:p>
          <a:p>
            <a:pPr algn="just" eaLnBrk="1" hangingPunct="1">
              <a:lnSpc>
                <a:spcPct val="80000"/>
              </a:lnSpc>
            </a:pPr>
            <a:r>
              <a:rPr lang="pt-BR" sz="2400" smtClean="0"/>
              <a:t>Todas as decisões sobre o desmame da ventilação mecânica, extubação e reintubação foram realizadas pela Equipe de tratamento e não influenciadas pelo estudo</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p:txBody>
          <a:bodyPr/>
          <a:lstStyle/>
          <a:p>
            <a:pPr eaLnBrk="1" hangingPunct="1"/>
            <a:r>
              <a:rPr lang="pt-BR" smtClean="0"/>
              <a:t>Métodos</a:t>
            </a:r>
          </a:p>
        </p:txBody>
      </p:sp>
      <p:sp>
        <p:nvSpPr>
          <p:cNvPr id="15363" name="Espaço Reservado para Conteúdo 2"/>
          <p:cNvSpPr>
            <a:spLocks noGrp="1"/>
          </p:cNvSpPr>
          <p:nvPr>
            <p:ph sz="quarter" idx="1"/>
          </p:nvPr>
        </p:nvSpPr>
        <p:spPr>
          <a:xfrm>
            <a:off x="457200" y="1349375"/>
            <a:ext cx="8229600" cy="4937125"/>
          </a:xfrm>
        </p:spPr>
        <p:txBody>
          <a:bodyPr/>
          <a:lstStyle/>
          <a:p>
            <a:pPr algn="just" eaLnBrk="1" hangingPunct="1"/>
            <a:r>
              <a:rPr lang="pt-BR" smtClean="0"/>
              <a:t>Para o propósito deste estudo, foram avaliadas as seguintes questões:</a:t>
            </a:r>
          </a:p>
          <a:p>
            <a:pPr lvl="1" algn="just" eaLnBrk="1" hangingPunct="1"/>
            <a:endParaRPr lang="pt-BR" smtClean="0"/>
          </a:p>
          <a:p>
            <a:pPr lvl="1" algn="just" eaLnBrk="1" hangingPunct="1"/>
            <a:r>
              <a:rPr lang="pt-BR" sz="2500" smtClean="0">
                <a:solidFill>
                  <a:srgbClr val="FF33CC"/>
                </a:solidFill>
              </a:rPr>
              <a:t>Exposição</a:t>
            </a:r>
            <a:endParaRPr lang="pt-BR" smtClean="0">
              <a:solidFill>
                <a:srgbClr val="FF33CC"/>
              </a:solidFill>
            </a:endParaRPr>
          </a:p>
          <a:p>
            <a:pPr lvl="1" algn="just" eaLnBrk="1" hangingPunct="1"/>
            <a:r>
              <a:rPr lang="pt-BR" sz="2500" smtClean="0">
                <a:solidFill>
                  <a:srgbClr val="FF33CC"/>
                </a:solidFill>
              </a:rPr>
              <a:t>Desfechos</a:t>
            </a:r>
            <a:endParaRPr lang="pt-BR" smtClean="0">
              <a:solidFill>
                <a:srgbClr val="FF33CC"/>
              </a:solidFill>
            </a:endParaRPr>
          </a:p>
          <a:p>
            <a:pPr lvl="1" algn="just" eaLnBrk="1" hangingPunct="1"/>
            <a:r>
              <a:rPr lang="pt-BR" sz="2500" smtClean="0">
                <a:solidFill>
                  <a:srgbClr val="FF33CC"/>
                </a:solidFill>
              </a:rPr>
              <a:t>Fatores confundidores </a:t>
            </a:r>
          </a:p>
          <a:p>
            <a:pPr lvl="1" algn="just" eaLnBrk="1" hangingPunct="1">
              <a:buFont typeface="Wingdings 3" pitchFamily="18" charset="2"/>
              <a:buNone/>
            </a:pPr>
            <a:r>
              <a:rPr lang="pt-BR" smtClean="0"/>
              <a:t/>
            </a:r>
            <a:br>
              <a:rPr lang="pt-BR" smtClean="0"/>
            </a:br>
            <a:r>
              <a:rPr lang="pt-BR" smtClean="0"/>
              <a:t/>
            </a:r>
            <a:br>
              <a:rPr lang="pt-BR" smtClean="0"/>
            </a:br>
            <a:endParaRPr lang="pt-BR"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pPr eaLnBrk="1" hangingPunct="1"/>
            <a:r>
              <a:rPr lang="pt-BR" smtClean="0"/>
              <a:t>Métodos</a:t>
            </a:r>
          </a:p>
        </p:txBody>
      </p:sp>
      <p:sp>
        <p:nvSpPr>
          <p:cNvPr id="16387" name="Espaço Reservado para Conteúdo 2"/>
          <p:cNvSpPr>
            <a:spLocks noGrp="1"/>
          </p:cNvSpPr>
          <p:nvPr>
            <p:ph sz="quarter" idx="1"/>
          </p:nvPr>
        </p:nvSpPr>
        <p:spPr>
          <a:xfrm>
            <a:off x="457200" y="1349375"/>
            <a:ext cx="8229600" cy="4937125"/>
          </a:xfrm>
        </p:spPr>
        <p:txBody>
          <a:bodyPr/>
          <a:lstStyle/>
          <a:p>
            <a:pPr lvl="1" algn="just" eaLnBrk="1" hangingPunct="1"/>
            <a:r>
              <a:rPr lang="pt-BR" sz="2500" smtClean="0">
                <a:solidFill>
                  <a:srgbClr val="FF33CC"/>
                </a:solidFill>
              </a:rPr>
              <a:t>Exposição</a:t>
            </a:r>
          </a:p>
          <a:p>
            <a:pPr lvl="1" algn="just" eaLnBrk="1" hangingPunct="1"/>
            <a:endParaRPr lang="pt-BR" smtClean="0">
              <a:solidFill>
                <a:srgbClr val="FF33CC"/>
              </a:solidFill>
            </a:endParaRPr>
          </a:p>
          <a:p>
            <a:pPr algn="just" eaLnBrk="1" hangingPunct="1"/>
            <a:r>
              <a:rPr lang="pt-BR" sz="2500" smtClean="0"/>
              <a:t>Para cada RN reintubado, “tempo de reintubação” foi computado entre data e hora da reintubação menos data e hora da primeira extubação eletiva</a:t>
            </a:r>
          </a:p>
          <a:p>
            <a:pPr algn="just" eaLnBrk="1" hangingPunct="1"/>
            <a:endParaRPr lang="pt-BR" sz="2500" smtClean="0"/>
          </a:p>
          <a:p>
            <a:pPr algn="just" eaLnBrk="1" hangingPunct="1"/>
            <a:r>
              <a:rPr lang="pt-BR" sz="2500" smtClean="0"/>
              <a:t>Cada janela de observação foi considerada em intervalos de 24 horas, criando uma ampla gama de possibilidades, desde “reintubação em 24h após extubação” até “reintubação a qualquer momento durante a hospitalização na UTIN”</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pPr eaLnBrk="1" hangingPunct="1"/>
            <a:r>
              <a:rPr lang="pt-BR" smtClean="0"/>
              <a:t>Métodos</a:t>
            </a:r>
          </a:p>
        </p:txBody>
      </p:sp>
      <p:sp>
        <p:nvSpPr>
          <p:cNvPr id="17411" name="Espaço Reservado para Conteúdo 2"/>
          <p:cNvSpPr>
            <a:spLocks noGrp="1"/>
          </p:cNvSpPr>
          <p:nvPr>
            <p:ph sz="quarter" idx="1"/>
          </p:nvPr>
        </p:nvSpPr>
        <p:spPr>
          <a:xfrm>
            <a:off x="457200" y="1349375"/>
            <a:ext cx="8229600" cy="4937125"/>
          </a:xfrm>
        </p:spPr>
        <p:txBody>
          <a:bodyPr/>
          <a:lstStyle/>
          <a:p>
            <a:pPr lvl="1" algn="just" eaLnBrk="1" hangingPunct="1"/>
            <a:r>
              <a:rPr lang="pt-BR" sz="2500" smtClean="0">
                <a:solidFill>
                  <a:srgbClr val="FF33CC"/>
                </a:solidFill>
              </a:rPr>
              <a:t>Desfechos</a:t>
            </a:r>
          </a:p>
          <a:p>
            <a:pPr lvl="1" algn="just" eaLnBrk="1" hangingPunct="1"/>
            <a:endParaRPr lang="pt-BR" smtClean="0">
              <a:solidFill>
                <a:srgbClr val="FF33CC"/>
              </a:solidFill>
            </a:endParaRPr>
          </a:p>
          <a:p>
            <a:pPr algn="just" eaLnBrk="1" hangingPunct="1"/>
            <a:r>
              <a:rPr lang="pt-BR" sz="2400" smtClean="0">
                <a:solidFill>
                  <a:srgbClr val="0000FF"/>
                </a:solidFill>
              </a:rPr>
              <a:t>O desfecho primário foi o composto de morte ou moderada a grave DBP, definida como a necessidade de qualquer suplementação de oxigênio e/ou qualquer tipo de suporte respiratório invasivo ou não invasivo quando com 36 semanas de idade pós-menstrual (13)</a:t>
            </a:r>
          </a:p>
          <a:p>
            <a:pPr algn="just" eaLnBrk="1" hangingPunct="1"/>
            <a:endParaRPr lang="pt-BR" sz="2400" smtClean="0"/>
          </a:p>
          <a:p>
            <a:pPr algn="just" eaLnBrk="1" hangingPunct="1"/>
            <a:r>
              <a:rPr lang="pt-BR" sz="2400" smtClean="0">
                <a:solidFill>
                  <a:srgbClr val="0000FF"/>
                </a:solidFill>
              </a:rPr>
              <a:t>O desfecho secundário foi DBP entre RNs que sobreviveram para a alta da UTIN</a:t>
            </a:r>
          </a:p>
          <a:p>
            <a:pPr algn="ctr" eaLnBrk="1" hangingPunct="1">
              <a:buFont typeface="Wingdings 3" pitchFamily="18" charset="2"/>
              <a:buNone/>
            </a:pPr>
            <a:r>
              <a:rPr lang="pt-BR" sz="2000" b="1" smtClean="0">
                <a:solidFill>
                  <a:srgbClr val="FF33CC"/>
                </a:solidFill>
              </a:rPr>
              <a:t>Suporte Respiratório não invasivo incluiu qualquer forma de pressão positiva contínua nas vias aéreas, ventilação com pressão positiva intermitente nasal ou cânula nasal de alto fluxo umidificado.</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pPr eaLnBrk="1" hangingPunct="1"/>
            <a:r>
              <a:rPr lang="pt-BR" smtClean="0"/>
              <a:t>Métodos</a:t>
            </a:r>
          </a:p>
        </p:txBody>
      </p:sp>
      <p:sp>
        <p:nvSpPr>
          <p:cNvPr id="18435" name="Espaço Reservado para Conteúdo 2"/>
          <p:cNvSpPr>
            <a:spLocks noGrp="1"/>
          </p:cNvSpPr>
          <p:nvPr>
            <p:ph sz="quarter" idx="1"/>
          </p:nvPr>
        </p:nvSpPr>
        <p:spPr>
          <a:xfrm>
            <a:off x="457200" y="1349375"/>
            <a:ext cx="8229600" cy="4937125"/>
          </a:xfrm>
        </p:spPr>
        <p:txBody>
          <a:bodyPr/>
          <a:lstStyle/>
          <a:p>
            <a:pPr lvl="1" algn="just" eaLnBrk="1" hangingPunct="1"/>
            <a:r>
              <a:rPr lang="pt-BR" sz="2500" smtClean="0">
                <a:solidFill>
                  <a:srgbClr val="FF33CC"/>
                </a:solidFill>
              </a:rPr>
              <a:t>Fatores confundidores</a:t>
            </a:r>
          </a:p>
          <a:p>
            <a:pPr lvl="1" algn="just" eaLnBrk="1" hangingPunct="1"/>
            <a:endParaRPr lang="pt-BR" smtClean="0"/>
          </a:p>
          <a:p>
            <a:pPr algn="just" eaLnBrk="1" hangingPunct="1"/>
            <a:r>
              <a:rPr lang="pt-BR" sz="2400" smtClean="0"/>
              <a:t>A duração cumulativa da ventilação mecânica foi selecionada como um importante confundidor para inclusão no modelo estatístico final</a:t>
            </a:r>
          </a:p>
          <a:p>
            <a:pPr algn="just" eaLnBrk="1" hangingPunct="1"/>
            <a:endParaRPr lang="pt-BR" sz="2400" smtClean="0"/>
          </a:p>
          <a:p>
            <a:pPr algn="just" eaLnBrk="1" hangingPunct="1"/>
            <a:r>
              <a:rPr lang="pt-BR" sz="2400" smtClean="0"/>
              <a:t>Um dia de ventilação mecânica correspondeu a 24h em que a ventilação mecânica foi o tipo de suporte respiratório mais empregado (maior período de tempo)</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pPr eaLnBrk="1" hangingPunct="1"/>
            <a:r>
              <a:rPr lang="pt-BR" smtClean="0"/>
              <a:t>Métodos</a:t>
            </a:r>
          </a:p>
        </p:txBody>
      </p:sp>
      <p:sp>
        <p:nvSpPr>
          <p:cNvPr id="19459" name="Espaço Reservado para Conteúdo 2"/>
          <p:cNvSpPr>
            <a:spLocks noGrp="1"/>
          </p:cNvSpPr>
          <p:nvPr>
            <p:ph sz="quarter" idx="1"/>
          </p:nvPr>
        </p:nvSpPr>
        <p:spPr>
          <a:xfrm>
            <a:off x="457200" y="1357313"/>
            <a:ext cx="8229600" cy="4937125"/>
          </a:xfrm>
        </p:spPr>
        <p:txBody>
          <a:bodyPr/>
          <a:lstStyle/>
          <a:p>
            <a:pPr lvl="1" algn="just" eaLnBrk="1" hangingPunct="1"/>
            <a:r>
              <a:rPr lang="pt-BR" sz="2500" smtClean="0">
                <a:solidFill>
                  <a:srgbClr val="FF33CC"/>
                </a:solidFill>
              </a:rPr>
              <a:t>Fatores confundidores (continuação)</a:t>
            </a:r>
          </a:p>
          <a:p>
            <a:pPr algn="just" eaLnBrk="1" hangingPunct="1">
              <a:buFont typeface="Wingdings 3" pitchFamily="18" charset="2"/>
              <a:buNone/>
            </a:pPr>
            <a:endParaRPr lang="pt-BR" sz="1700" smtClean="0"/>
          </a:p>
          <a:p>
            <a:pPr algn="just" eaLnBrk="1" hangingPunct="1"/>
            <a:r>
              <a:rPr lang="pt-BR" sz="1800" smtClean="0"/>
              <a:t>Outros potenciais: idade gestacional (IG), peso ao nascer, sexo, local estudado, ser pequeno para a idade gestacional (pelas curvas de crescimento de referência canadenses),(14) uso de corticosteróide antenatal, pH do sangue do cordão, escore de Apgar no 5º minuto, necessidade de intubação orotraqueal  na Sala de Parto, uso de surfactante, uso de cafeína, IG e peso no momento da extubação, hemoglobina pré-extubação, parâmetros ventilatórios e gasometria pré-extubação (pH e PaCO2), e dispositivo respiratório pós-extubação</a:t>
            </a:r>
          </a:p>
          <a:p>
            <a:pPr algn="just" eaLnBrk="1" hangingPunct="1"/>
            <a:endParaRPr lang="pt-BR" sz="1800" smtClean="0"/>
          </a:p>
          <a:p>
            <a:pPr algn="just" eaLnBrk="1" hangingPunct="1"/>
            <a:r>
              <a:rPr lang="pt-BR" sz="1800" smtClean="0"/>
              <a:t>Desfechos na alta também poderiam confundir, como uso de corticosteróides pós-natal, enterocolite necrosante (&gt;ou= estágio IIA de Bell modificado ou maior necessitando de intervenção médica ou cirúrgica),(15)</a:t>
            </a:r>
            <a:r>
              <a:rPr lang="pt-BR" sz="1800" baseline="30000" smtClean="0"/>
              <a:t> </a:t>
            </a:r>
            <a:r>
              <a:rPr lang="pt-BR" sz="1800" smtClean="0"/>
              <a:t>canal arterial patente, hemorragia intraventricular de qualquer grau, e infecção pós-natal confirmada por cultura (sangue, urina ou líquor céfalorraquidiano)</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pPr eaLnBrk="1" hangingPunct="1"/>
            <a:r>
              <a:rPr lang="pt-BR" smtClean="0"/>
              <a:t>Métodos – Análise estatística</a:t>
            </a:r>
          </a:p>
        </p:txBody>
      </p:sp>
      <p:sp>
        <p:nvSpPr>
          <p:cNvPr id="20483" name="Espaço Reservado para Conteúdo 2"/>
          <p:cNvSpPr>
            <a:spLocks noGrp="1"/>
          </p:cNvSpPr>
          <p:nvPr>
            <p:ph sz="quarter" idx="1"/>
          </p:nvPr>
        </p:nvSpPr>
        <p:spPr>
          <a:xfrm>
            <a:off x="457200" y="1357313"/>
            <a:ext cx="8229600" cy="4937125"/>
          </a:xfrm>
        </p:spPr>
        <p:txBody>
          <a:bodyPr/>
          <a:lstStyle/>
          <a:p>
            <a:pPr algn="just" eaLnBrk="1" hangingPunct="1">
              <a:lnSpc>
                <a:spcPct val="90000"/>
              </a:lnSpc>
            </a:pPr>
            <a:r>
              <a:rPr lang="pt-BR" sz="2000" smtClean="0"/>
              <a:t>Todas as análises foram conduzidas usando o MATLAB </a:t>
            </a:r>
            <a:r>
              <a:rPr lang="en-US" sz="2000" smtClean="0"/>
              <a:t>(R2016a; The MathWorks, Natick, Massachusetts)</a:t>
            </a:r>
            <a:r>
              <a:rPr lang="pt-BR" sz="2000" smtClean="0"/>
              <a:t> </a:t>
            </a:r>
          </a:p>
          <a:p>
            <a:pPr algn="just" eaLnBrk="1" hangingPunct="1">
              <a:lnSpc>
                <a:spcPct val="90000"/>
              </a:lnSpc>
            </a:pPr>
            <a:endParaRPr lang="pt-BR" sz="2000" smtClean="0"/>
          </a:p>
          <a:p>
            <a:pPr algn="just" eaLnBrk="1" hangingPunct="1">
              <a:lnSpc>
                <a:spcPct val="90000"/>
              </a:lnSpc>
            </a:pPr>
            <a:r>
              <a:rPr lang="pt-PT" sz="2000" smtClean="0"/>
              <a:t>As características dos pacientes foram inicialmente comparadas com crianças reintubadas e aquelas nunca reintubadas usando o Wilcoxon rank sum test (para variáveis ​​contínuas) e o X</a:t>
            </a:r>
            <a:r>
              <a:rPr lang="pt-BR" sz="2000" baseline="30000" smtClean="0"/>
              <a:t>2</a:t>
            </a:r>
            <a:r>
              <a:rPr lang="pt-PT" sz="2000" smtClean="0"/>
              <a:t> ou teste exato de Fisher (para variáveis ​​categóricas)</a:t>
            </a:r>
          </a:p>
          <a:p>
            <a:pPr algn="just" eaLnBrk="1" hangingPunct="1">
              <a:lnSpc>
                <a:spcPct val="90000"/>
              </a:lnSpc>
            </a:pPr>
            <a:endParaRPr lang="pt-PT" sz="2000" smtClean="0"/>
          </a:p>
          <a:p>
            <a:pPr algn="just" eaLnBrk="1" hangingPunct="1">
              <a:lnSpc>
                <a:spcPct val="90000"/>
              </a:lnSpc>
            </a:pPr>
            <a:r>
              <a:rPr lang="pt-PT" sz="2000" smtClean="0"/>
              <a:t>Entre os bebês que necessitaram de reintubação, um gráfico de frequência cumulativa plotou o número de bebês reintubado dentro de cada janela de observação após a extubação e seus respectivos resultados (morte, DBP ou ausência de DBP)</a:t>
            </a:r>
          </a:p>
          <a:p>
            <a:pPr algn="just" eaLnBrk="1" hangingPunct="1">
              <a:lnSpc>
                <a:spcPct val="90000"/>
              </a:lnSpc>
            </a:pPr>
            <a:endParaRPr lang="pt-PT" sz="2000" smtClean="0"/>
          </a:p>
          <a:p>
            <a:pPr algn="just" eaLnBrk="1" hangingPunct="1">
              <a:lnSpc>
                <a:spcPct val="90000"/>
              </a:lnSpc>
            </a:pPr>
            <a:r>
              <a:rPr lang="pt-PT" sz="2000" smtClean="0"/>
              <a:t>Além disso, a proporção cumulativa de bebês que desenvolveram morte/DBP foi determinada em função do tempo de reintubação</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pPr eaLnBrk="1" hangingPunct="1"/>
            <a:r>
              <a:rPr lang="pt-BR" smtClean="0"/>
              <a:t>Métodos – Análise estatística</a:t>
            </a:r>
          </a:p>
        </p:txBody>
      </p:sp>
      <p:sp>
        <p:nvSpPr>
          <p:cNvPr id="21507" name="Espaço Reservado para Conteúdo 2"/>
          <p:cNvSpPr>
            <a:spLocks noGrp="1"/>
          </p:cNvSpPr>
          <p:nvPr>
            <p:ph sz="quarter" idx="1"/>
          </p:nvPr>
        </p:nvSpPr>
        <p:spPr>
          <a:xfrm>
            <a:off x="457200" y="1357313"/>
            <a:ext cx="8229600" cy="4937125"/>
          </a:xfrm>
        </p:spPr>
        <p:txBody>
          <a:bodyPr/>
          <a:lstStyle/>
          <a:p>
            <a:pPr algn="just" eaLnBrk="1" hangingPunct="1"/>
            <a:r>
              <a:rPr lang="pt-PT" sz="2000" smtClean="0"/>
              <a:t>Análises de regressão logística univariada e multivariada foram utilizadas para  avaliar as associações entre o tempo de reintubação e desfechos</a:t>
            </a:r>
          </a:p>
          <a:p>
            <a:pPr algn="just" eaLnBrk="1" hangingPunct="1"/>
            <a:r>
              <a:rPr lang="pt-PT" sz="2000" smtClean="0"/>
              <a:t>Foi construído um modelo de regressão logística multivariada para análise das variáveis clinicamente relevantes. Apenas aquelas variáveis ​​com P &lt;0,05 foram incluídas no modelo final</a:t>
            </a:r>
          </a:p>
          <a:p>
            <a:pPr algn="just" eaLnBrk="1" hangingPunct="1"/>
            <a:r>
              <a:rPr lang="pt-PT" sz="2000" smtClean="0"/>
              <a:t>OR e 95% de intervalo de confiança (IC) foram então calculados usando 2 modelos:</a:t>
            </a:r>
          </a:p>
          <a:p>
            <a:pPr lvl="1" algn="just" eaLnBrk="1" hangingPunct="1"/>
            <a:r>
              <a:rPr lang="pt-PT" sz="1700" smtClean="0"/>
              <a:t>modelo 1 ajustado para todas as variáveis ​​obtidas na regressão logística</a:t>
            </a:r>
          </a:p>
          <a:p>
            <a:pPr lvl="1" algn="just" eaLnBrk="1" hangingPunct="1"/>
            <a:r>
              <a:rPr lang="pt-PT" sz="1700" smtClean="0"/>
              <a:t>modelo 2 adicionado para os efeitos confundidores da duração cumulativa da ventilação mecânica</a:t>
            </a:r>
          </a:p>
          <a:p>
            <a:pPr algn="just" eaLnBrk="1" hangingPunct="1"/>
            <a:r>
              <a:rPr lang="pt-PT" sz="2000" smtClean="0"/>
              <a:t>A correlação entre o tempo de reintubação e a duração cumulativa de ventilação mecânica foi determinada usando correlação de classificação de Spearman, e um segundo modelo multivariado seria então incorporado caso esse tempo fosse estatisticamente significativo (P &lt;0,05)</a:t>
            </a:r>
            <a:endParaRPr lang="pt-BR" sz="200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pPr eaLnBrk="1" hangingPunct="1"/>
            <a:r>
              <a:rPr lang="pt-BR" smtClean="0"/>
              <a:t>Resultados</a:t>
            </a:r>
          </a:p>
        </p:txBody>
      </p:sp>
      <p:sp>
        <p:nvSpPr>
          <p:cNvPr id="22531" name="Espaço Reservado para Conteúdo 2"/>
          <p:cNvSpPr>
            <a:spLocks noGrp="1"/>
          </p:cNvSpPr>
          <p:nvPr>
            <p:ph sz="quarter" idx="1"/>
          </p:nvPr>
        </p:nvSpPr>
        <p:spPr>
          <a:xfrm>
            <a:off x="457200" y="1357313"/>
            <a:ext cx="3614738" cy="4937125"/>
          </a:xfrm>
        </p:spPr>
        <p:txBody>
          <a:bodyPr/>
          <a:lstStyle/>
          <a:p>
            <a:pPr algn="just" eaLnBrk="1" hangingPunct="1"/>
            <a:r>
              <a:rPr lang="pt-PT" sz="2000" smtClean="0"/>
              <a:t>Um total de 216 bebês foram incluídos</a:t>
            </a:r>
          </a:p>
          <a:p>
            <a:pPr algn="just" eaLnBrk="1" hangingPunct="1"/>
            <a:endParaRPr lang="pt-PT" sz="2000" smtClean="0"/>
          </a:p>
          <a:p>
            <a:pPr algn="just" eaLnBrk="1" hangingPunct="1"/>
            <a:r>
              <a:rPr lang="pt-PT" sz="2000" smtClean="0"/>
              <a:t>Dentre esses, 103 (48%) foram reintubados ao menos 1 vez  durante a internação</a:t>
            </a:r>
          </a:p>
          <a:p>
            <a:pPr algn="just" eaLnBrk="1" hangingPunct="1"/>
            <a:endParaRPr lang="pt-PT" sz="2000" smtClean="0"/>
          </a:p>
          <a:p>
            <a:pPr algn="just" eaLnBrk="1" hangingPunct="1"/>
            <a:r>
              <a:rPr lang="pt-PT" sz="2000" smtClean="0"/>
              <a:t> A </a:t>
            </a:r>
            <a:r>
              <a:rPr lang="pt-PT" sz="2000" smtClean="0">
                <a:solidFill>
                  <a:srgbClr val="0000FF"/>
                </a:solidFill>
              </a:rPr>
              <a:t>Tabela I</a:t>
            </a:r>
            <a:r>
              <a:rPr lang="pt-PT" sz="2000" smtClean="0"/>
              <a:t> compara as características dos bebês que foram ou não reintubados</a:t>
            </a:r>
            <a:endParaRPr lang="pt-BR" sz="2000" smtClean="0"/>
          </a:p>
        </p:txBody>
      </p:sp>
      <p:pic>
        <p:nvPicPr>
          <p:cNvPr id="22532" name="Picture 2"/>
          <p:cNvPicPr>
            <a:picLocks noChangeAspect="1" noChangeArrowheads="1"/>
          </p:cNvPicPr>
          <p:nvPr/>
        </p:nvPicPr>
        <p:blipFill>
          <a:blip r:embed="rId2">
            <a:extLst>
              <a:ext uri="{28A0092B-C50C-407E-A947-70E740481C1C}">
                <a14:useLocalDpi xmlns:a14="http://schemas.microsoft.com/office/drawing/2010/main" val="0"/>
              </a:ext>
            </a:extLst>
          </a:blip>
          <a:srcRect l="22054" t="7759" r="9180" b="29610"/>
          <a:stretch>
            <a:fillRect/>
          </a:stretch>
        </p:blipFill>
        <p:spPr bwMode="auto">
          <a:xfrm>
            <a:off x="4249738" y="-171450"/>
            <a:ext cx="4894262" cy="681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2"/>
          <p:cNvPicPr>
            <a:picLocks noChangeAspect="1" noChangeArrowheads="1"/>
          </p:cNvPicPr>
          <p:nvPr/>
        </p:nvPicPr>
        <p:blipFill>
          <a:blip r:embed="rId2">
            <a:extLst>
              <a:ext uri="{28A0092B-C50C-407E-A947-70E740481C1C}">
                <a14:useLocalDpi xmlns:a14="http://schemas.microsoft.com/office/drawing/2010/main" val="0"/>
              </a:ext>
            </a:extLst>
          </a:blip>
          <a:srcRect l="21703" t="70303" r="10184" b="19766"/>
          <a:stretch>
            <a:fillRect/>
          </a:stretch>
        </p:blipFill>
        <p:spPr bwMode="auto">
          <a:xfrm>
            <a:off x="71438" y="5705475"/>
            <a:ext cx="4214812" cy="1081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pPr eaLnBrk="1" hangingPunct="1"/>
            <a:r>
              <a:rPr lang="pt-BR" smtClean="0"/>
              <a:t>Resultados</a:t>
            </a:r>
          </a:p>
        </p:txBody>
      </p:sp>
      <p:sp>
        <p:nvSpPr>
          <p:cNvPr id="23555" name="Espaço Reservado para Conteúdo 2"/>
          <p:cNvSpPr>
            <a:spLocks noGrp="1"/>
          </p:cNvSpPr>
          <p:nvPr>
            <p:ph sz="quarter" idx="1"/>
          </p:nvPr>
        </p:nvSpPr>
        <p:spPr>
          <a:xfrm>
            <a:off x="457200" y="1357313"/>
            <a:ext cx="8229600" cy="4937125"/>
          </a:xfrm>
        </p:spPr>
        <p:txBody>
          <a:bodyPr/>
          <a:lstStyle/>
          <a:p>
            <a:pPr algn="just" eaLnBrk="1" hangingPunct="1">
              <a:lnSpc>
                <a:spcPct val="90000"/>
              </a:lnSpc>
              <a:buFont typeface="Wingdings 3" pitchFamily="18" charset="2"/>
              <a:buNone/>
            </a:pPr>
            <a:r>
              <a:rPr lang="pt-PT" sz="2000" smtClean="0"/>
              <a:t>		Bebês que necessitaram de reintubação (em comparação com aqueles nunca reintubados):</a:t>
            </a:r>
          </a:p>
          <a:p>
            <a:pPr algn="just" eaLnBrk="1" hangingPunct="1">
              <a:lnSpc>
                <a:spcPct val="90000"/>
              </a:lnSpc>
              <a:buFont typeface="Wingdings 3" pitchFamily="18" charset="2"/>
              <a:buNone/>
            </a:pPr>
            <a:endParaRPr lang="pt-PT" sz="2000" smtClean="0"/>
          </a:p>
          <a:p>
            <a:pPr algn="just" eaLnBrk="1" hangingPunct="1">
              <a:lnSpc>
                <a:spcPct val="90000"/>
              </a:lnSpc>
            </a:pPr>
            <a:r>
              <a:rPr lang="pt-PT" sz="2000" smtClean="0"/>
              <a:t>Eram</a:t>
            </a:r>
            <a:r>
              <a:rPr lang="pt-PT" sz="2000" smtClean="0">
                <a:solidFill>
                  <a:srgbClr val="C00000"/>
                </a:solidFill>
              </a:rPr>
              <a:t> </a:t>
            </a:r>
            <a:r>
              <a:rPr lang="pt-PT" sz="2000" smtClean="0">
                <a:solidFill>
                  <a:srgbClr val="FF0000"/>
                </a:solidFill>
              </a:rPr>
              <a:t>mais imaturos</a:t>
            </a:r>
            <a:r>
              <a:rPr lang="pt-PT" sz="2000" smtClean="0"/>
              <a:t> ao nascimento</a:t>
            </a:r>
          </a:p>
          <a:p>
            <a:pPr algn="just" eaLnBrk="1" hangingPunct="1">
              <a:lnSpc>
                <a:spcPct val="90000"/>
              </a:lnSpc>
            </a:pPr>
            <a:r>
              <a:rPr lang="pt-PT" sz="2000" smtClean="0"/>
              <a:t>No momento da extubação, tinham </a:t>
            </a:r>
            <a:r>
              <a:rPr lang="pt-PT" sz="2000" smtClean="0">
                <a:solidFill>
                  <a:srgbClr val="FF0000"/>
                </a:solidFill>
              </a:rPr>
              <a:t>menor peso e menor idade gestacional  pós-menstrual,</a:t>
            </a:r>
            <a:r>
              <a:rPr lang="pt-PT" sz="2000" smtClean="0"/>
              <a:t> foram </a:t>
            </a:r>
            <a:r>
              <a:rPr lang="pt-PT" sz="2000" smtClean="0">
                <a:solidFill>
                  <a:srgbClr val="FF0000"/>
                </a:solidFill>
              </a:rPr>
              <a:t>expostos a maior tempo de ventilação mecânica, e recebiam uma maior FiO2</a:t>
            </a:r>
          </a:p>
          <a:p>
            <a:pPr algn="ctr" eaLnBrk="1" hangingPunct="1">
              <a:lnSpc>
                <a:spcPct val="90000"/>
              </a:lnSpc>
              <a:buFont typeface="Wingdings 3" pitchFamily="18" charset="2"/>
              <a:buNone/>
            </a:pPr>
            <a:r>
              <a:rPr lang="pt-PT" sz="2000" b="1" smtClean="0"/>
              <a:t>Não houve diferença significativa entre os grupos com relação ao tipo de suporte respiratório usado imediatamente após a extubação</a:t>
            </a:r>
          </a:p>
          <a:p>
            <a:pPr algn="just" eaLnBrk="1" hangingPunct="1">
              <a:lnSpc>
                <a:spcPct val="90000"/>
              </a:lnSpc>
            </a:pPr>
            <a:r>
              <a:rPr lang="pt-BR" sz="2000" smtClean="0">
                <a:solidFill>
                  <a:srgbClr val="FF0000"/>
                </a:solidFill>
              </a:rPr>
              <a:t>Bebês que necessitaram de reintubação receberam uma mediana de 12 dias adicionais de ventilação mecânica IQR DE 6-26 dias)</a:t>
            </a:r>
            <a:r>
              <a:rPr lang="pt-BR" sz="2000" smtClean="0"/>
              <a:t>, avaliado na alta da UTIN. Além disso, </a:t>
            </a:r>
            <a:r>
              <a:rPr lang="pt-BR" sz="2000" smtClean="0">
                <a:solidFill>
                  <a:srgbClr val="FF0000"/>
                </a:solidFill>
              </a:rPr>
              <a:t>fizeram maior uso de esteróides pós-natais, tiveram maiores taxas de canal arterial patente, enterocolite necrosante, e infecção</a:t>
            </a:r>
            <a:r>
              <a:rPr lang="pt-BR" sz="2000" smtClean="0"/>
              <a:t>, quando comparados com os bebês nunca reintubados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a:xfrm>
            <a:off x="468313" y="115888"/>
            <a:ext cx="8229600" cy="990600"/>
          </a:xfrm>
        </p:spPr>
        <p:txBody>
          <a:bodyPr/>
          <a:lstStyle/>
          <a:p>
            <a:pPr eaLnBrk="1" hangingPunct="1"/>
            <a:r>
              <a:rPr lang="pt-BR" smtClean="0"/>
              <a:t>Resultados</a:t>
            </a:r>
          </a:p>
        </p:txBody>
      </p:sp>
      <p:sp>
        <p:nvSpPr>
          <p:cNvPr id="24579" name="Espaço Reservado para Conteúdo 2"/>
          <p:cNvSpPr>
            <a:spLocks noGrp="1"/>
          </p:cNvSpPr>
          <p:nvPr>
            <p:ph sz="quarter" idx="1"/>
          </p:nvPr>
        </p:nvSpPr>
        <p:spPr>
          <a:xfrm>
            <a:off x="457200" y="1357313"/>
            <a:ext cx="8229600" cy="4937125"/>
          </a:xfrm>
        </p:spPr>
        <p:txBody>
          <a:bodyPr/>
          <a:lstStyle/>
          <a:p>
            <a:pPr algn="just" eaLnBrk="1" hangingPunct="1"/>
            <a:r>
              <a:rPr lang="pt-BR" sz="2000" smtClean="0"/>
              <a:t>A Figura II apresenta o número cumulativo de bebês reintubados e seus respectivos desfechos (morte / DBP / sobrevivência sem DBP) em função do tempo de reintubação</a:t>
            </a:r>
          </a:p>
          <a:p>
            <a:pPr algn="just" eaLnBrk="1" hangingPunct="1"/>
            <a:r>
              <a:rPr lang="pt-BR" sz="2000" smtClean="0"/>
              <a:t>De 103 bebês (reintubados durante a internação):</a:t>
            </a:r>
          </a:p>
          <a:p>
            <a:pPr lvl="1" algn="just" eaLnBrk="1" hangingPunct="1"/>
            <a:r>
              <a:rPr lang="pt-BR" sz="1700" smtClean="0"/>
              <a:t>35 (34%) foram reintubados em 3 dias  </a:t>
            </a:r>
            <a:r>
              <a:rPr lang="pt-BR" sz="1700" smtClean="0">
                <a:sym typeface="Wingdings" pitchFamily="2" charset="2"/>
              </a:rPr>
              <a:t> </a:t>
            </a:r>
            <a:endParaRPr lang="pt-BR" sz="1700" smtClean="0"/>
          </a:p>
          <a:p>
            <a:pPr lvl="1" algn="just" eaLnBrk="1" hangingPunct="1"/>
            <a:r>
              <a:rPr lang="pt-BR" sz="1700" smtClean="0"/>
              <a:t>61 (59%) foram reintubados em 7 dias  </a:t>
            </a:r>
            <a:r>
              <a:rPr lang="pt-BR" sz="1700" smtClean="0">
                <a:sym typeface="Wingdings" pitchFamily="2" charset="2"/>
              </a:rPr>
              <a:t> </a:t>
            </a:r>
            <a:r>
              <a:rPr lang="pt-BR" sz="1700" smtClean="0"/>
              <a:t>após a primeira extubação eletiva</a:t>
            </a:r>
          </a:p>
          <a:p>
            <a:pPr lvl="1" algn="just" eaLnBrk="1" hangingPunct="1"/>
            <a:r>
              <a:rPr lang="pt-BR" sz="1700" smtClean="0"/>
              <a:t>77 (75%) foram reintubados em 14 dias </a:t>
            </a:r>
            <a:r>
              <a:rPr lang="pt-BR" sz="1700" smtClean="0">
                <a:sym typeface="Wingdings" pitchFamily="2" charset="2"/>
              </a:rPr>
              <a:t></a:t>
            </a:r>
          </a:p>
          <a:p>
            <a:pPr algn="just" eaLnBrk="1" hangingPunct="1"/>
            <a:r>
              <a:rPr lang="pt-BR" sz="2000" smtClean="0">
                <a:solidFill>
                  <a:srgbClr val="FF33CC"/>
                </a:solidFill>
                <a:sym typeface="Wingdings" pitchFamily="2" charset="2"/>
              </a:rPr>
              <a:t>A probabilidade cumulativa de desenvolver morte/DBP dentre os bebês reintubados dependeu da janela de observação usada: quanto menor a janela, maior a probabilidade (linha verde)</a:t>
            </a:r>
          </a:p>
          <a:p>
            <a:pPr algn="just" eaLnBrk="1" hangingPunct="1"/>
            <a:r>
              <a:rPr lang="pt-PT" sz="2000" smtClean="0"/>
              <a:t>Ou seja, embora a probabilidade geral de morte / DBP fosse de 83% para todos os RNs reintubados, foi de </a:t>
            </a:r>
            <a:r>
              <a:rPr lang="pt-PT" sz="2000" smtClean="0">
                <a:solidFill>
                  <a:srgbClr val="FF33CC"/>
                </a:solidFill>
              </a:rPr>
              <a:t>93% ao se limitar a janela de observação para reintubação dentro de 48h após a extubação</a:t>
            </a:r>
          </a:p>
          <a:p>
            <a:pPr algn="just" eaLnBrk="1" hangingPunct="1"/>
            <a:r>
              <a:rPr lang="pt-BR" sz="2000" smtClean="0">
                <a:solidFill>
                  <a:srgbClr val="0000FF"/>
                </a:solidFill>
                <a:sym typeface="Wingdings" pitchFamily="2" charset="2"/>
              </a:rPr>
              <a:t>A probabilidade de morte/DBP nos bebês NUNCA reintubados foi 38%</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Espaço Reservado para Conteúdo 2"/>
          <p:cNvSpPr>
            <a:spLocks noGrp="1"/>
          </p:cNvSpPr>
          <p:nvPr>
            <p:ph sz="quarter" idx="1"/>
          </p:nvPr>
        </p:nvSpPr>
        <p:spPr>
          <a:xfrm>
            <a:off x="457200" y="5135563"/>
            <a:ext cx="8186738" cy="1293812"/>
          </a:xfrm>
        </p:spPr>
        <p:txBody>
          <a:bodyPr/>
          <a:lstStyle/>
          <a:p>
            <a:pPr algn="just" eaLnBrk="1" hangingPunct="1">
              <a:lnSpc>
                <a:spcPct val="90000"/>
              </a:lnSpc>
            </a:pPr>
            <a:r>
              <a:rPr lang="pt-BR" sz="1700" smtClean="0">
                <a:solidFill>
                  <a:srgbClr val="0000FF"/>
                </a:solidFill>
              </a:rPr>
              <a:t>Figura II</a:t>
            </a:r>
            <a:r>
              <a:rPr lang="pt-BR" sz="1700" smtClean="0"/>
              <a:t> – Número cumulativo de bebês reintubados e probabilidade cumulativa de morte/DBP em função do tempo de reintubação</a:t>
            </a:r>
          </a:p>
          <a:p>
            <a:pPr algn="just" eaLnBrk="1" hangingPunct="1">
              <a:lnSpc>
                <a:spcPct val="90000"/>
              </a:lnSpc>
            </a:pPr>
            <a:r>
              <a:rPr lang="pt-BR" sz="1700" smtClean="0"/>
              <a:t>A linha verde representa a probabilidade cumulativa de morte/DBP em função do intervalo de tempo entre a primeira extubação eletiva e reintubação</a:t>
            </a:r>
          </a:p>
        </p:txBody>
      </p:sp>
      <p:pic>
        <p:nvPicPr>
          <p:cNvPr id="2560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938" y="1228725"/>
            <a:ext cx="7929562" cy="370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p:txBody>
          <a:bodyPr/>
          <a:lstStyle/>
          <a:p>
            <a:pPr eaLnBrk="1" hangingPunct="1"/>
            <a:r>
              <a:rPr lang="pt-BR" smtClean="0"/>
              <a:t>Resultados</a:t>
            </a:r>
          </a:p>
        </p:txBody>
      </p:sp>
      <p:sp>
        <p:nvSpPr>
          <p:cNvPr id="26627" name="Espaço Reservado para Conteúdo 2"/>
          <p:cNvSpPr>
            <a:spLocks noGrp="1"/>
          </p:cNvSpPr>
          <p:nvPr>
            <p:ph sz="quarter" idx="1"/>
          </p:nvPr>
        </p:nvSpPr>
        <p:spPr>
          <a:xfrm>
            <a:off x="457200" y="1357313"/>
            <a:ext cx="8229600" cy="4937125"/>
          </a:xfrm>
        </p:spPr>
        <p:txBody>
          <a:bodyPr/>
          <a:lstStyle/>
          <a:p>
            <a:pPr eaLnBrk="1" hangingPunct="1"/>
            <a:r>
              <a:rPr lang="pt-BR" sz="2000" smtClean="0">
                <a:sym typeface="Wingdings" pitchFamily="2" charset="2"/>
              </a:rPr>
              <a:t>Associações não ajustadas e ajustadas entre o tempo para reintubação para diferentes janelas de observação após a extubação, e os resultados são mostrados na </a:t>
            </a:r>
            <a:r>
              <a:rPr lang="pt-BR" sz="2000" smtClean="0">
                <a:solidFill>
                  <a:srgbClr val="0000FF"/>
                </a:solidFill>
                <a:sym typeface="Wingdings" pitchFamily="2" charset="2"/>
              </a:rPr>
              <a:t>Tabela II</a:t>
            </a:r>
          </a:p>
          <a:p>
            <a:pPr algn="just" eaLnBrk="1" hangingPunct="1"/>
            <a:r>
              <a:rPr lang="pt-BR" sz="2000" smtClean="0">
                <a:sym typeface="Wingdings" pitchFamily="2" charset="2"/>
              </a:rPr>
              <a:t>Reintubação após qualquer tempo de extubação foi associada a maiores probabilidades de desfecho primário morte/DBP em ambas análises univariadas e no modelo I de análise multivariada, quando comparado com os RNs nunca reintubados</a:t>
            </a:r>
          </a:p>
          <a:p>
            <a:pPr algn="just" eaLnBrk="1" hangingPunct="1"/>
            <a:endParaRPr lang="pt-PT" sz="2000" smtClean="0"/>
          </a:p>
          <a:p>
            <a:pPr algn="just" eaLnBrk="1" hangingPunct="1"/>
            <a:r>
              <a:rPr lang="pt-PT" sz="2000" smtClean="0"/>
              <a:t>A significância estatística foi perdida quando a janela de observação foi estendida para incluir todas as reintubações</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pPr eaLnBrk="1" hangingPunct="1"/>
            <a:r>
              <a:rPr lang="pt-BR" smtClean="0"/>
              <a:t>Resultados</a:t>
            </a:r>
          </a:p>
        </p:txBody>
      </p:sp>
      <p:sp>
        <p:nvSpPr>
          <p:cNvPr id="27651" name="Espaço Reservado para Conteúdo 2"/>
          <p:cNvSpPr>
            <a:spLocks noGrp="1"/>
          </p:cNvSpPr>
          <p:nvPr>
            <p:ph sz="quarter" idx="1"/>
          </p:nvPr>
        </p:nvSpPr>
        <p:spPr>
          <a:xfrm>
            <a:off x="457200" y="5429250"/>
            <a:ext cx="8229600" cy="865188"/>
          </a:xfrm>
        </p:spPr>
        <p:txBody>
          <a:bodyPr/>
          <a:lstStyle/>
          <a:p>
            <a:pPr algn="just" eaLnBrk="1" hangingPunct="1">
              <a:lnSpc>
                <a:spcPct val="80000"/>
              </a:lnSpc>
            </a:pPr>
            <a:r>
              <a:rPr lang="pt-PT" sz="1300" smtClean="0"/>
              <a:t>Associações entre o tempo de reintubação para diferentes janelas de observação após a extubação e os resultados são mostrados na </a:t>
            </a:r>
            <a:r>
              <a:rPr lang="pt-PT" sz="1300" smtClean="0">
                <a:solidFill>
                  <a:srgbClr val="0000FF"/>
                </a:solidFill>
              </a:rPr>
              <a:t>Tabela II</a:t>
            </a:r>
          </a:p>
          <a:p>
            <a:pPr algn="just" eaLnBrk="1" hangingPunct="1">
              <a:lnSpc>
                <a:spcPct val="80000"/>
              </a:lnSpc>
            </a:pPr>
            <a:r>
              <a:rPr lang="pt-PT" sz="1300" smtClean="0">
                <a:sym typeface="Wingdings" pitchFamily="2" charset="2"/>
              </a:rPr>
              <a:t>Não houve correlação (coeficiente de correlação de Pearson r = –0.04) nem interação (p&lt;0.05) entre tempo de reintubação e dias cumulativos de ventilação mecânica.</a:t>
            </a:r>
            <a:endParaRPr lang="pt-BR" sz="1900" smtClean="0">
              <a:sym typeface="Wingdings" pitchFamily="2" charset="2"/>
            </a:endParaRPr>
          </a:p>
        </p:txBody>
      </p:sp>
      <p:pic>
        <p:nvPicPr>
          <p:cNvPr id="2765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475" y="1155700"/>
            <a:ext cx="8955088" cy="420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p:txBody>
          <a:bodyPr/>
          <a:lstStyle/>
          <a:p>
            <a:pPr eaLnBrk="1" hangingPunct="1"/>
            <a:r>
              <a:rPr lang="pt-BR" smtClean="0"/>
              <a:t>Resultados</a:t>
            </a:r>
          </a:p>
        </p:txBody>
      </p:sp>
      <p:sp>
        <p:nvSpPr>
          <p:cNvPr id="28675" name="Espaço Reservado para Conteúdo 2"/>
          <p:cNvSpPr>
            <a:spLocks noGrp="1"/>
          </p:cNvSpPr>
          <p:nvPr>
            <p:ph sz="quarter" idx="1"/>
          </p:nvPr>
        </p:nvSpPr>
        <p:spPr>
          <a:xfrm>
            <a:off x="457200" y="1357313"/>
            <a:ext cx="8229600" cy="4937125"/>
          </a:xfrm>
        </p:spPr>
        <p:txBody>
          <a:bodyPr/>
          <a:lstStyle/>
          <a:p>
            <a:pPr algn="just" eaLnBrk="1" hangingPunct="1"/>
            <a:endParaRPr lang="pt-PT" sz="2000" smtClean="0"/>
          </a:p>
          <a:p>
            <a:pPr algn="just" eaLnBrk="1" hangingPunct="1"/>
            <a:r>
              <a:rPr lang="pt-PT" sz="2000" smtClean="0"/>
              <a:t>Curiosamente, como ilustrado na </a:t>
            </a:r>
            <a:r>
              <a:rPr lang="pt-PT" sz="2000" smtClean="0">
                <a:solidFill>
                  <a:srgbClr val="0000FF"/>
                </a:solidFill>
              </a:rPr>
              <a:t>Figura 3</a:t>
            </a:r>
            <a:r>
              <a:rPr lang="pt-PT" sz="2000" smtClean="0"/>
              <a:t>, as chances ajustadas pelo risco foram desproporcionalmente maiores para reintubações ocorridas nas primeiras </a:t>
            </a:r>
            <a:r>
              <a:rPr lang="pt-PT" sz="2000" smtClean="0">
                <a:solidFill>
                  <a:srgbClr val="FF0000"/>
                </a:solidFill>
              </a:rPr>
              <a:t>24 e 48</a:t>
            </a:r>
            <a:r>
              <a:rPr lang="pt-PT" sz="2000" smtClean="0"/>
              <a:t> horas após a extubação em comparação com qualquer outra janela de observação, e gradualmente diminuiu a partir de então</a:t>
            </a:r>
          </a:p>
          <a:p>
            <a:pPr algn="just" eaLnBrk="1" hangingPunct="1"/>
            <a:endParaRPr lang="pt-PT" sz="2000" smtClean="0"/>
          </a:p>
          <a:p>
            <a:pPr algn="just" eaLnBrk="1" hangingPunct="1"/>
            <a:r>
              <a:rPr lang="pt-PT" sz="2000" smtClean="0"/>
              <a:t>Além disso, </a:t>
            </a:r>
            <a:r>
              <a:rPr lang="pt-PT" sz="2000" b="1" smtClean="0">
                <a:solidFill>
                  <a:srgbClr val="FF0000"/>
                </a:solidFill>
              </a:rPr>
              <a:t>a duração total da ventilação mecânica permaneceu significativamente associada ao aumento da chance de morte/DBP no modelo final (OR 1,08; IC95% 1,03-1,13)</a:t>
            </a:r>
            <a:endParaRPr lang="pt-BR" sz="2000" b="1" smtClean="0">
              <a:solidFill>
                <a:srgbClr val="FF0000"/>
              </a:solidFill>
              <a:sym typeface="Wingdings" pitchFamily="2" charset="2"/>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p:txBody>
          <a:bodyPr/>
          <a:lstStyle/>
          <a:p>
            <a:pPr eaLnBrk="1" hangingPunct="1"/>
            <a:r>
              <a:rPr lang="pt-BR" smtClean="0"/>
              <a:t>Resultados</a:t>
            </a:r>
          </a:p>
        </p:txBody>
      </p:sp>
      <p:sp>
        <p:nvSpPr>
          <p:cNvPr id="29699" name="Espaço Reservado para Conteúdo 4"/>
          <p:cNvSpPr>
            <a:spLocks noGrp="1"/>
          </p:cNvSpPr>
          <p:nvPr>
            <p:ph sz="quarter" idx="1"/>
          </p:nvPr>
        </p:nvSpPr>
        <p:spPr>
          <a:xfrm>
            <a:off x="457200" y="5286375"/>
            <a:ext cx="8229600" cy="869950"/>
          </a:xfrm>
        </p:spPr>
        <p:txBody>
          <a:bodyPr/>
          <a:lstStyle/>
          <a:p>
            <a:pPr algn="just" eaLnBrk="1" hangingPunct="1">
              <a:lnSpc>
                <a:spcPct val="80000"/>
              </a:lnSpc>
            </a:pPr>
            <a:r>
              <a:rPr lang="pt-BR" sz="2000" smtClean="0">
                <a:solidFill>
                  <a:srgbClr val="0000FF"/>
                </a:solidFill>
              </a:rPr>
              <a:t>Figura 3</a:t>
            </a:r>
            <a:r>
              <a:rPr lang="pt-BR" sz="2000" smtClean="0"/>
              <a:t>. OR de morte/DBP em função do tempo de reintubação. Cada traço vermelho representa a chance relativa de morte/DBP para cada período de tempo de reintubação, em relação aos nunca reintubados</a:t>
            </a:r>
          </a:p>
        </p:txBody>
      </p:sp>
      <p:pic>
        <p:nvPicPr>
          <p:cNvPr id="2970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4438" y="1214438"/>
            <a:ext cx="6985000" cy="3929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p:txBody>
          <a:bodyPr/>
          <a:lstStyle/>
          <a:p>
            <a:pPr eaLnBrk="1" hangingPunct="1"/>
            <a:r>
              <a:rPr lang="pt-BR" smtClean="0"/>
              <a:t>Resultados</a:t>
            </a:r>
          </a:p>
        </p:txBody>
      </p:sp>
      <p:sp>
        <p:nvSpPr>
          <p:cNvPr id="30723" name="Espaço Reservado para Conteúdo 2"/>
          <p:cNvSpPr>
            <a:spLocks noGrp="1"/>
          </p:cNvSpPr>
          <p:nvPr>
            <p:ph sz="quarter" idx="1"/>
          </p:nvPr>
        </p:nvSpPr>
        <p:spPr>
          <a:xfrm>
            <a:off x="457200" y="1357313"/>
            <a:ext cx="8229600" cy="4937125"/>
          </a:xfrm>
        </p:spPr>
        <p:txBody>
          <a:bodyPr/>
          <a:lstStyle/>
          <a:p>
            <a:pPr algn="just" eaLnBrk="1" hangingPunct="1"/>
            <a:r>
              <a:rPr lang="pt-BR" sz="2000" smtClean="0"/>
              <a:t>Na análise univariada, reintubação em qualquer janela de observação após a extubação foi associada a uma probabilidade significativamente maior de DBP entre os sobreviventes, quando comparada aos bebês nunca reintubados.</a:t>
            </a:r>
          </a:p>
          <a:p>
            <a:pPr algn="just" eaLnBrk="1" hangingPunct="1"/>
            <a:endParaRPr lang="pt-BR" sz="2000" smtClean="0"/>
          </a:p>
          <a:p>
            <a:pPr algn="just" eaLnBrk="1" hangingPunct="1"/>
            <a:r>
              <a:rPr lang="pt-BR" sz="2000" smtClean="0"/>
              <a:t>Após a contabilização de fatores de confusão (incluindo os efeitos da duração cumulativa da ventilação mecânica), </a:t>
            </a:r>
            <a:r>
              <a:rPr lang="pt-BR" sz="2000" b="1" smtClean="0"/>
              <a:t>a reintubação não estava mais associada a um aumento nas chances ajustadas ao risco de DBP.</a:t>
            </a:r>
          </a:p>
          <a:p>
            <a:pPr algn="just" eaLnBrk="1" hangingPunct="1"/>
            <a:endParaRPr lang="pt-BR" sz="2000" b="1" smtClean="0"/>
          </a:p>
          <a:p>
            <a:pPr algn="ctr" eaLnBrk="1" hangingPunct="1"/>
            <a:r>
              <a:rPr lang="pt-BR" sz="2000" smtClean="0"/>
              <a:t>Mas </a:t>
            </a:r>
            <a:r>
              <a:rPr lang="pt-BR" sz="2000" b="1" smtClean="0">
                <a:solidFill>
                  <a:srgbClr val="FF0000"/>
                </a:solidFill>
              </a:rPr>
              <a:t>a duração total da ventilação mecânica permaneceu significativamente associada ao aumento da chance de DBP entre os sobreviventes no modelo final (OR 1,13; IC95% 1,06-1,21).</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p:txBody>
          <a:bodyPr/>
          <a:lstStyle/>
          <a:p>
            <a:pPr eaLnBrk="1" hangingPunct="1"/>
            <a:r>
              <a:rPr lang="pt-BR" smtClean="0"/>
              <a:t>Resultados</a:t>
            </a:r>
          </a:p>
        </p:txBody>
      </p:sp>
      <p:sp>
        <p:nvSpPr>
          <p:cNvPr id="31747" name="Espaço Reservado para Conteúdo 2"/>
          <p:cNvSpPr>
            <a:spLocks noGrp="1"/>
          </p:cNvSpPr>
          <p:nvPr>
            <p:ph sz="quarter" idx="1"/>
          </p:nvPr>
        </p:nvSpPr>
        <p:spPr>
          <a:xfrm>
            <a:off x="457200" y="1357313"/>
            <a:ext cx="8229600" cy="4937125"/>
          </a:xfrm>
        </p:spPr>
        <p:txBody>
          <a:bodyPr/>
          <a:lstStyle/>
          <a:p>
            <a:pPr algn="just" eaLnBrk="1" hangingPunct="1"/>
            <a:r>
              <a:rPr lang="pt-BR" sz="2000" smtClean="0"/>
              <a:t>Foi então realizada uma análise posterior das causas de todas as mortes infantis e sua relação com o tempo de extubação e reintubação. </a:t>
            </a:r>
          </a:p>
          <a:p>
            <a:pPr algn="just" eaLnBrk="1" hangingPunct="1"/>
            <a:endParaRPr lang="pt-BR" sz="2000" smtClean="0"/>
          </a:p>
          <a:p>
            <a:pPr algn="just" eaLnBrk="1" hangingPunct="1"/>
            <a:r>
              <a:rPr lang="pt-BR" sz="2000" smtClean="0"/>
              <a:t>Houve um total de 10 óbitos infantis na coorte: </a:t>
            </a:r>
            <a:endParaRPr lang="pt-BR" sz="1700" smtClean="0"/>
          </a:p>
          <a:p>
            <a:pPr lvl="1" algn="just" eaLnBrk="1" hangingPunct="1"/>
            <a:r>
              <a:rPr lang="pt-BR" sz="1700" smtClean="0"/>
              <a:t>1 criança nunca foi reintubada </a:t>
            </a:r>
            <a:r>
              <a:rPr lang="pt-BR" sz="1700" smtClean="0">
                <a:sym typeface="Wingdings" pitchFamily="2" charset="2"/>
              </a:rPr>
              <a:t> risco de morte de 1%</a:t>
            </a:r>
            <a:endParaRPr lang="pt-BR" sz="1700" smtClean="0"/>
          </a:p>
          <a:p>
            <a:pPr lvl="1" algn="just" eaLnBrk="1" hangingPunct="1"/>
            <a:r>
              <a:rPr lang="pt-BR" sz="1700" smtClean="0"/>
              <a:t>3 foram reintubados em 24 horas </a:t>
            </a:r>
            <a:r>
              <a:rPr lang="pt-BR" sz="1700" smtClean="0">
                <a:sym typeface="Wingdings" pitchFamily="2" charset="2"/>
              </a:rPr>
              <a:t> risco de morte de 14%</a:t>
            </a:r>
            <a:endParaRPr lang="pt-BR" sz="1400" smtClean="0">
              <a:sym typeface="Wingdings" pitchFamily="2" charset="2"/>
            </a:endParaRPr>
          </a:p>
          <a:p>
            <a:pPr lvl="2" algn="just" eaLnBrk="1" hangingPunct="1"/>
            <a:r>
              <a:rPr lang="pt-BR" sz="1300" smtClean="0"/>
              <a:t>(1) hemorragia pulmonar imediatamente pós-extubação</a:t>
            </a:r>
          </a:p>
          <a:p>
            <a:pPr lvl="2" algn="just" eaLnBrk="1" hangingPunct="1"/>
            <a:r>
              <a:rPr lang="pt-BR" sz="1300" smtClean="0"/>
              <a:t>(2) hemorragia intraventricular grau 4 detectada em ultrassonografia craniana após reintubação</a:t>
            </a:r>
          </a:p>
          <a:p>
            <a:pPr lvl="2" algn="just" eaLnBrk="1" hangingPunct="1"/>
            <a:r>
              <a:rPr lang="pt-BR" sz="1300" smtClean="0"/>
              <a:t>(3) enterocolite necrosante fulminante que se manifestou poucas horas após a extubação</a:t>
            </a:r>
            <a:endParaRPr lang="pt-BR" sz="1700" smtClean="0"/>
          </a:p>
          <a:p>
            <a:pPr lvl="1" algn="just" eaLnBrk="1" hangingPunct="1"/>
            <a:r>
              <a:rPr lang="pt-BR" sz="1700" smtClean="0"/>
              <a:t>3 entre 48 horas e 7 dias </a:t>
            </a:r>
            <a:r>
              <a:rPr lang="pt-BR" sz="1700" smtClean="0">
                <a:sym typeface="Wingdings" pitchFamily="2" charset="2"/>
              </a:rPr>
              <a:t> risco de morte de 9%</a:t>
            </a:r>
            <a:endParaRPr lang="pt-BR" sz="1700" smtClean="0"/>
          </a:p>
          <a:p>
            <a:pPr lvl="1" algn="just" eaLnBrk="1" hangingPunct="1"/>
            <a:r>
              <a:rPr lang="pt-BR" sz="1700" smtClean="0"/>
              <a:t>3 após 7 dias da extubação </a:t>
            </a:r>
            <a:r>
              <a:rPr lang="pt-BR" sz="1700" smtClean="0">
                <a:sym typeface="Wingdings" pitchFamily="2" charset="2"/>
              </a:rPr>
              <a:t> risco de morte de 7%</a:t>
            </a:r>
            <a:endParaRPr lang="pt-BR" sz="170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ítulo 1"/>
          <p:cNvSpPr>
            <a:spLocks noGrp="1"/>
          </p:cNvSpPr>
          <p:nvPr>
            <p:ph type="title"/>
          </p:nvPr>
        </p:nvSpPr>
        <p:spPr/>
        <p:txBody>
          <a:bodyPr/>
          <a:lstStyle/>
          <a:p>
            <a:pPr eaLnBrk="1" hangingPunct="1"/>
            <a:r>
              <a:rPr lang="pt-BR" smtClean="0"/>
              <a:t>Resultados</a:t>
            </a:r>
          </a:p>
        </p:txBody>
      </p:sp>
      <p:sp>
        <p:nvSpPr>
          <p:cNvPr id="32771" name="Espaço Reservado para Conteúdo 2"/>
          <p:cNvSpPr>
            <a:spLocks noGrp="1"/>
          </p:cNvSpPr>
          <p:nvPr>
            <p:ph sz="quarter" idx="1"/>
          </p:nvPr>
        </p:nvSpPr>
        <p:spPr>
          <a:xfrm>
            <a:off x="457200" y="1357313"/>
            <a:ext cx="8229600" cy="4937125"/>
          </a:xfrm>
        </p:spPr>
        <p:txBody>
          <a:bodyPr/>
          <a:lstStyle/>
          <a:p>
            <a:pPr algn="just" eaLnBrk="1" hangingPunct="1"/>
            <a:r>
              <a:rPr lang="pt-PT" sz="2000" smtClean="0"/>
              <a:t>Finalmente, dado o alto risco de morte/DBP identificado para reintubações nas primeiras 48 horas após a extubação, uma segunda análise foi realizada para determinar se outros marcadores de gravidade de doença estavam presentes entre esses bebês</a:t>
            </a:r>
          </a:p>
          <a:p>
            <a:pPr algn="just" eaLnBrk="1" hangingPunct="1"/>
            <a:endParaRPr lang="pt-PT" sz="2000" smtClean="0"/>
          </a:p>
          <a:p>
            <a:pPr algn="just" eaLnBrk="1" hangingPunct="1"/>
            <a:r>
              <a:rPr lang="pt-PT" sz="2000" smtClean="0"/>
              <a:t>Ao comparar as características pré-extubação desses lactentes com os de lactentes reintubado entre 48 horas e 7 dias após a extubação (usando Wilcoxon rank-sum, X</a:t>
            </a:r>
            <a:r>
              <a:rPr lang="pt-PT" sz="2000" baseline="30000" smtClean="0"/>
              <a:t>2</a:t>
            </a:r>
            <a:r>
              <a:rPr lang="pt-PT" sz="2000" smtClean="0"/>
              <a:t>, ou teste exato de Fisher), não houve diferenças estatisticamente significativas</a:t>
            </a:r>
          </a:p>
          <a:p>
            <a:pPr algn="just" eaLnBrk="1" hangingPunct="1"/>
            <a:endParaRPr lang="pt-PT" sz="2000" smtClean="0"/>
          </a:p>
          <a:p>
            <a:pPr algn="just" eaLnBrk="1" hangingPunct="1"/>
            <a:r>
              <a:rPr lang="pt-PT" sz="2000" smtClean="0"/>
              <a:t>Além disso, não houve diferença significativa entre os grupos no número de tentativas de intubação no momento da reintubação </a:t>
            </a:r>
            <a:r>
              <a:rPr lang="pt-PT" sz="1600" smtClean="0"/>
              <a:t>(reintubação em 48 horas: mediana 1, IQR 1-2; reintubação entre 48 horas e 7 dias: mediana 1, IQR 1-3, P = 1)</a:t>
            </a:r>
            <a:endParaRPr lang="pt-BR" sz="160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p:cNvSpPr>
          <p:nvPr>
            <p:ph type="title"/>
          </p:nvPr>
        </p:nvSpPr>
        <p:spPr/>
        <p:txBody>
          <a:bodyPr/>
          <a:lstStyle/>
          <a:p>
            <a:pPr eaLnBrk="1" hangingPunct="1"/>
            <a:r>
              <a:rPr lang="pt-BR" smtClean="0"/>
              <a:t>Discussão</a:t>
            </a:r>
          </a:p>
        </p:txBody>
      </p:sp>
      <p:sp>
        <p:nvSpPr>
          <p:cNvPr id="33795" name="Espaço Reservado para Conteúdo 2"/>
          <p:cNvSpPr>
            <a:spLocks noGrp="1"/>
          </p:cNvSpPr>
          <p:nvPr>
            <p:ph sz="quarter" idx="1"/>
          </p:nvPr>
        </p:nvSpPr>
        <p:spPr>
          <a:xfrm>
            <a:off x="457200" y="1357313"/>
            <a:ext cx="8229600" cy="4937125"/>
          </a:xfrm>
        </p:spPr>
        <p:txBody>
          <a:bodyPr/>
          <a:lstStyle/>
          <a:p>
            <a:pPr algn="just" eaLnBrk="1" hangingPunct="1"/>
            <a:r>
              <a:rPr lang="pt-PT" sz="2000" smtClean="0"/>
              <a:t>Nesta análise exploratória de um grande estudo prospectivo, descobriu-se que o tempo de reintubação modulou de forma independente as probabilidades do desfecho combinado de morte/DBP, </a:t>
            </a:r>
            <a:r>
              <a:rPr lang="pt-PT" sz="2000" smtClean="0">
                <a:solidFill>
                  <a:srgbClr val="FF0000"/>
                </a:solidFill>
              </a:rPr>
              <a:t>conferindo maior risco quando a reintubação ocorreu dentro de 48 horas da extubação</a:t>
            </a:r>
          </a:p>
          <a:p>
            <a:pPr algn="just" eaLnBrk="1" hangingPunct="1"/>
            <a:endParaRPr lang="pt-PT" sz="2000" smtClean="0"/>
          </a:p>
          <a:p>
            <a:pPr algn="just" eaLnBrk="1" hangingPunct="1"/>
            <a:r>
              <a:rPr lang="pt-PT" sz="2000" smtClean="0"/>
              <a:t>Essa significância persistiu mesmo após o ajuste para o efeito da duração cumulativa da ventilação mecânica</a:t>
            </a:r>
          </a:p>
          <a:p>
            <a:pPr algn="just" eaLnBrk="1" hangingPunct="1"/>
            <a:endParaRPr lang="pt-PT" sz="2000" smtClean="0"/>
          </a:p>
          <a:p>
            <a:pPr algn="just" eaLnBrk="1" hangingPunct="1"/>
            <a:r>
              <a:rPr lang="pt-PT" sz="2000" smtClean="0"/>
              <a:t>Em contraste, reintubação, independentemente da janela de observação usada, não aumentou as chances ajustadas ao risco de DBP nos sobreviventes. Juntos, esses resultados fornecem uma nova visão para o </a:t>
            </a:r>
            <a:r>
              <a:rPr lang="pt-PT" sz="2000" smtClean="0">
                <a:solidFill>
                  <a:srgbClr val="FF0000"/>
                </a:solidFill>
              </a:rPr>
              <a:t>importância do tempo ao avaliar as implicações clínicas da reintubações em prematuros extremos</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1"/>
          <p:cNvSpPr>
            <a:spLocks noGrp="1"/>
          </p:cNvSpPr>
          <p:nvPr>
            <p:ph type="title"/>
          </p:nvPr>
        </p:nvSpPr>
        <p:spPr/>
        <p:txBody>
          <a:bodyPr/>
          <a:lstStyle/>
          <a:p>
            <a:pPr eaLnBrk="1" hangingPunct="1"/>
            <a:r>
              <a:rPr lang="pt-BR" smtClean="0"/>
              <a:t>Discussão</a:t>
            </a:r>
          </a:p>
        </p:txBody>
      </p:sp>
      <p:sp>
        <p:nvSpPr>
          <p:cNvPr id="34819" name="Espaço Reservado para Conteúdo 2"/>
          <p:cNvSpPr>
            <a:spLocks noGrp="1"/>
          </p:cNvSpPr>
          <p:nvPr>
            <p:ph sz="quarter" idx="1"/>
          </p:nvPr>
        </p:nvSpPr>
        <p:spPr>
          <a:xfrm>
            <a:off x="457200" y="1357313"/>
            <a:ext cx="8229600" cy="4937125"/>
          </a:xfrm>
        </p:spPr>
        <p:txBody>
          <a:bodyPr/>
          <a:lstStyle/>
          <a:p>
            <a:pPr algn="just" eaLnBrk="1" hangingPunct="1"/>
            <a:endParaRPr lang="pt-PT" sz="2000" smtClean="0"/>
          </a:p>
          <a:p>
            <a:pPr algn="just" eaLnBrk="1" hangingPunct="1"/>
            <a:r>
              <a:rPr lang="pt-PT" sz="2000" smtClean="0"/>
              <a:t>Nos últimos anos, 3 grandes estudos investigaram a associação entre reintubação e morte e/ou morbidades respiratórias em prematuros extremos.(2,6,7)</a:t>
            </a:r>
          </a:p>
          <a:p>
            <a:pPr algn="just" eaLnBrk="1" hangingPunct="1"/>
            <a:endParaRPr lang="pt-PT" sz="2000" baseline="30000" smtClean="0"/>
          </a:p>
          <a:p>
            <a:pPr algn="just" eaLnBrk="1" hangingPunct="1"/>
            <a:r>
              <a:rPr lang="pt-PT" sz="2000" smtClean="0"/>
              <a:t>Em uma análise secundária de um estudo randomizado comparando uso de cânula nasal de alto fluxo pós-extubação com pressão positiva contínua nas vias aéreas, Manley et al demonstraram que as crianças que reintubaram dentro de 7 dias após a extubação foram significativamente mais propensas a morrer ou necessitar de suporte respiratório prolongado e hospitalização(6)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p:cNvSpPr>
          <p:nvPr>
            <p:ph type="title"/>
          </p:nvPr>
        </p:nvSpPr>
        <p:spPr/>
        <p:txBody>
          <a:bodyPr/>
          <a:lstStyle/>
          <a:p>
            <a:pPr eaLnBrk="1" hangingPunct="1"/>
            <a:r>
              <a:rPr lang="pt-BR" smtClean="0"/>
              <a:t>Discussão</a:t>
            </a:r>
          </a:p>
        </p:txBody>
      </p:sp>
      <p:sp>
        <p:nvSpPr>
          <p:cNvPr id="35843" name="Espaço Reservado para Conteúdo 2"/>
          <p:cNvSpPr>
            <a:spLocks noGrp="1"/>
          </p:cNvSpPr>
          <p:nvPr>
            <p:ph sz="quarter" idx="1"/>
          </p:nvPr>
        </p:nvSpPr>
        <p:spPr>
          <a:xfrm>
            <a:off x="457200" y="1357313"/>
            <a:ext cx="8229600" cy="4937125"/>
          </a:xfrm>
        </p:spPr>
        <p:txBody>
          <a:bodyPr/>
          <a:lstStyle/>
          <a:p>
            <a:pPr algn="just" eaLnBrk="1" hangingPunct="1"/>
            <a:r>
              <a:rPr lang="pt-PT" sz="2000" smtClean="0"/>
              <a:t>Em outra análise secundária do </a:t>
            </a:r>
            <a:r>
              <a:rPr lang="pt-PT" sz="2000" i="1" smtClean="0"/>
              <a:t>Surfactant, Positive Pressure, and Oxygenation Randomized Trial,</a:t>
            </a:r>
            <a:r>
              <a:rPr lang="pt-PT" sz="2000" smtClean="0"/>
              <a:t> Chawla et al mostraram que as crianças reintubadas dentro de 5 dias da extubação tiveram risco significativamente maior de morte, DBP, morte/DBP e tempo prolongado de suporte respiratório e hospitalização. (7)</a:t>
            </a:r>
            <a:endParaRPr lang="pt-BR" sz="1600" smtClean="0"/>
          </a:p>
          <a:p>
            <a:pPr algn="just" eaLnBrk="1" hangingPunct="1"/>
            <a:endParaRPr lang="pt-PT" sz="2000" smtClean="0"/>
          </a:p>
          <a:p>
            <a:pPr algn="just" eaLnBrk="1" hangingPunct="1"/>
            <a:r>
              <a:rPr lang="pt-PT" sz="2000" smtClean="0"/>
              <a:t>Em contraste, em um grande estudo de coorte retrospectivo, incluindo mais de 3000 recém-nascidos de extremo baixo peso, Jensen et al encontraram que a necessidade de um segundo curso de ventilação mecânica a qualquer momento após a extubação não aumentou o risco de DBP, traqueostomia ou oxigênio suplementar na alta, uma vez ajustado para a duração da ventilação mecânica (2)</a:t>
            </a:r>
            <a:endParaRPr lang="pt-PT" sz="2000" baseline="30000"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ítulo 1"/>
          <p:cNvSpPr>
            <a:spLocks noGrp="1"/>
          </p:cNvSpPr>
          <p:nvPr>
            <p:ph type="title"/>
          </p:nvPr>
        </p:nvSpPr>
        <p:spPr/>
        <p:txBody>
          <a:bodyPr/>
          <a:lstStyle/>
          <a:p>
            <a:pPr eaLnBrk="1" hangingPunct="1"/>
            <a:r>
              <a:rPr lang="pt-BR" smtClean="0"/>
              <a:t>Discussão</a:t>
            </a:r>
          </a:p>
        </p:txBody>
      </p:sp>
      <p:sp>
        <p:nvSpPr>
          <p:cNvPr id="36867" name="Espaço Reservado para Conteúdo 2"/>
          <p:cNvSpPr>
            <a:spLocks noGrp="1"/>
          </p:cNvSpPr>
          <p:nvPr>
            <p:ph sz="quarter" idx="1"/>
          </p:nvPr>
        </p:nvSpPr>
        <p:spPr>
          <a:xfrm>
            <a:off x="457200" y="1357313"/>
            <a:ext cx="8229600" cy="4937125"/>
          </a:xfrm>
        </p:spPr>
        <p:txBody>
          <a:bodyPr/>
          <a:lstStyle/>
          <a:p>
            <a:pPr algn="just" eaLnBrk="1" hangingPunct="1"/>
            <a:r>
              <a:rPr lang="pt-PT" sz="2000" smtClean="0"/>
              <a:t>Na tentativa de sintetizar os resultados nos estudos supracitados, algumas limitações são encontradas:</a:t>
            </a:r>
          </a:p>
          <a:p>
            <a:pPr lvl="1" algn="just" eaLnBrk="1" hangingPunct="1"/>
            <a:r>
              <a:rPr lang="pt-PT" sz="1700" smtClean="0">
                <a:solidFill>
                  <a:schemeClr val="tx1"/>
                </a:solidFill>
              </a:rPr>
              <a:t>Primeiro, cada estudo usou uma janela de observação diferente para delinear quais reintubações foram consideradas clinicamente pertinentes para avaliação</a:t>
            </a:r>
          </a:p>
          <a:p>
            <a:pPr lvl="1" algn="just" eaLnBrk="1" hangingPunct="1"/>
            <a:r>
              <a:rPr lang="pt-PT" sz="1700" smtClean="0">
                <a:solidFill>
                  <a:schemeClr val="tx1"/>
                </a:solidFill>
              </a:rPr>
              <a:t>Em segundo lugar, os estudos presumiram que todas as reintubações capturadas dentro de sua janela de observação poderiam conferir riscos iguais aos resultados de interesse</a:t>
            </a:r>
          </a:p>
          <a:p>
            <a:pPr lvl="1" algn="just" eaLnBrk="1" hangingPunct="1"/>
            <a:r>
              <a:rPr lang="pt-PT" sz="1700" smtClean="0">
                <a:solidFill>
                  <a:schemeClr val="tx1"/>
                </a:solidFill>
              </a:rPr>
              <a:t>Por fim, alguns estudos não ajustaram para a duração da ventilação mecânica em suas respectivas análises, tornando-a incerta se a reintubação realmente afetou os resultados de forma independente ou se o efeitos adversos foram mediados pela retomada da ventilação mecânica</a:t>
            </a:r>
          </a:p>
          <a:p>
            <a:pPr algn="just" eaLnBrk="1" hangingPunct="1"/>
            <a:endParaRPr lang="pt-PT" sz="2000" smtClean="0"/>
          </a:p>
          <a:p>
            <a:pPr algn="just" eaLnBrk="1" hangingPunct="1"/>
            <a:r>
              <a:rPr lang="pt-PT" sz="2000" smtClean="0"/>
              <a:t>Assim, neste estudo foi tentado explorar sistematicamente essas questões usando a coorte e focando principalmente no desfecho composto de morte/DBP.</a:t>
            </a:r>
            <a:endParaRPr lang="pt-BR" sz="1600" smtClean="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ítulo 1"/>
          <p:cNvSpPr>
            <a:spLocks noGrp="1"/>
          </p:cNvSpPr>
          <p:nvPr>
            <p:ph type="title"/>
          </p:nvPr>
        </p:nvSpPr>
        <p:spPr/>
        <p:txBody>
          <a:bodyPr/>
          <a:lstStyle/>
          <a:p>
            <a:pPr eaLnBrk="1" hangingPunct="1"/>
            <a:r>
              <a:rPr lang="pt-BR" smtClean="0"/>
              <a:t>Discussão</a:t>
            </a:r>
          </a:p>
        </p:txBody>
      </p:sp>
      <p:sp>
        <p:nvSpPr>
          <p:cNvPr id="37891" name="Espaço Reservado para Conteúdo 2"/>
          <p:cNvSpPr>
            <a:spLocks noGrp="1"/>
          </p:cNvSpPr>
          <p:nvPr>
            <p:ph sz="quarter" idx="1"/>
          </p:nvPr>
        </p:nvSpPr>
        <p:spPr>
          <a:xfrm>
            <a:off x="457200" y="1357313"/>
            <a:ext cx="8229600" cy="4937125"/>
          </a:xfrm>
        </p:spPr>
        <p:txBody>
          <a:bodyPr/>
          <a:lstStyle/>
          <a:p>
            <a:pPr algn="just" eaLnBrk="1" hangingPunct="1">
              <a:lnSpc>
                <a:spcPct val="90000"/>
              </a:lnSpc>
            </a:pPr>
            <a:r>
              <a:rPr lang="pt-PT" sz="2000" smtClean="0"/>
              <a:t>Nesta presente coorte, </a:t>
            </a:r>
            <a:r>
              <a:rPr lang="pt-PT" sz="2000" smtClean="0">
                <a:solidFill>
                  <a:srgbClr val="FF0000"/>
                </a:solidFill>
              </a:rPr>
              <a:t>a probabilidade de morte ou DBP foi maior para crianças reintubadas nos primeiros dias após a extubação</a:t>
            </a:r>
            <a:r>
              <a:rPr lang="pt-PT" sz="2000" smtClean="0"/>
              <a:t>. Como o intervalo de tempo entre extubação e reintubação aumentou, uma proporção maior de lactentes sobreviveu à alta sem DBP.</a:t>
            </a:r>
          </a:p>
          <a:p>
            <a:pPr algn="just" eaLnBrk="1" hangingPunct="1">
              <a:lnSpc>
                <a:spcPct val="90000"/>
              </a:lnSpc>
            </a:pPr>
            <a:endParaRPr lang="pt-PT" sz="2000" smtClean="0"/>
          </a:p>
          <a:p>
            <a:pPr algn="just" eaLnBrk="1" hangingPunct="1">
              <a:lnSpc>
                <a:spcPct val="90000"/>
              </a:lnSpc>
            </a:pPr>
            <a:r>
              <a:rPr lang="pt-PT" sz="2000" smtClean="0"/>
              <a:t>A partir destes resultados, não é surpreendente que a escolha da janela de observação teve um efeito marcante sobre a força da associação entre reintubação e morte / DBP. </a:t>
            </a:r>
          </a:p>
          <a:p>
            <a:pPr algn="just" eaLnBrk="1" hangingPunct="1">
              <a:lnSpc>
                <a:spcPct val="90000"/>
              </a:lnSpc>
            </a:pPr>
            <a:endParaRPr lang="pt-PT" sz="2000" smtClean="0"/>
          </a:p>
          <a:p>
            <a:pPr algn="just" eaLnBrk="1" hangingPunct="1">
              <a:lnSpc>
                <a:spcPct val="90000"/>
              </a:lnSpc>
            </a:pPr>
            <a:r>
              <a:rPr lang="pt-PT" sz="2000" smtClean="0">
                <a:solidFill>
                  <a:srgbClr val="FF0000"/>
                </a:solidFill>
              </a:rPr>
              <a:t>A necessidade de reintubação dentro de 48 horas pós-extubação foi associado a probabilidades desproporcionalmente maiores de risco de morte / DBP em comparação com qualquer outra janela de observação</a:t>
            </a:r>
            <a:r>
              <a:rPr lang="pt-PT" sz="2000" smtClean="0"/>
              <a:t>. Isso sugere que, embora a reintubação dentro de janelas de observação (por exemplo, 7 ou 14 dias) resultaram em maior risco de morte / DBP, é provável que o significado tenha sido impulsionado por reintubações anteriores. </a:t>
            </a: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ítulo 1"/>
          <p:cNvSpPr>
            <a:spLocks noGrp="1"/>
          </p:cNvSpPr>
          <p:nvPr>
            <p:ph type="title"/>
          </p:nvPr>
        </p:nvSpPr>
        <p:spPr/>
        <p:txBody>
          <a:bodyPr/>
          <a:lstStyle/>
          <a:p>
            <a:pPr eaLnBrk="1" hangingPunct="1"/>
            <a:r>
              <a:rPr lang="pt-BR" smtClean="0"/>
              <a:t>Discussão</a:t>
            </a:r>
          </a:p>
        </p:txBody>
      </p:sp>
      <p:sp>
        <p:nvSpPr>
          <p:cNvPr id="38915" name="Espaço Reservado para Conteúdo 2"/>
          <p:cNvSpPr>
            <a:spLocks noGrp="1"/>
          </p:cNvSpPr>
          <p:nvPr>
            <p:ph sz="quarter" idx="1"/>
          </p:nvPr>
        </p:nvSpPr>
        <p:spPr>
          <a:xfrm>
            <a:off x="457200" y="1357313"/>
            <a:ext cx="8229600" cy="4937125"/>
          </a:xfrm>
        </p:spPr>
        <p:txBody>
          <a:bodyPr/>
          <a:lstStyle/>
          <a:p>
            <a:pPr algn="just" eaLnBrk="1" hangingPunct="1"/>
            <a:r>
              <a:rPr lang="pt-PT" sz="2000" smtClean="0">
                <a:solidFill>
                  <a:srgbClr val="FF0000"/>
                </a:solidFill>
              </a:rPr>
              <a:t>Um total de 28 crianças foram reintubadas dentro de 48 horas da extubação, das quais 26 (93%) morreram ou desenvolveram DBP</a:t>
            </a:r>
            <a:r>
              <a:rPr lang="pt-PT" sz="2000" smtClean="0"/>
              <a:t>. Estes bebês não tinham características pré-extubação distintas (idade pós-menstrual, peso, ajustes ventilatórios, gases sangüíneos, ou outras comorbidades), ou seja, não estavam menos “prontas” para um teste de extubação </a:t>
            </a:r>
          </a:p>
          <a:p>
            <a:pPr algn="just" eaLnBrk="1" hangingPunct="1"/>
            <a:endParaRPr lang="pt-PT" sz="2000" smtClean="0"/>
          </a:p>
          <a:p>
            <a:pPr algn="just" eaLnBrk="1" hangingPunct="1"/>
            <a:r>
              <a:rPr lang="pt-PT" sz="2000" smtClean="0"/>
              <a:t>Além disso, descobriu-se que </a:t>
            </a:r>
            <a:r>
              <a:rPr lang="pt-PT" sz="2000" smtClean="0">
                <a:solidFill>
                  <a:srgbClr val="FF0000"/>
                </a:solidFill>
              </a:rPr>
              <a:t>1/3 de todos os bebês que foram a óbito nesta coorte exigiram uma reintubação dentro de 24 horas de extubação</a:t>
            </a:r>
            <a:r>
              <a:rPr lang="pt-PT" sz="2000" smtClean="0"/>
              <a:t> (mais especificamente a 30 minutos, 7 horas, e 8 horas após a extubação), conferindo assim um risco de 14% de mortalidade</a:t>
            </a:r>
            <a:endParaRPr lang="pt-BR" sz="1600" smtClean="0"/>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ítulo 1"/>
          <p:cNvSpPr>
            <a:spLocks noGrp="1"/>
          </p:cNvSpPr>
          <p:nvPr>
            <p:ph type="title"/>
          </p:nvPr>
        </p:nvSpPr>
        <p:spPr/>
        <p:txBody>
          <a:bodyPr/>
          <a:lstStyle/>
          <a:p>
            <a:pPr eaLnBrk="1" hangingPunct="1"/>
            <a:r>
              <a:rPr lang="pt-BR" smtClean="0"/>
              <a:t>Discussão</a:t>
            </a:r>
          </a:p>
        </p:txBody>
      </p:sp>
      <p:sp>
        <p:nvSpPr>
          <p:cNvPr id="39939" name="Espaço Reservado para Conteúdo 2"/>
          <p:cNvSpPr>
            <a:spLocks noGrp="1"/>
          </p:cNvSpPr>
          <p:nvPr>
            <p:ph sz="quarter" idx="1"/>
          </p:nvPr>
        </p:nvSpPr>
        <p:spPr>
          <a:xfrm>
            <a:off x="457200" y="1357313"/>
            <a:ext cx="8229600" cy="4937125"/>
          </a:xfrm>
        </p:spPr>
        <p:txBody>
          <a:bodyPr/>
          <a:lstStyle/>
          <a:p>
            <a:pPr algn="just" eaLnBrk="1" hangingPunct="1"/>
            <a:r>
              <a:rPr lang="pt-PT" sz="1800" smtClean="0"/>
              <a:t>Uma provável explicação é que as </a:t>
            </a:r>
            <a:r>
              <a:rPr lang="pt-PT" sz="1800" smtClean="0">
                <a:solidFill>
                  <a:srgbClr val="FF0000"/>
                </a:solidFill>
              </a:rPr>
              <a:t>crianças que prontamente falharam a extubação representa um grupo inerentemente mais doente</a:t>
            </a:r>
          </a:p>
          <a:p>
            <a:pPr algn="just" eaLnBrk="1" hangingPunct="1"/>
            <a:endParaRPr lang="pt-PT" sz="1800" smtClean="0">
              <a:solidFill>
                <a:srgbClr val="FF0000"/>
              </a:solidFill>
            </a:endParaRPr>
          </a:p>
          <a:p>
            <a:pPr algn="just" eaLnBrk="1" hangingPunct="1"/>
            <a:r>
              <a:rPr lang="pt-PT" sz="1800" smtClean="0"/>
              <a:t>Quando em comparação com bebês nunca reintubados, aqueles que necessitaram de um segundo curso de ventilação mecânica eram significativamente menores, menos maduros e apresentavam mais comorbidades. Ao todo, esses fatores de risco frequentemente resultam na necessidade de retomada da ventilação mecânica e também estão associados a aumento da mortalidade e DBP</a:t>
            </a:r>
          </a:p>
          <a:p>
            <a:pPr algn="just" eaLnBrk="1" hangingPunct="1"/>
            <a:endParaRPr lang="pt-PT" sz="1800" smtClean="0"/>
          </a:p>
          <a:p>
            <a:pPr algn="just" eaLnBrk="1" hangingPunct="1"/>
            <a:r>
              <a:rPr lang="pt-PT" sz="1800" smtClean="0"/>
              <a:t>Assim, o fato de que </a:t>
            </a:r>
            <a:r>
              <a:rPr lang="pt-PT" sz="1800" smtClean="0">
                <a:solidFill>
                  <a:srgbClr val="FF0000"/>
                </a:solidFill>
              </a:rPr>
              <a:t>reintubação em menos de 48 horas</a:t>
            </a:r>
            <a:r>
              <a:rPr lang="pt-PT" sz="1800" smtClean="0"/>
              <a:t> continuou a ter um efeito sobre a morte / DBP, mesmo após o ajuste para confundidores </a:t>
            </a:r>
            <a:r>
              <a:rPr lang="pt-PT" sz="1800" smtClean="0">
                <a:solidFill>
                  <a:srgbClr val="FF0000"/>
                </a:solidFill>
              </a:rPr>
              <a:t>pode simplesmente refletir um marcador adicional (independente) de gravidade da doença</a:t>
            </a: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ítulo 1"/>
          <p:cNvSpPr>
            <a:spLocks noGrp="1"/>
          </p:cNvSpPr>
          <p:nvPr>
            <p:ph type="title"/>
          </p:nvPr>
        </p:nvSpPr>
        <p:spPr>
          <a:xfrm>
            <a:off x="468313" y="-387350"/>
            <a:ext cx="8229600" cy="990600"/>
          </a:xfrm>
        </p:spPr>
        <p:txBody>
          <a:bodyPr/>
          <a:lstStyle/>
          <a:p>
            <a:pPr eaLnBrk="1" hangingPunct="1"/>
            <a:r>
              <a:rPr lang="pt-BR" smtClean="0"/>
              <a:t>Discussão</a:t>
            </a:r>
          </a:p>
        </p:txBody>
      </p:sp>
      <p:sp>
        <p:nvSpPr>
          <p:cNvPr id="40963" name="Espaço Reservado para Conteúdo 2"/>
          <p:cNvSpPr>
            <a:spLocks noGrp="1"/>
          </p:cNvSpPr>
          <p:nvPr>
            <p:ph sz="quarter" idx="1"/>
          </p:nvPr>
        </p:nvSpPr>
        <p:spPr>
          <a:xfrm>
            <a:off x="457200" y="620713"/>
            <a:ext cx="8686800" cy="4937125"/>
          </a:xfrm>
          <a:solidFill>
            <a:schemeClr val="bg1"/>
          </a:solidFill>
        </p:spPr>
        <p:txBody>
          <a:bodyPr/>
          <a:lstStyle/>
          <a:p>
            <a:pPr algn="just" eaLnBrk="1" hangingPunct="1"/>
            <a:r>
              <a:rPr lang="pt-PT" sz="1800" smtClean="0"/>
              <a:t>Na análise secundária, ainda tentou-se isolar os fatores de risco pré-extubação específicos daquelas crianças que foram reintubadas dentro de 48 horas da extubação. Apesar de não identificados fatores estatisticamente significantes, isso pode ter ocorrido pelo pequeno tamanho da amostra e grande variação de algumas das variáveis ​​(por exemplo, dias de ventilação mecânica pré-extubação). </a:t>
            </a:r>
            <a:r>
              <a:rPr lang="pt-PT" sz="1800" smtClean="0">
                <a:solidFill>
                  <a:srgbClr val="FF0000"/>
                </a:solidFill>
              </a:rPr>
              <a:t>Outra hipótese é que as crianças prontamente reintubadas (48 horas após a extubação) tiveram uma deterioração clínica que resultou diretamente na remoção do suporte fornecido durante a ventilação mecânica.</a:t>
            </a:r>
          </a:p>
          <a:p>
            <a:pPr eaLnBrk="1" hangingPunct="1"/>
            <a:r>
              <a:rPr lang="pt-BR" sz="1800" smtClean="0"/>
              <a:t>Estudos em estudos, está bem estabelecido que a </a:t>
            </a:r>
            <a:r>
              <a:rPr lang="pt-BR" sz="1800" b="1" smtClean="0"/>
              <a:t>adição de pressão positiva expiratória e / ou pressão durante a ventilação mecânica pode diminuir significativamente o trabalho respiratório</a:t>
            </a:r>
            <a:r>
              <a:rPr lang="pt-BR" sz="1800" smtClean="0"/>
              <a:t> com  melhora do desempenho ventricular esquerdo. (16-19).</a:t>
            </a:r>
          </a:p>
          <a:p>
            <a:pPr eaLnBrk="1" hangingPunct="1"/>
            <a:r>
              <a:rPr lang="pt-BR" sz="1800" smtClean="0"/>
              <a:t> Embora a maioria dos pacientes seja capaz de compensar a carga mecânica aumentada transitoriamente, após a extubação, uma minoria pode não lidar adequadamente, levando a um rápido comprometimento  cardiorrespiratório e conseqüências potencialmente catastróficas (às vezes fatais).10,18 </a:t>
            </a:r>
          </a:p>
          <a:p>
            <a:pPr eaLnBrk="1" hangingPunct="1"/>
            <a:r>
              <a:rPr lang="pt-BR" sz="1800" smtClean="0"/>
              <a:t>Embora evidências concretas para isso estejam ausentes ao extremo na população de prematuros, é plausível que a remoção do suporte ventilatório invasivo, embora “mínimo”,</a:t>
            </a:r>
            <a:r>
              <a:rPr lang="pt-BR" sz="2000" smtClean="0"/>
              <a:t> possa ter efeitos clinicamente deletérios nos bebês mais frágeis.</a:t>
            </a:r>
          </a:p>
          <a:p>
            <a:pPr algn="just" eaLnBrk="1" hangingPunct="1"/>
            <a:endParaRPr lang="pt-PT" sz="1800" smtClean="0">
              <a:solidFill>
                <a:srgbClr val="FF0000"/>
              </a:solidFill>
            </a:endParaRPr>
          </a:p>
          <a:p>
            <a:pPr algn="just" eaLnBrk="1" hangingPunct="1"/>
            <a:endParaRPr lang="pt-PT" sz="1800" smtClean="0">
              <a:solidFill>
                <a:srgbClr val="FF0000"/>
              </a:solidFill>
            </a:endParaRP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ítulo 1"/>
          <p:cNvSpPr>
            <a:spLocks noGrp="1"/>
          </p:cNvSpPr>
          <p:nvPr>
            <p:ph type="title"/>
          </p:nvPr>
        </p:nvSpPr>
        <p:spPr>
          <a:xfrm>
            <a:off x="539750" y="-315913"/>
            <a:ext cx="8229600" cy="990601"/>
          </a:xfrm>
        </p:spPr>
        <p:txBody>
          <a:bodyPr/>
          <a:lstStyle/>
          <a:p>
            <a:pPr eaLnBrk="1" hangingPunct="1"/>
            <a:r>
              <a:rPr lang="pt-BR" smtClean="0"/>
              <a:t>Discussão</a:t>
            </a:r>
          </a:p>
        </p:txBody>
      </p:sp>
      <p:sp>
        <p:nvSpPr>
          <p:cNvPr id="41987" name="Espaço Reservado para Conteúdo 2"/>
          <p:cNvSpPr>
            <a:spLocks noGrp="1"/>
          </p:cNvSpPr>
          <p:nvPr>
            <p:ph sz="quarter" idx="1"/>
          </p:nvPr>
        </p:nvSpPr>
        <p:spPr>
          <a:xfrm>
            <a:off x="468313" y="765175"/>
            <a:ext cx="8229600" cy="4937125"/>
          </a:xfrm>
          <a:solidFill>
            <a:schemeClr val="bg1"/>
          </a:solidFill>
        </p:spPr>
        <p:txBody>
          <a:bodyPr/>
          <a:lstStyle/>
          <a:p>
            <a:pPr algn="just" eaLnBrk="1" hangingPunct="1"/>
            <a:r>
              <a:rPr lang="pt-PT" sz="1800" smtClean="0"/>
              <a:t>A técnica de intubação em si foi vinculada com complicações aumentadas, variando de instabilidade hemodinâmica transitória a parada cardiorrespiratória ou morte.(20) Intubações com maior número de tentativas e realizadas sem uso de pré-medicação ou em momento de emergência, apresentam um risco maior de eventos adversos graves(20-21).</a:t>
            </a:r>
            <a:endParaRPr lang="pt-BR" sz="1800" smtClean="0"/>
          </a:p>
          <a:p>
            <a:pPr algn="just" eaLnBrk="1" hangingPunct="1"/>
            <a:r>
              <a:rPr lang="pt-PT" sz="1800" smtClean="0"/>
              <a:t>A </a:t>
            </a:r>
            <a:r>
              <a:rPr lang="pt-PT" sz="1800" smtClean="0">
                <a:solidFill>
                  <a:srgbClr val="FF0000"/>
                </a:solidFill>
              </a:rPr>
              <a:t>reintubação inevitavelmente leva a uma exposição adicional à ventilação mecânica. Nesta coorte, as crianças que necessitaram de reintubação receberam uma média de 12 dias de ventilação, um achado consistente com estudos prévios (2)</a:t>
            </a:r>
            <a:endParaRPr lang="pt-PT" sz="1800" baseline="30000" smtClean="0">
              <a:solidFill>
                <a:srgbClr val="FF0000"/>
              </a:solidFill>
            </a:endParaRPr>
          </a:p>
          <a:p>
            <a:pPr algn="just" eaLnBrk="1" hangingPunct="1"/>
            <a:r>
              <a:rPr lang="pt-PT" sz="1800" smtClean="0">
                <a:solidFill>
                  <a:srgbClr val="FF0000"/>
                </a:solidFill>
              </a:rPr>
              <a:t>Cada semana adicional de ventilação mecânica aumenta incrementalmente o risco de DBP e outras morbidades respiratórias.(2,4)</a:t>
            </a:r>
            <a:r>
              <a:rPr lang="pt-PT" sz="1800" smtClean="0"/>
              <a:t> Nas análises multivariadas deste estudo, os ajustes para duração total da ventilação mecânica consistentemente enfraqueceram a associação entre reintubação (em janelas de observação &gt; 48 horas) e morte / DBP, e eliminaram todas as associações entre reintubação (em qualquer janela de observação) e DBP entre os sobreviventes.</a:t>
            </a:r>
          </a:p>
          <a:p>
            <a:pPr algn="just" eaLnBrk="1" hangingPunct="1"/>
            <a:r>
              <a:rPr lang="pt-PT" sz="1800" smtClean="0"/>
              <a:t> Assim, em concordância com os resultados obtidos por Jensen et al, os achados deste estudo indicam que </a:t>
            </a:r>
            <a:r>
              <a:rPr lang="pt-PT" sz="1800" smtClean="0">
                <a:solidFill>
                  <a:srgbClr val="FF0000"/>
                </a:solidFill>
              </a:rPr>
              <a:t>o aumento do risco de morte ou DBP conferido pela maioria das reintubações (especialmente as mais de 48 horas após a extubação) é provavelmente mediada pela exposição prolongada à ventilação mecânica (2)</a:t>
            </a: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ítulo 1"/>
          <p:cNvSpPr>
            <a:spLocks noGrp="1"/>
          </p:cNvSpPr>
          <p:nvPr>
            <p:ph type="title"/>
          </p:nvPr>
        </p:nvSpPr>
        <p:spPr/>
        <p:txBody>
          <a:bodyPr/>
          <a:lstStyle/>
          <a:p>
            <a:pPr eaLnBrk="1" hangingPunct="1"/>
            <a:r>
              <a:rPr lang="pt-BR" smtClean="0"/>
              <a:t>Discussão</a:t>
            </a:r>
          </a:p>
        </p:txBody>
      </p:sp>
      <p:sp>
        <p:nvSpPr>
          <p:cNvPr id="43011" name="Espaço Reservado para Conteúdo 2"/>
          <p:cNvSpPr>
            <a:spLocks noGrp="1"/>
          </p:cNvSpPr>
          <p:nvPr>
            <p:ph sz="quarter" idx="1"/>
          </p:nvPr>
        </p:nvSpPr>
        <p:spPr>
          <a:xfrm>
            <a:off x="457200" y="1357313"/>
            <a:ext cx="8229600" cy="4937125"/>
          </a:xfrm>
        </p:spPr>
        <p:txBody>
          <a:bodyPr/>
          <a:lstStyle/>
          <a:p>
            <a:pPr algn="just" eaLnBrk="1" hangingPunct="1"/>
            <a:r>
              <a:rPr lang="pt-PT" sz="1600" smtClean="0"/>
              <a:t>Este estudo teve certas </a:t>
            </a:r>
            <a:r>
              <a:rPr lang="pt-PT" sz="1600" smtClean="0">
                <a:solidFill>
                  <a:srgbClr val="FF0000"/>
                </a:solidFill>
              </a:rPr>
              <a:t>limitações</a:t>
            </a:r>
            <a:r>
              <a:rPr lang="pt-PT" sz="1600" smtClean="0"/>
              <a:t>. O número de bebês reintubado nas primeiras 48 horas após a extubação foi relativamente pequeno quando comparado com o número total de bebês reintubado, como refletido pelos ICs de 95% mais amplos observados, como quando o tempo de reintubação foi encurtado. Isto sugere um maior grau de incerteza em relação à verdadeira força do associação, e necessita de estudos maiores para validar os resultados apresentados.</a:t>
            </a:r>
          </a:p>
          <a:p>
            <a:pPr algn="just" eaLnBrk="1" hangingPunct="1"/>
            <a:endParaRPr lang="pt-PT" sz="1600" smtClean="0"/>
          </a:p>
          <a:p>
            <a:pPr algn="just" eaLnBrk="1" hangingPunct="1"/>
            <a:r>
              <a:rPr lang="pt-PT" sz="1600" smtClean="0"/>
              <a:t>Devido ao pequeno número de mortes, foram avaliados apenas efeitos da mortalidade como parte de um resultado composto em vez de uma entidade separada. </a:t>
            </a:r>
          </a:p>
          <a:p>
            <a:pPr algn="just" eaLnBrk="1" hangingPunct="1"/>
            <a:endParaRPr lang="pt-PT" sz="1600" smtClean="0"/>
          </a:p>
          <a:p>
            <a:pPr algn="just" eaLnBrk="1" hangingPunct="1"/>
            <a:r>
              <a:rPr lang="pt-PT" sz="1600" smtClean="0"/>
              <a:t>Embora tenha sido ajustado para várias importantes variáveis ​​conhecidas por aumentar a morte ou a DBP, é possível que outros fatores de confusão não tenham sido localizados. </a:t>
            </a:r>
          </a:p>
          <a:p>
            <a:pPr algn="just" eaLnBrk="1" hangingPunct="1"/>
            <a:endParaRPr lang="pt-PT" sz="1600" smtClean="0"/>
          </a:p>
          <a:p>
            <a:pPr algn="just" eaLnBrk="1" hangingPunct="1"/>
            <a:r>
              <a:rPr lang="pt-PT" sz="1600" smtClean="0"/>
              <a:t>Por terem avaliado o impacto das reintubações apenas após a primeira extubação eletiva, os resultados podem não se aplicar às reintubações que ocorreram após tentativa(s) de extubação anteriores após uma extubação acidental.</a:t>
            </a:r>
            <a:endParaRPr lang="pt-BR" sz="1600" smtClean="0"/>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ítulo 1"/>
          <p:cNvSpPr>
            <a:spLocks noGrp="1"/>
          </p:cNvSpPr>
          <p:nvPr>
            <p:ph type="title"/>
          </p:nvPr>
        </p:nvSpPr>
        <p:spPr/>
        <p:txBody>
          <a:bodyPr/>
          <a:lstStyle/>
          <a:p>
            <a:pPr eaLnBrk="1" hangingPunct="1"/>
            <a:r>
              <a:rPr lang="pt-BR" smtClean="0"/>
              <a:t>Discussão</a:t>
            </a:r>
          </a:p>
        </p:txBody>
      </p:sp>
      <p:sp>
        <p:nvSpPr>
          <p:cNvPr id="44035" name="Espaço Reservado para Conteúdo 2"/>
          <p:cNvSpPr>
            <a:spLocks noGrp="1"/>
          </p:cNvSpPr>
          <p:nvPr>
            <p:ph sz="quarter" idx="1"/>
          </p:nvPr>
        </p:nvSpPr>
        <p:spPr>
          <a:xfrm>
            <a:off x="457200" y="1357313"/>
            <a:ext cx="8229600" cy="4937125"/>
          </a:xfrm>
        </p:spPr>
        <p:txBody>
          <a:bodyPr/>
          <a:lstStyle/>
          <a:p>
            <a:pPr algn="just" eaLnBrk="1" hangingPunct="1"/>
            <a:r>
              <a:rPr lang="pt-BR" sz="1600" smtClean="0"/>
              <a:t>Em conclusão, os resultados da análise exploratória indicam que, embora as reintubações pareçam estar independentemente associadas a um risco aumentado de morte/DBP em prematuros, </a:t>
            </a:r>
            <a:r>
              <a:rPr lang="pt-BR" sz="1600" smtClean="0">
                <a:solidFill>
                  <a:srgbClr val="FF0000"/>
                </a:solidFill>
              </a:rPr>
              <a:t>essa significância é predominantemente atribuída para crianças reintubadas dentro de ≤48 horas da extubação</a:t>
            </a:r>
          </a:p>
          <a:p>
            <a:pPr algn="just" eaLnBrk="1" hangingPunct="1"/>
            <a:endParaRPr lang="pt-BR" sz="1600" smtClean="0"/>
          </a:p>
          <a:p>
            <a:pPr algn="just" eaLnBrk="1" hangingPunct="1"/>
            <a:r>
              <a:rPr lang="pt-BR" sz="1600" smtClean="0"/>
              <a:t>Os achados confirmam preocupações anteriores de que a duração cumulativa da ventilação mecânica desempenha papel confundidor no aumento do risco de morte/DBP e DBP percebido com algumas reintubações</a:t>
            </a:r>
          </a:p>
          <a:p>
            <a:pPr algn="just" eaLnBrk="1" hangingPunct="1"/>
            <a:endParaRPr lang="pt-BR" sz="1600" smtClean="0"/>
          </a:p>
          <a:p>
            <a:pPr algn="just" eaLnBrk="1" hangingPunct="1"/>
            <a:r>
              <a:rPr lang="pt-BR" sz="1600" smtClean="0"/>
              <a:t>Assim, pesquisas futuras almejando o desenvolvimento de modelos de previsão do sucesso da extubação devem visar a identificação de reintubações que ocorrem nas primeiras 48 horas após a extubação</a:t>
            </a:r>
          </a:p>
          <a:p>
            <a:pPr algn="just" eaLnBrk="1" hangingPunct="1"/>
            <a:endParaRPr lang="pt-BR" sz="1600" smtClean="0"/>
          </a:p>
          <a:p>
            <a:pPr algn="just" eaLnBrk="1" hangingPunct="1"/>
            <a:r>
              <a:rPr lang="pt-BR" sz="1600" smtClean="0"/>
              <a:t>Entretanto, em função da dificuldade em se identificar com precisão essa minoria de alto risco, </a:t>
            </a:r>
            <a:r>
              <a:rPr lang="pt-BR" sz="2000" b="1" smtClean="0">
                <a:solidFill>
                  <a:srgbClr val="0000FF"/>
                </a:solidFill>
              </a:rPr>
              <a:t>os bebês devem ser extubados o mais cedo possível para mitigar os riscos conhecidos associados à exposição prolongada da ventilação mecânica</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341438"/>
            <a:ext cx="8642350" cy="4033837"/>
          </a:xfrm>
          <a:prstGeom prst="rect">
            <a:avLst/>
          </a:prstGeom>
          <a:noFill/>
          <a:ln w="57150">
            <a:solidFill>
              <a:srgbClr val="FF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ítulo 1"/>
          <p:cNvSpPr>
            <a:spLocks noGrp="1"/>
          </p:cNvSpPr>
          <p:nvPr>
            <p:ph type="title"/>
          </p:nvPr>
        </p:nvSpPr>
        <p:spPr/>
        <p:txBody>
          <a:bodyPr/>
          <a:lstStyle/>
          <a:p>
            <a:pPr eaLnBrk="1" hangingPunct="1"/>
            <a:r>
              <a:rPr lang="pt-BR" smtClean="0"/>
              <a:t>Referências Bibliográficas</a:t>
            </a:r>
          </a:p>
        </p:txBody>
      </p:sp>
      <p:pic>
        <p:nvPicPr>
          <p:cNvPr id="46083"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142875" y="1571625"/>
            <a:ext cx="9001125" cy="5340350"/>
          </a:xfrm>
        </p:spPr>
      </p:pic>
      <p:pic>
        <p:nvPicPr>
          <p:cNvPr id="4608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875" y="1214438"/>
            <a:ext cx="4286250"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p:cNvSpPr>
          <p:nvPr>
            <p:ph type="ctrTitle"/>
          </p:nvPr>
        </p:nvSpPr>
        <p:spPr>
          <a:xfrm>
            <a:off x="611188" y="115888"/>
            <a:ext cx="7772400" cy="1470025"/>
          </a:xfrm>
          <a:solidFill>
            <a:schemeClr val="bg1"/>
          </a:solidFill>
        </p:spPr>
        <p:txBody>
          <a:bodyPr/>
          <a:lstStyle/>
          <a:p>
            <a:pPr algn="ctr" eaLnBrk="1" hangingPunct="1"/>
            <a:r>
              <a:rPr lang="pt-BR" sz="2800" smtClean="0">
                <a:solidFill>
                  <a:srgbClr val="0000FF"/>
                </a:solidFill>
              </a:rPr>
              <a:t>Nota do Editor do site, Dr. Paulo R. Margotto. Consultem também! Estudando Juntos! Aqui e Agora</a:t>
            </a:r>
          </a:p>
        </p:txBody>
      </p:sp>
      <p:sp>
        <p:nvSpPr>
          <p:cNvPr id="47107" name="Rectangle 3"/>
          <p:cNvSpPr>
            <a:spLocks noGrp="1"/>
          </p:cNvSpPr>
          <p:nvPr>
            <p:ph type="subTitle" idx="1"/>
          </p:nvPr>
        </p:nvSpPr>
        <p:spPr/>
        <p:txBody>
          <a:bodyPr/>
          <a:lstStyle/>
          <a:p>
            <a:pPr eaLnBrk="1" hangingPunct="1"/>
            <a:endParaRPr lang="pt-BR" smtClean="0"/>
          </a:p>
        </p:txBody>
      </p:sp>
      <p:pic>
        <p:nvPicPr>
          <p:cNvPr id="47108" name="Picture 5" descr="Drs. Paulo R. Margotto, AntÃ´nio MÃ¡rcio Lisboa e Rosa Mariz ( 1Âº SimpÃ³sio Internacional de Neonatologia do DF e HMIB: 25/10/20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628775"/>
            <a:ext cx="8604250" cy="453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9" name="Text Box 6"/>
          <p:cNvSpPr txBox="1">
            <a:spLocks noChangeArrowheads="1"/>
          </p:cNvSpPr>
          <p:nvPr/>
        </p:nvSpPr>
        <p:spPr bwMode="auto">
          <a:xfrm>
            <a:off x="0" y="6216650"/>
            <a:ext cx="9144000" cy="6413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ill Sans MT" pitchFamily="34" charset="0"/>
                <a:cs typeface="Arial" charset="0"/>
              </a:defRPr>
            </a:lvl1pPr>
            <a:lvl2pPr marL="742950" indent="-285750" eaLnBrk="0" hangingPunct="0">
              <a:defRPr>
                <a:solidFill>
                  <a:schemeClr val="tx1"/>
                </a:solidFill>
                <a:latin typeface="Gill Sans MT" pitchFamily="34" charset="0"/>
                <a:cs typeface="Arial" charset="0"/>
              </a:defRPr>
            </a:lvl2pPr>
            <a:lvl3pPr marL="1143000" indent="-228600" eaLnBrk="0" hangingPunct="0">
              <a:defRPr>
                <a:solidFill>
                  <a:schemeClr val="tx1"/>
                </a:solidFill>
                <a:latin typeface="Gill Sans MT" pitchFamily="34" charset="0"/>
                <a:cs typeface="Arial" charset="0"/>
              </a:defRPr>
            </a:lvl3pPr>
            <a:lvl4pPr marL="1600200" indent="-228600" eaLnBrk="0" hangingPunct="0">
              <a:defRPr>
                <a:solidFill>
                  <a:schemeClr val="tx1"/>
                </a:solidFill>
                <a:latin typeface="Gill Sans MT" pitchFamily="34" charset="0"/>
                <a:cs typeface="Arial" charset="0"/>
              </a:defRPr>
            </a:lvl4pPr>
            <a:lvl5pPr marL="2057400" indent="-228600" eaLnBrk="0" hangingPunct="0">
              <a:defRPr>
                <a:solidFill>
                  <a:schemeClr val="tx1"/>
                </a:solidFill>
                <a:latin typeface="Gill Sans MT" pitchFamily="34" charset="0"/>
                <a:cs typeface="Arial" charset="0"/>
              </a:defRPr>
            </a:lvl5pPr>
            <a:lvl6pPr marL="2514600" indent="-228600" eaLnBrk="0" fontAlgn="base" hangingPunct="0">
              <a:spcBef>
                <a:spcPct val="0"/>
              </a:spcBef>
              <a:spcAft>
                <a:spcPct val="0"/>
              </a:spcAft>
              <a:defRPr>
                <a:solidFill>
                  <a:schemeClr val="tx1"/>
                </a:solidFill>
                <a:latin typeface="Gill Sans MT" pitchFamily="34" charset="0"/>
                <a:cs typeface="Arial" charset="0"/>
              </a:defRPr>
            </a:lvl6pPr>
            <a:lvl7pPr marL="2971800" indent="-228600" eaLnBrk="0" fontAlgn="base" hangingPunct="0">
              <a:spcBef>
                <a:spcPct val="0"/>
              </a:spcBef>
              <a:spcAft>
                <a:spcPct val="0"/>
              </a:spcAft>
              <a:defRPr>
                <a:solidFill>
                  <a:schemeClr val="tx1"/>
                </a:solidFill>
                <a:latin typeface="Gill Sans MT" pitchFamily="34" charset="0"/>
                <a:cs typeface="Arial" charset="0"/>
              </a:defRPr>
            </a:lvl7pPr>
            <a:lvl8pPr marL="3429000" indent="-228600" eaLnBrk="0" fontAlgn="base" hangingPunct="0">
              <a:spcBef>
                <a:spcPct val="0"/>
              </a:spcBef>
              <a:spcAft>
                <a:spcPct val="0"/>
              </a:spcAft>
              <a:defRPr>
                <a:solidFill>
                  <a:schemeClr val="tx1"/>
                </a:solidFill>
                <a:latin typeface="Gill Sans MT" pitchFamily="34" charset="0"/>
                <a:cs typeface="Arial" charset="0"/>
              </a:defRPr>
            </a:lvl8pPr>
            <a:lvl9pPr marL="3886200" indent="-228600" eaLnBrk="0" fontAlgn="base" hangingPunct="0">
              <a:spcBef>
                <a:spcPct val="0"/>
              </a:spcBef>
              <a:spcAft>
                <a:spcPct val="0"/>
              </a:spcAft>
              <a:defRPr>
                <a:solidFill>
                  <a:schemeClr val="tx1"/>
                </a:solidFill>
                <a:latin typeface="Gill Sans MT" pitchFamily="34" charset="0"/>
                <a:cs typeface="Arial" charset="0"/>
              </a:defRPr>
            </a:lvl9pPr>
          </a:lstStyle>
          <a:p>
            <a:pPr algn="ctr" eaLnBrk="1" hangingPunct="1"/>
            <a:r>
              <a:rPr lang="pt-BR">
                <a:solidFill>
                  <a:srgbClr val="0000FF"/>
                </a:solidFill>
              </a:rPr>
              <a:t>Drs. Paulo R. Margotto, Antônio Márcio Lisboa e Rosa Mariz</a:t>
            </a:r>
          </a:p>
          <a:p>
            <a:pPr algn="ctr" eaLnBrk="1" hangingPunct="1"/>
            <a:r>
              <a:rPr lang="pt-BR">
                <a:solidFill>
                  <a:srgbClr val="0000FF"/>
                </a:solidFill>
                <a:hlinkClick r:id="rId3"/>
              </a:rPr>
              <a:t>pmargotto@gmail.com</a:t>
            </a:r>
            <a:r>
              <a:rPr lang="pt-BR">
                <a:solidFill>
                  <a:srgbClr val="0000FF"/>
                </a:solidFill>
              </a:rPr>
              <a:t>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p:cNvSpPr>
          <p:nvPr>
            <p:ph type="title"/>
          </p:nvPr>
        </p:nvSpPr>
        <p:spPr>
          <a:xfrm>
            <a:off x="323850" y="1341438"/>
            <a:ext cx="8229600" cy="990600"/>
          </a:xfrm>
        </p:spPr>
        <p:txBody>
          <a:bodyPr/>
          <a:lstStyle/>
          <a:p>
            <a:pPr algn="ctr" eaLnBrk="1" hangingPunct="1"/>
            <a:r>
              <a:rPr lang="pt-BR" sz="1400" smtClean="0">
                <a:hlinkClick r:id="rId2"/>
              </a:rPr>
              <a:t>Prediction of Extubation readiness in extremely preterm infants by the automated analysis of cardiorespiratory behavior: study protocol.</a:t>
            </a:r>
            <a:r>
              <a:rPr lang="pt-BR" sz="1400" smtClean="0"/>
              <a:t>Shalish W, Kanbar LJ, Rao S, Robles-Rubio CA, Kovacs L, Chawla S, Keszler M, Precup D, Brown K, Kearney RE, Sant'Anna GM.BMC Pediatr. 2017 Jul 17;17(1):167. doi: 10.1186/s12887-017-0911-z.PMID:</a:t>
            </a:r>
            <a:br>
              <a:rPr lang="pt-BR" sz="1400" smtClean="0"/>
            </a:br>
            <a:r>
              <a:rPr lang="pt-BR" sz="1400" smtClean="0"/>
              <a:t> 28716018.</a:t>
            </a:r>
            <a:r>
              <a:rPr lang="pt-BR" sz="1400" b="1" smtClean="0">
                <a:hlinkClick r:id="rId2"/>
              </a:rPr>
              <a:t>Free PMC Article</a:t>
            </a:r>
            <a:r>
              <a:rPr lang="pt-BR" sz="1400" b="1" smtClean="0"/>
              <a:t>.</a:t>
            </a:r>
            <a:r>
              <a:rPr lang="pt-BR" sz="1400" u="sng" smtClean="0">
                <a:hlinkClick r:id="rId3"/>
              </a:rPr>
              <a:t>Similar articles</a:t>
            </a:r>
            <a:r>
              <a:rPr lang="pt-BR" sz="1400" u="sng" smtClean="0"/>
              <a:t>. </a:t>
            </a:r>
            <a:r>
              <a:rPr lang="pt-BR" sz="1400" smtClean="0">
                <a:solidFill>
                  <a:srgbClr val="0000FF"/>
                </a:solidFill>
              </a:rPr>
              <a:t>Artigo Livre</a:t>
            </a:r>
          </a:p>
        </p:txBody>
      </p:sp>
      <p:sp>
        <p:nvSpPr>
          <p:cNvPr id="48131" name="Rectangle 3"/>
          <p:cNvSpPr>
            <a:spLocks noGrp="1"/>
          </p:cNvSpPr>
          <p:nvPr>
            <p:ph type="body" idx="1"/>
          </p:nvPr>
        </p:nvSpPr>
        <p:spPr>
          <a:xfrm>
            <a:off x="179388" y="2349500"/>
            <a:ext cx="8229600" cy="4910138"/>
          </a:xfrm>
        </p:spPr>
        <p:txBody>
          <a:bodyPr/>
          <a:lstStyle/>
          <a:p>
            <a:pPr eaLnBrk="1" hangingPunct="1">
              <a:lnSpc>
                <a:spcPct val="80000"/>
              </a:lnSpc>
            </a:pPr>
            <a:r>
              <a:rPr lang="pt-BR" sz="1900" smtClean="0">
                <a:latin typeface="Times New Roman" pitchFamily="18" charset="0"/>
              </a:rPr>
              <a:t>Dado que a ventilação mecânica (VM) está independentemente associada a desfechos adversos importantes, esforços devem ser feitos para limitar sua duração. </a:t>
            </a:r>
          </a:p>
          <a:p>
            <a:pPr eaLnBrk="1" hangingPunct="1">
              <a:lnSpc>
                <a:spcPct val="80000"/>
              </a:lnSpc>
            </a:pPr>
            <a:r>
              <a:rPr lang="pt-BR" sz="1900" smtClean="0">
                <a:latin typeface="Times New Roman" pitchFamily="18" charset="0"/>
              </a:rPr>
              <a:t>No entanto, os métodos atuais para determinar a prontidão para a extubação são imprecisos e um número significativo de crianças falha na extubação e requer reintubação, uma intervenção que pode estar associada ao aumento da morbidade. </a:t>
            </a:r>
          </a:p>
          <a:p>
            <a:pPr eaLnBrk="1" hangingPunct="1">
              <a:lnSpc>
                <a:spcPct val="80000"/>
              </a:lnSpc>
            </a:pPr>
            <a:r>
              <a:rPr lang="pt-BR" sz="1900" smtClean="0">
                <a:latin typeface="Times New Roman" pitchFamily="18" charset="0"/>
              </a:rPr>
              <a:t>Uma variedade de medidas objetivas foi proposta para definir melhor o tempo ideal para a extubação, mas nenhuma se mostrou clinicamente útil.</a:t>
            </a:r>
          </a:p>
          <a:p>
            <a:pPr eaLnBrk="1" hangingPunct="1">
              <a:lnSpc>
                <a:spcPct val="80000"/>
              </a:lnSpc>
            </a:pPr>
            <a:r>
              <a:rPr lang="pt-BR" sz="1900" smtClean="0">
                <a:latin typeface="Times New Roman" pitchFamily="18" charset="0"/>
              </a:rPr>
              <a:t> Em um estudo piloto, os pesquisadores deste grupo mostraram resultados promissores a partir de sofisticadas análises automatizadas de sinais cardiorrespiratórios como um preditor da prontidão para extubação.</a:t>
            </a:r>
          </a:p>
          <a:p>
            <a:pPr eaLnBrk="1" hangingPunct="1">
              <a:lnSpc>
                <a:spcPct val="80000"/>
              </a:lnSpc>
            </a:pPr>
            <a:r>
              <a:rPr lang="pt-BR" sz="1900" smtClean="0">
                <a:latin typeface="Times New Roman" pitchFamily="18" charset="0"/>
              </a:rPr>
              <a:t> O objetivo deste estudo é desenvolver um preditor automatizado de prontidão para extubação usando uma combinação de ferramentas clínicas, juntamente com novas medidas e automatizadas do comportamento cardiorrespiratório, para auxiliar os médicos a determinar quando bebês extremamente prematuros estão prontos para a</a:t>
            </a:r>
          </a:p>
        </p:txBody>
      </p:sp>
      <p:sp>
        <p:nvSpPr>
          <p:cNvPr id="48132" name="Rectangle 4"/>
          <p:cNvSpPr>
            <a:spLocks noChangeArrowheads="1"/>
          </p:cNvSpPr>
          <p:nvPr/>
        </p:nvSpPr>
        <p:spPr bwMode="auto">
          <a:xfrm>
            <a:off x="0" y="188913"/>
            <a:ext cx="896461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b="1">
                <a:solidFill>
                  <a:srgbClr val="0000FF"/>
                </a:solidFill>
              </a:rPr>
              <a:t>Predição da prontidão para extubação em prematuros extremos pela análise automatizada do comportamento cardiorrespiratório: protocolo de estudo.</a:t>
            </a:r>
          </a:p>
        </p:txBody>
      </p:sp>
      <p:sp>
        <p:nvSpPr>
          <p:cNvPr id="48133" name="AutoShape 5"/>
          <p:cNvSpPr>
            <a:spLocks noChangeArrowheads="1"/>
          </p:cNvSpPr>
          <p:nvPr/>
        </p:nvSpPr>
        <p:spPr bwMode="auto">
          <a:xfrm>
            <a:off x="8675688" y="6092825"/>
            <a:ext cx="215900" cy="566738"/>
          </a:xfrm>
          <a:prstGeom prst="curvedRightArrow">
            <a:avLst>
              <a:gd name="adj1" fmla="val 52500"/>
              <a:gd name="adj2" fmla="val 10500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p:cNvSpPr>
          <p:nvPr>
            <p:ph type="body" idx="1"/>
          </p:nvPr>
        </p:nvSpPr>
        <p:spPr>
          <a:xfrm>
            <a:off x="323850" y="620713"/>
            <a:ext cx="8229600" cy="4910137"/>
          </a:xfrm>
          <a:solidFill>
            <a:schemeClr val="bg1"/>
          </a:solidFill>
        </p:spPr>
        <p:txBody>
          <a:bodyPr/>
          <a:lstStyle/>
          <a:p>
            <a:pPr eaLnBrk="1" hangingPunct="1">
              <a:lnSpc>
                <a:spcPct val="80000"/>
              </a:lnSpc>
              <a:buFont typeface="Wingdings 3" pitchFamily="18" charset="2"/>
              <a:buNone/>
            </a:pPr>
            <a:r>
              <a:rPr lang="pt-BR" sz="1500" smtClean="0"/>
              <a:t>    MÉTODOS:</a:t>
            </a:r>
          </a:p>
          <a:p>
            <a:pPr eaLnBrk="1" hangingPunct="1">
              <a:lnSpc>
                <a:spcPct val="80000"/>
              </a:lnSpc>
            </a:pPr>
            <a:r>
              <a:rPr lang="pt-BR" sz="1800" smtClean="0">
                <a:latin typeface="Times New Roman" pitchFamily="18" charset="0"/>
              </a:rPr>
              <a:t>Neste estudo prospectivo, multicêntrico e observacional, os sinais cardiorrespiratórios serão registrados de 250 recém-nascidos prematuros elegíveis com peso ao nascer ≤ 1250 g imediatamente antes da primeira extubação planejada. </a:t>
            </a:r>
          </a:p>
          <a:p>
            <a:pPr eaLnBrk="1" hangingPunct="1">
              <a:lnSpc>
                <a:spcPct val="80000"/>
              </a:lnSpc>
            </a:pPr>
            <a:r>
              <a:rPr lang="pt-BR" sz="1800" smtClean="0">
                <a:latin typeface="Times New Roman" pitchFamily="18" charset="0"/>
              </a:rPr>
              <a:t>Algoritmos automatizados de análise de sinais computarão uma variedade de métricas para cada criança, e os métodos de aprendizado de máquina serão usados ​​para encontrar a melhor combinação dessas métricas com as variáveis ​​clínicas que fornecem a melhor previsão geral de prontidão para extubação.</a:t>
            </a:r>
          </a:p>
          <a:p>
            <a:pPr eaLnBrk="1" hangingPunct="1">
              <a:lnSpc>
                <a:spcPct val="80000"/>
              </a:lnSpc>
            </a:pPr>
            <a:r>
              <a:rPr lang="pt-BR" sz="1800" smtClean="0">
                <a:latin typeface="Times New Roman" pitchFamily="18" charset="0"/>
              </a:rPr>
              <a:t>Usando esses resultados, os pesquisadores desenvolverão um sistema automatizado de prontidão para a análise de exposição (</a:t>
            </a:r>
            <a:r>
              <a:rPr lang="en-US" sz="1800" smtClean="0">
                <a:latin typeface="Times New Roman" pitchFamily="18" charset="0"/>
              </a:rPr>
              <a:t>Automated system for Prediction of EXtubation [APEX]</a:t>
            </a:r>
            <a:r>
              <a:rPr lang="pt-BR" sz="1800" smtClean="0">
                <a:latin typeface="Times New Roman" pitchFamily="18" charset="0"/>
              </a:rPr>
              <a:t> )que integrará o </a:t>
            </a:r>
            <a:r>
              <a:rPr lang="pt-BR" sz="1800" i="1" smtClean="0">
                <a:latin typeface="Times New Roman" pitchFamily="18" charset="0"/>
              </a:rPr>
              <a:t>software</a:t>
            </a:r>
            <a:r>
              <a:rPr lang="pt-BR" sz="1800" smtClean="0">
                <a:latin typeface="Times New Roman" pitchFamily="18" charset="0"/>
              </a:rPr>
              <a:t> para aquisição de dados, análise de sinais e previsão de resultados em uma única aplicação adequada para uso por pessoal médico na Unidade de Terapia Intensiva Neonatal. </a:t>
            </a:r>
          </a:p>
          <a:p>
            <a:pPr eaLnBrk="1" hangingPunct="1">
              <a:lnSpc>
                <a:spcPct val="80000"/>
              </a:lnSpc>
            </a:pPr>
            <a:r>
              <a:rPr lang="pt-BR" sz="1800" smtClean="0">
                <a:latin typeface="Times New Roman" pitchFamily="18" charset="0"/>
              </a:rPr>
              <a:t>O desempenho do APEX será posteriormente validado prospectivamente em 50 crianças adicionais.</a:t>
            </a:r>
          </a:p>
          <a:p>
            <a:pPr algn="ctr" eaLnBrk="1" hangingPunct="1">
              <a:lnSpc>
                <a:spcPct val="80000"/>
              </a:lnSpc>
              <a:buFont typeface="Wingdings 3" pitchFamily="18" charset="2"/>
              <a:buNone/>
            </a:pPr>
            <a:r>
              <a:rPr lang="pt-BR" sz="1800" smtClean="0">
                <a:solidFill>
                  <a:srgbClr val="0000FF"/>
                </a:solidFill>
              </a:rPr>
              <a:t>Os resultados desta pesquisa fornecerão as evidências quantitativas necessárias para auxiliar os médicos a determinar quando extubar um bebê prematuro com a maior probabilidade de sucesso, e poderia produzir melhorias significativas nos desfechos de extubação nessa população</a:t>
            </a:r>
            <a:r>
              <a:rPr lang="pt-BR" sz="1500" smtClean="0">
                <a:solidFill>
                  <a:srgbClr val="0000FF"/>
                </a:solidFill>
              </a:rPr>
              <a:t>.</a:t>
            </a:r>
          </a:p>
        </p:txBody>
      </p:sp>
      <p:sp>
        <p:nvSpPr>
          <p:cNvPr id="49155" name="Rectangle 5"/>
          <p:cNvSpPr>
            <a:spLocks noChangeArrowheads="1"/>
          </p:cNvSpPr>
          <p:nvPr/>
        </p:nvSpPr>
        <p:spPr bwMode="auto">
          <a:xfrm>
            <a:off x="250825" y="5157788"/>
            <a:ext cx="7993063"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solidFill>
                  <a:srgbClr val="FF33CC"/>
                </a:solidFill>
              </a:rPr>
              <a:t>REGISTO DE AVALIAÇÃO</a:t>
            </a:r>
            <a:r>
              <a:rPr lang="pt-BR"/>
              <a:t>:</a:t>
            </a:r>
          </a:p>
          <a:p>
            <a:pPr algn="ctr"/>
            <a:r>
              <a:rPr lang="pt-BR"/>
              <a:t>Identificador de Clinicaltrials.gov: NCT01909947. Registrado em 17 de julho de 2013. Patrocinador do ensaio: Institutos Canadenses de Pesquisa em Saúde (CIHR).</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p:cNvSpPr>
          <p:nvPr>
            <p:ph type="title" idx="4294967295"/>
          </p:nvPr>
        </p:nvSpPr>
        <p:spPr/>
        <p:txBody>
          <a:bodyPr lIns="45720" tIns="0" rIns="45720" bIns="0"/>
          <a:lstStyle/>
          <a:p>
            <a:pPr algn="ctr" eaLnBrk="1" hangingPunct="1"/>
            <a:r>
              <a:rPr lang="pt-BR" sz="2800" b="1" smtClean="0">
                <a:solidFill>
                  <a:srgbClr val="FF33CC"/>
                </a:solidFill>
              </a:rPr>
              <a:t>Como se pode determinar se um prematuro está pronto para ser extubado?</a:t>
            </a:r>
            <a:r>
              <a:rPr lang="pt-BR" sz="2800" smtClean="0"/>
              <a:t>  </a:t>
            </a:r>
            <a:endParaRPr lang="en-US" sz="2800" smtClean="0"/>
          </a:p>
        </p:txBody>
      </p:sp>
      <p:sp>
        <p:nvSpPr>
          <p:cNvPr id="50179" name="Rectangle 3"/>
          <p:cNvSpPr>
            <a:spLocks noGrp="1"/>
          </p:cNvSpPr>
          <p:nvPr>
            <p:ph type="body" idx="4294967295"/>
          </p:nvPr>
        </p:nvSpPr>
        <p:spPr>
          <a:xfrm>
            <a:off x="468313" y="2806700"/>
            <a:ext cx="8229600" cy="4051300"/>
          </a:xfrm>
        </p:spPr>
        <p:txBody>
          <a:bodyPr/>
          <a:lstStyle/>
          <a:p>
            <a:pPr marL="182563" indent="-182563" eaLnBrk="1" hangingPunct="1"/>
            <a:r>
              <a:rPr lang="pt-BR" smtClean="0"/>
              <a:t>Medidas de mecânica pulmonar </a:t>
            </a:r>
          </a:p>
          <a:p>
            <a:pPr marL="182563" indent="-182563" eaLnBrk="1" hangingPunct="1"/>
            <a:r>
              <a:rPr lang="pt-BR" smtClean="0"/>
              <a:t>Medidas de volume pulmonar – CRF ou Rx</a:t>
            </a:r>
          </a:p>
          <a:p>
            <a:pPr marL="182563" indent="-182563" eaLnBrk="1" hangingPunct="1"/>
            <a:r>
              <a:rPr lang="pt-BR" smtClean="0"/>
              <a:t>Teste de respiração espontânea</a:t>
            </a:r>
          </a:p>
          <a:p>
            <a:pPr marL="182563" indent="-182563" eaLnBrk="1" hangingPunct="1"/>
            <a:r>
              <a:rPr lang="pt-BR" smtClean="0"/>
              <a:t>Variabilidade da FC e/ou variabilidade respiratória</a:t>
            </a:r>
          </a:p>
          <a:p>
            <a:pPr marL="182563" indent="-182563" eaLnBrk="1" hangingPunct="1"/>
            <a:endParaRPr lang="pt-BR" smtClean="0"/>
          </a:p>
          <a:p>
            <a:pPr marL="182563" indent="-182563" eaLnBrk="1" hangingPunct="1"/>
            <a:endParaRPr lang="en-US" smtClean="0"/>
          </a:p>
        </p:txBody>
      </p:sp>
      <p:grpSp>
        <p:nvGrpSpPr>
          <p:cNvPr id="50180" name="Group 8"/>
          <p:cNvGrpSpPr>
            <a:grpSpLocks/>
          </p:cNvGrpSpPr>
          <p:nvPr/>
        </p:nvGrpSpPr>
        <p:grpSpPr bwMode="auto">
          <a:xfrm>
            <a:off x="228600" y="6324600"/>
            <a:ext cx="1905000" cy="368300"/>
            <a:chOff x="395536" y="5949280"/>
            <a:chExt cx="3960440" cy="685800"/>
          </a:xfrm>
        </p:grpSpPr>
        <p:pic>
          <p:nvPicPr>
            <p:cNvPr id="50185" name="Picture 4" descr="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5949280"/>
              <a:ext cx="3388376" cy="677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6" name="Picture 5" descr="logo McGil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56598" y="5949280"/>
              <a:ext cx="599378"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018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15338" y="1125538"/>
            <a:ext cx="728662" cy="7286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0182" name="Rectangle 8"/>
          <p:cNvSpPr>
            <a:spLocks noChangeArrowheads="1"/>
          </p:cNvSpPr>
          <p:nvPr/>
        </p:nvSpPr>
        <p:spPr bwMode="auto">
          <a:xfrm>
            <a:off x="395288" y="188913"/>
            <a:ext cx="8351837" cy="80803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pt-BR" sz="2700" b="1">
                <a:solidFill>
                  <a:srgbClr val="0000FF"/>
                </a:solidFill>
                <a:latin typeface="Lato" pitchFamily="34" charset="0"/>
              </a:rPr>
              <a:t>Desmame da ventilação mecânica e falha de extubação</a:t>
            </a:r>
          </a:p>
          <a:p>
            <a:pPr algn="ctr" eaLnBrk="0" hangingPunct="0"/>
            <a:r>
              <a:rPr lang="pt-BR" sz="1300">
                <a:solidFill>
                  <a:srgbClr val="424242"/>
                </a:solidFill>
                <a:latin typeface="Source Sans Pro" pitchFamily="34" charset="0"/>
              </a:rPr>
              <a:t>MD, PhD, FRCPC. Professor Associado de Pediatria McGill University</a:t>
            </a:r>
          </a:p>
          <a:p>
            <a:pPr algn="ctr" eaLnBrk="0" hangingPunct="0"/>
            <a:r>
              <a:rPr lang="pt-BR" sz="1300">
                <a:solidFill>
                  <a:srgbClr val="424242"/>
                </a:solidFill>
                <a:latin typeface="Source Sans Pro" pitchFamily="34" charset="0"/>
              </a:rPr>
              <a:t>1º Simpósio Internacional de Neonatolofia do DF E HMIB DR. PAULO ROBERTO MARGOTTO”</a:t>
            </a:r>
            <a:endParaRPr lang="pt-BR">
              <a:solidFill>
                <a:srgbClr val="78909C"/>
              </a:solidFill>
              <a:latin typeface="Arial" charset="0"/>
            </a:endParaRPr>
          </a:p>
        </p:txBody>
      </p:sp>
      <p:sp>
        <p:nvSpPr>
          <p:cNvPr id="50183" name="AutoShape 9"/>
          <p:cNvSpPr>
            <a:spLocks noChangeArrowheads="1"/>
          </p:cNvSpPr>
          <p:nvPr/>
        </p:nvSpPr>
        <p:spPr bwMode="auto">
          <a:xfrm>
            <a:off x="8675688" y="6092825"/>
            <a:ext cx="215900" cy="566738"/>
          </a:xfrm>
          <a:prstGeom prst="curvedRightArrow">
            <a:avLst>
              <a:gd name="adj1" fmla="val 52500"/>
              <a:gd name="adj2" fmla="val 10500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pic>
        <p:nvPicPr>
          <p:cNvPr id="50184" name="Picture 11" descr="pdf">
            <a:hlinkClick r:id="rId5" tooltip="Desmame da VM e falha de extubacao_BSB 2018"/>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72450" y="62071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idx="4294967295"/>
          </p:nvPr>
        </p:nvSpPr>
        <p:spPr>
          <a:xfrm>
            <a:off x="431800" y="2535238"/>
            <a:ext cx="8229600" cy="990600"/>
          </a:xfrm>
        </p:spPr>
        <p:txBody>
          <a:bodyPr anchor="ctr"/>
          <a:lstStyle/>
          <a:p>
            <a:pPr algn="ctr" eaLnBrk="1" hangingPunct="1"/>
            <a:r>
              <a:rPr lang="pt-BR" smtClean="0">
                <a:solidFill>
                  <a:srgbClr val="0000FF"/>
                </a:solidFill>
              </a:rPr>
              <a:t>Variabilidade - fisiologia</a:t>
            </a:r>
          </a:p>
        </p:txBody>
      </p:sp>
      <p:sp>
        <p:nvSpPr>
          <p:cNvPr id="51203" name="Rectangle 3"/>
          <p:cNvSpPr>
            <a:spLocks noGrp="1" noChangeArrowheads="1"/>
          </p:cNvSpPr>
          <p:nvPr>
            <p:ph type="body" idx="4294967295"/>
          </p:nvPr>
        </p:nvSpPr>
        <p:spPr>
          <a:xfrm>
            <a:off x="228600" y="3525838"/>
            <a:ext cx="8726488" cy="2200275"/>
          </a:xfrm>
        </p:spPr>
        <p:txBody>
          <a:bodyPr/>
          <a:lstStyle/>
          <a:p>
            <a:pPr marL="182563" indent="-182563" algn="ctr" eaLnBrk="1" hangingPunct="1"/>
            <a:r>
              <a:rPr lang="pt-BR" sz="3000" smtClean="0"/>
              <a:t>É uma propriedade dos sistemas biológicos nem boa nem ruim, mas que reflete um estado de adaptabilidade e capacidade de resposta do sistema (com limites)</a:t>
            </a:r>
          </a:p>
        </p:txBody>
      </p:sp>
      <p:grpSp>
        <p:nvGrpSpPr>
          <p:cNvPr id="51204" name="Group 2"/>
          <p:cNvGrpSpPr>
            <a:grpSpLocks/>
          </p:cNvGrpSpPr>
          <p:nvPr/>
        </p:nvGrpSpPr>
        <p:grpSpPr bwMode="auto">
          <a:xfrm>
            <a:off x="7554913" y="5970588"/>
            <a:ext cx="1409700" cy="746125"/>
            <a:chOff x="6936892" y="2899326"/>
            <a:chExt cx="1409700" cy="746125"/>
          </a:xfrm>
        </p:grpSpPr>
        <p:pic>
          <p:nvPicPr>
            <p:cNvPr id="5121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6892" y="2899326"/>
              <a:ext cx="1409700"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13" name="Text Box 5"/>
            <p:cNvSpPr txBox="1">
              <a:spLocks noChangeArrowheads="1"/>
            </p:cNvSpPr>
            <p:nvPr/>
          </p:nvSpPr>
          <p:spPr bwMode="auto">
            <a:xfrm>
              <a:off x="6989280" y="3278739"/>
              <a:ext cx="11620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Gill Sans MT" pitchFamily="34" charset="0"/>
                  <a:cs typeface="Arial" charset="0"/>
                </a:defRPr>
              </a:lvl1pPr>
              <a:lvl2pPr marL="742950" indent="-285750" eaLnBrk="0" hangingPunct="0">
                <a:defRPr>
                  <a:solidFill>
                    <a:schemeClr val="tx1"/>
                  </a:solidFill>
                  <a:latin typeface="Gill Sans MT" pitchFamily="34" charset="0"/>
                  <a:cs typeface="Arial" charset="0"/>
                </a:defRPr>
              </a:lvl2pPr>
              <a:lvl3pPr marL="1143000" indent="-228600" eaLnBrk="0" hangingPunct="0">
                <a:defRPr>
                  <a:solidFill>
                    <a:schemeClr val="tx1"/>
                  </a:solidFill>
                  <a:latin typeface="Gill Sans MT" pitchFamily="34" charset="0"/>
                  <a:cs typeface="Arial" charset="0"/>
                </a:defRPr>
              </a:lvl3pPr>
              <a:lvl4pPr marL="1600200" indent="-228600" eaLnBrk="0" hangingPunct="0">
                <a:defRPr>
                  <a:solidFill>
                    <a:schemeClr val="tx1"/>
                  </a:solidFill>
                  <a:latin typeface="Gill Sans MT" pitchFamily="34" charset="0"/>
                  <a:cs typeface="Arial" charset="0"/>
                </a:defRPr>
              </a:lvl4pPr>
              <a:lvl5pPr marL="2057400" indent="-228600" eaLnBrk="0" hangingPunct="0">
                <a:defRPr>
                  <a:solidFill>
                    <a:schemeClr val="tx1"/>
                  </a:solidFill>
                  <a:latin typeface="Gill Sans MT" pitchFamily="34" charset="0"/>
                  <a:cs typeface="Arial" charset="0"/>
                </a:defRPr>
              </a:lvl5pPr>
              <a:lvl6pPr marL="2514600" indent="-228600" eaLnBrk="0" fontAlgn="base" hangingPunct="0">
                <a:spcBef>
                  <a:spcPct val="0"/>
                </a:spcBef>
                <a:spcAft>
                  <a:spcPct val="0"/>
                </a:spcAft>
                <a:defRPr>
                  <a:solidFill>
                    <a:schemeClr val="tx1"/>
                  </a:solidFill>
                  <a:latin typeface="Gill Sans MT" pitchFamily="34" charset="0"/>
                  <a:cs typeface="Arial" charset="0"/>
                </a:defRPr>
              </a:lvl6pPr>
              <a:lvl7pPr marL="2971800" indent="-228600" eaLnBrk="0" fontAlgn="base" hangingPunct="0">
                <a:spcBef>
                  <a:spcPct val="0"/>
                </a:spcBef>
                <a:spcAft>
                  <a:spcPct val="0"/>
                </a:spcAft>
                <a:defRPr>
                  <a:solidFill>
                    <a:schemeClr val="tx1"/>
                  </a:solidFill>
                  <a:latin typeface="Gill Sans MT" pitchFamily="34" charset="0"/>
                  <a:cs typeface="Arial" charset="0"/>
                </a:defRPr>
              </a:lvl7pPr>
              <a:lvl8pPr marL="3429000" indent="-228600" eaLnBrk="0" fontAlgn="base" hangingPunct="0">
                <a:spcBef>
                  <a:spcPct val="0"/>
                </a:spcBef>
                <a:spcAft>
                  <a:spcPct val="0"/>
                </a:spcAft>
                <a:defRPr>
                  <a:solidFill>
                    <a:schemeClr val="tx1"/>
                  </a:solidFill>
                  <a:latin typeface="Gill Sans MT" pitchFamily="34" charset="0"/>
                  <a:cs typeface="Arial" charset="0"/>
                </a:defRPr>
              </a:lvl8pPr>
              <a:lvl9pPr marL="3886200" indent="-228600" eaLnBrk="0" fontAlgn="base" hangingPunct="0">
                <a:spcBef>
                  <a:spcPct val="0"/>
                </a:spcBef>
                <a:spcAft>
                  <a:spcPct val="0"/>
                </a:spcAft>
                <a:defRPr>
                  <a:solidFill>
                    <a:schemeClr val="tx1"/>
                  </a:solidFill>
                  <a:latin typeface="Gill Sans MT" pitchFamily="34" charset="0"/>
                  <a:cs typeface="Arial" charset="0"/>
                </a:defRPr>
              </a:lvl9pPr>
            </a:lstStyle>
            <a:p>
              <a:pPr eaLnBrk="1" hangingPunct="1"/>
              <a:r>
                <a:rPr lang="pt-BR">
                  <a:latin typeface="Arial" charset="0"/>
                  <a:ea typeface="MS PGothic" pitchFamily="34" charset="-128"/>
                </a:rPr>
                <a:t>July 2012</a:t>
              </a:r>
              <a:endParaRPr lang="en-US">
                <a:latin typeface="Arial" charset="0"/>
                <a:ea typeface="MS PGothic" pitchFamily="34" charset="-128"/>
              </a:endParaRPr>
            </a:p>
          </p:txBody>
        </p:sp>
      </p:grpSp>
      <p:sp>
        <p:nvSpPr>
          <p:cNvPr id="8" name="Title 1"/>
          <p:cNvSpPr txBox="1">
            <a:spLocks/>
          </p:cNvSpPr>
          <p:nvPr/>
        </p:nvSpPr>
        <p:spPr>
          <a:xfrm>
            <a:off x="109538" y="153988"/>
            <a:ext cx="2235200" cy="990600"/>
          </a:xfrm>
          <a:prstGeom prst="rect">
            <a:avLst/>
          </a:prstGeom>
        </p:spPr>
        <p:txBody>
          <a:bodyPr anchor="ctr">
            <a:normAutofit/>
          </a:bodyPr>
          <a:lstStyle>
            <a:lvl1pPr algn="l" rtl="0" eaLnBrk="0" fontAlgn="base" hangingPunct="0">
              <a:spcBef>
                <a:spcPct val="0"/>
              </a:spcBef>
              <a:spcAft>
                <a:spcPct val="0"/>
              </a:spcAft>
              <a:defRPr sz="4000" kern="1200" spc="-1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000">
                <a:solidFill>
                  <a:schemeClr val="tx2"/>
                </a:solidFill>
                <a:latin typeface="Arial" charset="0"/>
                <a:ea typeface="ＭＳ Ｐゴシック" charset="0"/>
                <a:cs typeface="ＭＳ Ｐゴシック" charset="0"/>
              </a:defRPr>
            </a:lvl2pPr>
            <a:lvl3pPr algn="l" rtl="0" eaLnBrk="0" fontAlgn="base" hangingPunct="0">
              <a:spcBef>
                <a:spcPct val="0"/>
              </a:spcBef>
              <a:spcAft>
                <a:spcPct val="0"/>
              </a:spcAft>
              <a:defRPr sz="4000">
                <a:solidFill>
                  <a:schemeClr val="tx2"/>
                </a:solidFill>
                <a:latin typeface="Arial" charset="0"/>
                <a:ea typeface="ＭＳ Ｐゴシック" charset="0"/>
                <a:cs typeface="ＭＳ Ｐゴシック" charset="0"/>
              </a:defRPr>
            </a:lvl3pPr>
            <a:lvl4pPr algn="l" rtl="0" eaLnBrk="0" fontAlgn="base" hangingPunct="0">
              <a:spcBef>
                <a:spcPct val="0"/>
              </a:spcBef>
              <a:spcAft>
                <a:spcPct val="0"/>
              </a:spcAft>
              <a:defRPr sz="4000">
                <a:solidFill>
                  <a:schemeClr val="tx2"/>
                </a:solidFill>
                <a:latin typeface="Arial" charset="0"/>
                <a:ea typeface="ＭＳ Ｐゴシック" charset="0"/>
                <a:cs typeface="ＭＳ Ｐゴシック" charset="0"/>
              </a:defRPr>
            </a:lvl4pPr>
            <a:lvl5pPr algn="l" rtl="0" eaLnBrk="0" fontAlgn="base" hangingPunct="0">
              <a:spcBef>
                <a:spcPct val="0"/>
              </a:spcBef>
              <a:spcAft>
                <a:spcPct val="0"/>
              </a:spcAft>
              <a:defRPr sz="4000">
                <a:solidFill>
                  <a:schemeClr val="tx2"/>
                </a:solidFill>
                <a:latin typeface="Arial" charset="0"/>
                <a:ea typeface="ＭＳ Ｐゴシック" charset="0"/>
                <a:cs typeface="ＭＳ Ｐゴシック" charset="0"/>
              </a:defRPr>
            </a:lvl5pPr>
            <a:lvl6pPr marL="457200" algn="l" rtl="0" fontAlgn="base">
              <a:spcBef>
                <a:spcPct val="0"/>
              </a:spcBef>
              <a:spcAft>
                <a:spcPct val="0"/>
              </a:spcAft>
              <a:defRPr sz="4000">
                <a:solidFill>
                  <a:schemeClr val="tx2"/>
                </a:solidFill>
                <a:latin typeface="Arial" charset="0"/>
                <a:ea typeface="ＭＳ Ｐゴシック" charset="0"/>
                <a:cs typeface="ＭＳ Ｐゴシック" charset="0"/>
              </a:defRPr>
            </a:lvl6pPr>
            <a:lvl7pPr marL="914400" algn="l" rtl="0" fontAlgn="base">
              <a:spcBef>
                <a:spcPct val="0"/>
              </a:spcBef>
              <a:spcAft>
                <a:spcPct val="0"/>
              </a:spcAft>
              <a:defRPr sz="4000">
                <a:solidFill>
                  <a:schemeClr val="tx2"/>
                </a:solidFill>
                <a:latin typeface="Arial" charset="0"/>
                <a:ea typeface="ＭＳ Ｐゴシック" charset="0"/>
                <a:cs typeface="ＭＳ Ｐゴシック" charset="0"/>
              </a:defRPr>
            </a:lvl7pPr>
            <a:lvl8pPr marL="1371600" algn="l" rtl="0" fontAlgn="base">
              <a:spcBef>
                <a:spcPct val="0"/>
              </a:spcBef>
              <a:spcAft>
                <a:spcPct val="0"/>
              </a:spcAft>
              <a:defRPr sz="4000">
                <a:solidFill>
                  <a:schemeClr val="tx2"/>
                </a:solidFill>
                <a:latin typeface="Arial" charset="0"/>
                <a:ea typeface="ＭＳ Ｐゴシック" charset="0"/>
                <a:cs typeface="ＭＳ Ｐゴシック" charset="0"/>
              </a:defRPr>
            </a:lvl8pPr>
            <a:lvl9pPr marL="1828800" algn="l" rtl="0" fontAlgn="base">
              <a:spcBef>
                <a:spcPct val="0"/>
              </a:spcBef>
              <a:spcAft>
                <a:spcPct val="0"/>
              </a:spcAft>
              <a:defRPr sz="4000">
                <a:solidFill>
                  <a:schemeClr val="tx2"/>
                </a:solidFill>
                <a:latin typeface="Arial" charset="0"/>
                <a:ea typeface="ＭＳ Ｐゴシック" charset="0"/>
                <a:cs typeface="ＭＳ Ｐゴシック" charset="0"/>
              </a:defRPr>
            </a:lvl9pPr>
          </a:lstStyle>
          <a:p>
            <a:pPr eaLnBrk="1" hangingPunct="1">
              <a:defRPr/>
            </a:pPr>
            <a:r>
              <a:rPr lang="pt-BR" smtClean="0">
                <a:solidFill>
                  <a:srgbClr val="0000FF"/>
                </a:solidFill>
                <a:cs typeface="+mj-cs"/>
              </a:rPr>
              <a:t>Portanto</a:t>
            </a:r>
          </a:p>
        </p:txBody>
      </p:sp>
      <p:sp>
        <p:nvSpPr>
          <p:cNvPr id="9" name="Content Placeholder 2"/>
          <p:cNvSpPr txBox="1">
            <a:spLocks/>
          </p:cNvSpPr>
          <p:nvPr/>
        </p:nvSpPr>
        <p:spPr bwMode="auto">
          <a:xfrm>
            <a:off x="228600" y="1123950"/>
            <a:ext cx="8726488" cy="95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82563" indent="-182563" eaLnBrk="0" hangingPunct="0">
              <a:defRPr>
                <a:solidFill>
                  <a:schemeClr val="tx1"/>
                </a:solidFill>
                <a:latin typeface="Gill Sans MT" pitchFamily="34" charset="0"/>
                <a:cs typeface="Arial" charset="0"/>
              </a:defRPr>
            </a:lvl1pPr>
            <a:lvl2pPr marL="742950" indent="-285750" eaLnBrk="0" hangingPunct="0">
              <a:defRPr>
                <a:solidFill>
                  <a:schemeClr val="tx1"/>
                </a:solidFill>
                <a:latin typeface="Gill Sans MT" pitchFamily="34" charset="0"/>
                <a:cs typeface="Arial" charset="0"/>
              </a:defRPr>
            </a:lvl2pPr>
            <a:lvl3pPr marL="1143000" indent="-228600" eaLnBrk="0" hangingPunct="0">
              <a:defRPr>
                <a:solidFill>
                  <a:schemeClr val="tx1"/>
                </a:solidFill>
                <a:latin typeface="Gill Sans MT" pitchFamily="34" charset="0"/>
                <a:cs typeface="Arial" charset="0"/>
              </a:defRPr>
            </a:lvl3pPr>
            <a:lvl4pPr marL="1600200" indent="-228600" eaLnBrk="0" hangingPunct="0">
              <a:defRPr>
                <a:solidFill>
                  <a:schemeClr val="tx1"/>
                </a:solidFill>
                <a:latin typeface="Gill Sans MT" pitchFamily="34" charset="0"/>
                <a:cs typeface="Arial" charset="0"/>
              </a:defRPr>
            </a:lvl4pPr>
            <a:lvl5pPr marL="2057400" indent="-228600" eaLnBrk="0" hangingPunct="0">
              <a:defRPr>
                <a:solidFill>
                  <a:schemeClr val="tx1"/>
                </a:solidFill>
                <a:latin typeface="Gill Sans MT" pitchFamily="34" charset="0"/>
                <a:cs typeface="Arial" charset="0"/>
              </a:defRPr>
            </a:lvl5pPr>
            <a:lvl6pPr marL="2514600" indent="-228600" eaLnBrk="0" fontAlgn="base" hangingPunct="0">
              <a:spcBef>
                <a:spcPct val="0"/>
              </a:spcBef>
              <a:spcAft>
                <a:spcPct val="0"/>
              </a:spcAft>
              <a:defRPr>
                <a:solidFill>
                  <a:schemeClr val="tx1"/>
                </a:solidFill>
                <a:latin typeface="Gill Sans MT" pitchFamily="34" charset="0"/>
                <a:cs typeface="Arial" charset="0"/>
              </a:defRPr>
            </a:lvl6pPr>
            <a:lvl7pPr marL="2971800" indent="-228600" eaLnBrk="0" fontAlgn="base" hangingPunct="0">
              <a:spcBef>
                <a:spcPct val="0"/>
              </a:spcBef>
              <a:spcAft>
                <a:spcPct val="0"/>
              </a:spcAft>
              <a:defRPr>
                <a:solidFill>
                  <a:schemeClr val="tx1"/>
                </a:solidFill>
                <a:latin typeface="Gill Sans MT" pitchFamily="34" charset="0"/>
                <a:cs typeface="Arial" charset="0"/>
              </a:defRPr>
            </a:lvl7pPr>
            <a:lvl8pPr marL="3429000" indent="-228600" eaLnBrk="0" fontAlgn="base" hangingPunct="0">
              <a:spcBef>
                <a:spcPct val="0"/>
              </a:spcBef>
              <a:spcAft>
                <a:spcPct val="0"/>
              </a:spcAft>
              <a:defRPr>
                <a:solidFill>
                  <a:schemeClr val="tx1"/>
                </a:solidFill>
                <a:latin typeface="Gill Sans MT" pitchFamily="34" charset="0"/>
                <a:cs typeface="Arial" charset="0"/>
              </a:defRPr>
            </a:lvl8pPr>
            <a:lvl9pPr marL="3886200" indent="-228600" eaLnBrk="0" fontAlgn="base" hangingPunct="0">
              <a:spcBef>
                <a:spcPct val="0"/>
              </a:spcBef>
              <a:spcAft>
                <a:spcPct val="0"/>
              </a:spcAft>
              <a:defRPr>
                <a:solidFill>
                  <a:schemeClr val="tx1"/>
                </a:solidFill>
                <a:latin typeface="Gill Sans MT" pitchFamily="34" charset="0"/>
                <a:cs typeface="Arial" charset="0"/>
              </a:defRPr>
            </a:lvl9pPr>
          </a:lstStyle>
          <a:p>
            <a:pPr eaLnBrk="1" hangingPunct="1">
              <a:spcBef>
                <a:spcPct val="20000"/>
              </a:spcBef>
              <a:buClr>
                <a:schemeClr val="accent1"/>
              </a:buClr>
              <a:buSzPct val="85000"/>
              <a:buFont typeface="Arial" charset="0"/>
              <a:buChar char="•"/>
            </a:pPr>
            <a:r>
              <a:rPr lang="pt-BR" sz="2800">
                <a:latin typeface="Arial" charset="0"/>
                <a:ea typeface="MS PGothic" pitchFamily="34" charset="-128"/>
              </a:rPr>
              <a:t>Ferramenta capaz de avaliar quando o prematuro esta pronto para extubação seria de grande valor</a:t>
            </a:r>
          </a:p>
          <a:p>
            <a:pPr eaLnBrk="1" hangingPunct="1">
              <a:spcBef>
                <a:spcPct val="20000"/>
              </a:spcBef>
              <a:buClr>
                <a:schemeClr val="accent1"/>
              </a:buClr>
              <a:buSzPct val="85000"/>
              <a:buFont typeface="Arial" charset="0"/>
              <a:buChar char="•"/>
            </a:pPr>
            <a:endParaRPr lang="pt-BR" sz="2800">
              <a:latin typeface="Arial" charset="0"/>
              <a:ea typeface="MS PGothic" pitchFamily="34" charset="-128"/>
            </a:endParaRPr>
          </a:p>
        </p:txBody>
      </p:sp>
      <p:grpSp>
        <p:nvGrpSpPr>
          <p:cNvPr id="51207" name="Group 8"/>
          <p:cNvGrpSpPr>
            <a:grpSpLocks/>
          </p:cNvGrpSpPr>
          <p:nvPr/>
        </p:nvGrpSpPr>
        <p:grpSpPr bwMode="auto">
          <a:xfrm>
            <a:off x="228600" y="6324600"/>
            <a:ext cx="1905000" cy="368300"/>
            <a:chOff x="395536" y="5949280"/>
            <a:chExt cx="3960440" cy="685800"/>
          </a:xfrm>
        </p:grpSpPr>
        <p:pic>
          <p:nvPicPr>
            <p:cNvPr id="51210" name="Picture 10" descr="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5949280"/>
              <a:ext cx="3388376" cy="677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11" name="Picture 11" descr="logo McGil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56598" y="5949280"/>
              <a:ext cx="599378"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120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8350" y="44450"/>
            <a:ext cx="728663"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1209" name="AutoShape 13"/>
          <p:cNvSpPr>
            <a:spLocks noChangeArrowheads="1"/>
          </p:cNvSpPr>
          <p:nvPr/>
        </p:nvSpPr>
        <p:spPr bwMode="auto">
          <a:xfrm>
            <a:off x="8928100" y="6021388"/>
            <a:ext cx="215900" cy="566737"/>
          </a:xfrm>
          <a:prstGeom prst="curvedRightArrow">
            <a:avLst>
              <a:gd name="adj1" fmla="val 52500"/>
              <a:gd name="adj2" fmla="val 10500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idx="4294967295"/>
          </p:nvPr>
        </p:nvSpPr>
        <p:spPr>
          <a:xfrm>
            <a:off x="158750" y="277813"/>
            <a:ext cx="8229600" cy="990600"/>
          </a:xfrm>
        </p:spPr>
        <p:txBody>
          <a:bodyPr anchor="ctr"/>
          <a:lstStyle/>
          <a:p>
            <a:pPr eaLnBrk="1" hangingPunct="1"/>
            <a:r>
              <a:rPr lang="pt-BR" smtClean="0"/>
              <a:t>Variabilidade dos sinais biológicos</a:t>
            </a:r>
          </a:p>
        </p:txBody>
      </p:sp>
      <p:sp>
        <p:nvSpPr>
          <p:cNvPr id="52227" name="Content Placeholder 2"/>
          <p:cNvSpPr>
            <a:spLocks noGrp="1"/>
          </p:cNvSpPr>
          <p:nvPr>
            <p:ph idx="4294967295"/>
          </p:nvPr>
        </p:nvSpPr>
        <p:spPr>
          <a:xfrm>
            <a:off x="228600" y="1447800"/>
            <a:ext cx="8458200" cy="4876800"/>
          </a:xfrm>
        </p:spPr>
        <p:txBody>
          <a:bodyPr/>
          <a:lstStyle/>
          <a:p>
            <a:pPr marL="182563" indent="-182563" eaLnBrk="1" hangingPunct="1"/>
            <a:r>
              <a:rPr lang="pt-BR" sz="3900" smtClean="0"/>
              <a:t>Frequência cardíaca</a:t>
            </a:r>
          </a:p>
          <a:p>
            <a:pPr marL="182563" indent="-182563" eaLnBrk="1" hangingPunct="1"/>
            <a:r>
              <a:rPr lang="pt-BR" sz="3900" smtClean="0"/>
              <a:t>Pressão arterial</a:t>
            </a:r>
          </a:p>
          <a:p>
            <a:pPr marL="182563" indent="-182563" eaLnBrk="1" hangingPunct="1"/>
            <a:r>
              <a:rPr lang="pt-BR" sz="3900" smtClean="0"/>
              <a:t>Respiração</a:t>
            </a:r>
          </a:p>
          <a:p>
            <a:pPr marL="182563" indent="-182563" eaLnBrk="1" hangingPunct="1"/>
            <a:r>
              <a:rPr lang="pt-BR" sz="3900" smtClean="0"/>
              <a:t>Temperatura</a:t>
            </a:r>
          </a:p>
          <a:p>
            <a:pPr marL="182563" indent="-182563" eaLnBrk="1" hangingPunct="1"/>
            <a:r>
              <a:rPr lang="pt-BR" sz="3900" smtClean="0"/>
              <a:t>Níveis de glicose</a:t>
            </a:r>
          </a:p>
        </p:txBody>
      </p:sp>
      <p:grpSp>
        <p:nvGrpSpPr>
          <p:cNvPr id="52228" name="Group 8"/>
          <p:cNvGrpSpPr>
            <a:grpSpLocks/>
          </p:cNvGrpSpPr>
          <p:nvPr/>
        </p:nvGrpSpPr>
        <p:grpSpPr bwMode="auto">
          <a:xfrm>
            <a:off x="228600" y="6324600"/>
            <a:ext cx="1905000" cy="368300"/>
            <a:chOff x="395536" y="5949280"/>
            <a:chExt cx="3960440" cy="685800"/>
          </a:xfrm>
        </p:grpSpPr>
        <p:pic>
          <p:nvPicPr>
            <p:cNvPr id="52231" name="Picture 4" descr="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5949280"/>
              <a:ext cx="3388376" cy="677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2" name="Picture 5" descr="logo McGil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56598" y="5949280"/>
              <a:ext cx="599378"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222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8350" y="44450"/>
            <a:ext cx="728663"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230" name="AutoShape 8"/>
          <p:cNvSpPr>
            <a:spLocks noChangeArrowheads="1"/>
          </p:cNvSpPr>
          <p:nvPr/>
        </p:nvSpPr>
        <p:spPr bwMode="auto">
          <a:xfrm>
            <a:off x="8675688" y="6092825"/>
            <a:ext cx="215900" cy="566738"/>
          </a:xfrm>
          <a:prstGeom prst="curvedRightArrow">
            <a:avLst>
              <a:gd name="adj1" fmla="val 52500"/>
              <a:gd name="adj2" fmla="val 10500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idx="4294967295"/>
          </p:nvPr>
        </p:nvSpPr>
        <p:spPr>
          <a:xfrm>
            <a:off x="134938" y="303213"/>
            <a:ext cx="7499350" cy="1143000"/>
          </a:xfrm>
        </p:spPr>
        <p:txBody>
          <a:bodyPr anchor="ctr"/>
          <a:lstStyle/>
          <a:p>
            <a:pPr eaLnBrk="1" hangingPunct="1"/>
            <a:r>
              <a:rPr lang="pt-BR" smtClean="0">
                <a:solidFill>
                  <a:srgbClr val="292934"/>
                </a:solidFill>
              </a:rPr>
              <a:t>Resultados estimulantes</a:t>
            </a:r>
            <a:endParaRPr lang="en-US" smtClean="0">
              <a:solidFill>
                <a:srgbClr val="292934"/>
              </a:solidFill>
            </a:endParaRPr>
          </a:p>
        </p:txBody>
      </p:sp>
      <p:sp>
        <p:nvSpPr>
          <p:cNvPr id="53251" name="Rectangle 3"/>
          <p:cNvSpPr>
            <a:spLocks noGrp="1" noChangeArrowheads="1"/>
          </p:cNvSpPr>
          <p:nvPr>
            <p:ph type="body" sz="half" idx="4294967295"/>
          </p:nvPr>
        </p:nvSpPr>
        <p:spPr>
          <a:xfrm>
            <a:off x="200025" y="1446213"/>
            <a:ext cx="4337050" cy="4535487"/>
          </a:xfrm>
        </p:spPr>
        <p:txBody>
          <a:bodyPr/>
          <a:lstStyle/>
          <a:p>
            <a:pPr marL="182563" indent="-182563" eaLnBrk="1" hangingPunct="1"/>
            <a:r>
              <a:rPr lang="pt-BR" sz="3100" smtClean="0"/>
              <a:t>Se 60% dos prematuros extremos falham extubação e o teste tem uma capacidade de predição de 80% em identificar esses casos – taxa de falha de extubação cairia de 60% para12%. </a:t>
            </a:r>
            <a:endParaRPr lang="en-US" sz="3100" smtClean="0"/>
          </a:p>
        </p:txBody>
      </p:sp>
      <p:pic>
        <p:nvPicPr>
          <p:cNvPr id="53252" name="Group 37"/>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rcRect/>
          <a:stretch>
            <a:fillRect/>
          </a:stretch>
        </p:blipFill>
        <p:spPr>
          <a:xfrm>
            <a:off x="4687888" y="1835150"/>
            <a:ext cx="4284662" cy="3187700"/>
          </a:xfrm>
        </p:spPr>
      </p:pic>
      <p:grpSp>
        <p:nvGrpSpPr>
          <p:cNvPr id="53253" name="Group 8"/>
          <p:cNvGrpSpPr>
            <a:grpSpLocks/>
          </p:cNvGrpSpPr>
          <p:nvPr/>
        </p:nvGrpSpPr>
        <p:grpSpPr bwMode="auto">
          <a:xfrm>
            <a:off x="228600" y="6324600"/>
            <a:ext cx="1905000" cy="368300"/>
            <a:chOff x="395536" y="5949280"/>
            <a:chExt cx="3960440" cy="685800"/>
          </a:xfrm>
        </p:grpSpPr>
        <p:pic>
          <p:nvPicPr>
            <p:cNvPr id="53255" name="Picture 5" descr="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5949280"/>
              <a:ext cx="3388376" cy="677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6" name="Picture 6" descr="logo McGil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56598" y="5949280"/>
              <a:ext cx="599378"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325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8350" y="44450"/>
            <a:ext cx="728663"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body" idx="1"/>
          </p:nvPr>
        </p:nvSpPr>
        <p:spPr>
          <a:xfrm>
            <a:off x="-180975" y="2565400"/>
            <a:ext cx="9144000" cy="4525963"/>
          </a:xfrm>
        </p:spPr>
        <p:txBody>
          <a:bodyPr/>
          <a:lstStyle/>
          <a:p>
            <a:pPr lvl="1" eaLnBrk="1" hangingPunct="1">
              <a:buFont typeface="Wingdings 3" pitchFamily="18" charset="2"/>
              <a:buNone/>
            </a:pPr>
            <a:r>
              <a:rPr lang="en-US" sz="1800" b="1" smtClean="0">
                <a:latin typeface="Times New Roman" pitchFamily="18" charset="0"/>
              </a:rPr>
              <a:t>                             </a:t>
            </a:r>
            <a:r>
              <a:rPr lang="en-US" sz="1800" b="1" smtClean="0">
                <a:solidFill>
                  <a:srgbClr val="FF0000"/>
                </a:solidFill>
                <a:latin typeface="Times New Roman" pitchFamily="18" charset="0"/>
              </a:rPr>
              <a:t>A falha de extubação (167 RN) foi associada à:</a:t>
            </a:r>
            <a:r>
              <a:rPr lang="en-US" sz="1800" b="1" smtClean="0">
                <a:latin typeface="Times New Roman" pitchFamily="18" charset="0"/>
              </a:rPr>
              <a:t> </a:t>
            </a:r>
            <a:endParaRPr lang="pt-BR" sz="1800" smtClean="0">
              <a:latin typeface="Times New Roman" pitchFamily="18" charset="0"/>
            </a:endParaRPr>
          </a:p>
          <a:p>
            <a:pPr lvl="1" eaLnBrk="1" hangingPunct="1"/>
            <a:r>
              <a:rPr lang="en-US" sz="1800" smtClean="0">
                <a:latin typeface="Times New Roman" pitchFamily="18" charset="0"/>
              </a:rPr>
              <a:t>Morte, </a:t>
            </a:r>
            <a:endParaRPr lang="pt-BR" sz="1800" smtClean="0">
              <a:latin typeface="Times New Roman" pitchFamily="18" charset="0"/>
            </a:endParaRPr>
          </a:p>
          <a:p>
            <a:pPr lvl="1" eaLnBrk="1" hangingPunct="1"/>
            <a:r>
              <a:rPr lang="en-US" sz="1800" smtClean="0">
                <a:latin typeface="Times New Roman" pitchFamily="18" charset="0"/>
              </a:rPr>
              <a:t>Displasia broncopulmonar, </a:t>
            </a:r>
            <a:endParaRPr lang="pt-BR" sz="1800" smtClean="0">
              <a:latin typeface="Times New Roman" pitchFamily="18" charset="0"/>
            </a:endParaRPr>
          </a:p>
          <a:p>
            <a:pPr lvl="1" eaLnBrk="1" hangingPunct="1"/>
            <a:r>
              <a:rPr lang="en-US" sz="1800" smtClean="0">
                <a:latin typeface="Times New Roman" pitchFamily="18" charset="0"/>
              </a:rPr>
              <a:t>Retinopatia da prematuridade severa, </a:t>
            </a:r>
            <a:endParaRPr lang="pt-BR" sz="1800" smtClean="0">
              <a:latin typeface="Times New Roman" pitchFamily="18" charset="0"/>
            </a:endParaRPr>
          </a:p>
          <a:p>
            <a:pPr lvl="1" eaLnBrk="1" hangingPunct="1"/>
            <a:r>
              <a:rPr lang="en-US" sz="1800" smtClean="0">
                <a:latin typeface="Times New Roman" pitchFamily="18" charset="0"/>
              </a:rPr>
              <a:t>Alta hospitalar</a:t>
            </a:r>
            <a:endParaRPr lang="pt-BR" sz="1800" smtClean="0">
              <a:latin typeface="Times New Roman" pitchFamily="18" charset="0"/>
            </a:endParaRPr>
          </a:p>
          <a:p>
            <a:pPr lvl="1" eaLnBrk="1" hangingPunct="1"/>
            <a:r>
              <a:rPr lang="en-US" sz="1800" smtClean="0">
                <a:latin typeface="Times New Roman" pitchFamily="18" charset="0"/>
              </a:rPr>
              <a:t>Displasia broncopulmonar ou morte</a:t>
            </a:r>
            <a:endParaRPr lang="pt-BR" sz="1800" smtClean="0">
              <a:latin typeface="Times New Roman" pitchFamily="18" charset="0"/>
            </a:endParaRPr>
          </a:p>
          <a:p>
            <a:pPr lvl="1" eaLnBrk="1" hangingPunct="1"/>
            <a:r>
              <a:rPr lang="en-US" sz="1800" smtClean="0">
                <a:latin typeface="Times New Roman" pitchFamily="18" charset="0"/>
              </a:rPr>
              <a:t>Necessidade de ligação do canal arterial </a:t>
            </a:r>
            <a:endParaRPr lang="pt-BR" sz="1800" smtClean="0">
              <a:latin typeface="Times New Roman" pitchFamily="18" charset="0"/>
            </a:endParaRPr>
          </a:p>
          <a:p>
            <a:pPr lvl="1" eaLnBrk="1" hangingPunct="1"/>
            <a:r>
              <a:rPr lang="en-US" sz="1800" smtClean="0">
                <a:latin typeface="Times New Roman" pitchFamily="18" charset="0"/>
              </a:rPr>
              <a:t>Maiores tempos de suporte respiratório, suplementação de oxigênio e hospitalização. </a:t>
            </a:r>
            <a:endParaRPr lang="pt-BR" sz="1800" smtClean="0">
              <a:latin typeface="Times New Roman" pitchFamily="18" charset="0"/>
            </a:endParaRPr>
          </a:p>
          <a:p>
            <a:pPr lvl="1" eaLnBrk="1" hangingPunct="1">
              <a:buFont typeface="Wingdings 3" pitchFamily="18" charset="2"/>
              <a:buNone/>
            </a:pPr>
            <a:r>
              <a:rPr lang="en-US" sz="1800" smtClean="0">
                <a:latin typeface="Times New Roman" pitchFamily="18" charset="0"/>
              </a:rPr>
              <a:t>       </a:t>
            </a:r>
            <a:r>
              <a:rPr lang="en-US" sz="1800" smtClean="0">
                <a:solidFill>
                  <a:srgbClr val="0000FF"/>
                </a:solidFill>
                <a:latin typeface="Times New Roman" pitchFamily="18" charset="0"/>
              </a:rPr>
              <a:t>Após ajustes (modo de suporte respiratório, idade gestacional, z-escore de peso):</a:t>
            </a:r>
          </a:p>
          <a:p>
            <a:pPr lvl="1" algn="ctr" eaLnBrk="1" hangingPunct="1">
              <a:buFont typeface="Wingdings 3" pitchFamily="18" charset="2"/>
              <a:buNone/>
            </a:pPr>
            <a:r>
              <a:rPr lang="en-US" sz="1800" smtClean="0">
                <a:solidFill>
                  <a:srgbClr val="FF0000"/>
                </a:solidFill>
                <a:latin typeface="Times New Roman" pitchFamily="18" charset="0"/>
              </a:rPr>
              <a:t>a falha de extubação permaneceu associada com a morte antes da alta </a:t>
            </a:r>
            <a:r>
              <a:rPr lang="pt-BR" sz="1800" smtClean="0">
                <a:solidFill>
                  <a:srgbClr val="FF0000"/>
                </a:solidFill>
                <a:latin typeface="Times New Roman" pitchFamily="18" charset="0"/>
              </a:rPr>
              <a:t>(OR 7.7 [1.2, 48.7],P = .030)</a:t>
            </a:r>
            <a:r>
              <a:rPr lang="en-US" sz="1800" smtClean="0">
                <a:solidFill>
                  <a:srgbClr val="FF0000"/>
                </a:solidFill>
                <a:latin typeface="Times New Roman" pitchFamily="18" charset="0"/>
              </a:rPr>
              <a:t>,  suporte respiratório prolongado</a:t>
            </a:r>
            <a:r>
              <a:rPr lang="pt-BR" sz="1800" smtClean="0">
                <a:solidFill>
                  <a:srgbClr val="FF0000"/>
                </a:solidFill>
                <a:latin typeface="Times New Roman" pitchFamily="18" charset="0"/>
              </a:rPr>
              <a:t>(OR 4.5 [1.9,10.9], P = .001)</a:t>
            </a:r>
            <a:r>
              <a:rPr lang="en-US" sz="1800" smtClean="0">
                <a:solidFill>
                  <a:srgbClr val="FF0000"/>
                </a:solidFill>
                <a:latin typeface="Times New Roman" pitchFamily="18" charset="0"/>
              </a:rPr>
              <a:t> e hospitalização prolongada </a:t>
            </a:r>
            <a:r>
              <a:rPr lang="pt-BR" sz="1800" smtClean="0">
                <a:solidFill>
                  <a:srgbClr val="FF0000"/>
                </a:solidFill>
                <a:latin typeface="Times New Roman" pitchFamily="18" charset="0"/>
              </a:rPr>
              <a:t>(OR 2.5[1.0, 6.3], P = .043)</a:t>
            </a:r>
            <a:br>
              <a:rPr lang="pt-BR" sz="1800" smtClean="0">
                <a:solidFill>
                  <a:srgbClr val="FF0000"/>
                </a:solidFill>
                <a:latin typeface="Times New Roman" pitchFamily="18" charset="0"/>
              </a:rPr>
            </a:br>
            <a:endParaRPr lang="pt-BR" sz="1800" smtClean="0">
              <a:solidFill>
                <a:srgbClr val="FF0000"/>
              </a:solidFill>
              <a:latin typeface="Times New Roman" pitchFamily="18" charset="0"/>
            </a:endParaRPr>
          </a:p>
        </p:txBody>
      </p:sp>
      <p:sp>
        <p:nvSpPr>
          <p:cNvPr id="54275" name="Rectangle 3"/>
          <p:cNvSpPr>
            <a:spLocks noChangeArrowheads="1"/>
          </p:cNvSpPr>
          <p:nvPr/>
        </p:nvSpPr>
        <p:spPr bwMode="auto">
          <a:xfrm>
            <a:off x="0" y="20638"/>
            <a:ext cx="9251950" cy="13557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pt-BR" sz="2700" b="1">
                <a:solidFill>
                  <a:srgbClr val="0000FF"/>
                </a:solidFill>
                <a:latin typeface="Lato" pitchFamily="34" charset="0"/>
              </a:rPr>
              <a:t>Extubação dos prematuros extremos:preditores de sucesso e resultados após falha</a:t>
            </a:r>
          </a:p>
          <a:p>
            <a:pPr algn="ctr"/>
            <a:r>
              <a:rPr lang="pt-BR" sz="1200">
                <a:solidFill>
                  <a:srgbClr val="2A6490"/>
                </a:solidFill>
                <a:latin typeface="Source Sans Pro" pitchFamily="34" charset="0"/>
              </a:rPr>
              <a:t> </a:t>
            </a:r>
            <a:r>
              <a:rPr lang="pt-BR" sz="1200">
                <a:latin typeface="Arial" charset="0"/>
              </a:rPr>
              <a:t>Apresentação: Breno Braz de Faria Neto, Cynthia Lorena de Araújo e Moura </a:t>
            </a:r>
          </a:p>
          <a:p>
            <a:pPr algn="ctr"/>
            <a:r>
              <a:rPr lang="pt-BR" sz="1200">
                <a:latin typeface="Arial" charset="0"/>
              </a:rPr>
              <a:t>                  Fillipe Ferreira Rodrigues, Raíssa Figueiredo Lacerda, Coordenação: Paulo R. Margotto</a:t>
            </a:r>
            <a:r>
              <a:rPr lang="pt-BR" sz="1200">
                <a:solidFill>
                  <a:srgbClr val="2A6490"/>
                </a:solidFill>
                <a:latin typeface="Source Sans Pro" pitchFamily="34" charset="0"/>
              </a:rPr>
              <a:t>      </a:t>
            </a:r>
            <a:r>
              <a:rPr lang="pt-BR" sz="1300">
                <a:solidFill>
                  <a:srgbClr val="2A6490"/>
                </a:solidFill>
                <a:latin typeface="Source Sans Pro" pitchFamily="34" charset="0"/>
              </a:rPr>
              <a:t>     </a:t>
            </a:r>
          </a:p>
        </p:txBody>
      </p:sp>
      <p:pic>
        <p:nvPicPr>
          <p:cNvPr id="54276" name="Picture 4" descr="ppt">
            <a:hlinkClick r:id="rId2" tooltip="Extubac_PT_preditores-2016"/>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125" y="54927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49275"/>
            <a:ext cx="1835150" cy="103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4278" name="Rectangle 6"/>
          <p:cNvSpPr>
            <a:spLocks noChangeArrowheads="1"/>
          </p:cNvSpPr>
          <p:nvPr/>
        </p:nvSpPr>
        <p:spPr bwMode="auto">
          <a:xfrm>
            <a:off x="0" y="1689100"/>
            <a:ext cx="9144000" cy="977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1600">
                <a:latin typeface="Arial" charset="0"/>
                <a:hlinkClick r:id="rId5"/>
              </a:rPr>
              <a:t>Extubating Extremely Preterm Infants: Predictors of Success and Outcomes following Failure.</a:t>
            </a:r>
            <a:r>
              <a:rPr lang="pt-BR" sz="1600">
                <a:latin typeface="Arial" charset="0"/>
              </a:rPr>
              <a:t>Manley BJ, Doyle LW, Owen LS, Davis PG. J Pediatr. 2016 Jun;173:45-9. doi: 10.1016/j.jpeds.2016.02.016. Epub 2016 Mar 5.PMID: 26960919</a:t>
            </a:r>
          </a:p>
          <a:p>
            <a:pPr algn="ctr" eaLnBrk="0" hangingPunct="0"/>
            <a:endParaRPr lang="pt-BR" sz="1600">
              <a:latin typeface="Arial" charset="0"/>
            </a:endParaRPr>
          </a:p>
        </p:txBody>
      </p:sp>
      <p:sp>
        <p:nvSpPr>
          <p:cNvPr id="54279" name="Rectangle 9"/>
          <p:cNvSpPr>
            <a:spLocks noChangeArrowheads="1"/>
          </p:cNvSpPr>
          <p:nvPr/>
        </p:nvSpPr>
        <p:spPr bwMode="auto">
          <a:xfrm>
            <a:off x="6084888" y="3054350"/>
            <a:ext cx="2635250" cy="1493838"/>
          </a:xfrm>
          <a:prstGeom prst="rect">
            <a:avLst/>
          </a:prstGeom>
          <a:noFill/>
          <a:ln w="28575">
            <a:solidFill>
              <a:srgbClr val="FF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a:t>Foi definido sucesso/fracasso da extubação aquela ocorrida em até 7 dias de extubação </a:t>
            </a:r>
          </a:p>
        </p:txBody>
      </p:sp>
      <p:sp>
        <p:nvSpPr>
          <p:cNvPr id="54280" name="AutoShape 10"/>
          <p:cNvSpPr>
            <a:spLocks noChangeArrowheads="1"/>
          </p:cNvSpPr>
          <p:nvPr/>
        </p:nvSpPr>
        <p:spPr bwMode="auto">
          <a:xfrm>
            <a:off x="8675688" y="6092825"/>
            <a:ext cx="215900" cy="566738"/>
          </a:xfrm>
          <a:prstGeom prst="curvedRightArrow">
            <a:avLst>
              <a:gd name="adj1" fmla="val 52500"/>
              <a:gd name="adj2" fmla="val 10500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3"/>
          <p:cNvSpPr>
            <a:spLocks noGrp="1"/>
          </p:cNvSpPr>
          <p:nvPr>
            <p:ph type="body" idx="1"/>
          </p:nvPr>
        </p:nvSpPr>
        <p:spPr>
          <a:xfrm>
            <a:off x="457200" y="1219200"/>
            <a:ext cx="8229600" cy="4910138"/>
          </a:xfrm>
        </p:spPr>
        <p:txBody>
          <a:bodyPr/>
          <a:lstStyle/>
          <a:p>
            <a:pPr lvl="1" algn="ctr" eaLnBrk="1" hangingPunct="1">
              <a:buFont typeface="Wingdings 3" pitchFamily="18" charset="2"/>
              <a:buNone/>
            </a:pPr>
            <a:r>
              <a:rPr lang="pt-BR" b="1" smtClean="0">
                <a:solidFill>
                  <a:srgbClr val="0000FF"/>
                </a:solidFill>
              </a:rPr>
              <a:t>Maior IG e menor PaCO2</a:t>
            </a:r>
            <a:r>
              <a:rPr lang="pt-BR" smtClean="0">
                <a:solidFill>
                  <a:srgbClr val="0000FF"/>
                </a:solidFill>
              </a:rPr>
              <a:t> </a:t>
            </a:r>
            <a:r>
              <a:rPr lang="pt-BR" b="1" smtClean="0">
                <a:solidFill>
                  <a:srgbClr val="0000FF"/>
                </a:solidFill>
              </a:rPr>
              <a:t>pré-extubação</a:t>
            </a:r>
            <a:r>
              <a:rPr lang="pt-BR" smtClean="0"/>
              <a:t>  previram o sucesso da extubação. </a:t>
            </a:r>
          </a:p>
          <a:p>
            <a:pPr lvl="1" eaLnBrk="1" hangingPunct="1"/>
            <a:r>
              <a:rPr lang="pt-BR" smtClean="0"/>
              <a:t>A combinação destas duas variáveis ​​preditivas foi de 0,81 </a:t>
            </a:r>
          </a:p>
          <a:p>
            <a:pPr lvl="1" eaLnBrk="1" hangingPunct="1"/>
            <a:r>
              <a:rPr lang="pt-BR" smtClean="0"/>
              <a:t>Os que falharam na extubação teriam um teste mais anormal do que 81% daqueles que não falharam na extubação </a:t>
            </a:r>
          </a:p>
          <a:p>
            <a:pPr lvl="1" eaLnBrk="1" hangingPunct="1"/>
            <a:endParaRPr lang="pt-BR" smtClean="0"/>
          </a:p>
          <a:p>
            <a:pPr lvl="1" algn="ctr" eaLnBrk="1" hangingPunct="1">
              <a:buFont typeface="Wingdings 3" pitchFamily="18" charset="2"/>
              <a:buNone/>
            </a:pPr>
            <a:r>
              <a:rPr lang="pt-BR" b="1" smtClean="0"/>
              <a:t>A maioria dos clínicos também considera medidas gasimétricas, incluindo a PaCO2, antes da extubação, sabendo-se que crianças em VM com severa hipercapnia são incapazes de gerar adequado volumes correntes espontâneos para serem extubados com sucesso </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body" idx="1"/>
          </p:nvPr>
        </p:nvSpPr>
        <p:spPr>
          <a:xfrm>
            <a:off x="468313" y="3068638"/>
            <a:ext cx="8229600" cy="4525962"/>
          </a:xfrm>
        </p:spPr>
        <p:txBody>
          <a:bodyPr/>
          <a:lstStyle/>
          <a:p>
            <a:pPr eaLnBrk="1" hangingPunct="1">
              <a:buFont typeface="Wingdings 3" pitchFamily="18" charset="2"/>
              <a:buNone/>
            </a:pPr>
            <a:r>
              <a:rPr lang="pt-BR" sz="1600" smtClean="0"/>
              <a:t>    Já é do nosso conhecimento que a ventilação mecânica (VM)  prolongada associa-se com maior  morbimortalidade, como pneumonia associada a ventilação, pneumotórax, displasia broncopulmonar (DBP), além de que cada semana adicional de VM associa-se a um aumento do risco de deficiente neurodesenvolvimento.O melhor desfecho dos recém-nascidos pré-termo (RNPT) está ligado ao uso da ventilação não invasiva,  redução do uso de VM invasiva e quando usada, redução da sua duração com sucesso na extubação. O desmame da VM e bastante variável e inconsistente entre os Centros e há uma incapacidade entre os clínicos na previsão de extubação. Assim é crítico tentar extubar antes e conhecer um tempo para o sucesso da extubação, assim como conhecer os fatores envolvidos com esse sucesso. </a:t>
            </a:r>
          </a:p>
        </p:txBody>
      </p:sp>
      <p:sp>
        <p:nvSpPr>
          <p:cNvPr id="56323" name="Rectangle 3"/>
          <p:cNvSpPr>
            <a:spLocks noChangeArrowheads="1"/>
          </p:cNvSpPr>
          <p:nvPr/>
        </p:nvSpPr>
        <p:spPr bwMode="auto">
          <a:xfrm>
            <a:off x="0" y="-265113"/>
            <a:ext cx="9144000" cy="19351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pt-BR" sz="2700" b="1">
                <a:solidFill>
                  <a:srgbClr val="0000FF"/>
                </a:solidFill>
                <a:latin typeface="Lato" pitchFamily="34" charset="0"/>
              </a:rPr>
              <a:t>Marcadores de extubação com sucesso nos recém-nascidos extremamente prematuros e morbidade após falha de extubação</a:t>
            </a:r>
          </a:p>
          <a:p>
            <a:pPr algn="ctr"/>
            <a:r>
              <a:rPr lang="pt-BR" sz="1300" u="sng">
                <a:solidFill>
                  <a:schemeClr val="accent2"/>
                </a:solidFill>
                <a:latin typeface="Source Sans Pro" pitchFamily="34" charset="0"/>
                <a:hlinkClick r:id="rId2" tooltip="Marcadores_sucesso-extubacao_2017"/>
              </a:rPr>
              <a:t>  </a:t>
            </a:r>
            <a:r>
              <a:rPr lang="pt-BR">
                <a:latin typeface="Arial" charset="0"/>
              </a:rPr>
              <a:t>Apresentação: Fellipe Marques, Isabela Frota, Letícia Braga e Rayssa Carvalho</a:t>
            </a:r>
          </a:p>
          <a:p>
            <a:pPr algn="ctr"/>
            <a:r>
              <a:rPr lang="pt-BR">
                <a:latin typeface="Arial" charset="0"/>
              </a:rPr>
              <a:t>Coordenação: Paulo R. Margotto</a:t>
            </a:r>
          </a:p>
        </p:txBody>
      </p:sp>
      <p:pic>
        <p:nvPicPr>
          <p:cNvPr id="56324" name="Picture 4" descr="ppt">
            <a:hlinkClick r:id="rId2" tooltip="Marcadores_sucesso-extubacao_2017"/>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625" y="62071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5" name="Rectangle 5"/>
          <p:cNvSpPr>
            <a:spLocks noChangeArrowheads="1"/>
          </p:cNvSpPr>
          <p:nvPr/>
        </p:nvSpPr>
        <p:spPr bwMode="auto">
          <a:xfrm>
            <a:off x="431800" y="1700213"/>
            <a:ext cx="8712200" cy="12763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400">
                <a:latin typeface="Arial" charset="0"/>
                <a:hlinkClick r:id="rId4"/>
              </a:rPr>
              <a:t>Markers of Successful Extubation in Extremely Preterm Infants, and Morbidity After Failed Extubation.</a:t>
            </a:r>
            <a:r>
              <a:rPr lang="pt-BR" sz="1400">
                <a:latin typeface="Arial" charset="0"/>
              </a:rPr>
              <a:t>Chawla S, Natarajan G, Shankaran S, Carper B, Brion LP, Keszler M, Carlo WA, Ambalavanan N, Gantz MG, Das A, Finer N, Goldberg RN, Cotten CM, Higgins RD; Eunice Kennedy Shriver National Institute of Child Health and Human Development Neonatal Research Network.J Pediatr. 2017 Oct;189:113-119.e2. doi: 10.1016/j.jpeds.2017.04.050. Epub 2017 Jun 7.PMID: 28600154. </a:t>
            </a:r>
            <a:r>
              <a:rPr lang="pt-BR" sz="1400" b="1">
                <a:latin typeface="Arial" charset="0"/>
                <a:hlinkClick r:id="rId4"/>
              </a:rPr>
              <a:t>Free PMC Article</a:t>
            </a:r>
            <a:endParaRPr lang="pt-BR" sz="1400">
              <a:latin typeface="Arial" charset="0"/>
            </a:endParaRPr>
          </a:p>
          <a:p>
            <a:pPr algn="ctr"/>
            <a:r>
              <a:rPr lang="pt-BR" sz="1400" u="sng">
                <a:latin typeface="Arial" charset="0"/>
                <a:hlinkClick r:id="rId5"/>
              </a:rPr>
              <a:t>Similar articles</a:t>
            </a:r>
            <a:r>
              <a:rPr lang="pt-BR" sz="1400" u="sng">
                <a:latin typeface="Arial" charset="0"/>
              </a:rPr>
              <a:t>. </a:t>
            </a:r>
            <a:r>
              <a:rPr lang="pt-BR" sz="1400">
                <a:solidFill>
                  <a:srgbClr val="0000FF"/>
                </a:solidFill>
                <a:latin typeface="Arial" charset="0"/>
              </a:rPr>
              <a:t>Artigo Livre!</a:t>
            </a:r>
          </a:p>
        </p:txBody>
      </p:sp>
      <p:pic>
        <p:nvPicPr>
          <p:cNvPr id="56326"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87675" y="5273675"/>
            <a:ext cx="2814638" cy="158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6327" name="AutoShape 7"/>
          <p:cNvSpPr>
            <a:spLocks noChangeArrowheads="1"/>
          </p:cNvSpPr>
          <p:nvPr/>
        </p:nvSpPr>
        <p:spPr bwMode="auto">
          <a:xfrm>
            <a:off x="8675688" y="6092825"/>
            <a:ext cx="215900" cy="566738"/>
          </a:xfrm>
          <a:prstGeom prst="curvedRightArrow">
            <a:avLst>
              <a:gd name="adj1" fmla="val 52500"/>
              <a:gd name="adj2" fmla="val 10500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3"/>
          <p:cNvSpPr>
            <a:spLocks noGrp="1"/>
          </p:cNvSpPr>
          <p:nvPr>
            <p:ph type="body" idx="1"/>
          </p:nvPr>
        </p:nvSpPr>
        <p:spPr>
          <a:xfrm>
            <a:off x="323850" y="188913"/>
            <a:ext cx="8640763" cy="6669087"/>
          </a:xfrm>
          <a:solidFill>
            <a:schemeClr val="bg1"/>
          </a:solidFill>
        </p:spPr>
        <p:txBody>
          <a:bodyPr/>
          <a:lstStyle/>
          <a:p>
            <a:pPr eaLnBrk="1" hangingPunct="1">
              <a:lnSpc>
                <a:spcPct val="80000"/>
              </a:lnSpc>
              <a:buFont typeface="Wingdings 3" pitchFamily="18" charset="2"/>
              <a:buNone/>
            </a:pPr>
            <a:r>
              <a:rPr lang="pt-BR" sz="2000" smtClean="0"/>
              <a:t>   A partir do estudo SUPPORT, foram randomiados  os RNPT extremos (24 sem e 6 dias a 27 sem e 6 dias) em dois grupos:</a:t>
            </a:r>
          </a:p>
          <a:p>
            <a:pPr eaLnBrk="1" hangingPunct="1">
              <a:lnSpc>
                <a:spcPct val="80000"/>
              </a:lnSpc>
              <a:buFont typeface="Wingdings 3" pitchFamily="18" charset="2"/>
              <a:buNone/>
            </a:pPr>
            <a:r>
              <a:rPr lang="pt-BR" sz="2000" smtClean="0"/>
              <a:t>      1-Grupo CPAP-374 RN </a:t>
            </a:r>
          </a:p>
          <a:p>
            <a:pPr eaLnBrk="1" hangingPunct="1">
              <a:lnSpc>
                <a:spcPct val="80000"/>
              </a:lnSpc>
              <a:buFont typeface="Wingdings 3" pitchFamily="18" charset="2"/>
              <a:buNone/>
            </a:pPr>
            <a:r>
              <a:rPr lang="pt-BR" sz="2000" smtClean="0"/>
              <a:t>      2-Grupo Surfactante-552 RN- intubação seguido de surfactante precoce).</a:t>
            </a:r>
          </a:p>
          <a:p>
            <a:pPr eaLnBrk="1" hangingPunct="1">
              <a:lnSpc>
                <a:spcPct val="80000"/>
              </a:lnSpc>
              <a:buFont typeface="Wingdings 3" pitchFamily="18" charset="2"/>
              <a:buNone/>
            </a:pPr>
            <a:r>
              <a:rPr lang="pt-BR" sz="2000" smtClean="0"/>
              <a:t>   A falha de extubação ocorreu em 388 RN (41,9%-75% foram intubados em menos de 2 dias após a extubação), </a:t>
            </a:r>
          </a:p>
          <a:p>
            <a:pPr eaLnBrk="1" hangingPunct="1">
              <a:lnSpc>
                <a:spcPct val="80000"/>
              </a:lnSpc>
              <a:buFont typeface="Wingdings 3" pitchFamily="18" charset="2"/>
              <a:buNone/>
            </a:pPr>
            <a:r>
              <a:rPr lang="pt-BR" sz="2000" smtClean="0"/>
              <a:t>  </a:t>
            </a:r>
            <a:r>
              <a:rPr lang="pt-BR" sz="2000" smtClean="0">
                <a:solidFill>
                  <a:srgbClr val="FF0000"/>
                </a:solidFill>
              </a:rPr>
              <a:t>  </a:t>
            </a:r>
            <a:r>
              <a:rPr lang="pt-BR" sz="2000" b="1" smtClean="0">
                <a:solidFill>
                  <a:srgbClr val="0000FF"/>
                </a:solidFill>
              </a:rPr>
              <a:t>Fatores associados ao sucesso na extubação: maior idade gestacional, maior Apgar aos 5 minutos, maior pH antes da extubação; menor pico de FiO2 24 horas antes da extubação, menor PaCO2,  menor FiO2, classificação AIG</a:t>
            </a:r>
            <a:r>
              <a:rPr lang="pt-BR" sz="2000" smtClean="0"/>
              <a:t> (o PIG associar-se a um menor crescimento pulmonar).</a:t>
            </a:r>
          </a:p>
          <a:p>
            <a:pPr eaLnBrk="1" hangingPunct="1">
              <a:lnSpc>
                <a:spcPct val="80000"/>
              </a:lnSpc>
            </a:pPr>
            <a:r>
              <a:rPr lang="pt-BR" sz="2000" b="1" smtClean="0">
                <a:solidFill>
                  <a:srgbClr val="FF0000"/>
                </a:solidFill>
              </a:rPr>
              <a:t>Fatores associados a falha de extubação : </a:t>
            </a:r>
            <a:r>
              <a:rPr lang="pt-BR" sz="2000" smtClean="0">
                <a:solidFill>
                  <a:srgbClr val="FF0000"/>
                </a:solidFill>
              </a:rPr>
              <a:t> Baixa IG, ventilação prolongada (&gt; 2 semanas), baixo índice de Apgar de 5 minutos, pH sanquíneo, extubação de configurações ventilatórias mais altas e fracasso no teste de respiração espontânea foram associados com falha de extubação.</a:t>
            </a:r>
          </a:p>
          <a:p>
            <a:pPr eaLnBrk="1" hangingPunct="1">
              <a:lnSpc>
                <a:spcPct val="80000"/>
              </a:lnSpc>
            </a:pPr>
            <a:r>
              <a:rPr lang="pt-BR" sz="2000" smtClean="0"/>
              <a:t>Muitas decisões de extubação são baseadas na preferências do clínico, influencias pelos valores de gases, parâmetros respiratórios</a:t>
            </a:r>
          </a:p>
          <a:p>
            <a:pPr algn="ctr" eaLnBrk="1" hangingPunct="1">
              <a:lnSpc>
                <a:spcPct val="80000"/>
              </a:lnSpc>
              <a:buFont typeface="Wingdings 3" pitchFamily="18" charset="2"/>
              <a:buNone/>
            </a:pPr>
            <a:r>
              <a:rPr lang="pt-BR" sz="2000" smtClean="0"/>
              <a:t>    </a:t>
            </a:r>
            <a:r>
              <a:rPr lang="pt-BR" sz="1900" b="1" smtClean="0">
                <a:solidFill>
                  <a:srgbClr val="FF0000"/>
                </a:solidFill>
              </a:rPr>
              <a:t>Entre as morbidades nos que falharam à extubação: hemorragia grave intracraniana, displasia broncopulmonar, mais tempo de internação  e morte.Nos reintubados, o tempo para intubação foi maior(51 ± 28 segundos), além de necessidade de maiores parâmetros ventilatórios</a:t>
            </a:r>
            <a:r>
              <a:rPr lang="pt-BR" sz="1900" b="1" smtClean="0"/>
              <a:t> </a:t>
            </a:r>
          </a:p>
          <a:p>
            <a:pPr eaLnBrk="1" hangingPunct="1">
              <a:lnSpc>
                <a:spcPct val="80000"/>
              </a:lnSpc>
            </a:pPr>
            <a:endParaRPr lang="pt-BR" sz="1500" b="1" smtClean="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Balão de Nuvem 5"/>
          <p:cNvSpPr>
            <a:spLocks noChangeArrowheads="1"/>
          </p:cNvSpPr>
          <p:nvPr/>
        </p:nvSpPr>
        <p:spPr bwMode="auto">
          <a:xfrm>
            <a:off x="2771775" y="3284538"/>
            <a:ext cx="3892550" cy="2159000"/>
          </a:xfrm>
          <a:prstGeom prst="cloudCallout">
            <a:avLst>
              <a:gd name="adj1" fmla="val -10032"/>
              <a:gd name="adj2" fmla="val 113602"/>
            </a:avLst>
          </a:prstGeom>
          <a:solidFill>
            <a:schemeClr val="accent1"/>
          </a:solidFill>
          <a:ln w="15875" algn="ctr">
            <a:solidFill>
              <a:srgbClr val="117EA7"/>
            </a:solidFill>
            <a:round/>
            <a:headEnd/>
            <a:tailEnd/>
          </a:ln>
        </p:spPr>
        <p:txBody>
          <a:bodyPr anchor="ctr"/>
          <a:lstStyle/>
          <a:p>
            <a:pPr algn="ctr"/>
            <a:r>
              <a:rPr lang="pt-BR" sz="2800">
                <a:solidFill>
                  <a:srgbClr val="FFFFFF"/>
                </a:solidFill>
                <a:latin typeface="Tw Cen MT" pitchFamily="34" charset="0"/>
              </a:rPr>
              <a:t>Quando extubar prematuros</a:t>
            </a:r>
            <a:r>
              <a:rPr lang="pt-BR" sz="4000">
                <a:solidFill>
                  <a:srgbClr val="FFFFFF"/>
                </a:solidFill>
                <a:latin typeface="Tw Cen MT" pitchFamily="34" charset="0"/>
              </a:rPr>
              <a:t> extremos?</a:t>
            </a:r>
          </a:p>
        </p:txBody>
      </p:sp>
      <p:sp>
        <p:nvSpPr>
          <p:cNvPr id="58371" name="Rectangle 5"/>
          <p:cNvSpPr>
            <a:spLocks noChangeArrowheads="1"/>
          </p:cNvSpPr>
          <p:nvPr/>
        </p:nvSpPr>
        <p:spPr bwMode="auto">
          <a:xfrm>
            <a:off x="195263" y="158750"/>
            <a:ext cx="8677275" cy="118745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457200"/>
            <a:r>
              <a:rPr lang="pt-BR" sz="2400" b="1">
                <a:solidFill>
                  <a:srgbClr val="0000FF"/>
                </a:solidFill>
                <a:latin typeface="Arial" charset="0"/>
              </a:rPr>
              <a:t>Resolvendo a equação da extubação: desmame da ventilação mecânica com sucesso de bebês nascidos de extremamente pré-termo EDITORIAL</a:t>
            </a:r>
          </a:p>
        </p:txBody>
      </p:sp>
      <p:sp>
        <p:nvSpPr>
          <p:cNvPr id="58372" name="Text Box 8"/>
          <p:cNvSpPr txBox="1">
            <a:spLocks noChangeArrowheads="1"/>
          </p:cNvSpPr>
          <p:nvPr/>
        </p:nvSpPr>
        <p:spPr bwMode="auto">
          <a:xfrm>
            <a:off x="4356100" y="5786438"/>
            <a:ext cx="4524375"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Gill Sans MT" pitchFamily="34" charset="0"/>
                <a:cs typeface="Arial" charset="0"/>
              </a:defRPr>
            </a:lvl1pPr>
            <a:lvl2pPr marL="742950" indent="-285750" defTabSz="457200" eaLnBrk="0" hangingPunct="0">
              <a:defRPr>
                <a:solidFill>
                  <a:schemeClr val="tx1"/>
                </a:solidFill>
                <a:latin typeface="Gill Sans MT" pitchFamily="34" charset="0"/>
                <a:cs typeface="Arial" charset="0"/>
              </a:defRPr>
            </a:lvl2pPr>
            <a:lvl3pPr marL="1143000" indent="-228600" defTabSz="457200" eaLnBrk="0" hangingPunct="0">
              <a:defRPr>
                <a:solidFill>
                  <a:schemeClr val="tx1"/>
                </a:solidFill>
                <a:latin typeface="Gill Sans MT" pitchFamily="34" charset="0"/>
                <a:cs typeface="Arial" charset="0"/>
              </a:defRPr>
            </a:lvl3pPr>
            <a:lvl4pPr marL="1600200" indent="-228600" defTabSz="457200" eaLnBrk="0" hangingPunct="0">
              <a:defRPr>
                <a:solidFill>
                  <a:schemeClr val="tx1"/>
                </a:solidFill>
                <a:latin typeface="Gill Sans MT" pitchFamily="34" charset="0"/>
                <a:cs typeface="Arial" charset="0"/>
              </a:defRPr>
            </a:lvl4pPr>
            <a:lvl5pPr marL="2057400" indent="-228600" defTabSz="457200" eaLnBrk="0" hangingPunct="0">
              <a:defRPr>
                <a:solidFill>
                  <a:schemeClr val="tx1"/>
                </a:solidFill>
                <a:latin typeface="Gill Sans MT" pitchFamily="34" charset="0"/>
                <a:cs typeface="Arial" charset="0"/>
              </a:defRPr>
            </a:lvl5pPr>
            <a:lvl6pPr marL="2514600" indent="-228600" defTabSz="457200" eaLnBrk="0" fontAlgn="base" hangingPunct="0">
              <a:spcBef>
                <a:spcPct val="0"/>
              </a:spcBef>
              <a:spcAft>
                <a:spcPct val="0"/>
              </a:spcAft>
              <a:defRPr>
                <a:solidFill>
                  <a:schemeClr val="tx1"/>
                </a:solidFill>
                <a:latin typeface="Gill Sans MT" pitchFamily="34" charset="0"/>
                <a:cs typeface="Arial" charset="0"/>
              </a:defRPr>
            </a:lvl6pPr>
            <a:lvl7pPr marL="2971800" indent="-228600" defTabSz="457200" eaLnBrk="0" fontAlgn="base" hangingPunct="0">
              <a:spcBef>
                <a:spcPct val="0"/>
              </a:spcBef>
              <a:spcAft>
                <a:spcPct val="0"/>
              </a:spcAft>
              <a:defRPr>
                <a:solidFill>
                  <a:schemeClr val="tx1"/>
                </a:solidFill>
                <a:latin typeface="Gill Sans MT" pitchFamily="34" charset="0"/>
                <a:cs typeface="Arial" charset="0"/>
              </a:defRPr>
            </a:lvl7pPr>
            <a:lvl8pPr marL="3429000" indent="-228600" defTabSz="457200" eaLnBrk="0" fontAlgn="base" hangingPunct="0">
              <a:spcBef>
                <a:spcPct val="0"/>
              </a:spcBef>
              <a:spcAft>
                <a:spcPct val="0"/>
              </a:spcAft>
              <a:defRPr>
                <a:solidFill>
                  <a:schemeClr val="tx1"/>
                </a:solidFill>
                <a:latin typeface="Gill Sans MT" pitchFamily="34" charset="0"/>
                <a:cs typeface="Arial" charset="0"/>
              </a:defRPr>
            </a:lvl8pPr>
            <a:lvl9pPr marL="3886200" indent="-228600" defTabSz="457200" eaLnBrk="0" fontAlgn="base" hangingPunct="0">
              <a:spcBef>
                <a:spcPct val="0"/>
              </a:spcBef>
              <a:spcAft>
                <a:spcPct val="0"/>
              </a:spcAft>
              <a:defRPr>
                <a:solidFill>
                  <a:schemeClr val="tx1"/>
                </a:solidFill>
                <a:latin typeface="Gill Sans MT" pitchFamily="34" charset="0"/>
                <a:cs typeface="Arial" charset="0"/>
              </a:defRPr>
            </a:lvl9pPr>
          </a:lstStyle>
          <a:p>
            <a:pPr algn="ctr" eaLnBrk="1" hangingPunct="1"/>
            <a:r>
              <a:rPr lang="pt-BR">
                <a:solidFill>
                  <a:srgbClr val="0000FF"/>
                </a:solidFill>
                <a:latin typeface="Arial" charset="0"/>
              </a:rPr>
              <a:t>Apresentação:Raphaella Fiorillo de Araujo</a:t>
            </a:r>
          </a:p>
          <a:p>
            <a:pPr algn="ctr" eaLnBrk="1" hangingPunct="1"/>
            <a:r>
              <a:rPr lang="pt-BR">
                <a:solidFill>
                  <a:srgbClr val="0000FF"/>
                </a:solidFill>
                <a:latin typeface="Arial" charset="0"/>
              </a:rPr>
              <a:t>Coordenação:Paulo R. Margotto</a:t>
            </a:r>
          </a:p>
          <a:p>
            <a:pPr eaLnBrk="1" hangingPunct="1"/>
            <a:endParaRPr lang="pt-BR">
              <a:solidFill>
                <a:srgbClr val="0000FF"/>
              </a:solidFill>
              <a:latin typeface="Arial" charset="0"/>
            </a:endParaRPr>
          </a:p>
        </p:txBody>
      </p:sp>
      <p:pic>
        <p:nvPicPr>
          <p:cNvPr id="58373"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4213" y="3500438"/>
            <a:ext cx="1166812"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4" name="Text Box 10"/>
          <p:cNvSpPr txBox="1">
            <a:spLocks noChangeArrowheads="1"/>
          </p:cNvSpPr>
          <p:nvPr/>
        </p:nvSpPr>
        <p:spPr bwMode="auto">
          <a:xfrm>
            <a:off x="468313" y="5354638"/>
            <a:ext cx="1943100" cy="1228725"/>
          </a:xfrm>
          <a:prstGeom prst="rect">
            <a:avLst/>
          </a:prstGeom>
          <a:solidFill>
            <a:schemeClr val="bg1"/>
          </a:solidFill>
          <a:ln w="38100">
            <a:solidFill>
              <a:srgbClr val="FF66FF"/>
            </a:solidFill>
            <a:miter lim="800000"/>
            <a:headEnd/>
            <a:tailEnd/>
          </a:ln>
        </p:spPr>
        <p:txBody>
          <a:bodyPr>
            <a:spAutoFit/>
          </a:bodyPr>
          <a:lstStyle>
            <a:lvl1pPr defTabSz="457200" eaLnBrk="0" hangingPunct="0">
              <a:defRPr>
                <a:solidFill>
                  <a:schemeClr val="tx1"/>
                </a:solidFill>
                <a:latin typeface="Gill Sans MT" pitchFamily="34" charset="0"/>
                <a:cs typeface="Arial" charset="0"/>
              </a:defRPr>
            </a:lvl1pPr>
            <a:lvl2pPr marL="742950" indent="-285750" defTabSz="457200" eaLnBrk="0" hangingPunct="0">
              <a:defRPr>
                <a:solidFill>
                  <a:schemeClr val="tx1"/>
                </a:solidFill>
                <a:latin typeface="Gill Sans MT" pitchFamily="34" charset="0"/>
                <a:cs typeface="Arial" charset="0"/>
              </a:defRPr>
            </a:lvl2pPr>
            <a:lvl3pPr marL="1143000" indent="-228600" defTabSz="457200" eaLnBrk="0" hangingPunct="0">
              <a:defRPr>
                <a:solidFill>
                  <a:schemeClr val="tx1"/>
                </a:solidFill>
                <a:latin typeface="Gill Sans MT" pitchFamily="34" charset="0"/>
                <a:cs typeface="Arial" charset="0"/>
              </a:defRPr>
            </a:lvl3pPr>
            <a:lvl4pPr marL="1600200" indent="-228600" defTabSz="457200" eaLnBrk="0" hangingPunct="0">
              <a:defRPr>
                <a:solidFill>
                  <a:schemeClr val="tx1"/>
                </a:solidFill>
                <a:latin typeface="Gill Sans MT" pitchFamily="34" charset="0"/>
                <a:cs typeface="Arial" charset="0"/>
              </a:defRPr>
            </a:lvl4pPr>
            <a:lvl5pPr marL="2057400" indent="-228600" defTabSz="457200" eaLnBrk="0" hangingPunct="0">
              <a:defRPr>
                <a:solidFill>
                  <a:schemeClr val="tx1"/>
                </a:solidFill>
                <a:latin typeface="Gill Sans MT" pitchFamily="34" charset="0"/>
                <a:cs typeface="Arial" charset="0"/>
              </a:defRPr>
            </a:lvl5pPr>
            <a:lvl6pPr marL="2514600" indent="-228600" defTabSz="457200" eaLnBrk="0" fontAlgn="base" hangingPunct="0">
              <a:spcBef>
                <a:spcPct val="0"/>
              </a:spcBef>
              <a:spcAft>
                <a:spcPct val="0"/>
              </a:spcAft>
              <a:defRPr>
                <a:solidFill>
                  <a:schemeClr val="tx1"/>
                </a:solidFill>
                <a:latin typeface="Gill Sans MT" pitchFamily="34" charset="0"/>
                <a:cs typeface="Arial" charset="0"/>
              </a:defRPr>
            </a:lvl6pPr>
            <a:lvl7pPr marL="2971800" indent="-228600" defTabSz="457200" eaLnBrk="0" fontAlgn="base" hangingPunct="0">
              <a:spcBef>
                <a:spcPct val="0"/>
              </a:spcBef>
              <a:spcAft>
                <a:spcPct val="0"/>
              </a:spcAft>
              <a:defRPr>
                <a:solidFill>
                  <a:schemeClr val="tx1"/>
                </a:solidFill>
                <a:latin typeface="Gill Sans MT" pitchFamily="34" charset="0"/>
                <a:cs typeface="Arial" charset="0"/>
              </a:defRPr>
            </a:lvl7pPr>
            <a:lvl8pPr marL="3429000" indent="-228600" defTabSz="457200" eaLnBrk="0" fontAlgn="base" hangingPunct="0">
              <a:spcBef>
                <a:spcPct val="0"/>
              </a:spcBef>
              <a:spcAft>
                <a:spcPct val="0"/>
              </a:spcAft>
              <a:defRPr>
                <a:solidFill>
                  <a:schemeClr val="tx1"/>
                </a:solidFill>
                <a:latin typeface="Gill Sans MT" pitchFamily="34" charset="0"/>
                <a:cs typeface="Arial" charset="0"/>
              </a:defRPr>
            </a:lvl8pPr>
            <a:lvl9pPr marL="3886200" indent="-228600" defTabSz="457200" eaLnBrk="0" fontAlgn="base" hangingPunct="0">
              <a:spcBef>
                <a:spcPct val="0"/>
              </a:spcBef>
              <a:spcAft>
                <a:spcPct val="0"/>
              </a:spcAft>
              <a:defRPr>
                <a:solidFill>
                  <a:schemeClr val="tx1"/>
                </a:solidFill>
                <a:latin typeface="Gill Sans MT" pitchFamily="34" charset="0"/>
                <a:cs typeface="Arial" charset="0"/>
              </a:defRPr>
            </a:lvl9pPr>
          </a:lstStyle>
          <a:p>
            <a:pPr algn="ctr" eaLnBrk="1" hangingPunct="1"/>
            <a:r>
              <a:rPr lang="pt-BR">
                <a:latin typeface="Arial" charset="0"/>
              </a:rPr>
              <a:t>Internato 6ª Série</a:t>
            </a:r>
          </a:p>
          <a:p>
            <a:pPr algn="ctr" eaLnBrk="1" hangingPunct="1"/>
            <a:r>
              <a:rPr lang="pt-BR">
                <a:latin typeface="Arial" charset="0"/>
              </a:rPr>
              <a:t>em Neonatologia</a:t>
            </a:r>
          </a:p>
        </p:txBody>
      </p:sp>
      <p:sp>
        <p:nvSpPr>
          <p:cNvPr id="58375" name="Rectangle 12"/>
          <p:cNvSpPr>
            <a:spLocks noChangeArrowheads="1"/>
          </p:cNvSpPr>
          <p:nvPr/>
        </p:nvSpPr>
        <p:spPr bwMode="auto">
          <a:xfrm>
            <a:off x="179388" y="1916113"/>
            <a:ext cx="8964612"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hlinkClick r:id="rId3"/>
              </a:rPr>
              <a:t>Solving the Extubation Equation: Successfully Weaning Infants Born Extremely Preterm from Mechanical Ventilation.</a:t>
            </a:r>
            <a:r>
              <a:rPr lang="pt-BR"/>
              <a:t>Manley BJ, Davis PG.J Pediatr. 2017 Oct;189:17-18. doi: 10.1016/j.jpeds.2017.06.015. Epub 2017 Jul 10. No abstract available.PMID: 28705653</a:t>
            </a:r>
          </a:p>
          <a:p>
            <a:pPr algn="ctr"/>
            <a:r>
              <a:rPr lang="pt-BR" u="sng">
                <a:hlinkClick r:id="rId4"/>
              </a:rPr>
              <a:t>Similar articles</a:t>
            </a:r>
            <a:endParaRPr lang="pt-BR" u="sng"/>
          </a:p>
        </p:txBody>
      </p:sp>
      <p:sp>
        <p:nvSpPr>
          <p:cNvPr id="58376" name="AutoShape 13"/>
          <p:cNvSpPr>
            <a:spLocks noChangeArrowheads="1"/>
          </p:cNvSpPr>
          <p:nvPr/>
        </p:nvSpPr>
        <p:spPr bwMode="auto">
          <a:xfrm>
            <a:off x="8675688" y="6092825"/>
            <a:ext cx="215900" cy="566738"/>
          </a:xfrm>
          <a:prstGeom prst="curvedRightArrow">
            <a:avLst>
              <a:gd name="adj1" fmla="val 52500"/>
              <a:gd name="adj2" fmla="val 10500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ítulo 1"/>
          <p:cNvSpPr>
            <a:spLocks noGrp="1"/>
          </p:cNvSpPr>
          <p:nvPr>
            <p:ph type="title" idx="4294967295"/>
          </p:nvPr>
        </p:nvSpPr>
        <p:spPr/>
        <p:txBody>
          <a:bodyPr anchor="ctr"/>
          <a:lstStyle/>
          <a:p>
            <a:pPr eaLnBrk="1" hangingPunct="1"/>
            <a:r>
              <a:rPr lang="pt-BR" smtClean="0">
                <a:solidFill>
                  <a:srgbClr val="0000FF"/>
                </a:solidFill>
              </a:rPr>
              <a:t>INTRODUÇÃO</a:t>
            </a:r>
          </a:p>
        </p:txBody>
      </p:sp>
      <p:sp>
        <p:nvSpPr>
          <p:cNvPr id="59395" name="Espaço Reservado para Conteúdo 2"/>
          <p:cNvSpPr>
            <a:spLocks noGrp="1"/>
          </p:cNvSpPr>
          <p:nvPr>
            <p:ph idx="4294967295"/>
          </p:nvPr>
        </p:nvSpPr>
        <p:spPr>
          <a:xfrm>
            <a:off x="768350" y="1938338"/>
            <a:ext cx="7680325" cy="4370387"/>
          </a:xfrm>
          <a:solidFill>
            <a:schemeClr val="bg1"/>
          </a:solidFill>
        </p:spPr>
        <p:txBody>
          <a:bodyPr lIns="45720" rIns="45720"/>
          <a:lstStyle/>
          <a:p>
            <a:pPr marL="90488" indent="-90488" algn="just" eaLnBrk="1" hangingPunct="1">
              <a:spcBef>
                <a:spcPct val="0"/>
              </a:spcBef>
              <a:buClrTx/>
              <a:buFont typeface="Arial" charset="0"/>
              <a:buChar char="•"/>
            </a:pPr>
            <a:r>
              <a:rPr lang="pt-BR" sz="3200" smtClean="0"/>
              <a:t>Ventilação mecânica prolongada no pré-termo associa-se a:</a:t>
            </a:r>
          </a:p>
          <a:p>
            <a:pPr marL="265113" lvl="1" indent="-136525" algn="just" eaLnBrk="1" hangingPunct="1">
              <a:spcBef>
                <a:spcPct val="0"/>
              </a:spcBef>
              <a:buClrTx/>
              <a:buFont typeface="Arial" charset="0"/>
              <a:buChar char="•"/>
            </a:pPr>
            <a:r>
              <a:rPr lang="pt-BR" smtClean="0"/>
              <a:t>Desenvolvimento neurológico adverso;</a:t>
            </a:r>
          </a:p>
          <a:p>
            <a:pPr marL="265113" lvl="1" indent="-136525" algn="just" eaLnBrk="1" hangingPunct="1">
              <a:spcBef>
                <a:spcPct val="0"/>
              </a:spcBef>
              <a:buClrTx/>
              <a:buFont typeface="Arial" charset="0"/>
              <a:buChar char="•"/>
            </a:pPr>
            <a:r>
              <a:rPr lang="pt-BR" smtClean="0"/>
              <a:t>Desenvolvimento de Displasia broncopulmonar (DBP)</a:t>
            </a:r>
            <a:r>
              <a:rPr lang="pt-BR" baseline="30000" smtClean="0"/>
              <a:t>1,2</a:t>
            </a:r>
            <a:r>
              <a:rPr lang="pt-BR" smtClean="0"/>
              <a:t>.</a:t>
            </a:r>
          </a:p>
          <a:p>
            <a:pPr marL="90488" indent="-90488" algn="just" eaLnBrk="1" hangingPunct="1">
              <a:spcBef>
                <a:spcPct val="0"/>
              </a:spcBef>
              <a:buClrTx/>
              <a:buFont typeface="Arial" charset="0"/>
              <a:buChar char="•"/>
            </a:pPr>
            <a:endParaRPr lang="pt-BR" sz="3200" smtClean="0"/>
          </a:p>
          <a:p>
            <a:pPr marL="90488" indent="-90488" algn="just" eaLnBrk="1" hangingPunct="1">
              <a:spcBef>
                <a:spcPct val="0"/>
              </a:spcBef>
              <a:buClrTx/>
              <a:buFont typeface="Arial" charset="0"/>
              <a:buChar char="•"/>
            </a:pPr>
            <a:r>
              <a:rPr lang="pt-BR" sz="3200" smtClean="0"/>
              <a:t>Limitar a exposição à ventilação mecânica se obtém:</a:t>
            </a:r>
          </a:p>
          <a:p>
            <a:pPr marL="265113" lvl="1" indent="-136525" algn="just" eaLnBrk="1" hangingPunct="1">
              <a:spcBef>
                <a:spcPct val="0"/>
              </a:spcBef>
              <a:buClrTx/>
              <a:buFont typeface="Arial" charset="0"/>
              <a:buChar char="•"/>
            </a:pPr>
            <a:r>
              <a:rPr lang="pt-BR" smtClean="0"/>
              <a:t>Evitando intubação com ventilação mecânica completa;</a:t>
            </a:r>
          </a:p>
          <a:p>
            <a:pPr marL="265113" lvl="1" indent="-136525" algn="just" eaLnBrk="1" hangingPunct="1">
              <a:spcBef>
                <a:spcPct val="0"/>
              </a:spcBef>
              <a:buClrTx/>
              <a:buFont typeface="Arial" charset="0"/>
              <a:buChar char="•"/>
            </a:pPr>
            <a:r>
              <a:rPr lang="pt-BR" smtClean="0"/>
              <a:t>Uso de pressão positiva contínua nas vias aéreas (CPAP)</a:t>
            </a:r>
            <a:r>
              <a:rPr lang="pt-BR" baseline="30000" smtClean="0"/>
              <a:t>3-6</a:t>
            </a:r>
            <a:r>
              <a:rPr lang="pt-BR" smtClean="0"/>
              <a:t>; que pode reduzir a DBP</a:t>
            </a:r>
            <a:r>
              <a:rPr lang="pt-BR" baseline="30000" smtClean="0"/>
              <a:t>7</a:t>
            </a:r>
            <a:r>
              <a:rPr lang="pt-BR" smtClean="0"/>
              <a:t>.</a:t>
            </a:r>
          </a:p>
          <a:p>
            <a:pPr marL="265113" lvl="1" indent="-136525" algn="just" eaLnBrk="1" hangingPunct="1">
              <a:spcBef>
                <a:spcPct val="0"/>
              </a:spcBef>
              <a:buClrTx/>
              <a:buFont typeface="Arial" charset="0"/>
              <a:buChar char="•"/>
            </a:pPr>
            <a:endParaRPr lang="pt-BR" smtClean="0"/>
          </a:p>
          <a:p>
            <a:pPr marL="90488" indent="-90488" algn="just" eaLnBrk="1" hangingPunct="1">
              <a:spcBef>
                <a:spcPct val="0"/>
              </a:spcBef>
              <a:buClrTx/>
              <a:buFontTx/>
              <a:buNone/>
            </a:pPr>
            <a:endParaRPr lang="pt-BR" sz="2900" smtClean="0"/>
          </a:p>
        </p:txBody>
      </p:sp>
      <p:sp>
        <p:nvSpPr>
          <p:cNvPr id="59396" name="AutoShape 4"/>
          <p:cNvSpPr>
            <a:spLocks noChangeArrowheads="1"/>
          </p:cNvSpPr>
          <p:nvPr/>
        </p:nvSpPr>
        <p:spPr bwMode="auto">
          <a:xfrm>
            <a:off x="8675688" y="6092825"/>
            <a:ext cx="215900" cy="566738"/>
          </a:xfrm>
          <a:prstGeom prst="curvedRightArrow">
            <a:avLst>
              <a:gd name="adj1" fmla="val 52500"/>
              <a:gd name="adj2" fmla="val 10500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Espaço Reservado para Conteúdo 2"/>
          <p:cNvSpPr>
            <a:spLocks noGrp="1"/>
          </p:cNvSpPr>
          <p:nvPr>
            <p:ph idx="4294967295"/>
          </p:nvPr>
        </p:nvSpPr>
        <p:spPr>
          <a:xfrm>
            <a:off x="2608263" y="1079500"/>
            <a:ext cx="5840412" cy="5229225"/>
          </a:xfrm>
        </p:spPr>
        <p:txBody>
          <a:bodyPr lIns="45720" rIns="45720"/>
          <a:lstStyle/>
          <a:p>
            <a:pPr marL="90488" indent="-90488" algn="just" eaLnBrk="1" hangingPunct="1">
              <a:spcBef>
                <a:spcPct val="0"/>
              </a:spcBef>
              <a:buClrTx/>
              <a:buFont typeface="Arial" charset="0"/>
              <a:buChar char="•"/>
            </a:pPr>
            <a:r>
              <a:rPr lang="pt-BR" sz="3200" b="1" smtClean="0">
                <a:solidFill>
                  <a:srgbClr val="0000FF"/>
                </a:solidFill>
              </a:rPr>
              <a:t>Para os intubados </a:t>
            </a:r>
            <a:r>
              <a:rPr lang="pt-BR" sz="3200" b="1" smtClean="0">
                <a:solidFill>
                  <a:srgbClr val="0000FF"/>
                </a:solidFill>
                <a:sym typeface="Wingdings" pitchFamily="2" charset="2"/>
              </a:rPr>
              <a:t> </a:t>
            </a:r>
            <a:r>
              <a:rPr lang="pt-BR" sz="3200" b="1" smtClean="0">
                <a:solidFill>
                  <a:srgbClr val="0000FF"/>
                </a:solidFill>
              </a:rPr>
              <a:t>Minimizar a exposição à ventilação mecânica</a:t>
            </a:r>
            <a:endParaRPr lang="pt-BR" sz="3200" b="1" baseline="30000" smtClean="0">
              <a:solidFill>
                <a:srgbClr val="0000FF"/>
              </a:solidFill>
            </a:endParaRPr>
          </a:p>
          <a:p>
            <a:pPr marL="265113" lvl="1" indent="-136525" algn="just" eaLnBrk="1" hangingPunct="1">
              <a:spcBef>
                <a:spcPct val="0"/>
              </a:spcBef>
              <a:buClrTx/>
              <a:buFont typeface="Arial" charset="0"/>
              <a:buChar char="•"/>
            </a:pPr>
            <a:r>
              <a:rPr lang="pt-BR" sz="2100" b="1" smtClean="0">
                <a:solidFill>
                  <a:srgbClr val="0000FF"/>
                </a:solidFill>
              </a:rPr>
              <a:t>Extubar o mais cedo possível para suportes ventilatórios não invasivos</a:t>
            </a:r>
          </a:p>
          <a:p>
            <a:pPr marL="265113" lvl="1" indent="-136525" algn="just" eaLnBrk="1" hangingPunct="1">
              <a:spcBef>
                <a:spcPct val="0"/>
              </a:spcBef>
              <a:buClrTx/>
              <a:buFont typeface="Arial" charset="0"/>
              <a:buChar char="•"/>
            </a:pPr>
            <a:endParaRPr lang="pt-BR" sz="2100" b="1" smtClean="0">
              <a:solidFill>
                <a:srgbClr val="0000FF"/>
              </a:solidFill>
            </a:endParaRPr>
          </a:p>
          <a:p>
            <a:pPr marL="265113" lvl="1" indent="-136525" algn="just" eaLnBrk="1" hangingPunct="1">
              <a:spcBef>
                <a:spcPct val="0"/>
              </a:spcBef>
              <a:buClrTx/>
              <a:buFont typeface="Arial" charset="0"/>
              <a:buChar char="•"/>
            </a:pPr>
            <a:endParaRPr lang="pt-BR" sz="2100" b="1" smtClean="0">
              <a:solidFill>
                <a:srgbClr val="0000FF"/>
              </a:solidFill>
            </a:endParaRPr>
          </a:p>
          <a:p>
            <a:pPr marL="265113" lvl="1" indent="-136525" algn="just" eaLnBrk="1" hangingPunct="1">
              <a:spcBef>
                <a:spcPct val="0"/>
              </a:spcBef>
              <a:buClrTx/>
              <a:buFont typeface="Arial" charset="0"/>
              <a:buChar char="•"/>
            </a:pPr>
            <a:endParaRPr lang="pt-BR" sz="2100" smtClean="0"/>
          </a:p>
          <a:p>
            <a:pPr marL="265113" lvl="1" indent="-136525" algn="just" eaLnBrk="1" hangingPunct="1">
              <a:spcBef>
                <a:spcPct val="0"/>
              </a:spcBef>
              <a:buClrTx/>
              <a:buFont typeface="Arial" charset="0"/>
              <a:buChar char="•"/>
            </a:pPr>
            <a:endParaRPr lang="pt-BR" sz="2100" smtClean="0"/>
          </a:p>
          <a:p>
            <a:pPr marL="265113" lvl="1" indent="-136525" algn="just" eaLnBrk="1" hangingPunct="1">
              <a:spcBef>
                <a:spcPct val="0"/>
              </a:spcBef>
              <a:buClrTx/>
              <a:buFont typeface="Arial" charset="0"/>
              <a:buChar char="•"/>
            </a:pPr>
            <a:endParaRPr lang="pt-BR" sz="2100" smtClean="0"/>
          </a:p>
          <a:p>
            <a:pPr marL="265113" lvl="1" indent="-136525" algn="just" eaLnBrk="1" hangingPunct="1">
              <a:spcBef>
                <a:spcPct val="0"/>
              </a:spcBef>
              <a:buClrTx/>
              <a:buFont typeface="Arial" charset="0"/>
              <a:buChar char="•"/>
            </a:pPr>
            <a:endParaRPr lang="pt-BR" sz="1800" smtClean="0"/>
          </a:p>
          <a:p>
            <a:pPr marL="90488" indent="-90488" algn="just" eaLnBrk="1" hangingPunct="1">
              <a:spcBef>
                <a:spcPct val="0"/>
              </a:spcBef>
              <a:buClrTx/>
              <a:buFontTx/>
              <a:buNone/>
            </a:pPr>
            <a:endParaRPr lang="pt-BR" sz="2900" smtClean="0"/>
          </a:p>
        </p:txBody>
      </p:sp>
      <p:sp>
        <p:nvSpPr>
          <p:cNvPr id="4" name="Balão de Nuvem 3"/>
          <p:cNvSpPr>
            <a:spLocks noChangeArrowheads="1"/>
          </p:cNvSpPr>
          <p:nvPr/>
        </p:nvSpPr>
        <p:spPr bwMode="auto">
          <a:xfrm>
            <a:off x="755650" y="3429000"/>
            <a:ext cx="2568575" cy="2382838"/>
          </a:xfrm>
          <a:prstGeom prst="cloudCallout">
            <a:avLst>
              <a:gd name="adj1" fmla="val 51606"/>
              <a:gd name="adj2" fmla="val -3231"/>
            </a:avLst>
          </a:prstGeom>
          <a:solidFill>
            <a:schemeClr val="accent1"/>
          </a:solidFill>
          <a:ln w="15875" algn="ctr">
            <a:solidFill>
              <a:srgbClr val="117EA7"/>
            </a:solidFill>
            <a:round/>
            <a:headEnd/>
            <a:tailEnd/>
          </a:ln>
        </p:spPr>
        <p:txBody>
          <a:bodyPr anchor="ctr"/>
          <a:lstStyle/>
          <a:p>
            <a:pPr algn="ctr" fontAlgn="auto">
              <a:spcBef>
                <a:spcPts val="0"/>
              </a:spcBef>
              <a:spcAft>
                <a:spcPts val="0"/>
              </a:spcAft>
              <a:defRPr/>
            </a:pPr>
            <a:r>
              <a:rPr lang="pt-BR" sz="2400" dirty="0">
                <a:solidFill>
                  <a:schemeClr val="lt1"/>
                </a:solidFill>
                <a:latin typeface="+mn-lt"/>
                <a:cs typeface="+mn-cs"/>
              </a:rPr>
              <a:t>Qual o melhor momento para </a:t>
            </a:r>
            <a:r>
              <a:rPr lang="pt-BR" sz="2400" dirty="0" err="1">
                <a:solidFill>
                  <a:schemeClr val="lt1"/>
                </a:solidFill>
                <a:latin typeface="+mn-lt"/>
                <a:cs typeface="+mn-cs"/>
              </a:rPr>
              <a:t>extubar</a:t>
            </a:r>
            <a:r>
              <a:rPr lang="pt-BR" sz="2400" dirty="0">
                <a:solidFill>
                  <a:schemeClr val="lt1"/>
                </a:solidFill>
                <a:latin typeface="+mn-lt"/>
                <a:cs typeface="+mn-cs"/>
              </a:rPr>
              <a:t>?</a:t>
            </a:r>
          </a:p>
        </p:txBody>
      </p:sp>
      <p:pic>
        <p:nvPicPr>
          <p:cNvPr id="5" name="Diagrama 4"/>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5263" y="3681413"/>
            <a:ext cx="3849687"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21" name="AutoShape 5"/>
          <p:cNvSpPr>
            <a:spLocks noChangeArrowheads="1"/>
          </p:cNvSpPr>
          <p:nvPr/>
        </p:nvSpPr>
        <p:spPr bwMode="auto">
          <a:xfrm>
            <a:off x="8675688" y="6092825"/>
            <a:ext cx="215900" cy="566738"/>
          </a:xfrm>
          <a:prstGeom prst="curvedRightArrow">
            <a:avLst>
              <a:gd name="adj1" fmla="val 52500"/>
              <a:gd name="adj2" fmla="val 10500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300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4" fill="hold" nodeType="clickEffect">
                                  <p:stCondLst>
                                    <p:cond delay="15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Espaço Reservado para Conteúdo 2"/>
          <p:cNvSpPr>
            <a:spLocks noGrp="1"/>
          </p:cNvSpPr>
          <p:nvPr>
            <p:ph idx="4294967295"/>
          </p:nvPr>
        </p:nvSpPr>
        <p:spPr>
          <a:xfrm>
            <a:off x="768350" y="1865313"/>
            <a:ext cx="7831138" cy="4443412"/>
          </a:xfrm>
          <a:solidFill>
            <a:schemeClr val="bg1"/>
          </a:solidFill>
        </p:spPr>
        <p:txBody>
          <a:bodyPr lIns="45720" rIns="45720"/>
          <a:lstStyle/>
          <a:p>
            <a:pPr marL="90488" indent="-90488" eaLnBrk="1" hangingPunct="1">
              <a:spcBef>
                <a:spcPct val="0"/>
              </a:spcBef>
              <a:buClrTx/>
              <a:buFont typeface="Arial" charset="0"/>
              <a:buChar char="•"/>
            </a:pPr>
            <a:r>
              <a:rPr lang="pt-BR" sz="3600" smtClean="0"/>
              <a:t>Estudos da Austrália e Nova Zelândia demonstraram que:</a:t>
            </a:r>
          </a:p>
          <a:p>
            <a:pPr marL="265113" lvl="1" indent="-136525" eaLnBrk="1" hangingPunct="1">
              <a:spcBef>
                <a:spcPct val="0"/>
              </a:spcBef>
              <a:buClrTx/>
              <a:buFont typeface="Arial" charset="0"/>
              <a:buChar char="•"/>
            </a:pPr>
            <a:r>
              <a:rPr lang="pt-BR" smtClean="0"/>
              <a:t>Falha na CPAP ocorre em mais de 40% dos RN entre 25 e 28 semanas;</a:t>
            </a:r>
          </a:p>
          <a:p>
            <a:pPr marL="265113" lvl="1" indent="-136525" eaLnBrk="1" hangingPunct="1">
              <a:spcBef>
                <a:spcPct val="0"/>
              </a:spcBef>
              <a:buClrTx/>
              <a:buFont typeface="Arial" charset="0"/>
              <a:buChar char="•"/>
            </a:pPr>
            <a:r>
              <a:rPr lang="pt-BR" smtClean="0"/>
              <a:t>Desfechos adversos: morte e DBP.</a:t>
            </a:r>
            <a:r>
              <a:rPr lang="pt-BR" baseline="30000" smtClean="0"/>
              <a:t>8</a:t>
            </a:r>
          </a:p>
          <a:p>
            <a:pPr marL="265113" lvl="1" indent="-136525" eaLnBrk="1" hangingPunct="1">
              <a:spcBef>
                <a:spcPct val="0"/>
              </a:spcBef>
              <a:buClrTx/>
              <a:buFont typeface="Arial" charset="0"/>
              <a:buChar char="•"/>
            </a:pPr>
            <a:endParaRPr lang="pt-BR" smtClean="0"/>
          </a:p>
          <a:p>
            <a:pPr marL="90488" indent="-90488" eaLnBrk="1" hangingPunct="1">
              <a:spcBef>
                <a:spcPct val="0"/>
              </a:spcBef>
              <a:buClrTx/>
              <a:buFont typeface="Arial" charset="0"/>
              <a:buChar char="•"/>
            </a:pPr>
            <a:r>
              <a:rPr lang="pt-BR" sz="3600" smtClean="0"/>
              <a:t>Critérios atuais para extubação:</a:t>
            </a:r>
          </a:p>
          <a:p>
            <a:pPr marL="265113" lvl="1" indent="-136525" eaLnBrk="1" hangingPunct="1">
              <a:spcBef>
                <a:spcPct val="0"/>
              </a:spcBef>
              <a:buClrTx/>
              <a:buFont typeface="Arial" charset="0"/>
              <a:buChar char="•"/>
            </a:pPr>
            <a:r>
              <a:rPr lang="pt-BR" smtClean="0"/>
              <a:t>Configurações do ventilador mecânico, analise da gasometria e estabilidade clínica.</a:t>
            </a:r>
            <a:r>
              <a:rPr lang="pt-BR" baseline="30000" smtClean="0"/>
              <a:t>10</a:t>
            </a:r>
          </a:p>
          <a:p>
            <a:pPr marL="265113" lvl="1" indent="-136525" eaLnBrk="1" hangingPunct="1">
              <a:spcBef>
                <a:spcPct val="0"/>
              </a:spcBef>
              <a:buClrTx/>
              <a:buFont typeface="Arial" charset="0"/>
              <a:buChar char="•"/>
            </a:pPr>
            <a:r>
              <a:rPr lang="pt-BR" smtClean="0"/>
              <a:t>Fatores associados a falhas: menor idade gestacional e alta pressão parcial de dióxido de carbono prévia</a:t>
            </a:r>
            <a:r>
              <a:rPr lang="pt-BR" baseline="30000" smtClean="0"/>
              <a:t>13</a:t>
            </a:r>
            <a:r>
              <a:rPr lang="pt-BR" smtClean="0"/>
              <a:t>.</a:t>
            </a:r>
          </a:p>
          <a:p>
            <a:pPr marL="90488" indent="-90488" eaLnBrk="1" hangingPunct="1">
              <a:lnSpc>
                <a:spcPct val="80000"/>
              </a:lnSpc>
            </a:pPr>
            <a:endParaRPr lang="pt-BR" smtClean="0"/>
          </a:p>
        </p:txBody>
      </p:sp>
      <p:sp>
        <p:nvSpPr>
          <p:cNvPr id="61443" name="AutoShape 3"/>
          <p:cNvSpPr>
            <a:spLocks noChangeArrowheads="1"/>
          </p:cNvSpPr>
          <p:nvPr/>
        </p:nvSpPr>
        <p:spPr bwMode="auto">
          <a:xfrm>
            <a:off x="8675688" y="6092825"/>
            <a:ext cx="215900" cy="566738"/>
          </a:xfrm>
          <a:prstGeom prst="curvedRightArrow">
            <a:avLst>
              <a:gd name="adj1" fmla="val 52500"/>
              <a:gd name="adj2" fmla="val 10500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Espaço Reservado para Conteúdo 2"/>
          <p:cNvSpPr>
            <a:spLocks noGrp="1"/>
          </p:cNvSpPr>
          <p:nvPr>
            <p:ph idx="4294967295"/>
          </p:nvPr>
        </p:nvSpPr>
        <p:spPr>
          <a:xfrm>
            <a:off x="539552" y="332656"/>
            <a:ext cx="7831137" cy="4443413"/>
          </a:xfrm>
          <a:solidFill>
            <a:schemeClr val="bg1"/>
          </a:solidFill>
        </p:spPr>
        <p:txBody>
          <a:bodyPr lIns="45720" rIns="45720"/>
          <a:lstStyle/>
          <a:p>
            <a:pPr marL="90488" indent="-90488" algn="just" eaLnBrk="1" hangingPunct="1">
              <a:spcBef>
                <a:spcPct val="0"/>
              </a:spcBef>
              <a:buClrTx/>
              <a:buFont typeface="Arial" charset="0"/>
              <a:buChar char="•"/>
            </a:pPr>
            <a:r>
              <a:rPr lang="pt-BR" sz="3600" smtClean="0"/>
              <a:t>Ensaio clínico randomizado de Chawla et al</a:t>
            </a:r>
            <a:r>
              <a:rPr lang="pt-BR" sz="3600" baseline="30000" smtClean="0"/>
              <a:t>14</a:t>
            </a:r>
            <a:r>
              <a:rPr lang="pt-BR" sz="3600" smtClean="0"/>
              <a:t>:</a:t>
            </a:r>
          </a:p>
          <a:p>
            <a:pPr marL="90488" indent="-90488" algn="just" eaLnBrk="1" hangingPunct="1">
              <a:spcBef>
                <a:spcPct val="0"/>
              </a:spcBef>
              <a:buClrTx/>
              <a:buFont typeface="Arial" charset="0"/>
              <a:buChar char="•"/>
            </a:pPr>
            <a:endParaRPr lang="pt-BR" sz="3600" smtClean="0"/>
          </a:p>
          <a:p>
            <a:pPr marL="265113" lvl="1" indent="-136525" algn="just" eaLnBrk="1" hangingPunct="1">
              <a:spcBef>
                <a:spcPct val="0"/>
              </a:spcBef>
              <a:buClrTx/>
              <a:buFont typeface="Arial" charset="0"/>
              <a:buChar char="•"/>
            </a:pPr>
            <a:r>
              <a:rPr lang="pt-BR" smtClean="0"/>
              <a:t>Comparou duas faixas alvo de saturação de O</a:t>
            </a:r>
            <a:r>
              <a:rPr lang="pt-BR" baseline="-25000" smtClean="0"/>
              <a:t>2</a:t>
            </a:r>
            <a:r>
              <a:rPr lang="pt-BR" smtClean="0"/>
              <a:t> (85-89% e 91-95%) e duas estratégias de manejo respiratório precoce (CPAP e intubação precoce com tratamento com surfactante).</a:t>
            </a:r>
          </a:p>
          <a:p>
            <a:pPr marL="265113" lvl="1" indent="-136525" algn="just" eaLnBrk="1" hangingPunct="1">
              <a:spcBef>
                <a:spcPct val="0"/>
              </a:spcBef>
              <a:buClrTx/>
              <a:buFont typeface="Arial" charset="0"/>
              <a:buChar char="•"/>
            </a:pPr>
            <a:endParaRPr lang="pt-BR" smtClean="0"/>
          </a:p>
          <a:p>
            <a:pPr marL="265113" lvl="1" indent="-136525" algn="just" eaLnBrk="1" hangingPunct="1">
              <a:spcBef>
                <a:spcPct val="0"/>
              </a:spcBef>
              <a:buClrTx/>
              <a:buFont typeface="Arial" charset="0"/>
              <a:buChar char="•"/>
            </a:pPr>
            <a:r>
              <a:rPr lang="pt-BR" smtClean="0"/>
              <a:t>1316 crianças nascidas entre 24 semanas e 27 semanas e 6 dias. </a:t>
            </a:r>
            <a:endParaRPr lang="pt-BR" sz="2800" smtClean="0"/>
          </a:p>
          <a:p>
            <a:pPr marL="447675" lvl="2" indent="-136525" algn="just" eaLnBrk="1" hangingPunct="1">
              <a:spcBef>
                <a:spcPct val="0"/>
              </a:spcBef>
              <a:buClrTx/>
              <a:buFont typeface="Arial" charset="0"/>
              <a:buChar char="•"/>
            </a:pPr>
            <a:r>
              <a:rPr lang="pt-BR" sz="3600" smtClean="0">
                <a:solidFill>
                  <a:srgbClr val="FF0000"/>
                </a:solidFill>
              </a:rPr>
              <a:t>388(42%) </a:t>
            </a:r>
            <a:r>
              <a:rPr lang="pt-BR" sz="3600" smtClean="0">
                <a:solidFill>
                  <a:srgbClr val="FF0000"/>
                </a:solidFill>
                <a:sym typeface="Wingdings" pitchFamily="2" charset="2"/>
              </a:rPr>
              <a:t> FALHA DE EXTUBAÇÃO</a:t>
            </a:r>
            <a:r>
              <a:rPr lang="pt-BR" sz="3600" smtClean="0">
                <a:sym typeface="Wingdings" pitchFamily="2" charset="2"/>
              </a:rPr>
              <a:t> (reintubação dentro de 5 dias)  maior morbimortalidade. </a:t>
            </a:r>
          </a:p>
          <a:p>
            <a:pPr marL="90488" indent="-90488" algn="just" eaLnBrk="1" hangingPunct="1">
              <a:spcBef>
                <a:spcPct val="0"/>
              </a:spcBef>
              <a:buClrTx/>
              <a:buFont typeface="Arial" charset="0"/>
              <a:buChar char="•"/>
            </a:pPr>
            <a:endParaRPr lang="pt-BR" sz="3600" smtClean="0">
              <a:sym typeface="Wingdings" pitchFamily="2" charset="2"/>
            </a:endParaRPr>
          </a:p>
          <a:p>
            <a:pPr marL="90488" indent="-90488" eaLnBrk="1" hangingPunct="1"/>
            <a:endParaRPr lang="pt-BR" smtClean="0"/>
          </a:p>
        </p:txBody>
      </p:sp>
      <p:sp>
        <p:nvSpPr>
          <p:cNvPr id="62467" name="AutoShape 3"/>
          <p:cNvSpPr>
            <a:spLocks noChangeArrowheads="1"/>
          </p:cNvSpPr>
          <p:nvPr/>
        </p:nvSpPr>
        <p:spPr bwMode="auto">
          <a:xfrm>
            <a:off x="8675688" y="6092825"/>
            <a:ext cx="215900" cy="566738"/>
          </a:xfrm>
          <a:prstGeom prst="curvedRightArrow">
            <a:avLst>
              <a:gd name="adj1" fmla="val 52500"/>
              <a:gd name="adj2" fmla="val 10500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Conteúdo 2"/>
          <p:cNvSpPr>
            <a:spLocks noGrp="1"/>
          </p:cNvSpPr>
          <p:nvPr>
            <p:ph idx="4294967295"/>
          </p:nvPr>
        </p:nvSpPr>
        <p:spPr>
          <a:xfrm>
            <a:off x="611560" y="620688"/>
            <a:ext cx="7831138" cy="4443412"/>
          </a:xfrm>
          <a:solidFill>
            <a:schemeClr val="bg1"/>
          </a:solidFill>
        </p:spPr>
        <p:txBody>
          <a:bodyPr lIns="45720" rIns="45720"/>
          <a:lstStyle/>
          <a:p>
            <a:pPr marL="90488" indent="-90488" algn="just" eaLnBrk="1" hangingPunct="1">
              <a:spcBef>
                <a:spcPct val="0"/>
              </a:spcBef>
              <a:buClrTx/>
              <a:buFont typeface="Arial" charset="0"/>
              <a:buChar char="•"/>
            </a:pPr>
            <a:r>
              <a:rPr lang="pt-BR" sz="3200" dirty="0" smtClean="0"/>
              <a:t>Ensaio clínico randomizado de </a:t>
            </a:r>
            <a:r>
              <a:rPr lang="pt-BR" sz="3200" dirty="0" err="1" smtClean="0"/>
              <a:t>Chawla</a:t>
            </a:r>
            <a:r>
              <a:rPr lang="pt-BR" sz="3200" dirty="0" smtClean="0"/>
              <a:t> et al</a:t>
            </a:r>
            <a:r>
              <a:rPr lang="pt-BR" sz="3200" baseline="30000" dirty="0" smtClean="0"/>
              <a:t>14</a:t>
            </a:r>
            <a:r>
              <a:rPr lang="pt-BR" sz="3200" dirty="0" smtClean="0"/>
              <a:t>:</a:t>
            </a:r>
          </a:p>
          <a:p>
            <a:pPr marL="90488" indent="-90488" algn="just" eaLnBrk="1" hangingPunct="1">
              <a:spcBef>
                <a:spcPct val="0"/>
              </a:spcBef>
              <a:buClrTx/>
              <a:buFont typeface="Arial" charset="0"/>
              <a:buChar char="•"/>
            </a:pPr>
            <a:endParaRPr lang="pt-BR" sz="3200" dirty="0" smtClean="0"/>
          </a:p>
          <a:p>
            <a:pPr marL="90488" indent="-90488" algn="just" eaLnBrk="1" hangingPunct="1">
              <a:spcBef>
                <a:spcPct val="0"/>
              </a:spcBef>
              <a:buClrTx/>
              <a:buFont typeface="Arial" charset="0"/>
              <a:buChar char="•"/>
            </a:pPr>
            <a:r>
              <a:rPr lang="pt-BR" sz="3200" dirty="0" smtClean="0">
                <a:sym typeface="Wingdings" pitchFamily="2" charset="2"/>
              </a:rPr>
              <a:t>Fatores associados a </a:t>
            </a:r>
            <a:r>
              <a:rPr lang="pt-BR" sz="3200" dirty="0" err="1" smtClean="0">
                <a:sym typeface="Wingdings" pitchFamily="2" charset="2"/>
              </a:rPr>
              <a:t>extubação</a:t>
            </a:r>
            <a:r>
              <a:rPr lang="pt-BR" sz="3200" dirty="0" smtClean="0">
                <a:sym typeface="Wingdings" pitchFamily="2" charset="2"/>
              </a:rPr>
              <a:t> bem sucedida:</a:t>
            </a:r>
          </a:p>
          <a:p>
            <a:pPr marL="265113" lvl="1" indent="-136525" algn="just" eaLnBrk="1" hangingPunct="1">
              <a:spcBef>
                <a:spcPct val="0"/>
              </a:spcBef>
              <a:buClrTx/>
              <a:buFont typeface="Arial" charset="0"/>
              <a:buChar char="•"/>
            </a:pPr>
            <a:r>
              <a:rPr lang="pt-BR" sz="2100" dirty="0" smtClean="0">
                <a:sym typeface="Wingdings" pitchFamily="2" charset="2"/>
              </a:rPr>
              <a:t>Maior </a:t>
            </a:r>
            <a:r>
              <a:rPr lang="pt-BR" sz="2100" dirty="0" err="1" smtClean="0">
                <a:sym typeface="Wingdings" pitchFamily="2" charset="2"/>
              </a:rPr>
              <a:t>Apgar</a:t>
            </a:r>
            <a:r>
              <a:rPr lang="pt-BR" sz="2100" dirty="0" smtClean="0">
                <a:sym typeface="Wingdings" pitchFamily="2" charset="2"/>
              </a:rPr>
              <a:t> de 5 minutos; pH antes da </a:t>
            </a:r>
            <a:r>
              <a:rPr lang="pt-BR" sz="2100" dirty="0" err="1" smtClean="0">
                <a:sym typeface="Wingdings" pitchFamily="2" charset="2"/>
              </a:rPr>
              <a:t>extubação</a:t>
            </a:r>
            <a:r>
              <a:rPr lang="pt-BR" sz="2100" dirty="0" smtClean="0">
                <a:sym typeface="Wingdings" pitchFamily="2" charset="2"/>
              </a:rPr>
              <a:t>; menor FiO</a:t>
            </a:r>
            <a:r>
              <a:rPr lang="pt-BR" sz="2100" baseline="-25000" dirty="0" smtClean="0">
                <a:sym typeface="Wingdings" pitchFamily="2" charset="2"/>
              </a:rPr>
              <a:t>2</a:t>
            </a:r>
            <a:r>
              <a:rPr lang="pt-BR" sz="2100" dirty="0" smtClean="0">
                <a:sym typeface="Wingdings" pitchFamily="2" charset="2"/>
              </a:rPr>
              <a:t> nas primeiras 24h de idade e antes da </a:t>
            </a:r>
            <a:r>
              <a:rPr lang="pt-BR" sz="2100" dirty="0" err="1" smtClean="0">
                <a:sym typeface="Wingdings" pitchFamily="2" charset="2"/>
              </a:rPr>
              <a:t>extubação</a:t>
            </a:r>
            <a:r>
              <a:rPr lang="pt-BR" sz="2100" dirty="0" smtClean="0">
                <a:sym typeface="Wingdings" pitchFamily="2" charset="2"/>
              </a:rPr>
              <a:t> e menor pressão parcial de CO</a:t>
            </a:r>
            <a:r>
              <a:rPr lang="pt-BR" sz="2100" baseline="-25000" dirty="0" smtClean="0">
                <a:sym typeface="Wingdings" pitchFamily="2" charset="2"/>
              </a:rPr>
              <a:t>2</a:t>
            </a:r>
            <a:r>
              <a:rPr lang="pt-BR" sz="2100" dirty="0" smtClean="0">
                <a:sym typeface="Wingdings" pitchFamily="2" charset="2"/>
              </a:rPr>
              <a:t> antes da </a:t>
            </a:r>
            <a:r>
              <a:rPr lang="pt-BR" sz="2100" dirty="0" err="1" smtClean="0">
                <a:sym typeface="Wingdings" pitchFamily="2" charset="2"/>
              </a:rPr>
              <a:t>extubação</a:t>
            </a:r>
            <a:r>
              <a:rPr lang="pt-BR" sz="2100" dirty="0" smtClean="0">
                <a:sym typeface="Wingdings" pitchFamily="2" charset="2"/>
              </a:rPr>
              <a:t>.</a:t>
            </a:r>
          </a:p>
          <a:p>
            <a:pPr marL="265113" lvl="1" indent="-136525" algn="just" eaLnBrk="1" hangingPunct="1">
              <a:spcBef>
                <a:spcPct val="0"/>
              </a:spcBef>
              <a:buClrTx/>
              <a:buFont typeface="Arial" charset="0"/>
              <a:buChar char="•"/>
            </a:pPr>
            <a:endParaRPr lang="pt-BR" dirty="0" smtClean="0"/>
          </a:p>
          <a:p>
            <a:pPr marL="90488" indent="-90488" algn="just" eaLnBrk="1" hangingPunct="1">
              <a:spcBef>
                <a:spcPct val="0"/>
              </a:spcBef>
              <a:buClrTx/>
              <a:buFont typeface="Arial" charset="0"/>
              <a:buChar char="•"/>
            </a:pPr>
            <a:r>
              <a:rPr lang="pt-BR" sz="3200" u="sng" dirty="0" smtClean="0"/>
              <a:t>Conclusão</a:t>
            </a:r>
            <a:r>
              <a:rPr lang="pt-BR" sz="3200" dirty="0" smtClean="0"/>
              <a:t>:</a:t>
            </a:r>
          </a:p>
          <a:p>
            <a:pPr marL="265113" lvl="1" indent="-136525" algn="just" eaLnBrk="1" hangingPunct="1">
              <a:spcBef>
                <a:spcPct val="0"/>
              </a:spcBef>
              <a:buClrTx/>
              <a:buFont typeface="Arial" charset="0"/>
              <a:buChar char="•"/>
            </a:pPr>
            <a:r>
              <a:rPr lang="pt-BR" sz="2100" dirty="0" smtClean="0"/>
              <a:t>Crianças menores e mais doentes são mais propensas a terem falha na </a:t>
            </a:r>
            <a:r>
              <a:rPr lang="pt-BR" sz="2100" dirty="0" err="1" smtClean="0"/>
              <a:t>extubação</a:t>
            </a:r>
            <a:r>
              <a:rPr lang="pt-BR" sz="2100" dirty="0" smtClean="0"/>
              <a:t>; </a:t>
            </a:r>
          </a:p>
          <a:p>
            <a:pPr marL="265113" lvl="1" indent="-136525" algn="just" eaLnBrk="1" hangingPunct="1">
              <a:spcBef>
                <a:spcPct val="0"/>
              </a:spcBef>
              <a:buClrTx/>
              <a:buFont typeface="Arial" charset="0"/>
              <a:buChar char="•"/>
            </a:pPr>
            <a:r>
              <a:rPr lang="pt-BR" sz="2100" dirty="0" smtClean="0"/>
              <a:t>Esses recém-nascidos (RN) são mais propensos a terem desfechos neurológicos e pulmonares adversos.</a:t>
            </a:r>
          </a:p>
          <a:p>
            <a:pPr marL="447675" lvl="2" indent="-136525" algn="just" eaLnBrk="1" hangingPunct="1">
              <a:spcBef>
                <a:spcPct val="0"/>
              </a:spcBef>
              <a:buClrTx/>
              <a:buFont typeface="Arial" charset="0"/>
              <a:buChar char="•"/>
            </a:pPr>
            <a:endParaRPr lang="pt-BR" sz="3500" dirty="0" smtClean="0"/>
          </a:p>
          <a:p>
            <a:pPr marL="90488" indent="-90488" eaLnBrk="1" hangingPunct="1"/>
            <a:endParaRPr lang="pt-BR" sz="2200" dirty="0" smtClean="0"/>
          </a:p>
        </p:txBody>
      </p:sp>
      <p:sp>
        <p:nvSpPr>
          <p:cNvPr id="63491" name="AutoShape 3"/>
          <p:cNvSpPr>
            <a:spLocks noChangeArrowheads="1"/>
          </p:cNvSpPr>
          <p:nvPr/>
        </p:nvSpPr>
        <p:spPr bwMode="auto">
          <a:xfrm>
            <a:off x="8675688" y="6092825"/>
            <a:ext cx="215900" cy="566738"/>
          </a:xfrm>
          <a:prstGeom prst="curvedRightArrow">
            <a:avLst>
              <a:gd name="adj1" fmla="val 52500"/>
              <a:gd name="adj2" fmla="val 10500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Espaço Reservado para Conteúdo 2"/>
          <p:cNvSpPr>
            <a:spLocks noGrp="1"/>
          </p:cNvSpPr>
          <p:nvPr>
            <p:ph idx="4294967295"/>
          </p:nvPr>
        </p:nvSpPr>
        <p:spPr>
          <a:xfrm>
            <a:off x="768350" y="1865313"/>
            <a:ext cx="7831138" cy="4443412"/>
          </a:xfrm>
          <a:solidFill>
            <a:schemeClr val="bg1"/>
          </a:solidFill>
        </p:spPr>
        <p:txBody>
          <a:bodyPr lIns="45720" rIns="45720"/>
          <a:lstStyle/>
          <a:p>
            <a:pPr marL="90488" indent="-90488" algn="just" eaLnBrk="1" hangingPunct="1">
              <a:spcBef>
                <a:spcPct val="0"/>
              </a:spcBef>
              <a:buClrTx/>
              <a:buFont typeface="Arial" charset="0"/>
              <a:buChar char="•"/>
            </a:pPr>
            <a:r>
              <a:rPr lang="pt-BR" sz="3600" smtClean="0"/>
              <a:t>Ensaio clínico randomizado de Chawla et al</a:t>
            </a:r>
            <a:r>
              <a:rPr lang="pt-BR" sz="3600" baseline="30000" smtClean="0"/>
              <a:t>14</a:t>
            </a:r>
            <a:r>
              <a:rPr lang="pt-BR" sz="3600" smtClean="0"/>
              <a:t>:</a:t>
            </a:r>
          </a:p>
          <a:p>
            <a:pPr marL="447675" lvl="2" indent="-136525" algn="just" eaLnBrk="1" hangingPunct="1">
              <a:spcBef>
                <a:spcPct val="0"/>
              </a:spcBef>
              <a:buClrTx/>
              <a:buFont typeface="Arial" charset="0"/>
              <a:buChar char="•"/>
            </a:pPr>
            <a:endParaRPr lang="pt-BR" sz="3600" smtClean="0"/>
          </a:p>
          <a:p>
            <a:pPr marL="265113" lvl="1" indent="-136525" algn="just" eaLnBrk="1" hangingPunct="1">
              <a:spcBef>
                <a:spcPct val="0"/>
              </a:spcBef>
              <a:buClrTx/>
              <a:buFont typeface="Arial" charset="0"/>
              <a:buChar char="•"/>
            </a:pPr>
            <a:r>
              <a:rPr lang="pt-BR" u="sng" smtClean="0"/>
              <a:t>Vantagens</a:t>
            </a:r>
            <a:r>
              <a:rPr lang="pt-BR" smtClean="0"/>
              <a:t>: maior amostra de RN extremamente prematuros, randomização, dados robustos, uso de protocolos.</a:t>
            </a:r>
          </a:p>
          <a:p>
            <a:pPr marL="265113" lvl="1" indent="-136525" algn="just" eaLnBrk="1" hangingPunct="1">
              <a:spcBef>
                <a:spcPct val="0"/>
              </a:spcBef>
              <a:buClrTx/>
              <a:buFont typeface="Arial" charset="0"/>
              <a:buChar char="•"/>
            </a:pPr>
            <a:endParaRPr lang="pt-BR" smtClean="0"/>
          </a:p>
          <a:p>
            <a:pPr marL="265113" lvl="1" indent="-136525" algn="just" eaLnBrk="1" hangingPunct="1">
              <a:spcBef>
                <a:spcPct val="0"/>
              </a:spcBef>
              <a:buClrTx/>
              <a:buFont typeface="Arial" charset="0"/>
              <a:buChar char="•"/>
            </a:pPr>
            <a:r>
              <a:rPr lang="pt-BR" u="sng" smtClean="0"/>
              <a:t>Limitações</a:t>
            </a:r>
            <a:r>
              <a:rPr lang="pt-BR" smtClean="0"/>
              <a:t>: </a:t>
            </a:r>
            <a:r>
              <a:rPr lang="pt-BR" smtClean="0">
                <a:solidFill>
                  <a:srgbClr val="FF0000"/>
                </a:solidFill>
              </a:rPr>
              <a:t>não existem informações sobre o uso de cafeína</a:t>
            </a:r>
            <a:r>
              <a:rPr lang="pt-BR" smtClean="0"/>
              <a:t> (medicamento eficaz para a prevenção da falha de extubação); não são fornecidos dados sobre as configurações do ventilador.</a:t>
            </a:r>
          </a:p>
          <a:p>
            <a:pPr marL="90488" indent="-90488" eaLnBrk="1" hangingPunct="1"/>
            <a:endParaRPr lang="pt-BR" smtClean="0"/>
          </a:p>
        </p:txBody>
      </p:sp>
      <p:sp>
        <p:nvSpPr>
          <p:cNvPr id="64515" name="AutoShape 3"/>
          <p:cNvSpPr>
            <a:spLocks noChangeArrowheads="1"/>
          </p:cNvSpPr>
          <p:nvPr/>
        </p:nvSpPr>
        <p:spPr bwMode="auto">
          <a:xfrm>
            <a:off x="8675688" y="6092825"/>
            <a:ext cx="215900" cy="566738"/>
          </a:xfrm>
          <a:prstGeom prst="curvedRightArrow">
            <a:avLst>
              <a:gd name="adj1" fmla="val 52500"/>
              <a:gd name="adj2" fmla="val 10500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Espaço Reservado para Conteúdo 2"/>
          <p:cNvSpPr>
            <a:spLocks noGrp="1"/>
          </p:cNvSpPr>
          <p:nvPr>
            <p:ph idx="4294967295"/>
          </p:nvPr>
        </p:nvSpPr>
        <p:spPr>
          <a:xfrm>
            <a:off x="768350" y="1865313"/>
            <a:ext cx="7831138" cy="4443412"/>
          </a:xfrm>
          <a:solidFill>
            <a:schemeClr val="bg1"/>
          </a:solidFill>
        </p:spPr>
        <p:txBody>
          <a:bodyPr lIns="45720" rIns="45720"/>
          <a:lstStyle/>
          <a:p>
            <a:pPr marL="90488" indent="-90488" algn="just" eaLnBrk="1" hangingPunct="1">
              <a:spcBef>
                <a:spcPct val="0"/>
              </a:spcBef>
              <a:buClrTx/>
              <a:buFont typeface="Arial" charset="0"/>
              <a:buChar char="•"/>
            </a:pPr>
            <a:r>
              <a:rPr lang="pt-BR" sz="2400" smtClean="0"/>
              <a:t>Cuidados padrão para todos pré-termo extremo:</a:t>
            </a:r>
          </a:p>
          <a:p>
            <a:pPr marL="265113" lvl="1" indent="-136525" algn="just" eaLnBrk="1" hangingPunct="1">
              <a:spcBef>
                <a:spcPct val="0"/>
              </a:spcBef>
              <a:buClrTx/>
              <a:buFont typeface="Arial" charset="0"/>
              <a:buChar char="•"/>
            </a:pPr>
            <a:r>
              <a:rPr lang="pt-BR" sz="2400" smtClean="0">
                <a:solidFill>
                  <a:srgbClr val="0000FF"/>
                </a:solidFill>
              </a:rPr>
              <a:t>Tratamento peri-extubacão com cafeína e uso de suporte ventilatório não invasivo pós-extubacão, como o uso de CPAP.</a:t>
            </a:r>
          </a:p>
          <a:p>
            <a:pPr marL="265113" lvl="1" indent="-136525" algn="just" eaLnBrk="1" hangingPunct="1">
              <a:spcBef>
                <a:spcPct val="0"/>
              </a:spcBef>
              <a:buClrTx/>
              <a:buFont typeface="Arial" charset="0"/>
              <a:buChar char="•"/>
            </a:pPr>
            <a:endParaRPr lang="pt-BR" sz="2400" smtClean="0">
              <a:solidFill>
                <a:srgbClr val="0000FF"/>
              </a:solidFill>
            </a:endParaRPr>
          </a:p>
          <a:p>
            <a:pPr marL="90488" indent="-90488" algn="just" eaLnBrk="1" hangingPunct="1">
              <a:spcBef>
                <a:spcPct val="0"/>
              </a:spcBef>
              <a:buClrTx/>
              <a:buFont typeface="Arial" charset="0"/>
              <a:buChar char="•"/>
            </a:pPr>
            <a:r>
              <a:rPr lang="pt-BR" sz="2400" smtClean="0"/>
              <a:t>Questões levantadas que necessitam de mais estudos:</a:t>
            </a:r>
          </a:p>
          <a:p>
            <a:pPr marL="265113" lvl="1" indent="-136525" algn="just" eaLnBrk="1" hangingPunct="1">
              <a:spcBef>
                <a:spcPct val="0"/>
              </a:spcBef>
              <a:buClrTx/>
              <a:buFont typeface="Arial" charset="0"/>
              <a:buChar char="•"/>
            </a:pPr>
            <a:r>
              <a:rPr lang="pt-BR" sz="2400" smtClean="0"/>
              <a:t>Protocolos acurados para extubação precoce;</a:t>
            </a:r>
          </a:p>
          <a:p>
            <a:pPr marL="265113" lvl="1" indent="-136525" algn="just" eaLnBrk="1" hangingPunct="1">
              <a:spcBef>
                <a:spcPct val="0"/>
              </a:spcBef>
              <a:buClrTx/>
              <a:buFont typeface="Arial" charset="0"/>
              <a:buChar char="•"/>
            </a:pPr>
            <a:r>
              <a:rPr lang="pt-BR" sz="2400" smtClean="0"/>
              <a:t>Estudo de mais intervenções para melhorar a probabilidade de extubação bem-sucedida.</a:t>
            </a:r>
          </a:p>
          <a:p>
            <a:pPr marL="447675" lvl="2" indent="-136525" algn="just" eaLnBrk="1" hangingPunct="1">
              <a:spcBef>
                <a:spcPct val="0"/>
              </a:spcBef>
              <a:buClrTx/>
              <a:buFont typeface="Arial" charset="0"/>
              <a:buChar char="•"/>
            </a:pPr>
            <a:r>
              <a:rPr lang="pt-BR" sz="2400" smtClean="0"/>
              <a:t>ventilação não invasiva usando assistência ventilatória ajustada de forma neuronal, maiores doses de cafeína e terapia com corticosteróides com baixa dose.</a:t>
            </a:r>
          </a:p>
          <a:p>
            <a:pPr marL="90488" indent="-90488" eaLnBrk="1" hangingPunct="1"/>
            <a:endParaRPr lang="pt-BR" sz="2400" smtClean="0"/>
          </a:p>
        </p:txBody>
      </p:sp>
      <p:sp>
        <p:nvSpPr>
          <p:cNvPr id="65539" name="Oval 4"/>
          <p:cNvSpPr>
            <a:spLocks noChangeArrowheads="1"/>
          </p:cNvSpPr>
          <p:nvPr/>
        </p:nvSpPr>
        <p:spPr bwMode="auto">
          <a:xfrm>
            <a:off x="3136900" y="546100"/>
            <a:ext cx="3995738" cy="981075"/>
          </a:xfrm>
          <a:prstGeom prst="ellipse">
            <a:avLst/>
          </a:prstGeom>
          <a:solidFill>
            <a:schemeClr val="accent1"/>
          </a:solidFill>
          <a:ln w="9525">
            <a:solidFill>
              <a:schemeClr val="tx1"/>
            </a:solidFill>
            <a:round/>
            <a:headEnd/>
            <a:tailEnd/>
          </a:ln>
        </p:spPr>
        <p:txBody>
          <a:bodyPr wrap="none" anchor="ctr"/>
          <a:lstStyle/>
          <a:p>
            <a:pPr algn="ctr"/>
            <a:r>
              <a:rPr lang="pt-BR" sz="3600">
                <a:latin typeface="Arial" charset="0"/>
              </a:rPr>
              <a:t>CONCLUSÕES</a:t>
            </a:r>
          </a:p>
        </p:txBody>
      </p:sp>
      <p:sp>
        <p:nvSpPr>
          <p:cNvPr id="65540" name="AutoShape 4"/>
          <p:cNvSpPr>
            <a:spLocks noChangeArrowheads="1"/>
          </p:cNvSpPr>
          <p:nvPr/>
        </p:nvSpPr>
        <p:spPr bwMode="auto">
          <a:xfrm>
            <a:off x="8675688" y="6092825"/>
            <a:ext cx="215900" cy="566738"/>
          </a:xfrm>
          <a:prstGeom prst="curvedRightArrow">
            <a:avLst>
              <a:gd name="adj1" fmla="val 52500"/>
              <a:gd name="adj2" fmla="val 10500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0" y="438150"/>
            <a:ext cx="3927475"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0" y="2343150"/>
            <a:ext cx="4105275" cy="418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p:nvPr>
        </p:nvSpPr>
        <p:spPr>
          <a:xfrm>
            <a:off x="250825" y="908050"/>
            <a:ext cx="8229600" cy="1143000"/>
          </a:xfrm>
        </p:spPr>
        <p:txBody>
          <a:bodyPr/>
          <a:lstStyle/>
          <a:p>
            <a:pPr algn="ctr" eaLnBrk="1" hangingPunct="1"/>
            <a:r>
              <a:rPr lang="pt-BR" sz="1400" smtClean="0">
                <a:hlinkClick r:id="rId2"/>
              </a:rPr>
              <a:t>A randomized controlled trial of two nasal continuous positive airway pressure levels after extubation in preterm infants.</a:t>
            </a:r>
            <a:r>
              <a:rPr lang="pt-BR" sz="1400" smtClean="0"/>
              <a:t>Buzzella B, Claure N, D'Ugard C, Bancalari E.J Pediatr. 2014 Jan;164(1):46-51. doi: 10.1016/j.jpeds.2013.08.040. Epub 2013 Oct 1.PMID: 24094879.</a:t>
            </a:r>
            <a:r>
              <a:rPr lang="pt-BR" sz="1400" u="sng" smtClean="0">
                <a:hlinkClick r:id="rId3"/>
              </a:rPr>
              <a:t>Similar articles</a:t>
            </a:r>
            <a:endParaRPr lang="pt-BR" sz="1400" u="sng" smtClean="0"/>
          </a:p>
        </p:txBody>
      </p:sp>
      <p:sp>
        <p:nvSpPr>
          <p:cNvPr id="67587" name="Rectangle 3"/>
          <p:cNvSpPr>
            <a:spLocks noGrp="1"/>
          </p:cNvSpPr>
          <p:nvPr>
            <p:ph type="body" idx="1"/>
          </p:nvPr>
        </p:nvSpPr>
        <p:spPr>
          <a:xfrm>
            <a:off x="323850" y="2060575"/>
            <a:ext cx="8229600" cy="4525963"/>
          </a:xfrm>
        </p:spPr>
        <p:txBody>
          <a:bodyPr/>
          <a:lstStyle/>
          <a:p>
            <a:pPr algn="ctr" eaLnBrk="1" hangingPunct="1">
              <a:lnSpc>
                <a:spcPct val="80000"/>
              </a:lnSpc>
              <a:buFont typeface="Wingdings 3" pitchFamily="18" charset="2"/>
              <a:buNone/>
            </a:pPr>
            <a:r>
              <a:rPr lang="pt-BR" sz="2000" b="1" smtClean="0">
                <a:solidFill>
                  <a:srgbClr val="0000FF"/>
                </a:solidFill>
              </a:rPr>
              <a:t>Definição de falha pós-extubação durante as 96 horas pós -extubação, o principal resultado final</a:t>
            </a:r>
            <a:endParaRPr lang="pt-BR" sz="2000" smtClean="0">
              <a:solidFill>
                <a:srgbClr val="0000FF"/>
              </a:solidFill>
            </a:endParaRPr>
          </a:p>
          <a:p>
            <a:pPr eaLnBrk="1" hangingPunct="1">
              <a:lnSpc>
                <a:spcPct val="80000"/>
              </a:lnSpc>
            </a:pPr>
            <a:r>
              <a:rPr lang="pt-BR" sz="2000" smtClean="0"/>
              <a:t>    (1) desenvolvimento de hipercapnia indicado por duas gasometrias consecutivas com PaCO2 ≥ 65 mm de Hg com um aumento superior a</a:t>
            </a:r>
          </a:p>
          <a:p>
            <a:pPr eaLnBrk="1" hangingPunct="1">
              <a:lnSpc>
                <a:spcPct val="80000"/>
              </a:lnSpc>
              <a:buFont typeface="Wingdings 3" pitchFamily="18" charset="2"/>
              <a:buNone/>
            </a:pPr>
            <a:r>
              <a:rPr lang="pt-BR" sz="2000" smtClean="0"/>
              <a:t>            15 milímetros de Hg acima da PaO2 no momento da randomização</a:t>
            </a:r>
          </a:p>
          <a:p>
            <a:pPr eaLnBrk="1" hangingPunct="1">
              <a:lnSpc>
                <a:spcPct val="80000"/>
              </a:lnSpc>
            </a:pPr>
            <a:r>
              <a:rPr lang="pt-BR" sz="2000" smtClean="0"/>
              <a:t>     (2 ) , exigência de aumento para FiO2 &gt; 0,60 , com um aumento ≥ 0,20 acima da FiO2  requerida no momento da randomização para mais de 2 horas</a:t>
            </a:r>
          </a:p>
          <a:p>
            <a:pPr eaLnBrk="1" hangingPunct="1">
              <a:lnSpc>
                <a:spcPct val="80000"/>
              </a:lnSpc>
            </a:pPr>
            <a:r>
              <a:rPr lang="pt-BR" sz="2000" smtClean="0"/>
              <a:t>     (3 ) repetidos episódios de apnéia ou bradicardia exigindo re-intubação</a:t>
            </a:r>
          </a:p>
          <a:p>
            <a:pPr eaLnBrk="1" hangingPunct="1">
              <a:lnSpc>
                <a:spcPct val="80000"/>
              </a:lnSpc>
            </a:pPr>
            <a:r>
              <a:rPr lang="pt-BR" sz="2000" smtClean="0"/>
              <a:t>     (4) colapso nasal necessitando da descontinuação de CPAP nasal</a:t>
            </a:r>
          </a:p>
          <a:p>
            <a:pPr eaLnBrk="1" hangingPunct="1">
              <a:lnSpc>
                <a:spcPct val="80000"/>
              </a:lnSpc>
            </a:pPr>
            <a:r>
              <a:rPr lang="pt-BR" sz="2000" smtClean="0"/>
              <a:t>    ( 5) titulação do nível de CPAP nasal  fora do intervalo atribuído .</a:t>
            </a:r>
          </a:p>
          <a:p>
            <a:pPr algn="ctr" eaLnBrk="1" hangingPunct="1">
              <a:lnSpc>
                <a:spcPct val="80000"/>
              </a:lnSpc>
              <a:buFont typeface="Wingdings 3" pitchFamily="18" charset="2"/>
              <a:buNone/>
            </a:pPr>
            <a:r>
              <a:rPr lang="pt-BR" sz="2000" smtClean="0"/>
              <a:t>    Desfechos secundários foram re-intubação dentro de 96 horas de extubação e dentro de 7 dias. A decisão de re-intubação foi deixado a critério da equipe clínica.</a:t>
            </a:r>
          </a:p>
        </p:txBody>
      </p:sp>
      <p:sp>
        <p:nvSpPr>
          <p:cNvPr id="67588" name="Rectangle 26"/>
          <p:cNvSpPr>
            <a:spLocks noChangeArrowheads="1"/>
          </p:cNvSpPr>
          <p:nvPr/>
        </p:nvSpPr>
        <p:spPr bwMode="auto">
          <a:xfrm>
            <a:off x="0" y="114300"/>
            <a:ext cx="9144000" cy="9001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pt-BR" b="1">
                <a:solidFill>
                  <a:srgbClr val="0000FF"/>
                </a:solidFill>
                <a:latin typeface="Lato" pitchFamily="34" charset="0"/>
              </a:rPr>
              <a:t>Um estudo controlado randomizado de dois n</a:t>
            </a:r>
            <a:r>
              <a:rPr lang="pt-BR" b="1">
                <a:solidFill>
                  <a:srgbClr val="0000FF"/>
                </a:solidFill>
              </a:rPr>
              <a:t>í</a:t>
            </a:r>
            <a:r>
              <a:rPr lang="pt-BR" b="1">
                <a:solidFill>
                  <a:srgbClr val="0000FF"/>
                </a:solidFill>
                <a:latin typeface="Lato" pitchFamily="34" charset="0"/>
              </a:rPr>
              <a:t>veis de pressão positiva cont</a:t>
            </a:r>
            <a:r>
              <a:rPr lang="pt-BR" b="1">
                <a:solidFill>
                  <a:srgbClr val="0000FF"/>
                </a:solidFill>
              </a:rPr>
              <a:t>í</a:t>
            </a:r>
            <a:r>
              <a:rPr lang="pt-BR" b="1">
                <a:solidFill>
                  <a:srgbClr val="0000FF"/>
                </a:solidFill>
                <a:latin typeface="Lato" pitchFamily="34" charset="0"/>
              </a:rPr>
              <a:t>nua nas vias a</a:t>
            </a:r>
            <a:r>
              <a:rPr lang="pt-BR" b="1">
                <a:solidFill>
                  <a:srgbClr val="0000FF"/>
                </a:solidFill>
              </a:rPr>
              <a:t>é</a:t>
            </a:r>
            <a:r>
              <a:rPr lang="pt-BR" b="1">
                <a:solidFill>
                  <a:srgbClr val="0000FF"/>
                </a:solidFill>
                <a:latin typeface="Lato" pitchFamily="34" charset="0"/>
              </a:rPr>
              <a:t>reas (CPAP) nasal ap</a:t>
            </a:r>
            <a:r>
              <a:rPr lang="pt-BR" b="1">
                <a:solidFill>
                  <a:srgbClr val="0000FF"/>
                </a:solidFill>
              </a:rPr>
              <a:t>ó</a:t>
            </a:r>
            <a:r>
              <a:rPr lang="pt-BR" b="1">
                <a:solidFill>
                  <a:srgbClr val="0000FF"/>
                </a:solidFill>
                <a:latin typeface="Lato" pitchFamily="34" charset="0"/>
              </a:rPr>
              <a:t>s a extuba</a:t>
            </a:r>
            <a:r>
              <a:rPr lang="pt-BR" b="1">
                <a:solidFill>
                  <a:srgbClr val="0000FF"/>
                </a:solidFill>
              </a:rPr>
              <a:t>ç</a:t>
            </a:r>
            <a:r>
              <a:rPr lang="pt-BR" b="1">
                <a:solidFill>
                  <a:srgbClr val="0000FF"/>
                </a:solidFill>
                <a:latin typeface="Lato" pitchFamily="34" charset="0"/>
              </a:rPr>
              <a:t>ão em prematuros</a:t>
            </a:r>
          </a:p>
          <a:p>
            <a:pPr algn="ctr" eaLnBrk="0" hangingPunct="0"/>
            <a:r>
              <a:rPr lang="pt-BR" sz="1300">
                <a:solidFill>
                  <a:srgbClr val="78909C"/>
                </a:solidFill>
                <a:latin typeface="Source Sans Pro" pitchFamily="34" charset="0"/>
              </a:rPr>
              <a:t>  Realizado por Paulo R. Margotto</a:t>
            </a:r>
          </a:p>
        </p:txBody>
      </p:sp>
      <p:pic>
        <p:nvPicPr>
          <p:cNvPr id="67589" name="Picture 27" descr="doc">
            <a:hlinkClick r:id="rId4" tooltip="Extubacao_CPAP_alta _versus_baixa"/>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67625" y="47625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590" name="AutoShape 28"/>
          <p:cNvSpPr>
            <a:spLocks noChangeArrowheads="1"/>
          </p:cNvSpPr>
          <p:nvPr/>
        </p:nvSpPr>
        <p:spPr bwMode="auto">
          <a:xfrm>
            <a:off x="8675688" y="6092825"/>
            <a:ext cx="215900" cy="566738"/>
          </a:xfrm>
          <a:prstGeom prst="curvedRightArrow">
            <a:avLst>
              <a:gd name="adj1" fmla="val 52500"/>
              <a:gd name="adj2" fmla="val 10500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3"/>
          <p:cNvSpPr>
            <a:spLocks noGrp="1"/>
          </p:cNvSpPr>
          <p:nvPr>
            <p:ph type="body" idx="1"/>
          </p:nvPr>
        </p:nvSpPr>
        <p:spPr>
          <a:xfrm>
            <a:off x="0" y="333375"/>
            <a:ext cx="9144000" cy="6524625"/>
          </a:xfrm>
          <a:solidFill>
            <a:schemeClr val="bg1"/>
          </a:solidFill>
        </p:spPr>
        <p:txBody>
          <a:bodyPr/>
          <a:lstStyle/>
          <a:p>
            <a:pPr eaLnBrk="1" hangingPunct="1">
              <a:lnSpc>
                <a:spcPct val="80000"/>
              </a:lnSpc>
            </a:pPr>
            <a:r>
              <a:rPr lang="pt-BR" sz="1700" b="1" i="1" smtClean="0"/>
              <a:t>Desenho do estudo</a:t>
            </a:r>
            <a:endParaRPr lang="pt-BR" sz="1700" i="1" smtClean="0"/>
          </a:p>
          <a:p>
            <a:pPr eaLnBrk="1" hangingPunct="1">
              <a:lnSpc>
                <a:spcPct val="80000"/>
              </a:lnSpc>
            </a:pPr>
            <a:r>
              <a:rPr lang="pt-BR" sz="1700" i="1" smtClean="0"/>
              <a:t>       pré-termos de peso ao nascer entre  500-1000 g e idade gestacional entre 23-30 semanas , extubados pela primeira vez</a:t>
            </a:r>
          </a:p>
          <a:p>
            <a:pPr eaLnBrk="1" hangingPunct="1">
              <a:lnSpc>
                <a:spcPct val="80000"/>
              </a:lnSpc>
            </a:pPr>
            <a:r>
              <a:rPr lang="pt-BR" sz="1700" i="1" smtClean="0"/>
              <a:t>       durante as primeiras  6 semanas, exigindo fração inspirada de oxigênio ≥ 0.25, foram aleatoriamente designados para o uso de  CPAP em dois estratos de peso </a:t>
            </a:r>
            <a:r>
              <a:rPr lang="pt-BR" sz="1700" smtClean="0"/>
              <a:t>500-750 e 751-1000 g </a:t>
            </a:r>
            <a:r>
              <a:rPr lang="pt-BR" sz="1700" i="1" smtClean="0"/>
              <a:t>com</a:t>
            </a:r>
            <a:r>
              <a:rPr lang="pt-BR" sz="1700" b="1" i="1" smtClean="0"/>
              <a:t> pressão baixa  (4-6-CPAP baixa ) ou pressão alta (7-9-CPAP alta)  cmH2O.</a:t>
            </a:r>
            <a:endParaRPr lang="pt-BR" sz="1700" smtClean="0"/>
          </a:p>
          <a:p>
            <a:pPr eaLnBrk="1" hangingPunct="1">
              <a:lnSpc>
                <a:spcPct val="80000"/>
              </a:lnSpc>
            </a:pPr>
            <a:r>
              <a:rPr lang="pt-BR" sz="1700" b="1" i="1" smtClean="0"/>
              <a:t>Resultados</a:t>
            </a:r>
            <a:endParaRPr lang="pt-BR" sz="1700" smtClean="0"/>
          </a:p>
          <a:p>
            <a:pPr eaLnBrk="1" hangingPunct="1">
              <a:lnSpc>
                <a:spcPct val="80000"/>
              </a:lnSpc>
            </a:pPr>
            <a:r>
              <a:rPr lang="pt-BR" sz="1700" smtClean="0"/>
              <a:t>	</a:t>
            </a:r>
            <a:r>
              <a:rPr lang="pt-BR" sz="1700" b="1" smtClean="0">
                <a:solidFill>
                  <a:srgbClr val="0000FF"/>
                </a:solidFill>
              </a:rPr>
              <a:t>A taxa de falha de extubação (desfecho primário final) durante as 96 horas pós- extubação por critérios pré-estabelecidos, foi significativamente  mais baixa no grupo de CPAP elevada em comparação com o grupo de  CPAP baixa (24% vs 43% , P = 0,04 , OR e IC 95%: 0,39 [ 0,16-0,96 ] ) e re-intubação (17% vs 38% , P = 0,023, 0,33  [0,016-,85 ]</a:t>
            </a:r>
            <a:r>
              <a:rPr lang="pt-BR" sz="1700" smtClean="0"/>
              <a:t> ). Esta diferença foi , em grande parte devido à redução notável da taxa de falhas no  grupo de 500 - 750 g ao nascer.  A duração da ventilação, displasia broncopulmonar ou displasia broncopulmonar grave não diferiram significativamente entre os grupos (houve uma tendência no sentido de uma menor incidência de DBP mais grave no grupo de crianças com peso entre 500-750g extubadas para uma pressão maior de CPAP nasal; esta tendência deve ser mais explorada por estudos com poder adequado). Nenhum recém-nascido  desenvolveu pneumotórax durante 96 horas pós-extubação. A incidência de persistência do canal arterial, grave hemorragia intracraniana e enterocolite necrosante após extubação e a incidência de retinopatia grave de prematuridade não diferiram entre os grupos.</a:t>
            </a:r>
          </a:p>
          <a:p>
            <a:pPr algn="ctr" eaLnBrk="1" hangingPunct="1">
              <a:lnSpc>
                <a:spcPct val="80000"/>
              </a:lnSpc>
              <a:buFont typeface="Wingdings 3" pitchFamily="18" charset="2"/>
              <a:buNone/>
            </a:pPr>
            <a:r>
              <a:rPr lang="pt-BR" sz="1700" smtClean="0"/>
              <a:t>	</a:t>
            </a:r>
            <a:r>
              <a:rPr lang="pt-BR" sz="1700" b="1" smtClean="0">
                <a:solidFill>
                  <a:srgbClr val="0000FF"/>
                </a:solidFill>
              </a:rPr>
              <a:t>Em conclusão, CPAP nasal faixa de 7-9 cmH2O  foi mais eficaz na redução do insucesso da extubação  em relação ao CPAP nasal com 4-6cmH20 em recém-nascidos com lesão pulmonar residual, sem evidência de efeitos adversos.    Estes possíveis efeitos no resultado respiratório a longo prazo deve ser confirmado por grandes ensaios clínicos randomizados.</a:t>
            </a:r>
            <a:r>
              <a:rPr lang="pt-BR" sz="1700" smtClean="0">
                <a:solidFill>
                  <a:srgbClr val="0000FF"/>
                </a:solidFill>
              </a:rPr>
              <a:t> </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p:cNvSpPr>
          <p:nvPr>
            <p:ph type="title"/>
          </p:nvPr>
        </p:nvSpPr>
        <p:spPr>
          <a:xfrm>
            <a:off x="539750" y="836613"/>
            <a:ext cx="8229600" cy="1143000"/>
          </a:xfrm>
        </p:spPr>
        <p:txBody>
          <a:bodyPr/>
          <a:lstStyle/>
          <a:p>
            <a:pPr algn="ctr" eaLnBrk="1" hangingPunct="1"/>
            <a:r>
              <a:rPr lang="pt-BR" sz="1400" smtClean="0">
                <a:hlinkClick r:id="rId2"/>
              </a:rPr>
              <a:t>Success rate and neonatal morbidities associated with early extubation in extremely low birth weight infants.</a:t>
            </a:r>
            <a:r>
              <a:rPr lang="pt-BR" sz="1400" smtClean="0"/>
              <a:t>Al Faleh K, Liew K, Anabrees J, Thevathasan K, Paes B.Ann Saudi Med. 2011 Nov-Dec;31(6):577-80. doi: 10.4103/0256-4947.87092.PMID: 22048501.</a:t>
            </a:r>
            <a:r>
              <a:rPr lang="pt-BR" sz="1400" b="1" smtClean="0">
                <a:hlinkClick r:id="rId2"/>
              </a:rPr>
              <a:t>Free PMC Article</a:t>
            </a:r>
            <a:r>
              <a:rPr lang="pt-BR" sz="1400" b="1" smtClean="0"/>
              <a:t>. </a:t>
            </a:r>
            <a:r>
              <a:rPr lang="pt-BR" sz="1400" u="sng" smtClean="0">
                <a:hlinkClick r:id="rId3"/>
              </a:rPr>
              <a:t>Similar articles</a:t>
            </a:r>
            <a:r>
              <a:rPr lang="pt-BR" sz="1400" u="sng" smtClean="0"/>
              <a:t>. </a:t>
            </a:r>
            <a:r>
              <a:rPr lang="pt-BR" sz="1400" b="1" smtClean="0">
                <a:solidFill>
                  <a:srgbClr val="0000FF"/>
                </a:solidFill>
              </a:rPr>
              <a:t>Artigo Livre!</a:t>
            </a:r>
          </a:p>
        </p:txBody>
      </p:sp>
      <p:sp>
        <p:nvSpPr>
          <p:cNvPr id="69635" name="Rectangle 3"/>
          <p:cNvSpPr>
            <a:spLocks noGrp="1"/>
          </p:cNvSpPr>
          <p:nvPr>
            <p:ph type="body" idx="1"/>
          </p:nvPr>
        </p:nvSpPr>
        <p:spPr>
          <a:xfrm>
            <a:off x="250825" y="2492375"/>
            <a:ext cx="8229600" cy="4525963"/>
          </a:xfrm>
        </p:spPr>
        <p:txBody>
          <a:bodyPr/>
          <a:lstStyle/>
          <a:p>
            <a:pPr eaLnBrk="1" hangingPunct="1">
              <a:lnSpc>
                <a:spcPct val="80000"/>
              </a:lnSpc>
            </a:pPr>
            <a:r>
              <a:rPr lang="pt-BR" sz="2300" smtClean="0">
                <a:latin typeface="Times New Roman" pitchFamily="18" charset="0"/>
              </a:rPr>
              <a:t>Trinta dos 95 bebês de extremo baixo peso (EBP) elegíveis ara o estudo  foram extubados precocemente; destes 30 lactentes, 24 (80%) tiveram sucesso na extubação. </a:t>
            </a:r>
          </a:p>
          <a:p>
            <a:pPr eaLnBrk="1" hangingPunct="1">
              <a:lnSpc>
                <a:spcPct val="80000"/>
              </a:lnSpc>
            </a:pPr>
            <a:r>
              <a:rPr lang="pt-BR" sz="2300" smtClean="0">
                <a:latin typeface="Times New Roman" pitchFamily="18" charset="0"/>
              </a:rPr>
              <a:t>Bebês extubados precocemente apresentaram maior peso ao nascer (855 vs 745 g; p &lt;0,0001) e idade gestacional (27,3 vs 25,6 semanas; P &lt;0,0001).</a:t>
            </a:r>
          </a:p>
          <a:p>
            <a:pPr eaLnBrk="1" hangingPunct="1">
              <a:lnSpc>
                <a:spcPct val="80000"/>
              </a:lnSpc>
            </a:pPr>
            <a:r>
              <a:rPr lang="pt-BR" sz="2300" smtClean="0">
                <a:latin typeface="Times New Roman" pitchFamily="18" charset="0"/>
              </a:rPr>
              <a:t> Os neonatos com EBP, extubados precocemente, apresentaram menores taxas de morte (risco relativo [RR], 0,05; IC 95%, 0,0; 0,79; P = 0,003), hemorragia intraventricular (IVH) (RR 0,23; IC95% 0,08; 0,70; P = 0,008) e persistência do canal arterial (PCA) (RR 0,76; IC95% 0,60; 0,98; P = 0,03) em comparação com aqueles que permaneceram ventilados para além das primeiras 48 horas de vida.</a:t>
            </a:r>
          </a:p>
          <a:p>
            <a:pPr eaLnBrk="1" hangingPunct="1">
              <a:lnSpc>
                <a:spcPct val="80000"/>
              </a:lnSpc>
            </a:pPr>
            <a:endParaRPr lang="pt-BR" sz="2300" smtClean="0">
              <a:latin typeface="Times New Roman" pitchFamily="18" charset="0"/>
            </a:endParaRPr>
          </a:p>
          <a:p>
            <a:pPr eaLnBrk="1" hangingPunct="1">
              <a:lnSpc>
                <a:spcPct val="80000"/>
              </a:lnSpc>
              <a:buFont typeface="Wingdings 3" pitchFamily="18" charset="2"/>
              <a:buNone/>
            </a:pPr>
            <a:r>
              <a:rPr lang="pt-BR" sz="2300" smtClean="0">
                <a:latin typeface="Times New Roman" pitchFamily="18" charset="0"/>
              </a:rPr>
              <a:t>                                                   </a:t>
            </a:r>
          </a:p>
        </p:txBody>
      </p:sp>
      <p:sp>
        <p:nvSpPr>
          <p:cNvPr id="69636" name="Rectangle 4"/>
          <p:cNvSpPr>
            <a:spLocks noChangeArrowheads="1"/>
          </p:cNvSpPr>
          <p:nvPr/>
        </p:nvSpPr>
        <p:spPr bwMode="auto">
          <a:xfrm>
            <a:off x="0" y="260350"/>
            <a:ext cx="9144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b="1">
                <a:solidFill>
                  <a:srgbClr val="0000FF"/>
                </a:solidFill>
              </a:rPr>
              <a:t>Taxa de sucesso e morbidades neonatais associadas à extubação precoce em recém-nascidos de extremo baixo peso.</a:t>
            </a:r>
          </a:p>
        </p:txBody>
      </p:sp>
      <p:sp>
        <p:nvSpPr>
          <p:cNvPr id="69637" name="Rectangle 5"/>
          <p:cNvSpPr>
            <a:spLocks noChangeArrowheads="1"/>
          </p:cNvSpPr>
          <p:nvPr/>
        </p:nvSpPr>
        <p:spPr bwMode="auto">
          <a:xfrm>
            <a:off x="2555875" y="1916113"/>
            <a:ext cx="29972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pt-BR"/>
              <a:t>McMaster Children's Hospital </a:t>
            </a:r>
          </a:p>
        </p:txBody>
      </p:sp>
      <p:sp>
        <p:nvSpPr>
          <p:cNvPr id="69638" name="AutoShape 6"/>
          <p:cNvSpPr>
            <a:spLocks noChangeArrowheads="1"/>
          </p:cNvSpPr>
          <p:nvPr/>
        </p:nvSpPr>
        <p:spPr bwMode="auto">
          <a:xfrm>
            <a:off x="8675688" y="6092825"/>
            <a:ext cx="215900" cy="566738"/>
          </a:xfrm>
          <a:prstGeom prst="curvedRightArrow">
            <a:avLst>
              <a:gd name="adj1" fmla="val 52500"/>
              <a:gd name="adj2" fmla="val 10500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3"/>
          <p:cNvSpPr>
            <a:spLocks noGrp="1"/>
          </p:cNvSpPr>
          <p:nvPr>
            <p:ph type="body" idx="1"/>
          </p:nvPr>
        </p:nvSpPr>
        <p:spPr>
          <a:xfrm>
            <a:off x="0" y="1219200"/>
            <a:ext cx="9144000" cy="5638800"/>
          </a:xfrm>
        </p:spPr>
        <p:txBody>
          <a:bodyPr/>
          <a:lstStyle/>
          <a:p>
            <a:pPr eaLnBrk="1" hangingPunct="1">
              <a:lnSpc>
                <a:spcPct val="80000"/>
              </a:lnSpc>
            </a:pPr>
            <a:r>
              <a:rPr lang="pt-BR" sz="2200" smtClean="0">
                <a:latin typeface="Times New Roman" pitchFamily="18" charset="0"/>
              </a:rPr>
              <a:t>Embora seja difícil prever as chances de sucesso de cada bebê antes da extubação, os presentes  dados mostraram que </a:t>
            </a:r>
            <a:r>
              <a:rPr lang="pt-BR" sz="2200" b="1" smtClean="0">
                <a:solidFill>
                  <a:srgbClr val="0000FF"/>
                </a:solidFill>
                <a:latin typeface="Times New Roman" pitchFamily="18" charset="0"/>
              </a:rPr>
              <a:t>crianças extubadas com sucesso tiveram maior peso ao nascer e idade gestacional e maior probabilidade de serem liberadas pela via vaginal</a:t>
            </a:r>
            <a:r>
              <a:rPr lang="pt-BR" sz="2200" smtClean="0">
                <a:latin typeface="Times New Roman" pitchFamily="18" charset="0"/>
              </a:rPr>
              <a:t>. O fato de bebês prematuros nascidos por via vaginal terem uma chance maior de extubação bem-sucedida pode ser explicado por um status pulmonar mais favorável em relação à produção endógena de esteróides, estabilidade pré-natal antes do parto ou ocorrência simplesmente por acaso.</a:t>
            </a:r>
          </a:p>
          <a:p>
            <a:pPr eaLnBrk="1" hangingPunct="1">
              <a:lnSpc>
                <a:spcPct val="80000"/>
              </a:lnSpc>
            </a:pPr>
            <a:r>
              <a:rPr lang="pt-BR" sz="2200" smtClean="0">
                <a:solidFill>
                  <a:srgbClr val="0000FF"/>
                </a:solidFill>
                <a:latin typeface="Times New Roman" pitchFamily="18" charset="0"/>
              </a:rPr>
              <a:t>Desmame precoce do ventilador para CPAP nasal deve ser o objetivo</a:t>
            </a:r>
            <a:r>
              <a:rPr lang="pt-BR" sz="2200" smtClean="0">
                <a:latin typeface="Times New Roman" pitchFamily="18" charset="0"/>
              </a:rPr>
              <a:t>. O uso de CPAPnasal após a extubação foi avaliado em 7 estudos que envolveram 479 crianças. O número necessário para tratar (NNT) para prevenir a falha de extubação é 6 (IC 95%, 4-11).</a:t>
            </a:r>
          </a:p>
          <a:p>
            <a:pPr eaLnBrk="1" hangingPunct="1">
              <a:lnSpc>
                <a:spcPct val="80000"/>
              </a:lnSpc>
            </a:pPr>
            <a:r>
              <a:rPr lang="pt-BR" sz="2200" smtClean="0">
                <a:latin typeface="Times New Roman" pitchFamily="18" charset="0"/>
              </a:rPr>
              <a:t> Quando os subgrupos foram avaliados, pareceu que o uso de CPAPnasal foi bem sucedido quando usado dentro de 14 dias após o nascimento com uma pressão de 5 cm H2O ou mais. </a:t>
            </a:r>
          </a:p>
          <a:p>
            <a:pPr eaLnBrk="1" hangingPunct="1">
              <a:lnSpc>
                <a:spcPct val="80000"/>
              </a:lnSpc>
            </a:pPr>
            <a:r>
              <a:rPr lang="pt-BR" sz="2200" smtClean="0">
                <a:solidFill>
                  <a:srgbClr val="0000FF"/>
                </a:solidFill>
                <a:latin typeface="Times New Roman" pitchFamily="18" charset="0"/>
              </a:rPr>
              <a:t>A adição de metilxantinas é ainda mais eficaz, com um NNT de 2.</a:t>
            </a:r>
          </a:p>
          <a:p>
            <a:pPr eaLnBrk="1" hangingPunct="1">
              <a:lnSpc>
                <a:spcPct val="80000"/>
              </a:lnSpc>
              <a:buFont typeface="Wingdings 3" pitchFamily="18" charset="2"/>
              <a:buNone/>
            </a:pPr>
            <a:r>
              <a:rPr lang="pt-BR" sz="2200" b="1" smtClean="0">
                <a:solidFill>
                  <a:srgbClr val="0000FF"/>
                </a:solidFill>
                <a:latin typeface="Times New Roman" pitchFamily="18" charset="0"/>
              </a:rPr>
              <a:t>                                                            Portanto</a:t>
            </a:r>
          </a:p>
          <a:p>
            <a:pPr eaLnBrk="1" hangingPunct="1">
              <a:lnSpc>
                <a:spcPct val="80000"/>
              </a:lnSpc>
            </a:pPr>
            <a:r>
              <a:rPr lang="pt-BR" sz="2200" smtClean="0">
                <a:latin typeface="Times New Roman" pitchFamily="18" charset="0"/>
              </a:rPr>
              <a:t>A taxa de extubação precoce bem-sucedida foi associada a menores taxas de morte, HIV e PCA em bebês de EBP.</a:t>
            </a:r>
          </a:p>
          <a:p>
            <a:pPr eaLnBrk="1" hangingPunct="1">
              <a:lnSpc>
                <a:spcPct val="80000"/>
              </a:lnSpc>
            </a:pPr>
            <a:endParaRPr lang="pt-BR" sz="2200" smtClean="0">
              <a:solidFill>
                <a:srgbClr val="0000FF"/>
              </a:solidFill>
              <a:latin typeface="Times New Roman" pitchFamily="18" charset="0"/>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p:cNvSpPr>
          <p:nvPr>
            <p:ph type="title"/>
          </p:nvPr>
        </p:nvSpPr>
        <p:spPr>
          <a:xfrm>
            <a:off x="468313" y="908050"/>
            <a:ext cx="8229600" cy="1143000"/>
          </a:xfrm>
        </p:spPr>
        <p:txBody>
          <a:bodyPr/>
          <a:lstStyle/>
          <a:p>
            <a:pPr algn="ctr" eaLnBrk="1" hangingPunct="1"/>
            <a:r>
              <a:rPr lang="pt-BR" sz="1400" smtClean="0">
                <a:hlinkClick r:id="rId2"/>
              </a:rPr>
              <a:t>Risk Factors for Extubation Failure in Extremely Low Birth Weight Infants.</a:t>
            </a:r>
            <a:r>
              <a:rPr lang="pt-BR" sz="1400" smtClean="0"/>
              <a:t/>
            </a:r>
            <a:br>
              <a:rPr lang="pt-BR" sz="1400" smtClean="0"/>
            </a:br>
            <a:r>
              <a:rPr lang="pt-BR" sz="1400" smtClean="0"/>
              <a:t>Wang SH, Liou JY, Chen CY, Chou HC, Hsieh WS, Tsao PN.Pediatr Neonatol. 2017 Apr;58(2):145-150. doi: 10.1016/j.pedneo.2016.01.006. Epub 2016 Jun 7.</a:t>
            </a:r>
            <a:br>
              <a:rPr lang="pt-BR" sz="1400" smtClean="0"/>
            </a:br>
            <a:r>
              <a:rPr lang="pt-BR" sz="1400" smtClean="0"/>
              <a:t>PMID: 27349301. </a:t>
            </a:r>
            <a:r>
              <a:rPr lang="pt-BR" sz="1400" b="1" smtClean="0">
                <a:hlinkClick r:id="rId2"/>
              </a:rPr>
              <a:t>Free Article</a:t>
            </a:r>
            <a:r>
              <a:rPr lang="pt-BR" sz="1400" smtClean="0">
                <a:solidFill>
                  <a:srgbClr val="0000FF"/>
                </a:solidFill>
              </a:rPr>
              <a:t>. Artigo Livre!</a:t>
            </a:r>
          </a:p>
        </p:txBody>
      </p:sp>
      <p:sp>
        <p:nvSpPr>
          <p:cNvPr id="71683" name="Rectangle 3"/>
          <p:cNvSpPr>
            <a:spLocks noGrp="1"/>
          </p:cNvSpPr>
          <p:nvPr>
            <p:ph type="body" idx="1"/>
          </p:nvPr>
        </p:nvSpPr>
        <p:spPr>
          <a:xfrm>
            <a:off x="611188" y="2133600"/>
            <a:ext cx="8229600" cy="4525963"/>
          </a:xfrm>
        </p:spPr>
        <p:txBody>
          <a:bodyPr/>
          <a:lstStyle/>
          <a:p>
            <a:pPr eaLnBrk="1" hangingPunct="1">
              <a:lnSpc>
                <a:spcPct val="80000"/>
              </a:lnSpc>
            </a:pPr>
            <a:r>
              <a:rPr lang="pt-BR" sz="1400" smtClean="0">
                <a:latin typeface="Times New Roman" pitchFamily="18" charset="0"/>
              </a:rPr>
              <a:t>Ao autores  analisaram , retrospectivamente, todos os prematuros com extremo baixo peso ao nascer (EBPN) admitidos na  Unidade de Terapia Intensiva Neonatal (UTIN) no período de janeiro de 2009 a dezembro de 2013. Foram coletados dados demográficos, de ventilação e gasometria arterial antes e após 2 horas da extubação. </a:t>
            </a:r>
            <a:r>
              <a:rPr lang="pt-BR" sz="1400" b="1" smtClean="0">
                <a:latin typeface="Times New Roman" pitchFamily="18" charset="0"/>
              </a:rPr>
              <a:t>Falha de extubação foi definida como reintubação devido à deterioração da condição respiratória nos 7 dias após a extubação</a:t>
            </a:r>
            <a:r>
              <a:rPr lang="pt-BR" sz="1400" smtClean="0">
                <a:latin typeface="Times New Roman" pitchFamily="18" charset="0"/>
              </a:rPr>
              <a:t>. Fatores de risco para falha de extubação foram analisados.</a:t>
            </a:r>
          </a:p>
          <a:p>
            <a:pPr eaLnBrk="1" hangingPunct="1">
              <a:lnSpc>
                <a:spcPct val="80000"/>
              </a:lnSpc>
            </a:pPr>
            <a:endParaRPr lang="pt-BR" sz="1400" smtClean="0">
              <a:latin typeface="Times New Roman" pitchFamily="18" charset="0"/>
            </a:endParaRPr>
          </a:p>
          <a:p>
            <a:pPr eaLnBrk="1" hangingPunct="1">
              <a:lnSpc>
                <a:spcPct val="80000"/>
              </a:lnSpc>
              <a:buFont typeface="Wingdings 3" pitchFamily="18" charset="2"/>
              <a:buNone/>
            </a:pPr>
            <a:r>
              <a:rPr lang="pt-BR" sz="1400" smtClean="0">
                <a:latin typeface="Times New Roman" pitchFamily="18" charset="0"/>
              </a:rPr>
              <a:t>      </a:t>
            </a:r>
            <a:r>
              <a:rPr lang="pt-BR" sz="1400" smtClean="0">
                <a:solidFill>
                  <a:srgbClr val="0000FF"/>
                </a:solidFill>
                <a:latin typeface="Times New Roman" pitchFamily="18" charset="0"/>
              </a:rPr>
              <a:t>RESULTADOS:</a:t>
            </a:r>
          </a:p>
          <a:p>
            <a:pPr eaLnBrk="1" hangingPunct="1">
              <a:lnSpc>
                <a:spcPct val="80000"/>
              </a:lnSpc>
            </a:pPr>
            <a:r>
              <a:rPr lang="pt-BR" sz="1400" smtClean="0">
                <a:latin typeface="Times New Roman" pitchFamily="18" charset="0"/>
              </a:rPr>
              <a:t>No total, 173 bebês nascidos foram admitidos  admitidos na  UTIN durante esses 5 anos. Entre esses 173 lactentes, 77 (44,5%) usaram CPAP NASAL apenas durante a internação (20 com diagnóstico de doença pulmonar crônica (DPC), 25,9%). Entre os 95 pacientes que necessitaram de intubação, 27 pacientes expiraram, portanto a extubação não foi tentada. Dezesseis dos 68 (23,5%) casos de sobrevida necessitaram de reintubação dentro de 7 dias após a extubação. Os autores relataram  que a idade gestacional, o peso ao nascer e a proporção sexual não diferiram entre o grupo de extubação bem-sucedido e o grupo com falha na extubação. A análise univariada mostrou que o grupo que falhou à extubação apresentava um pH arterial menor antes e duas horas após a extubação, com menor nível de bicarbonato após a extubação. Análise de regressão logística multivariada adicional revelou uma associação entre a homeostase ácido-base ruim 2 horas após a extubação (pH &lt;7,3 e HCO3 &lt;18 mM / L) e falha de extubação (odds ratio 4,56 e 6,187 e intervalo de confiança de 95%: 1,263-16,462 e 1,68 ∼22.791, respectivamente).</a:t>
            </a:r>
          </a:p>
          <a:p>
            <a:pPr eaLnBrk="1" hangingPunct="1">
              <a:lnSpc>
                <a:spcPct val="80000"/>
              </a:lnSpc>
            </a:pPr>
            <a:endParaRPr lang="pt-BR" sz="1400" smtClean="0">
              <a:latin typeface="Times New Roman" pitchFamily="18" charset="0"/>
            </a:endParaRPr>
          </a:p>
          <a:p>
            <a:pPr eaLnBrk="1" hangingPunct="1">
              <a:lnSpc>
                <a:spcPct val="80000"/>
              </a:lnSpc>
              <a:buFont typeface="Wingdings 3" pitchFamily="18" charset="2"/>
              <a:buNone/>
            </a:pPr>
            <a:r>
              <a:rPr lang="pt-BR" sz="1400" smtClean="0">
                <a:latin typeface="Times New Roman" pitchFamily="18" charset="0"/>
              </a:rPr>
              <a:t>     </a:t>
            </a:r>
            <a:r>
              <a:rPr lang="pt-BR" sz="1400" smtClean="0">
                <a:solidFill>
                  <a:srgbClr val="0000FF"/>
                </a:solidFill>
                <a:latin typeface="Times New Roman" pitchFamily="18" charset="0"/>
              </a:rPr>
              <a:t>CONCLUSÃO:</a:t>
            </a:r>
          </a:p>
          <a:p>
            <a:pPr eaLnBrk="1" hangingPunct="1">
              <a:lnSpc>
                <a:spcPct val="80000"/>
              </a:lnSpc>
            </a:pPr>
            <a:r>
              <a:rPr lang="pt-BR" sz="1400" smtClean="0">
                <a:latin typeface="Times New Roman" pitchFamily="18" charset="0"/>
              </a:rPr>
              <a:t>Este estudo mostra que quase metade dos bebês com EBPN não necessitaram de intubação. Entre os bebês com EBPN que necessitam de suporte ventilatório invasivo, </a:t>
            </a:r>
            <a:r>
              <a:rPr lang="pt-BR" sz="1400" smtClean="0">
                <a:solidFill>
                  <a:srgbClr val="FF0000"/>
                </a:solidFill>
                <a:latin typeface="Times New Roman" pitchFamily="18" charset="0"/>
              </a:rPr>
              <a:t>aqueles que apresentam níveis mais baixos de pH arterial e bicarbonato na pós-extubação apresentam alto risco de falha na extubação.</a:t>
            </a:r>
          </a:p>
        </p:txBody>
      </p:sp>
      <p:sp>
        <p:nvSpPr>
          <p:cNvPr id="71684" name="Text Box 4"/>
          <p:cNvSpPr txBox="1">
            <a:spLocks noChangeArrowheads="1"/>
          </p:cNvSpPr>
          <p:nvPr/>
        </p:nvSpPr>
        <p:spPr bwMode="auto">
          <a:xfrm>
            <a:off x="55563" y="260350"/>
            <a:ext cx="908843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Gill Sans MT" pitchFamily="34" charset="0"/>
                <a:cs typeface="Arial" charset="0"/>
              </a:defRPr>
            </a:lvl1pPr>
            <a:lvl2pPr marL="742950" indent="-285750" eaLnBrk="0" hangingPunct="0">
              <a:defRPr>
                <a:solidFill>
                  <a:schemeClr val="tx1"/>
                </a:solidFill>
                <a:latin typeface="Gill Sans MT" pitchFamily="34" charset="0"/>
                <a:cs typeface="Arial" charset="0"/>
              </a:defRPr>
            </a:lvl2pPr>
            <a:lvl3pPr marL="1143000" indent="-228600" eaLnBrk="0" hangingPunct="0">
              <a:defRPr>
                <a:solidFill>
                  <a:schemeClr val="tx1"/>
                </a:solidFill>
                <a:latin typeface="Gill Sans MT" pitchFamily="34" charset="0"/>
                <a:cs typeface="Arial" charset="0"/>
              </a:defRPr>
            </a:lvl3pPr>
            <a:lvl4pPr marL="1600200" indent="-228600" eaLnBrk="0" hangingPunct="0">
              <a:defRPr>
                <a:solidFill>
                  <a:schemeClr val="tx1"/>
                </a:solidFill>
                <a:latin typeface="Gill Sans MT" pitchFamily="34" charset="0"/>
                <a:cs typeface="Arial" charset="0"/>
              </a:defRPr>
            </a:lvl4pPr>
            <a:lvl5pPr marL="2057400" indent="-228600" eaLnBrk="0" hangingPunct="0">
              <a:defRPr>
                <a:solidFill>
                  <a:schemeClr val="tx1"/>
                </a:solidFill>
                <a:latin typeface="Gill Sans MT" pitchFamily="34" charset="0"/>
                <a:cs typeface="Arial" charset="0"/>
              </a:defRPr>
            </a:lvl5pPr>
            <a:lvl6pPr marL="2514600" indent="-228600" eaLnBrk="0" fontAlgn="base" hangingPunct="0">
              <a:spcBef>
                <a:spcPct val="0"/>
              </a:spcBef>
              <a:spcAft>
                <a:spcPct val="0"/>
              </a:spcAft>
              <a:defRPr>
                <a:solidFill>
                  <a:schemeClr val="tx1"/>
                </a:solidFill>
                <a:latin typeface="Gill Sans MT" pitchFamily="34" charset="0"/>
                <a:cs typeface="Arial" charset="0"/>
              </a:defRPr>
            </a:lvl6pPr>
            <a:lvl7pPr marL="2971800" indent="-228600" eaLnBrk="0" fontAlgn="base" hangingPunct="0">
              <a:spcBef>
                <a:spcPct val="0"/>
              </a:spcBef>
              <a:spcAft>
                <a:spcPct val="0"/>
              </a:spcAft>
              <a:defRPr>
                <a:solidFill>
                  <a:schemeClr val="tx1"/>
                </a:solidFill>
                <a:latin typeface="Gill Sans MT" pitchFamily="34" charset="0"/>
                <a:cs typeface="Arial" charset="0"/>
              </a:defRPr>
            </a:lvl7pPr>
            <a:lvl8pPr marL="3429000" indent="-228600" eaLnBrk="0" fontAlgn="base" hangingPunct="0">
              <a:spcBef>
                <a:spcPct val="0"/>
              </a:spcBef>
              <a:spcAft>
                <a:spcPct val="0"/>
              </a:spcAft>
              <a:defRPr>
                <a:solidFill>
                  <a:schemeClr val="tx1"/>
                </a:solidFill>
                <a:latin typeface="Gill Sans MT" pitchFamily="34" charset="0"/>
                <a:cs typeface="Arial" charset="0"/>
              </a:defRPr>
            </a:lvl8pPr>
            <a:lvl9pPr marL="3886200" indent="-228600" eaLnBrk="0" fontAlgn="base" hangingPunct="0">
              <a:spcBef>
                <a:spcPct val="0"/>
              </a:spcBef>
              <a:spcAft>
                <a:spcPct val="0"/>
              </a:spcAft>
              <a:defRPr>
                <a:solidFill>
                  <a:schemeClr val="tx1"/>
                </a:solidFill>
                <a:latin typeface="Gill Sans MT" pitchFamily="34" charset="0"/>
                <a:cs typeface="Arial" charset="0"/>
              </a:defRPr>
            </a:lvl9pPr>
          </a:lstStyle>
          <a:p>
            <a:pPr algn="ctr" eaLnBrk="1" hangingPunct="1"/>
            <a:r>
              <a:rPr lang="pt-BR" sz="2000" b="1">
                <a:solidFill>
                  <a:srgbClr val="0000FF"/>
                </a:solidFill>
              </a:rPr>
              <a:t>Fatores de risco para  a falha de extubação nos recém-nascidos de extremo</a:t>
            </a:r>
          </a:p>
          <a:p>
            <a:pPr algn="ctr" eaLnBrk="1" hangingPunct="1"/>
            <a:r>
              <a:rPr lang="pt-BR" sz="2000" b="1">
                <a:solidFill>
                  <a:srgbClr val="0000FF"/>
                </a:solidFill>
              </a:rPr>
              <a:t>baixo peso ao nascer</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body" idx="1"/>
          </p:nvPr>
        </p:nvSpPr>
        <p:spPr>
          <a:xfrm>
            <a:off x="395288" y="1196975"/>
            <a:ext cx="8229600" cy="5472113"/>
          </a:xfrm>
        </p:spPr>
        <p:txBody>
          <a:bodyPr/>
          <a:lstStyle/>
          <a:p>
            <a:pPr eaLnBrk="1" hangingPunct="1">
              <a:lnSpc>
                <a:spcPct val="80000"/>
              </a:lnSpc>
            </a:pPr>
            <a:r>
              <a:rPr lang="pt-BR" sz="1600" smtClean="0">
                <a:latin typeface="Times New Roman" pitchFamily="18" charset="0"/>
              </a:rPr>
              <a:t>A ventilação pulmonar mecânica deve ser utilizada pelo menor tempo possível e os parâmetros do respirador devem ser reduzidos tão logo as condições clínicas do paciente e os exames gasométricos permitirem. </a:t>
            </a:r>
          </a:p>
          <a:p>
            <a:pPr eaLnBrk="1" hangingPunct="1">
              <a:lnSpc>
                <a:spcPct val="80000"/>
              </a:lnSpc>
            </a:pPr>
            <a:r>
              <a:rPr lang="pt-BR" sz="1600" smtClean="0">
                <a:latin typeface="Times New Roman" pitchFamily="18" charset="0"/>
              </a:rPr>
              <a:t>Fuja da premissa de que o RN é muito pequenino para agüentar CPAPn, da idéia de que extubar à noite é pior para o paciente.</a:t>
            </a:r>
          </a:p>
          <a:p>
            <a:pPr eaLnBrk="1" hangingPunct="1">
              <a:lnSpc>
                <a:spcPct val="80000"/>
              </a:lnSpc>
            </a:pPr>
            <a:r>
              <a:rPr lang="pt-BR" sz="1600" smtClean="0">
                <a:latin typeface="Times New Roman" pitchFamily="18" charset="0"/>
              </a:rPr>
              <a:t> A equipe deve ser treinada para que a ventilação pulmonar seja interrompida tão logo seja possível. </a:t>
            </a:r>
          </a:p>
          <a:p>
            <a:pPr eaLnBrk="1" hangingPunct="1">
              <a:lnSpc>
                <a:spcPct val="80000"/>
              </a:lnSpc>
            </a:pPr>
            <a:r>
              <a:rPr lang="pt-BR" sz="1600" smtClean="0">
                <a:latin typeface="Times New Roman" pitchFamily="18" charset="0"/>
              </a:rPr>
              <a:t>O melhor suporte ventilatório que existe ainda é o suporte não invasivo (CPAP NASAL em selo d´agua!!!)</a:t>
            </a:r>
          </a:p>
          <a:p>
            <a:pPr eaLnBrk="1" hangingPunct="1">
              <a:lnSpc>
                <a:spcPct val="80000"/>
              </a:lnSpc>
            </a:pPr>
            <a:r>
              <a:rPr lang="pt-BR" sz="1600" smtClean="0">
                <a:latin typeface="Times New Roman" pitchFamily="18" charset="0"/>
              </a:rPr>
              <a:t>Desmame é um processo contínuo que requer avaliação e reavaliação do paciente a cada etapa do desmame; deve começar cedo, logo que haja melhora do  problema que levou à falência respiratória e  à necessidade de ventilação mecânica.</a:t>
            </a:r>
          </a:p>
          <a:p>
            <a:pPr eaLnBrk="1" hangingPunct="1">
              <a:lnSpc>
                <a:spcPct val="80000"/>
              </a:lnSpc>
            </a:pPr>
            <a:r>
              <a:rPr lang="pt-BR" sz="1600" smtClean="0">
                <a:latin typeface="Times New Roman" pitchFamily="18" charset="0"/>
              </a:rPr>
              <a:t>O desmame muito lento pode ser até mais perigoso do que o desmame muito rápido, pois pode resultar em lesão pulmonar e hipocapnia. </a:t>
            </a:r>
          </a:p>
          <a:p>
            <a:pPr eaLnBrk="1" hangingPunct="1">
              <a:lnSpc>
                <a:spcPct val="80000"/>
              </a:lnSpc>
            </a:pPr>
            <a:r>
              <a:rPr lang="pt-BR" sz="1600" smtClean="0">
                <a:latin typeface="Times New Roman" pitchFamily="18" charset="0"/>
              </a:rPr>
              <a:t>O desmame deve ocorrer a qualquer hora do dia, não somente durante a visita. Toda vez que a troca gasosa for normal,  o trabalho respiratório não for excessivo, volume corrente adequado, deve-se tentar fazer algum desmame.</a:t>
            </a:r>
          </a:p>
        </p:txBody>
      </p:sp>
      <p:sp>
        <p:nvSpPr>
          <p:cNvPr id="72707" name="Rectangle 3"/>
          <p:cNvSpPr>
            <a:spLocks noChangeArrowheads="1"/>
          </p:cNvSpPr>
          <p:nvPr/>
        </p:nvSpPr>
        <p:spPr bwMode="auto">
          <a:xfrm>
            <a:off x="395288" y="188913"/>
            <a:ext cx="8351837" cy="80803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pt-BR" sz="2700" b="1">
                <a:solidFill>
                  <a:srgbClr val="0000FF"/>
                </a:solidFill>
                <a:latin typeface="Lato" pitchFamily="34" charset="0"/>
              </a:rPr>
              <a:t>Desmame da ventilação mecânica e falha de extubação</a:t>
            </a:r>
          </a:p>
          <a:p>
            <a:pPr algn="ctr" eaLnBrk="0" hangingPunct="0"/>
            <a:r>
              <a:rPr lang="pt-BR" sz="1300">
                <a:solidFill>
                  <a:srgbClr val="424242"/>
                </a:solidFill>
                <a:latin typeface="Source Sans Pro" pitchFamily="34" charset="0"/>
              </a:rPr>
              <a:t>MD, PhD, FRCPC. Professor Associado de Pediatria McGill University</a:t>
            </a:r>
          </a:p>
          <a:p>
            <a:pPr algn="ctr" eaLnBrk="0" hangingPunct="0"/>
            <a:r>
              <a:rPr lang="pt-BR" sz="1300">
                <a:solidFill>
                  <a:srgbClr val="424242"/>
                </a:solidFill>
                <a:latin typeface="Source Sans Pro" pitchFamily="34" charset="0"/>
              </a:rPr>
              <a:t>1º Simpósio Internacional de Neonatolofia do DF E HMIB DR. PAULO ROBERTO MARGOTTO”</a:t>
            </a:r>
            <a:endParaRPr lang="pt-BR">
              <a:solidFill>
                <a:srgbClr val="78909C"/>
              </a:solidFill>
              <a:latin typeface="Arial" charset="0"/>
            </a:endParaRPr>
          </a:p>
        </p:txBody>
      </p:sp>
      <p:pic>
        <p:nvPicPr>
          <p:cNvPr id="72708" name="Picture 4" descr="pdf">
            <a:hlinkClick r:id="rId2" tooltip="Desmame da VM e falha de extubacao_BSB 2018"/>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7988" y="62071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709" name="Rectangle 5"/>
          <p:cNvSpPr>
            <a:spLocks noChangeArrowheads="1"/>
          </p:cNvSpPr>
          <p:nvPr/>
        </p:nvSpPr>
        <p:spPr bwMode="auto">
          <a:xfrm>
            <a:off x="0" y="5164138"/>
            <a:ext cx="90360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a:tabLst>
                <a:tab pos="5311775" algn="l"/>
                <a:tab pos="5491163" algn="l"/>
              </a:tabLst>
            </a:pPr>
            <a:r>
              <a:rPr lang="pt-BR">
                <a:solidFill>
                  <a:srgbClr val="FF0000"/>
                </a:solidFill>
              </a:rPr>
              <a:t>Quanto ao Teste de Respiração Espontânea</a:t>
            </a:r>
            <a:r>
              <a:rPr lang="pt-BR"/>
              <a:t>: </a:t>
            </a:r>
            <a:r>
              <a:rPr lang="pt-BR" b="1"/>
              <a:t>tem acuidade baixa e não confere benefícios adicionais na identificação de falha de extubação quando comparado com julgamento clínico. Há necessidade de estudos maiores com testes padronizados.</a:t>
            </a:r>
          </a:p>
        </p:txBody>
      </p:sp>
      <p:sp>
        <p:nvSpPr>
          <p:cNvPr id="72710" name="AutoShape 6"/>
          <p:cNvSpPr>
            <a:spLocks noChangeArrowheads="1"/>
          </p:cNvSpPr>
          <p:nvPr/>
        </p:nvSpPr>
        <p:spPr bwMode="auto">
          <a:xfrm>
            <a:off x="8675688" y="6092825"/>
            <a:ext cx="215900" cy="566738"/>
          </a:xfrm>
          <a:prstGeom prst="curvedRightArrow">
            <a:avLst>
              <a:gd name="adj1" fmla="val 52500"/>
              <a:gd name="adj2" fmla="val 10500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3"/>
          <p:cNvSpPr>
            <a:spLocks noGrp="1"/>
          </p:cNvSpPr>
          <p:nvPr>
            <p:ph type="body" idx="1"/>
          </p:nvPr>
        </p:nvSpPr>
        <p:spPr>
          <a:xfrm>
            <a:off x="457200" y="1219200"/>
            <a:ext cx="8229600" cy="4910138"/>
          </a:xfrm>
        </p:spPr>
        <p:txBody>
          <a:bodyPr/>
          <a:lstStyle/>
          <a:p>
            <a:pPr eaLnBrk="1" hangingPunct="1">
              <a:buFont typeface="Wingdings 3" pitchFamily="18" charset="2"/>
              <a:buNone/>
            </a:pPr>
            <a:r>
              <a:rPr lang="pt-BR" sz="2200" b="1" smtClean="0"/>
              <a:t>                            </a:t>
            </a:r>
            <a:r>
              <a:rPr lang="pt-BR" sz="2200" b="1" smtClean="0">
                <a:solidFill>
                  <a:srgbClr val="0000FF"/>
                </a:solidFill>
              </a:rPr>
              <a:t>Falha de extubação</a:t>
            </a:r>
            <a:endParaRPr lang="pt-BR" sz="2200" smtClean="0">
              <a:solidFill>
                <a:srgbClr val="0000FF"/>
              </a:solidFill>
            </a:endParaRPr>
          </a:p>
          <a:p>
            <a:pPr eaLnBrk="1" hangingPunct="1"/>
            <a:r>
              <a:rPr lang="pt-BR" sz="2200" smtClean="0"/>
              <a:t>Nos prematuros extremos chega a 40-80%. É tanto maior quanto mais agressivamente o prematuro foi ventilado, devido a lesão  pulmonar ocasionada. Conseqüências da falha de extubação:</a:t>
            </a:r>
          </a:p>
          <a:p>
            <a:pPr eaLnBrk="1" hangingPunct="1">
              <a:buFont typeface="Wingdings 3" pitchFamily="18" charset="2"/>
              <a:buNone/>
            </a:pPr>
            <a:r>
              <a:rPr lang="pt-BR" sz="2200" smtClean="0"/>
              <a:t>                         2 x mais usa de corticóide pós-natal</a:t>
            </a:r>
            <a:br>
              <a:rPr lang="pt-BR" sz="2200" smtClean="0"/>
            </a:br>
            <a:r>
              <a:rPr lang="pt-BR" sz="2200" smtClean="0"/>
              <a:t>                         3 x mais displasia broncopulmonar mod/grave</a:t>
            </a:r>
            <a:br>
              <a:rPr lang="pt-BR" sz="2200" smtClean="0"/>
            </a:br>
            <a:r>
              <a:rPr lang="pt-BR" sz="2200" smtClean="0"/>
              <a:t>                         3 x mais óbito</a:t>
            </a:r>
            <a:br>
              <a:rPr lang="pt-BR" sz="2200" smtClean="0"/>
            </a:br>
            <a:r>
              <a:rPr lang="pt-BR" sz="2200" smtClean="0"/>
              <a:t>                         6 x hemorragia intraventricular grave</a:t>
            </a:r>
            <a:br>
              <a:rPr lang="pt-BR" sz="2200" smtClean="0"/>
            </a:br>
            <a:r>
              <a:rPr lang="pt-BR" sz="2200" smtClean="0"/>
              <a:t>                         18 x mais ROP</a:t>
            </a:r>
          </a:p>
          <a:p>
            <a:pPr eaLnBrk="1" hangingPunct="1"/>
            <a:r>
              <a:rPr lang="pt-BR" sz="2200" smtClean="0"/>
              <a:t> A reintubação em RN&lt;1000g tem sido associada independentemente com a displasia broncopulmonar. </a:t>
            </a:r>
          </a:p>
          <a:p>
            <a:pPr eaLnBrk="1" hangingPunct="1"/>
            <a:endParaRPr lang="pt-BR" sz="2200" smtClean="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6" name="Text Box 6"/>
          <p:cNvSpPr txBox="1">
            <a:spLocks noChangeArrowheads="1"/>
          </p:cNvSpPr>
          <p:nvPr/>
        </p:nvSpPr>
        <p:spPr bwMode="auto">
          <a:xfrm>
            <a:off x="179388" y="1196975"/>
            <a:ext cx="8707437" cy="375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a:defRPr>
                <a:solidFill>
                  <a:schemeClr val="tx1"/>
                </a:solidFill>
                <a:latin typeface="Gill Sans MT" pitchFamily="34" charset="0"/>
              </a:defRPr>
            </a:lvl1pPr>
            <a:lvl2pPr marL="742950" indent="-285750">
              <a:defRPr>
                <a:solidFill>
                  <a:schemeClr val="tx1"/>
                </a:solidFill>
                <a:latin typeface="Gill Sans MT" pitchFamily="34" charset="0"/>
              </a:defRPr>
            </a:lvl2pPr>
            <a:lvl3pPr marL="1143000" indent="-228600">
              <a:defRPr>
                <a:solidFill>
                  <a:schemeClr val="tx1"/>
                </a:solidFill>
                <a:latin typeface="Gill Sans MT" pitchFamily="34" charset="0"/>
              </a:defRPr>
            </a:lvl3pPr>
            <a:lvl4pPr marL="1600200" indent="-228600">
              <a:defRPr>
                <a:solidFill>
                  <a:schemeClr val="tx1"/>
                </a:solidFill>
                <a:latin typeface="Gill Sans MT" pitchFamily="34" charset="0"/>
              </a:defRPr>
            </a:lvl4pPr>
            <a:lvl5pPr marL="2057400" indent="-228600">
              <a:defRPr>
                <a:solidFill>
                  <a:schemeClr val="tx1"/>
                </a:solidFill>
                <a:latin typeface="Gill Sans MT" pitchFamily="34" charset="0"/>
              </a:defRPr>
            </a:lvl5pPr>
            <a:lvl6pPr marL="2514600" indent="-228600" fontAlgn="base">
              <a:spcBef>
                <a:spcPct val="0"/>
              </a:spcBef>
              <a:spcAft>
                <a:spcPct val="0"/>
              </a:spcAft>
              <a:defRPr>
                <a:solidFill>
                  <a:schemeClr val="tx1"/>
                </a:solidFill>
                <a:latin typeface="Gill Sans MT" pitchFamily="34" charset="0"/>
              </a:defRPr>
            </a:lvl6pPr>
            <a:lvl7pPr marL="2971800" indent="-228600" fontAlgn="base">
              <a:spcBef>
                <a:spcPct val="0"/>
              </a:spcBef>
              <a:spcAft>
                <a:spcPct val="0"/>
              </a:spcAft>
              <a:defRPr>
                <a:solidFill>
                  <a:schemeClr val="tx1"/>
                </a:solidFill>
                <a:latin typeface="Gill Sans MT" pitchFamily="34" charset="0"/>
              </a:defRPr>
            </a:lvl7pPr>
            <a:lvl8pPr marL="3429000" indent="-228600" fontAlgn="base">
              <a:spcBef>
                <a:spcPct val="0"/>
              </a:spcBef>
              <a:spcAft>
                <a:spcPct val="0"/>
              </a:spcAft>
              <a:defRPr>
                <a:solidFill>
                  <a:schemeClr val="tx1"/>
                </a:solidFill>
                <a:latin typeface="Gill Sans MT" pitchFamily="34" charset="0"/>
              </a:defRPr>
            </a:lvl8pPr>
            <a:lvl9pPr marL="3886200" indent="-228600" fontAlgn="base">
              <a:spcBef>
                <a:spcPct val="0"/>
              </a:spcBef>
              <a:spcAft>
                <a:spcPct val="0"/>
              </a:spcAft>
              <a:defRPr>
                <a:solidFill>
                  <a:schemeClr val="tx1"/>
                </a:solidFill>
                <a:latin typeface="Gill Sans MT" pitchFamily="34" charset="0"/>
              </a:defRPr>
            </a:lvl9pPr>
          </a:lstStyle>
          <a:p>
            <a:pPr>
              <a:buClr>
                <a:schemeClr val="tx2"/>
              </a:buClr>
              <a:buFont typeface="Wingdings" pitchFamily="2" charset="2"/>
              <a:buChar char="ü"/>
              <a:defRPr/>
            </a:pPr>
            <a:r>
              <a:rPr lang="pt-BR" sz="1600" smtClean="0"/>
              <a:t>A ventilação mecânica é uma intervenção médica complexa, intensiva em recursos, associada à alta morbidade. Existe uma prática considerável de variação de estilo na maioria dos hospitais e não é apenas confusa para os pais, mas a falta de um padrão consistentemente alto de ventilação ideal priva algumas crianças dos benefícios dos cuidados de ponta. </a:t>
            </a:r>
          </a:p>
          <a:p>
            <a:pPr>
              <a:buClr>
                <a:schemeClr val="tx2"/>
              </a:buClr>
              <a:buFont typeface="Wingdings" pitchFamily="2" charset="2"/>
              <a:buChar char="ü"/>
              <a:defRPr/>
            </a:pPr>
            <a:r>
              <a:rPr lang="pt-BR" sz="1600" smtClean="0"/>
              <a:t>Desenvolver um protocolo de Unidade para ventilação mecânica requer pesquisa exaustiva, inclusão de todas as partes interessadas, desenvolvimento cuidadoso do protocolo e implementação cuidadosa após um processo educacional completo, seguido de monitoramento.</a:t>
            </a:r>
          </a:p>
          <a:p>
            <a:pPr>
              <a:buClr>
                <a:schemeClr val="tx2"/>
              </a:buClr>
              <a:buFont typeface="Wingdings" pitchFamily="2" charset="2"/>
              <a:buChar char="ü"/>
              <a:defRPr/>
            </a:pPr>
            <a:r>
              <a:rPr lang="pt-BR" sz="1600" smtClean="0"/>
              <a:t> Um protocolo para suporte respiratório deve ser abrangente, abordando o suporte respiratório na Sala de Parto, o uso de suporte não invasivo, critérios de intubação, administração de surfactante, modos e configurações específicos de ventilação, critérios para terapia escalonada, protocolos de desmame, critérios de extubação e manuseio da extubação. </a:t>
            </a:r>
          </a:p>
          <a:p>
            <a:pPr>
              <a:buClr>
                <a:schemeClr val="tx2"/>
              </a:buClr>
              <a:buFont typeface="Wingdings" pitchFamily="2" charset="2"/>
              <a:buChar char="ü"/>
              <a:defRPr/>
            </a:pPr>
            <a:r>
              <a:rPr lang="pt-BR" sz="1600" smtClean="0"/>
              <a:t>Evidências favorecem o uso de suporte não invasivo como tratamento de primeira linha, progredindo para ventilação de suporte de pressão / controle ou pressão combinada com garantia de volume, se necessário, e ventilação de alta frequência apenas para indicações específicas. A estratégia do pulmão aberto é crucial para a ventilação protetora do pulmão.</a:t>
            </a:r>
            <a:endParaRPr lang="en-US" sz="1600" smtClean="0"/>
          </a:p>
        </p:txBody>
      </p:sp>
      <p:sp>
        <p:nvSpPr>
          <p:cNvPr id="74755" name="Rectangle 8"/>
          <p:cNvSpPr>
            <a:spLocks noChangeArrowheads="1"/>
          </p:cNvSpPr>
          <p:nvPr/>
        </p:nvSpPr>
        <p:spPr bwMode="auto">
          <a:xfrm>
            <a:off x="107950" y="688975"/>
            <a:ext cx="8863013" cy="4254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400" b="1">
                <a:hlinkClick r:id="rId2"/>
              </a:rPr>
              <a:t>Developing</a:t>
            </a:r>
            <a:r>
              <a:rPr lang="pt-BR" sz="1400">
                <a:hlinkClick r:id="rId2"/>
              </a:rPr>
              <a:t> a </a:t>
            </a:r>
            <a:r>
              <a:rPr lang="pt-BR" sz="1400" b="1">
                <a:hlinkClick r:id="rId2"/>
              </a:rPr>
              <a:t>neonatal</a:t>
            </a:r>
            <a:r>
              <a:rPr lang="pt-BR" sz="1400">
                <a:hlinkClick r:id="rId2"/>
              </a:rPr>
              <a:t> </a:t>
            </a:r>
            <a:r>
              <a:rPr lang="pt-BR" sz="1400" b="1">
                <a:hlinkClick r:id="rId2"/>
              </a:rPr>
              <a:t>unit</a:t>
            </a:r>
            <a:r>
              <a:rPr lang="pt-BR" sz="1400">
                <a:hlinkClick r:id="rId2"/>
              </a:rPr>
              <a:t> ventilation protocol for the preterm baby.</a:t>
            </a:r>
            <a:r>
              <a:rPr lang="pt-BR" sz="1400"/>
              <a:t>Sant'Anna GM, Keszler M.Early Hum Dev. 2012 Dec;88(12):925-9. doi: 10.1016/j.earlhumdev.2012.09.010. Epub 2012 Oct 9.PMID: 23058298.</a:t>
            </a:r>
            <a:r>
              <a:rPr lang="pt-BR" sz="1400" u="sng">
                <a:hlinkClick r:id="rId3"/>
              </a:rPr>
              <a:t>Similar articles</a:t>
            </a:r>
            <a:endParaRPr lang="pt-BR" sz="1400" u="sng"/>
          </a:p>
        </p:txBody>
      </p:sp>
      <p:sp>
        <p:nvSpPr>
          <p:cNvPr id="74756" name="Rectangle 9"/>
          <p:cNvSpPr>
            <a:spLocks noChangeArrowheads="1"/>
          </p:cNvSpPr>
          <p:nvPr/>
        </p:nvSpPr>
        <p:spPr bwMode="auto">
          <a:xfrm>
            <a:off x="539750" y="4941888"/>
            <a:ext cx="7451725" cy="17399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4" algn="ctr">
              <a:buClr>
                <a:schemeClr val="tx2"/>
              </a:buClr>
              <a:buFont typeface="Wingdings" pitchFamily="2" charset="2"/>
              <a:buNone/>
            </a:pPr>
            <a:r>
              <a:rPr lang="pt-BR" b="1">
                <a:solidFill>
                  <a:srgbClr val="0000FF"/>
                </a:solidFill>
              </a:rPr>
              <a:t>Esta iniciativa requer um comprometimento considerável de tempo e dedicação, mas irá reduzir variações desnecessárias, eliminar condutas ultrapassadas, e beneficiar pacientes, pais e o pessoal em treinamento</a:t>
            </a:r>
          </a:p>
          <a:p>
            <a:pPr lvl="4" algn="ctr">
              <a:buClr>
                <a:schemeClr val="tx2"/>
              </a:buClr>
              <a:buFont typeface="Wingdings" pitchFamily="2" charset="2"/>
              <a:buNone/>
            </a:pPr>
            <a:r>
              <a:rPr lang="pt-BR" b="1">
                <a:solidFill>
                  <a:srgbClr val="0000FF"/>
                </a:solidFill>
              </a:rPr>
              <a:t>(Guilherme Sant</a:t>
            </a:r>
            <a:r>
              <a:rPr lang="pt-BR" sz="1600" b="1">
                <a:solidFill>
                  <a:srgbClr val="0000FF"/>
                </a:solidFill>
              </a:rPr>
              <a:t> Anna)</a:t>
            </a:r>
            <a:r>
              <a:rPr lang="pt-BR" b="1">
                <a:solidFill>
                  <a:srgbClr val="0000FF"/>
                </a:solidFill>
              </a:rPr>
              <a:t> </a:t>
            </a:r>
            <a:endParaRPr lang="en-US" b="1">
              <a:solidFill>
                <a:srgbClr val="0000FF"/>
              </a:solidFill>
            </a:endParaRPr>
          </a:p>
        </p:txBody>
      </p:sp>
      <p:sp>
        <p:nvSpPr>
          <p:cNvPr id="74757" name="Text Box 11"/>
          <p:cNvSpPr txBox="1">
            <a:spLocks noChangeArrowheads="1"/>
          </p:cNvSpPr>
          <p:nvPr/>
        </p:nvSpPr>
        <p:spPr bwMode="auto">
          <a:xfrm>
            <a:off x="0" y="188913"/>
            <a:ext cx="845661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Gill Sans MT" pitchFamily="34" charset="0"/>
                <a:cs typeface="Arial" charset="0"/>
              </a:defRPr>
            </a:lvl1pPr>
            <a:lvl2pPr marL="742950" indent="-285750" eaLnBrk="0" hangingPunct="0">
              <a:defRPr>
                <a:solidFill>
                  <a:schemeClr val="tx1"/>
                </a:solidFill>
                <a:latin typeface="Gill Sans MT" pitchFamily="34" charset="0"/>
                <a:cs typeface="Arial" charset="0"/>
              </a:defRPr>
            </a:lvl2pPr>
            <a:lvl3pPr marL="1143000" indent="-228600" eaLnBrk="0" hangingPunct="0">
              <a:defRPr>
                <a:solidFill>
                  <a:schemeClr val="tx1"/>
                </a:solidFill>
                <a:latin typeface="Gill Sans MT" pitchFamily="34" charset="0"/>
                <a:cs typeface="Arial" charset="0"/>
              </a:defRPr>
            </a:lvl3pPr>
            <a:lvl4pPr marL="1600200" indent="-228600" eaLnBrk="0" hangingPunct="0">
              <a:defRPr>
                <a:solidFill>
                  <a:schemeClr val="tx1"/>
                </a:solidFill>
                <a:latin typeface="Gill Sans MT" pitchFamily="34" charset="0"/>
                <a:cs typeface="Arial" charset="0"/>
              </a:defRPr>
            </a:lvl4pPr>
            <a:lvl5pPr marL="2057400" indent="-228600" eaLnBrk="0" hangingPunct="0">
              <a:defRPr>
                <a:solidFill>
                  <a:schemeClr val="tx1"/>
                </a:solidFill>
                <a:latin typeface="Gill Sans MT" pitchFamily="34" charset="0"/>
                <a:cs typeface="Arial" charset="0"/>
              </a:defRPr>
            </a:lvl5pPr>
            <a:lvl6pPr marL="2514600" indent="-228600" eaLnBrk="0" fontAlgn="base" hangingPunct="0">
              <a:spcBef>
                <a:spcPct val="0"/>
              </a:spcBef>
              <a:spcAft>
                <a:spcPct val="0"/>
              </a:spcAft>
              <a:defRPr>
                <a:solidFill>
                  <a:schemeClr val="tx1"/>
                </a:solidFill>
                <a:latin typeface="Gill Sans MT" pitchFamily="34" charset="0"/>
                <a:cs typeface="Arial" charset="0"/>
              </a:defRPr>
            </a:lvl6pPr>
            <a:lvl7pPr marL="2971800" indent="-228600" eaLnBrk="0" fontAlgn="base" hangingPunct="0">
              <a:spcBef>
                <a:spcPct val="0"/>
              </a:spcBef>
              <a:spcAft>
                <a:spcPct val="0"/>
              </a:spcAft>
              <a:defRPr>
                <a:solidFill>
                  <a:schemeClr val="tx1"/>
                </a:solidFill>
                <a:latin typeface="Gill Sans MT" pitchFamily="34" charset="0"/>
                <a:cs typeface="Arial" charset="0"/>
              </a:defRPr>
            </a:lvl7pPr>
            <a:lvl8pPr marL="3429000" indent="-228600" eaLnBrk="0" fontAlgn="base" hangingPunct="0">
              <a:spcBef>
                <a:spcPct val="0"/>
              </a:spcBef>
              <a:spcAft>
                <a:spcPct val="0"/>
              </a:spcAft>
              <a:defRPr>
                <a:solidFill>
                  <a:schemeClr val="tx1"/>
                </a:solidFill>
                <a:latin typeface="Gill Sans MT" pitchFamily="34" charset="0"/>
                <a:cs typeface="Arial" charset="0"/>
              </a:defRPr>
            </a:lvl8pPr>
            <a:lvl9pPr marL="3886200" indent="-228600" eaLnBrk="0" fontAlgn="base" hangingPunct="0">
              <a:spcBef>
                <a:spcPct val="0"/>
              </a:spcBef>
              <a:spcAft>
                <a:spcPct val="0"/>
              </a:spcAft>
              <a:defRPr>
                <a:solidFill>
                  <a:schemeClr val="tx1"/>
                </a:solidFill>
                <a:latin typeface="Gill Sans MT" pitchFamily="34" charset="0"/>
                <a:cs typeface="Arial" charset="0"/>
              </a:defRPr>
            </a:lvl9pPr>
          </a:lstStyle>
          <a:p>
            <a:pPr algn="ctr" eaLnBrk="1" hangingPunct="1"/>
            <a:r>
              <a:rPr lang="pt-BR" b="1">
                <a:solidFill>
                  <a:srgbClr val="0000FF"/>
                </a:solidFill>
              </a:rPr>
              <a:t>Desenvolvendo um protocolo de ventilação da Unidade neonatal para o bebê </a:t>
            </a:r>
          </a:p>
          <a:p>
            <a:pPr algn="ctr" eaLnBrk="1" hangingPunct="1"/>
            <a:r>
              <a:rPr lang="pt-BR" b="1">
                <a:solidFill>
                  <a:srgbClr val="0000FF"/>
                </a:solidFill>
              </a:rPr>
              <a:t>pré-termo</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3"/>
          <p:cNvSpPr>
            <a:spLocks noGrp="1"/>
          </p:cNvSpPr>
          <p:nvPr>
            <p:ph type="body" idx="1"/>
          </p:nvPr>
        </p:nvSpPr>
        <p:spPr>
          <a:xfrm>
            <a:off x="468313" y="1341438"/>
            <a:ext cx="8507412" cy="5834062"/>
          </a:xfrm>
          <a:solidFill>
            <a:schemeClr val="bg1"/>
          </a:solidFill>
        </p:spPr>
        <p:txBody>
          <a:bodyPr/>
          <a:lstStyle/>
          <a:p>
            <a:pPr eaLnBrk="1" hangingPunct="1">
              <a:lnSpc>
                <a:spcPct val="80000"/>
              </a:lnSpc>
            </a:pPr>
            <a:r>
              <a:rPr lang="pt-BR" sz="1700" smtClean="0">
                <a:latin typeface="Times New Roman" pitchFamily="18" charset="0"/>
              </a:rPr>
              <a:t>Sempre que possível o desmame deve começar pelo parâmetro de maior risco (pressão inspiratória), devendo-se reduzir não mais que 2-3 cm-H2O/vez ou pelo parâmetro que estiver mais distante do valor fisiológico, por exemplo, uma FIO</a:t>
            </a:r>
            <a:r>
              <a:rPr lang="pt-BR" sz="1700" b="1" smtClean="0">
                <a:latin typeface="Times New Roman" pitchFamily="18" charset="0"/>
              </a:rPr>
              <a:t>2</a:t>
            </a:r>
            <a:r>
              <a:rPr lang="pt-BR" sz="1700" smtClean="0">
                <a:latin typeface="Times New Roman" pitchFamily="18" charset="0"/>
              </a:rPr>
              <a:t> muito elevada.</a:t>
            </a:r>
          </a:p>
          <a:p>
            <a:pPr eaLnBrk="1" hangingPunct="1">
              <a:lnSpc>
                <a:spcPct val="80000"/>
              </a:lnSpc>
              <a:buFont typeface="Wingdings 3" pitchFamily="18" charset="2"/>
              <a:buNone/>
            </a:pPr>
            <a:r>
              <a:rPr lang="pt-BR" sz="1700" smtClean="0">
                <a:latin typeface="Times New Roman" pitchFamily="18" charset="0"/>
              </a:rPr>
              <a:t>	- Reduzir a FR e manter o RN em SIMV por 6 h, numa freqüência de 20 ciclos/min.</a:t>
            </a:r>
          </a:p>
          <a:p>
            <a:pPr eaLnBrk="1" hangingPunct="1">
              <a:lnSpc>
                <a:spcPct val="80000"/>
              </a:lnSpc>
              <a:buFont typeface="Wingdings 3" pitchFamily="18" charset="2"/>
              <a:buNone/>
            </a:pPr>
            <a:r>
              <a:rPr lang="pt-BR" sz="1700" smtClean="0">
                <a:latin typeface="Times New Roman" pitchFamily="18" charset="0"/>
              </a:rPr>
              <a:t>	           </a:t>
            </a:r>
            <a:r>
              <a:rPr lang="pt-BR" sz="1700" b="1" smtClean="0">
                <a:latin typeface="Times New Roman" pitchFamily="18" charset="0"/>
              </a:rPr>
              <a:t>                            </a:t>
            </a:r>
            <a:r>
              <a:rPr lang="pt-BR" sz="1700" b="1" smtClean="0">
                <a:solidFill>
                  <a:srgbClr val="0000FF"/>
                </a:solidFill>
                <a:latin typeface="Times New Roman" pitchFamily="18" charset="0"/>
              </a:rPr>
              <a:t>Critérios para extubação</a:t>
            </a:r>
            <a:endParaRPr lang="pt-BR" sz="1700" smtClean="0">
              <a:solidFill>
                <a:srgbClr val="0000FF"/>
              </a:solidFill>
              <a:latin typeface="Times New Roman" pitchFamily="18" charset="0"/>
            </a:endParaRPr>
          </a:p>
          <a:p>
            <a:pPr eaLnBrk="1" hangingPunct="1">
              <a:lnSpc>
                <a:spcPct val="80000"/>
              </a:lnSpc>
            </a:pPr>
            <a:r>
              <a:rPr lang="pt-BR" sz="1700" smtClean="0">
                <a:latin typeface="Times New Roman" pitchFamily="18" charset="0"/>
              </a:rPr>
              <a:t>Baixos parâmetros de VM </a:t>
            </a:r>
            <a:r>
              <a:rPr lang="pt-BR" sz="1700" smtClean="0">
                <a:latin typeface="Times New Roman" pitchFamily="18" charset="0"/>
                <a:sym typeface="Wingdings" pitchFamily="2" charset="2"/>
              </a:rPr>
              <a:t></a:t>
            </a:r>
            <a:r>
              <a:rPr lang="pt-BR" sz="1700" smtClean="0">
                <a:latin typeface="Times New Roman" pitchFamily="18" charset="0"/>
              </a:rPr>
              <a:t> FiO2 &lt;40% / FR: 20 / PIP: 15 / PEEP: 5</a:t>
            </a:r>
          </a:p>
          <a:p>
            <a:pPr eaLnBrk="1" hangingPunct="1">
              <a:lnSpc>
                <a:spcPct val="80000"/>
              </a:lnSpc>
            </a:pPr>
            <a:r>
              <a:rPr lang="pt-BR" sz="1700" smtClean="0">
                <a:latin typeface="Times New Roman" pitchFamily="18" charset="0"/>
              </a:rPr>
              <a:t>Estabilidade clínica: hemodinâmica (pressão arterial[PA],  diurese, frequência cardíaca [FC] e perfusão adequadas sem suporte de drogas vasoativas ou com drogas em doses baixas), neurológica, metabólica e hematológica (níveis adequados de hemoglobina)</a:t>
            </a:r>
          </a:p>
          <a:p>
            <a:pPr eaLnBrk="1" hangingPunct="1">
              <a:lnSpc>
                <a:spcPct val="80000"/>
              </a:lnSpc>
            </a:pPr>
            <a:r>
              <a:rPr lang="pt-BR" sz="1700" smtClean="0">
                <a:latin typeface="Times New Roman" pitchFamily="18" charset="0"/>
              </a:rPr>
              <a:t>Cafeína: estímulo do centro respiratório e melhora da contratilidade diafragmática. O uso precoce de cafeína reduz o tempo de VM e  diminui a incidência de displasia boncopulmonar.</a:t>
            </a:r>
          </a:p>
          <a:p>
            <a:pPr eaLnBrk="1" hangingPunct="1">
              <a:lnSpc>
                <a:spcPct val="80000"/>
              </a:lnSpc>
            </a:pPr>
            <a:r>
              <a:rPr lang="pt-BR" sz="1700" smtClean="0">
                <a:latin typeface="Times New Roman" pitchFamily="18" charset="0"/>
              </a:rPr>
              <a:t>Corticóide: para prevenir o edema laríngeo pós-extubação nos bebês que permaneceram intubado por várias semanas ou que já apresentaram falha de extubação por obstrução de VAS</a:t>
            </a:r>
          </a:p>
          <a:p>
            <a:pPr eaLnBrk="1" hangingPunct="1">
              <a:lnSpc>
                <a:spcPct val="80000"/>
              </a:lnSpc>
            </a:pPr>
            <a:r>
              <a:rPr lang="pt-BR" sz="1700" smtClean="0">
                <a:latin typeface="Times New Roman" pitchFamily="18" charset="0"/>
              </a:rPr>
              <a:t>Jejum por 2 horas</a:t>
            </a:r>
            <a:endParaRPr lang="pt-BR" sz="1700" b="1" smtClean="0">
              <a:latin typeface="Times New Roman" pitchFamily="18" charset="0"/>
            </a:endParaRPr>
          </a:p>
          <a:p>
            <a:pPr eaLnBrk="1" hangingPunct="1">
              <a:lnSpc>
                <a:spcPct val="80000"/>
              </a:lnSpc>
              <a:buFont typeface="Wingdings 3" pitchFamily="18" charset="2"/>
              <a:buNone/>
            </a:pPr>
            <a:r>
              <a:rPr lang="pt-BR" sz="1700" b="1" smtClean="0">
                <a:latin typeface="Times New Roman" pitchFamily="18" charset="0"/>
              </a:rPr>
              <a:t>Atenção: Dexametasona: 0,25mg/kg/dose (3 doses), iniciando 4 horas antes da extubação</a:t>
            </a:r>
          </a:p>
          <a:p>
            <a:pPr eaLnBrk="1" hangingPunct="1">
              <a:lnSpc>
                <a:spcPct val="80000"/>
              </a:lnSpc>
            </a:pPr>
            <a:r>
              <a:rPr lang="pt-BR" sz="1700" smtClean="0">
                <a:latin typeface="Times New Roman" pitchFamily="18" charset="0"/>
              </a:rPr>
              <a:t>(a dexametasona reduz a necessidade de re-intubação entre os bebês que passaram várias semanas em ventilação pumonar mecânica, </a:t>
            </a:r>
            <a:r>
              <a:rPr lang="pt-BR" sz="1700" b="1" smtClean="0">
                <a:latin typeface="Times New Roman" pitchFamily="18" charset="0"/>
              </a:rPr>
              <a:t>devendo ser usada somente em RN de alto risco para re-intubação:</a:t>
            </a:r>
            <a:r>
              <a:rPr lang="pt-BR" sz="1700" smtClean="0">
                <a:latin typeface="Times New Roman" pitchFamily="18" charset="0"/>
              </a:rPr>
              <a:t> 0,25mg/kg/dose 8/8h (3doses), iniciando 4h antes da extubação).</a:t>
            </a:r>
          </a:p>
        </p:txBody>
      </p:sp>
      <p:sp>
        <p:nvSpPr>
          <p:cNvPr id="75779" name="Rectangle 7"/>
          <p:cNvSpPr>
            <a:spLocks noChangeArrowheads="1"/>
          </p:cNvSpPr>
          <p:nvPr/>
        </p:nvSpPr>
        <p:spPr bwMode="auto">
          <a:xfrm>
            <a:off x="250825" y="0"/>
            <a:ext cx="9144000" cy="1174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126960" bIns="25392" anchor="ctr">
            <a:spAutoFit/>
          </a:bodyPr>
          <a:lstStyle/>
          <a:p>
            <a:pPr algn="just"/>
            <a:r>
              <a:rPr lang="pt-BR" sz="2200" b="1">
                <a:solidFill>
                  <a:srgbClr val="072A4D"/>
                </a:solidFill>
                <a:latin typeface="Lato" pitchFamily="34" charset="0"/>
                <a:hlinkClick r:id="rId2"/>
              </a:rPr>
              <a:t>ASSISTÊNCIA RESPIRAT</a:t>
            </a:r>
            <a:r>
              <a:rPr lang="pt-BR" sz="2200" b="1">
                <a:solidFill>
                  <a:srgbClr val="072A4D"/>
                </a:solidFill>
                <a:hlinkClick r:id="rId2"/>
              </a:rPr>
              <a:t>Ó</a:t>
            </a:r>
            <a:r>
              <a:rPr lang="pt-BR" sz="2200" b="1">
                <a:solidFill>
                  <a:srgbClr val="072A4D"/>
                </a:solidFill>
                <a:latin typeface="Lato" pitchFamily="34" charset="0"/>
                <a:hlinkClick r:id="rId2"/>
              </a:rPr>
              <a:t>RIA AO REC</a:t>
            </a:r>
            <a:r>
              <a:rPr lang="pt-BR" sz="2200" b="1">
                <a:solidFill>
                  <a:srgbClr val="072A4D"/>
                </a:solidFill>
                <a:hlinkClick r:id="rId2"/>
              </a:rPr>
              <a:t>É</a:t>
            </a:r>
            <a:r>
              <a:rPr lang="pt-BR" sz="2200" b="1">
                <a:solidFill>
                  <a:srgbClr val="072A4D"/>
                </a:solidFill>
                <a:latin typeface="Lato" pitchFamily="34" charset="0"/>
                <a:hlinkClick r:id="rId2"/>
              </a:rPr>
              <a:t>M-NASCIDO- 2018</a:t>
            </a:r>
            <a:endParaRPr lang="pt-BR" sz="2200" b="1">
              <a:solidFill>
                <a:srgbClr val="072A4D"/>
              </a:solidFill>
              <a:latin typeface="Lato" pitchFamily="34" charset="0"/>
            </a:endParaRPr>
          </a:p>
          <a:p>
            <a:pPr algn="just" eaLnBrk="0" hangingPunct="0"/>
            <a:r>
              <a:rPr lang="pt-BR" sz="600" u="sng">
                <a:solidFill>
                  <a:srgbClr val="78909C"/>
                </a:solidFill>
              </a:rPr>
              <a:t> </a:t>
            </a:r>
            <a:endParaRPr lang="pt-BR" u="sng">
              <a:solidFill>
                <a:srgbClr val="78909C"/>
              </a:solidFill>
            </a:endParaRPr>
          </a:p>
          <a:p>
            <a:pPr algn="ctr" eaLnBrk="0" hangingPunct="0"/>
            <a:r>
              <a:rPr lang="pt-BR" sz="1300">
                <a:solidFill>
                  <a:srgbClr val="424242"/>
                </a:solidFill>
                <a:latin typeface="Source Sans Pro" pitchFamily="34" charset="0"/>
              </a:rPr>
              <a:t>Paulo R. Margotto, Fabiana Pontes, Renata Araripe, Diogo Pedroso, Adriana Kawaguchi, Maria Eduarda Canellas de Castro, </a:t>
            </a:r>
            <a:r>
              <a:rPr lang="pt-BR" sz="1300">
                <a:solidFill>
                  <a:srgbClr val="424242"/>
                </a:solidFill>
              </a:rPr>
              <a:t> </a:t>
            </a:r>
            <a:r>
              <a:rPr lang="pt-BR" sz="1300">
                <a:solidFill>
                  <a:srgbClr val="424242"/>
                </a:solidFill>
                <a:latin typeface="Source Sans Pro" pitchFamily="34" charset="0"/>
              </a:rPr>
              <a:t>Jefferson Guimarães de Resende</a:t>
            </a:r>
          </a:p>
          <a:p>
            <a:pPr algn="ctr" eaLnBrk="0" hangingPunct="0"/>
            <a:r>
              <a:rPr lang="pt-BR" sz="1300">
                <a:solidFill>
                  <a:srgbClr val="424242"/>
                </a:solidFill>
                <a:latin typeface="Source Sans Pro" pitchFamily="34" charset="0"/>
              </a:rPr>
              <a:t>Cap</a:t>
            </a:r>
            <a:r>
              <a:rPr lang="pt-BR" sz="1300">
                <a:solidFill>
                  <a:srgbClr val="424242"/>
                </a:solidFill>
              </a:rPr>
              <a:t>í</a:t>
            </a:r>
            <a:r>
              <a:rPr lang="pt-BR" sz="1300">
                <a:solidFill>
                  <a:srgbClr val="424242"/>
                </a:solidFill>
                <a:latin typeface="Source Sans Pro" pitchFamily="34" charset="0"/>
              </a:rPr>
              <a:t>tulo do Livro Assistência ao Rec</a:t>
            </a:r>
            <a:r>
              <a:rPr lang="pt-BR" sz="1300">
                <a:solidFill>
                  <a:srgbClr val="424242"/>
                </a:solidFill>
              </a:rPr>
              <a:t>é</a:t>
            </a:r>
            <a:r>
              <a:rPr lang="pt-BR" sz="1300">
                <a:solidFill>
                  <a:srgbClr val="424242"/>
                </a:solidFill>
                <a:latin typeface="Source Sans Pro" pitchFamily="34" charset="0"/>
              </a:rPr>
              <a:t>m-Nascido de Risco, 4</a:t>
            </a:r>
            <a:r>
              <a:rPr lang="pt-BR" sz="1300">
                <a:solidFill>
                  <a:srgbClr val="424242"/>
                </a:solidFill>
              </a:rPr>
              <a:t>ª</a:t>
            </a:r>
            <a:r>
              <a:rPr lang="pt-BR" sz="1300">
                <a:solidFill>
                  <a:srgbClr val="424242"/>
                </a:solidFill>
                <a:latin typeface="Source Sans Pro" pitchFamily="34" charset="0"/>
              </a:rPr>
              <a:t> Edi</a:t>
            </a:r>
            <a:r>
              <a:rPr lang="pt-BR" sz="1300">
                <a:solidFill>
                  <a:srgbClr val="424242"/>
                </a:solidFill>
              </a:rPr>
              <a:t>ç</a:t>
            </a:r>
            <a:r>
              <a:rPr lang="pt-BR" sz="1300">
                <a:solidFill>
                  <a:srgbClr val="424242"/>
                </a:solidFill>
                <a:latin typeface="Source Sans Pro" pitchFamily="34" charset="0"/>
              </a:rPr>
              <a:t>ão, 2019, em prepara</a:t>
            </a:r>
            <a:r>
              <a:rPr lang="pt-BR" sz="1300">
                <a:solidFill>
                  <a:srgbClr val="424242"/>
                </a:solidFill>
              </a:rPr>
              <a:t>ç</a:t>
            </a:r>
            <a:r>
              <a:rPr lang="pt-BR" sz="1300">
                <a:solidFill>
                  <a:srgbClr val="424242"/>
                </a:solidFill>
                <a:latin typeface="Source Sans Pro" pitchFamily="34" charset="0"/>
              </a:rPr>
              <a:t>ão</a:t>
            </a:r>
            <a:endParaRPr lang="pt-BR">
              <a:solidFill>
                <a:srgbClr val="78909C"/>
              </a:solidFill>
            </a:endParaRPr>
          </a:p>
        </p:txBody>
      </p:sp>
      <p:pic>
        <p:nvPicPr>
          <p:cNvPr id="75780" name="Picture 9" descr="doc">
            <a:hlinkClick r:id="rId3" tooltip="NOVO-Assist_Vent_Mecan"/>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85113" y="11588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781" name="AutoShape 10"/>
          <p:cNvSpPr>
            <a:spLocks noChangeArrowheads="1"/>
          </p:cNvSpPr>
          <p:nvPr/>
        </p:nvSpPr>
        <p:spPr bwMode="auto">
          <a:xfrm>
            <a:off x="8675688" y="6092825"/>
            <a:ext cx="215900" cy="566738"/>
          </a:xfrm>
          <a:prstGeom prst="curvedRightArrow">
            <a:avLst>
              <a:gd name="adj1" fmla="val 52500"/>
              <a:gd name="adj2" fmla="val 10500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3"/>
          <p:cNvSpPr>
            <a:spLocks noGrp="1"/>
          </p:cNvSpPr>
          <p:nvPr>
            <p:ph type="body" idx="1"/>
          </p:nvPr>
        </p:nvSpPr>
        <p:spPr>
          <a:xfrm>
            <a:off x="468313" y="0"/>
            <a:ext cx="8435975" cy="6669088"/>
          </a:xfrm>
        </p:spPr>
        <p:txBody>
          <a:bodyPr/>
          <a:lstStyle/>
          <a:p>
            <a:pPr algn="ctr" eaLnBrk="1" hangingPunct="1">
              <a:lnSpc>
                <a:spcPct val="80000"/>
              </a:lnSpc>
              <a:buFont typeface="Wingdings 3" pitchFamily="18" charset="2"/>
              <a:buNone/>
            </a:pPr>
            <a:r>
              <a:rPr lang="pt-BR" sz="1700" b="1" smtClean="0">
                <a:solidFill>
                  <a:srgbClr val="0000FF"/>
                </a:solidFill>
              </a:rPr>
              <a:t>Extubação sob visualização direta, com o intuito de evitar falha de extubação (Técnica Dr Wung, modificada)</a:t>
            </a:r>
            <a:br>
              <a:rPr lang="pt-BR" sz="1700" b="1" smtClean="0">
                <a:solidFill>
                  <a:srgbClr val="0000FF"/>
                </a:solidFill>
              </a:rPr>
            </a:br>
            <a:r>
              <a:rPr lang="pt-BR" sz="1700" b="1" smtClean="0">
                <a:solidFill>
                  <a:srgbClr val="FF33CC"/>
                </a:solidFill>
              </a:rPr>
              <a:t>PARA OS RECÉM-NASCIDOS ≥1000 GRAMAS</a:t>
            </a:r>
            <a:br>
              <a:rPr lang="pt-BR" sz="1700" b="1" smtClean="0">
                <a:solidFill>
                  <a:srgbClr val="FF33CC"/>
                </a:solidFill>
              </a:rPr>
            </a:br>
            <a:r>
              <a:rPr lang="pt-BR" sz="1700" b="1" smtClean="0">
                <a:solidFill>
                  <a:srgbClr val="FF33CC"/>
                </a:solidFill>
              </a:rPr>
              <a:t>EM VENTILAÇÃO ≥ 7 DIAS</a:t>
            </a:r>
          </a:p>
          <a:p>
            <a:pPr algn="ctr" eaLnBrk="1" hangingPunct="1">
              <a:lnSpc>
                <a:spcPct val="80000"/>
              </a:lnSpc>
              <a:buFont typeface="Wingdings 3" pitchFamily="18" charset="2"/>
              <a:buNone/>
            </a:pPr>
            <a:r>
              <a:rPr lang="pt-BR" sz="1700" smtClean="0"/>
              <a:t>- </a:t>
            </a:r>
            <a:r>
              <a:rPr lang="pt-BR" sz="1600" smtClean="0"/>
              <a:t>Inicialmente deve-se </a:t>
            </a:r>
            <a:r>
              <a:rPr lang="pt-BR" sz="1600" b="1" smtClean="0"/>
              <a:t>colocar o paciente em modo ventilatório SIMV</a:t>
            </a:r>
            <a:r>
              <a:rPr lang="pt-BR" sz="1600" smtClean="0"/>
              <a:t>, deixando-o respirar espontaneamente, com um volume corrente adequado. Reduzir os parâmetros da VM e deixar uma pressão de suporte o mais baixo possível (igual a PEEP ou 1 ponto acima)</a:t>
            </a:r>
            <a:br>
              <a:rPr lang="pt-BR" sz="1600" smtClean="0"/>
            </a:br>
            <a:r>
              <a:rPr lang="pt-BR" sz="1600" smtClean="0"/>
              <a:t>- Em seguida, </a:t>
            </a:r>
            <a:r>
              <a:rPr lang="pt-BR" sz="1600" b="1" smtClean="0"/>
              <a:t>aspirar a cânula orotraqueal</a:t>
            </a:r>
            <a:r>
              <a:rPr lang="pt-BR" sz="1600" smtClean="0"/>
              <a:t> (COT), idealmente com sistema aberto. Checar a posição da COT na rima labial (ex: 7cm). Aumentar a FiO2 em 20%. Lateralizar a cabeça para a esquerda ou direita e introduzir sonda 2 cm além da quantidade da COT introduzida (ex: 9cm) e aspirar. Em seguida repetir lateralizando para o outro lado. A ideia dessa técnica é a tentativa de aspirar ambos pulmões. Após, retornar a FiO2 para a</a:t>
            </a:r>
            <a:br>
              <a:rPr lang="pt-BR" sz="1600" smtClean="0"/>
            </a:br>
            <a:r>
              <a:rPr lang="pt-BR" sz="1600" smtClean="0"/>
              <a:t>anterior.</a:t>
            </a:r>
            <a:br>
              <a:rPr lang="pt-BR" sz="1600" smtClean="0"/>
            </a:br>
            <a:r>
              <a:rPr lang="pt-BR" sz="1600" smtClean="0"/>
              <a:t>- </a:t>
            </a:r>
            <a:r>
              <a:rPr lang="pt-BR" sz="1600" b="1" smtClean="0"/>
              <a:t>Fixar uma sonda número 8 na lateral do laringoscópio</a:t>
            </a:r>
            <a:r>
              <a:rPr lang="pt-BR" sz="1600" smtClean="0"/>
              <a:t>, contralateral ao lado que será a passagem da COT. Esta sonda número 8 será conectada a um fluxo de 5 L/min de oxigênio, fornecendo uma FiO2 de 100% continua na via aérea ou hipofaringe</a:t>
            </a:r>
            <a:br>
              <a:rPr lang="pt-BR" sz="1600" smtClean="0"/>
            </a:br>
            <a:r>
              <a:rPr lang="pt-BR" sz="1600" smtClean="0"/>
              <a:t>- Realizar a laringoscopia, avaliar a glote ao redor da COT. Aplicar</a:t>
            </a:r>
            <a:br>
              <a:rPr lang="pt-BR" sz="1600" smtClean="0"/>
            </a:br>
            <a:r>
              <a:rPr lang="pt-BR" sz="1600" smtClean="0"/>
              <a:t>Epinefrina diretamente sobre a glote, através de um cotonete longo</a:t>
            </a:r>
            <a:br>
              <a:rPr lang="pt-BR" sz="1600" smtClean="0"/>
            </a:br>
            <a:r>
              <a:rPr lang="pt-BR" sz="1600" smtClean="0"/>
              <a:t>(usamos o de </a:t>
            </a:r>
            <a:r>
              <a:rPr lang="pt-BR" sz="1600" i="1" smtClean="0"/>
              <a:t>swab</a:t>
            </a:r>
            <a:r>
              <a:rPr lang="pt-BR" sz="1600" smtClean="0"/>
              <a:t>) embebido em epinefrina 1:1000, "pintando" a região.</a:t>
            </a:r>
            <a:br>
              <a:rPr lang="pt-BR" sz="1600" smtClean="0"/>
            </a:br>
            <a:r>
              <a:rPr lang="pt-BR" sz="1600" smtClean="0"/>
              <a:t>- </a:t>
            </a:r>
            <a:r>
              <a:rPr lang="pt-BR" sz="1600" b="1" smtClean="0"/>
              <a:t>Proceder à extubação / retirada da COT.</a:t>
            </a:r>
            <a:r>
              <a:rPr lang="pt-BR" sz="1600" smtClean="0"/>
              <a:t/>
            </a:r>
            <a:br>
              <a:rPr lang="pt-BR" sz="1600" smtClean="0"/>
            </a:br>
            <a:r>
              <a:rPr lang="pt-BR" sz="1600" smtClean="0"/>
              <a:t>- </a:t>
            </a:r>
            <a:r>
              <a:rPr lang="pt-BR" sz="1600" b="1" smtClean="0"/>
              <a:t>Aspirar diretamente inserindo a sonda abaixo das cordas vocais,</a:t>
            </a:r>
            <a:r>
              <a:rPr lang="pt-BR" sz="1600" smtClean="0"/>
              <a:t> em caso de secreção visível na região ou secreção residual na ponta da COT retirada.</a:t>
            </a:r>
            <a:br>
              <a:rPr lang="pt-BR" sz="1600" smtClean="0"/>
            </a:br>
            <a:r>
              <a:rPr lang="pt-BR" sz="1600" smtClean="0"/>
              <a:t>- Em seguida</a:t>
            </a:r>
            <a:r>
              <a:rPr lang="pt-BR" sz="1600" b="1" smtClean="0"/>
              <a:t>, realizar a inspeção da glote</a:t>
            </a:r>
            <a:r>
              <a:rPr lang="pt-BR" sz="1600" smtClean="0"/>
              <a:t>. Se estiver muito edemaciada ou hiperemiada, aplicar novamente epinefrina com um cotonete longo diretamente nas cordas vocais, "pintando" a região, fazendo com o que a área hiperemiada  empalideça imediatamente.</a:t>
            </a:r>
          </a:p>
          <a:p>
            <a:pPr eaLnBrk="1" hangingPunct="1">
              <a:lnSpc>
                <a:spcPct val="80000"/>
              </a:lnSpc>
            </a:pPr>
            <a:r>
              <a:rPr lang="pt-BR" sz="1600" smtClean="0"/>
              <a:t>- O procedimento dura entre 1-2 minutos, e depois coloca em CPAP em selo d´água previamente preparado</a:t>
            </a:r>
          </a:p>
        </p:txBody>
      </p:sp>
      <p:sp>
        <p:nvSpPr>
          <p:cNvPr id="76803" name="AutoShape 6"/>
          <p:cNvSpPr>
            <a:spLocks noChangeArrowheads="1"/>
          </p:cNvSpPr>
          <p:nvPr/>
        </p:nvSpPr>
        <p:spPr bwMode="auto">
          <a:xfrm>
            <a:off x="8675688" y="6092825"/>
            <a:ext cx="215900" cy="566738"/>
          </a:xfrm>
          <a:prstGeom prst="curvedRightArrow">
            <a:avLst>
              <a:gd name="adj1" fmla="val 52500"/>
              <a:gd name="adj2" fmla="val 10500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pic>
        <p:nvPicPr>
          <p:cNvPr id="76804" name="Picture 9" descr="Drs. Wung e Guilherme Sant` Anna no HMIB (26/10/201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92280" y="5862674"/>
            <a:ext cx="1368227" cy="1027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3"/>
          <p:cNvSpPr>
            <a:spLocks noGrp="1"/>
          </p:cNvSpPr>
          <p:nvPr>
            <p:ph type="body" idx="1"/>
          </p:nvPr>
        </p:nvSpPr>
        <p:spPr>
          <a:xfrm>
            <a:off x="457200" y="692150"/>
            <a:ext cx="8229600" cy="5905500"/>
          </a:xfrm>
        </p:spPr>
        <p:txBody>
          <a:bodyPr/>
          <a:lstStyle/>
          <a:p>
            <a:pPr eaLnBrk="1" hangingPunct="1">
              <a:lnSpc>
                <a:spcPct val="80000"/>
              </a:lnSpc>
            </a:pPr>
            <a:r>
              <a:rPr lang="pt-BR" sz="1700" b="1" smtClean="0">
                <a:solidFill>
                  <a:srgbClr val="0000FF"/>
                </a:solidFill>
                <a:latin typeface="Times New Roman" pitchFamily="18" charset="0"/>
              </a:rPr>
              <a:t>Extubar para  CPAPn em selo d´agua com FiO2 de 50%, pressão de 7 cmH2O, aumentando até 8-9 cmH2O se necessário; se falha, NIPPV sincronizada</a:t>
            </a:r>
            <a:r>
              <a:rPr lang="pt-BR" sz="1700" smtClean="0">
                <a:latin typeface="Times New Roman" pitchFamily="18" charset="0"/>
              </a:rPr>
              <a:t> (</a:t>
            </a:r>
            <a:r>
              <a:rPr lang="pt-BR" sz="1700" i="1" smtClean="0">
                <a:latin typeface="Times New Roman" pitchFamily="18" charset="0"/>
              </a:rPr>
              <a:t>Nasal Intermittent positive pressure ventilation*</a:t>
            </a:r>
            <a:r>
              <a:rPr lang="pt-BR" sz="1700" smtClean="0">
                <a:latin typeface="Times New Roman" pitchFamily="18" charset="0"/>
              </a:rPr>
              <a:t>  sincronizada), conhecida entre nós como VNI (ventilação não invasiva, "CPAP nasal ciclado") nos parâmetros:</a:t>
            </a:r>
            <a:r>
              <a:rPr lang="pt-BR" sz="1700" b="1" smtClean="0">
                <a:latin typeface="Times New Roman" pitchFamily="18" charset="0"/>
              </a:rPr>
              <a:t> </a:t>
            </a:r>
            <a:r>
              <a:rPr lang="pt-BR" sz="1700" smtClean="0">
                <a:latin typeface="Times New Roman" pitchFamily="18" charset="0"/>
              </a:rPr>
              <a:t>PEEP: 5-6cmH2O; PI: 2 cmH2O a mais da que estava na VM (espera-se que na pronga exista uma queda de ± 2cmH2O entre a pressão oferecida e a que chega ao pulmão),  TI: 0,4 seg; FR: 20-25 ipm; Fluxo: 8-10 L/min; FiO2: a mesma que estava na ventilação mecânica convencional).Não extubar diretamente para o </a:t>
            </a:r>
            <a:r>
              <a:rPr lang="pt-BR" sz="1700" i="1" smtClean="0">
                <a:latin typeface="Times New Roman" pitchFamily="18" charset="0"/>
              </a:rPr>
              <a:t>Hood</a:t>
            </a:r>
            <a:r>
              <a:rPr lang="pt-BR" sz="1700" smtClean="0">
                <a:latin typeface="Times New Roman" pitchFamily="18" charset="0"/>
              </a:rPr>
              <a:t>:   as cordas vocais levam 15 horas para retornar ao normal após a extubação. Esta estratégia melhora a estabilidade da caixa torácica, diminui a possibilidade de atelectasia pós-extubação, reduzindo o risco de re-intubação.  Esta estratégia tem enorme valor principalmente nos bebês menores de 1500 g.</a:t>
            </a:r>
            <a:endParaRPr lang="pt-BR" sz="1700" b="1" smtClean="0">
              <a:latin typeface="Times New Roman" pitchFamily="18" charset="0"/>
            </a:endParaRPr>
          </a:p>
          <a:p>
            <a:pPr eaLnBrk="1" hangingPunct="1">
              <a:lnSpc>
                <a:spcPct val="80000"/>
              </a:lnSpc>
            </a:pPr>
            <a:r>
              <a:rPr lang="pt-BR" sz="1700" smtClean="0">
                <a:latin typeface="Times New Roman" pitchFamily="18" charset="0"/>
                <a:sym typeface="Wingdings" pitchFamily="2" charset="2"/>
              </a:rPr>
              <a:t></a:t>
            </a:r>
            <a:r>
              <a:rPr lang="pt-BR" sz="1700" smtClean="0">
                <a:latin typeface="Times New Roman" pitchFamily="18" charset="0"/>
              </a:rPr>
              <a:t>Fisioterapia imediata dando ênfase aos lobos superiores e o médio direito, que são mais propícios a colapsar (possuem menos vias aéreas colaterais e os brônquios médio e direito são menores). </a:t>
            </a:r>
            <a:endParaRPr lang="pt-BR" sz="1700" smtClean="0">
              <a:latin typeface="Times New Roman" pitchFamily="18" charset="0"/>
              <a:sym typeface="Wingdings" pitchFamily="2" charset="2"/>
            </a:endParaRPr>
          </a:p>
          <a:p>
            <a:pPr eaLnBrk="1" hangingPunct="1">
              <a:lnSpc>
                <a:spcPct val="80000"/>
              </a:lnSpc>
            </a:pPr>
            <a:r>
              <a:rPr lang="pt-BR" sz="1700" smtClean="0">
                <a:latin typeface="Times New Roman" pitchFamily="18" charset="0"/>
                <a:sym typeface="Wingdings" pitchFamily="2" charset="2"/>
              </a:rPr>
              <a:t></a:t>
            </a:r>
            <a:r>
              <a:rPr lang="pt-BR" sz="1700" smtClean="0">
                <a:latin typeface="Times New Roman" pitchFamily="18" charset="0"/>
              </a:rPr>
              <a:t>Ao retirar a cânula, a CPAP nasal deverá estar preparada com FiO</a:t>
            </a:r>
            <a:r>
              <a:rPr lang="pt-BR" sz="1700" b="1" smtClean="0">
                <a:latin typeface="Times New Roman" pitchFamily="18" charset="0"/>
              </a:rPr>
              <a:t>2</a:t>
            </a:r>
            <a:r>
              <a:rPr lang="pt-BR" sz="1700" smtClean="0">
                <a:latin typeface="Times New Roman" pitchFamily="18" charset="0"/>
              </a:rPr>
              <a:t> de 50% (avaliar pelo oxímetro). </a:t>
            </a:r>
            <a:endParaRPr lang="pt-BR" sz="1700" smtClean="0">
              <a:latin typeface="Times New Roman" pitchFamily="18" charset="0"/>
              <a:sym typeface="Wingdings" pitchFamily="2" charset="2"/>
            </a:endParaRPr>
          </a:p>
          <a:p>
            <a:pPr eaLnBrk="1" hangingPunct="1">
              <a:lnSpc>
                <a:spcPct val="80000"/>
              </a:lnSpc>
            </a:pPr>
            <a:r>
              <a:rPr lang="pt-BR" sz="1700" smtClean="0">
                <a:latin typeface="Times New Roman" pitchFamily="18" charset="0"/>
                <a:sym typeface="Wingdings" pitchFamily="2" charset="2"/>
              </a:rPr>
              <a:t></a:t>
            </a:r>
            <a:r>
              <a:rPr lang="pt-BR" sz="1700" smtClean="0">
                <a:latin typeface="Times New Roman" pitchFamily="18" charset="0"/>
              </a:rPr>
              <a:t>Fisioterapia 3/3 h durante 12 horas (de acordo com a clínica e o RX de tórax; este deverá ser feito 2 horas após a extubação). </a:t>
            </a:r>
            <a:endParaRPr lang="pt-BR" sz="1700" smtClean="0">
              <a:latin typeface="Times New Roman" pitchFamily="18" charset="0"/>
              <a:sym typeface="Wingdings" pitchFamily="2" charset="2"/>
            </a:endParaRPr>
          </a:p>
          <a:p>
            <a:pPr eaLnBrk="1" hangingPunct="1">
              <a:lnSpc>
                <a:spcPct val="80000"/>
              </a:lnSpc>
            </a:pPr>
            <a:r>
              <a:rPr lang="pt-BR" sz="1700" smtClean="0">
                <a:latin typeface="Times New Roman" pitchFamily="18" charset="0"/>
                <a:sym typeface="Wingdings" pitchFamily="2" charset="2"/>
              </a:rPr>
              <a:t></a:t>
            </a:r>
            <a:r>
              <a:rPr lang="pt-BR" sz="1700" smtClean="0">
                <a:latin typeface="Times New Roman" pitchFamily="18" charset="0"/>
              </a:rPr>
              <a:t> Vigilância rigorosa.</a:t>
            </a:r>
            <a:endParaRPr lang="pt-BR" sz="1700" smtClean="0">
              <a:latin typeface="Times New Roman" pitchFamily="18" charset="0"/>
              <a:sym typeface="Wingdings" pitchFamily="2" charset="2"/>
            </a:endParaRPr>
          </a:p>
          <a:p>
            <a:pPr eaLnBrk="1" hangingPunct="1">
              <a:lnSpc>
                <a:spcPct val="80000"/>
              </a:lnSpc>
            </a:pPr>
            <a:r>
              <a:rPr lang="pt-BR" sz="1700" smtClean="0">
                <a:latin typeface="Times New Roman" pitchFamily="18" charset="0"/>
                <a:sym typeface="Wingdings" pitchFamily="2" charset="2"/>
              </a:rPr>
              <a:t></a:t>
            </a:r>
            <a:r>
              <a:rPr lang="pt-BR" sz="1700" smtClean="0">
                <a:latin typeface="Times New Roman" pitchFamily="18" charset="0"/>
              </a:rPr>
              <a:t> Gasometria 2 h após a extubação</a:t>
            </a:r>
            <a:endParaRPr lang="pt-BR" sz="1700" smtClean="0">
              <a:latin typeface="Times New Roman" pitchFamily="18" charset="0"/>
              <a:sym typeface="Wingdings" pitchFamily="2" charset="2"/>
            </a:endParaRPr>
          </a:p>
          <a:p>
            <a:pPr eaLnBrk="1" hangingPunct="1">
              <a:lnSpc>
                <a:spcPct val="80000"/>
              </a:lnSpc>
            </a:pPr>
            <a:r>
              <a:rPr lang="pt-BR" sz="1700" smtClean="0">
                <a:latin typeface="Times New Roman" pitchFamily="18" charset="0"/>
                <a:sym typeface="Wingdings" pitchFamily="2" charset="2"/>
              </a:rPr>
              <a:t></a:t>
            </a:r>
            <a:r>
              <a:rPr lang="pt-BR" sz="1700" smtClean="0">
                <a:latin typeface="Times New Roman" pitchFamily="18" charset="0"/>
              </a:rPr>
              <a:t> Mudar de decúbito 2/2 h:	Dorsal, dorsal proclive, lateral direito e lateral esquerdo</a:t>
            </a:r>
          </a:p>
          <a:p>
            <a:pPr eaLnBrk="1" hangingPunct="1">
              <a:lnSpc>
                <a:spcPct val="80000"/>
              </a:lnSpc>
            </a:pPr>
            <a:r>
              <a:rPr lang="pt-BR" sz="1700" smtClean="0">
                <a:latin typeface="Times New Roman" pitchFamily="18" charset="0"/>
              </a:rPr>
              <a:t>Manter em dieta zero </a:t>
            </a:r>
            <a:r>
              <a:rPr lang="pt-BR" sz="1700" b="1" smtClean="0">
                <a:latin typeface="Times New Roman" pitchFamily="18" charset="0"/>
              </a:rPr>
              <a:t>6 horas</a:t>
            </a:r>
            <a:r>
              <a:rPr lang="pt-BR" sz="1700" smtClean="0">
                <a:latin typeface="Times New Roman" pitchFamily="18" charset="0"/>
              </a:rPr>
              <a:t> </a:t>
            </a:r>
          </a:p>
        </p:txBody>
      </p:sp>
      <p:sp>
        <p:nvSpPr>
          <p:cNvPr id="77827" name="Rectangle 4"/>
          <p:cNvSpPr>
            <a:spLocks noChangeArrowheads="1"/>
          </p:cNvSpPr>
          <p:nvPr/>
        </p:nvSpPr>
        <p:spPr bwMode="auto">
          <a:xfrm>
            <a:off x="0" y="5949950"/>
            <a:ext cx="91884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pt-BR"/>
              <a:t>*Ao se usar VNI utiliza-se uma pressão média nas vias aéreas MAIOR do que se usa com CPAPn </a:t>
            </a:r>
          </a:p>
        </p:txBody>
      </p:sp>
      <p:sp>
        <p:nvSpPr>
          <p:cNvPr id="77828" name="AutoShape 5"/>
          <p:cNvSpPr>
            <a:spLocks noChangeArrowheads="1"/>
          </p:cNvSpPr>
          <p:nvPr/>
        </p:nvSpPr>
        <p:spPr bwMode="auto">
          <a:xfrm>
            <a:off x="8675688" y="6291263"/>
            <a:ext cx="215900" cy="566737"/>
          </a:xfrm>
          <a:prstGeom prst="curvedRightArrow">
            <a:avLst>
              <a:gd name="adj1" fmla="val 52500"/>
              <a:gd name="adj2" fmla="val 105000"/>
              <a:gd name="adj3" fmla="val 33333"/>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3"/>
          <p:cNvSpPr>
            <a:spLocks noGrp="1"/>
          </p:cNvSpPr>
          <p:nvPr>
            <p:ph type="body" idx="1"/>
          </p:nvPr>
        </p:nvSpPr>
        <p:spPr>
          <a:xfrm>
            <a:off x="457200" y="1219200"/>
            <a:ext cx="8229600" cy="4910138"/>
          </a:xfrm>
        </p:spPr>
        <p:txBody>
          <a:bodyPr/>
          <a:lstStyle/>
          <a:p>
            <a:pPr eaLnBrk="1" hangingPunct="1">
              <a:buFont typeface="Wingdings 3" pitchFamily="18" charset="2"/>
              <a:buNone/>
            </a:pPr>
            <a:r>
              <a:rPr lang="pt-BR" sz="2200" b="1" smtClean="0"/>
              <a:t>                      </a:t>
            </a:r>
            <a:r>
              <a:rPr lang="pt-BR" sz="2200" b="1" smtClean="0">
                <a:solidFill>
                  <a:srgbClr val="0000FF"/>
                </a:solidFill>
              </a:rPr>
              <a:t>Critérios para Reintubação</a:t>
            </a:r>
            <a:endParaRPr lang="pt-BR" sz="2200" smtClean="0">
              <a:solidFill>
                <a:srgbClr val="0000FF"/>
              </a:solidFill>
            </a:endParaRPr>
          </a:p>
          <a:p>
            <a:pPr eaLnBrk="1" hangingPunct="1">
              <a:buFont typeface="Wingdings 3" pitchFamily="18" charset="2"/>
              <a:buNone/>
            </a:pPr>
            <a:r>
              <a:rPr lang="pt-BR" sz="2200" smtClean="0"/>
              <a:t> </a:t>
            </a:r>
          </a:p>
          <a:p>
            <a:pPr eaLnBrk="1" hangingPunct="1"/>
            <a:r>
              <a:rPr lang="pt-BR" sz="2200" smtClean="0"/>
              <a:t>-FiO2 &gt; 0.6 para manter SpO2 &gt; 88% ou PaO2 &gt;45 mmHg</a:t>
            </a:r>
          </a:p>
          <a:p>
            <a:pPr eaLnBrk="1" hangingPunct="1"/>
            <a:r>
              <a:rPr lang="pt-BR" sz="2200" smtClean="0"/>
              <a:t>-PaCO2&gt;55 com pH&lt;7,25</a:t>
            </a:r>
          </a:p>
          <a:p>
            <a:pPr eaLnBrk="1" hangingPunct="1"/>
            <a:r>
              <a:rPr lang="pt-BR" sz="2200" smtClean="0"/>
              <a:t>-Apneia necessitando de ventilação com ambú e máscara </a:t>
            </a:r>
          </a:p>
          <a:p>
            <a:pPr eaLnBrk="1" hangingPunct="1"/>
            <a:r>
              <a:rPr lang="pt-BR" sz="2200" smtClean="0"/>
              <a:t>-Evidência de trabalho respiratório aumentado (retrações, gemidos e distorção da caixa torácica) + raios x alterado</a:t>
            </a:r>
          </a:p>
          <a:p>
            <a:pPr eaLnBrk="1" hangingPunct="1">
              <a:buFont typeface="Wingdings 3" pitchFamily="18" charset="2"/>
              <a:buNone/>
            </a:pPr>
            <a:r>
              <a:rPr lang="pt-BR" sz="2200" smtClean="0"/>
              <a:t>	</a:t>
            </a:r>
            <a:endParaRPr lang="pt-BR" sz="2200" b="1" smtClean="0"/>
          </a:p>
          <a:p>
            <a:pPr algn="ctr" eaLnBrk="1" hangingPunct="1">
              <a:buFont typeface="Wingdings 3" pitchFamily="18" charset="2"/>
              <a:buNone/>
            </a:pPr>
            <a:r>
              <a:rPr lang="pt-BR" sz="2200" smtClean="0">
                <a:solidFill>
                  <a:srgbClr val="FF33CC"/>
                </a:solidFill>
              </a:rPr>
              <a:t>Para a </a:t>
            </a:r>
            <a:r>
              <a:rPr lang="pt-BR" sz="2200" b="1" smtClean="0">
                <a:solidFill>
                  <a:srgbClr val="FF33CC"/>
                </a:solidFill>
              </a:rPr>
              <a:t>Assistência Respiratória Imediata aos pré-termo (25-32 semanas),</a:t>
            </a:r>
            <a:r>
              <a:rPr lang="pt-BR" sz="2200" smtClean="0">
                <a:solidFill>
                  <a:srgbClr val="FF33CC"/>
                </a:solidFill>
              </a:rPr>
              <a:t> consulte o capítulo sobre Uso do Surfactante Pulmonar exógeno.</a:t>
            </a:r>
          </a:p>
        </p:txBody>
      </p:sp>
      <p:sp>
        <p:nvSpPr>
          <p:cNvPr id="78851" name="Rectangle 4"/>
          <p:cNvSpPr>
            <a:spLocks noChangeArrowheads="1"/>
          </p:cNvSpPr>
          <p:nvPr/>
        </p:nvSpPr>
        <p:spPr bwMode="auto">
          <a:xfrm>
            <a:off x="0" y="5576888"/>
            <a:ext cx="9144000" cy="1281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700" b="1">
                <a:solidFill>
                  <a:srgbClr val="072A4D"/>
                </a:solidFill>
                <a:latin typeface="Lato" pitchFamily="34" charset="0"/>
              </a:rPr>
              <a:t>Surfactante Pulmonar Ex</a:t>
            </a:r>
            <a:r>
              <a:rPr lang="pt-BR" sz="2700" b="1">
                <a:solidFill>
                  <a:srgbClr val="072A4D"/>
                </a:solidFill>
              </a:rPr>
              <a:t>ó</a:t>
            </a:r>
            <a:r>
              <a:rPr lang="pt-BR" sz="2700" b="1">
                <a:solidFill>
                  <a:srgbClr val="072A4D"/>
                </a:solidFill>
                <a:latin typeface="Lato" pitchFamily="34" charset="0"/>
              </a:rPr>
              <a:t>geno </a:t>
            </a:r>
            <a:r>
              <a:rPr lang="pt-BR" sz="2700" b="1">
                <a:solidFill>
                  <a:srgbClr val="072A4D"/>
                </a:solidFill>
              </a:rPr>
              <a:t>–</a:t>
            </a:r>
            <a:r>
              <a:rPr lang="pt-BR" sz="2700" b="1">
                <a:solidFill>
                  <a:srgbClr val="072A4D"/>
                </a:solidFill>
                <a:latin typeface="Lato" pitchFamily="34" charset="0"/>
              </a:rPr>
              <a:t> 2018</a:t>
            </a:r>
          </a:p>
          <a:p>
            <a:pPr algn="ctr"/>
            <a:r>
              <a:rPr lang="pt-BR" sz="1600" b="1">
                <a:solidFill>
                  <a:srgbClr val="072A4D"/>
                </a:solidFill>
                <a:latin typeface="Lato" pitchFamily="34" charset="0"/>
              </a:rPr>
              <a:t>Paulo R. Margotto</a:t>
            </a:r>
          </a:p>
          <a:p>
            <a:pPr algn="ctr" eaLnBrk="0" hangingPunct="0"/>
            <a:r>
              <a:rPr lang="pt-BR" sz="600" u="sng">
                <a:solidFill>
                  <a:srgbClr val="78909C"/>
                </a:solidFill>
                <a:hlinkClick r:id="rId2" tooltip="NOVO_SURFACTANTE_PULMONAR"/>
              </a:rPr>
              <a:t>  </a:t>
            </a:r>
            <a:r>
              <a:rPr lang="pt-BR" sz="2800" u="sng">
                <a:solidFill>
                  <a:srgbClr val="78909C"/>
                </a:solidFill>
              </a:rPr>
              <a:t> </a:t>
            </a:r>
            <a:r>
              <a:rPr lang="pt-BR" sz="600" u="sng">
                <a:solidFill>
                  <a:srgbClr val="78909C"/>
                </a:solidFill>
              </a:rPr>
              <a:t>             </a:t>
            </a:r>
            <a:r>
              <a:rPr lang="pt-BR" sz="600" u="sng">
                <a:solidFill>
                  <a:srgbClr val="0000FF"/>
                </a:solidFill>
              </a:rPr>
              <a:t>      c</a:t>
            </a:r>
            <a:r>
              <a:rPr lang="pt-BR" sz="1300" u="sng">
                <a:solidFill>
                  <a:srgbClr val="0000FF"/>
                </a:solidFill>
                <a:latin typeface="Source Sans Pro" pitchFamily="34" charset="0"/>
              </a:rPr>
              <a:t>Capitulo do Livro Assistência ao Rec</a:t>
            </a:r>
            <a:r>
              <a:rPr lang="pt-BR" sz="1300" u="sng">
                <a:solidFill>
                  <a:srgbClr val="0000FF"/>
                </a:solidFill>
              </a:rPr>
              <a:t>é</a:t>
            </a:r>
            <a:r>
              <a:rPr lang="pt-BR" sz="1300" u="sng">
                <a:solidFill>
                  <a:srgbClr val="0000FF"/>
                </a:solidFill>
                <a:latin typeface="Source Sans Pro" pitchFamily="34" charset="0"/>
              </a:rPr>
              <a:t>m-Nascido de Risco, Hospital de Ensino Materno Infantil de Bras</a:t>
            </a:r>
            <a:r>
              <a:rPr lang="pt-BR" sz="1300" u="sng">
                <a:solidFill>
                  <a:srgbClr val="0000FF"/>
                </a:solidFill>
              </a:rPr>
              <a:t>í</a:t>
            </a:r>
            <a:r>
              <a:rPr lang="pt-BR" sz="1300" u="sng">
                <a:solidFill>
                  <a:srgbClr val="0000FF"/>
                </a:solidFill>
                <a:latin typeface="Source Sans Pro" pitchFamily="34" charset="0"/>
              </a:rPr>
              <a:t>lia, SES/DF, 4a Edi</a:t>
            </a:r>
            <a:r>
              <a:rPr lang="pt-BR" sz="1300" u="sng">
                <a:solidFill>
                  <a:srgbClr val="0000FF"/>
                </a:solidFill>
              </a:rPr>
              <a:t>ç</a:t>
            </a:r>
            <a:r>
              <a:rPr lang="pt-BR" sz="1300" u="sng">
                <a:solidFill>
                  <a:srgbClr val="0000FF"/>
                </a:solidFill>
                <a:latin typeface="Source Sans Pro" pitchFamily="34" charset="0"/>
              </a:rPr>
              <a:t>ão, em prepara</a:t>
            </a:r>
            <a:r>
              <a:rPr lang="pt-BR" sz="1300" u="sng">
                <a:solidFill>
                  <a:srgbClr val="0000FF"/>
                </a:solidFill>
              </a:rPr>
              <a:t>ç</a:t>
            </a:r>
            <a:r>
              <a:rPr lang="pt-BR" sz="1300" u="sng">
                <a:solidFill>
                  <a:srgbClr val="0000FF"/>
                </a:solidFill>
                <a:latin typeface="Source Sans Pro" pitchFamily="34" charset="0"/>
              </a:rPr>
              <a:t>ão!</a:t>
            </a:r>
            <a:endParaRPr lang="pt-BR" u="sng">
              <a:solidFill>
                <a:srgbClr val="0000FF"/>
              </a:solidFill>
            </a:endParaRPr>
          </a:p>
        </p:txBody>
      </p:sp>
      <p:pic>
        <p:nvPicPr>
          <p:cNvPr id="78852" name="Picture 5" descr="doc">
            <a:hlinkClick r:id="rId2" tooltip="NOVO_SURFACTANTE_PULMONAR"/>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558958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p:cNvSpPr>
          <p:nvPr>
            <p:ph type="title"/>
          </p:nvPr>
        </p:nvSpPr>
        <p:spPr/>
        <p:txBody>
          <a:bodyPr/>
          <a:lstStyle/>
          <a:p>
            <a:r>
              <a:rPr lang="pt-BR" smtClean="0"/>
              <a:t>Portanto...</a:t>
            </a:r>
          </a:p>
        </p:txBody>
      </p:sp>
      <p:sp>
        <p:nvSpPr>
          <p:cNvPr id="92163" name="Rectangle 3"/>
          <p:cNvSpPr>
            <a:spLocks noGrp="1"/>
          </p:cNvSpPr>
          <p:nvPr>
            <p:ph type="body" idx="1"/>
          </p:nvPr>
        </p:nvSpPr>
        <p:spPr>
          <a:xfrm>
            <a:off x="488950" y="1182687"/>
            <a:ext cx="8229600" cy="4910138"/>
          </a:xfrm>
        </p:spPr>
        <p:txBody>
          <a:bodyPr/>
          <a:lstStyle/>
          <a:p>
            <a:pPr>
              <a:lnSpc>
                <a:spcPct val="80000"/>
              </a:lnSpc>
            </a:pPr>
            <a:r>
              <a:rPr lang="pt-BR" sz="1500" dirty="0" smtClean="0">
                <a:latin typeface="Times New Roman" pitchFamily="18" charset="0"/>
              </a:rPr>
              <a:t>Os estudos realizados sobre o tema (falha de </a:t>
            </a:r>
            <a:r>
              <a:rPr lang="pt-BR" sz="1500" dirty="0" err="1" smtClean="0">
                <a:latin typeface="Times New Roman" pitchFamily="18" charset="0"/>
              </a:rPr>
              <a:t>extubação</a:t>
            </a:r>
            <a:r>
              <a:rPr lang="pt-BR" sz="1500" dirty="0" smtClean="0">
                <a:latin typeface="Times New Roman" pitchFamily="18" charset="0"/>
              </a:rPr>
              <a:t>)  usaram uma janela observacional muito diferente para decidir qual </a:t>
            </a:r>
            <a:r>
              <a:rPr lang="pt-BR" sz="1500" dirty="0" err="1" smtClean="0">
                <a:latin typeface="Times New Roman" pitchFamily="18" charset="0"/>
              </a:rPr>
              <a:t>reintubação</a:t>
            </a:r>
            <a:r>
              <a:rPr lang="pt-BR" sz="1500" dirty="0" smtClean="0">
                <a:latin typeface="Times New Roman" pitchFamily="18" charset="0"/>
              </a:rPr>
              <a:t> foi considerada clinicamente relevante. O presente estudo procurou explorar associações entre tempo de </a:t>
            </a:r>
            <a:r>
              <a:rPr lang="pt-BR" sz="1500" dirty="0" err="1" smtClean="0">
                <a:latin typeface="Times New Roman" pitchFamily="18" charset="0"/>
              </a:rPr>
              <a:t>reintubação</a:t>
            </a:r>
            <a:r>
              <a:rPr lang="pt-BR" sz="1500" dirty="0" smtClean="0">
                <a:latin typeface="Times New Roman" pitchFamily="18" charset="0"/>
              </a:rPr>
              <a:t> e o desfecho composto de morte ou displasia </a:t>
            </a:r>
            <a:r>
              <a:rPr lang="pt-BR" sz="1500" dirty="0" err="1" smtClean="0">
                <a:latin typeface="Times New Roman" pitchFamily="18" charset="0"/>
              </a:rPr>
              <a:t>broncopulmonar</a:t>
            </a:r>
            <a:r>
              <a:rPr lang="pt-BR" sz="1500" dirty="0" smtClean="0">
                <a:latin typeface="Times New Roman" pitchFamily="18" charset="0"/>
              </a:rPr>
              <a:t> (DBP) em uma grande coorte prospectiva entre recém-nascidos de extremo baixo peso (RN-EBP). Esse estudo faz uma análise </a:t>
            </a:r>
            <a:r>
              <a:rPr lang="pt-BR" sz="1500" dirty="0" err="1" smtClean="0">
                <a:latin typeface="Times New Roman" pitchFamily="18" charset="0"/>
              </a:rPr>
              <a:t>exporadora</a:t>
            </a:r>
            <a:r>
              <a:rPr lang="pt-BR" sz="1500" dirty="0" smtClean="0">
                <a:latin typeface="Times New Roman" pitchFamily="18" charset="0"/>
              </a:rPr>
              <a:t>  de um estudo  observacional multicêntrico ainda em andamento, que tem por objetivo desenvolver um estudo APEX (Ferramenta Automatizada de Previsão de Prontidão para </a:t>
            </a:r>
            <a:r>
              <a:rPr lang="pt-BR" sz="1500" dirty="0" err="1" smtClean="0">
                <a:latin typeface="Times New Roman" pitchFamily="18" charset="0"/>
              </a:rPr>
              <a:t>Extubação</a:t>
            </a:r>
            <a:r>
              <a:rPr lang="pt-BR" sz="1500" dirty="0" smtClean="0">
                <a:latin typeface="Times New Roman" pitchFamily="18" charset="0"/>
              </a:rPr>
              <a:t> em RN Pré-termos Extremos). A seleção ocorre entre setembro de 2013 a junho de 2017 em 5 diferentes </a:t>
            </a:r>
            <a:r>
              <a:rPr lang="pt-BR" sz="1500" dirty="0" err="1" smtClean="0">
                <a:latin typeface="Times New Roman" pitchFamily="18" charset="0"/>
              </a:rPr>
              <a:t>UTIs</a:t>
            </a:r>
            <a:r>
              <a:rPr lang="pt-BR" sz="1500" dirty="0" smtClean="0">
                <a:latin typeface="Times New Roman" pitchFamily="18" charset="0"/>
              </a:rPr>
              <a:t> Neonatais (UTIN) no Canadá e nos Estados Unidos. A DBP foi definida como necessidade de qualquer suplementação de oxigênio e/ou qualquer tipo de suporte respiratório invasivo ou não invasivo quando com 36 semanas de idade pós-menstrual. Os </a:t>
            </a:r>
            <a:r>
              <a:rPr lang="pt-PT" sz="1500" dirty="0" smtClean="0">
                <a:latin typeface="Times New Roman" pitchFamily="18" charset="0"/>
              </a:rPr>
              <a:t>ebês que necessitaram de reintubação (em comparação com aqueles nunca reintubados) eram mais imaturos ao nascer, menor peso, recebiam  maior FIO2 e foram expostos a maior tempo de ventilação mecânica (VM). Os que foram reintubados receberam uma mediana de 12 dias adicionais de VM (entre 6-26 dias), fizeram maior uso de esteróides pós-natais, maiores taxas de canal arterial patente, enterocolite necrosante, infecção em relação aos nunca reintubados. </a:t>
            </a:r>
            <a:r>
              <a:rPr lang="pt-BR" sz="1500" dirty="0" smtClean="0">
                <a:latin typeface="Times New Roman" pitchFamily="18" charset="0"/>
              </a:rPr>
              <a:t>A probabilidade cumulativa de desenvolver morte/DBP dentre os bebês </a:t>
            </a:r>
            <a:r>
              <a:rPr lang="pt-BR" sz="1500" dirty="0" err="1" smtClean="0">
                <a:latin typeface="Times New Roman" pitchFamily="18" charset="0"/>
              </a:rPr>
              <a:t>reintubados</a:t>
            </a:r>
            <a:r>
              <a:rPr lang="pt-BR" sz="1500" dirty="0" smtClean="0">
                <a:latin typeface="Times New Roman" pitchFamily="18" charset="0"/>
              </a:rPr>
              <a:t> dependeu da janela de observação usada  quanto menor a janela, maior a probabilidade): </a:t>
            </a:r>
            <a:r>
              <a:rPr lang="pt-BR" sz="1500" dirty="0" smtClean="0">
                <a:latin typeface="Times New Roman" pitchFamily="18" charset="0"/>
              </a:rPr>
              <a:t>embora </a:t>
            </a:r>
            <a:r>
              <a:rPr lang="pt-PT" sz="1500" dirty="0" smtClean="0">
                <a:latin typeface="Times New Roman" pitchFamily="18" charset="0"/>
              </a:rPr>
              <a:t>a </a:t>
            </a:r>
            <a:r>
              <a:rPr lang="pt-PT" sz="1500" dirty="0" smtClean="0">
                <a:latin typeface="Times New Roman" pitchFamily="18" charset="0"/>
              </a:rPr>
              <a:t>probabilidade geral de morte / DBP fosse de 83% para todos os RNs reintubados, </a:t>
            </a:r>
            <a:r>
              <a:rPr lang="pt-PT" sz="1500" dirty="0" smtClean="0">
                <a:latin typeface="Times New Roman" pitchFamily="18" charset="0"/>
              </a:rPr>
              <a:t>essa foi </a:t>
            </a:r>
            <a:r>
              <a:rPr lang="pt-PT" sz="1500" dirty="0" smtClean="0">
                <a:latin typeface="Times New Roman" pitchFamily="18" charset="0"/>
              </a:rPr>
              <a:t>de </a:t>
            </a:r>
            <a:r>
              <a:rPr lang="pt-PT" sz="1500" dirty="0" smtClean="0">
                <a:solidFill>
                  <a:srgbClr val="FF0000"/>
                </a:solidFill>
                <a:latin typeface="Times New Roman" pitchFamily="18" charset="0"/>
              </a:rPr>
              <a:t>93% ao se limitar a janela de observação para reintubação dentro de 48h após a extubação</a:t>
            </a:r>
            <a:r>
              <a:rPr lang="pt-PT" sz="1500" dirty="0" smtClean="0">
                <a:latin typeface="Times New Roman" pitchFamily="18" charset="0"/>
              </a:rPr>
              <a:t> (</a:t>
            </a:r>
            <a:r>
              <a:rPr lang="pt-BR" sz="1500" dirty="0" smtClean="0">
                <a:latin typeface="Times New Roman" pitchFamily="18" charset="0"/>
              </a:rPr>
              <a:t>a probabilidade de morte/DBP nos bebês NUNCA </a:t>
            </a:r>
            <a:r>
              <a:rPr lang="pt-BR" sz="1500" dirty="0" err="1" smtClean="0">
                <a:latin typeface="Times New Roman" pitchFamily="18" charset="0"/>
              </a:rPr>
              <a:t>reintubados</a:t>
            </a:r>
            <a:r>
              <a:rPr lang="pt-BR" sz="1500" dirty="0" smtClean="0">
                <a:latin typeface="Times New Roman" pitchFamily="18" charset="0"/>
              </a:rPr>
              <a:t> foi 38%). E</a:t>
            </a:r>
            <a:r>
              <a:rPr lang="pt-PT" sz="1500" dirty="0" smtClean="0">
                <a:latin typeface="Times New Roman" pitchFamily="18" charset="0"/>
              </a:rPr>
              <a:t>sses resultados fornecem uma nova visão para o </a:t>
            </a:r>
            <a:r>
              <a:rPr lang="pt-PT" sz="1500" b="1" dirty="0" smtClean="0">
                <a:solidFill>
                  <a:srgbClr val="0000FF"/>
                </a:solidFill>
                <a:latin typeface="Times New Roman" pitchFamily="18" charset="0"/>
              </a:rPr>
              <a:t>importância do tempo ao avaliar as implicações clínicas da reintubações em prematuros extremos</a:t>
            </a:r>
            <a:r>
              <a:rPr lang="pt-PT" sz="1500" dirty="0" smtClean="0">
                <a:latin typeface="Times New Roman" pitchFamily="18" charset="0"/>
              </a:rPr>
              <a:t>. Assim, a reintubação em menos de 48 horas pode simlesmente refletir um marcador adicional (independente) de gravidade da doença!Nos </a:t>
            </a:r>
            <a:r>
              <a:rPr lang="pt-PT" sz="1500" i="1" dirty="0" smtClean="0">
                <a:latin typeface="Times New Roman" pitchFamily="18" charset="0"/>
              </a:rPr>
              <a:t>links</a:t>
            </a:r>
            <a:r>
              <a:rPr lang="pt-PT" sz="1500" dirty="0" smtClean="0">
                <a:latin typeface="Times New Roman" pitchFamily="18" charset="0"/>
              </a:rPr>
              <a:t> trouxemos a estratégia do desmame e extubação  da experiência dos Dr. Wung e Guilherme Sant´Anna recentemente em Brasília e evidências da literatura  devendo esses bebês serem extubados para CPAPnasal em selo d´agua à 50%, com maiores pressões (7 a 8-9 cm H2O) e se falhar, NIPPV (conhecida entre nós como VNI)  e se falhar, reintubação. </a:t>
            </a:r>
            <a:endParaRPr lang="pt-BR" sz="1500" dirty="0" smtClean="0">
              <a:latin typeface="Times New Roman" pitchFamily="18" charset="0"/>
            </a:endParaRPr>
          </a:p>
        </p:txBody>
      </p:sp>
      <p:sp>
        <p:nvSpPr>
          <p:cNvPr id="92164" name="Text Box 4"/>
          <p:cNvSpPr txBox="1">
            <a:spLocks noChangeArrowheads="1"/>
          </p:cNvSpPr>
          <p:nvPr/>
        </p:nvSpPr>
        <p:spPr bwMode="auto">
          <a:xfrm>
            <a:off x="7596188" y="6092825"/>
            <a:ext cx="112236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000"/>
              <a:t>Paulo R. Margotto</a:t>
            </a: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p:cNvSpPr>
          <p:nvPr>
            <p:ph type="title"/>
          </p:nvPr>
        </p:nvSpPr>
        <p:spPr>
          <a:xfrm>
            <a:off x="395288" y="-242888"/>
            <a:ext cx="8229600" cy="990601"/>
          </a:xfrm>
        </p:spPr>
        <p:txBody>
          <a:bodyPr/>
          <a:lstStyle/>
          <a:p>
            <a:pPr eaLnBrk="1" hangingPunct="1"/>
            <a:r>
              <a:rPr lang="pt-BR" smtClean="0">
                <a:solidFill>
                  <a:srgbClr val="0000FF"/>
                </a:solidFill>
              </a:rPr>
              <a:t>Obrigado!</a:t>
            </a:r>
          </a:p>
        </p:txBody>
      </p:sp>
      <p:pic>
        <p:nvPicPr>
          <p:cNvPr id="79875" name="Picture 14" descr="Drs. Evelyn, Ana LÃºcia, Deyse, Paulo R. Margotto, Gabriela, Maria Eduarda, Gustvo Borela, Joseleide de Castro e Milena (26/9/2018)"/>
          <p:cNvPicPr>
            <a:picLocks noChangeAspect="1" noChangeArrowheads="1"/>
          </p:cNvPicPr>
          <p:nvPr/>
        </p:nvPicPr>
        <p:blipFill>
          <a:blip r:embed="rId2">
            <a:lum bright="12000" contrast="6000"/>
            <a:extLst>
              <a:ext uri="{28A0092B-C50C-407E-A947-70E740481C1C}">
                <a14:useLocalDpi xmlns:a14="http://schemas.microsoft.com/office/drawing/2010/main" val="0"/>
              </a:ext>
            </a:extLst>
          </a:blip>
          <a:srcRect/>
          <a:stretch>
            <a:fillRect/>
          </a:stretch>
        </p:blipFill>
        <p:spPr bwMode="auto">
          <a:xfrm>
            <a:off x="0" y="836613"/>
            <a:ext cx="9144000" cy="370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9876" name="Text Box 15"/>
          <p:cNvSpPr txBox="1">
            <a:spLocks noChangeArrowheads="1"/>
          </p:cNvSpPr>
          <p:nvPr/>
        </p:nvSpPr>
        <p:spPr bwMode="auto">
          <a:xfrm>
            <a:off x="107504" y="4543152"/>
            <a:ext cx="9234165"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Gill Sans MT" pitchFamily="34" charset="0"/>
                <a:cs typeface="Arial" charset="0"/>
              </a:defRPr>
            </a:lvl1pPr>
            <a:lvl2pPr marL="742950" indent="-285750" eaLnBrk="0" hangingPunct="0">
              <a:defRPr>
                <a:solidFill>
                  <a:schemeClr val="tx1"/>
                </a:solidFill>
                <a:latin typeface="Gill Sans MT" pitchFamily="34" charset="0"/>
                <a:cs typeface="Arial" charset="0"/>
              </a:defRPr>
            </a:lvl2pPr>
            <a:lvl3pPr marL="1143000" indent="-228600" eaLnBrk="0" hangingPunct="0">
              <a:defRPr>
                <a:solidFill>
                  <a:schemeClr val="tx1"/>
                </a:solidFill>
                <a:latin typeface="Gill Sans MT" pitchFamily="34" charset="0"/>
                <a:cs typeface="Arial" charset="0"/>
              </a:defRPr>
            </a:lvl3pPr>
            <a:lvl4pPr marL="1600200" indent="-228600" eaLnBrk="0" hangingPunct="0">
              <a:defRPr>
                <a:solidFill>
                  <a:schemeClr val="tx1"/>
                </a:solidFill>
                <a:latin typeface="Gill Sans MT" pitchFamily="34" charset="0"/>
                <a:cs typeface="Arial" charset="0"/>
              </a:defRPr>
            </a:lvl4pPr>
            <a:lvl5pPr marL="2057400" indent="-228600" eaLnBrk="0" hangingPunct="0">
              <a:defRPr>
                <a:solidFill>
                  <a:schemeClr val="tx1"/>
                </a:solidFill>
                <a:latin typeface="Gill Sans MT" pitchFamily="34" charset="0"/>
                <a:cs typeface="Arial" charset="0"/>
              </a:defRPr>
            </a:lvl5pPr>
            <a:lvl6pPr marL="2514600" indent="-228600" eaLnBrk="0" fontAlgn="base" hangingPunct="0">
              <a:spcBef>
                <a:spcPct val="0"/>
              </a:spcBef>
              <a:spcAft>
                <a:spcPct val="0"/>
              </a:spcAft>
              <a:defRPr>
                <a:solidFill>
                  <a:schemeClr val="tx1"/>
                </a:solidFill>
                <a:latin typeface="Gill Sans MT" pitchFamily="34" charset="0"/>
                <a:cs typeface="Arial" charset="0"/>
              </a:defRPr>
            </a:lvl6pPr>
            <a:lvl7pPr marL="2971800" indent="-228600" eaLnBrk="0" fontAlgn="base" hangingPunct="0">
              <a:spcBef>
                <a:spcPct val="0"/>
              </a:spcBef>
              <a:spcAft>
                <a:spcPct val="0"/>
              </a:spcAft>
              <a:defRPr>
                <a:solidFill>
                  <a:schemeClr val="tx1"/>
                </a:solidFill>
                <a:latin typeface="Gill Sans MT" pitchFamily="34" charset="0"/>
                <a:cs typeface="Arial" charset="0"/>
              </a:defRPr>
            </a:lvl7pPr>
            <a:lvl8pPr marL="3429000" indent="-228600" eaLnBrk="0" fontAlgn="base" hangingPunct="0">
              <a:spcBef>
                <a:spcPct val="0"/>
              </a:spcBef>
              <a:spcAft>
                <a:spcPct val="0"/>
              </a:spcAft>
              <a:defRPr>
                <a:solidFill>
                  <a:schemeClr val="tx1"/>
                </a:solidFill>
                <a:latin typeface="Gill Sans MT" pitchFamily="34" charset="0"/>
                <a:cs typeface="Arial" charset="0"/>
              </a:defRPr>
            </a:lvl8pPr>
            <a:lvl9pPr marL="3886200" indent="-228600" eaLnBrk="0" fontAlgn="base" hangingPunct="0">
              <a:spcBef>
                <a:spcPct val="0"/>
              </a:spcBef>
              <a:spcAft>
                <a:spcPct val="0"/>
              </a:spcAft>
              <a:defRPr>
                <a:solidFill>
                  <a:schemeClr val="tx1"/>
                </a:solidFill>
                <a:latin typeface="Gill Sans MT" pitchFamily="34" charset="0"/>
                <a:cs typeface="Arial" charset="0"/>
              </a:defRPr>
            </a:lvl9pPr>
          </a:lstStyle>
          <a:p>
            <a:pPr algn="ctr" eaLnBrk="1" hangingPunct="1"/>
            <a:r>
              <a:rPr lang="pt-BR" dirty="0">
                <a:solidFill>
                  <a:srgbClr val="0000FF"/>
                </a:solidFill>
              </a:rPr>
              <a:t>Drs. Evelyn, Ana Lúcia, </a:t>
            </a:r>
            <a:r>
              <a:rPr lang="pt-BR" dirty="0" err="1">
                <a:solidFill>
                  <a:srgbClr val="0000FF"/>
                </a:solidFill>
              </a:rPr>
              <a:t>Deyse</a:t>
            </a:r>
            <a:r>
              <a:rPr lang="pt-BR" dirty="0">
                <a:solidFill>
                  <a:srgbClr val="0000FF"/>
                </a:solidFill>
              </a:rPr>
              <a:t>, Paulo R. Margotto, Gabriela, Maria Fernanda, Gustavo </a:t>
            </a:r>
            <a:r>
              <a:rPr lang="pt-BR" dirty="0" err="1">
                <a:solidFill>
                  <a:srgbClr val="0000FF"/>
                </a:solidFill>
              </a:rPr>
              <a:t>Borela</a:t>
            </a:r>
            <a:r>
              <a:rPr lang="pt-BR" dirty="0">
                <a:solidFill>
                  <a:srgbClr val="0000FF"/>
                </a:solidFill>
              </a:rPr>
              <a:t>, </a:t>
            </a:r>
          </a:p>
          <a:p>
            <a:pPr algn="ctr" eaLnBrk="1" hangingPunct="1"/>
            <a:r>
              <a:rPr lang="pt-BR" dirty="0" err="1">
                <a:solidFill>
                  <a:srgbClr val="0000FF"/>
                </a:solidFill>
              </a:rPr>
              <a:t>Joseleide</a:t>
            </a:r>
            <a:r>
              <a:rPr lang="pt-BR" dirty="0">
                <a:solidFill>
                  <a:srgbClr val="0000FF"/>
                </a:solidFill>
              </a:rPr>
              <a:t> de Castro e Milena</a:t>
            </a:r>
          </a:p>
        </p:txBody>
      </p:sp>
      <p:pic>
        <p:nvPicPr>
          <p:cNvPr id="79878" name="Picture 6" descr="Drs. Wung e Carlos Zaconeta (25/10/1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013176"/>
            <a:ext cx="2862263" cy="2147887"/>
          </a:xfrm>
          <a:prstGeom prst="rect">
            <a:avLst/>
          </a:prstGeom>
          <a:noFill/>
          <a:extLst>
            <a:ext uri="{909E8E84-426E-40DD-AFC4-6F175D3DCCD1}">
              <a14:hiddenFill xmlns:a14="http://schemas.microsoft.com/office/drawing/2010/main">
                <a:solidFill>
                  <a:srgbClr val="FFFFFF"/>
                </a:solidFill>
              </a14:hiddenFill>
            </a:ext>
          </a:extLst>
        </p:spPr>
      </p:pic>
      <p:sp>
        <p:nvSpPr>
          <p:cNvPr id="79880" name="Text Box 8"/>
          <p:cNvSpPr txBox="1">
            <a:spLocks noChangeArrowheads="1"/>
          </p:cNvSpPr>
          <p:nvPr/>
        </p:nvSpPr>
        <p:spPr bwMode="auto">
          <a:xfrm>
            <a:off x="2967038" y="5899150"/>
            <a:ext cx="32575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0000FF"/>
                </a:solidFill>
              </a:rPr>
              <a:t>Drs. Wung e Carlos A. Zaconeta</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10"/>
  <p:tag name="MMPROD_UIDATA" val="&lt;database version=&quot;7.0&quot;&gt;&lt;object type=&quot;1&quot; unique_id=&quot;10001&quot;&gt;&lt;object type=&quot;2&quot; unique_id=&quot;12596&quot;&gt;&lt;object type=&quot;3&quot; unique_id=&quot;12597&quot;&gt;&lt;property id=&quot;20148&quot; value=&quot;5&quot;/&gt;&lt;property id=&quot;20300&quot; value=&quot;Slide 1 - &amp;quot;O impacto do intervalo entre extubação e reintubação na mortalidade ou Displasia Broncopulmonar em recém-nascidos d&quot;/&gt;&lt;property id=&quot;20307&quot; value=&quot;256&quot;/&gt;&lt;/object&gt;&lt;object type=&quot;3&quot; unique_id=&quot;12598&quot;&gt;&lt;property id=&quot;20148&quot; value=&quot;5&quot;/&gt;&lt;property id=&quot;20300&quot; value=&quot;Slide 2&quot;/&gt;&lt;property id=&quot;20307&quot; value=&quot;257&quot;/&gt;&lt;/object&gt;&lt;object type=&quot;3&quot; unique_id=&quot;12655&quot;&gt;&lt;property id=&quot;20148&quot; value=&quot;5&quot;/&gt;&lt;property id=&quot;20300&quot; value=&quot;Slide 3 - &amp;quot;Introdução&amp;quot;&quot;/&gt;&lt;property id=&quot;20307&quot; value=&quot;258&quot;/&gt;&lt;/object&gt;&lt;object type=&quot;3&quot; unique_id=&quot;12656&quot;&gt;&lt;property id=&quot;20148&quot; value=&quot;5&quot;/&gt;&lt;property id=&quot;20300&quot; value=&quot;Slide 4 - &amp;quot;Introdução&amp;quot;&quot;/&gt;&lt;property id=&quot;20307&quot; value=&quot;259&quot;/&gt;&lt;/object&gt;&lt;object type=&quot;3&quot; unique_id=&quot;12657&quot;&gt;&lt;property id=&quot;20148&quot; value=&quot;5&quot;/&gt;&lt;property id=&quot;20300&quot; value=&quot;Slide 5 - &amp;quot;Introdução&amp;quot;&quot;/&gt;&lt;property id=&quot;20307&quot; value=&quot;260&quot;/&gt;&lt;/object&gt;&lt;object type=&quot;3&quot; unique_id=&quot;12658&quot;&gt;&lt;property id=&quot;20148&quot; value=&quot;5&quot;/&gt;&lt;property id=&quot;20300&quot; value=&quot;Slide 6 - &amp;quot;Métodos&amp;quot;&quot;/&gt;&lt;property id=&quot;20307&quot; value=&quot;261&quot;/&gt;&lt;/object&gt;&lt;object type=&quot;3&quot; unique_id=&quot;12659&quot;&gt;&lt;property id=&quot;20148&quot; value=&quot;5&quot;/&gt;&lt;property id=&quot;20300&quot; value=&quot;Slide 7 - &amp;quot;Métodos&amp;quot;&quot;/&gt;&lt;property id=&quot;20307&quot; value=&quot;262&quot;/&gt;&lt;/object&gt;&lt;object type=&quot;3&quot; unique_id=&quot;12660&quot;&gt;&lt;property id=&quot;20148&quot; value=&quot;5&quot;/&gt;&lt;property id=&quot;20300&quot; value=&quot;Slide 8 - &amp;quot;Métodos&amp;quot;&quot;/&gt;&lt;property id=&quot;20307&quot; value=&quot;263&quot;/&gt;&lt;/object&gt;&lt;object type=&quot;3&quot; unique_id=&quot;12661&quot;&gt;&lt;property id=&quot;20148&quot; value=&quot;5&quot;/&gt;&lt;property id=&quot;20300&quot; value=&quot;Slide 9 - &amp;quot;Métodos&amp;quot;&quot;/&gt;&lt;property id=&quot;20307&quot; value=&quot;264&quot;/&gt;&lt;/object&gt;&lt;object type=&quot;3&quot; unique_id=&quot;12662&quot;&gt;&lt;property id=&quot;20148&quot; value=&quot;5&quot;/&gt;&lt;property id=&quot;20300&quot; value=&quot;Slide 10 - &amp;quot;Métodos&amp;quot;&quot;/&gt;&lt;property id=&quot;20307&quot; value=&quot;266&quot;/&gt;&lt;/object&gt;&lt;object type=&quot;3&quot; unique_id=&quot;12663&quot;&gt;&lt;property id=&quot;20148&quot; value=&quot;5&quot;/&gt;&lt;property id=&quot;20300&quot; value=&quot;Slide 12 - &amp;quot;Métodos&amp;quot;&quot;/&gt;&lt;property id=&quot;20307&quot; value=&quot;267&quot;/&gt;&lt;/object&gt;&lt;object type=&quot;3&quot; unique_id=&quot;12735&quot;&gt;&lt;property id=&quot;20148&quot; value=&quot;5&quot;/&gt;&lt;property id=&quot;20300&quot; value=&quot;Slide 11 - &amp;quot;Métodos&amp;quot;&quot;/&gt;&lt;property id=&quot;20307&quot; value=&quot;268&quot;/&gt;&lt;/object&gt;&lt;object type=&quot;3&quot; unique_id=&quot;12736&quot;&gt;&lt;property id=&quot;20148&quot; value=&quot;5&quot;/&gt;&lt;property id=&quot;20300&quot; value=&quot;Slide 13 - &amp;quot;Métodos – Análise estatística&amp;quot;&quot;/&gt;&lt;property id=&quot;20307&quot; value=&quot;269&quot;/&gt;&lt;/object&gt;&lt;object type=&quot;3&quot; unique_id=&quot;12873&quot;&gt;&lt;property id=&quot;20148&quot; value=&quot;5&quot;/&gt;&lt;property id=&quot;20300&quot; value=&quot;Slide 14 - &amp;quot;Métodos – Análise estatística&amp;quot;&quot;/&gt;&lt;property id=&quot;20307&quot; value=&quot;270&quot;/&gt;&lt;/object&gt;&lt;object type=&quot;3&quot; unique_id=&quot;12874&quot;&gt;&lt;property id=&quot;20148&quot; value=&quot;5&quot;/&gt;&lt;property id=&quot;20300&quot; value=&quot;Slide 15 - &amp;quot;Resultados&amp;quot;&quot;/&gt;&lt;property id=&quot;20307&quot; value=&quot;271&quot;/&gt;&lt;/object&gt;&lt;object type=&quot;3&quot; unique_id=&quot;12875&quot;&gt;&lt;property id=&quot;20148&quot; value=&quot;5&quot;/&gt;&lt;property id=&quot;20300&quot; value=&quot;Slide 16 - &amp;quot;Resultados&amp;quot;&quot;/&gt;&lt;property id=&quot;20307&quot; value=&quot;273&quot;/&gt;&lt;/object&gt;&lt;object type=&quot;3&quot; unique_id=&quot;12876&quot;&gt;&lt;property id=&quot;20148&quot; value=&quot;5&quot;/&gt;&lt;property id=&quot;20300&quot; value=&quot;Slide 19 - &amp;quot;Resultados – Tabela II&amp;quot;&quot;/&gt;&lt;property id=&quot;20307&quot; value=&quot;274&quot;/&gt;&lt;/object&gt;&lt;object type=&quot;3&quot; unique_id=&quot;12877&quot;&gt;&lt;property id=&quot;20148&quot; value=&quot;5&quot;/&gt;&lt;property id=&quot;20300&quot; value=&quot;Slide 37 - &amp;quot;Referências Bibliográficas&amp;quot;&quot;/&gt;&lt;property id=&quot;20307&quot; value=&quot;275&quot;/&gt;&lt;/object&gt;&lt;object type=&quot;3&quot; unique_id=&quot;12958&quot;&gt;&lt;property id=&quot;20148&quot; value=&quot;5&quot;/&gt;&lt;property id=&quot;20300&quot; value=&quot;Slide 17 - &amp;quot;Resultados – Figura II&amp;quot;&quot;/&gt;&lt;property id=&quot;20307&quot; value=&quot;276&quot;/&gt;&lt;/object&gt;&lt;object type=&quot;3&quot; unique_id=&quot;13022&quot;&gt;&lt;property id=&quot;20148&quot; value=&quot;5&quot;/&gt;&lt;property id=&quot;20300&quot; value=&quot;Slide 18 - &amp;quot;Resultados – Figura II&amp;quot;&quot;/&gt;&lt;property id=&quot;20307&quot; value=&quot;277&quot;/&gt;&lt;/object&gt;&lt;object type=&quot;3&quot; unique_id=&quot;13133&quot;&gt;&lt;property id=&quot;20148&quot; value=&quot;5&quot;/&gt;&lt;property id=&quot;20300&quot; value=&quot;Slide 20 - &amp;quot;Resultados – Tabela II&amp;quot;&quot;/&gt;&lt;property id=&quot;20307&quot; value=&quot;278&quot;/&gt;&lt;/object&gt;&lt;object type=&quot;3&quot; unique_id=&quot;13134&quot;&gt;&lt;property id=&quot;20148&quot; value=&quot;5&quot;/&gt;&lt;property id=&quot;20300&quot; value=&quot;Slide 21 - &amp;quot;Resultados – Figura 3&amp;quot;&quot;/&gt;&lt;property id=&quot;20307&quot; value=&quot;279&quot;/&gt;&lt;/object&gt;&lt;object type=&quot;3&quot; unique_id=&quot;13135&quot;&gt;&lt;property id=&quot;20148&quot; value=&quot;5&quot;/&gt;&lt;property id=&quot;20300&quot; value=&quot;Slide 22 - &amp;quot;Resultados – Figura 3&amp;quot;&quot;/&gt;&lt;property id=&quot;20307&quot; value=&quot;280&quot;/&gt;&lt;/object&gt;&lt;object type=&quot;3&quot; unique_id=&quot;13486&quot;&gt;&lt;property id=&quot;20148&quot; value=&quot;5&quot;/&gt;&lt;property id=&quot;20300&quot; value=&quot;Slide 23 - &amp;quot;Resultados&amp;quot;&quot;/&gt;&lt;property id=&quot;20307&quot; value=&quot;281&quot;/&gt;&lt;/object&gt;&lt;object type=&quot;3&quot; unique_id=&quot;13487&quot;&gt;&lt;property id=&quot;20148&quot; value=&quot;5&quot;/&gt;&lt;property id=&quot;20300&quot; value=&quot;Slide 24 - &amp;quot;Resultados&amp;quot;&quot;/&gt;&lt;property id=&quot;20307&quot; value=&quot;282&quot;/&gt;&lt;/object&gt;&lt;object type=&quot;3&quot; unique_id=&quot;13488&quot;&gt;&lt;property id=&quot;20148&quot; value=&quot;5&quot;/&gt;&lt;property id=&quot;20300&quot; value=&quot;Slide 25 - &amp;quot;Resultados&amp;quot;&quot;/&gt;&lt;property id=&quot;20307&quot; value=&quot;283&quot;/&gt;&lt;/object&gt;&lt;object type=&quot;3&quot; unique_id=&quot;13489&quot;&gt;&lt;property id=&quot;20148&quot; value=&quot;5&quot;/&gt;&lt;property id=&quot;20300&quot; value=&quot;Slide 26 - &amp;quot;Discussão&amp;quot;&quot;/&gt;&lt;property id=&quot;20307&quot; value=&quot;284&quot;/&gt;&lt;/object&gt;&lt;object type=&quot;3&quot; unique_id=&quot;13490&quot;&gt;&lt;property id=&quot;20148&quot; value=&quot;5&quot;/&gt;&lt;property id=&quot;20300&quot; value=&quot;Slide 27 - &amp;quot;Discussão&amp;quot;&quot;/&gt;&lt;property id=&quot;20307&quot; value=&quot;287&quot;/&gt;&lt;/object&gt;&lt;object type=&quot;3&quot; unique_id=&quot;13491&quot;&gt;&lt;property id=&quot;20148&quot; value=&quot;5&quot;/&gt;&lt;property id=&quot;20300&quot; value=&quot;Slide 28 - &amp;quot;Discussão&amp;quot;&quot;/&gt;&lt;property id=&quot;20307&quot; value=&quot;286&quot;/&gt;&lt;/object&gt;&lt;object type=&quot;3&quot; unique_id=&quot;13492&quot;&gt;&lt;property id=&quot;20148&quot; value=&quot;5&quot;/&gt;&lt;property id=&quot;20300&quot; value=&quot;Slide 29 - &amp;quot;Discussão&amp;quot;&quot;/&gt;&lt;property id=&quot;20307&quot; value=&quot;288&quot;/&gt;&lt;/object&gt;&lt;object type=&quot;3&quot; unique_id=&quot;13493&quot;&gt;&lt;property id=&quot;20148&quot; value=&quot;5&quot;/&gt;&lt;property id=&quot;20300&quot; value=&quot;Slide 30 - &amp;quot;Discussão&amp;quot;&quot;/&gt;&lt;property id=&quot;20307&quot; value=&quot;290&quot;/&gt;&lt;/object&gt;&lt;object type=&quot;3&quot; unique_id=&quot;13494&quot;&gt;&lt;property id=&quot;20148&quot; value=&quot;5&quot;/&gt;&lt;property id=&quot;20300&quot; value=&quot;Slide 32 - &amp;quot;Discussão&amp;quot;&quot;/&gt;&lt;property id=&quot;20307&quot; value=&quot;291&quot;/&gt;&lt;/object&gt;&lt;object type=&quot;3&quot; unique_id=&quot;13495&quot;&gt;&lt;property id=&quot;20148&quot; value=&quot;5&quot;/&gt;&lt;property id=&quot;20300&quot; value=&quot;Slide 34 - &amp;quot;Discussão&amp;quot;&quot;/&gt;&lt;property id=&quot;20307&quot; value=&quot;292&quot;/&gt;&lt;/object&gt;&lt;object type=&quot;3&quot; unique_id=&quot;13496&quot;&gt;&lt;property id=&quot;20148&quot; value=&quot;5&quot;/&gt;&lt;property id=&quot;20300&quot; value=&quot;Slide 36 - &amp;quot;Discussão&amp;quot;&quot;/&gt;&lt;property id=&quot;20307&quot; value=&quot;289&quot;/&gt;&lt;/object&gt;&lt;object type=&quot;3&quot; unique_id=&quot;13534&quot;&gt;&lt;property id=&quot;20148&quot; value=&quot;5&quot;/&gt;&lt;property id=&quot;20300&quot; value=&quot;Slide 31 - &amp;quot;Discussão&amp;quot;&quot;/&gt;&lt;property id=&quot;20307&quot; value=&quot;293&quot;/&gt;&lt;/object&gt;&lt;object type=&quot;3&quot; unique_id=&quot;13684&quot;&gt;&lt;property id=&quot;20148&quot; value=&quot;5&quot;/&gt;&lt;property id=&quot;20300&quot; value=&quot;Slide 33 - &amp;quot;Discussão&amp;quot;&quot;/&gt;&lt;property id=&quot;20307&quot; value=&quot;294&quot;/&gt;&lt;/object&gt;&lt;object type=&quot;3&quot; unique_id=&quot;13724&quot;&gt;&lt;property id=&quot;20148&quot; value=&quot;5&quot;/&gt;&lt;property id=&quot;20300&quot; value=&quot;Slide 35 - &amp;quot;Discussão&amp;quot;&quot;/&gt;&lt;property id=&quot;20307&quot; value=&quot;295&quot;/&gt;&lt;/object&gt;&lt;/object&gt;&lt;object type=&quot;8&quot; unique_id=&quot;12602&quot;&gt;&lt;/object&gt;&lt;/object&gt;&lt;/database&gt;"/>
  <p:tag name="SECTOMILLISECCONVERTED"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em">
  <a:themeElements>
    <a:clrScheme name="Origem">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em">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em">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Override1.xml><?xml version="1.0" encoding="utf-8"?>
<a:themeOverride xmlns:a="http://schemas.openxmlformats.org/drawingml/2006/main">
  <a:clrScheme name="Origem">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2.xml><?xml version="1.0" encoding="utf-8"?>
<a:themeOverride xmlns:a="http://schemas.openxmlformats.org/drawingml/2006/main">
  <a:clrScheme name="Origem">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docProps/app.xml><?xml version="1.0" encoding="utf-8"?>
<Properties xmlns="http://schemas.openxmlformats.org/officeDocument/2006/extended-properties" xmlns:vt="http://schemas.openxmlformats.org/officeDocument/2006/docPropsVTypes">
  <Template/>
  <TotalTime>2075</TotalTime>
  <Words>7720</Words>
  <Application>Microsoft Office PowerPoint</Application>
  <PresentationFormat>Apresentação na tela (4:3)</PresentationFormat>
  <Paragraphs>459</Paragraphs>
  <Slides>71</Slides>
  <Notes>0</Notes>
  <HiddenSlides>0</HiddenSlides>
  <MMClips>0</MMClips>
  <ScaleCrop>false</ScaleCrop>
  <HeadingPairs>
    <vt:vector size="4" baseType="variant">
      <vt:variant>
        <vt:lpstr>Tema</vt:lpstr>
      </vt:variant>
      <vt:variant>
        <vt:i4>1</vt:i4>
      </vt:variant>
      <vt:variant>
        <vt:lpstr>Títulos de slides</vt:lpstr>
      </vt:variant>
      <vt:variant>
        <vt:i4>71</vt:i4>
      </vt:variant>
    </vt:vector>
  </HeadingPairs>
  <TitlesOfParts>
    <vt:vector size="72" baseType="lpstr">
      <vt:lpstr>Origem</vt:lpstr>
      <vt:lpstr>O impacto do intervalo entre extubação e reintubação na Mortalidade ou Displasia Broncopulmonar em recém-nascidos de extremo baixo peso</vt:lpstr>
      <vt:lpstr>Introdução</vt:lpstr>
      <vt:lpstr>Introdução</vt:lpstr>
      <vt:lpstr>Introdução</vt:lpstr>
      <vt:lpstr>Métodos</vt:lpstr>
      <vt:lpstr>Métodos</vt:lpstr>
      <vt:lpstr>Métodos</vt:lpstr>
      <vt:lpstr>Métodos</vt:lpstr>
      <vt:lpstr>Métodos</vt:lpstr>
      <vt:lpstr>Métodos</vt:lpstr>
      <vt:lpstr>Métodos</vt:lpstr>
      <vt:lpstr>Métodos – Análise estatística</vt:lpstr>
      <vt:lpstr>Métodos – Análise estatística</vt:lpstr>
      <vt:lpstr>Resultados</vt:lpstr>
      <vt:lpstr>Resultados</vt:lpstr>
      <vt:lpstr>Resultados</vt:lpstr>
      <vt:lpstr>Apresentação do PowerPoint</vt:lpstr>
      <vt:lpstr>Resultados</vt:lpstr>
      <vt:lpstr>Resultados</vt:lpstr>
      <vt:lpstr>Resultados</vt:lpstr>
      <vt:lpstr>Resultados</vt:lpstr>
      <vt:lpstr>Resultados</vt:lpstr>
      <vt:lpstr>Resultados</vt:lpstr>
      <vt:lpstr>Resultados</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Apresentação do PowerPoint</vt:lpstr>
      <vt:lpstr>Referências Bibliográficas</vt:lpstr>
      <vt:lpstr>Nota do Editor do site, Dr. Paulo R. Margotto. Consultem também! Estudando Juntos! Aqui e Agora</vt:lpstr>
      <vt:lpstr>Prediction of Extubation readiness in extremely preterm infants by the automated analysis of cardiorespiratory behavior: study protocol.Shalish W, Kanbar LJ, Rao S, Robles-Rubio CA, Kovacs L, Chawla S, Keszler M, Precup D, Brown K, Kearney RE, Sant'Anna GM.BMC Pediatr. 2017 Jul 17;17(1):167. doi: 10.1186/s12887-017-0911-z.PMID:  28716018.Free PMC Article.Similar articles. Artigo Livre</vt:lpstr>
      <vt:lpstr>Apresentação do PowerPoint</vt:lpstr>
      <vt:lpstr>Como se pode determinar se um prematuro está pronto para ser extubado?  </vt:lpstr>
      <vt:lpstr>Variabilidade - fisiologia</vt:lpstr>
      <vt:lpstr>Variabilidade dos sinais biológicos</vt:lpstr>
      <vt:lpstr>Resultados estimulantes</vt:lpstr>
      <vt:lpstr>Apresentação do PowerPoint</vt:lpstr>
      <vt:lpstr>Apresentação do PowerPoint</vt:lpstr>
      <vt:lpstr>Apresentação do PowerPoint</vt:lpstr>
      <vt:lpstr>Apresentação do PowerPoint</vt:lpstr>
      <vt:lpstr>Apresentação do PowerPoint</vt:lpstr>
      <vt:lpstr>INTRODUÇÃO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 randomized controlled trial of two nasal continuous positive airway pressure levels after extubation in preterm infants.Buzzella B, Claure N, D'Ugard C, Bancalari E.J Pediatr. 2014 Jan;164(1):46-51. doi: 10.1016/j.jpeds.2013.08.040. Epub 2013 Oct 1.PMID: 24094879.Similar articles</vt:lpstr>
      <vt:lpstr>Apresentação do PowerPoint</vt:lpstr>
      <vt:lpstr>Success rate and neonatal morbidities associated with early extubation in extremely low birth weight infants.Al Faleh K, Liew K, Anabrees J, Thevathasan K, Paes B.Ann Saudi Med. 2011 Nov-Dec;31(6):577-80. doi: 10.4103/0256-4947.87092.PMID: 22048501.Free PMC Article. Similar articles. Artigo Livre!</vt:lpstr>
      <vt:lpstr>Apresentação do PowerPoint</vt:lpstr>
      <vt:lpstr>Risk Factors for Extubation Failure in Extremely Low Birth Weight Infants. Wang SH, Liou JY, Chen CY, Chou HC, Hsieh WS, Tsao PN.Pediatr Neonatol. 2017 Apr;58(2):145-150. doi: 10.1016/j.pedneo.2016.01.006. Epub 2016 Jun 7. PMID: 27349301. Free Article. Artigo Livre!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Portanto...</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 impacto do intervalo entre extubação e reintubação na mortalidade ou Displasia Broncopulmonar em recém-nascidos de Extremo Baixo Peso</dc:title>
  <dc:creator>Usuario</dc:creator>
  <cp:lastModifiedBy>Paulo</cp:lastModifiedBy>
  <cp:revision>28</cp:revision>
  <dcterms:created xsi:type="dcterms:W3CDTF">2018-11-19T21:43:03Z</dcterms:created>
  <dcterms:modified xsi:type="dcterms:W3CDTF">2021-07-19T18:11:55Z</dcterms:modified>
</cp:coreProperties>
</file>