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1"/>
  </p:sldMasterIdLst>
  <p:sldIdLst>
    <p:sldId id="256" r:id="rId2"/>
    <p:sldId id="257" r:id="rId3"/>
    <p:sldId id="258" r:id="rId4"/>
    <p:sldId id="259" r:id="rId5"/>
    <p:sldId id="260" r:id="rId6"/>
    <p:sldId id="261" r:id="rId7"/>
    <p:sldId id="262" r:id="rId8"/>
    <p:sldId id="288" r:id="rId9"/>
    <p:sldId id="263" r:id="rId10"/>
    <p:sldId id="264" r:id="rId11"/>
    <p:sldId id="265" r:id="rId12"/>
    <p:sldId id="266" r:id="rId13"/>
    <p:sldId id="267" r:id="rId14"/>
    <p:sldId id="268" r:id="rId15"/>
    <p:sldId id="269" r:id="rId16"/>
    <p:sldId id="270" r:id="rId17"/>
    <p:sldId id="271" r:id="rId18"/>
    <p:sldId id="273" r:id="rId19"/>
    <p:sldId id="274" r:id="rId20"/>
    <p:sldId id="275" r:id="rId21"/>
    <p:sldId id="276" r:id="rId22"/>
    <p:sldId id="278" r:id="rId23"/>
    <p:sldId id="279" r:id="rId24"/>
    <p:sldId id="282" r:id="rId25"/>
    <p:sldId id="283" r:id="rId26"/>
    <p:sldId id="284" r:id="rId27"/>
    <p:sldId id="285" r:id="rId28"/>
    <p:sldId id="286" r:id="rId29"/>
    <p:sldId id="292" r:id="rId30"/>
    <p:sldId id="293" r:id="rId31"/>
    <p:sldId id="289" r:id="rId32"/>
    <p:sldId id="290" r:id="rId33"/>
    <p:sldId id="291" r:id="rId34"/>
    <p:sldId id="310" r:id="rId35"/>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FFFF00"/>
    <a:srgbClr val="FF00FF"/>
    <a:srgbClr val="FF0066"/>
    <a:srgbClr val="0000FF"/>
  </p:clrMru>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Estilo Médio 4 - Ênfase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7DF18680-E054-41AD-8BC1-D1AEF772440D}" styleName="Estilo Médio 2 - Ênfase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Estilo Médio 2 - Ênfase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Estilo Médio 2 - Ênfase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Estilo Médio 2 - Ênfas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5BE263C-DBD7-4A20-BB59-AAB30ACAA65A}" styleName="Estilo Médio 3 - Ênfase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344D84-9AFB-497E-A393-DC336BA19D2E}" styleName="Estilo Médio 3 - Ênfase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EC20E35-A176-4012-BC5E-935CFFF8708E}" styleName="Estilo Médio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04" autoAdjust="0"/>
  </p:normalViewPr>
  <p:slideViewPr>
    <p:cSldViewPr snapToGrid="0">
      <p:cViewPr>
        <p:scale>
          <a:sx n="66" d="100"/>
          <a:sy n="66" d="100"/>
        </p:scale>
        <p:origin x="-1320" y="-47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ctangle 6"/>
          <p:cNvSpPr/>
          <p:nvPr/>
        </p:nvSpPr>
        <p:spPr>
          <a:xfrm>
            <a:off x="0"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92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1097280" y="758952"/>
            <a:ext cx="10058400" cy="3566160"/>
          </a:xfrm>
        </p:spPr>
        <p:txBody>
          <a:bodyPr/>
          <a:lstStyle>
            <a:lvl1pPr algn="l">
              <a:lnSpc>
                <a:spcPct val="85000"/>
              </a:lnSpc>
              <a:defRPr sz="8000" spc="-50" baseline="0">
                <a:solidFill>
                  <a:schemeClr val="tx1">
                    <a:lumMod val="85000"/>
                    <a:lumOff val="15000"/>
                  </a:schemeClr>
                </a:solidFill>
              </a:defRPr>
            </a:lvl1pPr>
          </a:lstStyle>
          <a:p>
            <a:r>
              <a:rPr lang="pt-BR"/>
              <a:t>Clique para editar o título Mestre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a:t>Clique para editar o estilo do subtítulo Mestre</a:t>
            </a:r>
            <a:endParaRPr lang="en-US" dirty="0"/>
          </a:p>
        </p:txBody>
      </p:sp>
      <p:sp>
        <p:nvSpPr>
          <p:cNvPr id="7" name="Date Placeholder 3"/>
          <p:cNvSpPr>
            <a:spLocks noGrp="1"/>
          </p:cNvSpPr>
          <p:nvPr>
            <p:ph type="dt" sz="half" idx="10"/>
          </p:nvPr>
        </p:nvSpPr>
        <p:spPr/>
        <p:txBody>
          <a:bodyPr/>
          <a:lstStyle>
            <a:lvl1pPr>
              <a:defRPr/>
            </a:lvl1pPr>
          </a:lstStyle>
          <a:p>
            <a:pPr>
              <a:defRPr/>
            </a:pPr>
            <a:fld id="{9A018B24-EF3A-486E-921C-C15D41954EBD}" type="datetimeFigureOut">
              <a:rPr lang="pt-BR"/>
              <a:pPr>
                <a:defRPr/>
              </a:pPr>
              <a:t>29/07/2021</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3D228DF3-572A-4144-9098-42F66D001488}" type="slidenum">
              <a:rPr lang="pt-BR"/>
              <a:pPr>
                <a:defRPr/>
              </a:pPr>
              <a:t>‹#›</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8940C0DF-C931-4068-8459-D28B95B0DF0F}" type="datetimeFigureOut">
              <a:rPr lang="pt-BR"/>
              <a:pPr>
                <a:defRPr/>
              </a:pPr>
              <a:t>29/07/2021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C877C09E-F8D5-40DF-B3B6-4C4127548D42}" type="slidenum">
              <a:rPr lang="pt-BR"/>
              <a:pPr>
                <a:defRPr/>
              </a:pPr>
              <a:t>‹#›</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Pr>
        <a:solidFill>
          <a:schemeClr val="bg1"/>
        </a:solidFill>
        <a:effectLst/>
      </p:bgPr>
    </p:bg>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097280" y="758952"/>
            <a:ext cx="10058400" cy="3566160"/>
          </a:xfrm>
        </p:spPr>
        <p:txBody>
          <a:bodyPr anchorCtr="0"/>
          <a:lstStyle>
            <a:lvl1pPr>
              <a:lnSpc>
                <a:spcPct val="85000"/>
              </a:lnSpc>
              <a:defRPr sz="8000" b="0">
                <a:solidFill>
                  <a:schemeClr val="tx1">
                    <a:lumMod val="85000"/>
                    <a:lumOff val="15000"/>
                  </a:schemeClr>
                </a:solidFill>
              </a:defRPr>
            </a:lvl1pPr>
          </a:lstStyle>
          <a:p>
            <a:r>
              <a:rPr lang="pt-BR"/>
              <a:t>Clique para editar o título Mestre</a:t>
            </a:r>
            <a:endParaRPr lang="en-US" dirty="0"/>
          </a:p>
        </p:txBody>
      </p:sp>
      <p:sp>
        <p:nvSpPr>
          <p:cNvPr id="3" name="Text Placeholder 2"/>
          <p:cNvSpPr>
            <a:spLocks noGrp="1"/>
          </p:cNvSpPr>
          <p:nvPr>
            <p:ph type="body" idx="1"/>
          </p:nvPr>
        </p:nvSpPr>
        <p:spPr>
          <a:xfrm>
            <a:off x="1097280" y="4453128"/>
            <a:ext cx="10058400" cy="1143000"/>
          </a:xfrm>
        </p:spPr>
        <p:txBody>
          <a:bodyPr lIns="91440" rIns="9144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7" name="Date Placeholder 3"/>
          <p:cNvSpPr>
            <a:spLocks noGrp="1"/>
          </p:cNvSpPr>
          <p:nvPr>
            <p:ph type="dt" sz="half" idx="10"/>
          </p:nvPr>
        </p:nvSpPr>
        <p:spPr/>
        <p:txBody>
          <a:bodyPr/>
          <a:lstStyle>
            <a:lvl1pPr>
              <a:defRPr/>
            </a:lvl1pPr>
          </a:lstStyle>
          <a:p>
            <a:pPr>
              <a:defRPr/>
            </a:pPr>
            <a:fld id="{014C8A7D-7713-4E23-B751-BD7CD1245AFF}" type="datetimeFigureOut">
              <a:rPr lang="pt-BR"/>
              <a:pPr>
                <a:defRPr/>
              </a:pPr>
              <a:t>29/07/2021</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2271B2F3-252E-445A-A90E-30D9E13918E2}" type="slidenum">
              <a:rPr lang="pt-BR"/>
              <a:pPr>
                <a:defRPr/>
              </a:pPr>
              <a:t>‹#›</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pt-BR"/>
              <a:t>Clique para editar o título Mestre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31AFD143-465A-4AA7-A615-CDA0D70316E8}" type="datetimeFigureOut">
              <a:rPr lang="pt-BR"/>
              <a:pPr>
                <a:defRPr/>
              </a:pPr>
              <a:t>29/07/2021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4B38CC5D-F19A-46AA-9166-1FA7C362CFCF}" type="slidenum">
              <a:rPr lang="pt-BR"/>
              <a:pPr>
                <a:defRPr/>
              </a:pPr>
              <a:t>‹#›</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pt-BR"/>
              <a:t>Clique para editar o título Mestre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1097280" y="2582335"/>
            <a:ext cx="4937760" cy="32867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6217920" y="2582334"/>
            <a:ext cx="4937760" cy="32867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FF91A3B5-CBF7-41DB-8EA2-FE97DE66DB7D}" type="datetimeFigureOut">
              <a:rPr lang="pt-BR"/>
              <a:pPr>
                <a:defRPr/>
              </a:pPr>
              <a:t>29/07/2021</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ABA17265-C8FE-4003-AB83-62EEC141B660}" type="slidenum">
              <a:rPr lang="pt-BR"/>
              <a:pPr>
                <a:defRPr/>
              </a:pPr>
              <a:t>‹#›</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D77E6587-1BCC-4131-9F1B-F74477BE1C46}" type="datetimeFigureOut">
              <a:rPr lang="pt-BR"/>
              <a:pPr>
                <a:defRPr/>
              </a:pPr>
              <a:t>29/07/2021</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E7F1912E-6D69-4DB0-A1A9-B0C58D836C73}" type="slidenum">
              <a:rPr lang="pt-BR"/>
              <a:pPr>
                <a:defRPr/>
              </a:pPr>
              <a:t>‹#›</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Rectangle 5"/>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6"/>
          <p:cNvSpPr>
            <a:spLocks noGrp="1"/>
          </p:cNvSpPr>
          <p:nvPr>
            <p:ph type="dt" sz="half" idx="10"/>
          </p:nvPr>
        </p:nvSpPr>
        <p:spPr/>
        <p:txBody>
          <a:bodyPr/>
          <a:lstStyle>
            <a:lvl1pPr>
              <a:defRPr/>
            </a:lvl1pPr>
          </a:lstStyle>
          <a:p>
            <a:pPr>
              <a:defRPr/>
            </a:pPr>
            <a:fld id="{F9155FA6-2C19-4CB3-8D33-67A3CA81AECD}" type="datetimeFigureOut">
              <a:rPr lang="pt-BR"/>
              <a:pPr>
                <a:defRPr/>
              </a:pPr>
              <a:t>29/07/2021</a:t>
            </a:fld>
            <a:endParaRPr lang="pt-BR"/>
          </a:p>
        </p:txBody>
      </p:sp>
      <p:sp>
        <p:nvSpPr>
          <p:cNvPr id="5" name="Footer Placeholder 7"/>
          <p:cNvSpPr>
            <a:spLocks noGrp="1"/>
          </p:cNvSpPr>
          <p:nvPr>
            <p:ph type="ftr" sz="quarter" idx="11"/>
          </p:nvPr>
        </p:nvSpPr>
        <p:spPr/>
        <p:txBody>
          <a:bodyPr/>
          <a:lstStyle>
            <a:lvl1pPr>
              <a:defRPr>
                <a:solidFill>
                  <a:srgbClr val="FFFFFF"/>
                </a:solidFill>
              </a:defRPr>
            </a:lvl1pPr>
          </a:lstStyle>
          <a:p>
            <a:pPr>
              <a:defRPr/>
            </a:pPr>
            <a:endParaRPr lang="pt-BR"/>
          </a:p>
        </p:txBody>
      </p:sp>
      <p:sp>
        <p:nvSpPr>
          <p:cNvPr id="6" name="Slide Number Placeholder 8"/>
          <p:cNvSpPr>
            <a:spLocks noGrp="1"/>
          </p:cNvSpPr>
          <p:nvPr>
            <p:ph type="sldNum" sz="quarter" idx="12"/>
          </p:nvPr>
        </p:nvSpPr>
        <p:spPr/>
        <p:txBody>
          <a:bodyPr/>
          <a:lstStyle>
            <a:lvl1pPr>
              <a:defRPr/>
            </a:lvl1pPr>
          </a:lstStyle>
          <a:p>
            <a:pPr>
              <a:defRPr/>
            </a:pPr>
            <a:fld id="{D9CF3F4A-84E8-4C61-A344-D6DA2C1C3B44}" type="slidenum">
              <a:rPr lang="pt-BR"/>
              <a:pPr>
                <a:defRPr/>
              </a:pPr>
              <a:t>‹#›</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7"/>
          <p:cNvSpPr/>
          <p:nvPr/>
        </p:nvSpPr>
        <p:spPr>
          <a:xfrm>
            <a:off x="0" y="0"/>
            <a:ext cx="40513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4040188" y="0"/>
            <a:ext cx="635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lstStyle>
            <a:lvl1pPr>
              <a:defRPr sz="3600" b="0">
                <a:solidFill>
                  <a:srgbClr val="FFFFFF"/>
                </a:solidFill>
              </a:defRPr>
            </a:lvl1pPr>
          </a:lstStyle>
          <a:p>
            <a:r>
              <a:rPr lang="pt-BR"/>
              <a:t>Clique para editar o título Mestre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7" name="Date Placeholder 4"/>
          <p:cNvSpPr>
            <a:spLocks noGrp="1"/>
          </p:cNvSpPr>
          <p:nvPr>
            <p:ph type="dt" sz="half" idx="10"/>
          </p:nvPr>
        </p:nvSpPr>
        <p:spPr>
          <a:xfrm>
            <a:off x="465138" y="6459538"/>
            <a:ext cx="2619375" cy="365125"/>
          </a:xfrm>
        </p:spPr>
        <p:txBody>
          <a:bodyPr/>
          <a:lstStyle>
            <a:lvl1pPr algn="l">
              <a:defRPr/>
            </a:lvl1pPr>
          </a:lstStyle>
          <a:p>
            <a:pPr>
              <a:defRPr/>
            </a:pPr>
            <a:fld id="{30696B72-FF74-4DE0-B8D8-B95A592D94B0}" type="datetimeFigureOut">
              <a:rPr lang="pt-BR"/>
              <a:pPr>
                <a:defRPr/>
              </a:pPr>
              <a:t>29/07/2021</a:t>
            </a:fld>
            <a:endParaRPr lang="pt-BR"/>
          </a:p>
        </p:txBody>
      </p:sp>
      <p:sp>
        <p:nvSpPr>
          <p:cNvPr id="8" name="Footer Placeholder 5"/>
          <p:cNvSpPr>
            <a:spLocks noGrp="1"/>
          </p:cNvSpPr>
          <p:nvPr>
            <p:ph type="ftr" sz="quarter" idx="11"/>
          </p:nvPr>
        </p:nvSpPr>
        <p:spPr>
          <a:xfrm>
            <a:off x="4800600" y="6459538"/>
            <a:ext cx="4648200" cy="365125"/>
          </a:xfrm>
        </p:spPr>
        <p:txBody>
          <a:bodyPr/>
          <a:lstStyle>
            <a:lvl1pPr algn="l">
              <a:defRPr>
                <a:solidFill>
                  <a:schemeClr val="tx2"/>
                </a:solidFill>
              </a:defRPr>
            </a:lvl1pPr>
          </a:lstStyle>
          <a:p>
            <a:pPr>
              <a:defRPr/>
            </a:pPr>
            <a:endParaRPr lang="pt-BR"/>
          </a:p>
        </p:txBody>
      </p:sp>
      <p:sp>
        <p:nvSpPr>
          <p:cNvPr id="9" name="Slide Number Placeholder 6"/>
          <p:cNvSpPr>
            <a:spLocks noGrp="1"/>
          </p:cNvSpPr>
          <p:nvPr>
            <p:ph type="sldNum" sz="quarter" idx="12"/>
          </p:nvPr>
        </p:nvSpPr>
        <p:spPr/>
        <p:txBody>
          <a:bodyPr/>
          <a:lstStyle>
            <a:lvl1pPr>
              <a:defRPr>
                <a:solidFill>
                  <a:schemeClr val="tx2"/>
                </a:solidFill>
              </a:defRPr>
            </a:lvl1pPr>
          </a:lstStyle>
          <a:p>
            <a:pPr>
              <a:defRPr/>
            </a:pPr>
            <a:fld id="{C16D3A1B-4D93-4918-8979-3EBA66628790}" type="slidenum">
              <a:rPr lang="pt-BR"/>
              <a:pPr>
                <a:defRPr/>
              </a:pPr>
              <a:t>‹#›</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0" y="4914900"/>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oAutofit/>
          </a:bodyPr>
          <a:lstStyle>
            <a:lvl1pPr>
              <a:defRPr sz="3600" b="0">
                <a:solidFill>
                  <a:srgbClr val="FFFFFF"/>
                </a:solidFill>
              </a:defRPr>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7" name="Date Placeholder 4"/>
          <p:cNvSpPr>
            <a:spLocks noGrp="1"/>
          </p:cNvSpPr>
          <p:nvPr>
            <p:ph type="dt" sz="half" idx="10"/>
          </p:nvPr>
        </p:nvSpPr>
        <p:spPr/>
        <p:txBody>
          <a:bodyPr/>
          <a:lstStyle>
            <a:lvl1pPr>
              <a:defRPr/>
            </a:lvl1pPr>
          </a:lstStyle>
          <a:p>
            <a:pPr>
              <a:defRPr/>
            </a:pPr>
            <a:fld id="{92806C1F-83A5-439E-9C42-B0592CEB0172}" type="datetimeFigureOut">
              <a:rPr lang="pt-BR"/>
              <a:pPr>
                <a:defRPr/>
              </a:pPr>
              <a:t>29/07/2021</a:t>
            </a:fld>
            <a:endParaRPr lang="pt-BR"/>
          </a:p>
        </p:txBody>
      </p:sp>
      <p:sp>
        <p:nvSpPr>
          <p:cNvPr id="8" name="Footer Placeholder 5"/>
          <p:cNvSpPr>
            <a:spLocks noGrp="1"/>
          </p:cNvSpPr>
          <p:nvPr>
            <p:ph type="ftr" sz="quarter" idx="11"/>
          </p:nvPr>
        </p:nvSpPr>
        <p:spPr/>
        <p:txBody>
          <a:bodyPr/>
          <a:lstStyle>
            <a:lvl1pPr>
              <a:defRPr/>
            </a:lvl1pPr>
          </a:lstStyle>
          <a:p>
            <a:pPr>
              <a:defRPr/>
            </a:pPr>
            <a:endParaRPr lang="pt-BR"/>
          </a:p>
        </p:txBody>
      </p:sp>
      <p:sp>
        <p:nvSpPr>
          <p:cNvPr id="9" name="Slide Number Placeholder 6"/>
          <p:cNvSpPr>
            <a:spLocks noGrp="1"/>
          </p:cNvSpPr>
          <p:nvPr>
            <p:ph type="sldNum" sz="quarter" idx="12"/>
          </p:nvPr>
        </p:nvSpPr>
        <p:spPr/>
        <p:txBody>
          <a:bodyPr/>
          <a:lstStyle>
            <a:lvl1pPr>
              <a:defRPr/>
            </a:lvl1pPr>
          </a:lstStyle>
          <a:p>
            <a:pPr>
              <a:defRPr/>
            </a:pPr>
            <a:fld id="{7C937744-DBA9-46FC-82A9-453E9FFA268F}" type="slidenum">
              <a:rPr lang="pt-BR"/>
              <a:pPr>
                <a:defRPr/>
              </a:pPr>
              <a:t>‹#›</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9A068C20-FDEC-4E57-90BF-257098E468F0}" type="datetimeFigureOut">
              <a:rPr lang="pt-BR"/>
              <a:pPr>
                <a:defRPr/>
              </a:pPr>
              <a:t>29/07/2021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587036AD-9869-4649-A51B-A6BA0C2EF815}" type="slidenum">
              <a:rPr lang="pt-BR"/>
              <a:pPr>
                <a:defRPr/>
              </a:pPr>
              <a:t>‹#›</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exto e Título Vertical">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6" name="Date Placeholder 3"/>
          <p:cNvSpPr>
            <a:spLocks noGrp="1"/>
          </p:cNvSpPr>
          <p:nvPr>
            <p:ph type="dt" sz="half" idx="10"/>
          </p:nvPr>
        </p:nvSpPr>
        <p:spPr/>
        <p:txBody>
          <a:bodyPr/>
          <a:lstStyle>
            <a:lvl1pPr>
              <a:defRPr/>
            </a:lvl1pPr>
          </a:lstStyle>
          <a:p>
            <a:pPr>
              <a:defRPr/>
            </a:pPr>
            <a:fld id="{1DEDDA5A-280E-4455-BAEB-F9C47777B66B}" type="datetimeFigureOut">
              <a:rPr lang="pt-BR"/>
              <a:pPr>
                <a:defRPr/>
              </a:pPr>
              <a:t>29/07/2021</a:t>
            </a:fld>
            <a:endParaRPr lang="pt-BR"/>
          </a:p>
        </p:txBody>
      </p:sp>
      <p:sp>
        <p:nvSpPr>
          <p:cNvPr id="7" name="Footer Placeholder 4"/>
          <p:cNvSpPr>
            <a:spLocks noGrp="1"/>
          </p:cNvSpPr>
          <p:nvPr>
            <p:ph type="ftr" sz="quarter" idx="11"/>
          </p:nvPr>
        </p:nvSpPr>
        <p:spPr/>
        <p:txBody>
          <a:bodyPr/>
          <a:lstStyle>
            <a:lvl1pPr>
              <a:defRPr/>
            </a:lvl1pPr>
          </a:lstStyle>
          <a:p>
            <a:pPr>
              <a:defRPr/>
            </a:pPr>
            <a:endParaRPr lang="pt-BR"/>
          </a:p>
        </p:txBody>
      </p:sp>
      <p:sp>
        <p:nvSpPr>
          <p:cNvPr id="8" name="Slide Number Placeholder 5"/>
          <p:cNvSpPr>
            <a:spLocks noGrp="1"/>
          </p:cNvSpPr>
          <p:nvPr>
            <p:ph type="sldNum" sz="quarter" idx="12"/>
          </p:nvPr>
        </p:nvSpPr>
        <p:spPr/>
        <p:txBody>
          <a:bodyPr/>
          <a:lstStyle>
            <a:lvl1pPr>
              <a:defRPr/>
            </a:lvl1pPr>
          </a:lstStyle>
          <a:p>
            <a:pPr>
              <a:defRPr/>
            </a:pPr>
            <a:fld id="{B0B9C876-4772-4E07-940C-665D96611CB0}" type="slidenum">
              <a:rPr lang="pt-BR"/>
              <a:pPr>
                <a:defRPr/>
              </a:pPr>
              <a:t>‹#›</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63" y="287338"/>
            <a:ext cx="10058400" cy="1449387"/>
          </a:xfrm>
          <a:prstGeom prst="rect">
            <a:avLst/>
          </a:prstGeom>
        </p:spPr>
        <p:txBody>
          <a:bodyPr vert="horz" lIns="91440" tIns="45720" rIns="91440" bIns="45720" rtlCol="0" anchor="b">
            <a:normAutofit/>
          </a:bodyPr>
          <a:lstStyle/>
          <a:p>
            <a:r>
              <a:rPr lang="pt-BR"/>
              <a:t>Clique para editar o título Mestre</a:t>
            </a:r>
            <a:endParaRPr lang="en-US" dirty="0"/>
          </a:p>
        </p:txBody>
      </p:sp>
      <p:sp>
        <p:nvSpPr>
          <p:cNvPr id="1029" name="Text Placeholder 2"/>
          <p:cNvSpPr>
            <a:spLocks noGrp="1"/>
          </p:cNvSpPr>
          <p:nvPr>
            <p:ph type="body" idx="1"/>
          </p:nvPr>
        </p:nvSpPr>
        <p:spPr bwMode="auto">
          <a:xfrm>
            <a:off x="1096963" y="1846263"/>
            <a:ext cx="10058400" cy="4022725"/>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96963" y="6459538"/>
            <a:ext cx="2473325" cy="365125"/>
          </a:xfrm>
          <a:prstGeom prst="rect">
            <a:avLst/>
          </a:prstGeom>
        </p:spPr>
        <p:txBody>
          <a:bodyPr vert="horz" lIns="91440" tIns="45720" rIns="91440" bIns="45720" rtlCol="0" anchor="ctr"/>
          <a:lstStyle>
            <a:lvl1pPr algn="l" fontAlgn="auto">
              <a:spcBef>
                <a:spcPts val="0"/>
              </a:spcBef>
              <a:spcAft>
                <a:spcPts val="0"/>
              </a:spcAft>
              <a:defRPr sz="900">
                <a:solidFill>
                  <a:srgbClr val="FFFFFF"/>
                </a:solidFill>
                <a:latin typeface="+mn-lt"/>
                <a:cs typeface="+mn-cs"/>
              </a:defRPr>
            </a:lvl1pPr>
          </a:lstStyle>
          <a:p>
            <a:pPr>
              <a:defRPr/>
            </a:pPr>
            <a:fld id="{36A6146B-16C8-43B2-8AF5-683DEA270976}" type="datetimeFigureOut">
              <a:rPr lang="pt-BR"/>
              <a:pPr>
                <a:defRPr/>
              </a:pPr>
              <a:t>29/07/2021</a:t>
            </a:fld>
            <a:endParaRPr lang="pt-BR"/>
          </a:p>
        </p:txBody>
      </p:sp>
      <p:sp>
        <p:nvSpPr>
          <p:cNvPr id="5" name="Footer Placeholder 4"/>
          <p:cNvSpPr>
            <a:spLocks noGrp="1"/>
          </p:cNvSpPr>
          <p:nvPr>
            <p:ph type="ftr" sz="quarter" idx="3"/>
          </p:nvPr>
        </p:nvSpPr>
        <p:spPr>
          <a:xfrm>
            <a:off x="3686175" y="6459538"/>
            <a:ext cx="4822825" cy="365125"/>
          </a:xfrm>
          <a:prstGeom prst="rect">
            <a:avLst/>
          </a:prstGeom>
        </p:spPr>
        <p:txBody>
          <a:bodyPr vert="horz" lIns="91440" tIns="45720" rIns="91440" bIns="45720" rtlCol="0" anchor="ctr"/>
          <a:lstStyle>
            <a:lvl1pPr algn="ctr" fontAlgn="auto">
              <a:spcBef>
                <a:spcPts val="0"/>
              </a:spcBef>
              <a:spcAft>
                <a:spcPts val="0"/>
              </a:spcAft>
              <a:defRPr sz="900" cap="all" baseline="0">
                <a:solidFill>
                  <a:srgbClr val="FFFFFF"/>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9901238" y="6459538"/>
            <a:ext cx="1311275" cy="365125"/>
          </a:xfrm>
          <a:prstGeom prst="rect">
            <a:avLst/>
          </a:prstGeom>
        </p:spPr>
        <p:txBody>
          <a:bodyPr vert="horz" lIns="91440" tIns="45720" rIns="91440" bIns="45720" rtlCol="0" anchor="ctr"/>
          <a:lstStyle>
            <a:lvl1pPr algn="r" fontAlgn="auto">
              <a:spcBef>
                <a:spcPts val="0"/>
              </a:spcBef>
              <a:spcAft>
                <a:spcPts val="0"/>
              </a:spcAft>
              <a:defRPr sz="1050">
                <a:solidFill>
                  <a:srgbClr val="FFFFFF"/>
                </a:solidFill>
                <a:latin typeface="+mn-lt"/>
                <a:cs typeface="+mn-cs"/>
              </a:defRPr>
            </a:lvl1pPr>
          </a:lstStyle>
          <a:p>
            <a:pPr>
              <a:defRPr/>
            </a:pPr>
            <a:fld id="{6A116D59-073B-4307-9D33-E38296C9E490}" type="slidenum">
              <a:rPr lang="pt-BR"/>
              <a:pPr>
                <a:defRPr/>
              </a:pPr>
              <a:t>‹#›</a:t>
            </a:fld>
            <a:endParaRPr lang="pt-BR"/>
          </a:p>
        </p:txBody>
      </p:sp>
      <p:cxnSp>
        <p:nvCxnSpPr>
          <p:cNvPr id="10" name="Straight Connector 9"/>
          <p:cNvCxnSpPr/>
          <p:nvPr/>
        </p:nvCxnSpPr>
        <p:spPr>
          <a:xfrm>
            <a:off x="1193800" y="1738313"/>
            <a:ext cx="9966325"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18" r:id="rId1"/>
    <p:sldLayoutId id="2147483713" r:id="rId2"/>
    <p:sldLayoutId id="2147483719" r:id="rId3"/>
    <p:sldLayoutId id="2147483714" r:id="rId4"/>
    <p:sldLayoutId id="2147483715" r:id="rId5"/>
    <p:sldLayoutId id="2147483716" r:id="rId6"/>
    <p:sldLayoutId id="2147483720" r:id="rId7"/>
    <p:sldLayoutId id="2147483721" r:id="rId8"/>
    <p:sldLayoutId id="2147483722" r:id="rId9"/>
    <p:sldLayoutId id="2147483717" r:id="rId10"/>
    <p:sldLayoutId id="2147483723" r:id="rId11"/>
  </p:sldLayoutIdLst>
  <p:txStyles>
    <p:title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pitchFamily="34" charset="0"/>
        </a:defRPr>
      </a:lvl2pPr>
      <a:lvl3pPr algn="l" rtl="0" eaLnBrk="0" fontAlgn="base" hangingPunct="0">
        <a:lnSpc>
          <a:spcPct val="85000"/>
        </a:lnSpc>
        <a:spcBef>
          <a:spcPct val="0"/>
        </a:spcBef>
        <a:spcAft>
          <a:spcPct val="0"/>
        </a:spcAft>
        <a:defRPr sz="4800">
          <a:solidFill>
            <a:srgbClr val="404040"/>
          </a:solidFill>
          <a:latin typeface="Calibri Light" pitchFamily="34" charset="0"/>
        </a:defRPr>
      </a:lvl3pPr>
      <a:lvl4pPr algn="l" rtl="0" eaLnBrk="0" fontAlgn="base" hangingPunct="0">
        <a:lnSpc>
          <a:spcPct val="85000"/>
        </a:lnSpc>
        <a:spcBef>
          <a:spcPct val="0"/>
        </a:spcBef>
        <a:spcAft>
          <a:spcPct val="0"/>
        </a:spcAft>
        <a:defRPr sz="4800">
          <a:solidFill>
            <a:srgbClr val="404040"/>
          </a:solidFill>
          <a:latin typeface="Calibri Light" pitchFamily="34" charset="0"/>
        </a:defRPr>
      </a:lvl4pPr>
      <a:lvl5pPr algn="l" rtl="0" eaLnBrk="0" fontAlgn="base" hangingPunct="0">
        <a:lnSpc>
          <a:spcPct val="85000"/>
        </a:lnSpc>
        <a:spcBef>
          <a:spcPct val="0"/>
        </a:spcBef>
        <a:spcAft>
          <a:spcPct val="0"/>
        </a:spcAft>
        <a:defRPr sz="4800">
          <a:solidFill>
            <a:srgbClr val="404040"/>
          </a:solidFill>
          <a:latin typeface="Calibri Light" pitchFamily="34" charset="0"/>
        </a:defRPr>
      </a:lvl5pPr>
      <a:lvl6pPr marL="457200" algn="l" rtl="0" fontAlgn="base">
        <a:lnSpc>
          <a:spcPct val="85000"/>
        </a:lnSpc>
        <a:spcBef>
          <a:spcPct val="0"/>
        </a:spcBef>
        <a:spcAft>
          <a:spcPct val="0"/>
        </a:spcAft>
        <a:defRPr sz="4800">
          <a:solidFill>
            <a:srgbClr val="404040"/>
          </a:solidFill>
          <a:latin typeface="Calibri Light" pitchFamily="34" charset="0"/>
        </a:defRPr>
      </a:lvl6pPr>
      <a:lvl7pPr marL="914400" algn="l" rtl="0" fontAlgn="base">
        <a:lnSpc>
          <a:spcPct val="85000"/>
        </a:lnSpc>
        <a:spcBef>
          <a:spcPct val="0"/>
        </a:spcBef>
        <a:spcAft>
          <a:spcPct val="0"/>
        </a:spcAft>
        <a:defRPr sz="4800">
          <a:solidFill>
            <a:srgbClr val="404040"/>
          </a:solidFill>
          <a:latin typeface="Calibri Light" pitchFamily="34" charset="0"/>
        </a:defRPr>
      </a:lvl7pPr>
      <a:lvl8pPr marL="1371600" algn="l" rtl="0" fontAlgn="base">
        <a:lnSpc>
          <a:spcPct val="85000"/>
        </a:lnSpc>
        <a:spcBef>
          <a:spcPct val="0"/>
        </a:spcBef>
        <a:spcAft>
          <a:spcPct val="0"/>
        </a:spcAft>
        <a:defRPr sz="4800">
          <a:solidFill>
            <a:srgbClr val="404040"/>
          </a:solidFill>
          <a:latin typeface="Calibri Light" pitchFamily="34" charset="0"/>
        </a:defRPr>
      </a:lvl8pPr>
      <a:lvl9pPr marL="1828800" algn="l" rtl="0" fontAlgn="base">
        <a:lnSpc>
          <a:spcPct val="85000"/>
        </a:lnSpc>
        <a:spcBef>
          <a:spcPct val="0"/>
        </a:spcBef>
        <a:spcAft>
          <a:spcPct val="0"/>
        </a:spcAft>
        <a:defRPr sz="4800">
          <a:solidFill>
            <a:srgbClr val="404040"/>
          </a:solidFill>
          <a:latin typeface="Calibri Light" pitchFamily="34" charset="0"/>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Calibri" pitchFamily="34" charset="0"/>
        <a:buChar char=" "/>
        <a:defRPr sz="2000" kern="1200">
          <a:solidFill>
            <a:srgbClr val="404040"/>
          </a:solidFill>
          <a:latin typeface="+mn-lt"/>
          <a:ea typeface="+mn-ea"/>
          <a:cs typeface="+mn-cs"/>
        </a:defRPr>
      </a:lvl1pPr>
      <a:lvl2pPr marL="382588" indent="-182563" algn="l" rtl="0" eaLnBrk="0" fontAlgn="base" hangingPunct="0">
        <a:lnSpc>
          <a:spcPct val="90000"/>
        </a:lnSpc>
        <a:spcBef>
          <a:spcPts val="200"/>
        </a:spcBef>
        <a:spcAft>
          <a:spcPts val="400"/>
        </a:spcAft>
        <a:buClr>
          <a:schemeClr val="accent1"/>
        </a:buClr>
        <a:buFont typeface="Calibri" pitchFamily="34" charset="0"/>
        <a:buChar char="◦"/>
        <a:defRPr kern="1200">
          <a:solidFill>
            <a:srgbClr val="404040"/>
          </a:solidFill>
          <a:latin typeface="+mn-lt"/>
          <a:ea typeface="+mn-ea"/>
          <a:cs typeface="+mn-cs"/>
        </a:defRPr>
      </a:lvl2pPr>
      <a:lvl3pPr marL="566738"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3pPr>
      <a:lvl4pPr marL="749300"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4pPr>
      <a:lvl5pPr marL="931863"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sanarmed.com/artigos-cientificos/preditores-radiograficos-determinados-com-uso-de-ferramenta-de-avaliacao-objetiva-para-pacientes-neonatais-com-enterocolite-necrotizante" TargetMode="External"/><Relationship Id="rId2" Type="http://schemas.openxmlformats.org/officeDocument/2006/relationships/hyperlink" Target="https://pubmed.ncbi.nlm.nih.gov/31679612/" TargetMode="Externa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emf"/><Relationship Id="rId1" Type="http://schemas.openxmlformats.org/officeDocument/2006/relationships/slideLayout" Target="../slideLayouts/slideLayout7.xml"/><Relationship Id="rId4" Type="http://schemas.openxmlformats.org/officeDocument/2006/relationships/image" Target="../media/image5.emf"/></Relationships>
</file>

<file path=ppt/slides/_rels/slide1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ctrTitle"/>
          </p:nvPr>
        </p:nvSpPr>
        <p:spPr>
          <a:xfrm>
            <a:off x="387350" y="758825"/>
            <a:ext cx="11280775" cy="3565525"/>
          </a:xfrm>
        </p:spPr>
        <p:txBody>
          <a:bodyPr wrap="square" numCol="1" anchorCtr="0" compatLnSpc="1">
            <a:prstTxWarp prst="textNoShape">
              <a:avLst/>
            </a:prstTxWarp>
          </a:bodyPr>
          <a:lstStyle/>
          <a:p>
            <a:pPr algn="ctr" eaLnBrk="1" hangingPunct="1">
              <a:defRPr/>
            </a:pPr>
            <a:r>
              <a:rPr lang="pt-BR" smtClean="0">
                <a:solidFill>
                  <a:srgbClr val="262626"/>
                </a:solidFill>
              </a:rPr>
              <a:t/>
            </a:r>
            <a:br>
              <a:rPr lang="pt-BR" smtClean="0">
                <a:solidFill>
                  <a:srgbClr val="262626"/>
                </a:solidFill>
              </a:rPr>
            </a:br>
            <a:r>
              <a:rPr lang="pt-BR" sz="2400" smtClean="0">
                <a:solidFill>
                  <a:srgbClr val="0000FF"/>
                </a:solidFill>
                <a:latin typeface="Google Sans"/>
              </a:rPr>
              <a:t>Preditores radiográficos determinados com objetivo de ferramenta de avaliação para pacientes neonatais com  enterocolite necrosante</a:t>
            </a:r>
            <a:r>
              <a:rPr lang="pt-BR" sz="2400" smtClean="0">
                <a:solidFill>
                  <a:srgbClr val="202124"/>
                </a:solidFill>
                <a:latin typeface="Google Sans"/>
              </a:rPr>
              <a:t/>
            </a:r>
            <a:br>
              <a:rPr lang="pt-BR" sz="2400" smtClean="0">
                <a:solidFill>
                  <a:srgbClr val="202124"/>
                </a:solidFill>
                <a:latin typeface="Google Sans"/>
              </a:rPr>
            </a:br>
            <a:r>
              <a:rPr lang="pt-BR" sz="2400" smtClean="0">
                <a:solidFill>
                  <a:srgbClr val="202124"/>
                </a:solidFill>
                <a:latin typeface="Google Sans"/>
              </a:rPr>
              <a:t/>
            </a:r>
            <a:br>
              <a:rPr lang="pt-BR" sz="2400" smtClean="0">
                <a:solidFill>
                  <a:srgbClr val="202124"/>
                </a:solidFill>
                <a:latin typeface="Google Sans"/>
              </a:rPr>
            </a:br>
            <a:r>
              <a:rPr lang="pt-BR" sz="2400" smtClean="0">
                <a:solidFill>
                  <a:srgbClr val="202124"/>
                </a:solidFill>
                <a:latin typeface="Google Sans"/>
              </a:rPr>
              <a:t/>
            </a:r>
            <a:br>
              <a:rPr lang="pt-BR" sz="2400" smtClean="0">
                <a:solidFill>
                  <a:srgbClr val="202124"/>
                </a:solidFill>
                <a:latin typeface="Google Sans"/>
              </a:rPr>
            </a:br>
            <a:r>
              <a:rPr lang="pt-BR" sz="1400" b="1" smtClean="0">
                <a:solidFill>
                  <a:srgbClr val="404040"/>
                </a:solidFill>
                <a:hlinkClick r:id="rId2"/>
              </a:rPr>
              <a:t>Radiographic</a:t>
            </a:r>
            <a:r>
              <a:rPr lang="pt-BR" sz="1400" smtClean="0">
                <a:solidFill>
                  <a:srgbClr val="404040"/>
                </a:solidFill>
                <a:hlinkClick r:id="rId2"/>
              </a:rPr>
              <a:t> </a:t>
            </a:r>
            <a:r>
              <a:rPr lang="pt-BR" sz="1400" b="1" smtClean="0">
                <a:solidFill>
                  <a:srgbClr val="404040"/>
                </a:solidFill>
                <a:hlinkClick r:id="rId2"/>
              </a:rPr>
              <a:t>predictors</a:t>
            </a:r>
            <a:r>
              <a:rPr lang="pt-BR" sz="1400" smtClean="0">
                <a:solidFill>
                  <a:srgbClr val="404040"/>
                </a:solidFill>
                <a:hlinkClick r:id="rId2"/>
              </a:rPr>
              <a:t> </a:t>
            </a:r>
            <a:r>
              <a:rPr lang="pt-BR" sz="1400" b="1" smtClean="0">
                <a:solidFill>
                  <a:srgbClr val="404040"/>
                </a:solidFill>
                <a:hlinkClick r:id="rId2"/>
              </a:rPr>
              <a:t>determined</a:t>
            </a:r>
            <a:r>
              <a:rPr lang="pt-BR" sz="1400" smtClean="0">
                <a:solidFill>
                  <a:srgbClr val="404040"/>
                </a:solidFill>
                <a:hlinkClick r:id="rId2"/>
              </a:rPr>
              <a:t> with an </a:t>
            </a:r>
            <a:r>
              <a:rPr lang="pt-BR" sz="1400" b="1" smtClean="0">
                <a:solidFill>
                  <a:srgbClr val="404040"/>
                </a:solidFill>
                <a:hlinkClick r:id="rId2"/>
              </a:rPr>
              <a:t>objective</a:t>
            </a:r>
            <a:r>
              <a:rPr lang="pt-BR" sz="1400" smtClean="0">
                <a:solidFill>
                  <a:srgbClr val="404040"/>
                </a:solidFill>
                <a:hlinkClick r:id="rId2"/>
              </a:rPr>
              <a:t> </a:t>
            </a:r>
            <a:r>
              <a:rPr lang="pt-BR" sz="1400" b="1" smtClean="0">
                <a:solidFill>
                  <a:srgbClr val="404040"/>
                </a:solidFill>
                <a:hlinkClick r:id="rId2"/>
              </a:rPr>
              <a:t>assessment</a:t>
            </a:r>
            <a:r>
              <a:rPr lang="pt-BR" sz="1400" smtClean="0">
                <a:solidFill>
                  <a:srgbClr val="404040"/>
                </a:solidFill>
                <a:hlinkClick r:id="rId2"/>
              </a:rPr>
              <a:t> </a:t>
            </a:r>
            <a:r>
              <a:rPr lang="pt-BR" sz="1400" b="1" smtClean="0">
                <a:solidFill>
                  <a:srgbClr val="404040"/>
                </a:solidFill>
                <a:hlinkClick r:id="rId2"/>
              </a:rPr>
              <a:t>tool</a:t>
            </a:r>
            <a:r>
              <a:rPr lang="pt-BR" sz="1400" smtClean="0">
                <a:solidFill>
                  <a:srgbClr val="404040"/>
                </a:solidFill>
                <a:hlinkClick r:id="rId2"/>
              </a:rPr>
              <a:t> for </a:t>
            </a:r>
            <a:r>
              <a:rPr lang="pt-BR" sz="1400" b="1" smtClean="0">
                <a:solidFill>
                  <a:srgbClr val="404040"/>
                </a:solidFill>
                <a:hlinkClick r:id="rId2"/>
              </a:rPr>
              <a:t>neonatal</a:t>
            </a:r>
            <a:r>
              <a:rPr lang="pt-BR" sz="1400" smtClean="0">
                <a:solidFill>
                  <a:srgbClr val="404040"/>
                </a:solidFill>
                <a:hlinkClick r:id="rId2"/>
              </a:rPr>
              <a:t> </a:t>
            </a:r>
            <a:r>
              <a:rPr lang="pt-BR" sz="1400" b="1" smtClean="0">
                <a:solidFill>
                  <a:srgbClr val="404040"/>
                </a:solidFill>
                <a:hlinkClick r:id="rId2"/>
              </a:rPr>
              <a:t>patients</a:t>
            </a:r>
            <a:r>
              <a:rPr lang="pt-BR" sz="1400" smtClean="0">
                <a:solidFill>
                  <a:srgbClr val="404040"/>
                </a:solidFill>
                <a:hlinkClick r:id="rId2"/>
              </a:rPr>
              <a:t> with </a:t>
            </a:r>
            <a:r>
              <a:rPr lang="pt-BR" sz="1400" b="1" smtClean="0">
                <a:solidFill>
                  <a:srgbClr val="404040"/>
                </a:solidFill>
                <a:hlinkClick r:id="rId2"/>
              </a:rPr>
              <a:t>necrotizing</a:t>
            </a:r>
            <a:r>
              <a:rPr lang="pt-BR" sz="1400" smtClean="0">
                <a:solidFill>
                  <a:srgbClr val="404040"/>
                </a:solidFill>
                <a:hlinkClick r:id="rId2"/>
              </a:rPr>
              <a:t> </a:t>
            </a:r>
            <a:r>
              <a:rPr lang="pt-BR" sz="1400" b="1" smtClean="0">
                <a:solidFill>
                  <a:srgbClr val="404040"/>
                </a:solidFill>
                <a:hlinkClick r:id="rId2"/>
              </a:rPr>
              <a:t>enterocolitis</a:t>
            </a:r>
            <a:r>
              <a:rPr lang="pt-BR" sz="1400" smtClean="0">
                <a:solidFill>
                  <a:srgbClr val="404040"/>
                </a:solidFill>
                <a:hlinkClick r:id="rId2"/>
              </a:rPr>
              <a:t>.</a:t>
            </a:r>
            <a:r>
              <a:rPr lang="pt-BR" sz="1400" smtClean="0">
                <a:solidFill>
                  <a:srgbClr val="404040"/>
                </a:solidFill>
              </a:rPr>
              <a:t>Fattori Alves AF, Menegatti Pavan AL, Giacomini G, Quini CC, Marrone Ribeiro S, Garcia Marquez R, Bentlin MR, Petean Trindade A, de Arruda Miranda JR, Rodrigues de Pina D.J Pediatr (Rio J). 2019 Nov-Dec;95(6):674-681. doi: 10.1016/j.jped.2018.05.017. Epub 2018 Jul 3.PMID: 31679612 </a:t>
            </a:r>
            <a:r>
              <a:rPr lang="pt-BR" sz="1400" b="1" smtClean="0">
                <a:solidFill>
                  <a:srgbClr val="404040"/>
                </a:solidFill>
              </a:rPr>
              <a:t>Free article.</a:t>
            </a:r>
            <a:br>
              <a:rPr lang="pt-BR" sz="1400" b="1" smtClean="0">
                <a:solidFill>
                  <a:srgbClr val="404040"/>
                </a:solidFill>
              </a:rPr>
            </a:br>
            <a:r>
              <a:rPr lang="pt-BR" sz="1400" b="1" smtClean="0">
                <a:solidFill>
                  <a:srgbClr val="404040"/>
                </a:solidFill>
              </a:rPr>
              <a:t>Em Português: </a:t>
            </a:r>
            <a:r>
              <a:rPr lang="pt-BR" sz="1400" u="sng" smtClean="0">
                <a:solidFill>
                  <a:srgbClr val="404040"/>
                </a:solidFill>
                <a:hlinkClick r:id="rId3"/>
              </a:rPr>
              <a:t>Preditores radiográficos determinados com uso de ferramenta ...</a:t>
            </a:r>
            <a:br>
              <a:rPr lang="pt-BR" sz="1400" u="sng" smtClean="0">
                <a:solidFill>
                  <a:srgbClr val="404040"/>
                </a:solidFill>
                <a:hlinkClick r:id="rId3"/>
              </a:rPr>
            </a:br>
            <a:endParaRPr lang="pt-BR" sz="1400" u="sng" smtClean="0">
              <a:solidFill>
                <a:srgbClr val="404040"/>
              </a:solidFill>
            </a:endParaRPr>
          </a:p>
        </p:txBody>
      </p:sp>
      <p:sp>
        <p:nvSpPr>
          <p:cNvPr id="3" name="Subtítulo 2">
            <a:extLst>
              <a:ext uri="{FF2B5EF4-FFF2-40B4-BE49-F238E27FC236}"/>
            </a:extLst>
          </p:cNvPr>
          <p:cNvSpPr>
            <a:spLocks noGrp="1"/>
          </p:cNvSpPr>
          <p:nvPr>
            <p:ph type="subTitle" idx="1"/>
          </p:nvPr>
        </p:nvSpPr>
        <p:spPr>
          <a:xfrm>
            <a:off x="1100138" y="4464050"/>
            <a:ext cx="10058400" cy="1143000"/>
          </a:xfrm>
        </p:spPr>
        <p:txBody>
          <a:bodyPr/>
          <a:lstStyle/>
          <a:p>
            <a:pPr algn="ctr" eaLnBrk="1" hangingPunct="1">
              <a:lnSpc>
                <a:spcPct val="70000"/>
              </a:lnSpc>
              <a:defRPr/>
            </a:pPr>
            <a:r>
              <a:rPr lang="pt-BR" sz="1800" cap="none" smtClean="0"/>
              <a:t>Apresentação: Larissa Dutra – R3 em Neonatologia do HMIB/SES/DF</a:t>
            </a:r>
          </a:p>
          <a:p>
            <a:pPr algn="ctr" eaLnBrk="1" hangingPunct="1">
              <a:lnSpc>
                <a:spcPct val="70000"/>
              </a:lnSpc>
              <a:defRPr/>
            </a:pPr>
            <a:r>
              <a:rPr lang="pt-BR" sz="1800" cap="none" smtClean="0"/>
              <a:t>Coordenação: Miza Vidigal</a:t>
            </a:r>
          </a:p>
          <a:p>
            <a:pPr algn="ctr" eaLnBrk="1" hangingPunct="1">
              <a:lnSpc>
                <a:spcPct val="70000"/>
              </a:lnSpc>
              <a:defRPr/>
            </a:pPr>
            <a:r>
              <a:rPr lang="pt-BR" sz="1800" cap="none" smtClean="0">
                <a:hlinkClick r:id="rId4"/>
              </a:rPr>
              <a:t>www.paulomargotto.com.br</a:t>
            </a:r>
            <a:r>
              <a:rPr lang="pt-BR" sz="1800" cap="none" smtClean="0"/>
              <a:t> </a:t>
            </a:r>
          </a:p>
          <a:p>
            <a:pPr algn="ctr" eaLnBrk="1" hangingPunct="1">
              <a:lnSpc>
                <a:spcPct val="70000"/>
              </a:lnSpc>
              <a:defRPr/>
            </a:pPr>
            <a:r>
              <a:rPr lang="pt-BR" sz="1800" cap="none" smtClean="0"/>
              <a:t>Brasília, 29 de julho de 2021</a:t>
            </a:r>
          </a:p>
        </p:txBody>
      </p:sp>
      <p:pic>
        <p:nvPicPr>
          <p:cNvPr id="13315" name="Google Shape;38;p1"/>
          <p:cNvPicPr preferRelativeResize="0">
            <a:picLocks noChangeAspect="1" noChangeArrowheads="1"/>
          </p:cNvPicPr>
          <p:nvPr/>
        </p:nvPicPr>
        <p:blipFill>
          <a:blip r:embed="rId5"/>
          <a:srcRect/>
          <a:stretch>
            <a:fillRect/>
          </a:stretch>
        </p:blipFill>
        <p:spPr bwMode="auto">
          <a:xfrm>
            <a:off x="1065213" y="4533900"/>
            <a:ext cx="1584325" cy="1636713"/>
          </a:xfrm>
          <a:prstGeom prst="rect">
            <a:avLst/>
          </a:prstGeom>
          <a:noFill/>
          <a:ln w="9525">
            <a:noFill/>
            <a:miter lim="800000"/>
            <a:headEnd/>
            <a:tailEnd/>
          </a:ln>
        </p:spPr>
      </p:pic>
      <p:pic>
        <p:nvPicPr>
          <p:cNvPr id="13316" name="Picture 9"/>
          <p:cNvPicPr>
            <a:picLocks noChangeAspect="1" noChangeArrowheads="1"/>
          </p:cNvPicPr>
          <p:nvPr/>
        </p:nvPicPr>
        <p:blipFill>
          <a:blip r:embed="rId6">
            <a:lum bright="18000"/>
          </a:blip>
          <a:srcRect/>
          <a:stretch>
            <a:fillRect/>
          </a:stretch>
        </p:blipFill>
        <p:spPr bwMode="auto">
          <a:xfrm>
            <a:off x="1684338" y="387350"/>
            <a:ext cx="8634412" cy="1566863"/>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Espaço Reservado para Conteúdo 2"/>
          <p:cNvSpPr>
            <a:spLocks noGrp="1"/>
          </p:cNvSpPr>
          <p:nvPr>
            <p:ph idx="4294967295"/>
          </p:nvPr>
        </p:nvSpPr>
        <p:spPr>
          <a:xfrm>
            <a:off x="831850" y="2025650"/>
            <a:ext cx="10058400" cy="4022725"/>
          </a:xfrm>
        </p:spPr>
        <p:txBody>
          <a:bodyPr/>
          <a:lstStyle/>
          <a:p>
            <a:pPr eaLnBrk="1" hangingPunct="1"/>
            <a:endParaRPr lang="pt-BR" smtClean="0"/>
          </a:p>
          <a:p>
            <a:pPr eaLnBrk="1" hangingPunct="1"/>
            <a:endParaRPr lang="pt-BR" smtClean="0"/>
          </a:p>
          <a:p>
            <a:pPr eaLnBrk="1" hangingPunct="1"/>
            <a:endParaRPr lang="pt-BR" smtClean="0"/>
          </a:p>
        </p:txBody>
      </p:sp>
      <p:sp>
        <p:nvSpPr>
          <p:cNvPr id="4" name="CaixaDeTexto 3">
            <a:extLst>
              <a:ext uri="{FF2B5EF4-FFF2-40B4-BE49-F238E27FC236}"/>
            </a:extLst>
          </p:cNvPr>
          <p:cNvSpPr txBox="1"/>
          <p:nvPr/>
        </p:nvSpPr>
        <p:spPr>
          <a:xfrm>
            <a:off x="803275" y="650875"/>
            <a:ext cx="3935413" cy="1778000"/>
          </a:xfrm>
          <a:prstGeom prst="rect">
            <a:avLst/>
          </a:prstGeom>
          <a:ln w="38100"/>
        </p:spPr>
        <p:style>
          <a:lnRef idx="2">
            <a:schemeClr val="accent2"/>
          </a:lnRef>
          <a:fillRef idx="1">
            <a:schemeClr val="lt1"/>
          </a:fillRef>
          <a:effectRef idx="0">
            <a:schemeClr val="accent2"/>
          </a:effectRef>
          <a:fontRef idx="minor">
            <a:schemeClr val="dk1"/>
          </a:fontRef>
        </p:style>
        <p:txBody>
          <a:bodyPr>
            <a:spAutoFit/>
          </a:bodyPr>
          <a:lstStyle/>
          <a:p>
            <a:pPr algn="ctr">
              <a:defRPr/>
            </a:pPr>
            <a:r>
              <a:rPr lang="pt-BR" sz="3600">
                <a:solidFill>
                  <a:srgbClr val="000000"/>
                </a:solidFill>
                <a:latin typeface="Bahnschrift SemiBold" pitchFamily="34" charset="0"/>
                <a:ea typeface="BatangChe"/>
                <a:cs typeface="BatangChe"/>
              </a:rPr>
              <a:t>ENTEROCOLITE NECROSANTE</a:t>
            </a:r>
          </a:p>
          <a:p>
            <a:pPr algn="ctr">
              <a:defRPr/>
            </a:pPr>
            <a:r>
              <a:rPr lang="pt-BR" sz="3600">
                <a:solidFill>
                  <a:srgbClr val="000000"/>
                </a:solidFill>
                <a:latin typeface="Bahnschrift SemiBold" pitchFamily="34" charset="0"/>
                <a:ea typeface="BatangChe"/>
                <a:cs typeface="BatangChe"/>
              </a:rPr>
              <a:t>(ECN)</a:t>
            </a:r>
          </a:p>
        </p:txBody>
      </p:sp>
      <p:graphicFrame>
        <p:nvGraphicFramePr>
          <p:cNvPr id="5" name="Tabela 5">
            <a:extLst>
              <a:ext uri="{FF2B5EF4-FFF2-40B4-BE49-F238E27FC236}"/>
            </a:extLst>
          </p:cNvPr>
          <p:cNvGraphicFramePr>
            <a:graphicFrameLocks noGrp="1"/>
          </p:cNvGraphicFramePr>
          <p:nvPr/>
        </p:nvGraphicFramePr>
        <p:xfrm>
          <a:off x="6284913" y="815975"/>
          <a:ext cx="4327525" cy="1584325"/>
        </p:xfrm>
        <a:graphic>
          <a:graphicData uri="http://schemas.openxmlformats.org/drawingml/2006/table">
            <a:tbl>
              <a:tblPr firstRow="1" bandRow="1">
                <a:tableStyleId>{5C22544A-7EE6-4342-B048-85BDC9FD1C3A}</a:tableStyleId>
              </a:tblPr>
              <a:tblGrid>
                <a:gridCol w="4327237">
                  <a:extLst>
                    <a:ext uri="{9D8B030D-6E8A-4147-A177-3AD203B41FA5}"/>
                  </a:extLst>
                </a:gridCol>
              </a:tblGrid>
              <a:tr h="81818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pt-BR" sz="2000" dirty="0"/>
                    </a:p>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dirty="0"/>
                        <a:t>Distúrbio intestinal comum que envolve respostas inflamatórias sistêmicas em prematuros.</a:t>
                      </a:r>
                    </a:p>
                    <a:p>
                      <a:endParaRPr lang="pt-BR" dirty="0"/>
                    </a:p>
                  </a:txBody>
                  <a:tcPr/>
                </a:tc>
                <a:extLst>
                  <a:ext uri="{0D108BD9-81ED-4DB2-BD59-A6C34878D82A}"/>
                </a:extLst>
              </a:tr>
            </a:tbl>
          </a:graphicData>
        </a:graphic>
      </p:graphicFrame>
      <p:graphicFrame>
        <p:nvGraphicFramePr>
          <p:cNvPr id="6" name="Tabela 6">
            <a:extLst>
              <a:ext uri="{FF2B5EF4-FFF2-40B4-BE49-F238E27FC236}"/>
            </a:extLst>
          </p:cNvPr>
          <p:cNvGraphicFramePr>
            <a:graphicFrameLocks noGrp="1"/>
          </p:cNvGraphicFramePr>
          <p:nvPr/>
        </p:nvGraphicFramePr>
        <p:xfrm>
          <a:off x="827088" y="2424113"/>
          <a:ext cx="3884612" cy="1136650"/>
        </p:xfrm>
        <a:graphic>
          <a:graphicData uri="http://schemas.openxmlformats.org/drawingml/2006/table">
            <a:tbl>
              <a:tblPr firstRow="1" bandRow="1">
                <a:tableStyleId>{5C22544A-7EE6-4342-B048-85BDC9FD1C3A}</a:tableStyleId>
              </a:tblPr>
              <a:tblGrid>
                <a:gridCol w="3883891">
                  <a:extLst>
                    <a:ext uri="{9D8B030D-6E8A-4147-A177-3AD203B41FA5}"/>
                  </a:extLst>
                </a:gridCol>
              </a:tblGrid>
              <a:tr h="1136843">
                <a:tc>
                  <a:txBody>
                    <a:bodyPr/>
                    <a:lstStyle/>
                    <a:p>
                      <a:pPr algn="ctr"/>
                      <a:r>
                        <a:rPr lang="pt-BR" sz="2000" dirty="0"/>
                        <a:t>Afeta 1-3% das internações neonatais em unidades de terapia intensiva</a:t>
                      </a:r>
                    </a:p>
                  </a:txBody>
                  <a:tcPr/>
                </a:tc>
                <a:extLst>
                  <a:ext uri="{0D108BD9-81ED-4DB2-BD59-A6C34878D82A}"/>
                </a:extLst>
              </a:tr>
            </a:tbl>
          </a:graphicData>
        </a:graphic>
      </p:graphicFrame>
      <p:graphicFrame>
        <p:nvGraphicFramePr>
          <p:cNvPr id="7" name="Tabela 6">
            <a:extLst>
              <a:ext uri="{FF2B5EF4-FFF2-40B4-BE49-F238E27FC236}"/>
            </a:extLst>
          </p:cNvPr>
          <p:cNvGraphicFramePr>
            <a:graphicFrameLocks noGrp="1"/>
          </p:cNvGraphicFramePr>
          <p:nvPr/>
        </p:nvGraphicFramePr>
        <p:xfrm>
          <a:off x="6492875" y="2825750"/>
          <a:ext cx="3884613" cy="1136650"/>
        </p:xfrm>
        <a:graphic>
          <a:graphicData uri="http://schemas.openxmlformats.org/drawingml/2006/table">
            <a:tbl>
              <a:tblPr firstRow="1" bandRow="1">
                <a:tableStyleId>{5C22544A-7EE6-4342-B048-85BDC9FD1C3A}</a:tableStyleId>
              </a:tblPr>
              <a:tblGrid>
                <a:gridCol w="3883891">
                  <a:extLst>
                    <a:ext uri="{9D8B030D-6E8A-4147-A177-3AD203B41FA5}"/>
                  </a:extLst>
                </a:gridCol>
              </a:tblGrid>
              <a:tr h="1136843">
                <a:tc>
                  <a:txBody>
                    <a:bodyPr/>
                    <a:lstStyle/>
                    <a:p>
                      <a:pPr algn="ctr"/>
                      <a:r>
                        <a:rPr lang="pt-BR" sz="2000" dirty="0"/>
                        <a:t>Uma das emergências cirúrgicas mais comuns em neonatos, com alta morbidade e mortalidade. </a:t>
                      </a:r>
                    </a:p>
                  </a:txBody>
                  <a:tcPr/>
                </a:tc>
                <a:extLst>
                  <a:ext uri="{0D108BD9-81ED-4DB2-BD59-A6C34878D82A}"/>
                </a:extLst>
              </a:tr>
            </a:tbl>
          </a:graphicData>
        </a:graphic>
      </p:graphicFrame>
      <p:graphicFrame>
        <p:nvGraphicFramePr>
          <p:cNvPr id="8" name="Tabela 6">
            <a:extLst>
              <a:ext uri="{FF2B5EF4-FFF2-40B4-BE49-F238E27FC236}"/>
            </a:extLst>
          </p:cNvPr>
          <p:cNvGraphicFramePr>
            <a:graphicFrameLocks noGrp="1"/>
          </p:cNvGraphicFramePr>
          <p:nvPr/>
        </p:nvGraphicFramePr>
        <p:xfrm>
          <a:off x="798513" y="4100513"/>
          <a:ext cx="3884612" cy="1311275"/>
        </p:xfrm>
        <a:graphic>
          <a:graphicData uri="http://schemas.openxmlformats.org/drawingml/2006/table">
            <a:tbl>
              <a:tblPr firstRow="1" bandRow="1">
                <a:tableStyleId>{5C22544A-7EE6-4342-B048-85BDC9FD1C3A}</a:tableStyleId>
              </a:tblPr>
              <a:tblGrid>
                <a:gridCol w="3883891">
                  <a:extLst>
                    <a:ext uri="{9D8B030D-6E8A-4147-A177-3AD203B41FA5}"/>
                  </a:extLst>
                </a:gridCol>
              </a:tblGrid>
              <a:tr h="1136843">
                <a:tc>
                  <a:txBody>
                    <a:bodyPr/>
                    <a:lstStyle/>
                    <a:p>
                      <a:pPr algn="ctr"/>
                      <a:r>
                        <a:rPr lang="pt-BR" sz="2000" dirty="0"/>
                        <a:t>Aumento na sobrevida dos prematuros</a:t>
                      </a:r>
                    </a:p>
                    <a:p>
                      <a:pPr algn="ctr"/>
                      <a:r>
                        <a:rPr lang="pt-BR" sz="2000" dirty="0"/>
                        <a:t>=</a:t>
                      </a:r>
                    </a:p>
                    <a:p>
                      <a:pPr algn="ctr"/>
                      <a:r>
                        <a:rPr lang="pt-BR" sz="2000" dirty="0"/>
                        <a:t>Aumento ECN</a:t>
                      </a:r>
                    </a:p>
                  </a:txBody>
                  <a:tcPr/>
                </a:tc>
                <a:extLst>
                  <a:ext uri="{0D108BD9-81ED-4DB2-BD59-A6C34878D82A}"/>
                </a:extLst>
              </a:tr>
            </a:tbl>
          </a:graphicData>
        </a:graphic>
      </p:graphicFrame>
      <p:cxnSp>
        <p:nvCxnSpPr>
          <p:cNvPr id="10" name="Conector de Seta Reta 9">
            <a:extLst>
              <a:ext uri="{FF2B5EF4-FFF2-40B4-BE49-F238E27FC236}"/>
            </a:extLst>
          </p:cNvPr>
          <p:cNvCxnSpPr>
            <a:cxnSpLocks/>
          </p:cNvCxnSpPr>
          <p:nvPr/>
        </p:nvCxnSpPr>
        <p:spPr>
          <a:xfrm flipV="1">
            <a:off x="1204913" y="4156075"/>
            <a:ext cx="0" cy="360363"/>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Conector de Seta Reta 13">
            <a:extLst>
              <a:ext uri="{FF2B5EF4-FFF2-40B4-BE49-F238E27FC236}"/>
            </a:extLst>
          </p:cNvPr>
          <p:cNvCxnSpPr>
            <a:cxnSpLocks/>
          </p:cNvCxnSpPr>
          <p:nvPr/>
        </p:nvCxnSpPr>
        <p:spPr>
          <a:xfrm flipV="1">
            <a:off x="1330325" y="4987925"/>
            <a:ext cx="0" cy="360363"/>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lipse 3">
            <a:extLst>
              <a:ext uri="{FF2B5EF4-FFF2-40B4-BE49-F238E27FC236}"/>
            </a:extLst>
          </p:cNvPr>
          <p:cNvSpPr/>
          <p:nvPr/>
        </p:nvSpPr>
        <p:spPr>
          <a:xfrm>
            <a:off x="609600" y="817563"/>
            <a:ext cx="4751388" cy="14541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a:solidFill>
                  <a:srgbClr val="FFFFFF"/>
                </a:solidFill>
                <a:cs typeface="Arial" charset="0"/>
              </a:rPr>
              <a:t>Necrose isquêmica do trato gastrintestinal (TGI) &gt;&gt;&gt;&gt; perfuração e peritonite</a:t>
            </a:r>
          </a:p>
        </p:txBody>
      </p:sp>
      <p:sp>
        <p:nvSpPr>
          <p:cNvPr id="5" name="Elipse 4">
            <a:extLst>
              <a:ext uri="{FF2B5EF4-FFF2-40B4-BE49-F238E27FC236}"/>
            </a:extLst>
          </p:cNvPr>
          <p:cNvSpPr/>
          <p:nvPr/>
        </p:nvSpPr>
        <p:spPr>
          <a:xfrm>
            <a:off x="4100513" y="2286000"/>
            <a:ext cx="3727450" cy="1898650"/>
          </a:xfrm>
          <a:prstGeom prst="ellipse">
            <a:avLst/>
          </a:prstGeom>
          <a:solidFill>
            <a:schemeClr val="bg2">
              <a:lumMod val="2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Diagnóstico e tratamento:</a:t>
            </a:r>
          </a:p>
          <a:p>
            <a:pPr algn="ctr" fontAlgn="auto">
              <a:spcBef>
                <a:spcPts val="0"/>
              </a:spcBef>
              <a:spcAft>
                <a:spcPts val="0"/>
              </a:spcAft>
              <a:defRPr/>
            </a:pPr>
            <a:r>
              <a:rPr lang="pt-BR" dirty="0"/>
              <a:t>Sinais clínicos, sintomas e achados em radiografias</a:t>
            </a:r>
          </a:p>
        </p:txBody>
      </p:sp>
      <p:sp>
        <p:nvSpPr>
          <p:cNvPr id="6" name="Elipse 5">
            <a:extLst>
              <a:ext uri="{FF2B5EF4-FFF2-40B4-BE49-F238E27FC236}"/>
            </a:extLst>
          </p:cNvPr>
          <p:cNvSpPr/>
          <p:nvPr/>
        </p:nvSpPr>
        <p:spPr>
          <a:xfrm>
            <a:off x="7508875" y="3921125"/>
            <a:ext cx="3727450" cy="18970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a:solidFill>
                  <a:srgbClr val="FFFFFF"/>
                </a:solidFill>
                <a:cs typeface="Arial" charset="0"/>
              </a:rPr>
              <a:t>SUSPEITA = radiografias seriadas para acompanhar progressão e orientar tratamento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Espaço Reservado para Conteúdo 2"/>
          <p:cNvSpPr>
            <a:spLocks noGrp="1"/>
          </p:cNvSpPr>
          <p:nvPr>
            <p:ph idx="4294967295"/>
          </p:nvPr>
        </p:nvSpPr>
        <p:spPr>
          <a:xfrm>
            <a:off x="582613" y="1292225"/>
            <a:ext cx="10058400" cy="4022725"/>
          </a:xfrm>
        </p:spPr>
        <p:txBody>
          <a:bodyPr/>
          <a:lstStyle/>
          <a:p>
            <a:pPr eaLnBrk="1" hangingPunct="1"/>
            <a:endParaRPr lang="pt-BR" smtClean="0"/>
          </a:p>
          <a:p>
            <a:pPr eaLnBrk="1" hangingPunct="1"/>
            <a:endParaRPr lang="pt-BR" smtClean="0"/>
          </a:p>
          <a:p>
            <a:pPr eaLnBrk="1" hangingPunct="1"/>
            <a:endParaRPr lang="pt-BR" smtClean="0"/>
          </a:p>
        </p:txBody>
      </p:sp>
      <p:graphicFrame>
        <p:nvGraphicFramePr>
          <p:cNvPr id="17417" name="Group 9"/>
          <p:cNvGraphicFramePr>
            <a:graphicFrameLocks noGrp="1"/>
          </p:cNvGraphicFramePr>
          <p:nvPr/>
        </p:nvGraphicFramePr>
        <p:xfrm>
          <a:off x="674688" y="844550"/>
          <a:ext cx="9979025" cy="4365625"/>
        </p:xfrm>
        <a:graphic>
          <a:graphicData uri="http://schemas.openxmlformats.org/drawingml/2006/table">
            <a:tbl>
              <a:tblPr/>
              <a:tblGrid>
                <a:gridCol w="9979025"/>
              </a:tblGrid>
              <a:tr h="43656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400" b="1" i="0" u="none" strike="noStrike" cap="none" normalizeH="0" baseline="0" smtClean="0">
                          <a:ln>
                            <a:noFill/>
                          </a:ln>
                          <a:solidFill>
                            <a:srgbClr val="002060"/>
                          </a:solidFill>
                          <a:effectLst/>
                          <a:latin typeface="Calibri" pitchFamily="34" charset="0"/>
                          <a:cs typeface="Arial" charset="0"/>
                        </a:rPr>
                        <a:t>TEMPO DE SEGUIMENTO DAS RADIOGRAGIAS: </a:t>
                      </a:r>
                    </a:p>
                    <a:p>
                      <a:pPr marL="0" marR="0" lvl="0" indent="0" algn="l" defTabSz="914400" rtl="0" eaLnBrk="1" fontAlgn="base" latinLnBrk="0" hangingPunct="1">
                        <a:lnSpc>
                          <a:spcPct val="100000"/>
                        </a:lnSpc>
                        <a:spcBef>
                          <a:spcPct val="0"/>
                        </a:spcBef>
                        <a:spcAft>
                          <a:spcPct val="0"/>
                        </a:spcAft>
                        <a:buClrTx/>
                        <a:buSzTx/>
                        <a:buFontTx/>
                        <a:buNone/>
                        <a:tabLst/>
                      </a:pPr>
                      <a:r>
                        <a:rPr kumimoji="0" lang="pt-BR" sz="2400" b="1" i="0" u="none" strike="noStrike" cap="none" normalizeH="0" baseline="0" smtClean="0">
                          <a:ln>
                            <a:noFill/>
                          </a:ln>
                          <a:solidFill>
                            <a:srgbClr val="000000"/>
                          </a:solidFill>
                          <a:effectLst/>
                          <a:latin typeface="Calibri" pitchFamily="34" charset="0"/>
                          <a:cs typeface="Arial" charset="0"/>
                        </a:rPr>
                        <a:t> -  Varia com gravidade (6-24h);</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2400" b="1" i="0" u="none" strike="noStrike" cap="none" normalizeH="0" baseline="0" smtClean="0">
                        <a:ln>
                          <a:noFill/>
                        </a:ln>
                        <a:solidFill>
                          <a:srgbClr val="000000"/>
                        </a:solidFill>
                        <a:effectLst/>
                        <a:latin typeface="Calibri" pitchFamily="34"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t-BR" sz="2400" b="1" i="0" u="none" strike="noStrike" cap="none" normalizeH="0" baseline="0" smtClean="0">
                          <a:ln>
                            <a:noFill/>
                          </a:ln>
                          <a:solidFill>
                            <a:srgbClr val="002060"/>
                          </a:solidFill>
                          <a:effectLst/>
                          <a:latin typeface="Calibri" pitchFamily="34" charset="0"/>
                          <a:cs typeface="Arial" charset="0"/>
                        </a:rPr>
                        <a:t>SINAIS RADIOLÓGICOS:</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pt-BR" sz="2400" b="1" i="0" u="none" strike="noStrike" cap="none" normalizeH="0" baseline="0" smtClean="0">
                          <a:ln>
                            <a:noFill/>
                          </a:ln>
                          <a:solidFill>
                            <a:srgbClr val="000000"/>
                          </a:solidFill>
                          <a:effectLst/>
                          <a:latin typeface="Calibri" pitchFamily="34" charset="0"/>
                          <a:cs typeface="Arial" charset="0"/>
                        </a:rPr>
                        <a:t>Distensão intestinal generalizada, distensão localizada de alça intestinal e espessamento de parede intestinal (BWT – Bowel wall thickening), pneumatose intestinal (PI), ar dentro do sistema porta e pneumoperitônio</a:t>
                      </a:r>
                    </a:p>
                    <a:p>
                      <a:pPr marL="0" marR="0" lvl="0" indent="0" algn="l" defTabSz="914400" rtl="0" eaLnBrk="1" fontAlgn="base" latinLnBrk="0" hangingPunct="1">
                        <a:lnSpc>
                          <a:spcPct val="100000"/>
                        </a:lnSpc>
                        <a:spcBef>
                          <a:spcPct val="0"/>
                        </a:spcBef>
                        <a:spcAft>
                          <a:spcPct val="0"/>
                        </a:spcAft>
                        <a:buClrTx/>
                        <a:buSzTx/>
                        <a:buFontTx/>
                        <a:buChar char="-"/>
                        <a:tabLst/>
                      </a:pPr>
                      <a:endParaRPr kumimoji="0" lang="pt-BR" sz="2400" b="1" i="0" u="none" strike="noStrike" cap="none" normalizeH="0" baseline="0" smtClean="0">
                        <a:ln>
                          <a:noFill/>
                        </a:ln>
                        <a:solidFill>
                          <a:srgbClr val="000000"/>
                        </a:solidFill>
                        <a:effectLst/>
                        <a:latin typeface="Calibri" pitchFamily="34"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t-BR" sz="2400" b="1" i="0" u="none" strike="noStrike" cap="none" normalizeH="0" baseline="0" smtClean="0">
                          <a:ln>
                            <a:noFill/>
                          </a:ln>
                          <a:solidFill>
                            <a:srgbClr val="000000"/>
                          </a:solidFill>
                          <a:effectLst/>
                          <a:latin typeface="Calibri" pitchFamily="34" charset="0"/>
                          <a:cs typeface="Arial" charset="0"/>
                        </a:rPr>
                        <a:t>Continua sendo um diagnóstico difícil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1" i="0" u="none" strike="noStrike" cap="none" normalizeH="0" baseline="0" smtClean="0">
                        <a:ln>
                          <a:noFill/>
                        </a:ln>
                        <a:solidFill>
                          <a:srgbClr val="000000"/>
                        </a:solidFill>
                        <a:effectLst/>
                        <a:latin typeface="Calibri" pitchFamily="34"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1" i="0" u="none" strike="noStrike" cap="none" normalizeH="0" baseline="0" smtClean="0">
                        <a:ln>
                          <a:noFill/>
                        </a:ln>
                        <a:solidFill>
                          <a:srgbClr val="000000"/>
                        </a:solidFill>
                        <a:effectLst/>
                        <a:latin typeface="Calibri" pitchFamily="34" charset="0"/>
                        <a:cs typeface="Arial" charset="0"/>
                      </a:endParaRPr>
                    </a:p>
                    <a:p>
                      <a:pPr marL="0" marR="0" lvl="0" indent="0" algn="l" defTabSz="914400" rtl="0" eaLnBrk="1" fontAlgn="base" latinLnBrk="0" hangingPunct="1">
                        <a:lnSpc>
                          <a:spcPct val="100000"/>
                        </a:lnSpc>
                        <a:spcBef>
                          <a:spcPct val="0"/>
                        </a:spcBef>
                        <a:spcAft>
                          <a:spcPct val="0"/>
                        </a:spcAft>
                        <a:buClrTx/>
                        <a:buSzTx/>
                        <a:buFontTx/>
                        <a:buChar char="-"/>
                        <a:tabLst/>
                      </a:pPr>
                      <a:endParaRPr kumimoji="0" lang="pt-BR" sz="1800" b="1" i="0" u="none" strike="noStrike" cap="none" normalizeH="0" baseline="0" smtClean="0">
                        <a:ln>
                          <a:noFill/>
                        </a:ln>
                        <a:solidFill>
                          <a:srgbClr val="000000"/>
                        </a:solidFill>
                        <a:effectLst/>
                        <a:latin typeface="Calibri" pitchFamily="34" charset="0"/>
                        <a:cs typeface="Arial" charset="0"/>
                      </a:endParaRPr>
                    </a:p>
                  </a:txBody>
                  <a:tcP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AF1"/>
                    </a:solidFill>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ela 4">
            <a:extLst>
              <a:ext uri="{FF2B5EF4-FFF2-40B4-BE49-F238E27FC236}"/>
            </a:extLst>
          </p:cNvPr>
          <p:cNvGraphicFramePr>
            <a:graphicFrameLocks noGrp="1"/>
          </p:cNvGraphicFramePr>
          <p:nvPr/>
        </p:nvGraphicFramePr>
        <p:xfrm>
          <a:off x="730250" y="401638"/>
          <a:ext cx="10174288" cy="4937125"/>
        </p:xfrm>
        <a:graphic>
          <a:graphicData uri="http://schemas.openxmlformats.org/drawingml/2006/table">
            <a:tbl>
              <a:tblPr firstRow="1" bandRow="1">
                <a:tableStyleId>{69CF1AB2-1976-4502-BF36-3FF5EA218861}</a:tableStyleId>
              </a:tblPr>
              <a:tblGrid>
                <a:gridCol w="10173856">
                  <a:extLst>
                    <a:ext uri="{9D8B030D-6E8A-4147-A177-3AD203B41FA5}"/>
                  </a:extLst>
                </a:gridCol>
              </a:tblGrid>
              <a:tr h="1760298">
                <a:tc>
                  <a:txBody>
                    <a:bodyPr/>
                    <a:lstStyle/>
                    <a:p>
                      <a:r>
                        <a:rPr lang="pt-BR" sz="2400" dirty="0">
                          <a:solidFill>
                            <a:srgbClr val="002060"/>
                          </a:solidFill>
                        </a:rPr>
                        <a:t>GRAVIDADE:</a:t>
                      </a:r>
                    </a:p>
                    <a:p>
                      <a:pPr marL="342900" indent="-342900">
                        <a:buFontTx/>
                        <a:buChar char="-"/>
                      </a:pPr>
                      <a:r>
                        <a:rPr lang="pt-BR" sz="2400" dirty="0">
                          <a:solidFill>
                            <a:schemeClr val="tx1"/>
                          </a:solidFill>
                        </a:rPr>
                        <a:t>Alguns pacientes evoluem de forma muito aguda e grave, apresentando alta morbimortalidade</a:t>
                      </a:r>
                    </a:p>
                    <a:p>
                      <a:pPr marL="342900" indent="-342900">
                        <a:buFontTx/>
                        <a:buChar char="-"/>
                      </a:pPr>
                      <a:r>
                        <a:rPr lang="pt-BR" sz="2400" dirty="0">
                          <a:solidFill>
                            <a:schemeClr val="tx1"/>
                          </a:solidFill>
                        </a:rPr>
                        <a:t>Identificação precoce pode permitir diagnóstico e tratamento mais precisos</a:t>
                      </a:r>
                    </a:p>
                    <a:p>
                      <a:pPr marL="342900" indent="-342900">
                        <a:buFontTx/>
                        <a:buChar char="-"/>
                      </a:pPr>
                      <a:endParaRPr lang="pt-BR" sz="2400" dirty="0">
                        <a:solidFill>
                          <a:schemeClr val="tx1"/>
                        </a:solidFill>
                      </a:endParaRPr>
                    </a:p>
                    <a:p>
                      <a:pPr marL="342900" indent="-342900">
                        <a:buFontTx/>
                        <a:buChar char="-"/>
                      </a:pPr>
                      <a:endParaRPr lang="pt-BR" sz="2400" dirty="0">
                        <a:solidFill>
                          <a:schemeClr val="tx1"/>
                        </a:solidFill>
                      </a:endParaRPr>
                    </a:p>
                    <a:p>
                      <a:pPr marL="0" indent="0">
                        <a:buFontTx/>
                        <a:buNone/>
                      </a:pPr>
                      <a:r>
                        <a:rPr lang="pt-BR" sz="2400" dirty="0">
                          <a:solidFill>
                            <a:schemeClr val="bg2">
                              <a:lumMod val="25000"/>
                            </a:schemeClr>
                          </a:solidFill>
                        </a:rPr>
                        <a:t>OBJETIVO:</a:t>
                      </a:r>
                    </a:p>
                    <a:p>
                      <a:pPr marL="0" indent="0">
                        <a:buFontTx/>
                        <a:buNone/>
                      </a:pPr>
                      <a:r>
                        <a:rPr lang="pt-BR" sz="2400" dirty="0">
                          <a:solidFill>
                            <a:schemeClr val="bg2">
                              <a:lumMod val="25000"/>
                            </a:schemeClr>
                          </a:solidFill>
                        </a:rPr>
                        <a:t>- </a:t>
                      </a:r>
                      <a:r>
                        <a:rPr lang="pt-BR" sz="2400" dirty="0">
                          <a:solidFill>
                            <a:schemeClr val="tx1"/>
                          </a:solidFill>
                        </a:rPr>
                        <a:t>Validar ferramenta computacional automática e objetiva para auxiliar as decisões do radiologista sobre casos de ECN.</a:t>
                      </a:r>
                    </a:p>
                    <a:p>
                      <a:pPr marL="0" indent="0">
                        <a:buFontTx/>
                        <a:buNone/>
                      </a:pPr>
                      <a:endParaRPr lang="pt-BR" sz="2400" dirty="0"/>
                    </a:p>
                    <a:p>
                      <a:endParaRPr lang="pt-BR" sz="2400" dirty="0"/>
                    </a:p>
                    <a:p>
                      <a:pPr marL="0" indent="0">
                        <a:buFontTx/>
                        <a:buNone/>
                      </a:pPr>
                      <a:endParaRPr lang="pt-BR" dirty="0"/>
                    </a:p>
                    <a:p>
                      <a:pPr marL="0" indent="0">
                        <a:buFontTx/>
                        <a:buNone/>
                      </a:pPr>
                      <a:endParaRPr lang="pt-BR" dirty="0"/>
                    </a:p>
                    <a:p>
                      <a:pPr marL="285750" indent="-285750">
                        <a:buFontTx/>
                        <a:buChar char="-"/>
                      </a:pPr>
                      <a:endParaRPr lang="pt-BR" dirty="0"/>
                    </a:p>
                  </a:txBody>
                  <a:tcPr/>
                </a:tc>
                <a:extLst>
                  <a:ext uri="{0D108BD9-81ED-4DB2-BD59-A6C34878D82A}"/>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Espaço Reservado para Conteúdo 2"/>
          <p:cNvSpPr>
            <a:spLocks noGrp="1"/>
          </p:cNvSpPr>
          <p:nvPr>
            <p:ph idx="1"/>
          </p:nvPr>
        </p:nvSpPr>
        <p:spPr/>
        <p:txBody>
          <a:bodyPr/>
          <a:lstStyle/>
          <a:p>
            <a:pPr algn="just" eaLnBrk="1" hangingPunct="1">
              <a:buFont typeface="Arial" charset="0"/>
              <a:buChar char="•"/>
            </a:pPr>
            <a:r>
              <a:rPr lang="pt-BR" sz="2400" smtClean="0">
                <a:solidFill>
                  <a:schemeClr val="tx1"/>
                </a:solidFill>
              </a:rPr>
              <a:t> Técnicas de processamento de imagem foram aplicadas às radiografias para classificar o envolvimento da alça intestinal.</a:t>
            </a:r>
          </a:p>
          <a:p>
            <a:pPr algn="just" eaLnBrk="1" hangingPunct="1">
              <a:buFont typeface="Arial" charset="0"/>
              <a:buChar char="•"/>
            </a:pPr>
            <a:r>
              <a:rPr lang="pt-BR" sz="2400" smtClean="0">
                <a:solidFill>
                  <a:schemeClr val="tx1"/>
                </a:solidFill>
              </a:rPr>
              <a:t> A ferramenta computacional foi capaz de classificar tanto o BWT quanto a PI através da largura total a meia altura (FWHM, do inglês </a:t>
            </a:r>
            <a:r>
              <a:rPr lang="pt-BR" sz="2400" i="1" smtClean="0">
                <a:solidFill>
                  <a:schemeClr val="tx1"/>
                </a:solidFill>
              </a:rPr>
              <a:t>full-width at half-maximum</a:t>
            </a:r>
            <a:r>
              <a:rPr lang="pt-BR" sz="2400" smtClean="0">
                <a:solidFill>
                  <a:schemeClr val="tx1"/>
                </a:solidFill>
              </a:rPr>
              <a:t>) e análises de textura após decomposições da energia </a:t>
            </a:r>
            <a:r>
              <a:rPr lang="pt-BR" sz="2400" i="1" smtClean="0">
                <a:solidFill>
                  <a:schemeClr val="tx1"/>
                </a:solidFill>
              </a:rPr>
              <a:t>wavelet</a:t>
            </a:r>
            <a:r>
              <a:rPr lang="pt-BR" sz="2400" smtClean="0">
                <a:solidFill>
                  <a:schemeClr val="tx1"/>
                </a:solidFill>
              </a:rPr>
              <a:t> (ondulação). </a:t>
            </a:r>
          </a:p>
          <a:p>
            <a:pPr algn="just" eaLnBrk="1" hangingPunct="1">
              <a:buFont typeface="Arial" charset="0"/>
              <a:buChar char="•"/>
            </a:pPr>
            <a:r>
              <a:rPr lang="pt-BR" sz="2400" smtClean="0">
                <a:solidFill>
                  <a:schemeClr val="tx1"/>
                </a:solidFill>
              </a:rPr>
              <a:t> Além disso, nossa ferramenta pode ser usada como um indicador de gravidade da doença, auxilia no tratamento clínico e nas decisões cirúrgicas.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METODOLOGIA</a:t>
            </a:r>
          </a:p>
        </p:txBody>
      </p:sp>
      <p:sp>
        <p:nvSpPr>
          <p:cNvPr id="19458" name="Espaço Reservado para Conteúdo 2"/>
          <p:cNvSpPr>
            <a:spLocks noGrp="1"/>
          </p:cNvSpPr>
          <p:nvPr>
            <p:ph idx="1"/>
          </p:nvPr>
        </p:nvSpPr>
        <p:spPr/>
        <p:txBody>
          <a:bodyPr/>
          <a:lstStyle/>
          <a:p>
            <a:pPr eaLnBrk="1" hangingPunct="1">
              <a:buFont typeface="Arial" charset="0"/>
              <a:buChar char="•"/>
            </a:pPr>
            <a:r>
              <a:rPr lang="pt-BR" sz="2400" smtClean="0"/>
              <a:t> A validação de uma ferramenta desenvolvida semiautomática foi proposta neste estudo para auxiliar os médicos no diagnóstico da ECN. </a:t>
            </a:r>
          </a:p>
          <a:p>
            <a:pPr eaLnBrk="1" hangingPunct="1">
              <a:buFont typeface="Arial" charset="0"/>
              <a:buChar char="•"/>
            </a:pPr>
            <a:r>
              <a:rPr lang="pt-BR" sz="2400" smtClean="0"/>
              <a:t>Nesse algoritmo, um radiologista identifica um intestino suspeito que precisa ser avaliado mais profundamente. O usuário é solicitado a selecionar uma região de interesse (ROI, do inglês </a:t>
            </a:r>
            <a:r>
              <a:rPr lang="pt-BR" sz="2400" i="1" smtClean="0"/>
              <a:t>Region of Interest</a:t>
            </a:r>
            <a:r>
              <a:rPr lang="pt-BR" sz="2400" smtClean="0"/>
              <a:t>) a ser estudada e a transformada </a:t>
            </a:r>
            <a:r>
              <a:rPr lang="pt-BR" sz="2400" b="1" smtClean="0"/>
              <a:t>FWHM </a:t>
            </a:r>
            <a:r>
              <a:rPr lang="pt-BR" sz="2400" smtClean="0"/>
              <a:t>ou </a:t>
            </a:r>
            <a:r>
              <a:rPr lang="pt-BR" sz="2400" b="1" smtClean="0"/>
              <a:t>wavelet</a:t>
            </a:r>
            <a:r>
              <a:rPr lang="pt-BR" sz="2400" smtClean="0"/>
              <a:t> é usada para extrair informações objetivas.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Espaço Reservado para Conteúdo 6"/>
          <p:cNvPicPr>
            <a:picLocks noGrp="1" noChangeAspect="1"/>
          </p:cNvPicPr>
          <p:nvPr>
            <p:ph idx="1"/>
          </p:nvPr>
        </p:nvPicPr>
        <p:blipFill>
          <a:blip r:embed="rId2"/>
          <a:srcRect/>
          <a:stretch>
            <a:fillRect/>
          </a:stretch>
        </p:blipFill>
        <p:spPr>
          <a:xfrm>
            <a:off x="6561138" y="2867025"/>
            <a:ext cx="5114925" cy="2397125"/>
          </a:xfrm>
        </p:spPr>
      </p:pic>
      <p:pic>
        <p:nvPicPr>
          <p:cNvPr id="20482" name="Imagem 4"/>
          <p:cNvPicPr>
            <a:picLocks noChangeAspect="1"/>
          </p:cNvPicPr>
          <p:nvPr/>
        </p:nvPicPr>
        <p:blipFill>
          <a:blip r:embed="rId3"/>
          <a:srcRect/>
          <a:stretch>
            <a:fillRect/>
          </a:stretch>
        </p:blipFill>
        <p:spPr bwMode="auto">
          <a:xfrm>
            <a:off x="1076325" y="195263"/>
            <a:ext cx="5348288" cy="5942012"/>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SELEÇÃO PACIENTES</a:t>
            </a:r>
          </a:p>
        </p:txBody>
      </p:sp>
      <p:sp>
        <p:nvSpPr>
          <p:cNvPr id="21506" name="Espaço Reservado para Conteúdo 2"/>
          <p:cNvSpPr>
            <a:spLocks noGrp="1"/>
          </p:cNvSpPr>
          <p:nvPr>
            <p:ph idx="1"/>
          </p:nvPr>
        </p:nvSpPr>
        <p:spPr>
          <a:xfrm>
            <a:off x="1055688" y="1901825"/>
            <a:ext cx="10058400" cy="4022725"/>
          </a:xfrm>
        </p:spPr>
        <p:txBody>
          <a:bodyPr/>
          <a:lstStyle/>
          <a:p>
            <a:pPr eaLnBrk="1" hangingPunct="1">
              <a:buFont typeface="Arial" charset="0"/>
              <a:buChar char="•"/>
            </a:pPr>
            <a:r>
              <a:rPr lang="pt-BR" sz="2600" smtClean="0"/>
              <a:t> </a:t>
            </a:r>
            <a:r>
              <a:rPr lang="pt-BR" sz="2600" smtClean="0">
                <a:solidFill>
                  <a:schemeClr val="tx1"/>
                </a:solidFill>
              </a:rPr>
              <a:t>Estudo retrospectivo com recém-nascidos (RN) diagnosticados com ECN e tratados na Faculdade de Medicina de Botucatu, Universidade de São Paulo, Brasil, entre 2008 e 2015;</a:t>
            </a:r>
          </a:p>
          <a:p>
            <a:pPr eaLnBrk="1" hangingPunct="1">
              <a:buFont typeface="Arial" charset="0"/>
              <a:buChar char="•"/>
            </a:pPr>
            <a:r>
              <a:rPr lang="pt-BR" sz="2600" smtClean="0">
                <a:solidFill>
                  <a:schemeClr val="tx1"/>
                </a:solidFill>
              </a:rPr>
              <a:t> O estágio da doença foi determinado por dois médicos de acordo com os critérios de estadiamento modificados de Bell</a:t>
            </a:r>
          </a:p>
          <a:p>
            <a:pPr eaLnBrk="1" hangingPunct="1">
              <a:buFont typeface="Arial" charset="0"/>
              <a:buChar char="•"/>
            </a:pPr>
            <a:r>
              <a:rPr lang="pt-BR" sz="2600" smtClean="0">
                <a:solidFill>
                  <a:schemeClr val="tx1"/>
                </a:solidFill>
              </a:rPr>
              <a:t> 80 radiografias selecionadas – ECN principal suspeita da doença; os radiologistas não estavam cientes da informação clínica, do resultado da cirurgia e análise histopatológica</a:t>
            </a:r>
            <a:endParaRPr 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Quadro clínico</a:t>
            </a:r>
          </a:p>
        </p:txBody>
      </p:sp>
      <p:graphicFrame>
        <p:nvGraphicFramePr>
          <p:cNvPr id="4" name="Tabela 4">
            <a:extLst>
              <a:ext uri="{FF2B5EF4-FFF2-40B4-BE49-F238E27FC236}"/>
            </a:extLst>
          </p:cNvPr>
          <p:cNvGraphicFramePr>
            <a:graphicFrameLocks noGrp="1"/>
          </p:cNvGraphicFramePr>
          <p:nvPr/>
        </p:nvGraphicFramePr>
        <p:xfrm>
          <a:off x="1284288" y="1966913"/>
          <a:ext cx="9591675" cy="2397125"/>
        </p:xfrm>
        <a:graphic>
          <a:graphicData uri="http://schemas.openxmlformats.org/drawingml/2006/table">
            <a:tbl>
              <a:tblPr firstRow="1" bandRow="1">
                <a:tableStyleId>{69CF1AB2-1976-4502-BF36-3FF5EA218861}</a:tableStyleId>
              </a:tblPr>
              <a:tblGrid>
                <a:gridCol w="9591964">
                  <a:extLst>
                    <a:ext uri="{9D8B030D-6E8A-4147-A177-3AD203B41FA5}"/>
                  </a:extLst>
                </a:gridCol>
              </a:tblGrid>
              <a:tr h="239760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sz="2400" dirty="0"/>
                        <a:t>Combinação dos seguintes sintomas:</a:t>
                      </a:r>
                    </a:p>
                    <a:p>
                      <a:pPr marL="0" marR="0" lvl="0" indent="0" algn="ctr" defTabSz="914400" rtl="0" eaLnBrk="1" fontAlgn="auto" latinLnBrk="0" hangingPunct="1">
                        <a:lnSpc>
                          <a:spcPct val="100000"/>
                        </a:lnSpc>
                        <a:spcBef>
                          <a:spcPts val="0"/>
                        </a:spcBef>
                        <a:spcAft>
                          <a:spcPts val="0"/>
                        </a:spcAft>
                        <a:buClrTx/>
                        <a:buSzTx/>
                        <a:buFontTx/>
                        <a:buNone/>
                        <a:tabLst/>
                        <a:defRPr/>
                      </a:pPr>
                      <a:r>
                        <a:rPr lang="pt-BR" sz="2400" dirty="0"/>
                        <a:t>apneia, bradicardia, instabilidade de temperatura, trombocitopenia, acidose metabólica, oligúria, hipotensão, </a:t>
                      </a:r>
                      <a:r>
                        <a:rPr lang="pt-BR" sz="2400" dirty="0" err="1"/>
                        <a:t>coagulopatia</a:t>
                      </a:r>
                      <a:r>
                        <a:rPr lang="pt-BR" sz="2400" dirty="0"/>
                        <a:t>, choque, fezes com sangue abundante, distensão abdominal acentuada, edema da parede abdominal, eritema e abdome tenso à palpação.</a:t>
                      </a:r>
                    </a:p>
                    <a:p>
                      <a:endParaRPr lang="pt-BR" dirty="0"/>
                    </a:p>
                  </a:txBody>
                  <a:tcPr/>
                </a:tc>
                <a:extLst>
                  <a:ext uri="{0D108BD9-81ED-4DB2-BD59-A6C34878D82A}"/>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4">
            <a:extLst>
              <a:ext uri="{FF2B5EF4-FFF2-40B4-BE49-F238E27FC236}"/>
            </a:extLst>
          </p:cNvPr>
          <p:cNvGraphicFramePr>
            <a:graphicFrameLocks noGrp="1"/>
          </p:cNvGraphicFramePr>
          <p:nvPr/>
        </p:nvGraphicFramePr>
        <p:xfrm>
          <a:off x="771525" y="527050"/>
          <a:ext cx="10880725" cy="5653088"/>
        </p:xfrm>
        <a:graphic>
          <a:graphicData uri="http://schemas.openxmlformats.org/drawingml/2006/table">
            <a:tbl>
              <a:tblPr firstRow="1" bandRow="1">
                <a:tableStyleId>{69CF1AB2-1976-4502-BF36-3FF5EA218861}</a:tableStyleId>
              </a:tblPr>
              <a:tblGrid>
                <a:gridCol w="10880436">
                  <a:extLst>
                    <a:ext uri="{9D8B030D-6E8A-4147-A177-3AD203B41FA5}"/>
                  </a:extLst>
                </a:gridCol>
              </a:tblGrid>
              <a:tr h="5652654">
                <a:tc>
                  <a:txBody>
                    <a:bodyPr/>
                    <a:lstStyle/>
                    <a:p>
                      <a:endParaRPr lang="pt-BR" dirty="0"/>
                    </a:p>
                  </a:txBody>
                  <a:tcPr/>
                </a:tc>
                <a:extLst>
                  <a:ext uri="{0D108BD9-81ED-4DB2-BD59-A6C34878D82A}"/>
                </a:extLst>
              </a:tr>
            </a:tbl>
          </a:graphicData>
        </a:graphic>
      </p:graphicFrame>
      <p:sp>
        <p:nvSpPr>
          <p:cNvPr id="23559" name="Espaço Reservado para Conteúdo 2"/>
          <p:cNvSpPr txBox="1">
            <a:spLocks/>
          </p:cNvSpPr>
          <p:nvPr/>
        </p:nvSpPr>
        <p:spPr bwMode="auto">
          <a:xfrm>
            <a:off x="788988" y="641350"/>
            <a:ext cx="10599737" cy="5205413"/>
          </a:xfrm>
          <a:prstGeom prst="rect">
            <a:avLst/>
          </a:prstGeom>
          <a:noFill/>
          <a:ln w="9525">
            <a:noFill/>
            <a:miter lim="800000"/>
            <a:headEnd/>
            <a:tailEnd/>
          </a:ln>
        </p:spPr>
        <p:txBody>
          <a:bodyPr lIns="0" rIns="0"/>
          <a:lstStyle/>
          <a:p>
            <a:pPr marL="90488" indent="-90488" algn="just" defTabSz="914400">
              <a:lnSpc>
                <a:spcPct val="90000"/>
              </a:lnSpc>
              <a:spcBef>
                <a:spcPts val="1200"/>
              </a:spcBef>
              <a:spcAft>
                <a:spcPts val="200"/>
              </a:spcAft>
              <a:buClr>
                <a:schemeClr val="accent1"/>
              </a:buClr>
              <a:buSzPct val="100000"/>
              <a:buFont typeface="Arial" charset="0"/>
              <a:buChar char="•"/>
            </a:pPr>
            <a:r>
              <a:rPr lang="pt-BR" sz="2400">
                <a:latin typeface="Calibri" pitchFamily="34" charset="0"/>
              </a:rPr>
              <a:t> Pacientes que apresentavam sinais clínicos e evidência radiográfica do estágio 2 de Bell ou superior foram incluídos no estudo =  64 exames;</a:t>
            </a:r>
          </a:p>
          <a:p>
            <a:pPr marL="90488" indent="-90488" algn="just" defTabSz="914400">
              <a:lnSpc>
                <a:spcPct val="90000"/>
              </a:lnSpc>
              <a:spcBef>
                <a:spcPts val="1200"/>
              </a:spcBef>
              <a:spcAft>
                <a:spcPts val="200"/>
              </a:spcAft>
              <a:buClr>
                <a:schemeClr val="accent1"/>
              </a:buClr>
              <a:buSzPct val="100000"/>
              <a:buFont typeface="Arial" charset="0"/>
              <a:buChar char="•"/>
            </a:pPr>
            <a:r>
              <a:rPr lang="pt-BR" sz="2400">
                <a:latin typeface="Calibri" pitchFamily="34" charset="0"/>
              </a:rPr>
              <a:t> Exclusão: anomalias congênitas intra-abdominais. </a:t>
            </a:r>
          </a:p>
          <a:p>
            <a:pPr marL="90488" indent="-90488" algn="just" defTabSz="914400">
              <a:lnSpc>
                <a:spcPct val="90000"/>
              </a:lnSpc>
              <a:spcBef>
                <a:spcPts val="1200"/>
              </a:spcBef>
              <a:spcAft>
                <a:spcPts val="200"/>
              </a:spcAft>
              <a:buClr>
                <a:schemeClr val="accent1"/>
              </a:buClr>
              <a:buSzPct val="100000"/>
              <a:buFont typeface="Arial" charset="0"/>
              <a:buChar char="•"/>
            </a:pPr>
            <a:r>
              <a:rPr lang="pt-BR" sz="2400">
                <a:latin typeface="Calibri" pitchFamily="34" charset="0"/>
              </a:rPr>
              <a:t> Dos 64 exames incluídos, 50 foram submetidos à cirurgia e análise histopatológica. </a:t>
            </a:r>
          </a:p>
          <a:p>
            <a:pPr marL="90488" indent="-90488" algn="just" defTabSz="914400">
              <a:lnSpc>
                <a:spcPct val="90000"/>
              </a:lnSpc>
              <a:spcBef>
                <a:spcPts val="1200"/>
              </a:spcBef>
              <a:spcAft>
                <a:spcPts val="200"/>
              </a:spcAft>
              <a:buClr>
                <a:schemeClr val="accent1"/>
              </a:buClr>
              <a:buSzPct val="100000"/>
              <a:buFont typeface="Arial" charset="0"/>
              <a:buChar char="•"/>
            </a:pPr>
            <a:r>
              <a:rPr lang="pt-BR" sz="2400">
                <a:latin typeface="Calibri" pitchFamily="34" charset="0"/>
              </a:rPr>
              <a:t> A idade gestacional variou de 23 a 40 semanas (média de 27). </a:t>
            </a:r>
          </a:p>
          <a:p>
            <a:pPr marL="90488" indent="-90488" algn="just" defTabSz="914400">
              <a:lnSpc>
                <a:spcPct val="90000"/>
              </a:lnSpc>
              <a:spcBef>
                <a:spcPts val="1200"/>
              </a:spcBef>
              <a:spcAft>
                <a:spcPts val="200"/>
              </a:spcAft>
              <a:buClr>
                <a:schemeClr val="accent1"/>
              </a:buClr>
              <a:buSzPct val="100000"/>
              <a:buFont typeface="Arial" charset="0"/>
              <a:buChar char="•"/>
            </a:pPr>
            <a:r>
              <a:rPr lang="pt-BR" sz="2400">
                <a:latin typeface="Calibri" pitchFamily="34" charset="0"/>
              </a:rPr>
              <a:t> Dos pacientes, 43 (93,5%) recém-nascidos eram prematuros, enquanto sete (6,5%) eram nascidos a termo. </a:t>
            </a:r>
          </a:p>
          <a:p>
            <a:pPr marL="90488" indent="-90488" algn="just" defTabSz="914400">
              <a:lnSpc>
                <a:spcPct val="90000"/>
              </a:lnSpc>
              <a:spcBef>
                <a:spcPts val="1200"/>
              </a:spcBef>
              <a:spcAft>
                <a:spcPts val="200"/>
              </a:spcAft>
              <a:buClr>
                <a:schemeClr val="accent1"/>
              </a:buClr>
              <a:buSzPct val="100000"/>
              <a:buFont typeface="Arial" charset="0"/>
              <a:buChar char="•"/>
            </a:pPr>
            <a:r>
              <a:rPr lang="pt-BR" sz="2400">
                <a:latin typeface="Calibri" pitchFamily="34" charset="0"/>
              </a:rPr>
              <a:t> O peso ao nascer variou de 462 a 3.610 g (peso médio de 1152 g). </a:t>
            </a:r>
          </a:p>
          <a:p>
            <a:pPr marL="90488" indent="-90488" algn="just" defTabSz="914400">
              <a:lnSpc>
                <a:spcPct val="90000"/>
              </a:lnSpc>
              <a:spcBef>
                <a:spcPts val="1200"/>
              </a:spcBef>
              <a:spcAft>
                <a:spcPts val="200"/>
              </a:spcAft>
              <a:buClr>
                <a:schemeClr val="accent1"/>
              </a:buClr>
              <a:buSzPct val="100000"/>
              <a:buFont typeface="Arial" charset="0"/>
              <a:buChar char="•"/>
            </a:pPr>
            <a:r>
              <a:rPr lang="pt-BR" sz="2400">
                <a:latin typeface="Calibri" pitchFamily="34" charset="0"/>
              </a:rPr>
              <a:t> Havia 38 pacientes (19,4%) com Estágio 2 e 12 pacientes (6,5%) com Estágio 3 de ECN, de acordo com o sistema de escore de Bell.</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4294967295"/>
          </p:nvPr>
        </p:nvSpPr>
        <p:spPr>
          <a:xfrm>
            <a:off x="831850" y="931863"/>
            <a:ext cx="10612438" cy="4803775"/>
          </a:xfrm>
        </p:spPr>
        <p:txBody>
          <a:bodyPr rtlCol="0">
            <a:normAutofit/>
          </a:bodyPr>
          <a:lstStyle/>
          <a:p>
            <a:pPr marL="91440" indent="-91440" algn="just" eaLnBrk="1" fontAlgn="auto" hangingPunct="1">
              <a:buFont typeface="Arial" panose="020B0604020202020204" pitchFamily="34" charset="0"/>
              <a:buChar char="•"/>
              <a:defRPr/>
            </a:pPr>
            <a:r>
              <a:rPr lang="pt-BR" sz="2400" dirty="0">
                <a:solidFill>
                  <a:schemeClr val="tx1"/>
                </a:solidFill>
              </a:rPr>
              <a:t> Nosso conjunto de dados foi dividido em dois grupos (BWT e PI) após avaliação de dois radiologistas experientes. O grupo BWT incluiu 30 radiografias e o grupo PI incluiu 15 radiografias. Para cada paciente, as alças normais e anormais foram identificadas na mesma imagem radiográfica.</a:t>
            </a:r>
          </a:p>
          <a:p>
            <a:pPr marL="0" indent="0" algn="just" eaLnBrk="1" fontAlgn="auto" hangingPunct="1">
              <a:buFont typeface="Calibri" pitchFamily="34" charset="0"/>
              <a:buNone/>
              <a:defRPr/>
            </a:pPr>
            <a:endParaRPr lang="pt-BR" sz="2400" dirty="0">
              <a:solidFill>
                <a:schemeClr val="tx1"/>
              </a:solidFill>
            </a:endParaRPr>
          </a:p>
          <a:p>
            <a:pPr marL="91440" indent="-91440" algn="just" eaLnBrk="1" fontAlgn="auto" hangingPunct="1">
              <a:buFont typeface="Arial" panose="020B0604020202020204" pitchFamily="34" charset="0"/>
              <a:buChar char="•"/>
              <a:defRPr/>
            </a:pPr>
            <a:r>
              <a:rPr lang="pt-BR" sz="2400" dirty="0">
                <a:solidFill>
                  <a:schemeClr val="tx1"/>
                </a:solidFill>
              </a:rPr>
              <a:t>  A identificação de alças normais em cada paciente permitiu compará-las com as alças anormais. Assim, minimizamos as diferenças de altura, peso, idade, </a:t>
            </a:r>
            <a:r>
              <a:rPr lang="pt-BR" sz="2400" dirty="0" err="1">
                <a:solidFill>
                  <a:schemeClr val="tx1"/>
                </a:solidFill>
              </a:rPr>
              <a:t>posição</a:t>
            </a:r>
            <a:r>
              <a:rPr lang="pt-BR" sz="2400" dirty="0">
                <a:solidFill>
                  <a:schemeClr val="tx1"/>
                </a:solidFill>
              </a:rPr>
              <a:t> do paciente e técnica radiográfica entre as comparações.</a:t>
            </a:r>
          </a:p>
          <a:p>
            <a:pPr marL="0" indent="0" algn="just" eaLnBrk="1" fontAlgn="auto" hangingPunct="1">
              <a:buFont typeface="Calibri" pitchFamily="34" charset="0"/>
              <a:buNone/>
              <a:defRPr/>
            </a:pPr>
            <a:endParaRPr lang="pt-BR" sz="2400" dirty="0">
              <a:solidFill>
                <a:schemeClr val="tx1"/>
              </a:solidFill>
            </a:endParaRPr>
          </a:p>
          <a:p>
            <a:pPr marL="91440" indent="-91440" algn="just" eaLnBrk="1" fontAlgn="auto" hangingPunct="1">
              <a:buFont typeface="Arial" panose="020B0604020202020204" pitchFamily="34" charset="0"/>
              <a:buChar char="•"/>
              <a:defRPr/>
            </a:pPr>
            <a:r>
              <a:rPr lang="pt-BR" sz="2400" dirty="0">
                <a:solidFill>
                  <a:schemeClr val="tx1"/>
                </a:solidFill>
              </a:rPr>
              <a:t> Apenas as regiões afetadas pela doença nas quais ambos os radiologistas concordaram foram avaliadas pela abordagem.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Ferramenta computacional</a:t>
            </a:r>
          </a:p>
        </p:txBody>
      </p:sp>
      <p:sp>
        <p:nvSpPr>
          <p:cNvPr id="25602" name="Espaço Reservado para Conteúdo 2"/>
          <p:cNvSpPr>
            <a:spLocks noGrp="1"/>
          </p:cNvSpPr>
          <p:nvPr>
            <p:ph idx="1"/>
          </p:nvPr>
        </p:nvSpPr>
        <p:spPr/>
        <p:txBody>
          <a:bodyPr/>
          <a:lstStyle/>
          <a:p>
            <a:pPr algn="just" eaLnBrk="1" hangingPunct="1"/>
            <a:r>
              <a:rPr lang="pt-BR" sz="2400" smtClean="0">
                <a:solidFill>
                  <a:schemeClr val="tx1"/>
                </a:solidFill>
              </a:rPr>
              <a:t>Um algoritmo semiautomático foi desenvolvido no software Matlab R2013a (Mathworks, Natick, MA, EUA) para a avaliação objetiva de radiografias abdominais de pacientes com ECN com o uso de diferentes metodologias de processamento de imagens. O algoritmo permitiu a classificação do BWT e PI através de medidas da FWHM e análises de textura baseadas em wavelet, respectivamente. </a:t>
            </a:r>
          </a:p>
          <a:p>
            <a:pPr algn="just" eaLnBrk="1" hangingPunct="1"/>
            <a:r>
              <a:rPr lang="pt-BR" sz="2400" smtClean="0">
                <a:solidFill>
                  <a:schemeClr val="tx1"/>
                </a:solidFill>
              </a:rPr>
              <a:t>O algoritmo foi projetado para ajudar radiologistas na tomada de decisões sobre a presença de alças anormais no BWT e na PI.</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CLASSIFICAÇÃO DO ESPESSAMENTO DA PAREDE ABDOMINAL </a:t>
            </a:r>
          </a:p>
        </p:txBody>
      </p:sp>
      <p:sp>
        <p:nvSpPr>
          <p:cNvPr id="3" name="Espaço Reservado para Conteúdo 2">
            <a:extLst>
              <a:ext uri="{FF2B5EF4-FFF2-40B4-BE49-F238E27FC236}"/>
            </a:extLst>
          </p:cNvPr>
          <p:cNvSpPr>
            <a:spLocks noGrp="1"/>
          </p:cNvSpPr>
          <p:nvPr>
            <p:ph idx="1"/>
          </p:nvPr>
        </p:nvSpPr>
        <p:spPr>
          <a:xfrm>
            <a:off x="6483350" y="2051050"/>
            <a:ext cx="5278438" cy="3887788"/>
          </a:xfrm>
        </p:spPr>
        <p:txBody>
          <a:bodyPr rtlCol="0">
            <a:normAutofit fontScale="92500" lnSpcReduction="10000"/>
          </a:bodyPr>
          <a:lstStyle/>
          <a:p>
            <a:pPr marL="91440" indent="-91440" algn="just" eaLnBrk="1" fontAlgn="auto" hangingPunct="1">
              <a:buFont typeface="Arial" panose="020B0604020202020204" pitchFamily="34" charset="0"/>
              <a:buChar char="•"/>
              <a:defRPr/>
            </a:pPr>
            <a:r>
              <a:rPr lang="pt-BR" sz="2400" dirty="0">
                <a:solidFill>
                  <a:schemeClr val="tx1"/>
                </a:solidFill>
              </a:rPr>
              <a:t> A primeira metodologia usa a radiografia abdominal para classificar o BWT </a:t>
            </a:r>
          </a:p>
          <a:p>
            <a:pPr marL="91440" indent="-91440" algn="just" eaLnBrk="1" fontAlgn="auto" hangingPunct="1">
              <a:buFont typeface="Arial" panose="020B0604020202020204" pitchFamily="34" charset="0"/>
              <a:buChar char="•"/>
              <a:defRPr/>
            </a:pPr>
            <a:r>
              <a:rPr lang="pt-BR" sz="2400" dirty="0">
                <a:solidFill>
                  <a:schemeClr val="tx1"/>
                </a:solidFill>
              </a:rPr>
              <a:t> O usuário identifica uma alça intestinal suspeita (caixa preta) a ser investigada e desenha uma linha perpendicular à parede intestinal. A alça normal (caixa vermelha) também é selecionada na mesma radiografia para permitir comparações com o BWT. O tamanho da linha depende da espessura das alças investigadas. O radiologista desenha a linha para garantir que toda a espessura da alça possa ser avaliada.</a:t>
            </a:r>
          </a:p>
        </p:txBody>
      </p:sp>
      <p:pic>
        <p:nvPicPr>
          <p:cNvPr id="26627" name="Imagem 4"/>
          <p:cNvPicPr>
            <a:picLocks noChangeAspect="1"/>
          </p:cNvPicPr>
          <p:nvPr/>
        </p:nvPicPr>
        <p:blipFill>
          <a:blip r:embed="rId2"/>
          <a:srcRect/>
          <a:stretch>
            <a:fillRect/>
          </a:stretch>
        </p:blipFill>
        <p:spPr bwMode="auto">
          <a:xfrm>
            <a:off x="381000" y="2116138"/>
            <a:ext cx="2819400" cy="3544887"/>
          </a:xfrm>
          <a:prstGeom prst="rect">
            <a:avLst/>
          </a:prstGeom>
          <a:noFill/>
          <a:ln w="9525">
            <a:noFill/>
            <a:miter lim="800000"/>
            <a:headEnd/>
            <a:tailEnd/>
          </a:ln>
        </p:spPr>
      </p:pic>
      <p:pic>
        <p:nvPicPr>
          <p:cNvPr id="26628" name="Imagem 5"/>
          <p:cNvPicPr>
            <a:picLocks noChangeAspect="1"/>
          </p:cNvPicPr>
          <p:nvPr/>
        </p:nvPicPr>
        <p:blipFill>
          <a:blip r:embed="rId3"/>
          <a:srcRect l="6808" r="32834"/>
          <a:stretch>
            <a:fillRect/>
          </a:stretch>
        </p:blipFill>
        <p:spPr bwMode="auto">
          <a:xfrm>
            <a:off x="3367088" y="1982788"/>
            <a:ext cx="2978150" cy="4105275"/>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4294967295"/>
          </p:nvPr>
        </p:nvSpPr>
        <p:spPr>
          <a:xfrm>
            <a:off x="6650038" y="612775"/>
            <a:ext cx="4724400" cy="5192713"/>
          </a:xfrm>
        </p:spPr>
        <p:txBody>
          <a:bodyPr rtlCol="0">
            <a:normAutofit fontScale="92500" lnSpcReduction="10000"/>
          </a:bodyPr>
          <a:lstStyle/>
          <a:p>
            <a:pPr marL="91440" indent="-91440" algn="just" eaLnBrk="1" fontAlgn="auto" hangingPunct="1">
              <a:buFont typeface="Arial" panose="020B0604020202020204" pitchFamily="34" charset="0"/>
              <a:buChar char="•"/>
              <a:defRPr/>
            </a:pPr>
            <a:r>
              <a:rPr lang="pt-BR" sz="2600" dirty="0">
                <a:solidFill>
                  <a:schemeClr val="tx1"/>
                </a:solidFill>
              </a:rPr>
              <a:t> O radiologista desenha a linha para garantir que toda a espessura da alça possa ser avaliada. </a:t>
            </a:r>
          </a:p>
          <a:p>
            <a:pPr marL="91440" indent="-91440" algn="just" eaLnBrk="1" fontAlgn="auto" hangingPunct="1">
              <a:buFont typeface="Arial" panose="020B0604020202020204" pitchFamily="34" charset="0"/>
              <a:buChar char="•"/>
              <a:defRPr/>
            </a:pPr>
            <a:r>
              <a:rPr lang="pt-BR" sz="2600" dirty="0">
                <a:solidFill>
                  <a:schemeClr val="tx1"/>
                </a:solidFill>
              </a:rPr>
              <a:t> As linhas desenhadas para o BWT e as </a:t>
            </a:r>
            <a:r>
              <a:rPr lang="pt-BR" sz="2600" dirty="0" err="1">
                <a:solidFill>
                  <a:schemeClr val="tx1"/>
                </a:solidFill>
              </a:rPr>
              <a:t>alças</a:t>
            </a:r>
            <a:r>
              <a:rPr lang="pt-BR" sz="2600" dirty="0">
                <a:solidFill>
                  <a:schemeClr val="tx1"/>
                </a:solidFill>
              </a:rPr>
              <a:t> normais estimam um perfil unidimensional posteriormente ajustado por uma função gaussiana. A figura suplementar 2A mostra a função gaussiana para o BWT representado na figura 2B. </a:t>
            </a:r>
          </a:p>
          <a:p>
            <a:pPr marL="91440" indent="-91440" algn="just" eaLnBrk="1" fontAlgn="auto" hangingPunct="1">
              <a:buFont typeface="Arial" panose="020B0604020202020204" pitchFamily="34" charset="0"/>
              <a:buChar char="•"/>
              <a:defRPr/>
            </a:pPr>
            <a:r>
              <a:rPr lang="pt-BR" sz="2600" dirty="0">
                <a:solidFill>
                  <a:schemeClr val="tx1"/>
                </a:solidFill>
              </a:rPr>
              <a:t> A FWHM, medida em milímetros, é determinada sobre o ajuste gaussiano (fig. suplementar 2B). A medida da FWHM compara as espessuras do BWT e das alças normais.</a:t>
            </a:r>
          </a:p>
          <a:p>
            <a:pPr marL="91440" indent="-91440" eaLnBrk="1" fontAlgn="auto" hangingPunct="1">
              <a:defRPr/>
            </a:pPr>
            <a:endParaRPr lang="pt-BR" dirty="0">
              <a:solidFill>
                <a:schemeClr val="tx1">
                  <a:lumMod val="75000"/>
                  <a:lumOff val="25000"/>
                </a:schemeClr>
              </a:solidFill>
            </a:endParaRPr>
          </a:p>
        </p:txBody>
      </p:sp>
      <p:pic>
        <p:nvPicPr>
          <p:cNvPr id="27650" name="Imagem 3"/>
          <p:cNvPicPr>
            <a:picLocks noChangeAspect="1"/>
          </p:cNvPicPr>
          <p:nvPr/>
        </p:nvPicPr>
        <p:blipFill>
          <a:blip r:embed="rId2"/>
          <a:srcRect l="6808" r="32834"/>
          <a:stretch>
            <a:fillRect/>
          </a:stretch>
        </p:blipFill>
        <p:spPr bwMode="auto">
          <a:xfrm>
            <a:off x="374650" y="804863"/>
            <a:ext cx="2978150" cy="4875212"/>
          </a:xfrm>
          <a:prstGeom prst="rect">
            <a:avLst/>
          </a:prstGeom>
          <a:noFill/>
          <a:ln w="9525">
            <a:noFill/>
            <a:miter lim="800000"/>
            <a:headEnd/>
            <a:tailEnd/>
          </a:ln>
        </p:spPr>
      </p:pic>
      <p:pic>
        <p:nvPicPr>
          <p:cNvPr id="27651" name="Imagem 5"/>
          <p:cNvPicPr>
            <a:picLocks noChangeAspect="1"/>
          </p:cNvPicPr>
          <p:nvPr/>
        </p:nvPicPr>
        <p:blipFill>
          <a:blip r:embed="rId3"/>
          <a:srcRect/>
          <a:stretch>
            <a:fillRect/>
          </a:stretch>
        </p:blipFill>
        <p:spPr bwMode="auto">
          <a:xfrm>
            <a:off x="3835400" y="3086100"/>
            <a:ext cx="2439988" cy="3068638"/>
          </a:xfrm>
          <a:prstGeom prst="rect">
            <a:avLst/>
          </a:prstGeom>
          <a:noFill/>
          <a:ln w="9525">
            <a:noFill/>
            <a:miter lim="800000"/>
            <a:headEnd/>
            <a:tailEnd/>
          </a:ln>
        </p:spPr>
      </p:pic>
      <p:pic>
        <p:nvPicPr>
          <p:cNvPr id="27652" name="Imagem 6"/>
          <p:cNvPicPr>
            <a:picLocks noChangeAspect="1"/>
          </p:cNvPicPr>
          <p:nvPr/>
        </p:nvPicPr>
        <p:blipFill>
          <a:blip r:embed="rId4"/>
          <a:srcRect/>
          <a:stretch>
            <a:fillRect/>
          </a:stretch>
        </p:blipFill>
        <p:spPr bwMode="auto">
          <a:xfrm>
            <a:off x="3636963" y="0"/>
            <a:ext cx="2479675" cy="3117850"/>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CLASSIFICAÇÃO DA PNEUMATOSE INTESTINAL</a:t>
            </a:r>
          </a:p>
        </p:txBody>
      </p:sp>
      <p:sp>
        <p:nvSpPr>
          <p:cNvPr id="3" name="Espaço Reservado para Conteúdo 2">
            <a:extLst>
              <a:ext uri="{FF2B5EF4-FFF2-40B4-BE49-F238E27FC236}"/>
            </a:extLst>
          </p:cNvPr>
          <p:cNvSpPr>
            <a:spLocks noGrp="1"/>
          </p:cNvSpPr>
          <p:nvPr>
            <p:ph idx="1"/>
          </p:nvPr>
        </p:nvSpPr>
        <p:spPr>
          <a:xfrm>
            <a:off x="4419600" y="1887538"/>
            <a:ext cx="6884988" cy="4022725"/>
          </a:xfrm>
        </p:spPr>
        <p:txBody>
          <a:bodyPr rtlCol="0">
            <a:normAutofit fontScale="25000" lnSpcReduction="20000"/>
          </a:bodyPr>
          <a:lstStyle/>
          <a:p>
            <a:pPr marL="91440" indent="-91440" algn="just" eaLnBrk="1" fontAlgn="auto" hangingPunct="1">
              <a:defRPr/>
            </a:pPr>
            <a:r>
              <a:rPr lang="pt-BR" sz="9600" dirty="0">
                <a:solidFill>
                  <a:schemeClr val="tx1"/>
                </a:solidFill>
              </a:rPr>
              <a:t>A PI é analisada através da classificação da textura baseada na transformada </a:t>
            </a:r>
            <a:r>
              <a:rPr lang="pt-BR" sz="9600" dirty="0" err="1">
                <a:solidFill>
                  <a:schemeClr val="tx1"/>
                </a:solidFill>
              </a:rPr>
              <a:t>wavelet</a:t>
            </a:r>
            <a:r>
              <a:rPr lang="pt-BR" sz="9600" dirty="0">
                <a:solidFill>
                  <a:schemeClr val="tx1"/>
                </a:solidFill>
              </a:rPr>
              <a:t>. As transformadas </a:t>
            </a:r>
            <a:r>
              <a:rPr lang="pt-BR" sz="9600" dirty="0" err="1">
                <a:solidFill>
                  <a:schemeClr val="tx1"/>
                </a:solidFill>
              </a:rPr>
              <a:t>wavelet</a:t>
            </a:r>
            <a:r>
              <a:rPr lang="pt-BR" sz="9600" dirty="0">
                <a:solidFill>
                  <a:schemeClr val="tx1"/>
                </a:solidFill>
              </a:rPr>
              <a:t> são ferramentas muito eficientes para a extração de características e têm sido aplicadas com sucesso no processamento de imagens biomédicas. Depois de aplicar a transformada </a:t>
            </a:r>
            <a:r>
              <a:rPr lang="pt-BR" sz="9600" dirty="0" err="1">
                <a:solidFill>
                  <a:schemeClr val="tx1"/>
                </a:solidFill>
              </a:rPr>
              <a:t>wavelet</a:t>
            </a:r>
            <a:r>
              <a:rPr lang="pt-BR" sz="9600" dirty="0">
                <a:solidFill>
                  <a:schemeClr val="tx1"/>
                </a:solidFill>
              </a:rPr>
              <a:t>, a imagem resultante é usada para calcular a energia. A energia contida em frequências espaciais e orientações específicas pode ser um bom indicador da característica de textura. Essa abordagem baseada na energia assume que diferentes padrões de textura têm diferentes distribuições de energia no domínio da frequência espacial. Portanto, a metodologia descrita neste artigo usa a combinação </a:t>
            </a:r>
            <a:r>
              <a:rPr lang="pt-BR" sz="9600" dirty="0" err="1">
                <a:solidFill>
                  <a:schemeClr val="tx1"/>
                </a:solidFill>
              </a:rPr>
              <a:t>wavelet</a:t>
            </a:r>
            <a:r>
              <a:rPr lang="pt-BR" sz="9600" dirty="0">
                <a:solidFill>
                  <a:schemeClr val="tx1"/>
                </a:solidFill>
              </a:rPr>
              <a:t> e energia para investigar alças suspeitas na PI</a:t>
            </a:r>
            <a:r>
              <a:rPr lang="pt-BR" dirty="0">
                <a:solidFill>
                  <a:schemeClr val="tx1"/>
                </a:solidFill>
              </a:rPr>
              <a:t>.</a:t>
            </a:r>
          </a:p>
        </p:txBody>
      </p:sp>
      <p:pic>
        <p:nvPicPr>
          <p:cNvPr id="28675" name="Imagem 3"/>
          <p:cNvPicPr>
            <a:picLocks noChangeAspect="1"/>
          </p:cNvPicPr>
          <p:nvPr/>
        </p:nvPicPr>
        <p:blipFill>
          <a:blip r:embed="rId2"/>
          <a:srcRect l="38412"/>
          <a:stretch>
            <a:fillRect/>
          </a:stretch>
        </p:blipFill>
        <p:spPr bwMode="auto">
          <a:xfrm>
            <a:off x="1081088" y="1885950"/>
            <a:ext cx="3200400" cy="4548188"/>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4294967295"/>
          </p:nvPr>
        </p:nvSpPr>
        <p:spPr>
          <a:xfrm>
            <a:off x="290513" y="4446588"/>
            <a:ext cx="11596687" cy="1731962"/>
          </a:xfrm>
          <a:solidFill>
            <a:schemeClr val="accent1">
              <a:lumMod val="20000"/>
              <a:lumOff val="80000"/>
            </a:schemeClr>
          </a:solidFill>
        </p:spPr>
        <p:txBody>
          <a:bodyPr rtlCol="0">
            <a:normAutofit/>
          </a:bodyPr>
          <a:lstStyle/>
          <a:p>
            <a:pPr marL="91440" indent="-91440" algn="just" eaLnBrk="1" fontAlgn="auto" hangingPunct="1">
              <a:defRPr/>
            </a:pPr>
            <a:r>
              <a:rPr lang="pt-BR" b="1" dirty="0">
                <a:solidFill>
                  <a:schemeClr val="tx1"/>
                </a:solidFill>
              </a:rPr>
              <a:t>O radiologista seleciona um tamanho de ROI para garantir que toda a alça possa ser avaliada. Para garantir que apenas a alça suspeita seja avaliada corretamente, é necessário extraí-la do plano de fundo. Portanto, a alça intestinal é segmentada das áreas circundantes com uma técnica de aumento da região (fig. 3C). Uma ROI com alça intestinal normal (caixa vermelha na fig. 3A) também é desenhada e as etapas descritas acima são aplicadas a elas na mesma radiografia.</a:t>
            </a:r>
          </a:p>
        </p:txBody>
      </p:sp>
      <p:graphicFrame>
        <p:nvGraphicFramePr>
          <p:cNvPr id="5" name="Tabela 5">
            <a:extLst>
              <a:ext uri="{FF2B5EF4-FFF2-40B4-BE49-F238E27FC236}"/>
            </a:extLst>
          </p:cNvPr>
          <p:cNvGraphicFramePr>
            <a:graphicFrameLocks noGrp="1"/>
          </p:cNvGraphicFramePr>
          <p:nvPr/>
        </p:nvGraphicFramePr>
        <p:xfrm>
          <a:off x="7905750" y="622300"/>
          <a:ext cx="3856038" cy="2619375"/>
        </p:xfrm>
        <a:graphic>
          <a:graphicData uri="http://schemas.openxmlformats.org/drawingml/2006/table">
            <a:tbl>
              <a:tblPr firstRow="1" bandRow="1">
                <a:tableStyleId>{69CF1AB2-1976-4502-BF36-3FF5EA218861}</a:tableStyleId>
              </a:tblPr>
              <a:tblGrid>
                <a:gridCol w="3856182">
                  <a:extLst>
                    <a:ext uri="{9D8B030D-6E8A-4147-A177-3AD203B41FA5}"/>
                  </a:extLst>
                </a:gridCol>
              </a:tblGrid>
              <a:tr h="2619279">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pt-BR" dirty="0"/>
                        <a:t>O primeiro passo para análise é a </a:t>
                      </a:r>
                      <a:r>
                        <a:rPr lang="pt-BR" dirty="0" err="1"/>
                        <a:t>seleção</a:t>
                      </a:r>
                      <a:r>
                        <a:rPr lang="pt-BR" dirty="0"/>
                        <a:t> pelo usuário de uma área retangular sobre a alça intestinal suspeita – 3A</a:t>
                      </a:r>
                    </a:p>
                    <a:p>
                      <a:pPr marL="0" marR="0" lvl="0" indent="0" algn="just" defTabSz="914400" rtl="0" eaLnBrk="1" fontAlgn="auto" latinLnBrk="0" hangingPunct="1">
                        <a:lnSpc>
                          <a:spcPct val="100000"/>
                        </a:lnSpc>
                        <a:spcBef>
                          <a:spcPts val="0"/>
                        </a:spcBef>
                        <a:spcAft>
                          <a:spcPts val="0"/>
                        </a:spcAft>
                        <a:buClrTx/>
                        <a:buSzTx/>
                        <a:buFontTx/>
                        <a:buNone/>
                        <a:tabLst/>
                        <a:defRPr/>
                      </a:pPr>
                      <a:r>
                        <a:rPr lang="pt-BR" dirty="0"/>
                        <a:t>A área suspeita é extraída da imagem original-3B, define assim uma região de interesse (ROI). O tamanho da ROI depende das </a:t>
                      </a:r>
                      <a:r>
                        <a:rPr lang="pt-BR" dirty="0" err="1"/>
                        <a:t>alças</a:t>
                      </a:r>
                      <a:r>
                        <a:rPr lang="pt-BR" dirty="0"/>
                        <a:t> investigadas.</a:t>
                      </a:r>
                    </a:p>
                    <a:p>
                      <a:endParaRPr lang="pt-BR" dirty="0"/>
                    </a:p>
                  </a:txBody>
                  <a:tcPr/>
                </a:tc>
                <a:extLst>
                  <a:ext uri="{0D108BD9-81ED-4DB2-BD59-A6C34878D82A}"/>
                </a:extLst>
              </a:tr>
            </a:tbl>
          </a:graphicData>
        </a:graphic>
      </p:graphicFrame>
      <p:pic>
        <p:nvPicPr>
          <p:cNvPr id="29704" name="Imagem 8"/>
          <p:cNvPicPr>
            <a:picLocks noChangeAspect="1"/>
          </p:cNvPicPr>
          <p:nvPr/>
        </p:nvPicPr>
        <p:blipFill>
          <a:blip r:embed="rId2"/>
          <a:srcRect/>
          <a:stretch>
            <a:fillRect/>
          </a:stretch>
        </p:blipFill>
        <p:spPr bwMode="auto">
          <a:xfrm>
            <a:off x="636588" y="298450"/>
            <a:ext cx="6678612" cy="403860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4294967295"/>
          </p:nvPr>
        </p:nvSpPr>
        <p:spPr>
          <a:xfrm>
            <a:off x="803275" y="1362075"/>
            <a:ext cx="5095875" cy="3722688"/>
          </a:xfrm>
        </p:spPr>
        <p:txBody>
          <a:bodyPr rtlCol="0">
            <a:normAutofit fontScale="92500" lnSpcReduction="20000"/>
          </a:bodyPr>
          <a:lstStyle/>
          <a:p>
            <a:pPr marL="91440" indent="-91440" eaLnBrk="1" fontAlgn="auto" hangingPunct="1">
              <a:buFont typeface="Arial" panose="020B0604020202020204" pitchFamily="34" charset="0"/>
              <a:buChar char="•"/>
              <a:defRPr/>
            </a:pPr>
            <a:r>
              <a:rPr lang="pt-BR" sz="2400" dirty="0">
                <a:solidFill>
                  <a:schemeClr val="tx1"/>
                </a:solidFill>
              </a:rPr>
              <a:t> A figura 4 mostra um exemplo da transformada </a:t>
            </a:r>
            <a:r>
              <a:rPr lang="pt-BR" sz="2400" dirty="0" err="1">
                <a:solidFill>
                  <a:schemeClr val="tx1"/>
                </a:solidFill>
              </a:rPr>
              <a:t>wavelet</a:t>
            </a:r>
            <a:r>
              <a:rPr lang="pt-BR" sz="2400" dirty="0">
                <a:solidFill>
                  <a:schemeClr val="tx1"/>
                </a:solidFill>
              </a:rPr>
              <a:t> de um nível aplicada na figura 3C, resulta em uma </a:t>
            </a:r>
            <a:r>
              <a:rPr lang="pt-BR" sz="2400" dirty="0" err="1">
                <a:solidFill>
                  <a:schemeClr val="tx1"/>
                </a:solidFill>
              </a:rPr>
              <a:t>aproximacão</a:t>
            </a:r>
            <a:r>
              <a:rPr lang="pt-BR" sz="2400" dirty="0">
                <a:solidFill>
                  <a:schemeClr val="tx1"/>
                </a:solidFill>
              </a:rPr>
              <a:t> (fig. 4A) e imagens decompostas nas </a:t>
            </a:r>
            <a:r>
              <a:rPr lang="pt-BR" sz="2400" dirty="0" err="1">
                <a:solidFill>
                  <a:schemeClr val="tx1"/>
                </a:solidFill>
              </a:rPr>
              <a:t>direcões</a:t>
            </a:r>
            <a:r>
              <a:rPr lang="pt-BR" sz="2400" dirty="0">
                <a:solidFill>
                  <a:schemeClr val="tx1"/>
                </a:solidFill>
              </a:rPr>
              <a:t> horizontal (fig. 4B), vertical (fig. 4C) e diagonal (fig. 4D).</a:t>
            </a:r>
          </a:p>
          <a:p>
            <a:pPr marL="91440" indent="-91440" eaLnBrk="1" fontAlgn="auto" hangingPunct="1">
              <a:buFont typeface="Arial" panose="020B0604020202020204" pitchFamily="34" charset="0"/>
              <a:buChar char="•"/>
              <a:defRPr/>
            </a:pPr>
            <a:r>
              <a:rPr lang="pt-BR" sz="2400" dirty="0">
                <a:solidFill>
                  <a:schemeClr val="tx1"/>
                </a:solidFill>
              </a:rPr>
              <a:t> Com as imagens decompostas (fig. 4B-D), o algoritmo calcula os valores de energia das </a:t>
            </a:r>
            <a:r>
              <a:rPr lang="pt-BR" sz="2400" dirty="0" err="1">
                <a:solidFill>
                  <a:schemeClr val="tx1"/>
                </a:solidFill>
              </a:rPr>
              <a:t>subbandas</a:t>
            </a:r>
            <a:r>
              <a:rPr lang="pt-BR" sz="2400" dirty="0">
                <a:solidFill>
                  <a:schemeClr val="tx1"/>
                </a:solidFill>
              </a:rPr>
              <a:t> para cada nível. </a:t>
            </a:r>
          </a:p>
          <a:p>
            <a:pPr marL="91440" indent="-91440" eaLnBrk="1" fontAlgn="auto" hangingPunct="1">
              <a:buFont typeface="Arial" panose="020B0604020202020204" pitchFamily="34" charset="0"/>
              <a:buChar char="•"/>
              <a:defRPr/>
            </a:pPr>
            <a:r>
              <a:rPr lang="pt-BR" sz="2400" dirty="0">
                <a:solidFill>
                  <a:schemeClr val="tx1"/>
                </a:solidFill>
              </a:rPr>
              <a:t> Esses valores de energia são comparados com alças normais, permitindo a </a:t>
            </a:r>
            <a:r>
              <a:rPr lang="pt-BR" sz="2400" dirty="0" err="1">
                <a:solidFill>
                  <a:schemeClr val="tx1"/>
                </a:solidFill>
              </a:rPr>
              <a:t>classificacão</a:t>
            </a:r>
            <a:r>
              <a:rPr lang="pt-BR" sz="2400" dirty="0">
                <a:solidFill>
                  <a:schemeClr val="tx1"/>
                </a:solidFill>
              </a:rPr>
              <a:t> das alças intestinais com pneumatose.</a:t>
            </a:r>
          </a:p>
        </p:txBody>
      </p:sp>
      <p:pic>
        <p:nvPicPr>
          <p:cNvPr id="30722" name="Imagem 4"/>
          <p:cNvPicPr>
            <a:picLocks noChangeAspect="1"/>
          </p:cNvPicPr>
          <p:nvPr/>
        </p:nvPicPr>
        <p:blipFill>
          <a:blip r:embed="rId2"/>
          <a:srcRect/>
          <a:stretch>
            <a:fillRect/>
          </a:stretch>
        </p:blipFill>
        <p:spPr bwMode="auto">
          <a:xfrm>
            <a:off x="6419850" y="1150938"/>
            <a:ext cx="5281613" cy="3851275"/>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COMPARAÇÃO ENTRE ALÇAS SUSPEITAS E NORMAIS </a:t>
            </a:r>
          </a:p>
        </p:txBody>
      </p:sp>
      <p:sp>
        <p:nvSpPr>
          <p:cNvPr id="31746" name="Espaço Reservado para Conteúdo 2"/>
          <p:cNvSpPr>
            <a:spLocks noGrp="1"/>
          </p:cNvSpPr>
          <p:nvPr>
            <p:ph idx="1"/>
          </p:nvPr>
        </p:nvSpPr>
        <p:spPr/>
        <p:txBody>
          <a:bodyPr/>
          <a:lstStyle/>
          <a:p>
            <a:pPr algn="just" eaLnBrk="1" hangingPunct="1">
              <a:buFont typeface="Arial" charset="0"/>
              <a:buChar char="•"/>
            </a:pPr>
            <a:r>
              <a:rPr lang="pt-BR" sz="2400" smtClean="0">
                <a:solidFill>
                  <a:schemeClr val="tx1"/>
                </a:solidFill>
              </a:rPr>
              <a:t> O algoritmo foi avaliado nos dois grupos de imagens (BWT e PI). Para ambos os grupos, as regiões de interesse (ROI) das alças intestinais normais e afetadas foram selecionadas na mesma radiografia por um radiologista experiente.</a:t>
            </a:r>
          </a:p>
          <a:p>
            <a:pPr algn="just" eaLnBrk="1" hangingPunct="1">
              <a:buFont typeface="Arial" charset="0"/>
              <a:buChar char="•"/>
            </a:pPr>
            <a:r>
              <a:rPr lang="pt-BR" sz="2400" smtClean="0">
                <a:solidFill>
                  <a:schemeClr val="tx1"/>
                </a:solidFill>
              </a:rPr>
              <a:t> As alças intestinais normais foram usadas como referência, permitiram assim comparações melhores. As análises estatísticas dos dados foram feitas com o software Minitab Statistical (Minitab, State College, PA, EUA). </a:t>
            </a:r>
          </a:p>
          <a:p>
            <a:pPr algn="just" eaLnBrk="1" hangingPunct="1">
              <a:buFont typeface="Arial" charset="0"/>
              <a:buChar char="•"/>
            </a:pPr>
            <a:r>
              <a:rPr lang="pt-BR" sz="2400" smtClean="0">
                <a:solidFill>
                  <a:schemeClr val="tx1"/>
                </a:solidFill>
              </a:rPr>
              <a:t> Valores de p &lt; 0,05 foram considerados estatisticamente significantes.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Seleção de regiões de interesse para classificação</a:t>
            </a:r>
          </a:p>
        </p:txBody>
      </p:sp>
      <p:sp>
        <p:nvSpPr>
          <p:cNvPr id="3" name="Espaço Reservado para Conteúdo 2">
            <a:extLst>
              <a:ext uri="{FF2B5EF4-FFF2-40B4-BE49-F238E27FC236}"/>
            </a:extLst>
          </p:cNvPr>
          <p:cNvSpPr>
            <a:spLocks noGrp="1"/>
          </p:cNvSpPr>
          <p:nvPr>
            <p:ph idx="1"/>
          </p:nvPr>
        </p:nvSpPr>
        <p:spPr>
          <a:xfrm>
            <a:off x="1028700" y="2371725"/>
            <a:ext cx="10055225" cy="1743075"/>
          </a:xfrm>
          <a:solidFill>
            <a:schemeClr val="accent1">
              <a:lumMod val="20000"/>
              <a:lumOff val="80000"/>
            </a:schemeClr>
          </a:solidFill>
        </p:spPr>
        <p:style>
          <a:lnRef idx="2">
            <a:schemeClr val="accent2"/>
          </a:lnRef>
          <a:fillRef idx="1">
            <a:schemeClr val="lt1"/>
          </a:fillRef>
          <a:effectRef idx="0">
            <a:schemeClr val="accent2"/>
          </a:effectRef>
          <a:fontRef idx="minor">
            <a:schemeClr val="dk1"/>
          </a:fontRef>
        </p:style>
        <p:txBody>
          <a:bodyPr>
            <a:normAutofit/>
          </a:bodyPr>
          <a:lstStyle/>
          <a:p>
            <a:pPr algn="ctr" eaLnBrk="1" hangingPunct="1">
              <a:defRPr/>
            </a:pPr>
            <a:r>
              <a:rPr lang="pt-BR" b="1" smtClean="0">
                <a:solidFill>
                  <a:schemeClr val="tx1"/>
                </a:solidFill>
              </a:rPr>
              <a:t>A seleção das ROI foi feita por dois radiologistas com 20 e 25 anos de experiência em exame radiológico pediátrico e com aproximadamente 5.000 laudos de exames emitidos a cada ano. A concordância inter observadores entre os dois radiologistas foi calculada com a comparação entre a localizacão das ROI selecionadas em cada exame radiológico. Além disso, também foi calculada a concordância entre a seleção das ROI pelos radiologistas e aquelas descritas nos laudos cirúrgicos.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RESULTADOS</a:t>
            </a:r>
          </a:p>
        </p:txBody>
      </p:sp>
      <p:sp>
        <p:nvSpPr>
          <p:cNvPr id="33794" name="Espaço Reservado para Conteúdo 2"/>
          <p:cNvSpPr>
            <a:spLocks noGrp="1"/>
          </p:cNvSpPr>
          <p:nvPr>
            <p:ph idx="1"/>
          </p:nvPr>
        </p:nvSpPr>
        <p:spPr/>
        <p:txBody>
          <a:bodyPr/>
          <a:lstStyle/>
          <a:p>
            <a:pPr eaLnBrk="1" hangingPunct="1"/>
            <a:r>
              <a:rPr lang="pt-BR" b="1" smtClean="0">
                <a:solidFill>
                  <a:schemeClr val="tx1"/>
                </a:solidFill>
              </a:rPr>
              <a:t>AVALIAÇÃO DO AUMENTO DA ESPESSURA DA PAREDE INTESTINAL</a:t>
            </a:r>
          </a:p>
          <a:p>
            <a:pPr eaLnBrk="1" hangingPunct="1"/>
            <a:r>
              <a:rPr lang="pt-BR" smtClean="0">
                <a:solidFill>
                  <a:schemeClr val="tx1"/>
                </a:solidFill>
              </a:rPr>
              <a:t>A análise quantitativa das comparações entre as medidas de FWHM das alças distendidas e normais no grupo BWT: O teste U de Mann-Whitney pareado mostrou diferenças significativas entre os grupos (p &lt; 0,05);</a:t>
            </a:r>
          </a:p>
          <a:p>
            <a:pPr eaLnBrk="1" hangingPunct="1"/>
            <a:r>
              <a:rPr lang="pt-BR" b="1" smtClean="0">
                <a:solidFill>
                  <a:schemeClr val="tx1"/>
                </a:solidFill>
              </a:rPr>
              <a:t>AVALIAÇÃO DA PNEUMATOSE INTESTINAL</a:t>
            </a:r>
          </a:p>
          <a:p>
            <a:pPr eaLnBrk="1" hangingPunct="1"/>
            <a:r>
              <a:rPr lang="pt-BR" smtClean="0">
                <a:solidFill>
                  <a:schemeClr val="tx1"/>
                </a:solidFill>
              </a:rPr>
              <a:t>Medidas de energia wavelet de alças normais e com PI foram obtidas em sub-bandas para cada nível. O teste U de Mann--Whitney pareado (*p &lt; 0,05) mostrou que a decomposição da direção horizontal apresentou diferenças significativas entre as alças normais e com PI.</a:t>
            </a:r>
            <a:endParaRPr lang="pt-BR" b="1" smtClean="0">
              <a:solidFill>
                <a:schemeClr val="tx1"/>
              </a:solidFill>
            </a:endParaRPr>
          </a:p>
          <a:p>
            <a:pPr eaLnBrk="1" hangingPunct="1"/>
            <a:endParaRPr lang="pt-BR"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Espaço Reservado para Conteúdo 2"/>
          <p:cNvSpPr>
            <a:spLocks noGrp="1"/>
          </p:cNvSpPr>
          <p:nvPr>
            <p:ph idx="1"/>
          </p:nvPr>
        </p:nvSpPr>
        <p:spPr>
          <a:xfrm>
            <a:off x="1111250" y="1955800"/>
            <a:ext cx="10058400" cy="4024313"/>
          </a:xfrm>
        </p:spPr>
        <p:txBody>
          <a:bodyPr/>
          <a:lstStyle/>
          <a:p>
            <a:pPr eaLnBrk="1" hangingPunct="1"/>
            <a:r>
              <a:rPr lang="pt-BR" b="1" smtClean="0">
                <a:solidFill>
                  <a:schemeClr val="tx1"/>
                </a:solidFill>
              </a:rPr>
              <a:t>SELECÃO DAS REGIÕES DE INTERESSE PARA CLASSIFICACÃO</a:t>
            </a:r>
          </a:p>
          <a:p>
            <a:pPr eaLnBrk="1" hangingPunct="1"/>
            <a:r>
              <a:rPr lang="pt-BR" sz="2400" smtClean="0">
                <a:solidFill>
                  <a:schemeClr val="tx1"/>
                </a:solidFill>
              </a:rPr>
              <a:t>A concordância entre o laudo da cirurgia e a avaliação dos radiologistas foi analisada pela estatística de Kappa de Cohen. A avaliação da presença de alças nos grupos BWT e PI nas imagens radiográficas mostrou que a concordância entre o radiologista A e o laudo da cirurgia foi considerada excelente, A concordância do radiologista B foi considerada substancial </a:t>
            </a:r>
          </a:p>
          <a:p>
            <a:pPr eaLnBrk="1" hangingPunct="1"/>
            <a:r>
              <a:rPr lang="pt-BR" sz="2400" smtClean="0">
                <a:solidFill>
                  <a:schemeClr val="tx1"/>
                </a:solidFill>
              </a:rPr>
              <a:t>A concordância interobservador para as alças dos grupos BWT e PI foi considerada excelente (BWT:  = 0,87; IP:  = 0,86).</a:t>
            </a:r>
          </a:p>
          <a:p>
            <a:pPr eaLnBrk="1" hangingPunct="1"/>
            <a:r>
              <a:rPr lang="pt-BR" sz="2400" smtClean="0">
                <a:solidFill>
                  <a:schemeClr val="tx1"/>
                </a:solidFill>
              </a:rPr>
              <a:t>Boa sensibilidade e especificidade (VPP e VPN)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DISCUSSÃO</a:t>
            </a:r>
          </a:p>
        </p:txBody>
      </p:sp>
      <p:sp>
        <p:nvSpPr>
          <p:cNvPr id="35842" name="Espaço Reservado para Conteúdo 2"/>
          <p:cNvSpPr>
            <a:spLocks noGrp="1"/>
          </p:cNvSpPr>
          <p:nvPr>
            <p:ph idx="1"/>
          </p:nvPr>
        </p:nvSpPr>
        <p:spPr/>
        <p:txBody>
          <a:bodyPr/>
          <a:lstStyle/>
          <a:p>
            <a:pPr algn="just" eaLnBrk="1" hangingPunct="1"/>
            <a:r>
              <a:rPr lang="pt-BR" sz="2400" smtClean="0">
                <a:solidFill>
                  <a:schemeClr val="tx1"/>
                </a:solidFill>
              </a:rPr>
              <a:t>ESTUDO: nova abordagem para auxiliar a avaliação radiográfica da ECN em pacientes neonatais. A ferramenta foi aplicada a 50 radiografias, as quais todas continham alças intestinais normais como referência. </a:t>
            </a:r>
          </a:p>
          <a:p>
            <a:pPr algn="just" eaLnBrk="1" hangingPunct="1"/>
            <a:r>
              <a:rPr lang="pt-BR" sz="2400" smtClean="0">
                <a:solidFill>
                  <a:schemeClr val="tx1"/>
                </a:solidFill>
              </a:rPr>
              <a:t>A ferramenta foi capaz de detectar diferenças nas radiografias para diferenciar as alças intestinais afetadas das alças normais. Nossos achados são importantes porque os sinais radiográficos não são considerados completamente sensíveis ou específicos para identificar o risco máximo antes que a perfuração ocorra em pacientes com ECN. </a:t>
            </a:r>
          </a:p>
          <a:p>
            <a:pPr algn="just" eaLnBrk="1" hangingPunct="1"/>
            <a:r>
              <a:rPr lang="pt-BR" sz="2400" smtClean="0">
                <a:solidFill>
                  <a:schemeClr val="tx1"/>
                </a:solidFill>
              </a:rPr>
              <a:t>A interpretação das radiografias abdominais em lactentes pode ser um desafio.</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Espaço Reservado para Conteúdo 2"/>
          <p:cNvSpPr>
            <a:spLocks noGrp="1"/>
          </p:cNvSpPr>
          <p:nvPr>
            <p:ph idx="1"/>
          </p:nvPr>
        </p:nvSpPr>
        <p:spPr/>
        <p:txBody>
          <a:bodyPr/>
          <a:lstStyle/>
          <a:p>
            <a:pPr eaLnBrk="1" hangingPunct="1">
              <a:buFont typeface="Arial" charset="0"/>
              <a:buChar char="•"/>
            </a:pPr>
            <a:r>
              <a:rPr lang="pt-BR" smtClean="0"/>
              <a:t> Além disso, os valores de sensibilidade, especificidade, valores preditivos positivos e negativos indicaram que os radiologistas detectaram de modo eficaz as regiões PI e BWT.</a:t>
            </a:r>
          </a:p>
          <a:p>
            <a:pPr eaLnBrk="1" hangingPunct="1">
              <a:buFont typeface="Arial" charset="0"/>
              <a:buChar char="•"/>
            </a:pPr>
            <a:r>
              <a:rPr lang="pt-BR" smtClean="0"/>
              <a:t> Esses resultados indicam que as ROI selecionadas foram corretamente identificadas e, portanto, poderiam ser usadas para validar a metodologia apresentada.</a:t>
            </a:r>
          </a:p>
          <a:p>
            <a:pPr eaLnBrk="1" hangingPunct="1">
              <a:buFont typeface="Arial" charset="0"/>
              <a:buChar char="•"/>
            </a:pPr>
            <a:r>
              <a:rPr lang="pt-BR" smtClean="0"/>
              <a:t> Embora muitas modalidades de imagem diferentes (por exemplo, ultrassom, ressonância magnética e tomografia computadorizada) tenham sido investigadas como ferramentas de diagnóstico para ECN no cenário clínico, </a:t>
            </a:r>
            <a:r>
              <a:rPr lang="pt-BR" b="1" smtClean="0">
                <a:solidFill>
                  <a:srgbClr val="0000FF"/>
                </a:solidFill>
              </a:rPr>
              <a:t>a radiografia abdominal ainda é o guia essencial e normalmente confiável para o diagnóstico e tratamento da doença. A radiografia, há muito considerada a pedra angular da avaliação por imagem, tem ampla disponibilidade e é relativamente não dispendiosa, pode ser feita à beira do leito.</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Espaço Reservado para Conteúdo 2"/>
          <p:cNvSpPr>
            <a:spLocks noGrp="1"/>
          </p:cNvSpPr>
          <p:nvPr>
            <p:ph idx="1"/>
          </p:nvPr>
        </p:nvSpPr>
        <p:spPr>
          <a:xfrm>
            <a:off x="838200" y="1852613"/>
            <a:ext cx="10515600" cy="4351337"/>
          </a:xfrm>
        </p:spPr>
        <p:txBody>
          <a:bodyPr/>
          <a:lstStyle/>
          <a:p>
            <a:pPr eaLnBrk="1" hangingPunct="1">
              <a:buFont typeface="Arial" charset="0"/>
              <a:buChar char="•"/>
            </a:pPr>
            <a:r>
              <a:rPr lang="pt-BR" smtClean="0">
                <a:solidFill>
                  <a:schemeClr val="tx1"/>
                </a:solidFill>
              </a:rPr>
              <a:t>A determinação da gravidade clínica da ECN e, possivelmente, a previsão precoce do seu curso são objetivos desejáveis e podem ser pré-requisitos para o sucesso da terapia. Várias investigações prévias avaliaram o papel da radiografia abdominal no diagnóstico e tratamento da ECN.</a:t>
            </a:r>
          </a:p>
          <a:p>
            <a:pPr eaLnBrk="1" hangingPunct="1">
              <a:buFont typeface="Arial" charset="0"/>
              <a:buChar char="•"/>
            </a:pPr>
            <a:r>
              <a:rPr lang="pt-BR" smtClean="0">
                <a:solidFill>
                  <a:schemeClr val="tx1"/>
                </a:solidFill>
              </a:rPr>
              <a:t>Entretanto, esses estudos prévios não usaram ferramentas padronizadas, como uma escala de achados anormais, e relataram baixa concordância inter e intraobservador na interpretação de radiografias.</a:t>
            </a:r>
          </a:p>
          <a:p>
            <a:pPr eaLnBrk="1" hangingPunct="1">
              <a:buFont typeface="Arial" charset="0"/>
              <a:buChar char="•"/>
            </a:pPr>
            <a:r>
              <a:rPr lang="pt-BR" smtClean="0">
                <a:solidFill>
                  <a:schemeClr val="tx1"/>
                </a:solidFill>
              </a:rPr>
              <a:t> Wexler estudou cinco neonatos com ECN e sugeriu que neonatos com uma alça persistentemente distendida sejam considerados candidatos à laparotomia. Leonard et al. mediram alças em 21 neonatos com ECN e avaliaram correlações entre essas alças e a indicação cirúrgica, mas não foram encontradas correlações entre a medida da alça distendida e o prognóstico da doença. Nossa metodologia atual pode contribuir para novos estudos que investiguem correlações entre os achados radiológicos e o prognóstico da doença.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Espaço Reservado para Conteúdo 2"/>
          <p:cNvSpPr>
            <a:spLocks noGrp="1"/>
          </p:cNvSpPr>
          <p:nvPr>
            <p:ph idx="1"/>
          </p:nvPr>
        </p:nvSpPr>
        <p:spPr/>
        <p:txBody>
          <a:bodyPr/>
          <a:lstStyle/>
          <a:p>
            <a:pPr algn="just" eaLnBrk="1" hangingPunct="1"/>
            <a:r>
              <a:rPr lang="pt-BR" sz="2400" smtClean="0">
                <a:solidFill>
                  <a:schemeClr val="tx1"/>
                </a:solidFill>
              </a:rPr>
              <a:t>Segundo a opinião dos observadores, neste estudo a ferramenta foi de fácil manuseio e particularmente útil quando usada em conjunto com os achados clínicos.</a:t>
            </a:r>
          </a:p>
          <a:p>
            <a:pPr algn="just" eaLnBrk="1" hangingPunct="1"/>
            <a:r>
              <a:rPr lang="pt-BR" sz="2400" smtClean="0">
                <a:solidFill>
                  <a:schemeClr val="tx1"/>
                </a:solidFill>
              </a:rPr>
              <a:t> Sugerimos que a ferramenta seja exibida em associação com as imagens originais em vez de sozinha. Observadores disseram que o uso dessa ferramenta pode resultar em informações adicionais confiáveis que auxiliem na decisão clínica, o que promove um diagnóstico mais seguro.</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Espaço Reservado para Conteúdo 2"/>
          <p:cNvSpPr>
            <a:spLocks noGrp="1"/>
          </p:cNvSpPr>
          <p:nvPr>
            <p:ph idx="1"/>
          </p:nvPr>
        </p:nvSpPr>
        <p:spPr/>
        <p:txBody>
          <a:bodyPr/>
          <a:lstStyle/>
          <a:p>
            <a:pPr eaLnBrk="1" hangingPunct="1"/>
            <a:r>
              <a:rPr lang="pt-BR" sz="2400" smtClean="0">
                <a:solidFill>
                  <a:srgbClr val="FF0066"/>
                </a:solidFill>
              </a:rPr>
              <a:t>Limitações</a:t>
            </a:r>
            <a:r>
              <a:rPr lang="pt-BR" sz="2400" smtClean="0">
                <a:solidFill>
                  <a:schemeClr val="tx1"/>
                </a:solidFill>
              </a:rPr>
              <a:t>: tamanho amostral não é grande, embora seja compatível com outros estudos de validação, e os resultados apresentados neste trabalho consideraram apenas casos de ECN nos estágios 2 e 3 de Bell. Embora o número de radiografias seja pequeno, deve-se notar que o número de regiões avaliadas é importante. Foram analisadas 120 regiões para o grupo BWT e 60 para o PI. Em uma futura etapa prospectiva do estudo, quando a aplicação for implantada na rotina clínica, outras patologias semelhantes à ECN podem ser incluídas, bem como uma associação entre a gravidade dos casos com parâmetros extraídos dos algoritmos. Além disso, neste estágio futuro, mais de um par de alças (afetadas e saudáveis) poderá ser avaliado para cada paciente.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Espaço Reservado para Conteúdo 2"/>
          <p:cNvSpPr>
            <a:spLocks noGrp="1"/>
          </p:cNvSpPr>
          <p:nvPr>
            <p:ph idx="1"/>
          </p:nvPr>
        </p:nvSpPr>
        <p:spPr/>
        <p:txBody>
          <a:bodyPr/>
          <a:lstStyle/>
          <a:p>
            <a:pPr eaLnBrk="1" hangingPunct="1">
              <a:buFont typeface="Arial" charset="0"/>
              <a:buChar char="•"/>
            </a:pPr>
            <a:r>
              <a:rPr lang="pt-BR" sz="2400" smtClean="0">
                <a:solidFill>
                  <a:schemeClr val="tx1"/>
                </a:solidFill>
              </a:rPr>
              <a:t>Nosso método pode ser usado para complementar as avaliações do estado intestinal em pacientes com ECN, o que facilita as decisões de tratamento e potencialmente melhora o resultado do paciente. </a:t>
            </a:r>
          </a:p>
          <a:p>
            <a:pPr eaLnBrk="1" hangingPunct="1">
              <a:buFont typeface="Arial" charset="0"/>
              <a:buChar char="•"/>
            </a:pPr>
            <a:r>
              <a:rPr lang="pt-BR" sz="2400" smtClean="0">
                <a:solidFill>
                  <a:schemeClr val="tx1"/>
                </a:solidFill>
              </a:rPr>
              <a:t>No futuro, uma abordagem de aprendizado automático pode ser aplicada para melhorar ainda mais as aplicações clínicas. A presente metodologia deve ajudar os médicos a investigar alças intestinais suspeitas e a prever a necessidade de intervenção cirúrgica baseada em radiografias.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3"/>
          <p:cNvSpPr>
            <a:spLocks noGrp="1"/>
          </p:cNvSpPr>
          <p:nvPr>
            <p:ph type="body" idx="1"/>
          </p:nvPr>
        </p:nvSpPr>
        <p:spPr>
          <a:xfrm>
            <a:off x="442913" y="177800"/>
            <a:ext cx="10712450" cy="5691188"/>
          </a:xfrm>
          <a:solidFill>
            <a:schemeClr val="bg1"/>
          </a:solidFill>
        </p:spPr>
        <p:txBody>
          <a:bodyPr/>
          <a:lstStyle/>
          <a:p>
            <a:pPr algn="ctr" eaLnBrk="1" hangingPunct="1"/>
            <a:r>
              <a:rPr lang="pt-BR" sz="2800" b="1" smtClean="0">
                <a:solidFill>
                  <a:srgbClr val="FF00FF"/>
                </a:solidFill>
              </a:rPr>
              <a:t>Resumo</a:t>
            </a:r>
          </a:p>
          <a:p>
            <a:pPr eaLnBrk="1" hangingPunct="1"/>
            <a:r>
              <a:rPr lang="pt-BR" b="1" smtClean="0">
                <a:solidFill>
                  <a:srgbClr val="0000FF"/>
                </a:solidFill>
              </a:rPr>
              <a:t>Objetivo</a:t>
            </a:r>
          </a:p>
          <a:p>
            <a:pPr eaLnBrk="1" hangingPunct="1"/>
            <a:r>
              <a:rPr lang="pt-BR" smtClean="0"/>
              <a:t>O objetivo deste estudo foi desenvolver e validar uma ferramenta computacional para auxiliar as decisões radiológicas na enterocolite necrotizante.</a:t>
            </a:r>
          </a:p>
          <a:p>
            <a:pPr eaLnBrk="1" hangingPunct="1"/>
            <a:r>
              <a:rPr lang="pt-BR" b="1" smtClean="0">
                <a:solidFill>
                  <a:srgbClr val="0000FF"/>
                </a:solidFill>
              </a:rPr>
              <a:t>Metodologia</a:t>
            </a:r>
          </a:p>
          <a:p>
            <a:pPr eaLnBrk="1" hangingPunct="1"/>
            <a:r>
              <a:rPr lang="pt-BR" smtClean="0"/>
              <a:t>Pacientes que exibiam sinais clínicos e evidências radiográficas do estágio 2 ou superior de Bell foram incluídos no estudo, que resultou em 64 exames. A ferramenta foi usada para classificar o aumento localizado da espessura da parede intestinal e a pneumatose intestinal com medidas de largura total a meia altura e análises de textura baseadas na decomposição da energia </a:t>
            </a:r>
            <a:r>
              <a:rPr lang="pt-BR" i="1" smtClean="0"/>
              <a:t>wavelet</a:t>
            </a:r>
            <a:r>
              <a:rPr lang="pt-BR" smtClean="0"/>
              <a:t>. Os achados radiológicos de aumento suspeito da espessura da parede intestinal e das alças na pneumatose intestinal foram confirmados pela cirurgia e análise histopatológica do paciente. Dois radiologistas experientes selecionaram um intestino afetado e um intestino normal na mesma radiografia. A largura total a meia altura e a característica da textura baseada em </a:t>
            </a:r>
            <a:r>
              <a:rPr lang="pt-BR" i="1" smtClean="0"/>
              <a:t>wavelet</a:t>
            </a:r>
            <a:r>
              <a:rPr lang="pt-BR" smtClean="0"/>
              <a:t> foram então calculadas e comparadas com o uso do teste U de Mann-Whitney. Foram calculados a especificidade, sensibilidade, valores preditivos positivos e negativos.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3"/>
          <p:cNvSpPr>
            <a:spLocks noGrp="1"/>
          </p:cNvSpPr>
          <p:nvPr>
            <p:ph type="body" idx="1"/>
          </p:nvPr>
        </p:nvSpPr>
        <p:spPr>
          <a:xfrm>
            <a:off x="407988" y="331788"/>
            <a:ext cx="10747375" cy="5878512"/>
          </a:xfrm>
          <a:solidFill>
            <a:schemeClr val="bg1"/>
          </a:solidFill>
        </p:spPr>
        <p:txBody>
          <a:bodyPr/>
          <a:lstStyle/>
          <a:p>
            <a:pPr eaLnBrk="1" hangingPunct="1"/>
            <a:r>
              <a:rPr lang="pt-BR" b="1" smtClean="0">
                <a:solidFill>
                  <a:srgbClr val="0000FF"/>
                </a:solidFill>
              </a:rPr>
              <a:t>Resultados</a:t>
            </a:r>
          </a:p>
          <a:p>
            <a:pPr eaLnBrk="1" hangingPunct="1"/>
            <a:endParaRPr lang="pt-BR" b="1" smtClean="0">
              <a:solidFill>
                <a:srgbClr val="0000FF"/>
              </a:solidFill>
            </a:endParaRPr>
          </a:p>
          <a:p>
            <a:pPr eaLnBrk="1" hangingPunct="1"/>
            <a:endParaRPr lang="pt-BR" b="1" smtClean="0">
              <a:solidFill>
                <a:srgbClr val="0000FF"/>
              </a:solidFill>
            </a:endParaRPr>
          </a:p>
          <a:p>
            <a:pPr eaLnBrk="1" hangingPunct="1"/>
            <a:r>
              <a:rPr lang="pt-BR" smtClean="0"/>
              <a:t>Os resultados da largura total a meia altura foram significativamente diferentes entre a alça normal e a distendida (mediana de 10,30 e 15,13, respectivamente). Medidas de energia </a:t>
            </a:r>
            <a:r>
              <a:rPr lang="pt-BR" i="1" smtClean="0"/>
              <a:t>wavelet</a:t>
            </a:r>
            <a:r>
              <a:rPr lang="pt-BR" smtClean="0"/>
              <a:t> horizontal, vertical e diagonal foram avaliadas em oito níveis de decomposição. Os níveis 7 e 8 na direção horizontal apresentaram diferenças significativas. Para o nível 7, as medianas foram 0,034 e 0,088 para os grupos normal e com pneumatose intestinal, respectivamente, e para o nível 8, as medianas foram 0,19 e 0,34, respectivamente.</a:t>
            </a:r>
          </a:p>
          <a:p>
            <a:pPr eaLnBrk="1" hangingPunct="1"/>
            <a:r>
              <a:rPr lang="pt-BR" smtClean="0"/>
              <a:t>Conclusões</a:t>
            </a:r>
          </a:p>
          <a:p>
            <a:pPr eaLnBrk="1" hangingPunct="1"/>
            <a:r>
              <a:rPr lang="pt-BR" smtClean="0"/>
              <a:t>A ferramenta desenvolvida pode detectar diferenças nos achados radiográficos do aumento da espessura da parede intestinal e PI de difícil diagnóstico, demonstra seu potencial na rotina clínica. A ferramenta desenvolvida no presente estudo pode ajudar os médicos a investigar alças intestinais suspeitas e melhorar consideravelmente o diagnóstico e as decisões clínicas.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3"/>
          <p:cNvSpPr>
            <a:spLocks noGrp="1"/>
          </p:cNvSpPr>
          <p:nvPr>
            <p:ph type="body" idx="1"/>
          </p:nvPr>
        </p:nvSpPr>
        <p:spPr>
          <a:xfrm>
            <a:off x="425450" y="115888"/>
            <a:ext cx="11034713" cy="6092825"/>
          </a:xfrm>
          <a:solidFill>
            <a:schemeClr val="bg1"/>
          </a:solidFill>
        </p:spPr>
        <p:txBody>
          <a:bodyPr/>
          <a:lstStyle/>
          <a:p>
            <a:pPr eaLnBrk="1" hangingPunct="1"/>
            <a:r>
              <a:rPr lang="pt-BR" sz="1800" b="1" smtClean="0"/>
              <a:t>REFERÊNCIAS</a:t>
            </a:r>
          </a:p>
          <a:p>
            <a:pPr eaLnBrk="1" hangingPunct="1"/>
            <a:r>
              <a:rPr lang="pt-BR" sz="1800" smtClean="0"/>
              <a:t>1 Okuyama H, Ohfuji S, Hayakawa M, Urushihara N, Yokoi A, Take H, et al. Risk factors for surgical intestinal disorders in VLBW infants: case-control study. Pediatr Int. 2016;58:34-9.</a:t>
            </a:r>
          </a:p>
          <a:p>
            <a:pPr eaLnBrk="1" hangingPunct="1"/>
            <a:r>
              <a:rPr lang="pt-BR" sz="1800" smtClean="0"/>
              <a:t>2 Lucas A, Cole TJ. Breast milk and neonatal necrotising enterocolitis. Lancet. 1990;336:1519-23.</a:t>
            </a:r>
          </a:p>
          <a:p>
            <a:pPr eaLnBrk="1" hangingPunct="1"/>
            <a:r>
              <a:rPr lang="pt-BR" sz="1800" smtClean="0"/>
              <a:t>3 Lin PW, Stoll BJ. Necrotising enterocolitis. Lancet. 2006;368:1271-83.</a:t>
            </a:r>
          </a:p>
          <a:p>
            <a:pPr eaLnBrk="1" hangingPunct="1"/>
            <a:r>
              <a:rPr lang="pt-BR" sz="1800" smtClean="0"/>
              <a:t>4 Coursey CA, Hollingsworth CL, Wriston C, Beam C, Rice H, Bisset G. Radiographic predictors of disease severity in neonates and infants with necrotizing enterocolitis. Am J Roentgenol. 2009;193:1408-13.</a:t>
            </a:r>
          </a:p>
          <a:p>
            <a:pPr eaLnBrk="1" hangingPunct="1"/>
            <a:r>
              <a:rPr lang="pt-BR" sz="1800" smtClean="0"/>
              <a:t>5 Lee JS, Polin RA. Treatment and prevention of necrotizing enterocolitis. Semin Neonatol. 2003;8:449-59.</a:t>
            </a:r>
          </a:p>
          <a:p>
            <a:pPr eaLnBrk="1" hangingPunct="1"/>
            <a:r>
              <a:rPr lang="pt-BR" sz="1800" smtClean="0"/>
              <a:t>6 He Y, Zhong Y, Yu J, Cheng C, Wang Z, Li L. Ultrasonography and radiography findings predicted the need for surgery in patients with necrotising enterocolitis without pneumoperitoneum. Acta Paediatr. 2016;105:e151-5.</a:t>
            </a:r>
          </a:p>
          <a:p>
            <a:pPr eaLnBrk="1" hangingPunct="1"/>
            <a:r>
              <a:rPr lang="pt-BR" sz="1800" smtClean="0"/>
              <a:t>7 Guthrie SO, Gordon PV, Thomas V, Thorp JA, Peabody J, Clark RH. Necrotizing enterocolitis among neonates in the United States. J Perinatol. 2003;23:278-85.</a:t>
            </a:r>
          </a:p>
          <a:p>
            <a:pPr eaLnBrk="1" hangingPunct="1"/>
            <a:r>
              <a:rPr lang="pt-BR" sz="1800" smtClean="0"/>
              <a:t>8 Buch NA, Ahmad SM, Ali SW, Hassan HM. An epidemiological study of neonatal necrotizing enterocolitis. Saudi Med J. 2001;22:231-7.</a:t>
            </a:r>
          </a:p>
          <a:p>
            <a:pPr eaLnBrk="1" hangingPunct="1"/>
            <a:r>
              <a:rPr lang="pt-BR" sz="1800" smtClean="0"/>
              <a:t>9 Leonidas JC, Hall RT. Neonatal pneumatosis coli: a mild form of neonatal necrotizing enterocolitis. J Pediatr. 1976;89:456-9.</a:t>
            </a:r>
          </a:p>
          <a:p>
            <a:pPr eaLnBrk="1" hangingPunct="1"/>
            <a:r>
              <a:rPr lang="pt-BR" sz="1800" smtClean="0"/>
              <a:t>10 Buonomo C. The radiology of necrotizing enterocolitis. Radiol Clin North Am. 1999;37:1187-98, vii.</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3"/>
          <p:cNvSpPr>
            <a:spLocks noGrp="1"/>
          </p:cNvSpPr>
          <p:nvPr>
            <p:ph type="body" idx="1"/>
          </p:nvPr>
        </p:nvSpPr>
        <p:spPr>
          <a:xfrm>
            <a:off x="487363" y="287338"/>
            <a:ext cx="10668000" cy="5913437"/>
          </a:xfrm>
          <a:solidFill>
            <a:schemeClr val="bg1"/>
          </a:solidFill>
        </p:spPr>
        <p:txBody>
          <a:bodyPr/>
          <a:lstStyle/>
          <a:p>
            <a:pPr eaLnBrk="1" hangingPunct="1">
              <a:lnSpc>
                <a:spcPct val="70000"/>
              </a:lnSpc>
            </a:pPr>
            <a:r>
              <a:rPr lang="pt-BR" sz="1600" smtClean="0"/>
              <a:t>11 Berman L, Moss RL. Necrotizing enterocolitis: an update. Semin Fetal Neonatal Med. 2011;16:145-50.</a:t>
            </a:r>
          </a:p>
          <a:p>
            <a:pPr eaLnBrk="1" hangingPunct="1">
              <a:lnSpc>
                <a:spcPct val="70000"/>
              </a:lnSpc>
            </a:pPr>
            <a:r>
              <a:rPr lang="pt-BR" sz="1600" smtClean="0"/>
              <a:t>12 Epelman M, Daneman A, Navarro OM, Morag I, Moore AM, Kim JH, et al. Necrotizing enterocolitis: review of state-of-the-art imaging findings with pathologic correlation. Radiographics. 2007;27:285-305.</a:t>
            </a:r>
          </a:p>
          <a:p>
            <a:pPr eaLnBrk="1" hangingPunct="1">
              <a:lnSpc>
                <a:spcPct val="70000"/>
              </a:lnSpc>
            </a:pPr>
            <a:r>
              <a:rPr lang="pt-BR" sz="1600" smtClean="0"/>
              <a:t>13 Coursey CA, Hollingsworth CL, Gaca AM, Maxfield C, Delong D, Bisset G. Radiologists' agreement when using a 10-point scale to report abdominal radiographic findings of necrotizing enterocolitis in neonates and infants. Am J Roentgenol. 2008;191:190-7.</a:t>
            </a:r>
          </a:p>
          <a:p>
            <a:pPr eaLnBrk="1" hangingPunct="1">
              <a:lnSpc>
                <a:spcPct val="70000"/>
              </a:lnSpc>
            </a:pPr>
            <a:r>
              <a:rPr lang="pt-BR" sz="1600" smtClean="0"/>
              <a:t>14 Alvares BR, Martins DL, Roma RL, Pereira IM. Relevant radiological findings for the diagnosis of necrotizing enrerocolitis and its complications. Radiol Bras. 2007;40:127-30.</a:t>
            </a:r>
          </a:p>
          <a:p>
            <a:pPr eaLnBrk="1" hangingPunct="1">
              <a:lnSpc>
                <a:spcPct val="70000"/>
              </a:lnSpc>
            </a:pPr>
            <a:r>
              <a:rPr lang="pt-BR" sz="1600" smtClean="0"/>
              <a:t>15 Neu J, Walker WA. Necrotizing enterocolitis. N Engl J Med. 2011;364:255-64.</a:t>
            </a:r>
          </a:p>
          <a:p>
            <a:pPr eaLnBrk="1" hangingPunct="1">
              <a:lnSpc>
                <a:spcPct val="70000"/>
              </a:lnSpc>
            </a:pPr>
            <a:r>
              <a:rPr lang="pt-BR" sz="1600" smtClean="0"/>
              <a:t>16 Yee WH, Soraisham AS, Shah VS, Aziz K, Yoon W, Lee SK. Incidence and timing of presentation of necrotizing enterocolitis in preterm infants. Pediatrics. 2012;129:e298-304.</a:t>
            </a:r>
          </a:p>
          <a:p>
            <a:pPr eaLnBrk="1" hangingPunct="1">
              <a:lnSpc>
                <a:spcPct val="70000"/>
              </a:lnSpc>
            </a:pPr>
            <a:r>
              <a:rPr lang="pt-BR" sz="1600" smtClean="0"/>
              <a:t>17 Zani A, Eaton S, Puri P, Rintala R, Lukac M, Bagolan P, et al. International survey on the management of necrotizing enterocolitis. Eur J Pediatr Surg. 2015;25:27-33.</a:t>
            </a:r>
          </a:p>
          <a:p>
            <a:pPr eaLnBrk="1" hangingPunct="1">
              <a:lnSpc>
                <a:spcPct val="70000"/>
              </a:lnSpc>
            </a:pPr>
            <a:r>
              <a:rPr lang="pt-BR" sz="1600" smtClean="0"/>
              <a:t>18 Nino DF, Sodhi CP, Hackam DJ. Necrotizing enterocolitis: new insights into pathogenesis and mechanisms. Nat Rev Gastroenterol Hepatol. 2016;13:590-600.</a:t>
            </a:r>
          </a:p>
          <a:p>
            <a:pPr eaLnBrk="1" hangingPunct="1">
              <a:lnSpc>
                <a:spcPct val="70000"/>
              </a:lnSpc>
            </a:pPr>
            <a:r>
              <a:rPr lang="pt-BR" sz="1600" smtClean="0"/>
              <a:t>19 Dong Y, Ma J. Wavelet-based image texture classification using local energy histograms. IEEE Signal Process Lett. 2011;18:247-50.</a:t>
            </a:r>
          </a:p>
          <a:p>
            <a:pPr eaLnBrk="1" hangingPunct="1">
              <a:lnSpc>
                <a:spcPct val="70000"/>
              </a:lnSpc>
            </a:pPr>
            <a:r>
              <a:rPr lang="pt-BR" sz="1600" smtClean="0"/>
              <a:t>20 Bell MJ, Ternberg JL, Feigin RD, Keating JP, Marshall R, Barton L, et al. Neonatal necrotizing enterocolitis. Therapeutic decisions based upon clinical staging. Ann Surg. 1978;187:1-7.</a:t>
            </a:r>
          </a:p>
          <a:p>
            <a:pPr eaLnBrk="1" hangingPunct="1">
              <a:lnSpc>
                <a:spcPct val="70000"/>
              </a:lnSpc>
            </a:pPr>
            <a:r>
              <a:rPr lang="pt-BR" sz="1600" smtClean="0"/>
              <a:t>21 Ntonfo GM, Frize M, Bariciak E. Detection of necrotizing enterocolitis in newborns using abdominal thermal signature analysis. In: 2015 IEEE International Symposium on Medical Measurements and Applications (MeMeA) Proceedings. 2015. p. 36-9.</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3"/>
          <p:cNvSpPr>
            <a:spLocks noGrp="1"/>
          </p:cNvSpPr>
          <p:nvPr>
            <p:ph type="body" idx="1"/>
          </p:nvPr>
        </p:nvSpPr>
        <p:spPr>
          <a:xfrm>
            <a:off x="280988" y="142875"/>
            <a:ext cx="11383962" cy="6111875"/>
          </a:xfrm>
          <a:solidFill>
            <a:schemeClr val="bg1"/>
          </a:solidFill>
        </p:spPr>
        <p:txBody>
          <a:bodyPr/>
          <a:lstStyle/>
          <a:p>
            <a:pPr eaLnBrk="1" hangingPunct="1">
              <a:lnSpc>
                <a:spcPct val="70000"/>
              </a:lnSpc>
            </a:pPr>
            <a:r>
              <a:rPr lang="pt-BR" sz="1200" smtClean="0"/>
              <a:t>22 Shebrya NH, Amin SK, El-Shinnawy MA, Imam SS. Abdominal ultrasonography in preterm necrotizing enterocolitis. Is it superior to plain radiography?. Egypt J Radiol Nucl Med. 2012;43:457-63.</a:t>
            </a:r>
          </a:p>
          <a:p>
            <a:pPr eaLnBrk="1" hangingPunct="1">
              <a:lnSpc>
                <a:spcPct val="70000"/>
              </a:lnSpc>
            </a:pPr>
            <a:r>
              <a:rPr lang="pt-BR" sz="1200" smtClean="0"/>
              <a:t>23 Annu N, Justin J. Automated classification of glaucoma images by wavelet energy features. Int J Eng Technol. 2013;5:1716-21.</a:t>
            </a:r>
          </a:p>
          <a:p>
            <a:pPr eaLnBrk="1" hangingPunct="1">
              <a:lnSpc>
                <a:spcPct val="70000"/>
              </a:lnSpc>
            </a:pPr>
            <a:r>
              <a:rPr lang="pt-BR" sz="1200" smtClean="0"/>
              <a:t>24 Dua S, Acharya UR, Chowriappa P, Sree SV. Wavelet-based energy features for glaucomatous image classification. IEEE Trans Inf Technol Biomed. 2012;16:80-7.</a:t>
            </a:r>
          </a:p>
          <a:p>
            <a:pPr eaLnBrk="1" hangingPunct="1">
              <a:lnSpc>
                <a:spcPct val="70000"/>
              </a:lnSpc>
            </a:pPr>
            <a:r>
              <a:rPr lang="pt-BR" sz="1200" smtClean="0"/>
              <a:t>25 Avci D, Leblebicioglu MK, Poyraz M, Dogantekin E. A new method based on Adaptive Discrete Wavelet Entropy Energy and Neural Network Classifier (ADWEENN) for recognition of urine cells from microscopic images independent of rotation and scaling. J Med Syst. 2014;38:7.</a:t>
            </a:r>
          </a:p>
          <a:p>
            <a:pPr eaLnBrk="1" hangingPunct="1">
              <a:lnSpc>
                <a:spcPct val="70000"/>
              </a:lnSpc>
            </a:pPr>
            <a:r>
              <a:rPr lang="pt-BR" sz="1200" smtClean="0"/>
              <a:t>26 Sidhu S, Raahemifar K. Texture classification using wavelet transform and support vector machines. In: Canadian Conference on Electrical and Computer Engineering, Saskatoon. 2005. p. 941-4.</a:t>
            </a:r>
          </a:p>
          <a:p>
            <a:pPr eaLnBrk="1" hangingPunct="1">
              <a:lnSpc>
                <a:spcPct val="70000"/>
              </a:lnSpc>
            </a:pPr>
            <a:r>
              <a:rPr lang="pt-BR" sz="1200" smtClean="0"/>
              <a:t>27 Akbarizadeh G. A New statistical-based kurtosis wavelet energy feature for texture recognition of SAR images. IEEE Trans Geosci Remote Sens. 2012;50:4358-68.</a:t>
            </a:r>
          </a:p>
          <a:p>
            <a:pPr eaLnBrk="1" hangingPunct="1">
              <a:lnSpc>
                <a:spcPct val="70000"/>
              </a:lnSpc>
            </a:pPr>
            <a:r>
              <a:rPr lang="pt-BR" sz="1200" smtClean="0"/>
              <a:t>28 Landis JR, Koch GG. The measurement of observer agreement for categorical data. Biometrics. 1977;33:159-74.</a:t>
            </a:r>
          </a:p>
          <a:p>
            <a:pPr eaLnBrk="1" hangingPunct="1">
              <a:lnSpc>
                <a:spcPct val="70000"/>
              </a:lnSpc>
            </a:pPr>
            <a:r>
              <a:rPr lang="pt-BR" sz="1200" smtClean="0"/>
              <a:t>29 Jacob C. A coefficient of agreement for nominal scales. Educ Psychol Meas. 1960;20:37-46.</a:t>
            </a:r>
          </a:p>
          <a:p>
            <a:pPr eaLnBrk="1" hangingPunct="1">
              <a:lnSpc>
                <a:spcPct val="70000"/>
              </a:lnSpc>
            </a:pPr>
            <a:r>
              <a:rPr lang="pt-BR" sz="1200" smtClean="0"/>
              <a:t>30 Silva CT, Daneman A, Navarro OM, Moineddin R, Levine D, Moore AM. A prospective comparison of intestinal sonography and abdominal radiographs in a neonatal intensive care unit. Pediatr Radiol. 2013;43:1453-63.</a:t>
            </a:r>
          </a:p>
          <a:p>
            <a:pPr eaLnBrk="1" hangingPunct="1">
              <a:lnSpc>
                <a:spcPct val="70000"/>
              </a:lnSpc>
            </a:pPr>
            <a:r>
              <a:rPr lang="pt-BR" sz="1200" smtClean="0"/>
              <a:t>31 Wexler HA. The persistent loop sign in neonatal necrotizing enterocolitis: a new indication for surgical intervention?. Radiology. 1978;126:201-4.</a:t>
            </a:r>
          </a:p>
          <a:p>
            <a:pPr eaLnBrk="1" hangingPunct="1">
              <a:lnSpc>
                <a:spcPct val="70000"/>
              </a:lnSpc>
            </a:pPr>
            <a:r>
              <a:rPr lang="pt-BR" sz="1200" smtClean="0"/>
              <a:t>32 Leonard T, Johnson JF, Pettett PG. Critical evaluation of the persistent loop sign in necrotizing enterocolitis. Radiology. 1982;142:385-6.</a:t>
            </a:r>
          </a:p>
          <a:p>
            <a:pPr eaLnBrk="1" hangingPunct="1">
              <a:lnSpc>
                <a:spcPct val="70000"/>
              </a:lnSpc>
            </a:pPr>
            <a:r>
              <a:rPr lang="pt-BR" sz="1200" smtClean="0"/>
              <a:t>33 Alves AF, Jennane R, de Miranda JR, de Freitas CC, Abdala N, de Pina DR. Ischemic stroke enhancement using a variational model and the expectation maximization method. Eur Radiol. 2018.</a:t>
            </a:r>
          </a:p>
          <a:p>
            <a:pPr eaLnBrk="1" hangingPunct="1">
              <a:lnSpc>
                <a:spcPct val="70000"/>
              </a:lnSpc>
            </a:pPr>
            <a:r>
              <a:rPr lang="pt-BR" sz="1200" smtClean="0"/>
              <a:t>34 Giacomini G, Pavan AL, Altemani JM, Duarte SB, Fortaleza CM, Miranda JR, et al. Computed tomography-based volumetric tool for standardized measurement of the maxillary sinus. PLoS ONE. 2018;13:e0190770.</a:t>
            </a:r>
          </a:p>
          <a:p>
            <a:pPr eaLnBrk="1" hangingPunct="1">
              <a:lnSpc>
                <a:spcPct val="70000"/>
              </a:lnSpc>
            </a:pPr>
            <a:r>
              <a:rPr lang="pt-BR" sz="1200" smtClean="0"/>
              <a:t>35 van Engeland S, Snoeren PR, Huisman H, Boetes C, Karssemeijer N. Volumetric breast density estimation from full-field digital mammograms. IEEE Trans Med Imaging. 2006;25:273-82.</a:t>
            </a:r>
            <a:endParaRPr lang="pt-BR" sz="1200" b="1" smtClean="0"/>
          </a:p>
          <a:p>
            <a:pPr eaLnBrk="1" hangingPunct="1">
              <a:lnSpc>
                <a:spcPct val="70000"/>
              </a:lnSpc>
            </a:pPr>
            <a:r>
              <a:rPr lang="pt-BR" sz="1200" b="1" smtClean="0"/>
              <a:t>Outros artigos científicos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p:nvPr>
        </p:nvSpPr>
        <p:spPr bwMode="auto"/>
        <p:txBody>
          <a:bodyPr wrap="square" numCol="1" anchorCtr="0" compatLnSpc="1">
            <a:prstTxWarp prst="textNoShape">
              <a:avLst/>
            </a:prstTxWarp>
          </a:bodyPr>
          <a:lstStyle/>
          <a:p>
            <a:pPr>
              <a:defRPr/>
            </a:pPr>
            <a:r>
              <a:rPr lang="pt-BR" smtClean="0">
                <a:solidFill>
                  <a:srgbClr val="FF00FF"/>
                </a:solidFill>
              </a:rPr>
              <a:t>OBRIGADA!</a:t>
            </a:r>
          </a:p>
        </p:txBody>
      </p:sp>
      <p:pic>
        <p:nvPicPr>
          <p:cNvPr id="47106" name="Picture 5" descr="Fotos de Brasília DF"/>
          <p:cNvPicPr>
            <a:picLocks noChangeAspect="1" noChangeArrowheads="1"/>
          </p:cNvPicPr>
          <p:nvPr/>
        </p:nvPicPr>
        <p:blipFill>
          <a:blip r:embed="rId2"/>
          <a:srcRect/>
          <a:stretch>
            <a:fillRect/>
          </a:stretch>
        </p:blipFill>
        <p:spPr bwMode="auto">
          <a:xfrm>
            <a:off x="3143250" y="1976438"/>
            <a:ext cx="5395913" cy="394335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Retrospectiva">
  <a:themeElements>
    <a:clrScheme name="Azul Quente">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Retrospectiva">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iva">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616</TotalTime>
  <Words>3282</Words>
  <Application>Microsoft Office PowerPoint</Application>
  <PresentationFormat>Custom</PresentationFormat>
  <Paragraphs>159</Paragraphs>
  <Slides>34</Slides>
  <Notes>0</Notes>
  <HiddenSlides>0</HiddenSlides>
  <MMClips>0</MMClips>
  <ScaleCrop>false</ScaleCrop>
  <HeadingPairs>
    <vt:vector size="6" baseType="variant">
      <vt:variant>
        <vt:lpstr>Fontes usadas</vt:lpstr>
      </vt:variant>
      <vt:variant>
        <vt:i4>6</vt:i4>
      </vt:variant>
      <vt:variant>
        <vt:lpstr>Modelo de design</vt:lpstr>
      </vt:variant>
      <vt:variant>
        <vt:i4>7</vt:i4>
      </vt:variant>
      <vt:variant>
        <vt:lpstr>Títulos de slides</vt:lpstr>
      </vt:variant>
      <vt:variant>
        <vt:i4>34</vt:i4>
      </vt:variant>
    </vt:vector>
  </HeadingPairs>
  <TitlesOfParts>
    <vt:vector size="47" baseType="lpstr">
      <vt:lpstr>Arial</vt:lpstr>
      <vt:lpstr>Calibri Light</vt:lpstr>
      <vt:lpstr>Calibri</vt:lpstr>
      <vt:lpstr>Google Sans</vt:lpstr>
      <vt:lpstr>Bahnschrift SemiBold</vt:lpstr>
      <vt:lpstr>BatangChe</vt:lpstr>
      <vt:lpstr>Retrospectiva</vt:lpstr>
      <vt:lpstr>Retrospectiva</vt:lpstr>
      <vt:lpstr>Retrospectiva</vt:lpstr>
      <vt:lpstr>Retrospectiva</vt:lpstr>
      <vt:lpstr>Retrospectiva</vt:lpstr>
      <vt:lpstr>Retrospectiva</vt:lpstr>
      <vt:lpstr>Retrospectiva</vt:lpstr>
      <vt:lpstr> Preditores radiográficos determinados com objetivo de ferramenta de avaliação para pacientes neonatais com  enterocolite necrosante   Radiographic predictors determined with an objective assessment tool for neonatal patients with necrotizing enterocolitis.Fattori Alves AF, Menegatti Pavan AL, Giacomini G, Quini CC, Marrone Ribeiro S, Garcia Marquez R, Bentlin MR, Petean Trindade A, de Arruda Miranda JR, Rodrigues de Pina D.J Pediatr (Rio J). 2019 Nov-Dec;95(6):674-681. doi: 10.1016/j.jped.2018.05.017. Epub 2018 Jul 3.PMID: 31679612 Free article. Em Português: Preditores radiográficos determinados com uso de ferramenta ... </vt:lpstr>
      <vt:lpstr>Slide 2</vt:lpstr>
      <vt:lpstr>Slide 3</vt:lpstr>
      <vt:lpstr>Slide 4</vt:lpstr>
      <vt:lpstr>Slide 5</vt:lpstr>
      <vt:lpstr>Slide 6</vt:lpstr>
      <vt:lpstr>METODOLOGIA</vt:lpstr>
      <vt:lpstr>Slide 8</vt:lpstr>
      <vt:lpstr>SELEÇÃO PACIENTES</vt:lpstr>
      <vt:lpstr>Quadro clínico</vt:lpstr>
      <vt:lpstr>Slide 11</vt:lpstr>
      <vt:lpstr>Slide 12</vt:lpstr>
      <vt:lpstr>Ferramenta computacional</vt:lpstr>
      <vt:lpstr>CLASSIFICAÇÃO DO ESPESSAMENTO DA PAREDE ABDOMINAL </vt:lpstr>
      <vt:lpstr>Slide 15</vt:lpstr>
      <vt:lpstr>CLASSIFICAÇÃO DA PNEUMATOSE INTESTINAL</vt:lpstr>
      <vt:lpstr>Slide 17</vt:lpstr>
      <vt:lpstr>Slide 18</vt:lpstr>
      <vt:lpstr>COMPARAÇÃO ENTRE ALÇAS SUSPEITAS E NORMAIS </vt:lpstr>
      <vt:lpstr>Seleção de regiões de interesse para classificação</vt:lpstr>
      <vt:lpstr>RESULTADOS</vt:lpstr>
      <vt:lpstr>Slide 22</vt:lpstr>
      <vt:lpstr>DISCUSSÃO</vt:lpstr>
      <vt:lpstr>Slide 24</vt:lpstr>
      <vt:lpstr>Slide 25</vt:lpstr>
      <vt:lpstr>Slide 26</vt:lpstr>
      <vt:lpstr>Slide 27</vt:lpstr>
      <vt:lpstr>Slide 28</vt:lpstr>
      <vt:lpstr>Slide 29</vt:lpstr>
      <vt:lpstr>Slide 30</vt:lpstr>
      <vt:lpstr>Slide 31</vt:lpstr>
      <vt:lpstr>Slide 32</vt:lpstr>
      <vt:lpstr>Slide 33</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Cleber Fabio</dc:creator>
  <cp:lastModifiedBy>Paulo</cp:lastModifiedBy>
  <cp:revision>28</cp:revision>
  <dcterms:created xsi:type="dcterms:W3CDTF">2021-07-13T01:30:31Z</dcterms:created>
  <dcterms:modified xsi:type="dcterms:W3CDTF">2021-07-29T18:45:59Z</dcterms:modified>
</cp:coreProperties>
</file>