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295" r:id="rId2"/>
    <p:sldId id="296" r:id="rId3"/>
    <p:sldId id="297" r:id="rId4"/>
    <p:sldId id="299" r:id="rId5"/>
    <p:sldId id="306" r:id="rId6"/>
    <p:sldId id="307" r:id="rId7"/>
    <p:sldId id="308" r:id="rId8"/>
    <p:sldId id="309" r:id="rId9"/>
    <p:sldId id="300" r:id="rId10"/>
    <p:sldId id="301" r:id="rId11"/>
    <p:sldId id="302" r:id="rId12"/>
    <p:sldId id="303" r:id="rId13"/>
    <p:sldId id="304" r:id="rId14"/>
    <p:sldId id="305" r:id="rId15"/>
    <p:sldId id="294" r:id="rId16"/>
    <p:sldId id="310" r:id="rId17"/>
    <p:sldId id="312" r:id="rId18"/>
    <p:sldId id="313" r:id="rId19"/>
    <p:sldId id="314" r:id="rId20"/>
    <p:sldId id="315" r:id="rId21"/>
    <p:sldId id="311" r:id="rId22"/>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FFFF00"/>
    <a:srgbClr val="FF00FF"/>
    <a:srgbClr val="FF0066"/>
    <a:srgbClr val="0000FF"/>
  </p:clrMru>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Estilo Médio 4 - Ênfase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7DF18680-E054-41AD-8BC1-D1AEF772440D}" styleName="Estilo Médio 2 - Ênfas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Estilo Médio 2 - Ênfas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Estilo Médio 2 - Ênfas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Estilo Médio 2 - Ênfas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Estilo Médio 3 - Ênfase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Estilo Médio 3 - Ênfase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EC20E35-A176-4012-BC5E-935CFFF8708E}" styleName="Estilo Médio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04" autoAdjust="0"/>
  </p:normalViewPr>
  <p:slideViewPr>
    <p:cSldViewPr snapToGrid="0">
      <p:cViewPr>
        <p:scale>
          <a:sx n="66" d="100"/>
          <a:sy n="66" d="100"/>
        </p:scale>
        <p:origin x="-1320" y="-470"/>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B683BF33-5BD0-4EBB-8FE7-719EB905E92F}" type="datetimeFigureOut">
              <a:rPr lang="pt-BR"/>
              <a:pPr>
                <a:defRPr/>
              </a:pPr>
              <a:t>29/07/2021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4079325-9EB7-4405-BB17-9C3A171F82FD}" type="slidenum">
              <a:rPr lang="pt-BR"/>
              <a:pPr>
                <a:defRPr/>
              </a:pPr>
              <a:t>‹#›</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1"/>
        </a:solidFill>
        <a:effectLst/>
      </p:bgPr>
    </p:bg>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7" name="Date Placeholder 3"/>
          <p:cNvSpPr>
            <a:spLocks noGrp="1"/>
          </p:cNvSpPr>
          <p:nvPr>
            <p:ph type="dt" sz="half" idx="10"/>
          </p:nvPr>
        </p:nvSpPr>
        <p:spPr/>
        <p:txBody>
          <a:bodyPr/>
          <a:lstStyle>
            <a:lvl1pPr>
              <a:defRPr/>
            </a:lvl1pPr>
          </a:lstStyle>
          <a:p>
            <a:pPr>
              <a:defRPr/>
            </a:pPr>
            <a:fld id="{D576F7CC-7EF4-4764-B2FE-A4FCB0457BFD}" type="datetimeFigureOut">
              <a:rPr lang="pt-BR"/>
              <a:pPr>
                <a:defRPr/>
              </a:pPr>
              <a:t>29/07/2021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FCD6AFAC-B3F4-4A09-8211-D841B5637539}" type="slidenum">
              <a:rPr lang="pt-BR"/>
              <a:pPr>
                <a:defRPr/>
              </a:pPr>
              <a:t>‹#›</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C97351F5-9A85-49AD-B7C6-D02330F9107A}" type="datetimeFigureOut">
              <a:rPr lang="pt-BR"/>
              <a:pPr>
                <a:defRPr/>
              </a:pPr>
              <a:t>29/07/2021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4E1E21D-99BC-48C1-B176-1DBD40171099}" type="slidenum">
              <a:rPr lang="pt-BR"/>
              <a:pPr>
                <a:defRPr/>
              </a:pPr>
              <a:t>‹#›</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097280" y="2582335"/>
            <a:ext cx="4937760" cy="32867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217920" y="2582334"/>
            <a:ext cx="4937760" cy="32867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35DA735E-FE60-4D92-9F74-8D58331641B1}" type="datetimeFigureOut">
              <a:rPr lang="pt-BR"/>
              <a:pPr>
                <a:defRPr/>
              </a:pPr>
              <a:t>29/07/2021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AE3A9F2A-83FD-4B10-AE1C-0EC7B65D0EF6}" type="slidenum">
              <a:rPr lang="pt-BR"/>
              <a:pPr>
                <a:defRPr/>
              </a:pPr>
              <a:t>‹#›</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F2EA63DD-2463-43E0-82E1-22DC00FC0167}" type="datetimeFigureOut">
              <a:rPr lang="pt-BR"/>
              <a:pPr>
                <a:defRPr/>
              </a:pPr>
              <a:t>29/07/2021</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361FAA00-F78E-4E89-88E1-5F4E76F063D6}" type="slidenum">
              <a:rPr lang="pt-BR"/>
              <a:pPr>
                <a:defRPr/>
              </a:pPr>
              <a:t>‹#›</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pt-BR"/>
              <a:t>Clique para editar o título Mestre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7" name="Date Placeholder 4"/>
          <p:cNvSpPr>
            <a:spLocks noGrp="1"/>
          </p:cNvSpPr>
          <p:nvPr>
            <p:ph type="dt" sz="half" idx="10"/>
          </p:nvPr>
        </p:nvSpPr>
        <p:spPr>
          <a:xfrm>
            <a:off x="465138" y="6459538"/>
            <a:ext cx="2619375" cy="365125"/>
          </a:xfrm>
        </p:spPr>
        <p:txBody>
          <a:bodyPr/>
          <a:lstStyle>
            <a:lvl1pPr algn="l">
              <a:defRPr/>
            </a:lvl1pPr>
          </a:lstStyle>
          <a:p>
            <a:pPr>
              <a:defRPr/>
            </a:pPr>
            <a:fld id="{657CFFB3-696B-4E8F-A0A9-247B12DC1309}" type="datetimeFigureOut">
              <a:rPr lang="pt-BR"/>
              <a:pPr>
                <a:defRPr/>
              </a:pPr>
              <a:t>29/07/2021</a:t>
            </a:fld>
            <a:endParaRPr lang="pt-BR"/>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pt-BR"/>
          </a:p>
        </p:txBody>
      </p:sp>
      <p:sp>
        <p:nvSpPr>
          <p:cNvPr id="9" name="Slide Number Placeholder 6"/>
          <p:cNvSpPr>
            <a:spLocks noGrp="1"/>
          </p:cNvSpPr>
          <p:nvPr>
            <p:ph type="sldNum" sz="quarter" idx="12"/>
          </p:nvPr>
        </p:nvSpPr>
        <p:spPr/>
        <p:txBody>
          <a:bodyPr/>
          <a:lstStyle>
            <a:lvl1pPr>
              <a:defRPr>
                <a:solidFill>
                  <a:schemeClr val="tx2"/>
                </a:solidFill>
              </a:defRPr>
            </a:lvl1pPr>
          </a:lstStyle>
          <a:p>
            <a:pPr>
              <a:defRPr/>
            </a:pPr>
            <a:fld id="{23333291-C2FF-457F-8B80-E018DFDA0CEC}" type="slidenum">
              <a:rPr lang="pt-BR"/>
              <a:pPr>
                <a:defRPr/>
              </a:pPr>
              <a:t>‹#›</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oAutofit/>
          </a:bodyPr>
          <a:lstStyle>
            <a:lvl1pPr>
              <a:defRPr sz="3600" b="0">
                <a:solidFill>
                  <a:srgbClr val="FFFFFF"/>
                </a:solidFill>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7" name="Date Placeholder 4"/>
          <p:cNvSpPr>
            <a:spLocks noGrp="1"/>
          </p:cNvSpPr>
          <p:nvPr>
            <p:ph type="dt" sz="half" idx="10"/>
          </p:nvPr>
        </p:nvSpPr>
        <p:spPr/>
        <p:txBody>
          <a:bodyPr/>
          <a:lstStyle>
            <a:lvl1pPr>
              <a:defRPr/>
            </a:lvl1pPr>
          </a:lstStyle>
          <a:p>
            <a:pPr>
              <a:defRPr/>
            </a:pPr>
            <a:fld id="{65B811F5-FC7C-447F-A3F1-BDCF794D9E7B}" type="datetimeFigureOut">
              <a:rPr lang="pt-BR"/>
              <a:pPr>
                <a:defRPr/>
              </a:pPr>
              <a:t>29/07/2021</a:t>
            </a:fld>
            <a:endParaRPr lang="pt-BR"/>
          </a:p>
        </p:txBody>
      </p:sp>
      <p:sp>
        <p:nvSpPr>
          <p:cNvPr id="8"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6"/>
          <p:cNvSpPr>
            <a:spLocks noGrp="1"/>
          </p:cNvSpPr>
          <p:nvPr>
            <p:ph type="sldNum" sz="quarter" idx="12"/>
          </p:nvPr>
        </p:nvSpPr>
        <p:spPr/>
        <p:txBody>
          <a:bodyPr/>
          <a:lstStyle>
            <a:lvl1pPr>
              <a:defRPr/>
            </a:lvl1pPr>
          </a:lstStyle>
          <a:p>
            <a:pPr>
              <a:defRPr/>
            </a:pPr>
            <a:fld id="{EB748065-E03A-4D42-B8E7-8FF86A99E838}" type="slidenum">
              <a:rPr lang="pt-BR"/>
              <a:pPr>
                <a:defRPr/>
              </a:pPr>
              <a:t>‹#›</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44B9E179-A442-4F1B-9F1D-E29BBC9BA885}" type="datetimeFigureOut">
              <a:rPr lang="pt-BR"/>
              <a:pPr>
                <a:defRPr/>
              </a:pPr>
              <a:t>29/07/2021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E0F5B6D-B564-4D32-8335-4505D3A7360A}" type="slidenum">
              <a:rPr lang="pt-BR"/>
              <a:pPr>
                <a:defRPr/>
              </a:pPr>
              <a:t>‹#›</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3"/>
          <p:cNvSpPr>
            <a:spLocks noGrp="1"/>
          </p:cNvSpPr>
          <p:nvPr>
            <p:ph type="dt" sz="half" idx="10"/>
          </p:nvPr>
        </p:nvSpPr>
        <p:spPr/>
        <p:txBody>
          <a:bodyPr/>
          <a:lstStyle>
            <a:lvl1pPr>
              <a:defRPr/>
            </a:lvl1pPr>
          </a:lstStyle>
          <a:p>
            <a:pPr>
              <a:defRPr/>
            </a:pPr>
            <a:fld id="{5CB4D490-DF8D-45EE-8EEA-07C1E9A73A7A}" type="datetimeFigureOut">
              <a:rPr lang="pt-BR"/>
              <a:pPr>
                <a:defRPr/>
              </a:pPr>
              <a:t>29/07/2021</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1A12A92B-C2BF-4632-8505-886003D7729C}" type="slidenum">
              <a:rPr lang="pt-BR"/>
              <a:pPr>
                <a:defRPr/>
              </a:pPr>
              <a:t>‹#›</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pt-BR"/>
              <a:t>Clique para editar o título Mestre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a:solidFill>
                  <a:srgbClr val="FFFFFF"/>
                </a:solidFill>
                <a:latin typeface="+mn-lt"/>
                <a:cs typeface="+mn-cs"/>
              </a:defRPr>
            </a:lvl1pPr>
          </a:lstStyle>
          <a:p>
            <a:pPr>
              <a:defRPr/>
            </a:pPr>
            <a:fld id="{D7CC4F60-B46B-4613-AFA4-A213AED9D81E}" type="datetimeFigureOut">
              <a:rPr lang="pt-BR"/>
              <a:pPr>
                <a:defRPr/>
              </a:pPr>
              <a:t>29/07/2021</a:t>
            </a:fld>
            <a:endParaRPr lang="pt-BR"/>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a:solidFill>
                  <a:srgbClr val="FFFFFF"/>
                </a:solidFill>
                <a:latin typeface="+mn-lt"/>
                <a:cs typeface="+mn-cs"/>
              </a:defRPr>
            </a:lvl1pPr>
          </a:lstStyle>
          <a:p>
            <a:pPr>
              <a:defRPr/>
            </a:pPr>
            <a:fld id="{67D0A21F-CAE7-4FE5-8A1A-191BEE2D1E91}" type="slidenum">
              <a:rPr lang="pt-BR"/>
              <a:pPr>
                <a:defRPr/>
              </a:pPr>
              <a:t>‹#›</a:t>
            </a:fld>
            <a:endParaRPr lang="pt-BR"/>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15" r:id="rId1"/>
    <p:sldLayoutId id="2147483716" r:id="rId2"/>
    <p:sldLayoutId id="2147483714" r:id="rId3"/>
    <p:sldLayoutId id="2147483713" r:id="rId4"/>
    <p:sldLayoutId id="2147483712" r:id="rId5"/>
    <p:sldLayoutId id="2147483717" r:id="rId6"/>
    <p:sldLayoutId id="2147483718" r:id="rId7"/>
    <p:sldLayoutId id="2147483711" r:id="rId8"/>
    <p:sldLayoutId id="2147483719" r:id="rId9"/>
  </p:sldLayoutIdLst>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hyperlink" Target="https://pubmed.ncbi.nlm.nih.gov/33895856/"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hyperlink" Target="http://www.ncbi.nlm.nih.gov/entrez/query.fcgi?cmd=Retrieve&amp;db=PubMed&amp;dopt=Abstract&amp;list_uids=26969089" TargetMode="External"/><Relationship Id="rId13" Type="http://schemas.openxmlformats.org/officeDocument/2006/relationships/hyperlink" Target="http://scholar.google.com/scholar_lookup?&amp;title=Costs%20of%20necrotizing%20enterocolitis%20and%20cost-effectiveness%20of%20exclusively%20human%20milk-based%20products%20in%20feeding%20extremely%20premature%20infants&amp;journal=Breastfeed%20Med&amp;doi=10.1089/bfm.2011.0002&amp;volume=7&amp;issue=1&amp;pages=29-37&amp;publication_year=2012&amp;author=Ganapathy,V&amp;author=Hay,JW&amp;author=Kim,JH" TargetMode="External"/><Relationship Id="rId18" Type="http://schemas.openxmlformats.org/officeDocument/2006/relationships/hyperlink" Target="http://www.ncbi.nlm.nih.gov/entrez/query.fcgi?cmd=Retrieve&amp;db=PubMed&amp;dopt=Abstract&amp;list_uids=20638514" TargetMode="External"/><Relationship Id="rId26" Type="http://schemas.openxmlformats.org/officeDocument/2006/relationships/hyperlink" Target="http://scholar.google.com/scholar_lookup?&amp;title=State-based%20analysis%20of%20necrotizing%20enterocolitis%20outcomes&amp;journal=J%20Surg%20Res&amp;doi=10.1016/j.jss.2008.11.008&amp;volume=157&amp;issue=1&amp;pages=21-29&amp;publication_year=2009&amp;author=Guner,YS&amp;author=Friedlich,P&amp;author=Wee,CP&amp;author=Dorey,F&amp;author=Camerini,V&amp;author=Upperman,JS" TargetMode="External"/><Relationship Id="rId3" Type="http://schemas.openxmlformats.org/officeDocument/2006/relationships/hyperlink" Target="https://link.springer.com/articles/cas-redirect/1:CAS:528:DC+C3MXhtVGgtrg=" TargetMode="External"/><Relationship Id="rId21" Type="http://schemas.openxmlformats.org/officeDocument/2006/relationships/hyperlink" Target="http://www.ncbi.nlm.nih.gov/entrez/query.fcgi?cmd=Retrieve&amp;db=PubMed&amp;dopt=Abstract&amp;list_uids=22271701" TargetMode="External"/><Relationship Id="rId34" Type="http://schemas.openxmlformats.org/officeDocument/2006/relationships/hyperlink" Target="https://doi.org/10.1089/bfm.2011.0002Article" TargetMode="External"/><Relationship Id="rId7" Type="http://schemas.openxmlformats.org/officeDocument/2006/relationships/hyperlink" Target="https://doi.org/10.1016/S0140-6736(16)00081-7" TargetMode="External"/><Relationship Id="rId12" Type="http://schemas.openxmlformats.org/officeDocument/2006/relationships/hyperlink" Target="http://www.ncbi.nlm.nih.gov/entrez/query.fcgi?cmd=Retrieve&amp;db=PubMed&amp;dopt=Abstract&amp;list_uids=21718117" TargetMode="External"/><Relationship Id="rId17" Type="http://schemas.openxmlformats.org/officeDocument/2006/relationships/hyperlink" Target="https://doi.org/10.1016/j.jpedsurg.2009.12.002" TargetMode="External"/><Relationship Id="rId25" Type="http://schemas.openxmlformats.org/officeDocument/2006/relationships/hyperlink" Target="http://www.ncbi.nlm.nih.gov/entrez/query.fcgi?cmd=Retrieve&amp;db=PubMed&amp;dopt=Abstract&amp;list_uids=19615694" TargetMode="External"/><Relationship Id="rId33" Type="http://schemas.openxmlformats.org/officeDocument/2006/relationships/hyperlink" Target="http://scholar.google.com/scholar_lookup?&amp;title=Preventive%20strategies%20and%20factors%20associated%20with%20surgically%20treated%20necrotising%20enterocolitis%20in%20extremely%20preterm%20infants:%20an%20international%20unit%20survey%20linked%20with%20retrospective%20cohort%20data%20analysis&amp;journal=BMJ%20Open&amp;doi=10.1136/bmjopen-2019-031086&amp;volume=9&amp;issue=10&amp;publication_year=2019&amp;author=Adams,M&amp;author=Bassler,D&amp;author=Darlow,BA&amp;author=Lui,K&amp;author=Reichman,B&amp;author=Hakansson,S&amp;author=Norman,M&amp;author=Lee,SK&amp;author=Helenius,KK&amp;author=Lehtonen,L&amp;author=San%20Feliciano,L&amp;author=Vento,M&amp;author=Moroni,M&amp;author=Beltempo,M&amp;author=Yang,J&amp;author=Shah,PS" TargetMode="External"/><Relationship Id="rId2" Type="http://schemas.openxmlformats.org/officeDocument/2006/relationships/hyperlink" Target="https://doi.org/10.1056/NEJMra1005408" TargetMode="External"/><Relationship Id="rId16" Type="http://schemas.openxmlformats.org/officeDocument/2006/relationships/hyperlink" Target="http://scholar.google.com/scholar_lookup?&amp;title=Variations%20in%20incidence%20of%20necrotizing%20enterocolitis%20in%20Canadian%20neonatal%20intensive%20care%20units&amp;journal=J%20Pediatr%20Gastroenterol%20Nutr&amp;doi=10.1097/00005176-200410000-00012&amp;volume=39&amp;issue=4&amp;pages=366-372&amp;publication_year=2004&amp;author=Sankaran,K&amp;author=Puckett,B&amp;author=Lee,DSC&amp;author=Seshia,M&amp;author=Boulton,J&amp;author=Qiu,Z&amp;author=Lee,SK" TargetMode="External"/><Relationship Id="rId20" Type="http://schemas.openxmlformats.org/officeDocument/2006/relationships/hyperlink" Target="https://doi.org/10.1542/peds.2011-2022" TargetMode="External"/><Relationship Id="rId29" Type="http://schemas.openxmlformats.org/officeDocument/2006/relationships/hyperlink" Target="http://scholar.google.com/scholar_lookup?&amp;title=Neurodevelopmental%20outcomes%20of%20neonates%20with%20medically%20and%20surgically%20treated%20necrotizing%20enterocolitis&amp;journal=Arch%20Dis%20Child%20Fetal%20Neonatal%20Ed&amp;doi=10.1136/adc.2006.099929&amp;volume=92&amp;issue=3&amp;pages=F193-F198&amp;publication_year=2007&amp;author=Rees,CM&amp;author=Pierro,A&amp;author=Eaton,S" TargetMode="External"/><Relationship Id="rId1" Type="http://schemas.openxmlformats.org/officeDocument/2006/relationships/slideLayout" Target="../slideLayouts/slideLayout1.xml"/><Relationship Id="rId6" Type="http://schemas.openxmlformats.org/officeDocument/2006/relationships/hyperlink" Target="http://scholar.google.com/scholar_lookup?&amp;title=Necrotizing%20enterocolitis&amp;journal=N%20Engl%20J%20Med&amp;doi=10.1056/NEJMra1005408&amp;volume=364&amp;issue=3&amp;pages=255-264&amp;publication_year=2011&amp;author=Neu,J&amp;author=Walker,WA" TargetMode="External"/><Relationship Id="rId11" Type="http://schemas.openxmlformats.org/officeDocument/2006/relationships/hyperlink" Target="https://doi.org/10.1089/bfm.2011.0002" TargetMode="External"/><Relationship Id="rId24" Type="http://schemas.openxmlformats.org/officeDocument/2006/relationships/hyperlink" Target="https://doi.org/10.1016/j.jss.2008.11.008" TargetMode="External"/><Relationship Id="rId32" Type="http://schemas.openxmlformats.org/officeDocument/2006/relationships/hyperlink" Target="http://www.ncbi.nlm.nih.gov/pmc/articles/PMC6797308" TargetMode="External"/><Relationship Id="rId5" Type="http://schemas.openxmlformats.org/officeDocument/2006/relationships/hyperlink" Target="http://www.ncbi.nlm.nih.gov/pmc/articles/PMC3628622" TargetMode="External"/><Relationship Id="rId15" Type="http://schemas.openxmlformats.org/officeDocument/2006/relationships/hyperlink" Target="http://www.ncbi.nlm.nih.gov/entrez/query.fcgi?cmd=Retrieve&amp;db=PubMed&amp;dopt=Abstract&amp;list_uids=15448426" TargetMode="External"/><Relationship Id="rId23" Type="http://schemas.openxmlformats.org/officeDocument/2006/relationships/hyperlink" Target="https://doi.org/10.3389/fped.2020.00188" TargetMode="External"/><Relationship Id="rId28" Type="http://schemas.openxmlformats.org/officeDocument/2006/relationships/hyperlink" Target="http://www.ncbi.nlm.nih.gov/entrez/query.fcgi?cmd=Retrieve&amp;db=PubMed&amp;dopt=Abstract&amp;list_uids=16984980" TargetMode="External"/><Relationship Id="rId10" Type="http://schemas.openxmlformats.org/officeDocument/2006/relationships/hyperlink" Target="http://scholar.google.com/scholar_lookup?&amp;title=Gut%20bacteria%20dysbiosis%20and%20necrotising%20enterocolitis%20in%20very%20low%20birthweight%20infants:%20a%20prospective%20case-control%20study&amp;journal=Lancet.&amp;doi=10.1016/S0140-6736(16)00081-7&amp;volume=387&amp;issue=10031&amp;pages=1928-1936&amp;publication_year=2016&amp;author=Warner,BB&amp;author=Deych,E&amp;author=Zhou,Y&amp;author=Hall-Moore,C&amp;author=Weinstock,GM&amp;author=Sodergren,E&amp;author=Shaikh,N&amp;author=Hoffmann,JA&amp;author=Linneman,LA&amp;author=Hamvas,A&amp;author=Khanna,G&amp;author=Rouggly-Nickless,LC&amp;author=Ndao,IM&amp;author=Shands,BA&amp;author=Escobedo,M&amp;author=Sullivan,JE&amp;author=Radmacher,PG&amp;author=Shannon,WD&amp;author=Tarr,PI" TargetMode="External"/><Relationship Id="rId19" Type="http://schemas.openxmlformats.org/officeDocument/2006/relationships/hyperlink" Target="http://scholar.google.com/scholar_lookup?&amp;title=National%20prospective%20surveillance%20study%20of%20necrotizing%20enterocolitis%20in%20neonatal%20intensive%20care%20units&amp;journal=J%20Pediatr%20Surg&amp;doi=10.1016/j.jpedsurg.2009.12.002&amp;volume=45&amp;issue=7&amp;pages=1391-1397&amp;publication_year=2010&amp;author=Rees,CM&amp;author=Eaton,S&amp;author=Pierro,A" TargetMode="External"/><Relationship Id="rId31" Type="http://schemas.openxmlformats.org/officeDocument/2006/relationships/hyperlink" Target="http://www.ncbi.nlm.nih.gov/entrez/query.fcgi?cmd=Retrieve&amp;db=PubMed&amp;dopt=Abstract&amp;list_uids=31615799" TargetMode="External"/><Relationship Id="rId4" Type="http://schemas.openxmlformats.org/officeDocument/2006/relationships/hyperlink" Target="http://www.ncbi.nlm.nih.gov/entrez/query.fcgi?cmd=Retrieve&amp;db=PubMed&amp;dopt=Abstract&amp;list_uids=21247316" TargetMode="External"/><Relationship Id="rId9" Type="http://schemas.openxmlformats.org/officeDocument/2006/relationships/hyperlink" Target="http://www.ncbi.nlm.nih.gov/pmc/articles/PMC5553277" TargetMode="External"/><Relationship Id="rId14" Type="http://schemas.openxmlformats.org/officeDocument/2006/relationships/hyperlink" Target="https://doi.org/10.1097/00005176-200410000-00012" TargetMode="External"/><Relationship Id="rId22" Type="http://schemas.openxmlformats.org/officeDocument/2006/relationships/hyperlink" Target="http://scholar.google.com/scholar_lookup?&amp;title=Incidence%20and%20timing%20of%20presentation%20of%20necrotizing%20enterocolitis%20in%20preterm%20infants&amp;journal=Pediatrics.&amp;doi=10.1542/peds.2011-2022&amp;volume=129&amp;issue=2&amp;pages=e298-e304&amp;publication_year=2012&amp;author=Yee,WH&amp;author=Soraisham,AS&amp;author=Shah,VS&amp;author=Aziz,K&amp;author=Yoon,W&amp;author=Lee,SK" TargetMode="External"/><Relationship Id="rId27" Type="http://schemas.openxmlformats.org/officeDocument/2006/relationships/hyperlink" Target="https://doi.org/10.1136/adc.2006.099929" TargetMode="External"/><Relationship Id="rId30" Type="http://schemas.openxmlformats.org/officeDocument/2006/relationships/hyperlink" Target="https://doi.org/10.1136/bmjopen-2019-031086" TargetMode="External"/><Relationship Id="rId35" Type="http://schemas.openxmlformats.org/officeDocument/2006/relationships/hyperlink" Target="https://doi.org/10.1016/j.jss.2008.11.008Article"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cholar.google.com/scholar_lookup?&amp;title=A%20quality%20improvement%20intervention%20to%20reduce%20necrotizing%20Enterocolitis%20in%20premature%20infants%20with%20probiotic%20supplementation&amp;journal=Pediatr%20Qual%20Saf&amp;doi=10.1097/pq9.0000000000000201&amp;volume=4&amp;issue=5&amp;publication_year=2019&amp;author=Rolnitsky,A&amp;author=Ng,E&amp;author=Asztalos,E&amp;author=Shama,Y&amp;author=Karol,D&amp;author=Findlater,C&amp;author=Garsch,M&amp;author=Dunn,M" TargetMode="External"/><Relationship Id="rId13" Type="http://schemas.openxmlformats.org/officeDocument/2006/relationships/hyperlink" Target="http://www.ncbi.nlm.nih.gov/entrez/query.fcgi?cmd=Retrieve&amp;db=PubMed&amp;dopt=Abstract&amp;list_uids=12592615" TargetMode="External"/><Relationship Id="rId18" Type="http://schemas.openxmlformats.org/officeDocument/2006/relationships/hyperlink" Target="https://doi.org/10.1016/j.jpedsurg.2008.10.091" TargetMode="External"/><Relationship Id="rId26" Type="http://schemas.openxmlformats.org/officeDocument/2006/relationships/hyperlink" Target="http://www.ncbi.nlm.nih.gov/entrez/query.fcgi?cmd=Retrieve&amp;db=PubMed&amp;dopt=Abstract&amp;list_uids=18434898" TargetMode="External"/><Relationship Id="rId3" Type="http://schemas.openxmlformats.org/officeDocument/2006/relationships/hyperlink" Target="http://www.ncbi.nlm.nih.gov/entrez/query.fcgi?cmd=Retrieve&amp;db=PubMed&amp;dopt=Abstract&amp;list_uids=27244778" TargetMode="External"/><Relationship Id="rId21" Type="http://schemas.openxmlformats.org/officeDocument/2006/relationships/hyperlink" Target="https://doi.org/10.1097/01.shk.0000168871.60531.6f" TargetMode="External"/><Relationship Id="rId7" Type="http://schemas.openxmlformats.org/officeDocument/2006/relationships/hyperlink" Target="http://www.ncbi.nlm.nih.gov/pmc/articles/PMC6805101" TargetMode="External"/><Relationship Id="rId12" Type="http://schemas.openxmlformats.org/officeDocument/2006/relationships/hyperlink" Target="https://doi.org/10.1053/jpsu.2003.50006" TargetMode="External"/><Relationship Id="rId17" Type="http://schemas.openxmlformats.org/officeDocument/2006/relationships/hyperlink" Target="http://scholar.google.com/scholar_lookup?&amp;title=Attenuates%20lung%20neutrophil%20infiltration&amp;journal=J%20Pediatr%20Surg&amp;doi=10.1053/jpsu.2003.50017&amp;volume=38&amp;pages=88-91&amp;publication_year=2003&amp;author=Vinardi,BS&amp;author=Pierro,A&amp;author=Parkinson,EJ" TargetMode="External"/><Relationship Id="rId25" Type="http://schemas.openxmlformats.org/officeDocument/2006/relationships/hyperlink" Target="https://doi.org/10.1097/CCM.0b013e3181709e9f" TargetMode="External"/><Relationship Id="rId2" Type="http://schemas.openxmlformats.org/officeDocument/2006/relationships/hyperlink" Target="https://doi.org/10.1542/peds.2015-1119" TargetMode="External"/><Relationship Id="rId16" Type="http://schemas.openxmlformats.org/officeDocument/2006/relationships/hyperlink" Target="http://www.ncbi.nlm.nih.gov/entrez/query.fcgi?cmd=Retrieve&amp;db=PubMed&amp;dopt=Abstract&amp;list_uids=12592626" TargetMode="External"/><Relationship Id="rId20" Type="http://schemas.openxmlformats.org/officeDocument/2006/relationships/hyperlink" Target="http://scholar.google.com/scholar_lookup?&amp;title=Glutathione%20synthesis%20in%20intestinal%20ischaemia-reperfusion%20injury:%20effects%20of%20moderate%20hypothermia&amp;journal=J%20Pediatr%20Surg&amp;doi=10.1016/j.jpedsurg.2008.10.091&amp;volume=44&amp;pages=353-357&amp;publication_year=2009&amp;author=Kimura,Y&amp;author=Pierro,A&amp;author=Eaton,S" TargetMode="External"/><Relationship Id="rId29" Type="http://schemas.openxmlformats.org/officeDocument/2006/relationships/hyperlink" Target="https://link.springer.com/articles/cas-redirect/1:STN:280:DyaE1c/nvFCntQ==" TargetMode="External"/><Relationship Id="rId1" Type="http://schemas.openxmlformats.org/officeDocument/2006/relationships/slideLayout" Target="../slideLayouts/slideLayout1.xml"/><Relationship Id="rId6" Type="http://schemas.openxmlformats.org/officeDocument/2006/relationships/hyperlink" Target="http://www.ncbi.nlm.nih.gov/entrez/query.fcgi?cmd=Retrieve&amp;db=PubMed&amp;dopt=Abstract&amp;list_uids=31745505" TargetMode="External"/><Relationship Id="rId11" Type="http://schemas.openxmlformats.org/officeDocument/2006/relationships/hyperlink" Target="https://doi.org/10.1542/peds.2008-3211" TargetMode="External"/><Relationship Id="rId24" Type="http://schemas.openxmlformats.org/officeDocument/2006/relationships/hyperlink" Target="http://scholar.google.com/scholar_lookup?&amp;title=Moderate%20hypothermia%20protects%20against%20systemic%20oxidative%20stress%20in%20a%20rat%20model%20of%20intestinal%20ischemia%20and%20reperfusion%20injury&amp;journal=Shock.&amp;doi=10.1097/01.shk.0000168871.60531.6f&amp;volume=24&amp;issue=2&amp;pages=159-164&amp;publication_year=2005&amp;author=Stefanutti,G&amp;author=Pierro,A&amp;author=Vinardi,S&amp;author=Spitz,L&amp;author=Eaton,S" TargetMode="External"/><Relationship Id="rId32" Type="http://schemas.openxmlformats.org/officeDocument/2006/relationships/hyperlink" Target="http://scholar.google.com/scholar_lookup?&amp;title=Neonatal%20necrotizing%20enterocolitis.%20Therapeutic%20decisions%20based%20upon%20clinical%20staging&amp;journal=Ann%20Surg&amp;doi=10.1097/00000658-197801000-00001&amp;volume=187&amp;issue=1&amp;pages=1-7&amp;publication_year=1978&amp;author=Bell,MJ&amp;author=Ternberg,JL&amp;author=Feigin,RD" TargetMode="External"/><Relationship Id="rId5" Type="http://schemas.openxmlformats.org/officeDocument/2006/relationships/hyperlink" Target="https://doi.org/10.1097/pq9.0000000000000201" TargetMode="External"/><Relationship Id="rId15" Type="http://schemas.openxmlformats.org/officeDocument/2006/relationships/hyperlink" Target="https://doi.org/10.1053/jpsu.2003.50017" TargetMode="External"/><Relationship Id="rId23" Type="http://schemas.openxmlformats.org/officeDocument/2006/relationships/hyperlink" Target="http://www.ncbi.nlm.nih.gov/entrez/query.fcgi?cmd=Retrieve&amp;db=PubMed&amp;dopt=Abstract&amp;list_uids=16044087" TargetMode="External"/><Relationship Id="rId28" Type="http://schemas.openxmlformats.org/officeDocument/2006/relationships/hyperlink" Target="https://doi.org/10.1097/00000658-197801000-00001" TargetMode="External"/><Relationship Id="rId10" Type="http://schemas.openxmlformats.org/officeDocument/2006/relationships/hyperlink" Target="http://scholar.google.com/scholar_lookup?&amp;title=NEC-zero%20recommendations%20from%20scoping%20review%20of%20evidence%20to%20prevent%20and%20foster%20timely%20recognition%20of%20necrotizing%20enterocolitis&amp;journal=Matern%20Heal%20Neonatol%20Perinatol&amp;doi=10.1186/s40748-017-0062-0&amp;volume=3&amp;issue=1&amp;pages=1-14&amp;publication_year=2017&amp;author=Gephart,SM&amp;author=Hanson,C&amp;author=Wetzel,CM&amp;author=Fleiner,M&amp;author=Umberger,E&amp;author=Martin,L&amp;author=Rao,S&amp;author=Agrawal,A&amp;author=Marin,T&amp;author=Kirmani,K&amp;author=Quinn,M&amp;author=Quinn,J&amp;author=Dudding,KM&amp;author=Clay,T&amp;author=Sauberan,J&amp;author=Eskenazi,Y&amp;author=Porter,C&amp;author=Msowoya,AL&amp;author=Wyles,C&amp;author=Avenado-Ruiz,M&amp;author=Vo,S&amp;author=Reber,KM&amp;author=Duchon,J" TargetMode="External"/><Relationship Id="rId19" Type="http://schemas.openxmlformats.org/officeDocument/2006/relationships/hyperlink" Target="http://www.ncbi.nlm.nih.gov/entrez/query.fcgi?cmd=Retrieve&amp;db=PubMed&amp;dopt=Abstract&amp;list_uids=19231533" TargetMode="External"/><Relationship Id="rId31" Type="http://schemas.openxmlformats.org/officeDocument/2006/relationships/hyperlink" Target="http://www.ncbi.nlm.nih.gov/pmc/articles/PMC1396409" TargetMode="External"/><Relationship Id="rId4" Type="http://schemas.openxmlformats.org/officeDocument/2006/relationships/hyperlink" Target="http://scholar.google.com/scholar_lookup?&amp;title=Quality%20improvement%20initiative%20to%20reduce%20the%20necrotizing%20enterocolitis%20rate%20in%20premature%20infants&amp;journal=Pediatrics.&amp;doi=10.1542/peds.2015-1119&amp;volume=137&amp;issue=5&amp;publication_year=2016&amp;author=Talavera,MM&amp;author=Bixler,G&amp;author=Cozzi,C&amp;author=Dail,J&amp;author=Miller,RR&amp;author=McClead,R&amp;author=Reber,K" TargetMode="External"/><Relationship Id="rId9" Type="http://schemas.openxmlformats.org/officeDocument/2006/relationships/hyperlink" Target="https://doi.org/10.1186/s40748-017-0062-0" TargetMode="External"/><Relationship Id="rId14" Type="http://schemas.openxmlformats.org/officeDocument/2006/relationships/hyperlink" Target="http://scholar.google.com/scholar_lookup?&amp;title=Body%20temperature%20and%20heat%20production%20in%20suckling%20rat%20endotoxaemia:%20beneficial%20effects%20of%20glutamine&amp;journal=J%20Pediatr%20Surg&amp;doi=10.1053/jpsu.2003.50006&amp;volume=38&amp;pages=37-44&amp;publication_year=2003&amp;author=Garrett-Cox,RG&amp;author=Pierro,A&amp;author=Spitz,L&amp;author=Eaton,S" TargetMode="External"/><Relationship Id="rId22" Type="http://schemas.openxmlformats.org/officeDocument/2006/relationships/hyperlink" Target="https://link.springer.com/articles/cas-redirect/1:CAS:528:DC+D2MXpslGntrg=" TargetMode="External"/><Relationship Id="rId27" Type="http://schemas.openxmlformats.org/officeDocument/2006/relationships/hyperlink" Target="http://scholar.google.com/scholar_lookup?&amp;title=Moderate%20hypothermia%20as%20a%20rescue%20therapy%20against%20intestinal%20ischemia%20and%20reperfusion%20injury%20in%20the%20rat&amp;journal=Crit%20Care%20Med&amp;doi=10.1097/CCM.0b013e3181709e9f&amp;volume=36&amp;issue=5&amp;pages=1564-1572&amp;publication_year=2008&amp;author=Stefanutti,G&amp;author=Pierro,A&amp;author=Parkinson,EJ&amp;author=Smith,VV&amp;author=Eaton,S" TargetMode="External"/><Relationship Id="rId30" Type="http://schemas.openxmlformats.org/officeDocument/2006/relationships/hyperlink" Target="http://www.ncbi.nlm.nih.gov/entrez/query.fcgi?cmd=Retrieve&amp;db=PubMed&amp;dopt=Abstract&amp;list_uids=41350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www.ncbi.nlm.nih.gov/pmc/articles/PMC7041196" TargetMode="External"/><Relationship Id="rId13" Type="http://schemas.openxmlformats.org/officeDocument/2006/relationships/hyperlink" Target="http://scholar.google.com/scholar_lookup?&amp;title=A%20neonatal%20sequential%20organ%20failure%20assessment%20score%20predicts%20mortality%20to%20late-onset%20sepsis%20in%20preterm%20very%20low%20birth%20weight%20infants&amp;journal=Pediatr%20Res&amp;doi=10.1038/s41390-019-0517-2&amp;volume=88&amp;issue=1&amp;pages=85-90&amp;publication_year=2019&amp;author=Wynn,JL&amp;author=Polin,RA" TargetMode="External"/><Relationship Id="rId18" Type="http://schemas.openxmlformats.org/officeDocument/2006/relationships/hyperlink" Target="http://scholar.google.com/scholar_lookup?&amp;title=Discrimination%20of%20GutCheck%20NEC:%20a%20clinical%20risk%20index%20for%20necrotizing%20enterocolitis&amp;journal=J%20Perinatol&amp;doi=10.1038/jp.2014.37&amp;volume=34&amp;issue=6&amp;pages=468-475&amp;publication_year=2014&amp;author=Gephart,SM&amp;author=Spitzer,AR&amp;author=Effken,JA&amp;author=Dodd,E&amp;author=Halpern,M&amp;author=McGrath,JM" TargetMode="External"/><Relationship Id="rId26" Type="http://schemas.openxmlformats.org/officeDocument/2006/relationships/hyperlink" Target="https://doi.org/10.1053/j.sempedsurg.2017.11.011" TargetMode="External"/><Relationship Id="rId3" Type="http://schemas.openxmlformats.org/officeDocument/2006/relationships/hyperlink" Target="http://www.ncbi.nlm.nih.gov/entrez/query.fcgi?cmd=Retrieve&amp;db=PubMed&amp;dopt=Abstract&amp;list_uids=26509402" TargetMode="External"/><Relationship Id="rId21" Type="http://schemas.openxmlformats.org/officeDocument/2006/relationships/hyperlink" Target="http://scholar.google.com/scholar_lookup?&amp;title=The%20likeness%20of%20fetal%20growth%20and%20newborn%20size%20across%20non-isolated%20populations%20in%20the%20INTERGROWTH-21st%20project:%20the%20fetal%20growth%20longitudinal%20study%20and%20newborn%20cross-sectional%20study&amp;journal=Lancet%20Diabetes%20Endocrinol&amp;doi=10.1016/S2213-8587(14)70121-4&amp;volume=2&amp;issue=10&amp;pages=781-792&amp;publication_year=2014&amp;author=Villar,J&amp;author=Papageorghiou,AT&amp;author=Pang,R&amp;author=Ohuma,EO&amp;author=Cheikh%20Ismail,L&amp;author=Barros,FC&amp;author=Lambert,A&amp;author=Carvalho,M&amp;author=Jaffer,YA&amp;author=Bertino,E&amp;author=Gravett,MG&amp;author=Altman,DG&amp;author=Purwar,M&amp;author=Frederick,IO&amp;author=Noble,JA&amp;author=Victora,CG&amp;author=Bhutta,ZA&amp;author=Kennedy,SH" TargetMode="External"/><Relationship Id="rId7" Type="http://schemas.openxmlformats.org/officeDocument/2006/relationships/hyperlink" Target="http://www.ncbi.nlm.nih.gov/entrez/query.fcgi?cmd=Retrieve&amp;db=PubMed&amp;dopt=Abstract&amp;list_uids=32093763" TargetMode="External"/><Relationship Id="rId12" Type="http://schemas.openxmlformats.org/officeDocument/2006/relationships/hyperlink" Target="http://www.ncbi.nlm.nih.gov/pmc/articles/PMC7007331" TargetMode="External"/><Relationship Id="rId17" Type="http://schemas.openxmlformats.org/officeDocument/2006/relationships/hyperlink" Target="http://www.ncbi.nlm.nih.gov/pmc/articles/PMC4420242" TargetMode="External"/><Relationship Id="rId25" Type="http://schemas.openxmlformats.org/officeDocument/2006/relationships/hyperlink" Target="http://scholar.google.com/scholar_lookup?&amp;title=Probiotics%20may%20not%20prevent%20the%20deterioration%20of%20necrotizing%20enterocolitis%20from%20stage%20I%20to%20II/III&amp;journal=BMC%20Pediatr&amp;doi=10.1186/s12887-019-1524-5&amp;volume=19&amp;issue=1&amp;pages=1-7&amp;publication_year=2019&amp;author=Wang,ZL&amp;author=Liu,L&amp;author=Hu,XY&amp;author=Guo,L&amp;author=Li,QY&amp;author=An,Y&amp;author=Jiang,YJ&amp;author=Chen,S&amp;author=Wang,XQ&amp;author=He,Y&amp;author=Li,LQ" TargetMode="External"/><Relationship Id="rId33" Type="http://schemas.openxmlformats.org/officeDocument/2006/relationships/hyperlink" Target="http://clinicaltrials.gov/" TargetMode="External"/><Relationship Id="rId2" Type="http://schemas.openxmlformats.org/officeDocument/2006/relationships/hyperlink" Target="https://doi.org/10.3928/00220124-20151020-02" TargetMode="External"/><Relationship Id="rId16" Type="http://schemas.openxmlformats.org/officeDocument/2006/relationships/hyperlink" Target="http://www.ncbi.nlm.nih.gov/entrez/query.fcgi?cmd=Retrieve&amp;db=PubMed&amp;dopt=Abstract&amp;list_uids=24651734" TargetMode="External"/><Relationship Id="rId20" Type="http://schemas.openxmlformats.org/officeDocument/2006/relationships/hyperlink" Target="http://www.ncbi.nlm.nih.gov/entrez/query.fcgi?cmd=Retrieve&amp;db=PubMed&amp;dopt=Abstract&amp;list_uids=25009082" TargetMode="External"/><Relationship Id="rId29" Type="http://schemas.openxmlformats.org/officeDocument/2006/relationships/hyperlink" Target="https://doi.org/10.1016/j.jpedsurg.2018.02.086" TargetMode="External"/><Relationship Id="rId1" Type="http://schemas.openxmlformats.org/officeDocument/2006/relationships/slideLayout" Target="../slideLayouts/slideLayout1.xml"/><Relationship Id="rId6" Type="http://schemas.openxmlformats.org/officeDocument/2006/relationships/hyperlink" Target="https://doi.org/10.1186/s13054-020-2787-9" TargetMode="External"/><Relationship Id="rId11" Type="http://schemas.openxmlformats.org/officeDocument/2006/relationships/hyperlink" Target="http://www.ncbi.nlm.nih.gov/entrez/query.fcgi?cmd=Retrieve&amp;db=PubMed&amp;dopt=Abstract&amp;list_uids=31394566" TargetMode="External"/><Relationship Id="rId24" Type="http://schemas.openxmlformats.org/officeDocument/2006/relationships/hyperlink" Target="https://doi.org/10.1186/s12887-019-1524-5" TargetMode="External"/><Relationship Id="rId32" Type="http://schemas.openxmlformats.org/officeDocument/2006/relationships/hyperlink" Target="http://scholar.google.com/scholar_lookup?&amp;title=Treatment%20of%20experimental%20necrotizing%20enterocolitis%20with%20stem%20cell-derived%20exosomes&amp;journal=J%20Pediatr%20Surg&amp;doi=10.1016/j.jpedsurg.2018.02.086&amp;volume=53&amp;pages=1215-1220&amp;publication_year=2018&amp;author=McCulloh,CJ&amp;author=Olson,JK&amp;author=Wang,Y" TargetMode="External"/><Relationship Id="rId5" Type="http://schemas.openxmlformats.org/officeDocument/2006/relationships/hyperlink" Target="https://doi.org/10.1002/mus.880180822" TargetMode="External"/><Relationship Id="rId15" Type="http://schemas.openxmlformats.org/officeDocument/2006/relationships/hyperlink" Target="https://link.springer.com/articles/cas-redirect/1:STN:280:DC+C2crlslemtQ==" TargetMode="External"/><Relationship Id="rId23" Type="http://schemas.openxmlformats.org/officeDocument/2006/relationships/hyperlink" Target="http://scholar.google.com/scholar_lookup?&amp;title=Probiotics%20for%20prevention%20of%20severe%20necrotizing%20enterocolitis:%20experience%20of%20New%20Zealand%20neonatal%20intensive%20care%20units&amp;journal=Front%20Pediatr&amp;doi=10.3389/fped.2020.00119&amp;volume=8&amp;issue=April&amp;pages=1-9&amp;publication_year=2020&amp;author=Meyer,MP&amp;author=Chow,SSW&amp;author=Alsweiler,J&amp;author=Bourchier,D&amp;author=Broadbent,R&amp;author=Knight,D&amp;author=Lynn,AM&amp;author=Patel,H" TargetMode="External"/><Relationship Id="rId28" Type="http://schemas.openxmlformats.org/officeDocument/2006/relationships/hyperlink" Target="http://scholar.google.com/scholar_lookup?&amp;title=Stem%20cell%20therapy%20in%20necrotizing%20enterocolitis:%20current%20state%20and%20future%20directions&amp;journal=Semin%20Pediatr%20Surg&amp;doi=10.1053/j.sempedsurg.2017.11.011&amp;volume=27&amp;issue=1&amp;pages=57-64&amp;publication_year=2018&amp;author=Drucker,NA&amp;author=McCulloh,CJ&amp;author=Li,B&amp;author=Pierro,A&amp;author=Besner,GE&amp;author=Markel,TA" TargetMode="External"/><Relationship Id="rId10" Type="http://schemas.openxmlformats.org/officeDocument/2006/relationships/hyperlink" Target="https://doi.org/10.1038/s41390-019-0517-2" TargetMode="External"/><Relationship Id="rId19" Type="http://schemas.openxmlformats.org/officeDocument/2006/relationships/hyperlink" Target="https://doi.org/10.1016/S2213-8587(14)70121-4" TargetMode="External"/><Relationship Id="rId31" Type="http://schemas.openxmlformats.org/officeDocument/2006/relationships/hyperlink" Target="http://www.ncbi.nlm.nih.gov/pmc/articles/PMC5994352" TargetMode="External"/><Relationship Id="rId4" Type="http://schemas.openxmlformats.org/officeDocument/2006/relationships/hyperlink" Target="http://scholar.google.com/scholar_lookup?&amp;title=SQUIRE%202.0%20(standards%20for%20QUality%20improvement%20reporting%20excellence):%20revised%20publication%20guidelines%20from%20a%20detailed%20consensus%20process&amp;journal=J%20Contin%20Educ%20Nurs&amp;doi=10.3928/00220124-20151020-02&amp;volume=46&amp;issue=11&amp;pages=501-507&amp;publication_year=2015&amp;author=Ogrinc,G&amp;author=Davies,L&amp;author=Goodman,D&amp;author=Batalden,P&amp;author=Davidoff,F&amp;author=Stevens,D" TargetMode="External"/><Relationship Id="rId9" Type="http://schemas.openxmlformats.org/officeDocument/2006/relationships/hyperlink" Target="http://scholar.google.com/scholar_lookup?&amp;title=International%20evidence-based%20guidelines%20on%20point%20of%20care%20ultrasound%20(POCUS)%20for%20critically%20ill%20neonates%20and%20children%20issued%20by%20the%20POCUS%20working%20Group%20of%20the%20European%20Society%20of%20Paediatric%20and%20neonatal%20intensive%20care%20(ESPNIC)&amp;journal=Crit%20Care&amp;doi=10.1186/s13054-020-2787-9&amp;volume=24&amp;issue=1&amp;publication_year=2020&amp;author=Singh,Y&amp;author=Tissot,C&amp;author=Fraga,M" TargetMode="External"/><Relationship Id="rId14" Type="http://schemas.openxmlformats.org/officeDocument/2006/relationships/hyperlink" Target="https://doi.org/10.1038/jp.2014.37" TargetMode="External"/><Relationship Id="rId22" Type="http://schemas.openxmlformats.org/officeDocument/2006/relationships/hyperlink" Target="https://doi.org/10.3389/fped.2020.00119" TargetMode="External"/><Relationship Id="rId27" Type="http://schemas.openxmlformats.org/officeDocument/2006/relationships/hyperlink" Target="http://www.ncbi.nlm.nih.gov/entrez/query.fcgi?cmd=Retrieve&amp;db=PubMed&amp;dopt=Abstract&amp;list_uids=29275819" TargetMode="External"/><Relationship Id="rId30" Type="http://schemas.openxmlformats.org/officeDocument/2006/relationships/hyperlink" Target="http://www.ncbi.nlm.nih.gov/entrez/query.fcgi?cmd=Retrieve&amp;db=PubMed&amp;dopt=Abstract&amp;list_uids=29661576"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www.ncbi.nlm.nih.gov/entrez/query.fcgi?cmd=Retrieve&amp;db=PubMed&amp;dopt=Abstract&amp;list_uids=31056716" TargetMode="External"/><Relationship Id="rId13" Type="http://schemas.openxmlformats.org/officeDocument/2006/relationships/hyperlink" Target="https://doi.org/10.1371/journal.pone.0224880" TargetMode="External"/><Relationship Id="rId18" Type="http://schemas.openxmlformats.org/officeDocument/2006/relationships/hyperlink" Target="http://scholar.google.com/scholar_lookup?&amp;title=Surgical%20necrotizing%20enterocolitis&amp;journal=Semin%20Perinatol&amp;doi=10.1053/j.semperi.2016.09.020&amp;volume=41&amp;issue=1&amp;pages=70-79&amp;publication_year=2017&amp;author=Robinson,JR&amp;author=Rellinger,EJ&amp;author=Hatch,LD&amp;author=Weitkamp,JH&amp;author=Speck,KE&amp;author=Danko,M&amp;author=Blakely,ML" TargetMode="External"/><Relationship Id="rId26" Type="http://schemas.openxmlformats.org/officeDocument/2006/relationships/hyperlink" Target="http://www.ncbi.nlm.nih.gov/entrez/query.fcgi?cmd=Retrieve&amp;db=PubMed&amp;dopt=Abstract&amp;list_uids=29896428" TargetMode="External"/><Relationship Id="rId3" Type="http://schemas.openxmlformats.org/officeDocument/2006/relationships/hyperlink" Target="http://www.ncbi.nlm.nih.gov/entrez/query.fcgi?cmd=Retrieve&amp;db=PubMed&amp;dopt=Abstract&amp;list_uids=24210925" TargetMode="External"/><Relationship Id="rId21" Type="http://schemas.openxmlformats.org/officeDocument/2006/relationships/hyperlink" Target="http://www.ncbi.nlm.nih.gov/pmc/articles/PMC6604259" TargetMode="External"/><Relationship Id="rId7" Type="http://schemas.openxmlformats.org/officeDocument/2006/relationships/hyperlink" Target="https://doi.org/10.1007/s00431-019-03386-9" TargetMode="External"/><Relationship Id="rId12" Type="http://schemas.openxmlformats.org/officeDocument/2006/relationships/hyperlink" Target="http://scholar.google.com/scholar_lookup?&amp;title=Active%20versus%20passive%20cooling%20during%20neonatal%20transport&amp;journal=Pediatrics.&amp;doi=10.1542/peds.2013-1686&amp;volume=132&amp;issue=5&amp;pages=841-846&amp;publication_year=2013&amp;author=Chaudhary,R&amp;author=Farrer,K&amp;author=Broster,S&amp;author=Mcritchie,L&amp;author=Austin,T" TargetMode="External"/><Relationship Id="rId17" Type="http://schemas.openxmlformats.org/officeDocument/2006/relationships/hyperlink" Target="http://www.ncbi.nlm.nih.gov/entrez/query.fcgi?cmd=Retrieve&amp;db=PubMed&amp;dopt=Abstract&amp;list_uids=27836422" TargetMode="External"/><Relationship Id="rId25" Type="http://schemas.openxmlformats.org/officeDocument/2006/relationships/hyperlink" Target="https://doi.org/10.14336/AD.2017.0703" TargetMode="External"/><Relationship Id="rId2" Type="http://schemas.openxmlformats.org/officeDocument/2006/relationships/hyperlink" Target="https://doi.org/10.1016/j.jpeds.2013.09.049" TargetMode="External"/><Relationship Id="rId16" Type="http://schemas.openxmlformats.org/officeDocument/2006/relationships/hyperlink" Target="https://doi.org/10.1053/j.semperi.2016.09.020" TargetMode="External"/><Relationship Id="rId20" Type="http://schemas.openxmlformats.org/officeDocument/2006/relationships/hyperlink" Target="http://www.ncbi.nlm.nih.gov/entrez/query.fcgi?cmd=Retrieve&amp;db=PubMed&amp;dopt=Abstract&amp;list_uids=30974443" TargetMode="External"/><Relationship Id="rId29" Type="http://schemas.openxmlformats.org/officeDocument/2006/relationships/hyperlink" Target="https://doi.org/10.1097/RUQ.0000000000000342" TargetMode="External"/><Relationship Id="rId1" Type="http://schemas.openxmlformats.org/officeDocument/2006/relationships/slideLayout" Target="../slideLayouts/slideLayout1.xml"/><Relationship Id="rId6" Type="http://schemas.openxmlformats.org/officeDocument/2006/relationships/hyperlink" Target="http://scholar.google.com/scholar_lookup?&amp;title=Association%20between%20admission%20temperature%20and%20mortality%20and%20major%20morbidity%20in%20preterm%20infants%20born%20at%20fewer%20than%2033%20weeks%E2%80%99%20gestation&amp;journal=JAMA%20Pediatr&amp;doi=10.1001/jamapediatrics.2015.0277&amp;volume=169&amp;issue=4&amp;pages=4-11&amp;publication_year=2015&amp;author=Lyu,Y&amp;author=Shah,PS&amp;author=Ye,XY&amp;author=Warre,R&amp;author=Piedboeuf,B&amp;author=Deshpandey,A&amp;author=Dunn,M&amp;author=Lee,SK" TargetMode="External"/><Relationship Id="rId11" Type="http://schemas.openxmlformats.org/officeDocument/2006/relationships/hyperlink" Target="http://www.ncbi.nlm.nih.gov/entrez/query.fcgi?cmd=Retrieve&amp;db=PubMed&amp;dopt=Abstract&amp;list_uids=24144712" TargetMode="External"/><Relationship Id="rId24" Type="http://schemas.openxmlformats.org/officeDocument/2006/relationships/hyperlink" Target="http://scholar.google.com/scholar_lookup?&amp;title=Experimental%20necrotizing%20enterocolitis%20induces%20neuroinflammation%20in%20the%20neonatal%20brain&amp;journal=J%20Neuroinflammation&amp;doi=10.1186/s12974-019-1481-9&amp;volume=16&amp;issue=1&amp;pages=1-14&amp;publication_year=2019&amp;author=Biouss,G&amp;author=Antounians,L&amp;author=Li,B&amp;author=O%E2%80%99Connell,JS&amp;author=Seo,S&amp;author=Catania,VD&amp;author=Guadagno,J&amp;author=Rahman,A&amp;author=Zani-Ruttenstock,E&amp;author=Svergun,N&amp;author=Pierro,A&amp;author=Zani,A" TargetMode="External"/><Relationship Id="rId5" Type="http://schemas.openxmlformats.org/officeDocument/2006/relationships/hyperlink" Target="https://doi.org/10.1001/jamapediatrics.2015.0277" TargetMode="External"/><Relationship Id="rId15" Type="http://schemas.openxmlformats.org/officeDocument/2006/relationships/hyperlink" Target="http://scholar.google.com/scholar_lookup?&amp;title=Clinical%20characteristics%20of%20neonatal%20fulminant%20necrotizing%20enterocolitis%20in%20a%20tertiary%20Children%E2%80%99s%20hospital%20in%20the%20last%2010%20years&amp;journal=PLoS%20One&amp;doi=10.1371/journal.pone.0224880&amp;volume=14&amp;issue=11&amp;pages=3-11&amp;publication_year=2019&amp;author=Lin,L&amp;author=Xia,X&amp;author=Liu,W&amp;author=Wang,Y&amp;author=Hua,Z" TargetMode="External"/><Relationship Id="rId23" Type="http://schemas.openxmlformats.org/officeDocument/2006/relationships/hyperlink" Target="https://doi.org/10.1186/s12974-019-1481-9" TargetMode="External"/><Relationship Id="rId28" Type="http://schemas.openxmlformats.org/officeDocument/2006/relationships/hyperlink" Target="http://scholar.google.com/scholar_lookup?&amp;title=Mild%20therapeutic%20hypothermia%20protects%20the%20brain%20from%20ischemia/reperfusion%20injury%20through%20upregulation%20of%20iASPP&amp;journal=Aging%20Dis&amp;doi=10.14336/AD.2017.0703&amp;volume=9&amp;issue=3&amp;pages=401-411&amp;publication_year=2018&amp;author=Liu,X&amp;author=Wen,S&amp;author=Zhao,S" TargetMode="External"/><Relationship Id="rId10" Type="http://schemas.openxmlformats.org/officeDocument/2006/relationships/hyperlink" Target="https://doi.org/10.1542/peds.2013-1686" TargetMode="External"/><Relationship Id="rId19" Type="http://schemas.openxmlformats.org/officeDocument/2006/relationships/hyperlink" Target="https://doi.org/10.1159/000497420" TargetMode="External"/><Relationship Id="rId31" Type="http://schemas.openxmlformats.org/officeDocument/2006/relationships/hyperlink" Target="http://scholar.google.com/scholar_lookup?&amp;title=Bowel%20ultrasound%20for%20the%20diagnosis%20of%20necrotizing%20enterocolitis:%20a%20meta-analysis&amp;journal=Ultrasound%20Q&amp;doi=10.1097/RUQ.0000000000000342&amp;volume=34&amp;issue=3&amp;pages=113-118&amp;publication_year=2018&amp;author=Cuna,AC&amp;author=Lee,JC&amp;author=Robinson,AL&amp;author=Allen,NH&amp;author=Foley,JE&amp;author=Chan,SS" TargetMode="External"/><Relationship Id="rId4" Type="http://schemas.openxmlformats.org/officeDocument/2006/relationships/hyperlink" Target="http://scholar.google.com/scholar_lookup?&amp;title=Hypothermia%20and%20early%20neonatal%20mortality%20in%20preterm%20infants&amp;journal=J%20Pediatr&amp;doi=10.1016/j.jpeds.2013.09.049&amp;volume=164&amp;issue=2&amp;pages=271-276&amp;publication_year=2014&amp;author=Almeida,MFB&amp;author=Guinsburg,R&amp;author=Sancho,GA" TargetMode="External"/><Relationship Id="rId9" Type="http://schemas.openxmlformats.org/officeDocument/2006/relationships/hyperlink" Target="http://scholar.google.com/scholar_lookup?&amp;title=Admission%20hypothermia,%20neonatal%20morbidity,%20and%20mortality:%20evaluation%20of%20a%20multicenter%20cohort%20of%20very%20low%20birth%20weight%20preterm%20infants%20according%20to%20relative%20performance%20of%20the%20center&amp;journal=Eur%20J%20Pediatr&amp;doi=10.1007/s00431-019-03386-9&amp;volume=178&amp;issue=7&amp;pages=1023-1032&amp;publication_year=2019&amp;author=Siqueira%20Caldas,JP&amp;author=Ferri,WAG&amp;author=Marba,STM&amp;author=Aragon,DC&amp;author=Guinsburg,R&amp;author=de%20Almeida,MFB&amp;author=Diniz,EMA&amp;author=Silveira,RCS&amp;author=Alves%20Junior,JMS&amp;author=Pavanelli,MB&amp;author=Bentlin,MR&amp;author=Ferreira,DMLM&amp;author=Vale,MS&amp;author=Fiori,HH&amp;author=Duarte,JLMB&amp;author=Meneses,JA&amp;author=Cwajg,S&amp;author=Carvalho,WB&amp;author=Ferrari,LSL&amp;author=Silva,NMM&amp;author=da%20Silva,RPGVC&amp;author=Anchieta,LM&amp;author=Santos,JPF&amp;author=Kawakami,MD" TargetMode="External"/><Relationship Id="rId14" Type="http://schemas.openxmlformats.org/officeDocument/2006/relationships/hyperlink" Target="https://link.springer.com/articles/cas-redirect/1:CAS:528:DC+C1MXit1ygsr3P" TargetMode="External"/><Relationship Id="rId22" Type="http://schemas.openxmlformats.org/officeDocument/2006/relationships/hyperlink" Target="http://scholar.google.com/scholar_lookup?&amp;title=Necrotizing%20enterocolitis,%20gut%20microbiota,%20and%20brain%20development:%20role%20of%20the%20brain-gut%20axis&amp;journal=Neonatology.&amp;doi=10.1159/000497420&amp;volume=115&amp;issue=4&amp;pages=423-431&amp;publication_year=2019&amp;author=Niemarkt,HJ&amp;author=Meij,TG&amp;author=Ganzewinkel,CJ" TargetMode="External"/><Relationship Id="rId27" Type="http://schemas.openxmlformats.org/officeDocument/2006/relationships/hyperlink" Target="http://www.ncbi.nlm.nih.gov/pmc/articles/PMC5988595" TargetMode="External"/><Relationship Id="rId30" Type="http://schemas.openxmlformats.org/officeDocument/2006/relationships/hyperlink" Target="http://www.ncbi.nlm.nih.gov/entrez/query.fcgi?cmd=Retrieve&amp;db=PubMed&amp;dopt=Abstract&amp;list_uids=29369246"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www.ncbi.nlm.nih.gov/entrez/query.fcgi?cmd=Retrieve&amp;db=PubMed&amp;dopt=Abstract&amp;list_uids=29505782" TargetMode="External"/><Relationship Id="rId13" Type="http://schemas.openxmlformats.org/officeDocument/2006/relationships/hyperlink" Target="http://scholar.google.com/scholar_lookup?&amp;title=Effects%20of%20therapeutic%20hypothermia%20on%20the%20gut%20microbiota%20and%20metabolome%20of%20infants%20suffering%20hypoxic-ischemic%20encephalopathy%20at%20birth&amp;journal=Int%20J%20Biochem%20Cell%20Biol&amp;doi=10.1016/j.biocel.2017.08.017&amp;volume=93&amp;issue=April&amp;pages=110-118&amp;publication_year=2017&amp;author=Watkins,C&amp;author=Murphy,K&amp;author=Yen,S&amp;author=Carafa,I&amp;author=Dempsey,EM&amp;author=O%E2%80%99Shea,CA&amp;author=Vercoe,EA&amp;author=Ross,RP&amp;author=Stanton,C&amp;author=Ryan,CA" TargetMode="External"/><Relationship Id="rId18" Type="http://schemas.openxmlformats.org/officeDocument/2006/relationships/hyperlink" Target="http://www.ncbi.nlm.nih.gov/pmc/articles/PMC7003568" TargetMode="External"/><Relationship Id="rId3" Type="http://schemas.openxmlformats.org/officeDocument/2006/relationships/hyperlink" Target="https://doi.org/10.1016/j.siny.2018.08.001" TargetMode="External"/><Relationship Id="rId21" Type="http://schemas.openxmlformats.org/officeDocument/2006/relationships/hyperlink" Target="http://www.ncbi.nlm.nih.gov/entrez/query.fcgi?cmd=Retrieve&amp;db=PubMed&amp;dopt=Abstract&amp;list_uids=32660457" TargetMode="External"/><Relationship Id="rId7" Type="http://schemas.openxmlformats.org/officeDocument/2006/relationships/hyperlink" Target="https://link.springer.com/articles/cas-redirect/1:CAS:528:DC+C1cXkt1Gru78=" TargetMode="External"/><Relationship Id="rId12" Type="http://schemas.openxmlformats.org/officeDocument/2006/relationships/hyperlink" Target="http://www.ncbi.nlm.nih.gov/entrez/query.fcgi?cmd=Retrieve&amp;db=PubMed&amp;dopt=Abstract&amp;list_uids=29024730" TargetMode="External"/><Relationship Id="rId17" Type="http://schemas.openxmlformats.org/officeDocument/2006/relationships/hyperlink" Target="https://doi.org/10.1002/14651858.CD003311.pub3" TargetMode="External"/><Relationship Id="rId2" Type="http://schemas.openxmlformats.org/officeDocument/2006/relationships/hyperlink" Target="https://doi.org/10.1016/B978-0-444-64074-1.00034-3" TargetMode="External"/><Relationship Id="rId16" Type="http://schemas.openxmlformats.org/officeDocument/2006/relationships/hyperlink" Target="http://scholar.google.com/scholar_lookup?&amp;title=Feasibility%20and%20safety%20of%20passive%20cooling%20in%20a%20cohort%20of%20asphyxiated%20newborn%20infants&amp;journal=Swiss%20Med%20Wkly&amp;doi=10.4414/smw.2013.13767&amp;volume=143&amp;issue=March&amp;pages=1-6&amp;publication_year=2013&amp;author=Daetwyler,K&amp;author=Brotschi,B&amp;author=Berger,TM&amp;author=Wagner,BP" TargetMode="External"/><Relationship Id="rId20" Type="http://schemas.openxmlformats.org/officeDocument/2006/relationships/hyperlink" Target="https://doi.org/10.1186/s12887-020-02231-5" TargetMode="External"/><Relationship Id="rId1" Type="http://schemas.openxmlformats.org/officeDocument/2006/relationships/slideLayout" Target="../slideLayouts/slideLayout1.xml"/><Relationship Id="rId6" Type="http://schemas.openxmlformats.org/officeDocument/2006/relationships/hyperlink" Target="https://doi.org/10.1016/j.lfs.2018.03.002" TargetMode="External"/><Relationship Id="rId11" Type="http://schemas.openxmlformats.org/officeDocument/2006/relationships/hyperlink" Target="https://link.springer.com/articles/cas-redirect/1:CAS:528:DC+C2sXhvVequrnO" TargetMode="External"/><Relationship Id="rId5" Type="http://schemas.openxmlformats.org/officeDocument/2006/relationships/hyperlink" Target="http://scholar.google.com/scholar_lookup?&amp;title=Necrotizing%20enterocolitis:%20the%20intestinal%20microbiome,%20metabolome%20and%20inflammatory%20mediators&amp;journal=Semin%20Fetal%20Neonatal%20Med&amp;doi=10.1016/j.siny.2018.08.001&amp;volume=23&amp;issue=6&amp;pages=400-405&amp;publication_year=2018&amp;author=Neu,J&amp;author=Pammi,M" TargetMode="External"/><Relationship Id="rId15" Type="http://schemas.openxmlformats.org/officeDocument/2006/relationships/hyperlink" Target="https://doi.org/10.4414/smw.2013.13767" TargetMode="External"/><Relationship Id="rId23" Type="http://schemas.openxmlformats.org/officeDocument/2006/relationships/hyperlink" Target="http://scholar.google.com/scholar_lookup?&amp;title=Global%20incidence%20of%20necrotizing%20Enterocolitis:%20a%20systematic%20review%20and%20meta-analysis&amp;journal=BMC%20Pediatr&amp;doi=10.1186/s12887-020-02231-5&amp;volume=20&amp;issue=1&amp;publication_year=2020&amp;author=Alsaied,A&amp;author=Islam,N&amp;author=Thalib,L" TargetMode="External"/><Relationship Id="rId10" Type="http://schemas.openxmlformats.org/officeDocument/2006/relationships/hyperlink" Target="https://doi.org/10.1016/j.biocel.2017.08.017" TargetMode="External"/><Relationship Id="rId19" Type="http://schemas.openxmlformats.org/officeDocument/2006/relationships/hyperlink" Target="http://scholar.google.com/scholar_lookup?&amp;title=Cooling%20for%20newborns%20with%20hypoxic%20ischaemic%20encephalopathy&amp;journal=Cochrane%20Database%20Syst%20Rev&amp;doi=10.1002/14651858.CD003311.pub3&amp;volume=2013&amp;issue=1&amp;publication_year=2013&amp;author=Jacobs,SE&amp;author=Berg,M&amp;author=Hunt,R&amp;author=Tarnow-Mordi,WO&amp;author=Inder,TE&amp;author=Davis,PG" TargetMode="External"/><Relationship Id="rId4" Type="http://schemas.openxmlformats.org/officeDocument/2006/relationships/hyperlink" Target="http://www.ncbi.nlm.nih.gov/entrez/query.fcgi?cmd=Retrieve&amp;db=PubMed&amp;dopt=Abstract&amp;list_uids=30172660" TargetMode="External"/><Relationship Id="rId9" Type="http://schemas.openxmlformats.org/officeDocument/2006/relationships/hyperlink" Target="http://scholar.google.com/scholar_lookup?&amp;title=Therapeutic%20mild%20hypothermia%20improves%20early%20outcomes%20in%20rats%20subjected%20to%20severe%20sepsis&amp;journal=Life%20Sci&amp;doi=10.1016/j.lfs.2018.03.002&amp;volume=199&amp;issue=February&amp;pages=1-9&amp;publication_year=2018&amp;author=Ding,W&amp;author=Shen,Y&amp;author=Li,Q&amp;author=Jiang,S&amp;author=Shen,H" TargetMode="External"/><Relationship Id="rId14" Type="http://schemas.openxmlformats.org/officeDocument/2006/relationships/hyperlink" Target="https://doi.org/10.1080/20469047.2018.1500805" TargetMode="External"/><Relationship Id="rId22" Type="http://schemas.openxmlformats.org/officeDocument/2006/relationships/hyperlink" Target="http://www.ncbi.nlm.nih.gov/pmc/articles/PMC7359006"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paulomargotto.com.br/documentos/3434" TargetMode="Externa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s://pubmed.ncbi.nlm.nih.gov/20100756/"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 Box 4"/>
          <p:cNvSpPr txBox="1">
            <a:spLocks noChangeArrowheads="1"/>
          </p:cNvSpPr>
          <p:nvPr/>
        </p:nvSpPr>
        <p:spPr bwMode="auto">
          <a:xfrm>
            <a:off x="930275" y="1793875"/>
            <a:ext cx="10369550" cy="579438"/>
          </a:xfrm>
          <a:prstGeom prst="rect">
            <a:avLst/>
          </a:prstGeom>
          <a:noFill/>
          <a:ln w="9525">
            <a:noFill/>
            <a:miter lim="800000"/>
            <a:headEnd/>
            <a:tailEnd/>
          </a:ln>
        </p:spPr>
        <p:txBody>
          <a:bodyPr>
            <a:spAutoFit/>
          </a:bodyPr>
          <a:lstStyle/>
          <a:p>
            <a:pPr defTabSz="914400"/>
            <a:r>
              <a:rPr lang="pt-BR" sz="3200" b="1">
                <a:solidFill>
                  <a:srgbClr val="0000FF"/>
                </a:solidFill>
              </a:rPr>
              <a:t>Novidade no tratamento da Enterocolite Necrosante</a:t>
            </a:r>
          </a:p>
        </p:txBody>
      </p:sp>
      <p:sp>
        <p:nvSpPr>
          <p:cNvPr id="11266" name="Rectangle 5"/>
          <p:cNvSpPr>
            <a:spLocks noChangeArrowheads="1"/>
          </p:cNvSpPr>
          <p:nvPr/>
        </p:nvSpPr>
        <p:spPr bwMode="auto">
          <a:xfrm>
            <a:off x="338138" y="2555875"/>
            <a:ext cx="11668125" cy="2181225"/>
          </a:xfrm>
          <a:prstGeom prst="rect">
            <a:avLst/>
          </a:prstGeom>
          <a:solidFill>
            <a:srgbClr val="FFFF00"/>
          </a:solidFill>
          <a:ln w="76200" cmpd="tri">
            <a:solidFill>
              <a:srgbClr val="00CC00"/>
            </a:solidFill>
            <a:miter lim="800000"/>
            <a:headEnd/>
            <a:tailEnd/>
          </a:ln>
        </p:spPr>
        <p:txBody>
          <a:bodyPr anchor="ctr">
            <a:spAutoFit/>
          </a:bodyPr>
          <a:lstStyle/>
          <a:p>
            <a:pPr algn="ctr"/>
            <a:r>
              <a:rPr lang="en-US" sz="2400" b="1">
                <a:solidFill>
                  <a:srgbClr val="0000FF"/>
                </a:solidFill>
              </a:rPr>
              <a:t>O que é conhecido</a:t>
            </a:r>
            <a:r>
              <a:rPr lang="en-US"/>
              <a:t>: </a:t>
            </a:r>
          </a:p>
          <a:p>
            <a:endParaRPr lang="en-US"/>
          </a:p>
          <a:p>
            <a:r>
              <a:rPr lang="en-US"/>
              <a:t>• </a:t>
            </a:r>
            <a:r>
              <a:rPr lang="en-US">
                <a:solidFill>
                  <a:srgbClr val="FF00FF"/>
                </a:solidFill>
              </a:rPr>
              <a:t>Novas abordagens foram propostas para evitar a incidência de enterocolite; no entanto, o tratamento da enterocolite em estágio 2 é o mesmo há décadas e os resultados desfavoráveis ​​permanecem, apesar do manejo convencional. </a:t>
            </a:r>
          </a:p>
          <a:p>
            <a:endParaRPr lang="en-US">
              <a:solidFill>
                <a:srgbClr val="FF00FF"/>
              </a:solidFill>
            </a:endParaRPr>
          </a:p>
          <a:p>
            <a:r>
              <a:rPr lang="en-US">
                <a:solidFill>
                  <a:srgbClr val="FF00FF"/>
                </a:solidFill>
              </a:rPr>
              <a:t> • Estudos sugerem que a hipotermia pode ser uma alternativa ao tratamento da enterocolite.  </a:t>
            </a:r>
          </a:p>
        </p:txBody>
      </p:sp>
      <p:sp>
        <p:nvSpPr>
          <p:cNvPr id="11267" name="Text Box 6"/>
          <p:cNvSpPr txBox="1">
            <a:spLocks noChangeArrowheads="1"/>
          </p:cNvSpPr>
          <p:nvPr/>
        </p:nvSpPr>
        <p:spPr bwMode="auto">
          <a:xfrm>
            <a:off x="4086225" y="5195888"/>
            <a:ext cx="3079750" cy="641350"/>
          </a:xfrm>
          <a:prstGeom prst="rect">
            <a:avLst/>
          </a:prstGeom>
          <a:noFill/>
          <a:ln w="9525">
            <a:noFill/>
            <a:miter lim="800000"/>
            <a:headEnd/>
            <a:tailEnd/>
          </a:ln>
        </p:spPr>
        <p:txBody>
          <a:bodyPr wrap="none">
            <a:spAutoFit/>
          </a:bodyPr>
          <a:lstStyle/>
          <a:p>
            <a:pPr defTabSz="914400"/>
            <a:r>
              <a:rPr lang="pt-BR">
                <a:hlinkClick r:id="rId2"/>
              </a:rPr>
              <a:t>www.paulomargotto.com.br</a:t>
            </a:r>
            <a:r>
              <a:rPr lang="pt-BR"/>
              <a:t> </a:t>
            </a:r>
          </a:p>
          <a:p>
            <a:pPr defTabSz="914400"/>
            <a:r>
              <a:rPr lang="pt-BR"/>
              <a:t>Brasília, 29 de julho de 2021</a:t>
            </a:r>
          </a:p>
        </p:txBody>
      </p:sp>
      <p:sp>
        <p:nvSpPr>
          <p:cNvPr id="11268" name="Text Box 5"/>
          <p:cNvSpPr txBox="1">
            <a:spLocks noChangeArrowheads="1"/>
          </p:cNvSpPr>
          <p:nvPr/>
        </p:nvSpPr>
        <p:spPr bwMode="auto">
          <a:xfrm>
            <a:off x="458788" y="244475"/>
            <a:ext cx="11733212" cy="701675"/>
          </a:xfrm>
          <a:prstGeom prst="rect">
            <a:avLst/>
          </a:prstGeom>
          <a:noFill/>
          <a:ln w="9525">
            <a:noFill/>
            <a:miter lim="800000"/>
            <a:headEnd/>
            <a:tailEnd/>
          </a:ln>
        </p:spPr>
        <p:txBody>
          <a:bodyPr wrap="none">
            <a:spAutoFit/>
          </a:bodyPr>
          <a:lstStyle/>
          <a:p>
            <a:pPr algn="ctr" defTabSz="914400"/>
            <a:r>
              <a:rPr lang="pt-BR" sz="2000" b="1">
                <a:solidFill>
                  <a:srgbClr val="FF00FF"/>
                </a:solidFill>
              </a:rPr>
              <a:t>Baixa tecnologia, hipotermia moderada controlada para tratamento de enterocolite necrosante: </a:t>
            </a:r>
          </a:p>
          <a:p>
            <a:pPr algn="ctr" defTabSz="914400"/>
            <a:r>
              <a:rPr lang="pt-BR" sz="2000" b="1">
                <a:solidFill>
                  <a:srgbClr val="FF00FF"/>
                </a:solidFill>
              </a:rPr>
              <a:t>uma iniciativa para melhorar os cuidados de saúde para neonatos prematuros</a:t>
            </a:r>
          </a:p>
        </p:txBody>
      </p:sp>
      <p:sp>
        <p:nvSpPr>
          <p:cNvPr id="11269" name="Rectangle 8"/>
          <p:cNvSpPr>
            <a:spLocks noChangeArrowheads="1"/>
          </p:cNvSpPr>
          <p:nvPr/>
        </p:nvSpPr>
        <p:spPr bwMode="auto">
          <a:xfrm>
            <a:off x="1541463" y="909638"/>
            <a:ext cx="8913812" cy="915987"/>
          </a:xfrm>
          <a:prstGeom prst="rect">
            <a:avLst/>
          </a:prstGeom>
          <a:noFill/>
          <a:ln w="9525">
            <a:noFill/>
            <a:miter lim="800000"/>
            <a:headEnd/>
            <a:tailEnd/>
          </a:ln>
        </p:spPr>
        <p:txBody>
          <a:bodyPr>
            <a:spAutoFit/>
          </a:bodyPr>
          <a:lstStyle/>
          <a:p>
            <a:pPr algn="ctr" defTabSz="914400"/>
            <a:r>
              <a:rPr lang="en-US"/>
              <a:t>Gonçalves-Ferri WA, Ferreira CHF, Couto LCA, Souza TR, de Castro Peres T, Carmona F, Aragon DC, Crott G, Mussi-Pinhata MM, Junior JSC, Roosch A, Neto LS. LS. </a:t>
            </a:r>
            <a:r>
              <a:rPr lang="en-US">
                <a:solidFill>
                  <a:srgbClr val="0000FF"/>
                </a:solidFill>
              </a:rPr>
              <a:t>Eur J Pediatr. 2021 Apr 24</a:t>
            </a:r>
            <a:endParaRPr lang="pt-BR">
              <a:solidFill>
                <a:srgbClr val="0000FF"/>
              </a:solidFill>
            </a:endParaRPr>
          </a:p>
        </p:txBody>
      </p:sp>
      <p:sp>
        <p:nvSpPr>
          <p:cNvPr id="11270" name="Text Box 9"/>
          <p:cNvSpPr txBox="1">
            <a:spLocks noChangeArrowheads="1"/>
          </p:cNvSpPr>
          <p:nvPr/>
        </p:nvSpPr>
        <p:spPr bwMode="auto">
          <a:xfrm>
            <a:off x="4016375" y="4802188"/>
            <a:ext cx="3562350" cy="366712"/>
          </a:xfrm>
          <a:prstGeom prst="rect">
            <a:avLst/>
          </a:prstGeom>
          <a:noFill/>
          <a:ln w="9525">
            <a:noFill/>
            <a:miter lim="800000"/>
            <a:headEnd/>
            <a:tailEnd/>
          </a:ln>
        </p:spPr>
        <p:txBody>
          <a:bodyPr wrap="none">
            <a:spAutoFit/>
          </a:bodyPr>
          <a:lstStyle/>
          <a:p>
            <a:pPr defTabSz="914400"/>
            <a:r>
              <a:rPr lang="pt-BR">
                <a:solidFill>
                  <a:srgbClr val="00CC00"/>
                </a:solidFill>
              </a:rPr>
              <a:t>Apresentação: Paulo R. Margotto</a:t>
            </a:r>
          </a:p>
        </p:txBody>
      </p:sp>
      <p:pic>
        <p:nvPicPr>
          <p:cNvPr id="11271" name="Picture 7" descr="DSC01456"/>
          <p:cNvPicPr>
            <a:picLocks noChangeAspect="1" noChangeArrowheads="1"/>
          </p:cNvPicPr>
          <p:nvPr/>
        </p:nvPicPr>
        <p:blipFill>
          <a:blip r:embed="rId3"/>
          <a:srcRect/>
          <a:stretch>
            <a:fillRect/>
          </a:stretch>
        </p:blipFill>
        <p:spPr bwMode="auto">
          <a:xfrm>
            <a:off x="9226550" y="4856163"/>
            <a:ext cx="2093913" cy="1417637"/>
          </a:xfrm>
          <a:prstGeom prst="rect">
            <a:avLst/>
          </a:prstGeom>
          <a:noFill/>
          <a:ln w="9525">
            <a:noFill/>
            <a:miter lim="800000"/>
            <a:headEnd/>
            <a:tailEnd/>
          </a:ln>
        </p:spPr>
      </p:pic>
      <p:pic>
        <p:nvPicPr>
          <p:cNvPr id="11272" name="Google Shape;38;p1"/>
          <p:cNvPicPr preferRelativeResize="0">
            <a:picLocks noChangeAspect="1" noChangeArrowheads="1"/>
          </p:cNvPicPr>
          <p:nvPr/>
        </p:nvPicPr>
        <p:blipFill>
          <a:blip r:embed="rId4"/>
          <a:srcRect/>
          <a:stretch>
            <a:fillRect/>
          </a:stretch>
        </p:blipFill>
        <p:spPr bwMode="auto">
          <a:xfrm>
            <a:off x="301625" y="4765675"/>
            <a:ext cx="1584325" cy="163671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3"/>
          <p:cNvSpPr>
            <a:spLocks noGrp="1"/>
          </p:cNvSpPr>
          <p:nvPr>
            <p:ph type="body" idx="1"/>
          </p:nvPr>
        </p:nvSpPr>
        <p:spPr>
          <a:xfrm>
            <a:off x="1035050" y="2428875"/>
            <a:ext cx="10058400" cy="4022725"/>
          </a:xfrm>
        </p:spPr>
        <p:txBody>
          <a:bodyPr/>
          <a:lstStyle/>
          <a:p>
            <a:pPr eaLnBrk="1" hangingPunct="1">
              <a:lnSpc>
                <a:spcPct val="80000"/>
              </a:lnSpc>
            </a:pPr>
            <a:r>
              <a:rPr lang="pt-BR" sz="1600" smtClean="0"/>
              <a:t>O tratamento da enterocolite necrosante (NEC) permanece inalterado por anos. </a:t>
            </a:r>
          </a:p>
          <a:p>
            <a:pPr eaLnBrk="1" hangingPunct="1">
              <a:lnSpc>
                <a:spcPct val="80000"/>
              </a:lnSpc>
            </a:pPr>
            <a:r>
              <a:rPr lang="pt-BR" sz="1600" smtClean="0"/>
              <a:t>Os dados sugerem que a </a:t>
            </a:r>
            <a:r>
              <a:rPr lang="pt-BR" sz="1600" b="1" smtClean="0">
                <a:solidFill>
                  <a:srgbClr val="0000FF"/>
                </a:solidFill>
              </a:rPr>
              <a:t>hipotermia moderada controlada pode melhorar potencialmente os resultados da NEC</a:t>
            </a:r>
            <a:r>
              <a:rPr lang="pt-BR" sz="1600" b="1" smtClean="0"/>
              <a:t>. </a:t>
            </a:r>
          </a:p>
          <a:p>
            <a:pPr eaLnBrk="1" hangingPunct="1">
              <a:lnSpc>
                <a:spcPct val="80000"/>
              </a:lnSpc>
            </a:pPr>
            <a:r>
              <a:rPr lang="pt-BR" sz="1600" smtClean="0"/>
              <a:t>Nossas unidades apresentaram resultados desfavoráveis ​​na NEC. </a:t>
            </a:r>
          </a:p>
          <a:p>
            <a:pPr eaLnBrk="1" hangingPunct="1">
              <a:lnSpc>
                <a:spcPct val="80000"/>
              </a:lnSpc>
            </a:pPr>
            <a:r>
              <a:rPr lang="pt-BR" sz="1600" b="1" smtClean="0">
                <a:solidFill>
                  <a:srgbClr val="0000FF"/>
                </a:solidFill>
              </a:rPr>
              <a:t>O objetivo</a:t>
            </a:r>
            <a:r>
              <a:rPr lang="pt-BR" sz="1600" smtClean="0"/>
              <a:t> foi avaliar nossa experiência com baixa tecnologia, hipotermia moderada controlada em resultados de NEC e melhorar os cuidados de saúde de bebês prematuros.</a:t>
            </a:r>
          </a:p>
          <a:p>
            <a:pPr eaLnBrk="1" hangingPunct="1">
              <a:lnSpc>
                <a:spcPct val="80000"/>
              </a:lnSpc>
            </a:pPr>
            <a:r>
              <a:rPr lang="pt-BR" sz="1600" smtClean="0"/>
              <a:t> Este foi um estudo de melhoria de qualidade em um único centro com desenho de coorte retrospectivo na unidade de terapia intensiva neonatal de um hospital universitário. </a:t>
            </a:r>
            <a:r>
              <a:rPr lang="pt-BR" sz="1600" smtClean="0">
                <a:solidFill>
                  <a:srgbClr val="0000FF"/>
                </a:solidFill>
              </a:rPr>
              <a:t>Quarenta e três bebês prematuros com NEC (estágio II / III de Bell modificado) sem falência de órgão alvo (</a:t>
            </a:r>
            <a:r>
              <a:rPr lang="pt-BR" sz="1600" smtClean="0"/>
              <a:t>para minimizar a inflamação antes que o dano intestinal e a lesão do órgão fossem irreversíveis)</a:t>
            </a:r>
            <a:r>
              <a:rPr lang="pt-BR" sz="1600" smtClean="0">
                <a:solidFill>
                  <a:srgbClr val="0000FF"/>
                </a:solidFill>
              </a:rPr>
              <a:t> foram incluídos: 19 no grupo controle (2015-2018) e 24 no grupo hipotermia (2018-2020).</a:t>
            </a:r>
            <a:r>
              <a:rPr lang="pt-BR" sz="1600" smtClean="0"/>
              <a:t> </a:t>
            </a:r>
          </a:p>
          <a:p>
            <a:pPr eaLnBrk="1" hangingPunct="1">
              <a:lnSpc>
                <a:spcPct val="80000"/>
              </a:lnSpc>
            </a:pPr>
            <a:r>
              <a:rPr lang="pt-BR" sz="1600" b="1" smtClean="0">
                <a:solidFill>
                  <a:srgbClr val="0000FF"/>
                </a:solidFill>
              </a:rPr>
              <a:t>O grupo controle</a:t>
            </a:r>
            <a:r>
              <a:rPr lang="pt-BR" sz="1600" smtClean="0"/>
              <a:t> recebeu tratamento padrão (jejum, descompressão abdominal e antibióticos de amplo espectro). O </a:t>
            </a:r>
            <a:r>
              <a:rPr lang="pt-BR" sz="1600" b="1" smtClean="0">
                <a:solidFill>
                  <a:srgbClr val="FF00FF"/>
                </a:solidFill>
              </a:rPr>
              <a:t>grupo com hipotermia</a:t>
            </a:r>
            <a:r>
              <a:rPr lang="pt-BR" sz="1600" smtClean="0"/>
              <a:t> </a:t>
            </a:r>
            <a:r>
              <a:rPr lang="pt-BR" sz="1600" b="1" smtClean="0">
                <a:solidFill>
                  <a:srgbClr val="FF00FF"/>
                </a:solidFill>
              </a:rPr>
              <a:t>passou por resfriamento até 35. 5 ° C por 48 h após o diagnóstico de NEC, juntamente com o tratamento convencional (resfriamento passivo)</a:t>
            </a:r>
            <a:r>
              <a:rPr lang="pt-BR" sz="1600" smtClean="0"/>
              <a:t> </a:t>
            </a:r>
          </a:p>
          <a:p>
            <a:pPr eaLnBrk="1" hangingPunct="1">
              <a:lnSpc>
                <a:spcPct val="80000"/>
              </a:lnSpc>
            </a:pPr>
            <a:r>
              <a:rPr lang="pt-BR" sz="1600" smtClean="0"/>
              <a:t>Os </a:t>
            </a:r>
            <a:r>
              <a:rPr lang="pt-BR" sz="1600" i="1" smtClean="0">
                <a:solidFill>
                  <a:srgbClr val="0000FF"/>
                </a:solidFill>
              </a:rPr>
              <a:t>resultados primários</a:t>
            </a:r>
            <a:r>
              <a:rPr lang="pt-BR" sz="1600" smtClean="0"/>
              <a:t> são perfuração intestinal, necessidade de cirurgia, duração da nutrição parenteral, morte e ressecção extensa do intestino delgado. </a:t>
            </a:r>
          </a:p>
        </p:txBody>
      </p:sp>
      <p:sp>
        <p:nvSpPr>
          <p:cNvPr id="12290" name="Rectangle 4"/>
          <p:cNvSpPr>
            <a:spLocks noChangeArrowheads="1"/>
          </p:cNvSpPr>
          <p:nvPr/>
        </p:nvSpPr>
        <p:spPr bwMode="auto">
          <a:xfrm>
            <a:off x="0" y="1317625"/>
            <a:ext cx="12192000" cy="638175"/>
          </a:xfrm>
          <a:prstGeom prst="rect">
            <a:avLst/>
          </a:prstGeom>
          <a:solidFill>
            <a:srgbClr val="FFFFFF"/>
          </a:solidFill>
          <a:ln w="9525">
            <a:noFill/>
            <a:miter lim="800000"/>
            <a:headEnd/>
            <a:tailEnd/>
          </a:ln>
        </p:spPr>
        <p:txBody>
          <a:bodyPr lIns="0" tIns="0" rIns="0" bIns="0" anchor="ctr">
            <a:spAutoFit/>
          </a:bodyPr>
          <a:lstStyle/>
          <a:p>
            <a:pPr algn="ctr"/>
            <a:r>
              <a:rPr lang="en-US" sz="1400" b="1">
                <a:hlinkClick r:id="rId2"/>
              </a:rPr>
              <a:t>Low</a:t>
            </a:r>
            <a:r>
              <a:rPr lang="en-US" sz="1400">
                <a:hlinkClick r:id="rId2"/>
              </a:rPr>
              <a:t> </a:t>
            </a:r>
            <a:r>
              <a:rPr lang="en-US" sz="1400" b="1">
                <a:hlinkClick r:id="rId2"/>
              </a:rPr>
              <a:t>technology</a:t>
            </a:r>
            <a:r>
              <a:rPr lang="en-US" sz="1400">
                <a:hlinkClick r:id="rId2"/>
              </a:rPr>
              <a:t>, </a:t>
            </a:r>
            <a:r>
              <a:rPr lang="en-US" sz="1400" b="1">
                <a:hlinkClick r:id="rId2"/>
              </a:rPr>
              <a:t>mild</a:t>
            </a:r>
            <a:r>
              <a:rPr lang="en-US" sz="1400">
                <a:hlinkClick r:id="rId2"/>
              </a:rPr>
              <a:t> </a:t>
            </a:r>
            <a:r>
              <a:rPr lang="en-US" sz="1400" b="1">
                <a:hlinkClick r:id="rId2"/>
              </a:rPr>
              <a:t>controlled</a:t>
            </a:r>
            <a:r>
              <a:rPr lang="en-US" sz="1400">
                <a:hlinkClick r:id="rId2"/>
              </a:rPr>
              <a:t> </a:t>
            </a:r>
            <a:r>
              <a:rPr lang="en-US" sz="1400" b="1">
                <a:hlinkClick r:id="rId2"/>
              </a:rPr>
              <a:t>hypothermia</a:t>
            </a:r>
            <a:r>
              <a:rPr lang="en-US" sz="1400">
                <a:hlinkClick r:id="rId2"/>
              </a:rPr>
              <a:t> for necrotizing enterocolitis treatment: an initiative to improve healthcare to preterm neonates.</a:t>
            </a:r>
            <a:endParaRPr lang="en-US" sz="1400"/>
          </a:p>
          <a:p>
            <a:pPr algn="ctr"/>
            <a:r>
              <a:rPr lang="en-US" sz="1400"/>
              <a:t>Gonçalves-Ferri WA, Ferreira CHF, Couto LCA, Souza TR, de Castro Peres T, Carmona F, Aragon DC, Crott G, Mussi-Pinhata MM, Junior JSC, Roosch A, Neto LS.Eur J Pediatr. 2021 Apr 24. doi: 10.1007/s00431-021-04014-1. Online ahead of print.PMID: 33895856</a:t>
            </a:r>
          </a:p>
        </p:txBody>
      </p:sp>
      <p:sp>
        <p:nvSpPr>
          <p:cNvPr id="12291" name="Text Box 5"/>
          <p:cNvSpPr txBox="1">
            <a:spLocks noChangeArrowheads="1"/>
          </p:cNvSpPr>
          <p:nvPr/>
        </p:nvSpPr>
        <p:spPr bwMode="auto">
          <a:xfrm>
            <a:off x="233363" y="198438"/>
            <a:ext cx="11733212" cy="701675"/>
          </a:xfrm>
          <a:prstGeom prst="rect">
            <a:avLst/>
          </a:prstGeom>
          <a:noFill/>
          <a:ln w="9525">
            <a:noFill/>
            <a:miter lim="800000"/>
            <a:headEnd/>
            <a:tailEnd/>
          </a:ln>
        </p:spPr>
        <p:txBody>
          <a:bodyPr wrap="none">
            <a:spAutoFit/>
          </a:bodyPr>
          <a:lstStyle/>
          <a:p>
            <a:pPr algn="ctr" defTabSz="914400"/>
            <a:r>
              <a:rPr lang="pt-BR" sz="2000" b="1">
                <a:solidFill>
                  <a:srgbClr val="FF00FF"/>
                </a:solidFill>
              </a:rPr>
              <a:t>Baixa tecnologia, hipotermia moderada controlada para tratamento de enterocolite necrosante: </a:t>
            </a:r>
          </a:p>
          <a:p>
            <a:pPr algn="ctr" defTabSz="914400"/>
            <a:r>
              <a:rPr lang="pt-BR" sz="2000" b="1">
                <a:solidFill>
                  <a:srgbClr val="FF00FF"/>
                </a:solidFill>
              </a:rPr>
              <a:t>uma iniciativa para melhorar os cuidados de saúde para neonatos prematuro</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bwMode="auto"/>
        <p:txBody>
          <a:bodyPr wrap="square" numCol="1" anchorCtr="0" compatLnSpc="1">
            <a:prstTxWarp prst="textNoShape">
              <a:avLst/>
            </a:prstTxWarp>
          </a:bodyPr>
          <a:lstStyle/>
          <a:p>
            <a:pPr eaLnBrk="1" hangingPunct="1">
              <a:defRPr/>
            </a:pPr>
            <a:r>
              <a:rPr lang="pt-BR" smtClean="0">
                <a:solidFill>
                  <a:srgbClr val="FF00FF"/>
                </a:solidFill>
              </a:rPr>
              <a:t>Resultados</a:t>
            </a:r>
          </a:p>
        </p:txBody>
      </p:sp>
      <p:sp>
        <p:nvSpPr>
          <p:cNvPr id="13314" name="Rectangle 3"/>
          <p:cNvSpPr>
            <a:spLocks noGrp="1"/>
          </p:cNvSpPr>
          <p:nvPr>
            <p:ph type="body" idx="1"/>
          </p:nvPr>
        </p:nvSpPr>
        <p:spPr/>
        <p:txBody>
          <a:bodyPr/>
          <a:lstStyle/>
          <a:p>
            <a:pPr eaLnBrk="1" hangingPunct="1"/>
            <a:r>
              <a:rPr lang="pt-BR" sz="3200" smtClean="0"/>
              <a:t>Não houve diferença estatística na pontuação NEC. </a:t>
            </a:r>
          </a:p>
          <a:p>
            <a:pPr eaLnBrk="1" hangingPunct="1"/>
            <a:r>
              <a:rPr lang="pt-BR" sz="3200" smtClean="0"/>
              <a:t>O </a:t>
            </a:r>
            <a:r>
              <a:rPr lang="pt-BR" sz="3200" b="1" smtClean="0">
                <a:solidFill>
                  <a:srgbClr val="FF00FF"/>
                </a:solidFill>
              </a:rPr>
              <a:t>grupo hipotermia necessitou de menos cirurgia</a:t>
            </a:r>
            <a:r>
              <a:rPr lang="pt-BR" sz="3200" smtClean="0"/>
              <a:t> (aRR 0,40; IC 95% 0,19-0,85), apresentou </a:t>
            </a:r>
            <a:r>
              <a:rPr lang="pt-BR" sz="3200" b="1" smtClean="0">
                <a:solidFill>
                  <a:srgbClr val="FF00FF"/>
                </a:solidFill>
              </a:rPr>
              <a:t>menos perfuração intestinal</a:t>
            </a:r>
            <a:r>
              <a:rPr lang="pt-BR" sz="3200" smtClean="0"/>
              <a:t> (aRR 0,39; IC 95% 0,18; 0,83), teve </a:t>
            </a:r>
            <a:r>
              <a:rPr lang="pt-BR" sz="3200" b="1" smtClean="0">
                <a:solidFill>
                  <a:srgbClr val="FF00FF"/>
                </a:solidFill>
              </a:rPr>
              <a:t>menor duração da nutrição parenteral</a:t>
            </a:r>
            <a:r>
              <a:rPr lang="pt-BR" sz="3200" smtClean="0"/>
              <a:t> (aHR 5,28; IC 95% 1,88- 14,89), </a:t>
            </a:r>
            <a:r>
              <a:rPr lang="pt-BR" sz="3200" b="1" smtClean="0">
                <a:solidFill>
                  <a:srgbClr val="FF00FF"/>
                </a:solidFill>
              </a:rPr>
              <a:t>não precisou de ressecção intestinal extensa</a:t>
            </a:r>
            <a:r>
              <a:rPr lang="pt-BR" sz="3200" smtClean="0"/>
              <a:t> (0 vs 15,7%), e </a:t>
            </a:r>
            <a:r>
              <a:rPr lang="pt-BR" sz="3200" b="1" smtClean="0">
                <a:solidFill>
                  <a:srgbClr val="FF00FF"/>
                </a:solidFill>
              </a:rPr>
              <a:t>não apresentou nenhuma morte</a:t>
            </a:r>
            <a:r>
              <a:rPr lang="pt-BR" sz="3200" smtClean="0"/>
              <a:t> (0 vs 31,6%).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bwMode="auto"/>
        <p:txBody>
          <a:bodyPr wrap="square" numCol="1" anchorCtr="0" compatLnSpc="1">
            <a:prstTxWarp prst="textNoShape">
              <a:avLst/>
            </a:prstTxWarp>
          </a:bodyPr>
          <a:lstStyle/>
          <a:p>
            <a:pPr eaLnBrk="1" hangingPunct="1">
              <a:defRPr/>
            </a:pPr>
            <a:r>
              <a:rPr lang="pt-BR" smtClean="0">
                <a:solidFill>
                  <a:srgbClr val="FF00FF"/>
                </a:solidFill>
              </a:rPr>
              <a:t>Discussão</a:t>
            </a:r>
          </a:p>
        </p:txBody>
      </p:sp>
      <p:sp>
        <p:nvSpPr>
          <p:cNvPr id="14338" name="Rectangle 3"/>
          <p:cNvSpPr>
            <a:spLocks noGrp="1"/>
          </p:cNvSpPr>
          <p:nvPr>
            <p:ph type="body" idx="1"/>
          </p:nvPr>
        </p:nvSpPr>
        <p:spPr>
          <a:xfrm>
            <a:off x="771525" y="1782763"/>
            <a:ext cx="10058400" cy="4022725"/>
          </a:xfrm>
        </p:spPr>
        <p:txBody>
          <a:bodyPr/>
          <a:lstStyle/>
          <a:p>
            <a:pPr eaLnBrk="1" hangingPunct="1">
              <a:lnSpc>
                <a:spcPct val="80000"/>
              </a:lnSpc>
            </a:pPr>
            <a:r>
              <a:rPr lang="pt-BR" sz="1800" smtClean="0"/>
              <a:t>-</a:t>
            </a:r>
            <a:r>
              <a:rPr lang="pt-BR" smtClean="0"/>
              <a:t>Hipotermia controlada leve como tratamento para NEC foi inicialmente estudado há alguns anos. </a:t>
            </a:r>
          </a:p>
          <a:p>
            <a:pPr eaLnBrk="1" hangingPunct="1">
              <a:lnSpc>
                <a:spcPct val="80000"/>
              </a:lnSpc>
            </a:pPr>
            <a:r>
              <a:rPr lang="pt-BR" smtClean="0"/>
              <a:t>-Em 2010, Hall et al.publicaram seus resultados sobre a segurança da hipotermia (três faixas de temperatura: 35,5, 34,5 e 33,5°C) para NEC avançada e falência de pelo menos três órgãos (nSOFA médio de10). Eles </a:t>
            </a:r>
            <a:r>
              <a:rPr lang="pt-BR" b="1" smtClean="0"/>
              <a:t>não observaram mudanças na mortalidade ou na ocorrência de efeitos colaterais</a:t>
            </a:r>
            <a:r>
              <a:rPr lang="pt-BR" smtClean="0"/>
              <a:t> nos 15 prematuros com uma média de idade gestacional entre 26 e 30 semanas que foi submetida a hipotermia por 48 h. </a:t>
            </a:r>
          </a:p>
          <a:p>
            <a:pPr eaLnBrk="1" hangingPunct="1">
              <a:lnSpc>
                <a:spcPct val="80000"/>
              </a:lnSpc>
            </a:pPr>
            <a:r>
              <a:rPr lang="pt-BR" smtClean="0"/>
              <a:t>-</a:t>
            </a:r>
            <a:r>
              <a:rPr lang="pt-BR" i="1" smtClean="0"/>
              <a:t>The Great Ormond Street Hospital for Children group</a:t>
            </a:r>
            <a:r>
              <a:rPr lang="pt-BR" smtClean="0"/>
              <a:t> propôs um ensaio clínico (</a:t>
            </a:r>
            <a:r>
              <a:rPr lang="pt-BR" b="1" smtClean="0"/>
              <a:t>CoolNEC</a:t>
            </a:r>
            <a:r>
              <a:rPr lang="pt-BR" smtClean="0"/>
              <a:t>) para testara eficácia da hipotermia na NEC, mas os resultados ainda não foram divulgados. </a:t>
            </a:r>
          </a:p>
          <a:p>
            <a:pPr eaLnBrk="1" hangingPunct="1">
              <a:lnSpc>
                <a:spcPct val="80000"/>
              </a:lnSpc>
            </a:pPr>
            <a:r>
              <a:rPr lang="pt-BR" smtClean="0"/>
              <a:t>-</a:t>
            </a:r>
            <a:r>
              <a:rPr lang="pt-BR" sz="1800" smtClean="0"/>
              <a:t>A faixa de temperatura de 35,5</a:t>
            </a:r>
            <a:r>
              <a:rPr lang="pt-BR" sz="1800" baseline="30000" smtClean="0"/>
              <a:t>º*  </a:t>
            </a:r>
            <a:r>
              <a:rPr lang="pt-BR" sz="1800" smtClean="0"/>
              <a:t>porque é uma temperatura testada por Hall et al. </a:t>
            </a:r>
          </a:p>
          <a:p>
            <a:pPr eaLnBrk="1" hangingPunct="1">
              <a:lnSpc>
                <a:spcPct val="80000"/>
              </a:lnSpc>
            </a:pPr>
            <a:r>
              <a:rPr lang="pt-BR" sz="1800" smtClean="0"/>
              <a:t>-Os autores consideraram um intervalo que seria mais seguro e viável para a intervenção proposto aos prematuros em nossas Unidades Neonatais.</a:t>
            </a:r>
          </a:p>
        </p:txBody>
      </p:sp>
      <p:sp>
        <p:nvSpPr>
          <p:cNvPr id="14339" name="Text Box 5"/>
          <p:cNvSpPr txBox="1">
            <a:spLocks noChangeArrowheads="1"/>
          </p:cNvSpPr>
          <p:nvPr/>
        </p:nvSpPr>
        <p:spPr bwMode="auto">
          <a:xfrm>
            <a:off x="496888" y="5589588"/>
            <a:ext cx="11395075" cy="650875"/>
          </a:xfrm>
          <a:prstGeom prst="rect">
            <a:avLst/>
          </a:prstGeom>
          <a:noFill/>
          <a:ln w="9525">
            <a:solidFill>
              <a:srgbClr val="FF00FF"/>
            </a:solidFill>
            <a:miter lim="800000"/>
            <a:headEnd/>
            <a:tailEnd/>
          </a:ln>
        </p:spPr>
        <p:txBody>
          <a:bodyPr>
            <a:spAutoFit/>
          </a:bodyPr>
          <a:lstStyle/>
          <a:p>
            <a:pPr algn="ctr" defTabSz="914400"/>
            <a:r>
              <a:rPr lang="pt-BR"/>
              <a:t>*Mesmo no nascimento, os estudos têm mostrado que uma temperatura alvo de aproximadamente 35,5 ° C,</a:t>
            </a:r>
          </a:p>
          <a:p>
            <a:pPr algn="ctr" defTabSz="914400"/>
            <a:r>
              <a:rPr lang="pt-BR"/>
              <a:t>mesmo no nascimento, é possivelmente seguro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3"/>
          <p:cNvSpPr>
            <a:spLocks noGrp="1"/>
          </p:cNvSpPr>
          <p:nvPr>
            <p:ph type="body" idx="1"/>
          </p:nvPr>
        </p:nvSpPr>
        <p:spPr>
          <a:xfrm>
            <a:off x="1052513" y="2327275"/>
            <a:ext cx="10058400" cy="4022725"/>
          </a:xfrm>
        </p:spPr>
        <p:txBody>
          <a:bodyPr/>
          <a:lstStyle/>
          <a:p>
            <a:r>
              <a:rPr lang="pt-BR" smtClean="0"/>
              <a:t>-</a:t>
            </a:r>
            <a:r>
              <a:rPr lang="pt-BR" sz="2400" smtClean="0"/>
              <a:t>Em relação ao impacto da hipotermia na progressão da lesão intestinal, os autores mostraram estabilização ou melhores  padrões ultrassonográficos do intestino, </a:t>
            </a:r>
            <a:r>
              <a:rPr lang="pt-BR" sz="2400" b="1" smtClean="0">
                <a:solidFill>
                  <a:srgbClr val="0000FF"/>
                </a:solidFill>
              </a:rPr>
              <a:t>às vezes com reversão da pneumatose</a:t>
            </a:r>
            <a:r>
              <a:rPr lang="pt-BR" sz="2400" smtClean="0"/>
              <a:t>.</a:t>
            </a:r>
          </a:p>
          <a:p>
            <a:r>
              <a:rPr lang="pt-BR" sz="2400" smtClean="0">
                <a:solidFill>
                  <a:schemeClr val="tx1"/>
                </a:solidFill>
              </a:rPr>
              <a:t>-E</a:t>
            </a:r>
            <a:r>
              <a:rPr lang="pt-BR" sz="2400" smtClean="0"/>
              <a:t>m pesquisa sobre manejo da NEC, aplicada em 153 Unidades de 8 países, observou-se que, apesar da implementação de práticas para evitar desfechos desfavoráveis relacionados à NEC, a </a:t>
            </a:r>
            <a:r>
              <a:rPr lang="pt-BR" sz="2400" b="1" smtClean="0">
                <a:solidFill>
                  <a:srgbClr val="FF0066"/>
                </a:solidFill>
              </a:rPr>
              <a:t>mortalidade permaneceu entre 15 e 30% e a necessidade para cirurgia entre 30 e 50%.</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p:nvPr>
        </p:nvSpPr>
        <p:spPr bwMode="auto"/>
        <p:txBody>
          <a:bodyPr wrap="square" numCol="1" anchorCtr="0" compatLnSpc="1">
            <a:prstTxWarp prst="textNoShape">
              <a:avLst/>
            </a:prstTxWarp>
          </a:bodyPr>
          <a:lstStyle/>
          <a:p>
            <a:pPr algn="ctr">
              <a:defRPr/>
            </a:pPr>
            <a:r>
              <a:rPr lang="pt-BR" b="1" smtClean="0">
                <a:solidFill>
                  <a:srgbClr val="0000FF"/>
                </a:solidFill>
              </a:rPr>
              <a:t>Mecanismos do benefício da Hipotermia na NEC</a:t>
            </a:r>
          </a:p>
        </p:txBody>
      </p:sp>
      <p:sp>
        <p:nvSpPr>
          <p:cNvPr id="16386" name="Rectangle 3"/>
          <p:cNvSpPr>
            <a:spLocks noGrp="1"/>
          </p:cNvSpPr>
          <p:nvPr>
            <p:ph type="body" idx="1"/>
          </p:nvPr>
        </p:nvSpPr>
        <p:spPr>
          <a:solidFill>
            <a:srgbClr val="FFFF00"/>
          </a:solidFill>
          <a:ln w="76200" cmpd="tri">
            <a:solidFill>
              <a:srgbClr val="FF00FF"/>
            </a:solidFill>
          </a:ln>
        </p:spPr>
        <p:txBody>
          <a:bodyPr/>
          <a:lstStyle/>
          <a:p>
            <a:r>
              <a:rPr lang="pt-BR" smtClean="0"/>
              <a:t>-</a:t>
            </a:r>
            <a:r>
              <a:rPr lang="pt-BR" b="1" smtClean="0">
                <a:solidFill>
                  <a:srgbClr val="0000FF"/>
                </a:solidFill>
              </a:rPr>
              <a:t>Os mecanismos pelos quais a hipotermia é benéfica para os resultados da NEC não foram totalmente compreendidos até o momento. </a:t>
            </a:r>
          </a:p>
          <a:p>
            <a:r>
              <a:rPr lang="pt-BR" b="1" smtClean="0">
                <a:solidFill>
                  <a:srgbClr val="0000FF"/>
                </a:solidFill>
              </a:rPr>
              <a:t>-Estudos recentes propuseram que tanto a febre quanto a hipotermia podem ser respostas fisiológicas às agressões causadas por microrganismos patogênicos. ]</a:t>
            </a:r>
          </a:p>
          <a:p>
            <a:r>
              <a:rPr lang="pt-BR" b="1" smtClean="0">
                <a:solidFill>
                  <a:srgbClr val="0000FF"/>
                </a:solidFill>
              </a:rPr>
              <a:t>-Além disso, a hipotermia pode modular a inflamação, que é um componente importante na fisiopatologia da NEC. </a:t>
            </a:r>
          </a:p>
          <a:p>
            <a:r>
              <a:rPr lang="pt-BR" b="1" smtClean="0">
                <a:solidFill>
                  <a:srgbClr val="0000FF"/>
                </a:solidFill>
              </a:rPr>
              <a:t>-Hall et al observaram uma diminuição dos níveis de  interleucina(IL) -10 durante a hipotermia, e, mesmo após o reaquecimento, esses níveis foram mantidos. </a:t>
            </a:r>
          </a:p>
          <a:p>
            <a:r>
              <a:rPr lang="pt-BR" b="1" smtClean="0">
                <a:solidFill>
                  <a:srgbClr val="0000FF"/>
                </a:solidFill>
              </a:rPr>
              <a:t>-Outras influências possíveis de hipotermia no bioma intestinal e sepse foram descritas, mas mais pesquisas são necessárias para elucidar os mecanismos pelos quais a hipotermia é benéfica em bebês prematuros com NEC.</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bwMode="auto"/>
        <p:txBody>
          <a:bodyPr wrap="square" numCol="1" anchorCtr="0" compatLnSpc="1">
            <a:prstTxWarp prst="textNoShape">
              <a:avLst/>
            </a:prstTxWarp>
          </a:bodyPr>
          <a:lstStyle/>
          <a:p>
            <a:pPr algn="ctr">
              <a:defRPr/>
            </a:pPr>
            <a:r>
              <a:rPr lang="pt-BR" b="1" smtClean="0">
                <a:solidFill>
                  <a:srgbClr val="FF0066"/>
                </a:solidFill>
              </a:rPr>
              <a:t>LIMITAÇÕES DO ESTUDO</a:t>
            </a:r>
          </a:p>
        </p:txBody>
      </p:sp>
      <p:sp>
        <p:nvSpPr>
          <p:cNvPr id="17410" name="Rectangle 3"/>
          <p:cNvSpPr>
            <a:spLocks noGrp="1"/>
          </p:cNvSpPr>
          <p:nvPr>
            <p:ph type="body" idx="1"/>
          </p:nvPr>
        </p:nvSpPr>
        <p:spPr/>
        <p:txBody>
          <a:bodyPr/>
          <a:lstStyle/>
          <a:p>
            <a:r>
              <a:rPr lang="pt-BR" smtClean="0"/>
              <a:t>                                                      </a:t>
            </a:r>
            <a:r>
              <a:rPr lang="pt-BR" b="1" smtClean="0">
                <a:solidFill>
                  <a:srgbClr val="FF0066"/>
                </a:solidFill>
              </a:rPr>
              <a:t>Este relato  tem várias limitações</a:t>
            </a:r>
          </a:p>
          <a:p>
            <a:r>
              <a:rPr lang="pt-BR" smtClean="0"/>
              <a:t>-Mais importante ainda, este não foi um </a:t>
            </a:r>
            <a:r>
              <a:rPr lang="pt-BR" b="1" smtClean="0"/>
              <a:t>ensaio clínico aberto não randomizado</a:t>
            </a:r>
            <a:r>
              <a:rPr lang="pt-BR" smtClean="0"/>
              <a:t>. </a:t>
            </a:r>
          </a:p>
          <a:p>
            <a:r>
              <a:rPr lang="pt-BR" smtClean="0"/>
              <a:t>-Portanto,nenhum cálculo prévio do tamanho da amostra foi realizado, e nenhuma randomização foi feita. </a:t>
            </a:r>
          </a:p>
          <a:p>
            <a:r>
              <a:rPr lang="pt-BR" smtClean="0"/>
              <a:t>-Esta foi na verdade um </a:t>
            </a:r>
            <a:r>
              <a:rPr lang="pt-BR" b="1" smtClean="0"/>
              <a:t>relato retrospectivo de experiência</a:t>
            </a:r>
            <a:r>
              <a:rPr lang="pt-BR" smtClean="0"/>
              <a:t> em um único Centro.</a:t>
            </a:r>
          </a:p>
          <a:p>
            <a:r>
              <a:rPr lang="pt-BR" smtClean="0"/>
              <a:t>-Consequentemente, há alguns dados ausentes; gravações de ultrassom intestinal de todos os pacientes não estavam disponíveis e controles históricos foram usados.</a:t>
            </a:r>
          </a:p>
          <a:p>
            <a:r>
              <a:rPr lang="pt-BR" smtClean="0"/>
              <a:t>-Por todos esses motivos, é necessário esclarecer os efeitos da  hipotermia s em estudos futuros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3"/>
          <p:cNvSpPr>
            <a:spLocks noGrp="1"/>
          </p:cNvSpPr>
          <p:nvPr>
            <p:ph type="body" idx="1"/>
          </p:nvPr>
        </p:nvSpPr>
        <p:spPr/>
        <p:txBody>
          <a:bodyPr/>
          <a:lstStyle/>
          <a:p>
            <a:r>
              <a:rPr lang="pt-BR" smtClean="0"/>
              <a:t>-</a:t>
            </a:r>
            <a:r>
              <a:rPr lang="pt-BR" sz="2800" smtClean="0"/>
              <a:t>Nessa experiência , baixa tecnologia, hipotermia controlada leve é viável e não está relacionada a efeitos adversos em recém-nascidos de muito baixo peso com estágio II / III de Bell modificado, e melhores resultados principais </a:t>
            </a:r>
            <a:r>
              <a:rPr lang="pt-BR" sz="2800" b="1" smtClean="0">
                <a:solidFill>
                  <a:srgbClr val="FF00FF"/>
                </a:solidFill>
              </a:rPr>
              <a:t>evitando cirurgia e ressecção intestinal extensa e reduzindo a mortalidade, perfuração intestinal e duração da nutrição parenteral</a:t>
            </a:r>
            <a:r>
              <a:rPr lang="pt-BR" sz="2800" smtClean="0"/>
              <a:t>.</a:t>
            </a:r>
          </a:p>
          <a:p>
            <a:r>
              <a:rPr lang="pt-BR" sz="2800" smtClean="0"/>
              <a:t>-O próximo passo nesse  grupo de pesquisa é um estudo  prospectivo de hipotermia controlada leve em NEC</a:t>
            </a:r>
          </a:p>
        </p:txBody>
      </p:sp>
      <p:sp>
        <p:nvSpPr>
          <p:cNvPr id="58370" name="Rectangle 2"/>
          <p:cNvSpPr>
            <a:spLocks/>
          </p:cNvSpPr>
          <p:nvPr/>
        </p:nvSpPr>
        <p:spPr bwMode="auto">
          <a:xfrm>
            <a:off x="1096963" y="287338"/>
            <a:ext cx="10058400" cy="1449387"/>
          </a:xfrm>
          <a:prstGeom prst="rect">
            <a:avLst/>
          </a:prstGeom>
          <a:noFill/>
          <a:ln w="9525">
            <a:noFill/>
            <a:miter lim="800000"/>
            <a:headEnd/>
            <a:tailEnd/>
          </a:ln>
        </p:spPr>
        <p:txBody>
          <a:bodyPr anchor="b"/>
          <a:lstStyle/>
          <a:p>
            <a:pPr defTabSz="914400">
              <a:lnSpc>
                <a:spcPct val="85000"/>
              </a:lnSpc>
              <a:defRPr/>
            </a:pPr>
            <a:r>
              <a:rPr lang="pt-BR" sz="4800" spc="-50">
                <a:solidFill>
                  <a:srgbClr val="FF00FF"/>
                </a:solidFill>
                <a:latin typeface="+mj-lt"/>
                <a:ea typeface="+mj-ea"/>
                <a:cs typeface="+mj-cs"/>
              </a:rPr>
              <a:t>Conclusões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title"/>
          </p:nvPr>
        </p:nvSpPr>
        <p:spPr bwMode="auto"/>
        <p:txBody>
          <a:bodyPr wrap="square" numCol="1" anchorCtr="0" compatLnSpc="1">
            <a:prstTxWarp prst="textNoShape">
              <a:avLst/>
            </a:prstTxWarp>
          </a:bodyPr>
          <a:lstStyle/>
          <a:p>
            <a:pPr algn="ctr" eaLnBrk="1" hangingPunct="1">
              <a:defRPr/>
            </a:pPr>
            <a:r>
              <a:rPr lang="pt-BR" smtClean="0">
                <a:solidFill>
                  <a:srgbClr val="0000FF"/>
                </a:solidFill>
              </a:rPr>
              <a:t>O que há de Novo</a:t>
            </a:r>
          </a:p>
        </p:txBody>
      </p:sp>
      <p:sp>
        <p:nvSpPr>
          <p:cNvPr id="19458" name="Rectangle 3"/>
          <p:cNvSpPr>
            <a:spLocks noGrp="1"/>
          </p:cNvSpPr>
          <p:nvPr>
            <p:ph type="body" idx="1"/>
          </p:nvPr>
        </p:nvSpPr>
        <p:spPr>
          <a:xfrm>
            <a:off x="1042988" y="2635250"/>
            <a:ext cx="10220325" cy="2284413"/>
          </a:xfrm>
          <a:solidFill>
            <a:srgbClr val="FFFF00"/>
          </a:solidFill>
          <a:ln w="76200" cmpd="tri">
            <a:solidFill>
              <a:srgbClr val="00CC00"/>
            </a:solidFill>
          </a:ln>
        </p:spPr>
        <p:txBody>
          <a:bodyPr/>
          <a:lstStyle/>
          <a:p>
            <a:pPr eaLnBrk="1" hangingPunct="1">
              <a:lnSpc>
                <a:spcPct val="80000"/>
              </a:lnSpc>
            </a:pPr>
            <a:r>
              <a:rPr lang="pt-BR" sz="2800" smtClean="0">
                <a:solidFill>
                  <a:srgbClr val="FF00FF"/>
                </a:solidFill>
              </a:rPr>
              <a:t>• A hipotermia controlada leve pode ser uma prática adicional para tratar a enterocolite estágio 2, é viável e não está relacionada a efeitos adversos em bebês prematuros. </a:t>
            </a:r>
          </a:p>
          <a:p>
            <a:pPr eaLnBrk="1" hangingPunct="1">
              <a:lnSpc>
                <a:spcPct val="80000"/>
              </a:lnSpc>
            </a:pPr>
            <a:r>
              <a:rPr lang="pt-BR" sz="2800" smtClean="0">
                <a:solidFill>
                  <a:srgbClr val="FF00FF"/>
                </a:solidFill>
              </a:rPr>
              <a:t>• Pode diminuir as necessidades cirúrgicas, a duração da nutrição parenteral e a morte e evita a ressecção intestinal extensa em bebês prematuros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p:nvPr>
        </p:nvSpPr>
        <p:spPr bwMode="auto">
          <a:xfrm>
            <a:off x="1096963" y="-347663"/>
            <a:ext cx="10058400" cy="1449388"/>
          </a:xfrm>
        </p:spPr>
        <p:txBody>
          <a:bodyPr wrap="square" numCol="1" anchorCtr="0" compatLnSpc="1">
            <a:prstTxWarp prst="textNoShape">
              <a:avLst/>
            </a:prstTxWarp>
          </a:bodyPr>
          <a:lstStyle/>
          <a:p>
            <a:pPr eaLnBrk="1" hangingPunct="1">
              <a:defRPr/>
            </a:pPr>
            <a:r>
              <a:rPr lang="pt-BR" smtClean="0"/>
              <a:t>References</a:t>
            </a:r>
          </a:p>
        </p:txBody>
      </p:sp>
      <p:sp>
        <p:nvSpPr>
          <p:cNvPr id="20482" name="Rectangle 3"/>
          <p:cNvSpPr>
            <a:spLocks noGrp="1"/>
          </p:cNvSpPr>
          <p:nvPr>
            <p:ph type="body" idx="1"/>
          </p:nvPr>
        </p:nvSpPr>
        <p:spPr>
          <a:xfrm>
            <a:off x="744538" y="1103313"/>
            <a:ext cx="10058400" cy="4022725"/>
          </a:xfrm>
        </p:spPr>
        <p:txBody>
          <a:bodyPr/>
          <a:lstStyle/>
          <a:p>
            <a:pPr marL="381000" indent="-381000" eaLnBrk="1" hangingPunct="1">
              <a:lnSpc>
                <a:spcPct val="70000"/>
              </a:lnSpc>
            </a:pPr>
            <a:r>
              <a:rPr lang="pt-BR" sz="800" smtClean="0"/>
              <a:t>1.Neu J, Walker WA (2011) Necrotizing enterocolitis. N Engl J Med 364(3):255–264. </a:t>
            </a:r>
            <a:r>
              <a:rPr lang="pt-BR" sz="800" u="sng" smtClean="0">
                <a:hlinkClick r:id="rId2"/>
              </a:rPr>
              <a:t>https://doi.org/10.1056/NEJMra1005408</a:t>
            </a:r>
            <a:endParaRPr lang="pt-BR" sz="800" b="1" u="sng" smtClean="0">
              <a:hlinkClick r:id="rId3"/>
            </a:endParaRPr>
          </a:p>
          <a:p>
            <a:pPr marL="381000" indent="-381000" eaLnBrk="1" hangingPunct="1">
              <a:lnSpc>
                <a:spcPct val="70000"/>
              </a:lnSpc>
            </a:pPr>
            <a:r>
              <a:rPr lang="pt-BR" sz="800" b="1" u="sng" smtClean="0">
                <a:hlinkClick r:id="rId3"/>
              </a:rPr>
              <a:t>CAS</a:t>
            </a:r>
            <a:r>
              <a:rPr lang="pt-BR" sz="800" b="1" smtClean="0"/>
              <a:t> </a:t>
            </a:r>
            <a:r>
              <a:rPr lang="pt-BR" sz="800" b="1" u="sng" smtClean="0">
                <a:hlinkClick r:id="rId2"/>
              </a:rPr>
              <a:t>Article</a:t>
            </a:r>
            <a:r>
              <a:rPr lang="pt-BR" sz="800" b="1" smtClean="0"/>
              <a:t> </a:t>
            </a:r>
            <a:r>
              <a:rPr lang="pt-BR" sz="800" b="1" u="sng" smtClean="0">
                <a:hlinkClick r:id="rId4"/>
              </a:rPr>
              <a:t>PubMed</a:t>
            </a:r>
            <a:r>
              <a:rPr lang="pt-BR" sz="800" b="1" smtClean="0"/>
              <a:t> </a:t>
            </a:r>
            <a:r>
              <a:rPr lang="pt-BR" sz="800" b="1" u="sng" smtClean="0">
                <a:hlinkClick r:id="rId5"/>
              </a:rPr>
              <a:t>PubMed Central</a:t>
            </a:r>
            <a:r>
              <a:rPr lang="pt-BR" sz="800" b="1" smtClean="0"/>
              <a:t> </a:t>
            </a:r>
            <a:r>
              <a:rPr lang="pt-BR" sz="800" b="1" u="sng" smtClean="0">
                <a:hlinkClick r:id="rId6"/>
              </a:rPr>
              <a:t>Google Scholar</a:t>
            </a:r>
            <a:r>
              <a:rPr lang="pt-BR" sz="800" b="1" smtClean="0"/>
              <a:t> </a:t>
            </a:r>
            <a:endParaRPr lang="pt-BR" sz="800" smtClean="0"/>
          </a:p>
          <a:p>
            <a:pPr marL="381000" indent="-381000" eaLnBrk="1" hangingPunct="1">
              <a:lnSpc>
                <a:spcPct val="70000"/>
              </a:lnSpc>
            </a:pPr>
            <a:r>
              <a:rPr lang="pt-BR" sz="800" smtClean="0"/>
              <a:t>2.Warner BB, Deych E, Zhou Y, Hall-Moore C, Weinstock GM, Sodergren E, Shaikh N, Hoffmann JA, Linneman LA, Hamvas A, Khanna G, Rouggly-Nickless LC, Ndao IM, Shands BA, Escobedo M, Sullivan JE, Radmacher PG, Shannon WD, Tarr PI (2016) Gut bacteria dysbiosis and necrotising enterocolitis in very low birthweight infants: a prospective case-control study. Lancet. 387(10031):1928–1936. </a:t>
            </a:r>
            <a:r>
              <a:rPr lang="pt-BR" sz="800" u="sng" smtClean="0">
                <a:hlinkClick r:id="rId7"/>
              </a:rPr>
              <a:t>https://doi.org/10.1016/S0140-6736(16)00081-7</a:t>
            </a:r>
            <a:endParaRPr lang="pt-BR" sz="800" b="1" u="sng" smtClean="0">
              <a:hlinkClick r:id="rId7"/>
            </a:endParaRPr>
          </a:p>
          <a:p>
            <a:pPr marL="381000" indent="-381000" eaLnBrk="1" hangingPunct="1">
              <a:lnSpc>
                <a:spcPct val="70000"/>
              </a:lnSpc>
            </a:pPr>
            <a:r>
              <a:rPr lang="pt-BR" sz="800" b="1" u="sng" smtClean="0">
                <a:hlinkClick r:id="rId7"/>
              </a:rPr>
              <a:t>Article</a:t>
            </a:r>
            <a:r>
              <a:rPr lang="pt-BR" sz="800" b="1" smtClean="0"/>
              <a:t> </a:t>
            </a:r>
            <a:r>
              <a:rPr lang="pt-BR" sz="800" b="1" u="sng" smtClean="0">
                <a:hlinkClick r:id="rId8"/>
              </a:rPr>
              <a:t>PubMed</a:t>
            </a:r>
            <a:r>
              <a:rPr lang="pt-BR" sz="800" b="1" smtClean="0"/>
              <a:t> </a:t>
            </a:r>
            <a:r>
              <a:rPr lang="pt-BR" sz="800" b="1" u="sng" smtClean="0">
                <a:hlinkClick r:id="rId9"/>
              </a:rPr>
              <a:t>PubMed Central</a:t>
            </a:r>
            <a:r>
              <a:rPr lang="pt-BR" sz="800" b="1" smtClean="0"/>
              <a:t> </a:t>
            </a:r>
            <a:r>
              <a:rPr lang="pt-BR" sz="800" b="1" u="sng" smtClean="0">
                <a:hlinkClick r:id="rId10"/>
              </a:rPr>
              <a:t>Google Scholar</a:t>
            </a:r>
            <a:r>
              <a:rPr lang="pt-BR" sz="800" b="1" smtClean="0"/>
              <a:t> </a:t>
            </a:r>
            <a:endParaRPr lang="pt-BR" sz="800" smtClean="0"/>
          </a:p>
          <a:p>
            <a:pPr marL="381000" indent="-381000" eaLnBrk="1" hangingPunct="1">
              <a:lnSpc>
                <a:spcPct val="70000"/>
              </a:lnSpc>
            </a:pPr>
            <a:r>
              <a:rPr lang="pt-BR" sz="800" smtClean="0"/>
              <a:t>3.Ganapathy V, Hay JW, Kim JH (2012) Costs of necrotizing enterocolitis and cost-effectiveness of exclusively human milk-based products in feeding extremely premature infants. Breastfeed Med 7(1):29–37. </a:t>
            </a:r>
            <a:r>
              <a:rPr lang="pt-BR" sz="800" u="sng" smtClean="0">
                <a:hlinkClick r:id="rId11"/>
              </a:rPr>
              <a:t>https://doi.org/10.1089/bfm.2011.0002</a:t>
            </a:r>
            <a:endParaRPr lang="pt-BR" sz="800" b="1" u="sng" smtClean="0">
              <a:hlinkClick r:id="rId11"/>
            </a:endParaRPr>
          </a:p>
          <a:p>
            <a:pPr marL="381000" indent="-381000" eaLnBrk="1" hangingPunct="1">
              <a:lnSpc>
                <a:spcPct val="70000"/>
              </a:lnSpc>
            </a:pPr>
            <a:r>
              <a:rPr lang="pt-BR" sz="800" b="1" u="sng" smtClean="0">
                <a:hlinkClick r:id="rId11"/>
              </a:rPr>
              <a:t>Article</a:t>
            </a:r>
            <a:r>
              <a:rPr lang="pt-BR" sz="800" b="1" smtClean="0"/>
              <a:t> </a:t>
            </a:r>
            <a:r>
              <a:rPr lang="pt-BR" sz="800" b="1" u="sng" smtClean="0">
                <a:hlinkClick r:id="rId12"/>
              </a:rPr>
              <a:t>PubMed</a:t>
            </a:r>
            <a:r>
              <a:rPr lang="pt-BR" sz="800" b="1" smtClean="0"/>
              <a:t> </a:t>
            </a:r>
            <a:r>
              <a:rPr lang="pt-BR" sz="800" b="1" u="sng" smtClean="0">
                <a:hlinkClick r:id="rId13"/>
              </a:rPr>
              <a:t>Google Scholar</a:t>
            </a:r>
            <a:r>
              <a:rPr lang="pt-BR" sz="800" b="1" smtClean="0"/>
              <a:t> </a:t>
            </a:r>
            <a:endParaRPr lang="pt-BR" sz="800" smtClean="0"/>
          </a:p>
          <a:p>
            <a:pPr marL="381000" indent="-381000" eaLnBrk="1" hangingPunct="1">
              <a:lnSpc>
                <a:spcPct val="70000"/>
              </a:lnSpc>
            </a:pPr>
            <a:r>
              <a:rPr lang="pt-BR" sz="800" smtClean="0"/>
              <a:t>4.Sankaran K, Puckett B, Lee DSC, Seshia M, Boulton J, Qiu Z, Lee SK, Canadian Neonatal Network (2004) Variations in incidence of necrotizing enterocolitis in Canadian neonatal intensive care units. J Pediatr Gastroenterol Nutr 39(4):366–372. </a:t>
            </a:r>
            <a:r>
              <a:rPr lang="pt-BR" sz="800" u="sng" smtClean="0">
                <a:hlinkClick r:id="rId14"/>
              </a:rPr>
              <a:t>https://doi.org/10.1097/00005176-200410000-00012</a:t>
            </a:r>
            <a:endParaRPr lang="pt-BR" sz="800" b="1" u="sng" smtClean="0">
              <a:hlinkClick r:id="rId14"/>
            </a:endParaRPr>
          </a:p>
          <a:p>
            <a:pPr marL="381000" indent="-381000" eaLnBrk="1" hangingPunct="1">
              <a:lnSpc>
                <a:spcPct val="70000"/>
              </a:lnSpc>
            </a:pPr>
            <a:r>
              <a:rPr lang="pt-BR" sz="800" b="1" u="sng" smtClean="0">
                <a:hlinkClick r:id="rId14"/>
              </a:rPr>
              <a:t>Article</a:t>
            </a:r>
            <a:r>
              <a:rPr lang="pt-BR" sz="800" b="1" smtClean="0"/>
              <a:t> </a:t>
            </a:r>
            <a:r>
              <a:rPr lang="pt-BR" sz="800" b="1" u="sng" smtClean="0">
                <a:hlinkClick r:id="rId15"/>
              </a:rPr>
              <a:t>PubMed</a:t>
            </a:r>
            <a:r>
              <a:rPr lang="pt-BR" sz="800" b="1" smtClean="0"/>
              <a:t> </a:t>
            </a:r>
            <a:r>
              <a:rPr lang="pt-BR" sz="800" b="1" u="sng" smtClean="0">
                <a:hlinkClick r:id="rId16"/>
              </a:rPr>
              <a:t>Google Scholar</a:t>
            </a:r>
            <a:r>
              <a:rPr lang="pt-BR" sz="800" b="1" smtClean="0"/>
              <a:t> </a:t>
            </a:r>
            <a:endParaRPr lang="pt-BR" sz="800" smtClean="0"/>
          </a:p>
          <a:p>
            <a:pPr marL="381000" indent="-381000" eaLnBrk="1" hangingPunct="1">
              <a:lnSpc>
                <a:spcPct val="70000"/>
              </a:lnSpc>
            </a:pPr>
            <a:r>
              <a:rPr lang="pt-BR" sz="800" smtClean="0"/>
              <a:t>5.Rees CM, Eaton S, Pierro A (2010) National prospective surveillance study of necrotizing enterocolitis in neonatal intensive care units. J Pediatr Surg 45(7):1391–1397. </a:t>
            </a:r>
            <a:r>
              <a:rPr lang="pt-BR" sz="800" u="sng" smtClean="0">
                <a:hlinkClick r:id="rId17"/>
              </a:rPr>
              <a:t>https://doi.org/10.1016/j.jpedsurg.2009.12.002</a:t>
            </a:r>
            <a:endParaRPr lang="pt-BR" sz="800" b="1" u="sng" smtClean="0">
              <a:hlinkClick r:id="rId17"/>
            </a:endParaRPr>
          </a:p>
          <a:p>
            <a:pPr marL="381000" indent="-381000" eaLnBrk="1" hangingPunct="1">
              <a:lnSpc>
                <a:spcPct val="70000"/>
              </a:lnSpc>
            </a:pPr>
            <a:r>
              <a:rPr lang="pt-BR" sz="800" b="1" u="sng" smtClean="0">
                <a:hlinkClick r:id="rId17"/>
              </a:rPr>
              <a:t>Article</a:t>
            </a:r>
            <a:r>
              <a:rPr lang="pt-BR" sz="800" b="1" smtClean="0"/>
              <a:t> </a:t>
            </a:r>
            <a:r>
              <a:rPr lang="pt-BR" sz="800" b="1" u="sng" smtClean="0">
                <a:hlinkClick r:id="rId18"/>
              </a:rPr>
              <a:t>PubMed</a:t>
            </a:r>
            <a:r>
              <a:rPr lang="pt-BR" sz="800" b="1" smtClean="0"/>
              <a:t> </a:t>
            </a:r>
            <a:r>
              <a:rPr lang="pt-BR" sz="800" b="1" u="sng" smtClean="0">
                <a:hlinkClick r:id="rId19"/>
              </a:rPr>
              <a:t>Google Scholar</a:t>
            </a:r>
            <a:r>
              <a:rPr lang="pt-BR" sz="800" b="1" smtClean="0"/>
              <a:t> </a:t>
            </a:r>
            <a:endParaRPr lang="pt-BR" sz="800" smtClean="0"/>
          </a:p>
          <a:p>
            <a:pPr marL="381000" indent="-381000" eaLnBrk="1" hangingPunct="1">
              <a:lnSpc>
                <a:spcPct val="70000"/>
              </a:lnSpc>
            </a:pPr>
            <a:r>
              <a:rPr lang="pt-BR" sz="800" smtClean="0"/>
              <a:t>6.Yee WH, Soraisham AS, Shah VS, Aziz K, Yoon W, Lee SK, the Canadian Neonatal Network (2012) Incidence and timing of presentation of necrotizing enterocolitis in preterm infants. Pediatrics. 129(2):e298–e304. </a:t>
            </a:r>
            <a:r>
              <a:rPr lang="pt-BR" sz="800" u="sng" smtClean="0">
                <a:hlinkClick r:id="rId20"/>
              </a:rPr>
              <a:t>https://doi.org/10.1542/peds.2011-2022</a:t>
            </a:r>
            <a:endParaRPr lang="pt-BR" sz="800" b="1" u="sng" smtClean="0">
              <a:hlinkClick r:id="rId20"/>
            </a:endParaRPr>
          </a:p>
          <a:p>
            <a:pPr marL="381000" indent="-381000" eaLnBrk="1" hangingPunct="1">
              <a:lnSpc>
                <a:spcPct val="70000"/>
              </a:lnSpc>
            </a:pPr>
            <a:r>
              <a:rPr lang="pt-BR" sz="800" b="1" u="sng" smtClean="0">
                <a:hlinkClick r:id="rId20"/>
              </a:rPr>
              <a:t>Article</a:t>
            </a:r>
            <a:r>
              <a:rPr lang="pt-BR" sz="800" b="1" smtClean="0"/>
              <a:t> </a:t>
            </a:r>
            <a:r>
              <a:rPr lang="pt-BR" sz="800" b="1" u="sng" smtClean="0">
                <a:hlinkClick r:id="rId21"/>
              </a:rPr>
              <a:t>PubMed</a:t>
            </a:r>
            <a:r>
              <a:rPr lang="pt-BR" sz="800" b="1" smtClean="0"/>
              <a:t> </a:t>
            </a:r>
            <a:r>
              <a:rPr lang="pt-BR" sz="800" b="1" u="sng" smtClean="0">
                <a:hlinkClick r:id="rId22"/>
              </a:rPr>
              <a:t>Google Scholar</a:t>
            </a:r>
            <a:r>
              <a:rPr lang="pt-BR" sz="800" b="1" smtClean="0"/>
              <a:t> </a:t>
            </a:r>
            <a:endParaRPr lang="pt-BR" sz="800" smtClean="0"/>
          </a:p>
          <a:p>
            <a:pPr marL="381000" indent="-381000" eaLnBrk="1" hangingPunct="1">
              <a:lnSpc>
                <a:spcPct val="70000"/>
              </a:lnSpc>
            </a:pPr>
            <a:r>
              <a:rPr lang="pt-BR" sz="800" smtClean="0"/>
              <a:t>7.Zozaya C, García González I, Avila-Alvarez A, et al. Incidence, treatment, and outcome trends of necrotizing enterocolitis in preterm infants: A multicenter cohort study. Front Pediatr. 2020;8(188). </a:t>
            </a:r>
            <a:r>
              <a:rPr lang="pt-BR" sz="800" u="sng" smtClean="0">
                <a:hlinkClick r:id="rId23"/>
              </a:rPr>
              <a:t>https://doi.org/10.3389/fped.2020.00188</a:t>
            </a:r>
            <a:endParaRPr lang="pt-BR" sz="800" smtClean="0"/>
          </a:p>
          <a:p>
            <a:pPr marL="381000" indent="-381000" eaLnBrk="1" hangingPunct="1">
              <a:lnSpc>
                <a:spcPct val="70000"/>
              </a:lnSpc>
            </a:pPr>
            <a:r>
              <a:rPr lang="pt-BR" sz="800" smtClean="0"/>
              <a:t>8.Guner YS, Friedlich P, Wee CP, Dorey F, Camerini V, Upperman JS (2009) State-based analysis of necrotizing enterocolitis outcomes. J Surg Res 157(1):21–29. </a:t>
            </a:r>
            <a:r>
              <a:rPr lang="pt-BR" sz="800" u="sng" smtClean="0">
                <a:hlinkClick r:id="rId24"/>
              </a:rPr>
              <a:t>https://doi.org/10.1016/j.jss.2008.11.008</a:t>
            </a:r>
            <a:endParaRPr lang="pt-BR" sz="800" b="1" u="sng" smtClean="0">
              <a:hlinkClick r:id="rId24"/>
            </a:endParaRPr>
          </a:p>
          <a:p>
            <a:pPr marL="381000" indent="-381000" eaLnBrk="1" hangingPunct="1">
              <a:lnSpc>
                <a:spcPct val="70000"/>
              </a:lnSpc>
            </a:pPr>
            <a:r>
              <a:rPr lang="pt-BR" sz="800" b="1" u="sng" smtClean="0">
                <a:hlinkClick r:id="rId24"/>
              </a:rPr>
              <a:t>Article</a:t>
            </a:r>
            <a:r>
              <a:rPr lang="pt-BR" sz="800" b="1" smtClean="0"/>
              <a:t> </a:t>
            </a:r>
            <a:r>
              <a:rPr lang="pt-BR" sz="800" b="1" u="sng" smtClean="0">
                <a:hlinkClick r:id="rId25"/>
              </a:rPr>
              <a:t>PubMed</a:t>
            </a:r>
            <a:r>
              <a:rPr lang="pt-BR" sz="800" b="1" smtClean="0"/>
              <a:t> </a:t>
            </a:r>
            <a:r>
              <a:rPr lang="pt-BR" sz="800" b="1" u="sng" smtClean="0">
                <a:hlinkClick r:id="rId26"/>
              </a:rPr>
              <a:t>Google Scholar</a:t>
            </a:r>
            <a:r>
              <a:rPr lang="pt-BR" sz="800" b="1" smtClean="0"/>
              <a:t> </a:t>
            </a:r>
            <a:endParaRPr lang="pt-BR" sz="800" smtClean="0"/>
          </a:p>
          <a:p>
            <a:pPr marL="381000" indent="-381000" eaLnBrk="1" hangingPunct="1">
              <a:lnSpc>
                <a:spcPct val="70000"/>
              </a:lnSpc>
            </a:pPr>
            <a:r>
              <a:rPr lang="pt-BR" sz="800" smtClean="0"/>
              <a:t>9.Rees CM, Pierro A, Eaton S (2007) Neurodevelopmental outcomes of neonates with medically and surgically treated necrotizing enterocolitis. Arch Dis Child Fetal Neonatal Ed 92(3):F193–F198. </a:t>
            </a:r>
            <a:r>
              <a:rPr lang="pt-BR" sz="800" u="sng" smtClean="0">
                <a:hlinkClick r:id="rId27"/>
              </a:rPr>
              <a:t>https://doi.org/10.1136/adc.2006.099929</a:t>
            </a:r>
            <a:endParaRPr lang="pt-BR" sz="800" b="1" u="sng" smtClean="0">
              <a:hlinkClick r:id="rId27"/>
            </a:endParaRPr>
          </a:p>
          <a:p>
            <a:pPr marL="381000" indent="-381000" eaLnBrk="1" hangingPunct="1">
              <a:lnSpc>
                <a:spcPct val="70000"/>
              </a:lnSpc>
            </a:pPr>
            <a:r>
              <a:rPr lang="pt-BR" sz="800" b="1" u="sng" smtClean="0">
                <a:hlinkClick r:id="rId27"/>
              </a:rPr>
              <a:t>Article</a:t>
            </a:r>
            <a:r>
              <a:rPr lang="pt-BR" sz="800" b="1" smtClean="0"/>
              <a:t> </a:t>
            </a:r>
            <a:r>
              <a:rPr lang="pt-BR" sz="800" b="1" u="sng" smtClean="0">
                <a:hlinkClick r:id="rId28"/>
              </a:rPr>
              <a:t>PubMed</a:t>
            </a:r>
            <a:r>
              <a:rPr lang="pt-BR" sz="800" b="1" smtClean="0"/>
              <a:t> </a:t>
            </a:r>
            <a:r>
              <a:rPr lang="pt-BR" sz="800" b="1" u="sng" smtClean="0">
                <a:hlinkClick r:id="rId29"/>
              </a:rPr>
              <a:t>Google Scholar</a:t>
            </a:r>
            <a:r>
              <a:rPr lang="pt-BR" sz="800" b="1" smtClean="0"/>
              <a:t> </a:t>
            </a:r>
            <a:endParaRPr lang="pt-BR" sz="800" smtClean="0"/>
          </a:p>
          <a:p>
            <a:pPr marL="381000" indent="-381000" eaLnBrk="1" hangingPunct="1">
              <a:lnSpc>
                <a:spcPct val="70000"/>
              </a:lnSpc>
            </a:pPr>
            <a:r>
              <a:rPr lang="pt-BR" sz="800" smtClean="0"/>
              <a:t>10.Adams M, Bassler D, Darlow BA, Lui K, Reichman B, Hakansson S, Norman M, Lee SK, Helenius KK, Lehtonen L, San Feliciano L, Vento M, Moroni M, Beltempo M, Yang J, Shah PS, International Network for EvaluatingOutcomes (iNeo) of Neonates (2019) Preventive strategies and factors associated with surgically treated necrotising enterocolitis in extremely preterm infants: an international unit survey linked with retrospective cohort data analysis. BMJ Open 9(10):e031086. </a:t>
            </a:r>
            <a:r>
              <a:rPr lang="pt-BR" sz="800" u="sng" smtClean="0">
                <a:hlinkClick r:id="rId30"/>
              </a:rPr>
              <a:t>https://doi.org/10.1136/bmjopen-2019-031086</a:t>
            </a:r>
            <a:endParaRPr lang="pt-BR" sz="800" b="1" u="sng" smtClean="0">
              <a:hlinkClick r:id="rId30"/>
            </a:endParaRPr>
          </a:p>
          <a:p>
            <a:pPr marL="381000" indent="-381000" eaLnBrk="1" hangingPunct="1">
              <a:lnSpc>
                <a:spcPct val="70000"/>
              </a:lnSpc>
            </a:pPr>
            <a:r>
              <a:rPr lang="pt-BR" sz="800" b="1" u="sng" smtClean="0">
                <a:hlinkClick r:id="rId30"/>
              </a:rPr>
              <a:t>Article</a:t>
            </a:r>
            <a:r>
              <a:rPr lang="pt-BR" sz="800" b="1" smtClean="0"/>
              <a:t> </a:t>
            </a:r>
            <a:r>
              <a:rPr lang="pt-BR" sz="800" b="1" u="sng" smtClean="0">
                <a:hlinkClick r:id="rId31"/>
              </a:rPr>
              <a:t>PubMed</a:t>
            </a:r>
            <a:r>
              <a:rPr lang="pt-BR" sz="800" b="1" smtClean="0"/>
              <a:t> </a:t>
            </a:r>
            <a:r>
              <a:rPr lang="pt-BR" sz="800" b="1" u="sng" smtClean="0">
                <a:hlinkClick r:id="rId32"/>
              </a:rPr>
              <a:t>PubMed Central</a:t>
            </a:r>
            <a:r>
              <a:rPr lang="pt-BR" sz="800" b="1" smtClean="0"/>
              <a:t> </a:t>
            </a:r>
            <a:r>
              <a:rPr lang="pt-BR" sz="800" b="1" u="sng" smtClean="0">
                <a:hlinkClick r:id="rId33"/>
              </a:rPr>
              <a:t>Google Scholar</a:t>
            </a:r>
            <a:r>
              <a:rPr lang="pt-BR" sz="800" b="1" smtClean="0"/>
              <a:t> </a:t>
            </a:r>
            <a:endParaRPr lang="pt-BR" sz="800" smtClean="0"/>
          </a:p>
          <a:p>
            <a:pPr marL="381000" indent="-381000" eaLnBrk="1" hangingPunct="1">
              <a:lnSpc>
                <a:spcPct val="70000"/>
              </a:lnSpc>
            </a:pPr>
            <a:endParaRPr lang="pt-BR" sz="800" smtClean="0"/>
          </a:p>
        </p:txBody>
      </p:sp>
      <p:sp>
        <p:nvSpPr>
          <p:cNvPr id="20483" name="Rectangle 3"/>
          <p:cNvSpPr>
            <a:spLocks/>
          </p:cNvSpPr>
          <p:nvPr/>
        </p:nvSpPr>
        <p:spPr bwMode="auto">
          <a:xfrm>
            <a:off x="222250" y="1103313"/>
            <a:ext cx="10580688" cy="5754687"/>
          </a:xfrm>
          <a:prstGeom prst="rect">
            <a:avLst/>
          </a:prstGeom>
          <a:solidFill>
            <a:schemeClr val="bg1"/>
          </a:solidFill>
          <a:ln w="9525">
            <a:noFill/>
            <a:miter lim="800000"/>
            <a:headEnd/>
            <a:tailEnd/>
          </a:ln>
        </p:spPr>
        <p:txBody>
          <a:bodyPr lIns="0" rIns="0"/>
          <a:lstStyle/>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a:latin typeface="Calibri" pitchFamily="34" charset="0"/>
              </a:rPr>
              <a:t>1.Neu J, Walker WA (2011) Necrotizing enterocolitis. N Engl J Med 364(3):255–264. </a:t>
            </a:r>
            <a:r>
              <a:rPr lang="pt-BR" sz="800" u="sng">
                <a:latin typeface="Calibri" pitchFamily="34" charset="0"/>
                <a:hlinkClick r:id="rId2"/>
              </a:rPr>
              <a:t>https://doi.org/10.1056/NEJMra1005408</a:t>
            </a:r>
            <a:endParaRPr lang="pt-BR" sz="800" b="1" u="sng">
              <a:latin typeface="Calibri" pitchFamily="34" charset="0"/>
              <a:hlinkClick r:id="rId3"/>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b="1" u="sng">
                <a:latin typeface="Calibri" pitchFamily="34" charset="0"/>
                <a:hlinkClick r:id="rId3"/>
              </a:rPr>
              <a:t>CAS</a:t>
            </a:r>
            <a:r>
              <a:rPr lang="pt-BR" sz="800" b="1">
                <a:latin typeface="Calibri" pitchFamily="34" charset="0"/>
              </a:rPr>
              <a:t> </a:t>
            </a:r>
            <a:r>
              <a:rPr lang="pt-BR" sz="800" b="1" u="sng">
                <a:latin typeface="Calibri" pitchFamily="34" charset="0"/>
                <a:hlinkClick r:id="rId2"/>
              </a:rPr>
              <a:t>Article</a:t>
            </a:r>
            <a:r>
              <a:rPr lang="pt-BR" sz="800" b="1">
                <a:latin typeface="Calibri" pitchFamily="34" charset="0"/>
              </a:rPr>
              <a:t> </a:t>
            </a:r>
            <a:r>
              <a:rPr lang="pt-BR" sz="800" b="1" u="sng">
                <a:latin typeface="Calibri" pitchFamily="34" charset="0"/>
                <a:hlinkClick r:id="rId4"/>
              </a:rPr>
              <a:t>PubMed</a:t>
            </a:r>
            <a:r>
              <a:rPr lang="pt-BR" sz="800" b="1">
                <a:latin typeface="Calibri" pitchFamily="34" charset="0"/>
              </a:rPr>
              <a:t> </a:t>
            </a:r>
            <a:r>
              <a:rPr lang="pt-BR" sz="800" b="1" u="sng">
                <a:latin typeface="Calibri" pitchFamily="34" charset="0"/>
                <a:hlinkClick r:id="rId5"/>
              </a:rPr>
              <a:t>PubMed Central</a:t>
            </a:r>
            <a:r>
              <a:rPr lang="pt-BR" sz="800" b="1">
                <a:latin typeface="Calibri" pitchFamily="34" charset="0"/>
              </a:rPr>
              <a:t> </a:t>
            </a:r>
            <a:r>
              <a:rPr lang="pt-BR" sz="800" b="1" u="sng">
                <a:latin typeface="Calibri" pitchFamily="34" charset="0"/>
                <a:hlinkClick r:id="rId6"/>
              </a:rPr>
              <a:t>Google Scholar</a:t>
            </a:r>
            <a:r>
              <a:rPr lang="pt-BR" sz="800" b="1">
                <a:latin typeface="Calibri" pitchFamily="34" charset="0"/>
              </a:rPr>
              <a:t> </a:t>
            </a:r>
            <a:endParaRPr lang="pt-BR" sz="800">
              <a:latin typeface="Calibri" pitchFamily="34" charset="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a:latin typeface="Calibri" pitchFamily="34" charset="0"/>
              </a:rPr>
              <a:t>2.Warner BB, Deych E, Zhou Y, Hall-Moore C, Weinstock GM, Sodergren E, Shaikh N, Hoffmann JA, Linneman LA, Hamvas A, Khanna G, Rouggly-Nickless LC, Ndao IM, Shands BA, Escobedo M, Sullivan JE, Radmacher PG, Shannon WD, Tarr PI (2016) Gut bacteria dysbiosis and necrotising enterocolitis in very low birthweight infants: a prospective case-control study. Lancet. 387(10031):1928–1936. </a:t>
            </a:r>
            <a:r>
              <a:rPr lang="pt-BR" sz="800" u="sng">
                <a:latin typeface="Calibri" pitchFamily="34" charset="0"/>
                <a:hlinkClick r:id="rId7"/>
              </a:rPr>
              <a:t>https://doi.org/10.1016/S0140-6736(16)00081-7</a:t>
            </a:r>
            <a:endParaRPr lang="pt-BR" sz="800" b="1" u="sng">
              <a:latin typeface="Calibri" pitchFamily="34" charset="0"/>
              <a:hlinkClick r:id="rId7"/>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b="1" u="sng">
                <a:latin typeface="Calibri" pitchFamily="34" charset="0"/>
                <a:hlinkClick r:id="rId7"/>
              </a:rPr>
              <a:t>Article</a:t>
            </a:r>
            <a:r>
              <a:rPr lang="pt-BR" sz="800" b="1">
                <a:latin typeface="Calibri" pitchFamily="34" charset="0"/>
              </a:rPr>
              <a:t> </a:t>
            </a:r>
            <a:r>
              <a:rPr lang="pt-BR" sz="800" b="1" u="sng">
                <a:latin typeface="Calibri" pitchFamily="34" charset="0"/>
                <a:hlinkClick r:id="rId8"/>
              </a:rPr>
              <a:t>PubMed</a:t>
            </a:r>
            <a:r>
              <a:rPr lang="pt-BR" sz="800" b="1">
                <a:latin typeface="Calibri" pitchFamily="34" charset="0"/>
              </a:rPr>
              <a:t> </a:t>
            </a:r>
            <a:r>
              <a:rPr lang="pt-BR" sz="800" b="1" u="sng">
                <a:latin typeface="Calibri" pitchFamily="34" charset="0"/>
                <a:hlinkClick r:id="rId9"/>
              </a:rPr>
              <a:t>PubMed Central</a:t>
            </a:r>
            <a:r>
              <a:rPr lang="pt-BR" sz="800" b="1">
                <a:latin typeface="Calibri" pitchFamily="34" charset="0"/>
              </a:rPr>
              <a:t> </a:t>
            </a:r>
            <a:r>
              <a:rPr lang="pt-BR" sz="800" b="1" u="sng">
                <a:latin typeface="Calibri" pitchFamily="34" charset="0"/>
                <a:hlinkClick r:id="rId10"/>
              </a:rPr>
              <a:t>Google Scholar</a:t>
            </a:r>
            <a:r>
              <a:rPr lang="pt-BR" sz="800" b="1">
                <a:latin typeface="Calibri" pitchFamily="34" charset="0"/>
              </a:rPr>
              <a:t> </a:t>
            </a:r>
            <a:endParaRPr lang="pt-BR" sz="800">
              <a:latin typeface="Calibri" pitchFamily="34" charset="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a:latin typeface="Calibri" pitchFamily="34" charset="0"/>
              </a:rPr>
              <a:t>3.Ganapathy V, Hay JW, Kim JH (2012) Costs of necrotizing enterocolitis and cost-effectiveness of exclusively human milk-based products in feeding extremely premature infants. Breastfeed Med 7(1):29–37. </a:t>
            </a:r>
            <a:r>
              <a:rPr lang="pt-BR" sz="800" u="sng">
                <a:latin typeface="Calibri" pitchFamily="34" charset="0"/>
                <a:hlinkClick r:id="rId34"/>
              </a:rPr>
              <a:t>https://doi.org/10.1089/bfm.2011.0002</a:t>
            </a:r>
            <a:endParaRPr lang="pt-BR" sz="800" b="1" u="sng">
              <a:latin typeface="Calibri" pitchFamily="34" charset="0"/>
              <a:hlinkClick r:id="rId34"/>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b="1" u="sng">
                <a:latin typeface="Calibri" pitchFamily="34" charset="0"/>
                <a:hlinkClick r:id="rId34"/>
              </a:rPr>
              <a:t>Article</a:t>
            </a:r>
            <a:r>
              <a:rPr lang="pt-BR" sz="800" b="1">
                <a:latin typeface="Calibri" pitchFamily="34" charset="0"/>
              </a:rPr>
              <a:t> </a:t>
            </a:r>
            <a:r>
              <a:rPr lang="pt-BR" sz="800" b="1" u="sng">
                <a:latin typeface="Calibri" pitchFamily="34" charset="0"/>
                <a:hlinkClick r:id="rId12"/>
              </a:rPr>
              <a:t>PubMed</a:t>
            </a:r>
            <a:r>
              <a:rPr lang="pt-BR" sz="800" b="1">
                <a:latin typeface="Calibri" pitchFamily="34" charset="0"/>
              </a:rPr>
              <a:t> </a:t>
            </a:r>
            <a:r>
              <a:rPr lang="pt-BR" sz="800" b="1" u="sng">
                <a:latin typeface="Calibri" pitchFamily="34" charset="0"/>
                <a:hlinkClick r:id="rId13"/>
              </a:rPr>
              <a:t>Google Scholar</a:t>
            </a:r>
            <a:r>
              <a:rPr lang="pt-BR" sz="800" b="1">
                <a:latin typeface="Calibri" pitchFamily="34" charset="0"/>
              </a:rPr>
              <a:t> </a:t>
            </a:r>
            <a:endParaRPr lang="pt-BR" sz="800">
              <a:latin typeface="Calibri" pitchFamily="34" charset="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a:latin typeface="Calibri" pitchFamily="34" charset="0"/>
              </a:rPr>
              <a:t>4.Sankaran K, Puckett B, Lee DSC, Seshia M, Boulton J, Qiu Z, Lee SK, Canadian Neonatal Network (2004) Variations in incidence of necrotizing enterocolitis in Canadian neonatal intensive care units. J Pediatr Gastroenterol Nutr 39(4):366–372. </a:t>
            </a:r>
            <a:r>
              <a:rPr lang="pt-BR" sz="800" u="sng">
                <a:latin typeface="Calibri" pitchFamily="34" charset="0"/>
                <a:hlinkClick r:id="rId14"/>
              </a:rPr>
              <a:t>https://doi.org/10.1097/00005176-200410000-00012</a:t>
            </a:r>
            <a:endParaRPr lang="pt-BR" sz="800" b="1" u="sng">
              <a:latin typeface="Calibri" pitchFamily="34" charset="0"/>
              <a:hlinkClick r:id="rId14"/>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b="1" u="sng">
                <a:latin typeface="Calibri" pitchFamily="34" charset="0"/>
                <a:hlinkClick r:id="rId14"/>
              </a:rPr>
              <a:t>Article</a:t>
            </a:r>
            <a:r>
              <a:rPr lang="pt-BR" sz="800" b="1">
                <a:latin typeface="Calibri" pitchFamily="34" charset="0"/>
              </a:rPr>
              <a:t> </a:t>
            </a:r>
            <a:r>
              <a:rPr lang="pt-BR" sz="800" b="1" u="sng">
                <a:latin typeface="Calibri" pitchFamily="34" charset="0"/>
                <a:hlinkClick r:id="rId15"/>
              </a:rPr>
              <a:t>PubMed</a:t>
            </a:r>
            <a:r>
              <a:rPr lang="pt-BR" sz="800" b="1">
                <a:latin typeface="Calibri" pitchFamily="34" charset="0"/>
              </a:rPr>
              <a:t> </a:t>
            </a:r>
            <a:r>
              <a:rPr lang="pt-BR" sz="800" b="1" u="sng">
                <a:latin typeface="Calibri" pitchFamily="34" charset="0"/>
                <a:hlinkClick r:id="rId16"/>
              </a:rPr>
              <a:t>Google Scholar</a:t>
            </a:r>
            <a:r>
              <a:rPr lang="pt-BR" sz="800" b="1">
                <a:latin typeface="Calibri" pitchFamily="34" charset="0"/>
              </a:rPr>
              <a:t> </a:t>
            </a:r>
            <a:endParaRPr lang="pt-BR" sz="800">
              <a:latin typeface="Calibri" pitchFamily="34" charset="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a:latin typeface="Calibri" pitchFamily="34" charset="0"/>
              </a:rPr>
              <a:t>5.Rees CM, Eaton S, Pierro A (2010) National prospective surveillance study of necrotizing enterocolitis in neonatal intensive care units. J Pediatr Surg 45(7):1391–1397. </a:t>
            </a:r>
            <a:r>
              <a:rPr lang="pt-BR" sz="800" u="sng">
                <a:latin typeface="Calibri" pitchFamily="34" charset="0"/>
                <a:hlinkClick r:id="rId17"/>
              </a:rPr>
              <a:t>https://doi.org/10.1016/j.jpedsurg.2009.12.002</a:t>
            </a:r>
            <a:endParaRPr lang="pt-BR" sz="800" b="1" u="sng">
              <a:latin typeface="Calibri" pitchFamily="34" charset="0"/>
              <a:hlinkClick r:id="rId17"/>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b="1" u="sng">
                <a:latin typeface="Calibri" pitchFamily="34" charset="0"/>
                <a:hlinkClick r:id="rId17"/>
              </a:rPr>
              <a:t>Article</a:t>
            </a:r>
            <a:r>
              <a:rPr lang="pt-BR" sz="800" b="1">
                <a:latin typeface="Calibri" pitchFamily="34" charset="0"/>
              </a:rPr>
              <a:t> </a:t>
            </a:r>
            <a:r>
              <a:rPr lang="pt-BR" sz="800" b="1" u="sng">
                <a:latin typeface="Calibri" pitchFamily="34" charset="0"/>
                <a:hlinkClick r:id="rId18"/>
              </a:rPr>
              <a:t>PubMed</a:t>
            </a:r>
            <a:r>
              <a:rPr lang="pt-BR" sz="800" b="1">
                <a:latin typeface="Calibri" pitchFamily="34" charset="0"/>
              </a:rPr>
              <a:t> </a:t>
            </a:r>
            <a:r>
              <a:rPr lang="pt-BR" sz="800" b="1" u="sng">
                <a:latin typeface="Calibri" pitchFamily="34" charset="0"/>
                <a:hlinkClick r:id="rId19"/>
              </a:rPr>
              <a:t>Google Scholar</a:t>
            </a:r>
            <a:r>
              <a:rPr lang="pt-BR" sz="800" b="1">
                <a:latin typeface="Calibri" pitchFamily="34" charset="0"/>
              </a:rPr>
              <a:t> </a:t>
            </a:r>
            <a:endParaRPr lang="pt-BR" sz="800">
              <a:latin typeface="Calibri" pitchFamily="34" charset="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a:latin typeface="Calibri" pitchFamily="34" charset="0"/>
              </a:rPr>
              <a:t>6.Yee WH, Soraisham AS, Shah VS, Aziz K, Yoon W, Lee SK, the Canadian Neonatal Network (2012) Incidence and timing of presentation of necrotizing enterocolitis in preterm infants. Pediatrics. 129(2):e298–e304. </a:t>
            </a:r>
            <a:r>
              <a:rPr lang="pt-BR" sz="800" u="sng">
                <a:latin typeface="Calibri" pitchFamily="34" charset="0"/>
                <a:hlinkClick r:id="rId20"/>
              </a:rPr>
              <a:t>https://doi.org/10.1542/peds.2011-2022</a:t>
            </a:r>
            <a:endParaRPr lang="pt-BR" sz="800" b="1" u="sng">
              <a:latin typeface="Calibri" pitchFamily="34" charset="0"/>
              <a:hlinkClick r:id="rId2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b="1" u="sng">
                <a:latin typeface="Calibri" pitchFamily="34" charset="0"/>
                <a:hlinkClick r:id="rId20"/>
              </a:rPr>
              <a:t>Article</a:t>
            </a:r>
            <a:r>
              <a:rPr lang="pt-BR" sz="800" b="1">
                <a:latin typeface="Calibri" pitchFamily="34" charset="0"/>
              </a:rPr>
              <a:t> </a:t>
            </a:r>
            <a:r>
              <a:rPr lang="pt-BR" sz="800" b="1" u="sng">
                <a:latin typeface="Calibri" pitchFamily="34" charset="0"/>
                <a:hlinkClick r:id="rId21"/>
              </a:rPr>
              <a:t>PubMed</a:t>
            </a:r>
            <a:r>
              <a:rPr lang="pt-BR" sz="800" b="1">
                <a:latin typeface="Calibri" pitchFamily="34" charset="0"/>
              </a:rPr>
              <a:t> </a:t>
            </a:r>
            <a:r>
              <a:rPr lang="pt-BR" sz="800" b="1" u="sng">
                <a:latin typeface="Calibri" pitchFamily="34" charset="0"/>
                <a:hlinkClick r:id="rId22"/>
              </a:rPr>
              <a:t>Google Scholar</a:t>
            </a:r>
            <a:r>
              <a:rPr lang="pt-BR" sz="800" b="1">
                <a:latin typeface="Calibri" pitchFamily="34" charset="0"/>
              </a:rPr>
              <a:t> </a:t>
            </a:r>
            <a:endParaRPr lang="pt-BR" sz="800">
              <a:latin typeface="Calibri" pitchFamily="34" charset="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a:latin typeface="Calibri" pitchFamily="34" charset="0"/>
              </a:rPr>
              <a:t>7.Zozaya C, García González I, Avila-Alvarez A, et al. Incidence, treatment, and outcome trends of necrotizing enterocolitis in preterm infants: A multicenter cohort study. Front Pediatr. 2020;8(188). </a:t>
            </a:r>
            <a:r>
              <a:rPr lang="pt-BR" sz="800" u="sng">
                <a:latin typeface="Calibri" pitchFamily="34" charset="0"/>
                <a:hlinkClick r:id="rId23"/>
              </a:rPr>
              <a:t>https://doi.org/10.3389/fped.2020.00188</a:t>
            </a:r>
            <a:endParaRPr lang="pt-BR" sz="800">
              <a:latin typeface="Calibri" pitchFamily="34" charset="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a:latin typeface="Calibri" pitchFamily="34" charset="0"/>
              </a:rPr>
              <a:t>8.Guner YS, Friedlich P, Wee CP, Dorey F, Camerini V, Upperman JS (2009) State-based analysis of necrotizing enterocolitis outcomes. J Surg Res 157(1):21–29. </a:t>
            </a:r>
            <a:r>
              <a:rPr lang="pt-BR" sz="800" u="sng">
                <a:latin typeface="Calibri" pitchFamily="34" charset="0"/>
                <a:hlinkClick r:id="rId35"/>
              </a:rPr>
              <a:t>https://doi.org/10.1016/j.jss.2008.11.008</a:t>
            </a:r>
            <a:endParaRPr lang="pt-BR" sz="800" b="1" u="sng">
              <a:latin typeface="Calibri" pitchFamily="34" charset="0"/>
              <a:hlinkClick r:id="rId35"/>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b="1" u="sng">
                <a:latin typeface="Calibri" pitchFamily="34" charset="0"/>
                <a:hlinkClick r:id="rId35"/>
              </a:rPr>
              <a:t>Article</a:t>
            </a:r>
            <a:r>
              <a:rPr lang="pt-BR" sz="800" b="1">
                <a:latin typeface="Calibri" pitchFamily="34" charset="0"/>
              </a:rPr>
              <a:t> </a:t>
            </a:r>
            <a:r>
              <a:rPr lang="pt-BR" sz="800" b="1" u="sng">
                <a:latin typeface="Calibri" pitchFamily="34" charset="0"/>
                <a:hlinkClick r:id="rId25"/>
              </a:rPr>
              <a:t>PubMed</a:t>
            </a:r>
            <a:r>
              <a:rPr lang="pt-BR" sz="800" b="1">
                <a:latin typeface="Calibri" pitchFamily="34" charset="0"/>
              </a:rPr>
              <a:t> </a:t>
            </a:r>
            <a:r>
              <a:rPr lang="pt-BR" sz="800" b="1" u="sng">
                <a:latin typeface="Calibri" pitchFamily="34" charset="0"/>
                <a:hlinkClick r:id="rId26"/>
              </a:rPr>
              <a:t>Google Scholar</a:t>
            </a:r>
            <a:r>
              <a:rPr lang="pt-BR" sz="800" b="1">
                <a:latin typeface="Calibri" pitchFamily="34" charset="0"/>
              </a:rPr>
              <a:t> </a:t>
            </a:r>
            <a:endParaRPr lang="pt-BR" sz="800">
              <a:latin typeface="Calibri" pitchFamily="34" charset="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a:latin typeface="Calibri" pitchFamily="34" charset="0"/>
              </a:rPr>
              <a:t>9.Rees CM, Pierro A, Eaton S (2007) Neurodevelopmental outcomes of neonates with medically and surgically treated necrotizing enterocolitis. Arch Dis Child Fetal Neonatal Ed 92(3):F193–F198. </a:t>
            </a:r>
            <a:r>
              <a:rPr lang="pt-BR" sz="800" u="sng">
                <a:latin typeface="Calibri" pitchFamily="34" charset="0"/>
                <a:hlinkClick r:id="rId27"/>
              </a:rPr>
              <a:t>https://doi.org/10.1136/adc.2006.099929</a:t>
            </a:r>
            <a:endParaRPr lang="pt-BR" sz="800" b="1" u="sng">
              <a:latin typeface="Calibri" pitchFamily="34" charset="0"/>
              <a:hlinkClick r:id="rId27"/>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b="1" u="sng">
                <a:latin typeface="Calibri" pitchFamily="34" charset="0"/>
                <a:hlinkClick r:id="rId27"/>
              </a:rPr>
              <a:t>Article</a:t>
            </a:r>
            <a:r>
              <a:rPr lang="pt-BR" sz="800" b="1">
                <a:latin typeface="Calibri" pitchFamily="34" charset="0"/>
              </a:rPr>
              <a:t> </a:t>
            </a:r>
            <a:r>
              <a:rPr lang="pt-BR" sz="800" b="1" u="sng">
                <a:latin typeface="Calibri" pitchFamily="34" charset="0"/>
                <a:hlinkClick r:id="rId28"/>
              </a:rPr>
              <a:t>PubMed</a:t>
            </a:r>
            <a:r>
              <a:rPr lang="pt-BR" sz="800" b="1">
                <a:latin typeface="Calibri" pitchFamily="34" charset="0"/>
              </a:rPr>
              <a:t> </a:t>
            </a:r>
            <a:r>
              <a:rPr lang="pt-BR" sz="800" b="1" u="sng">
                <a:latin typeface="Calibri" pitchFamily="34" charset="0"/>
                <a:hlinkClick r:id="rId29"/>
              </a:rPr>
              <a:t>Google Scholar</a:t>
            </a:r>
            <a:r>
              <a:rPr lang="pt-BR" sz="800" b="1">
                <a:latin typeface="Calibri" pitchFamily="34" charset="0"/>
              </a:rPr>
              <a:t> </a:t>
            </a:r>
            <a:endParaRPr lang="pt-BR" sz="800">
              <a:latin typeface="Calibri" pitchFamily="34" charset="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a:latin typeface="Calibri" pitchFamily="34" charset="0"/>
              </a:rPr>
              <a:t>10.Adams M, Bassler D, Darlow BA, Lui K, Reichman B, Hakansson S, Norman M, Lee SK, Helenius KK, Lehtonen L, San Feliciano L, Vento M, Moroni M, Beltempo M, Yang J, Shah PS, International Network for EvaluatingOutcomes (iNeo) of Neonates (2019) Preventive strategies and factors associated with surgically treated necrotising enterocolitis in extremely preterm infants: an international unit survey linked with retrospective cohort data analysis. BMJ Open 9(10):e031086. </a:t>
            </a:r>
            <a:r>
              <a:rPr lang="pt-BR" sz="800" u="sng">
                <a:latin typeface="Calibri" pitchFamily="34" charset="0"/>
                <a:hlinkClick r:id="rId30"/>
              </a:rPr>
              <a:t>https://doi.org/10.1136/bmjopen-2019-031086</a:t>
            </a:r>
            <a:endParaRPr lang="pt-BR" sz="800" b="1" u="sng">
              <a:latin typeface="Calibri" pitchFamily="34" charset="0"/>
              <a:hlinkClick r:id="rId3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r>
              <a:rPr lang="pt-BR" sz="800" b="1" u="sng">
                <a:latin typeface="Calibri" pitchFamily="34" charset="0"/>
                <a:hlinkClick r:id="rId30"/>
              </a:rPr>
              <a:t>Article</a:t>
            </a:r>
            <a:r>
              <a:rPr lang="pt-BR" sz="800" b="1">
                <a:latin typeface="Calibri" pitchFamily="34" charset="0"/>
              </a:rPr>
              <a:t> </a:t>
            </a:r>
            <a:r>
              <a:rPr lang="pt-BR" sz="800" b="1" u="sng">
                <a:latin typeface="Calibri" pitchFamily="34" charset="0"/>
                <a:hlinkClick r:id="rId31"/>
              </a:rPr>
              <a:t>PubMed</a:t>
            </a:r>
            <a:r>
              <a:rPr lang="pt-BR" sz="800" b="1">
                <a:latin typeface="Calibri" pitchFamily="34" charset="0"/>
              </a:rPr>
              <a:t> </a:t>
            </a:r>
            <a:r>
              <a:rPr lang="pt-BR" sz="800" b="1" u="sng">
                <a:latin typeface="Calibri" pitchFamily="34" charset="0"/>
                <a:hlinkClick r:id="rId32"/>
              </a:rPr>
              <a:t>PubMed Central</a:t>
            </a:r>
            <a:r>
              <a:rPr lang="pt-BR" sz="800" b="1">
                <a:latin typeface="Calibri" pitchFamily="34" charset="0"/>
              </a:rPr>
              <a:t> </a:t>
            </a:r>
            <a:r>
              <a:rPr lang="pt-BR" sz="800" b="1" u="sng">
                <a:latin typeface="Calibri" pitchFamily="34" charset="0"/>
                <a:hlinkClick r:id="rId33"/>
              </a:rPr>
              <a:t>Google Scholar</a:t>
            </a:r>
            <a:r>
              <a:rPr lang="pt-BR" sz="800" b="1">
                <a:latin typeface="Calibri" pitchFamily="34" charset="0"/>
              </a:rPr>
              <a:t> </a:t>
            </a:r>
            <a:endParaRPr lang="pt-BR" sz="800">
              <a:latin typeface="Calibri" pitchFamily="34" charset="0"/>
            </a:endParaRPr>
          </a:p>
          <a:p>
            <a:pPr marL="381000" indent="-381000" defTabSz="914400">
              <a:lnSpc>
                <a:spcPct val="70000"/>
              </a:lnSpc>
              <a:spcBef>
                <a:spcPts val="1200"/>
              </a:spcBef>
              <a:spcAft>
                <a:spcPts val="200"/>
              </a:spcAft>
              <a:buClr>
                <a:schemeClr val="accent1"/>
              </a:buClr>
              <a:buSzPct val="100000"/>
              <a:buFont typeface="Calibri" pitchFamily="34" charset="0"/>
              <a:buChar char=" "/>
            </a:pPr>
            <a:endParaRPr lang="pt-BR" sz="800">
              <a:latin typeface="Calibri"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3"/>
          <p:cNvSpPr>
            <a:spLocks noGrp="1"/>
          </p:cNvSpPr>
          <p:nvPr>
            <p:ph type="body" idx="1"/>
          </p:nvPr>
        </p:nvSpPr>
        <p:spPr>
          <a:xfrm>
            <a:off x="0" y="107950"/>
            <a:ext cx="12192000" cy="6750050"/>
          </a:xfrm>
          <a:solidFill>
            <a:schemeClr val="bg1"/>
          </a:solidFill>
        </p:spPr>
        <p:txBody>
          <a:bodyPr/>
          <a:lstStyle/>
          <a:p>
            <a:pPr marL="381000" indent="-381000" eaLnBrk="1" hangingPunct="1">
              <a:lnSpc>
                <a:spcPct val="70000"/>
              </a:lnSpc>
            </a:pPr>
            <a:r>
              <a:rPr lang="pt-BR" sz="1000" smtClean="0"/>
              <a:t>11.Talavera MM, Bixler G, Cozzi C, Dail J, Miller RR, McClead R, Reber K (2016) Quality improvement initiative to reduce the necrotizing enterocolitis rate in premature infants. Pediatrics. 137(5):e20151119. </a:t>
            </a:r>
            <a:r>
              <a:rPr lang="pt-BR" sz="1000" u="sng" smtClean="0">
                <a:hlinkClick r:id="rId2"/>
              </a:rPr>
              <a:t>https://doi.org/10.1542/peds.2015-1119</a:t>
            </a:r>
            <a:endParaRPr lang="pt-BR" sz="1000" b="1" u="sng" smtClean="0">
              <a:hlinkClick r:id="rId2"/>
            </a:endParaRPr>
          </a:p>
          <a:p>
            <a:pPr marL="381000" indent="-381000" eaLnBrk="1" hangingPunct="1">
              <a:lnSpc>
                <a:spcPct val="70000"/>
              </a:lnSpc>
            </a:pPr>
            <a:r>
              <a:rPr lang="pt-BR" sz="1000" b="1" u="sng" smtClean="0">
                <a:hlinkClick r:id="rId2"/>
              </a:rPr>
              <a:t>Article</a:t>
            </a:r>
            <a:r>
              <a:rPr lang="pt-BR" sz="1000" b="1" smtClean="0"/>
              <a:t> </a:t>
            </a:r>
            <a:r>
              <a:rPr lang="pt-BR" sz="1000" b="1" u="sng" smtClean="0">
                <a:hlinkClick r:id="rId3"/>
              </a:rPr>
              <a:t>PubMed</a:t>
            </a:r>
            <a:r>
              <a:rPr lang="pt-BR" sz="1000" b="1" smtClean="0"/>
              <a:t> </a:t>
            </a:r>
            <a:r>
              <a:rPr lang="pt-BR" sz="1000" b="1" u="sng" smtClean="0">
                <a:hlinkClick r:id="rId4"/>
              </a:rPr>
              <a:t>Google Scholar</a:t>
            </a:r>
            <a:r>
              <a:rPr lang="pt-BR" sz="1000" b="1" smtClean="0"/>
              <a:t> </a:t>
            </a:r>
            <a:endParaRPr lang="pt-BR" sz="1000" smtClean="0"/>
          </a:p>
          <a:p>
            <a:pPr marL="381000" indent="-381000" eaLnBrk="1" hangingPunct="1">
              <a:lnSpc>
                <a:spcPct val="70000"/>
              </a:lnSpc>
            </a:pPr>
            <a:r>
              <a:rPr lang="pt-BR" sz="1000" smtClean="0"/>
              <a:t>12.Rolnitsky A, Ng E, Asztalos E, Shama Y, Karol D, Findlater C, Garsch M, Dunn M (2019) A quality improvement intervention to reduce necrotizing Enterocolitis in premature infants with probiotic supplementation. Pediatr Qual Saf 4(5):e201. </a:t>
            </a:r>
            <a:r>
              <a:rPr lang="pt-BR" sz="1000" u="sng" smtClean="0">
                <a:hlinkClick r:id="rId5"/>
              </a:rPr>
              <a:t>https://doi.org/10.1097/pq9.0000000000000201</a:t>
            </a:r>
            <a:endParaRPr lang="pt-BR" sz="1000" b="1" u="sng" smtClean="0">
              <a:hlinkClick r:id="rId5"/>
            </a:endParaRPr>
          </a:p>
          <a:p>
            <a:pPr marL="381000" indent="-381000" eaLnBrk="1" hangingPunct="1">
              <a:lnSpc>
                <a:spcPct val="70000"/>
              </a:lnSpc>
            </a:pPr>
            <a:r>
              <a:rPr lang="pt-BR" sz="1000" b="1" u="sng" smtClean="0">
                <a:hlinkClick r:id="rId5"/>
              </a:rPr>
              <a:t>Article</a:t>
            </a:r>
            <a:r>
              <a:rPr lang="pt-BR" sz="1000" b="1" smtClean="0"/>
              <a:t> </a:t>
            </a:r>
            <a:r>
              <a:rPr lang="pt-BR" sz="1000" b="1" u="sng" smtClean="0">
                <a:hlinkClick r:id="rId6"/>
              </a:rPr>
              <a:t>PubMed</a:t>
            </a:r>
            <a:r>
              <a:rPr lang="pt-BR" sz="1000" b="1" smtClean="0"/>
              <a:t> </a:t>
            </a:r>
            <a:r>
              <a:rPr lang="pt-BR" sz="1000" b="1" u="sng" smtClean="0">
                <a:hlinkClick r:id="rId7"/>
              </a:rPr>
              <a:t>PubMed Central</a:t>
            </a:r>
            <a:r>
              <a:rPr lang="pt-BR" sz="1000" b="1" smtClean="0"/>
              <a:t> </a:t>
            </a:r>
            <a:r>
              <a:rPr lang="pt-BR" sz="1000" b="1" u="sng" smtClean="0">
                <a:hlinkClick r:id="rId8"/>
              </a:rPr>
              <a:t>Google Scholar</a:t>
            </a:r>
            <a:r>
              <a:rPr lang="pt-BR" sz="1000" b="1" smtClean="0"/>
              <a:t> </a:t>
            </a:r>
            <a:endParaRPr lang="pt-BR" sz="1000" smtClean="0"/>
          </a:p>
          <a:p>
            <a:pPr marL="381000" indent="-381000" eaLnBrk="1" hangingPunct="1">
              <a:lnSpc>
                <a:spcPct val="70000"/>
              </a:lnSpc>
            </a:pPr>
            <a:r>
              <a:rPr lang="pt-BR" sz="1000" smtClean="0"/>
              <a:t>13.Gephart SM, Hanson C, Wetzel CM, Fleiner M, Umberger E, Martin L, Rao S, Agrawal A, Marin T, Kirmani K, Quinn M, Quinn J, Dudding KM, Clay T, Sauberan J, Eskenazi Y, Porter C, Msowoya AL, Wyles C, Avenado-Ruiz M, Vo S, Reber KM, Duchon J (2017) NEC-zero recommendations from scoping review of evidence to prevent and foster timely recognition of necrotizing enterocolitis. Matern Heal Neonatol Perinatol 3(1):1–14. </a:t>
            </a:r>
            <a:r>
              <a:rPr lang="pt-BR" sz="1000" u="sng" smtClean="0">
                <a:hlinkClick r:id="rId9"/>
              </a:rPr>
              <a:t>https://doi.org/10.1186/s40748-017-0062-0</a:t>
            </a:r>
            <a:endParaRPr lang="pt-BR" sz="1000" b="1" u="sng" smtClean="0">
              <a:hlinkClick r:id="rId9"/>
            </a:endParaRPr>
          </a:p>
          <a:p>
            <a:pPr marL="381000" indent="-381000" eaLnBrk="1" hangingPunct="1">
              <a:lnSpc>
                <a:spcPct val="70000"/>
              </a:lnSpc>
            </a:pPr>
            <a:r>
              <a:rPr lang="pt-BR" sz="1000" b="1" u="sng" smtClean="0">
                <a:hlinkClick r:id="rId9"/>
              </a:rPr>
              <a:t>Article</a:t>
            </a:r>
            <a:r>
              <a:rPr lang="pt-BR" sz="1000" b="1" smtClean="0"/>
              <a:t> </a:t>
            </a:r>
            <a:r>
              <a:rPr lang="pt-BR" sz="1000" b="1" u="sng" smtClean="0">
                <a:hlinkClick r:id="rId10"/>
              </a:rPr>
              <a:t>Google Scholar</a:t>
            </a:r>
            <a:r>
              <a:rPr lang="pt-BR" sz="1000" b="1" smtClean="0"/>
              <a:t> </a:t>
            </a:r>
            <a:endParaRPr lang="pt-BR" sz="1000" smtClean="0"/>
          </a:p>
          <a:p>
            <a:pPr marL="381000" indent="-381000" eaLnBrk="1" hangingPunct="1">
              <a:lnSpc>
                <a:spcPct val="70000"/>
              </a:lnSpc>
            </a:pPr>
            <a:r>
              <a:rPr lang="pt-BR" sz="1000" smtClean="0"/>
              <a:t>14.Hall NJ, Eaton S, Peters MJ, et al. Mild controlled hypothermia in preterm neonates with advanced necrotizing enterocolitis. Pediatrics. 2010;125(2). </a:t>
            </a:r>
            <a:r>
              <a:rPr lang="pt-BR" sz="1000" u="sng" smtClean="0">
                <a:hlinkClick r:id="rId11"/>
              </a:rPr>
              <a:t>https://doi.org/10.1542/peds.2008-3211</a:t>
            </a:r>
            <a:endParaRPr lang="pt-BR" sz="1000" smtClean="0"/>
          </a:p>
          <a:p>
            <a:pPr marL="381000" indent="-381000" eaLnBrk="1" hangingPunct="1">
              <a:lnSpc>
                <a:spcPct val="70000"/>
              </a:lnSpc>
            </a:pPr>
            <a:r>
              <a:rPr lang="pt-BR" sz="1000" smtClean="0"/>
              <a:t>15.Garrett-Cox RG, Pierro A, Spitz L, Eaton S (2003) Body temperature and heat production in suckling rat endotoxaemia: beneficial effects of glutamine. J Pediatr Surg 38:37–44. </a:t>
            </a:r>
            <a:r>
              <a:rPr lang="pt-BR" sz="1000" u="sng" smtClean="0">
                <a:hlinkClick r:id="rId12"/>
              </a:rPr>
              <a:t>https://doi.org/10.1053/jpsu.2003.50006</a:t>
            </a:r>
            <a:endParaRPr lang="pt-BR" sz="1000" b="1" u="sng" smtClean="0">
              <a:hlinkClick r:id="rId12"/>
            </a:endParaRPr>
          </a:p>
          <a:p>
            <a:pPr marL="381000" indent="-381000" eaLnBrk="1" hangingPunct="1">
              <a:lnSpc>
                <a:spcPct val="70000"/>
              </a:lnSpc>
            </a:pPr>
            <a:r>
              <a:rPr lang="pt-BR" sz="1000" b="1" u="sng" smtClean="0">
                <a:hlinkClick r:id="rId12"/>
              </a:rPr>
              <a:t>Article</a:t>
            </a:r>
            <a:r>
              <a:rPr lang="pt-BR" sz="1000" b="1" smtClean="0"/>
              <a:t> </a:t>
            </a:r>
            <a:r>
              <a:rPr lang="pt-BR" sz="1000" b="1" u="sng" smtClean="0">
                <a:hlinkClick r:id="rId13"/>
              </a:rPr>
              <a:t>PubMed</a:t>
            </a:r>
            <a:r>
              <a:rPr lang="pt-BR" sz="1000" b="1" smtClean="0"/>
              <a:t> </a:t>
            </a:r>
            <a:r>
              <a:rPr lang="pt-BR" sz="1000" b="1" u="sng" smtClean="0">
                <a:hlinkClick r:id="rId14"/>
              </a:rPr>
              <a:t>Google Scholar</a:t>
            </a:r>
            <a:r>
              <a:rPr lang="pt-BR" sz="1000" b="1" smtClean="0"/>
              <a:t> </a:t>
            </a:r>
            <a:endParaRPr lang="pt-BR" sz="1000" smtClean="0"/>
          </a:p>
          <a:p>
            <a:pPr marL="381000" indent="-381000" eaLnBrk="1" hangingPunct="1">
              <a:lnSpc>
                <a:spcPct val="70000"/>
              </a:lnSpc>
            </a:pPr>
            <a:r>
              <a:rPr lang="pt-BR" sz="1000" smtClean="0"/>
              <a:t>16.Vinardi BS, Pierro A, Parkinson EJ et al (2003) Attenuates lung neutrophil infiltration. J Pediatr Surg 38:88–91. </a:t>
            </a:r>
            <a:r>
              <a:rPr lang="pt-BR" sz="1000" u="sng" smtClean="0">
                <a:hlinkClick r:id="rId15"/>
              </a:rPr>
              <a:t>https://doi.org/10.1053/jpsu.2003.50017</a:t>
            </a:r>
            <a:endParaRPr lang="pt-BR" sz="1000" b="1" u="sng" smtClean="0">
              <a:hlinkClick r:id="rId15"/>
            </a:endParaRPr>
          </a:p>
          <a:p>
            <a:pPr marL="381000" indent="-381000" eaLnBrk="1" hangingPunct="1">
              <a:lnSpc>
                <a:spcPct val="70000"/>
              </a:lnSpc>
            </a:pPr>
            <a:r>
              <a:rPr lang="pt-BR" sz="1000" b="1" u="sng" smtClean="0">
                <a:hlinkClick r:id="rId15"/>
              </a:rPr>
              <a:t>Article</a:t>
            </a:r>
            <a:r>
              <a:rPr lang="pt-BR" sz="1000" b="1" smtClean="0"/>
              <a:t> </a:t>
            </a:r>
            <a:r>
              <a:rPr lang="pt-BR" sz="1000" b="1" u="sng" smtClean="0">
                <a:hlinkClick r:id="rId16"/>
              </a:rPr>
              <a:t>PubMed</a:t>
            </a:r>
            <a:r>
              <a:rPr lang="pt-BR" sz="1000" b="1" smtClean="0"/>
              <a:t> </a:t>
            </a:r>
            <a:r>
              <a:rPr lang="pt-BR" sz="1000" b="1" u="sng" smtClean="0">
                <a:hlinkClick r:id="rId17"/>
              </a:rPr>
              <a:t>Google Scholar</a:t>
            </a:r>
            <a:r>
              <a:rPr lang="pt-BR" sz="1000" b="1" smtClean="0"/>
              <a:t> </a:t>
            </a:r>
            <a:endParaRPr lang="pt-BR" sz="1000" smtClean="0"/>
          </a:p>
          <a:p>
            <a:pPr marL="381000" indent="-381000" eaLnBrk="1" hangingPunct="1">
              <a:lnSpc>
                <a:spcPct val="70000"/>
              </a:lnSpc>
            </a:pPr>
            <a:r>
              <a:rPr lang="pt-BR" sz="1000" smtClean="0"/>
              <a:t>17.Kimura Y, Pierro A, Eaton S (2009) Glutathione synthesis in intestinal ischaemia-reperfusion injury: effects of moderate hypothermia. J Pediatr Surg 44:353–357. </a:t>
            </a:r>
            <a:r>
              <a:rPr lang="pt-BR" sz="1000" u="sng" smtClean="0">
                <a:hlinkClick r:id="rId18"/>
              </a:rPr>
              <a:t>https://doi.org/10.1016/j.jpedsurg.2008.10.091</a:t>
            </a:r>
            <a:endParaRPr lang="pt-BR" sz="1000" b="1" u="sng" smtClean="0">
              <a:hlinkClick r:id="rId18"/>
            </a:endParaRPr>
          </a:p>
          <a:p>
            <a:pPr marL="381000" indent="-381000" eaLnBrk="1" hangingPunct="1">
              <a:lnSpc>
                <a:spcPct val="70000"/>
              </a:lnSpc>
            </a:pPr>
            <a:r>
              <a:rPr lang="pt-BR" sz="1000" b="1" u="sng" smtClean="0">
                <a:hlinkClick r:id="rId18"/>
              </a:rPr>
              <a:t>Article</a:t>
            </a:r>
            <a:r>
              <a:rPr lang="pt-BR" sz="1000" b="1" smtClean="0"/>
              <a:t> </a:t>
            </a:r>
            <a:r>
              <a:rPr lang="pt-BR" sz="1000" b="1" u="sng" smtClean="0">
                <a:hlinkClick r:id="rId19"/>
              </a:rPr>
              <a:t>PubMed</a:t>
            </a:r>
            <a:r>
              <a:rPr lang="pt-BR" sz="1000" b="1" smtClean="0"/>
              <a:t> </a:t>
            </a:r>
            <a:r>
              <a:rPr lang="pt-BR" sz="1000" b="1" u="sng" smtClean="0">
                <a:hlinkClick r:id="rId20"/>
              </a:rPr>
              <a:t>Google Scholar</a:t>
            </a:r>
            <a:r>
              <a:rPr lang="pt-BR" sz="1000" b="1" smtClean="0"/>
              <a:t> </a:t>
            </a:r>
            <a:endParaRPr lang="pt-BR" sz="1000" smtClean="0"/>
          </a:p>
          <a:p>
            <a:pPr marL="381000" indent="-381000" eaLnBrk="1" hangingPunct="1">
              <a:lnSpc>
                <a:spcPct val="70000"/>
              </a:lnSpc>
            </a:pPr>
            <a:r>
              <a:rPr lang="pt-BR" sz="1000" smtClean="0"/>
              <a:t>18.Stefanutti G, Pierro A, Vinardi S, Spitz L, Eaton S (2005) Moderate hypothermia protects against systemic oxidative stress in a rat model of intestinal ischemia and reperfusion injury. Shock. 24(2):159–164. </a:t>
            </a:r>
            <a:r>
              <a:rPr lang="pt-BR" sz="1000" u="sng" smtClean="0">
                <a:hlinkClick r:id="rId21"/>
              </a:rPr>
              <a:t>https://doi.org/10.1097/01.shk.0000168871.60531.6f</a:t>
            </a:r>
            <a:endParaRPr lang="pt-BR" sz="1000" b="1" u="sng" smtClean="0">
              <a:hlinkClick r:id="rId22"/>
            </a:endParaRPr>
          </a:p>
          <a:p>
            <a:pPr marL="381000" indent="-381000" eaLnBrk="1" hangingPunct="1">
              <a:lnSpc>
                <a:spcPct val="70000"/>
              </a:lnSpc>
            </a:pPr>
            <a:r>
              <a:rPr lang="pt-BR" sz="1000" b="1" u="sng" smtClean="0">
                <a:hlinkClick r:id="rId22"/>
              </a:rPr>
              <a:t>CAS</a:t>
            </a:r>
            <a:r>
              <a:rPr lang="pt-BR" sz="1000" b="1" smtClean="0"/>
              <a:t> </a:t>
            </a:r>
            <a:r>
              <a:rPr lang="pt-BR" sz="1000" b="1" u="sng" smtClean="0">
                <a:hlinkClick r:id="rId21"/>
              </a:rPr>
              <a:t>Article</a:t>
            </a:r>
            <a:r>
              <a:rPr lang="pt-BR" sz="1000" b="1" smtClean="0"/>
              <a:t> </a:t>
            </a:r>
            <a:r>
              <a:rPr lang="pt-BR" sz="1000" b="1" u="sng" smtClean="0">
                <a:hlinkClick r:id="rId23"/>
              </a:rPr>
              <a:t>PubMed</a:t>
            </a:r>
            <a:r>
              <a:rPr lang="pt-BR" sz="1000" b="1" smtClean="0"/>
              <a:t> </a:t>
            </a:r>
            <a:r>
              <a:rPr lang="pt-BR" sz="1000" b="1" u="sng" smtClean="0">
                <a:hlinkClick r:id="rId24"/>
              </a:rPr>
              <a:t>Google Scholar</a:t>
            </a:r>
            <a:r>
              <a:rPr lang="pt-BR" sz="1000" b="1" smtClean="0"/>
              <a:t> </a:t>
            </a:r>
            <a:endParaRPr lang="pt-BR" sz="1000" smtClean="0"/>
          </a:p>
          <a:p>
            <a:pPr marL="381000" indent="-381000" eaLnBrk="1" hangingPunct="1">
              <a:lnSpc>
                <a:spcPct val="70000"/>
              </a:lnSpc>
            </a:pPr>
            <a:r>
              <a:rPr lang="pt-BR" sz="1000" smtClean="0"/>
              <a:t>19.Stefanutti G, Pierro A, Parkinson EJ, Smith VV, Eaton S (2008) Moderate hypothermia as a rescue therapy against intestinal ischemia and reperfusion injury in the rat. Crit Care Med 36(5):1564–1572. </a:t>
            </a:r>
            <a:r>
              <a:rPr lang="pt-BR" sz="1000" u="sng" smtClean="0">
                <a:hlinkClick r:id="rId25"/>
              </a:rPr>
              <a:t>https://doi.org/10.1097/CCM.0b013e3181709e9f</a:t>
            </a:r>
            <a:endParaRPr lang="pt-BR" sz="1000" b="1" u="sng" smtClean="0">
              <a:hlinkClick r:id="rId25"/>
            </a:endParaRPr>
          </a:p>
          <a:p>
            <a:pPr marL="381000" indent="-381000" eaLnBrk="1" hangingPunct="1">
              <a:lnSpc>
                <a:spcPct val="70000"/>
              </a:lnSpc>
            </a:pPr>
            <a:r>
              <a:rPr lang="pt-BR" sz="1000" b="1" u="sng" smtClean="0">
                <a:hlinkClick r:id="rId25"/>
              </a:rPr>
              <a:t>Article</a:t>
            </a:r>
            <a:r>
              <a:rPr lang="pt-BR" sz="1000" b="1" smtClean="0"/>
              <a:t> </a:t>
            </a:r>
            <a:r>
              <a:rPr lang="pt-BR" sz="1000" b="1" u="sng" smtClean="0">
                <a:hlinkClick r:id="rId26"/>
              </a:rPr>
              <a:t>PubMed</a:t>
            </a:r>
            <a:r>
              <a:rPr lang="pt-BR" sz="1000" b="1" smtClean="0"/>
              <a:t> </a:t>
            </a:r>
            <a:r>
              <a:rPr lang="pt-BR" sz="1000" b="1" u="sng" smtClean="0">
                <a:hlinkClick r:id="rId27"/>
              </a:rPr>
              <a:t>Google Scholar</a:t>
            </a:r>
            <a:r>
              <a:rPr lang="pt-BR" sz="1000" b="1" smtClean="0"/>
              <a:t> </a:t>
            </a:r>
            <a:endParaRPr lang="pt-BR" sz="1000" smtClean="0"/>
          </a:p>
          <a:p>
            <a:pPr marL="381000" indent="-381000" eaLnBrk="1" hangingPunct="1">
              <a:lnSpc>
                <a:spcPct val="70000"/>
              </a:lnSpc>
            </a:pPr>
            <a:r>
              <a:rPr lang="pt-BR" sz="1000" smtClean="0"/>
              <a:t>20.Couto LDCA; Souza TR; Ferreira CHF; Calixto C; Carnevale-Silva A; Aragon DC; Maiolini BL; Silva ACB; Souza GA; Martins-Filho PF; Toffolo RO; Fukamichi SL; Gonçalves-Ferri W. Unfavorable evolution of enterocolitis: the mystery continues.In: 3rd Congress of Joint European Neonatal Societies (jENS) 2019, Maastrich, The Netherlands</a:t>
            </a:r>
          </a:p>
          <a:p>
            <a:pPr marL="381000" indent="-381000" eaLnBrk="1" hangingPunct="1">
              <a:lnSpc>
                <a:spcPct val="70000"/>
              </a:lnSpc>
            </a:pPr>
            <a:r>
              <a:rPr lang="pt-BR" sz="1000" smtClean="0"/>
              <a:t>21.Bell MJ, Ternberg JL, Feigin RD et al (1978) Neonatal necrotizing enterocolitis. Therapeutic decisions based upon clinical staging. Ann Surg 187(1):1–7. </a:t>
            </a:r>
            <a:r>
              <a:rPr lang="pt-BR" sz="1000" u="sng" smtClean="0">
                <a:hlinkClick r:id="rId28"/>
              </a:rPr>
              <a:t>https://doi.org/10.1097/00000658-197801000-00001</a:t>
            </a:r>
            <a:endParaRPr lang="pt-BR" sz="1000" b="1" u="sng" smtClean="0">
              <a:hlinkClick r:id="rId29"/>
            </a:endParaRPr>
          </a:p>
          <a:p>
            <a:pPr marL="381000" indent="-381000" eaLnBrk="1" hangingPunct="1">
              <a:lnSpc>
                <a:spcPct val="70000"/>
              </a:lnSpc>
            </a:pPr>
            <a:r>
              <a:rPr lang="pt-BR" sz="1000" b="1" u="sng" smtClean="0">
                <a:hlinkClick r:id="rId29"/>
              </a:rPr>
              <a:t>CAS</a:t>
            </a:r>
            <a:r>
              <a:rPr lang="pt-BR" sz="1000" b="1" smtClean="0"/>
              <a:t> </a:t>
            </a:r>
            <a:r>
              <a:rPr lang="pt-BR" sz="1000" b="1" u="sng" smtClean="0">
                <a:hlinkClick r:id="rId28"/>
              </a:rPr>
              <a:t>Article</a:t>
            </a:r>
            <a:r>
              <a:rPr lang="pt-BR" sz="1000" b="1" smtClean="0"/>
              <a:t> </a:t>
            </a:r>
            <a:r>
              <a:rPr lang="pt-BR" sz="1000" b="1" u="sng" smtClean="0">
                <a:hlinkClick r:id="rId30"/>
              </a:rPr>
              <a:t>PubMed</a:t>
            </a:r>
            <a:r>
              <a:rPr lang="pt-BR" sz="1000" b="1" smtClean="0"/>
              <a:t> </a:t>
            </a:r>
            <a:r>
              <a:rPr lang="pt-BR" sz="1000" b="1" u="sng" smtClean="0">
                <a:hlinkClick r:id="rId31"/>
              </a:rPr>
              <a:t>PubMed Central</a:t>
            </a:r>
            <a:r>
              <a:rPr lang="pt-BR" sz="1000" b="1" smtClean="0"/>
              <a:t> </a:t>
            </a:r>
            <a:r>
              <a:rPr lang="pt-BR" sz="1000" b="1" u="sng" smtClean="0">
                <a:hlinkClick r:id="rId32"/>
              </a:rPr>
              <a:t>Google Scholar</a:t>
            </a:r>
            <a:endParaRPr lang="pt-BR" sz="1000" smtClean="0"/>
          </a:p>
          <a:p>
            <a:pPr marL="381000" indent="-381000" eaLnBrk="1" hangingPunct="1">
              <a:lnSpc>
                <a:spcPct val="70000"/>
              </a:lnSpc>
            </a:pPr>
            <a:r>
              <a:rPr lang="pt-BR" sz="1000" smtClean="0"/>
              <a:t/>
            </a:r>
            <a:br>
              <a:rPr lang="pt-BR" sz="1000" smtClean="0"/>
            </a:br>
            <a:endParaRPr lang="pt-BR" sz="10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3"/>
          <p:cNvSpPr>
            <a:spLocks noGrp="1"/>
          </p:cNvSpPr>
          <p:nvPr>
            <p:ph type="body" idx="1"/>
          </p:nvPr>
        </p:nvSpPr>
        <p:spPr>
          <a:xfrm>
            <a:off x="923925" y="330200"/>
            <a:ext cx="10058400" cy="4022725"/>
          </a:xfrm>
          <a:solidFill>
            <a:schemeClr val="bg1"/>
          </a:solidFill>
        </p:spPr>
        <p:txBody>
          <a:bodyPr/>
          <a:lstStyle/>
          <a:p>
            <a:pPr marL="381000" indent="-381000" eaLnBrk="1" hangingPunct="1">
              <a:lnSpc>
                <a:spcPct val="70000"/>
              </a:lnSpc>
            </a:pPr>
            <a:r>
              <a:rPr lang="pt-BR" sz="800" smtClean="0"/>
              <a:t>22.Ogrinc G, Davies L, Goodman D, Batalden P, Davidoff F, Stevens D (2015 Nov) SQUIRE 2.0 (standards for QUality improvement reporting excellence): revised publication guidelines from a detailed consensus process. J Contin Educ Nurs 46(11):501–507. </a:t>
            </a:r>
            <a:r>
              <a:rPr lang="pt-BR" sz="800" u="sng" smtClean="0">
                <a:hlinkClick r:id="rId2"/>
              </a:rPr>
              <a:t>https://doi.org/10.3928/00220124-20151020-02</a:t>
            </a:r>
            <a:endParaRPr lang="pt-BR" sz="800" b="1" u="sng" smtClean="0">
              <a:hlinkClick r:id="rId2"/>
            </a:endParaRPr>
          </a:p>
          <a:p>
            <a:pPr marL="381000" indent="-381000" eaLnBrk="1" hangingPunct="1">
              <a:lnSpc>
                <a:spcPct val="70000"/>
              </a:lnSpc>
            </a:pPr>
            <a:r>
              <a:rPr lang="pt-BR" sz="800" b="1" u="sng" smtClean="0">
                <a:hlinkClick r:id="rId2"/>
              </a:rPr>
              <a:t>Article</a:t>
            </a:r>
            <a:r>
              <a:rPr lang="pt-BR" sz="800" b="1" smtClean="0"/>
              <a:t> </a:t>
            </a:r>
            <a:r>
              <a:rPr lang="pt-BR" sz="800" b="1" u="sng" smtClean="0">
                <a:hlinkClick r:id="rId3"/>
              </a:rPr>
              <a:t>PubMed</a:t>
            </a:r>
            <a:r>
              <a:rPr lang="pt-BR" sz="800" b="1" smtClean="0"/>
              <a:t> </a:t>
            </a:r>
            <a:r>
              <a:rPr lang="pt-BR" sz="800" b="1" u="sng" smtClean="0">
                <a:hlinkClick r:id="rId4"/>
              </a:rPr>
              <a:t>Google Scholar</a:t>
            </a:r>
            <a:r>
              <a:rPr lang="pt-BR" sz="800" b="1" smtClean="0"/>
              <a:t> </a:t>
            </a:r>
            <a:endParaRPr lang="pt-BR" sz="800" smtClean="0"/>
          </a:p>
          <a:p>
            <a:pPr marL="381000" indent="-381000" eaLnBrk="1" hangingPunct="1">
              <a:lnSpc>
                <a:spcPct val="70000"/>
              </a:lnSpc>
            </a:pPr>
            <a:r>
              <a:rPr lang="pt-BR" sz="800" smtClean="0"/>
              <a:t>23.Volpe JJ. Neurology of the Newborn. (Saunders, ed.). Philadelphia; 1995. </a:t>
            </a:r>
            <a:r>
              <a:rPr lang="pt-BR" sz="800" u="sng" smtClean="0">
                <a:hlinkClick r:id="rId5"/>
              </a:rPr>
              <a:t>https://doi.org/10.1002/mus.880180822</a:t>
            </a:r>
            <a:endParaRPr lang="pt-BR" sz="800" smtClean="0"/>
          </a:p>
          <a:p>
            <a:pPr marL="381000" indent="-381000" eaLnBrk="1" hangingPunct="1">
              <a:lnSpc>
                <a:spcPct val="70000"/>
              </a:lnSpc>
            </a:pPr>
            <a:r>
              <a:rPr lang="pt-BR" sz="800" smtClean="0"/>
              <a:t>24.Singh Y, Tissot C, Fraga M et al (2020) International evidence-based guidelines on point of care ultrasound (POCUS) for critically ill neonates and children issued by the POCUS working Group of the European Society of Paediatric and neonatal intensive care (ESPNIC). Crit Care 24(1):65. </a:t>
            </a:r>
            <a:r>
              <a:rPr lang="pt-BR" sz="800" u="sng" smtClean="0">
                <a:hlinkClick r:id="rId6"/>
              </a:rPr>
              <a:t>https://doi.org/10.1186/s13054-020-2787-9</a:t>
            </a:r>
            <a:endParaRPr lang="pt-BR" sz="800" b="1" u="sng" smtClean="0">
              <a:hlinkClick r:id="rId6"/>
            </a:endParaRPr>
          </a:p>
          <a:p>
            <a:pPr marL="381000" indent="-381000" eaLnBrk="1" hangingPunct="1">
              <a:lnSpc>
                <a:spcPct val="70000"/>
              </a:lnSpc>
            </a:pPr>
            <a:r>
              <a:rPr lang="pt-BR" sz="800" b="1" u="sng" smtClean="0">
                <a:hlinkClick r:id="rId6"/>
              </a:rPr>
              <a:t>Article</a:t>
            </a:r>
            <a:r>
              <a:rPr lang="pt-BR" sz="800" b="1" smtClean="0"/>
              <a:t> </a:t>
            </a:r>
            <a:r>
              <a:rPr lang="pt-BR" sz="800" b="1" u="sng" smtClean="0">
                <a:hlinkClick r:id="rId7"/>
              </a:rPr>
              <a:t>PubMed</a:t>
            </a:r>
            <a:r>
              <a:rPr lang="pt-BR" sz="800" b="1" smtClean="0"/>
              <a:t> </a:t>
            </a:r>
            <a:r>
              <a:rPr lang="pt-BR" sz="800" b="1" u="sng" smtClean="0">
                <a:hlinkClick r:id="rId8"/>
              </a:rPr>
              <a:t>PubMed Central</a:t>
            </a:r>
            <a:r>
              <a:rPr lang="pt-BR" sz="800" b="1" smtClean="0"/>
              <a:t> </a:t>
            </a:r>
            <a:r>
              <a:rPr lang="pt-BR" sz="800" b="1" u="sng" smtClean="0">
                <a:hlinkClick r:id="rId9"/>
              </a:rPr>
              <a:t>Google Scholar</a:t>
            </a:r>
            <a:r>
              <a:rPr lang="pt-BR" sz="800" b="1" smtClean="0"/>
              <a:t> </a:t>
            </a:r>
            <a:endParaRPr lang="pt-BR" sz="800" smtClean="0"/>
          </a:p>
          <a:p>
            <a:pPr marL="381000" indent="-381000" eaLnBrk="1" hangingPunct="1">
              <a:lnSpc>
                <a:spcPct val="70000"/>
              </a:lnSpc>
            </a:pPr>
            <a:r>
              <a:rPr lang="pt-BR" sz="800" smtClean="0"/>
              <a:t>25.Wynn JL, Polin RA (2019) A neonatal sequential organ failure assessment score predicts mortality to late-onset sepsis in preterm very low birth weight infants. Pediatr Res 88(1):85–90. </a:t>
            </a:r>
            <a:r>
              <a:rPr lang="pt-BR" sz="800" u="sng" smtClean="0">
                <a:hlinkClick r:id="rId10"/>
              </a:rPr>
              <a:t>https://doi.org/10.1038/s41390-019-0517-2</a:t>
            </a:r>
            <a:endParaRPr lang="pt-BR" sz="800" b="1" u="sng" smtClean="0">
              <a:hlinkClick r:id="rId10"/>
            </a:endParaRPr>
          </a:p>
          <a:p>
            <a:pPr marL="381000" indent="-381000" eaLnBrk="1" hangingPunct="1">
              <a:lnSpc>
                <a:spcPct val="70000"/>
              </a:lnSpc>
            </a:pPr>
            <a:r>
              <a:rPr lang="pt-BR" sz="800" b="1" u="sng" smtClean="0">
                <a:hlinkClick r:id="rId10"/>
              </a:rPr>
              <a:t>Article</a:t>
            </a:r>
            <a:r>
              <a:rPr lang="pt-BR" sz="800" b="1" smtClean="0"/>
              <a:t> </a:t>
            </a:r>
            <a:r>
              <a:rPr lang="pt-BR" sz="800" b="1" u="sng" smtClean="0">
                <a:hlinkClick r:id="rId11"/>
              </a:rPr>
              <a:t>PubMed</a:t>
            </a:r>
            <a:r>
              <a:rPr lang="pt-BR" sz="800" b="1" smtClean="0"/>
              <a:t> </a:t>
            </a:r>
            <a:r>
              <a:rPr lang="pt-BR" sz="800" b="1" u="sng" smtClean="0">
                <a:hlinkClick r:id="rId12"/>
              </a:rPr>
              <a:t>PubMed Central</a:t>
            </a:r>
            <a:r>
              <a:rPr lang="pt-BR" sz="800" b="1" smtClean="0"/>
              <a:t> </a:t>
            </a:r>
            <a:r>
              <a:rPr lang="pt-BR" sz="800" b="1" u="sng" smtClean="0">
                <a:hlinkClick r:id="rId13"/>
              </a:rPr>
              <a:t>Google Scholar</a:t>
            </a:r>
            <a:r>
              <a:rPr lang="pt-BR" sz="800" b="1" smtClean="0"/>
              <a:t> </a:t>
            </a:r>
            <a:endParaRPr lang="pt-BR" sz="800" smtClean="0"/>
          </a:p>
          <a:p>
            <a:pPr marL="381000" indent="-381000" eaLnBrk="1" hangingPunct="1">
              <a:lnSpc>
                <a:spcPct val="70000"/>
              </a:lnSpc>
            </a:pPr>
            <a:r>
              <a:rPr lang="pt-BR" sz="800" smtClean="0"/>
              <a:t>26.Gephart SM, Spitzer AR, Effken JA, Dodd E, Halpern M, McGrath JM (2014) Discrimination of GutCheck NEC: a clinical risk index for necrotizing enterocolitis. J Perinatol 34(6):468–475. </a:t>
            </a:r>
            <a:r>
              <a:rPr lang="pt-BR" sz="800" u="sng" smtClean="0">
                <a:hlinkClick r:id="rId14"/>
              </a:rPr>
              <a:t>https://doi.org/10.1038/jp.2014.37</a:t>
            </a:r>
            <a:endParaRPr lang="pt-BR" sz="800" b="1" u="sng" smtClean="0">
              <a:hlinkClick r:id="rId15"/>
            </a:endParaRPr>
          </a:p>
          <a:p>
            <a:pPr marL="381000" indent="-381000" eaLnBrk="1" hangingPunct="1">
              <a:lnSpc>
                <a:spcPct val="70000"/>
              </a:lnSpc>
            </a:pPr>
            <a:r>
              <a:rPr lang="pt-BR" sz="800" b="1" u="sng" smtClean="0">
                <a:hlinkClick r:id="rId15"/>
              </a:rPr>
              <a:t>CAS</a:t>
            </a:r>
            <a:r>
              <a:rPr lang="pt-BR" sz="800" b="1" smtClean="0"/>
              <a:t> </a:t>
            </a:r>
            <a:r>
              <a:rPr lang="pt-BR" sz="800" b="1" u="sng" smtClean="0">
                <a:hlinkClick r:id="rId14"/>
              </a:rPr>
              <a:t>Article</a:t>
            </a:r>
            <a:r>
              <a:rPr lang="pt-BR" sz="800" b="1" smtClean="0"/>
              <a:t> </a:t>
            </a:r>
            <a:r>
              <a:rPr lang="pt-BR" sz="800" b="1" u="sng" smtClean="0">
                <a:hlinkClick r:id="rId16"/>
              </a:rPr>
              <a:t>PubMed</a:t>
            </a:r>
            <a:r>
              <a:rPr lang="pt-BR" sz="800" b="1" smtClean="0"/>
              <a:t> </a:t>
            </a:r>
            <a:r>
              <a:rPr lang="pt-BR" sz="800" b="1" u="sng" smtClean="0">
                <a:hlinkClick r:id="rId17"/>
              </a:rPr>
              <a:t>PubMed Central</a:t>
            </a:r>
            <a:r>
              <a:rPr lang="pt-BR" sz="800" b="1" smtClean="0"/>
              <a:t> </a:t>
            </a:r>
            <a:r>
              <a:rPr lang="pt-BR" sz="800" b="1" u="sng" smtClean="0">
                <a:hlinkClick r:id="rId18"/>
              </a:rPr>
              <a:t>Google Scholar</a:t>
            </a:r>
            <a:r>
              <a:rPr lang="pt-BR" sz="800" b="1" smtClean="0"/>
              <a:t> </a:t>
            </a:r>
            <a:endParaRPr lang="pt-BR" sz="800" smtClean="0"/>
          </a:p>
          <a:p>
            <a:pPr marL="381000" indent="-381000" eaLnBrk="1" hangingPunct="1">
              <a:lnSpc>
                <a:spcPct val="70000"/>
              </a:lnSpc>
            </a:pPr>
            <a:r>
              <a:rPr lang="pt-BR" sz="800" smtClean="0"/>
              <a:t>27.Villar J, Papageorghiou AT, Pang R, Ohuma EO, Cheikh Ismail L, Barros FC, Lambert A, Carvalho M, Jaffer YA, Bertino E, Gravett MG, Altman DG, Purwar M, Frederick IO, Noble JA, Victora CG, Bhutta ZA, Kennedy SH, International Fetal and Newborn Growth Consortium for the 21st Century (INTERGROWTH-21st) (2014) The likeness of fetal growth and newborn size across non-isolated populations in the INTERGROWTH-21st project: the fetal growth longitudinal study and newborn cross-sectional study. Lancet Diabetes Endocrinol 2(10):781–792. </a:t>
            </a:r>
            <a:r>
              <a:rPr lang="pt-BR" sz="800" u="sng" smtClean="0">
                <a:hlinkClick r:id="rId19"/>
              </a:rPr>
              <a:t>https://doi.org/10.1016/S2213-8587(14)70121-4</a:t>
            </a:r>
            <a:endParaRPr lang="pt-BR" sz="800" b="1" u="sng" smtClean="0">
              <a:hlinkClick r:id="rId19"/>
            </a:endParaRPr>
          </a:p>
          <a:p>
            <a:pPr marL="381000" indent="-381000" eaLnBrk="1" hangingPunct="1">
              <a:lnSpc>
                <a:spcPct val="70000"/>
              </a:lnSpc>
            </a:pPr>
            <a:r>
              <a:rPr lang="pt-BR" sz="800" b="1" u="sng" smtClean="0">
                <a:hlinkClick r:id="rId19"/>
              </a:rPr>
              <a:t>Article</a:t>
            </a:r>
            <a:r>
              <a:rPr lang="pt-BR" sz="800" b="1" smtClean="0"/>
              <a:t> </a:t>
            </a:r>
            <a:r>
              <a:rPr lang="pt-BR" sz="800" b="1" u="sng" smtClean="0">
                <a:hlinkClick r:id="rId20"/>
              </a:rPr>
              <a:t>PubMed</a:t>
            </a:r>
            <a:r>
              <a:rPr lang="pt-BR" sz="800" b="1" smtClean="0"/>
              <a:t> </a:t>
            </a:r>
            <a:r>
              <a:rPr lang="pt-BR" sz="800" b="1" u="sng" smtClean="0">
                <a:hlinkClick r:id="rId21"/>
              </a:rPr>
              <a:t>Google Scholar</a:t>
            </a:r>
            <a:r>
              <a:rPr lang="pt-BR" sz="800" b="1" smtClean="0"/>
              <a:t> </a:t>
            </a:r>
            <a:endParaRPr lang="pt-BR" sz="800" smtClean="0"/>
          </a:p>
          <a:p>
            <a:pPr marL="381000" indent="-381000" eaLnBrk="1" hangingPunct="1">
              <a:lnSpc>
                <a:spcPct val="70000"/>
              </a:lnSpc>
            </a:pPr>
            <a:r>
              <a:rPr lang="pt-BR" sz="800" smtClean="0"/>
              <a:t>28.Meyer MP, Chow SSW, Alsweiler J, Bourchier D, Broadbent R, Knight D, Lynn AM, Patel H (2020) Probiotics for prevention of severe necrotizing enterocolitis: experience of New Zealand neonatal intensive care units. Front Pediatr 8(April):1–9. </a:t>
            </a:r>
            <a:r>
              <a:rPr lang="pt-BR" sz="800" u="sng" smtClean="0">
                <a:hlinkClick r:id="rId22"/>
              </a:rPr>
              <a:t>https://doi.org/10.3389/fped.2020.00119</a:t>
            </a:r>
            <a:endParaRPr lang="pt-BR" sz="800" b="1" u="sng" smtClean="0">
              <a:hlinkClick r:id="rId22"/>
            </a:endParaRPr>
          </a:p>
          <a:p>
            <a:pPr marL="381000" indent="-381000" eaLnBrk="1" hangingPunct="1">
              <a:lnSpc>
                <a:spcPct val="70000"/>
              </a:lnSpc>
            </a:pPr>
            <a:r>
              <a:rPr lang="pt-BR" sz="800" b="1" u="sng" smtClean="0">
                <a:hlinkClick r:id="rId22"/>
              </a:rPr>
              <a:t>Article</a:t>
            </a:r>
            <a:r>
              <a:rPr lang="pt-BR" sz="800" b="1" smtClean="0"/>
              <a:t> </a:t>
            </a:r>
            <a:r>
              <a:rPr lang="pt-BR" sz="800" b="1" u="sng" smtClean="0">
                <a:hlinkClick r:id="rId23"/>
              </a:rPr>
              <a:t>Google Scholar</a:t>
            </a:r>
            <a:r>
              <a:rPr lang="pt-BR" sz="800" b="1" smtClean="0"/>
              <a:t> </a:t>
            </a:r>
            <a:endParaRPr lang="pt-BR" sz="800" smtClean="0"/>
          </a:p>
          <a:p>
            <a:pPr marL="381000" indent="-381000" eaLnBrk="1" hangingPunct="1">
              <a:lnSpc>
                <a:spcPct val="70000"/>
              </a:lnSpc>
            </a:pPr>
            <a:r>
              <a:rPr lang="pt-BR" sz="800" smtClean="0"/>
              <a:t>29.Wang ZL, Liu L, Hu XY, Guo L, Li QY, An Y, Jiang YJ, Chen S, Wang XQ, He Y, Li LQ (2019) Probiotics may not prevent the deterioration of necrotizing enterocolitis from stage I to II/III. BMC Pediatr 19(1):1–7. </a:t>
            </a:r>
            <a:r>
              <a:rPr lang="pt-BR" sz="800" u="sng" smtClean="0">
                <a:hlinkClick r:id="rId24"/>
              </a:rPr>
              <a:t>https://doi.org/10.1186/s12887-019-1524-5</a:t>
            </a:r>
            <a:endParaRPr lang="pt-BR" sz="800" b="1" u="sng" smtClean="0">
              <a:hlinkClick r:id="rId24"/>
            </a:endParaRPr>
          </a:p>
          <a:p>
            <a:pPr marL="381000" indent="-381000" eaLnBrk="1" hangingPunct="1">
              <a:lnSpc>
                <a:spcPct val="70000"/>
              </a:lnSpc>
            </a:pPr>
            <a:r>
              <a:rPr lang="pt-BR" sz="800" b="1" u="sng" smtClean="0">
                <a:hlinkClick r:id="rId24"/>
              </a:rPr>
              <a:t>Article</a:t>
            </a:r>
            <a:r>
              <a:rPr lang="pt-BR" sz="800" b="1" smtClean="0"/>
              <a:t> </a:t>
            </a:r>
            <a:r>
              <a:rPr lang="pt-BR" sz="800" b="1" u="sng" smtClean="0">
                <a:hlinkClick r:id="rId25"/>
              </a:rPr>
              <a:t>Google Scholar</a:t>
            </a:r>
            <a:r>
              <a:rPr lang="pt-BR" sz="800" b="1" smtClean="0"/>
              <a:t> </a:t>
            </a:r>
            <a:endParaRPr lang="pt-BR" sz="800" smtClean="0"/>
          </a:p>
          <a:p>
            <a:pPr marL="381000" indent="-381000" eaLnBrk="1" hangingPunct="1">
              <a:lnSpc>
                <a:spcPct val="70000"/>
              </a:lnSpc>
            </a:pPr>
            <a:r>
              <a:rPr lang="pt-BR" sz="800" smtClean="0"/>
              <a:t>30.Drucker NA, McCulloh CJ, Li B, Pierro A, Besner GE, Markel TA (2018) Stem cell therapy in necrotizing enterocolitis: current state and future directions. Semin Pediatr Surg 27(1):57–64. </a:t>
            </a:r>
            <a:r>
              <a:rPr lang="pt-BR" sz="800" u="sng" smtClean="0">
                <a:hlinkClick r:id="rId26"/>
              </a:rPr>
              <a:t>https://doi.org/10.1053/j.sempedsurg.2017.11.011</a:t>
            </a:r>
            <a:endParaRPr lang="pt-BR" sz="800" b="1" u="sng" smtClean="0">
              <a:hlinkClick r:id="rId26"/>
            </a:endParaRPr>
          </a:p>
          <a:p>
            <a:pPr marL="381000" indent="-381000" eaLnBrk="1" hangingPunct="1">
              <a:lnSpc>
                <a:spcPct val="70000"/>
              </a:lnSpc>
            </a:pPr>
            <a:r>
              <a:rPr lang="pt-BR" sz="800" b="1" u="sng" smtClean="0">
                <a:hlinkClick r:id="rId26"/>
              </a:rPr>
              <a:t>Article</a:t>
            </a:r>
            <a:r>
              <a:rPr lang="pt-BR" sz="800" b="1" smtClean="0"/>
              <a:t> </a:t>
            </a:r>
            <a:r>
              <a:rPr lang="pt-BR" sz="800" b="1" u="sng" smtClean="0">
                <a:hlinkClick r:id="rId27"/>
              </a:rPr>
              <a:t>PubMed</a:t>
            </a:r>
            <a:r>
              <a:rPr lang="pt-BR" sz="800" b="1" smtClean="0"/>
              <a:t> </a:t>
            </a:r>
            <a:r>
              <a:rPr lang="pt-BR" sz="800" b="1" u="sng" smtClean="0">
                <a:hlinkClick r:id="rId28"/>
              </a:rPr>
              <a:t>Google Scholar</a:t>
            </a:r>
            <a:r>
              <a:rPr lang="pt-BR" sz="800" b="1" smtClean="0"/>
              <a:t> </a:t>
            </a:r>
            <a:endParaRPr lang="pt-BR" sz="800" smtClean="0"/>
          </a:p>
          <a:p>
            <a:pPr marL="381000" indent="-381000" eaLnBrk="1" hangingPunct="1">
              <a:lnSpc>
                <a:spcPct val="70000"/>
              </a:lnSpc>
            </a:pPr>
            <a:r>
              <a:rPr lang="pt-BR" sz="800" smtClean="0"/>
              <a:t>31.McCulloh CJ, Olson JK, Wang Y et al (2018) Treatment of experimental necrotizing enterocolitis with stem cell-derived exosomes. J Pediatr Surg 53:1215–1220. </a:t>
            </a:r>
            <a:r>
              <a:rPr lang="pt-BR" sz="800" u="sng" smtClean="0">
                <a:hlinkClick r:id="rId29"/>
              </a:rPr>
              <a:t>https://doi.org/10.1016/j.jpedsurg.2018.02.086</a:t>
            </a:r>
            <a:endParaRPr lang="pt-BR" sz="800" b="1" u="sng" smtClean="0">
              <a:hlinkClick r:id="rId29"/>
            </a:endParaRPr>
          </a:p>
          <a:p>
            <a:pPr marL="381000" indent="-381000" eaLnBrk="1" hangingPunct="1">
              <a:lnSpc>
                <a:spcPct val="70000"/>
              </a:lnSpc>
            </a:pPr>
            <a:r>
              <a:rPr lang="pt-BR" sz="800" b="1" u="sng" smtClean="0">
                <a:hlinkClick r:id="rId29"/>
              </a:rPr>
              <a:t>Article</a:t>
            </a:r>
            <a:r>
              <a:rPr lang="pt-BR" sz="800" b="1" smtClean="0"/>
              <a:t> </a:t>
            </a:r>
            <a:r>
              <a:rPr lang="pt-BR" sz="800" b="1" u="sng" smtClean="0">
                <a:hlinkClick r:id="rId30"/>
              </a:rPr>
              <a:t>PubMed</a:t>
            </a:r>
            <a:r>
              <a:rPr lang="pt-BR" sz="800" b="1" smtClean="0"/>
              <a:t> </a:t>
            </a:r>
            <a:r>
              <a:rPr lang="pt-BR" sz="800" b="1" u="sng" smtClean="0">
                <a:hlinkClick r:id="rId31"/>
              </a:rPr>
              <a:t>PubMed Central</a:t>
            </a:r>
            <a:r>
              <a:rPr lang="pt-BR" sz="800" b="1" smtClean="0"/>
              <a:t> </a:t>
            </a:r>
            <a:r>
              <a:rPr lang="pt-BR" sz="800" b="1" u="sng" smtClean="0">
                <a:hlinkClick r:id="rId32"/>
              </a:rPr>
              <a:t>Google Scholar</a:t>
            </a:r>
            <a:r>
              <a:rPr lang="pt-BR" sz="800" b="1" smtClean="0"/>
              <a:t> </a:t>
            </a:r>
            <a:endParaRPr lang="pt-BR" sz="800" smtClean="0"/>
          </a:p>
          <a:p>
            <a:pPr marL="381000" indent="-381000" eaLnBrk="1" hangingPunct="1">
              <a:lnSpc>
                <a:spcPct val="70000"/>
              </a:lnSpc>
            </a:pPr>
            <a:r>
              <a:rPr lang="pt-BR" sz="800" smtClean="0"/>
              <a:t>32.Sim N Therapeutic controlled hypothermia in the treatment of neonates with severe necrotizing enterocolitis (CoolNEC). Bethesda (MD): </a:t>
            </a:r>
            <a:r>
              <a:rPr lang="pt-BR" sz="800" u="sng" smtClean="0">
                <a:hlinkClick r:id="rId33"/>
              </a:rPr>
              <a:t>ClinicalTrials.gov</a:t>
            </a:r>
            <a:r>
              <a:rPr lang="pt-BR" sz="800" smtClean="0"/>
              <a:t>; 2011. doi:NCT01330576</a:t>
            </a:r>
          </a:p>
          <a:p>
            <a:pPr marL="381000" indent="-381000" eaLnBrk="1" hangingPunct="1">
              <a:lnSpc>
                <a:spcPct val="70000"/>
              </a:lnSpc>
            </a:pPr>
            <a:endParaRPr lang="pt-BR" sz="8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3"/>
          <p:cNvSpPr>
            <a:spLocks noGrp="1"/>
          </p:cNvSpPr>
          <p:nvPr>
            <p:ph type="body" idx="1"/>
          </p:nvPr>
        </p:nvSpPr>
        <p:spPr>
          <a:xfrm>
            <a:off x="1247775" y="376238"/>
            <a:ext cx="10058400" cy="4022725"/>
          </a:xfrm>
          <a:solidFill>
            <a:schemeClr val="bg1"/>
          </a:solidFill>
        </p:spPr>
        <p:txBody>
          <a:bodyPr/>
          <a:lstStyle/>
          <a:p>
            <a:pPr marL="381000" indent="-381000" eaLnBrk="1" hangingPunct="1">
              <a:lnSpc>
                <a:spcPct val="70000"/>
              </a:lnSpc>
            </a:pPr>
            <a:r>
              <a:rPr lang="pt-BR" sz="800" smtClean="0"/>
              <a:t>33.De Almeida MFB, Guinsburg R, Sancho GA et al (2014) Hypothermia and early neonatal mortality in preterm infants. J Pediatr 164(2):271–276. </a:t>
            </a:r>
            <a:r>
              <a:rPr lang="pt-BR" sz="800" u="sng" smtClean="0">
                <a:hlinkClick r:id="rId2"/>
              </a:rPr>
              <a:t>https://doi.org/10.1016/j.jpeds.2013.09.049</a:t>
            </a:r>
            <a:endParaRPr lang="pt-BR" sz="800" b="1" u="sng" smtClean="0">
              <a:hlinkClick r:id="rId2"/>
            </a:endParaRPr>
          </a:p>
          <a:p>
            <a:pPr marL="381000" indent="-381000" eaLnBrk="1" hangingPunct="1">
              <a:lnSpc>
                <a:spcPct val="70000"/>
              </a:lnSpc>
            </a:pPr>
            <a:r>
              <a:rPr lang="pt-BR" sz="800" b="1" u="sng" smtClean="0">
                <a:hlinkClick r:id="rId2"/>
              </a:rPr>
              <a:t>Article</a:t>
            </a:r>
            <a:r>
              <a:rPr lang="pt-BR" sz="800" b="1" smtClean="0"/>
              <a:t> </a:t>
            </a:r>
            <a:r>
              <a:rPr lang="pt-BR" sz="800" b="1" u="sng" smtClean="0">
                <a:hlinkClick r:id="rId3"/>
              </a:rPr>
              <a:t>PubMed</a:t>
            </a:r>
            <a:r>
              <a:rPr lang="pt-BR" sz="800" b="1" smtClean="0"/>
              <a:t> </a:t>
            </a:r>
            <a:r>
              <a:rPr lang="pt-BR" sz="800" b="1" u="sng" smtClean="0">
                <a:hlinkClick r:id="rId4"/>
              </a:rPr>
              <a:t>Google Scholar</a:t>
            </a:r>
            <a:r>
              <a:rPr lang="pt-BR" sz="800" b="1" smtClean="0"/>
              <a:t> </a:t>
            </a:r>
            <a:endParaRPr lang="pt-BR" sz="800" smtClean="0"/>
          </a:p>
          <a:p>
            <a:pPr marL="381000" indent="-381000" eaLnBrk="1" hangingPunct="1">
              <a:lnSpc>
                <a:spcPct val="70000"/>
              </a:lnSpc>
            </a:pPr>
            <a:r>
              <a:rPr lang="pt-BR" sz="800" smtClean="0"/>
              <a:t>34.Lyu Y, Shah PS, Ye XY, Warre R, Piedboeuf B, Deshpandey A, Dunn M, Lee SK, Canadian Neonatal Network (2015) Association between admission temperature and mortality and major morbidity in preterm infants born at fewer than 33 weeks’ gestation. JAMA Pediatr 169(4):4–11. </a:t>
            </a:r>
            <a:r>
              <a:rPr lang="pt-BR" sz="800" u="sng" smtClean="0">
                <a:hlinkClick r:id="rId5"/>
              </a:rPr>
              <a:t>https://doi.org/10.1001/jamapediatrics.2015.0277</a:t>
            </a:r>
            <a:endParaRPr lang="pt-BR" sz="800" b="1" u="sng" smtClean="0">
              <a:hlinkClick r:id="rId5"/>
            </a:endParaRPr>
          </a:p>
          <a:p>
            <a:pPr marL="381000" indent="-381000" eaLnBrk="1" hangingPunct="1">
              <a:lnSpc>
                <a:spcPct val="70000"/>
              </a:lnSpc>
            </a:pPr>
            <a:r>
              <a:rPr lang="pt-BR" sz="800" b="1" u="sng" smtClean="0">
                <a:hlinkClick r:id="rId5"/>
              </a:rPr>
              <a:t>Article</a:t>
            </a:r>
            <a:r>
              <a:rPr lang="pt-BR" sz="800" b="1" smtClean="0"/>
              <a:t> </a:t>
            </a:r>
            <a:r>
              <a:rPr lang="pt-BR" sz="800" b="1" u="sng" smtClean="0">
                <a:hlinkClick r:id="rId6"/>
              </a:rPr>
              <a:t>Google Scholar</a:t>
            </a:r>
            <a:r>
              <a:rPr lang="pt-BR" sz="800" b="1" smtClean="0"/>
              <a:t> </a:t>
            </a:r>
            <a:endParaRPr lang="pt-BR" sz="800" smtClean="0"/>
          </a:p>
          <a:p>
            <a:pPr marL="381000" indent="-381000" eaLnBrk="1" hangingPunct="1">
              <a:lnSpc>
                <a:spcPct val="70000"/>
              </a:lnSpc>
            </a:pPr>
            <a:r>
              <a:rPr lang="pt-BR" sz="800" smtClean="0"/>
              <a:t>35.de Siqueira Caldas JP, Ferri WAG, Marba STM, Aragon DC, Guinsburg R, de Almeida MFB, Diniz EMA, Silveira RCS, Alves Junior JMS, Pavanelli MB, Bentlin MR, Ferreira DMLM, Vale MS, Fiori HH, Duarte JLMB, Meneses JA, Cwajg S, Carvalho WB, Ferrari LSL, Silva NMM, da Silva RPGVC, Anchieta LM, Santos JPF, Kawakami MD (2019) Admission hypothermia, neonatal morbidity, and mortality: evaluation of a multicenter cohort of very low birth weight preterm infants according to relative performance of the center. Eur J Pediatr 178(7):1023–1032. </a:t>
            </a:r>
            <a:r>
              <a:rPr lang="pt-BR" sz="800" u="sng" smtClean="0">
                <a:hlinkClick r:id="rId7"/>
              </a:rPr>
              <a:t>https://doi.org/10.1007/s00431-019-03386-9</a:t>
            </a:r>
            <a:endParaRPr lang="pt-BR" sz="800" b="1" u="sng" smtClean="0">
              <a:hlinkClick r:id="rId7"/>
            </a:endParaRPr>
          </a:p>
          <a:p>
            <a:pPr marL="381000" indent="-381000" eaLnBrk="1" hangingPunct="1">
              <a:lnSpc>
                <a:spcPct val="70000"/>
              </a:lnSpc>
            </a:pPr>
            <a:r>
              <a:rPr lang="pt-BR" sz="800" b="1" u="sng" smtClean="0">
                <a:hlinkClick r:id="rId7"/>
              </a:rPr>
              <a:t>Article</a:t>
            </a:r>
            <a:r>
              <a:rPr lang="pt-BR" sz="800" b="1" smtClean="0"/>
              <a:t> </a:t>
            </a:r>
            <a:r>
              <a:rPr lang="pt-BR" sz="800" b="1" u="sng" smtClean="0">
                <a:hlinkClick r:id="rId8"/>
              </a:rPr>
              <a:t>PubMed</a:t>
            </a:r>
            <a:r>
              <a:rPr lang="pt-BR" sz="800" b="1" smtClean="0"/>
              <a:t> </a:t>
            </a:r>
            <a:r>
              <a:rPr lang="pt-BR" sz="800" b="1" u="sng" smtClean="0">
                <a:hlinkClick r:id="rId9"/>
              </a:rPr>
              <a:t>Google Scholar</a:t>
            </a:r>
            <a:r>
              <a:rPr lang="pt-BR" sz="800" b="1" smtClean="0"/>
              <a:t> </a:t>
            </a:r>
            <a:endParaRPr lang="pt-BR" sz="800" smtClean="0"/>
          </a:p>
          <a:p>
            <a:pPr marL="381000" indent="-381000" eaLnBrk="1" hangingPunct="1">
              <a:lnSpc>
                <a:spcPct val="70000"/>
              </a:lnSpc>
            </a:pPr>
            <a:r>
              <a:rPr lang="pt-BR" sz="800" smtClean="0"/>
              <a:t>36.Chaudhary R, Farrer K, Broster S, Mcritchie L, Austin T (2013) Active versus passive cooling during neonatal transport. Pediatrics. 132(5):841–846. </a:t>
            </a:r>
            <a:r>
              <a:rPr lang="pt-BR" sz="800" u="sng" smtClean="0">
                <a:hlinkClick r:id="rId10"/>
              </a:rPr>
              <a:t>https://doi.org/10.1542/peds.2013-1686</a:t>
            </a:r>
            <a:endParaRPr lang="pt-BR" sz="800" b="1" u="sng" smtClean="0">
              <a:hlinkClick r:id="rId10"/>
            </a:endParaRPr>
          </a:p>
          <a:p>
            <a:pPr marL="381000" indent="-381000" eaLnBrk="1" hangingPunct="1">
              <a:lnSpc>
                <a:spcPct val="70000"/>
              </a:lnSpc>
            </a:pPr>
            <a:r>
              <a:rPr lang="pt-BR" sz="800" b="1" u="sng" smtClean="0">
                <a:hlinkClick r:id="rId10"/>
              </a:rPr>
              <a:t>Article</a:t>
            </a:r>
            <a:r>
              <a:rPr lang="pt-BR" sz="800" b="1" smtClean="0"/>
              <a:t> </a:t>
            </a:r>
            <a:r>
              <a:rPr lang="pt-BR" sz="800" b="1" u="sng" smtClean="0">
                <a:hlinkClick r:id="rId11"/>
              </a:rPr>
              <a:t>PubMed</a:t>
            </a:r>
            <a:r>
              <a:rPr lang="pt-BR" sz="800" b="1" smtClean="0"/>
              <a:t> </a:t>
            </a:r>
            <a:r>
              <a:rPr lang="pt-BR" sz="800" b="1" u="sng" smtClean="0">
                <a:hlinkClick r:id="rId12"/>
              </a:rPr>
              <a:t>Google Scholar</a:t>
            </a:r>
            <a:r>
              <a:rPr lang="pt-BR" sz="800" b="1" smtClean="0"/>
              <a:t> </a:t>
            </a:r>
            <a:endParaRPr lang="pt-BR" sz="800" smtClean="0"/>
          </a:p>
          <a:p>
            <a:pPr marL="381000" indent="-381000" eaLnBrk="1" hangingPunct="1">
              <a:lnSpc>
                <a:spcPct val="70000"/>
              </a:lnSpc>
            </a:pPr>
            <a:r>
              <a:rPr lang="pt-BR" sz="800" smtClean="0"/>
              <a:t>37.Lin L, Xia X, Liu W, Wang Y, Hua Z (2019) Clinical characteristics of neonatal fulminant necrotizing enterocolitis in a tertiary Children’s hospital in the last 10 years. PLoS One 14(11):3–11. </a:t>
            </a:r>
            <a:r>
              <a:rPr lang="pt-BR" sz="800" u="sng" smtClean="0">
                <a:hlinkClick r:id="rId13"/>
              </a:rPr>
              <a:t>https://doi.org/10.1371/journal.pone.0224880</a:t>
            </a:r>
            <a:endParaRPr lang="pt-BR" sz="800" b="1" u="sng" smtClean="0">
              <a:hlinkClick r:id="rId14"/>
            </a:endParaRPr>
          </a:p>
          <a:p>
            <a:pPr marL="381000" indent="-381000" eaLnBrk="1" hangingPunct="1">
              <a:lnSpc>
                <a:spcPct val="70000"/>
              </a:lnSpc>
            </a:pPr>
            <a:r>
              <a:rPr lang="pt-BR" sz="800" b="1" u="sng" smtClean="0">
                <a:hlinkClick r:id="rId14"/>
              </a:rPr>
              <a:t>CAS</a:t>
            </a:r>
            <a:r>
              <a:rPr lang="pt-BR" sz="800" b="1" smtClean="0"/>
              <a:t> </a:t>
            </a:r>
            <a:r>
              <a:rPr lang="pt-BR" sz="800" b="1" u="sng" smtClean="0">
                <a:hlinkClick r:id="rId13"/>
              </a:rPr>
              <a:t>Article</a:t>
            </a:r>
            <a:r>
              <a:rPr lang="pt-BR" sz="800" b="1" smtClean="0"/>
              <a:t> </a:t>
            </a:r>
            <a:r>
              <a:rPr lang="pt-BR" sz="800" b="1" u="sng" smtClean="0">
                <a:hlinkClick r:id="rId15"/>
              </a:rPr>
              <a:t>Google Scholar</a:t>
            </a:r>
            <a:r>
              <a:rPr lang="pt-BR" sz="800" b="1" smtClean="0"/>
              <a:t> </a:t>
            </a:r>
            <a:endParaRPr lang="pt-BR" sz="800" smtClean="0"/>
          </a:p>
          <a:p>
            <a:pPr marL="381000" indent="-381000" eaLnBrk="1" hangingPunct="1">
              <a:lnSpc>
                <a:spcPct val="70000"/>
              </a:lnSpc>
            </a:pPr>
            <a:r>
              <a:rPr lang="pt-BR" sz="800" smtClean="0"/>
              <a:t>38.Robinson JR, Rellinger EJ, Hatch LD, Weitkamp JH, Speck KE, Danko M, Blakely ML (2017) Surgical necrotizing enterocolitis. Semin Perinatol 41(1):70–79. </a:t>
            </a:r>
            <a:r>
              <a:rPr lang="pt-BR" sz="800" u="sng" smtClean="0">
                <a:hlinkClick r:id="rId16"/>
              </a:rPr>
              <a:t>https://doi.org/10.1053/j.semperi.2016.09.020</a:t>
            </a:r>
            <a:endParaRPr lang="pt-BR" sz="800" b="1" u="sng" smtClean="0">
              <a:hlinkClick r:id="rId16"/>
            </a:endParaRPr>
          </a:p>
          <a:p>
            <a:pPr marL="381000" indent="-381000" eaLnBrk="1" hangingPunct="1">
              <a:lnSpc>
                <a:spcPct val="70000"/>
              </a:lnSpc>
            </a:pPr>
            <a:r>
              <a:rPr lang="pt-BR" sz="800" b="1" u="sng" smtClean="0">
                <a:hlinkClick r:id="rId16"/>
              </a:rPr>
              <a:t>Article</a:t>
            </a:r>
            <a:r>
              <a:rPr lang="pt-BR" sz="800" b="1" smtClean="0"/>
              <a:t> </a:t>
            </a:r>
            <a:r>
              <a:rPr lang="pt-BR" sz="800" b="1" u="sng" smtClean="0">
                <a:hlinkClick r:id="rId17"/>
              </a:rPr>
              <a:t>PubMed</a:t>
            </a:r>
            <a:r>
              <a:rPr lang="pt-BR" sz="800" b="1" smtClean="0"/>
              <a:t> </a:t>
            </a:r>
            <a:r>
              <a:rPr lang="pt-BR" sz="800" b="1" u="sng" smtClean="0">
                <a:hlinkClick r:id="rId18"/>
              </a:rPr>
              <a:t>Google Scholar</a:t>
            </a:r>
            <a:r>
              <a:rPr lang="pt-BR" sz="800" b="1" smtClean="0"/>
              <a:t> </a:t>
            </a:r>
            <a:endParaRPr lang="pt-BR" sz="800" smtClean="0"/>
          </a:p>
          <a:p>
            <a:pPr marL="381000" indent="-381000" eaLnBrk="1" hangingPunct="1">
              <a:lnSpc>
                <a:spcPct val="70000"/>
              </a:lnSpc>
            </a:pPr>
            <a:r>
              <a:rPr lang="pt-BR" sz="800" smtClean="0"/>
              <a:t>39.Niemarkt HJ, De Meij TG, Van Ganzewinkel CJ et al (2019) Necrotizing enterocolitis, gut microbiota, and brain development: role of the brain-gut axis. Neonatology. 115(4):423–431. </a:t>
            </a:r>
            <a:r>
              <a:rPr lang="pt-BR" sz="800" u="sng" smtClean="0">
                <a:hlinkClick r:id="rId19"/>
              </a:rPr>
              <a:t>https://doi.org/10.1159/000497420</a:t>
            </a:r>
            <a:endParaRPr lang="pt-BR" sz="800" b="1" u="sng" smtClean="0">
              <a:hlinkClick r:id="rId19"/>
            </a:endParaRPr>
          </a:p>
          <a:p>
            <a:pPr marL="381000" indent="-381000" eaLnBrk="1" hangingPunct="1">
              <a:lnSpc>
                <a:spcPct val="70000"/>
              </a:lnSpc>
            </a:pPr>
            <a:r>
              <a:rPr lang="pt-BR" sz="800" b="1" u="sng" smtClean="0">
                <a:hlinkClick r:id="rId19"/>
              </a:rPr>
              <a:t>Article</a:t>
            </a:r>
            <a:r>
              <a:rPr lang="pt-BR" sz="800" b="1" smtClean="0"/>
              <a:t> </a:t>
            </a:r>
            <a:r>
              <a:rPr lang="pt-BR" sz="800" b="1" u="sng" smtClean="0">
                <a:hlinkClick r:id="rId20"/>
              </a:rPr>
              <a:t>PubMed</a:t>
            </a:r>
            <a:r>
              <a:rPr lang="pt-BR" sz="800" b="1" smtClean="0"/>
              <a:t> </a:t>
            </a:r>
            <a:r>
              <a:rPr lang="pt-BR" sz="800" b="1" u="sng" smtClean="0">
                <a:hlinkClick r:id="rId21"/>
              </a:rPr>
              <a:t>PubMed Central</a:t>
            </a:r>
            <a:r>
              <a:rPr lang="pt-BR" sz="800" b="1" smtClean="0"/>
              <a:t> </a:t>
            </a:r>
            <a:r>
              <a:rPr lang="pt-BR" sz="800" b="1" u="sng" smtClean="0">
                <a:hlinkClick r:id="rId22"/>
              </a:rPr>
              <a:t>Google Scholar</a:t>
            </a:r>
            <a:r>
              <a:rPr lang="pt-BR" sz="800" b="1" smtClean="0"/>
              <a:t> </a:t>
            </a:r>
            <a:endParaRPr lang="pt-BR" sz="800" smtClean="0"/>
          </a:p>
          <a:p>
            <a:pPr marL="381000" indent="-381000" eaLnBrk="1" hangingPunct="1">
              <a:lnSpc>
                <a:spcPct val="70000"/>
              </a:lnSpc>
            </a:pPr>
            <a:r>
              <a:rPr lang="pt-BR" sz="800" smtClean="0"/>
              <a:t>40.Biouss G, Antounians L, Li B, O’Connell JS, Seo S, Catania VD, Guadagno J, Rahman A, Zani-Ruttenstock E, Svergun N, Pierro A, Zani A (2019) Experimental necrotizing enterocolitis induces neuroinflammation in the neonatal brain. J Neuroinflammation 16(1):1–14. </a:t>
            </a:r>
            <a:r>
              <a:rPr lang="pt-BR" sz="800" u="sng" smtClean="0">
                <a:hlinkClick r:id="rId23"/>
              </a:rPr>
              <a:t>https://doi.org/10.1186/s12974-019-1481-9</a:t>
            </a:r>
            <a:endParaRPr lang="pt-BR" sz="800" b="1" u="sng" smtClean="0">
              <a:hlinkClick r:id="rId23"/>
            </a:endParaRPr>
          </a:p>
          <a:p>
            <a:pPr marL="381000" indent="-381000" eaLnBrk="1" hangingPunct="1">
              <a:lnSpc>
                <a:spcPct val="70000"/>
              </a:lnSpc>
            </a:pPr>
            <a:r>
              <a:rPr lang="pt-BR" sz="800" b="1" u="sng" smtClean="0">
                <a:hlinkClick r:id="rId23"/>
              </a:rPr>
              <a:t>Article</a:t>
            </a:r>
            <a:r>
              <a:rPr lang="pt-BR" sz="800" b="1" smtClean="0"/>
              <a:t> </a:t>
            </a:r>
            <a:r>
              <a:rPr lang="pt-BR" sz="800" b="1" u="sng" smtClean="0">
                <a:hlinkClick r:id="rId24"/>
              </a:rPr>
              <a:t>Google Scholar</a:t>
            </a:r>
            <a:r>
              <a:rPr lang="pt-BR" sz="800" b="1" smtClean="0"/>
              <a:t> </a:t>
            </a:r>
            <a:endParaRPr lang="pt-BR" sz="800" smtClean="0"/>
          </a:p>
          <a:p>
            <a:pPr marL="381000" indent="-381000" eaLnBrk="1" hangingPunct="1">
              <a:lnSpc>
                <a:spcPct val="70000"/>
              </a:lnSpc>
            </a:pPr>
            <a:r>
              <a:rPr lang="pt-BR" sz="800" smtClean="0"/>
              <a:t>41.Liu X, Wen S, Zhao S et al (2018) Mild therapeutic hypothermia protects the brain from ischemia/reperfusion injury through upregulation of iASPP. Aging Dis 9(3):401–411. </a:t>
            </a:r>
            <a:r>
              <a:rPr lang="pt-BR" sz="800" u="sng" smtClean="0">
                <a:hlinkClick r:id="rId25"/>
              </a:rPr>
              <a:t>https://doi.org/10.14336/AD.2017.0703</a:t>
            </a:r>
            <a:endParaRPr lang="pt-BR" sz="800" b="1" u="sng" smtClean="0">
              <a:hlinkClick r:id="rId25"/>
            </a:endParaRPr>
          </a:p>
          <a:p>
            <a:pPr marL="381000" indent="-381000" eaLnBrk="1" hangingPunct="1">
              <a:lnSpc>
                <a:spcPct val="70000"/>
              </a:lnSpc>
            </a:pPr>
            <a:r>
              <a:rPr lang="pt-BR" sz="800" b="1" u="sng" smtClean="0">
                <a:hlinkClick r:id="rId25"/>
              </a:rPr>
              <a:t>Article</a:t>
            </a:r>
            <a:r>
              <a:rPr lang="pt-BR" sz="800" b="1" smtClean="0"/>
              <a:t> </a:t>
            </a:r>
            <a:r>
              <a:rPr lang="pt-BR" sz="800" b="1" u="sng" smtClean="0">
                <a:hlinkClick r:id="rId26"/>
              </a:rPr>
              <a:t>PubMed</a:t>
            </a:r>
            <a:r>
              <a:rPr lang="pt-BR" sz="800" b="1" smtClean="0"/>
              <a:t> </a:t>
            </a:r>
            <a:r>
              <a:rPr lang="pt-BR" sz="800" b="1" u="sng" smtClean="0">
                <a:hlinkClick r:id="rId27"/>
              </a:rPr>
              <a:t>PubMed Central</a:t>
            </a:r>
            <a:r>
              <a:rPr lang="pt-BR" sz="800" b="1" smtClean="0"/>
              <a:t> </a:t>
            </a:r>
            <a:r>
              <a:rPr lang="pt-BR" sz="800" b="1" u="sng" smtClean="0">
                <a:hlinkClick r:id="rId28"/>
              </a:rPr>
              <a:t>Google Scholar</a:t>
            </a:r>
            <a:r>
              <a:rPr lang="pt-BR" sz="800" b="1" smtClean="0"/>
              <a:t> </a:t>
            </a:r>
            <a:endParaRPr lang="pt-BR" sz="800" smtClean="0"/>
          </a:p>
          <a:p>
            <a:pPr marL="381000" indent="-381000" eaLnBrk="1" hangingPunct="1">
              <a:lnSpc>
                <a:spcPct val="70000"/>
              </a:lnSpc>
            </a:pPr>
            <a:r>
              <a:rPr lang="pt-BR" sz="800" smtClean="0"/>
              <a:t>42.Cuna AC, Lee JC, Robinson AL, Allen NH, Foley JE, Chan SS (2018) Bowel ultrasound for the diagnosis of necrotizing enterocolitis: a meta-analysis. Ultrasound Q 34(3):113–118. </a:t>
            </a:r>
            <a:r>
              <a:rPr lang="pt-BR" sz="800" u="sng" smtClean="0">
                <a:hlinkClick r:id="rId29"/>
              </a:rPr>
              <a:t>https://doi.org/10.1097/RUQ.0000000000000342</a:t>
            </a:r>
            <a:endParaRPr lang="pt-BR" sz="800" b="1" u="sng" smtClean="0">
              <a:hlinkClick r:id="rId29"/>
            </a:endParaRPr>
          </a:p>
          <a:p>
            <a:pPr marL="381000" indent="-381000" eaLnBrk="1" hangingPunct="1">
              <a:lnSpc>
                <a:spcPct val="70000"/>
              </a:lnSpc>
            </a:pPr>
            <a:r>
              <a:rPr lang="pt-BR" sz="800" b="1" u="sng" smtClean="0">
                <a:hlinkClick r:id="rId29"/>
              </a:rPr>
              <a:t>Article</a:t>
            </a:r>
            <a:r>
              <a:rPr lang="pt-BR" sz="800" b="1" smtClean="0"/>
              <a:t> </a:t>
            </a:r>
            <a:r>
              <a:rPr lang="pt-BR" sz="800" b="1" u="sng" smtClean="0">
                <a:hlinkClick r:id="rId30"/>
              </a:rPr>
              <a:t>PubMed</a:t>
            </a:r>
            <a:r>
              <a:rPr lang="pt-BR" sz="800" b="1" smtClean="0"/>
              <a:t> </a:t>
            </a:r>
            <a:r>
              <a:rPr lang="pt-BR" sz="800" b="1" u="sng" smtClean="0">
                <a:hlinkClick r:id="rId31"/>
              </a:rPr>
              <a:t>Google Scholar</a:t>
            </a:r>
            <a:r>
              <a:rPr lang="pt-BR" sz="800" b="1" smtClean="0"/>
              <a:t> </a:t>
            </a:r>
            <a:endParaRPr lang="pt-BR" sz="800" smtClean="0"/>
          </a:p>
          <a:p>
            <a:pPr marL="381000" indent="-381000" eaLnBrk="1" hangingPunct="1">
              <a:lnSpc>
                <a:spcPct val="70000"/>
              </a:lnSpc>
            </a:pPr>
            <a:endParaRPr lang="pt-BR" sz="8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3"/>
          <p:cNvSpPr>
            <a:spLocks noGrp="1"/>
          </p:cNvSpPr>
          <p:nvPr>
            <p:ph type="body" idx="1"/>
          </p:nvPr>
        </p:nvSpPr>
        <p:spPr/>
        <p:txBody>
          <a:bodyPr/>
          <a:lstStyle/>
          <a:p>
            <a:pPr marL="381000" indent="-381000" eaLnBrk="1" hangingPunct="1">
              <a:lnSpc>
                <a:spcPct val="70000"/>
              </a:lnSpc>
            </a:pPr>
            <a:r>
              <a:rPr lang="pt-BR" sz="800" smtClean="0"/>
              <a:t>43.Garami A, Steiner AA, Romanovsky AA (2018) “Fever and hypothermia in systemic inflammation.” In handbook of clinical neurology, 157:565–97. Elsevier B.V. </a:t>
            </a:r>
            <a:r>
              <a:rPr lang="pt-BR" sz="800" u="sng" smtClean="0">
                <a:hlinkClick r:id="rId2"/>
              </a:rPr>
              <a:t>https://doi.org/10.1016/B978-0-444-64074-1.00034-3</a:t>
            </a:r>
            <a:endParaRPr lang="pt-BR" sz="800" smtClean="0"/>
          </a:p>
          <a:p>
            <a:pPr marL="381000" indent="-381000" eaLnBrk="1" hangingPunct="1">
              <a:lnSpc>
                <a:spcPct val="70000"/>
              </a:lnSpc>
            </a:pPr>
            <a:r>
              <a:rPr lang="pt-BR" sz="800" smtClean="0"/>
              <a:t>44.Neu J, Pammi M (2018) Necrotizing enterocolitis: the intestinal microbiome, metabolome and inflammatory mediators. Semin Fetal Neonatal Med 23(6):400–405. </a:t>
            </a:r>
            <a:r>
              <a:rPr lang="pt-BR" sz="800" u="sng" smtClean="0">
                <a:hlinkClick r:id="rId3"/>
              </a:rPr>
              <a:t>https://doi.org/10.1016/j.siny.2018.08.001</a:t>
            </a:r>
            <a:endParaRPr lang="pt-BR" sz="800" b="1" u="sng" smtClean="0">
              <a:hlinkClick r:id="rId3"/>
            </a:endParaRPr>
          </a:p>
          <a:p>
            <a:pPr marL="381000" indent="-381000" eaLnBrk="1" hangingPunct="1">
              <a:lnSpc>
                <a:spcPct val="70000"/>
              </a:lnSpc>
            </a:pPr>
            <a:r>
              <a:rPr lang="pt-BR" sz="800" b="1" u="sng" smtClean="0">
                <a:hlinkClick r:id="rId3"/>
              </a:rPr>
              <a:t>Article</a:t>
            </a:r>
            <a:r>
              <a:rPr lang="pt-BR" sz="800" b="1" smtClean="0"/>
              <a:t> </a:t>
            </a:r>
            <a:r>
              <a:rPr lang="pt-BR" sz="800" b="1" u="sng" smtClean="0">
                <a:hlinkClick r:id="rId4"/>
              </a:rPr>
              <a:t>PubMed</a:t>
            </a:r>
            <a:r>
              <a:rPr lang="pt-BR" sz="800" b="1" smtClean="0"/>
              <a:t> </a:t>
            </a:r>
            <a:r>
              <a:rPr lang="pt-BR" sz="800" b="1" u="sng" smtClean="0">
                <a:hlinkClick r:id="rId5"/>
              </a:rPr>
              <a:t>Google Scholar</a:t>
            </a:r>
            <a:r>
              <a:rPr lang="pt-BR" sz="800" b="1" smtClean="0"/>
              <a:t> </a:t>
            </a:r>
            <a:endParaRPr lang="pt-BR" sz="800" smtClean="0"/>
          </a:p>
          <a:p>
            <a:pPr marL="381000" indent="-381000" eaLnBrk="1" hangingPunct="1">
              <a:lnSpc>
                <a:spcPct val="70000"/>
              </a:lnSpc>
            </a:pPr>
            <a:r>
              <a:rPr lang="pt-BR" sz="800" smtClean="0"/>
              <a:t>45.Ding W, Shen Y, Li Q, Jiang S, Shen H (2018) Therapeutic mild hypothermia improves early outcomes in rats subjected to severe sepsis. Life Sci 199(February):1–9. </a:t>
            </a:r>
            <a:r>
              <a:rPr lang="pt-BR" sz="800" u="sng" smtClean="0">
                <a:hlinkClick r:id="rId6"/>
              </a:rPr>
              <a:t>https://doi.org/10.1016/j.lfs.2018.03.002</a:t>
            </a:r>
            <a:endParaRPr lang="pt-BR" sz="800" b="1" u="sng" smtClean="0">
              <a:hlinkClick r:id="rId7"/>
            </a:endParaRPr>
          </a:p>
          <a:p>
            <a:pPr marL="381000" indent="-381000" eaLnBrk="1" hangingPunct="1">
              <a:lnSpc>
                <a:spcPct val="70000"/>
              </a:lnSpc>
            </a:pPr>
            <a:r>
              <a:rPr lang="pt-BR" sz="800" b="1" u="sng" smtClean="0">
                <a:hlinkClick r:id="rId7"/>
              </a:rPr>
              <a:t>CAS</a:t>
            </a:r>
            <a:r>
              <a:rPr lang="pt-BR" sz="800" b="1" smtClean="0"/>
              <a:t> </a:t>
            </a:r>
            <a:r>
              <a:rPr lang="pt-BR" sz="800" b="1" u="sng" smtClean="0">
                <a:hlinkClick r:id="rId6"/>
              </a:rPr>
              <a:t>Article</a:t>
            </a:r>
            <a:r>
              <a:rPr lang="pt-BR" sz="800" b="1" smtClean="0"/>
              <a:t> </a:t>
            </a:r>
            <a:r>
              <a:rPr lang="pt-BR" sz="800" b="1" u="sng" smtClean="0">
                <a:hlinkClick r:id="rId8"/>
              </a:rPr>
              <a:t>PubMed</a:t>
            </a:r>
            <a:r>
              <a:rPr lang="pt-BR" sz="800" b="1" smtClean="0"/>
              <a:t> </a:t>
            </a:r>
            <a:r>
              <a:rPr lang="pt-BR" sz="800" b="1" u="sng" smtClean="0">
                <a:hlinkClick r:id="rId9"/>
              </a:rPr>
              <a:t>Google Scholar</a:t>
            </a:r>
            <a:r>
              <a:rPr lang="pt-BR" sz="800" b="1" smtClean="0"/>
              <a:t> </a:t>
            </a:r>
            <a:endParaRPr lang="pt-BR" sz="800" smtClean="0"/>
          </a:p>
          <a:p>
            <a:pPr marL="381000" indent="-381000" eaLnBrk="1" hangingPunct="1">
              <a:lnSpc>
                <a:spcPct val="70000"/>
              </a:lnSpc>
            </a:pPr>
            <a:r>
              <a:rPr lang="pt-BR" sz="800" smtClean="0"/>
              <a:t>46.Watkins C, Murphy K, Yen S, Carafa I, Dempsey EM, O’Shea CA, Vercoe EA, Ross RP, Stanton C, Ryan CA (2017) Effects of therapeutic hypothermia on the gut microbiota and metabolome of infants suffering hypoxic-ischemic encephalopathy at birth. Int J Biochem Cell Biol 93(April):110–118. </a:t>
            </a:r>
            <a:r>
              <a:rPr lang="pt-BR" sz="800" u="sng" smtClean="0">
                <a:hlinkClick r:id="rId10"/>
              </a:rPr>
              <a:t>https://doi.org/10.1016/j.biocel.2017.08.017</a:t>
            </a:r>
            <a:endParaRPr lang="pt-BR" sz="800" b="1" u="sng" smtClean="0">
              <a:hlinkClick r:id="rId11"/>
            </a:endParaRPr>
          </a:p>
          <a:p>
            <a:pPr marL="381000" indent="-381000" eaLnBrk="1" hangingPunct="1">
              <a:lnSpc>
                <a:spcPct val="70000"/>
              </a:lnSpc>
            </a:pPr>
            <a:r>
              <a:rPr lang="pt-BR" sz="800" b="1" u="sng" smtClean="0">
                <a:hlinkClick r:id="rId11"/>
              </a:rPr>
              <a:t>CAS</a:t>
            </a:r>
            <a:r>
              <a:rPr lang="pt-BR" sz="800" b="1" smtClean="0"/>
              <a:t> </a:t>
            </a:r>
            <a:r>
              <a:rPr lang="pt-BR" sz="800" b="1" u="sng" smtClean="0">
                <a:hlinkClick r:id="rId10"/>
              </a:rPr>
              <a:t>Article</a:t>
            </a:r>
            <a:r>
              <a:rPr lang="pt-BR" sz="800" b="1" smtClean="0"/>
              <a:t> </a:t>
            </a:r>
            <a:r>
              <a:rPr lang="pt-BR" sz="800" b="1" u="sng" smtClean="0">
                <a:hlinkClick r:id="rId12"/>
              </a:rPr>
              <a:t>PubMed</a:t>
            </a:r>
            <a:r>
              <a:rPr lang="pt-BR" sz="800" b="1" smtClean="0"/>
              <a:t> </a:t>
            </a:r>
            <a:r>
              <a:rPr lang="pt-BR" sz="800" b="1" u="sng" smtClean="0">
                <a:hlinkClick r:id="rId13"/>
              </a:rPr>
              <a:t>Google Scholar</a:t>
            </a:r>
            <a:r>
              <a:rPr lang="pt-BR" sz="800" b="1" smtClean="0"/>
              <a:t> </a:t>
            </a:r>
            <a:endParaRPr lang="pt-BR" sz="800" smtClean="0"/>
          </a:p>
          <a:p>
            <a:pPr marL="381000" indent="-381000" eaLnBrk="1" hangingPunct="1">
              <a:lnSpc>
                <a:spcPct val="70000"/>
              </a:lnSpc>
            </a:pPr>
            <a:r>
              <a:rPr lang="pt-BR" sz="800" smtClean="0"/>
              <a:t>47.Prashantha YN, Suman Rao PN, Nesargi S et al. (2018) Therapeutic hypothermia for moderate and severe hypoxic ischaemic encephalopathy in newborns using low-cost devices – ice packs and phase changing material. Paediatr Int Child Health, 1–6. </a:t>
            </a:r>
            <a:r>
              <a:rPr lang="pt-BR" sz="800" u="sng" smtClean="0">
                <a:hlinkClick r:id="rId14"/>
              </a:rPr>
              <a:t>https://doi.org/10.1080/20469047.2018.1500805</a:t>
            </a:r>
            <a:endParaRPr lang="pt-BR" sz="800" smtClean="0"/>
          </a:p>
          <a:p>
            <a:pPr marL="381000" indent="-381000" eaLnBrk="1" hangingPunct="1">
              <a:lnSpc>
                <a:spcPct val="70000"/>
              </a:lnSpc>
            </a:pPr>
            <a:r>
              <a:rPr lang="pt-BR" sz="800" smtClean="0"/>
              <a:t>48.Daetwyler K, Brotschi B, Berger TM, Wagner BP (2013) Feasibility and safety of passive cooling in a cohort of asphyxiated newborn infants. Swiss Med Wkly 143(March):1–6. </a:t>
            </a:r>
            <a:r>
              <a:rPr lang="pt-BR" sz="800" u="sng" smtClean="0">
                <a:hlinkClick r:id="rId15"/>
              </a:rPr>
              <a:t>https://doi.org/10.4414/smw.2013.13767</a:t>
            </a:r>
            <a:endParaRPr lang="pt-BR" sz="800" b="1" u="sng" smtClean="0">
              <a:hlinkClick r:id="rId15"/>
            </a:endParaRPr>
          </a:p>
          <a:p>
            <a:pPr marL="381000" indent="-381000" eaLnBrk="1" hangingPunct="1">
              <a:lnSpc>
                <a:spcPct val="70000"/>
              </a:lnSpc>
            </a:pPr>
            <a:r>
              <a:rPr lang="pt-BR" sz="800" b="1" u="sng" smtClean="0">
                <a:hlinkClick r:id="rId15"/>
              </a:rPr>
              <a:t>Article</a:t>
            </a:r>
            <a:r>
              <a:rPr lang="pt-BR" sz="800" b="1" smtClean="0"/>
              <a:t> </a:t>
            </a:r>
            <a:r>
              <a:rPr lang="pt-BR" sz="800" b="1" u="sng" smtClean="0">
                <a:hlinkClick r:id="rId16"/>
              </a:rPr>
              <a:t>Google Scholar</a:t>
            </a:r>
            <a:r>
              <a:rPr lang="pt-BR" sz="800" b="1" smtClean="0"/>
              <a:t> </a:t>
            </a:r>
            <a:endParaRPr lang="pt-BR" sz="800" smtClean="0"/>
          </a:p>
          <a:p>
            <a:pPr marL="381000" indent="-381000" eaLnBrk="1" hangingPunct="1">
              <a:lnSpc>
                <a:spcPct val="70000"/>
              </a:lnSpc>
            </a:pPr>
            <a:r>
              <a:rPr lang="pt-BR" sz="800" smtClean="0"/>
              <a:t>49.Jacobs SE, Berg M, Hunt R, Tarnow-Mordi WO, Inder TE, Davis PG, Cochrane Neonatal Group (2013) Cooling for newborns with hypoxic ischaemic encephalopathy. Cochrane Database Syst Rev 2013(1):CD003311. </a:t>
            </a:r>
            <a:r>
              <a:rPr lang="pt-BR" sz="800" u="sng" smtClean="0">
                <a:hlinkClick r:id="rId17"/>
              </a:rPr>
              <a:t>https://doi.org/10.1002/14651858.CD003311.pub3</a:t>
            </a:r>
            <a:endParaRPr lang="pt-BR" sz="800" b="1" u="sng" smtClean="0">
              <a:hlinkClick r:id="rId17"/>
            </a:endParaRPr>
          </a:p>
          <a:p>
            <a:pPr marL="381000" indent="-381000" eaLnBrk="1" hangingPunct="1">
              <a:lnSpc>
                <a:spcPct val="70000"/>
              </a:lnSpc>
            </a:pPr>
            <a:r>
              <a:rPr lang="pt-BR" sz="800" b="1" u="sng" smtClean="0">
                <a:hlinkClick r:id="rId17"/>
              </a:rPr>
              <a:t>Article</a:t>
            </a:r>
            <a:r>
              <a:rPr lang="pt-BR" sz="800" b="1" smtClean="0"/>
              <a:t> </a:t>
            </a:r>
            <a:r>
              <a:rPr lang="pt-BR" sz="800" b="1" u="sng" smtClean="0">
                <a:hlinkClick r:id="rId18"/>
              </a:rPr>
              <a:t>PubMed Central</a:t>
            </a:r>
            <a:r>
              <a:rPr lang="pt-BR" sz="800" b="1" smtClean="0"/>
              <a:t> </a:t>
            </a:r>
            <a:r>
              <a:rPr lang="pt-BR" sz="800" b="1" u="sng" smtClean="0">
                <a:hlinkClick r:id="rId19"/>
              </a:rPr>
              <a:t>Google Scholar</a:t>
            </a:r>
            <a:r>
              <a:rPr lang="pt-BR" sz="800" b="1" smtClean="0"/>
              <a:t> </a:t>
            </a:r>
            <a:endParaRPr lang="pt-BR" sz="800" smtClean="0"/>
          </a:p>
          <a:p>
            <a:pPr marL="381000" indent="-381000" eaLnBrk="1" hangingPunct="1">
              <a:lnSpc>
                <a:spcPct val="70000"/>
              </a:lnSpc>
            </a:pPr>
            <a:r>
              <a:rPr lang="pt-BR" sz="800" smtClean="0"/>
              <a:t>50.Alsaied A, Islam N, Thalib L (2020) Global incidence of necrotizing Enterocolitis: a systematic review and meta-analysis. BMC Pediatr 20(1):344. </a:t>
            </a:r>
            <a:r>
              <a:rPr lang="pt-BR" sz="800" u="sng" smtClean="0">
                <a:hlinkClick r:id="rId20"/>
              </a:rPr>
              <a:t>https://doi.org/10.1186/s12887-020-02231-5</a:t>
            </a:r>
            <a:endParaRPr lang="pt-BR" sz="800" b="1" u="sng" smtClean="0">
              <a:hlinkClick r:id="rId20"/>
            </a:endParaRPr>
          </a:p>
          <a:p>
            <a:pPr marL="381000" indent="-381000" eaLnBrk="1" hangingPunct="1">
              <a:lnSpc>
                <a:spcPct val="70000"/>
              </a:lnSpc>
            </a:pPr>
            <a:r>
              <a:rPr lang="pt-BR" sz="800" b="1" u="sng" smtClean="0">
                <a:hlinkClick r:id="rId20"/>
              </a:rPr>
              <a:t>Article</a:t>
            </a:r>
            <a:r>
              <a:rPr lang="pt-BR" sz="800" b="1" smtClean="0"/>
              <a:t> </a:t>
            </a:r>
            <a:r>
              <a:rPr lang="pt-BR" sz="800" b="1" u="sng" smtClean="0">
                <a:hlinkClick r:id="rId21"/>
              </a:rPr>
              <a:t>PubMed</a:t>
            </a:r>
            <a:r>
              <a:rPr lang="pt-BR" sz="800" b="1" smtClean="0"/>
              <a:t> </a:t>
            </a:r>
            <a:r>
              <a:rPr lang="pt-BR" sz="800" b="1" u="sng" smtClean="0">
                <a:hlinkClick r:id="rId22"/>
              </a:rPr>
              <a:t>PubMed Central</a:t>
            </a:r>
            <a:r>
              <a:rPr lang="pt-BR" sz="800" b="1" smtClean="0"/>
              <a:t> </a:t>
            </a:r>
            <a:r>
              <a:rPr lang="pt-BR" sz="800" b="1" u="sng" smtClean="0">
                <a:hlinkClick r:id="rId23"/>
              </a:rPr>
              <a:t>Google Scholar</a:t>
            </a:r>
            <a:r>
              <a:rPr lang="pt-BR" sz="800" b="1" smtClean="0"/>
              <a:t> </a:t>
            </a:r>
            <a:endParaRPr lang="pt-BR" sz="800" smtClean="0"/>
          </a:p>
          <a:p>
            <a:pPr marL="381000" indent="-381000" eaLnBrk="1" hangingPunct="1">
              <a:lnSpc>
                <a:spcPct val="70000"/>
              </a:lnSpc>
            </a:pPr>
            <a:endParaRPr lang="pt-BR" sz="8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bwMode="auto"/>
        <p:txBody>
          <a:bodyPr wrap="square" numCol="1" anchorCtr="0" compatLnSpc="1">
            <a:prstTxWarp prst="textNoShape">
              <a:avLst/>
            </a:prstTxWarp>
          </a:bodyPr>
          <a:lstStyle/>
          <a:p>
            <a:pPr eaLnBrk="1" hangingPunct="1">
              <a:defRPr/>
            </a:pPr>
            <a:r>
              <a:rPr lang="pt-BR" b="1" smtClean="0">
                <a:solidFill>
                  <a:srgbClr val="0000FF"/>
                </a:solidFill>
              </a:rPr>
              <a:t>	Consultem também!</a:t>
            </a:r>
          </a:p>
        </p:txBody>
      </p:sp>
      <p:sp>
        <p:nvSpPr>
          <p:cNvPr id="25602" name="Rectangle 3"/>
          <p:cNvSpPr>
            <a:spLocks noChangeArrowheads="1"/>
          </p:cNvSpPr>
          <p:nvPr/>
        </p:nvSpPr>
        <p:spPr bwMode="auto">
          <a:xfrm>
            <a:off x="1462088" y="1893888"/>
            <a:ext cx="11106150" cy="2516187"/>
          </a:xfrm>
          <a:prstGeom prst="rect">
            <a:avLst/>
          </a:prstGeom>
          <a:noFill/>
          <a:ln w="9525">
            <a:noFill/>
            <a:miter lim="800000"/>
            <a:headEnd/>
            <a:tailEnd/>
          </a:ln>
        </p:spPr>
        <p:txBody>
          <a:bodyPr lIns="0" tIns="0" rIns="0" bIns="0" anchor="ctr">
            <a:spAutoFit/>
          </a:bodyPr>
          <a:lstStyle/>
          <a:p>
            <a:pPr algn="ctr"/>
            <a:r>
              <a:rPr lang="en-US" sz="2700">
                <a:solidFill>
                  <a:srgbClr val="FF00FF"/>
                </a:solidFill>
                <a:latin typeface="Lato" pitchFamily="34" charset="0"/>
              </a:rPr>
              <a:t>Leve Hipotermia controlada em rec</a:t>
            </a:r>
            <a:r>
              <a:rPr lang="en-US" sz="2700">
                <a:solidFill>
                  <a:srgbClr val="FF00FF"/>
                </a:solidFill>
              </a:rPr>
              <a:t>é</a:t>
            </a:r>
            <a:r>
              <a:rPr lang="en-US" sz="2700">
                <a:solidFill>
                  <a:srgbClr val="FF00FF"/>
                </a:solidFill>
                <a:latin typeface="Lato" pitchFamily="34" charset="0"/>
              </a:rPr>
              <a:t>m-nascidos prematuros com enterocolite necrosante avan</a:t>
            </a:r>
            <a:r>
              <a:rPr lang="en-US" sz="2700">
                <a:solidFill>
                  <a:srgbClr val="FF00FF"/>
                </a:solidFill>
              </a:rPr>
              <a:t>ç</a:t>
            </a:r>
            <a:r>
              <a:rPr lang="en-US" sz="2700">
                <a:solidFill>
                  <a:srgbClr val="FF00FF"/>
                </a:solidFill>
                <a:latin typeface="Lato" pitchFamily="34" charset="0"/>
              </a:rPr>
              <a:t>ada</a:t>
            </a:r>
            <a:r>
              <a:rPr lang="en-US" sz="800">
                <a:solidFill>
                  <a:srgbClr val="607D8B"/>
                </a:solidFill>
                <a:hlinkClick r:id="rId2" tooltip="Enterocolite_necros-hipoter"/>
              </a:rPr>
              <a:t>  </a:t>
            </a:r>
            <a:r>
              <a:rPr lang="en-US" sz="2800">
                <a:solidFill>
                  <a:srgbClr val="607D8B"/>
                </a:solidFill>
              </a:rPr>
              <a:t> </a:t>
            </a:r>
          </a:p>
          <a:p>
            <a:pPr algn="ctr"/>
            <a:endParaRPr lang="en-US" sz="2800">
              <a:solidFill>
                <a:srgbClr val="607D8B"/>
              </a:solidFill>
            </a:endParaRPr>
          </a:p>
          <a:p>
            <a:pPr algn="ctr"/>
            <a:endParaRPr lang="en-US" sz="2800">
              <a:solidFill>
                <a:srgbClr val="607D8B"/>
              </a:solidFill>
            </a:endParaRPr>
          </a:p>
          <a:p>
            <a:pPr algn="ctr"/>
            <a:endParaRPr lang="en-US" sz="2800">
              <a:solidFill>
                <a:srgbClr val="607D8B"/>
              </a:solidFill>
            </a:endParaRPr>
          </a:p>
          <a:p>
            <a:pPr algn="ctr"/>
            <a:r>
              <a:rPr lang="en-US" sz="800">
                <a:solidFill>
                  <a:srgbClr val="607D8B"/>
                </a:solidFill>
              </a:rPr>
              <a:t>               </a:t>
            </a:r>
            <a:r>
              <a:rPr lang="en-US"/>
              <a:t/>
            </a:r>
            <a:br>
              <a:rPr lang="en-US"/>
            </a:br>
            <a:endParaRPr lang="en-US">
              <a:solidFill>
                <a:srgbClr val="607D8B"/>
              </a:solidFill>
            </a:endParaRPr>
          </a:p>
        </p:txBody>
      </p:sp>
      <p:pic>
        <p:nvPicPr>
          <p:cNvPr id="25603" name="Picture 4" descr="doc">
            <a:hlinkClick r:id="rId2" tooltip="Enterocolite_necros-hipoter"/>
          </p:cNvPr>
          <p:cNvPicPr>
            <a:picLocks noChangeAspect="1" noChangeArrowheads="1"/>
          </p:cNvPicPr>
          <p:nvPr/>
        </p:nvPicPr>
        <p:blipFill>
          <a:blip r:embed="rId3"/>
          <a:srcRect/>
          <a:stretch>
            <a:fillRect/>
          </a:stretch>
        </p:blipFill>
        <p:spPr bwMode="auto">
          <a:xfrm>
            <a:off x="9709150" y="2324100"/>
            <a:ext cx="457200" cy="457200"/>
          </a:xfrm>
          <a:prstGeom prst="rect">
            <a:avLst/>
          </a:prstGeom>
          <a:noFill/>
          <a:ln w="9525">
            <a:noFill/>
            <a:miter lim="800000"/>
            <a:headEnd/>
            <a:tailEnd/>
          </a:ln>
        </p:spPr>
      </p:pic>
      <p:sp>
        <p:nvSpPr>
          <p:cNvPr id="25604" name="Rectangle 5"/>
          <p:cNvSpPr>
            <a:spLocks noChangeArrowheads="1"/>
          </p:cNvSpPr>
          <p:nvPr/>
        </p:nvSpPr>
        <p:spPr bwMode="auto">
          <a:xfrm>
            <a:off x="139700" y="2767013"/>
            <a:ext cx="11863388" cy="1373187"/>
          </a:xfrm>
          <a:prstGeom prst="rect">
            <a:avLst/>
          </a:prstGeom>
          <a:solidFill>
            <a:srgbClr val="FFFFFF"/>
          </a:solidFill>
          <a:ln w="9525">
            <a:noFill/>
            <a:miter lim="800000"/>
            <a:headEnd/>
            <a:tailEnd/>
          </a:ln>
        </p:spPr>
        <p:txBody>
          <a:bodyPr lIns="0" tIns="0" rIns="0" bIns="0" anchor="ctr">
            <a:spAutoFit/>
          </a:bodyPr>
          <a:lstStyle/>
          <a:p>
            <a:pPr algn="ctr"/>
            <a:endParaRPr lang="en-US"/>
          </a:p>
          <a:p>
            <a:pPr algn="ctr"/>
            <a:r>
              <a:rPr lang="en-US">
                <a:hlinkClick r:id="rId4"/>
              </a:rPr>
              <a:t>Mild controlled hypothermia in preterm neonates with advanced necrotizing enterocolitis.</a:t>
            </a:r>
            <a:endParaRPr lang="en-US"/>
          </a:p>
          <a:p>
            <a:pPr algn="ctr"/>
            <a:r>
              <a:rPr lang="en-US"/>
              <a:t>Hall NJ, Eaton S, Peters MJ, Hiorns MP, Alexander N, Azzopardi DV, Pierro A.Pediatrics. 2010 Feb;125(2):e300-8. doi: 10.1542/peds.2008-3211. Epub 2010 Jan 25.PMID: 20100756</a:t>
            </a:r>
          </a:p>
          <a:p>
            <a:pPr algn="ctr" eaLnBrk="0" hangingPunct="0"/>
            <a:endParaRPr lang="en-US"/>
          </a:p>
        </p:txBody>
      </p:sp>
      <p:sp>
        <p:nvSpPr>
          <p:cNvPr id="25605" name="Rectangle 6"/>
          <p:cNvSpPr>
            <a:spLocks noChangeArrowheads="1"/>
          </p:cNvSpPr>
          <p:nvPr/>
        </p:nvSpPr>
        <p:spPr bwMode="auto">
          <a:xfrm>
            <a:off x="1017588" y="4151313"/>
            <a:ext cx="10423525" cy="641350"/>
          </a:xfrm>
          <a:prstGeom prst="rect">
            <a:avLst/>
          </a:prstGeom>
          <a:noFill/>
          <a:ln w="9525">
            <a:noFill/>
            <a:miter lim="800000"/>
            <a:headEnd/>
            <a:tailEnd/>
          </a:ln>
        </p:spPr>
        <p:txBody>
          <a:bodyPr anchor="ctr">
            <a:spAutoFit/>
          </a:bodyPr>
          <a:lstStyle/>
          <a:p>
            <a:pPr algn="ctr"/>
            <a:r>
              <a:rPr lang="en-US"/>
              <a:t>Resumo realizado por Paulo R. Margotto, Professor do Curso de Medicina da Escola Superior de Ciências da Saúde (ESCS/SES/DF). </a:t>
            </a:r>
          </a:p>
        </p:txBody>
      </p:sp>
      <p:pic>
        <p:nvPicPr>
          <p:cNvPr id="25606" name="Picture 7" descr="pri-1110-3212"/>
          <p:cNvPicPr>
            <a:picLocks noChangeAspect="1" noChangeArrowheads="1"/>
          </p:cNvPicPr>
          <p:nvPr/>
        </p:nvPicPr>
        <p:blipFill>
          <a:blip r:embed="rId5"/>
          <a:srcRect/>
          <a:stretch>
            <a:fillRect/>
          </a:stretch>
        </p:blipFill>
        <p:spPr bwMode="auto">
          <a:xfrm>
            <a:off x="0" y="0"/>
            <a:ext cx="1752600" cy="2651125"/>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3"/>
          <p:cNvSpPr>
            <a:spLocks noGrp="1"/>
          </p:cNvSpPr>
          <p:nvPr>
            <p:ph type="body" idx="1"/>
          </p:nvPr>
        </p:nvSpPr>
        <p:spPr/>
        <p:txBody>
          <a:bodyPr/>
          <a:lstStyle/>
          <a:p>
            <a:pPr algn="ctr"/>
            <a:r>
              <a:rPr lang="pt-BR" altLang="ko-KR" sz="2800" b="1" smtClean="0">
                <a:solidFill>
                  <a:srgbClr val="FF00FF"/>
                </a:solidFill>
                <a:ea typeface="굴림"/>
                <a:cs typeface="굴림"/>
              </a:rPr>
              <a:t>O que se sabe sobre este assunto</a:t>
            </a:r>
            <a:r>
              <a:rPr lang="pt-BR" altLang="ko-KR" sz="2800" smtClean="0">
                <a:ea typeface="굴림"/>
                <a:cs typeface="굴림"/>
              </a:rPr>
              <a:t>:</a:t>
            </a:r>
            <a:endParaRPr lang="pt-BR" altLang="ko-KR" sz="2800" i="1" smtClean="0">
              <a:ea typeface="굴림"/>
              <a:cs typeface="굴림"/>
            </a:endParaRPr>
          </a:p>
          <a:p>
            <a:r>
              <a:rPr lang="pt-BR" altLang="ko-KR" sz="2800" i="1" smtClean="0">
                <a:ea typeface="굴림"/>
                <a:cs typeface="굴림"/>
              </a:rPr>
              <a:t>A enterocolite necrosante (ECN) é uma doença devastadora sem terapias específicas. A hipotermia terapêutica está emergindo como uma nova terapia em uma série de cenários clínicos, incluindo os bebês nascidos a termo. As crianças prematuras não tenham sido previamente submetidas à hipotermia terapêutica</a:t>
            </a:r>
            <a:r>
              <a:rPr lang="pt-BR" altLang="ko-KR" sz="2800" smtClean="0">
                <a:ea typeface="굴림"/>
                <a:cs typeface="굴림"/>
              </a:rPr>
              <a:t> </a:t>
            </a:r>
            <a:endParaRPr lang="pt-BR" sz="2800" smtClean="0"/>
          </a:p>
        </p:txBody>
      </p:sp>
      <p:sp>
        <p:nvSpPr>
          <p:cNvPr id="26626" name="Rectangle 4"/>
          <p:cNvSpPr>
            <a:spLocks noChangeArrowheads="1"/>
          </p:cNvSpPr>
          <p:nvPr/>
        </p:nvSpPr>
        <p:spPr bwMode="auto">
          <a:xfrm>
            <a:off x="2865438" y="4438650"/>
            <a:ext cx="6394450" cy="1778000"/>
          </a:xfrm>
          <a:prstGeom prst="rect">
            <a:avLst/>
          </a:prstGeom>
          <a:solidFill>
            <a:srgbClr val="FFFF00"/>
          </a:solidFill>
          <a:ln w="38100">
            <a:solidFill>
              <a:srgbClr val="FF00FF"/>
            </a:solidFill>
            <a:miter lim="800000"/>
            <a:headEnd/>
            <a:tailEnd/>
          </a:ln>
        </p:spPr>
        <p:txBody>
          <a:bodyPr anchor="ctr">
            <a:spAutoFit/>
          </a:bodyPr>
          <a:lstStyle/>
          <a:p>
            <a:pPr algn="ctr"/>
            <a:r>
              <a:rPr lang="pt-BR" altLang="ko-KR" b="1">
                <a:ea typeface="굴림"/>
                <a:cs typeface="굴림"/>
              </a:rPr>
              <a:t>O objetivo do presente estudo foi determinar a viabilidade e segurança dos do uso de leve hipotermia controlada em prematuros com ECN e SDMO (Síndrome de disfunção de múltiplos órgãos) , antes de investigar a eficácia de hipotermia leve em um ensaio clínico randomizado e controlado.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3"/>
          <p:cNvSpPr>
            <a:spLocks noGrp="1"/>
          </p:cNvSpPr>
          <p:nvPr>
            <p:ph type="body" idx="1"/>
          </p:nvPr>
        </p:nvSpPr>
        <p:spPr/>
        <p:txBody>
          <a:bodyPr/>
          <a:lstStyle/>
          <a:p>
            <a:pPr algn="ctr"/>
            <a:r>
              <a:rPr lang="pt-BR" altLang="ko-KR" sz="2400" smtClean="0">
                <a:ea typeface="굴림"/>
                <a:cs typeface="굴림"/>
              </a:rPr>
              <a:t>Este foi um estudo prospectivo, não randomizado, piloto, envolvendo 15 prematuros que foram encaminhados para a intervenção cirúrgica com NEC avançada e falha de pelo menos em três órgãos no </a:t>
            </a:r>
            <a:r>
              <a:rPr lang="pt-BR" altLang="ko-KR" sz="2400" i="1" smtClean="0">
                <a:ea typeface="굴림"/>
                <a:cs typeface="굴림"/>
              </a:rPr>
              <a:t>Great Ormond Street Hospital, London</a:t>
            </a:r>
            <a:r>
              <a:rPr lang="pt-BR" altLang="ko-KR" sz="2400" smtClean="0">
                <a:ea typeface="굴림"/>
                <a:cs typeface="굴림"/>
              </a:rPr>
              <a:t>, entre Outubro de 2004 e Outubro de 2006.</a:t>
            </a:r>
          </a:p>
          <a:p>
            <a:pPr algn="ctr"/>
            <a:r>
              <a:rPr lang="pt-BR" altLang="ko-KR" sz="2400" smtClean="0">
                <a:ea typeface="굴림"/>
                <a:cs typeface="굴림"/>
              </a:rPr>
              <a:t> </a:t>
            </a:r>
            <a:r>
              <a:rPr lang="pt-BR" altLang="ko-KR" sz="2400" smtClean="0">
                <a:solidFill>
                  <a:srgbClr val="0000FF"/>
                </a:solidFill>
                <a:ea typeface="굴림"/>
                <a:cs typeface="굴림"/>
              </a:rPr>
              <a:t>O resfriamento total do corpo (</a:t>
            </a:r>
            <a:r>
              <a:rPr lang="pt-BR" altLang="ko-KR" sz="2400" i="1" smtClean="0">
                <a:solidFill>
                  <a:srgbClr val="0000FF"/>
                </a:solidFill>
                <a:ea typeface="굴림"/>
                <a:cs typeface="굴림"/>
              </a:rPr>
              <a:t>whole-body</a:t>
            </a:r>
            <a:r>
              <a:rPr lang="pt-BR" altLang="ko-KR" sz="2400" smtClean="0">
                <a:solidFill>
                  <a:srgbClr val="0000FF"/>
                </a:solidFill>
                <a:ea typeface="굴림"/>
                <a:cs typeface="굴림"/>
              </a:rPr>
              <a:t>) foi conseguido por ajuste da temperatura ambiente, com ou sem o resfriamento colchão.</a:t>
            </a:r>
            <a:r>
              <a:rPr lang="pt-BR" altLang="ko-KR" sz="2400" smtClean="0">
                <a:ea typeface="굴림"/>
                <a:cs typeface="굴림"/>
              </a:rPr>
              <a:t> Três grupos (n=5 por grupo) foram resfriados a temperatura central de 35,5 °C (±0,5°C), 34,5°C e 33,5°C, respectivamente, durante 48 horas, antes do reaquecimento a 37°C. </a:t>
            </a:r>
            <a:endParaRPr lang="pt-BR" sz="24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3"/>
          <p:cNvSpPr>
            <a:spLocks noGrp="1"/>
          </p:cNvSpPr>
          <p:nvPr>
            <p:ph type="body" idx="1"/>
          </p:nvPr>
        </p:nvSpPr>
        <p:spPr/>
        <p:txBody>
          <a:bodyPr/>
          <a:lstStyle/>
          <a:p>
            <a:r>
              <a:rPr lang="pt-BR" altLang="ko-KR" sz="2400" smtClean="0">
                <a:ea typeface="굴림"/>
                <a:cs typeface="굴림"/>
              </a:rPr>
              <a:t>-Os autores do presente estudo demonstraram que leve hipotermia em prematuros com ECN é viável e </a:t>
            </a:r>
            <a:r>
              <a:rPr lang="pt-BR" altLang="ko-KR" sz="2400" b="1" smtClean="0">
                <a:solidFill>
                  <a:srgbClr val="0000FF"/>
                </a:solidFill>
                <a:ea typeface="굴림"/>
                <a:cs typeface="굴림"/>
              </a:rPr>
              <a:t>pode ser alcançada simplesmente reduzindo a temperatura da incubadora ou reduzindo a saída do  aquecedor radiante</a:t>
            </a:r>
            <a:r>
              <a:rPr lang="pt-BR" altLang="ko-KR" sz="2400" smtClean="0">
                <a:ea typeface="굴림"/>
                <a:cs typeface="굴림"/>
              </a:rPr>
              <a:t>, sendo adequado este procedimento para alcançar a temperatura alvo em todos, exceto dois bebês, ambos com peso &gt;1500g que necessitaram de resfriamento ativo. </a:t>
            </a:r>
          </a:p>
          <a:p>
            <a:r>
              <a:rPr lang="pt-BR" altLang="ko-KR" sz="2400" smtClean="0">
                <a:ea typeface="굴림"/>
                <a:cs typeface="굴림"/>
              </a:rPr>
              <a:t>-Embora este estudo não fosse desenhado e nem tem poder para determinar eficácia, </a:t>
            </a:r>
            <a:r>
              <a:rPr lang="pt-BR" altLang="ko-KR" sz="2400" smtClean="0">
                <a:solidFill>
                  <a:srgbClr val="0000FF"/>
                </a:solidFill>
                <a:ea typeface="굴림"/>
                <a:cs typeface="굴림"/>
              </a:rPr>
              <a:t>há sugestão de um curso clínico semelhante entre o grupo de estudo e controle</a:t>
            </a:r>
            <a:r>
              <a:rPr lang="pt-BR" altLang="ko-KR" sz="2400" smtClean="0">
                <a:ea typeface="굴림"/>
                <a:cs typeface="굴림"/>
              </a:rPr>
              <a:t>.  </a:t>
            </a:r>
          </a:p>
          <a:p>
            <a:pPr algn="ctr"/>
            <a:r>
              <a:rPr lang="pt-BR" altLang="ko-KR" sz="2400" smtClean="0">
                <a:solidFill>
                  <a:srgbClr val="FF00FF"/>
                </a:solidFill>
                <a:ea typeface="굴림"/>
                <a:cs typeface="굴림"/>
              </a:rPr>
              <a:t>No entanto, a análise das concentrações de citocina inflamatória suporta a ausência de uma resposta inflamatória rebote após o reaquecimento</a:t>
            </a:r>
            <a:r>
              <a:rPr lang="pt-BR" altLang="ko-KR" sz="2400" smtClean="0">
                <a:ea typeface="굴림"/>
                <a:cs typeface="굴림"/>
              </a:rPr>
              <a:t>. </a:t>
            </a:r>
            <a:endParaRPr lang="pt-BR" sz="240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p:nvPr>
        </p:nvSpPr>
        <p:spPr bwMode="auto"/>
        <p:txBody>
          <a:bodyPr wrap="square" numCol="1" anchorCtr="0" compatLnSpc="1">
            <a:prstTxWarp prst="textNoShape">
              <a:avLst/>
            </a:prstTxWarp>
          </a:bodyPr>
          <a:lstStyle/>
          <a:p>
            <a:pPr algn="ctr">
              <a:defRPr/>
            </a:pPr>
            <a:r>
              <a:rPr lang="pt-BR" smtClean="0">
                <a:solidFill>
                  <a:srgbClr val="FF00FF"/>
                </a:solidFill>
              </a:rPr>
              <a:t>CONCLUSÕES</a:t>
            </a:r>
          </a:p>
        </p:txBody>
      </p:sp>
      <p:sp>
        <p:nvSpPr>
          <p:cNvPr id="29698" name="Rectangle 3"/>
          <p:cNvSpPr>
            <a:spLocks noGrp="1"/>
          </p:cNvSpPr>
          <p:nvPr>
            <p:ph type="body" idx="1"/>
          </p:nvPr>
        </p:nvSpPr>
        <p:spPr/>
        <p:txBody>
          <a:bodyPr/>
          <a:lstStyle/>
          <a:p>
            <a:r>
              <a:rPr lang="pt-BR" altLang="ko-KR" b="1" smtClean="0">
                <a:ea typeface="굴림"/>
                <a:cs typeface="굴림"/>
              </a:rPr>
              <a:t> </a:t>
            </a:r>
            <a:endParaRPr lang="pt-BR" altLang="ko-KR" smtClean="0">
              <a:ea typeface="굴림"/>
              <a:cs typeface="굴림"/>
            </a:endParaRPr>
          </a:p>
          <a:p>
            <a:r>
              <a:rPr lang="pt-BR" altLang="ko-KR" sz="2800" smtClean="0">
                <a:ea typeface="굴림"/>
                <a:cs typeface="굴림"/>
              </a:rPr>
              <a:t>Este estudo piloto demonstrou que o resfriamento de prematuros com ECN complicada por SDMO por períodos de até 48 horas é viável e segura. </a:t>
            </a:r>
          </a:p>
          <a:p>
            <a:r>
              <a:rPr lang="pt-BR" altLang="ko-KR" sz="2800" smtClean="0">
                <a:ea typeface="굴림"/>
                <a:cs typeface="굴림"/>
              </a:rPr>
              <a:t>Os autores pretendem realizar um estudo grande, randomizado para investigar a eficácia da hipotermia nas crianças com ECN, simultaneamente monitorando a segurança </a:t>
            </a:r>
            <a:endParaRPr lang="pt-BR" sz="28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p:nvPr>
        </p:nvSpPr>
        <p:spPr bwMode="auto"/>
        <p:txBody>
          <a:bodyPr wrap="square" numCol="1" anchorCtr="0" compatLnSpc="1">
            <a:prstTxWarp prst="textNoShape">
              <a:avLst/>
            </a:prstTxWarp>
          </a:bodyPr>
          <a:lstStyle/>
          <a:p>
            <a:pPr>
              <a:defRPr/>
            </a:pPr>
            <a:r>
              <a:rPr lang="pt-BR" smtClean="0">
                <a:solidFill>
                  <a:srgbClr val="FF00FF"/>
                </a:solidFill>
              </a:rPr>
              <a:t>OBRIGADO!</a:t>
            </a:r>
          </a:p>
        </p:txBody>
      </p:sp>
      <p:pic>
        <p:nvPicPr>
          <p:cNvPr id="30722" name="Picture 5" descr="Sabe tudo sobre Brasília? Participe de quiz sobre os 61 anos da cidade"/>
          <p:cNvPicPr>
            <a:picLocks noChangeAspect="1" noChangeArrowheads="1"/>
          </p:cNvPicPr>
          <p:nvPr/>
        </p:nvPicPr>
        <p:blipFill>
          <a:blip r:embed="rId2"/>
          <a:srcRect/>
          <a:stretch>
            <a:fillRect/>
          </a:stretch>
        </p:blipFill>
        <p:spPr bwMode="auto">
          <a:xfrm>
            <a:off x="2560638" y="1871663"/>
            <a:ext cx="6323012" cy="4214812"/>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p:nvPr>
        </p:nvSpPr>
        <p:spPr bwMode="auto"/>
        <p:txBody>
          <a:bodyPr wrap="square" numCol="1" anchorCtr="0" compatLnSpc="1">
            <a:prstTxWarp prst="textNoShape">
              <a:avLst/>
            </a:prstTxWarp>
          </a:bodyPr>
          <a:lstStyle/>
          <a:p>
            <a:pPr>
              <a:defRPr/>
            </a:pPr>
            <a:endParaRPr lang="pt-BR" smtClean="0"/>
          </a:p>
        </p:txBody>
      </p:sp>
      <p:sp>
        <p:nvSpPr>
          <p:cNvPr id="31746" name="Rectangle 3"/>
          <p:cNvSpPr>
            <a:spLocks noGrp="1"/>
          </p:cNvSpPr>
          <p:nvPr>
            <p:ph type="body" idx="1"/>
          </p:nvPr>
        </p:nvSpPr>
        <p:spPr/>
        <p:txBody>
          <a:bodyPr/>
          <a:lstStyle/>
          <a:p>
            <a:endParaRPr lang="pt-BR" smtClean="0"/>
          </a:p>
        </p:txBody>
      </p:sp>
    </p:spTree>
  </p:cSld>
  <p:clrMapOvr>
    <a:masterClrMapping/>
  </p:clrMapOvr>
</p:sld>
</file>

<file path=ppt/theme/theme1.xml><?xml version="1.0" encoding="utf-8"?>
<a:theme xmlns:a="http://schemas.openxmlformats.org/drawingml/2006/main" name="Retrospectiva">
  <a:themeElements>
    <a:clrScheme name="Azul Quente">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Retrospectiva">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654</TotalTime>
  <Words>3716</Words>
  <Application>Microsoft Office PowerPoint</Application>
  <PresentationFormat>Custom</PresentationFormat>
  <Paragraphs>192</Paragraphs>
  <Slides>21</Slides>
  <Notes>0</Notes>
  <HiddenSlides>0</HiddenSlides>
  <MMClips>0</MMClips>
  <ScaleCrop>false</ScaleCrop>
  <HeadingPairs>
    <vt:vector size="6" baseType="variant">
      <vt:variant>
        <vt:lpstr>Fontes usadas</vt:lpstr>
      </vt:variant>
      <vt:variant>
        <vt:i4>5</vt:i4>
      </vt:variant>
      <vt:variant>
        <vt:lpstr>Modelo de design</vt:lpstr>
      </vt:variant>
      <vt:variant>
        <vt:i4>5</vt:i4>
      </vt:variant>
      <vt:variant>
        <vt:lpstr>Títulos de slides</vt:lpstr>
      </vt:variant>
      <vt:variant>
        <vt:i4>21</vt:i4>
      </vt:variant>
    </vt:vector>
  </HeadingPairs>
  <TitlesOfParts>
    <vt:vector size="31" baseType="lpstr">
      <vt:lpstr>Arial</vt:lpstr>
      <vt:lpstr>Calibri Light</vt:lpstr>
      <vt:lpstr>Calibri</vt:lpstr>
      <vt:lpstr>Lato</vt:lpstr>
      <vt:lpstr>굴림</vt:lpstr>
      <vt:lpstr>Retrospectiva</vt:lpstr>
      <vt:lpstr>Retrospectiva</vt:lpstr>
      <vt:lpstr>Retrospectiva</vt:lpstr>
      <vt:lpstr>Retrospectiva</vt:lpstr>
      <vt:lpstr>Retrospectiva</vt:lpstr>
      <vt:lpstr>Slide 1</vt:lpstr>
      <vt:lpstr>Slide 2</vt:lpstr>
      <vt:lpstr>Resultados</vt:lpstr>
      <vt:lpstr>Discussão</vt:lpstr>
      <vt:lpstr>Slide 5</vt:lpstr>
      <vt:lpstr>Mecanismos do benefício da Hipotermia na NEC</vt:lpstr>
      <vt:lpstr>LIMITAÇÕES DO ESTUDO</vt:lpstr>
      <vt:lpstr>Slide 8</vt:lpstr>
      <vt:lpstr>O que há de Novo</vt:lpstr>
      <vt:lpstr>References</vt:lpstr>
      <vt:lpstr>Slide 11</vt:lpstr>
      <vt:lpstr>Slide 12</vt:lpstr>
      <vt:lpstr>Slide 13</vt:lpstr>
      <vt:lpstr>Slide 14</vt:lpstr>
      <vt:lpstr> Consultem também!</vt:lpstr>
      <vt:lpstr>Slide 16</vt:lpstr>
      <vt:lpstr>Slide 17</vt:lpstr>
      <vt:lpstr>Slide 18</vt:lpstr>
      <vt:lpstr>CONCLUSÕES</vt:lpstr>
      <vt:lpstr>OBRIGADO!</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Cleber Fabio</dc:creator>
  <cp:lastModifiedBy>Paulo</cp:lastModifiedBy>
  <cp:revision>30</cp:revision>
  <dcterms:created xsi:type="dcterms:W3CDTF">2021-07-13T01:30:31Z</dcterms:created>
  <dcterms:modified xsi:type="dcterms:W3CDTF">2021-07-30T01:03:59Z</dcterms:modified>
</cp:coreProperties>
</file>